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notesMasterIdLst>
    <p:notesMasterId r:id="rId42"/>
  </p:notesMasterIdLst>
  <p:handoutMasterIdLst>
    <p:handoutMasterId r:id="rId43"/>
  </p:handoutMasterIdLst>
  <p:sldIdLst>
    <p:sldId id="273" r:id="rId2"/>
    <p:sldId id="327" r:id="rId3"/>
    <p:sldId id="326" r:id="rId4"/>
    <p:sldId id="291" r:id="rId5"/>
    <p:sldId id="292" r:id="rId6"/>
    <p:sldId id="293" r:id="rId7"/>
    <p:sldId id="294" r:id="rId8"/>
    <p:sldId id="304" r:id="rId9"/>
    <p:sldId id="306" r:id="rId10"/>
    <p:sldId id="275" r:id="rId11"/>
    <p:sldId id="287" r:id="rId12"/>
    <p:sldId id="284" r:id="rId13"/>
    <p:sldId id="328" r:id="rId14"/>
    <p:sldId id="270" r:id="rId15"/>
    <p:sldId id="278" r:id="rId16"/>
    <p:sldId id="272" r:id="rId17"/>
    <p:sldId id="316" r:id="rId18"/>
    <p:sldId id="296" r:id="rId19"/>
    <p:sldId id="309" r:id="rId20"/>
    <p:sldId id="269" r:id="rId21"/>
    <p:sldId id="318" r:id="rId22"/>
    <p:sldId id="295" r:id="rId23"/>
    <p:sldId id="265" r:id="rId24"/>
    <p:sldId id="317" r:id="rId25"/>
    <p:sldId id="311" r:id="rId26"/>
    <p:sldId id="312" r:id="rId27"/>
    <p:sldId id="299" r:id="rId28"/>
    <p:sldId id="323" r:id="rId29"/>
    <p:sldId id="300" r:id="rId30"/>
    <p:sldId id="288" r:id="rId31"/>
    <p:sldId id="289" r:id="rId32"/>
    <p:sldId id="271" r:id="rId33"/>
    <p:sldId id="285" r:id="rId34"/>
    <p:sldId id="313" r:id="rId35"/>
    <p:sldId id="314" r:id="rId36"/>
    <p:sldId id="305" r:id="rId37"/>
    <p:sldId id="301" r:id="rId38"/>
    <p:sldId id="325" r:id="rId39"/>
    <p:sldId id="303" r:id="rId40"/>
    <p:sldId id="302" r:id="rId41"/>
  </p:sldIdLst>
  <p:sldSz cx="9144000" cy="6858000" type="screen4x3"/>
  <p:notesSz cx="6858000" cy="994568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kai" initials="t"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133" autoAdjust="0"/>
    <p:restoredTop sz="81867" autoAdjust="0"/>
  </p:normalViewPr>
  <p:slideViewPr>
    <p:cSldViewPr>
      <p:cViewPr>
        <p:scale>
          <a:sx n="69" d="100"/>
          <a:sy n="69" d="100"/>
        </p:scale>
        <p:origin x="-1301" y="48"/>
      </p:cViewPr>
      <p:guideLst>
        <p:guide orient="horz" pos="2160"/>
        <p:guide pos="2880"/>
      </p:guideLst>
    </p:cSldViewPr>
  </p:slideViewPr>
  <p:outlineViewPr>
    <p:cViewPr>
      <p:scale>
        <a:sx n="33" d="100"/>
        <a:sy n="33" d="100"/>
      </p:scale>
      <p:origin x="0" y="3960"/>
    </p:cViewPr>
  </p:outlineViewPr>
  <p:notesTextViewPr>
    <p:cViewPr>
      <p:scale>
        <a:sx n="100" d="100"/>
        <a:sy n="100" d="100"/>
      </p:scale>
      <p:origin x="0" y="0"/>
    </p:cViewPr>
  </p:notesTextViewPr>
  <p:sorterViewPr>
    <p:cViewPr>
      <p:scale>
        <a:sx n="66" d="100"/>
        <a:sy n="66" d="100"/>
      </p:scale>
      <p:origin x="0" y="101"/>
    </p:cViewPr>
  </p:sorterViewPr>
  <p:notesViewPr>
    <p:cSldViewPr>
      <p:cViewPr>
        <p:scale>
          <a:sx n="120" d="100"/>
          <a:sy n="120" d="100"/>
        </p:scale>
        <p:origin x="-1133" y="1829"/>
      </p:cViewPr>
      <p:guideLst>
        <p:guide orient="horz" pos="31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icrosoft%20PowerPoint%20&#20869;&#12398;&#12464;&#12521;&#1250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7.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______8.xlsx"/></Relationships>
</file>

<file path=ppt/charts/_rels/chart4.xml.rels><?xml version="1.0" encoding="UTF-8" standalone="yes"?>
<Relationships xmlns="http://schemas.openxmlformats.org/package/2006/relationships"><Relationship Id="rId2" Type="http://schemas.openxmlformats.org/officeDocument/2006/relationships/oleObject" Target="file:///F:\&#12467;&#12511;&#12517;&#12491;&#12465;&#65293;&#12471;&#12519;&#12531;\&#22269;&#38555;&#23398;&#20250;\&#22269;&#38555;&#23398;&#20250;\&#20304;&#34276;&#12288;&#20998;&#21336;&#20301;&#30330;&#35696;&#26178;&#38291;&#12464;&#12521;&#1250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18"/>
  <c:clrMapOvr bg1="lt1" tx1="dk1" bg2="lt2" tx2="dk2" accent1="accent1" accent2="accent2" accent3="accent3" accent4="accent4" accent5="accent5" accent6="accent6" hlink="hlink" folHlink="folHlink"/>
  <c:chart>
    <c:autoTitleDeleted val="1"/>
    <c:view3D>
      <c:rAngAx val="1"/>
    </c:view3D>
    <c:backWall>
      <c:spPr>
        <a:noFill/>
        <a:ln w="25400">
          <a:noFill/>
        </a:ln>
      </c:spPr>
    </c:backWall>
    <c:plotArea>
      <c:layout>
        <c:manualLayout>
          <c:layoutTarget val="inner"/>
          <c:xMode val="edge"/>
          <c:yMode val="edge"/>
          <c:x val="1.7561647386669314E-2"/>
          <c:y val="0.18370370370370401"/>
          <c:w val="0.93386847477398705"/>
          <c:h val="0.61713585801774795"/>
        </c:manualLayout>
      </c:layout>
      <c:bar3DChart>
        <c:barDir val="bar"/>
        <c:grouping val="stacked"/>
        <c:ser>
          <c:idx val="0"/>
          <c:order val="0"/>
          <c:tx>
            <c:strRef>
              <c:f>'[Microsoft PowerPoint 内のグラフ]Sheet1'!$B$1</c:f>
              <c:strCache>
                <c:ptCount val="1"/>
                <c:pt idx="0">
                  <c:v>1分未満</c:v>
                </c:pt>
              </c:strCache>
            </c:strRef>
          </c:tx>
          <c:dPt>
            <c:idx val="0"/>
            <c:spPr>
              <a:solidFill>
                <a:srgbClr val="FF0000"/>
              </a:solidFill>
            </c:spPr>
          </c:dPt>
          <c:dLbls>
            <c:dLbl>
              <c:idx val="0"/>
              <c:layout/>
              <c:tx>
                <c:rich>
                  <a:bodyPr/>
                  <a:lstStyle/>
                  <a:p>
                    <a:pPr>
                      <a:defRPr sz="2000" b="1"/>
                    </a:pPr>
                    <a:r>
                      <a:rPr lang="en-US" altLang="ja-JP" sz="2000" b="1" dirty="0" smtClean="0"/>
                      <a:t>Less than </a:t>
                    </a:r>
                  </a:p>
                  <a:p>
                    <a:pPr>
                      <a:defRPr sz="2000" b="1"/>
                    </a:pPr>
                    <a:r>
                      <a:rPr lang="en-US" altLang="ja-JP" sz="2000" b="1" dirty="0" smtClean="0"/>
                      <a:t>1 min. </a:t>
                    </a:r>
                    <a:endParaRPr lang="en-US" altLang="ja-JP" sz="2000" b="1" dirty="0"/>
                  </a:p>
                  <a:p>
                    <a:pPr>
                      <a:defRPr sz="2000" b="1"/>
                    </a:pPr>
                    <a:r>
                      <a:rPr lang="en-US" altLang="ja-JP" sz="2000" b="1" dirty="0"/>
                      <a:t>18.92</a:t>
                    </a:r>
                    <a:endParaRPr lang="en-US" altLang="ja-JP" sz="2000" dirty="0"/>
                  </a:p>
                </c:rich>
              </c:tx>
              <c:spPr/>
              <c:showVal val="1"/>
              <c:showSerName val="1"/>
              <c:separator>
</c:separator>
            </c:dLbl>
            <c:delete val="1"/>
            <c:txPr>
              <a:bodyPr/>
              <a:lstStyle/>
              <a:p>
                <a:pPr>
                  <a:defRPr sz="1200" b="1"/>
                </a:pPr>
                <a:endParaRPr lang="ja-JP"/>
              </a:p>
            </c:txPr>
          </c:dLbls>
          <c:cat>
            <c:strRef>
              <c:f>'[Microsoft PowerPoint 内のグラフ]Sheet1'!$A$2</c:f>
              <c:strCache>
                <c:ptCount val="1"/>
                <c:pt idx="0">
                  <c:v>発語時間</c:v>
                </c:pt>
              </c:strCache>
            </c:strRef>
          </c:cat>
          <c:val>
            <c:numRef>
              <c:f>'[Microsoft PowerPoint 内のグラフ]Sheet1'!$B$2</c:f>
              <c:numCache>
                <c:formatCode>General</c:formatCode>
                <c:ptCount val="1"/>
                <c:pt idx="0">
                  <c:v>18.920000000000002</c:v>
                </c:pt>
              </c:numCache>
            </c:numRef>
          </c:val>
        </c:ser>
        <c:ser>
          <c:idx val="1"/>
          <c:order val="1"/>
          <c:tx>
            <c:strRef>
              <c:f>'[Microsoft PowerPoint 内のグラフ]Sheet1'!$C$1</c:f>
              <c:strCache>
                <c:ptCount val="1"/>
                <c:pt idx="0">
                  <c:v>1分以上2分未満</c:v>
                </c:pt>
              </c:strCache>
            </c:strRef>
          </c:tx>
          <c:dLbls>
            <c:dLbl>
              <c:idx val="0"/>
              <c:layout>
                <c:manualLayout>
                  <c:x val="4.3392701111287943E-2"/>
                  <c:y val="-0.37302267698290142"/>
                </c:manualLayout>
              </c:layout>
              <c:tx>
                <c:rich>
                  <a:bodyPr/>
                  <a:lstStyle/>
                  <a:p>
                    <a:pPr>
                      <a:defRPr sz="2000" b="1"/>
                    </a:pPr>
                    <a:r>
                      <a:rPr lang="en-US" altLang="ja-JP" sz="2000" dirty="0" smtClean="0"/>
                      <a:t>1 min.–Less</a:t>
                    </a:r>
                    <a:r>
                      <a:rPr lang="en-US" altLang="ja-JP" sz="2000" baseline="0" dirty="0" smtClean="0"/>
                      <a:t> than 2 min. </a:t>
                    </a:r>
                    <a:r>
                      <a:rPr lang="ja-JP" altLang="en-US" sz="2000" dirty="0"/>
                      <a:t>
</a:t>
                    </a:r>
                    <a:r>
                      <a:rPr lang="en-US" altLang="ja-JP" sz="2000" dirty="0"/>
                      <a:t>13.51</a:t>
                    </a:r>
                  </a:p>
                </c:rich>
              </c:tx>
              <c:spPr/>
              <c:showVal val="1"/>
              <c:showSerName val="1"/>
              <c:separator>
</c:separator>
            </c:dLbl>
            <c:delete val="1"/>
            <c:separator> </c:separator>
          </c:dLbls>
          <c:cat>
            <c:strRef>
              <c:f>'[Microsoft PowerPoint 内のグラフ]Sheet1'!$A$2</c:f>
              <c:strCache>
                <c:ptCount val="1"/>
                <c:pt idx="0">
                  <c:v>発語時間</c:v>
                </c:pt>
              </c:strCache>
            </c:strRef>
          </c:cat>
          <c:val>
            <c:numRef>
              <c:f>'[Microsoft PowerPoint 内のグラフ]Sheet1'!$C$2</c:f>
              <c:numCache>
                <c:formatCode>General</c:formatCode>
                <c:ptCount val="1"/>
                <c:pt idx="0">
                  <c:v>13.51</c:v>
                </c:pt>
              </c:numCache>
            </c:numRef>
          </c:val>
        </c:ser>
        <c:ser>
          <c:idx val="2"/>
          <c:order val="2"/>
          <c:tx>
            <c:strRef>
              <c:f>'[Microsoft PowerPoint 内のグラフ]Sheet1'!$D$1</c:f>
              <c:strCache>
                <c:ptCount val="1"/>
                <c:pt idx="0">
                  <c:v>2分以上3分未満</c:v>
                </c:pt>
              </c:strCache>
            </c:strRef>
          </c:tx>
          <c:dPt>
            <c:idx val="0"/>
            <c:spPr>
              <a:solidFill>
                <a:srgbClr val="FFC000"/>
              </a:solidFill>
            </c:spPr>
          </c:dPt>
          <c:dLbls>
            <c:dLbl>
              <c:idx val="0"/>
              <c:layout>
                <c:manualLayout>
                  <c:x val="7.4756458491599042E-3"/>
                  <c:y val="-2.5255643791218213E-3"/>
                </c:manualLayout>
              </c:layout>
              <c:tx>
                <c:rich>
                  <a:bodyPr/>
                  <a:lstStyle/>
                  <a:p>
                    <a:pPr>
                      <a:defRPr sz="2000" b="1"/>
                    </a:pPr>
                    <a:r>
                      <a:rPr lang="en-US" altLang="ja-JP" sz="2000" b="1" i="0" u="none" strike="noStrike" baseline="0" dirty="0" smtClean="0">
                        <a:effectLst/>
                      </a:rPr>
                      <a:t>2 min.–</a:t>
                    </a:r>
                  </a:p>
                  <a:p>
                    <a:pPr>
                      <a:defRPr sz="2000" b="1"/>
                    </a:pPr>
                    <a:r>
                      <a:rPr lang="en-US" altLang="ja-JP" sz="2000" b="1" i="0" u="none" strike="noStrike" baseline="0" dirty="0" smtClean="0">
                        <a:effectLst/>
                      </a:rPr>
                      <a:t>Less than </a:t>
                    </a:r>
                  </a:p>
                  <a:p>
                    <a:pPr>
                      <a:defRPr sz="2000" b="1"/>
                    </a:pPr>
                    <a:r>
                      <a:rPr lang="en-US" altLang="ja-JP" sz="2000" b="1" i="0" u="none" strike="noStrike" baseline="0" dirty="0" smtClean="0">
                        <a:effectLst/>
                      </a:rPr>
                      <a:t>3 min. </a:t>
                    </a:r>
                  </a:p>
                  <a:p>
                    <a:pPr>
                      <a:defRPr sz="2000" b="1"/>
                    </a:pPr>
                    <a:r>
                      <a:rPr lang="en-US" altLang="ja-JP" sz="2000" dirty="0" smtClean="0"/>
                      <a:t>216.22</a:t>
                    </a:r>
                    <a:endParaRPr lang="en-US" altLang="ja-JP" sz="2000" dirty="0"/>
                  </a:p>
                </c:rich>
              </c:tx>
              <c:spPr/>
              <c:showVal val="1"/>
              <c:showSerName val="1"/>
              <c:separator>
</c:separator>
            </c:dLbl>
            <c:delete val="1"/>
            <c:txPr>
              <a:bodyPr/>
              <a:lstStyle/>
              <a:p>
                <a:pPr>
                  <a:defRPr sz="1200" b="1"/>
                </a:pPr>
                <a:endParaRPr lang="ja-JP"/>
              </a:p>
            </c:txPr>
            <c:separator>
</c:separator>
          </c:dLbls>
          <c:cat>
            <c:strRef>
              <c:f>'[Microsoft PowerPoint 内のグラフ]Sheet1'!$A$2</c:f>
              <c:strCache>
                <c:ptCount val="1"/>
                <c:pt idx="0">
                  <c:v>発語時間</c:v>
                </c:pt>
              </c:strCache>
            </c:strRef>
          </c:cat>
          <c:val>
            <c:numRef>
              <c:f>'[Microsoft PowerPoint 内のグラフ]Sheet1'!$D$2</c:f>
              <c:numCache>
                <c:formatCode>General</c:formatCode>
                <c:ptCount val="1"/>
                <c:pt idx="0">
                  <c:v>16.22</c:v>
                </c:pt>
              </c:numCache>
            </c:numRef>
          </c:val>
        </c:ser>
        <c:ser>
          <c:idx val="3"/>
          <c:order val="3"/>
          <c:tx>
            <c:strRef>
              <c:f>'[Microsoft PowerPoint 内のグラフ]Sheet1'!$E$1</c:f>
              <c:strCache>
                <c:ptCount val="1"/>
                <c:pt idx="0">
                  <c:v>3分以上4分未満</c:v>
                </c:pt>
              </c:strCache>
            </c:strRef>
          </c:tx>
          <c:spPr>
            <a:solidFill>
              <a:srgbClr val="92D050"/>
            </a:solidFill>
          </c:spPr>
          <c:dLbls>
            <c:dLbl>
              <c:idx val="0"/>
              <c:layout>
                <c:manualLayout>
                  <c:x val="1.8152887917358609E-2"/>
                  <c:y val="-0.34019034005431698"/>
                </c:manualLayout>
              </c:layout>
              <c:tx>
                <c:rich>
                  <a:bodyPr/>
                  <a:lstStyle/>
                  <a:p>
                    <a:pPr>
                      <a:defRPr sz="2000" b="1"/>
                    </a:pPr>
                    <a:r>
                      <a:rPr lang="en-US" altLang="ja-JP" sz="2000" b="1" i="0" u="none" strike="noStrike" baseline="0" dirty="0" smtClean="0">
                        <a:effectLst/>
                      </a:rPr>
                      <a:t>3 min.–Less than 4 min. </a:t>
                    </a:r>
                    <a:r>
                      <a:rPr lang="ja-JP" altLang="en-US" sz="2000" dirty="0"/>
                      <a:t>
</a:t>
                    </a:r>
                    <a:r>
                      <a:rPr lang="en-US" altLang="ja-JP" sz="2000" dirty="0"/>
                      <a:t>13.51</a:t>
                    </a:r>
                  </a:p>
                </c:rich>
              </c:tx>
              <c:spPr/>
              <c:showVal val="1"/>
              <c:showSerName val="1"/>
              <c:separator>
</c:separator>
            </c:dLbl>
            <c:delete val="1"/>
            <c:separator>
</c:separator>
          </c:dLbls>
          <c:cat>
            <c:strRef>
              <c:f>'[Microsoft PowerPoint 内のグラフ]Sheet1'!$A$2</c:f>
              <c:strCache>
                <c:ptCount val="1"/>
                <c:pt idx="0">
                  <c:v>発語時間</c:v>
                </c:pt>
              </c:strCache>
            </c:strRef>
          </c:cat>
          <c:val>
            <c:numRef>
              <c:f>'[Microsoft PowerPoint 内のグラフ]Sheet1'!$E$2</c:f>
              <c:numCache>
                <c:formatCode>General</c:formatCode>
                <c:ptCount val="1"/>
                <c:pt idx="0">
                  <c:v>13.51</c:v>
                </c:pt>
              </c:numCache>
            </c:numRef>
          </c:val>
        </c:ser>
        <c:ser>
          <c:idx val="4"/>
          <c:order val="4"/>
          <c:tx>
            <c:strRef>
              <c:f>'[Microsoft PowerPoint 内のグラフ]Sheet1'!$F$1</c:f>
              <c:strCache>
                <c:ptCount val="1"/>
                <c:pt idx="0">
                  <c:v>4分以上5分未満</c:v>
                </c:pt>
              </c:strCache>
            </c:strRef>
          </c:tx>
          <c:dLbls>
            <c:dLbl>
              <c:idx val="0"/>
              <c:layout>
                <c:manualLayout>
                  <c:x val="0.11169254467221412"/>
                  <c:y val="-0.34398385706976142"/>
                </c:manualLayout>
              </c:layout>
              <c:tx>
                <c:rich>
                  <a:bodyPr/>
                  <a:lstStyle/>
                  <a:p>
                    <a:pPr>
                      <a:defRPr sz="2000" b="1"/>
                    </a:pPr>
                    <a:r>
                      <a:rPr lang="en-US" altLang="ja-JP" sz="2000" b="1" i="0" u="none" strike="noStrike" baseline="0" dirty="0" smtClean="0">
                        <a:effectLst/>
                      </a:rPr>
                      <a:t>4 min.–Less than 5 min. </a:t>
                    </a:r>
                    <a:r>
                      <a:rPr lang="en-US" altLang="ja-JP" sz="2000" dirty="0" smtClean="0"/>
                      <a:t>8.11</a:t>
                    </a:r>
                    <a:endParaRPr lang="en-US" altLang="ja-JP" sz="2000" dirty="0"/>
                  </a:p>
                </c:rich>
              </c:tx>
              <c:spPr/>
              <c:showVal val="1"/>
              <c:showSerName val="1"/>
              <c:separator>
</c:separator>
            </c:dLbl>
            <c:delete val="1"/>
          </c:dLbls>
          <c:cat>
            <c:strRef>
              <c:f>'[Microsoft PowerPoint 内のグラフ]Sheet1'!$A$2</c:f>
              <c:strCache>
                <c:ptCount val="1"/>
                <c:pt idx="0">
                  <c:v>発語時間</c:v>
                </c:pt>
              </c:strCache>
            </c:strRef>
          </c:cat>
          <c:val>
            <c:numRef>
              <c:f>'[Microsoft PowerPoint 内のグラフ]Sheet1'!$F$2</c:f>
              <c:numCache>
                <c:formatCode>General</c:formatCode>
                <c:ptCount val="1"/>
                <c:pt idx="0">
                  <c:v>8.11</c:v>
                </c:pt>
              </c:numCache>
            </c:numRef>
          </c:val>
        </c:ser>
        <c:ser>
          <c:idx val="5"/>
          <c:order val="5"/>
          <c:tx>
            <c:strRef>
              <c:f>'[Microsoft PowerPoint 内のグラフ]Sheet1'!$G$1</c:f>
              <c:strCache>
                <c:ptCount val="1"/>
                <c:pt idx="0">
                  <c:v>5分以上</c:v>
                </c:pt>
              </c:strCache>
            </c:strRef>
          </c:tx>
          <c:spPr>
            <a:solidFill>
              <a:schemeClr val="accent5">
                <a:lumMod val="40000"/>
                <a:lumOff val="60000"/>
              </a:schemeClr>
            </a:solidFill>
          </c:spPr>
          <c:dLbls>
            <c:dLbl>
              <c:idx val="0"/>
              <c:layout/>
              <c:tx>
                <c:rich>
                  <a:bodyPr/>
                  <a:lstStyle/>
                  <a:p>
                    <a:pPr>
                      <a:defRPr sz="2000" b="1"/>
                    </a:pPr>
                    <a:r>
                      <a:rPr lang="en-US" altLang="ja-JP" dirty="0" smtClean="0"/>
                      <a:t>5 min. or longer 29.73</a:t>
                    </a:r>
                    <a:endParaRPr lang="ja-JP" altLang="en-US" dirty="0"/>
                  </a:p>
                </c:rich>
              </c:tx>
              <c:spPr/>
              <c:showVal val="1"/>
              <c:showSerName val="1"/>
              <c:separator>
</c:separator>
            </c:dLbl>
            <c:delete val="1"/>
            <c:separator>
</c:separator>
          </c:dLbls>
          <c:cat>
            <c:strRef>
              <c:f>'[Microsoft PowerPoint 内のグラフ]Sheet1'!$A$2</c:f>
              <c:strCache>
                <c:ptCount val="1"/>
                <c:pt idx="0">
                  <c:v>発語時間</c:v>
                </c:pt>
              </c:strCache>
            </c:strRef>
          </c:cat>
          <c:val>
            <c:numRef>
              <c:f>'[Microsoft PowerPoint 内のグラフ]Sheet1'!$G$2</c:f>
              <c:numCache>
                <c:formatCode>General</c:formatCode>
                <c:ptCount val="1"/>
                <c:pt idx="0">
                  <c:v>29.73</c:v>
                </c:pt>
              </c:numCache>
            </c:numRef>
          </c:val>
        </c:ser>
        <c:gapWidth val="55"/>
        <c:gapDepth val="55"/>
        <c:shape val="box"/>
        <c:axId val="66376064"/>
        <c:axId val="66377600"/>
        <c:axId val="0"/>
      </c:bar3DChart>
      <c:catAx>
        <c:axId val="66376064"/>
        <c:scaling>
          <c:orientation val="minMax"/>
        </c:scaling>
        <c:delete val="1"/>
        <c:axPos val="l"/>
        <c:majorTickMark val="none"/>
        <c:tickLblPos val="none"/>
        <c:crossAx val="66377600"/>
        <c:crosses val="autoZero"/>
        <c:auto val="1"/>
        <c:lblAlgn val="ctr"/>
        <c:lblOffset val="100"/>
      </c:catAx>
      <c:valAx>
        <c:axId val="66377600"/>
        <c:scaling>
          <c:orientation val="minMax"/>
          <c:max val="100"/>
          <c:min val="0"/>
        </c:scaling>
        <c:axPos val="b"/>
        <c:numFmt formatCode="General" sourceLinked="1"/>
        <c:majorTickMark val="none"/>
        <c:tickLblPos val="nextTo"/>
        <c:txPr>
          <a:bodyPr/>
          <a:lstStyle/>
          <a:p>
            <a:pPr>
              <a:defRPr sz="2000" b="1"/>
            </a:pPr>
            <a:endParaRPr lang="ja-JP"/>
          </a:p>
        </c:txPr>
        <c:crossAx val="66376064"/>
        <c:crosses val="autoZero"/>
        <c:crossBetween val="between"/>
        <c:majorUnit val="50"/>
        <c:minorUnit val="10"/>
      </c:valAx>
    </c:plotArea>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ja-JP"/>
  <c:style val="6"/>
  <c:chart>
    <c:plotArea>
      <c:layout/>
      <c:pieChart>
        <c:varyColors val="1"/>
        <c:ser>
          <c:idx val="0"/>
          <c:order val="0"/>
          <c:dLbls>
            <c:dLbl>
              <c:idx val="0"/>
              <c:layout/>
              <c:tx>
                <c:rich>
                  <a:bodyPr/>
                  <a:lstStyle/>
                  <a:p>
                    <a:r>
                      <a:rPr lang="ja-JP">
                        <a:solidFill>
                          <a:schemeClr val="bg1"/>
                        </a:solidFill>
                      </a:rPr>
                      <a:t>タイプ</a:t>
                    </a:r>
                    <a:r>
                      <a:rPr lang="en-US">
                        <a:solidFill>
                          <a:schemeClr val="bg1"/>
                        </a:solidFill>
                      </a:rPr>
                      <a:t>Ⅰ</a:t>
                    </a:r>
                    <a:r>
                      <a:rPr lang="ja-JP">
                        <a:solidFill>
                          <a:schemeClr val="bg1"/>
                        </a:solidFill>
                      </a:rPr>
                      <a:t>コミュニケーション（業務関連）
</a:t>
                    </a:r>
                    <a:r>
                      <a:rPr lang="en-US">
                        <a:solidFill>
                          <a:schemeClr val="bg1"/>
                        </a:solidFill>
                      </a:rPr>
                      <a:t>76%</a:t>
                    </a:r>
                    <a:endParaRPr lang="ja-JP"/>
                  </a:p>
                </c:rich>
              </c:tx>
            </c:dLbl>
            <c:dLbl>
              <c:idx val="1"/>
              <c:layout/>
              <c:tx>
                <c:rich>
                  <a:bodyPr/>
                  <a:lstStyle/>
                  <a:p>
                    <a:r>
                      <a:rPr lang="ja-JP" dirty="0">
                        <a:solidFill>
                          <a:schemeClr val="bg1"/>
                        </a:solidFill>
                      </a:rPr>
                      <a:t>タイプ</a:t>
                    </a:r>
                    <a:r>
                      <a:rPr lang="en-US" dirty="0">
                        <a:solidFill>
                          <a:schemeClr val="bg1"/>
                        </a:solidFill>
                      </a:rPr>
                      <a:t>Ⅱ</a:t>
                    </a:r>
                    <a:r>
                      <a:rPr lang="ja-JP" dirty="0">
                        <a:solidFill>
                          <a:schemeClr val="bg1"/>
                        </a:solidFill>
                      </a:rPr>
                      <a:t>コミュニケーション（生活</a:t>
                    </a:r>
                    <a:r>
                      <a:rPr lang="ja-JP" dirty="0" smtClean="0">
                        <a:solidFill>
                          <a:schemeClr val="bg1"/>
                        </a:solidFill>
                      </a:rPr>
                      <a:t>世界</a:t>
                    </a:r>
                    <a:r>
                      <a:rPr lang="ja-JP" altLang="en-US" dirty="0" smtClean="0">
                        <a:solidFill>
                          <a:schemeClr val="bg1"/>
                        </a:solidFill>
                      </a:rPr>
                      <a:t>関連</a:t>
                    </a:r>
                    <a:r>
                      <a:rPr lang="ja-JP" dirty="0" smtClean="0">
                        <a:solidFill>
                          <a:schemeClr val="bg1"/>
                        </a:solidFill>
                      </a:rPr>
                      <a:t>）</a:t>
                    </a:r>
                    <a:r>
                      <a:rPr lang="en-US" dirty="0">
                        <a:solidFill>
                          <a:schemeClr val="bg1"/>
                        </a:solidFill>
                      </a:rPr>
                      <a:t>24%</a:t>
                    </a:r>
                    <a:endParaRPr lang="ja-JP" dirty="0"/>
                  </a:p>
                </c:rich>
              </c:tx>
            </c:dLbl>
            <c:txPr>
              <a:bodyPr/>
              <a:lstStyle/>
              <a:p>
                <a:pPr>
                  <a:defRPr>
                    <a:solidFill>
                      <a:schemeClr val="bg1"/>
                    </a:solidFill>
                  </a:defRPr>
                </a:pPr>
                <a:endParaRPr lang="ja-JP"/>
              </a:p>
            </c:txPr>
            <c:showCatName val="1"/>
            <c:showPercent val="1"/>
            <c:showLeaderLines val="1"/>
          </c:dLbls>
          <c:cat>
            <c:strRef>
              <c:f>Sheet1!$A$2:$A$3</c:f>
              <c:strCache>
                <c:ptCount val="2"/>
                <c:pt idx="0">
                  <c:v>日常生活遂行への声かけ</c:v>
                </c:pt>
                <c:pt idx="1">
                  <c:v>生活活性化への声かけ</c:v>
                </c:pt>
              </c:strCache>
            </c:strRef>
          </c:cat>
          <c:val>
            <c:numRef>
              <c:f>Sheet1!$B$2:$B$3</c:f>
              <c:numCache>
                <c:formatCode>0.0_ </c:formatCode>
                <c:ptCount val="2"/>
                <c:pt idx="0">
                  <c:v>101.8</c:v>
                </c:pt>
                <c:pt idx="1">
                  <c:v>32.300000000000004</c:v>
                </c:pt>
              </c:numCache>
            </c:numRef>
          </c:val>
        </c:ser>
        <c:dLbls>
          <c:showCatName val="1"/>
          <c:showPercent val="1"/>
        </c:dLbls>
        <c:firstSliceAng val="0"/>
      </c:pieChart>
      <c:spPr>
        <a:noFill/>
        <a:ln w="25408">
          <a:noFill/>
        </a:ln>
      </c:spPr>
    </c:plotArea>
    <c:plotVisOnly val="1"/>
    <c:dispBlanksAs val="zero"/>
  </c:chart>
  <c:spPr>
    <a:solidFill>
      <a:schemeClr val="accent1"/>
    </a:solidFill>
  </c:spPr>
  <c:txPr>
    <a:bodyPr/>
    <a:lstStyle/>
    <a:p>
      <a:pPr>
        <a:defRPr sz="1801"/>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2.6373626373626401E-2"/>
          <c:y val="3.6363636363636397E-2"/>
          <c:w val="0.95164835164835382"/>
          <c:h val="0.93333333333333302"/>
        </c:manualLayout>
      </c:layout>
      <c:barChart>
        <c:barDir val="col"/>
        <c:grouping val="clustered"/>
        <c:axId val="103265792"/>
        <c:axId val="103267328"/>
      </c:barChart>
      <c:catAx>
        <c:axId val="103265792"/>
        <c:scaling>
          <c:orientation val="minMax"/>
        </c:scaling>
        <c:axPos val="b"/>
        <c:majorTickMark val="in"/>
        <c:tickLblPos val="nextTo"/>
        <c:txPr>
          <a:bodyPr rot="0" vert="horz"/>
          <a:lstStyle/>
          <a:p>
            <a:pPr>
              <a:defRPr/>
            </a:pPr>
            <a:endParaRPr lang="ja-JP"/>
          </a:p>
        </c:txPr>
        <c:crossAx val="103267328"/>
        <c:crosses val="autoZero"/>
        <c:auto val="1"/>
        <c:lblAlgn val="ctr"/>
        <c:lblOffset val="100"/>
        <c:tickMarkSkip val="1"/>
      </c:catAx>
      <c:valAx>
        <c:axId val="103267328"/>
        <c:scaling>
          <c:orientation val="minMax"/>
        </c:scaling>
        <c:axPos val="l"/>
        <c:majorTickMark val="in"/>
        <c:tickLblPos val="nextTo"/>
        <c:txPr>
          <a:bodyPr rot="0" vert="horz"/>
          <a:lstStyle/>
          <a:p>
            <a:pPr>
              <a:defRPr/>
            </a:pPr>
            <a:endParaRPr lang="ja-JP"/>
          </a:p>
        </c:txPr>
        <c:crossAx val="103265792"/>
        <c:crosses val="autoZero"/>
        <c:crossBetween val="between"/>
      </c:valAx>
      <c:spPr>
        <a:noFill/>
        <a:ln w="25379">
          <a:noFill/>
        </a:ln>
      </c:spPr>
    </c:plotArea>
    <c:plotVisOnly val="1"/>
    <c:dispBlanksAs val="gap"/>
  </c:chart>
  <c:spPr>
    <a:noFill/>
  </c:spPr>
  <c:txPr>
    <a:bodyPr/>
    <a:lstStyle/>
    <a:p>
      <a:pPr>
        <a:defRPr sz="1799"/>
      </a:pPr>
      <a:endParaRPr lang="ja-JP"/>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ja-JP"/>
  <c:style val="12"/>
  <c:clrMapOvr bg1="dk2" tx1="lt1" bg2="dk1" tx2="lt2" accent1="accent1" accent2="accent2" accent3="accent3" accent4="accent4" accent5="accent5" accent6="accent6" hlink="hlink" folHlink="folHlink"/>
  <c:chart>
    <c:autoTitleDeleted val="1"/>
    <c:plotArea>
      <c:layout>
        <c:manualLayout>
          <c:layoutTarget val="inner"/>
          <c:xMode val="edge"/>
          <c:yMode val="edge"/>
          <c:x val="1.304458735420611E-2"/>
          <c:y val="0"/>
          <c:w val="0.9662375386126425"/>
          <c:h val="0.92247763069060795"/>
        </c:manualLayout>
      </c:layout>
      <c:barChart>
        <c:barDir val="bar"/>
        <c:grouping val="stacked"/>
        <c:ser>
          <c:idx val="0"/>
          <c:order val="0"/>
          <c:dLbls>
            <c:dLbl>
              <c:idx val="0"/>
              <c:layout/>
              <c:tx>
                <c:rich>
                  <a:bodyPr/>
                  <a:lstStyle/>
                  <a:p>
                    <a:pPr>
                      <a:defRPr sz="1400" b="1">
                        <a:solidFill>
                          <a:schemeClr val="bg1"/>
                        </a:solidFill>
                        <a:latin typeface="+mn-ea"/>
                        <a:ea typeface="+mn-ea"/>
                      </a:defRPr>
                    </a:pPr>
                    <a:r>
                      <a:rPr lang="en-US" altLang="ja-JP" sz="1400" b="1">
                        <a:solidFill>
                          <a:schemeClr val="bg1"/>
                        </a:solidFill>
                        <a:latin typeface="+mn-ea"/>
                        <a:ea typeface="+mn-ea"/>
                      </a:rPr>
                      <a:t>1</a:t>
                    </a:r>
                    <a:r>
                      <a:rPr lang="ja-JP" altLang="en-US" sz="1400" b="1">
                        <a:solidFill>
                          <a:schemeClr val="bg1"/>
                        </a:solidFill>
                        <a:latin typeface="+mn-ea"/>
                        <a:ea typeface="+mn-ea"/>
                      </a:rPr>
                      <a:t>分未満</a:t>
                    </a:r>
                    <a:endParaRPr lang="en-US" altLang="ja-JP" sz="1400" b="1">
                      <a:solidFill>
                        <a:schemeClr val="bg1"/>
                      </a:solidFill>
                      <a:latin typeface="+mn-ea"/>
                      <a:ea typeface="+mn-ea"/>
                    </a:endParaRPr>
                  </a:p>
                  <a:p>
                    <a:pPr>
                      <a:defRPr sz="1400" b="1">
                        <a:solidFill>
                          <a:schemeClr val="bg1"/>
                        </a:solidFill>
                        <a:latin typeface="+mn-ea"/>
                        <a:ea typeface="+mn-ea"/>
                      </a:defRPr>
                    </a:pPr>
                    <a:r>
                      <a:rPr lang="en-US" altLang="ja-JP" sz="1400" b="1">
                        <a:solidFill>
                          <a:schemeClr val="bg1"/>
                        </a:solidFill>
                        <a:latin typeface="+mn-ea"/>
                        <a:ea typeface="+mn-ea"/>
                      </a:rPr>
                      <a:t> 18.92</a:t>
                    </a:r>
                  </a:p>
                </c:rich>
              </c:tx>
              <c:spPr/>
              <c:showVal val="1"/>
              <c:showSerName val="1"/>
            </c:dLbl>
            <c:delete val="1"/>
            <c:txPr>
              <a:bodyPr/>
              <a:lstStyle/>
              <a:p>
                <a:pPr>
                  <a:defRPr>
                    <a:solidFill>
                      <a:schemeClr val="bg1"/>
                    </a:solidFill>
                  </a:defRPr>
                </a:pPr>
                <a:endParaRPr lang="ja-JP"/>
              </a:p>
            </c:txPr>
          </c:dLbls>
          <c:val>
            <c:numRef>
              <c:f>Sheet2!$C$3</c:f>
              <c:numCache>
                <c:formatCode>General</c:formatCode>
                <c:ptCount val="1"/>
                <c:pt idx="0">
                  <c:v>18.920000000000002</c:v>
                </c:pt>
              </c:numCache>
            </c:numRef>
          </c:val>
        </c:ser>
        <c:ser>
          <c:idx val="1"/>
          <c:order val="1"/>
          <c:dLbls>
            <c:dLbl>
              <c:idx val="0"/>
              <c:layout/>
              <c:tx>
                <c:rich>
                  <a:bodyPr/>
                  <a:lstStyle/>
                  <a:p>
                    <a:r>
                      <a:rPr lang="en-US" altLang="ja-JP" sz="1400" b="1">
                        <a:solidFill>
                          <a:schemeClr val="bg1"/>
                        </a:solidFill>
                      </a:rPr>
                      <a:t>1</a:t>
                    </a:r>
                    <a:r>
                      <a:rPr lang="ja-JP" altLang="en-US">
                        <a:solidFill>
                          <a:schemeClr val="bg1"/>
                        </a:solidFill>
                      </a:rPr>
                      <a:t>分以上</a:t>
                    </a:r>
                    <a:endParaRPr lang="en-US" altLang="ja-JP">
                      <a:solidFill>
                        <a:schemeClr val="bg1"/>
                      </a:solidFill>
                    </a:endParaRPr>
                  </a:p>
                  <a:p>
                    <a:r>
                      <a:rPr lang="en-US" altLang="ja-JP">
                        <a:solidFill>
                          <a:schemeClr val="bg1"/>
                        </a:solidFill>
                      </a:rPr>
                      <a:t>2</a:t>
                    </a:r>
                    <a:r>
                      <a:rPr lang="ja-JP" altLang="en-US">
                        <a:solidFill>
                          <a:schemeClr val="bg1"/>
                        </a:solidFill>
                      </a:rPr>
                      <a:t>分未満</a:t>
                    </a:r>
                    <a:endParaRPr lang="en-US" altLang="ja-JP">
                      <a:solidFill>
                        <a:schemeClr val="bg1"/>
                      </a:solidFill>
                    </a:endParaRPr>
                  </a:p>
                  <a:p>
                    <a:r>
                      <a:rPr lang="en-US" altLang="ja-JP">
                        <a:solidFill>
                          <a:schemeClr val="bg1"/>
                        </a:solidFill>
                      </a:rPr>
                      <a:t> 13.51</a:t>
                    </a:r>
                    <a:endParaRPr lang="ja-JP" altLang="en-US">
                      <a:solidFill>
                        <a:schemeClr val="bg1"/>
                      </a:solidFill>
                    </a:endParaRPr>
                  </a:p>
                </c:rich>
              </c:tx>
              <c:showVal val="1"/>
              <c:showSerName val="1"/>
            </c:dLbl>
            <c:delete val="1"/>
            <c:txPr>
              <a:bodyPr/>
              <a:lstStyle/>
              <a:p>
                <a:pPr>
                  <a:defRPr sz="1400" b="1">
                    <a:solidFill>
                      <a:schemeClr val="bg1"/>
                    </a:solidFill>
                  </a:defRPr>
                </a:pPr>
                <a:endParaRPr lang="ja-JP"/>
              </a:p>
            </c:txPr>
          </c:dLbls>
          <c:val>
            <c:numRef>
              <c:f>Sheet2!$C$4</c:f>
              <c:numCache>
                <c:formatCode>General</c:formatCode>
                <c:ptCount val="1"/>
                <c:pt idx="0">
                  <c:v>13.51</c:v>
                </c:pt>
              </c:numCache>
            </c:numRef>
          </c:val>
        </c:ser>
        <c:ser>
          <c:idx val="2"/>
          <c:order val="2"/>
          <c:dLbls>
            <c:dLbl>
              <c:idx val="0"/>
              <c:layout/>
              <c:tx>
                <c:rich>
                  <a:bodyPr/>
                  <a:lstStyle/>
                  <a:p>
                    <a:r>
                      <a:rPr lang="en-US" altLang="ja-JP" sz="1400" b="1">
                        <a:solidFill>
                          <a:schemeClr val="bg1"/>
                        </a:solidFill>
                      </a:rPr>
                      <a:t>2</a:t>
                    </a:r>
                    <a:r>
                      <a:rPr lang="ja-JP" altLang="en-US">
                        <a:solidFill>
                          <a:schemeClr val="bg1"/>
                        </a:solidFill>
                      </a:rPr>
                      <a:t>分以上</a:t>
                    </a:r>
                    <a:endParaRPr lang="en-US" altLang="ja-JP">
                      <a:solidFill>
                        <a:schemeClr val="bg1"/>
                      </a:solidFill>
                    </a:endParaRPr>
                  </a:p>
                  <a:p>
                    <a:r>
                      <a:rPr lang="en-US" altLang="ja-JP">
                        <a:solidFill>
                          <a:schemeClr val="bg1"/>
                        </a:solidFill>
                      </a:rPr>
                      <a:t>3</a:t>
                    </a:r>
                    <a:r>
                      <a:rPr lang="ja-JP" altLang="en-US">
                        <a:solidFill>
                          <a:schemeClr val="bg1"/>
                        </a:solidFill>
                      </a:rPr>
                      <a:t>分未満</a:t>
                    </a:r>
                    <a:endParaRPr lang="en-US" altLang="ja-JP">
                      <a:solidFill>
                        <a:schemeClr val="bg1"/>
                      </a:solidFill>
                    </a:endParaRPr>
                  </a:p>
                  <a:p>
                    <a:r>
                      <a:rPr lang="en-US" altLang="ja-JP">
                        <a:solidFill>
                          <a:schemeClr val="bg1"/>
                        </a:solidFill>
                      </a:rPr>
                      <a:t> 16.22</a:t>
                    </a:r>
                    <a:endParaRPr lang="ja-JP" altLang="en-US">
                      <a:solidFill>
                        <a:schemeClr val="bg1"/>
                      </a:solidFill>
                    </a:endParaRPr>
                  </a:p>
                </c:rich>
              </c:tx>
              <c:showVal val="1"/>
              <c:showSerName val="1"/>
            </c:dLbl>
            <c:delete val="1"/>
            <c:txPr>
              <a:bodyPr/>
              <a:lstStyle/>
              <a:p>
                <a:pPr>
                  <a:defRPr sz="1400" b="1">
                    <a:solidFill>
                      <a:schemeClr val="bg1"/>
                    </a:solidFill>
                  </a:defRPr>
                </a:pPr>
                <a:endParaRPr lang="ja-JP"/>
              </a:p>
            </c:txPr>
          </c:dLbls>
          <c:val>
            <c:numRef>
              <c:f>Sheet2!$C$5</c:f>
              <c:numCache>
                <c:formatCode>General</c:formatCode>
                <c:ptCount val="1"/>
                <c:pt idx="0">
                  <c:v>16.22</c:v>
                </c:pt>
              </c:numCache>
            </c:numRef>
          </c:val>
        </c:ser>
        <c:ser>
          <c:idx val="3"/>
          <c:order val="3"/>
          <c:dLbls>
            <c:dLbl>
              <c:idx val="0"/>
              <c:layout/>
              <c:tx>
                <c:rich>
                  <a:bodyPr/>
                  <a:lstStyle/>
                  <a:p>
                    <a:r>
                      <a:rPr lang="en-US" altLang="ja-JP" sz="1400" b="1">
                        <a:solidFill>
                          <a:schemeClr val="bg1"/>
                        </a:solidFill>
                      </a:rPr>
                      <a:t>3</a:t>
                    </a:r>
                    <a:r>
                      <a:rPr lang="ja-JP" altLang="en-US">
                        <a:solidFill>
                          <a:schemeClr val="bg1"/>
                        </a:solidFill>
                      </a:rPr>
                      <a:t>分以上</a:t>
                    </a:r>
                    <a:endParaRPr lang="en-US" altLang="ja-JP">
                      <a:solidFill>
                        <a:schemeClr val="bg1"/>
                      </a:solidFill>
                    </a:endParaRPr>
                  </a:p>
                  <a:p>
                    <a:r>
                      <a:rPr lang="en-US" altLang="ja-JP">
                        <a:solidFill>
                          <a:schemeClr val="bg1"/>
                        </a:solidFill>
                      </a:rPr>
                      <a:t>4</a:t>
                    </a:r>
                    <a:r>
                      <a:rPr lang="ja-JP" altLang="en-US">
                        <a:solidFill>
                          <a:schemeClr val="bg1"/>
                        </a:solidFill>
                      </a:rPr>
                      <a:t>分未満</a:t>
                    </a:r>
                    <a:endParaRPr lang="en-US" altLang="ja-JP">
                      <a:solidFill>
                        <a:schemeClr val="bg1"/>
                      </a:solidFill>
                    </a:endParaRPr>
                  </a:p>
                  <a:p>
                    <a:r>
                      <a:rPr lang="en-US" altLang="ja-JP">
                        <a:solidFill>
                          <a:schemeClr val="bg1"/>
                        </a:solidFill>
                      </a:rPr>
                      <a:t> 13.51</a:t>
                    </a:r>
                  </a:p>
                </c:rich>
              </c:tx>
              <c:showVal val="1"/>
              <c:showSerName val="1"/>
            </c:dLbl>
            <c:delete val="1"/>
            <c:txPr>
              <a:bodyPr/>
              <a:lstStyle/>
              <a:p>
                <a:pPr>
                  <a:defRPr sz="1400" b="1">
                    <a:solidFill>
                      <a:schemeClr val="bg1"/>
                    </a:solidFill>
                  </a:defRPr>
                </a:pPr>
                <a:endParaRPr lang="ja-JP"/>
              </a:p>
            </c:txPr>
          </c:dLbls>
          <c:val>
            <c:numRef>
              <c:f>Sheet2!$C$6</c:f>
              <c:numCache>
                <c:formatCode>General</c:formatCode>
                <c:ptCount val="1"/>
                <c:pt idx="0">
                  <c:v>13.51</c:v>
                </c:pt>
              </c:numCache>
            </c:numRef>
          </c:val>
        </c:ser>
        <c:ser>
          <c:idx val="4"/>
          <c:order val="4"/>
          <c:dLbls>
            <c:dLbl>
              <c:idx val="0"/>
              <c:layout/>
              <c:tx>
                <c:rich>
                  <a:bodyPr/>
                  <a:lstStyle/>
                  <a:p>
                    <a:r>
                      <a:rPr lang="en-US" altLang="ja-JP" sz="1400" b="1">
                        <a:solidFill>
                          <a:schemeClr val="bg1"/>
                        </a:solidFill>
                      </a:rPr>
                      <a:t>4</a:t>
                    </a:r>
                    <a:r>
                      <a:rPr lang="ja-JP" altLang="en-US">
                        <a:solidFill>
                          <a:schemeClr val="bg1"/>
                        </a:solidFill>
                      </a:rPr>
                      <a:t>分以上</a:t>
                    </a:r>
                    <a:endParaRPr lang="en-US" altLang="ja-JP">
                      <a:solidFill>
                        <a:schemeClr val="bg1"/>
                      </a:solidFill>
                    </a:endParaRPr>
                  </a:p>
                  <a:p>
                    <a:r>
                      <a:rPr lang="en-US" altLang="ja-JP">
                        <a:solidFill>
                          <a:schemeClr val="bg1"/>
                        </a:solidFill>
                      </a:rPr>
                      <a:t>5</a:t>
                    </a:r>
                    <a:r>
                      <a:rPr lang="ja-JP" altLang="en-US">
                        <a:solidFill>
                          <a:schemeClr val="bg1"/>
                        </a:solidFill>
                      </a:rPr>
                      <a:t>分未満</a:t>
                    </a:r>
                    <a:endParaRPr lang="en-US" altLang="ja-JP">
                      <a:solidFill>
                        <a:schemeClr val="bg1"/>
                      </a:solidFill>
                    </a:endParaRPr>
                  </a:p>
                  <a:p>
                    <a:r>
                      <a:rPr lang="en-US" altLang="ja-JP">
                        <a:solidFill>
                          <a:schemeClr val="bg1"/>
                        </a:solidFill>
                      </a:rPr>
                      <a:t>8.11</a:t>
                    </a:r>
                    <a:endParaRPr lang="ja-JP" altLang="en-US">
                      <a:solidFill>
                        <a:schemeClr val="bg1"/>
                      </a:solidFill>
                    </a:endParaRPr>
                  </a:p>
                </c:rich>
              </c:tx>
              <c:showVal val="1"/>
              <c:showSerName val="1"/>
            </c:dLbl>
            <c:delete val="1"/>
            <c:txPr>
              <a:bodyPr/>
              <a:lstStyle/>
              <a:p>
                <a:pPr>
                  <a:defRPr sz="1400" b="1">
                    <a:solidFill>
                      <a:schemeClr val="bg1"/>
                    </a:solidFill>
                  </a:defRPr>
                </a:pPr>
                <a:endParaRPr lang="ja-JP"/>
              </a:p>
            </c:txPr>
          </c:dLbls>
          <c:val>
            <c:numRef>
              <c:f>Sheet2!$C$7</c:f>
              <c:numCache>
                <c:formatCode>General</c:formatCode>
                <c:ptCount val="1"/>
                <c:pt idx="0">
                  <c:v>8.11</c:v>
                </c:pt>
              </c:numCache>
            </c:numRef>
          </c:val>
        </c:ser>
        <c:ser>
          <c:idx val="5"/>
          <c:order val="5"/>
          <c:dLbls>
            <c:dLbl>
              <c:idx val="0"/>
              <c:layout>
                <c:manualLayout>
                  <c:x val="0"/>
                  <c:y val="-0.13085463622321483"/>
                </c:manualLayout>
              </c:layout>
              <c:tx>
                <c:rich>
                  <a:bodyPr/>
                  <a:lstStyle/>
                  <a:p>
                    <a:r>
                      <a:rPr lang="en-US" altLang="ja-JP" sz="1400" b="1">
                        <a:solidFill>
                          <a:schemeClr val="bg1"/>
                        </a:solidFill>
                      </a:rPr>
                      <a:t>5</a:t>
                    </a:r>
                    <a:r>
                      <a:rPr lang="ja-JP" altLang="en-US">
                        <a:solidFill>
                          <a:schemeClr val="bg1"/>
                        </a:solidFill>
                      </a:rPr>
                      <a:t>分以上</a:t>
                    </a:r>
                    <a:endParaRPr lang="en-US" altLang="ja-JP">
                      <a:solidFill>
                        <a:schemeClr val="bg1"/>
                      </a:solidFill>
                    </a:endParaRPr>
                  </a:p>
                  <a:p>
                    <a:r>
                      <a:rPr lang="en-US" altLang="ja-JP">
                        <a:solidFill>
                          <a:schemeClr val="bg1"/>
                        </a:solidFill>
                      </a:rPr>
                      <a:t>6</a:t>
                    </a:r>
                    <a:r>
                      <a:rPr lang="ja-JP" altLang="en-US">
                        <a:solidFill>
                          <a:schemeClr val="bg1"/>
                        </a:solidFill>
                      </a:rPr>
                      <a:t>分未満</a:t>
                    </a:r>
                    <a:endParaRPr lang="en-US" altLang="ja-JP">
                      <a:solidFill>
                        <a:schemeClr val="bg1"/>
                      </a:solidFill>
                    </a:endParaRPr>
                  </a:p>
                  <a:p>
                    <a:r>
                      <a:rPr lang="en-US" altLang="ja-JP">
                        <a:solidFill>
                          <a:schemeClr val="bg1"/>
                        </a:solidFill>
                      </a:rPr>
                      <a:t> 5.41</a:t>
                    </a:r>
                    <a:endParaRPr lang="ja-JP" altLang="en-US">
                      <a:solidFill>
                        <a:schemeClr val="bg1"/>
                      </a:solidFill>
                    </a:endParaRPr>
                  </a:p>
                </c:rich>
              </c:tx>
              <c:showVal val="1"/>
              <c:showSerName val="1"/>
            </c:dLbl>
            <c:delete val="1"/>
            <c:txPr>
              <a:bodyPr/>
              <a:lstStyle/>
              <a:p>
                <a:pPr>
                  <a:defRPr sz="1400" b="1">
                    <a:solidFill>
                      <a:schemeClr val="bg1"/>
                    </a:solidFill>
                  </a:defRPr>
                </a:pPr>
                <a:endParaRPr lang="ja-JP"/>
              </a:p>
            </c:txPr>
          </c:dLbls>
          <c:val>
            <c:numRef>
              <c:f>Sheet2!$C$8</c:f>
              <c:numCache>
                <c:formatCode>General</c:formatCode>
                <c:ptCount val="1"/>
                <c:pt idx="0">
                  <c:v>5.41</c:v>
                </c:pt>
              </c:numCache>
            </c:numRef>
          </c:val>
        </c:ser>
        <c:ser>
          <c:idx val="6"/>
          <c:order val="6"/>
          <c:dLbls>
            <c:dLbl>
              <c:idx val="0"/>
              <c:layout/>
              <c:tx>
                <c:rich>
                  <a:bodyPr/>
                  <a:lstStyle/>
                  <a:p>
                    <a:r>
                      <a:rPr lang="en-US" altLang="ja-JP" sz="1400" b="1">
                        <a:solidFill>
                          <a:schemeClr val="bg2"/>
                        </a:solidFill>
                      </a:rPr>
                      <a:t>6</a:t>
                    </a:r>
                    <a:r>
                      <a:rPr lang="ja-JP" altLang="en-US">
                        <a:solidFill>
                          <a:schemeClr val="bg2"/>
                        </a:solidFill>
                      </a:rPr>
                      <a:t>分以上</a:t>
                    </a:r>
                    <a:endParaRPr lang="en-US" altLang="ja-JP">
                      <a:solidFill>
                        <a:schemeClr val="bg2"/>
                      </a:solidFill>
                    </a:endParaRPr>
                  </a:p>
                  <a:p>
                    <a:r>
                      <a:rPr lang="en-US" altLang="ja-JP">
                        <a:solidFill>
                          <a:schemeClr val="bg2"/>
                        </a:solidFill>
                      </a:rPr>
                      <a:t> 24.32</a:t>
                    </a:r>
                  </a:p>
                </c:rich>
              </c:tx>
              <c:showVal val="1"/>
              <c:showSerName val="1"/>
            </c:dLbl>
            <c:delete val="1"/>
            <c:txPr>
              <a:bodyPr/>
              <a:lstStyle/>
              <a:p>
                <a:pPr>
                  <a:defRPr sz="1400" b="1">
                    <a:solidFill>
                      <a:schemeClr val="bg2"/>
                    </a:solidFill>
                  </a:defRPr>
                </a:pPr>
                <a:endParaRPr lang="ja-JP"/>
              </a:p>
            </c:txPr>
          </c:dLbls>
          <c:val>
            <c:numRef>
              <c:f>Sheet2!$C$9</c:f>
              <c:numCache>
                <c:formatCode>General</c:formatCode>
                <c:ptCount val="1"/>
                <c:pt idx="0">
                  <c:v>24.32</c:v>
                </c:pt>
              </c:numCache>
            </c:numRef>
          </c:val>
        </c:ser>
        <c:gapWidth val="55"/>
        <c:overlap val="100"/>
        <c:axId val="66691072"/>
        <c:axId val="66692608"/>
      </c:barChart>
      <c:catAx>
        <c:axId val="66691072"/>
        <c:scaling>
          <c:orientation val="minMax"/>
        </c:scaling>
        <c:delete val="1"/>
        <c:axPos val="l"/>
        <c:majorTickMark val="none"/>
        <c:tickLblPos val="none"/>
        <c:crossAx val="66692608"/>
        <c:crosses val="autoZero"/>
        <c:auto val="1"/>
        <c:lblAlgn val="ctr"/>
        <c:lblOffset val="100"/>
      </c:catAx>
      <c:valAx>
        <c:axId val="66692608"/>
        <c:scaling>
          <c:orientation val="minMax"/>
          <c:max val="100"/>
        </c:scaling>
        <c:axPos val="b"/>
        <c:title>
          <c:tx>
            <c:rich>
              <a:bodyPr/>
              <a:lstStyle/>
              <a:p>
                <a:pPr>
                  <a:defRPr/>
                </a:pPr>
                <a:r>
                  <a:rPr lang="ja-JP"/>
                  <a:t>％</a:t>
                </a:r>
              </a:p>
            </c:rich>
          </c:tx>
          <c:layout/>
        </c:title>
        <c:numFmt formatCode="General" sourceLinked="1"/>
        <c:majorTickMark val="none"/>
        <c:tickLblPos val="nextTo"/>
        <c:crossAx val="66691072"/>
        <c:crosses val="autoZero"/>
        <c:crossBetween val="between"/>
      </c:valAx>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986D2-A41F-4775-AE11-1C18190E58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64732722-77A4-4B71-A52C-72C1AF91BF54}">
      <dgm:prSet/>
      <dgm:spPr>
        <a:solidFill>
          <a:srgbClr val="00B0F0"/>
        </a:solidFill>
      </dgm:spPr>
      <dgm:t>
        <a:bodyPr/>
        <a:lstStyle/>
        <a:p>
          <a:pPr rtl="0"/>
          <a:r>
            <a:rPr kumimoji="1" lang="en-AU" altLang="ja-JP" b="1" dirty="0" smtClean="0"/>
            <a:t>Average speech duration: 247.4 sec. (</a:t>
          </a:r>
          <a:r>
            <a:rPr kumimoji="1" lang="en-US" b="1" dirty="0" smtClean="0"/>
            <a:t>4.12 min.)</a:t>
          </a:r>
          <a:endParaRPr kumimoji="1" lang="en-US" b="1" dirty="0"/>
        </a:p>
      </dgm:t>
    </dgm:pt>
    <dgm:pt modelId="{217765E6-223D-40B5-9B5C-82AF51CC7254}" type="parTrans" cxnId="{A41F16FF-F531-465A-A1AF-6977A2D55926}">
      <dgm:prSet/>
      <dgm:spPr/>
      <dgm:t>
        <a:bodyPr/>
        <a:lstStyle/>
        <a:p>
          <a:endParaRPr kumimoji="1" lang="ja-JP" altLang="en-US"/>
        </a:p>
      </dgm:t>
    </dgm:pt>
    <dgm:pt modelId="{3DC7079E-08A7-4EBD-9FDE-58178AA5C647}" type="sibTrans" cxnId="{A41F16FF-F531-465A-A1AF-6977A2D55926}">
      <dgm:prSet/>
      <dgm:spPr/>
      <dgm:t>
        <a:bodyPr/>
        <a:lstStyle/>
        <a:p>
          <a:endParaRPr kumimoji="1" lang="ja-JP" altLang="en-US"/>
        </a:p>
      </dgm:t>
    </dgm:pt>
    <dgm:pt modelId="{2A9D8D7A-5322-4C91-9ACD-79F38714719D}">
      <dgm:prSet/>
      <dgm:spPr>
        <a:solidFill>
          <a:srgbClr val="00B0F0"/>
        </a:solidFill>
      </dgm:spPr>
      <dgm:t>
        <a:bodyPr/>
        <a:lstStyle/>
        <a:p>
          <a:pPr rtl="0"/>
          <a:r>
            <a:rPr kumimoji="1" lang="en-AU" altLang="ja-JP" b="1" dirty="0" smtClean="0"/>
            <a:t>Minimum: </a:t>
          </a:r>
          <a:r>
            <a:rPr kumimoji="1" lang="en-US" altLang="ja-JP" b="1" dirty="0" smtClean="0"/>
            <a:t>1.0 sec.</a:t>
          </a:r>
          <a:endParaRPr kumimoji="1" lang="en-US" b="1" dirty="0"/>
        </a:p>
      </dgm:t>
    </dgm:pt>
    <dgm:pt modelId="{29216D06-BDA8-4C34-B26E-55A07D50DB77}" type="parTrans" cxnId="{3726C7E9-D100-483C-ADFA-3DED3CD3ABBA}">
      <dgm:prSet/>
      <dgm:spPr/>
      <dgm:t>
        <a:bodyPr/>
        <a:lstStyle/>
        <a:p>
          <a:endParaRPr kumimoji="1" lang="ja-JP" altLang="en-US"/>
        </a:p>
      </dgm:t>
    </dgm:pt>
    <dgm:pt modelId="{B508BC40-9B4F-40CC-A5D8-706679E3BE35}" type="sibTrans" cxnId="{3726C7E9-D100-483C-ADFA-3DED3CD3ABBA}">
      <dgm:prSet/>
      <dgm:spPr/>
      <dgm:t>
        <a:bodyPr/>
        <a:lstStyle/>
        <a:p>
          <a:endParaRPr kumimoji="1" lang="ja-JP" altLang="en-US"/>
        </a:p>
      </dgm:t>
    </dgm:pt>
    <dgm:pt modelId="{CBB5257C-781C-463D-AE42-19D970966EBE}">
      <dgm:prSet/>
      <dgm:spPr>
        <a:solidFill>
          <a:srgbClr val="00B0F0"/>
        </a:solidFill>
      </dgm:spPr>
      <dgm:t>
        <a:bodyPr/>
        <a:lstStyle/>
        <a:p>
          <a:pPr rtl="0"/>
          <a:r>
            <a:rPr kumimoji="1" lang="en-AU" altLang="ja-JP" b="1" dirty="0" smtClean="0"/>
            <a:t>Maximum: </a:t>
          </a:r>
          <a:r>
            <a:rPr kumimoji="1" lang="en-US" b="1" dirty="0" smtClean="0"/>
            <a:t>936.0 sec.</a:t>
          </a:r>
          <a:endParaRPr kumimoji="1" lang="en-US" b="1" dirty="0"/>
        </a:p>
      </dgm:t>
    </dgm:pt>
    <dgm:pt modelId="{F398A908-FD1F-4C4E-BAF0-1E0FD3EB8BC4}" type="parTrans" cxnId="{E472EECF-2BAD-4F50-AC7C-456CF1E96C36}">
      <dgm:prSet/>
      <dgm:spPr/>
      <dgm:t>
        <a:bodyPr/>
        <a:lstStyle/>
        <a:p>
          <a:endParaRPr kumimoji="1" lang="ja-JP" altLang="en-US"/>
        </a:p>
      </dgm:t>
    </dgm:pt>
    <dgm:pt modelId="{58862B72-D194-4283-8CE2-43846AA88F53}" type="sibTrans" cxnId="{E472EECF-2BAD-4F50-AC7C-456CF1E96C36}">
      <dgm:prSet/>
      <dgm:spPr/>
      <dgm:t>
        <a:bodyPr/>
        <a:lstStyle/>
        <a:p>
          <a:endParaRPr kumimoji="1" lang="ja-JP" altLang="en-US"/>
        </a:p>
      </dgm:t>
    </dgm:pt>
    <dgm:pt modelId="{3CA218AE-46FC-4980-91BE-180302F9450D}">
      <dgm:prSet/>
      <dgm:spPr>
        <a:solidFill>
          <a:srgbClr val="00B0F0"/>
        </a:solidFill>
      </dgm:spPr>
      <dgm:t>
        <a:bodyPr/>
        <a:lstStyle/>
        <a:p>
          <a:pPr rtl="0"/>
          <a:r>
            <a:rPr kumimoji="1" lang="en-AU" altLang="ja-JP" b="1" dirty="0" smtClean="0"/>
            <a:t>SD:</a:t>
          </a:r>
          <a:r>
            <a:rPr kumimoji="1" lang="ja-JP" altLang="en-US" b="1" dirty="0" smtClean="0"/>
            <a:t>  </a:t>
          </a:r>
          <a:r>
            <a:rPr lang="en-US" altLang="ja-JP" dirty="0" smtClean="0"/>
            <a:t>±</a:t>
          </a:r>
          <a:r>
            <a:rPr kumimoji="1" lang="en-US" altLang="ja-JP" b="1" dirty="0" smtClean="0"/>
            <a:t>171.06</a:t>
          </a:r>
          <a:endParaRPr kumimoji="1" lang="en-US" b="1" dirty="0"/>
        </a:p>
      </dgm:t>
    </dgm:pt>
    <dgm:pt modelId="{D244F25E-BFDC-4449-8D88-F519466CFD62}" type="parTrans" cxnId="{9996820F-49A1-4BA0-B64C-AFB22F4559A1}">
      <dgm:prSet/>
      <dgm:spPr/>
      <dgm:t>
        <a:bodyPr/>
        <a:lstStyle/>
        <a:p>
          <a:endParaRPr kumimoji="1" lang="ja-JP" altLang="en-US"/>
        </a:p>
      </dgm:t>
    </dgm:pt>
    <dgm:pt modelId="{8843BDD7-FFE7-4CFD-8650-785AC1FA5433}" type="sibTrans" cxnId="{9996820F-49A1-4BA0-B64C-AFB22F4559A1}">
      <dgm:prSet/>
      <dgm:spPr/>
      <dgm:t>
        <a:bodyPr/>
        <a:lstStyle/>
        <a:p>
          <a:endParaRPr kumimoji="1" lang="ja-JP" altLang="en-US"/>
        </a:p>
      </dgm:t>
    </dgm:pt>
    <dgm:pt modelId="{EFC78F30-EA2E-4547-A34E-33AA56908682}" type="pres">
      <dgm:prSet presAssocID="{D45986D2-A41F-4775-AE11-1C18190E58CF}" presName="linear" presStyleCnt="0">
        <dgm:presLayoutVars>
          <dgm:animLvl val="lvl"/>
          <dgm:resizeHandles val="exact"/>
        </dgm:presLayoutVars>
      </dgm:prSet>
      <dgm:spPr/>
      <dgm:t>
        <a:bodyPr/>
        <a:lstStyle/>
        <a:p>
          <a:endParaRPr kumimoji="1" lang="ja-JP" altLang="en-US"/>
        </a:p>
      </dgm:t>
    </dgm:pt>
    <dgm:pt modelId="{2C511AA6-21DB-44EE-BE15-E24A8C16B786}" type="pres">
      <dgm:prSet presAssocID="{64732722-77A4-4B71-A52C-72C1AF91BF54}" presName="parentText" presStyleLbl="node1" presStyleIdx="0" presStyleCnt="4">
        <dgm:presLayoutVars>
          <dgm:chMax val="0"/>
          <dgm:bulletEnabled val="1"/>
        </dgm:presLayoutVars>
      </dgm:prSet>
      <dgm:spPr/>
      <dgm:t>
        <a:bodyPr/>
        <a:lstStyle/>
        <a:p>
          <a:endParaRPr kumimoji="1" lang="ja-JP" altLang="en-US"/>
        </a:p>
      </dgm:t>
    </dgm:pt>
    <dgm:pt modelId="{684179FC-8F8A-46FF-BA42-FA323E5ED5C5}" type="pres">
      <dgm:prSet presAssocID="{3DC7079E-08A7-4EBD-9FDE-58178AA5C647}" presName="spacer" presStyleCnt="0"/>
      <dgm:spPr/>
    </dgm:pt>
    <dgm:pt modelId="{84C8547B-7CC7-44A6-B2C2-C045F6FD540C}" type="pres">
      <dgm:prSet presAssocID="{3CA218AE-46FC-4980-91BE-180302F9450D}" presName="parentText" presStyleLbl="node1" presStyleIdx="1" presStyleCnt="4">
        <dgm:presLayoutVars>
          <dgm:chMax val="0"/>
          <dgm:bulletEnabled val="1"/>
        </dgm:presLayoutVars>
      </dgm:prSet>
      <dgm:spPr/>
      <dgm:t>
        <a:bodyPr/>
        <a:lstStyle/>
        <a:p>
          <a:endParaRPr kumimoji="1" lang="ja-JP" altLang="en-US"/>
        </a:p>
      </dgm:t>
    </dgm:pt>
    <dgm:pt modelId="{C7C788C4-2F41-4B17-944B-667F8DC43090}" type="pres">
      <dgm:prSet presAssocID="{8843BDD7-FFE7-4CFD-8650-785AC1FA5433}" presName="spacer" presStyleCnt="0"/>
      <dgm:spPr/>
    </dgm:pt>
    <dgm:pt modelId="{F752B6E4-174C-47E6-9384-DAB0CFA8BCFB}" type="pres">
      <dgm:prSet presAssocID="{2A9D8D7A-5322-4C91-9ACD-79F38714719D}" presName="parentText" presStyleLbl="node1" presStyleIdx="2" presStyleCnt="4" custLinFactNeighborY="-22339">
        <dgm:presLayoutVars>
          <dgm:chMax val="0"/>
          <dgm:bulletEnabled val="1"/>
        </dgm:presLayoutVars>
      </dgm:prSet>
      <dgm:spPr/>
      <dgm:t>
        <a:bodyPr/>
        <a:lstStyle/>
        <a:p>
          <a:endParaRPr kumimoji="1" lang="ja-JP" altLang="en-US"/>
        </a:p>
      </dgm:t>
    </dgm:pt>
    <dgm:pt modelId="{BFEF0B9F-AECC-4F00-BC93-76A8E539BF79}" type="pres">
      <dgm:prSet presAssocID="{B508BC40-9B4F-40CC-A5D8-706679E3BE35}" presName="spacer" presStyleCnt="0"/>
      <dgm:spPr/>
    </dgm:pt>
    <dgm:pt modelId="{79244107-F4BB-4F3B-B2F8-59F170B6C5B1}" type="pres">
      <dgm:prSet presAssocID="{CBB5257C-781C-463D-AE42-19D970966EBE}" presName="parentText" presStyleLbl="node1" presStyleIdx="3" presStyleCnt="4">
        <dgm:presLayoutVars>
          <dgm:chMax val="0"/>
          <dgm:bulletEnabled val="1"/>
        </dgm:presLayoutVars>
      </dgm:prSet>
      <dgm:spPr/>
      <dgm:t>
        <a:bodyPr/>
        <a:lstStyle/>
        <a:p>
          <a:endParaRPr kumimoji="1" lang="ja-JP" altLang="en-US"/>
        </a:p>
      </dgm:t>
    </dgm:pt>
  </dgm:ptLst>
  <dgm:cxnLst>
    <dgm:cxn modelId="{B44CA3C9-1DCE-4FA0-9DA9-9397E2D37633}" type="presOf" srcId="{2A9D8D7A-5322-4C91-9ACD-79F38714719D}" destId="{F752B6E4-174C-47E6-9384-DAB0CFA8BCFB}" srcOrd="0" destOrd="0" presId="urn:microsoft.com/office/officeart/2005/8/layout/vList2"/>
    <dgm:cxn modelId="{28DEF609-1A86-4C2A-AFB9-6BB74BAD723E}" type="presOf" srcId="{64732722-77A4-4B71-A52C-72C1AF91BF54}" destId="{2C511AA6-21DB-44EE-BE15-E24A8C16B786}" srcOrd="0" destOrd="0" presId="urn:microsoft.com/office/officeart/2005/8/layout/vList2"/>
    <dgm:cxn modelId="{E472EECF-2BAD-4F50-AC7C-456CF1E96C36}" srcId="{D45986D2-A41F-4775-AE11-1C18190E58CF}" destId="{CBB5257C-781C-463D-AE42-19D970966EBE}" srcOrd="3" destOrd="0" parTransId="{F398A908-FD1F-4C4E-BAF0-1E0FD3EB8BC4}" sibTransId="{58862B72-D194-4283-8CE2-43846AA88F53}"/>
    <dgm:cxn modelId="{628CEB88-BF96-4042-A35E-1BA349B4D052}" type="presOf" srcId="{CBB5257C-781C-463D-AE42-19D970966EBE}" destId="{79244107-F4BB-4F3B-B2F8-59F170B6C5B1}" srcOrd="0" destOrd="0" presId="urn:microsoft.com/office/officeart/2005/8/layout/vList2"/>
    <dgm:cxn modelId="{3726C7E9-D100-483C-ADFA-3DED3CD3ABBA}" srcId="{D45986D2-A41F-4775-AE11-1C18190E58CF}" destId="{2A9D8D7A-5322-4C91-9ACD-79F38714719D}" srcOrd="2" destOrd="0" parTransId="{29216D06-BDA8-4C34-B26E-55A07D50DB77}" sibTransId="{B508BC40-9B4F-40CC-A5D8-706679E3BE35}"/>
    <dgm:cxn modelId="{38520392-F84B-4206-BEC5-2A3DEAA42A5C}" type="presOf" srcId="{3CA218AE-46FC-4980-91BE-180302F9450D}" destId="{84C8547B-7CC7-44A6-B2C2-C045F6FD540C}" srcOrd="0" destOrd="0" presId="urn:microsoft.com/office/officeart/2005/8/layout/vList2"/>
    <dgm:cxn modelId="{A41F16FF-F531-465A-A1AF-6977A2D55926}" srcId="{D45986D2-A41F-4775-AE11-1C18190E58CF}" destId="{64732722-77A4-4B71-A52C-72C1AF91BF54}" srcOrd="0" destOrd="0" parTransId="{217765E6-223D-40B5-9B5C-82AF51CC7254}" sibTransId="{3DC7079E-08A7-4EBD-9FDE-58178AA5C647}"/>
    <dgm:cxn modelId="{59F557D4-CB07-4DCC-A388-A31F84F8A7EE}" type="presOf" srcId="{D45986D2-A41F-4775-AE11-1C18190E58CF}" destId="{EFC78F30-EA2E-4547-A34E-33AA56908682}" srcOrd="0" destOrd="0" presId="urn:microsoft.com/office/officeart/2005/8/layout/vList2"/>
    <dgm:cxn modelId="{9996820F-49A1-4BA0-B64C-AFB22F4559A1}" srcId="{D45986D2-A41F-4775-AE11-1C18190E58CF}" destId="{3CA218AE-46FC-4980-91BE-180302F9450D}" srcOrd="1" destOrd="0" parTransId="{D244F25E-BFDC-4449-8D88-F519466CFD62}" sibTransId="{8843BDD7-FFE7-4CFD-8650-785AC1FA5433}"/>
    <dgm:cxn modelId="{5082C4FE-FBB1-4C0A-A5BE-FB9C0A4F8C0F}" type="presParOf" srcId="{EFC78F30-EA2E-4547-A34E-33AA56908682}" destId="{2C511AA6-21DB-44EE-BE15-E24A8C16B786}" srcOrd="0" destOrd="0" presId="urn:microsoft.com/office/officeart/2005/8/layout/vList2"/>
    <dgm:cxn modelId="{07D079ED-5979-4E45-98C0-65DB45ABAB9E}" type="presParOf" srcId="{EFC78F30-EA2E-4547-A34E-33AA56908682}" destId="{684179FC-8F8A-46FF-BA42-FA323E5ED5C5}" srcOrd="1" destOrd="0" presId="urn:microsoft.com/office/officeart/2005/8/layout/vList2"/>
    <dgm:cxn modelId="{A54FBC64-3CDD-4810-A551-D69C66A92A0B}" type="presParOf" srcId="{EFC78F30-EA2E-4547-A34E-33AA56908682}" destId="{84C8547B-7CC7-44A6-B2C2-C045F6FD540C}" srcOrd="2" destOrd="0" presId="urn:microsoft.com/office/officeart/2005/8/layout/vList2"/>
    <dgm:cxn modelId="{631DFDCF-A2E4-4329-8A82-E537CF1755E3}" type="presParOf" srcId="{EFC78F30-EA2E-4547-A34E-33AA56908682}" destId="{C7C788C4-2F41-4B17-944B-667F8DC43090}" srcOrd="3" destOrd="0" presId="urn:microsoft.com/office/officeart/2005/8/layout/vList2"/>
    <dgm:cxn modelId="{754EC2A3-29F0-41A2-8847-7AA10DC042CA}" type="presParOf" srcId="{EFC78F30-EA2E-4547-A34E-33AA56908682}" destId="{F752B6E4-174C-47E6-9384-DAB0CFA8BCFB}" srcOrd="4" destOrd="0" presId="urn:microsoft.com/office/officeart/2005/8/layout/vList2"/>
    <dgm:cxn modelId="{03521D5C-7CC1-4B4A-8A8B-B4359B584848}" type="presParOf" srcId="{EFC78F30-EA2E-4547-A34E-33AA56908682}" destId="{BFEF0B9F-AECC-4F00-BC93-76A8E539BF79}" srcOrd="5" destOrd="0" presId="urn:microsoft.com/office/officeart/2005/8/layout/vList2"/>
    <dgm:cxn modelId="{23FAB076-8C98-445F-80C9-3C40FB57E21F}" type="presParOf" srcId="{EFC78F30-EA2E-4547-A34E-33AA56908682}" destId="{79244107-F4BB-4F3B-B2F8-59F170B6C5B1}"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8EC596-5439-4B64-ADD3-897A0AB1D564}"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kumimoji="1" lang="ja-JP" altLang="en-US"/>
        </a:p>
      </dgm:t>
    </dgm:pt>
    <dgm:pt modelId="{D2260699-0FD6-4E8A-9275-9D41075CD805}">
      <dgm:prSet custT="1"/>
      <dgm:spPr/>
      <dgm:t>
        <a:bodyPr/>
        <a:lstStyle/>
        <a:p>
          <a:pPr rtl="0"/>
          <a:r>
            <a:rPr kumimoji="1" lang="en-US" sz="4400" b="0" dirty="0" smtClean="0">
              <a:latin typeface="Times New Roman" pitchFamily="18" charset="0"/>
              <a:cs typeface="Times New Roman" pitchFamily="18" charset="0"/>
            </a:rPr>
            <a:t>1</a:t>
          </a:r>
          <a:r>
            <a:rPr kumimoji="1" lang="en-US" sz="4400" dirty="0" smtClean="0">
              <a:latin typeface="Times New Roman" pitchFamily="18" charset="0"/>
              <a:cs typeface="Times New Roman" pitchFamily="18" charset="0"/>
            </a:rPr>
            <a:t>st</a:t>
          </a:r>
          <a:r>
            <a:rPr kumimoji="1" lang="en-US" sz="4400" b="0" dirty="0" smtClean="0">
              <a:latin typeface="Times New Roman" pitchFamily="18" charset="0"/>
              <a:cs typeface="Times New Roman" pitchFamily="18" charset="0"/>
            </a:rPr>
            <a:t> Stage</a:t>
          </a:r>
          <a:endParaRPr lang="ja-JP" sz="4400" b="0" dirty="0">
            <a:latin typeface="Times New Roman" pitchFamily="18" charset="0"/>
            <a:cs typeface="Times New Roman" pitchFamily="18" charset="0"/>
          </a:endParaRPr>
        </a:p>
      </dgm:t>
    </dgm:pt>
    <dgm:pt modelId="{46226296-237B-4399-8217-DF95FAFC2E8F}" type="parTrans" cxnId="{D30D8EC3-A511-4BCE-A258-36B6AC598AB5}">
      <dgm:prSet/>
      <dgm:spPr/>
      <dgm:t>
        <a:bodyPr/>
        <a:lstStyle/>
        <a:p>
          <a:endParaRPr kumimoji="1" lang="ja-JP" altLang="en-US"/>
        </a:p>
      </dgm:t>
    </dgm:pt>
    <dgm:pt modelId="{8F806187-5CBF-4818-8D36-91A216C1B4DC}" type="sibTrans" cxnId="{D30D8EC3-A511-4BCE-A258-36B6AC598AB5}">
      <dgm:prSet/>
      <dgm:spPr/>
      <dgm:t>
        <a:bodyPr/>
        <a:lstStyle/>
        <a:p>
          <a:endParaRPr kumimoji="1" lang="ja-JP" altLang="en-US"/>
        </a:p>
      </dgm:t>
    </dgm:pt>
    <dgm:pt modelId="{9B5B611A-3F3A-40B0-876D-B49E9E833B17}">
      <dgm:prSet custT="1"/>
      <dgm:spPr/>
      <dgm:t>
        <a:bodyPr/>
        <a:lstStyle/>
        <a:p>
          <a:pPr rtl="0"/>
          <a:r>
            <a:rPr kumimoji="1" lang="en-US" sz="4400" dirty="0" smtClean="0">
              <a:latin typeface="Times New Roman" pitchFamily="18" charset="0"/>
              <a:cs typeface="Times New Roman" pitchFamily="18" charset="0"/>
            </a:rPr>
            <a:t>2st Stage</a:t>
          </a:r>
          <a:endParaRPr lang="ja-JP" sz="4400" dirty="0">
            <a:latin typeface="Times New Roman" pitchFamily="18" charset="0"/>
            <a:cs typeface="Times New Roman" pitchFamily="18" charset="0"/>
          </a:endParaRPr>
        </a:p>
      </dgm:t>
    </dgm:pt>
    <dgm:pt modelId="{D693B756-80DF-4740-8831-7D660DE15666}" type="parTrans" cxnId="{DD4C81C5-CBBE-43FC-9388-0A611A05E2CE}">
      <dgm:prSet/>
      <dgm:spPr/>
      <dgm:t>
        <a:bodyPr/>
        <a:lstStyle/>
        <a:p>
          <a:endParaRPr kumimoji="1" lang="ja-JP" altLang="en-US"/>
        </a:p>
      </dgm:t>
    </dgm:pt>
    <dgm:pt modelId="{6209121B-323D-4CE5-A252-D48E9094B253}" type="sibTrans" cxnId="{DD4C81C5-CBBE-43FC-9388-0A611A05E2CE}">
      <dgm:prSet/>
      <dgm:spPr/>
      <dgm:t>
        <a:bodyPr/>
        <a:lstStyle/>
        <a:p>
          <a:endParaRPr kumimoji="1" lang="ja-JP" altLang="en-US"/>
        </a:p>
      </dgm:t>
    </dgm:pt>
    <dgm:pt modelId="{1C51EBAC-FD8C-4CA3-AD2F-4F8C1121AC82}">
      <dgm:prSet custT="1"/>
      <dgm:spPr/>
      <dgm:t>
        <a:bodyPr/>
        <a:lstStyle/>
        <a:p>
          <a:pPr rtl="0"/>
          <a:r>
            <a:rPr kumimoji="1" lang="en-US" sz="4400" dirty="0" smtClean="0">
              <a:latin typeface="Times New Roman" pitchFamily="18" charset="0"/>
              <a:cs typeface="Times New Roman" pitchFamily="18" charset="0"/>
            </a:rPr>
            <a:t>Present study</a:t>
          </a:r>
          <a:endParaRPr kumimoji="1" lang="ja-JP" sz="4400" dirty="0">
            <a:latin typeface="Times New Roman" pitchFamily="18" charset="0"/>
            <a:cs typeface="Times New Roman" pitchFamily="18" charset="0"/>
          </a:endParaRPr>
        </a:p>
      </dgm:t>
    </dgm:pt>
    <dgm:pt modelId="{B351112F-5C99-42B2-83C0-4978D8AC4810}" type="parTrans" cxnId="{31B5DCBE-0B49-4313-8321-1933CB3B82F8}">
      <dgm:prSet/>
      <dgm:spPr/>
      <dgm:t>
        <a:bodyPr/>
        <a:lstStyle/>
        <a:p>
          <a:endParaRPr kumimoji="1" lang="ja-JP" altLang="en-US"/>
        </a:p>
      </dgm:t>
    </dgm:pt>
    <dgm:pt modelId="{D78DD8D8-F4DB-4D71-BFE4-9176BBAF36ED}" type="sibTrans" cxnId="{31B5DCBE-0B49-4313-8321-1933CB3B82F8}">
      <dgm:prSet/>
      <dgm:spPr/>
      <dgm:t>
        <a:bodyPr/>
        <a:lstStyle/>
        <a:p>
          <a:endParaRPr kumimoji="1" lang="ja-JP" altLang="en-US"/>
        </a:p>
      </dgm:t>
    </dgm:pt>
    <dgm:pt modelId="{69344C63-737C-4E52-A715-9EB9557F4BF4}" type="pres">
      <dgm:prSet presAssocID="{0F8EC596-5439-4B64-ADD3-897A0AB1D564}" presName="Name0" presStyleCnt="0">
        <dgm:presLayoutVars>
          <dgm:dir/>
          <dgm:animLvl val="lvl"/>
          <dgm:resizeHandles val="exact"/>
        </dgm:presLayoutVars>
      </dgm:prSet>
      <dgm:spPr/>
      <dgm:t>
        <a:bodyPr/>
        <a:lstStyle/>
        <a:p>
          <a:endParaRPr kumimoji="1" lang="ja-JP" altLang="en-US"/>
        </a:p>
      </dgm:t>
    </dgm:pt>
    <dgm:pt modelId="{3CB3FDF0-59E1-4624-9E57-C6F5BEE8F4EB}" type="pres">
      <dgm:prSet presAssocID="{1C51EBAC-FD8C-4CA3-AD2F-4F8C1121AC82}" presName="boxAndChildren" presStyleCnt="0"/>
      <dgm:spPr/>
    </dgm:pt>
    <dgm:pt modelId="{9CBBBC0E-F64D-4EF4-A37E-80871DB7AD8B}" type="pres">
      <dgm:prSet presAssocID="{1C51EBAC-FD8C-4CA3-AD2F-4F8C1121AC82}" presName="parentTextBox" presStyleLbl="node1" presStyleIdx="0" presStyleCnt="3"/>
      <dgm:spPr/>
      <dgm:t>
        <a:bodyPr/>
        <a:lstStyle/>
        <a:p>
          <a:endParaRPr kumimoji="1" lang="ja-JP" altLang="en-US"/>
        </a:p>
      </dgm:t>
    </dgm:pt>
    <dgm:pt modelId="{CA0D32BD-1A01-4612-87EB-6D970104F551}" type="pres">
      <dgm:prSet presAssocID="{6209121B-323D-4CE5-A252-D48E9094B253}" presName="sp" presStyleCnt="0"/>
      <dgm:spPr/>
    </dgm:pt>
    <dgm:pt modelId="{DD059C87-B4D8-4D69-9C8E-0C3E34A52FA5}" type="pres">
      <dgm:prSet presAssocID="{9B5B611A-3F3A-40B0-876D-B49E9E833B17}" presName="arrowAndChildren" presStyleCnt="0"/>
      <dgm:spPr/>
    </dgm:pt>
    <dgm:pt modelId="{BB0F70BB-8CDC-4499-81D2-FA6FA26A22B7}" type="pres">
      <dgm:prSet presAssocID="{9B5B611A-3F3A-40B0-876D-B49E9E833B17}" presName="parentTextArrow" presStyleLbl="node1" presStyleIdx="1" presStyleCnt="3"/>
      <dgm:spPr/>
      <dgm:t>
        <a:bodyPr/>
        <a:lstStyle/>
        <a:p>
          <a:endParaRPr kumimoji="1" lang="ja-JP" altLang="en-US"/>
        </a:p>
      </dgm:t>
    </dgm:pt>
    <dgm:pt modelId="{4ED66553-7CF5-41B0-809E-E94026F4D106}" type="pres">
      <dgm:prSet presAssocID="{8F806187-5CBF-4818-8D36-91A216C1B4DC}" presName="sp" presStyleCnt="0"/>
      <dgm:spPr/>
    </dgm:pt>
    <dgm:pt modelId="{0683F138-7DD3-4B97-8943-DA25319E61D5}" type="pres">
      <dgm:prSet presAssocID="{D2260699-0FD6-4E8A-9275-9D41075CD805}" presName="arrowAndChildren" presStyleCnt="0"/>
      <dgm:spPr/>
    </dgm:pt>
    <dgm:pt modelId="{1205C6F0-E835-4B0D-86DC-EA45A29A37C8}" type="pres">
      <dgm:prSet presAssocID="{D2260699-0FD6-4E8A-9275-9D41075CD805}" presName="parentTextArrow" presStyleLbl="node1" presStyleIdx="2" presStyleCnt="3"/>
      <dgm:spPr/>
      <dgm:t>
        <a:bodyPr/>
        <a:lstStyle/>
        <a:p>
          <a:endParaRPr kumimoji="1" lang="ja-JP" altLang="en-US"/>
        </a:p>
      </dgm:t>
    </dgm:pt>
  </dgm:ptLst>
  <dgm:cxnLst>
    <dgm:cxn modelId="{31B5DCBE-0B49-4313-8321-1933CB3B82F8}" srcId="{0F8EC596-5439-4B64-ADD3-897A0AB1D564}" destId="{1C51EBAC-FD8C-4CA3-AD2F-4F8C1121AC82}" srcOrd="2" destOrd="0" parTransId="{B351112F-5C99-42B2-83C0-4978D8AC4810}" sibTransId="{D78DD8D8-F4DB-4D71-BFE4-9176BBAF36ED}"/>
    <dgm:cxn modelId="{BCDCDBFE-C7A0-4F56-8EA7-DCFD9502DCE0}" type="presOf" srcId="{9B5B611A-3F3A-40B0-876D-B49E9E833B17}" destId="{BB0F70BB-8CDC-4499-81D2-FA6FA26A22B7}" srcOrd="0" destOrd="0" presId="urn:microsoft.com/office/officeart/2005/8/layout/process4"/>
    <dgm:cxn modelId="{5345FF56-3228-4AF4-A40E-4DEF1F326327}" type="presOf" srcId="{D2260699-0FD6-4E8A-9275-9D41075CD805}" destId="{1205C6F0-E835-4B0D-86DC-EA45A29A37C8}" srcOrd="0" destOrd="0" presId="urn:microsoft.com/office/officeart/2005/8/layout/process4"/>
    <dgm:cxn modelId="{DD4C81C5-CBBE-43FC-9388-0A611A05E2CE}" srcId="{0F8EC596-5439-4B64-ADD3-897A0AB1D564}" destId="{9B5B611A-3F3A-40B0-876D-B49E9E833B17}" srcOrd="1" destOrd="0" parTransId="{D693B756-80DF-4740-8831-7D660DE15666}" sibTransId="{6209121B-323D-4CE5-A252-D48E9094B253}"/>
    <dgm:cxn modelId="{DBB352F9-439D-4D55-A6CB-DA8E951E50F2}" type="presOf" srcId="{1C51EBAC-FD8C-4CA3-AD2F-4F8C1121AC82}" destId="{9CBBBC0E-F64D-4EF4-A37E-80871DB7AD8B}" srcOrd="0" destOrd="0" presId="urn:microsoft.com/office/officeart/2005/8/layout/process4"/>
    <dgm:cxn modelId="{D30D8EC3-A511-4BCE-A258-36B6AC598AB5}" srcId="{0F8EC596-5439-4B64-ADD3-897A0AB1D564}" destId="{D2260699-0FD6-4E8A-9275-9D41075CD805}" srcOrd="0" destOrd="0" parTransId="{46226296-237B-4399-8217-DF95FAFC2E8F}" sibTransId="{8F806187-5CBF-4818-8D36-91A216C1B4DC}"/>
    <dgm:cxn modelId="{7B16C8B2-76A6-4933-A446-8DBC084EF7FF}" type="presOf" srcId="{0F8EC596-5439-4B64-ADD3-897A0AB1D564}" destId="{69344C63-737C-4E52-A715-9EB9557F4BF4}" srcOrd="0" destOrd="0" presId="urn:microsoft.com/office/officeart/2005/8/layout/process4"/>
    <dgm:cxn modelId="{36614639-6339-4E9C-A9A8-FE995AFD467C}" type="presParOf" srcId="{69344C63-737C-4E52-A715-9EB9557F4BF4}" destId="{3CB3FDF0-59E1-4624-9E57-C6F5BEE8F4EB}" srcOrd="0" destOrd="0" presId="urn:microsoft.com/office/officeart/2005/8/layout/process4"/>
    <dgm:cxn modelId="{22EB8766-5C55-4A86-B3DE-3B4384E4AEA9}" type="presParOf" srcId="{3CB3FDF0-59E1-4624-9E57-C6F5BEE8F4EB}" destId="{9CBBBC0E-F64D-4EF4-A37E-80871DB7AD8B}" srcOrd="0" destOrd="0" presId="urn:microsoft.com/office/officeart/2005/8/layout/process4"/>
    <dgm:cxn modelId="{A9C8AA0A-2745-4EEF-BAE8-86506A40C3EC}" type="presParOf" srcId="{69344C63-737C-4E52-A715-9EB9557F4BF4}" destId="{CA0D32BD-1A01-4612-87EB-6D970104F551}" srcOrd="1" destOrd="0" presId="urn:microsoft.com/office/officeart/2005/8/layout/process4"/>
    <dgm:cxn modelId="{A1699683-881F-4B74-9C3D-9AA18FD3AD4E}" type="presParOf" srcId="{69344C63-737C-4E52-A715-9EB9557F4BF4}" destId="{DD059C87-B4D8-4D69-9C8E-0C3E34A52FA5}" srcOrd="2" destOrd="0" presId="urn:microsoft.com/office/officeart/2005/8/layout/process4"/>
    <dgm:cxn modelId="{A716E9CC-1564-4FBA-BC56-8DF92C56AFC3}" type="presParOf" srcId="{DD059C87-B4D8-4D69-9C8E-0C3E34A52FA5}" destId="{BB0F70BB-8CDC-4499-81D2-FA6FA26A22B7}" srcOrd="0" destOrd="0" presId="urn:microsoft.com/office/officeart/2005/8/layout/process4"/>
    <dgm:cxn modelId="{32861047-A8DF-4E5E-B460-A8CD2C49CB76}" type="presParOf" srcId="{69344C63-737C-4E52-A715-9EB9557F4BF4}" destId="{4ED66553-7CF5-41B0-809E-E94026F4D106}" srcOrd="3" destOrd="0" presId="urn:microsoft.com/office/officeart/2005/8/layout/process4"/>
    <dgm:cxn modelId="{35FBFF1D-5275-497B-96C9-AA268D0A292F}" type="presParOf" srcId="{69344C63-737C-4E52-A715-9EB9557F4BF4}" destId="{0683F138-7DD3-4B97-8943-DA25319E61D5}" srcOrd="4" destOrd="0" presId="urn:microsoft.com/office/officeart/2005/8/layout/process4"/>
    <dgm:cxn modelId="{362B7C3A-C3AF-4637-982D-D3870190750F}" type="presParOf" srcId="{0683F138-7DD3-4B97-8943-DA25319E61D5}" destId="{1205C6F0-E835-4B0D-86DC-EA45A29A37C8}"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1D91B4-1C10-4603-AE48-D7F7026AB6F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kumimoji="1" lang="ja-JP" altLang="en-US"/>
        </a:p>
      </dgm:t>
    </dgm:pt>
    <dgm:pt modelId="{378756DD-D91B-4594-9A5B-227F10C63EB8}">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b="1" u="none" dirty="0" smtClean="0">
              <a:latin typeface="Times New Roman" pitchFamily="18" charset="0"/>
              <a:ea typeface="+mn-ea"/>
              <a:cs typeface="Times New Roman" pitchFamily="18" charset="0"/>
            </a:rPr>
            <a:t>        </a:t>
          </a:r>
          <a:r>
            <a:rPr kumimoji="1" lang="en-US" altLang="ja-JP" sz="2800" b="1" u="none" dirty="0" smtClean="0">
              <a:latin typeface="HGPｺﾞｼｯｸE" panose="020B0900000000000000" pitchFamily="50" charset="-128"/>
              <a:ea typeface="HGPｺﾞｼｯｸE" panose="020B0900000000000000" pitchFamily="50" charset="-128"/>
              <a:cs typeface="Times New Roman" pitchFamily="18" charset="0"/>
            </a:rPr>
            <a:t>First Survey</a:t>
          </a:r>
          <a:endParaRPr kumimoji="1" lang="ja-JP" altLang="en-US" sz="2800" b="1" u="none" dirty="0" smtClean="0">
            <a:latin typeface="HGPｺﾞｼｯｸE" panose="020B0900000000000000" pitchFamily="50" charset="-128"/>
            <a:ea typeface="HGPｺﾞｼｯｸE" panose="020B0900000000000000" pitchFamily="50" charset="-128"/>
            <a:cs typeface="Times New Roman" pitchFamily="18" charset="0"/>
          </a:endParaRPr>
        </a:p>
        <a:p>
          <a:pPr algn="ctr" defTabSz="1511300" rtl="0">
            <a:lnSpc>
              <a:spcPct val="90000"/>
            </a:lnSpc>
            <a:spcBef>
              <a:spcPct val="0"/>
            </a:spcBef>
            <a:spcAft>
              <a:spcPct val="35000"/>
            </a:spcAft>
          </a:pPr>
          <a:endParaRPr lang="ja-JP" sz="2200" dirty="0"/>
        </a:p>
      </dgm:t>
    </dgm:pt>
    <dgm:pt modelId="{8C10E569-67BD-44E7-8EED-81EE8EA876B5}" type="parTrans" cxnId="{C1E74E2A-F626-4EBE-91BD-78C19552BB0A}">
      <dgm:prSet/>
      <dgm:spPr/>
      <dgm:t>
        <a:bodyPr/>
        <a:lstStyle/>
        <a:p>
          <a:endParaRPr kumimoji="1" lang="ja-JP" altLang="en-US"/>
        </a:p>
      </dgm:t>
    </dgm:pt>
    <dgm:pt modelId="{CAB6A956-376E-4C3F-88A2-BBAB6224DFFB}" type="sibTrans" cxnId="{C1E74E2A-F626-4EBE-91BD-78C19552BB0A}">
      <dgm:prSet/>
      <dgm:spPr/>
      <dgm:t>
        <a:bodyPr/>
        <a:lstStyle/>
        <a:p>
          <a:endParaRPr kumimoji="1" lang="ja-JP" altLang="en-US"/>
        </a:p>
      </dgm:t>
    </dgm:pt>
    <dgm:pt modelId="{1CD153AF-BE95-43A5-9AB9-4CD3BEA2E182}">
      <dgm:prSet custT="1">
        <dgm:style>
          <a:lnRef idx="1">
            <a:schemeClr val="accent4"/>
          </a:lnRef>
          <a:fillRef idx="2">
            <a:schemeClr val="accent4"/>
          </a:fillRef>
          <a:effectRef idx="1">
            <a:schemeClr val="accent4"/>
          </a:effectRef>
          <a:fontRef idx="minor">
            <a:schemeClr val="dk1"/>
          </a:fontRef>
        </dgm:style>
      </dgm:prSet>
      <dgm:spPr/>
      <dgm:t>
        <a:bodyPr/>
        <a:lstStyle/>
        <a:p>
          <a:pPr algn="ctr" rtl="0"/>
          <a:endParaRPr kumimoji="1" lang="ja-JP" sz="2200" dirty="0"/>
        </a:p>
      </dgm:t>
    </dgm:pt>
    <dgm:pt modelId="{9206B43F-A1FA-48FF-B2EE-B8DE3D5BA16B}" type="parTrans" cxnId="{CE481F7D-0487-4290-8EB7-AE0433C93525}">
      <dgm:prSet/>
      <dgm:spPr/>
      <dgm:t>
        <a:bodyPr/>
        <a:lstStyle/>
        <a:p>
          <a:endParaRPr kumimoji="1" lang="ja-JP" altLang="en-US"/>
        </a:p>
      </dgm:t>
    </dgm:pt>
    <dgm:pt modelId="{056DD74C-BC5E-430F-8B09-1C8C28D39748}" type="sibTrans" cxnId="{CE481F7D-0487-4290-8EB7-AE0433C93525}">
      <dgm:prSet/>
      <dgm:spPr/>
      <dgm:t>
        <a:bodyPr/>
        <a:lstStyle/>
        <a:p>
          <a:endParaRPr kumimoji="1" lang="ja-JP" altLang="en-US"/>
        </a:p>
      </dgm:t>
    </dgm:pt>
    <dgm:pt modelId="{C6F0A935-E239-4EB5-941F-0CFA89387D8F}">
      <dgm:prSet custT="1"/>
      <dgm:spPr/>
      <dgm:t>
        <a:bodyPr/>
        <a:lstStyle/>
        <a:p>
          <a:r>
            <a:rPr lang="en-US" sz="2400" b="1" dirty="0" smtClean="0">
              <a:latin typeface="+mn-ea"/>
              <a:ea typeface="+mn-ea"/>
            </a:rPr>
            <a:t>Second Survey</a:t>
          </a:r>
          <a:r>
            <a:rPr lang="ja-JP" sz="2400" b="1" dirty="0" smtClean="0"/>
            <a:t>　</a:t>
          </a:r>
          <a:r>
            <a:rPr lang="en-US" altLang="ja-JP" sz="2400" b="1" dirty="0" smtClean="0"/>
            <a:t>                   </a:t>
          </a:r>
          <a:r>
            <a:rPr lang="ja-JP" sz="2400" b="1" dirty="0" smtClean="0"/>
            <a:t>　</a:t>
          </a:r>
          <a:r>
            <a:rPr lang="en-US" sz="2400" b="1" dirty="0" smtClean="0">
              <a:latin typeface="HGPｺﾞｼｯｸE" panose="020B0900000000000000" pitchFamily="50" charset="-128"/>
              <a:ea typeface="HGPｺﾞｼｯｸE" panose="020B0900000000000000" pitchFamily="50" charset="-128"/>
            </a:rPr>
            <a:t>1week </a:t>
          </a:r>
          <a:r>
            <a:rPr lang="en-US" sz="2400" b="0" i="0" dirty="0" smtClean="0">
              <a:latin typeface="HGPｺﾞｼｯｸE" panose="020B0900000000000000" pitchFamily="50" charset="-128"/>
              <a:ea typeface="HGPｺﾞｼｯｸE" panose="020B0900000000000000" pitchFamily="50" charset="-128"/>
            </a:rPr>
            <a:t>later</a:t>
          </a:r>
          <a:endParaRPr lang="ja-JP" sz="2400" b="0" i="0" dirty="0">
            <a:latin typeface="HGPｺﾞｼｯｸE" panose="020B0900000000000000" pitchFamily="50" charset="-128"/>
            <a:ea typeface="HGPｺﾞｼｯｸE" panose="020B0900000000000000" pitchFamily="50" charset="-128"/>
          </a:endParaRPr>
        </a:p>
      </dgm:t>
    </dgm:pt>
    <dgm:pt modelId="{60A8F902-615E-4D78-84D9-AD6CC1E1AA61}" type="parTrans" cxnId="{D9773B54-FD6A-42F8-995A-C728941572F0}">
      <dgm:prSet/>
      <dgm:spPr/>
      <dgm:t>
        <a:bodyPr/>
        <a:lstStyle/>
        <a:p>
          <a:endParaRPr kumimoji="1" lang="ja-JP" altLang="en-US"/>
        </a:p>
      </dgm:t>
    </dgm:pt>
    <dgm:pt modelId="{1F517196-2A74-49DC-AD08-986402E8672C}" type="sibTrans" cxnId="{D9773B54-FD6A-42F8-995A-C728941572F0}">
      <dgm:prSet/>
      <dgm:spPr/>
      <dgm:t>
        <a:bodyPr/>
        <a:lstStyle/>
        <a:p>
          <a:endParaRPr kumimoji="1" lang="ja-JP" altLang="en-US"/>
        </a:p>
      </dgm:t>
    </dgm:pt>
    <dgm:pt modelId="{A6ABB81D-B1D6-4502-AC52-2766414111D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en-US" sz="2400" b="1" dirty="0" smtClean="0">
              <a:latin typeface="HGPｺﾞｼｯｸE" panose="020B0900000000000000" pitchFamily="50" charset="-128"/>
              <a:ea typeface="HGPｺﾞｼｯｸE" panose="020B0900000000000000" pitchFamily="50" charset="-128"/>
            </a:rPr>
            <a:t>Third  Survey                         </a:t>
          </a:r>
          <a:r>
            <a:rPr kumimoji="1" lang="en-US" altLang="ja-JP" sz="2400" b="1" dirty="0" smtClean="0">
              <a:latin typeface="HGPｺﾞｼｯｸE" panose="020B0900000000000000" pitchFamily="50" charset="-128"/>
              <a:ea typeface="HGPｺﾞｼｯｸE" panose="020B0900000000000000" pitchFamily="50" charset="-128"/>
            </a:rPr>
            <a:t>3 month later</a:t>
          </a:r>
          <a:endParaRPr lang="ja-JP" altLang="ja-JP" sz="2400" b="1" dirty="0" smtClean="0">
            <a:latin typeface="HGPｺﾞｼｯｸE" panose="020B0900000000000000" pitchFamily="50" charset="-128"/>
            <a:ea typeface="HGPｺﾞｼｯｸE" panose="020B0900000000000000" pitchFamily="50" charset="-128"/>
          </a:endParaRPr>
        </a:p>
        <a:p>
          <a:pPr defTabSz="1333500">
            <a:lnSpc>
              <a:spcPct val="90000"/>
            </a:lnSpc>
            <a:spcBef>
              <a:spcPct val="0"/>
            </a:spcBef>
            <a:spcAft>
              <a:spcPct val="35000"/>
            </a:spcAft>
          </a:pPr>
          <a:endParaRPr lang="ja-JP" sz="2000" b="1" dirty="0"/>
        </a:p>
      </dgm:t>
    </dgm:pt>
    <dgm:pt modelId="{C4D93828-ADEF-4254-A184-CC716E24CF58}" type="parTrans" cxnId="{B8A535C8-1480-4710-B08B-0A64B81D394F}">
      <dgm:prSet/>
      <dgm:spPr/>
      <dgm:t>
        <a:bodyPr/>
        <a:lstStyle/>
        <a:p>
          <a:endParaRPr kumimoji="1" lang="ja-JP" altLang="en-US"/>
        </a:p>
      </dgm:t>
    </dgm:pt>
    <dgm:pt modelId="{CF8E9F26-4D06-4658-B0EB-17111BA973A8}" type="sibTrans" cxnId="{B8A535C8-1480-4710-B08B-0A64B81D394F}">
      <dgm:prSet/>
      <dgm:spPr/>
      <dgm:t>
        <a:bodyPr/>
        <a:lstStyle/>
        <a:p>
          <a:endParaRPr kumimoji="1" lang="ja-JP" altLang="en-US"/>
        </a:p>
      </dgm:t>
    </dgm:pt>
    <dgm:pt modelId="{0394664F-58F0-4B9A-9E70-80E8E10045A7}" type="pres">
      <dgm:prSet presAssocID="{A61D91B4-1C10-4603-AE48-D7F7026AB6F1}" presName="Name0" presStyleCnt="0">
        <dgm:presLayoutVars>
          <dgm:dir/>
          <dgm:animLvl val="lvl"/>
          <dgm:resizeHandles val="exact"/>
        </dgm:presLayoutVars>
      </dgm:prSet>
      <dgm:spPr/>
      <dgm:t>
        <a:bodyPr/>
        <a:lstStyle/>
        <a:p>
          <a:endParaRPr kumimoji="1" lang="ja-JP" altLang="en-US"/>
        </a:p>
      </dgm:t>
    </dgm:pt>
    <dgm:pt modelId="{0D095B82-764B-4BA0-AF21-C821DD4B235C}" type="pres">
      <dgm:prSet presAssocID="{A6ABB81D-B1D6-4502-AC52-2766414111D3}" presName="boxAndChildren" presStyleCnt="0"/>
      <dgm:spPr/>
    </dgm:pt>
    <dgm:pt modelId="{4CF1969E-95CC-442E-B39F-737AE99F562B}" type="pres">
      <dgm:prSet presAssocID="{A6ABB81D-B1D6-4502-AC52-2766414111D3}" presName="parentTextBox" presStyleLbl="node1" presStyleIdx="0" presStyleCnt="4" custScaleY="58945"/>
      <dgm:spPr/>
      <dgm:t>
        <a:bodyPr/>
        <a:lstStyle/>
        <a:p>
          <a:endParaRPr kumimoji="1" lang="ja-JP" altLang="en-US"/>
        </a:p>
      </dgm:t>
    </dgm:pt>
    <dgm:pt modelId="{C5B46953-BECA-4FD2-970A-A8DFA235B53C}" type="pres">
      <dgm:prSet presAssocID="{1F517196-2A74-49DC-AD08-986402E8672C}" presName="sp" presStyleCnt="0"/>
      <dgm:spPr/>
    </dgm:pt>
    <dgm:pt modelId="{5D3F02C2-8F7F-49E1-A6B6-A543E018E580}" type="pres">
      <dgm:prSet presAssocID="{C6F0A935-E239-4EB5-941F-0CFA89387D8F}" presName="arrowAndChildren" presStyleCnt="0"/>
      <dgm:spPr/>
    </dgm:pt>
    <dgm:pt modelId="{8BEC37B7-232F-4108-8691-62DFC3AB1C51}" type="pres">
      <dgm:prSet presAssocID="{C6F0A935-E239-4EB5-941F-0CFA89387D8F}" presName="parentTextArrow" presStyleLbl="node1" presStyleIdx="1" presStyleCnt="4" custScaleY="52216" custLinFactNeighborX="-216" custLinFactNeighborY="6241"/>
      <dgm:spPr/>
      <dgm:t>
        <a:bodyPr/>
        <a:lstStyle/>
        <a:p>
          <a:endParaRPr kumimoji="1" lang="ja-JP" altLang="en-US"/>
        </a:p>
      </dgm:t>
    </dgm:pt>
    <dgm:pt modelId="{D6D46972-07AC-4ADA-9503-8B506205191A}" type="pres">
      <dgm:prSet presAssocID="{056DD74C-BC5E-430F-8B09-1C8C28D39748}" presName="sp" presStyleCnt="0"/>
      <dgm:spPr/>
    </dgm:pt>
    <dgm:pt modelId="{DD130E0F-CCAF-4711-B5EE-4E260ECAF476}" type="pres">
      <dgm:prSet presAssocID="{1CD153AF-BE95-43A5-9AB9-4CD3BEA2E182}" presName="arrowAndChildren" presStyleCnt="0"/>
      <dgm:spPr/>
    </dgm:pt>
    <dgm:pt modelId="{7385F801-0FC9-4A1A-B405-A0227B534DF5}" type="pres">
      <dgm:prSet presAssocID="{1CD153AF-BE95-43A5-9AB9-4CD3BEA2E182}" presName="parentTextArrow" presStyleLbl="node1" presStyleIdx="2" presStyleCnt="4" custScaleY="148404" custLinFactNeighborX="-51" custLinFactNeighborY="11079"/>
      <dgm:spPr/>
      <dgm:t>
        <a:bodyPr/>
        <a:lstStyle/>
        <a:p>
          <a:endParaRPr kumimoji="1" lang="ja-JP" altLang="en-US"/>
        </a:p>
      </dgm:t>
    </dgm:pt>
    <dgm:pt modelId="{2F266403-A4B7-4F3A-B130-028DACD59B78}" type="pres">
      <dgm:prSet presAssocID="{CAB6A956-376E-4C3F-88A2-BBAB6224DFFB}" presName="sp" presStyleCnt="0"/>
      <dgm:spPr/>
    </dgm:pt>
    <dgm:pt modelId="{1BEFDDBA-A71D-4C0E-B090-551BE0359134}" type="pres">
      <dgm:prSet presAssocID="{378756DD-D91B-4594-9A5B-227F10C63EB8}" presName="arrowAndChildren" presStyleCnt="0"/>
      <dgm:spPr/>
    </dgm:pt>
    <dgm:pt modelId="{E02DF069-FE20-4148-ACBF-0F0376CB5A0B}" type="pres">
      <dgm:prSet presAssocID="{378756DD-D91B-4594-9A5B-227F10C63EB8}" presName="parentTextArrow" presStyleLbl="node1" presStyleIdx="3" presStyleCnt="4" custScaleY="83366" custLinFactNeighborY="17579"/>
      <dgm:spPr/>
      <dgm:t>
        <a:bodyPr/>
        <a:lstStyle/>
        <a:p>
          <a:endParaRPr kumimoji="1" lang="ja-JP" altLang="en-US"/>
        </a:p>
      </dgm:t>
    </dgm:pt>
  </dgm:ptLst>
  <dgm:cxnLst>
    <dgm:cxn modelId="{75BD6AA0-2098-46EC-BD5E-103B760849E1}" type="presOf" srcId="{378756DD-D91B-4594-9A5B-227F10C63EB8}" destId="{E02DF069-FE20-4148-ACBF-0F0376CB5A0B}" srcOrd="0" destOrd="0" presId="urn:microsoft.com/office/officeart/2005/8/layout/process4"/>
    <dgm:cxn modelId="{6924A5BE-028D-40B0-B075-0CDE2303D1C8}" type="presOf" srcId="{C6F0A935-E239-4EB5-941F-0CFA89387D8F}" destId="{8BEC37B7-232F-4108-8691-62DFC3AB1C51}" srcOrd="0" destOrd="0" presId="urn:microsoft.com/office/officeart/2005/8/layout/process4"/>
    <dgm:cxn modelId="{B8A535C8-1480-4710-B08B-0A64B81D394F}" srcId="{A61D91B4-1C10-4603-AE48-D7F7026AB6F1}" destId="{A6ABB81D-B1D6-4502-AC52-2766414111D3}" srcOrd="3" destOrd="0" parTransId="{C4D93828-ADEF-4254-A184-CC716E24CF58}" sibTransId="{CF8E9F26-4D06-4658-B0EB-17111BA973A8}"/>
    <dgm:cxn modelId="{BAC4C485-19B5-402B-9955-7AE016A45EDE}" type="presOf" srcId="{A6ABB81D-B1D6-4502-AC52-2766414111D3}" destId="{4CF1969E-95CC-442E-B39F-737AE99F562B}" srcOrd="0" destOrd="0" presId="urn:microsoft.com/office/officeart/2005/8/layout/process4"/>
    <dgm:cxn modelId="{CE481F7D-0487-4290-8EB7-AE0433C93525}" srcId="{A61D91B4-1C10-4603-AE48-D7F7026AB6F1}" destId="{1CD153AF-BE95-43A5-9AB9-4CD3BEA2E182}" srcOrd="1" destOrd="0" parTransId="{9206B43F-A1FA-48FF-B2EE-B8DE3D5BA16B}" sibTransId="{056DD74C-BC5E-430F-8B09-1C8C28D39748}"/>
    <dgm:cxn modelId="{412B0F22-F262-424A-8030-C78C29A0B25A}" type="presOf" srcId="{A61D91B4-1C10-4603-AE48-D7F7026AB6F1}" destId="{0394664F-58F0-4B9A-9E70-80E8E10045A7}" srcOrd="0" destOrd="0" presId="urn:microsoft.com/office/officeart/2005/8/layout/process4"/>
    <dgm:cxn modelId="{D9773B54-FD6A-42F8-995A-C728941572F0}" srcId="{A61D91B4-1C10-4603-AE48-D7F7026AB6F1}" destId="{C6F0A935-E239-4EB5-941F-0CFA89387D8F}" srcOrd="2" destOrd="0" parTransId="{60A8F902-615E-4D78-84D9-AD6CC1E1AA61}" sibTransId="{1F517196-2A74-49DC-AD08-986402E8672C}"/>
    <dgm:cxn modelId="{CBFFB27E-2941-409E-A3BB-C37D29B6F566}" type="presOf" srcId="{1CD153AF-BE95-43A5-9AB9-4CD3BEA2E182}" destId="{7385F801-0FC9-4A1A-B405-A0227B534DF5}" srcOrd="0" destOrd="0" presId="urn:microsoft.com/office/officeart/2005/8/layout/process4"/>
    <dgm:cxn modelId="{C1E74E2A-F626-4EBE-91BD-78C19552BB0A}" srcId="{A61D91B4-1C10-4603-AE48-D7F7026AB6F1}" destId="{378756DD-D91B-4594-9A5B-227F10C63EB8}" srcOrd="0" destOrd="0" parTransId="{8C10E569-67BD-44E7-8EED-81EE8EA876B5}" sibTransId="{CAB6A956-376E-4C3F-88A2-BBAB6224DFFB}"/>
    <dgm:cxn modelId="{5F447E64-6E1F-4754-8E76-A4EBC5D0BC9B}" type="presParOf" srcId="{0394664F-58F0-4B9A-9E70-80E8E10045A7}" destId="{0D095B82-764B-4BA0-AF21-C821DD4B235C}" srcOrd="0" destOrd="0" presId="urn:microsoft.com/office/officeart/2005/8/layout/process4"/>
    <dgm:cxn modelId="{36F8F9F8-970F-4B26-9D71-D96303887563}" type="presParOf" srcId="{0D095B82-764B-4BA0-AF21-C821DD4B235C}" destId="{4CF1969E-95CC-442E-B39F-737AE99F562B}" srcOrd="0" destOrd="0" presId="urn:microsoft.com/office/officeart/2005/8/layout/process4"/>
    <dgm:cxn modelId="{DD18BFD8-98B4-4EAF-88CD-7BBEB5BC140E}" type="presParOf" srcId="{0394664F-58F0-4B9A-9E70-80E8E10045A7}" destId="{C5B46953-BECA-4FD2-970A-A8DFA235B53C}" srcOrd="1" destOrd="0" presId="urn:microsoft.com/office/officeart/2005/8/layout/process4"/>
    <dgm:cxn modelId="{3AB71994-67B0-485B-AE67-50931058F478}" type="presParOf" srcId="{0394664F-58F0-4B9A-9E70-80E8E10045A7}" destId="{5D3F02C2-8F7F-49E1-A6B6-A543E018E580}" srcOrd="2" destOrd="0" presId="urn:microsoft.com/office/officeart/2005/8/layout/process4"/>
    <dgm:cxn modelId="{9D1F043A-0974-46C4-AADD-000D159735C5}" type="presParOf" srcId="{5D3F02C2-8F7F-49E1-A6B6-A543E018E580}" destId="{8BEC37B7-232F-4108-8691-62DFC3AB1C51}" srcOrd="0" destOrd="0" presId="urn:microsoft.com/office/officeart/2005/8/layout/process4"/>
    <dgm:cxn modelId="{459AFF09-4ECA-4F61-803C-4A93EB3152F2}" type="presParOf" srcId="{0394664F-58F0-4B9A-9E70-80E8E10045A7}" destId="{D6D46972-07AC-4ADA-9503-8B506205191A}" srcOrd="3" destOrd="0" presId="urn:microsoft.com/office/officeart/2005/8/layout/process4"/>
    <dgm:cxn modelId="{B31CE824-53CE-4073-A71E-58B40A01D82C}" type="presParOf" srcId="{0394664F-58F0-4B9A-9E70-80E8E10045A7}" destId="{DD130E0F-CCAF-4711-B5EE-4E260ECAF476}" srcOrd="4" destOrd="0" presId="urn:microsoft.com/office/officeart/2005/8/layout/process4"/>
    <dgm:cxn modelId="{DCA3AF22-FB93-414E-93B2-5A0499FDD903}" type="presParOf" srcId="{DD130E0F-CCAF-4711-B5EE-4E260ECAF476}" destId="{7385F801-0FC9-4A1A-B405-A0227B534DF5}" srcOrd="0" destOrd="0" presId="urn:microsoft.com/office/officeart/2005/8/layout/process4"/>
    <dgm:cxn modelId="{4A5AA266-A9D0-4C15-BA43-2AB8C65798A3}" type="presParOf" srcId="{0394664F-58F0-4B9A-9E70-80E8E10045A7}" destId="{2F266403-A4B7-4F3A-B130-028DACD59B78}" srcOrd="5" destOrd="0" presId="urn:microsoft.com/office/officeart/2005/8/layout/process4"/>
    <dgm:cxn modelId="{063A84B6-F7AE-4AF7-B0D1-70EB8128AA64}" type="presParOf" srcId="{0394664F-58F0-4B9A-9E70-80E8E10045A7}" destId="{1BEFDDBA-A71D-4C0E-B090-551BE0359134}" srcOrd="6" destOrd="0" presId="urn:microsoft.com/office/officeart/2005/8/layout/process4"/>
    <dgm:cxn modelId="{69172202-15FC-420D-9F57-2638B75AA830}" type="presParOf" srcId="{1BEFDDBA-A71D-4C0E-B090-551BE0359134}" destId="{E02DF069-FE20-4148-ACBF-0F0376CB5A0B}"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0B271B-91B1-472D-B2F4-850B86555BA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EE39EF53-1220-4682-B029-B272F76E63C2}">
      <dgm:prSet custT="1"/>
      <dgm:spPr/>
      <dgm:t>
        <a:bodyPr/>
        <a:lstStyle/>
        <a:p>
          <a:pPr rtl="0">
            <a:lnSpc>
              <a:spcPts val="1700"/>
            </a:lnSpc>
          </a:pPr>
          <a:r>
            <a:rPr lang="en-US" altLang="ja-JP" sz="2400" b="1" dirty="0" smtClean="0">
              <a:latin typeface="Times New Roman" pitchFamily="18" charset="0"/>
              <a:cs typeface="Times New Roman" pitchFamily="18" charset="0"/>
            </a:rPr>
            <a:t>Countin</a:t>
          </a:r>
          <a:r>
            <a:rPr lang="en-US" altLang="ja-JP" sz="2000" b="1" dirty="0" smtClean="0">
              <a:latin typeface="Times New Roman" pitchFamily="18" charset="0"/>
              <a:cs typeface="Times New Roman" pitchFamily="18" charset="0"/>
            </a:rPr>
            <a:t>g</a:t>
          </a:r>
          <a:endParaRPr kumimoji="1" lang="ja-JP" sz="2000" b="1" dirty="0"/>
        </a:p>
      </dgm:t>
    </dgm:pt>
    <dgm:pt modelId="{EF1EC464-5E60-43E7-B79C-BA8B862DBCE8}" type="parTrans" cxnId="{059B8400-7AD6-45F0-9E35-62433DA12BD8}">
      <dgm:prSet/>
      <dgm:spPr/>
      <dgm:t>
        <a:bodyPr/>
        <a:lstStyle/>
        <a:p>
          <a:endParaRPr kumimoji="1" lang="ja-JP" altLang="en-US"/>
        </a:p>
      </dgm:t>
    </dgm:pt>
    <dgm:pt modelId="{19F0B46B-81F5-4E77-A054-F5FFD46D6621}" type="sibTrans" cxnId="{059B8400-7AD6-45F0-9E35-62433DA12BD8}">
      <dgm:prSet/>
      <dgm:spPr/>
      <dgm:t>
        <a:bodyPr/>
        <a:lstStyle/>
        <a:p>
          <a:endParaRPr kumimoji="1" lang="ja-JP" altLang="en-US"/>
        </a:p>
      </dgm:t>
    </dgm:pt>
    <dgm:pt modelId="{7D0D4587-37E8-4491-B16D-9770FE123F9D}">
      <dgm:prSet custT="1"/>
      <dgm:spPr/>
      <dgm:t>
        <a:bodyPr/>
        <a:lstStyle/>
        <a:p>
          <a:r>
            <a:rPr kumimoji="1" lang="en-US" altLang="ja-JP" sz="2400" b="1" baseline="0" dirty="0" smtClean="0"/>
            <a:t>Coding</a:t>
          </a:r>
          <a:endParaRPr kumimoji="1" lang="ja-JP" altLang="en-US" sz="2400" b="1" baseline="0" dirty="0"/>
        </a:p>
      </dgm:t>
    </dgm:pt>
    <dgm:pt modelId="{CE3B316C-2D63-4665-8BC4-734BDC9A4DDA}" type="parTrans" cxnId="{54022017-213E-4D39-A678-3E178D7BF651}">
      <dgm:prSet/>
      <dgm:spPr/>
      <dgm:t>
        <a:bodyPr/>
        <a:lstStyle/>
        <a:p>
          <a:endParaRPr kumimoji="1" lang="ja-JP" altLang="en-US"/>
        </a:p>
      </dgm:t>
    </dgm:pt>
    <dgm:pt modelId="{37B6EC85-1D61-486E-B9AC-522030268EDC}" type="sibTrans" cxnId="{54022017-213E-4D39-A678-3E178D7BF651}">
      <dgm:prSet/>
      <dgm:spPr/>
      <dgm:t>
        <a:bodyPr/>
        <a:lstStyle/>
        <a:p>
          <a:endParaRPr kumimoji="1" lang="ja-JP" altLang="en-US"/>
        </a:p>
      </dgm:t>
    </dgm:pt>
    <dgm:pt modelId="{2B0D616B-C375-47E6-AAA3-FF23FA517109}">
      <dgm:prSet custT="1"/>
      <dgm:spPr/>
      <dgm:t>
        <a:bodyPr/>
        <a:lstStyle/>
        <a:p>
          <a:r>
            <a:rPr lang="en-AU" sz="3200" dirty="0" smtClean="0">
              <a:latin typeface="Times New Roman" pitchFamily="18" charset="0"/>
              <a:cs typeface="Times New Roman" pitchFamily="18" charset="0"/>
            </a:rPr>
            <a:t>These codes were allocated to each type of subcategory based on the category tables for the type of elderly utterances from the previous studies</a:t>
          </a:r>
          <a:endParaRPr kumimoji="1" lang="ja-JP" altLang="en-US" sz="3200" dirty="0">
            <a:latin typeface="Times New Roman" pitchFamily="18" charset="0"/>
            <a:cs typeface="Times New Roman" pitchFamily="18" charset="0"/>
          </a:endParaRPr>
        </a:p>
      </dgm:t>
    </dgm:pt>
    <dgm:pt modelId="{102FEDFA-76B8-4398-AB9D-C3780415967F}" type="parTrans" cxnId="{D25ED3FE-9026-4BAB-8DB5-F304706E5B36}">
      <dgm:prSet/>
      <dgm:spPr/>
      <dgm:t>
        <a:bodyPr/>
        <a:lstStyle/>
        <a:p>
          <a:endParaRPr kumimoji="1" lang="ja-JP" altLang="en-US"/>
        </a:p>
      </dgm:t>
    </dgm:pt>
    <dgm:pt modelId="{7204F3B3-D9EB-4EB7-99EC-B2AD8FDC1D95}" type="sibTrans" cxnId="{D25ED3FE-9026-4BAB-8DB5-F304706E5B36}">
      <dgm:prSet/>
      <dgm:spPr/>
      <dgm:t>
        <a:bodyPr/>
        <a:lstStyle/>
        <a:p>
          <a:endParaRPr kumimoji="1" lang="ja-JP" altLang="en-US"/>
        </a:p>
      </dgm:t>
    </dgm:pt>
    <dgm:pt modelId="{0768EDCA-802B-4390-8FF8-5219F109BDB4}">
      <dgm:prSet custT="1"/>
      <dgm:spPr/>
      <dgm:t>
        <a:bodyPr/>
        <a:lstStyle/>
        <a:p>
          <a:pPr>
            <a:lnSpc>
              <a:spcPct val="100000"/>
            </a:lnSpc>
          </a:pPr>
          <a:r>
            <a:rPr kumimoji="1" lang="en-US" altLang="ja-JP" sz="2400" b="1" dirty="0" err="1" smtClean="0"/>
            <a:t>Clasifi-cation</a:t>
          </a:r>
          <a:endParaRPr kumimoji="1" lang="ja-JP" altLang="en-US" sz="1400" dirty="0"/>
        </a:p>
      </dgm:t>
    </dgm:pt>
    <dgm:pt modelId="{0801F319-1911-40A6-9C38-AF0B1BE44511}" type="parTrans" cxnId="{4DB4F926-CBA2-4E67-8755-A8F0DE17530A}">
      <dgm:prSet/>
      <dgm:spPr/>
      <dgm:t>
        <a:bodyPr/>
        <a:lstStyle/>
        <a:p>
          <a:endParaRPr kumimoji="1" lang="ja-JP" altLang="en-US"/>
        </a:p>
      </dgm:t>
    </dgm:pt>
    <dgm:pt modelId="{F52156B8-5ED5-46C7-9258-EEE71586FB4E}" type="sibTrans" cxnId="{4DB4F926-CBA2-4E67-8755-A8F0DE17530A}">
      <dgm:prSet/>
      <dgm:spPr/>
      <dgm:t>
        <a:bodyPr/>
        <a:lstStyle/>
        <a:p>
          <a:endParaRPr kumimoji="1" lang="ja-JP" altLang="en-US"/>
        </a:p>
      </dgm:t>
    </dgm:pt>
    <dgm:pt modelId="{FF862826-68D8-4097-AC08-673B5196314B}">
      <dgm:prSet/>
      <dgm:spPr/>
      <dgm:t>
        <a:bodyPr/>
        <a:lstStyle/>
        <a:p>
          <a:r>
            <a:rPr lang="en-AU" dirty="0" smtClean="0"/>
            <a:t> </a:t>
          </a:r>
          <a:r>
            <a:rPr lang="en-AU" dirty="0" smtClean="0">
              <a:latin typeface="Times New Roman" pitchFamily="18" charset="0"/>
              <a:cs typeface="Times New Roman" pitchFamily="18" charset="0"/>
            </a:rPr>
            <a:t>Each sentence from  transcript  of recorded scenes was coded </a:t>
          </a:r>
          <a:endParaRPr kumimoji="1" lang="ja-JP" altLang="en-US" dirty="0">
            <a:latin typeface="Times New Roman" pitchFamily="18" charset="0"/>
            <a:cs typeface="Times New Roman" pitchFamily="18" charset="0"/>
          </a:endParaRPr>
        </a:p>
      </dgm:t>
    </dgm:pt>
    <dgm:pt modelId="{8D42148F-E914-4C71-9757-5CE215EC27CE}" type="parTrans" cxnId="{7FA7003D-1790-4ACE-85F3-368D17637C33}">
      <dgm:prSet/>
      <dgm:spPr/>
      <dgm:t>
        <a:bodyPr/>
        <a:lstStyle/>
        <a:p>
          <a:endParaRPr kumimoji="1" lang="ja-JP" altLang="en-US"/>
        </a:p>
      </dgm:t>
    </dgm:pt>
    <dgm:pt modelId="{F70749BA-5277-40DE-9C27-0E4D7DA03497}" type="sibTrans" cxnId="{7FA7003D-1790-4ACE-85F3-368D17637C33}">
      <dgm:prSet/>
      <dgm:spPr/>
      <dgm:t>
        <a:bodyPr/>
        <a:lstStyle/>
        <a:p>
          <a:endParaRPr kumimoji="1" lang="ja-JP" altLang="en-US"/>
        </a:p>
      </dgm:t>
    </dgm:pt>
    <dgm:pt modelId="{52AB5AF6-3CC6-4FD5-A761-300795064D17}">
      <dgm:prSet custT="1"/>
      <dgm:spPr/>
      <dgm:t>
        <a:bodyPr/>
        <a:lstStyle/>
        <a:p>
          <a:r>
            <a:rPr lang="en-AU" sz="3200" dirty="0" smtClean="0">
              <a:latin typeface="Times New Roman" pitchFamily="18" charset="0"/>
              <a:cs typeface="Times New Roman" pitchFamily="18" charset="0"/>
            </a:rPr>
            <a:t>Each two syllables in transcript were counted as 1 second when calculating the utterance duration for each type.</a:t>
          </a:r>
          <a:endParaRPr kumimoji="1" lang="ja-JP" altLang="en-US" sz="3200" dirty="0">
            <a:latin typeface="Times New Roman" pitchFamily="18" charset="0"/>
            <a:cs typeface="Times New Roman" pitchFamily="18" charset="0"/>
          </a:endParaRPr>
        </a:p>
      </dgm:t>
    </dgm:pt>
    <dgm:pt modelId="{2D7B4F45-FFEB-4050-8B62-5828EBC48C44}" type="parTrans" cxnId="{6782CAC6-4F62-4812-B639-51CAE7A58F6C}">
      <dgm:prSet/>
      <dgm:spPr/>
      <dgm:t>
        <a:bodyPr/>
        <a:lstStyle/>
        <a:p>
          <a:endParaRPr kumimoji="1" lang="ja-JP" altLang="en-US"/>
        </a:p>
      </dgm:t>
    </dgm:pt>
    <dgm:pt modelId="{89C590AB-BFF3-474F-8697-B26AEF763327}" type="sibTrans" cxnId="{6782CAC6-4F62-4812-B639-51CAE7A58F6C}">
      <dgm:prSet/>
      <dgm:spPr/>
      <dgm:t>
        <a:bodyPr/>
        <a:lstStyle/>
        <a:p>
          <a:endParaRPr kumimoji="1" lang="ja-JP" altLang="en-US"/>
        </a:p>
      </dgm:t>
    </dgm:pt>
    <dgm:pt modelId="{45D7245F-4610-4621-AE5E-249365BD7A65}" type="pres">
      <dgm:prSet presAssocID="{2D0B271B-91B1-472D-B2F4-850B86555BA7}" presName="linearFlow" presStyleCnt="0">
        <dgm:presLayoutVars>
          <dgm:dir/>
          <dgm:animLvl val="lvl"/>
          <dgm:resizeHandles val="exact"/>
        </dgm:presLayoutVars>
      </dgm:prSet>
      <dgm:spPr/>
      <dgm:t>
        <a:bodyPr/>
        <a:lstStyle/>
        <a:p>
          <a:endParaRPr kumimoji="1" lang="ja-JP" altLang="en-US"/>
        </a:p>
      </dgm:t>
    </dgm:pt>
    <dgm:pt modelId="{D86A8A6F-EBAA-4C70-8609-CA7075D6AF8C}" type="pres">
      <dgm:prSet presAssocID="{7D0D4587-37E8-4491-B16D-9770FE123F9D}" presName="composite" presStyleCnt="0"/>
      <dgm:spPr/>
    </dgm:pt>
    <dgm:pt modelId="{43AD990E-ED23-4764-BFA9-8929947F4599}" type="pres">
      <dgm:prSet presAssocID="{7D0D4587-37E8-4491-B16D-9770FE123F9D}" presName="parentText" presStyleLbl="alignNode1" presStyleIdx="0" presStyleCnt="3" custLinFactNeighborX="928" custLinFactNeighborY="-1195">
        <dgm:presLayoutVars>
          <dgm:chMax val="1"/>
          <dgm:bulletEnabled val="1"/>
        </dgm:presLayoutVars>
      </dgm:prSet>
      <dgm:spPr/>
      <dgm:t>
        <a:bodyPr/>
        <a:lstStyle/>
        <a:p>
          <a:endParaRPr kumimoji="1" lang="ja-JP" altLang="en-US"/>
        </a:p>
      </dgm:t>
    </dgm:pt>
    <dgm:pt modelId="{64F4DC7F-841E-40AE-955E-C909D3C7A074}" type="pres">
      <dgm:prSet presAssocID="{7D0D4587-37E8-4491-B16D-9770FE123F9D}" presName="descendantText" presStyleLbl="alignAcc1" presStyleIdx="0" presStyleCnt="3" custLinFactNeighborX="404" custLinFactNeighborY="-2670">
        <dgm:presLayoutVars>
          <dgm:bulletEnabled val="1"/>
        </dgm:presLayoutVars>
      </dgm:prSet>
      <dgm:spPr/>
      <dgm:t>
        <a:bodyPr/>
        <a:lstStyle/>
        <a:p>
          <a:endParaRPr kumimoji="1" lang="ja-JP" altLang="en-US"/>
        </a:p>
      </dgm:t>
    </dgm:pt>
    <dgm:pt modelId="{7FA934EB-8384-43DB-8251-5E8F0D574379}" type="pres">
      <dgm:prSet presAssocID="{37B6EC85-1D61-486E-B9AC-522030268EDC}" presName="sp" presStyleCnt="0"/>
      <dgm:spPr/>
    </dgm:pt>
    <dgm:pt modelId="{8B052BA5-1DC9-46E3-9702-AF517671B293}" type="pres">
      <dgm:prSet presAssocID="{0768EDCA-802B-4390-8FF8-5219F109BDB4}" presName="composite" presStyleCnt="0"/>
      <dgm:spPr/>
    </dgm:pt>
    <dgm:pt modelId="{AAB8BF36-AEAF-4C64-9F14-CB5F0CE0CCEC}" type="pres">
      <dgm:prSet presAssocID="{0768EDCA-802B-4390-8FF8-5219F109BDB4}" presName="parentText" presStyleLbl="alignNode1" presStyleIdx="1" presStyleCnt="3">
        <dgm:presLayoutVars>
          <dgm:chMax val="1"/>
          <dgm:bulletEnabled val="1"/>
        </dgm:presLayoutVars>
      </dgm:prSet>
      <dgm:spPr/>
      <dgm:t>
        <a:bodyPr/>
        <a:lstStyle/>
        <a:p>
          <a:endParaRPr kumimoji="1" lang="ja-JP" altLang="en-US"/>
        </a:p>
      </dgm:t>
    </dgm:pt>
    <dgm:pt modelId="{FEA78559-D530-4E59-B75F-EE5E9462FAA9}" type="pres">
      <dgm:prSet presAssocID="{0768EDCA-802B-4390-8FF8-5219F109BDB4}" presName="descendantText" presStyleLbl="alignAcc1" presStyleIdx="1" presStyleCnt="3" custScaleY="187703" custLinFactNeighborX="-109" custLinFactNeighborY="-18136">
        <dgm:presLayoutVars>
          <dgm:bulletEnabled val="1"/>
        </dgm:presLayoutVars>
      </dgm:prSet>
      <dgm:spPr/>
      <dgm:t>
        <a:bodyPr/>
        <a:lstStyle/>
        <a:p>
          <a:endParaRPr kumimoji="1" lang="ja-JP" altLang="en-US"/>
        </a:p>
      </dgm:t>
    </dgm:pt>
    <dgm:pt modelId="{9715D31F-051D-425A-80D8-527292D52055}" type="pres">
      <dgm:prSet presAssocID="{F52156B8-5ED5-46C7-9258-EEE71586FB4E}" presName="sp" presStyleCnt="0"/>
      <dgm:spPr/>
    </dgm:pt>
    <dgm:pt modelId="{4CCD3F99-5844-4652-A2F8-F32186936524}" type="pres">
      <dgm:prSet presAssocID="{EE39EF53-1220-4682-B029-B272F76E63C2}" presName="composite" presStyleCnt="0"/>
      <dgm:spPr/>
    </dgm:pt>
    <dgm:pt modelId="{00428BCC-8E5E-4AF8-B3D6-06DF365A8A56}" type="pres">
      <dgm:prSet presAssocID="{EE39EF53-1220-4682-B029-B272F76E63C2}" presName="parentText" presStyleLbl="alignNode1" presStyleIdx="2" presStyleCnt="3" custLinFactNeighborX="1226" custLinFactNeighborY="1708">
        <dgm:presLayoutVars>
          <dgm:chMax val="1"/>
          <dgm:bulletEnabled val="1"/>
        </dgm:presLayoutVars>
      </dgm:prSet>
      <dgm:spPr/>
      <dgm:t>
        <a:bodyPr/>
        <a:lstStyle/>
        <a:p>
          <a:endParaRPr kumimoji="1" lang="ja-JP" altLang="en-US"/>
        </a:p>
      </dgm:t>
    </dgm:pt>
    <dgm:pt modelId="{5F7590E0-7678-4C78-A05E-A62A66E106F7}" type="pres">
      <dgm:prSet presAssocID="{EE39EF53-1220-4682-B029-B272F76E63C2}" presName="descendantText" presStyleLbl="alignAcc1" presStyleIdx="2" presStyleCnt="3" custScaleY="186628" custLinFactNeighborX="-340" custLinFactNeighborY="-650">
        <dgm:presLayoutVars>
          <dgm:bulletEnabled val="1"/>
        </dgm:presLayoutVars>
      </dgm:prSet>
      <dgm:spPr/>
      <dgm:t>
        <a:bodyPr/>
        <a:lstStyle/>
        <a:p>
          <a:endParaRPr kumimoji="1" lang="ja-JP" altLang="en-US"/>
        </a:p>
      </dgm:t>
    </dgm:pt>
  </dgm:ptLst>
  <dgm:cxnLst>
    <dgm:cxn modelId="{3F03F2D8-0974-4950-9E04-50EA64207F8B}" type="presOf" srcId="{2D0B271B-91B1-472D-B2F4-850B86555BA7}" destId="{45D7245F-4610-4621-AE5E-249365BD7A65}" srcOrd="0" destOrd="0" presId="urn:microsoft.com/office/officeart/2005/8/layout/chevron2"/>
    <dgm:cxn modelId="{7FA7003D-1790-4ACE-85F3-368D17637C33}" srcId="{7D0D4587-37E8-4491-B16D-9770FE123F9D}" destId="{FF862826-68D8-4097-AC08-673B5196314B}" srcOrd="0" destOrd="0" parTransId="{8D42148F-E914-4C71-9757-5CE215EC27CE}" sibTransId="{F70749BA-5277-40DE-9C27-0E4D7DA03497}"/>
    <dgm:cxn modelId="{C4115D1F-3463-4FBE-9F47-E54FD09FD7BF}" type="presOf" srcId="{52AB5AF6-3CC6-4FD5-A761-300795064D17}" destId="{5F7590E0-7678-4C78-A05E-A62A66E106F7}" srcOrd="0" destOrd="0" presId="urn:microsoft.com/office/officeart/2005/8/layout/chevron2"/>
    <dgm:cxn modelId="{091133C6-04AB-4DE5-8033-5FC5B0B9CC81}" type="presOf" srcId="{7D0D4587-37E8-4491-B16D-9770FE123F9D}" destId="{43AD990E-ED23-4764-BFA9-8929947F4599}" srcOrd="0" destOrd="0" presId="urn:microsoft.com/office/officeart/2005/8/layout/chevron2"/>
    <dgm:cxn modelId="{54022017-213E-4D39-A678-3E178D7BF651}" srcId="{2D0B271B-91B1-472D-B2F4-850B86555BA7}" destId="{7D0D4587-37E8-4491-B16D-9770FE123F9D}" srcOrd="0" destOrd="0" parTransId="{CE3B316C-2D63-4665-8BC4-734BDC9A4DDA}" sibTransId="{37B6EC85-1D61-486E-B9AC-522030268EDC}"/>
    <dgm:cxn modelId="{F6CB7E9F-BFAD-4466-BE6C-39BD0B8570FA}" type="presOf" srcId="{0768EDCA-802B-4390-8FF8-5219F109BDB4}" destId="{AAB8BF36-AEAF-4C64-9F14-CB5F0CE0CCEC}" srcOrd="0" destOrd="0" presId="urn:microsoft.com/office/officeart/2005/8/layout/chevron2"/>
    <dgm:cxn modelId="{3504A210-8CEA-4E58-B45D-D9588E1E44D5}" type="presOf" srcId="{EE39EF53-1220-4682-B029-B272F76E63C2}" destId="{00428BCC-8E5E-4AF8-B3D6-06DF365A8A56}" srcOrd="0" destOrd="0" presId="urn:microsoft.com/office/officeart/2005/8/layout/chevron2"/>
    <dgm:cxn modelId="{8AE923B6-D0AD-4281-8083-2EB8C3E82288}" type="presOf" srcId="{2B0D616B-C375-47E6-AAA3-FF23FA517109}" destId="{FEA78559-D530-4E59-B75F-EE5E9462FAA9}" srcOrd="0" destOrd="0" presId="urn:microsoft.com/office/officeart/2005/8/layout/chevron2"/>
    <dgm:cxn modelId="{6782CAC6-4F62-4812-B639-51CAE7A58F6C}" srcId="{EE39EF53-1220-4682-B029-B272F76E63C2}" destId="{52AB5AF6-3CC6-4FD5-A761-300795064D17}" srcOrd="0" destOrd="0" parTransId="{2D7B4F45-FFEB-4050-8B62-5828EBC48C44}" sibTransId="{89C590AB-BFF3-474F-8697-B26AEF763327}"/>
    <dgm:cxn modelId="{059B8400-7AD6-45F0-9E35-62433DA12BD8}" srcId="{2D0B271B-91B1-472D-B2F4-850B86555BA7}" destId="{EE39EF53-1220-4682-B029-B272F76E63C2}" srcOrd="2" destOrd="0" parTransId="{EF1EC464-5E60-43E7-B79C-BA8B862DBCE8}" sibTransId="{19F0B46B-81F5-4E77-A054-F5FFD46D6621}"/>
    <dgm:cxn modelId="{ED9B3CA2-1F5A-499C-9D64-28BB881DC9E5}" type="presOf" srcId="{FF862826-68D8-4097-AC08-673B5196314B}" destId="{64F4DC7F-841E-40AE-955E-C909D3C7A074}" srcOrd="0" destOrd="0" presId="urn:microsoft.com/office/officeart/2005/8/layout/chevron2"/>
    <dgm:cxn modelId="{D25ED3FE-9026-4BAB-8DB5-F304706E5B36}" srcId="{0768EDCA-802B-4390-8FF8-5219F109BDB4}" destId="{2B0D616B-C375-47E6-AAA3-FF23FA517109}" srcOrd="0" destOrd="0" parTransId="{102FEDFA-76B8-4398-AB9D-C3780415967F}" sibTransId="{7204F3B3-D9EB-4EB7-99EC-B2AD8FDC1D95}"/>
    <dgm:cxn modelId="{4DB4F926-CBA2-4E67-8755-A8F0DE17530A}" srcId="{2D0B271B-91B1-472D-B2F4-850B86555BA7}" destId="{0768EDCA-802B-4390-8FF8-5219F109BDB4}" srcOrd="1" destOrd="0" parTransId="{0801F319-1911-40A6-9C38-AF0B1BE44511}" sibTransId="{F52156B8-5ED5-46C7-9258-EEE71586FB4E}"/>
    <dgm:cxn modelId="{A53DECE8-4CED-42CB-B568-3A545B5DD618}" type="presParOf" srcId="{45D7245F-4610-4621-AE5E-249365BD7A65}" destId="{D86A8A6F-EBAA-4C70-8609-CA7075D6AF8C}" srcOrd="0" destOrd="0" presId="urn:microsoft.com/office/officeart/2005/8/layout/chevron2"/>
    <dgm:cxn modelId="{0EA2DF1F-D290-4250-BDFA-4AE9E8A4C9AB}" type="presParOf" srcId="{D86A8A6F-EBAA-4C70-8609-CA7075D6AF8C}" destId="{43AD990E-ED23-4764-BFA9-8929947F4599}" srcOrd="0" destOrd="0" presId="urn:microsoft.com/office/officeart/2005/8/layout/chevron2"/>
    <dgm:cxn modelId="{AD9E942C-F2BC-4227-82BF-4311400F6449}" type="presParOf" srcId="{D86A8A6F-EBAA-4C70-8609-CA7075D6AF8C}" destId="{64F4DC7F-841E-40AE-955E-C909D3C7A074}" srcOrd="1" destOrd="0" presId="urn:microsoft.com/office/officeart/2005/8/layout/chevron2"/>
    <dgm:cxn modelId="{4315DC30-C4FF-4B5C-BE56-AB7B4F414D45}" type="presParOf" srcId="{45D7245F-4610-4621-AE5E-249365BD7A65}" destId="{7FA934EB-8384-43DB-8251-5E8F0D574379}" srcOrd="1" destOrd="0" presId="urn:microsoft.com/office/officeart/2005/8/layout/chevron2"/>
    <dgm:cxn modelId="{C1974090-5003-4CE8-A9A4-B33A7D63DA24}" type="presParOf" srcId="{45D7245F-4610-4621-AE5E-249365BD7A65}" destId="{8B052BA5-1DC9-46E3-9702-AF517671B293}" srcOrd="2" destOrd="0" presId="urn:microsoft.com/office/officeart/2005/8/layout/chevron2"/>
    <dgm:cxn modelId="{DFD1D516-A52A-468E-828B-24FED985DC62}" type="presParOf" srcId="{8B052BA5-1DC9-46E3-9702-AF517671B293}" destId="{AAB8BF36-AEAF-4C64-9F14-CB5F0CE0CCEC}" srcOrd="0" destOrd="0" presId="urn:microsoft.com/office/officeart/2005/8/layout/chevron2"/>
    <dgm:cxn modelId="{72DDB1AD-EBC6-42F0-B7E2-7A10C20E9E41}" type="presParOf" srcId="{8B052BA5-1DC9-46E3-9702-AF517671B293}" destId="{FEA78559-D530-4E59-B75F-EE5E9462FAA9}" srcOrd="1" destOrd="0" presId="urn:microsoft.com/office/officeart/2005/8/layout/chevron2"/>
    <dgm:cxn modelId="{E3276AAE-5C4C-4EB9-A04A-F9BF788A1116}" type="presParOf" srcId="{45D7245F-4610-4621-AE5E-249365BD7A65}" destId="{9715D31F-051D-425A-80D8-527292D52055}" srcOrd="3" destOrd="0" presId="urn:microsoft.com/office/officeart/2005/8/layout/chevron2"/>
    <dgm:cxn modelId="{311A9C0B-B0D2-4A7A-8044-709370771ABE}" type="presParOf" srcId="{45D7245F-4610-4621-AE5E-249365BD7A65}" destId="{4CCD3F99-5844-4652-A2F8-F32186936524}" srcOrd="4" destOrd="0" presId="urn:microsoft.com/office/officeart/2005/8/layout/chevron2"/>
    <dgm:cxn modelId="{7799EE48-C7EA-4AD8-8B12-DC0027DA7F9C}" type="presParOf" srcId="{4CCD3F99-5844-4652-A2F8-F32186936524}" destId="{00428BCC-8E5E-4AF8-B3D6-06DF365A8A56}" srcOrd="0" destOrd="0" presId="urn:microsoft.com/office/officeart/2005/8/layout/chevron2"/>
    <dgm:cxn modelId="{11ED0CE9-1AB0-4CE4-A520-3C9653C7A4E4}" type="presParOf" srcId="{4CCD3F99-5844-4652-A2F8-F32186936524}" destId="{5F7590E0-7678-4C78-A05E-A62A66E106F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BC2323-A368-4D8D-8D0C-C5E1F8A492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BB87FA3-BF74-480C-9C26-A968C6F24864}">
      <dgm:prSet custT="1"/>
      <dgm:spPr/>
      <dgm:t>
        <a:bodyPr/>
        <a:lstStyle/>
        <a:p>
          <a:pPr rtl="0"/>
          <a:r>
            <a:rPr lang="en-US" sz="2800" b="1" dirty="0" smtClean="0">
              <a:latin typeface="Times New Roman" pitchFamily="18" charset="0"/>
              <a:cs typeface="Times New Roman" pitchFamily="18" charset="0"/>
            </a:rPr>
            <a:t>when the duration of Type II speech by caregivers increased, the duration and frequency of self-initiated utterances by elderly residents also increased</a:t>
          </a:r>
          <a:r>
            <a:rPr lang="en-US" altLang="ja-JP" sz="2800" b="1" dirty="0" smtClean="0">
              <a:latin typeface="Times New Roman" pitchFamily="18" charset="0"/>
              <a:cs typeface="Times New Roman" pitchFamily="18" charset="0"/>
            </a:rPr>
            <a:t>.</a:t>
          </a:r>
          <a:endParaRPr kumimoji="1" lang="ja-JP" sz="2800" b="1" dirty="0">
            <a:solidFill>
              <a:srgbClr val="FFFF00"/>
            </a:solidFill>
            <a:latin typeface="Times New Roman" pitchFamily="18" charset="0"/>
            <a:cs typeface="Times New Roman" pitchFamily="18" charset="0"/>
          </a:endParaRPr>
        </a:p>
      </dgm:t>
    </dgm:pt>
    <dgm:pt modelId="{73F6F74A-59D5-4BF3-BD2D-8DA9E6DAAC25}" type="parTrans" cxnId="{3D4C56FE-707C-4CBE-AF9C-77BDB1F422B7}">
      <dgm:prSet/>
      <dgm:spPr/>
      <dgm:t>
        <a:bodyPr/>
        <a:lstStyle/>
        <a:p>
          <a:endParaRPr kumimoji="1" lang="ja-JP" altLang="en-US"/>
        </a:p>
      </dgm:t>
    </dgm:pt>
    <dgm:pt modelId="{BE732568-6C2D-4479-9647-9688EDA22770}" type="sibTrans" cxnId="{3D4C56FE-707C-4CBE-AF9C-77BDB1F422B7}">
      <dgm:prSet/>
      <dgm:spPr/>
      <dgm:t>
        <a:bodyPr/>
        <a:lstStyle/>
        <a:p>
          <a:endParaRPr kumimoji="1" lang="ja-JP" altLang="en-US"/>
        </a:p>
      </dgm:t>
    </dgm:pt>
    <dgm:pt modelId="{98972CF1-170E-42CF-8629-17B10E05B7D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itchFamily="18" charset="0"/>
              <a:cs typeface="Times New Roman" pitchFamily="18" charset="0"/>
            </a:rPr>
            <a:t>when the duration of Type II speech by caregivers increased, the duration and frequency of Type II utterances by the elderly tended to increase.</a:t>
          </a:r>
          <a:r>
            <a:rPr kumimoji="1" lang="ja-JP" altLang="en-US" sz="2800" b="1" dirty="0" smtClean="0">
              <a:latin typeface="Times New Roman" pitchFamily="18" charset="0"/>
              <a:cs typeface="Times New Roman" pitchFamily="18" charset="0"/>
            </a:rPr>
            <a:t>　</a:t>
          </a:r>
          <a:endParaRPr lang="ja-JP" altLang="en-US" sz="2800" b="1" dirty="0" smtClean="0">
            <a:latin typeface="Times New Roman" pitchFamily="18" charset="0"/>
            <a:cs typeface="Times New Roman" pitchFamily="18" charset="0"/>
          </a:endParaRPr>
        </a:p>
        <a:p>
          <a:pPr defTabSz="889000" rtl="0">
            <a:lnSpc>
              <a:spcPct val="90000"/>
            </a:lnSpc>
            <a:spcBef>
              <a:spcPct val="0"/>
            </a:spcBef>
            <a:spcAft>
              <a:spcPct val="35000"/>
            </a:spcAft>
          </a:pPr>
          <a:endParaRPr kumimoji="1" lang="ja-JP" sz="2200" b="1" dirty="0"/>
        </a:p>
      </dgm:t>
    </dgm:pt>
    <dgm:pt modelId="{CB6778E8-DD17-4A95-91C3-38595F733E06}" type="parTrans" cxnId="{E666117D-8884-4E41-979D-4A2BFA8E10CE}">
      <dgm:prSet/>
      <dgm:spPr/>
      <dgm:t>
        <a:bodyPr/>
        <a:lstStyle/>
        <a:p>
          <a:endParaRPr kumimoji="1" lang="ja-JP" altLang="en-US"/>
        </a:p>
      </dgm:t>
    </dgm:pt>
    <dgm:pt modelId="{2579AB40-4223-451D-B5A1-851D6C6B7B9B}" type="sibTrans" cxnId="{E666117D-8884-4E41-979D-4A2BFA8E10CE}">
      <dgm:prSet/>
      <dgm:spPr/>
      <dgm:t>
        <a:bodyPr/>
        <a:lstStyle/>
        <a:p>
          <a:endParaRPr kumimoji="1" lang="ja-JP" altLang="en-US"/>
        </a:p>
      </dgm:t>
    </dgm:pt>
    <dgm:pt modelId="{49E7E001-D4B5-49C9-8C2B-EED08C091DAC}" type="pres">
      <dgm:prSet presAssocID="{93BC2323-A368-4D8D-8D0C-C5E1F8A49256}" presName="linear" presStyleCnt="0">
        <dgm:presLayoutVars>
          <dgm:animLvl val="lvl"/>
          <dgm:resizeHandles val="exact"/>
        </dgm:presLayoutVars>
      </dgm:prSet>
      <dgm:spPr/>
      <dgm:t>
        <a:bodyPr/>
        <a:lstStyle/>
        <a:p>
          <a:endParaRPr kumimoji="1" lang="ja-JP" altLang="en-US"/>
        </a:p>
      </dgm:t>
    </dgm:pt>
    <dgm:pt modelId="{344E6EAC-310B-4CB8-8E78-5AFBBC3B6D72}" type="pres">
      <dgm:prSet presAssocID="{98972CF1-170E-42CF-8629-17B10E05B7D4}" presName="parentText" presStyleLbl="node1" presStyleIdx="0" presStyleCnt="2" custScaleY="82671">
        <dgm:presLayoutVars>
          <dgm:chMax val="0"/>
          <dgm:bulletEnabled val="1"/>
        </dgm:presLayoutVars>
      </dgm:prSet>
      <dgm:spPr/>
      <dgm:t>
        <a:bodyPr/>
        <a:lstStyle/>
        <a:p>
          <a:endParaRPr kumimoji="1" lang="ja-JP" altLang="en-US"/>
        </a:p>
      </dgm:t>
    </dgm:pt>
    <dgm:pt modelId="{2A793B11-991F-4269-8D4C-A40D6E51BA5A}" type="pres">
      <dgm:prSet presAssocID="{2579AB40-4223-451D-B5A1-851D6C6B7B9B}" presName="spacer" presStyleCnt="0"/>
      <dgm:spPr/>
    </dgm:pt>
    <dgm:pt modelId="{71B31AE6-408E-4B51-9AA5-C4C8F83EF12C}" type="pres">
      <dgm:prSet presAssocID="{1BB87FA3-BF74-480C-9C26-A968C6F24864}" presName="parentText" presStyleLbl="node1" presStyleIdx="1" presStyleCnt="2" custScaleY="113483">
        <dgm:presLayoutVars>
          <dgm:chMax val="0"/>
          <dgm:bulletEnabled val="1"/>
        </dgm:presLayoutVars>
      </dgm:prSet>
      <dgm:spPr/>
      <dgm:t>
        <a:bodyPr/>
        <a:lstStyle/>
        <a:p>
          <a:endParaRPr kumimoji="1" lang="ja-JP" altLang="en-US"/>
        </a:p>
      </dgm:t>
    </dgm:pt>
  </dgm:ptLst>
  <dgm:cxnLst>
    <dgm:cxn modelId="{33654D8D-1314-4A60-8591-53CAEA542BC8}" type="presOf" srcId="{1BB87FA3-BF74-480C-9C26-A968C6F24864}" destId="{71B31AE6-408E-4B51-9AA5-C4C8F83EF12C}" srcOrd="0" destOrd="0" presId="urn:microsoft.com/office/officeart/2005/8/layout/vList2"/>
    <dgm:cxn modelId="{E666117D-8884-4E41-979D-4A2BFA8E10CE}" srcId="{93BC2323-A368-4D8D-8D0C-C5E1F8A49256}" destId="{98972CF1-170E-42CF-8629-17B10E05B7D4}" srcOrd="0" destOrd="0" parTransId="{CB6778E8-DD17-4A95-91C3-38595F733E06}" sibTransId="{2579AB40-4223-451D-B5A1-851D6C6B7B9B}"/>
    <dgm:cxn modelId="{0D883170-AF36-4F41-9D63-5648660104A5}" type="presOf" srcId="{98972CF1-170E-42CF-8629-17B10E05B7D4}" destId="{344E6EAC-310B-4CB8-8E78-5AFBBC3B6D72}" srcOrd="0" destOrd="0" presId="urn:microsoft.com/office/officeart/2005/8/layout/vList2"/>
    <dgm:cxn modelId="{9F38782E-F46C-46B5-B21D-0BC95A2AC91E}" type="presOf" srcId="{93BC2323-A368-4D8D-8D0C-C5E1F8A49256}" destId="{49E7E001-D4B5-49C9-8C2B-EED08C091DAC}" srcOrd="0" destOrd="0" presId="urn:microsoft.com/office/officeart/2005/8/layout/vList2"/>
    <dgm:cxn modelId="{3D4C56FE-707C-4CBE-AF9C-77BDB1F422B7}" srcId="{93BC2323-A368-4D8D-8D0C-C5E1F8A49256}" destId="{1BB87FA3-BF74-480C-9C26-A968C6F24864}" srcOrd="1" destOrd="0" parTransId="{73F6F74A-59D5-4BF3-BD2D-8DA9E6DAAC25}" sibTransId="{BE732568-6C2D-4479-9647-9688EDA22770}"/>
    <dgm:cxn modelId="{7090670D-00E1-4E36-93AF-483433B435BF}" type="presParOf" srcId="{49E7E001-D4B5-49C9-8C2B-EED08C091DAC}" destId="{344E6EAC-310B-4CB8-8E78-5AFBBC3B6D72}" srcOrd="0" destOrd="0" presId="urn:microsoft.com/office/officeart/2005/8/layout/vList2"/>
    <dgm:cxn modelId="{61173548-A4AE-418F-9D84-644849A2F372}" type="presParOf" srcId="{49E7E001-D4B5-49C9-8C2B-EED08C091DAC}" destId="{2A793B11-991F-4269-8D4C-A40D6E51BA5A}" srcOrd="1" destOrd="0" presId="urn:microsoft.com/office/officeart/2005/8/layout/vList2"/>
    <dgm:cxn modelId="{3DD4BA6F-FE2A-42DE-AE96-49D83A87E6AA}" type="presParOf" srcId="{49E7E001-D4B5-49C9-8C2B-EED08C091DAC}" destId="{71B31AE6-408E-4B51-9AA5-C4C8F83EF12C}"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511AA6-21DB-44EE-BE15-E24A8C16B786}">
      <dsp:nvSpPr>
        <dsp:cNvPr id="0" name=""/>
        <dsp:cNvSpPr/>
      </dsp:nvSpPr>
      <dsp:spPr>
        <a:xfrm>
          <a:off x="0" y="190572"/>
          <a:ext cx="7776864" cy="720719"/>
        </a:xfrm>
        <a:prstGeom prst="roundRect">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en-AU" altLang="ja-JP" sz="2800" b="1" kern="1200" dirty="0" smtClean="0"/>
            <a:t>Average speech duration: 247.4 sec. (</a:t>
          </a:r>
          <a:r>
            <a:rPr kumimoji="1" lang="en-US" sz="2800" b="1" kern="1200" dirty="0" smtClean="0"/>
            <a:t>4.12 min.)</a:t>
          </a:r>
          <a:endParaRPr kumimoji="1" lang="en-US" sz="2800" b="1" kern="1200" dirty="0"/>
        </a:p>
      </dsp:txBody>
      <dsp:txXfrm>
        <a:off x="0" y="190572"/>
        <a:ext cx="7776864" cy="720719"/>
      </dsp:txXfrm>
    </dsp:sp>
    <dsp:sp modelId="{84C8547B-7CC7-44A6-B2C2-C045F6FD540C}">
      <dsp:nvSpPr>
        <dsp:cNvPr id="0" name=""/>
        <dsp:cNvSpPr/>
      </dsp:nvSpPr>
      <dsp:spPr>
        <a:xfrm>
          <a:off x="0" y="991931"/>
          <a:ext cx="7776864" cy="720719"/>
        </a:xfrm>
        <a:prstGeom prst="roundRect">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en-AU" altLang="ja-JP" sz="2800" b="1" kern="1200" dirty="0" smtClean="0"/>
            <a:t>SD:</a:t>
          </a:r>
          <a:r>
            <a:rPr kumimoji="1" lang="ja-JP" altLang="en-US" sz="2800" b="1" kern="1200" dirty="0" smtClean="0"/>
            <a:t>  </a:t>
          </a:r>
          <a:r>
            <a:rPr lang="en-US" altLang="ja-JP" sz="2800" kern="1200" dirty="0" smtClean="0"/>
            <a:t>±</a:t>
          </a:r>
          <a:r>
            <a:rPr kumimoji="1" lang="en-US" altLang="ja-JP" sz="2800" b="1" kern="1200" dirty="0" smtClean="0"/>
            <a:t>171.06</a:t>
          </a:r>
          <a:endParaRPr kumimoji="1" lang="en-US" sz="2800" b="1" kern="1200" dirty="0"/>
        </a:p>
      </dsp:txBody>
      <dsp:txXfrm>
        <a:off x="0" y="991931"/>
        <a:ext cx="7776864" cy="720719"/>
      </dsp:txXfrm>
    </dsp:sp>
    <dsp:sp modelId="{F752B6E4-174C-47E6-9384-DAB0CFA8BCFB}">
      <dsp:nvSpPr>
        <dsp:cNvPr id="0" name=""/>
        <dsp:cNvSpPr/>
      </dsp:nvSpPr>
      <dsp:spPr>
        <a:xfrm>
          <a:off x="0" y="1775277"/>
          <a:ext cx="7776864" cy="720719"/>
        </a:xfrm>
        <a:prstGeom prst="roundRect">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en-AU" altLang="ja-JP" sz="2800" b="1" kern="1200" dirty="0" smtClean="0"/>
            <a:t>Minimum: </a:t>
          </a:r>
          <a:r>
            <a:rPr kumimoji="1" lang="en-US" altLang="ja-JP" sz="2800" b="1" kern="1200" dirty="0" smtClean="0"/>
            <a:t>1.0 sec.</a:t>
          </a:r>
          <a:endParaRPr kumimoji="1" lang="en-US" sz="2800" b="1" kern="1200" dirty="0"/>
        </a:p>
      </dsp:txBody>
      <dsp:txXfrm>
        <a:off x="0" y="1775277"/>
        <a:ext cx="7776864" cy="720719"/>
      </dsp:txXfrm>
    </dsp:sp>
    <dsp:sp modelId="{79244107-F4BB-4F3B-B2F8-59F170B6C5B1}">
      <dsp:nvSpPr>
        <dsp:cNvPr id="0" name=""/>
        <dsp:cNvSpPr/>
      </dsp:nvSpPr>
      <dsp:spPr>
        <a:xfrm>
          <a:off x="0" y="2594652"/>
          <a:ext cx="7776864" cy="720719"/>
        </a:xfrm>
        <a:prstGeom prst="roundRect">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en-AU" altLang="ja-JP" sz="2800" b="1" kern="1200" dirty="0" smtClean="0"/>
            <a:t>Maximum: </a:t>
          </a:r>
          <a:r>
            <a:rPr kumimoji="1" lang="en-US" sz="2800" b="1" kern="1200" dirty="0" smtClean="0"/>
            <a:t>936.0 sec.</a:t>
          </a:r>
          <a:endParaRPr kumimoji="1" lang="en-US" sz="2800" b="1" kern="1200" dirty="0"/>
        </a:p>
      </dsp:txBody>
      <dsp:txXfrm>
        <a:off x="0" y="2594652"/>
        <a:ext cx="7776864" cy="7207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BBBC0E-F64D-4EF4-A37E-80871DB7AD8B}">
      <dsp:nvSpPr>
        <dsp:cNvPr id="0" name=""/>
        <dsp:cNvSpPr/>
      </dsp:nvSpPr>
      <dsp:spPr>
        <a:xfrm>
          <a:off x="0" y="2843360"/>
          <a:ext cx="8229599" cy="9332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rtl="0">
            <a:lnSpc>
              <a:spcPct val="90000"/>
            </a:lnSpc>
            <a:spcBef>
              <a:spcPct val="0"/>
            </a:spcBef>
            <a:spcAft>
              <a:spcPct val="35000"/>
            </a:spcAft>
          </a:pPr>
          <a:r>
            <a:rPr kumimoji="1" lang="en-US" sz="4400" kern="1200" dirty="0" smtClean="0">
              <a:latin typeface="Times New Roman" pitchFamily="18" charset="0"/>
              <a:cs typeface="Times New Roman" pitchFamily="18" charset="0"/>
            </a:rPr>
            <a:t>Present study</a:t>
          </a:r>
          <a:endParaRPr kumimoji="1" lang="ja-JP" sz="4400" kern="1200" dirty="0">
            <a:latin typeface="Times New Roman" pitchFamily="18" charset="0"/>
            <a:cs typeface="Times New Roman" pitchFamily="18" charset="0"/>
          </a:endParaRPr>
        </a:p>
      </dsp:txBody>
      <dsp:txXfrm>
        <a:off x="0" y="2843360"/>
        <a:ext cx="8229599" cy="933254"/>
      </dsp:txXfrm>
    </dsp:sp>
    <dsp:sp modelId="{BB0F70BB-8CDC-4499-81D2-FA6FA26A22B7}">
      <dsp:nvSpPr>
        <dsp:cNvPr id="0" name=""/>
        <dsp:cNvSpPr/>
      </dsp:nvSpPr>
      <dsp:spPr>
        <a:xfrm rot="10800000">
          <a:off x="0" y="1422014"/>
          <a:ext cx="8229599" cy="1435345"/>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rtl="0">
            <a:lnSpc>
              <a:spcPct val="90000"/>
            </a:lnSpc>
            <a:spcBef>
              <a:spcPct val="0"/>
            </a:spcBef>
            <a:spcAft>
              <a:spcPct val="35000"/>
            </a:spcAft>
          </a:pPr>
          <a:r>
            <a:rPr kumimoji="1" lang="en-US" sz="4400" kern="1200" dirty="0" smtClean="0">
              <a:latin typeface="Times New Roman" pitchFamily="18" charset="0"/>
              <a:cs typeface="Times New Roman" pitchFamily="18" charset="0"/>
            </a:rPr>
            <a:t>2st Stage</a:t>
          </a:r>
          <a:endParaRPr lang="ja-JP" sz="4400" kern="1200" dirty="0">
            <a:latin typeface="Times New Roman" pitchFamily="18" charset="0"/>
            <a:cs typeface="Times New Roman" pitchFamily="18" charset="0"/>
          </a:endParaRPr>
        </a:p>
      </dsp:txBody>
      <dsp:txXfrm rot="10800000">
        <a:off x="0" y="1422014"/>
        <a:ext cx="8229599" cy="1435345"/>
      </dsp:txXfrm>
    </dsp:sp>
    <dsp:sp modelId="{1205C6F0-E835-4B0D-86DC-EA45A29A37C8}">
      <dsp:nvSpPr>
        <dsp:cNvPr id="0" name=""/>
        <dsp:cNvSpPr/>
      </dsp:nvSpPr>
      <dsp:spPr>
        <a:xfrm rot="10800000">
          <a:off x="0" y="667"/>
          <a:ext cx="8229599" cy="1435345"/>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rtl="0">
            <a:lnSpc>
              <a:spcPct val="90000"/>
            </a:lnSpc>
            <a:spcBef>
              <a:spcPct val="0"/>
            </a:spcBef>
            <a:spcAft>
              <a:spcPct val="35000"/>
            </a:spcAft>
          </a:pPr>
          <a:r>
            <a:rPr kumimoji="1" lang="en-US" sz="4400" b="0" kern="1200" dirty="0" smtClean="0">
              <a:latin typeface="Times New Roman" pitchFamily="18" charset="0"/>
              <a:cs typeface="Times New Roman" pitchFamily="18" charset="0"/>
            </a:rPr>
            <a:t>1</a:t>
          </a:r>
          <a:r>
            <a:rPr kumimoji="1" lang="en-US" sz="4400" kern="1200" dirty="0" smtClean="0">
              <a:latin typeface="Times New Roman" pitchFamily="18" charset="0"/>
              <a:cs typeface="Times New Roman" pitchFamily="18" charset="0"/>
            </a:rPr>
            <a:t>st</a:t>
          </a:r>
          <a:r>
            <a:rPr kumimoji="1" lang="en-US" sz="4400" b="0" kern="1200" dirty="0" smtClean="0">
              <a:latin typeface="Times New Roman" pitchFamily="18" charset="0"/>
              <a:cs typeface="Times New Roman" pitchFamily="18" charset="0"/>
            </a:rPr>
            <a:t> Stage</a:t>
          </a:r>
          <a:endParaRPr lang="ja-JP" sz="4400" b="0" kern="1200" dirty="0">
            <a:latin typeface="Times New Roman" pitchFamily="18" charset="0"/>
            <a:cs typeface="Times New Roman" pitchFamily="18" charset="0"/>
          </a:endParaRPr>
        </a:p>
      </dsp:txBody>
      <dsp:txXfrm rot="10800000">
        <a:off x="0" y="667"/>
        <a:ext cx="8229599" cy="14353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F1969E-95CC-442E-B39F-737AE99F562B}">
      <dsp:nvSpPr>
        <dsp:cNvPr id="0" name=""/>
        <dsp:cNvSpPr/>
      </dsp:nvSpPr>
      <dsp:spPr>
        <a:xfrm>
          <a:off x="0" y="5067141"/>
          <a:ext cx="8361312" cy="690562"/>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sz="2400" b="1" kern="1200" dirty="0" smtClean="0">
              <a:latin typeface="HGPｺﾞｼｯｸE" panose="020B0900000000000000" pitchFamily="50" charset="-128"/>
              <a:ea typeface="HGPｺﾞｼｯｸE" panose="020B0900000000000000" pitchFamily="50" charset="-128"/>
            </a:rPr>
            <a:t>Third  Survey                         </a:t>
          </a:r>
          <a:r>
            <a:rPr kumimoji="1" lang="en-US" altLang="ja-JP" sz="2400" b="1" kern="1200" dirty="0" smtClean="0">
              <a:latin typeface="HGPｺﾞｼｯｸE" panose="020B0900000000000000" pitchFamily="50" charset="-128"/>
              <a:ea typeface="HGPｺﾞｼｯｸE" panose="020B0900000000000000" pitchFamily="50" charset="-128"/>
            </a:rPr>
            <a:t>3 month later</a:t>
          </a:r>
          <a:endParaRPr lang="ja-JP" altLang="ja-JP" sz="2400" b="1" kern="1200" dirty="0" smtClean="0">
            <a:latin typeface="HGPｺﾞｼｯｸE" panose="020B0900000000000000" pitchFamily="50" charset="-128"/>
            <a:ea typeface="HGPｺﾞｼｯｸE" panose="020B0900000000000000" pitchFamily="50" charset="-128"/>
          </a:endParaRPr>
        </a:p>
        <a:p>
          <a:pPr lvl="0" algn="ctr" defTabSz="1333500">
            <a:lnSpc>
              <a:spcPct val="90000"/>
            </a:lnSpc>
            <a:spcBef>
              <a:spcPct val="0"/>
            </a:spcBef>
            <a:spcAft>
              <a:spcPct val="35000"/>
            </a:spcAft>
          </a:pPr>
          <a:endParaRPr lang="ja-JP" sz="2000" b="1" kern="1200" dirty="0"/>
        </a:p>
      </dsp:txBody>
      <dsp:txXfrm>
        <a:off x="0" y="5067141"/>
        <a:ext cx="8361312" cy="690562"/>
      </dsp:txXfrm>
    </dsp:sp>
    <dsp:sp modelId="{8BEC37B7-232F-4108-8691-62DFC3AB1C51}">
      <dsp:nvSpPr>
        <dsp:cNvPr id="0" name=""/>
        <dsp:cNvSpPr/>
      </dsp:nvSpPr>
      <dsp:spPr>
        <a:xfrm rot="10800000">
          <a:off x="0" y="4256326"/>
          <a:ext cx="8361312" cy="940839"/>
        </a:xfrm>
        <a:prstGeom prst="upArrowCallou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latin typeface="+mn-ea"/>
              <a:ea typeface="+mn-ea"/>
            </a:rPr>
            <a:t>Second Survey</a:t>
          </a:r>
          <a:r>
            <a:rPr lang="ja-JP" sz="2400" b="1" kern="1200" dirty="0" smtClean="0"/>
            <a:t>　</a:t>
          </a:r>
          <a:r>
            <a:rPr lang="en-US" altLang="ja-JP" sz="2400" b="1" kern="1200" dirty="0" smtClean="0"/>
            <a:t>                   </a:t>
          </a:r>
          <a:r>
            <a:rPr lang="ja-JP" sz="2400" b="1" kern="1200" dirty="0" smtClean="0"/>
            <a:t>　</a:t>
          </a:r>
          <a:r>
            <a:rPr lang="en-US" sz="2400" b="1" kern="1200" dirty="0" smtClean="0">
              <a:latin typeface="HGPｺﾞｼｯｸE" panose="020B0900000000000000" pitchFamily="50" charset="-128"/>
              <a:ea typeface="HGPｺﾞｼｯｸE" panose="020B0900000000000000" pitchFamily="50" charset="-128"/>
            </a:rPr>
            <a:t>1week </a:t>
          </a:r>
          <a:r>
            <a:rPr lang="en-US" sz="2400" b="0" i="0" kern="1200" dirty="0" smtClean="0">
              <a:latin typeface="HGPｺﾞｼｯｸE" panose="020B0900000000000000" pitchFamily="50" charset="-128"/>
              <a:ea typeface="HGPｺﾞｼｯｸE" panose="020B0900000000000000" pitchFamily="50" charset="-128"/>
            </a:rPr>
            <a:t>later</a:t>
          </a:r>
          <a:endParaRPr lang="ja-JP" sz="2400" b="0" i="0" kern="1200" dirty="0">
            <a:latin typeface="HGPｺﾞｼｯｸE" panose="020B0900000000000000" pitchFamily="50" charset="-128"/>
            <a:ea typeface="HGPｺﾞｼｯｸE" panose="020B0900000000000000" pitchFamily="50" charset="-128"/>
          </a:endParaRPr>
        </a:p>
      </dsp:txBody>
      <dsp:txXfrm rot="10800000">
        <a:off x="0" y="4256326"/>
        <a:ext cx="8361312" cy="940839"/>
      </dsp:txXfrm>
    </dsp:sp>
    <dsp:sp modelId="{7385F801-0FC9-4A1A-B405-A0227B534DF5}">
      <dsp:nvSpPr>
        <dsp:cNvPr id="0" name=""/>
        <dsp:cNvSpPr/>
      </dsp:nvSpPr>
      <dsp:spPr>
        <a:xfrm rot="10800000">
          <a:off x="0" y="1687094"/>
          <a:ext cx="8361312" cy="2673977"/>
        </a:xfrm>
        <a:prstGeom prst="upArrowCallou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endParaRPr kumimoji="1" lang="ja-JP" sz="2200" kern="1200" dirty="0"/>
        </a:p>
      </dsp:txBody>
      <dsp:txXfrm rot="10800000">
        <a:off x="0" y="1687094"/>
        <a:ext cx="8361312" cy="2673977"/>
      </dsp:txXfrm>
    </dsp:sp>
    <dsp:sp modelId="{E02DF069-FE20-4148-ACBF-0F0376CB5A0B}">
      <dsp:nvSpPr>
        <dsp:cNvPr id="0" name=""/>
        <dsp:cNvSpPr/>
      </dsp:nvSpPr>
      <dsp:spPr>
        <a:xfrm rot="10800000">
          <a:off x="0" y="319678"/>
          <a:ext cx="8361312" cy="1502107"/>
        </a:xfrm>
        <a:prstGeom prst="upArrowCallou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u="none" kern="1200" dirty="0" smtClean="0">
              <a:latin typeface="Times New Roman" pitchFamily="18" charset="0"/>
              <a:ea typeface="+mn-ea"/>
              <a:cs typeface="Times New Roman" pitchFamily="18" charset="0"/>
            </a:rPr>
            <a:t>        </a:t>
          </a:r>
          <a:r>
            <a:rPr kumimoji="1" lang="en-US" altLang="ja-JP" sz="2800" b="1" u="none" kern="1200" dirty="0" smtClean="0">
              <a:latin typeface="HGPｺﾞｼｯｸE" panose="020B0900000000000000" pitchFamily="50" charset="-128"/>
              <a:ea typeface="HGPｺﾞｼｯｸE" panose="020B0900000000000000" pitchFamily="50" charset="-128"/>
              <a:cs typeface="Times New Roman" pitchFamily="18" charset="0"/>
            </a:rPr>
            <a:t>First Survey</a:t>
          </a:r>
          <a:endParaRPr kumimoji="1" lang="ja-JP" altLang="en-US" sz="2800" b="1" u="none" kern="1200" dirty="0" smtClean="0">
            <a:latin typeface="HGPｺﾞｼｯｸE" panose="020B0900000000000000" pitchFamily="50" charset="-128"/>
            <a:ea typeface="HGPｺﾞｼｯｸE" panose="020B0900000000000000" pitchFamily="50" charset="-128"/>
            <a:cs typeface="Times New Roman" pitchFamily="18" charset="0"/>
          </a:endParaRPr>
        </a:p>
        <a:p>
          <a:pPr lvl="0" algn="ctr" defTabSz="1511300" rtl="0">
            <a:lnSpc>
              <a:spcPct val="90000"/>
            </a:lnSpc>
            <a:spcBef>
              <a:spcPct val="0"/>
            </a:spcBef>
            <a:spcAft>
              <a:spcPct val="35000"/>
            </a:spcAft>
          </a:pPr>
          <a:endParaRPr lang="ja-JP" sz="2200" kern="1200" dirty="0"/>
        </a:p>
      </dsp:txBody>
      <dsp:txXfrm rot="10800000">
        <a:off x="0" y="319678"/>
        <a:ext cx="8361312" cy="15021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AD990E-ED23-4764-BFA9-8929947F4599}">
      <dsp:nvSpPr>
        <dsp:cNvPr id="0" name=""/>
        <dsp:cNvSpPr/>
      </dsp:nvSpPr>
      <dsp:spPr>
        <a:xfrm rot="5400000">
          <a:off x="-222305" y="237932"/>
          <a:ext cx="1549125" cy="1084388"/>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en-US" altLang="ja-JP" sz="2400" b="1" kern="1200" baseline="0" dirty="0" smtClean="0"/>
            <a:t>Coding</a:t>
          </a:r>
          <a:endParaRPr kumimoji="1" lang="ja-JP" altLang="en-US" sz="2400" b="1" kern="1200" baseline="0" dirty="0"/>
        </a:p>
      </dsp:txBody>
      <dsp:txXfrm rot="5400000">
        <a:off x="-222305" y="237932"/>
        <a:ext cx="1549125" cy="1084388"/>
      </dsp:txXfrm>
    </dsp:sp>
    <dsp:sp modelId="{64F4DC7F-841E-40AE-955E-C909D3C7A074}">
      <dsp:nvSpPr>
        <dsp:cNvPr id="0" name=""/>
        <dsp:cNvSpPr/>
      </dsp:nvSpPr>
      <dsp:spPr>
        <a:xfrm rot="5400000">
          <a:off x="4220364" y="-3135975"/>
          <a:ext cx="1006931" cy="7278883"/>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AU" sz="3000" kern="1200" dirty="0" smtClean="0"/>
            <a:t> </a:t>
          </a:r>
          <a:r>
            <a:rPr lang="en-AU" sz="3000" kern="1200" dirty="0" smtClean="0">
              <a:latin typeface="Times New Roman" pitchFamily="18" charset="0"/>
              <a:cs typeface="Times New Roman" pitchFamily="18" charset="0"/>
            </a:rPr>
            <a:t>Each sentence from  transcript  of recorded scenes was coded </a:t>
          </a:r>
          <a:endParaRPr kumimoji="1" lang="ja-JP" altLang="en-US" sz="3000" kern="1200" dirty="0">
            <a:latin typeface="Times New Roman" pitchFamily="18" charset="0"/>
            <a:cs typeface="Times New Roman" pitchFamily="18" charset="0"/>
          </a:endParaRPr>
        </a:p>
      </dsp:txBody>
      <dsp:txXfrm rot="5400000">
        <a:off x="4220364" y="-3135975"/>
        <a:ext cx="1006931" cy="7278883"/>
      </dsp:txXfrm>
    </dsp:sp>
    <dsp:sp modelId="{AAB8BF36-AEAF-4C64-9F14-CB5F0CE0CCEC}">
      <dsp:nvSpPr>
        <dsp:cNvPr id="0" name=""/>
        <dsp:cNvSpPr/>
      </dsp:nvSpPr>
      <dsp:spPr>
        <a:xfrm rot="5400000">
          <a:off x="-232368" y="2089528"/>
          <a:ext cx="1549125" cy="1084388"/>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kumimoji="1" lang="en-US" altLang="ja-JP" sz="2400" b="1" kern="1200" dirty="0" err="1" smtClean="0"/>
            <a:t>Clasifi-cation</a:t>
          </a:r>
          <a:endParaRPr kumimoji="1" lang="ja-JP" altLang="en-US" sz="1400" kern="1200" dirty="0"/>
        </a:p>
      </dsp:txBody>
      <dsp:txXfrm rot="5400000">
        <a:off x="-232368" y="2089528"/>
        <a:ext cx="1549125" cy="1084388"/>
      </dsp:txXfrm>
    </dsp:sp>
    <dsp:sp modelId="{FEA78559-D530-4E59-B75F-EE5E9462FAA9}">
      <dsp:nvSpPr>
        <dsp:cNvPr id="0" name=""/>
        <dsp:cNvSpPr/>
      </dsp:nvSpPr>
      <dsp:spPr>
        <a:xfrm rot="5400000">
          <a:off x="3770378" y="-1461265"/>
          <a:ext cx="1891035" cy="7278883"/>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AU" sz="3200" kern="1200" dirty="0" smtClean="0">
              <a:latin typeface="Times New Roman" pitchFamily="18" charset="0"/>
              <a:cs typeface="Times New Roman" pitchFamily="18" charset="0"/>
            </a:rPr>
            <a:t>These codes were allocated to each type of subcategory based on the category tables for the type of elderly utterances from the previous studies</a:t>
          </a:r>
          <a:endParaRPr kumimoji="1" lang="ja-JP" altLang="en-US" sz="3200" kern="1200" dirty="0">
            <a:latin typeface="Times New Roman" pitchFamily="18" charset="0"/>
            <a:cs typeface="Times New Roman" pitchFamily="18" charset="0"/>
          </a:endParaRPr>
        </a:p>
      </dsp:txBody>
      <dsp:txXfrm rot="5400000">
        <a:off x="3770378" y="-1461265"/>
        <a:ext cx="1891035" cy="7278883"/>
      </dsp:txXfrm>
    </dsp:sp>
    <dsp:sp modelId="{00428BCC-8E5E-4AF8-B3D6-06DF365A8A56}">
      <dsp:nvSpPr>
        <dsp:cNvPr id="0" name=""/>
        <dsp:cNvSpPr/>
      </dsp:nvSpPr>
      <dsp:spPr>
        <a:xfrm rot="5400000">
          <a:off x="-219074" y="3941042"/>
          <a:ext cx="1549125" cy="1084388"/>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ts val="1700"/>
            </a:lnSpc>
            <a:spcBef>
              <a:spcPct val="0"/>
            </a:spcBef>
            <a:spcAft>
              <a:spcPct val="35000"/>
            </a:spcAft>
          </a:pPr>
          <a:r>
            <a:rPr lang="en-US" altLang="ja-JP" sz="2400" b="1" kern="1200" dirty="0" smtClean="0">
              <a:latin typeface="Times New Roman" pitchFamily="18" charset="0"/>
              <a:cs typeface="Times New Roman" pitchFamily="18" charset="0"/>
            </a:rPr>
            <a:t>Countin</a:t>
          </a:r>
          <a:r>
            <a:rPr lang="en-US" altLang="ja-JP" sz="2000" b="1" kern="1200" dirty="0" smtClean="0">
              <a:latin typeface="Times New Roman" pitchFamily="18" charset="0"/>
              <a:cs typeface="Times New Roman" pitchFamily="18" charset="0"/>
            </a:rPr>
            <a:t>g</a:t>
          </a:r>
          <a:endParaRPr kumimoji="1" lang="ja-JP" sz="2000" b="1" kern="1200" dirty="0"/>
        </a:p>
      </dsp:txBody>
      <dsp:txXfrm rot="5400000">
        <a:off x="-219074" y="3941042"/>
        <a:ext cx="1549125" cy="1084388"/>
      </dsp:txXfrm>
    </dsp:sp>
    <dsp:sp modelId="{5F7590E0-7678-4C78-A05E-A62A66E106F7}">
      <dsp:nvSpPr>
        <dsp:cNvPr id="0" name=""/>
        <dsp:cNvSpPr/>
      </dsp:nvSpPr>
      <dsp:spPr>
        <a:xfrm rot="5400000">
          <a:off x="3759473" y="542077"/>
          <a:ext cx="1879216" cy="7278883"/>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AU" sz="3200" kern="1200" dirty="0" smtClean="0">
              <a:latin typeface="Times New Roman" pitchFamily="18" charset="0"/>
              <a:cs typeface="Times New Roman" pitchFamily="18" charset="0"/>
            </a:rPr>
            <a:t>Each two syllables in transcript were counted as 1 second when calculating the utterance duration for each type.</a:t>
          </a:r>
          <a:endParaRPr kumimoji="1" lang="ja-JP" altLang="en-US" sz="3200" kern="1200" dirty="0">
            <a:latin typeface="Times New Roman" pitchFamily="18" charset="0"/>
            <a:cs typeface="Times New Roman" pitchFamily="18" charset="0"/>
          </a:endParaRPr>
        </a:p>
      </dsp:txBody>
      <dsp:txXfrm rot="5400000">
        <a:off x="3759473" y="542077"/>
        <a:ext cx="1879216" cy="727888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4E6EAC-310B-4CB8-8E78-5AFBBC3B6D72}">
      <dsp:nvSpPr>
        <dsp:cNvPr id="0" name=""/>
        <dsp:cNvSpPr/>
      </dsp:nvSpPr>
      <dsp:spPr>
        <a:xfrm>
          <a:off x="0" y="826874"/>
          <a:ext cx="8229599" cy="170236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kern="1200" dirty="0" smtClean="0">
              <a:latin typeface="Times New Roman" pitchFamily="18" charset="0"/>
              <a:cs typeface="Times New Roman" pitchFamily="18" charset="0"/>
            </a:rPr>
            <a:t>when the duration of Type II speech by caregivers increased, the duration and frequency of Type II utterances by the elderly tended to increase.</a:t>
          </a:r>
          <a:r>
            <a:rPr kumimoji="1" lang="ja-JP" altLang="en-US" sz="2800" b="1" kern="1200" dirty="0" smtClean="0">
              <a:latin typeface="Times New Roman" pitchFamily="18" charset="0"/>
              <a:cs typeface="Times New Roman" pitchFamily="18" charset="0"/>
            </a:rPr>
            <a:t>　</a:t>
          </a:r>
          <a:endParaRPr lang="ja-JP" altLang="en-US" sz="2800" b="1" kern="1200" dirty="0" smtClean="0">
            <a:latin typeface="Times New Roman" pitchFamily="18" charset="0"/>
            <a:cs typeface="Times New Roman" pitchFamily="18" charset="0"/>
          </a:endParaRPr>
        </a:p>
        <a:p>
          <a:pPr lvl="0" algn="l" defTabSz="889000" rtl="0">
            <a:lnSpc>
              <a:spcPct val="90000"/>
            </a:lnSpc>
            <a:spcBef>
              <a:spcPct val="0"/>
            </a:spcBef>
            <a:spcAft>
              <a:spcPct val="35000"/>
            </a:spcAft>
          </a:pPr>
          <a:endParaRPr kumimoji="1" lang="ja-JP" sz="2200" b="1" kern="1200" dirty="0"/>
        </a:p>
      </dsp:txBody>
      <dsp:txXfrm>
        <a:off x="0" y="826874"/>
        <a:ext cx="8229599" cy="1702361"/>
      </dsp:txXfrm>
    </dsp:sp>
    <dsp:sp modelId="{71B31AE6-408E-4B51-9AA5-C4C8F83EF12C}">
      <dsp:nvSpPr>
        <dsp:cNvPr id="0" name=""/>
        <dsp:cNvSpPr/>
      </dsp:nvSpPr>
      <dsp:spPr>
        <a:xfrm>
          <a:off x="0" y="2713555"/>
          <a:ext cx="8229599" cy="233684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latin typeface="Times New Roman" pitchFamily="18" charset="0"/>
              <a:cs typeface="Times New Roman" pitchFamily="18" charset="0"/>
            </a:rPr>
            <a:t>when the duration of Type II speech by caregivers increased, the duration and frequency of self-initiated utterances by elderly residents also increased</a:t>
          </a:r>
          <a:r>
            <a:rPr lang="en-US" altLang="ja-JP" sz="2800" b="1" kern="1200" dirty="0" smtClean="0">
              <a:latin typeface="Times New Roman" pitchFamily="18" charset="0"/>
              <a:cs typeface="Times New Roman" pitchFamily="18" charset="0"/>
            </a:rPr>
            <a:t>.</a:t>
          </a:r>
          <a:endParaRPr kumimoji="1" lang="ja-JP" sz="2800" b="1" kern="1200" dirty="0">
            <a:solidFill>
              <a:srgbClr val="FFFF00"/>
            </a:solidFill>
            <a:latin typeface="Times New Roman" pitchFamily="18" charset="0"/>
            <a:cs typeface="Times New Roman" pitchFamily="18" charset="0"/>
          </a:endParaRPr>
        </a:p>
      </dsp:txBody>
      <dsp:txXfrm>
        <a:off x="0" y="2713555"/>
        <a:ext cx="8229599" cy="23368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0.61712</cdr:x>
      <cdr:y>0.25776</cdr:y>
    </cdr:from>
    <cdr:to>
      <cdr:x>0.64414</cdr:x>
      <cdr:y>0.32935</cdr:y>
    </cdr:to>
    <cdr:cxnSp macro="">
      <cdr:nvCxnSpPr>
        <cdr:cNvPr id="3" name="直線コネクタ 2"/>
        <cdr:cNvCxnSpPr/>
      </cdr:nvCxnSpPr>
      <cdr:spPr>
        <a:xfrm xmlns:a="http://schemas.openxmlformats.org/drawingml/2006/main" flipH="1">
          <a:off x="4932548" y="1296144"/>
          <a:ext cx="216024" cy="36004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0.51802</cdr:x>
      <cdr:y>0.27182</cdr:y>
    </cdr:from>
    <cdr:to>
      <cdr:x>0.54505</cdr:x>
      <cdr:y>0.34342</cdr:y>
    </cdr:to>
    <cdr:cxnSp macro="">
      <cdr:nvCxnSpPr>
        <cdr:cNvPr id="4" name="直線コネクタ 3"/>
        <cdr:cNvCxnSpPr/>
      </cdr:nvCxnSpPr>
      <cdr:spPr>
        <a:xfrm xmlns:a="http://schemas.openxmlformats.org/drawingml/2006/main" flipH="1">
          <a:off x="4140460" y="1366873"/>
          <a:ext cx="216024" cy="36004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0.31982</cdr:x>
      <cdr:y>0.25776</cdr:y>
    </cdr:from>
    <cdr:to>
      <cdr:x>0.31982</cdr:x>
      <cdr:y>0.34367</cdr:y>
    </cdr:to>
    <cdr:cxnSp macro="">
      <cdr:nvCxnSpPr>
        <cdr:cNvPr id="6" name="直線コネクタ 5"/>
        <cdr:cNvCxnSpPr/>
      </cdr:nvCxnSpPr>
      <cdr:spPr>
        <a:xfrm xmlns:a="http://schemas.openxmlformats.org/drawingml/2006/main">
          <a:off x="2556284" y="1296144"/>
          <a:ext cx="0" cy="43204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0.82432</cdr:x>
      <cdr:y>0.81623</cdr:y>
    </cdr:from>
    <cdr:to>
      <cdr:x>0.88739</cdr:x>
      <cdr:y>0.88589</cdr:y>
    </cdr:to>
    <cdr:sp macro="" textlink="">
      <cdr:nvSpPr>
        <cdr:cNvPr id="7" name="テキスト ボックス 6"/>
        <cdr:cNvSpPr txBox="1"/>
      </cdr:nvSpPr>
      <cdr:spPr>
        <a:xfrm xmlns:a="http://schemas.openxmlformats.org/drawingml/2006/main">
          <a:off x="6588732" y="4104456"/>
          <a:ext cx="504056" cy="3503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altLang="ja-JP" sz="2000" b="1" dirty="0" smtClean="0"/>
            <a:t>(%)</a:t>
          </a:r>
          <a:endParaRPr lang="ja-JP" altLang="en-US" sz="2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0.17254</cdr:x>
      <cdr:y>0.38889</cdr:y>
    </cdr:from>
    <cdr:to>
      <cdr:x>0.43653</cdr:x>
      <cdr:y>0.75232</cdr:y>
    </cdr:to>
    <cdr:sp macro="" textlink="">
      <cdr:nvSpPr>
        <cdr:cNvPr id="3" name="テキスト ボックス 2"/>
        <cdr:cNvSpPr txBox="1"/>
      </cdr:nvSpPr>
      <cdr:spPr>
        <a:xfrm xmlns:a="http://schemas.openxmlformats.org/drawingml/2006/main">
          <a:off x="600496" y="97033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1" cy="497285"/>
          </a:xfrm>
          <a:prstGeom prst="rect">
            <a:avLst/>
          </a:prstGeom>
        </p:spPr>
        <p:txBody>
          <a:bodyPr vert="horz" lIns="96012" tIns="48006" rIns="96012" bIns="48006" rtlCol="0"/>
          <a:lstStyle>
            <a:lvl1pPr algn="l">
              <a:defRPr sz="1300"/>
            </a:lvl1pPr>
          </a:lstStyle>
          <a:p>
            <a:endParaRPr kumimoji="1" lang="ja-JP" altLang="en-US"/>
          </a:p>
        </p:txBody>
      </p:sp>
      <p:sp>
        <p:nvSpPr>
          <p:cNvPr id="3" name="日付プレースホルダ 2"/>
          <p:cNvSpPr>
            <a:spLocks noGrp="1"/>
          </p:cNvSpPr>
          <p:nvPr>
            <p:ph type="dt" sz="quarter" idx="1"/>
          </p:nvPr>
        </p:nvSpPr>
        <p:spPr>
          <a:xfrm>
            <a:off x="3884613" y="0"/>
            <a:ext cx="2971801" cy="497285"/>
          </a:xfrm>
          <a:prstGeom prst="rect">
            <a:avLst/>
          </a:prstGeom>
        </p:spPr>
        <p:txBody>
          <a:bodyPr vert="horz" lIns="96012" tIns="48006" rIns="96012" bIns="48006" rtlCol="0"/>
          <a:lstStyle>
            <a:lvl1pPr algn="r">
              <a:defRPr sz="1300"/>
            </a:lvl1pPr>
          </a:lstStyle>
          <a:p>
            <a:fld id="{BD37F87F-5FC2-492D-AA09-05A5CDA4C98B}" type="datetimeFigureOut">
              <a:rPr kumimoji="1" lang="ja-JP" altLang="en-US" smtClean="0"/>
              <a:pPr/>
              <a:t>2014/11/15</a:t>
            </a:fld>
            <a:endParaRPr kumimoji="1" lang="ja-JP" altLang="en-US"/>
          </a:p>
        </p:txBody>
      </p:sp>
      <p:sp>
        <p:nvSpPr>
          <p:cNvPr id="4" name="フッター プレースホルダ 3"/>
          <p:cNvSpPr>
            <a:spLocks noGrp="1"/>
          </p:cNvSpPr>
          <p:nvPr>
            <p:ph type="ftr" sz="quarter" idx="2"/>
          </p:nvPr>
        </p:nvSpPr>
        <p:spPr>
          <a:xfrm>
            <a:off x="0" y="9446678"/>
            <a:ext cx="2971801" cy="497285"/>
          </a:xfrm>
          <a:prstGeom prst="rect">
            <a:avLst/>
          </a:prstGeom>
        </p:spPr>
        <p:txBody>
          <a:bodyPr vert="horz" lIns="96012" tIns="48006" rIns="96012" bIns="48006" rtlCol="0" anchor="b"/>
          <a:lstStyle>
            <a:lvl1pPr algn="l">
              <a:defRPr sz="1300"/>
            </a:lvl1pPr>
          </a:lstStyle>
          <a:p>
            <a:endParaRPr kumimoji="1" lang="ja-JP" altLang="en-US"/>
          </a:p>
        </p:txBody>
      </p:sp>
      <p:sp>
        <p:nvSpPr>
          <p:cNvPr id="5" name="スライド番号プレースホルダ 4"/>
          <p:cNvSpPr>
            <a:spLocks noGrp="1"/>
          </p:cNvSpPr>
          <p:nvPr>
            <p:ph type="sldNum" sz="quarter" idx="3"/>
          </p:nvPr>
        </p:nvSpPr>
        <p:spPr>
          <a:xfrm>
            <a:off x="3884613" y="9446678"/>
            <a:ext cx="2971801" cy="497285"/>
          </a:xfrm>
          <a:prstGeom prst="rect">
            <a:avLst/>
          </a:prstGeom>
        </p:spPr>
        <p:txBody>
          <a:bodyPr vert="horz" lIns="96012" tIns="48006" rIns="96012" bIns="48006" rtlCol="0" anchor="b"/>
          <a:lstStyle>
            <a:lvl1pPr algn="r">
              <a:defRPr sz="1300"/>
            </a:lvl1pPr>
          </a:lstStyle>
          <a:p>
            <a:fld id="{2E18A0A7-C226-45CF-BFBE-A00AD7FAE40A}" type="slidenum">
              <a:rPr kumimoji="1" lang="ja-JP" altLang="en-US" smtClean="0"/>
              <a:pPr/>
              <a:t>&lt;#&gt;</a:t>
            </a:fld>
            <a:endParaRPr kumimoji="1" lang="ja-JP" altLang="en-US"/>
          </a:p>
        </p:txBody>
      </p:sp>
    </p:spTree>
    <p:extLst>
      <p:ext uri="{BB962C8B-B14F-4D97-AF65-F5344CB8AC3E}">
        <p14:creationId xmlns:p14="http://schemas.microsoft.com/office/powerpoint/2010/main" xmlns="" val="4124645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1" cy="497285"/>
          </a:xfrm>
          <a:prstGeom prst="rect">
            <a:avLst/>
          </a:prstGeom>
        </p:spPr>
        <p:txBody>
          <a:bodyPr vert="horz" lIns="96012" tIns="48006" rIns="96012" bIns="48006"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1" cy="497285"/>
          </a:xfrm>
          <a:prstGeom prst="rect">
            <a:avLst/>
          </a:prstGeom>
        </p:spPr>
        <p:txBody>
          <a:bodyPr vert="horz" lIns="96012" tIns="48006" rIns="96012" bIns="48006" rtlCol="0"/>
          <a:lstStyle>
            <a:lvl1pPr algn="r" fontAlgn="auto">
              <a:spcBef>
                <a:spcPts val="0"/>
              </a:spcBef>
              <a:spcAft>
                <a:spcPts val="0"/>
              </a:spcAft>
              <a:defRPr sz="1300" smtClean="0">
                <a:latin typeface="+mn-lt"/>
                <a:ea typeface="+mn-ea"/>
              </a:defRPr>
            </a:lvl1pPr>
          </a:lstStyle>
          <a:p>
            <a:pPr>
              <a:defRPr/>
            </a:pPr>
            <a:fld id="{A71FD3C5-73B0-418C-B520-5A9151D1213E}" type="datetimeFigureOut">
              <a:rPr lang="ja-JP" altLang="en-US"/>
              <a:pPr>
                <a:defRPr/>
              </a:pPr>
              <a:t>2014/11/15</a:t>
            </a:fld>
            <a:endParaRPr lang="ja-JP" altLang="en-US"/>
          </a:p>
        </p:txBody>
      </p:sp>
      <p:sp>
        <p:nvSpPr>
          <p:cNvPr id="4" name="スライド イメージ プレースホルダ 3"/>
          <p:cNvSpPr>
            <a:spLocks noGrp="1" noRot="1" noChangeAspect="1"/>
          </p:cNvSpPr>
          <p:nvPr>
            <p:ph type="sldImg" idx="2"/>
          </p:nvPr>
        </p:nvSpPr>
        <p:spPr>
          <a:xfrm>
            <a:off x="944563" y="746125"/>
            <a:ext cx="4968875" cy="3727450"/>
          </a:xfrm>
          <a:prstGeom prst="rect">
            <a:avLst/>
          </a:prstGeom>
          <a:noFill/>
          <a:ln w="12700">
            <a:solidFill>
              <a:prstClr val="black"/>
            </a:solidFill>
          </a:ln>
        </p:spPr>
        <p:txBody>
          <a:bodyPr vert="horz" lIns="96012" tIns="48006" rIns="96012" bIns="48006" rtlCol="0" anchor="ctr"/>
          <a:lstStyle/>
          <a:p>
            <a:pPr lvl="0"/>
            <a:endParaRPr lang="ja-JP" altLang="en-US" noProof="0"/>
          </a:p>
        </p:txBody>
      </p:sp>
      <p:sp>
        <p:nvSpPr>
          <p:cNvPr id="5" name="ノート プレースホルダ 4"/>
          <p:cNvSpPr>
            <a:spLocks noGrp="1"/>
          </p:cNvSpPr>
          <p:nvPr>
            <p:ph type="body" sz="quarter" idx="3"/>
          </p:nvPr>
        </p:nvSpPr>
        <p:spPr>
          <a:xfrm>
            <a:off x="685801" y="4724204"/>
            <a:ext cx="5486400" cy="4475559"/>
          </a:xfrm>
          <a:prstGeom prst="rect">
            <a:avLst/>
          </a:prstGeom>
        </p:spPr>
        <p:txBody>
          <a:bodyPr vert="horz" lIns="96012" tIns="48006" rIns="96012" bIns="48006"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6678"/>
            <a:ext cx="2971801" cy="497285"/>
          </a:xfrm>
          <a:prstGeom prst="rect">
            <a:avLst/>
          </a:prstGeom>
        </p:spPr>
        <p:txBody>
          <a:bodyPr vert="horz" lIns="96012" tIns="48006" rIns="96012" bIns="48006"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9446678"/>
            <a:ext cx="2971801" cy="497285"/>
          </a:xfrm>
          <a:prstGeom prst="rect">
            <a:avLst/>
          </a:prstGeom>
        </p:spPr>
        <p:txBody>
          <a:bodyPr vert="horz" lIns="96012" tIns="48006" rIns="96012" bIns="48006" rtlCol="0" anchor="b"/>
          <a:lstStyle>
            <a:lvl1pPr algn="r" fontAlgn="auto">
              <a:spcBef>
                <a:spcPts val="0"/>
              </a:spcBef>
              <a:spcAft>
                <a:spcPts val="0"/>
              </a:spcAft>
              <a:defRPr sz="1300" smtClean="0">
                <a:latin typeface="+mn-lt"/>
                <a:ea typeface="+mn-ea"/>
              </a:defRPr>
            </a:lvl1pPr>
          </a:lstStyle>
          <a:p>
            <a:pPr>
              <a:defRPr/>
            </a:pPr>
            <a:fld id="{FDDBEFA4-FA13-4EBF-80F8-DFEA1AE2C354}" type="slidenum">
              <a:rPr lang="ja-JP" altLang="en-US"/>
              <a:pPr>
                <a:defRPr/>
              </a:pPr>
              <a:t>&lt;#&gt;</a:t>
            </a:fld>
            <a:endParaRPr lang="ja-JP" altLang="en-US"/>
          </a:p>
        </p:txBody>
      </p:sp>
    </p:spTree>
    <p:extLst>
      <p:ext uri="{BB962C8B-B14F-4D97-AF65-F5344CB8AC3E}">
        <p14:creationId xmlns:p14="http://schemas.microsoft.com/office/powerpoint/2010/main" xmlns="" val="323110214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US" altLang="ja-JP" sz="1300" u="sng" dirty="0">
                <a:latin typeface="Times" pitchFamily="18" charset="0"/>
              </a:rPr>
              <a:t>I’m Yasuko </a:t>
            </a:r>
            <a:r>
              <a:rPr lang="en-US" altLang="ja-JP" sz="1300" u="sng" dirty="0" err="1">
                <a:latin typeface="Times" pitchFamily="18" charset="0"/>
              </a:rPr>
              <a:t>Fukaya</a:t>
            </a:r>
            <a:r>
              <a:rPr lang="en-US" altLang="ja-JP" sz="1300" u="sng" dirty="0">
                <a:latin typeface="Times" pitchFamily="18" charset="0"/>
              </a:rPr>
              <a:t>, I came from Japan. I </a:t>
            </a:r>
            <a:r>
              <a:rPr lang="en-US" altLang="ja-JP" sz="1300" u="sng" dirty="0" smtClean="0">
                <a:latin typeface="Times" pitchFamily="18" charset="0"/>
              </a:rPr>
              <a:t>teach Home </a:t>
            </a:r>
            <a:r>
              <a:rPr lang="en-US" altLang="ja-JP" sz="1300" u="sng" dirty="0">
                <a:latin typeface="Times" pitchFamily="18" charset="0"/>
              </a:rPr>
              <a:t>Care Nursing at Kanto </a:t>
            </a:r>
            <a:r>
              <a:rPr lang="en-US" altLang="ja-JP" sz="1300" u="sng" dirty="0" err="1">
                <a:latin typeface="Times" pitchFamily="18" charset="0"/>
              </a:rPr>
              <a:t>Gakuin</a:t>
            </a:r>
            <a:r>
              <a:rPr lang="en-US" altLang="ja-JP" sz="1300" u="sng" dirty="0">
                <a:latin typeface="Times" pitchFamily="18" charset="0"/>
              </a:rPr>
              <a:t> University. </a:t>
            </a:r>
            <a:endParaRPr lang="en-US" altLang="ja-JP" sz="1300" u="sng" dirty="0">
              <a:solidFill>
                <a:srgbClr val="FF0000"/>
              </a:solidFill>
              <a:latin typeface="Times" pitchFamily="18" charset="0"/>
            </a:endParaRPr>
          </a:p>
          <a:p>
            <a:pPr>
              <a:spcBef>
                <a:spcPct val="0"/>
              </a:spcBef>
            </a:pPr>
            <a:r>
              <a:rPr lang="en-US" altLang="ja-JP" sz="1300" dirty="0">
                <a:latin typeface="Times" pitchFamily="18" charset="0"/>
              </a:rPr>
              <a:t>Today, I would like to talk about our research, entitled Communication as Care for the Elderly.</a:t>
            </a:r>
          </a:p>
          <a:p>
            <a:pPr>
              <a:spcBef>
                <a:spcPct val="0"/>
              </a:spcBef>
            </a:pPr>
            <a:r>
              <a:rPr lang="en-AU" altLang="ja-JP" sz="1300" dirty="0">
                <a:solidFill>
                  <a:srgbClr val="FF0000"/>
                </a:solidFill>
                <a:latin typeface="Times" pitchFamily="18" charset="0"/>
              </a:rPr>
              <a:t>I have a request for you now. I would like you to think back over yesterday and recall who you talked to, what you talked to them about, and for how long you talked. For example, what did you talk to family, your significant other, or colleagues at work about? </a:t>
            </a:r>
            <a:endParaRPr lang="ja-JP" altLang="en-US" sz="1300" dirty="0">
              <a:solidFill>
                <a:srgbClr val="FF0000"/>
              </a:solidFill>
              <a:latin typeface="Times" pitchFamily="18" charset="0"/>
            </a:endParaRPr>
          </a:p>
        </p:txBody>
      </p:sp>
      <p:sp>
        <p:nvSpPr>
          <p:cNvPr id="215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AE02D3-90C5-497D-A211-980EF192CD2F}" type="slidenum">
              <a:rPr lang="ja-JP" altLang="en-US"/>
              <a:pPr fontAlgn="base">
                <a:spcBef>
                  <a:spcPct val="0"/>
                </a:spcBef>
                <a:spcAft>
                  <a:spcPct val="0"/>
                </a:spcAft>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 2"/>
          <p:cNvSpPr>
            <a:spLocks noGrp="1"/>
          </p:cNvSpPr>
          <p:nvPr>
            <p:ph type="body" idx="1"/>
          </p:nvPr>
        </p:nvSpPr>
        <p:spPr bwMode="auto">
          <a:noFill/>
        </p:spPr>
        <p:txBody>
          <a:bodyPr wrap="square" numCol="1" anchor="t" anchorCtr="0" compatLnSpc="1">
            <a:prstTxWarp prst="textNoShape">
              <a:avLst/>
            </a:prstTxWarp>
            <a:normAutofit/>
          </a:bodyPr>
          <a:lstStyle/>
          <a:p>
            <a:pPr hangingPunct="0"/>
            <a:r>
              <a:rPr lang="en-US" altLang="ja-JP" sz="1300" dirty="0">
                <a:solidFill>
                  <a:srgbClr val="FF0000"/>
                </a:solidFill>
                <a:latin typeface="Times" pitchFamily="18" charset="0"/>
              </a:rPr>
              <a:t>However, since past studies focused on </a:t>
            </a:r>
            <a:r>
              <a:rPr lang="en-US" altLang="ja-JP" sz="1300" u="sng" dirty="0">
                <a:solidFill>
                  <a:srgbClr val="FF0000"/>
                </a:solidFill>
                <a:latin typeface="Times" pitchFamily="18" charset="0"/>
              </a:rPr>
              <a:t>the</a:t>
            </a:r>
            <a:r>
              <a:rPr lang="en-US" altLang="ja-JP" sz="1300" dirty="0">
                <a:solidFill>
                  <a:srgbClr val="FF0000"/>
                </a:solidFill>
                <a:latin typeface="Times" pitchFamily="18" charset="0"/>
              </a:rPr>
              <a:t> </a:t>
            </a:r>
            <a:r>
              <a:rPr lang="en-US" altLang="ja-JP" sz="1300" u="sng" dirty="0">
                <a:solidFill>
                  <a:srgbClr val="FF0000"/>
                </a:solidFill>
                <a:latin typeface="Times" pitchFamily="18" charset="0"/>
              </a:rPr>
              <a:t>influence</a:t>
            </a:r>
            <a:r>
              <a:rPr lang="en-US" altLang="ja-JP" sz="1300" dirty="0">
                <a:solidFill>
                  <a:srgbClr val="FF0000"/>
                </a:solidFill>
                <a:latin typeface="Times" pitchFamily="18" charset="0"/>
              </a:rPr>
              <a:t> of educational intervention on the duration of caregivers’ speech, there was insufficient consideration of </a:t>
            </a:r>
            <a:r>
              <a:rPr lang="en-US" altLang="ja-JP" sz="1300" u="sng" dirty="0">
                <a:solidFill>
                  <a:srgbClr val="FF0000"/>
                </a:solidFill>
                <a:latin typeface="Times" pitchFamily="18" charset="0"/>
              </a:rPr>
              <a:t>the</a:t>
            </a:r>
            <a:r>
              <a:rPr lang="en-US" altLang="ja-JP" sz="1300" dirty="0">
                <a:solidFill>
                  <a:srgbClr val="FF0000"/>
                </a:solidFill>
                <a:latin typeface="Times" pitchFamily="18" charset="0"/>
              </a:rPr>
              <a:t> influence of changes in duration of caregivers’ Type II speech on elderly </a:t>
            </a:r>
            <a:r>
              <a:rPr lang="en-US" altLang="ja-JP" sz="1300" dirty="0" smtClean="0">
                <a:solidFill>
                  <a:srgbClr val="FF0000"/>
                </a:solidFill>
                <a:latin typeface="Times" pitchFamily="18" charset="0"/>
              </a:rPr>
              <a:t>utterances</a:t>
            </a:r>
            <a:r>
              <a:rPr lang="en-US" altLang="ja-JP" sz="1300" dirty="0">
                <a:solidFill>
                  <a:srgbClr val="FF0000"/>
                </a:solidFill>
                <a:latin typeface="Times" pitchFamily="18" charset="0"/>
              </a:rPr>
              <a:t>. </a:t>
            </a:r>
          </a:p>
          <a:p>
            <a:pPr hangingPunct="0"/>
            <a:endParaRPr lang="en-US" altLang="ja-JP" sz="1300" dirty="0">
              <a:latin typeface="Times" pitchFamily="18" charset="0"/>
            </a:endParaRPr>
          </a:p>
          <a:p>
            <a:pPr hangingPunct="0"/>
            <a:r>
              <a:rPr lang="en-US" altLang="ja-JP" sz="1300" dirty="0">
                <a:latin typeface="Times" pitchFamily="18" charset="0"/>
                <a:cs typeface="Times New Roman" pitchFamily="18" charset="0"/>
              </a:rPr>
              <a:t>Aims</a:t>
            </a:r>
            <a:r>
              <a:rPr lang="ja-JP" altLang="en-US" sz="1300" dirty="0">
                <a:latin typeface="Times" pitchFamily="18" charset="0"/>
                <a:cs typeface="Times New Roman" pitchFamily="18" charset="0"/>
              </a:rPr>
              <a:t> </a:t>
            </a:r>
            <a:r>
              <a:rPr lang="en-US" altLang="ja-JP" sz="1300" dirty="0">
                <a:latin typeface="Times" pitchFamily="18" charset="0"/>
                <a:cs typeface="Times New Roman" pitchFamily="18" charset="0"/>
              </a:rPr>
              <a:t>of</a:t>
            </a:r>
            <a:r>
              <a:rPr lang="ja-JP" altLang="en-US" sz="1300" dirty="0">
                <a:latin typeface="Times" pitchFamily="18" charset="0"/>
                <a:cs typeface="Times New Roman" pitchFamily="18" charset="0"/>
              </a:rPr>
              <a:t> </a:t>
            </a:r>
            <a:r>
              <a:rPr lang="en-AU" altLang="ja-JP" sz="1300" dirty="0">
                <a:latin typeface="Times" pitchFamily="18" charset="0"/>
                <a:cs typeface="Times New Roman" pitchFamily="18" charset="0"/>
              </a:rPr>
              <a:t>the </a:t>
            </a:r>
            <a:r>
              <a:rPr lang="en-US" altLang="ja-JP" sz="1300" dirty="0">
                <a:latin typeface="Times" pitchFamily="18" charset="0"/>
                <a:cs typeface="Times New Roman" pitchFamily="18" charset="0"/>
              </a:rPr>
              <a:t>Present</a:t>
            </a:r>
            <a:r>
              <a:rPr lang="ja-JP" altLang="en-US" sz="1300" dirty="0">
                <a:latin typeface="Times" pitchFamily="18" charset="0"/>
                <a:cs typeface="Times New Roman" pitchFamily="18" charset="0"/>
              </a:rPr>
              <a:t> </a:t>
            </a:r>
            <a:r>
              <a:rPr lang="en-AU" altLang="ja-JP" sz="1300" dirty="0">
                <a:latin typeface="Times" pitchFamily="18" charset="0"/>
                <a:cs typeface="Times New Roman" pitchFamily="18" charset="0"/>
              </a:rPr>
              <a:t>Study</a:t>
            </a:r>
          </a:p>
          <a:p>
            <a:pPr defTabSz="960115">
              <a:spcBef>
                <a:spcPct val="0"/>
              </a:spcBef>
              <a:defRPr/>
            </a:pPr>
            <a:endParaRPr lang="en-US" altLang="ja-JP" sz="1300" dirty="0">
              <a:latin typeface="Times" pitchFamily="18" charset="0"/>
            </a:endParaRPr>
          </a:p>
          <a:p>
            <a:pPr>
              <a:spcBef>
                <a:spcPct val="0"/>
              </a:spcBef>
              <a:defRPr/>
            </a:pPr>
            <a:r>
              <a:rPr lang="en-AU" altLang="ja-JP" sz="1300" dirty="0">
                <a:solidFill>
                  <a:srgbClr val="FF0000"/>
                </a:solidFill>
                <a:latin typeface="Times" pitchFamily="18" charset="0"/>
              </a:rPr>
              <a:t>Therefore</a:t>
            </a:r>
            <a:r>
              <a:rPr lang="en-AU" altLang="ja-JP" sz="1300" dirty="0">
                <a:latin typeface="Times" pitchFamily="18" charset="0"/>
              </a:rPr>
              <a:t>, this study focuses on the following: </a:t>
            </a:r>
          </a:p>
          <a:p>
            <a:pPr defTabSz="960115">
              <a:spcBef>
                <a:spcPct val="0"/>
              </a:spcBef>
              <a:defRPr/>
            </a:pPr>
            <a:r>
              <a:rPr lang="en-AU" altLang="ja-JP" sz="1300" dirty="0">
                <a:latin typeface="Times" pitchFamily="18" charset="0"/>
              </a:rPr>
              <a:t>Firstly, To investigate </a:t>
            </a:r>
            <a:r>
              <a:rPr lang="en-AU" altLang="ja-JP" sz="1300" u="sng" dirty="0">
                <a:latin typeface="Times" pitchFamily="18" charset="0"/>
              </a:rPr>
              <a:t>the </a:t>
            </a:r>
            <a:r>
              <a:rPr lang="en-AU" altLang="ja-JP" sz="1300" dirty="0">
                <a:latin typeface="Times" pitchFamily="18" charset="0"/>
              </a:rPr>
              <a:t>effect of educational intervention on duration and frequency of elderly utterances</a:t>
            </a:r>
            <a:endParaRPr lang="en-US" altLang="ja-JP" sz="1300" dirty="0">
              <a:latin typeface="Times" pitchFamily="18" charset="0"/>
            </a:endParaRPr>
          </a:p>
          <a:p>
            <a:pPr>
              <a:spcBef>
                <a:spcPct val="0"/>
              </a:spcBef>
              <a:defRPr/>
            </a:pPr>
            <a:endParaRPr lang="en-AU" altLang="ja-JP" sz="1300" dirty="0">
              <a:latin typeface="Times" pitchFamily="18" charset="0"/>
            </a:endParaRPr>
          </a:p>
          <a:p>
            <a:pPr>
              <a:spcBef>
                <a:spcPct val="0"/>
              </a:spcBef>
              <a:defRPr/>
            </a:pPr>
            <a:r>
              <a:rPr lang="en-AU" altLang="ja-JP" sz="1300" dirty="0">
                <a:solidFill>
                  <a:srgbClr val="FF0000"/>
                </a:solidFill>
                <a:latin typeface="Times" pitchFamily="18" charset="0"/>
              </a:rPr>
              <a:t>As 2-way conversation is thought to increase Type II communication, we looked at self-initiated utterances by elderly residents as an indicator to evaluate conversation degree of freedom. </a:t>
            </a:r>
          </a:p>
          <a:p>
            <a:pPr>
              <a:spcBef>
                <a:spcPct val="0"/>
              </a:spcBef>
              <a:defRPr/>
            </a:pPr>
            <a:r>
              <a:rPr lang="en-AU" altLang="ja-JP" sz="1300" dirty="0">
                <a:solidFill>
                  <a:srgbClr val="FF0000"/>
                </a:solidFill>
                <a:latin typeface="Times" pitchFamily="18" charset="0"/>
              </a:rPr>
              <a:t>Connected to this, secondly, </a:t>
            </a:r>
            <a:r>
              <a:rPr lang="en-AU" altLang="ja-JP" sz="1300" dirty="0">
                <a:latin typeface="Times" pitchFamily="18" charset="0"/>
              </a:rPr>
              <a:t>to investigate </a:t>
            </a:r>
            <a:r>
              <a:rPr lang="en-AU" altLang="ja-JP" sz="1300" u="sng" dirty="0">
                <a:latin typeface="Times" pitchFamily="18" charset="0"/>
              </a:rPr>
              <a:t>the influence </a:t>
            </a:r>
            <a:r>
              <a:rPr lang="en-AU" altLang="ja-JP" sz="1300" dirty="0">
                <a:latin typeface="Times" pitchFamily="18" charset="0"/>
              </a:rPr>
              <a:t>of changes in duration of Type II speech on elderly self-initiated utterances.</a:t>
            </a:r>
            <a:r>
              <a:rPr lang="ja-JP" altLang="en-US" sz="1300" dirty="0">
                <a:solidFill>
                  <a:srgbClr val="FF0000"/>
                </a:solidFill>
                <a:latin typeface="Times" pitchFamily="18" charset="0"/>
              </a:rPr>
              <a:t> </a:t>
            </a:r>
            <a:endParaRPr lang="en-US" altLang="ja-JP" sz="1300" dirty="0">
              <a:solidFill>
                <a:srgbClr val="FF0000"/>
              </a:solidFill>
              <a:latin typeface="Times" pitchFamily="18" charset="0"/>
            </a:endParaRPr>
          </a:p>
          <a:p>
            <a:pPr defTabSz="960115">
              <a:spcBef>
                <a:spcPct val="0"/>
              </a:spcBef>
              <a:defRPr/>
            </a:pPr>
            <a:endParaRPr lang="en-US" altLang="ja-JP" dirty="0"/>
          </a:p>
          <a:p>
            <a:pPr defTabSz="960115">
              <a:spcBef>
                <a:spcPct val="0"/>
              </a:spcBef>
              <a:defRPr/>
            </a:pPr>
            <a:endParaRPr lang="en-US" altLang="ja-JP" baseline="0" dirty="0" smtClean="0"/>
          </a:p>
          <a:p>
            <a:pPr defTabSz="960115">
              <a:spcBef>
                <a:spcPct val="0"/>
              </a:spcBef>
              <a:defRPr/>
            </a:pPr>
            <a:endParaRPr lang="en-US" altLang="ja-JP" dirty="0"/>
          </a:p>
          <a:p>
            <a:pPr defTabSz="960115">
              <a:spcBef>
                <a:spcPct val="0"/>
              </a:spcBef>
              <a:defRPr/>
            </a:pPr>
            <a:endParaRPr lang="en-US" altLang="ja-JP" baseline="0" dirty="0" smtClean="0"/>
          </a:p>
          <a:p>
            <a:pPr defTabSz="960115">
              <a:spcBef>
                <a:spcPct val="0"/>
              </a:spcBef>
              <a:defRPr/>
            </a:pPr>
            <a:endParaRPr lang="en-US" altLang="ja-JP" dirty="0"/>
          </a:p>
          <a:p>
            <a:pPr defTabSz="960115">
              <a:spcBef>
                <a:spcPct val="0"/>
              </a:spcBef>
              <a:defRPr/>
            </a:pPr>
            <a:endParaRPr lang="en-US" altLang="ja-JP" dirty="0" smtClean="0"/>
          </a:p>
        </p:txBody>
      </p:sp>
      <p:sp>
        <p:nvSpPr>
          <p:cNvPr id="266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96C20B-B59A-4E3E-9257-3B2AC25A980A}" type="slidenum">
              <a:rPr lang="ja-JP" altLang="en-US"/>
              <a:pPr fontAlgn="base">
                <a:spcBef>
                  <a:spcPct val="0"/>
                </a:spcBef>
                <a:spcAft>
                  <a:spcPct val="0"/>
                </a:spcAft>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60115">
              <a:spcBef>
                <a:spcPct val="0"/>
              </a:spcBef>
              <a:defRPr/>
            </a:pPr>
            <a:r>
              <a:rPr lang="en-US" altLang="ja-JP" sz="1300" dirty="0">
                <a:latin typeface="Times" pitchFamily="18" charset="0"/>
              </a:rPr>
              <a:t> Thirdly:</a:t>
            </a:r>
            <a:r>
              <a:rPr lang="ja-JP" altLang="en-US" sz="1300" dirty="0">
                <a:latin typeface="Times" pitchFamily="18" charset="0"/>
              </a:rPr>
              <a:t>　</a:t>
            </a:r>
            <a:r>
              <a:rPr lang="en-US" altLang="ja-JP" sz="1300" dirty="0">
                <a:latin typeface="Times" pitchFamily="18" charset="0"/>
              </a:rPr>
              <a:t>t</a:t>
            </a:r>
            <a:r>
              <a:rPr lang="en-US" altLang="ja-JP" sz="1300" dirty="0">
                <a:latin typeface="Times" pitchFamily="18" charset="0"/>
                <a:cs typeface="Times New Roman" pitchFamily="18" charset="0"/>
              </a:rPr>
              <a:t>o investigate </a:t>
            </a:r>
            <a:r>
              <a:rPr lang="en-AU" altLang="ja-JP" sz="1300" dirty="0">
                <a:latin typeface="Times" pitchFamily="18" charset="0"/>
              </a:rPr>
              <a:t>the influence of changes in duration of Type II speech on secondary categories of elderly Type II utterances</a:t>
            </a:r>
            <a:endParaRPr lang="en-US" altLang="ja-JP" sz="1300" dirty="0">
              <a:latin typeface="Times" pitchFamily="18" charset="0"/>
            </a:endParaRPr>
          </a:p>
          <a:p>
            <a:pPr defTabSz="960115">
              <a:spcBef>
                <a:spcPct val="0"/>
              </a:spcBef>
              <a:defRPr/>
            </a:pPr>
            <a:endParaRPr lang="en-US" altLang="ja-JP" sz="1300" dirty="0">
              <a:latin typeface="Times" pitchFamily="18" charset="0"/>
            </a:endParaRPr>
          </a:p>
          <a:p>
            <a:pPr hangingPunct="0"/>
            <a:endParaRPr lang="en-AU" altLang="ja-JP" sz="1300" dirty="0">
              <a:latin typeface="Times" pitchFamily="18" charset="0"/>
            </a:endParaRPr>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hangingPunct="0"/>
            <a:r>
              <a:rPr lang="en-AU" altLang="ja-JP" sz="1300" i="1" dirty="0">
                <a:latin typeface="Times" pitchFamily="18" charset="0"/>
                <a:cs typeface="Times New Roman" pitchFamily="18" charset="0"/>
              </a:rPr>
              <a:t>Definition of Terms</a:t>
            </a:r>
          </a:p>
          <a:p>
            <a:pPr hangingPunct="0"/>
            <a:endParaRPr lang="en-AU" altLang="ja-JP" sz="1300" i="1" dirty="0">
              <a:latin typeface="Times" pitchFamily="18" charset="0"/>
              <a:cs typeface="Times New Roman" pitchFamily="18" charset="0"/>
            </a:endParaRPr>
          </a:p>
          <a:p>
            <a:pPr hangingPunct="0"/>
            <a:r>
              <a:rPr lang="en-AU" altLang="ja-JP" sz="1300" dirty="0">
                <a:latin typeface="Times" pitchFamily="18" charset="0"/>
              </a:rPr>
              <a:t>Type I utterances</a:t>
            </a:r>
            <a:r>
              <a:rPr lang="ja-JP" altLang="en-US" sz="1300" dirty="0">
                <a:latin typeface="Times" pitchFamily="18" charset="0"/>
              </a:rPr>
              <a:t> </a:t>
            </a:r>
            <a:r>
              <a:rPr lang="en-US" altLang="ja-JP" sz="1300" dirty="0">
                <a:latin typeface="Times" pitchFamily="18" charset="0"/>
              </a:rPr>
              <a:t>are</a:t>
            </a:r>
            <a:r>
              <a:rPr lang="en-AU" altLang="ja-JP" sz="1300" dirty="0">
                <a:latin typeface="Times" pitchFamily="18" charset="0"/>
              </a:rPr>
              <a:t> Utterances by the elderly during communication with caregivers about various nursing and caregiver activities in order for the elderly to pursue daily living. </a:t>
            </a:r>
          </a:p>
          <a:p>
            <a:pPr hangingPunct="0"/>
            <a:endParaRPr lang="en-AU" altLang="ja-JP" sz="1300" dirty="0">
              <a:latin typeface="Times" pitchFamily="18" charset="0"/>
            </a:endParaRPr>
          </a:p>
          <a:p>
            <a:pPr defTabSz="960115" hangingPunct="0">
              <a:defRPr/>
            </a:pPr>
            <a:r>
              <a:rPr lang="en-AU" altLang="ja-JP" sz="1300" dirty="0">
                <a:latin typeface="Times" pitchFamily="18" charset="0"/>
              </a:rPr>
              <a:t>Type II utterances</a:t>
            </a:r>
            <a:r>
              <a:rPr lang="ja-JP" altLang="en-US" sz="1300" dirty="0">
                <a:latin typeface="Times" pitchFamily="18" charset="0"/>
              </a:rPr>
              <a:t> </a:t>
            </a:r>
            <a:r>
              <a:rPr lang="en-US" altLang="ja-JP" sz="1300" dirty="0">
                <a:latin typeface="Times" pitchFamily="18" charset="0"/>
              </a:rPr>
              <a:t>are</a:t>
            </a:r>
            <a:r>
              <a:rPr lang="en-AU" altLang="ja-JP" sz="1300" dirty="0">
                <a:latin typeface="Times" pitchFamily="18" charset="0"/>
              </a:rPr>
              <a:t> Utterances by the elderly during communication with caregivers about family, work and social events that occur in normal social life.</a:t>
            </a:r>
            <a:endParaRPr lang="ja-JP" altLang="ja-JP" sz="1300" dirty="0">
              <a:latin typeface="Times" pitchFamily="18" charset="0"/>
            </a:endParaRPr>
          </a:p>
          <a:p>
            <a:pPr hangingPunct="0"/>
            <a:endParaRPr lang="en-US" altLang="ja-JP" sz="1300" dirty="0">
              <a:latin typeface="Times" pitchFamily="18" charset="0"/>
            </a:endParaRPr>
          </a:p>
          <a:p>
            <a:pPr defTabSz="960115" hangingPunct="0">
              <a:defRPr/>
            </a:pPr>
            <a:r>
              <a:rPr lang="en-AU" altLang="ja-JP" sz="1300" dirty="0">
                <a:latin typeface="Times" pitchFamily="18" charset="0"/>
              </a:rPr>
              <a:t>Self-initiated utterances are Utterances self-initiated towards another person.</a:t>
            </a:r>
            <a:endParaRPr lang="ja-JP" altLang="ja-JP" sz="1300" dirty="0">
              <a:latin typeface="Times" pitchFamily="18" charset="0"/>
            </a:endParaRPr>
          </a:p>
          <a:p>
            <a:pPr hangingPunct="0"/>
            <a:endParaRPr lang="ja-JP" altLang="ja-JP" dirty="0" smtClean="0"/>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228600" indent="-228600" hangingPunct="0">
              <a:spcBef>
                <a:spcPct val="0"/>
              </a:spcBef>
              <a:buAutoNum type="arabicPeriod"/>
            </a:pPr>
            <a:r>
              <a:rPr lang="en-AU" altLang="ja-JP" dirty="0" smtClean="0"/>
              <a:t>Survey </a:t>
            </a:r>
            <a:r>
              <a:rPr lang="en-AU" altLang="ja-JP" dirty="0" smtClean="0"/>
              <a:t>participants</a:t>
            </a:r>
            <a:endParaRPr lang="ja-JP" altLang="ja-JP" dirty="0" smtClean="0"/>
          </a:p>
          <a:p>
            <a:pPr>
              <a:spcBef>
                <a:spcPct val="0"/>
              </a:spcBef>
            </a:pPr>
            <a:r>
              <a:rPr lang="en-AU" altLang="ja-JP" dirty="0" smtClean="0"/>
              <a:t>Survey </a:t>
            </a:r>
            <a:r>
              <a:rPr lang="en-AU" altLang="ja-JP" dirty="0" smtClean="0"/>
              <a:t>participants ware 37elderly persons. The basic attributes of the elderly participants were: 11 males, 26 females, aged from 72 years to 100 years, with a mean age of 84.6 years. Activities of daily life (ADL) comprised 11 bedridden residents (30.6%), 21 who used a wheelchair (58.3%), four who could walk (11.1%) and one person unknown. </a:t>
            </a:r>
          </a:p>
          <a:p>
            <a:pPr>
              <a:spcBef>
                <a:spcPct val="0"/>
              </a:spcBef>
            </a:pPr>
            <a:r>
              <a:rPr lang="en-AU" altLang="ja-JP" dirty="0" smtClean="0"/>
              <a:t>Six persons (16.2%) were </a:t>
            </a:r>
            <a:r>
              <a:rPr lang="en-AU" altLang="ja-JP" sz="1200" b="0" dirty="0" smtClean="0">
                <a:latin typeface="Times New Roman" pitchFamily="18" charset="0"/>
                <a:cs typeface="Times New Roman" pitchFamily="18" charset="0"/>
              </a:rPr>
              <a:t>lightness dementia</a:t>
            </a:r>
            <a:r>
              <a:rPr lang="en-AU" altLang="ja-JP" dirty="0" smtClean="0"/>
              <a:t>, 25 persons (67.6%) were moderate dementia, 5 persons (13.5%) were </a:t>
            </a:r>
            <a:r>
              <a:rPr lang="en-US" altLang="ja-JP" sz="1200" b="0" dirty="0" smtClean="0">
                <a:latin typeface="Times New Roman" pitchFamily="18" charset="0"/>
                <a:cs typeface="Times New Roman" pitchFamily="18" charset="0"/>
              </a:rPr>
              <a:t>severe </a:t>
            </a:r>
            <a:r>
              <a:rPr lang="en-AU" altLang="ja-JP" sz="1200" b="0" dirty="0" smtClean="0">
                <a:latin typeface="Times New Roman" pitchFamily="18" charset="0"/>
                <a:cs typeface="Times New Roman" pitchFamily="18" charset="0"/>
              </a:rPr>
              <a:t>dementia</a:t>
            </a:r>
            <a:r>
              <a:rPr lang="en-US" altLang="ja-JP" sz="1200" b="0" dirty="0" smtClean="0">
                <a:latin typeface="Times New Roman" pitchFamily="18" charset="0"/>
                <a:cs typeface="Times New Roman" pitchFamily="18" charset="0"/>
              </a:rPr>
              <a:t>.</a:t>
            </a:r>
            <a:endParaRPr lang="en-AU" altLang="ja-JP" u="sng" dirty="0" smtClean="0">
              <a:solidFill>
                <a:srgbClr val="FF0000"/>
              </a:solidFill>
            </a:endParaRPr>
          </a:p>
          <a:p>
            <a:pPr>
              <a:spcBef>
                <a:spcPct val="0"/>
              </a:spcBef>
            </a:pPr>
            <a:endParaRPr lang="en-AU"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dirty="0" smtClean="0"/>
              <a:t>Other </a:t>
            </a:r>
            <a:r>
              <a:rPr lang="en-AU" altLang="ja-JP" dirty="0" smtClean="0"/>
              <a:t>survey participants ware  </a:t>
            </a:r>
            <a:r>
              <a:rPr lang="en-AU" altLang="ja-JP" sz="1200" b="0" dirty="0" smtClean="0">
                <a:latin typeface="Times New Roman" pitchFamily="18" charset="0"/>
                <a:cs typeface="Times New Roman" pitchFamily="18" charset="0"/>
              </a:rPr>
              <a:t>240 nurses and other caregivers (Facility A: 69 caregivers, Facility B: 89 caregivers, Facility C: 82 caregivers) </a:t>
            </a:r>
            <a:endParaRPr lang="ja-JP" altLang="ja-JP" sz="1200" b="0" dirty="0" smtClean="0">
              <a:latin typeface="Times New Roman" pitchFamily="18" charset="0"/>
              <a:cs typeface="Times New Roman" pitchFamily="18" charset="0"/>
            </a:endParaRPr>
          </a:p>
          <a:p>
            <a:pPr>
              <a:spcBef>
                <a:spcPct val="0"/>
              </a:spcBef>
            </a:pPr>
            <a:endParaRPr lang="ja-JP" altLang="en-US" dirty="0" smtClean="0"/>
          </a:p>
        </p:txBody>
      </p:sp>
      <p:sp>
        <p:nvSpPr>
          <p:cNvPr id="276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F55770-4FEB-4B62-B524-3AC3A6AD1EA5}" type="slidenum">
              <a:rPr lang="ja-JP" altLang="en-US"/>
              <a:pPr fontAlgn="base">
                <a:spcBef>
                  <a:spcPct val="0"/>
                </a:spcBef>
                <a:spcAft>
                  <a:spcPct val="0"/>
                </a:spcAft>
              </a:pPr>
              <a:t>13</a:t>
            </a:fld>
            <a:endParaRPr lang="ja-JP" altLang="en-US"/>
          </a:p>
        </p:txBody>
      </p:sp>
    </p:spTree>
    <p:extLst>
      <p:ext uri="{BB962C8B-B14F-4D97-AF65-F5344CB8AC3E}">
        <p14:creationId xmlns:p14="http://schemas.microsoft.com/office/powerpoint/2010/main" xmlns="" val="2928209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normAutofit/>
          </a:bodyPr>
          <a:lstStyle/>
          <a:p>
            <a:pPr hangingPunct="0">
              <a:spcBef>
                <a:spcPct val="0"/>
              </a:spcBef>
            </a:pPr>
            <a:r>
              <a:rPr lang="en-US" altLang="ja-JP" sz="1300" dirty="0">
                <a:latin typeface="Times" pitchFamily="18" charset="0"/>
              </a:rPr>
              <a:t>We conducted  the analysis in the following way: </a:t>
            </a:r>
            <a:endParaRPr lang="ja-JP" altLang="ja-JP" sz="1300" dirty="0">
              <a:latin typeface="Times" pitchFamily="18" charset="0"/>
            </a:endParaRPr>
          </a:p>
          <a:p>
            <a:pPr hangingPunct="0">
              <a:spcBef>
                <a:spcPct val="0"/>
              </a:spcBef>
            </a:pPr>
            <a:r>
              <a:rPr lang="en-AU" altLang="ja-JP" sz="1300" dirty="0">
                <a:latin typeface="Times" pitchFamily="18" charset="0"/>
              </a:rPr>
              <a:t>To categorize communication types, firstly,  each sentence from the transcript of the recorded scenes was coded. These codes were then allocated to each type of subcategory based on the category tables for the type of caregiver’s talking and elderly utterances from the </a:t>
            </a:r>
            <a:r>
              <a:rPr lang="en-US" altLang="ja-JP" sz="1300" dirty="0">
                <a:latin typeface="Times" pitchFamily="18" charset="0"/>
              </a:rPr>
              <a:t>our </a:t>
            </a:r>
            <a:r>
              <a:rPr lang="en-AU" altLang="ja-JP" sz="1300" dirty="0">
                <a:latin typeface="Times" pitchFamily="18" charset="0"/>
              </a:rPr>
              <a:t>previous study. The utterance frequency was calculated as one sentence equals one time. As conversation during care is discontinuous and conversation speed also varies, each two syllables in the transcript were counted as 1 second when calculating the utterance duration for each type.</a:t>
            </a:r>
            <a:endParaRPr lang="ja-JP" altLang="ja-JP" sz="1300" dirty="0">
              <a:latin typeface="Times" pitchFamily="18" charset="0"/>
            </a:endParaRPr>
          </a:p>
        </p:txBody>
      </p:sp>
      <p:sp>
        <p:nvSpPr>
          <p:cNvPr id="297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D6C26A-6673-461A-98A0-6C40DF1C382A}" type="slidenum">
              <a:rPr lang="ja-JP" altLang="en-US"/>
              <a:pPr fontAlgn="base">
                <a:spcBef>
                  <a:spcPct val="0"/>
                </a:spcBef>
                <a:spcAft>
                  <a:spcPct val="0"/>
                </a:spcAft>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normAutofit/>
          </a:bodyPr>
          <a:lstStyle/>
          <a:p>
            <a:pPr lvl="1" hangingPunct="0">
              <a:spcBef>
                <a:spcPct val="0"/>
              </a:spcBef>
            </a:pPr>
            <a:r>
              <a:rPr lang="en-AU" altLang="ja-JP" sz="1300" dirty="0">
                <a:latin typeface="Times" pitchFamily="18" charset="0"/>
              </a:rPr>
              <a:t>2) Statistical Analysis</a:t>
            </a:r>
          </a:p>
          <a:p>
            <a:pPr lvl="1" hangingPunct="0">
              <a:spcBef>
                <a:spcPct val="0"/>
              </a:spcBef>
            </a:pPr>
            <a:r>
              <a:rPr lang="en-US" altLang="ja-JP" sz="1300" dirty="0">
                <a:latin typeface="Times" pitchFamily="18" charset="0"/>
              </a:rPr>
              <a:t>When changes in the duration of caregivers Type II speech were compared before and after educational </a:t>
            </a:r>
            <a:r>
              <a:rPr lang="en-US" altLang="ja-JP" sz="1300" dirty="0" smtClean="0">
                <a:latin typeface="Times" pitchFamily="18" charset="0"/>
              </a:rPr>
              <a:t>intervention,  </a:t>
            </a:r>
            <a:r>
              <a:rPr lang="en-US" altLang="ja-JP" sz="1300" dirty="0">
                <a:latin typeface="Times" pitchFamily="18" charset="0"/>
              </a:rPr>
              <a:t>a 7 to 711 second increase in speech duration was observed in 21 </a:t>
            </a:r>
            <a:r>
              <a:rPr lang="en-US" altLang="ja-JP" sz="1300" dirty="0" smtClean="0">
                <a:latin typeface="Times" pitchFamily="18" charset="0"/>
              </a:rPr>
              <a:t>residents, </a:t>
            </a:r>
            <a:r>
              <a:rPr lang="en-US" altLang="ja-JP" sz="1300" dirty="0">
                <a:latin typeface="Times" pitchFamily="18" charset="0"/>
              </a:rPr>
              <a:t>and a 6 to 897 second decrease in speech duration was observed in 16 residents </a:t>
            </a:r>
            <a:r>
              <a:rPr lang="en-US" altLang="ja-JP" sz="1300" dirty="0" smtClean="0">
                <a:latin typeface="Times" pitchFamily="18" charset="0"/>
              </a:rPr>
              <a:t>.Therefore</a:t>
            </a:r>
            <a:r>
              <a:rPr lang="en-US" altLang="ja-JP" sz="1300" dirty="0">
                <a:latin typeface="Times" pitchFamily="18" charset="0"/>
              </a:rPr>
              <a:t>, the former was classified as the Increase Group and the latter the Decrease Group. </a:t>
            </a:r>
          </a:p>
          <a:p>
            <a:pPr lvl="1" hangingPunct="0">
              <a:spcBef>
                <a:spcPct val="0"/>
              </a:spcBef>
            </a:pPr>
            <a:r>
              <a:rPr lang="en-US" altLang="ja-JP" sz="1300" dirty="0">
                <a:latin typeface="Times" pitchFamily="18" charset="0"/>
              </a:rPr>
              <a:t>We also analyzed </a:t>
            </a:r>
            <a:r>
              <a:rPr lang="en-US" altLang="ja-JP" sz="1300" dirty="0">
                <a:latin typeface="Times" pitchFamily="18" charset="0"/>
                <a:cs typeface="Times New Roman" pitchFamily="18" charset="0"/>
              </a:rPr>
              <a:t>the relationship between caregivers Type II speech and elderly utterances </a:t>
            </a:r>
            <a:r>
              <a:rPr lang="en-AU" altLang="ja-JP" sz="1300" dirty="0">
                <a:latin typeface="Times" pitchFamily="18" charset="0"/>
                <a:cs typeface="Times New Roman" pitchFamily="18" charset="0"/>
              </a:rPr>
              <a:t>and self-initiated utterances </a:t>
            </a:r>
            <a:r>
              <a:rPr lang="en-US" altLang="ja-JP" sz="1300" dirty="0">
                <a:latin typeface="Times" pitchFamily="18" charset="0"/>
                <a:cs typeface="Times New Roman" pitchFamily="18" charset="0"/>
              </a:rPr>
              <a:t>before and after educational intervention in the two groups (Increase Group/Decrease Group</a:t>
            </a:r>
            <a:r>
              <a:rPr lang="en-US" altLang="ja-JP" sz="1300" dirty="0">
                <a:latin typeface="Times" pitchFamily="18" charset="0"/>
              </a:rPr>
              <a:t>).</a:t>
            </a:r>
          </a:p>
          <a:p>
            <a:pPr lvl="1" hangingPunct="0">
              <a:spcBef>
                <a:spcPct val="0"/>
              </a:spcBef>
            </a:pPr>
            <a:r>
              <a:rPr lang="en-US" altLang="ja-JP" sz="1300" dirty="0" smtClean="0">
                <a:latin typeface="Times" pitchFamily="18" charset="0"/>
              </a:rPr>
              <a:t>(We </a:t>
            </a:r>
            <a:r>
              <a:rPr lang="en-US" altLang="ja-JP" sz="1300" dirty="0">
                <a:latin typeface="Times" pitchFamily="18" charset="0"/>
              </a:rPr>
              <a:t>conducted </a:t>
            </a:r>
            <a:r>
              <a:rPr lang="en-US" altLang="ja-JP" sz="1300" dirty="0">
                <a:latin typeface="Times" pitchFamily="18" charset="0"/>
                <a:ea typeface="平成明朝"/>
                <a:cs typeface="Times New Roman" pitchFamily="18" charset="0"/>
              </a:rPr>
              <a:t>t-tests,</a:t>
            </a:r>
            <a:r>
              <a:rPr lang="en-AU" altLang="ja-JP" sz="1300" dirty="0">
                <a:latin typeface="Times" pitchFamily="18" charset="0"/>
                <a:cs typeface="Times New Roman" pitchFamily="18" charset="0"/>
              </a:rPr>
              <a:t>ANOVA and </a:t>
            </a:r>
            <a:r>
              <a:rPr lang="en-AU" altLang="ja-JP" sz="1300" dirty="0" err="1">
                <a:latin typeface="Times" pitchFamily="18" charset="0"/>
                <a:cs typeface="Times New Roman" pitchFamily="18" charset="0"/>
              </a:rPr>
              <a:t>Bonferroni</a:t>
            </a:r>
            <a:r>
              <a:rPr lang="en-AU" altLang="ja-JP" sz="1300" dirty="0">
                <a:latin typeface="Times" pitchFamily="18" charset="0"/>
                <a:cs typeface="Times New Roman" pitchFamily="18" charset="0"/>
              </a:rPr>
              <a:t> analysis, by using SPSS </a:t>
            </a:r>
            <a:r>
              <a:rPr lang="en-AU" altLang="ja-JP" sz="1300" dirty="0" smtClean="0">
                <a:latin typeface="Times" pitchFamily="18" charset="0"/>
                <a:cs typeface="Times New Roman" pitchFamily="18" charset="0"/>
              </a:rPr>
              <a:t>v.18)</a:t>
            </a:r>
          </a:p>
          <a:p>
            <a:pPr lvl="1" hangingPunct="0">
              <a:spcBef>
                <a:spcPct val="0"/>
              </a:spcBef>
            </a:pPr>
            <a:endParaRPr lang="ja-JP" altLang="ja-JP" sz="1300" dirty="0">
              <a:latin typeface="Times" pitchFamily="18" charset="0"/>
            </a:endParaRPr>
          </a:p>
        </p:txBody>
      </p:sp>
      <p:sp>
        <p:nvSpPr>
          <p:cNvPr id="307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D92F4A-36F7-49CE-BCF7-F42D8073F0B8}" type="slidenum">
              <a:rPr lang="ja-JP" altLang="en-US"/>
              <a:pPr fontAlgn="base">
                <a:spcBef>
                  <a:spcPct val="0"/>
                </a:spcBef>
                <a:spcAft>
                  <a:spcPct val="0"/>
                </a:spcAft>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noFill/>
        </p:spPr>
        <p:txBody>
          <a:bodyPr>
            <a:normAutofit/>
          </a:bodyPr>
          <a:lstStyle/>
          <a:p>
            <a:r>
              <a:rPr lang="en-AU" altLang="ja-JP" sz="1300" dirty="0">
                <a:latin typeface="Times" pitchFamily="18" charset="0"/>
              </a:rPr>
              <a:t>Because the change in duration of Type II </a:t>
            </a:r>
            <a:r>
              <a:rPr lang="en-AU" altLang="ja-JP" sz="1300" dirty="0" smtClean="0">
                <a:latin typeface="Times" pitchFamily="18" charset="0"/>
              </a:rPr>
              <a:t>speech </a:t>
            </a:r>
            <a:r>
              <a:rPr lang="en-AU" altLang="ja-JP" sz="1300" dirty="0">
                <a:latin typeface="Times" pitchFamily="18" charset="0"/>
              </a:rPr>
              <a:t>before and after educational intervention </a:t>
            </a:r>
            <a:r>
              <a:rPr lang="en-AU" altLang="ja-JP" sz="1400" dirty="0">
                <a:latin typeface="Times New Roman" panose="02020603050405020304" pitchFamily="18" charset="0"/>
                <a:cs typeface="Times New Roman" panose="02020603050405020304" pitchFamily="18" charset="0"/>
              </a:rPr>
              <a:t>in </a:t>
            </a:r>
            <a:r>
              <a:rPr lang="en-US" altLang="ja-JP" sz="1400" dirty="0">
                <a:latin typeface="Times New Roman" panose="02020603050405020304" pitchFamily="18" charset="0"/>
                <a:cs typeface="Times New Roman" panose="02020603050405020304" pitchFamily="18" charset="0"/>
              </a:rPr>
              <a:t>previous </a:t>
            </a:r>
            <a:r>
              <a:rPr lang="en-US" altLang="ja-JP" sz="1400" dirty="0" smtClean="0">
                <a:latin typeface="Times New Roman" panose="02020603050405020304" pitchFamily="18" charset="0"/>
                <a:cs typeface="Times New Roman" panose="02020603050405020304" pitchFamily="18" charset="0"/>
              </a:rPr>
              <a:t>research </a:t>
            </a:r>
            <a:r>
              <a:rPr lang="en-AU" altLang="ja-JP" sz="1300" dirty="0" smtClean="0">
                <a:latin typeface="Times" pitchFamily="18" charset="0"/>
              </a:rPr>
              <a:t>revealed </a:t>
            </a:r>
            <a:r>
              <a:rPr lang="en-AU" altLang="ja-JP" sz="1300" dirty="0">
                <a:latin typeface="Times" pitchFamily="18" charset="0"/>
              </a:rPr>
              <a:t>a significant difference between </a:t>
            </a:r>
            <a:r>
              <a:rPr lang="en-AU" altLang="ja-JP" sz="1300" dirty="0" smtClean="0">
                <a:latin typeface="Times" pitchFamily="18" charset="0"/>
              </a:rPr>
              <a:t>facilities, </a:t>
            </a:r>
            <a:r>
              <a:rPr lang="en-AU" altLang="ja-JP" sz="1300" dirty="0">
                <a:latin typeface="Times" pitchFamily="18" charset="0"/>
              </a:rPr>
              <a:t>we divided the facilities into two—the two facilities at which Type II speech </a:t>
            </a:r>
            <a:r>
              <a:rPr lang="en-AU" altLang="ja-JP" sz="1300" dirty="0" smtClean="0">
                <a:latin typeface="Times" pitchFamily="18" charset="0"/>
              </a:rPr>
              <a:t>increased </a:t>
            </a:r>
            <a:r>
              <a:rPr lang="en-AU" altLang="ja-JP" sz="1300" dirty="0">
                <a:latin typeface="Times" pitchFamily="18" charset="0"/>
              </a:rPr>
              <a:t>after intervention (A, C) and the one facility at which Type II </a:t>
            </a:r>
            <a:r>
              <a:rPr lang="en-AU" altLang="ja-JP" sz="1300" dirty="0" smtClean="0">
                <a:latin typeface="Times" pitchFamily="18" charset="0"/>
              </a:rPr>
              <a:t>speech </a:t>
            </a:r>
            <a:r>
              <a:rPr lang="en-AU" altLang="ja-JP" sz="1300" dirty="0">
                <a:latin typeface="Times" pitchFamily="18" charset="0"/>
              </a:rPr>
              <a:t>decreased (B)—and </a:t>
            </a:r>
            <a:r>
              <a:rPr lang="en-AU" altLang="ja-JP" sz="1300" dirty="0" err="1">
                <a:latin typeface="Times" pitchFamily="18" charset="0"/>
              </a:rPr>
              <a:t>analyzed</a:t>
            </a:r>
            <a:r>
              <a:rPr lang="en-AU" altLang="ja-JP" sz="1300" dirty="0">
                <a:latin typeface="Times" pitchFamily="18" charset="0"/>
              </a:rPr>
              <a:t> the effects of educational intervention on elderly utterances via paired t-tests.  As shown in Table </a:t>
            </a:r>
            <a:r>
              <a:rPr lang="ja-JP" altLang="en-US" sz="1300" dirty="0">
                <a:latin typeface="Times" pitchFamily="18" charset="0"/>
              </a:rPr>
              <a:t>１</a:t>
            </a:r>
            <a:r>
              <a:rPr lang="en-AU" altLang="ja-JP" sz="1300" dirty="0">
                <a:latin typeface="Times" pitchFamily="18" charset="0"/>
              </a:rPr>
              <a:t>, the results revealed that the duration of overall elderly utterances at Facilities A and C increased from 212.0 s before intervention to 299.18 s after intervention, no significant difference was found. However, the duration of Type II utterances increased from 56.59 </a:t>
            </a:r>
            <a:r>
              <a:rPr lang="en-AU" altLang="ja-JP" sz="1300" dirty="0" smtClean="0">
                <a:latin typeface="Times" pitchFamily="18" charset="0"/>
              </a:rPr>
              <a:t>s </a:t>
            </a:r>
            <a:r>
              <a:rPr lang="en-AU" altLang="ja-JP" sz="1300" dirty="0">
                <a:latin typeface="Times" pitchFamily="18" charset="0"/>
              </a:rPr>
              <a:t>before intervention to 108.57 s after intervention, which was a significant increase</a:t>
            </a:r>
            <a:r>
              <a:rPr lang="en-AU" altLang="ja-JP" sz="1300" dirty="0">
                <a:solidFill>
                  <a:srgbClr val="FF0000"/>
                </a:solidFill>
                <a:latin typeface="Times" pitchFamily="18" charset="0"/>
              </a:rPr>
              <a:t>. Similarly, the frequency of Type II utterances also significantly increased, to approximately double the frequency before intervention. </a:t>
            </a:r>
            <a:r>
              <a:rPr lang="en-AU" altLang="ja-JP" dirty="0"/>
              <a:t>On the other hand, no significant difference was </a:t>
            </a:r>
            <a:r>
              <a:rPr lang="en-AU" altLang="ja-JP" dirty="0" smtClean="0"/>
              <a:t>found at </a:t>
            </a:r>
            <a:r>
              <a:rPr lang="en-AU" altLang="ja-JP" dirty="0"/>
              <a:t>Facility </a:t>
            </a:r>
            <a:r>
              <a:rPr lang="en-AU" altLang="ja-JP" dirty="0" smtClean="0"/>
              <a:t>B</a:t>
            </a:r>
            <a:r>
              <a:rPr lang="en-US" altLang="ja-JP" dirty="0" smtClean="0"/>
              <a:t>.</a:t>
            </a:r>
            <a:r>
              <a:rPr lang="en-AU" altLang="ja-JP" dirty="0" smtClean="0"/>
              <a:t> </a:t>
            </a:r>
            <a:endParaRPr kumimoji="1" lang="ja-JP" altLang="en-US" dirty="0">
              <a:solidFill>
                <a:srgbClr val="FF0000"/>
              </a:solidFill>
              <a:latin typeface="Times" pitchFamily="18" charset="0"/>
            </a:endParaRPr>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defRPr/>
            </a:pPr>
            <a:r>
              <a:rPr lang="en-AU" altLang="ja-JP" sz="1300" dirty="0">
                <a:latin typeface="Times" pitchFamily="18" charset="0"/>
              </a:rPr>
              <a:t>As shown in </a:t>
            </a:r>
            <a:r>
              <a:rPr lang="en-AU" altLang="ja-JP" sz="1300" dirty="0" smtClean="0">
                <a:latin typeface="Times" pitchFamily="18" charset="0"/>
              </a:rPr>
              <a:t>Table2</a:t>
            </a:r>
            <a:r>
              <a:rPr lang="en-US" altLang="ja-JP" sz="1300" dirty="0" smtClean="0">
                <a:latin typeface="Times" pitchFamily="18" charset="0"/>
              </a:rPr>
              <a:t>,</a:t>
            </a:r>
            <a:r>
              <a:rPr lang="en-US" altLang="ja-JP" sz="1300" b="1" i="1" dirty="0" smtClean="0">
                <a:latin typeface="Times" pitchFamily="18" charset="0"/>
              </a:rPr>
              <a:t> </a:t>
            </a:r>
            <a:r>
              <a:rPr lang="en-US" altLang="ja-JP" sz="1300" dirty="0">
                <a:latin typeface="Times" pitchFamily="18" charset="0"/>
              </a:rPr>
              <a:t>comparing self-initiated elderly utterances in the Increase Group and Decrease Group , the duration of self-initiated utterances in the Increase Group increased 27.76 s and decreased 19.13 s in the Decrease Group, a significant difference (</a:t>
            </a:r>
            <a:r>
              <a:rPr lang="en-US" altLang="ja-JP" sz="1300" i="1" dirty="0">
                <a:latin typeface="Times" pitchFamily="18" charset="0"/>
              </a:rPr>
              <a:t>p</a:t>
            </a:r>
            <a:r>
              <a:rPr lang="en-US" altLang="ja-JP" sz="1300" dirty="0">
                <a:latin typeface="Times" pitchFamily="18" charset="0"/>
              </a:rPr>
              <a:t> = .04). </a:t>
            </a:r>
            <a:r>
              <a:rPr lang="en-US" altLang="ja-JP" sz="1300" dirty="0">
                <a:solidFill>
                  <a:srgbClr val="FF0000"/>
                </a:solidFill>
                <a:latin typeface="Times" pitchFamily="18" charset="0"/>
              </a:rPr>
              <a:t>Classifying self-initiated utterances by type, Type II self-initiated utterances showed a significant increase. </a:t>
            </a:r>
          </a:p>
          <a:p>
            <a:pPr>
              <a:defRPr/>
            </a:pPr>
            <a:r>
              <a:rPr lang="en-US" altLang="ja-JP" sz="1300" dirty="0">
                <a:latin typeface="Times" pitchFamily="18" charset="0"/>
              </a:rPr>
              <a:t>Regarding the frequency of self-initiated utterances, the Increase Group showed an increase of 4.48 times, while the Decrease Group showed a decrease of 2.38 times, also significant (</a:t>
            </a:r>
            <a:r>
              <a:rPr lang="en-US" altLang="ja-JP" sz="1300" i="1" dirty="0">
                <a:latin typeface="Times" pitchFamily="18" charset="0"/>
              </a:rPr>
              <a:t>p=</a:t>
            </a:r>
            <a:r>
              <a:rPr lang="en-US" altLang="ja-JP" sz="1300" dirty="0">
                <a:latin typeface="Times" pitchFamily="18" charset="0"/>
              </a:rPr>
              <a:t> .03). Stratified by the type of self-initiated utterances, the Increase Group increased the frequency of Type II self-initiated utterances 2.33 times, while these decreased 2.94 times in the Decrease Group, a significant difference (</a:t>
            </a:r>
            <a:r>
              <a:rPr lang="en-US" altLang="ja-JP" sz="1300" i="1" dirty="0">
                <a:latin typeface="Times" pitchFamily="18" charset="0"/>
              </a:rPr>
              <a:t>p=</a:t>
            </a:r>
            <a:r>
              <a:rPr lang="en-US" altLang="ja-JP" sz="1300" dirty="0">
                <a:latin typeface="Times" pitchFamily="18" charset="0"/>
              </a:rPr>
              <a:t> .01). </a:t>
            </a:r>
            <a:endParaRPr kumimoji="1" lang="ja-JP" altLang="en-US" dirty="0">
              <a:latin typeface="Times" pitchFamily="18" charset="0"/>
            </a:endParaRPr>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hangingPunct="0"/>
            <a:r>
              <a:rPr lang="en-US" altLang="ja-JP" sz="1300" u="sng" dirty="0">
                <a:latin typeface="Times" pitchFamily="18" charset="0"/>
              </a:rPr>
              <a:t>As</a:t>
            </a:r>
            <a:r>
              <a:rPr lang="en-AU" altLang="ja-JP" sz="1300" u="sng" dirty="0">
                <a:latin typeface="Times" pitchFamily="18" charset="0"/>
              </a:rPr>
              <a:t> shown in Table </a:t>
            </a:r>
            <a:r>
              <a:rPr lang="en-AU" altLang="ja-JP" sz="1300" u="sng" dirty="0" smtClean="0">
                <a:latin typeface="Times" pitchFamily="18" charset="0"/>
              </a:rPr>
              <a:t>3, </a:t>
            </a:r>
            <a:r>
              <a:rPr lang="en-US" altLang="ja-JP" sz="1300" u="sng" dirty="0">
                <a:latin typeface="Times" pitchFamily="18" charset="0"/>
              </a:rPr>
              <a:t>we investigated the change in utterance frequency of Type II sub-categories by the elderly before and after the educational intervention. Results of this investigation show that for Type II utterance secondary categories, the increase group of social events and life experiences and psychological state and knowledge significantly increased. </a:t>
            </a:r>
          </a:p>
          <a:p>
            <a:pPr hangingPunct="0"/>
            <a:endParaRPr lang="en-US" altLang="ja-JP" sz="1300" u="sng" dirty="0"/>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AU" altLang="ja-JP" sz="1300" dirty="0">
                <a:solidFill>
                  <a:srgbClr val="FF0000"/>
                </a:solidFill>
                <a:latin typeface="Times" pitchFamily="18" charset="0"/>
              </a:rPr>
              <a:t>Now, how much time do elderly residents living in </a:t>
            </a:r>
            <a:r>
              <a:rPr lang="en-AU" altLang="ja-JP" sz="1400" dirty="0">
                <a:solidFill>
                  <a:srgbClr val="FF0000"/>
                </a:solidFill>
                <a:latin typeface="Times"/>
                <a:ea typeface="平成明朝"/>
                <a:cs typeface="Times New Roman"/>
              </a:rPr>
              <a:t>geriatric </a:t>
            </a:r>
            <a:r>
              <a:rPr lang="en-AU" altLang="ja-JP" sz="1300" dirty="0" smtClean="0">
                <a:solidFill>
                  <a:srgbClr val="FF0000"/>
                </a:solidFill>
                <a:latin typeface="Times" pitchFamily="18" charset="0"/>
              </a:rPr>
              <a:t>care </a:t>
            </a:r>
            <a:r>
              <a:rPr lang="en-AU" altLang="ja-JP" sz="1300" dirty="0">
                <a:solidFill>
                  <a:srgbClr val="FF0000"/>
                </a:solidFill>
                <a:latin typeface="Times" pitchFamily="18" charset="0"/>
              </a:rPr>
              <a:t>facilities spend in conversation? We have been researching communication between elderly residents living in </a:t>
            </a:r>
            <a:r>
              <a:rPr lang="en-AU" altLang="ja-JP" sz="1400" dirty="0">
                <a:solidFill>
                  <a:srgbClr val="FF0000"/>
                </a:solidFill>
                <a:latin typeface="Times"/>
                <a:ea typeface="平成明朝"/>
                <a:cs typeface="Times New Roman"/>
              </a:rPr>
              <a:t>geriatric care facilities </a:t>
            </a:r>
            <a:r>
              <a:rPr lang="en-AU" altLang="ja-JP" sz="1300" dirty="0" smtClean="0">
                <a:solidFill>
                  <a:srgbClr val="FF0000"/>
                </a:solidFill>
                <a:latin typeface="Times" pitchFamily="18" charset="0"/>
              </a:rPr>
              <a:t>and </a:t>
            </a:r>
            <a:r>
              <a:rPr lang="en-AU" altLang="ja-JP" sz="1300" dirty="0">
                <a:solidFill>
                  <a:srgbClr val="FF0000"/>
                </a:solidFill>
                <a:latin typeface="Times" pitchFamily="18" charset="0"/>
              </a:rPr>
              <a:t>their caregivers. This shows the speech duration of elderly residents in 1 day. The average is about 4 minutes. This is the time elderly residents engage in speaking in a day. Let’s take a closer look at this speech. </a:t>
            </a:r>
            <a:endParaRPr lang="ja-JP" altLang="en-US" sz="1300" dirty="0">
              <a:solidFill>
                <a:srgbClr val="FF0000"/>
              </a:solidFill>
              <a:latin typeface="Times" pitchFamily="18" charset="0"/>
            </a:endParaRPr>
          </a:p>
        </p:txBody>
      </p:sp>
      <p:sp>
        <p:nvSpPr>
          <p:cNvPr id="4" name="スライド番号プレースホルダ 3"/>
          <p:cNvSpPr>
            <a:spLocks noGrp="1"/>
          </p:cNvSpPr>
          <p:nvPr>
            <p:ph type="sldNum" sz="quarter" idx="10"/>
          </p:nvPr>
        </p:nvSpPr>
        <p:spPr/>
        <p:txBody>
          <a:bodyPr/>
          <a:lstStyle/>
          <a:p>
            <a:pPr>
              <a:defRPr/>
            </a:pPr>
            <a:fld id="{017A6728-37E7-4B5A-BEEE-BE98935541ED}" type="slidenum">
              <a:rPr lang="ja-JP" altLang="en-US" smtClean="0"/>
              <a:pPr>
                <a:defRPr/>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60115">
              <a:spcBef>
                <a:spcPct val="0"/>
              </a:spcBef>
              <a:defRPr/>
            </a:pPr>
            <a:r>
              <a:rPr lang="en-US" altLang="ja-JP" sz="1300" dirty="0">
                <a:latin typeface="Times" pitchFamily="18" charset="0"/>
              </a:rPr>
              <a:t>I would like to summarize our research:</a:t>
            </a:r>
          </a:p>
          <a:p>
            <a:pPr defTabSz="960115">
              <a:spcBef>
                <a:spcPct val="0"/>
              </a:spcBef>
              <a:defRPr/>
            </a:pPr>
            <a:r>
              <a:rPr lang="en-US" altLang="ja-JP" sz="1300" dirty="0">
                <a:latin typeface="Times" pitchFamily="18" charset="0"/>
              </a:rPr>
              <a:t>Firstly, when the duration of Type II speech by caregivers increased, the duration and frequency of Type II utterances by the elderly tended to increase. </a:t>
            </a:r>
            <a:endParaRPr lang="en-US" altLang="ja-JP" sz="1300" dirty="0">
              <a:latin typeface="Times" pitchFamily="18" charset="0"/>
              <a:cs typeface="Times New Roman" pitchFamily="18" charset="0"/>
            </a:endParaRPr>
          </a:p>
          <a:p>
            <a:pPr defTabSz="960115">
              <a:spcBef>
                <a:spcPct val="0"/>
              </a:spcBef>
              <a:defRPr/>
            </a:pPr>
            <a:endParaRPr lang="ja-JP" altLang="en-US" sz="1300" dirty="0">
              <a:latin typeface="Times" pitchFamily="18" charset="0"/>
            </a:endParaRPr>
          </a:p>
          <a:p>
            <a:pPr defTabSz="960115">
              <a:spcBef>
                <a:spcPct val="0"/>
              </a:spcBef>
              <a:defRPr/>
            </a:pPr>
            <a:r>
              <a:rPr lang="en-US" altLang="ja-JP" sz="1300" dirty="0">
                <a:latin typeface="Times" pitchFamily="18" charset="0"/>
              </a:rPr>
              <a:t>Secondly, when the duration of Type II speech by caregivers increased, the duration and frequency of self-initiated utterances by elderly residents also increased. </a:t>
            </a:r>
            <a:r>
              <a:rPr lang="en-US" altLang="ja-JP" sz="1300" u="sng" dirty="0">
                <a:latin typeface="Times" pitchFamily="18" charset="0"/>
              </a:rPr>
              <a:t>In other words, the degree of conversational freedom rose by increasing of the caregivers type 2 speech.</a:t>
            </a:r>
          </a:p>
          <a:p>
            <a:pPr defTabSz="960115">
              <a:spcBef>
                <a:spcPct val="0"/>
              </a:spcBef>
              <a:defRPr/>
            </a:pPr>
            <a:endParaRPr lang="en-US" altLang="ja-JP" sz="1300" dirty="0">
              <a:latin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100" dirty="0" smtClean="0">
                <a:latin typeface="Times New Roman" pitchFamily="18" charset="0"/>
                <a:cs typeface="Times New Roman" pitchFamily="18" charset="0"/>
              </a:rPr>
              <a:t>Lastly,</a:t>
            </a:r>
            <a:r>
              <a:rPr lang="en-US" altLang="ja-JP" sz="1100" baseline="0" dirty="0" smtClean="0">
                <a:latin typeface="Times New Roman" pitchFamily="18" charset="0"/>
                <a:cs typeface="Times New Roman" pitchFamily="18" charset="0"/>
              </a:rPr>
              <a:t>.</a:t>
            </a:r>
            <a:r>
              <a:rPr lang="en-US" altLang="ja-JP" sz="1100" b="1" dirty="0" smtClean="0">
                <a:latin typeface="Times New Roman" pitchFamily="18" charset="0"/>
                <a:cs typeface="Times New Roman" pitchFamily="18" charset="0"/>
              </a:rPr>
              <a:t> </a:t>
            </a:r>
            <a:r>
              <a:rPr kumimoji="1" lang="en-US" altLang="ja-JP" sz="1100" kern="1200" dirty="0" smtClean="0">
                <a:solidFill>
                  <a:schemeClr val="tx1"/>
                </a:solidFill>
                <a:latin typeface="Times New Roman" pitchFamily="18" charset="0"/>
                <a:cs typeface="Times New Roman" pitchFamily="18" charset="0"/>
              </a:rPr>
              <a:t>I think that the nurse should consider Type II communication to promote the elderly utterances as care to raise the quality of life of the elderly person through this study.</a:t>
            </a:r>
            <a:endParaRPr kumimoji="1" lang="ja-JP" altLang="ja-JP" sz="1100" kern="1200" dirty="0" smtClean="0">
              <a:solidFill>
                <a:schemeClr val="tx1"/>
              </a:solidFill>
              <a:latin typeface="Times New Roman" pitchFamily="18" charset="0"/>
              <a:cs typeface="Times New Roman" pitchFamily="18" charset="0"/>
            </a:endParaRPr>
          </a:p>
          <a:p>
            <a:pPr lvl="0">
              <a:spcBef>
                <a:spcPct val="0"/>
              </a:spcBef>
              <a:defRPr/>
            </a:pPr>
            <a:r>
              <a:rPr lang="en-US" altLang="ja-JP" sz="1100" u="sng" dirty="0" smtClean="0">
                <a:latin typeface="Times New Roman" pitchFamily="18" charset="0"/>
                <a:cs typeface="Times New Roman" pitchFamily="18" charset="0"/>
              </a:rPr>
              <a:t>Thank you very much.</a:t>
            </a:r>
          </a:p>
          <a:p>
            <a:pPr defTabSz="960115">
              <a:spcBef>
                <a:spcPct val="0"/>
              </a:spcBef>
              <a:defRPr/>
            </a:pPr>
            <a:endParaRPr kumimoji="1" lang="en-US" altLang="ja-JP" sz="1100" b="1" dirty="0" smtClean="0">
              <a:latin typeface="Times New Roman" pitchFamily="18" charset="0"/>
              <a:cs typeface="Times New Roman" pitchFamily="18" charset="0"/>
            </a:endParaRPr>
          </a:p>
          <a:p>
            <a:pPr lvl="0">
              <a:spcBef>
                <a:spcPct val="0"/>
              </a:spcBef>
              <a:defRPr/>
            </a:pPr>
            <a:r>
              <a:rPr lang="en-US" altLang="ja-JP" sz="1100" dirty="0" smtClean="0">
                <a:latin typeface="Times New Roman" pitchFamily="18" charset="0"/>
                <a:cs typeface="Times New Roman" pitchFamily="18" charset="0"/>
              </a:rPr>
              <a:t>I am sorry, because my English is poor, I  will discuss  about our study with the assistance of an </a:t>
            </a:r>
            <a:r>
              <a:rPr lang="en-US" altLang="ja-JP" sz="1100" dirty="0" err="1" smtClean="0">
                <a:latin typeface="Times New Roman" pitchFamily="18" charset="0"/>
                <a:cs typeface="Times New Roman" pitchFamily="18" charset="0"/>
              </a:rPr>
              <a:t>coresearcher</a:t>
            </a:r>
            <a:r>
              <a:rPr lang="en-US" altLang="ja-JP" sz="1100" dirty="0" smtClean="0">
                <a:latin typeface="Times New Roman" pitchFamily="18" charset="0"/>
                <a:cs typeface="Times New Roman" pitchFamily="18" charset="0"/>
              </a:rPr>
              <a:t>.</a:t>
            </a:r>
          </a:p>
          <a:p>
            <a:pPr lvl="0">
              <a:spcBef>
                <a:spcPct val="0"/>
              </a:spcBef>
              <a:defRPr/>
            </a:pPr>
            <a:r>
              <a:rPr lang="en-US" altLang="ja-JP" sz="1100" dirty="0" smtClean="0">
                <a:latin typeface="Times New Roman" pitchFamily="18" charset="0"/>
                <a:cs typeface="Times New Roman" pitchFamily="18" charset="0"/>
              </a:rPr>
              <a:t> </a:t>
            </a:r>
          </a:p>
          <a:p>
            <a:pPr defTabSz="960115">
              <a:spcBef>
                <a:spcPct val="0"/>
              </a:spcBef>
              <a:defRPr/>
            </a:pPr>
            <a:endParaRPr kumimoji="1" lang="en-US" altLang="ja-JP" b="1" dirty="0" smtClean="0"/>
          </a:p>
          <a:p>
            <a:pPr defTabSz="960115">
              <a:spcBef>
                <a:spcPct val="0"/>
              </a:spcBef>
              <a:defRPr/>
            </a:pPr>
            <a:endParaRPr kumimoji="1" lang="en-US" altLang="ja-JP" b="1" dirty="0" smtClean="0"/>
          </a:p>
          <a:p>
            <a:pPr defTabSz="960115">
              <a:spcBef>
                <a:spcPct val="0"/>
              </a:spcBef>
              <a:defRPr/>
            </a:pPr>
            <a:endParaRPr kumimoji="1" lang="en-US" altLang="ja-JP" b="1" dirty="0" smtClean="0"/>
          </a:p>
          <a:p>
            <a:pPr defTabSz="960115">
              <a:spcBef>
                <a:spcPct val="0"/>
              </a:spcBef>
              <a:defRPr/>
            </a:pPr>
            <a:endParaRPr kumimoji="1" lang="en-US" altLang="ja-JP" b="1" dirty="0" smtClean="0"/>
          </a:p>
          <a:p>
            <a:pPr defTabSz="960115">
              <a:spcBef>
                <a:spcPct val="0"/>
              </a:spcBef>
              <a:defRPr/>
            </a:pPr>
            <a:endParaRPr lang="ja-JP" altLang="ja-JP" b="1" dirty="0" smtClean="0"/>
          </a:p>
          <a:p>
            <a:pPr defTabSz="960115">
              <a:spcBef>
                <a:spcPct val="0"/>
              </a:spcBef>
              <a:defRPr/>
            </a:pPr>
            <a:endParaRPr kumimoji="1" lang="en-US" altLang="ja-JP" b="1" dirty="0" smtClean="0"/>
          </a:p>
          <a:p>
            <a:pPr defTabSz="960115">
              <a:spcBef>
                <a:spcPct val="0"/>
              </a:spcBef>
              <a:defRPr/>
            </a:pPr>
            <a:endParaRPr kumimoji="1" lang="ja-JP" altLang="ja-JP" b="1" dirty="0" smtClean="0"/>
          </a:p>
          <a:p>
            <a:pPr>
              <a:spcBef>
                <a:spcPct val="0"/>
              </a:spcBef>
            </a:pPr>
            <a:endParaRPr lang="en-US" altLang="ja-JP" dirty="0" smtClean="0"/>
          </a:p>
          <a:p>
            <a:pPr>
              <a:spcBef>
                <a:spcPct val="0"/>
              </a:spcBef>
            </a:pPr>
            <a:endParaRPr lang="ja-JP" altLang="en-US" dirty="0" smtClean="0"/>
          </a:p>
        </p:txBody>
      </p:sp>
      <p:sp>
        <p:nvSpPr>
          <p:cNvPr id="358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335705-6881-420B-A11D-F543630D64D3}" type="slidenum">
              <a:rPr lang="ja-JP" altLang="en-US"/>
              <a:pPr fontAlgn="base">
                <a:spcBef>
                  <a:spcPct val="0"/>
                </a:spcBef>
                <a:spcAft>
                  <a:spcPct val="0"/>
                </a:spcAft>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21</a:t>
            </a:fld>
            <a:endParaRPr lang="ja-JP" altLang="en-US"/>
          </a:p>
        </p:txBody>
      </p:sp>
    </p:spTree>
    <p:extLst>
      <p:ext uri="{BB962C8B-B14F-4D97-AF65-F5344CB8AC3E}">
        <p14:creationId xmlns:p14="http://schemas.microsoft.com/office/powerpoint/2010/main" xmlns="" val="1787191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hangingPunct="0"/>
            <a:r>
              <a:rPr lang="en-AU" altLang="ja-JP" sz="1300" dirty="0">
                <a:latin typeface="Times" pitchFamily="18" charset="0"/>
              </a:rPr>
              <a:t>As shown in Table</a:t>
            </a:r>
            <a:r>
              <a:rPr lang="ja-JP" altLang="en-US" sz="1300" dirty="0">
                <a:latin typeface="Times" pitchFamily="18" charset="0"/>
              </a:rPr>
              <a:t> </a:t>
            </a:r>
            <a:r>
              <a:rPr lang="en-US" altLang="ja-JP" sz="1300" dirty="0">
                <a:latin typeface="Times" pitchFamily="18" charset="0"/>
              </a:rPr>
              <a:t>2, after intervention elderly utterance duration increased 112.64 s in the Increase Group, but declined 59.13 s in the Decrease Group, a significant difference (</a:t>
            </a:r>
            <a:r>
              <a:rPr lang="en-US" altLang="ja-JP" sz="1300" i="1" dirty="0">
                <a:latin typeface="Times" pitchFamily="18" charset="0"/>
              </a:rPr>
              <a:t>p</a:t>
            </a:r>
            <a:r>
              <a:rPr lang="en-US" altLang="ja-JP" sz="1300" dirty="0">
                <a:latin typeface="Times" pitchFamily="18" charset="0"/>
              </a:rPr>
              <a:t> = .01). When these were stratified according to the</a:t>
            </a:r>
            <a:r>
              <a:rPr lang="en-AU" altLang="ja-JP" sz="1300" dirty="0">
                <a:latin typeface="Times" pitchFamily="18" charset="0"/>
              </a:rPr>
              <a:t> type </a:t>
            </a:r>
            <a:r>
              <a:rPr lang="en-US" altLang="ja-JP" sz="1300" dirty="0">
                <a:latin typeface="Times" pitchFamily="18" charset="0"/>
              </a:rPr>
              <a:t>of utterance, the duration of Type II utterances increased 61.38 s in the Increase Group, but declined 88.16 s in the Decrease Group, a significant difference (</a:t>
            </a:r>
            <a:r>
              <a:rPr lang="en-US" altLang="ja-JP" sz="1300" i="1" dirty="0">
                <a:latin typeface="Times" pitchFamily="18" charset="0"/>
              </a:rPr>
              <a:t>p</a:t>
            </a:r>
            <a:r>
              <a:rPr lang="en-US" altLang="ja-JP" sz="1300" dirty="0">
                <a:latin typeface="Times" pitchFamily="18" charset="0"/>
              </a:rPr>
              <a:t> = .01). The frequency of utterances also increased 28.43 times in the Increase Group, but decreased 37.25 times in the Decrease Group, also significant (</a:t>
            </a:r>
            <a:r>
              <a:rPr lang="en-US" altLang="ja-JP" sz="1300" i="1" dirty="0">
                <a:latin typeface="Times" pitchFamily="18" charset="0"/>
              </a:rPr>
              <a:t>p</a:t>
            </a:r>
            <a:r>
              <a:rPr lang="en-US" altLang="ja-JP" sz="1300" dirty="0">
                <a:latin typeface="Times" pitchFamily="18" charset="0"/>
              </a:rPr>
              <a:t> = .001). When these were stratified according to the type of utterance, the frequency of both Type I (</a:t>
            </a:r>
            <a:r>
              <a:rPr lang="en-US" altLang="ja-JP" sz="1300" i="1" dirty="0">
                <a:latin typeface="Times" pitchFamily="18" charset="0"/>
              </a:rPr>
              <a:t>p</a:t>
            </a:r>
            <a:r>
              <a:rPr lang="en-US" altLang="ja-JP" sz="1300" dirty="0">
                <a:latin typeface="Times" pitchFamily="18" charset="0"/>
              </a:rPr>
              <a:t> = .002) and Type II (</a:t>
            </a:r>
            <a:r>
              <a:rPr lang="en-US" altLang="ja-JP" sz="1300" i="1" dirty="0">
                <a:latin typeface="Times" pitchFamily="18" charset="0"/>
              </a:rPr>
              <a:t>p=</a:t>
            </a:r>
            <a:r>
              <a:rPr lang="en-US" altLang="ja-JP" sz="1300" dirty="0">
                <a:latin typeface="Times" pitchFamily="18" charset="0"/>
              </a:rPr>
              <a:t> .004) utterances increased significantly for the Increase Group compared to the Decrease Group. </a:t>
            </a:r>
            <a:endParaRPr lang="ja-JP" altLang="ja-JP" sz="1300" dirty="0">
              <a:latin typeface="Times" pitchFamily="18" charset="0"/>
            </a:endParaRPr>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a:noFill/>
        </p:spPr>
        <p:txBody>
          <a:bodyPr wrap="square" numCol="1" anchor="t" anchorCtr="0" compatLnSpc="1">
            <a:prstTxWarp prst="textNoShape">
              <a:avLst/>
            </a:prstTxWarp>
            <a:normAutofit/>
          </a:bodyPr>
          <a:lstStyle/>
          <a:p>
            <a:pPr hangingPunct="0">
              <a:spcBef>
                <a:spcPct val="0"/>
              </a:spcBef>
            </a:pPr>
            <a:r>
              <a:rPr lang="en-AU" altLang="ja-JP" sz="1300" dirty="0">
                <a:latin typeface="Times" pitchFamily="18" charset="0"/>
              </a:rPr>
              <a:t>Table 1 shows Utterance duration and utterance frequency of 3 facilities before education intervention, </a:t>
            </a:r>
            <a:r>
              <a:rPr lang="ja-JP" altLang="en-US" sz="1300" dirty="0">
                <a:latin typeface="Times" pitchFamily="18" charset="0"/>
              </a:rPr>
              <a:t>：</a:t>
            </a:r>
            <a:endParaRPr lang="ja-JP" altLang="ja-JP" sz="1300" dirty="0">
              <a:latin typeface="Times" pitchFamily="18" charset="0"/>
            </a:endParaRPr>
          </a:p>
          <a:p>
            <a:pPr hangingPunct="0">
              <a:spcBef>
                <a:spcPct val="0"/>
              </a:spcBef>
            </a:pPr>
            <a:r>
              <a:rPr lang="en-AU" altLang="ja-JP" sz="1300" dirty="0">
                <a:latin typeface="Times" pitchFamily="18" charset="0"/>
              </a:rPr>
              <a:t>The utterance duration of elderly residents during one day before the education intervention varied widely from a minimum duration of 1s to a maximum duration of 936 s, with a mean of 24</a:t>
            </a:r>
            <a:r>
              <a:rPr lang="en-US" altLang="ja-JP" sz="1300" dirty="0">
                <a:latin typeface="Times" pitchFamily="18" charset="0"/>
              </a:rPr>
              <a:t>7.42</a:t>
            </a:r>
            <a:r>
              <a:rPr lang="en-AU" altLang="ja-JP" sz="1300" dirty="0">
                <a:latin typeface="Times" pitchFamily="18" charset="0"/>
              </a:rPr>
              <a:t> s (SD22</a:t>
            </a:r>
            <a:r>
              <a:rPr lang="en-US" altLang="ja-JP" sz="1300" dirty="0">
                <a:latin typeface="Times" pitchFamily="18" charset="0"/>
              </a:rPr>
              <a:t>2.91</a:t>
            </a:r>
            <a:r>
              <a:rPr lang="en-AU" altLang="ja-JP" sz="1300" dirty="0">
                <a:latin typeface="Times" pitchFamily="18" charset="0"/>
              </a:rPr>
              <a:t>). </a:t>
            </a:r>
          </a:p>
          <a:p>
            <a:pPr hangingPunct="0">
              <a:spcBef>
                <a:spcPct val="0"/>
              </a:spcBef>
            </a:pPr>
            <a:r>
              <a:rPr lang="en-US" altLang="ja-JP" sz="1300" dirty="0">
                <a:latin typeface="Times" pitchFamily="18" charset="0"/>
              </a:rPr>
              <a:t>Type I utterances accounted for 65.3% of all utterances.</a:t>
            </a:r>
            <a:r>
              <a:rPr lang="en-AU" altLang="ja-JP" sz="1300" dirty="0">
                <a:latin typeface="Times" pitchFamily="18" charset="0"/>
              </a:rPr>
              <a:t> </a:t>
            </a:r>
            <a:r>
              <a:rPr lang="en-US" altLang="ja-JP" sz="1300" dirty="0">
                <a:latin typeface="Times" pitchFamily="18" charset="0"/>
              </a:rPr>
              <a:t>Type II utterances accounted for 34.73% of all utterances.</a:t>
            </a:r>
            <a:r>
              <a:rPr lang="en-AU" altLang="ja-JP" sz="1300" dirty="0">
                <a:latin typeface="Times" pitchFamily="18" charset="0"/>
              </a:rPr>
              <a:t> </a:t>
            </a:r>
            <a:r>
              <a:rPr lang="en-US" altLang="ja-JP" sz="1300" dirty="0">
                <a:latin typeface="Times" pitchFamily="18" charset="0"/>
              </a:rPr>
              <a:t>T</a:t>
            </a:r>
            <a:r>
              <a:rPr lang="en-AU" altLang="ja-JP" sz="1300" dirty="0">
                <a:latin typeface="Times" pitchFamily="18" charset="0"/>
              </a:rPr>
              <a:t>he mean duration of Type I</a:t>
            </a:r>
            <a:r>
              <a:rPr lang="ja-JP" altLang="en-US" sz="1300" dirty="0">
                <a:latin typeface="Times" pitchFamily="18" charset="0"/>
              </a:rPr>
              <a:t> </a:t>
            </a:r>
            <a:r>
              <a:rPr lang="en-AU" altLang="ja-JP" sz="1300" dirty="0">
                <a:latin typeface="Times" pitchFamily="18" charset="0"/>
              </a:rPr>
              <a:t>self-initiated utterances was 31.45 s (</a:t>
            </a:r>
            <a:r>
              <a:rPr lang="en-AU" altLang="ja-JP" sz="1300" i="1" dirty="0">
                <a:latin typeface="Times" pitchFamily="18" charset="0"/>
              </a:rPr>
              <a:t>SD</a:t>
            </a:r>
            <a:r>
              <a:rPr lang="en-AU" altLang="ja-JP" sz="1300" dirty="0">
                <a:latin typeface="Times" pitchFamily="18" charset="0"/>
              </a:rPr>
              <a:t> = 41.78) with Type I utterances at 19.47%, however in Type II speech, the mean duration of self-initiated utterances was 22.77 s (</a:t>
            </a:r>
            <a:r>
              <a:rPr lang="en-AU" altLang="ja-JP" sz="1300" i="1" dirty="0">
                <a:latin typeface="Times" pitchFamily="18" charset="0"/>
              </a:rPr>
              <a:t>SD</a:t>
            </a:r>
            <a:r>
              <a:rPr lang="en-AU" altLang="ja-JP" sz="1300" dirty="0">
                <a:latin typeface="Times" pitchFamily="18" charset="0"/>
              </a:rPr>
              <a:t> = 30.10) with Type II utterances accounting for 26.52%.</a:t>
            </a:r>
            <a:endParaRPr lang="ja-JP" altLang="ja-JP" sz="1300" dirty="0">
              <a:latin typeface="Times" pitchFamily="18" charset="0"/>
            </a:endParaRPr>
          </a:p>
        </p:txBody>
      </p:sp>
      <p:sp>
        <p:nvSpPr>
          <p:cNvPr id="317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DE544-F345-4C9E-B8BA-923F4E1552FB}" type="slidenum">
              <a:rPr lang="ja-JP" altLang="en-US"/>
              <a:pPr fontAlgn="base">
                <a:spcBef>
                  <a:spcPct val="0"/>
                </a:spcBef>
                <a:spcAft>
                  <a:spcPct val="0"/>
                </a:spcAft>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AU" altLang="ja-JP" sz="1300" dirty="0">
                <a:latin typeface="Times" pitchFamily="18" charset="0"/>
              </a:rPr>
              <a:t>At first we investigated the differences between facilities in regard to the change in duration of elderly utterances before and after intervention.  As shown in Table 2, the results revealed that the mean duration of Type II utterances increased by 57.25 s (</a:t>
            </a:r>
            <a:r>
              <a:rPr lang="en-AU" altLang="ja-JP" sz="1300" i="1" dirty="0">
                <a:latin typeface="Times" pitchFamily="18" charset="0"/>
              </a:rPr>
              <a:t>SD</a:t>
            </a:r>
            <a:r>
              <a:rPr lang="en-AU" altLang="ja-JP" sz="1300" dirty="0">
                <a:latin typeface="Times" pitchFamily="18" charset="0"/>
              </a:rPr>
              <a:t> = 138.56) at Facility A and by 47.58 s (</a:t>
            </a:r>
            <a:r>
              <a:rPr lang="en-AU" altLang="ja-JP" sz="1300" i="1" dirty="0">
                <a:latin typeface="Times" pitchFamily="18" charset="0"/>
              </a:rPr>
              <a:t>SD</a:t>
            </a:r>
            <a:r>
              <a:rPr lang="en-AU" altLang="ja-JP" sz="1300" dirty="0">
                <a:latin typeface="Times" pitchFamily="18" charset="0"/>
              </a:rPr>
              <a:t> = 73.42) at Facility C, but decreased by 84.33 s (</a:t>
            </a:r>
            <a:r>
              <a:rPr lang="en-AU" altLang="ja-JP" sz="1300" i="1" dirty="0">
                <a:latin typeface="Times" pitchFamily="18" charset="0"/>
              </a:rPr>
              <a:t>SD</a:t>
            </a:r>
            <a:r>
              <a:rPr lang="en-AU" altLang="ja-JP" sz="1300" dirty="0">
                <a:latin typeface="Times" pitchFamily="18" charset="0"/>
              </a:rPr>
              <a:t> = 186.79) at facility B, revealing a significant difference between facilities (</a:t>
            </a:r>
            <a:r>
              <a:rPr lang="en-AU" altLang="ja-JP" sz="1300" i="1" dirty="0">
                <a:latin typeface="Times" pitchFamily="18" charset="0"/>
              </a:rPr>
              <a:t>p</a:t>
            </a:r>
            <a:r>
              <a:rPr lang="en-AU" altLang="ja-JP" sz="1300" dirty="0">
                <a:latin typeface="Times" pitchFamily="18" charset="0"/>
              </a:rPr>
              <a:t> = .03).</a:t>
            </a:r>
            <a:endParaRPr kumimoji="1" lang="ja-JP" altLang="en-US" dirty="0">
              <a:latin typeface="Times" pitchFamily="18" charset="0"/>
            </a:endParaRPr>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sz="1300" u="sng" dirty="0">
                <a:latin typeface="Times" pitchFamily="18" charset="0"/>
              </a:rPr>
              <a:t>As</a:t>
            </a:r>
            <a:r>
              <a:rPr lang="en-AU" altLang="ja-JP" sz="1300" u="sng" dirty="0">
                <a:latin typeface="Times" pitchFamily="18" charset="0"/>
              </a:rPr>
              <a:t> shown in Table 7,</a:t>
            </a:r>
            <a:r>
              <a:rPr lang="en-US" altLang="ja-JP" sz="1300" u="sng" dirty="0">
                <a:latin typeface="Times" pitchFamily="18" charset="0"/>
              </a:rPr>
              <a:t> we investigated whether the attributes of the elderly residents influenced the duration of their utterances</a:t>
            </a:r>
            <a:r>
              <a:rPr lang="en-US" altLang="ja-JP" sz="1300" dirty="0">
                <a:latin typeface="Times" pitchFamily="18" charset="0"/>
              </a:rPr>
              <a:t>. </a:t>
            </a:r>
          </a:p>
          <a:p>
            <a:r>
              <a:rPr lang="en-US" altLang="ja-JP" sz="1300" u="sng" dirty="0">
                <a:latin typeface="Times" pitchFamily="18" charset="0"/>
              </a:rPr>
              <a:t>There were not the significant difference between levels  of cognitive impairment and Auditory impairment  and verbal impairment</a:t>
            </a:r>
            <a:r>
              <a:rPr lang="en-US" altLang="ja-JP" sz="1300" dirty="0">
                <a:latin typeface="Times" pitchFamily="18" charset="0"/>
              </a:rPr>
              <a:t>.</a:t>
            </a:r>
          </a:p>
          <a:p>
            <a:endParaRPr lang="en-US" altLang="ja-JP" sz="1300" dirty="0">
              <a:latin typeface="Times" pitchFamily="18" charset="0"/>
            </a:endParaRPr>
          </a:p>
          <a:p>
            <a:r>
              <a:rPr lang="en-AU" altLang="ja-JP" sz="1300" dirty="0">
                <a:solidFill>
                  <a:srgbClr val="FF0000"/>
                </a:solidFill>
                <a:latin typeface="Times" pitchFamily="18" charset="0"/>
              </a:rPr>
              <a:t>As shown in Table 5, we investigated whether elderly resident attributes influenced utterances. </a:t>
            </a:r>
            <a:endParaRPr lang="en-US" altLang="ja-JP" sz="1300" dirty="0">
              <a:solidFill>
                <a:srgbClr val="FF0000"/>
              </a:solidFill>
              <a:latin typeface="Times" pitchFamily="18" charset="0"/>
            </a:endParaRPr>
          </a:p>
          <a:p>
            <a:r>
              <a:rPr lang="en-AU" altLang="ja-JP" sz="1300" dirty="0">
                <a:solidFill>
                  <a:srgbClr val="FF0000"/>
                </a:solidFill>
                <a:latin typeface="Times" pitchFamily="18" charset="0"/>
              </a:rPr>
              <a:t>There were no significant differences in the levels of cognitive impairment, auditory impairment, or verbal impairment.</a:t>
            </a:r>
            <a:endParaRPr lang="ja-JP" altLang="en-US" sz="1300" dirty="0">
              <a:solidFill>
                <a:srgbClr val="FF0000"/>
              </a:solidFill>
              <a:latin typeface="Times" pitchFamily="18" charset="0"/>
            </a:endParaRPr>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25</a:t>
            </a:fld>
            <a:endParaRPr lang="ja-JP" altLang="en-US"/>
          </a:p>
        </p:txBody>
      </p:sp>
    </p:spTree>
    <p:extLst>
      <p:ext uri="{BB962C8B-B14F-4D97-AF65-F5344CB8AC3E}">
        <p14:creationId xmlns:p14="http://schemas.microsoft.com/office/powerpoint/2010/main" xmlns="" val="3458380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26</a:t>
            </a:fld>
            <a:endParaRPr lang="ja-JP" altLang="en-US"/>
          </a:p>
        </p:txBody>
      </p:sp>
    </p:spTree>
    <p:extLst>
      <p:ext uri="{BB962C8B-B14F-4D97-AF65-F5344CB8AC3E}">
        <p14:creationId xmlns:p14="http://schemas.microsoft.com/office/powerpoint/2010/main" xmlns="" val="3583344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hangingPunct="0"/>
            <a:r>
              <a:rPr lang="en-US" altLang="ja-JP" sz="1300" dirty="0">
                <a:latin typeface="Times" pitchFamily="18" charset="0"/>
              </a:rPr>
              <a:t>As</a:t>
            </a:r>
            <a:r>
              <a:rPr lang="en-AU" altLang="ja-JP" sz="1300" dirty="0">
                <a:latin typeface="Times" pitchFamily="18" charset="0"/>
              </a:rPr>
              <a:t> shown in Table 4, </a:t>
            </a:r>
            <a:r>
              <a:rPr lang="en-US" altLang="ja-JP" sz="1300" dirty="0">
                <a:latin typeface="Times" pitchFamily="18" charset="0"/>
              </a:rPr>
              <a:t>we investigated the change in utterance frequency of Type II sub-categories by the elderly before and after the educational intervention. Results of this investigation show that for Type II utterance secondary categories, utterances about social events increased 5.10 times (</a:t>
            </a:r>
            <a:r>
              <a:rPr lang="en-US" altLang="ja-JP" sz="1300" i="1" dirty="0">
                <a:latin typeface="Times" pitchFamily="18" charset="0"/>
              </a:rPr>
              <a:t>SD</a:t>
            </a:r>
            <a:r>
              <a:rPr lang="en-US" altLang="ja-JP" sz="1300" dirty="0">
                <a:latin typeface="Times" pitchFamily="18" charset="0"/>
              </a:rPr>
              <a:t> = 12.43) in the Increase Group, while they decreased 4.81 times (</a:t>
            </a:r>
            <a:r>
              <a:rPr lang="en-US" altLang="ja-JP" sz="1300" i="1" dirty="0">
                <a:latin typeface="Times" pitchFamily="18" charset="0"/>
              </a:rPr>
              <a:t>SD</a:t>
            </a:r>
            <a:r>
              <a:rPr lang="en-US" altLang="ja-JP" sz="1300" dirty="0">
                <a:latin typeface="Times" pitchFamily="18" charset="0"/>
              </a:rPr>
              <a:t> = 9.42) in the Decrease Group, a significant difference (</a:t>
            </a:r>
            <a:r>
              <a:rPr lang="en-US" altLang="ja-JP" sz="1300" i="1" dirty="0">
                <a:latin typeface="Times" pitchFamily="18" charset="0"/>
              </a:rPr>
              <a:t>p</a:t>
            </a:r>
            <a:r>
              <a:rPr lang="en-US" altLang="ja-JP" sz="1300" dirty="0">
                <a:latin typeface="Times" pitchFamily="18" charset="0"/>
              </a:rPr>
              <a:t> = .01). In addition, utterances about life experiences, such as past experiences and family, increased 4.48 times (</a:t>
            </a:r>
            <a:r>
              <a:rPr lang="en-US" altLang="ja-JP" sz="1300" i="1" dirty="0">
                <a:latin typeface="Times" pitchFamily="18" charset="0"/>
              </a:rPr>
              <a:t>SD</a:t>
            </a:r>
            <a:r>
              <a:rPr lang="en-US" altLang="ja-JP" sz="1300" dirty="0">
                <a:latin typeface="Times" pitchFamily="18" charset="0"/>
              </a:rPr>
              <a:t> = 7.86) in the Increase Group, but decreased 2.25 times (</a:t>
            </a:r>
            <a:r>
              <a:rPr lang="en-US" altLang="ja-JP" sz="1300" i="1" dirty="0">
                <a:latin typeface="Times" pitchFamily="18" charset="0"/>
              </a:rPr>
              <a:t>SD</a:t>
            </a:r>
            <a:r>
              <a:rPr lang="en-US" altLang="ja-JP" sz="1300" dirty="0">
                <a:latin typeface="Times" pitchFamily="18" charset="0"/>
              </a:rPr>
              <a:t> = 4.39) in the Decrease Group, also significant (</a:t>
            </a:r>
            <a:r>
              <a:rPr lang="en-US" altLang="ja-JP" sz="1300" i="1" dirty="0">
                <a:latin typeface="Times" pitchFamily="18" charset="0"/>
              </a:rPr>
              <a:t>p</a:t>
            </a:r>
            <a:r>
              <a:rPr lang="en-US" altLang="ja-JP" sz="1300" dirty="0">
                <a:latin typeface="Times" pitchFamily="18" charset="0"/>
              </a:rPr>
              <a:t> = .004). Similarly, elderly utterances about their own psychological state and knowledge, such as emotions of happiness or sadness, increased 0.60 times (</a:t>
            </a:r>
            <a:r>
              <a:rPr lang="en-US" altLang="ja-JP" sz="1300" i="1" dirty="0">
                <a:latin typeface="Times" pitchFamily="18" charset="0"/>
              </a:rPr>
              <a:t>SD</a:t>
            </a:r>
            <a:r>
              <a:rPr lang="en-US" altLang="ja-JP" sz="1300" dirty="0">
                <a:latin typeface="Times" pitchFamily="18" charset="0"/>
              </a:rPr>
              <a:t> = 7.38) in the Increase Group, but decreased 7.94 times (</a:t>
            </a:r>
            <a:r>
              <a:rPr lang="en-US" altLang="ja-JP" sz="1300" i="1" dirty="0">
                <a:latin typeface="Times" pitchFamily="18" charset="0"/>
              </a:rPr>
              <a:t>SD</a:t>
            </a:r>
            <a:r>
              <a:rPr lang="en-US" altLang="ja-JP" sz="1300" dirty="0">
                <a:latin typeface="Times" pitchFamily="18" charset="0"/>
              </a:rPr>
              <a:t> = 13.39) in the Decrease Group, which was significant (</a:t>
            </a:r>
            <a:r>
              <a:rPr lang="en-US" altLang="ja-JP" sz="1300" i="1" dirty="0">
                <a:latin typeface="Times" pitchFamily="18" charset="0"/>
              </a:rPr>
              <a:t>p=</a:t>
            </a:r>
            <a:r>
              <a:rPr lang="en-US" altLang="ja-JP" sz="1300" dirty="0">
                <a:latin typeface="Times" pitchFamily="18" charset="0"/>
              </a:rPr>
              <a:t> .03). </a:t>
            </a:r>
            <a:endParaRPr lang="ja-JP" altLang="ja-JP" sz="1300" dirty="0">
              <a:latin typeface="Times" pitchFamily="18" charset="0"/>
            </a:endParaRPr>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ja-JP" sz="1300" dirty="0">
                <a:solidFill>
                  <a:srgbClr val="FF0000"/>
                </a:solidFill>
                <a:latin typeface="Times" pitchFamily="18" charset="0"/>
              </a:rPr>
              <a:t>Looking at the ratios of the 2 types of communication, 76% of all communication is Type I communication related to caregiving and nursing care tasks by caregivers. Almost all of this communication assumes a 1-way communication pattern of </a:t>
            </a:r>
            <a:r>
              <a:rPr lang="en-AU" altLang="ja-JP" sz="1300" dirty="0">
                <a:solidFill>
                  <a:srgbClr val="FF0000"/>
                </a:solidFill>
                <a:latin typeface="Times" pitchFamily="18" charset="0"/>
              </a:rPr>
              <a:t>caregivers asking questions and giving explanations, and elderly residents responding with yes or no. The remaining 24% is Type II communication related to the person’s life and consisting of </a:t>
            </a:r>
            <a:r>
              <a:rPr lang="en-AU" altLang="ja-JP" sz="1300" dirty="0">
                <a:solidFill>
                  <a:srgbClr val="FF0000"/>
                </a:solidFill>
                <a:latin typeface="Times" pitchFamily="18" charset="0"/>
                <a:ea typeface="平成明朝"/>
                <a:cs typeface="Times New Roman"/>
              </a:rPr>
              <a:t>conversation about family, television and other events that occur normally in daily activities</a:t>
            </a:r>
            <a:r>
              <a:rPr lang="en-AU" altLang="ja-JP" sz="1300" dirty="0">
                <a:solidFill>
                  <a:srgbClr val="FF0000"/>
                </a:solidFill>
                <a:latin typeface="Times" pitchFamily="18" charset="0"/>
              </a:rPr>
              <a:t>.</a:t>
            </a:r>
            <a:endParaRPr lang="ja-JP" altLang="en-US" sz="1300" dirty="0">
              <a:solidFill>
                <a:srgbClr val="FF0000"/>
              </a:solidFill>
              <a:latin typeface="Times" pitchFamily="18" charset="0"/>
            </a:endParaRPr>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500">
                <a:solidFill>
                  <a:schemeClr val="tx1"/>
                </a:solidFill>
                <a:latin typeface="Times New Roman" pitchFamily="18" charset="0"/>
                <a:ea typeface="ＭＳ Ｐゴシック" pitchFamily="50" charset="-128"/>
              </a:defRPr>
            </a:lvl1pPr>
            <a:lvl2pPr marL="780093" indent="-300036" eaLnBrk="0" hangingPunct="0">
              <a:defRPr kumimoji="1" sz="2500">
                <a:solidFill>
                  <a:schemeClr val="tx1"/>
                </a:solidFill>
                <a:latin typeface="Times New Roman" pitchFamily="18" charset="0"/>
                <a:ea typeface="ＭＳ Ｐゴシック" pitchFamily="50" charset="-128"/>
              </a:defRPr>
            </a:lvl2pPr>
            <a:lvl3pPr marL="1200144" indent="-240029" eaLnBrk="0" hangingPunct="0">
              <a:defRPr kumimoji="1" sz="2500">
                <a:solidFill>
                  <a:schemeClr val="tx1"/>
                </a:solidFill>
                <a:latin typeface="Times New Roman" pitchFamily="18" charset="0"/>
                <a:ea typeface="ＭＳ Ｐゴシック" pitchFamily="50" charset="-128"/>
              </a:defRPr>
            </a:lvl3pPr>
            <a:lvl4pPr marL="1680202" indent="-240029" eaLnBrk="0" hangingPunct="0">
              <a:defRPr kumimoji="1" sz="2500">
                <a:solidFill>
                  <a:schemeClr val="tx1"/>
                </a:solidFill>
                <a:latin typeface="Times New Roman" pitchFamily="18" charset="0"/>
                <a:ea typeface="ＭＳ Ｐゴシック" pitchFamily="50" charset="-128"/>
              </a:defRPr>
            </a:lvl4pPr>
            <a:lvl5pPr marL="2160260" indent="-240029" eaLnBrk="0" hangingPunct="0">
              <a:defRPr kumimoji="1" sz="2500">
                <a:solidFill>
                  <a:schemeClr val="tx1"/>
                </a:solidFill>
                <a:latin typeface="Times New Roman" pitchFamily="18" charset="0"/>
                <a:ea typeface="ＭＳ Ｐゴシック" pitchFamily="50" charset="-128"/>
              </a:defRPr>
            </a:lvl5pPr>
            <a:lvl6pPr marL="2640317" indent="-240029"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20375" indent="-240029"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600432" indent="-240029"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80491" indent="-240029"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8D155D75-EF08-4AB9-9CF1-D4762BBD168E}" type="slidenum">
              <a:rPr lang="ja-JP" altLang="en-US" sz="1300"/>
              <a:pPr eaLnBrk="1" hangingPunct="1"/>
              <a:t>28</a:t>
            </a:fld>
            <a:endParaRPr lang="ja-JP" alt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sz="1300" u="sng" dirty="0">
                <a:latin typeface="Times" pitchFamily="18" charset="0"/>
              </a:rPr>
              <a:t>As</a:t>
            </a:r>
            <a:r>
              <a:rPr lang="en-AU" altLang="ja-JP" sz="1300" u="sng" dirty="0">
                <a:latin typeface="Times" pitchFamily="18" charset="0"/>
              </a:rPr>
              <a:t> shown in Table 5,</a:t>
            </a:r>
            <a:r>
              <a:rPr lang="en-US" altLang="ja-JP" sz="1300" u="sng" dirty="0">
                <a:latin typeface="Times" pitchFamily="18" charset="0"/>
              </a:rPr>
              <a:t> we investigated whether the attributes of the elderly residents influenced the duration of their utterances</a:t>
            </a:r>
            <a:r>
              <a:rPr lang="en-US" altLang="ja-JP" sz="1300" dirty="0">
                <a:latin typeface="Times" pitchFamily="18" charset="0"/>
              </a:rPr>
              <a:t>. Regarding the attribute of cognitive impairment, although subjects who had moderate and more severe cognitive impairment (II–IV) showed decreases in utterance duration compared to subjects who had mild to no cognitive impairment (0–I), it was not significant. Subjects with verbal impairment showed decreases in utterance duration compared to subjects with no verbal impairment, but this was not significant. Subjects with auditory impairment showed increases in utterance duration compared to subjects with no auditory impairment, but this was not significant. existence or non-existence </a:t>
            </a:r>
          </a:p>
          <a:p>
            <a:r>
              <a:rPr lang="en-US" altLang="ja-JP" sz="1300" u="sng" dirty="0">
                <a:latin typeface="Times" pitchFamily="18" charset="0"/>
              </a:rPr>
              <a:t>There was not the significant difference between groups of cognitive impairment and Auditory impairment and verbal impairment</a:t>
            </a:r>
            <a:r>
              <a:rPr lang="en-US" altLang="ja-JP" sz="1300" dirty="0">
                <a:latin typeface="Times" pitchFamily="18" charset="0"/>
              </a:rPr>
              <a:t>.</a:t>
            </a:r>
            <a:endParaRPr lang="ja-JP" altLang="en-US" sz="1300" dirty="0">
              <a:latin typeface="Times" pitchFamily="18" charset="0"/>
            </a:endParaRPr>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29</a:t>
            </a:fld>
            <a:endParaRPr lang="ja-JP" altLang="en-US"/>
          </a:p>
        </p:txBody>
      </p:sp>
    </p:spTree>
    <p:extLst>
      <p:ext uri="{BB962C8B-B14F-4D97-AF65-F5344CB8AC3E}">
        <p14:creationId xmlns:p14="http://schemas.microsoft.com/office/powerpoint/2010/main" xmlns="" val="345838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AU" altLang="ja-JP" sz="1300" dirty="0">
                <a:solidFill>
                  <a:srgbClr val="FF0000"/>
                </a:solidFill>
                <a:latin typeface="Times" pitchFamily="18" charset="0"/>
              </a:rPr>
              <a:t>Looking at this time in minute segments, total duration of speech was less than 5 minutes for approximately 70% of subjects. For </a:t>
            </a:r>
            <a:r>
              <a:rPr lang="en-AU" altLang="ja-JP" sz="1300" dirty="0" smtClean="0">
                <a:solidFill>
                  <a:srgbClr val="FF0000"/>
                </a:solidFill>
                <a:latin typeface="Times" pitchFamily="18" charset="0"/>
              </a:rPr>
              <a:t>1</a:t>
            </a:r>
            <a:r>
              <a:rPr lang="en-US" altLang="ja-JP" sz="1300" dirty="0" smtClean="0">
                <a:solidFill>
                  <a:srgbClr val="FF0000"/>
                </a:solidFill>
                <a:latin typeface="Times" pitchFamily="18" charset="0"/>
              </a:rPr>
              <a:t>8</a:t>
            </a:r>
            <a:r>
              <a:rPr lang="ja-JP" altLang="en-US" sz="1300" dirty="0" err="1" smtClean="0">
                <a:solidFill>
                  <a:srgbClr val="FF0000"/>
                </a:solidFill>
                <a:latin typeface="Times" pitchFamily="18" charset="0"/>
              </a:rPr>
              <a:t>．</a:t>
            </a:r>
            <a:r>
              <a:rPr lang="en-AU" altLang="ja-JP" sz="1300" dirty="0" smtClean="0">
                <a:solidFill>
                  <a:srgbClr val="FF0000"/>
                </a:solidFill>
                <a:latin typeface="Times" pitchFamily="18" charset="0"/>
              </a:rPr>
              <a:t>9</a:t>
            </a:r>
            <a:r>
              <a:rPr lang="en-AU" altLang="ja-JP" sz="1300" dirty="0">
                <a:solidFill>
                  <a:srgbClr val="FF0000"/>
                </a:solidFill>
                <a:latin typeface="Times" pitchFamily="18" charset="0"/>
              </a:rPr>
              <a:t>% of subjects, total duration of speech was less than 1 minute.  This describes the speech situation of elderly residents currently living in </a:t>
            </a:r>
            <a:r>
              <a:rPr lang="en-AU" altLang="ja-JP" sz="1400" dirty="0" smtClean="0">
                <a:latin typeface="Times"/>
                <a:ea typeface="平成明朝"/>
                <a:cs typeface="Times New Roman"/>
              </a:rPr>
              <a:t> </a:t>
            </a:r>
            <a:r>
              <a:rPr lang="en-AU" altLang="ja-JP" sz="1400" dirty="0">
                <a:solidFill>
                  <a:srgbClr val="FF0000"/>
                </a:solidFill>
                <a:latin typeface="Times"/>
                <a:ea typeface="平成明朝"/>
                <a:cs typeface="Times New Roman"/>
              </a:rPr>
              <a:t>geriatric care facilities </a:t>
            </a:r>
            <a:r>
              <a:rPr lang="en-AU" altLang="ja-JP" sz="1300" dirty="0" smtClean="0">
                <a:solidFill>
                  <a:srgbClr val="FF0000"/>
                </a:solidFill>
                <a:latin typeface="Times" pitchFamily="18" charset="0"/>
              </a:rPr>
              <a:t>in </a:t>
            </a:r>
            <a:r>
              <a:rPr lang="en-AU" altLang="ja-JP" sz="1300" dirty="0">
                <a:solidFill>
                  <a:srgbClr val="FF0000"/>
                </a:solidFill>
                <a:latin typeface="Times" pitchFamily="18" charset="0"/>
              </a:rPr>
              <a:t>Japan, and the situation that we will face in our old age. If</a:t>
            </a:r>
            <a:r>
              <a:rPr lang="en-US" altLang="ja-JP" sz="1300" dirty="0">
                <a:solidFill>
                  <a:srgbClr val="FF0000"/>
                </a:solidFill>
                <a:latin typeface="Times" pitchFamily="18" charset="0"/>
              </a:rPr>
              <a:t> our intention </a:t>
            </a:r>
            <a:r>
              <a:rPr lang="en-AU" altLang="ja-JP" sz="1300" dirty="0">
                <a:solidFill>
                  <a:srgbClr val="FF0000"/>
                </a:solidFill>
                <a:latin typeface="Times" pitchFamily="18" charset="0"/>
              </a:rPr>
              <a:t>as caregivers is to talk to elderly residents throughout the day, why does this situation arise? </a:t>
            </a:r>
            <a:endParaRPr lang="ja-JP" altLang="en-US" sz="1300" dirty="0">
              <a:solidFill>
                <a:srgbClr val="FF0000"/>
              </a:solidFill>
              <a:latin typeface="Times" pitchFamily="18" charset="0"/>
            </a:endParaRPr>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3</a:t>
            </a:fld>
            <a:endParaRPr lang="ja-JP" altLang="en-US"/>
          </a:p>
        </p:txBody>
      </p:sp>
    </p:spTree>
    <p:extLst>
      <p:ext uri="{BB962C8B-B14F-4D97-AF65-F5344CB8AC3E}">
        <p14:creationId xmlns:p14="http://schemas.microsoft.com/office/powerpoint/2010/main" xmlns="" val="915400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30</a:t>
            </a:fld>
            <a:endParaRPr lang="ja-JP" altLang="en-US"/>
          </a:p>
        </p:txBody>
      </p:sp>
    </p:spTree>
    <p:extLst>
      <p:ext uri="{BB962C8B-B14F-4D97-AF65-F5344CB8AC3E}">
        <p14:creationId xmlns:p14="http://schemas.microsoft.com/office/powerpoint/2010/main" xmlns="" val="192788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31</a:t>
            </a:fld>
            <a:endParaRPr lang="ja-JP" altLang="en-US"/>
          </a:p>
        </p:txBody>
      </p:sp>
    </p:spTree>
    <p:extLst>
      <p:ext uri="{BB962C8B-B14F-4D97-AF65-F5344CB8AC3E}">
        <p14:creationId xmlns:p14="http://schemas.microsoft.com/office/powerpoint/2010/main" xmlns="" val="2102491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hangingPunct="0">
              <a:spcBef>
                <a:spcPct val="0"/>
              </a:spcBef>
            </a:pPr>
            <a:r>
              <a:rPr lang="en-US" altLang="ja-JP" sz="1300" dirty="0">
                <a:latin typeface="Times" pitchFamily="18" charset="0"/>
              </a:rPr>
              <a:t>Measurement Framework</a:t>
            </a:r>
          </a:p>
          <a:p>
            <a:pPr hangingPunct="0">
              <a:spcBef>
                <a:spcPct val="0"/>
              </a:spcBef>
            </a:pPr>
            <a:endParaRPr lang="en-US" altLang="ja-JP" sz="1300" dirty="0">
              <a:latin typeface="Times" pitchFamily="18" charset="0"/>
            </a:endParaRPr>
          </a:p>
          <a:p>
            <a:pPr hangingPunct="0">
              <a:spcBef>
                <a:spcPct val="0"/>
              </a:spcBef>
            </a:pPr>
            <a:r>
              <a:rPr lang="en-AU" altLang="ja-JP" sz="1300" dirty="0">
                <a:latin typeface="Times" pitchFamily="18" charset="0"/>
              </a:rPr>
              <a:t>Measurement of caregiver talking and elderly utterances was conducted twice, a total of two days, for each facility before the education intervention and one week after the intervention. The observation period lasted (</a:t>
            </a:r>
            <a:r>
              <a:rPr lang="en-US" altLang="ja-JP" sz="1300" dirty="0" err="1">
                <a:latin typeface="Times" pitchFamily="18" charset="0"/>
              </a:rPr>
              <a:t>læ‘st</a:t>
            </a:r>
            <a:r>
              <a:rPr lang="en-AU" altLang="ja-JP" sz="1300" dirty="0">
                <a:latin typeface="Times" pitchFamily="18" charset="0"/>
              </a:rPr>
              <a:t>)from 9 </a:t>
            </a:r>
            <a:r>
              <a:rPr lang="en-US" altLang="ja-JP" sz="1300" dirty="0">
                <a:latin typeface="Times" pitchFamily="18" charset="0"/>
              </a:rPr>
              <a:t>AM</a:t>
            </a:r>
            <a:r>
              <a:rPr lang="en-AU" altLang="ja-JP" sz="1300" dirty="0">
                <a:latin typeface="Times" pitchFamily="18" charset="0"/>
              </a:rPr>
              <a:t> to </a:t>
            </a:r>
            <a:r>
              <a:rPr lang="en-US" altLang="ja-JP" sz="1300" dirty="0">
                <a:latin typeface="Times" pitchFamily="18" charset="0"/>
              </a:rPr>
              <a:t>5 PM</a:t>
            </a:r>
            <a:r>
              <a:rPr lang="en-AU" altLang="ja-JP" sz="1300" dirty="0">
                <a:latin typeface="Times" pitchFamily="18" charset="0"/>
              </a:rPr>
              <a:t>. The observation method involved the recording of all conversational content of verbal communication between the elderly resident and caregivers and transcribed them from the tape recorders. </a:t>
            </a:r>
          </a:p>
          <a:p>
            <a:pPr marL="240029" indent="-240029" hangingPunct="0">
              <a:spcBef>
                <a:spcPct val="0"/>
              </a:spcBef>
              <a:buAutoNum type="arabicParenR"/>
            </a:pPr>
            <a:endParaRPr lang="en-AU" altLang="ja-JP" sz="1300" dirty="0">
              <a:latin typeface="Times" pitchFamily="18" charset="0"/>
            </a:endParaRPr>
          </a:p>
          <a:p>
            <a:pPr hangingPunct="0">
              <a:spcBef>
                <a:spcPct val="0"/>
              </a:spcBef>
            </a:pPr>
            <a:r>
              <a:rPr lang="en-AU" altLang="ja-JP" sz="1300" dirty="0">
                <a:latin typeface="Times" pitchFamily="18" charset="0"/>
              </a:rPr>
              <a:t>(There were 38 investigators in total, and investigators were forbidden to talk to the elderly participants in order to minimize affecting the survey, and elderly participants were informed about this in advance. The study purpose was explained to caregivers, who were requested to talk to the elderly as usual. )</a:t>
            </a:r>
            <a:endParaRPr lang="ja-JP" altLang="ja-JP" sz="1300" dirty="0">
              <a:latin typeface="Times" pitchFamily="18" charset="0"/>
            </a:endParaRPr>
          </a:p>
          <a:p>
            <a:pPr>
              <a:spcBef>
                <a:spcPct val="0"/>
              </a:spcBef>
            </a:pPr>
            <a:endParaRPr lang="ja-JP" altLang="en-US" dirty="0" smtClean="0"/>
          </a:p>
        </p:txBody>
      </p:sp>
      <p:sp>
        <p:nvSpPr>
          <p:cNvPr id="286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9E61B6-24E6-40D7-8A31-427EE8B13F85}" type="slidenum">
              <a:rPr lang="ja-JP" altLang="en-US"/>
              <a:pPr fontAlgn="base">
                <a:spcBef>
                  <a:spcPct val="0"/>
                </a:spcBef>
                <a:spcAft>
                  <a:spcPct val="0"/>
                </a:spcAft>
              </a:pPr>
              <a:t>32</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300" dirty="0">
                <a:latin typeface="Times" pitchFamily="18" charset="0"/>
              </a:rPr>
              <a:t>Survey design</a:t>
            </a:r>
          </a:p>
          <a:p>
            <a:pPr algn="l"/>
            <a:endParaRPr lang="ja-JP" altLang="en-US" sz="1300" dirty="0">
              <a:latin typeface="Times" pitchFamily="18" charset="0"/>
              <a:cs typeface="Times New Roman" pitchFamily="18" charset="0"/>
            </a:endParaRPr>
          </a:p>
          <a:p>
            <a:pPr hangingPunct="0"/>
            <a:r>
              <a:rPr lang="en-AU" altLang="ja-JP" sz="1300" dirty="0">
                <a:latin typeface="Times" pitchFamily="18" charset="0"/>
              </a:rPr>
              <a:t>The educational intervention in this study comprised a lecture (30 minutes) on the importance of Type II communication, and a group discussion (60 minutes) based on </a:t>
            </a:r>
            <a:r>
              <a:rPr lang="en-US" altLang="ja-JP" sz="1300" dirty="0">
                <a:latin typeface="Times" pitchFamily="18" charset="0"/>
              </a:rPr>
              <a:t>‘Critical Reflection’, a total of 90 minutes conducted once at each surveyed facility. </a:t>
            </a:r>
          </a:p>
          <a:p>
            <a:pPr hangingPunct="0"/>
            <a:r>
              <a:rPr lang="en-AU" altLang="ja-JP" sz="1300" dirty="0">
                <a:latin typeface="Times" pitchFamily="18" charset="0"/>
              </a:rPr>
              <a:t>The group discussions focused on the current state of verbal communication by caregivers, the background </a:t>
            </a:r>
            <a:r>
              <a:rPr lang="en-US" altLang="ja-JP" sz="1300" dirty="0">
                <a:latin typeface="Times" pitchFamily="18" charset="0"/>
              </a:rPr>
              <a:t>to the current communication situation, and measures to increase Type II speech.</a:t>
            </a:r>
            <a:r>
              <a:rPr lang="en-AU" altLang="ja-JP" sz="1300" dirty="0">
                <a:latin typeface="Times" pitchFamily="18" charset="0"/>
              </a:rPr>
              <a:t> </a:t>
            </a:r>
            <a:br>
              <a:rPr lang="en-AU" altLang="ja-JP" sz="1300" dirty="0">
                <a:latin typeface="Times" pitchFamily="18" charset="0"/>
              </a:rPr>
            </a:br>
            <a:r>
              <a:rPr lang="en-US" altLang="ja-JP" sz="1300" dirty="0">
                <a:latin typeface="Times" pitchFamily="18" charset="0"/>
              </a:rPr>
              <a:t>Measurement of the type and quantity of caregiver speech and elderly utterances was performed twice for each facility for a total of two days of data, one day before the educational intervention and one day 1 week after the intervention. The observation period lasted from 9:00 a.m. to 5:00 p.m.</a:t>
            </a:r>
            <a:endParaRPr lang="ja-JP" altLang="ja-JP" sz="1300" dirty="0">
              <a:latin typeface="Times" pitchFamily="18" charset="0"/>
            </a:endParaRPr>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33</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34</a:t>
            </a:fld>
            <a:endParaRPr lang="ja-JP" altLang="en-US"/>
          </a:p>
        </p:txBody>
      </p:sp>
    </p:spTree>
    <p:extLst>
      <p:ext uri="{BB962C8B-B14F-4D97-AF65-F5344CB8AC3E}">
        <p14:creationId xmlns:p14="http://schemas.microsoft.com/office/powerpoint/2010/main" xmlns="" val="771087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35</a:t>
            </a:fld>
            <a:endParaRPr lang="ja-JP" altLang="en-US"/>
          </a:p>
        </p:txBody>
      </p:sp>
    </p:spTree>
    <p:extLst>
      <p:ext uri="{BB962C8B-B14F-4D97-AF65-F5344CB8AC3E}">
        <p14:creationId xmlns:p14="http://schemas.microsoft.com/office/powerpoint/2010/main" xmlns="" val="4102297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60115" hangingPunct="0">
              <a:spcAft>
                <a:spcPts val="0"/>
              </a:spcAft>
              <a:defRPr/>
            </a:pPr>
            <a:r>
              <a:rPr lang="en-US" altLang="ja-JP" sz="1300" dirty="0">
                <a:latin typeface="Times" pitchFamily="18" charset="0"/>
                <a:ea typeface="平成明朝"/>
                <a:cs typeface="Times New Roman"/>
              </a:rPr>
              <a:t>Results show</a:t>
            </a:r>
            <a:r>
              <a:rPr lang="en-AU" altLang="ja-JP" sz="1300" dirty="0">
                <a:latin typeface="Times" pitchFamily="18" charset="0"/>
                <a:ea typeface="ＤＦ特太ゴシック体" pitchFamily="49" charset="-128"/>
                <a:cs typeface="Times New Roman" pitchFamily="18" charset="0"/>
              </a:rPr>
              <a:t>,</a:t>
            </a:r>
          </a:p>
          <a:p>
            <a:pPr hangingPunct="0">
              <a:spcAft>
                <a:spcPts val="0"/>
              </a:spcAft>
            </a:pPr>
            <a:r>
              <a:rPr lang="en-AU" altLang="ja-JP" sz="1300" dirty="0">
                <a:latin typeface="Times" pitchFamily="18" charset="0"/>
                <a:ea typeface="ＤＦ特太ゴシック体" pitchFamily="49" charset="-128"/>
                <a:cs typeface="Times New Roman" pitchFamily="18" charset="0"/>
              </a:rPr>
              <a:t>Caregivers talking duration was 38.1 minutes in a day </a:t>
            </a:r>
            <a:r>
              <a:rPr lang="en-AU" altLang="ja-JP" sz="1300" dirty="0">
                <a:latin typeface="Times" pitchFamily="18" charset="0"/>
              </a:rPr>
              <a:t>, however </a:t>
            </a:r>
            <a:r>
              <a:rPr lang="en-AU" altLang="ja-JP" sz="1300" dirty="0">
                <a:latin typeface="Times" pitchFamily="18" charset="0"/>
                <a:cs typeface="Times New Roman" pitchFamily="18" charset="0"/>
              </a:rPr>
              <a:t>elderly utterances duration was 4.1</a:t>
            </a:r>
            <a:r>
              <a:rPr lang="en-AU" altLang="ja-JP" sz="1300" dirty="0">
                <a:latin typeface="Times" pitchFamily="18" charset="0"/>
                <a:ea typeface="平成明朝"/>
                <a:cs typeface="Times New Roman" pitchFamily="18" charset="0"/>
              </a:rPr>
              <a:t> minutes </a:t>
            </a:r>
            <a:r>
              <a:rPr lang="en-AU" altLang="ja-JP" sz="1300" dirty="0">
                <a:latin typeface="Times" pitchFamily="18" charset="0"/>
                <a:cs typeface="Times New Roman" pitchFamily="18" charset="0"/>
              </a:rPr>
              <a:t>in a day </a:t>
            </a:r>
            <a:r>
              <a:rPr lang="en-AU" altLang="ja-JP" sz="1300" dirty="0">
                <a:latin typeface="Times" pitchFamily="18" charset="0"/>
                <a:ea typeface="平成明朝"/>
                <a:cs typeface="Times New Roman" pitchFamily="18" charset="0"/>
              </a:rPr>
              <a:t>,</a:t>
            </a:r>
          </a:p>
          <a:p>
            <a:pPr hangingPunct="0">
              <a:spcAft>
                <a:spcPts val="0"/>
              </a:spcAft>
            </a:pPr>
            <a:r>
              <a:rPr lang="en-AU" altLang="ja-JP" sz="1300" dirty="0">
                <a:latin typeface="Times" pitchFamily="18" charset="0"/>
                <a:ea typeface="平成明朝"/>
                <a:cs typeface="Times New Roman" pitchFamily="18" charset="0"/>
              </a:rPr>
              <a:t>It was very short. </a:t>
            </a:r>
            <a:endParaRPr lang="en-AU" altLang="ja-JP" sz="1300" dirty="0">
              <a:latin typeface="Times" pitchFamily="18" charset="0"/>
              <a:ea typeface="平成明朝"/>
              <a:cs typeface="Times New Roman"/>
            </a:endParaRPr>
          </a:p>
          <a:p>
            <a:pPr hangingPunct="0">
              <a:spcAft>
                <a:spcPts val="0"/>
              </a:spcAft>
            </a:pPr>
            <a:r>
              <a:rPr lang="en-AU" altLang="ja-JP" sz="1300" dirty="0">
                <a:latin typeface="Times" pitchFamily="18" charset="0"/>
                <a:ea typeface="平成明朝"/>
                <a:cs typeface="Times New Roman"/>
              </a:rPr>
              <a:t>Type I communication comprised 75.9% of overall communication, and Type II communication comprised 24.1% of overall communication.</a:t>
            </a:r>
            <a:endParaRPr lang="ja-JP" altLang="ja-JP" sz="1300" dirty="0">
              <a:latin typeface="Times" pitchFamily="18" charset="0"/>
              <a:ea typeface="平成明朝"/>
              <a:cs typeface="Times New Roman"/>
            </a:endParaRPr>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36</a:t>
            </a:fld>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0115">
              <a:defRPr/>
            </a:pPr>
            <a:r>
              <a:rPr lang="en-US" altLang="ja-JP" sz="1300" b="1" dirty="0">
                <a:solidFill>
                  <a:schemeClr val="tx2"/>
                </a:solidFill>
                <a:latin typeface="Times" pitchFamily="18" charset="0"/>
                <a:cs typeface="Times New Roman" pitchFamily="18" charset="0"/>
              </a:rPr>
              <a:t>Contents of group discussion</a:t>
            </a:r>
            <a:endParaRPr lang="ja-JP" altLang="en-US" sz="1300" b="1" dirty="0">
              <a:solidFill>
                <a:schemeClr val="tx2"/>
              </a:solidFill>
              <a:latin typeface="Times" pitchFamily="18" charset="0"/>
              <a:cs typeface="Times New Roman" pitchFamily="18" charset="0"/>
            </a:endParaRPr>
          </a:p>
          <a:p>
            <a:r>
              <a:rPr lang="en-US" altLang="ja-JP" sz="1300" b="1" i="1" dirty="0">
                <a:latin typeface="Times" pitchFamily="18" charset="0"/>
              </a:rPr>
              <a:t>Current </a:t>
            </a:r>
            <a:r>
              <a:rPr lang="en-AU" altLang="ja-JP" sz="1300" b="1" i="1" dirty="0">
                <a:latin typeface="Times" pitchFamily="18" charset="0"/>
              </a:rPr>
              <a:t>talking situation</a:t>
            </a:r>
            <a:endParaRPr lang="ja-JP" altLang="ja-JP" sz="1300" b="1" dirty="0">
              <a:latin typeface="Times" pitchFamily="18" charset="0"/>
            </a:endParaRPr>
          </a:p>
          <a:p>
            <a:r>
              <a:rPr lang="en-US" altLang="ja-JP" sz="1300" dirty="0">
                <a:latin typeface="Times" pitchFamily="18" charset="0"/>
              </a:rPr>
              <a:t>The current </a:t>
            </a:r>
            <a:r>
              <a:rPr lang="en-AU" altLang="ja-JP" sz="1300" dirty="0">
                <a:latin typeface="Times" pitchFamily="18" charset="0"/>
              </a:rPr>
              <a:t>talking situation</a:t>
            </a:r>
            <a:r>
              <a:rPr lang="en-US" altLang="ja-JP" sz="1300" dirty="0">
                <a:latin typeface="Times" pitchFamily="18" charset="0"/>
              </a:rPr>
              <a:t> was regarded by caregivers as being busy with care, involving much Type I </a:t>
            </a:r>
            <a:r>
              <a:rPr lang="en-AU" altLang="ja-JP" sz="1300" dirty="0">
                <a:latin typeface="Times" pitchFamily="18" charset="0"/>
              </a:rPr>
              <a:t>talking focused</a:t>
            </a:r>
            <a:r>
              <a:rPr lang="en-US" altLang="ja-JP" sz="1300" dirty="0">
                <a:latin typeface="Times" pitchFamily="18" charset="0"/>
              </a:rPr>
              <a:t> around work, and engaging in conversation while thinking about the next job. However, when there was time, they also made an effort to engage in some Type II talking, such as finding topics to talk about. </a:t>
            </a:r>
            <a:endParaRPr lang="ja-JP" altLang="ja-JP" sz="1300" dirty="0">
              <a:latin typeface="Times" pitchFamily="18" charset="0"/>
            </a:endParaRPr>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37</a:t>
            </a:fld>
            <a:endParaRPr lang="ja-JP" altLang="en-US"/>
          </a:p>
        </p:txBody>
      </p:sp>
    </p:spTree>
    <p:extLst>
      <p:ext uri="{BB962C8B-B14F-4D97-AF65-F5344CB8AC3E}">
        <p14:creationId xmlns:p14="http://schemas.microsoft.com/office/powerpoint/2010/main" xmlns="" val="1500077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AU" altLang="ja-JP" sz="1300" dirty="0">
                <a:solidFill>
                  <a:srgbClr val="FF0000"/>
                </a:solidFill>
                <a:latin typeface="Times" pitchFamily="18" charset="0"/>
              </a:rPr>
              <a:t>Looking at this time in minute segments, total duration of speech was less than 5 minutes for approximately 70% of subjects. For 19% of subjects, total duration of speech was less than 1 minute. This describes the speech situation of elderly residents currently living in nursing homes in Japan, and the situation that we will face in our old age. If</a:t>
            </a:r>
            <a:r>
              <a:rPr lang="en-US" altLang="ja-JP" sz="1300" dirty="0">
                <a:solidFill>
                  <a:srgbClr val="FF0000"/>
                </a:solidFill>
                <a:latin typeface="Times" pitchFamily="18" charset="0"/>
              </a:rPr>
              <a:t> our intention </a:t>
            </a:r>
            <a:r>
              <a:rPr lang="en-AU" altLang="ja-JP" sz="1300" dirty="0">
                <a:solidFill>
                  <a:srgbClr val="FF0000"/>
                </a:solidFill>
                <a:latin typeface="Times" pitchFamily="18" charset="0"/>
              </a:rPr>
              <a:t>as caregivers is to talk to elderly residents throughout the day, why does this situation arise? </a:t>
            </a:r>
            <a:endParaRPr lang="ja-JP" altLang="en-US" sz="1300" dirty="0">
              <a:solidFill>
                <a:srgbClr val="FF0000"/>
              </a:solidFill>
              <a:latin typeface="Times" pitchFamily="18" charset="0"/>
            </a:endParaRPr>
          </a:p>
          <a:p>
            <a:endParaRPr lang="ja-JP" altLang="en-US" sz="1300" dirty="0">
              <a:solidFill>
                <a:srgbClr val="FF0000"/>
              </a:solidFill>
              <a:latin typeface="Times" pitchFamily="18" charset="0"/>
            </a:endParaRPr>
          </a:p>
        </p:txBody>
      </p:sp>
      <p:sp>
        <p:nvSpPr>
          <p:cNvPr id="4" name="スライド番号プレースホルダ 3"/>
          <p:cNvSpPr>
            <a:spLocks noGrp="1"/>
          </p:cNvSpPr>
          <p:nvPr>
            <p:ph type="sldNum" sz="quarter" idx="10"/>
          </p:nvPr>
        </p:nvSpPr>
        <p:spPr/>
        <p:txBody>
          <a:bodyPr/>
          <a:lstStyle/>
          <a:p>
            <a:pPr>
              <a:defRPr/>
            </a:pPr>
            <a:fld id="{017A6728-37E7-4B5A-BEEE-BE98935541ED}" type="slidenum">
              <a:rPr lang="ja-JP" altLang="en-US" smtClean="0"/>
              <a:pPr>
                <a:defRPr/>
              </a:pPr>
              <a:t>38</a:t>
            </a:fld>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300" b="1" i="1" dirty="0">
                <a:latin typeface="Times" pitchFamily="18" charset="0"/>
              </a:rPr>
              <a:t>Background to current </a:t>
            </a:r>
            <a:r>
              <a:rPr lang="en-AU" altLang="ja-JP" sz="1300" b="1" i="1" dirty="0">
                <a:latin typeface="Times" pitchFamily="18" charset="0"/>
              </a:rPr>
              <a:t>talking situation</a:t>
            </a:r>
            <a:endParaRPr lang="ja-JP" altLang="ja-JP" sz="1300" b="1" dirty="0">
              <a:latin typeface="Times" pitchFamily="18" charset="0"/>
            </a:endParaRPr>
          </a:p>
          <a:p>
            <a:r>
              <a:rPr lang="en-US" altLang="ja-JP" sz="1300" dirty="0">
                <a:latin typeface="Times" pitchFamily="18" charset="0"/>
              </a:rPr>
              <a:t>The background to the current </a:t>
            </a:r>
            <a:r>
              <a:rPr lang="en-AU" altLang="ja-JP" sz="1300" dirty="0">
                <a:latin typeface="Times" pitchFamily="18" charset="0"/>
              </a:rPr>
              <a:t>talking situation</a:t>
            </a:r>
            <a:r>
              <a:rPr lang="en-US" altLang="ja-JP" sz="1300" dirty="0">
                <a:latin typeface="Times" pitchFamily="18" charset="0"/>
              </a:rPr>
              <a:t> was divided into three categories. In the category of ‘Talking to the selected elderly’, it was observed that talking was infrequent to those elderly who are ‘independent’, ‘have many family visits’ and are ‘unable to convey their wishes’. In the category of ‘working conditions’, factors observed were ‘the large quantity of work’, ‘</a:t>
            </a:r>
            <a:r>
              <a:rPr lang="en-AU" altLang="ja-JP" sz="1300" dirty="0">
                <a:latin typeface="Times" pitchFamily="18" charset="0"/>
              </a:rPr>
              <a:t>unwillingness</a:t>
            </a:r>
            <a:r>
              <a:rPr lang="en-US" altLang="ja-JP" sz="1300" dirty="0">
                <a:latin typeface="Times" pitchFamily="18" charset="0"/>
              </a:rPr>
              <a:t> to impose on colleagues due to staff shortages’ and </a:t>
            </a:r>
            <a:r>
              <a:rPr lang="en-AU" altLang="ja-JP" sz="1300" dirty="0">
                <a:latin typeface="Times" pitchFamily="18" charset="0"/>
              </a:rPr>
              <a:t>‘</a:t>
            </a:r>
            <a:r>
              <a:rPr lang="en-US" altLang="ja-JP" sz="1300" dirty="0">
                <a:latin typeface="Times" pitchFamily="18" charset="0"/>
              </a:rPr>
              <a:t>prioritization of work in accordance with the work function’. The category of ‘communication consciousness and skills’ included factors such as, </a:t>
            </a:r>
            <a:r>
              <a:rPr lang="en-AU" altLang="ja-JP" sz="1300" dirty="0">
                <a:latin typeface="Times" pitchFamily="18" charset="0"/>
              </a:rPr>
              <a:t>‘</a:t>
            </a:r>
            <a:r>
              <a:rPr lang="en-US" altLang="ja-JP" sz="1300" dirty="0">
                <a:latin typeface="Times" pitchFamily="18" charset="0"/>
              </a:rPr>
              <a:t>communication is not regarded as care or work’, ‘caregivers have no conversation topics in common with the elderly’ and </a:t>
            </a:r>
            <a:r>
              <a:rPr lang="en-AU" altLang="ja-JP" sz="1300" dirty="0">
                <a:latin typeface="Times" pitchFamily="18" charset="0"/>
              </a:rPr>
              <a:t>’caregivers have </a:t>
            </a:r>
            <a:r>
              <a:rPr lang="en-US" altLang="ja-JP" sz="1300" dirty="0">
                <a:latin typeface="Times" pitchFamily="18" charset="0"/>
              </a:rPr>
              <a:t>no interest in the elderly’</a:t>
            </a:r>
            <a:endParaRPr kumimoji="1" lang="ja-JP" altLang="en-US" dirty="0">
              <a:latin typeface="Times" pitchFamily="18" charset="0"/>
            </a:endParaRPr>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39</a:t>
            </a:fld>
            <a:endParaRPr lang="ja-JP" altLang="en-US"/>
          </a:p>
        </p:txBody>
      </p:sp>
    </p:spTree>
    <p:extLst>
      <p:ext uri="{BB962C8B-B14F-4D97-AF65-F5344CB8AC3E}">
        <p14:creationId xmlns:p14="http://schemas.microsoft.com/office/powerpoint/2010/main" xmlns="" val="151274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AU" altLang="ja-JP" sz="1300" dirty="0" smtClean="0">
                <a:solidFill>
                  <a:srgbClr val="FF0000"/>
                </a:solidFill>
                <a:latin typeface="Times"/>
                <a:ea typeface="平成明朝"/>
                <a:cs typeface="Times New Roman"/>
              </a:rPr>
              <a:t>We  </a:t>
            </a:r>
            <a:r>
              <a:rPr lang="en-AU" altLang="ja-JP" sz="1300" dirty="0" smtClean="0">
                <a:latin typeface="Times"/>
                <a:ea typeface="平成明朝"/>
                <a:cs typeface="Times New Roman"/>
              </a:rPr>
              <a:t>have </a:t>
            </a:r>
            <a:r>
              <a:rPr lang="en-AU" altLang="ja-JP" sz="1300" dirty="0">
                <a:latin typeface="Times"/>
                <a:ea typeface="平成明朝"/>
                <a:cs typeface="Times New Roman"/>
              </a:rPr>
              <a:t>so far conducted research in this field in two stages.</a:t>
            </a:r>
          </a:p>
          <a:p>
            <a:endParaRPr lang="en-AU" altLang="ja-JP" sz="1300" dirty="0">
              <a:latin typeface="Times"/>
              <a:ea typeface="平成明朝"/>
              <a:cs typeface="Times New Roman"/>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9FDD724-6A5E-4607-A4DD-ADE63BA5E946}"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300" b="1" i="1" dirty="0">
                <a:latin typeface="Times" pitchFamily="18" charset="0"/>
              </a:rPr>
              <a:t>Improvement measures</a:t>
            </a:r>
            <a:endParaRPr lang="ja-JP" altLang="ja-JP" sz="1300" b="1" dirty="0">
              <a:latin typeface="Times" pitchFamily="18" charset="0"/>
            </a:endParaRPr>
          </a:p>
          <a:p>
            <a:r>
              <a:rPr lang="en-US" altLang="ja-JP" sz="1300" dirty="0">
                <a:latin typeface="Times" pitchFamily="18" charset="0"/>
              </a:rPr>
              <a:t>Concrete methods for promoting Type II talking were divided into four categories. The category ‘revision of duties’ included setting a target conversation time for each day, and setting a planned conversation target elderly resident. ‘Understanding the elderly’ included sharing information about the elderly resident, and not discriminating among the elderly based on conversational ability and degree of independence. ‘Consciousness reform regarding communication’ included regarding communication as part of the work, and changing the viewpoint that conversation while working was not good. ‘Communication inventiveness’ included not holding preconceptions about elderly residents, talking about nature and incidents in society as conversation topics, and providing more opportunities for interaction between elderly residents sharing similar interests.</a:t>
            </a:r>
            <a:endParaRPr lang="ja-JP" altLang="ja-JP" sz="1300" dirty="0">
              <a:latin typeface="Times" pitchFamily="18" charset="0"/>
            </a:endParaRPr>
          </a:p>
        </p:txBody>
      </p:sp>
      <p:sp>
        <p:nvSpPr>
          <p:cNvPr id="4" name="スライド番号プレースホルダー 3"/>
          <p:cNvSpPr>
            <a:spLocks noGrp="1"/>
          </p:cNvSpPr>
          <p:nvPr>
            <p:ph type="sldNum" sz="quarter" idx="10"/>
          </p:nvPr>
        </p:nvSpPr>
        <p:spPr/>
        <p:txBody>
          <a:bodyPr/>
          <a:lstStyle/>
          <a:p>
            <a:pPr>
              <a:defRPr/>
            </a:pPr>
            <a:fld id="{FDDBEFA4-FA13-4EBF-80F8-DFEA1AE2C354}" type="slidenum">
              <a:rPr lang="ja-JP" altLang="en-US" smtClean="0"/>
              <a:pPr>
                <a:defRPr/>
              </a:pPr>
              <a:t>40</a:t>
            </a:fld>
            <a:endParaRPr lang="ja-JP" altLang="en-US"/>
          </a:p>
        </p:txBody>
      </p:sp>
    </p:spTree>
    <p:extLst>
      <p:ext uri="{BB962C8B-B14F-4D97-AF65-F5344CB8AC3E}">
        <p14:creationId xmlns:p14="http://schemas.microsoft.com/office/powerpoint/2010/main" xmlns="" val="308294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hangingPunct="0">
              <a:spcAft>
                <a:spcPts val="0"/>
              </a:spcAft>
            </a:pPr>
            <a:r>
              <a:rPr lang="en-AU" altLang="ja-JP" sz="1300" dirty="0">
                <a:latin typeface="Times"/>
                <a:ea typeface="平成明朝"/>
                <a:cs typeface="Times New Roman"/>
              </a:rPr>
              <a:t>The study conducted in the first stage aimed to clarify the actual situation concerning verbal communication between caregivers and elderly residents of geriatric care facilities (</a:t>
            </a:r>
            <a:r>
              <a:rPr lang="en-AU" altLang="ja-JP" sz="1300" dirty="0" err="1">
                <a:latin typeface="Times"/>
                <a:ea typeface="平成明朝"/>
                <a:cs typeface="Times New Roman"/>
              </a:rPr>
              <a:t>Fukaya</a:t>
            </a:r>
            <a:r>
              <a:rPr lang="en-AU" altLang="ja-JP" sz="1300" dirty="0">
                <a:latin typeface="Times"/>
                <a:ea typeface="平成明朝"/>
                <a:cs typeface="Times New Roman"/>
              </a:rPr>
              <a:t>, et al., 2004). The study method involved </a:t>
            </a:r>
            <a:r>
              <a:rPr lang="en-AU" altLang="ja-JP" sz="1300" dirty="0" err="1">
                <a:latin typeface="Times"/>
                <a:ea typeface="平成明朝"/>
                <a:cs typeface="Times New Roman"/>
              </a:rPr>
              <a:t>analyzing</a:t>
            </a:r>
            <a:r>
              <a:rPr lang="en-AU" altLang="ja-JP" sz="1300" dirty="0">
                <a:latin typeface="Times"/>
                <a:ea typeface="平成明朝"/>
                <a:cs typeface="Times New Roman"/>
              </a:rPr>
              <a:t> the types of verbal communication by caregivers and elderly utterances, with the duration and frequency of the communication measured. Factors affecting caregiver talking and elderly utterances were then evaluated.</a:t>
            </a:r>
            <a:endParaRPr lang="ja-JP" altLang="ja-JP" sz="1300" dirty="0">
              <a:latin typeface="Times"/>
              <a:ea typeface="平成明朝"/>
              <a:cs typeface="Times New Roman"/>
            </a:endParaRPr>
          </a:p>
          <a:p>
            <a:pPr hangingPunct="0">
              <a:spcAft>
                <a:spcPts val="0"/>
              </a:spcAft>
            </a:pPr>
            <a:endParaRPr lang="en-AU" altLang="ja-JP" sz="1300" dirty="0">
              <a:latin typeface="Times"/>
              <a:ea typeface="平成明朝"/>
              <a:cs typeface="Times New Roman"/>
            </a:endParaRPr>
          </a:p>
          <a:p>
            <a:pPr hangingPunct="0">
              <a:spcAft>
                <a:spcPts val="0"/>
              </a:spcAft>
            </a:pPr>
            <a:endParaRPr lang="en-AU" altLang="ja-JP" sz="1300" dirty="0">
              <a:latin typeface="Times"/>
              <a:ea typeface="平成明朝"/>
              <a:cs typeface="Times New Roman"/>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9FDD724-6A5E-4607-A4DD-ADE63BA5E946}"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60115">
              <a:defRPr/>
            </a:pPr>
            <a:r>
              <a:rPr lang="en-AU" altLang="ja-JP" sz="1300" dirty="0">
                <a:solidFill>
                  <a:srgbClr val="FF0000"/>
                </a:solidFill>
                <a:latin typeface="Times"/>
                <a:ea typeface="平成明朝"/>
                <a:cs typeface="Times New Roman"/>
              </a:rPr>
              <a:t>As a result of this study, we categorized the communication between caregivers and elderly residents into 2 types. </a:t>
            </a:r>
          </a:p>
          <a:p>
            <a:pPr>
              <a:defRPr/>
            </a:pPr>
            <a:r>
              <a:rPr lang="en-AU" altLang="ja-JP" sz="1300" dirty="0">
                <a:latin typeface="Times"/>
                <a:ea typeface="平成明朝"/>
                <a:cs typeface="Times New Roman"/>
              </a:rPr>
              <a:t>The first type of communication was ‘Task oriented communication’, which is talking based on various nursing or caregiving administration to elicit daily living activities from the elderly, which we </a:t>
            </a:r>
            <a:r>
              <a:rPr lang="en-AU" altLang="ja-JP" sz="1300" dirty="0" err="1">
                <a:latin typeface="Times"/>
                <a:ea typeface="平成明朝"/>
                <a:cs typeface="Times New Roman"/>
              </a:rPr>
              <a:t>labeled</a:t>
            </a:r>
            <a:r>
              <a:rPr lang="en-AU" altLang="ja-JP" sz="1300" dirty="0">
                <a:latin typeface="Times"/>
                <a:ea typeface="平成明朝"/>
                <a:cs typeface="Times New Roman"/>
              </a:rPr>
              <a:t> Type I communication. </a:t>
            </a:r>
            <a:r>
              <a:rPr lang="en-US" altLang="ja-JP" sz="1300" dirty="0">
                <a:latin typeface="Times" pitchFamily="18" charset="0"/>
              </a:rPr>
              <a:t>Type1 includes s</a:t>
            </a:r>
            <a:r>
              <a:rPr lang="en-US" altLang="ja-JP" sz="1300" dirty="0">
                <a:solidFill>
                  <a:srgbClr val="000000"/>
                </a:solidFill>
                <a:latin typeface="Times" pitchFamily="18" charset="0"/>
              </a:rPr>
              <a:t>econdary categories</a:t>
            </a:r>
            <a:r>
              <a:rPr lang="en-US" altLang="ja-JP" sz="1300" dirty="0">
                <a:latin typeface="Times" pitchFamily="18" charset="0"/>
              </a:rPr>
              <a:t> such as: talk for promotion of behavior, talk for assistance behavior, questions and explanations about the daily schedule and activities, and others. </a:t>
            </a:r>
            <a:r>
              <a:rPr lang="en-US" altLang="ja-JP" sz="1300" dirty="0">
                <a:solidFill>
                  <a:srgbClr val="FF0000"/>
                </a:solidFill>
                <a:latin typeface="Times" pitchFamily="18" charset="0"/>
              </a:rPr>
              <a:t>Type I communication accounts for 76% of all communication. Almost all Type I communication is initiated by caregivers and has a 1-way communication structure, with caregivers beginning the conversation and elderly residents responding with yes or no. This results in fewer utterances by elderly residents. </a:t>
            </a:r>
          </a:p>
          <a:p>
            <a:r>
              <a:rPr lang="en-AU" altLang="ja-JP" sz="1300" dirty="0">
                <a:latin typeface="Times" pitchFamily="18" charset="0"/>
                <a:ea typeface="平成明朝"/>
                <a:cs typeface="Times New Roman"/>
              </a:rPr>
              <a:t>The second type of communication was conversation about family, work and social events that occurs normally in social activities, which we </a:t>
            </a:r>
            <a:r>
              <a:rPr lang="en-AU" altLang="ja-JP" sz="1300" dirty="0" err="1">
                <a:latin typeface="Times" pitchFamily="18" charset="0"/>
                <a:ea typeface="平成明朝"/>
                <a:cs typeface="Times New Roman"/>
              </a:rPr>
              <a:t>labeled</a:t>
            </a:r>
            <a:r>
              <a:rPr lang="en-AU" altLang="ja-JP" sz="1300" dirty="0">
                <a:latin typeface="Times" pitchFamily="18" charset="0"/>
                <a:ea typeface="平成明朝"/>
                <a:cs typeface="Times New Roman"/>
              </a:rPr>
              <a:t> Type II communication.</a:t>
            </a:r>
            <a:r>
              <a:rPr lang="en-AU" altLang="ja-JP" sz="1300" dirty="0">
                <a:latin typeface="Times" pitchFamily="18" charset="0"/>
              </a:rPr>
              <a:t> Type 2 includes</a:t>
            </a:r>
            <a:r>
              <a:rPr lang="en-US" altLang="ja-JP" sz="1300" dirty="0">
                <a:latin typeface="Times" pitchFamily="18" charset="0"/>
              </a:rPr>
              <a:t> s</a:t>
            </a:r>
            <a:r>
              <a:rPr lang="en-US" altLang="ja-JP" sz="1300" dirty="0">
                <a:solidFill>
                  <a:srgbClr val="000000"/>
                </a:solidFill>
                <a:latin typeface="Times" pitchFamily="18" charset="0"/>
              </a:rPr>
              <a:t>econdary categories</a:t>
            </a:r>
            <a:r>
              <a:rPr lang="en-US" altLang="ja-JP" sz="1300" dirty="0">
                <a:latin typeface="Times" pitchFamily="18" charset="0"/>
              </a:rPr>
              <a:t> </a:t>
            </a:r>
            <a:r>
              <a:rPr lang="en-AU" altLang="ja-JP" sz="1300" dirty="0">
                <a:latin typeface="Times" pitchFamily="18" charset="0"/>
              </a:rPr>
              <a:t>such as “greetings”, “</a:t>
            </a:r>
            <a:r>
              <a:rPr lang="en-US" altLang="ja-JP" sz="1300" dirty="0">
                <a:solidFill>
                  <a:srgbClr val="000000"/>
                </a:solidFill>
                <a:latin typeface="Times" pitchFamily="18" charset="0"/>
              </a:rPr>
              <a:t>resident’s life </a:t>
            </a:r>
            <a:r>
              <a:rPr lang="ja-JP" altLang="en-US" sz="1300" dirty="0">
                <a:solidFill>
                  <a:srgbClr val="000000"/>
                </a:solidFill>
                <a:latin typeface="Times" pitchFamily="18" charset="0"/>
              </a:rPr>
              <a:t> </a:t>
            </a:r>
            <a:r>
              <a:rPr lang="en-US" altLang="ja-JP" sz="1300" dirty="0">
                <a:solidFill>
                  <a:srgbClr val="000000"/>
                </a:solidFill>
                <a:latin typeface="Times" pitchFamily="18" charset="0"/>
              </a:rPr>
              <a:t>history</a:t>
            </a:r>
            <a:r>
              <a:rPr lang="en-US" altLang="ja-JP" sz="1300" b="1" dirty="0">
                <a:solidFill>
                  <a:srgbClr val="000000"/>
                </a:solidFill>
                <a:latin typeface="Times" pitchFamily="18" charset="0"/>
              </a:rPr>
              <a:t>” “</a:t>
            </a:r>
            <a:r>
              <a:rPr lang="en-AU" altLang="ja-JP" sz="1300" dirty="0">
                <a:latin typeface="Times" pitchFamily="18" charset="0"/>
              </a:rPr>
              <a:t>social and natural surroundings and events” and the “psychological state” of the residents.</a:t>
            </a:r>
            <a:r>
              <a:rPr lang="ja-JP" altLang="en-US" sz="1300" dirty="0">
                <a:latin typeface="Times" pitchFamily="18" charset="0"/>
              </a:rPr>
              <a:t>　</a:t>
            </a:r>
            <a:endParaRPr lang="en-US" altLang="ja-JP" sz="1300" dirty="0">
              <a:latin typeface="Times" pitchFamily="18" charset="0"/>
            </a:endParaRPr>
          </a:p>
          <a:p>
            <a:endParaRPr kumimoji="1" lang="en-US" altLang="ja-JP" baseline="0" dirty="0" smtClean="0"/>
          </a:p>
          <a:p>
            <a:r>
              <a:rPr lang="en-AU" altLang="ja-JP" sz="1300" dirty="0"/>
              <a:t>.</a:t>
            </a:r>
            <a:r>
              <a:rPr lang="ja-JP" altLang="en-US" sz="1300" dirty="0"/>
              <a:t>　　　</a:t>
            </a:r>
            <a:endParaRPr lang="en-AU" altLang="ja-JP" sz="1300" dirty="0"/>
          </a:p>
          <a:p>
            <a:endParaRPr lang="en-AU" altLang="ja-JP" sz="1300" dirty="0"/>
          </a:p>
        </p:txBody>
      </p:sp>
      <p:sp>
        <p:nvSpPr>
          <p:cNvPr id="4" name="スライド番号プレースホルダ 3"/>
          <p:cNvSpPr>
            <a:spLocks noGrp="1"/>
          </p:cNvSpPr>
          <p:nvPr>
            <p:ph type="sldNum" sz="quarter" idx="10"/>
          </p:nvPr>
        </p:nvSpPr>
        <p:spPr/>
        <p:txBody>
          <a:bodyPr/>
          <a:lstStyle/>
          <a:p>
            <a:fld id="{59FDD724-6A5E-4607-A4DD-ADE63BA5E946}"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60115" hangingPunct="0">
              <a:defRPr/>
            </a:pPr>
            <a:r>
              <a:rPr lang="en-AU" altLang="ja-JP" sz="1300" dirty="0">
                <a:latin typeface="Times" pitchFamily="18" charset="0"/>
              </a:rPr>
              <a:t>the second stage of this study</a:t>
            </a:r>
            <a:r>
              <a:rPr lang="ja-JP" altLang="ja-JP" sz="1300" dirty="0">
                <a:latin typeface="Times" pitchFamily="18" charset="0"/>
              </a:rPr>
              <a:t>（</a:t>
            </a:r>
            <a:r>
              <a:rPr lang="en-AU" altLang="ja-JP" sz="1300" dirty="0" err="1">
                <a:latin typeface="Times" pitchFamily="18" charset="0"/>
              </a:rPr>
              <a:t>Fukaya</a:t>
            </a:r>
            <a:r>
              <a:rPr lang="en-AU" altLang="ja-JP" sz="1300" dirty="0">
                <a:latin typeface="Times" pitchFamily="18" charset="0"/>
              </a:rPr>
              <a:t>, et al., 2009</a:t>
            </a:r>
            <a:r>
              <a:rPr lang="ja-JP" altLang="ja-JP" sz="1300" dirty="0">
                <a:latin typeface="Times" pitchFamily="18" charset="0"/>
              </a:rPr>
              <a:t>）</a:t>
            </a:r>
            <a:r>
              <a:rPr lang="en-AU" altLang="ja-JP" sz="1300" dirty="0">
                <a:latin typeface="Times" pitchFamily="18" charset="0"/>
              </a:rPr>
              <a:t> was conducted </a:t>
            </a:r>
            <a:r>
              <a:rPr lang="en-AU" altLang="ja-JP" sz="1300" dirty="0" smtClean="0">
                <a:latin typeface="Times" pitchFamily="18" charset="0"/>
              </a:rPr>
              <a:t>:</a:t>
            </a:r>
          </a:p>
          <a:p>
            <a:pPr defTabSz="960115" hangingPunct="0">
              <a:defRPr/>
            </a:pPr>
            <a:r>
              <a:rPr lang="en-AU" altLang="ja-JP" sz="1300" dirty="0" smtClean="0">
                <a:latin typeface="Times" pitchFamily="18" charset="0"/>
              </a:rPr>
              <a:t> </a:t>
            </a:r>
            <a:r>
              <a:rPr lang="en-AU" altLang="ja-JP" sz="1300" dirty="0">
                <a:latin typeface="Times" pitchFamily="18" charset="0"/>
              </a:rPr>
              <a:t>firstly:</a:t>
            </a:r>
            <a:r>
              <a:rPr lang="en-US" altLang="ja-JP" sz="1300" dirty="0">
                <a:latin typeface="Times" pitchFamily="18" charset="0"/>
              </a:rPr>
              <a:t>To</a:t>
            </a:r>
            <a:r>
              <a:rPr lang="en-AU" altLang="ja-JP" sz="1300" dirty="0">
                <a:latin typeface="Times" pitchFamily="18" charset="0"/>
              </a:rPr>
              <a:t> Conduct an education intervention with the aim of making caregivers aware of the need for Type II communication to the </a:t>
            </a:r>
            <a:r>
              <a:rPr lang="en-AU" altLang="ja-JP" sz="1300" dirty="0" smtClean="0">
                <a:latin typeface="Times" pitchFamily="18" charset="0"/>
              </a:rPr>
              <a:t>elderly. </a:t>
            </a:r>
          </a:p>
          <a:p>
            <a:pPr defTabSz="960115" hangingPunct="0">
              <a:defRPr/>
            </a:pPr>
            <a:r>
              <a:rPr lang="en-AU" altLang="ja-JP" sz="1300" dirty="0" smtClean="0">
                <a:latin typeface="Times" pitchFamily="18" charset="0"/>
              </a:rPr>
              <a:t>Secondly</a:t>
            </a:r>
            <a:r>
              <a:rPr lang="en-AU" altLang="ja-JP" sz="1300" dirty="0">
                <a:latin typeface="Times" pitchFamily="18" charset="0"/>
              </a:rPr>
              <a:t>:</a:t>
            </a:r>
            <a:r>
              <a:rPr lang="en-US" altLang="ja-JP" sz="1300" dirty="0">
                <a:latin typeface="Times" pitchFamily="18" charset="0"/>
                <a:cs typeface="Times New Roman" pitchFamily="18" charset="0"/>
              </a:rPr>
              <a:t> T</a:t>
            </a:r>
            <a:r>
              <a:rPr lang="en-AU" altLang="ja-JP" sz="1300" dirty="0">
                <a:latin typeface="Times" pitchFamily="18" charset="0"/>
                <a:cs typeface="Times New Roman" pitchFamily="18" charset="0"/>
              </a:rPr>
              <a:t>o discover practical measures to increase Type II communication</a:t>
            </a:r>
            <a:r>
              <a:rPr lang="en-US" altLang="ja-JP" sz="1300" dirty="0">
                <a:latin typeface="Times" pitchFamily="18" charset="0"/>
                <a:cs typeface="Times New Roman" pitchFamily="18" charset="0"/>
              </a:rPr>
              <a:t> </a:t>
            </a:r>
            <a:r>
              <a:rPr lang="en-US" altLang="ja-JP" sz="1400" dirty="0" smtClean="0">
                <a:solidFill>
                  <a:schemeClr val="tx1"/>
                </a:solidFill>
                <a:latin typeface="Times New Roman" pitchFamily="18" charset="0"/>
                <a:ea typeface="HGPｺﾞｼｯｸE" panose="020B0900000000000000" pitchFamily="50" charset="-128"/>
                <a:cs typeface="Times New Roman" pitchFamily="18" charset="0"/>
              </a:rPr>
              <a:t>of caregivers </a:t>
            </a:r>
            <a:r>
              <a:rPr lang="en-US" altLang="ja-JP" sz="1300" dirty="0" smtClean="0">
                <a:latin typeface="Times" pitchFamily="18" charset="0"/>
                <a:cs typeface="Times New Roman" pitchFamily="18" charset="0"/>
              </a:rPr>
              <a:t>after</a:t>
            </a:r>
            <a:r>
              <a:rPr lang="en-AU" altLang="ja-JP" sz="1300" dirty="0" smtClean="0">
                <a:latin typeface="Times" pitchFamily="18" charset="0"/>
                <a:cs typeface="Times New Roman" pitchFamily="18" charset="0"/>
              </a:rPr>
              <a:t> </a:t>
            </a:r>
            <a:r>
              <a:rPr lang="en-AU" altLang="ja-JP" sz="1300" dirty="0">
                <a:latin typeface="Times" pitchFamily="18" charset="0"/>
                <a:cs typeface="Times New Roman" pitchFamily="18" charset="0"/>
              </a:rPr>
              <a:t>an education intervention</a:t>
            </a:r>
            <a:endParaRPr lang="ja-JP" altLang="en-US" sz="1300" dirty="0">
              <a:latin typeface="Times" pitchFamily="18" charset="0"/>
              <a:cs typeface="Times New Roman" pitchFamily="18" charset="0"/>
            </a:endParaRPr>
          </a:p>
          <a:p>
            <a:pPr hangingPunct="0"/>
            <a:endParaRPr lang="ja-JP" altLang="ja-JP" sz="1300" dirty="0"/>
          </a:p>
          <a:p>
            <a:pPr hangingPunct="0"/>
            <a:endParaRPr lang="en-AU" altLang="ja-JP" sz="1300" dirty="0"/>
          </a:p>
          <a:p>
            <a:pPr hangingPunct="0"/>
            <a:endParaRPr lang="ja-JP" altLang="ja-JP" sz="1300" dirty="0"/>
          </a:p>
        </p:txBody>
      </p:sp>
      <p:sp>
        <p:nvSpPr>
          <p:cNvPr id="4" name="スライド番号プレースホルダ 3"/>
          <p:cNvSpPr>
            <a:spLocks noGrp="1"/>
          </p:cNvSpPr>
          <p:nvPr>
            <p:ph type="sldNum" sz="quarter" idx="10"/>
          </p:nvPr>
        </p:nvSpPr>
        <p:spPr/>
        <p:txBody>
          <a:bodyPr/>
          <a:lstStyle/>
          <a:p>
            <a:fld id="{59FDD724-6A5E-4607-A4DD-ADE63BA5E946}"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300" dirty="0">
                <a:latin typeface="Times" pitchFamily="18" charset="0"/>
              </a:rPr>
              <a:t>Survey design</a:t>
            </a:r>
          </a:p>
          <a:p>
            <a:pPr algn="l"/>
            <a:endParaRPr lang="ja-JP" altLang="en-US" sz="1300" dirty="0">
              <a:latin typeface="Times" pitchFamily="18" charset="0"/>
              <a:cs typeface="Times New Roman" pitchFamily="18" charset="0"/>
            </a:endParaRPr>
          </a:p>
          <a:p>
            <a:pPr hangingPunct="0"/>
            <a:r>
              <a:rPr lang="en-AU" altLang="ja-JP" sz="1300" dirty="0">
                <a:latin typeface="Times" pitchFamily="18" charset="0"/>
              </a:rPr>
              <a:t>The educational intervention in this study comprised a lecture (30 minutes) on the importance of Type II communication, and a group discussion (60 minutes) based on </a:t>
            </a:r>
            <a:r>
              <a:rPr lang="en-US" altLang="ja-JP" sz="1300" dirty="0">
                <a:latin typeface="Times" pitchFamily="18" charset="0"/>
              </a:rPr>
              <a:t>‘Critical Reflection’, a total of 90 minutes conducted once at each surveyed facility. </a:t>
            </a:r>
          </a:p>
          <a:p>
            <a:pPr marL="0" marR="0" indent="0" algn="l" defTabSz="914400" rtl="0" eaLnBrk="1" fontAlgn="base" latinLnBrk="0" hangingPunct="0">
              <a:lnSpc>
                <a:spcPct val="100000"/>
              </a:lnSpc>
              <a:spcBef>
                <a:spcPct val="30000"/>
              </a:spcBef>
              <a:spcAft>
                <a:spcPct val="0"/>
              </a:spcAft>
              <a:buClrTx/>
              <a:buSzTx/>
              <a:buFontTx/>
              <a:buNone/>
              <a:tabLst/>
              <a:defRPr/>
            </a:pPr>
            <a:r>
              <a:rPr lang="en-AU" altLang="ja-JP" sz="1300" dirty="0">
                <a:latin typeface="Times" pitchFamily="18" charset="0"/>
              </a:rPr>
              <a:t>The group discussions focused on the current state of verbal communication by caregivers, the background </a:t>
            </a:r>
            <a:r>
              <a:rPr lang="en-US" altLang="ja-JP" sz="1300" dirty="0">
                <a:latin typeface="Times" pitchFamily="18" charset="0"/>
              </a:rPr>
              <a:t>to the current communication situation, and </a:t>
            </a:r>
            <a:r>
              <a:rPr lang="en-US" altLang="ja-JP" sz="1300" dirty="0" smtClean="0">
                <a:latin typeface="Times" pitchFamily="18" charset="0"/>
              </a:rPr>
              <a:t>the </a:t>
            </a:r>
            <a:r>
              <a:rPr lang="en-US" altLang="ja-JP" sz="1400" b="0" i="0" u="none" strike="noStrike" dirty="0" smtClean="0">
                <a:solidFill>
                  <a:srgbClr val="000000"/>
                </a:solidFill>
                <a:effectLst/>
                <a:latin typeface="Times New Roman"/>
              </a:rPr>
              <a:t>Improvement measures </a:t>
            </a:r>
            <a:r>
              <a:rPr lang="en-US" altLang="ja-JP" sz="1300" dirty="0" smtClean="0">
                <a:latin typeface="Times" pitchFamily="18" charset="0"/>
              </a:rPr>
              <a:t>to </a:t>
            </a:r>
            <a:r>
              <a:rPr lang="en-US" altLang="ja-JP" sz="1300" dirty="0">
                <a:latin typeface="Times" pitchFamily="18" charset="0"/>
              </a:rPr>
              <a:t>increase Type II speech.</a:t>
            </a:r>
            <a:r>
              <a:rPr lang="en-AU" altLang="ja-JP" sz="1300" dirty="0">
                <a:latin typeface="Times" pitchFamily="18" charset="0"/>
              </a:rPr>
              <a:t> </a:t>
            </a:r>
            <a:br>
              <a:rPr lang="en-AU" altLang="ja-JP" sz="1300" dirty="0">
                <a:latin typeface="Times" pitchFamily="18" charset="0"/>
              </a:rPr>
            </a:br>
            <a:endParaRPr lang="en-AU" altLang="ja-JP" sz="1300" dirty="0">
              <a:latin typeface="Times" pitchFamily="18" charset="0"/>
            </a:endParaRPr>
          </a:p>
          <a:p>
            <a:pPr hangingPunct="0"/>
            <a:r>
              <a:rPr lang="en-US" altLang="ja-JP" sz="1300" dirty="0">
                <a:latin typeface="Times" pitchFamily="18" charset="0"/>
              </a:rPr>
              <a:t>In order to evaluate the effect of educational intervention, measurement of the type and quantity of verbal communication was conducted a full day each time for a total of three times at each facility: before the intervention, 1 week after the intervention and 3 months after the intervention. The observation period lasted </a:t>
            </a:r>
            <a:r>
              <a:rPr lang="en-US" altLang="ja-JP" sz="1300" dirty="0" smtClean="0">
                <a:latin typeface="Times" pitchFamily="18" charset="0"/>
              </a:rPr>
              <a:t>from 9:00am </a:t>
            </a:r>
            <a:r>
              <a:rPr lang="en-US" altLang="ja-JP" sz="1300" dirty="0">
                <a:latin typeface="Times" pitchFamily="18" charset="0"/>
              </a:rPr>
              <a:t>to 5:00pm. </a:t>
            </a:r>
            <a:endParaRPr lang="ja-JP" altLang="en-US" sz="1300" dirty="0">
              <a:latin typeface="Times" pitchFamily="18" charset="0"/>
            </a:endParaRPr>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60115" hangingPunct="0">
              <a:defRPr/>
            </a:pPr>
            <a:r>
              <a:rPr lang="en-AU" altLang="ja-JP" sz="1300" b="1" dirty="0">
                <a:latin typeface="Times New Roman" pitchFamily="18" charset="0"/>
                <a:cs typeface="Times New Roman" pitchFamily="18" charset="0"/>
              </a:rPr>
              <a:t>Results show</a:t>
            </a:r>
            <a:r>
              <a:rPr lang="en-AU" altLang="ja-JP" sz="1300" dirty="0">
                <a:latin typeface="Times New Roman" pitchFamily="18" charset="0"/>
                <a:cs typeface="Times New Roman" pitchFamily="18" charset="0"/>
              </a:rPr>
              <a:t>s</a:t>
            </a:r>
            <a:r>
              <a:rPr lang="en-AU" altLang="ja-JP" sz="1300" b="1" dirty="0">
                <a:latin typeface="Times New Roman" pitchFamily="18" charset="0"/>
                <a:cs typeface="Times New Roman" pitchFamily="18" charset="0"/>
              </a:rPr>
              <a:t> </a:t>
            </a:r>
            <a:r>
              <a:rPr lang="en-AU" altLang="ja-JP" sz="1300" b="1" dirty="0" smtClean="0">
                <a:latin typeface="Times New Roman" pitchFamily="18" charset="0"/>
                <a:cs typeface="Times New Roman" pitchFamily="18" charset="0"/>
              </a:rPr>
              <a:t> </a:t>
            </a:r>
            <a:r>
              <a:rPr lang="en-AU" altLang="ja-JP" sz="1300" dirty="0" smtClean="0">
                <a:latin typeface="Times New Roman" pitchFamily="18" charset="0"/>
                <a:cs typeface="Times New Roman" pitchFamily="18" charset="0"/>
              </a:rPr>
              <a:t>Type </a:t>
            </a:r>
            <a:r>
              <a:rPr lang="en-AU" altLang="ja-JP" sz="1300" dirty="0">
                <a:latin typeface="Times New Roman" pitchFamily="18" charset="0"/>
                <a:cs typeface="Times New Roman" pitchFamily="18" charset="0"/>
              </a:rPr>
              <a:t>II </a:t>
            </a:r>
            <a:r>
              <a:rPr lang="en-AU" altLang="ja-JP" sz="1300" dirty="0" smtClean="0">
                <a:latin typeface="Times New Roman" pitchFamily="18" charset="0"/>
                <a:cs typeface="Times New Roman" pitchFamily="18" charset="0"/>
              </a:rPr>
              <a:t>talking </a:t>
            </a:r>
            <a:r>
              <a:rPr lang="en-AU" altLang="ja-JP" sz="1300" smtClean="0">
                <a:latin typeface="Times New Roman" pitchFamily="18" charset="0"/>
                <a:cs typeface="Times New Roman" pitchFamily="18" charset="0"/>
              </a:rPr>
              <a:t>of </a:t>
            </a:r>
            <a:r>
              <a:rPr lang="en-AU" altLang="ja-JP" sz="1300" b="1" smtClean="0">
                <a:latin typeface="Times New Roman" pitchFamily="18" charset="0"/>
                <a:cs typeface="Times New Roman" pitchFamily="18" charset="0"/>
              </a:rPr>
              <a:t>caregivers</a:t>
            </a:r>
            <a:r>
              <a:rPr lang="en-AU" altLang="ja-JP" sz="1300" smtClean="0">
                <a:latin typeface="Times New Roman" pitchFamily="18" charset="0"/>
                <a:cs typeface="Times New Roman" pitchFamily="18" charset="0"/>
              </a:rPr>
              <a:t> </a:t>
            </a:r>
            <a:r>
              <a:rPr lang="en-AU" altLang="ja-JP" sz="1300" dirty="0">
                <a:latin typeface="Times New Roman" pitchFamily="18" charset="0"/>
                <a:cs typeface="Times New Roman" pitchFamily="18" charset="0"/>
              </a:rPr>
              <a:t>increased significantly (p&lt;.05) from 226.5 sec (SD126.5) before intervention to 390.1 sec (SD274.0) 1 month after intervention, and it maintained an increased level after 3 months</a:t>
            </a:r>
            <a:r>
              <a:rPr lang="ja-JP" altLang="en-US" sz="1300" dirty="0" err="1">
                <a:latin typeface="Times New Roman" pitchFamily="18" charset="0"/>
                <a:cs typeface="Times New Roman" pitchFamily="18" charset="0"/>
              </a:rPr>
              <a:t>．</a:t>
            </a:r>
            <a:endParaRPr lang="en-AU" altLang="ja-JP" sz="1300" dirty="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pPr>
              <a:defRPr/>
            </a:pPr>
            <a:fld id="{FDDBEFA4-FA13-4EBF-80F8-DFEA1AE2C354}" type="slidenum">
              <a:rPr lang="ja-JP" altLang="en-US" smtClean="0"/>
              <a:pPr>
                <a:defRPr/>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pPr>
              <a:defRPr/>
            </a:pPr>
            <a:fld id="{1D94C1AC-2B6F-4462-9CC1-B6E5A4F49B96}" type="datetime1">
              <a:rPr lang="ja-JP" altLang="en-US" smtClean="0"/>
              <a:pPr>
                <a:defRPr/>
              </a:pPr>
              <a:t>2014/11/15</a:t>
            </a:fld>
            <a:endParaRPr lang="ja-JP" altLang="en-US" dirty="0"/>
          </a:p>
        </p:txBody>
      </p:sp>
      <p:sp>
        <p:nvSpPr>
          <p:cNvPr id="8" name="Slide Number Placeholder 7"/>
          <p:cNvSpPr>
            <a:spLocks noGrp="1"/>
          </p:cNvSpPr>
          <p:nvPr>
            <p:ph type="sldNum" sz="quarter" idx="11"/>
          </p:nvPr>
        </p:nvSpPr>
        <p:spPr/>
        <p:txBody>
          <a:bodyPr/>
          <a:lstStyle/>
          <a:p>
            <a:pPr>
              <a:defRPr/>
            </a:pPr>
            <a:fld id="{A040821F-C9F4-4AF5-B74A-ADCC8D6EF333}" type="slidenum">
              <a:rPr lang="ja-JP" altLang="en-US" smtClean="0"/>
              <a:pPr>
                <a:defRPr/>
              </a:pPr>
              <a:t>&lt;#&gt;</a:t>
            </a:fld>
            <a:endParaRPr lang="ja-JP" altLang="en-US" dirty="0"/>
          </a:p>
        </p:txBody>
      </p:sp>
      <p:sp>
        <p:nvSpPr>
          <p:cNvPr id="9" name="Footer Placeholder 8"/>
          <p:cNvSpPr>
            <a:spLocks noGrp="1"/>
          </p:cNvSpPr>
          <p:nvPr>
            <p:ph type="ftr" sz="quarter" idx="12"/>
          </p:nvPr>
        </p:nvSpPr>
        <p:spPr/>
        <p:txBody>
          <a:bodyPr/>
          <a:lstStyle/>
          <a:p>
            <a:pPr>
              <a:defRPr/>
            </a:pP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fld id="{C63B3537-B7BC-46C7-B2F6-3C4A6F054723}" type="datetime1">
              <a:rPr lang="ja-JP" altLang="en-US" smtClean="0"/>
              <a:pPr>
                <a:defRPr/>
              </a:pPr>
              <a:t>2014/11/15</a:t>
            </a:fld>
            <a:endParaRPr lang="ja-JP" altLang="en-US" dirty="0"/>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863DDD96-6580-4D90-8AFB-D5948E74D48B}" type="slidenum">
              <a:rPr lang="ja-JP" altLang="en-US" smtClean="0"/>
              <a:pPr>
                <a:defRPr/>
              </a:pPr>
              <a:t>&lt;#&gt;</a:t>
            </a:fld>
            <a:endParaRPr lang="ja-JP"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fld id="{C63B3537-B7BC-46C7-B2F6-3C4A6F054723}" type="datetime1">
              <a:rPr lang="ja-JP" altLang="en-US" smtClean="0"/>
              <a:pPr>
                <a:defRPr/>
              </a:pPr>
              <a:t>2014/11/15</a:t>
            </a:fld>
            <a:endParaRPr lang="ja-JP" altLang="en-US" dirty="0"/>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863DDD96-6580-4D90-8AFB-D5948E74D48B}" type="slidenum">
              <a:rPr lang="ja-JP" altLang="en-US" smtClean="0"/>
              <a:pPr>
                <a:defRPr/>
              </a:pPr>
              <a:t>&lt;#&gt;</a:t>
            </a:fld>
            <a:endParaRPr lang="ja-JP" alt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685800" y="1981200"/>
            <a:ext cx="7772400" cy="4114800"/>
          </a:xfrm>
        </p:spPr>
        <p:txBody>
          <a:bodyPr>
            <a:normAutofit/>
          </a:bodyPr>
          <a:lstStyle/>
          <a:p>
            <a:pPr lvl="0"/>
            <a:endParaRPr lang="ja-JP" altLang="en-US" noProof="0" smtClean="0"/>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04D054B0-D956-474C-A141-22170036A437}" type="slidenum">
              <a:rPr lang="en-US" altLang="ja-JP"/>
              <a:pPr>
                <a:defRPr/>
              </a:pPr>
              <a:t>&lt;#&gt;</a:t>
            </a:fld>
            <a:endParaRPr lang="en-US" altLang="ja-JP"/>
          </a:p>
        </p:txBody>
      </p:sp>
    </p:spTree>
    <p:extLst>
      <p:ext uri="{BB962C8B-B14F-4D97-AF65-F5344CB8AC3E}">
        <p14:creationId xmlns:p14="http://schemas.microsoft.com/office/powerpoint/2010/main" xmlns="" val="86234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pPr>
              <a:defRPr/>
            </a:pPr>
            <a:fld id="{D68A99A4-16F2-4056-A828-57842E43B5C1}" type="datetime1">
              <a:rPr lang="ja-JP" altLang="en-US" smtClean="0"/>
              <a:pPr>
                <a:defRPr/>
              </a:pPr>
              <a:t>2014/11/15</a:t>
            </a:fld>
            <a:endParaRPr lang="ja-JP" altLang="en-US" dirty="0"/>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085C05CF-CD38-4DC7-9907-976BEDFB6C3F}" type="slidenum">
              <a:rPr lang="ja-JP" altLang="en-US" smtClean="0"/>
              <a:pPr>
                <a:defRPr/>
              </a:pPr>
              <a:t>&lt;#&gt;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39775F21-CFE7-43EA-9591-7E46B31A1EC4}" type="datetime1">
              <a:rPr lang="ja-JP" altLang="en-US" smtClean="0"/>
              <a:pPr>
                <a:defRPr/>
              </a:pPr>
              <a:t>2014/11/15</a:t>
            </a:fld>
            <a:endParaRPr lang="ja-JP" altLang="en-US" dirty="0"/>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AD4B211-6D80-4291-AD58-6F9F61130BC2}" type="slidenum">
              <a:rPr lang="ja-JP" altLang="en-US" smtClean="0"/>
              <a:pPr>
                <a:defRPr/>
              </a:pPr>
              <a:t>&lt;#&gt;</a:t>
            </a:fld>
            <a:endParaRPr lang="ja-JP" alt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pPr>
              <a:defRPr/>
            </a:pPr>
            <a:fld id="{4B8CF279-07D9-4F48-AA0F-4ECA79CCFDA7}" type="datetime1">
              <a:rPr lang="ja-JP" altLang="en-US" smtClean="0"/>
              <a:pPr>
                <a:defRPr/>
              </a:pPr>
              <a:t>2014/11/15</a:t>
            </a:fld>
            <a:endParaRPr lang="ja-JP" altLang="en-US" dirty="0"/>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CB0725C-7738-4AAB-98B5-FFF00CB37552}" type="slidenum">
              <a:rPr lang="ja-JP" altLang="en-US" smtClean="0"/>
              <a:pPr>
                <a:defRPr/>
              </a:pPr>
              <a:t>&lt;#&gt;</a:t>
            </a:fld>
            <a:endParaRPr lang="ja-JP" altLang="en-US" dirty="0"/>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pPr>
              <a:defRPr/>
            </a:pPr>
            <a:fld id="{3F6591C7-5896-4A92-A557-ECA7DA4AF705}" type="datetime1">
              <a:rPr lang="ja-JP" altLang="en-US" smtClean="0"/>
              <a:pPr>
                <a:defRPr/>
              </a:pPr>
              <a:t>2014/11/15</a:t>
            </a:fld>
            <a:endParaRPr lang="ja-JP" altLang="en-US" dirty="0"/>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CF6D89B9-EFAB-4BDC-A9A9-EA991518BA54}" type="slidenum">
              <a:rPr lang="ja-JP" altLang="en-US" smtClean="0"/>
              <a:pPr>
                <a:defRPr/>
              </a:pPr>
              <a:t>&lt;#&gt;</a:t>
            </a:fld>
            <a:endParaRPr lang="ja-JP" altLang="en-US" dirty="0"/>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fld id="{512EFEE4-8312-4FC6-AF4A-EE4B20488626}" type="datetime1">
              <a:rPr lang="ja-JP" altLang="en-US" smtClean="0"/>
              <a:pPr>
                <a:defRPr/>
              </a:pPr>
              <a:t>2014/11/15</a:t>
            </a:fld>
            <a:endParaRPr lang="ja-JP" altLang="en-US" dirty="0"/>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0758670C-FF23-4144-BBB0-237DD4340E22}" type="slidenum">
              <a:rPr lang="ja-JP" altLang="en-US" smtClean="0"/>
              <a:pPr>
                <a:defRPr/>
              </a:pPr>
              <a:t>&lt;#&gt;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4F4E672-5C38-4CC6-8D8B-F51ADABF8AE0}" type="datetime1">
              <a:rPr lang="ja-JP" altLang="en-US" smtClean="0"/>
              <a:pPr>
                <a:defRPr/>
              </a:pPr>
              <a:t>2014/11/15</a:t>
            </a:fld>
            <a:endParaRPr lang="ja-JP" altLang="en-US" dirty="0"/>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EA9CB419-CCBE-4512-8052-4C509A32FAA6}" type="slidenum">
              <a:rPr lang="ja-JP" altLang="en-US" smtClean="0"/>
              <a:pPr>
                <a:defRPr/>
              </a:pPr>
              <a:t>&lt;#&gt;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C63B3537-B7BC-46C7-B2F6-3C4A6F054723}" type="datetime1">
              <a:rPr lang="ja-JP" altLang="en-US" smtClean="0"/>
              <a:pPr>
                <a:defRPr/>
              </a:pPr>
              <a:t>2014/11/15</a:t>
            </a:fld>
            <a:endParaRPr lang="ja-JP" altLang="en-US" dirty="0"/>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863DDD96-6580-4D90-8AFB-D5948E74D48B}" type="slidenum">
              <a:rPr lang="ja-JP" altLang="en-US" smtClean="0"/>
              <a:pPr>
                <a:defRPr/>
              </a:pPr>
              <a:t>&lt;#&gt;</a:t>
            </a:fld>
            <a:endParaRPr lang="ja-JP" alt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8D521B1F-2D3C-46AE-910D-DE70F2AC6AF6}" type="datetime1">
              <a:rPr lang="ja-JP" altLang="en-US" smtClean="0"/>
              <a:pPr>
                <a:defRPr/>
              </a:pPr>
              <a:t>2014/11/15</a:t>
            </a:fld>
            <a:endParaRPr lang="ja-JP" altLang="en-US" dirty="0"/>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AA95DB0F-DFB9-4FFB-9B8C-A75CD6FC822F}" type="slidenum">
              <a:rPr lang="ja-JP" altLang="en-US" smtClean="0"/>
              <a:pPr>
                <a:defRPr/>
              </a:pPr>
              <a:t>&lt;#&gt;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C63B3537-B7BC-46C7-B2F6-3C4A6F054723}" type="datetime1">
              <a:rPr lang="ja-JP" altLang="en-US" smtClean="0"/>
              <a:pPr>
                <a:defRPr/>
              </a:pPr>
              <a:t>2014/11/15</a:t>
            </a:fld>
            <a:endParaRPr lang="ja-JP" alt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863DDD96-6580-4D90-8AFB-D5948E74D48B}" type="slidenum">
              <a:rPr lang="ja-JP" altLang="en-US" smtClean="0"/>
              <a:pPr>
                <a:defRPr/>
              </a:pPr>
              <a:t>&lt;#&gt;</a:t>
            </a:fld>
            <a:endParaRPr lang="ja-JP" alt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hf hdr="0" ftr="0" dt="0"/>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Word___1.doc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Word___2.docx"/></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Word___3.doc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package" Target="../embeddings/Microsoft_Office_Word___4.doc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package" Target="../embeddings/Microsoft_Office_Excel_______5.xlsx"/></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package" Target="../embeddings/Microsoft_Office_Word___6.docx"/></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package" Target="../embeddings/Microsoft_Office_Excel_______9.xlsx"/></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package" Target="../embeddings/Microsoft_Office_Word___10.docx"/></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package" Target="../embeddings/Microsoft_Office_Word___11.docx"/></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Microsoft_Office_Excel_97-2003_______1.xls"/></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484784"/>
            <a:ext cx="7988052" cy="1512739"/>
          </a:xfrm>
        </p:spPr>
        <p:txBody>
          <a:bodyPr rtlCol="0">
            <a:normAutofit/>
          </a:bodyPr>
          <a:lstStyle/>
          <a:p>
            <a:pPr algn="ctr"/>
            <a:r>
              <a:rPr lang="en-US" altLang="ja-JP" sz="3600" dirty="0"/>
              <a:t>Communication as </a:t>
            </a:r>
            <a:r>
              <a:rPr lang="en-US" altLang="ja-JP" sz="3600" dirty="0" smtClean="0"/>
              <a:t>Care </a:t>
            </a:r>
            <a:r>
              <a:rPr lang="en-US" altLang="ja-JP" sz="3600" dirty="0"/>
              <a:t>for the </a:t>
            </a:r>
            <a:r>
              <a:rPr lang="en-US" altLang="ja-JP" sz="3600" dirty="0" smtClean="0"/>
              <a:t>Elderly</a:t>
            </a:r>
            <a:endParaRPr lang="ja-JP" altLang="ja-JP" sz="3600" dirty="0">
              <a:solidFill>
                <a:schemeClr val="tx1"/>
              </a:solidFill>
              <a:latin typeface="Times New Roman" pitchFamily="18" charset="0"/>
              <a:cs typeface="Times New Roman" pitchFamily="18" charset="0"/>
            </a:endParaRPr>
          </a:p>
        </p:txBody>
      </p:sp>
      <p:sp>
        <p:nvSpPr>
          <p:cNvPr id="3" name="テキスト プレースホルダ 2"/>
          <p:cNvSpPr>
            <a:spLocks noGrp="1"/>
          </p:cNvSpPr>
          <p:nvPr>
            <p:ph type="body" idx="1"/>
          </p:nvPr>
        </p:nvSpPr>
        <p:spPr>
          <a:xfrm>
            <a:off x="611560" y="3501008"/>
            <a:ext cx="7772400" cy="2953022"/>
          </a:xfrm>
        </p:spPr>
        <p:txBody>
          <a:bodyPr rtlCol="0">
            <a:normAutofit/>
          </a:bodyPr>
          <a:lstStyle/>
          <a:p>
            <a:pPr fontAlgn="auto" hangingPunct="0">
              <a:spcAft>
                <a:spcPts val="0"/>
              </a:spcAft>
              <a:defRPr/>
            </a:pPr>
            <a:endParaRPr lang="en-AU" altLang="ja-JP" sz="3600" dirty="0" smtClean="0"/>
          </a:p>
          <a:p>
            <a:pPr algn="ctr" fontAlgn="auto" hangingPunct="0">
              <a:spcAft>
                <a:spcPts val="0"/>
              </a:spcAft>
              <a:defRPr/>
            </a:pPr>
            <a:r>
              <a:rPr lang="en-AU" altLang="ja-JP" sz="3100" dirty="0" smtClean="0"/>
              <a:t>Yasuko Fukaya</a:t>
            </a:r>
            <a:r>
              <a:rPr lang="en-AU" altLang="ja-JP" sz="3200" baseline="30000" dirty="0" smtClean="0"/>
              <a:t>1)</a:t>
            </a:r>
            <a:endParaRPr lang="en-AU" altLang="ja-JP" sz="3100" baseline="30000" dirty="0" smtClean="0"/>
          </a:p>
          <a:p>
            <a:pPr algn="ctr" fontAlgn="auto" hangingPunct="0">
              <a:spcAft>
                <a:spcPts val="0"/>
              </a:spcAft>
              <a:defRPr/>
            </a:pPr>
            <a:r>
              <a:rPr lang="en-AU" altLang="ja-JP" sz="3100" dirty="0" err="1" smtClean="0"/>
              <a:t>Rituko</a:t>
            </a:r>
            <a:r>
              <a:rPr lang="en-AU" altLang="ja-JP" sz="3100" dirty="0" smtClean="0"/>
              <a:t> </a:t>
            </a:r>
            <a:r>
              <a:rPr lang="en-AU" altLang="ja-JP" sz="3100" dirty="0" err="1" smtClean="0"/>
              <a:t>Wakabayasi</a:t>
            </a:r>
            <a:r>
              <a:rPr lang="en-AU" altLang="ja-JP" sz="3100" dirty="0" smtClean="0"/>
              <a:t> </a:t>
            </a:r>
            <a:r>
              <a:rPr lang="en-AU" altLang="ja-JP" sz="3100" baseline="30000" dirty="0" smtClean="0"/>
              <a:t>2)</a:t>
            </a:r>
          </a:p>
          <a:p>
            <a:pPr algn="ctr" fontAlgn="auto" hangingPunct="0">
              <a:spcAft>
                <a:spcPts val="0"/>
              </a:spcAft>
              <a:defRPr/>
            </a:pPr>
            <a:r>
              <a:rPr lang="en-AU" altLang="ja-JP" dirty="0" smtClean="0"/>
              <a:t>1)Kanto </a:t>
            </a:r>
            <a:r>
              <a:rPr lang="en-AU" altLang="ja-JP" dirty="0" err="1"/>
              <a:t>G</a:t>
            </a:r>
            <a:r>
              <a:rPr lang="en-AU" altLang="ja-JP" dirty="0" err="1" smtClean="0"/>
              <a:t>akuin</a:t>
            </a:r>
            <a:r>
              <a:rPr lang="en-AU" altLang="ja-JP" dirty="0" smtClean="0"/>
              <a:t> University, Japan</a:t>
            </a:r>
          </a:p>
          <a:p>
            <a:pPr algn="ctr" fontAlgn="auto" hangingPunct="0">
              <a:spcAft>
                <a:spcPts val="0"/>
              </a:spcAft>
              <a:defRPr/>
            </a:pPr>
            <a:r>
              <a:rPr lang="en-US" altLang="ja-JP" dirty="0" smtClean="0"/>
              <a:t>2) Tokai University, Japan</a:t>
            </a:r>
            <a:endParaRPr lang="ja-JP" altLang="ja-JP" dirty="0" smtClean="0"/>
          </a:p>
          <a:p>
            <a:pPr fontAlgn="auto">
              <a:spcAft>
                <a:spcPts val="0"/>
              </a:spcAft>
              <a:defRPr/>
            </a:pPr>
            <a:endParaRPr lang="ja-JP" altLang="en-US" sz="2800" dirty="0"/>
          </a:p>
        </p:txBody>
      </p:sp>
      <p:sp>
        <p:nvSpPr>
          <p:cNvPr id="4" name="スライド番号プレースホルダ 3"/>
          <p:cNvSpPr>
            <a:spLocks noGrp="1"/>
          </p:cNvSpPr>
          <p:nvPr>
            <p:ph type="sldNum" sz="quarter" idx="12"/>
          </p:nvPr>
        </p:nvSpPr>
        <p:spPr/>
        <p:txBody>
          <a:bodyPr/>
          <a:lstStyle/>
          <a:p>
            <a:pPr>
              <a:defRPr/>
            </a:pPr>
            <a:fld id="{5AD4B211-6D80-4291-AD58-6F9F61130BC2}" type="slidenum">
              <a:rPr lang="ja-JP" altLang="en-US" smtClean="0"/>
              <a:pPr>
                <a:defRPr/>
              </a:pPr>
              <a:t>1</a:t>
            </a:fld>
            <a:endParaRPr lang="ja-JP" alt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395536" y="332656"/>
            <a:ext cx="8229600" cy="792088"/>
          </a:xfrm>
        </p:spPr>
        <p:txBody>
          <a:bodyPr>
            <a:noAutofit/>
          </a:bodyPr>
          <a:lstStyle/>
          <a:p>
            <a:pPr algn="ctr"/>
            <a:r>
              <a:rPr lang="en-US" altLang="ja-JP" sz="4400" b="1" dirty="0" smtClean="0">
                <a:latin typeface="Times New Roman" pitchFamily="18" charset="0"/>
                <a:cs typeface="Times New Roman" pitchFamily="18" charset="0"/>
              </a:rPr>
              <a:t>Aims</a:t>
            </a:r>
            <a:r>
              <a:rPr lang="ja-JP" altLang="en-US" sz="4400" b="1" dirty="0" smtClean="0">
                <a:latin typeface="Times New Roman" pitchFamily="18" charset="0"/>
                <a:cs typeface="Times New Roman" pitchFamily="18" charset="0"/>
              </a:rPr>
              <a:t>　</a:t>
            </a:r>
            <a:r>
              <a:rPr lang="en-US" altLang="ja-JP" sz="4400" b="1" dirty="0" smtClean="0">
                <a:latin typeface="Times New Roman" pitchFamily="18" charset="0"/>
                <a:cs typeface="Times New Roman" pitchFamily="18" charset="0"/>
              </a:rPr>
              <a:t>of</a:t>
            </a:r>
            <a:r>
              <a:rPr lang="ja-JP" altLang="en-US" sz="4400" b="1" dirty="0" smtClean="0">
                <a:latin typeface="Times New Roman" pitchFamily="18" charset="0"/>
                <a:cs typeface="Times New Roman" pitchFamily="18" charset="0"/>
              </a:rPr>
              <a:t>　</a:t>
            </a:r>
            <a:r>
              <a:rPr lang="en-US" altLang="ja-JP" sz="4400" b="1" dirty="0" smtClean="0">
                <a:latin typeface="Times New Roman" pitchFamily="18" charset="0"/>
                <a:cs typeface="Times New Roman" pitchFamily="18" charset="0"/>
              </a:rPr>
              <a:t>Present</a:t>
            </a:r>
            <a:r>
              <a:rPr lang="ja-JP" altLang="en-US" sz="4400" b="1" dirty="0" smtClean="0">
                <a:latin typeface="Times New Roman" pitchFamily="18" charset="0"/>
                <a:cs typeface="Times New Roman" pitchFamily="18" charset="0"/>
              </a:rPr>
              <a:t>　</a:t>
            </a:r>
            <a:r>
              <a:rPr lang="en-AU" altLang="ja-JP" sz="4400" b="1" dirty="0" smtClean="0">
                <a:latin typeface="Times New Roman" pitchFamily="18" charset="0"/>
                <a:cs typeface="Times New Roman" pitchFamily="18" charset="0"/>
              </a:rPr>
              <a:t>Study</a:t>
            </a:r>
            <a:endParaRPr lang="ja-JP" altLang="en-US" sz="4400" b="1" dirty="0" smtClean="0">
              <a:latin typeface="Times New Roman" pitchFamily="18" charset="0"/>
              <a:cs typeface="Times New Roman" pitchFamily="18" charset="0"/>
            </a:endParaRPr>
          </a:p>
        </p:txBody>
      </p:sp>
      <p:sp>
        <p:nvSpPr>
          <p:cNvPr id="8195" name="コンテンツ プレースホルダ 2"/>
          <p:cNvSpPr>
            <a:spLocks noGrp="1"/>
          </p:cNvSpPr>
          <p:nvPr>
            <p:ph idx="1"/>
          </p:nvPr>
        </p:nvSpPr>
        <p:spPr>
          <a:xfrm>
            <a:off x="467544" y="1268760"/>
            <a:ext cx="8229600" cy="5127848"/>
          </a:xfrm>
        </p:spPr>
        <p:txBody>
          <a:bodyPr>
            <a:normAutofit lnSpcReduction="10000"/>
          </a:bodyPr>
          <a:lstStyle/>
          <a:p>
            <a:pPr marL="514350" indent="-514350" hangingPunct="0">
              <a:buNone/>
            </a:pPr>
            <a:r>
              <a:rPr lang="en-US" altLang="ja-JP" sz="3600" dirty="0" smtClean="0">
                <a:latin typeface="Times New Roman" pitchFamily="18" charset="0"/>
                <a:cs typeface="Times New Roman" pitchFamily="18" charset="0"/>
              </a:rPr>
              <a:t>1. </a:t>
            </a:r>
            <a:r>
              <a:rPr lang="ja-JP" altLang="en-US" sz="3600" dirty="0" smtClean="0">
                <a:latin typeface="Times New Roman" pitchFamily="18" charset="0"/>
                <a:cs typeface="Times New Roman" pitchFamily="18" charset="0"/>
              </a:rPr>
              <a:t>　</a:t>
            </a:r>
            <a:r>
              <a:rPr lang="en-US" altLang="ja-JP" sz="3600" dirty="0" smtClean="0">
                <a:cs typeface="Times New Roman" pitchFamily="18" charset="0"/>
              </a:rPr>
              <a:t>To investigate</a:t>
            </a:r>
            <a:r>
              <a:rPr lang="en-AU" altLang="ja-JP" sz="3600" dirty="0" smtClean="0"/>
              <a:t> the effect of educational  intervention on duration and frequency of elderly utterances </a:t>
            </a:r>
          </a:p>
          <a:p>
            <a:pPr marL="514350" indent="-514350" hangingPunct="0">
              <a:buNone/>
            </a:pPr>
            <a:endParaRPr lang="en-US" altLang="ja-JP" sz="3600" dirty="0" smtClean="0">
              <a:latin typeface="Times New Roman" pitchFamily="18" charset="0"/>
              <a:cs typeface="Times New Roman" pitchFamily="18" charset="0"/>
            </a:endParaRPr>
          </a:p>
          <a:p>
            <a:pPr hangingPunct="0">
              <a:buNone/>
            </a:pPr>
            <a:r>
              <a:rPr lang="en-US" altLang="ja-JP" sz="3600" dirty="0" smtClean="0">
                <a:latin typeface="Times New Roman" pitchFamily="18" charset="0"/>
                <a:cs typeface="Times New Roman" pitchFamily="18" charset="0"/>
              </a:rPr>
              <a:t>2.    </a:t>
            </a:r>
            <a:r>
              <a:rPr lang="en-US" altLang="ja-JP" sz="3600" dirty="0" smtClean="0">
                <a:cs typeface="Times New Roman" pitchFamily="18" charset="0"/>
              </a:rPr>
              <a:t>To</a:t>
            </a:r>
            <a:r>
              <a:rPr lang="ja-JP" altLang="en-US" sz="3600" dirty="0" smtClean="0">
                <a:latin typeface="Times New Roman" pitchFamily="18" charset="0"/>
                <a:cs typeface="Times New Roman" pitchFamily="18" charset="0"/>
              </a:rPr>
              <a:t> </a:t>
            </a:r>
            <a:r>
              <a:rPr lang="en-AU" altLang="ja-JP" sz="3600" dirty="0" err="1" smtClean="0"/>
              <a:t>investigat</a:t>
            </a:r>
            <a:r>
              <a:rPr lang="en-US" altLang="ja-JP" sz="3600" dirty="0" smtClean="0"/>
              <a:t>e</a:t>
            </a:r>
            <a:r>
              <a:rPr lang="en-AU" altLang="ja-JP" sz="3600" dirty="0" smtClean="0"/>
              <a:t> the influence of changes in duration of Type II speech on elderly self-initiated utterances</a:t>
            </a:r>
            <a:endParaRPr lang="en-US" altLang="ja-JP" sz="3600" dirty="0" smtClean="0">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p:txBody>
          <a:bodyPr>
            <a:normAutofit/>
          </a:bodyPr>
          <a:lstStyle/>
          <a:p>
            <a:pPr>
              <a:defRPr/>
            </a:pPr>
            <a:fld id="{085C05CF-CD38-4DC7-9907-976BEDFB6C3F}" type="slidenum">
              <a:rPr lang="ja-JP" altLang="en-US" smtClean="0"/>
              <a:pPr>
                <a:defRPr/>
              </a:pPr>
              <a:t>10</a:t>
            </a:fld>
            <a:endParaRPr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484784"/>
            <a:ext cx="8229600" cy="4965184"/>
          </a:xfrm>
        </p:spPr>
        <p:txBody>
          <a:bodyPr>
            <a:normAutofit/>
          </a:bodyPr>
          <a:lstStyle/>
          <a:p>
            <a:pPr marL="742950" indent="-742950" hangingPunct="0">
              <a:buClrTx/>
              <a:buFont typeface="+mj-lt"/>
              <a:buAutoNum type="arabicPeriod" startAt="3"/>
            </a:pPr>
            <a:r>
              <a:rPr lang="en-US" altLang="ja-JP" sz="3600" b="1" dirty="0" smtClean="0">
                <a:cs typeface="Times New Roman" pitchFamily="18" charset="0"/>
              </a:rPr>
              <a:t>To investigate </a:t>
            </a:r>
            <a:r>
              <a:rPr lang="en-AU" altLang="ja-JP" sz="3600" b="1" dirty="0" smtClean="0"/>
              <a:t>the influence of changes in duration of Type II speech on secondary categories of elderly Type II utterances </a:t>
            </a:r>
          </a:p>
          <a:p>
            <a:pPr marL="0" indent="0" hangingPunct="0">
              <a:buClrTx/>
              <a:buNone/>
            </a:pPr>
            <a:endParaRPr lang="en-AU" altLang="ja-JP" sz="3600" b="1" dirty="0"/>
          </a:p>
        </p:txBody>
      </p:sp>
      <p:sp>
        <p:nvSpPr>
          <p:cNvPr id="4" name="スライド番号プレースホルダ 3"/>
          <p:cNvSpPr>
            <a:spLocks noGrp="1"/>
          </p:cNvSpPr>
          <p:nvPr>
            <p:ph type="sldNum" sz="quarter" idx="12"/>
          </p:nvPr>
        </p:nvSpPr>
        <p:spPr/>
        <p:txBody>
          <a:bodyPr>
            <a:normAutofit/>
          </a:bodyPr>
          <a:lstStyle/>
          <a:p>
            <a:pPr>
              <a:defRPr/>
            </a:pPr>
            <a:fld id="{085C05CF-CD38-4DC7-9907-976BEDFB6C3F}" type="slidenum">
              <a:rPr lang="ja-JP" altLang="en-US" smtClean="0"/>
              <a:pPr>
                <a:defRPr/>
              </a:pPr>
              <a:t>11</a:t>
            </a:fld>
            <a:endParaRPr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1143000"/>
          </a:xfrm>
        </p:spPr>
        <p:txBody>
          <a:bodyPr/>
          <a:lstStyle/>
          <a:p>
            <a:pPr hangingPunct="0"/>
            <a:r>
              <a:rPr lang="en-AU" altLang="ja-JP" b="1" dirty="0" smtClean="0">
                <a:latin typeface="Times New Roman" pitchFamily="18" charset="0"/>
                <a:cs typeface="Times New Roman" pitchFamily="18" charset="0"/>
              </a:rPr>
              <a:t>Definition of Terms</a:t>
            </a:r>
            <a:endParaRPr lang="ja-JP" altLang="ja-JP" b="1" dirty="0">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457200" y="1412776"/>
            <a:ext cx="8229600" cy="4911824"/>
          </a:xfrm>
        </p:spPr>
        <p:txBody>
          <a:bodyPr>
            <a:normAutofit/>
          </a:bodyPr>
          <a:lstStyle/>
          <a:p>
            <a:pPr hangingPunct="0">
              <a:buFont typeface="Wingdings" pitchFamily="2" charset="2"/>
              <a:buChar char="l"/>
            </a:pPr>
            <a:r>
              <a:rPr lang="en-AU" altLang="ja-JP" sz="2800" dirty="0" smtClean="0">
                <a:latin typeface="Times New Roman" pitchFamily="18" charset="0"/>
                <a:cs typeface="Times New Roman" pitchFamily="18" charset="0"/>
              </a:rPr>
              <a:t>Type I utterances(</a:t>
            </a:r>
            <a:r>
              <a:rPr lang="en-US" altLang="ja-JP" sz="2800" dirty="0" smtClean="0"/>
              <a:t>Task-oriented</a:t>
            </a:r>
            <a:r>
              <a:rPr lang="en-AU" altLang="ja-JP" sz="2800" dirty="0" smtClean="0">
                <a:latin typeface="Times New Roman" pitchFamily="18" charset="0"/>
                <a:cs typeface="Times New Roman" pitchFamily="18" charset="0"/>
              </a:rPr>
              <a:t>): Utterances by the elderly during communication with caregivers about various nursing and caregiver activities in order for the elderly to pursue daily living.</a:t>
            </a:r>
            <a:endParaRPr lang="ja-JP" altLang="ja-JP" sz="2800" dirty="0" smtClean="0">
              <a:latin typeface="Times New Roman" pitchFamily="18" charset="0"/>
              <a:cs typeface="Times New Roman" pitchFamily="18" charset="0"/>
            </a:endParaRPr>
          </a:p>
          <a:p>
            <a:pPr hangingPunct="0">
              <a:buFont typeface="Wingdings" pitchFamily="2" charset="2"/>
              <a:buChar char="l"/>
            </a:pPr>
            <a:r>
              <a:rPr lang="en-AU" altLang="ja-JP" sz="2800" dirty="0" smtClean="0">
                <a:latin typeface="Times New Roman" pitchFamily="18" charset="0"/>
                <a:cs typeface="Times New Roman" pitchFamily="18" charset="0"/>
              </a:rPr>
              <a:t>Type II utterances(</a:t>
            </a:r>
            <a:r>
              <a:rPr lang="en-US" altLang="ja-JP" sz="2800" dirty="0" smtClean="0"/>
              <a:t>Life-Worldly</a:t>
            </a:r>
            <a:r>
              <a:rPr lang="en-AU" altLang="ja-JP" sz="2800" dirty="0" smtClean="0">
                <a:latin typeface="Times New Roman" pitchFamily="18" charset="0"/>
                <a:cs typeface="Times New Roman" pitchFamily="18" charset="0"/>
              </a:rPr>
              <a:t>): Utterances by the elderly during communication with caregivers about family, work and social events that occur in normal social life.</a:t>
            </a:r>
          </a:p>
          <a:p>
            <a:pPr hangingPunct="0">
              <a:buFont typeface="Wingdings" pitchFamily="2" charset="2"/>
              <a:buChar char="l"/>
            </a:pPr>
            <a:r>
              <a:rPr lang="en-AU" altLang="ja-JP" sz="2800" dirty="0"/>
              <a:t>Self-initiated utterances: Utterances self-initiated towards another person.</a:t>
            </a:r>
            <a:endParaRPr lang="ja-JP" altLang="ja-JP" sz="2800" dirty="0"/>
          </a:p>
          <a:p>
            <a:pPr hangingPunct="0"/>
            <a:endParaRPr lang="en-US" altLang="ja-JP" dirty="0" smtClean="0">
              <a:latin typeface="Times New Roman" pitchFamily="18" charset="0"/>
              <a:cs typeface="Times New Roman" pitchFamily="18" charset="0"/>
            </a:endParaRPr>
          </a:p>
          <a:p>
            <a:endParaRPr kumimoji="1" lang="ja-JP" altLang="en-US" dirty="0"/>
          </a:p>
        </p:txBody>
      </p:sp>
      <p:sp>
        <p:nvSpPr>
          <p:cNvPr id="4" name="スライド番号プレースホルダ 3"/>
          <p:cNvSpPr>
            <a:spLocks noGrp="1"/>
          </p:cNvSpPr>
          <p:nvPr>
            <p:ph type="sldNum" sz="quarter" idx="12"/>
          </p:nvPr>
        </p:nvSpPr>
        <p:spPr/>
        <p:txBody>
          <a:bodyPr>
            <a:normAutofit/>
          </a:bodyPr>
          <a:lstStyle/>
          <a:p>
            <a:pPr>
              <a:defRPr/>
            </a:pPr>
            <a:fld id="{085C05CF-CD38-4DC7-9907-976BEDFB6C3F}" type="slidenum">
              <a:rPr lang="ja-JP" altLang="en-US" smtClean="0"/>
              <a:pPr>
                <a:defRPr/>
              </a:pPr>
              <a:t>12</a:t>
            </a:fld>
            <a:endParaRPr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395288" y="404813"/>
            <a:ext cx="8229600" cy="792162"/>
          </a:xfrm>
        </p:spPr>
        <p:txBody>
          <a:bodyPr>
            <a:normAutofit fontScale="90000"/>
          </a:bodyPr>
          <a:lstStyle/>
          <a:p>
            <a:r>
              <a:rPr lang="en-AU" altLang="ja-JP" sz="4400" b="1" dirty="0" smtClean="0">
                <a:latin typeface="Times New Roman" pitchFamily="18" charset="0"/>
                <a:cs typeface="Times New Roman" pitchFamily="18" charset="0"/>
              </a:rPr>
              <a:t>Survey Participants</a:t>
            </a:r>
            <a:endParaRPr lang="ja-JP" altLang="en-US" sz="4400" b="1" dirty="0" smtClean="0">
              <a:latin typeface="Times New Roman" pitchFamily="18" charset="0"/>
              <a:cs typeface="Times New Roman" pitchFamily="18" charset="0"/>
            </a:endParaRPr>
          </a:p>
        </p:txBody>
      </p:sp>
      <p:sp>
        <p:nvSpPr>
          <p:cNvPr id="9219" name="コンテンツ プレースホルダ 2"/>
          <p:cNvSpPr>
            <a:spLocks noGrp="1"/>
          </p:cNvSpPr>
          <p:nvPr>
            <p:ph idx="1"/>
          </p:nvPr>
        </p:nvSpPr>
        <p:spPr>
          <a:xfrm>
            <a:off x="9809" y="1340768"/>
            <a:ext cx="8964488" cy="4895874"/>
          </a:xfrm>
        </p:spPr>
        <p:txBody>
          <a:bodyPr>
            <a:normAutofit/>
          </a:bodyPr>
          <a:lstStyle/>
          <a:p>
            <a:pPr algn="just">
              <a:buFont typeface="Wingdings" pitchFamily="2" charset="2"/>
              <a:buChar char="n"/>
            </a:pPr>
            <a:r>
              <a:rPr lang="en-AU" altLang="ja-JP" b="1" dirty="0" smtClean="0">
                <a:solidFill>
                  <a:schemeClr val="tx1"/>
                </a:solidFill>
                <a:latin typeface="Times New Roman" pitchFamily="18" charset="0"/>
                <a:cs typeface="Times New Roman" pitchFamily="18" charset="0"/>
              </a:rPr>
              <a:t>37 elderly persons (Facility A15 , Facility B10 </a:t>
            </a:r>
            <a:r>
              <a:rPr lang="ja-JP" altLang="en-US" b="1" dirty="0" err="1" smtClean="0">
                <a:solidFill>
                  <a:schemeClr val="tx1"/>
                </a:solidFill>
                <a:latin typeface="Times New Roman" pitchFamily="18" charset="0"/>
                <a:cs typeface="Times New Roman" pitchFamily="18" charset="0"/>
              </a:rPr>
              <a:t>，</a:t>
            </a:r>
            <a:r>
              <a:rPr lang="en-AU" altLang="ja-JP" b="1" dirty="0" smtClean="0">
                <a:solidFill>
                  <a:schemeClr val="tx1"/>
                </a:solidFill>
                <a:latin typeface="Times New Roman" pitchFamily="18" charset="0"/>
                <a:cs typeface="Times New Roman" pitchFamily="18" charset="0"/>
              </a:rPr>
              <a:t> Facility C12)</a:t>
            </a:r>
          </a:p>
          <a:p>
            <a:pPr algn="ctr">
              <a:buFont typeface="Wingdings" pitchFamily="2" charset="2"/>
              <a:buChar char="Ø"/>
            </a:pPr>
            <a:r>
              <a:rPr lang="en-US" altLang="ja-JP" sz="2400" b="1" dirty="0" smtClean="0">
                <a:solidFill>
                  <a:schemeClr val="tx1"/>
                </a:solidFill>
                <a:latin typeface="Times New Roman" pitchFamily="18" charset="0"/>
                <a:cs typeface="Times New Roman" pitchFamily="18" charset="0"/>
              </a:rPr>
              <a:t>GENDER</a:t>
            </a:r>
            <a:r>
              <a:rPr lang="ja-JP" altLang="en-US" sz="2400" b="1" dirty="0" smtClean="0">
                <a:solidFill>
                  <a:schemeClr val="tx1"/>
                </a:solidFill>
                <a:latin typeface="Times New Roman" pitchFamily="18" charset="0"/>
                <a:cs typeface="Times New Roman" pitchFamily="18" charset="0"/>
              </a:rPr>
              <a:t>：</a:t>
            </a:r>
            <a:r>
              <a:rPr lang="en-AU" altLang="ja-JP" sz="2400" b="1" dirty="0" smtClean="0">
                <a:solidFill>
                  <a:schemeClr val="tx1"/>
                </a:solidFill>
                <a:latin typeface="Times New Roman" pitchFamily="18" charset="0"/>
                <a:cs typeface="Times New Roman" pitchFamily="18" charset="0"/>
              </a:rPr>
              <a:t>11 males, 26 females</a:t>
            </a:r>
          </a:p>
          <a:p>
            <a:pPr algn="ctr">
              <a:buFont typeface="Wingdings" pitchFamily="2" charset="2"/>
              <a:buChar char="Ø"/>
            </a:pPr>
            <a:r>
              <a:rPr lang="en-US" altLang="ja-JP" sz="2400" b="1" dirty="0" smtClean="0">
                <a:solidFill>
                  <a:schemeClr val="tx1"/>
                </a:solidFill>
                <a:latin typeface="Times New Roman" pitchFamily="18" charset="0"/>
                <a:cs typeface="Times New Roman" pitchFamily="18" charset="0"/>
              </a:rPr>
              <a:t>AGE</a:t>
            </a:r>
            <a:r>
              <a:rPr lang="ja-JP" altLang="en-US" sz="2400" b="1" dirty="0" smtClean="0">
                <a:solidFill>
                  <a:schemeClr val="tx1"/>
                </a:solidFill>
                <a:latin typeface="Times New Roman" pitchFamily="18" charset="0"/>
                <a:cs typeface="Times New Roman" pitchFamily="18" charset="0"/>
              </a:rPr>
              <a:t>：</a:t>
            </a:r>
            <a:r>
              <a:rPr lang="en-AU" altLang="ja-JP" sz="2400" b="1" dirty="0" smtClean="0">
                <a:solidFill>
                  <a:schemeClr val="tx1"/>
                </a:solidFill>
                <a:latin typeface="Times New Roman" pitchFamily="18" charset="0"/>
                <a:cs typeface="Times New Roman" pitchFamily="18" charset="0"/>
              </a:rPr>
              <a:t> 72 </a:t>
            </a:r>
            <a:r>
              <a:rPr lang="ja-JP" altLang="en-US" sz="2400" b="1" dirty="0" smtClean="0">
                <a:solidFill>
                  <a:schemeClr val="tx1"/>
                </a:solidFill>
                <a:latin typeface="Times New Roman" pitchFamily="18" charset="0"/>
                <a:cs typeface="Times New Roman" pitchFamily="18" charset="0"/>
              </a:rPr>
              <a:t>～</a:t>
            </a:r>
            <a:r>
              <a:rPr lang="en-AU" altLang="ja-JP" sz="2400" b="1" dirty="0" smtClean="0">
                <a:solidFill>
                  <a:schemeClr val="tx1"/>
                </a:solidFill>
                <a:latin typeface="Times New Roman" pitchFamily="18" charset="0"/>
                <a:cs typeface="Times New Roman" pitchFamily="18" charset="0"/>
              </a:rPr>
              <a:t> 100 years old</a:t>
            </a:r>
            <a:r>
              <a:rPr lang="ja-JP" altLang="en-US" sz="2400" b="1" dirty="0" smtClean="0">
                <a:solidFill>
                  <a:schemeClr val="tx1"/>
                </a:solidFill>
                <a:latin typeface="Times New Roman" pitchFamily="18" charset="0"/>
                <a:cs typeface="Times New Roman" pitchFamily="18" charset="0"/>
              </a:rPr>
              <a:t>（</a:t>
            </a:r>
            <a:r>
              <a:rPr lang="en-AU" altLang="ja-JP" sz="2400" b="1" dirty="0" smtClean="0">
                <a:solidFill>
                  <a:schemeClr val="tx1"/>
                </a:solidFill>
                <a:latin typeface="Times New Roman" pitchFamily="18" charset="0"/>
                <a:cs typeface="Times New Roman" pitchFamily="18" charset="0"/>
              </a:rPr>
              <a:t> a mean age of 84.6 years old </a:t>
            </a:r>
            <a:r>
              <a:rPr lang="ja-JP" altLang="en-US" sz="2400" b="1" dirty="0" smtClean="0">
                <a:solidFill>
                  <a:schemeClr val="tx1"/>
                </a:solidFill>
                <a:latin typeface="Times New Roman" pitchFamily="18" charset="0"/>
                <a:cs typeface="Times New Roman" pitchFamily="18" charset="0"/>
              </a:rPr>
              <a:t>）</a:t>
            </a:r>
            <a:r>
              <a:rPr lang="en-AU" altLang="ja-JP" sz="2400" b="1" dirty="0" smtClean="0">
                <a:solidFill>
                  <a:schemeClr val="tx1"/>
                </a:solidFill>
                <a:latin typeface="Times New Roman" pitchFamily="18" charset="0"/>
                <a:cs typeface="Times New Roman" pitchFamily="18" charset="0"/>
              </a:rPr>
              <a:t> </a:t>
            </a:r>
          </a:p>
          <a:p>
            <a:pPr algn="ctr">
              <a:buFont typeface="Wingdings" pitchFamily="2" charset="2"/>
              <a:buChar char="Ø"/>
            </a:pPr>
            <a:r>
              <a:rPr lang="en-AU" altLang="ja-JP" sz="2400" b="1" dirty="0" smtClean="0">
                <a:solidFill>
                  <a:schemeClr val="tx1"/>
                </a:solidFill>
                <a:latin typeface="Times New Roman" pitchFamily="18" charset="0"/>
                <a:cs typeface="Times New Roman" pitchFamily="18" charset="0"/>
              </a:rPr>
              <a:t>Activities of daily life (ADL) </a:t>
            </a:r>
            <a:r>
              <a:rPr lang="ja-JP" altLang="en-US" sz="2400" b="1" dirty="0" smtClean="0">
                <a:solidFill>
                  <a:schemeClr val="tx1"/>
                </a:solidFill>
                <a:latin typeface="Times New Roman" pitchFamily="18" charset="0"/>
                <a:cs typeface="Times New Roman" pitchFamily="18" charset="0"/>
              </a:rPr>
              <a:t>：</a:t>
            </a:r>
            <a:r>
              <a:rPr lang="en-AU" altLang="ja-JP" sz="2400" b="1" dirty="0" smtClean="0">
                <a:solidFill>
                  <a:schemeClr val="tx1"/>
                </a:solidFill>
                <a:latin typeface="Times New Roman" pitchFamily="18" charset="0"/>
                <a:cs typeface="Times New Roman" pitchFamily="18" charset="0"/>
              </a:rPr>
              <a:t>11 bedridden (30.6%), 21 in wheelchair(58.3%), </a:t>
            </a:r>
            <a:r>
              <a:rPr lang="ja-JP" altLang="en-US" sz="2400" b="1" dirty="0" smtClean="0">
                <a:solidFill>
                  <a:schemeClr val="tx1"/>
                </a:solidFill>
                <a:latin typeface="Times New Roman" pitchFamily="18" charset="0"/>
                <a:cs typeface="Times New Roman" pitchFamily="18" charset="0"/>
              </a:rPr>
              <a:t> </a:t>
            </a:r>
            <a:r>
              <a:rPr lang="en-US" altLang="ja-JP" sz="2400" b="1" dirty="0" smtClean="0">
                <a:solidFill>
                  <a:schemeClr val="tx1"/>
                </a:solidFill>
                <a:latin typeface="Times New Roman" pitchFamily="18" charset="0"/>
                <a:cs typeface="Times New Roman" pitchFamily="18" charset="0"/>
              </a:rPr>
              <a:t>4</a:t>
            </a:r>
            <a:r>
              <a:rPr lang="en-AU" altLang="ja-JP" sz="2400" b="1" dirty="0" smtClean="0">
                <a:solidFill>
                  <a:schemeClr val="tx1"/>
                </a:solidFill>
                <a:latin typeface="Times New Roman" pitchFamily="18" charset="0"/>
                <a:cs typeface="Times New Roman" pitchFamily="18" charset="0"/>
              </a:rPr>
              <a:t> ambulatory (11.1%)</a:t>
            </a:r>
            <a:r>
              <a:rPr lang="ja-JP" altLang="en-US" sz="2400" b="1" dirty="0" err="1" smtClean="0">
                <a:solidFill>
                  <a:schemeClr val="tx1"/>
                </a:solidFill>
                <a:latin typeface="Times New Roman" pitchFamily="18" charset="0"/>
                <a:cs typeface="Times New Roman" pitchFamily="18" charset="0"/>
              </a:rPr>
              <a:t>，</a:t>
            </a:r>
            <a:r>
              <a:rPr lang="en-AU" altLang="ja-JP" sz="2400" b="1" dirty="0" smtClean="0">
                <a:solidFill>
                  <a:schemeClr val="tx1"/>
                </a:solidFill>
                <a:latin typeface="Times New Roman" pitchFamily="18" charset="0"/>
                <a:cs typeface="Times New Roman" pitchFamily="18" charset="0"/>
              </a:rPr>
              <a:t>one unknown. </a:t>
            </a:r>
          </a:p>
          <a:p>
            <a:pPr algn="ctr">
              <a:buFont typeface="Wingdings" pitchFamily="2" charset="2"/>
              <a:buChar char="Ø"/>
            </a:pPr>
            <a:r>
              <a:rPr lang="en-US" altLang="ja-JP" sz="2400" b="1" dirty="0" smtClean="0">
                <a:solidFill>
                  <a:schemeClr val="tx1"/>
                </a:solidFill>
                <a:latin typeface="Times New Roman" pitchFamily="18" charset="0"/>
                <a:cs typeface="Times New Roman" pitchFamily="18" charset="0"/>
              </a:rPr>
              <a:t>C</a:t>
            </a:r>
            <a:r>
              <a:rPr lang="en-AU" altLang="ja-JP" sz="2400" b="1" dirty="0" err="1" smtClean="0">
                <a:solidFill>
                  <a:schemeClr val="tx1"/>
                </a:solidFill>
                <a:latin typeface="Times New Roman" pitchFamily="18" charset="0"/>
                <a:cs typeface="Times New Roman" pitchFamily="18" charset="0"/>
              </a:rPr>
              <a:t>ognitive</a:t>
            </a:r>
            <a:r>
              <a:rPr lang="en-AU" altLang="ja-JP" sz="2400" b="1" dirty="0" smtClean="0">
                <a:solidFill>
                  <a:schemeClr val="tx1"/>
                </a:solidFill>
                <a:latin typeface="Times New Roman" pitchFamily="18" charset="0"/>
                <a:cs typeface="Times New Roman" pitchFamily="18" charset="0"/>
              </a:rPr>
              <a:t> impairment </a:t>
            </a:r>
            <a:r>
              <a:rPr lang="ja-JP" altLang="en-US" sz="2400" b="1" dirty="0" smtClean="0">
                <a:solidFill>
                  <a:schemeClr val="tx1"/>
                </a:solidFill>
                <a:latin typeface="Times New Roman" pitchFamily="18" charset="0"/>
                <a:cs typeface="Times New Roman" pitchFamily="18" charset="0"/>
              </a:rPr>
              <a:t>：</a:t>
            </a:r>
            <a:r>
              <a:rPr lang="en-AU" altLang="ja-JP" sz="2400" b="1" dirty="0" smtClean="0">
                <a:solidFill>
                  <a:schemeClr val="tx1"/>
                </a:solidFill>
                <a:latin typeface="Times New Roman" pitchFamily="18" charset="0"/>
                <a:cs typeface="Times New Roman" pitchFamily="18" charset="0"/>
              </a:rPr>
              <a:t> </a:t>
            </a:r>
            <a:r>
              <a:rPr lang="ja-JP" altLang="en-US" sz="2400" b="1" dirty="0" smtClean="0">
                <a:solidFill>
                  <a:schemeClr val="tx1"/>
                </a:solidFill>
                <a:latin typeface="Times New Roman" pitchFamily="18" charset="0"/>
                <a:cs typeface="Times New Roman" pitchFamily="18" charset="0"/>
              </a:rPr>
              <a:t>　</a:t>
            </a:r>
            <a:r>
              <a:rPr lang="en-US" altLang="ja-JP" sz="2400" b="1" dirty="0" smtClean="0">
                <a:solidFill>
                  <a:schemeClr val="tx1"/>
                </a:solidFill>
                <a:latin typeface="Times New Roman" pitchFamily="18" charset="0"/>
                <a:cs typeface="Times New Roman" pitchFamily="18" charset="0"/>
              </a:rPr>
              <a:t>6</a:t>
            </a:r>
            <a:r>
              <a:rPr lang="en-AU" altLang="ja-JP" sz="2400" b="1" dirty="0" smtClean="0">
                <a:solidFill>
                  <a:schemeClr val="tx1"/>
                </a:solidFill>
                <a:latin typeface="Times New Roman" pitchFamily="18" charset="0"/>
                <a:cs typeface="Times New Roman" pitchFamily="18" charset="0"/>
              </a:rPr>
              <a:t> persons (16.2%) lightness dementia , 25 persons </a:t>
            </a:r>
            <a:r>
              <a:rPr lang="en-US" altLang="ja-JP" sz="2400" b="1" dirty="0" smtClean="0">
                <a:solidFill>
                  <a:schemeClr val="tx1"/>
                </a:solidFill>
                <a:latin typeface="Times New Roman" pitchFamily="18" charset="0"/>
                <a:cs typeface="Times New Roman" pitchFamily="18" charset="0"/>
              </a:rPr>
              <a:t>(67.6%) moderate </a:t>
            </a:r>
            <a:r>
              <a:rPr lang="en-AU" altLang="ja-JP" sz="2400" b="1" dirty="0" smtClean="0">
                <a:solidFill>
                  <a:schemeClr val="tx1"/>
                </a:solidFill>
                <a:latin typeface="Times New Roman" pitchFamily="18" charset="0"/>
                <a:cs typeface="Times New Roman" pitchFamily="18" charset="0"/>
              </a:rPr>
              <a:t>dementia, </a:t>
            </a:r>
            <a:r>
              <a:rPr lang="en-US" altLang="ja-JP" sz="2400" b="1" dirty="0" smtClean="0">
                <a:solidFill>
                  <a:schemeClr val="tx1"/>
                </a:solidFill>
                <a:latin typeface="Times New Roman" pitchFamily="18" charset="0"/>
                <a:cs typeface="Times New Roman" pitchFamily="18" charset="0"/>
              </a:rPr>
              <a:t>5 </a:t>
            </a:r>
            <a:r>
              <a:rPr lang="en-AU" altLang="ja-JP" sz="2400" b="1" dirty="0" smtClean="0">
                <a:solidFill>
                  <a:schemeClr val="tx1"/>
                </a:solidFill>
                <a:latin typeface="Times New Roman" pitchFamily="18" charset="0"/>
                <a:cs typeface="Times New Roman" pitchFamily="18" charset="0"/>
              </a:rPr>
              <a:t>persons </a:t>
            </a:r>
            <a:r>
              <a:rPr lang="en-US" altLang="ja-JP" sz="2400" b="1" dirty="0" smtClean="0">
                <a:solidFill>
                  <a:schemeClr val="tx1"/>
                </a:solidFill>
                <a:latin typeface="Times New Roman" pitchFamily="18" charset="0"/>
                <a:cs typeface="Times New Roman" pitchFamily="18" charset="0"/>
              </a:rPr>
              <a:t>(13.5%) severe </a:t>
            </a:r>
            <a:r>
              <a:rPr lang="en-AU" altLang="ja-JP" sz="2400" b="1" dirty="0" smtClean="0">
                <a:solidFill>
                  <a:schemeClr val="tx1"/>
                </a:solidFill>
                <a:latin typeface="Times New Roman" pitchFamily="18" charset="0"/>
                <a:cs typeface="Times New Roman" pitchFamily="18" charset="0"/>
              </a:rPr>
              <a:t>dementia . </a:t>
            </a:r>
          </a:p>
          <a:p>
            <a:pPr algn="just"/>
            <a:endParaRPr lang="en-AU" altLang="ja-JP" sz="2400" b="1" dirty="0" smtClean="0">
              <a:solidFill>
                <a:schemeClr val="tx1"/>
              </a:solidFill>
              <a:latin typeface="Times New Roman" pitchFamily="18" charset="0"/>
              <a:cs typeface="Times New Roman" pitchFamily="18" charset="0"/>
            </a:endParaRPr>
          </a:p>
          <a:p>
            <a:pPr algn="just">
              <a:buFont typeface="Wingdings" pitchFamily="2" charset="2"/>
              <a:buChar char="n"/>
            </a:pPr>
            <a:r>
              <a:rPr lang="en-AU" altLang="ja-JP" b="1" dirty="0" smtClean="0">
                <a:solidFill>
                  <a:schemeClr val="tx1"/>
                </a:solidFill>
                <a:latin typeface="Times New Roman" pitchFamily="18" charset="0"/>
                <a:cs typeface="Times New Roman" pitchFamily="18" charset="0"/>
              </a:rPr>
              <a:t>240 nurses and other caregivers (Facility A: 69 caregivers, Facility B: 89 caregivers, Facility C: 82 caregivers) </a:t>
            </a:r>
            <a:endParaRPr lang="ja-JP" altLang="ja-JP" b="1" dirty="0" smtClean="0">
              <a:solidFill>
                <a:schemeClr val="tx1"/>
              </a:solidFill>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p:txBody>
          <a:bodyPr>
            <a:normAutofit/>
          </a:bodyPr>
          <a:lstStyle/>
          <a:p>
            <a:pPr>
              <a:defRPr/>
            </a:pPr>
            <a:fld id="{085C05CF-CD38-4DC7-9907-976BEDFB6C3F}" type="slidenum">
              <a:rPr lang="ja-JP" altLang="en-US" smtClean="0"/>
              <a:pPr>
                <a:defRPr/>
              </a:pPr>
              <a:t>13</a:t>
            </a:fld>
            <a:endParaRPr lang="ja-JP" altLang="en-US" dirty="0"/>
          </a:p>
        </p:txBody>
      </p:sp>
    </p:spTree>
    <p:extLst>
      <p:ext uri="{BB962C8B-B14F-4D97-AF65-F5344CB8AC3E}">
        <p14:creationId xmlns:p14="http://schemas.microsoft.com/office/powerpoint/2010/main" xmlns="" val="257552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223963"/>
          </a:xfrm>
        </p:spPr>
        <p:txBody>
          <a:bodyPr rtlCol="0">
            <a:normAutofit fontScale="90000"/>
          </a:bodyPr>
          <a:lstStyle/>
          <a:p>
            <a:pPr fontAlgn="auto">
              <a:spcAft>
                <a:spcPts val="0"/>
              </a:spcAft>
              <a:defRPr/>
            </a:pPr>
            <a:r>
              <a:rPr lang="en-AU" altLang="ja-JP" sz="4000" dirty="0" smtClean="0"/>
              <a:t/>
            </a:r>
            <a:br>
              <a:rPr lang="en-AU" altLang="ja-JP" sz="4000" dirty="0" smtClean="0"/>
            </a:br>
            <a:r>
              <a:rPr lang="en-US" altLang="ja-JP" sz="5300" b="1" dirty="0" smtClean="0">
                <a:latin typeface="Times New Roman" pitchFamily="18" charset="0"/>
                <a:cs typeface="Times New Roman" pitchFamily="18" charset="0"/>
              </a:rPr>
              <a:t>Analysis Method (1)</a:t>
            </a:r>
            <a:endParaRPr lang="ja-JP" altLang="en-US" sz="4000" b="1" dirty="0">
              <a:latin typeface="Times New Roman" pitchFamily="18" charset="0"/>
              <a:cs typeface="Times New Roman" pitchFamily="18" charset="0"/>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2573177186"/>
              </p:ext>
            </p:extLst>
          </p:nvPr>
        </p:nvGraphicFramePr>
        <p:xfrm>
          <a:off x="457200" y="1600200"/>
          <a:ext cx="8363272"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 4"/>
          <p:cNvSpPr>
            <a:spLocks noGrp="1"/>
          </p:cNvSpPr>
          <p:nvPr>
            <p:ph type="sldNum" sz="quarter" idx="12"/>
          </p:nvPr>
        </p:nvSpPr>
        <p:spPr/>
        <p:txBody>
          <a:bodyPr>
            <a:normAutofit/>
          </a:bodyPr>
          <a:lstStyle/>
          <a:p>
            <a:pPr>
              <a:defRPr/>
            </a:pPr>
            <a:fld id="{085C05CF-CD38-4DC7-9907-976BEDFB6C3F}" type="slidenum">
              <a:rPr lang="ja-JP" altLang="en-US" smtClean="0"/>
              <a:pPr>
                <a:defRPr/>
              </a:pPr>
              <a:t>14</a:t>
            </a:fld>
            <a:endParaRPr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395536" y="332656"/>
            <a:ext cx="8229600" cy="854968"/>
          </a:xfrm>
        </p:spPr>
        <p:txBody>
          <a:bodyPr>
            <a:normAutofit/>
          </a:bodyPr>
          <a:lstStyle/>
          <a:p>
            <a:r>
              <a:rPr lang="en-US" altLang="ja-JP" sz="4800" b="1" dirty="0" smtClean="0">
                <a:latin typeface="Times New Roman" pitchFamily="18" charset="0"/>
                <a:cs typeface="Times New Roman" pitchFamily="18" charset="0"/>
              </a:rPr>
              <a:t>Analysis Method (2)</a:t>
            </a:r>
            <a:endParaRPr lang="ja-JP" altLang="en-US" sz="4800" b="1" dirty="0" smtClean="0">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179512" y="1196752"/>
            <a:ext cx="8892480" cy="5184576"/>
          </a:xfrm>
        </p:spPr>
        <p:txBody>
          <a:bodyPr rtlCol="0">
            <a:normAutofit fontScale="32500" lnSpcReduction="20000"/>
          </a:bodyPr>
          <a:lstStyle/>
          <a:p>
            <a:pPr fontAlgn="auto">
              <a:spcAft>
                <a:spcPts val="0"/>
              </a:spcAft>
              <a:buFont typeface="Arial" pitchFamily="34" charset="0"/>
              <a:buNone/>
              <a:defRPr/>
            </a:pPr>
            <a:r>
              <a:rPr lang="ja-JP" altLang="en-US" dirty="0" smtClean="0"/>
              <a:t>　　</a:t>
            </a:r>
            <a:r>
              <a:rPr lang="ja-JP" altLang="en-US" sz="8000" dirty="0" smtClean="0"/>
              <a:t>　</a:t>
            </a:r>
            <a:r>
              <a:rPr lang="en-AU" altLang="ja-JP" sz="8000" b="1" dirty="0" smtClean="0">
                <a:latin typeface="Times New Roman" pitchFamily="18" charset="0"/>
                <a:cs typeface="Times New Roman" pitchFamily="18" charset="0"/>
              </a:rPr>
              <a:t>Statistical analysis </a:t>
            </a:r>
            <a:r>
              <a:rPr lang="ja-JP" altLang="en-US" sz="4400" dirty="0" smtClean="0">
                <a:latin typeface="Times New Roman" pitchFamily="18" charset="0"/>
                <a:cs typeface="Times New Roman" pitchFamily="18" charset="0"/>
              </a:rPr>
              <a:t>　　　　　　　　　　　</a:t>
            </a:r>
            <a:endParaRPr lang="en-AU" altLang="ja-JP" sz="4400" dirty="0" smtClean="0">
              <a:latin typeface="Times New Roman" pitchFamily="18" charset="0"/>
              <a:cs typeface="Times New Roman" pitchFamily="18" charset="0"/>
            </a:endParaRPr>
          </a:p>
          <a:p>
            <a:pPr fontAlgn="auto">
              <a:spcAft>
                <a:spcPts val="0"/>
              </a:spcAft>
              <a:defRPr/>
            </a:pPr>
            <a:r>
              <a:rPr lang="en-US" altLang="ja-JP" sz="7400" dirty="0" smtClean="0">
                <a:latin typeface="Times New Roman" pitchFamily="18" charset="0"/>
                <a:cs typeface="Times New Roman" pitchFamily="18" charset="0"/>
              </a:rPr>
              <a:t>Changes in the duration of caregivers Type II speech were compared before and after educational intervention .</a:t>
            </a:r>
          </a:p>
          <a:p>
            <a:pPr algn="ctr" fontAlgn="auto">
              <a:spcAft>
                <a:spcPts val="0"/>
              </a:spcAft>
              <a:buNone/>
              <a:defRPr/>
            </a:pPr>
            <a:r>
              <a:rPr lang="en-US" altLang="ja-JP" sz="7400" dirty="0" smtClean="0">
                <a:latin typeface="Times New Roman" pitchFamily="18" charset="0"/>
                <a:cs typeface="Times New Roman" pitchFamily="18" charset="0"/>
              </a:rPr>
              <a:t>    </a:t>
            </a:r>
            <a:r>
              <a:rPr lang="en-US" altLang="ja-JP" sz="7400" dirty="0" smtClean="0">
                <a:solidFill>
                  <a:srgbClr val="FF0000"/>
                </a:solidFill>
                <a:latin typeface="Times New Roman" pitchFamily="18" charset="0"/>
                <a:cs typeface="Times New Roman" pitchFamily="18" charset="0"/>
              </a:rPr>
              <a:t>Increase Group </a:t>
            </a:r>
            <a:r>
              <a:rPr lang="ja-JP" altLang="en-US" sz="7400" dirty="0" smtClean="0">
                <a:latin typeface="Times New Roman" pitchFamily="18" charset="0"/>
                <a:cs typeface="Times New Roman" pitchFamily="18" charset="0"/>
              </a:rPr>
              <a:t>：  </a:t>
            </a:r>
            <a:r>
              <a:rPr lang="en-US" altLang="ja-JP" sz="7400" dirty="0" smtClean="0">
                <a:solidFill>
                  <a:srgbClr val="FF0000"/>
                </a:solidFill>
                <a:latin typeface="Times New Roman" pitchFamily="18" charset="0"/>
                <a:cs typeface="Times New Roman" pitchFamily="18" charset="0"/>
              </a:rPr>
              <a:t>7–711</a:t>
            </a:r>
            <a:r>
              <a:rPr lang="en-US" altLang="ja-JP" sz="7400" dirty="0" smtClean="0">
                <a:latin typeface="Times New Roman" pitchFamily="18" charset="0"/>
                <a:cs typeface="Times New Roman" pitchFamily="18" charset="0"/>
              </a:rPr>
              <a:t> second increase in speech duration </a:t>
            </a:r>
            <a:r>
              <a:rPr lang="ja-JP" altLang="en-US" sz="7400" dirty="0" smtClean="0">
                <a:latin typeface="Times New Roman" pitchFamily="18" charset="0"/>
                <a:cs typeface="Times New Roman" pitchFamily="18" charset="0"/>
              </a:rPr>
              <a:t>　 </a:t>
            </a:r>
            <a:endParaRPr lang="en-US" altLang="ja-JP" sz="7400" dirty="0" smtClean="0">
              <a:latin typeface="Times New Roman" pitchFamily="18" charset="0"/>
              <a:cs typeface="Times New Roman" pitchFamily="18" charset="0"/>
            </a:endParaRPr>
          </a:p>
          <a:p>
            <a:pPr algn="ctr" fontAlgn="auto">
              <a:spcAft>
                <a:spcPts val="0"/>
              </a:spcAft>
              <a:buNone/>
              <a:defRPr/>
            </a:pPr>
            <a:r>
              <a:rPr lang="ja-JP" altLang="en-US" sz="7400" dirty="0" smtClean="0">
                <a:latin typeface="Times New Roman" pitchFamily="18" charset="0"/>
                <a:cs typeface="Times New Roman" pitchFamily="18" charset="0"/>
              </a:rPr>
              <a:t> </a:t>
            </a:r>
            <a:r>
              <a:rPr lang="en-US" altLang="ja-JP" sz="7400" dirty="0" smtClean="0">
                <a:latin typeface="Times New Roman" pitchFamily="18" charset="0"/>
                <a:cs typeface="Times New Roman" pitchFamily="18" charset="0"/>
              </a:rPr>
              <a:t>21 residents (56.8%)</a:t>
            </a:r>
            <a:endParaRPr lang="en-US" altLang="ja-JP" sz="7400" i="1" dirty="0" smtClean="0">
              <a:latin typeface="Times New Roman" pitchFamily="18" charset="0"/>
              <a:cs typeface="Times New Roman" pitchFamily="18" charset="0"/>
            </a:endParaRPr>
          </a:p>
          <a:p>
            <a:pPr algn="ctr" fontAlgn="auto">
              <a:spcAft>
                <a:spcPts val="0"/>
              </a:spcAft>
              <a:buNone/>
              <a:defRPr/>
            </a:pPr>
            <a:r>
              <a:rPr lang="en-US" altLang="ja-JP" sz="7400" dirty="0" smtClean="0">
                <a:solidFill>
                  <a:srgbClr val="FF0000"/>
                </a:solidFill>
                <a:latin typeface="Times New Roman" pitchFamily="18" charset="0"/>
                <a:cs typeface="Times New Roman" pitchFamily="18" charset="0"/>
              </a:rPr>
              <a:t>     Decrease Group </a:t>
            </a:r>
            <a:r>
              <a:rPr lang="ja-JP" altLang="en-US" sz="7400" dirty="0" smtClean="0">
                <a:latin typeface="Times New Roman" pitchFamily="18" charset="0"/>
                <a:cs typeface="Times New Roman" pitchFamily="18" charset="0"/>
              </a:rPr>
              <a:t>：</a:t>
            </a:r>
            <a:r>
              <a:rPr lang="en-US" altLang="ja-JP" sz="7400" dirty="0" smtClean="0">
                <a:latin typeface="Times New Roman" pitchFamily="18" charset="0"/>
                <a:cs typeface="Times New Roman" pitchFamily="18" charset="0"/>
              </a:rPr>
              <a:t> </a:t>
            </a:r>
            <a:r>
              <a:rPr lang="en-US" altLang="ja-JP" sz="7400" dirty="0" smtClean="0">
                <a:solidFill>
                  <a:srgbClr val="FF0000"/>
                </a:solidFill>
                <a:latin typeface="Times New Roman" pitchFamily="18" charset="0"/>
                <a:cs typeface="Times New Roman" pitchFamily="18" charset="0"/>
              </a:rPr>
              <a:t>6–897</a:t>
            </a:r>
            <a:r>
              <a:rPr lang="en-US" altLang="ja-JP" sz="7400" dirty="0" smtClean="0">
                <a:latin typeface="Times New Roman" pitchFamily="18" charset="0"/>
                <a:cs typeface="Times New Roman" pitchFamily="18" charset="0"/>
              </a:rPr>
              <a:t> second decrease in speech duration </a:t>
            </a:r>
          </a:p>
          <a:p>
            <a:pPr algn="ctr" fontAlgn="auto">
              <a:spcAft>
                <a:spcPts val="0"/>
              </a:spcAft>
              <a:buNone/>
              <a:defRPr/>
            </a:pPr>
            <a:r>
              <a:rPr lang="en-US" altLang="ja-JP" sz="7400" dirty="0" smtClean="0">
                <a:latin typeface="Times New Roman" pitchFamily="18" charset="0"/>
                <a:cs typeface="Times New Roman" pitchFamily="18" charset="0"/>
              </a:rPr>
              <a:t> 16 residents (43.2%)</a:t>
            </a:r>
          </a:p>
          <a:p>
            <a:pPr algn="ctr" fontAlgn="auto">
              <a:spcAft>
                <a:spcPts val="0"/>
              </a:spcAft>
              <a:buNone/>
              <a:defRPr/>
            </a:pPr>
            <a:endParaRPr lang="en-US" altLang="ja-JP" sz="7400" i="1" dirty="0" smtClean="0">
              <a:latin typeface="Times New Roman" pitchFamily="18" charset="0"/>
              <a:cs typeface="Times New Roman" pitchFamily="18" charset="0"/>
            </a:endParaRPr>
          </a:p>
          <a:p>
            <a:pPr fontAlgn="auto">
              <a:spcAft>
                <a:spcPts val="0"/>
              </a:spcAft>
              <a:defRPr/>
            </a:pPr>
            <a:r>
              <a:rPr lang="en-US" altLang="ja-JP" sz="7400" dirty="0" smtClean="0">
                <a:latin typeface="Times New Roman" pitchFamily="18" charset="0"/>
                <a:cs typeface="Times New Roman" pitchFamily="18" charset="0"/>
              </a:rPr>
              <a:t>Evaluating the relationship between caregivers Type II speech and elderly utterances </a:t>
            </a:r>
            <a:r>
              <a:rPr lang="en-AU" altLang="ja-JP" sz="7400" dirty="0" smtClean="0">
                <a:latin typeface="Times New Roman" pitchFamily="18" charset="0"/>
                <a:cs typeface="Times New Roman" pitchFamily="18" charset="0"/>
              </a:rPr>
              <a:t>and self-initiated utterances </a:t>
            </a:r>
            <a:r>
              <a:rPr lang="en-US" altLang="ja-JP" sz="7400" dirty="0" smtClean="0">
                <a:latin typeface="Times New Roman" pitchFamily="18" charset="0"/>
                <a:cs typeface="Times New Roman" pitchFamily="18" charset="0"/>
              </a:rPr>
              <a:t>before and after educational intervention in the two groups (Increase Group/Decrease Group). </a:t>
            </a:r>
          </a:p>
          <a:p>
            <a:pPr fontAlgn="auto">
              <a:spcAft>
                <a:spcPts val="0"/>
              </a:spcAft>
              <a:defRPr/>
            </a:pPr>
            <a:endParaRPr lang="en-AU" altLang="ja-JP" sz="7400" dirty="0" smtClean="0">
              <a:latin typeface="Times New Roman" pitchFamily="18" charset="0"/>
              <a:cs typeface="Times New Roman" pitchFamily="18" charset="0"/>
            </a:endParaRPr>
          </a:p>
          <a:p>
            <a:pPr fontAlgn="auto">
              <a:spcAft>
                <a:spcPts val="0"/>
              </a:spcAft>
              <a:defRPr/>
            </a:pPr>
            <a:r>
              <a:rPr lang="en-AU" altLang="ja-JP" sz="7400" dirty="0" smtClean="0">
                <a:latin typeface="Times New Roman" pitchFamily="18" charset="0"/>
                <a:cs typeface="Times New Roman" pitchFamily="18" charset="0"/>
              </a:rPr>
              <a:t>Conducting </a:t>
            </a:r>
            <a:r>
              <a:rPr lang="en-US" altLang="ja-JP" sz="7400" dirty="0" smtClean="0">
                <a:latin typeface="Times New Roman" pitchFamily="18" charset="0"/>
                <a:ea typeface="平成明朝"/>
                <a:cs typeface="Times New Roman" pitchFamily="18" charset="0"/>
              </a:rPr>
              <a:t>t-tests,</a:t>
            </a:r>
            <a:r>
              <a:rPr lang="en-AU" altLang="ja-JP" sz="7400" dirty="0" smtClean="0">
                <a:latin typeface="Times New Roman" pitchFamily="18" charset="0"/>
                <a:cs typeface="Times New Roman" pitchFamily="18" charset="0"/>
              </a:rPr>
              <a:t>ANOVA </a:t>
            </a:r>
            <a:r>
              <a:rPr lang="en-AU" altLang="ja-JP" sz="7400" dirty="0">
                <a:latin typeface="Times New Roman" pitchFamily="18" charset="0"/>
                <a:cs typeface="Times New Roman" pitchFamily="18" charset="0"/>
              </a:rPr>
              <a:t>and </a:t>
            </a:r>
            <a:r>
              <a:rPr lang="en-AU" altLang="ja-JP" sz="7400" dirty="0" err="1">
                <a:latin typeface="Times New Roman" pitchFamily="18" charset="0"/>
                <a:cs typeface="Times New Roman" pitchFamily="18" charset="0"/>
              </a:rPr>
              <a:t>Bonferroni</a:t>
            </a:r>
            <a:r>
              <a:rPr lang="en-AU" altLang="ja-JP" sz="7400" dirty="0">
                <a:latin typeface="Times New Roman" pitchFamily="18" charset="0"/>
                <a:cs typeface="Times New Roman" pitchFamily="18" charset="0"/>
              </a:rPr>
              <a:t> </a:t>
            </a:r>
            <a:r>
              <a:rPr lang="en-AU" altLang="ja-JP" sz="7400" dirty="0" smtClean="0">
                <a:latin typeface="Times New Roman" pitchFamily="18" charset="0"/>
                <a:cs typeface="Times New Roman" pitchFamily="18" charset="0"/>
              </a:rPr>
              <a:t>analysis, by using    SPSS v.18</a:t>
            </a:r>
            <a:endParaRPr lang="ja-JP" altLang="en-US" sz="7400" dirty="0">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p:txBody>
          <a:bodyPr>
            <a:normAutofit/>
          </a:bodyPr>
          <a:lstStyle/>
          <a:p>
            <a:pPr>
              <a:defRPr/>
            </a:pPr>
            <a:fld id="{085C05CF-CD38-4DC7-9907-976BEDFB6C3F}" type="slidenum">
              <a:rPr lang="ja-JP" altLang="en-US" smtClean="0"/>
              <a:pPr>
                <a:defRPr/>
              </a:pPr>
              <a:t>15</a:t>
            </a:fld>
            <a:endParaRPr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3"/>
          <p:cNvSpPr>
            <a:spLocks noGrp="1"/>
          </p:cNvSpPr>
          <p:nvPr>
            <p:ph type="title"/>
          </p:nvPr>
        </p:nvSpPr>
        <p:spPr>
          <a:xfrm>
            <a:off x="395536" y="1340768"/>
            <a:ext cx="8305800" cy="3673475"/>
          </a:xfrm>
        </p:spPr>
        <p:txBody>
          <a:bodyPr/>
          <a:lstStyle/>
          <a:p>
            <a:r>
              <a:rPr lang="en-AU" altLang="ja-JP" sz="5400" dirty="0" smtClean="0">
                <a:latin typeface="Times New Roman" pitchFamily="18" charset="0"/>
                <a:cs typeface="Times New Roman" pitchFamily="18" charset="0"/>
              </a:rPr>
              <a:t>RESULTS</a:t>
            </a:r>
            <a:endParaRPr lang="ja-JP" altLang="en-US" sz="6000" dirty="0" smtClean="0"/>
          </a:p>
        </p:txBody>
      </p:sp>
      <p:sp>
        <p:nvSpPr>
          <p:cNvPr id="3" name="スライド番号プレースホルダ 2"/>
          <p:cNvSpPr>
            <a:spLocks noGrp="1"/>
          </p:cNvSpPr>
          <p:nvPr>
            <p:ph type="sldNum" sz="quarter" idx="12"/>
          </p:nvPr>
        </p:nvSpPr>
        <p:spPr/>
        <p:txBody>
          <a:bodyPr>
            <a:normAutofit/>
          </a:bodyPr>
          <a:lstStyle/>
          <a:p>
            <a:pPr>
              <a:defRPr/>
            </a:pPr>
            <a:fld id="{0758670C-FF23-4144-BBB0-237DD4340E22}" type="slidenum">
              <a:rPr lang="ja-JP" altLang="en-US" smtClean="0"/>
              <a:pPr>
                <a:defRPr/>
              </a:pPr>
              <a:t>16</a:t>
            </a:fld>
            <a:endParaRPr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3528" y="332656"/>
            <a:ext cx="8305800" cy="864096"/>
          </a:xfrm>
        </p:spPr>
        <p:txBody>
          <a:bodyPr>
            <a:normAutofit fontScale="90000"/>
          </a:bodyPr>
          <a:lstStyle/>
          <a:p>
            <a:pPr>
              <a:lnSpc>
                <a:spcPct val="100000"/>
              </a:lnSpc>
            </a:pPr>
            <a:r>
              <a:rPr lang="en-US" altLang="ja-JP" sz="2000" b="1" dirty="0" smtClean="0">
                <a:latin typeface="Times New Roman" pitchFamily="18" charset="0"/>
                <a:cs typeface="Times New Roman" pitchFamily="18" charset="0"/>
              </a:rPr>
              <a:t>Table </a:t>
            </a:r>
            <a:r>
              <a:rPr lang="ja-JP" altLang="en-US" sz="2000" b="1" dirty="0" smtClean="0">
                <a:latin typeface="Times New Roman" pitchFamily="18" charset="0"/>
                <a:cs typeface="Times New Roman" pitchFamily="18" charset="0"/>
              </a:rPr>
              <a:t>１</a:t>
            </a:r>
            <a:r>
              <a:rPr lang="en-US" altLang="ja-JP" sz="2000" b="1" dirty="0" smtClean="0">
                <a:latin typeface="Times New Roman" pitchFamily="18" charset="0"/>
                <a:cs typeface="Times New Roman" pitchFamily="18" charset="0"/>
              </a:rPr>
              <a:t/>
            </a:r>
            <a:br>
              <a:rPr lang="en-US" altLang="ja-JP" sz="2000" b="1" dirty="0" smtClean="0">
                <a:latin typeface="Times New Roman" pitchFamily="18" charset="0"/>
                <a:cs typeface="Times New Roman" pitchFamily="18" charset="0"/>
              </a:rPr>
            </a:br>
            <a:r>
              <a:rPr lang="ja-JP" altLang="en-US" sz="2000" b="1" dirty="0" smtClean="0">
                <a:latin typeface="Times New Roman" pitchFamily="18" charset="0"/>
                <a:cs typeface="Times New Roman" pitchFamily="18" charset="0"/>
              </a:rPr>
              <a:t> </a:t>
            </a:r>
            <a:r>
              <a:rPr lang="en-AU" altLang="ja-JP" sz="2000" b="1" dirty="0" smtClean="0">
                <a:latin typeface="Times New Roman" pitchFamily="18" charset="0"/>
                <a:cs typeface="Times New Roman" pitchFamily="18" charset="0"/>
              </a:rPr>
              <a:t>Effect of Educational Intervention on the Duration and Frequency of Elderly Utterances. </a:t>
            </a:r>
            <a:endParaRPr lang="ja-JP" altLang="ja-JP" sz="2000" dirty="0">
              <a:latin typeface="Times New Roman" pitchFamily="18" charset="0"/>
              <a:cs typeface="Times New Roman" pitchFamily="18" charset="0"/>
            </a:endParaRPr>
          </a:p>
        </p:txBody>
      </p:sp>
      <p:sp>
        <p:nvSpPr>
          <p:cNvPr id="2" name="スライド番号プレースホルダ 1"/>
          <p:cNvSpPr>
            <a:spLocks noGrp="1"/>
          </p:cNvSpPr>
          <p:nvPr>
            <p:ph type="sldNum" sz="quarter" idx="12"/>
          </p:nvPr>
        </p:nvSpPr>
        <p:spPr/>
        <p:txBody>
          <a:bodyPr/>
          <a:lstStyle/>
          <a:p>
            <a:pPr>
              <a:defRPr/>
            </a:pPr>
            <a:fld id="{EA9CB419-CCBE-4512-8052-4C509A32FAA6}" type="slidenum">
              <a:rPr lang="ja-JP" altLang="en-US" smtClean="0"/>
              <a:pPr>
                <a:defRPr/>
              </a:pPr>
              <a:t>17</a:t>
            </a:fld>
            <a:endParaRPr lang="ja-JP" altLang="en-US" dirty="0"/>
          </a:p>
        </p:txBody>
      </p:sp>
      <p:graphicFrame>
        <p:nvGraphicFramePr>
          <p:cNvPr id="165890" name="Object 2"/>
          <p:cNvGraphicFramePr>
            <a:graphicFrameLocks noChangeAspect="1"/>
          </p:cNvGraphicFramePr>
          <p:nvPr/>
        </p:nvGraphicFramePr>
        <p:xfrm>
          <a:off x="251520" y="1700808"/>
          <a:ext cx="8229600" cy="4175125"/>
        </p:xfrm>
        <a:graphic>
          <a:graphicData uri="http://schemas.openxmlformats.org/presentationml/2006/ole">
            <p:oleObj spid="_x0000_s165968" name="文書" r:id="rId4" imgW="7040970" imgH="3572956" progId="Word.Documen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85C05CF-CD38-4DC7-9907-976BEDFB6C3F}" type="slidenum">
              <a:rPr lang="ja-JP" altLang="en-US" smtClean="0"/>
              <a:pPr>
                <a:defRPr/>
              </a:pPr>
              <a:t>18</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xmlns="" val="3950907299"/>
              </p:ext>
            </p:extLst>
          </p:nvPr>
        </p:nvGraphicFramePr>
        <p:xfrm>
          <a:off x="0" y="1377521"/>
          <a:ext cx="9073009" cy="5436108"/>
        </p:xfrm>
        <a:graphic>
          <a:graphicData uri="http://schemas.openxmlformats.org/drawingml/2006/table">
            <a:tbl>
              <a:tblPr firstRow="1" firstCol="1" bandRow="1"/>
              <a:tblGrid>
                <a:gridCol w="3290859"/>
                <a:gridCol w="1192196"/>
                <a:gridCol w="476878"/>
                <a:gridCol w="774927"/>
                <a:gridCol w="655708"/>
                <a:gridCol w="596098"/>
                <a:gridCol w="774927"/>
                <a:gridCol w="688825"/>
                <a:gridCol w="622591"/>
              </a:tblGrid>
              <a:tr h="287670">
                <a:tc>
                  <a:txBody>
                    <a:bodyPr/>
                    <a:lstStyle/>
                    <a:p>
                      <a:pPr algn="ctr">
                        <a:spcAft>
                          <a:spcPts val="0"/>
                        </a:spcAft>
                      </a:pPr>
                      <a:r>
                        <a:rPr lang="en-US" sz="1400" b="1" kern="0" dirty="0" smtClean="0">
                          <a:solidFill>
                            <a:srgbClr val="000000"/>
                          </a:solidFill>
                          <a:effectLst/>
                          <a:latin typeface="+mj-ea"/>
                          <a:ea typeface="+mj-ea"/>
                          <a:cs typeface="Times New Roman" pitchFamily="18" charset="0"/>
                        </a:rPr>
                        <a:t>Elderly subjects</a:t>
                      </a:r>
                      <a:r>
                        <a:rPr lang="en-US" sz="1400" b="1" kern="0" dirty="0">
                          <a:solidFill>
                            <a:srgbClr val="000000"/>
                          </a:solidFill>
                          <a:effectLst/>
                          <a:latin typeface="+mj-ea"/>
                          <a:ea typeface="+mj-ea"/>
                          <a:cs typeface="Times New Roman" pitchFamily="18" charset="0"/>
                        </a:rPr>
                        <a:t>’ </a:t>
                      </a:r>
                      <a:endParaRPr lang="ja-JP" sz="1400" b="1" kern="100" dirty="0">
                        <a:effectLst/>
                        <a:latin typeface="+mj-ea"/>
                        <a:ea typeface="+mj-ea"/>
                        <a:cs typeface="Times New Roman" pitchFamily="18" charset="0"/>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b="1" kern="0" dirty="0">
                          <a:solidFill>
                            <a:srgbClr val="000000"/>
                          </a:solidFill>
                          <a:effectLst/>
                          <a:latin typeface="+mj-ea"/>
                          <a:ea typeface="+mj-ea"/>
                          <a:cs typeface="Times New Roman" pitchFamily="18" charset="0"/>
                        </a:rPr>
                        <a:t>Caregivers'</a:t>
                      </a:r>
                      <a:endParaRPr lang="ja-JP" sz="1400" b="1" kern="100" dirty="0">
                        <a:effectLst/>
                        <a:latin typeface="+mj-ea"/>
                        <a:ea typeface="+mj-ea"/>
                        <a:cs typeface="Times New Roman" pitchFamily="18" charset="0"/>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ja-JP" sz="1400" b="1" kern="0" dirty="0">
                          <a:solidFill>
                            <a:srgbClr val="000000"/>
                          </a:solidFill>
                          <a:effectLst/>
                          <a:latin typeface="+mj-ea"/>
                          <a:ea typeface="+mj-ea"/>
                          <a:cs typeface="Times New Roman" pitchFamily="18" charset="0"/>
                        </a:rPr>
                        <a:t>　</a:t>
                      </a:r>
                      <a:endParaRPr lang="ja-JP" sz="1400" b="1" kern="100" dirty="0">
                        <a:effectLst/>
                        <a:latin typeface="+mj-ea"/>
                        <a:ea typeface="+mj-ea"/>
                        <a:cs typeface="Times New Roman" pitchFamily="18" charset="0"/>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ja-JP" sz="1400" b="1" kern="0" dirty="0">
                          <a:solidFill>
                            <a:srgbClr val="000000"/>
                          </a:solidFill>
                          <a:effectLst/>
                          <a:latin typeface="+mj-ea"/>
                          <a:ea typeface="+mj-ea"/>
                          <a:cs typeface="Times New Roman" pitchFamily="18" charset="0"/>
                        </a:rPr>
                        <a:t>　</a:t>
                      </a:r>
                      <a:endParaRPr lang="ja-JP" sz="1400" b="1" kern="100" dirty="0">
                        <a:effectLst/>
                        <a:latin typeface="+mj-ea"/>
                        <a:ea typeface="+mj-ea"/>
                        <a:cs typeface="Times New Roman" pitchFamily="18" charset="0"/>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ja-JP" sz="1400" b="1" kern="0" dirty="0">
                          <a:solidFill>
                            <a:srgbClr val="000000"/>
                          </a:solidFill>
                          <a:effectLst/>
                          <a:latin typeface="+mj-ea"/>
                          <a:ea typeface="+mj-ea"/>
                          <a:cs typeface="Times New Roman" pitchFamily="18" charset="0"/>
                        </a:rPr>
                        <a:t>　</a:t>
                      </a:r>
                      <a:endParaRPr lang="ja-JP" sz="1400" b="1" kern="100" dirty="0">
                        <a:effectLst/>
                        <a:latin typeface="+mj-ea"/>
                        <a:ea typeface="+mj-ea"/>
                        <a:cs typeface="Times New Roman" pitchFamily="18" charset="0"/>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ja-JP" sz="1400" b="1" kern="0">
                          <a:solidFill>
                            <a:srgbClr val="000000"/>
                          </a:solidFill>
                          <a:effectLst/>
                          <a:latin typeface="+mj-ea"/>
                          <a:ea typeface="+mj-ea"/>
                          <a:cs typeface="Times New Roman" pitchFamily="18" charset="0"/>
                        </a:rPr>
                        <a:t>　</a:t>
                      </a:r>
                      <a:endParaRPr lang="ja-JP" sz="1400" b="1" kern="100">
                        <a:effectLst/>
                        <a:latin typeface="+mj-ea"/>
                        <a:ea typeface="+mj-ea"/>
                        <a:cs typeface="Times New Roman" pitchFamily="18" charset="0"/>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US" sz="1400" b="1" kern="0">
                          <a:solidFill>
                            <a:srgbClr val="000000"/>
                          </a:solidFill>
                          <a:effectLst/>
                          <a:latin typeface="+mj-ea"/>
                          <a:ea typeface="+mj-ea"/>
                          <a:cs typeface="Times New Roman" pitchFamily="18" charset="0"/>
                        </a:rPr>
                        <a:t>CL</a:t>
                      </a:r>
                      <a:endParaRPr lang="ja-JP" sz="1400" b="1" kern="100">
                        <a:effectLst/>
                        <a:latin typeface="+mj-ea"/>
                        <a:ea typeface="+mj-ea"/>
                        <a:cs typeface="Times New Roman" pitchFamily="18" charset="0"/>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spcAft>
                          <a:spcPts val="0"/>
                        </a:spcAft>
                      </a:pPr>
                      <a:r>
                        <a:rPr lang="ja-JP" sz="1400" b="1" kern="0">
                          <a:solidFill>
                            <a:srgbClr val="000000"/>
                          </a:solidFill>
                          <a:effectLst/>
                          <a:latin typeface="+mj-ea"/>
                          <a:ea typeface="+mj-ea"/>
                          <a:cs typeface="Times New Roman" pitchFamily="18" charset="0"/>
                        </a:rPr>
                        <a:t>　</a:t>
                      </a:r>
                      <a:endParaRPr lang="ja-JP" sz="1400" b="1" kern="100">
                        <a:effectLst/>
                        <a:latin typeface="+mj-ea"/>
                        <a:ea typeface="+mj-ea"/>
                        <a:cs typeface="Times New Roman" pitchFamily="18" charset="0"/>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a:noFill/>
                    </a:lnB>
                  </a:tcPr>
                </a:tc>
              </a:tr>
              <a:tr h="418675">
                <a:tc>
                  <a:txBody>
                    <a:bodyPr/>
                    <a:lstStyle/>
                    <a:p>
                      <a:pPr algn="ctr">
                        <a:spcAft>
                          <a:spcPts val="0"/>
                        </a:spcAft>
                      </a:pPr>
                      <a:r>
                        <a:rPr lang="en-US" sz="1400" b="1" kern="0" dirty="0">
                          <a:solidFill>
                            <a:srgbClr val="000000"/>
                          </a:solidFill>
                          <a:effectLst/>
                          <a:latin typeface="+mj-ea"/>
                          <a:ea typeface="+mj-ea"/>
                          <a:cs typeface="Times New Roman" pitchFamily="18" charset="0"/>
                        </a:rPr>
                        <a:t>self-initiated utterance</a:t>
                      </a:r>
                      <a:endParaRPr lang="ja-JP" sz="1400" b="1" kern="100" dirty="0">
                        <a:effectLst/>
                        <a:latin typeface="+mj-ea"/>
                        <a:ea typeface="+mj-ea"/>
                        <a:cs typeface="Times New Roman" pitchFamily="18" charset="0"/>
                      </a:endParaRPr>
                    </a:p>
                  </a:txBody>
                  <a:tcPr marL="61933" marR="6193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a:solidFill>
                            <a:srgbClr val="000000"/>
                          </a:solidFill>
                          <a:effectLst/>
                          <a:latin typeface="+mj-ea"/>
                          <a:ea typeface="+mj-ea"/>
                          <a:cs typeface="Times New Roman" pitchFamily="18" charset="0"/>
                        </a:rPr>
                        <a:t>Type II speech</a:t>
                      </a:r>
                      <a:endParaRPr lang="ja-JP" sz="1400" b="1" kern="100">
                        <a:effectLst/>
                        <a:latin typeface="+mj-ea"/>
                        <a:ea typeface="+mj-ea"/>
                        <a:cs typeface="Times New Roman" pitchFamily="18" charset="0"/>
                      </a:endParaRPr>
                    </a:p>
                  </a:txBody>
                  <a:tcPr marL="61933" marR="6193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kern="0" dirty="0">
                          <a:solidFill>
                            <a:srgbClr val="000000"/>
                          </a:solidFill>
                          <a:effectLst/>
                          <a:latin typeface="+mj-ea"/>
                          <a:ea typeface="+mj-ea"/>
                          <a:cs typeface="Times New Roman" pitchFamily="18" charset="0"/>
                        </a:rPr>
                        <a:t>n</a:t>
                      </a:r>
                      <a:endParaRPr lang="ja-JP" sz="1400" b="1" kern="100" dirty="0">
                        <a:effectLst/>
                        <a:latin typeface="+mj-ea"/>
                        <a:ea typeface="+mj-ea"/>
                        <a:cs typeface="Times New Roman" pitchFamily="18" charset="0"/>
                      </a:endParaRPr>
                    </a:p>
                  </a:txBody>
                  <a:tcPr marL="61933" marR="6193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kern="0" dirty="0">
                          <a:solidFill>
                            <a:srgbClr val="000000"/>
                          </a:solidFill>
                          <a:effectLst/>
                          <a:latin typeface="+mj-ea"/>
                          <a:ea typeface="+mj-ea"/>
                          <a:cs typeface="Times New Roman" pitchFamily="18" charset="0"/>
                        </a:rPr>
                        <a:t>M</a:t>
                      </a:r>
                      <a:r>
                        <a:rPr lang="en-US" sz="1400" b="1" kern="0" dirty="0">
                          <a:solidFill>
                            <a:srgbClr val="000000"/>
                          </a:solidFill>
                          <a:effectLst/>
                          <a:latin typeface="+mj-ea"/>
                          <a:ea typeface="+mj-ea"/>
                          <a:cs typeface="Times New Roman" pitchFamily="18" charset="0"/>
                        </a:rPr>
                        <a:t> (sec)</a:t>
                      </a:r>
                      <a:endParaRPr lang="ja-JP" sz="1400" b="1" kern="100" dirty="0">
                        <a:effectLst/>
                        <a:latin typeface="+mj-ea"/>
                        <a:ea typeface="+mj-ea"/>
                        <a:cs typeface="Times New Roman" pitchFamily="18" charset="0"/>
                      </a:endParaRPr>
                    </a:p>
                  </a:txBody>
                  <a:tcPr marL="61933" marR="6193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kern="0" dirty="0">
                          <a:solidFill>
                            <a:srgbClr val="000000"/>
                          </a:solidFill>
                          <a:effectLst/>
                          <a:latin typeface="+mj-ea"/>
                          <a:ea typeface="+mj-ea"/>
                          <a:cs typeface="Times New Roman" pitchFamily="18" charset="0"/>
                        </a:rPr>
                        <a:t>SD</a:t>
                      </a:r>
                      <a:endParaRPr lang="ja-JP" sz="1400" b="1" kern="100" dirty="0">
                        <a:effectLst/>
                        <a:latin typeface="+mj-ea"/>
                        <a:ea typeface="+mj-ea"/>
                        <a:cs typeface="Times New Roman" pitchFamily="18" charset="0"/>
                      </a:endParaRPr>
                    </a:p>
                  </a:txBody>
                  <a:tcPr marL="61933" marR="6193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kern="0" dirty="0">
                          <a:solidFill>
                            <a:srgbClr val="000000"/>
                          </a:solidFill>
                          <a:effectLst/>
                          <a:latin typeface="+mj-ea"/>
                          <a:ea typeface="+mj-ea"/>
                          <a:cs typeface="Times New Roman" pitchFamily="18" charset="0"/>
                        </a:rPr>
                        <a:t>t</a:t>
                      </a:r>
                      <a:endParaRPr lang="ja-JP" sz="1400" b="1" kern="100" dirty="0">
                        <a:effectLst/>
                        <a:latin typeface="+mj-ea"/>
                        <a:ea typeface="+mj-ea"/>
                        <a:cs typeface="Times New Roman" pitchFamily="18" charset="0"/>
                      </a:endParaRPr>
                    </a:p>
                  </a:txBody>
                  <a:tcPr marL="61933" marR="6193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kern="0" dirty="0">
                          <a:solidFill>
                            <a:srgbClr val="000000"/>
                          </a:solidFill>
                          <a:effectLst/>
                          <a:latin typeface="+mj-ea"/>
                          <a:ea typeface="+mj-ea"/>
                          <a:cs typeface="Times New Roman" pitchFamily="18" charset="0"/>
                        </a:rPr>
                        <a:t>LL</a:t>
                      </a:r>
                      <a:endParaRPr lang="ja-JP" sz="1400" b="1" kern="100" dirty="0">
                        <a:effectLst/>
                        <a:latin typeface="+mj-ea"/>
                        <a:ea typeface="+mj-ea"/>
                        <a:cs typeface="Times New Roman" pitchFamily="18" charset="0"/>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kern="0">
                          <a:solidFill>
                            <a:srgbClr val="000000"/>
                          </a:solidFill>
                          <a:effectLst/>
                          <a:latin typeface="+mj-ea"/>
                          <a:ea typeface="+mj-ea"/>
                          <a:cs typeface="Times New Roman" pitchFamily="18" charset="0"/>
                        </a:rPr>
                        <a:t>UL</a:t>
                      </a:r>
                      <a:endParaRPr lang="ja-JP" sz="1400" b="1" kern="100">
                        <a:effectLst/>
                        <a:latin typeface="+mj-ea"/>
                        <a:ea typeface="+mj-ea"/>
                        <a:cs typeface="Times New Roman" pitchFamily="18" charset="0"/>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kern="0">
                          <a:solidFill>
                            <a:srgbClr val="000000"/>
                          </a:solidFill>
                          <a:effectLst/>
                          <a:latin typeface="+mj-ea"/>
                          <a:ea typeface="+mj-ea"/>
                          <a:cs typeface="Times New Roman" pitchFamily="18" charset="0"/>
                        </a:rPr>
                        <a:t>p</a:t>
                      </a:r>
                      <a:endParaRPr lang="ja-JP" sz="1400" b="1" kern="100">
                        <a:effectLst/>
                        <a:latin typeface="+mj-ea"/>
                        <a:ea typeface="+mj-ea"/>
                        <a:cs typeface="Times New Roman" pitchFamily="18" charset="0"/>
                      </a:endParaRPr>
                    </a:p>
                  </a:txBody>
                  <a:tcPr marL="61933" marR="61933" marT="0" marB="0" anchor="ctr">
                    <a:lnL>
                      <a:noFill/>
                    </a:lnL>
                    <a:lnR>
                      <a:noFill/>
                    </a:lnR>
                    <a:lnT>
                      <a:noFill/>
                    </a:lnT>
                    <a:lnB w="12700" cap="flat" cmpd="sng" algn="ctr">
                      <a:solidFill>
                        <a:srgbClr val="000000"/>
                      </a:solidFill>
                      <a:prstDash val="solid"/>
                      <a:round/>
                      <a:headEnd type="none" w="med" len="med"/>
                      <a:tailEnd type="none" w="med" len="med"/>
                    </a:lnB>
                  </a:tcPr>
                </a:tc>
              </a:tr>
              <a:tr h="437863">
                <a:tc>
                  <a:txBody>
                    <a:bodyPr/>
                    <a:lstStyle/>
                    <a:p>
                      <a:pPr algn="r">
                        <a:spcAft>
                          <a:spcPts val="0"/>
                        </a:spcAft>
                      </a:pPr>
                      <a:r>
                        <a:rPr lang="en-US" sz="1400" b="1" kern="0" dirty="0">
                          <a:solidFill>
                            <a:srgbClr val="FF0000"/>
                          </a:solidFill>
                          <a:effectLst/>
                          <a:latin typeface="+mj-ea"/>
                          <a:ea typeface="+mj-ea"/>
                          <a:cs typeface="Times New Roman" pitchFamily="18" charset="0"/>
                        </a:rPr>
                        <a:t>Change in self-initiated utterance </a:t>
                      </a:r>
                      <a:r>
                        <a:rPr lang="en-US" sz="1400" b="1" kern="0" dirty="0" smtClean="0">
                          <a:solidFill>
                            <a:srgbClr val="FF0000"/>
                          </a:solidFill>
                          <a:effectLst/>
                          <a:latin typeface="+mj-ea"/>
                          <a:ea typeface="+mj-ea"/>
                          <a:cs typeface="Times New Roman" pitchFamily="18" charset="0"/>
                        </a:rPr>
                        <a:t>duration</a:t>
                      </a:r>
                      <a:endParaRPr lang="ja-JP" sz="1400" b="1" kern="100" dirty="0">
                        <a:solidFill>
                          <a:srgbClr val="FF0000"/>
                        </a:solidFill>
                        <a:effectLst/>
                        <a:latin typeface="+mj-ea"/>
                        <a:ea typeface="+mj-ea"/>
                        <a:cs typeface="Times New Roman" pitchFamily="18" charset="0"/>
                      </a:endParaRPr>
                    </a:p>
                  </a:txBody>
                  <a:tcPr marL="61933" marR="619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Increase </a:t>
                      </a:r>
                      <a:endParaRPr lang="ja-JP" sz="1400" b="1" kern="100" dirty="0">
                        <a:effectLst/>
                        <a:latin typeface="+mj-ea"/>
                        <a:ea typeface="+mj-ea"/>
                        <a:cs typeface="Times New Roman" pitchFamily="18" charset="0"/>
                      </a:endParaRPr>
                    </a:p>
                  </a:txBody>
                  <a:tcPr marL="61933" marR="619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dirty="0">
                          <a:solidFill>
                            <a:srgbClr val="000000"/>
                          </a:solidFill>
                          <a:effectLst/>
                          <a:latin typeface="+mj-ea"/>
                          <a:ea typeface="+mj-ea"/>
                          <a:cs typeface="Times New Roman" pitchFamily="18" charset="0"/>
                        </a:rPr>
                        <a:t>21</a:t>
                      </a:r>
                      <a:endParaRPr lang="ja-JP" sz="1600" b="1" kern="100" dirty="0">
                        <a:effectLst/>
                        <a:latin typeface="+mj-ea"/>
                        <a:ea typeface="+mj-ea"/>
                        <a:cs typeface="Times New Roman" pitchFamily="18" charset="0"/>
                      </a:endParaRPr>
                    </a:p>
                  </a:txBody>
                  <a:tcPr marL="61933" marR="619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b="1" kern="0" dirty="0">
                          <a:solidFill>
                            <a:srgbClr val="FF0000"/>
                          </a:solidFill>
                          <a:effectLst/>
                          <a:latin typeface="+mj-ea"/>
                          <a:ea typeface="+mj-ea"/>
                          <a:cs typeface="Times New Roman" pitchFamily="18" charset="0"/>
                        </a:rPr>
                        <a:t>27.76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69.75 </a:t>
                      </a:r>
                      <a:endParaRPr lang="ja-JP" sz="1600" b="1" kern="100" dirty="0">
                        <a:effectLst/>
                        <a:latin typeface="+mj-ea"/>
                        <a:ea typeface="+mj-ea"/>
                        <a:cs typeface="Times New Roman" pitchFamily="18" charset="0"/>
                      </a:endParaRPr>
                    </a:p>
                  </a:txBody>
                  <a:tcPr marL="61933" marR="619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2.20 </a:t>
                      </a:r>
                      <a:endParaRPr lang="ja-JP" sz="1600" b="1" kern="100" dirty="0">
                        <a:effectLst/>
                        <a:latin typeface="+mj-ea"/>
                        <a:ea typeface="+mj-ea"/>
                        <a:cs typeface="Times New Roman" pitchFamily="18" charset="0"/>
                      </a:endParaRPr>
                    </a:p>
                  </a:txBody>
                  <a:tcPr marL="61933" marR="619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3.51 </a:t>
                      </a:r>
                      <a:endParaRPr lang="ja-JP" sz="1600" b="1" kern="100" dirty="0">
                        <a:effectLst/>
                        <a:latin typeface="+mj-ea"/>
                        <a:ea typeface="+mj-ea"/>
                        <a:cs typeface="Times New Roman" pitchFamily="18" charset="0"/>
                      </a:endParaRPr>
                    </a:p>
                  </a:txBody>
                  <a:tcPr marL="61933" marR="619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90.26 </a:t>
                      </a:r>
                      <a:endParaRPr lang="ja-JP" sz="1600" b="1" kern="100" dirty="0">
                        <a:effectLst/>
                        <a:latin typeface="+mj-ea"/>
                        <a:ea typeface="+mj-ea"/>
                        <a:cs typeface="Times New Roman" pitchFamily="18" charset="0"/>
                      </a:endParaRPr>
                    </a:p>
                  </a:txBody>
                  <a:tcPr marL="61933" marR="619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dirty="0">
                          <a:solidFill>
                            <a:srgbClr val="FF0000"/>
                          </a:solidFill>
                          <a:effectLst/>
                          <a:latin typeface="+mj-ea"/>
                          <a:ea typeface="+mj-ea"/>
                          <a:cs typeface="Times New Roman" pitchFamily="18" charset="0"/>
                        </a:rPr>
                        <a:t>.04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w="12700" cap="flat" cmpd="sng" algn="ctr">
                      <a:solidFill>
                        <a:srgbClr val="000000"/>
                      </a:solidFill>
                      <a:prstDash val="solid"/>
                      <a:round/>
                      <a:headEnd type="none" w="med" len="med"/>
                      <a:tailEnd type="none" w="med" len="med"/>
                    </a:lnT>
                    <a:lnB>
                      <a:noFill/>
                    </a:lnB>
                  </a:tcPr>
                </a:tc>
              </a:tr>
              <a:tr h="290194">
                <a:tc>
                  <a:txBody>
                    <a:bodyPr/>
                    <a:lstStyle/>
                    <a:p>
                      <a:pPr algn="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Decrease </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000000"/>
                          </a:solidFill>
                          <a:effectLst/>
                          <a:latin typeface="+mj-ea"/>
                          <a:ea typeface="+mj-ea"/>
                          <a:cs typeface="Times New Roman" pitchFamily="18" charset="0"/>
                        </a:rPr>
                        <a:t>16</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FF0000"/>
                          </a:solidFill>
                          <a:effectLst/>
                          <a:latin typeface="+mj-ea"/>
                          <a:ea typeface="+mj-ea"/>
                          <a:cs typeface="Times New Roman" pitchFamily="18" charset="0"/>
                        </a:rPr>
                        <a:t>-19.13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56.44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4.75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89.03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r>
              <a:tr h="290465">
                <a:tc>
                  <a:txBody>
                    <a:bodyPr/>
                    <a:lstStyle/>
                    <a:p>
                      <a:pPr algn="r">
                        <a:spcAft>
                          <a:spcPts val="0"/>
                        </a:spcAft>
                      </a:pPr>
                      <a:r>
                        <a:rPr lang="ja-JP" sz="1400" b="1" kern="0" dirty="0">
                          <a:solidFill>
                            <a:srgbClr val="000000"/>
                          </a:solidFill>
                          <a:effectLst/>
                          <a:latin typeface="+mj-ea"/>
                          <a:ea typeface="+mj-ea"/>
                          <a:cs typeface="Times New Roman" pitchFamily="18" charset="0"/>
                        </a:rPr>
                        <a:t>　</a:t>
                      </a:r>
                      <a:r>
                        <a:rPr lang="en-US" sz="1400" b="1" kern="0" dirty="0">
                          <a:solidFill>
                            <a:srgbClr val="000000"/>
                          </a:solidFill>
                          <a:effectLst/>
                          <a:latin typeface="+mj-ea"/>
                          <a:ea typeface="+mj-ea"/>
                          <a:cs typeface="Times New Roman" pitchFamily="18" charset="0"/>
                        </a:rPr>
                        <a:t>Type I self-initiated </a:t>
                      </a:r>
                      <a:r>
                        <a:rPr lang="en-US" sz="1400" b="1" kern="0" dirty="0" smtClean="0">
                          <a:solidFill>
                            <a:srgbClr val="000000"/>
                          </a:solidFill>
                          <a:effectLst/>
                          <a:latin typeface="+mj-ea"/>
                          <a:ea typeface="+mj-ea"/>
                          <a:cs typeface="Times New Roman" pitchFamily="18" charset="0"/>
                        </a:rPr>
                        <a:t>utterance</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Increase </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a:solidFill>
                            <a:srgbClr val="000000"/>
                          </a:solidFill>
                          <a:effectLst/>
                          <a:latin typeface="+mj-ea"/>
                          <a:ea typeface="+mj-ea"/>
                          <a:cs typeface="Times New Roman" pitchFamily="18" charset="0"/>
                        </a:rPr>
                        <a:t>21</a:t>
                      </a:r>
                      <a:endParaRPr lang="ja-JP" sz="1600" b="1" kern="10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7.33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33.49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0.56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-17.27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30.32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000000"/>
                          </a:solidFill>
                          <a:effectLst/>
                          <a:latin typeface="+mj-ea"/>
                          <a:ea typeface="+mj-ea"/>
                          <a:cs typeface="Times New Roman" pitchFamily="18" charset="0"/>
                        </a:rPr>
                        <a:t>.58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r>
              <a:tr h="327807">
                <a:tc>
                  <a:txBody>
                    <a:bodyPr/>
                    <a:lstStyle/>
                    <a:p>
                      <a:pPr algn="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Decrease </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a:solidFill>
                            <a:srgbClr val="000000"/>
                          </a:solidFill>
                          <a:effectLst/>
                          <a:latin typeface="+mj-ea"/>
                          <a:ea typeface="+mj-ea"/>
                          <a:cs typeface="Times New Roman" pitchFamily="18" charset="0"/>
                        </a:rPr>
                        <a:t>16</a:t>
                      </a:r>
                      <a:endParaRPr lang="ja-JP" sz="1600" b="1" kern="10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0.81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37.62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-17.79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30.84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r>
              <a:tr h="325738">
                <a:tc>
                  <a:txBody>
                    <a:bodyPr/>
                    <a:lstStyle/>
                    <a:p>
                      <a:pPr algn="r">
                        <a:spcAft>
                          <a:spcPts val="0"/>
                        </a:spcAft>
                      </a:pPr>
                      <a:r>
                        <a:rPr lang="ja-JP" sz="1400" b="1" kern="0" dirty="0">
                          <a:solidFill>
                            <a:srgbClr val="000000"/>
                          </a:solidFill>
                          <a:effectLst/>
                          <a:latin typeface="+mj-ea"/>
                          <a:ea typeface="+mj-ea"/>
                          <a:cs typeface="Times New Roman" pitchFamily="18" charset="0"/>
                        </a:rPr>
                        <a:t>　</a:t>
                      </a:r>
                      <a:r>
                        <a:rPr lang="en-US" sz="1400" b="1" kern="0" dirty="0">
                          <a:solidFill>
                            <a:srgbClr val="FF0000"/>
                          </a:solidFill>
                          <a:effectLst/>
                          <a:latin typeface="+mj-ea"/>
                          <a:ea typeface="+mj-ea"/>
                          <a:cs typeface="Times New Roman" pitchFamily="18" charset="0"/>
                        </a:rPr>
                        <a:t>Type II self-initiated </a:t>
                      </a:r>
                      <a:r>
                        <a:rPr lang="en-US" sz="1400" b="1" kern="0" dirty="0" smtClean="0">
                          <a:solidFill>
                            <a:srgbClr val="FF0000"/>
                          </a:solidFill>
                          <a:effectLst/>
                          <a:latin typeface="+mj-ea"/>
                          <a:ea typeface="+mj-ea"/>
                          <a:cs typeface="Times New Roman" pitchFamily="18" charset="0"/>
                        </a:rPr>
                        <a:t>utterance</a:t>
                      </a:r>
                      <a:endParaRPr lang="ja-JP" sz="14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Increase </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000000"/>
                          </a:solidFill>
                          <a:effectLst/>
                          <a:latin typeface="+mj-ea"/>
                          <a:ea typeface="+mj-ea"/>
                          <a:cs typeface="Times New Roman" pitchFamily="18" charset="0"/>
                        </a:rPr>
                        <a:t>21</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FF0000"/>
                          </a:solidFill>
                          <a:effectLst/>
                          <a:latin typeface="+mj-ea"/>
                          <a:ea typeface="+mj-ea"/>
                          <a:cs typeface="Times New Roman" pitchFamily="18" charset="0"/>
                        </a:rPr>
                        <a:t>20.43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52.00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2.59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8.66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72.07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FF0000"/>
                          </a:solidFill>
                          <a:effectLst/>
                          <a:latin typeface="+mj-ea"/>
                          <a:ea typeface="+mj-ea"/>
                          <a:cs typeface="Times New Roman" pitchFamily="18" charset="0"/>
                        </a:rPr>
                        <a:t>.01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r>
              <a:tr h="363081">
                <a:tc>
                  <a:txBody>
                    <a:bodyPr/>
                    <a:lstStyle/>
                    <a:p>
                      <a:pPr algn="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Decrease </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000000"/>
                          </a:solidFill>
                          <a:effectLst/>
                          <a:latin typeface="+mj-ea"/>
                          <a:ea typeface="+mj-ea"/>
                          <a:cs typeface="Times New Roman" pitchFamily="18" charset="0"/>
                        </a:rPr>
                        <a:t>16</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FF0000"/>
                          </a:solidFill>
                          <a:effectLst/>
                          <a:latin typeface="+mj-ea"/>
                          <a:ea typeface="+mj-ea"/>
                          <a:cs typeface="Times New Roman" pitchFamily="18" charset="0"/>
                        </a:rPr>
                        <a:t>-19.94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39.51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9.82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70.91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r>
              <a:tr h="437863">
                <a:tc>
                  <a:txBody>
                    <a:bodyPr/>
                    <a:lstStyle/>
                    <a:p>
                      <a:pPr algn="r">
                        <a:spcAft>
                          <a:spcPts val="0"/>
                        </a:spcAft>
                      </a:pPr>
                      <a:r>
                        <a:rPr lang="en-US" sz="1400" b="1" kern="0" dirty="0">
                          <a:solidFill>
                            <a:srgbClr val="FF0000"/>
                          </a:solidFill>
                          <a:effectLst/>
                          <a:latin typeface="+mj-ea"/>
                          <a:ea typeface="+mj-ea"/>
                          <a:cs typeface="Times New Roman" pitchFamily="18" charset="0"/>
                        </a:rPr>
                        <a:t>Change in self-initiated utterance frequency</a:t>
                      </a:r>
                      <a:endParaRPr lang="ja-JP" sz="14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Increase</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000000"/>
                          </a:solidFill>
                          <a:effectLst/>
                          <a:latin typeface="+mj-ea"/>
                          <a:ea typeface="+mj-ea"/>
                          <a:cs typeface="Times New Roman" pitchFamily="18" charset="0"/>
                        </a:rPr>
                        <a:t>21</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FF0000"/>
                          </a:solidFill>
                          <a:effectLst/>
                          <a:latin typeface="+mj-ea"/>
                          <a:ea typeface="+mj-ea"/>
                          <a:cs typeface="Times New Roman" pitchFamily="18" charset="0"/>
                        </a:rPr>
                        <a:t>4.48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10.11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2.31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0.84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12.86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FF0000"/>
                          </a:solidFill>
                          <a:effectLst/>
                          <a:latin typeface="+mj-ea"/>
                          <a:ea typeface="+mj-ea"/>
                          <a:cs typeface="Times New Roman" pitchFamily="18" charset="0"/>
                        </a:rPr>
                        <a:t>.03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r>
              <a:tr h="343278">
                <a:tc>
                  <a:txBody>
                    <a:bodyPr/>
                    <a:lstStyle/>
                    <a:p>
                      <a:pPr algn="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Decrease</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000000"/>
                          </a:solidFill>
                          <a:effectLst/>
                          <a:latin typeface="+mj-ea"/>
                          <a:ea typeface="+mj-ea"/>
                          <a:cs typeface="Times New Roman" pitchFamily="18" charset="0"/>
                        </a:rPr>
                        <a:t>16</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FF0000"/>
                          </a:solidFill>
                          <a:effectLst/>
                          <a:latin typeface="+mj-ea"/>
                          <a:ea typeface="+mj-ea"/>
                          <a:cs typeface="Times New Roman" pitchFamily="18" charset="0"/>
                        </a:rPr>
                        <a:t>-2.38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7.04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1.12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12.58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r>
              <a:tr h="310267">
                <a:tc>
                  <a:txBody>
                    <a:bodyPr/>
                    <a:lstStyle/>
                    <a:p>
                      <a:pPr algn="r">
                        <a:spcAft>
                          <a:spcPts val="0"/>
                        </a:spcAft>
                      </a:pPr>
                      <a:r>
                        <a:rPr lang="ja-JP" sz="1400" b="1" kern="0" dirty="0">
                          <a:solidFill>
                            <a:srgbClr val="000000"/>
                          </a:solidFill>
                          <a:effectLst/>
                          <a:latin typeface="+mj-ea"/>
                          <a:ea typeface="+mj-ea"/>
                          <a:cs typeface="Times New Roman" pitchFamily="18" charset="0"/>
                        </a:rPr>
                        <a:t>　</a:t>
                      </a:r>
                      <a:r>
                        <a:rPr lang="en-US" sz="1400" b="1" kern="0" dirty="0">
                          <a:solidFill>
                            <a:srgbClr val="000000"/>
                          </a:solidFill>
                          <a:effectLst/>
                          <a:latin typeface="+mj-ea"/>
                          <a:ea typeface="+mj-ea"/>
                          <a:cs typeface="Times New Roman" pitchFamily="18" charset="0"/>
                        </a:rPr>
                        <a:t>Type I self-initiated </a:t>
                      </a:r>
                      <a:r>
                        <a:rPr lang="en-US" sz="1400" b="1" kern="0" dirty="0" smtClean="0">
                          <a:solidFill>
                            <a:srgbClr val="000000"/>
                          </a:solidFill>
                          <a:effectLst/>
                          <a:latin typeface="+mj-ea"/>
                          <a:ea typeface="+mj-ea"/>
                          <a:cs typeface="Times New Roman" pitchFamily="18" charset="0"/>
                        </a:rPr>
                        <a:t>utterance</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Increase </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000000"/>
                          </a:solidFill>
                          <a:effectLst/>
                          <a:latin typeface="+mj-ea"/>
                          <a:ea typeface="+mj-ea"/>
                          <a:cs typeface="Times New Roman" pitchFamily="18" charset="0"/>
                        </a:rPr>
                        <a:t>21</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2.14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7.46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0.73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-2.82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5.99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000000"/>
                          </a:solidFill>
                          <a:effectLst/>
                          <a:latin typeface="+mj-ea"/>
                          <a:ea typeface="+mj-ea"/>
                          <a:cs typeface="Times New Roman" pitchFamily="18" charset="0"/>
                        </a:rPr>
                        <a:t>.47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r>
              <a:tr h="327807">
                <a:tc>
                  <a:txBody>
                    <a:bodyPr/>
                    <a:lstStyle/>
                    <a:p>
                      <a:pPr algn="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Decrease</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a:solidFill>
                            <a:srgbClr val="000000"/>
                          </a:solidFill>
                          <a:effectLst/>
                          <a:latin typeface="+mj-ea"/>
                          <a:ea typeface="+mj-ea"/>
                          <a:cs typeface="Times New Roman" pitchFamily="18" charset="0"/>
                        </a:rPr>
                        <a:t>16</a:t>
                      </a:r>
                      <a:endParaRPr lang="ja-JP" sz="1600" b="1" kern="10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0.56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5.06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-2.61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5.77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r>
              <a:tr h="331111">
                <a:tc>
                  <a:txBody>
                    <a:bodyPr/>
                    <a:lstStyle/>
                    <a:p>
                      <a:pPr algn="r">
                        <a:spcAft>
                          <a:spcPts val="0"/>
                        </a:spcAft>
                      </a:pPr>
                      <a:r>
                        <a:rPr lang="ja-JP" sz="1400" b="1" kern="0" dirty="0">
                          <a:solidFill>
                            <a:srgbClr val="000000"/>
                          </a:solidFill>
                          <a:effectLst/>
                          <a:latin typeface="+mj-ea"/>
                          <a:ea typeface="+mj-ea"/>
                          <a:cs typeface="Times New Roman" pitchFamily="18" charset="0"/>
                        </a:rPr>
                        <a:t>　</a:t>
                      </a:r>
                      <a:r>
                        <a:rPr lang="en-US" sz="1400" b="1" kern="0" dirty="0">
                          <a:solidFill>
                            <a:srgbClr val="FF0000"/>
                          </a:solidFill>
                          <a:effectLst/>
                          <a:latin typeface="+mj-ea"/>
                          <a:ea typeface="+mj-ea"/>
                          <a:cs typeface="Times New Roman" pitchFamily="18" charset="0"/>
                        </a:rPr>
                        <a:t>Type II self-initiated </a:t>
                      </a:r>
                      <a:r>
                        <a:rPr lang="en-US" sz="1400" b="1" kern="0" dirty="0" smtClean="0">
                          <a:solidFill>
                            <a:srgbClr val="FF0000"/>
                          </a:solidFill>
                          <a:effectLst/>
                          <a:latin typeface="+mj-ea"/>
                          <a:ea typeface="+mj-ea"/>
                          <a:cs typeface="Times New Roman" pitchFamily="18" charset="0"/>
                        </a:rPr>
                        <a:t>utterance</a:t>
                      </a:r>
                      <a:endParaRPr lang="ja-JP" sz="14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Increase </a:t>
                      </a:r>
                      <a:endParaRPr lang="ja-JP" sz="14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a:solidFill>
                            <a:srgbClr val="000000"/>
                          </a:solidFill>
                          <a:effectLst/>
                          <a:latin typeface="+mj-ea"/>
                          <a:ea typeface="+mj-ea"/>
                          <a:cs typeface="Times New Roman" pitchFamily="18" charset="0"/>
                        </a:rPr>
                        <a:t>21</a:t>
                      </a:r>
                      <a:endParaRPr lang="ja-JP" sz="1600" b="1" kern="10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FF0000"/>
                          </a:solidFill>
                          <a:effectLst/>
                          <a:latin typeface="+mj-ea"/>
                          <a:ea typeface="+mj-ea"/>
                          <a:cs typeface="Times New Roman" pitchFamily="18" charset="0"/>
                        </a:rPr>
                        <a:t>2.33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5.90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2.86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1.53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9.01 </a:t>
                      </a:r>
                      <a:endParaRPr lang="ja-JP" sz="1600" b="1" kern="100" dirty="0">
                        <a:effectLst/>
                        <a:latin typeface="+mj-ea"/>
                        <a:ea typeface="+mj-ea"/>
                        <a:cs typeface="Times New Roman" pitchFamily="18" charset="0"/>
                      </a:endParaRPr>
                    </a:p>
                  </a:txBody>
                  <a:tcPr marL="61933" marR="61933" marT="0" marB="0">
                    <a:lnL>
                      <a:noFill/>
                    </a:lnL>
                    <a:lnR>
                      <a:noFill/>
                    </a:lnR>
                    <a:lnT>
                      <a:noFill/>
                    </a:lnT>
                    <a:lnB>
                      <a:noFill/>
                    </a:lnB>
                  </a:tcPr>
                </a:tc>
                <a:tc>
                  <a:txBody>
                    <a:bodyPr/>
                    <a:lstStyle/>
                    <a:p>
                      <a:pPr algn="ctr">
                        <a:spcAft>
                          <a:spcPts val="0"/>
                        </a:spcAft>
                      </a:pPr>
                      <a:r>
                        <a:rPr lang="en-US" sz="1600" b="1" kern="0" dirty="0">
                          <a:solidFill>
                            <a:srgbClr val="FF0000"/>
                          </a:solidFill>
                          <a:effectLst/>
                          <a:latin typeface="+mj-ea"/>
                          <a:ea typeface="+mj-ea"/>
                          <a:cs typeface="Times New Roman" pitchFamily="18" charset="0"/>
                        </a:rPr>
                        <a:t>.01 </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a:noFill/>
                    </a:lnB>
                  </a:tcPr>
                </a:tc>
              </a:tr>
              <a:tr h="327807">
                <a:tc>
                  <a:txBody>
                    <a:bodyPr/>
                    <a:lstStyle/>
                    <a:p>
                      <a:pPr algn="r">
                        <a:spcAft>
                          <a:spcPts val="0"/>
                        </a:spcAft>
                      </a:pPr>
                      <a:r>
                        <a:rPr lang="ja-JP" sz="1400" b="1" kern="0" dirty="0">
                          <a:solidFill>
                            <a:srgbClr val="000000"/>
                          </a:solidFill>
                          <a:effectLst/>
                          <a:latin typeface="+mj-ea"/>
                          <a:ea typeface="+mj-ea"/>
                          <a:cs typeface="Times New Roman" pitchFamily="18" charset="0"/>
                        </a:rPr>
                        <a:t>　</a:t>
                      </a:r>
                      <a:endParaRPr lang="ja-JP" sz="1400" b="1" kern="100" dirty="0">
                        <a:effectLst/>
                        <a:latin typeface="+mj-ea"/>
                        <a:ea typeface="+mj-ea"/>
                        <a:cs typeface="Times New Roman" pitchFamily="18" charset="0"/>
                      </a:endParaRPr>
                    </a:p>
                  </a:txBody>
                  <a:tcPr marL="61933" marR="619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kern="0" dirty="0">
                          <a:solidFill>
                            <a:srgbClr val="000000"/>
                          </a:solidFill>
                          <a:effectLst/>
                          <a:latin typeface="+mj-ea"/>
                          <a:ea typeface="+mj-ea"/>
                          <a:cs typeface="Times New Roman" pitchFamily="18" charset="0"/>
                        </a:rPr>
                        <a:t>Decrease</a:t>
                      </a:r>
                      <a:endParaRPr lang="ja-JP" sz="1400" b="1" kern="100" dirty="0">
                        <a:effectLst/>
                        <a:latin typeface="+mj-ea"/>
                        <a:ea typeface="+mj-ea"/>
                        <a:cs typeface="Times New Roman" pitchFamily="18" charset="0"/>
                      </a:endParaRPr>
                    </a:p>
                  </a:txBody>
                  <a:tcPr marL="61933" marR="619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dirty="0">
                          <a:solidFill>
                            <a:srgbClr val="000000"/>
                          </a:solidFill>
                          <a:effectLst/>
                          <a:latin typeface="+mj-ea"/>
                          <a:ea typeface="+mj-ea"/>
                          <a:cs typeface="Times New Roman" pitchFamily="18" charset="0"/>
                        </a:rPr>
                        <a:t>16</a:t>
                      </a:r>
                      <a:endParaRPr lang="ja-JP" sz="1600" b="1" kern="100" dirty="0">
                        <a:effectLst/>
                        <a:latin typeface="+mj-ea"/>
                        <a:ea typeface="+mj-ea"/>
                        <a:cs typeface="Times New Roman" pitchFamily="18" charset="0"/>
                      </a:endParaRPr>
                    </a:p>
                  </a:txBody>
                  <a:tcPr marL="61933" marR="619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kern="0" dirty="0">
                          <a:solidFill>
                            <a:srgbClr val="FF0000"/>
                          </a:solidFill>
                          <a:effectLst/>
                          <a:latin typeface="+mj-ea"/>
                          <a:ea typeface="+mj-ea"/>
                          <a:cs typeface="Times New Roman" pitchFamily="18" charset="0"/>
                        </a:rPr>
                        <a:t>-2.94</a:t>
                      </a:r>
                      <a:endParaRPr lang="ja-JP" sz="1600" b="1" kern="100" dirty="0">
                        <a:solidFill>
                          <a:srgbClr val="FF0000"/>
                        </a:solidFill>
                        <a:effectLst/>
                        <a:latin typeface="+mj-ea"/>
                        <a:ea typeface="+mj-ea"/>
                        <a:cs typeface="Times New Roman" pitchFamily="18" charset="0"/>
                      </a:endParaRPr>
                    </a:p>
                  </a:txBody>
                  <a:tcPr marL="61933" marR="619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5.05</a:t>
                      </a:r>
                      <a:endParaRPr lang="ja-JP" sz="1600" b="1" kern="100" dirty="0">
                        <a:effectLst/>
                        <a:latin typeface="+mj-ea"/>
                        <a:ea typeface="+mj-ea"/>
                        <a:cs typeface="Times New Roman" pitchFamily="18" charset="0"/>
                      </a:endParaRPr>
                    </a:p>
                  </a:txBody>
                  <a:tcPr marL="61933" marR="619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ja-JP" sz="1600" b="1" kern="100" dirty="0">
                        <a:effectLst/>
                        <a:latin typeface="+mj-ea"/>
                        <a:ea typeface="+mj-ea"/>
                        <a:cs typeface="Times New Roman" pitchFamily="18" charset="0"/>
                      </a:endParaRPr>
                    </a:p>
                  </a:txBody>
                  <a:tcPr marL="61933" marR="619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1.61</a:t>
                      </a:r>
                      <a:endParaRPr lang="ja-JP" sz="1600" b="1" kern="100" dirty="0">
                        <a:effectLst/>
                        <a:latin typeface="+mj-ea"/>
                        <a:ea typeface="+mj-ea"/>
                        <a:cs typeface="Times New Roman" pitchFamily="18" charset="0"/>
                      </a:endParaRPr>
                    </a:p>
                  </a:txBody>
                  <a:tcPr marL="61933" marR="619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kern="0" dirty="0">
                          <a:solidFill>
                            <a:srgbClr val="000000"/>
                          </a:solidFill>
                          <a:effectLst/>
                          <a:latin typeface="+mj-ea"/>
                          <a:ea typeface="+mj-ea"/>
                          <a:cs typeface="Times New Roman" pitchFamily="18" charset="0"/>
                        </a:rPr>
                        <a:t>8.94</a:t>
                      </a:r>
                      <a:endParaRPr lang="ja-JP" sz="1600" b="1" kern="100" dirty="0">
                        <a:effectLst/>
                        <a:latin typeface="+mj-ea"/>
                        <a:ea typeface="+mj-ea"/>
                        <a:cs typeface="Times New Roman" pitchFamily="18" charset="0"/>
                      </a:endParaRPr>
                    </a:p>
                  </a:txBody>
                  <a:tcPr marL="61933" marR="619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ja-JP" sz="1400" b="1" kern="100" dirty="0">
                        <a:effectLst/>
                        <a:latin typeface="+mj-ea"/>
                        <a:ea typeface="+mj-ea"/>
                        <a:cs typeface="Times New Roman" pitchFamily="18" charset="0"/>
                      </a:endParaRPr>
                    </a:p>
                  </a:txBody>
                  <a:tcPr marL="61933" marR="61933" marT="0" marB="0">
                    <a:lnL>
                      <a:noFill/>
                    </a:lnL>
                    <a:lnR>
                      <a:noFill/>
                    </a:lnR>
                    <a:lnT>
                      <a:noFill/>
                    </a:lnT>
                    <a:lnB w="12700" cap="flat" cmpd="sng" algn="ctr">
                      <a:solidFill>
                        <a:srgbClr val="000000"/>
                      </a:solidFill>
                      <a:prstDash val="solid"/>
                      <a:round/>
                      <a:headEnd type="none" w="med" len="med"/>
                      <a:tailEnd type="none" w="med" len="med"/>
                    </a:lnB>
                  </a:tcPr>
                </a:tc>
              </a:tr>
              <a:tr h="608437">
                <a:tc gridSpan="9">
                  <a:txBody>
                    <a:bodyPr/>
                    <a:lstStyle/>
                    <a:p>
                      <a:pPr algn="l">
                        <a:spcAft>
                          <a:spcPts val="0"/>
                        </a:spcAft>
                      </a:pPr>
                      <a:r>
                        <a:rPr lang="en-US" sz="1200" i="1" kern="0" dirty="0">
                          <a:solidFill>
                            <a:srgbClr val="000000"/>
                          </a:solidFill>
                          <a:effectLst/>
                          <a:latin typeface="ＭＳ ゴシック" pitchFamily="49" charset="-128"/>
                          <a:ea typeface="ＭＳ ゴシック" pitchFamily="49" charset="-128"/>
                          <a:cs typeface="Times New Roman"/>
                        </a:rPr>
                        <a:t>Note</a:t>
                      </a:r>
                      <a:r>
                        <a:rPr lang="en-US" sz="1200" kern="0" dirty="0">
                          <a:solidFill>
                            <a:srgbClr val="000000"/>
                          </a:solidFill>
                          <a:effectLst/>
                          <a:latin typeface="ＭＳ ゴシック" pitchFamily="49" charset="-128"/>
                          <a:ea typeface="ＭＳ ゴシック" pitchFamily="49" charset="-128"/>
                          <a:cs typeface="Times New Roman"/>
                        </a:rPr>
                        <a:t>.  Type I utterance = </a:t>
                      </a:r>
                      <a:r>
                        <a:rPr lang="en-US" sz="1200" kern="0" dirty="0" smtClean="0">
                          <a:solidFill>
                            <a:srgbClr val="000000"/>
                          </a:solidFill>
                          <a:effectLst/>
                          <a:latin typeface="ＭＳ ゴシック" pitchFamily="49" charset="-128"/>
                          <a:ea typeface="ＭＳ ゴシック" pitchFamily="49" charset="-128"/>
                          <a:cs typeface="Times New Roman"/>
                        </a:rPr>
                        <a:t>Task-oriented </a:t>
                      </a:r>
                      <a:r>
                        <a:rPr lang="en-US" sz="1200" kern="0" dirty="0">
                          <a:solidFill>
                            <a:srgbClr val="000000"/>
                          </a:solidFill>
                          <a:effectLst/>
                          <a:latin typeface="ＭＳ ゴシック" pitchFamily="49" charset="-128"/>
                          <a:ea typeface="ＭＳ ゴシック" pitchFamily="49" charset="-128"/>
                          <a:cs typeface="Times New Roman"/>
                        </a:rPr>
                        <a:t>utterances. Type II utterance = Life-worldly utterances. </a:t>
                      </a:r>
                      <a:r>
                        <a:rPr lang="en-US" sz="1200" i="1" kern="0" dirty="0">
                          <a:solidFill>
                            <a:srgbClr val="000000"/>
                          </a:solidFill>
                          <a:effectLst/>
                          <a:latin typeface="ＭＳ ゴシック" pitchFamily="49" charset="-128"/>
                          <a:ea typeface="ＭＳ ゴシック" pitchFamily="49" charset="-128"/>
                          <a:cs typeface="Times New Roman"/>
                        </a:rPr>
                        <a:t>SD </a:t>
                      </a:r>
                      <a:r>
                        <a:rPr lang="en-US" sz="1200" kern="0" dirty="0">
                          <a:solidFill>
                            <a:srgbClr val="000000"/>
                          </a:solidFill>
                          <a:effectLst/>
                          <a:latin typeface="ＭＳ ゴシック" pitchFamily="49" charset="-128"/>
                          <a:ea typeface="ＭＳ ゴシック" pitchFamily="49" charset="-128"/>
                          <a:cs typeface="Times New Roman"/>
                        </a:rPr>
                        <a:t>= Standard deviation.    CL = Confidence interval. </a:t>
                      </a:r>
                      <a:r>
                        <a:rPr lang="en-US" sz="1200" i="1" kern="0" dirty="0">
                          <a:solidFill>
                            <a:srgbClr val="000000"/>
                          </a:solidFill>
                          <a:effectLst/>
                          <a:latin typeface="ＭＳ ゴシック" pitchFamily="49" charset="-128"/>
                          <a:ea typeface="ＭＳ ゴシック" pitchFamily="49" charset="-128"/>
                          <a:cs typeface="Times New Roman"/>
                        </a:rPr>
                        <a:t>LL= </a:t>
                      </a:r>
                      <a:r>
                        <a:rPr lang="en-US" sz="1200" kern="0" dirty="0">
                          <a:solidFill>
                            <a:srgbClr val="000000"/>
                          </a:solidFill>
                          <a:effectLst/>
                          <a:latin typeface="ＭＳ ゴシック" pitchFamily="49" charset="-128"/>
                          <a:ea typeface="ＭＳ ゴシック" pitchFamily="49" charset="-128"/>
                          <a:cs typeface="Times New Roman"/>
                        </a:rPr>
                        <a:t>Lower limit. </a:t>
                      </a:r>
                      <a:r>
                        <a:rPr lang="en-US" sz="1200" i="1" kern="0" dirty="0">
                          <a:solidFill>
                            <a:srgbClr val="000000"/>
                          </a:solidFill>
                          <a:effectLst/>
                          <a:latin typeface="ＭＳ ゴシック" pitchFamily="49" charset="-128"/>
                          <a:ea typeface="ＭＳ ゴシック" pitchFamily="49" charset="-128"/>
                          <a:cs typeface="Times New Roman"/>
                        </a:rPr>
                        <a:t>UL= </a:t>
                      </a:r>
                      <a:r>
                        <a:rPr lang="en-US" sz="1200" kern="0" dirty="0">
                          <a:solidFill>
                            <a:srgbClr val="000000"/>
                          </a:solidFill>
                          <a:effectLst/>
                          <a:latin typeface="ＭＳ ゴシック" pitchFamily="49" charset="-128"/>
                          <a:ea typeface="ＭＳ ゴシック" pitchFamily="49" charset="-128"/>
                          <a:cs typeface="Times New Roman"/>
                        </a:rPr>
                        <a:t>Upper limit. </a:t>
                      </a:r>
                      <a:endParaRPr lang="ja-JP" sz="1000" kern="100" dirty="0">
                        <a:effectLst/>
                        <a:latin typeface="ＭＳ ゴシック" pitchFamily="49" charset="-128"/>
                        <a:ea typeface="ＭＳ ゴシック" pitchFamily="49" charset="-128"/>
                        <a:cs typeface="Times New Roman"/>
                      </a:endParaRPr>
                    </a:p>
                  </a:txBody>
                  <a:tcPr marL="61933" marR="61933"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cxnSp>
        <p:nvCxnSpPr>
          <p:cNvPr id="3" name="直線コネクタ 2"/>
          <p:cNvCxnSpPr/>
          <p:nvPr/>
        </p:nvCxnSpPr>
        <p:spPr>
          <a:xfrm>
            <a:off x="0" y="4077072"/>
            <a:ext cx="889248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a:xfrm>
            <a:off x="-36512" y="2780928"/>
            <a:ext cx="8892480" cy="0"/>
          </a:xfrm>
          <a:prstGeom prst="line">
            <a:avLst/>
          </a:prstGeom>
          <a:ln w="6350">
            <a:prstDash val="dash"/>
          </a:ln>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0" y="3361184"/>
            <a:ext cx="8892480" cy="0"/>
          </a:xfrm>
          <a:prstGeom prst="line">
            <a:avLst/>
          </a:prstGeom>
          <a:ln w="6350">
            <a:prstDash val="dash"/>
          </a:ln>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a:off x="0" y="4797152"/>
            <a:ext cx="8892480" cy="0"/>
          </a:xfrm>
          <a:prstGeom prst="line">
            <a:avLst/>
          </a:prstGeom>
          <a:ln w="6350">
            <a:prstDash val="dash"/>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0" y="5445224"/>
            <a:ext cx="8892480" cy="0"/>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269776" y="116632"/>
            <a:ext cx="8352928" cy="1200329"/>
          </a:xfrm>
          <a:prstGeom prst="rect">
            <a:avLst/>
          </a:prstGeom>
          <a:noFill/>
        </p:spPr>
        <p:txBody>
          <a:bodyPr wrap="square" rtlCol="0">
            <a:spAutoFit/>
          </a:bodyPr>
          <a:lstStyle/>
          <a:p>
            <a:pPr algn="ctr"/>
            <a:r>
              <a:rPr lang="en-US" altLang="ja-JP" b="1" dirty="0">
                <a:latin typeface="Times New Roman" pitchFamily="18" charset="0"/>
                <a:cs typeface="Times New Roman" pitchFamily="18" charset="0"/>
              </a:rPr>
              <a:t> </a:t>
            </a:r>
            <a:r>
              <a:rPr lang="en-US" altLang="ja-JP" sz="2400" b="1" dirty="0" smtClean="0">
                <a:solidFill>
                  <a:schemeClr val="tx2"/>
                </a:solidFill>
                <a:latin typeface="Times New Roman" pitchFamily="18" charset="0"/>
                <a:cs typeface="Times New Roman" pitchFamily="18" charset="0"/>
              </a:rPr>
              <a:t>Table2</a:t>
            </a:r>
            <a:endParaRPr lang="en-US" altLang="ja-JP" sz="2400" b="1" dirty="0">
              <a:solidFill>
                <a:schemeClr val="tx2"/>
              </a:solidFill>
              <a:latin typeface="Times New Roman" pitchFamily="18" charset="0"/>
              <a:cs typeface="Times New Roman" pitchFamily="18" charset="0"/>
            </a:endParaRPr>
          </a:p>
          <a:p>
            <a:pPr algn="ctr"/>
            <a:r>
              <a:rPr lang="en-US" altLang="ja-JP" sz="2400" b="1" dirty="0">
                <a:solidFill>
                  <a:schemeClr val="tx2"/>
                </a:solidFill>
                <a:latin typeface="Times New Roman" pitchFamily="18" charset="0"/>
                <a:cs typeface="Times New Roman" pitchFamily="18" charset="0"/>
              </a:rPr>
              <a:t>Change in duration and frequency of elderly self-initiated utterances due to Type II caregiver speech duration</a:t>
            </a:r>
            <a:r>
              <a:rPr lang="ja-JP" altLang="en-US" sz="2400" b="1" dirty="0">
                <a:latin typeface="Times New Roman" pitchFamily="18" charset="0"/>
                <a:cs typeface="Times New Roman" pitchFamily="18" charset="0"/>
              </a:rPr>
              <a:t>　</a:t>
            </a:r>
          </a:p>
        </p:txBody>
      </p:sp>
    </p:spTree>
    <p:extLst>
      <p:ext uri="{BB962C8B-B14F-4D97-AF65-F5344CB8AC3E}">
        <p14:creationId xmlns:p14="http://schemas.microsoft.com/office/powerpoint/2010/main" xmlns="" val="2434304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EA9CB419-CCBE-4512-8052-4C509A32FAA6}" type="slidenum">
              <a:rPr lang="ja-JP" altLang="en-US" smtClean="0"/>
              <a:pPr>
                <a:defRPr/>
              </a:pPr>
              <a:t>19</a:t>
            </a:fld>
            <a:endParaRPr lang="ja-JP" altLang="en-US" dirty="0"/>
          </a:p>
        </p:txBody>
      </p:sp>
      <p:graphicFrame>
        <p:nvGraphicFramePr>
          <p:cNvPr id="88066" name="Object 2"/>
          <p:cNvGraphicFramePr>
            <a:graphicFrameLocks noChangeAspect="1"/>
          </p:cNvGraphicFramePr>
          <p:nvPr>
            <p:extLst>
              <p:ext uri="{D42A27DB-BD31-4B8C-83A1-F6EECF244321}">
                <p14:modId xmlns:p14="http://schemas.microsoft.com/office/powerpoint/2010/main" xmlns="" val="3620427212"/>
              </p:ext>
            </p:extLst>
          </p:nvPr>
        </p:nvGraphicFramePr>
        <p:xfrm>
          <a:off x="539750" y="1703388"/>
          <a:ext cx="8202613" cy="4905375"/>
        </p:xfrm>
        <a:graphic>
          <a:graphicData uri="http://schemas.openxmlformats.org/presentationml/2006/ole">
            <p:oleObj spid="_x0000_s123983" name="文書" r:id="rId4" imgW="11288142" imgH="6737166" progId="Word.Document.12">
              <p:embed/>
            </p:oleObj>
          </a:graphicData>
        </a:graphic>
      </p:graphicFrame>
      <p:sp>
        <p:nvSpPr>
          <p:cNvPr id="4" name="テキスト ボックス 3"/>
          <p:cNvSpPr txBox="1"/>
          <p:nvPr/>
        </p:nvSpPr>
        <p:spPr>
          <a:xfrm>
            <a:off x="755576" y="476672"/>
            <a:ext cx="7488832" cy="1200329"/>
          </a:xfrm>
          <a:prstGeom prst="rect">
            <a:avLst/>
          </a:prstGeom>
          <a:noFill/>
        </p:spPr>
        <p:txBody>
          <a:bodyPr wrap="square" rtlCol="0">
            <a:spAutoFit/>
          </a:bodyPr>
          <a:lstStyle/>
          <a:p>
            <a:pPr algn="ctr"/>
            <a:r>
              <a:rPr kumimoji="1" lang="en-US" altLang="ja-JP" sz="2400" b="1" dirty="0" smtClean="0">
                <a:solidFill>
                  <a:schemeClr val="tx2"/>
                </a:solidFill>
                <a:latin typeface="Times New Roman" pitchFamily="18" charset="0"/>
                <a:cs typeface="Times New Roman" pitchFamily="18" charset="0"/>
              </a:rPr>
              <a:t>Table 3</a:t>
            </a:r>
          </a:p>
          <a:p>
            <a:pPr algn="ctr"/>
            <a:r>
              <a:rPr lang="en-US" altLang="ja-JP" sz="2400" b="1" dirty="0">
                <a:solidFill>
                  <a:schemeClr val="tx2"/>
                </a:solidFill>
                <a:latin typeface="Times New Roman" pitchFamily="18" charset="0"/>
                <a:cs typeface="Times New Roman" pitchFamily="18" charset="0"/>
              </a:rPr>
              <a:t>Change in frequency of  elderly Secondary category utterances due to </a:t>
            </a:r>
            <a:r>
              <a:rPr lang="en-US" altLang="ja-JP" sz="2400" b="1" dirty="0" smtClean="0">
                <a:solidFill>
                  <a:schemeClr val="tx2"/>
                </a:solidFill>
                <a:latin typeface="Times New Roman" pitchFamily="18" charset="0"/>
                <a:cs typeface="Times New Roman" pitchFamily="18" charset="0"/>
              </a:rPr>
              <a:t>Type</a:t>
            </a:r>
            <a:r>
              <a:rPr lang="ja-JP" altLang="en-US" sz="2400" b="1" dirty="0">
                <a:solidFill>
                  <a:schemeClr val="tx2"/>
                </a:solidFill>
                <a:latin typeface="Times New Roman" pitchFamily="18" charset="0"/>
                <a:cs typeface="Times New Roman" pitchFamily="18" charset="0"/>
              </a:rPr>
              <a:t> </a:t>
            </a:r>
            <a:r>
              <a:rPr lang="en-US" altLang="ja-JP" sz="2400" b="1" dirty="0" smtClean="0">
                <a:solidFill>
                  <a:schemeClr val="tx2"/>
                </a:solidFill>
                <a:latin typeface="Times New Roman" pitchFamily="18" charset="0"/>
                <a:cs typeface="Times New Roman" pitchFamily="18" charset="0"/>
              </a:rPr>
              <a:t>Ⅱ Caregiver speech duration</a:t>
            </a:r>
            <a:endParaRPr kumimoji="1" lang="ja-JP" altLang="en-US" sz="24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3"/>
          <p:cNvSpPr>
            <a:spLocks noGrp="1"/>
          </p:cNvSpPr>
          <p:nvPr>
            <p:ph type="ctrTitle"/>
          </p:nvPr>
        </p:nvSpPr>
        <p:spPr>
          <a:xfrm>
            <a:off x="179512" y="908720"/>
            <a:ext cx="8636496" cy="1470025"/>
          </a:xfrm>
          <a:ln>
            <a:miter lim="800000"/>
            <a:headEnd/>
            <a:tailEnd/>
          </a:ln>
          <a:extLst/>
        </p:spPr>
        <p:txBody>
          <a:bodyPr>
            <a:noAutofit/>
          </a:bodyPr>
          <a:lstStyle/>
          <a:p>
            <a:pPr fontAlgn="auto">
              <a:spcAft>
                <a:spcPts val="0"/>
              </a:spcAft>
              <a:defRPr/>
            </a:pPr>
            <a:r>
              <a:rPr lang="en-AU" altLang="ja-JP" sz="4800" dirty="0" smtClean="0"/>
              <a:t>Elderly speech duration </a:t>
            </a:r>
            <a:r>
              <a:rPr lang="en-AU" altLang="ja-JP" sz="4800" dirty="0" smtClean="0"/>
              <a:t>in       </a:t>
            </a:r>
            <a:r>
              <a:rPr lang="en-AU" altLang="ja-JP" sz="4800" dirty="0" smtClean="0"/>
              <a:t>1 day</a:t>
            </a:r>
            <a:endParaRPr lang="ja-JP" altLang="en-US" sz="4800" dirty="0" smtClean="0"/>
          </a:p>
        </p:txBody>
      </p:sp>
      <p:graphicFrame>
        <p:nvGraphicFramePr>
          <p:cNvPr id="6" name="図表 5"/>
          <p:cNvGraphicFramePr/>
          <p:nvPr>
            <p:extLst>
              <p:ext uri="{D42A27DB-BD31-4B8C-83A1-F6EECF244321}">
                <p14:modId xmlns:p14="http://schemas.microsoft.com/office/powerpoint/2010/main" xmlns="" val="3392451707"/>
              </p:ext>
            </p:extLst>
          </p:nvPr>
        </p:nvGraphicFramePr>
        <p:xfrm>
          <a:off x="683568" y="2564904"/>
          <a:ext cx="7776864" cy="350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81407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57200" y="274638"/>
            <a:ext cx="8229600" cy="634082"/>
          </a:xfrm>
        </p:spPr>
        <p:txBody>
          <a:bodyPr>
            <a:normAutofit fontScale="90000"/>
          </a:bodyPr>
          <a:lstStyle/>
          <a:p>
            <a:r>
              <a:rPr lang="en-US" altLang="ja-JP" sz="4800" b="1" dirty="0" smtClean="0">
                <a:latin typeface="Times New Roman" pitchFamily="18" charset="0"/>
                <a:cs typeface="Times New Roman" pitchFamily="18" charset="0"/>
              </a:rPr>
              <a:t>Conclusions</a:t>
            </a:r>
            <a:endParaRPr lang="ja-JP" altLang="en-US" sz="4800" b="1" dirty="0" smtClean="0">
              <a:latin typeface="Times New Roman" pitchFamily="18" charset="0"/>
              <a:cs typeface="Times New Roman" pitchFamily="18" charset="0"/>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1490586278"/>
              </p:ext>
            </p:extLst>
          </p:nvPr>
        </p:nvGraphicFramePr>
        <p:xfrm>
          <a:off x="467544" y="836712"/>
          <a:ext cx="822960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 4"/>
          <p:cNvSpPr>
            <a:spLocks noGrp="1"/>
          </p:cNvSpPr>
          <p:nvPr>
            <p:ph type="sldNum" sz="quarter" idx="12"/>
          </p:nvPr>
        </p:nvSpPr>
        <p:spPr/>
        <p:txBody>
          <a:bodyPr>
            <a:normAutofit/>
          </a:bodyPr>
          <a:lstStyle/>
          <a:p>
            <a:pPr>
              <a:defRPr/>
            </a:pPr>
            <a:fld id="{085C05CF-CD38-4DC7-9907-976BEDFB6C3F}" type="slidenum">
              <a:rPr lang="ja-JP" altLang="en-US" smtClean="0"/>
              <a:pPr>
                <a:defRPr/>
              </a:pPr>
              <a:t>20</a:t>
            </a:fld>
            <a:endParaRPr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pPr>
              <a:defRPr/>
            </a:pPr>
            <a:fld id="{085C05CF-CD38-4DC7-9907-976BEDFB6C3F}" type="slidenum">
              <a:rPr lang="ja-JP" altLang="en-US" smtClean="0"/>
              <a:pPr>
                <a:defRPr/>
              </a:pPr>
              <a:t>21</a:t>
            </a:fld>
            <a:endParaRPr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85C05CF-CD38-4DC7-9907-976BEDFB6C3F}" type="slidenum">
              <a:rPr lang="ja-JP" altLang="en-US" smtClean="0"/>
              <a:pPr>
                <a:defRPr/>
              </a:pPr>
              <a:t>22</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xmlns="" val="2498750496"/>
              </p:ext>
            </p:extLst>
          </p:nvPr>
        </p:nvGraphicFramePr>
        <p:xfrm>
          <a:off x="179511" y="1484783"/>
          <a:ext cx="8640960" cy="5078788"/>
        </p:xfrm>
        <a:graphic>
          <a:graphicData uri="http://schemas.openxmlformats.org/drawingml/2006/table">
            <a:tbl>
              <a:tblPr firstRow="1" firstCol="1" bandRow="1"/>
              <a:tblGrid>
                <a:gridCol w="2520959"/>
                <a:gridCol w="1515429"/>
                <a:gridCol w="641143"/>
                <a:gridCol w="757715"/>
                <a:gridCol w="699429"/>
                <a:gridCol w="529752"/>
                <a:gridCol w="633371"/>
                <a:gridCol w="702019"/>
                <a:gridCol w="641143"/>
              </a:tblGrid>
              <a:tr h="412437">
                <a:tc>
                  <a:txBody>
                    <a:bodyPr/>
                    <a:lstStyle/>
                    <a:p>
                      <a:pPr algn="l">
                        <a:spcAft>
                          <a:spcPts val="0"/>
                        </a:spcAft>
                      </a:pPr>
                      <a:r>
                        <a:rPr lang="ja-JP" sz="1200" b="1" kern="0" dirty="0">
                          <a:solidFill>
                            <a:srgbClr val="000000"/>
                          </a:solidFill>
                          <a:effectLst/>
                          <a:latin typeface="+mj-ea"/>
                          <a:ea typeface="+mj-ea"/>
                          <a:cs typeface="Times New Roman" pitchFamily="18" charset="0"/>
                        </a:rPr>
                        <a:t>　</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spcAft>
                          <a:spcPts val="0"/>
                        </a:spcAft>
                      </a:pPr>
                      <a:r>
                        <a:rPr lang="en-US" sz="1200" b="1" kern="0" dirty="0" smtClean="0">
                          <a:solidFill>
                            <a:srgbClr val="000000"/>
                          </a:solidFill>
                          <a:effectLst/>
                          <a:latin typeface="+mj-ea"/>
                          <a:ea typeface="+mj-ea"/>
                          <a:cs typeface="Times New Roman" pitchFamily="18" charset="0"/>
                        </a:rPr>
                        <a:t>Caregivers</a:t>
                      </a:r>
                      <a:r>
                        <a:rPr lang="en-US" sz="1200" b="1" kern="0" dirty="0">
                          <a:solidFill>
                            <a:srgbClr val="000000"/>
                          </a:solidFill>
                          <a:effectLst/>
                          <a:latin typeface="+mj-ea"/>
                          <a:ea typeface="+mj-ea"/>
                          <a:cs typeface="Times New Roman" pitchFamily="18" charset="0"/>
                        </a:rPr>
                        <a:t>' Type II speech duration</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200" b="1" kern="0" dirty="0">
                          <a:solidFill>
                            <a:srgbClr val="000000"/>
                          </a:solidFill>
                          <a:effectLst/>
                          <a:latin typeface="+mj-ea"/>
                          <a:ea typeface="+mj-ea"/>
                          <a:cs typeface="Times New Roman" pitchFamily="18" charset="0"/>
                        </a:rPr>
                        <a:t>　</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ja-JP" sz="1200" b="1" kern="0" dirty="0">
                          <a:solidFill>
                            <a:srgbClr val="000000"/>
                          </a:solidFill>
                          <a:effectLst/>
                          <a:latin typeface="+mj-ea"/>
                          <a:ea typeface="+mj-ea"/>
                          <a:cs typeface="Times New Roman" pitchFamily="18" charset="0"/>
                        </a:rPr>
                        <a:t>　</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ja-JP" sz="1200" b="1" kern="0">
                          <a:solidFill>
                            <a:srgbClr val="000000"/>
                          </a:solidFill>
                          <a:effectLst/>
                          <a:latin typeface="+mj-ea"/>
                          <a:ea typeface="+mj-ea"/>
                          <a:cs typeface="Times New Roman" pitchFamily="18" charset="0"/>
                        </a:rPr>
                        <a:t>　</a:t>
                      </a:r>
                      <a:endParaRPr lang="ja-JP" sz="1200" b="1" kern="10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ja-JP" sz="1200" b="1" kern="0">
                          <a:solidFill>
                            <a:srgbClr val="000000"/>
                          </a:solidFill>
                          <a:effectLst/>
                          <a:latin typeface="+mj-ea"/>
                          <a:ea typeface="+mj-ea"/>
                          <a:cs typeface="Times New Roman" pitchFamily="18" charset="0"/>
                        </a:rPr>
                        <a:t>　</a:t>
                      </a:r>
                      <a:endParaRPr lang="ja-JP" sz="1200" b="1" kern="10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US" sz="1200" b="1" kern="0">
                          <a:solidFill>
                            <a:srgbClr val="000000"/>
                          </a:solidFill>
                          <a:effectLst/>
                          <a:latin typeface="+mj-ea"/>
                          <a:ea typeface="+mj-ea"/>
                          <a:cs typeface="Times New Roman" pitchFamily="18" charset="0"/>
                        </a:rPr>
                        <a:t>CL</a:t>
                      </a:r>
                      <a:endParaRPr lang="ja-JP" sz="1200" b="1" kern="10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spcAft>
                          <a:spcPts val="0"/>
                        </a:spcAft>
                      </a:pPr>
                      <a:r>
                        <a:rPr lang="ja-JP" sz="1200" b="1" kern="0">
                          <a:solidFill>
                            <a:srgbClr val="000000"/>
                          </a:solidFill>
                          <a:effectLst/>
                          <a:latin typeface="+mj-ea"/>
                          <a:ea typeface="+mj-ea"/>
                          <a:cs typeface="Times New Roman" pitchFamily="18" charset="0"/>
                        </a:rPr>
                        <a:t>　</a:t>
                      </a:r>
                      <a:endParaRPr lang="ja-JP" sz="1200" b="1" kern="10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r>
              <a:tr h="451660">
                <a:tc>
                  <a:txBody>
                    <a:bodyPr/>
                    <a:lstStyle/>
                    <a:p>
                      <a:pPr algn="ctr">
                        <a:spcAft>
                          <a:spcPts val="0"/>
                        </a:spcAft>
                      </a:pPr>
                      <a:r>
                        <a:rPr lang="en-US" sz="1200" b="1" kern="0" dirty="0">
                          <a:solidFill>
                            <a:srgbClr val="000000"/>
                          </a:solidFill>
                          <a:effectLst/>
                          <a:latin typeface="+mj-ea"/>
                          <a:ea typeface="+mj-ea"/>
                          <a:cs typeface="Times New Roman" pitchFamily="18" charset="0"/>
                        </a:rPr>
                        <a:t>Elderly subjects’ utterance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spcAft>
                          <a:spcPts val="0"/>
                        </a:spcAft>
                      </a:pPr>
                      <a:r>
                        <a:rPr lang="en-US" sz="1200" b="1" i="1" kern="0" dirty="0">
                          <a:solidFill>
                            <a:srgbClr val="000000"/>
                          </a:solidFill>
                          <a:effectLst/>
                          <a:latin typeface="+mj-ea"/>
                          <a:ea typeface="+mj-ea"/>
                          <a:cs typeface="Times New Roman" pitchFamily="18" charset="0"/>
                        </a:rPr>
                        <a:t>n</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i="1" kern="0" dirty="0">
                          <a:solidFill>
                            <a:srgbClr val="000000"/>
                          </a:solidFill>
                          <a:effectLst/>
                          <a:latin typeface="+mj-ea"/>
                          <a:ea typeface="+mj-ea"/>
                          <a:cs typeface="Times New Roman" pitchFamily="18" charset="0"/>
                        </a:rPr>
                        <a:t>M</a:t>
                      </a:r>
                      <a:r>
                        <a:rPr lang="en-US" sz="1200" b="1" kern="0" dirty="0">
                          <a:solidFill>
                            <a:srgbClr val="000000"/>
                          </a:solidFill>
                          <a:effectLst/>
                          <a:latin typeface="+mj-ea"/>
                          <a:ea typeface="+mj-ea"/>
                          <a:cs typeface="Times New Roman" pitchFamily="18" charset="0"/>
                        </a:rPr>
                        <a:t> (sec)</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i="1" kern="0" dirty="0">
                          <a:solidFill>
                            <a:srgbClr val="000000"/>
                          </a:solidFill>
                          <a:effectLst/>
                          <a:latin typeface="+mj-ea"/>
                          <a:ea typeface="+mj-ea"/>
                          <a:cs typeface="Times New Roman" pitchFamily="18" charset="0"/>
                        </a:rPr>
                        <a:t>SD</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i="1" kern="0" dirty="0">
                          <a:solidFill>
                            <a:srgbClr val="000000"/>
                          </a:solidFill>
                          <a:effectLst/>
                          <a:latin typeface="+mj-ea"/>
                          <a:ea typeface="+mj-ea"/>
                          <a:cs typeface="Times New Roman" pitchFamily="18" charset="0"/>
                        </a:rPr>
                        <a:t>t</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i="1" kern="0">
                          <a:solidFill>
                            <a:srgbClr val="000000"/>
                          </a:solidFill>
                          <a:effectLst/>
                          <a:latin typeface="+mj-ea"/>
                          <a:ea typeface="+mj-ea"/>
                          <a:cs typeface="Times New Roman" pitchFamily="18" charset="0"/>
                        </a:rPr>
                        <a:t>LL</a:t>
                      </a:r>
                      <a:endParaRPr lang="ja-JP" sz="1200" b="1" kern="10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i="1" kern="0" dirty="0">
                          <a:solidFill>
                            <a:srgbClr val="000000"/>
                          </a:solidFill>
                          <a:effectLst/>
                          <a:latin typeface="+mj-ea"/>
                          <a:ea typeface="+mj-ea"/>
                          <a:cs typeface="Times New Roman" pitchFamily="18" charset="0"/>
                        </a:rPr>
                        <a:t>UL</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i="1" kern="0" dirty="0">
                          <a:solidFill>
                            <a:srgbClr val="000000"/>
                          </a:solidFill>
                          <a:effectLst/>
                          <a:latin typeface="+mj-ea"/>
                          <a:ea typeface="+mj-ea"/>
                          <a:cs typeface="Times New Roman" pitchFamily="18" charset="0"/>
                        </a:rPr>
                        <a:t>p</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r>
              <a:tr h="283201">
                <a:tc>
                  <a:txBody>
                    <a:bodyPr/>
                    <a:lstStyle/>
                    <a:p>
                      <a:pPr algn="r">
                        <a:spcAft>
                          <a:spcPts val="0"/>
                        </a:spcAft>
                      </a:pPr>
                      <a:r>
                        <a:rPr lang="en-US" sz="1400" b="1" kern="0" dirty="0">
                          <a:solidFill>
                            <a:srgbClr val="FF0000"/>
                          </a:solidFill>
                          <a:effectLst/>
                          <a:latin typeface="+mj-ea"/>
                          <a:ea typeface="+mj-ea"/>
                          <a:cs typeface="Times New Roman" pitchFamily="18" charset="0"/>
                        </a:rPr>
                        <a:t>Change in utterance duration</a:t>
                      </a:r>
                      <a:endParaRPr lang="ja-JP" sz="1400" b="1" kern="100" dirty="0">
                        <a:solidFill>
                          <a:srgbClr val="FF0000"/>
                        </a:solidFill>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Increase</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b="1" kern="0" dirty="0">
                          <a:solidFill>
                            <a:srgbClr val="000000"/>
                          </a:solidFill>
                          <a:effectLst/>
                          <a:latin typeface="+mj-ea"/>
                          <a:ea typeface="+mj-ea"/>
                          <a:cs typeface="Times New Roman" pitchFamily="18" charset="0"/>
                        </a:rPr>
                        <a:t>21</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112.64 </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224.48 </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2.71 </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43.25 </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300.29 </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.01</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r>
              <a:tr h="283201">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Decrease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ctr">
                        <a:spcAft>
                          <a:spcPts val="0"/>
                        </a:spcAft>
                      </a:pPr>
                      <a:r>
                        <a:rPr lang="en-US" sz="1200" b="1" kern="0" dirty="0">
                          <a:solidFill>
                            <a:srgbClr val="000000"/>
                          </a:solidFill>
                          <a:effectLst/>
                          <a:latin typeface="+mj-ea"/>
                          <a:ea typeface="+mj-ea"/>
                          <a:cs typeface="Times New Roman" pitchFamily="18" charset="0"/>
                        </a:rPr>
                        <a:t>16</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-59.13 </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133.18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51.30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292.23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r>
              <a:tr h="283201">
                <a:tc>
                  <a:txBody>
                    <a:bodyPr/>
                    <a:lstStyle/>
                    <a:p>
                      <a:pPr algn="r">
                        <a:spcAft>
                          <a:spcPts val="0"/>
                        </a:spcAft>
                      </a:pPr>
                      <a:r>
                        <a:rPr lang="ja-JP" sz="1200" b="1" kern="0" dirty="0">
                          <a:solidFill>
                            <a:srgbClr val="000000"/>
                          </a:solidFill>
                          <a:effectLst/>
                          <a:latin typeface="+mj-ea"/>
                          <a:ea typeface="+mj-ea"/>
                          <a:cs typeface="Times New Roman" pitchFamily="18" charset="0"/>
                        </a:rPr>
                        <a:t>　</a:t>
                      </a:r>
                      <a:r>
                        <a:rPr lang="en-US" sz="1400" b="1" kern="0" dirty="0">
                          <a:solidFill>
                            <a:srgbClr val="000000"/>
                          </a:solidFill>
                          <a:effectLst/>
                          <a:latin typeface="+mj-ea"/>
                          <a:ea typeface="+mj-ea"/>
                          <a:cs typeface="Times New Roman" pitchFamily="18" charset="0"/>
                        </a:rPr>
                        <a:t> Type I utterance </a:t>
                      </a:r>
                      <a:endParaRPr lang="ja-JP" sz="14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Increase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ctr">
                        <a:spcAft>
                          <a:spcPts val="0"/>
                        </a:spcAft>
                      </a:pPr>
                      <a:r>
                        <a:rPr lang="en-US" sz="1200" b="1" kern="0" dirty="0">
                          <a:solidFill>
                            <a:srgbClr val="000000"/>
                          </a:solidFill>
                          <a:effectLst/>
                          <a:latin typeface="+mj-ea"/>
                          <a:ea typeface="+mj-ea"/>
                          <a:cs typeface="Times New Roman" pitchFamily="18" charset="0"/>
                        </a:rPr>
                        <a:t>21</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55.17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170.77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1.09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-48.16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158.87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.29</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r>
              <a:tr h="283201">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Decrease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ctr">
                        <a:spcAft>
                          <a:spcPts val="0"/>
                        </a:spcAft>
                      </a:pPr>
                      <a:r>
                        <a:rPr lang="en-US" sz="1200" b="1" kern="0" dirty="0">
                          <a:solidFill>
                            <a:srgbClr val="000000"/>
                          </a:solidFill>
                          <a:effectLst/>
                          <a:latin typeface="+mj-ea"/>
                          <a:ea typeface="+mj-ea"/>
                          <a:cs typeface="Times New Roman" pitchFamily="18" charset="0"/>
                        </a:rPr>
                        <a:t>16</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-0.19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127.29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-44.13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154.84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r>
              <a:tr h="283201">
                <a:tc>
                  <a:txBody>
                    <a:bodyPr/>
                    <a:lstStyle/>
                    <a:p>
                      <a:pPr algn="r">
                        <a:spcAft>
                          <a:spcPts val="0"/>
                        </a:spcAft>
                      </a:pPr>
                      <a:r>
                        <a:rPr lang="en-US" sz="1200" b="1" kern="0" dirty="0">
                          <a:solidFill>
                            <a:srgbClr val="000000"/>
                          </a:solidFill>
                          <a:effectLst/>
                          <a:latin typeface="+mj-ea"/>
                          <a:ea typeface="+mj-ea"/>
                          <a:cs typeface="Times New Roman" pitchFamily="18" charset="0"/>
                        </a:rPr>
                        <a:t> </a:t>
                      </a:r>
                      <a:r>
                        <a:rPr lang="ja-JP" sz="1200" b="1" kern="0" dirty="0">
                          <a:solidFill>
                            <a:srgbClr val="000000"/>
                          </a:solidFill>
                          <a:effectLst/>
                          <a:latin typeface="+mj-ea"/>
                          <a:ea typeface="+mj-ea"/>
                          <a:cs typeface="Times New Roman" pitchFamily="18" charset="0"/>
                        </a:rPr>
                        <a:t>　</a:t>
                      </a:r>
                      <a:r>
                        <a:rPr lang="en-US" sz="1400" b="1" kern="0" dirty="0">
                          <a:solidFill>
                            <a:srgbClr val="FF0000"/>
                          </a:solidFill>
                          <a:effectLst/>
                          <a:latin typeface="+mj-ea"/>
                          <a:ea typeface="+mj-ea"/>
                          <a:cs typeface="Times New Roman" pitchFamily="18" charset="0"/>
                        </a:rPr>
                        <a:t>Type II utterance </a:t>
                      </a:r>
                      <a:endParaRPr lang="ja-JP" sz="14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Increase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ctr">
                        <a:spcAft>
                          <a:spcPts val="0"/>
                        </a:spcAft>
                      </a:pPr>
                      <a:r>
                        <a:rPr lang="en-US" sz="1200" b="1" kern="0" dirty="0">
                          <a:solidFill>
                            <a:srgbClr val="000000"/>
                          </a:solidFill>
                          <a:effectLst/>
                          <a:latin typeface="+mj-ea"/>
                          <a:ea typeface="+mj-ea"/>
                          <a:cs typeface="Times New Roman" pitchFamily="18" charset="0"/>
                        </a:rPr>
                        <a:t>21</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61.38 </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111.57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3.22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55.38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243.70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.01</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r>
              <a:tr h="283201">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Decrease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ctr">
                        <a:spcAft>
                          <a:spcPts val="0"/>
                        </a:spcAft>
                      </a:pPr>
                      <a:r>
                        <a:rPr lang="en-US" sz="1200" b="1" kern="0">
                          <a:solidFill>
                            <a:srgbClr val="000000"/>
                          </a:solidFill>
                          <a:effectLst/>
                          <a:latin typeface="+mj-ea"/>
                          <a:ea typeface="+mj-ea"/>
                          <a:cs typeface="Times New Roman" pitchFamily="18" charset="0"/>
                        </a:rPr>
                        <a:t>16</a:t>
                      </a:r>
                      <a:endParaRPr lang="ja-JP" sz="1200" b="1" kern="10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-88.16 </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170.25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48.43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250.64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r>
              <a:tr h="301255">
                <a:tc>
                  <a:txBody>
                    <a:bodyPr/>
                    <a:lstStyle/>
                    <a:p>
                      <a:pPr algn="r">
                        <a:spcAft>
                          <a:spcPts val="0"/>
                        </a:spcAft>
                      </a:pPr>
                      <a:r>
                        <a:rPr lang="en-US" sz="1400" b="1" kern="0" dirty="0">
                          <a:solidFill>
                            <a:srgbClr val="FF0000"/>
                          </a:solidFill>
                          <a:effectLst/>
                          <a:latin typeface="+mj-ea"/>
                          <a:ea typeface="+mj-ea"/>
                          <a:cs typeface="Times New Roman" pitchFamily="18" charset="0"/>
                        </a:rPr>
                        <a:t>Change in utterance frequency</a:t>
                      </a:r>
                      <a:endParaRPr lang="ja-JP" sz="14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Increase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ctr">
                        <a:spcAft>
                          <a:spcPts val="0"/>
                        </a:spcAft>
                      </a:pPr>
                      <a:r>
                        <a:rPr lang="en-US" sz="1200" b="1" kern="0" dirty="0">
                          <a:solidFill>
                            <a:srgbClr val="000000"/>
                          </a:solidFill>
                          <a:effectLst/>
                          <a:latin typeface="+mj-ea"/>
                          <a:ea typeface="+mj-ea"/>
                          <a:cs typeface="Times New Roman" pitchFamily="18" charset="0"/>
                        </a:rPr>
                        <a:t>21</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28.43 </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44.60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4.61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36.75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94.60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a:t>
                      </a:r>
                      <a:r>
                        <a:rPr lang="en-US" sz="1200" b="1" kern="0" dirty="0" smtClean="0">
                          <a:solidFill>
                            <a:srgbClr val="FF0000"/>
                          </a:solidFill>
                          <a:effectLst/>
                          <a:latin typeface="+mj-ea"/>
                          <a:ea typeface="+mj-ea"/>
                          <a:cs typeface="Times New Roman" pitchFamily="18" charset="0"/>
                        </a:rPr>
                        <a:t>001</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r>
              <a:tr h="283201">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Decrease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ctr">
                        <a:spcAft>
                          <a:spcPts val="0"/>
                        </a:spcAft>
                      </a:pPr>
                      <a:r>
                        <a:rPr lang="en-US" sz="1200" b="1" kern="0" dirty="0">
                          <a:solidFill>
                            <a:srgbClr val="000000"/>
                          </a:solidFill>
                          <a:effectLst/>
                          <a:latin typeface="+mj-ea"/>
                          <a:ea typeface="+mj-ea"/>
                          <a:cs typeface="Times New Roman" pitchFamily="18" charset="0"/>
                        </a:rPr>
                        <a:t>16</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-37.25 </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40.60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37.09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94.26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r>
              <a:tr h="283201">
                <a:tc>
                  <a:txBody>
                    <a:bodyPr/>
                    <a:lstStyle/>
                    <a:p>
                      <a:pPr algn="r">
                        <a:spcAft>
                          <a:spcPts val="0"/>
                        </a:spcAft>
                      </a:pPr>
                      <a:r>
                        <a:rPr lang="en-US" sz="1400" b="1" kern="0" dirty="0">
                          <a:solidFill>
                            <a:srgbClr val="000000"/>
                          </a:solidFill>
                          <a:effectLst/>
                          <a:latin typeface="+mj-ea"/>
                          <a:ea typeface="+mj-ea"/>
                          <a:cs typeface="Times New Roman" pitchFamily="18" charset="0"/>
                        </a:rPr>
                        <a:t>  </a:t>
                      </a:r>
                      <a:r>
                        <a:rPr lang="en-US" sz="1400" b="1" kern="0" dirty="0">
                          <a:solidFill>
                            <a:srgbClr val="FF0000"/>
                          </a:solidFill>
                          <a:effectLst/>
                          <a:latin typeface="+mj-ea"/>
                          <a:ea typeface="+mj-ea"/>
                          <a:cs typeface="Times New Roman" pitchFamily="18" charset="0"/>
                        </a:rPr>
                        <a:t>Type I utterance  </a:t>
                      </a:r>
                      <a:endParaRPr lang="ja-JP" sz="14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Increase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ctr">
                        <a:spcAft>
                          <a:spcPts val="0"/>
                        </a:spcAft>
                      </a:pPr>
                      <a:r>
                        <a:rPr lang="en-US" sz="1200" b="1" kern="0">
                          <a:solidFill>
                            <a:srgbClr val="000000"/>
                          </a:solidFill>
                          <a:effectLst/>
                          <a:latin typeface="+mj-ea"/>
                          <a:ea typeface="+mj-ea"/>
                          <a:cs typeface="Times New Roman" pitchFamily="18" charset="0"/>
                        </a:rPr>
                        <a:t>21</a:t>
                      </a:r>
                      <a:endParaRPr lang="ja-JP" sz="1200" b="1" kern="10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16.10 </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42.04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3.44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17.22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66.97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a:t>
                      </a:r>
                      <a:r>
                        <a:rPr lang="en-US" sz="1200" b="1" kern="0" dirty="0" smtClean="0">
                          <a:solidFill>
                            <a:srgbClr val="FF0000"/>
                          </a:solidFill>
                          <a:effectLst/>
                          <a:latin typeface="+mj-ea"/>
                          <a:ea typeface="+mj-ea"/>
                          <a:cs typeface="Times New Roman" pitchFamily="18" charset="0"/>
                        </a:rPr>
                        <a:t>002</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r>
              <a:tr h="283201">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Decrease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ctr">
                        <a:spcAft>
                          <a:spcPts val="0"/>
                        </a:spcAft>
                      </a:pPr>
                      <a:r>
                        <a:rPr lang="en-US" sz="1200" b="1" kern="0">
                          <a:solidFill>
                            <a:srgbClr val="000000"/>
                          </a:solidFill>
                          <a:effectLst/>
                          <a:latin typeface="+mj-ea"/>
                          <a:ea typeface="+mj-ea"/>
                          <a:cs typeface="Times New Roman" pitchFamily="18" charset="0"/>
                        </a:rPr>
                        <a:t>16</a:t>
                      </a:r>
                      <a:endParaRPr lang="ja-JP" sz="1200" b="1" kern="10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-26.00 </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28.73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18.44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65.75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r>
              <a:tr h="283201">
                <a:tc>
                  <a:txBody>
                    <a:bodyPr/>
                    <a:lstStyle/>
                    <a:p>
                      <a:pPr algn="r">
                        <a:spcAft>
                          <a:spcPts val="0"/>
                        </a:spcAft>
                      </a:pPr>
                      <a:r>
                        <a:rPr lang="ja-JP" sz="1400" b="1" kern="0" dirty="0">
                          <a:solidFill>
                            <a:srgbClr val="FF0000"/>
                          </a:solidFill>
                          <a:effectLst/>
                          <a:latin typeface="+mj-ea"/>
                          <a:ea typeface="+mj-ea"/>
                          <a:cs typeface="Times New Roman" pitchFamily="18" charset="0"/>
                        </a:rPr>
                        <a:t>　</a:t>
                      </a:r>
                      <a:r>
                        <a:rPr lang="en-US" sz="1400" b="1" kern="0" dirty="0">
                          <a:solidFill>
                            <a:srgbClr val="FF0000"/>
                          </a:solidFill>
                          <a:effectLst/>
                          <a:latin typeface="+mj-ea"/>
                          <a:ea typeface="+mj-ea"/>
                          <a:cs typeface="Times New Roman" pitchFamily="18" charset="0"/>
                        </a:rPr>
                        <a:t>Type II utterance </a:t>
                      </a:r>
                      <a:endParaRPr lang="ja-JP" sz="14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Increase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ctr">
                        <a:spcAft>
                          <a:spcPts val="0"/>
                        </a:spcAft>
                      </a:pPr>
                      <a:r>
                        <a:rPr lang="en-US" sz="1200" b="1" kern="0">
                          <a:solidFill>
                            <a:srgbClr val="000000"/>
                          </a:solidFill>
                          <a:effectLst/>
                          <a:latin typeface="+mj-ea"/>
                          <a:ea typeface="+mj-ea"/>
                          <a:cs typeface="Times New Roman" pitchFamily="18" charset="0"/>
                        </a:rPr>
                        <a:t>21</a:t>
                      </a:r>
                      <a:endParaRPr lang="ja-JP" sz="1200" b="1" kern="10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13.24 </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22.59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3.13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8.22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38.63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a:noFill/>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a:t>
                      </a:r>
                      <a:r>
                        <a:rPr lang="en-US" sz="1200" b="1" kern="0" dirty="0" smtClean="0">
                          <a:solidFill>
                            <a:srgbClr val="FF0000"/>
                          </a:solidFill>
                          <a:effectLst/>
                          <a:latin typeface="+mj-ea"/>
                          <a:ea typeface="+mj-ea"/>
                          <a:cs typeface="Times New Roman" pitchFamily="18" charset="0"/>
                        </a:rPr>
                        <a:t>004</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a:noFill/>
                    </a:lnB>
                  </a:tcPr>
                </a:tc>
              </a:tr>
              <a:tr h="283201">
                <a:tc>
                  <a:txBody>
                    <a:bodyPr/>
                    <a:lstStyle/>
                    <a:p>
                      <a:pPr algn="r">
                        <a:spcAft>
                          <a:spcPts val="0"/>
                        </a:spcAft>
                      </a:pPr>
                      <a:r>
                        <a:rPr lang="ja-JP" sz="1200" b="1" kern="0" dirty="0">
                          <a:solidFill>
                            <a:srgbClr val="000000"/>
                          </a:solidFill>
                          <a:effectLst/>
                          <a:latin typeface="+mj-ea"/>
                          <a:ea typeface="+mj-ea"/>
                          <a:cs typeface="Times New Roman" pitchFamily="18" charset="0"/>
                        </a:rPr>
                        <a:t>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Decrease</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solidFill>
                            <a:srgbClr val="000000"/>
                          </a:solidFill>
                          <a:effectLst/>
                          <a:latin typeface="+mj-ea"/>
                          <a:ea typeface="+mj-ea"/>
                          <a:cs typeface="Times New Roman" pitchFamily="18" charset="0"/>
                        </a:rPr>
                        <a:t>16</a:t>
                      </a:r>
                      <a:endParaRPr lang="ja-JP" sz="1200" b="1" kern="10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dirty="0">
                          <a:solidFill>
                            <a:srgbClr val="FF0000"/>
                          </a:solidFill>
                          <a:effectLst/>
                          <a:latin typeface="+mj-ea"/>
                          <a:ea typeface="+mj-ea"/>
                          <a:cs typeface="Times New Roman" pitchFamily="18" charset="0"/>
                        </a:rPr>
                        <a:t>-10.19 </a:t>
                      </a:r>
                      <a:endParaRPr lang="ja-JP" sz="1200" b="1" kern="100" dirty="0">
                        <a:solidFill>
                          <a:srgbClr val="FF0000"/>
                        </a:solidFill>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22.54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200" b="1" kern="0" dirty="0">
                          <a:solidFill>
                            <a:srgbClr val="000000"/>
                          </a:solidFill>
                          <a:effectLst/>
                          <a:latin typeface="+mj-ea"/>
                          <a:ea typeface="+mj-ea"/>
                          <a:cs typeface="Times New Roman" pitchFamily="18" charset="0"/>
                        </a:rPr>
                        <a:t>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dirty="0">
                          <a:solidFill>
                            <a:srgbClr val="000000"/>
                          </a:solidFill>
                          <a:effectLst/>
                          <a:latin typeface="+mj-ea"/>
                          <a:ea typeface="+mj-ea"/>
                          <a:cs typeface="Times New Roman" pitchFamily="18" charset="0"/>
                        </a:rPr>
                        <a:t>8.18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rgbClr val="000000"/>
                          </a:solidFill>
                          <a:effectLst/>
                          <a:latin typeface="+mj-ea"/>
                          <a:ea typeface="+mj-ea"/>
                          <a:cs typeface="Times New Roman" pitchFamily="18" charset="0"/>
                        </a:rPr>
                        <a:t>38.67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200" b="1" kern="0" dirty="0">
                          <a:solidFill>
                            <a:srgbClr val="000000"/>
                          </a:solidFill>
                          <a:effectLst/>
                          <a:latin typeface="+mj-ea"/>
                          <a:ea typeface="+mj-ea"/>
                          <a:cs typeface="Times New Roman" pitchFamily="18" charset="0"/>
                        </a:rPr>
                        <a:t>　</a:t>
                      </a:r>
                      <a:endParaRPr lang="ja-JP" sz="1200" b="1" kern="100" dirty="0">
                        <a:effectLst/>
                        <a:latin typeface="+mj-ea"/>
                        <a:ea typeface="+mj-ea"/>
                        <a:cs typeface="Times New Roman" pitchFamily="18" charset="0"/>
                      </a:endParaRPr>
                    </a:p>
                  </a:txBody>
                  <a:tcPr marL="61512" marR="61512" marT="0" marB="0" anchor="ctr">
                    <a:lnL>
                      <a:noFill/>
                    </a:lnL>
                    <a:lnR>
                      <a:noFill/>
                    </a:lnR>
                    <a:lnT>
                      <a:noFill/>
                    </a:lnT>
                    <a:lnB w="12700" cap="flat" cmpd="sng" algn="ctr">
                      <a:solidFill>
                        <a:srgbClr val="000000"/>
                      </a:solidFill>
                      <a:prstDash val="solid"/>
                      <a:round/>
                      <a:headEnd type="none" w="med" len="med"/>
                      <a:tailEnd type="none" w="med" len="med"/>
                    </a:lnB>
                  </a:tcPr>
                </a:tc>
              </a:tr>
              <a:tr h="529241">
                <a:tc gridSpan="9">
                  <a:txBody>
                    <a:bodyPr/>
                    <a:lstStyle/>
                    <a:p>
                      <a:pPr algn="l">
                        <a:spcAft>
                          <a:spcPts val="0"/>
                        </a:spcAft>
                      </a:pPr>
                      <a:r>
                        <a:rPr lang="en-US" sz="1200" b="1" i="1" kern="0" dirty="0">
                          <a:solidFill>
                            <a:srgbClr val="000000"/>
                          </a:solidFill>
                          <a:effectLst/>
                          <a:latin typeface="+mj-ea"/>
                          <a:ea typeface="+mj-ea"/>
                          <a:cs typeface="Times New Roman" pitchFamily="18" charset="0"/>
                        </a:rPr>
                        <a:t>Note</a:t>
                      </a:r>
                      <a:r>
                        <a:rPr lang="en-US" sz="1200" b="1" kern="0" dirty="0">
                          <a:solidFill>
                            <a:srgbClr val="000000"/>
                          </a:solidFill>
                          <a:effectLst/>
                          <a:latin typeface="+mj-ea"/>
                          <a:ea typeface="+mj-ea"/>
                          <a:cs typeface="Times New Roman" pitchFamily="18" charset="0"/>
                        </a:rPr>
                        <a:t>. Type I utterance = </a:t>
                      </a:r>
                      <a:r>
                        <a:rPr lang="en-US" sz="1200" b="1" kern="0" dirty="0" smtClean="0">
                          <a:solidFill>
                            <a:srgbClr val="000000"/>
                          </a:solidFill>
                          <a:effectLst/>
                          <a:latin typeface="+mj-ea"/>
                          <a:ea typeface="+mj-ea"/>
                          <a:cs typeface="Times New Roman" pitchFamily="18" charset="0"/>
                        </a:rPr>
                        <a:t>Task-oriented </a:t>
                      </a:r>
                      <a:r>
                        <a:rPr lang="en-US" sz="1200" b="1" kern="0" dirty="0">
                          <a:solidFill>
                            <a:srgbClr val="000000"/>
                          </a:solidFill>
                          <a:effectLst/>
                          <a:latin typeface="+mj-ea"/>
                          <a:ea typeface="+mj-ea"/>
                          <a:cs typeface="Times New Roman" pitchFamily="18" charset="0"/>
                        </a:rPr>
                        <a:t>utterances. Type II utterance = Life-worldly utterances. </a:t>
                      </a:r>
                      <a:r>
                        <a:rPr lang="en-US" sz="1200" b="1" i="1" kern="0" dirty="0">
                          <a:solidFill>
                            <a:srgbClr val="000000"/>
                          </a:solidFill>
                          <a:effectLst/>
                          <a:latin typeface="+mj-ea"/>
                          <a:ea typeface="+mj-ea"/>
                          <a:cs typeface="Times New Roman" pitchFamily="18" charset="0"/>
                        </a:rPr>
                        <a:t>SD </a:t>
                      </a:r>
                      <a:r>
                        <a:rPr lang="en-US" sz="1200" b="1" kern="0" dirty="0">
                          <a:solidFill>
                            <a:srgbClr val="000000"/>
                          </a:solidFill>
                          <a:effectLst/>
                          <a:latin typeface="+mj-ea"/>
                          <a:ea typeface="+mj-ea"/>
                          <a:cs typeface="Times New Roman" pitchFamily="18" charset="0"/>
                        </a:rPr>
                        <a:t>= Standard deviation. CL = Confidence interval. </a:t>
                      </a:r>
                      <a:r>
                        <a:rPr lang="en-US" sz="1200" b="1" i="1" kern="0" dirty="0">
                          <a:solidFill>
                            <a:srgbClr val="000000"/>
                          </a:solidFill>
                          <a:effectLst/>
                          <a:latin typeface="+mj-ea"/>
                          <a:ea typeface="+mj-ea"/>
                          <a:cs typeface="Times New Roman" pitchFamily="18" charset="0"/>
                        </a:rPr>
                        <a:t>LL </a:t>
                      </a:r>
                      <a:r>
                        <a:rPr lang="en-US" sz="1200" b="1" kern="0" dirty="0">
                          <a:solidFill>
                            <a:srgbClr val="000000"/>
                          </a:solidFill>
                          <a:effectLst/>
                          <a:latin typeface="+mj-ea"/>
                          <a:ea typeface="+mj-ea"/>
                          <a:cs typeface="Times New Roman" pitchFamily="18" charset="0"/>
                        </a:rPr>
                        <a:t>= Lower limit. </a:t>
                      </a:r>
                      <a:r>
                        <a:rPr lang="en-US" sz="1200" b="1" i="1" kern="0" dirty="0">
                          <a:solidFill>
                            <a:srgbClr val="000000"/>
                          </a:solidFill>
                          <a:effectLst/>
                          <a:latin typeface="+mj-ea"/>
                          <a:ea typeface="+mj-ea"/>
                          <a:cs typeface="Times New Roman" pitchFamily="18" charset="0"/>
                        </a:rPr>
                        <a:t>UL </a:t>
                      </a:r>
                      <a:r>
                        <a:rPr lang="en-US" sz="1200" b="1" kern="0" dirty="0">
                          <a:solidFill>
                            <a:srgbClr val="000000"/>
                          </a:solidFill>
                          <a:effectLst/>
                          <a:latin typeface="+mj-ea"/>
                          <a:ea typeface="+mj-ea"/>
                          <a:cs typeface="Times New Roman" pitchFamily="18" charset="0"/>
                        </a:rPr>
                        <a:t>= Upper limit. </a:t>
                      </a:r>
                      <a:endParaRPr lang="ja-JP" sz="1200" b="1" kern="100" dirty="0">
                        <a:effectLst/>
                        <a:latin typeface="+mj-ea"/>
                        <a:ea typeface="+mj-ea"/>
                        <a:cs typeface="Times New Roman" pitchFamily="18" charset="0"/>
                      </a:endParaRPr>
                    </a:p>
                  </a:txBody>
                  <a:tcPr marL="61512" marR="6151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cxnSp>
        <p:nvCxnSpPr>
          <p:cNvPr id="3" name="直線コネクタ 2"/>
          <p:cNvCxnSpPr/>
          <p:nvPr/>
        </p:nvCxnSpPr>
        <p:spPr>
          <a:xfrm>
            <a:off x="395536" y="3068960"/>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95536" y="3573016"/>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95536" y="4183360"/>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95536" y="4869160"/>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95536" y="5445224"/>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83568" y="188640"/>
            <a:ext cx="7560840" cy="1200329"/>
          </a:xfrm>
          <a:prstGeom prst="rect">
            <a:avLst/>
          </a:prstGeom>
          <a:noFill/>
        </p:spPr>
        <p:txBody>
          <a:bodyPr wrap="square" rtlCol="0">
            <a:spAutoFit/>
          </a:bodyPr>
          <a:lstStyle/>
          <a:p>
            <a:pPr lvl="0" algn="ctr" fontAlgn="auto">
              <a:spcBef>
                <a:spcPts val="0"/>
              </a:spcBef>
              <a:spcAft>
                <a:spcPts val="0"/>
              </a:spcAft>
            </a:pPr>
            <a:r>
              <a:rPr lang="en-US" altLang="ja-JP" sz="2400" b="1" kern="0" dirty="0" smtClean="0">
                <a:solidFill>
                  <a:schemeClr val="tx2"/>
                </a:solidFill>
                <a:latin typeface="Times New Roman" pitchFamily="18" charset="0"/>
                <a:ea typeface="ＤＦ特太ゴシック体" pitchFamily="49" charset="-128"/>
                <a:cs typeface="Times New Roman" pitchFamily="18" charset="0"/>
              </a:rPr>
              <a:t>Table</a:t>
            </a:r>
            <a:r>
              <a:rPr lang="ja-JP" altLang="en-US" sz="2400" b="1" kern="0" dirty="0" smtClean="0">
                <a:solidFill>
                  <a:schemeClr val="tx2"/>
                </a:solidFill>
                <a:latin typeface="Times New Roman" pitchFamily="18" charset="0"/>
                <a:ea typeface="ＤＦ特太ゴシック体" pitchFamily="49" charset="-128"/>
                <a:cs typeface="Times New Roman" pitchFamily="18" charset="0"/>
              </a:rPr>
              <a:t>２</a:t>
            </a:r>
            <a:r>
              <a:rPr lang="en-US" altLang="ja-JP" sz="2400" b="1" kern="0" dirty="0" smtClean="0">
                <a:solidFill>
                  <a:schemeClr val="tx2"/>
                </a:solidFill>
                <a:latin typeface="Times New Roman" pitchFamily="18" charset="0"/>
                <a:ea typeface="ＤＦ特太ゴシック体" pitchFamily="49" charset="-128"/>
                <a:cs typeface="Times New Roman" pitchFamily="18" charset="0"/>
              </a:rPr>
              <a:t> </a:t>
            </a:r>
          </a:p>
          <a:p>
            <a:pPr lvl="0" algn="ctr" fontAlgn="auto">
              <a:spcBef>
                <a:spcPts val="0"/>
              </a:spcBef>
              <a:spcAft>
                <a:spcPts val="0"/>
              </a:spcAft>
            </a:pPr>
            <a:r>
              <a:rPr lang="en-US" altLang="ja-JP" sz="2400" b="1" kern="0" dirty="0" smtClean="0">
                <a:solidFill>
                  <a:schemeClr val="tx2"/>
                </a:solidFill>
                <a:latin typeface="Times New Roman" pitchFamily="18" charset="0"/>
                <a:ea typeface="ＤＦ特太ゴシック体" pitchFamily="49" charset="-128"/>
                <a:cs typeface="Times New Roman" pitchFamily="18" charset="0"/>
              </a:rPr>
              <a:t>Change </a:t>
            </a:r>
            <a:r>
              <a:rPr lang="en-US" altLang="ja-JP" sz="2400" b="1" kern="0" dirty="0">
                <a:solidFill>
                  <a:schemeClr val="tx2"/>
                </a:solidFill>
                <a:latin typeface="Times New Roman" pitchFamily="18" charset="0"/>
                <a:ea typeface="ＤＦ特太ゴシック体" pitchFamily="49" charset="-128"/>
                <a:cs typeface="Times New Roman" pitchFamily="18" charset="0"/>
              </a:rPr>
              <a:t>in elderly utterance duration and frequency </a:t>
            </a:r>
            <a:endParaRPr lang="en-US" altLang="ja-JP" sz="2400" b="1" kern="0" dirty="0" smtClean="0">
              <a:solidFill>
                <a:schemeClr val="tx2"/>
              </a:solidFill>
              <a:latin typeface="Times New Roman" pitchFamily="18" charset="0"/>
              <a:ea typeface="ＤＦ特太ゴシック体" pitchFamily="49" charset="-128"/>
              <a:cs typeface="Times New Roman" pitchFamily="18" charset="0"/>
            </a:endParaRPr>
          </a:p>
          <a:p>
            <a:pPr lvl="0" algn="ctr" fontAlgn="auto">
              <a:spcBef>
                <a:spcPts val="0"/>
              </a:spcBef>
              <a:spcAft>
                <a:spcPts val="0"/>
              </a:spcAft>
            </a:pPr>
            <a:r>
              <a:rPr lang="en-US" altLang="ja-JP" sz="2400" b="1" kern="0" dirty="0" smtClean="0">
                <a:solidFill>
                  <a:schemeClr val="tx2"/>
                </a:solidFill>
                <a:latin typeface="Times New Roman" pitchFamily="18" charset="0"/>
                <a:ea typeface="ＤＦ特太ゴシック体" pitchFamily="49" charset="-128"/>
                <a:cs typeface="Times New Roman" pitchFamily="18" charset="0"/>
              </a:rPr>
              <a:t>due to Type </a:t>
            </a:r>
            <a:r>
              <a:rPr lang="en-US" altLang="ja-JP" sz="2400" b="1" kern="0" dirty="0">
                <a:solidFill>
                  <a:schemeClr val="tx2"/>
                </a:solidFill>
                <a:latin typeface="Times New Roman" pitchFamily="18" charset="0"/>
                <a:ea typeface="ＤＦ特太ゴシック体" pitchFamily="49" charset="-128"/>
                <a:cs typeface="Times New Roman" pitchFamily="18" charset="0"/>
              </a:rPr>
              <a:t>II caregiver speech duration</a:t>
            </a:r>
            <a:endParaRPr lang="ja-JP" altLang="en-US" sz="2400" b="1" kern="100" dirty="0">
              <a:solidFill>
                <a:schemeClr val="tx2"/>
              </a:solidFill>
              <a:latin typeface="Times New Roman" pitchFamily="18" charset="0"/>
              <a:ea typeface="ＤＦ特太ゴシック体" pitchFamily="49" charset="-128"/>
              <a:cs typeface="Times New Roman" pitchFamily="18" charset="0"/>
            </a:endParaRPr>
          </a:p>
        </p:txBody>
      </p:sp>
    </p:spTree>
    <p:extLst>
      <p:ext uri="{BB962C8B-B14F-4D97-AF65-F5344CB8AC3E}">
        <p14:creationId xmlns:p14="http://schemas.microsoft.com/office/powerpoint/2010/main" xmlns="" val="1366890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395536" y="908720"/>
            <a:ext cx="8229600" cy="1296144"/>
          </a:xfrm>
        </p:spPr>
        <p:txBody>
          <a:bodyPr>
            <a:normAutofit fontScale="90000"/>
          </a:bodyPr>
          <a:lstStyle/>
          <a:p>
            <a:pPr algn="ctr" fontAlgn="ctr"/>
            <a:r>
              <a:rPr lang="ja-JP" altLang="en-US" sz="4000" b="1" dirty="0" smtClean="0">
                <a:solidFill>
                  <a:srgbClr val="000000"/>
                </a:solidFill>
                <a:latin typeface="Times New Roman" pitchFamily="18" charset="0"/>
              </a:rPr>
              <a:t>　</a:t>
            </a:r>
            <a:r>
              <a:rPr lang="en-US" altLang="ja-JP" sz="3600" b="1" dirty="0" smtClean="0">
                <a:latin typeface="Times New Roman" pitchFamily="18" charset="0"/>
                <a:cs typeface="Times New Roman" pitchFamily="18" charset="0"/>
              </a:rPr>
              <a:t>Table1</a:t>
            </a:r>
            <a:r>
              <a:rPr lang="ja-JP" altLang="en-US" sz="4000" b="1" dirty="0" smtClean="0">
                <a:latin typeface="Times New Roman" pitchFamily="18" charset="0"/>
                <a:cs typeface="Times New Roman" pitchFamily="18" charset="0"/>
              </a:rPr>
              <a:t>  </a:t>
            </a:r>
            <a:r>
              <a:rPr lang="en-US" altLang="ja-JP" sz="4000" b="1" dirty="0" smtClean="0">
                <a:latin typeface="Times New Roman" pitchFamily="18" charset="0"/>
                <a:cs typeface="Times New Roman" pitchFamily="18" charset="0"/>
              </a:rPr>
              <a:t/>
            </a:r>
            <a:br>
              <a:rPr lang="en-US" altLang="ja-JP" sz="4000" b="1" dirty="0" smtClean="0">
                <a:latin typeface="Times New Roman" pitchFamily="18" charset="0"/>
                <a:cs typeface="Times New Roman" pitchFamily="18" charset="0"/>
              </a:rPr>
            </a:br>
            <a:r>
              <a:rPr lang="en-US" altLang="ja-JP" sz="4400" b="1" dirty="0" smtClean="0">
                <a:latin typeface="Times New Roman" pitchFamily="18" charset="0"/>
                <a:ea typeface="ＤＦ特太ゴシック体" pitchFamily="49" charset="-128"/>
                <a:cs typeface="Times New Roman" pitchFamily="18" charset="0"/>
              </a:rPr>
              <a:t>Descriptive Statistics about </a:t>
            </a:r>
            <a:br>
              <a:rPr lang="en-US" altLang="ja-JP" sz="4400" b="1" dirty="0" smtClean="0">
                <a:latin typeface="Times New Roman" pitchFamily="18" charset="0"/>
                <a:ea typeface="ＤＦ特太ゴシック体" pitchFamily="49" charset="-128"/>
                <a:cs typeface="Times New Roman" pitchFamily="18" charset="0"/>
              </a:rPr>
            </a:br>
            <a:r>
              <a:rPr lang="en-US" altLang="ja-JP" sz="4400" b="1" dirty="0" smtClean="0">
                <a:latin typeface="Times New Roman" pitchFamily="18" charset="0"/>
                <a:ea typeface="ＤＦ特太ゴシック体" pitchFamily="49" charset="-128"/>
                <a:cs typeface="Times New Roman" pitchFamily="18" charset="0"/>
              </a:rPr>
              <a:t>Utterance duration</a:t>
            </a:r>
          </a:p>
        </p:txBody>
      </p:sp>
      <p:sp>
        <p:nvSpPr>
          <p:cNvPr id="15363" name="コンテンツ プレースホルダ 2"/>
          <p:cNvSpPr>
            <a:spLocks noGrp="1"/>
          </p:cNvSpPr>
          <p:nvPr>
            <p:ph idx="1"/>
          </p:nvPr>
        </p:nvSpPr>
        <p:spPr>
          <a:xfrm>
            <a:off x="323528" y="1916832"/>
            <a:ext cx="8229600" cy="4389120"/>
          </a:xfrm>
        </p:spPr>
        <p:txBody>
          <a:bodyPr/>
          <a:lstStyle/>
          <a:p>
            <a:pPr>
              <a:buFont typeface="Arial" pitchFamily="34" charset="0"/>
              <a:buNone/>
            </a:pPr>
            <a:r>
              <a:rPr lang="ja-JP" altLang="en-US" smtClean="0"/>
              <a:t>　　　</a:t>
            </a:r>
          </a:p>
        </p:txBody>
      </p:sp>
      <p:sp>
        <p:nvSpPr>
          <p:cNvPr id="5" name="スライド番号プレースホルダ 4"/>
          <p:cNvSpPr>
            <a:spLocks noGrp="1"/>
          </p:cNvSpPr>
          <p:nvPr>
            <p:ph type="sldNum" sz="quarter" idx="12"/>
          </p:nvPr>
        </p:nvSpPr>
        <p:spPr/>
        <p:txBody>
          <a:bodyPr>
            <a:normAutofit/>
          </a:bodyPr>
          <a:lstStyle/>
          <a:p>
            <a:pPr>
              <a:defRPr/>
            </a:pPr>
            <a:fld id="{085C05CF-CD38-4DC7-9907-976BEDFB6C3F}" type="slidenum">
              <a:rPr lang="ja-JP" altLang="en-US" smtClean="0"/>
              <a:pPr>
                <a:defRPr/>
              </a:pPr>
              <a:t>23</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xmlns="" val="3857997991"/>
              </p:ext>
            </p:extLst>
          </p:nvPr>
        </p:nvGraphicFramePr>
        <p:xfrm>
          <a:off x="395537" y="1556792"/>
          <a:ext cx="7106036" cy="60486720"/>
        </p:xfrm>
        <a:graphic>
          <a:graphicData uri="http://schemas.openxmlformats.org/drawingml/2006/table">
            <a:tbl>
              <a:tblPr/>
              <a:tblGrid>
                <a:gridCol w="1015148"/>
                <a:gridCol w="1015148"/>
                <a:gridCol w="1015148"/>
                <a:gridCol w="1015148"/>
                <a:gridCol w="1015148"/>
                <a:gridCol w="1015148"/>
                <a:gridCol w="1015148"/>
              </a:tblGrid>
              <a:tr h="5040560">
                <a:tc gridSpan="7">
                  <a:txBody>
                    <a:bodyPr/>
                    <a:lstStyle/>
                    <a:p>
                      <a:pPr algn="l">
                        <a:spcAft>
                          <a:spcPts val="0"/>
                        </a:spcAft>
                      </a:pPr>
                      <a:r>
                        <a:rPr lang="en-US" sz="1200" i="1" kern="0" dirty="0">
                          <a:solidFill>
                            <a:srgbClr val="000000"/>
                          </a:solidFill>
                          <a:latin typeface="Times New Roman"/>
                          <a:ea typeface="ＭＳ Ｐゴシック"/>
                          <a:cs typeface="Times New Roman"/>
                        </a:rPr>
                        <a:t> </a:t>
                      </a:r>
                      <a:endParaRPr lang="ja-JP" sz="1050" kern="100" dirty="0">
                        <a:latin typeface="Century"/>
                        <a:ea typeface="ＭＳ 明朝"/>
                        <a:cs typeface="Times New Roman"/>
                      </a:endParaRPr>
                    </a:p>
                  </a:txBody>
                  <a:tcPr marL="62865" marR="62865" marT="0" marB="0" anchor="ct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r>
              <a:tr h="5040560">
                <a:tc>
                  <a:txBody>
                    <a:bodyPr/>
                    <a:lstStyle/>
                    <a:p>
                      <a:pPr algn="l">
                        <a:spcAft>
                          <a:spcPts val="0"/>
                        </a:spcAft>
                      </a:pPr>
                      <a:r>
                        <a:rPr lang="ja-JP" sz="1200" kern="0">
                          <a:solidFill>
                            <a:srgbClr val="000000"/>
                          </a:solidFill>
                          <a:latin typeface="Times New Roman"/>
                          <a:ea typeface="ＭＳ Ｐゴシック"/>
                          <a:cs typeface="Times New Roman"/>
                        </a:rPr>
                        <a:t>　</a:t>
                      </a:r>
                      <a:endParaRPr lang="ja-JP" sz="1050" kern="100">
                        <a:latin typeface="Century"/>
                        <a:ea typeface="ＭＳ 明朝"/>
                        <a:cs typeface="Times New Roman"/>
                      </a:endParaRPr>
                    </a:p>
                  </a:txBody>
                  <a:tcPr marL="62865" marR="62865" marT="0" marB="0" anchor="b">
                    <a:lnL>
                      <a:noFill/>
                    </a:lnL>
                    <a:lnR>
                      <a:noFill/>
                    </a:lnR>
                    <a:lnT>
                      <a:noFill/>
                    </a:lnT>
                    <a:lnB>
                      <a:noFill/>
                    </a:lnB>
                  </a:tcPr>
                </a:tc>
                <a:tc>
                  <a:txBody>
                    <a:bodyPr/>
                    <a:lstStyle/>
                    <a:p>
                      <a:pPr algn="ctr">
                        <a:spcAft>
                          <a:spcPts val="0"/>
                        </a:spcAft>
                      </a:pPr>
                      <a:r>
                        <a:rPr lang="en-US" sz="1200" kern="0">
                          <a:solidFill>
                            <a:srgbClr val="000000"/>
                          </a:solidFill>
                          <a:latin typeface="Times New Roman"/>
                          <a:ea typeface="ＭＳ Ｐゴシック"/>
                          <a:cs typeface="Times New Roman"/>
                        </a:rPr>
                        <a:t>n</a:t>
                      </a:r>
                      <a:endParaRPr lang="ja-JP" sz="1050" kern="100">
                        <a:latin typeface="Century"/>
                        <a:ea typeface="ＭＳ 明朝"/>
                        <a:cs typeface="Times New Roman"/>
                      </a:endParaRPr>
                    </a:p>
                  </a:txBody>
                  <a:tcPr marL="62865" marR="62865" marT="0" marB="0" anchor="b">
                    <a:lnL>
                      <a:noFill/>
                    </a:lnL>
                    <a:lnR>
                      <a:noFill/>
                    </a:lnR>
                    <a:lnT>
                      <a:noFill/>
                    </a:lnT>
                    <a:lnB>
                      <a:noFill/>
                    </a:lnB>
                  </a:tcPr>
                </a:tc>
                <a:tc>
                  <a:txBody>
                    <a:bodyPr/>
                    <a:lstStyle/>
                    <a:p>
                      <a:pPr algn="ctr">
                        <a:spcAft>
                          <a:spcPts val="0"/>
                        </a:spcAft>
                      </a:pPr>
                      <a:r>
                        <a:rPr lang="en-US" sz="1200" i="1" kern="0">
                          <a:solidFill>
                            <a:srgbClr val="000000"/>
                          </a:solidFill>
                          <a:latin typeface="Times New Roman"/>
                          <a:ea typeface="ＭＳ Ｐゴシック"/>
                          <a:cs typeface="Times New Roman"/>
                        </a:rPr>
                        <a:t>minimum</a:t>
                      </a:r>
                      <a:endParaRPr lang="ja-JP" sz="1050" kern="100">
                        <a:latin typeface="Century"/>
                        <a:ea typeface="ＭＳ 明朝"/>
                        <a:cs typeface="Times New Roman"/>
                      </a:endParaRPr>
                    </a:p>
                  </a:txBody>
                  <a:tcPr marL="62865" marR="62865" marT="0" marB="0" anchor="b">
                    <a:lnL>
                      <a:noFill/>
                    </a:lnL>
                    <a:lnR>
                      <a:noFill/>
                    </a:lnR>
                    <a:lnT>
                      <a:noFill/>
                    </a:lnT>
                    <a:lnB>
                      <a:noFill/>
                    </a:lnB>
                  </a:tcPr>
                </a:tc>
                <a:tc>
                  <a:txBody>
                    <a:bodyPr/>
                    <a:lstStyle/>
                    <a:p>
                      <a:pPr algn="ctr">
                        <a:spcAft>
                          <a:spcPts val="0"/>
                        </a:spcAft>
                      </a:pPr>
                      <a:r>
                        <a:rPr lang="en-US" sz="1200" i="1" kern="0" dirty="0">
                          <a:solidFill>
                            <a:srgbClr val="000000"/>
                          </a:solidFill>
                          <a:latin typeface="Times New Roman"/>
                          <a:ea typeface="ＭＳ Ｐゴシック"/>
                          <a:cs typeface="Times New Roman"/>
                        </a:rPr>
                        <a:t>maximum</a:t>
                      </a:r>
                      <a:endParaRPr lang="ja-JP" sz="1050" kern="100" dirty="0">
                        <a:latin typeface="Century"/>
                        <a:ea typeface="ＭＳ 明朝"/>
                        <a:cs typeface="Times New Roman"/>
                      </a:endParaRPr>
                    </a:p>
                  </a:txBody>
                  <a:tcPr marL="62865" marR="62865" marT="0" marB="0" anchor="b">
                    <a:lnL>
                      <a:noFill/>
                    </a:lnL>
                    <a:lnR>
                      <a:noFill/>
                    </a:lnR>
                    <a:lnT>
                      <a:noFill/>
                    </a:lnT>
                    <a:lnB>
                      <a:noFill/>
                    </a:lnB>
                  </a:tcPr>
                </a:tc>
                <a:tc>
                  <a:txBody>
                    <a:bodyPr/>
                    <a:lstStyle/>
                    <a:p>
                      <a:pPr algn="l">
                        <a:spcAft>
                          <a:spcPts val="0"/>
                        </a:spcAft>
                      </a:pPr>
                      <a:r>
                        <a:rPr lang="en-US" sz="1200" i="1" kern="0">
                          <a:solidFill>
                            <a:srgbClr val="000000"/>
                          </a:solidFill>
                          <a:latin typeface="Times New Roman"/>
                          <a:ea typeface="ＭＳ Ｐゴシック"/>
                          <a:cs typeface="Times New Roman"/>
                        </a:rPr>
                        <a:t>M(sec)</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200" kern="0" dirty="0">
                          <a:solidFill>
                            <a:srgbClr val="000000"/>
                          </a:solidFill>
                          <a:latin typeface="Times New Roman"/>
                          <a:ea typeface="ＭＳ Ｐゴシック"/>
                          <a:cs typeface="Times New Roman"/>
                        </a:rPr>
                        <a:t>%</a:t>
                      </a:r>
                      <a:endParaRPr lang="ja-JP" sz="1050" kern="100" dirty="0">
                        <a:latin typeface="Century"/>
                        <a:ea typeface="ＭＳ 明朝"/>
                        <a:cs typeface="Times New Roman"/>
                      </a:endParaRPr>
                    </a:p>
                  </a:txBody>
                  <a:tcPr marL="62865" marR="62865" marT="0" marB="0" anchor="b">
                    <a:lnL>
                      <a:noFill/>
                    </a:lnL>
                    <a:lnR>
                      <a:noFill/>
                    </a:lnR>
                    <a:lnT>
                      <a:noFill/>
                    </a:lnT>
                    <a:lnB>
                      <a:noFill/>
                    </a:lnB>
                  </a:tcPr>
                </a:tc>
                <a:tc>
                  <a:txBody>
                    <a:bodyPr/>
                    <a:lstStyle/>
                    <a:p>
                      <a:pPr algn="ctr">
                        <a:spcAft>
                          <a:spcPts val="0"/>
                        </a:spcAft>
                      </a:pPr>
                      <a:r>
                        <a:rPr lang="en-US" sz="1200" i="1" kern="0">
                          <a:solidFill>
                            <a:srgbClr val="000000"/>
                          </a:solidFill>
                          <a:latin typeface="Times New Roman"/>
                          <a:ea typeface="ＭＳ Ｐゴシック"/>
                          <a:cs typeface="Times New Roman"/>
                        </a:rPr>
                        <a:t>SD</a:t>
                      </a:r>
                      <a:endParaRPr lang="ja-JP" sz="1050" kern="100">
                        <a:latin typeface="Century"/>
                        <a:ea typeface="ＭＳ 明朝"/>
                        <a:cs typeface="Times New Roman"/>
                      </a:endParaRPr>
                    </a:p>
                  </a:txBody>
                  <a:tcPr marL="62865" marR="62865" marT="0" marB="0" anchor="b">
                    <a:lnL>
                      <a:noFill/>
                    </a:lnL>
                    <a:lnR>
                      <a:noFill/>
                    </a:lnR>
                    <a:lnT>
                      <a:noFill/>
                    </a:lnT>
                    <a:lnB>
                      <a:noFill/>
                    </a:lnB>
                  </a:tcPr>
                </a:tc>
              </a:tr>
              <a:tr h="5040560">
                <a:tc>
                  <a:txBody>
                    <a:bodyPr/>
                    <a:lstStyle/>
                    <a:p>
                      <a:pPr algn="r">
                        <a:spcAft>
                          <a:spcPts val="0"/>
                        </a:spcAft>
                      </a:pPr>
                      <a:r>
                        <a:rPr lang="ja-JP" sz="1200" kern="0">
                          <a:solidFill>
                            <a:srgbClr val="000000"/>
                          </a:solidFill>
                          <a:latin typeface="Century"/>
                          <a:ea typeface="ＭＳ Ｐ明朝"/>
                          <a:cs typeface="Times New Roman"/>
                        </a:rPr>
                        <a:t>　</a:t>
                      </a:r>
                      <a:r>
                        <a:rPr lang="en-US" sz="1200" kern="0">
                          <a:solidFill>
                            <a:srgbClr val="000000"/>
                          </a:solidFill>
                          <a:latin typeface="Times New Roman"/>
                          <a:ea typeface="ＭＳ Ｐゴシック"/>
                          <a:cs typeface="Times New Roman"/>
                        </a:rPr>
                        <a:t>Type I utterance duration</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37.00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622.50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161.57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100.00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146.18 </a:t>
                      </a:r>
                      <a:endParaRPr lang="ja-JP" sz="1050" kern="100">
                        <a:latin typeface="Century"/>
                        <a:ea typeface="ＭＳ 明朝"/>
                        <a:cs typeface="Times New Roman"/>
                      </a:endParaRPr>
                    </a:p>
                  </a:txBody>
                  <a:tcPr marL="62865" marR="62865" marT="0" marB="0">
                    <a:lnL>
                      <a:noFill/>
                    </a:lnL>
                    <a:lnR>
                      <a:noFill/>
                    </a:lnR>
                    <a:lnT>
                      <a:noFill/>
                    </a:lnT>
                    <a:lnB>
                      <a:noFill/>
                    </a:lnB>
                  </a:tcPr>
                </a:tc>
              </a:tr>
              <a:tr h="5040560">
                <a:tc>
                  <a:txBody>
                    <a:bodyPr/>
                    <a:lstStyle/>
                    <a:p>
                      <a:pPr algn="r">
                        <a:spcAft>
                          <a:spcPts val="0"/>
                        </a:spcAft>
                      </a:pPr>
                      <a:r>
                        <a:rPr lang="ja-JP" sz="1200" kern="0">
                          <a:solidFill>
                            <a:srgbClr val="000000"/>
                          </a:solidFill>
                          <a:latin typeface="Century"/>
                          <a:ea typeface="ＭＳ Ｐ明朝"/>
                          <a:cs typeface="Times New Roman"/>
                        </a:rPr>
                        <a:t>　　</a:t>
                      </a:r>
                      <a:r>
                        <a:rPr lang="en-US" sz="1200" kern="0">
                          <a:solidFill>
                            <a:srgbClr val="000000"/>
                          </a:solidFill>
                          <a:latin typeface="Times New Roman"/>
                          <a:ea typeface="ＭＳ Ｐゴシック"/>
                          <a:cs typeface="Times New Roman"/>
                        </a:rPr>
                        <a:t>Replied</a:t>
                      </a:r>
                      <a:r>
                        <a:rPr lang="ja-JP" sz="1200" kern="0">
                          <a:solidFill>
                            <a:srgbClr val="000000"/>
                          </a:solidFill>
                          <a:latin typeface="Century"/>
                          <a:ea typeface="ＭＳ Ｐ明朝"/>
                          <a:cs typeface="Times New Roman"/>
                        </a:rPr>
                        <a:t>　</a:t>
                      </a:r>
                      <a:r>
                        <a:rPr lang="en-US" sz="1200" kern="0">
                          <a:solidFill>
                            <a:srgbClr val="000000"/>
                          </a:solidFill>
                          <a:latin typeface="Times New Roman"/>
                          <a:ea typeface="ＭＳ Ｐゴシック"/>
                          <a:cs typeface="Times New Roman"/>
                        </a:rPr>
                        <a:t>utterance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37.00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0.00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567.00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130.12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80.53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121.44 </a:t>
                      </a:r>
                      <a:endParaRPr lang="ja-JP" sz="1050" kern="100">
                        <a:latin typeface="Century"/>
                        <a:ea typeface="ＭＳ 明朝"/>
                        <a:cs typeface="Times New Roman"/>
                      </a:endParaRPr>
                    </a:p>
                  </a:txBody>
                  <a:tcPr marL="62865" marR="62865" marT="0" marB="0">
                    <a:lnL>
                      <a:noFill/>
                    </a:lnL>
                    <a:lnR>
                      <a:noFill/>
                    </a:lnR>
                    <a:lnT>
                      <a:noFill/>
                    </a:lnT>
                    <a:lnB>
                      <a:noFill/>
                    </a:lnB>
                  </a:tcPr>
                </a:tc>
              </a:tr>
              <a:tr h="5040560">
                <a:tc>
                  <a:txBody>
                    <a:bodyPr/>
                    <a:lstStyle/>
                    <a:p>
                      <a:pPr algn="r">
                        <a:spcAft>
                          <a:spcPts val="0"/>
                        </a:spcAft>
                      </a:pPr>
                      <a:r>
                        <a:rPr lang="ja-JP" sz="1200" kern="0">
                          <a:solidFill>
                            <a:srgbClr val="000000"/>
                          </a:solidFill>
                          <a:latin typeface="Century"/>
                          <a:ea typeface="ＭＳ Ｐ明朝"/>
                          <a:cs typeface="Times New Roman"/>
                        </a:rPr>
                        <a:t>　　</a:t>
                      </a:r>
                      <a:r>
                        <a:rPr lang="en-US" sz="1200" kern="0">
                          <a:solidFill>
                            <a:srgbClr val="000000"/>
                          </a:solidFill>
                          <a:latin typeface="Times New Roman"/>
                          <a:ea typeface="ＭＳ Ｐゴシック"/>
                          <a:cs typeface="Times New Roman"/>
                        </a:rPr>
                        <a:t>Self-initiated</a:t>
                      </a:r>
                      <a:r>
                        <a:rPr lang="ja-JP" sz="1200" kern="0">
                          <a:solidFill>
                            <a:srgbClr val="000000"/>
                          </a:solidFill>
                          <a:latin typeface="Century"/>
                          <a:ea typeface="ＭＳ Ｐ明朝"/>
                          <a:cs typeface="Times New Roman"/>
                        </a:rPr>
                        <a:t>　</a:t>
                      </a:r>
                      <a:r>
                        <a:rPr lang="en-US" sz="1200" kern="0">
                          <a:solidFill>
                            <a:srgbClr val="000000"/>
                          </a:solidFill>
                          <a:latin typeface="Times New Roman"/>
                          <a:ea typeface="ＭＳ Ｐゴシック"/>
                          <a:cs typeface="Times New Roman"/>
                        </a:rPr>
                        <a:t>utterance</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37.00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0.00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147.50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31.45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19.47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41.78 </a:t>
                      </a:r>
                      <a:endParaRPr lang="ja-JP" sz="1050" kern="100">
                        <a:latin typeface="Century"/>
                        <a:ea typeface="ＭＳ 明朝"/>
                        <a:cs typeface="Times New Roman"/>
                      </a:endParaRPr>
                    </a:p>
                  </a:txBody>
                  <a:tcPr marL="62865" marR="62865" marT="0" marB="0">
                    <a:lnL>
                      <a:noFill/>
                    </a:lnL>
                    <a:lnR>
                      <a:noFill/>
                    </a:lnR>
                    <a:lnT>
                      <a:noFill/>
                    </a:lnT>
                    <a:lnB>
                      <a:noFill/>
                    </a:lnB>
                  </a:tcPr>
                </a:tc>
              </a:tr>
              <a:tr h="5040560">
                <a:tc>
                  <a:txBody>
                    <a:bodyPr/>
                    <a:lstStyle/>
                    <a:p>
                      <a:pPr algn="r">
                        <a:spcAft>
                          <a:spcPts val="0"/>
                        </a:spcAft>
                      </a:pPr>
                      <a:r>
                        <a:rPr lang="ja-JP" sz="1200" kern="0">
                          <a:solidFill>
                            <a:srgbClr val="000000"/>
                          </a:solidFill>
                          <a:latin typeface="Century"/>
                          <a:ea typeface="ＭＳ Ｐ明朝"/>
                          <a:cs typeface="Times New Roman"/>
                        </a:rPr>
                        <a:t>　</a:t>
                      </a:r>
                      <a:r>
                        <a:rPr lang="en-US" sz="1200" kern="0">
                          <a:solidFill>
                            <a:srgbClr val="000000"/>
                          </a:solidFill>
                          <a:latin typeface="Times New Roman"/>
                          <a:ea typeface="ＭＳ Ｐゴシック"/>
                          <a:cs typeface="Times New Roman"/>
                        </a:rPr>
                        <a:t>Type II utterance duration</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37.00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0.00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664.00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85.85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100.00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133.89 </a:t>
                      </a:r>
                      <a:endParaRPr lang="ja-JP" sz="1050" kern="100">
                        <a:latin typeface="Century"/>
                        <a:ea typeface="ＭＳ 明朝"/>
                        <a:cs typeface="Times New Roman"/>
                      </a:endParaRPr>
                    </a:p>
                  </a:txBody>
                  <a:tcPr marL="62865" marR="62865" marT="0" marB="0">
                    <a:lnL>
                      <a:noFill/>
                    </a:lnL>
                    <a:lnR>
                      <a:noFill/>
                    </a:lnR>
                    <a:lnT>
                      <a:noFill/>
                    </a:lnT>
                    <a:lnB>
                      <a:noFill/>
                    </a:lnB>
                  </a:tcPr>
                </a:tc>
              </a:tr>
              <a:tr h="5040560">
                <a:tc>
                  <a:txBody>
                    <a:bodyPr/>
                    <a:lstStyle/>
                    <a:p>
                      <a:pPr algn="r">
                        <a:spcAft>
                          <a:spcPts val="0"/>
                        </a:spcAft>
                      </a:pPr>
                      <a:r>
                        <a:rPr lang="ja-JP" sz="1200" kern="0">
                          <a:solidFill>
                            <a:srgbClr val="000000"/>
                          </a:solidFill>
                          <a:latin typeface="Century"/>
                          <a:ea typeface="ＭＳ ゴシック"/>
                          <a:cs typeface="Times New Roman"/>
                        </a:rPr>
                        <a:t>　</a:t>
                      </a:r>
                      <a:r>
                        <a:rPr lang="en-US" sz="1200" kern="0">
                          <a:solidFill>
                            <a:srgbClr val="000000"/>
                          </a:solidFill>
                          <a:latin typeface="Times New Roman"/>
                          <a:ea typeface="ＭＳ Ｐゴシック"/>
                          <a:cs typeface="Times New Roman"/>
                        </a:rPr>
                        <a:t> Replied</a:t>
                      </a:r>
                      <a:r>
                        <a:rPr lang="ja-JP" sz="1200" kern="0">
                          <a:solidFill>
                            <a:srgbClr val="000000"/>
                          </a:solidFill>
                          <a:latin typeface="Century"/>
                          <a:ea typeface="ＭＳ ゴシック"/>
                          <a:cs typeface="Times New Roman"/>
                        </a:rPr>
                        <a:t>　</a:t>
                      </a:r>
                      <a:r>
                        <a:rPr lang="en-US" sz="1200" kern="0">
                          <a:solidFill>
                            <a:srgbClr val="000000"/>
                          </a:solidFill>
                          <a:latin typeface="Times New Roman"/>
                          <a:ea typeface="ＭＳ Ｐゴシック"/>
                          <a:cs typeface="Times New Roman"/>
                        </a:rPr>
                        <a:t>utterance</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37.00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0.00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559.50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63.08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73.48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118.79 </a:t>
                      </a:r>
                      <a:endParaRPr lang="ja-JP" sz="1050" kern="100">
                        <a:latin typeface="Century"/>
                        <a:ea typeface="ＭＳ 明朝"/>
                        <a:cs typeface="Times New Roman"/>
                      </a:endParaRPr>
                    </a:p>
                  </a:txBody>
                  <a:tcPr marL="62865" marR="62865" marT="0" marB="0">
                    <a:lnL>
                      <a:noFill/>
                    </a:lnL>
                    <a:lnR>
                      <a:noFill/>
                    </a:lnR>
                    <a:lnT>
                      <a:noFill/>
                    </a:lnT>
                    <a:lnB>
                      <a:noFill/>
                    </a:lnB>
                  </a:tcPr>
                </a:tc>
              </a:tr>
              <a:tr h="5040560">
                <a:tc>
                  <a:txBody>
                    <a:bodyPr/>
                    <a:lstStyle/>
                    <a:p>
                      <a:pPr algn="r">
                        <a:spcAft>
                          <a:spcPts val="0"/>
                        </a:spcAft>
                      </a:pPr>
                      <a:r>
                        <a:rPr lang="ja-JP" sz="1200" kern="0">
                          <a:solidFill>
                            <a:srgbClr val="000000"/>
                          </a:solidFill>
                          <a:latin typeface="Century"/>
                          <a:ea typeface="ＭＳ ゴシック"/>
                          <a:cs typeface="Times New Roman"/>
                        </a:rPr>
                        <a:t>　</a:t>
                      </a:r>
                      <a:r>
                        <a:rPr lang="en-US" sz="1200" kern="0">
                          <a:solidFill>
                            <a:srgbClr val="000000"/>
                          </a:solidFill>
                          <a:latin typeface="Times New Roman"/>
                          <a:ea typeface="ＭＳ Ｐゴシック"/>
                          <a:cs typeface="Times New Roman"/>
                        </a:rPr>
                        <a:t>Self-initiated</a:t>
                      </a:r>
                      <a:r>
                        <a:rPr lang="ja-JP" sz="1200" kern="0">
                          <a:solidFill>
                            <a:srgbClr val="000000"/>
                          </a:solidFill>
                          <a:latin typeface="Century"/>
                          <a:ea typeface="ＭＳ ゴシック"/>
                          <a:cs typeface="Times New Roman"/>
                        </a:rPr>
                        <a:t>　</a:t>
                      </a:r>
                      <a:r>
                        <a:rPr lang="en-US" sz="1200" kern="0">
                          <a:solidFill>
                            <a:srgbClr val="000000"/>
                          </a:solidFill>
                          <a:latin typeface="Times New Roman"/>
                          <a:ea typeface="ＭＳ ゴシック"/>
                          <a:cs typeface="Times New Roman"/>
                        </a:rPr>
                        <a:t>u</a:t>
                      </a:r>
                      <a:r>
                        <a:rPr lang="en-US" sz="1200" kern="0">
                          <a:solidFill>
                            <a:srgbClr val="000000"/>
                          </a:solidFill>
                          <a:latin typeface="Times New Roman"/>
                          <a:ea typeface="ＭＳ Ｐゴシック"/>
                          <a:cs typeface="Times New Roman"/>
                        </a:rPr>
                        <a:t>tterance</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37.00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0.00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104.50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dirty="0">
                          <a:solidFill>
                            <a:srgbClr val="000000"/>
                          </a:solidFill>
                          <a:latin typeface="Times New Roman"/>
                          <a:ea typeface="ＭＳ Ｐゴシック"/>
                          <a:cs typeface="Times New Roman"/>
                        </a:rPr>
                        <a:t>22.77 </a:t>
                      </a:r>
                      <a:endParaRPr lang="ja-JP" sz="1050" kern="100" dirty="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26.52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dirty="0">
                          <a:solidFill>
                            <a:srgbClr val="000000"/>
                          </a:solidFill>
                          <a:latin typeface="Times New Roman"/>
                          <a:ea typeface="ＭＳ Ｐゴシック"/>
                          <a:cs typeface="Times New Roman"/>
                        </a:rPr>
                        <a:t>30.10 </a:t>
                      </a:r>
                      <a:endParaRPr lang="ja-JP" sz="1050" kern="100" dirty="0">
                        <a:latin typeface="Century"/>
                        <a:ea typeface="ＭＳ 明朝"/>
                        <a:cs typeface="Times New Roman"/>
                      </a:endParaRPr>
                    </a:p>
                  </a:txBody>
                  <a:tcPr marL="62865" marR="62865" marT="0" marB="0">
                    <a:lnL>
                      <a:noFill/>
                    </a:lnL>
                    <a:lnR>
                      <a:noFill/>
                    </a:lnR>
                    <a:lnT>
                      <a:noFill/>
                    </a:lnT>
                    <a:lnB>
                      <a:noFill/>
                    </a:lnB>
                  </a:tcPr>
                </a:tc>
              </a:tr>
              <a:tr h="5040560">
                <a:tc>
                  <a:txBody>
                    <a:bodyPr/>
                    <a:lstStyle/>
                    <a:p>
                      <a:pPr indent="457200" algn="l">
                        <a:spcAft>
                          <a:spcPts val="0"/>
                        </a:spcAft>
                      </a:pPr>
                      <a:r>
                        <a:rPr lang="en-US" sz="1200" kern="0" dirty="0">
                          <a:solidFill>
                            <a:srgbClr val="000000"/>
                          </a:solidFill>
                          <a:latin typeface="Times New Roman"/>
                          <a:ea typeface="ＭＳ Ｐゴシック"/>
                          <a:cs typeface="Times New Roman"/>
                        </a:rPr>
                        <a:t>Utterance duration</a:t>
                      </a:r>
                      <a:endParaRPr lang="ja-JP" sz="1050" kern="100" dirty="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37.00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1.00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936.00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247.42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ja-JP" sz="1200" kern="0">
                          <a:solidFill>
                            <a:srgbClr val="000000"/>
                          </a:solidFill>
                          <a:latin typeface="Times New Roman"/>
                          <a:ea typeface="ＭＳ Ｐゴシック"/>
                          <a:cs typeface="Times New Roman"/>
                        </a:rPr>
                        <a:t>　</a:t>
                      </a:r>
                      <a:endParaRPr lang="ja-JP" sz="1050" kern="100">
                        <a:latin typeface="Century"/>
                        <a:ea typeface="ＭＳ 明朝"/>
                        <a:cs typeface="Times New Roman"/>
                      </a:endParaRPr>
                    </a:p>
                  </a:txBody>
                  <a:tcPr marL="62865" marR="62865" marT="0" marB="0">
                    <a:lnL>
                      <a:noFill/>
                    </a:lnL>
                    <a:lnR>
                      <a:noFill/>
                    </a:lnR>
                    <a:lnT>
                      <a:noFill/>
                    </a:lnT>
                    <a:lnB>
                      <a:noFill/>
                    </a:lnB>
                  </a:tcPr>
                </a:tc>
                <a:tc>
                  <a:txBody>
                    <a:bodyPr/>
                    <a:lstStyle/>
                    <a:p>
                      <a:pPr algn="r">
                        <a:spcAft>
                          <a:spcPts val="0"/>
                        </a:spcAft>
                      </a:pPr>
                      <a:r>
                        <a:rPr lang="en-US" sz="1200" kern="0">
                          <a:solidFill>
                            <a:srgbClr val="000000"/>
                          </a:solidFill>
                          <a:latin typeface="Times New Roman"/>
                          <a:ea typeface="ＭＳ Ｐゴシック"/>
                          <a:cs typeface="Times New Roman"/>
                        </a:rPr>
                        <a:t>222.91 </a:t>
                      </a:r>
                      <a:endParaRPr lang="ja-JP" sz="1050" kern="100">
                        <a:latin typeface="Century"/>
                        <a:ea typeface="ＭＳ 明朝"/>
                        <a:cs typeface="Times New Roman"/>
                      </a:endParaRPr>
                    </a:p>
                  </a:txBody>
                  <a:tcPr marL="62865" marR="62865" marT="0" marB="0">
                    <a:lnL>
                      <a:noFill/>
                    </a:lnL>
                    <a:lnR>
                      <a:noFill/>
                    </a:lnR>
                    <a:lnT>
                      <a:noFill/>
                    </a:lnT>
                    <a:lnB>
                      <a:noFill/>
                    </a:lnB>
                  </a:tcPr>
                </a:tc>
              </a:tr>
              <a:tr h="15121680">
                <a:tc gridSpan="7">
                  <a:txBody>
                    <a:bodyPr/>
                    <a:lstStyle/>
                    <a:p>
                      <a:pPr algn="just">
                        <a:spcAft>
                          <a:spcPts val="0"/>
                        </a:spcAft>
                      </a:pPr>
                      <a:r>
                        <a:rPr lang="en-US" sz="1200" i="1" kern="0" dirty="0">
                          <a:solidFill>
                            <a:srgbClr val="000000"/>
                          </a:solidFill>
                          <a:latin typeface="Times New Roman"/>
                          <a:ea typeface="ＭＳ Ｐゴシック"/>
                          <a:cs typeface="Times New Roman"/>
                        </a:rPr>
                        <a:t>Note. Type I utterance = Task-oriented utterances. Type II utterance = Life-worldly utterances. SD = Standard deviation.</a:t>
                      </a:r>
                      <a:endParaRPr lang="ja-JP" sz="1050" kern="100" dirty="0">
                        <a:latin typeface="Century"/>
                        <a:ea typeface="ＭＳ 明朝"/>
                        <a:cs typeface="Times New Roman"/>
                      </a:endParaRPr>
                    </a:p>
                  </a:txBody>
                  <a:tcPr marL="62865" marR="62865" marT="0" marB="0">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r>
            </a:tbl>
          </a:graphicData>
        </a:graphic>
      </p:graphicFrame>
      <p:graphicFrame>
        <p:nvGraphicFramePr>
          <p:cNvPr id="56328" name="Object 8"/>
          <p:cNvGraphicFramePr>
            <a:graphicFrameLocks noChangeAspect="1"/>
          </p:cNvGraphicFramePr>
          <p:nvPr>
            <p:extLst>
              <p:ext uri="{D42A27DB-BD31-4B8C-83A1-F6EECF244321}">
                <p14:modId xmlns:p14="http://schemas.microsoft.com/office/powerpoint/2010/main" xmlns="" val="369321586"/>
              </p:ext>
            </p:extLst>
          </p:nvPr>
        </p:nvGraphicFramePr>
        <p:xfrm>
          <a:off x="179512" y="2348880"/>
          <a:ext cx="9435653" cy="4003675"/>
        </p:xfrm>
        <a:graphic>
          <a:graphicData uri="http://schemas.openxmlformats.org/presentationml/2006/ole">
            <p:oleObj spid="_x0000_s56435" name="文書" r:id="rId4" imgW="11800519" imgH="4675531"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539552" y="476672"/>
            <a:ext cx="8305800" cy="1143000"/>
          </a:xfrm>
        </p:spPr>
        <p:txBody>
          <a:bodyPr>
            <a:noAutofit/>
          </a:bodyPr>
          <a:lstStyle/>
          <a:p>
            <a:r>
              <a:rPr lang="en-US" altLang="ja-JP" sz="2800" b="1" dirty="0" smtClean="0">
                <a:latin typeface="Times New Roman" pitchFamily="18" charset="0"/>
                <a:cs typeface="Times New Roman" pitchFamily="18" charset="0"/>
              </a:rPr>
              <a:t>Table </a:t>
            </a:r>
            <a:r>
              <a:rPr lang="ja-JP" altLang="ja-JP" sz="2800" b="1" dirty="0" smtClean="0">
                <a:latin typeface="Times New Roman" pitchFamily="18" charset="0"/>
                <a:cs typeface="Times New Roman" pitchFamily="18" charset="0"/>
              </a:rPr>
              <a:t>２ </a:t>
            </a:r>
            <a:r>
              <a:rPr lang="ja-JP" altLang="ja-JP" sz="2800" dirty="0" smtClean="0">
                <a:latin typeface="Times New Roman" pitchFamily="18" charset="0"/>
                <a:cs typeface="Times New Roman" pitchFamily="18" charset="0"/>
              </a:rPr>
              <a:t/>
            </a:r>
            <a:br>
              <a:rPr lang="ja-JP" altLang="ja-JP" sz="2800" dirty="0" smtClean="0">
                <a:latin typeface="Times New Roman" pitchFamily="18" charset="0"/>
                <a:cs typeface="Times New Roman" pitchFamily="18" charset="0"/>
              </a:rPr>
            </a:br>
            <a:r>
              <a:rPr lang="en-US" altLang="ja-JP" sz="2800" b="1" dirty="0" smtClean="0">
                <a:latin typeface="Times New Roman" pitchFamily="18" charset="0"/>
                <a:cs typeface="Times New Roman" pitchFamily="18" charset="0"/>
              </a:rPr>
              <a:t>Difference among facilities in changes in elderly utterance duration </a:t>
            </a:r>
            <a:endParaRPr lang="ja-JP" altLang="ja-JP" sz="2800" b="1" dirty="0">
              <a:latin typeface="Times New Roman" pitchFamily="18" charset="0"/>
              <a:cs typeface="Times New Roman" pitchFamily="18" charset="0"/>
            </a:endParaRPr>
          </a:p>
        </p:txBody>
      </p:sp>
      <p:sp>
        <p:nvSpPr>
          <p:cNvPr id="2" name="スライド番号プレースホルダ 1"/>
          <p:cNvSpPr>
            <a:spLocks noGrp="1"/>
          </p:cNvSpPr>
          <p:nvPr>
            <p:ph type="sldNum" sz="quarter" idx="12"/>
          </p:nvPr>
        </p:nvSpPr>
        <p:spPr/>
        <p:txBody>
          <a:bodyPr/>
          <a:lstStyle/>
          <a:p>
            <a:pPr>
              <a:defRPr/>
            </a:pPr>
            <a:fld id="{EA9CB419-CCBE-4512-8052-4C509A32FAA6}" type="slidenum">
              <a:rPr lang="ja-JP" altLang="en-US" smtClean="0"/>
              <a:pPr>
                <a:defRPr/>
              </a:pPr>
              <a:t>24</a:t>
            </a:fld>
            <a:endParaRPr lang="ja-JP" altLang="en-US" dirty="0"/>
          </a:p>
        </p:txBody>
      </p:sp>
      <p:graphicFrame>
        <p:nvGraphicFramePr>
          <p:cNvPr id="166914" name="Object 2"/>
          <p:cNvGraphicFramePr>
            <a:graphicFrameLocks noChangeAspect="1"/>
          </p:cNvGraphicFramePr>
          <p:nvPr/>
        </p:nvGraphicFramePr>
        <p:xfrm>
          <a:off x="330200" y="1772816"/>
          <a:ext cx="8582025" cy="4752528"/>
        </p:xfrm>
        <a:graphic>
          <a:graphicData uri="http://schemas.openxmlformats.org/presentationml/2006/ole">
            <p:oleObj spid="_x0000_s166985" name="文書" r:id="rId4" imgW="8582870" imgH="5275593" progId="Word.Document.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85C05CF-CD38-4DC7-9907-976BEDFB6C3F}" type="slidenum">
              <a:rPr lang="ja-JP" altLang="en-US" smtClean="0"/>
              <a:pPr>
                <a:defRPr/>
              </a:pPr>
              <a:t>25</a:t>
            </a:fld>
            <a:endParaRPr lang="ja-JP" altLang="en-U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xmlns="" val="405454761"/>
              </p:ext>
            </p:extLst>
          </p:nvPr>
        </p:nvGraphicFramePr>
        <p:xfrm>
          <a:off x="683568" y="1844824"/>
          <a:ext cx="7077075" cy="4508500"/>
        </p:xfrm>
        <a:graphic>
          <a:graphicData uri="http://schemas.openxmlformats.org/presentationml/2006/ole">
            <p:oleObj spid="_x0000_s125007" name="ワークシート" r:id="rId4" imgW="3771920" imgH="2187000" progId="Excel.Sheet.12">
              <p:embed/>
            </p:oleObj>
          </a:graphicData>
        </a:graphic>
      </p:graphicFrame>
      <p:sp>
        <p:nvSpPr>
          <p:cNvPr id="7" name="Rectangle 3"/>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 name="テキスト ボックス 1"/>
          <p:cNvSpPr txBox="1"/>
          <p:nvPr/>
        </p:nvSpPr>
        <p:spPr>
          <a:xfrm>
            <a:off x="1403648" y="228600"/>
            <a:ext cx="6757455" cy="1569660"/>
          </a:xfrm>
          <a:prstGeom prst="rect">
            <a:avLst/>
          </a:prstGeom>
          <a:noFill/>
        </p:spPr>
        <p:txBody>
          <a:bodyPr wrap="square" rtlCol="0">
            <a:spAutoFit/>
          </a:bodyPr>
          <a:lstStyle/>
          <a:p>
            <a:pPr algn="ctr"/>
            <a:r>
              <a:rPr lang="en-US" altLang="ja-JP" sz="2400" b="1" dirty="0" smtClean="0">
                <a:solidFill>
                  <a:schemeClr val="tx2"/>
                </a:solidFill>
                <a:latin typeface="Times New Roman" pitchFamily="18" charset="0"/>
                <a:cs typeface="Times New Roman" pitchFamily="18" charset="0"/>
              </a:rPr>
              <a:t>Table7</a:t>
            </a:r>
          </a:p>
          <a:p>
            <a:pPr algn="ctr"/>
            <a:r>
              <a:rPr lang="en-US" altLang="ja-JP" sz="3600" b="1" dirty="0" smtClean="0">
                <a:solidFill>
                  <a:schemeClr val="tx2"/>
                </a:solidFill>
                <a:latin typeface="Times New Roman" pitchFamily="18" charset="0"/>
                <a:cs typeface="Times New Roman" pitchFamily="18" charset="0"/>
              </a:rPr>
              <a:t>Change </a:t>
            </a:r>
            <a:r>
              <a:rPr lang="en-US" altLang="ja-JP" sz="3600" b="1" dirty="0">
                <a:solidFill>
                  <a:schemeClr val="tx2"/>
                </a:solidFill>
                <a:latin typeface="Times New Roman" pitchFamily="18" charset="0"/>
                <a:cs typeface="Times New Roman" pitchFamily="18" charset="0"/>
              </a:rPr>
              <a:t>in utterance duration  according to elderly attribute</a:t>
            </a:r>
            <a:r>
              <a:rPr lang="ja-JP" altLang="en-US" dirty="0"/>
              <a:t>　</a:t>
            </a:r>
            <a:endParaRPr kumimoji="1" lang="ja-JP" altLang="en-US" dirty="0"/>
          </a:p>
        </p:txBody>
      </p:sp>
    </p:spTree>
    <p:extLst>
      <p:ext uri="{BB962C8B-B14F-4D97-AF65-F5344CB8AC3E}">
        <p14:creationId xmlns:p14="http://schemas.microsoft.com/office/powerpoint/2010/main" xmlns="" val="308122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85C05CF-CD38-4DC7-9907-976BEDFB6C3F}" type="slidenum">
              <a:rPr lang="ja-JP" altLang="en-US" smtClean="0"/>
              <a:pPr>
                <a:defRPr/>
              </a:pPr>
              <a:t>26</a:t>
            </a:fld>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xmlns="" val="1137996284"/>
              </p:ext>
            </p:extLst>
          </p:nvPr>
        </p:nvGraphicFramePr>
        <p:xfrm>
          <a:off x="507999" y="1124740"/>
          <a:ext cx="8128002" cy="5658033"/>
        </p:xfrm>
        <a:graphic>
          <a:graphicData uri="http://schemas.openxmlformats.org/drawingml/2006/table">
            <a:tbl>
              <a:tblPr/>
              <a:tblGrid>
                <a:gridCol w="684997"/>
                <a:gridCol w="684997"/>
                <a:gridCol w="409096"/>
                <a:gridCol w="456665"/>
                <a:gridCol w="409096"/>
                <a:gridCol w="837219"/>
                <a:gridCol w="456665"/>
                <a:gridCol w="409096"/>
                <a:gridCol w="409096"/>
                <a:gridCol w="380554"/>
                <a:gridCol w="355184"/>
                <a:gridCol w="409096"/>
                <a:gridCol w="390068"/>
                <a:gridCol w="332985"/>
                <a:gridCol w="380554"/>
                <a:gridCol w="437637"/>
                <a:gridCol w="684997"/>
              </a:tblGrid>
              <a:tr h="570559">
                <a:tc gridSpan="16">
                  <a:txBody>
                    <a:bodyPr/>
                    <a:lstStyle/>
                    <a:p>
                      <a:pPr algn="ctr" fontAlgn="ctr"/>
                      <a:r>
                        <a:rPr lang="ja-JP" altLang="en-US" sz="2800" b="1" i="0" u="none" strike="noStrike" dirty="0" smtClean="0">
                          <a:solidFill>
                            <a:srgbClr val="002060"/>
                          </a:solidFill>
                          <a:effectLst/>
                          <a:latin typeface="Times New Roman"/>
                        </a:rPr>
                        <a:t>　　</a:t>
                      </a:r>
                      <a:r>
                        <a:rPr lang="en-US" sz="2800" b="1" i="0" u="none" strike="noStrike" dirty="0" smtClean="0">
                          <a:solidFill>
                            <a:srgbClr val="002060"/>
                          </a:solidFill>
                          <a:effectLst/>
                          <a:latin typeface="Times New Roman"/>
                        </a:rPr>
                        <a:t>Long-Term </a:t>
                      </a:r>
                      <a:r>
                        <a:rPr lang="en-US" sz="2800" b="1" i="0" u="none" strike="noStrike" dirty="0">
                          <a:solidFill>
                            <a:srgbClr val="002060"/>
                          </a:solidFill>
                          <a:effectLst/>
                          <a:latin typeface="Times New Roman"/>
                        </a:rPr>
                        <a:t>Care Insurance System in Japan</a:t>
                      </a:r>
                    </a:p>
                  </a:txBody>
                  <a:tcPr marL="0" marR="0" marT="0"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405731">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gridSpan="15">
                  <a:txBody>
                    <a:bodyPr/>
                    <a:lstStyle/>
                    <a:p>
                      <a:pPr algn="ctr" fontAlgn="ctr"/>
                      <a:r>
                        <a:rPr lang="en-US" sz="1600" b="1" i="0" u="none" strike="noStrike" dirty="0">
                          <a:solidFill>
                            <a:srgbClr val="000000"/>
                          </a:solidFill>
                          <a:effectLst/>
                          <a:latin typeface="Times New Roman"/>
                        </a:rPr>
                        <a:t>Levels of the certified care (support) and services available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3">
                  <a:txBody>
                    <a:bodyPr/>
                    <a:lstStyle/>
                    <a:p>
                      <a:pPr algn="l" fontAlgn="ctr"/>
                      <a:r>
                        <a:rPr lang="en-US" sz="1100" b="1" i="0" u="none" strike="noStrike" dirty="0">
                          <a:solidFill>
                            <a:srgbClr val="000000"/>
                          </a:solidFill>
                          <a:effectLst/>
                          <a:latin typeface="Times New Roman"/>
                        </a:rPr>
                        <a:t>   </a:t>
                      </a:r>
                      <a:r>
                        <a:rPr lang="en-US" sz="1400" b="1" i="0" u="none" strike="noStrike" dirty="0">
                          <a:solidFill>
                            <a:srgbClr val="000000"/>
                          </a:solidFill>
                          <a:effectLst/>
                          <a:latin typeface="Times New Roman"/>
                        </a:rPr>
                        <a:t>Not</a:t>
                      </a:r>
                      <a:br>
                        <a:rPr lang="en-US" sz="1400" b="1" i="0" u="none" strike="noStrike" dirty="0">
                          <a:solidFill>
                            <a:srgbClr val="000000"/>
                          </a:solidFill>
                          <a:effectLst/>
                          <a:latin typeface="Times New Roman"/>
                        </a:rPr>
                      </a:br>
                      <a:r>
                        <a:rPr lang="en-US" sz="1400" b="1" i="0" u="none" strike="noStrike" dirty="0">
                          <a:solidFill>
                            <a:srgbClr val="000000"/>
                          </a:solidFill>
                          <a:effectLst/>
                          <a:latin typeface="Times New Roman"/>
                        </a:rPr>
                        <a:t>certified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4">
                  <a:txBody>
                    <a:bodyPr/>
                    <a:lstStyle/>
                    <a:p>
                      <a:pPr algn="ctr" fontAlgn="ctr"/>
                      <a:r>
                        <a:rPr lang="en-US" sz="1600" b="1" i="0" u="none" strike="noStrike" dirty="0">
                          <a:solidFill>
                            <a:srgbClr val="000000"/>
                          </a:solidFill>
                          <a:effectLst/>
                          <a:latin typeface="Times New Roman"/>
                        </a:rPr>
                        <a:t>Level of 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en-US" sz="1600" b="1" i="0" u="none" strike="noStrike" dirty="0">
                          <a:solidFill>
                            <a:srgbClr val="000000"/>
                          </a:solidFill>
                          <a:effectLst/>
                          <a:latin typeface="Times New Roman"/>
                        </a:rPr>
                        <a:t>Level of care need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710029">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ctr" fontAlgn="t"/>
                      <a:r>
                        <a:rPr lang="en-US" sz="1600" b="1" i="0" u="none" strike="noStrike" dirty="0">
                          <a:solidFill>
                            <a:srgbClr val="000000"/>
                          </a:solidFill>
                          <a:effectLst/>
                          <a:latin typeface="Times New Roman"/>
                        </a:rPr>
                        <a:t>Those who need no continuous</a:t>
                      </a:r>
                      <a:br>
                        <a:rPr lang="en-US" sz="1600" b="1" i="0" u="none" strike="noStrike" dirty="0">
                          <a:solidFill>
                            <a:srgbClr val="000000"/>
                          </a:solidFill>
                          <a:effectLst/>
                          <a:latin typeface="Times New Roman"/>
                        </a:rPr>
                      </a:br>
                      <a:r>
                        <a:rPr lang="en-US" sz="1600" b="1" i="0" u="none" strike="noStrike" dirty="0">
                          <a:solidFill>
                            <a:srgbClr val="000000"/>
                          </a:solidFill>
                          <a:effectLst/>
                          <a:latin typeface="Times New Roman"/>
                        </a:rPr>
                        <a:t>care but need some support in</a:t>
                      </a:r>
                      <a:br>
                        <a:rPr lang="en-US" sz="1600" b="1" i="0" u="none" strike="noStrike" dirty="0">
                          <a:solidFill>
                            <a:srgbClr val="000000"/>
                          </a:solidFill>
                          <a:effectLst/>
                          <a:latin typeface="Times New Roman"/>
                        </a:rPr>
                      </a:br>
                      <a:r>
                        <a:rPr lang="en-US" sz="1600" b="1" i="0" u="none" strike="noStrike" dirty="0">
                          <a:solidFill>
                            <a:srgbClr val="000000"/>
                          </a:solidFill>
                          <a:effectLst/>
                          <a:latin typeface="Times New Roman"/>
                        </a:rPr>
                        <a:t>the daily life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en-US" sz="1600" b="1" i="0" u="none" strike="noStrike" dirty="0">
                          <a:solidFill>
                            <a:srgbClr val="000000"/>
                          </a:solidFill>
                          <a:effectLst/>
                          <a:latin typeface="Times New Roman"/>
                        </a:rPr>
                        <a:t>Those who need continuous</a:t>
                      </a:r>
                      <a:br>
                        <a:rPr lang="en-US" sz="1600" b="1" i="0" u="none" strike="noStrike" dirty="0">
                          <a:solidFill>
                            <a:srgbClr val="000000"/>
                          </a:solidFill>
                          <a:effectLst/>
                          <a:latin typeface="Times New Roman"/>
                        </a:rPr>
                      </a:br>
                      <a:r>
                        <a:rPr lang="en-US" sz="1600" b="1" i="0" u="none" strike="noStrike" dirty="0">
                          <a:solidFill>
                            <a:srgbClr val="000000"/>
                          </a:solidFill>
                          <a:effectLst/>
                          <a:latin typeface="Times New Roman"/>
                        </a:rPr>
                        <a:t>care because of being</a:t>
                      </a:r>
                      <a:br>
                        <a:rPr lang="en-US" sz="1600" b="1" i="0" u="none" strike="noStrike" dirty="0">
                          <a:solidFill>
                            <a:srgbClr val="000000"/>
                          </a:solidFill>
                          <a:effectLst/>
                          <a:latin typeface="Times New Roman"/>
                        </a:rPr>
                      </a:br>
                      <a:r>
                        <a:rPr lang="en-US" sz="1600" b="1" i="0" u="none" strike="noStrike" dirty="0">
                          <a:solidFill>
                            <a:srgbClr val="000000"/>
                          </a:solidFill>
                          <a:effectLst/>
                          <a:latin typeface="Times New Roman"/>
                        </a:rPr>
                        <a:t>bedridden, dementia, etc.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2315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Times New Roman"/>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5358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1" i="0" u="none" strike="noStrike" dirty="0">
                          <a:solidFill>
                            <a:srgbClr val="000000"/>
                          </a:solidFill>
                          <a:effectLst/>
                          <a:latin typeface="Times New Roman"/>
                        </a:rPr>
                        <a:t>　</a:t>
                      </a:r>
                    </a:p>
                  </a:txBody>
                  <a:tcPr marL="0" marR="0" marT="0" marB="0" anchor="ctr">
                    <a:lnL>
                      <a:noFill/>
                    </a:lnL>
                    <a:lnR w="3810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600" b="1" i="0" u="none" strike="noStrike" dirty="0">
                          <a:solidFill>
                            <a:srgbClr val="000000"/>
                          </a:solidFill>
                          <a:effectLst/>
                          <a:latin typeface="Times New Roman"/>
                        </a:rPr>
                        <a:t>　</a:t>
                      </a:r>
                      <a:endParaRPr lang="ja-JP" altLang="en-US" sz="1600" b="0" i="0" u="none" strike="noStrike" dirty="0">
                        <a:solidFill>
                          <a:srgbClr val="000000"/>
                        </a:solidFill>
                        <a:effectLst/>
                        <a:latin typeface="ＭＳ Ｐゴシック"/>
                      </a:endParaRPr>
                    </a:p>
                  </a:txBody>
                  <a:tcPr marL="0" marR="0" marT="0" marB="0">
                    <a:lnL w="38100" cap="flat" cmpd="sng" algn="ctr">
                      <a:solidFill>
                        <a:schemeClr val="accent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Times New Roman"/>
                        </a:rPr>
                        <a:t>　</a:t>
                      </a:r>
                    </a:p>
                  </a:txBody>
                  <a:tcPr marL="0" marR="0" marT="0" marB="0" anchor="ctr">
                    <a:lnL>
                      <a:noFill/>
                    </a:lnL>
                    <a:lnR w="3810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Times New Roman"/>
                        </a:rPr>
                        <a:t>　</a:t>
                      </a:r>
                    </a:p>
                  </a:txBody>
                  <a:tcPr marL="0" marR="0" marT="0" marB="0" anchor="ctr">
                    <a:lnL w="38100" cap="flat" cmpd="sng" algn="ctr">
                      <a:solidFill>
                        <a:schemeClr val="accent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w="3810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600" b="1" i="0" u="none" strike="noStrike" dirty="0">
                          <a:solidFill>
                            <a:srgbClr val="000000"/>
                          </a:solidFill>
                          <a:effectLst/>
                          <a:latin typeface="Times New Roman"/>
                        </a:rPr>
                        <a:t>　</a:t>
                      </a:r>
                    </a:p>
                  </a:txBody>
                  <a:tcPr marL="0" marR="0" marT="0" marB="0" anchor="ctr">
                    <a:lnL w="38100" cap="flat" cmpd="sng" algn="ctr">
                      <a:solidFill>
                        <a:schemeClr val="accent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Times New Roman"/>
                        </a:rPr>
                        <a:t>　</a:t>
                      </a:r>
                    </a:p>
                  </a:txBody>
                  <a:tcPr marL="0" marR="0" marT="0" marB="0" anchor="ctr">
                    <a:lnL>
                      <a:noFill/>
                    </a:lnL>
                    <a:lnR w="3810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Times New Roman"/>
                        </a:rPr>
                        <a:t>　</a:t>
                      </a:r>
                    </a:p>
                  </a:txBody>
                  <a:tcPr marL="0" marR="0" marT="0" marB="0" anchor="ctr">
                    <a:lnL w="38100" cap="flat" cmpd="sng" algn="ctr">
                      <a:solidFill>
                        <a:schemeClr val="accent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Times New Roman"/>
                        </a:rPr>
                        <a:t>　</a:t>
                      </a:r>
                      <a:endParaRPr lang="ja-JP" altLang="en-US" sz="1100" b="0" i="0" u="none" strike="noStrike">
                        <a:solidFill>
                          <a:srgbClr val="000000"/>
                        </a:solidFill>
                        <a:effectLst/>
                        <a:latin typeface="ＭＳ Ｐゴシック"/>
                      </a:endParaRPr>
                    </a:p>
                  </a:txBody>
                  <a:tcPr marL="0" marR="0" marT="0" marB="0">
                    <a:lnL>
                      <a:noFill/>
                    </a:lnL>
                    <a:lnR w="12700" cap="flat" cmpd="sng" algn="ctr">
                      <a:solidFill>
                        <a:srgbClr val="4F81BD"/>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Times New Roman"/>
                        </a:rPr>
                        <a:t>　</a:t>
                      </a:r>
                    </a:p>
                  </a:txBody>
                  <a:tcPr marL="0" marR="0" marT="0" marB="0" anchor="ctr">
                    <a:lnL w="12700" cap="flat" cmpd="sng" algn="ctr">
                      <a:solidFill>
                        <a:srgbClr val="4F81BD"/>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Times New Roman"/>
                        </a:rPr>
                        <a:t>　</a:t>
                      </a:r>
                    </a:p>
                  </a:txBody>
                  <a:tcPr marL="0" marR="0" marT="0" marB="0" anchor="ctr">
                    <a:lnL>
                      <a:noFill/>
                    </a:lnL>
                    <a:lnR w="3810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Times New Roman"/>
                        </a:rPr>
                        <a:t>　</a:t>
                      </a:r>
                    </a:p>
                  </a:txBody>
                  <a:tcPr marL="0" marR="0" marT="0" marB="0" anchor="ctr">
                    <a:lnL w="38100" cap="flat" cmpd="sng" algn="ctr">
                      <a:solidFill>
                        <a:schemeClr val="accent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l" fontAlgn="ctr"/>
                      <a:r>
                        <a:rPr lang="ja-JP" altLang="en-US" sz="1100" b="1" i="0" u="none" strike="noStrike" dirty="0">
                          <a:solidFill>
                            <a:srgbClr val="00B0F0"/>
                          </a:solidFill>
                          <a:effectLst/>
                          <a:latin typeface="Times New Roman"/>
                        </a:rPr>
                        <a:t>　</a:t>
                      </a:r>
                    </a:p>
                  </a:txBody>
                  <a:tcPr marL="0" marR="0" marT="0" marB="0" anchor="ctr">
                    <a:lnL>
                      <a:noFill/>
                    </a:lnL>
                    <a:lnR w="3810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Times New Roman"/>
                        </a:rPr>
                        <a:t>　</a:t>
                      </a:r>
                    </a:p>
                  </a:txBody>
                  <a:tcPr marL="0" marR="0" marT="0" marB="0" anchor="ctr">
                    <a:lnL w="38100" cap="flat" cmpd="sng" algn="ctr">
                      <a:solidFill>
                        <a:schemeClr val="accent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rowSpan="2">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w="38100" cap="flat" cmpd="sng" algn="ctr">
                      <a:noFill/>
                      <a:prstDash val="solid"/>
                      <a:round/>
                      <a:headEnd type="none" w="med" len="med"/>
                      <a:tailEnd type="none" w="med" len="med"/>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r>
                        <a:rPr lang="ja-JP" altLang="en-US" sz="1600" b="1" i="0" u="none" strike="noStrike">
                          <a:solidFill>
                            <a:srgbClr val="000000"/>
                          </a:solidFill>
                          <a:effectLst/>
                          <a:latin typeface="Times New Roman"/>
                        </a:rPr>
                        <a:t>　</a:t>
                      </a: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c>
                  <a:txBody>
                    <a:bodyPr/>
                    <a:lstStyle/>
                    <a:p>
                      <a:pPr algn="l" fontAlgn="ctr"/>
                      <a:r>
                        <a:rPr lang="ja-JP" altLang="en-US" sz="1600" b="1" i="0" u="none" strike="noStrike">
                          <a:solidFill>
                            <a:srgbClr val="000000"/>
                          </a:solidFill>
                          <a:effectLst/>
                          <a:latin typeface="Times New Roman"/>
                        </a:rPr>
                        <a:t>　</a:t>
                      </a: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a:noFill/>
                    </a:lnR>
                    <a:lnT>
                      <a:noFill/>
                    </a:lnT>
                    <a:lnB>
                      <a:noFill/>
                    </a:lnB>
                  </a:tcPr>
                </a:tc>
                <a:tc vMerge="1">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38100" cap="flat" cmpd="sng" algn="ctr">
                      <a:solidFill>
                        <a:schemeClr val="accent1"/>
                      </a:solidFill>
                      <a:prstDash val="solid"/>
                      <a:round/>
                      <a:headEnd type="none" w="med" len="med"/>
                      <a:tailEnd type="none" w="med" len="med"/>
                    </a:lnT>
                    <a:lnB>
                      <a:noFill/>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a:noFill/>
                    </a:lnR>
                    <a:lnT>
                      <a:noFill/>
                    </a:lnT>
                    <a:lnB>
                      <a:noFill/>
                    </a:lnB>
                  </a:tcPr>
                </a:tc>
                <a:tc rowSpan="2">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gridSpan="5">
                  <a:txBody>
                    <a:bodyPr/>
                    <a:lstStyle/>
                    <a:p>
                      <a:pPr algn="ctr" fontAlgn="ctr"/>
                      <a:r>
                        <a:rPr lang="en-US" sz="1600" b="1" i="0" u="none" strike="noStrike">
                          <a:solidFill>
                            <a:srgbClr val="000000"/>
                          </a:solidFill>
                          <a:effectLst/>
                          <a:latin typeface="Times New Roman"/>
                        </a:rPr>
                        <a:t>Preventive benefits service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6">
                  <a:txBody>
                    <a:bodyPr/>
                    <a:lstStyle/>
                    <a:p>
                      <a:pPr algn="ctr" fontAlgn="ctr"/>
                      <a:r>
                        <a:rPr lang="en-US" sz="1600" b="1" i="0" u="none" strike="noStrike" dirty="0">
                          <a:solidFill>
                            <a:srgbClr val="000000"/>
                          </a:solidFill>
                          <a:effectLst/>
                          <a:latin typeface="Times New Roman"/>
                        </a:rPr>
                        <a:t>Care benefits service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vMerge="1">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3" gridSpan="6">
                  <a:txBody>
                    <a:bodyPr/>
                    <a:lstStyle/>
                    <a:p>
                      <a:pPr algn="ctr" fontAlgn="ctr"/>
                      <a:r>
                        <a:rPr lang="en-US" sz="1600" b="1" i="0" u="none" strike="noStrike" dirty="0">
                          <a:solidFill>
                            <a:srgbClr val="000000"/>
                          </a:solidFill>
                          <a:effectLst/>
                          <a:latin typeface="Times New Roman"/>
                        </a:rPr>
                        <a:t>Long-Term Care Prevention Services</a:t>
                      </a:r>
                      <a:br>
                        <a:rPr lang="en-US" sz="1600" b="1" i="0" u="none" strike="noStrike" dirty="0">
                          <a:solidFill>
                            <a:srgbClr val="000000"/>
                          </a:solidFill>
                          <a:effectLst/>
                          <a:latin typeface="Times New Roman"/>
                        </a:rPr>
                      </a:br>
                      <a:r>
                        <a:rPr lang="en-US" sz="1600" b="1" i="0" u="none" strike="noStrike" dirty="0">
                          <a:solidFill>
                            <a:srgbClr val="000000"/>
                          </a:solidFill>
                          <a:effectLst/>
                          <a:latin typeface="Times New Roman"/>
                        </a:rPr>
                        <a:t>in a Community Support Project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6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600" b="1"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40903">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600" b="0" i="0" u="none" strike="noStrike" dirty="0">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600" b="0" i="0" u="none" strike="noStrike" dirty="0">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600" b="0" i="0" u="none" strike="noStrike" dirty="0">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1" i="0" u="none" strike="noStrike">
                        <a:solidFill>
                          <a:srgbClr val="000000"/>
                        </a:solidFill>
                        <a:effectLst/>
                        <a:latin typeface="Times New Roman"/>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bl>
          </a:graphicData>
        </a:graphic>
      </p:graphicFrame>
      <p:sp>
        <p:nvSpPr>
          <p:cNvPr id="23" name="下矢印 22"/>
          <p:cNvSpPr/>
          <p:nvPr/>
        </p:nvSpPr>
        <p:spPr>
          <a:xfrm>
            <a:off x="1403648" y="3848246"/>
            <a:ext cx="72008" cy="15969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2736850" y="4077072"/>
            <a:ext cx="45719"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5940152" y="3848246"/>
            <a:ext cx="72008" cy="660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577197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EA9CB419-CCBE-4512-8052-4C509A32FAA6}" type="slidenum">
              <a:rPr lang="ja-JP" altLang="en-US" smtClean="0"/>
              <a:pPr>
                <a:defRPr/>
              </a:pPr>
              <a:t>27</a:t>
            </a:fld>
            <a:endParaRPr lang="ja-JP" altLang="en-US" dirty="0"/>
          </a:p>
        </p:txBody>
      </p:sp>
      <p:graphicFrame>
        <p:nvGraphicFramePr>
          <p:cNvPr id="88066" name="Object 2"/>
          <p:cNvGraphicFramePr>
            <a:graphicFrameLocks noChangeAspect="1"/>
          </p:cNvGraphicFramePr>
          <p:nvPr>
            <p:extLst>
              <p:ext uri="{D42A27DB-BD31-4B8C-83A1-F6EECF244321}">
                <p14:modId xmlns:p14="http://schemas.microsoft.com/office/powerpoint/2010/main" xmlns="" val="3764799896"/>
              </p:ext>
            </p:extLst>
          </p:nvPr>
        </p:nvGraphicFramePr>
        <p:xfrm>
          <a:off x="539552" y="1700808"/>
          <a:ext cx="8202613" cy="4751388"/>
        </p:xfrm>
        <a:graphic>
          <a:graphicData uri="http://schemas.openxmlformats.org/presentationml/2006/ole">
            <p:oleObj spid="_x0000_s88174" name="文書" r:id="rId4" imgW="11278929" imgH="6739384" progId="Word.Document.12">
              <p:embed/>
            </p:oleObj>
          </a:graphicData>
        </a:graphic>
      </p:graphicFrame>
      <p:sp>
        <p:nvSpPr>
          <p:cNvPr id="4" name="テキスト ボックス 3"/>
          <p:cNvSpPr txBox="1"/>
          <p:nvPr/>
        </p:nvSpPr>
        <p:spPr>
          <a:xfrm>
            <a:off x="755576" y="476672"/>
            <a:ext cx="7488832" cy="1200329"/>
          </a:xfrm>
          <a:prstGeom prst="rect">
            <a:avLst/>
          </a:prstGeom>
          <a:noFill/>
        </p:spPr>
        <p:txBody>
          <a:bodyPr wrap="square" rtlCol="0">
            <a:spAutoFit/>
          </a:bodyPr>
          <a:lstStyle/>
          <a:p>
            <a:pPr algn="ctr"/>
            <a:r>
              <a:rPr kumimoji="1" lang="en-US" altLang="ja-JP" sz="2400" b="1" dirty="0" smtClean="0">
                <a:solidFill>
                  <a:schemeClr val="tx2"/>
                </a:solidFill>
                <a:latin typeface="Times New Roman" pitchFamily="18" charset="0"/>
                <a:cs typeface="Times New Roman" pitchFamily="18" charset="0"/>
              </a:rPr>
              <a:t>Table 4</a:t>
            </a:r>
          </a:p>
          <a:p>
            <a:pPr algn="ctr"/>
            <a:r>
              <a:rPr lang="en-US" altLang="ja-JP" sz="2400" b="1" dirty="0">
                <a:solidFill>
                  <a:schemeClr val="tx2"/>
                </a:solidFill>
                <a:latin typeface="Times New Roman" pitchFamily="18" charset="0"/>
                <a:cs typeface="Times New Roman" pitchFamily="18" charset="0"/>
              </a:rPr>
              <a:t>Change in frequency of  elderly Secondary category utterances due to </a:t>
            </a:r>
            <a:r>
              <a:rPr lang="en-US" altLang="ja-JP" sz="2400" b="1" dirty="0" smtClean="0">
                <a:solidFill>
                  <a:schemeClr val="tx2"/>
                </a:solidFill>
                <a:latin typeface="Times New Roman" pitchFamily="18" charset="0"/>
                <a:cs typeface="Times New Roman" pitchFamily="18" charset="0"/>
              </a:rPr>
              <a:t>Type</a:t>
            </a:r>
            <a:r>
              <a:rPr lang="ja-JP" altLang="en-US" sz="2400" b="1" dirty="0">
                <a:solidFill>
                  <a:schemeClr val="tx2"/>
                </a:solidFill>
                <a:latin typeface="Times New Roman" pitchFamily="18" charset="0"/>
                <a:cs typeface="Times New Roman" pitchFamily="18" charset="0"/>
              </a:rPr>
              <a:t> </a:t>
            </a:r>
            <a:r>
              <a:rPr lang="en-US" altLang="ja-JP" sz="2400" b="1" dirty="0" smtClean="0">
                <a:solidFill>
                  <a:schemeClr val="tx2"/>
                </a:solidFill>
                <a:latin typeface="Times New Roman" pitchFamily="18" charset="0"/>
                <a:cs typeface="Times New Roman" pitchFamily="18" charset="0"/>
              </a:rPr>
              <a:t>Ⅱ Caregiver speech duration</a:t>
            </a:r>
            <a:endParaRPr kumimoji="1" lang="ja-JP" altLang="en-US" sz="24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381000" y="609600"/>
            <a:ext cx="8001000" cy="646113"/>
          </a:xfrm>
          <a:prstGeom prst="rect">
            <a:avLst/>
          </a:prstGeom>
          <a:noFill/>
          <a:ln w="9525">
            <a:noFill/>
            <a:miter lim="800000"/>
            <a:headEnd/>
            <a:tailEnd/>
          </a:ln>
        </p:spPr>
        <p:txBody>
          <a:bodyPr>
            <a:spAutoFit/>
          </a:bodyPr>
          <a:lstStyle/>
          <a:p>
            <a:pPr algn="ctr">
              <a:defRPr/>
            </a:pPr>
            <a:r>
              <a:rPr lang="ja-JP" altLang="en-US" sz="3600" dirty="0">
                <a:solidFill>
                  <a:schemeClr val="tx2"/>
                </a:solidFill>
                <a:ea typeface="ＭＳ Ｐゴシック" charset="-128"/>
              </a:rPr>
              <a:t>　</a:t>
            </a:r>
            <a:r>
              <a:rPr lang="ja-JP" altLang="en-US" sz="3600" dirty="0">
                <a:solidFill>
                  <a:schemeClr val="tx2"/>
                </a:solidFill>
                <a:latin typeface="+mn-ea"/>
                <a:ea typeface="+mn-ea"/>
              </a:rPr>
              <a:t>ケアスタッフの声かけのタイプ</a:t>
            </a:r>
          </a:p>
        </p:txBody>
      </p:sp>
      <p:graphicFrame>
        <p:nvGraphicFramePr>
          <p:cNvPr id="2" name="Object 5"/>
          <p:cNvGraphicFramePr>
            <a:graphicFrameLocks noChangeAspect="1"/>
          </p:cNvGraphicFramePr>
          <p:nvPr>
            <p:extLst>
              <p:ext uri="{D42A27DB-BD31-4B8C-83A1-F6EECF244321}">
                <p14:modId xmlns:p14="http://schemas.microsoft.com/office/powerpoint/2010/main" xmlns="" val="1830639134"/>
              </p:ext>
            </p:extLst>
          </p:nvPr>
        </p:nvGraphicFramePr>
        <p:xfrm>
          <a:off x="683568" y="1772816"/>
          <a:ext cx="7942262" cy="408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6"/>
          <p:cNvGraphicFramePr>
            <a:graphicFrameLocks noChangeAspect="1"/>
          </p:cNvGraphicFramePr>
          <p:nvPr/>
        </p:nvGraphicFramePr>
        <p:xfrm>
          <a:off x="5673725" y="3068638"/>
          <a:ext cx="3470275" cy="2517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539887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85C05CF-CD38-4DC7-9907-976BEDFB6C3F}" type="slidenum">
              <a:rPr lang="ja-JP" altLang="en-US" smtClean="0"/>
              <a:pPr>
                <a:defRPr/>
              </a:pPr>
              <a:t>29</a:t>
            </a:fld>
            <a:endParaRPr lang="ja-JP" altLang="en-U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xmlns="" val="405454761"/>
              </p:ext>
            </p:extLst>
          </p:nvPr>
        </p:nvGraphicFramePr>
        <p:xfrm>
          <a:off x="683568" y="1844824"/>
          <a:ext cx="7077075" cy="4508500"/>
        </p:xfrm>
        <a:graphic>
          <a:graphicData uri="http://schemas.openxmlformats.org/presentationml/2006/ole">
            <p:oleObj spid="_x0000_s89192" name="ワークシート" r:id="rId4" imgW="3771920" imgH="2187000" progId="Excel.Sheet.12">
              <p:embed/>
            </p:oleObj>
          </a:graphicData>
        </a:graphic>
      </p:graphicFrame>
      <p:sp>
        <p:nvSpPr>
          <p:cNvPr id="7" name="Rectangle 3"/>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 name="テキスト ボックス 1"/>
          <p:cNvSpPr txBox="1"/>
          <p:nvPr/>
        </p:nvSpPr>
        <p:spPr>
          <a:xfrm>
            <a:off x="1403648" y="228600"/>
            <a:ext cx="6757455" cy="1569660"/>
          </a:xfrm>
          <a:prstGeom prst="rect">
            <a:avLst/>
          </a:prstGeom>
          <a:noFill/>
        </p:spPr>
        <p:txBody>
          <a:bodyPr wrap="square" rtlCol="0">
            <a:spAutoFit/>
          </a:bodyPr>
          <a:lstStyle/>
          <a:p>
            <a:pPr algn="ctr"/>
            <a:r>
              <a:rPr lang="en-US" altLang="ja-JP" sz="2400" b="1" dirty="0" smtClean="0">
                <a:solidFill>
                  <a:schemeClr val="tx2"/>
                </a:solidFill>
                <a:latin typeface="Times New Roman" pitchFamily="18" charset="0"/>
                <a:cs typeface="Times New Roman" pitchFamily="18" charset="0"/>
              </a:rPr>
              <a:t>Table5</a:t>
            </a:r>
          </a:p>
          <a:p>
            <a:pPr algn="ctr"/>
            <a:r>
              <a:rPr lang="en-US" altLang="ja-JP" sz="3600" b="1" dirty="0" smtClean="0">
                <a:solidFill>
                  <a:schemeClr val="tx2"/>
                </a:solidFill>
                <a:latin typeface="Times New Roman" pitchFamily="18" charset="0"/>
                <a:cs typeface="Times New Roman" pitchFamily="18" charset="0"/>
              </a:rPr>
              <a:t>Change </a:t>
            </a:r>
            <a:r>
              <a:rPr lang="en-US" altLang="ja-JP" sz="3600" b="1" dirty="0">
                <a:solidFill>
                  <a:schemeClr val="tx2"/>
                </a:solidFill>
                <a:latin typeface="Times New Roman" pitchFamily="18" charset="0"/>
                <a:cs typeface="Times New Roman" pitchFamily="18" charset="0"/>
              </a:rPr>
              <a:t>in utterance duration  according to elderly attribute</a:t>
            </a:r>
            <a:r>
              <a:rPr lang="ja-JP" altLang="en-US" dirty="0"/>
              <a:t>　</a:t>
            </a:r>
            <a:endParaRPr kumimoji="1" lang="ja-JP" altLang="en-US" dirty="0"/>
          </a:p>
        </p:txBody>
      </p:sp>
    </p:spTree>
    <p:extLst>
      <p:ext uri="{BB962C8B-B14F-4D97-AF65-F5344CB8AC3E}">
        <p14:creationId xmlns:p14="http://schemas.microsoft.com/office/powerpoint/2010/main" xmlns="" val="308122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836712"/>
            <a:ext cx="8458200" cy="1143000"/>
          </a:xfrm>
        </p:spPr>
        <p:txBody>
          <a:bodyPr>
            <a:normAutofit fontScale="90000"/>
          </a:bodyPr>
          <a:lstStyle/>
          <a:p>
            <a:pPr fontAlgn="auto">
              <a:spcAft>
                <a:spcPts val="0"/>
              </a:spcAft>
              <a:defRPr/>
            </a:pPr>
            <a:r>
              <a:rPr lang="en-AU" altLang="ja-JP" dirty="0" smtClean="0"/>
              <a:t>Speech duration in 1-min. intervals</a:t>
            </a:r>
            <a:endParaRPr lang="ja-JP" altLang="en-US" dirty="0" smtClean="0"/>
          </a:p>
        </p:txBody>
      </p:sp>
      <p:sp>
        <p:nvSpPr>
          <p:cNvPr id="4" name="スライド番号プレースホルダー 3"/>
          <p:cNvSpPr>
            <a:spLocks noGrp="1"/>
          </p:cNvSpPr>
          <p:nvPr>
            <p:ph type="sldNum" sz="quarter" idx="12"/>
          </p:nvPr>
        </p:nvSpPr>
        <p:spPr/>
        <p:txBody>
          <a:bodyPr/>
          <a:lstStyle/>
          <a:p>
            <a:pPr>
              <a:defRPr/>
            </a:pPr>
            <a:fld id="{04D054B0-D956-474C-A141-22170036A437}" type="slidenum">
              <a:rPr lang="en-US" altLang="ja-JP" smtClean="0"/>
              <a:pPr>
                <a:defRPr/>
              </a:pPr>
              <a:t>3</a:t>
            </a:fld>
            <a:endParaRPr lang="en-US" altLang="ja-JP"/>
          </a:p>
        </p:txBody>
      </p:sp>
      <p:graphicFrame>
        <p:nvGraphicFramePr>
          <p:cNvPr id="8" name="グラフ 7"/>
          <p:cNvGraphicFramePr>
            <a:graphicFrameLocks/>
          </p:cNvGraphicFramePr>
          <p:nvPr>
            <p:extLst>
              <p:ext uri="{D42A27DB-BD31-4B8C-83A1-F6EECF244321}">
                <p14:modId xmlns:p14="http://schemas.microsoft.com/office/powerpoint/2010/main" xmlns="" val="3509944049"/>
              </p:ext>
            </p:extLst>
          </p:nvPr>
        </p:nvGraphicFramePr>
        <p:xfrm>
          <a:off x="575556" y="1700808"/>
          <a:ext cx="7992888" cy="5028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00875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403648" y="0"/>
            <a:ext cx="6048672" cy="504056"/>
          </a:xfrm>
        </p:spPr>
        <p:txBody>
          <a:bodyPr>
            <a:normAutofit fontScale="90000"/>
          </a:bodyPr>
          <a:lstStyle/>
          <a:p>
            <a:pPr algn="ctr"/>
            <a:r>
              <a:rPr kumimoji="1" lang="en-US" altLang="ja-JP" sz="3200" dirty="0" err="1" smtClean="0"/>
              <a:t>TypeⅠcommunication</a:t>
            </a:r>
            <a:endParaRPr kumimoji="1" lang="ja-JP" altLang="en-US" sz="3200" dirty="0"/>
          </a:p>
        </p:txBody>
      </p:sp>
      <p:sp>
        <p:nvSpPr>
          <p:cNvPr id="2" name="スライド番号プレースホルダ 1"/>
          <p:cNvSpPr>
            <a:spLocks noGrp="1"/>
          </p:cNvSpPr>
          <p:nvPr>
            <p:ph type="sldNum" sz="quarter" idx="12"/>
          </p:nvPr>
        </p:nvSpPr>
        <p:spPr/>
        <p:txBody>
          <a:bodyPr>
            <a:normAutofit/>
          </a:bodyPr>
          <a:lstStyle/>
          <a:p>
            <a:pPr>
              <a:defRPr/>
            </a:pPr>
            <a:fld id="{EA9CB419-CCBE-4512-8052-4C509A32FAA6}" type="slidenum">
              <a:rPr lang="ja-JP" altLang="en-US" smtClean="0"/>
              <a:pPr>
                <a:defRPr/>
              </a:pPr>
              <a:t>30</a:t>
            </a:fld>
            <a:endParaRPr lang="ja-JP" altLang="en-US" dirty="0"/>
          </a:p>
        </p:txBody>
      </p:sp>
      <p:graphicFrame>
        <p:nvGraphicFramePr>
          <p:cNvPr id="44035" name="Object 3"/>
          <p:cNvGraphicFramePr>
            <a:graphicFrameLocks noChangeAspect="1"/>
          </p:cNvGraphicFramePr>
          <p:nvPr/>
        </p:nvGraphicFramePr>
        <p:xfrm>
          <a:off x="179512" y="980728"/>
          <a:ext cx="8964488" cy="9409113"/>
        </p:xfrm>
        <a:graphic>
          <a:graphicData uri="http://schemas.openxmlformats.org/presentationml/2006/ole">
            <p:oleObj spid="_x0000_s44138" name="文書" r:id="rId4" imgW="5869457" imgH="7847833" progId="Word.Document.12">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395536" y="0"/>
            <a:ext cx="8305800" cy="792088"/>
          </a:xfrm>
        </p:spPr>
        <p:txBody>
          <a:bodyPr>
            <a:normAutofit fontScale="90000"/>
          </a:bodyPr>
          <a:lstStyle/>
          <a:p>
            <a:pPr algn="ctr"/>
            <a:r>
              <a:rPr lang="en-US" altLang="ja-JP" sz="3600" dirty="0" smtClean="0">
                <a:latin typeface="+mn-ea"/>
                <a:ea typeface="+mn-ea"/>
              </a:rPr>
              <a:t>Type Ⅱ communication</a:t>
            </a:r>
            <a:endParaRPr kumimoji="1" lang="ja-JP" altLang="en-US" sz="3600" dirty="0">
              <a:latin typeface="+mn-ea"/>
              <a:ea typeface="+mn-ea"/>
            </a:endParaRPr>
          </a:p>
        </p:txBody>
      </p:sp>
      <p:sp>
        <p:nvSpPr>
          <p:cNvPr id="4" name="スライド番号プレースホルダ 3"/>
          <p:cNvSpPr>
            <a:spLocks noGrp="1"/>
          </p:cNvSpPr>
          <p:nvPr>
            <p:ph type="sldNum" sz="quarter" idx="12"/>
          </p:nvPr>
        </p:nvSpPr>
        <p:spPr/>
        <p:txBody>
          <a:bodyPr>
            <a:normAutofit/>
          </a:bodyPr>
          <a:lstStyle/>
          <a:p>
            <a:pPr>
              <a:defRPr/>
            </a:pPr>
            <a:fld id="{085C05CF-CD38-4DC7-9907-976BEDFB6C3F}" type="slidenum">
              <a:rPr lang="ja-JP" altLang="en-US" smtClean="0"/>
              <a:pPr>
                <a:defRPr/>
              </a:pPr>
              <a:t>31</a:t>
            </a:fld>
            <a:endParaRPr lang="ja-JP" altLang="en-US" dirty="0"/>
          </a:p>
        </p:txBody>
      </p:sp>
      <p:graphicFrame>
        <p:nvGraphicFramePr>
          <p:cNvPr id="45058" name="Object 2"/>
          <p:cNvGraphicFramePr>
            <a:graphicFrameLocks noChangeAspect="1"/>
          </p:cNvGraphicFramePr>
          <p:nvPr/>
        </p:nvGraphicFramePr>
        <p:xfrm>
          <a:off x="546100" y="841375"/>
          <a:ext cx="8037513" cy="7078663"/>
        </p:xfrm>
        <a:graphic>
          <a:graphicData uri="http://schemas.openxmlformats.org/presentationml/2006/ole">
            <p:oleObj spid="_x0000_s45161" name="文書" r:id="rId4" imgW="6208911" imgH="5466702" progId="Word.Document.12">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395288" y="333375"/>
            <a:ext cx="8229600" cy="1143000"/>
          </a:xfrm>
        </p:spPr>
        <p:txBody>
          <a:bodyPr/>
          <a:lstStyle/>
          <a:p>
            <a:pPr>
              <a:lnSpc>
                <a:spcPts val="4200"/>
              </a:lnSpc>
            </a:pPr>
            <a:r>
              <a:rPr lang="en-AU" altLang="ja-JP" sz="4000" b="1" dirty="0" smtClean="0">
                <a:latin typeface="Times New Roman" pitchFamily="18" charset="0"/>
                <a:cs typeface="Times New Roman" pitchFamily="18" charset="0"/>
              </a:rPr>
              <a:t>Measurement </a:t>
            </a:r>
            <a:r>
              <a:rPr lang="en-US" altLang="ja-JP" sz="4000" b="1" dirty="0" smtClean="0">
                <a:latin typeface="Times New Roman" pitchFamily="18" charset="0"/>
                <a:cs typeface="Times New Roman" pitchFamily="18" charset="0"/>
              </a:rPr>
              <a:t>Framework</a:t>
            </a:r>
            <a:endParaRPr lang="ja-JP" altLang="en-US" sz="4000" b="1" dirty="0" smtClean="0">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358775" y="1196752"/>
            <a:ext cx="8785225" cy="5184775"/>
          </a:xfrm>
        </p:spPr>
        <p:txBody>
          <a:bodyPr rtlCol="0">
            <a:noAutofit/>
          </a:bodyPr>
          <a:lstStyle/>
          <a:p>
            <a:pPr fontAlgn="auto">
              <a:spcAft>
                <a:spcPts val="0"/>
              </a:spcAft>
              <a:buFont typeface="Wingdings" pitchFamily="2" charset="2"/>
              <a:buChar char="l"/>
              <a:defRPr/>
            </a:pPr>
            <a:r>
              <a:rPr lang="ja-JP" altLang="en-US" sz="2800"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M</a:t>
            </a:r>
            <a:r>
              <a:rPr lang="en-AU" altLang="ja-JP" dirty="0" err="1" smtClean="0">
                <a:latin typeface="Times New Roman" pitchFamily="18" charset="0"/>
                <a:cs typeface="Times New Roman" pitchFamily="18" charset="0"/>
              </a:rPr>
              <a:t>easurement</a:t>
            </a:r>
            <a:r>
              <a:rPr lang="en-AU" altLang="ja-JP" dirty="0" smtClean="0">
                <a:latin typeface="Times New Roman" pitchFamily="18" charset="0"/>
                <a:cs typeface="Times New Roman" pitchFamily="18" charset="0"/>
              </a:rPr>
              <a:t>  of </a:t>
            </a:r>
            <a:r>
              <a:rPr lang="ja-JP" altLang="en-US" dirty="0" smtClean="0">
                <a:latin typeface="Times New Roman" pitchFamily="18" charset="0"/>
                <a:cs typeface="Times New Roman" pitchFamily="18" charset="0"/>
              </a:rPr>
              <a:t> </a:t>
            </a:r>
            <a:r>
              <a:rPr lang="ja-JP" altLang="en-US" dirty="0" err="1" smtClean="0">
                <a:latin typeface="Times New Roman" pitchFamily="18" charset="0"/>
                <a:cs typeface="Times New Roman" pitchFamily="18" charset="0"/>
              </a:rPr>
              <a:t>ｔ</a:t>
            </a:r>
            <a:r>
              <a:rPr lang="en-AU" altLang="ja-JP" dirty="0" err="1" smtClean="0">
                <a:latin typeface="Times New Roman" pitchFamily="18" charset="0"/>
                <a:cs typeface="Times New Roman" pitchFamily="18" charset="0"/>
              </a:rPr>
              <a:t>wo</a:t>
            </a:r>
            <a:r>
              <a:rPr lang="en-AU" altLang="ja-JP" dirty="0" smtClean="0">
                <a:latin typeface="Times New Roman" pitchFamily="18" charset="0"/>
                <a:cs typeface="Times New Roman" pitchFamily="18" charset="0"/>
              </a:rPr>
              <a:t> times </a:t>
            </a:r>
            <a:r>
              <a:rPr lang="ja-JP" altLang="en-US" dirty="0" smtClean="0">
                <a:latin typeface="Times New Roman" pitchFamily="18" charset="0"/>
                <a:cs typeface="Times New Roman" pitchFamily="18" charset="0"/>
              </a:rPr>
              <a:t>：</a:t>
            </a:r>
            <a:endParaRPr lang="en-US" altLang="ja-JP" dirty="0" smtClean="0">
              <a:latin typeface="Times New Roman" pitchFamily="18" charset="0"/>
              <a:cs typeface="Times New Roman" pitchFamily="18" charset="0"/>
            </a:endParaRPr>
          </a:p>
          <a:p>
            <a:pPr fontAlgn="auto">
              <a:spcAft>
                <a:spcPts val="0"/>
              </a:spcAft>
              <a:buFont typeface="Arial" pitchFamily="34" charset="0"/>
              <a:buNone/>
              <a:defRPr/>
            </a:pPr>
            <a:r>
              <a:rPr lang="ja-JP" altLang="en-US"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a:t>
            </a:r>
            <a:r>
              <a:rPr lang="en-US" altLang="ja-JP" b="1" dirty="0" smtClean="0">
                <a:latin typeface="Times New Roman" pitchFamily="18" charset="0"/>
                <a:cs typeface="Times New Roman" pitchFamily="18" charset="0"/>
              </a:rPr>
              <a:t>B</a:t>
            </a:r>
            <a:r>
              <a:rPr lang="en-AU" altLang="ja-JP" b="1" dirty="0" err="1" smtClean="0">
                <a:latin typeface="Times New Roman" pitchFamily="18" charset="0"/>
                <a:cs typeface="Times New Roman" pitchFamily="18" charset="0"/>
              </a:rPr>
              <a:t>efore</a:t>
            </a:r>
            <a:r>
              <a:rPr lang="en-AU" altLang="ja-JP" b="1" dirty="0" smtClean="0">
                <a:latin typeface="Times New Roman" pitchFamily="18" charset="0"/>
                <a:cs typeface="Times New Roman" pitchFamily="18" charset="0"/>
              </a:rPr>
              <a:t> </a:t>
            </a:r>
            <a:r>
              <a:rPr lang="en-AU" altLang="ja-JP" dirty="0" smtClean="0">
                <a:latin typeface="Times New Roman" pitchFamily="18" charset="0"/>
                <a:cs typeface="Times New Roman" pitchFamily="18" charset="0"/>
              </a:rPr>
              <a:t>the education intervention </a:t>
            </a:r>
          </a:p>
          <a:p>
            <a:pPr fontAlgn="auto">
              <a:spcAft>
                <a:spcPts val="0"/>
              </a:spcAft>
              <a:buFont typeface="Arial" pitchFamily="34" charset="0"/>
              <a:buNone/>
              <a:defRPr/>
            </a:pPr>
            <a:r>
              <a:rPr lang="ja-JP" altLang="en-US" dirty="0" smtClean="0">
                <a:latin typeface="Times New Roman" pitchFamily="18" charset="0"/>
                <a:cs typeface="Times New Roman" pitchFamily="18" charset="0"/>
              </a:rPr>
              <a:t>　　　　　</a:t>
            </a:r>
            <a:r>
              <a:rPr lang="en-AU" altLang="ja-JP" dirty="0" smtClean="0">
                <a:latin typeface="Times New Roman" pitchFamily="18" charset="0"/>
                <a:cs typeface="Times New Roman" pitchFamily="18" charset="0"/>
              </a:rPr>
              <a:t>-</a:t>
            </a:r>
            <a:r>
              <a:rPr lang="en-AU" altLang="ja-JP" b="1" dirty="0" smtClean="0">
                <a:latin typeface="Times New Roman" pitchFamily="18" charset="0"/>
                <a:cs typeface="Times New Roman" pitchFamily="18" charset="0"/>
              </a:rPr>
              <a:t>one week after </a:t>
            </a:r>
            <a:r>
              <a:rPr lang="en-AU" altLang="ja-JP" dirty="0" smtClean="0">
                <a:latin typeface="Times New Roman" pitchFamily="18" charset="0"/>
                <a:cs typeface="Times New Roman" pitchFamily="18" charset="0"/>
              </a:rPr>
              <a:t>the intervention</a:t>
            </a:r>
          </a:p>
          <a:p>
            <a:pPr fontAlgn="auto">
              <a:spcAft>
                <a:spcPts val="0"/>
              </a:spcAft>
              <a:buFont typeface="Arial" pitchFamily="34" charset="0"/>
              <a:buNone/>
              <a:defRPr/>
            </a:pPr>
            <a:r>
              <a:rPr lang="ja-JP" altLang="en-US" dirty="0" smtClean="0">
                <a:latin typeface="Times New Roman" pitchFamily="18" charset="0"/>
                <a:cs typeface="Times New Roman" pitchFamily="18" charset="0"/>
              </a:rPr>
              <a:t>　　　　　　　（</a:t>
            </a:r>
            <a:r>
              <a:rPr lang="en-AU" altLang="ja-JP" dirty="0" smtClean="0">
                <a:latin typeface="Times New Roman" pitchFamily="18" charset="0"/>
                <a:cs typeface="Times New Roman" pitchFamily="18" charset="0"/>
              </a:rPr>
              <a:t> </a:t>
            </a:r>
            <a:r>
              <a:rPr lang="en-AU" altLang="ja-JP" b="1" dirty="0" smtClean="0">
                <a:latin typeface="Times New Roman" pitchFamily="18" charset="0"/>
                <a:cs typeface="Times New Roman" pitchFamily="18" charset="0"/>
              </a:rPr>
              <a:t>a total of two days</a:t>
            </a:r>
            <a:r>
              <a:rPr lang="ja-JP" altLang="en-US" dirty="0" smtClean="0">
                <a:latin typeface="Times New Roman" pitchFamily="18" charset="0"/>
                <a:cs typeface="Times New Roman" pitchFamily="18" charset="0"/>
              </a:rPr>
              <a:t>）</a:t>
            </a:r>
            <a:r>
              <a:rPr lang="en-AU" altLang="ja-JP" dirty="0" smtClean="0">
                <a:latin typeface="Times New Roman" pitchFamily="18" charset="0"/>
                <a:cs typeface="Times New Roman" pitchFamily="18" charset="0"/>
              </a:rPr>
              <a:t> </a:t>
            </a:r>
          </a:p>
          <a:p>
            <a:pPr marL="514350" indent="-514350" fontAlgn="auto">
              <a:spcAft>
                <a:spcPts val="0"/>
              </a:spcAft>
              <a:buFont typeface="Wingdings" pitchFamily="2" charset="2"/>
              <a:buChar char="l"/>
              <a:defRPr/>
            </a:pPr>
            <a:r>
              <a:rPr lang="en-AU" altLang="ja-JP" dirty="0" smtClean="0">
                <a:latin typeface="Times New Roman" pitchFamily="18" charset="0"/>
                <a:cs typeface="Times New Roman" pitchFamily="18" charset="0"/>
              </a:rPr>
              <a:t>Observation period</a:t>
            </a:r>
            <a:r>
              <a:rPr lang="ja-JP" altLang="en-US" dirty="0" smtClean="0">
                <a:latin typeface="Times New Roman" pitchFamily="18" charset="0"/>
                <a:cs typeface="Times New Roman" pitchFamily="18" charset="0"/>
              </a:rPr>
              <a:t>：　</a:t>
            </a:r>
            <a:endParaRPr lang="en-US" altLang="ja-JP" dirty="0" smtClean="0">
              <a:latin typeface="Times New Roman" pitchFamily="18" charset="0"/>
              <a:cs typeface="Times New Roman" pitchFamily="18" charset="0"/>
            </a:endParaRPr>
          </a:p>
          <a:p>
            <a:pPr fontAlgn="auto">
              <a:spcAft>
                <a:spcPts val="0"/>
              </a:spcAft>
              <a:buFont typeface="Arial" pitchFamily="34" charset="0"/>
              <a:buNone/>
              <a:defRPr/>
            </a:pPr>
            <a:r>
              <a:rPr lang="ja-JP" altLang="en-US"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AM</a:t>
            </a:r>
            <a:r>
              <a:rPr lang="en-AU" altLang="ja-JP" dirty="0" smtClean="0">
                <a:latin typeface="Times New Roman" pitchFamily="18" charset="0"/>
                <a:cs typeface="Times New Roman" pitchFamily="18" charset="0"/>
              </a:rPr>
              <a:t> 9.00 hours </a:t>
            </a:r>
            <a:r>
              <a:rPr lang="ja-JP" altLang="en-US" dirty="0" smtClean="0">
                <a:latin typeface="Times New Roman" pitchFamily="18" charset="0"/>
                <a:cs typeface="Times New Roman" pitchFamily="18" charset="0"/>
              </a:rPr>
              <a:t>～</a:t>
            </a:r>
            <a:r>
              <a:rPr lang="en-US" altLang="ja-JP" dirty="0" smtClean="0">
                <a:latin typeface="Times New Roman" pitchFamily="18" charset="0"/>
                <a:cs typeface="Times New Roman" pitchFamily="18" charset="0"/>
              </a:rPr>
              <a:t>PM</a:t>
            </a:r>
            <a:r>
              <a:rPr lang="en-AU" altLang="ja-JP" dirty="0" smtClean="0">
                <a:latin typeface="Times New Roman" pitchFamily="18" charset="0"/>
                <a:cs typeface="Times New Roman" pitchFamily="18" charset="0"/>
              </a:rPr>
              <a:t> 17.00 hours</a:t>
            </a:r>
          </a:p>
          <a:p>
            <a:pPr fontAlgn="auto">
              <a:spcAft>
                <a:spcPts val="0"/>
              </a:spcAft>
              <a:buFont typeface="Wingdings" pitchFamily="2" charset="2"/>
              <a:buChar char="l"/>
              <a:defRPr/>
            </a:pPr>
            <a:r>
              <a:rPr lang="en-AU" altLang="ja-JP" dirty="0" smtClean="0">
                <a:latin typeface="Times New Roman" pitchFamily="18" charset="0"/>
                <a:cs typeface="Times New Roman" pitchFamily="18" charset="0"/>
              </a:rPr>
              <a:t> Observation content</a:t>
            </a:r>
            <a:r>
              <a:rPr lang="en-AU" altLang="ja-JP" dirty="0" smtClean="0"/>
              <a:t> </a:t>
            </a:r>
            <a:r>
              <a:rPr lang="en-AU" altLang="ja-JP" dirty="0" smtClean="0">
                <a:latin typeface="Times New Roman" pitchFamily="18" charset="0"/>
                <a:cs typeface="Times New Roman" pitchFamily="18" charset="0"/>
              </a:rPr>
              <a:t> </a:t>
            </a:r>
            <a:r>
              <a:rPr lang="ja-JP" altLang="en-US" dirty="0" smtClean="0">
                <a:latin typeface="Times New Roman" pitchFamily="18" charset="0"/>
                <a:cs typeface="Times New Roman" pitchFamily="18" charset="0"/>
              </a:rPr>
              <a:t>：</a:t>
            </a:r>
            <a:endParaRPr lang="en-US" altLang="ja-JP" dirty="0" smtClean="0">
              <a:latin typeface="Times New Roman" pitchFamily="18" charset="0"/>
              <a:cs typeface="Times New Roman" pitchFamily="18" charset="0"/>
            </a:endParaRPr>
          </a:p>
          <a:p>
            <a:pPr fontAlgn="auto">
              <a:spcAft>
                <a:spcPts val="0"/>
              </a:spcAft>
              <a:buFont typeface="Arial" pitchFamily="34" charset="0"/>
              <a:buNone/>
              <a:defRPr/>
            </a:pPr>
            <a:r>
              <a:rPr lang="ja-JP" altLang="en-US" dirty="0" smtClean="0">
                <a:latin typeface="Times New Roman" pitchFamily="18" charset="0"/>
                <a:cs typeface="Times New Roman" pitchFamily="18" charset="0"/>
              </a:rPr>
              <a:t>　</a:t>
            </a:r>
            <a:r>
              <a:rPr lang="en-AU" altLang="ja-JP" dirty="0" smtClean="0">
                <a:latin typeface="Times New Roman" pitchFamily="18" charset="0"/>
                <a:cs typeface="Times New Roman" pitchFamily="18" charset="0"/>
              </a:rPr>
              <a:t> All verbal communication between elderly resident and caregivers</a:t>
            </a:r>
            <a:endParaRPr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p:txBody>
          <a:bodyPr>
            <a:normAutofit/>
          </a:bodyPr>
          <a:lstStyle/>
          <a:p>
            <a:pPr>
              <a:defRPr/>
            </a:pPr>
            <a:fld id="{085C05CF-CD38-4DC7-9907-976BEDFB6C3F}" type="slidenum">
              <a:rPr lang="ja-JP" altLang="en-US" smtClean="0"/>
              <a:pPr>
                <a:defRPr/>
              </a:pPr>
              <a:t>32</a:t>
            </a:fld>
            <a:endParaRPr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457200" y="825500"/>
          <a:ext cx="7929563" cy="5308600"/>
        </p:xfrm>
        <a:graphic>
          <a:graphicData uri="http://schemas.openxmlformats.org/presentationml/2006/ole">
            <p:oleObj spid="_x0000_s18543" name="Worksheet" r:id="rId4" imgW="6591244" imgH="4701456" progId="Excel.Shee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45717" y="548680"/>
            <a:ext cx="8229600" cy="1143000"/>
          </a:xfrm>
        </p:spPr>
        <p:txBody>
          <a:bodyPr>
            <a:normAutofit fontScale="90000"/>
          </a:bodyPr>
          <a:lstStyle/>
          <a:p>
            <a:pPr algn="ctr"/>
            <a:r>
              <a:rPr kumimoji="1" lang="en-US" altLang="ja-JP" b="1" dirty="0" smtClean="0">
                <a:latin typeface="Times New Roman" pitchFamily="18" charset="0"/>
                <a:cs typeface="Times New Roman" pitchFamily="18" charset="0"/>
              </a:rPr>
              <a:t>Home Care Service Costs </a:t>
            </a:r>
            <a:br>
              <a:rPr kumimoji="1" lang="en-US" altLang="ja-JP" b="1" dirty="0" smtClean="0">
                <a:latin typeface="Times New Roman" pitchFamily="18" charset="0"/>
                <a:cs typeface="Times New Roman" pitchFamily="18" charset="0"/>
              </a:rPr>
            </a:br>
            <a:r>
              <a:rPr kumimoji="1" lang="en-US" altLang="ja-JP" b="1" dirty="0" smtClean="0">
                <a:latin typeface="Times New Roman" pitchFamily="18" charset="0"/>
                <a:cs typeface="Times New Roman" pitchFamily="18" charset="0"/>
              </a:rPr>
              <a:t>to Be Paid by the User</a:t>
            </a:r>
            <a:endParaRPr kumimoji="1" lang="ja-JP" altLang="en-US" b="1" dirty="0">
              <a:latin typeface="Times New Roman" pitchFamily="18" charset="0"/>
              <a:cs typeface="Times New Roman" pitchFamily="18" charset="0"/>
            </a:endParaRPr>
          </a:p>
        </p:txBody>
      </p:sp>
      <p:sp>
        <p:nvSpPr>
          <p:cNvPr id="3" name="スライド番号プレースホルダー 2"/>
          <p:cNvSpPr>
            <a:spLocks noGrp="1"/>
          </p:cNvSpPr>
          <p:nvPr>
            <p:ph type="sldNum" sz="quarter" idx="12"/>
          </p:nvPr>
        </p:nvSpPr>
        <p:spPr/>
        <p:txBody>
          <a:bodyPr/>
          <a:lstStyle/>
          <a:p>
            <a:pPr>
              <a:defRPr/>
            </a:pPr>
            <a:fld id="{0758670C-FF23-4144-BBB0-237DD4340E22}" type="slidenum">
              <a:rPr lang="ja-JP" altLang="en-US" smtClean="0"/>
              <a:pPr>
                <a:defRPr/>
              </a:pPr>
              <a:t>34</a:t>
            </a:fld>
            <a:endParaRPr lang="ja-JP" altLang="en-US" dirty="0"/>
          </a:p>
        </p:txBody>
      </p:sp>
      <p:pic>
        <p:nvPicPr>
          <p:cNvPr id="1259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1984086"/>
            <a:ext cx="4847480" cy="3941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テキスト ボックス 9"/>
          <p:cNvSpPr txBox="1"/>
          <p:nvPr/>
        </p:nvSpPr>
        <p:spPr>
          <a:xfrm>
            <a:off x="251520" y="1877425"/>
            <a:ext cx="3456384" cy="4524315"/>
          </a:xfrm>
          <a:prstGeom prst="rect">
            <a:avLst/>
          </a:prstGeom>
          <a:noFill/>
        </p:spPr>
        <p:txBody>
          <a:bodyPr wrap="square" rtlCol="0">
            <a:spAutoFit/>
          </a:bodyPr>
          <a:lstStyle/>
          <a:p>
            <a:pPr marL="342900" indent="-342900">
              <a:buClr>
                <a:schemeClr val="accent3"/>
              </a:buClr>
              <a:buFont typeface="Wingdings" pitchFamily="2" charset="2"/>
              <a:buChar char="l"/>
            </a:pPr>
            <a:r>
              <a:rPr lang="en-US" altLang="ja-JP" sz="2400" dirty="0" smtClean="0">
                <a:latin typeface="Times New Roman" pitchFamily="18" charset="0"/>
                <a:cs typeface="Times New Roman" pitchFamily="18" charset="0"/>
              </a:rPr>
              <a:t>As </a:t>
            </a:r>
            <a:r>
              <a:rPr lang="en-US" altLang="ja-JP" sz="2400" dirty="0">
                <a:latin typeface="Times New Roman" pitchFamily="18" charset="0"/>
                <a:cs typeface="Times New Roman" pitchFamily="18" charset="0"/>
              </a:rPr>
              <a:t>for the home care </a:t>
            </a:r>
            <a:r>
              <a:rPr lang="en-US" altLang="ja-JP" sz="2400" dirty="0" smtClean="0">
                <a:latin typeface="Times New Roman" pitchFamily="18" charset="0"/>
                <a:cs typeface="Times New Roman" pitchFamily="18" charset="0"/>
              </a:rPr>
              <a:t>service (services other</a:t>
            </a:r>
            <a:r>
              <a:rPr lang="ja-JP" altLang="en-US" sz="2400" dirty="0" smtClean="0">
                <a:latin typeface="Times New Roman" pitchFamily="18" charset="0"/>
                <a:cs typeface="Times New Roman" pitchFamily="18" charset="0"/>
              </a:rPr>
              <a:t>　</a:t>
            </a:r>
            <a:r>
              <a:rPr lang="en-US" altLang="ja-JP" sz="2400" dirty="0" smtClean="0">
                <a:latin typeface="Times New Roman" pitchFamily="18" charset="0"/>
                <a:cs typeface="Times New Roman" pitchFamily="18" charset="0"/>
              </a:rPr>
              <a:t>than </a:t>
            </a:r>
            <a:r>
              <a:rPr lang="en-US" altLang="ja-JP" sz="2400" dirty="0">
                <a:latin typeface="Times New Roman" pitchFamily="18" charset="0"/>
                <a:cs typeface="Times New Roman" pitchFamily="18" charset="0"/>
              </a:rPr>
              <a:t>the facility services stated in the </a:t>
            </a:r>
            <a:r>
              <a:rPr lang="en-US" altLang="ja-JP" sz="2400" dirty="0" smtClean="0">
                <a:latin typeface="Times New Roman" pitchFamily="18" charset="0"/>
                <a:cs typeface="Times New Roman" pitchFamily="18" charset="0"/>
              </a:rPr>
              <a:t>left</a:t>
            </a:r>
            <a:r>
              <a:rPr lang="ja-JP" altLang="en-US" sz="2400" dirty="0">
                <a:latin typeface="Times New Roman" pitchFamily="18" charset="0"/>
                <a:cs typeface="Times New Roman" pitchFamily="18" charset="0"/>
              </a:rPr>
              <a:t> </a:t>
            </a:r>
            <a:r>
              <a:rPr lang="en-US" altLang="ja-JP" sz="2400" dirty="0" smtClean="0">
                <a:latin typeface="Times New Roman" pitchFamily="18" charset="0"/>
                <a:cs typeface="Times New Roman" pitchFamily="18" charset="0"/>
              </a:rPr>
              <a:t>page</a:t>
            </a:r>
            <a:r>
              <a:rPr lang="en-US" altLang="ja-JP" sz="2400" dirty="0">
                <a:latin typeface="Times New Roman" pitchFamily="18" charset="0"/>
                <a:cs typeface="Times New Roman" pitchFamily="18" charset="0"/>
              </a:rPr>
              <a:t>), the user has to </a:t>
            </a:r>
            <a:r>
              <a:rPr lang="en-US" altLang="ja-JP" sz="2400" dirty="0" smtClean="0">
                <a:latin typeface="Times New Roman" pitchFamily="18" charset="0"/>
                <a:cs typeface="Times New Roman" pitchFamily="18" charset="0"/>
              </a:rPr>
              <a:t>pay </a:t>
            </a:r>
            <a:r>
              <a:rPr lang="en-US" altLang="ja-JP" sz="2400" dirty="0">
                <a:latin typeface="Times New Roman" pitchFamily="18" charset="0"/>
                <a:cs typeface="Times New Roman" pitchFamily="18" charset="0"/>
              </a:rPr>
              <a:t>10% </a:t>
            </a:r>
            <a:endParaRPr lang="en-US" altLang="ja-JP" sz="2400" dirty="0" smtClean="0">
              <a:latin typeface="Times New Roman" pitchFamily="18" charset="0"/>
              <a:cs typeface="Times New Roman" pitchFamily="18" charset="0"/>
            </a:endParaRPr>
          </a:p>
          <a:p>
            <a:pPr>
              <a:buClr>
                <a:schemeClr val="accent3"/>
              </a:buClr>
            </a:pPr>
            <a:r>
              <a:rPr lang="ja-JP" altLang="en-US" sz="2400" dirty="0" smtClean="0">
                <a:latin typeface="Times New Roman" pitchFamily="18" charset="0"/>
                <a:cs typeface="Times New Roman" pitchFamily="18" charset="0"/>
              </a:rPr>
              <a:t>    </a:t>
            </a:r>
            <a:r>
              <a:rPr lang="en-US" altLang="ja-JP" sz="2400" dirty="0" smtClean="0">
                <a:latin typeface="Times New Roman" pitchFamily="18" charset="0"/>
                <a:cs typeface="Times New Roman" pitchFamily="18" charset="0"/>
              </a:rPr>
              <a:t>of </a:t>
            </a:r>
            <a:r>
              <a:rPr lang="en-US" altLang="ja-JP" sz="2400" dirty="0">
                <a:latin typeface="Times New Roman" pitchFamily="18" charset="0"/>
                <a:cs typeface="Times New Roman" pitchFamily="18" charset="0"/>
              </a:rPr>
              <a:t>the costs</a:t>
            </a:r>
            <a:r>
              <a:rPr lang="en-US" altLang="ja-JP" sz="2400" dirty="0" smtClean="0">
                <a:latin typeface="Times New Roman" pitchFamily="18" charset="0"/>
                <a:cs typeface="Times New Roman" pitchFamily="18" charset="0"/>
              </a:rPr>
              <a:t>.</a:t>
            </a:r>
          </a:p>
          <a:p>
            <a:pPr marL="342900" indent="-342900">
              <a:buClr>
                <a:schemeClr val="accent3"/>
              </a:buClr>
              <a:buFont typeface="Wingdings" pitchFamily="2" charset="2"/>
              <a:buChar char="l"/>
            </a:pPr>
            <a:endParaRPr kumimoji="1" lang="en-US" altLang="ja-JP" sz="2400" dirty="0">
              <a:latin typeface="Times New Roman" pitchFamily="18" charset="0"/>
              <a:cs typeface="Times New Roman" pitchFamily="18" charset="0"/>
            </a:endParaRPr>
          </a:p>
          <a:p>
            <a:pPr marL="342900" indent="-342900">
              <a:buClr>
                <a:schemeClr val="accent3"/>
              </a:buClr>
              <a:buFont typeface="Wingdings" pitchFamily="2" charset="2"/>
              <a:buChar char="l"/>
            </a:pPr>
            <a:r>
              <a:rPr lang="en-US" altLang="ja-JP" sz="2400" dirty="0" smtClean="0">
                <a:latin typeface="Times New Roman" pitchFamily="18" charset="0"/>
                <a:cs typeface="Times New Roman" pitchFamily="18" charset="0"/>
              </a:rPr>
              <a:t>Cost </a:t>
            </a:r>
            <a:r>
              <a:rPr lang="en-US" altLang="ja-JP" sz="2400" dirty="0">
                <a:latin typeface="Times New Roman" pitchFamily="18" charset="0"/>
                <a:cs typeface="Times New Roman" pitchFamily="18" charset="0"/>
              </a:rPr>
              <a:t>for meals, for room, and for daily necessities are borne by the user.</a:t>
            </a:r>
            <a:endParaRPr kumimoji="1" lang="ja-JP"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00941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305800" cy="936104"/>
          </a:xfrm>
        </p:spPr>
        <p:txBody>
          <a:bodyPr/>
          <a:lstStyle/>
          <a:p>
            <a:pPr algn="ctr"/>
            <a:r>
              <a:rPr lang="en-US" altLang="ja-JP" b="1" dirty="0">
                <a:latin typeface="Times New Roman" pitchFamily="18" charset="0"/>
                <a:cs typeface="Times New Roman" pitchFamily="18" charset="0"/>
              </a:rPr>
              <a:t>Staff placement standard</a:t>
            </a:r>
            <a:endParaRPr kumimoji="1" lang="ja-JP" altLang="en-US" b="1" dirty="0">
              <a:latin typeface="Times New Roman" pitchFamily="18" charset="0"/>
              <a:cs typeface="Times New Roman" pitchFamily="18" charset="0"/>
            </a:endParaRPr>
          </a:p>
        </p:txBody>
      </p:sp>
      <p:sp>
        <p:nvSpPr>
          <p:cNvPr id="3" name="スライド番号プレースホルダー 2"/>
          <p:cNvSpPr>
            <a:spLocks noGrp="1"/>
          </p:cNvSpPr>
          <p:nvPr>
            <p:ph type="sldNum" sz="quarter" idx="12"/>
          </p:nvPr>
        </p:nvSpPr>
        <p:spPr/>
        <p:txBody>
          <a:bodyPr/>
          <a:lstStyle/>
          <a:p>
            <a:pPr>
              <a:defRPr/>
            </a:pPr>
            <a:fld id="{0758670C-FF23-4144-BBB0-237DD4340E22}" type="slidenum">
              <a:rPr lang="ja-JP" altLang="en-US" smtClean="0"/>
              <a:pPr>
                <a:defRPr/>
              </a:pPr>
              <a:t>35</a:t>
            </a:fld>
            <a:endParaRPr lang="ja-JP" altLang="en-US" dirty="0"/>
          </a:p>
        </p:txBody>
      </p:sp>
      <p:cxnSp>
        <p:nvCxnSpPr>
          <p:cNvPr id="6" name="直線コネクタ 5"/>
          <p:cNvCxnSpPr/>
          <p:nvPr/>
        </p:nvCxnSpPr>
        <p:spPr>
          <a:xfrm flipV="1">
            <a:off x="2921000" y="8582025"/>
            <a:ext cx="1800225" cy="666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xmlns="" val="831178067"/>
              </p:ext>
            </p:extLst>
          </p:nvPr>
        </p:nvGraphicFramePr>
        <p:xfrm>
          <a:off x="467544" y="1340768"/>
          <a:ext cx="8280922" cy="4929717"/>
        </p:xfrm>
        <a:graphic>
          <a:graphicData uri="http://schemas.openxmlformats.org/drawingml/2006/table">
            <a:tbl>
              <a:tblPr firstRow="1" firstCol="1" bandRow="1">
                <a:tableStyleId>{5C22544A-7EE6-4342-B048-85BDC9FD1C3A}</a:tableStyleId>
              </a:tblPr>
              <a:tblGrid>
                <a:gridCol w="1635400"/>
                <a:gridCol w="2215174"/>
                <a:gridCol w="2104220"/>
                <a:gridCol w="2326128"/>
              </a:tblGrid>
              <a:tr h="2160240">
                <a:tc>
                  <a:txBody>
                    <a:bodyPr/>
                    <a:lstStyle/>
                    <a:p>
                      <a:pPr algn="just">
                        <a:spcAft>
                          <a:spcPts val="0"/>
                        </a:spcAft>
                      </a:pPr>
                      <a:r>
                        <a:rPr lang="en-US" sz="1800" kern="100" dirty="0">
                          <a:effectLst/>
                          <a:latin typeface="Times New Roman" pitchFamily="18" charset="0"/>
                          <a:cs typeface="Times New Roman" pitchFamily="18" charset="0"/>
                        </a:rPr>
                        <a:t> </a:t>
                      </a:r>
                      <a:endParaRPr lang="ja-JP" sz="1800" kern="100" dirty="0">
                        <a:effectLst/>
                        <a:latin typeface="Times New Roman" pitchFamily="18" charset="0"/>
                        <a:ea typeface="ＭＳ 明朝"/>
                        <a:cs typeface="Times New Roman" pitchFamily="18" charset="0"/>
                      </a:endParaRPr>
                    </a:p>
                  </a:txBody>
                  <a:tcPr marL="68580" marR="68580" marT="0" marB="0"/>
                </a:tc>
                <a:tc>
                  <a:txBody>
                    <a:bodyPr/>
                    <a:lstStyle/>
                    <a:p>
                      <a:pPr algn="l">
                        <a:spcAft>
                          <a:spcPts val="0"/>
                        </a:spcAft>
                      </a:pPr>
                      <a:r>
                        <a:rPr lang="en-US" sz="1800" kern="0" dirty="0">
                          <a:effectLst/>
                          <a:latin typeface="Times New Roman" pitchFamily="18" charset="0"/>
                          <a:cs typeface="Times New Roman" pitchFamily="18" charset="0"/>
                        </a:rPr>
                        <a:t>Welfare facility for </a:t>
                      </a:r>
                      <a:r>
                        <a:rPr lang="en-US" sz="1800" kern="0" dirty="0" smtClean="0">
                          <a:effectLst/>
                          <a:latin typeface="Times New Roman" pitchFamily="18" charset="0"/>
                          <a:cs typeface="Times New Roman" pitchFamily="18" charset="0"/>
                        </a:rPr>
                        <a:t>the</a:t>
                      </a:r>
                      <a:r>
                        <a:rPr lang="en-US" sz="1800" kern="100" baseline="0" dirty="0" smtClean="0">
                          <a:effectLst/>
                          <a:latin typeface="Times New Roman" pitchFamily="18" charset="0"/>
                          <a:cs typeface="Times New Roman" pitchFamily="18" charset="0"/>
                        </a:rPr>
                        <a:t> </a:t>
                      </a:r>
                      <a:r>
                        <a:rPr lang="en-US" sz="1800" kern="0" dirty="0" smtClean="0">
                          <a:effectLst/>
                          <a:latin typeface="Times New Roman" pitchFamily="18" charset="0"/>
                          <a:cs typeface="Times New Roman" pitchFamily="18" charset="0"/>
                        </a:rPr>
                        <a:t>elderly </a:t>
                      </a:r>
                      <a:r>
                        <a:rPr lang="en-US" sz="1800" kern="0" dirty="0">
                          <a:effectLst/>
                          <a:latin typeface="Times New Roman" pitchFamily="18" charset="0"/>
                          <a:cs typeface="Times New Roman" pitchFamily="18" charset="0"/>
                        </a:rPr>
                        <a:t>requiring </a:t>
                      </a:r>
                      <a:r>
                        <a:rPr lang="en-US" sz="1800" kern="0" dirty="0" smtClean="0">
                          <a:effectLst/>
                          <a:latin typeface="Times New Roman" pitchFamily="18" charset="0"/>
                          <a:cs typeface="Times New Roman" pitchFamily="18" charset="0"/>
                        </a:rPr>
                        <a:t>care(special </a:t>
                      </a:r>
                      <a:r>
                        <a:rPr lang="en-US" sz="1800" kern="0" dirty="0">
                          <a:effectLst/>
                          <a:latin typeface="Times New Roman" pitchFamily="18" charset="0"/>
                          <a:cs typeface="Times New Roman" pitchFamily="18" charset="0"/>
                        </a:rPr>
                        <a:t>nursing </a:t>
                      </a:r>
                      <a:r>
                        <a:rPr lang="en-US" sz="1800" kern="0" dirty="0" smtClean="0">
                          <a:effectLst/>
                          <a:latin typeface="Times New Roman" pitchFamily="18" charset="0"/>
                          <a:cs typeface="Times New Roman" pitchFamily="18" charset="0"/>
                        </a:rPr>
                        <a:t>home</a:t>
                      </a:r>
                      <a:r>
                        <a:rPr lang="en-US" sz="1800" kern="100" baseline="0" dirty="0" smtClean="0">
                          <a:effectLst/>
                          <a:latin typeface="Times New Roman" pitchFamily="18" charset="0"/>
                          <a:cs typeface="Times New Roman" pitchFamily="18" charset="0"/>
                        </a:rPr>
                        <a:t> </a:t>
                      </a:r>
                      <a:r>
                        <a:rPr lang="en-US" sz="1800" kern="0" dirty="0" smtClean="0">
                          <a:effectLst/>
                          <a:latin typeface="Times New Roman" pitchFamily="18" charset="0"/>
                          <a:cs typeface="Times New Roman" pitchFamily="18" charset="0"/>
                        </a:rPr>
                        <a:t>for </a:t>
                      </a:r>
                      <a:r>
                        <a:rPr lang="en-US" sz="1800" kern="0" dirty="0">
                          <a:effectLst/>
                          <a:latin typeface="Times New Roman" pitchFamily="18" charset="0"/>
                          <a:cs typeface="Times New Roman" pitchFamily="18" charset="0"/>
                        </a:rPr>
                        <a:t>the elderly</a:t>
                      </a:r>
                      <a:r>
                        <a:rPr lang="en-US" sz="1800" kern="0" dirty="0" smtClean="0">
                          <a:effectLst/>
                          <a:latin typeface="Times New Roman" pitchFamily="18" charset="0"/>
                          <a:cs typeface="Times New Roman" pitchFamily="18" charset="0"/>
                        </a:rPr>
                        <a:t>)</a:t>
                      </a:r>
                    </a:p>
                    <a:p>
                      <a:pPr algn="l">
                        <a:spcAft>
                          <a:spcPts val="0"/>
                        </a:spcAft>
                      </a:pPr>
                      <a:endParaRPr lang="ja-JP" sz="1800" kern="100" dirty="0">
                        <a:effectLst/>
                        <a:latin typeface="Times New Roman" pitchFamily="18" charset="0"/>
                        <a:cs typeface="Times New Roman" pitchFamily="18" charset="0"/>
                      </a:endParaRPr>
                    </a:p>
                    <a:p>
                      <a:pPr algn="l">
                        <a:spcAft>
                          <a:spcPts val="0"/>
                        </a:spcAft>
                      </a:pPr>
                      <a:r>
                        <a:rPr lang="ja-JP" sz="1600" kern="100" dirty="0">
                          <a:effectLst/>
                          <a:latin typeface="Times New Roman" pitchFamily="18" charset="0"/>
                          <a:cs typeface="Times New Roman" pitchFamily="18" charset="0"/>
                        </a:rPr>
                        <a:t>※</a:t>
                      </a:r>
                      <a:r>
                        <a:rPr lang="en-US" sz="1600" kern="100" dirty="0">
                          <a:effectLst/>
                          <a:latin typeface="Times New Roman" pitchFamily="18" charset="0"/>
                          <a:cs typeface="Times New Roman" pitchFamily="18" charset="0"/>
                        </a:rPr>
                        <a:t>The staff who is necessary per 100 residents</a:t>
                      </a:r>
                      <a:endParaRPr lang="ja-JP" sz="1600" kern="100" dirty="0">
                        <a:effectLst/>
                        <a:latin typeface="Times New Roman" pitchFamily="18" charset="0"/>
                        <a:ea typeface="ＭＳ 明朝"/>
                        <a:cs typeface="Times New Roman" pitchFamily="18" charset="0"/>
                      </a:endParaRPr>
                    </a:p>
                  </a:txBody>
                  <a:tcPr marL="68580" marR="68580" marT="0" marB="0"/>
                </a:tc>
                <a:tc>
                  <a:txBody>
                    <a:bodyPr/>
                    <a:lstStyle/>
                    <a:p>
                      <a:pPr algn="l">
                        <a:spcAft>
                          <a:spcPts val="0"/>
                        </a:spcAft>
                      </a:pPr>
                      <a:r>
                        <a:rPr lang="en-US" sz="1800" kern="0" dirty="0">
                          <a:effectLst/>
                          <a:latin typeface="Times New Roman" pitchFamily="18" charset="0"/>
                          <a:cs typeface="Times New Roman" pitchFamily="18" charset="0"/>
                        </a:rPr>
                        <a:t>Health service </a:t>
                      </a:r>
                      <a:r>
                        <a:rPr lang="en-US" sz="1800" kern="0" dirty="0" smtClean="0">
                          <a:effectLst/>
                          <a:latin typeface="Times New Roman" pitchFamily="18" charset="0"/>
                          <a:cs typeface="Times New Roman" pitchFamily="18" charset="0"/>
                        </a:rPr>
                        <a:t>facility</a:t>
                      </a:r>
                      <a:r>
                        <a:rPr lang="en-US" sz="1800" kern="100" baseline="0" dirty="0" smtClean="0">
                          <a:effectLst/>
                          <a:latin typeface="Times New Roman" pitchFamily="18" charset="0"/>
                          <a:cs typeface="Times New Roman" pitchFamily="18" charset="0"/>
                        </a:rPr>
                        <a:t> </a:t>
                      </a:r>
                      <a:r>
                        <a:rPr lang="en-US" sz="1800" kern="0" dirty="0" smtClean="0">
                          <a:effectLst/>
                          <a:latin typeface="Times New Roman" pitchFamily="18" charset="0"/>
                          <a:cs typeface="Times New Roman" pitchFamily="18" charset="0"/>
                        </a:rPr>
                        <a:t>for </a:t>
                      </a:r>
                      <a:r>
                        <a:rPr lang="en-US" sz="1800" kern="0" dirty="0">
                          <a:effectLst/>
                          <a:latin typeface="Times New Roman" pitchFamily="18" charset="0"/>
                          <a:cs typeface="Times New Roman" pitchFamily="18" charset="0"/>
                        </a:rPr>
                        <a:t>the elderly requiring</a:t>
                      </a:r>
                      <a:endParaRPr lang="ja-JP" sz="1800" kern="100" dirty="0">
                        <a:effectLst/>
                        <a:latin typeface="Times New Roman" pitchFamily="18" charset="0"/>
                        <a:cs typeface="Times New Roman" pitchFamily="18" charset="0"/>
                      </a:endParaRPr>
                    </a:p>
                    <a:p>
                      <a:pPr algn="l">
                        <a:spcAft>
                          <a:spcPts val="0"/>
                        </a:spcAft>
                      </a:pPr>
                      <a:r>
                        <a:rPr lang="en-US" sz="1800" kern="0" dirty="0" smtClean="0">
                          <a:effectLst/>
                          <a:latin typeface="Times New Roman" pitchFamily="18" charset="0"/>
                          <a:cs typeface="Times New Roman" pitchFamily="18" charset="0"/>
                        </a:rPr>
                        <a:t>Care</a:t>
                      </a:r>
                    </a:p>
                    <a:p>
                      <a:pPr algn="l">
                        <a:spcAft>
                          <a:spcPts val="0"/>
                        </a:spcAft>
                      </a:pPr>
                      <a:endParaRPr lang="ja-JP" sz="1800" kern="100" dirty="0">
                        <a:effectLst/>
                        <a:latin typeface="Times New Roman" pitchFamily="18" charset="0"/>
                        <a:cs typeface="Times New Roman" pitchFamily="18" charset="0"/>
                      </a:endParaRPr>
                    </a:p>
                    <a:p>
                      <a:pPr algn="l">
                        <a:spcAft>
                          <a:spcPts val="0"/>
                        </a:spcAft>
                      </a:pPr>
                      <a:r>
                        <a:rPr lang="ja-JP" sz="1600" kern="100" dirty="0">
                          <a:effectLst/>
                          <a:latin typeface="Times New Roman" pitchFamily="18" charset="0"/>
                          <a:cs typeface="Times New Roman" pitchFamily="18" charset="0"/>
                        </a:rPr>
                        <a:t>※</a:t>
                      </a:r>
                      <a:r>
                        <a:rPr lang="en-US" sz="1600" kern="100" dirty="0">
                          <a:effectLst/>
                          <a:latin typeface="Times New Roman" pitchFamily="18" charset="0"/>
                          <a:cs typeface="Times New Roman" pitchFamily="18" charset="0"/>
                        </a:rPr>
                        <a:t>The staff who is necessary per 100 residents</a:t>
                      </a:r>
                      <a:endParaRPr lang="ja-JP" sz="1600" kern="100" dirty="0">
                        <a:effectLst/>
                        <a:latin typeface="Times New Roman" pitchFamily="18" charset="0"/>
                        <a:ea typeface="ＭＳ 明朝"/>
                        <a:cs typeface="Times New Roman" pitchFamily="18" charset="0"/>
                      </a:endParaRPr>
                    </a:p>
                  </a:txBody>
                  <a:tcPr marL="68580" marR="68580" marT="0" marB="0"/>
                </a:tc>
                <a:tc>
                  <a:txBody>
                    <a:bodyPr/>
                    <a:lstStyle/>
                    <a:p>
                      <a:pPr algn="l">
                        <a:spcAft>
                          <a:spcPts val="0"/>
                        </a:spcAft>
                      </a:pPr>
                      <a:r>
                        <a:rPr lang="en-US" sz="1800" kern="0" dirty="0">
                          <a:effectLst/>
                          <a:latin typeface="Times New Roman" pitchFamily="18" charset="0"/>
                          <a:cs typeface="Times New Roman" pitchFamily="18" charset="0"/>
                        </a:rPr>
                        <a:t>Sanatorium type </a:t>
                      </a:r>
                      <a:r>
                        <a:rPr lang="en-US" sz="1800" kern="0" dirty="0" smtClean="0">
                          <a:effectLst/>
                          <a:latin typeface="Times New Roman" pitchFamily="18" charset="0"/>
                          <a:cs typeface="Times New Roman" pitchFamily="18" charset="0"/>
                        </a:rPr>
                        <a:t>medical</a:t>
                      </a:r>
                      <a:r>
                        <a:rPr lang="en-US" sz="1800" kern="100" baseline="0" dirty="0" smtClean="0">
                          <a:effectLst/>
                          <a:latin typeface="Times New Roman" pitchFamily="18" charset="0"/>
                          <a:cs typeface="Times New Roman" pitchFamily="18" charset="0"/>
                        </a:rPr>
                        <a:t> </a:t>
                      </a:r>
                      <a:r>
                        <a:rPr lang="en-US" sz="1800" kern="0" dirty="0" smtClean="0">
                          <a:effectLst/>
                          <a:latin typeface="Times New Roman" pitchFamily="18" charset="0"/>
                          <a:cs typeface="Times New Roman" pitchFamily="18" charset="0"/>
                        </a:rPr>
                        <a:t>care </a:t>
                      </a:r>
                      <a:r>
                        <a:rPr lang="en-US" sz="1800" kern="0" dirty="0">
                          <a:effectLst/>
                          <a:latin typeface="Times New Roman" pitchFamily="18" charset="0"/>
                          <a:cs typeface="Times New Roman" pitchFamily="18" charset="0"/>
                        </a:rPr>
                        <a:t>facility for the elderly</a:t>
                      </a:r>
                      <a:endParaRPr lang="ja-JP" sz="1800" kern="100" dirty="0">
                        <a:effectLst/>
                        <a:latin typeface="Times New Roman" pitchFamily="18" charset="0"/>
                        <a:cs typeface="Times New Roman" pitchFamily="18" charset="0"/>
                      </a:endParaRPr>
                    </a:p>
                    <a:p>
                      <a:pPr algn="just">
                        <a:spcAft>
                          <a:spcPts val="0"/>
                        </a:spcAft>
                      </a:pPr>
                      <a:r>
                        <a:rPr lang="en-US" sz="1800" kern="0" dirty="0">
                          <a:effectLst/>
                          <a:latin typeface="Times New Roman" pitchFamily="18" charset="0"/>
                          <a:cs typeface="Times New Roman" pitchFamily="18" charset="0"/>
                        </a:rPr>
                        <a:t>requiring </a:t>
                      </a:r>
                      <a:r>
                        <a:rPr lang="en-US" sz="1800" kern="0" dirty="0" smtClean="0">
                          <a:effectLst/>
                          <a:latin typeface="Times New Roman" pitchFamily="18" charset="0"/>
                          <a:cs typeface="Times New Roman" pitchFamily="18" charset="0"/>
                        </a:rPr>
                        <a:t>care</a:t>
                      </a:r>
                    </a:p>
                    <a:p>
                      <a:pPr algn="just">
                        <a:spcAft>
                          <a:spcPts val="0"/>
                        </a:spcAft>
                      </a:pPr>
                      <a:endParaRPr lang="ja-JP" sz="1800" kern="100" dirty="0">
                        <a:effectLst/>
                        <a:latin typeface="Times New Roman" pitchFamily="18" charset="0"/>
                        <a:cs typeface="Times New Roman" pitchFamily="18" charset="0"/>
                      </a:endParaRPr>
                    </a:p>
                    <a:p>
                      <a:pPr algn="just">
                        <a:spcAft>
                          <a:spcPts val="0"/>
                        </a:spcAft>
                      </a:pPr>
                      <a:r>
                        <a:rPr lang="ja-JP" sz="1600" kern="0" dirty="0">
                          <a:effectLst/>
                          <a:latin typeface="Times New Roman" pitchFamily="18" charset="0"/>
                          <a:cs typeface="Times New Roman" pitchFamily="18" charset="0"/>
                        </a:rPr>
                        <a:t>※</a:t>
                      </a:r>
                      <a:r>
                        <a:rPr lang="en-US" sz="1600" kern="0" dirty="0">
                          <a:effectLst/>
                          <a:latin typeface="Times New Roman" pitchFamily="18" charset="0"/>
                          <a:cs typeface="Times New Roman" pitchFamily="18" charset="0"/>
                        </a:rPr>
                        <a:t>patient</a:t>
                      </a:r>
                      <a:r>
                        <a:rPr lang="ja-JP" sz="1600" kern="0" dirty="0">
                          <a:effectLst/>
                          <a:latin typeface="Times New Roman" pitchFamily="18" charset="0"/>
                          <a:cs typeface="Times New Roman" pitchFamily="18" charset="0"/>
                        </a:rPr>
                        <a:t>：</a:t>
                      </a:r>
                      <a:r>
                        <a:rPr lang="en-US" sz="1600" kern="0" dirty="0">
                          <a:effectLst/>
                          <a:latin typeface="Times New Roman" pitchFamily="18" charset="0"/>
                          <a:cs typeface="Times New Roman" pitchFamily="18" charset="0"/>
                        </a:rPr>
                        <a:t>staff</a:t>
                      </a:r>
                      <a:endParaRPr lang="ja-JP" sz="1600" kern="100" dirty="0">
                        <a:effectLst/>
                        <a:latin typeface="Times New Roman" pitchFamily="18" charset="0"/>
                        <a:ea typeface="ＭＳ 明朝"/>
                        <a:cs typeface="Times New Roman" pitchFamily="18" charset="0"/>
                      </a:endParaRPr>
                    </a:p>
                  </a:txBody>
                  <a:tcPr marL="68580" marR="68580" marT="0" marB="0"/>
                </a:tc>
              </a:tr>
              <a:tr h="360040">
                <a:tc>
                  <a:txBody>
                    <a:bodyPr/>
                    <a:lstStyle/>
                    <a:p>
                      <a:pPr algn="just">
                        <a:spcAft>
                          <a:spcPts val="0"/>
                        </a:spcAft>
                      </a:pPr>
                      <a:r>
                        <a:rPr lang="en-US" sz="1800" kern="100">
                          <a:effectLst/>
                          <a:latin typeface="Times New Roman" pitchFamily="18" charset="0"/>
                          <a:cs typeface="Times New Roman" pitchFamily="18" charset="0"/>
                        </a:rPr>
                        <a:t>Doctor</a:t>
                      </a:r>
                      <a:endParaRPr lang="ja-JP" sz="1800" kern="100">
                        <a:effectLst/>
                        <a:latin typeface="Times New Roman" pitchFamily="18" charset="0"/>
                        <a:ea typeface="ＭＳ 明朝"/>
                        <a:cs typeface="Times New Roman" pitchFamily="18" charset="0"/>
                      </a:endParaRPr>
                    </a:p>
                  </a:txBody>
                  <a:tcPr marL="68580" marR="68580" marT="0" marB="0"/>
                </a:tc>
                <a:tc>
                  <a:txBody>
                    <a:bodyPr/>
                    <a:lstStyle/>
                    <a:p>
                      <a:pPr algn="ctr">
                        <a:spcAft>
                          <a:spcPts val="0"/>
                        </a:spcAft>
                      </a:pPr>
                      <a:r>
                        <a:rPr lang="ja-JP" sz="2000" b="1" kern="100" dirty="0">
                          <a:effectLst/>
                          <a:latin typeface="Times New Roman" pitchFamily="18" charset="0"/>
                          <a:cs typeface="Times New Roman" pitchFamily="18" charset="0"/>
                        </a:rPr>
                        <a:t>One or more</a:t>
                      </a:r>
                      <a:endParaRPr lang="ja-JP" sz="2000" b="1" kern="100" dirty="0">
                        <a:effectLst/>
                        <a:latin typeface="Times New Roman" pitchFamily="18" charset="0"/>
                        <a:ea typeface="ＭＳ 明朝"/>
                        <a:cs typeface="Times New Roman" pitchFamily="18" charset="0"/>
                      </a:endParaRPr>
                    </a:p>
                  </a:txBody>
                  <a:tcPr marL="68580" marR="68580" marT="0" marB="0"/>
                </a:tc>
                <a:tc>
                  <a:txBody>
                    <a:bodyPr/>
                    <a:lstStyle/>
                    <a:p>
                      <a:pPr algn="ctr">
                        <a:spcAft>
                          <a:spcPts val="0"/>
                        </a:spcAft>
                      </a:pPr>
                      <a:r>
                        <a:rPr lang="ja-JP" sz="2000" b="1" kern="100" dirty="0">
                          <a:effectLst/>
                          <a:latin typeface="Times New Roman" pitchFamily="18" charset="0"/>
                          <a:cs typeface="Times New Roman" pitchFamily="18" charset="0"/>
                        </a:rPr>
                        <a:t>One or more</a:t>
                      </a:r>
                      <a:endParaRPr lang="ja-JP" sz="2000" b="1" kern="100" dirty="0">
                        <a:effectLst/>
                        <a:latin typeface="Times New Roman" pitchFamily="18" charset="0"/>
                        <a:ea typeface="ＭＳ 明朝"/>
                        <a:cs typeface="Times New Roman" pitchFamily="18" charset="0"/>
                      </a:endParaRPr>
                    </a:p>
                  </a:txBody>
                  <a:tcPr marL="68580" marR="68580" marT="0" marB="0"/>
                </a:tc>
                <a:tc>
                  <a:txBody>
                    <a:bodyPr/>
                    <a:lstStyle/>
                    <a:p>
                      <a:pPr algn="ctr">
                        <a:spcAft>
                          <a:spcPts val="0"/>
                        </a:spcAft>
                      </a:pPr>
                      <a:r>
                        <a:rPr lang="ja-JP" sz="2000" b="1" kern="100" dirty="0">
                          <a:effectLst/>
                          <a:latin typeface="Times New Roman" pitchFamily="18" charset="0"/>
                          <a:cs typeface="Times New Roman" pitchFamily="18" charset="0"/>
                        </a:rPr>
                        <a:t>３</a:t>
                      </a:r>
                      <a:r>
                        <a:rPr lang="en-US" sz="2000" b="1" kern="100" dirty="0">
                          <a:effectLst/>
                          <a:latin typeface="Times New Roman" pitchFamily="18" charset="0"/>
                          <a:cs typeface="Times New Roman" pitchFamily="18" charset="0"/>
                        </a:rPr>
                        <a:t> or more</a:t>
                      </a:r>
                      <a:endParaRPr lang="ja-JP" sz="2000" b="1" kern="100" dirty="0">
                        <a:effectLst/>
                        <a:latin typeface="Times New Roman" pitchFamily="18" charset="0"/>
                        <a:ea typeface="ＭＳ 明朝"/>
                        <a:cs typeface="Times New Roman" pitchFamily="18" charset="0"/>
                      </a:endParaRPr>
                    </a:p>
                  </a:txBody>
                  <a:tcPr marL="68580" marR="68580" marT="0" marB="0"/>
                </a:tc>
              </a:tr>
              <a:tr h="460553">
                <a:tc>
                  <a:txBody>
                    <a:bodyPr/>
                    <a:lstStyle/>
                    <a:p>
                      <a:pPr algn="just">
                        <a:spcAft>
                          <a:spcPts val="0"/>
                        </a:spcAft>
                      </a:pPr>
                      <a:r>
                        <a:rPr lang="en-US" sz="1800" kern="100">
                          <a:effectLst/>
                          <a:latin typeface="Times New Roman" pitchFamily="18" charset="0"/>
                          <a:cs typeface="Times New Roman" pitchFamily="18" charset="0"/>
                        </a:rPr>
                        <a:t>Nurse</a:t>
                      </a:r>
                      <a:endParaRPr lang="ja-JP" sz="1800" kern="100">
                        <a:effectLst/>
                        <a:latin typeface="Times New Roman" pitchFamily="18" charset="0"/>
                        <a:ea typeface="ＭＳ 明朝"/>
                        <a:cs typeface="Times New Roman" pitchFamily="18" charset="0"/>
                      </a:endParaRPr>
                    </a:p>
                  </a:txBody>
                  <a:tcPr marL="68580" marR="68580" marT="0" marB="0"/>
                </a:tc>
                <a:tc>
                  <a:txBody>
                    <a:bodyPr/>
                    <a:lstStyle/>
                    <a:p>
                      <a:pPr algn="ctr">
                        <a:spcAft>
                          <a:spcPts val="0"/>
                        </a:spcAft>
                      </a:pPr>
                      <a:r>
                        <a:rPr lang="ja-JP" sz="2000" b="1" kern="100" dirty="0">
                          <a:effectLst/>
                          <a:latin typeface="Times New Roman" pitchFamily="18" charset="0"/>
                          <a:cs typeface="Times New Roman" pitchFamily="18" charset="0"/>
                        </a:rPr>
                        <a:t>３</a:t>
                      </a:r>
                      <a:endParaRPr lang="ja-JP" sz="2000" b="1" kern="100" dirty="0">
                        <a:effectLst/>
                        <a:latin typeface="Times New Roman" pitchFamily="18" charset="0"/>
                        <a:ea typeface="ＭＳ 明朝"/>
                        <a:cs typeface="Times New Roman" pitchFamily="18" charset="0"/>
                      </a:endParaRPr>
                    </a:p>
                  </a:txBody>
                  <a:tcPr marL="68580" marR="68580" marT="0" marB="0"/>
                </a:tc>
                <a:tc>
                  <a:txBody>
                    <a:bodyPr/>
                    <a:lstStyle/>
                    <a:p>
                      <a:pPr algn="ctr">
                        <a:spcAft>
                          <a:spcPts val="0"/>
                        </a:spcAft>
                      </a:pPr>
                      <a:r>
                        <a:rPr lang="ja-JP" sz="2000" b="1" kern="100" dirty="0">
                          <a:effectLst/>
                          <a:latin typeface="Times New Roman" pitchFamily="18" charset="0"/>
                          <a:cs typeface="Times New Roman" pitchFamily="18" charset="0"/>
                        </a:rPr>
                        <a:t>１０</a:t>
                      </a:r>
                      <a:endParaRPr lang="ja-JP" sz="2000" b="1" kern="100" dirty="0">
                        <a:effectLst/>
                        <a:latin typeface="Times New Roman" pitchFamily="18" charset="0"/>
                        <a:ea typeface="ＭＳ 明朝"/>
                        <a:cs typeface="Times New Roman" pitchFamily="18" charset="0"/>
                      </a:endParaRPr>
                    </a:p>
                  </a:txBody>
                  <a:tcPr marL="68580" marR="68580" marT="0" marB="0"/>
                </a:tc>
                <a:tc>
                  <a:txBody>
                    <a:bodyPr/>
                    <a:lstStyle/>
                    <a:p>
                      <a:pPr algn="ctr">
                        <a:spcAft>
                          <a:spcPts val="0"/>
                        </a:spcAft>
                      </a:pPr>
                      <a:r>
                        <a:rPr lang="ja-JP" sz="2000" b="1" kern="100">
                          <a:effectLst/>
                          <a:latin typeface="Times New Roman" pitchFamily="18" charset="0"/>
                          <a:cs typeface="Times New Roman" pitchFamily="18" charset="0"/>
                        </a:rPr>
                        <a:t>５：１</a:t>
                      </a:r>
                      <a:endParaRPr lang="ja-JP" sz="2000" b="1" kern="100">
                        <a:effectLst/>
                        <a:latin typeface="Times New Roman" pitchFamily="18" charset="0"/>
                        <a:ea typeface="ＭＳ 明朝"/>
                        <a:cs typeface="Times New Roman" pitchFamily="18" charset="0"/>
                      </a:endParaRPr>
                    </a:p>
                  </a:txBody>
                  <a:tcPr marL="68580" marR="68580" marT="0" marB="0"/>
                </a:tc>
              </a:tr>
              <a:tr h="459301">
                <a:tc>
                  <a:txBody>
                    <a:bodyPr/>
                    <a:lstStyle/>
                    <a:p>
                      <a:pPr algn="just">
                        <a:spcAft>
                          <a:spcPts val="0"/>
                        </a:spcAft>
                      </a:pPr>
                      <a:r>
                        <a:rPr lang="en-US" sz="1800" kern="100">
                          <a:effectLst/>
                          <a:latin typeface="Times New Roman" pitchFamily="18" charset="0"/>
                          <a:cs typeface="Times New Roman" pitchFamily="18" charset="0"/>
                        </a:rPr>
                        <a:t>Care staff</a:t>
                      </a:r>
                      <a:endParaRPr lang="ja-JP" sz="1800" kern="100">
                        <a:effectLst/>
                        <a:latin typeface="Times New Roman" pitchFamily="18" charset="0"/>
                        <a:ea typeface="ＭＳ 明朝"/>
                        <a:cs typeface="Times New Roman" pitchFamily="18" charset="0"/>
                      </a:endParaRPr>
                    </a:p>
                  </a:txBody>
                  <a:tcPr marL="68580" marR="68580" marT="0" marB="0"/>
                </a:tc>
                <a:tc>
                  <a:txBody>
                    <a:bodyPr/>
                    <a:lstStyle/>
                    <a:p>
                      <a:pPr algn="ctr">
                        <a:spcAft>
                          <a:spcPts val="0"/>
                        </a:spcAft>
                      </a:pPr>
                      <a:r>
                        <a:rPr lang="ja-JP" sz="2000" b="1" kern="100" dirty="0">
                          <a:effectLst/>
                          <a:latin typeface="Times New Roman" pitchFamily="18" charset="0"/>
                          <a:cs typeface="Times New Roman" pitchFamily="18" charset="0"/>
                        </a:rPr>
                        <a:t>３１</a:t>
                      </a:r>
                      <a:endParaRPr lang="ja-JP" sz="2000" b="1" kern="100" dirty="0">
                        <a:effectLst/>
                        <a:latin typeface="Times New Roman" pitchFamily="18" charset="0"/>
                        <a:ea typeface="ＭＳ 明朝"/>
                        <a:cs typeface="Times New Roman" pitchFamily="18" charset="0"/>
                      </a:endParaRPr>
                    </a:p>
                  </a:txBody>
                  <a:tcPr marL="68580" marR="68580" marT="0" marB="0"/>
                </a:tc>
                <a:tc>
                  <a:txBody>
                    <a:bodyPr/>
                    <a:lstStyle/>
                    <a:p>
                      <a:pPr algn="ctr">
                        <a:spcAft>
                          <a:spcPts val="0"/>
                        </a:spcAft>
                      </a:pPr>
                      <a:r>
                        <a:rPr lang="ja-JP" sz="2000" b="1" kern="100" dirty="0">
                          <a:effectLst/>
                          <a:latin typeface="Times New Roman" pitchFamily="18" charset="0"/>
                          <a:cs typeface="Times New Roman" pitchFamily="18" charset="0"/>
                        </a:rPr>
                        <a:t>２４</a:t>
                      </a:r>
                      <a:endParaRPr lang="ja-JP" sz="2000" b="1" kern="100" dirty="0">
                        <a:effectLst/>
                        <a:latin typeface="Times New Roman" pitchFamily="18" charset="0"/>
                        <a:ea typeface="ＭＳ 明朝"/>
                        <a:cs typeface="Times New Roman" pitchFamily="18" charset="0"/>
                      </a:endParaRPr>
                    </a:p>
                  </a:txBody>
                  <a:tcPr marL="68580" marR="68580" marT="0" marB="0"/>
                </a:tc>
                <a:tc>
                  <a:txBody>
                    <a:bodyPr/>
                    <a:lstStyle/>
                    <a:p>
                      <a:pPr algn="ctr">
                        <a:spcAft>
                          <a:spcPts val="0"/>
                        </a:spcAft>
                      </a:pPr>
                      <a:r>
                        <a:rPr lang="ja-JP" sz="2000" b="1" kern="100" dirty="0">
                          <a:effectLst/>
                          <a:latin typeface="Times New Roman" pitchFamily="18" charset="0"/>
                          <a:cs typeface="Times New Roman" pitchFamily="18" charset="0"/>
                        </a:rPr>
                        <a:t>５：１</a:t>
                      </a:r>
                      <a:endParaRPr lang="ja-JP" sz="2000" b="1" kern="100" dirty="0">
                        <a:effectLst/>
                        <a:latin typeface="Times New Roman" pitchFamily="18" charset="0"/>
                        <a:ea typeface="ＭＳ 明朝"/>
                        <a:cs typeface="Times New Roman" pitchFamily="18" charset="0"/>
                      </a:endParaRPr>
                    </a:p>
                  </a:txBody>
                  <a:tcPr marL="68580" marR="68580" marT="0" marB="0"/>
                </a:tc>
              </a:tr>
              <a:tr h="1024362">
                <a:tc>
                  <a:txBody>
                    <a:bodyPr/>
                    <a:lstStyle/>
                    <a:p>
                      <a:pPr algn="l">
                        <a:spcAft>
                          <a:spcPts val="0"/>
                        </a:spcAft>
                      </a:pPr>
                      <a:r>
                        <a:rPr lang="en-US" sz="1800" kern="0">
                          <a:effectLst/>
                          <a:latin typeface="Times New Roman" pitchFamily="18" charset="0"/>
                          <a:cs typeface="Times New Roman" pitchFamily="18" charset="0"/>
                        </a:rPr>
                        <a:t>A specialist in therapy and rehabilitation</a:t>
                      </a:r>
                      <a:endParaRPr lang="ja-JP" sz="1800" kern="100">
                        <a:effectLst/>
                        <a:latin typeface="Times New Roman" pitchFamily="18" charset="0"/>
                        <a:ea typeface="ＭＳ 明朝"/>
                        <a:cs typeface="Times New Roman" pitchFamily="18" charset="0"/>
                      </a:endParaRPr>
                    </a:p>
                  </a:txBody>
                  <a:tcPr marL="68580" marR="68580" marT="0" marB="0"/>
                </a:tc>
                <a:tc>
                  <a:txBody>
                    <a:bodyPr/>
                    <a:lstStyle/>
                    <a:p>
                      <a:pPr algn="just">
                        <a:spcAft>
                          <a:spcPts val="0"/>
                        </a:spcAft>
                      </a:pPr>
                      <a:endParaRPr lang="ja-JP" sz="1800" b="1" kern="100">
                        <a:effectLst/>
                        <a:latin typeface="Times New Roman" pitchFamily="18" charset="0"/>
                        <a:ea typeface="ＭＳ 明朝"/>
                        <a:cs typeface="Times New Roman" pitchFamily="18" charset="0"/>
                      </a:endParaRPr>
                    </a:p>
                  </a:txBody>
                  <a:tcPr marL="68580" marR="68580" marT="0" marB="0"/>
                </a:tc>
                <a:tc>
                  <a:txBody>
                    <a:bodyPr/>
                    <a:lstStyle/>
                    <a:p>
                      <a:pPr algn="ctr" fontAlgn="t">
                        <a:spcAft>
                          <a:spcPts val="0"/>
                        </a:spcAft>
                      </a:pPr>
                      <a:r>
                        <a:rPr lang="ja-JP" sz="2000" b="1" kern="0" dirty="0">
                          <a:effectLst/>
                          <a:latin typeface="Times New Roman" pitchFamily="18" charset="0"/>
                          <a:cs typeface="Times New Roman" pitchFamily="18" charset="0"/>
                        </a:rPr>
                        <a:t>One or more</a:t>
                      </a:r>
                      <a:endParaRPr lang="ja-JP" sz="2000" b="1" kern="100" dirty="0">
                        <a:effectLst/>
                        <a:latin typeface="Times New Roman" pitchFamily="18" charset="0"/>
                        <a:ea typeface="ＭＳ 明朝"/>
                        <a:cs typeface="Times New Roman" pitchFamily="18" charset="0"/>
                      </a:endParaRPr>
                    </a:p>
                  </a:txBody>
                  <a:tcPr marL="68580" marR="68580" marT="0" marB="0"/>
                </a:tc>
                <a:tc>
                  <a:txBody>
                    <a:bodyPr/>
                    <a:lstStyle/>
                    <a:p>
                      <a:pPr algn="ctr">
                        <a:spcAft>
                          <a:spcPts val="0"/>
                        </a:spcAft>
                      </a:pPr>
                      <a:r>
                        <a:rPr lang="ja-JP" sz="2000" b="1" kern="100" dirty="0">
                          <a:effectLst/>
                          <a:latin typeface="Times New Roman" pitchFamily="18" charset="0"/>
                          <a:cs typeface="Times New Roman" pitchFamily="18" charset="0"/>
                        </a:rPr>
                        <a:t>The number needed</a:t>
                      </a:r>
                      <a:endParaRPr lang="ja-JP" sz="2000" b="1" kern="100" dirty="0">
                        <a:effectLst/>
                        <a:latin typeface="Times New Roman" pitchFamily="18" charset="0"/>
                        <a:ea typeface="ＭＳ 明朝"/>
                        <a:cs typeface="Times New Roman" pitchFamily="18" charset="0"/>
                      </a:endParaRPr>
                    </a:p>
                  </a:txBody>
                  <a:tcPr marL="68580" marR="68580" marT="0" marB="0"/>
                </a:tc>
              </a:tr>
              <a:tr h="465221">
                <a:tc>
                  <a:txBody>
                    <a:bodyPr/>
                    <a:lstStyle/>
                    <a:p>
                      <a:pPr algn="just">
                        <a:spcAft>
                          <a:spcPts val="0"/>
                        </a:spcAft>
                      </a:pPr>
                      <a:r>
                        <a:rPr lang="en-US" sz="1800" kern="0">
                          <a:effectLst/>
                          <a:latin typeface="Times New Roman" pitchFamily="18" charset="0"/>
                          <a:cs typeface="Times New Roman" pitchFamily="18" charset="0"/>
                        </a:rPr>
                        <a:t>Care manager</a:t>
                      </a:r>
                      <a:endParaRPr lang="ja-JP" sz="1800" kern="100">
                        <a:effectLst/>
                        <a:latin typeface="Times New Roman" pitchFamily="18" charset="0"/>
                        <a:ea typeface="ＭＳ 明朝"/>
                        <a:cs typeface="Times New Roman" pitchFamily="18" charset="0"/>
                      </a:endParaRPr>
                    </a:p>
                  </a:txBody>
                  <a:tcPr marL="68580" marR="68580" marT="0" marB="0"/>
                </a:tc>
                <a:tc gridSpan="2">
                  <a:txBody>
                    <a:bodyPr/>
                    <a:lstStyle/>
                    <a:p>
                      <a:pPr algn="ctr" fontAlgn="t">
                        <a:spcAft>
                          <a:spcPts val="0"/>
                        </a:spcAft>
                      </a:pPr>
                      <a:r>
                        <a:rPr lang="en-US" sz="2000" b="1" kern="100">
                          <a:effectLst/>
                          <a:latin typeface="Times New Roman" pitchFamily="18" charset="0"/>
                          <a:cs typeface="Times New Roman" pitchFamily="18" charset="0"/>
                        </a:rPr>
                        <a:t>One or more</a:t>
                      </a:r>
                      <a:endParaRPr lang="ja-JP" sz="2000" b="1" kern="100">
                        <a:effectLst/>
                        <a:latin typeface="Times New Roman" pitchFamily="18" charset="0"/>
                        <a:ea typeface="ＭＳ 明朝"/>
                        <a:cs typeface="Times New Roman" pitchFamily="18" charset="0"/>
                      </a:endParaRPr>
                    </a:p>
                  </a:txBody>
                  <a:tcPr marL="68580" marR="68580" marT="0" marB="0"/>
                </a:tc>
                <a:tc hMerge="1">
                  <a:txBody>
                    <a:bodyPr/>
                    <a:lstStyle/>
                    <a:p>
                      <a:endParaRPr kumimoji="1" lang="ja-JP" altLang="en-US"/>
                    </a:p>
                  </a:txBody>
                  <a:tcPr/>
                </a:tc>
                <a:tc>
                  <a:txBody>
                    <a:bodyPr/>
                    <a:lstStyle/>
                    <a:p>
                      <a:pPr algn="ctr" fontAlgn="t">
                        <a:spcAft>
                          <a:spcPts val="0"/>
                        </a:spcAft>
                      </a:pPr>
                      <a:r>
                        <a:rPr lang="en-US" sz="2000" b="1" kern="100" dirty="0">
                          <a:effectLst/>
                          <a:latin typeface="Times New Roman" pitchFamily="18" charset="0"/>
                          <a:cs typeface="Times New Roman" pitchFamily="18" charset="0"/>
                        </a:rPr>
                        <a:t>The number needed</a:t>
                      </a:r>
                      <a:endParaRPr lang="ja-JP" sz="2000" b="1" kern="100" dirty="0">
                        <a:effectLst/>
                        <a:latin typeface="Times New Roman" pitchFamily="18" charset="0"/>
                        <a:ea typeface="ＭＳ 明朝"/>
                        <a:cs typeface="Times New Roman" pitchFamily="18" charset="0"/>
                      </a:endParaRPr>
                    </a:p>
                  </a:txBody>
                  <a:tcPr marL="68580" marR="68580" marT="0" marB="0"/>
                </a:tc>
              </a:tr>
            </a:tbl>
          </a:graphicData>
        </a:graphic>
      </p:graphicFrame>
      <p:cxnSp>
        <p:nvCxnSpPr>
          <p:cNvPr id="10" name="直線コネクタ 9"/>
          <p:cNvCxnSpPr/>
          <p:nvPr/>
        </p:nvCxnSpPr>
        <p:spPr>
          <a:xfrm flipV="1">
            <a:off x="2921000" y="9593263"/>
            <a:ext cx="1800225" cy="666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89730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EA9CB419-CCBE-4512-8052-4C509A32FAA6}" type="slidenum">
              <a:rPr lang="ja-JP" altLang="en-US" smtClean="0"/>
              <a:pPr>
                <a:defRPr/>
              </a:pPr>
              <a:t>36</a:t>
            </a:fld>
            <a:endParaRPr lang="ja-JP" altLang="en-US" dirty="0"/>
          </a:p>
        </p:txBody>
      </p:sp>
      <p:sp>
        <p:nvSpPr>
          <p:cNvPr id="4" name="正方形/長方形 3"/>
          <p:cNvSpPr/>
          <p:nvPr/>
        </p:nvSpPr>
        <p:spPr>
          <a:xfrm>
            <a:off x="683568" y="1052736"/>
            <a:ext cx="7632848" cy="4616648"/>
          </a:xfrm>
          <a:prstGeom prst="rect">
            <a:avLst/>
          </a:prstGeom>
        </p:spPr>
        <p:txBody>
          <a:bodyPr wrap="square">
            <a:spAutoFit/>
          </a:bodyPr>
          <a:lstStyle/>
          <a:p>
            <a:pPr lvl="0" algn="ctr" defTabSz="800100">
              <a:lnSpc>
                <a:spcPct val="90000"/>
              </a:lnSpc>
              <a:spcAft>
                <a:spcPct val="35000"/>
              </a:spcAft>
            </a:pPr>
            <a:r>
              <a:rPr lang="en-AU" altLang="ja-JP" sz="4000" b="1" dirty="0" smtClean="0">
                <a:latin typeface="Times New Roman" pitchFamily="18" charset="0"/>
                <a:cs typeface="Times New Roman" pitchFamily="18" charset="0"/>
              </a:rPr>
              <a:t>Results</a:t>
            </a:r>
            <a:r>
              <a:rPr lang="ja-JP" altLang="ja-JP" sz="4000" b="1" dirty="0" smtClean="0">
                <a:latin typeface="Times New Roman" pitchFamily="18" charset="0"/>
                <a:cs typeface="Times New Roman" pitchFamily="18" charset="0"/>
              </a:rPr>
              <a:t>：</a:t>
            </a:r>
            <a:endParaRPr lang="en-US" altLang="ja-JP" sz="4000" b="1" dirty="0" smtClean="0">
              <a:latin typeface="Times New Roman" pitchFamily="18" charset="0"/>
              <a:cs typeface="Times New Roman" pitchFamily="18" charset="0"/>
            </a:endParaRPr>
          </a:p>
          <a:p>
            <a:pPr lvl="0" defTabSz="800100">
              <a:lnSpc>
                <a:spcPct val="90000"/>
              </a:lnSpc>
              <a:spcAft>
                <a:spcPct val="35000"/>
              </a:spcAft>
            </a:pPr>
            <a:r>
              <a:rPr lang="en-AU" altLang="ja-JP" sz="4000" b="1" dirty="0" smtClean="0">
                <a:latin typeface="Times New Roman" pitchFamily="18" charset="0"/>
                <a:ea typeface="ＤＦ特太ゴシック体" pitchFamily="49" charset="-128"/>
                <a:cs typeface="Times New Roman" pitchFamily="18" charset="0"/>
              </a:rPr>
              <a:t>Caregivers talking duration in a  day =38.1 minutes</a:t>
            </a:r>
          </a:p>
          <a:p>
            <a:pPr lvl="0" defTabSz="800100">
              <a:lnSpc>
                <a:spcPct val="90000"/>
              </a:lnSpc>
              <a:spcAft>
                <a:spcPct val="35000"/>
              </a:spcAft>
            </a:pPr>
            <a:r>
              <a:rPr lang="en-AU" altLang="ja-JP" sz="4000" b="1" dirty="0" smtClean="0">
                <a:latin typeface="Times New Roman" pitchFamily="18" charset="0"/>
                <a:cs typeface="Times New Roman" pitchFamily="18" charset="0"/>
              </a:rPr>
              <a:t>Elderly Utterances duration in a day=4.1</a:t>
            </a:r>
            <a:r>
              <a:rPr lang="en-AU" altLang="ja-JP" sz="4000" dirty="0" smtClean="0">
                <a:latin typeface="Times New Roman" pitchFamily="18" charset="0"/>
                <a:ea typeface="平成明朝"/>
                <a:cs typeface="Times New Roman" pitchFamily="18" charset="0"/>
              </a:rPr>
              <a:t> </a:t>
            </a:r>
            <a:r>
              <a:rPr lang="en-AU" altLang="ja-JP" sz="4000" b="1" dirty="0" smtClean="0">
                <a:latin typeface="Times New Roman" pitchFamily="18" charset="0"/>
                <a:ea typeface="平成明朝"/>
                <a:cs typeface="Times New Roman" pitchFamily="18" charset="0"/>
              </a:rPr>
              <a:t>minutes</a:t>
            </a:r>
            <a:r>
              <a:rPr lang="en-AU" altLang="ja-JP" sz="4000" dirty="0" smtClean="0">
                <a:latin typeface="Times New Roman" pitchFamily="18" charset="0"/>
                <a:ea typeface="平成明朝"/>
                <a:cs typeface="Times New Roman" pitchFamily="18" charset="0"/>
              </a:rPr>
              <a:t>                   </a:t>
            </a:r>
            <a:r>
              <a:rPr lang="en-US" altLang="ja-JP" sz="4000" b="1" dirty="0" err="1" smtClean="0">
                <a:latin typeface="Times New Roman" pitchFamily="18" charset="0"/>
                <a:cs typeface="Times New Roman" pitchFamily="18" charset="0"/>
              </a:rPr>
              <a:t>TypeⅠcommunication</a:t>
            </a:r>
            <a:r>
              <a:rPr lang="en-US" altLang="ja-JP" sz="4000" b="1" dirty="0" smtClean="0">
                <a:latin typeface="Times New Roman" pitchFamily="18" charset="0"/>
                <a:cs typeface="Times New Roman" pitchFamily="18" charset="0"/>
              </a:rPr>
              <a:t> = </a:t>
            </a:r>
            <a:r>
              <a:rPr lang="en-AU" altLang="ja-JP" sz="4000" b="1" dirty="0" smtClean="0">
                <a:latin typeface="Times New Roman" pitchFamily="18" charset="0"/>
                <a:cs typeface="Times New Roman" pitchFamily="18" charset="0"/>
              </a:rPr>
              <a:t>75.9%</a:t>
            </a:r>
          </a:p>
          <a:p>
            <a:pPr lvl="0" defTabSz="800100">
              <a:lnSpc>
                <a:spcPct val="90000"/>
              </a:lnSpc>
              <a:spcAft>
                <a:spcPct val="35000"/>
              </a:spcAft>
            </a:pPr>
            <a:r>
              <a:rPr lang="en-US" altLang="ja-JP" sz="4000" b="1" dirty="0" err="1" smtClean="0">
                <a:latin typeface="Times New Roman" pitchFamily="18" charset="0"/>
                <a:cs typeface="Times New Roman" pitchFamily="18" charset="0"/>
              </a:rPr>
              <a:t>TypeⅡcommunication</a:t>
            </a:r>
            <a:r>
              <a:rPr lang="en-US" altLang="ja-JP" sz="4000" b="1" dirty="0" smtClean="0">
                <a:latin typeface="Times New Roman" pitchFamily="18" charset="0"/>
                <a:cs typeface="Times New Roman" pitchFamily="18" charset="0"/>
              </a:rPr>
              <a:t> = </a:t>
            </a:r>
            <a:r>
              <a:rPr lang="en-AU" altLang="ja-JP" sz="4000" b="1" dirty="0" smtClean="0">
                <a:latin typeface="Times New Roman" pitchFamily="18" charset="0"/>
                <a:cs typeface="Times New Roman" pitchFamily="18" charset="0"/>
              </a:rPr>
              <a:t>24.1% </a:t>
            </a:r>
            <a:endParaRPr lang="ja-JP" alt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EA9CB419-CCBE-4512-8052-4C509A32FAA6}" type="slidenum">
              <a:rPr lang="ja-JP" altLang="en-US" smtClean="0"/>
              <a:pPr>
                <a:defRPr/>
              </a:pPr>
              <a:t>37</a:t>
            </a:fld>
            <a:endParaRPr lang="ja-JP" altLang="en-US" dirty="0"/>
          </a:p>
        </p:txBody>
      </p:sp>
      <p:sp>
        <p:nvSpPr>
          <p:cNvPr id="7" name="テキスト ボックス 6"/>
          <p:cNvSpPr txBox="1"/>
          <p:nvPr/>
        </p:nvSpPr>
        <p:spPr>
          <a:xfrm>
            <a:off x="559768" y="400308"/>
            <a:ext cx="7992888" cy="707886"/>
          </a:xfrm>
          <a:prstGeom prst="rect">
            <a:avLst/>
          </a:prstGeom>
          <a:noFill/>
        </p:spPr>
        <p:txBody>
          <a:bodyPr wrap="square" rtlCol="0">
            <a:spAutoFit/>
          </a:bodyPr>
          <a:lstStyle/>
          <a:p>
            <a:pPr algn="ctr"/>
            <a:r>
              <a:rPr lang="en-US" altLang="ja-JP" sz="4000" b="1" dirty="0">
                <a:solidFill>
                  <a:schemeClr val="tx2"/>
                </a:solidFill>
                <a:latin typeface="Times New Roman" pitchFamily="18" charset="0"/>
                <a:cs typeface="Times New Roman" pitchFamily="18" charset="0"/>
              </a:rPr>
              <a:t>Contents of group discussion</a:t>
            </a:r>
            <a:endParaRPr kumimoji="1" lang="ja-JP" altLang="en-US" sz="4000" b="1" dirty="0">
              <a:solidFill>
                <a:schemeClr val="tx2"/>
              </a:solidFill>
              <a:latin typeface="Times New Roman" pitchFamily="18" charset="0"/>
              <a:cs typeface="Times New Roman"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xmlns="" val="772055302"/>
              </p:ext>
            </p:extLst>
          </p:nvPr>
        </p:nvGraphicFramePr>
        <p:xfrm>
          <a:off x="539552" y="1124744"/>
          <a:ext cx="7920880" cy="5156425"/>
        </p:xfrm>
        <a:graphic>
          <a:graphicData uri="http://schemas.openxmlformats.org/drawingml/2006/table">
            <a:tbl>
              <a:tblPr/>
              <a:tblGrid>
                <a:gridCol w="7920880"/>
              </a:tblGrid>
              <a:tr h="409414">
                <a:tc>
                  <a:txBody>
                    <a:bodyPr/>
                    <a:lstStyle/>
                    <a:p>
                      <a:pPr algn="ctr" fontAlgn="ctr"/>
                      <a:r>
                        <a:rPr lang="en-US" sz="2400" b="1" i="0" u="none" strike="noStrike" dirty="0">
                          <a:solidFill>
                            <a:srgbClr val="000000"/>
                          </a:solidFill>
                          <a:effectLst/>
                          <a:latin typeface="Times New Roman" pitchFamily="18" charset="0"/>
                          <a:cs typeface="Times New Roman" pitchFamily="18" charset="0"/>
                        </a:rPr>
                        <a:t>Current conditions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414">
                <a:tc>
                  <a:txBody>
                    <a:bodyPr/>
                    <a:lstStyle/>
                    <a:p>
                      <a:pPr algn="ctr" fontAlgn="ctr"/>
                      <a:r>
                        <a:rPr lang="en-US" sz="2400" b="1" i="1" u="none" strike="noStrike" dirty="0">
                          <a:solidFill>
                            <a:srgbClr val="000000"/>
                          </a:solidFill>
                          <a:effectLst/>
                          <a:latin typeface="Times New Roman" pitchFamily="18" charset="0"/>
                          <a:cs typeface="Times New Roman" pitchFamily="18" charset="0"/>
                        </a:rPr>
                        <a:t>Type I talking  (around work)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808437">
                <a:tc>
                  <a:txBody>
                    <a:bodyPr/>
                    <a:lstStyle/>
                    <a:p>
                      <a:pPr algn="ctr" fontAlgn="ctr"/>
                      <a:r>
                        <a:rPr lang="en-US" sz="2400" b="0" i="0" u="none" strike="noStrike" dirty="0">
                          <a:solidFill>
                            <a:srgbClr val="000000"/>
                          </a:solidFill>
                          <a:effectLst/>
                          <a:latin typeface="Times New Roman" pitchFamily="18" charset="0"/>
                          <a:cs typeface="Times New Roman" pitchFamily="18" charset="0"/>
                        </a:rPr>
                        <a:t>Being busy with care, time constraints for Type II communication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09414">
                <a:tc>
                  <a:txBody>
                    <a:bodyPr/>
                    <a:lstStyle/>
                    <a:p>
                      <a:pPr algn="ctr" fontAlgn="ctr"/>
                      <a:r>
                        <a:rPr lang="en-US" sz="2400" b="0" i="0" u="none" strike="noStrike" dirty="0">
                          <a:solidFill>
                            <a:srgbClr val="000000"/>
                          </a:solidFill>
                          <a:effectLst/>
                          <a:latin typeface="Times New Roman" pitchFamily="18" charset="0"/>
                          <a:cs typeface="Times New Roman" pitchFamily="18" charset="0"/>
                        </a:rPr>
                        <a:t>While thinking about the next work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09414">
                <a:tc>
                  <a:txBody>
                    <a:bodyPr/>
                    <a:lstStyle/>
                    <a:p>
                      <a:pPr algn="ctr" fontAlgn="ctr"/>
                      <a:r>
                        <a:rPr lang="en-US" sz="2400" b="0" i="0" u="none" strike="noStrike" dirty="0">
                          <a:solidFill>
                            <a:srgbClr val="000000"/>
                          </a:solidFill>
                          <a:effectLst/>
                          <a:latin typeface="Times New Roman" pitchFamily="18" charset="0"/>
                          <a:cs typeface="Times New Roman" pitchFamily="18" charset="0"/>
                        </a:rPr>
                        <a:t>Talking  without awaiting an answer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73883">
                <a:tc>
                  <a:txBody>
                    <a:bodyPr/>
                    <a:lstStyle/>
                    <a:p>
                      <a:pPr algn="ctr" fontAlgn="ctr"/>
                      <a:r>
                        <a:rPr lang="en-US" sz="2400" b="0" i="0" u="none" strike="noStrike" dirty="0">
                          <a:solidFill>
                            <a:srgbClr val="000000"/>
                          </a:solidFill>
                          <a:effectLst/>
                          <a:latin typeface="Times New Roman" pitchFamily="18" charset="0"/>
                          <a:cs typeface="Times New Roman" pitchFamily="18" charset="0"/>
                        </a:rPr>
                        <a:t>Must be a short conversation, otherwise obstruct </a:t>
                      </a:r>
                      <a:r>
                        <a:rPr lang="en-US" sz="2400" b="0" i="0" u="none" strike="noStrike" dirty="0" smtClean="0">
                          <a:solidFill>
                            <a:srgbClr val="000000"/>
                          </a:solidFill>
                          <a:effectLst/>
                          <a:latin typeface="Times New Roman" pitchFamily="18" charset="0"/>
                          <a:cs typeface="Times New Roman" pitchFamily="18" charset="0"/>
                        </a:rPr>
                        <a:t>duties</a:t>
                      </a:r>
                    </a:p>
                    <a:p>
                      <a:pPr algn="ctr" fontAlgn="ct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09414">
                <a:tc>
                  <a:txBody>
                    <a:bodyPr/>
                    <a:lstStyle/>
                    <a:p>
                      <a:pPr algn="ctr" fontAlgn="ctr"/>
                      <a:r>
                        <a:rPr lang="en-US" sz="2400" b="1" i="1" u="none" strike="noStrike" dirty="0">
                          <a:solidFill>
                            <a:srgbClr val="000000"/>
                          </a:solidFill>
                          <a:effectLst/>
                          <a:latin typeface="Times New Roman" pitchFamily="18" charset="0"/>
                          <a:cs typeface="Times New Roman" pitchFamily="18" charset="0"/>
                        </a:rPr>
                        <a:t>Some Type II talking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9414">
                <a:tc>
                  <a:txBody>
                    <a:bodyPr/>
                    <a:lstStyle/>
                    <a:p>
                      <a:pPr algn="ctr" fontAlgn="ctr"/>
                      <a:r>
                        <a:rPr lang="en-US" sz="2400" b="0" i="0" u="none" strike="noStrike" dirty="0">
                          <a:solidFill>
                            <a:srgbClr val="000000"/>
                          </a:solidFill>
                          <a:effectLst/>
                          <a:latin typeface="Times New Roman" pitchFamily="18" charset="0"/>
                          <a:cs typeface="Times New Roman" pitchFamily="18" charset="0"/>
                        </a:rPr>
                        <a:t>When there is time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09414">
                <a:tc>
                  <a:txBody>
                    <a:bodyPr/>
                    <a:lstStyle/>
                    <a:p>
                      <a:pPr algn="ctr" fontAlgn="ctr"/>
                      <a:r>
                        <a:rPr lang="en-US" sz="2400" b="0" i="0" u="none" strike="noStrike" dirty="0">
                          <a:solidFill>
                            <a:srgbClr val="000000"/>
                          </a:solidFill>
                          <a:effectLst/>
                          <a:latin typeface="Times New Roman" pitchFamily="18" charset="0"/>
                          <a:cs typeface="Times New Roman" pitchFamily="18" charset="0"/>
                        </a:rPr>
                        <a:t>Finding topics to talk about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09414">
                <a:tc>
                  <a:txBody>
                    <a:bodyPr/>
                    <a:lstStyle/>
                    <a:p>
                      <a:pPr algn="ctr" fontAlgn="ctr"/>
                      <a:r>
                        <a:rPr lang="en-US" sz="2400" b="0" i="0" u="none" strike="noStrike" dirty="0">
                          <a:solidFill>
                            <a:srgbClr val="000000"/>
                          </a:solidFill>
                          <a:effectLst/>
                          <a:latin typeface="Times New Roman" pitchFamily="18" charset="0"/>
                          <a:cs typeface="Times New Roman" pitchFamily="18" charset="0"/>
                        </a:rPr>
                        <a:t>Use Type II communication when providing care </a:t>
                      </a:r>
                      <a:endParaRPr lang="en-US" sz="2400" b="0" i="0" u="none" strike="noStrike" dirty="0" smtClean="0">
                        <a:solidFill>
                          <a:srgbClr val="000000"/>
                        </a:solidFill>
                        <a:effectLst/>
                        <a:latin typeface="Times New Roman" pitchFamily="18" charset="0"/>
                        <a:cs typeface="Times New Roman" pitchFamily="18" charset="0"/>
                      </a:endParaRPr>
                    </a:p>
                    <a:p>
                      <a:pPr algn="ctr" fontAlgn="ct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cxnSp>
        <p:nvCxnSpPr>
          <p:cNvPr id="4" name="直線コネクタ 3"/>
          <p:cNvCxnSpPr/>
          <p:nvPr/>
        </p:nvCxnSpPr>
        <p:spPr>
          <a:xfrm>
            <a:off x="559768" y="6267788"/>
            <a:ext cx="7920880" cy="0"/>
          </a:xfrm>
          <a:prstGeom prst="line">
            <a:avLst/>
          </a:prstGeom>
          <a:ln w="127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022410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684213" y="333375"/>
            <a:ext cx="7772400" cy="1143000"/>
          </a:xfrm>
        </p:spPr>
        <p:txBody>
          <a:bodyPr/>
          <a:lstStyle/>
          <a:p>
            <a:pPr fontAlgn="auto">
              <a:spcAft>
                <a:spcPts val="0"/>
              </a:spcAft>
              <a:defRPr/>
            </a:pPr>
            <a:r>
              <a:rPr lang="ja-JP" altLang="en-US" dirty="0" smtClean="0"/>
              <a:t>分単位発語時間</a:t>
            </a:r>
          </a:p>
        </p:txBody>
      </p:sp>
      <p:graphicFrame>
        <p:nvGraphicFramePr>
          <p:cNvPr id="6" name="グラフ 5"/>
          <p:cNvGraphicFramePr/>
          <p:nvPr>
            <p:extLst>
              <p:ext uri="{D42A27DB-BD31-4B8C-83A1-F6EECF244321}">
                <p14:modId xmlns:p14="http://schemas.microsoft.com/office/powerpoint/2010/main" xmlns="" val="3001470787"/>
              </p:ext>
            </p:extLst>
          </p:nvPr>
        </p:nvGraphicFramePr>
        <p:xfrm>
          <a:off x="539552" y="1844824"/>
          <a:ext cx="8275463"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988240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EA9CB419-CCBE-4512-8052-4C509A32FAA6}" type="slidenum">
              <a:rPr lang="ja-JP" altLang="en-US" smtClean="0"/>
              <a:pPr>
                <a:defRPr/>
              </a:pPr>
              <a:t>39</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xmlns="" val="4050409776"/>
              </p:ext>
            </p:extLst>
          </p:nvPr>
        </p:nvGraphicFramePr>
        <p:xfrm>
          <a:off x="755577" y="548680"/>
          <a:ext cx="7560840" cy="6029433"/>
        </p:xfrm>
        <a:graphic>
          <a:graphicData uri="http://schemas.openxmlformats.org/drawingml/2006/table">
            <a:tbl>
              <a:tblPr/>
              <a:tblGrid>
                <a:gridCol w="7560840"/>
              </a:tblGrid>
              <a:tr h="525663">
                <a:tc>
                  <a:txBody>
                    <a:bodyPr/>
                    <a:lstStyle/>
                    <a:p>
                      <a:pPr algn="ctr" fontAlgn="ctr"/>
                      <a:r>
                        <a:rPr lang="en-US" sz="2800" b="1" i="0" u="none" strike="noStrike" dirty="0">
                          <a:solidFill>
                            <a:srgbClr val="000000"/>
                          </a:solidFill>
                          <a:effectLst/>
                          <a:latin typeface="Times New Roman"/>
                        </a:rPr>
                        <a:t>Background to current talking  situation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907">
                <a:tc>
                  <a:txBody>
                    <a:bodyPr/>
                    <a:lstStyle/>
                    <a:p>
                      <a:pPr algn="ctr" fontAlgn="ctr"/>
                      <a:r>
                        <a:rPr lang="en-US" sz="2400" b="1" i="1" u="none" strike="noStrike" dirty="0">
                          <a:solidFill>
                            <a:srgbClr val="000000"/>
                          </a:solidFill>
                          <a:effectLst/>
                          <a:latin typeface="Times New Roman"/>
                        </a:rPr>
                        <a:t>Talking to the selected elderly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56907">
                <a:tc>
                  <a:txBody>
                    <a:bodyPr/>
                    <a:lstStyle/>
                    <a:p>
                      <a:pPr algn="ctr" fontAlgn="ctr"/>
                      <a:r>
                        <a:rPr lang="en-US" sz="2400" b="0" i="0" u="none" strike="noStrike" dirty="0">
                          <a:solidFill>
                            <a:srgbClr val="000000"/>
                          </a:solidFill>
                          <a:effectLst/>
                          <a:latin typeface="Times New Roman"/>
                        </a:rPr>
                        <a:t>Not necessary for caregiver to talk to independent elderly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6907">
                <a:tc>
                  <a:txBody>
                    <a:bodyPr/>
                    <a:lstStyle/>
                    <a:p>
                      <a:pPr algn="ctr" fontAlgn="ctr"/>
                      <a:r>
                        <a:rPr lang="en-US" sz="2400" b="0" i="0" u="none" strike="noStrike" dirty="0">
                          <a:solidFill>
                            <a:srgbClr val="000000"/>
                          </a:solidFill>
                          <a:effectLst/>
                          <a:latin typeface="Times New Roman"/>
                        </a:rPr>
                        <a:t>No need to talk to elderly who have many family visits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64683">
                <a:tc>
                  <a:txBody>
                    <a:bodyPr/>
                    <a:lstStyle/>
                    <a:p>
                      <a:pPr algn="ctr" fontAlgn="ctr"/>
                      <a:r>
                        <a:rPr lang="en-US" sz="2400" b="0" i="0" u="none" strike="noStrike" dirty="0">
                          <a:solidFill>
                            <a:srgbClr val="000000"/>
                          </a:solidFill>
                          <a:effectLst/>
                          <a:latin typeface="Times New Roman"/>
                        </a:rPr>
                        <a:t>Infrequent talk to elderly unable to convey their </a:t>
                      </a:r>
                      <a:r>
                        <a:rPr lang="en-US" sz="2400" b="0" i="0" u="none" strike="noStrike" dirty="0" smtClean="0">
                          <a:solidFill>
                            <a:srgbClr val="000000"/>
                          </a:solidFill>
                          <a:effectLst/>
                          <a:latin typeface="Times New Roman"/>
                        </a:rPr>
                        <a:t>wishes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56907">
                <a:tc>
                  <a:txBody>
                    <a:bodyPr/>
                    <a:lstStyle/>
                    <a:p>
                      <a:pPr algn="ctr" fontAlgn="ctr"/>
                      <a:r>
                        <a:rPr lang="en-US" sz="2400" b="1" i="1" u="none" strike="noStrike" dirty="0">
                          <a:solidFill>
                            <a:srgbClr val="000000"/>
                          </a:solidFill>
                          <a:effectLst/>
                          <a:latin typeface="Times New Roman"/>
                        </a:rPr>
                        <a:t>Working conditions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56907">
                <a:tc>
                  <a:txBody>
                    <a:bodyPr/>
                    <a:lstStyle/>
                    <a:p>
                      <a:pPr algn="ctr" fontAlgn="ctr"/>
                      <a:r>
                        <a:rPr lang="en-US" sz="2400" b="0" i="0" u="none" strike="noStrike" dirty="0">
                          <a:solidFill>
                            <a:srgbClr val="000000"/>
                          </a:solidFill>
                          <a:effectLst/>
                          <a:latin typeface="Times New Roman"/>
                        </a:rPr>
                        <a:t>Too much work to accomplish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6907">
                <a:tc>
                  <a:txBody>
                    <a:bodyPr/>
                    <a:lstStyle/>
                    <a:p>
                      <a:pPr algn="ctr" fontAlgn="ctr"/>
                      <a:r>
                        <a:rPr lang="en-US" sz="2400" b="0" i="0" u="none" strike="noStrike" dirty="0">
                          <a:solidFill>
                            <a:srgbClr val="000000"/>
                          </a:solidFill>
                          <a:effectLst/>
                          <a:latin typeface="Times New Roman"/>
                        </a:rPr>
                        <a:t>Unwillingness to impose on colleagues due to staff shortages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6313">
                <a:tc>
                  <a:txBody>
                    <a:bodyPr/>
                    <a:lstStyle/>
                    <a:p>
                      <a:pPr algn="ctr" fontAlgn="ctr"/>
                      <a:r>
                        <a:rPr lang="en-US" sz="2400" b="0" i="0" u="none" strike="noStrike" dirty="0">
                          <a:solidFill>
                            <a:srgbClr val="000000"/>
                          </a:solidFill>
                          <a:effectLst/>
                          <a:latin typeface="Times New Roman"/>
                        </a:rPr>
                        <a:t>Prioritization of work in accordance with the work </a:t>
                      </a:r>
                      <a:r>
                        <a:rPr lang="en-US" sz="2400" b="0" i="0" u="none" strike="noStrike" dirty="0" smtClean="0">
                          <a:solidFill>
                            <a:srgbClr val="000000"/>
                          </a:solidFill>
                          <a:effectLst/>
                          <a:latin typeface="Times New Roman"/>
                        </a:rPr>
                        <a:t>function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56907">
                <a:tc>
                  <a:txBody>
                    <a:bodyPr/>
                    <a:lstStyle/>
                    <a:p>
                      <a:pPr algn="ctr" fontAlgn="ctr"/>
                      <a:r>
                        <a:rPr lang="en-US" sz="2400" b="1" i="1" u="none" strike="noStrike" dirty="0">
                          <a:solidFill>
                            <a:srgbClr val="000000"/>
                          </a:solidFill>
                          <a:effectLst/>
                          <a:latin typeface="Times New Roman"/>
                        </a:rPr>
                        <a:t>Communication consciousness and skills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56907">
                <a:tc>
                  <a:txBody>
                    <a:bodyPr/>
                    <a:lstStyle/>
                    <a:p>
                      <a:pPr algn="ctr" fontAlgn="ctr"/>
                      <a:r>
                        <a:rPr lang="en-US" sz="2400" b="0" i="0" u="none" strike="noStrike" dirty="0" err="1" smtClean="0">
                          <a:solidFill>
                            <a:srgbClr val="000000"/>
                          </a:solidFill>
                          <a:effectLst/>
                          <a:latin typeface="Times New Roman"/>
                        </a:rPr>
                        <a:t>Type</a:t>
                      </a:r>
                      <a:r>
                        <a:rPr lang="en-US" altLang="ja-JP" sz="2400" b="0" i="0" u="none" strike="noStrike" dirty="0" err="1" smtClean="0">
                          <a:solidFill>
                            <a:srgbClr val="000000"/>
                          </a:solidFill>
                          <a:effectLst/>
                          <a:latin typeface="Times New Roman"/>
                        </a:rPr>
                        <a:t>Ⅱt</a:t>
                      </a:r>
                      <a:r>
                        <a:rPr lang="en-US" sz="2400" b="0" i="0" u="none" strike="noStrike" dirty="0" err="1" smtClean="0">
                          <a:solidFill>
                            <a:srgbClr val="000000"/>
                          </a:solidFill>
                          <a:effectLst/>
                          <a:latin typeface="Times New Roman"/>
                        </a:rPr>
                        <a:t>alking</a:t>
                      </a:r>
                      <a:r>
                        <a:rPr lang="en-US" sz="2400" b="0" i="0" u="none" strike="noStrike" dirty="0" smtClean="0">
                          <a:solidFill>
                            <a:srgbClr val="000000"/>
                          </a:solidFill>
                          <a:effectLst/>
                          <a:latin typeface="Times New Roman"/>
                        </a:rPr>
                        <a:t> </a:t>
                      </a:r>
                      <a:r>
                        <a:rPr lang="en-US" sz="2400" b="0" i="0" u="none" strike="noStrike" dirty="0">
                          <a:solidFill>
                            <a:srgbClr val="000000"/>
                          </a:solidFill>
                          <a:effectLst/>
                          <a:latin typeface="Times New Roman"/>
                        </a:rPr>
                        <a:t>is labeled negligent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6907">
                <a:tc>
                  <a:txBody>
                    <a:bodyPr/>
                    <a:lstStyle/>
                    <a:p>
                      <a:pPr algn="ctr" fontAlgn="ctr"/>
                      <a:r>
                        <a:rPr lang="en-US" sz="2400" b="0" i="0" u="none" strike="noStrike" dirty="0">
                          <a:solidFill>
                            <a:srgbClr val="000000"/>
                          </a:solidFill>
                          <a:effectLst/>
                          <a:latin typeface="Times New Roman"/>
                        </a:rPr>
                        <a:t>Communication is not regarded as 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6907">
                <a:tc>
                  <a:txBody>
                    <a:bodyPr/>
                    <a:lstStyle/>
                    <a:p>
                      <a:pPr algn="ctr" fontAlgn="ctr"/>
                      <a:r>
                        <a:rPr lang="en-US" sz="2400" b="0" i="0" u="none" strike="noStrike" dirty="0">
                          <a:solidFill>
                            <a:srgbClr val="000000"/>
                          </a:solidFill>
                          <a:effectLst/>
                          <a:latin typeface="Times New Roman"/>
                        </a:rPr>
                        <a:t>No conversation topics in common with the elderly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6907">
                <a:tc>
                  <a:txBody>
                    <a:bodyPr/>
                    <a:lstStyle/>
                    <a:p>
                      <a:pPr algn="ctr" fontAlgn="ctr"/>
                      <a:r>
                        <a:rPr lang="en-US" sz="2400" b="0" i="0" u="none" strike="noStrike" dirty="0">
                          <a:solidFill>
                            <a:srgbClr val="000000"/>
                          </a:solidFill>
                          <a:effectLst/>
                          <a:latin typeface="Times New Roman"/>
                        </a:rPr>
                        <a:t>No interest in the elderly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77954">
                <a:tc>
                  <a:txBody>
                    <a:bodyPr/>
                    <a:lstStyle/>
                    <a:p>
                      <a:pPr algn="ctr" fontAlgn="ctr"/>
                      <a:r>
                        <a:rPr lang="en-US" sz="2400" b="0" i="0" u="none" strike="noStrike" dirty="0">
                          <a:solidFill>
                            <a:srgbClr val="000000"/>
                          </a:solidFill>
                          <a:effectLst/>
                          <a:latin typeface="Times New Roman"/>
                        </a:rPr>
                        <a:t>Not knowing much about the elderly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66532">
                <a:tc>
                  <a:txBody>
                    <a:bodyPr/>
                    <a:lstStyle/>
                    <a:p>
                      <a:pPr algn="ctr" fontAlgn="ctr"/>
                      <a:r>
                        <a:rPr lang="ja-JP" altLang="en-US" sz="90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 name="テキスト ボックス 4"/>
          <p:cNvSpPr txBox="1"/>
          <p:nvPr/>
        </p:nvSpPr>
        <p:spPr>
          <a:xfrm>
            <a:off x="1187624" y="116632"/>
            <a:ext cx="6696744" cy="369332"/>
          </a:xfrm>
          <a:prstGeom prst="rect">
            <a:avLst/>
          </a:prstGeom>
          <a:noFill/>
        </p:spPr>
        <p:txBody>
          <a:bodyPr wrap="square" rtlCol="0">
            <a:spAutoFit/>
          </a:bodyPr>
          <a:lstStyle/>
          <a:p>
            <a:pPr algn="ctr"/>
            <a:r>
              <a:rPr lang="en-US" altLang="ja-JP" b="1" dirty="0" smtClean="0">
                <a:solidFill>
                  <a:schemeClr val="tx2"/>
                </a:solidFill>
                <a:latin typeface="Times New Roman" pitchFamily="18" charset="0"/>
                <a:cs typeface="Times New Roman" pitchFamily="18" charset="0"/>
              </a:rPr>
              <a:t>Contents of group discussion</a:t>
            </a:r>
            <a:endParaRPr lang="ja-JP" altLang="en-US"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88958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268760"/>
            <a:ext cx="8229600" cy="854968"/>
          </a:xfrm>
        </p:spPr>
        <p:txBody>
          <a:bodyPr>
            <a:normAutofit fontScale="90000"/>
          </a:bodyPr>
          <a:lstStyle/>
          <a:p>
            <a:pPr algn="just"/>
            <a:r>
              <a:rPr lang="ja-JP" altLang="en-US" dirty="0" smtClean="0"/>
              <a:t>　　　　　　</a:t>
            </a:r>
            <a:r>
              <a:rPr lang="en-US" altLang="ja-JP" dirty="0" smtClean="0"/>
              <a:t/>
            </a:r>
            <a:br>
              <a:rPr lang="en-US" altLang="ja-JP" dirty="0" smtClean="0"/>
            </a:br>
            <a:r>
              <a:rPr lang="en-US" altLang="ja-JP" sz="4400" b="1" dirty="0" smtClean="0">
                <a:latin typeface="Times New Roman" pitchFamily="18" charset="0"/>
                <a:ea typeface="Arial Unicode MS" pitchFamily="50" charset="-128"/>
                <a:cs typeface="Times New Roman" pitchFamily="18" charset="0"/>
              </a:rPr>
              <a:t>Background</a:t>
            </a:r>
            <a:endParaRPr kumimoji="1" lang="ja-JP" altLang="en-US" sz="4400" b="1" dirty="0">
              <a:latin typeface="Times New Roman" pitchFamily="18" charset="0"/>
              <a:ea typeface="Arial Unicode MS" pitchFamily="50" charset="-128"/>
              <a:cs typeface="Times New Roman" pitchFamily="18" charset="0"/>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1824813216"/>
              </p:ext>
            </p:extLst>
          </p:nvPr>
        </p:nvGraphicFramePr>
        <p:xfrm>
          <a:off x="457200" y="2348880"/>
          <a:ext cx="8229600" cy="3777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2195736" y="764704"/>
            <a:ext cx="5472608" cy="707886"/>
          </a:xfrm>
          <a:prstGeom prst="rect">
            <a:avLst/>
          </a:prstGeom>
          <a:noFill/>
        </p:spPr>
        <p:txBody>
          <a:bodyPr wrap="square" rtlCol="0">
            <a:spAutoFit/>
          </a:bodyPr>
          <a:lstStyle/>
          <a:p>
            <a:pPr algn="ctr"/>
            <a:r>
              <a:rPr kumimoji="1" lang="en-US" altLang="ja-JP" sz="4000" dirty="0" smtClean="0">
                <a:latin typeface="Times New Roman" panose="02020603050405020304" pitchFamily="18" charset="0"/>
                <a:cs typeface="Times New Roman" panose="02020603050405020304" pitchFamily="18" charset="0"/>
              </a:rPr>
              <a:t>INTRODUCTION</a:t>
            </a:r>
            <a:r>
              <a:rPr kumimoji="1" lang="ja-JP" altLang="en-US" dirty="0" smtClean="0"/>
              <a:t>　</a:t>
            </a:r>
            <a:endParaRPr kumimoji="1" lang="ja-JP" altLang="en-US" dirty="0"/>
          </a:p>
        </p:txBody>
      </p:sp>
    </p:spTree>
    <p:extLst>
      <p:ext uri="{BB962C8B-B14F-4D97-AF65-F5344CB8AC3E}">
        <p14:creationId xmlns:p14="http://schemas.microsoft.com/office/powerpoint/2010/main" xmlns="" val="3510629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EA9CB419-CCBE-4512-8052-4C509A32FAA6}" type="slidenum">
              <a:rPr lang="ja-JP" altLang="en-US" smtClean="0"/>
              <a:pPr>
                <a:defRPr/>
              </a:pPr>
              <a:t>40</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xmlns="" val="3624401412"/>
              </p:ext>
            </p:extLst>
          </p:nvPr>
        </p:nvGraphicFramePr>
        <p:xfrm>
          <a:off x="755576" y="692697"/>
          <a:ext cx="7416824" cy="5991162"/>
        </p:xfrm>
        <a:graphic>
          <a:graphicData uri="http://schemas.openxmlformats.org/drawingml/2006/table">
            <a:tbl>
              <a:tblPr/>
              <a:tblGrid>
                <a:gridCol w="7416824"/>
              </a:tblGrid>
              <a:tr h="333312">
                <a:tc>
                  <a:txBody>
                    <a:bodyPr/>
                    <a:lstStyle/>
                    <a:p>
                      <a:pPr algn="ctr" fontAlgn="ctr"/>
                      <a:r>
                        <a:rPr lang="en-US" sz="2000" b="1" i="0" u="none" strike="noStrike" dirty="0">
                          <a:solidFill>
                            <a:srgbClr val="000000"/>
                          </a:solidFill>
                          <a:effectLst/>
                          <a:latin typeface="Times New Roman"/>
                        </a:rPr>
                        <a:t>Improvement measures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218">
                <a:tc>
                  <a:txBody>
                    <a:bodyPr/>
                    <a:lstStyle/>
                    <a:p>
                      <a:pPr algn="ctr" fontAlgn="ctr"/>
                      <a:r>
                        <a:rPr lang="en-US" sz="1800" b="1" i="1" u="none" strike="noStrike" dirty="0">
                          <a:solidFill>
                            <a:srgbClr val="FF0000"/>
                          </a:solidFill>
                          <a:effectLst/>
                          <a:latin typeface="Times New Roman"/>
                        </a:rPr>
                        <a:t>Revision of duties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7218">
                <a:tc>
                  <a:txBody>
                    <a:bodyPr/>
                    <a:lstStyle/>
                    <a:p>
                      <a:pPr algn="ctr" fontAlgn="ctr"/>
                      <a:r>
                        <a:rPr lang="en-US" sz="1800" b="0" i="0" u="none" strike="noStrike" dirty="0">
                          <a:solidFill>
                            <a:srgbClr val="000000"/>
                          </a:solidFill>
                          <a:effectLst/>
                          <a:latin typeface="Times New Roman"/>
                        </a:rPr>
                        <a:t>Setting a target conversation time per day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7218">
                <a:tc>
                  <a:txBody>
                    <a:bodyPr/>
                    <a:lstStyle/>
                    <a:p>
                      <a:pPr algn="ctr" fontAlgn="ctr"/>
                      <a:r>
                        <a:rPr lang="en-US" sz="1800" b="0" i="0" u="none" strike="noStrike" dirty="0">
                          <a:solidFill>
                            <a:srgbClr val="000000"/>
                          </a:solidFill>
                          <a:effectLst/>
                          <a:latin typeface="Times New Roman"/>
                        </a:rPr>
                        <a:t>Setting a target for planned conversation with elderly residents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7218">
                <a:tc>
                  <a:txBody>
                    <a:bodyPr/>
                    <a:lstStyle/>
                    <a:p>
                      <a:pPr algn="ctr" fontAlgn="ctr"/>
                      <a:r>
                        <a:rPr lang="en-US" sz="1800" b="0" i="0" u="none" strike="noStrike" dirty="0">
                          <a:solidFill>
                            <a:srgbClr val="000000"/>
                          </a:solidFill>
                          <a:effectLst/>
                          <a:latin typeface="Times New Roman"/>
                        </a:rPr>
                        <a:t>Increase the number of recreational opportunities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7218">
                <a:tc>
                  <a:txBody>
                    <a:bodyPr/>
                    <a:lstStyle/>
                    <a:p>
                      <a:pPr algn="ctr" fontAlgn="ctr"/>
                      <a:r>
                        <a:rPr lang="en-US" sz="1800" b="0" i="0" u="none" strike="noStrike" dirty="0">
                          <a:solidFill>
                            <a:srgbClr val="000000"/>
                          </a:solidFill>
                          <a:effectLst/>
                          <a:latin typeface="Times New Roman"/>
                        </a:rPr>
                        <a:t>Include verbal communication in a daily action plan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7218">
                <a:tc>
                  <a:txBody>
                    <a:bodyPr/>
                    <a:lstStyle/>
                    <a:p>
                      <a:pPr algn="ctr" fontAlgn="ctr"/>
                      <a:r>
                        <a:rPr lang="en-US" sz="1800" b="1" i="1" u="none" strike="noStrike" dirty="0">
                          <a:solidFill>
                            <a:srgbClr val="FF0000"/>
                          </a:solidFill>
                          <a:effectLst/>
                          <a:latin typeface="Times New Roman"/>
                        </a:rPr>
                        <a:t>Understanding the elderly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7218">
                <a:tc>
                  <a:txBody>
                    <a:bodyPr/>
                    <a:lstStyle/>
                    <a:p>
                      <a:pPr algn="ctr" fontAlgn="ctr"/>
                      <a:r>
                        <a:rPr lang="en-US" sz="1800" b="0" i="0" u="none" strike="noStrike" dirty="0">
                          <a:solidFill>
                            <a:srgbClr val="000000"/>
                          </a:solidFill>
                          <a:effectLst/>
                          <a:latin typeface="Times New Roman"/>
                        </a:rPr>
                        <a:t>Sharing information about the elderly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437266">
                <a:tc>
                  <a:txBody>
                    <a:bodyPr/>
                    <a:lstStyle/>
                    <a:p>
                      <a:pPr algn="ctr" fontAlgn="ctr"/>
                      <a:r>
                        <a:rPr lang="en-US" sz="1800" b="0" i="0" u="none" strike="noStrike" dirty="0">
                          <a:solidFill>
                            <a:srgbClr val="000000"/>
                          </a:solidFill>
                          <a:effectLst/>
                          <a:latin typeface="Times New Roman"/>
                        </a:rPr>
                        <a:t>Not discriminating among the elderly based on </a:t>
                      </a:r>
                      <a:br>
                        <a:rPr lang="en-US" sz="1800" b="0" i="0" u="none" strike="noStrike" dirty="0">
                          <a:solidFill>
                            <a:srgbClr val="000000"/>
                          </a:solidFill>
                          <a:effectLst/>
                          <a:latin typeface="Times New Roman"/>
                        </a:rPr>
                      </a:br>
                      <a:r>
                        <a:rPr lang="en-US" sz="1800" b="0" i="0" u="none" strike="noStrike" dirty="0">
                          <a:solidFill>
                            <a:srgbClr val="000000"/>
                          </a:solidFill>
                          <a:effectLst/>
                          <a:latin typeface="Times New Roman"/>
                        </a:rPr>
                        <a:t>conversational ability and degree of independence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7218">
                <a:tc>
                  <a:txBody>
                    <a:bodyPr/>
                    <a:lstStyle/>
                    <a:p>
                      <a:pPr algn="ctr" fontAlgn="ctr"/>
                      <a:r>
                        <a:rPr lang="en-US" sz="1800" b="0" i="0" u="none" strike="noStrike" dirty="0">
                          <a:solidFill>
                            <a:srgbClr val="000000"/>
                          </a:solidFill>
                          <a:effectLst/>
                          <a:latin typeface="Times New Roman"/>
                        </a:rPr>
                        <a:t>Knowing background of the elderly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7218">
                <a:tc>
                  <a:txBody>
                    <a:bodyPr/>
                    <a:lstStyle/>
                    <a:p>
                      <a:pPr algn="ctr" fontAlgn="ctr"/>
                      <a:r>
                        <a:rPr lang="en-US" sz="1800" b="1" i="1" u="none" strike="noStrike" dirty="0">
                          <a:solidFill>
                            <a:srgbClr val="FF0000"/>
                          </a:solidFill>
                          <a:effectLst/>
                          <a:latin typeface="Times New Roman"/>
                        </a:rPr>
                        <a:t>Consciousness reform regarding communication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7218">
                <a:tc>
                  <a:txBody>
                    <a:bodyPr/>
                    <a:lstStyle/>
                    <a:p>
                      <a:pPr algn="ctr" fontAlgn="ctr"/>
                      <a:r>
                        <a:rPr lang="en-US" sz="1800" b="0" i="0" u="none" strike="noStrike" dirty="0">
                          <a:solidFill>
                            <a:srgbClr val="000000"/>
                          </a:solidFill>
                          <a:effectLst/>
                          <a:latin typeface="Times New Roman"/>
                        </a:rPr>
                        <a:t>Regard communication as part of duties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7218">
                <a:tc>
                  <a:txBody>
                    <a:bodyPr/>
                    <a:lstStyle/>
                    <a:p>
                      <a:pPr algn="ctr" fontAlgn="ctr"/>
                      <a:r>
                        <a:rPr lang="en-US" sz="1800" b="0" i="0" u="none" strike="noStrike" dirty="0">
                          <a:solidFill>
                            <a:srgbClr val="000000"/>
                          </a:solidFill>
                          <a:effectLst/>
                          <a:latin typeface="Times New Roman"/>
                        </a:rPr>
                        <a:t>Change the viewpoint that conversation while working is not good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7218">
                <a:tc>
                  <a:txBody>
                    <a:bodyPr/>
                    <a:lstStyle/>
                    <a:p>
                      <a:pPr algn="ctr" fontAlgn="ctr"/>
                      <a:r>
                        <a:rPr lang="en-US" sz="1800" b="0" i="0" u="none" strike="noStrike" dirty="0">
                          <a:solidFill>
                            <a:srgbClr val="000000"/>
                          </a:solidFill>
                          <a:effectLst/>
                          <a:latin typeface="Times New Roman"/>
                        </a:rPr>
                        <a:t>Normal conversation based on person to person relations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7218">
                <a:tc>
                  <a:txBody>
                    <a:bodyPr/>
                    <a:lstStyle/>
                    <a:p>
                      <a:pPr algn="ctr" fontAlgn="ctr"/>
                      <a:r>
                        <a:rPr lang="en-US" sz="1800" b="0" i="0" u="none" strike="noStrike" dirty="0">
                          <a:solidFill>
                            <a:srgbClr val="000000"/>
                          </a:solidFill>
                          <a:effectLst/>
                          <a:latin typeface="Times New Roman"/>
                        </a:rPr>
                        <a:t>Have peace of mind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7218">
                <a:tc>
                  <a:txBody>
                    <a:bodyPr/>
                    <a:lstStyle/>
                    <a:p>
                      <a:pPr algn="ctr" fontAlgn="ctr"/>
                      <a:r>
                        <a:rPr lang="en-US" sz="1800" b="1" i="1" u="none" strike="noStrike" dirty="0">
                          <a:solidFill>
                            <a:srgbClr val="FF0000"/>
                          </a:solidFill>
                          <a:effectLst/>
                          <a:latin typeface="Times New Roman"/>
                        </a:rPr>
                        <a:t>Communication inventiveness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7218">
                <a:tc>
                  <a:txBody>
                    <a:bodyPr/>
                    <a:lstStyle/>
                    <a:p>
                      <a:pPr algn="ctr" fontAlgn="ctr"/>
                      <a:r>
                        <a:rPr lang="en-US" sz="1800" b="0" i="0" u="none" strike="noStrike" dirty="0">
                          <a:solidFill>
                            <a:srgbClr val="000000"/>
                          </a:solidFill>
                          <a:effectLst/>
                          <a:latin typeface="Times New Roman"/>
                        </a:rPr>
                        <a:t>Not holding preconceptions about elderly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7218">
                <a:tc>
                  <a:txBody>
                    <a:bodyPr/>
                    <a:lstStyle/>
                    <a:p>
                      <a:pPr algn="ctr" fontAlgn="ctr"/>
                      <a:r>
                        <a:rPr lang="en-US" sz="1800" b="0" i="0" u="none" strike="noStrike" dirty="0">
                          <a:solidFill>
                            <a:srgbClr val="000000"/>
                          </a:solidFill>
                          <a:effectLst/>
                          <a:latin typeface="Times New Roman"/>
                        </a:rPr>
                        <a:t>Talk about nature and incidents in society as conversation topics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437266">
                <a:tc>
                  <a:txBody>
                    <a:bodyPr/>
                    <a:lstStyle/>
                    <a:p>
                      <a:pPr algn="ctr" fontAlgn="ctr"/>
                      <a:r>
                        <a:rPr lang="en-US" sz="1800" b="0" i="0" u="none" strike="noStrike" dirty="0">
                          <a:solidFill>
                            <a:srgbClr val="000000"/>
                          </a:solidFill>
                          <a:effectLst/>
                          <a:latin typeface="Times New Roman"/>
                        </a:rPr>
                        <a:t>Provide more opportunities for interaction between </a:t>
                      </a:r>
                      <a:br>
                        <a:rPr lang="en-US" sz="1800" b="0" i="0" u="none" strike="noStrike" dirty="0">
                          <a:solidFill>
                            <a:srgbClr val="000000"/>
                          </a:solidFill>
                          <a:effectLst/>
                          <a:latin typeface="Times New Roman"/>
                        </a:rPr>
                      </a:br>
                      <a:r>
                        <a:rPr lang="en-US" sz="1800" b="0" i="0" u="none" strike="noStrike" dirty="0">
                          <a:solidFill>
                            <a:srgbClr val="000000"/>
                          </a:solidFill>
                          <a:effectLst/>
                          <a:latin typeface="Times New Roman"/>
                        </a:rPr>
                        <a:t>elderly residents sharing similar interests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5" name="テキスト ボックス 4"/>
          <p:cNvSpPr txBox="1"/>
          <p:nvPr/>
        </p:nvSpPr>
        <p:spPr>
          <a:xfrm>
            <a:off x="1115616" y="116632"/>
            <a:ext cx="6840760" cy="584775"/>
          </a:xfrm>
          <a:prstGeom prst="rect">
            <a:avLst/>
          </a:prstGeom>
          <a:noFill/>
        </p:spPr>
        <p:txBody>
          <a:bodyPr wrap="square" rtlCol="0">
            <a:spAutoFit/>
          </a:bodyPr>
          <a:lstStyle/>
          <a:p>
            <a:pPr algn="ctr"/>
            <a:r>
              <a:rPr lang="en-US" altLang="ja-JP" sz="3200" b="1" dirty="0">
                <a:solidFill>
                  <a:schemeClr val="tx2"/>
                </a:solidFill>
                <a:latin typeface="Times New Roman" pitchFamily="18" charset="0"/>
                <a:cs typeface="Times New Roman" pitchFamily="18" charset="0"/>
              </a:rPr>
              <a:t>Contents of group discussion</a:t>
            </a:r>
            <a:endParaRPr lang="ja-JP" altLang="en-US" sz="32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7256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39552" y="404665"/>
            <a:ext cx="8064896" cy="1008111"/>
            <a:chOff x="0" y="0"/>
            <a:chExt cx="8064896" cy="1571863"/>
          </a:xfrm>
          <a:scene3d>
            <a:camera prst="orthographicFront"/>
            <a:lightRig rig="flat" dir="t"/>
          </a:scene3d>
        </p:grpSpPr>
        <p:sp>
          <p:nvSpPr>
            <p:cNvPr id="3" name="角丸四角形 2"/>
            <p:cNvSpPr/>
            <p:nvPr/>
          </p:nvSpPr>
          <p:spPr>
            <a:xfrm rot="10800000">
              <a:off x="0" y="0"/>
              <a:ext cx="8064896" cy="1571863"/>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 name="角丸四角形 4"/>
            <p:cNvSpPr/>
            <p:nvPr/>
          </p:nvSpPr>
          <p:spPr>
            <a:xfrm rot="21600000">
              <a:off x="76732" y="76732"/>
              <a:ext cx="7911432" cy="14183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AU" sz="3600" b="1" kern="1200" dirty="0" smtClean="0">
                  <a:latin typeface="Times New Roman" pitchFamily="18" charset="0"/>
                  <a:cs typeface="Times New Roman" pitchFamily="18" charset="0"/>
                </a:rPr>
                <a:t>The 1st stage </a:t>
              </a:r>
              <a:r>
                <a:rPr lang="ja-JP" sz="3600" b="1" kern="1200" dirty="0" smtClean="0">
                  <a:latin typeface="Times New Roman" pitchFamily="18" charset="0"/>
                  <a:cs typeface="Times New Roman" pitchFamily="18" charset="0"/>
                </a:rPr>
                <a:t>（</a:t>
              </a:r>
              <a:r>
                <a:rPr lang="en-AU" sz="3600" b="1" kern="1200" dirty="0" err="1" smtClean="0">
                  <a:latin typeface="Times New Roman" pitchFamily="18" charset="0"/>
                  <a:cs typeface="Times New Roman" pitchFamily="18" charset="0"/>
                </a:rPr>
                <a:t>Fukaya</a:t>
              </a:r>
              <a:r>
                <a:rPr lang="en-AU" sz="3600" b="1" kern="1200" dirty="0" smtClean="0">
                  <a:latin typeface="Times New Roman" pitchFamily="18" charset="0"/>
                  <a:cs typeface="Times New Roman" pitchFamily="18" charset="0"/>
                </a:rPr>
                <a:t>, et al., 200</a:t>
              </a:r>
              <a:r>
                <a:rPr lang="en-US" sz="3600" b="1" kern="1200" dirty="0" smtClean="0">
                  <a:latin typeface="Times New Roman" pitchFamily="18" charset="0"/>
                  <a:cs typeface="Times New Roman" pitchFamily="18" charset="0"/>
                </a:rPr>
                <a:t>4</a:t>
              </a:r>
              <a:r>
                <a:rPr lang="ja-JP" sz="3600" b="1" kern="1200" dirty="0" smtClean="0">
                  <a:latin typeface="Times New Roman" pitchFamily="18" charset="0"/>
                  <a:cs typeface="Times New Roman" pitchFamily="18" charset="0"/>
                </a:rPr>
                <a:t>）</a:t>
              </a:r>
              <a:r>
                <a:rPr lang="ja-JP" sz="3600" kern="1200" dirty="0" smtClean="0">
                  <a:latin typeface="Times New Roman" pitchFamily="18" charset="0"/>
                  <a:cs typeface="Times New Roman" pitchFamily="18" charset="0"/>
                </a:rPr>
                <a:t> </a:t>
              </a:r>
              <a:endParaRPr lang="en-US" sz="3600" kern="1200" dirty="0">
                <a:latin typeface="Times New Roman" pitchFamily="18" charset="0"/>
                <a:cs typeface="Times New Roman" pitchFamily="18" charset="0"/>
              </a:endParaRPr>
            </a:p>
          </p:txBody>
        </p:sp>
      </p:grpSp>
      <p:grpSp>
        <p:nvGrpSpPr>
          <p:cNvPr id="5" name="グループ化 4"/>
          <p:cNvGrpSpPr/>
          <p:nvPr/>
        </p:nvGrpSpPr>
        <p:grpSpPr>
          <a:xfrm>
            <a:off x="504706" y="1833139"/>
            <a:ext cx="8099742" cy="4392488"/>
            <a:chOff x="-34846" y="1447333"/>
            <a:chExt cx="8099742" cy="2458053"/>
          </a:xfrm>
          <a:scene3d>
            <a:camera prst="orthographicFront"/>
            <a:lightRig rig="flat" dir="t"/>
          </a:scene3d>
        </p:grpSpPr>
        <p:sp>
          <p:nvSpPr>
            <p:cNvPr id="6" name="上矢印吹き出し 5"/>
            <p:cNvSpPr/>
            <p:nvPr/>
          </p:nvSpPr>
          <p:spPr>
            <a:xfrm rot="10800000">
              <a:off x="-34846" y="1447333"/>
              <a:ext cx="8064896" cy="2458053"/>
            </a:xfrm>
            <a:prstGeom prst="upArrowCallout">
              <a:avLst>
                <a:gd name="adj1" fmla="val 18919"/>
                <a:gd name="adj2" fmla="val 18843"/>
                <a:gd name="adj3" fmla="val 14427"/>
                <a:gd name="adj4" fmla="val 7608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上矢印吹き出し 4"/>
            <p:cNvSpPr/>
            <p:nvPr/>
          </p:nvSpPr>
          <p:spPr>
            <a:xfrm>
              <a:off x="0" y="1534464"/>
              <a:ext cx="8064896" cy="1473513"/>
            </a:xfrm>
            <a:prstGeom prst="rect">
              <a:avLst/>
            </a:prstGeom>
            <a:ln>
              <a:noFill/>
            </a:ln>
            <a:sp3d/>
          </p:spPr>
          <p:style>
            <a:lnRef idx="0">
              <a:scrgbClr r="0" g="0" b="0"/>
            </a:lnRef>
            <a:fillRef idx="0">
              <a:scrgbClr r="0" g="0" b="0"/>
            </a:fillRef>
            <a:effectRef idx="0">
              <a:scrgbClr r="0" g="0" b="0"/>
            </a:effectRef>
            <a:fontRef idx="minor">
              <a:schemeClr val="dk1"/>
            </a:fontRef>
          </p:style>
          <p:txBody>
            <a:bodyPr spcFirstLastPara="0" vert="horz" wrap="square" lIns="199136" tIns="199136" rIns="199136" bIns="199136" numCol="1" spcCol="1270" anchor="ctr" anchorCtr="0">
              <a:noAutofit/>
            </a:bodyPr>
            <a:lstStyle/>
            <a:p>
              <a:pPr lvl="0" algn="ctr" defTabSz="1244600" rtl="0">
                <a:spcBef>
                  <a:spcPct val="0"/>
                </a:spcBef>
                <a:spcAft>
                  <a:spcPct val="35000"/>
                </a:spcAft>
              </a:pPr>
              <a:r>
                <a:rPr kumimoji="1" lang="en-US" sz="4400" b="1" kern="1200" dirty="0" smtClean="0">
                  <a:latin typeface="Times New Roman" pitchFamily="18" charset="0"/>
                  <a:cs typeface="Times New Roman" pitchFamily="18" charset="0"/>
                </a:rPr>
                <a:t>Aim</a:t>
              </a:r>
              <a:r>
                <a:rPr kumimoji="1" lang="ja-JP" sz="4400" b="1" kern="1200" dirty="0" smtClean="0">
                  <a:latin typeface="Times New Roman" pitchFamily="18" charset="0"/>
                  <a:cs typeface="Times New Roman" pitchFamily="18" charset="0"/>
                </a:rPr>
                <a:t>：</a:t>
              </a:r>
              <a:endParaRPr kumimoji="1" lang="en-US" altLang="ja-JP" sz="4400" b="1" kern="1200" dirty="0" smtClean="0">
                <a:latin typeface="Times New Roman" pitchFamily="18" charset="0"/>
                <a:cs typeface="Times New Roman" pitchFamily="18" charset="0"/>
              </a:endParaRPr>
            </a:p>
            <a:p>
              <a:pPr lvl="0" algn="ctr" defTabSz="1244600" rtl="0">
                <a:spcBef>
                  <a:spcPct val="0"/>
                </a:spcBef>
                <a:spcAft>
                  <a:spcPct val="35000"/>
                </a:spcAft>
              </a:pPr>
              <a:r>
                <a:rPr kumimoji="1" lang="en-US" sz="4400" b="1" kern="1200" dirty="0" smtClean="0">
                  <a:latin typeface="Times New Roman" pitchFamily="18" charset="0"/>
                  <a:cs typeface="Times New Roman" pitchFamily="18" charset="0"/>
                </a:rPr>
                <a:t>T</a:t>
              </a:r>
              <a:r>
                <a:rPr kumimoji="1" lang="en-AU" sz="4400" b="1" kern="1200" dirty="0" smtClean="0">
                  <a:latin typeface="Times New Roman" pitchFamily="18" charset="0"/>
                  <a:cs typeface="Times New Roman" pitchFamily="18" charset="0"/>
                </a:rPr>
                <a:t>o clarify </a:t>
              </a:r>
              <a:r>
                <a:rPr kumimoji="1" lang="en-US" sz="4400" b="1" kern="1200" dirty="0" smtClean="0">
                  <a:latin typeface="Times New Roman" pitchFamily="18" charset="0"/>
                  <a:cs typeface="Times New Roman" pitchFamily="18" charset="0"/>
                </a:rPr>
                <a:t>Types of communication between caregivers and elderly residents    </a:t>
              </a:r>
              <a:endParaRPr lang="ja-JP" sz="4400" b="1" kern="1200" dirty="0">
                <a:latin typeface="Times New Roman" pitchFamily="18" charset="0"/>
                <a:cs typeface="Times New Roman" pitchFamily="18" charset="0"/>
              </a:endParaRPr>
            </a:p>
          </p:txBody>
        </p:sp>
      </p:grpSp>
    </p:spTree>
    <p:extLst>
      <p:ext uri="{BB962C8B-B14F-4D97-AF65-F5344CB8AC3E}">
        <p14:creationId xmlns:p14="http://schemas.microsoft.com/office/powerpoint/2010/main" xmlns="" val="2083457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03648" y="692696"/>
            <a:ext cx="6552728" cy="523220"/>
          </a:xfrm>
          <a:prstGeom prst="rect">
            <a:avLst/>
          </a:prstGeom>
          <a:noFill/>
        </p:spPr>
        <p:txBody>
          <a:bodyPr wrap="square" rtlCol="0">
            <a:spAutoFit/>
          </a:bodyPr>
          <a:lstStyle/>
          <a:p>
            <a:pPr algn="ctr"/>
            <a:r>
              <a:rPr kumimoji="1" lang="en-US" altLang="ja-JP" sz="2800" b="1" dirty="0" smtClean="0">
                <a:solidFill>
                  <a:schemeClr val="tx2"/>
                </a:solidFill>
                <a:latin typeface="Times New Roman" pitchFamily="18" charset="0"/>
                <a:ea typeface="ＭＳ ゴシック" pitchFamily="49" charset="-128"/>
                <a:cs typeface="Times New Roman" pitchFamily="18" charset="0"/>
              </a:rPr>
              <a:t>THE TYPE OF COMMUNICATION</a:t>
            </a:r>
            <a:endParaRPr kumimoji="1" lang="ja-JP" altLang="en-US" sz="2800" b="1" dirty="0">
              <a:solidFill>
                <a:schemeClr val="tx2"/>
              </a:solidFill>
              <a:latin typeface="Times New Roman" pitchFamily="18" charset="0"/>
              <a:ea typeface="ＭＳ ゴシック" pitchFamily="49" charset="-128"/>
              <a:cs typeface="Times New Roman" pitchFamily="18" charset="0"/>
            </a:endParaRPr>
          </a:p>
        </p:txBody>
      </p:sp>
      <p:graphicFrame>
        <p:nvGraphicFramePr>
          <p:cNvPr id="7" name="表 6"/>
          <p:cNvGraphicFramePr>
            <a:graphicFrameLocks noGrp="1"/>
          </p:cNvGraphicFramePr>
          <p:nvPr>
            <p:extLst>
              <p:ext uri="{D42A27DB-BD31-4B8C-83A1-F6EECF244321}">
                <p14:modId xmlns:p14="http://schemas.microsoft.com/office/powerpoint/2010/main" xmlns="" val="2091468374"/>
              </p:ext>
            </p:extLst>
          </p:nvPr>
        </p:nvGraphicFramePr>
        <p:xfrm>
          <a:off x="611561" y="1268758"/>
          <a:ext cx="8241858" cy="5084767"/>
        </p:xfrm>
        <a:graphic>
          <a:graphicData uri="http://schemas.openxmlformats.org/drawingml/2006/table">
            <a:tbl>
              <a:tblPr/>
              <a:tblGrid>
                <a:gridCol w="1224135"/>
                <a:gridCol w="3816425"/>
                <a:gridCol w="3201298"/>
              </a:tblGrid>
              <a:tr h="741070">
                <a:tc>
                  <a:txBody>
                    <a:bodyPr/>
                    <a:lstStyle/>
                    <a:p>
                      <a:pPr algn="ctr" fontAlgn="t"/>
                      <a:endParaRPr lang="en-US" altLang="ja-JP" sz="1800" b="1" i="0" u="none" strike="noStrike" dirty="0" smtClean="0">
                        <a:solidFill>
                          <a:srgbClr val="000000"/>
                        </a:solidFill>
                        <a:latin typeface="Times New Roman"/>
                      </a:endParaRPr>
                    </a:p>
                    <a:p>
                      <a:pPr algn="ctr" fontAlgn="t"/>
                      <a:r>
                        <a:rPr lang="en-US" altLang="ja-JP" sz="1800" b="1" i="0" u="none" strike="noStrike" dirty="0" smtClean="0">
                          <a:solidFill>
                            <a:srgbClr val="000000"/>
                          </a:solidFill>
                          <a:latin typeface="Times New Roman"/>
                        </a:rPr>
                        <a:t>category</a:t>
                      </a:r>
                      <a:r>
                        <a:rPr lang="ja-JP" altLang="en-US" sz="1800" b="1" i="0" u="none" strike="noStrike" dirty="0">
                          <a:solidFill>
                            <a:srgbClr val="000000"/>
                          </a:solidFill>
                          <a:latin typeface="Times New Roman"/>
                        </a:rPr>
                        <a:t>　</a:t>
                      </a:r>
                    </a:p>
                  </a:txBody>
                  <a:tcPr marL="9293" marR="9293" marT="9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Times New Roman"/>
                        </a:rPr>
                        <a:t>   </a:t>
                      </a:r>
                      <a:r>
                        <a:rPr lang="en-US" sz="1800" b="1" i="0" u="none" strike="noStrike" dirty="0" smtClean="0">
                          <a:solidFill>
                            <a:srgbClr val="000000"/>
                          </a:solidFill>
                          <a:latin typeface="Times New Roman"/>
                        </a:rPr>
                        <a:t>  </a:t>
                      </a:r>
                      <a:r>
                        <a:rPr lang="en-US" sz="1800" b="1" i="0" u="none" strike="noStrike" dirty="0">
                          <a:solidFill>
                            <a:srgbClr val="000000"/>
                          </a:solidFill>
                          <a:latin typeface="Times New Roman"/>
                        </a:rPr>
                        <a:t>Type </a:t>
                      </a:r>
                      <a:r>
                        <a:rPr lang="en-US" sz="1800" b="1" i="0" u="none" strike="noStrike" dirty="0" err="1" smtClean="0">
                          <a:solidFill>
                            <a:srgbClr val="000000"/>
                          </a:solidFill>
                          <a:latin typeface="ＭＳ Ｐ明朝"/>
                        </a:rPr>
                        <a:t>Ⅰ</a:t>
                      </a:r>
                      <a:r>
                        <a:rPr lang="en-US" sz="1800" b="1" i="0" u="none" strike="noStrike" dirty="0" err="1" smtClean="0">
                          <a:solidFill>
                            <a:srgbClr val="000000"/>
                          </a:solidFill>
                          <a:latin typeface="Times New Roman"/>
                        </a:rPr>
                        <a:t>communication</a:t>
                      </a:r>
                      <a:r>
                        <a:rPr lang="en-US" sz="1800" b="1" i="0" u="none" strike="noStrike" dirty="0" smtClean="0">
                          <a:solidFill>
                            <a:srgbClr val="000000"/>
                          </a:solidFill>
                          <a:latin typeface="Times New Roman"/>
                        </a:rPr>
                        <a:t>               </a:t>
                      </a:r>
                      <a:r>
                        <a:rPr lang="ja-JP" altLang="en-US" sz="1800" b="1" i="0" u="none" strike="noStrike" dirty="0" smtClean="0">
                          <a:solidFill>
                            <a:srgbClr val="000000"/>
                          </a:solidFill>
                          <a:latin typeface="Times New Roman"/>
                        </a:rPr>
                        <a:t>（７</a:t>
                      </a:r>
                      <a:r>
                        <a:rPr lang="en-US" altLang="ja-JP" sz="1800" b="1" i="0" u="none" strike="noStrike" dirty="0" smtClean="0">
                          <a:solidFill>
                            <a:srgbClr val="000000"/>
                          </a:solidFill>
                          <a:latin typeface="Times New Roman"/>
                        </a:rPr>
                        <a:t>6</a:t>
                      </a:r>
                      <a:r>
                        <a:rPr lang="ja-JP" altLang="en-US" sz="1800" b="1" i="0" u="none" strike="noStrike" dirty="0" smtClean="0">
                          <a:solidFill>
                            <a:srgbClr val="000000"/>
                          </a:solidFill>
                          <a:latin typeface="Times New Roman"/>
                        </a:rPr>
                        <a:t>％）</a:t>
                      </a:r>
                      <a:endParaRPr lang="en-US" sz="1800" b="1" i="0" u="none" strike="noStrike" dirty="0">
                        <a:solidFill>
                          <a:srgbClr val="000000"/>
                        </a:solidFill>
                        <a:latin typeface="Times New Roman"/>
                      </a:endParaRPr>
                    </a:p>
                  </a:txBody>
                  <a:tcPr marL="9293" marR="9293" marT="9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Times New Roman"/>
                        </a:rPr>
                        <a:t>  </a:t>
                      </a:r>
                      <a:r>
                        <a:rPr lang="en-US" sz="1800" b="1" i="0" u="none" strike="noStrike" dirty="0" smtClean="0">
                          <a:solidFill>
                            <a:srgbClr val="000000"/>
                          </a:solidFill>
                          <a:latin typeface="Times New Roman"/>
                        </a:rPr>
                        <a:t> Type </a:t>
                      </a:r>
                      <a:r>
                        <a:rPr lang="en-US" altLang="ja-JP" sz="1800" b="1" i="0" u="none" strike="noStrike" dirty="0" err="1" smtClean="0">
                          <a:solidFill>
                            <a:srgbClr val="000000"/>
                          </a:solidFill>
                          <a:latin typeface="Times New Roman"/>
                        </a:rPr>
                        <a:t>Ⅱ</a:t>
                      </a:r>
                      <a:r>
                        <a:rPr lang="en-US" sz="1800" b="1" i="0" u="none" strike="noStrike" dirty="0" err="1" smtClean="0">
                          <a:solidFill>
                            <a:srgbClr val="000000"/>
                          </a:solidFill>
                          <a:latin typeface="Times New Roman"/>
                        </a:rPr>
                        <a:t>communication</a:t>
                      </a:r>
                      <a:r>
                        <a:rPr lang="en-US" sz="1800" b="1" i="0" u="none" strike="noStrike" dirty="0" smtClean="0">
                          <a:solidFill>
                            <a:srgbClr val="000000"/>
                          </a:solidFill>
                          <a:latin typeface="Times New Roman"/>
                        </a:rPr>
                        <a:t>       </a:t>
                      </a:r>
                      <a:r>
                        <a:rPr lang="ja-JP" altLang="en-US" sz="1800" b="1" i="0" u="none" strike="noStrike" dirty="0" smtClean="0">
                          <a:solidFill>
                            <a:srgbClr val="000000"/>
                          </a:solidFill>
                          <a:latin typeface="Times New Roman"/>
                        </a:rPr>
                        <a:t>（２４％）</a:t>
                      </a:r>
                      <a:endParaRPr lang="en-US" sz="1800" b="1" i="0" u="none" strike="noStrike" dirty="0">
                        <a:solidFill>
                          <a:srgbClr val="000000"/>
                        </a:solidFill>
                        <a:latin typeface="Times New Roman"/>
                      </a:endParaRPr>
                    </a:p>
                  </a:txBody>
                  <a:tcPr marL="9293" marR="9293" marT="9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880">
                <a:tc rowSpan="10">
                  <a:txBody>
                    <a:bodyPr/>
                    <a:lstStyle/>
                    <a:p>
                      <a:pPr algn="ctr" fontAlgn="ctr"/>
                      <a:r>
                        <a:rPr lang="en-US" sz="1800" b="1" i="0" u="none" strike="noStrike" dirty="0" smtClean="0">
                          <a:solidFill>
                            <a:srgbClr val="000000"/>
                          </a:solidFill>
                          <a:latin typeface="Times New Roman"/>
                        </a:rPr>
                        <a:t>Secondary </a:t>
                      </a:r>
                      <a:r>
                        <a:rPr lang="en-US" sz="1800" b="1" i="0" u="none" strike="noStrike" dirty="0">
                          <a:solidFill>
                            <a:srgbClr val="000000"/>
                          </a:solidFill>
                          <a:latin typeface="Times New Roman"/>
                        </a:rPr>
                        <a:t>category</a:t>
                      </a:r>
                    </a:p>
                  </a:txBody>
                  <a:tcPr marL="9293" marR="9293" marT="9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Talk</a:t>
                      </a:r>
                      <a:r>
                        <a:rPr lang="en-US" sz="1800" b="1" i="0" u="none" strike="noStrike" baseline="0" dirty="0" smtClean="0">
                          <a:solidFill>
                            <a:srgbClr val="000000"/>
                          </a:solidFill>
                          <a:latin typeface="Times New Roman"/>
                        </a:rPr>
                        <a:t> for </a:t>
                      </a:r>
                      <a:r>
                        <a:rPr lang="en-US" sz="1800" b="1" i="0" u="none" strike="noStrike" dirty="0" smtClean="0">
                          <a:solidFill>
                            <a:srgbClr val="000000"/>
                          </a:solidFill>
                          <a:latin typeface="Times New Roman"/>
                        </a:rPr>
                        <a:t>Promotion </a:t>
                      </a:r>
                      <a:r>
                        <a:rPr lang="en-US" sz="1800" b="1" i="0" u="none" strike="noStrike" dirty="0">
                          <a:solidFill>
                            <a:srgbClr val="000000"/>
                          </a:solidFill>
                          <a:latin typeface="Times New Roman"/>
                        </a:rPr>
                        <a:t>of behavior</a:t>
                      </a:r>
                    </a:p>
                  </a:txBody>
                  <a:tcPr marL="9293" marR="9293" marT="929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solidFill>
                            <a:srgbClr val="000000"/>
                          </a:solidFill>
                          <a:latin typeface="Times New Roman"/>
                        </a:rPr>
                        <a:t> </a:t>
                      </a: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Greetings</a:t>
                      </a:r>
                      <a:endParaRPr lang="en-US" sz="1800" b="1" i="0" u="none" strike="noStrike" dirty="0">
                        <a:solidFill>
                          <a:srgbClr val="000000"/>
                        </a:solidFill>
                        <a:latin typeface="Times New Roman"/>
                      </a:endParaRPr>
                    </a:p>
                  </a:txBody>
                  <a:tcPr marL="9293" marR="9293" marT="9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196">
                <a:tc vMerge="1">
                  <a:txBody>
                    <a:bodyPr/>
                    <a:lstStyle/>
                    <a:p>
                      <a:endParaRPr kumimoji="1" lang="ja-JP" altLang="en-US"/>
                    </a:p>
                  </a:txBody>
                  <a:tcPr/>
                </a:tc>
                <a:tc>
                  <a:txBody>
                    <a:bodyPr/>
                    <a:lstStyle/>
                    <a:p>
                      <a:pPr algn="l" fontAlgn="ct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Talk for Assistance </a:t>
                      </a:r>
                      <a:r>
                        <a:rPr lang="en-US" sz="1800" b="1" i="0" u="none" strike="noStrike" dirty="0">
                          <a:solidFill>
                            <a:srgbClr val="000000"/>
                          </a:solidFill>
                          <a:latin typeface="Times New Roman"/>
                        </a:rPr>
                        <a:t>behavior</a:t>
                      </a:r>
                    </a:p>
                  </a:txBody>
                  <a:tcPr marL="9293" marR="9293" marT="929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latin typeface="Times New Roman"/>
                        </a:rPr>
                        <a:t> Topics </a:t>
                      </a:r>
                      <a:r>
                        <a:rPr lang="en-US" sz="1800" b="1" i="0" u="none" strike="noStrike" dirty="0">
                          <a:solidFill>
                            <a:srgbClr val="000000"/>
                          </a:solidFill>
                          <a:latin typeface="Times New Roman"/>
                        </a:rPr>
                        <a:t>from resident’s life </a:t>
                      </a: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history</a:t>
                      </a:r>
                      <a:endParaRPr lang="en-US" sz="1800" b="1" i="0" u="none" strike="noStrike" dirty="0">
                        <a:solidFill>
                          <a:srgbClr val="000000"/>
                        </a:solidFill>
                        <a:latin typeface="Times New Roman"/>
                      </a:endParaRPr>
                    </a:p>
                  </a:txBody>
                  <a:tcPr marL="9293" marR="9293" marT="9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151">
                <a:tc vMerge="1">
                  <a:txBody>
                    <a:bodyPr/>
                    <a:lstStyle/>
                    <a:p>
                      <a:endParaRPr kumimoji="1" lang="ja-JP" altLang="en-US"/>
                    </a:p>
                  </a:txBody>
                  <a:tcPr/>
                </a:tc>
                <a:tc>
                  <a:txBody>
                    <a:bodyPr/>
                    <a:lstStyle/>
                    <a:p>
                      <a:pPr algn="l" fontAlgn="ct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Questions </a:t>
                      </a:r>
                      <a:r>
                        <a:rPr lang="en-US" sz="1800" b="1" i="0" u="none" strike="noStrike" dirty="0">
                          <a:solidFill>
                            <a:srgbClr val="000000"/>
                          </a:solidFill>
                          <a:latin typeface="Times New Roman"/>
                        </a:rPr>
                        <a:t>and explanations about </a:t>
                      </a:r>
                      <a:br>
                        <a:rPr lang="en-US" sz="1800" b="1" i="0" u="none" strike="noStrike" dirty="0">
                          <a:solidFill>
                            <a:srgbClr val="000000"/>
                          </a:solidFill>
                          <a:latin typeface="Times New Roman"/>
                        </a:rPr>
                      </a:b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daily </a:t>
                      </a:r>
                      <a:r>
                        <a:rPr lang="en-US" sz="1800" b="1" i="0" u="none" strike="noStrike" dirty="0">
                          <a:solidFill>
                            <a:srgbClr val="000000"/>
                          </a:solidFill>
                          <a:latin typeface="Times New Roman"/>
                        </a:rPr>
                        <a:t>schedule and activities</a:t>
                      </a:r>
                    </a:p>
                  </a:txBody>
                  <a:tcPr marL="9293" marR="9293" marT="929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latin typeface="Times New Roman"/>
                        </a:rPr>
                        <a:t> </a:t>
                      </a: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Topics </a:t>
                      </a:r>
                      <a:r>
                        <a:rPr lang="en-US" sz="1800" b="1" i="0" u="none" strike="noStrike" dirty="0">
                          <a:solidFill>
                            <a:srgbClr val="000000"/>
                          </a:solidFill>
                          <a:latin typeface="Times New Roman"/>
                        </a:rPr>
                        <a:t>on social and </a:t>
                      </a:r>
                      <a:r>
                        <a:rPr lang="en-US" sz="1800" b="1" i="0" u="none" strike="noStrike" dirty="0" smtClean="0">
                          <a:solidFill>
                            <a:srgbClr val="000000"/>
                          </a:solidFill>
                          <a:latin typeface="Times New Roman"/>
                        </a:rPr>
                        <a:t>natural</a:t>
                      </a: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 surroundings and </a:t>
                      </a:r>
                      <a:r>
                        <a:rPr lang="en-US" sz="1800" b="1" i="0" u="none" strike="noStrike" dirty="0">
                          <a:solidFill>
                            <a:srgbClr val="000000"/>
                          </a:solidFill>
                          <a:latin typeface="Times New Roman"/>
                        </a:rPr>
                        <a:t>events</a:t>
                      </a:r>
                    </a:p>
                  </a:txBody>
                  <a:tcPr marL="9293" marR="9293" marT="9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196">
                <a:tc vMerge="1">
                  <a:txBody>
                    <a:bodyPr/>
                    <a:lstStyle/>
                    <a:p>
                      <a:endParaRPr kumimoji="1" lang="ja-JP" altLang="en-US"/>
                    </a:p>
                  </a:txBody>
                  <a:tcPr/>
                </a:tc>
                <a:tc>
                  <a:txBody>
                    <a:bodyPr/>
                    <a:lstStyle/>
                    <a:p>
                      <a:pPr algn="l" fontAlgn="ct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Questions </a:t>
                      </a:r>
                      <a:r>
                        <a:rPr lang="en-US" sz="1800" b="1" i="0" u="none" strike="noStrike" dirty="0">
                          <a:solidFill>
                            <a:srgbClr val="000000"/>
                          </a:solidFill>
                          <a:latin typeface="Times New Roman"/>
                        </a:rPr>
                        <a:t>and explanations about </a:t>
                      </a:r>
                      <a:br>
                        <a:rPr lang="en-US" sz="1800" b="1" i="0" u="none" strike="noStrike" dirty="0">
                          <a:solidFill>
                            <a:srgbClr val="000000"/>
                          </a:solidFill>
                          <a:latin typeface="Times New Roman"/>
                        </a:rPr>
                      </a:b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physical </a:t>
                      </a:r>
                      <a:r>
                        <a:rPr lang="en-US" sz="1800" b="1" i="0" u="none" strike="noStrike" dirty="0">
                          <a:solidFill>
                            <a:srgbClr val="000000"/>
                          </a:solidFill>
                          <a:latin typeface="Times New Roman"/>
                        </a:rPr>
                        <a:t>condition</a:t>
                      </a:r>
                    </a:p>
                  </a:txBody>
                  <a:tcPr marL="9293" marR="9293" marT="929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smtClean="0">
                          <a:solidFill>
                            <a:srgbClr val="000000"/>
                          </a:solidFill>
                          <a:latin typeface="Times New Roman"/>
                        </a:rPr>
                        <a:t>     Topics </a:t>
                      </a:r>
                      <a:r>
                        <a:rPr lang="en-US" sz="1800" b="1" i="0" u="none" strike="noStrike" dirty="0">
                          <a:solidFill>
                            <a:srgbClr val="000000"/>
                          </a:solidFill>
                          <a:latin typeface="Times New Roman"/>
                        </a:rPr>
                        <a:t>on  psychological state</a:t>
                      </a:r>
                    </a:p>
                  </a:txBody>
                  <a:tcPr marL="9293" marR="9293" marT="9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28">
                <a:tc vMerge="1">
                  <a:txBody>
                    <a:bodyPr/>
                    <a:lstStyle/>
                    <a:p>
                      <a:endParaRPr kumimoji="1" lang="ja-JP" altLang="en-US"/>
                    </a:p>
                  </a:txBody>
                  <a:tcPr/>
                </a:tc>
                <a:tc>
                  <a:txBody>
                    <a:bodyPr/>
                    <a:lstStyle/>
                    <a:p>
                      <a:pPr algn="l" fontAlgn="ct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Questions </a:t>
                      </a:r>
                      <a:r>
                        <a:rPr lang="en-US" sz="1800" b="1" i="0" u="none" strike="noStrike" dirty="0">
                          <a:solidFill>
                            <a:srgbClr val="000000"/>
                          </a:solidFill>
                          <a:latin typeface="Times New Roman"/>
                        </a:rPr>
                        <a:t>on wishes and desires</a:t>
                      </a:r>
                    </a:p>
                  </a:txBody>
                  <a:tcPr marL="9293" marR="9293" marT="929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smtClean="0">
                          <a:solidFill>
                            <a:srgbClr val="000000"/>
                          </a:solidFill>
                          <a:latin typeface="Times New Roman"/>
                        </a:rPr>
                        <a:t>     Others</a:t>
                      </a:r>
                      <a:endParaRPr lang="en-US" sz="1800" b="1" i="0" u="none" strike="noStrike" dirty="0">
                        <a:solidFill>
                          <a:srgbClr val="000000"/>
                        </a:solidFill>
                        <a:latin typeface="Times New Roman"/>
                      </a:endParaRPr>
                    </a:p>
                  </a:txBody>
                  <a:tcPr marL="9293" marR="9293" marT="92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894">
                <a:tc vMerge="1">
                  <a:txBody>
                    <a:bodyPr/>
                    <a:lstStyle/>
                    <a:p>
                      <a:endParaRPr kumimoji="1" lang="ja-JP" altLang="en-US"/>
                    </a:p>
                  </a:txBody>
                  <a:tcPr/>
                </a:tc>
                <a:tc>
                  <a:txBody>
                    <a:bodyPr/>
                    <a:lstStyle/>
                    <a:p>
                      <a:pPr algn="l" fontAlgn="ct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Warning </a:t>
                      </a:r>
                      <a:r>
                        <a:rPr lang="en-US" sz="1800" b="1" i="0" u="none" strike="noStrike" dirty="0">
                          <a:solidFill>
                            <a:srgbClr val="000000"/>
                          </a:solidFill>
                          <a:latin typeface="Times New Roman"/>
                        </a:rPr>
                        <a:t>to be careful</a:t>
                      </a:r>
                    </a:p>
                  </a:txBody>
                  <a:tcPr marL="9293" marR="9293" marT="929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1800" b="1" i="0" u="none" strike="noStrike" dirty="0">
                        <a:solidFill>
                          <a:srgbClr val="000000"/>
                        </a:solidFill>
                        <a:latin typeface="ＭＳ Ｐゴシック"/>
                      </a:endParaRPr>
                    </a:p>
                  </a:txBody>
                  <a:tcPr marL="9293" marR="9293" marT="929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412894">
                <a:tc vMerge="1">
                  <a:txBody>
                    <a:bodyPr/>
                    <a:lstStyle/>
                    <a:p>
                      <a:endParaRPr kumimoji="1" lang="ja-JP" altLang="en-US"/>
                    </a:p>
                  </a:txBody>
                  <a:tcPr/>
                </a:tc>
                <a:tc>
                  <a:txBody>
                    <a:bodyPr/>
                    <a:lstStyle/>
                    <a:p>
                      <a:pPr algn="just" fontAlgn="t"/>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Calling </a:t>
                      </a:r>
                      <a:r>
                        <a:rPr lang="en-US" sz="1800" b="1" i="0" u="none" strike="noStrike" dirty="0">
                          <a:solidFill>
                            <a:srgbClr val="000000"/>
                          </a:solidFill>
                          <a:latin typeface="Times New Roman"/>
                        </a:rPr>
                        <a:t>out</a:t>
                      </a:r>
                    </a:p>
                  </a:txBody>
                  <a:tcPr marL="9293" marR="9293" marT="9293"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800" b="1" i="0" u="none" strike="noStrike" dirty="0">
                          <a:solidFill>
                            <a:srgbClr val="000000"/>
                          </a:solidFill>
                          <a:latin typeface="ＭＳ Ｐゴシック"/>
                        </a:rPr>
                        <a:t>　</a:t>
                      </a:r>
                    </a:p>
                  </a:txBody>
                  <a:tcPr marL="9293" marR="9293" marT="9293" marB="0" anchor="ctr">
                    <a:lnL w="12700" cap="flat" cmpd="sng" algn="ctr">
                      <a:solidFill>
                        <a:srgbClr val="000000"/>
                      </a:solidFill>
                      <a:prstDash val="solid"/>
                      <a:round/>
                      <a:headEnd type="none" w="med" len="med"/>
                      <a:tailEnd type="none" w="med" len="med"/>
                    </a:lnL>
                    <a:lnR>
                      <a:noFill/>
                    </a:lnR>
                    <a:lnT>
                      <a:noFill/>
                    </a:lnT>
                    <a:lnB>
                      <a:noFill/>
                    </a:lnB>
                  </a:tcPr>
                </a:tc>
              </a:tr>
              <a:tr h="291880">
                <a:tc vMerge="1">
                  <a:txBody>
                    <a:bodyPr/>
                    <a:lstStyle/>
                    <a:p>
                      <a:endParaRPr kumimoji="1" lang="ja-JP" altLang="en-US"/>
                    </a:p>
                  </a:txBody>
                  <a:tcPr/>
                </a:tc>
                <a:tc rowSpan="3">
                  <a:txBody>
                    <a:bodyPr/>
                    <a:lstStyle/>
                    <a:p>
                      <a:pPr algn="l" fontAlgn="ctr"/>
                      <a:r>
                        <a:rPr lang="ja-JP" altLang="en-US" sz="1800" b="1" i="0" u="none" strike="noStrike" dirty="0" smtClean="0">
                          <a:solidFill>
                            <a:srgbClr val="000000"/>
                          </a:solidFill>
                          <a:latin typeface="Times New Roman"/>
                        </a:rPr>
                        <a:t>　</a:t>
                      </a:r>
                      <a:r>
                        <a:rPr lang="en-US" sz="1800" b="1" i="0" u="none" strike="noStrike" dirty="0" smtClean="0">
                          <a:solidFill>
                            <a:srgbClr val="000000"/>
                          </a:solidFill>
                          <a:latin typeface="Times New Roman"/>
                        </a:rPr>
                        <a:t>Others</a:t>
                      </a:r>
                      <a:endParaRPr lang="en-US" sz="1800" b="1" i="0" u="none" strike="noStrike" dirty="0">
                        <a:solidFill>
                          <a:srgbClr val="000000"/>
                        </a:solidFill>
                        <a:latin typeface="Times New Roman"/>
                      </a:endParaRPr>
                    </a:p>
                  </a:txBody>
                  <a:tcPr marL="9293" marR="9293" marT="929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800" b="1" i="0" u="none" strike="noStrike" dirty="0">
                          <a:solidFill>
                            <a:srgbClr val="000000"/>
                          </a:solidFill>
                          <a:latin typeface="ＭＳ Ｐゴシック"/>
                        </a:rPr>
                        <a:t>　</a:t>
                      </a:r>
                    </a:p>
                  </a:txBody>
                  <a:tcPr marL="9293" marR="9293" marT="9293" marB="0" anchor="ctr">
                    <a:lnL w="12700" cap="flat" cmpd="sng" algn="ctr">
                      <a:solidFill>
                        <a:srgbClr val="000000"/>
                      </a:solidFill>
                      <a:prstDash val="solid"/>
                      <a:round/>
                      <a:headEnd type="none" w="med" len="med"/>
                      <a:tailEnd type="none" w="med" len="med"/>
                    </a:lnL>
                    <a:lnR>
                      <a:noFill/>
                    </a:lnR>
                    <a:lnT>
                      <a:noFill/>
                    </a:lnT>
                    <a:lnB>
                      <a:noFill/>
                    </a:lnB>
                  </a:tcPr>
                </a:tc>
              </a:tr>
              <a:tr h="291880">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800" b="0" i="0" u="none" strike="noStrike" dirty="0">
                        <a:solidFill>
                          <a:srgbClr val="000000"/>
                        </a:solidFill>
                        <a:latin typeface="ＭＳ Ｐゴシック"/>
                      </a:endParaRPr>
                    </a:p>
                  </a:txBody>
                  <a:tcPr marL="9293" marR="9293" marT="9293" marB="0" anchor="ctr">
                    <a:lnL w="12700" cap="flat" cmpd="sng" algn="ctr">
                      <a:solidFill>
                        <a:srgbClr val="000000"/>
                      </a:solidFill>
                      <a:prstDash val="solid"/>
                      <a:round/>
                      <a:headEnd type="none" w="med" len="med"/>
                      <a:tailEnd type="none" w="med" len="med"/>
                    </a:lnL>
                    <a:lnR>
                      <a:noFill/>
                    </a:lnR>
                    <a:lnT>
                      <a:noFill/>
                    </a:lnT>
                    <a:lnB>
                      <a:noFill/>
                    </a:lnB>
                  </a:tcPr>
                </a:tc>
              </a:tr>
              <a:tr h="253598">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dirty="0">
                        <a:solidFill>
                          <a:srgbClr val="000000"/>
                        </a:solidFill>
                        <a:latin typeface="ＭＳ Ｐゴシック"/>
                      </a:endParaRPr>
                    </a:p>
                  </a:txBody>
                  <a:tcPr marL="9293" marR="9293" marT="9293"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xmlns="" val="257568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467544" y="260648"/>
            <a:ext cx="8003232" cy="973738"/>
            <a:chOff x="0" y="0"/>
            <a:chExt cx="8003232" cy="973738"/>
          </a:xfrm>
          <a:scene3d>
            <a:camera prst="orthographicFront"/>
            <a:lightRig rig="flat" dir="t"/>
          </a:scene3d>
        </p:grpSpPr>
        <p:sp>
          <p:nvSpPr>
            <p:cNvPr id="9" name="角丸四角形 8"/>
            <p:cNvSpPr/>
            <p:nvPr/>
          </p:nvSpPr>
          <p:spPr>
            <a:xfrm rot="10800000">
              <a:off x="0" y="0"/>
              <a:ext cx="8003232" cy="973738"/>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角丸四角形 4"/>
            <p:cNvSpPr/>
            <p:nvPr/>
          </p:nvSpPr>
          <p:spPr>
            <a:xfrm rot="21600000">
              <a:off x="47534" y="47534"/>
              <a:ext cx="7908164" cy="87867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kumimoji="1" lang="en-US" sz="3600" b="1" kern="1200" dirty="0" smtClean="0">
                  <a:latin typeface="Times New Roman" pitchFamily="18" charset="0"/>
                  <a:cs typeface="Times New Roman" pitchFamily="18" charset="0"/>
                </a:rPr>
                <a:t>The</a:t>
              </a:r>
              <a:r>
                <a:rPr kumimoji="1" lang="ja-JP" sz="3600" b="1" kern="1200" dirty="0" smtClean="0">
                  <a:latin typeface="Times New Roman" pitchFamily="18" charset="0"/>
                  <a:cs typeface="Times New Roman" pitchFamily="18" charset="0"/>
                </a:rPr>
                <a:t>　</a:t>
              </a:r>
              <a:r>
                <a:rPr kumimoji="1" lang="en-AU" sz="3600" b="1" kern="1200" dirty="0" smtClean="0">
                  <a:latin typeface="Times New Roman" pitchFamily="18" charset="0"/>
                  <a:cs typeface="Times New Roman" pitchFamily="18" charset="0"/>
                </a:rPr>
                <a:t>second stage </a:t>
              </a:r>
              <a:r>
                <a:rPr kumimoji="1" lang="ja-JP" sz="3600" b="1" kern="1200" dirty="0" smtClean="0">
                  <a:latin typeface="Times New Roman" pitchFamily="18" charset="0"/>
                  <a:cs typeface="Times New Roman" pitchFamily="18" charset="0"/>
                </a:rPr>
                <a:t>（</a:t>
              </a:r>
              <a:r>
                <a:rPr kumimoji="1" lang="en-AU" sz="3600" b="1" kern="1200" dirty="0" err="1" smtClean="0">
                  <a:latin typeface="Times New Roman" pitchFamily="18" charset="0"/>
                  <a:cs typeface="Times New Roman" pitchFamily="18" charset="0"/>
                </a:rPr>
                <a:t>Fukaya</a:t>
              </a:r>
              <a:r>
                <a:rPr kumimoji="1" lang="en-AU" sz="3600" b="1" kern="1200" dirty="0" smtClean="0">
                  <a:latin typeface="Times New Roman" pitchFamily="18" charset="0"/>
                  <a:cs typeface="Times New Roman" pitchFamily="18" charset="0"/>
                </a:rPr>
                <a:t>, et al., 2009</a:t>
              </a:r>
              <a:r>
                <a:rPr kumimoji="1" lang="ja-JP" sz="3600" b="1" kern="1200" dirty="0" smtClean="0">
                  <a:latin typeface="Times New Roman" pitchFamily="18" charset="0"/>
                  <a:cs typeface="Times New Roman" pitchFamily="18" charset="0"/>
                </a:rPr>
                <a:t>）</a:t>
              </a:r>
              <a:endParaRPr kumimoji="1" lang="en-US" sz="3600" b="1" kern="1200" dirty="0">
                <a:latin typeface="Times New Roman" pitchFamily="18" charset="0"/>
                <a:cs typeface="Times New Roman" pitchFamily="18" charset="0"/>
              </a:endParaRPr>
            </a:p>
          </p:txBody>
        </p:sp>
      </p:grpSp>
      <p:sp>
        <p:nvSpPr>
          <p:cNvPr id="19" name="上矢印吹き出し 4"/>
          <p:cNvSpPr/>
          <p:nvPr/>
        </p:nvSpPr>
        <p:spPr>
          <a:xfrm>
            <a:off x="539552" y="1542075"/>
            <a:ext cx="8003232" cy="411917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kumimoji="1" lang="ja-JP" altLang="en-US" sz="2400" kern="1200" dirty="0">
              <a:latin typeface="Times New Roman" pitchFamily="18" charset="0"/>
              <a:cs typeface="Times New Roman" pitchFamily="18" charset="0"/>
            </a:endParaRPr>
          </a:p>
        </p:txBody>
      </p:sp>
      <p:sp>
        <p:nvSpPr>
          <p:cNvPr id="3" name="角丸四角形 2"/>
          <p:cNvSpPr/>
          <p:nvPr/>
        </p:nvSpPr>
        <p:spPr>
          <a:xfrm>
            <a:off x="545557" y="1472236"/>
            <a:ext cx="8003232" cy="4608512"/>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lvl="0" algn="ctr" defTabSz="800100">
              <a:lnSpc>
                <a:spcPct val="90000"/>
              </a:lnSpc>
              <a:spcAft>
                <a:spcPct val="35000"/>
              </a:spcAft>
              <a:buSzPct val="80000"/>
            </a:pPr>
            <a:r>
              <a:rPr lang="en-US" altLang="ja-JP" sz="3200" b="1" dirty="0">
                <a:solidFill>
                  <a:prstClr val="black"/>
                </a:solidFill>
                <a:latin typeface="Times New Roman" pitchFamily="18" charset="0"/>
                <a:cs typeface="Times New Roman" pitchFamily="18" charset="0"/>
              </a:rPr>
              <a:t>Ai</a:t>
            </a:r>
            <a:r>
              <a:rPr lang="ja-JP" altLang="en-US" sz="3200" b="1" dirty="0">
                <a:solidFill>
                  <a:prstClr val="black"/>
                </a:solidFill>
                <a:latin typeface="Times New Roman" pitchFamily="18" charset="0"/>
                <a:cs typeface="Times New Roman" pitchFamily="18" charset="0"/>
              </a:rPr>
              <a:t>ｍ：</a:t>
            </a:r>
            <a:endParaRPr lang="en-US" altLang="ja-JP" sz="3200" b="1" dirty="0">
              <a:solidFill>
                <a:prstClr val="black"/>
              </a:solidFill>
              <a:latin typeface="Times New Roman" pitchFamily="18" charset="0"/>
              <a:cs typeface="Times New Roman" pitchFamily="18" charset="0"/>
            </a:endParaRPr>
          </a:p>
          <a:p>
            <a:pPr marL="457200" lvl="0" indent="-457200" defTabSz="800100">
              <a:lnSpc>
                <a:spcPct val="90000"/>
              </a:lnSpc>
              <a:spcAft>
                <a:spcPct val="35000"/>
              </a:spcAft>
              <a:buSzPct val="80000"/>
              <a:buFont typeface="Wingdings" panose="05000000000000000000" pitchFamily="2" charset="2"/>
              <a:buChar char="l"/>
            </a:pPr>
            <a:r>
              <a:rPr lang="en-US" altLang="ja-JP" sz="3200" dirty="0" smtClean="0">
                <a:solidFill>
                  <a:prstClr val="black"/>
                </a:solidFill>
                <a:latin typeface="Times New Roman" pitchFamily="18" charset="0"/>
                <a:cs typeface="Times New Roman" pitchFamily="18" charset="0"/>
              </a:rPr>
              <a:t>To </a:t>
            </a:r>
            <a:r>
              <a:rPr lang="en-AU" altLang="ja-JP" sz="3200" dirty="0" smtClean="0">
                <a:solidFill>
                  <a:prstClr val="black"/>
                </a:solidFill>
                <a:latin typeface="Times New Roman" pitchFamily="18" charset="0"/>
                <a:cs typeface="Times New Roman" pitchFamily="18" charset="0"/>
              </a:rPr>
              <a:t>conduct </a:t>
            </a:r>
            <a:r>
              <a:rPr lang="en-AU" altLang="ja-JP" sz="3200" dirty="0">
                <a:solidFill>
                  <a:prstClr val="black"/>
                </a:solidFill>
                <a:latin typeface="Times New Roman" pitchFamily="18" charset="0"/>
                <a:cs typeface="Times New Roman" pitchFamily="18" charset="0"/>
              </a:rPr>
              <a:t>an education intervention (lecture and group discussion) with the aim of making caregivers aware of the need for Type II communication to the </a:t>
            </a:r>
            <a:r>
              <a:rPr lang="en-US" altLang="ja-JP" sz="3200" dirty="0">
                <a:solidFill>
                  <a:prstClr val="black"/>
                </a:solidFill>
                <a:latin typeface="Times New Roman" pitchFamily="18" charset="0"/>
                <a:cs typeface="Times New Roman" pitchFamily="18" charset="0"/>
              </a:rPr>
              <a:t>el</a:t>
            </a:r>
            <a:r>
              <a:rPr lang="en-AU" altLang="ja-JP" sz="3200" dirty="0" smtClean="0">
                <a:solidFill>
                  <a:prstClr val="black"/>
                </a:solidFill>
                <a:latin typeface="Times New Roman" pitchFamily="18" charset="0"/>
                <a:cs typeface="Times New Roman" pitchFamily="18" charset="0"/>
              </a:rPr>
              <a:t>de</a:t>
            </a:r>
            <a:r>
              <a:rPr lang="en-US" altLang="ja-JP" sz="3200" dirty="0" smtClean="0">
                <a:solidFill>
                  <a:prstClr val="black"/>
                </a:solidFill>
                <a:latin typeface="Times New Roman" pitchFamily="18" charset="0"/>
                <a:cs typeface="Times New Roman" pitchFamily="18" charset="0"/>
              </a:rPr>
              <a:t>r</a:t>
            </a:r>
            <a:r>
              <a:rPr lang="en-AU" altLang="ja-JP" sz="3200" dirty="0" err="1" smtClean="0">
                <a:solidFill>
                  <a:prstClr val="black"/>
                </a:solidFill>
                <a:latin typeface="Times New Roman" pitchFamily="18" charset="0"/>
                <a:cs typeface="Times New Roman" pitchFamily="18" charset="0"/>
              </a:rPr>
              <a:t>ly</a:t>
            </a:r>
            <a:r>
              <a:rPr lang="ja-JP" altLang="en-US" sz="3200" dirty="0">
                <a:solidFill>
                  <a:prstClr val="black"/>
                </a:solidFill>
                <a:latin typeface="Times New Roman" pitchFamily="18" charset="0"/>
                <a:cs typeface="Times New Roman" pitchFamily="18" charset="0"/>
              </a:rPr>
              <a:t>　　　　</a:t>
            </a:r>
            <a:endParaRPr lang="en-US" altLang="ja-JP" sz="3200" dirty="0">
              <a:solidFill>
                <a:prstClr val="black"/>
              </a:solidFill>
              <a:latin typeface="Times New Roman" pitchFamily="18" charset="0"/>
              <a:cs typeface="Times New Roman" pitchFamily="18" charset="0"/>
            </a:endParaRPr>
          </a:p>
          <a:p>
            <a:pPr marL="457200" lvl="0" indent="-457200" defTabSz="800100">
              <a:lnSpc>
                <a:spcPct val="90000"/>
              </a:lnSpc>
              <a:spcAft>
                <a:spcPct val="35000"/>
              </a:spcAft>
              <a:buSzPct val="80000"/>
              <a:buFont typeface="Wingdings" panose="05000000000000000000" pitchFamily="2" charset="2"/>
              <a:buChar char="l"/>
            </a:pPr>
            <a:r>
              <a:rPr lang="en-US" altLang="ja-JP" sz="3200" dirty="0">
                <a:solidFill>
                  <a:prstClr val="black"/>
                </a:solidFill>
                <a:latin typeface="Times New Roman" pitchFamily="18" charset="0"/>
                <a:cs typeface="Times New Roman" pitchFamily="18" charset="0"/>
              </a:rPr>
              <a:t>T</a:t>
            </a:r>
            <a:r>
              <a:rPr lang="en-AU" altLang="ja-JP" sz="3200" dirty="0">
                <a:solidFill>
                  <a:prstClr val="black"/>
                </a:solidFill>
                <a:latin typeface="Times New Roman" pitchFamily="18" charset="0"/>
                <a:cs typeface="Times New Roman" pitchFamily="18" charset="0"/>
              </a:rPr>
              <a:t>o discover practical measures to increase Type II </a:t>
            </a:r>
            <a:r>
              <a:rPr lang="en-AU" altLang="ja-JP" sz="3200" dirty="0" smtClean="0">
                <a:solidFill>
                  <a:prstClr val="black"/>
                </a:solidFill>
                <a:latin typeface="Times New Roman" pitchFamily="18" charset="0"/>
                <a:cs typeface="Times New Roman" pitchFamily="18" charset="0"/>
              </a:rPr>
              <a:t>communication </a:t>
            </a:r>
            <a:r>
              <a:rPr lang="en-US" altLang="ja-JP" sz="3200" dirty="0" smtClean="0">
                <a:solidFill>
                  <a:schemeClr val="tx1"/>
                </a:solidFill>
                <a:latin typeface="Times New Roman" pitchFamily="18" charset="0"/>
                <a:ea typeface="HGPｺﾞｼｯｸE" panose="020B0900000000000000" pitchFamily="50" charset="-128"/>
                <a:cs typeface="Times New Roman" pitchFamily="18" charset="0"/>
              </a:rPr>
              <a:t>of caregivers </a:t>
            </a:r>
            <a:r>
              <a:rPr lang="en-US" altLang="ja-JP" sz="3200" dirty="0" smtClean="0">
                <a:solidFill>
                  <a:prstClr val="black"/>
                </a:solidFill>
                <a:latin typeface="Times New Roman" pitchFamily="18" charset="0"/>
                <a:cs typeface="Times New Roman" pitchFamily="18" charset="0"/>
              </a:rPr>
              <a:t>after</a:t>
            </a:r>
            <a:r>
              <a:rPr lang="en-AU" altLang="ja-JP" sz="3200" dirty="0" smtClean="0">
                <a:solidFill>
                  <a:prstClr val="black"/>
                </a:solidFill>
                <a:latin typeface="Times New Roman" pitchFamily="18" charset="0"/>
                <a:cs typeface="Times New Roman" pitchFamily="18" charset="0"/>
              </a:rPr>
              <a:t> </a:t>
            </a:r>
            <a:r>
              <a:rPr lang="en-AU" altLang="ja-JP" sz="3200" dirty="0">
                <a:solidFill>
                  <a:prstClr val="black"/>
                </a:solidFill>
                <a:latin typeface="Times New Roman" pitchFamily="18" charset="0"/>
                <a:cs typeface="Times New Roman" pitchFamily="18" charset="0"/>
              </a:rPr>
              <a:t>an education intervention</a:t>
            </a:r>
            <a:endParaRPr lang="ja-JP" alt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35922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EA9CB419-CCBE-4512-8052-4C509A32FAA6}" type="slidenum">
              <a:rPr lang="ja-JP" altLang="en-US" smtClean="0"/>
              <a:pPr>
                <a:defRPr/>
              </a:pPr>
              <a:t>8</a:t>
            </a:fld>
            <a:endParaRPr lang="ja-JP" altLang="en-US" dirty="0"/>
          </a:p>
        </p:txBody>
      </p:sp>
      <p:graphicFrame>
        <p:nvGraphicFramePr>
          <p:cNvPr id="7" name="図表 6"/>
          <p:cNvGraphicFramePr/>
          <p:nvPr>
            <p:extLst>
              <p:ext uri="{D42A27DB-BD31-4B8C-83A1-F6EECF244321}">
                <p14:modId xmlns:p14="http://schemas.microsoft.com/office/powerpoint/2010/main" xmlns="" val="3621238671"/>
              </p:ext>
            </p:extLst>
          </p:nvPr>
        </p:nvGraphicFramePr>
        <p:xfrm>
          <a:off x="413614" y="707725"/>
          <a:ext cx="836131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テキスト ボックス 10"/>
          <p:cNvSpPr txBox="1"/>
          <p:nvPr/>
        </p:nvSpPr>
        <p:spPr>
          <a:xfrm>
            <a:off x="6956648" y="1493168"/>
            <a:ext cx="1800200" cy="369332"/>
          </a:xfrm>
          <a:prstGeom prst="rect">
            <a:avLst/>
          </a:prstGeom>
          <a:noFill/>
        </p:spPr>
        <p:txBody>
          <a:bodyPr wrap="square" rtlCol="0">
            <a:spAutoFit/>
          </a:bodyPr>
          <a:lstStyle/>
          <a:p>
            <a:endParaRPr kumimoji="1" lang="ja-JP" altLang="en-US" dirty="0"/>
          </a:p>
        </p:txBody>
      </p:sp>
      <p:sp>
        <p:nvSpPr>
          <p:cNvPr id="15" name="正方形/長方形 14"/>
          <p:cNvSpPr/>
          <p:nvPr/>
        </p:nvSpPr>
        <p:spPr>
          <a:xfrm>
            <a:off x="4370218" y="1105947"/>
            <a:ext cx="4328864" cy="769441"/>
          </a:xfrm>
          <a:prstGeom prst="rect">
            <a:avLst/>
          </a:prstGeom>
        </p:spPr>
        <p:txBody>
          <a:bodyPr wrap="square">
            <a:spAutoFit/>
          </a:bodyPr>
          <a:lstStyle/>
          <a:p>
            <a:r>
              <a:rPr lang="en-US" altLang="ja-JP" sz="2400" b="1" dirty="0" smtClean="0">
                <a:solidFill>
                  <a:schemeClr val="bg1"/>
                </a:solidFill>
                <a:latin typeface="ＭＳ Ｐゴシック" pitchFamily="50" charset="-128"/>
              </a:rPr>
              <a:t>Quantitative</a:t>
            </a:r>
            <a:r>
              <a:rPr lang="en-US" altLang="ja-JP" sz="2000" dirty="0" smtClean="0"/>
              <a:t> </a:t>
            </a:r>
            <a:r>
              <a:rPr lang="en-US" altLang="ja-JP" sz="2000" b="1" dirty="0" smtClean="0">
                <a:solidFill>
                  <a:schemeClr val="bg1"/>
                </a:solidFill>
                <a:latin typeface="HGPｺﾞｼｯｸE" panose="020B0900000000000000" pitchFamily="50" charset="-128"/>
                <a:ea typeface="HGPｺﾞｼｯｸE" panose="020B0900000000000000" pitchFamily="50" charset="-128"/>
                <a:cs typeface="Times New Roman" pitchFamily="18" charset="0"/>
              </a:rPr>
              <a:t>survey </a:t>
            </a:r>
            <a:r>
              <a:rPr lang="en-US" altLang="ja-JP" sz="2000" b="1" dirty="0" smtClean="0">
                <a:solidFill>
                  <a:schemeClr val="bg1"/>
                </a:solidFill>
                <a:latin typeface="HGPｺﾞｼｯｸE" panose="020B0900000000000000" pitchFamily="50" charset="-128"/>
                <a:ea typeface="HGPｺﾞｼｯｸE" panose="020B0900000000000000" pitchFamily="50" charset="-128"/>
                <a:cs typeface="Times New Roman" pitchFamily="18" charset="0"/>
              </a:rPr>
              <a:t>of caregivers speech and elderly utterances</a:t>
            </a:r>
          </a:p>
        </p:txBody>
      </p:sp>
      <p:sp>
        <p:nvSpPr>
          <p:cNvPr id="19" name="テキスト ボックス 18"/>
          <p:cNvSpPr txBox="1"/>
          <p:nvPr/>
        </p:nvSpPr>
        <p:spPr>
          <a:xfrm>
            <a:off x="2367283" y="354711"/>
            <a:ext cx="4608512" cy="769441"/>
          </a:xfrm>
          <a:prstGeom prst="rect">
            <a:avLst/>
          </a:prstGeom>
          <a:noFill/>
        </p:spPr>
        <p:txBody>
          <a:bodyPr wrap="square" rtlCol="0">
            <a:spAutoFit/>
          </a:bodyPr>
          <a:lstStyle/>
          <a:p>
            <a:pPr algn="ctr"/>
            <a:r>
              <a:rPr kumimoji="1" lang="en-US" altLang="ja-JP" sz="4400" b="1" dirty="0" smtClean="0">
                <a:latin typeface="Times New Roman" pitchFamily="18" charset="0"/>
                <a:cs typeface="Times New Roman" pitchFamily="18" charset="0"/>
              </a:rPr>
              <a:t>Study Design</a:t>
            </a:r>
            <a:endParaRPr kumimoji="1" lang="ja-JP" altLang="en-US" sz="4400" b="1" dirty="0">
              <a:latin typeface="Times New Roman" pitchFamily="18" charset="0"/>
              <a:cs typeface="Times New Roman" pitchFamily="18" charset="0"/>
            </a:endParaRPr>
          </a:p>
        </p:txBody>
      </p:sp>
      <p:sp>
        <p:nvSpPr>
          <p:cNvPr id="3" name="テキスト ボックス 2"/>
          <p:cNvSpPr txBox="1"/>
          <p:nvPr/>
        </p:nvSpPr>
        <p:spPr>
          <a:xfrm>
            <a:off x="539552" y="2708920"/>
            <a:ext cx="3960440" cy="830997"/>
          </a:xfrm>
          <a:prstGeom prst="rect">
            <a:avLst/>
          </a:prstGeom>
          <a:noFill/>
        </p:spPr>
        <p:txBody>
          <a:bodyPr wrap="square" rtlCol="0">
            <a:spAutoFit/>
          </a:bodyPr>
          <a:lstStyle/>
          <a:p>
            <a:r>
              <a:rPr lang="en-US" altLang="ja-JP" sz="2400" b="1" dirty="0"/>
              <a:t>Educational Intervention for Facility Caregivers</a:t>
            </a:r>
            <a:r>
              <a:rPr lang="ja-JP" altLang="ja-JP" sz="2400" b="1" dirty="0"/>
              <a:t>　</a:t>
            </a:r>
            <a:r>
              <a:rPr lang="ja-JP" altLang="ja-JP" b="1" dirty="0"/>
              <a:t>　</a:t>
            </a:r>
            <a:endParaRPr kumimoji="1" lang="ja-JP" altLang="en-US" dirty="0"/>
          </a:p>
        </p:txBody>
      </p:sp>
      <p:sp>
        <p:nvSpPr>
          <p:cNvPr id="4" name="テキスト ボックス 3"/>
          <p:cNvSpPr txBox="1"/>
          <p:nvPr/>
        </p:nvSpPr>
        <p:spPr>
          <a:xfrm>
            <a:off x="4673205" y="2492896"/>
            <a:ext cx="4027543" cy="1631216"/>
          </a:xfrm>
          <a:prstGeom prst="rect">
            <a:avLst/>
          </a:prstGeom>
          <a:noFill/>
        </p:spPr>
        <p:txBody>
          <a:bodyPr wrap="square" rtlCol="0">
            <a:spAutoFit/>
          </a:bodyPr>
          <a:lstStyle/>
          <a:p>
            <a:r>
              <a:rPr lang="en-US" altLang="ja-JP" sz="2000" b="1" dirty="0" smtClean="0"/>
              <a:t>Lecture</a:t>
            </a:r>
            <a:r>
              <a:rPr lang="ja-JP" altLang="en-US" sz="2000" b="1" dirty="0" smtClean="0"/>
              <a:t>：</a:t>
            </a:r>
            <a:r>
              <a:rPr lang="en-US" altLang="ja-JP" sz="2000" b="1" dirty="0" smtClean="0"/>
              <a:t>The </a:t>
            </a:r>
            <a:r>
              <a:rPr lang="en-US" altLang="ja-JP" sz="2000" b="1" dirty="0"/>
              <a:t>importance   of type Ⅱ communication</a:t>
            </a:r>
            <a:r>
              <a:rPr lang="ja-JP" altLang="ja-JP" sz="2000" b="1" dirty="0"/>
              <a:t>　</a:t>
            </a:r>
            <a:r>
              <a:rPr lang="en-US" altLang="ja-JP" sz="2000" b="1" dirty="0" smtClean="0"/>
              <a:t>( 30 minutes</a:t>
            </a:r>
            <a:r>
              <a:rPr lang="en-US" altLang="ja-JP" sz="2000" b="1" dirty="0"/>
              <a:t>)</a:t>
            </a:r>
            <a:endParaRPr lang="ja-JP" altLang="ja-JP" sz="2000" dirty="0"/>
          </a:p>
          <a:p>
            <a:pPr lvl="0"/>
            <a:r>
              <a:rPr lang="en-US" altLang="ja-JP" sz="2000" b="1" dirty="0" smtClean="0"/>
              <a:t>group discussion</a:t>
            </a:r>
            <a:r>
              <a:rPr lang="ja-JP" altLang="en-US" sz="2000" b="1" dirty="0" smtClean="0"/>
              <a:t>：</a:t>
            </a:r>
            <a:r>
              <a:rPr lang="en-US" altLang="ja-JP" sz="2000" b="1" dirty="0">
                <a:latin typeface="HGPｺﾞｼｯｸE" panose="020B0900000000000000" pitchFamily="50" charset="-128"/>
                <a:ea typeface="HGPｺﾞｼｯｸE" panose="020B0900000000000000" pitchFamily="50" charset="-128"/>
              </a:rPr>
              <a:t>Critical Reflection</a:t>
            </a:r>
            <a:r>
              <a:rPr lang="en-US" altLang="ja-JP" sz="2000" b="1" dirty="0" smtClean="0">
                <a:latin typeface="HGPｺﾞｼｯｸE" panose="020B0900000000000000" pitchFamily="50" charset="-128"/>
                <a:ea typeface="HGPｺﾞｼｯｸE" panose="020B0900000000000000" pitchFamily="50" charset="-128"/>
              </a:rPr>
              <a:t> ( </a:t>
            </a:r>
            <a:r>
              <a:rPr lang="en-US" altLang="ja-JP" sz="2000" b="1" dirty="0">
                <a:latin typeface="HGPｺﾞｼｯｸE" panose="020B0900000000000000" pitchFamily="50" charset="-128"/>
                <a:ea typeface="HGPｺﾞｼｯｸE" panose="020B0900000000000000" pitchFamily="50" charset="-128"/>
              </a:rPr>
              <a:t>90 minutes</a:t>
            </a:r>
            <a:r>
              <a:rPr lang="en-US" altLang="ja-JP" b="1" dirty="0">
                <a:latin typeface="HGPｺﾞｼｯｸE" panose="020B0900000000000000" pitchFamily="50" charset="-128"/>
                <a:ea typeface="HGPｺﾞｼｯｸE" panose="020B0900000000000000" pitchFamily="50" charset="-128"/>
              </a:rPr>
              <a:t>)</a:t>
            </a:r>
            <a:endParaRPr lang="ja-JP" altLang="ja-JP" b="1" dirty="0">
              <a:latin typeface="HGPｺﾞｼｯｸE" panose="020B0900000000000000" pitchFamily="50" charset="-128"/>
              <a:ea typeface="HGPｺﾞｼｯｸE" panose="020B0900000000000000"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EA9CB419-CCBE-4512-8052-4C509A32FAA6}" type="slidenum">
              <a:rPr lang="ja-JP" altLang="en-US" smtClean="0"/>
              <a:pPr>
                <a:defRPr/>
              </a:pPr>
              <a:t>9</a:t>
            </a:fld>
            <a:endParaRPr lang="ja-JP" altLang="en-US" dirty="0"/>
          </a:p>
        </p:txBody>
      </p:sp>
      <p:sp>
        <p:nvSpPr>
          <p:cNvPr id="3" name="正方形/長方形 2"/>
          <p:cNvSpPr/>
          <p:nvPr/>
        </p:nvSpPr>
        <p:spPr>
          <a:xfrm>
            <a:off x="323528" y="1052736"/>
            <a:ext cx="8568952" cy="4185761"/>
          </a:xfrm>
          <a:prstGeom prst="rect">
            <a:avLst/>
          </a:prstGeom>
        </p:spPr>
        <p:txBody>
          <a:bodyPr wrap="square">
            <a:spAutoFit/>
          </a:bodyPr>
          <a:lstStyle/>
          <a:p>
            <a:pPr lvl="0" algn="ctr" defTabSz="889000">
              <a:lnSpc>
                <a:spcPct val="90000"/>
              </a:lnSpc>
              <a:spcAft>
                <a:spcPct val="35000"/>
              </a:spcAft>
            </a:pPr>
            <a:r>
              <a:rPr lang="en-AU" altLang="ja-JP" sz="4000" b="1" dirty="0" smtClean="0">
                <a:latin typeface="Times New Roman" pitchFamily="18" charset="0"/>
                <a:cs typeface="Times New Roman" pitchFamily="18" charset="0"/>
              </a:rPr>
              <a:t>Results</a:t>
            </a:r>
            <a:r>
              <a:rPr lang="ja-JP" altLang="ja-JP" sz="4000" b="1" dirty="0" smtClean="0">
                <a:latin typeface="Times New Roman" pitchFamily="18" charset="0"/>
                <a:cs typeface="Times New Roman" pitchFamily="18" charset="0"/>
              </a:rPr>
              <a:t>：</a:t>
            </a:r>
            <a:endParaRPr lang="en-US" altLang="ja-JP" sz="4000" b="1" dirty="0" smtClean="0">
              <a:latin typeface="Times New Roman" pitchFamily="18" charset="0"/>
              <a:cs typeface="Times New Roman" pitchFamily="18" charset="0"/>
            </a:endParaRPr>
          </a:p>
          <a:p>
            <a:pPr lvl="0" algn="ctr" defTabSz="889000">
              <a:lnSpc>
                <a:spcPct val="90000"/>
              </a:lnSpc>
              <a:spcAft>
                <a:spcPct val="35000"/>
              </a:spcAft>
            </a:pPr>
            <a:r>
              <a:rPr lang="en-AU" altLang="ja-JP" sz="4000" b="1" dirty="0" smtClean="0">
                <a:latin typeface="Times New Roman" pitchFamily="18" charset="0"/>
                <a:cs typeface="Times New Roman" pitchFamily="18" charset="0"/>
              </a:rPr>
              <a:t>Type II talking increased significantly (p&lt;.05) from 226.5 sec (SD126.5) before intervention to 390.1 sec (SD274.0) 1 month after intervention, and it maintained an increased level after 3 months</a:t>
            </a:r>
            <a:endParaRPr lang="ja-JP" altLang="en-US" sz="40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10087</TotalTime>
  <Words>4980</Words>
  <Application>Microsoft Office PowerPoint</Application>
  <PresentationFormat>画面に合わせる (4:3)</PresentationFormat>
  <Paragraphs>738</Paragraphs>
  <Slides>40</Slides>
  <Notes>40</Notes>
  <HiddenSlides>1</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40</vt:i4>
      </vt:variant>
    </vt:vector>
  </HeadingPairs>
  <TitlesOfParts>
    <vt:vector size="44" baseType="lpstr">
      <vt:lpstr>エグゼクティブ</vt:lpstr>
      <vt:lpstr>文書</vt:lpstr>
      <vt:lpstr>ワークシート</vt:lpstr>
      <vt:lpstr>Worksheet</vt:lpstr>
      <vt:lpstr>Communication as Care for the Elderly</vt:lpstr>
      <vt:lpstr>Elderly speech duration in       1 day</vt:lpstr>
      <vt:lpstr>Speech duration in 1-min. intervals</vt:lpstr>
      <vt:lpstr>　　　　　　 Background</vt:lpstr>
      <vt:lpstr>スライド 5</vt:lpstr>
      <vt:lpstr>スライド 6</vt:lpstr>
      <vt:lpstr>スライド 7</vt:lpstr>
      <vt:lpstr>スライド 8</vt:lpstr>
      <vt:lpstr>スライド 9</vt:lpstr>
      <vt:lpstr>Aims　of　Present　Study</vt:lpstr>
      <vt:lpstr>スライド 11</vt:lpstr>
      <vt:lpstr>Definition of Terms</vt:lpstr>
      <vt:lpstr>Survey Participants</vt:lpstr>
      <vt:lpstr> Analysis Method (1)</vt:lpstr>
      <vt:lpstr>Analysis Method (2)</vt:lpstr>
      <vt:lpstr>RESULTS</vt:lpstr>
      <vt:lpstr>Table １  Effect of Educational Intervention on the Duration and Frequency of Elderly Utterances. </vt:lpstr>
      <vt:lpstr>スライド 18</vt:lpstr>
      <vt:lpstr>スライド 19</vt:lpstr>
      <vt:lpstr>Conclusions</vt:lpstr>
      <vt:lpstr>スライド 21</vt:lpstr>
      <vt:lpstr>スライド 22</vt:lpstr>
      <vt:lpstr>　Table1   Descriptive Statistics about  Utterance duration</vt:lpstr>
      <vt:lpstr>Table ２  Difference among facilities in changes in elderly utterance duration </vt:lpstr>
      <vt:lpstr>スライド 25</vt:lpstr>
      <vt:lpstr>スライド 26</vt:lpstr>
      <vt:lpstr>スライド 27</vt:lpstr>
      <vt:lpstr>スライド 28</vt:lpstr>
      <vt:lpstr>スライド 29</vt:lpstr>
      <vt:lpstr>TypeⅠcommunication</vt:lpstr>
      <vt:lpstr>Type Ⅱ communication</vt:lpstr>
      <vt:lpstr>Measurement Framework</vt:lpstr>
      <vt:lpstr>スライド 33</vt:lpstr>
      <vt:lpstr>Home Care Service Costs  to Be Paid by the User</vt:lpstr>
      <vt:lpstr>Staff placement standard</vt:lpstr>
      <vt:lpstr>スライド 36</vt:lpstr>
      <vt:lpstr>スライド 37</vt:lpstr>
      <vt:lpstr>分単位発語時間</vt:lpstr>
      <vt:lpstr>スライド 39</vt:lpstr>
      <vt:lpstr>スライド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yasuko　fukaya</dc:creator>
  <cp:lastModifiedBy>yasuko　fukaya</cp:lastModifiedBy>
  <cp:revision>560</cp:revision>
  <cp:lastPrinted>2014-11-13T05:36:20Z</cp:lastPrinted>
  <dcterms:created xsi:type="dcterms:W3CDTF">2011-05-25T13:17:27Z</dcterms:created>
  <dcterms:modified xsi:type="dcterms:W3CDTF">2014-11-15T11:24:16Z</dcterms:modified>
</cp:coreProperties>
</file>