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311" r:id="rId2"/>
    <p:sldId id="309" r:id="rId3"/>
    <p:sldId id="308" r:id="rId4"/>
    <p:sldId id="310" r:id="rId5"/>
    <p:sldId id="286" r:id="rId6"/>
    <p:sldId id="317" r:id="rId7"/>
    <p:sldId id="260" r:id="rId8"/>
    <p:sldId id="313" r:id="rId9"/>
    <p:sldId id="330" r:id="rId10"/>
    <p:sldId id="301" r:id="rId11"/>
    <p:sldId id="303" r:id="rId12"/>
    <p:sldId id="332" r:id="rId13"/>
    <p:sldId id="319" r:id="rId14"/>
    <p:sldId id="331" r:id="rId15"/>
    <p:sldId id="305" r:id="rId16"/>
    <p:sldId id="321" r:id="rId17"/>
    <p:sldId id="325" r:id="rId18"/>
    <p:sldId id="323" r:id="rId1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CFE"/>
    <a:srgbClr val="D7F9FD"/>
    <a:srgbClr val="DCFCDF"/>
    <a:srgbClr val="62DC82"/>
    <a:srgbClr val="276622"/>
    <a:srgbClr val="FEFCF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1598" autoAdjust="0"/>
  </p:normalViewPr>
  <p:slideViewPr>
    <p:cSldViewPr>
      <p:cViewPr>
        <p:scale>
          <a:sx n="70" d="100"/>
          <a:sy n="70" d="100"/>
        </p:scale>
        <p:origin x="-115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7" Type="http://schemas.openxmlformats.org/officeDocument/2006/relationships/image" Target="../media/image100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5" Type="http://schemas.openxmlformats.org/officeDocument/2006/relationships/image" Target="../media/image71.wmf"/><Relationship Id="rId4" Type="http://schemas.openxmlformats.org/officeDocument/2006/relationships/image" Target="../media/image7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D27570B-91C9-4279-BB24-42AD5C123B72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7394D2E-B142-4546-9B4B-F6939BFE2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28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7EC7-956B-4256-8116-C2A9E9ECFC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7EC7-956B-4256-8116-C2A9E9ECFC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4D2E-B142-4546-9B4B-F6939BFE2DF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6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4D2E-B142-4546-9B4B-F6939BFE2DF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92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4D2E-B142-4546-9B4B-F6939BFE2DF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5C24C0-D77B-41FB-A9FA-B02A5D30262E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A856F0-E081-408E-8494-F049CFD1A8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3.jpg"/><Relationship Id="rId1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57.emf"/><Relationship Id="rId12" Type="http://schemas.openxmlformats.org/officeDocument/2006/relationships/image" Target="../media/image58.emf"/><Relationship Id="rId1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56.emf"/><Relationship Id="rId15" Type="http://schemas.microsoft.com/office/2007/relationships/hdphoto" Target="../media/hdphoto7.wdp"/><Relationship Id="rId10" Type="http://schemas.openxmlformats.org/officeDocument/2006/relationships/image" Target="../media/image62.jpg"/><Relationship Id="rId19" Type="http://schemas.openxmlformats.org/officeDocument/2006/relationships/image" Target="../media/image66.png"/><Relationship Id="rId4" Type="http://schemas.openxmlformats.org/officeDocument/2006/relationships/oleObject" Target="../embeddings/oleObject28.bin"/><Relationship Id="rId9" Type="http://schemas.microsoft.com/office/2007/relationships/hdphoto" Target="../media/hdphoto6.wdp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74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70.e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7.png"/><Relationship Id="rId5" Type="http://schemas.openxmlformats.org/officeDocument/2006/relationships/image" Target="../media/image75.emf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79.emf"/><Relationship Id="rId18" Type="http://schemas.openxmlformats.org/officeDocument/2006/relationships/oleObject" Target="../embeddings/oleObject45.bin"/><Relationship Id="rId3" Type="http://schemas.openxmlformats.org/officeDocument/2006/relationships/image" Target="../media/image53.png"/><Relationship Id="rId21" Type="http://schemas.openxmlformats.org/officeDocument/2006/relationships/image" Target="../media/image82.emf"/><Relationship Id="rId7" Type="http://schemas.openxmlformats.org/officeDocument/2006/relationships/image" Target="../media/image85.pn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84.png"/><Relationship Id="rId11" Type="http://schemas.openxmlformats.org/officeDocument/2006/relationships/image" Target="../media/image78.emf"/><Relationship Id="rId5" Type="http://schemas.openxmlformats.org/officeDocument/2006/relationships/image" Target="../media/image83.png"/><Relationship Id="rId15" Type="http://schemas.openxmlformats.org/officeDocument/2006/relationships/image" Target="../media/image80.emf"/><Relationship Id="rId23" Type="http://schemas.openxmlformats.org/officeDocument/2006/relationships/image" Target="../media/image88.png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81.emf"/><Relationship Id="rId4" Type="http://schemas.openxmlformats.org/officeDocument/2006/relationships/image" Target="../media/image54.png"/><Relationship Id="rId9" Type="http://schemas.openxmlformats.org/officeDocument/2006/relationships/image" Target="../media/image52.jpeg"/><Relationship Id="rId14" Type="http://schemas.openxmlformats.org/officeDocument/2006/relationships/oleObject" Target="../embeddings/oleObject43.bin"/><Relationship Id="rId22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91.png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9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5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97.emf"/><Relationship Id="rId4" Type="http://schemas.openxmlformats.org/officeDocument/2006/relationships/image" Target="../media/image94.e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9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.emf"/><Relationship Id="rId25" Type="http://schemas.openxmlformats.org/officeDocument/2006/relationships/image" Target="../media/image26.png"/><Relationship Id="rId2" Type="http://schemas.openxmlformats.org/officeDocument/2006/relationships/tags" Target="../tags/tag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emf"/><Relationship Id="rId24" Type="http://schemas.microsoft.com/office/2007/relationships/hdphoto" Target="../media/hdphoto2.wdp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5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emf"/><Relationship Id="rId12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1.png"/><Relationship Id="rId5" Type="http://schemas.openxmlformats.org/officeDocument/2006/relationships/image" Target="../media/image27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7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2.emf"/><Relationship Id="rId18" Type="http://schemas.openxmlformats.org/officeDocument/2006/relationships/image" Target="../media/image4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microsoft.com/office/2007/relationships/hdphoto" Target="../media/hdphoto5.wdp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1.jpe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emf"/><Relationship Id="rId11" Type="http://schemas.microsoft.com/office/2007/relationships/hdphoto" Target="../media/hdphoto4.wdp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53.png"/><Relationship Id="rId10" Type="http://schemas.openxmlformats.org/officeDocument/2006/relationships/image" Target="../media/image50.jpeg"/><Relationship Id="rId4" Type="http://schemas.openxmlformats.org/officeDocument/2006/relationships/image" Target="../media/image46.emf"/><Relationship Id="rId9" Type="http://schemas.openxmlformats.org/officeDocument/2006/relationships/image" Target="../media/image49.jpeg"/><Relationship Id="rId1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7616"/>
            <a:ext cx="8077200" cy="1673352"/>
          </a:xfrm>
        </p:spPr>
        <p:txBody>
          <a:bodyPr>
            <a:normAutofit fontScale="90000"/>
          </a:bodyPr>
          <a:lstStyle/>
          <a:p>
            <a:pPr eaLnBrk="0" latinLnBrk="0" hangingPunct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Cyanidin-3-O-glucoside ameliorates lipid and glucose accumulation in C57BL/6J mice via activation of PPAR-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AMPK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24887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Food Biomedical Science Lab.</a:t>
            </a:r>
          </a:p>
          <a:p>
            <a:pPr algn="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Yaoyao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 23</a:t>
            </a:r>
            <a:r>
              <a:rPr lang="en-US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6584" y="116632"/>
            <a:ext cx="3887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 Narrow" panose="020B0606020202030204" pitchFamily="34" charset="0"/>
              </a:rPr>
              <a:t>3</a:t>
            </a:r>
            <a:r>
              <a:rPr lang="en-US" altLang="zh-CN" sz="1400" b="1" baseline="30000" dirty="0">
                <a:latin typeface="Arial Narrow" panose="020B0606020202030204" pitchFamily="34" charset="0"/>
              </a:rPr>
              <a:t>rd </a:t>
            </a:r>
            <a:r>
              <a:rPr lang="en-US" altLang="zh-CN" sz="1400" b="1" dirty="0">
                <a:latin typeface="Arial Narrow" panose="020B0606020202030204" pitchFamily="34" charset="0"/>
              </a:rPr>
              <a:t>International Conference and Exhibition on</a:t>
            </a:r>
            <a:endParaRPr lang="zh-CN" altLang="zh-CN" sz="1400" dirty="0">
              <a:latin typeface="Arial Narrow" panose="020B0606020202030204" pitchFamily="34" charset="0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Arial Black" panose="020B0A04020102020204" pitchFamily="34" charset="0"/>
              </a:rPr>
              <a:t>Nutrition &amp; Food Sciences</a:t>
            </a:r>
            <a:endParaRPr lang="zh-CN" altLang="zh-CN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en-US" altLang="zh-CN" sz="1400" b="1" dirty="0">
                <a:latin typeface="Arial Narrow" panose="020B0606020202030204" pitchFamily="34" charset="0"/>
              </a:rPr>
              <a:t>September 23-25, 2014 Valencia, Spain</a:t>
            </a:r>
            <a:endParaRPr lang="zh-CN" altLang="zh-CN" sz="1400" dirty="0">
              <a:latin typeface="Arial Narrow" panose="020B0606020202030204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899"/>
            <a:ext cx="1365250" cy="858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703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78"/>
    </mc:Choice>
    <mc:Fallback xmlns="">
      <p:transition spd="slow" advTm="2827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37" y="954864"/>
            <a:ext cx="3371655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4428"/>
              </p:ext>
            </p:extLst>
          </p:nvPr>
        </p:nvGraphicFramePr>
        <p:xfrm>
          <a:off x="5609206" y="2209408"/>
          <a:ext cx="2762768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7" name="Prism Project" r:id="rId4" imgW="4104000" imgH="2988000" progId="Prism5.Document">
                  <p:embed/>
                </p:oleObj>
              </mc:Choice>
              <mc:Fallback>
                <p:oleObj name="Prism Project" r:id="rId4" imgW="4104000" imgH="298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206" y="2209408"/>
                        <a:ext cx="2762768" cy="2011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05496" y="1086073"/>
            <a:ext cx="2610320" cy="3135015"/>
            <a:chOff x="2852888" y="1086073"/>
            <a:chExt cx="2610320" cy="3135015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1728724"/>
                </p:ext>
              </p:extLst>
            </p:nvPr>
          </p:nvGraphicFramePr>
          <p:xfrm>
            <a:off x="2852888" y="2117968"/>
            <a:ext cx="2610320" cy="210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48" name="Prism Project" r:id="rId6" imgW="3708000" imgH="2988000" progId="Prism5.Document">
                    <p:embed/>
                  </p:oleObj>
                </mc:Choice>
                <mc:Fallback>
                  <p:oleObj name="Prism Project" r:id="rId6" imgW="3708000" imgH="2988000" progId="Prism5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52888" y="2117968"/>
                          <a:ext cx="2610320" cy="21031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3273760" y="1086073"/>
              <a:ext cx="1979290" cy="887879"/>
              <a:chOff x="1854042" y="1792232"/>
              <a:chExt cx="1979290" cy="88787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317570" y="1932278"/>
                <a:ext cx="151576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       1         10     50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39688" y="2092015"/>
                <a:ext cx="441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LC3I</a:t>
                </a:r>
              </a:p>
              <a:p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LC3II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854042" y="2430569"/>
                <a:ext cx="1830326" cy="249542"/>
                <a:chOff x="1284307" y="1287950"/>
                <a:chExt cx="1830326" cy="249542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-2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5457" y="1324114"/>
                  <a:ext cx="1289176" cy="213378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1284307" y="1287950"/>
                  <a:ext cx="61284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β</a:t>
                  </a:r>
                  <a:r>
                    <a:rPr lang="en-US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-actin</a:t>
                  </a:r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86" t="58048" r="26503" b="35900"/>
              <a:stretch/>
            </p:blipFill>
            <p:spPr>
              <a:xfrm flipH="1">
                <a:off x="2381025" y="2164827"/>
                <a:ext cx="1289176" cy="2229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504305" y="1792232"/>
                <a:ext cx="126862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GW7647    C3G (µM)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627871" y="1974498"/>
                <a:ext cx="34252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08403" y="1967796"/>
                <a:ext cx="43386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48339"/>
              </p:ext>
            </p:extLst>
          </p:nvPr>
        </p:nvGraphicFramePr>
        <p:xfrm>
          <a:off x="2967216" y="2092869"/>
          <a:ext cx="2468880" cy="203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9" name="Prism Project" r:id="rId11" imgW="3420000" imgH="2808000" progId="Prism5.Document">
                  <p:embed/>
                </p:oleObj>
              </mc:Choice>
              <mc:Fallback>
                <p:oleObj name="Prism Project" r:id="rId11" imgW="3420000" imgH="2808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67216" y="2092869"/>
                        <a:ext cx="2468880" cy="2030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161054" y="1068014"/>
            <a:ext cx="2107508" cy="852539"/>
            <a:chOff x="1671440" y="4215055"/>
            <a:chExt cx="2107508" cy="852539"/>
          </a:xfrm>
        </p:grpSpPr>
        <p:grpSp>
          <p:nvGrpSpPr>
            <p:cNvPr id="26" name="Group 25"/>
            <p:cNvGrpSpPr/>
            <p:nvPr/>
          </p:nvGrpSpPr>
          <p:grpSpPr>
            <a:xfrm>
              <a:off x="2263186" y="4215055"/>
              <a:ext cx="1515762" cy="507831"/>
              <a:chOff x="2263186" y="4215055"/>
              <a:chExt cx="1515762" cy="50783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263186" y="4215055"/>
                <a:ext cx="151576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HFD   FF    C3G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40" t="64481" r="33169" b="26453"/>
              <a:stretch/>
            </p:blipFill>
            <p:spPr>
              <a:xfrm flipH="1">
                <a:off x="2334768" y="4502825"/>
                <a:ext cx="1002234" cy="220061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671440" y="4805984"/>
              <a:ext cx="834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-tubulin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Content Placeholder 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9" t="33771" r="53532" b="56952"/>
            <a:stretch/>
          </p:blipFill>
          <p:spPr>
            <a:xfrm>
              <a:off x="2334768" y="4813006"/>
              <a:ext cx="1002234" cy="25458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54042" y="4443578"/>
              <a:ext cx="441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LC3I</a:t>
              </a:r>
            </a:p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LC3II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88285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5816" y="88285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8064" y="88285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46766"/>
              </p:ext>
            </p:extLst>
          </p:nvPr>
        </p:nvGraphicFramePr>
        <p:xfrm>
          <a:off x="3347864" y="4365104"/>
          <a:ext cx="2692220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0" name="Prism Project" r:id="rId16" imgW="3780000" imgH="2952000" progId="Prism5.Document">
                  <p:embed/>
                </p:oleObj>
              </mc:Choice>
              <mc:Fallback>
                <p:oleObj name="Prism Project" r:id="rId16" imgW="3780000" imgH="2952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365104"/>
                        <a:ext cx="2692220" cy="2103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8" y="4791404"/>
            <a:ext cx="3125754" cy="8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52400" y="4221088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529" y="364594"/>
            <a:ext cx="849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induces hepatic autophagy pathway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805264"/>
            <a:ext cx="1350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STF, STF-62247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946" name="Picture 3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88" y="4437112"/>
            <a:ext cx="2743200" cy="200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900310" cy="18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961605" y="5787261"/>
            <a:ext cx="677874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 eaLnBrk="0" latinLnBrk="0" hangingPunct="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C3G reduces lipid accumulation via activates hepatic autophagy pathway</a:t>
            </a:r>
            <a:endParaRPr lang="zh-CN" altLang="en-US" sz="2800" b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24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523448"/>
              </p:ext>
            </p:extLst>
          </p:nvPr>
        </p:nvGraphicFramePr>
        <p:xfrm>
          <a:off x="179512" y="1556792"/>
          <a:ext cx="224998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2" name="Prism Project" r:id="rId3" imgW="3456000" imgH="2808000" progId="Prism5.Document">
                  <p:embed/>
                </p:oleObj>
              </mc:Choice>
              <mc:Fallback>
                <p:oleObj name="Prism Project" r:id="rId3" imgW="3456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56792"/>
                        <a:ext cx="224998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576659"/>
              </p:ext>
            </p:extLst>
          </p:nvPr>
        </p:nvGraphicFramePr>
        <p:xfrm>
          <a:off x="6876256" y="1556792"/>
          <a:ext cx="222669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3" name="Prism Project" r:id="rId5" imgW="3420000" imgH="2808000" progId="Prism5.Document">
                  <p:embed/>
                </p:oleObj>
              </mc:Choice>
              <mc:Fallback>
                <p:oleObj name="Prism Project" r:id="rId5" imgW="3420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556792"/>
                        <a:ext cx="222669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236727"/>
              </p:ext>
            </p:extLst>
          </p:nvPr>
        </p:nvGraphicFramePr>
        <p:xfrm>
          <a:off x="4527104" y="1508760"/>
          <a:ext cx="2639952" cy="192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4" name="Prism Project" r:id="rId7" imgW="3960000" imgH="2880000" progId="Prism5.Document">
                  <p:embed/>
                </p:oleObj>
              </mc:Choice>
              <mc:Fallback>
                <p:oleObj name="Prism Project" r:id="rId7" imgW="3960000" imgH="2880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104" y="1508760"/>
                        <a:ext cx="2639952" cy="192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052437"/>
              </p:ext>
            </p:extLst>
          </p:nvPr>
        </p:nvGraphicFramePr>
        <p:xfrm>
          <a:off x="35496" y="3647782"/>
          <a:ext cx="2640519" cy="192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5" name="Prism Project" r:id="rId9" imgW="3960000" imgH="2880000" progId="Prism5.Document">
                  <p:embed/>
                </p:oleObj>
              </mc:Choice>
              <mc:Fallback>
                <p:oleObj name="Prism Project" r:id="rId9" imgW="3960000" imgH="2880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647782"/>
                        <a:ext cx="2640519" cy="192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938593"/>
              </p:ext>
            </p:extLst>
          </p:nvPr>
        </p:nvGraphicFramePr>
        <p:xfrm>
          <a:off x="2267744" y="3688432"/>
          <a:ext cx="222275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6" name="Prism Project" r:id="rId11" imgW="3447000" imgH="2834640" progId="Prism5.Document">
                  <p:embed/>
                </p:oleObj>
              </mc:Choice>
              <mc:Fallback>
                <p:oleObj name="Prism Project" r:id="rId11" imgW="3447000" imgH="283464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688432"/>
                        <a:ext cx="222275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75658"/>
              </p:ext>
            </p:extLst>
          </p:nvPr>
        </p:nvGraphicFramePr>
        <p:xfrm>
          <a:off x="2339752" y="1556792"/>
          <a:ext cx="222556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7" name="Prism Project" r:id="rId13" imgW="3420000" imgH="2808000" progId="Prism5.Document">
                  <p:embed/>
                </p:oleObj>
              </mc:Choice>
              <mc:Fallback>
                <p:oleObj name="Prism Project" r:id="rId13" imgW="3420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556792"/>
                        <a:ext cx="222556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392" y="1484784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7104" y="1484784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92" y="354441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7104" y="354441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26081"/>
              </p:ext>
            </p:extLst>
          </p:nvPr>
        </p:nvGraphicFramePr>
        <p:xfrm>
          <a:off x="4572000" y="3760440"/>
          <a:ext cx="244673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8" name="Prism Project" r:id="rId15" imgW="3420000" imgH="2556000" progId="Prism5.Document">
                  <p:embed/>
                </p:oleObj>
              </mc:Choice>
              <mc:Fallback>
                <p:oleObj name="Prism Project" r:id="rId15" imgW="3420000" imgH="2556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60440"/>
                        <a:ext cx="2446731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191159"/>
              </p:ext>
            </p:extLst>
          </p:nvPr>
        </p:nvGraphicFramePr>
        <p:xfrm>
          <a:off x="6804247" y="3760440"/>
          <a:ext cx="24217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9" name="Prism Project" r:id="rId17" imgW="3384000" imgH="2556000" progId="Prism5.Document">
                  <p:embed/>
                </p:oleObj>
              </mc:Choice>
              <mc:Fallback>
                <p:oleObj name="Prism Project" r:id="rId17" imgW="3384000" imgH="2556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7" y="3760440"/>
                        <a:ext cx="242174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1520" y="508610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reduces plasma glucose &amp; insulin concentrations and improves insulin sensitivity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6545" y="5543654"/>
            <a:ext cx="399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HOMA-IR, Homeostatic Model Assessment - Insulin Resistance;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AUC, 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41968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2" t="22684" r="33075" b="10395"/>
          <a:stretch/>
        </p:blipFill>
        <p:spPr bwMode="auto">
          <a:xfrm>
            <a:off x="133888" y="877362"/>
            <a:ext cx="5086184" cy="552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45611"/>
              </p:ext>
            </p:extLst>
          </p:nvPr>
        </p:nvGraphicFramePr>
        <p:xfrm>
          <a:off x="5298100" y="1021379"/>
          <a:ext cx="3522372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1" name="Prism Project" r:id="rId4" imgW="4176000" imgH="3672000" progId="Prism5.Document">
                  <p:embed/>
                </p:oleObj>
              </mc:Choice>
              <mc:Fallback>
                <p:oleObj name="Prism Project" r:id="rId4" imgW="4176000" imgH="3672000" progId="Prism5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100" y="1021379"/>
                        <a:ext cx="3522372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401" y="69269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968" y="69269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260648"/>
            <a:ext cx="849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reduces gluconeogenesis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505599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CE-TOF &amp; </a:t>
            </a:r>
            <a:r>
              <a:rPr lang="en-US" altLang="zh-CN" sz="12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QqQMS</a:t>
            </a:r>
            <a:r>
              <a:rPr lang="zh-CN" altLang="en-US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Selected component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analysis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8217" name="Picture 8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4" t="15402" r="33049" b="75362"/>
          <a:stretch/>
        </p:blipFill>
        <p:spPr bwMode="auto">
          <a:xfrm>
            <a:off x="4499992" y="5582059"/>
            <a:ext cx="807289" cy="5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2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38646" y="1268760"/>
            <a:ext cx="2117130" cy="2046122"/>
            <a:chOff x="6516216" y="3316061"/>
            <a:chExt cx="2117130" cy="2046122"/>
          </a:xfrm>
        </p:grpSpPr>
        <p:grpSp>
          <p:nvGrpSpPr>
            <p:cNvPr id="55" name="Group 54"/>
            <p:cNvGrpSpPr/>
            <p:nvPr/>
          </p:nvGrpSpPr>
          <p:grpSpPr>
            <a:xfrm>
              <a:off x="6516216" y="3316061"/>
              <a:ext cx="2117130" cy="1789389"/>
              <a:chOff x="437310" y="3756019"/>
              <a:chExt cx="2355984" cy="2035031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34895" y="3990201"/>
                <a:ext cx="7906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p-AMPK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47816" y="4325554"/>
                <a:ext cx="636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AMPK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41317" y="4599801"/>
                <a:ext cx="8499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p-CRTC2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86332" y="4938178"/>
                <a:ext cx="696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CRTC2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37310" y="5234287"/>
                <a:ext cx="8579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p-HDAC5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89352" y="5503747"/>
                <a:ext cx="712054" cy="277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HDAC5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303100" y="3756020"/>
                <a:ext cx="500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HFD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910531" y="3761601"/>
                <a:ext cx="3738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FF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284350" y="3756019"/>
                <a:ext cx="500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C3G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7" name="그림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3609" y="4017658"/>
                <a:ext cx="1463167" cy="243861"/>
              </a:xfrm>
              <a:prstGeom prst="rect">
                <a:avLst/>
              </a:prstGeom>
            </p:spPr>
          </p:pic>
          <p:pic>
            <p:nvPicPr>
              <p:cNvPr id="68" name="그림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2767" y="4328139"/>
                <a:ext cx="1463167" cy="243861"/>
              </a:xfrm>
              <a:prstGeom prst="rect">
                <a:avLst/>
              </a:prstGeom>
            </p:spPr>
          </p:pic>
          <p:pic>
            <p:nvPicPr>
              <p:cNvPr id="69" name="그림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8760" y="4632939"/>
                <a:ext cx="1463166" cy="243861"/>
              </a:xfrm>
              <a:prstGeom prst="rect">
                <a:avLst/>
              </a:prstGeom>
            </p:spPr>
          </p:pic>
          <p:pic>
            <p:nvPicPr>
              <p:cNvPr id="70" name="그림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8760" y="4952056"/>
                <a:ext cx="1463167" cy="243861"/>
              </a:xfrm>
              <a:prstGeom prst="rect">
                <a:avLst/>
              </a:prstGeom>
            </p:spPr>
          </p:pic>
          <p:pic>
            <p:nvPicPr>
              <p:cNvPr id="71" name="그림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0127" y="5248485"/>
                <a:ext cx="1463167" cy="237765"/>
              </a:xfrm>
              <a:prstGeom prst="rect">
                <a:avLst/>
              </a:prstGeom>
            </p:spPr>
          </p:pic>
          <p:pic>
            <p:nvPicPr>
              <p:cNvPr id="72" name="그림 3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0127" y="5547189"/>
                <a:ext cx="1463167" cy="243861"/>
              </a:xfrm>
              <a:prstGeom prst="rect">
                <a:avLst/>
              </a:prstGeom>
            </p:spPr>
          </p:pic>
        </p:grpSp>
        <p:pic>
          <p:nvPicPr>
            <p:cNvPr id="56" name="Picture 6" descr="D:\yyao-school\C3G\AMPK IB\mTOR-S6K\S6K02.jpg"/>
            <p:cNvPicPr preferRelativeResize="0"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9" t="48552" r="43522" b="41926"/>
            <a:stretch/>
          </p:blipFill>
          <p:spPr bwMode="auto">
            <a:xfrm>
              <a:off x="7318518" y="5157192"/>
              <a:ext cx="1299600" cy="19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6660232" y="5085184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-actin</a:t>
              </a:r>
              <a:endParaRPr lang="ko-KR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520" y="404664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reduces gluconeogenesis via increases plasma </a:t>
            </a:r>
            <a:r>
              <a:rPr lang="en-US" altLang="ko-K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adiponectin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concentration &amp; inhibits FOXO and CREB activity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066173"/>
              </p:ext>
            </p:extLst>
          </p:nvPr>
        </p:nvGraphicFramePr>
        <p:xfrm>
          <a:off x="2627784" y="3807296"/>
          <a:ext cx="1735812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Prism Project" r:id="rId10" imgW="2556000" imgH="3132000" progId="Prism5.Document">
                  <p:embed/>
                </p:oleObj>
              </mc:Choice>
              <mc:Fallback>
                <p:oleObj name="Prism Project" r:id="rId10" imgW="2556000" imgH="313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807296"/>
                        <a:ext cx="1735812" cy="219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605143"/>
              </p:ext>
            </p:extLst>
          </p:nvPr>
        </p:nvGraphicFramePr>
        <p:xfrm>
          <a:off x="147884" y="3840440"/>
          <a:ext cx="2524393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Prism Project" r:id="rId12" imgW="3384000" imgH="3060000" progId="Prism5.Document">
                  <p:embed/>
                </p:oleObj>
              </mc:Choice>
              <mc:Fallback>
                <p:oleObj name="Prism Project" r:id="rId12" imgW="3384000" imgH="3060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84" y="3840440"/>
                        <a:ext cx="2524393" cy="219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1520" y="1231872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411" y="3707740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35662"/>
              </p:ext>
            </p:extLst>
          </p:nvPr>
        </p:nvGraphicFramePr>
        <p:xfrm>
          <a:off x="4716016" y="3906732"/>
          <a:ext cx="2228266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Prism Project" r:id="rId14" imgW="3384000" imgH="2808000" progId="Prism5.Document">
                  <p:embed/>
                </p:oleObj>
              </mc:Choice>
              <mc:Fallback>
                <p:oleObj name="Prism Project" r:id="rId14" imgW="3384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906732"/>
                        <a:ext cx="2228266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251520" y="644404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FOXO1, 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Forkhead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box protein O1; CREB, 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response element-binding protein;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HDAC5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Histone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deacetylase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5; CRTC2, CREB regulated transcription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coactivator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2; PEPCK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Phosphoenolpyruvate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carboxykinas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; G6Pase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Glucose 6-phosphatase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69383"/>
              </p:ext>
            </p:extLst>
          </p:nvPr>
        </p:nvGraphicFramePr>
        <p:xfrm>
          <a:off x="2627784" y="1528192"/>
          <a:ext cx="218029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8" name="Prism Project" r:id="rId16" imgW="3348000" imgH="2808000" progId="Prism5.Document">
                  <p:embed/>
                </p:oleObj>
              </mc:Choice>
              <mc:Fallback>
                <p:oleObj name="Prism Project" r:id="rId16" imgW="3348000" imgH="2808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528192"/>
                        <a:ext cx="2180294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157419"/>
              </p:ext>
            </p:extLst>
          </p:nvPr>
        </p:nvGraphicFramePr>
        <p:xfrm>
          <a:off x="4767970" y="1528192"/>
          <a:ext cx="218029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9" name="Prism Project" r:id="rId18" imgW="3348000" imgH="2808000" progId="Prism5.Document">
                  <p:embed/>
                </p:oleObj>
              </mc:Choice>
              <mc:Fallback>
                <p:oleObj name="Prism Project" r:id="rId18" imgW="3348000" imgH="2808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970" y="1528192"/>
                        <a:ext cx="2180294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648796"/>
              </p:ext>
            </p:extLst>
          </p:nvPr>
        </p:nvGraphicFramePr>
        <p:xfrm>
          <a:off x="6928210" y="1528192"/>
          <a:ext cx="218029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0" name="Prism Project" r:id="rId20" imgW="3348000" imgH="2808000" progId="Prism5.Document">
                  <p:embed/>
                </p:oleObj>
              </mc:Choice>
              <mc:Fallback>
                <p:oleObj name="Prism Project" r:id="rId20" imgW="3348000" imgH="2808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210" y="1528192"/>
                        <a:ext cx="2180294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544888" y="3707740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512" y="116632"/>
            <a:ext cx="4968552" cy="3312765"/>
            <a:chOff x="179512" y="116235"/>
            <a:chExt cx="4968552" cy="3312765"/>
          </a:xfrm>
        </p:grpSpPr>
        <p:sp>
          <p:nvSpPr>
            <p:cNvPr id="10" name="Rectangle 9"/>
            <p:cNvSpPr/>
            <p:nvPr/>
          </p:nvSpPr>
          <p:spPr>
            <a:xfrm>
              <a:off x="179512" y="116235"/>
              <a:ext cx="4968552" cy="33127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44" y="1268760"/>
              <a:ext cx="4395787" cy="1993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48" name="Group 47"/>
          <p:cNvGrpSpPr/>
          <p:nvPr/>
        </p:nvGrpSpPr>
        <p:grpSpPr>
          <a:xfrm>
            <a:off x="2483768" y="2486093"/>
            <a:ext cx="1080120" cy="654875"/>
            <a:chOff x="3851920" y="3823597"/>
            <a:chExt cx="1080120" cy="654875"/>
          </a:xfrm>
        </p:grpSpPr>
        <p:sp>
          <p:nvSpPr>
            <p:cNvPr id="49" name="Rounded Rectangle 48"/>
            <p:cNvSpPr/>
            <p:nvPr/>
          </p:nvSpPr>
          <p:spPr>
            <a:xfrm>
              <a:off x="3851920" y="3823597"/>
              <a:ext cx="991745" cy="4160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PEPCK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G6Pase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851920" y="4239636"/>
              <a:ext cx="0" cy="238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851920" y="4239636"/>
              <a:ext cx="1080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1979712" y="1888919"/>
            <a:ext cx="94509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CRTC2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1600" y="1886251"/>
            <a:ext cx="936103" cy="361008"/>
          </a:xfrm>
          <a:prstGeom prst="roundRect">
            <a:avLst/>
          </a:prstGeom>
          <a:solidFill>
            <a:srgbClr val="F8F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HDAC5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136" name="Picture 27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16235"/>
            <a:ext cx="2024063" cy="115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27784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5517232"/>
            <a:ext cx="73448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 eaLnBrk="0" latinLnBrk="0" hangingPunct="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C3G reduces glucose accumulation via inhibits hepatic gluconeogenesis</a:t>
            </a:r>
            <a:endParaRPr lang="zh-CN" altLang="en-US" sz="2800" b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29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12" grpId="0"/>
      <p:bldP spid="12" grpId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/>
          <a:stretch/>
        </p:blipFill>
        <p:spPr bwMode="auto">
          <a:xfrm>
            <a:off x="754400" y="663977"/>
            <a:ext cx="2377440" cy="175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0" y="2408401"/>
            <a:ext cx="1628649" cy="16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28117"/>
              </p:ext>
            </p:extLst>
          </p:nvPr>
        </p:nvGraphicFramePr>
        <p:xfrm>
          <a:off x="1115616" y="4079393"/>
          <a:ext cx="6811766" cy="2661975"/>
        </p:xfrm>
        <a:graphic>
          <a:graphicData uri="http://schemas.openxmlformats.org/drawingml/2006/table">
            <a:tbl>
              <a:tblPr firstRow="1" firstCol="1" bandRow="1"/>
              <a:tblGrid>
                <a:gridCol w="2497878"/>
                <a:gridCol w="557321"/>
                <a:gridCol w="218902"/>
                <a:gridCol w="695707"/>
                <a:gridCol w="609530"/>
                <a:gridCol w="218902"/>
                <a:gridCol w="598208"/>
                <a:gridCol w="598208"/>
                <a:gridCol w="218902"/>
                <a:gridCol w="598208"/>
              </a:tblGrid>
              <a:tr h="208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Organ weight of mice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HFD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FF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C3G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Epididymal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Fat (g)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2.45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0.16</a:t>
                      </a:r>
                      <a:r>
                        <a:rPr lang="en-US" sz="1000" baseline="30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2.43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0.26</a:t>
                      </a:r>
                      <a:r>
                        <a:rPr lang="en-US" sz="1000" baseline="30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2.41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0.19</a:t>
                      </a:r>
                      <a:r>
                        <a:rPr lang="en-US" sz="1000" baseline="30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5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Visceral 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Fat (g)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1.67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0.11</a:t>
                      </a:r>
                      <a:r>
                        <a:rPr lang="en-US" sz="1000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0.71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0.09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bc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0.98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0.19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c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Perirental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Fat (g)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0.10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0.09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bc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1.19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0.15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ac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 White Adipose Tissue (WAT, g)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5.63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0.20</a:t>
                      </a:r>
                      <a:r>
                        <a:rPr lang="en-US" sz="1000" baseline="30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4.16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0.42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bc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0.52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ac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Brown Adipose Tissue (BAT, g)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0.29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0.03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ab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0.22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0.03</a:t>
                      </a:r>
                      <a:r>
                        <a:rPr lang="en-US" sz="1000" baseline="30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0.04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b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WAT/BAT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20.81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19.90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12.90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000" baseline="30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Skeletal</a:t>
                      </a:r>
                      <a:r>
                        <a:rPr lang="en-US" sz="1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uscle 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(g)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0.68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0.04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0.55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0.08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0.76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0.06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WAT/Skeletal Muscle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8.43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0.49</a:t>
                      </a:r>
                      <a:r>
                        <a:rPr lang="en-US" sz="1000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7.98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0.58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ab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5.85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0.80</a:t>
                      </a:r>
                      <a:r>
                        <a:rPr lang="en-US" sz="10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b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Liver (g)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0.13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000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1.46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0.05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1.37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0.17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Liver/Body weight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0.036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0.002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0.040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0.001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0.034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0.003</a:t>
                      </a:r>
                      <a:r>
                        <a:rPr lang="en-US" sz="1000" baseline="30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000" baseline="300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7935" marR="679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007" y="188640"/>
            <a:ext cx="791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reduces body weight, visceral fat weight &amp; adipocyte size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448" y="695017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562" y="2351201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79404" y="735275"/>
            <a:ext cx="1884884" cy="174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63380" y="764704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504167"/>
              </p:ext>
            </p:extLst>
          </p:nvPr>
        </p:nvGraphicFramePr>
        <p:xfrm>
          <a:off x="3059832" y="828392"/>
          <a:ext cx="2103120" cy="163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" name="Prism Project" r:id="rId6" imgW="3708000" imgH="2880000" progId="Prism5.Document">
                  <p:embed/>
                </p:oleObj>
              </mc:Choice>
              <mc:Fallback>
                <p:oleObj name="Prism Project" r:id="rId6" imgW="3708000" imgH="2880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828392"/>
                        <a:ext cx="2103120" cy="1632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72882"/>
              </p:ext>
            </p:extLst>
          </p:nvPr>
        </p:nvGraphicFramePr>
        <p:xfrm>
          <a:off x="2684906" y="2495217"/>
          <a:ext cx="2103118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" name="Prism Project" r:id="rId8" imgW="3600000" imgH="2808000" progId="Prism5.Document">
                  <p:embed/>
                </p:oleObj>
              </mc:Choice>
              <mc:Fallback>
                <p:oleObj name="Prism Project" r:id="rId8" imgW="3600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906" y="2495217"/>
                        <a:ext cx="2103118" cy="173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288807"/>
              </p:ext>
            </p:extLst>
          </p:nvPr>
        </p:nvGraphicFramePr>
        <p:xfrm>
          <a:off x="1294341" y="4363928"/>
          <a:ext cx="2513605" cy="237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1" name="Prism Project" r:id="rId3" imgW="3312000" imgH="3132000" progId="Prism5.Document">
                  <p:embed/>
                </p:oleObj>
              </mc:Choice>
              <mc:Fallback>
                <p:oleObj name="Prism Project" r:id="rId3" imgW="3312000" imgH="313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341" y="4363928"/>
                        <a:ext cx="2513605" cy="2377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24526"/>
              </p:ext>
            </p:extLst>
          </p:nvPr>
        </p:nvGraphicFramePr>
        <p:xfrm>
          <a:off x="1343307" y="2780928"/>
          <a:ext cx="2430419" cy="165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2" name="Prism Project" r:id="rId5" imgW="3672000" imgH="2592000" progId="Prism5.Document">
                  <p:embed/>
                </p:oleObj>
              </mc:Choice>
              <mc:Fallback>
                <p:oleObj name="Prism Project" r:id="rId5" imgW="3672000" imgH="259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307" y="2780928"/>
                        <a:ext cx="2430419" cy="1651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15260"/>
              </p:ext>
            </p:extLst>
          </p:nvPr>
        </p:nvGraphicFramePr>
        <p:xfrm>
          <a:off x="1417174" y="1196752"/>
          <a:ext cx="2160240" cy="171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3" name="Prism Project" r:id="rId7" imgW="2988000" imgH="2556000" progId="Prism5.Document">
                  <p:embed/>
                </p:oleObj>
              </mc:Choice>
              <mc:Fallback>
                <p:oleObj name="Prism Project" r:id="rId7" imgW="2988000" imgH="2556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174" y="1196752"/>
                        <a:ext cx="2160240" cy="171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740023"/>
              </p:ext>
            </p:extLst>
          </p:nvPr>
        </p:nvGraphicFramePr>
        <p:xfrm>
          <a:off x="3503547" y="1340768"/>
          <a:ext cx="2324823" cy="153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4" name="Prism Project" r:id="rId9" imgW="3168000" imgH="2412000" progId="Prism5.Document">
                  <p:embed/>
                </p:oleObj>
              </mc:Choice>
              <mc:Fallback>
                <p:oleObj name="Prism Project" r:id="rId9" imgW="3168000" imgH="241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547" y="1340768"/>
                        <a:ext cx="2324823" cy="153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89342"/>
              </p:ext>
            </p:extLst>
          </p:nvPr>
        </p:nvGraphicFramePr>
        <p:xfrm>
          <a:off x="3465387" y="2791192"/>
          <a:ext cx="2393232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5" name="Prism Project" r:id="rId11" imgW="3744000" imgH="2592000" progId="Prism5.Document">
                  <p:embed/>
                </p:oleObj>
              </mc:Choice>
              <mc:Fallback>
                <p:oleObj name="Prism Project" r:id="rId11" imgW="3744000" imgH="259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387" y="2791192"/>
                        <a:ext cx="2393232" cy="164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509748"/>
              </p:ext>
            </p:extLst>
          </p:nvPr>
        </p:nvGraphicFramePr>
        <p:xfrm>
          <a:off x="5519771" y="1196752"/>
          <a:ext cx="2250850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6" name="Prism Project" r:id="rId13" imgW="3240000" imgH="2592000" progId="Prism5.Document">
                  <p:embed/>
                </p:oleObj>
              </mc:Choice>
              <mc:Fallback>
                <p:oleObj name="Prism Project" r:id="rId13" imgW="3240000" imgH="259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71" y="1196752"/>
                        <a:ext cx="2250850" cy="164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984249"/>
              </p:ext>
            </p:extLst>
          </p:nvPr>
        </p:nvGraphicFramePr>
        <p:xfrm>
          <a:off x="5593350" y="2791192"/>
          <a:ext cx="2446701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7" name="Prism Project" r:id="rId15" imgW="3960000" imgH="2592000" progId="Prism5.Document">
                  <p:embed/>
                </p:oleObj>
              </mc:Choice>
              <mc:Fallback>
                <p:oleObj name="Prism Project" r:id="rId15" imgW="3960000" imgH="259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350" y="2791192"/>
                        <a:ext cx="2446701" cy="164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59632" y="1124744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4437112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404664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increases energy expenditure via induces thermogenesis gene expressions in brown adipose tissue (BAT) 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6341258"/>
            <a:ext cx="4824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PGC-1</a:t>
            </a:r>
            <a:r>
              <a:rPr lang="el-G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Peroxisome proliferator-activated receptor gamma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coactivator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1-alpha;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UCP1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uncoupling protein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5356373"/>
            <a:ext cx="74888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 eaLnBrk="0" latinLnBrk="0" hangingPunct="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C3G reduces body weight via increases energy expenditure and thermogenesis in brown adipose tissue</a:t>
            </a:r>
            <a:endParaRPr lang="zh-CN" altLang="en-US" sz="2800" b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36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-99392"/>
            <a:ext cx="7086600" cy="125272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49" y="1525216"/>
            <a:ext cx="47059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xagon 1"/>
          <p:cNvSpPr/>
          <p:nvPr/>
        </p:nvSpPr>
        <p:spPr>
          <a:xfrm>
            <a:off x="3059832" y="1381200"/>
            <a:ext cx="720080" cy="43204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C3G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42180"/>
            <a:ext cx="822960" cy="99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Hexagon 43"/>
          <p:cNvSpPr/>
          <p:nvPr/>
        </p:nvSpPr>
        <p:spPr>
          <a:xfrm>
            <a:off x="4828370" y="2215531"/>
            <a:ext cx="720080" cy="43204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C3G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3059832" y="1237184"/>
            <a:ext cx="2529754" cy="1410395"/>
          </a:xfrm>
          <a:prstGeom prst="upArrow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406674" y="3185898"/>
            <a:ext cx="1944216" cy="792088"/>
            <a:chOff x="1763688" y="3140968"/>
            <a:chExt cx="1944216" cy="792088"/>
          </a:xfrm>
        </p:grpSpPr>
        <p:sp>
          <p:nvSpPr>
            <p:cNvPr id="26" name="Up Arrow 25"/>
            <p:cNvSpPr/>
            <p:nvPr/>
          </p:nvSpPr>
          <p:spPr>
            <a:xfrm>
              <a:off x="1763688" y="3140968"/>
              <a:ext cx="1944216" cy="792088"/>
            </a:xfrm>
            <a:prstGeom prst="upArrow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59732" y="339749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Fatty acid oxidation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03648" y="3995870"/>
            <a:ext cx="1944216" cy="792088"/>
            <a:chOff x="1763688" y="3140968"/>
            <a:chExt cx="1944216" cy="792088"/>
          </a:xfrm>
        </p:grpSpPr>
        <p:sp>
          <p:nvSpPr>
            <p:cNvPr id="53" name="Up Arrow 52"/>
            <p:cNvSpPr/>
            <p:nvPr/>
          </p:nvSpPr>
          <p:spPr>
            <a:xfrm>
              <a:off x="1763688" y="3140968"/>
              <a:ext cx="1944216" cy="792088"/>
            </a:xfrm>
            <a:prstGeom prst="upArrow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05726" y="3429000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 </a:t>
              </a:r>
            </a:p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expenditure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85312" y="4015893"/>
            <a:ext cx="1944216" cy="792088"/>
            <a:chOff x="1763688" y="3140968"/>
            <a:chExt cx="1944216" cy="792088"/>
          </a:xfrm>
        </p:grpSpPr>
        <p:sp>
          <p:nvSpPr>
            <p:cNvPr id="56" name="Up Arrow 55"/>
            <p:cNvSpPr/>
            <p:nvPr/>
          </p:nvSpPr>
          <p:spPr>
            <a:xfrm>
              <a:off x="1763688" y="3140968"/>
              <a:ext cx="1944216" cy="792088"/>
            </a:xfrm>
            <a:prstGeom prst="upArrow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59732" y="355327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Autophagy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61606" y="4045496"/>
            <a:ext cx="1944216" cy="792088"/>
            <a:chOff x="4324709" y="3331894"/>
            <a:chExt cx="1944216" cy="792088"/>
          </a:xfrm>
        </p:grpSpPr>
        <p:sp>
          <p:nvSpPr>
            <p:cNvPr id="59" name="Up Arrow 58"/>
            <p:cNvSpPr/>
            <p:nvPr/>
          </p:nvSpPr>
          <p:spPr>
            <a:xfrm rot="10800000">
              <a:off x="4324709" y="3331894"/>
              <a:ext cx="1944216" cy="792088"/>
            </a:xfrm>
            <a:prstGeom prst="upArrow">
              <a:avLst/>
            </a:prstGeom>
            <a:gradFill>
              <a:gsLst>
                <a:gs pos="0">
                  <a:srgbClr val="276622"/>
                </a:gs>
                <a:gs pos="50000">
                  <a:srgbClr val="62DC82"/>
                </a:gs>
                <a:gs pos="100000">
                  <a:srgbClr val="DCFCD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20753" y="3409836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Gluconeo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-genesis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85312" y="3169058"/>
            <a:ext cx="1944216" cy="792088"/>
            <a:chOff x="4324709" y="3331894"/>
            <a:chExt cx="1944216" cy="792088"/>
          </a:xfrm>
        </p:grpSpPr>
        <p:sp>
          <p:nvSpPr>
            <p:cNvPr id="63" name="Up Arrow 62"/>
            <p:cNvSpPr/>
            <p:nvPr/>
          </p:nvSpPr>
          <p:spPr>
            <a:xfrm rot="10800000">
              <a:off x="4324709" y="3331894"/>
              <a:ext cx="1944216" cy="792088"/>
            </a:xfrm>
            <a:prstGeom prst="upArrow">
              <a:avLst/>
            </a:prstGeom>
            <a:gradFill>
              <a:gsLst>
                <a:gs pos="0">
                  <a:srgbClr val="276622"/>
                </a:gs>
                <a:gs pos="50000">
                  <a:srgbClr val="62DC82"/>
                </a:gs>
                <a:gs pos="100000">
                  <a:srgbClr val="DCFCD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20753" y="3409836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Fatty acid synthesis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361606" y="3181400"/>
            <a:ext cx="1944216" cy="792088"/>
            <a:chOff x="1763688" y="3140968"/>
            <a:chExt cx="1944216" cy="792088"/>
          </a:xfrm>
        </p:grpSpPr>
        <p:sp>
          <p:nvSpPr>
            <p:cNvPr id="66" name="Up Arrow 65"/>
            <p:cNvSpPr/>
            <p:nvPr/>
          </p:nvSpPr>
          <p:spPr>
            <a:xfrm>
              <a:off x="1763688" y="3140968"/>
              <a:ext cx="1944216" cy="792088"/>
            </a:xfrm>
            <a:prstGeom prst="upArrow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59732" y="339749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Insulin </a:t>
              </a: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sensitivity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Right Brace 46"/>
          <p:cNvSpPr/>
          <p:nvPr/>
        </p:nvSpPr>
        <p:spPr>
          <a:xfrm rot="5400000">
            <a:off x="4258375" y="1704299"/>
            <a:ext cx="214149" cy="2448272"/>
          </a:xfrm>
          <a:prstGeom prst="rightBrac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888" name="Group 37887"/>
          <p:cNvGrpSpPr/>
          <p:nvPr/>
        </p:nvGrpSpPr>
        <p:grpSpPr>
          <a:xfrm>
            <a:off x="1907704" y="5150222"/>
            <a:ext cx="4896544" cy="1375122"/>
            <a:chOff x="2123728" y="5085184"/>
            <a:chExt cx="4896544" cy="1375122"/>
          </a:xfrm>
        </p:grpSpPr>
        <p:sp>
          <p:nvSpPr>
            <p:cNvPr id="48" name="Horizontal Scroll 47"/>
            <p:cNvSpPr/>
            <p:nvPr/>
          </p:nvSpPr>
          <p:spPr>
            <a:xfrm>
              <a:off x="2123728" y="5085184"/>
              <a:ext cx="4786050" cy="1224136"/>
            </a:xfrm>
            <a:prstGeom prst="horizontalScroll">
              <a:avLst/>
            </a:prstGeom>
            <a:blipFill>
              <a:blip r:embed="rId4"/>
              <a:tile tx="0" ty="0" sx="100000" sy="100000" flip="none" algn="tl"/>
            </a:blipFill>
            <a:ln w="158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67744" y="5229200"/>
              <a:ext cx="475252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↓ Body </a:t>
              </a:r>
              <a:r>
                <a:rPr lang="en-US" altLang="ko-K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weight, visceral </a:t>
              </a:r>
              <a:r>
                <a:rPr lang="en-US" altLang="ko-KR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fat </a:t>
              </a:r>
              <a:r>
                <a:rPr lang="en-US" altLang="ko-K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 &amp; adipocyte size</a:t>
              </a:r>
              <a:endParaRPr lang="en-US" altLang="ko-KR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↓ </a:t>
              </a:r>
              <a:r>
                <a:rPr lang="en-US" altLang="ko-KR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Lipid accumulation in </a:t>
              </a:r>
              <a:r>
                <a:rPr lang="en-US" altLang="ko-K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liver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↓ </a:t>
              </a:r>
              <a:r>
                <a:rPr lang="en-US" altLang="ko-K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Glucose &amp; insulin concentrations in plasma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Improves insulin sensitivity</a:t>
              </a:r>
              <a:endParaRPr lang="en-US" altLang="ko-KR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sp>
        <p:nvSpPr>
          <p:cNvPr id="73" name="Right Brace 72"/>
          <p:cNvSpPr/>
          <p:nvPr/>
        </p:nvSpPr>
        <p:spPr>
          <a:xfrm rot="5400000">
            <a:off x="4248902" y="3321926"/>
            <a:ext cx="214147" cy="3456384"/>
          </a:xfrm>
          <a:prstGeom prst="rightBrac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74015" y="5112350"/>
            <a:ext cx="2262481" cy="1401961"/>
            <a:chOff x="6774015" y="5112350"/>
            <a:chExt cx="2262481" cy="1401961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015" y="5112350"/>
              <a:ext cx="2262481" cy="1124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804248" y="6237312"/>
              <a:ext cx="13420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↓</a:t>
              </a:r>
              <a:r>
                <a:rPr lang="en-US" altLang="zh-CN" sz="12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  <a:r>
                <a:rPr lang="en-US" altLang="zh-CN" sz="12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therosclerosis</a:t>
              </a:r>
              <a:endParaRPr lang="zh-CN" altLang="en-US" sz="1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9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3" grpId="0" animBg="1"/>
      <p:bldP spid="47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5" y="1052736"/>
            <a:ext cx="53348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Food Biomedical Science Lab.</a:t>
            </a:r>
          </a:p>
          <a:p>
            <a:endParaRPr lang="en-US" altLang="ko-KR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Supervisor  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Prof.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Sung-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Joon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Lee</a:t>
            </a:r>
          </a:p>
          <a:p>
            <a:pPr>
              <a:lnSpc>
                <a:spcPct val="150000"/>
              </a:lnSpc>
              <a:defRPr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FBS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lab.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Hae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Chunyan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Wu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Bobae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Ah Kim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Soyoung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Kim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Boram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Mok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Rural Development Administration of Korea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30095" r="22381" b="39556"/>
          <a:stretch/>
        </p:blipFill>
        <p:spPr bwMode="auto">
          <a:xfrm>
            <a:off x="3703348" y="3429000"/>
            <a:ext cx="4774118" cy="1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1052736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latin typeface="Times New Roman" pitchFamily="18" charset="0"/>
                <a:cs typeface="Times New Roman" pitchFamily="18" charset="0"/>
              </a:rPr>
              <a:t>Ewha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Women’s University</a:t>
            </a:r>
          </a:p>
          <a:p>
            <a:endParaRPr lang="en-US" altLang="ko-KR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 Young-Suk Kim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Minyoung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14591" r="73823" b="78895"/>
          <a:stretch/>
        </p:blipFill>
        <p:spPr bwMode="auto">
          <a:xfrm>
            <a:off x="1089501" y="5760840"/>
            <a:ext cx="1152000" cy="3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Thank you for your attention!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6045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484974" y="3962400"/>
            <a:ext cx="8146277" cy="1981200"/>
          </a:xfrm>
          <a:prstGeom prst="roundRect">
            <a:avLst/>
          </a:prstGeom>
          <a:solidFill>
            <a:srgbClr val="FEFCF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4572000" y="1752600"/>
            <a:ext cx="4087025" cy="2172308"/>
          </a:xfrm>
          <a:prstGeom prst="roundRect">
            <a:avLst/>
          </a:prstGeom>
          <a:solidFill>
            <a:srgbClr val="FEFCF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84974" y="1752600"/>
            <a:ext cx="4087025" cy="2172308"/>
          </a:xfrm>
          <a:prstGeom prst="roundRect">
            <a:avLst/>
          </a:prstGeom>
          <a:solidFill>
            <a:srgbClr val="FEFCF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5328" y="2564662"/>
            <a:ext cx="3646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characteristics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9" name="Picture 7" descr="D:\yyao-school\courses\2012-2nd\biochemistry\Berr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0" y="1869228"/>
            <a:ext cx="1219198" cy="9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5272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104" y="2204864"/>
            <a:ext cx="2326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Antioxidant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Anti-inflammatory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↓ Cardiovascular Diseases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↓ Cancer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↓ Obesity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↓ Diabetes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0750" y="2789952"/>
            <a:ext cx="13390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Cherries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Plums 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 cabbage 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 onion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11291"/>
            <a:ext cx="2286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82025" y="1941984"/>
            <a:ext cx="2313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 organic pigment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1064385" cy="6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674039" y="3257983"/>
            <a:ext cx="1795922" cy="14035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53523" y="2539425"/>
            <a:ext cx="2408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functions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4" y="3429000"/>
            <a:ext cx="1577499" cy="1032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62" name="Rectangle 61"/>
          <p:cNvSpPr/>
          <p:nvPr/>
        </p:nvSpPr>
        <p:spPr>
          <a:xfrm>
            <a:off x="3331872" y="4673025"/>
            <a:ext cx="24593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objectives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999" y="4687669"/>
            <a:ext cx="76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latinLnBrk="0" hangingPunct="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investigate the effects and molecular mechanisms of cyanidin-3-O-glucoside (C3G)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1" name="Group 2050"/>
          <p:cNvGrpSpPr/>
          <p:nvPr/>
        </p:nvGrpSpPr>
        <p:grpSpPr>
          <a:xfrm>
            <a:off x="3810000" y="3496270"/>
            <a:ext cx="1566454" cy="923330"/>
            <a:chOff x="3810000" y="3496270"/>
            <a:chExt cx="1566454" cy="923330"/>
          </a:xfrm>
        </p:grpSpPr>
        <p:sp>
          <p:nvSpPr>
            <p:cNvPr id="24" name="Rectangle 23"/>
            <p:cNvSpPr/>
            <p:nvPr/>
          </p:nvSpPr>
          <p:spPr>
            <a:xfrm>
              <a:off x="4343400" y="3496270"/>
              <a:ext cx="49564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2049" name="Rectangle 2048"/>
            <p:cNvSpPr/>
            <p:nvPr/>
          </p:nvSpPr>
          <p:spPr>
            <a:xfrm>
              <a:off x="3810000" y="3807023"/>
              <a:ext cx="1566454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 smtClean="0">
                  <a:ln w="1778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</a:ln>
                  <a:effectLst>
                    <a:glow rad="127000">
                      <a:schemeClr val="tx2">
                        <a:lumMod val="20000"/>
                        <a:lumOff val="80000"/>
                      </a:schemeClr>
                    </a:glow>
                    <a:outerShdw blurRad="50800" algn="tl" rotWithShape="0">
                      <a:schemeClr val="tx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Molecular target</a:t>
              </a:r>
              <a:endParaRPr lang="en-US" sz="1400" b="1" cap="none" spc="0" dirty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algn="tl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313581"/>
            <a:ext cx="7566025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00"/>
    </mc:Choice>
    <mc:Fallback xmlns="">
      <p:transition spd="slow" advTm="12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7" grpId="0"/>
      <p:bldP spid="19" grpId="0"/>
      <p:bldP spid="55" grpId="0"/>
      <p:bldP spid="6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-243408"/>
            <a:ext cx="7086600" cy="125272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꺾인 연결선 10"/>
          <p:cNvCxnSpPr/>
          <p:nvPr/>
        </p:nvCxnSpPr>
        <p:spPr>
          <a:xfrm>
            <a:off x="5285809" y="4045692"/>
            <a:ext cx="736642" cy="175214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8813" y="6298011"/>
            <a:ext cx="354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RXR: retinoid X receptor</a:t>
            </a:r>
          </a:p>
          <a:p>
            <a:pPr latinLnBrk="1"/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PPRE:  peroxisome  proliferator hormone response elements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5" y="1124744"/>
            <a:ext cx="4461445" cy="273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55576" y="2529890"/>
            <a:ext cx="3108960" cy="644259"/>
            <a:chOff x="755576" y="3498945"/>
            <a:chExt cx="3108960" cy="644259"/>
          </a:xfrm>
        </p:grpSpPr>
        <p:pic>
          <p:nvPicPr>
            <p:cNvPr id="23" name="그림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6" r="17374" b="83184"/>
            <a:stretch/>
          </p:blipFill>
          <p:spPr>
            <a:xfrm>
              <a:off x="755576" y="3498945"/>
              <a:ext cx="3108960" cy="54730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00952" y="3896983"/>
              <a:ext cx="9347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PPRE</a:t>
              </a:r>
              <a:endParaRPr lang="ko-KR" altLang="en-US" sz="1000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0" name="굽은 화살표 22"/>
          <p:cNvSpPr/>
          <p:nvPr/>
        </p:nvSpPr>
        <p:spPr>
          <a:xfrm>
            <a:off x="1634526" y="2282839"/>
            <a:ext cx="1463040" cy="365760"/>
          </a:xfrm>
          <a:prstGeom prst="ben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9698" y="1286249"/>
            <a:ext cx="855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 </a:t>
            </a:r>
            <a:endParaRPr lang="en-US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0" y="1873439"/>
            <a:ext cx="274320" cy="83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0319"/>
            <a:ext cx="274320" cy="85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1703792"/>
            <a:ext cx="971838" cy="330174"/>
            <a:chOff x="323528" y="1556792"/>
            <a:chExt cx="971838" cy="330174"/>
          </a:xfrm>
        </p:grpSpPr>
        <p:sp>
          <p:nvSpPr>
            <p:cNvPr id="31" name="이등변 삼각형 23"/>
            <p:cNvSpPr/>
            <p:nvPr/>
          </p:nvSpPr>
          <p:spPr>
            <a:xfrm rot="6944413">
              <a:off x="930231" y="1704086"/>
              <a:ext cx="182880" cy="182880"/>
            </a:xfrm>
            <a:prstGeom prst="triangle">
              <a:avLst/>
            </a:prstGeom>
            <a:solidFill>
              <a:srgbClr val="FFFE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3528" y="1556792"/>
              <a:ext cx="9718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ligands</a:t>
              </a:r>
              <a:endParaRPr lang="ko-KR" altLang="en-US" sz="1000" b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51520" y="3377168"/>
            <a:ext cx="4246947" cy="29084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Peroxisome proliferator-activated receptors (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PPAR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285750" indent="-285750">
              <a:buFont typeface="맑은 고딕" pitchFamily="50" charset="-127"/>
              <a:buChar char="–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Nuclear receptors</a:t>
            </a:r>
          </a:p>
          <a:p>
            <a:pPr marL="285750" indent="-285750">
              <a:buFont typeface="맑은 고딕" pitchFamily="50" charset="-127"/>
              <a:buChar char="–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Containing 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3 isoforms: PPARα, </a:t>
            </a:r>
            <a:r>
              <a:rPr lang="en-US" altLang="ko-KR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PPARγ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PPARδ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/β</a:t>
            </a:r>
            <a:endParaRPr lang="en-US" altLang="ko-K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PPAR</a:t>
            </a:r>
            <a:r>
              <a:rPr lang="el-GR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맑은 고딕" pitchFamily="50" charset="-127"/>
              <a:buChar char="–"/>
            </a:pP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A major regulator of lipid 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metabolism 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in the liver</a:t>
            </a:r>
          </a:p>
          <a:p>
            <a:pPr marL="742950" lvl="1" indent="-285750">
              <a:buFont typeface="맑은 고딕" pitchFamily="50" charset="-127"/>
              <a:buChar char="–"/>
            </a:pP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Fatty acid uptake (fatty acid transport)</a:t>
            </a:r>
          </a:p>
          <a:p>
            <a:pPr marL="742950" lvl="1" indent="-285750">
              <a:buFont typeface="맑은 고딕" pitchFamily="50" charset="-127"/>
              <a:buChar char="–"/>
            </a:pP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Fatty acid utilization (fatty binding and activation)</a:t>
            </a:r>
          </a:p>
          <a:p>
            <a:pPr marL="742950" lvl="1" indent="-285750">
              <a:buFont typeface="맑은 고딕" pitchFamily="50" charset="-127"/>
              <a:buChar char="–"/>
            </a:pP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Fatty acid catabolism (</a:t>
            </a:r>
            <a:r>
              <a:rPr lang="en-US" altLang="ko-K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peroxisomal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 and mitochondrial fatty acid β-oxidation)</a:t>
            </a:r>
          </a:p>
          <a:p>
            <a:pPr marL="742950" lvl="1" indent="-285750">
              <a:buFont typeface="맑은 고딕" pitchFamily="50" charset="-127"/>
              <a:buChar char="–"/>
            </a:pPr>
            <a:r>
              <a:rPr lang="en-US" altLang="ko-K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Ketogenesis</a:t>
            </a:r>
            <a:endParaRPr lang="en-US" altLang="ko-K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맑은 고딕" pitchFamily="50" charset="-127"/>
              <a:buChar char="–"/>
            </a:pP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Triglyceride turnover</a:t>
            </a:r>
          </a:p>
          <a:p>
            <a:pPr marL="285750" indent="-285750">
              <a:buFont typeface="맑은 고딕" pitchFamily="50" charset="-127"/>
              <a:buChar char="–"/>
            </a:pP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Ligands:</a:t>
            </a:r>
          </a:p>
          <a:p>
            <a:pPr marL="742950" lvl="1" indent="-285750">
              <a:buFont typeface="맑은 고딕" pitchFamily="50" charset="-127"/>
              <a:buChar char="–"/>
            </a:pP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Synthetic ligands include the fibrate drugs (hyperlipidemia) </a:t>
            </a:r>
          </a:p>
          <a:p>
            <a:pPr marL="742950" lvl="1" indent="-285750">
              <a:buFont typeface="맑은 고딕" pitchFamily="50" charset="-127"/>
              <a:buChar char="–"/>
            </a:pP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Endogenous ligands include fatty acids and various fatty acid-derived 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endParaRPr lang="en-US" altLang="ko-K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4008" y="3377168"/>
            <a:ext cx="4251960" cy="29084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AMP-activated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protein kinase (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AMPK):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enzyme 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plays 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a role in cellular energy 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homeostasis 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Consists 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of three proteins (subunits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 α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γ 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subunits together 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make a functional 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</a:p>
          <a:p>
            <a:endParaRPr lang="en-US" altLang="ko-K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AMPK: 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Stimulate: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Fatty acid 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xidation 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en-US" altLang="ko-KR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Ketogenesis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Inhibit: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en-US" altLang="ko-KR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Lipogenesis</a:t>
            </a:r>
            <a:endParaRPr lang="en-US" altLang="ko-KR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Triglyceride synthesis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Gluconeogenesis</a:t>
            </a:r>
          </a:p>
          <a:p>
            <a:pPr marL="628650" lvl="1" indent="-171450">
              <a:buFont typeface="Arial" panose="020B0604020202020204" pitchFamily="34" charset="0"/>
              <a:buChar char="−"/>
            </a:pPr>
            <a:endParaRPr lang="en-US" altLang="ko-K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−"/>
            </a:pPr>
            <a:endParaRPr lang="en-US" altLang="ko-K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−"/>
            </a:pPr>
            <a:endParaRPr lang="en-US" altLang="ko-KR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−"/>
            </a:pPr>
            <a:endParaRPr lang="en-US" altLang="ko-KR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51586" y="1906966"/>
            <a:ext cx="1008112" cy="1234002"/>
            <a:chOff x="5004048" y="3350017"/>
            <a:chExt cx="1008112" cy="1234002"/>
          </a:xfrm>
        </p:grpSpPr>
        <p:sp>
          <p:nvSpPr>
            <p:cNvPr id="42" name="Oval 41"/>
            <p:cNvSpPr/>
            <p:nvPr/>
          </p:nvSpPr>
          <p:spPr>
            <a:xfrm>
              <a:off x="5292080" y="3350017"/>
              <a:ext cx="373813" cy="504056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latin typeface="Arial"/>
                  <a:cs typeface="Arial"/>
                </a:rPr>
                <a:t>α</a:t>
              </a:r>
              <a:endParaRPr lang="en-US" b="1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571545" y="3602045"/>
              <a:ext cx="188695" cy="66433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latin typeface="Arial"/>
                  <a:cs typeface="Arial"/>
                </a:rPr>
                <a:t>β</a:t>
              </a:r>
              <a:endParaRPr lang="en-US" b="1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004048" y="3811029"/>
              <a:ext cx="576064" cy="3600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latin typeface="Arial"/>
                  <a:cs typeface="Arial"/>
                </a:rPr>
                <a:t>γ</a:t>
              </a:r>
              <a:endParaRPr lang="en-US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76056" y="4245465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AMPK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84536" y="1733327"/>
            <a:ext cx="792088" cy="351991"/>
            <a:chOff x="5508104" y="1927865"/>
            <a:chExt cx="792088" cy="351991"/>
          </a:xfrm>
        </p:grpSpPr>
        <p:sp>
          <p:nvSpPr>
            <p:cNvPr id="8" name="Oval 7"/>
            <p:cNvSpPr/>
            <p:nvPr/>
          </p:nvSpPr>
          <p:spPr>
            <a:xfrm>
              <a:off x="6084168" y="2060848"/>
              <a:ext cx="216024" cy="21900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8104" y="1927865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Thr172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6054756" y="2309391"/>
            <a:ext cx="360040" cy="23541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6519584" y="1924177"/>
            <a:ext cx="137160" cy="1005840"/>
          </a:xfrm>
          <a:prstGeom prst="leftBrac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28752" y="1859920"/>
            <a:ext cx="2235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Lipid metabolism</a:t>
            </a:r>
          </a:p>
          <a:p>
            <a:endParaRPr lang="en-US" sz="1400" b="1" dirty="0" smtClean="0"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Glucose metabolism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5096" y="1412776"/>
            <a:ext cx="12811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AMP:ATP </a:t>
            </a:r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en-US" altLang="ko-KR" sz="1100" b="1" dirty="0" smtClean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↑</a:t>
            </a:r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4776" y="916995"/>
            <a:ext cx="152958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</a:t>
            </a:r>
          </a:p>
          <a:p>
            <a:pPr algn="ctr"/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muscle stimulation</a:t>
            </a:r>
            <a:r>
              <a:rPr lang="en-US" altLang="ko-K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00192" y="1286249"/>
            <a:ext cx="356552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5" idx="2"/>
          </p:cNvCxnSpPr>
          <p:nvPr/>
        </p:nvCxnSpPr>
        <p:spPr>
          <a:xfrm flipH="1">
            <a:off x="5691646" y="1674386"/>
            <a:ext cx="184010" cy="1460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5302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0599" y="1043444"/>
            <a:ext cx="693577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Berries containing C3G regulate lipid and glucose metabolisms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5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39"/>
    </mc:Choice>
    <mc:Fallback xmlns="">
      <p:transition spd="slow" advTm="215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-387424"/>
            <a:ext cx="7086600" cy="125272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design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3780" y="836712"/>
            <a:ext cx="8046720" cy="1152128"/>
          </a:xfrm>
          <a:prstGeom prst="round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0" latinLnBrk="0" hangingPunct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targets of C3G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BIAcore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urface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(SPR)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resolution-fluorescence resonance energy transfer (TR-FRET)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coactivator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AMPK activity assay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552" y="4581128"/>
            <a:ext cx="8046720" cy="2160240"/>
          </a:xfrm>
          <a:prstGeom prst="roundRect">
            <a:avLst/>
          </a:prstGeom>
          <a:solidFill>
            <a:schemeClr val="bg1"/>
          </a:solidFill>
          <a:ln w="222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eaLnBrk="0" latinLnBrk="0" hangingPunct="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Physiological relevance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molecular mechanisms of C3G</a:t>
            </a:r>
            <a:endParaRPr lang="en-US" altLang="ko-KR" sz="1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 &amp; organ weight measurement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Plasma lipid, glucose, insulin &amp; hormone measurement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Liver &amp; adipose tissue histology &amp; analysis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Liver lipid concentration measurement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Oral glucose tolerance test (OGTT)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Insulin 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tolerance test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(ITT)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Autophagy pathway analysis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ko-K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qPCR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immunobloting</a:t>
            </a:r>
            <a:endParaRPr lang="en-US" altLang="ko-K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4296594" y="1973600"/>
            <a:ext cx="274320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FCFC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4296594" y="4291568"/>
            <a:ext cx="274320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FCF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3780" y="2240279"/>
            <a:ext cx="8046720" cy="2052817"/>
            <a:chOff x="539552" y="2564904"/>
            <a:chExt cx="8046720" cy="2052817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35" b="36512"/>
            <a:stretch/>
          </p:blipFill>
          <p:spPr bwMode="auto">
            <a:xfrm>
              <a:off x="539553" y="3429001"/>
              <a:ext cx="3992874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539552" y="2564904"/>
              <a:ext cx="8046720" cy="2052816"/>
            </a:xfrm>
            <a:prstGeom prst="roundRect">
              <a:avLst/>
            </a:prstGeom>
            <a:noFill/>
            <a:ln w="222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1" indent="-285750">
                <a:buFont typeface="Wingdings" panose="05000000000000000000" pitchFamily="2" charset="2"/>
                <a:buChar char="q"/>
              </a:pP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Animal/cell experimental design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2160" y="3637473"/>
              <a:ext cx="25137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eaLnBrk="0" latinLnBrk="0" hangingPunct="0">
                <a:buFont typeface="Wingdings" panose="05000000000000000000" pitchFamily="2" charset="2"/>
                <a:buChar char="ü"/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HFD: High fat diet (45%)</a:t>
              </a:r>
            </a:p>
            <a:p>
              <a:pPr marL="285750" indent="-285750" eaLnBrk="0" latinLnBrk="0" hangingPunct="0">
                <a:buFont typeface="Wingdings" panose="05000000000000000000" pitchFamily="2" charset="2"/>
                <a:buChar char="ü"/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FF: 100 mg/kg body weight of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fenofibrate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(FF)</a:t>
              </a:r>
            </a:p>
            <a:p>
              <a:pPr marL="285750" indent="-285750" eaLnBrk="0" latinLnBrk="0" hangingPunct="0">
                <a:buFont typeface="Wingdings" panose="05000000000000000000" pitchFamily="2" charset="2"/>
                <a:buChar char="ü"/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C3G: 100 mg/kg body weight of cyanidin-3-O-glucoside (C3G)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56227" y="3716014"/>
              <a:ext cx="1578406" cy="577081"/>
            </a:xfrm>
            <a:prstGeom prst="rect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Sacrifice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Sample (plasma &amp; organs) collection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11560" y="2986038"/>
              <a:ext cx="1080120" cy="601786"/>
              <a:chOff x="611560" y="2986038"/>
              <a:chExt cx="1080120" cy="601786"/>
            </a:xfrm>
          </p:grpSpPr>
          <p:pic>
            <p:nvPicPr>
              <p:cNvPr id="22" name="Picture 2" descr="D:\yyao-school\C3G\Nov conference\cell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891"/>
              <a:stretch/>
            </p:blipFill>
            <p:spPr bwMode="auto">
              <a:xfrm>
                <a:off x="611560" y="2986038"/>
                <a:ext cx="936104" cy="442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83568" y="3356992"/>
                <a:ext cx="100811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HepG2 cells</a:t>
                </a:r>
                <a:endParaRPr 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1547663" y="2973288"/>
              <a:ext cx="2273424" cy="45571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Lipid-loading for 24 h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821087" y="2973288"/>
              <a:ext cx="2479105" cy="45571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 with C3G for 24 h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0192" y="2834352"/>
              <a:ext cx="2225693" cy="738664"/>
            </a:xfrm>
            <a:prstGeom prst="rect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Lipid contents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Fatty </a:t>
              </a:r>
              <a:r>
                <a:rPr lang="en-US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acit</a:t>
              </a: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oxidation/synthesis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Autophagy analysis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Gluconeogenesis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77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44"/>
    </mc:Choice>
    <mc:Fallback xmlns="">
      <p:transition spd="slow" advTm="71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8903"/>
              </p:ext>
            </p:extLst>
          </p:nvPr>
        </p:nvGraphicFramePr>
        <p:xfrm>
          <a:off x="217200" y="764704"/>
          <a:ext cx="2194560" cy="155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3" name="Prism Project" r:id="rId4" imgW="4032000" imgH="2448000" progId="Prism5.Document">
                  <p:embed/>
                </p:oleObj>
              </mc:Choice>
              <mc:Fallback>
                <p:oleObj name="Prism Project" r:id="rId4" imgW="4032000" imgH="2448000" progId="Prism5.Document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00" y="764704"/>
                        <a:ext cx="2194560" cy="155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420590"/>
              </p:ext>
            </p:extLst>
          </p:nvPr>
        </p:nvGraphicFramePr>
        <p:xfrm>
          <a:off x="203548" y="2204864"/>
          <a:ext cx="2194560" cy="155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4" name="Prism Project" r:id="rId6" imgW="4068000" imgH="2448000" progId="Prism5.Document">
                  <p:embed/>
                </p:oleObj>
              </mc:Choice>
              <mc:Fallback>
                <p:oleObj name="Prism Project" r:id="rId6" imgW="4068000" imgH="2448000" progId="Prism5.Document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48" y="2204864"/>
                        <a:ext cx="2194560" cy="155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343012"/>
              </p:ext>
            </p:extLst>
          </p:nvPr>
        </p:nvGraphicFramePr>
        <p:xfrm>
          <a:off x="182880" y="3789040"/>
          <a:ext cx="219456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5" name="Prism Project" r:id="rId8" imgW="3960000" imgH="2520000" progId="Prism5.Document">
                  <p:embed/>
                </p:oleObj>
              </mc:Choice>
              <mc:Fallback>
                <p:oleObj name="Prism Project" r:id="rId8" imgW="3960000" imgH="2520000" progId="Prism5.Document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" y="3789040"/>
                        <a:ext cx="219456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126052"/>
              </p:ext>
            </p:extLst>
          </p:nvPr>
        </p:nvGraphicFramePr>
        <p:xfrm>
          <a:off x="2377440" y="764704"/>
          <a:ext cx="2194560" cy="155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" name="Prism Project" r:id="rId10" imgW="3996000" imgH="2520000" progId="Prism5.Document">
                  <p:embed/>
                </p:oleObj>
              </mc:Choice>
              <mc:Fallback>
                <p:oleObj name="Prism Project" r:id="rId10" imgW="3996000" imgH="2520000" progId="Prism5.Document">
                  <p:embed/>
                  <p:pic>
                    <p:nvPicPr>
                      <p:cNvPr id="0" name="Object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440" y="764704"/>
                        <a:ext cx="2194560" cy="155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108386"/>
              </p:ext>
            </p:extLst>
          </p:nvPr>
        </p:nvGraphicFramePr>
        <p:xfrm>
          <a:off x="2449448" y="2204864"/>
          <a:ext cx="2194560" cy="155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" name="Prism Project" r:id="rId12" imgW="3960000" imgH="2592000" progId="Prism5.Document">
                  <p:embed/>
                </p:oleObj>
              </mc:Choice>
              <mc:Fallback>
                <p:oleObj name="Prism Project" r:id="rId12" imgW="3960000" imgH="2592000" progId="Prism5.Document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448" y="2204864"/>
                        <a:ext cx="2194560" cy="155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644960"/>
              </p:ext>
            </p:extLst>
          </p:nvPr>
        </p:nvGraphicFramePr>
        <p:xfrm>
          <a:off x="2305432" y="3789040"/>
          <a:ext cx="2194560" cy="155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8" name="Prism Project" r:id="rId14" imgW="3852000" imgH="2520000" progId="Prism5.Document">
                  <p:embed/>
                </p:oleObj>
              </mc:Choice>
              <mc:Fallback>
                <p:oleObj name="Prism Project" r:id="rId14" imgW="3852000" imgH="2520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432" y="3789040"/>
                        <a:ext cx="2194560" cy="155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490240"/>
              </p:ext>
            </p:extLst>
          </p:nvPr>
        </p:nvGraphicFramePr>
        <p:xfrm>
          <a:off x="174055" y="5256609"/>
          <a:ext cx="2208212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9" name="Prism Project" r:id="rId16" imgW="4140000" imgH="2916000" progId="Prism5.Document">
                  <p:embed/>
                </p:oleObj>
              </mc:Choice>
              <mc:Fallback>
                <p:oleObj name="Prism Project" r:id="rId16" imgW="4140000" imgH="2916000" progId="Prism5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55" y="5256609"/>
                        <a:ext cx="2208212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28027"/>
              </p:ext>
            </p:extLst>
          </p:nvPr>
        </p:nvGraphicFramePr>
        <p:xfrm>
          <a:off x="4542507" y="5184601"/>
          <a:ext cx="21177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0" name="Prism Project" r:id="rId18" imgW="3744000" imgH="2880000" progId="Prism5.Document">
                  <p:embed/>
                </p:oleObj>
              </mc:Choice>
              <mc:Fallback>
                <p:oleObj name="Prism Project" r:id="rId18" imgW="3744000" imgH="2880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507" y="5184601"/>
                        <a:ext cx="21177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41628"/>
              </p:ext>
            </p:extLst>
          </p:nvPr>
        </p:nvGraphicFramePr>
        <p:xfrm>
          <a:off x="2364011" y="5256609"/>
          <a:ext cx="232251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1" name="Prism Project" r:id="rId20" imgW="4356000" imgH="2916000" progId="Prism5.Document">
                  <p:embed/>
                </p:oleObj>
              </mc:Choice>
              <mc:Fallback>
                <p:oleObj name="Prism Project" r:id="rId20" imgW="4356000" imgH="2916000" progId="Prism5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011" y="5256609"/>
                        <a:ext cx="2322512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5192" y="764704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2204864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11" y="5184601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872" y="3746728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41034"/>
              </p:ext>
            </p:extLst>
          </p:nvPr>
        </p:nvGraphicFramePr>
        <p:xfrm>
          <a:off x="4716016" y="3308970"/>
          <a:ext cx="4248472" cy="1200150"/>
        </p:xfrm>
        <a:graphic>
          <a:graphicData uri="http://schemas.openxmlformats.org/drawingml/2006/table">
            <a:tbl>
              <a:tblPr/>
              <a:tblGrid>
                <a:gridCol w="620713"/>
                <a:gridCol w="571500"/>
                <a:gridCol w="535979"/>
                <a:gridCol w="720080"/>
                <a:gridCol w="576064"/>
                <a:gridCol w="576064"/>
                <a:gridCol w="648072"/>
              </a:tblGrid>
              <a:tr h="20002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05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values and EC</a:t>
                      </a:r>
                      <a:r>
                        <a:rPr lang="en-US" sz="105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values of C3G and positive controls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C3G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controls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PPAR</a:t>
                      </a:r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PPAR</a:t>
                      </a:r>
                      <a:r>
                        <a:rPr lang="el-G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PPAR</a:t>
                      </a:r>
                      <a:r>
                        <a:rPr lang="el-G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PPAR</a:t>
                      </a:r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PPAR</a:t>
                      </a:r>
                      <a:r>
                        <a:rPr lang="el-G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PPAR</a:t>
                      </a:r>
                      <a:r>
                        <a:rPr lang="el-G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GW7647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GW0742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</a:t>
                      </a:r>
                      <a:r>
                        <a:rPr lang="en-US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 μ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4.96 μ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TR-FRET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1126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 µM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31.05 </a:t>
                      </a:r>
                      <a:r>
                        <a:rPr lang="el-G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 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10.25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95536" y="364594"/>
            <a:ext cx="8493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induces PPAR</a:t>
            </a:r>
            <a:r>
              <a:rPr lang="el-GR" altLang="ko-KR" sz="2000" b="1" dirty="0" smtClean="0">
                <a:latin typeface="Arial"/>
                <a:cs typeface="Arial"/>
              </a:rPr>
              <a:t>α</a:t>
            </a:r>
            <a:r>
              <a:rPr lang="en-US" altLang="ko-KR" sz="2000" b="1" dirty="0" smtClean="0">
                <a:latin typeface="Arial"/>
                <a:cs typeface="Arial"/>
              </a:rPr>
              <a:t> </a:t>
            </a:r>
            <a:r>
              <a:rPr lang="en-US" altLang="ko-KR" sz="2000" b="1" dirty="0" err="1" smtClean="0">
                <a:latin typeface="Arial"/>
                <a:cs typeface="Arial"/>
              </a:rPr>
              <a:t>coactivator</a:t>
            </a:r>
            <a:r>
              <a:rPr lang="en-US" altLang="ko-KR" sz="2000" b="1" dirty="0" smtClean="0">
                <a:latin typeface="Arial"/>
                <a:cs typeface="Arial"/>
              </a:rPr>
              <a:t> activity via direct binding to PPAR</a:t>
            </a:r>
            <a:r>
              <a:rPr lang="el-GR" altLang="ko-KR" sz="2000" b="1" dirty="0" smtClean="0">
                <a:latin typeface="Arial"/>
                <a:cs typeface="Arial"/>
              </a:rPr>
              <a:t>α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453827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105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ko-K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altLang="ko-KR" sz="1050" dirty="0">
                <a:latin typeface="Arial" panose="020B0604020202020204" pitchFamily="34" charset="0"/>
                <a:cs typeface="Arial" panose="020B0604020202020204" pitchFamily="34" charset="0"/>
              </a:rPr>
              <a:t>equilibrium dissociation constant ('binding constant</a:t>
            </a:r>
            <a:r>
              <a:rPr lang="en-US" altLang="ko-K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');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sz="105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Half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maximal effective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ko-KR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2502269" cy="15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6272"/>
          <a:stretch/>
        </p:blipFill>
        <p:spPr bwMode="auto">
          <a:xfrm>
            <a:off x="7125761" y="1446963"/>
            <a:ext cx="1890047" cy="123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736629" y="889645"/>
            <a:ext cx="297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Plasmon Resonance (</a:t>
            </a:r>
            <a:r>
              <a:rPr lang="en-US" altLang="ko-KR" sz="1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BIAcore</a:t>
            </a:r>
            <a:r>
              <a:rPr lang="en-US" altLang="ko-KR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SPR)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72000" y="796642"/>
            <a:ext cx="4480560" cy="2002536"/>
            <a:chOff x="4572000" y="796642"/>
            <a:chExt cx="4480560" cy="1984286"/>
          </a:xfrm>
        </p:grpSpPr>
        <p:pic>
          <p:nvPicPr>
            <p:cNvPr id="23004" name="Picture 150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17281"/>
              <a:ext cx="4480560" cy="15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64" name="TextBox 63"/>
            <p:cNvSpPr txBox="1"/>
            <p:nvPr/>
          </p:nvSpPr>
          <p:spPr>
            <a:xfrm>
              <a:off x="4736629" y="796642"/>
              <a:ext cx="2971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resolution-fluorescence resonance energy transfer (TR-FRET) </a:t>
              </a:r>
              <a:r>
                <a:rPr lang="en-US" altLang="ko-KR" sz="1000" b="1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coactivator</a:t>
              </a:r>
              <a:r>
                <a:rPr lang="en-US" altLang="ko-KR" sz="10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assay</a:t>
              </a:r>
            </a:p>
          </p:txBody>
        </p:sp>
      </p:grpSp>
      <p:sp>
        <p:nvSpPr>
          <p:cNvPr id="45" name="Oval 44"/>
          <p:cNvSpPr/>
          <p:nvPr/>
        </p:nvSpPr>
        <p:spPr>
          <a:xfrm>
            <a:off x="5817469" y="2053527"/>
            <a:ext cx="261034" cy="2126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59238" y="1916832"/>
            <a:ext cx="261034" cy="2126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343414" y="1916832"/>
            <a:ext cx="261034" cy="2126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724128" y="201526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60232" y="187124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44408" y="187124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923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55"/>
    </mc:Choice>
    <mc:Fallback xmlns="">
      <p:transition spd="slow" advTm="119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" grpId="0" animBg="1"/>
      <p:bldP spid="68" grpId="0" animBg="1"/>
      <p:bldP spid="61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76891"/>
              </p:ext>
            </p:extLst>
          </p:nvPr>
        </p:nvGraphicFramePr>
        <p:xfrm>
          <a:off x="1224757" y="3663280"/>
          <a:ext cx="356326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6" name="Prism Project" r:id="rId4" imgW="4428000" imgH="2844000" progId="Prism5.Document">
                  <p:embed/>
                </p:oleObj>
              </mc:Choice>
              <mc:Fallback>
                <p:oleObj name="Prism Project" r:id="rId4" imgW="4428000" imgH="2844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4757" y="3663280"/>
                        <a:ext cx="3563267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980728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645024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079411"/>
              </p:ext>
            </p:extLst>
          </p:nvPr>
        </p:nvGraphicFramePr>
        <p:xfrm>
          <a:off x="1233214" y="1099194"/>
          <a:ext cx="3588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7" name="Prism Project" r:id="rId6" imgW="4464000" imgH="2844000" progId="Prism5.Document">
                  <p:embed/>
                </p:oleObj>
              </mc:Choice>
              <mc:Fallback>
                <p:oleObj name="Prism Project" r:id="rId6" imgW="4464000" imgH="2844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3214" y="1099194"/>
                        <a:ext cx="358895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68897"/>
              </p:ext>
            </p:extLst>
          </p:nvPr>
        </p:nvGraphicFramePr>
        <p:xfrm>
          <a:off x="4980384" y="1070992"/>
          <a:ext cx="3175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8" name="Prism Project" r:id="rId8" imgW="4104000" imgH="2952000" progId="Prism5.Document">
                  <p:embed/>
                </p:oleObj>
              </mc:Choice>
              <mc:Fallback>
                <p:oleObj name="Prism Project" r:id="rId8" imgW="4104000" imgH="295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384" y="1070992"/>
                        <a:ext cx="3175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64594"/>
            <a:ext cx="809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induces AMPK</a:t>
            </a:r>
            <a:r>
              <a:rPr lang="el-GR" altLang="ko-KR" sz="2000" b="1" dirty="0" smtClean="0">
                <a:latin typeface="Arial"/>
                <a:cs typeface="Arial"/>
              </a:rPr>
              <a:t>α</a:t>
            </a:r>
            <a:r>
              <a:rPr lang="en-US" altLang="ko-KR" sz="2000" b="1" dirty="0" smtClean="0">
                <a:latin typeface="Arial"/>
                <a:cs typeface="Arial"/>
              </a:rPr>
              <a:t>1 </a:t>
            </a:r>
            <a:r>
              <a:rPr lang="en-US" altLang="ko-KR" sz="2000" b="1" dirty="0">
                <a:latin typeface="Arial"/>
                <a:cs typeface="Arial"/>
              </a:rPr>
              <a:t>activity </a:t>
            </a:r>
            <a:r>
              <a:rPr lang="en-US" altLang="ko-KR" sz="2000" b="1" dirty="0" smtClean="0">
                <a:latin typeface="Arial"/>
                <a:cs typeface="Arial"/>
              </a:rPr>
              <a:t>via direct interaction with AMPK</a:t>
            </a:r>
            <a:r>
              <a:rPr lang="el-GR" altLang="ko-KR" sz="2000" b="1" dirty="0" smtClean="0">
                <a:latin typeface="Arial"/>
                <a:cs typeface="Arial"/>
              </a:rPr>
              <a:t>α</a:t>
            </a:r>
            <a:r>
              <a:rPr lang="en-US" altLang="ko-KR" sz="2000" b="1" dirty="0" smtClean="0">
                <a:latin typeface="Arial"/>
                <a:cs typeface="Arial"/>
              </a:rPr>
              <a:t>1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b="1" dirty="0" smtClean="0">
                <a:latin typeface="Arial"/>
                <a:cs typeface="Arial"/>
              </a:rPr>
              <a:t> 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74576"/>
              </p:ext>
            </p:extLst>
          </p:nvPr>
        </p:nvGraphicFramePr>
        <p:xfrm>
          <a:off x="5220072" y="4941168"/>
          <a:ext cx="266742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225"/>
                <a:gridCol w="936104"/>
                <a:gridCol w="864096"/>
              </a:tblGrid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n-US" altLang="ko-KR" sz="1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ko-KR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/B1/G1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/B1/G1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A-769662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C3G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1010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354935" y="3573016"/>
            <a:ext cx="1008112" cy="1197424"/>
            <a:chOff x="5004048" y="3068960"/>
            <a:chExt cx="1008112" cy="1197424"/>
          </a:xfrm>
        </p:grpSpPr>
        <p:sp>
          <p:nvSpPr>
            <p:cNvPr id="12" name="Oval 11"/>
            <p:cNvSpPr/>
            <p:nvPr/>
          </p:nvSpPr>
          <p:spPr>
            <a:xfrm>
              <a:off x="5292080" y="3350017"/>
              <a:ext cx="373813" cy="504056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latin typeface="Arial"/>
                  <a:cs typeface="Arial"/>
                </a:rPr>
                <a:t>α</a:t>
              </a:r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571545" y="3602045"/>
              <a:ext cx="188695" cy="66433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latin typeface="Arial"/>
                  <a:cs typeface="Arial"/>
                </a:rPr>
                <a:t>β</a:t>
              </a:r>
              <a:endParaRPr lang="en-US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004048" y="3811029"/>
              <a:ext cx="576064" cy="3600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latin typeface="Arial"/>
                  <a:cs typeface="Arial"/>
                </a:rPr>
                <a:t>γ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6056" y="306896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AMPK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84" y="4110864"/>
            <a:ext cx="822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948265" y="3551027"/>
            <a:ext cx="1761176" cy="1291711"/>
            <a:chOff x="6948265" y="3551027"/>
            <a:chExt cx="1761176" cy="1291711"/>
          </a:xfrm>
        </p:grpSpPr>
        <p:pic>
          <p:nvPicPr>
            <p:cNvPr id="34144" name="Picture 352" descr="C:\Users\MrSun\Desktop\A-769662-chemical-structure-s2697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5" y="3551027"/>
              <a:ext cx="1761176" cy="1174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0312" y="4581128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A-769662</a:t>
              </a:r>
              <a:endParaRPr lang="zh-CN" altLang="en-US" sz="105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43608" y="60741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C3G directly activates PPAR</a:t>
            </a:r>
            <a:r>
              <a:rPr lang="el-GR" altLang="zh-CN" sz="28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α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AMPK</a:t>
            </a:r>
            <a:endParaRPr lang="zh-CN" altLang="en-US" sz="2800" b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66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82"/>
    </mc:Choice>
    <mc:Fallback xmlns="">
      <p:transition spd="slow" advTm="85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5029"/>
              </p:ext>
            </p:extLst>
          </p:nvPr>
        </p:nvGraphicFramePr>
        <p:xfrm>
          <a:off x="4546594" y="476672"/>
          <a:ext cx="2617694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9" name="Prism Project" r:id="rId3" imgW="3492000" imgH="2808000" progId="Prism5.Document">
                  <p:embed/>
                </p:oleObj>
              </mc:Choice>
              <mc:Fallback>
                <p:oleObj name="Prism Project" r:id="rId3" imgW="3492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594" y="476672"/>
                        <a:ext cx="2617694" cy="2103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3007" y="116632"/>
            <a:ext cx="784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reduces lipid accumulation in mouse livers &amp; hepatocytes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049333"/>
              </p:ext>
            </p:extLst>
          </p:nvPr>
        </p:nvGraphicFramePr>
        <p:xfrm>
          <a:off x="1706089" y="548680"/>
          <a:ext cx="2763860" cy="237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0" name="Prism Project" r:id="rId5" imgW="3852000" imgH="3312000" progId="Prism5.Document">
                  <p:embed/>
                </p:oleObj>
              </mc:Choice>
              <mc:Fallback>
                <p:oleObj name="Prism Project" r:id="rId5" imgW="3852000" imgH="3312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089" y="548680"/>
                        <a:ext cx="2763860" cy="2377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555571"/>
              </p:ext>
            </p:extLst>
          </p:nvPr>
        </p:nvGraphicFramePr>
        <p:xfrm>
          <a:off x="2004301" y="2708920"/>
          <a:ext cx="2588181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" name="Prism Project" r:id="rId7" imgW="3456000" imgH="2808000" progId="Prism5.Document">
                  <p:embed/>
                </p:oleObj>
              </mc:Choice>
              <mc:Fallback>
                <p:oleObj name="Prism Project" r:id="rId7" imgW="3456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301" y="2708920"/>
                        <a:ext cx="2588181" cy="2103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38457"/>
              </p:ext>
            </p:extLst>
          </p:nvPr>
        </p:nvGraphicFramePr>
        <p:xfrm>
          <a:off x="2013503" y="4676692"/>
          <a:ext cx="2588458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" name="Prism Project" r:id="rId9" imgW="3456000" imgH="2808000" progId="Prism5.Document">
                  <p:embed/>
                </p:oleObj>
              </mc:Choice>
              <mc:Fallback>
                <p:oleObj name="Prism Project" r:id="rId9" imgW="3456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03" y="4676692"/>
                        <a:ext cx="2588458" cy="2103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41805"/>
              </p:ext>
            </p:extLst>
          </p:nvPr>
        </p:nvGraphicFramePr>
        <p:xfrm>
          <a:off x="4588405" y="4647540"/>
          <a:ext cx="2588458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3" name="Prism Project" r:id="rId11" imgW="3456000" imgH="2808000" progId="Prism5.Document">
                  <p:embed/>
                </p:oleObj>
              </mc:Choice>
              <mc:Fallback>
                <p:oleObj name="Prism Project" r:id="rId11" imgW="3456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405" y="4647540"/>
                        <a:ext cx="2588458" cy="2103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1692000" cy="17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9437" y="476672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1539" y="476672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9437" y="465313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9437" y="2708920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6381328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AST, Aspartate Aminotransferase;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ALT, Alanine Aminotransferase</a:t>
            </a:r>
          </a:p>
        </p:txBody>
      </p:sp>
    </p:spTree>
    <p:extLst>
      <p:ext uri="{BB962C8B-B14F-4D97-AF65-F5344CB8AC3E}">
        <p14:creationId xmlns:p14="http://schemas.microsoft.com/office/powerpoint/2010/main" val="17326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45"/>
    </mc:Choice>
    <mc:Fallback xmlns="">
      <p:transition spd="slow" advTm="1414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268924"/>
              </p:ext>
            </p:extLst>
          </p:nvPr>
        </p:nvGraphicFramePr>
        <p:xfrm>
          <a:off x="755576" y="4797152"/>
          <a:ext cx="227437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8" name="Prism Project" r:id="rId4" imgW="3492000" imgH="2808000" progId="Prism5.Document">
                  <p:embed/>
                </p:oleObj>
              </mc:Choice>
              <mc:Fallback>
                <p:oleObj name="Prism Project" r:id="rId4" imgW="3492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797152"/>
                        <a:ext cx="227437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409329"/>
              </p:ext>
            </p:extLst>
          </p:nvPr>
        </p:nvGraphicFramePr>
        <p:xfrm>
          <a:off x="4147098" y="841256"/>
          <a:ext cx="2386813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9" name="Prism Project" r:id="rId6" imgW="3672000" imgH="3096000" progId="Prism5.Document">
                  <p:embed/>
                </p:oleObj>
              </mc:Choice>
              <mc:Fallback>
                <p:oleObj name="Prism Project" r:id="rId6" imgW="3672000" imgH="3096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098" y="841256"/>
                        <a:ext cx="2386813" cy="2011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48881"/>
              </p:ext>
            </p:extLst>
          </p:nvPr>
        </p:nvGraphicFramePr>
        <p:xfrm>
          <a:off x="6667378" y="836712"/>
          <a:ext cx="229711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0" name="Prism Project" r:id="rId8" imgW="3528000" imgH="2808000" progId="Prism5.Document">
                  <p:embed/>
                </p:oleObj>
              </mc:Choice>
              <mc:Fallback>
                <p:oleObj name="Prism Project" r:id="rId8" imgW="3528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378" y="836712"/>
                        <a:ext cx="229711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28599"/>
              </p:ext>
            </p:extLst>
          </p:nvPr>
        </p:nvGraphicFramePr>
        <p:xfrm>
          <a:off x="560144" y="2805490"/>
          <a:ext cx="2427680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1" name="Prism Project" r:id="rId10" imgW="3780000" imgH="3132000" progId="Prism5.Document">
                  <p:embed/>
                </p:oleObj>
              </mc:Choice>
              <mc:Fallback>
                <p:oleObj name="Prism Project" r:id="rId10" imgW="3780000" imgH="3132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44" y="2805490"/>
                        <a:ext cx="2427680" cy="2011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2440" y="280094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70531"/>
              </p:ext>
            </p:extLst>
          </p:nvPr>
        </p:nvGraphicFramePr>
        <p:xfrm>
          <a:off x="3018290" y="2752914"/>
          <a:ext cx="2417806" cy="192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2" name="Prism Project" r:id="rId12" imgW="3672000" imgH="2916000" progId="Prism5.Document">
                  <p:embed/>
                </p:oleObj>
              </mc:Choice>
              <mc:Fallback>
                <p:oleObj name="Prism Project" r:id="rId12" imgW="3672000" imgH="2916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290" y="2752914"/>
                        <a:ext cx="2417806" cy="192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075090" y="836712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4715852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623343"/>
              </p:ext>
            </p:extLst>
          </p:nvPr>
        </p:nvGraphicFramePr>
        <p:xfrm>
          <a:off x="5853801" y="2780928"/>
          <a:ext cx="225059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3" name="Prism Project" r:id="rId14" imgW="3456000" imgH="2808000" progId="Prism5.Document">
                  <p:embed/>
                </p:oleObj>
              </mc:Choice>
              <mc:Fallback>
                <p:oleObj name="Prism Project" r:id="rId14" imgW="3456000" imgH="28080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801" y="2780928"/>
                        <a:ext cx="2250592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5536" y="188640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induces hepatic fatty acid oxidation and </a:t>
            </a:r>
            <a:r>
              <a:rPr lang="en-US" altLang="ko-K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ketogenesis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while decreases fatty acid synthesis via regulation of PPAR</a:t>
            </a:r>
            <a:r>
              <a:rPr lang="el-GR" altLang="ko-KR" sz="2000" b="1" dirty="0" smtClean="0">
                <a:latin typeface="Arial"/>
                <a:cs typeface="Arial"/>
              </a:rPr>
              <a:t>α</a:t>
            </a:r>
            <a:r>
              <a:rPr lang="en-US" altLang="ko-KR" sz="2000" b="1" dirty="0" smtClean="0">
                <a:latin typeface="Arial"/>
                <a:cs typeface="Arial"/>
              </a:rPr>
              <a:t> &amp; AMPK</a:t>
            </a:r>
            <a:r>
              <a:rPr lang="el-GR" altLang="ko-KR" sz="2000" b="1" dirty="0" smtClean="0">
                <a:latin typeface="Arial"/>
                <a:cs typeface="Arial"/>
              </a:rPr>
              <a:t>α</a:t>
            </a:r>
            <a:r>
              <a:rPr lang="en-US" altLang="ko-KR" sz="2000" b="1" dirty="0" smtClean="0">
                <a:latin typeface="Arial"/>
                <a:cs typeface="Arial"/>
              </a:rPr>
              <a:t>1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86054"/>
              </p:ext>
            </p:extLst>
          </p:nvPr>
        </p:nvGraphicFramePr>
        <p:xfrm>
          <a:off x="3111232" y="4653136"/>
          <a:ext cx="2468880" cy="221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4" name="Prism Project" r:id="rId16" imgW="3528000" imgH="3168000" progId="Prism5.Document">
                  <p:embed/>
                </p:oleObj>
              </mc:Choice>
              <mc:Fallback>
                <p:oleObj name="Prism Project" r:id="rId16" imgW="3528000" imgH="3168000" progId="Prism5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232" y="4653136"/>
                        <a:ext cx="2468880" cy="2216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724128" y="2800946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29946" y="4715852"/>
            <a:ext cx="4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3261" y="6165304"/>
            <a:ext cx="275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ACC, acetyl-CoA carboxylase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CPT1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carnitine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palmitoyltransferase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1; 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LPL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lipoprotein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lipase;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HMGCS2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3-hydroxy-3-methylglutaryl-CoA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synthase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5356373"/>
            <a:ext cx="792088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 eaLnBrk="0" latinLnBrk="0" hangingPunct="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C3G reduces lipid accumulation via increases fatty acid oxidation,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ketogenesis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whereas inhibits fatty acid synthesis</a:t>
            </a:r>
            <a:endParaRPr lang="zh-CN" altLang="en-US" sz="2800" b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4" y="908720"/>
            <a:ext cx="393093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21"/>
    </mc:Choice>
    <mc:Fallback xmlns="">
      <p:transition spd="slow" advTm="212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5670"/>
              </p:ext>
            </p:extLst>
          </p:nvPr>
        </p:nvGraphicFramePr>
        <p:xfrm>
          <a:off x="2591028" y="3717057"/>
          <a:ext cx="3133100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6" name="Prism Project" r:id="rId3" imgW="3348000" imgH="2808000" progId="Prism5.Document">
                  <p:embed/>
                </p:oleObj>
              </mc:Choice>
              <mc:Fallback>
                <p:oleObj name="Prism Project" r:id="rId3" imgW="3348000" imgH="2808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028" y="3717057"/>
                        <a:ext cx="3133100" cy="26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74400"/>
              </p:ext>
            </p:extLst>
          </p:nvPr>
        </p:nvGraphicFramePr>
        <p:xfrm>
          <a:off x="5579423" y="3717057"/>
          <a:ext cx="3234119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7" name="Prism Project" r:id="rId5" imgW="3456000" imgH="2808000" progId="Prism5.Document">
                  <p:embed/>
                </p:oleObj>
              </mc:Choice>
              <mc:Fallback>
                <p:oleObj name="Prism Project" r:id="rId5" imgW="3456000" imgH="2808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423" y="3717057"/>
                        <a:ext cx="3234119" cy="26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22559"/>
              </p:ext>
            </p:extLst>
          </p:nvPr>
        </p:nvGraphicFramePr>
        <p:xfrm>
          <a:off x="5687372" y="980753"/>
          <a:ext cx="3133100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8" name="Prism Project" r:id="rId7" imgW="3348000" imgH="2808000" progId="Prism5.Document">
                  <p:embed/>
                </p:oleObj>
              </mc:Choice>
              <mc:Fallback>
                <p:oleObj name="Prism Project" r:id="rId7" imgW="3348000" imgH="28080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372" y="980753"/>
                        <a:ext cx="3133100" cy="26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3529" y="364594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C3G induces phosphorylation of AMPK thus blocks the mTOR-S6K1 axis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5" y="6451281"/>
            <a:ext cx="532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mTOR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mammalian target of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rapamycin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;  S6K1, P70-S6 Kinase 1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59832" y="980728"/>
            <a:ext cx="2421455" cy="2371612"/>
            <a:chOff x="3059832" y="1273412"/>
            <a:chExt cx="2421455" cy="2371612"/>
          </a:xfrm>
        </p:grpSpPr>
        <p:grpSp>
          <p:nvGrpSpPr>
            <p:cNvPr id="2" name="Group 1"/>
            <p:cNvGrpSpPr/>
            <p:nvPr/>
          </p:nvGrpSpPr>
          <p:grpSpPr>
            <a:xfrm>
              <a:off x="3059832" y="1273412"/>
              <a:ext cx="2421455" cy="2083580"/>
              <a:chOff x="2955803" y="3146419"/>
              <a:chExt cx="2421455" cy="2083580"/>
            </a:xfrm>
          </p:grpSpPr>
          <p:pic>
            <p:nvPicPr>
              <p:cNvPr id="3" name="Picture 2" descr="D:\yyao-school\C3G\AMPK IB\mTOR-S6K\p-mTOR.jpg"/>
              <p:cNvPicPr preferRelativeResize="0"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58" t="28103" r="48837" b="54064"/>
              <a:stretch/>
            </p:blipFill>
            <p:spPr bwMode="auto">
              <a:xfrm>
                <a:off x="3962400" y="4056888"/>
                <a:ext cx="1362464" cy="210312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3" descr="D:\yyao-school\C3G\AMPK IB\mTOR-S6K\mTOR.jpg"/>
              <p:cNvPicPr preferRelativeResize="0">
                <a:picLocks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74" t="15023" r="38174" b="80256"/>
              <a:stretch/>
            </p:blipFill>
            <p:spPr bwMode="auto">
              <a:xfrm>
                <a:off x="3962400" y="4361688"/>
                <a:ext cx="1362456" cy="210312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yyao-school\C3G\AMPK IB\mTOR-S6K\p-S6K02.jpg"/>
              <p:cNvPicPr preferRelativeResize="0">
                <a:picLocks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71" t="50498" r="43632" b="42612"/>
              <a:stretch/>
            </p:blipFill>
            <p:spPr bwMode="auto">
              <a:xfrm>
                <a:off x="3962400" y="4666488"/>
                <a:ext cx="1362456" cy="210312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D:\yyao-school\C3G\AMPK IB\mTOR-S6K\S6K02.jpg"/>
              <p:cNvPicPr preferRelativeResize="0">
                <a:picLocks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87" t="47920" r="11854" b="42558"/>
              <a:stretch/>
            </p:blipFill>
            <p:spPr bwMode="auto">
              <a:xfrm>
                <a:off x="3962400" y="4971288"/>
                <a:ext cx="1362456" cy="210312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55803" y="4040108"/>
                <a:ext cx="10827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p-mTOR</a:t>
                </a:r>
                <a:r>
                  <a:rPr lang="en-US" altLang="ko-KR" sz="12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T2446</a:t>
                </a:r>
                <a:endParaRPr lang="ko-KR" alt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352800" y="4336554"/>
                <a:ext cx="643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ko-KR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TOR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89301" y="4621902"/>
                <a:ext cx="9492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p-S6K1</a:t>
                </a:r>
                <a:r>
                  <a:rPr lang="en-US" altLang="ko-KR" sz="12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T389</a:t>
                </a:r>
                <a:endParaRPr lang="ko-KR" alt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29000" y="4953000"/>
                <a:ext cx="567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S6K1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17696" y="3408402"/>
                <a:ext cx="1018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p-AMPK</a:t>
                </a:r>
                <a:r>
                  <a:rPr lang="en-US" altLang="ko-KR" sz="12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T172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45743" y="3761601"/>
                <a:ext cx="636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AMPK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그림 2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47033" y="3435859"/>
                <a:ext cx="1389888" cy="231648"/>
              </a:xfrm>
              <a:prstGeom prst="rect">
                <a:avLst/>
              </a:prstGeom>
            </p:spPr>
          </p:pic>
          <p:pic>
            <p:nvPicPr>
              <p:cNvPr id="14" name="그림 2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46190" y="3746340"/>
                <a:ext cx="1389888" cy="231648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962400" y="3146420"/>
                <a:ext cx="500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HFD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02980" y="3152001"/>
                <a:ext cx="3738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FF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76800" y="3146419"/>
                <a:ext cx="500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C3G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6" descr="D:\yyao-school\C3G\AMPK IB\mTOR-S6K\S6K02.jpg"/>
            <p:cNvPicPr preferRelativeResize="0">
              <a:picLocks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9" t="30063" r="61222" b="55065"/>
            <a:stretch/>
          </p:blipFill>
          <p:spPr bwMode="auto">
            <a:xfrm>
              <a:off x="4073640" y="3379904"/>
              <a:ext cx="1362456" cy="19776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419872" y="3368025"/>
              <a:ext cx="68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-actin</a:t>
              </a:r>
              <a:endParaRPr lang="ko-KR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8" y="1376976"/>
            <a:ext cx="2842304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8|14.5|1.6|11.9|76.2|1.4|8.2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0.5|12.8|43.3|1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3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3387</TotalTime>
  <Words>1111</Words>
  <Application>Microsoft Office PowerPoint</Application>
  <PresentationFormat>On-screen Show (4:3)</PresentationFormat>
  <Paragraphs>406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Equity</vt:lpstr>
      <vt:lpstr>Prism Project</vt:lpstr>
      <vt:lpstr>Cyanidin-3-O-glucoside ameliorates lipid and glucose accumulation in C57BL/6J mice via activation of PPAR-α and AMPK</vt:lpstr>
      <vt:lpstr>Background </vt:lpstr>
      <vt:lpstr>Background </vt:lpstr>
      <vt:lpstr>Experimental design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 </vt:lpstr>
      <vt:lpstr>Acknowledgement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Food Biomedical Lab</dc:creator>
  <cp:lastModifiedBy>MrSun</cp:lastModifiedBy>
  <cp:revision>276</cp:revision>
  <cp:lastPrinted>2014-08-27T11:38:00Z</cp:lastPrinted>
  <dcterms:created xsi:type="dcterms:W3CDTF">2014-06-25T05:52:52Z</dcterms:created>
  <dcterms:modified xsi:type="dcterms:W3CDTF">2014-09-23T13:30:12Z</dcterms:modified>
</cp:coreProperties>
</file>