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3" r:id="rId2"/>
    <p:sldId id="313" r:id="rId3"/>
    <p:sldId id="367" r:id="rId4"/>
    <p:sldId id="368" r:id="rId5"/>
    <p:sldId id="257" r:id="rId6"/>
    <p:sldId id="324" r:id="rId7"/>
    <p:sldId id="325" r:id="rId8"/>
    <p:sldId id="370" r:id="rId9"/>
    <p:sldId id="388" r:id="rId10"/>
    <p:sldId id="379" r:id="rId11"/>
    <p:sldId id="390" r:id="rId12"/>
    <p:sldId id="380" r:id="rId13"/>
    <p:sldId id="381" r:id="rId14"/>
    <p:sldId id="382" r:id="rId15"/>
    <p:sldId id="383" r:id="rId16"/>
    <p:sldId id="371" r:id="rId17"/>
    <p:sldId id="373" r:id="rId18"/>
    <p:sldId id="391" r:id="rId19"/>
    <p:sldId id="375" r:id="rId20"/>
    <p:sldId id="378" r:id="rId21"/>
    <p:sldId id="385" r:id="rId22"/>
    <p:sldId id="386" r:id="rId23"/>
    <p:sldId id="387" r:id="rId24"/>
    <p:sldId id="392" r:id="rId25"/>
  </p:sldIdLst>
  <p:sldSz cx="9144000" cy="6858000" type="screen4x3"/>
  <p:notesSz cx="6797675" cy="987425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6E8"/>
    <a:srgbClr val="211C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 autoAdjust="0"/>
    <p:restoredTop sz="99110" autoAdjust="0"/>
  </p:normalViewPr>
  <p:slideViewPr>
    <p:cSldViewPr>
      <p:cViewPr>
        <p:scale>
          <a:sx n="75" d="100"/>
          <a:sy n="75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1F825-0865-4644-AA57-A386304C86BB}" type="datetimeFigureOut">
              <a:rPr lang="es-PE" smtClean="0"/>
              <a:t>04/07/2017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E34F4-9131-4EFD-BAB9-C884FDE9158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573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E34F4-9131-4EFD-BAB9-C884FDE9158A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247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E34F4-9131-4EFD-BAB9-C884FDE9158A}" type="slidenum">
              <a:rPr lang="es-PE" smtClean="0"/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9240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E34F4-9131-4EFD-BAB9-C884FDE9158A}" type="slidenum">
              <a:rPr lang="es-PE" smtClean="0"/>
              <a:t>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8738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E34F4-9131-4EFD-BAB9-C884FDE9158A}" type="slidenum">
              <a:rPr lang="es-PE" smtClean="0"/>
              <a:t>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9225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E34F4-9131-4EFD-BAB9-C884FDE9158A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827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E34F4-9131-4EFD-BAB9-C884FDE9158A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1500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E34F4-9131-4EFD-BAB9-C884FDE9158A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150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E34F4-9131-4EFD-BAB9-C884FDE9158A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818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C9B8-8AEA-410A-86E1-B3B1D09E2274}" type="datetimeFigureOut">
              <a:rPr lang="es-PE" smtClean="0"/>
              <a:t>04/07/2017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2CD9-9E65-4C5A-9D67-B72BEAF25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3389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C9B8-8AEA-410A-86E1-B3B1D09E2274}" type="datetimeFigureOut">
              <a:rPr lang="es-PE" smtClean="0"/>
              <a:t>04/07/2017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2CD9-9E65-4C5A-9D67-B72BEAF25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048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C9B8-8AEA-410A-86E1-B3B1D09E2274}" type="datetimeFigureOut">
              <a:rPr lang="es-PE" smtClean="0"/>
              <a:t>04/07/2017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2CD9-9E65-4C5A-9D67-B72BEAF25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648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C9B8-8AEA-410A-86E1-B3B1D09E2274}" type="datetimeFigureOut">
              <a:rPr lang="es-PE" smtClean="0"/>
              <a:t>04/07/2017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2CD9-9E65-4C5A-9D67-B72BEAF25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437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C9B8-8AEA-410A-86E1-B3B1D09E2274}" type="datetimeFigureOut">
              <a:rPr lang="es-PE" smtClean="0"/>
              <a:t>04/07/2017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2CD9-9E65-4C5A-9D67-B72BEAF25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149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C9B8-8AEA-410A-86E1-B3B1D09E2274}" type="datetimeFigureOut">
              <a:rPr lang="es-PE" smtClean="0"/>
              <a:t>04/07/2017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2CD9-9E65-4C5A-9D67-B72BEAF25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301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C9B8-8AEA-410A-86E1-B3B1D09E2274}" type="datetimeFigureOut">
              <a:rPr lang="es-PE" smtClean="0"/>
              <a:t>04/07/2017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2CD9-9E65-4C5A-9D67-B72BEAF25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400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C9B8-8AEA-410A-86E1-B3B1D09E2274}" type="datetimeFigureOut">
              <a:rPr lang="es-PE" smtClean="0"/>
              <a:t>04/07/2017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2CD9-9E65-4C5A-9D67-B72BEAF25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175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C9B8-8AEA-410A-86E1-B3B1D09E2274}" type="datetimeFigureOut">
              <a:rPr lang="es-PE" smtClean="0"/>
              <a:t>04/07/2017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2CD9-9E65-4C5A-9D67-B72BEAF25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441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C9B8-8AEA-410A-86E1-B3B1D09E2274}" type="datetimeFigureOut">
              <a:rPr lang="es-PE" smtClean="0"/>
              <a:t>04/07/2017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2CD9-9E65-4C5A-9D67-B72BEAF25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266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C9B8-8AEA-410A-86E1-B3B1D09E2274}" type="datetimeFigureOut">
              <a:rPr lang="es-PE" smtClean="0"/>
              <a:t>04/07/2017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2CD9-9E65-4C5A-9D67-B72BEAF25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874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9C9B8-8AEA-410A-86E1-B3B1D09E2274}" type="datetimeFigureOut">
              <a:rPr lang="es-PE" smtClean="0"/>
              <a:t>04/07/2017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2CD9-9E65-4C5A-9D67-B72BEAF2579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971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5" Type="http://schemas.openxmlformats.org/officeDocument/2006/relationships/image" Target="../media/image24.png"/><Relationship Id="rId4" Type="http://schemas.microsoft.com/office/2007/relationships/hdphoto" Target="../media/hdphoto11.wdp"/><Relationship Id="rId9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8.emf"/><Relationship Id="rId7" Type="http://schemas.microsoft.com/office/2007/relationships/hdphoto" Target="../media/hdphoto12.wdp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microsoft.com/office/2007/relationships/hdphoto" Target="../media/hdphoto15.wdp"/><Relationship Id="rId4" Type="http://schemas.openxmlformats.org/officeDocument/2006/relationships/image" Target="../media/image48.png"/><Relationship Id="rId9" Type="http://schemas.microsoft.com/office/2007/relationships/hdphoto" Target="../media/hdphoto1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2.emf"/><Relationship Id="rId7" Type="http://schemas.microsoft.com/office/2007/relationships/hdphoto" Target="../media/hdphoto12.wdp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7.png"/><Relationship Id="rId9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ho.int/tdr/diseases/Chagas/lifecycle.htm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microsoft.com/office/2007/relationships/hdphoto" Target="../media/hdphoto8.wdp"/><Relationship Id="rId4" Type="http://schemas.openxmlformats.org/officeDocument/2006/relationships/image" Target="../media/image20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1526927"/>
            <a:ext cx="8424936" cy="1470025"/>
          </a:xfrm>
        </p:spPr>
        <p:txBody>
          <a:bodyPr>
            <a:noAutofit/>
          </a:bodyPr>
          <a:lstStyle/>
          <a:p>
            <a:r>
              <a:rPr lang="es-P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 of  </a:t>
            </a:r>
            <a:r>
              <a:rPr lang="es-P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co-inhibitory</a:t>
            </a:r>
            <a:r>
              <a:rPr lang="es-P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es-P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s-P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experimental </a:t>
            </a:r>
            <a:r>
              <a:rPr lang="es-P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es-P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P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Trypanosoma</a:t>
            </a:r>
            <a:r>
              <a:rPr lang="es-PE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es-P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Tulahuen</a:t>
            </a:r>
            <a:r>
              <a:rPr lang="es-P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es-P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P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080120"/>
          </a:xfrm>
        </p:spPr>
        <p:txBody>
          <a:bodyPr>
            <a:normAutofit fontScale="25000" lnSpcReduction="20000"/>
          </a:bodyPr>
          <a:lstStyle/>
          <a:p>
            <a:endParaRPr lang="es-PE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PE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8th </a:t>
            </a:r>
            <a:r>
              <a:rPr lang="es-PE" sz="9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s-PE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9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Immunology</a:t>
            </a:r>
            <a:r>
              <a:rPr lang="es-PE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9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endParaRPr lang="es-PE" sz="9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01.07.2017</a:t>
            </a:r>
          </a:p>
          <a:p>
            <a:endParaRPr lang="es-PE" sz="1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Yanina H. Arana P.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5639266"/>
            <a:ext cx="2437130" cy="814070"/>
          </a:xfrm>
          <a:prstGeom prst="rect">
            <a:avLst/>
          </a:prstGeom>
        </p:spPr>
      </p:pic>
      <p:pic>
        <p:nvPicPr>
          <p:cNvPr id="8" name="Picture 185" descr=" Ver imagen en tamaño completo 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77272"/>
            <a:ext cx="1584176" cy="78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793494" y="3573016"/>
            <a:ext cx="3778506" cy="854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93494" y="3459963"/>
            <a:ext cx="0" cy="257069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64"/>
          <p:cNvSpPr txBox="1">
            <a:spLocks noChangeArrowheads="1"/>
          </p:cNvSpPr>
          <p:nvPr/>
        </p:nvSpPr>
        <p:spPr bwMode="auto">
          <a:xfrm>
            <a:off x="1657590" y="3286437"/>
            <a:ext cx="27023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PE" altLang="de-DE" sz="1400" b="1" dirty="0" err="1" smtClean="0"/>
              <a:t>Parasitemia</a:t>
            </a:r>
            <a:r>
              <a:rPr lang="es-PE" altLang="de-DE" sz="1400" b="1" dirty="0" smtClean="0"/>
              <a:t> / </a:t>
            </a:r>
            <a:r>
              <a:rPr lang="es-PE" altLang="de-DE" sz="1400" b="1" dirty="0" err="1" smtClean="0"/>
              <a:t>Weight</a:t>
            </a:r>
            <a:endParaRPr lang="es-PE" altLang="de-DE" sz="1400" b="1" dirty="0"/>
          </a:p>
        </p:txBody>
      </p:sp>
      <p:pic>
        <p:nvPicPr>
          <p:cNvPr id="7" name="Picture 26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3" y="1857001"/>
            <a:ext cx="704029" cy="69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5" y="2671435"/>
            <a:ext cx="693767" cy="6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73"/>
          <p:cNvSpPr txBox="1">
            <a:spLocks noChangeArrowheads="1"/>
          </p:cNvSpPr>
          <p:nvPr/>
        </p:nvSpPr>
        <p:spPr bwMode="auto">
          <a:xfrm>
            <a:off x="1220255" y="1772816"/>
            <a:ext cx="1191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1000" b="1" dirty="0"/>
              <a:t> </a:t>
            </a:r>
            <a:r>
              <a:rPr lang="de-DE" altLang="de-DE" sz="1200" b="1" dirty="0" smtClean="0"/>
              <a:t>C57BL/6J</a:t>
            </a:r>
            <a:endParaRPr lang="de-DE" altLang="de-DE" sz="1200" b="1" dirty="0"/>
          </a:p>
          <a:p>
            <a:r>
              <a:rPr lang="de-DE" altLang="de-DE" sz="1200" dirty="0"/>
              <a:t> (</a:t>
            </a:r>
            <a:r>
              <a:rPr lang="de-DE" altLang="de-DE" sz="1200" dirty="0" smtClean="0"/>
              <a:t>7 </a:t>
            </a:r>
            <a:r>
              <a:rPr lang="de-DE" altLang="de-DE" sz="1200" dirty="0"/>
              <a:t>weeks)</a:t>
            </a:r>
          </a:p>
        </p:txBody>
      </p:sp>
      <p:pic>
        <p:nvPicPr>
          <p:cNvPr id="10" name="Picture 3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r="497" b="25034"/>
          <a:stretch>
            <a:fillRect/>
          </a:stretch>
        </p:blipFill>
        <p:spPr bwMode="auto">
          <a:xfrm>
            <a:off x="395536" y="3843383"/>
            <a:ext cx="1137120" cy="124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5012159"/>
            <a:ext cx="96809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 smtClean="0"/>
              <a:t>    2,000   </a:t>
            </a:r>
          </a:p>
          <a:p>
            <a:pPr>
              <a:defRPr/>
            </a:pPr>
            <a:r>
              <a:rPr lang="de-DE" sz="1050" b="1" dirty="0"/>
              <a:t> </a:t>
            </a:r>
            <a:r>
              <a:rPr lang="de-DE" sz="1050" b="1" dirty="0" smtClean="0"/>
              <a:t> parasites</a:t>
            </a:r>
          </a:p>
          <a:p>
            <a:pPr>
              <a:defRPr/>
            </a:pPr>
            <a:r>
              <a:rPr lang="de-DE" sz="1050" dirty="0" smtClean="0"/>
              <a:t> (</a:t>
            </a:r>
            <a:r>
              <a:rPr lang="de-DE" sz="1050" i="1" dirty="0" smtClean="0"/>
              <a:t>T</a:t>
            </a:r>
            <a:r>
              <a:rPr lang="de-DE" sz="1050" i="1" dirty="0"/>
              <a:t>. </a:t>
            </a:r>
            <a:r>
              <a:rPr lang="de-DE" sz="1050" i="1" dirty="0" smtClean="0"/>
              <a:t>cruzi</a:t>
            </a:r>
            <a:r>
              <a:rPr lang="de-DE" sz="1050" dirty="0" smtClean="0"/>
              <a:t> T)</a:t>
            </a:r>
            <a:endParaRPr lang="de-DE" sz="1050" dirty="0"/>
          </a:p>
        </p:txBody>
      </p:sp>
      <p:sp>
        <p:nvSpPr>
          <p:cNvPr id="12" name="TextBox 273"/>
          <p:cNvSpPr txBox="1">
            <a:spLocks noChangeArrowheads="1"/>
          </p:cNvSpPr>
          <p:nvPr/>
        </p:nvSpPr>
        <p:spPr bwMode="auto">
          <a:xfrm>
            <a:off x="1267648" y="2553866"/>
            <a:ext cx="193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1200" b="1" dirty="0" smtClean="0"/>
              <a:t>BTLA KO</a:t>
            </a:r>
            <a:endParaRPr lang="de-DE" altLang="de-DE" sz="1200" b="1" dirty="0"/>
          </a:p>
          <a:p>
            <a:r>
              <a:rPr lang="de-DE" altLang="de-DE" sz="1200" dirty="0"/>
              <a:t>(7 weeks)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8864" y="0"/>
            <a:ext cx="8229600" cy="1340768"/>
          </a:xfrm>
        </p:spPr>
        <p:txBody>
          <a:bodyPr>
            <a:normAutofit/>
          </a:bodyPr>
          <a:lstStyle/>
          <a:p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BTLA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induce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s-PE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endParaRPr lang="es-PE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62"/>
          <p:cNvSpPr txBox="1">
            <a:spLocks noChangeArrowheads="1"/>
          </p:cNvSpPr>
          <p:nvPr/>
        </p:nvSpPr>
        <p:spPr bwMode="auto">
          <a:xfrm>
            <a:off x="349842" y="3645024"/>
            <a:ext cx="11978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PE" altLang="de-DE" sz="1400" b="1" dirty="0"/>
              <a:t>Day </a:t>
            </a:r>
            <a:r>
              <a:rPr lang="es-PE" altLang="de-DE" sz="1400" b="1" dirty="0" smtClean="0"/>
              <a:t>0                   </a:t>
            </a:r>
            <a:endParaRPr lang="es-PE" altLang="de-DE" sz="1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8"/>
          <a:stretch/>
        </p:blipFill>
        <p:spPr bwMode="auto">
          <a:xfrm>
            <a:off x="2329604" y="4022390"/>
            <a:ext cx="6670017" cy="271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884452" cy="261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07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31640" y="3429000"/>
            <a:ext cx="0" cy="239723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62"/>
          <p:cNvSpPr txBox="1">
            <a:spLocks noChangeArrowheads="1"/>
          </p:cNvSpPr>
          <p:nvPr/>
        </p:nvSpPr>
        <p:spPr bwMode="auto">
          <a:xfrm>
            <a:off x="803743" y="3625279"/>
            <a:ext cx="39122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PE" altLang="de-DE" sz="1400" b="1" dirty="0"/>
              <a:t>Day  </a:t>
            </a:r>
            <a:r>
              <a:rPr lang="es-PE" altLang="de-DE" sz="1400" b="1" dirty="0" smtClean="0"/>
              <a:t> </a:t>
            </a:r>
            <a:r>
              <a:rPr lang="es-PE" altLang="de-DE" sz="1400" b="1" dirty="0"/>
              <a:t>0                 </a:t>
            </a:r>
            <a:r>
              <a:rPr lang="es-PE" altLang="de-DE" sz="1400" b="1" dirty="0" smtClean="0"/>
              <a:t>                                             22 </a:t>
            </a:r>
            <a:endParaRPr lang="es-PE" altLang="de-DE" sz="1400" b="1" dirty="0"/>
          </a:p>
        </p:txBody>
      </p:sp>
      <p:pic>
        <p:nvPicPr>
          <p:cNvPr id="5" name="Picture 2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43"/>
          <a:stretch>
            <a:fillRect/>
          </a:stretch>
        </p:blipFill>
        <p:spPr bwMode="auto">
          <a:xfrm>
            <a:off x="295673" y="2799540"/>
            <a:ext cx="891951" cy="41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6589"/>
          <a:stretch>
            <a:fillRect/>
          </a:stretch>
        </p:blipFill>
        <p:spPr bwMode="auto">
          <a:xfrm>
            <a:off x="323528" y="2067976"/>
            <a:ext cx="897692" cy="42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47" y="1916832"/>
            <a:ext cx="656523" cy="64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1" y="2705631"/>
            <a:ext cx="646952" cy="63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73"/>
          <p:cNvSpPr txBox="1">
            <a:spLocks noChangeArrowheads="1"/>
          </p:cNvSpPr>
          <p:nvPr/>
        </p:nvSpPr>
        <p:spPr bwMode="auto">
          <a:xfrm>
            <a:off x="1625291" y="1815207"/>
            <a:ext cx="1146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1000" b="1" dirty="0"/>
              <a:t>  </a:t>
            </a:r>
            <a:r>
              <a:rPr lang="de-DE" altLang="de-DE" sz="1200" b="1" dirty="0"/>
              <a:t>C57BL/6J</a:t>
            </a:r>
          </a:p>
          <a:p>
            <a:r>
              <a:rPr lang="de-DE" altLang="de-DE" sz="1200" dirty="0"/>
              <a:t> (7 weeks)</a:t>
            </a:r>
          </a:p>
        </p:txBody>
      </p:sp>
      <p:pic>
        <p:nvPicPr>
          <p:cNvPr id="10" name="Picture 30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r="497" b="25034"/>
          <a:stretch>
            <a:fillRect/>
          </a:stretch>
        </p:blipFill>
        <p:spPr bwMode="auto">
          <a:xfrm>
            <a:off x="969798" y="3995931"/>
            <a:ext cx="1060389" cy="115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1888" y="5084167"/>
            <a:ext cx="101983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 smtClean="0"/>
              <a:t>    2,000   </a:t>
            </a:r>
          </a:p>
          <a:p>
            <a:pPr>
              <a:defRPr/>
            </a:pPr>
            <a:r>
              <a:rPr lang="de-DE" sz="1050" b="1" dirty="0"/>
              <a:t> </a:t>
            </a:r>
            <a:r>
              <a:rPr lang="de-DE" sz="1050" b="1" dirty="0" smtClean="0"/>
              <a:t> parasites</a:t>
            </a:r>
          </a:p>
          <a:p>
            <a:pPr>
              <a:defRPr/>
            </a:pPr>
            <a:r>
              <a:rPr lang="de-DE" sz="1050" dirty="0" smtClean="0"/>
              <a:t>(</a:t>
            </a:r>
            <a:r>
              <a:rPr lang="de-DE" sz="1050" i="1" dirty="0"/>
              <a:t>T. cruzi</a:t>
            </a:r>
            <a:r>
              <a:rPr lang="de-DE" sz="1050" dirty="0"/>
              <a:t> T)</a:t>
            </a:r>
          </a:p>
        </p:txBody>
      </p:sp>
      <p:sp>
        <p:nvSpPr>
          <p:cNvPr id="12" name="TextBox 273"/>
          <p:cNvSpPr txBox="1">
            <a:spLocks noChangeArrowheads="1"/>
          </p:cNvSpPr>
          <p:nvPr/>
        </p:nvSpPr>
        <p:spPr bwMode="auto">
          <a:xfrm>
            <a:off x="1668240" y="2636912"/>
            <a:ext cx="2039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1000" b="1" dirty="0" smtClean="0"/>
              <a:t> </a:t>
            </a:r>
            <a:r>
              <a:rPr lang="de-DE" altLang="de-DE" sz="1200" b="1" dirty="0" smtClean="0"/>
              <a:t>BTLA KO</a:t>
            </a:r>
          </a:p>
          <a:p>
            <a:r>
              <a:rPr lang="de-DE" altLang="de-DE" sz="1200" dirty="0" smtClean="0"/>
              <a:t>(7 weeks)</a:t>
            </a:r>
            <a:endParaRPr lang="de-DE" altLang="de-DE" sz="1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933775" y="3429000"/>
            <a:ext cx="0" cy="239723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28424"/>
            <a:ext cx="844371" cy="10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BTLA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immune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s-PE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endParaRPr lang="es-P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716016" y="2584507"/>
            <a:ext cx="666905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5374474" y="2447120"/>
            <a:ext cx="164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PMA/IONO</a:t>
            </a:r>
          </a:p>
          <a:p>
            <a:r>
              <a:rPr lang="de-DE" sz="1400" b="1" dirty="0" smtClean="0"/>
              <a:t>(Phenotype)</a:t>
            </a:r>
            <a:endParaRPr lang="de-DE" sz="1400" b="1" dirty="0"/>
          </a:p>
        </p:txBody>
      </p:sp>
      <p:sp>
        <p:nvSpPr>
          <p:cNvPr id="24" name="Right Arrow 23"/>
          <p:cNvSpPr/>
          <p:nvPr/>
        </p:nvSpPr>
        <p:spPr>
          <a:xfrm>
            <a:off x="6497383" y="2599977"/>
            <a:ext cx="666905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Box 24"/>
          <p:cNvSpPr txBox="1"/>
          <p:nvPr/>
        </p:nvSpPr>
        <p:spPr>
          <a:xfrm>
            <a:off x="7082264" y="2494637"/>
            <a:ext cx="145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FACS</a:t>
            </a:r>
          </a:p>
          <a:p>
            <a:r>
              <a:rPr lang="de-DE" b="1" dirty="0" smtClean="0"/>
              <a:t> staining</a:t>
            </a:r>
            <a:endParaRPr lang="de-DE" b="1" dirty="0"/>
          </a:p>
        </p:txBody>
      </p:sp>
      <p:sp>
        <p:nvSpPr>
          <p:cNvPr id="41" name="Right Arrow 40"/>
          <p:cNvSpPr/>
          <p:nvPr/>
        </p:nvSpPr>
        <p:spPr>
          <a:xfrm>
            <a:off x="4763413" y="4365104"/>
            <a:ext cx="666905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Box 41"/>
          <p:cNvSpPr txBox="1"/>
          <p:nvPr/>
        </p:nvSpPr>
        <p:spPr>
          <a:xfrm>
            <a:off x="5518490" y="4417367"/>
            <a:ext cx="164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Cytokine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6497383" y="4365104"/>
            <a:ext cx="666905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Straight Connector 44"/>
          <p:cNvCxnSpPr/>
          <p:nvPr/>
        </p:nvCxnSpPr>
        <p:spPr>
          <a:xfrm>
            <a:off x="1331640" y="3573016"/>
            <a:ext cx="260236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21653" y="4294837"/>
            <a:ext cx="184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 </a:t>
            </a:r>
            <a:r>
              <a:rPr lang="de-DE" b="1" dirty="0" smtClean="0"/>
              <a:t>Cytometry beads assay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25" b="72569"/>
          <a:stretch/>
        </p:blipFill>
        <p:spPr bwMode="auto">
          <a:xfrm>
            <a:off x="4063755" y="4222794"/>
            <a:ext cx="738739" cy="8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5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68" y="116632"/>
            <a:ext cx="8918128" cy="1296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BTLA deficiency does not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affect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different immune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  <a:endParaRPr lang="es-PE" sz="300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041191" cy="218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3065807" cy="218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74" y="1556792"/>
            <a:ext cx="3094114" cy="218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8" y="3573016"/>
            <a:ext cx="3229496" cy="218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9912" y="3815849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4719" y="3501008"/>
            <a:ext cx="5671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...but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accompanied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cytokine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404013"/>
            <a:ext cx="4969497" cy="225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8864" y="0"/>
            <a:ext cx="8229600" cy="1340768"/>
          </a:xfrm>
        </p:spPr>
        <p:txBody>
          <a:bodyPr>
            <a:normAutofit/>
          </a:bodyPr>
          <a:lstStyle/>
          <a:p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BTLA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induce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s-PE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endParaRPr lang="es-PE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452404" cy="30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5"/>
          <a:stretch/>
        </p:blipFill>
        <p:spPr bwMode="auto">
          <a:xfrm>
            <a:off x="2235748" y="4022405"/>
            <a:ext cx="6715747" cy="271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793494" y="3573016"/>
            <a:ext cx="3566462" cy="854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3494" y="3459963"/>
            <a:ext cx="0" cy="257069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64"/>
          <p:cNvSpPr txBox="1">
            <a:spLocks noChangeArrowheads="1"/>
          </p:cNvSpPr>
          <p:nvPr/>
        </p:nvSpPr>
        <p:spPr bwMode="auto">
          <a:xfrm>
            <a:off x="1657590" y="3286437"/>
            <a:ext cx="27023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PE" altLang="de-DE" sz="1400" b="1" dirty="0" err="1" smtClean="0"/>
              <a:t>Parasitemia</a:t>
            </a:r>
            <a:r>
              <a:rPr lang="es-PE" altLang="de-DE" sz="1400" b="1" dirty="0" smtClean="0"/>
              <a:t> / </a:t>
            </a:r>
            <a:r>
              <a:rPr lang="es-PE" altLang="de-DE" sz="1400" b="1" dirty="0" err="1" smtClean="0"/>
              <a:t>Weight</a:t>
            </a:r>
            <a:endParaRPr lang="es-PE" altLang="de-DE" sz="1400" b="1" dirty="0"/>
          </a:p>
        </p:txBody>
      </p:sp>
      <p:pic>
        <p:nvPicPr>
          <p:cNvPr id="23" name="Picture 26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3" y="1857001"/>
            <a:ext cx="704029" cy="69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6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5" y="2671435"/>
            <a:ext cx="693767" cy="6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73"/>
          <p:cNvSpPr txBox="1">
            <a:spLocks noChangeArrowheads="1"/>
          </p:cNvSpPr>
          <p:nvPr/>
        </p:nvSpPr>
        <p:spPr bwMode="auto">
          <a:xfrm>
            <a:off x="1220255" y="1772816"/>
            <a:ext cx="1191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1000" b="1" dirty="0"/>
              <a:t> </a:t>
            </a:r>
            <a:r>
              <a:rPr lang="de-DE" altLang="de-DE" sz="1200" b="1" dirty="0" smtClean="0"/>
              <a:t>C57BL/6J</a:t>
            </a:r>
            <a:endParaRPr lang="de-DE" altLang="de-DE" sz="1200" b="1" dirty="0"/>
          </a:p>
          <a:p>
            <a:r>
              <a:rPr lang="de-DE" altLang="de-DE" sz="1200" dirty="0"/>
              <a:t> (</a:t>
            </a:r>
            <a:r>
              <a:rPr lang="de-DE" altLang="de-DE" sz="1200" dirty="0" smtClean="0"/>
              <a:t>7 </a:t>
            </a:r>
            <a:r>
              <a:rPr lang="de-DE" altLang="de-DE" sz="1200" dirty="0"/>
              <a:t>weeks)</a:t>
            </a:r>
          </a:p>
        </p:txBody>
      </p:sp>
      <p:pic>
        <p:nvPicPr>
          <p:cNvPr id="26" name="Picture 3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r="497" b="25034"/>
          <a:stretch>
            <a:fillRect/>
          </a:stretch>
        </p:blipFill>
        <p:spPr bwMode="auto">
          <a:xfrm>
            <a:off x="395536" y="3843383"/>
            <a:ext cx="1137120" cy="124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67544" y="5012159"/>
            <a:ext cx="96809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 smtClean="0"/>
              <a:t>    2,000   </a:t>
            </a:r>
          </a:p>
          <a:p>
            <a:pPr>
              <a:defRPr/>
            </a:pPr>
            <a:r>
              <a:rPr lang="de-DE" sz="1050" b="1" dirty="0"/>
              <a:t> </a:t>
            </a:r>
            <a:r>
              <a:rPr lang="de-DE" sz="1050" b="1" dirty="0" smtClean="0"/>
              <a:t> parasites</a:t>
            </a:r>
          </a:p>
          <a:p>
            <a:pPr>
              <a:defRPr/>
            </a:pPr>
            <a:r>
              <a:rPr lang="de-DE" sz="1050" dirty="0" smtClean="0"/>
              <a:t> (</a:t>
            </a:r>
            <a:r>
              <a:rPr lang="de-DE" sz="1050" i="1" dirty="0" smtClean="0"/>
              <a:t>T</a:t>
            </a:r>
            <a:r>
              <a:rPr lang="de-DE" sz="1050" i="1" dirty="0"/>
              <a:t>. </a:t>
            </a:r>
            <a:r>
              <a:rPr lang="de-DE" sz="1050" i="1" dirty="0" smtClean="0"/>
              <a:t>cruzi</a:t>
            </a:r>
            <a:r>
              <a:rPr lang="de-DE" sz="1050" dirty="0" smtClean="0"/>
              <a:t> T)</a:t>
            </a:r>
            <a:endParaRPr lang="de-DE" sz="1050" dirty="0"/>
          </a:p>
        </p:txBody>
      </p:sp>
      <p:sp>
        <p:nvSpPr>
          <p:cNvPr id="28" name="TextBox 273"/>
          <p:cNvSpPr txBox="1">
            <a:spLocks noChangeArrowheads="1"/>
          </p:cNvSpPr>
          <p:nvPr/>
        </p:nvSpPr>
        <p:spPr bwMode="auto">
          <a:xfrm>
            <a:off x="1267648" y="2553866"/>
            <a:ext cx="193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1200" b="1" dirty="0" smtClean="0"/>
              <a:t>BTLA KO / HVEM KO</a:t>
            </a:r>
            <a:endParaRPr lang="de-DE" altLang="de-DE" sz="1200" b="1" dirty="0"/>
          </a:p>
          <a:p>
            <a:r>
              <a:rPr lang="de-DE" altLang="de-DE" sz="1200" dirty="0"/>
              <a:t>(7 weeks)</a:t>
            </a:r>
          </a:p>
        </p:txBody>
      </p:sp>
      <p:sp>
        <p:nvSpPr>
          <p:cNvPr id="29" name="TextBox 262"/>
          <p:cNvSpPr txBox="1">
            <a:spLocks noChangeArrowheads="1"/>
          </p:cNvSpPr>
          <p:nvPr/>
        </p:nvSpPr>
        <p:spPr bwMode="auto">
          <a:xfrm>
            <a:off x="349842" y="3645024"/>
            <a:ext cx="11978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PE" altLang="de-DE" sz="1400" b="1" dirty="0"/>
              <a:t>Day </a:t>
            </a:r>
            <a:r>
              <a:rPr lang="es-PE" altLang="de-DE" sz="1400" b="1" dirty="0" smtClean="0"/>
              <a:t>0                   </a:t>
            </a:r>
            <a:endParaRPr lang="es-PE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8780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02" y="1569566"/>
            <a:ext cx="2660463" cy="26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03" y="1576927"/>
            <a:ext cx="2682670" cy="265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682670" cy="265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03" y="4161855"/>
            <a:ext cx="2664295" cy="26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BTLA deficiency  does not enhance T cell activation or its effector function 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5"/>
            <a:ext cx="2796681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950" y="1484784"/>
            <a:ext cx="2821386" cy="295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54" y="4155258"/>
            <a:ext cx="2849798" cy="2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92" y="4149081"/>
            <a:ext cx="298444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BTLA </a:t>
            </a:r>
            <a:r>
              <a:rPr lang="es-P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affect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P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immune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  <a:endParaRPr lang="de-DE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1619672" y="6381328"/>
            <a:ext cx="1681316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619672" y="2381994"/>
            <a:ext cx="0" cy="399933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788469" y="4183838"/>
            <a:ext cx="138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      </a:t>
            </a:r>
            <a:r>
              <a:rPr lang="es-PE" sz="1400" b="1" i="1" dirty="0" smtClean="0"/>
              <a:t>T. </a:t>
            </a:r>
            <a:r>
              <a:rPr lang="es-PE" sz="1400" b="1" i="1" dirty="0" err="1" smtClean="0"/>
              <a:t>cruzi</a:t>
            </a:r>
            <a:r>
              <a:rPr lang="es-PE" sz="1400" b="1" dirty="0" smtClean="0"/>
              <a:t> - APC</a:t>
            </a:r>
            <a:endParaRPr lang="es-PE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07704" y="6309320"/>
            <a:ext cx="13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      </a:t>
            </a:r>
            <a:r>
              <a:rPr lang="es-PE" sz="1400" b="1" dirty="0" smtClean="0"/>
              <a:t>FSC-A</a:t>
            </a:r>
            <a:endParaRPr lang="es-PE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907704" y="15475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err="1" smtClean="0"/>
              <a:t>DC’s</a:t>
            </a:r>
            <a:endParaRPr lang="es-PE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15270" y="3933056"/>
            <a:ext cx="200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err="1" smtClean="0"/>
              <a:t>DC’s</a:t>
            </a:r>
            <a:r>
              <a:rPr lang="es-PE" b="1" dirty="0" smtClean="0"/>
              <a:t> PD-L1 KO</a:t>
            </a:r>
            <a:endParaRPr lang="es-PE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 . cruzi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induces the expression of PD-L1   </a:t>
            </a:r>
          </a:p>
          <a:p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in infected dendritic cells </a:t>
            </a:r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47" t="6574" r="4948" b="23110"/>
          <a:stretch/>
        </p:blipFill>
        <p:spPr bwMode="auto">
          <a:xfrm>
            <a:off x="1835696" y="1844824"/>
            <a:ext cx="2115650" cy="207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2" t="18916" r="39116" b="13121"/>
          <a:stretch/>
        </p:blipFill>
        <p:spPr bwMode="auto">
          <a:xfrm>
            <a:off x="4819039" y="1894125"/>
            <a:ext cx="2201233" cy="202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6497" r="5208" b="26043"/>
          <a:stretch/>
        </p:blipFill>
        <p:spPr bwMode="auto">
          <a:xfrm>
            <a:off x="1857389" y="4221088"/>
            <a:ext cx="2093957" cy="208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4" t="18005" r="42203" b="11383"/>
          <a:stretch/>
        </p:blipFill>
        <p:spPr bwMode="auto">
          <a:xfrm>
            <a:off x="4833942" y="4221089"/>
            <a:ext cx="2186330" cy="212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636158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    PD-L1 - PE</a:t>
            </a:r>
            <a:endParaRPr lang="de-DE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97374" y="37698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Inf</a:t>
            </a:r>
          </a:p>
          <a:p>
            <a:r>
              <a:rPr lang="de-DE" sz="1400" b="1" dirty="0"/>
              <a:t>n</a:t>
            </a:r>
            <a:r>
              <a:rPr lang="de-DE" sz="1400" b="1" dirty="0" smtClean="0"/>
              <a:t>on Inf</a:t>
            </a:r>
            <a:endParaRPr lang="de-DE" sz="14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164288" y="3933056"/>
            <a:ext cx="23308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64288" y="4149080"/>
            <a:ext cx="233086" cy="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9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18864" y="0"/>
            <a:ext cx="8229600" cy="1340768"/>
          </a:xfrm>
        </p:spPr>
        <p:txBody>
          <a:bodyPr>
            <a:normAutofit/>
          </a:bodyPr>
          <a:lstStyle/>
          <a:p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PD-L1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induce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s-PE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endParaRPr lang="es-PE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42" y="1365267"/>
            <a:ext cx="4495138" cy="300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"/>
          <a:stretch/>
        </p:blipFill>
        <p:spPr bwMode="auto">
          <a:xfrm>
            <a:off x="2379720" y="4005064"/>
            <a:ext cx="653969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793494" y="3573016"/>
            <a:ext cx="3566462" cy="8544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93494" y="3459963"/>
            <a:ext cx="0" cy="257069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64"/>
          <p:cNvSpPr txBox="1">
            <a:spLocks noChangeArrowheads="1"/>
          </p:cNvSpPr>
          <p:nvPr/>
        </p:nvSpPr>
        <p:spPr bwMode="auto">
          <a:xfrm>
            <a:off x="1657590" y="3286437"/>
            <a:ext cx="27023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PE" altLang="de-DE" sz="1400" b="1" dirty="0" err="1" smtClean="0"/>
              <a:t>Parasitemia</a:t>
            </a:r>
            <a:r>
              <a:rPr lang="es-PE" altLang="de-DE" sz="1400" b="1" dirty="0" smtClean="0"/>
              <a:t> / </a:t>
            </a:r>
            <a:r>
              <a:rPr lang="es-PE" altLang="de-DE" sz="1400" b="1" dirty="0" err="1" smtClean="0"/>
              <a:t>Weight</a:t>
            </a:r>
            <a:endParaRPr lang="es-PE" altLang="de-DE" sz="1400" b="1" dirty="0"/>
          </a:p>
        </p:txBody>
      </p:sp>
      <p:pic>
        <p:nvPicPr>
          <p:cNvPr id="24" name="Picture 26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3" y="1857001"/>
            <a:ext cx="704029" cy="69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6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5" y="2671435"/>
            <a:ext cx="693767" cy="68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73"/>
          <p:cNvSpPr txBox="1">
            <a:spLocks noChangeArrowheads="1"/>
          </p:cNvSpPr>
          <p:nvPr/>
        </p:nvSpPr>
        <p:spPr bwMode="auto">
          <a:xfrm>
            <a:off x="1220255" y="1772816"/>
            <a:ext cx="1191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1000" b="1" dirty="0"/>
              <a:t> </a:t>
            </a:r>
            <a:r>
              <a:rPr lang="de-DE" altLang="de-DE" sz="1200" b="1" dirty="0" smtClean="0"/>
              <a:t>C57BL/6J</a:t>
            </a:r>
            <a:endParaRPr lang="de-DE" altLang="de-DE" sz="1200" b="1" dirty="0"/>
          </a:p>
          <a:p>
            <a:r>
              <a:rPr lang="de-DE" altLang="de-DE" sz="1200" dirty="0"/>
              <a:t> (</a:t>
            </a:r>
            <a:r>
              <a:rPr lang="de-DE" altLang="de-DE" sz="1200" dirty="0" smtClean="0"/>
              <a:t>7 </a:t>
            </a:r>
            <a:r>
              <a:rPr lang="de-DE" altLang="de-DE" sz="1200" dirty="0"/>
              <a:t>weeks)</a:t>
            </a:r>
          </a:p>
        </p:txBody>
      </p:sp>
      <p:pic>
        <p:nvPicPr>
          <p:cNvPr id="27" name="Picture 3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r="497" b="25034"/>
          <a:stretch>
            <a:fillRect/>
          </a:stretch>
        </p:blipFill>
        <p:spPr bwMode="auto">
          <a:xfrm>
            <a:off x="395536" y="3843383"/>
            <a:ext cx="1137120" cy="124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67544" y="5012159"/>
            <a:ext cx="96809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 smtClean="0"/>
              <a:t>    2,000   </a:t>
            </a:r>
          </a:p>
          <a:p>
            <a:pPr>
              <a:defRPr/>
            </a:pPr>
            <a:r>
              <a:rPr lang="de-DE" sz="1050" b="1" dirty="0"/>
              <a:t> </a:t>
            </a:r>
            <a:r>
              <a:rPr lang="de-DE" sz="1050" b="1" dirty="0" smtClean="0"/>
              <a:t> parasites</a:t>
            </a:r>
          </a:p>
          <a:p>
            <a:pPr>
              <a:defRPr/>
            </a:pPr>
            <a:r>
              <a:rPr lang="de-DE" sz="1050" dirty="0" smtClean="0"/>
              <a:t> (</a:t>
            </a:r>
            <a:r>
              <a:rPr lang="de-DE" sz="1050" i="1" dirty="0" smtClean="0"/>
              <a:t>T</a:t>
            </a:r>
            <a:r>
              <a:rPr lang="de-DE" sz="1050" i="1" dirty="0"/>
              <a:t>. </a:t>
            </a:r>
            <a:r>
              <a:rPr lang="de-DE" sz="1050" i="1" dirty="0" smtClean="0"/>
              <a:t>cruzi</a:t>
            </a:r>
            <a:r>
              <a:rPr lang="de-DE" sz="1050" dirty="0" smtClean="0"/>
              <a:t> T)</a:t>
            </a:r>
            <a:endParaRPr lang="de-DE" sz="1050" dirty="0"/>
          </a:p>
        </p:txBody>
      </p:sp>
      <p:sp>
        <p:nvSpPr>
          <p:cNvPr id="29" name="TextBox 273"/>
          <p:cNvSpPr txBox="1">
            <a:spLocks noChangeArrowheads="1"/>
          </p:cNvSpPr>
          <p:nvPr/>
        </p:nvSpPr>
        <p:spPr bwMode="auto">
          <a:xfrm>
            <a:off x="1267648" y="2553866"/>
            <a:ext cx="193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1200" b="1" dirty="0" smtClean="0"/>
              <a:t>PD-L1 KO </a:t>
            </a:r>
            <a:endParaRPr lang="de-DE" altLang="de-DE" sz="1200" b="1" dirty="0"/>
          </a:p>
          <a:p>
            <a:r>
              <a:rPr lang="de-DE" altLang="de-DE" sz="1200" dirty="0"/>
              <a:t>(7 weeks)</a:t>
            </a:r>
          </a:p>
        </p:txBody>
      </p:sp>
      <p:sp>
        <p:nvSpPr>
          <p:cNvPr id="30" name="TextBox 262"/>
          <p:cNvSpPr txBox="1">
            <a:spLocks noChangeArrowheads="1"/>
          </p:cNvSpPr>
          <p:nvPr/>
        </p:nvSpPr>
        <p:spPr bwMode="auto">
          <a:xfrm>
            <a:off x="349842" y="3645024"/>
            <a:ext cx="11978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PE" altLang="de-DE" sz="1400" b="1" dirty="0"/>
              <a:t>Day </a:t>
            </a:r>
            <a:r>
              <a:rPr lang="es-PE" altLang="de-DE" sz="1400" b="1" dirty="0" smtClean="0"/>
              <a:t>0                   </a:t>
            </a:r>
            <a:endParaRPr lang="es-PE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7938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331640" y="3429000"/>
            <a:ext cx="0" cy="239723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62"/>
          <p:cNvSpPr txBox="1">
            <a:spLocks noChangeArrowheads="1"/>
          </p:cNvSpPr>
          <p:nvPr/>
        </p:nvSpPr>
        <p:spPr bwMode="auto">
          <a:xfrm>
            <a:off x="803743" y="3625279"/>
            <a:ext cx="39122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PE" altLang="de-DE" sz="1400" b="1" dirty="0"/>
              <a:t>Day  </a:t>
            </a:r>
            <a:r>
              <a:rPr lang="es-PE" altLang="de-DE" sz="1400" b="1" dirty="0" smtClean="0"/>
              <a:t> </a:t>
            </a:r>
            <a:r>
              <a:rPr lang="es-PE" altLang="de-DE" sz="1400" b="1" dirty="0"/>
              <a:t>0                 </a:t>
            </a:r>
            <a:r>
              <a:rPr lang="es-PE" altLang="de-DE" sz="1400" b="1" dirty="0" smtClean="0"/>
              <a:t>                                             22 </a:t>
            </a:r>
            <a:endParaRPr lang="es-PE" altLang="de-DE" sz="1400" b="1" dirty="0"/>
          </a:p>
        </p:txBody>
      </p:sp>
      <p:pic>
        <p:nvPicPr>
          <p:cNvPr id="5" name="Picture 2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43"/>
          <a:stretch>
            <a:fillRect/>
          </a:stretch>
        </p:blipFill>
        <p:spPr bwMode="auto">
          <a:xfrm>
            <a:off x="295673" y="2799540"/>
            <a:ext cx="891951" cy="41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6589"/>
          <a:stretch>
            <a:fillRect/>
          </a:stretch>
        </p:blipFill>
        <p:spPr bwMode="auto">
          <a:xfrm>
            <a:off x="323528" y="2067976"/>
            <a:ext cx="897692" cy="42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47" y="1916832"/>
            <a:ext cx="656523" cy="64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1" y="2705631"/>
            <a:ext cx="646952" cy="63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73"/>
          <p:cNvSpPr txBox="1">
            <a:spLocks noChangeArrowheads="1"/>
          </p:cNvSpPr>
          <p:nvPr/>
        </p:nvSpPr>
        <p:spPr bwMode="auto">
          <a:xfrm>
            <a:off x="1625291" y="1815207"/>
            <a:ext cx="1146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1000" b="1" dirty="0"/>
              <a:t>  </a:t>
            </a:r>
            <a:r>
              <a:rPr lang="de-DE" altLang="de-DE" sz="1200" b="1" dirty="0"/>
              <a:t>C57BL/6J</a:t>
            </a:r>
          </a:p>
          <a:p>
            <a:r>
              <a:rPr lang="de-DE" altLang="de-DE" sz="1200" dirty="0"/>
              <a:t> (7 weeks)</a:t>
            </a:r>
          </a:p>
        </p:txBody>
      </p:sp>
      <p:pic>
        <p:nvPicPr>
          <p:cNvPr id="10" name="Picture 30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6" r="497" b="25034"/>
          <a:stretch>
            <a:fillRect/>
          </a:stretch>
        </p:blipFill>
        <p:spPr bwMode="auto">
          <a:xfrm>
            <a:off x="969798" y="3995931"/>
            <a:ext cx="1060389" cy="115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1888" y="5084167"/>
            <a:ext cx="101983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50" b="1" dirty="0" smtClean="0"/>
              <a:t>    2,000   </a:t>
            </a:r>
          </a:p>
          <a:p>
            <a:pPr>
              <a:defRPr/>
            </a:pPr>
            <a:r>
              <a:rPr lang="de-DE" sz="1050" b="1" dirty="0"/>
              <a:t> </a:t>
            </a:r>
            <a:r>
              <a:rPr lang="de-DE" sz="1050" b="1" dirty="0" smtClean="0"/>
              <a:t> parasites</a:t>
            </a:r>
          </a:p>
          <a:p>
            <a:pPr>
              <a:defRPr/>
            </a:pPr>
            <a:r>
              <a:rPr lang="de-DE" sz="1050" dirty="0" smtClean="0"/>
              <a:t>(</a:t>
            </a:r>
            <a:r>
              <a:rPr lang="de-DE" sz="1050" i="1" dirty="0"/>
              <a:t>T. cruzi</a:t>
            </a:r>
            <a:r>
              <a:rPr lang="de-DE" sz="1050" dirty="0"/>
              <a:t> T)</a:t>
            </a:r>
          </a:p>
        </p:txBody>
      </p:sp>
      <p:sp>
        <p:nvSpPr>
          <p:cNvPr id="12" name="TextBox 273"/>
          <p:cNvSpPr txBox="1">
            <a:spLocks noChangeArrowheads="1"/>
          </p:cNvSpPr>
          <p:nvPr/>
        </p:nvSpPr>
        <p:spPr bwMode="auto">
          <a:xfrm>
            <a:off x="1668240" y="2636912"/>
            <a:ext cx="2039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altLang="de-DE" sz="1000" b="1" dirty="0" smtClean="0"/>
              <a:t> </a:t>
            </a:r>
            <a:r>
              <a:rPr lang="de-DE" altLang="de-DE" sz="1200" b="1" dirty="0" smtClean="0"/>
              <a:t>PD-L1 KO</a:t>
            </a:r>
          </a:p>
          <a:p>
            <a:r>
              <a:rPr lang="de-DE" altLang="de-DE" sz="1200" dirty="0" smtClean="0"/>
              <a:t>(7 weeks)</a:t>
            </a:r>
            <a:endParaRPr lang="de-DE" altLang="de-DE" sz="1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933775" y="3429000"/>
            <a:ext cx="0" cy="239723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28424"/>
            <a:ext cx="844371" cy="10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PD-L1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deficiency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immune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s-PE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endParaRPr lang="es-P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716016" y="2584507"/>
            <a:ext cx="666905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5374474" y="2447120"/>
            <a:ext cx="164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 PMA/IONO</a:t>
            </a:r>
          </a:p>
          <a:p>
            <a:r>
              <a:rPr lang="de-DE" sz="1400" b="1" dirty="0" smtClean="0"/>
              <a:t>(Phenotype)</a:t>
            </a:r>
            <a:endParaRPr lang="de-DE" sz="1400" b="1" dirty="0"/>
          </a:p>
        </p:txBody>
      </p:sp>
      <p:sp>
        <p:nvSpPr>
          <p:cNvPr id="24" name="Right Arrow 23"/>
          <p:cNvSpPr/>
          <p:nvPr/>
        </p:nvSpPr>
        <p:spPr>
          <a:xfrm>
            <a:off x="6497383" y="2599977"/>
            <a:ext cx="666905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Box 24"/>
          <p:cNvSpPr txBox="1"/>
          <p:nvPr/>
        </p:nvSpPr>
        <p:spPr>
          <a:xfrm>
            <a:off x="7082264" y="2494637"/>
            <a:ext cx="145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FACS</a:t>
            </a:r>
          </a:p>
          <a:p>
            <a:r>
              <a:rPr lang="de-DE" b="1" dirty="0" smtClean="0"/>
              <a:t> staining</a:t>
            </a:r>
            <a:endParaRPr lang="de-DE" b="1" dirty="0"/>
          </a:p>
        </p:txBody>
      </p:sp>
      <p:sp>
        <p:nvSpPr>
          <p:cNvPr id="41" name="Right Arrow 40"/>
          <p:cNvSpPr/>
          <p:nvPr/>
        </p:nvSpPr>
        <p:spPr>
          <a:xfrm>
            <a:off x="4763413" y="4365104"/>
            <a:ext cx="666905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Box 41"/>
          <p:cNvSpPr txBox="1"/>
          <p:nvPr/>
        </p:nvSpPr>
        <p:spPr>
          <a:xfrm>
            <a:off x="5518490" y="4417367"/>
            <a:ext cx="164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Cytokine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6497383" y="4365104"/>
            <a:ext cx="666905" cy="41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Straight Connector 44"/>
          <p:cNvCxnSpPr/>
          <p:nvPr/>
        </p:nvCxnSpPr>
        <p:spPr>
          <a:xfrm>
            <a:off x="1331640" y="3573016"/>
            <a:ext cx="260236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21653" y="4294837"/>
            <a:ext cx="184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 </a:t>
            </a:r>
            <a:r>
              <a:rPr lang="de-DE" b="1" dirty="0" smtClean="0"/>
              <a:t>Cytometry beads assay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25" b="72569"/>
          <a:stretch/>
        </p:blipFill>
        <p:spPr bwMode="auto">
          <a:xfrm>
            <a:off x="4063755" y="4222794"/>
            <a:ext cx="738739" cy="8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7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10" y="1772817"/>
            <a:ext cx="314371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5"/>
            <a:ext cx="317532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005065"/>
            <a:ext cx="317532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978" y="1772816"/>
            <a:ext cx="3169245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864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PD-L1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deficiency  does not enhance T cell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or its effector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function but exhibits significate co-inhibitors expression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35299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Chagas disease – Human American trypanosomiasis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071294"/>
          </a:xfrm>
        </p:spPr>
        <p:txBody>
          <a:bodyPr>
            <a:normAutofit fontScale="77500" lnSpcReduction="20000"/>
          </a:bodyPr>
          <a:lstStyle/>
          <a:p>
            <a:endParaRPr lang="de-DE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Chronic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protozoan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Trypanosoma cruzi</a:t>
            </a:r>
          </a:p>
          <a:p>
            <a:pPr marL="0" indent="0">
              <a:buNone/>
            </a:pPr>
            <a:endParaRPr lang="de-DE" sz="1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 million people infected (Mexico, Central and South America) 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and 100 million (25% LA population)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risk.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incidence: 56,000 new cases/year and 12,000 deaths/year</a:t>
            </a:r>
          </a:p>
          <a:p>
            <a:pPr marL="0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Main mechanism of transmission: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Vector: haematophagous insect, 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Subfamily: Triatominae </a:t>
            </a:r>
          </a:p>
          <a:p>
            <a:pPr marL="0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Others: Congenital, </a:t>
            </a:r>
          </a:p>
          <a:p>
            <a:pPr marL="0" indent="0">
              <a:buNone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blood transfusion, 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organ transplantation, 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accidental laboratory exposure and </a:t>
            </a: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oral (food and drinks contaminated)</a:t>
            </a:r>
          </a:p>
          <a:p>
            <a:pPr marL="0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Drugs: Benznidazole – Nefurtimox</a:t>
            </a:r>
          </a:p>
          <a:p>
            <a:pPr marL="0" indent="0">
              <a:buNone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Vaccines are not available. 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5" r="35559"/>
          <a:stretch/>
        </p:blipFill>
        <p:spPr bwMode="auto">
          <a:xfrm>
            <a:off x="6732240" y="1735312"/>
            <a:ext cx="1296145" cy="12211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37" y="3284984"/>
            <a:ext cx="1697456" cy="115842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0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4" y="1628801"/>
            <a:ext cx="3104042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33" y="1628801"/>
            <a:ext cx="3132935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1"/>
            <a:ext cx="3296239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1814" y="188640"/>
            <a:ext cx="8836254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PD-L1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deficiency does not affect the frequency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different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immune cell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  <a:endParaRPr lang="es-P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455" y="3717032"/>
            <a:ext cx="7543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...and does not improve the cytokine production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5768876" cy="2754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39754"/>
            <a:ext cx="3045995" cy="217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52429"/>
            <a:ext cx="3187840" cy="217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76165"/>
            <a:ext cx="3199904" cy="22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56" y="1976165"/>
            <a:ext cx="3199904" cy="224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66838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At 10 dpi</a:t>
            </a:r>
            <a:endParaRPr lang="de-DE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405732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At 22 dpi</a:t>
            </a:r>
            <a:endParaRPr lang="de-DE" sz="14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Interruption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PD-1:PD-L1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induces TIM-3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upregulation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s-PE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cruzi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endParaRPr lang="es-P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6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44624"/>
            <a:ext cx="8229600" cy="1143000"/>
          </a:xfrm>
        </p:spPr>
        <p:txBody>
          <a:bodyPr/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413931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BTLA:HVEM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PD-1:PD-L1 co-inhibitory pathways play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 important role in the control of the parasite during the infection by 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T. cruzi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Tulahuen strain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Interruption of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co-inhibitory pathways do not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the resistance to infection but would also favor a pronounced exhaustion stage of immune cells.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BTLA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PD-L1 deficiency does not alter the frequencies of immune cell population suggesting the existence the other immunosuppressive mechanisms (inhibitory receptors, suppressor cytokines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TIM-3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 is upregulated upon PD-1:PD-L1 pathway disruption suggesting a compensatory mechanism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sustaining the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exhaustion status of T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Outlooks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541691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TIM-3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blocking antibody treatment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mice. 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dual blockade assays employing antibodies against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PD-1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TIM-3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mice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inhibitory molecules (2B4,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TIGIT)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potential candidates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infection control.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85" descr=" Ver imagen en tamaño completo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6" y="5898848"/>
            <a:ext cx="1259636" cy="6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81074"/>
            <a:ext cx="1106512" cy="40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49280"/>
            <a:ext cx="2179397" cy="43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8144" y="1268760"/>
            <a:ext cx="2171906" cy="64807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5171" y="4293096"/>
            <a:ext cx="2461245" cy="618932"/>
          </a:xfrm>
          <a:prstGeom prst="rect">
            <a:avLst/>
          </a:prstGeo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8075"/>
            <a:ext cx="4930804" cy="387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96136" y="1988840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Prof. Dr. Bernhard Fleischer</a:t>
            </a:r>
          </a:p>
          <a:p>
            <a:endParaRPr lang="de-DE" dirty="0" smtClean="0"/>
          </a:p>
          <a:p>
            <a:r>
              <a:rPr lang="de-DE" b="1" dirty="0" smtClean="0"/>
              <a:t>AG Jacobs</a:t>
            </a:r>
          </a:p>
          <a:p>
            <a:r>
              <a:rPr lang="de-DE" dirty="0" smtClean="0"/>
              <a:t>PD. Dr. Thomas Jacobs</a:t>
            </a:r>
          </a:p>
          <a:p>
            <a:r>
              <a:rPr lang="de-DE" dirty="0" smtClean="0"/>
              <a:t>Christiane Steeg</a:t>
            </a:r>
          </a:p>
          <a:p>
            <a:r>
              <a:rPr lang="de-DE" dirty="0" smtClean="0"/>
              <a:t>Rosa Isela Grote-Galvez</a:t>
            </a:r>
          </a:p>
          <a:p>
            <a:r>
              <a:rPr lang="de-DE" dirty="0" smtClean="0"/>
              <a:t>Franziska Muscate</a:t>
            </a:r>
          </a:p>
          <a:p>
            <a:r>
              <a:rPr lang="de-DE" dirty="0" smtClean="0"/>
              <a:t>Annemieke Abel </a:t>
            </a:r>
            <a:endParaRPr lang="de-DE" dirty="0"/>
          </a:p>
          <a:p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49318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PD. Dr. Eva Tolosa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Global distribution of cases of chagas disease, based on official estimates, </a:t>
            </a:r>
            <a:b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2006-2010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79" r="1033"/>
          <a:stretch/>
        </p:blipFill>
        <p:spPr>
          <a:xfrm>
            <a:off x="1187624" y="1798456"/>
            <a:ext cx="6740304" cy="4366848"/>
          </a:xfrm>
        </p:spPr>
      </p:pic>
    </p:spTree>
    <p:extLst>
      <p:ext uri="{BB962C8B-B14F-4D97-AF65-F5344CB8AC3E}">
        <p14:creationId xmlns:p14="http://schemas.microsoft.com/office/powerpoint/2010/main" val="7368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evolution of Chagas disease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824536" cy="460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41812" y="6021288"/>
            <a:ext cx="2094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/>
              <a:t>Mem Inst Oswaldo Cruz. 2009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8071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P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Trypanosoma cruzi</a:t>
            </a:r>
            <a:r>
              <a:rPr lang="es-P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Life cycle</a:t>
            </a:r>
            <a:endParaRPr lang="es-P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07471"/>
            <a:ext cx="6137284" cy="3381497"/>
          </a:xfrm>
          <a:prstGeom prst="rect">
            <a:avLst/>
          </a:prstGeom>
        </p:spPr>
      </p:pic>
      <p:sp>
        <p:nvSpPr>
          <p:cNvPr id="10" name="Striped Right Arrow 9"/>
          <p:cNvSpPr/>
          <p:nvPr/>
        </p:nvSpPr>
        <p:spPr>
          <a:xfrm rot="5400000">
            <a:off x="6181641" y="4374068"/>
            <a:ext cx="337373" cy="36677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27" y="4388771"/>
            <a:ext cx="4397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93" y="4755456"/>
            <a:ext cx="2991268" cy="16671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9" y="4755456"/>
            <a:ext cx="3630492" cy="1696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3968" y="6536377"/>
            <a:ext cx="5454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hlinkClick r:id="rId6"/>
              </a:rPr>
              <a:t>http://www.who.int/tdr/diseases/Chagas/lifecycle.htm</a:t>
            </a:r>
            <a:r>
              <a:rPr lang="de-DE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1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Inflammatory/anti-inflammatory immune response defines the outcome of </a:t>
            </a:r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de-DE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ruzi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infection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184482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83" y="1844824"/>
            <a:ext cx="1943100" cy="89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08" y="3991923"/>
            <a:ext cx="1861062" cy="14533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2374" y="3374907"/>
            <a:ext cx="597200" cy="2769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 TNF-</a:t>
            </a:r>
            <a:r>
              <a:rPr lang="el-GR" sz="1200" dirty="0" smtClean="0"/>
              <a:t>α</a:t>
            </a:r>
            <a:endParaRPr lang="de-DE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3848" y="3370933"/>
            <a:ext cx="576064" cy="2769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 IL-12</a:t>
            </a:r>
            <a:endParaRPr lang="de-D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932385" y="3728065"/>
            <a:ext cx="542925" cy="27699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 IFN-</a:t>
            </a:r>
            <a:r>
              <a:rPr lang="el-GR" sz="1200" dirty="0" smtClean="0"/>
              <a:t>γ</a:t>
            </a:r>
            <a:endParaRPr lang="de-DE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292080" y="3573016"/>
            <a:ext cx="504056" cy="276999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IL-10 </a:t>
            </a:r>
            <a:endParaRPr lang="de-DE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885309" y="3584049"/>
            <a:ext cx="558899" cy="276999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TGF-</a:t>
            </a:r>
            <a:r>
              <a:rPr lang="el-GR" sz="1200" dirty="0" smtClean="0"/>
              <a:t>β</a:t>
            </a:r>
            <a:endParaRPr lang="de-DE" sz="12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612033" y="3506156"/>
            <a:ext cx="0" cy="1991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14224" y="3212976"/>
            <a:ext cx="504056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TNF-</a:t>
            </a:r>
            <a:r>
              <a:rPr lang="el-GR" sz="1000" dirty="0" smtClean="0"/>
              <a:t>α</a:t>
            </a:r>
            <a:endParaRPr lang="de-DE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5944027" y="3212976"/>
            <a:ext cx="572189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  IFN-</a:t>
            </a:r>
            <a:r>
              <a:rPr lang="el-GR" sz="1000" dirty="0" smtClean="0"/>
              <a:t>γ</a:t>
            </a:r>
            <a:endParaRPr lang="de-DE" sz="1000" dirty="0"/>
          </a:p>
        </p:txBody>
      </p:sp>
      <p:sp>
        <p:nvSpPr>
          <p:cNvPr id="23" name="Right Arrow 22"/>
          <p:cNvSpPr/>
          <p:nvPr/>
        </p:nvSpPr>
        <p:spPr>
          <a:xfrm rot="10800000">
            <a:off x="7596336" y="4122788"/>
            <a:ext cx="360040" cy="24231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ight Arrow 23"/>
          <p:cNvSpPr/>
          <p:nvPr/>
        </p:nvSpPr>
        <p:spPr>
          <a:xfrm rot="10800000">
            <a:off x="8028384" y="4770859"/>
            <a:ext cx="360040" cy="24231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2339752" y="2843644"/>
            <a:ext cx="165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sz="2000" b="1" dirty="0" smtClean="0">
                <a:solidFill>
                  <a:srgbClr val="1E36E8"/>
                </a:solidFill>
              </a:rPr>
              <a:t>Acute phase</a:t>
            </a:r>
            <a:endParaRPr lang="de-DE" sz="2000" b="1" dirty="0">
              <a:solidFill>
                <a:srgbClr val="1E36E8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44659"/>
            <a:ext cx="1246559" cy="10716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4005064"/>
            <a:ext cx="576063" cy="53765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78262" y="4653136"/>
            <a:ext cx="127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Co-inhibitory molecules? </a:t>
            </a:r>
            <a:endParaRPr lang="de-DE" sz="1400" b="1" dirty="0"/>
          </a:p>
        </p:txBody>
      </p:sp>
      <p:cxnSp>
        <p:nvCxnSpPr>
          <p:cNvPr id="5" name="Straight Arrow Connector 4"/>
          <p:cNvCxnSpPr>
            <a:stCxn id="19" idx="2"/>
          </p:cNvCxnSpPr>
          <p:nvPr/>
        </p:nvCxnSpPr>
        <p:spPr>
          <a:xfrm flipH="1">
            <a:off x="5915359" y="5016262"/>
            <a:ext cx="1" cy="23241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18356" y="5373216"/>
            <a:ext cx="2073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r>
              <a:rPr lang="de-DE" sz="2000" b="1" dirty="0" smtClean="0">
                <a:solidFill>
                  <a:srgbClr val="1E36E8"/>
                </a:solidFill>
              </a:rPr>
              <a:t>Chronic phase</a:t>
            </a:r>
            <a:endParaRPr lang="de-DE" sz="2000" b="1" dirty="0">
              <a:solidFill>
                <a:srgbClr val="1E36E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003884"/>
            <a:ext cx="144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Inflammation</a:t>
            </a:r>
            <a:endParaRPr lang="de-DE" i="1" dirty="0"/>
          </a:p>
        </p:txBody>
      </p:sp>
      <p:sp>
        <p:nvSpPr>
          <p:cNvPr id="27" name="Right Arrow 26"/>
          <p:cNvSpPr/>
          <p:nvPr/>
        </p:nvSpPr>
        <p:spPr>
          <a:xfrm rot="10800000">
            <a:off x="6804248" y="3573016"/>
            <a:ext cx="360040" cy="24231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95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Co-receptors that negatively regulate </a:t>
            </a:r>
            <a:b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 cell function  (Co-inhibitory pathways)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715115" cy="447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6027111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Nguyen, 2015. NATURE REVIEW|</a:t>
            </a:r>
            <a:r>
              <a:rPr lang="de-DE" sz="800" dirty="0" smtClean="0">
                <a:solidFill>
                  <a:srgbClr val="1E36E8"/>
                </a:solidFill>
              </a:rPr>
              <a:t>IMMUNOLOGY</a:t>
            </a:r>
            <a:endParaRPr lang="de-DE" sz="800" dirty="0">
              <a:solidFill>
                <a:srgbClr val="1E36E8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5594212" y="3595510"/>
            <a:ext cx="144016" cy="144016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 dirty="0">
              <a:solidFill>
                <a:schemeClr val="tx1"/>
              </a:solidFill>
            </a:endParaRPr>
          </a:p>
          <a:p>
            <a:pPr algn="ctr"/>
            <a:r>
              <a:rPr lang="de-DE" sz="17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endParaRPr lang="de-DE" sz="1700" dirty="0">
              <a:solidFill>
                <a:schemeClr val="tx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580112" y="2636912"/>
            <a:ext cx="144016" cy="144016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 dirty="0">
              <a:solidFill>
                <a:schemeClr val="tx1"/>
              </a:solidFill>
            </a:endParaRPr>
          </a:p>
          <a:p>
            <a:pPr algn="ctr"/>
            <a:r>
              <a:rPr lang="de-DE" sz="17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endParaRPr lang="de-DE" sz="17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5868144" y="3501008"/>
            <a:ext cx="360040" cy="24231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ight Arrow 13"/>
          <p:cNvSpPr/>
          <p:nvPr/>
        </p:nvSpPr>
        <p:spPr>
          <a:xfrm rot="10800000">
            <a:off x="5868144" y="2610472"/>
            <a:ext cx="360040" cy="242316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owchart: Connector 10"/>
          <p:cNvSpPr/>
          <p:nvPr/>
        </p:nvSpPr>
        <p:spPr>
          <a:xfrm>
            <a:off x="5732512" y="1700808"/>
            <a:ext cx="144016" cy="144016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 dirty="0">
              <a:solidFill>
                <a:schemeClr val="tx1"/>
              </a:solidFill>
            </a:endParaRPr>
          </a:p>
          <a:p>
            <a:pPr algn="ctr"/>
            <a:r>
              <a:rPr lang="de-DE" sz="17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endParaRPr lang="de-DE" sz="1700" dirty="0">
              <a:solidFill>
                <a:schemeClr val="tx1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5580112" y="2852936"/>
            <a:ext cx="144016" cy="144016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 dirty="0">
              <a:solidFill>
                <a:schemeClr val="tx1"/>
              </a:solidFill>
            </a:endParaRPr>
          </a:p>
          <a:p>
            <a:pPr algn="ctr"/>
            <a:r>
              <a:rPr lang="de-DE" sz="17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endParaRPr lang="de-DE" sz="1700" dirty="0">
              <a:solidFill>
                <a:schemeClr val="tx1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5580112" y="3068960"/>
            <a:ext cx="144016" cy="144016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 dirty="0">
              <a:solidFill>
                <a:schemeClr val="tx1"/>
              </a:solidFill>
            </a:endParaRPr>
          </a:p>
          <a:p>
            <a:pPr algn="ctr"/>
            <a:r>
              <a:rPr lang="de-DE" sz="17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endParaRPr lang="de-DE" sz="1700" dirty="0">
              <a:solidFill>
                <a:schemeClr val="tx1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5580112" y="3356992"/>
            <a:ext cx="144016" cy="144016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 dirty="0">
              <a:solidFill>
                <a:schemeClr val="tx1"/>
              </a:solidFill>
            </a:endParaRPr>
          </a:p>
          <a:p>
            <a:pPr algn="ctr"/>
            <a:r>
              <a:rPr lang="de-DE" sz="17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endParaRPr lang="de-DE" sz="1700" dirty="0">
              <a:solidFill>
                <a:schemeClr val="tx1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5796136" y="3789040"/>
            <a:ext cx="144016" cy="144016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 dirty="0">
              <a:solidFill>
                <a:schemeClr val="tx1"/>
              </a:solidFill>
            </a:endParaRPr>
          </a:p>
          <a:p>
            <a:pPr algn="ctr"/>
            <a:r>
              <a:rPr lang="de-DE" sz="17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endParaRPr lang="de-DE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7453" y="0"/>
            <a:ext cx="8229600" cy="1340768"/>
          </a:xfrm>
        </p:spPr>
        <p:txBody>
          <a:bodyPr>
            <a:normAutofit/>
          </a:bodyPr>
          <a:lstStyle/>
          <a:p>
            <a:r>
              <a:rPr lang="es-P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T. cruzi </a:t>
            </a:r>
            <a:r>
              <a:rPr lang="es-P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induces expression of co-inhibitory molecules </a:t>
            </a:r>
            <a:r>
              <a:rPr lang="es-P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endParaRPr lang="es-PE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10879"/>
            <a:ext cx="2468525" cy="295036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644008" y="3848854"/>
            <a:ext cx="1080120" cy="332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TextBox 5"/>
          <p:cNvSpPr txBox="1"/>
          <p:nvPr/>
        </p:nvSpPr>
        <p:spPr>
          <a:xfrm>
            <a:off x="4495161" y="3568660"/>
            <a:ext cx="14449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smtClean="0"/>
              <a:t>6 h </a:t>
            </a:r>
            <a:r>
              <a:rPr lang="es-PE" sz="1300" b="1" dirty="0" err="1" smtClean="0"/>
              <a:t>co-incubation</a:t>
            </a:r>
            <a:endParaRPr lang="es-PE" sz="1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26068" y="3645024"/>
            <a:ext cx="1078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smtClean="0"/>
              <a:t>  FACS </a:t>
            </a:r>
          </a:p>
          <a:p>
            <a:r>
              <a:rPr lang="es-PE" sz="2000" b="1" dirty="0" err="1" smtClean="0"/>
              <a:t>staining</a:t>
            </a:r>
            <a:endParaRPr lang="es-PE" sz="20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41" r="16085" b="12438"/>
          <a:stretch/>
        </p:blipFill>
        <p:spPr>
          <a:xfrm>
            <a:off x="251520" y="3068960"/>
            <a:ext cx="1557279" cy="15454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116" y="4037883"/>
            <a:ext cx="6949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err="1" smtClean="0"/>
              <a:t>wash</a:t>
            </a:r>
            <a:endParaRPr lang="es-PE" sz="13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96308" y="3774666"/>
            <a:ext cx="132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 err="1" smtClean="0"/>
              <a:t>Incubation</a:t>
            </a:r>
            <a:endParaRPr lang="es-PE" sz="2000" b="1" dirty="0" smtClean="0"/>
          </a:p>
          <a:p>
            <a:r>
              <a:rPr lang="es-PE" sz="1600" dirty="0" smtClean="0"/>
              <a:t>(</a:t>
            </a:r>
            <a:r>
              <a:rPr lang="es-PE" sz="1600" dirty="0" err="1" smtClean="0"/>
              <a:t>until</a:t>
            </a:r>
            <a:r>
              <a:rPr lang="es-PE" sz="1600" dirty="0" smtClean="0"/>
              <a:t> 72h </a:t>
            </a:r>
            <a:r>
              <a:rPr lang="es-PE" sz="1600" dirty="0" err="1" smtClean="0"/>
              <a:t>p.i</a:t>
            </a:r>
            <a:r>
              <a:rPr lang="es-PE" sz="1600" dirty="0" smtClean="0"/>
              <a:t>)</a:t>
            </a:r>
            <a:endParaRPr lang="es-PE" sz="1600" dirty="0"/>
          </a:p>
        </p:txBody>
      </p:sp>
      <p:sp>
        <p:nvSpPr>
          <p:cNvPr id="11" name="Right Arrow 10"/>
          <p:cNvSpPr/>
          <p:nvPr/>
        </p:nvSpPr>
        <p:spPr>
          <a:xfrm>
            <a:off x="7092280" y="3861048"/>
            <a:ext cx="432048" cy="332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83089" y="1340768"/>
            <a:ext cx="2083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C57BL/6J  (</a:t>
            </a:r>
            <a:r>
              <a:rPr lang="es-PE" sz="1400" b="1" dirty="0" err="1" smtClean="0"/>
              <a:t>Bone</a:t>
            </a:r>
            <a:r>
              <a:rPr lang="es-PE" sz="1400" b="1" dirty="0" smtClean="0"/>
              <a:t> </a:t>
            </a:r>
            <a:r>
              <a:rPr lang="es-PE" sz="1400" b="1" dirty="0" err="1" smtClean="0"/>
              <a:t>marrow</a:t>
            </a:r>
            <a:r>
              <a:rPr lang="es-PE" sz="1400" b="1" dirty="0" smtClean="0"/>
              <a:t>)</a:t>
            </a:r>
            <a:endParaRPr lang="es-PE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463397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err="1" smtClean="0"/>
              <a:t>Dendritic</a:t>
            </a:r>
            <a:r>
              <a:rPr lang="es-PE" sz="1400" b="1" dirty="0" smtClean="0"/>
              <a:t> </a:t>
            </a:r>
            <a:r>
              <a:rPr lang="es-PE" sz="1400" b="1" dirty="0" err="1" smtClean="0"/>
              <a:t>cells</a:t>
            </a:r>
            <a:endParaRPr lang="es-PE" sz="1400" b="1" dirty="0" smtClean="0"/>
          </a:p>
          <a:p>
            <a:r>
              <a:rPr lang="es-PE" sz="1400" b="1" dirty="0" smtClean="0"/>
              <a:t>        (</a:t>
            </a:r>
            <a:r>
              <a:rPr lang="es-PE" sz="1400" b="1" dirty="0" err="1" smtClean="0"/>
              <a:t>DCs</a:t>
            </a:r>
            <a:r>
              <a:rPr lang="es-PE" sz="1400" b="1" dirty="0" smtClean="0"/>
              <a:t>)</a:t>
            </a:r>
            <a:endParaRPr lang="es-PE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20080" cy="71047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5400000">
            <a:off x="669650" y="2708711"/>
            <a:ext cx="583802" cy="164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ight Arrow 15"/>
          <p:cNvSpPr/>
          <p:nvPr/>
        </p:nvSpPr>
        <p:spPr>
          <a:xfrm>
            <a:off x="1763688" y="3900237"/>
            <a:ext cx="270030" cy="176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370523" y="2678723"/>
            <a:ext cx="601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GM-CSF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0925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1691680" y="6309320"/>
            <a:ext cx="1681316" cy="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691680" y="2309986"/>
            <a:ext cx="0" cy="399933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860477" y="3959823"/>
            <a:ext cx="138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      </a:t>
            </a:r>
            <a:r>
              <a:rPr lang="es-PE" sz="1400" b="1" i="1" dirty="0" smtClean="0"/>
              <a:t>T. </a:t>
            </a:r>
            <a:r>
              <a:rPr lang="es-PE" sz="1400" b="1" i="1" dirty="0" err="1" smtClean="0"/>
              <a:t>cruzi</a:t>
            </a:r>
            <a:r>
              <a:rPr lang="es-PE" sz="1400" b="1" dirty="0" smtClean="0"/>
              <a:t> - APC</a:t>
            </a:r>
            <a:endParaRPr lang="es-PE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07704" y="6228020"/>
            <a:ext cx="138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      </a:t>
            </a:r>
            <a:r>
              <a:rPr lang="es-PE" sz="1400" b="1" dirty="0" smtClean="0"/>
              <a:t>FSC-A</a:t>
            </a:r>
            <a:endParaRPr lang="es-PE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35696" y="15567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err="1" smtClean="0"/>
              <a:t>DC’s</a:t>
            </a:r>
            <a:endParaRPr lang="es-PE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43262" y="3923764"/>
            <a:ext cx="200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err="1" smtClean="0"/>
              <a:t>DC’s</a:t>
            </a:r>
            <a:r>
              <a:rPr lang="es-PE" b="1" dirty="0" smtClean="0"/>
              <a:t> HVEM KO</a:t>
            </a:r>
            <a:endParaRPr lang="es-PE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38616" y="116632"/>
            <a:ext cx="7261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 . cruzi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induces the expression of HVEM in infected dendritic cells </a:t>
            </a:r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8" t="5419" r="4671" b="21655"/>
          <a:stretch/>
        </p:blipFill>
        <p:spPr bwMode="auto">
          <a:xfrm>
            <a:off x="1809368" y="1772815"/>
            <a:ext cx="2114560" cy="212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7" t="18307" r="32066" b="11492"/>
          <a:stretch/>
        </p:blipFill>
        <p:spPr bwMode="auto">
          <a:xfrm>
            <a:off x="4716016" y="1772816"/>
            <a:ext cx="2339450" cy="21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6265" r="5044" b="21949"/>
          <a:stretch/>
        </p:blipFill>
        <p:spPr bwMode="auto">
          <a:xfrm>
            <a:off x="1840154" y="4149080"/>
            <a:ext cx="2083774" cy="212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" t="18147" r="39560" b="11780"/>
          <a:stretch/>
        </p:blipFill>
        <p:spPr bwMode="auto">
          <a:xfrm>
            <a:off x="4716016" y="4149080"/>
            <a:ext cx="2267887" cy="211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8104" y="628957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HVEM - PE</a:t>
            </a:r>
            <a:endParaRPr lang="de-DE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97374" y="376987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Inf</a:t>
            </a:r>
          </a:p>
          <a:p>
            <a:r>
              <a:rPr lang="de-DE" sz="1400" b="1" dirty="0"/>
              <a:t>n</a:t>
            </a:r>
            <a:r>
              <a:rPr lang="de-DE" sz="1400" b="1" dirty="0" smtClean="0"/>
              <a:t>on Inf</a:t>
            </a:r>
            <a:endParaRPr lang="de-DE" sz="1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64288" y="3933056"/>
            <a:ext cx="23308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64288" y="4149080"/>
            <a:ext cx="233086" cy="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On-screen Show (4:3)</PresentationFormat>
  <Paragraphs>194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Role of  co-inhibitory pathways during experimental infection by Trypanosoma cruzi Tulahuen strain.</vt:lpstr>
      <vt:lpstr>Chagas disease – Human American trypanosomiasis</vt:lpstr>
      <vt:lpstr>Global distribution of cases of chagas disease, based on official estimates,  2006-2010</vt:lpstr>
      <vt:lpstr>Clinical evolution of Chagas disease</vt:lpstr>
      <vt:lpstr>Trypanosoma cruzi – Life cycle</vt:lpstr>
      <vt:lpstr>Inflammatory/anti-inflammatory immune response defines the outcome of T. cruzi infection</vt:lpstr>
      <vt:lpstr>Co-receptors that negatively regulate  T cell function  (Co-inhibitory pathways)</vt:lpstr>
      <vt:lpstr>T. cruzi induces expression of co-inhibitory molecules in vitro</vt:lpstr>
      <vt:lpstr>PowerPoint Presentation</vt:lpstr>
      <vt:lpstr>BTLA deficiency does not induce resistance to the T. cruzi infection in vivo</vt:lpstr>
      <vt:lpstr>Effect of BTLA deficiency in the immune   response during T. cruzi infection</vt:lpstr>
      <vt:lpstr>BTLA deficiency does not affect the frequency  of different immune cell populations</vt:lpstr>
      <vt:lpstr>BTLA deficiency does not induce resistance to the T. cruzi infection in vivo</vt:lpstr>
      <vt:lpstr>BTLA deficiency  does not enhance T cell activation or its effector function </vt:lpstr>
      <vt:lpstr>BTLA deficiency does not affect the frequency  of different immune cell populations</vt:lpstr>
      <vt:lpstr>PowerPoint Presentation</vt:lpstr>
      <vt:lpstr>PD-L1 deficiency does not induce resistance to the T. cruzi infection in vivo</vt:lpstr>
      <vt:lpstr>Effect of PD-L1 deficiency in the immune   response during T. cruzi infection</vt:lpstr>
      <vt:lpstr>PowerPoint Presentation</vt:lpstr>
      <vt:lpstr>PD-L1 deficiency does not affect the frequency of different immune cell populations</vt:lpstr>
      <vt:lpstr>Interruption of PD-1:PD-L1 pathway induces TIM-3 upregulation during T. cruzi infection</vt:lpstr>
      <vt:lpstr>Summary</vt:lpstr>
      <vt:lpstr>Outlooks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YANINA HELGA ARANA P.</dc:creator>
  <cp:lastModifiedBy>Nivedita samalla</cp:lastModifiedBy>
  <cp:revision>711</cp:revision>
  <cp:lastPrinted>2015-10-09T17:32:05Z</cp:lastPrinted>
  <dcterms:created xsi:type="dcterms:W3CDTF">2015-03-09T00:45:46Z</dcterms:created>
  <dcterms:modified xsi:type="dcterms:W3CDTF">2017-07-04T08:21:43Z</dcterms:modified>
</cp:coreProperties>
</file>