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25"/>
  </p:notesMasterIdLst>
  <p:sldIdLst>
    <p:sldId id="256" r:id="rId3"/>
    <p:sldId id="291" r:id="rId4"/>
    <p:sldId id="277" r:id="rId5"/>
    <p:sldId id="296" r:id="rId6"/>
    <p:sldId id="284" r:id="rId7"/>
    <p:sldId id="278" r:id="rId8"/>
    <p:sldId id="283" r:id="rId9"/>
    <p:sldId id="259" r:id="rId10"/>
    <p:sldId id="261" r:id="rId11"/>
    <p:sldId id="279" r:id="rId12"/>
    <p:sldId id="274" r:id="rId13"/>
    <p:sldId id="273" r:id="rId14"/>
    <p:sldId id="260" r:id="rId15"/>
    <p:sldId id="262" r:id="rId16"/>
    <p:sldId id="280" r:id="rId17"/>
    <p:sldId id="263" r:id="rId18"/>
    <p:sldId id="275" r:id="rId19"/>
    <p:sldId id="292" r:id="rId20"/>
    <p:sldId id="293" r:id="rId21"/>
    <p:sldId id="288" r:id="rId22"/>
    <p:sldId id="29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3" autoAdjust="0"/>
    <p:restoredTop sz="81242" autoAdjust="0"/>
  </p:normalViewPr>
  <p:slideViewPr>
    <p:cSldViewPr>
      <p:cViewPr varScale="1">
        <p:scale>
          <a:sx n="75" d="100"/>
          <a:sy n="75" d="100"/>
        </p:scale>
        <p:origin x="1555" y="6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3CB5D4-E9E5-1C4D-BE11-6F1C90896AB5}" type="doc">
      <dgm:prSet loTypeId="urn:microsoft.com/office/officeart/2005/8/layout/hierarchy2" loCatId="" qsTypeId="urn:microsoft.com/office/officeart/2005/8/quickstyle/simple1" qsCatId="simple" csTypeId="urn:microsoft.com/office/officeart/2005/8/colors/accent0_1" csCatId="mainScheme" phldr="1"/>
      <dgm:spPr/>
      <dgm:t>
        <a:bodyPr/>
        <a:lstStyle/>
        <a:p>
          <a:endParaRPr lang="zh-CN" altLang="en-US"/>
        </a:p>
      </dgm:t>
    </dgm:pt>
    <dgm:pt modelId="{4FC69491-D0DA-F845-A77E-49B277CB9CE2}">
      <dgm:prSet phldrT="[文本]" custT="1"/>
      <dgm:spPr/>
      <dgm:t>
        <a:bodyPr/>
        <a:lstStyle/>
        <a:p>
          <a:pPr algn="l"/>
          <a:r>
            <a:rPr lang="en-US" altLang="zh-CN" sz="2000" dirty="0" smtClean="0">
              <a:latin typeface="Times New Roman" panose="02020603050405020304" pitchFamily="18" charset="0"/>
              <a:ea typeface="SimSun" charset="-122"/>
              <a:cs typeface="Times New Roman" panose="02020603050405020304" pitchFamily="18" charset="0"/>
            </a:rPr>
            <a:t>Why would not you want to pay more for green power? </a:t>
          </a:r>
          <a:endParaRPr lang="zh-CN" altLang="en-US" sz="2000" dirty="0">
            <a:latin typeface="Times New Roman" panose="02020603050405020304" pitchFamily="18" charset="0"/>
            <a:ea typeface="SimSun" charset="-122"/>
            <a:cs typeface="Times New Roman" panose="02020603050405020304" pitchFamily="18" charset="0"/>
          </a:endParaRPr>
        </a:p>
      </dgm:t>
    </dgm:pt>
    <dgm:pt modelId="{F0B2148F-54E1-994B-AC2D-81AD5DCE3418}">
      <dgm:prSet phldrT="[文本]" custT="1"/>
      <dgm:spPr/>
      <dgm:t>
        <a:bodyPr/>
        <a:lstStyle/>
        <a:p>
          <a:pPr algn="l"/>
          <a:r>
            <a:rPr lang="en-US" altLang="zh-CN" sz="2000" dirty="0" smtClean="0">
              <a:latin typeface="Times New Roman" panose="02020603050405020304" pitchFamily="18" charset="0"/>
              <a:ea typeface="SimSun" charset="-122"/>
              <a:cs typeface="Times New Roman" panose="02020603050405020304" pitchFamily="18" charset="0"/>
            </a:rPr>
            <a:t>Will you pay (X-0.02) more cents per </a:t>
          </a:r>
          <a:r>
            <a:rPr lang="en-US" altLang="zh-CN" sz="2000" dirty="0" err="1" smtClean="0">
              <a:latin typeface="Times New Roman" panose="02020603050405020304" pitchFamily="18" charset="0"/>
              <a:ea typeface="SimSun" charset="-122"/>
              <a:cs typeface="Times New Roman" panose="02020603050405020304" pitchFamily="18" charset="0"/>
            </a:rPr>
            <a:t>KW.h</a:t>
          </a:r>
          <a:r>
            <a:rPr lang="en-US" altLang="zh-CN" sz="2000" dirty="0" smtClean="0">
              <a:latin typeface="Times New Roman" panose="02020603050405020304" pitchFamily="18" charset="0"/>
              <a:ea typeface="SimSun" charset="-122"/>
              <a:cs typeface="Times New Roman" panose="02020603050405020304" pitchFamily="18" charset="0"/>
            </a:rPr>
            <a:t> for green power</a:t>
          </a:r>
          <a:r>
            <a:rPr lang="zh-CN" sz="2000" dirty="0" smtClean="0">
              <a:latin typeface="Times New Roman" panose="02020603050405020304" pitchFamily="18" charset="0"/>
              <a:ea typeface="SimSun" charset="-122"/>
              <a:cs typeface="Times New Roman" panose="02020603050405020304" pitchFamily="18" charset="0"/>
            </a:rPr>
            <a:t>？</a:t>
          </a:r>
          <a:endParaRPr lang="zh-CN" altLang="en-US" sz="2000" dirty="0">
            <a:latin typeface="Times New Roman" panose="02020603050405020304" pitchFamily="18" charset="0"/>
            <a:ea typeface="SimSun" charset="-122"/>
            <a:cs typeface="Times New Roman" panose="02020603050405020304" pitchFamily="18" charset="0"/>
          </a:endParaRPr>
        </a:p>
      </dgm:t>
    </dgm:pt>
    <dgm:pt modelId="{A16693D8-E26F-B64C-94CF-410371BC5DB5}">
      <dgm:prSet phldrT="[文本]" custT="1"/>
      <dgm:spPr/>
      <dgm:t>
        <a:bodyPr/>
        <a:lstStyle/>
        <a:p>
          <a:pPr algn="l"/>
          <a:r>
            <a:rPr lang="en-US" altLang="zh-CN" sz="2000" dirty="0" smtClean="0">
              <a:latin typeface="Times New Roman" panose="02020603050405020304" pitchFamily="18" charset="0"/>
              <a:ea typeface="SimSun" charset="-122"/>
              <a:cs typeface="Times New Roman" panose="02020603050405020304" pitchFamily="18" charset="0"/>
            </a:rPr>
            <a:t>Will you pay (X+0.02) more cents per </a:t>
          </a:r>
          <a:r>
            <a:rPr lang="en-US" altLang="zh-CN" sz="2000" dirty="0" err="1" smtClean="0">
              <a:latin typeface="Times New Roman" panose="02020603050405020304" pitchFamily="18" charset="0"/>
              <a:ea typeface="SimSun" charset="-122"/>
              <a:cs typeface="Times New Roman" panose="02020603050405020304" pitchFamily="18" charset="0"/>
            </a:rPr>
            <a:t>KW.h</a:t>
          </a:r>
          <a:r>
            <a:rPr lang="en-US" altLang="zh-CN" sz="2000" dirty="0" smtClean="0">
              <a:latin typeface="Times New Roman" panose="02020603050405020304" pitchFamily="18" charset="0"/>
              <a:ea typeface="SimSun" charset="-122"/>
              <a:cs typeface="Times New Roman" panose="02020603050405020304" pitchFamily="18" charset="0"/>
            </a:rPr>
            <a:t> for green power</a:t>
          </a:r>
          <a:r>
            <a:rPr lang="zh-CN" sz="2000" dirty="0" smtClean="0">
              <a:latin typeface="Times New Roman" panose="02020603050405020304" pitchFamily="18" charset="0"/>
              <a:ea typeface="SimSun" charset="-122"/>
              <a:cs typeface="Times New Roman" panose="02020603050405020304" pitchFamily="18" charset="0"/>
            </a:rPr>
            <a:t>？</a:t>
          </a:r>
          <a:endParaRPr lang="zh-CN" altLang="en-US" sz="2000" dirty="0">
            <a:latin typeface="Times New Roman" panose="02020603050405020304" pitchFamily="18" charset="0"/>
            <a:ea typeface="SimSun" charset="-122"/>
            <a:cs typeface="Times New Roman" panose="02020603050405020304" pitchFamily="18" charset="0"/>
          </a:endParaRPr>
        </a:p>
      </dgm:t>
    </dgm:pt>
    <dgm:pt modelId="{6E7FEB4A-1EA1-A145-99B0-23F52144B0C2}">
      <dgm:prSet phldrT="[文本]" custT="1"/>
      <dgm:spPr/>
      <dgm:t>
        <a:bodyPr/>
        <a:lstStyle/>
        <a:p>
          <a:pPr algn="l"/>
          <a:r>
            <a:rPr lang="en-US" altLang="zh-CN" sz="2000" dirty="0" smtClean="0">
              <a:latin typeface="Times New Roman" panose="02020603050405020304" pitchFamily="18" charset="0"/>
              <a:ea typeface="SimSun" charset="-122"/>
              <a:cs typeface="Times New Roman" panose="02020603050405020304" pitchFamily="18" charset="0"/>
            </a:rPr>
            <a:t>Will you pay X cents more per </a:t>
          </a:r>
          <a:r>
            <a:rPr lang="en-US" altLang="zh-CN" sz="2000" dirty="0" err="1" smtClean="0">
              <a:latin typeface="Times New Roman" panose="02020603050405020304" pitchFamily="18" charset="0"/>
              <a:ea typeface="SimSun" charset="-122"/>
              <a:cs typeface="Times New Roman" panose="02020603050405020304" pitchFamily="18" charset="0"/>
            </a:rPr>
            <a:t>KW.h</a:t>
          </a:r>
          <a:r>
            <a:rPr lang="en-US" altLang="zh-CN" sz="2000" dirty="0" smtClean="0">
              <a:latin typeface="Times New Roman" panose="02020603050405020304" pitchFamily="18" charset="0"/>
              <a:ea typeface="SimSun" charset="-122"/>
              <a:cs typeface="Times New Roman" panose="02020603050405020304" pitchFamily="18" charset="0"/>
            </a:rPr>
            <a:t> for green power</a:t>
          </a:r>
          <a:r>
            <a:rPr lang="zh-CN" sz="2000" dirty="0" smtClean="0">
              <a:latin typeface="Times New Roman" panose="02020603050405020304" pitchFamily="18" charset="0"/>
              <a:ea typeface="SimSun" charset="-122"/>
              <a:cs typeface="Times New Roman" panose="02020603050405020304" pitchFamily="18" charset="0"/>
            </a:rPr>
            <a:t>？</a:t>
          </a:r>
          <a:endParaRPr lang="zh-CN" altLang="en-US" sz="2000" dirty="0">
            <a:latin typeface="Times New Roman" panose="02020603050405020304" pitchFamily="18" charset="0"/>
            <a:ea typeface="SimSun" charset="-122"/>
            <a:cs typeface="Times New Roman" panose="02020603050405020304" pitchFamily="18" charset="0"/>
          </a:endParaRPr>
        </a:p>
      </dgm:t>
    </dgm:pt>
    <dgm:pt modelId="{1F635FEB-57EA-6E41-9527-F70FD82C15F6}" type="sibTrans" cxnId="{1157F7B4-2D26-1744-9E5C-B916766397A4}">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6D69FCC7-D858-7246-8B63-2A24105DBF4E}" type="parTrans" cxnId="{1157F7B4-2D26-1744-9E5C-B916766397A4}">
      <dgm:prSet custT="1"/>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BB3DE092-4CCD-9541-8A54-493DDC8FAACA}" type="sibTrans" cxnId="{93D31BEE-7025-8D4D-AFF2-3CD735489B9C}">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B3213658-8CFC-404B-AD62-DE2A1E314797}" type="parTrans" cxnId="{93D31BEE-7025-8D4D-AFF2-3CD735489B9C}">
      <dgm:prSet custT="1"/>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239C392E-B424-C94C-95D1-555398FBE268}">
      <dgm:prSet phldrT="[文本]" custT="1"/>
      <dgm:spPr/>
      <dgm:t>
        <a:bodyPr/>
        <a:lstStyle/>
        <a:p>
          <a:pPr algn="l"/>
          <a:r>
            <a:rPr lang="en-US" altLang="en-US" sz="2000" dirty="0" smtClean="0">
              <a:latin typeface="Times New Roman" panose="02020603050405020304" pitchFamily="18" charset="0"/>
              <a:ea typeface="SimSun" charset="-122"/>
              <a:cs typeface="Times New Roman" panose="02020603050405020304" pitchFamily="18" charset="0"/>
            </a:rPr>
            <a:t>Would you like to pay for green power?</a:t>
          </a:r>
          <a:endParaRPr lang="zh-CN" altLang="en-US" sz="2000" dirty="0">
            <a:latin typeface="Times New Roman" panose="02020603050405020304" pitchFamily="18" charset="0"/>
            <a:ea typeface="SimSun" charset="-122"/>
            <a:cs typeface="Times New Roman" panose="02020603050405020304" pitchFamily="18" charset="0"/>
          </a:endParaRPr>
        </a:p>
      </dgm:t>
    </dgm:pt>
    <dgm:pt modelId="{D4DA609C-C4A1-ED4E-8625-16F209A24326}" type="sibTrans" cxnId="{C75E088D-948E-1D48-9C16-A42B70E7648A}">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579917CC-346B-934D-969F-1FF68D1E3FBA}" type="parTrans" cxnId="{C75E088D-948E-1D48-9C16-A42B70E7648A}">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154FDD6C-C686-3B42-A674-7A8BA0D8847B}" type="sibTrans" cxnId="{1D8948CB-EB2D-FF42-A59E-818F223D1CED}">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497BF1F4-95A1-1745-8CD4-817678EAC09C}" type="parTrans" cxnId="{1D8948CB-EB2D-FF42-A59E-818F223D1CED}">
      <dgm:prSet custT="1"/>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FAB69DA0-290B-BA42-8F42-7AB73EFBD28E}" type="sibTrans" cxnId="{DE0206E7-3B62-6F44-8682-056070A291B3}">
      <dgm:prSet/>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83BC6A7B-F35A-0A41-83F8-3FD49D46E834}" type="parTrans" cxnId="{DE0206E7-3B62-6F44-8682-056070A291B3}">
      <dgm:prSet custT="1"/>
      <dgm:spPr/>
      <dgm:t>
        <a:bodyPr/>
        <a:lstStyle/>
        <a:p>
          <a:endParaRPr lang="zh-CN" altLang="en-US" sz="2000">
            <a:latin typeface="Times New Roman" panose="02020603050405020304" pitchFamily="18" charset="0"/>
            <a:ea typeface="SimSun" charset="-122"/>
            <a:cs typeface="Times New Roman" panose="02020603050405020304" pitchFamily="18" charset="0"/>
          </a:endParaRPr>
        </a:p>
      </dgm:t>
    </dgm:pt>
    <dgm:pt modelId="{16E3B51B-2FA0-BE42-A3C6-C8B435FC0959}" type="pres">
      <dgm:prSet presAssocID="{BA3CB5D4-E9E5-1C4D-BE11-6F1C90896AB5}" presName="diagram" presStyleCnt="0">
        <dgm:presLayoutVars>
          <dgm:chPref val="1"/>
          <dgm:dir/>
          <dgm:animOne val="branch"/>
          <dgm:animLvl val="lvl"/>
          <dgm:resizeHandles val="exact"/>
        </dgm:presLayoutVars>
      </dgm:prSet>
      <dgm:spPr/>
      <dgm:t>
        <a:bodyPr/>
        <a:lstStyle/>
        <a:p>
          <a:endParaRPr lang="zh-CN" altLang="en-US"/>
        </a:p>
      </dgm:t>
    </dgm:pt>
    <dgm:pt modelId="{8A876ACF-9D9A-7A47-ACED-A802CF10A4B4}" type="pres">
      <dgm:prSet presAssocID="{239C392E-B424-C94C-95D1-555398FBE268}" presName="root1" presStyleCnt="0"/>
      <dgm:spPr/>
    </dgm:pt>
    <dgm:pt modelId="{BEE3A41E-B80E-3148-A286-200CEAD7C0EC}" type="pres">
      <dgm:prSet presAssocID="{239C392E-B424-C94C-95D1-555398FBE268}" presName="LevelOneTextNode" presStyleLbl="node0" presStyleIdx="0" presStyleCnt="1">
        <dgm:presLayoutVars>
          <dgm:chPref val="3"/>
        </dgm:presLayoutVars>
      </dgm:prSet>
      <dgm:spPr/>
      <dgm:t>
        <a:bodyPr/>
        <a:lstStyle/>
        <a:p>
          <a:endParaRPr lang="zh-CN" altLang="en-US"/>
        </a:p>
      </dgm:t>
    </dgm:pt>
    <dgm:pt modelId="{28435072-C5EA-9647-A165-6C3FFBB9F57A}" type="pres">
      <dgm:prSet presAssocID="{239C392E-B424-C94C-95D1-555398FBE268}" presName="level2hierChild" presStyleCnt="0"/>
      <dgm:spPr/>
    </dgm:pt>
    <dgm:pt modelId="{4BED73F7-657C-E04C-802E-092EA8D4AD6F}" type="pres">
      <dgm:prSet presAssocID="{83BC6A7B-F35A-0A41-83F8-3FD49D46E834}" presName="conn2-1" presStyleLbl="parChTrans1D2" presStyleIdx="0" presStyleCnt="2"/>
      <dgm:spPr/>
      <dgm:t>
        <a:bodyPr/>
        <a:lstStyle/>
        <a:p>
          <a:endParaRPr lang="zh-CN" altLang="en-US"/>
        </a:p>
      </dgm:t>
    </dgm:pt>
    <dgm:pt modelId="{4E33F8B1-5A96-4843-B3A9-C0E8483A1B92}" type="pres">
      <dgm:prSet presAssocID="{83BC6A7B-F35A-0A41-83F8-3FD49D46E834}" presName="connTx" presStyleLbl="parChTrans1D2" presStyleIdx="0" presStyleCnt="2"/>
      <dgm:spPr/>
      <dgm:t>
        <a:bodyPr/>
        <a:lstStyle/>
        <a:p>
          <a:endParaRPr lang="zh-CN" altLang="en-US"/>
        </a:p>
      </dgm:t>
    </dgm:pt>
    <dgm:pt modelId="{FF3BFA86-C4FE-3547-B1A0-DD2986FFBD86}" type="pres">
      <dgm:prSet presAssocID="{6E7FEB4A-1EA1-A145-99B0-23F52144B0C2}" presName="root2" presStyleCnt="0"/>
      <dgm:spPr/>
    </dgm:pt>
    <dgm:pt modelId="{9652F51B-A18F-1C45-88A9-D2DFDD67DEB1}" type="pres">
      <dgm:prSet presAssocID="{6E7FEB4A-1EA1-A145-99B0-23F52144B0C2}" presName="LevelTwoTextNode" presStyleLbl="node2" presStyleIdx="0" presStyleCnt="2" custScaleY="105759" custLinFactNeighborX="273" custLinFactNeighborY="-30993">
        <dgm:presLayoutVars>
          <dgm:chPref val="3"/>
        </dgm:presLayoutVars>
      </dgm:prSet>
      <dgm:spPr/>
      <dgm:t>
        <a:bodyPr/>
        <a:lstStyle/>
        <a:p>
          <a:endParaRPr lang="zh-CN" altLang="en-US"/>
        </a:p>
      </dgm:t>
    </dgm:pt>
    <dgm:pt modelId="{58ADDD25-1637-FD4F-80B9-DA78B005A708}" type="pres">
      <dgm:prSet presAssocID="{6E7FEB4A-1EA1-A145-99B0-23F52144B0C2}" presName="level3hierChild" presStyleCnt="0"/>
      <dgm:spPr/>
    </dgm:pt>
    <dgm:pt modelId="{0B04277E-2CA8-4147-BCED-AD8522281B8A}" type="pres">
      <dgm:prSet presAssocID="{B3213658-8CFC-404B-AD62-DE2A1E314797}" presName="conn2-1" presStyleLbl="parChTrans1D3" presStyleIdx="0" presStyleCnt="2"/>
      <dgm:spPr/>
      <dgm:t>
        <a:bodyPr/>
        <a:lstStyle/>
        <a:p>
          <a:endParaRPr lang="zh-CN" altLang="en-US"/>
        </a:p>
      </dgm:t>
    </dgm:pt>
    <dgm:pt modelId="{DDB46960-A73E-4C4F-9BBB-777F74BC7ADD}" type="pres">
      <dgm:prSet presAssocID="{B3213658-8CFC-404B-AD62-DE2A1E314797}" presName="connTx" presStyleLbl="parChTrans1D3" presStyleIdx="0" presStyleCnt="2"/>
      <dgm:spPr/>
      <dgm:t>
        <a:bodyPr/>
        <a:lstStyle/>
        <a:p>
          <a:endParaRPr lang="zh-CN" altLang="en-US"/>
        </a:p>
      </dgm:t>
    </dgm:pt>
    <dgm:pt modelId="{B1EB4D6C-17CE-7945-9E97-30433F651130}" type="pres">
      <dgm:prSet presAssocID="{A16693D8-E26F-B64C-94CF-410371BC5DB5}" presName="root2" presStyleCnt="0"/>
      <dgm:spPr/>
    </dgm:pt>
    <dgm:pt modelId="{E6086C4C-B091-7B46-ACA1-FF85AC42DB80}" type="pres">
      <dgm:prSet presAssocID="{A16693D8-E26F-B64C-94CF-410371BC5DB5}" presName="LevelTwoTextNode" presStyleLbl="node3" presStyleIdx="0" presStyleCnt="2" custScaleX="93141" custScaleY="102424" custLinFactNeighborX="-2548" custLinFactNeighborY="-55801">
        <dgm:presLayoutVars>
          <dgm:chPref val="3"/>
        </dgm:presLayoutVars>
      </dgm:prSet>
      <dgm:spPr/>
      <dgm:t>
        <a:bodyPr/>
        <a:lstStyle/>
        <a:p>
          <a:endParaRPr lang="zh-CN" altLang="en-US"/>
        </a:p>
      </dgm:t>
    </dgm:pt>
    <dgm:pt modelId="{1C6C4ECB-7DFF-6B4A-8995-60A84DE9B836}" type="pres">
      <dgm:prSet presAssocID="{A16693D8-E26F-B64C-94CF-410371BC5DB5}" presName="level3hierChild" presStyleCnt="0"/>
      <dgm:spPr/>
    </dgm:pt>
    <dgm:pt modelId="{73419F20-DD96-2049-827D-8445851B5C11}" type="pres">
      <dgm:prSet presAssocID="{6D69FCC7-D858-7246-8B63-2A24105DBF4E}" presName="conn2-1" presStyleLbl="parChTrans1D3" presStyleIdx="1" presStyleCnt="2"/>
      <dgm:spPr/>
      <dgm:t>
        <a:bodyPr/>
        <a:lstStyle/>
        <a:p>
          <a:endParaRPr lang="zh-CN" altLang="en-US"/>
        </a:p>
      </dgm:t>
    </dgm:pt>
    <dgm:pt modelId="{B9D3E9DE-A890-3E47-A910-CD9C41DF0C00}" type="pres">
      <dgm:prSet presAssocID="{6D69FCC7-D858-7246-8B63-2A24105DBF4E}" presName="connTx" presStyleLbl="parChTrans1D3" presStyleIdx="1" presStyleCnt="2"/>
      <dgm:spPr/>
      <dgm:t>
        <a:bodyPr/>
        <a:lstStyle/>
        <a:p>
          <a:endParaRPr lang="zh-CN" altLang="en-US"/>
        </a:p>
      </dgm:t>
    </dgm:pt>
    <dgm:pt modelId="{431BA035-C608-CE44-9B9C-68BA8A9BE9BE}" type="pres">
      <dgm:prSet presAssocID="{F0B2148F-54E1-994B-AC2D-81AD5DCE3418}" presName="root2" presStyleCnt="0"/>
      <dgm:spPr/>
    </dgm:pt>
    <dgm:pt modelId="{D8CB741C-9E57-CB44-8809-CEBB812FF902}" type="pres">
      <dgm:prSet presAssocID="{F0B2148F-54E1-994B-AC2D-81AD5DCE3418}" presName="LevelTwoTextNode" presStyleLbl="node3" presStyleIdx="1" presStyleCnt="2" custScaleX="91669" custScaleY="96435" custLinFactNeighborX="-1296" custLinFactNeighborY="-23091">
        <dgm:presLayoutVars>
          <dgm:chPref val="3"/>
        </dgm:presLayoutVars>
      </dgm:prSet>
      <dgm:spPr/>
      <dgm:t>
        <a:bodyPr/>
        <a:lstStyle/>
        <a:p>
          <a:endParaRPr lang="zh-CN" altLang="en-US"/>
        </a:p>
      </dgm:t>
    </dgm:pt>
    <dgm:pt modelId="{35EFD4E8-D517-1D4C-B8DA-9E7B435EC9BA}" type="pres">
      <dgm:prSet presAssocID="{F0B2148F-54E1-994B-AC2D-81AD5DCE3418}" presName="level3hierChild" presStyleCnt="0"/>
      <dgm:spPr/>
    </dgm:pt>
    <dgm:pt modelId="{07918292-16E3-1C4D-A22B-03E0E0E2B1CA}" type="pres">
      <dgm:prSet presAssocID="{497BF1F4-95A1-1745-8CD4-817678EAC09C}" presName="conn2-1" presStyleLbl="parChTrans1D2" presStyleIdx="1" presStyleCnt="2"/>
      <dgm:spPr/>
      <dgm:t>
        <a:bodyPr/>
        <a:lstStyle/>
        <a:p>
          <a:endParaRPr lang="zh-CN" altLang="en-US"/>
        </a:p>
      </dgm:t>
    </dgm:pt>
    <dgm:pt modelId="{4FFF767C-948B-B14E-92F2-DF477050DBA3}" type="pres">
      <dgm:prSet presAssocID="{497BF1F4-95A1-1745-8CD4-817678EAC09C}" presName="connTx" presStyleLbl="parChTrans1D2" presStyleIdx="1" presStyleCnt="2"/>
      <dgm:spPr/>
      <dgm:t>
        <a:bodyPr/>
        <a:lstStyle/>
        <a:p>
          <a:endParaRPr lang="zh-CN" altLang="en-US"/>
        </a:p>
      </dgm:t>
    </dgm:pt>
    <dgm:pt modelId="{F137C2CA-A2FF-8940-9D46-AEA9ED230B3E}" type="pres">
      <dgm:prSet presAssocID="{4FC69491-D0DA-F845-A77E-49B277CB9CE2}" presName="root2" presStyleCnt="0"/>
      <dgm:spPr/>
    </dgm:pt>
    <dgm:pt modelId="{DB3677BF-D2BC-1B44-87C0-9B5CF8D750EB}" type="pres">
      <dgm:prSet presAssocID="{4FC69491-D0DA-F845-A77E-49B277CB9CE2}" presName="LevelTwoTextNode" presStyleLbl="node2" presStyleIdx="1" presStyleCnt="2" custScaleY="93724" custLinFactNeighborX="273" custLinFactNeighborY="25481">
        <dgm:presLayoutVars>
          <dgm:chPref val="3"/>
        </dgm:presLayoutVars>
      </dgm:prSet>
      <dgm:spPr/>
      <dgm:t>
        <a:bodyPr/>
        <a:lstStyle/>
        <a:p>
          <a:endParaRPr lang="zh-CN" altLang="en-US"/>
        </a:p>
      </dgm:t>
    </dgm:pt>
    <dgm:pt modelId="{871D49C9-E5FB-4342-84F7-03EE98222971}" type="pres">
      <dgm:prSet presAssocID="{4FC69491-D0DA-F845-A77E-49B277CB9CE2}" presName="level3hierChild" presStyleCnt="0"/>
      <dgm:spPr/>
    </dgm:pt>
  </dgm:ptLst>
  <dgm:cxnLst>
    <dgm:cxn modelId="{CABF4133-3A9C-1F46-8261-F6FD796341F7}" type="presOf" srcId="{6D69FCC7-D858-7246-8B63-2A24105DBF4E}" destId="{73419F20-DD96-2049-827D-8445851B5C11}" srcOrd="0" destOrd="0" presId="urn:microsoft.com/office/officeart/2005/8/layout/hierarchy2"/>
    <dgm:cxn modelId="{ED6AF76F-116D-7B49-9F83-B1FF81C69F8B}" type="presOf" srcId="{497BF1F4-95A1-1745-8CD4-817678EAC09C}" destId="{07918292-16E3-1C4D-A22B-03E0E0E2B1CA}" srcOrd="0" destOrd="0" presId="urn:microsoft.com/office/officeart/2005/8/layout/hierarchy2"/>
    <dgm:cxn modelId="{A519A494-D11B-374C-850B-D806BAA90B03}" type="presOf" srcId="{6E7FEB4A-1EA1-A145-99B0-23F52144B0C2}" destId="{9652F51B-A18F-1C45-88A9-D2DFDD67DEB1}" srcOrd="0" destOrd="0" presId="urn:microsoft.com/office/officeart/2005/8/layout/hierarchy2"/>
    <dgm:cxn modelId="{27ABD5E2-AE76-144A-9EDF-9918A1617BB4}" type="presOf" srcId="{83BC6A7B-F35A-0A41-83F8-3FD49D46E834}" destId="{4E33F8B1-5A96-4843-B3A9-C0E8483A1B92}" srcOrd="1" destOrd="0" presId="urn:microsoft.com/office/officeart/2005/8/layout/hierarchy2"/>
    <dgm:cxn modelId="{DE0206E7-3B62-6F44-8682-056070A291B3}" srcId="{239C392E-B424-C94C-95D1-555398FBE268}" destId="{6E7FEB4A-1EA1-A145-99B0-23F52144B0C2}" srcOrd="0" destOrd="0" parTransId="{83BC6A7B-F35A-0A41-83F8-3FD49D46E834}" sibTransId="{FAB69DA0-290B-BA42-8F42-7AB73EFBD28E}"/>
    <dgm:cxn modelId="{C75E088D-948E-1D48-9C16-A42B70E7648A}" srcId="{BA3CB5D4-E9E5-1C4D-BE11-6F1C90896AB5}" destId="{239C392E-B424-C94C-95D1-555398FBE268}" srcOrd="0" destOrd="0" parTransId="{579917CC-346B-934D-969F-1FF68D1E3FBA}" sibTransId="{D4DA609C-C4A1-ED4E-8625-16F209A24326}"/>
    <dgm:cxn modelId="{B6299E5C-C60D-604E-8FD3-06A67B6D578E}" type="presOf" srcId="{83BC6A7B-F35A-0A41-83F8-3FD49D46E834}" destId="{4BED73F7-657C-E04C-802E-092EA8D4AD6F}" srcOrd="0" destOrd="0" presId="urn:microsoft.com/office/officeart/2005/8/layout/hierarchy2"/>
    <dgm:cxn modelId="{62ACECE7-884B-D64B-AF85-CB628CA56761}" type="presOf" srcId="{F0B2148F-54E1-994B-AC2D-81AD5DCE3418}" destId="{D8CB741C-9E57-CB44-8809-CEBB812FF902}" srcOrd="0" destOrd="0" presId="urn:microsoft.com/office/officeart/2005/8/layout/hierarchy2"/>
    <dgm:cxn modelId="{0145BADF-E852-BF4C-BCA1-A9864075BCC8}" type="presOf" srcId="{A16693D8-E26F-B64C-94CF-410371BC5DB5}" destId="{E6086C4C-B091-7B46-ACA1-FF85AC42DB80}" srcOrd="0" destOrd="0" presId="urn:microsoft.com/office/officeart/2005/8/layout/hierarchy2"/>
    <dgm:cxn modelId="{52B89AB6-A519-C74E-9E20-F63359565CB6}" type="presOf" srcId="{B3213658-8CFC-404B-AD62-DE2A1E314797}" destId="{0B04277E-2CA8-4147-BCED-AD8522281B8A}" srcOrd="0" destOrd="0" presId="urn:microsoft.com/office/officeart/2005/8/layout/hierarchy2"/>
    <dgm:cxn modelId="{1796686B-E8A2-7A45-8010-73EC551365FA}" type="presOf" srcId="{4FC69491-D0DA-F845-A77E-49B277CB9CE2}" destId="{DB3677BF-D2BC-1B44-87C0-9B5CF8D750EB}" srcOrd="0" destOrd="0" presId="urn:microsoft.com/office/officeart/2005/8/layout/hierarchy2"/>
    <dgm:cxn modelId="{1157F7B4-2D26-1744-9E5C-B916766397A4}" srcId="{6E7FEB4A-1EA1-A145-99B0-23F52144B0C2}" destId="{F0B2148F-54E1-994B-AC2D-81AD5DCE3418}" srcOrd="1" destOrd="0" parTransId="{6D69FCC7-D858-7246-8B63-2A24105DBF4E}" sibTransId="{1F635FEB-57EA-6E41-9527-F70FD82C15F6}"/>
    <dgm:cxn modelId="{93D31BEE-7025-8D4D-AFF2-3CD735489B9C}" srcId="{6E7FEB4A-1EA1-A145-99B0-23F52144B0C2}" destId="{A16693D8-E26F-B64C-94CF-410371BC5DB5}" srcOrd="0" destOrd="0" parTransId="{B3213658-8CFC-404B-AD62-DE2A1E314797}" sibTransId="{BB3DE092-4CCD-9541-8A54-493DDC8FAACA}"/>
    <dgm:cxn modelId="{233F5A8C-038B-FD49-85B1-E1075FDFE358}" type="presOf" srcId="{BA3CB5D4-E9E5-1C4D-BE11-6F1C90896AB5}" destId="{16E3B51B-2FA0-BE42-A3C6-C8B435FC0959}" srcOrd="0" destOrd="0" presId="urn:microsoft.com/office/officeart/2005/8/layout/hierarchy2"/>
    <dgm:cxn modelId="{837B19F0-3568-2343-B46C-49F0CDEF07FC}" type="presOf" srcId="{6D69FCC7-D858-7246-8B63-2A24105DBF4E}" destId="{B9D3E9DE-A890-3E47-A910-CD9C41DF0C00}" srcOrd="1" destOrd="0" presId="urn:microsoft.com/office/officeart/2005/8/layout/hierarchy2"/>
    <dgm:cxn modelId="{9AA67F4A-14B2-9643-9F4A-0A2F4263378A}" type="presOf" srcId="{B3213658-8CFC-404B-AD62-DE2A1E314797}" destId="{DDB46960-A73E-4C4F-9BBB-777F74BC7ADD}" srcOrd="1" destOrd="0" presId="urn:microsoft.com/office/officeart/2005/8/layout/hierarchy2"/>
    <dgm:cxn modelId="{6E68A3CD-9CCE-9B45-A008-21678A0AA1C2}" type="presOf" srcId="{239C392E-B424-C94C-95D1-555398FBE268}" destId="{BEE3A41E-B80E-3148-A286-200CEAD7C0EC}" srcOrd="0" destOrd="0" presId="urn:microsoft.com/office/officeart/2005/8/layout/hierarchy2"/>
    <dgm:cxn modelId="{BCD8D62C-5F9D-8442-B7E7-1C51F9961120}" type="presOf" srcId="{497BF1F4-95A1-1745-8CD4-817678EAC09C}" destId="{4FFF767C-948B-B14E-92F2-DF477050DBA3}" srcOrd="1" destOrd="0" presId="urn:microsoft.com/office/officeart/2005/8/layout/hierarchy2"/>
    <dgm:cxn modelId="{1D8948CB-EB2D-FF42-A59E-818F223D1CED}" srcId="{239C392E-B424-C94C-95D1-555398FBE268}" destId="{4FC69491-D0DA-F845-A77E-49B277CB9CE2}" srcOrd="1" destOrd="0" parTransId="{497BF1F4-95A1-1745-8CD4-817678EAC09C}" sibTransId="{154FDD6C-C686-3B42-A674-7A8BA0D8847B}"/>
    <dgm:cxn modelId="{421CBB43-A9CA-724C-8D69-67820578B647}" type="presParOf" srcId="{16E3B51B-2FA0-BE42-A3C6-C8B435FC0959}" destId="{8A876ACF-9D9A-7A47-ACED-A802CF10A4B4}" srcOrd="0" destOrd="0" presId="urn:microsoft.com/office/officeart/2005/8/layout/hierarchy2"/>
    <dgm:cxn modelId="{2F8C9B80-F29D-EE46-8CF4-0C2E0C61508B}" type="presParOf" srcId="{8A876ACF-9D9A-7A47-ACED-A802CF10A4B4}" destId="{BEE3A41E-B80E-3148-A286-200CEAD7C0EC}" srcOrd="0" destOrd="0" presId="urn:microsoft.com/office/officeart/2005/8/layout/hierarchy2"/>
    <dgm:cxn modelId="{956258D6-FDD0-1346-BA1A-DB2A207F2B9F}" type="presParOf" srcId="{8A876ACF-9D9A-7A47-ACED-A802CF10A4B4}" destId="{28435072-C5EA-9647-A165-6C3FFBB9F57A}" srcOrd="1" destOrd="0" presId="urn:microsoft.com/office/officeart/2005/8/layout/hierarchy2"/>
    <dgm:cxn modelId="{98F4EE0A-A4E6-8F4F-B0EB-F41D261C3CD4}" type="presParOf" srcId="{28435072-C5EA-9647-A165-6C3FFBB9F57A}" destId="{4BED73F7-657C-E04C-802E-092EA8D4AD6F}" srcOrd="0" destOrd="0" presId="urn:microsoft.com/office/officeart/2005/8/layout/hierarchy2"/>
    <dgm:cxn modelId="{D8B2A13F-9045-A149-A54E-8E54ED726B31}" type="presParOf" srcId="{4BED73F7-657C-E04C-802E-092EA8D4AD6F}" destId="{4E33F8B1-5A96-4843-B3A9-C0E8483A1B92}" srcOrd="0" destOrd="0" presId="urn:microsoft.com/office/officeart/2005/8/layout/hierarchy2"/>
    <dgm:cxn modelId="{184E598F-657A-904E-BDE3-0CF04F355A81}" type="presParOf" srcId="{28435072-C5EA-9647-A165-6C3FFBB9F57A}" destId="{FF3BFA86-C4FE-3547-B1A0-DD2986FFBD86}" srcOrd="1" destOrd="0" presId="urn:microsoft.com/office/officeart/2005/8/layout/hierarchy2"/>
    <dgm:cxn modelId="{9DB8CC09-8796-7F44-9ADA-123EAD4E9B36}" type="presParOf" srcId="{FF3BFA86-C4FE-3547-B1A0-DD2986FFBD86}" destId="{9652F51B-A18F-1C45-88A9-D2DFDD67DEB1}" srcOrd="0" destOrd="0" presId="urn:microsoft.com/office/officeart/2005/8/layout/hierarchy2"/>
    <dgm:cxn modelId="{D6A51C50-BA0D-2F45-9E86-8EBAEE45CE94}" type="presParOf" srcId="{FF3BFA86-C4FE-3547-B1A0-DD2986FFBD86}" destId="{58ADDD25-1637-FD4F-80B9-DA78B005A708}" srcOrd="1" destOrd="0" presId="urn:microsoft.com/office/officeart/2005/8/layout/hierarchy2"/>
    <dgm:cxn modelId="{10CA5785-FA44-5C49-A9B8-03013134562C}" type="presParOf" srcId="{58ADDD25-1637-FD4F-80B9-DA78B005A708}" destId="{0B04277E-2CA8-4147-BCED-AD8522281B8A}" srcOrd="0" destOrd="0" presId="urn:microsoft.com/office/officeart/2005/8/layout/hierarchy2"/>
    <dgm:cxn modelId="{3F2C59BA-7BFF-AA4B-A531-F8AE6B892FF0}" type="presParOf" srcId="{0B04277E-2CA8-4147-BCED-AD8522281B8A}" destId="{DDB46960-A73E-4C4F-9BBB-777F74BC7ADD}" srcOrd="0" destOrd="0" presId="urn:microsoft.com/office/officeart/2005/8/layout/hierarchy2"/>
    <dgm:cxn modelId="{AAC3F448-9303-F34A-AEC3-2F30609549F1}" type="presParOf" srcId="{58ADDD25-1637-FD4F-80B9-DA78B005A708}" destId="{B1EB4D6C-17CE-7945-9E97-30433F651130}" srcOrd="1" destOrd="0" presId="urn:microsoft.com/office/officeart/2005/8/layout/hierarchy2"/>
    <dgm:cxn modelId="{7A5C47B5-128B-CF43-AE2E-685390B00F0F}" type="presParOf" srcId="{B1EB4D6C-17CE-7945-9E97-30433F651130}" destId="{E6086C4C-B091-7B46-ACA1-FF85AC42DB80}" srcOrd="0" destOrd="0" presId="urn:microsoft.com/office/officeart/2005/8/layout/hierarchy2"/>
    <dgm:cxn modelId="{17AA4D27-25C8-2042-AF1C-AD39A601564F}" type="presParOf" srcId="{B1EB4D6C-17CE-7945-9E97-30433F651130}" destId="{1C6C4ECB-7DFF-6B4A-8995-60A84DE9B836}" srcOrd="1" destOrd="0" presId="urn:microsoft.com/office/officeart/2005/8/layout/hierarchy2"/>
    <dgm:cxn modelId="{54170A6C-0E02-E34E-B778-70B536E7325A}" type="presParOf" srcId="{58ADDD25-1637-FD4F-80B9-DA78B005A708}" destId="{73419F20-DD96-2049-827D-8445851B5C11}" srcOrd="2" destOrd="0" presId="urn:microsoft.com/office/officeart/2005/8/layout/hierarchy2"/>
    <dgm:cxn modelId="{404281B1-4DC3-1345-880F-046BDBC55376}" type="presParOf" srcId="{73419F20-DD96-2049-827D-8445851B5C11}" destId="{B9D3E9DE-A890-3E47-A910-CD9C41DF0C00}" srcOrd="0" destOrd="0" presId="urn:microsoft.com/office/officeart/2005/8/layout/hierarchy2"/>
    <dgm:cxn modelId="{99AFEC0E-37EC-E94D-9397-0908F2F34D53}" type="presParOf" srcId="{58ADDD25-1637-FD4F-80B9-DA78B005A708}" destId="{431BA035-C608-CE44-9B9C-68BA8A9BE9BE}" srcOrd="3" destOrd="0" presId="urn:microsoft.com/office/officeart/2005/8/layout/hierarchy2"/>
    <dgm:cxn modelId="{6D1A3BF5-EB07-4849-BAED-EFB25E289DA6}" type="presParOf" srcId="{431BA035-C608-CE44-9B9C-68BA8A9BE9BE}" destId="{D8CB741C-9E57-CB44-8809-CEBB812FF902}" srcOrd="0" destOrd="0" presId="urn:microsoft.com/office/officeart/2005/8/layout/hierarchy2"/>
    <dgm:cxn modelId="{3B1AB387-9D8B-264C-A8C6-D58EBD853739}" type="presParOf" srcId="{431BA035-C608-CE44-9B9C-68BA8A9BE9BE}" destId="{35EFD4E8-D517-1D4C-B8DA-9E7B435EC9BA}" srcOrd="1" destOrd="0" presId="urn:microsoft.com/office/officeart/2005/8/layout/hierarchy2"/>
    <dgm:cxn modelId="{9D0D838F-331F-4548-B668-BF139A4BA7BD}" type="presParOf" srcId="{28435072-C5EA-9647-A165-6C3FFBB9F57A}" destId="{07918292-16E3-1C4D-A22B-03E0E0E2B1CA}" srcOrd="2" destOrd="0" presId="urn:microsoft.com/office/officeart/2005/8/layout/hierarchy2"/>
    <dgm:cxn modelId="{BA5A3FF8-8B33-8A4D-9356-62ECDCF2FA60}" type="presParOf" srcId="{07918292-16E3-1C4D-A22B-03E0E0E2B1CA}" destId="{4FFF767C-948B-B14E-92F2-DF477050DBA3}" srcOrd="0" destOrd="0" presId="urn:microsoft.com/office/officeart/2005/8/layout/hierarchy2"/>
    <dgm:cxn modelId="{3C2B60CF-9E8C-7247-9142-072D9AF557F6}" type="presParOf" srcId="{28435072-C5EA-9647-A165-6C3FFBB9F57A}" destId="{F137C2CA-A2FF-8940-9D46-AEA9ED230B3E}" srcOrd="3" destOrd="0" presId="urn:microsoft.com/office/officeart/2005/8/layout/hierarchy2"/>
    <dgm:cxn modelId="{54F2A911-63E3-3345-B82A-891D98327A00}" type="presParOf" srcId="{F137C2CA-A2FF-8940-9D46-AEA9ED230B3E}" destId="{DB3677BF-D2BC-1B44-87C0-9B5CF8D750EB}" srcOrd="0" destOrd="0" presId="urn:microsoft.com/office/officeart/2005/8/layout/hierarchy2"/>
    <dgm:cxn modelId="{89506B74-4CB3-5446-A8D2-64DE598671AD}" type="presParOf" srcId="{F137C2CA-A2FF-8940-9D46-AEA9ED230B3E}" destId="{871D49C9-E5FB-4342-84F7-03EE9822297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3A41E-B80E-3148-A286-200CEAD7C0EC}">
      <dsp:nvSpPr>
        <dsp:cNvPr id="0" name=""/>
        <dsp:cNvSpPr/>
      </dsp:nvSpPr>
      <dsp:spPr>
        <a:xfrm>
          <a:off x="8251" y="1761760"/>
          <a:ext cx="2241913" cy="112095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altLang="en-US" sz="2000" kern="1200" dirty="0" smtClean="0">
              <a:latin typeface="Times New Roman" panose="02020603050405020304" pitchFamily="18" charset="0"/>
              <a:ea typeface="SimSun" charset="-122"/>
              <a:cs typeface="Times New Roman" panose="02020603050405020304" pitchFamily="18" charset="0"/>
            </a:rPr>
            <a:t>Would you like to pay for green power?</a:t>
          </a:r>
          <a:endParaRPr lang="zh-CN" altLang="en-US" sz="2000" kern="1200" dirty="0">
            <a:latin typeface="Times New Roman" panose="02020603050405020304" pitchFamily="18" charset="0"/>
            <a:ea typeface="SimSun" charset="-122"/>
            <a:cs typeface="Times New Roman" panose="02020603050405020304" pitchFamily="18" charset="0"/>
          </a:endParaRPr>
        </a:p>
      </dsp:txBody>
      <dsp:txXfrm>
        <a:off x="41083" y="1794592"/>
        <a:ext cx="2176249" cy="1055292"/>
      </dsp:txXfrm>
    </dsp:sp>
    <dsp:sp modelId="{4BED73F7-657C-E04C-802E-092EA8D4AD6F}">
      <dsp:nvSpPr>
        <dsp:cNvPr id="0" name=""/>
        <dsp:cNvSpPr/>
      </dsp:nvSpPr>
      <dsp:spPr>
        <a:xfrm rot="18800377">
          <a:off x="2043835" y="1818861"/>
          <a:ext cx="1315543" cy="49960"/>
        </a:xfrm>
        <a:custGeom>
          <a:avLst/>
          <a:gdLst/>
          <a:ahLst/>
          <a:cxnLst/>
          <a:rect l="0" t="0" r="0" b="0"/>
          <a:pathLst>
            <a:path>
              <a:moveTo>
                <a:pt x="0" y="24980"/>
              </a:moveTo>
              <a:lnTo>
                <a:pt x="1315543" y="2498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zh-CN" altLang="en-US" sz="2000" kern="1200">
            <a:latin typeface="Times New Roman" panose="02020603050405020304" pitchFamily="18" charset="0"/>
            <a:ea typeface="SimSun" charset="-122"/>
            <a:cs typeface="Times New Roman" panose="02020603050405020304" pitchFamily="18" charset="0"/>
          </a:endParaRPr>
        </a:p>
      </dsp:txBody>
      <dsp:txXfrm>
        <a:off x="2668718" y="1810953"/>
        <a:ext cx="65777" cy="65777"/>
      </dsp:txXfrm>
    </dsp:sp>
    <dsp:sp modelId="{9652F51B-A18F-1C45-88A9-D2DFDD67DEB1}">
      <dsp:nvSpPr>
        <dsp:cNvPr id="0" name=""/>
        <dsp:cNvSpPr/>
      </dsp:nvSpPr>
      <dsp:spPr>
        <a:xfrm>
          <a:off x="3153050" y="772689"/>
          <a:ext cx="2241913" cy="118551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Times New Roman" panose="02020603050405020304" pitchFamily="18" charset="0"/>
              <a:ea typeface="SimSun" charset="-122"/>
              <a:cs typeface="Times New Roman" panose="02020603050405020304" pitchFamily="18" charset="0"/>
            </a:rPr>
            <a:t>Will you pay X cents more per </a:t>
          </a:r>
          <a:r>
            <a:rPr lang="en-US" altLang="zh-CN" sz="2000" kern="1200" dirty="0" err="1" smtClean="0">
              <a:latin typeface="Times New Roman" panose="02020603050405020304" pitchFamily="18" charset="0"/>
              <a:ea typeface="SimSun" charset="-122"/>
              <a:cs typeface="Times New Roman" panose="02020603050405020304" pitchFamily="18" charset="0"/>
            </a:rPr>
            <a:t>KW.h</a:t>
          </a:r>
          <a:r>
            <a:rPr lang="en-US" altLang="zh-CN" sz="2000" kern="1200" dirty="0" smtClean="0">
              <a:latin typeface="Times New Roman" panose="02020603050405020304" pitchFamily="18" charset="0"/>
              <a:ea typeface="SimSun" charset="-122"/>
              <a:cs typeface="Times New Roman" panose="02020603050405020304" pitchFamily="18" charset="0"/>
            </a:rPr>
            <a:t> for green power</a:t>
          </a:r>
          <a:r>
            <a:rPr lang="zh-CN" sz="2000" kern="1200" dirty="0" smtClean="0">
              <a:latin typeface="Times New Roman" panose="02020603050405020304" pitchFamily="18" charset="0"/>
              <a:ea typeface="SimSun" charset="-122"/>
              <a:cs typeface="Times New Roman" panose="02020603050405020304" pitchFamily="18" charset="0"/>
            </a:rPr>
            <a:t>？</a:t>
          </a:r>
          <a:endParaRPr lang="zh-CN" altLang="en-US" sz="2000" kern="1200" dirty="0">
            <a:latin typeface="Times New Roman" panose="02020603050405020304" pitchFamily="18" charset="0"/>
            <a:ea typeface="SimSun" charset="-122"/>
            <a:cs typeface="Times New Roman" panose="02020603050405020304" pitchFamily="18" charset="0"/>
          </a:endParaRPr>
        </a:p>
      </dsp:txBody>
      <dsp:txXfrm>
        <a:off x="3187772" y="807411"/>
        <a:ext cx="2172469" cy="1116068"/>
      </dsp:txXfrm>
    </dsp:sp>
    <dsp:sp modelId="{0B04277E-2CA8-4147-BCED-AD8522281B8A}">
      <dsp:nvSpPr>
        <dsp:cNvPr id="0" name=""/>
        <dsp:cNvSpPr/>
      </dsp:nvSpPr>
      <dsp:spPr>
        <a:xfrm rot="18989133">
          <a:off x="5237041" y="944774"/>
          <a:ext cx="1149365" cy="49960"/>
        </a:xfrm>
        <a:custGeom>
          <a:avLst/>
          <a:gdLst/>
          <a:ahLst/>
          <a:cxnLst/>
          <a:rect l="0" t="0" r="0" b="0"/>
          <a:pathLst>
            <a:path>
              <a:moveTo>
                <a:pt x="0" y="24980"/>
              </a:moveTo>
              <a:lnTo>
                <a:pt x="1149365" y="2498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zh-CN" altLang="en-US" sz="2000" kern="1200">
            <a:latin typeface="Times New Roman" panose="02020603050405020304" pitchFamily="18" charset="0"/>
            <a:ea typeface="SimSun" charset="-122"/>
            <a:cs typeface="Times New Roman" panose="02020603050405020304" pitchFamily="18" charset="0"/>
          </a:endParaRPr>
        </a:p>
      </dsp:txBody>
      <dsp:txXfrm>
        <a:off x="5782989" y="941021"/>
        <a:ext cx="57468" cy="57468"/>
      </dsp:txXfrm>
    </dsp:sp>
    <dsp:sp modelId="{E6086C4C-B091-7B46-ACA1-FF85AC42DB80}">
      <dsp:nvSpPr>
        <dsp:cNvPr id="0" name=""/>
        <dsp:cNvSpPr/>
      </dsp:nvSpPr>
      <dsp:spPr>
        <a:xfrm>
          <a:off x="6228484" y="0"/>
          <a:ext cx="2088140" cy="11481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Times New Roman" panose="02020603050405020304" pitchFamily="18" charset="0"/>
              <a:ea typeface="SimSun" charset="-122"/>
              <a:cs typeface="Times New Roman" panose="02020603050405020304" pitchFamily="18" charset="0"/>
            </a:rPr>
            <a:t>Will you pay (X+0.02) more cents per </a:t>
          </a:r>
          <a:r>
            <a:rPr lang="en-US" altLang="zh-CN" sz="2000" kern="1200" dirty="0" err="1" smtClean="0">
              <a:latin typeface="Times New Roman" panose="02020603050405020304" pitchFamily="18" charset="0"/>
              <a:ea typeface="SimSun" charset="-122"/>
              <a:cs typeface="Times New Roman" panose="02020603050405020304" pitchFamily="18" charset="0"/>
            </a:rPr>
            <a:t>KW.h</a:t>
          </a:r>
          <a:r>
            <a:rPr lang="en-US" altLang="zh-CN" sz="2000" kern="1200" dirty="0" smtClean="0">
              <a:latin typeface="Times New Roman" panose="02020603050405020304" pitchFamily="18" charset="0"/>
              <a:ea typeface="SimSun" charset="-122"/>
              <a:cs typeface="Times New Roman" panose="02020603050405020304" pitchFamily="18" charset="0"/>
            </a:rPr>
            <a:t> for green power</a:t>
          </a:r>
          <a:r>
            <a:rPr lang="zh-CN" sz="2000" kern="1200" dirty="0" smtClean="0">
              <a:latin typeface="Times New Roman" panose="02020603050405020304" pitchFamily="18" charset="0"/>
              <a:ea typeface="SimSun" charset="-122"/>
              <a:cs typeface="Times New Roman" panose="02020603050405020304" pitchFamily="18" charset="0"/>
            </a:rPr>
            <a:t>？</a:t>
          </a:r>
          <a:endParaRPr lang="zh-CN" altLang="en-US" sz="2000" kern="1200" dirty="0">
            <a:latin typeface="Times New Roman" panose="02020603050405020304" pitchFamily="18" charset="0"/>
            <a:ea typeface="SimSun" charset="-122"/>
            <a:cs typeface="Times New Roman" panose="02020603050405020304" pitchFamily="18" charset="0"/>
          </a:endParaRPr>
        </a:p>
      </dsp:txBody>
      <dsp:txXfrm>
        <a:off x="6262112" y="33628"/>
        <a:ext cx="2020884" cy="1080872"/>
      </dsp:txXfrm>
    </dsp:sp>
    <dsp:sp modelId="{73419F20-DD96-2049-827D-8445851B5C11}">
      <dsp:nvSpPr>
        <dsp:cNvPr id="0" name=""/>
        <dsp:cNvSpPr/>
      </dsp:nvSpPr>
      <dsp:spPr>
        <a:xfrm rot="2454870">
          <a:off x="5255688" y="1713822"/>
          <a:ext cx="1140139" cy="49960"/>
        </a:xfrm>
        <a:custGeom>
          <a:avLst/>
          <a:gdLst/>
          <a:ahLst/>
          <a:cxnLst/>
          <a:rect l="0" t="0" r="0" b="0"/>
          <a:pathLst>
            <a:path>
              <a:moveTo>
                <a:pt x="0" y="24980"/>
              </a:moveTo>
              <a:lnTo>
                <a:pt x="1140139" y="2498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zh-CN" altLang="en-US" sz="2000" kern="1200">
            <a:latin typeface="Times New Roman" panose="02020603050405020304" pitchFamily="18" charset="0"/>
            <a:ea typeface="SimSun" charset="-122"/>
            <a:cs typeface="Times New Roman" panose="02020603050405020304" pitchFamily="18" charset="0"/>
          </a:endParaRPr>
        </a:p>
      </dsp:txBody>
      <dsp:txXfrm>
        <a:off x="5797254" y="1710299"/>
        <a:ext cx="57006" cy="57006"/>
      </dsp:txXfrm>
    </dsp:sp>
    <dsp:sp modelId="{D8CB741C-9E57-CB44-8809-CEBB812FF902}">
      <dsp:nvSpPr>
        <dsp:cNvPr id="0" name=""/>
        <dsp:cNvSpPr/>
      </dsp:nvSpPr>
      <dsp:spPr>
        <a:xfrm>
          <a:off x="6256553" y="1571662"/>
          <a:ext cx="2055139" cy="108099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Times New Roman" panose="02020603050405020304" pitchFamily="18" charset="0"/>
              <a:ea typeface="SimSun" charset="-122"/>
              <a:cs typeface="Times New Roman" panose="02020603050405020304" pitchFamily="18" charset="0"/>
            </a:rPr>
            <a:t>Will you pay (X-0.02) more cents per </a:t>
          </a:r>
          <a:r>
            <a:rPr lang="en-US" altLang="zh-CN" sz="2000" kern="1200" dirty="0" err="1" smtClean="0">
              <a:latin typeface="Times New Roman" panose="02020603050405020304" pitchFamily="18" charset="0"/>
              <a:ea typeface="SimSun" charset="-122"/>
              <a:cs typeface="Times New Roman" panose="02020603050405020304" pitchFamily="18" charset="0"/>
            </a:rPr>
            <a:t>KW.h</a:t>
          </a:r>
          <a:r>
            <a:rPr lang="en-US" altLang="zh-CN" sz="2000" kern="1200" dirty="0" smtClean="0">
              <a:latin typeface="Times New Roman" panose="02020603050405020304" pitchFamily="18" charset="0"/>
              <a:ea typeface="SimSun" charset="-122"/>
              <a:cs typeface="Times New Roman" panose="02020603050405020304" pitchFamily="18" charset="0"/>
            </a:rPr>
            <a:t> for green power</a:t>
          </a:r>
          <a:r>
            <a:rPr lang="zh-CN" sz="2000" kern="1200" dirty="0" smtClean="0">
              <a:latin typeface="Times New Roman" panose="02020603050405020304" pitchFamily="18" charset="0"/>
              <a:ea typeface="SimSun" charset="-122"/>
              <a:cs typeface="Times New Roman" panose="02020603050405020304" pitchFamily="18" charset="0"/>
            </a:rPr>
            <a:t>？</a:t>
          </a:r>
          <a:endParaRPr lang="zh-CN" altLang="en-US" sz="2000" kern="1200" dirty="0">
            <a:latin typeface="Times New Roman" panose="02020603050405020304" pitchFamily="18" charset="0"/>
            <a:ea typeface="SimSun" charset="-122"/>
            <a:cs typeface="Times New Roman" panose="02020603050405020304" pitchFamily="18" charset="0"/>
          </a:endParaRPr>
        </a:p>
      </dsp:txBody>
      <dsp:txXfrm>
        <a:off x="6288214" y="1603323"/>
        <a:ext cx="1991817" cy="1017672"/>
      </dsp:txXfrm>
    </dsp:sp>
    <dsp:sp modelId="{07918292-16E3-1C4D-A22B-03E0E0E2B1CA}">
      <dsp:nvSpPr>
        <dsp:cNvPr id="0" name=""/>
        <dsp:cNvSpPr/>
      </dsp:nvSpPr>
      <dsp:spPr>
        <a:xfrm rot="2809754">
          <a:off x="2041772" y="2778487"/>
          <a:ext cx="1319670" cy="49960"/>
        </a:xfrm>
        <a:custGeom>
          <a:avLst/>
          <a:gdLst/>
          <a:ahLst/>
          <a:cxnLst/>
          <a:rect l="0" t="0" r="0" b="0"/>
          <a:pathLst>
            <a:path>
              <a:moveTo>
                <a:pt x="0" y="24980"/>
              </a:moveTo>
              <a:lnTo>
                <a:pt x="1319670" y="2498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zh-CN" altLang="en-US" sz="2000" kern="1200">
            <a:latin typeface="Times New Roman" panose="02020603050405020304" pitchFamily="18" charset="0"/>
            <a:ea typeface="SimSun" charset="-122"/>
            <a:cs typeface="Times New Roman" panose="02020603050405020304" pitchFamily="18" charset="0"/>
          </a:endParaRPr>
        </a:p>
      </dsp:txBody>
      <dsp:txXfrm>
        <a:off x="2668615" y="2770476"/>
        <a:ext cx="65983" cy="65983"/>
      </dsp:txXfrm>
    </dsp:sp>
    <dsp:sp modelId="{DB3677BF-D2BC-1B44-87C0-9B5CF8D750EB}">
      <dsp:nvSpPr>
        <dsp:cNvPr id="0" name=""/>
        <dsp:cNvSpPr/>
      </dsp:nvSpPr>
      <dsp:spPr>
        <a:xfrm>
          <a:off x="3153050" y="2759394"/>
          <a:ext cx="2241913" cy="1050605"/>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Times New Roman" panose="02020603050405020304" pitchFamily="18" charset="0"/>
              <a:ea typeface="SimSun" charset="-122"/>
              <a:cs typeface="Times New Roman" panose="02020603050405020304" pitchFamily="18" charset="0"/>
            </a:rPr>
            <a:t>Why would not you want to pay more for green power? </a:t>
          </a:r>
          <a:endParaRPr lang="zh-CN" altLang="en-US" sz="2000" kern="1200" dirty="0">
            <a:latin typeface="Times New Roman" panose="02020603050405020304" pitchFamily="18" charset="0"/>
            <a:ea typeface="SimSun" charset="-122"/>
            <a:cs typeface="Times New Roman" panose="02020603050405020304" pitchFamily="18" charset="0"/>
          </a:endParaRPr>
        </a:p>
      </dsp:txBody>
      <dsp:txXfrm>
        <a:off x="3183821" y="2790165"/>
        <a:ext cx="2180371" cy="9890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86B18-71CF-4007-8E9F-703D0958A22E}" type="datetimeFigureOut">
              <a:rPr lang="en-US" smtClean="0"/>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93FF8-4B8D-4A9D-AF1B-32DDBB695745}" type="slidenum">
              <a:rPr lang="en-US" smtClean="0"/>
              <a:t>‹#›</a:t>
            </a:fld>
            <a:endParaRPr lang="en-US"/>
          </a:p>
        </p:txBody>
      </p:sp>
    </p:spTree>
    <p:extLst>
      <p:ext uri="{BB962C8B-B14F-4D97-AF65-F5344CB8AC3E}">
        <p14:creationId xmlns:p14="http://schemas.microsoft.com/office/powerpoint/2010/main" val="382726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baidu.com/link?url=04PCQZKI1TYCXHH10Zel1UdV6QU_oxVTBVD0AlrWcj2yDHdfqindYJ4iwYWyzfCwqFp9TuvjBuqYQ_BaZpNSphyfh4lu1pZPf4UlVF9f6cDi6Z_BI3kpRSfHbF__DRJDyiv-nR2VymWOycl5zIQmHq"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093FF8-4B8D-4A9D-AF1B-32DDBB695745}" type="slidenum">
              <a:rPr lang="en-US" smtClean="0"/>
              <a:t>1</a:t>
            </a:fld>
            <a:endParaRPr lang="en-US"/>
          </a:p>
        </p:txBody>
      </p:sp>
    </p:spTree>
    <p:extLst>
      <p:ext uri="{BB962C8B-B14F-4D97-AF65-F5344CB8AC3E}">
        <p14:creationId xmlns:p14="http://schemas.microsoft.com/office/powerpoint/2010/main" val="78347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但是正如前文所述，双边界模型会存在一些问题，这里主要是</a:t>
            </a:r>
            <a:r>
              <a:rPr lang="en-US" altLang="zh-CN" dirty="0" smtClean="0"/>
              <a:t>anchoring</a:t>
            </a:r>
            <a:r>
              <a:rPr lang="zh-CN" altLang="en-US" dirty="0" smtClean="0"/>
              <a:t>和</a:t>
            </a:r>
            <a:r>
              <a:rPr lang="en-US" altLang="zh-CN" dirty="0" err="1" smtClean="0"/>
              <a:t>strating</a:t>
            </a:r>
            <a:r>
              <a:rPr lang="en-US" altLang="zh-CN" dirty="0" smtClean="0"/>
              <a:t>-point bias</a:t>
            </a:r>
            <a:r>
              <a:rPr lang="zh-CN" altLang="en-US" dirty="0" smtClean="0"/>
              <a:t>，二者本质上其实是一样的。</a:t>
            </a:r>
            <a:endParaRPr lang="en-US" altLang="zh-CN" dirty="0" smtClean="0"/>
          </a:p>
          <a:p>
            <a:r>
              <a:rPr lang="zh-CN" altLang="en-US" dirty="0" smtClean="0"/>
              <a:t>这里认为第一次的报价会对被访者形成参考，因此被访者心里的</a:t>
            </a:r>
            <a:r>
              <a:rPr lang="en-US" altLang="zh-CN" dirty="0" smtClean="0"/>
              <a:t>WTP</a:t>
            </a:r>
            <a:r>
              <a:rPr lang="zh-CN" altLang="en-US" dirty="0" smtClean="0"/>
              <a:t>会想第一次的报价</a:t>
            </a:r>
            <a:r>
              <a:rPr lang="en-US" altLang="zh-CN" dirty="0" smtClean="0"/>
              <a:t>b1</a:t>
            </a:r>
            <a:r>
              <a:rPr lang="zh-CN" altLang="en-US" dirty="0" smtClean="0"/>
              <a:t>倾斜。并且使用</a:t>
            </a:r>
            <a:r>
              <a:rPr lang="en-US" altLang="zh-CN" dirty="0" smtClean="0"/>
              <a:t>gamma</a:t>
            </a:r>
            <a:r>
              <a:rPr lang="zh-CN" altLang="en-US" dirty="0" smtClean="0"/>
              <a:t>表示倾斜程度，其显著性就代表了是否存在</a:t>
            </a:r>
            <a:r>
              <a:rPr lang="en-US" altLang="zh-CN" dirty="0" smtClean="0"/>
              <a:t>anchoring</a:t>
            </a:r>
            <a:r>
              <a:rPr lang="zh-CN" altLang="en-US" dirty="0" smtClean="0"/>
              <a:t>。</a:t>
            </a:r>
            <a:endParaRPr lang="en-US" altLang="zh-CN" dirty="0" smtClean="0"/>
          </a:p>
          <a:p>
            <a:r>
              <a:rPr lang="zh-CN" altLang="en-US" dirty="0" smtClean="0"/>
              <a:t>而</a:t>
            </a:r>
            <a:r>
              <a:rPr lang="en-US" altLang="zh-CN" dirty="0" smtClean="0"/>
              <a:t>starting-point bias</a:t>
            </a:r>
            <a:r>
              <a:rPr lang="zh-CN" altLang="en-US" dirty="0" smtClean="0"/>
              <a:t>则认为不同的起始值会对用户产生一定的偏差，这样的偏差会导致用户第二次回答出现问题，</a:t>
            </a:r>
            <a:r>
              <a:rPr lang="en-US" altLang="zh-CN" dirty="0" smtClean="0"/>
              <a:t>START</a:t>
            </a:r>
            <a:r>
              <a:rPr lang="zh-CN" altLang="en-US" dirty="0" smtClean="0"/>
              <a:t>代表不同起始值的哑变量</a:t>
            </a:r>
            <a:endParaRPr lang="en-US" altLang="zh-CN" dirty="0" smtClean="0"/>
          </a:p>
          <a:p>
            <a:r>
              <a:rPr lang="zh-CN" altLang="en-US" dirty="0" smtClean="0"/>
              <a:t>之后可以用上面的对数似然方程进行估计。</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12</a:t>
            </a:fld>
            <a:endParaRPr lang="en-US"/>
          </a:p>
        </p:txBody>
      </p:sp>
    </p:spTree>
    <p:extLst>
      <p:ext uri="{BB962C8B-B14F-4D97-AF65-F5344CB8AC3E}">
        <p14:creationId xmlns:p14="http://schemas.microsoft.com/office/powerpoint/2010/main" val="2588291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双边界方法的整体逻辑，</a:t>
            </a:r>
            <a:r>
              <a:rPr lang="en-US" altLang="zh-CN" dirty="0" smtClean="0"/>
              <a:t>X</a:t>
            </a:r>
            <a:r>
              <a:rPr lang="zh-CN" altLang="en-US" dirty="0" smtClean="0"/>
              <a:t>为基础价格，从</a:t>
            </a:r>
            <a:r>
              <a:rPr lang="en-US" altLang="zh-CN" dirty="0" smtClean="0"/>
              <a:t>0.04</a:t>
            </a:r>
            <a:r>
              <a:rPr lang="zh-CN" altLang="en-US" dirty="0" smtClean="0"/>
              <a:t>元至</a:t>
            </a:r>
            <a:r>
              <a:rPr lang="en-US" altLang="zh-CN" dirty="0" smtClean="0"/>
              <a:t>0.18</a:t>
            </a:r>
            <a:r>
              <a:rPr lang="zh-CN" altLang="en-US" dirty="0" smtClean="0"/>
              <a:t>元浮动。</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13</a:t>
            </a:fld>
            <a:endParaRPr lang="en-US"/>
          </a:p>
        </p:txBody>
      </p:sp>
    </p:spTree>
    <p:extLst>
      <p:ext uri="{BB962C8B-B14F-4D97-AF65-F5344CB8AC3E}">
        <p14:creationId xmlns:p14="http://schemas.microsoft.com/office/powerpoint/2010/main" val="2251377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数据来源：上海第六次人口普查</a:t>
            </a:r>
            <a:r>
              <a:rPr lang="en-US" altLang="zh-CN" dirty="0" smtClean="0"/>
              <a:t>,</a:t>
            </a:r>
            <a:r>
              <a:rPr lang="en-US" altLang="zh-CN" baseline="0" dirty="0" smtClean="0"/>
              <a:t> </a:t>
            </a:r>
            <a:r>
              <a:rPr lang="en-US" altLang="zh-CN" dirty="0" smtClean="0"/>
              <a:t>2016</a:t>
            </a:r>
            <a:r>
              <a:rPr lang="zh-CN" altLang="en-US" dirty="0" smtClean="0"/>
              <a:t>年上海统计年鉴</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hlinkClick r:id="rId3"/>
              </a:rPr>
              <a:t>Shanghai Statistical Yearbook</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14</a:t>
            </a:fld>
            <a:endParaRPr lang="en-US"/>
          </a:p>
        </p:txBody>
      </p:sp>
    </p:spTree>
    <p:extLst>
      <p:ext uri="{BB962C8B-B14F-4D97-AF65-F5344CB8AC3E}">
        <p14:creationId xmlns:p14="http://schemas.microsoft.com/office/powerpoint/2010/main" val="1341587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本文进行分析时采用的变量</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15</a:t>
            </a:fld>
            <a:endParaRPr lang="en-US"/>
          </a:p>
        </p:txBody>
      </p:sp>
    </p:spTree>
    <p:extLst>
      <p:ext uri="{BB962C8B-B14F-4D97-AF65-F5344CB8AC3E}">
        <p14:creationId xmlns:p14="http://schemas.microsoft.com/office/powerpoint/2010/main" val="9202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这里是第二个模型，时影响支付意愿的参数。</a:t>
            </a:r>
            <a:endParaRPr lang="en-US" altLang="zh-C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两个模型分别是基础模型和</a:t>
            </a:r>
            <a:r>
              <a:rPr lang="en-US" altLang="zh-CN" dirty="0" smtClean="0"/>
              <a:t>anchoring</a:t>
            </a:r>
            <a:r>
              <a:rPr lang="zh-CN" altLang="en-US" dirty="0" smtClean="0"/>
              <a:t>两个模型中显著的变量，里面是参数值，所有参数都在</a:t>
            </a:r>
            <a:r>
              <a:rPr lang="en-US" altLang="zh-CN" dirty="0" smtClean="0"/>
              <a:t>10%</a:t>
            </a:r>
            <a:r>
              <a:rPr lang="zh-CN" altLang="en-US" dirty="0" smtClean="0"/>
              <a:t>水平以上显著。</a:t>
            </a:r>
            <a:r>
              <a:rPr lang="en-US" altLang="zh-CN" dirty="0" smtClean="0"/>
              <a:t>Anchoring</a:t>
            </a:r>
            <a:r>
              <a:rPr lang="zh-CN" altLang="en-US" dirty="0" smtClean="0"/>
              <a:t>的参数要比</a:t>
            </a:r>
            <a:r>
              <a:rPr lang="en-US" altLang="zh-CN" dirty="0" smtClean="0"/>
              <a:t>basic</a:t>
            </a:r>
            <a:r>
              <a:rPr lang="zh-CN" altLang="en-US" dirty="0" smtClean="0"/>
              <a:t>的大，因为在估计时会有（</a:t>
            </a:r>
            <a:r>
              <a:rPr lang="en-US" altLang="zh-CN" dirty="0" smtClean="0"/>
              <a:t>1-gamma</a:t>
            </a:r>
            <a:r>
              <a:rPr lang="zh-CN" altLang="en-US" dirty="0" smtClean="0"/>
              <a:t>）</a:t>
            </a:r>
            <a:r>
              <a:rPr lang="en-US" altLang="zh-CN" dirty="0" smtClean="0"/>
              <a:t>&lt;1</a:t>
            </a:r>
            <a:r>
              <a:rPr lang="zh-CN" altLang="en-US" dirty="0" smtClean="0"/>
              <a:t>在分母上，从而导致整体估计偏大。</a:t>
            </a:r>
            <a:endParaRPr lang="en-US" altLang="zh-C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这里如果失业，</a:t>
            </a:r>
            <a:r>
              <a:rPr lang="en-US" altLang="zh-CN" dirty="0" smtClean="0"/>
              <a:t>unemployment</a:t>
            </a:r>
            <a:r>
              <a:rPr lang="zh-CN" altLang="en-US" dirty="0" smtClean="0"/>
              <a:t>为</a:t>
            </a:r>
            <a:r>
              <a:rPr lang="en-US" altLang="zh-CN" dirty="0" smtClean="0"/>
              <a:t>1</a:t>
            </a:r>
            <a:r>
              <a:rPr lang="zh-CN" altLang="en-US" dirty="0" smtClean="0"/>
              <a:t>，如果是出租屋，</a:t>
            </a:r>
            <a:r>
              <a:rPr lang="en-US" altLang="zh-CN" dirty="0" smtClean="0"/>
              <a:t>rental</a:t>
            </a:r>
            <a:r>
              <a:rPr lang="zh-CN" altLang="en-US" dirty="0" smtClean="0"/>
              <a:t>为</a:t>
            </a:r>
            <a:r>
              <a:rPr lang="en-US" altLang="zh-CN" dirty="0" smtClean="0"/>
              <a:t>1</a:t>
            </a:r>
            <a:r>
              <a:rPr lang="zh-CN" altLang="en-US" dirty="0" smtClean="0"/>
              <a:t>，</a:t>
            </a:r>
            <a:r>
              <a:rPr lang="en-US" altLang="zh-CN" dirty="0" smtClean="0"/>
              <a:t>days</a:t>
            </a:r>
            <a:r>
              <a:rPr lang="zh-CN" altLang="en-US" dirty="0" smtClean="0"/>
              <a:t>和</a:t>
            </a:r>
            <a:r>
              <a:rPr lang="en-US" altLang="zh-CN" dirty="0" smtClean="0"/>
              <a:t>levels</a:t>
            </a:r>
            <a:r>
              <a:rPr lang="zh-CN" altLang="en-US" dirty="0" smtClean="0"/>
              <a:t>分别代表被访者印象中去年的污染天数和程度，</a:t>
            </a:r>
            <a:r>
              <a:rPr lang="en-US" altLang="zh-CN" dirty="0" smtClean="0"/>
              <a:t>knowledge</a:t>
            </a:r>
            <a:r>
              <a:rPr lang="zh-CN" altLang="en-US" dirty="0" smtClean="0"/>
              <a:t>代表用户对于阶梯</a:t>
            </a:r>
            <a:r>
              <a:rPr lang="en-US" altLang="zh-CN" dirty="0" smtClean="0"/>
              <a:t>+</a:t>
            </a:r>
            <a:r>
              <a:rPr lang="zh-CN" altLang="en-US" dirty="0" smtClean="0"/>
              <a:t>峰谷电价的了解程度。</a:t>
            </a:r>
            <a:r>
              <a:rPr lang="en-US" altLang="zh-CN" dirty="0" smtClean="0"/>
              <a:t>Sigma</a:t>
            </a:r>
            <a:r>
              <a:rPr lang="zh-CN" altLang="en-US" dirty="0" smtClean="0"/>
              <a:t>是方差</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16</a:t>
            </a:fld>
            <a:endParaRPr lang="en-US"/>
          </a:p>
        </p:txBody>
      </p:sp>
    </p:spTree>
    <p:extLst>
      <p:ext uri="{BB962C8B-B14F-4D97-AF65-F5344CB8AC3E}">
        <p14:creationId xmlns:p14="http://schemas.microsoft.com/office/powerpoint/2010/main" val="1712723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这里是关于</a:t>
            </a:r>
            <a:r>
              <a:rPr lang="en-US" altLang="zh-CN" dirty="0" smtClean="0"/>
              <a:t>starting-point bias</a:t>
            </a:r>
            <a:r>
              <a:rPr lang="zh-CN" altLang="en-US" dirty="0" smtClean="0"/>
              <a:t>和</a:t>
            </a:r>
            <a:r>
              <a:rPr lang="en-US" altLang="zh-CN" dirty="0" smtClean="0"/>
              <a:t>anchoring</a:t>
            </a:r>
            <a:r>
              <a:rPr lang="zh-CN" altLang="en-US" dirty="0" smtClean="0"/>
              <a:t>的估计结果，结果表明，两种误差都是显著的。</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17</a:t>
            </a:fld>
            <a:endParaRPr lang="en-US"/>
          </a:p>
        </p:txBody>
      </p:sp>
    </p:spTree>
    <p:extLst>
      <p:ext uri="{BB962C8B-B14F-4D97-AF65-F5344CB8AC3E}">
        <p14:creationId xmlns:p14="http://schemas.microsoft.com/office/powerpoint/2010/main" val="1367325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18</a:t>
            </a:fld>
            <a:endParaRPr lang="en-US"/>
          </a:p>
        </p:txBody>
      </p:sp>
    </p:spTree>
    <p:extLst>
      <p:ext uri="{BB962C8B-B14F-4D97-AF65-F5344CB8AC3E}">
        <p14:creationId xmlns:p14="http://schemas.microsoft.com/office/powerpoint/2010/main" val="249597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这里，使用居民年用电总量</a:t>
            </a:r>
            <a:r>
              <a:rPr lang="en-US" altLang="zh-CN" dirty="0" smtClean="0"/>
              <a:t>170</a:t>
            </a:r>
            <a:r>
              <a:rPr lang="zh-CN" altLang="en-US" dirty="0" smtClean="0"/>
              <a:t>亿千瓦时*</a:t>
            </a:r>
            <a:r>
              <a:rPr lang="en-US" altLang="zh-CN" dirty="0" smtClean="0"/>
              <a:t>0.18</a:t>
            </a:r>
            <a:r>
              <a:rPr lang="zh-CN" altLang="en-US" dirty="0" smtClean="0"/>
              <a:t>元每度计算得出约</a:t>
            </a:r>
            <a:r>
              <a:rPr lang="en-US" altLang="zh-CN" dirty="0" smtClean="0"/>
              <a:t>30</a:t>
            </a:r>
            <a:r>
              <a:rPr lang="zh-CN" altLang="en-US" dirty="0" smtClean="0"/>
              <a:t>亿人民币。</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20</a:t>
            </a:fld>
            <a:endParaRPr lang="en-US"/>
          </a:p>
        </p:txBody>
      </p:sp>
    </p:spTree>
    <p:extLst>
      <p:ext uri="{BB962C8B-B14F-4D97-AF65-F5344CB8AC3E}">
        <p14:creationId xmlns:p14="http://schemas.microsoft.com/office/powerpoint/2010/main" val="1218080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093FF8-4B8D-4A9D-AF1B-32DDBB695745}" type="slidenum">
              <a:rPr lang="en-US" smtClean="0"/>
              <a:t>22</a:t>
            </a:fld>
            <a:endParaRPr lang="en-US"/>
          </a:p>
        </p:txBody>
      </p:sp>
    </p:spTree>
    <p:extLst>
      <p:ext uri="{BB962C8B-B14F-4D97-AF65-F5344CB8AC3E}">
        <p14:creationId xmlns:p14="http://schemas.microsoft.com/office/powerpoint/2010/main" val="18844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2</a:t>
            </a:fld>
            <a:endParaRPr lang="en-US"/>
          </a:p>
        </p:txBody>
      </p:sp>
    </p:spTree>
    <p:extLst>
      <p:ext uri="{BB962C8B-B14F-4D97-AF65-F5344CB8AC3E}">
        <p14:creationId xmlns:p14="http://schemas.microsoft.com/office/powerpoint/2010/main" val="3410786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政策背景：电力市场市场化改革，增强竞争</a:t>
            </a:r>
            <a:endParaRPr lang="en-US" altLang="zh-CN" dirty="0" smtClean="0"/>
          </a:p>
          <a:p>
            <a:r>
              <a:rPr lang="zh-CN" altLang="en-US" dirty="0" smtClean="0"/>
              <a:t>在这样的市场情况下，绿色电力如何存活。并且补贴不足以满足绿色电力的高速发展</a:t>
            </a:r>
            <a:endParaRPr lang="en-US" altLang="zh-CN" dirty="0" smtClean="0"/>
          </a:p>
          <a:p>
            <a:r>
              <a:rPr lang="zh-CN" altLang="en-US" dirty="0" smtClean="0"/>
              <a:t>因此需要从市场支付意愿的角度去研究绿色电力存在的意义以及竞争力</a:t>
            </a:r>
            <a:endParaRPr lang="en-US" altLang="zh-CN" dirty="0" smtClean="0"/>
          </a:p>
        </p:txBody>
      </p:sp>
      <p:sp>
        <p:nvSpPr>
          <p:cNvPr id="4" name="灯片编号占位符 3"/>
          <p:cNvSpPr>
            <a:spLocks noGrp="1"/>
          </p:cNvSpPr>
          <p:nvPr>
            <p:ph type="sldNum" sz="quarter" idx="10"/>
          </p:nvPr>
        </p:nvSpPr>
        <p:spPr/>
        <p:txBody>
          <a:bodyPr/>
          <a:lstStyle/>
          <a:p>
            <a:fld id="{E2093FF8-4B8D-4A9D-AF1B-32DDBB695745}" type="slidenum">
              <a:rPr lang="en-US" smtClean="0"/>
              <a:t>3</a:t>
            </a:fld>
            <a:endParaRPr lang="en-US"/>
          </a:p>
        </p:txBody>
      </p:sp>
    </p:spTree>
    <p:extLst>
      <p:ext uri="{BB962C8B-B14F-4D97-AF65-F5344CB8AC3E}">
        <p14:creationId xmlns:p14="http://schemas.microsoft.com/office/powerpoint/2010/main" val="241235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为了研究影响</a:t>
            </a:r>
            <a:r>
              <a:rPr lang="en-US" altLang="zh-CN" dirty="0" smtClean="0"/>
              <a:t>WTP</a:t>
            </a:r>
            <a:r>
              <a:rPr lang="zh-CN" altLang="en-US" dirty="0" smtClean="0"/>
              <a:t>的主要因素，前三个可以通过传统的问卷方式获得，但是国家能源结构、国家特征都需要更高的层次和角度去分析。</a:t>
            </a:r>
            <a:endParaRPr lang="en-US" altLang="zh-CN" dirty="0" smtClean="0"/>
          </a:p>
          <a:p>
            <a:r>
              <a:rPr lang="zh-CN" altLang="en-US" dirty="0" smtClean="0"/>
              <a:t>直接去各个国家进行问卷研究是不现实的，因此可以通过文献的</a:t>
            </a:r>
            <a:r>
              <a:rPr lang="en-US" altLang="zh-CN" dirty="0" smtClean="0"/>
              <a:t>meta-analysis</a:t>
            </a:r>
            <a:r>
              <a:rPr lang="zh-CN" altLang="en-US" dirty="0" smtClean="0"/>
              <a:t>进行分析。</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6</a:t>
            </a:fld>
            <a:endParaRPr lang="en-US"/>
          </a:p>
        </p:txBody>
      </p:sp>
    </p:spTree>
    <p:extLst>
      <p:ext uri="{BB962C8B-B14F-4D97-AF65-F5344CB8AC3E}">
        <p14:creationId xmlns:p14="http://schemas.microsoft.com/office/powerpoint/2010/main" val="422866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中国普遍教育水平要低于欧美国家，并且环境意识不强，如果采用复杂的问卷可能会有不理解的问题，因此，我们采用了</a:t>
            </a:r>
            <a:r>
              <a:rPr lang="en-US" altLang="zh-CN" dirty="0" smtClean="0"/>
              <a:t>CVM</a:t>
            </a:r>
            <a:r>
              <a:rPr lang="zh-CN" altLang="en-US" dirty="0" smtClean="0"/>
              <a:t>中比较简单的</a:t>
            </a:r>
            <a:r>
              <a:rPr lang="en-US" altLang="zh-CN" dirty="0" smtClean="0"/>
              <a:t>single</a:t>
            </a:r>
            <a:r>
              <a:rPr lang="zh-CN" altLang="en-US" dirty="0" smtClean="0"/>
              <a:t>和</a:t>
            </a:r>
            <a:r>
              <a:rPr lang="en-US" altLang="zh-CN" dirty="0" smtClean="0"/>
              <a:t>double</a:t>
            </a:r>
            <a:r>
              <a:rPr lang="zh-CN" altLang="en-US" dirty="0" smtClean="0"/>
              <a:t>方法。</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7</a:t>
            </a:fld>
            <a:endParaRPr lang="en-US"/>
          </a:p>
        </p:txBody>
      </p:sp>
    </p:spTree>
    <p:extLst>
      <p:ext uri="{BB962C8B-B14F-4D97-AF65-F5344CB8AC3E}">
        <p14:creationId xmlns:p14="http://schemas.microsoft.com/office/powerpoint/2010/main" val="905596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对于</a:t>
            </a:r>
            <a:r>
              <a:rPr lang="en-US" altLang="zh-CN" dirty="0" smtClean="0"/>
              <a:t>WTP</a:t>
            </a:r>
            <a:r>
              <a:rPr lang="zh-CN" altLang="en-US" dirty="0" smtClean="0"/>
              <a:t>的研究有很多，条件价值评估是目前最流行的方法，条件价值评估中离散条件价值评估可以分为单边界和双边界，单边界只问一次问题，效率较低 ，需要大量样本。</a:t>
            </a:r>
            <a:endParaRPr lang="en-US" altLang="zh-CN" dirty="0" smtClean="0"/>
          </a:p>
          <a:p>
            <a:r>
              <a:rPr lang="zh-CN" altLang="en-US" dirty="0" smtClean="0"/>
              <a:t>因此</a:t>
            </a:r>
            <a:r>
              <a:rPr lang="en-US" altLang="zh-CN" dirty="0" smtClean="0"/>
              <a:t>1991</a:t>
            </a:r>
            <a:r>
              <a:rPr lang="zh-CN" altLang="en-US" dirty="0" smtClean="0"/>
              <a:t>年出现了双边界，可以大大提升效率，减少样本量。但是双边界存在一些问题，主要是</a:t>
            </a:r>
            <a:r>
              <a:rPr lang="en-US" altLang="zh-CN" dirty="0" smtClean="0"/>
              <a:t>anchoring effect</a:t>
            </a:r>
            <a:r>
              <a:rPr lang="zh-CN" altLang="en-US" dirty="0" smtClean="0"/>
              <a:t>，这会导致</a:t>
            </a:r>
            <a:r>
              <a:rPr lang="en-US" altLang="zh-CN" dirty="0" smtClean="0"/>
              <a:t>WTP</a:t>
            </a:r>
            <a:r>
              <a:rPr lang="zh-CN" altLang="en-US" dirty="0" smtClean="0"/>
              <a:t>测算不准，可以通过</a:t>
            </a:r>
            <a:r>
              <a:rPr lang="en-US" altLang="zh-CN" dirty="0" err="1" smtClean="0"/>
              <a:t>Herriges</a:t>
            </a:r>
            <a:r>
              <a:rPr lang="en-US" altLang="zh-CN" dirty="0" smtClean="0"/>
              <a:t> and </a:t>
            </a:r>
            <a:r>
              <a:rPr lang="en-US" altLang="zh-CN" dirty="0" err="1" smtClean="0"/>
              <a:t>Shogren</a:t>
            </a:r>
            <a:r>
              <a:rPr lang="zh-CN" altLang="en-US" dirty="0" smtClean="0"/>
              <a:t>的修正模型去解决这个问题。</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8</a:t>
            </a:fld>
            <a:endParaRPr lang="en-US"/>
          </a:p>
        </p:txBody>
      </p:sp>
    </p:spTree>
    <p:extLst>
      <p:ext uri="{BB962C8B-B14F-4D97-AF65-F5344CB8AC3E}">
        <p14:creationId xmlns:p14="http://schemas.microsoft.com/office/powerpoint/2010/main" val="604038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50" baseline="0" dirty="0" smtClean="0"/>
                  <a:t>首先，被访者先回答是否愿意支付，这里就会形成一个</a:t>
                </a:r>
                <a:r>
                  <a:rPr lang="en-US" altLang="zh-CN" sz="1050" baseline="0" dirty="0" smtClean="0"/>
                  <a:t>01</a:t>
                </a:r>
                <a:r>
                  <a:rPr lang="zh-CN" altLang="en-US" sz="1050" baseline="0" dirty="0" smtClean="0"/>
                  <a:t>问题，即是与否。这是本文的第一个模型</a:t>
                </a:r>
                <a:endParaRPr lang="en-US" altLang="zh-CN" sz="105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05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50" dirty="0" smtClean="0"/>
                  <a:t>其次，在回答是否之后，我们需要调查他的支付意愿，</a:t>
                </a:r>
                <a:r>
                  <a:rPr lang="zh-CN" altLang="en-US" sz="1050" baseline="0" dirty="0" smtClean="0"/>
                  <a:t>其次被访者面对</a:t>
                </a:r>
                <a:r>
                  <a:rPr lang="en-US" altLang="zh-CN" sz="1050" baseline="0" dirty="0" smtClean="0"/>
                  <a:t>bid price</a:t>
                </a:r>
                <a:r>
                  <a:rPr lang="zh-CN" altLang="en-US" sz="1050" baseline="0" dirty="0" smtClean="0"/>
                  <a:t>会有第二个选择。</a:t>
                </a:r>
                <a:endParaRPr lang="zh-CN" altLang="en-US" sz="105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50" dirty="0" smtClean="0"/>
                  <a:t>支付意愿收到各种因素影响，如收入，年龄，家庭构成，教育程度等</a:t>
                </a:r>
                <a:r>
                  <a:rPr lang="en-US" altLang="zh-CN" sz="1050" dirty="0" smtClean="0"/>
                  <a:t>X</a:t>
                </a:r>
                <a:r>
                  <a:rPr lang="zh-CN" altLang="en-US" sz="1050" dirty="0" smtClean="0"/>
                  <a:t>。因此如果对方接受报价，说明</a:t>
                </a:r>
                <a14:m>
                  <m:oMath xmlns:m="http://schemas.openxmlformats.org/officeDocument/2006/math">
                    <m:r>
                      <a:rPr lang="en-US" altLang="zh-CN" sz="1050" i="1" smtClean="0">
                        <a:latin typeface="Cambria Math" panose="02040503050406030204" pitchFamily="18" charset="0"/>
                      </a:rPr>
                      <m:t>𝜀</m:t>
                    </m:r>
                    <m:r>
                      <a:rPr lang="zh-CN" altLang="en-US" sz="1050" i="1" smtClean="0">
                        <a:latin typeface="Cambria Math" panose="02040503050406030204" pitchFamily="18" charset="0"/>
                      </a:rPr>
                      <m:t>的</m:t>
                    </m:r>
                  </m:oMath>
                </a14:m>
                <a:r>
                  <a:rPr lang="zh-CN" altLang="en-US" sz="1050" dirty="0" smtClean="0"/>
                  <a:t>范围可以通过以下式子表示，从而假定</a:t>
                </a:r>
                <a14:m>
                  <m:oMath xmlns:m="http://schemas.openxmlformats.org/officeDocument/2006/math">
                    <m:r>
                      <a:rPr lang="en-US" altLang="zh-CN" sz="1050" i="1" smtClean="0">
                        <a:latin typeface="Cambria Math" panose="02040503050406030204" pitchFamily="18" charset="0"/>
                      </a:rPr>
                      <m:t>𝜀</m:t>
                    </m:r>
                    <m:r>
                      <a:rPr lang="zh-CN" altLang="en-US" sz="1050" i="1" smtClean="0">
                        <a:latin typeface="Cambria Math" panose="02040503050406030204" pitchFamily="18" charset="0"/>
                      </a:rPr>
                      <m:t>服从</m:t>
                    </m:r>
                  </m:oMath>
                </a14:m>
                <a:r>
                  <a:rPr lang="zh-CN" altLang="en-US" sz="1050" dirty="0" smtClean="0"/>
                  <a:t>正态分布，可以通过极大似然的方法对</a:t>
                </a:r>
                <a:r>
                  <a:rPr lang="en-US" altLang="zh-CN" sz="1050" dirty="0" smtClean="0"/>
                  <a:t>beta</a:t>
                </a:r>
                <a:r>
                  <a:rPr lang="zh-CN" altLang="en-US" sz="1050" dirty="0" smtClean="0"/>
                  <a:t>进行估计</a:t>
                </a:r>
                <a:endParaRPr lang="en-US" altLang="zh-CN" sz="1050" dirty="0" smtClean="0"/>
              </a:p>
              <a:p>
                <a:r>
                  <a:rPr lang="en-US" altLang="zh-CN" sz="1050" dirty="0" smtClean="0"/>
                  <a:t>t</a:t>
                </a:r>
                <a:r>
                  <a:rPr lang="en-US" altLang="zh-CN" sz="1050" baseline="0" dirty="0" smtClean="0"/>
                  <a:t> </a:t>
                </a:r>
                <a:r>
                  <a:rPr lang="zh-CN" altLang="en-US" sz="1050" baseline="0" dirty="0" smtClean="0"/>
                  <a:t>是第一次问题和第二次问题（</a:t>
                </a:r>
                <a:r>
                  <a:rPr lang="en-US" altLang="zh-CN" sz="1050" baseline="0" dirty="0" smtClean="0"/>
                  <a:t>1,2</a:t>
                </a:r>
                <a:r>
                  <a:rPr lang="zh-CN" altLang="en-US" sz="1050" baseline="0" dirty="0" smtClean="0"/>
                  <a:t>）</a:t>
                </a:r>
                <a:endParaRPr lang="en-US" altLang="zh-CN" sz="1050" baseline="0" dirty="0" smtClean="0"/>
              </a:p>
              <a:p>
                <a:r>
                  <a:rPr lang="en-US" altLang="zh-CN" sz="1050" baseline="0" dirty="0" err="1" smtClean="0"/>
                  <a:t>i</a:t>
                </a:r>
                <a:r>
                  <a:rPr lang="en-US" altLang="zh-CN" sz="1050" baseline="0" dirty="0" smtClean="0"/>
                  <a:t> </a:t>
                </a:r>
                <a:r>
                  <a:rPr lang="zh-CN" altLang="en-US" sz="1050" baseline="0" dirty="0" smtClean="0"/>
                  <a:t>代表第</a:t>
                </a:r>
                <a:r>
                  <a:rPr lang="en-US" altLang="zh-CN" sz="1050" baseline="0" dirty="0" err="1" smtClean="0"/>
                  <a:t>i</a:t>
                </a:r>
                <a:r>
                  <a:rPr lang="zh-CN" altLang="en-US" sz="1050" baseline="0" dirty="0" smtClean="0"/>
                  <a:t>个被访者面对的问题</a:t>
                </a:r>
                <a:endParaRPr lang="en-US" altLang="zh-CN" sz="1050" baseline="0" dirty="0" smtClean="0"/>
              </a:p>
            </p:txBody>
          </p:sp>
        </mc:Choice>
        <mc:Fallback xmlns="">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支付意愿收到各种因素影响，如收入，年龄，家庭构成，教育程度等</a:t>
                </a:r>
                <a:r>
                  <a:rPr lang="en-US" altLang="zh-CN" dirty="0" smtClean="0"/>
                  <a:t>X</a:t>
                </a:r>
                <a:r>
                  <a:rPr lang="zh-CN" altLang="en-US" dirty="0" smtClean="0"/>
                  <a:t>。因此如果对方接受报价，说明</a:t>
                </a:r>
                <a:r>
                  <a:rPr lang="en-US" altLang="zh-CN" sz="1200" i="0" smtClean="0">
                    <a:latin typeface="Cambria Math" panose="02040503050406030204" pitchFamily="18" charset="0"/>
                  </a:rPr>
                  <a:t>𝜀</a:t>
                </a:r>
                <a:r>
                  <a:rPr lang="zh-CN" altLang="en-US" sz="1200" i="0" smtClean="0">
                    <a:latin typeface="Cambria Math" panose="02040503050406030204" pitchFamily="18" charset="0"/>
                  </a:rPr>
                  <a:t>的</a:t>
                </a:r>
                <a:r>
                  <a:rPr lang="zh-CN" altLang="en-US" dirty="0" smtClean="0"/>
                  <a:t>范围可以通过以下式子表示，从而假定</a:t>
                </a:r>
                <a:r>
                  <a:rPr lang="en-US" altLang="zh-CN" sz="1200" i="0" smtClean="0">
                    <a:latin typeface="Cambria Math" panose="02040503050406030204" pitchFamily="18" charset="0"/>
                  </a:rPr>
                  <a:t>𝜀</a:t>
                </a:r>
                <a:r>
                  <a:rPr lang="zh-CN" altLang="en-US" sz="1200" i="0" smtClean="0">
                    <a:latin typeface="Cambria Math" panose="02040503050406030204" pitchFamily="18" charset="0"/>
                  </a:rPr>
                  <a:t>服从</a:t>
                </a:r>
                <a:r>
                  <a:rPr lang="zh-CN" altLang="en-US" dirty="0" smtClean="0"/>
                  <a:t>正态分布，可以通过极大似然的方法对</a:t>
                </a:r>
                <a:r>
                  <a:rPr lang="en-US" altLang="zh-CN" dirty="0" smtClean="0"/>
                  <a:t>beta</a:t>
                </a:r>
                <a:r>
                  <a:rPr lang="zh-CN" altLang="en-US" dirty="0" smtClean="0"/>
                  <a:t>进行估计</a:t>
                </a:r>
                <a:endParaRPr lang="en-US" altLang="zh-CN" dirty="0" smtClean="0"/>
              </a:p>
              <a:p>
                <a:r>
                  <a:rPr lang="en-US" altLang="zh-CN" dirty="0" smtClean="0"/>
                  <a:t>t</a:t>
                </a:r>
                <a:r>
                  <a:rPr lang="en-US" altLang="zh-CN" baseline="0" dirty="0" smtClean="0"/>
                  <a:t> </a:t>
                </a:r>
                <a:r>
                  <a:rPr lang="zh-CN" altLang="en-US" baseline="0" dirty="0" smtClean="0"/>
                  <a:t>是第一次问题和第二次</a:t>
                </a:r>
                <a:r>
                  <a:rPr lang="zh-CN" altLang="en-US" baseline="0" dirty="0" smtClean="0"/>
                  <a:t>问题（</a:t>
                </a:r>
                <a:r>
                  <a:rPr lang="en-US" altLang="zh-CN" baseline="0" dirty="0" smtClean="0"/>
                  <a:t>1,2</a:t>
                </a:r>
                <a:r>
                  <a:rPr lang="zh-CN" altLang="en-US" baseline="0" dirty="0" smtClean="0"/>
                  <a:t>）</a:t>
                </a:r>
                <a:endParaRPr lang="en-US" altLang="zh-CN" baseline="0" dirty="0" smtClean="0"/>
              </a:p>
              <a:p>
                <a:r>
                  <a:rPr lang="en-US" altLang="zh-CN" baseline="0" dirty="0" err="1" smtClean="0"/>
                  <a:t>i</a:t>
                </a:r>
                <a:r>
                  <a:rPr lang="en-US" altLang="zh-CN" baseline="0" dirty="0" smtClean="0"/>
                  <a:t> </a:t>
                </a:r>
                <a:r>
                  <a:rPr lang="zh-CN" altLang="en-US" baseline="0" dirty="0" smtClean="0"/>
                  <a:t>代表第</a:t>
                </a:r>
                <a:r>
                  <a:rPr lang="en-US" altLang="zh-CN" baseline="0" dirty="0" err="1" smtClean="0"/>
                  <a:t>i</a:t>
                </a:r>
                <a:r>
                  <a:rPr lang="zh-CN" altLang="en-US" baseline="0" dirty="0" smtClean="0"/>
                  <a:t>个被访者面对的问题</a:t>
                </a:r>
                <a:endParaRPr lang="zh-CN" altLang="en-US" dirty="0"/>
              </a:p>
            </p:txBody>
          </p:sp>
        </mc:Fallback>
      </mc:AlternateContent>
      <p:sp>
        <p:nvSpPr>
          <p:cNvPr id="4" name="灯片编号占位符 3"/>
          <p:cNvSpPr>
            <a:spLocks noGrp="1"/>
          </p:cNvSpPr>
          <p:nvPr>
            <p:ph type="sldNum" sz="quarter" idx="10"/>
          </p:nvPr>
        </p:nvSpPr>
        <p:spPr/>
        <p:txBody>
          <a:bodyPr/>
          <a:lstStyle/>
          <a:p>
            <a:fld id="{E2093FF8-4B8D-4A9D-AF1B-32DDBB695745}" type="slidenum">
              <a:rPr lang="en-US" smtClean="0"/>
              <a:t>9</a:t>
            </a:fld>
            <a:endParaRPr lang="en-US"/>
          </a:p>
        </p:txBody>
      </p:sp>
    </p:spTree>
    <p:extLst>
      <p:ext uri="{BB962C8B-B14F-4D97-AF65-F5344CB8AC3E}">
        <p14:creationId xmlns:p14="http://schemas.microsoft.com/office/powerpoint/2010/main" val="3786931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50" dirty="0" smtClean="0"/>
                  <a:t>因此对于不同回答组合，即</a:t>
                </a:r>
                <a:r>
                  <a:rPr lang="en-US" altLang="zh-CN" sz="1050" dirty="0" smtClean="0"/>
                  <a:t>11,10,01,00</a:t>
                </a:r>
                <a:r>
                  <a:rPr lang="zh-CN" altLang="en-US" sz="1050" dirty="0" smtClean="0"/>
                  <a:t>几种用户，可以分别求出他们的概率分布。</a:t>
                </a:r>
                <a:endParaRPr lang="zh-CN" altLang="en-US" sz="1050" dirty="0"/>
              </a:p>
            </p:txBody>
          </p:sp>
        </mc:Choice>
        <mc:Fallback xmlns="">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支付意愿收到各种因素影响，如收入，年龄，家庭构成，教育程度等</a:t>
                </a:r>
                <a:r>
                  <a:rPr lang="en-US" altLang="zh-CN" dirty="0" smtClean="0"/>
                  <a:t>X</a:t>
                </a:r>
                <a:r>
                  <a:rPr lang="zh-CN" altLang="en-US" dirty="0" smtClean="0"/>
                  <a:t>。因此如果对方接受报价，说明</a:t>
                </a:r>
                <a:r>
                  <a:rPr lang="en-US" altLang="zh-CN" sz="1200" i="0" smtClean="0">
                    <a:latin typeface="Cambria Math" panose="02040503050406030204" pitchFamily="18" charset="0"/>
                  </a:rPr>
                  <a:t>𝜀</a:t>
                </a:r>
                <a:r>
                  <a:rPr lang="zh-CN" altLang="en-US" sz="1200" i="0" smtClean="0">
                    <a:latin typeface="Cambria Math" panose="02040503050406030204" pitchFamily="18" charset="0"/>
                  </a:rPr>
                  <a:t>的</a:t>
                </a:r>
                <a:r>
                  <a:rPr lang="zh-CN" altLang="en-US" dirty="0" smtClean="0"/>
                  <a:t>范围可以通过以下式子表示，从而假定</a:t>
                </a:r>
                <a:r>
                  <a:rPr lang="en-US" altLang="zh-CN" sz="1200" i="0" smtClean="0">
                    <a:latin typeface="Cambria Math" panose="02040503050406030204" pitchFamily="18" charset="0"/>
                  </a:rPr>
                  <a:t>𝜀</a:t>
                </a:r>
                <a:r>
                  <a:rPr lang="zh-CN" altLang="en-US" sz="1200" i="0" smtClean="0">
                    <a:latin typeface="Cambria Math" panose="02040503050406030204" pitchFamily="18" charset="0"/>
                  </a:rPr>
                  <a:t>服从</a:t>
                </a:r>
                <a:r>
                  <a:rPr lang="zh-CN" altLang="en-US" dirty="0" smtClean="0"/>
                  <a:t>正态分布，可以通过极大似然的方法对</a:t>
                </a:r>
                <a:r>
                  <a:rPr lang="en-US" altLang="zh-CN" dirty="0" smtClean="0"/>
                  <a:t>beta</a:t>
                </a:r>
                <a:r>
                  <a:rPr lang="zh-CN" altLang="en-US" dirty="0" smtClean="0"/>
                  <a:t>进行估计</a:t>
                </a:r>
                <a:endParaRPr lang="en-US" altLang="zh-CN" dirty="0" smtClean="0"/>
              </a:p>
              <a:p>
                <a:r>
                  <a:rPr lang="en-US" altLang="zh-CN" dirty="0" smtClean="0"/>
                  <a:t>t</a:t>
                </a:r>
                <a:r>
                  <a:rPr lang="en-US" altLang="zh-CN" baseline="0" dirty="0" smtClean="0"/>
                  <a:t> </a:t>
                </a:r>
                <a:r>
                  <a:rPr lang="zh-CN" altLang="en-US" baseline="0" dirty="0" smtClean="0"/>
                  <a:t>是第一次问题和第二次</a:t>
                </a:r>
                <a:r>
                  <a:rPr lang="zh-CN" altLang="en-US" baseline="0" dirty="0" smtClean="0"/>
                  <a:t>问题（</a:t>
                </a:r>
                <a:r>
                  <a:rPr lang="en-US" altLang="zh-CN" baseline="0" dirty="0" smtClean="0"/>
                  <a:t>1,2</a:t>
                </a:r>
                <a:r>
                  <a:rPr lang="zh-CN" altLang="en-US" baseline="0" dirty="0" smtClean="0"/>
                  <a:t>）</a:t>
                </a:r>
                <a:endParaRPr lang="en-US" altLang="zh-CN" baseline="0" dirty="0" smtClean="0"/>
              </a:p>
              <a:p>
                <a:r>
                  <a:rPr lang="en-US" altLang="zh-CN" baseline="0" dirty="0" err="1" smtClean="0"/>
                  <a:t>i</a:t>
                </a:r>
                <a:r>
                  <a:rPr lang="en-US" altLang="zh-CN" baseline="0" dirty="0" smtClean="0"/>
                  <a:t> </a:t>
                </a:r>
                <a:r>
                  <a:rPr lang="zh-CN" altLang="en-US" baseline="0" dirty="0" smtClean="0"/>
                  <a:t>代表第</a:t>
                </a:r>
                <a:r>
                  <a:rPr lang="en-US" altLang="zh-CN" baseline="0" dirty="0" err="1" smtClean="0"/>
                  <a:t>i</a:t>
                </a:r>
                <a:r>
                  <a:rPr lang="zh-CN" altLang="en-US" baseline="0" dirty="0" smtClean="0"/>
                  <a:t>个被访者面对的问题</a:t>
                </a:r>
                <a:endParaRPr lang="zh-CN" altLang="en-US" dirty="0"/>
              </a:p>
            </p:txBody>
          </p:sp>
        </mc:Fallback>
      </mc:AlternateContent>
      <p:sp>
        <p:nvSpPr>
          <p:cNvPr id="4" name="灯片编号占位符 3"/>
          <p:cNvSpPr>
            <a:spLocks noGrp="1"/>
          </p:cNvSpPr>
          <p:nvPr>
            <p:ph type="sldNum" sz="quarter" idx="10"/>
          </p:nvPr>
        </p:nvSpPr>
        <p:spPr/>
        <p:txBody>
          <a:bodyPr/>
          <a:lstStyle/>
          <a:p>
            <a:fld id="{E2093FF8-4B8D-4A9D-AF1B-32DDBB695745}" type="slidenum">
              <a:rPr lang="en-US" smtClean="0"/>
              <a:t>10</a:t>
            </a:fld>
            <a:endParaRPr lang="en-US"/>
          </a:p>
        </p:txBody>
      </p:sp>
    </p:spTree>
    <p:extLst>
      <p:ext uri="{BB962C8B-B14F-4D97-AF65-F5344CB8AC3E}">
        <p14:creationId xmlns:p14="http://schemas.microsoft.com/office/powerpoint/2010/main" val="3251133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因此针对两个问题，四种回答可能性有着这样的对数似然方程。</a:t>
            </a:r>
            <a:endParaRPr lang="zh-CN" altLang="en-US" dirty="0"/>
          </a:p>
        </p:txBody>
      </p:sp>
      <p:sp>
        <p:nvSpPr>
          <p:cNvPr id="4" name="灯片编号占位符 3"/>
          <p:cNvSpPr>
            <a:spLocks noGrp="1"/>
          </p:cNvSpPr>
          <p:nvPr>
            <p:ph type="sldNum" sz="quarter" idx="10"/>
          </p:nvPr>
        </p:nvSpPr>
        <p:spPr/>
        <p:txBody>
          <a:bodyPr/>
          <a:lstStyle/>
          <a:p>
            <a:fld id="{E2093FF8-4B8D-4A9D-AF1B-32DDBB695745}" type="slidenum">
              <a:rPr lang="en-US" smtClean="0"/>
              <a:t>11</a:t>
            </a:fld>
            <a:endParaRPr lang="en-US"/>
          </a:p>
        </p:txBody>
      </p:sp>
    </p:spTree>
    <p:extLst>
      <p:ext uri="{BB962C8B-B14F-4D97-AF65-F5344CB8AC3E}">
        <p14:creationId xmlns:p14="http://schemas.microsoft.com/office/powerpoint/2010/main" val="120171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Untitled-2 copy（半透明）xiao.gif"/>
          <p:cNvPicPr>
            <a:picLocks noChangeAspect="1"/>
          </p:cNvPicPr>
          <p:nvPr/>
        </p:nvPicPr>
        <p:blipFill>
          <a:blip r:embed="rId2" cstate="print">
            <a:lum bright="60000" contrast="-70000"/>
          </a:blip>
          <a:srcRect/>
          <a:stretch>
            <a:fillRect/>
          </a:stretch>
        </p:blipFill>
        <p:spPr bwMode="auto">
          <a:xfrm>
            <a:off x="1692275" y="333375"/>
            <a:ext cx="5734050" cy="5613400"/>
          </a:xfrm>
          <a:prstGeom prst="rect">
            <a:avLst/>
          </a:prstGeom>
          <a:noFill/>
          <a:ln w="9525">
            <a:noFill/>
            <a:miter lim="800000"/>
            <a:headEnd/>
            <a:tailEnd/>
          </a:ln>
        </p:spPr>
      </p:pic>
      <p:sp>
        <p:nvSpPr>
          <p:cNvPr id="5"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ea typeface="仿宋" panose="02010609060101010101" pitchFamily="49" charset="-122"/>
            </a:endParaRPr>
          </a:p>
        </p:txBody>
      </p:sp>
      <p:sp>
        <p:nvSpPr>
          <p:cNvPr id="2" name="Title 1"/>
          <p:cNvSpPr>
            <a:spLocks noGrp="1"/>
          </p:cNvSpPr>
          <p:nvPr>
            <p:ph type="ctrTitle"/>
          </p:nvPr>
        </p:nvSpPr>
        <p:spPr>
          <a:xfrm>
            <a:off x="685800" y="2130425"/>
            <a:ext cx="7772400" cy="1470025"/>
          </a:xfrm>
        </p:spPr>
        <p:txBody>
          <a:bodyPr/>
          <a:lstStyle>
            <a:lvl1pPr algn="ctr">
              <a:defRPr>
                <a:latin typeface="Times New Roman" panose="02020603050405020304" pitchFamily="18" charset="0"/>
                <a:cs typeface="Times New Roman" panose="02020603050405020304" pitchFamily="18" charset="0"/>
              </a:defRPr>
            </a:lvl1pPr>
          </a:lstStyle>
          <a:p>
            <a:r>
              <a:rPr lang="en-US" altLang="zh-CN" dirty="0" smtClean="0"/>
              <a:t>Click to edit Master title style</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Click to edit Master subtitle style</a:t>
            </a:r>
            <a:endParaRPr lang="zh-CN" altLang="en-US" dirty="0"/>
          </a:p>
        </p:txBody>
      </p:sp>
      <p:sp>
        <p:nvSpPr>
          <p:cNvPr id="6" name="Date Placeholder 3"/>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Arrow Connector 3"/>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Date Placeholder 3"/>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Arrow Connector 3"/>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Vertical Title 1"/>
          <p:cNvSpPr>
            <a:spLocks noGrp="1"/>
          </p:cNvSpPr>
          <p:nvPr>
            <p:ph type="title" orient="vert"/>
          </p:nvPr>
        </p:nvSpPr>
        <p:spPr>
          <a:xfrm>
            <a:off x="6629400" y="908720"/>
            <a:ext cx="2057400" cy="5217443"/>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908720"/>
            <a:ext cx="6019800" cy="521744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Date Placeholder 3"/>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Untitled-2 copy（半透明）xiao.gif"/>
          <p:cNvPicPr>
            <a:picLocks noChangeAspect="1"/>
          </p:cNvPicPr>
          <p:nvPr userDrawn="1"/>
        </p:nvPicPr>
        <p:blipFill>
          <a:blip r:embed="rId2" cstate="print">
            <a:lum bright="60000" contrast="-70000"/>
          </a:blip>
          <a:srcRect/>
          <a:stretch>
            <a:fillRect/>
          </a:stretch>
        </p:blipFill>
        <p:spPr bwMode="auto">
          <a:xfrm>
            <a:off x="1692275" y="333375"/>
            <a:ext cx="5734050" cy="5613400"/>
          </a:xfrm>
          <a:prstGeom prst="rect">
            <a:avLst/>
          </a:prstGeom>
          <a:noFill/>
          <a:ln w="9525">
            <a:noFill/>
            <a:miter lim="800000"/>
            <a:headEnd/>
            <a:tailEnd/>
          </a:ln>
        </p:spPr>
      </p:pic>
      <p:sp>
        <p:nvSpPr>
          <p:cNvPr id="5" name="Rectangle 6"/>
          <p:cNvSpPr/>
          <p:nvPr userDrawn="1"/>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ea typeface="仿宋" panose="02010609060101010101" pitchFamily="49" charset="-122"/>
            </a:endParaRPr>
          </a:p>
        </p:txBody>
      </p:sp>
      <p:sp>
        <p:nvSpPr>
          <p:cNvPr id="2" name="Title 1"/>
          <p:cNvSpPr>
            <a:spLocks noGrp="1"/>
          </p:cNvSpPr>
          <p:nvPr>
            <p:ph type="ctrTitle"/>
          </p:nvPr>
        </p:nvSpPr>
        <p:spPr>
          <a:xfrm>
            <a:off x="685800" y="2130425"/>
            <a:ext cx="7772400" cy="1470025"/>
          </a:xfrm>
        </p:spPr>
        <p:txBody>
          <a:bodyPr/>
          <a:lstStyle>
            <a:lvl1pPr algn="ctr">
              <a:defRPr/>
            </a:lvl1p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6" name="Date Placeholder 3"/>
          <p:cNvSpPr>
            <a:spLocks noGrp="1"/>
          </p:cNvSpPr>
          <p:nvPr>
            <p:ph type="dt" sz="half" idx="10"/>
          </p:nvPr>
        </p:nvSpPr>
        <p:spPr/>
        <p:txBody>
          <a:bodyPr/>
          <a:lstStyle>
            <a:lvl1pPr>
              <a:defRPr/>
            </a:lvl1pPr>
          </a:lstStyle>
          <a:p>
            <a:pPr>
              <a:defRPr/>
            </a:pPr>
            <a:fld id="{97459BCA-5DF2-41F9-8D5E-CE33E78B8E21}"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9A5EE4DF-6A9D-4225-B41F-EB8CE3EC625E}"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Arrow Connector 3"/>
          <p:cNvCxnSpPr/>
          <p:nvPr userDrawn="1"/>
        </p:nvCxnSpPr>
        <p:spPr>
          <a:xfrm>
            <a:off x="179512" y="836712"/>
            <a:ext cx="7920880" cy="1588"/>
          </a:xfrm>
          <a:prstGeom prst="straightConnector1">
            <a:avLst/>
          </a:prstGeom>
          <a:ln w="28575">
            <a:gradFill flip="none" rotWithShape="1">
              <a:gsLst>
                <a:gs pos="0">
                  <a:srgbClr val="002060"/>
                </a:gs>
                <a:gs pos="50000">
                  <a:srgbClr val="0070C0"/>
                </a:gs>
                <a:gs pos="100000">
                  <a:srgbClr val="00B0F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Date Placeholder 3"/>
          <p:cNvSpPr>
            <a:spLocks noGrp="1"/>
          </p:cNvSpPr>
          <p:nvPr>
            <p:ph type="dt" sz="half" idx="10"/>
          </p:nvPr>
        </p:nvSpPr>
        <p:spPr/>
        <p:txBody>
          <a:bodyPr/>
          <a:lstStyle>
            <a:lvl1pPr>
              <a:defRPr/>
            </a:lvl1pPr>
          </a:lstStyle>
          <a:p>
            <a:pPr>
              <a:defRPr/>
            </a:pPr>
            <a:fld id="{793F4BAE-3556-4C78-895D-5900D08C25AC}"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9EF74EE1-BED1-4C5A-8A6D-FB9338FA175E}"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Arrow Connector 3"/>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6D09A94-184D-4BD5-A3DB-1F6551CF08BD}"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2A7A026E-595F-4784-9A92-1B7E01837138}"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Arrow Connector 7"/>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4"/>
          <p:cNvSpPr>
            <a:spLocks noGrp="1"/>
          </p:cNvSpPr>
          <p:nvPr>
            <p:ph type="dt" sz="half" idx="10"/>
          </p:nvPr>
        </p:nvSpPr>
        <p:spPr/>
        <p:txBody>
          <a:bodyPr/>
          <a:lstStyle>
            <a:lvl1pPr>
              <a:defRPr/>
            </a:lvl1pPr>
          </a:lstStyle>
          <a:p>
            <a:pPr>
              <a:defRPr/>
            </a:pPr>
            <a:fld id="{097C4A88-7467-45EB-B6CD-2F955D8339EA}"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8" name="Footer Placeholder 5"/>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Slide Number Placeholder 6"/>
          <p:cNvSpPr>
            <a:spLocks noGrp="1"/>
          </p:cNvSpPr>
          <p:nvPr>
            <p:ph type="sldNum" sz="quarter" idx="12"/>
          </p:nvPr>
        </p:nvSpPr>
        <p:spPr/>
        <p:txBody>
          <a:bodyPr/>
          <a:lstStyle>
            <a:lvl1pPr>
              <a:defRPr/>
            </a:lvl1pPr>
          </a:lstStyle>
          <a:p>
            <a:pPr>
              <a:defRPr/>
            </a:pPr>
            <a:fld id="{AF375BD3-5AFD-4580-907E-77A5D67BA496}"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Arrow Connector 9"/>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8" name="Picture 10"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9" name="Date Placeholder 6"/>
          <p:cNvSpPr>
            <a:spLocks noGrp="1"/>
          </p:cNvSpPr>
          <p:nvPr>
            <p:ph type="dt" sz="half" idx="10"/>
          </p:nvPr>
        </p:nvSpPr>
        <p:spPr/>
        <p:txBody>
          <a:bodyPr/>
          <a:lstStyle>
            <a:lvl1pPr>
              <a:defRPr/>
            </a:lvl1pPr>
          </a:lstStyle>
          <a:p>
            <a:pPr>
              <a:defRPr/>
            </a:pPr>
            <a:fld id="{4566849C-1D46-4A34-9FD1-3708CF87F342}"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10" name="Footer Placeholder 7"/>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11" name="Slide Number Placeholder 8"/>
          <p:cNvSpPr>
            <a:spLocks noGrp="1"/>
          </p:cNvSpPr>
          <p:nvPr>
            <p:ph type="sldNum" sz="quarter" idx="12"/>
          </p:nvPr>
        </p:nvSpPr>
        <p:spPr/>
        <p:txBody>
          <a:bodyPr/>
          <a:lstStyle>
            <a:lvl1pPr>
              <a:defRPr/>
            </a:lvl1pPr>
          </a:lstStyle>
          <a:p>
            <a:pPr>
              <a:defRPr/>
            </a:pPr>
            <a:fld id="{A8B04FA5-2136-43CE-BBE6-E077CB33388D}"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Arrow Connector 5"/>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4" name="Picture 6"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5" name="Date Placeholder 2"/>
          <p:cNvSpPr>
            <a:spLocks noGrp="1"/>
          </p:cNvSpPr>
          <p:nvPr>
            <p:ph type="dt" sz="half" idx="10"/>
          </p:nvPr>
        </p:nvSpPr>
        <p:spPr/>
        <p:txBody>
          <a:bodyPr/>
          <a:lstStyle>
            <a:lvl1pPr>
              <a:defRPr/>
            </a:lvl1pPr>
          </a:lstStyle>
          <a:p>
            <a:pPr>
              <a:defRPr/>
            </a:pPr>
            <a:fld id="{24013C9E-0746-42D6-9446-A9F6B96DA2B0}"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6" name="Footer Placeholder 3"/>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Slide Number Placeholder 4"/>
          <p:cNvSpPr>
            <a:spLocks noGrp="1"/>
          </p:cNvSpPr>
          <p:nvPr>
            <p:ph type="sldNum" sz="quarter" idx="12"/>
          </p:nvPr>
        </p:nvSpPr>
        <p:spPr/>
        <p:txBody>
          <a:bodyPr/>
          <a:lstStyle>
            <a:lvl1pPr>
              <a:defRPr/>
            </a:lvl1pPr>
          </a:lstStyle>
          <a:p>
            <a:pPr>
              <a:defRPr/>
            </a:pPr>
            <a:fld id="{C7BD45FC-A3C4-4BC6-A4C7-695B1A4C84E3}"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Straight Arrow Connector 4"/>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3" name="Picture 5"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4" name="Date Placeholder 1"/>
          <p:cNvSpPr>
            <a:spLocks noGrp="1"/>
          </p:cNvSpPr>
          <p:nvPr>
            <p:ph type="dt" sz="half" idx="10"/>
          </p:nvPr>
        </p:nvSpPr>
        <p:spPr/>
        <p:txBody>
          <a:bodyPr/>
          <a:lstStyle>
            <a:lvl1pPr>
              <a:defRPr/>
            </a:lvl1pPr>
          </a:lstStyle>
          <a:p>
            <a:pPr>
              <a:defRPr/>
            </a:pPr>
            <a:fld id="{67345611-94E2-4790-B6CB-80A1B951438D}"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Slide Number Placeholder 3"/>
          <p:cNvSpPr>
            <a:spLocks noGrp="1"/>
          </p:cNvSpPr>
          <p:nvPr>
            <p:ph type="sldNum" sz="quarter" idx="12"/>
          </p:nvPr>
        </p:nvSpPr>
        <p:spPr/>
        <p:txBody>
          <a:bodyPr/>
          <a:lstStyle>
            <a:lvl1pPr>
              <a:defRPr/>
            </a:lvl1pPr>
          </a:lstStyle>
          <a:p>
            <a:pPr>
              <a:defRPr/>
            </a:pPr>
            <a:fld id="{F18B9F75-BE06-4BE8-863C-09FAB2C1AB7E}"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Arrow Connector 7"/>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467544" y="908720"/>
            <a:ext cx="3008313" cy="946026"/>
          </a:xfrm>
        </p:spPr>
        <p:txBody>
          <a:bodyPr anchor="b"/>
          <a:lstStyle>
            <a:lvl1pPr algn="l">
              <a:defRPr sz="2000" b="1"/>
            </a:lvl1pPr>
          </a:lstStyle>
          <a:p>
            <a:r>
              <a:rPr lang="en-US" altLang="zh-CN" smtClean="0"/>
              <a:t>Click to edit Master title style</a:t>
            </a:r>
            <a:endParaRPr lang="zh-CN" altLang="en-US" dirty="0"/>
          </a:p>
        </p:txBody>
      </p:sp>
      <p:sp>
        <p:nvSpPr>
          <p:cNvPr id="3" name="Content Placeholder 2"/>
          <p:cNvSpPr>
            <a:spLocks noGrp="1"/>
          </p:cNvSpPr>
          <p:nvPr>
            <p:ph idx="1"/>
          </p:nvPr>
        </p:nvSpPr>
        <p:spPr>
          <a:xfrm>
            <a:off x="3575050" y="908720"/>
            <a:ext cx="5111750" cy="52174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844824"/>
            <a:ext cx="3008313" cy="42813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38125563-76E9-4ED0-8993-D77D85D914C5}"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8" name="Footer Placeholder 5"/>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Slide Number Placeholder 6"/>
          <p:cNvSpPr>
            <a:spLocks noGrp="1"/>
          </p:cNvSpPr>
          <p:nvPr>
            <p:ph type="sldNum" sz="quarter" idx="12"/>
          </p:nvPr>
        </p:nvSpPr>
        <p:spPr/>
        <p:txBody>
          <a:bodyPr/>
          <a:lstStyle>
            <a:lvl1pPr>
              <a:defRPr/>
            </a:lvl1pPr>
          </a:lstStyle>
          <a:p>
            <a:pPr>
              <a:defRPr/>
            </a:pPr>
            <a:fld id="{02F4FE35-7F6B-4093-B5E2-1A8CA3621C70}"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Arrow Connector 3"/>
          <p:cNvCxnSpPr/>
          <p:nvPr/>
        </p:nvCxnSpPr>
        <p:spPr>
          <a:xfrm>
            <a:off x="179512" y="836712"/>
            <a:ext cx="7920880" cy="1588"/>
          </a:xfrm>
          <a:prstGeom prst="straightConnector1">
            <a:avLst/>
          </a:prstGeom>
          <a:ln w="28575">
            <a:gradFill flip="none" rotWithShape="1">
              <a:gsLst>
                <a:gs pos="0">
                  <a:srgbClr val="002060"/>
                </a:gs>
                <a:gs pos="50000">
                  <a:srgbClr val="0070C0"/>
                </a:gs>
                <a:gs pos="100000">
                  <a:srgbClr val="00B0F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ltLang="zh-CN" dirty="0" smtClean="0"/>
              <a:t>Click to edit Master title style</a:t>
            </a:r>
            <a:endParaRPr lang="zh-CN" alt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zh-CN" altLang="en-US" dirty="0"/>
          </a:p>
        </p:txBody>
      </p:sp>
      <p:sp>
        <p:nvSpPr>
          <p:cNvPr id="6" name="Date Placeholder 3"/>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Arrow Connector 7"/>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908719"/>
            <a:ext cx="5486400" cy="38188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F3906CB1-6523-474F-AE85-9B853B9BB328}"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8" name="Footer Placeholder 5"/>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Slide Number Placeholder 6"/>
          <p:cNvSpPr>
            <a:spLocks noGrp="1"/>
          </p:cNvSpPr>
          <p:nvPr>
            <p:ph type="sldNum" sz="quarter" idx="12"/>
          </p:nvPr>
        </p:nvSpPr>
        <p:spPr/>
        <p:txBody>
          <a:bodyPr/>
          <a:lstStyle>
            <a:lvl1pPr>
              <a:defRPr/>
            </a:lvl1pPr>
          </a:lstStyle>
          <a:p>
            <a:pPr>
              <a:defRPr/>
            </a:pPr>
            <a:fld id="{A70780F0-25F0-4BF8-B682-0BA24ADE8355}"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Arrow Connector 3"/>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Date Placeholder 3"/>
          <p:cNvSpPr>
            <a:spLocks noGrp="1"/>
          </p:cNvSpPr>
          <p:nvPr>
            <p:ph type="dt" sz="half" idx="10"/>
          </p:nvPr>
        </p:nvSpPr>
        <p:spPr/>
        <p:txBody>
          <a:bodyPr/>
          <a:lstStyle>
            <a:lvl1pPr>
              <a:defRPr/>
            </a:lvl1pPr>
          </a:lstStyle>
          <a:p>
            <a:pPr>
              <a:defRPr/>
            </a:pPr>
            <a:fld id="{2F5C3378-B867-412B-A3F9-F695FD08D7C3}"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67C63F5E-D902-4FAA-BEE5-25E0F36C519E}"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Arrow Connector 3"/>
          <p:cNvCxnSpPr/>
          <p:nvPr userDrawn="1"/>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userDrawn="1"/>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Vertical Title 1"/>
          <p:cNvSpPr>
            <a:spLocks noGrp="1"/>
          </p:cNvSpPr>
          <p:nvPr>
            <p:ph type="title" orient="vert"/>
          </p:nvPr>
        </p:nvSpPr>
        <p:spPr>
          <a:xfrm>
            <a:off x="6629400" y="908720"/>
            <a:ext cx="2057400" cy="5217443"/>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908720"/>
            <a:ext cx="6019800" cy="521744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Date Placeholder 3"/>
          <p:cNvSpPr>
            <a:spLocks noGrp="1"/>
          </p:cNvSpPr>
          <p:nvPr>
            <p:ph type="dt" sz="half" idx="10"/>
          </p:nvPr>
        </p:nvSpPr>
        <p:spPr/>
        <p:txBody>
          <a:bodyPr/>
          <a:lstStyle>
            <a:lvl1pPr>
              <a:defRPr/>
            </a:lvl1pPr>
          </a:lstStyle>
          <a:p>
            <a:pPr>
              <a:defRPr/>
            </a:pPr>
            <a:fld id="{AC95B52E-ED44-4085-A754-1E77FA1C2B6A}" type="datetimeFigureOut">
              <a:rPr lang="zh-CN" altLang="en-US">
                <a:solidFill>
                  <a:prstClr val="black">
                    <a:tint val="75000"/>
                  </a:prstClr>
                </a:solidFill>
              </a:rPr>
              <a:pPr>
                <a:defRPr/>
              </a:pPr>
              <a:t>2017/9/11</a:t>
            </a:fld>
            <a:endParaRPr lang="zh-CN" alt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5128A8D5-A1C6-4682-BAE9-196545E69A8E}" type="slidenum">
              <a:rPr lang="zh-CN" altLang="en-US">
                <a:solidFill>
                  <a:prstClr val="black">
                    <a:tint val="75000"/>
                  </a:prstClr>
                </a:solidFill>
              </a:rPr>
              <a:pPr>
                <a:defRPr/>
              </a:p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Arrow Connector 3"/>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5" name="Picture 7"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6" name="Date Placeholder 3"/>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Arrow Connector 7"/>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4"/>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Arrow Connector 9"/>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8" name="Picture 10"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9" name="Date Placeholder 6"/>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10" name="Footer Placeholder 7"/>
          <p:cNvSpPr>
            <a:spLocks noGrp="1"/>
          </p:cNvSpPr>
          <p:nvPr>
            <p:ph type="ftr" sz="quarter" idx="11"/>
          </p:nvPr>
        </p:nvSpPr>
        <p:spPr/>
        <p:txBody>
          <a:bodyPr/>
          <a:lstStyle>
            <a:lvl1pPr>
              <a:defRPr/>
            </a:lvl1pPr>
          </a:lstStyle>
          <a:p>
            <a:endParaRPr lang="en-US"/>
          </a:p>
        </p:txBody>
      </p:sp>
      <p:sp>
        <p:nvSpPr>
          <p:cNvPr id="11" name="Slide Number Placeholder 8"/>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Arrow Connector 5"/>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4" name="Picture 6"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5" name="Date Placeholder 2"/>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6" name="Footer Placeholder 3"/>
          <p:cNvSpPr>
            <a:spLocks noGrp="1"/>
          </p:cNvSpPr>
          <p:nvPr>
            <p:ph type="ftr" sz="quarter" idx="11"/>
          </p:nvPr>
        </p:nvSpPr>
        <p:spPr/>
        <p:txBody>
          <a:bodyPr/>
          <a:lstStyle>
            <a:lvl1pPr>
              <a:defRPr/>
            </a:lvl1pPr>
          </a:lstStyle>
          <a:p>
            <a:endParaRPr lang="en-US"/>
          </a:p>
        </p:txBody>
      </p:sp>
      <p:sp>
        <p:nvSpPr>
          <p:cNvPr id="7" name="Slide Number Placeholder 4"/>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Straight Arrow Connector 4"/>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3" name="Picture 5"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4" name="Date Placeholder 1"/>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3"/>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Arrow Connector 7"/>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467544" y="908720"/>
            <a:ext cx="3008313" cy="946026"/>
          </a:xfrm>
        </p:spPr>
        <p:txBody>
          <a:bodyPr anchor="b"/>
          <a:lstStyle>
            <a:lvl1pPr algn="l">
              <a:defRPr sz="2000" b="1"/>
            </a:lvl1pPr>
          </a:lstStyle>
          <a:p>
            <a:r>
              <a:rPr lang="en-US" altLang="zh-CN" smtClean="0"/>
              <a:t>Click to edit Master title style</a:t>
            </a:r>
            <a:endParaRPr lang="zh-CN" altLang="en-US" dirty="0"/>
          </a:p>
        </p:txBody>
      </p:sp>
      <p:sp>
        <p:nvSpPr>
          <p:cNvPr id="3" name="Content Placeholder 2"/>
          <p:cNvSpPr>
            <a:spLocks noGrp="1"/>
          </p:cNvSpPr>
          <p:nvPr>
            <p:ph idx="1"/>
          </p:nvPr>
        </p:nvSpPr>
        <p:spPr>
          <a:xfrm>
            <a:off x="3575050" y="908720"/>
            <a:ext cx="5111750" cy="52174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844824"/>
            <a:ext cx="3008313" cy="42813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7" name="Date Placeholder 4"/>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Arrow Connector 7"/>
          <p:cNvCxnSpPr/>
          <p:nvPr/>
        </p:nvCxnSpPr>
        <p:spPr>
          <a:xfrm>
            <a:off x="179512" y="836712"/>
            <a:ext cx="7920880" cy="1588"/>
          </a:xfrm>
          <a:prstGeom prst="straightConnector1">
            <a:avLst/>
          </a:prstGeom>
          <a:ln w="28575">
            <a:gradFill flip="none" rotWithShape="1">
              <a:gsLst>
                <a:gs pos="0">
                  <a:srgbClr val="C00000"/>
                </a:gs>
                <a:gs pos="50000">
                  <a:srgbClr val="FF0000"/>
                </a:gs>
                <a:gs pos="100000">
                  <a:srgbClr val="FFC000"/>
                </a:gs>
              </a:gsLst>
              <a:lin ang="0" scaled="1"/>
              <a:tileRect/>
            </a:gradFill>
            <a:headEnd type="oval" w="sm" len="sm"/>
            <a:tailEnd type="stealth" w="med" len="lg"/>
          </a:ln>
          <a:effectLst>
            <a:outerShdw blurRad="38100" dist="25400" dir="2700000" algn="tl" rotWithShape="0">
              <a:schemeClr val="tx2">
                <a:alpha val="5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8" descr="Untitled-2 copy（半透明）xiao.gif"/>
          <p:cNvPicPr>
            <a:picLocks noChangeAspect="1"/>
          </p:cNvPicPr>
          <p:nvPr/>
        </p:nvPicPr>
        <p:blipFill>
          <a:blip r:embed="rId2" cstate="print"/>
          <a:srcRect l="10938" t="10101" r="10938" b="10100"/>
          <a:stretch>
            <a:fillRect/>
          </a:stretch>
        </p:blipFill>
        <p:spPr bwMode="auto">
          <a:xfrm>
            <a:off x="8243888" y="44450"/>
            <a:ext cx="792162" cy="792163"/>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908719"/>
            <a:ext cx="5486400" cy="38188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7" name="Date Placeholder 4"/>
          <p:cNvSpPr>
            <a:spLocks noGrp="1"/>
          </p:cNvSpPr>
          <p:nvPr>
            <p:ph type="dt" sz="half" idx="10"/>
          </p:nvPr>
        </p:nvSpPr>
        <p:spPr/>
        <p:txBody>
          <a:bodyPr/>
          <a:lstStyle>
            <a:lvl1pPr>
              <a:defRPr/>
            </a:lvl1pPr>
          </a:lstStyle>
          <a:p>
            <a:fld id="{32645BE8-DEB2-437E-9524-5067B5D35720}" type="datetimeFigureOut">
              <a:rPr lang="en-US" smtClean="0"/>
              <a:t>9/11/2017</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99B063CB-1F98-4751-B94B-486A5A2A75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7488237"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endParaRPr lang="zh-CN" altLang="en-US" dirty="0" smtClean="0"/>
          </a:p>
        </p:txBody>
      </p:sp>
      <p:sp>
        <p:nvSpPr>
          <p:cNvPr id="1027" name="Text Placeholder 2"/>
          <p:cNvSpPr>
            <a:spLocks noGrp="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zh-CN"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fld id="{32645BE8-DEB2-437E-9524-5067B5D35720}" type="datetimeFigureOut">
              <a:rPr lang="en-US" smtClean="0"/>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fld id="{99B063CB-1F98-4751-B94B-486A5A2A75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3600" kern="1200">
          <a:solidFill>
            <a:schemeClr val="tx1"/>
          </a:solidFill>
          <a:latin typeface="Arial" panose="020B0604020202020204" pitchFamily="34" charset="0"/>
          <a:ea typeface="仿宋" panose="02010609060101010101" pitchFamily="49" charset="-122"/>
          <a:cs typeface="Arial" panose="020B0604020202020204" pitchFamily="34" charset="0"/>
        </a:defRPr>
      </a:lvl1pPr>
      <a:lvl2pPr algn="l" rtl="0" eaLnBrk="1" fontAlgn="base" hangingPunct="1">
        <a:spcBef>
          <a:spcPct val="0"/>
        </a:spcBef>
        <a:spcAft>
          <a:spcPct val="0"/>
        </a:spcAft>
        <a:defRPr sz="3600">
          <a:solidFill>
            <a:schemeClr val="tx1"/>
          </a:solidFill>
          <a:latin typeface="Calibri" pitchFamily="34" charset="0"/>
          <a:ea typeface="宋体" pitchFamily="2" charset="-122"/>
        </a:defRPr>
      </a:lvl2pPr>
      <a:lvl3pPr algn="l" rtl="0" eaLnBrk="1" fontAlgn="base" hangingPunct="1">
        <a:spcBef>
          <a:spcPct val="0"/>
        </a:spcBef>
        <a:spcAft>
          <a:spcPct val="0"/>
        </a:spcAft>
        <a:defRPr sz="3600">
          <a:solidFill>
            <a:schemeClr val="tx1"/>
          </a:solidFill>
          <a:latin typeface="Calibri" pitchFamily="34" charset="0"/>
          <a:ea typeface="宋体" pitchFamily="2" charset="-122"/>
        </a:defRPr>
      </a:lvl3pPr>
      <a:lvl4pPr algn="l" rtl="0" eaLnBrk="1" fontAlgn="base" hangingPunct="1">
        <a:spcBef>
          <a:spcPct val="0"/>
        </a:spcBef>
        <a:spcAft>
          <a:spcPct val="0"/>
        </a:spcAft>
        <a:defRPr sz="3600">
          <a:solidFill>
            <a:schemeClr val="tx1"/>
          </a:solidFill>
          <a:latin typeface="Calibri" pitchFamily="34" charset="0"/>
          <a:ea typeface="宋体" pitchFamily="2" charset="-122"/>
        </a:defRPr>
      </a:lvl4pPr>
      <a:lvl5pPr algn="l" rtl="0" eaLnBrk="1" fontAlgn="base" hangingPunct="1">
        <a:spcBef>
          <a:spcPct val="0"/>
        </a:spcBef>
        <a:spcAft>
          <a:spcPct val="0"/>
        </a:spcAft>
        <a:defRPr sz="3600">
          <a:solidFill>
            <a:schemeClr val="tx1"/>
          </a:solidFill>
          <a:latin typeface="Calibri" pitchFamily="34" charset="0"/>
          <a:ea typeface="宋体" pitchFamily="2" charset="-122"/>
        </a:defRPr>
      </a:lvl5pPr>
      <a:lvl6pPr marL="457200" algn="l" rtl="0" eaLnBrk="1" fontAlgn="base" hangingPunct="1">
        <a:spcBef>
          <a:spcPct val="0"/>
        </a:spcBef>
        <a:spcAft>
          <a:spcPct val="0"/>
        </a:spcAft>
        <a:defRPr sz="3600">
          <a:solidFill>
            <a:schemeClr val="tx1"/>
          </a:solidFill>
          <a:latin typeface="Calibri" pitchFamily="34" charset="0"/>
          <a:ea typeface="宋体" pitchFamily="2" charset="-122"/>
        </a:defRPr>
      </a:lvl6pPr>
      <a:lvl7pPr marL="914400" algn="l" rtl="0" eaLnBrk="1" fontAlgn="base" hangingPunct="1">
        <a:spcBef>
          <a:spcPct val="0"/>
        </a:spcBef>
        <a:spcAft>
          <a:spcPct val="0"/>
        </a:spcAft>
        <a:defRPr sz="3600">
          <a:solidFill>
            <a:schemeClr val="tx1"/>
          </a:solidFill>
          <a:latin typeface="Calibri" pitchFamily="34" charset="0"/>
          <a:ea typeface="宋体" pitchFamily="2" charset="-122"/>
        </a:defRPr>
      </a:lvl7pPr>
      <a:lvl8pPr marL="1371600" algn="l" rtl="0" eaLnBrk="1" fontAlgn="base" hangingPunct="1">
        <a:spcBef>
          <a:spcPct val="0"/>
        </a:spcBef>
        <a:spcAft>
          <a:spcPct val="0"/>
        </a:spcAft>
        <a:defRPr sz="3600">
          <a:solidFill>
            <a:schemeClr val="tx1"/>
          </a:solidFill>
          <a:latin typeface="Calibri" pitchFamily="34" charset="0"/>
          <a:ea typeface="宋体" pitchFamily="2" charset="-122"/>
        </a:defRPr>
      </a:lvl8pPr>
      <a:lvl9pPr marL="1828800" algn="l" rtl="0" eaLnBrk="1" fontAlgn="base" hangingPunct="1">
        <a:spcBef>
          <a:spcPct val="0"/>
        </a:spcBef>
        <a:spcAft>
          <a:spcPct val="0"/>
        </a:spcAft>
        <a:defRPr sz="36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仿宋" panose="02010609060101010101" pitchFamily="49" charset="-122"/>
          <a:cs typeface="Arial" panose="020B0604020202020204"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仿宋" panose="02010609060101010101" pitchFamily="49" charset="-122"/>
          <a:cs typeface="Arial" panose="020B0604020202020204"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仿宋" panose="02010609060101010101" pitchFamily="49" charset="-122"/>
          <a:cs typeface="Arial" panose="020B0604020202020204"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仿宋" panose="02010609060101010101" pitchFamily="49" charset="-122"/>
          <a:cs typeface="Arial" panose="020B0604020202020204"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仿宋" panose="02010609060101010101" pitchFamily="49" charset="-122"/>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7488237"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endParaRPr lang="zh-CN" altLang="en-US" dirty="0" smtClean="0"/>
          </a:p>
        </p:txBody>
      </p:sp>
      <p:sp>
        <p:nvSpPr>
          <p:cNvPr id="1027" name="Text Placeholder 2"/>
          <p:cNvSpPr>
            <a:spLocks noGrp="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zh-CN"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仿宋" panose="02010609060101010101" pitchFamily="49" charset="-122"/>
              </a:defRPr>
            </a:lvl1pPr>
          </a:lstStyle>
          <a:p>
            <a:pPr>
              <a:defRPr/>
            </a:pPr>
            <a:fld id="{ABE99CB0-E98E-4350-9B71-CF78A47A7120}" type="datetimeFigureOut">
              <a:rPr lang="zh-CN" altLang="en-US" smtClean="0">
                <a:solidFill>
                  <a:prstClr val="black">
                    <a:tint val="75000"/>
                  </a:prstClr>
                </a:solidFill>
              </a:rPr>
              <a:pPr>
                <a:defRPr/>
              </a:pPr>
              <a:t>2017/9/11</a:t>
            </a:fld>
            <a:endParaRPr lang="zh-CN" alt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仿宋" panose="02010609060101010101" pitchFamily="49" charset="-122"/>
              </a:defRPr>
            </a:lvl1pPr>
          </a:lstStyle>
          <a:p>
            <a:pPr>
              <a:defRPr/>
            </a:pPr>
            <a:endParaRPr lang="zh-CN" alt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仿宋" panose="02010609060101010101" pitchFamily="49" charset="-122"/>
              </a:defRPr>
            </a:lvl1pPr>
          </a:lstStyle>
          <a:p>
            <a:pPr>
              <a:defRPr/>
            </a:pPr>
            <a:fld id="{CE426F38-0D52-4CB3-A8FA-98D9E38EC519}"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kern="1200">
          <a:solidFill>
            <a:schemeClr val="tx1"/>
          </a:solidFill>
          <a:latin typeface="+mj-lt"/>
          <a:ea typeface="仿宋" panose="02010609060101010101" pitchFamily="49" charset="-122"/>
          <a:cs typeface="+mj-cs"/>
        </a:defRPr>
      </a:lvl1pPr>
      <a:lvl2pPr algn="l" rtl="0" eaLnBrk="1" fontAlgn="base" hangingPunct="1">
        <a:spcBef>
          <a:spcPct val="0"/>
        </a:spcBef>
        <a:spcAft>
          <a:spcPct val="0"/>
        </a:spcAft>
        <a:defRPr sz="3600">
          <a:solidFill>
            <a:schemeClr val="tx1"/>
          </a:solidFill>
          <a:latin typeface="Calibri" pitchFamily="34" charset="0"/>
          <a:ea typeface="宋体" pitchFamily="2" charset="-122"/>
        </a:defRPr>
      </a:lvl2pPr>
      <a:lvl3pPr algn="l" rtl="0" eaLnBrk="1" fontAlgn="base" hangingPunct="1">
        <a:spcBef>
          <a:spcPct val="0"/>
        </a:spcBef>
        <a:spcAft>
          <a:spcPct val="0"/>
        </a:spcAft>
        <a:defRPr sz="3600">
          <a:solidFill>
            <a:schemeClr val="tx1"/>
          </a:solidFill>
          <a:latin typeface="Calibri" pitchFamily="34" charset="0"/>
          <a:ea typeface="宋体" pitchFamily="2" charset="-122"/>
        </a:defRPr>
      </a:lvl3pPr>
      <a:lvl4pPr algn="l" rtl="0" eaLnBrk="1" fontAlgn="base" hangingPunct="1">
        <a:spcBef>
          <a:spcPct val="0"/>
        </a:spcBef>
        <a:spcAft>
          <a:spcPct val="0"/>
        </a:spcAft>
        <a:defRPr sz="3600">
          <a:solidFill>
            <a:schemeClr val="tx1"/>
          </a:solidFill>
          <a:latin typeface="Calibri" pitchFamily="34" charset="0"/>
          <a:ea typeface="宋体" pitchFamily="2" charset="-122"/>
        </a:defRPr>
      </a:lvl4pPr>
      <a:lvl5pPr algn="l" rtl="0" eaLnBrk="1" fontAlgn="base" hangingPunct="1">
        <a:spcBef>
          <a:spcPct val="0"/>
        </a:spcBef>
        <a:spcAft>
          <a:spcPct val="0"/>
        </a:spcAft>
        <a:defRPr sz="3600">
          <a:solidFill>
            <a:schemeClr val="tx1"/>
          </a:solidFill>
          <a:latin typeface="Calibri" pitchFamily="34" charset="0"/>
          <a:ea typeface="宋体" pitchFamily="2" charset="-122"/>
        </a:defRPr>
      </a:lvl5pPr>
      <a:lvl6pPr marL="457200" algn="l" rtl="0" eaLnBrk="1" fontAlgn="base" hangingPunct="1">
        <a:spcBef>
          <a:spcPct val="0"/>
        </a:spcBef>
        <a:spcAft>
          <a:spcPct val="0"/>
        </a:spcAft>
        <a:defRPr sz="3600">
          <a:solidFill>
            <a:schemeClr val="tx1"/>
          </a:solidFill>
          <a:latin typeface="Calibri" pitchFamily="34" charset="0"/>
          <a:ea typeface="宋体" pitchFamily="2" charset="-122"/>
        </a:defRPr>
      </a:lvl6pPr>
      <a:lvl7pPr marL="914400" algn="l" rtl="0" eaLnBrk="1" fontAlgn="base" hangingPunct="1">
        <a:spcBef>
          <a:spcPct val="0"/>
        </a:spcBef>
        <a:spcAft>
          <a:spcPct val="0"/>
        </a:spcAft>
        <a:defRPr sz="3600">
          <a:solidFill>
            <a:schemeClr val="tx1"/>
          </a:solidFill>
          <a:latin typeface="Calibri" pitchFamily="34" charset="0"/>
          <a:ea typeface="宋体" pitchFamily="2" charset="-122"/>
        </a:defRPr>
      </a:lvl7pPr>
      <a:lvl8pPr marL="1371600" algn="l" rtl="0" eaLnBrk="1" fontAlgn="base" hangingPunct="1">
        <a:spcBef>
          <a:spcPct val="0"/>
        </a:spcBef>
        <a:spcAft>
          <a:spcPct val="0"/>
        </a:spcAft>
        <a:defRPr sz="3600">
          <a:solidFill>
            <a:schemeClr val="tx1"/>
          </a:solidFill>
          <a:latin typeface="Calibri" pitchFamily="34" charset="0"/>
          <a:ea typeface="宋体" pitchFamily="2" charset="-122"/>
        </a:defRPr>
      </a:lvl8pPr>
      <a:lvl9pPr marL="1828800" algn="l" rtl="0" eaLnBrk="1" fontAlgn="base" hangingPunct="1">
        <a:spcBef>
          <a:spcPct val="0"/>
        </a:spcBef>
        <a:spcAft>
          <a:spcPct val="0"/>
        </a:spcAft>
        <a:defRPr sz="36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仿宋" panose="02010609060101010101" pitchFamily="49" charset="-122"/>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仿宋" panose="02010609060101010101" pitchFamily="49" charset="-122"/>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仿宋" panose="02010609060101010101" pitchFamily="49" charset="-122"/>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仿宋" panose="02010609060101010101" pitchFamily="49" charset="-122"/>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仿宋" panose="02010609060101010101"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470025"/>
          </a:xfrm>
        </p:spPr>
        <p:txBody>
          <a:bodyPr/>
          <a:lstStyle/>
          <a:p>
            <a:r>
              <a:rPr lang="en-US" altLang="zh-CN" dirty="0"/>
              <a:t>How does information affect willingness to pay for green power?</a:t>
            </a:r>
            <a:endParaRPr lang="zh-CN" altLang="en-US" dirty="0"/>
          </a:p>
        </p:txBody>
      </p:sp>
      <p:sp>
        <p:nvSpPr>
          <p:cNvPr id="3" name="副标题 2"/>
          <p:cNvSpPr>
            <a:spLocks noGrp="1"/>
          </p:cNvSpPr>
          <p:nvPr>
            <p:ph type="subTitle" idx="1"/>
          </p:nvPr>
        </p:nvSpPr>
        <p:spPr>
          <a:xfrm>
            <a:off x="1371600" y="4267200"/>
            <a:ext cx="6400800" cy="1752600"/>
          </a:xfrm>
        </p:spPr>
        <p:txBody>
          <a:bodyPr/>
          <a:lstStyle/>
          <a:p>
            <a:r>
              <a:rPr lang="en-US" altLang="zh-CN" sz="2800" i="1" dirty="0" smtClean="0"/>
              <a:t>Yang Zhou</a:t>
            </a:r>
          </a:p>
          <a:p>
            <a:r>
              <a:rPr lang="en-US" altLang="zh-CN" sz="2800" i="1" dirty="0" err="1" smtClean="0"/>
              <a:t>Fudan</a:t>
            </a:r>
            <a:r>
              <a:rPr lang="en-US" altLang="zh-CN" sz="2800" i="1" dirty="0" smtClean="0"/>
              <a:t> University</a:t>
            </a:r>
            <a:endParaRPr lang="zh-CN" altLang="en-US" sz="2800" i="1" dirty="0"/>
          </a:p>
        </p:txBody>
      </p:sp>
    </p:spTree>
    <p:extLst>
      <p:ext uri="{BB962C8B-B14F-4D97-AF65-F5344CB8AC3E}">
        <p14:creationId xmlns:p14="http://schemas.microsoft.com/office/powerpoint/2010/main" val="389863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pPr marL="0" indent="0">
                  <a:buNone/>
                </a:pPr>
                <a:r>
                  <a:rPr lang="en-US" altLang="zh-CN" sz="2800" dirty="0" smtClean="0"/>
                  <a:t>For people whose answer to both bid price is yes,</a:t>
                </a:r>
              </a:p>
              <a:p>
                <a:endParaRPr lang="en-US" altLang="zh-CN" sz="2800" dirty="0" smtClean="0"/>
              </a:p>
              <a:p>
                <a:pPr marL="0" indent="0" algn="ctr">
                  <a:buNone/>
                </a:pPr>
                <a14:m>
                  <m:oMathPara xmlns:m="http://schemas.openxmlformats.org/officeDocument/2006/math">
                    <m:oMathParaPr>
                      <m:jc m:val="centerGroup"/>
                    </m:oMathParaPr>
                    <m:oMath xmlns:m="http://schemas.openxmlformats.org/officeDocument/2006/math">
                      <m:sSubSup>
                        <m:sSubSupPr>
                          <m:ctrlPr>
                            <a:rPr lang="zh-CN" altLang="zh-CN" sz="2000" i="1">
                              <a:latin typeface="Cambria Math" panose="02040503050406030204" pitchFamily="18" charset="0"/>
                            </a:rPr>
                          </m:ctrlPr>
                        </m:sSubSupPr>
                        <m:e>
                          <m:r>
                            <a:rPr lang="en-US" altLang="zh-CN" sz="2000" i="1">
                              <a:latin typeface="Cambria Math" charset="0"/>
                            </a:rPr>
                            <m:t>𝑃</m:t>
                          </m:r>
                        </m:e>
                        <m:sub>
                          <m:r>
                            <a:rPr lang="en-US" altLang="zh-CN" sz="2000" i="1">
                              <a:latin typeface="Cambria Math" charset="0"/>
                            </a:rPr>
                            <m:t>𝑖</m:t>
                          </m:r>
                        </m:sub>
                        <m:sup>
                          <m:r>
                            <a:rPr lang="en-US" altLang="zh-CN" sz="2000" i="1">
                              <a:latin typeface="Cambria Math" charset="0"/>
                            </a:rPr>
                            <m:t>11</m:t>
                          </m:r>
                        </m:sup>
                      </m:sSubSup>
                      <m:r>
                        <a:rPr lang="en-US" altLang="zh-CN" sz="2000" i="1">
                          <a:latin typeface="Cambria Math" charset="0"/>
                        </a:rPr>
                        <m:t>=</m:t>
                      </m:r>
                      <m:r>
                        <a:rPr lang="en-US" altLang="zh-CN" sz="2000" i="1">
                          <a:latin typeface="Cambria Math" charset="0"/>
                        </a:rPr>
                        <m:t>𝑝𝑟𝑜𝑏</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m:rPr>
                                  <m:sty m:val="p"/>
                                </m:rPr>
                                <a:rPr lang="en-US" altLang="zh-CN" sz="2000" b="0" i="0" smtClean="0">
                                  <a:latin typeface="Cambria Math" panose="02040503050406030204" pitchFamily="18" charset="0"/>
                                </a:rPr>
                                <m:t>c</m:t>
                              </m:r>
                              <m:r>
                                <a:rPr lang="en-US" altLang="zh-CN" sz="2000" b="0" i="1" smtClean="0">
                                  <a:latin typeface="Cambria Math" panose="02040503050406030204" pitchFamily="18" charset="0"/>
                                </a:rPr>
                                <m:t>h𝑜𝑖𝑐𝑒</m:t>
                              </m:r>
                            </m:e>
                            <m:sub>
                              <m:r>
                                <a:rPr lang="en-US" altLang="zh-CN" sz="2000" i="1">
                                  <a:latin typeface="Cambria Math" charset="0"/>
                                </a:rPr>
                                <m:t>1</m:t>
                              </m:r>
                            </m:sub>
                          </m:sSub>
                          <m:r>
                            <a:rPr lang="en-US" altLang="zh-CN" sz="2000" i="1">
                              <a:latin typeface="Cambria Math" charset="0"/>
                            </a:rPr>
                            <m:t>=1,</m:t>
                          </m:r>
                          <m:sSub>
                            <m:sSubPr>
                              <m:ctrlPr>
                                <a:rPr lang="zh-CN" altLang="zh-CN" sz="2000" i="1">
                                  <a:latin typeface="Cambria Math" panose="02040503050406030204" pitchFamily="18" charset="0"/>
                                </a:rPr>
                              </m:ctrlPr>
                            </m:sSubPr>
                            <m:e>
                              <m:r>
                                <a:rPr lang="en-US" altLang="zh-CN" sz="2000" b="0" i="1" smtClean="0">
                                  <a:latin typeface="Cambria Math" panose="02040503050406030204" pitchFamily="18" charset="0"/>
                                </a:rPr>
                                <m:t>𝑐h𝑜𝑖𝑐𝑒</m:t>
                              </m:r>
                            </m:e>
                            <m:sub>
                              <m:r>
                                <a:rPr lang="en-US" altLang="zh-CN" sz="2000" i="1">
                                  <a:latin typeface="Cambria Math" charset="0"/>
                                </a:rPr>
                                <m:t>2</m:t>
                              </m:r>
                            </m:sub>
                          </m:sSub>
                          <m:r>
                            <a:rPr lang="en-US" altLang="zh-CN" sz="2000" i="1">
                              <a:latin typeface="Cambria Math" charset="0"/>
                            </a:rPr>
                            <m:t>=1</m:t>
                          </m:r>
                        </m:e>
                      </m:d>
                      <m:r>
                        <a:rPr lang="en-US" altLang="zh-CN" sz="2000" i="1">
                          <a:latin typeface="Cambria Math" charset="0"/>
                        </a:rPr>
                        <m:t>=1−</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i="1">
                                      <a:latin typeface="Cambria Math" charset="0"/>
                                    </a:rPr>
                                    <m:t>2</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oMath>
                  </m:oMathPara>
                </a14:m>
                <a:endParaRPr lang="en-US" altLang="zh-CN" sz="2000" i="1" dirty="0" smtClean="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sSubSup>
                        <m:sSubSupPr>
                          <m:ctrlPr>
                            <a:rPr lang="zh-CN" altLang="zh-CN" sz="2000" i="1">
                              <a:latin typeface="Cambria Math" panose="02040503050406030204" pitchFamily="18" charset="0"/>
                            </a:rPr>
                          </m:ctrlPr>
                        </m:sSubSupPr>
                        <m:e>
                          <m:r>
                            <a:rPr lang="en-US" altLang="zh-CN" sz="2000" i="1">
                              <a:latin typeface="Cambria Math" charset="0"/>
                            </a:rPr>
                            <m:t>𝑃</m:t>
                          </m:r>
                        </m:e>
                        <m:sub>
                          <m:r>
                            <a:rPr lang="en-US" altLang="zh-CN" sz="2000" i="1">
                              <a:latin typeface="Cambria Math" charset="0"/>
                            </a:rPr>
                            <m:t>𝑖</m:t>
                          </m:r>
                        </m:sub>
                        <m:sup>
                          <m:r>
                            <a:rPr lang="en-US" altLang="zh-CN" sz="2000" i="1">
                              <a:latin typeface="Cambria Math" charset="0"/>
                            </a:rPr>
                            <m:t>10</m:t>
                          </m:r>
                        </m:sup>
                      </m:sSubSup>
                      <m:r>
                        <a:rPr lang="en-US" altLang="zh-CN" sz="2000" i="1">
                          <a:latin typeface="Cambria Math" charset="0"/>
                        </a:rPr>
                        <m:t>=</m:t>
                      </m:r>
                      <m:r>
                        <a:rPr lang="en-US" altLang="zh-CN" sz="2000" i="1">
                          <a:latin typeface="Cambria Math" charset="0"/>
                        </a:rPr>
                        <m:t>𝑝𝑟𝑜𝑏</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m:rPr>
                                  <m:sty m:val="p"/>
                                </m:rPr>
                                <a:rPr lang="en-US" altLang="zh-CN" sz="2000">
                                  <a:latin typeface="Cambria Math" panose="02040503050406030204" pitchFamily="18" charset="0"/>
                                </a:rPr>
                                <m:t>c</m:t>
                              </m:r>
                              <m:r>
                                <a:rPr lang="en-US" altLang="zh-CN" sz="2000" i="1">
                                  <a:latin typeface="Cambria Math" panose="02040503050406030204" pitchFamily="18" charset="0"/>
                                </a:rPr>
                                <m:t>h𝑜𝑖𝑐𝑒</m:t>
                              </m:r>
                            </m:e>
                            <m:sub>
                              <m:r>
                                <a:rPr lang="en-US" altLang="zh-CN" sz="2000" i="1">
                                  <a:latin typeface="Cambria Math" charset="0"/>
                                </a:rPr>
                                <m:t>1</m:t>
                              </m:r>
                            </m:sub>
                          </m:sSub>
                          <m:r>
                            <a:rPr lang="en-US" altLang="zh-CN" sz="2000" i="1">
                              <a:latin typeface="Cambria Math" charset="0"/>
                            </a:rPr>
                            <m:t>=1,</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𝑐h𝑜𝑖𝑐𝑒</m:t>
                              </m:r>
                            </m:e>
                            <m:sub>
                              <m:r>
                                <a:rPr lang="en-US" altLang="zh-CN" sz="2000" i="1">
                                  <a:latin typeface="Cambria Math" charset="0"/>
                                </a:rPr>
                                <m:t>2</m:t>
                              </m:r>
                            </m:sub>
                          </m:sSub>
                          <m:r>
                            <a:rPr lang="en-US" altLang="zh-CN" sz="2000" i="1">
                              <a:latin typeface="Cambria Math" charset="0"/>
                            </a:rPr>
                            <m:t>=</m:t>
                          </m:r>
                          <m:r>
                            <a:rPr lang="en-US" altLang="zh-CN" sz="2000" b="0" i="1" smtClean="0">
                              <a:latin typeface="Cambria Math" panose="02040503050406030204" pitchFamily="18" charset="0"/>
                            </a:rPr>
                            <m:t>0</m:t>
                          </m:r>
                        </m:e>
                      </m:d>
                      <m:r>
                        <a:rPr lang="en-US" altLang="zh-CN" sz="2000" i="1">
                          <a:latin typeface="Cambria Math" charset="0"/>
                        </a:rPr>
                        <m:t>=</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i="1">
                                      <a:latin typeface="Cambria Math" charset="0"/>
                                    </a:rPr>
                                    <m:t>2</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r>
                        <a:rPr lang="en-US" altLang="zh-CN" sz="2000" i="1">
                          <a:latin typeface="Cambria Math" charset="0"/>
                        </a:rPr>
                        <m:t>−</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i="1">
                                      <a:latin typeface="Cambria Math" charset="0"/>
                                    </a:rPr>
                                    <m:t>1</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r>
                        <a:rPr lang="en-US" altLang="zh-CN" sz="2000">
                          <a:latin typeface="Cambria Math" charset="0"/>
                        </a:rPr>
                        <m:t> </m:t>
                      </m:r>
                      <m:r>
                        <a:rPr lang="zh-CN" altLang="en-US" sz="2000">
                          <a:latin typeface="Cambria Math" charset="0"/>
                        </a:rPr>
                        <m:t>      </m:t>
                      </m:r>
                    </m:oMath>
                  </m:oMathPara>
                </a14:m>
                <a:endParaRPr lang="en-US" altLang="zh-CN" sz="2000" dirty="0" smtClean="0">
                  <a:latin typeface="Cambria Math" charset="0"/>
                </a:endParaRPr>
              </a:p>
              <a:p>
                <a:pPr marL="0" indent="0" algn="ctr">
                  <a:buNone/>
                </a:pPr>
                <a14:m>
                  <m:oMathPara xmlns:m="http://schemas.openxmlformats.org/officeDocument/2006/math">
                    <m:oMathParaPr>
                      <m:jc m:val="centerGroup"/>
                    </m:oMathParaPr>
                    <m:oMath xmlns:m="http://schemas.openxmlformats.org/officeDocument/2006/math">
                      <m:sSubSup>
                        <m:sSubSupPr>
                          <m:ctrlPr>
                            <a:rPr lang="zh-CN" altLang="zh-CN" sz="2000" i="1">
                              <a:latin typeface="Cambria Math" panose="02040503050406030204" pitchFamily="18" charset="0"/>
                            </a:rPr>
                          </m:ctrlPr>
                        </m:sSubSupPr>
                        <m:e>
                          <m:r>
                            <a:rPr lang="en-US" altLang="zh-CN" sz="2000" i="1">
                              <a:latin typeface="Cambria Math" charset="0"/>
                            </a:rPr>
                            <m:t>𝑃</m:t>
                          </m:r>
                        </m:e>
                        <m:sub>
                          <m:r>
                            <a:rPr lang="en-US" altLang="zh-CN" sz="2000" i="1">
                              <a:latin typeface="Cambria Math" charset="0"/>
                            </a:rPr>
                            <m:t>𝑖</m:t>
                          </m:r>
                        </m:sub>
                        <m:sup>
                          <m:r>
                            <a:rPr lang="en-US" altLang="zh-CN" sz="2000" i="1">
                              <a:latin typeface="Cambria Math" charset="0"/>
                            </a:rPr>
                            <m:t>01</m:t>
                          </m:r>
                        </m:sup>
                      </m:sSubSup>
                      <m:r>
                        <a:rPr lang="en-US" altLang="zh-CN" sz="2000" i="1">
                          <a:latin typeface="Cambria Math" charset="0"/>
                        </a:rPr>
                        <m:t>=</m:t>
                      </m:r>
                      <m:r>
                        <a:rPr lang="en-US" altLang="zh-CN" sz="2000" i="1">
                          <a:latin typeface="Cambria Math" charset="0"/>
                        </a:rPr>
                        <m:t>𝑝𝑟𝑜𝑏</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m:rPr>
                                  <m:sty m:val="p"/>
                                </m:rPr>
                                <a:rPr lang="en-US" altLang="zh-CN" sz="2000">
                                  <a:latin typeface="Cambria Math" panose="02040503050406030204" pitchFamily="18" charset="0"/>
                                </a:rPr>
                                <m:t>c</m:t>
                              </m:r>
                              <m:r>
                                <a:rPr lang="en-US" altLang="zh-CN" sz="2000" i="1">
                                  <a:latin typeface="Cambria Math" panose="02040503050406030204" pitchFamily="18" charset="0"/>
                                </a:rPr>
                                <m:t>h𝑜𝑖𝑐𝑒</m:t>
                              </m:r>
                            </m:e>
                            <m:sub>
                              <m:r>
                                <a:rPr lang="en-US" altLang="zh-CN" sz="2000" i="1">
                                  <a:latin typeface="Cambria Math" charset="0"/>
                                </a:rPr>
                                <m:t>1</m:t>
                              </m:r>
                            </m:sub>
                          </m:sSub>
                          <m:r>
                            <a:rPr lang="en-US" altLang="zh-CN" sz="2000" i="1">
                              <a:latin typeface="Cambria Math" charset="0"/>
                            </a:rPr>
                            <m:t>=0,</m:t>
                          </m:r>
                          <m:sSub>
                            <m:sSubPr>
                              <m:ctrlPr>
                                <a:rPr lang="zh-CN" altLang="zh-CN" sz="2000" i="1">
                                  <a:latin typeface="Cambria Math" panose="02040503050406030204" pitchFamily="18" charset="0"/>
                                </a:rPr>
                              </m:ctrlPr>
                            </m:sSubPr>
                            <m:e>
                              <m:r>
                                <m:rPr>
                                  <m:sty m:val="p"/>
                                </m:rPr>
                                <a:rPr lang="en-US" altLang="zh-CN" sz="2000">
                                  <a:latin typeface="Cambria Math" panose="02040503050406030204" pitchFamily="18" charset="0"/>
                                </a:rPr>
                                <m:t>c</m:t>
                              </m:r>
                              <m:r>
                                <a:rPr lang="en-US" altLang="zh-CN" sz="2000" i="1">
                                  <a:latin typeface="Cambria Math" panose="02040503050406030204" pitchFamily="18" charset="0"/>
                                </a:rPr>
                                <m:t>h𝑜𝑖𝑐𝑒</m:t>
                              </m:r>
                            </m:e>
                            <m:sub>
                              <m:r>
                                <a:rPr lang="en-US" altLang="zh-CN" sz="2000" i="1">
                                  <a:latin typeface="Cambria Math" charset="0"/>
                                </a:rPr>
                                <m:t>2</m:t>
                              </m:r>
                            </m:sub>
                          </m:sSub>
                          <m:r>
                            <a:rPr lang="en-US" altLang="zh-CN" sz="2000" i="1">
                              <a:latin typeface="Cambria Math" charset="0"/>
                            </a:rPr>
                            <m:t>=1</m:t>
                          </m:r>
                        </m:e>
                      </m:d>
                      <m:r>
                        <a:rPr lang="en-US" altLang="zh-CN" sz="2000" i="1">
                          <a:latin typeface="Cambria Math" charset="0"/>
                        </a:rPr>
                        <m:t>=</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i="1">
                                      <a:latin typeface="Cambria Math" charset="0"/>
                                    </a:rPr>
                                    <m:t>1</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r>
                        <a:rPr lang="en-US" altLang="zh-CN" sz="2000" i="1">
                          <a:latin typeface="Cambria Math" charset="0"/>
                        </a:rPr>
                        <m:t>−</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i="1">
                                      <a:latin typeface="Cambria Math" charset="0"/>
                                    </a:rPr>
                                    <m:t>2</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r>
                        <a:rPr lang="en-US" altLang="zh-CN" sz="2000" i="1">
                          <a:latin typeface="Cambria Math" charset="0"/>
                        </a:rPr>
                        <m:t>    </m:t>
                      </m:r>
                      <m:r>
                        <a:rPr lang="en-US" altLang="zh-CN" sz="2000">
                          <a:latin typeface="Cambria Math" charset="0"/>
                        </a:rPr>
                        <m:t>  </m:t>
                      </m:r>
                    </m:oMath>
                  </m:oMathPara>
                </a14:m>
                <a:endParaRPr lang="en-US" altLang="zh-CN" sz="2000" dirty="0" smtClean="0">
                  <a:latin typeface="Cambria Math" charset="0"/>
                </a:endParaRPr>
              </a:p>
              <a:p>
                <a:pPr marL="0" indent="0" algn="ctr">
                  <a:buNone/>
                </a:pPr>
                <a14:m>
                  <m:oMathPara xmlns:m="http://schemas.openxmlformats.org/officeDocument/2006/math">
                    <m:oMathParaPr>
                      <m:jc m:val="centerGroup"/>
                    </m:oMathParaPr>
                    <m:oMath xmlns:m="http://schemas.openxmlformats.org/officeDocument/2006/math">
                      <m:sSubSup>
                        <m:sSubSupPr>
                          <m:ctrlPr>
                            <a:rPr lang="zh-CN" altLang="zh-CN" sz="2000" i="1">
                              <a:latin typeface="Cambria Math" panose="02040503050406030204" pitchFamily="18" charset="0"/>
                            </a:rPr>
                          </m:ctrlPr>
                        </m:sSubSupPr>
                        <m:e>
                          <m:r>
                            <a:rPr lang="en-US" altLang="zh-CN" sz="2000" i="1">
                              <a:latin typeface="Cambria Math" charset="0"/>
                            </a:rPr>
                            <m:t>𝑃</m:t>
                          </m:r>
                        </m:e>
                        <m:sub>
                          <m:r>
                            <a:rPr lang="en-US" altLang="zh-CN" sz="2000" i="1">
                              <a:latin typeface="Cambria Math" charset="0"/>
                            </a:rPr>
                            <m:t>𝑖</m:t>
                          </m:r>
                        </m:sub>
                        <m:sup>
                          <m:r>
                            <a:rPr lang="en-US" altLang="zh-CN" sz="2000" i="1">
                              <a:latin typeface="Cambria Math" charset="0"/>
                            </a:rPr>
                            <m:t>00</m:t>
                          </m:r>
                        </m:sup>
                      </m:sSubSup>
                      <m:r>
                        <a:rPr lang="en-US" altLang="zh-CN" sz="2000" i="1">
                          <a:latin typeface="Cambria Math" charset="0"/>
                        </a:rPr>
                        <m:t>=</m:t>
                      </m:r>
                      <m:r>
                        <a:rPr lang="en-US" altLang="zh-CN" sz="2000" i="1">
                          <a:latin typeface="Cambria Math" charset="0"/>
                        </a:rPr>
                        <m:t>𝑝𝑟𝑜𝑏</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m:rPr>
                                  <m:sty m:val="p"/>
                                </m:rPr>
                                <a:rPr lang="en-US" altLang="zh-CN" sz="2000">
                                  <a:latin typeface="Cambria Math" panose="02040503050406030204" pitchFamily="18" charset="0"/>
                                </a:rPr>
                                <m:t>c</m:t>
                              </m:r>
                              <m:r>
                                <a:rPr lang="en-US" altLang="zh-CN" sz="2000" i="1">
                                  <a:latin typeface="Cambria Math" panose="02040503050406030204" pitchFamily="18" charset="0"/>
                                </a:rPr>
                                <m:t>h𝑜𝑖𝑐𝑒</m:t>
                              </m:r>
                            </m:e>
                            <m:sub>
                              <m:r>
                                <a:rPr lang="en-US" altLang="zh-CN" sz="2000" i="1">
                                  <a:latin typeface="Cambria Math" charset="0"/>
                                </a:rPr>
                                <m:t>1</m:t>
                              </m:r>
                            </m:sub>
                          </m:sSub>
                          <m:r>
                            <a:rPr lang="en-US" altLang="zh-CN" sz="2000" i="1">
                              <a:latin typeface="Cambria Math" charset="0"/>
                            </a:rPr>
                            <m:t>=0,</m:t>
                          </m:r>
                          <m:sSub>
                            <m:sSubPr>
                              <m:ctrlPr>
                                <a:rPr lang="zh-CN" altLang="zh-CN" sz="2000" i="1">
                                  <a:latin typeface="Cambria Math" panose="02040503050406030204" pitchFamily="18" charset="0"/>
                                </a:rPr>
                              </m:ctrlPr>
                            </m:sSubPr>
                            <m:e>
                              <m:r>
                                <m:rPr>
                                  <m:sty m:val="p"/>
                                </m:rPr>
                                <a:rPr lang="en-US" altLang="zh-CN" sz="2000">
                                  <a:latin typeface="Cambria Math" panose="02040503050406030204" pitchFamily="18" charset="0"/>
                                </a:rPr>
                                <m:t>c</m:t>
                              </m:r>
                              <m:r>
                                <a:rPr lang="en-US" altLang="zh-CN" sz="2000" i="1">
                                  <a:latin typeface="Cambria Math" panose="02040503050406030204" pitchFamily="18" charset="0"/>
                                </a:rPr>
                                <m:t>h𝑜𝑖𝑐𝑒</m:t>
                              </m:r>
                            </m:e>
                            <m:sub>
                              <m:r>
                                <a:rPr lang="en-US" altLang="zh-CN" sz="2000" i="1">
                                  <a:latin typeface="Cambria Math" charset="0"/>
                                </a:rPr>
                                <m:t>2</m:t>
                              </m:r>
                            </m:sub>
                          </m:sSub>
                          <m:r>
                            <a:rPr lang="en-US" altLang="zh-CN" sz="2000" i="1">
                              <a:latin typeface="Cambria Math" charset="0"/>
                            </a:rPr>
                            <m:t>=0|</m:t>
                          </m:r>
                          <m:sSub>
                            <m:sSubPr>
                              <m:ctrlPr>
                                <a:rPr lang="zh-CN" altLang="zh-CN" sz="2000" i="1">
                                  <a:latin typeface="Cambria Math" panose="02040503050406030204" pitchFamily="18" charset="0"/>
                                </a:rPr>
                              </m:ctrlPr>
                            </m:sSubPr>
                            <m:e>
                              <m:r>
                                <a:rPr lang="en-US" altLang="zh-CN" sz="2000" i="1">
                                  <a:latin typeface="Cambria Math" charset="0"/>
                                </a:rPr>
                                <m:t>𝑦</m:t>
                              </m:r>
                            </m:e>
                            <m:sub>
                              <m:r>
                                <a:rPr lang="en-US" altLang="zh-CN" sz="2000" i="1">
                                  <a:latin typeface="Cambria Math" charset="0"/>
                                </a:rPr>
                                <m:t>𝑖</m:t>
                              </m:r>
                            </m:sub>
                          </m:sSub>
                          <m:r>
                            <a:rPr lang="en-US" altLang="zh-CN" sz="2000" i="1">
                              <a:latin typeface="Cambria Math" charset="0"/>
                            </a:rPr>
                            <m:t>=1</m:t>
                          </m:r>
                        </m:e>
                      </m:d>
                      <m:r>
                        <a:rPr lang="en-US" altLang="zh-CN" sz="2000" i="1">
                          <a:latin typeface="Cambria Math" charset="0"/>
                        </a:rPr>
                        <m:t>=</m:t>
                      </m:r>
                      <m:r>
                        <a:rPr lang="en-US" altLang="zh-CN" sz="2000" i="1">
                          <a:latin typeface="Cambria Math"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m:rPr>
                                      <m:sty m:val="p"/>
                                    </m:rPr>
                                    <a:rPr lang="en-US" altLang="zh-CN" sz="2000">
                                      <a:latin typeface="Cambria Math" charset="0"/>
                                    </a:rPr>
                                    <m:t>b</m:t>
                                  </m:r>
                                </m:e>
                                <m:sub>
                                  <m:r>
                                    <a:rPr lang="en-US" altLang="zh-CN" sz="2000" b="0" i="1" smtClean="0">
                                      <a:latin typeface="Cambria Math" panose="02040503050406030204" pitchFamily="18" charset="0"/>
                                    </a:rPr>
                                    <m:t>2</m:t>
                                  </m:r>
                                </m:sub>
                              </m:sSub>
                              <m:r>
                                <a:rPr lang="en-US" altLang="zh-CN" sz="2000" i="1">
                                  <a:latin typeface="Cambria Math" charset="0"/>
                                </a:rPr>
                                <m:t>−</m:t>
                              </m:r>
                              <m:r>
                                <a:rPr lang="en-US" altLang="zh-CN" sz="2000" b="0" i="1" smtClean="0">
                                  <a:latin typeface="Cambria Math" panose="02040503050406030204" pitchFamily="18" charset="0"/>
                                </a:rPr>
                                <m:t>𝑋</m:t>
                              </m:r>
                              <m:r>
                                <m:rPr>
                                  <m:sty m:val="p"/>
                                </m:rPr>
                                <a:rPr lang="en-US" altLang="zh-CN" sz="2000">
                                  <a:latin typeface="Cambria Math" charset="0"/>
                                </a:rPr>
                                <m:t>β</m:t>
                              </m:r>
                            </m:num>
                            <m:den>
                              <m:r>
                                <a:rPr lang="en-US" altLang="zh-CN" sz="2000" i="1">
                                  <a:latin typeface="Cambria Math" charset="0"/>
                                </a:rPr>
                                <m:t>𝜎</m:t>
                              </m:r>
                            </m:den>
                          </m:f>
                        </m:e>
                      </m:d>
                    </m:oMath>
                  </m:oMathPara>
                </a14:m>
                <a:endParaRPr lang="en-US" altLang="zh-CN" sz="2000" dirty="0" smtClean="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1481" t="-132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3678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pPr marL="457200" lvl="1" indent="0">
                  <a:lnSpc>
                    <a:spcPct val="150000"/>
                  </a:lnSpc>
                  <a:buNone/>
                </a:pPr>
                <a:r>
                  <a:rPr lang="en-US" altLang="zh-CN" sz="2400" dirty="0" smtClean="0"/>
                  <a:t>So, the Log-likelihood function to maximize is,</a:t>
                </a:r>
              </a:p>
              <a:p>
                <a:pPr marL="0" indent="0">
                  <a:buNone/>
                </a:pPr>
                <a14:m>
                  <m:oMathPara xmlns:m="http://schemas.openxmlformats.org/officeDocument/2006/math">
                    <m:oMathParaPr>
                      <m:jc m:val="centerGroup"/>
                    </m:oMathParaPr>
                    <m:oMath xmlns:m="http://schemas.openxmlformats.org/officeDocument/2006/math">
                      <m:r>
                        <a:rPr lang="en-US" altLang="zh-CN" sz="2000" i="1">
                          <a:latin typeface="Cambria Math" panose="02040503050406030204" pitchFamily="18" charset="0"/>
                        </a:rPr>
                        <m:t>𝑙𝑛𝐿</m:t>
                      </m:r>
                      <m:r>
                        <a:rPr lang="en-US" altLang="zh-CN" sz="2000" i="1">
                          <a:latin typeface="Cambria Math" panose="02040503050406030204" pitchFamily="18" charset="0"/>
                        </a:rPr>
                        <m:t>=  </m:t>
                      </m:r>
                      <m:nary>
                        <m:naryPr>
                          <m:chr m:val="∑"/>
                          <m:supHide m:val="on"/>
                          <m:ctrlPr>
                            <a:rPr lang="zh-CN" altLang="zh-CN" sz="2000" i="1">
                              <a:latin typeface="Cambria Math" panose="02040503050406030204" pitchFamily="18" charset="0"/>
                            </a:rPr>
                          </m:ctrlPr>
                        </m:naryPr>
                        <m:sub>
                          <m:eqArr>
                            <m:eqArrPr>
                              <m:ctrlPr>
                                <a:rPr lang="zh-CN" altLang="zh-CN" sz="2000" i="1">
                                  <a:latin typeface="Cambria Math" panose="02040503050406030204" pitchFamily="18" charset="0"/>
                                </a:rPr>
                              </m:ctrlPr>
                            </m:eqArrPr>
                            <m:e>
                              <m:r>
                                <a:rPr lang="en-US" altLang="zh-CN" sz="2000" i="1">
                                  <a:latin typeface="Cambria Math" panose="02040503050406030204" pitchFamily="18" charset="0"/>
                                </a:rPr>
                                <m:t>𝑐h𝑜𝑖𝑐𝑒</m:t>
                              </m:r>
                              <m:r>
                                <a:rPr lang="en-US" altLang="zh-CN" sz="2000" i="1">
                                  <a:latin typeface="Cambria Math" panose="02040503050406030204" pitchFamily="18" charset="0"/>
                                </a:rPr>
                                <m:t>1=1</m:t>
                              </m:r>
                            </m:e>
                            <m:e>
                              <m:r>
                                <a:rPr lang="en-US" altLang="zh-CN" sz="2000" i="1">
                                  <a:latin typeface="Cambria Math" panose="02040503050406030204" pitchFamily="18" charset="0"/>
                                </a:rPr>
                                <m:t>𝑐h𝑜𝑖𝑐𝑒</m:t>
                              </m:r>
                              <m:r>
                                <a:rPr lang="en-US" altLang="zh-CN" sz="2000" i="1">
                                  <a:latin typeface="Cambria Math" panose="02040503050406030204" pitchFamily="18" charset="0"/>
                                </a:rPr>
                                <m:t>2=1</m:t>
                              </m:r>
                            </m:e>
                          </m:eqArr>
                        </m:sub>
                        <m:sup/>
                        <m:e>
                          <m:r>
                            <m:rPr>
                              <m:sty m:val="p"/>
                            </m:rPr>
                            <a:rPr lang="en-US" altLang="zh-CN" sz="2000">
                              <a:latin typeface="Cambria Math" panose="02040503050406030204" pitchFamily="18" charset="0"/>
                            </a:rPr>
                            <m:t>ln</m:t>
                          </m:r>
                          <m:r>
                            <a:rPr lang="en-US" altLang="zh-CN" sz="2000" i="1">
                              <a:latin typeface="Cambria Math" panose="02040503050406030204" pitchFamily="18" charset="0"/>
                            </a:rPr>
                            <m:t>[1−</m:t>
                          </m:r>
                          <m:r>
                            <a:rPr lang="el-GR" altLang="zh-CN" sz="2000" i="1">
                              <a:latin typeface="Cambria Math" panose="02040503050406030204" pitchFamily="18" charset="0"/>
                            </a:rPr>
                            <m:t>𝛷</m:t>
                          </m:r>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2</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e>
                      </m:nary>
                      <m:r>
                        <a:rPr lang="en-US" altLang="zh-CN" sz="2000">
                          <a:latin typeface="Cambria Math" panose="02040503050406030204" pitchFamily="18" charset="0"/>
                        </a:rPr>
                        <m:t>)]</m:t>
                      </m:r>
                    </m:oMath>
                  </m:oMathPara>
                </a14:m>
                <a:endParaRPr lang="zh-CN" altLang="zh-CN" sz="2000" dirty="0"/>
              </a:p>
              <a:p>
                <a:pPr marL="0" indent="0">
                  <a:buNone/>
                </a:pPr>
                <a14:m>
                  <m:oMathPara xmlns:m="http://schemas.openxmlformats.org/officeDocument/2006/math">
                    <m:oMathParaPr>
                      <m:jc m:val="centerGroup"/>
                    </m:oMathParaPr>
                    <m:oMath xmlns:m="http://schemas.openxmlformats.org/officeDocument/2006/math">
                      <m:r>
                        <a:rPr lang="en-US" altLang="zh-CN" sz="2000">
                          <a:latin typeface="Cambria Math" panose="02040503050406030204" pitchFamily="18" charset="0"/>
                        </a:rPr>
                        <m:t>+</m:t>
                      </m:r>
                      <m:nary>
                        <m:naryPr>
                          <m:chr m:val="∑"/>
                          <m:supHide m:val="on"/>
                          <m:ctrlPr>
                            <a:rPr lang="zh-CN" altLang="zh-CN" sz="2000" i="1">
                              <a:latin typeface="Cambria Math" panose="02040503050406030204" pitchFamily="18" charset="0"/>
                            </a:rPr>
                          </m:ctrlPr>
                        </m:naryPr>
                        <m:sub>
                          <m:eqArr>
                            <m:eqArrPr>
                              <m:ctrlPr>
                                <a:rPr lang="zh-CN" altLang="zh-CN" sz="2000" i="1">
                                  <a:latin typeface="Cambria Math" panose="02040503050406030204" pitchFamily="18" charset="0"/>
                                </a:rPr>
                              </m:ctrlPr>
                            </m:eqArrPr>
                            <m:e>
                              <m:r>
                                <a:rPr lang="en-US" altLang="zh-CN" sz="2000" i="1">
                                  <a:latin typeface="Cambria Math" panose="02040503050406030204" pitchFamily="18" charset="0"/>
                                </a:rPr>
                                <m:t>𝑐h𝑜𝑖𝑐𝑒</m:t>
                              </m:r>
                              <m:r>
                                <a:rPr lang="en-US" altLang="zh-CN" sz="2000" i="1">
                                  <a:latin typeface="Cambria Math" panose="02040503050406030204" pitchFamily="18" charset="0"/>
                                </a:rPr>
                                <m:t>1=1</m:t>
                              </m:r>
                            </m:e>
                            <m:e>
                              <m:r>
                                <a:rPr lang="en-US" altLang="zh-CN" sz="2000" i="1">
                                  <a:latin typeface="Cambria Math" panose="02040503050406030204" pitchFamily="18" charset="0"/>
                                </a:rPr>
                                <m:t>𝑐h𝑜𝑖𝑐𝑒</m:t>
                              </m:r>
                              <m:r>
                                <a:rPr lang="en-US" altLang="zh-CN" sz="2000" i="1">
                                  <a:latin typeface="Cambria Math" panose="02040503050406030204" pitchFamily="18" charset="0"/>
                                </a:rPr>
                                <m:t>2=0</m:t>
                              </m:r>
                            </m:e>
                          </m:eqArr>
                        </m:sub>
                        <m:sup/>
                        <m:e>
                          <m:r>
                            <m:rPr>
                              <m:sty m:val="p"/>
                            </m:rPr>
                            <a:rPr lang="en-US" altLang="zh-CN" sz="2000">
                              <a:latin typeface="Cambria Math" panose="02040503050406030204" pitchFamily="18" charset="0"/>
                            </a:rPr>
                            <m:t>ln</m:t>
                          </m:r>
                          <m:r>
                            <a:rPr lang="en-US" altLang="zh-CN" sz="2000" i="1">
                              <a:latin typeface="Cambria Math" panose="02040503050406030204" pitchFamily="18" charset="0"/>
                            </a:rPr>
                            <m:t>[</m:t>
                          </m:r>
                          <m:r>
                            <a:rPr lang="el-GR" altLang="zh-CN" sz="2000" i="1">
                              <a:latin typeface="Cambria Math" panose="02040503050406030204" pitchFamily="18" charset="0"/>
                            </a:rPr>
                            <m:t>𝛷</m:t>
                          </m:r>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2</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e>
                      </m:nary>
                      <m:r>
                        <m:rPr>
                          <m:nor/>
                        </m:rPr>
                        <a:rPr lang="en-US" altLang="zh-CN" sz="2000"/>
                        <m:t>)</m:t>
                      </m:r>
                      <m:r>
                        <m:rPr>
                          <m:nor/>
                        </m:rPr>
                        <a:rPr lang="en-US" altLang="zh-CN" sz="2000" i="1"/>
                        <m:t>−</m:t>
                      </m:r>
                      <m:r>
                        <a:rPr lang="el-GR" altLang="zh-CN" sz="2000" i="1">
                          <a:latin typeface="Cambria Math" panose="02040503050406030204" pitchFamily="18" charset="0"/>
                        </a:rPr>
                        <m:t>𝛷</m:t>
                      </m:r>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r>
                        <m:rPr>
                          <m:nor/>
                        </m:rPr>
                        <a:rPr lang="en-US" altLang="zh-CN" sz="2000"/>
                        <m:t>)]</m:t>
                      </m:r>
                    </m:oMath>
                  </m:oMathPara>
                </a14:m>
                <a:endParaRPr lang="zh-CN" altLang="zh-CN" sz="2000" dirty="0"/>
              </a:p>
              <a:p>
                <a:pPr marL="0" indent="0">
                  <a:buNone/>
                </a:pPr>
                <a14:m>
                  <m:oMathPara xmlns:m="http://schemas.openxmlformats.org/officeDocument/2006/math">
                    <m:oMathParaPr>
                      <m:jc m:val="centerGroup"/>
                    </m:oMathParaPr>
                    <m:oMath xmlns:m="http://schemas.openxmlformats.org/officeDocument/2006/math">
                      <m:r>
                        <m:rPr>
                          <m:nor/>
                        </m:rPr>
                        <a:rPr lang="en-US" altLang="zh-CN" sz="2000"/>
                        <m:t>+</m:t>
                      </m:r>
                      <m:nary>
                        <m:naryPr>
                          <m:chr m:val="∑"/>
                          <m:supHide m:val="on"/>
                          <m:ctrlPr>
                            <a:rPr lang="zh-CN" altLang="zh-CN" sz="2000" i="1">
                              <a:latin typeface="Cambria Math" panose="02040503050406030204" pitchFamily="18" charset="0"/>
                            </a:rPr>
                          </m:ctrlPr>
                        </m:naryPr>
                        <m:sub>
                          <m:eqArr>
                            <m:eqArrPr>
                              <m:ctrlPr>
                                <a:rPr lang="zh-CN" altLang="zh-CN" sz="2000" i="1">
                                  <a:latin typeface="Cambria Math" panose="02040503050406030204" pitchFamily="18" charset="0"/>
                                </a:rPr>
                              </m:ctrlPr>
                            </m:eqArrPr>
                            <m:e>
                              <m:r>
                                <a:rPr lang="en-US" altLang="zh-CN" sz="2000" i="1">
                                  <a:latin typeface="Cambria Math" panose="02040503050406030204" pitchFamily="18" charset="0"/>
                                </a:rPr>
                                <m:t>𝑐h𝑜𝑖𝑐𝑒</m:t>
                              </m:r>
                              <m:r>
                                <a:rPr lang="en-US" altLang="zh-CN" sz="2000" i="1">
                                  <a:latin typeface="Cambria Math" panose="02040503050406030204" pitchFamily="18" charset="0"/>
                                </a:rPr>
                                <m:t>1=0</m:t>
                              </m:r>
                            </m:e>
                            <m:e>
                              <m:r>
                                <a:rPr lang="en-US" altLang="zh-CN" sz="2000" i="1">
                                  <a:latin typeface="Cambria Math" panose="02040503050406030204" pitchFamily="18" charset="0"/>
                                </a:rPr>
                                <m:t>𝑐h𝑜𝑖𝑐𝑒</m:t>
                              </m:r>
                              <m:r>
                                <a:rPr lang="en-US" altLang="zh-CN" sz="2000" i="1">
                                  <a:latin typeface="Cambria Math" panose="02040503050406030204" pitchFamily="18" charset="0"/>
                                </a:rPr>
                                <m:t>2=1</m:t>
                              </m:r>
                            </m:e>
                          </m:eqArr>
                        </m:sub>
                        <m:sup/>
                        <m:e>
                          <m:r>
                            <m:rPr>
                              <m:sty m:val="p"/>
                            </m:rPr>
                            <a:rPr lang="en-US" altLang="zh-CN" sz="2000">
                              <a:latin typeface="Cambria Math" panose="02040503050406030204" pitchFamily="18" charset="0"/>
                            </a:rPr>
                            <m:t>ln</m:t>
                          </m:r>
                          <m:r>
                            <a:rPr lang="en-US" altLang="zh-CN" sz="2000" i="1">
                              <a:latin typeface="Cambria Math" panose="02040503050406030204" pitchFamily="18" charset="0"/>
                            </a:rPr>
                            <m:t>[</m:t>
                          </m:r>
                          <m:r>
                            <a:rPr lang="el-GR" altLang="zh-CN" sz="2000" i="1">
                              <a:latin typeface="Cambria Math" panose="02040503050406030204" pitchFamily="18" charset="0"/>
                            </a:rPr>
                            <m:t>𝛷</m:t>
                          </m:r>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e>
                      </m:nary>
                      <m:r>
                        <m:rPr>
                          <m:nor/>
                        </m:rPr>
                        <a:rPr lang="en-US" altLang="zh-CN" sz="2000"/>
                        <m:t>)</m:t>
                      </m:r>
                      <m:r>
                        <m:rPr>
                          <m:nor/>
                        </m:rPr>
                        <a:rPr lang="en-US" altLang="zh-CN" sz="2000" i="1"/>
                        <m:t>−</m:t>
                      </m:r>
                      <m:r>
                        <a:rPr lang="el-GR" altLang="zh-CN" sz="2000" i="1">
                          <a:latin typeface="Cambria Math" panose="02040503050406030204" pitchFamily="18" charset="0"/>
                        </a:rPr>
                        <m:t>𝛷</m:t>
                      </m:r>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2</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r>
                        <m:rPr>
                          <m:nor/>
                        </m:rPr>
                        <a:rPr lang="en-US" altLang="zh-CN" sz="2000"/>
                        <m:t>)]</m:t>
                      </m:r>
                    </m:oMath>
                  </m:oMathPara>
                </a14:m>
                <a:endParaRPr lang="zh-CN" altLang="zh-CN" sz="2000" dirty="0"/>
              </a:p>
              <a:p>
                <a:pPr marL="0" indent="0">
                  <a:buNone/>
                </a:pPr>
                <a14:m>
                  <m:oMathPara xmlns:m="http://schemas.openxmlformats.org/officeDocument/2006/math">
                    <m:oMathParaPr>
                      <m:jc m:val="centerGroup"/>
                    </m:oMathParaPr>
                    <m:oMath xmlns:m="http://schemas.openxmlformats.org/officeDocument/2006/math">
                      <m:r>
                        <m:rPr>
                          <m:nor/>
                        </m:rPr>
                        <a:rPr lang="en-US" altLang="zh-CN" sz="2000"/>
                        <m:t>+</m:t>
                      </m:r>
                      <m:nary>
                        <m:naryPr>
                          <m:chr m:val="∑"/>
                          <m:supHide m:val="on"/>
                          <m:ctrlPr>
                            <a:rPr lang="zh-CN" altLang="zh-CN" sz="2000" i="1">
                              <a:latin typeface="Cambria Math" panose="02040503050406030204" pitchFamily="18" charset="0"/>
                            </a:rPr>
                          </m:ctrlPr>
                        </m:naryPr>
                        <m:sub>
                          <m:eqArr>
                            <m:eqArrPr>
                              <m:ctrlPr>
                                <a:rPr lang="zh-CN" altLang="zh-CN" sz="2000" i="1">
                                  <a:latin typeface="Cambria Math" panose="02040503050406030204" pitchFamily="18" charset="0"/>
                                </a:rPr>
                              </m:ctrlPr>
                            </m:eqArrPr>
                            <m:e>
                              <m:r>
                                <a:rPr lang="en-US" altLang="zh-CN" sz="2000" i="1">
                                  <a:latin typeface="Cambria Math" panose="02040503050406030204" pitchFamily="18" charset="0"/>
                                </a:rPr>
                                <m:t>𝑐h𝑜𝑖𝑐𝑒</m:t>
                              </m:r>
                              <m:r>
                                <a:rPr lang="en-US" altLang="zh-CN" sz="2000" i="1">
                                  <a:latin typeface="Cambria Math" panose="02040503050406030204" pitchFamily="18" charset="0"/>
                                </a:rPr>
                                <m:t>1=0</m:t>
                              </m:r>
                            </m:e>
                            <m:e>
                              <m:r>
                                <a:rPr lang="en-US" altLang="zh-CN" sz="2000" i="1">
                                  <a:latin typeface="Cambria Math" panose="02040503050406030204" pitchFamily="18" charset="0"/>
                                </a:rPr>
                                <m:t>𝑐h𝑜𝑖𝑐𝑒</m:t>
                              </m:r>
                              <m:r>
                                <a:rPr lang="en-US" altLang="zh-CN" sz="2000" i="1">
                                  <a:latin typeface="Cambria Math" panose="02040503050406030204" pitchFamily="18" charset="0"/>
                                </a:rPr>
                                <m:t>2=0</m:t>
                              </m:r>
                            </m:e>
                          </m:eqArr>
                        </m:sub>
                        <m:sup/>
                        <m:e>
                          <m:func>
                            <m:funcPr>
                              <m:ctrlPr>
                                <a:rPr lang="zh-CN" altLang="zh-CN" sz="2000" i="1">
                                  <a:latin typeface="Cambria Math" panose="02040503050406030204" pitchFamily="18" charset="0"/>
                                </a:rPr>
                              </m:ctrlPr>
                            </m:funcPr>
                            <m:fName>
                              <m:r>
                                <m:rPr>
                                  <m:sty m:val="p"/>
                                </m:rPr>
                                <a:rPr lang="en-US" altLang="zh-CN" sz="2000">
                                  <a:latin typeface="Cambria Math" panose="02040503050406030204" pitchFamily="18" charset="0"/>
                                </a:rPr>
                                <m:t>ln</m:t>
                              </m:r>
                            </m:fName>
                            <m:e>
                              <m:d>
                                <m:dPr>
                                  <m:begChr m:val="["/>
                                  <m:endChr m:val="]"/>
                                  <m:ctrlPr>
                                    <a:rPr lang="zh-CN" altLang="zh-CN" sz="2000" i="1">
                                      <a:latin typeface="Cambria Math" panose="02040503050406030204" pitchFamily="18" charset="0"/>
                                    </a:rPr>
                                  </m:ctrlPr>
                                </m:dPr>
                                <m:e>
                                  <m:r>
                                    <a:rPr lang="en-US" altLang="zh-CN" sz="2000" i="1">
                                      <a:latin typeface="Cambria Math" panose="02040503050406030204" pitchFamily="18" charset="0"/>
                                    </a:rPr>
                                    <m:t>1−</m:t>
                                  </m:r>
                                  <m:r>
                                    <a:rPr lang="el-GR" altLang="zh-CN" sz="2000" i="1">
                                      <a:latin typeface="Cambria Math" panose="02040503050406030204" pitchFamily="18" charset="0"/>
                                    </a:rPr>
                                    <m:t>𝛷</m:t>
                                  </m:r>
                                  <m:d>
                                    <m:dPr>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2</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num>
                                        <m:den>
                                          <m:r>
                                            <a:rPr lang="en-US" altLang="zh-CN" sz="2000" i="1">
                                              <a:latin typeface="Cambria Math" panose="02040503050406030204" pitchFamily="18" charset="0"/>
                                            </a:rPr>
                                            <m:t>𝜎</m:t>
                                          </m:r>
                                        </m:den>
                                      </m:f>
                                    </m:e>
                                  </m:d>
                                </m:e>
                              </m:d>
                            </m:e>
                          </m:func>
                        </m:e>
                      </m:nary>
                    </m:oMath>
                  </m:oMathPara>
                </a14:m>
                <a:endParaRPr lang="en-US" altLang="zh-CN" sz="2000" dirty="0"/>
              </a:p>
              <a:p>
                <a:pPr marL="457200" lvl="1" indent="0">
                  <a:lnSpc>
                    <a:spcPct val="150000"/>
                  </a:lnSpc>
                  <a:buNone/>
                </a:pPr>
                <a:endParaRPr lang="en-US" altLang="zh-CN" sz="2400" dirty="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438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sz="3200" dirty="0"/>
              <a:t>Anchoring </a:t>
            </a:r>
            <a:r>
              <a:rPr lang="en-US" altLang="zh-CN" sz="3200" dirty="0" smtClean="0"/>
              <a:t>effect </a:t>
            </a:r>
            <a:r>
              <a:rPr lang="en-US" altLang="zh-CN" sz="3200" dirty="0"/>
              <a:t>and starting-point bias </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pPr marL="0" indent="0">
                  <a:buNone/>
                </a:pPr>
                <a:r>
                  <a:rPr lang="en-US" altLang="zh-CN" sz="2400" dirty="0" smtClean="0"/>
                  <a:t> Anchoring </a:t>
                </a:r>
                <a:r>
                  <a:rPr lang="en-US" altLang="zh-CN" sz="2400" dirty="0"/>
                  <a:t>effect (</a:t>
                </a:r>
                <a:r>
                  <a:rPr lang="en-US" altLang="zh-CN" sz="2400" dirty="0" err="1"/>
                  <a:t>Herriges</a:t>
                </a:r>
                <a:r>
                  <a:rPr lang="en-US" altLang="zh-CN" sz="2400" dirty="0"/>
                  <a:t> and </a:t>
                </a:r>
                <a:r>
                  <a:rPr lang="en-US" altLang="zh-CN" sz="2400" dirty="0" err="1"/>
                  <a:t>Shogren</a:t>
                </a:r>
                <a:r>
                  <a:rPr lang="en-US" altLang="zh-CN" sz="2400" dirty="0"/>
                  <a:t>, </a:t>
                </a:r>
                <a:r>
                  <a:rPr lang="en-US" altLang="zh-CN" sz="2400" dirty="0" smtClean="0"/>
                  <a:t>1996)</a:t>
                </a:r>
              </a:p>
              <a:p>
                <a:pPr marL="0" indent="0">
                  <a:buNone/>
                </a:pPr>
                <a:r>
                  <a:rPr lang="en-US" altLang="zh-CN" sz="2400" dirty="0"/>
                  <a:t> </a:t>
                </a:r>
                <a:r>
                  <a:rPr lang="en-US" altLang="zh-CN" sz="2400" dirty="0" smtClean="0"/>
                  <a:t>    </a:t>
                </a:r>
              </a:p>
              <a:p>
                <a:pPr marL="0" indent="0">
                  <a:buNone/>
                </a:pPr>
                <a:endParaRPr lang="en-US" altLang="zh-CN" sz="2400" dirty="0"/>
              </a:p>
              <a:p>
                <a:pPr marL="0" indent="0">
                  <a:buNone/>
                </a:pPr>
                <a:r>
                  <a:rPr lang="en-US" altLang="zh-CN" sz="2400" dirty="0" smtClean="0"/>
                  <a:t>     </a:t>
                </a:r>
              </a:p>
              <a:p>
                <a:pPr marL="0" indent="0">
                  <a:buNone/>
                </a:pPr>
                <a:r>
                  <a:rPr lang="en-US" altLang="zh-CN" sz="2400" dirty="0" smtClean="0"/>
                  <a:t>Starting-point </a:t>
                </a:r>
                <a:r>
                  <a:rPr lang="en-US" altLang="zh-CN" sz="2400" dirty="0"/>
                  <a:t>bias (</a:t>
                </a:r>
                <a:r>
                  <a:rPr lang="en-US" altLang="zh-CN" sz="2400" dirty="0" err="1"/>
                  <a:t>Chien</a:t>
                </a:r>
                <a:r>
                  <a:rPr lang="en-US" altLang="zh-CN" sz="2400" dirty="0"/>
                  <a:t> et al., 2005</a:t>
                </a:r>
                <a:r>
                  <a:rPr lang="en-US" altLang="zh-CN" sz="2400" dirty="0" smtClean="0"/>
                  <a:t>)</a:t>
                </a:r>
              </a:p>
              <a:p>
                <a:pPr marL="0" indent="0">
                  <a:buNone/>
                </a:pPr>
                <a:r>
                  <a:rPr lang="en-US" altLang="zh-CN" sz="2400" dirty="0" smtClean="0"/>
                  <a:t>    </a:t>
                </a:r>
              </a:p>
              <a:p>
                <a:pPr marL="0" indent="0">
                  <a:buNone/>
                </a:pPr>
                <a:r>
                  <a:rPr lang="en-US" altLang="zh-CN" sz="2400" dirty="0"/>
                  <a:t> </a:t>
                </a:r>
                <a:r>
                  <a:rPr lang="en-US" altLang="zh-CN" sz="2400" dirty="0" smtClean="0"/>
                  <a:t>   </a:t>
                </a:r>
              </a:p>
              <a:p>
                <a:pPr marL="0" indent="0">
                  <a:buNone/>
                </a:pPr>
                <a:r>
                  <a:rPr lang="en-US" altLang="zh-CN" sz="2400" dirty="0" smtClean="0"/>
                  <a:t>Using the new </a:t>
                </a:r>
                <a14:m>
                  <m:oMath xmlns:m="http://schemas.openxmlformats.org/officeDocument/2006/math">
                    <m:sSub>
                      <m:sSubPr>
                        <m:ctrlPr>
                          <a:rPr lang="zh-CN"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rPr>
                          <m:t>𝑊</m:t>
                        </m:r>
                      </m:e>
                      <m:sub>
                        <m:r>
                          <a:rPr lang="en-US" altLang="zh-CN" sz="2400" i="1">
                            <a:latin typeface="Cambria Math" panose="02040503050406030204" pitchFamily="18" charset="0"/>
                          </a:rPr>
                          <m:t>2</m:t>
                        </m:r>
                      </m:sub>
                    </m:sSub>
                  </m:oMath>
                </a14:m>
                <a:r>
                  <a:rPr lang="en-US" altLang="zh-CN" sz="2400" dirty="0" smtClean="0"/>
                  <a:t> for the estimation in the log-likelihood function</a:t>
                </a:r>
              </a:p>
              <a:p>
                <a:pPr marL="0" indent="0">
                  <a:buNone/>
                </a:pPr>
                <a:endParaRPr lang="en-US" altLang="zh-CN" sz="2800" dirty="0" smtClean="0"/>
              </a:p>
              <a:p>
                <a:pPr marL="0" indent="0">
                  <a:buNone/>
                </a:pPr>
                <a:endParaRPr lang="en-US" altLang="zh-CN" sz="2800" dirty="0"/>
              </a:p>
              <a:p>
                <a:pPr marL="0" indent="0">
                  <a:buNone/>
                </a:pPr>
                <a:endParaRPr lang="en-US" altLang="zh-CN" sz="2800" dirty="0" smtClean="0"/>
              </a:p>
              <a:p>
                <a:pPr marL="0" indent="0">
                  <a:buNone/>
                </a:pPr>
                <a:r>
                  <a:rPr lang="en-US" altLang="zh-CN" sz="2800" dirty="0"/>
                  <a:t>	</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1111" t="-96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p:cNvSpPr/>
              <p:nvPr/>
            </p:nvSpPr>
            <p:spPr>
              <a:xfrm>
                <a:off x="2899651" y="3496340"/>
                <a:ext cx="3344698" cy="461665"/>
              </a:xfrm>
              <a:prstGeom prst="rect">
                <a:avLst/>
              </a:prstGeom>
            </p:spPr>
            <p:txBody>
              <a:bodyPr wrap="none">
                <a:spAutoFit/>
              </a:bodyPr>
              <a:lstStyle/>
              <a:p>
                <a14:m>
                  <m:oMath xmlns:m="http://schemas.openxmlformats.org/officeDocument/2006/math">
                    <m:sSub>
                      <m:sSubPr>
                        <m:ctrlPr>
                          <a:rPr lang="zh-CN" altLang="zh-CN" sz="2400"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400" i="1">
                            <a:latin typeface="Cambria Math" panose="02040503050406030204" pitchFamily="18" charset="0"/>
                            <a:cs typeface="Times New Roman" panose="02020603050405020304" pitchFamily="18" charset="0"/>
                          </a:rPr>
                          <m:t>𝑊</m:t>
                        </m:r>
                      </m:e>
                      <m:sub>
                        <m:r>
                          <a:rPr lang="en-US" altLang="zh-CN" sz="2400" i="1">
                            <a:latin typeface="Cambria Math" panose="02040503050406030204" pitchFamily="18" charset="0"/>
                            <a:cs typeface="Times New Roman" panose="02020603050405020304" pitchFamily="18" charset="0"/>
                          </a:rPr>
                          <m:t>2</m:t>
                        </m:r>
                      </m:sub>
                    </m:sSub>
                  </m:oMath>
                </a14:m>
                <a:r>
                  <a:rPr lang="en-US" altLang="zh-CN" sz="2400" dirty="0">
                    <a:latin typeface="Times New Roman" panose="02020603050405020304" pitchFamily="18" charset="0"/>
                  </a:rPr>
                  <a:t>= </a:t>
                </a:r>
                <a14:m>
                  <m:oMath xmlns:m="http://schemas.openxmlformats.org/officeDocument/2006/math">
                    <m:r>
                      <a:rPr lang="en-US" altLang="zh-CN" sz="2400" i="1">
                        <a:latin typeface="Cambria Math" panose="02040503050406030204" pitchFamily="18" charset="0"/>
                        <a:cs typeface="Times New Roman" panose="02020603050405020304" pitchFamily="18" charset="0"/>
                      </a:rPr>
                      <m:t>𝑋</m:t>
                    </m:r>
                    <m:r>
                      <a:rPr lang="en-US" altLang="zh-CN" sz="2400" i="1">
                        <a:latin typeface="Cambria Math" panose="02040503050406030204" pitchFamily="18" charset="0"/>
                        <a:cs typeface="Times New Roman" panose="02020603050405020304" pitchFamily="18" charset="0"/>
                      </a:rPr>
                      <m:t>𝛽</m:t>
                    </m:r>
                    <m:r>
                      <a:rPr lang="en-US" altLang="zh-CN" sz="2400" i="1">
                        <a:latin typeface="Cambria Math" panose="02040503050406030204" pitchFamily="18" charset="0"/>
                        <a:cs typeface="Times New Roman" panose="02020603050405020304" pitchFamily="18" charset="0"/>
                      </a:rPr>
                      <m:t>+</m:t>
                    </m:r>
                    <m:sSub>
                      <m:sSubPr>
                        <m:ctrlPr>
                          <a:rPr lang="zh-CN" altLang="zh-CN" sz="24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400" i="1">
                            <a:latin typeface="Cambria Math" panose="02040503050406030204" pitchFamily="18" charset="0"/>
                            <a:cs typeface="Times New Roman" panose="02020603050405020304" pitchFamily="18" charset="0"/>
                          </a:rPr>
                          <m:t>𝛿</m:t>
                        </m:r>
                      </m:e>
                      <m:sub>
                        <m:r>
                          <a:rPr lang="en-US" altLang="zh-CN" sz="2400" i="1">
                            <a:latin typeface="Cambria Math" panose="02040503050406030204" pitchFamily="18" charset="0"/>
                            <a:cs typeface="Times New Roman" panose="02020603050405020304" pitchFamily="18" charset="0"/>
                          </a:rPr>
                          <m:t>𝑖</m:t>
                        </m:r>
                      </m:sub>
                    </m:sSub>
                    <m:sSub>
                      <m:sSubPr>
                        <m:ctrlPr>
                          <a:rPr lang="zh-CN" altLang="zh-CN" sz="24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400" i="1">
                            <a:latin typeface="Cambria Math" panose="02040503050406030204" pitchFamily="18" charset="0"/>
                            <a:cs typeface="Times New Roman" panose="02020603050405020304" pitchFamily="18" charset="0"/>
                          </a:rPr>
                          <m:t>𝑆𝑇𝐴𝑅𝑇</m:t>
                        </m:r>
                      </m:e>
                      <m:sub>
                        <m:r>
                          <a:rPr lang="en-US" altLang="zh-CN" sz="2400" i="1">
                            <a:latin typeface="Cambria Math" panose="02040503050406030204" pitchFamily="18" charset="0"/>
                            <a:cs typeface="Times New Roman" panose="02020603050405020304" pitchFamily="18" charset="0"/>
                          </a:rPr>
                          <m:t>𝑖</m:t>
                        </m:r>
                      </m:sub>
                    </m:sSub>
                    <m:r>
                      <a:rPr lang="en-US" altLang="zh-CN" sz="2400" i="1">
                        <a:latin typeface="Cambria Math" panose="02040503050406030204" pitchFamily="18" charset="0"/>
                        <a:cs typeface="Times New Roman" panose="02020603050405020304" pitchFamily="18" charset="0"/>
                      </a:rPr>
                      <m:t>+</m:t>
                    </m:r>
                    <m:r>
                      <a:rPr lang="en-US" altLang="zh-CN" sz="2400" i="1">
                        <a:latin typeface="Cambria Math" panose="02040503050406030204" pitchFamily="18" charset="0"/>
                        <a:cs typeface="Times New Roman" panose="02020603050405020304" pitchFamily="18" charset="0"/>
                      </a:rPr>
                      <m:t>𝜀</m:t>
                    </m:r>
                  </m:oMath>
                </a14:m>
                <a:endParaRPr lang="zh-CN" altLang="en-US" sz="2400" dirty="0"/>
              </a:p>
            </p:txBody>
          </p:sp>
        </mc:Choice>
        <mc:Fallback xmlns="">
          <p:sp>
            <p:nvSpPr>
              <p:cNvPr id="7" name="矩形 6"/>
              <p:cNvSpPr>
                <a:spLocks noRot="1" noChangeAspect="1" noMove="1" noResize="1" noEditPoints="1" noAdjustHandles="1" noChangeArrowheads="1" noChangeShapeType="1" noTextEdit="1"/>
              </p:cNvSpPr>
              <p:nvPr/>
            </p:nvSpPr>
            <p:spPr>
              <a:xfrm>
                <a:off x="2899651" y="3496340"/>
                <a:ext cx="3344698" cy="461665"/>
              </a:xfrm>
              <a:prstGeom prst="rect">
                <a:avLst/>
              </a:prstGeom>
              <a:blipFill>
                <a:blip r:embed="rId4"/>
                <a:stretch>
                  <a:fillRect l="-547" t="-12000" b="-29333"/>
                </a:stretch>
              </a:blipFill>
            </p:spPr>
            <p:txBody>
              <a:bodyPr/>
              <a:lstStyle/>
              <a:p>
                <a:r>
                  <a:rPr lang="zh-CN" altLang="en-US">
                    <a:noFill/>
                  </a:rPr>
                  <a:t> </a:t>
                </a:r>
              </a:p>
            </p:txBody>
          </p:sp>
        </mc:Fallback>
      </mc:AlternateContent>
      <p:pic>
        <p:nvPicPr>
          <p:cNvPr id="8" name="图片 7"/>
          <p:cNvPicPr>
            <a:picLocks noChangeAspect="1"/>
          </p:cNvPicPr>
          <p:nvPr/>
        </p:nvPicPr>
        <p:blipFill>
          <a:blip r:embed="rId5"/>
          <a:stretch>
            <a:fillRect/>
          </a:stretch>
        </p:blipFill>
        <p:spPr>
          <a:xfrm>
            <a:off x="3048000" y="1955660"/>
            <a:ext cx="2950720" cy="298730"/>
          </a:xfrm>
          <a:prstGeom prst="rect">
            <a:avLst/>
          </a:prstGeom>
        </p:spPr>
      </p:pic>
      <p:cxnSp>
        <p:nvCxnSpPr>
          <p:cNvPr id="5" name="直接连接符 4"/>
          <p:cNvCxnSpPr/>
          <p:nvPr/>
        </p:nvCxnSpPr>
        <p:spPr>
          <a:xfrm>
            <a:off x="4572000" y="1958537"/>
            <a:ext cx="0" cy="2987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66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3" y="115888"/>
            <a:ext cx="7837487" cy="720725"/>
          </a:xfrm>
        </p:spPr>
        <p:txBody>
          <a:bodyPr/>
          <a:lstStyle/>
          <a:p>
            <a:r>
              <a:rPr lang="en-US" altLang="zh-CN" sz="3200" dirty="0" smtClean="0"/>
              <a:t>Question design of double-bounded CVM</a:t>
            </a:r>
            <a:endParaRPr lang="zh-CN" altLang="en-US" sz="3200" dirty="0"/>
          </a:p>
        </p:txBody>
      </p:sp>
      <p:graphicFrame>
        <p:nvGraphicFramePr>
          <p:cNvPr id="5" name="图表 5"/>
          <p:cNvGraphicFramePr/>
          <p:nvPr>
            <p:extLst>
              <p:ext uri="{D42A27DB-BD31-4B8C-83A1-F6EECF244321}">
                <p14:modId xmlns:p14="http://schemas.microsoft.com/office/powerpoint/2010/main" val="2229495045"/>
              </p:ext>
            </p:extLst>
          </p:nvPr>
        </p:nvGraphicFramePr>
        <p:xfrm>
          <a:off x="196056" y="1066800"/>
          <a:ext cx="83820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本框 2"/>
          <p:cNvSpPr txBox="1"/>
          <p:nvPr/>
        </p:nvSpPr>
        <p:spPr>
          <a:xfrm>
            <a:off x="417443" y="5181600"/>
            <a:ext cx="8197056" cy="1569660"/>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Based on the preliminary research, we set the beginning bid price set as {4, 6, 8, 10, 12, 14, 16 and 18 cents/</a:t>
            </a:r>
            <a:r>
              <a:rPr lang="en-US" altLang="zh-CN" sz="2400" dirty="0" err="1" smtClean="0">
                <a:latin typeface="Times New Roman" panose="02020603050405020304" pitchFamily="18" charset="0"/>
                <a:cs typeface="Times New Roman" panose="02020603050405020304" pitchFamily="18" charset="0"/>
              </a:rPr>
              <a:t>kw.h</a:t>
            </a:r>
            <a:r>
              <a:rPr lang="en-US" altLang="zh-CN" sz="2400" dirty="0" smtClean="0">
                <a:latin typeface="Times New Roman" panose="02020603050405020304" pitchFamily="18" charset="0"/>
                <a:cs typeface="Times New Roman" panose="02020603050405020304" pitchFamily="18" charset="0"/>
              </a:rPr>
              <a:t>} and randomly assign them to respondents. </a:t>
            </a:r>
          </a:p>
          <a:p>
            <a:r>
              <a:rPr lang="en-US" altLang="zh-CN" sz="2400" dirty="0" smtClean="0">
                <a:latin typeface="Times New Roman" panose="02020603050405020304" pitchFamily="18" charset="0"/>
                <a:cs typeface="Times New Roman" panose="02020603050405020304" pitchFamily="18" charset="0"/>
              </a:rPr>
              <a:t>Totally there are 2751 effective respondents.</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174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Statistic</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2028857567"/>
              </p:ext>
            </p:extLst>
          </p:nvPr>
        </p:nvGraphicFramePr>
        <p:xfrm>
          <a:off x="228600" y="990600"/>
          <a:ext cx="8534401" cy="5569224"/>
        </p:xfrm>
        <a:graphic>
          <a:graphicData uri="http://schemas.openxmlformats.org/drawingml/2006/table">
            <a:tbl>
              <a:tblPr firstRow="1" firstCol="1" bandRow="1"/>
              <a:tblGrid>
                <a:gridCol w="2441576">
                  <a:extLst>
                    <a:ext uri="{9D8B030D-6E8A-4147-A177-3AD203B41FA5}">
                      <a16:colId xmlns:a16="http://schemas.microsoft.com/office/drawing/2014/main" val="2850174210"/>
                    </a:ext>
                  </a:extLst>
                </a:gridCol>
                <a:gridCol w="2032249">
                  <a:extLst>
                    <a:ext uri="{9D8B030D-6E8A-4147-A177-3AD203B41FA5}">
                      <a16:colId xmlns:a16="http://schemas.microsoft.com/office/drawing/2014/main" val="1394673859"/>
                    </a:ext>
                  </a:extLst>
                </a:gridCol>
                <a:gridCol w="2029634">
                  <a:extLst>
                    <a:ext uri="{9D8B030D-6E8A-4147-A177-3AD203B41FA5}">
                      <a16:colId xmlns:a16="http://schemas.microsoft.com/office/drawing/2014/main" val="2109931286"/>
                    </a:ext>
                  </a:extLst>
                </a:gridCol>
                <a:gridCol w="2030942">
                  <a:extLst>
                    <a:ext uri="{9D8B030D-6E8A-4147-A177-3AD203B41FA5}">
                      <a16:colId xmlns:a16="http://schemas.microsoft.com/office/drawing/2014/main" val="2276577813"/>
                    </a:ext>
                  </a:extLst>
                </a:gridCol>
              </a:tblGrid>
              <a:tr h="457200">
                <a:tc>
                  <a:txBody>
                    <a:bodyPr/>
                    <a:lstStyle/>
                    <a:p>
                      <a:pPr algn="l">
                        <a:lnSpc>
                          <a:spcPts val="1200"/>
                        </a:lnSpc>
                        <a:spcAft>
                          <a:spcPts val="0"/>
                        </a:spcAft>
                      </a:pPr>
                      <a:r>
                        <a:rPr lang="zh-CN"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Sample</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2000" b="0" kern="0" dirty="0" err="1"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Pudong</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Shanghai</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1404885"/>
                  </a:ext>
                </a:extLst>
              </a:tr>
              <a:tr h="426002">
                <a:tc>
                  <a:txBody>
                    <a:bodyPr/>
                    <a:lstStyle/>
                    <a:p>
                      <a:pPr algn="l">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Gender</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46.55%</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51.66%</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49.62%</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689476189"/>
                  </a:ext>
                </a:extLst>
              </a:tr>
              <a:tr h="426002">
                <a:tc>
                  <a:txBody>
                    <a:bodyPr/>
                    <a:lstStyle/>
                    <a:p>
                      <a:pPr algn="l">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Age</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47.63</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46.54</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47.62</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63959112"/>
                  </a:ext>
                </a:extLst>
              </a:tr>
              <a:tr h="426002">
                <a:tc>
                  <a:txBody>
                    <a:bodyPr/>
                    <a:lstStyle/>
                    <a:p>
                      <a:pPr algn="l">
                        <a:lnSpc>
                          <a:spcPts val="1200"/>
                        </a:lnSpc>
                        <a:spcAft>
                          <a:spcPts val="0"/>
                        </a:spcAft>
                      </a:pPr>
                      <a:r>
                        <a:rPr lang="en-US" altLang="zh-CN" sz="2000" b="0" kern="100" dirty="0" smtClean="0">
                          <a:effectLst/>
                          <a:latin typeface="Times New Roman" panose="02020603050405020304" pitchFamily="18" charset="0"/>
                          <a:ea typeface="等线" panose="02010600030101010101" pitchFamily="2" charset="-122"/>
                          <a:cs typeface="Times New Roman" panose="02020603050405020304" pitchFamily="18" charset="0"/>
                        </a:rPr>
                        <a:t>Education level</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762893929"/>
                  </a:ext>
                </a:extLst>
              </a:tr>
              <a:tr h="426002">
                <a:tc>
                  <a:txBody>
                    <a:bodyPr/>
                    <a:lstStyle/>
                    <a:p>
                      <a:pPr algn="r" fontAlgn="ctr"/>
                      <a:r>
                        <a:rPr lang="en-US" sz="2000" b="0" u="none" strike="noStrike" dirty="0">
                          <a:effectLst/>
                          <a:latin typeface="Times New Roman" panose="02020603050405020304" pitchFamily="18" charset="0"/>
                          <a:cs typeface="Times New Roman" panose="02020603050405020304" pitchFamily="18" charset="0"/>
                        </a:rPr>
                        <a:t>junior school</a:t>
                      </a:r>
                      <a:endParaRPr lang="en-US" sz="20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36.33%</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54.51%</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35.60%</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70306352"/>
                  </a:ext>
                </a:extLst>
              </a:tr>
              <a:tr h="426002">
                <a:tc>
                  <a:txBody>
                    <a:bodyPr/>
                    <a:lstStyle/>
                    <a:p>
                      <a:pPr algn="r" fontAlgn="ctr"/>
                      <a:r>
                        <a:rPr lang="en-US" sz="2000" b="0" u="none" strike="noStrike" dirty="0">
                          <a:effectLst/>
                          <a:latin typeface="Times New Roman" panose="02020603050405020304" pitchFamily="18" charset="0"/>
                          <a:cs typeface="Times New Roman" panose="02020603050405020304" pitchFamily="18" charset="0"/>
                        </a:rPr>
                        <a:t>high school</a:t>
                      </a:r>
                      <a:endParaRPr lang="en-US" sz="20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19.71%</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19.01%</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24.00%</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225117920"/>
                  </a:ext>
                </a:extLst>
              </a:tr>
              <a:tr h="426002">
                <a:tc>
                  <a:txBody>
                    <a:bodyPr/>
                    <a:lstStyle/>
                    <a:p>
                      <a:pPr algn="r" fontAlgn="ctr"/>
                      <a:r>
                        <a:rPr lang="en-US" altLang="zh-CN" sz="2000" b="0" u="none" strike="noStrike" dirty="0" smtClean="0">
                          <a:effectLst/>
                          <a:latin typeface="Times New Roman" panose="02020603050405020304" pitchFamily="18" charset="0"/>
                          <a:cs typeface="Times New Roman" panose="02020603050405020304" pitchFamily="18" charset="0"/>
                        </a:rPr>
                        <a:t>community</a:t>
                      </a:r>
                      <a:r>
                        <a:rPr lang="en-US" sz="2000" b="0" u="none" strike="noStrike" dirty="0" smtClean="0">
                          <a:effectLst/>
                          <a:latin typeface="Times New Roman" panose="02020603050405020304" pitchFamily="18" charset="0"/>
                          <a:cs typeface="Times New Roman" panose="02020603050405020304" pitchFamily="18" charset="0"/>
                        </a:rPr>
                        <a:t> </a:t>
                      </a:r>
                      <a:r>
                        <a:rPr lang="en-US" sz="2000" b="0" u="none" strike="noStrike" dirty="0">
                          <a:effectLst/>
                          <a:latin typeface="Times New Roman" panose="02020603050405020304" pitchFamily="18" charset="0"/>
                          <a:cs typeface="Times New Roman" panose="02020603050405020304" pitchFamily="18" charset="0"/>
                        </a:rPr>
                        <a:t>college</a:t>
                      </a:r>
                      <a:endParaRPr lang="en-US" sz="20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12.94%</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9.44%</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18.10%</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288311826"/>
                  </a:ext>
                </a:extLst>
              </a:tr>
              <a:tr h="426002">
                <a:tc>
                  <a:txBody>
                    <a:bodyPr/>
                    <a:lstStyle/>
                    <a:p>
                      <a:pPr algn="r" fontAlgn="ctr"/>
                      <a:r>
                        <a:rPr lang="en-US" sz="2000" b="0" u="none" strike="noStrike" dirty="0">
                          <a:effectLst/>
                          <a:latin typeface="Times New Roman" panose="02020603050405020304" pitchFamily="18" charset="0"/>
                          <a:cs typeface="Times New Roman" panose="02020603050405020304" pitchFamily="18" charset="0"/>
                        </a:rPr>
                        <a:t>university</a:t>
                      </a:r>
                      <a:endParaRPr lang="en-US" sz="20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23.70%</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10.36%</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rowSpan="2">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22.30%</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475239628"/>
                  </a:ext>
                </a:extLst>
              </a:tr>
              <a:tr h="426002">
                <a:tc>
                  <a:txBody>
                    <a:bodyPr/>
                    <a:lstStyle/>
                    <a:p>
                      <a:pPr algn="r" fontAlgn="ctr"/>
                      <a:r>
                        <a:rPr lang="en-US" sz="2000" b="0" u="none" strike="noStrike" dirty="0">
                          <a:effectLst/>
                          <a:latin typeface="Times New Roman" panose="02020603050405020304" pitchFamily="18" charset="0"/>
                          <a:cs typeface="Times New Roman" panose="02020603050405020304" pitchFamily="18" charset="0"/>
                        </a:rPr>
                        <a:t>graduate</a:t>
                      </a:r>
                      <a:endParaRPr lang="en-US" sz="20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7.33%</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2.09%</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vMerge="1">
                  <a:txBody>
                    <a:bodyPr/>
                    <a:lstStyle/>
                    <a:p>
                      <a:endParaRPr lang="zh-CN" altLang="en-US"/>
                    </a:p>
                  </a:txBody>
                  <a:tcPr/>
                </a:tc>
                <a:extLst>
                  <a:ext uri="{0D108BD9-81ED-4DB2-BD59-A6C34878D82A}">
                    <a16:rowId xmlns:a16="http://schemas.microsoft.com/office/drawing/2014/main" val="1655008774"/>
                  </a:ext>
                </a:extLst>
              </a:tr>
              <a:tr h="426002">
                <a:tc>
                  <a:txBody>
                    <a:bodyPr/>
                    <a:lstStyle/>
                    <a:p>
                      <a:pPr algn="l">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Unemployment</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10.99%</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5264927"/>
                  </a:ext>
                </a:extLst>
              </a:tr>
              <a:tr h="426002">
                <a:tc>
                  <a:txBody>
                    <a:bodyPr/>
                    <a:lstStyle/>
                    <a:p>
                      <a:pPr algn="l">
                        <a:lnSpc>
                          <a:spcPts val="1200"/>
                        </a:lnSpc>
                        <a:spcAft>
                          <a:spcPts val="0"/>
                        </a:spcAft>
                      </a:pPr>
                      <a:r>
                        <a:rPr lang="en-US" altLang="zh-CN" sz="2000" b="0" kern="100" dirty="0" smtClean="0">
                          <a:effectLst/>
                          <a:latin typeface="Times New Roman" panose="02020603050405020304" pitchFamily="18" charset="0"/>
                          <a:ea typeface="等线" panose="02010600030101010101" pitchFamily="2" charset="-122"/>
                          <a:cs typeface="Times New Roman" panose="02020603050405020304" pitchFamily="18" charset="0"/>
                        </a:rPr>
                        <a:t>Self-owned</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82.40%</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151938465"/>
                  </a:ext>
                </a:extLst>
              </a:tr>
              <a:tr h="426002">
                <a:tc>
                  <a:txBody>
                    <a:bodyPr/>
                    <a:lstStyle/>
                    <a:p>
                      <a:pPr algn="l">
                        <a:lnSpc>
                          <a:spcPts val="1200"/>
                        </a:lnSpc>
                        <a:spcAft>
                          <a:spcPts val="0"/>
                        </a:spcAft>
                      </a:pPr>
                      <a:r>
                        <a:rPr lang="en-US" altLang="zh-CN" sz="2000" b="0" kern="100" dirty="0" smtClean="0">
                          <a:effectLst/>
                          <a:latin typeface="Times New Roman" panose="02020603050405020304" pitchFamily="18" charset="0"/>
                          <a:ea typeface="等线" panose="02010600030101010101" pitchFamily="2" charset="-122"/>
                          <a:cs typeface="Times New Roman" panose="02020603050405020304" pitchFamily="18" charset="0"/>
                        </a:rPr>
                        <a:t>House space</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26.24</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27.97</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ts val="1200"/>
                        </a:lnSpc>
                        <a:spcAft>
                          <a:spcPts val="0"/>
                        </a:spcAft>
                      </a:pPr>
                      <a:r>
                        <a:rPr lang="en-US"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27.25</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941023182"/>
                  </a:ext>
                </a:extLst>
              </a:tr>
              <a:tr h="426002">
                <a:tc>
                  <a:txBody>
                    <a:bodyPr/>
                    <a:lstStyle/>
                    <a:p>
                      <a:pPr algn="l">
                        <a:lnSpc>
                          <a:spcPts val="1200"/>
                        </a:lnSpc>
                        <a:spcAft>
                          <a:spcPts val="0"/>
                        </a:spcAft>
                      </a:pPr>
                      <a:r>
                        <a:rPr lang="en-US" altLang="zh-CN" sz="2000" b="0" kern="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Income</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2000" b="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5347.88</a:t>
                      </a:r>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endParaRPr lang="zh-CN" sz="2000" b="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2000" b="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4798.30</a:t>
                      </a:r>
                      <a:endParaRPr lang="zh-CN" sz="2000" b="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8151349"/>
                  </a:ext>
                </a:extLst>
              </a:tr>
            </a:tbl>
          </a:graphicData>
        </a:graphic>
      </p:graphicFrame>
      <p:sp>
        <p:nvSpPr>
          <p:cNvPr id="4" name="Rectangle 1"/>
          <p:cNvSpPr>
            <a:spLocks noChangeArrowheads="1"/>
          </p:cNvSpPr>
          <p:nvPr/>
        </p:nvSpPr>
        <p:spPr bwMode="auto">
          <a:xfrm>
            <a:off x="2500313" y="1128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6769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variables</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3864110361"/>
              </p:ext>
            </p:extLst>
          </p:nvPr>
        </p:nvGraphicFramePr>
        <p:xfrm>
          <a:off x="304800" y="958782"/>
          <a:ext cx="8686800" cy="4982262"/>
        </p:xfrm>
        <a:graphic>
          <a:graphicData uri="http://schemas.openxmlformats.org/drawingml/2006/table">
            <a:tbl>
              <a:tblPr firstRow="1" firstCol="1" bandRow="1"/>
              <a:tblGrid>
                <a:gridCol w="1600200">
                  <a:extLst>
                    <a:ext uri="{9D8B030D-6E8A-4147-A177-3AD203B41FA5}">
                      <a16:colId xmlns:a16="http://schemas.microsoft.com/office/drawing/2014/main" val="547684325"/>
                    </a:ext>
                  </a:extLst>
                </a:gridCol>
                <a:gridCol w="7086600">
                  <a:extLst>
                    <a:ext uri="{9D8B030D-6E8A-4147-A177-3AD203B41FA5}">
                      <a16:colId xmlns:a16="http://schemas.microsoft.com/office/drawing/2014/main" val="4210394919"/>
                    </a:ext>
                  </a:extLst>
                </a:gridCol>
              </a:tblGrid>
              <a:tr h="238890">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Variables</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Definition</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470831"/>
                  </a:ext>
                </a:extLst>
              </a:tr>
              <a:tr h="364494">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LN(income)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Natural log of average monthly home income (yuan)</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82628660"/>
                  </a:ext>
                </a:extLst>
              </a:tr>
              <a:tr h="364494">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Education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Education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level</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808307705"/>
                  </a:ext>
                </a:extLst>
              </a:tr>
              <a:tr h="364494">
                <a:tc>
                  <a:txBody>
                    <a:bodyPr/>
                    <a:lstStyle/>
                    <a:p>
                      <a:pPr algn="l">
                        <a:spcAft>
                          <a:spcPts val="0"/>
                        </a:spcAft>
                      </a:pP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Employment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If the respondents is employed, if not it's 1, if employed it's 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3317857803"/>
                  </a:ext>
                </a:extLst>
              </a:tr>
              <a:tr h="364494">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Rental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if the house is rental, this variable will be 1</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603456413"/>
                  </a:ext>
                </a:extLst>
              </a:tr>
              <a:tr h="364494">
                <a:tc>
                  <a:txBody>
                    <a:bodyPr/>
                    <a:lstStyle/>
                    <a:p>
                      <a:pPr algn="l">
                        <a:spcAft>
                          <a:spcPts val="0"/>
                        </a:spcAft>
                      </a:pP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Space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house square of the respondent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1239574525"/>
                  </a:ext>
                </a:extLst>
              </a:tr>
              <a:tr h="364494">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House age</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house year in use of the respondent</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2750146115"/>
                  </a:ext>
                </a:extLst>
              </a:tr>
              <a:tr h="364494">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Pollution days</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pollution days in respondent's memory during 2016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118354156"/>
                  </a:ext>
                </a:extLst>
              </a:tr>
              <a:tr h="364494">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Pollution level  </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pollution level the respondents feel in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2016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304751279"/>
                  </a:ext>
                </a:extLst>
              </a:tr>
              <a:tr h="364494">
                <a:tc>
                  <a:txBody>
                    <a:bodyPr/>
                    <a:lstStyle/>
                    <a:p>
                      <a:pPr algn="l">
                        <a:spcAft>
                          <a:spcPts val="0"/>
                        </a:spcAft>
                      </a:pP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Anti</a:t>
                      </a:r>
                      <a:r>
                        <a:rPr lang="en-US" sz="1600" kern="0" baseline="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 -pollution</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anti-pollution devices the respondent bought.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2144505129"/>
                  </a:ext>
                </a:extLst>
              </a:tr>
              <a:tr h="364494">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Knowledge </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The knowledge level about the electricity price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in Shanghai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1466346477"/>
                  </a:ext>
                </a:extLst>
              </a:tr>
              <a:tr h="364494">
                <a:tc>
                  <a:txBody>
                    <a:bodyPr/>
                    <a:lstStyle/>
                    <a:p>
                      <a:pPr algn="l">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Cost </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If the respondents was given the cost information about green power</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1532377018"/>
                  </a:ext>
                </a:extLst>
              </a:tr>
              <a:tr h="364494">
                <a:tc>
                  <a:txBody>
                    <a:bodyPr/>
                    <a:lstStyle/>
                    <a:p>
                      <a:pPr algn="l">
                        <a:spcAft>
                          <a:spcPts val="0"/>
                        </a:spcAft>
                      </a:pP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Emission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If the respondents was given the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emission</a:t>
                      </a:r>
                      <a:r>
                        <a:rPr lang="en-US" sz="1600" kern="0" baseline="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benefit </a:t>
                      </a: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information about green power</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a:noFill/>
                    </a:lnB>
                  </a:tcPr>
                </a:tc>
                <a:extLst>
                  <a:ext uri="{0D108BD9-81ED-4DB2-BD59-A6C34878D82A}">
                    <a16:rowId xmlns:a16="http://schemas.microsoft.com/office/drawing/2014/main" val="1713901225"/>
                  </a:ext>
                </a:extLst>
              </a:tr>
              <a:tr h="364494">
                <a:tc>
                  <a:txBody>
                    <a:bodyPr/>
                    <a:lstStyle/>
                    <a:p>
                      <a:pPr algn="l">
                        <a:spcAft>
                          <a:spcPts val="0"/>
                        </a:spcAft>
                      </a:pP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Environment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If the respondents was given the </a:t>
                      </a:r>
                      <a:r>
                        <a:rPr lang="en-US" sz="1600" kern="0" dirty="0" smtClea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environment </a:t>
                      </a: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benefit information about green power</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6564" marR="66564"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5292423"/>
                  </a:ext>
                </a:extLst>
              </a:tr>
            </a:tbl>
          </a:graphicData>
        </a:graphic>
      </p:graphicFrame>
      <p:sp>
        <p:nvSpPr>
          <p:cNvPr id="7" name="Rectangle 2"/>
          <p:cNvSpPr>
            <a:spLocks noChangeArrowheads="1"/>
          </p:cNvSpPr>
          <p:nvPr/>
        </p:nvSpPr>
        <p:spPr bwMode="auto">
          <a:xfrm>
            <a:off x="-3148585" y="-6282"/>
            <a:ext cx="157169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Definition of variables</a:t>
            </a:r>
            <a:endParaRPr kumimoji="0" lang="en-US" altLang="zh-CN"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7566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Basic Results</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481384953"/>
              </p:ext>
            </p:extLst>
          </p:nvPr>
        </p:nvGraphicFramePr>
        <p:xfrm>
          <a:off x="468315" y="1066805"/>
          <a:ext cx="8142285" cy="5616827"/>
        </p:xfrm>
        <a:graphic>
          <a:graphicData uri="http://schemas.openxmlformats.org/drawingml/2006/table">
            <a:tbl>
              <a:tblPr firstRow="1" firstCol="1" bandRow="1"/>
              <a:tblGrid>
                <a:gridCol w="1628457">
                  <a:extLst>
                    <a:ext uri="{9D8B030D-6E8A-4147-A177-3AD203B41FA5}">
                      <a16:colId xmlns:a16="http://schemas.microsoft.com/office/drawing/2014/main" val="1087072327"/>
                    </a:ext>
                  </a:extLst>
                </a:gridCol>
                <a:gridCol w="1628457">
                  <a:extLst>
                    <a:ext uri="{9D8B030D-6E8A-4147-A177-3AD203B41FA5}">
                      <a16:colId xmlns:a16="http://schemas.microsoft.com/office/drawing/2014/main" val="253051339"/>
                    </a:ext>
                  </a:extLst>
                </a:gridCol>
                <a:gridCol w="1628457">
                  <a:extLst>
                    <a:ext uri="{9D8B030D-6E8A-4147-A177-3AD203B41FA5}">
                      <a16:colId xmlns:a16="http://schemas.microsoft.com/office/drawing/2014/main" val="1950377261"/>
                    </a:ext>
                  </a:extLst>
                </a:gridCol>
                <a:gridCol w="1628457">
                  <a:extLst>
                    <a:ext uri="{9D8B030D-6E8A-4147-A177-3AD203B41FA5}">
                      <a16:colId xmlns:a16="http://schemas.microsoft.com/office/drawing/2014/main" val="2914023202"/>
                    </a:ext>
                  </a:extLst>
                </a:gridCol>
                <a:gridCol w="1628457">
                  <a:extLst>
                    <a:ext uri="{9D8B030D-6E8A-4147-A177-3AD203B41FA5}">
                      <a16:colId xmlns:a16="http://schemas.microsoft.com/office/drawing/2014/main" val="2506968231"/>
                    </a:ext>
                  </a:extLst>
                </a:gridCol>
              </a:tblGrid>
              <a:tr h="482750">
                <a:tc rowSpan="2">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Variables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Basic model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With information source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Starting-point bias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Anchoring effect</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2397317"/>
                  </a:ext>
                </a:extLst>
              </a:tr>
              <a:tr h="252347">
                <a:tc vMerge="1">
                  <a:txBody>
                    <a:bodyPr/>
                    <a:lstStyle/>
                    <a:p>
                      <a:endParaRPr lang="zh-CN" altLang="en-US"/>
                    </a:p>
                  </a:txBody>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7479601"/>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Gender</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0.65**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(0.322)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0.704**</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(0.311)</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0.434**</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(0.206)</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0.886**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(0.418)</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1793263"/>
                  </a:ext>
                </a:extLst>
              </a:tr>
              <a:tr h="482750">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Age</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-0.017</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(0.013)</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-0.021*</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(0.012)</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-0.007</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(0.008)</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-0.023</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(0.016)</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52567961"/>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LN(income)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1.039***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(0.104)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0.967***</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(0.097)</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0.956***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(0.074)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1.073***</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(0.13)</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564822965"/>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Education</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1.201***</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(0.152)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1.122***</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(0.151)</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0.882***</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(0.102)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1.594***</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(0.199)</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22999250"/>
                  </a:ext>
                </a:extLst>
              </a:tr>
              <a:tr h="482750">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Employment</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-0.347</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(0.331)</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-0.442</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(0.342)</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-0.27</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(0.221)</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-0.504</a:t>
                      </a:r>
                      <a:b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chemeClr val="bg1">
                              <a:lumMod val="65000"/>
                            </a:schemeClr>
                          </a:solidFill>
                          <a:effectLst/>
                          <a:latin typeface="Times New Roman" panose="02020603050405020304" pitchFamily="18" charset="0"/>
                          <a:ea typeface="等线" panose="02010600030101010101" pitchFamily="2" charset="-122"/>
                          <a:cs typeface="Times New Roman" panose="02020603050405020304" pitchFamily="18" charset="0"/>
                        </a:rPr>
                        <a:t>(0.456)</a:t>
                      </a:r>
                      <a:endParaRPr lang="zh-CN" sz="1800" kern="100" dirty="0">
                        <a:solidFill>
                          <a:schemeClr val="bg1">
                            <a:lumMod val="65000"/>
                          </a:schemeClr>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27642115"/>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Rental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-4.326***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(0.578)</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-4.299***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(0.482)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-2.879***</a:t>
                      </a:r>
                      <a:b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(0.328)</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-5.646***</a:t>
                      </a:r>
                      <a:b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(0.632)</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363945953"/>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Space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0.018***</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(0.006)</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0.018***</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(0.006)</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0.011***</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0.022***</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(0.007)</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717496212"/>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Knowledge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0.475***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(0.171)</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0.525***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(0.172)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0.356***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(0.113)</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0.577***</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(0.215)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71589513"/>
                  </a:ext>
                </a:extLst>
              </a:tr>
              <a:tr h="482750">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Houseage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0.129***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0.13***</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(0.019)</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(0.013)</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0.158***</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(0.025)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605860992"/>
                  </a:ext>
                </a:extLst>
              </a:tr>
              <a:tr h="482750">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Sigma(</a:t>
                      </a:r>
                      <a:r>
                        <a:rPr lang="en-US" sz="1600" i="1"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σ</a:t>
                      </a: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5.567***</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(0.155)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5.539***</a:t>
                      </a:r>
                      <a:b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(0.156)</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3.781***</a:t>
                      </a:r>
                      <a:b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(0.138)</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7.28***</a:t>
                      </a:r>
                      <a:b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(0.327)</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8140240"/>
                  </a:ext>
                </a:extLst>
              </a:tr>
            </a:tbl>
          </a:graphicData>
        </a:graphic>
      </p:graphicFrame>
    </p:spTree>
    <p:extLst>
      <p:ext uri="{BB962C8B-B14F-4D97-AF65-F5344CB8AC3E}">
        <p14:creationId xmlns:p14="http://schemas.microsoft.com/office/powerpoint/2010/main" val="389205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Anchoring and Starting-point bias</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561638347"/>
              </p:ext>
            </p:extLst>
          </p:nvPr>
        </p:nvGraphicFramePr>
        <p:xfrm>
          <a:off x="1202531" y="990600"/>
          <a:ext cx="6019800" cy="5562600"/>
        </p:xfrm>
        <a:graphic>
          <a:graphicData uri="http://schemas.openxmlformats.org/drawingml/2006/table">
            <a:tbl>
              <a:tblPr firstRow="1" firstCol="1" bandRow="1"/>
              <a:tblGrid>
                <a:gridCol w="2006600">
                  <a:extLst>
                    <a:ext uri="{9D8B030D-6E8A-4147-A177-3AD203B41FA5}">
                      <a16:colId xmlns:a16="http://schemas.microsoft.com/office/drawing/2014/main" val="4210213093"/>
                    </a:ext>
                  </a:extLst>
                </a:gridCol>
                <a:gridCol w="2006600">
                  <a:extLst>
                    <a:ext uri="{9D8B030D-6E8A-4147-A177-3AD203B41FA5}">
                      <a16:colId xmlns:a16="http://schemas.microsoft.com/office/drawing/2014/main" val="4099696561"/>
                    </a:ext>
                  </a:extLst>
                </a:gridCol>
                <a:gridCol w="2006600">
                  <a:extLst>
                    <a:ext uri="{9D8B030D-6E8A-4147-A177-3AD203B41FA5}">
                      <a16:colId xmlns:a16="http://schemas.microsoft.com/office/drawing/2014/main" val="3850942776"/>
                    </a:ext>
                  </a:extLst>
                </a:gridCol>
              </a:tblGrid>
              <a:tr h="695325">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Gamma(</a:t>
                      </a:r>
                      <a:r>
                        <a:rPr lang="zh-CN" sz="1800" i="1" kern="0" dirty="0">
                          <a:solidFill>
                            <a:srgbClr val="000000"/>
                          </a:solidFill>
                          <a:effectLst/>
                          <a:latin typeface="等线" panose="02010600030101010101" pitchFamily="2" charset="-122"/>
                          <a:ea typeface="宋体" panose="02010600030101010101" pitchFamily="2" charset="-122"/>
                          <a:cs typeface="Times New Roman" panose="02020603050405020304" pitchFamily="18" charset="0"/>
                        </a:rPr>
                        <a:t>γ</a:t>
                      </a: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endParaRPr lang="zh-CN" sz="20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0.484***</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(0.027)</a:t>
                      </a:r>
                      <a:endParaRPr lang="zh-CN" sz="20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137339284"/>
                  </a:ext>
                </a:extLst>
              </a:tr>
              <a:tr h="695325">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0.04</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-2.902***</a:t>
                      </a:r>
                      <a:b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(0.409)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160256340"/>
                  </a:ext>
                </a:extLst>
              </a:tr>
              <a:tr h="695325">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0.06</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-1.197***</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(0.456)</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417749349"/>
                  </a:ext>
                </a:extLst>
              </a:tr>
              <a:tr h="695325">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0.08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0.425</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(0.554)</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3701560201"/>
                  </a:ext>
                </a:extLst>
              </a:tr>
              <a:tr h="695325">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0.12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1.616***</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(0.431)</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338233924"/>
                  </a:ext>
                </a:extLst>
              </a:tr>
              <a:tr h="695325">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0.14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1.943***</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638605909"/>
                  </a:ext>
                </a:extLst>
              </a:tr>
              <a:tr h="695325">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0.16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2.676***</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(0.443)</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20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3960865378"/>
                  </a:ext>
                </a:extLst>
              </a:tr>
              <a:tr h="695325">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 0.18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4.907***</a:t>
                      </a:r>
                      <a:b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(0.463)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903192"/>
                  </a:ext>
                </a:extLst>
              </a:tr>
            </a:tbl>
          </a:graphicData>
        </a:graphic>
      </p:graphicFrame>
    </p:spTree>
    <p:extLst>
      <p:ext uri="{BB962C8B-B14F-4D97-AF65-F5344CB8AC3E}">
        <p14:creationId xmlns:p14="http://schemas.microsoft.com/office/powerpoint/2010/main" val="1846142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Environment knowledge</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178241636"/>
              </p:ext>
            </p:extLst>
          </p:nvPr>
        </p:nvGraphicFramePr>
        <p:xfrm>
          <a:off x="533400" y="1143000"/>
          <a:ext cx="8001000" cy="5257798"/>
        </p:xfrm>
        <a:graphic>
          <a:graphicData uri="http://schemas.openxmlformats.org/drawingml/2006/table">
            <a:tbl>
              <a:tblPr firstRow="1" firstCol="1" bandRow="1"/>
              <a:tblGrid>
                <a:gridCol w="1600200">
                  <a:extLst>
                    <a:ext uri="{9D8B030D-6E8A-4147-A177-3AD203B41FA5}">
                      <a16:colId xmlns:a16="http://schemas.microsoft.com/office/drawing/2014/main" val="1497482935"/>
                    </a:ext>
                  </a:extLst>
                </a:gridCol>
                <a:gridCol w="1600200">
                  <a:extLst>
                    <a:ext uri="{9D8B030D-6E8A-4147-A177-3AD203B41FA5}">
                      <a16:colId xmlns:a16="http://schemas.microsoft.com/office/drawing/2014/main" val="2045141874"/>
                    </a:ext>
                  </a:extLst>
                </a:gridCol>
                <a:gridCol w="1600200">
                  <a:extLst>
                    <a:ext uri="{9D8B030D-6E8A-4147-A177-3AD203B41FA5}">
                      <a16:colId xmlns:a16="http://schemas.microsoft.com/office/drawing/2014/main" val="755781681"/>
                    </a:ext>
                  </a:extLst>
                </a:gridCol>
                <a:gridCol w="1600200">
                  <a:extLst>
                    <a:ext uri="{9D8B030D-6E8A-4147-A177-3AD203B41FA5}">
                      <a16:colId xmlns:a16="http://schemas.microsoft.com/office/drawing/2014/main" val="1666543202"/>
                    </a:ext>
                  </a:extLst>
                </a:gridCol>
                <a:gridCol w="1600200">
                  <a:extLst>
                    <a:ext uri="{9D8B030D-6E8A-4147-A177-3AD203B41FA5}">
                      <a16:colId xmlns:a16="http://schemas.microsoft.com/office/drawing/2014/main" val="3147233250"/>
                    </a:ext>
                  </a:extLst>
                </a:gridCol>
              </a:tblGrid>
              <a:tr h="616915">
                <a:tc rowSpan="2">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Variables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Basic model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With information source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Starting-point bias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Anchoring effect</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577500"/>
                  </a:ext>
                </a:extLst>
              </a:tr>
              <a:tr h="322478">
                <a:tc vMerge="1">
                  <a:txBody>
                    <a:bodyPr/>
                    <a:lstStyle/>
                    <a:p>
                      <a:endParaRPr lang="zh-CN" altLang="en-US"/>
                    </a:p>
                  </a:txBody>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1330826"/>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Pollution days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0.011***</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0.021***</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(0.005)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21654283"/>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Pollution level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(0.245)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1.127***</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(0.251)</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0.856***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(0.166)</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1.566***</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(0.34)</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367336372"/>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Anti-pollution</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0.573</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(0.355)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0.554</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(0.339)</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0.237</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(0.22)</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0.569</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(0.435)</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163841529"/>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TV</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0.854***</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(0.177)</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606843463"/>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Domestic</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1.538***</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(0.239)</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2213437570"/>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International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1.63**</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(0.789)</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a:noFill/>
                    </a:lnB>
                  </a:tcPr>
                </a:tc>
                <a:extLst>
                  <a:ext uri="{0D108BD9-81ED-4DB2-BD59-A6C34878D82A}">
                    <a16:rowId xmlns:a16="http://schemas.microsoft.com/office/drawing/2014/main" val="1116636484"/>
                  </a:ext>
                </a:extLst>
              </a:tr>
              <a:tr h="616915">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Monitor</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1.345***</a:t>
                      </a:r>
                      <a:b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6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(0.383)</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1800" kern="100" dirty="0">
                        <a:effectLst/>
                        <a:latin typeface="等线" panose="02010600030101010101" pitchFamily="2" charset="-122"/>
                        <a:ea typeface="等线" panose="02010600030101010101" pitchFamily="2" charset="-12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599770"/>
                  </a:ext>
                </a:extLst>
              </a:tr>
            </a:tbl>
          </a:graphicData>
        </a:graphic>
      </p:graphicFrame>
    </p:spTree>
    <p:extLst>
      <p:ext uri="{BB962C8B-B14F-4D97-AF65-F5344CB8AC3E}">
        <p14:creationId xmlns:p14="http://schemas.microsoft.com/office/powerpoint/2010/main" val="1464543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Information effect</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272935807"/>
              </p:ext>
            </p:extLst>
          </p:nvPr>
        </p:nvGraphicFramePr>
        <p:xfrm>
          <a:off x="473394" y="1371600"/>
          <a:ext cx="7832405" cy="4571999"/>
        </p:xfrm>
        <a:graphic>
          <a:graphicData uri="http://schemas.openxmlformats.org/drawingml/2006/table">
            <a:tbl>
              <a:tblPr firstRow="1" firstCol="1" bandRow="1"/>
              <a:tblGrid>
                <a:gridCol w="1566481">
                  <a:extLst>
                    <a:ext uri="{9D8B030D-6E8A-4147-A177-3AD203B41FA5}">
                      <a16:colId xmlns:a16="http://schemas.microsoft.com/office/drawing/2014/main" val="1119212434"/>
                    </a:ext>
                  </a:extLst>
                </a:gridCol>
                <a:gridCol w="1566481">
                  <a:extLst>
                    <a:ext uri="{9D8B030D-6E8A-4147-A177-3AD203B41FA5}">
                      <a16:colId xmlns:a16="http://schemas.microsoft.com/office/drawing/2014/main" val="2452451410"/>
                    </a:ext>
                  </a:extLst>
                </a:gridCol>
                <a:gridCol w="1566481">
                  <a:extLst>
                    <a:ext uri="{9D8B030D-6E8A-4147-A177-3AD203B41FA5}">
                      <a16:colId xmlns:a16="http://schemas.microsoft.com/office/drawing/2014/main" val="2582757578"/>
                    </a:ext>
                  </a:extLst>
                </a:gridCol>
                <a:gridCol w="1566481">
                  <a:extLst>
                    <a:ext uri="{9D8B030D-6E8A-4147-A177-3AD203B41FA5}">
                      <a16:colId xmlns:a16="http://schemas.microsoft.com/office/drawing/2014/main" val="539231052"/>
                    </a:ext>
                  </a:extLst>
                </a:gridCol>
                <a:gridCol w="1566481">
                  <a:extLst>
                    <a:ext uri="{9D8B030D-6E8A-4147-A177-3AD203B41FA5}">
                      <a16:colId xmlns:a16="http://schemas.microsoft.com/office/drawing/2014/main" val="839236214"/>
                    </a:ext>
                  </a:extLst>
                </a:gridCol>
              </a:tblGrid>
              <a:tr h="981307">
                <a:tc rowSpan="2">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Variables</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Basic model</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With information source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Starting-point bias</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Anchoring effect</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216316"/>
                  </a:ext>
                </a:extLst>
              </a:tr>
              <a:tr h="512956">
                <a:tc vMerge="1">
                  <a:txBody>
                    <a:bodyPr/>
                    <a:lstStyle/>
                    <a:p>
                      <a:endParaRPr lang="zh-CN" altLang="en-US"/>
                    </a:p>
                  </a:txBody>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Estimate</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929177"/>
                  </a:ext>
                </a:extLst>
              </a:tr>
              <a:tr h="1025912">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Cost</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-0.935*</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(0.487)</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-0.932**</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(0.448)</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-0.688**</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(0.306)</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-1.259*</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(0.678)</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71950688"/>
                  </a:ext>
                </a:extLst>
              </a:tr>
              <a:tr h="1025912">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Emission</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0.591</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(0.509)</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0.65</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(0.466)</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0.392</a:t>
                      </a:r>
                      <a:b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(0.335)</a:t>
                      </a:r>
                      <a:endParaRPr lang="zh-CN" sz="1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algn="ctr">
                        <a:spcAft>
                          <a:spcPts val="0"/>
                        </a:spcAft>
                      </a:pP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0.748</a:t>
                      </a:r>
                      <a:b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(0.668)</a:t>
                      </a:r>
                      <a:endParaRPr lang="zh-CN" sz="1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326395947"/>
                  </a:ext>
                </a:extLst>
              </a:tr>
              <a:tr h="1025912">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Environment</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-1.363**</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(0.419)</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-1.288***</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(0.381)</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-0.78***</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(0.275)</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-1.458**</a:t>
                      </a:r>
                      <a:b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br>
                      <a:r>
                        <a:rPr lang="en-US" sz="1800" kern="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rPr>
                        <a:t>(0.632)</a:t>
                      </a:r>
                      <a:endParaRPr 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966525"/>
                  </a:ext>
                </a:extLst>
              </a:tr>
            </a:tbl>
          </a:graphicData>
        </a:graphic>
      </p:graphicFrame>
    </p:spTree>
    <p:extLst>
      <p:ext uri="{BB962C8B-B14F-4D97-AF65-F5344CB8AC3E}">
        <p14:creationId xmlns:p14="http://schemas.microsoft.com/office/powerpoint/2010/main" val="4017039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US" altLang="zh-CN" dirty="0" smtClean="0"/>
              <a:t>In 2015, there are more than </a:t>
            </a:r>
            <a:r>
              <a:rPr lang="en-US" altLang="zh-CN" dirty="0" smtClean="0">
                <a:solidFill>
                  <a:srgbClr val="FF0000"/>
                </a:solidFill>
              </a:rPr>
              <a:t>80 mild air pollution and above days</a:t>
            </a:r>
            <a:r>
              <a:rPr lang="en-US" altLang="zh-CN" dirty="0" smtClean="0"/>
              <a:t> in Shanghai.</a:t>
            </a:r>
          </a:p>
          <a:p>
            <a:r>
              <a:rPr lang="en-US" altLang="zh-CN" dirty="0" smtClean="0"/>
              <a:t>In </a:t>
            </a:r>
            <a:r>
              <a:rPr lang="en-US" altLang="zh-CN" dirty="0" smtClean="0">
                <a:solidFill>
                  <a:srgbClr val="FF0000"/>
                </a:solidFill>
              </a:rPr>
              <a:t>Northeast China</a:t>
            </a:r>
            <a:r>
              <a:rPr lang="en-US" altLang="zh-CN" dirty="0" smtClean="0"/>
              <a:t>, the air pollution situation is even more serious, especially in winter.</a:t>
            </a:r>
          </a:p>
          <a:p>
            <a:r>
              <a:rPr lang="en-US" altLang="zh-CN" dirty="0" smtClean="0"/>
              <a:t>According to the researches, more than </a:t>
            </a:r>
            <a:r>
              <a:rPr lang="en-US" altLang="zh-CN" dirty="0" smtClean="0">
                <a:solidFill>
                  <a:srgbClr val="FF0000"/>
                </a:solidFill>
              </a:rPr>
              <a:t>half </a:t>
            </a:r>
            <a:r>
              <a:rPr lang="en-US" altLang="zh-CN" dirty="0" smtClean="0"/>
              <a:t>of the air pollution are </a:t>
            </a:r>
            <a:r>
              <a:rPr lang="en-US" altLang="zh-CN" dirty="0" smtClean="0">
                <a:solidFill>
                  <a:srgbClr val="FF0000"/>
                </a:solidFill>
              </a:rPr>
              <a:t>due to coal-burning</a:t>
            </a:r>
            <a:r>
              <a:rPr lang="en-US" altLang="zh-CN" dirty="0" smtClean="0"/>
              <a:t>.</a:t>
            </a:r>
          </a:p>
          <a:p>
            <a:r>
              <a:rPr lang="en-US" altLang="zh-CN" dirty="0" smtClean="0"/>
              <a:t>Among all the coals used in Shanghai, more than </a:t>
            </a:r>
            <a:r>
              <a:rPr lang="en-US" altLang="zh-CN" dirty="0" smtClean="0">
                <a:solidFill>
                  <a:srgbClr val="FF0000"/>
                </a:solidFill>
              </a:rPr>
              <a:t>half</a:t>
            </a:r>
            <a:r>
              <a:rPr lang="en-US" altLang="zh-CN" dirty="0" smtClean="0"/>
              <a:t> of them are used in </a:t>
            </a:r>
            <a:r>
              <a:rPr lang="en-US" altLang="zh-CN" dirty="0" smtClean="0">
                <a:solidFill>
                  <a:srgbClr val="FF0000"/>
                </a:solidFill>
              </a:rPr>
              <a:t>fire power plants</a:t>
            </a:r>
            <a:r>
              <a:rPr lang="en-US" altLang="zh-CN" dirty="0" smtClean="0"/>
              <a:t>.</a:t>
            </a:r>
            <a:endParaRPr lang="zh-CN" altLang="en-US" dirty="0"/>
          </a:p>
        </p:txBody>
      </p:sp>
    </p:spTree>
    <p:extLst>
      <p:ext uri="{BB962C8B-B14F-4D97-AF65-F5344CB8AC3E}">
        <p14:creationId xmlns:p14="http://schemas.microsoft.com/office/powerpoint/2010/main" val="290066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and Innovation</a:t>
            </a:r>
            <a:endParaRPr lang="zh-CN" altLang="en-US" dirty="0"/>
          </a:p>
        </p:txBody>
      </p:sp>
      <p:sp>
        <p:nvSpPr>
          <p:cNvPr id="3" name="内容占位符 2"/>
          <p:cNvSpPr>
            <a:spLocks noGrp="1"/>
          </p:cNvSpPr>
          <p:nvPr>
            <p:ph idx="1"/>
          </p:nvPr>
        </p:nvSpPr>
        <p:spPr/>
        <p:txBody>
          <a:bodyPr/>
          <a:lstStyle/>
          <a:p>
            <a:r>
              <a:rPr lang="en-US" altLang="zh-CN" sz="2400" dirty="0"/>
              <a:t>We adopted the Double bounded CVM method for WTP research. </a:t>
            </a:r>
          </a:p>
          <a:p>
            <a:pPr lvl="1"/>
            <a:r>
              <a:rPr lang="en-US" altLang="zh-CN" sz="2000" dirty="0" smtClean="0"/>
              <a:t>The main </a:t>
            </a:r>
            <a:r>
              <a:rPr lang="en-US" altLang="zh-CN" sz="2000" dirty="0" smtClean="0">
                <a:solidFill>
                  <a:srgbClr val="FF0000"/>
                </a:solidFill>
              </a:rPr>
              <a:t>individual character </a:t>
            </a:r>
            <a:r>
              <a:rPr lang="en-US" altLang="zh-CN" sz="2000" dirty="0" smtClean="0"/>
              <a:t>that will influence household’s WTP for green power are Income, Gender, Age, Education level and knowledge of the resource and pollution.</a:t>
            </a:r>
          </a:p>
          <a:p>
            <a:pPr lvl="1"/>
            <a:r>
              <a:rPr lang="en-US" altLang="zh-CN" sz="2000" dirty="0" smtClean="0"/>
              <a:t>In </a:t>
            </a:r>
            <a:r>
              <a:rPr lang="en-US" altLang="zh-CN" sz="2000" dirty="0"/>
              <a:t>the research, </a:t>
            </a:r>
            <a:r>
              <a:rPr lang="en-US" altLang="zh-CN" sz="2000" dirty="0" smtClean="0"/>
              <a:t>there truly exists an </a:t>
            </a:r>
            <a:r>
              <a:rPr lang="en-US" altLang="zh-CN" sz="2000" dirty="0" smtClean="0">
                <a:solidFill>
                  <a:srgbClr val="FF0000"/>
                </a:solidFill>
              </a:rPr>
              <a:t>anchoring effect and starting-point bias</a:t>
            </a:r>
            <a:r>
              <a:rPr lang="en-US" altLang="zh-CN" sz="2000" dirty="0" smtClean="0"/>
              <a:t>. Based on the modified DB CVM model, we calculated a higher WTP, which also consists with other literatures. </a:t>
            </a:r>
          </a:p>
          <a:p>
            <a:pPr lvl="1"/>
            <a:r>
              <a:rPr lang="en-US" altLang="zh-CN" sz="2000" dirty="0"/>
              <a:t>In our sample, the estimated </a:t>
            </a:r>
            <a:r>
              <a:rPr lang="en-US" altLang="zh-CN" sz="2000" dirty="0">
                <a:solidFill>
                  <a:srgbClr val="FF0000"/>
                </a:solidFill>
              </a:rPr>
              <a:t>total willing payment for the indirect value of green power</a:t>
            </a:r>
            <a:r>
              <a:rPr lang="en-US" altLang="zh-CN" sz="2000" dirty="0"/>
              <a:t> in Shanghai is about </a:t>
            </a:r>
            <a:r>
              <a:rPr lang="en-US" altLang="zh-CN" sz="2000" dirty="0" smtClean="0"/>
              <a:t>3.06 billion </a:t>
            </a:r>
            <a:r>
              <a:rPr lang="en-US" altLang="zh-CN" sz="2000" dirty="0"/>
              <a:t>Yuan RMB per year.</a:t>
            </a:r>
          </a:p>
          <a:p>
            <a:pPr lvl="1"/>
            <a:r>
              <a:rPr lang="en-US" altLang="zh-CN" sz="2000" dirty="0"/>
              <a:t>The government should set up channels to the </a:t>
            </a:r>
            <a:r>
              <a:rPr lang="en-US" altLang="zh-CN" sz="2000" dirty="0" smtClean="0">
                <a:solidFill>
                  <a:srgbClr val="FF0000"/>
                </a:solidFill>
              </a:rPr>
              <a:t>access of funds from the households </a:t>
            </a:r>
            <a:r>
              <a:rPr lang="en-US" altLang="zh-CN" sz="2000" dirty="0" smtClean="0"/>
              <a:t>for </a:t>
            </a:r>
            <a:r>
              <a:rPr lang="en-US" altLang="zh-CN" sz="2000" dirty="0"/>
              <a:t>a better development </a:t>
            </a:r>
            <a:r>
              <a:rPr lang="en-US" altLang="zh-CN" sz="2000" dirty="0" smtClean="0"/>
              <a:t>chance of green power.</a:t>
            </a:r>
            <a:endParaRPr lang="en-US" altLang="zh-CN" sz="2000" dirty="0"/>
          </a:p>
          <a:p>
            <a:pPr lvl="1"/>
            <a:endParaRPr lang="en-US" altLang="zh-CN" sz="1800" dirty="0" smtClean="0"/>
          </a:p>
          <a:p>
            <a:endParaRPr lang="en-US" altLang="zh-CN" sz="2000" dirty="0"/>
          </a:p>
          <a:p>
            <a:endParaRPr lang="en-US" altLang="zh-CN" sz="2000" dirty="0" smtClean="0"/>
          </a:p>
        </p:txBody>
      </p:sp>
    </p:spTree>
    <p:extLst>
      <p:ext uri="{BB962C8B-B14F-4D97-AF65-F5344CB8AC3E}">
        <p14:creationId xmlns:p14="http://schemas.microsoft.com/office/powerpoint/2010/main" val="234518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and Innovation</a:t>
            </a:r>
            <a:endParaRPr lang="zh-CN" altLang="en-US" dirty="0"/>
          </a:p>
        </p:txBody>
      </p:sp>
      <p:sp>
        <p:nvSpPr>
          <p:cNvPr id="3" name="内容占位符 2"/>
          <p:cNvSpPr>
            <a:spLocks noGrp="1"/>
          </p:cNvSpPr>
          <p:nvPr>
            <p:ph idx="1"/>
          </p:nvPr>
        </p:nvSpPr>
        <p:spPr/>
        <p:txBody>
          <a:bodyPr/>
          <a:lstStyle/>
          <a:p>
            <a:r>
              <a:rPr lang="en-US" altLang="zh-CN" sz="2400" dirty="0"/>
              <a:t>Information may influence households’ willingness to pay for green power.</a:t>
            </a:r>
          </a:p>
          <a:p>
            <a:pPr lvl="1"/>
            <a:r>
              <a:rPr lang="en-US" altLang="zh-CN" sz="2000" dirty="0"/>
              <a:t>The </a:t>
            </a:r>
            <a:r>
              <a:rPr lang="en-US" altLang="zh-CN" sz="2000" dirty="0">
                <a:solidFill>
                  <a:srgbClr val="FF0000"/>
                </a:solidFill>
              </a:rPr>
              <a:t>more knowledge </a:t>
            </a:r>
            <a:r>
              <a:rPr lang="en-US" altLang="zh-CN" sz="2000" dirty="0" smtClean="0"/>
              <a:t>about </a:t>
            </a:r>
            <a:r>
              <a:rPr lang="en-US" altLang="zh-CN" sz="2000" dirty="0"/>
              <a:t>the </a:t>
            </a:r>
            <a:r>
              <a:rPr lang="en-US" altLang="zh-CN" sz="2000" dirty="0" smtClean="0"/>
              <a:t>environmental </a:t>
            </a:r>
            <a:r>
              <a:rPr lang="en-US" altLang="zh-CN" sz="2000" dirty="0"/>
              <a:t>problems, the </a:t>
            </a:r>
            <a:r>
              <a:rPr lang="en-US" altLang="zh-CN" sz="2000" dirty="0">
                <a:solidFill>
                  <a:srgbClr val="FF0000"/>
                </a:solidFill>
              </a:rPr>
              <a:t>higher </a:t>
            </a:r>
            <a:r>
              <a:rPr lang="en-US" altLang="zh-CN" sz="2000" dirty="0" smtClean="0">
                <a:solidFill>
                  <a:srgbClr val="FF0000"/>
                </a:solidFill>
              </a:rPr>
              <a:t>willing </a:t>
            </a:r>
            <a:r>
              <a:rPr lang="en-US" altLang="zh-CN" sz="2000" dirty="0">
                <a:solidFill>
                  <a:srgbClr val="FF0000"/>
                </a:solidFill>
              </a:rPr>
              <a:t>payment</a:t>
            </a:r>
            <a:r>
              <a:rPr lang="en-US" altLang="zh-CN" sz="2000" dirty="0"/>
              <a:t> for green power</a:t>
            </a:r>
            <a:r>
              <a:rPr lang="en-US" altLang="zh-CN" sz="2000" dirty="0" smtClean="0"/>
              <a:t>.</a:t>
            </a:r>
          </a:p>
          <a:p>
            <a:pPr lvl="1"/>
            <a:r>
              <a:rPr lang="en-US" altLang="zh-CN" sz="2000" dirty="0" smtClean="0"/>
              <a:t>Household </a:t>
            </a:r>
            <a:r>
              <a:rPr lang="en-US" altLang="zh-CN" sz="2000" dirty="0" smtClean="0">
                <a:solidFill>
                  <a:srgbClr val="FF0000"/>
                </a:solidFill>
              </a:rPr>
              <a:t>did not have perfect information </a:t>
            </a:r>
            <a:r>
              <a:rPr lang="en-US" altLang="zh-CN" sz="2000" dirty="0" smtClean="0"/>
              <a:t>on Green power.</a:t>
            </a:r>
          </a:p>
          <a:p>
            <a:pPr lvl="1"/>
            <a:r>
              <a:rPr lang="en-US" altLang="zh-CN" sz="2000" dirty="0" smtClean="0"/>
              <a:t>Household think that the cost and benefit of Green power is </a:t>
            </a:r>
            <a:r>
              <a:rPr lang="en-US" altLang="zh-CN" sz="2000" dirty="0" smtClean="0">
                <a:solidFill>
                  <a:srgbClr val="FF0000"/>
                </a:solidFill>
              </a:rPr>
              <a:t>better than it truly is</a:t>
            </a:r>
            <a:r>
              <a:rPr lang="en-US" altLang="zh-CN" sz="2000" dirty="0" smtClean="0"/>
              <a:t>.</a:t>
            </a:r>
          </a:p>
          <a:p>
            <a:pPr lvl="1"/>
            <a:r>
              <a:rPr lang="en-US" altLang="zh-CN" sz="2000" dirty="0" smtClean="0"/>
              <a:t>If </a:t>
            </a:r>
            <a:r>
              <a:rPr lang="en-US" altLang="zh-CN" sz="2000" dirty="0"/>
              <a:t>the advantages of green power </a:t>
            </a:r>
            <a:r>
              <a:rPr lang="en-US" altLang="zh-CN" sz="2000" dirty="0">
                <a:solidFill>
                  <a:srgbClr val="FF0000"/>
                </a:solidFill>
              </a:rPr>
              <a:t>do not meet households’ expectation</a:t>
            </a:r>
            <a:r>
              <a:rPr lang="en-US" altLang="zh-CN" sz="2000" dirty="0"/>
              <a:t>, this kind of information would lower households’ willingness to pay for green power.</a:t>
            </a:r>
          </a:p>
          <a:p>
            <a:pPr lvl="1"/>
            <a:r>
              <a:rPr lang="en-US" altLang="zh-CN" sz="2000" dirty="0"/>
              <a:t>It is suggested that the government should </a:t>
            </a:r>
            <a:r>
              <a:rPr lang="en-US" altLang="zh-CN" sz="2000" dirty="0">
                <a:solidFill>
                  <a:srgbClr val="FF0000"/>
                </a:solidFill>
              </a:rPr>
              <a:t>improve the relevant information disclosure mechanism</a:t>
            </a:r>
            <a:r>
              <a:rPr lang="en-US" altLang="zh-CN" sz="2000" dirty="0"/>
              <a:t>, disclose the ecological environment status to residents in a timely and multi </a:t>
            </a:r>
            <a:r>
              <a:rPr lang="en-US" altLang="zh-CN" sz="2000" dirty="0" smtClean="0"/>
              <a:t>way.</a:t>
            </a:r>
            <a:endParaRPr lang="en-US" altLang="zh-CN" sz="2000" dirty="0"/>
          </a:p>
          <a:p>
            <a:endParaRPr lang="zh-CN" altLang="en-US" sz="2000" dirty="0"/>
          </a:p>
        </p:txBody>
      </p:sp>
    </p:spTree>
    <p:extLst>
      <p:ext uri="{BB962C8B-B14F-4D97-AF65-F5344CB8AC3E}">
        <p14:creationId xmlns:p14="http://schemas.microsoft.com/office/powerpoint/2010/main" val="1441225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i="1" dirty="0" smtClean="0"/>
              <a:t>Thank you!</a:t>
            </a:r>
            <a:endParaRPr lang="zh-CN" altLang="en-US" i="1" dirty="0"/>
          </a:p>
        </p:txBody>
      </p:sp>
      <p:sp>
        <p:nvSpPr>
          <p:cNvPr id="3" name="副标题 2"/>
          <p:cNvSpPr>
            <a:spLocks noGrp="1"/>
          </p:cNvSpPr>
          <p:nvPr>
            <p:ph type="subTitle" idx="1"/>
          </p:nvPr>
        </p:nvSpPr>
        <p:spPr/>
        <p:txBody>
          <a:bodyPr/>
          <a:lstStyle/>
          <a:p>
            <a:r>
              <a:rPr lang="en-US" altLang="zh-CN" i="1" dirty="0" smtClean="0"/>
              <a:t>yangzhou@fudan.edu.cn</a:t>
            </a:r>
            <a:endParaRPr lang="zh-CN" altLang="en-US" i="1" dirty="0"/>
          </a:p>
        </p:txBody>
      </p:sp>
    </p:spTree>
    <p:extLst>
      <p:ext uri="{BB962C8B-B14F-4D97-AF65-F5344CB8AC3E}">
        <p14:creationId xmlns:p14="http://schemas.microsoft.com/office/powerpoint/2010/main" val="1449599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Motivation</a:t>
            </a:r>
            <a:endParaRPr lang="zh-CN" altLang="en-US" dirty="0"/>
          </a:p>
        </p:txBody>
      </p:sp>
      <p:sp>
        <p:nvSpPr>
          <p:cNvPr id="3" name="内容占位符 2"/>
          <p:cNvSpPr>
            <a:spLocks noGrp="1"/>
          </p:cNvSpPr>
          <p:nvPr>
            <p:ph idx="1"/>
          </p:nvPr>
        </p:nvSpPr>
        <p:spPr/>
        <p:txBody>
          <a:bodyPr/>
          <a:lstStyle/>
          <a:p>
            <a:r>
              <a:rPr lang="en-US" altLang="zh-CN" sz="2400" dirty="0" smtClean="0"/>
              <a:t>Policy change</a:t>
            </a:r>
          </a:p>
          <a:p>
            <a:pPr lvl="1"/>
            <a:r>
              <a:rPr lang="en-US" altLang="zh-CN" sz="2000" dirty="0" smtClean="0"/>
              <a:t>Electricity market reform and Promote </a:t>
            </a:r>
            <a:r>
              <a:rPr lang="en-US" altLang="zh-CN" sz="2000" dirty="0" smtClean="0">
                <a:solidFill>
                  <a:srgbClr val="FF0000"/>
                </a:solidFill>
              </a:rPr>
              <a:t>market competition</a:t>
            </a:r>
          </a:p>
          <a:p>
            <a:r>
              <a:rPr lang="en-US" altLang="zh-CN" sz="2400" dirty="0" smtClean="0"/>
              <a:t>The </a:t>
            </a:r>
            <a:r>
              <a:rPr lang="en-US" altLang="zh-CN" sz="2400" dirty="0"/>
              <a:t>survival problem for Green Power</a:t>
            </a:r>
          </a:p>
          <a:p>
            <a:pPr lvl="1"/>
            <a:r>
              <a:rPr lang="en-US" altLang="zh-CN" sz="2000" dirty="0" smtClean="0"/>
              <a:t>A </a:t>
            </a:r>
            <a:r>
              <a:rPr lang="en-US" altLang="zh-CN" sz="2000" dirty="0"/>
              <a:t>deeper understanding for the </a:t>
            </a:r>
            <a:r>
              <a:rPr lang="en-US" altLang="zh-CN" sz="2000" dirty="0">
                <a:solidFill>
                  <a:srgbClr val="FF0000"/>
                </a:solidFill>
              </a:rPr>
              <a:t>competitiveness of green power</a:t>
            </a:r>
          </a:p>
          <a:p>
            <a:pPr lvl="1"/>
            <a:r>
              <a:rPr lang="en-US" altLang="zh-CN" sz="2000" dirty="0"/>
              <a:t>Subsidies are not enough for the </a:t>
            </a:r>
            <a:r>
              <a:rPr lang="en-US" altLang="zh-CN" sz="2000" dirty="0">
                <a:solidFill>
                  <a:srgbClr val="FF0000"/>
                </a:solidFill>
              </a:rPr>
              <a:t>high-speed development </a:t>
            </a:r>
            <a:r>
              <a:rPr lang="en-US" altLang="zh-CN" sz="2000" dirty="0"/>
              <a:t>of green </a:t>
            </a:r>
            <a:r>
              <a:rPr lang="en-US" altLang="zh-CN" sz="2000" dirty="0" smtClean="0"/>
              <a:t>power</a:t>
            </a:r>
          </a:p>
          <a:p>
            <a:pPr lvl="1"/>
            <a:r>
              <a:rPr lang="en-US" altLang="zh-CN" sz="2000" dirty="0" smtClean="0"/>
              <a:t>Need more support from demand side</a:t>
            </a:r>
            <a:endParaRPr lang="en-US" altLang="zh-CN" sz="2000" dirty="0"/>
          </a:p>
          <a:p>
            <a:pPr lvl="1"/>
            <a:r>
              <a:rPr lang="en-US" altLang="zh-CN" sz="2000" dirty="0"/>
              <a:t>WTP for green power is the </a:t>
            </a:r>
            <a:r>
              <a:rPr lang="en-US" altLang="zh-CN" sz="2000" dirty="0">
                <a:solidFill>
                  <a:srgbClr val="FF0000"/>
                </a:solidFill>
              </a:rPr>
              <a:t>basement for related </a:t>
            </a:r>
            <a:r>
              <a:rPr lang="en-US" altLang="zh-CN" sz="2000" dirty="0" smtClean="0">
                <a:solidFill>
                  <a:srgbClr val="FF0000"/>
                </a:solidFill>
              </a:rPr>
              <a:t>policy</a:t>
            </a:r>
          </a:p>
          <a:p>
            <a:r>
              <a:rPr lang="en-US" altLang="zh-CN" sz="2400" dirty="0"/>
              <a:t>Value of Green Power = Direct value + Indirect value</a:t>
            </a:r>
          </a:p>
          <a:p>
            <a:pPr lvl="1"/>
            <a:r>
              <a:rPr lang="en-US" altLang="zh-CN" sz="2000" dirty="0" smtClean="0"/>
              <a:t>Green power is a </a:t>
            </a:r>
            <a:r>
              <a:rPr lang="en-US" altLang="zh-CN" sz="2000" dirty="0" smtClean="0">
                <a:solidFill>
                  <a:srgbClr val="FF0000"/>
                </a:solidFill>
              </a:rPr>
              <a:t>impure public goods</a:t>
            </a:r>
          </a:p>
          <a:p>
            <a:pPr lvl="1"/>
            <a:r>
              <a:rPr lang="en-US" altLang="zh-CN" sz="2000" dirty="0" smtClean="0"/>
              <a:t>The </a:t>
            </a:r>
            <a:r>
              <a:rPr lang="en-US" altLang="zh-CN" sz="2000" dirty="0"/>
              <a:t>indirect value of green power </a:t>
            </a:r>
            <a:r>
              <a:rPr lang="en-US" altLang="zh-CN" sz="2000" dirty="0">
                <a:solidFill>
                  <a:srgbClr val="FF0000"/>
                </a:solidFill>
              </a:rPr>
              <a:t>can not be priced</a:t>
            </a:r>
            <a:r>
              <a:rPr lang="en-US" altLang="zh-CN" sz="2000" dirty="0"/>
              <a:t> because of its public character</a:t>
            </a:r>
          </a:p>
          <a:p>
            <a:pPr marL="342900" lvl="1" indent="-342900">
              <a:buFont typeface="Arial" pitchFamily="34" charset="0"/>
              <a:buChar char="•"/>
            </a:pPr>
            <a:r>
              <a:rPr lang="en-US" altLang="zh-CN" sz="2400" dirty="0" smtClean="0"/>
              <a:t>In most researches, </a:t>
            </a:r>
            <a:r>
              <a:rPr lang="en-US" altLang="zh-CN" sz="2400" dirty="0"/>
              <a:t>t</a:t>
            </a:r>
            <a:r>
              <a:rPr lang="en-US" altLang="zh-CN" sz="2400" dirty="0" smtClean="0"/>
              <a:t>he basic assumption is </a:t>
            </a:r>
            <a:r>
              <a:rPr lang="en-US" altLang="zh-CN" sz="2400" dirty="0" smtClean="0">
                <a:solidFill>
                  <a:srgbClr val="FF0000"/>
                </a:solidFill>
              </a:rPr>
              <a:t>perfect information</a:t>
            </a:r>
            <a:endParaRPr lang="en-US" altLang="zh-CN" sz="2400" dirty="0">
              <a:solidFill>
                <a:srgbClr val="FF0000"/>
              </a:solidFill>
            </a:endParaRPr>
          </a:p>
        </p:txBody>
      </p:sp>
    </p:spTree>
    <p:extLst>
      <p:ext uri="{BB962C8B-B14F-4D97-AF65-F5344CB8AC3E}">
        <p14:creationId xmlns:p14="http://schemas.microsoft.com/office/powerpoint/2010/main" val="3612261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Hypothesis </a:t>
            </a:r>
            <a:endParaRPr lang="zh-CN" altLang="en-US" dirty="0"/>
          </a:p>
        </p:txBody>
      </p:sp>
      <p:sp>
        <p:nvSpPr>
          <p:cNvPr id="3" name="内容占位符 2"/>
          <p:cNvSpPr>
            <a:spLocks noGrp="1"/>
          </p:cNvSpPr>
          <p:nvPr>
            <p:ph idx="1"/>
          </p:nvPr>
        </p:nvSpPr>
        <p:spPr/>
        <p:txBody>
          <a:bodyPr/>
          <a:lstStyle/>
          <a:p>
            <a:r>
              <a:rPr lang="en-US" altLang="zh-CN" sz="2800" dirty="0" smtClean="0"/>
              <a:t>Households have </a:t>
            </a:r>
            <a:r>
              <a:rPr lang="en-US" altLang="zh-CN" sz="2800" dirty="0" smtClean="0">
                <a:solidFill>
                  <a:srgbClr val="FF0000"/>
                </a:solidFill>
              </a:rPr>
              <a:t>perfect informa</a:t>
            </a:r>
            <a:r>
              <a:rPr lang="en-US" altLang="zh-CN" sz="2800" dirty="0" smtClean="0"/>
              <a:t>tion on green power, and giving them any information will not change their WTP.</a:t>
            </a:r>
          </a:p>
          <a:p>
            <a:r>
              <a:rPr lang="en-US" altLang="zh-CN" sz="2800" dirty="0" smtClean="0"/>
              <a:t>Household do </a:t>
            </a:r>
            <a:r>
              <a:rPr lang="en-US" altLang="zh-CN" sz="2800" dirty="0" smtClean="0">
                <a:solidFill>
                  <a:srgbClr val="FF0000"/>
                </a:solidFill>
              </a:rPr>
              <a:t>not</a:t>
            </a:r>
            <a:r>
              <a:rPr lang="en-US" altLang="zh-CN" sz="2800" dirty="0" smtClean="0"/>
              <a:t> have </a:t>
            </a:r>
            <a:r>
              <a:rPr lang="en-US" altLang="zh-CN" sz="2800" dirty="0" smtClean="0">
                <a:solidFill>
                  <a:srgbClr val="FF0000"/>
                </a:solidFill>
              </a:rPr>
              <a:t>perfect information</a:t>
            </a:r>
            <a:r>
              <a:rPr lang="en-US" altLang="zh-CN" sz="2800" dirty="0" smtClean="0"/>
              <a:t>.</a:t>
            </a:r>
          </a:p>
          <a:p>
            <a:pPr lvl="1"/>
            <a:r>
              <a:rPr lang="en-US" altLang="zh-CN" sz="2400" dirty="0" smtClean="0"/>
              <a:t>If we give them the </a:t>
            </a:r>
            <a:r>
              <a:rPr lang="en-US" altLang="zh-CN" sz="2400" dirty="0" smtClean="0">
                <a:solidFill>
                  <a:srgbClr val="FF0000"/>
                </a:solidFill>
              </a:rPr>
              <a:t>cost </a:t>
            </a:r>
            <a:r>
              <a:rPr lang="en-US" altLang="zh-CN" sz="2400" dirty="0" smtClean="0"/>
              <a:t>information that is </a:t>
            </a:r>
            <a:r>
              <a:rPr lang="en-US" altLang="zh-CN" sz="2400" dirty="0" smtClean="0">
                <a:solidFill>
                  <a:srgbClr val="FF0000"/>
                </a:solidFill>
              </a:rPr>
              <a:t>higher than we they think it was</a:t>
            </a:r>
            <a:r>
              <a:rPr lang="en-US" altLang="zh-CN" sz="2400" dirty="0" smtClean="0"/>
              <a:t>, their WTP will </a:t>
            </a:r>
            <a:r>
              <a:rPr lang="en-US" altLang="zh-CN" sz="2400" dirty="0" smtClean="0">
                <a:solidFill>
                  <a:srgbClr val="FF0000"/>
                </a:solidFill>
              </a:rPr>
              <a:t>decrease</a:t>
            </a:r>
            <a:r>
              <a:rPr lang="en-US" altLang="zh-CN" sz="2400" dirty="0" smtClean="0"/>
              <a:t> and vice versa.</a:t>
            </a:r>
          </a:p>
          <a:p>
            <a:pPr lvl="1"/>
            <a:r>
              <a:rPr lang="en-US" altLang="zh-CN" sz="2400" dirty="0"/>
              <a:t>If we give them the </a:t>
            </a:r>
            <a:r>
              <a:rPr lang="en-US" altLang="zh-CN" sz="2400" dirty="0" smtClean="0">
                <a:solidFill>
                  <a:srgbClr val="FF0000"/>
                </a:solidFill>
              </a:rPr>
              <a:t>emission</a:t>
            </a:r>
            <a:r>
              <a:rPr lang="en-US" altLang="zh-CN" sz="2400" dirty="0" smtClean="0"/>
              <a:t> advantage </a:t>
            </a:r>
            <a:r>
              <a:rPr lang="en-US" altLang="zh-CN" sz="2400" dirty="0"/>
              <a:t>that is </a:t>
            </a:r>
            <a:r>
              <a:rPr lang="en-US" altLang="zh-CN" sz="2400" dirty="0">
                <a:solidFill>
                  <a:srgbClr val="FF0000"/>
                </a:solidFill>
              </a:rPr>
              <a:t>higher than we they think it was</a:t>
            </a:r>
            <a:r>
              <a:rPr lang="en-US" altLang="zh-CN" sz="2400" dirty="0"/>
              <a:t>, their WTP will </a:t>
            </a:r>
            <a:r>
              <a:rPr lang="en-US" altLang="zh-CN" sz="2400" dirty="0">
                <a:solidFill>
                  <a:srgbClr val="FF0000"/>
                </a:solidFill>
              </a:rPr>
              <a:t>decrease</a:t>
            </a:r>
            <a:r>
              <a:rPr lang="en-US" altLang="zh-CN" sz="2400" dirty="0"/>
              <a:t> and vice versa</a:t>
            </a:r>
            <a:r>
              <a:rPr lang="en-US" altLang="zh-CN" sz="2400" dirty="0" smtClean="0"/>
              <a:t>.</a:t>
            </a:r>
          </a:p>
          <a:p>
            <a:pPr lvl="1"/>
            <a:r>
              <a:rPr lang="en-US" altLang="zh-CN" sz="2400" dirty="0"/>
              <a:t>If we give them the </a:t>
            </a:r>
            <a:r>
              <a:rPr lang="en-US" altLang="zh-CN" sz="2400" dirty="0" smtClean="0">
                <a:solidFill>
                  <a:srgbClr val="FF0000"/>
                </a:solidFill>
              </a:rPr>
              <a:t>environment </a:t>
            </a:r>
            <a:r>
              <a:rPr lang="en-US" altLang="zh-CN" sz="2400" dirty="0" smtClean="0"/>
              <a:t>benefit </a:t>
            </a:r>
            <a:r>
              <a:rPr lang="en-US" altLang="zh-CN" sz="2400" dirty="0"/>
              <a:t>that is </a:t>
            </a:r>
            <a:r>
              <a:rPr lang="en-US" altLang="zh-CN" sz="2400" dirty="0">
                <a:solidFill>
                  <a:srgbClr val="FF0000"/>
                </a:solidFill>
              </a:rPr>
              <a:t>higher than we they think it was</a:t>
            </a:r>
            <a:r>
              <a:rPr lang="en-US" altLang="zh-CN" sz="2400" dirty="0"/>
              <a:t>, their WTP will </a:t>
            </a:r>
            <a:r>
              <a:rPr lang="en-US" altLang="zh-CN" sz="2400" dirty="0" smtClean="0">
                <a:solidFill>
                  <a:srgbClr val="FF0000"/>
                </a:solidFill>
              </a:rPr>
              <a:t>increase</a:t>
            </a:r>
            <a:r>
              <a:rPr lang="en-US" altLang="zh-CN" sz="2400" dirty="0" smtClean="0"/>
              <a:t> </a:t>
            </a:r>
            <a:r>
              <a:rPr lang="en-US" altLang="zh-CN" sz="2400" dirty="0"/>
              <a:t>and vice versa.</a:t>
            </a:r>
          </a:p>
          <a:p>
            <a:pPr lvl="1"/>
            <a:endParaRPr lang="en-US" altLang="zh-CN" sz="2400" dirty="0"/>
          </a:p>
          <a:p>
            <a:pPr lvl="1"/>
            <a:endParaRPr lang="en-US" altLang="zh-CN" sz="2400" dirty="0" smtClean="0"/>
          </a:p>
          <a:p>
            <a:endParaRPr lang="zh-CN" altLang="en-US" sz="2800" dirty="0"/>
          </a:p>
        </p:txBody>
      </p:sp>
    </p:spTree>
    <p:extLst>
      <p:ext uri="{BB962C8B-B14F-4D97-AF65-F5344CB8AC3E}">
        <p14:creationId xmlns:p14="http://schemas.microsoft.com/office/powerpoint/2010/main" val="3478540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Research Structure</a:t>
            </a:r>
            <a:endParaRPr lang="zh-CN" altLang="en-US" dirty="0"/>
          </a:p>
        </p:txBody>
      </p:sp>
      <p:grpSp>
        <p:nvGrpSpPr>
          <p:cNvPr id="4" name="组 15"/>
          <p:cNvGrpSpPr/>
          <p:nvPr/>
        </p:nvGrpSpPr>
        <p:grpSpPr>
          <a:xfrm>
            <a:off x="1143000" y="1066800"/>
            <a:ext cx="7160784" cy="5422541"/>
            <a:chOff x="0" y="0"/>
            <a:chExt cx="4451349" cy="5068438"/>
          </a:xfrm>
        </p:grpSpPr>
        <p:sp>
          <p:nvSpPr>
            <p:cNvPr id="5" name="矩形 4"/>
            <p:cNvSpPr/>
            <p:nvPr/>
          </p:nvSpPr>
          <p:spPr>
            <a:xfrm>
              <a:off x="1593215" y="0"/>
              <a:ext cx="1258570" cy="47189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latin typeface="Times New Roman" charset="0"/>
                  <a:ea typeface="宋体" charset="-122"/>
                  <a:cs typeface="Times New Roman" charset="0"/>
                </a:rPr>
                <a:t>Background and motivation</a:t>
              </a:r>
              <a:endParaRPr lang="zh-CN" sz="1600" dirty="0">
                <a:effectLst/>
                <a:latin typeface="Times New Roman" charset="0"/>
                <a:ea typeface="DengXian" charset="-122"/>
              </a:endParaRPr>
            </a:p>
          </p:txBody>
        </p:sp>
        <p:sp>
          <p:nvSpPr>
            <p:cNvPr id="6" name="矩形 5"/>
            <p:cNvSpPr/>
            <p:nvPr/>
          </p:nvSpPr>
          <p:spPr>
            <a:xfrm>
              <a:off x="0" y="280759"/>
              <a:ext cx="1144270" cy="44860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effectLst/>
                  <a:latin typeface="Times New Roman" charset="0"/>
                  <a:ea typeface="宋体" charset="-122"/>
                  <a:cs typeface="Times New Roman" charset="0"/>
                </a:rPr>
                <a:t>Valuation of green power</a:t>
              </a:r>
              <a:endParaRPr lang="zh-CN" sz="1600" dirty="0">
                <a:effectLst/>
                <a:latin typeface="Times New Roman" charset="0"/>
                <a:ea typeface="DengXian" charset="-122"/>
              </a:endParaRPr>
            </a:p>
          </p:txBody>
        </p:sp>
        <p:sp>
          <p:nvSpPr>
            <p:cNvPr id="7" name="矩形 6"/>
            <p:cNvSpPr/>
            <p:nvPr/>
          </p:nvSpPr>
          <p:spPr>
            <a:xfrm>
              <a:off x="3306444" y="280759"/>
              <a:ext cx="1144905" cy="44860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effectLst/>
                  <a:latin typeface="Times New Roman" charset="0"/>
                  <a:ea typeface="宋体" charset="-122"/>
                  <a:cs typeface="Times New Roman" charset="0"/>
                </a:rPr>
                <a:t>Supply of green power</a:t>
              </a:r>
              <a:endParaRPr lang="zh-CN" sz="1600" dirty="0">
                <a:effectLst/>
                <a:latin typeface="Times New Roman" charset="0"/>
                <a:ea typeface="DengXian" charset="-122"/>
              </a:endParaRPr>
            </a:p>
          </p:txBody>
        </p:sp>
        <p:sp>
          <p:nvSpPr>
            <p:cNvPr id="8" name="矩形 7"/>
            <p:cNvSpPr/>
            <p:nvPr/>
          </p:nvSpPr>
          <p:spPr>
            <a:xfrm>
              <a:off x="1144270" y="1225274"/>
              <a:ext cx="1258570" cy="3790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effectLst/>
                  <a:latin typeface="Times New Roman" charset="0"/>
                  <a:ea typeface="宋体" charset="-122"/>
                  <a:cs typeface="Times New Roman" charset="0"/>
                </a:rPr>
                <a:t>Main research method</a:t>
              </a:r>
              <a:endParaRPr lang="zh-CN" sz="1600" dirty="0">
                <a:effectLst/>
                <a:latin typeface="Times New Roman" charset="0"/>
                <a:ea typeface="DengXian" charset="-122"/>
              </a:endParaRPr>
            </a:p>
          </p:txBody>
        </p:sp>
        <p:sp>
          <p:nvSpPr>
            <p:cNvPr id="9" name="矩形 8"/>
            <p:cNvSpPr/>
            <p:nvPr/>
          </p:nvSpPr>
          <p:spPr>
            <a:xfrm>
              <a:off x="2817018" y="803000"/>
              <a:ext cx="899795" cy="3790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effectLst/>
                  <a:latin typeface="Times New Roman" charset="0"/>
                  <a:ea typeface="宋体" charset="-122"/>
                  <a:cs typeface="Times New Roman" charset="0"/>
                </a:rPr>
                <a:t>Subsidies</a:t>
              </a:r>
              <a:endParaRPr lang="zh-CN" sz="1600" dirty="0">
                <a:effectLst/>
                <a:latin typeface="Times New Roman" charset="0"/>
                <a:ea typeface="DengXian" charset="-122"/>
              </a:endParaRPr>
            </a:p>
          </p:txBody>
        </p:sp>
        <p:sp>
          <p:nvSpPr>
            <p:cNvPr id="10" name="矩形 9"/>
            <p:cNvSpPr/>
            <p:nvPr/>
          </p:nvSpPr>
          <p:spPr>
            <a:xfrm>
              <a:off x="2817018" y="1225275"/>
              <a:ext cx="899795" cy="45237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latin typeface="Times New Roman" charset="0"/>
                  <a:ea typeface="宋体" charset="-122"/>
                  <a:cs typeface="Times New Roman" charset="0"/>
                </a:rPr>
                <a:t>Market structure</a:t>
              </a:r>
              <a:endParaRPr lang="zh-CN" sz="1600" dirty="0">
                <a:effectLst/>
                <a:latin typeface="Times New Roman" charset="0"/>
                <a:ea typeface="DengXian" charset="-122"/>
              </a:endParaRPr>
            </a:p>
          </p:txBody>
        </p:sp>
        <p:cxnSp>
          <p:nvCxnSpPr>
            <p:cNvPr id="11" name="直线连接符 26"/>
            <p:cNvCxnSpPr/>
            <p:nvPr/>
          </p:nvCxnSpPr>
          <p:spPr>
            <a:xfrm flipV="1">
              <a:off x="3716813" y="992182"/>
              <a:ext cx="162083" cy="366"/>
            </a:xfrm>
            <a:prstGeom prst="line">
              <a:avLst/>
            </a:prstGeom>
          </p:spPr>
          <p:style>
            <a:lnRef idx="1">
              <a:schemeClr val="dk1"/>
            </a:lnRef>
            <a:fillRef idx="0">
              <a:schemeClr val="dk1"/>
            </a:fillRef>
            <a:effectRef idx="0">
              <a:schemeClr val="dk1"/>
            </a:effectRef>
            <a:fontRef idx="minor">
              <a:schemeClr val="tx1"/>
            </a:fontRef>
          </p:style>
        </p:cxnSp>
        <p:cxnSp>
          <p:nvCxnSpPr>
            <p:cNvPr id="12" name="肘形连接符 11"/>
            <p:cNvCxnSpPr/>
            <p:nvPr/>
          </p:nvCxnSpPr>
          <p:spPr>
            <a:xfrm rot="16200000" flipH="1">
              <a:off x="515472" y="786023"/>
              <a:ext cx="685461" cy="572135"/>
            </a:xfrm>
            <a:prstGeom prst="bentConnector2">
              <a:avLst/>
            </a:prstGeom>
          </p:spPr>
          <p:style>
            <a:lnRef idx="1">
              <a:schemeClr val="dk1"/>
            </a:lnRef>
            <a:fillRef idx="0">
              <a:schemeClr val="dk1"/>
            </a:fillRef>
            <a:effectRef idx="0">
              <a:schemeClr val="dk1"/>
            </a:effectRef>
            <a:fontRef idx="minor">
              <a:schemeClr val="tx1"/>
            </a:fontRef>
          </p:style>
        </p:cxnSp>
        <p:cxnSp>
          <p:nvCxnSpPr>
            <p:cNvPr id="13" name="直线连接符 34"/>
            <p:cNvCxnSpPr/>
            <p:nvPr/>
          </p:nvCxnSpPr>
          <p:spPr>
            <a:xfrm>
              <a:off x="2402840" y="1414822"/>
              <a:ext cx="414178" cy="1"/>
            </a:xfrm>
            <a:prstGeom prst="line">
              <a:avLst/>
            </a:prstGeom>
          </p:spPr>
          <p:style>
            <a:lnRef idx="1">
              <a:schemeClr val="dk1"/>
            </a:lnRef>
            <a:fillRef idx="0">
              <a:schemeClr val="dk1"/>
            </a:fillRef>
            <a:effectRef idx="0">
              <a:schemeClr val="dk1"/>
            </a:effectRef>
            <a:fontRef idx="minor">
              <a:schemeClr val="tx1"/>
            </a:fontRef>
          </p:style>
        </p:cxnSp>
        <p:sp>
          <p:nvSpPr>
            <p:cNvPr id="14" name="矩形 13"/>
            <p:cNvSpPr/>
            <p:nvPr/>
          </p:nvSpPr>
          <p:spPr>
            <a:xfrm>
              <a:off x="329185" y="1858369"/>
              <a:ext cx="2880000" cy="3790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latin typeface="Times New Roman" charset="0"/>
                  <a:ea typeface="宋体" charset="-122"/>
                  <a:cs typeface="Times New Roman" charset="0"/>
                </a:rPr>
                <a:t>WTP for green power in Shanghai</a:t>
              </a:r>
              <a:endParaRPr lang="zh-CN" sz="1600" dirty="0">
                <a:effectLst/>
                <a:latin typeface="Times New Roman" charset="0"/>
                <a:ea typeface="DengXian" charset="-122"/>
              </a:endParaRPr>
            </a:p>
          </p:txBody>
        </p:sp>
        <p:cxnSp>
          <p:nvCxnSpPr>
            <p:cNvPr id="15" name="直线箭头连接符 36"/>
            <p:cNvCxnSpPr/>
            <p:nvPr/>
          </p:nvCxnSpPr>
          <p:spPr>
            <a:xfrm>
              <a:off x="1769185" y="2237464"/>
              <a:ext cx="8563" cy="2536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线箭头连接符 37"/>
            <p:cNvCxnSpPr/>
            <p:nvPr/>
          </p:nvCxnSpPr>
          <p:spPr>
            <a:xfrm flipH="1">
              <a:off x="1769185" y="1604369"/>
              <a:ext cx="4370" cy="25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869184" y="2491463"/>
              <a:ext cx="1800000" cy="3790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latin typeface="Times New Roman" charset="0"/>
                  <a:ea typeface="宋体" charset="-122"/>
                  <a:cs typeface="Times New Roman" charset="0"/>
                </a:rPr>
                <a:t>Contingent Valuation Method</a:t>
              </a:r>
              <a:endParaRPr lang="zh-CN" sz="1600" dirty="0">
                <a:effectLst/>
                <a:latin typeface="Times New Roman" charset="0"/>
                <a:ea typeface="DengXian" charset="-122"/>
              </a:endParaRPr>
            </a:p>
          </p:txBody>
        </p:sp>
        <p:sp>
          <p:nvSpPr>
            <p:cNvPr id="18" name="矩形 17"/>
            <p:cNvSpPr/>
            <p:nvPr/>
          </p:nvSpPr>
          <p:spPr>
            <a:xfrm>
              <a:off x="513555" y="4687438"/>
              <a:ext cx="2520000"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zh-CN" sz="1600" dirty="0" smtClean="0">
                  <a:solidFill>
                    <a:srgbClr val="000000"/>
                  </a:solidFill>
                  <a:effectLst/>
                  <a:latin typeface="Times New Roman" charset="0"/>
                  <a:ea typeface="宋体" charset="-122"/>
                  <a:cs typeface="Times New Roman" charset="0"/>
                </a:rPr>
                <a:t>WTP and influence factor</a:t>
              </a:r>
              <a:endParaRPr lang="zh-CN" sz="1600" dirty="0">
                <a:effectLst/>
                <a:latin typeface="Times New Roman" charset="0"/>
                <a:ea typeface="DengXian" charset="-122"/>
              </a:endParaRPr>
            </a:p>
          </p:txBody>
        </p:sp>
        <p:sp>
          <p:nvSpPr>
            <p:cNvPr id="19" name="矩形 18"/>
            <p:cNvSpPr/>
            <p:nvPr/>
          </p:nvSpPr>
          <p:spPr>
            <a:xfrm>
              <a:off x="1895502" y="3126803"/>
              <a:ext cx="700295" cy="144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en-US" sz="1600" dirty="0" err="1" smtClean="0">
                  <a:solidFill>
                    <a:srgbClr val="000000"/>
                  </a:solidFill>
                  <a:effectLst/>
                  <a:latin typeface="Times New Roman" charset="0"/>
                  <a:ea typeface="宋体" charset="-122"/>
                  <a:cs typeface="Times New Roman" charset="0"/>
                </a:rPr>
                <a:t>Probit</a:t>
              </a:r>
              <a:r>
                <a:rPr lang="en-US" sz="1600" dirty="0" smtClean="0">
                  <a:solidFill>
                    <a:srgbClr val="000000"/>
                  </a:solidFill>
                  <a:effectLst/>
                  <a:latin typeface="Times New Roman" charset="0"/>
                  <a:ea typeface="宋体" charset="-122"/>
                  <a:cs typeface="Times New Roman" charset="0"/>
                </a:rPr>
                <a:t> Regression</a:t>
              </a:r>
              <a:endParaRPr lang="zh-CN" sz="1600" dirty="0">
                <a:effectLst/>
                <a:latin typeface="Times New Roman" charset="0"/>
                <a:ea typeface="DengXian" charset="-122"/>
              </a:endParaRPr>
            </a:p>
          </p:txBody>
        </p:sp>
        <p:sp>
          <p:nvSpPr>
            <p:cNvPr id="20" name="矩形 19"/>
            <p:cNvSpPr/>
            <p:nvPr/>
          </p:nvSpPr>
          <p:spPr>
            <a:xfrm>
              <a:off x="1088303" y="3126803"/>
              <a:ext cx="484535" cy="144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en-US" altLang="zh-CN" sz="1600" dirty="0" smtClean="0">
                  <a:solidFill>
                    <a:srgbClr val="000000"/>
                  </a:solidFill>
                  <a:effectLst/>
                  <a:latin typeface="Times New Roman" charset="0"/>
                  <a:ea typeface="宋体" charset="-122"/>
                  <a:cs typeface="Times New Roman" charset="0"/>
                </a:rPr>
                <a:t>Utility Theory</a:t>
              </a:r>
              <a:endParaRPr lang="zh-CN" sz="1600" dirty="0">
                <a:effectLst/>
                <a:latin typeface="Times New Roman" charset="0"/>
                <a:ea typeface="DengXian" charset="-122"/>
              </a:endParaRPr>
            </a:p>
          </p:txBody>
        </p:sp>
        <p:sp>
          <p:nvSpPr>
            <p:cNvPr id="21" name="矩形 20"/>
            <p:cNvSpPr/>
            <p:nvPr/>
          </p:nvSpPr>
          <p:spPr>
            <a:xfrm>
              <a:off x="25946" y="3117845"/>
              <a:ext cx="604303" cy="144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en-US" sz="1600" dirty="0">
                  <a:solidFill>
                    <a:srgbClr val="000000"/>
                  </a:solidFill>
                  <a:effectLst/>
                  <a:latin typeface="Times New Roman" charset="0"/>
                  <a:ea typeface="宋体" charset="-122"/>
                  <a:cs typeface="Times New Roman" charset="0"/>
                </a:rPr>
                <a:t> </a:t>
              </a:r>
              <a:r>
                <a:rPr lang="en-US" altLang="zh-CN" sz="1600" dirty="0" smtClean="0">
                  <a:solidFill>
                    <a:srgbClr val="000000"/>
                  </a:solidFill>
                  <a:effectLst/>
                  <a:latin typeface="Times New Roman" charset="0"/>
                  <a:ea typeface="宋体" charset="-122"/>
                  <a:cs typeface="Times New Roman" charset="0"/>
                </a:rPr>
                <a:t>Double-Bounded </a:t>
              </a:r>
              <a:r>
                <a:rPr lang="en-US" altLang="zh-CN" sz="1600" dirty="0">
                  <a:solidFill>
                    <a:srgbClr val="000000"/>
                  </a:solidFill>
                  <a:latin typeface="Times New Roman" charset="0"/>
                  <a:ea typeface="宋体" charset="-122"/>
                  <a:cs typeface="Times New Roman" charset="0"/>
                </a:rPr>
                <a:t>S</a:t>
              </a:r>
              <a:r>
                <a:rPr lang="en-US" altLang="zh-CN" sz="1600" dirty="0" smtClean="0">
                  <a:solidFill>
                    <a:srgbClr val="000000"/>
                  </a:solidFill>
                  <a:effectLst/>
                  <a:latin typeface="Times New Roman" charset="0"/>
                  <a:ea typeface="宋体" charset="-122"/>
                  <a:cs typeface="Times New Roman" charset="0"/>
                </a:rPr>
                <a:t>urvey </a:t>
              </a:r>
              <a:r>
                <a:rPr lang="en-US" altLang="zh-CN" sz="1600" dirty="0">
                  <a:solidFill>
                    <a:srgbClr val="000000"/>
                  </a:solidFill>
                  <a:latin typeface="Times New Roman" charset="0"/>
                  <a:ea typeface="宋体" charset="-122"/>
                  <a:cs typeface="Times New Roman" charset="0"/>
                </a:rPr>
                <a:t>M</a:t>
              </a:r>
              <a:r>
                <a:rPr lang="en-US" altLang="zh-CN" sz="1600" dirty="0" smtClean="0">
                  <a:solidFill>
                    <a:srgbClr val="000000"/>
                  </a:solidFill>
                  <a:effectLst/>
                  <a:latin typeface="Times New Roman" charset="0"/>
                  <a:ea typeface="宋体" charset="-122"/>
                  <a:cs typeface="Times New Roman" charset="0"/>
                </a:rPr>
                <a:t>ethod</a:t>
              </a:r>
              <a:endParaRPr lang="zh-CN" sz="1600" dirty="0">
                <a:effectLst/>
                <a:latin typeface="Times New Roman" charset="0"/>
                <a:ea typeface="DengXian" charset="-122"/>
              </a:endParaRPr>
            </a:p>
          </p:txBody>
        </p:sp>
        <p:sp>
          <p:nvSpPr>
            <p:cNvPr id="22" name="矩形 21"/>
            <p:cNvSpPr/>
            <p:nvPr/>
          </p:nvSpPr>
          <p:spPr>
            <a:xfrm>
              <a:off x="2969169" y="3126803"/>
              <a:ext cx="451213" cy="144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en-US" sz="1600" dirty="0" smtClean="0">
                  <a:solidFill>
                    <a:srgbClr val="000000"/>
                  </a:solidFill>
                  <a:effectLst/>
                  <a:latin typeface="Times New Roman" charset="0"/>
                  <a:ea typeface="宋体" charset="-122"/>
                  <a:cs typeface="Times New Roman" charset="0"/>
                </a:rPr>
                <a:t>MLE</a:t>
              </a:r>
              <a:endParaRPr lang="zh-CN" sz="1600" dirty="0">
                <a:effectLst/>
                <a:latin typeface="Times New Roman" charset="0"/>
                <a:ea typeface="DengXian" charset="-122"/>
              </a:endParaRPr>
            </a:p>
          </p:txBody>
        </p:sp>
        <p:cxnSp>
          <p:nvCxnSpPr>
            <p:cNvPr id="23" name="直线连接符 44"/>
            <p:cNvCxnSpPr/>
            <p:nvPr/>
          </p:nvCxnSpPr>
          <p:spPr>
            <a:xfrm>
              <a:off x="329185" y="2990845"/>
              <a:ext cx="28630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线连接符 45"/>
            <p:cNvCxnSpPr/>
            <p:nvPr/>
          </p:nvCxnSpPr>
          <p:spPr>
            <a:xfrm>
              <a:off x="3192237" y="2988946"/>
              <a:ext cx="0" cy="12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线连接符 46"/>
            <p:cNvCxnSpPr/>
            <p:nvPr/>
          </p:nvCxnSpPr>
          <p:spPr>
            <a:xfrm>
              <a:off x="329185" y="2988946"/>
              <a:ext cx="0" cy="12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线连接符 47"/>
            <p:cNvCxnSpPr/>
            <p:nvPr/>
          </p:nvCxnSpPr>
          <p:spPr>
            <a:xfrm>
              <a:off x="1328711" y="2999805"/>
              <a:ext cx="0" cy="12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线连接符 48"/>
            <p:cNvCxnSpPr/>
            <p:nvPr/>
          </p:nvCxnSpPr>
          <p:spPr>
            <a:xfrm>
              <a:off x="2245650" y="2993455"/>
              <a:ext cx="0" cy="12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线箭头连接符 49"/>
            <p:cNvCxnSpPr/>
            <p:nvPr/>
          </p:nvCxnSpPr>
          <p:spPr>
            <a:xfrm flipH="1">
              <a:off x="1773555" y="2870242"/>
              <a:ext cx="4193" cy="18171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肘形连接符 35"/>
            <p:cNvCxnSpPr/>
            <p:nvPr/>
          </p:nvCxnSpPr>
          <p:spPr>
            <a:xfrm rot="10800000" flipV="1">
              <a:off x="572135" y="188278"/>
              <a:ext cx="1021080" cy="161988"/>
            </a:xfrm>
            <a:prstGeom prst="bentConnector2">
              <a:avLst/>
            </a:prstGeom>
          </p:spPr>
          <p:style>
            <a:lnRef idx="1">
              <a:schemeClr val="dk1"/>
            </a:lnRef>
            <a:fillRef idx="0">
              <a:schemeClr val="dk1"/>
            </a:fillRef>
            <a:effectRef idx="0">
              <a:schemeClr val="dk1"/>
            </a:effectRef>
            <a:fontRef idx="minor">
              <a:schemeClr val="tx1"/>
            </a:fontRef>
          </p:style>
        </p:cxnSp>
        <p:cxnSp>
          <p:nvCxnSpPr>
            <p:cNvPr id="37" name="肘形连接符 36"/>
            <p:cNvCxnSpPr/>
            <p:nvPr/>
          </p:nvCxnSpPr>
          <p:spPr>
            <a:xfrm>
              <a:off x="2851785" y="188278"/>
              <a:ext cx="1027112" cy="161987"/>
            </a:xfrm>
            <a:prstGeom prst="bentConnector2">
              <a:avLst/>
            </a:prstGeom>
          </p:spPr>
          <p:style>
            <a:lnRef idx="1">
              <a:schemeClr val="dk1"/>
            </a:lnRef>
            <a:fillRef idx="0">
              <a:schemeClr val="dk1"/>
            </a:fillRef>
            <a:effectRef idx="0">
              <a:schemeClr val="dk1"/>
            </a:effectRef>
            <a:fontRef idx="minor">
              <a:schemeClr val="tx1"/>
            </a:fontRef>
          </p:style>
        </p:cxnSp>
        <p:cxnSp>
          <p:nvCxnSpPr>
            <p:cNvPr id="38" name="肘形连接符 37"/>
            <p:cNvCxnSpPr/>
            <p:nvPr/>
          </p:nvCxnSpPr>
          <p:spPr>
            <a:xfrm rot="5400000">
              <a:off x="3455124" y="991049"/>
              <a:ext cx="685463" cy="162084"/>
            </a:xfrm>
            <a:prstGeom prst="bentConnector2">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53427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Literature review</a:t>
            </a:r>
          </a:p>
        </p:txBody>
      </p:sp>
      <p:sp>
        <p:nvSpPr>
          <p:cNvPr id="3" name="内容占位符 2"/>
          <p:cNvSpPr>
            <a:spLocks noGrp="1"/>
          </p:cNvSpPr>
          <p:nvPr>
            <p:ph idx="1"/>
          </p:nvPr>
        </p:nvSpPr>
        <p:spPr/>
        <p:txBody>
          <a:bodyPr/>
          <a:lstStyle/>
          <a:p>
            <a:r>
              <a:rPr lang="en-US" altLang="zh-CN" sz="2800" dirty="0" smtClean="0"/>
              <a:t>Main factors that will influence WTP for green power</a:t>
            </a:r>
          </a:p>
          <a:p>
            <a:pPr lvl="1"/>
            <a:r>
              <a:rPr lang="en-US" altLang="zh-CN" sz="2400" dirty="0" smtClean="0"/>
              <a:t>Population character, including gender, age, health situation, education etc.</a:t>
            </a:r>
          </a:p>
          <a:p>
            <a:pPr lvl="1"/>
            <a:r>
              <a:rPr lang="en-US" altLang="zh-CN" sz="2400" dirty="0" smtClean="0"/>
              <a:t>Resource structure</a:t>
            </a:r>
          </a:p>
          <a:p>
            <a:pPr lvl="1"/>
            <a:r>
              <a:rPr lang="en-US" altLang="zh-CN" sz="2400" dirty="0" smtClean="0"/>
              <a:t>National fixed character</a:t>
            </a:r>
          </a:p>
          <a:p>
            <a:pPr lvl="1"/>
            <a:r>
              <a:rPr lang="en-US" altLang="zh-CN" sz="2400" dirty="0"/>
              <a:t>Knowledge about green </a:t>
            </a:r>
            <a:r>
              <a:rPr lang="en-US" altLang="zh-CN" sz="2400" dirty="0" smtClean="0"/>
              <a:t>power</a:t>
            </a:r>
            <a:endParaRPr lang="en-US" altLang="zh-CN" dirty="0" smtClean="0"/>
          </a:p>
          <a:p>
            <a:pPr marL="457200" lvl="1" indent="0">
              <a:buNone/>
            </a:pPr>
            <a:endParaRPr lang="en-US" altLang="zh-CN" dirty="0" smtClean="0"/>
          </a:p>
        </p:txBody>
      </p:sp>
    </p:spTree>
    <p:extLst>
      <p:ext uri="{BB962C8B-B14F-4D97-AF65-F5344CB8AC3E}">
        <p14:creationId xmlns:p14="http://schemas.microsoft.com/office/powerpoint/2010/main" val="72081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Literature review</a:t>
            </a:r>
            <a:endParaRPr lang="zh-CN" altLang="en-US" dirty="0"/>
          </a:p>
        </p:txBody>
      </p:sp>
      <p:sp>
        <p:nvSpPr>
          <p:cNvPr id="3" name="内容占位符 2"/>
          <p:cNvSpPr>
            <a:spLocks noGrp="1"/>
          </p:cNvSpPr>
          <p:nvPr>
            <p:ph idx="1"/>
          </p:nvPr>
        </p:nvSpPr>
        <p:spPr/>
        <p:txBody>
          <a:bodyPr/>
          <a:lstStyle/>
          <a:p>
            <a:r>
              <a:rPr lang="en-US" altLang="zh-CN" sz="2800" dirty="0" smtClean="0"/>
              <a:t>Stated preference method </a:t>
            </a:r>
          </a:p>
          <a:p>
            <a:pPr lvl="1"/>
            <a:r>
              <a:rPr lang="en-US" altLang="zh-CN" sz="2400" dirty="0" smtClean="0"/>
              <a:t>Contingent valuation</a:t>
            </a:r>
          </a:p>
          <a:p>
            <a:pPr lvl="2"/>
            <a:r>
              <a:rPr lang="en-US" altLang="zh-CN" sz="2200" dirty="0" smtClean="0"/>
              <a:t>Single-bounded   the simplest method</a:t>
            </a:r>
          </a:p>
          <a:p>
            <a:pPr lvl="2"/>
            <a:r>
              <a:rPr lang="en-US" altLang="zh-CN" sz="2200" dirty="0" smtClean="0"/>
              <a:t>Double-bounded   more efficient than single-bounded</a:t>
            </a:r>
          </a:p>
          <a:p>
            <a:pPr lvl="2"/>
            <a:r>
              <a:rPr lang="en-US" altLang="zh-CN" sz="2200" dirty="0" smtClean="0"/>
              <a:t>Payment card approach   more subjective to the question</a:t>
            </a:r>
          </a:p>
          <a:p>
            <a:pPr lvl="2"/>
            <a:r>
              <a:rPr lang="en-US" altLang="zh-CN" sz="2200" dirty="0" smtClean="0"/>
              <a:t>Opening question    limited information</a:t>
            </a:r>
          </a:p>
          <a:p>
            <a:pPr lvl="1"/>
            <a:r>
              <a:rPr lang="en-US" altLang="zh-CN" sz="2400" dirty="0" smtClean="0"/>
              <a:t>Choice experiment</a:t>
            </a:r>
          </a:p>
          <a:p>
            <a:pPr lvl="2"/>
            <a:r>
              <a:rPr lang="en-US" altLang="zh-CN" sz="2200" dirty="0" smtClean="0"/>
              <a:t>Virtual contracts    sometimes can be confused</a:t>
            </a:r>
          </a:p>
          <a:p>
            <a:pPr marL="800100" lvl="3" indent="-342900"/>
            <a:r>
              <a:rPr lang="en-US" altLang="zh-CN" sz="2400" dirty="0"/>
              <a:t>Based on the </a:t>
            </a:r>
            <a:r>
              <a:rPr lang="en-US" altLang="zh-CN" sz="2400" dirty="0">
                <a:solidFill>
                  <a:srgbClr val="FF0000"/>
                </a:solidFill>
              </a:rPr>
              <a:t>education level and population </a:t>
            </a:r>
            <a:r>
              <a:rPr lang="en-US" altLang="zh-CN" sz="2400" dirty="0" smtClean="0">
                <a:solidFill>
                  <a:srgbClr val="FF0000"/>
                </a:solidFill>
              </a:rPr>
              <a:t>structure </a:t>
            </a:r>
            <a:r>
              <a:rPr lang="en-US" altLang="zh-CN" sz="2400" dirty="0" smtClean="0"/>
              <a:t>in shanghai, </a:t>
            </a:r>
            <a:r>
              <a:rPr lang="en-US" altLang="zh-CN" sz="2400" dirty="0"/>
              <a:t>we use the simplest way in contingent valuation method for the research.</a:t>
            </a:r>
            <a:endParaRPr lang="zh-CN" altLang="en-US" sz="2400" dirty="0"/>
          </a:p>
        </p:txBody>
      </p:sp>
    </p:spTree>
    <p:extLst>
      <p:ext uri="{BB962C8B-B14F-4D97-AF65-F5344CB8AC3E}">
        <p14:creationId xmlns:p14="http://schemas.microsoft.com/office/powerpoint/2010/main" val="4039297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Literature review</a:t>
            </a:r>
          </a:p>
        </p:txBody>
      </p:sp>
      <p:sp>
        <p:nvSpPr>
          <p:cNvPr id="3" name="内容占位符 2"/>
          <p:cNvSpPr>
            <a:spLocks noGrp="1"/>
          </p:cNvSpPr>
          <p:nvPr>
            <p:ph idx="1"/>
          </p:nvPr>
        </p:nvSpPr>
        <p:spPr/>
        <p:txBody>
          <a:bodyPr/>
          <a:lstStyle/>
          <a:p>
            <a:r>
              <a:rPr lang="en-US" altLang="zh-CN" sz="2800" dirty="0" smtClean="0"/>
              <a:t>Contingent Valuation Method (CVM)</a:t>
            </a:r>
          </a:p>
          <a:p>
            <a:pPr lvl="1"/>
            <a:r>
              <a:rPr lang="en-US" altLang="zh-CN" sz="2500" dirty="0" smtClean="0">
                <a:solidFill>
                  <a:srgbClr val="FF0000"/>
                </a:solidFill>
              </a:rPr>
              <a:t>Single </a:t>
            </a:r>
            <a:r>
              <a:rPr lang="en-US" altLang="zh-CN" sz="2500" dirty="0">
                <a:solidFill>
                  <a:srgbClr val="FF0000"/>
                </a:solidFill>
              </a:rPr>
              <a:t>bounded CVM</a:t>
            </a:r>
            <a:r>
              <a:rPr lang="en-US" altLang="zh-CN" sz="2500" dirty="0"/>
              <a:t> application </a:t>
            </a:r>
            <a:r>
              <a:rPr lang="en-US" altLang="zh-CN" sz="2500" dirty="0" smtClean="0"/>
              <a:t>for valuation estimation (Bishop </a:t>
            </a:r>
            <a:r>
              <a:rPr lang="en-US" altLang="zh-CN" sz="2500" dirty="0"/>
              <a:t>and </a:t>
            </a:r>
            <a:r>
              <a:rPr lang="en-US" altLang="zh-CN" sz="2500" dirty="0" err="1"/>
              <a:t>Heberlein</a:t>
            </a:r>
            <a:r>
              <a:rPr lang="en-US" altLang="zh-CN" sz="2500" dirty="0"/>
              <a:t>, 1979</a:t>
            </a:r>
            <a:r>
              <a:rPr lang="en-US" altLang="zh-CN" sz="2500" dirty="0" smtClean="0"/>
              <a:t>)</a:t>
            </a:r>
          </a:p>
          <a:p>
            <a:pPr lvl="1"/>
            <a:r>
              <a:rPr lang="en-US" altLang="zh-CN" sz="2500" dirty="0" smtClean="0"/>
              <a:t>Earliest research on green </a:t>
            </a:r>
            <a:r>
              <a:rPr lang="en-US" altLang="zh-CN" sz="2500" dirty="0"/>
              <a:t>power </a:t>
            </a:r>
            <a:r>
              <a:rPr lang="en-US" altLang="zh-CN" sz="2500" dirty="0" smtClean="0"/>
              <a:t>using CVM in </a:t>
            </a:r>
            <a:r>
              <a:rPr lang="en-US" altLang="zh-CN" sz="2500" dirty="0"/>
              <a:t>1996 (</a:t>
            </a:r>
            <a:r>
              <a:rPr lang="en-US" altLang="zh-CN" sz="2500" dirty="0" err="1" smtClean="0"/>
              <a:t>Farhar</a:t>
            </a:r>
            <a:r>
              <a:rPr lang="zh-CN" altLang="en-US" sz="2500" dirty="0" smtClean="0"/>
              <a:t> </a:t>
            </a:r>
            <a:r>
              <a:rPr lang="en-US" altLang="zh-CN" sz="2500" dirty="0" smtClean="0"/>
              <a:t>and Houston, 1996)</a:t>
            </a:r>
          </a:p>
          <a:p>
            <a:pPr lvl="1"/>
            <a:r>
              <a:rPr lang="en-US" altLang="zh-CN" sz="2500" dirty="0" smtClean="0"/>
              <a:t>Weakness of </a:t>
            </a:r>
            <a:r>
              <a:rPr lang="en-US" altLang="zh-CN" sz="2500" dirty="0" smtClean="0">
                <a:solidFill>
                  <a:srgbClr val="FF0000"/>
                </a:solidFill>
              </a:rPr>
              <a:t>lower efficiency </a:t>
            </a:r>
            <a:r>
              <a:rPr lang="en-US" altLang="zh-CN" sz="2500" dirty="0" smtClean="0"/>
              <a:t>for SBDC method </a:t>
            </a:r>
          </a:p>
          <a:p>
            <a:pPr lvl="1"/>
            <a:r>
              <a:rPr lang="en-US" altLang="zh-CN" sz="2500" dirty="0" smtClean="0">
                <a:solidFill>
                  <a:srgbClr val="FF0000"/>
                </a:solidFill>
              </a:rPr>
              <a:t>Double bounded CVM</a:t>
            </a:r>
            <a:r>
              <a:rPr lang="en-US" altLang="zh-CN" sz="2500" dirty="0" smtClean="0"/>
              <a:t> for </a:t>
            </a:r>
            <a:r>
              <a:rPr lang="en-US" altLang="zh-CN" sz="2500" dirty="0"/>
              <a:t>WTP research (</a:t>
            </a:r>
            <a:r>
              <a:rPr lang="en-US" altLang="zh-CN" sz="2500" dirty="0" err="1" smtClean="0"/>
              <a:t>Hanemann</a:t>
            </a:r>
            <a:r>
              <a:rPr lang="zh-CN" altLang="en-US" sz="2500" dirty="0" smtClean="0"/>
              <a:t> </a:t>
            </a:r>
            <a:r>
              <a:rPr lang="en-US" altLang="zh-CN" sz="2500" dirty="0" smtClean="0"/>
              <a:t>,1991)</a:t>
            </a:r>
          </a:p>
          <a:p>
            <a:pPr lvl="1"/>
            <a:r>
              <a:rPr lang="en-US" altLang="zh-CN" sz="2500" dirty="0" smtClean="0">
                <a:solidFill>
                  <a:srgbClr val="FF0000"/>
                </a:solidFill>
              </a:rPr>
              <a:t>Anchoring effect or starting-point bias</a:t>
            </a:r>
            <a:r>
              <a:rPr lang="en-US" altLang="zh-CN" sz="2500" dirty="0" smtClean="0"/>
              <a:t> and modified model on DBDC ( </a:t>
            </a:r>
            <a:r>
              <a:rPr lang="en-US" altLang="zh-CN" sz="2500" dirty="0" err="1"/>
              <a:t>Herriges</a:t>
            </a:r>
            <a:r>
              <a:rPr lang="en-US" altLang="zh-CN" sz="2500" dirty="0"/>
              <a:t> and </a:t>
            </a:r>
            <a:r>
              <a:rPr lang="en-US" altLang="zh-CN" sz="2500" dirty="0" err="1"/>
              <a:t>Shogren</a:t>
            </a:r>
            <a:r>
              <a:rPr lang="en-US" altLang="zh-CN" sz="2500" dirty="0"/>
              <a:t> 1996, </a:t>
            </a:r>
            <a:r>
              <a:rPr lang="en-US" altLang="zh-CN" sz="2500" dirty="0" err="1"/>
              <a:t>Alberini</a:t>
            </a:r>
            <a:r>
              <a:rPr lang="en-US" altLang="zh-CN" sz="2500" dirty="0"/>
              <a:t> et al. 1997</a:t>
            </a:r>
            <a:r>
              <a:rPr lang="en-US" altLang="zh-CN" sz="2500" dirty="0" smtClean="0"/>
              <a:t>)</a:t>
            </a:r>
          </a:p>
          <a:p>
            <a:pPr lvl="1"/>
            <a:r>
              <a:rPr lang="en-US" altLang="zh-CN" sz="2500" dirty="0" smtClean="0"/>
              <a:t>We use the </a:t>
            </a:r>
            <a:r>
              <a:rPr lang="en-US" altLang="zh-CN" sz="2500" dirty="0" smtClean="0">
                <a:solidFill>
                  <a:srgbClr val="FF0000"/>
                </a:solidFill>
              </a:rPr>
              <a:t>modified double-bounded CVM </a:t>
            </a:r>
            <a:r>
              <a:rPr lang="en-US" altLang="zh-CN" sz="2500" dirty="0" smtClean="0"/>
              <a:t>for the research</a:t>
            </a:r>
            <a:endParaRPr lang="en-US" altLang="zh-CN" sz="2500" dirty="0"/>
          </a:p>
        </p:txBody>
      </p:sp>
    </p:spTree>
    <p:extLst>
      <p:ext uri="{BB962C8B-B14F-4D97-AF65-F5344CB8AC3E}">
        <p14:creationId xmlns:p14="http://schemas.microsoft.com/office/powerpoint/2010/main" val="752083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37833" y="836613"/>
                <a:ext cx="8229600" cy="5073650"/>
              </a:xfrm>
            </p:spPr>
            <p:txBody>
              <a:bodyPr/>
              <a:lstStyle/>
              <a:p>
                <a:pPr marL="0" lvl="1" indent="0">
                  <a:lnSpc>
                    <a:spcPct val="150000"/>
                  </a:lnSpc>
                  <a:buNone/>
                </a:pPr>
                <a:r>
                  <a:rPr lang="en-US" altLang="zh-CN" sz="2400" dirty="0" smtClean="0"/>
                  <a:t>WTP</a:t>
                </a:r>
                <a:endParaRPr lang="en-US" altLang="zh-CN" sz="2400" dirty="0"/>
              </a:p>
              <a:p>
                <a:pPr marL="0" indent="0">
                  <a:buNone/>
                </a:pPr>
                <a:r>
                  <a:rPr lang="en-US" altLang="zh-CN" sz="2400" dirty="0" smtClean="0"/>
                  <a:t>      Willingness </a:t>
                </a:r>
                <a:r>
                  <a:rPr lang="en-US" altLang="zh-CN" sz="2400" dirty="0"/>
                  <a:t>to pay and the selection of the respondents</a:t>
                </a:r>
              </a:p>
              <a:p>
                <a:pPr marL="457200" lvl="1" indent="0" algn="ctr">
                  <a:lnSpc>
                    <a:spcPct val="150000"/>
                  </a:lnSpc>
                  <a:buNone/>
                </a:pPr>
                <a14:m>
                  <m:oMath xmlns:m="http://schemas.openxmlformats.org/officeDocument/2006/math">
                    <m:r>
                      <m:rPr>
                        <m:sty m:val="p"/>
                      </m:rPr>
                      <a:rPr lang="en-US" altLang="zh-CN" sz="2000">
                        <a:latin typeface="Cambria Math" panose="02040503050406030204" pitchFamily="18" charset="0"/>
                      </a:rPr>
                      <m:t>W</m:t>
                    </m:r>
                  </m:oMath>
                </a14:m>
                <a:r>
                  <a:rPr lang="en-US" altLang="zh-CN" sz="2000" dirty="0"/>
                  <a:t>= </a:t>
                </a:r>
                <a14:m>
                  <m:oMath xmlns:m="http://schemas.openxmlformats.org/officeDocument/2006/math">
                    <m:r>
                      <a:rPr lang="en-US" altLang="zh-CN" sz="2000" i="1">
                        <a:latin typeface="Cambria Math" panose="02040503050406030204" pitchFamily="18" charset="0"/>
                      </a:rPr>
                      <m:t>𝑋</m:t>
                    </m:r>
                    <m:r>
                      <a:rPr lang="en-US" altLang="zh-CN" sz="2000" i="1">
                        <a:latin typeface="Cambria Math" panose="02040503050406030204" pitchFamily="18" charset="0"/>
                      </a:rPr>
                      <m:t>𝛽</m:t>
                    </m:r>
                    <m:r>
                      <a:rPr lang="en-US" altLang="zh-CN" sz="2000" i="1">
                        <a:latin typeface="Cambria Math" panose="02040503050406030204" pitchFamily="18" charset="0"/>
                      </a:rPr>
                      <m:t>+</m:t>
                    </m:r>
                    <m:r>
                      <a:rPr lang="en-US" altLang="zh-CN" sz="2000" i="1">
                        <a:latin typeface="Cambria Math" panose="02040503050406030204" pitchFamily="18" charset="0"/>
                      </a:rPr>
                      <m:t>𝜀</m:t>
                    </m:r>
                  </m:oMath>
                </a14:m>
                <a:endParaRPr lang="en-US" altLang="zh-CN" sz="2000" dirty="0"/>
              </a:p>
              <a:p>
                <a:pPr marL="457200" lvl="1" indent="0">
                  <a:lnSpc>
                    <a:spcPct val="150000"/>
                  </a:lnSpc>
                  <a:buNone/>
                </a:pPr>
                <a:r>
                  <a:rPr lang="en-US" altLang="zh-CN" sz="2400" dirty="0" smtClean="0"/>
                  <a:t>For people answered to the  bid price</a:t>
                </a:r>
                <a:endParaRPr lang="en-US" altLang="zh-CN" sz="2400" i="1" dirty="0"/>
              </a:p>
              <a:p>
                <a:pPr marL="457200" lvl="1" indent="0">
                  <a:lnSpc>
                    <a:spcPct val="150000"/>
                  </a:lnSpc>
                  <a:buNone/>
                </a:pPr>
                <a14:m>
                  <m:oMathPara xmlns:m="http://schemas.openxmlformats.org/officeDocument/2006/math">
                    <m:oMathParaPr>
                      <m:jc m:val="center"/>
                    </m:oMathParaPr>
                    <m:oMath xmlns:m="http://schemas.openxmlformats.org/officeDocument/2006/math">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𝑐h𝑜𝑖𝑐𝑒</m:t>
                          </m:r>
                        </m:e>
                        <m:sub>
                          <m:r>
                            <a:rPr lang="en-US" altLang="zh-CN" sz="2000" i="1">
                              <a:latin typeface="Cambria Math" panose="02040503050406030204" pitchFamily="18" charset="0"/>
                            </a:rPr>
                            <m:t>𝑡𝑖</m:t>
                          </m:r>
                        </m:sub>
                      </m:sSub>
                      <m:r>
                        <a:rPr lang="en-US" altLang="zh-CN" sz="2000" i="1">
                          <a:latin typeface="Cambria Math" panose="02040503050406030204" pitchFamily="18" charset="0"/>
                        </a:rPr>
                        <m:t>=1 </m:t>
                      </m:r>
                      <m:r>
                        <a:rPr lang="en-US" altLang="zh-CN" sz="2000" i="1">
                          <a:latin typeface="Cambria Math" panose="02040503050406030204" pitchFamily="18" charset="0"/>
                        </a:rPr>
                        <m:t>𝑖𝑓</m:t>
                      </m:r>
                      <m:r>
                        <a:rPr lang="en-US" altLang="zh-CN" sz="2000" i="1">
                          <a:latin typeface="Cambria Math" panose="02040503050406030204" pitchFamily="18" charset="0"/>
                        </a:rPr>
                        <m:t> </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𝑊</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𝑡𝑖</m:t>
                          </m:r>
                        </m:sub>
                      </m:sSub>
                      <m:r>
                        <a:rPr lang="en-US" altLang="zh-CN" sz="2000" i="1">
                          <a:latin typeface="Cambria Math" panose="02040503050406030204" pitchFamily="18" charset="0"/>
                        </a:rPr>
                        <m:t> </m:t>
                      </m:r>
                      <m:r>
                        <a:rPr lang="en-US" altLang="zh-CN" sz="2000" i="1">
                          <a:latin typeface="Cambria Math" panose="02040503050406030204" pitchFamily="18" charset="0"/>
                        </a:rPr>
                        <m:t>𝑜𝑟</m:t>
                      </m:r>
                      <m:r>
                        <a:rPr lang="en-US" altLang="zh-CN" sz="2000" i="1">
                          <a:latin typeface="Cambria Math" panose="02040503050406030204" pitchFamily="18" charset="0"/>
                        </a:rPr>
                        <m:t> </m:t>
                      </m:r>
                      <m:r>
                        <a:rPr lang="en-US" altLang="zh-CN" sz="2000" i="1">
                          <a:latin typeface="Cambria Math" panose="02040503050406030204" pitchFamily="18" charset="0"/>
                        </a:rPr>
                        <m:t>𝜀</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𝑡𝑖</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oMath>
                  </m:oMathPara>
                </a14:m>
                <a:endParaRPr lang="en-US" altLang="zh-CN" sz="2000" dirty="0" smtClean="0"/>
              </a:p>
              <a:p>
                <a:pPr marL="457200" lvl="1" indent="0">
                  <a:lnSpc>
                    <a:spcPct val="150000"/>
                  </a:lnSpc>
                  <a:buNone/>
                </a:pPr>
                <a:r>
                  <a:rPr lang="en-US" altLang="zh-CN" sz="2000" dirty="0" smtClean="0"/>
                  <a:t>	              </a:t>
                </a:r>
                <a14:m>
                  <m:oMath xmlns:m="http://schemas.openxmlformats.org/officeDocument/2006/math">
                    <m:r>
                      <a:rPr lang="en-US" altLang="zh-CN" sz="2000" b="0" i="0" smtClean="0">
                        <a:latin typeface="Cambria Math" panose="02040503050406030204" pitchFamily="18" charset="0"/>
                      </a:rPr>
                      <m:t>              </m:t>
                    </m:r>
                    <m:r>
                      <a:rPr lang="en-US" altLang="zh-CN" sz="2000" i="1">
                        <a:latin typeface="Cambria Math" panose="02040503050406030204" pitchFamily="18" charset="0"/>
                      </a:rPr>
                      <m:t>=0 </m:t>
                    </m:r>
                    <m:r>
                      <a:rPr lang="en-US" altLang="zh-CN" sz="2000" i="1">
                        <a:latin typeface="Cambria Math" panose="02040503050406030204" pitchFamily="18" charset="0"/>
                      </a:rPr>
                      <m:t>𝑖𝑓</m:t>
                    </m:r>
                    <m:r>
                      <a:rPr lang="en-US" altLang="zh-CN" sz="2000" i="1">
                        <a:latin typeface="Cambria Math" panose="02040503050406030204" pitchFamily="18" charset="0"/>
                      </a:rPr>
                      <m:t> </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𝑊</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𝑡𝑖</m:t>
                        </m:r>
                      </m:sub>
                    </m:sSub>
                    <m:r>
                      <a:rPr lang="en-US" altLang="zh-CN" sz="2000" i="1">
                        <a:latin typeface="Cambria Math" panose="02040503050406030204" pitchFamily="18" charset="0"/>
                      </a:rPr>
                      <m:t> </m:t>
                    </m:r>
                    <m:r>
                      <a:rPr lang="en-US" altLang="zh-CN" sz="2000" i="1">
                        <a:latin typeface="Cambria Math" panose="02040503050406030204" pitchFamily="18" charset="0"/>
                      </a:rPr>
                      <m:t>𝑜𝑟</m:t>
                    </m:r>
                    <m:r>
                      <a:rPr lang="en-US" altLang="zh-CN" sz="2000" i="1">
                        <a:latin typeface="Cambria Math" panose="02040503050406030204" pitchFamily="18" charset="0"/>
                      </a:rPr>
                      <m:t> </m:t>
                    </m:r>
                    <m:r>
                      <a:rPr lang="en-US" altLang="zh-CN" sz="2000" i="1">
                        <a:latin typeface="Cambria Math" panose="02040503050406030204" pitchFamily="18" charset="0"/>
                      </a:rPr>
                      <m:t>𝜀</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i="1">
                            <a:latin typeface="Cambria Math" panose="02040503050406030204" pitchFamily="18" charset="0"/>
                          </a:rPr>
                          <m:t>𝑡𝑖</m:t>
                        </m:r>
                      </m:sub>
                    </m:sSub>
                    <m:r>
                      <a:rPr lang="en-US" altLang="zh-CN" sz="2000" i="1">
                        <a:latin typeface="Cambria Math" panose="02040503050406030204" pitchFamily="18" charset="0"/>
                      </a:rPr>
                      <m:t>−</m:t>
                    </m:r>
                    <m:r>
                      <a:rPr lang="en-US" altLang="zh-CN" sz="2000" i="1">
                        <a:latin typeface="Cambria Math" panose="02040503050406030204" pitchFamily="18" charset="0"/>
                      </a:rPr>
                      <m:t>𝑋</m:t>
                    </m:r>
                    <m:r>
                      <a:rPr lang="en-US" altLang="zh-CN" sz="2000" i="1">
                        <a:latin typeface="Cambria Math" panose="02040503050406030204" pitchFamily="18" charset="0"/>
                      </a:rPr>
                      <m:t>𝛽</m:t>
                    </m:r>
                  </m:oMath>
                </a14:m>
                <a:endParaRPr lang="en-US" altLang="zh-CN" sz="2400" dirty="0" smtClean="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37833" y="836613"/>
                <a:ext cx="8229600" cy="5073650"/>
              </a:xfrm>
              <a:blipFill>
                <a:blip r:embed="rId3"/>
                <a:stretch>
                  <a:fillRect l="-118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1227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模板</Template>
  <TotalTime>1875</TotalTime>
  <Words>2181</Words>
  <Application>Microsoft Office PowerPoint</Application>
  <PresentationFormat>全屏显示(4:3)</PresentationFormat>
  <Paragraphs>379</Paragraphs>
  <Slides>22</Slides>
  <Notes>18</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22</vt:i4>
      </vt:variant>
    </vt:vector>
  </HeadingPairs>
  <TitlesOfParts>
    <vt:vector size="33" baseType="lpstr">
      <vt:lpstr>等线</vt:lpstr>
      <vt:lpstr>等线</vt:lpstr>
      <vt:lpstr>仿宋</vt:lpstr>
      <vt:lpstr>宋体</vt:lpstr>
      <vt:lpstr>宋体</vt:lpstr>
      <vt:lpstr>Arial</vt:lpstr>
      <vt:lpstr>Calibri</vt:lpstr>
      <vt:lpstr>Cambria Math</vt:lpstr>
      <vt:lpstr>Times New Roman</vt:lpstr>
      <vt:lpstr>模板</vt:lpstr>
      <vt:lpstr>1_Office Theme</vt:lpstr>
      <vt:lpstr>How does information affect willingness to pay for green power?</vt:lpstr>
      <vt:lpstr>Background</vt:lpstr>
      <vt:lpstr>Motivation</vt:lpstr>
      <vt:lpstr>Hypothesis </vt:lpstr>
      <vt:lpstr>Research Structure</vt:lpstr>
      <vt:lpstr>Literature review</vt:lpstr>
      <vt:lpstr>Literature review</vt:lpstr>
      <vt:lpstr>Literature review</vt:lpstr>
      <vt:lpstr>Model</vt:lpstr>
      <vt:lpstr>Model</vt:lpstr>
      <vt:lpstr>Model</vt:lpstr>
      <vt:lpstr> Anchoring effect and starting-point bias </vt:lpstr>
      <vt:lpstr>Question design of double-bounded CVM</vt:lpstr>
      <vt:lpstr>Summary Statistic</vt:lpstr>
      <vt:lpstr>Definition of variables</vt:lpstr>
      <vt:lpstr>Basic Results</vt:lpstr>
      <vt:lpstr>Anchoring and Starting-point bias</vt:lpstr>
      <vt:lpstr>Environment knowledge</vt:lpstr>
      <vt:lpstr>Information effect</vt:lpstr>
      <vt:lpstr>Conclusion and Innovation</vt:lpstr>
      <vt:lpstr>Conclusion and Innovation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tututu</dc:creator>
  <cp:lastModifiedBy>周阳</cp:lastModifiedBy>
  <cp:revision>190</cp:revision>
  <dcterms:created xsi:type="dcterms:W3CDTF">2014-04-27T13:02:55Z</dcterms:created>
  <dcterms:modified xsi:type="dcterms:W3CDTF">2017-09-11T05:40:56Z</dcterms:modified>
</cp:coreProperties>
</file>