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4"/>
  </p:notesMasterIdLst>
  <p:handoutMasterIdLst>
    <p:handoutMasterId r:id="rId25"/>
  </p:handoutMasterIdLst>
  <p:sldIdLst>
    <p:sldId id="284" r:id="rId3"/>
    <p:sldId id="283" r:id="rId4"/>
    <p:sldId id="256" r:id="rId5"/>
    <p:sldId id="257" r:id="rId6"/>
    <p:sldId id="259" r:id="rId7"/>
    <p:sldId id="275" r:id="rId8"/>
    <p:sldId id="260" r:id="rId9"/>
    <p:sldId id="262" r:id="rId10"/>
    <p:sldId id="264" r:id="rId11"/>
    <p:sldId id="265" r:id="rId12"/>
    <p:sldId id="269" r:id="rId13"/>
    <p:sldId id="270" r:id="rId14"/>
    <p:sldId id="268" r:id="rId15"/>
    <p:sldId id="271" r:id="rId16"/>
    <p:sldId id="276" r:id="rId17"/>
    <p:sldId id="272" r:id="rId18"/>
    <p:sldId id="279" r:id="rId19"/>
    <p:sldId id="277" r:id="rId20"/>
    <p:sldId id="280" r:id="rId21"/>
    <p:sldId id="273" r:id="rId22"/>
    <p:sldId id="281"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08BA"/>
    <a:srgbClr val="150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2376" autoAdjust="0"/>
  </p:normalViewPr>
  <p:slideViewPr>
    <p:cSldViewPr>
      <p:cViewPr>
        <p:scale>
          <a:sx n="90" d="100"/>
          <a:sy n="90" d="100"/>
        </p:scale>
        <p:origin x="-804" y="22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BFF74A-5C4C-4B2E-9D4C-A8203FCA7D7F}" type="datetimeFigureOut">
              <a:rPr lang="zh-CN" altLang="en-US" smtClean="0"/>
              <a:t>2015/10/13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3044A8-10BA-4D0B-9C1D-EED528316B18}" type="slidenum">
              <a:rPr lang="zh-CN" altLang="en-US" smtClean="0"/>
              <a:t>‹#›</a:t>
            </a:fld>
            <a:endParaRPr lang="zh-CN" altLang="en-US"/>
          </a:p>
        </p:txBody>
      </p:sp>
    </p:spTree>
    <p:extLst>
      <p:ext uri="{BB962C8B-B14F-4D97-AF65-F5344CB8AC3E}">
        <p14:creationId xmlns:p14="http://schemas.microsoft.com/office/powerpoint/2010/main" val="195992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3A7C5-5AD4-423E-A986-0894E0592BC2}" type="datetimeFigureOut">
              <a:rPr lang="zh-CN" altLang="en-US" smtClean="0"/>
              <a:t>2015/10/13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A1B8C-376D-4AE5-B75B-A4BDA32563EB}" type="slidenum">
              <a:rPr lang="zh-CN" altLang="en-US" smtClean="0"/>
              <a:t>‹#›</a:t>
            </a:fld>
            <a:endParaRPr lang="zh-CN" altLang="en-US"/>
          </a:p>
        </p:txBody>
      </p:sp>
    </p:spTree>
    <p:extLst>
      <p:ext uri="{BB962C8B-B14F-4D97-AF65-F5344CB8AC3E}">
        <p14:creationId xmlns:p14="http://schemas.microsoft.com/office/powerpoint/2010/main" val="3102756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A1B8C-376D-4AE5-B75B-A4BDA32563EB}" type="slidenum">
              <a:rPr lang="zh-CN" altLang="en-US" smtClean="0"/>
              <a:t>3</a:t>
            </a:fld>
            <a:endParaRPr lang="zh-CN" altLang="en-US"/>
          </a:p>
        </p:txBody>
      </p:sp>
    </p:spTree>
    <p:extLst>
      <p:ext uri="{BB962C8B-B14F-4D97-AF65-F5344CB8AC3E}">
        <p14:creationId xmlns:p14="http://schemas.microsoft.com/office/powerpoint/2010/main" val="173239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13</a:t>
            </a:fld>
            <a:endParaRPr lang="zh-CN" altLang="en-US"/>
          </a:p>
        </p:txBody>
      </p:sp>
    </p:spTree>
    <p:extLst>
      <p:ext uri="{BB962C8B-B14F-4D97-AF65-F5344CB8AC3E}">
        <p14:creationId xmlns:p14="http://schemas.microsoft.com/office/powerpoint/2010/main" val="286782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14</a:t>
            </a:fld>
            <a:endParaRPr lang="zh-CN" altLang="en-US"/>
          </a:p>
        </p:txBody>
      </p:sp>
    </p:spTree>
    <p:extLst>
      <p:ext uri="{BB962C8B-B14F-4D97-AF65-F5344CB8AC3E}">
        <p14:creationId xmlns:p14="http://schemas.microsoft.com/office/powerpoint/2010/main" val="142556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15</a:t>
            </a:fld>
            <a:endParaRPr lang="zh-CN" altLang="en-US"/>
          </a:p>
        </p:txBody>
      </p:sp>
    </p:spTree>
    <p:extLst>
      <p:ext uri="{BB962C8B-B14F-4D97-AF65-F5344CB8AC3E}">
        <p14:creationId xmlns:p14="http://schemas.microsoft.com/office/powerpoint/2010/main" val="257109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16</a:t>
            </a:fld>
            <a:endParaRPr lang="zh-CN" altLang="en-US"/>
          </a:p>
        </p:txBody>
      </p:sp>
    </p:spTree>
    <p:extLst>
      <p:ext uri="{BB962C8B-B14F-4D97-AF65-F5344CB8AC3E}">
        <p14:creationId xmlns:p14="http://schemas.microsoft.com/office/powerpoint/2010/main" val="2174116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17</a:t>
            </a:fld>
            <a:endParaRPr lang="zh-CN" altLang="en-US"/>
          </a:p>
        </p:txBody>
      </p:sp>
    </p:spTree>
    <p:extLst>
      <p:ext uri="{BB962C8B-B14F-4D97-AF65-F5344CB8AC3E}">
        <p14:creationId xmlns:p14="http://schemas.microsoft.com/office/powerpoint/2010/main" val="2174116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18</a:t>
            </a:fld>
            <a:endParaRPr lang="zh-CN" altLang="en-US"/>
          </a:p>
        </p:txBody>
      </p:sp>
    </p:spTree>
    <p:extLst>
      <p:ext uri="{BB962C8B-B14F-4D97-AF65-F5344CB8AC3E}">
        <p14:creationId xmlns:p14="http://schemas.microsoft.com/office/powerpoint/2010/main" val="400176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19</a:t>
            </a:fld>
            <a:endParaRPr lang="zh-CN" altLang="en-US"/>
          </a:p>
        </p:txBody>
      </p:sp>
    </p:spTree>
    <p:extLst>
      <p:ext uri="{BB962C8B-B14F-4D97-AF65-F5344CB8AC3E}">
        <p14:creationId xmlns:p14="http://schemas.microsoft.com/office/powerpoint/2010/main" val="270183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20</a:t>
            </a:fld>
            <a:endParaRPr lang="zh-CN" altLang="en-US"/>
          </a:p>
        </p:txBody>
      </p:sp>
    </p:spTree>
    <p:extLst>
      <p:ext uri="{BB962C8B-B14F-4D97-AF65-F5344CB8AC3E}">
        <p14:creationId xmlns:p14="http://schemas.microsoft.com/office/powerpoint/2010/main" val="200919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A1B8C-376D-4AE5-B75B-A4BDA32563EB}" type="slidenum">
              <a:rPr lang="zh-CN" altLang="en-US" smtClean="0"/>
              <a:t>21</a:t>
            </a:fld>
            <a:endParaRPr lang="zh-CN" altLang="en-US"/>
          </a:p>
        </p:txBody>
      </p:sp>
    </p:spTree>
    <p:extLst>
      <p:ext uri="{BB962C8B-B14F-4D97-AF65-F5344CB8AC3E}">
        <p14:creationId xmlns:p14="http://schemas.microsoft.com/office/powerpoint/2010/main" val="1220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5</a:t>
            </a:fld>
            <a:endParaRPr lang="zh-CN" altLang="en-US"/>
          </a:p>
        </p:txBody>
      </p:sp>
    </p:spTree>
    <p:extLst>
      <p:ext uri="{BB962C8B-B14F-4D97-AF65-F5344CB8AC3E}">
        <p14:creationId xmlns:p14="http://schemas.microsoft.com/office/powerpoint/2010/main" val="4067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37213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E6BA1B8C-376D-4AE5-B75B-A4BDA32563EB}" type="slidenum">
              <a:rPr lang="zh-CN" altLang="en-US" smtClean="0"/>
              <a:t>7</a:t>
            </a:fld>
            <a:endParaRPr lang="zh-CN" altLang="en-US"/>
          </a:p>
        </p:txBody>
      </p:sp>
    </p:spTree>
    <p:extLst>
      <p:ext uri="{BB962C8B-B14F-4D97-AF65-F5344CB8AC3E}">
        <p14:creationId xmlns:p14="http://schemas.microsoft.com/office/powerpoint/2010/main" val="106598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E6BA1B8C-376D-4AE5-B75B-A4BDA32563EB}" type="slidenum">
              <a:rPr lang="zh-CN" altLang="en-US" smtClean="0"/>
              <a:t>8</a:t>
            </a:fld>
            <a:endParaRPr lang="zh-CN" altLang="en-US"/>
          </a:p>
        </p:txBody>
      </p:sp>
    </p:spTree>
    <p:extLst>
      <p:ext uri="{BB962C8B-B14F-4D97-AF65-F5344CB8AC3E}">
        <p14:creationId xmlns:p14="http://schemas.microsoft.com/office/powerpoint/2010/main" val="307804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9</a:t>
            </a:fld>
            <a:endParaRPr lang="zh-CN" altLang="en-US"/>
          </a:p>
        </p:txBody>
      </p:sp>
    </p:spTree>
    <p:extLst>
      <p:ext uri="{BB962C8B-B14F-4D97-AF65-F5344CB8AC3E}">
        <p14:creationId xmlns:p14="http://schemas.microsoft.com/office/powerpoint/2010/main" val="102989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10</a:t>
            </a:fld>
            <a:endParaRPr lang="zh-CN" altLang="en-US"/>
          </a:p>
        </p:txBody>
      </p:sp>
    </p:spTree>
    <p:extLst>
      <p:ext uri="{BB962C8B-B14F-4D97-AF65-F5344CB8AC3E}">
        <p14:creationId xmlns:p14="http://schemas.microsoft.com/office/powerpoint/2010/main" val="172746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11</a:t>
            </a:fld>
            <a:endParaRPr lang="zh-CN" altLang="en-US"/>
          </a:p>
        </p:txBody>
      </p:sp>
    </p:spTree>
    <p:extLst>
      <p:ext uri="{BB962C8B-B14F-4D97-AF65-F5344CB8AC3E}">
        <p14:creationId xmlns:p14="http://schemas.microsoft.com/office/powerpoint/2010/main" val="75974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BA1B8C-376D-4AE5-B75B-A4BDA32563EB}" type="slidenum">
              <a:rPr lang="zh-CN" altLang="en-US" smtClean="0"/>
              <a:t>12</a:t>
            </a:fld>
            <a:endParaRPr lang="zh-CN" altLang="en-US"/>
          </a:p>
        </p:txBody>
      </p:sp>
    </p:spTree>
    <p:extLst>
      <p:ext uri="{BB962C8B-B14F-4D97-AF65-F5344CB8AC3E}">
        <p14:creationId xmlns:p14="http://schemas.microsoft.com/office/powerpoint/2010/main" val="348608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187BD92-3152-43FE-8B65-7E0816365750}" type="datetime1">
              <a:rPr lang="zh-CN" altLang="en-US" smtClean="0"/>
              <a:t>2015/10/13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92A37F-F529-4358-98FE-FA21F443011C}" type="slidenum">
              <a:rPr lang="zh-CN" altLang="en-US" smtClean="0"/>
              <a:t>‹#›</a:t>
            </a:fld>
            <a:endParaRPr lang="zh-CN"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9B4A2889-1662-489B-8C0E-49B722DD63E1}" type="datetime1">
              <a:rPr lang="zh-CN" altLang="en-US" smtClean="0"/>
              <a:t>2015/10/13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92A37F-F529-4358-98FE-FA21F443011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5CF205E-1E6E-4241-8AAC-C8471354D534}" type="datetime1">
              <a:rPr lang="zh-CN" altLang="en-US" smtClean="0"/>
              <a:t>2015/10/13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92A37F-F529-4358-98FE-FA21F443011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7701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7675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675892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73998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E83D858-4136-4F72-8978-77BF3C8B54A2}" type="datetime1">
              <a:rPr lang="zh-CN" altLang="en-US" smtClean="0"/>
              <a:t>2015/10/13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92A37F-F529-4358-98FE-FA21F443011C}" type="slidenum">
              <a:rPr lang="zh-CN" altLang="en-US" smtClean="0"/>
              <a:t>‹#›</a:t>
            </a:fld>
            <a:endParaRPr lang="zh-CN" altLang="en-US"/>
          </a:p>
        </p:txBody>
      </p:sp>
      <p:pic>
        <p:nvPicPr>
          <p:cNvPr id="7" name="Picture 7" descr="南航校徽"/>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334" y="5949206"/>
            <a:ext cx="720154" cy="72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45AF50C-6BBA-4BA9-8C5E-48DFA985FCAE}" type="datetime1">
              <a:rPr lang="zh-CN" altLang="en-US" smtClean="0"/>
              <a:t>2015/10/13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92A37F-F529-4358-98FE-FA21F443011C}" type="slidenum">
              <a:rPr lang="zh-CN" altLang="en-US" smtClean="0"/>
              <a:t>‹#›</a:t>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554AD6C-1DBF-4515-9DEA-7BF28E0B6879}" type="datetime1">
              <a:rPr lang="zh-CN" altLang="en-US" smtClean="0"/>
              <a:t>2015/10/13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92A37F-F529-4358-98FE-FA21F443011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077FF75-0B51-4D2B-BFA9-3FBFAE24970F}" type="datetime1">
              <a:rPr lang="zh-CN" altLang="en-US" smtClean="0"/>
              <a:t>2015/10/13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A92A37F-F529-4358-98FE-FA21F443011C}" type="slidenum">
              <a:rPr lang="zh-CN" altLang="en-US" smtClean="0"/>
              <a:t>‹#›</a:t>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DE57CC16-C7C1-4379-89EC-C702A1D7F944}" type="datetime1">
              <a:rPr lang="zh-CN" altLang="en-US" smtClean="0"/>
              <a:t>2015/10/13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A92A37F-F529-4358-98FE-FA21F443011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B3D79-F226-4201-A9F6-A10D18D80AD4}" type="datetime1">
              <a:rPr lang="zh-CN" altLang="en-US" smtClean="0"/>
              <a:t>2015/10/13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A92A37F-F529-4358-98FE-FA21F443011C}" type="slidenum">
              <a:rPr lang="zh-CN" altLang="en-US" smtClean="0"/>
              <a:t>‹#›</a:t>
            </a:fld>
            <a:endParaRPr lang="zh-CN" altLang="en-US"/>
          </a:p>
        </p:txBody>
      </p:sp>
      <p:pic>
        <p:nvPicPr>
          <p:cNvPr id="6" name="Picture 7" descr="南航校徽"/>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4334" y="5949206"/>
            <a:ext cx="720154" cy="72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2976B32-D82B-41F0-8288-87030AC61C7B}" type="datetime1">
              <a:rPr lang="zh-CN" altLang="en-US" smtClean="0"/>
              <a:t>2015/10/13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92A37F-F529-4358-98FE-FA21F443011C}" type="slidenum">
              <a:rPr lang="zh-CN" altLang="en-US" smtClean="0"/>
              <a:t>‹#›</a:t>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02B2B55-0206-4140-B919-DE64D4B902A4}" type="datetime1">
              <a:rPr lang="zh-CN" altLang="en-US" smtClean="0"/>
              <a:t>2015/10/13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92A37F-F529-4358-98FE-FA21F443011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D843DE7-F62E-4440-948E-95C2EB59319D}" type="datetime1">
              <a:rPr lang="zh-CN" altLang="en-US" smtClean="0"/>
              <a:t>2015/10/13</a:t>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92A37F-F529-4358-98FE-FA21F443011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2015/10/13</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89138024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3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81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88" y="1454818"/>
            <a:ext cx="4320480" cy="378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出口总压恢复系数20.jpg"/>
          <p:cNvPicPr/>
          <p:nvPr/>
        </p:nvPicPr>
        <p:blipFill>
          <a:blip r:embed="rId4" cstate="print"/>
          <a:stretch>
            <a:fillRect/>
          </a:stretch>
        </p:blipFill>
        <p:spPr>
          <a:xfrm>
            <a:off x="3912096" y="3995002"/>
            <a:ext cx="5196408" cy="2862998"/>
          </a:xfrm>
          <a:prstGeom prst="rect">
            <a:avLst/>
          </a:prstGeom>
        </p:spPr>
      </p:pic>
      <p:sp>
        <p:nvSpPr>
          <p:cNvPr id="3" name="TextBox 2"/>
          <p:cNvSpPr txBox="1"/>
          <p:nvPr/>
        </p:nvSpPr>
        <p:spPr>
          <a:xfrm>
            <a:off x="4339168" y="1880965"/>
            <a:ext cx="5273392" cy="1107996"/>
          </a:xfrm>
          <a:prstGeom prst="rect">
            <a:avLst/>
          </a:prstGeom>
          <a:noFill/>
        </p:spPr>
        <p:txBody>
          <a:bodyPr wrap="square" rtlCol="0">
            <a:spAutoFit/>
          </a:bodyPr>
          <a:lstStyle/>
          <a:p>
            <a:r>
              <a:rPr lang="en-US" altLang="zh-CN" sz="2200" dirty="0" smtClean="0">
                <a:solidFill>
                  <a:srgbClr val="FF0000"/>
                </a:solidFill>
              </a:rPr>
              <a:t>Total pressure recovery coefficient:</a:t>
            </a:r>
          </a:p>
          <a:p>
            <a:endParaRPr lang="en-US" altLang="zh-CN" sz="1600" dirty="0" smtClean="0">
              <a:solidFill>
                <a:srgbClr val="FF0000"/>
              </a:solidFill>
            </a:endParaRPr>
          </a:p>
          <a:p>
            <a:r>
              <a:rPr lang="en-US" altLang="zh-CN" sz="2400" dirty="0" smtClean="0">
                <a:solidFill>
                  <a:srgbClr val="FF0000"/>
                </a:solidFill>
              </a:rPr>
              <a:t>Blade A </a:t>
            </a:r>
            <a:r>
              <a:rPr lang="en-US" altLang="zh-CN" sz="2800" dirty="0" smtClean="0">
                <a:solidFill>
                  <a:srgbClr val="FF0000"/>
                </a:solidFill>
              </a:rPr>
              <a:t>&gt;</a:t>
            </a:r>
            <a:r>
              <a:rPr lang="en-US" altLang="zh-CN" sz="2400" dirty="0" smtClean="0">
                <a:solidFill>
                  <a:srgbClr val="FF0000"/>
                </a:solidFill>
              </a:rPr>
              <a:t> Blade C  </a:t>
            </a:r>
            <a:r>
              <a:rPr lang="en-US" altLang="zh-CN" sz="2800" dirty="0" smtClean="0">
                <a:solidFill>
                  <a:srgbClr val="FF0000"/>
                </a:solidFill>
              </a:rPr>
              <a:t>&gt;</a:t>
            </a:r>
            <a:r>
              <a:rPr lang="en-US" altLang="zh-CN" sz="2400" dirty="0" smtClean="0">
                <a:solidFill>
                  <a:srgbClr val="FF0000"/>
                </a:solidFill>
              </a:rPr>
              <a:t>  Blade B</a:t>
            </a:r>
          </a:p>
        </p:txBody>
      </p:sp>
      <p:sp>
        <p:nvSpPr>
          <p:cNvPr id="12" name="TextBox 6"/>
          <p:cNvSpPr txBox="1"/>
          <p:nvPr/>
        </p:nvSpPr>
        <p:spPr>
          <a:xfrm>
            <a:off x="5460496" y="3530556"/>
            <a:ext cx="1922321" cy="461665"/>
          </a:xfrm>
          <a:prstGeom prst="rect">
            <a:avLst/>
          </a:prstGeom>
          <a:noFill/>
        </p:spPr>
        <p:txBody>
          <a:bodyPr wrap="none" rtlCol="0">
            <a:spAutoFit/>
          </a:bodyPr>
          <a:lstStyle/>
          <a:p>
            <a:r>
              <a:rPr lang="en-US" altLang="zh-CN" sz="2400" dirty="0" smtClean="0"/>
              <a:t>Attack of 10</a:t>
            </a:r>
            <a:r>
              <a:rPr lang="en-US" altLang="zh-CN" sz="2400" baseline="30000" dirty="0" smtClean="0"/>
              <a:t>o</a:t>
            </a:r>
            <a:endParaRPr lang="zh-CN" altLang="en-US" sz="2400" baseline="30000" dirty="0"/>
          </a:p>
        </p:txBody>
      </p:sp>
      <p:sp>
        <p:nvSpPr>
          <p:cNvPr id="5" name="文本框 4"/>
          <p:cNvSpPr txBox="1"/>
          <p:nvPr/>
        </p:nvSpPr>
        <p:spPr>
          <a:xfrm>
            <a:off x="251520" y="692696"/>
            <a:ext cx="3065263"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err="1" smtClean="0">
                <a:solidFill>
                  <a:srgbClr val="00B0F0"/>
                </a:solidFill>
              </a:rPr>
              <a:t>Expeimental</a:t>
            </a:r>
            <a:r>
              <a:rPr lang="en-US" altLang="zh-CN" sz="2400" dirty="0" smtClean="0">
                <a:solidFill>
                  <a:srgbClr val="00B0F0"/>
                </a:solidFill>
              </a:rPr>
              <a:t> result</a:t>
            </a:r>
            <a:endParaRPr lang="zh-CN" altLang="en-US" sz="2400" dirty="0">
              <a:solidFill>
                <a:srgbClr val="00B0F0"/>
              </a:solidFill>
            </a:endParaRPr>
          </a:p>
        </p:txBody>
      </p:sp>
      <p:sp>
        <p:nvSpPr>
          <p:cNvPr id="6" name="椭圆 5"/>
          <p:cNvSpPr/>
          <p:nvPr/>
        </p:nvSpPr>
        <p:spPr>
          <a:xfrm>
            <a:off x="4061423" y="3933056"/>
            <a:ext cx="4975073" cy="1099988"/>
          </a:xfrm>
          <a:prstGeom prst="ellipse">
            <a:avLst/>
          </a:prstGeom>
          <a:noFill/>
          <a:ln>
            <a:solidFill>
              <a:srgbClr val="C808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8688" y="5517232"/>
            <a:ext cx="4042735" cy="830997"/>
          </a:xfrm>
          <a:prstGeom prst="rect">
            <a:avLst/>
          </a:prstGeom>
          <a:noFill/>
        </p:spPr>
        <p:txBody>
          <a:bodyPr wrap="square" rtlCol="0">
            <a:spAutoFit/>
          </a:bodyPr>
          <a:lstStyle/>
          <a:p>
            <a:r>
              <a:rPr lang="en-US" altLang="zh-CN" sz="2400" dirty="0" smtClean="0">
                <a:solidFill>
                  <a:srgbClr val="FF0000"/>
                </a:solidFill>
              </a:rPr>
              <a:t>Trends of end-wall loss is consistent with blade loss</a:t>
            </a:r>
            <a:endParaRPr lang="zh-CN" altLang="en-US" sz="2400" dirty="0">
              <a:solidFill>
                <a:srgbClr val="FF0000"/>
              </a:solidFill>
            </a:endParaRPr>
          </a:p>
        </p:txBody>
      </p:sp>
      <p:sp>
        <p:nvSpPr>
          <p:cNvPr id="4" name="灯片编号占位符 3"/>
          <p:cNvSpPr>
            <a:spLocks noGrp="1"/>
          </p:cNvSpPr>
          <p:nvPr>
            <p:ph type="sldNum" sz="quarter" idx="12"/>
          </p:nvPr>
        </p:nvSpPr>
        <p:spPr/>
        <p:txBody>
          <a:bodyPr/>
          <a:lstStyle/>
          <a:p>
            <a:fld id="{2A92A37F-F529-4358-98FE-FA21F443011C}" type="slidenum">
              <a:rPr lang="zh-CN" altLang="en-US" smtClean="0"/>
              <a:t>10</a:t>
            </a:fld>
            <a:endParaRPr lang="zh-CN" altLang="en-US"/>
          </a:p>
        </p:txBody>
      </p:sp>
    </p:spTree>
    <p:extLst>
      <p:ext uri="{BB962C8B-B14F-4D97-AF65-F5344CB8AC3E}">
        <p14:creationId xmlns:p14="http://schemas.microsoft.com/office/powerpoint/2010/main" val="369080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网格2.jpg"/>
          <p:cNvPicPr/>
          <p:nvPr/>
        </p:nvPicPr>
        <p:blipFill>
          <a:blip r:embed="rId3" cstate="print"/>
          <a:stretch>
            <a:fillRect/>
          </a:stretch>
        </p:blipFill>
        <p:spPr>
          <a:xfrm>
            <a:off x="4894828" y="2132856"/>
            <a:ext cx="3456384" cy="1656422"/>
          </a:xfrm>
          <a:prstGeom prst="rect">
            <a:avLst/>
          </a:prstGeom>
        </p:spPr>
      </p:pic>
      <p:sp>
        <p:nvSpPr>
          <p:cNvPr id="4" name="TextBox 3"/>
          <p:cNvSpPr txBox="1"/>
          <p:nvPr/>
        </p:nvSpPr>
        <p:spPr>
          <a:xfrm>
            <a:off x="551341" y="1397677"/>
            <a:ext cx="7332457" cy="707886"/>
          </a:xfrm>
          <a:prstGeom prst="rect">
            <a:avLst/>
          </a:prstGeom>
          <a:noFill/>
        </p:spPr>
        <p:txBody>
          <a:bodyPr wrap="none" rtlCol="0">
            <a:spAutoFit/>
          </a:bodyPr>
          <a:lstStyle/>
          <a:p>
            <a:r>
              <a:rPr lang="en-US" altLang="zh-CN" sz="2000" dirty="0" smtClean="0"/>
              <a:t>Mesh: </a:t>
            </a:r>
            <a:r>
              <a:rPr lang="en-US" altLang="zh-CN" sz="2000" dirty="0" err="1" smtClean="0"/>
              <a:t>hybird</a:t>
            </a:r>
            <a:r>
              <a:rPr lang="en-US" altLang="zh-CN" sz="2000" dirty="0" smtClean="0"/>
              <a:t> </a:t>
            </a:r>
            <a:r>
              <a:rPr lang="en-US" altLang="zh-CN" sz="2000" dirty="0" err="1" smtClean="0"/>
              <a:t>grid,y</a:t>
            </a:r>
            <a:r>
              <a:rPr lang="en-US" altLang="zh-CN" sz="2000" dirty="0" smtClean="0"/>
              <a:t>+&lt;5</a:t>
            </a:r>
          </a:p>
          <a:p>
            <a:r>
              <a:rPr lang="en-US" altLang="zh-CN" sz="2000" dirty="0" smtClean="0"/>
              <a:t>Method: </a:t>
            </a:r>
            <a:r>
              <a:rPr lang="en-US" altLang="zh-CN" sz="2000" dirty="0" err="1" smtClean="0"/>
              <a:t>commerical</a:t>
            </a:r>
            <a:r>
              <a:rPr lang="en-US" altLang="zh-CN" sz="2000" dirty="0" smtClean="0"/>
              <a:t> CFD software CFX;  k-</a:t>
            </a:r>
            <a:r>
              <a:rPr lang="el-GR" altLang="zh-CN" sz="2000" dirty="0" smtClean="0"/>
              <a:t>ε</a:t>
            </a:r>
            <a:r>
              <a:rPr lang="en-US" altLang="zh-CN" sz="2000" dirty="0" smtClean="0"/>
              <a:t> turbulent model; </a:t>
            </a:r>
          </a:p>
        </p:txBody>
      </p:sp>
      <p:pic>
        <p:nvPicPr>
          <p:cNvPr id="5" name="图片 4" descr="出口总压恢复系数10.jpg"/>
          <p:cNvPicPr/>
          <p:nvPr/>
        </p:nvPicPr>
        <p:blipFill rotWithShape="1">
          <a:blip r:embed="rId4" cstate="print"/>
          <a:srcRect l="9498" t="2183" r="2105" b="7194"/>
          <a:stretch/>
        </p:blipFill>
        <p:spPr>
          <a:xfrm>
            <a:off x="551341" y="4329100"/>
            <a:ext cx="3588611" cy="2529927"/>
          </a:xfrm>
          <a:prstGeom prst="rect">
            <a:avLst/>
          </a:prstGeom>
        </p:spPr>
      </p:pic>
      <p:pic>
        <p:nvPicPr>
          <p:cNvPr id="6" name="图片 5" descr="出口总压恢复系数10计算结果.jpg"/>
          <p:cNvPicPr/>
          <p:nvPr/>
        </p:nvPicPr>
        <p:blipFill rotWithShape="1">
          <a:blip r:embed="rId5" cstate="print"/>
          <a:srcRect l="9490" t="5689" r="1293" b="6747"/>
          <a:stretch/>
        </p:blipFill>
        <p:spPr>
          <a:xfrm>
            <a:off x="4644008" y="4221088"/>
            <a:ext cx="3600400" cy="2673588"/>
          </a:xfrm>
          <a:prstGeom prst="rect">
            <a:avLst/>
          </a:prstGeom>
        </p:spPr>
      </p:pic>
      <p:sp>
        <p:nvSpPr>
          <p:cNvPr id="9" name="文本框 8"/>
          <p:cNvSpPr txBox="1"/>
          <p:nvPr/>
        </p:nvSpPr>
        <p:spPr>
          <a:xfrm>
            <a:off x="251520" y="692696"/>
            <a:ext cx="2276585"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method</a:t>
            </a:r>
            <a:endParaRPr lang="zh-CN" altLang="en-US" sz="2400" dirty="0">
              <a:solidFill>
                <a:srgbClr val="00B0F0"/>
              </a:solidFill>
            </a:endParaRPr>
          </a:p>
        </p:txBody>
      </p:sp>
      <p:sp>
        <p:nvSpPr>
          <p:cNvPr id="7" name="文本框 6"/>
          <p:cNvSpPr txBox="1"/>
          <p:nvPr/>
        </p:nvSpPr>
        <p:spPr>
          <a:xfrm>
            <a:off x="979507" y="3940761"/>
            <a:ext cx="2507418" cy="400110"/>
          </a:xfrm>
          <a:prstGeom prst="rect">
            <a:avLst/>
          </a:prstGeom>
          <a:noFill/>
        </p:spPr>
        <p:txBody>
          <a:bodyPr wrap="none" rtlCol="0">
            <a:spAutoFit/>
          </a:bodyPr>
          <a:lstStyle/>
          <a:p>
            <a:r>
              <a:rPr lang="en-US" altLang="zh-CN" sz="2000" dirty="0" smtClean="0"/>
              <a:t>Experimental results</a:t>
            </a:r>
            <a:endParaRPr lang="zh-CN" altLang="en-US" sz="2000" dirty="0"/>
          </a:p>
        </p:txBody>
      </p:sp>
      <p:sp>
        <p:nvSpPr>
          <p:cNvPr id="10" name="文本框 9"/>
          <p:cNvSpPr txBox="1"/>
          <p:nvPr/>
        </p:nvSpPr>
        <p:spPr>
          <a:xfrm>
            <a:off x="5337052" y="4037002"/>
            <a:ext cx="1539204" cy="400110"/>
          </a:xfrm>
          <a:prstGeom prst="rect">
            <a:avLst/>
          </a:prstGeom>
          <a:noFill/>
        </p:spPr>
        <p:txBody>
          <a:bodyPr wrap="none" rtlCol="0">
            <a:spAutoFit/>
          </a:bodyPr>
          <a:lstStyle/>
          <a:p>
            <a:r>
              <a:rPr lang="en-US" altLang="zh-CN" sz="2000" dirty="0" smtClean="0"/>
              <a:t>CFD results</a:t>
            </a:r>
            <a:endParaRPr lang="zh-CN" altLang="en-US" sz="2000" dirty="0"/>
          </a:p>
        </p:txBody>
      </p:sp>
      <p:pic>
        <p:nvPicPr>
          <p:cNvPr id="11" name="图片 10" descr="网格1.jpg"/>
          <p:cNvPicPr/>
          <p:nvPr/>
        </p:nvPicPr>
        <p:blipFill>
          <a:blip r:embed="rId6" cstate="print"/>
          <a:stretch>
            <a:fillRect/>
          </a:stretch>
        </p:blipFill>
        <p:spPr>
          <a:xfrm>
            <a:off x="1187624" y="2126037"/>
            <a:ext cx="3456384" cy="1632531"/>
          </a:xfrm>
          <a:prstGeom prst="rect">
            <a:avLst/>
          </a:prstGeom>
        </p:spPr>
      </p:pic>
      <p:sp>
        <p:nvSpPr>
          <p:cNvPr id="2" name="灯片编号占位符 1"/>
          <p:cNvSpPr>
            <a:spLocks noGrp="1"/>
          </p:cNvSpPr>
          <p:nvPr>
            <p:ph type="sldNum" sz="quarter" idx="12"/>
          </p:nvPr>
        </p:nvSpPr>
        <p:spPr/>
        <p:txBody>
          <a:bodyPr/>
          <a:lstStyle/>
          <a:p>
            <a:fld id="{2A92A37F-F529-4358-98FE-FA21F443011C}" type="slidenum">
              <a:rPr lang="zh-CN" altLang="en-US" smtClean="0"/>
              <a:t>11</a:t>
            </a:fld>
            <a:endParaRPr lang="zh-CN" altLang="en-US"/>
          </a:p>
        </p:txBody>
      </p:sp>
    </p:spTree>
    <p:extLst>
      <p:ext uri="{BB962C8B-B14F-4D97-AF65-F5344CB8AC3E}">
        <p14:creationId xmlns:p14="http://schemas.microsoft.com/office/powerpoint/2010/main" val="2472304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间隙泄露量对比.jpg"/>
          <p:cNvPicPr/>
          <p:nvPr/>
        </p:nvPicPr>
        <p:blipFill>
          <a:blip r:embed="rId3" cstate="print"/>
          <a:stretch>
            <a:fillRect/>
          </a:stretch>
        </p:blipFill>
        <p:spPr>
          <a:xfrm>
            <a:off x="0" y="1297213"/>
            <a:ext cx="4211960" cy="3552002"/>
          </a:xfrm>
          <a:prstGeom prst="rect">
            <a:avLst/>
          </a:prstGeom>
        </p:spPr>
      </p:pic>
      <p:sp>
        <p:nvSpPr>
          <p:cNvPr id="10" name="TextBox 9"/>
          <p:cNvSpPr txBox="1"/>
          <p:nvPr/>
        </p:nvSpPr>
        <p:spPr>
          <a:xfrm>
            <a:off x="2105980" y="5357320"/>
            <a:ext cx="5593198" cy="707886"/>
          </a:xfrm>
          <a:prstGeom prst="rect">
            <a:avLst/>
          </a:prstGeom>
          <a:solidFill>
            <a:srgbClr val="FFFF00"/>
          </a:solidFill>
          <a:ln>
            <a:solidFill>
              <a:schemeClr val="tx1"/>
            </a:solidFill>
          </a:ln>
        </p:spPr>
        <p:txBody>
          <a:bodyPr wrap="none" rtlCol="0">
            <a:spAutoFit/>
          </a:bodyPr>
          <a:lstStyle/>
          <a:p>
            <a:r>
              <a:rPr lang="en-US" altLang="zh-CN" sz="3200" dirty="0" err="1" smtClean="0">
                <a:solidFill>
                  <a:srgbClr val="FF0000"/>
                </a:solidFill>
              </a:rPr>
              <a:t>Endwall</a:t>
            </a:r>
            <a:r>
              <a:rPr lang="en-US" altLang="zh-CN" sz="3200" dirty="0" smtClean="0">
                <a:solidFill>
                  <a:srgbClr val="FF0000"/>
                </a:solidFill>
              </a:rPr>
              <a:t> loss  </a:t>
            </a:r>
            <a:r>
              <a:rPr lang="en-US" altLang="zh-CN" sz="4000" dirty="0" smtClean="0">
                <a:solidFill>
                  <a:srgbClr val="FF0000"/>
                </a:solidFill>
              </a:rPr>
              <a:t>≠</a:t>
            </a:r>
            <a:r>
              <a:rPr lang="en-US" altLang="zh-CN" sz="3200" dirty="0" smtClean="0">
                <a:solidFill>
                  <a:srgbClr val="FF0000"/>
                </a:solidFill>
              </a:rPr>
              <a:t>   leakage loss</a:t>
            </a:r>
            <a:endParaRPr lang="zh-CN" altLang="en-US" sz="3200" dirty="0">
              <a:solidFill>
                <a:srgbClr val="FF0000"/>
              </a:solidFill>
            </a:endParaRPr>
          </a:p>
        </p:txBody>
      </p:sp>
      <p:sp>
        <p:nvSpPr>
          <p:cNvPr id="11" name="文本框 10"/>
          <p:cNvSpPr txBox="1"/>
          <p:nvPr/>
        </p:nvSpPr>
        <p:spPr>
          <a:xfrm>
            <a:off x="251520" y="692696"/>
            <a:ext cx="2002471"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result</a:t>
            </a:r>
            <a:endParaRPr lang="zh-CN" altLang="en-US" sz="2400" dirty="0">
              <a:solidFill>
                <a:srgbClr val="00B0F0"/>
              </a:solidFill>
            </a:endParaRPr>
          </a:p>
        </p:txBody>
      </p:sp>
      <p:sp>
        <p:nvSpPr>
          <p:cNvPr id="12" name="TextBox 2"/>
          <p:cNvSpPr txBox="1"/>
          <p:nvPr/>
        </p:nvSpPr>
        <p:spPr>
          <a:xfrm>
            <a:off x="4215546" y="1772816"/>
            <a:ext cx="5273392" cy="1107996"/>
          </a:xfrm>
          <a:prstGeom prst="rect">
            <a:avLst/>
          </a:prstGeom>
          <a:noFill/>
        </p:spPr>
        <p:txBody>
          <a:bodyPr wrap="square" rtlCol="0">
            <a:spAutoFit/>
          </a:bodyPr>
          <a:lstStyle/>
          <a:p>
            <a:r>
              <a:rPr lang="en-US" altLang="zh-CN" sz="2200" dirty="0" smtClean="0">
                <a:solidFill>
                  <a:srgbClr val="FF0000"/>
                </a:solidFill>
              </a:rPr>
              <a:t>Leakage flow:</a:t>
            </a:r>
          </a:p>
          <a:p>
            <a:endParaRPr lang="en-US" altLang="zh-CN" sz="1600" dirty="0" smtClean="0">
              <a:solidFill>
                <a:srgbClr val="FF0000"/>
              </a:solidFill>
            </a:endParaRPr>
          </a:p>
          <a:p>
            <a:r>
              <a:rPr lang="en-US" altLang="zh-CN" sz="2400" dirty="0" smtClean="0">
                <a:solidFill>
                  <a:srgbClr val="FF0000"/>
                </a:solidFill>
              </a:rPr>
              <a:t>Blade A  &lt;  Blade B  </a:t>
            </a:r>
            <a:r>
              <a:rPr lang="en-US" altLang="zh-CN" sz="2800" dirty="0">
                <a:solidFill>
                  <a:srgbClr val="FF0000"/>
                </a:solidFill>
              </a:rPr>
              <a:t>&lt;</a:t>
            </a:r>
            <a:r>
              <a:rPr lang="en-US" altLang="zh-CN" sz="2400" dirty="0" smtClean="0">
                <a:solidFill>
                  <a:srgbClr val="FF0000"/>
                </a:solidFill>
              </a:rPr>
              <a:t>  Blade C</a:t>
            </a:r>
          </a:p>
        </p:txBody>
      </p:sp>
      <p:sp>
        <p:nvSpPr>
          <p:cNvPr id="13" name="TextBox 2"/>
          <p:cNvSpPr txBox="1"/>
          <p:nvPr/>
        </p:nvSpPr>
        <p:spPr>
          <a:xfrm>
            <a:off x="4211960" y="3311015"/>
            <a:ext cx="5273392" cy="1107996"/>
          </a:xfrm>
          <a:prstGeom prst="rect">
            <a:avLst/>
          </a:prstGeom>
          <a:noFill/>
        </p:spPr>
        <p:txBody>
          <a:bodyPr wrap="square" rtlCol="0">
            <a:spAutoFit/>
          </a:bodyPr>
          <a:lstStyle/>
          <a:p>
            <a:r>
              <a:rPr lang="en-US" altLang="zh-CN" sz="2200" dirty="0" smtClean="0">
                <a:solidFill>
                  <a:srgbClr val="0070C0"/>
                </a:solidFill>
              </a:rPr>
              <a:t>Total pressure recovery coefficient:</a:t>
            </a:r>
          </a:p>
          <a:p>
            <a:endParaRPr lang="en-US" altLang="zh-CN" sz="1600" dirty="0" smtClean="0">
              <a:solidFill>
                <a:srgbClr val="0070C0"/>
              </a:solidFill>
            </a:endParaRPr>
          </a:p>
          <a:p>
            <a:r>
              <a:rPr lang="en-US" altLang="zh-CN" sz="2400" dirty="0" smtClean="0">
                <a:solidFill>
                  <a:srgbClr val="0070C0"/>
                </a:solidFill>
              </a:rPr>
              <a:t>Blade A </a:t>
            </a:r>
            <a:r>
              <a:rPr lang="en-US" altLang="zh-CN" sz="2800" dirty="0" smtClean="0">
                <a:solidFill>
                  <a:srgbClr val="0070C0"/>
                </a:solidFill>
              </a:rPr>
              <a:t>&gt;</a:t>
            </a:r>
            <a:r>
              <a:rPr lang="en-US" altLang="zh-CN" sz="2400" dirty="0" smtClean="0">
                <a:solidFill>
                  <a:srgbClr val="0070C0"/>
                </a:solidFill>
              </a:rPr>
              <a:t> Blade C  </a:t>
            </a:r>
            <a:r>
              <a:rPr lang="en-US" altLang="zh-CN" sz="2800" dirty="0" smtClean="0">
                <a:solidFill>
                  <a:srgbClr val="0070C0"/>
                </a:solidFill>
              </a:rPr>
              <a:t>&gt;</a:t>
            </a:r>
            <a:r>
              <a:rPr lang="en-US" altLang="zh-CN" sz="2400" dirty="0" smtClean="0">
                <a:solidFill>
                  <a:srgbClr val="0070C0"/>
                </a:solidFill>
              </a:rPr>
              <a:t>  Blade B</a:t>
            </a:r>
          </a:p>
        </p:txBody>
      </p:sp>
      <p:sp>
        <p:nvSpPr>
          <p:cNvPr id="4" name="矩形 3"/>
          <p:cNvSpPr/>
          <p:nvPr/>
        </p:nvSpPr>
        <p:spPr>
          <a:xfrm>
            <a:off x="5652120" y="2326814"/>
            <a:ext cx="3312368" cy="2092197"/>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2A92A37F-F529-4358-98FE-FA21F443011C}" type="slidenum">
              <a:rPr lang="zh-CN" altLang="en-US" smtClean="0"/>
              <a:t>12</a:t>
            </a:fld>
            <a:endParaRPr lang="zh-CN" altLang="en-US"/>
          </a:p>
        </p:txBody>
      </p:sp>
    </p:spTree>
    <p:extLst>
      <p:ext uri="{BB962C8B-B14F-4D97-AF65-F5344CB8AC3E}">
        <p14:creationId xmlns:p14="http://schemas.microsoft.com/office/powerpoint/2010/main" val="125005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5" name="图片 1" descr="FrontPenny10.jpg"/>
          <p:cNvPicPr>
            <a:picLocks noChangeAspect="1"/>
          </p:cNvPicPr>
          <p:nvPr/>
        </p:nvPicPr>
        <p:blipFill rotWithShape="1">
          <a:blip r:embed="rId3">
            <a:extLst>
              <a:ext uri="{28A0092B-C50C-407E-A947-70E740481C1C}">
                <a14:useLocalDpi xmlns:a14="http://schemas.microsoft.com/office/drawing/2010/main" val="0"/>
              </a:ext>
            </a:extLst>
          </a:blip>
          <a:srcRect l="15020" t="31607" r="22314" b="29643"/>
          <a:stretch/>
        </p:blipFill>
        <p:spPr bwMode="auto">
          <a:xfrm>
            <a:off x="0" y="1782108"/>
            <a:ext cx="2679196" cy="167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图片 2" descr="MiddlePenny10.jpg"/>
          <p:cNvPicPr>
            <a:picLocks noChangeAspect="1"/>
          </p:cNvPicPr>
          <p:nvPr/>
        </p:nvPicPr>
        <p:blipFill rotWithShape="1">
          <a:blip r:embed="rId4">
            <a:extLst>
              <a:ext uri="{28A0092B-C50C-407E-A947-70E740481C1C}">
                <a14:useLocalDpi xmlns:a14="http://schemas.microsoft.com/office/drawing/2010/main" val="0"/>
              </a:ext>
            </a:extLst>
          </a:blip>
          <a:srcRect l="14765" t="31429" r="21135" b="29643"/>
          <a:stretch/>
        </p:blipFill>
        <p:spPr bwMode="auto">
          <a:xfrm>
            <a:off x="2771800" y="1764932"/>
            <a:ext cx="2710525" cy="166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图片 3" descr="TrailPenny10.jpg"/>
          <p:cNvPicPr>
            <a:picLocks noChangeAspect="1"/>
          </p:cNvPicPr>
          <p:nvPr/>
        </p:nvPicPr>
        <p:blipFill rotWithShape="1">
          <a:blip r:embed="rId5">
            <a:extLst>
              <a:ext uri="{28A0092B-C50C-407E-A947-70E740481C1C}">
                <a14:useLocalDpi xmlns:a14="http://schemas.microsoft.com/office/drawing/2010/main" val="0"/>
              </a:ext>
            </a:extLst>
          </a:blip>
          <a:srcRect l="15601" t="31429" b="30000"/>
          <a:stretch/>
        </p:blipFill>
        <p:spPr bwMode="auto">
          <a:xfrm>
            <a:off x="5574929" y="1764933"/>
            <a:ext cx="3601997" cy="166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图片 15" descr="Leakage of Front Penny"/>
          <p:cNvPicPr>
            <a:picLocks noChangeAspect="1"/>
          </p:cNvPicPr>
          <p:nvPr/>
        </p:nvPicPr>
        <p:blipFill>
          <a:blip r:embed="rId6">
            <a:extLst>
              <a:ext uri="{28A0092B-C50C-407E-A947-70E740481C1C}">
                <a14:useLocalDpi xmlns:a14="http://schemas.microsoft.com/office/drawing/2010/main" val="0"/>
              </a:ext>
            </a:extLst>
          </a:blip>
          <a:srcRect t="8971" b="18205"/>
          <a:stretch>
            <a:fillRect/>
          </a:stretch>
        </p:blipFill>
        <p:spPr bwMode="auto">
          <a:xfrm>
            <a:off x="251520" y="3598978"/>
            <a:ext cx="1839590" cy="134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图片 16" descr="Leakage of Middle Penny1"/>
          <p:cNvPicPr>
            <a:picLocks noChangeAspect="1"/>
          </p:cNvPicPr>
          <p:nvPr/>
        </p:nvPicPr>
        <p:blipFill>
          <a:blip r:embed="rId7">
            <a:extLst>
              <a:ext uri="{28A0092B-C50C-407E-A947-70E740481C1C}">
                <a14:useLocalDpi xmlns:a14="http://schemas.microsoft.com/office/drawing/2010/main" val="0"/>
              </a:ext>
            </a:extLst>
          </a:blip>
          <a:srcRect t="12401" b="14777"/>
          <a:stretch>
            <a:fillRect/>
          </a:stretch>
        </p:blipFill>
        <p:spPr bwMode="auto">
          <a:xfrm>
            <a:off x="2406950" y="3616073"/>
            <a:ext cx="1816160" cy="132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17" descr="Leakage of Middle Penny2"/>
          <p:cNvPicPr>
            <a:picLocks noChangeAspect="1"/>
          </p:cNvPicPr>
          <p:nvPr/>
        </p:nvPicPr>
        <p:blipFill>
          <a:blip r:embed="rId8">
            <a:extLst>
              <a:ext uri="{28A0092B-C50C-407E-A947-70E740481C1C}">
                <a14:useLocalDpi xmlns:a14="http://schemas.microsoft.com/office/drawing/2010/main" val="0"/>
              </a:ext>
            </a:extLst>
          </a:blip>
          <a:srcRect t="10847" b="15874"/>
          <a:stretch>
            <a:fillRect/>
          </a:stretch>
        </p:blipFill>
        <p:spPr bwMode="auto">
          <a:xfrm>
            <a:off x="4211960" y="3611954"/>
            <a:ext cx="1813986" cy="1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图片 18" descr="Leakage of Trail Penny"/>
          <p:cNvPicPr>
            <a:picLocks noChangeAspect="1"/>
          </p:cNvPicPr>
          <p:nvPr/>
        </p:nvPicPr>
        <p:blipFill>
          <a:blip r:embed="rId9">
            <a:extLst>
              <a:ext uri="{28A0092B-C50C-407E-A947-70E740481C1C}">
                <a14:useLocalDpi xmlns:a14="http://schemas.microsoft.com/office/drawing/2010/main" val="0"/>
              </a:ext>
            </a:extLst>
          </a:blip>
          <a:srcRect t="12401" b="14511"/>
          <a:stretch>
            <a:fillRect/>
          </a:stretch>
        </p:blipFill>
        <p:spPr bwMode="auto">
          <a:xfrm>
            <a:off x="6732240" y="3611954"/>
            <a:ext cx="1811322" cy="13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251520" y="692696"/>
            <a:ext cx="2002471"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result</a:t>
            </a:r>
            <a:endParaRPr lang="zh-CN" altLang="en-US" sz="2400" dirty="0">
              <a:solidFill>
                <a:srgbClr val="00B0F0"/>
              </a:solidFill>
            </a:endParaRPr>
          </a:p>
        </p:txBody>
      </p:sp>
      <p:sp>
        <p:nvSpPr>
          <p:cNvPr id="4" name="文本框 3"/>
          <p:cNvSpPr txBox="1"/>
          <p:nvPr/>
        </p:nvSpPr>
        <p:spPr>
          <a:xfrm>
            <a:off x="762845" y="1344724"/>
            <a:ext cx="979820" cy="369332"/>
          </a:xfrm>
          <a:prstGeom prst="rect">
            <a:avLst/>
          </a:prstGeom>
          <a:noFill/>
        </p:spPr>
        <p:txBody>
          <a:bodyPr wrap="none" rtlCol="0">
            <a:spAutoFit/>
          </a:bodyPr>
          <a:lstStyle/>
          <a:p>
            <a:r>
              <a:rPr lang="en-US" altLang="zh-CN" dirty="0" smtClean="0"/>
              <a:t>Blade A</a:t>
            </a:r>
            <a:endParaRPr lang="zh-CN" altLang="en-US" dirty="0"/>
          </a:p>
        </p:txBody>
      </p:sp>
      <p:sp>
        <p:nvSpPr>
          <p:cNvPr id="22" name="文本框 21"/>
          <p:cNvSpPr txBox="1"/>
          <p:nvPr/>
        </p:nvSpPr>
        <p:spPr>
          <a:xfrm>
            <a:off x="3637152" y="1395600"/>
            <a:ext cx="992579" cy="369332"/>
          </a:xfrm>
          <a:prstGeom prst="rect">
            <a:avLst/>
          </a:prstGeom>
          <a:noFill/>
        </p:spPr>
        <p:txBody>
          <a:bodyPr wrap="none" rtlCol="0">
            <a:spAutoFit/>
          </a:bodyPr>
          <a:lstStyle/>
          <a:p>
            <a:r>
              <a:rPr lang="en-US" altLang="zh-CN" dirty="0" smtClean="0"/>
              <a:t>Blade B</a:t>
            </a:r>
            <a:endParaRPr lang="zh-CN" altLang="en-US" dirty="0"/>
          </a:p>
        </p:txBody>
      </p:sp>
      <p:sp>
        <p:nvSpPr>
          <p:cNvPr id="23" name="文本框 22"/>
          <p:cNvSpPr txBox="1"/>
          <p:nvPr/>
        </p:nvSpPr>
        <p:spPr>
          <a:xfrm>
            <a:off x="6764072" y="1343998"/>
            <a:ext cx="1005403" cy="369332"/>
          </a:xfrm>
          <a:prstGeom prst="rect">
            <a:avLst/>
          </a:prstGeom>
          <a:noFill/>
        </p:spPr>
        <p:txBody>
          <a:bodyPr wrap="none" rtlCol="0">
            <a:spAutoFit/>
          </a:bodyPr>
          <a:lstStyle/>
          <a:p>
            <a:r>
              <a:rPr lang="en-US" altLang="zh-CN" dirty="0" smtClean="0"/>
              <a:t>Blade C</a:t>
            </a:r>
            <a:endParaRPr lang="zh-CN" altLang="en-US" dirty="0"/>
          </a:p>
        </p:txBody>
      </p:sp>
      <p:sp>
        <p:nvSpPr>
          <p:cNvPr id="8" name="文本框 7"/>
          <p:cNvSpPr txBox="1"/>
          <p:nvPr/>
        </p:nvSpPr>
        <p:spPr>
          <a:xfrm>
            <a:off x="683568" y="5301208"/>
            <a:ext cx="7822975" cy="461665"/>
          </a:xfrm>
          <a:prstGeom prst="rect">
            <a:avLst/>
          </a:prstGeom>
          <a:solidFill>
            <a:srgbClr val="FFFF00"/>
          </a:solidFill>
          <a:ln>
            <a:solidFill>
              <a:schemeClr val="tx1"/>
            </a:solidFill>
          </a:ln>
        </p:spPr>
        <p:txBody>
          <a:bodyPr wrap="none" rtlCol="0">
            <a:spAutoFit/>
          </a:bodyPr>
          <a:lstStyle/>
          <a:p>
            <a:r>
              <a:rPr lang="en-US" altLang="zh-CN" sz="2400" dirty="0" err="1" smtClean="0">
                <a:solidFill>
                  <a:srgbClr val="FF0000"/>
                </a:solidFill>
              </a:rPr>
              <a:t>Endwall</a:t>
            </a:r>
            <a:r>
              <a:rPr lang="en-US" altLang="zh-CN" sz="2400" dirty="0" smtClean="0">
                <a:solidFill>
                  <a:srgbClr val="FF0000"/>
                </a:solidFill>
              </a:rPr>
              <a:t> loss = leakage loss + leakage flow induced loss</a:t>
            </a:r>
            <a:endParaRPr lang="zh-CN" altLang="en-US" sz="2400" dirty="0">
              <a:solidFill>
                <a:srgbClr val="FF0000"/>
              </a:solidFill>
            </a:endParaRPr>
          </a:p>
        </p:txBody>
      </p:sp>
      <p:sp>
        <p:nvSpPr>
          <p:cNvPr id="2" name="TextBox 1"/>
          <p:cNvSpPr txBox="1"/>
          <p:nvPr/>
        </p:nvSpPr>
        <p:spPr>
          <a:xfrm>
            <a:off x="282960" y="6028829"/>
            <a:ext cx="8893966" cy="461665"/>
          </a:xfrm>
          <a:prstGeom prst="rect">
            <a:avLst/>
          </a:prstGeom>
          <a:noFill/>
        </p:spPr>
        <p:txBody>
          <a:bodyPr wrap="square" rtlCol="0">
            <a:spAutoFit/>
          </a:bodyPr>
          <a:lstStyle/>
          <a:p>
            <a:r>
              <a:rPr lang="en-US" altLang="zh-CN" sz="2400" dirty="0" smtClean="0"/>
              <a:t>Front penny platforms eliminate the induced loss.</a:t>
            </a:r>
            <a:endParaRPr lang="zh-CN" altLang="en-US" sz="2400" dirty="0"/>
          </a:p>
        </p:txBody>
      </p:sp>
      <p:sp>
        <p:nvSpPr>
          <p:cNvPr id="3" name="灯片编号占位符 2"/>
          <p:cNvSpPr>
            <a:spLocks noGrp="1"/>
          </p:cNvSpPr>
          <p:nvPr>
            <p:ph type="sldNum" sz="quarter" idx="12"/>
          </p:nvPr>
        </p:nvSpPr>
        <p:spPr/>
        <p:txBody>
          <a:bodyPr/>
          <a:lstStyle/>
          <a:p>
            <a:fld id="{2A92A37F-F529-4358-98FE-FA21F443011C}" type="slidenum">
              <a:rPr lang="zh-CN" altLang="en-US" smtClean="0"/>
              <a:t>13</a:t>
            </a:fld>
            <a:endParaRPr lang="zh-CN" altLang="en-US"/>
          </a:p>
        </p:txBody>
      </p:sp>
    </p:spTree>
    <p:extLst>
      <p:ext uri="{BB962C8B-B14F-4D97-AF65-F5344CB8AC3E}">
        <p14:creationId xmlns:p14="http://schemas.microsoft.com/office/powerpoint/2010/main" val="362851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26978" y="6858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altLang="zh-CN" sz="3600" dirty="0" smtClean="0"/>
              <a:t>Numerical study on 3D cascade</a:t>
            </a:r>
            <a:endParaRPr lang="zh-CN" altLang="en-US" sz="3600" dirty="0"/>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0381" t="31822" r="59702" b="44654"/>
          <a:stretch/>
        </p:blipFill>
        <p:spPr>
          <a:xfrm>
            <a:off x="-36512" y="5048493"/>
            <a:ext cx="3083746" cy="1833578"/>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2771746337"/>
              </p:ext>
            </p:extLst>
          </p:nvPr>
        </p:nvGraphicFramePr>
        <p:xfrm>
          <a:off x="609600" y="2092276"/>
          <a:ext cx="4312387" cy="2377440"/>
        </p:xfrm>
        <a:graphic>
          <a:graphicData uri="http://schemas.openxmlformats.org/drawingml/2006/table">
            <a:tbl>
              <a:tblPr firstRow="1" bandRow="1">
                <a:tableStyleId>{3B4B98B0-60AC-42C2-AFA5-B58CD77FA1E5}</a:tableStyleId>
              </a:tblPr>
              <a:tblGrid>
                <a:gridCol w="2822706"/>
                <a:gridCol w="1489681"/>
              </a:tblGrid>
              <a:tr h="370840">
                <a:tc>
                  <a:txBody>
                    <a:bodyPr/>
                    <a:lstStyle/>
                    <a:p>
                      <a:r>
                        <a:rPr lang="en-US" altLang="zh-CN" sz="2000" b="1" dirty="0" smtClean="0"/>
                        <a:t>Blade height</a:t>
                      </a:r>
                      <a:endParaRPr lang="zh-CN" altLang="en-US" sz="20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zh-CN" sz="2000" b="1" dirty="0" smtClean="0"/>
                        <a:t>56.25mm</a:t>
                      </a:r>
                      <a:endParaRPr lang="zh-CN" altLang="en-US" sz="20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altLang="zh-CN" sz="2000" b="1" dirty="0" smtClean="0"/>
                        <a:t>Tip gap</a:t>
                      </a:r>
                      <a:endParaRPr lang="zh-CN" alt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t>4.9mm</a:t>
                      </a:r>
                      <a:endParaRPr lang="zh-CN" altLang="en-US" sz="20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000" b="1" dirty="0" smtClean="0"/>
                        <a:t>solidity</a:t>
                      </a:r>
                      <a:endParaRPr lang="zh-CN" alt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t>2.24</a:t>
                      </a:r>
                      <a:endParaRPr lang="zh-CN" altLang="en-US" sz="20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000" b="1" dirty="0" smtClean="0"/>
                        <a:t>chord</a:t>
                      </a:r>
                      <a:endParaRPr lang="zh-CN" alt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t>125mm</a:t>
                      </a:r>
                      <a:endParaRPr lang="zh-CN" altLang="en-US" sz="20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000" b="1" dirty="0" smtClean="0"/>
                        <a:t>Blade number</a:t>
                      </a:r>
                      <a:endParaRPr lang="zh-CN" alt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dirty="0" smtClean="0"/>
                        <a:t>19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000" b="1" dirty="0" smtClean="0"/>
                        <a:t>Stagger angle</a:t>
                      </a:r>
                      <a:endParaRPr lang="zh-CN" alt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altLang="zh-CN" sz="2000" b="1" dirty="0" smtClean="0"/>
                        <a:t>51.12</a:t>
                      </a:r>
                      <a:r>
                        <a:rPr lang="en-US" altLang="zh-CN" sz="2000" b="1" baseline="30000" dirty="0" smtClean="0"/>
                        <a:t>o</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1" name="文本框 10"/>
          <p:cNvSpPr txBox="1"/>
          <p:nvPr/>
        </p:nvSpPr>
        <p:spPr>
          <a:xfrm>
            <a:off x="5048427" y="2060848"/>
            <a:ext cx="3923927"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t>Tip gap is obtained by blade rotation angle 10</a:t>
            </a:r>
            <a:r>
              <a:rPr lang="en-US" altLang="zh-CN" sz="2400" baseline="30000" dirty="0" smtClean="0"/>
              <a:t>o</a:t>
            </a:r>
            <a:endParaRPr lang="en-US" altLang="zh-CN" sz="2400" dirty="0" smtClean="0"/>
          </a:p>
          <a:p>
            <a:pPr marL="342900" indent="-342900">
              <a:buFont typeface="Arial" panose="020B0604020202020204" pitchFamily="34" charset="0"/>
              <a:buChar char="•"/>
            </a:pPr>
            <a:endParaRPr lang="en-US" altLang="zh-CN" sz="2400" dirty="0" smtClean="0"/>
          </a:p>
          <a:p>
            <a:pPr marL="342900" indent="-342900">
              <a:buFont typeface="Arial" panose="020B0604020202020204" pitchFamily="34" charset="0"/>
              <a:buChar char="•"/>
            </a:pPr>
            <a:r>
              <a:rPr lang="en-US" altLang="zh-CN" sz="2400" dirty="0" smtClean="0"/>
              <a:t>Penny radius is 20mm.</a:t>
            </a:r>
          </a:p>
          <a:p>
            <a:pPr marL="342900" indent="-342900">
              <a:buFont typeface="Arial" panose="020B0604020202020204" pitchFamily="34" charset="0"/>
              <a:buChar char="•"/>
            </a:pPr>
            <a:endParaRPr lang="zh-CN" altLang="en-US" sz="2400" dirty="0"/>
          </a:p>
        </p:txBody>
      </p:sp>
      <p:pic>
        <p:nvPicPr>
          <p:cNvPr id="7" name="图片 6" descr="F:\UG\shcl-roundrod2-front\4mid\mid i5 G1.9_001-blade.png"/>
          <p:cNvPicPr>
            <a:picLocks noChangeAspect="1"/>
          </p:cNvPicPr>
          <p:nvPr/>
        </p:nvPicPr>
        <p:blipFill rotWithShape="1">
          <a:blip r:embed="rId4">
            <a:extLst>
              <a:ext uri="{28A0092B-C50C-407E-A947-70E740481C1C}">
                <a14:useLocalDpi xmlns:a14="http://schemas.microsoft.com/office/drawing/2010/main" val="0"/>
              </a:ext>
            </a:extLst>
          </a:blip>
          <a:srcRect l="10636" t="32250" r="59964" b="44968"/>
          <a:stretch/>
        </p:blipFill>
        <p:spPr bwMode="auto">
          <a:xfrm>
            <a:off x="3002767" y="5048493"/>
            <a:ext cx="3081401" cy="1805588"/>
          </a:xfrm>
          <a:prstGeom prst="rect">
            <a:avLst/>
          </a:prstGeom>
          <a:noFill/>
          <a:ln>
            <a:noFill/>
          </a:ln>
          <a:extLst>
            <a:ext uri="{53640926-AAD7-44D8-BBD7-CCE9431645EC}">
              <a14:shadowObscured xmlns:a14="http://schemas.microsoft.com/office/drawing/2010/main"/>
            </a:ext>
          </a:extLst>
        </p:spPr>
      </p:pic>
      <p:pic>
        <p:nvPicPr>
          <p:cNvPr id="9" name="图片 8" descr="F:\UG\shcl-roundrod2-front\5back\back i5G1.9i_001-blade.png"/>
          <p:cNvPicPr>
            <a:picLocks noChangeAspect="1"/>
          </p:cNvPicPr>
          <p:nvPr/>
        </p:nvPicPr>
        <p:blipFill rotWithShape="1">
          <a:blip r:embed="rId5">
            <a:extLst>
              <a:ext uri="{28A0092B-C50C-407E-A947-70E740481C1C}">
                <a14:useLocalDpi xmlns:a14="http://schemas.microsoft.com/office/drawing/2010/main" val="0"/>
              </a:ext>
            </a:extLst>
          </a:blip>
          <a:srcRect l="9716" t="28128" r="58378" b="45264"/>
          <a:stretch/>
        </p:blipFill>
        <p:spPr bwMode="auto">
          <a:xfrm>
            <a:off x="6069338" y="4911123"/>
            <a:ext cx="3039166" cy="1916694"/>
          </a:xfrm>
          <a:prstGeom prst="rect">
            <a:avLst/>
          </a:prstGeom>
          <a:noFill/>
          <a:ln>
            <a:noFill/>
          </a:ln>
          <a:extLst>
            <a:ext uri="{53640926-AAD7-44D8-BBD7-CCE9431645EC}">
              <a14:shadowObscured xmlns:a14="http://schemas.microsoft.com/office/drawing/2010/main"/>
            </a:ext>
          </a:extLst>
        </p:spPr>
      </p:pic>
      <p:sp>
        <p:nvSpPr>
          <p:cNvPr id="3" name="灯片编号占位符 2"/>
          <p:cNvSpPr>
            <a:spLocks noGrp="1"/>
          </p:cNvSpPr>
          <p:nvPr>
            <p:ph type="sldNum" sz="quarter" idx="12"/>
          </p:nvPr>
        </p:nvSpPr>
        <p:spPr/>
        <p:txBody>
          <a:bodyPr/>
          <a:lstStyle/>
          <a:p>
            <a:fld id="{2A92A37F-F529-4358-98FE-FA21F443011C}" type="slidenum">
              <a:rPr lang="zh-CN" altLang="en-US" smtClean="0"/>
              <a:t>14</a:t>
            </a:fld>
            <a:endParaRPr lang="zh-CN" altLang="en-US"/>
          </a:p>
        </p:txBody>
      </p:sp>
    </p:spTree>
    <p:extLst>
      <p:ext uri="{BB962C8B-B14F-4D97-AF65-F5344CB8AC3E}">
        <p14:creationId xmlns:p14="http://schemas.microsoft.com/office/powerpoint/2010/main" val="270405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3104" t="6159" r="15233" b="8297"/>
          <a:stretch/>
        </p:blipFill>
        <p:spPr>
          <a:xfrm>
            <a:off x="5292080" y="1340768"/>
            <a:ext cx="3607507" cy="2857431"/>
          </a:xfrm>
          <a:prstGeom prst="rect">
            <a:avLst/>
          </a:prstGeom>
        </p:spPr>
      </p:pic>
      <p:sp>
        <p:nvSpPr>
          <p:cNvPr id="3" name="文本框 2"/>
          <p:cNvSpPr txBox="1"/>
          <p:nvPr/>
        </p:nvSpPr>
        <p:spPr>
          <a:xfrm>
            <a:off x="251520" y="692696"/>
            <a:ext cx="2276585"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method</a:t>
            </a:r>
            <a:endParaRPr lang="zh-CN" altLang="en-US" sz="2400" dirty="0">
              <a:solidFill>
                <a:srgbClr val="00B0F0"/>
              </a:solidFill>
            </a:endParaRPr>
          </a:p>
        </p:txBody>
      </p:sp>
      <p:sp>
        <p:nvSpPr>
          <p:cNvPr id="4" name="TextBox 3"/>
          <p:cNvSpPr txBox="1"/>
          <p:nvPr/>
        </p:nvSpPr>
        <p:spPr>
          <a:xfrm>
            <a:off x="107504" y="1340768"/>
            <a:ext cx="4875053" cy="1631216"/>
          </a:xfrm>
          <a:prstGeom prst="rect">
            <a:avLst/>
          </a:prstGeom>
          <a:noFill/>
        </p:spPr>
        <p:txBody>
          <a:bodyPr wrap="none" rtlCol="0">
            <a:spAutoFit/>
          </a:bodyPr>
          <a:lstStyle/>
          <a:p>
            <a:r>
              <a:rPr lang="en-US" altLang="zh-CN" sz="2000" dirty="0" smtClean="0"/>
              <a:t>Mesh: structured </a:t>
            </a:r>
            <a:r>
              <a:rPr lang="en-US" altLang="zh-CN" sz="2000" dirty="0" err="1" smtClean="0"/>
              <a:t>grid,y</a:t>
            </a:r>
            <a:r>
              <a:rPr lang="en-US" altLang="zh-CN" sz="2000" dirty="0" smtClean="0"/>
              <a:t>+&lt;5</a:t>
            </a:r>
          </a:p>
          <a:p>
            <a:r>
              <a:rPr lang="en-US" altLang="zh-CN" sz="2000" dirty="0" smtClean="0"/>
              <a:t>Method: CFX; k-e turbulent model; </a:t>
            </a:r>
          </a:p>
          <a:p>
            <a:endParaRPr lang="en-US" altLang="zh-CN" sz="2000" dirty="0"/>
          </a:p>
          <a:p>
            <a:r>
              <a:rPr lang="en-US" altLang="zh-CN" sz="2000" dirty="0" smtClean="0"/>
              <a:t>Boundary condition: inflow attack is 5</a:t>
            </a:r>
            <a:r>
              <a:rPr lang="en-US" altLang="zh-CN" sz="2000" baseline="30000" dirty="0" smtClean="0"/>
              <a:t>o</a:t>
            </a:r>
            <a:r>
              <a:rPr lang="en-US" altLang="zh-CN" sz="2000" dirty="0" smtClean="0"/>
              <a:t>;</a:t>
            </a:r>
          </a:p>
          <a:p>
            <a:r>
              <a:rPr lang="en-US" altLang="zh-CN" sz="2000" dirty="0"/>
              <a:t> </a:t>
            </a:r>
            <a:r>
              <a:rPr lang="en-US" altLang="zh-CN" sz="2000" dirty="0" smtClean="0"/>
              <a:t>                                 mass flow is 1.9kg/s</a:t>
            </a:r>
          </a:p>
        </p:txBody>
      </p:sp>
      <p:pic>
        <p:nvPicPr>
          <p:cNvPr id="5" name="图片 4" descr="N0_point_c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365104"/>
            <a:ext cx="3384376" cy="2232248"/>
          </a:xfrm>
          <a:prstGeom prst="rect">
            <a:avLst/>
          </a:prstGeom>
          <a:noFill/>
          <a:ln>
            <a:noFill/>
          </a:ln>
        </p:spPr>
      </p:pic>
      <p:pic>
        <p:nvPicPr>
          <p:cNvPr id="6" name="图片 5" descr="out_se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6195" y="4293096"/>
            <a:ext cx="3888432" cy="2376264"/>
          </a:xfrm>
          <a:prstGeom prst="rect">
            <a:avLst/>
          </a:prstGeom>
          <a:noFill/>
          <a:ln>
            <a:noFill/>
          </a:ln>
        </p:spPr>
      </p:pic>
      <p:sp>
        <p:nvSpPr>
          <p:cNvPr id="7" name="文本框 6"/>
          <p:cNvSpPr txBox="1"/>
          <p:nvPr/>
        </p:nvSpPr>
        <p:spPr>
          <a:xfrm>
            <a:off x="820294" y="3923764"/>
            <a:ext cx="1531188" cy="369332"/>
          </a:xfrm>
          <a:prstGeom prst="rect">
            <a:avLst/>
          </a:prstGeom>
          <a:noFill/>
        </p:spPr>
        <p:txBody>
          <a:bodyPr wrap="none" rtlCol="0">
            <a:spAutoFit/>
          </a:bodyPr>
          <a:lstStyle/>
          <a:p>
            <a:r>
              <a:rPr lang="en-US" altLang="zh-CN" dirty="0" smtClean="0"/>
              <a:t>Experimental</a:t>
            </a:r>
            <a:endParaRPr lang="zh-CN" altLang="en-US" dirty="0"/>
          </a:p>
        </p:txBody>
      </p:sp>
      <p:sp>
        <p:nvSpPr>
          <p:cNvPr id="8" name="文本框 7"/>
          <p:cNvSpPr txBox="1"/>
          <p:nvPr/>
        </p:nvSpPr>
        <p:spPr>
          <a:xfrm>
            <a:off x="5658937" y="3995772"/>
            <a:ext cx="659155" cy="369332"/>
          </a:xfrm>
          <a:prstGeom prst="rect">
            <a:avLst/>
          </a:prstGeom>
          <a:noFill/>
        </p:spPr>
        <p:txBody>
          <a:bodyPr wrap="none" rtlCol="0">
            <a:spAutoFit/>
          </a:bodyPr>
          <a:lstStyle/>
          <a:p>
            <a:r>
              <a:rPr lang="en-US" altLang="zh-CN" dirty="0" smtClean="0"/>
              <a:t>CFD</a:t>
            </a:r>
            <a:endParaRPr lang="zh-CN" altLang="en-US" dirty="0"/>
          </a:p>
        </p:txBody>
      </p:sp>
      <p:sp>
        <p:nvSpPr>
          <p:cNvPr id="9" name="文本框 8"/>
          <p:cNvSpPr txBox="1"/>
          <p:nvPr/>
        </p:nvSpPr>
        <p:spPr>
          <a:xfrm>
            <a:off x="107504" y="3404579"/>
            <a:ext cx="5969904" cy="461665"/>
          </a:xfrm>
          <a:prstGeom prst="rect">
            <a:avLst/>
          </a:prstGeom>
          <a:noFill/>
        </p:spPr>
        <p:txBody>
          <a:bodyPr wrap="none" rtlCol="0">
            <a:spAutoFit/>
          </a:bodyPr>
          <a:lstStyle/>
          <a:p>
            <a:r>
              <a:rPr lang="en-US" altLang="zh-CN" sz="2400" dirty="0" smtClean="0">
                <a:solidFill>
                  <a:srgbClr val="00B0F0"/>
                </a:solidFill>
              </a:rPr>
              <a:t>Results of cascade without penny </a:t>
            </a:r>
            <a:r>
              <a:rPr lang="en-US" altLang="zh-CN" sz="2400" dirty="0" err="1" smtClean="0">
                <a:solidFill>
                  <a:srgbClr val="00B0F0"/>
                </a:solidFill>
              </a:rPr>
              <a:t>platfrom</a:t>
            </a:r>
            <a:endParaRPr lang="zh-CN" altLang="en-US" sz="2400" dirty="0">
              <a:solidFill>
                <a:srgbClr val="00B0F0"/>
              </a:solidFill>
            </a:endParaRPr>
          </a:p>
        </p:txBody>
      </p:sp>
      <p:sp>
        <p:nvSpPr>
          <p:cNvPr id="10" name="灯片编号占位符 9"/>
          <p:cNvSpPr>
            <a:spLocks noGrp="1"/>
          </p:cNvSpPr>
          <p:nvPr>
            <p:ph type="sldNum" sz="quarter" idx="12"/>
          </p:nvPr>
        </p:nvSpPr>
        <p:spPr/>
        <p:txBody>
          <a:bodyPr/>
          <a:lstStyle/>
          <a:p>
            <a:fld id="{2A92A37F-F529-4358-98FE-FA21F443011C}" type="slidenum">
              <a:rPr lang="zh-CN" altLang="en-US" smtClean="0"/>
              <a:t>15</a:t>
            </a:fld>
            <a:endParaRPr lang="zh-CN" altLang="en-US"/>
          </a:p>
        </p:txBody>
      </p:sp>
    </p:spTree>
    <p:extLst>
      <p:ext uri="{BB962C8B-B14F-4D97-AF65-F5344CB8AC3E}">
        <p14:creationId xmlns:p14="http://schemas.microsoft.com/office/powerpoint/2010/main" val="551743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520" y="692696"/>
            <a:ext cx="5990743"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results——cascade without tip gap</a:t>
            </a:r>
            <a:endParaRPr lang="zh-CN" altLang="en-US" sz="2400" dirty="0">
              <a:solidFill>
                <a:srgbClr val="00B0F0"/>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203562362"/>
              </p:ext>
            </p:extLst>
          </p:nvPr>
        </p:nvGraphicFramePr>
        <p:xfrm>
          <a:off x="1233960" y="1569651"/>
          <a:ext cx="5832648" cy="4117927"/>
        </p:xfrm>
        <a:graphic>
          <a:graphicData uri="http://schemas.openxmlformats.org/presentationml/2006/ole">
            <mc:AlternateContent xmlns:mc="http://schemas.openxmlformats.org/markup-compatibility/2006">
              <mc:Choice xmlns:v="urn:schemas-microsoft-com:vml" Requires="v">
                <p:oleObj spid="_x0000_s1077" name="Graph" r:id="rId4" imgW="4276800" imgH="3024000" progId="Origin50.Graph">
                  <p:embed/>
                </p:oleObj>
              </mc:Choice>
              <mc:Fallback>
                <p:oleObj name="Graph" r:id="rId4" imgW="4276800" imgH="3024000" progId="Origin50.Graph">
                  <p:embed/>
                  <p:pic>
                    <p:nvPicPr>
                      <p:cNvPr id="0" name="Object 1"/>
                      <p:cNvPicPr>
                        <a:picLocks noChangeAspect="1" noChangeArrowheads="1"/>
                      </p:cNvPicPr>
                      <p:nvPr/>
                    </p:nvPicPr>
                    <p:blipFill>
                      <a:blip r:embed="rId5"/>
                      <a:srcRect/>
                      <a:stretch>
                        <a:fillRect/>
                      </a:stretch>
                    </p:blipFill>
                    <p:spPr bwMode="auto">
                      <a:xfrm>
                        <a:off x="1233960" y="1569651"/>
                        <a:ext cx="5832648" cy="4117927"/>
                      </a:xfrm>
                      <a:prstGeom prst="rect">
                        <a:avLst/>
                      </a:prstGeom>
                      <a:noFill/>
                      <a:extLst/>
                    </p:spPr>
                  </p:pic>
                </p:oleObj>
              </mc:Fallback>
            </mc:AlternateContent>
          </a:graphicData>
        </a:graphic>
      </p:graphicFrame>
      <p:sp>
        <p:nvSpPr>
          <p:cNvPr id="4" name="TextBox 3"/>
          <p:cNvSpPr txBox="1"/>
          <p:nvPr/>
        </p:nvSpPr>
        <p:spPr>
          <a:xfrm>
            <a:off x="251520" y="5697624"/>
            <a:ext cx="8640960" cy="461665"/>
          </a:xfrm>
          <a:prstGeom prst="rect">
            <a:avLst/>
          </a:prstGeom>
          <a:noFill/>
        </p:spPr>
        <p:txBody>
          <a:bodyPr wrap="square" rtlCol="0">
            <a:spAutoFit/>
          </a:bodyPr>
          <a:lstStyle/>
          <a:p>
            <a:r>
              <a:rPr lang="en-US" altLang="zh-CN" sz="2400" dirty="0" smtClean="0">
                <a:solidFill>
                  <a:srgbClr val="FF0000"/>
                </a:solidFill>
              </a:rPr>
              <a:t>The end-wall loss become larger as it move downstream</a:t>
            </a:r>
            <a:endParaRPr lang="zh-CN" altLang="en-US" sz="2400" dirty="0">
              <a:solidFill>
                <a:srgbClr val="FF0000"/>
              </a:solidFill>
            </a:endParaRPr>
          </a:p>
        </p:txBody>
      </p:sp>
      <p:cxnSp>
        <p:nvCxnSpPr>
          <p:cNvPr id="5" name="直接箭头连接符 4"/>
          <p:cNvCxnSpPr/>
          <p:nvPr/>
        </p:nvCxnSpPr>
        <p:spPr>
          <a:xfrm flipH="1">
            <a:off x="4548500" y="2636912"/>
            <a:ext cx="1945405"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2A92A37F-F529-4358-98FE-FA21F443011C}" type="slidenum">
              <a:rPr lang="zh-CN" altLang="en-US" smtClean="0"/>
              <a:t>16</a:t>
            </a:fld>
            <a:endParaRPr lang="zh-CN" altLang="en-US"/>
          </a:p>
        </p:txBody>
      </p:sp>
    </p:spTree>
    <p:extLst>
      <p:ext uri="{BB962C8B-B14F-4D97-AF65-F5344CB8AC3E}">
        <p14:creationId xmlns:p14="http://schemas.microsoft.com/office/powerpoint/2010/main" val="328026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520" y="692696"/>
            <a:ext cx="5990743"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results——cascade without tip gap</a:t>
            </a:r>
            <a:endParaRPr lang="zh-CN" altLang="en-US" sz="2400" dirty="0">
              <a:solidFill>
                <a:srgbClr val="00B0F0"/>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TextBox 3"/>
          <p:cNvSpPr txBox="1"/>
          <p:nvPr/>
        </p:nvSpPr>
        <p:spPr>
          <a:xfrm>
            <a:off x="18409" y="4869160"/>
            <a:ext cx="9036496" cy="830997"/>
          </a:xfrm>
          <a:prstGeom prst="rect">
            <a:avLst/>
          </a:prstGeom>
          <a:noFill/>
        </p:spPr>
        <p:txBody>
          <a:bodyPr wrap="square" rtlCol="0">
            <a:spAutoFit/>
          </a:bodyPr>
          <a:lstStyle/>
          <a:p>
            <a:r>
              <a:rPr lang="en-US" altLang="zh-CN" sz="2400" dirty="0" smtClean="0"/>
              <a:t>Penny platform wake loss  is affected by the pressure difference through the blade passage</a:t>
            </a:r>
            <a:endParaRPr lang="zh-CN" altLang="en-US" sz="2400" dirty="0"/>
          </a:p>
        </p:txBody>
      </p:sp>
      <p:pic>
        <p:nvPicPr>
          <p:cNvPr id="15" name="图片 14" descr="F:\UG\shcl-roundrod2-front\3front\front i5 G1.96 nocl_001-streamline.png"/>
          <p:cNvPicPr>
            <a:picLocks noChangeAspect="1"/>
          </p:cNvPicPr>
          <p:nvPr/>
        </p:nvPicPr>
        <p:blipFill rotWithShape="1">
          <a:blip r:embed="rId3" cstate="print">
            <a:extLst>
              <a:ext uri="{28A0092B-C50C-407E-A947-70E740481C1C}">
                <a14:useLocalDpi xmlns:a14="http://schemas.microsoft.com/office/drawing/2010/main" val="0"/>
              </a:ext>
            </a:extLst>
          </a:blip>
          <a:srcRect t="-1071" r="34453" b="32843"/>
          <a:stretch/>
        </p:blipFill>
        <p:spPr bwMode="auto">
          <a:xfrm>
            <a:off x="0" y="1728655"/>
            <a:ext cx="3172750" cy="2497356"/>
          </a:xfrm>
          <a:prstGeom prst="rect">
            <a:avLst/>
          </a:prstGeom>
          <a:noFill/>
          <a:ln>
            <a:noFill/>
          </a:ln>
          <a:extLst>
            <a:ext uri="{53640926-AAD7-44D8-BBD7-CCE9431645EC}">
              <a14:shadowObscured xmlns:a14="http://schemas.microsoft.com/office/drawing/2010/main"/>
            </a:ext>
          </a:extLst>
        </p:spPr>
      </p:pic>
      <p:pic>
        <p:nvPicPr>
          <p:cNvPr id="16" name="图片 15" descr="F:\UG\shcl-roundrod2-front\4mid\mid i5 G1.9 nocl_002-streamline.png"/>
          <p:cNvPicPr>
            <a:picLocks noChangeAspect="1"/>
          </p:cNvPicPr>
          <p:nvPr/>
        </p:nvPicPr>
        <p:blipFill rotWithShape="1">
          <a:blip r:embed="rId4" cstate="print">
            <a:extLst>
              <a:ext uri="{28A0092B-C50C-407E-A947-70E740481C1C}">
                <a14:useLocalDpi xmlns:a14="http://schemas.microsoft.com/office/drawing/2010/main" val="0"/>
              </a:ext>
            </a:extLst>
          </a:blip>
          <a:srcRect t="7012" r="46356" b="24673"/>
          <a:stretch/>
        </p:blipFill>
        <p:spPr bwMode="auto">
          <a:xfrm>
            <a:off x="3027003" y="1728654"/>
            <a:ext cx="2734833" cy="2635157"/>
          </a:xfrm>
          <a:prstGeom prst="rect">
            <a:avLst/>
          </a:prstGeom>
          <a:noFill/>
          <a:ln>
            <a:noFill/>
          </a:ln>
          <a:extLst>
            <a:ext uri="{53640926-AAD7-44D8-BBD7-CCE9431645EC}">
              <a14:shadowObscured xmlns:a14="http://schemas.microsoft.com/office/drawing/2010/main"/>
            </a:ext>
          </a:extLst>
        </p:spPr>
      </p:pic>
      <p:pic>
        <p:nvPicPr>
          <p:cNvPr id="17" name="图片 16" descr="F:\UG\shcl-roundrod2-front\5back\back i5G1.9i nocl_002-streamline.png"/>
          <p:cNvPicPr>
            <a:picLocks noChangeAspect="1"/>
          </p:cNvPicPr>
          <p:nvPr/>
        </p:nvPicPr>
        <p:blipFill rotWithShape="1">
          <a:blip r:embed="rId5" cstate="print">
            <a:extLst>
              <a:ext uri="{28A0092B-C50C-407E-A947-70E740481C1C}">
                <a14:useLocalDpi xmlns:a14="http://schemas.microsoft.com/office/drawing/2010/main" val="0"/>
              </a:ext>
            </a:extLst>
          </a:blip>
          <a:srcRect t="6897" r="46479" b="28013"/>
          <a:stretch/>
        </p:blipFill>
        <p:spPr bwMode="auto">
          <a:xfrm>
            <a:off x="5804048" y="1728655"/>
            <a:ext cx="2964429" cy="2726893"/>
          </a:xfrm>
          <a:prstGeom prst="rect">
            <a:avLst/>
          </a:prstGeom>
          <a:noFill/>
          <a:ln>
            <a:noFill/>
          </a:ln>
          <a:extLst>
            <a:ext uri="{53640926-AAD7-44D8-BBD7-CCE9431645EC}">
              <a14:shadowObscured xmlns:a14="http://schemas.microsoft.com/office/drawing/2010/main"/>
            </a:ext>
          </a:extLst>
        </p:spPr>
      </p:pic>
      <p:sp>
        <p:nvSpPr>
          <p:cNvPr id="2" name="灯片编号占位符 1"/>
          <p:cNvSpPr>
            <a:spLocks noGrp="1"/>
          </p:cNvSpPr>
          <p:nvPr>
            <p:ph type="sldNum" sz="quarter" idx="12"/>
          </p:nvPr>
        </p:nvSpPr>
        <p:spPr/>
        <p:txBody>
          <a:bodyPr/>
          <a:lstStyle/>
          <a:p>
            <a:fld id="{2A92A37F-F529-4358-98FE-FA21F443011C}" type="slidenum">
              <a:rPr lang="zh-CN" altLang="en-US" smtClean="0"/>
              <a:t>17</a:t>
            </a:fld>
            <a:endParaRPr lang="zh-CN" altLang="en-US"/>
          </a:p>
        </p:txBody>
      </p:sp>
    </p:spTree>
    <p:extLst>
      <p:ext uri="{BB962C8B-B14F-4D97-AF65-F5344CB8AC3E}">
        <p14:creationId xmlns:p14="http://schemas.microsoft.com/office/powerpoint/2010/main" val="3039117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1520" y="692696"/>
            <a:ext cx="5647700"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a:t>
            </a:r>
            <a:r>
              <a:rPr lang="en-US" altLang="zh-CN" sz="2400" dirty="0">
                <a:solidFill>
                  <a:srgbClr val="00B0F0"/>
                </a:solidFill>
              </a:rPr>
              <a:t>results——cascade </a:t>
            </a:r>
            <a:r>
              <a:rPr lang="en-US" altLang="zh-CN" sz="2400" dirty="0" smtClean="0">
                <a:solidFill>
                  <a:srgbClr val="00B0F0"/>
                </a:solidFill>
              </a:rPr>
              <a:t>with </a:t>
            </a:r>
            <a:r>
              <a:rPr lang="en-US" altLang="zh-CN" sz="2400" dirty="0">
                <a:solidFill>
                  <a:srgbClr val="00B0F0"/>
                </a:solidFill>
              </a:rPr>
              <a:t>tip </a:t>
            </a:r>
            <a:r>
              <a:rPr lang="en-US" altLang="zh-CN" sz="2400" dirty="0" smtClean="0">
                <a:solidFill>
                  <a:srgbClr val="00B0F0"/>
                </a:solidFill>
              </a:rPr>
              <a:t>gap</a:t>
            </a:r>
            <a:endParaRPr lang="zh-CN" altLang="en-US" sz="2400" dirty="0">
              <a:solidFill>
                <a:srgbClr val="00B0F0"/>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1654956704"/>
              </p:ext>
            </p:extLst>
          </p:nvPr>
        </p:nvGraphicFramePr>
        <p:xfrm>
          <a:off x="1412686" y="1124745"/>
          <a:ext cx="5405598" cy="3816424"/>
        </p:xfrm>
        <a:graphic>
          <a:graphicData uri="http://schemas.openxmlformats.org/presentationml/2006/ole">
            <mc:AlternateContent xmlns:mc="http://schemas.openxmlformats.org/markup-compatibility/2006">
              <mc:Choice xmlns:v="urn:schemas-microsoft-com:vml" Requires="v">
                <p:oleObj spid="_x0000_s2094" name="Graph" r:id="rId4" imgW="4276800" imgH="3024000" progId="Origin50.Graph">
                  <p:embed/>
                </p:oleObj>
              </mc:Choice>
              <mc:Fallback>
                <p:oleObj name="Graph" r:id="rId4" imgW="4276800" imgH="3024000" progId="Origin50.Graph">
                  <p:embed/>
                  <p:pic>
                    <p:nvPicPr>
                      <p:cNvPr id="0" name="对象 7"/>
                      <p:cNvPicPr>
                        <a:picLocks noChangeAspect="1" noChangeArrowheads="1"/>
                      </p:cNvPicPr>
                      <p:nvPr/>
                    </p:nvPicPr>
                    <p:blipFill>
                      <a:blip r:embed="rId5"/>
                      <a:srcRect/>
                      <a:stretch>
                        <a:fillRect/>
                      </a:stretch>
                    </p:blipFill>
                    <p:spPr bwMode="auto">
                      <a:xfrm>
                        <a:off x="1412686" y="1124745"/>
                        <a:ext cx="5405598" cy="3816424"/>
                      </a:xfrm>
                      <a:prstGeom prst="rect">
                        <a:avLst/>
                      </a:prstGeom>
                      <a:noFill/>
                      <a:ln>
                        <a:noFill/>
                      </a:ln>
                    </p:spPr>
                  </p:pic>
                </p:oleObj>
              </mc:Fallback>
            </mc:AlternateContent>
          </a:graphicData>
        </a:graphic>
      </p:graphicFrame>
      <p:sp>
        <p:nvSpPr>
          <p:cNvPr id="2" name="TextBox 1"/>
          <p:cNvSpPr txBox="1"/>
          <p:nvPr/>
        </p:nvSpPr>
        <p:spPr>
          <a:xfrm>
            <a:off x="271613" y="4941168"/>
            <a:ext cx="5668539" cy="830997"/>
          </a:xfrm>
          <a:prstGeom prst="rect">
            <a:avLst/>
          </a:prstGeom>
          <a:noFill/>
        </p:spPr>
        <p:txBody>
          <a:bodyPr wrap="none" rtlCol="0">
            <a:spAutoFit/>
          </a:bodyPr>
          <a:lstStyle/>
          <a:p>
            <a:r>
              <a:rPr lang="en-US" altLang="zh-CN" sz="2400" b="1" dirty="0" smtClean="0"/>
              <a:t>End-wall loss : </a:t>
            </a:r>
          </a:p>
          <a:p>
            <a:r>
              <a:rPr lang="en-US" altLang="zh-CN" sz="2400" b="1" dirty="0" smtClean="0"/>
              <a:t>  </a:t>
            </a:r>
            <a:r>
              <a:rPr lang="en-US" altLang="zh-CN" sz="2400" b="1" dirty="0" smtClean="0">
                <a:solidFill>
                  <a:srgbClr val="FF0000"/>
                </a:solidFill>
              </a:rPr>
              <a:t>Mid penny&gt; front penny&gt; rear penny</a:t>
            </a:r>
            <a:endParaRPr lang="zh-CN" altLang="en-US" sz="2400" b="1" dirty="0">
              <a:solidFill>
                <a:srgbClr val="FF0000"/>
              </a:solidFill>
            </a:endParaRPr>
          </a:p>
        </p:txBody>
      </p:sp>
      <p:sp>
        <p:nvSpPr>
          <p:cNvPr id="5" name="TextBox 4"/>
          <p:cNvSpPr txBox="1"/>
          <p:nvPr/>
        </p:nvSpPr>
        <p:spPr>
          <a:xfrm>
            <a:off x="467544" y="5838363"/>
            <a:ext cx="7704856" cy="830997"/>
          </a:xfrm>
          <a:prstGeom prst="rect">
            <a:avLst/>
          </a:prstGeom>
          <a:noFill/>
        </p:spPr>
        <p:txBody>
          <a:bodyPr wrap="square" rtlCol="0">
            <a:spAutoFit/>
          </a:bodyPr>
          <a:lstStyle/>
          <a:p>
            <a:r>
              <a:rPr lang="en-US" altLang="zh-CN" sz="2400" b="1" dirty="0" smtClean="0"/>
              <a:t>End-wall loss of blade shaped  penny platform: </a:t>
            </a:r>
          </a:p>
          <a:p>
            <a:r>
              <a:rPr lang="en-US" altLang="zh-CN" sz="2400" b="1" dirty="0" smtClean="0">
                <a:solidFill>
                  <a:srgbClr val="1509B7"/>
                </a:solidFill>
              </a:rPr>
              <a:t>Mid  penny&gt;rear penny&gt;front penny</a:t>
            </a:r>
            <a:endParaRPr lang="zh-CN" altLang="en-US" sz="2400" b="1" dirty="0">
              <a:solidFill>
                <a:srgbClr val="1509B7"/>
              </a:solidFill>
            </a:endParaRPr>
          </a:p>
        </p:txBody>
      </p:sp>
      <p:sp>
        <p:nvSpPr>
          <p:cNvPr id="8" name="矩形 7"/>
          <p:cNvSpPr/>
          <p:nvPr/>
        </p:nvSpPr>
        <p:spPr>
          <a:xfrm>
            <a:off x="2256589" y="4726066"/>
            <a:ext cx="3312368" cy="2092197"/>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2A92A37F-F529-4358-98FE-FA21F443011C}" type="slidenum">
              <a:rPr lang="zh-CN" altLang="en-US" smtClean="0"/>
              <a:t>18</a:t>
            </a:fld>
            <a:endParaRPr lang="zh-CN" altLang="en-US"/>
          </a:p>
        </p:txBody>
      </p:sp>
    </p:spTree>
    <p:extLst>
      <p:ext uri="{BB962C8B-B14F-4D97-AF65-F5344CB8AC3E}">
        <p14:creationId xmlns:p14="http://schemas.microsoft.com/office/powerpoint/2010/main" val="20047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F:\UG\shcl-roundrod2-front\5back\back i5G1.9i_001-streamline.png"/>
          <p:cNvPicPr>
            <a:picLocks noChangeAspect="1"/>
          </p:cNvPicPr>
          <p:nvPr/>
        </p:nvPicPr>
        <p:blipFill rotWithShape="1">
          <a:blip r:embed="rId3" cstate="print">
            <a:extLst>
              <a:ext uri="{28A0092B-C50C-407E-A947-70E740481C1C}">
                <a14:useLocalDpi xmlns:a14="http://schemas.microsoft.com/office/drawing/2010/main" val="0"/>
              </a:ext>
            </a:extLst>
          </a:blip>
          <a:srcRect r="45092" b="25044"/>
          <a:stretch/>
        </p:blipFill>
        <p:spPr bwMode="auto">
          <a:xfrm>
            <a:off x="6272397" y="1602704"/>
            <a:ext cx="2871603" cy="2964739"/>
          </a:xfrm>
          <a:prstGeom prst="rect">
            <a:avLst/>
          </a:prstGeom>
          <a:noFill/>
          <a:ln>
            <a:noFill/>
          </a:ln>
          <a:extLst>
            <a:ext uri="{53640926-AAD7-44D8-BBD7-CCE9431645EC}">
              <a14:shadowObscured xmlns:a14="http://schemas.microsoft.com/office/drawing/2010/main"/>
            </a:ext>
          </a:extLst>
        </p:spPr>
      </p:pic>
      <p:pic>
        <p:nvPicPr>
          <p:cNvPr id="25" name="图片 24" descr="F:\UG\shcl-roundrod2-front\4mid\mid i5 G1.9_001-streamline.png"/>
          <p:cNvPicPr>
            <a:picLocks noChangeAspect="1"/>
          </p:cNvPicPr>
          <p:nvPr/>
        </p:nvPicPr>
        <p:blipFill rotWithShape="1">
          <a:blip r:embed="rId4" cstate="print">
            <a:extLst>
              <a:ext uri="{28A0092B-C50C-407E-A947-70E740481C1C}">
                <a14:useLocalDpi xmlns:a14="http://schemas.microsoft.com/office/drawing/2010/main" val="0"/>
              </a:ext>
            </a:extLst>
          </a:blip>
          <a:srcRect r="32487" b="9212"/>
          <a:stretch/>
        </p:blipFill>
        <p:spPr bwMode="auto">
          <a:xfrm>
            <a:off x="3156022" y="1591453"/>
            <a:ext cx="2831956" cy="2880321"/>
          </a:xfrm>
          <a:prstGeom prst="rect">
            <a:avLst/>
          </a:prstGeom>
          <a:noFill/>
          <a:ln>
            <a:noFill/>
          </a:ln>
          <a:extLst>
            <a:ext uri="{53640926-AAD7-44D8-BBD7-CCE9431645EC}">
              <a14:shadowObscured xmlns:a14="http://schemas.microsoft.com/office/drawing/2010/main"/>
            </a:ext>
          </a:extLst>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4" name="图片 23" descr="F:\UG\shcl-roundrod2-front\3front\front i5 G1.9_001-streamline.png"/>
          <p:cNvPicPr>
            <a:picLocks noChangeAspect="1"/>
          </p:cNvPicPr>
          <p:nvPr/>
        </p:nvPicPr>
        <p:blipFill rotWithShape="1">
          <a:blip r:embed="rId5" cstate="print">
            <a:extLst>
              <a:ext uri="{28A0092B-C50C-407E-A947-70E740481C1C}">
                <a14:useLocalDpi xmlns:a14="http://schemas.microsoft.com/office/drawing/2010/main" val="0"/>
              </a:ext>
            </a:extLst>
          </a:blip>
          <a:srcRect l="1" r="48093" b="21656"/>
          <a:stretch/>
        </p:blipFill>
        <p:spPr bwMode="auto">
          <a:xfrm>
            <a:off x="289424" y="1574505"/>
            <a:ext cx="2534484" cy="28938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43000" y="4946848"/>
            <a:ext cx="3862951" cy="830997"/>
          </a:xfrm>
          <a:prstGeom prst="rect">
            <a:avLst/>
          </a:prstGeom>
          <a:noFill/>
        </p:spPr>
        <p:txBody>
          <a:bodyPr wrap="square" rtlCol="0">
            <a:spAutoFit/>
          </a:bodyPr>
          <a:lstStyle/>
          <a:p>
            <a:r>
              <a:rPr lang="en-US" altLang="zh-CN" sz="2400" dirty="0" smtClean="0"/>
              <a:t>    Leakage loss + </a:t>
            </a:r>
          </a:p>
          <a:p>
            <a:r>
              <a:rPr lang="en-US" altLang="zh-CN" sz="2400" dirty="0" smtClean="0"/>
              <a:t>Penny platforms wake loss</a:t>
            </a:r>
          </a:p>
        </p:txBody>
      </p:sp>
      <p:sp>
        <p:nvSpPr>
          <p:cNvPr id="8" name="TextBox 7"/>
          <p:cNvSpPr txBox="1"/>
          <p:nvPr/>
        </p:nvSpPr>
        <p:spPr>
          <a:xfrm>
            <a:off x="4860032" y="4953424"/>
            <a:ext cx="3884397" cy="830997"/>
          </a:xfrm>
          <a:prstGeom prst="rect">
            <a:avLst/>
          </a:prstGeom>
          <a:noFill/>
        </p:spPr>
        <p:txBody>
          <a:bodyPr wrap="none" rtlCol="0">
            <a:spAutoFit/>
          </a:bodyPr>
          <a:lstStyle/>
          <a:p>
            <a:r>
              <a:rPr lang="en-US" altLang="zh-CN" sz="2400" dirty="0" smtClean="0"/>
              <a:t>Leakage loss  + </a:t>
            </a:r>
          </a:p>
          <a:p>
            <a:r>
              <a:rPr lang="en-US" altLang="zh-CN" sz="2400" dirty="0" smtClean="0"/>
              <a:t>Leakage flow induced  loss</a:t>
            </a:r>
            <a:endParaRPr lang="zh-CN" altLang="en-US" sz="2400" dirty="0"/>
          </a:p>
        </p:txBody>
      </p:sp>
      <p:cxnSp>
        <p:nvCxnSpPr>
          <p:cNvPr id="5" name="直接箭头连接符 4"/>
          <p:cNvCxnSpPr>
            <a:stCxn id="24" idx="2"/>
          </p:cNvCxnSpPr>
          <p:nvPr/>
        </p:nvCxnSpPr>
        <p:spPr>
          <a:xfrm>
            <a:off x="1556666" y="4468305"/>
            <a:ext cx="0" cy="478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427984" y="4438229"/>
            <a:ext cx="936104" cy="5151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8" idx="0"/>
          </p:cNvCxnSpPr>
          <p:nvPr/>
        </p:nvCxnSpPr>
        <p:spPr>
          <a:xfrm flipH="1">
            <a:off x="6802231" y="4567443"/>
            <a:ext cx="650089" cy="385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2"/>
          <p:cNvSpPr txBox="1"/>
          <p:nvPr/>
        </p:nvSpPr>
        <p:spPr>
          <a:xfrm>
            <a:off x="251520" y="692696"/>
            <a:ext cx="5647700"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CFD </a:t>
            </a:r>
            <a:r>
              <a:rPr lang="en-US" altLang="zh-CN" sz="2400" dirty="0">
                <a:solidFill>
                  <a:srgbClr val="00B0F0"/>
                </a:solidFill>
              </a:rPr>
              <a:t>results——cascade </a:t>
            </a:r>
            <a:r>
              <a:rPr lang="en-US" altLang="zh-CN" sz="2400" dirty="0" smtClean="0">
                <a:solidFill>
                  <a:srgbClr val="00B0F0"/>
                </a:solidFill>
              </a:rPr>
              <a:t>with </a:t>
            </a:r>
            <a:r>
              <a:rPr lang="en-US" altLang="zh-CN" sz="2400" dirty="0">
                <a:solidFill>
                  <a:srgbClr val="00B0F0"/>
                </a:solidFill>
              </a:rPr>
              <a:t>tip </a:t>
            </a:r>
            <a:r>
              <a:rPr lang="en-US" altLang="zh-CN" sz="2400" dirty="0" smtClean="0">
                <a:solidFill>
                  <a:srgbClr val="00B0F0"/>
                </a:solidFill>
              </a:rPr>
              <a:t>gap</a:t>
            </a:r>
            <a:endParaRPr lang="zh-CN" altLang="en-US" sz="2400" dirty="0">
              <a:solidFill>
                <a:srgbClr val="00B0F0"/>
              </a:solidFill>
            </a:endParaRPr>
          </a:p>
        </p:txBody>
      </p:sp>
      <p:sp>
        <p:nvSpPr>
          <p:cNvPr id="3" name="灯片编号占位符 2"/>
          <p:cNvSpPr>
            <a:spLocks noGrp="1"/>
          </p:cNvSpPr>
          <p:nvPr>
            <p:ph type="sldNum" sz="quarter" idx="12"/>
          </p:nvPr>
        </p:nvSpPr>
        <p:spPr/>
        <p:txBody>
          <a:bodyPr/>
          <a:lstStyle/>
          <a:p>
            <a:fld id="{2A92A37F-F529-4358-98FE-FA21F443011C}" type="slidenum">
              <a:rPr lang="zh-CN" altLang="en-US" smtClean="0"/>
              <a:t>19</a:t>
            </a:fld>
            <a:endParaRPr lang="zh-CN" altLang="en-US"/>
          </a:p>
        </p:txBody>
      </p:sp>
    </p:spTree>
    <p:extLst>
      <p:ext uri="{BB962C8B-B14F-4D97-AF65-F5344CB8AC3E}">
        <p14:creationId xmlns:p14="http://schemas.microsoft.com/office/powerpoint/2010/main" val="262266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49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altLang="zh-CN" dirty="0" smtClean="0"/>
              <a:t>Conclusion  </a:t>
            </a:r>
            <a:endParaRPr lang="zh-CN" altLang="en-US" dirty="0"/>
          </a:p>
        </p:txBody>
      </p:sp>
      <p:sp>
        <p:nvSpPr>
          <p:cNvPr id="4" name="文本框 3"/>
          <p:cNvSpPr txBox="1"/>
          <p:nvPr/>
        </p:nvSpPr>
        <p:spPr>
          <a:xfrm>
            <a:off x="436458" y="1772816"/>
            <a:ext cx="8579296" cy="3046988"/>
          </a:xfrm>
          <a:prstGeom prst="rect">
            <a:avLst/>
          </a:prstGeom>
          <a:noFill/>
        </p:spPr>
        <p:txBody>
          <a:bodyPr wrap="square" rtlCol="0">
            <a:spAutoFit/>
          </a:bodyPr>
          <a:lstStyle/>
          <a:p>
            <a:pPr marL="342900" indent="-342900">
              <a:buFont typeface="Wingdings" pitchFamily="2" charset="2"/>
              <a:buChar char="u"/>
            </a:pPr>
            <a:r>
              <a:rPr lang="en-US" altLang="zh-CN" sz="2400" dirty="0" smtClean="0">
                <a:solidFill>
                  <a:srgbClr val="1509B7"/>
                </a:solidFill>
              </a:rPr>
              <a:t>VSV end-wall loss includes leakage loss and leakage flow induced loss/penny platform wake loss.</a:t>
            </a:r>
          </a:p>
          <a:p>
            <a:r>
              <a:rPr lang="en-US" altLang="zh-CN" sz="2400" dirty="0" smtClean="0"/>
              <a:t> </a:t>
            </a:r>
          </a:p>
          <a:p>
            <a:pPr marL="342900" indent="-342900">
              <a:buFont typeface="Wingdings" pitchFamily="2" charset="2"/>
              <a:buChar char="u"/>
            </a:pPr>
            <a:r>
              <a:rPr lang="en-US" altLang="zh-CN" sz="2400" dirty="0" smtClean="0"/>
              <a:t>Front penny platforms diminish the leakage flow induced loss and generate wake loss around it.</a:t>
            </a:r>
          </a:p>
          <a:p>
            <a:pPr marL="342900" indent="-342900">
              <a:buFont typeface="Wingdings" pitchFamily="2" charset="2"/>
              <a:buChar char="u"/>
            </a:pPr>
            <a:endParaRPr lang="en-US" altLang="zh-CN" sz="2400" dirty="0"/>
          </a:p>
          <a:p>
            <a:pPr marL="342900" indent="-342900">
              <a:buFont typeface="Wingdings" pitchFamily="2" charset="2"/>
              <a:buChar char="u"/>
            </a:pPr>
            <a:r>
              <a:rPr lang="en-US" altLang="zh-CN" sz="2400" dirty="0" smtClean="0">
                <a:solidFill>
                  <a:srgbClr val="1509B7"/>
                </a:solidFill>
              </a:rPr>
              <a:t>The location and size of penny platforms is determined by end-wall loss. Blades with middle penny has greatest loss.</a:t>
            </a:r>
            <a:endParaRPr lang="en-US" altLang="zh-CN" sz="2400" dirty="0" smtClean="0"/>
          </a:p>
        </p:txBody>
      </p:sp>
      <p:sp>
        <p:nvSpPr>
          <p:cNvPr id="2" name="灯片编号占位符 1"/>
          <p:cNvSpPr>
            <a:spLocks noGrp="1"/>
          </p:cNvSpPr>
          <p:nvPr>
            <p:ph type="sldNum" sz="quarter" idx="12"/>
          </p:nvPr>
        </p:nvSpPr>
        <p:spPr/>
        <p:txBody>
          <a:bodyPr/>
          <a:lstStyle/>
          <a:p>
            <a:fld id="{2A92A37F-F529-4358-98FE-FA21F443011C}" type="slidenum">
              <a:rPr lang="zh-CN" altLang="en-US" smtClean="0"/>
              <a:t>20</a:t>
            </a:fld>
            <a:endParaRPr lang="zh-CN" altLang="en-US"/>
          </a:p>
        </p:txBody>
      </p:sp>
    </p:spTree>
    <p:extLst>
      <p:ext uri="{BB962C8B-B14F-4D97-AF65-F5344CB8AC3E}">
        <p14:creationId xmlns:p14="http://schemas.microsoft.com/office/powerpoint/2010/main" val="1220744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636912"/>
            <a:ext cx="6003567" cy="707886"/>
          </a:xfrm>
          <a:prstGeom prst="rect">
            <a:avLst/>
          </a:prstGeom>
          <a:noFill/>
        </p:spPr>
        <p:txBody>
          <a:bodyPr wrap="none" rtlCol="0">
            <a:spAutoFit/>
          </a:bodyPr>
          <a:lstStyle/>
          <a:p>
            <a:r>
              <a:rPr lang="en-US" altLang="zh-CN" sz="4000" dirty="0" smtClean="0"/>
              <a:t>Thanks for your attention!</a:t>
            </a:r>
            <a:endParaRPr lang="zh-CN" altLang="en-US" sz="4000" dirty="0"/>
          </a:p>
        </p:txBody>
      </p:sp>
      <p:sp>
        <p:nvSpPr>
          <p:cNvPr id="3" name="Text Box 5"/>
          <p:cNvSpPr txBox="1">
            <a:spLocks noChangeArrowheads="1"/>
          </p:cNvSpPr>
          <p:nvPr/>
        </p:nvSpPr>
        <p:spPr bwMode="auto">
          <a:xfrm>
            <a:off x="736786" y="332656"/>
            <a:ext cx="838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spcBef>
                <a:spcPct val="50000"/>
              </a:spcBef>
            </a:pPr>
            <a:r>
              <a:rPr lang="en-US" altLang="zh-CN" i="1" u="sng" dirty="0">
                <a:ea typeface="宋体" pitchFamily="2" charset="-122"/>
              </a:rPr>
              <a:t>3rd International Conference and Exhibition on Mechanical &amp; Aerospace Engineering</a:t>
            </a:r>
            <a:r>
              <a:rPr lang="en-US" altLang="zh-CN" i="1" dirty="0">
                <a:ea typeface="宋体" pitchFamily="2" charset="-122"/>
              </a:rPr>
              <a:t> </a:t>
            </a:r>
            <a:r>
              <a:rPr lang="en-US" altLang="zh-CN" i="1" u="sng" dirty="0">
                <a:ea typeface="宋体" pitchFamily="2" charset="-122"/>
              </a:rPr>
              <a:t>October 05-07, 2015 San Francisco, USA</a:t>
            </a:r>
            <a:endParaRPr lang="zh-CN" altLang="en-US" i="1" u="sng" dirty="0">
              <a:ea typeface="宋体" pitchFamily="2" charset="-122"/>
            </a:endParaRPr>
          </a:p>
        </p:txBody>
      </p:sp>
      <p:sp>
        <p:nvSpPr>
          <p:cNvPr id="4" name="灯片编号占位符 3"/>
          <p:cNvSpPr>
            <a:spLocks noGrp="1"/>
          </p:cNvSpPr>
          <p:nvPr>
            <p:ph type="sldNum" sz="quarter" idx="12"/>
          </p:nvPr>
        </p:nvSpPr>
        <p:spPr/>
        <p:txBody>
          <a:bodyPr/>
          <a:lstStyle/>
          <a:p>
            <a:fld id="{2A92A37F-F529-4358-98FE-FA21F443011C}" type="slidenum">
              <a:rPr lang="zh-CN" altLang="en-US" smtClean="0"/>
              <a:t>21</a:t>
            </a:fld>
            <a:endParaRPr lang="zh-CN" altLang="en-US"/>
          </a:p>
        </p:txBody>
      </p:sp>
    </p:spTree>
    <p:extLst>
      <p:ext uri="{BB962C8B-B14F-4D97-AF65-F5344CB8AC3E}">
        <p14:creationId xmlns:p14="http://schemas.microsoft.com/office/powerpoint/2010/main" val="234685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371600"/>
            <a:ext cx="8350696" cy="1927225"/>
          </a:xfrm>
        </p:spPr>
        <p:txBody>
          <a:bodyPr/>
          <a:lstStyle/>
          <a:p>
            <a:r>
              <a:rPr lang="en-US" altLang="zh-CN" sz="3200" dirty="0" smtClean="0"/>
              <a:t>Study  on </a:t>
            </a:r>
            <a:r>
              <a:rPr lang="en-US" altLang="zh-CN" sz="3200" dirty="0"/>
              <a:t>the Penny Platform of Variable Stator Vane in Compressor</a:t>
            </a:r>
            <a:endParaRPr lang="zh-CN" altLang="en-US" sz="3200" dirty="0"/>
          </a:p>
        </p:txBody>
      </p:sp>
      <p:sp>
        <p:nvSpPr>
          <p:cNvPr id="3" name="副标题 2"/>
          <p:cNvSpPr>
            <a:spLocks noGrp="1"/>
          </p:cNvSpPr>
          <p:nvPr>
            <p:ph type="subTitle" idx="1"/>
          </p:nvPr>
        </p:nvSpPr>
        <p:spPr>
          <a:xfrm>
            <a:off x="395536" y="4293096"/>
            <a:ext cx="8352928" cy="1752600"/>
          </a:xfrm>
        </p:spPr>
        <p:txBody>
          <a:bodyPr>
            <a:normAutofit lnSpcReduction="10000"/>
          </a:bodyPr>
          <a:lstStyle/>
          <a:p>
            <a:pPr algn="ctr"/>
            <a:r>
              <a:rPr lang="en-US" altLang="zh-CN" sz="2800" b="1" dirty="0" smtClean="0"/>
              <a:t>Yang </a:t>
            </a:r>
            <a:r>
              <a:rPr lang="en-US" altLang="zh-CN" sz="2800" b="1" dirty="0" err="1" smtClean="0"/>
              <a:t>Rongfei</a:t>
            </a:r>
            <a:endParaRPr lang="en-US" altLang="zh-CN" sz="2800" b="1" dirty="0" smtClean="0"/>
          </a:p>
          <a:p>
            <a:pPr algn="ctr"/>
            <a:endParaRPr lang="en-US" altLang="zh-CN" sz="2800" b="1" dirty="0" smtClean="0"/>
          </a:p>
          <a:p>
            <a:pPr algn="ctr"/>
            <a:r>
              <a:rPr lang="en-US" altLang="zh-CN" dirty="0" smtClean="0"/>
              <a:t>Nanjing University of Aeronautic and </a:t>
            </a:r>
            <a:r>
              <a:rPr lang="en-US" altLang="zh-CN" dirty="0" err="1" smtClean="0"/>
              <a:t>Astronatuic</a:t>
            </a:r>
            <a:endParaRPr lang="en-US" altLang="zh-CN" dirty="0" smtClean="0"/>
          </a:p>
          <a:p>
            <a:pPr algn="ctr"/>
            <a:r>
              <a:rPr lang="en-US" altLang="zh-CN" dirty="0" smtClean="0"/>
              <a:t>2015-10-07</a:t>
            </a:r>
            <a:endParaRPr lang="zh-CN" altLang="en-US" dirty="0"/>
          </a:p>
        </p:txBody>
      </p:sp>
      <p:sp>
        <p:nvSpPr>
          <p:cNvPr id="4" name="Text Box 5"/>
          <p:cNvSpPr txBox="1">
            <a:spLocks noChangeArrowheads="1"/>
          </p:cNvSpPr>
          <p:nvPr/>
        </p:nvSpPr>
        <p:spPr bwMode="auto">
          <a:xfrm>
            <a:off x="736786" y="332656"/>
            <a:ext cx="838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r">
              <a:spcBef>
                <a:spcPct val="50000"/>
              </a:spcBef>
            </a:pPr>
            <a:r>
              <a:rPr lang="en-US" altLang="zh-CN" i="1" u="sng" dirty="0">
                <a:ea typeface="宋体" pitchFamily="2" charset="-122"/>
              </a:rPr>
              <a:t>3rd International Conference and Exhibition on Mechanical &amp; Aerospace Engineering</a:t>
            </a:r>
            <a:r>
              <a:rPr lang="en-US" altLang="zh-CN" i="1" dirty="0">
                <a:ea typeface="宋体" pitchFamily="2" charset="-122"/>
              </a:rPr>
              <a:t> </a:t>
            </a:r>
            <a:r>
              <a:rPr lang="en-US" altLang="zh-CN" i="1" u="sng" dirty="0">
                <a:ea typeface="宋体" pitchFamily="2" charset="-122"/>
              </a:rPr>
              <a:t>October 05-07, 2015 San Francisco, USA</a:t>
            </a:r>
            <a:endParaRPr lang="zh-CN" altLang="en-US" i="1" u="sng" dirty="0">
              <a:ea typeface="宋体" pitchFamily="2" charset="-122"/>
            </a:endParaRPr>
          </a:p>
        </p:txBody>
      </p:sp>
      <p:sp>
        <p:nvSpPr>
          <p:cNvPr id="5" name="灯片编号占位符 4"/>
          <p:cNvSpPr>
            <a:spLocks noGrp="1"/>
          </p:cNvSpPr>
          <p:nvPr>
            <p:ph type="sldNum" sz="quarter" idx="12"/>
          </p:nvPr>
        </p:nvSpPr>
        <p:spPr/>
        <p:txBody>
          <a:bodyPr/>
          <a:lstStyle/>
          <a:p>
            <a:fld id="{2A92A37F-F529-4358-98FE-FA21F443011C}" type="slidenum">
              <a:rPr lang="zh-CN" altLang="en-US" smtClean="0"/>
              <a:t>3</a:t>
            </a:fld>
            <a:endParaRPr lang="zh-CN" altLang="en-US"/>
          </a:p>
        </p:txBody>
      </p:sp>
    </p:spTree>
    <p:extLst>
      <p:ext uri="{BB962C8B-B14F-4D97-AF65-F5344CB8AC3E}">
        <p14:creationId xmlns:p14="http://schemas.microsoft.com/office/powerpoint/2010/main" val="2298014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 </a:t>
            </a:r>
            <a:endParaRPr lang="zh-CN" altLang="en-US" dirty="0"/>
          </a:p>
        </p:txBody>
      </p:sp>
      <p:sp>
        <p:nvSpPr>
          <p:cNvPr id="4" name="圆角矩形 3"/>
          <p:cNvSpPr/>
          <p:nvPr/>
        </p:nvSpPr>
        <p:spPr>
          <a:xfrm>
            <a:off x="665312" y="1700808"/>
            <a:ext cx="7435080" cy="936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u"/>
            </a:pPr>
            <a:r>
              <a:rPr lang="en-US" altLang="zh-CN" sz="3200" dirty="0" smtClean="0">
                <a:solidFill>
                  <a:schemeClr val="tx1"/>
                </a:solidFill>
              </a:rPr>
              <a:t>Background</a:t>
            </a:r>
            <a:endParaRPr lang="zh-CN" altLang="en-US" sz="3200" dirty="0">
              <a:solidFill>
                <a:schemeClr val="tx1"/>
              </a:solidFill>
            </a:endParaRPr>
          </a:p>
        </p:txBody>
      </p:sp>
      <p:sp>
        <p:nvSpPr>
          <p:cNvPr id="5" name="圆角矩形 4"/>
          <p:cNvSpPr/>
          <p:nvPr/>
        </p:nvSpPr>
        <p:spPr>
          <a:xfrm>
            <a:off x="665312" y="2924944"/>
            <a:ext cx="7435080" cy="936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u"/>
            </a:pPr>
            <a:r>
              <a:rPr lang="en-US" altLang="zh-CN" sz="3200" dirty="0" smtClean="0">
                <a:solidFill>
                  <a:schemeClr val="tx1"/>
                </a:solidFill>
              </a:rPr>
              <a:t>Experimental and numerical study on 2D cascade</a:t>
            </a:r>
            <a:endParaRPr lang="zh-CN" altLang="en-US" sz="3200" dirty="0">
              <a:solidFill>
                <a:schemeClr val="tx1"/>
              </a:solidFill>
            </a:endParaRPr>
          </a:p>
        </p:txBody>
      </p:sp>
      <p:sp>
        <p:nvSpPr>
          <p:cNvPr id="6" name="圆角矩形 5"/>
          <p:cNvSpPr/>
          <p:nvPr/>
        </p:nvSpPr>
        <p:spPr>
          <a:xfrm>
            <a:off x="665312" y="4077072"/>
            <a:ext cx="7435080" cy="936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u"/>
            </a:pPr>
            <a:r>
              <a:rPr lang="en-US" altLang="zh-CN" sz="3200" dirty="0" smtClean="0">
                <a:solidFill>
                  <a:schemeClr val="tx1"/>
                </a:solidFill>
              </a:rPr>
              <a:t>Numerical study on 3D cascade</a:t>
            </a:r>
            <a:endParaRPr lang="zh-CN" altLang="en-US" sz="3200" dirty="0">
              <a:solidFill>
                <a:schemeClr val="tx1"/>
              </a:solidFill>
            </a:endParaRPr>
          </a:p>
        </p:txBody>
      </p:sp>
      <p:sp>
        <p:nvSpPr>
          <p:cNvPr id="7" name="圆角矩形 6"/>
          <p:cNvSpPr/>
          <p:nvPr/>
        </p:nvSpPr>
        <p:spPr>
          <a:xfrm>
            <a:off x="665312" y="5229200"/>
            <a:ext cx="7435080" cy="93610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u"/>
            </a:pPr>
            <a:r>
              <a:rPr lang="en-US" altLang="zh-CN" sz="3200" dirty="0" smtClean="0">
                <a:solidFill>
                  <a:schemeClr val="tx1"/>
                </a:solidFill>
              </a:rPr>
              <a:t>Conclusion</a:t>
            </a:r>
            <a:endParaRPr lang="zh-CN" altLang="en-US" sz="3200" dirty="0">
              <a:solidFill>
                <a:schemeClr val="tx1"/>
              </a:solidFill>
            </a:endParaRPr>
          </a:p>
        </p:txBody>
      </p:sp>
      <p:sp>
        <p:nvSpPr>
          <p:cNvPr id="3" name="灯片编号占位符 2"/>
          <p:cNvSpPr>
            <a:spLocks noGrp="1"/>
          </p:cNvSpPr>
          <p:nvPr>
            <p:ph type="sldNum" sz="quarter" idx="12"/>
          </p:nvPr>
        </p:nvSpPr>
        <p:spPr/>
        <p:txBody>
          <a:bodyPr/>
          <a:lstStyle/>
          <a:p>
            <a:fld id="{2A92A37F-F529-4358-98FE-FA21F443011C}" type="slidenum">
              <a:rPr lang="zh-CN" altLang="en-US" smtClean="0"/>
              <a:t>4</a:t>
            </a:fld>
            <a:endParaRPr lang="zh-CN" altLang="en-US"/>
          </a:p>
        </p:txBody>
      </p:sp>
    </p:spTree>
    <p:extLst>
      <p:ext uri="{BB962C8B-B14F-4D97-AF65-F5344CB8AC3E}">
        <p14:creationId xmlns:p14="http://schemas.microsoft.com/office/powerpoint/2010/main" val="668640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56076" y="2708920"/>
            <a:ext cx="5224436" cy="3119066"/>
          </a:xfrm>
          <a:prstGeom prst="rect">
            <a:avLst/>
          </a:prstGeom>
        </p:spPr>
      </p:pic>
      <p:sp>
        <p:nvSpPr>
          <p:cNvPr id="2" name="标题 1"/>
          <p:cNvSpPr>
            <a:spLocks noGrp="1"/>
          </p:cNvSpPr>
          <p:nvPr>
            <p:ph type="title"/>
          </p:nvPr>
        </p:nvSpPr>
        <p:spPr/>
        <p:txBody>
          <a:bodyPr/>
          <a:lstStyle/>
          <a:p>
            <a:r>
              <a:rPr lang="en-US" altLang="zh-CN" dirty="0" smtClean="0"/>
              <a:t>Background </a:t>
            </a:r>
            <a:endParaRPr lang="zh-CN" altLang="en-US" dirty="0"/>
          </a:p>
        </p:txBody>
      </p:sp>
      <p:sp>
        <p:nvSpPr>
          <p:cNvPr id="3" name="文本框 2"/>
          <p:cNvSpPr txBox="1"/>
          <p:nvPr/>
        </p:nvSpPr>
        <p:spPr>
          <a:xfrm>
            <a:off x="269776" y="1524000"/>
            <a:ext cx="8604448" cy="1200329"/>
          </a:xfrm>
          <a:prstGeom prst="rect">
            <a:avLst/>
          </a:prstGeom>
          <a:noFill/>
        </p:spPr>
        <p:txBody>
          <a:bodyPr wrap="square" rtlCol="0">
            <a:spAutoFit/>
          </a:bodyPr>
          <a:lstStyle/>
          <a:p>
            <a:r>
              <a:rPr lang="en-US" altLang="zh-CN" sz="2400" dirty="0" smtClean="0"/>
              <a:t>Variable Stator Vane (VSV) is widely used to improve multistage </a:t>
            </a:r>
            <a:r>
              <a:rPr lang="en-US" altLang="zh-CN" sz="2400" dirty="0"/>
              <a:t>compressor </a:t>
            </a:r>
            <a:r>
              <a:rPr lang="en-US" altLang="zh-CN" sz="2400" dirty="0" smtClean="0"/>
              <a:t> performance at off-design condition.</a:t>
            </a:r>
          </a:p>
          <a:p>
            <a:endParaRPr lang="zh-CN" altLang="en-US" sz="2400" dirty="0"/>
          </a:p>
        </p:txBody>
      </p:sp>
      <p:graphicFrame>
        <p:nvGraphicFramePr>
          <p:cNvPr id="5" name="表格 4"/>
          <p:cNvGraphicFramePr>
            <a:graphicFrameLocks noGrp="1"/>
          </p:cNvGraphicFramePr>
          <p:nvPr>
            <p:extLst>
              <p:ext uri="{D42A27DB-BD31-4B8C-83A1-F6EECF244321}">
                <p14:modId xmlns:p14="http://schemas.microsoft.com/office/powerpoint/2010/main" val="1705313074"/>
              </p:ext>
            </p:extLst>
          </p:nvPr>
        </p:nvGraphicFramePr>
        <p:xfrm>
          <a:off x="107504" y="2742844"/>
          <a:ext cx="3960440" cy="3780276"/>
        </p:xfrm>
        <a:graphic>
          <a:graphicData uri="http://schemas.openxmlformats.org/drawingml/2006/table">
            <a:tbl>
              <a:tblPr firstRow="1" firstCol="1" lastRow="1" lastCol="1" bandRow="1" bandCol="1">
                <a:tableStyleId>{72833802-FEF1-4C79-8D5D-14CF1EAF98D9}</a:tableStyleId>
              </a:tblPr>
              <a:tblGrid>
                <a:gridCol w="1584176"/>
                <a:gridCol w="2376264"/>
              </a:tblGrid>
              <a:tr h="432048">
                <a:tc>
                  <a:txBody>
                    <a:bodyPr/>
                    <a:lstStyle/>
                    <a:p>
                      <a:pPr algn="ctr">
                        <a:lnSpc>
                          <a:spcPts val="2000"/>
                        </a:lnSpc>
                        <a:spcAft>
                          <a:spcPts val="0"/>
                        </a:spcAft>
                      </a:pPr>
                      <a:r>
                        <a:rPr lang="en-US" altLang="zh-CN" sz="2000" kern="100" dirty="0" smtClean="0">
                          <a:effectLst/>
                        </a:rPr>
                        <a:t>Engine</a:t>
                      </a:r>
                      <a:endParaRPr lang="zh-CN" sz="2000" kern="100" dirty="0">
                        <a:effectLst/>
                        <a:latin typeface="Calibri"/>
                        <a:ea typeface="宋体"/>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altLang="zh-CN" sz="2000" kern="100" dirty="0" smtClean="0">
                          <a:effectLst/>
                        </a:rPr>
                        <a:t>VSV/total</a:t>
                      </a:r>
                      <a:r>
                        <a:rPr lang="en-US" altLang="zh-CN" sz="2000" kern="100" baseline="0" dirty="0" smtClean="0">
                          <a:effectLst/>
                        </a:rPr>
                        <a:t> </a:t>
                      </a:r>
                      <a:r>
                        <a:rPr lang="en-US" altLang="zh-CN" sz="2000" kern="100" dirty="0" smtClean="0">
                          <a:effectLst/>
                        </a:rPr>
                        <a:t>Stages</a:t>
                      </a:r>
                      <a:endParaRPr lang="zh-CN" sz="2000" kern="100" dirty="0">
                        <a:effectLst/>
                        <a:latin typeface="Calibri"/>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CFM56-3</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4/9</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PW4000</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4/11</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V2500</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4/10</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PW2037</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5/12</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JT9D-7R4E</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4/11</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smtClean="0">
                          <a:effectLst/>
                        </a:rPr>
                        <a:t>CF6-80A</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6/14</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zh-CN" sz="1800" kern="100">
                          <a:effectLst/>
                        </a:rPr>
                        <a:t>АЛ</a:t>
                      </a:r>
                      <a:r>
                        <a:rPr lang="en-US" sz="1800" kern="100">
                          <a:effectLst/>
                        </a:rPr>
                        <a:t>-31</a:t>
                      </a:r>
                      <a:r>
                        <a:rPr lang="zh-CN" sz="1800" kern="100">
                          <a:effectLst/>
                        </a:rPr>
                        <a:t>Ф</a:t>
                      </a:r>
                      <a:endParaRPr lang="zh-CN" sz="1800" kern="10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3/9</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a:effectLst/>
                        </a:rPr>
                        <a:t>F119</a:t>
                      </a:r>
                      <a:endParaRPr lang="zh-CN" sz="1800" kern="10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3/6</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M88</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3/9</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a:effectLst/>
                        </a:rPr>
                        <a:t>EJ200</a:t>
                      </a:r>
                      <a:endParaRPr lang="zh-CN" sz="1800" kern="10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2/5</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TECH56</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3/6</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a:txBody>
                    <a:bodyPr/>
                    <a:lstStyle/>
                    <a:p>
                      <a:pPr algn="ctr">
                        <a:lnSpc>
                          <a:spcPts val="2000"/>
                        </a:lnSpc>
                        <a:spcAft>
                          <a:spcPts val="0"/>
                        </a:spcAft>
                      </a:pPr>
                      <a:r>
                        <a:rPr lang="en-US" sz="1800" kern="100" dirty="0">
                          <a:effectLst/>
                        </a:rPr>
                        <a:t>GE90</a:t>
                      </a:r>
                      <a:endParaRPr lang="zh-CN" sz="1800" kern="100" dirty="0">
                        <a:effectLst/>
                        <a:latin typeface="Calibri"/>
                        <a:ea typeface="宋体"/>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spcAft>
                          <a:spcPts val="0"/>
                        </a:spcAft>
                      </a:pPr>
                      <a:r>
                        <a:rPr lang="en-US" sz="1800" kern="100" dirty="0" smtClean="0">
                          <a:solidFill>
                            <a:srgbClr val="00B0F0"/>
                          </a:solidFill>
                          <a:effectLst/>
                        </a:rPr>
                        <a:t>/510</a:t>
                      </a:r>
                      <a:endParaRPr lang="zh-CN" sz="1800" kern="100" dirty="0">
                        <a:solidFill>
                          <a:srgbClr val="00B0F0"/>
                        </a:solidFill>
                        <a:effectLst/>
                        <a:latin typeface="Calibri"/>
                        <a:ea typeface="宋体"/>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556">
                <a:tc gridSpan="2">
                  <a:txBody>
                    <a:bodyPr/>
                    <a:lstStyle/>
                    <a:p>
                      <a:pPr algn="ctr">
                        <a:lnSpc>
                          <a:spcPts val="2000"/>
                        </a:lnSpc>
                        <a:spcAft>
                          <a:spcPts val="0"/>
                        </a:spcAft>
                      </a:pPr>
                      <a:endParaRPr lang="zh-CN" sz="1800" kern="100" dirty="0">
                        <a:effectLst/>
                        <a:latin typeface="Calibri"/>
                        <a:ea typeface="宋体"/>
                        <a:cs typeface="Times New Roman"/>
                      </a:endParaRPr>
                    </a:p>
                  </a:txBody>
                  <a:tcPr marL="68580" marR="68580" marT="0" marB="0">
                    <a:lnT w="12700" cap="flat" cmpd="sng" algn="ctr">
                      <a:solidFill>
                        <a:schemeClr val="tx1"/>
                      </a:solidFill>
                      <a:prstDash val="solid"/>
                      <a:round/>
                      <a:headEnd type="none" w="med" len="med"/>
                      <a:tailEnd type="none" w="med" len="med"/>
                    </a:lnT>
                  </a:tcPr>
                </a:tc>
                <a:tc hMerge="1">
                  <a:txBody>
                    <a:bodyPr/>
                    <a:lstStyle/>
                    <a:p>
                      <a:pPr algn="ctr">
                        <a:lnSpc>
                          <a:spcPts val="2000"/>
                        </a:lnSpc>
                        <a:spcAft>
                          <a:spcPts val="0"/>
                        </a:spcAft>
                      </a:pPr>
                      <a:endParaRPr lang="zh-CN" sz="1050" kern="100" dirty="0">
                        <a:effectLst/>
                        <a:latin typeface="Calibri"/>
                        <a:ea typeface="宋体"/>
                        <a:cs typeface="Times New Roman"/>
                      </a:endParaRPr>
                    </a:p>
                  </a:txBody>
                  <a:tcPr marL="68580" marR="68580" marT="0" marB="0"/>
                </a:tc>
              </a:tr>
            </a:tbl>
          </a:graphicData>
        </a:graphic>
      </p:graphicFrame>
      <p:sp>
        <p:nvSpPr>
          <p:cNvPr id="6" name="灯片编号占位符 5"/>
          <p:cNvSpPr>
            <a:spLocks noGrp="1"/>
          </p:cNvSpPr>
          <p:nvPr>
            <p:ph type="sldNum" sz="quarter" idx="12"/>
          </p:nvPr>
        </p:nvSpPr>
        <p:spPr/>
        <p:txBody>
          <a:bodyPr/>
          <a:lstStyle/>
          <a:p>
            <a:fld id="{2A92A37F-F529-4358-98FE-FA21F443011C}" type="slidenum">
              <a:rPr lang="zh-CN" altLang="en-US" smtClean="0"/>
              <a:t>5</a:t>
            </a:fld>
            <a:endParaRPr lang="zh-CN" altLang="en-US"/>
          </a:p>
        </p:txBody>
      </p:sp>
    </p:spTree>
    <p:extLst>
      <p:ext uri="{BB962C8B-B14F-4D97-AF65-F5344CB8AC3E}">
        <p14:creationId xmlns:p14="http://schemas.microsoft.com/office/powerpoint/2010/main" val="423561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 </a:t>
            </a:r>
            <a:endParaRPr lang="zh-CN" altLang="en-US" dirty="0"/>
          </a:p>
        </p:txBody>
      </p:sp>
      <p:sp>
        <p:nvSpPr>
          <p:cNvPr id="3" name="文本框 2"/>
          <p:cNvSpPr txBox="1"/>
          <p:nvPr/>
        </p:nvSpPr>
        <p:spPr>
          <a:xfrm>
            <a:off x="269776" y="1524000"/>
            <a:ext cx="8604448" cy="830997"/>
          </a:xfrm>
          <a:prstGeom prst="rect">
            <a:avLst/>
          </a:prstGeom>
          <a:noFill/>
        </p:spPr>
        <p:txBody>
          <a:bodyPr wrap="square" rtlCol="0">
            <a:spAutoFit/>
          </a:bodyPr>
          <a:lstStyle/>
          <a:p>
            <a:r>
              <a:rPr lang="en-US" altLang="zh-CN" sz="2400" dirty="0" smtClean="0">
                <a:solidFill>
                  <a:srgbClr val="292934"/>
                </a:solidFill>
              </a:rPr>
              <a:t>VSV consist of blade and penny platforms.</a:t>
            </a:r>
          </a:p>
          <a:p>
            <a:endParaRPr lang="zh-CN" altLang="en-US" sz="2400" dirty="0">
              <a:solidFill>
                <a:srgbClr val="292934"/>
              </a:solidFill>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32676" t="3990" r="47637" b="-939"/>
          <a:stretch/>
        </p:blipFill>
        <p:spPr>
          <a:xfrm>
            <a:off x="1115616" y="2276872"/>
            <a:ext cx="1800200" cy="4248472"/>
          </a:xfrm>
          <a:prstGeom prst="rect">
            <a:avLst/>
          </a:prstGeom>
        </p:spPr>
      </p:pic>
      <p:pic>
        <p:nvPicPr>
          <p:cNvPr id="6" name="图片 5"/>
          <p:cNvPicPr>
            <a:picLocks noChangeAspect="1"/>
          </p:cNvPicPr>
          <p:nvPr/>
        </p:nvPicPr>
        <p:blipFill>
          <a:blip r:embed="rId4"/>
          <a:stretch>
            <a:fillRect/>
          </a:stretch>
        </p:blipFill>
        <p:spPr>
          <a:xfrm>
            <a:off x="3956076" y="2708920"/>
            <a:ext cx="5224436" cy="3119066"/>
          </a:xfrm>
          <a:prstGeom prst="rect">
            <a:avLst/>
          </a:prstGeom>
        </p:spPr>
      </p:pic>
      <p:sp>
        <p:nvSpPr>
          <p:cNvPr id="4" name="灯片编号占位符 3"/>
          <p:cNvSpPr>
            <a:spLocks noGrp="1"/>
          </p:cNvSpPr>
          <p:nvPr>
            <p:ph type="sldNum" sz="quarter" idx="12"/>
          </p:nvPr>
        </p:nvSpPr>
        <p:spPr/>
        <p:txBody>
          <a:bodyPr/>
          <a:lstStyle/>
          <a:p>
            <a:fld id="{2A92A37F-F529-4358-98FE-FA21F443011C}" type="slidenum">
              <a:rPr lang="zh-CN" altLang="en-US" smtClean="0"/>
              <a:t>6</a:t>
            </a:fld>
            <a:endParaRPr lang="zh-CN" altLang="en-US"/>
          </a:p>
        </p:txBody>
      </p:sp>
    </p:spTree>
    <p:extLst>
      <p:ext uri="{BB962C8B-B14F-4D97-AF65-F5344CB8AC3E}">
        <p14:creationId xmlns:p14="http://schemas.microsoft.com/office/powerpoint/2010/main" val="425083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Backgroud</a:t>
            </a:r>
            <a:endParaRPr lang="zh-CN" altLang="en-US" dirty="0"/>
          </a:p>
        </p:txBody>
      </p:sp>
      <p:pic>
        <p:nvPicPr>
          <p:cNvPr id="8" name="图片 7"/>
          <p:cNvPicPr/>
          <p:nvPr/>
        </p:nvPicPr>
        <p:blipFill rotWithShape="1">
          <a:blip r:embed="rId3"/>
          <a:srcRect l="33333"/>
          <a:stretch/>
        </p:blipFill>
        <p:spPr bwMode="auto">
          <a:xfrm>
            <a:off x="5086400" y="2347204"/>
            <a:ext cx="3230016" cy="2852733"/>
          </a:xfrm>
          <a:prstGeom prst="rect">
            <a:avLst/>
          </a:prstGeom>
          <a:noFill/>
          <a:ln w="9525">
            <a:noFill/>
            <a:miter lim="800000"/>
            <a:headEnd/>
            <a:tailEnd/>
          </a:ln>
        </p:spPr>
      </p:pic>
      <p:pic>
        <p:nvPicPr>
          <p:cNvPr id="5" name="图片 4"/>
          <p:cNvPicPr>
            <a:picLocks noChangeAspect="1"/>
          </p:cNvPicPr>
          <p:nvPr/>
        </p:nvPicPr>
        <p:blipFill>
          <a:blip r:embed="rId4"/>
          <a:stretch>
            <a:fillRect/>
          </a:stretch>
        </p:blipFill>
        <p:spPr>
          <a:xfrm>
            <a:off x="507422" y="2204864"/>
            <a:ext cx="3344498" cy="2995073"/>
          </a:xfrm>
          <a:prstGeom prst="rect">
            <a:avLst/>
          </a:prstGeom>
        </p:spPr>
      </p:pic>
      <p:sp>
        <p:nvSpPr>
          <p:cNvPr id="9" name="文本框 8"/>
          <p:cNvSpPr txBox="1"/>
          <p:nvPr/>
        </p:nvSpPr>
        <p:spPr>
          <a:xfrm>
            <a:off x="683568" y="1599183"/>
            <a:ext cx="2428870" cy="461665"/>
          </a:xfrm>
          <a:prstGeom prst="rect">
            <a:avLst/>
          </a:prstGeom>
          <a:noFill/>
        </p:spPr>
        <p:txBody>
          <a:bodyPr wrap="none" rtlCol="0">
            <a:spAutoFit/>
          </a:bodyPr>
          <a:lstStyle/>
          <a:p>
            <a:r>
              <a:rPr lang="en-US" altLang="zh-CN" sz="2400" dirty="0" smtClean="0"/>
              <a:t>Previous Design</a:t>
            </a:r>
            <a:endParaRPr lang="zh-CN" altLang="en-US" sz="2400" dirty="0"/>
          </a:p>
        </p:txBody>
      </p:sp>
      <p:sp>
        <p:nvSpPr>
          <p:cNvPr id="10" name="文本框 9"/>
          <p:cNvSpPr txBox="1"/>
          <p:nvPr/>
        </p:nvSpPr>
        <p:spPr>
          <a:xfrm>
            <a:off x="5110768" y="1556792"/>
            <a:ext cx="2600392" cy="461665"/>
          </a:xfrm>
          <a:prstGeom prst="rect">
            <a:avLst/>
          </a:prstGeom>
          <a:noFill/>
        </p:spPr>
        <p:txBody>
          <a:bodyPr wrap="none" rtlCol="0">
            <a:spAutoFit/>
          </a:bodyPr>
          <a:lstStyle/>
          <a:p>
            <a:r>
              <a:rPr lang="en-US" altLang="zh-CN" sz="2400" dirty="0" smtClean="0"/>
              <a:t>Advanced Design</a:t>
            </a:r>
            <a:endParaRPr lang="zh-CN" altLang="en-US" sz="2400" dirty="0"/>
          </a:p>
        </p:txBody>
      </p:sp>
      <p:sp>
        <p:nvSpPr>
          <p:cNvPr id="11" name="文本框 10"/>
          <p:cNvSpPr txBox="1"/>
          <p:nvPr/>
        </p:nvSpPr>
        <p:spPr>
          <a:xfrm>
            <a:off x="227008" y="5373216"/>
            <a:ext cx="8383728" cy="954107"/>
          </a:xfrm>
          <a:prstGeom prst="rect">
            <a:avLst/>
          </a:prstGeom>
          <a:noFill/>
        </p:spPr>
        <p:txBody>
          <a:bodyPr wrap="square" rtlCol="0">
            <a:spAutoFit/>
          </a:bodyPr>
          <a:lstStyle/>
          <a:p>
            <a:r>
              <a:rPr lang="en-US" altLang="zh-CN" sz="2800" b="1" dirty="0" smtClean="0">
                <a:solidFill>
                  <a:srgbClr val="FF0000"/>
                </a:solidFill>
              </a:rPr>
              <a:t>Does the location and size of penny platforms impact on leakage loss only in VSV?</a:t>
            </a:r>
          </a:p>
        </p:txBody>
      </p:sp>
      <p:sp>
        <p:nvSpPr>
          <p:cNvPr id="3" name="灯片编号占位符 2"/>
          <p:cNvSpPr>
            <a:spLocks noGrp="1"/>
          </p:cNvSpPr>
          <p:nvPr>
            <p:ph type="sldNum" sz="quarter" idx="12"/>
          </p:nvPr>
        </p:nvSpPr>
        <p:spPr/>
        <p:txBody>
          <a:bodyPr/>
          <a:lstStyle/>
          <a:p>
            <a:fld id="{2A92A37F-F529-4358-98FE-FA21F443011C}" type="slidenum">
              <a:rPr lang="zh-CN" altLang="en-US" smtClean="0"/>
              <a:t>7</a:t>
            </a:fld>
            <a:endParaRPr lang="zh-CN" altLang="en-US"/>
          </a:p>
        </p:txBody>
      </p:sp>
    </p:spTree>
    <p:extLst>
      <p:ext uri="{BB962C8B-B14F-4D97-AF65-F5344CB8AC3E}">
        <p14:creationId xmlns:p14="http://schemas.microsoft.com/office/powerpoint/2010/main" val="5804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凸台示意图.jpg"/>
          <p:cNvPicPr/>
          <p:nvPr/>
        </p:nvPicPr>
        <p:blipFill rotWithShape="1">
          <a:blip r:embed="rId3"/>
          <a:srcRect l="5085" t="4604" b="5923"/>
          <a:stretch/>
        </p:blipFill>
        <p:spPr>
          <a:xfrm>
            <a:off x="0" y="1409271"/>
            <a:ext cx="4302397" cy="2846918"/>
          </a:xfrm>
          <a:prstGeom prst="rect">
            <a:avLst/>
          </a:prstGeom>
        </p:spPr>
      </p:pic>
      <p:sp>
        <p:nvSpPr>
          <p:cNvPr id="2" name="标题 1"/>
          <p:cNvSpPr>
            <a:spLocks noGrp="1"/>
          </p:cNvSpPr>
          <p:nvPr>
            <p:ph type="title"/>
          </p:nvPr>
        </p:nvSpPr>
        <p:spPr>
          <a:xfrm>
            <a:off x="33264" y="548680"/>
            <a:ext cx="9579295" cy="990600"/>
          </a:xfrm>
        </p:spPr>
        <p:txBody>
          <a:bodyPr>
            <a:noAutofit/>
          </a:bodyPr>
          <a:lstStyle/>
          <a:p>
            <a:r>
              <a:rPr lang="en-US" altLang="zh-CN" sz="3200" dirty="0" smtClean="0"/>
              <a:t>Experimental and numerical study on 2D cascade</a:t>
            </a:r>
            <a:endParaRPr lang="zh-CN" altLang="en-US" sz="3200" dirty="0"/>
          </a:p>
        </p:txBody>
      </p:sp>
      <p:pic>
        <p:nvPicPr>
          <p:cNvPr id="8" name="图片 3" descr="叶片1.JPG"/>
          <p:cNvPicPr>
            <a:picLocks noChangeAspect="1" noChangeArrowheads="1"/>
          </p:cNvPicPr>
          <p:nvPr/>
        </p:nvPicPr>
        <p:blipFill>
          <a:blip r:embed="rId4">
            <a:extLst>
              <a:ext uri="{28A0092B-C50C-407E-A947-70E740481C1C}">
                <a14:useLocalDpi xmlns:a14="http://schemas.microsoft.com/office/drawing/2010/main" val="0"/>
              </a:ext>
            </a:extLst>
          </a:blip>
          <a:srcRect l="23592" r="24648"/>
          <a:stretch>
            <a:fillRect/>
          </a:stretch>
        </p:blipFill>
        <p:spPr bwMode="auto">
          <a:xfrm>
            <a:off x="1225935" y="4673354"/>
            <a:ext cx="1684338" cy="21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2"/>
          <p:cNvSpPr txBox="1">
            <a:spLocks noChangeArrowheads="1"/>
          </p:cNvSpPr>
          <p:nvPr/>
        </p:nvSpPr>
        <p:spPr bwMode="auto">
          <a:xfrm>
            <a:off x="1408066" y="4234348"/>
            <a:ext cx="1320076" cy="46166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zh-CN" sz="2400" b="0" dirty="0" smtClean="0">
                <a:latin typeface="Times New Roman" pitchFamily="18" charset="0"/>
                <a:ea typeface="宋体" pitchFamily="2" charset="-122"/>
              </a:rPr>
              <a:t>Blade A</a:t>
            </a:r>
            <a:endParaRPr lang="zh-CN" altLang="en-US" sz="2400" b="0" dirty="0">
              <a:latin typeface="Times New Roman" pitchFamily="18" charset="0"/>
              <a:ea typeface="宋体" pitchFamily="2" charset="-122"/>
            </a:endParaRPr>
          </a:p>
        </p:txBody>
      </p:sp>
      <p:pic>
        <p:nvPicPr>
          <p:cNvPr id="11" name="图片 4" descr="叶片2.JPG"/>
          <p:cNvPicPr>
            <a:picLocks noChangeAspect="1" noChangeArrowheads="1"/>
          </p:cNvPicPr>
          <p:nvPr/>
        </p:nvPicPr>
        <p:blipFill>
          <a:blip r:embed="rId5">
            <a:extLst>
              <a:ext uri="{28A0092B-C50C-407E-A947-70E740481C1C}">
                <a14:useLocalDpi xmlns:a14="http://schemas.microsoft.com/office/drawing/2010/main" val="0"/>
              </a:ext>
            </a:extLst>
          </a:blip>
          <a:srcRect l="3897" r="5544"/>
          <a:stretch>
            <a:fillRect/>
          </a:stretch>
        </p:blipFill>
        <p:spPr bwMode="auto">
          <a:xfrm rot="5400000">
            <a:off x="3552180" y="4932276"/>
            <a:ext cx="2158487"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5" descr="叶片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5852566" y="4956291"/>
            <a:ext cx="2158856"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p14="http://schemas.microsoft.com/office/powerpoint/2010/main" val="349750402"/>
              </p:ext>
            </p:extLst>
          </p:nvPr>
        </p:nvGraphicFramePr>
        <p:xfrm>
          <a:off x="4572000" y="1647056"/>
          <a:ext cx="4312387" cy="2286000"/>
        </p:xfrm>
        <a:graphic>
          <a:graphicData uri="http://schemas.openxmlformats.org/drawingml/2006/table">
            <a:tbl>
              <a:tblPr firstRow="1" bandRow="1">
                <a:tableStyleId>{3B4B98B0-60AC-42C2-AFA5-B58CD77FA1E5}</a:tableStyleId>
              </a:tblPr>
              <a:tblGrid>
                <a:gridCol w="2822706"/>
                <a:gridCol w="1489681"/>
              </a:tblGrid>
              <a:tr h="370840">
                <a:tc>
                  <a:txBody>
                    <a:bodyPr/>
                    <a:lstStyle/>
                    <a:p>
                      <a:r>
                        <a:rPr lang="en-US" altLang="zh-CN" sz="2400" b="1" dirty="0" smtClean="0"/>
                        <a:t>Blade height</a:t>
                      </a:r>
                      <a:endParaRPr lang="zh-CN" altLang="en-US" sz="2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altLang="zh-CN" sz="2400" b="1" dirty="0" smtClean="0"/>
                        <a:t>100mm</a:t>
                      </a:r>
                      <a:endParaRPr lang="zh-CN" altLang="en-US" sz="2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altLang="zh-CN" sz="2400" b="1" dirty="0" smtClean="0"/>
                        <a:t>gap</a:t>
                      </a:r>
                      <a:endParaRPr lang="zh-CN" altLang="en-US" sz="2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t>1.5mm</a:t>
                      </a:r>
                      <a:endParaRPr lang="zh-CN" altLang="en-US"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400" b="1" dirty="0" smtClean="0"/>
                        <a:t>pitch</a:t>
                      </a:r>
                      <a:endParaRPr lang="zh-CN" altLang="en-US" sz="2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t>30mm</a:t>
                      </a:r>
                      <a:endParaRPr lang="zh-CN" altLang="en-US"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400" b="1" dirty="0" smtClean="0"/>
                        <a:t>chord</a:t>
                      </a:r>
                      <a:endParaRPr lang="zh-CN" altLang="en-US" sz="2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400" b="1" dirty="0" smtClean="0"/>
                        <a:t>34.3mm</a:t>
                      </a:r>
                      <a:endParaRPr lang="zh-CN" altLang="en-US"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2400" b="1" dirty="0" smtClean="0"/>
                        <a:t>Blade number</a:t>
                      </a:r>
                      <a:endParaRPr lang="zh-CN" altLang="en-US" sz="2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altLang="zh-CN" sz="2400" b="1" dirty="0" smtClean="0"/>
                        <a:t>8</a:t>
                      </a:r>
                      <a:endParaRPr lang="zh-CN" altLang="en-US"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6" name="Text Box 42"/>
          <p:cNvSpPr txBox="1">
            <a:spLocks noChangeArrowheads="1"/>
          </p:cNvSpPr>
          <p:nvPr/>
        </p:nvSpPr>
        <p:spPr bwMode="auto">
          <a:xfrm>
            <a:off x="3911962" y="4256189"/>
            <a:ext cx="1320076" cy="46166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zh-CN" sz="2400" b="0" dirty="0" smtClean="0">
                <a:latin typeface="Times New Roman" pitchFamily="18" charset="0"/>
                <a:ea typeface="宋体" pitchFamily="2" charset="-122"/>
              </a:rPr>
              <a:t>Blade B</a:t>
            </a:r>
            <a:endParaRPr lang="zh-CN" altLang="en-US" sz="2400" b="0" dirty="0">
              <a:latin typeface="Times New Roman" pitchFamily="18" charset="0"/>
              <a:ea typeface="宋体" pitchFamily="2" charset="-122"/>
            </a:endParaRPr>
          </a:p>
        </p:txBody>
      </p:sp>
      <p:sp>
        <p:nvSpPr>
          <p:cNvPr id="17" name="Text Box 42"/>
          <p:cNvSpPr txBox="1">
            <a:spLocks noChangeArrowheads="1"/>
          </p:cNvSpPr>
          <p:nvPr/>
        </p:nvSpPr>
        <p:spPr bwMode="auto">
          <a:xfrm>
            <a:off x="6271955" y="4256863"/>
            <a:ext cx="1320076" cy="46166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zh-CN" sz="2400" b="0" dirty="0" smtClean="0">
                <a:latin typeface="Times New Roman" pitchFamily="18" charset="0"/>
                <a:ea typeface="宋体" pitchFamily="2" charset="-122"/>
              </a:rPr>
              <a:t>Blade C</a:t>
            </a:r>
            <a:endParaRPr lang="zh-CN" altLang="en-US" sz="2400" b="0" dirty="0">
              <a:latin typeface="Times New Roman" pitchFamily="18" charset="0"/>
              <a:ea typeface="宋体" pitchFamily="2" charset="-122"/>
            </a:endParaRPr>
          </a:p>
        </p:txBody>
      </p:sp>
      <p:sp>
        <p:nvSpPr>
          <p:cNvPr id="3" name="灯片编号占位符 2"/>
          <p:cNvSpPr>
            <a:spLocks noGrp="1"/>
          </p:cNvSpPr>
          <p:nvPr>
            <p:ph type="sldNum" sz="quarter" idx="12"/>
          </p:nvPr>
        </p:nvSpPr>
        <p:spPr/>
        <p:txBody>
          <a:bodyPr/>
          <a:lstStyle/>
          <a:p>
            <a:fld id="{2A92A37F-F529-4358-98FE-FA21F443011C}" type="slidenum">
              <a:rPr lang="zh-CN" altLang="en-US" smtClean="0"/>
              <a:t>8</a:t>
            </a:fld>
            <a:endParaRPr lang="zh-CN" altLang="en-US"/>
          </a:p>
        </p:txBody>
      </p:sp>
    </p:spTree>
    <p:extLst>
      <p:ext uri="{BB962C8B-B14F-4D97-AF65-F5344CB8AC3E}">
        <p14:creationId xmlns:p14="http://schemas.microsoft.com/office/powerpoint/2010/main" val="3971157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图片 3" descr="平面叶栅实验台照片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33056"/>
            <a:ext cx="3962857" cy="26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572000" y="4309776"/>
            <a:ext cx="4572000" cy="1569660"/>
          </a:xfrm>
          <a:prstGeom prst="rect">
            <a:avLst/>
          </a:prstGeom>
        </p:spPr>
        <p:txBody>
          <a:bodyPr>
            <a:spAutoFit/>
          </a:bodyPr>
          <a:lstStyle/>
          <a:p>
            <a:r>
              <a:rPr lang="en-US" altLang="zh-CN" sz="2400" dirty="0" smtClean="0">
                <a:solidFill>
                  <a:srgbClr val="FF0000"/>
                </a:solidFill>
              </a:rPr>
              <a:t>Outflow measure:</a:t>
            </a:r>
          </a:p>
          <a:p>
            <a:r>
              <a:rPr lang="en-US" altLang="zh-CN" sz="2400" dirty="0" smtClean="0"/>
              <a:t>Total pressure  is acquired at  a blade passage section downstream of 0.5×blade chord</a:t>
            </a:r>
          </a:p>
        </p:txBody>
      </p:sp>
      <p:sp>
        <p:nvSpPr>
          <p:cNvPr id="7" name="文本框 6"/>
          <p:cNvSpPr txBox="1"/>
          <p:nvPr/>
        </p:nvSpPr>
        <p:spPr>
          <a:xfrm>
            <a:off x="323528" y="952976"/>
            <a:ext cx="4842992" cy="461665"/>
          </a:xfrm>
          <a:prstGeom prst="rect">
            <a:avLst/>
          </a:prstGeom>
          <a:noFill/>
        </p:spPr>
        <p:txBody>
          <a:bodyPr wrap="none" rtlCol="0">
            <a:spAutoFit/>
          </a:bodyPr>
          <a:lstStyle/>
          <a:p>
            <a:pPr marL="342900" indent="-342900">
              <a:buFont typeface="Wingdings" panose="05000000000000000000" pitchFamily="2" charset="2"/>
              <a:buChar char="p"/>
            </a:pPr>
            <a:r>
              <a:rPr lang="en-US" altLang="zh-CN" sz="2400" dirty="0" smtClean="0">
                <a:solidFill>
                  <a:srgbClr val="00B0F0"/>
                </a:solidFill>
              </a:rPr>
              <a:t>Plane cascade test rig at NUAA</a:t>
            </a:r>
            <a:endParaRPr lang="zh-CN" altLang="en-US" sz="2400" dirty="0">
              <a:solidFill>
                <a:srgbClr val="00B0F0"/>
              </a:solidFill>
            </a:endParaRPr>
          </a:p>
        </p:txBody>
      </p:sp>
      <p:sp>
        <p:nvSpPr>
          <p:cNvPr id="3" name="矩形 2"/>
          <p:cNvSpPr/>
          <p:nvPr/>
        </p:nvSpPr>
        <p:spPr>
          <a:xfrm>
            <a:off x="5237820" y="2264424"/>
            <a:ext cx="3240360" cy="1200329"/>
          </a:xfrm>
          <a:prstGeom prst="rect">
            <a:avLst/>
          </a:prstGeom>
        </p:spPr>
        <p:txBody>
          <a:bodyPr wrap="square">
            <a:spAutoFit/>
          </a:bodyPr>
          <a:lstStyle/>
          <a:p>
            <a:r>
              <a:rPr lang="en-US" altLang="zh-CN" sz="2400" dirty="0" smtClean="0">
                <a:solidFill>
                  <a:srgbClr val="FF0000"/>
                </a:solidFill>
              </a:rPr>
              <a:t>Inflow condition: </a:t>
            </a:r>
          </a:p>
          <a:p>
            <a:r>
              <a:rPr lang="en-US" altLang="zh-CN" sz="2400" dirty="0" smtClean="0"/>
              <a:t>Mach</a:t>
            </a:r>
            <a:r>
              <a:rPr lang="zh-CN" altLang="zh-CN" sz="2400" dirty="0" smtClean="0"/>
              <a:t>：</a:t>
            </a:r>
            <a:r>
              <a:rPr lang="en-US" altLang="zh-CN" sz="2400" dirty="0"/>
              <a:t>0.5</a:t>
            </a:r>
            <a:endParaRPr lang="zh-CN" altLang="zh-CN" sz="2400" dirty="0"/>
          </a:p>
          <a:p>
            <a:r>
              <a:rPr lang="en-US" altLang="zh-CN" sz="2400" dirty="0"/>
              <a:t>A</a:t>
            </a:r>
            <a:r>
              <a:rPr lang="en-US" altLang="zh-CN" sz="2400" dirty="0" smtClean="0"/>
              <a:t>ttack</a:t>
            </a:r>
            <a:r>
              <a:rPr lang="zh-CN" altLang="zh-CN" sz="2400" dirty="0" smtClean="0"/>
              <a:t>：</a:t>
            </a:r>
            <a:r>
              <a:rPr lang="en-US" altLang="zh-CN" sz="2400" dirty="0"/>
              <a:t>0</a:t>
            </a:r>
            <a:r>
              <a:rPr lang="zh-CN" altLang="zh-CN" sz="2400" dirty="0"/>
              <a:t>°，</a:t>
            </a:r>
            <a:r>
              <a:rPr lang="en-US" altLang="zh-CN" sz="2400" dirty="0"/>
              <a:t>10</a:t>
            </a:r>
            <a:r>
              <a:rPr lang="zh-CN" altLang="zh-CN" sz="2400" dirty="0"/>
              <a:t>°，</a:t>
            </a:r>
            <a:r>
              <a:rPr lang="en-US" altLang="zh-CN" sz="2400" dirty="0"/>
              <a:t>20</a:t>
            </a:r>
            <a:r>
              <a:rPr lang="zh-CN" altLang="zh-CN" sz="2400" dirty="0"/>
              <a:t>°</a:t>
            </a:r>
          </a:p>
        </p:txBody>
      </p:sp>
      <p:pic>
        <p:nvPicPr>
          <p:cNvPr id="10" name="图片 9"/>
          <p:cNvPicPr>
            <a:picLocks noChangeAspect="1"/>
          </p:cNvPicPr>
          <p:nvPr/>
        </p:nvPicPr>
        <p:blipFill>
          <a:blip r:embed="rId4"/>
          <a:stretch>
            <a:fillRect/>
          </a:stretch>
        </p:blipFill>
        <p:spPr>
          <a:xfrm>
            <a:off x="-97160" y="1661996"/>
            <a:ext cx="5029200" cy="1962150"/>
          </a:xfrm>
          <a:prstGeom prst="rect">
            <a:avLst/>
          </a:prstGeom>
        </p:spPr>
      </p:pic>
      <p:sp>
        <p:nvSpPr>
          <p:cNvPr id="2" name="灯片编号占位符 1"/>
          <p:cNvSpPr>
            <a:spLocks noGrp="1"/>
          </p:cNvSpPr>
          <p:nvPr>
            <p:ph type="sldNum" sz="quarter" idx="12"/>
          </p:nvPr>
        </p:nvSpPr>
        <p:spPr/>
        <p:txBody>
          <a:bodyPr/>
          <a:lstStyle/>
          <a:p>
            <a:fld id="{2A92A37F-F529-4358-98FE-FA21F443011C}" type="slidenum">
              <a:rPr lang="zh-CN" altLang="en-US" smtClean="0"/>
              <a:t>9</a:t>
            </a:fld>
            <a:endParaRPr lang="zh-CN" altLang="en-US"/>
          </a:p>
        </p:txBody>
      </p:sp>
    </p:spTree>
    <p:extLst>
      <p:ext uri="{BB962C8B-B14F-4D97-AF65-F5344CB8AC3E}">
        <p14:creationId xmlns:p14="http://schemas.microsoft.com/office/powerpoint/2010/main" val="3217895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3069</TotalTime>
  <Words>609</Words>
  <Application>Microsoft Office PowerPoint</Application>
  <PresentationFormat>On-screen Show (4:3)</PresentationFormat>
  <Paragraphs>180</Paragraphs>
  <Slides>21</Slides>
  <Notes>18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透明</vt:lpstr>
      <vt:lpstr>13_一般</vt:lpstr>
      <vt:lpstr>Graph</vt:lpstr>
      <vt:lpstr>About OMICS Group</vt:lpstr>
      <vt:lpstr>About OMICS Group Conferences</vt:lpstr>
      <vt:lpstr>Study  on the Penny Platform of Variable Stator Vane in Compressor</vt:lpstr>
      <vt:lpstr>Outline </vt:lpstr>
      <vt:lpstr>Background </vt:lpstr>
      <vt:lpstr>Background </vt:lpstr>
      <vt:lpstr>Backgroud</vt:lpstr>
      <vt:lpstr>Experimental and numerical study on 2D cascade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on the Penny Platform of Variable Stator Vane in Compressor</dc:title>
  <dc:creator>yrf</dc:creator>
  <cp:lastModifiedBy>valentina</cp:lastModifiedBy>
  <cp:revision>174</cp:revision>
  <dcterms:created xsi:type="dcterms:W3CDTF">2015-09-22T02:29:00Z</dcterms:created>
  <dcterms:modified xsi:type="dcterms:W3CDTF">2015-10-13T16:32:48Z</dcterms:modified>
</cp:coreProperties>
</file>