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86" r:id="rId3"/>
    <p:sldId id="287" r:id="rId4"/>
    <p:sldId id="259" r:id="rId5"/>
    <p:sldId id="288" r:id="rId6"/>
    <p:sldId id="290" r:id="rId7"/>
    <p:sldId id="289" r:id="rId8"/>
    <p:sldId id="291" r:id="rId9"/>
    <p:sldId id="283" r:id="rId10"/>
    <p:sldId id="292" r:id="rId11"/>
    <p:sldId id="276" r:id="rId12"/>
    <p:sldId id="273" r:id="rId13"/>
    <p:sldId id="277" r:id="rId14"/>
    <p:sldId id="269" r:id="rId15"/>
    <p:sldId id="271" r:id="rId16"/>
    <p:sldId id="284" r:id="rId1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2" autoAdjust="0"/>
  </p:normalViewPr>
  <p:slideViewPr>
    <p:cSldViewPr>
      <p:cViewPr>
        <p:scale>
          <a:sx n="90" d="100"/>
          <a:sy n="9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ECE7ABD-5AAE-4BDC-B663-FE934A1B9F15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r-F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08C7667-CCE4-4402-8582-7425FC3A18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74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0F90E-6C6E-4392-AD38-1287470CC5C8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B023C-C8FB-4819-B3B5-F2AE613091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EE450-D2DE-4368-885C-8F991965A36F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13C95-9A63-4C83-BC8C-1D7A46F4EF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0852-E9EC-42DF-9C7D-37ECD801E596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B0570-3589-4C38-A48D-EAF894DE613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936D-9660-4CD2-BC99-71748C067792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89A49-1FF0-468F-AF70-DBF2EDA408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33D33-64CD-44CB-BDA7-485752F42507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17787-A51E-4DB1-817E-A5A322098CF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DCE9-61C6-415B-869E-3D57C32A360B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1E392-5D23-47A9-AEB7-FE833AA6D15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7C770-BAB6-4EFF-B355-56984F6C7E3A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2C513-AACD-4DD2-A8B7-6614C93D806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21BC2-4438-4B41-88A0-BC34E8CFAEF3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7ED3-167A-4409-A32C-32A8DA9085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B8CA2-E67F-499F-8AC5-6AD5CE5D0965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BF08-C3AB-417C-B56C-9777087D11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EC44A-B51A-4EFA-ADAB-85FE1D32E255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49D6F-6D6A-48DF-942F-14D708351E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1B58D-30FE-4C6F-B110-E1474D452D3A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5D265-F431-4C27-92F6-088CA085B5E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91EA8E3-1A4D-49D3-8C45-BB8844827B21}" type="datetimeFigureOut">
              <a:rPr lang="fr-FR"/>
              <a:pPr>
                <a:defRPr/>
              </a:pPr>
              <a:t>01/12/2014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1FCAA12-08CF-410E-9B18-E66EFBAA1D8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gif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 bwMode="auto">
          <a:xfrm>
            <a:off x="96715" y="1052513"/>
            <a:ext cx="8928589" cy="31686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ja-JP"/>
            </a:defPPr>
            <a:lvl1pPr marL="0" algn="ctr" defTabSz="914400" eaLnBrk="0" latinLnBrk="0" hangingPunct="0">
              <a:lnSpc>
                <a:spcPct val="125000"/>
              </a:lnSpc>
              <a:defRPr kumimoji="0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/>
                <a:cs typeface="Arial" charset="0"/>
              </a:defRPr>
            </a:lvl1pPr>
            <a:lvl2pPr defTabSz="914400" eaLnBrk="1" latinLnBrk="0" hangingPunct="1"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defTabSz="914400" eaLnBrk="1" latinLnBrk="0" hangingPunct="1"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defTabSz="914400" eaLnBrk="1" latinLnBrk="0" hangingPunct="1"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defTabSz="914400" eaLnBrk="1" latinLnBrk="0" hangingPunct="1"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>
              <a:defRPr sz="16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r>
              <a:rPr lang="en-US" sz="3200" dirty="0" smtClean="0"/>
              <a:t>Nanostructured self-assembled </a:t>
            </a:r>
          </a:p>
          <a:p>
            <a:r>
              <a:rPr lang="en-US" sz="3200" dirty="0" smtClean="0"/>
              <a:t>P3HT thin films </a:t>
            </a:r>
          </a:p>
          <a:p>
            <a:r>
              <a:rPr lang="en-US" sz="3200" dirty="0" smtClean="0"/>
              <a:t>and their application </a:t>
            </a:r>
          </a:p>
          <a:p>
            <a:r>
              <a:rPr lang="en-US" sz="3200" dirty="0" smtClean="0"/>
              <a:t>to enhance organic solar cell efficiency</a:t>
            </a:r>
            <a:endParaRPr lang="en-US" sz="3200" dirty="0"/>
          </a:p>
        </p:txBody>
      </p:sp>
      <p:sp>
        <p:nvSpPr>
          <p:cNvPr id="2051" name="サブタイトル 2"/>
          <p:cNvSpPr txBox="1">
            <a:spLocks/>
          </p:cNvSpPr>
          <p:nvPr/>
        </p:nvSpPr>
        <p:spPr bwMode="auto">
          <a:xfrm>
            <a:off x="-14654" y="4581525"/>
            <a:ext cx="9127881" cy="179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u="sng" dirty="0" err="1" smtClean="0"/>
              <a:t>Varun</a:t>
            </a:r>
            <a:r>
              <a:rPr lang="en-US" u="sng" dirty="0" smtClean="0"/>
              <a:t> Vohra</a:t>
            </a:r>
            <a:r>
              <a:rPr lang="en-US" u="sng" baseline="30000" dirty="0" smtClean="0"/>
              <a:t>1</a:t>
            </a:r>
            <a:r>
              <a:rPr lang="en-US" dirty="0" smtClean="0"/>
              <a:t>,Hideyuki Murata</a:t>
            </a:r>
            <a:r>
              <a:rPr lang="en-US" baseline="30000" dirty="0"/>
              <a:t>2</a:t>
            </a:r>
            <a:endParaRPr lang="en-US" baseline="30000" dirty="0" smtClean="0"/>
          </a:p>
          <a:p>
            <a:pPr algn="ctr"/>
            <a:endParaRPr lang="en-US" baseline="30000" dirty="0" smtClean="0"/>
          </a:p>
          <a:p>
            <a:pPr algn="ctr"/>
            <a:endParaRPr lang="en-US" baseline="30000" dirty="0" smtClean="0"/>
          </a:p>
          <a:p>
            <a:pPr algn="ctr" eaLnBrk="0" hangingPunct="0"/>
            <a:r>
              <a:rPr lang="en-US" altLang="ja-JP" baseline="30000" dirty="0" smtClean="0"/>
              <a:t>1</a:t>
            </a:r>
            <a:r>
              <a:rPr lang="en-US" altLang="ja-JP" dirty="0" smtClean="0"/>
              <a:t>University of Electro-Communications (UEC), Japan</a:t>
            </a:r>
          </a:p>
          <a:p>
            <a:pPr algn="ctr" eaLnBrk="0" hangingPunct="0"/>
            <a:endParaRPr lang="en-US" altLang="ja-JP" dirty="0" smtClean="0"/>
          </a:p>
          <a:p>
            <a:pPr algn="ctr" eaLnBrk="0" hangingPunct="0"/>
            <a:r>
              <a:rPr lang="en-US" altLang="ja-JP" baseline="30000" dirty="0" smtClean="0"/>
              <a:t>2</a:t>
            </a:r>
            <a:r>
              <a:rPr lang="en-US" altLang="ja-JP" dirty="0" smtClean="0"/>
              <a:t>Japan </a:t>
            </a:r>
            <a:r>
              <a:rPr lang="en-US" altLang="ja-JP" dirty="0"/>
              <a:t>Advanced Institute of Science and Technology</a:t>
            </a:r>
            <a:r>
              <a:rPr lang="ja-JP" altLang="en-US"/>
              <a:t> </a:t>
            </a:r>
            <a:r>
              <a:rPr lang="en-US" altLang="ja-JP" dirty="0"/>
              <a:t>(JAIST), </a:t>
            </a:r>
            <a:r>
              <a:rPr lang="en-US" altLang="ja-JP" dirty="0" smtClean="0"/>
              <a:t>Japan</a:t>
            </a:r>
            <a:endParaRPr lang="en-US" altLang="ja-JP" dirty="0"/>
          </a:p>
          <a:p>
            <a:pPr algn="ctr" eaLnBrk="0" hangingPunct="0"/>
            <a:endParaRPr lang="en-US" altLang="ja-JP" dirty="0" smtClean="0"/>
          </a:p>
          <a:p>
            <a:pPr algn="ctr"/>
            <a:endParaRPr lang="en-US" baseline="30000" dirty="0" smtClean="0"/>
          </a:p>
          <a:p>
            <a:pPr algn="ctr" eaLnBrk="0" hangingPunct="0"/>
            <a:endParaRPr lang="en-US" altLang="ja-JP" dirty="0"/>
          </a:p>
        </p:txBody>
      </p:sp>
      <p:sp>
        <p:nvSpPr>
          <p:cNvPr id="2052" name="正方形/長方形 3"/>
          <p:cNvSpPr>
            <a:spLocks noChangeArrowheads="1"/>
          </p:cNvSpPr>
          <p:nvPr/>
        </p:nvSpPr>
        <p:spPr bwMode="auto">
          <a:xfrm>
            <a:off x="1447800" y="44624"/>
            <a:ext cx="6248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4th International Conference on </a:t>
            </a:r>
            <a:r>
              <a:rPr lang="en-US" dirty="0" err="1" smtClean="0"/>
              <a:t>Nanotek</a:t>
            </a:r>
            <a:r>
              <a:rPr lang="en-US" dirty="0" smtClean="0"/>
              <a:t> and Expo</a:t>
            </a:r>
          </a:p>
          <a:p>
            <a:pPr algn="ctr"/>
            <a:r>
              <a:rPr lang="en-US" altLang="ja-JP" dirty="0" smtClean="0"/>
              <a:t>(Nanotek-2014) San Francisco, USA</a:t>
            </a:r>
          </a:p>
          <a:p>
            <a:pPr algn="ctr"/>
            <a:r>
              <a:rPr lang="en-US" altLang="ja-JP" sz="1600" i="1" dirty="0" smtClean="0"/>
              <a:t>December 1</a:t>
            </a:r>
            <a:r>
              <a:rPr lang="en-US" altLang="ja-JP" sz="1600" i="1" baseline="30000" dirty="0" smtClean="0"/>
              <a:t>st</a:t>
            </a:r>
            <a:r>
              <a:rPr lang="en-US" altLang="ja-JP" sz="1600" i="1" dirty="0" smtClean="0"/>
              <a:t>, 2014</a:t>
            </a:r>
            <a:endParaRPr lang="en-US" altLang="ja-JP" sz="1600" i="1" dirty="0"/>
          </a:p>
        </p:txBody>
      </p:sp>
      <p:pic>
        <p:nvPicPr>
          <p:cNvPr id="2053" name="図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397" y="196851"/>
            <a:ext cx="138625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116632"/>
            <a:ext cx="1403646" cy="8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Morphology of the 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nanoporous</a:t>
            </a: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films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27970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 addition to increased </a:t>
            </a:r>
            <a:r>
              <a:rPr lang="en-US" sz="2400" i="1" dirty="0" err="1" smtClean="0"/>
              <a:t>Jsc</a:t>
            </a:r>
            <a:r>
              <a:rPr lang="en-US" sz="2400" i="1" dirty="0" smtClean="0"/>
              <a:t>, we should observe increased FF</a:t>
            </a:r>
            <a:endParaRPr lang="en-US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878210"/>
            <a:ext cx="8763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5496" y="31229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AFM measurements: underlying non structured P3HT buffer layer</a:t>
            </a:r>
          </a:p>
          <a:p>
            <a:pPr algn="ctr"/>
            <a:r>
              <a:rPr lang="en-US" i="1" dirty="0" smtClean="0"/>
              <a:t>Angle dependent FTIR: organization of the P3HT chains at the P3HT-PS interface  </a:t>
            </a:r>
            <a:endParaRPr lang="en-US" i="1" dirty="0"/>
          </a:p>
        </p:txBody>
      </p:sp>
      <p:grpSp>
        <p:nvGrpSpPr>
          <p:cNvPr id="29" name="Group 160"/>
          <p:cNvGrpSpPr>
            <a:grpSpLocks/>
          </p:cNvGrpSpPr>
          <p:nvPr/>
        </p:nvGrpSpPr>
        <p:grpSpPr bwMode="auto">
          <a:xfrm>
            <a:off x="755576" y="3717032"/>
            <a:ext cx="7863532" cy="2592288"/>
            <a:chOff x="164356" y="3750898"/>
            <a:chExt cx="8907636" cy="3068960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6016" y="4005065"/>
              <a:ext cx="3619348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Group 152"/>
            <p:cNvGrpSpPr>
              <a:grpSpLocks/>
            </p:cNvGrpSpPr>
            <p:nvPr/>
          </p:nvGrpSpPr>
          <p:grpSpPr bwMode="auto">
            <a:xfrm>
              <a:off x="164356" y="4365104"/>
              <a:ext cx="3111500" cy="1455441"/>
              <a:chOff x="740420" y="4941168"/>
              <a:chExt cx="3111500" cy="1455441"/>
            </a:xfrm>
          </p:grpSpPr>
          <p:sp>
            <p:nvSpPr>
              <p:cNvPr id="41" name="Cube 40"/>
              <p:cNvSpPr/>
              <p:nvPr/>
            </p:nvSpPr>
            <p:spPr bwMode="auto">
              <a:xfrm>
                <a:off x="740420" y="5677097"/>
                <a:ext cx="3110685" cy="720072"/>
              </a:xfrm>
              <a:prstGeom prst="cube">
                <a:avLst>
                  <a:gd name="adj" fmla="val 573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</a:rPr>
                  <a:t>PEDOT:PSS</a:t>
                </a: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Cube 41"/>
              <p:cNvSpPr/>
              <p:nvPr/>
            </p:nvSpPr>
            <p:spPr bwMode="auto">
              <a:xfrm>
                <a:off x="936436" y="5370720"/>
                <a:ext cx="2699904" cy="720072"/>
              </a:xfrm>
              <a:prstGeom prst="cube">
                <a:avLst>
                  <a:gd name="adj" fmla="val 5732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3" name="Group 45"/>
              <p:cNvGrpSpPr/>
              <p:nvPr/>
            </p:nvGrpSpPr>
            <p:grpSpPr bwMode="auto">
              <a:xfrm>
                <a:off x="1172916" y="5469983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4" name="Chord 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85" name="Chord 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4" name="Group 46"/>
              <p:cNvGrpSpPr/>
              <p:nvPr/>
            </p:nvGrpSpPr>
            <p:grpSpPr bwMode="auto">
              <a:xfrm>
                <a:off x="1434454" y="548089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2" name="Chord 10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83" name="Chord 1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5" name="Group 49"/>
              <p:cNvGrpSpPr/>
              <p:nvPr/>
            </p:nvGrpSpPr>
            <p:grpSpPr bwMode="auto">
              <a:xfrm>
                <a:off x="1714353" y="5476493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80" name="Chord 1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81" name="Chord 1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6" name="Group 52"/>
              <p:cNvGrpSpPr/>
              <p:nvPr/>
            </p:nvGrpSpPr>
            <p:grpSpPr bwMode="auto">
              <a:xfrm>
                <a:off x="1975890" y="548740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8" name="Chord 1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9" name="Chord 1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7" name="Group 55"/>
              <p:cNvGrpSpPr/>
              <p:nvPr/>
            </p:nvGrpSpPr>
            <p:grpSpPr bwMode="auto">
              <a:xfrm>
                <a:off x="2237428" y="548089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6" name="Chord 1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7" name="Chord 2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8" name="Group 58"/>
              <p:cNvGrpSpPr/>
              <p:nvPr/>
            </p:nvGrpSpPr>
            <p:grpSpPr bwMode="auto">
              <a:xfrm>
                <a:off x="2498967" y="549181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4" name="Chord 2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5" name="Chord 23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9" name="Group 61"/>
              <p:cNvGrpSpPr/>
              <p:nvPr/>
            </p:nvGrpSpPr>
            <p:grpSpPr bwMode="auto">
              <a:xfrm>
                <a:off x="2762984" y="5483002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2" name="Chord 2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3" name="Chord 2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0" name="Group 64"/>
              <p:cNvGrpSpPr/>
              <p:nvPr/>
            </p:nvGrpSpPr>
            <p:grpSpPr bwMode="auto">
              <a:xfrm>
                <a:off x="3024523" y="549391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70" name="Chord 28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1" name="Chord 29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1" name="Group 67"/>
              <p:cNvGrpSpPr/>
              <p:nvPr/>
            </p:nvGrpSpPr>
            <p:grpSpPr bwMode="auto">
              <a:xfrm>
                <a:off x="3304421" y="5489512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68" name="Chord 16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9" name="Chord 16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2" name="Group 79"/>
              <p:cNvGrpSpPr/>
              <p:nvPr/>
            </p:nvGrpSpPr>
            <p:grpSpPr bwMode="auto">
              <a:xfrm>
                <a:off x="1379240" y="530120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66" name="Chord 16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7" name="Chord 16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3" name="Group 82"/>
              <p:cNvGrpSpPr/>
              <p:nvPr/>
            </p:nvGrpSpPr>
            <p:grpSpPr bwMode="auto">
              <a:xfrm>
                <a:off x="1640778" y="531212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64" name="Chord 16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5" name="Chord 16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4" name="Group 85"/>
              <p:cNvGrpSpPr/>
              <p:nvPr/>
            </p:nvGrpSpPr>
            <p:grpSpPr bwMode="auto">
              <a:xfrm>
                <a:off x="1920677" y="530771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62" name="Chord 161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3" name="Chord 4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5" name="Group 88"/>
              <p:cNvGrpSpPr/>
              <p:nvPr/>
            </p:nvGrpSpPr>
            <p:grpSpPr bwMode="auto">
              <a:xfrm>
                <a:off x="2182215" y="531863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60" name="Chord 4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1" name="Chord 4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6" name="Group 91"/>
              <p:cNvGrpSpPr/>
              <p:nvPr/>
            </p:nvGrpSpPr>
            <p:grpSpPr bwMode="auto">
              <a:xfrm>
                <a:off x="2443753" y="531212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58" name="Chord 4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9" name="Chord 4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7" name="Group 94"/>
              <p:cNvGrpSpPr/>
              <p:nvPr/>
            </p:nvGrpSpPr>
            <p:grpSpPr bwMode="auto">
              <a:xfrm>
                <a:off x="2705291" y="532303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56" name="Chord 4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7" name="Chord 5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8" name="Group 97"/>
              <p:cNvGrpSpPr/>
              <p:nvPr/>
            </p:nvGrpSpPr>
            <p:grpSpPr bwMode="auto">
              <a:xfrm>
                <a:off x="2969309" y="531422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54" name="Chord 5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5" name="Chord 53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59" name="Group 100"/>
              <p:cNvGrpSpPr/>
              <p:nvPr/>
            </p:nvGrpSpPr>
            <p:grpSpPr bwMode="auto">
              <a:xfrm>
                <a:off x="3230847" y="532514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52" name="Chord 5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3" name="Chord 5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60" name="Chord 59"/>
              <p:cNvSpPr/>
              <p:nvPr/>
            </p:nvSpPr>
            <p:spPr bwMode="auto">
              <a:xfrm rot="16200000">
                <a:off x="795071" y="5700018"/>
                <a:ext cx="543516" cy="165334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1" name="Chord 60"/>
              <p:cNvSpPr/>
              <p:nvPr/>
            </p:nvSpPr>
            <p:spPr bwMode="auto">
              <a:xfrm rot="16200000">
                <a:off x="1056709" y="5700870"/>
                <a:ext cx="543516" cy="163631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2" name="Chord 61"/>
              <p:cNvSpPr/>
              <p:nvPr/>
            </p:nvSpPr>
            <p:spPr bwMode="auto">
              <a:xfrm rot="16200000">
                <a:off x="1319200" y="5700870"/>
                <a:ext cx="543516" cy="163631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3" name="Chord 62"/>
              <p:cNvSpPr/>
              <p:nvPr/>
            </p:nvSpPr>
            <p:spPr bwMode="auto">
              <a:xfrm rot="16200000">
                <a:off x="1579134" y="5700018"/>
                <a:ext cx="543516" cy="165334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4" name="Chord 63"/>
              <p:cNvSpPr/>
              <p:nvPr/>
            </p:nvSpPr>
            <p:spPr bwMode="auto">
              <a:xfrm rot="16200000">
                <a:off x="1859521" y="5700870"/>
                <a:ext cx="543516" cy="163631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5" name="Chord 64"/>
              <p:cNvSpPr/>
              <p:nvPr/>
            </p:nvSpPr>
            <p:spPr bwMode="auto">
              <a:xfrm rot="16200000">
                <a:off x="2122012" y="5700870"/>
                <a:ext cx="543516" cy="163631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6" name="Chord 65"/>
              <p:cNvSpPr/>
              <p:nvPr/>
            </p:nvSpPr>
            <p:spPr bwMode="auto">
              <a:xfrm rot="16200000">
                <a:off x="2381946" y="5701723"/>
                <a:ext cx="543516" cy="161926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7" name="Chord 66"/>
              <p:cNvSpPr/>
              <p:nvPr/>
            </p:nvSpPr>
            <p:spPr bwMode="auto">
              <a:xfrm rot="16200000">
                <a:off x="2643584" y="5700870"/>
                <a:ext cx="543516" cy="163631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8" name="Chord 67"/>
              <p:cNvSpPr/>
              <p:nvPr/>
            </p:nvSpPr>
            <p:spPr bwMode="auto">
              <a:xfrm rot="16200000">
                <a:off x="2892439" y="5700870"/>
                <a:ext cx="543516" cy="163631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9" name="Chord 68"/>
              <p:cNvSpPr/>
              <p:nvPr/>
            </p:nvSpPr>
            <p:spPr bwMode="auto">
              <a:xfrm rot="16200000">
                <a:off x="3265221" y="5583178"/>
                <a:ext cx="386000" cy="165336"/>
              </a:xfrm>
              <a:prstGeom prst="chor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0" name="Diagonal Stripe 69"/>
              <p:cNvSpPr>
                <a:spLocks noChangeAspect="1"/>
              </p:cNvSpPr>
              <p:nvPr/>
            </p:nvSpPr>
            <p:spPr bwMode="auto">
              <a:xfrm rot="10465990">
                <a:off x="3353396" y="5542084"/>
                <a:ext cx="180675" cy="162709"/>
              </a:xfrm>
              <a:prstGeom prst="diagStrip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Chord 70"/>
              <p:cNvSpPr>
                <a:spLocks noChangeAspect="1"/>
              </p:cNvSpPr>
              <p:nvPr/>
            </p:nvSpPr>
            <p:spPr bwMode="auto">
              <a:xfrm rot="4200000" flipV="1">
                <a:off x="1018911" y="5635424"/>
                <a:ext cx="136744" cy="206242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2" name="Chord 71"/>
              <p:cNvSpPr>
                <a:spLocks noChangeAspect="1"/>
              </p:cNvSpPr>
              <p:nvPr/>
            </p:nvSpPr>
            <p:spPr bwMode="auto">
              <a:xfrm rot="4200000" flipV="1">
                <a:off x="1274584" y="5635424"/>
                <a:ext cx="136744" cy="206242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3" name="Chord 72"/>
              <p:cNvSpPr>
                <a:spLocks noChangeAspect="1"/>
              </p:cNvSpPr>
              <p:nvPr/>
            </p:nvSpPr>
            <p:spPr bwMode="auto">
              <a:xfrm rot="4200000" flipV="1">
                <a:off x="1545597" y="5635424"/>
                <a:ext cx="136744" cy="206243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4" name="Chord 73"/>
              <p:cNvSpPr>
                <a:spLocks noChangeAspect="1"/>
              </p:cNvSpPr>
              <p:nvPr/>
            </p:nvSpPr>
            <p:spPr bwMode="auto">
              <a:xfrm rot="4200000" flipV="1">
                <a:off x="1801269" y="5635424"/>
                <a:ext cx="136744" cy="206243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5" name="Chord 74"/>
              <p:cNvSpPr>
                <a:spLocks noChangeAspect="1"/>
              </p:cNvSpPr>
              <p:nvPr/>
            </p:nvSpPr>
            <p:spPr bwMode="auto">
              <a:xfrm rot="4200000" flipV="1">
                <a:off x="2082510" y="5635424"/>
                <a:ext cx="136744" cy="206242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6" name="Chord 75"/>
              <p:cNvSpPr>
                <a:spLocks noChangeAspect="1"/>
              </p:cNvSpPr>
              <p:nvPr/>
            </p:nvSpPr>
            <p:spPr bwMode="auto">
              <a:xfrm rot="4200000" flipV="1">
                <a:off x="2339035" y="5634571"/>
                <a:ext cx="136744" cy="207947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7" name="Chord 76"/>
              <p:cNvSpPr>
                <a:spLocks noChangeAspect="1"/>
              </p:cNvSpPr>
              <p:nvPr/>
            </p:nvSpPr>
            <p:spPr bwMode="auto">
              <a:xfrm rot="4200000" flipV="1">
                <a:off x="2607491" y="5635424"/>
                <a:ext cx="136744" cy="206242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8" name="Chord 77"/>
              <p:cNvSpPr>
                <a:spLocks noChangeAspect="1"/>
              </p:cNvSpPr>
              <p:nvPr/>
            </p:nvSpPr>
            <p:spPr bwMode="auto">
              <a:xfrm rot="4200000" flipV="1">
                <a:off x="2864016" y="5634571"/>
                <a:ext cx="136744" cy="207947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9" name="Chord 78"/>
              <p:cNvSpPr>
                <a:spLocks noChangeAspect="1"/>
              </p:cNvSpPr>
              <p:nvPr/>
            </p:nvSpPr>
            <p:spPr bwMode="auto">
              <a:xfrm rot="4200000" flipV="1">
                <a:off x="3113723" y="5635424"/>
                <a:ext cx="136744" cy="206243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grpSp>
            <p:nvGrpSpPr>
              <p:cNvPr id="80" name="Group 45"/>
              <p:cNvGrpSpPr/>
              <p:nvPr/>
            </p:nvGrpSpPr>
            <p:grpSpPr bwMode="auto">
              <a:xfrm>
                <a:off x="1173848" y="546998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50" name="Chord 80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1" name="Chord 8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1" name="Group 46"/>
              <p:cNvGrpSpPr/>
              <p:nvPr/>
            </p:nvGrpSpPr>
            <p:grpSpPr bwMode="auto">
              <a:xfrm>
                <a:off x="1435386" y="548089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48" name="Chord 8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9" name="Chord 14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2" name="Group 85"/>
              <p:cNvGrpSpPr/>
              <p:nvPr/>
            </p:nvGrpSpPr>
            <p:grpSpPr bwMode="auto">
              <a:xfrm>
                <a:off x="1715285" y="547649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46" name="Chord 14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7" name="Chord 14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3" name="Group 52"/>
              <p:cNvGrpSpPr/>
              <p:nvPr/>
            </p:nvGrpSpPr>
            <p:grpSpPr bwMode="auto">
              <a:xfrm>
                <a:off x="1976822" y="548740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44" name="Chord 14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5" name="Chord 14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4" name="Group 55"/>
              <p:cNvGrpSpPr/>
              <p:nvPr/>
            </p:nvGrpSpPr>
            <p:grpSpPr bwMode="auto">
              <a:xfrm>
                <a:off x="2238360" y="548089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42" name="Chord 141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3" name="Chord 142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5" name="Group 58"/>
              <p:cNvGrpSpPr/>
              <p:nvPr/>
            </p:nvGrpSpPr>
            <p:grpSpPr bwMode="auto">
              <a:xfrm>
                <a:off x="2499899" y="5491813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40" name="Chord 13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1" name="Chord 14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6" name="Group 61"/>
              <p:cNvGrpSpPr/>
              <p:nvPr/>
            </p:nvGrpSpPr>
            <p:grpSpPr bwMode="auto">
              <a:xfrm>
                <a:off x="2763916" y="5483001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38" name="Chord 13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9" name="Chord 13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7" name="Group 64"/>
              <p:cNvGrpSpPr/>
              <p:nvPr/>
            </p:nvGrpSpPr>
            <p:grpSpPr bwMode="auto">
              <a:xfrm>
                <a:off x="3025455" y="549391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36" name="Chord 13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7" name="Chord 13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8" name="Group 67"/>
              <p:cNvGrpSpPr/>
              <p:nvPr/>
            </p:nvGrpSpPr>
            <p:grpSpPr bwMode="auto">
              <a:xfrm>
                <a:off x="3305353" y="5489511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34" name="Chord 13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5" name="Chord 13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89" name="Group 79"/>
              <p:cNvGrpSpPr/>
              <p:nvPr/>
            </p:nvGrpSpPr>
            <p:grpSpPr bwMode="auto">
              <a:xfrm>
                <a:off x="1380172" y="530120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32" name="Chord 131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3" name="Chord 132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0" name="Group 82"/>
              <p:cNvGrpSpPr/>
              <p:nvPr/>
            </p:nvGrpSpPr>
            <p:grpSpPr bwMode="auto">
              <a:xfrm>
                <a:off x="1641710" y="5312123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30" name="Chord 12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1" name="Chord 13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1" name="Group 85"/>
              <p:cNvGrpSpPr/>
              <p:nvPr/>
            </p:nvGrpSpPr>
            <p:grpSpPr bwMode="auto">
              <a:xfrm>
                <a:off x="1921609" y="530771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8" name="Chord 12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9" name="Chord 12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2" name="Group 88"/>
              <p:cNvGrpSpPr/>
              <p:nvPr/>
            </p:nvGrpSpPr>
            <p:grpSpPr bwMode="auto">
              <a:xfrm>
                <a:off x="2183147" y="531863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6" name="Chord 12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7" name="Chord 12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3" name="Group 91"/>
              <p:cNvGrpSpPr/>
              <p:nvPr/>
            </p:nvGrpSpPr>
            <p:grpSpPr bwMode="auto">
              <a:xfrm>
                <a:off x="2444685" y="5312123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4" name="Chord 12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5" name="Chord 12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4" name="Group 94"/>
              <p:cNvGrpSpPr/>
              <p:nvPr/>
            </p:nvGrpSpPr>
            <p:grpSpPr bwMode="auto">
              <a:xfrm>
                <a:off x="2706223" y="532303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2" name="Chord 121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3" name="Chord 122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5" name="Group 97"/>
              <p:cNvGrpSpPr/>
              <p:nvPr/>
            </p:nvGrpSpPr>
            <p:grpSpPr bwMode="auto">
              <a:xfrm>
                <a:off x="2970241" y="531422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0" name="Chord 11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1" name="Chord 12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96" name="Group 100"/>
              <p:cNvGrpSpPr/>
              <p:nvPr/>
            </p:nvGrpSpPr>
            <p:grpSpPr bwMode="auto">
              <a:xfrm>
                <a:off x="3231779" y="532514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18" name="Chord 11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19" name="Chord 11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97" name="Chord 96"/>
              <p:cNvSpPr/>
              <p:nvPr/>
            </p:nvSpPr>
            <p:spPr bwMode="auto">
              <a:xfrm rot="16200000">
                <a:off x="781435" y="5684438"/>
                <a:ext cx="543516" cy="165334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8" name="Chord 97"/>
              <p:cNvSpPr/>
              <p:nvPr/>
            </p:nvSpPr>
            <p:spPr bwMode="auto">
              <a:xfrm rot="16200000">
                <a:off x="1043926" y="5686142"/>
                <a:ext cx="543516" cy="161927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9" name="Chord 98"/>
              <p:cNvSpPr/>
              <p:nvPr/>
            </p:nvSpPr>
            <p:spPr bwMode="auto">
              <a:xfrm rot="16200000">
                <a:off x="1304711" y="5684439"/>
                <a:ext cx="543516" cy="16533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0" name="Chord 99"/>
              <p:cNvSpPr/>
              <p:nvPr/>
            </p:nvSpPr>
            <p:spPr bwMode="auto">
              <a:xfrm rot="16200000">
                <a:off x="1568907" y="5684438"/>
                <a:ext cx="543516" cy="165334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1" name="Chord 100"/>
              <p:cNvSpPr/>
              <p:nvPr/>
            </p:nvSpPr>
            <p:spPr bwMode="auto">
              <a:xfrm rot="16200000">
                <a:off x="1849294" y="5685291"/>
                <a:ext cx="543516" cy="163631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2" name="Chord 101"/>
              <p:cNvSpPr/>
              <p:nvPr/>
            </p:nvSpPr>
            <p:spPr bwMode="auto">
              <a:xfrm rot="16200000">
                <a:off x="2107524" y="5684438"/>
                <a:ext cx="543516" cy="165334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3" name="Chord 102"/>
              <p:cNvSpPr/>
              <p:nvPr/>
            </p:nvSpPr>
            <p:spPr bwMode="auto">
              <a:xfrm rot="16200000">
                <a:off x="2375128" y="5684439"/>
                <a:ext cx="543516" cy="16533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4" name="Chord 103"/>
              <p:cNvSpPr/>
              <p:nvPr/>
            </p:nvSpPr>
            <p:spPr bwMode="auto">
              <a:xfrm rot="16200000">
                <a:off x="2632506" y="5684438"/>
                <a:ext cx="543516" cy="165334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5" name="Chord 104"/>
              <p:cNvSpPr/>
              <p:nvPr/>
            </p:nvSpPr>
            <p:spPr bwMode="auto">
              <a:xfrm rot="16200000">
                <a:off x="2886473" y="5684439"/>
                <a:ext cx="543516" cy="16533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6" name="Chord 105"/>
              <p:cNvSpPr/>
              <p:nvPr/>
            </p:nvSpPr>
            <p:spPr bwMode="auto">
              <a:xfrm rot="16200000">
                <a:off x="3266074" y="5584031"/>
                <a:ext cx="386000" cy="163631"/>
              </a:xfrm>
              <a:prstGeom prst="chord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7" name="Diagonal Stripe 106"/>
              <p:cNvSpPr>
                <a:spLocks noChangeAspect="1"/>
              </p:cNvSpPr>
              <p:nvPr/>
            </p:nvSpPr>
            <p:spPr bwMode="auto">
              <a:xfrm rot="10465990">
                <a:off x="3353396" y="5542084"/>
                <a:ext cx="180675" cy="162709"/>
              </a:xfrm>
              <a:prstGeom prst="diagStripe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Chord 107"/>
              <p:cNvSpPr>
                <a:spLocks noChangeAspect="1"/>
              </p:cNvSpPr>
              <p:nvPr/>
            </p:nvSpPr>
            <p:spPr bwMode="auto">
              <a:xfrm rot="4200000" flipV="1">
                <a:off x="1019764" y="5634571"/>
                <a:ext cx="136744" cy="207947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09" name="Chord 108"/>
              <p:cNvSpPr>
                <a:spLocks noChangeAspect="1"/>
              </p:cNvSpPr>
              <p:nvPr/>
            </p:nvSpPr>
            <p:spPr bwMode="auto">
              <a:xfrm rot="4200000" flipV="1">
                <a:off x="1274584" y="5635424"/>
                <a:ext cx="136744" cy="206242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0" name="Chord 109"/>
              <p:cNvSpPr>
                <a:spLocks noChangeAspect="1"/>
              </p:cNvSpPr>
              <p:nvPr/>
            </p:nvSpPr>
            <p:spPr bwMode="auto">
              <a:xfrm rot="4200000" flipV="1">
                <a:off x="1546449" y="5634571"/>
                <a:ext cx="136744" cy="207947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1" name="Chord 110"/>
              <p:cNvSpPr>
                <a:spLocks noChangeAspect="1"/>
              </p:cNvSpPr>
              <p:nvPr/>
            </p:nvSpPr>
            <p:spPr bwMode="auto">
              <a:xfrm rot="4200000" flipV="1">
                <a:off x="1801269" y="5635424"/>
                <a:ext cx="136744" cy="206243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2" name="Chord 111"/>
              <p:cNvSpPr>
                <a:spLocks noChangeAspect="1"/>
              </p:cNvSpPr>
              <p:nvPr/>
            </p:nvSpPr>
            <p:spPr bwMode="auto">
              <a:xfrm rot="4200000" flipV="1">
                <a:off x="2084214" y="5635424"/>
                <a:ext cx="136744" cy="206243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3" name="Chord 112"/>
              <p:cNvSpPr>
                <a:spLocks noChangeAspect="1"/>
              </p:cNvSpPr>
              <p:nvPr/>
            </p:nvSpPr>
            <p:spPr bwMode="auto">
              <a:xfrm rot="4200000" flipV="1">
                <a:off x="2339887" y="5635424"/>
                <a:ext cx="136744" cy="206243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4" name="Chord 113"/>
              <p:cNvSpPr>
                <a:spLocks noChangeAspect="1"/>
              </p:cNvSpPr>
              <p:nvPr/>
            </p:nvSpPr>
            <p:spPr bwMode="auto">
              <a:xfrm rot="4200000" flipV="1">
                <a:off x="2609195" y="5635424"/>
                <a:ext cx="136744" cy="206243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5" name="Chord 114"/>
              <p:cNvSpPr>
                <a:spLocks noChangeAspect="1"/>
              </p:cNvSpPr>
              <p:nvPr/>
            </p:nvSpPr>
            <p:spPr bwMode="auto">
              <a:xfrm rot="4200000" flipV="1">
                <a:off x="2864868" y="5635424"/>
                <a:ext cx="136744" cy="206243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6" name="Chord 115"/>
              <p:cNvSpPr>
                <a:spLocks noChangeAspect="1"/>
              </p:cNvSpPr>
              <p:nvPr/>
            </p:nvSpPr>
            <p:spPr bwMode="auto">
              <a:xfrm rot="4200000" flipV="1">
                <a:off x="3114575" y="5634571"/>
                <a:ext cx="136744" cy="207947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921095" y="4941446"/>
                <a:ext cx="2771492" cy="432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2462001" y="5102763"/>
              <a:ext cx="288058" cy="57467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067626" y="3750898"/>
              <a:ext cx="5004366" cy="30689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9" name="Straight Connector 38"/>
            <p:cNvCxnSpPr>
              <a:stCxn id="37" idx="0"/>
              <a:endCxn id="38" idx="1"/>
            </p:cNvCxnSpPr>
            <p:nvPr/>
          </p:nvCxnSpPr>
          <p:spPr>
            <a:xfrm flipV="1">
              <a:off x="2606883" y="4200943"/>
              <a:ext cx="2193671" cy="9018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7" idx="4"/>
            </p:cNvCxnSpPr>
            <p:nvPr/>
          </p:nvCxnSpPr>
          <p:spPr>
            <a:xfrm>
              <a:off x="2606883" y="5677436"/>
              <a:ext cx="2829444" cy="9918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Image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03799"/>
            <a:ext cx="7993062" cy="3887788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771775" y="1359932"/>
            <a:ext cx="115927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508625" y="1359932"/>
            <a:ext cx="115731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23727" y="783868"/>
            <a:ext cx="267377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/>
              <a:t>1/ Deposition of </a:t>
            </a:r>
            <a:r>
              <a:rPr lang="en-US" sz="1400" b="1" dirty="0"/>
              <a:t>PCBM </a:t>
            </a:r>
            <a:endParaRPr lang="en-US" sz="1400" b="1" dirty="0" smtClean="0"/>
          </a:p>
          <a:p>
            <a:pPr algn="ctr">
              <a:defRPr/>
            </a:pPr>
            <a:r>
              <a:rPr lang="en-US" sz="1400" b="1" dirty="0" smtClean="0"/>
              <a:t>from dichloromethane</a:t>
            </a:r>
            <a:endParaRPr lang="fr-FR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58786" y="764704"/>
            <a:ext cx="224951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/>
              <a:t>2/Removal of PCBM </a:t>
            </a:r>
            <a:endParaRPr lang="en-US" sz="1400" b="1" dirty="0" smtClean="0"/>
          </a:p>
          <a:p>
            <a:pPr algn="ctr">
              <a:defRPr/>
            </a:pPr>
            <a:r>
              <a:rPr lang="en-US" sz="1400" b="1" dirty="0" smtClean="0"/>
              <a:t>with </a:t>
            </a:r>
            <a:r>
              <a:rPr lang="en-US" sz="1400" b="1" dirty="0" err="1" smtClean="0"/>
              <a:t>cyclohexanone</a:t>
            </a:r>
            <a:endParaRPr lang="fr-FR" sz="1400" b="1" dirty="0"/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0" y="5445224"/>
            <a:ext cx="914399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1/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>
                <a:sym typeface="Wingdings" pitchFamily="2" charset="2"/>
              </a:rPr>
              <a:t>filling the pores with PCBM and allowing diffusion of PCBM into P3HT</a:t>
            </a:r>
          </a:p>
          <a:p>
            <a:pPr algn="just">
              <a:buFont typeface="Wingdings" pitchFamily="2" charset="2"/>
              <a:buChar char="è"/>
            </a:pPr>
            <a:r>
              <a:rPr lang="en-US" sz="1400" dirty="0">
                <a:sym typeface="Wingdings" pitchFamily="2" charset="2"/>
              </a:rPr>
              <a:t>pore depth decreases from 60 to 15 nm (PS 25wt% after PS removal)</a:t>
            </a:r>
          </a:p>
          <a:p>
            <a:pPr algn="just"/>
            <a:r>
              <a:rPr lang="en-US" sz="1400" dirty="0" smtClean="0">
                <a:sym typeface="Wingdings" pitchFamily="2" charset="2"/>
              </a:rPr>
              <a:t>2/ removing </a:t>
            </a:r>
            <a:r>
              <a:rPr lang="en-US" sz="1400" dirty="0">
                <a:sym typeface="Wingdings" pitchFamily="2" charset="2"/>
              </a:rPr>
              <a:t>the PCBM and the parts of P3HT containing a high concentration of (diffused) PCBM</a:t>
            </a:r>
          </a:p>
          <a:p>
            <a:pPr algn="just"/>
            <a:r>
              <a:rPr lang="en-US" sz="1400" dirty="0">
                <a:sym typeface="Wingdings" pitchFamily="2" charset="2"/>
              </a:rPr>
              <a:t>	 widening : +75 nm on each sides   	deepening: +60 nm</a:t>
            </a:r>
          </a:p>
          <a:p>
            <a:pPr algn="just"/>
            <a:endParaRPr lang="en-US" sz="600" dirty="0">
              <a:sym typeface="Wingdings" pitchFamily="2" charset="2"/>
            </a:endParaRPr>
          </a:p>
          <a:p>
            <a:pPr algn="ctr"/>
            <a:r>
              <a:rPr lang="en-US" i="1" dirty="0" smtClean="0">
                <a:latin typeface="Comic Sans MS" pitchFamily="66" charset="0"/>
                <a:sym typeface="Wingdings" pitchFamily="2" charset="2"/>
              </a:rPr>
              <a:t>Lateral diffusion &gt; Vertical diffusion: Confirms the different orientations!</a:t>
            </a:r>
            <a:endParaRPr lang="en-US" sz="2000" i="1" dirty="0"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Different orientations in the bulk and the surface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942974"/>
              </p:ext>
            </p:extLst>
          </p:nvPr>
        </p:nvGraphicFramePr>
        <p:xfrm>
          <a:off x="827585" y="3324320"/>
          <a:ext cx="7560839" cy="2743200"/>
        </p:xfrm>
        <a:graphic>
          <a:graphicData uri="http://schemas.openxmlformats.org/drawingml/2006/table">
            <a:tbl>
              <a:tblPr/>
              <a:tblGrid>
                <a:gridCol w="768790"/>
                <a:gridCol w="1152128"/>
                <a:gridCol w="720080"/>
                <a:gridCol w="599361"/>
                <a:gridCol w="599360"/>
                <a:gridCol w="1200840"/>
                <a:gridCol w="1198721"/>
                <a:gridCol w="1321559"/>
              </a:tblGrid>
              <a:tr h="463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wt%)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Jsc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mA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/cm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Voc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(V)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FF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Symbol" pitchFamily="18" charset="2"/>
                          <a:cs typeface="Symbol" pitchFamily="18" charset="2"/>
                        </a:rPr>
                        <a:t>h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Rs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(Ω/cm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Wetting layer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Absorption ratio (A/A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10.8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0.57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2.51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7.04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130 nm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10.2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 12.3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2.77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8.27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104 nm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0.832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10.5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14.1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3.25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4.61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76 nm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0.745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35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15.6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3.02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4.18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63 nm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0.640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71438" y="6301060"/>
            <a:ext cx="9072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 smtClean="0">
                <a:latin typeface="Comic Sans MS" pitchFamily="66" charset="0"/>
              </a:rPr>
              <a:t>Increase in corrected </a:t>
            </a:r>
            <a:r>
              <a:rPr lang="en-US" sz="2000" i="1" dirty="0" err="1" smtClean="0">
                <a:latin typeface="Comic Sans MS" pitchFamily="66" charset="0"/>
              </a:rPr>
              <a:t>Jsc</a:t>
            </a:r>
            <a:r>
              <a:rPr lang="en-US" sz="2000" i="1" dirty="0" smtClean="0">
                <a:latin typeface="Comic Sans MS" pitchFamily="66" charset="0"/>
              </a:rPr>
              <a:t>, Voc, FF and consequently PCE</a:t>
            </a:r>
            <a:endParaRPr lang="en-US" sz="2000" i="1" dirty="0">
              <a:latin typeface="Comic Sans MS" pitchFamily="66" charset="0"/>
            </a:endParaRPr>
          </a:p>
        </p:txBody>
      </p:sp>
      <p:sp>
        <p:nvSpPr>
          <p:cNvPr id="12350" name="TextBox 4"/>
          <p:cNvSpPr txBox="1">
            <a:spLocks noChangeArrowheads="1"/>
          </p:cNvSpPr>
          <p:nvPr/>
        </p:nvSpPr>
        <p:spPr bwMode="auto">
          <a:xfrm>
            <a:off x="827584" y="6021288"/>
            <a:ext cx="75608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i="1" dirty="0" smtClean="0"/>
              <a:t>*</a:t>
            </a:r>
            <a:r>
              <a:rPr lang="en-US" sz="1600" i="1" dirty="0" err="1" smtClean="0">
                <a:solidFill>
                  <a:srgbClr val="FF0000"/>
                </a:solidFill>
              </a:rPr>
              <a:t>Jsc</a:t>
            </a:r>
            <a:r>
              <a:rPr lang="en-US" sz="1600" i="1" dirty="0" smtClean="0"/>
              <a:t> </a:t>
            </a:r>
            <a:r>
              <a:rPr lang="en-US" sz="1600" i="1" dirty="0"/>
              <a:t>corresponds to the measured </a:t>
            </a:r>
            <a:r>
              <a:rPr lang="en-US" sz="1600" i="1" dirty="0" err="1"/>
              <a:t>Jsc</a:t>
            </a:r>
            <a:r>
              <a:rPr lang="en-US" sz="1600" i="1" dirty="0"/>
              <a:t> divided by the absorption </a:t>
            </a:r>
            <a:r>
              <a:rPr lang="en-US" sz="1600" i="1" dirty="0" smtClean="0"/>
              <a:t>ratio</a:t>
            </a:r>
            <a:endParaRPr lang="en-US" sz="1600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Photovoltaic parameters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336307" cy="257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Origins of the increase in device performances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1258888" y="2871048"/>
            <a:ext cx="6265440" cy="2203103"/>
            <a:chOff x="1258888" y="1441921"/>
            <a:chExt cx="6265440" cy="2203103"/>
          </a:xfrm>
        </p:grpSpPr>
        <p:pic>
          <p:nvPicPr>
            <p:cNvPr id="1336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0428" y="1624379"/>
              <a:ext cx="2545772" cy="1809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65" name="Group 152"/>
            <p:cNvGrpSpPr>
              <a:grpSpLocks/>
            </p:cNvGrpSpPr>
            <p:nvPr/>
          </p:nvGrpSpPr>
          <p:grpSpPr bwMode="auto">
            <a:xfrm>
              <a:off x="1258888" y="1882839"/>
              <a:ext cx="2188562" cy="1044812"/>
              <a:chOff x="740420" y="4941168"/>
              <a:chExt cx="3111500" cy="1455441"/>
            </a:xfrm>
          </p:grpSpPr>
          <p:sp>
            <p:nvSpPr>
              <p:cNvPr id="7" name="Cube 6"/>
              <p:cNvSpPr/>
              <p:nvPr/>
            </p:nvSpPr>
            <p:spPr bwMode="auto">
              <a:xfrm>
                <a:off x="740420" y="5676532"/>
                <a:ext cx="3110603" cy="720356"/>
              </a:xfrm>
              <a:prstGeom prst="cube">
                <a:avLst>
                  <a:gd name="adj" fmla="val 573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</a:rPr>
                  <a:t>PEDOT:PSS</a:t>
                </a: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Cube 7"/>
              <p:cNvSpPr/>
              <p:nvPr/>
            </p:nvSpPr>
            <p:spPr bwMode="auto">
              <a:xfrm>
                <a:off x="934832" y="5369812"/>
                <a:ext cx="2702140" cy="720355"/>
              </a:xfrm>
              <a:prstGeom prst="cube">
                <a:avLst>
                  <a:gd name="adj" fmla="val 5732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" name="Group 45"/>
              <p:cNvGrpSpPr/>
              <p:nvPr/>
            </p:nvGrpSpPr>
            <p:grpSpPr bwMode="auto">
              <a:xfrm>
                <a:off x="1172916" y="5469983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0" name="Chord 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1" name="Chord 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2" name="Group 46"/>
              <p:cNvGrpSpPr/>
              <p:nvPr/>
            </p:nvGrpSpPr>
            <p:grpSpPr bwMode="auto">
              <a:xfrm>
                <a:off x="1434454" y="548089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3" name="Chord 10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" name="Chord 1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5" name="Group 49"/>
              <p:cNvGrpSpPr/>
              <p:nvPr/>
            </p:nvGrpSpPr>
            <p:grpSpPr bwMode="auto">
              <a:xfrm>
                <a:off x="1714353" y="5476493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6" name="Chord 1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" name="Chord 1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8" name="Group 52"/>
              <p:cNvGrpSpPr/>
              <p:nvPr/>
            </p:nvGrpSpPr>
            <p:grpSpPr bwMode="auto">
              <a:xfrm>
                <a:off x="1975890" y="548740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9" name="Chord 1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0" name="Chord 1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21" name="Group 55"/>
              <p:cNvGrpSpPr/>
              <p:nvPr/>
            </p:nvGrpSpPr>
            <p:grpSpPr bwMode="auto">
              <a:xfrm>
                <a:off x="2237428" y="548089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2" name="Chord 1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3" name="Chord 2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24" name="Group 58"/>
              <p:cNvGrpSpPr/>
              <p:nvPr/>
            </p:nvGrpSpPr>
            <p:grpSpPr bwMode="auto">
              <a:xfrm>
                <a:off x="2498967" y="549181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5" name="Chord 2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6" name="Chord 23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27" name="Group 61"/>
              <p:cNvGrpSpPr/>
              <p:nvPr/>
            </p:nvGrpSpPr>
            <p:grpSpPr bwMode="auto">
              <a:xfrm>
                <a:off x="2762984" y="5483002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8" name="Chord 2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9" name="Chord 2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30" name="Group 64"/>
              <p:cNvGrpSpPr/>
              <p:nvPr/>
            </p:nvGrpSpPr>
            <p:grpSpPr bwMode="auto">
              <a:xfrm>
                <a:off x="3024523" y="5493918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1" name="Chord 28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2" name="Chord 29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0" name="Group 67"/>
              <p:cNvGrpSpPr/>
              <p:nvPr/>
            </p:nvGrpSpPr>
            <p:grpSpPr bwMode="auto">
              <a:xfrm>
                <a:off x="3304421" y="5489512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4" name="Chord 3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5" name="Chord 3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1" name="Group 79"/>
              <p:cNvGrpSpPr/>
              <p:nvPr/>
            </p:nvGrpSpPr>
            <p:grpSpPr bwMode="auto">
              <a:xfrm>
                <a:off x="1379240" y="530120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37" name="Chord 3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8" name="Chord 3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2" name="Group 82"/>
              <p:cNvGrpSpPr/>
              <p:nvPr/>
            </p:nvGrpSpPr>
            <p:grpSpPr bwMode="auto">
              <a:xfrm>
                <a:off x="1640778" y="531212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0" name="Chord 3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1" name="Chord 4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3" name="Group 85"/>
              <p:cNvGrpSpPr/>
              <p:nvPr/>
            </p:nvGrpSpPr>
            <p:grpSpPr bwMode="auto">
              <a:xfrm>
                <a:off x="1920677" y="530771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3" name="Chord 4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4" name="Chord 4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4" name="Group 88"/>
              <p:cNvGrpSpPr/>
              <p:nvPr/>
            </p:nvGrpSpPr>
            <p:grpSpPr bwMode="auto">
              <a:xfrm>
                <a:off x="2182215" y="531863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6" name="Chord 4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Chord 4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5" name="Group 91"/>
              <p:cNvGrpSpPr/>
              <p:nvPr/>
            </p:nvGrpSpPr>
            <p:grpSpPr bwMode="auto">
              <a:xfrm>
                <a:off x="2443753" y="531212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9" name="Chord 4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0" name="Chord 4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6" name="Group 94"/>
              <p:cNvGrpSpPr/>
              <p:nvPr/>
            </p:nvGrpSpPr>
            <p:grpSpPr bwMode="auto">
              <a:xfrm>
                <a:off x="2705291" y="532303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2" name="Chord 4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3" name="Chord 5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7" name="Group 97"/>
              <p:cNvGrpSpPr/>
              <p:nvPr/>
            </p:nvGrpSpPr>
            <p:grpSpPr bwMode="auto">
              <a:xfrm>
                <a:off x="2969309" y="5314229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5" name="Chord 5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6" name="Chord 53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49" name="Group 100"/>
              <p:cNvGrpSpPr/>
              <p:nvPr/>
            </p:nvGrpSpPr>
            <p:grpSpPr bwMode="auto">
              <a:xfrm>
                <a:off x="3230847" y="5325144"/>
                <a:ext cx="222206" cy="173180"/>
                <a:chOff x="6728182" y="721706"/>
                <a:chExt cx="193855" cy="1377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8" name="Chord 5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9" name="Chord 5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60" name="Chord 59"/>
              <p:cNvSpPr/>
              <p:nvPr/>
            </p:nvSpPr>
            <p:spPr bwMode="auto">
              <a:xfrm rot="16200000">
                <a:off x="795720" y="5698235"/>
                <a:ext cx="543334" cy="166919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1" name="Chord 60"/>
              <p:cNvSpPr/>
              <p:nvPr/>
            </p:nvSpPr>
            <p:spPr bwMode="auto">
              <a:xfrm rot="16200000">
                <a:off x="1056900" y="5700199"/>
                <a:ext cx="543334" cy="162992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2" name="Chord 61"/>
              <p:cNvSpPr/>
              <p:nvPr/>
            </p:nvSpPr>
            <p:spPr bwMode="auto">
              <a:xfrm rot="16200000">
                <a:off x="1318081" y="5700198"/>
                <a:ext cx="543334" cy="162993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3" name="Chord 62"/>
              <p:cNvSpPr/>
              <p:nvPr/>
            </p:nvSpPr>
            <p:spPr bwMode="auto">
              <a:xfrm rot="16200000">
                <a:off x="1580243" y="5699217"/>
                <a:ext cx="543334" cy="164956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4" name="Chord 63"/>
              <p:cNvSpPr/>
              <p:nvPr/>
            </p:nvSpPr>
            <p:spPr bwMode="auto">
              <a:xfrm rot="16200000">
                <a:off x="1860080" y="5700198"/>
                <a:ext cx="543334" cy="162993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5" name="Chord 64"/>
              <p:cNvSpPr/>
              <p:nvPr/>
            </p:nvSpPr>
            <p:spPr bwMode="auto">
              <a:xfrm rot="16200000">
                <a:off x="2121260" y="5700199"/>
                <a:ext cx="543334" cy="162992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6" name="Chord 65"/>
              <p:cNvSpPr/>
              <p:nvPr/>
            </p:nvSpPr>
            <p:spPr bwMode="auto">
              <a:xfrm rot="16200000">
                <a:off x="2382441" y="5700198"/>
                <a:ext cx="543334" cy="162993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7" name="Chord 66"/>
              <p:cNvSpPr/>
              <p:nvPr/>
            </p:nvSpPr>
            <p:spPr bwMode="auto">
              <a:xfrm rot="16200000">
                <a:off x="2643622" y="5700199"/>
                <a:ext cx="543334" cy="162992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8" name="Chord 67"/>
              <p:cNvSpPr/>
              <p:nvPr/>
            </p:nvSpPr>
            <p:spPr bwMode="auto">
              <a:xfrm rot="16200000">
                <a:off x="2893020" y="5700198"/>
                <a:ext cx="543334" cy="162993"/>
              </a:xfrm>
              <a:prstGeom prst="chord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69" name="Chord 68"/>
              <p:cNvSpPr/>
              <p:nvPr/>
            </p:nvSpPr>
            <p:spPr bwMode="auto">
              <a:xfrm rot="16200000">
                <a:off x="3264598" y="5582663"/>
                <a:ext cx="387344" cy="164956"/>
              </a:xfrm>
              <a:prstGeom prst="chor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0" name="Diagonal Stripe 69"/>
              <p:cNvSpPr>
                <a:spLocks noChangeAspect="1"/>
              </p:cNvSpPr>
              <p:nvPr/>
            </p:nvSpPr>
            <p:spPr bwMode="auto">
              <a:xfrm rot="10465990">
                <a:off x="3352227" y="5539823"/>
                <a:ext cx="180666" cy="164753"/>
              </a:xfrm>
              <a:prstGeom prst="diagStrip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Chord 70"/>
              <p:cNvSpPr>
                <a:spLocks noChangeAspect="1"/>
              </p:cNvSpPr>
              <p:nvPr/>
            </p:nvSpPr>
            <p:spPr bwMode="auto">
              <a:xfrm rot="4200000" flipV="1">
                <a:off x="1019651" y="5633797"/>
                <a:ext cx="136710" cy="208159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2" name="Chord 71"/>
              <p:cNvSpPr>
                <a:spLocks noChangeAspect="1"/>
              </p:cNvSpPr>
              <p:nvPr/>
            </p:nvSpPr>
            <p:spPr bwMode="auto">
              <a:xfrm rot="4200000" flipV="1">
                <a:off x="1275922" y="5634779"/>
                <a:ext cx="136710" cy="206196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3" name="Chord 72"/>
              <p:cNvSpPr>
                <a:spLocks noChangeAspect="1"/>
              </p:cNvSpPr>
              <p:nvPr/>
            </p:nvSpPr>
            <p:spPr bwMode="auto">
              <a:xfrm rot="4200000" flipV="1">
                <a:off x="1544958" y="5634779"/>
                <a:ext cx="136710" cy="206195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4" name="Chord 73"/>
              <p:cNvSpPr>
                <a:spLocks noChangeAspect="1"/>
              </p:cNvSpPr>
              <p:nvPr/>
            </p:nvSpPr>
            <p:spPr bwMode="auto">
              <a:xfrm rot="4200000" flipV="1">
                <a:off x="1800248" y="5634779"/>
                <a:ext cx="136710" cy="206195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5" name="Chord 74"/>
              <p:cNvSpPr>
                <a:spLocks noChangeAspect="1"/>
              </p:cNvSpPr>
              <p:nvPr/>
            </p:nvSpPr>
            <p:spPr bwMode="auto">
              <a:xfrm rot="4200000" flipV="1">
                <a:off x="2083030" y="5634779"/>
                <a:ext cx="136710" cy="206195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6" name="Chord 75"/>
              <p:cNvSpPr>
                <a:spLocks noChangeAspect="1"/>
              </p:cNvSpPr>
              <p:nvPr/>
            </p:nvSpPr>
            <p:spPr bwMode="auto">
              <a:xfrm rot="4200000" flipV="1">
                <a:off x="2339301" y="5633797"/>
                <a:ext cx="136710" cy="208159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7" name="Chord 76"/>
              <p:cNvSpPr>
                <a:spLocks noChangeAspect="1"/>
              </p:cNvSpPr>
              <p:nvPr/>
            </p:nvSpPr>
            <p:spPr bwMode="auto">
              <a:xfrm rot="4200000" flipV="1">
                <a:off x="2607354" y="5634779"/>
                <a:ext cx="136710" cy="206196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8" name="Chord 77"/>
              <p:cNvSpPr>
                <a:spLocks noChangeAspect="1"/>
              </p:cNvSpPr>
              <p:nvPr/>
            </p:nvSpPr>
            <p:spPr bwMode="auto">
              <a:xfrm rot="4200000" flipV="1">
                <a:off x="2864608" y="5634779"/>
                <a:ext cx="136710" cy="206195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9" name="Chord 78"/>
              <p:cNvSpPr>
                <a:spLocks noChangeAspect="1"/>
              </p:cNvSpPr>
              <p:nvPr/>
            </p:nvSpPr>
            <p:spPr bwMode="auto">
              <a:xfrm rot="4200000" flipV="1">
                <a:off x="3112042" y="5634779"/>
                <a:ext cx="136710" cy="206195"/>
              </a:xfrm>
              <a:prstGeom prst="chor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grpSp>
            <p:nvGrpSpPr>
              <p:cNvPr id="13451" name="Group 45"/>
              <p:cNvGrpSpPr/>
              <p:nvPr/>
            </p:nvGrpSpPr>
            <p:grpSpPr bwMode="auto">
              <a:xfrm>
                <a:off x="1173848" y="546998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81" name="Chord 80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82" name="Chord 8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2" name="Group 46"/>
              <p:cNvGrpSpPr/>
              <p:nvPr/>
            </p:nvGrpSpPr>
            <p:grpSpPr bwMode="auto">
              <a:xfrm>
                <a:off x="1435386" y="548089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84" name="Chord 8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85" name="Chord 8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3" name="Group 85"/>
              <p:cNvGrpSpPr/>
              <p:nvPr/>
            </p:nvGrpSpPr>
            <p:grpSpPr bwMode="auto">
              <a:xfrm>
                <a:off x="1715285" y="547649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87" name="Chord 8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88" name="Chord 8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4" name="Group 52"/>
              <p:cNvGrpSpPr/>
              <p:nvPr/>
            </p:nvGrpSpPr>
            <p:grpSpPr bwMode="auto">
              <a:xfrm>
                <a:off x="1976822" y="548740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90" name="Chord 8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91" name="Chord 9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5" name="Group 55"/>
              <p:cNvGrpSpPr/>
              <p:nvPr/>
            </p:nvGrpSpPr>
            <p:grpSpPr bwMode="auto">
              <a:xfrm>
                <a:off x="2238360" y="548089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93" name="Chord 9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94" name="Chord 93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6" name="Group 58"/>
              <p:cNvGrpSpPr/>
              <p:nvPr/>
            </p:nvGrpSpPr>
            <p:grpSpPr bwMode="auto">
              <a:xfrm>
                <a:off x="2499899" y="5491813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96" name="Chord 9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97" name="Chord 9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7" name="Group 61"/>
              <p:cNvGrpSpPr/>
              <p:nvPr/>
            </p:nvGrpSpPr>
            <p:grpSpPr bwMode="auto">
              <a:xfrm>
                <a:off x="2763916" y="5483001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99" name="Chord 98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00" name="Chord 99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8" name="Group 64"/>
              <p:cNvGrpSpPr/>
              <p:nvPr/>
            </p:nvGrpSpPr>
            <p:grpSpPr bwMode="auto">
              <a:xfrm>
                <a:off x="3025455" y="549391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02" name="Chord 101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03" name="Chord 102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59" name="Group 67"/>
              <p:cNvGrpSpPr/>
              <p:nvPr/>
            </p:nvGrpSpPr>
            <p:grpSpPr bwMode="auto">
              <a:xfrm>
                <a:off x="3305353" y="5489511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05" name="Chord 104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06" name="Chord 105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0" name="Group 79"/>
              <p:cNvGrpSpPr/>
              <p:nvPr/>
            </p:nvGrpSpPr>
            <p:grpSpPr bwMode="auto">
              <a:xfrm>
                <a:off x="1380172" y="530120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08" name="Chord 107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09" name="Chord 108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1" name="Group 82"/>
              <p:cNvGrpSpPr/>
              <p:nvPr/>
            </p:nvGrpSpPr>
            <p:grpSpPr bwMode="auto">
              <a:xfrm>
                <a:off x="1641710" y="5312123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11" name="Chord 110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12" name="Chord 111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2" name="Group 85"/>
              <p:cNvGrpSpPr/>
              <p:nvPr/>
            </p:nvGrpSpPr>
            <p:grpSpPr bwMode="auto">
              <a:xfrm>
                <a:off x="1921609" y="530771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14" name="Chord 113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15" name="Chord 114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3" name="Group 88"/>
              <p:cNvGrpSpPr/>
              <p:nvPr/>
            </p:nvGrpSpPr>
            <p:grpSpPr bwMode="auto">
              <a:xfrm>
                <a:off x="2183147" y="531863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17" name="Chord 116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18" name="Chord 117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4" name="Group 91"/>
              <p:cNvGrpSpPr/>
              <p:nvPr/>
            </p:nvGrpSpPr>
            <p:grpSpPr bwMode="auto">
              <a:xfrm>
                <a:off x="2444685" y="5312123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0" name="Chord 119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1" name="Chord 120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5" name="Group 94"/>
              <p:cNvGrpSpPr/>
              <p:nvPr/>
            </p:nvGrpSpPr>
            <p:grpSpPr bwMode="auto">
              <a:xfrm>
                <a:off x="2706223" y="5323038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3" name="Chord 122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4" name="Chord 123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6" name="Group 97"/>
              <p:cNvGrpSpPr/>
              <p:nvPr/>
            </p:nvGrpSpPr>
            <p:grpSpPr bwMode="auto">
              <a:xfrm>
                <a:off x="2970241" y="5314227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6" name="Chord 125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7" name="Chord 126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13467" name="Group 100"/>
              <p:cNvGrpSpPr/>
              <p:nvPr/>
            </p:nvGrpSpPr>
            <p:grpSpPr bwMode="auto">
              <a:xfrm>
                <a:off x="3231779" y="5325142"/>
                <a:ext cx="222206" cy="173180"/>
                <a:chOff x="6728182" y="721706"/>
                <a:chExt cx="193855" cy="137700"/>
              </a:xfrm>
              <a:solidFill>
                <a:srgbClr val="C00000"/>
              </a:solidFill>
            </p:grpSpPr>
            <p:sp>
              <p:nvSpPr>
                <p:cNvPr id="129" name="Chord 128"/>
                <p:cNvSpPr>
                  <a:spLocks noChangeAspect="1"/>
                </p:cNvSpPr>
                <p:nvPr/>
              </p:nvSpPr>
              <p:spPr>
                <a:xfrm rot="4200000" flipV="1">
                  <a:off x="6778037" y="6857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0" name="Chord 129"/>
                <p:cNvSpPr>
                  <a:spLocks noChangeAspect="1"/>
                </p:cNvSpPr>
                <p:nvPr/>
              </p:nvSpPr>
              <p:spPr>
                <a:xfrm rot="15000000" flipV="1">
                  <a:off x="6764182" y="715406"/>
                  <a:ext cx="108000" cy="180000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31" name="Chord 130"/>
              <p:cNvSpPr/>
              <p:nvPr/>
            </p:nvSpPr>
            <p:spPr bwMode="auto">
              <a:xfrm rot="16200000">
                <a:off x="780990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2" name="Chord 131"/>
              <p:cNvSpPr/>
              <p:nvPr/>
            </p:nvSpPr>
            <p:spPr bwMode="auto">
              <a:xfrm rot="16200000">
                <a:off x="1044135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3" name="Chord 132"/>
              <p:cNvSpPr/>
              <p:nvPr/>
            </p:nvSpPr>
            <p:spPr bwMode="auto">
              <a:xfrm rot="16200000">
                <a:off x="1305316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4" name="Chord 133"/>
              <p:cNvSpPr/>
              <p:nvPr/>
            </p:nvSpPr>
            <p:spPr bwMode="auto">
              <a:xfrm rot="16200000">
                <a:off x="1568461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5" name="Chord 134"/>
              <p:cNvSpPr/>
              <p:nvPr/>
            </p:nvSpPr>
            <p:spPr bwMode="auto">
              <a:xfrm rot="16200000">
                <a:off x="1848297" y="5684423"/>
                <a:ext cx="543334" cy="162993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6" name="Chord 135"/>
              <p:cNvSpPr/>
              <p:nvPr/>
            </p:nvSpPr>
            <p:spPr bwMode="auto">
              <a:xfrm rot="16200000">
                <a:off x="2108495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7" name="Chord 136"/>
              <p:cNvSpPr/>
              <p:nvPr/>
            </p:nvSpPr>
            <p:spPr bwMode="auto">
              <a:xfrm rot="16200000">
                <a:off x="2375567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8" name="Chord 137"/>
              <p:cNvSpPr/>
              <p:nvPr/>
            </p:nvSpPr>
            <p:spPr bwMode="auto">
              <a:xfrm rot="16200000">
                <a:off x="2632821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9" name="Chord 138"/>
              <p:cNvSpPr/>
              <p:nvPr/>
            </p:nvSpPr>
            <p:spPr bwMode="auto">
              <a:xfrm rot="16200000">
                <a:off x="2886146" y="5683442"/>
                <a:ext cx="543334" cy="164956"/>
              </a:xfrm>
              <a:prstGeom prst="chord">
                <a:avLst/>
              </a:prstGeom>
              <a:solidFill>
                <a:srgbClr val="960000"/>
              </a:solidFill>
              <a:ln w="254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0" name="Chord 139"/>
              <p:cNvSpPr/>
              <p:nvPr/>
            </p:nvSpPr>
            <p:spPr bwMode="auto">
              <a:xfrm rot="16200000">
                <a:off x="3264598" y="5582663"/>
                <a:ext cx="387344" cy="164956"/>
              </a:xfrm>
              <a:prstGeom prst="chord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1" name="Diagonal Stripe 140"/>
              <p:cNvSpPr>
                <a:spLocks noChangeAspect="1"/>
              </p:cNvSpPr>
              <p:nvPr/>
            </p:nvSpPr>
            <p:spPr bwMode="auto">
              <a:xfrm rot="10465990">
                <a:off x="3352227" y="5539823"/>
                <a:ext cx="180666" cy="164753"/>
              </a:xfrm>
              <a:prstGeom prst="diagStripe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Chord 141"/>
              <p:cNvSpPr>
                <a:spLocks noChangeAspect="1"/>
              </p:cNvSpPr>
              <p:nvPr/>
            </p:nvSpPr>
            <p:spPr bwMode="auto">
              <a:xfrm rot="4200000" flipV="1">
                <a:off x="1019651" y="5633797"/>
                <a:ext cx="136710" cy="208159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3" name="Chord 142"/>
              <p:cNvSpPr>
                <a:spLocks noChangeAspect="1"/>
              </p:cNvSpPr>
              <p:nvPr/>
            </p:nvSpPr>
            <p:spPr bwMode="auto">
              <a:xfrm rot="4200000" flipV="1">
                <a:off x="1275922" y="5634779"/>
                <a:ext cx="136710" cy="206196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4" name="Chord 143"/>
              <p:cNvSpPr>
                <a:spLocks noChangeAspect="1"/>
              </p:cNvSpPr>
              <p:nvPr/>
            </p:nvSpPr>
            <p:spPr bwMode="auto">
              <a:xfrm rot="4200000" flipV="1">
                <a:off x="1545940" y="5633797"/>
                <a:ext cx="136710" cy="208159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5" name="Chord 144"/>
              <p:cNvSpPr>
                <a:spLocks noChangeAspect="1"/>
              </p:cNvSpPr>
              <p:nvPr/>
            </p:nvSpPr>
            <p:spPr bwMode="auto">
              <a:xfrm rot="4200000" flipV="1">
                <a:off x="1800248" y="5634779"/>
                <a:ext cx="136710" cy="206195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6" name="Chord 145"/>
              <p:cNvSpPr>
                <a:spLocks noChangeAspect="1"/>
              </p:cNvSpPr>
              <p:nvPr/>
            </p:nvSpPr>
            <p:spPr bwMode="auto">
              <a:xfrm rot="4200000" flipV="1">
                <a:off x="2084993" y="5634779"/>
                <a:ext cx="136710" cy="206196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7" name="Chord 146"/>
              <p:cNvSpPr>
                <a:spLocks noChangeAspect="1"/>
              </p:cNvSpPr>
              <p:nvPr/>
            </p:nvSpPr>
            <p:spPr bwMode="auto">
              <a:xfrm rot="4200000" flipV="1">
                <a:off x="2340282" y="5634779"/>
                <a:ext cx="136710" cy="206196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8" name="Chord 147"/>
              <p:cNvSpPr>
                <a:spLocks noChangeAspect="1"/>
              </p:cNvSpPr>
              <p:nvPr/>
            </p:nvSpPr>
            <p:spPr bwMode="auto">
              <a:xfrm rot="4200000" flipV="1">
                <a:off x="2609319" y="5634779"/>
                <a:ext cx="136710" cy="206195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9" name="Chord 148"/>
              <p:cNvSpPr>
                <a:spLocks noChangeAspect="1"/>
              </p:cNvSpPr>
              <p:nvPr/>
            </p:nvSpPr>
            <p:spPr bwMode="auto">
              <a:xfrm rot="4200000" flipV="1">
                <a:off x="2864608" y="5634779"/>
                <a:ext cx="136710" cy="206195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50" name="Chord 149"/>
              <p:cNvSpPr>
                <a:spLocks noChangeAspect="1"/>
              </p:cNvSpPr>
              <p:nvPr/>
            </p:nvSpPr>
            <p:spPr bwMode="auto">
              <a:xfrm rot="4200000" flipV="1">
                <a:off x="3114005" y="5634779"/>
                <a:ext cx="136710" cy="206196"/>
              </a:xfrm>
              <a:prstGeom prst="chor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921086" y="4940403"/>
                <a:ext cx="2770871" cy="432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54" name="Oval 153"/>
            <p:cNvSpPr/>
            <p:nvPr/>
          </p:nvSpPr>
          <p:spPr bwMode="auto">
            <a:xfrm>
              <a:off x="2874974" y="2411991"/>
              <a:ext cx="203046" cy="4139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4004852" y="1441921"/>
              <a:ext cx="3519476" cy="220310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7" name="Straight Connector 156"/>
            <p:cNvCxnSpPr>
              <a:stCxn id="154" idx="0"/>
              <a:endCxn id="155" idx="1"/>
            </p:cNvCxnSpPr>
            <p:nvPr/>
          </p:nvCxnSpPr>
          <p:spPr bwMode="auto">
            <a:xfrm flipV="1">
              <a:off x="2977188" y="1764020"/>
              <a:ext cx="1542878" cy="6479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54" idx="4"/>
            </p:cNvCxnSpPr>
            <p:nvPr/>
          </p:nvCxnSpPr>
          <p:spPr bwMode="auto">
            <a:xfrm>
              <a:off x="2977188" y="2825938"/>
              <a:ext cx="1990409" cy="710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 bwMode="auto">
            <a:xfrm>
              <a:off x="6804248" y="1844824"/>
              <a:ext cx="401593" cy="42663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1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6804248" y="2786342"/>
              <a:ext cx="401593" cy="426634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2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5" name="Oval 174"/>
          <p:cNvSpPr/>
          <p:nvPr/>
        </p:nvSpPr>
        <p:spPr bwMode="auto">
          <a:xfrm>
            <a:off x="65951" y="5290175"/>
            <a:ext cx="401593" cy="42663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6" name="Oval 175"/>
          <p:cNvSpPr/>
          <p:nvPr/>
        </p:nvSpPr>
        <p:spPr bwMode="auto">
          <a:xfrm>
            <a:off x="65951" y="6154271"/>
            <a:ext cx="401593" cy="426634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7" name="TextBox 170"/>
          <p:cNvSpPr txBox="1">
            <a:spLocks noChangeArrowheads="1"/>
          </p:cNvSpPr>
          <p:nvPr/>
        </p:nvSpPr>
        <p:spPr bwMode="auto">
          <a:xfrm>
            <a:off x="611560" y="5322074"/>
            <a:ext cx="85324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Planar </a:t>
            </a:r>
            <a:r>
              <a:rPr lang="en-US" dirty="0" err="1" smtClean="0"/>
              <a:t>bilayer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nanostructured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bilayer</a:t>
            </a:r>
            <a:r>
              <a:rPr lang="en-US" dirty="0" smtClean="0">
                <a:sym typeface="Wingdings" pitchFamily="2" charset="2"/>
              </a:rPr>
              <a:t>: 	</a:t>
            </a:r>
            <a:r>
              <a:rPr lang="en-US" i="1" dirty="0" smtClean="0">
                <a:sym typeface="Wingdings" pitchFamily="2" charset="2"/>
              </a:rPr>
              <a:t>increase in donor-acceptor interface</a:t>
            </a:r>
          </a:p>
          <a:p>
            <a:r>
              <a:rPr lang="en-US" dirty="0" smtClean="0">
                <a:sym typeface="Wingdings" pitchFamily="2" charset="2"/>
              </a:rPr>
              <a:t>P3HT crystallite reorientation : </a:t>
            </a:r>
            <a:r>
              <a:rPr lang="en-US" i="1" dirty="0" smtClean="0">
                <a:sym typeface="Wingdings" pitchFamily="2" charset="2"/>
              </a:rPr>
              <a:t>		better hole transport properties</a:t>
            </a:r>
          </a:p>
          <a:p>
            <a:r>
              <a:rPr lang="en-US" i="1" dirty="0" smtClean="0">
                <a:sym typeface="Wingdings" pitchFamily="2" charset="2"/>
              </a:rPr>
              <a:t>					reduced Rs  increased Voc and FF</a:t>
            </a:r>
            <a:endParaRPr lang="en-US" i="1" dirty="0"/>
          </a:p>
        </p:txBody>
      </p:sp>
      <p:sp>
        <p:nvSpPr>
          <p:cNvPr id="178" name="TextBox 170"/>
          <p:cNvSpPr txBox="1">
            <a:spLocks noChangeArrowheads="1"/>
          </p:cNvSpPr>
          <p:nvPr/>
        </p:nvSpPr>
        <p:spPr bwMode="auto">
          <a:xfrm>
            <a:off x="611560" y="6239053"/>
            <a:ext cx="8532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Thin P3HT buffer layer (no PCBM):		</a:t>
            </a:r>
            <a:r>
              <a:rPr lang="en-US" i="1" dirty="0" err="1" smtClean="0"/>
              <a:t>nanostructured</a:t>
            </a:r>
            <a:r>
              <a:rPr lang="en-US" i="1" dirty="0" smtClean="0"/>
              <a:t> p-</a:t>
            </a:r>
            <a:r>
              <a:rPr lang="en-US" i="1" dirty="0" err="1" smtClean="0"/>
              <a:t>i</a:t>
            </a:r>
            <a:r>
              <a:rPr lang="en-US" i="1" dirty="0" smtClean="0"/>
              <a:t>-n junction</a:t>
            </a:r>
          </a:p>
          <a:p>
            <a:r>
              <a:rPr lang="en-US" i="1" dirty="0" smtClean="0"/>
              <a:t>					</a:t>
            </a:r>
            <a:r>
              <a:rPr lang="en-US" i="1" dirty="0" smtClean="0">
                <a:sym typeface="Wingdings" pitchFamily="2" charset="2"/>
              </a:rPr>
              <a:t> further increases FF</a:t>
            </a:r>
            <a:endParaRPr lang="en-US" i="1" dirty="0"/>
          </a:p>
        </p:txBody>
      </p:sp>
      <p:graphicFrame>
        <p:nvGraphicFramePr>
          <p:cNvPr id="179" name="Table 178"/>
          <p:cNvGraphicFramePr>
            <a:graphicFrameLocks noGrp="1"/>
          </p:cNvGraphicFramePr>
          <p:nvPr/>
        </p:nvGraphicFramePr>
        <p:xfrm>
          <a:off x="827585" y="908720"/>
          <a:ext cx="7560839" cy="1645920"/>
        </p:xfrm>
        <a:graphic>
          <a:graphicData uri="http://schemas.openxmlformats.org/drawingml/2006/table">
            <a:tbl>
              <a:tblPr/>
              <a:tblGrid>
                <a:gridCol w="768790"/>
                <a:gridCol w="1152128"/>
                <a:gridCol w="720080"/>
                <a:gridCol w="599361"/>
                <a:gridCol w="599360"/>
                <a:gridCol w="1200840"/>
                <a:gridCol w="1198721"/>
                <a:gridCol w="1321559"/>
              </a:tblGrid>
              <a:tr h="463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wt%)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Jsc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mA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/cm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Voc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(V)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FF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Symbol" pitchFamily="18" charset="2"/>
                          <a:cs typeface="Symbol" pitchFamily="18" charset="2"/>
                        </a:rPr>
                        <a:t>h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Rs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(Ω/cm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Wetting layer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Absorption ratio (A/A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ymbol" pitchFamily="18" charset="2"/>
                          <a:cs typeface="Times New Roman" pitchFamily="18" charset="0"/>
                        </a:rPr>
                        <a:t>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Symbol" pitchFamily="18" charset="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10.8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0.57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2.51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7.04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130 nm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10.5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14.1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3.25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4.61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76 nm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0.745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803275"/>
            <a:ext cx="9144000" cy="4065885"/>
          </a:xfrm>
        </p:spPr>
        <p:txBody>
          <a:bodyPr/>
          <a:lstStyle/>
          <a:p>
            <a:pPr algn="just"/>
            <a:r>
              <a:rPr lang="en-US" sz="2400" dirty="0" smtClean="0">
                <a:latin typeface="Comic Sans MS" pitchFamily="66" charset="0"/>
              </a:rPr>
              <a:t>Easy and cost effective method to prepare spin-coated nanostructured P3HT films from blends of commercially available polymers (P3HT + PS)</a:t>
            </a:r>
          </a:p>
          <a:p>
            <a:pPr algn="just"/>
            <a:r>
              <a:rPr lang="en-US" sz="2400" dirty="0" smtClean="0">
                <a:latin typeface="Comic Sans MS" pitchFamily="66" charset="0"/>
              </a:rPr>
              <a:t>Tuning of pore dimensions can be controlled by wt% and Mw</a:t>
            </a:r>
          </a:p>
          <a:p>
            <a:pPr algn="just"/>
            <a:r>
              <a:rPr lang="en-US" sz="2400" dirty="0" err="1" smtClean="0">
                <a:latin typeface="Comic Sans MS" pitchFamily="66" charset="0"/>
              </a:rPr>
              <a:t>Nanoscale</a:t>
            </a:r>
            <a:r>
              <a:rPr lang="en-US" sz="2400" dirty="0" smtClean="0">
                <a:latin typeface="Comic Sans MS" pitchFamily="66" charset="0"/>
              </a:rPr>
              <a:t> phase separation induces reorientation of the polymer crystallites at the P3HT/PS interface</a:t>
            </a:r>
          </a:p>
          <a:p>
            <a:pPr algn="just"/>
            <a:r>
              <a:rPr lang="en-US" sz="2400" dirty="0" err="1" smtClean="0">
                <a:latin typeface="Comic Sans MS" pitchFamily="66" charset="0"/>
              </a:rPr>
              <a:t>Nanostructured</a:t>
            </a:r>
            <a:r>
              <a:rPr lang="en-US" sz="2400" dirty="0" smtClean="0">
                <a:latin typeface="Comic Sans MS" pitchFamily="66" charset="0"/>
              </a:rPr>
              <a:t> diffusive </a:t>
            </a:r>
            <a:r>
              <a:rPr lang="en-US" sz="2400" dirty="0" err="1" smtClean="0">
                <a:latin typeface="Comic Sans MS" pitchFamily="66" charset="0"/>
              </a:rPr>
              <a:t>bilayer</a:t>
            </a:r>
            <a:r>
              <a:rPr lang="en-US" sz="2400" dirty="0" smtClean="0">
                <a:latin typeface="Comic Sans MS" pitchFamily="66" charset="0"/>
              </a:rPr>
              <a:t> solar cells have an average PCE of </a:t>
            </a:r>
            <a:r>
              <a:rPr lang="en-US" sz="2400" dirty="0" err="1" smtClean="0">
                <a:latin typeface="Comic Sans MS" pitchFamily="66" charset="0"/>
              </a:rPr>
              <a:t>upto</a:t>
            </a:r>
            <a:r>
              <a:rPr lang="en-US" sz="2400" dirty="0" smtClean="0">
                <a:latin typeface="Comic Sans MS" pitchFamily="66" charset="0"/>
              </a:rPr>
              <a:t> 3.25% </a:t>
            </a:r>
            <a:r>
              <a:rPr lang="en-US" sz="1800" dirty="0" smtClean="0">
                <a:latin typeface="Comic Sans MS" pitchFamily="66" charset="0"/>
              </a:rPr>
              <a:t>(30% increase with respect to the planar equivalent)</a:t>
            </a:r>
            <a:endParaRPr lang="en-US" sz="2400" dirty="0" smtClean="0">
              <a:latin typeface="Comic Sans MS" pitchFamily="66" charset="0"/>
            </a:endParaRPr>
          </a:p>
          <a:p>
            <a:pPr algn="just"/>
            <a:r>
              <a:rPr lang="en-US" sz="2400" dirty="0" smtClean="0">
                <a:latin typeface="Comic Sans MS" pitchFamily="66" charset="0"/>
              </a:rPr>
              <a:t>A deeper analysis of the active layer morphology is necessary to understand the increase in PV performances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4613" y="4869160"/>
            <a:ext cx="9144000" cy="1988840"/>
          </a:xfrm>
          <a:prstGeom prst="rect">
            <a:avLst/>
          </a:prstGeom>
          <a:ln w="25400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nanostructured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thin films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have potential for various applications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i="1" baseline="0" dirty="0" smtClean="0">
                <a:solidFill>
                  <a:srgbClr val="00B0F0"/>
                </a:solidFill>
                <a:latin typeface="Comic Sans MS" pitchFamily="66" charset="0"/>
              </a:rPr>
              <a:t>Feel </a:t>
            </a:r>
            <a:r>
              <a:rPr lang="en-US" sz="3600" b="1" i="1" dirty="0" smtClean="0">
                <a:solidFill>
                  <a:srgbClr val="00B0F0"/>
                </a:solidFill>
                <a:latin typeface="Comic Sans MS" pitchFamily="66" charset="0"/>
              </a:rPr>
              <a:t>free to come and exchange ideas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988840"/>
            <a:ext cx="1621929" cy="146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hina_240-animated-flag-gif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4990" y="3370684"/>
            <a:ext cx="2286000" cy="1714500"/>
          </a:xfrm>
          <a:prstGeom prst="rect">
            <a:avLst/>
          </a:prstGeom>
        </p:spPr>
      </p:pic>
      <p:pic>
        <p:nvPicPr>
          <p:cNvPr id="19" name="Picture 18" descr="Spain_240-animated-flag-gif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780" y="620688"/>
            <a:ext cx="2286000" cy="1714500"/>
          </a:xfrm>
          <a:prstGeom prst="rect">
            <a:avLst/>
          </a:prstGeom>
        </p:spPr>
      </p:pic>
      <p:pic>
        <p:nvPicPr>
          <p:cNvPr id="15" name="Picture 14" descr="Japan_240-animated-flag-gif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0" y="620688"/>
            <a:ext cx="2286000" cy="1714500"/>
          </a:xfrm>
          <a:prstGeom prst="rect">
            <a:avLst/>
          </a:prstGeom>
        </p:spPr>
      </p:pic>
      <p:pic>
        <p:nvPicPr>
          <p:cNvPr id="15365" name="Picture 3" descr="logo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2317035"/>
            <a:ext cx="1872207" cy="91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-36512" y="5661248"/>
            <a:ext cx="9180512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1500" b="1" i="1" dirty="0"/>
              <a:t>Organic </a:t>
            </a:r>
            <a:r>
              <a:rPr lang="en-US" sz="1500" b="1" i="1" dirty="0" smtClean="0"/>
              <a:t>solar </a:t>
            </a:r>
            <a:r>
              <a:rPr lang="en-US" sz="1500" b="1" i="1" dirty="0"/>
              <a:t>c</a:t>
            </a:r>
            <a:r>
              <a:rPr lang="en-US" sz="1500" b="1" i="1" dirty="0" smtClean="0"/>
              <a:t>ells </a:t>
            </a:r>
            <a:r>
              <a:rPr lang="en-US" sz="1500" b="1" i="1" dirty="0"/>
              <a:t>b</a:t>
            </a:r>
            <a:r>
              <a:rPr lang="en-US" sz="1500" b="1" i="1" dirty="0" smtClean="0"/>
              <a:t>ased </a:t>
            </a:r>
            <a:r>
              <a:rPr lang="en-US" sz="1500" b="1" i="1" dirty="0"/>
              <a:t>on </a:t>
            </a:r>
            <a:r>
              <a:rPr lang="en-US" sz="1500" b="1" i="1" dirty="0" err="1"/>
              <a:t>n</a:t>
            </a:r>
            <a:r>
              <a:rPr lang="en-US" sz="1500" b="1" i="1" dirty="0" err="1" smtClean="0"/>
              <a:t>anoporous</a:t>
            </a:r>
            <a:r>
              <a:rPr lang="en-US" sz="1500" b="1" i="1" dirty="0" smtClean="0"/>
              <a:t> </a:t>
            </a:r>
            <a:r>
              <a:rPr lang="en-US" sz="1500" b="1" i="1" dirty="0"/>
              <a:t>P3HT </a:t>
            </a:r>
            <a:r>
              <a:rPr lang="en-US" sz="1500" b="1" i="1" dirty="0" smtClean="0"/>
              <a:t>obtained </a:t>
            </a:r>
            <a:r>
              <a:rPr lang="en-US" sz="1500" b="1" i="1" dirty="0"/>
              <a:t>from </a:t>
            </a:r>
            <a:r>
              <a:rPr lang="en-US" sz="1500" b="1" i="1" dirty="0" smtClean="0"/>
              <a:t>self-assembled P3HT:PS </a:t>
            </a:r>
            <a:r>
              <a:rPr lang="en-US" sz="1500" b="1" i="1" dirty="0"/>
              <a:t>t</a:t>
            </a:r>
            <a:r>
              <a:rPr lang="en-US" sz="1500" b="1" i="1" dirty="0" smtClean="0"/>
              <a:t>emplates</a:t>
            </a:r>
            <a:endParaRPr lang="en-US" sz="1500" b="1" i="1" dirty="0"/>
          </a:p>
          <a:p>
            <a:pPr algn="ctr">
              <a:buFont typeface="Arial" charset="0"/>
              <a:buNone/>
            </a:pPr>
            <a:r>
              <a:rPr lang="en-US" sz="1400" dirty="0"/>
              <a:t>V. </a:t>
            </a:r>
            <a:r>
              <a:rPr lang="en-US" sz="1400" dirty="0" err="1"/>
              <a:t>Vohra</a:t>
            </a:r>
            <a:r>
              <a:rPr lang="en-US" sz="1400" dirty="0"/>
              <a:t>, M. </a:t>
            </a:r>
            <a:r>
              <a:rPr lang="en-US" sz="1400" dirty="0" err="1"/>
              <a:t>Campoy-Quiles</a:t>
            </a:r>
            <a:r>
              <a:rPr lang="en-US" sz="1400" dirty="0"/>
              <a:t>, M. </a:t>
            </a:r>
            <a:r>
              <a:rPr lang="en-US" sz="1400" dirty="0" err="1"/>
              <a:t>Garriga</a:t>
            </a:r>
            <a:r>
              <a:rPr lang="en-US" sz="1400" dirty="0"/>
              <a:t>, H. Murata, </a:t>
            </a:r>
            <a:r>
              <a:rPr lang="en-US" sz="1400" i="1" dirty="0" smtClean="0"/>
              <a:t>J. Mater. Chem., </a:t>
            </a:r>
            <a:r>
              <a:rPr lang="en-US" sz="1400" b="1" dirty="0" smtClean="0"/>
              <a:t>2012</a:t>
            </a:r>
            <a:r>
              <a:rPr lang="en-US" sz="1400" i="1" dirty="0" smtClean="0"/>
              <a:t>,22, </a:t>
            </a:r>
            <a:r>
              <a:rPr lang="en-US" sz="1400" dirty="0" smtClean="0"/>
              <a:t>20017-20025</a:t>
            </a:r>
          </a:p>
          <a:p>
            <a:pPr algn="ctr">
              <a:buFont typeface="Arial" charset="0"/>
              <a:buNone/>
            </a:pPr>
            <a:endParaRPr lang="en-US" sz="1500" dirty="0" smtClean="0"/>
          </a:p>
          <a:p>
            <a:pPr algn="ctr">
              <a:buFont typeface="Arial" charset="0"/>
              <a:buNone/>
            </a:pPr>
            <a:r>
              <a:rPr lang="en-US" sz="1500" b="1" i="1" dirty="0" err="1" smtClean="0"/>
              <a:t>Nanostructured</a:t>
            </a:r>
            <a:r>
              <a:rPr lang="en-US" sz="1500" b="1" i="1" dirty="0" smtClean="0"/>
              <a:t> P3HT films with tunable dimensions through self-assembly with PS</a:t>
            </a:r>
          </a:p>
          <a:p>
            <a:pPr algn="ctr">
              <a:buFont typeface="Arial" charset="0"/>
              <a:buNone/>
            </a:pPr>
            <a:r>
              <a:rPr lang="en-US" sz="1400" dirty="0" smtClean="0"/>
              <a:t>V. </a:t>
            </a:r>
            <a:r>
              <a:rPr lang="en-US" sz="1400" dirty="0" err="1" smtClean="0"/>
              <a:t>Vohra</a:t>
            </a:r>
            <a:r>
              <a:rPr lang="en-US" sz="1400" dirty="0" smtClean="0"/>
              <a:t>, O. </a:t>
            </a:r>
            <a:r>
              <a:rPr lang="en-US" sz="1400" dirty="0" err="1" smtClean="0"/>
              <a:t>Notoya</a:t>
            </a:r>
            <a:r>
              <a:rPr lang="en-US" sz="1400" dirty="0" smtClean="0"/>
              <a:t>, T. Huang, M. Yamaguchi, H. Murata, </a:t>
            </a:r>
            <a:r>
              <a:rPr lang="en-US" sz="1400" i="1" dirty="0" smtClean="0"/>
              <a:t>Polymer</a:t>
            </a:r>
            <a:r>
              <a:rPr lang="en-US" sz="1400" dirty="0" smtClean="0"/>
              <a:t>, </a:t>
            </a:r>
            <a:r>
              <a:rPr lang="en-US" sz="1400" b="1" dirty="0" smtClean="0"/>
              <a:t>2014</a:t>
            </a:r>
            <a:r>
              <a:rPr lang="en-US" sz="1400" dirty="0" smtClean="0"/>
              <a:t>, </a:t>
            </a:r>
            <a:r>
              <a:rPr lang="en-US" sz="1400" i="1" dirty="0" smtClean="0"/>
              <a:t>55</a:t>
            </a:r>
            <a:r>
              <a:rPr lang="en-US" sz="1400" dirty="0" smtClean="0"/>
              <a:t>, 2213-2219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 international collaboration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017" y="3739885"/>
            <a:ext cx="1403646" cy="8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907703" y="2276872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Hideyuki Murata</a:t>
            </a:r>
          </a:p>
          <a:p>
            <a:r>
              <a:rPr lang="en-US" dirty="0" smtClean="0"/>
              <a:t>Masayuki Yamaguchi</a:t>
            </a:r>
          </a:p>
          <a:p>
            <a:r>
              <a:rPr lang="en-US" dirty="0" smtClean="0"/>
              <a:t>Osamu </a:t>
            </a:r>
            <a:r>
              <a:rPr lang="en-US" dirty="0" err="1" smtClean="0"/>
              <a:t>Notoya</a:t>
            </a:r>
            <a:endParaRPr lang="en-US" dirty="0" smtClean="0"/>
          </a:p>
          <a:p>
            <a:r>
              <a:rPr lang="en-US" dirty="0" smtClean="0"/>
              <a:t>Tong Huang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07703" y="4005064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Varun</a:t>
            </a:r>
            <a:r>
              <a:rPr lang="en-US" dirty="0" smtClean="0"/>
              <a:t> </a:t>
            </a:r>
            <a:r>
              <a:rPr lang="en-US" dirty="0" err="1" smtClean="0"/>
              <a:t>Vohra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16016" y="213285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Mariano </a:t>
            </a:r>
            <a:r>
              <a:rPr lang="en-US" dirty="0" err="1" smtClean="0"/>
              <a:t>Campoy-Quiles</a:t>
            </a:r>
            <a:endParaRPr lang="en-US" dirty="0" smtClean="0"/>
          </a:p>
          <a:p>
            <a:pPr algn="r"/>
            <a:r>
              <a:rPr lang="en-US" dirty="0" smtClean="0"/>
              <a:t>Miguel </a:t>
            </a:r>
            <a:r>
              <a:rPr lang="en-US" dirty="0" err="1" smtClean="0"/>
              <a:t>Garriga</a:t>
            </a:r>
            <a:endParaRPr lang="en-US" dirty="0"/>
          </a:p>
        </p:txBody>
      </p:sp>
      <p:pic>
        <p:nvPicPr>
          <p:cNvPr id="25" name="Picture 24" descr="Sjtu-logo-standard-r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2996952"/>
            <a:ext cx="1224136" cy="122413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32040" y="422108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Xiaojun</a:t>
            </a:r>
            <a:r>
              <a:rPr lang="en-US" dirty="0" smtClean="0"/>
              <a:t> </a:t>
            </a:r>
            <a:r>
              <a:rPr lang="en-US" dirty="0" err="1" smtClean="0"/>
              <a:t>Guo</a:t>
            </a:r>
            <a:endParaRPr lang="en-US" dirty="0" smtClean="0"/>
          </a:p>
          <a:p>
            <a:pPr algn="ctr"/>
            <a:r>
              <a:rPr lang="en-US" dirty="0" smtClean="0"/>
              <a:t>(future projects)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51720" y="131115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On-going and future collaborations:</a:t>
            </a:r>
            <a:endParaRPr lang="en-US" sz="24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486916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</a:rPr>
              <a:t>Very open to new collaboration and projects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" name="Picture 29" descr="China_240-animated-flag-gif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3213838"/>
            <a:ext cx="1143000" cy="857250"/>
          </a:xfrm>
          <a:prstGeom prst="rect">
            <a:avLst/>
          </a:prstGeom>
        </p:spPr>
      </p:pic>
      <p:pic>
        <p:nvPicPr>
          <p:cNvPr id="31" name="Picture 30" descr="France_240-animated-flag-gif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4005064"/>
            <a:ext cx="114300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4319588"/>
            <a:ext cx="91821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395536" y="116632"/>
            <a:ext cx="8496944" cy="136815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1398"/>
              </a:avLst>
            </a:prstTxWarp>
          </a:bodyPr>
          <a:lstStyle/>
          <a:p>
            <a:r>
              <a:rPr lang="en-US" sz="9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Thank you for your attention!!!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395536" y="3068960"/>
            <a:ext cx="2808312" cy="1152128"/>
          </a:xfrm>
          <a:prstGeom prst="cloudCallout">
            <a:avLst>
              <a:gd name="adj1" fmla="val -32002"/>
              <a:gd name="adj2" fmla="val 71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Energy related research!!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121207" y="3356992"/>
            <a:ext cx="2808312" cy="1152128"/>
          </a:xfrm>
          <a:prstGeom prst="cloudCallout">
            <a:avLst>
              <a:gd name="adj1" fmla="val -32002"/>
              <a:gd name="adj2" fmla="val 71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Energy related re...</a:t>
            </a:r>
            <a:r>
              <a:rPr lang="en-US" b="1" dirty="0" err="1" smtClean="0">
                <a:solidFill>
                  <a:schemeClr val="tx1"/>
                </a:solidFill>
                <a:latin typeface="Comic Sans MS" pitchFamily="66" charset="0"/>
              </a:rPr>
              <a:t>zzearch</a:t>
            </a: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940152" y="3509392"/>
            <a:ext cx="2808312" cy="1152128"/>
          </a:xfrm>
          <a:prstGeom prst="cloudCallout">
            <a:avLst>
              <a:gd name="adj1" fmla="val -32002"/>
              <a:gd name="adj2" fmla="val 71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omic Sans MS" pitchFamily="66" charset="0"/>
              </a:rPr>
              <a:t>Ener</a:t>
            </a: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...</a:t>
            </a:r>
            <a:r>
              <a:rPr lang="en-US" b="1" dirty="0" err="1" smtClean="0">
                <a:solidFill>
                  <a:schemeClr val="tx1"/>
                </a:solidFill>
                <a:latin typeface="Comic Sans MS" pitchFamily="66" charset="0"/>
              </a:rPr>
              <a:t>zzzzzy</a:t>
            </a:r>
            <a:endParaRPr lang="en-US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6" y="1916832"/>
            <a:ext cx="89876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Email: varun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.vohra@uec.ac.jp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Introduction: </a:t>
            </a:r>
            <a:r>
              <a:rPr lang="en-US" altLang="ja-JP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anostructured films of P3HT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2040" y="2492896"/>
            <a:ext cx="3345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S. Zhu et al. in Nature 400</a:t>
            </a:r>
            <a:r>
              <a:rPr lang="en-US" sz="1400" dirty="0" smtClean="0"/>
              <a:t>, 49-51(</a:t>
            </a:r>
            <a:r>
              <a:rPr lang="en-US" sz="1400" b="1" dirty="0" smtClean="0"/>
              <a:t>1999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908720"/>
            <a:ext cx="4907062" cy="15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496" y="943560"/>
            <a:ext cx="3995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Phase separated polymer blends studied since over a decade</a:t>
            </a:r>
          </a:p>
          <a:p>
            <a:pPr algn="ctr"/>
            <a:endParaRPr lang="en-US" i="1" dirty="0"/>
          </a:p>
          <a:p>
            <a:pPr algn="ctr"/>
            <a:r>
              <a:rPr lang="en-US" i="1" dirty="0" smtClean="0"/>
              <a:t>Mostly electronically inactive blends (e.g. PS-PMMA)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876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Methods to obtain nanostructured thin films of P3HT:</a:t>
            </a:r>
            <a:endParaRPr lang="en-US" i="1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90555"/>
            <a:ext cx="3858714" cy="178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5241" y="3562563"/>
            <a:ext cx="425875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01579" y="5445224"/>
            <a:ext cx="4021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Nanolithography </a:t>
            </a:r>
          </a:p>
          <a:p>
            <a:pPr algn="ctr"/>
            <a:r>
              <a:rPr lang="en-US" sz="1400" i="1" dirty="0" smtClean="0"/>
              <a:t>M. </a:t>
            </a:r>
            <a:r>
              <a:rPr lang="en-US" sz="1400" i="1" dirty="0" err="1" smtClean="0"/>
              <a:t>Aryal</a:t>
            </a:r>
            <a:r>
              <a:rPr lang="en-US" sz="1400" i="1" dirty="0" smtClean="0"/>
              <a:t> et al. in ACS </a:t>
            </a:r>
            <a:r>
              <a:rPr lang="en-US" sz="1400" i="1" dirty="0" err="1" smtClean="0"/>
              <a:t>Nano</a:t>
            </a:r>
            <a:r>
              <a:rPr lang="en-US" sz="1400" i="1" dirty="0" smtClean="0"/>
              <a:t> 3</a:t>
            </a:r>
            <a:r>
              <a:rPr lang="en-US" sz="1400" dirty="0" smtClean="0"/>
              <a:t>, 3085-3090 (</a:t>
            </a:r>
            <a:r>
              <a:rPr lang="en-US" sz="1400" b="1" dirty="0" smtClean="0"/>
              <a:t>2009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499992" y="5445224"/>
            <a:ext cx="4620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Elaborated chemistry</a:t>
            </a:r>
          </a:p>
          <a:p>
            <a:pPr algn="ctr"/>
            <a:r>
              <a:rPr lang="en-US" sz="1400" i="1" dirty="0" smtClean="0"/>
              <a:t>K. </a:t>
            </a:r>
            <a:r>
              <a:rPr lang="en-US" sz="1400" i="1" dirty="0" err="1" smtClean="0"/>
              <a:t>Sivanandan</a:t>
            </a:r>
            <a:r>
              <a:rPr lang="en-US" sz="1400" i="1" dirty="0" smtClean="0"/>
              <a:t> et al. in </a:t>
            </a:r>
            <a:r>
              <a:rPr lang="en-US" sz="1400" i="1" dirty="0" err="1" smtClean="0"/>
              <a:t>Macromolec</a:t>
            </a:r>
            <a:r>
              <a:rPr lang="en-US" sz="1400" i="1" dirty="0" smtClean="0"/>
              <a:t>. 43</a:t>
            </a:r>
            <a:r>
              <a:rPr lang="en-US" sz="1400" dirty="0" smtClean="0"/>
              <a:t>, 233-241 (</a:t>
            </a:r>
            <a:r>
              <a:rPr lang="en-US" sz="1400" b="1" dirty="0" smtClean="0"/>
              <a:t>2010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3" y="63093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Can we obtain similar structures using commercially available polymer blends?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imple idea </a:t>
            </a:r>
            <a:r>
              <a:rPr lang="en-US" altLang="ja-JP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form nanostructured </a:t>
            </a: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P3HT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22" name="Picture 2" descr="C:\Users\北能運輸\Desktop\finished work\for revisions polymer\new figure 1 with text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268760"/>
            <a:ext cx="8810144" cy="280831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8367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Phase separation between P3HT and commercially available polymer materials</a:t>
            </a:r>
            <a:endParaRPr lang="en-US" sz="2000" i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365104"/>
            <a:ext cx="5256584" cy="221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4872642"/>
            <a:ext cx="38519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Example of </a:t>
            </a:r>
            <a:r>
              <a:rPr lang="en-US" sz="1600" i="1" dirty="0" err="1" smtClean="0"/>
              <a:t>nanoporous</a:t>
            </a:r>
            <a:r>
              <a:rPr lang="en-US" sz="1600" i="1" dirty="0" smtClean="0"/>
              <a:t> structures obtained from P3HT:PS blends </a:t>
            </a:r>
          </a:p>
          <a:p>
            <a:pPr algn="ctr"/>
            <a:r>
              <a:rPr lang="en-US" sz="1600" i="1" dirty="0" smtClean="0"/>
              <a:t>before and after selective removal of PS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400" i="1" dirty="0" smtClean="0"/>
              <a:t>(structure already formed prior to PS removal)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C:\Documents and Settings\Varun\Bureau\for article\Figure 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08720"/>
            <a:ext cx="7921625" cy="49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P3HT 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nanoporous</a:t>
            </a: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nanoisland</a:t>
            </a: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films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576" y="1268760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5576" y="357301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9707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Two types of structure can be fabricated with PS</a:t>
            </a:r>
          </a:p>
          <a:p>
            <a:pPr algn="ctr"/>
            <a:r>
              <a:rPr lang="en-US" sz="2400" i="1" dirty="0" smtClean="0"/>
              <a:t>Focus on </a:t>
            </a:r>
            <a:r>
              <a:rPr lang="en-US" sz="2400" i="1" dirty="0" err="1" smtClean="0"/>
              <a:t>nanoporous</a:t>
            </a:r>
            <a:r>
              <a:rPr lang="en-US" sz="2400" i="1" dirty="0" smtClean="0"/>
              <a:t> films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411760" y="5735679"/>
            <a:ext cx="2160240" cy="360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Effect of polymer-polymer miscibility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812866"/>
            <a:ext cx="262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Miscibility with P3HT:</a:t>
            </a:r>
            <a:endParaRPr lang="en-US" sz="2000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87624" y="880120"/>
          <a:ext cx="6768750" cy="1828800"/>
        </p:xfrm>
        <a:graphic>
          <a:graphicData uri="http://schemas.openxmlformats.org/drawingml/2006/table">
            <a:tbl>
              <a:tblPr/>
              <a:tblGrid>
                <a:gridCol w="2449971"/>
                <a:gridCol w="1078419"/>
                <a:gridCol w="1224136"/>
                <a:gridCol w="936104"/>
                <a:gridCol w="1080120"/>
              </a:tblGrid>
              <a:tr h="2592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Times"/>
                          <a:ea typeface="ＭＳ 明朝"/>
                          <a:cs typeface="Times New Roman"/>
                        </a:rPr>
                        <a:t>solubility </a:t>
                      </a:r>
                      <a:r>
                        <a:rPr lang="en-US" sz="1200" b="1" i="1" dirty="0" smtClean="0">
                          <a:latin typeface="Times"/>
                          <a:ea typeface="ＭＳ 明朝"/>
                          <a:cs typeface="Times New Roman"/>
                        </a:rPr>
                        <a:t>parameter (MPa</a:t>
                      </a:r>
                      <a:r>
                        <a:rPr lang="en-US" sz="1200" b="1" i="1" baseline="30000" dirty="0" smtClean="0">
                          <a:latin typeface="Times"/>
                          <a:ea typeface="ＭＳ 明朝"/>
                          <a:cs typeface="Times New Roman"/>
                        </a:rPr>
                        <a:t>1/2</a:t>
                      </a:r>
                      <a:r>
                        <a:rPr lang="en-US" sz="1200" b="1" i="1" dirty="0">
                          <a:latin typeface="Times"/>
                          <a:ea typeface="ＭＳ 明朝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 err="1">
                          <a:latin typeface="Symbol"/>
                          <a:ea typeface="ＭＳ 明朝"/>
                          <a:cs typeface="Times New Roman"/>
                        </a:rPr>
                        <a:t>d</a:t>
                      </a:r>
                      <a:r>
                        <a:rPr lang="en-US" sz="1200" b="1" i="1" baseline="-25000" dirty="0" err="1">
                          <a:latin typeface="Times"/>
                          <a:ea typeface="ＭＳ 明朝"/>
                          <a:cs typeface="Times New Roman"/>
                        </a:rPr>
                        <a:t>T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 err="1">
                          <a:latin typeface="Symbol"/>
                          <a:ea typeface="ＭＳ 明朝"/>
                          <a:cs typeface="Times New Roman"/>
                        </a:rPr>
                        <a:t>d</a:t>
                      </a:r>
                      <a:r>
                        <a:rPr lang="en-US" sz="1200" b="1" i="1" baseline="-25000" dirty="0" err="1">
                          <a:latin typeface="Times"/>
                          <a:ea typeface="ＭＳ 明朝"/>
                          <a:cs typeface="Times New Roman"/>
                        </a:rPr>
                        <a:t>d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 err="1">
                          <a:latin typeface="Symbol"/>
                          <a:ea typeface="ＭＳ 明朝"/>
                          <a:cs typeface="Times New Roman"/>
                        </a:rPr>
                        <a:t>d</a:t>
                      </a:r>
                      <a:r>
                        <a:rPr lang="en-US" sz="1200" b="1" i="1" baseline="-25000" dirty="0" err="1">
                          <a:latin typeface="Times"/>
                          <a:ea typeface="ＭＳ 明朝"/>
                          <a:cs typeface="Times New Roman"/>
                        </a:rPr>
                        <a:t>p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 err="1">
                          <a:latin typeface="Symbol"/>
                          <a:ea typeface="ＭＳ 明朝"/>
                          <a:cs typeface="Times New Roman"/>
                        </a:rPr>
                        <a:t>d</a:t>
                      </a:r>
                      <a:r>
                        <a:rPr lang="en-US" sz="1200" b="1" i="1" baseline="-25000" dirty="0" err="1">
                          <a:latin typeface="Times"/>
                          <a:ea typeface="ＭＳ 明朝"/>
                          <a:cs typeface="Times New Roman"/>
                        </a:rPr>
                        <a:t>H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P3HT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20.0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18.5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"/>
                          <a:ea typeface="ＭＳ 明朝"/>
                          <a:cs typeface="Times New Roman"/>
                        </a:rPr>
                        <a:t>5.3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5.3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PS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22.5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21.3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5.8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4.3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PMMA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22.6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18.6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10.5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7.5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PEO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22.1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17.0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"/>
                          <a:ea typeface="ＭＳ 明朝"/>
                          <a:cs typeface="Times New Roman"/>
                        </a:rPr>
                        <a:t>11.0</a:t>
                      </a:r>
                      <a:endParaRPr lang="en-US" sz="180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"/>
                          <a:ea typeface="ＭＳ 明朝"/>
                          <a:cs typeface="Times New Roman"/>
                        </a:rPr>
                        <a:t>8.9</a:t>
                      </a:r>
                      <a:endParaRPr lang="en-US" sz="1800" dirty="0">
                        <a:latin typeface="Times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48064" y="1370244"/>
            <a:ext cx="360040" cy="2160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48064" y="2092747"/>
            <a:ext cx="360040" cy="2160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34910" y="1370244"/>
            <a:ext cx="1565333" cy="546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2004" y="3253046"/>
            <a:ext cx="2185988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002" y="3253046"/>
            <a:ext cx="2185988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6121" y="3253046"/>
            <a:ext cx="2185988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771800" y="281286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PS	    &gt;    	   PMMA</a:t>
            </a:r>
            <a:endParaRPr lang="en-US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12160" y="281286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&gt;    	 PEO</a:t>
            </a:r>
            <a:endParaRPr lang="en-US" sz="2000" i="1" dirty="0"/>
          </a:p>
        </p:txBody>
      </p:sp>
      <p:sp>
        <p:nvSpPr>
          <p:cNvPr id="18" name="Rectangle 17"/>
          <p:cNvSpPr/>
          <p:nvPr/>
        </p:nvSpPr>
        <p:spPr>
          <a:xfrm>
            <a:off x="430421" y="3824521"/>
            <a:ext cx="1633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"/>
                <a:ea typeface="ＭＳ 明朝"/>
                <a:cs typeface="Times New Roman"/>
              </a:rPr>
              <a:t>5</a:t>
            </a:r>
            <a:r>
              <a:rPr lang="en-US" sz="2400" dirty="0" smtClean="0">
                <a:latin typeface="Symbol"/>
                <a:ea typeface="ＭＳ 明朝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ea typeface="ＭＳ 明朝"/>
              </a:rPr>
              <a:t>m x </a:t>
            </a:r>
            <a:r>
              <a:rPr lang="en-US" sz="2400" dirty="0" smtClean="0">
                <a:latin typeface="Times"/>
                <a:ea typeface="ＭＳ 明朝"/>
                <a:cs typeface="Times New Roman"/>
              </a:rPr>
              <a:t>5</a:t>
            </a:r>
            <a:r>
              <a:rPr lang="en-US" sz="2400" dirty="0" smtClean="0">
                <a:latin typeface="Symbol"/>
                <a:ea typeface="ＭＳ 明朝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ea typeface="ＭＳ 明朝"/>
              </a:rPr>
              <a:t>m</a:t>
            </a:r>
          </a:p>
          <a:p>
            <a:pPr algn="ctr"/>
            <a:r>
              <a:rPr lang="en-US" sz="2400" dirty="0" smtClean="0">
                <a:latin typeface="Times New Roman"/>
                <a:ea typeface="ＭＳ 明朝"/>
              </a:rPr>
              <a:t>AFM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411760" y="5879695"/>
            <a:ext cx="2160240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55776" y="5735679"/>
            <a:ext cx="360040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59832" y="5735679"/>
            <a:ext cx="360040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63888" y="5735679"/>
            <a:ext cx="360040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67944" y="5735679"/>
            <a:ext cx="360040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555776" y="5559764"/>
            <a:ext cx="360040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59832" y="5559764"/>
            <a:ext cx="360040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63888" y="5559764"/>
            <a:ext cx="360040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67944" y="5559764"/>
            <a:ext cx="360040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54641" y="5735679"/>
            <a:ext cx="2160240" cy="360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54641" y="5879695"/>
            <a:ext cx="2160240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798657" y="5735679"/>
            <a:ext cx="194758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02713" y="5735679"/>
            <a:ext cx="626806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505583" y="5650615"/>
            <a:ext cx="165282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98657" y="5559764"/>
            <a:ext cx="194758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02713" y="5559764"/>
            <a:ext cx="626806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05583" y="5517232"/>
            <a:ext cx="16528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05732" y="5738102"/>
            <a:ext cx="2160240" cy="360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905732" y="5882118"/>
            <a:ext cx="2160240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4230" y="566298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Adequate polymer  miscibility necessary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2411760" y="630006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Relatively ordered </a:t>
            </a:r>
          </a:p>
          <a:p>
            <a:pPr algn="ctr"/>
            <a:r>
              <a:rPr lang="en-US" sz="1400" i="1" dirty="0" smtClean="0"/>
              <a:t>lateral phase separation</a:t>
            </a:r>
            <a:endParaRPr lang="en-US" sz="14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4644008" y="630932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Disordered (low density) lateral phase separation</a:t>
            </a:r>
            <a:endParaRPr lang="en-US" sz="14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6876256" y="630932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Vertical phase separation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78240" cy="194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Tuning the pore dimensions / morphology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8367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Method 1: </a:t>
            </a:r>
            <a:r>
              <a:rPr lang="en-US" sz="2000" b="1" i="1" dirty="0"/>
              <a:t>C</a:t>
            </a:r>
            <a:r>
              <a:rPr lang="en-US" sz="2000" b="1" i="1" dirty="0" smtClean="0"/>
              <a:t>hanging the molecular weight of the polymers  </a:t>
            </a:r>
            <a:endParaRPr lang="en-US" sz="2000" b="1" i="1" dirty="0"/>
          </a:p>
        </p:txBody>
      </p:sp>
      <p:sp>
        <p:nvSpPr>
          <p:cNvPr id="41" name="Right Arrow 40"/>
          <p:cNvSpPr/>
          <p:nvPr/>
        </p:nvSpPr>
        <p:spPr>
          <a:xfrm>
            <a:off x="253943" y="2636912"/>
            <a:ext cx="8640960" cy="55210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Increasing polystyrene molecular weight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4613" y="33248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Method 2: </a:t>
            </a:r>
            <a:r>
              <a:rPr lang="en-US" sz="2000" b="1" i="1" dirty="0"/>
              <a:t>C</a:t>
            </a:r>
            <a:r>
              <a:rPr lang="en-US" sz="2000" b="1" i="1" dirty="0" smtClean="0"/>
              <a:t>hanging the P3HT:PS ratio</a:t>
            </a:r>
            <a:endParaRPr lang="en-US" sz="2000" b="1" i="1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00055"/>
            <a:ext cx="8748464" cy="18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ight Arrow 42"/>
          <p:cNvSpPr/>
          <p:nvPr/>
        </p:nvSpPr>
        <p:spPr>
          <a:xfrm>
            <a:off x="236274" y="5109146"/>
            <a:ext cx="8640960" cy="55210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Increasing polystyrene wt % (15 to 50 wt%)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13" y="591037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Combination of the two methods:</a:t>
            </a:r>
          </a:p>
          <a:p>
            <a:pPr algn="ctr"/>
            <a:r>
              <a:rPr lang="en-US" sz="2400" i="1" dirty="0" smtClean="0"/>
              <a:t>Pore diameters can be tuned from 100 to 650 nm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Large scale nanostructured film formation? 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861471" y="2764110"/>
            <a:ext cx="3048000" cy="120194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861471" y="4669110"/>
            <a:ext cx="304800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071" y="1087710"/>
            <a:ext cx="3581400" cy="358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071" y="2764110"/>
            <a:ext cx="2443163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7390146" y="413978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5 </a:t>
            </a:r>
            <a:r>
              <a:rPr lang="en-US" b="1" i="1" dirty="0" smtClean="0">
                <a:solidFill>
                  <a:srgbClr val="FF000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b="1" i="1" dirty="0" smtClean="0">
                <a:solidFill>
                  <a:srgbClr val="FF0000"/>
                </a:solidFill>
                <a:latin typeface="Arial" pitchFamily="34" charset="0"/>
                <a:ea typeface="ＭＳ 明朝"/>
                <a:cs typeface="Arial" pitchFamily="34" charset="0"/>
              </a:rPr>
              <a:t>m</a:t>
            </a:r>
            <a:r>
              <a:rPr lang="en-US" b="1" i="1" dirty="0" smtClean="0">
                <a:solidFill>
                  <a:srgbClr val="FF0000"/>
                </a:solidFill>
              </a:rPr>
              <a:t> x 5 </a:t>
            </a:r>
            <a:r>
              <a:rPr lang="en-US" b="1" i="1" dirty="0" smtClean="0">
                <a:solidFill>
                  <a:srgbClr val="FF000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b="1" i="1" dirty="0" smtClean="0">
                <a:solidFill>
                  <a:srgbClr val="FF0000"/>
                </a:solidFill>
                <a:latin typeface="Arial" pitchFamily="34" charset="0"/>
                <a:ea typeface="ＭＳ 明朝"/>
                <a:cs typeface="Arial" pitchFamily="34" charset="0"/>
              </a:rPr>
              <a:t>m</a:t>
            </a:r>
            <a:endParaRPr lang="en-US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spect="1"/>
          </p:cNvSpPr>
          <p:nvPr/>
        </p:nvSpPr>
        <p:spPr>
          <a:xfrm>
            <a:off x="3133975" y="3952830"/>
            <a:ext cx="716280" cy="716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3125349" y="2755484"/>
            <a:ext cx="1371600" cy="1219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>
            <a:spLocks noChangeAspect="1"/>
          </p:cNvSpPr>
          <p:nvPr/>
        </p:nvSpPr>
        <p:spPr>
          <a:xfrm>
            <a:off x="4471071" y="2764110"/>
            <a:ext cx="2438400" cy="2438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125349" y="4677736"/>
            <a:ext cx="137160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>
            <a:spLocks noChangeAspect="1"/>
          </p:cNvSpPr>
          <p:nvPr/>
        </p:nvSpPr>
        <p:spPr>
          <a:xfrm>
            <a:off x="6273993" y="4558406"/>
            <a:ext cx="609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6281207" y="5168006"/>
            <a:ext cx="933064" cy="1482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299871" y="4592910"/>
            <a:ext cx="9144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6890807" y="5168006"/>
            <a:ext cx="2076064" cy="1482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6909471" y="4592910"/>
            <a:ext cx="20574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4271" y="4897710"/>
            <a:ext cx="1777329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62"/>
          <p:cNvSpPr>
            <a:spLocks noChangeAspect="1"/>
          </p:cNvSpPr>
          <p:nvPr/>
        </p:nvSpPr>
        <p:spPr>
          <a:xfrm>
            <a:off x="7222897" y="4897710"/>
            <a:ext cx="17526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886200" y="1329467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Uniform samples (small exception at the edges)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Sample size: 2.5 cm x 2.5 cm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788024" y="5445224"/>
            <a:ext cx="17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20 </a:t>
            </a:r>
            <a:r>
              <a:rPr lang="en-US" b="1" i="1" dirty="0" smtClean="0">
                <a:solidFill>
                  <a:srgbClr val="00B05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b="1" i="1" dirty="0" smtClean="0">
                <a:solidFill>
                  <a:srgbClr val="00B050"/>
                </a:solidFill>
                <a:latin typeface="Arial" pitchFamily="34" charset="0"/>
                <a:ea typeface="ＭＳ 明朝"/>
                <a:cs typeface="Arial" pitchFamily="34" charset="0"/>
              </a:rPr>
              <a:t>m</a:t>
            </a:r>
            <a:r>
              <a:rPr lang="en-US" b="1" i="1" dirty="0" smtClean="0">
                <a:solidFill>
                  <a:srgbClr val="00B050"/>
                </a:solidFill>
              </a:rPr>
              <a:t> x 20 </a:t>
            </a:r>
            <a:r>
              <a:rPr lang="en-US" b="1" i="1" dirty="0" smtClean="0">
                <a:solidFill>
                  <a:srgbClr val="00B050"/>
                </a:solidFill>
                <a:latin typeface="Symbol"/>
                <a:ea typeface="ＭＳ 明朝"/>
                <a:cs typeface="Times New Roman"/>
              </a:rPr>
              <a:t>m</a:t>
            </a:r>
            <a:r>
              <a:rPr lang="en-US" b="1" i="1" dirty="0" smtClean="0">
                <a:solidFill>
                  <a:srgbClr val="00B050"/>
                </a:solidFill>
                <a:latin typeface="Arial" pitchFamily="34" charset="0"/>
                <a:ea typeface="ＭＳ 明朝"/>
                <a:cs typeface="Arial" pitchFamily="34" charset="0"/>
              </a:rPr>
              <a:t>m</a:t>
            </a:r>
            <a:endParaRPr lang="en-US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157001" y="4787860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100 </a:t>
            </a:r>
            <a:r>
              <a:rPr lang="en-US" b="1" i="1" dirty="0" smtClean="0">
                <a:latin typeface="Symbol"/>
                <a:ea typeface="ＭＳ 明朝"/>
                <a:cs typeface="Times New Roman"/>
              </a:rPr>
              <a:t>m</a:t>
            </a:r>
            <a:r>
              <a:rPr lang="en-US" b="1" i="1" dirty="0" smtClean="0">
                <a:latin typeface="Arial" pitchFamily="34" charset="0"/>
                <a:ea typeface="ＭＳ 明朝"/>
                <a:cs typeface="Arial" pitchFamily="34" charset="0"/>
              </a:rPr>
              <a:t>m</a:t>
            </a:r>
            <a:r>
              <a:rPr lang="en-US" b="1" i="1" dirty="0" smtClean="0"/>
              <a:t> x 100 </a:t>
            </a:r>
            <a:r>
              <a:rPr lang="en-US" b="1" i="1" dirty="0" smtClean="0">
                <a:latin typeface="Symbol"/>
                <a:ea typeface="ＭＳ 明朝"/>
                <a:cs typeface="Times New Roman"/>
              </a:rPr>
              <a:t>m</a:t>
            </a:r>
            <a:r>
              <a:rPr lang="en-US" b="1" i="1" dirty="0" smtClean="0">
                <a:latin typeface="Arial" pitchFamily="34" charset="0"/>
                <a:ea typeface="ＭＳ 明朝"/>
                <a:cs typeface="Arial" pitchFamily="34" charset="0"/>
              </a:rPr>
              <a:t>m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0" y="6290156"/>
            <a:ext cx="68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What can we use these porous films for?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195736" y="2032893"/>
            <a:ext cx="1656184" cy="14401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552" y="2032893"/>
            <a:ext cx="1656184" cy="14401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Potential applications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94065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Organic solvent extraction</a:t>
            </a:r>
            <a:endParaRPr lang="en-US" sz="2000" i="1" dirty="0"/>
          </a:p>
        </p:txBody>
      </p:sp>
      <p:sp>
        <p:nvSpPr>
          <p:cNvPr id="24" name="Rectangle 23"/>
          <p:cNvSpPr/>
          <p:nvPr/>
        </p:nvSpPr>
        <p:spPr>
          <a:xfrm>
            <a:off x="1979712" y="2022260"/>
            <a:ext cx="504056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79712" y="2670332"/>
            <a:ext cx="504056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79712" y="3267662"/>
            <a:ext cx="504056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 rot="16200000">
            <a:off x="2011611" y="2166276"/>
            <a:ext cx="432048" cy="5760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 rot="16200000">
            <a:off x="2011611" y="2803715"/>
            <a:ext cx="432048" cy="5760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1547664" y="2339768"/>
            <a:ext cx="1296144" cy="216024"/>
          </a:xfrm>
          <a:prstGeom prst="rightArrow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1547664" y="2958364"/>
            <a:ext cx="1296144" cy="216024"/>
          </a:xfrm>
          <a:prstGeom prst="rightArrow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755581" y="2310297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043613" y="2742345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11565" y="2750729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187629" y="3102385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55581" y="3102385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1187629" y="2166281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2987825" y="2310293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275857" y="2742341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2843809" y="2750725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3419873" y="3102381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2987825" y="3102381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3419873" y="2166277"/>
            <a:ext cx="172819" cy="172819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wn Arrow 68"/>
          <p:cNvSpPr/>
          <p:nvPr/>
        </p:nvSpPr>
        <p:spPr>
          <a:xfrm>
            <a:off x="2771800" y="3318404"/>
            <a:ext cx="864096" cy="36004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739901" y="3625279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vacuum</a:t>
            </a:r>
            <a:endParaRPr lang="en-US" sz="1400" b="1" dirty="0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086813" y="2462697"/>
            <a:ext cx="172819" cy="172819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374845" y="2615097"/>
            <a:ext cx="172819" cy="172819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798781" y="2824133"/>
            <a:ext cx="172819" cy="172819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951181" y="3184173"/>
            <a:ext cx="172819" cy="172819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>
            <a:spLocks noChangeAspect="1"/>
          </p:cNvSpPr>
          <p:nvPr/>
        </p:nvSpPr>
        <p:spPr>
          <a:xfrm>
            <a:off x="611560" y="2082114"/>
            <a:ext cx="172819" cy="172819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53004" y="1580160"/>
            <a:ext cx="187220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Solvent + </a:t>
            </a:r>
          </a:p>
          <a:p>
            <a:pPr algn="ctr"/>
            <a:r>
              <a:rPr lang="en-US" sz="1400" i="1" dirty="0" smtClean="0"/>
              <a:t>water + impurities </a:t>
            </a:r>
            <a:endParaRPr lang="en-US" sz="1400" i="1" dirty="0"/>
          </a:p>
        </p:txBody>
      </p:sp>
      <p:sp>
        <p:nvSpPr>
          <p:cNvPr id="77" name="TextBox 76"/>
          <p:cNvSpPr txBox="1"/>
          <p:nvPr/>
        </p:nvSpPr>
        <p:spPr>
          <a:xfrm>
            <a:off x="2339752" y="1753071"/>
            <a:ext cx="1872208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Solvent</a:t>
            </a:r>
            <a:endParaRPr lang="en-US" sz="1400" i="1" dirty="0"/>
          </a:p>
        </p:txBody>
      </p:sp>
      <p:grpSp>
        <p:nvGrpSpPr>
          <p:cNvPr id="97" name="Group 96"/>
          <p:cNvGrpSpPr/>
          <p:nvPr/>
        </p:nvGrpSpPr>
        <p:grpSpPr>
          <a:xfrm>
            <a:off x="5313346" y="2420888"/>
            <a:ext cx="3352800" cy="1241072"/>
            <a:chOff x="1147763" y="1570391"/>
            <a:chExt cx="3352800" cy="1241072"/>
          </a:xfrm>
        </p:grpSpPr>
        <p:sp>
          <p:nvSpPr>
            <p:cNvPr id="98" name="Rectangle 10"/>
            <p:cNvSpPr>
              <a:spLocks noChangeArrowheads="1"/>
            </p:cNvSpPr>
            <p:nvPr/>
          </p:nvSpPr>
          <p:spPr bwMode="auto">
            <a:xfrm>
              <a:off x="1147763" y="2506663"/>
              <a:ext cx="3352800" cy="304800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lin ang="5400000" scaled="1"/>
            </a:gradFill>
            <a:ln w="28575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sv-SE"/>
                <a:t>Si wafer</a:t>
              </a:r>
              <a:endParaRPr lang="en-US" baseline="-25000"/>
            </a:p>
          </p:txBody>
        </p:sp>
        <p:grpSp>
          <p:nvGrpSpPr>
            <p:cNvPr id="99" name="Group 21"/>
            <p:cNvGrpSpPr/>
            <p:nvPr/>
          </p:nvGrpSpPr>
          <p:grpSpPr>
            <a:xfrm>
              <a:off x="1147763" y="1570391"/>
              <a:ext cx="3352800" cy="936272"/>
              <a:chOff x="1147763" y="1570391"/>
              <a:chExt cx="3352800" cy="936272"/>
            </a:xfrm>
          </p:grpSpPr>
          <p:sp>
            <p:nvSpPr>
              <p:cNvPr id="100" name="Rectangle 7"/>
              <p:cNvSpPr>
                <a:spLocks noChangeArrowheads="1"/>
              </p:cNvSpPr>
              <p:nvPr/>
            </p:nvSpPr>
            <p:spPr bwMode="auto">
              <a:xfrm>
                <a:off x="1147763" y="1570391"/>
                <a:ext cx="3352800" cy="609600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505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ectangle 8"/>
              <p:cNvSpPr>
                <a:spLocks noChangeArrowheads="1"/>
              </p:cNvSpPr>
              <p:nvPr/>
            </p:nvSpPr>
            <p:spPr bwMode="auto">
              <a:xfrm>
                <a:off x="3779912" y="1875191"/>
                <a:ext cx="720080" cy="304800"/>
              </a:xfrm>
              <a:prstGeom prst="rect">
                <a:avLst/>
              </a:prstGeom>
              <a:gradFill rotWithShape="1">
                <a:gsLst>
                  <a:gs pos="0">
                    <a:srgbClr val="FDF159"/>
                  </a:gs>
                  <a:gs pos="100000">
                    <a:srgbClr val="F9DB6D"/>
                  </a:gs>
                </a:gsLst>
                <a:lin ang="5400000" scaled="1"/>
              </a:gradFill>
              <a:ln w="28575">
                <a:solidFill>
                  <a:srgbClr val="F6C92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Au</a:t>
                </a:r>
              </a:p>
            </p:txBody>
          </p:sp>
          <p:sp>
            <p:nvSpPr>
              <p:cNvPr id="102" name="Rectangle 9"/>
              <p:cNvSpPr>
                <a:spLocks noChangeArrowheads="1"/>
              </p:cNvSpPr>
              <p:nvPr/>
            </p:nvSpPr>
            <p:spPr bwMode="auto">
              <a:xfrm>
                <a:off x="1149916" y="1875191"/>
                <a:ext cx="685780" cy="304800"/>
              </a:xfrm>
              <a:prstGeom prst="rect">
                <a:avLst/>
              </a:prstGeom>
              <a:gradFill rotWithShape="1">
                <a:gsLst>
                  <a:gs pos="0">
                    <a:srgbClr val="FDF159"/>
                  </a:gs>
                  <a:gs pos="100000">
                    <a:srgbClr val="F9DB6D"/>
                  </a:gs>
                </a:gsLst>
                <a:lin ang="5400000" scaled="1"/>
              </a:gradFill>
              <a:ln w="28575">
                <a:solidFill>
                  <a:srgbClr val="F6C92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Au</a:t>
                </a:r>
              </a:p>
            </p:txBody>
          </p:sp>
          <p:sp>
            <p:nvSpPr>
              <p:cNvPr id="103" name="Rectangle 11"/>
              <p:cNvSpPr>
                <a:spLocks noChangeArrowheads="1"/>
              </p:cNvSpPr>
              <p:nvPr/>
            </p:nvSpPr>
            <p:spPr bwMode="auto">
              <a:xfrm>
                <a:off x="1147763" y="2201863"/>
                <a:ext cx="3352800" cy="304800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D1D1D1"/>
                  </a:gs>
                </a:gsLst>
                <a:lin ang="5400000" scaled="1"/>
              </a:gradFill>
              <a:ln w="2857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sv-SE"/>
                  <a:t>SiO</a:t>
                </a:r>
                <a:r>
                  <a:rPr lang="sv-SE" baseline="-25000"/>
                  <a:t>2</a:t>
                </a:r>
                <a:endParaRPr lang="en-US" baseline="-25000"/>
              </a:p>
            </p:txBody>
          </p:sp>
        </p:grpSp>
      </p:grpSp>
      <p:sp>
        <p:nvSpPr>
          <p:cNvPr id="104" name="TextBox 103"/>
          <p:cNvSpPr txBox="1"/>
          <p:nvPr/>
        </p:nvSpPr>
        <p:spPr>
          <a:xfrm>
            <a:off x="4565980" y="940658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Increased sensitivity of P3HT based OFET sensors</a:t>
            </a:r>
            <a:endParaRPr lang="en-US" sz="2000" i="1" dirty="0"/>
          </a:p>
        </p:txBody>
      </p:sp>
      <p:sp>
        <p:nvSpPr>
          <p:cNvPr id="105" name="Rectangle 104"/>
          <p:cNvSpPr/>
          <p:nvPr/>
        </p:nvSpPr>
        <p:spPr>
          <a:xfrm>
            <a:off x="5302713" y="2402045"/>
            <a:ext cx="3384376" cy="144016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5292080" y="2060848"/>
            <a:ext cx="3384376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7030A0"/>
                </a:solidFill>
              </a:rPr>
              <a:t>Sensing surface</a:t>
            </a:r>
            <a:endParaRPr lang="en-US" sz="1400" i="1" dirty="0">
              <a:solidFill>
                <a:srgbClr val="7030A0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323979" y="4708208"/>
            <a:ext cx="3352800" cy="1241072"/>
            <a:chOff x="1147763" y="1570391"/>
            <a:chExt cx="3352800" cy="1241072"/>
          </a:xfrm>
        </p:grpSpPr>
        <p:sp>
          <p:nvSpPr>
            <p:cNvPr id="109" name="Rectangle 10"/>
            <p:cNvSpPr>
              <a:spLocks noChangeArrowheads="1"/>
            </p:cNvSpPr>
            <p:nvPr/>
          </p:nvSpPr>
          <p:spPr bwMode="auto">
            <a:xfrm>
              <a:off x="1147763" y="2506663"/>
              <a:ext cx="3352800" cy="304800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lin ang="5400000" scaled="1"/>
            </a:gradFill>
            <a:ln w="28575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sv-SE"/>
                <a:t>Si wafer</a:t>
              </a:r>
              <a:endParaRPr lang="en-US" baseline="-25000"/>
            </a:p>
          </p:txBody>
        </p:sp>
        <p:grpSp>
          <p:nvGrpSpPr>
            <p:cNvPr id="110" name="Group 21"/>
            <p:cNvGrpSpPr/>
            <p:nvPr/>
          </p:nvGrpSpPr>
          <p:grpSpPr>
            <a:xfrm>
              <a:off x="1147763" y="1570391"/>
              <a:ext cx="3352800" cy="936272"/>
              <a:chOff x="1147763" y="1570391"/>
              <a:chExt cx="3352800" cy="936272"/>
            </a:xfrm>
          </p:grpSpPr>
          <p:sp>
            <p:nvSpPr>
              <p:cNvPr id="111" name="Rectangle 7"/>
              <p:cNvSpPr>
                <a:spLocks noChangeArrowheads="1"/>
              </p:cNvSpPr>
              <p:nvPr/>
            </p:nvSpPr>
            <p:spPr bwMode="auto">
              <a:xfrm>
                <a:off x="1147763" y="1570391"/>
                <a:ext cx="3352800" cy="609600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505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8"/>
              <p:cNvSpPr>
                <a:spLocks noChangeArrowheads="1"/>
              </p:cNvSpPr>
              <p:nvPr/>
            </p:nvSpPr>
            <p:spPr bwMode="auto">
              <a:xfrm>
                <a:off x="3779912" y="1875191"/>
                <a:ext cx="720080" cy="304800"/>
              </a:xfrm>
              <a:prstGeom prst="rect">
                <a:avLst/>
              </a:prstGeom>
              <a:gradFill rotWithShape="1">
                <a:gsLst>
                  <a:gs pos="0">
                    <a:srgbClr val="FDF159"/>
                  </a:gs>
                  <a:gs pos="100000">
                    <a:srgbClr val="F9DB6D"/>
                  </a:gs>
                </a:gsLst>
                <a:lin ang="5400000" scaled="1"/>
              </a:gradFill>
              <a:ln w="28575">
                <a:solidFill>
                  <a:srgbClr val="F6C92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Au</a:t>
                </a:r>
              </a:p>
            </p:txBody>
          </p:sp>
          <p:sp>
            <p:nvSpPr>
              <p:cNvPr id="113" name="Rectangle 9"/>
              <p:cNvSpPr>
                <a:spLocks noChangeArrowheads="1"/>
              </p:cNvSpPr>
              <p:nvPr/>
            </p:nvSpPr>
            <p:spPr bwMode="auto">
              <a:xfrm>
                <a:off x="1149916" y="1875191"/>
                <a:ext cx="685780" cy="304800"/>
              </a:xfrm>
              <a:prstGeom prst="rect">
                <a:avLst/>
              </a:prstGeom>
              <a:gradFill rotWithShape="1">
                <a:gsLst>
                  <a:gs pos="0">
                    <a:srgbClr val="FDF159"/>
                  </a:gs>
                  <a:gs pos="100000">
                    <a:srgbClr val="F9DB6D"/>
                  </a:gs>
                </a:gsLst>
                <a:lin ang="5400000" scaled="1"/>
              </a:gradFill>
              <a:ln w="28575">
                <a:solidFill>
                  <a:srgbClr val="F6C92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Au</a:t>
                </a:r>
              </a:p>
            </p:txBody>
          </p:sp>
          <p:sp>
            <p:nvSpPr>
              <p:cNvPr id="114" name="Rectangle 11"/>
              <p:cNvSpPr>
                <a:spLocks noChangeArrowheads="1"/>
              </p:cNvSpPr>
              <p:nvPr/>
            </p:nvSpPr>
            <p:spPr bwMode="auto">
              <a:xfrm>
                <a:off x="1147763" y="2201863"/>
                <a:ext cx="3352800" cy="304800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D1D1D1"/>
                  </a:gs>
                </a:gsLst>
                <a:lin ang="5400000" scaled="1"/>
              </a:gradFill>
              <a:ln w="2857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sv-SE"/>
                  <a:t>SiO</a:t>
                </a:r>
                <a:r>
                  <a:rPr lang="sv-SE" baseline="-25000"/>
                  <a:t>2</a:t>
                </a:r>
                <a:endParaRPr lang="en-US" baseline="-25000"/>
              </a:p>
            </p:txBody>
          </p:sp>
        </p:grpSp>
      </p:grpSp>
      <p:sp>
        <p:nvSpPr>
          <p:cNvPr id="116" name="Oval 115"/>
          <p:cNvSpPr/>
          <p:nvPr/>
        </p:nvSpPr>
        <p:spPr>
          <a:xfrm>
            <a:off x="6105434" y="4354471"/>
            <a:ext cx="360040" cy="720080"/>
          </a:xfrm>
          <a:prstGeom prst="ellipse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580014" y="4343838"/>
            <a:ext cx="360040" cy="720080"/>
          </a:xfrm>
          <a:prstGeom prst="ellipse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7052171" y="4343838"/>
            <a:ext cx="360040" cy="720080"/>
          </a:xfrm>
          <a:prstGeom prst="ellipse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7513695" y="4343838"/>
            <a:ext cx="360040" cy="720080"/>
          </a:xfrm>
          <a:prstGeom prst="ellipse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13346" y="4685035"/>
            <a:ext cx="3384376" cy="144016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105434" y="4221088"/>
            <a:ext cx="36004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580014" y="4210455"/>
            <a:ext cx="36004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052171" y="4210455"/>
            <a:ext cx="36004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7513695" y="4210455"/>
            <a:ext cx="360040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5313346" y="4345359"/>
            <a:ext cx="3384376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7030A0"/>
                </a:solidFill>
              </a:rPr>
              <a:t>Increased sensing surface</a:t>
            </a:r>
            <a:endParaRPr lang="en-US" sz="1400" i="1" dirty="0">
              <a:solidFill>
                <a:srgbClr val="7030A0"/>
              </a:solidFill>
            </a:endParaRPr>
          </a:p>
        </p:txBody>
      </p:sp>
      <p:sp>
        <p:nvSpPr>
          <p:cNvPr id="126" name="Down Arrow 125"/>
          <p:cNvSpPr/>
          <p:nvPr/>
        </p:nvSpPr>
        <p:spPr>
          <a:xfrm>
            <a:off x="6537482" y="3830844"/>
            <a:ext cx="864096" cy="360040"/>
          </a:xfrm>
          <a:prstGeom prst="down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183460"/>
            <a:ext cx="3374742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8" name="Group 23"/>
          <p:cNvGrpSpPr>
            <a:grpSpLocks/>
          </p:cNvGrpSpPr>
          <p:nvPr/>
        </p:nvGrpSpPr>
        <p:grpSpPr bwMode="auto">
          <a:xfrm>
            <a:off x="731822" y="5534926"/>
            <a:ext cx="3285380" cy="822325"/>
            <a:chOff x="3577744" y="4622693"/>
            <a:chExt cx="1984457" cy="805686"/>
          </a:xfrm>
        </p:grpSpPr>
        <p:sp>
          <p:nvSpPr>
            <p:cNvPr id="129" name="Rectangle 128"/>
            <p:cNvSpPr/>
            <p:nvPr/>
          </p:nvSpPr>
          <p:spPr bwMode="auto">
            <a:xfrm>
              <a:off x="3585681" y="4698907"/>
              <a:ext cx="1976520" cy="729472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3577744" y="4622693"/>
              <a:ext cx="1984457" cy="19597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3763489" y="4818671"/>
              <a:ext cx="136531" cy="45572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4057189" y="4818671"/>
              <a:ext cx="136531" cy="45572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4350888" y="4818671"/>
              <a:ext cx="136531" cy="45572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4644588" y="4818671"/>
              <a:ext cx="138118" cy="45572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4928762" y="4818671"/>
              <a:ext cx="138119" cy="45572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5222462" y="4818671"/>
              <a:ext cx="138118" cy="45572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0" y="423328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50"/>
                </a:solidFill>
              </a:rPr>
              <a:t>Increased donor-acceptor interface in organic solar cells</a:t>
            </a:r>
            <a:endParaRPr lang="en-US" sz="24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400" y="3789040"/>
            <a:ext cx="34798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0641" y="967740"/>
            <a:ext cx="6180296" cy="2461260"/>
            <a:chOff x="0" y="1412875"/>
            <a:chExt cx="6505575" cy="2590800"/>
          </a:xfrm>
        </p:grpSpPr>
        <p:pic>
          <p:nvPicPr>
            <p:cNvPr id="410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12875"/>
              <a:ext cx="650557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304006" y="1524893"/>
              <a:ext cx="2539802" cy="18214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6444208" y="1052736"/>
            <a:ext cx="2446020" cy="1783080"/>
            <a:chOff x="6444208" y="1570732"/>
            <a:chExt cx="2038350" cy="1485900"/>
          </a:xfrm>
        </p:grpSpPr>
        <p:pic>
          <p:nvPicPr>
            <p:cNvPr id="409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44208" y="1570732"/>
              <a:ext cx="203835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03" name="Group 23"/>
            <p:cNvGrpSpPr>
              <a:grpSpLocks/>
            </p:cNvGrpSpPr>
            <p:nvPr/>
          </p:nvGrpSpPr>
          <p:grpSpPr bwMode="auto">
            <a:xfrm>
              <a:off x="6471196" y="1911565"/>
              <a:ext cx="1984375" cy="822325"/>
              <a:chOff x="3577744" y="4622693"/>
              <a:chExt cx="1984457" cy="80568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585681" y="4698907"/>
                <a:ext cx="1976520" cy="729472"/>
              </a:xfrm>
              <a:prstGeom prst="rect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577744" y="4622693"/>
                <a:ext cx="1984457" cy="195978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763489" y="4818671"/>
                <a:ext cx="136531" cy="4557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057189" y="4818671"/>
                <a:ext cx="136531" cy="4557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4350888" y="4818671"/>
                <a:ext cx="136531" cy="4557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644588" y="4818671"/>
                <a:ext cx="138118" cy="4557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928762" y="4818671"/>
                <a:ext cx="138119" cy="4557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5222462" y="4818671"/>
                <a:ext cx="138118" cy="45572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486740" y="1590446"/>
              <a:ext cx="1963738" cy="14398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012160" y="3068960"/>
            <a:ext cx="3131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Interdigitated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Diffusive 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Bilayer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Sequential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deposition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793750"/>
          </a:xfrm>
          <a:prstGeom prst="rect">
            <a:avLst/>
          </a:prstGeom>
          <a:gradFill flip="none" rotWithShape="1">
            <a:gsLst>
              <a:gs pos="1000">
                <a:srgbClr val="0000A0"/>
              </a:gs>
              <a:gs pos="50000">
                <a:schemeClr val="tx2">
                  <a:lumMod val="60000"/>
                  <a:lumOff val="40000"/>
                </a:schemeClr>
              </a:gs>
              <a:gs pos="99000">
                <a:srgbClr val="0000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 defTabSz="966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Ideal morphology for polymer solar cells</a:t>
            </a:r>
            <a:endParaRPr lang="en-US" altLang="ja-JP" sz="2800" b="1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6732240" y="3933056"/>
            <a:ext cx="2016224" cy="36004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611560" y="3933056"/>
            <a:ext cx="2016224" cy="36004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868144" y="4437112"/>
            <a:ext cx="3275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 smtClean="0">
                <a:latin typeface="+mj-lt"/>
                <a:cs typeface="Arial" pitchFamily="34" charset="0"/>
              </a:rPr>
              <a:t>Efficient charge transport </a:t>
            </a:r>
          </a:p>
          <a:p>
            <a:pPr algn="ctr">
              <a:defRPr/>
            </a:pPr>
            <a:r>
              <a:rPr lang="fr-FR" sz="1400" i="1" dirty="0" smtClean="0">
                <a:latin typeface="+mj-lt"/>
                <a:cs typeface="Arial" pitchFamily="34" charset="0"/>
              </a:rPr>
              <a:t>to </a:t>
            </a:r>
            <a:r>
              <a:rPr lang="fr-FR" sz="1400" i="1" dirty="0" err="1" smtClean="0">
                <a:latin typeface="+mj-lt"/>
                <a:cs typeface="Arial" pitchFamily="34" charset="0"/>
              </a:rPr>
              <a:t>their</a:t>
            </a:r>
            <a:r>
              <a:rPr lang="fr-FR" sz="1400" i="1" dirty="0" smtClean="0">
                <a:latin typeface="+mj-lt"/>
                <a:cs typeface="Arial" pitchFamily="34" charset="0"/>
              </a:rPr>
              <a:t> respective </a:t>
            </a:r>
            <a:r>
              <a:rPr lang="fr-FR" sz="1400" i="1" dirty="0" err="1" smtClean="0">
                <a:latin typeface="+mj-lt"/>
                <a:cs typeface="Arial" pitchFamily="34" charset="0"/>
              </a:rPr>
              <a:t>electrodes</a:t>
            </a:r>
            <a:endParaRPr lang="fr-FR" sz="1400" i="1" dirty="0" smtClean="0"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fr-FR" sz="1400" i="1" dirty="0" smtClean="0"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fr-FR" sz="1400" i="1" dirty="0" err="1" smtClean="0">
                <a:latin typeface="+mj-lt"/>
                <a:cs typeface="Arial" pitchFamily="34" charset="0"/>
              </a:rPr>
              <a:t>Less</a:t>
            </a:r>
            <a:r>
              <a:rPr lang="fr-FR" sz="1400" i="1" dirty="0" smtClean="0">
                <a:latin typeface="+mj-lt"/>
                <a:cs typeface="Arial" pitchFamily="34" charset="0"/>
              </a:rPr>
              <a:t> charge </a:t>
            </a:r>
            <a:r>
              <a:rPr lang="fr-FR" sz="1400" i="1" dirty="0" err="1" smtClean="0">
                <a:latin typeface="+mj-lt"/>
                <a:cs typeface="Arial" pitchFamily="34" charset="0"/>
              </a:rPr>
              <a:t>generation</a:t>
            </a:r>
            <a:r>
              <a:rPr lang="fr-FR" sz="1400" i="1" dirty="0" smtClean="0">
                <a:latin typeface="+mj-lt"/>
                <a:cs typeface="Arial" pitchFamily="34" charset="0"/>
              </a:rPr>
              <a:t> in </a:t>
            </a:r>
            <a:r>
              <a:rPr lang="fr-FR" sz="1400" i="1" dirty="0" err="1" smtClean="0">
                <a:latin typeface="+mj-lt"/>
                <a:cs typeface="Arial" pitchFamily="34" charset="0"/>
              </a:rPr>
              <a:t>planar</a:t>
            </a:r>
            <a:r>
              <a:rPr lang="fr-FR" sz="1400" i="1" dirty="0" smtClean="0">
                <a:latin typeface="+mj-lt"/>
                <a:cs typeface="Arial" pitchFamily="34" charset="0"/>
              </a:rPr>
              <a:t> </a:t>
            </a:r>
            <a:r>
              <a:rPr lang="fr-FR" sz="1400" i="1" dirty="0" err="1" smtClean="0">
                <a:latin typeface="+mj-lt"/>
                <a:cs typeface="Arial" pitchFamily="34" charset="0"/>
              </a:rPr>
              <a:t>bilayers</a:t>
            </a:r>
            <a:endParaRPr lang="fr-FR" sz="1400" i="1" dirty="0">
              <a:latin typeface="+mj-lt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6512" y="4581128"/>
            <a:ext cx="29158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 smtClean="0">
                <a:latin typeface="+mj-lt"/>
                <a:cs typeface="Arial" pitchFamily="34" charset="0"/>
              </a:rPr>
              <a:t>Efficient charge </a:t>
            </a:r>
            <a:r>
              <a:rPr lang="fr-FR" sz="1400" i="1" dirty="0" err="1" smtClean="0">
                <a:latin typeface="+mj-lt"/>
                <a:cs typeface="Arial" pitchFamily="34" charset="0"/>
              </a:rPr>
              <a:t>generation</a:t>
            </a:r>
            <a:endParaRPr lang="fr-FR" sz="1400" i="1" dirty="0" smtClean="0">
              <a:latin typeface="+mj-lt"/>
              <a:cs typeface="Arial" pitchFamily="34" charset="0"/>
            </a:endParaRPr>
          </a:p>
          <a:p>
            <a:pPr algn="ctr">
              <a:defRPr/>
            </a:pPr>
            <a:endParaRPr lang="fr-FR" sz="1400" i="1" dirty="0" smtClean="0"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fr-FR" sz="1400" i="1" dirty="0" err="1" smtClean="0">
                <a:latin typeface="+mj-lt"/>
                <a:cs typeface="Arial" pitchFamily="34" charset="0"/>
              </a:rPr>
              <a:t>Unefficient</a:t>
            </a:r>
            <a:r>
              <a:rPr lang="fr-FR" sz="1400" i="1" dirty="0" smtClean="0">
                <a:latin typeface="+mj-lt"/>
                <a:cs typeface="Arial" pitchFamily="34" charset="0"/>
              </a:rPr>
              <a:t> charge collection</a:t>
            </a:r>
            <a:endParaRPr lang="fr-FR" sz="1400" i="1" dirty="0">
              <a:latin typeface="+mj-lt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593127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Can we increase the charge generation through </a:t>
            </a:r>
            <a:r>
              <a:rPr lang="en-US" sz="2800" i="1" dirty="0" err="1" smtClean="0"/>
              <a:t>nanostructured</a:t>
            </a:r>
            <a:r>
              <a:rPr lang="en-US" sz="2800" i="1" dirty="0" smtClean="0"/>
              <a:t> donor-acceptor interfaces?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9125</TotalTime>
  <Words>957</Words>
  <Application>Microsoft Office PowerPoint</Application>
  <PresentationFormat>On-screen Show (4:3)</PresentationFormat>
  <Paragraphs>249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we reach 4% of efficiency for P3HT-PCBM solar cells in JAIST?</dc:title>
  <dc:creator>Varun</dc:creator>
  <cp:lastModifiedBy>OMICS Conferences</cp:lastModifiedBy>
  <cp:revision>176</cp:revision>
  <dcterms:created xsi:type="dcterms:W3CDTF">2011-08-05T02:17:47Z</dcterms:created>
  <dcterms:modified xsi:type="dcterms:W3CDTF">2014-12-01T20:50:09Z</dcterms:modified>
</cp:coreProperties>
</file>