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9" r:id="rId4"/>
    <p:sldId id="260" r:id="rId5"/>
    <p:sldId id="261" r:id="rId6"/>
    <p:sldId id="264" r:id="rId7"/>
    <p:sldId id="275" r:id="rId8"/>
    <p:sldId id="262" r:id="rId9"/>
    <p:sldId id="266" r:id="rId10"/>
    <p:sldId id="267" r:id="rId11"/>
    <p:sldId id="306" r:id="rId12"/>
    <p:sldId id="270" r:id="rId13"/>
    <p:sldId id="281" r:id="rId14"/>
    <p:sldId id="290" r:id="rId15"/>
    <p:sldId id="307" r:id="rId16"/>
    <p:sldId id="308" r:id="rId17"/>
    <p:sldId id="297" r:id="rId18"/>
    <p:sldId id="287" r:id="rId19"/>
    <p:sldId id="305" r:id="rId20"/>
    <p:sldId id="272" r:id="rId21"/>
    <p:sldId id="283"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60" autoAdjust="0"/>
    <p:restoredTop sz="94638" autoAdjust="0"/>
  </p:normalViewPr>
  <p:slideViewPr>
    <p:cSldViewPr>
      <p:cViewPr>
        <p:scale>
          <a:sx n="60" d="100"/>
          <a:sy n="60" d="100"/>
        </p:scale>
        <p:origin x="-1914" y="-6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image" Target="../media/image5.emf"/><Relationship Id="rId4"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7AE516-1285-4215-B10A-CD97B7846390}" type="datetimeFigureOut">
              <a:rPr lang="en-US" smtClean="0"/>
              <a:pPr/>
              <a:t>10/22/2014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81A935-22CB-4ADB-BBFF-11CBA7CE6824}" type="slidenum">
              <a:rPr lang="en-US" smtClean="0"/>
              <a:pPr/>
              <a:t>‹#›</a:t>
            </a:fld>
            <a:endParaRPr lang="en-US"/>
          </a:p>
        </p:txBody>
      </p:sp>
    </p:spTree>
    <p:extLst>
      <p:ext uri="{BB962C8B-B14F-4D97-AF65-F5344CB8AC3E}">
        <p14:creationId xmlns:p14="http://schemas.microsoft.com/office/powerpoint/2010/main" xmlns="" val="3810843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a:t>
            </a:r>
            <a:r>
              <a:rPr lang="en-US" baseline="0" dirty="0" smtClean="0"/>
              <a:t> simple definition</a:t>
            </a:r>
            <a:r>
              <a:rPr lang="en-US" dirty="0" smtClean="0"/>
              <a:t>, meta-analysis</a:t>
            </a:r>
            <a:r>
              <a:rPr lang="en-US" baseline="0" dirty="0" smtClean="0"/>
              <a:t> is</a:t>
            </a:r>
            <a:r>
              <a:rPr lang="en-US" dirty="0" smtClean="0"/>
              <a:t> to Combine multiple independent study results into further summarized conclusion,</a:t>
            </a:r>
            <a:r>
              <a:rPr lang="en-US" baseline="0" dirty="0" smtClean="0"/>
              <a:t> and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very simple example is reading </a:t>
            </a:r>
            <a:r>
              <a:rPr lang="en-US" dirty="0" err="1" smtClean="0"/>
              <a:t>pubmed</a:t>
            </a:r>
            <a:r>
              <a:rPr lang="en-US" dirty="0" smtClean="0"/>
              <a:t> papers, and get your own summary and more reliable</a:t>
            </a:r>
            <a:r>
              <a:rPr lang="en-US" baseline="0" dirty="0" smtClean="0"/>
              <a:t> result</a:t>
            </a:r>
            <a:r>
              <a:rPr lang="en-US" dirty="0" smtClean="0"/>
              <a:t> for a topic of your research interest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the last decades</a:t>
            </a:r>
            <a:r>
              <a:rPr lang="en-US" baseline="0" dirty="0" smtClean="0"/>
              <a:t>, thousands of gene expression datasets have been deposited in public domain, especially breast cancer, because publically available</a:t>
            </a:r>
          </a:p>
          <a:p>
            <a:r>
              <a:rPr lang="en-US" baseline="0" dirty="0" smtClean="0"/>
              <a:t>This provides us a base to perform meta-analysis, in today’s talk, I would like to introduce Why and how we develop a novel meta-analysis of cancer transcriptional profiles in public domains, and </a:t>
            </a:r>
          </a:p>
          <a:p>
            <a:endParaRPr lang="en-US" dirty="0" smtClean="0"/>
          </a:p>
          <a:p>
            <a:r>
              <a:rPr lang="en-US" dirty="0" smtClean="0"/>
              <a:t>Apply it, </a:t>
            </a:r>
            <a:r>
              <a:rPr lang="en-US" baseline="0" dirty="0" smtClean="0"/>
              <a:t>we identify a meta-signature for prediction of cancer prognosis and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When integrate it with traditional Experimental metastasis model, we identify metastasis suppressor gene</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B81A935-22CB-4ADB-BBFF-11CBA7CE682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none" dirty="0" smtClean="0"/>
              <a:t>we</a:t>
            </a:r>
            <a:r>
              <a:rPr lang="en-US" u="none" baseline="0" dirty="0" smtClean="0"/>
              <a:t> measured SP1 in human prostate tissue samples and cell lines with different cancer status, and normalized by </a:t>
            </a:r>
            <a:r>
              <a:rPr lang="en-US" u="none" baseline="0" dirty="0" err="1" smtClean="0"/>
              <a:t>actin</a:t>
            </a:r>
            <a:r>
              <a:rPr lang="en-US" u="none" baseline="0" dirty="0" smtClean="0"/>
              <a:t> expression level</a:t>
            </a:r>
          </a:p>
          <a:p>
            <a:pPr marL="0" marR="0" indent="0" algn="l" defTabSz="914400" rtl="0" eaLnBrk="1" fontAlgn="auto" latinLnBrk="0" hangingPunct="1">
              <a:lnSpc>
                <a:spcPct val="100000"/>
              </a:lnSpc>
              <a:spcBef>
                <a:spcPts val="0"/>
              </a:spcBef>
              <a:spcAft>
                <a:spcPts val="0"/>
              </a:spcAft>
              <a:buClrTx/>
              <a:buSzTx/>
              <a:buFontTx/>
              <a:buNone/>
              <a:tabLst/>
              <a:defRPr/>
            </a:pPr>
            <a:r>
              <a:rPr lang="en-US" u="none" baseline="0" dirty="0" smtClean="0"/>
              <a:t>Normal tissue </a:t>
            </a:r>
            <a:r>
              <a:rPr lang="en-US" u="none" baseline="0" dirty="0" err="1" smtClean="0"/>
              <a:t>vs</a:t>
            </a:r>
            <a:r>
              <a:rPr lang="en-US" u="none" baseline="0" dirty="0" smtClean="0"/>
              <a:t> </a:t>
            </a:r>
            <a:r>
              <a:rPr lang="en-US" u="none" baseline="0" dirty="0" err="1" smtClean="0"/>
              <a:t>CaP</a:t>
            </a:r>
            <a:endParaRPr lang="en-US" u="non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u="none" baseline="0" dirty="0" err="1" smtClean="0"/>
              <a:t>NHPrE</a:t>
            </a:r>
            <a:r>
              <a:rPr lang="en-US" u="none" baseline="0" dirty="0" smtClean="0"/>
              <a:t>, </a:t>
            </a:r>
            <a:r>
              <a:rPr lang="en-US" u="none" baseline="0" dirty="0" err="1" smtClean="0"/>
              <a:t>ARCaPM</a:t>
            </a:r>
            <a:r>
              <a:rPr lang="en-US" u="none" baseline="0" dirty="0" smtClean="0"/>
              <a:t> and PC3 </a:t>
            </a:r>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smtClean="0"/>
              <a:t>We found that </a:t>
            </a:r>
            <a:r>
              <a:rPr lang="en-US" sz="1200" kern="1200" dirty="0" smtClean="0">
                <a:solidFill>
                  <a:schemeClr val="tx1"/>
                </a:solidFill>
                <a:latin typeface="+mn-lt"/>
                <a:ea typeface="+mn-ea"/>
                <a:cs typeface="+mn-cs"/>
              </a:rPr>
              <a:t>SPARCL1 levels were down-regulated in </a:t>
            </a:r>
            <a:r>
              <a:rPr lang="en-US" sz="1200" kern="1200" dirty="0" err="1" smtClean="0">
                <a:solidFill>
                  <a:schemeClr val="tx1"/>
                </a:solidFill>
                <a:latin typeface="+mn-lt"/>
                <a:ea typeface="+mn-ea"/>
                <a:cs typeface="+mn-cs"/>
              </a:rPr>
              <a:t>CaP</a:t>
            </a:r>
            <a:r>
              <a:rPr lang="en-US" sz="1200" kern="1200" dirty="0" smtClean="0">
                <a:solidFill>
                  <a:schemeClr val="tx1"/>
                </a:solidFill>
                <a:latin typeface="+mn-lt"/>
                <a:ea typeface="+mn-ea"/>
                <a:cs typeface="+mn-cs"/>
              </a:rPr>
              <a:t> samples in comparison to the non-malignant sample. </a:t>
            </a:r>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smtClean="0"/>
              <a:t>When </a:t>
            </a:r>
            <a:r>
              <a:rPr lang="en-US" u="none" dirty="0" err="1" smtClean="0"/>
              <a:t>CaP</a:t>
            </a:r>
            <a:r>
              <a:rPr lang="en-US" u="none" baseline="0" dirty="0" smtClean="0"/>
              <a:t> cell lines ordered by </a:t>
            </a:r>
            <a:r>
              <a:rPr lang="en-US" u="none" baseline="0" dirty="0" err="1" smtClean="0"/>
              <a:t>tumorigeneicty</a:t>
            </a:r>
            <a:r>
              <a:rPr lang="en-US" u="none" baseline="0" dirty="0" smtClean="0"/>
              <a:t> and metastasis potential from left to right, we observed SP1 expression decrease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u="non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SPARCL1 expression profiles in human prostate</a:t>
            </a:r>
            <a:r>
              <a:rPr lang="en-US" sz="1200" dirty="0" smtClean="0"/>
              <a:t>.</a:t>
            </a:r>
          </a:p>
          <a:p>
            <a:r>
              <a:rPr lang="en-US" sz="1200" dirty="0" smtClean="0"/>
              <a:t>(A) Prostate protein samples were derived from benign human prostate tissue and high-grade </a:t>
            </a:r>
            <a:r>
              <a:rPr lang="en-US" sz="1200" dirty="0" err="1" smtClean="0"/>
              <a:t>CaP</a:t>
            </a:r>
            <a:r>
              <a:rPr lang="en-US" sz="1200" dirty="0" smtClean="0"/>
              <a:t> specimens. SPARCL1 expression was measured using Western Blot (upper panel), and total protein amounts were examined by re-probing with anti-β-</a:t>
            </a:r>
            <a:r>
              <a:rPr lang="en-US" sz="1200" dirty="0" err="1" smtClean="0"/>
              <a:t>actin</a:t>
            </a:r>
            <a:r>
              <a:rPr lang="en-US" sz="1200" dirty="0" smtClean="0"/>
              <a:t> (middle panel). Western blot results were quantified by densitometry. Normalized fold changes of SPARCL1 expression between each </a:t>
            </a:r>
            <a:r>
              <a:rPr lang="en-US" sz="1200" dirty="0" err="1" smtClean="0"/>
              <a:t>CaP</a:t>
            </a:r>
            <a:r>
              <a:rPr lang="en-US" sz="1200" dirty="0" smtClean="0"/>
              <a:t> sample and non-malignant sample were deduced (fold change values &lt; 0) and listed beneath the SPARCL1 band generated from each patient sample (bottom panel). Note that </a:t>
            </a:r>
            <a:r>
              <a:rPr lang="en-US" sz="1200" dirty="0" err="1" smtClean="0"/>
              <a:t>CaP</a:t>
            </a:r>
            <a:r>
              <a:rPr lang="en-US" sz="1200" dirty="0" smtClean="0"/>
              <a:t> samples expressed lower levels of endogenous SPARCL1 than non-malignant prostate samples. </a:t>
            </a:r>
          </a:p>
          <a:p>
            <a:r>
              <a:rPr lang="en-US" sz="1200" dirty="0" smtClean="0"/>
              <a:t>(B) Evaluations of SPARCL1 expression profiles in human </a:t>
            </a:r>
            <a:r>
              <a:rPr lang="en-US" sz="1200" dirty="0" err="1" smtClean="0"/>
              <a:t>CaP</a:t>
            </a:r>
            <a:r>
              <a:rPr lang="en-US" sz="1200" dirty="0" smtClean="0"/>
              <a:t> cell lines.  A Western blot was used to measure differential expression of SPARCL1 among several </a:t>
            </a:r>
            <a:r>
              <a:rPr lang="en-US" sz="1200" dirty="0" err="1" smtClean="0"/>
              <a:t>CaP</a:t>
            </a:r>
            <a:r>
              <a:rPr lang="en-US" sz="1200" dirty="0" smtClean="0"/>
              <a:t> cell lines. Cell </a:t>
            </a:r>
            <a:r>
              <a:rPr lang="en-US" sz="1200" dirty="0" err="1" smtClean="0"/>
              <a:t>lysate</a:t>
            </a:r>
            <a:r>
              <a:rPr lang="en-US" sz="1200" dirty="0" smtClean="0"/>
              <a:t> samples included benign human prostate tissue and cell lines (NHPrE1/BHPrE1) and various </a:t>
            </a:r>
            <a:r>
              <a:rPr lang="en-US" sz="1200" dirty="0" err="1" smtClean="0"/>
              <a:t>CaP</a:t>
            </a:r>
            <a:r>
              <a:rPr lang="en-US" sz="1200" dirty="0" smtClean="0"/>
              <a:t> cell lines (</a:t>
            </a:r>
            <a:r>
              <a:rPr lang="en-US" sz="1200" dirty="0" err="1" smtClean="0"/>
              <a:t>LNCaP</a:t>
            </a:r>
            <a:r>
              <a:rPr lang="en-US" sz="1200" dirty="0" smtClean="0"/>
              <a:t>, </a:t>
            </a:r>
            <a:r>
              <a:rPr lang="en-US" sz="1200" dirty="0" err="1" smtClean="0"/>
              <a:t>ARCaPM</a:t>
            </a:r>
            <a:r>
              <a:rPr lang="en-US" sz="1200" dirty="0" smtClean="0"/>
              <a:t>, and PC3). The Western blot membrane was re-probed with anti-β-</a:t>
            </a:r>
            <a:r>
              <a:rPr lang="en-US" sz="1200" dirty="0" err="1" smtClean="0"/>
              <a:t>actin</a:t>
            </a:r>
            <a:r>
              <a:rPr lang="en-US" sz="1200" dirty="0" smtClean="0"/>
              <a:t>. </a:t>
            </a:r>
          </a:p>
          <a:p>
            <a:endParaRPr lang="en-US" sz="1200" dirty="0" smtClean="0"/>
          </a:p>
          <a:p>
            <a:r>
              <a:rPr lang="en-US" sz="1200" kern="1200" dirty="0" smtClean="0">
                <a:solidFill>
                  <a:schemeClr val="tx1"/>
                </a:solidFill>
                <a:latin typeface="+mn-lt"/>
                <a:ea typeface="+mn-ea"/>
                <a:cs typeface="+mn-cs"/>
              </a:rPr>
              <a:t>To determine whether SPARCL1 protein expression is lost in </a:t>
            </a:r>
            <a:r>
              <a:rPr lang="en-US" sz="1200" kern="1200" dirty="0" err="1" smtClean="0">
                <a:solidFill>
                  <a:schemeClr val="tx1"/>
                </a:solidFill>
                <a:latin typeface="+mn-lt"/>
                <a:ea typeface="+mn-ea"/>
                <a:cs typeface="+mn-cs"/>
              </a:rPr>
              <a:t>CaP</a:t>
            </a:r>
            <a:r>
              <a:rPr lang="en-US" sz="1200" kern="1200" dirty="0" smtClean="0">
                <a:solidFill>
                  <a:schemeClr val="tx1"/>
                </a:solidFill>
                <a:latin typeface="+mn-lt"/>
                <a:ea typeface="+mn-ea"/>
                <a:cs typeface="+mn-cs"/>
              </a:rPr>
              <a:t>, we evaluated SPARCL1 levels by Western blot in protein </a:t>
            </a:r>
            <a:r>
              <a:rPr lang="en-US" sz="1200" kern="1200" dirty="0" err="1" smtClean="0">
                <a:solidFill>
                  <a:schemeClr val="tx1"/>
                </a:solidFill>
                <a:latin typeface="+mn-lt"/>
                <a:ea typeface="+mn-ea"/>
                <a:cs typeface="+mn-cs"/>
              </a:rPr>
              <a:t>lysates</a:t>
            </a:r>
            <a:r>
              <a:rPr lang="en-US" sz="1200" kern="1200" dirty="0" smtClean="0">
                <a:solidFill>
                  <a:schemeClr val="tx1"/>
                </a:solidFill>
                <a:latin typeface="+mn-lt"/>
                <a:ea typeface="+mn-ea"/>
                <a:cs typeface="+mn-cs"/>
              </a:rPr>
              <a:t> from five human patients with high-grade </a:t>
            </a:r>
            <a:r>
              <a:rPr lang="en-US" sz="1200" kern="1200" dirty="0" err="1" smtClean="0">
                <a:solidFill>
                  <a:schemeClr val="tx1"/>
                </a:solidFill>
                <a:latin typeface="+mn-lt"/>
                <a:ea typeface="+mn-ea"/>
                <a:cs typeface="+mn-cs"/>
              </a:rPr>
              <a:t>CaP</a:t>
            </a:r>
            <a:r>
              <a:rPr lang="en-US" sz="1200" kern="1200" dirty="0" smtClean="0">
                <a:solidFill>
                  <a:schemeClr val="tx1"/>
                </a:solidFill>
                <a:latin typeface="+mn-lt"/>
                <a:ea typeface="+mn-ea"/>
                <a:cs typeface="+mn-cs"/>
              </a:rPr>
              <a:t> and one non-malignant tissue (Fig. 2A). Relative to a loading control b-</a:t>
            </a:r>
            <a:r>
              <a:rPr lang="en-US" sz="1200" kern="1200" dirty="0" err="1" smtClean="0">
                <a:solidFill>
                  <a:schemeClr val="tx1"/>
                </a:solidFill>
                <a:latin typeface="+mn-lt"/>
                <a:ea typeface="+mn-ea"/>
                <a:cs typeface="+mn-cs"/>
              </a:rPr>
              <a:t>actin</a:t>
            </a:r>
            <a:r>
              <a:rPr lang="en-US" sz="1200" kern="1200" dirty="0" smtClean="0">
                <a:solidFill>
                  <a:schemeClr val="tx1"/>
                </a:solidFill>
                <a:latin typeface="+mn-lt"/>
                <a:ea typeface="+mn-ea"/>
                <a:cs typeface="+mn-cs"/>
              </a:rPr>
              <a:t>, SPARCL1 levels were </a:t>
            </a:r>
            <a:r>
              <a:rPr lang="en-US" sz="1200" kern="1200" dirty="0" err="1" smtClean="0">
                <a:solidFill>
                  <a:schemeClr val="tx1"/>
                </a:solidFill>
                <a:latin typeface="+mn-lt"/>
                <a:ea typeface="+mn-ea"/>
                <a:cs typeface="+mn-cs"/>
              </a:rPr>
              <a:t>downregulated</a:t>
            </a:r>
            <a:r>
              <a:rPr lang="en-US" sz="1200" kern="1200" dirty="0" smtClean="0">
                <a:solidFill>
                  <a:schemeClr val="tx1"/>
                </a:solidFill>
                <a:latin typeface="+mn-lt"/>
                <a:ea typeface="+mn-ea"/>
                <a:cs typeface="+mn-cs"/>
              </a:rPr>
              <a:t> in </a:t>
            </a:r>
            <a:r>
              <a:rPr lang="en-US" sz="1200" kern="1200" dirty="0" err="1" smtClean="0">
                <a:solidFill>
                  <a:schemeClr val="tx1"/>
                </a:solidFill>
                <a:latin typeface="+mn-lt"/>
                <a:ea typeface="+mn-ea"/>
                <a:cs typeface="+mn-cs"/>
              </a:rPr>
              <a:t>CaP</a:t>
            </a:r>
            <a:r>
              <a:rPr lang="en-US" sz="1200" kern="1200" dirty="0" smtClean="0">
                <a:solidFill>
                  <a:schemeClr val="tx1"/>
                </a:solidFill>
                <a:latin typeface="+mn-lt"/>
                <a:ea typeface="+mn-ea"/>
                <a:cs typeface="+mn-cs"/>
              </a:rPr>
              <a:t> samples in comparison to the non-malignant sample.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We additionally examined SPARCL1 expression patterns in a panel of human prostate cell lines (Fig. 2C). SPARCL1 expression is undetectable in </a:t>
            </a:r>
            <a:r>
              <a:rPr lang="en-US" sz="1200" kern="1200" dirty="0" err="1" smtClean="0">
                <a:solidFill>
                  <a:schemeClr val="tx1"/>
                </a:solidFill>
                <a:latin typeface="+mn-lt"/>
                <a:ea typeface="+mn-ea"/>
                <a:cs typeface="+mn-cs"/>
              </a:rPr>
              <a:t>LNCaP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ARCaPM</a:t>
            </a:r>
            <a:r>
              <a:rPr lang="en-US" sz="1200" kern="1200" dirty="0" smtClean="0">
                <a:solidFill>
                  <a:schemeClr val="tx1"/>
                </a:solidFill>
                <a:latin typeface="+mn-lt"/>
                <a:ea typeface="+mn-ea"/>
                <a:cs typeface="+mn-cs"/>
              </a:rPr>
              <a:t>, and PC3 cancer cells. In contrast, high expression of SPARCL1 was observed in benign human prostate tissue and benign prostate cell lines (NHPrE1 and BHPrE1) (Fig. 2C). </a:t>
            </a:r>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0B81A935-22CB-4ADB-BBFF-11CBA7CE6824}"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Arial" pitchFamily="34" charset="0"/>
                <a:cs typeface="Arial" pitchFamily="34" charset="0"/>
              </a:rPr>
              <a:t>Evaluation of SPARCL1 function. </a:t>
            </a:r>
            <a:r>
              <a:rPr lang="en-US" sz="1200" b="1" dirty="0" smtClean="0">
                <a:latin typeface="Arial" pitchFamily="34" charset="0"/>
                <a:cs typeface="Arial" pitchFamily="34" charset="0"/>
              </a:rPr>
              <a:t>A.</a:t>
            </a:r>
            <a:r>
              <a:rPr lang="en-US" sz="1200" dirty="0" smtClean="0">
                <a:latin typeface="Arial" pitchFamily="34" charset="0"/>
                <a:cs typeface="Arial" pitchFamily="34" charset="0"/>
              </a:rPr>
              <a:t> PC-3 proliferation in the presence or absence of rSPARCL1. </a:t>
            </a:r>
            <a:r>
              <a:rPr lang="en-US" sz="1200" b="1" dirty="0" smtClean="0">
                <a:latin typeface="Arial" pitchFamily="34" charset="0"/>
                <a:cs typeface="Arial" pitchFamily="34" charset="0"/>
              </a:rPr>
              <a:t>B.</a:t>
            </a:r>
            <a:r>
              <a:rPr lang="en-US" sz="1200" dirty="0" smtClean="0">
                <a:latin typeface="Arial" pitchFamily="34" charset="0"/>
                <a:cs typeface="Arial" pitchFamily="34" charset="0"/>
              </a:rPr>
              <a:t> Invasion experiment images (upper panel) from one of representative </a:t>
            </a:r>
            <a:r>
              <a:rPr lang="en-US" sz="1200" dirty="0" err="1" smtClean="0">
                <a:latin typeface="Arial" pitchFamily="34" charset="0"/>
                <a:cs typeface="Arial" pitchFamily="34" charset="0"/>
              </a:rPr>
              <a:t>transwell</a:t>
            </a:r>
            <a:r>
              <a:rPr lang="en-US" sz="1200" dirty="0" smtClean="0">
                <a:latin typeface="Arial" pitchFamily="34" charset="0"/>
                <a:cs typeface="Arial" pitchFamily="34" charset="0"/>
              </a:rPr>
              <a:t> invasion assay and design (bottom panel). The invasion PC-3 cells were treated with rSPARCL1 or control BSA at different experimental stages, and the rSPARCL1 inhibition rates on PC-3 invasiveness were examined in </a:t>
            </a:r>
            <a:r>
              <a:rPr lang="en-US" sz="1200" dirty="0" err="1" smtClean="0">
                <a:latin typeface="Arial" pitchFamily="34" charset="0"/>
                <a:cs typeface="Arial" pitchFamily="34" charset="0"/>
              </a:rPr>
              <a:t>transwell</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Matrigel</a:t>
            </a:r>
            <a:r>
              <a:rPr lang="en-US" sz="1200" dirty="0" smtClean="0">
                <a:latin typeface="Arial" pitchFamily="34" charset="0"/>
                <a:cs typeface="Arial" pitchFamily="34" charset="0"/>
              </a:rPr>
              <a:t> invasion assays and listed in the bottom panel. </a:t>
            </a:r>
            <a:r>
              <a:rPr lang="en-US" sz="1200" b="1" dirty="0" smtClean="0">
                <a:latin typeface="Arial" pitchFamily="34" charset="0"/>
                <a:cs typeface="Arial" pitchFamily="34" charset="0"/>
              </a:rPr>
              <a:t>C.</a:t>
            </a:r>
            <a:r>
              <a:rPr lang="en-US" sz="1200" dirty="0" smtClean="0">
                <a:latin typeface="Arial" pitchFamily="34" charset="0"/>
                <a:cs typeface="Arial" pitchFamily="34" charset="0"/>
              </a:rPr>
              <a:t> Representative ventral images of bioluminescence measurements for </a:t>
            </a:r>
            <a:r>
              <a:rPr lang="en-US" sz="1200" dirty="0" err="1" smtClean="0">
                <a:latin typeface="Arial" pitchFamily="34" charset="0"/>
                <a:cs typeface="Arial" pitchFamily="34" charset="0"/>
              </a:rPr>
              <a:t>xenografted</a:t>
            </a:r>
            <a:r>
              <a:rPr lang="en-US" sz="1200" dirty="0" smtClean="0">
                <a:latin typeface="Arial" pitchFamily="34" charset="0"/>
                <a:cs typeface="Arial" pitchFamily="34" charset="0"/>
              </a:rPr>
              <a:t> PC-3 tumor growth and metastasis between Luciferase-tagged PC-3-luc/EV and PC-3-luc/SPARCL1 tumor cells.</a:t>
            </a:r>
            <a:r>
              <a:rPr lang="en-US" sz="1200" b="1" dirty="0" smtClean="0">
                <a:latin typeface="Arial" pitchFamily="34" charset="0"/>
                <a:cs typeface="Arial" pitchFamily="34" charset="0"/>
              </a:rPr>
              <a:t> </a:t>
            </a:r>
            <a:endParaRPr lang="en-US" sz="1200" dirty="0" smtClean="0"/>
          </a:p>
          <a:p>
            <a:endParaRPr lang="en-US" dirty="0" smtClean="0"/>
          </a:p>
          <a:p>
            <a:r>
              <a:rPr lang="en-US" dirty="0" smtClean="0"/>
              <a:t>Conclusions</a:t>
            </a:r>
          </a:p>
          <a:p>
            <a:r>
              <a:rPr lang="en-US" sz="1200" kern="1200" dirty="0" smtClean="0">
                <a:solidFill>
                  <a:schemeClr val="tx1"/>
                </a:solidFill>
                <a:latin typeface="+mn-lt"/>
                <a:ea typeface="+mn-ea"/>
                <a:cs typeface="+mn-cs"/>
              </a:rPr>
              <a:t>Results from these </a:t>
            </a:r>
            <a:r>
              <a:rPr lang="en-US" sz="1200" i="1" kern="1200" dirty="0" smtClean="0">
                <a:solidFill>
                  <a:schemeClr val="tx1"/>
                </a:solidFill>
                <a:latin typeface="+mn-lt"/>
                <a:ea typeface="+mn-ea"/>
                <a:cs typeface="+mn-cs"/>
              </a:rPr>
              <a:t>in vitro</a:t>
            </a:r>
            <a:r>
              <a:rPr lang="en-US" sz="1200" kern="1200" dirty="0" smtClean="0">
                <a:solidFill>
                  <a:schemeClr val="tx1"/>
                </a:solidFill>
                <a:latin typeface="+mn-lt"/>
                <a:ea typeface="+mn-ea"/>
                <a:cs typeface="+mn-cs"/>
              </a:rPr>
              <a:t> functional experiments suggest that SPARCL1 expression does not alter PC3-luc growth under either anchorage-dependent or anchorage-independent conditions. However, SPARCL1 overexpression suppressed the </a:t>
            </a:r>
            <a:r>
              <a:rPr lang="en-US" sz="1200" i="1" kern="1200" dirty="0" smtClean="0">
                <a:solidFill>
                  <a:schemeClr val="tx1"/>
                </a:solidFill>
                <a:latin typeface="+mn-lt"/>
                <a:ea typeface="+mn-ea"/>
                <a:cs typeface="+mn-cs"/>
              </a:rPr>
              <a:t>in vitro</a:t>
            </a:r>
            <a:r>
              <a:rPr lang="en-US" sz="1200" kern="1200" dirty="0" smtClean="0">
                <a:solidFill>
                  <a:schemeClr val="tx1"/>
                </a:solidFill>
                <a:latin typeface="+mn-lt"/>
                <a:ea typeface="+mn-ea"/>
                <a:cs typeface="+mn-cs"/>
              </a:rPr>
              <a:t> invasion and migration of PC3 cells.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Mice </a:t>
            </a:r>
            <a:r>
              <a:rPr lang="en-US" sz="1200" kern="1200" dirty="0" err="1" smtClean="0">
                <a:solidFill>
                  <a:schemeClr val="tx1"/>
                </a:solidFill>
                <a:latin typeface="+mn-lt"/>
                <a:ea typeface="+mn-ea"/>
                <a:cs typeface="+mn-cs"/>
              </a:rPr>
              <a:t>xenografted</a:t>
            </a:r>
            <a:r>
              <a:rPr lang="en-US" sz="1200" kern="1200" dirty="0" smtClean="0">
                <a:solidFill>
                  <a:schemeClr val="tx1"/>
                </a:solidFill>
                <a:latin typeface="+mn-lt"/>
                <a:ea typeface="+mn-ea"/>
                <a:cs typeface="+mn-cs"/>
              </a:rPr>
              <a:t> with PC3-luc/SPARCL1 had a decreased metastatic burden and longer overall survival.</a:t>
            </a:r>
          </a:p>
          <a:p>
            <a:r>
              <a:rPr lang="en-US" sz="1200" kern="1200" dirty="0" smtClean="0">
                <a:solidFill>
                  <a:schemeClr val="tx1"/>
                </a:solidFill>
                <a:latin typeface="+mn-lt"/>
                <a:ea typeface="+mn-ea"/>
                <a:cs typeface="+mn-cs"/>
              </a:rPr>
              <a:t>total numbers of visceral [‘</a:t>
            </a:r>
            <a:r>
              <a:rPr lang="en-US" sz="1200" kern="1200" dirty="0" err="1" smtClean="0">
                <a:solidFill>
                  <a:schemeClr val="tx1"/>
                </a:solidFill>
                <a:latin typeface="+mn-lt"/>
                <a:ea typeface="+mn-ea"/>
                <a:cs typeface="+mn-cs"/>
              </a:rPr>
              <a:t>visere</a:t>
            </a:r>
            <a:r>
              <a:rPr lang="en-US" sz="1200" kern="1200" dirty="0" smtClean="0">
                <a:solidFill>
                  <a:schemeClr val="tx1"/>
                </a:solidFill>
                <a:latin typeface="+mn-lt"/>
                <a:ea typeface="+mn-ea"/>
                <a:cs typeface="+mn-cs"/>
              </a:rPr>
              <a:t>] metastasis for the PC3-luc/SPARCL1 group were statistically significantly lower in both </a:t>
            </a:r>
            <a:r>
              <a:rPr lang="en-US" sz="1200" i="1" kern="1200" dirty="0" smtClean="0">
                <a:solidFill>
                  <a:schemeClr val="tx1"/>
                </a:solidFill>
                <a:latin typeface="+mn-lt"/>
                <a:ea typeface="+mn-ea"/>
                <a:cs typeface="+mn-cs"/>
              </a:rPr>
              <a:t>in vivo</a:t>
            </a:r>
            <a:r>
              <a:rPr lang="en-US" sz="1200" kern="1200" dirty="0" smtClean="0">
                <a:solidFill>
                  <a:schemeClr val="tx1"/>
                </a:solidFill>
                <a:latin typeface="+mn-lt"/>
                <a:ea typeface="+mn-ea"/>
                <a:cs typeface="+mn-cs"/>
              </a:rPr>
              <a:t> models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Both</a:t>
            </a:r>
            <a:r>
              <a:rPr lang="en-US" sz="1200" kern="1200" baseline="0" dirty="0" smtClean="0">
                <a:solidFill>
                  <a:schemeClr val="tx1"/>
                </a:solidFill>
                <a:latin typeface="+mn-lt"/>
                <a:ea typeface="+mn-ea"/>
                <a:cs typeface="+mn-cs"/>
              </a:rPr>
              <a:t> in vitro and in vivo results are consistent and conclude SPARCL1 function, SPARCL1 is a metastasis suppressor in prostate cancer.</a:t>
            </a:r>
          </a:p>
          <a:p>
            <a:r>
              <a:rPr lang="en-US" sz="1200" kern="1200" baseline="0" dirty="0" smtClean="0">
                <a:solidFill>
                  <a:schemeClr val="tx1"/>
                </a:solidFill>
                <a:latin typeface="+mn-lt"/>
                <a:ea typeface="+mn-ea"/>
                <a:cs typeface="+mn-cs"/>
              </a:rPr>
              <a:t>As far as we know, this is the first result demonstrating SPARCL1 function in vivo as metastasis suppressor in </a:t>
            </a:r>
            <a:r>
              <a:rPr lang="en-US" sz="1200" kern="1200" baseline="0" dirty="0" err="1" smtClean="0">
                <a:solidFill>
                  <a:schemeClr val="tx1"/>
                </a:solidFill>
                <a:latin typeface="+mn-lt"/>
                <a:ea typeface="+mn-ea"/>
                <a:cs typeface="+mn-cs"/>
              </a:rPr>
              <a:t>CaP.</a:t>
            </a:r>
            <a:r>
              <a:rPr lang="en-US" sz="1200" kern="1200" baseline="0" dirty="0" smtClean="0">
                <a:solidFill>
                  <a:schemeClr val="tx1"/>
                </a:solidFill>
                <a:latin typeface="+mn-lt"/>
                <a:ea typeface="+mn-ea"/>
                <a:cs typeface="+mn-cs"/>
              </a:rPr>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B81A935-22CB-4ADB-BBFF-11CBA7CE6824}"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order to examine SP1 effect in bone metastasis development,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 used IC model, inject PC3 tagged</a:t>
            </a:r>
            <a:r>
              <a:rPr lang="en-US" sz="1200" kern="1200" baseline="0" dirty="0" smtClean="0">
                <a:solidFill>
                  <a:schemeClr val="tx1"/>
                </a:solidFill>
                <a:latin typeface="+mn-lt"/>
                <a:ea typeface="+mn-ea"/>
                <a:cs typeface="+mn-cs"/>
              </a:rPr>
              <a:t> cells into </a:t>
            </a:r>
            <a:r>
              <a:rPr lang="en-US" sz="1200" kern="1200" dirty="0" smtClean="0">
                <a:solidFill>
                  <a:schemeClr val="tx1"/>
                </a:solidFill>
                <a:latin typeface="+mn-lt"/>
                <a:ea typeface="+mn-ea"/>
                <a:cs typeface="+mn-cs"/>
              </a:rPr>
              <a:t>the left ventricle [‘</a:t>
            </a:r>
            <a:r>
              <a:rPr lang="en-US" sz="1200" kern="1200" dirty="0" err="1" smtClean="0">
                <a:solidFill>
                  <a:schemeClr val="tx1"/>
                </a:solidFill>
                <a:latin typeface="+mn-lt"/>
                <a:ea typeface="+mn-ea"/>
                <a:cs typeface="+mn-cs"/>
              </a:rPr>
              <a:t>ventrekel</a:t>
            </a:r>
            <a:r>
              <a:rPr lang="en-US" sz="1200" kern="1200" dirty="0" smtClean="0">
                <a:solidFill>
                  <a:schemeClr val="tx1"/>
                </a:solidFill>
                <a:latin typeface="+mn-lt"/>
                <a:ea typeface="+mn-ea"/>
                <a:cs typeface="+mn-cs"/>
              </a:rPr>
              <a:t>] of the mice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Representative bioluminescence images are presented from mice in IC model taken at 10 min, week 1,  2, 4, and 5 post</a:t>
            </a:r>
            <a:r>
              <a:rPr lang="en-US" sz="1200" kern="1200" baseline="0" dirty="0" smtClean="0">
                <a:solidFill>
                  <a:schemeClr val="tx1"/>
                </a:solidFill>
                <a:latin typeface="+mn-lt"/>
                <a:ea typeface="+mn-ea"/>
                <a:cs typeface="+mn-cs"/>
              </a:rPr>
              <a:t> IC injection,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we can see dynamic changes of labeled PC3</a:t>
            </a:r>
            <a:r>
              <a:rPr lang="en-US" sz="1200" kern="1200" dirty="0" smtClean="0">
                <a:solidFill>
                  <a:schemeClr val="tx1"/>
                </a:solidFill>
                <a:latin typeface="+mn-lt"/>
                <a:ea typeface="+mn-ea"/>
                <a:cs typeface="+mn-cs"/>
              </a:rPr>
              <a:t> cells in vivo,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10</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mins</a:t>
            </a:r>
            <a:r>
              <a:rPr lang="en-US" sz="1200" kern="1200" baseline="0" dirty="0" smtClean="0">
                <a:solidFill>
                  <a:schemeClr val="tx1"/>
                </a:solidFill>
                <a:latin typeface="+mn-lt"/>
                <a:ea typeface="+mn-ea"/>
                <a:cs typeface="+mn-cs"/>
              </a:rPr>
              <a:t> after IC, PC3 cells spread to whole body, enriched in liver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Then clear out at week 1, metastatic lesion in bones and soft tissues became noticed at week 1, more in week 4 and 5</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differential changes in bone metastasis between EV, top panel, and SP1, bottom panel, were </a:t>
            </a:r>
            <a:r>
              <a:rPr lang="en-US" sz="1200" b="1" kern="1200" baseline="0" dirty="0" smtClean="0">
                <a:solidFill>
                  <a:schemeClr val="tx1"/>
                </a:solidFill>
                <a:latin typeface="+mn-lt"/>
                <a:ea typeface="+mn-ea"/>
                <a:cs typeface="+mn-cs"/>
              </a:rPr>
              <a:t>recorded in two ways</a:t>
            </a:r>
            <a:r>
              <a:rPr lang="en-US" sz="1200"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Compare Total</a:t>
            </a:r>
            <a:r>
              <a:rPr lang="en-US" sz="1200" kern="1200" baseline="0" dirty="0" smtClean="0">
                <a:solidFill>
                  <a:schemeClr val="tx1"/>
                </a:solidFill>
                <a:latin typeface="+mn-lt"/>
                <a:ea typeface="+mn-ea"/>
                <a:cs typeface="+mn-cs"/>
              </a:rPr>
              <a:t> bone tumor burden using whole bone luminescence index at week 5, bar graph</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And bone metastatic lesions by X-ray imaging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From X-ray imaging, Typical PC3 caused bone </a:t>
            </a:r>
            <a:r>
              <a:rPr lang="en-US" sz="1200" kern="1200" baseline="0" dirty="0" err="1" smtClean="0">
                <a:solidFill>
                  <a:schemeClr val="tx1"/>
                </a:solidFill>
                <a:latin typeface="+mn-lt"/>
                <a:ea typeface="+mn-ea"/>
                <a:cs typeface="+mn-cs"/>
              </a:rPr>
              <a:t>lytic</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litik</a:t>
            </a:r>
            <a:r>
              <a:rPr lang="en-US" sz="1200" kern="1200" baseline="0" dirty="0" smtClean="0">
                <a:solidFill>
                  <a:schemeClr val="tx1"/>
                </a:solidFill>
                <a:latin typeface="+mn-lt"/>
                <a:ea typeface="+mn-ea"/>
                <a:cs typeface="+mn-cs"/>
              </a:rPr>
              <a:t>] lesion are obvious in both EV and SP1 mice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From bar graph,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Consistent with the whole body tumor burden in soft tissues, the total bone luminescence indexes in the PC3-luc/SPARCL1 group were also significantly lower than PC3-luc/EV group (P = 0.04, Fig. 5, lower right panel).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These results suggest that SPARCL1 had an inhibitory role in the invasive growth and the progression  of PC3 tumor in bones.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Figure 5.  </a:t>
            </a:r>
            <a:r>
              <a:rPr lang="en-US" dirty="0" smtClean="0"/>
              <a:t>Representative ventral images of bioluminescence measurements for </a:t>
            </a:r>
            <a:r>
              <a:rPr lang="en-US" dirty="0" err="1" smtClean="0"/>
              <a:t>xenografting</a:t>
            </a:r>
            <a:r>
              <a:rPr lang="en-US" dirty="0" smtClean="0"/>
              <a:t> PC3 tumor metastasis. </a:t>
            </a:r>
            <a:r>
              <a:rPr lang="en-US" dirty="0" err="1" smtClean="0"/>
              <a:t>Luciferase</a:t>
            </a:r>
            <a:r>
              <a:rPr lang="en-US" dirty="0" smtClean="0"/>
              <a:t>-tagged PC3-luc/EV and PC3-luc/SPARCL1 cells were introduced into mouse arterial circulation via intra-cardiac injection (</a:t>
            </a:r>
            <a:r>
              <a:rPr lang="en-US" dirty="0" err="1" smtClean="0"/>
              <a:t>intracardiac</a:t>
            </a:r>
            <a:r>
              <a:rPr lang="en-US" dirty="0" smtClean="0"/>
              <a:t> model or IC model) of male SCID mice. Ventral images of anesthetized representative control (upper panel, PC3-luc/EV, 10 mice) and experimental (bottom panel, PC3-luc/SPARCL1, 8 mice) mice are shown at 10 minutes and week 1, 2, 4, and 5 for monitoring tumor spreading to organs and bones. The X-ray images (upper right panel) of metastatic PC3 tumors in femurs 5 weeks post-injection show comparable </a:t>
            </a:r>
            <a:r>
              <a:rPr lang="en-US" dirty="0" err="1" smtClean="0"/>
              <a:t>osteolytic</a:t>
            </a:r>
            <a:r>
              <a:rPr lang="en-US" dirty="0" smtClean="0"/>
              <a:t> lesions in both control and experimental group mice. The bar graph (lower </a:t>
            </a:r>
            <a:r>
              <a:rPr lang="en-US" baseline="0" dirty="0" smtClean="0"/>
              <a:t>right panel</a:t>
            </a:r>
            <a:r>
              <a:rPr lang="en-US" dirty="0" smtClean="0"/>
              <a:t>) represents total</a:t>
            </a:r>
            <a:r>
              <a:rPr lang="en-US" baseline="0" dirty="0" smtClean="0"/>
              <a:t> </a:t>
            </a:r>
            <a:r>
              <a:rPr lang="en-US" sz="1200" b="0" dirty="0" smtClean="0"/>
              <a:t>bone luminescence index</a:t>
            </a:r>
            <a:r>
              <a:rPr lang="en-US" sz="1200" b="0" baseline="0" dirty="0" smtClean="0"/>
              <a:t> </a:t>
            </a:r>
            <a:r>
              <a:rPr lang="en-US" dirty="0" smtClean="0"/>
              <a:t>(Y-axis) between PC3-EV and PC3-SPARCL1</a:t>
            </a:r>
            <a:r>
              <a:rPr lang="en-US" baseline="0" dirty="0" smtClean="0"/>
              <a:t> groups (X-axis). </a:t>
            </a:r>
            <a:r>
              <a:rPr lang="en-US" dirty="0" smtClean="0"/>
              <a:t> At each time point, </a:t>
            </a:r>
            <a:r>
              <a:rPr lang="en-US" dirty="0" err="1" smtClean="0"/>
              <a:t>luciferase</a:t>
            </a:r>
            <a:r>
              <a:rPr lang="en-US" dirty="0" smtClean="0"/>
              <a:t> images were set using the same </a:t>
            </a:r>
            <a:r>
              <a:rPr lang="en-US" dirty="0" err="1" smtClean="0"/>
              <a:t>pseudocolor</a:t>
            </a:r>
            <a:r>
              <a:rPr lang="en-US" dirty="0" smtClean="0"/>
              <a:t> scale in photons/s/cm</a:t>
            </a:r>
            <a:r>
              <a:rPr lang="en-US" baseline="30000" dirty="0" smtClean="0"/>
              <a:t>2</a:t>
            </a:r>
            <a:r>
              <a:rPr lang="en-US" dirty="0" smtClean="0"/>
              <a:t> to show relative bioluminescent changes.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Consistent with the whole body tumor burden, the total bone luminescence indexes in the PC3-luc/SPARCL1 group at week 5 post-injection were also significantly lower than PC3-luc/EV group (P = 0.04, Fig. 5, lower right panel). These results suggest that SPARCL1 had an inhibitory role in the invasive growth of </a:t>
            </a:r>
            <a:r>
              <a:rPr lang="en-US" sz="1200" kern="1200" dirty="0" err="1" smtClean="0">
                <a:solidFill>
                  <a:schemeClr val="tx1"/>
                </a:solidFill>
                <a:latin typeface="+mn-lt"/>
                <a:ea typeface="+mn-ea"/>
                <a:cs typeface="+mn-cs"/>
              </a:rPr>
              <a:t>CaP</a:t>
            </a:r>
            <a:r>
              <a:rPr lang="en-US" sz="1200" kern="1200" dirty="0" smtClean="0">
                <a:solidFill>
                  <a:schemeClr val="tx1"/>
                </a:solidFill>
                <a:latin typeface="+mn-lt"/>
                <a:ea typeface="+mn-ea"/>
                <a:cs typeface="+mn-cs"/>
              </a:rPr>
              <a:t> and the progression of metastasis.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B81A935-22CB-4ADB-BBFF-11CBA7CE6824}"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b="1" kern="1200" dirty="0" smtClean="0">
                <a:solidFill>
                  <a:schemeClr val="tx1"/>
                </a:solidFill>
                <a:latin typeface="+mn-lt"/>
                <a:ea typeface="+mn-ea"/>
                <a:cs typeface="+mn-cs"/>
              </a:rPr>
              <a:t>Frequency of metastases at various anatomical sites</a:t>
            </a:r>
          </a:p>
          <a:p>
            <a:r>
              <a:rPr lang="en-US" sz="1200" b="0" kern="1200" dirty="0" smtClean="0">
                <a:solidFill>
                  <a:schemeClr val="tx1"/>
                </a:solidFill>
                <a:latin typeface="+mn-lt"/>
                <a:ea typeface="+mn-ea"/>
                <a:cs typeface="+mn-cs"/>
              </a:rPr>
              <a:t>To</a:t>
            </a:r>
            <a:r>
              <a:rPr lang="en-US" sz="1200" b="0" kern="1200" baseline="0" dirty="0" smtClean="0">
                <a:solidFill>
                  <a:schemeClr val="tx1"/>
                </a:solidFill>
                <a:latin typeface="+mn-lt"/>
                <a:ea typeface="+mn-ea"/>
                <a:cs typeface="+mn-cs"/>
              </a:rPr>
              <a:t> gain insight metastasis tissue specificity and distribution, </a:t>
            </a:r>
            <a:r>
              <a:rPr lang="en-US" sz="1200" kern="1200" dirty="0" smtClean="0">
                <a:solidFill>
                  <a:schemeClr val="tx1"/>
                </a:solidFill>
                <a:latin typeface="+mn-lt"/>
                <a:ea typeface="+mn-ea"/>
                <a:cs typeface="+mn-cs"/>
              </a:rPr>
              <a:t>we evaluated the incidences of metastasis in various</a:t>
            </a:r>
            <a:r>
              <a:rPr lang="en-US" sz="1200" kern="1200" baseline="0" dirty="0" smtClean="0">
                <a:solidFill>
                  <a:schemeClr val="tx1"/>
                </a:solidFill>
                <a:latin typeface="+mn-lt"/>
                <a:ea typeface="+mn-ea"/>
                <a:cs typeface="+mn-cs"/>
              </a:rPr>
              <a:t> anatomic sites, </a:t>
            </a:r>
          </a:p>
          <a:p>
            <a:r>
              <a:rPr lang="en-US" sz="1200" kern="1200" baseline="0" dirty="0" smtClean="0">
                <a:solidFill>
                  <a:schemeClr val="tx1"/>
                </a:solidFill>
                <a:latin typeface="+mn-lt"/>
                <a:ea typeface="+mn-ea"/>
                <a:cs typeface="+mn-cs"/>
              </a:rPr>
              <a:t>including two categories: Visceral [ </a:t>
            </a:r>
            <a:r>
              <a:rPr lang="en-US" sz="1200" b="0" kern="1200" baseline="0" dirty="0" smtClean="0">
                <a:solidFill>
                  <a:schemeClr val="tx1"/>
                </a:solidFill>
                <a:latin typeface="+mn-lt"/>
                <a:ea typeface="+mn-ea"/>
                <a:cs typeface="+mn-cs"/>
              </a:rPr>
              <a:t>‘</a:t>
            </a:r>
            <a:r>
              <a:rPr lang="en-US" sz="1200" b="0" kern="1200" dirty="0" err="1" smtClean="0">
                <a:solidFill>
                  <a:schemeClr val="tx1"/>
                </a:solidFill>
                <a:latin typeface="+mn-lt"/>
                <a:ea typeface="+mn-ea"/>
                <a:cs typeface="+mn-cs"/>
              </a:rPr>
              <a:t>vis</a:t>
            </a:r>
            <a:r>
              <a:rPr lang="en-US" sz="1200" b="0" kern="1200" dirty="0" smtClean="0">
                <a:solidFill>
                  <a:schemeClr val="tx1"/>
                </a:solidFill>
                <a:latin typeface="+mn-lt"/>
                <a:ea typeface="+mn-ea"/>
                <a:cs typeface="+mn-cs"/>
              </a:rPr>
              <a:t>(ə)</a:t>
            </a:r>
            <a:r>
              <a:rPr lang="en-US" sz="1200" b="0" kern="1200" dirty="0" err="1" smtClean="0">
                <a:solidFill>
                  <a:schemeClr val="tx1"/>
                </a:solidFill>
                <a:latin typeface="+mn-lt"/>
                <a:ea typeface="+mn-ea"/>
                <a:cs typeface="+mn-cs"/>
              </a:rPr>
              <a:t>rəl</a:t>
            </a:r>
            <a:r>
              <a:rPr lang="en-US" sz="1200" kern="1200" baseline="0" dirty="0" smtClean="0">
                <a:solidFill>
                  <a:schemeClr val="tx1"/>
                </a:solidFill>
                <a:latin typeface="+mn-lt"/>
                <a:ea typeface="+mn-ea"/>
                <a:cs typeface="+mn-cs"/>
              </a:rPr>
              <a:t>] sites and Skeletal sites</a:t>
            </a:r>
          </a:p>
          <a:p>
            <a:r>
              <a:rPr lang="en-US" sz="1200" b="0" kern="1200" baseline="0" dirty="0" smtClean="0">
                <a:solidFill>
                  <a:schemeClr val="tx1"/>
                </a:solidFill>
                <a:latin typeface="+mn-lt"/>
                <a:ea typeface="+mn-ea"/>
                <a:cs typeface="+mn-cs"/>
              </a:rPr>
              <a:t>Two models, OX and IC and </a:t>
            </a:r>
          </a:p>
          <a:p>
            <a:r>
              <a:rPr lang="en-US" sz="1200" b="0" kern="1200" baseline="0" dirty="0" smtClean="0">
                <a:solidFill>
                  <a:schemeClr val="tx1"/>
                </a:solidFill>
                <a:latin typeface="+mn-lt"/>
                <a:ea typeface="+mn-ea"/>
                <a:cs typeface="+mn-cs"/>
              </a:rPr>
              <a:t>Two group Mice, EV and SP1. </a:t>
            </a:r>
          </a:p>
          <a:p>
            <a:r>
              <a:rPr lang="en-US" sz="1200" kern="1200" dirty="0" smtClean="0">
                <a:solidFill>
                  <a:schemeClr val="tx1"/>
                </a:solidFill>
                <a:latin typeface="+mn-lt"/>
                <a:ea typeface="+mn-ea"/>
                <a:cs typeface="+mn-cs"/>
              </a:rPr>
              <a:t>The three numbers of metastatic sites were</a:t>
            </a:r>
            <a:r>
              <a:rPr lang="en-US" sz="1200" kern="1200" baseline="0" dirty="0" smtClean="0">
                <a:solidFill>
                  <a:schemeClr val="tx1"/>
                </a:solidFill>
                <a:latin typeface="+mn-lt"/>
                <a:ea typeface="+mn-ea"/>
                <a:cs typeface="+mn-cs"/>
              </a:rPr>
              <a:t> recorded and read as, e.g. in liver, 8 out of 10 livers inspected had metastasis lesions, it is 80% metastasis rate in liver</a:t>
            </a:r>
          </a:p>
          <a:p>
            <a:r>
              <a:rPr lang="en-US" sz="1200" b="0" kern="1200" baseline="0" dirty="0" smtClean="0">
                <a:solidFill>
                  <a:schemeClr val="tx1"/>
                </a:solidFill>
                <a:latin typeface="+mn-lt"/>
                <a:ea typeface="+mn-ea"/>
                <a:cs typeface="+mn-cs"/>
              </a:rPr>
              <a:t>We computed and compared total metastasis at visceral sites between EV and SP1 in both OX and IC models,</a:t>
            </a:r>
          </a:p>
          <a:p>
            <a:r>
              <a:rPr lang="en-US" sz="1200" b="0" kern="1200" baseline="0" dirty="0" smtClean="0">
                <a:solidFill>
                  <a:schemeClr val="tx1"/>
                </a:solidFill>
                <a:latin typeface="+mn-lt"/>
                <a:ea typeface="+mn-ea"/>
                <a:cs typeface="+mn-cs"/>
              </a:rPr>
              <a:t>And total bone metastasis in IC model</a:t>
            </a:r>
          </a:p>
          <a:p>
            <a:r>
              <a:rPr lang="en-US" sz="1200" b="0" kern="1200" baseline="0" dirty="0" smtClean="0">
                <a:solidFill>
                  <a:schemeClr val="tx1"/>
                </a:solidFill>
                <a:latin typeface="+mn-lt"/>
                <a:ea typeface="+mn-ea"/>
                <a:cs typeface="+mn-cs"/>
              </a:rPr>
              <a:t>Review these numbers, We observed:</a:t>
            </a:r>
          </a:p>
          <a:p>
            <a:r>
              <a:rPr lang="en-US" sz="1200" kern="1200" dirty="0" smtClean="0">
                <a:solidFill>
                  <a:schemeClr val="tx1"/>
                </a:solidFill>
                <a:latin typeface="+mn-lt"/>
                <a:ea typeface="+mn-ea"/>
                <a:cs typeface="+mn-cs"/>
              </a:rPr>
              <a:t>frequency of metastases in both soft tissues and bones are consistently lower in PC3-luc/SPARCL1 mice than those in PC3-luc/EV mice </a:t>
            </a:r>
          </a:p>
          <a:p>
            <a:r>
              <a:rPr lang="en-US" sz="1200" kern="1200" dirty="0" smtClean="0">
                <a:solidFill>
                  <a:schemeClr val="tx1"/>
                </a:solidFill>
                <a:latin typeface="+mn-lt"/>
                <a:ea typeface="+mn-ea"/>
                <a:cs typeface="+mn-cs"/>
              </a:rPr>
              <a:t>e.g. 75 </a:t>
            </a:r>
            <a:r>
              <a:rPr lang="en-US" sz="1200" kern="1200" baseline="0" dirty="0" smtClean="0">
                <a:solidFill>
                  <a:schemeClr val="tx1"/>
                </a:solidFill>
                <a:latin typeface="+mn-lt"/>
                <a:ea typeface="+mn-ea"/>
                <a:cs typeface="+mn-cs"/>
              </a:rPr>
              <a:t> -&gt; 48, 73 -&gt; 28, and 20 -&gt; 11</a:t>
            </a:r>
            <a:endParaRPr lang="en-US" sz="1200" kern="120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The reduced metastasis </a:t>
            </a:r>
            <a:r>
              <a:rPr lang="en-US" sz="1200" kern="1200" dirty="0" smtClean="0">
                <a:solidFill>
                  <a:schemeClr val="tx1"/>
                </a:solidFill>
                <a:latin typeface="+mn-lt"/>
                <a:ea typeface="+mn-ea"/>
                <a:cs typeface="+mn-cs"/>
              </a:rPr>
              <a:t>for the PC3-luc/SPARCL1 group were statistically significantly lower in both </a:t>
            </a:r>
            <a:r>
              <a:rPr lang="en-US" sz="1200" i="1" kern="1200" dirty="0" smtClean="0">
                <a:solidFill>
                  <a:schemeClr val="tx1"/>
                </a:solidFill>
                <a:latin typeface="+mn-lt"/>
                <a:ea typeface="+mn-ea"/>
                <a:cs typeface="+mn-cs"/>
              </a:rPr>
              <a:t>in vivo</a:t>
            </a:r>
            <a:r>
              <a:rPr lang="en-US" sz="1200" kern="1200" dirty="0" smtClean="0">
                <a:solidFill>
                  <a:schemeClr val="tx1"/>
                </a:solidFill>
                <a:latin typeface="+mn-lt"/>
                <a:ea typeface="+mn-ea"/>
                <a:cs typeface="+mn-cs"/>
              </a:rPr>
              <a:t> models, and</a:t>
            </a:r>
            <a:r>
              <a:rPr lang="en-US" sz="1200" kern="1200" baseline="0" dirty="0" smtClean="0">
                <a:solidFill>
                  <a:schemeClr val="tx1"/>
                </a:solidFill>
                <a:latin typeface="+mn-lt"/>
                <a:ea typeface="+mn-ea"/>
                <a:cs typeface="+mn-cs"/>
              </a:rPr>
              <a:t> close but not reach significance in bones</a:t>
            </a:r>
            <a:endParaRPr lang="en-US" sz="1200" b="0" kern="1200" baseline="0" dirty="0" smtClean="0">
              <a:solidFill>
                <a:schemeClr val="tx1"/>
              </a:solidFill>
              <a:latin typeface="+mn-lt"/>
              <a:ea typeface="+mn-ea"/>
              <a:cs typeface="+mn-cs"/>
            </a:endParaRPr>
          </a:p>
          <a:p>
            <a:endParaRPr lang="en-US" b="0" dirty="0" smtClean="0"/>
          </a:p>
          <a:p>
            <a:r>
              <a:rPr lang="en-US" sz="1200" kern="1200" baseline="30000" dirty="0" smtClean="0">
                <a:solidFill>
                  <a:schemeClr val="tx1"/>
                </a:solidFill>
                <a:latin typeface="+mn-lt"/>
                <a:ea typeface="+mn-ea"/>
                <a:cs typeface="+mn-cs"/>
              </a:rPr>
              <a:t>*</a:t>
            </a:r>
            <a:r>
              <a:rPr lang="en-US" sz="1200" kern="1200" dirty="0" smtClean="0">
                <a:solidFill>
                  <a:schemeClr val="tx1"/>
                </a:solidFill>
                <a:latin typeface="+mn-lt"/>
                <a:ea typeface="+mn-ea"/>
                <a:cs typeface="+mn-cs"/>
              </a:rPr>
              <a:t>percentage (numbers of organs with metastasis / total organs inspected);  </a:t>
            </a:r>
          </a:p>
          <a:p>
            <a:r>
              <a:rPr lang="en-US" sz="1200" kern="1200" baseline="30000" dirty="0" smtClean="0">
                <a:solidFill>
                  <a:schemeClr val="tx1"/>
                </a:solidFill>
                <a:latin typeface="+mn-lt"/>
                <a:ea typeface="+mn-ea"/>
                <a:cs typeface="+mn-cs"/>
              </a:rPr>
              <a:t>**</a:t>
            </a:r>
            <a:r>
              <a:rPr lang="en-US" sz="1200" kern="1200" dirty="0" smtClean="0">
                <a:solidFill>
                  <a:schemeClr val="tx1"/>
                </a:solidFill>
                <a:latin typeface="+mn-lt"/>
                <a:ea typeface="+mn-ea"/>
                <a:cs typeface="+mn-cs"/>
              </a:rPr>
              <a:t>NA: data not available</a:t>
            </a:r>
          </a:p>
          <a:p>
            <a:r>
              <a:rPr lang="en-US" sz="1200" kern="1200" dirty="0" smtClean="0">
                <a:solidFill>
                  <a:schemeClr val="tx1"/>
                </a:solidFill>
                <a:latin typeface="+mn-lt"/>
                <a:ea typeface="+mn-ea"/>
                <a:cs typeface="+mn-cs"/>
              </a:rPr>
              <a:t>P value was computed by Fisher exact test</a:t>
            </a:r>
          </a:p>
          <a:p>
            <a:endParaRPr lang="en-US" b="0" dirty="0" smtClean="0"/>
          </a:p>
          <a:p>
            <a:r>
              <a:rPr lang="en-US" sz="1200" b="1" kern="1200" dirty="0" smtClean="0">
                <a:solidFill>
                  <a:schemeClr val="tx1"/>
                </a:solidFill>
                <a:latin typeface="+mn-lt"/>
                <a:ea typeface="+mn-ea"/>
                <a:cs typeface="+mn-cs"/>
              </a:rPr>
              <a:t>SPARCL1 expression specifically suppresses visceral metastasis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To gain insight into whether SPARCL1 had an effect on the development and tropism of metastases, we evaluated the incidences of metastasis and tissue distribution of metastatic lesions in PC3-luc/EV and PC3-luc/SPARCL1 groups using both OX and IC models. The numbers of metastatic sites were determined via bioluminescence imaging of anesthetized mice, bioluminescence </a:t>
            </a:r>
            <a:r>
              <a:rPr lang="en-US" sz="1200" i="1" kern="1200" dirty="0" smtClean="0">
                <a:solidFill>
                  <a:schemeClr val="tx1"/>
                </a:solidFill>
                <a:latin typeface="+mn-lt"/>
                <a:ea typeface="+mn-ea"/>
                <a:cs typeface="+mn-cs"/>
              </a:rPr>
              <a:t>ex vivo</a:t>
            </a:r>
            <a:r>
              <a:rPr lang="en-US" sz="1200" kern="1200" dirty="0" smtClean="0">
                <a:solidFill>
                  <a:schemeClr val="tx1"/>
                </a:solidFill>
                <a:latin typeface="+mn-lt"/>
                <a:ea typeface="+mn-ea"/>
                <a:cs typeface="+mn-cs"/>
              </a:rPr>
              <a:t> of isolated organs (Fig. 4A), and X-ray imaging of the mouse skeletal system (Fig. 5).</a:t>
            </a:r>
          </a:p>
          <a:p>
            <a:r>
              <a:rPr lang="en-US"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Table 2 summarizes the results from both OX and IC models. OX model is a true test of metastasis while IC injection is a model that determines the ability of a cancer cell to successfully disseminate and colonize distal organs such as bone. In both models, PC3-luc/EV and PC3-luc/SPARCL1 cells were able to grow as visceral metastases in a variety of different soft tissue sites such as liver, pancreas, adrenal gland, kidney, and spleen with a similar propensity and pattern. Using the IC model, both PC3-luc/EV and PC3-luc/SPARCL1 could spread to the bone with </a:t>
            </a:r>
            <a:r>
              <a:rPr lang="en-US" sz="1200" kern="1200" dirty="0" err="1" smtClean="0">
                <a:solidFill>
                  <a:schemeClr val="tx1"/>
                </a:solidFill>
                <a:latin typeface="+mn-lt"/>
                <a:ea typeface="+mn-ea"/>
                <a:cs typeface="+mn-cs"/>
              </a:rPr>
              <a:t>osteolytic</a:t>
            </a:r>
            <a:r>
              <a:rPr lang="en-US" sz="1200" kern="1200" dirty="0" smtClean="0">
                <a:solidFill>
                  <a:schemeClr val="tx1"/>
                </a:solidFill>
                <a:latin typeface="+mn-lt"/>
                <a:ea typeface="+mn-ea"/>
                <a:cs typeface="+mn-cs"/>
              </a:rPr>
              <a:t> responses at week 5 post IC injections (Fig. 5). Review of metastasis in sacrifice mice in both models caused by PC3-luc/EV and PC3-luc/SPARCL1 cells indicated that frequency of metastases in both soft tissues and bones are consistently lower in PC3-luc/SPARCL1 mice than those in PC3-luc/EV mice (Table 2). When compared to PC3-luc-EV group, the total numbers of final visceral metastasis for the PC3-luc/SPARCL1 group were statistically significantly lower in both </a:t>
            </a:r>
            <a:r>
              <a:rPr lang="en-US" sz="1200" i="1" kern="1200" dirty="0" smtClean="0">
                <a:solidFill>
                  <a:schemeClr val="tx1"/>
                </a:solidFill>
                <a:latin typeface="+mn-lt"/>
                <a:ea typeface="+mn-ea"/>
                <a:cs typeface="+mn-cs"/>
              </a:rPr>
              <a:t>in vivo</a:t>
            </a:r>
            <a:r>
              <a:rPr lang="en-US" sz="1200" kern="1200" dirty="0" smtClean="0">
                <a:solidFill>
                  <a:schemeClr val="tx1"/>
                </a:solidFill>
                <a:latin typeface="+mn-lt"/>
                <a:ea typeface="+mn-ea"/>
                <a:cs typeface="+mn-cs"/>
              </a:rPr>
              <a:t> models, more specifically, 27% lower in the OX model (P = 0.01) and 45% lower in the IC model (P &lt; 0.001). In the IC model, metastatic lesions among skeletal sites decreased in PC3-luc/SPARCL1 group but the difference was not statistically significant between PC3-luc/EV and PC3-luc/SPARCL1 (P = 0.07).</a:t>
            </a: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B81A935-22CB-4ADB-BBFF-11CBA7CE6824}"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Conclusions</a:t>
            </a:r>
          </a:p>
          <a:p>
            <a:r>
              <a:rPr lang="en-US" sz="1200" kern="1200" dirty="0" smtClean="0">
                <a:solidFill>
                  <a:schemeClr val="tx1"/>
                </a:solidFill>
                <a:latin typeface="+mn-lt"/>
                <a:ea typeface="+mn-ea"/>
                <a:cs typeface="+mn-cs"/>
              </a:rPr>
              <a:t>Results from these </a:t>
            </a:r>
            <a:r>
              <a:rPr lang="en-US" sz="1200" i="1" kern="1200" dirty="0" smtClean="0">
                <a:solidFill>
                  <a:schemeClr val="tx1"/>
                </a:solidFill>
                <a:latin typeface="+mn-lt"/>
                <a:ea typeface="+mn-ea"/>
                <a:cs typeface="+mn-cs"/>
              </a:rPr>
              <a:t>in vitro</a:t>
            </a:r>
            <a:r>
              <a:rPr lang="en-US" sz="1200" kern="1200" dirty="0" smtClean="0">
                <a:solidFill>
                  <a:schemeClr val="tx1"/>
                </a:solidFill>
                <a:latin typeface="+mn-lt"/>
                <a:ea typeface="+mn-ea"/>
                <a:cs typeface="+mn-cs"/>
              </a:rPr>
              <a:t> functional experiments suggest that SPARCL1 expression does not alter PC3-luc growth under either anchorage-dependent or anchorage-independent conditions. However, SPARCL1 </a:t>
            </a:r>
            <a:r>
              <a:rPr lang="en-US" sz="1200" kern="1200" dirty="0" err="1" smtClean="0">
                <a:solidFill>
                  <a:schemeClr val="tx1"/>
                </a:solidFill>
                <a:latin typeface="+mn-lt"/>
                <a:ea typeface="+mn-ea"/>
                <a:cs typeface="+mn-cs"/>
              </a:rPr>
              <a:t>overexpression</a:t>
            </a:r>
            <a:r>
              <a:rPr lang="en-US" sz="1200" kern="1200" dirty="0" smtClean="0">
                <a:solidFill>
                  <a:schemeClr val="tx1"/>
                </a:solidFill>
                <a:latin typeface="+mn-lt"/>
                <a:ea typeface="+mn-ea"/>
                <a:cs typeface="+mn-cs"/>
              </a:rPr>
              <a:t> suppressed the </a:t>
            </a:r>
            <a:r>
              <a:rPr lang="en-US" sz="1200" i="1" kern="1200" dirty="0" smtClean="0">
                <a:solidFill>
                  <a:schemeClr val="tx1"/>
                </a:solidFill>
                <a:latin typeface="+mn-lt"/>
                <a:ea typeface="+mn-ea"/>
                <a:cs typeface="+mn-cs"/>
              </a:rPr>
              <a:t>in vitro</a:t>
            </a:r>
            <a:r>
              <a:rPr lang="en-US" sz="1200" kern="1200" dirty="0" smtClean="0">
                <a:solidFill>
                  <a:schemeClr val="tx1"/>
                </a:solidFill>
                <a:latin typeface="+mn-lt"/>
                <a:ea typeface="+mn-ea"/>
                <a:cs typeface="+mn-cs"/>
              </a:rPr>
              <a:t> invasion and migration of PC3 cells.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Mice </a:t>
            </a:r>
            <a:r>
              <a:rPr lang="en-US" sz="1200" kern="1200" dirty="0" err="1" smtClean="0">
                <a:solidFill>
                  <a:schemeClr val="tx1"/>
                </a:solidFill>
                <a:latin typeface="+mn-lt"/>
                <a:ea typeface="+mn-ea"/>
                <a:cs typeface="+mn-cs"/>
              </a:rPr>
              <a:t>xenografted</a:t>
            </a:r>
            <a:r>
              <a:rPr lang="en-US" sz="1200" kern="1200" dirty="0" smtClean="0">
                <a:solidFill>
                  <a:schemeClr val="tx1"/>
                </a:solidFill>
                <a:latin typeface="+mn-lt"/>
                <a:ea typeface="+mn-ea"/>
                <a:cs typeface="+mn-cs"/>
              </a:rPr>
              <a:t> with PC3-luc/SPARCL1 had a decreased metastatic burden and longer overall survival.</a:t>
            </a:r>
          </a:p>
          <a:p>
            <a:r>
              <a:rPr lang="en-US" sz="1200" kern="1200" dirty="0" smtClean="0">
                <a:solidFill>
                  <a:schemeClr val="tx1"/>
                </a:solidFill>
                <a:latin typeface="+mn-lt"/>
                <a:ea typeface="+mn-ea"/>
                <a:cs typeface="+mn-cs"/>
              </a:rPr>
              <a:t>total numbers of visceral [‘</a:t>
            </a:r>
            <a:r>
              <a:rPr lang="en-US" sz="1200" kern="1200" dirty="0" err="1" smtClean="0">
                <a:solidFill>
                  <a:schemeClr val="tx1"/>
                </a:solidFill>
                <a:latin typeface="+mn-lt"/>
                <a:ea typeface="+mn-ea"/>
                <a:cs typeface="+mn-cs"/>
              </a:rPr>
              <a:t>visere</a:t>
            </a:r>
            <a:r>
              <a:rPr lang="en-US" sz="1200" kern="1200" dirty="0" smtClean="0">
                <a:solidFill>
                  <a:schemeClr val="tx1"/>
                </a:solidFill>
                <a:latin typeface="+mn-lt"/>
                <a:ea typeface="+mn-ea"/>
                <a:cs typeface="+mn-cs"/>
              </a:rPr>
              <a:t>] metastasis for the PC3-luc/SPARCL1 group were statistically significantly lower in both </a:t>
            </a:r>
            <a:r>
              <a:rPr lang="en-US" sz="1200" i="1" kern="1200" dirty="0" smtClean="0">
                <a:solidFill>
                  <a:schemeClr val="tx1"/>
                </a:solidFill>
                <a:latin typeface="+mn-lt"/>
                <a:ea typeface="+mn-ea"/>
                <a:cs typeface="+mn-cs"/>
              </a:rPr>
              <a:t>in vivo</a:t>
            </a:r>
            <a:r>
              <a:rPr lang="en-US" sz="1200" kern="1200" dirty="0" smtClean="0">
                <a:solidFill>
                  <a:schemeClr val="tx1"/>
                </a:solidFill>
                <a:latin typeface="+mn-lt"/>
                <a:ea typeface="+mn-ea"/>
                <a:cs typeface="+mn-cs"/>
              </a:rPr>
              <a:t> models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Both</a:t>
            </a:r>
            <a:r>
              <a:rPr lang="en-US" sz="1200" kern="1200" baseline="0" dirty="0" smtClean="0">
                <a:solidFill>
                  <a:schemeClr val="tx1"/>
                </a:solidFill>
                <a:latin typeface="+mn-lt"/>
                <a:ea typeface="+mn-ea"/>
                <a:cs typeface="+mn-cs"/>
              </a:rPr>
              <a:t> in vitro and in vivo results are consistent and conclude SPARCL1 function, SPARCL1 is a metastasis suppressor in prostate cancer.</a:t>
            </a:r>
          </a:p>
          <a:p>
            <a:r>
              <a:rPr lang="en-US" sz="1200" kern="1200" baseline="0" dirty="0" smtClean="0">
                <a:solidFill>
                  <a:schemeClr val="tx1"/>
                </a:solidFill>
                <a:latin typeface="+mn-lt"/>
                <a:ea typeface="+mn-ea"/>
                <a:cs typeface="+mn-cs"/>
              </a:rPr>
              <a:t>As far as we know, this is the first result demonstrating SPARCL1 function in vivo as metastasis suppressor in </a:t>
            </a:r>
            <a:r>
              <a:rPr lang="en-US" sz="1200" kern="1200" baseline="0" dirty="0" err="1" smtClean="0">
                <a:solidFill>
                  <a:schemeClr val="tx1"/>
                </a:solidFill>
                <a:latin typeface="+mn-lt"/>
                <a:ea typeface="+mn-ea"/>
                <a:cs typeface="+mn-cs"/>
              </a:rPr>
              <a:t>CaP.</a:t>
            </a:r>
            <a:r>
              <a:rPr lang="en-US" sz="1200" kern="1200" baseline="0" dirty="0" smtClean="0">
                <a:solidFill>
                  <a:schemeClr val="tx1"/>
                </a:solidFill>
                <a:latin typeface="+mn-lt"/>
                <a:ea typeface="+mn-ea"/>
                <a:cs typeface="+mn-cs"/>
              </a:rPr>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B81A935-22CB-4ADB-BBFF-11CBA7CE6824}"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Upper panel: SPARCL1 truncated fragments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Lower</a:t>
            </a:r>
            <a:r>
              <a:rPr lang="en-US" sz="1200" kern="1200" baseline="0" dirty="0" smtClean="0">
                <a:solidFill>
                  <a:schemeClr val="tx1"/>
                </a:solidFill>
                <a:latin typeface="+mn-lt"/>
                <a:ea typeface="+mn-ea"/>
                <a:cs typeface="+mn-cs"/>
              </a:rPr>
              <a:t> panel: </a:t>
            </a:r>
            <a:r>
              <a:rPr lang="en-US" sz="1200" kern="1200" dirty="0" smtClean="0">
                <a:solidFill>
                  <a:schemeClr val="tx1"/>
                </a:solidFill>
                <a:latin typeface="+mn-lt"/>
                <a:ea typeface="+mn-ea"/>
                <a:cs typeface="+mn-cs"/>
              </a:rPr>
              <a:t>SPARCL1 C-terminus contains active domain that can suppress PC-3 invasion.</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Invasion inhibition comparison among</a:t>
            </a:r>
            <a:r>
              <a:rPr lang="en-US" sz="1200" kern="1200" baseline="0" dirty="0" smtClean="0">
                <a:solidFill>
                  <a:schemeClr val="tx1"/>
                </a:solidFill>
                <a:latin typeface="+mn-lt"/>
                <a:ea typeface="+mn-ea"/>
                <a:cs typeface="+mn-cs"/>
              </a:rPr>
              <a:t> </a:t>
            </a:r>
            <a:r>
              <a:rPr lang="en-US" dirty="0" smtClean="0"/>
              <a:t>rSPARCL1, N-terminal SPARCL1 (N-SP1), and C-terminal SPARCL1 (C-SP1) protein (* indicates a significant inhibition rate, P&lt;0.05; NS: non-significant). </a:t>
            </a:r>
          </a:p>
          <a:p>
            <a:endParaRPr lang="en-US" sz="1200" kern="1200" dirty="0" smtClean="0">
              <a:solidFill>
                <a:schemeClr val="tx1"/>
              </a:solidFill>
              <a:latin typeface="+mn-lt"/>
              <a:ea typeface="+mn-ea"/>
              <a:cs typeface="+mn-cs"/>
            </a:endParaRPr>
          </a:p>
          <a:p>
            <a:r>
              <a:rPr lang="en-US" sz="1200" kern="1200" dirty="0" smtClean="0">
                <a:solidFill>
                  <a:schemeClr val="tx1"/>
                </a:solidFill>
                <a:effectLst/>
                <a:latin typeface="+mn-lt"/>
                <a:ea typeface="+mn-ea"/>
                <a:cs typeface="+mn-cs"/>
              </a:rPr>
              <a:t>SPARCL1 is a secreted protein that binds to type I collagen to regulate collagen </a:t>
            </a:r>
            <a:r>
              <a:rPr lang="en-US" sz="1200" kern="1200" dirty="0" err="1" smtClean="0">
                <a:solidFill>
                  <a:schemeClr val="tx1"/>
                </a:solidFill>
                <a:effectLst/>
                <a:latin typeface="+mn-lt"/>
                <a:ea typeface="+mn-ea"/>
                <a:cs typeface="+mn-cs"/>
              </a:rPr>
              <a:t>fibrillogenesis</a:t>
            </a:r>
            <a:r>
              <a:rPr lang="en-US" sz="1200" kern="1200" dirty="0" smtClean="0">
                <a:solidFill>
                  <a:schemeClr val="tx1"/>
                </a:solidFill>
                <a:effectLst/>
                <a:latin typeface="+mn-lt"/>
                <a:ea typeface="+mn-ea"/>
                <a:cs typeface="+mn-cs"/>
              </a:rPr>
              <a:t>. SPARCL1 results from a gene duplication of SPARC</a:t>
            </a:r>
            <a:r>
              <a:rPr lang="en-US" sz="1200" kern="1200" baseline="30000" dirty="0" smtClean="0">
                <a:solidFill>
                  <a:schemeClr val="tx1"/>
                </a:solidFill>
                <a:effectLst/>
                <a:latin typeface="+mn-lt"/>
                <a:ea typeface="+mn-ea"/>
                <a:cs typeface="+mn-cs"/>
              </a:rPr>
              <a:t>82, 83</a:t>
            </a:r>
            <a:r>
              <a:rPr lang="en-US" sz="1200" kern="1200" dirty="0" smtClean="0">
                <a:solidFill>
                  <a:schemeClr val="tx1"/>
                </a:solidFill>
                <a:effectLst/>
                <a:latin typeface="+mn-lt"/>
                <a:ea typeface="+mn-ea"/>
                <a:cs typeface="+mn-cs"/>
              </a:rPr>
              <a:t> As an extracellular protein, SPARCL1 could be reconstituted by exogenous administration of gene products</a:t>
            </a:r>
            <a:r>
              <a:rPr lang="en-US" sz="1200" i="1" kern="1200" dirty="0" smtClean="0">
                <a:solidFill>
                  <a:schemeClr val="tx1"/>
                </a:solidFill>
                <a:effectLst/>
                <a:latin typeface="+mn-lt"/>
                <a:ea typeface="+mn-ea"/>
                <a:cs typeface="+mn-cs"/>
              </a:rPr>
              <a:t> in vivo</a:t>
            </a:r>
            <a:r>
              <a:rPr lang="en-US" sz="1200" kern="1200" dirty="0" smtClean="0">
                <a:solidFill>
                  <a:schemeClr val="tx1"/>
                </a:solidFill>
                <a:effectLst/>
                <a:latin typeface="+mn-lt"/>
                <a:ea typeface="+mn-ea"/>
                <a:cs typeface="+mn-cs"/>
              </a:rPr>
              <a:t>. SPARCL1 is closely related to the anti-adhesive extracellular matrix (ECM) protein known as SPARC. SPARC and SPARCL1 share 62% identity over 232 amino acid residues (aa) in the C-terminal region (C-SP1[aa433-664], Fig. 3), but there is a greater heterogeneity in the highly acidic and unique NH2-terminal region of SPARCL1 (N-SP1[aa1-432], 432 aa)</a:t>
            </a:r>
            <a:r>
              <a:rPr lang="en-US" sz="1200" kern="1200" baseline="30000" dirty="0" smtClean="0">
                <a:solidFill>
                  <a:schemeClr val="tx1"/>
                </a:solidFill>
                <a:effectLst/>
                <a:latin typeface="+mn-lt"/>
                <a:ea typeface="+mn-ea"/>
                <a:cs typeface="+mn-cs"/>
              </a:rPr>
              <a:t>84</a:t>
            </a:r>
            <a:r>
              <a:rPr lang="en-US" sz="1200" kern="1200" dirty="0" smtClean="0">
                <a:solidFill>
                  <a:schemeClr val="tx1"/>
                </a:solidFill>
                <a:effectLst/>
                <a:latin typeface="+mn-lt"/>
                <a:ea typeface="+mn-ea"/>
                <a:cs typeface="+mn-cs"/>
              </a:rPr>
              <a:t>. The C-terminal region of SPARCL1 contains at least three known protein domains: </a:t>
            </a:r>
            <a:r>
              <a:rPr lang="en-US" sz="1200" kern="1200" dirty="0" err="1" smtClean="0">
                <a:solidFill>
                  <a:schemeClr val="tx1"/>
                </a:solidFill>
                <a:effectLst/>
                <a:latin typeface="+mn-lt"/>
                <a:ea typeface="+mn-ea"/>
                <a:cs typeface="+mn-cs"/>
              </a:rPr>
              <a:t>Kazal</a:t>
            </a:r>
            <a:r>
              <a:rPr lang="en-US" sz="1200" kern="1200" dirty="0" smtClean="0">
                <a:solidFill>
                  <a:schemeClr val="tx1"/>
                </a:solidFill>
                <a:effectLst/>
                <a:latin typeface="+mn-lt"/>
                <a:ea typeface="+mn-ea"/>
                <a:cs typeface="+mn-cs"/>
              </a:rPr>
              <a:t> type serine protease inhibitors and </a:t>
            </a:r>
            <a:r>
              <a:rPr lang="en-US" sz="1200" kern="1200" dirty="0" err="1" smtClean="0">
                <a:solidFill>
                  <a:schemeClr val="tx1"/>
                </a:solidFill>
                <a:effectLst/>
                <a:latin typeface="+mn-lt"/>
                <a:ea typeface="+mn-ea"/>
                <a:cs typeface="+mn-cs"/>
              </a:rPr>
              <a:t>follistatin</a:t>
            </a:r>
            <a:r>
              <a:rPr lang="en-US" sz="1200" kern="1200" dirty="0" smtClean="0">
                <a:solidFill>
                  <a:schemeClr val="tx1"/>
                </a:solidFill>
                <a:effectLst/>
                <a:latin typeface="+mn-lt"/>
                <a:ea typeface="+mn-ea"/>
                <a:cs typeface="+mn-cs"/>
              </a:rPr>
              <a:t>-like domains (KAZAL_FS), SPARC calcium binding region (</a:t>
            </a:r>
            <a:r>
              <a:rPr lang="en-US" sz="1200" kern="1200" dirty="0" err="1" smtClean="0">
                <a:solidFill>
                  <a:schemeClr val="tx1"/>
                </a:solidFill>
                <a:effectLst/>
                <a:latin typeface="+mn-lt"/>
                <a:ea typeface="+mn-ea"/>
                <a:cs typeface="+mn-cs"/>
              </a:rPr>
              <a:t>SPARC_Ca_bdg</a:t>
            </a:r>
            <a:r>
              <a:rPr lang="en-US" sz="1200" kern="1200" dirty="0" smtClean="0">
                <a:solidFill>
                  <a:schemeClr val="tx1"/>
                </a:solidFill>
                <a:effectLst/>
                <a:latin typeface="+mn-lt"/>
                <a:ea typeface="+mn-ea"/>
                <a:cs typeface="+mn-cs"/>
              </a:rPr>
              <a:t>), and EF-hand motifs (SPARC_EC). </a:t>
            </a:r>
          </a:p>
          <a:p>
            <a:r>
              <a:rPr lang="en-US" sz="1200" kern="1200" dirty="0" smtClean="0">
                <a:solidFill>
                  <a:schemeClr val="tx1"/>
                </a:solidFill>
                <a:effectLst/>
                <a:latin typeface="+mn-lt"/>
                <a:ea typeface="+mn-ea"/>
                <a:cs typeface="+mn-cs"/>
              </a:rPr>
              <a:t>Using truncated SPARCL1 mutants, we found that C-terminal SPARCL1 (C-SP1[aa433-664]) significantly inhibits PC-3 invasion. Our findings concerning </a:t>
            </a:r>
            <a:r>
              <a:rPr lang="en-US" sz="1200" u="sng" kern="1200" dirty="0" smtClean="0">
                <a:solidFill>
                  <a:schemeClr val="tx1"/>
                </a:solidFill>
                <a:effectLst/>
                <a:latin typeface="+mn-lt"/>
                <a:ea typeface="+mn-ea"/>
                <a:cs typeface="+mn-cs"/>
              </a:rPr>
              <a:t>SPARCL1 subdomains are directly relevant to </a:t>
            </a:r>
            <a:r>
              <a:rPr lang="en-US" sz="1200" u="sng" kern="1200" dirty="0" err="1" smtClean="0">
                <a:solidFill>
                  <a:schemeClr val="tx1"/>
                </a:solidFill>
                <a:effectLst/>
                <a:latin typeface="+mn-lt"/>
                <a:ea typeface="+mn-ea"/>
                <a:cs typeface="+mn-cs"/>
              </a:rPr>
              <a:t>PCa</a:t>
            </a:r>
            <a:r>
              <a:rPr lang="en-US" sz="1200" u="sng" kern="1200" dirty="0" smtClean="0">
                <a:solidFill>
                  <a:schemeClr val="tx1"/>
                </a:solidFill>
                <a:effectLst/>
                <a:latin typeface="+mn-lt"/>
                <a:ea typeface="+mn-ea"/>
                <a:cs typeface="+mn-cs"/>
              </a:rPr>
              <a:t> treatment because it encodes an extrinsic suppressor that can disrupt tumor cell invasion signals. </a:t>
            </a:r>
            <a:r>
              <a:rPr lang="en-US" sz="1200" kern="1200" dirty="0" smtClean="0">
                <a:solidFill>
                  <a:schemeClr val="tx1"/>
                </a:solidFill>
                <a:effectLst/>
                <a:latin typeface="+mn-lt"/>
                <a:ea typeface="+mn-ea"/>
                <a:cs typeface="+mn-cs"/>
              </a:rPr>
              <a:t>To expand the possibilities of an actionable therapeutic intervention, we propose in Aim 2 to identify the minimal length of the SPARCL1 active subdomain </a:t>
            </a:r>
            <a:r>
              <a:rPr lang="en-US" sz="1200" i="1" kern="1200" dirty="0" smtClean="0">
                <a:solidFill>
                  <a:schemeClr val="tx1"/>
                </a:solidFill>
                <a:effectLst/>
                <a:latin typeface="+mn-lt"/>
                <a:ea typeface="+mn-ea"/>
                <a:cs typeface="+mn-cs"/>
              </a:rPr>
              <a:t>in vitro</a:t>
            </a:r>
            <a:r>
              <a:rPr lang="en-US" sz="1200" kern="1200" dirty="0" smtClean="0">
                <a:solidFill>
                  <a:schemeClr val="tx1"/>
                </a:solidFill>
                <a:effectLst/>
                <a:latin typeface="+mn-lt"/>
                <a:ea typeface="+mn-ea"/>
                <a:cs typeface="+mn-cs"/>
              </a:rPr>
              <a:t> and test it </a:t>
            </a:r>
            <a:r>
              <a:rPr lang="en-US" sz="1200" i="1" kern="1200" dirty="0" smtClean="0">
                <a:solidFill>
                  <a:schemeClr val="tx1"/>
                </a:solidFill>
                <a:effectLst/>
                <a:latin typeface="+mn-lt"/>
                <a:ea typeface="+mn-ea"/>
                <a:cs typeface="+mn-cs"/>
              </a:rPr>
              <a:t>in vivo</a:t>
            </a:r>
            <a:r>
              <a:rPr lang="en-US" sz="1200" kern="1200" dirty="0" smtClean="0">
                <a:solidFill>
                  <a:schemeClr val="tx1"/>
                </a:solidFill>
                <a:effectLst/>
                <a:latin typeface="+mn-lt"/>
                <a:ea typeface="+mn-ea"/>
                <a:cs typeface="+mn-cs"/>
              </a:rPr>
              <a:t> using mouse </a:t>
            </a:r>
            <a:r>
              <a:rPr lang="en-US" sz="1200" kern="1200" dirty="0" err="1" smtClean="0">
                <a:solidFill>
                  <a:schemeClr val="tx1"/>
                </a:solidFill>
                <a:effectLst/>
                <a:latin typeface="+mn-lt"/>
                <a:ea typeface="+mn-ea"/>
                <a:cs typeface="+mn-cs"/>
              </a:rPr>
              <a:t>xenograft</a:t>
            </a:r>
            <a:r>
              <a:rPr lang="en-US" sz="1200" kern="1200" dirty="0" smtClean="0">
                <a:solidFill>
                  <a:schemeClr val="tx1"/>
                </a:solidFill>
                <a:effectLst/>
                <a:latin typeface="+mn-lt"/>
                <a:ea typeface="+mn-ea"/>
                <a:cs typeface="+mn-cs"/>
              </a:rPr>
              <a:t> models (Aim 3) which will provide a new therapeutic approach potentially translatable to patients.</a:t>
            </a:r>
          </a:p>
          <a:p>
            <a:endParaRPr lang="en-US" sz="1200" kern="1200" dirty="0" smtClean="0">
              <a:solidFill>
                <a:schemeClr val="tx1"/>
              </a:solidFill>
              <a:latin typeface="+mn-lt"/>
              <a:ea typeface="+mn-ea"/>
              <a:cs typeface="+mn-cs"/>
            </a:endParaRPr>
          </a:p>
          <a:p>
            <a:r>
              <a:rPr lang="en-US" sz="1200" b="1" kern="1200" dirty="0" smtClean="0">
                <a:solidFill>
                  <a:schemeClr val="tx1"/>
                </a:solidFill>
                <a:effectLst/>
                <a:latin typeface="+mn-lt"/>
                <a:ea typeface="+mn-ea"/>
                <a:cs typeface="+mn-cs"/>
              </a:rPr>
              <a:t>The active domain of SPARCL1</a:t>
            </a:r>
            <a:r>
              <a:rPr lang="en-US" sz="1200" kern="1200" dirty="0" smtClean="0">
                <a:solidFill>
                  <a:schemeClr val="tx1"/>
                </a:solidFill>
                <a:effectLst/>
                <a:latin typeface="+mn-lt"/>
                <a:ea typeface="+mn-ea"/>
                <a:cs typeface="+mn-cs"/>
              </a:rPr>
              <a:t>. When PC-3 cells were treated with rSPARCL1, their gene-expression and proteomic profiles suggested that multiple signaling pathways were changed. SPARCL1 contains two major fragments from gene duplication: a highly acidic and unique NH2-terminal region (aa1-432) and a </a:t>
            </a:r>
            <a:r>
              <a:rPr lang="en-US" sz="1200" kern="1200" dirty="0" err="1" smtClean="0">
                <a:solidFill>
                  <a:schemeClr val="tx1"/>
                </a:solidFill>
                <a:effectLst/>
                <a:latin typeface="+mn-lt"/>
                <a:ea typeface="+mn-ea"/>
                <a:cs typeface="+mn-cs"/>
              </a:rPr>
              <a:t>conservedC</a:t>
            </a:r>
            <a:r>
              <a:rPr lang="en-US" sz="1200" kern="1200" dirty="0" smtClean="0">
                <a:solidFill>
                  <a:schemeClr val="tx1"/>
                </a:solidFill>
                <a:effectLst/>
                <a:latin typeface="+mn-lt"/>
                <a:ea typeface="+mn-ea"/>
                <a:cs typeface="+mn-cs"/>
              </a:rPr>
              <a:t>-terminal region (aa433-664). We hypothesize that individual regions may have distinct signaling pathways and cellular functions in which one region is able to suppress cancer cell invasion better than other regions. In order to test this hypothesis, we constructed two truncated SPARCL1 mutant proteins (Fig. 3): NH2-terminal SPARCL1 protein (N-SP1, aa1-432) and C-terminal SPARCL1 protein (C-SP1, aa433-664). We then examined the function of the two truncated proteins using </a:t>
            </a:r>
            <a:r>
              <a:rPr lang="en-US" sz="1200" i="1" kern="1200" dirty="0" smtClean="0">
                <a:solidFill>
                  <a:schemeClr val="tx1"/>
                </a:solidFill>
                <a:effectLst/>
                <a:latin typeface="+mn-lt"/>
                <a:ea typeface="+mn-ea"/>
                <a:cs typeface="+mn-cs"/>
              </a:rPr>
              <a:t>in vitro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transwell</a:t>
            </a:r>
            <a:r>
              <a:rPr lang="en-US" sz="1200" kern="1200" dirty="0" smtClean="0">
                <a:solidFill>
                  <a:schemeClr val="tx1"/>
                </a:solidFill>
                <a:effectLst/>
                <a:latin typeface="+mn-lt"/>
                <a:ea typeface="+mn-ea"/>
                <a:cs typeface="+mn-cs"/>
              </a:rPr>
              <a:t>-invasion assays to determine which truncated SPARCl1 fragment can block PC-3 invasion better. </a:t>
            </a:r>
          </a:p>
          <a:p>
            <a:r>
              <a:rPr lang="en-US" sz="1200" kern="1200" dirty="0" smtClean="0">
                <a:solidFill>
                  <a:schemeClr val="tx1"/>
                </a:solidFill>
                <a:effectLst/>
                <a:latin typeface="+mn-lt"/>
                <a:ea typeface="+mn-ea"/>
                <a:cs typeface="+mn-cs"/>
              </a:rPr>
              <a:t>Our results indicate that C-SP1 significantly blunted PC-3 invasion to the same extent (inhibition rate 47% and P&lt;0.05, Fig. 6) as the full-length rSPARCL1 while PC-3 treated with N-SP1 had a smaller effect on PC-3 invasion (22%, P &gt; 0.05). Therefore, C-SP1 contains the most potent active domain that can suppress PC-3 invasion. Because SPARCL1 C-terminus consists of multiple known protein domains, it is possible that one region of C-SP1 may exert enhanced and specific metastasis-suppression function. To determine which SPARCL1 fragment has a better therapeutic potential, we propose to identify the minimal length of C-SP1 active domain that is necessary to produce suppressive effects against human </a:t>
            </a:r>
            <a:r>
              <a:rPr lang="en-US" sz="1200" kern="1200" dirty="0" err="1" smtClean="0">
                <a:solidFill>
                  <a:schemeClr val="tx1"/>
                </a:solidFill>
                <a:effectLst/>
                <a:latin typeface="+mn-lt"/>
                <a:ea typeface="+mn-ea"/>
                <a:cs typeface="+mn-cs"/>
              </a:rPr>
              <a:t>PCa</a:t>
            </a:r>
            <a:r>
              <a:rPr lang="en-US" sz="1200" kern="1200" dirty="0" smtClean="0">
                <a:solidFill>
                  <a:schemeClr val="tx1"/>
                </a:solidFill>
                <a:effectLst/>
                <a:latin typeface="+mn-lt"/>
                <a:ea typeface="+mn-ea"/>
                <a:cs typeface="+mn-cs"/>
              </a:rPr>
              <a:t> tumor invasion </a:t>
            </a:r>
            <a:r>
              <a:rPr lang="en-US" sz="1200" i="1" kern="1200" dirty="0" smtClean="0">
                <a:solidFill>
                  <a:schemeClr val="tx1"/>
                </a:solidFill>
                <a:effectLst/>
                <a:latin typeface="+mn-lt"/>
                <a:ea typeface="+mn-ea"/>
                <a:cs typeface="+mn-cs"/>
              </a:rPr>
              <a:t>in vitro</a:t>
            </a:r>
            <a:r>
              <a:rPr lang="en-US" sz="1200" kern="1200" dirty="0" smtClean="0">
                <a:solidFill>
                  <a:schemeClr val="tx1"/>
                </a:solidFill>
                <a:effectLst/>
                <a:latin typeface="+mn-lt"/>
                <a:ea typeface="+mn-ea"/>
                <a:cs typeface="+mn-cs"/>
              </a:rPr>
              <a:t>. The C-SP1 and the refined minimal fragments therefore will be engineered as two fusion proteins in which identified SPARCL1 domains will be fused to antibody Fc fragment which allows us to deliver stable fusion proteins (the established C-SP1 and the minimal fragment) for </a:t>
            </a:r>
            <a:r>
              <a:rPr lang="en-US" sz="1200" i="1" kern="1200" dirty="0" smtClean="0">
                <a:solidFill>
                  <a:schemeClr val="tx1"/>
                </a:solidFill>
                <a:effectLst/>
                <a:latin typeface="+mn-lt"/>
                <a:ea typeface="+mn-ea"/>
                <a:cs typeface="+mn-cs"/>
              </a:rPr>
              <a:t>in vivo</a:t>
            </a:r>
            <a:r>
              <a:rPr lang="en-US" sz="1200" kern="1200" dirty="0" smtClean="0">
                <a:solidFill>
                  <a:schemeClr val="tx1"/>
                </a:solidFill>
                <a:effectLst/>
                <a:latin typeface="+mn-lt"/>
                <a:ea typeface="+mn-ea"/>
                <a:cs typeface="+mn-cs"/>
              </a:rPr>
              <a:t> tumor metastasis-suppression.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B81A935-22CB-4ADB-BBFF-11CBA7CE6824}"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b="1" dirty="0" smtClean="0">
                <a:latin typeface="Arial" pitchFamily="34" charset="0"/>
                <a:cs typeface="Arial" pitchFamily="34" charset="0"/>
              </a:rPr>
              <a:t>Correlation between SPARCL1 induced AKT pathway and suppression of cancer cell invasion.</a:t>
            </a:r>
            <a:r>
              <a:rPr lang="en-US" dirty="0" smtClean="0">
                <a:latin typeface="Arial" pitchFamily="34" charset="0"/>
                <a:cs typeface="Arial" pitchFamily="34" charset="0"/>
              </a:rPr>
              <a:t>  </a:t>
            </a:r>
          </a:p>
          <a:p>
            <a:pPr>
              <a:defRPr/>
            </a:pPr>
            <a:r>
              <a:rPr lang="en-US" sz="1200" b="1" dirty="0" smtClean="0">
                <a:latin typeface="Arial" pitchFamily="34" charset="0"/>
                <a:cs typeface="Arial" pitchFamily="34" charset="0"/>
              </a:rPr>
              <a:t>A.</a:t>
            </a:r>
            <a:r>
              <a:rPr lang="en-US" sz="1200" dirty="0" smtClean="0">
                <a:latin typeface="Arial" pitchFamily="34" charset="0"/>
                <a:cs typeface="Arial" pitchFamily="34" charset="0"/>
              </a:rPr>
              <a:t> Representative Western Blot results of AKT and substrate phosphorylation in PC-3 cells treated with SPARCL1. </a:t>
            </a:r>
            <a:r>
              <a:rPr lang="en-US" sz="1200" b="1" dirty="0" smtClean="0">
                <a:latin typeface="Arial" pitchFamily="34" charset="0"/>
                <a:cs typeface="Arial" pitchFamily="34" charset="0"/>
              </a:rPr>
              <a:t>B.</a:t>
            </a:r>
            <a:r>
              <a:rPr lang="en-US" sz="1200" dirty="0" smtClean="0">
                <a:latin typeface="Arial" pitchFamily="34" charset="0"/>
                <a:cs typeface="Arial" pitchFamily="34" charset="0"/>
              </a:rPr>
              <a:t> A vertical bar graph depicts invasion cell percentages from PC-3 cells treated with control vehicle, rSPARCL1, or  rSPARCL1 plus AKT inhibitor  (* indicate significant inhibition, P&lt;0.001; NS, non-significant).</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Correlation between SPARCL1 induced AKT phosphorylation</a:t>
            </a:r>
            <a:r>
              <a:rPr lang="en-US" baseline="0" dirty="0" smtClean="0"/>
              <a:t> and </a:t>
            </a:r>
            <a:r>
              <a:rPr lang="en-US" dirty="0" smtClean="0"/>
              <a:t>suppression of cancer cell invasion. </a:t>
            </a:r>
            <a:r>
              <a:rPr lang="en-US" sz="1200" dirty="0" smtClean="0"/>
              <a:t>A.</a:t>
            </a:r>
            <a:r>
              <a:rPr lang="en-US" sz="1200" baseline="0" dirty="0" smtClean="0"/>
              <a:t> </a:t>
            </a:r>
            <a:r>
              <a:rPr lang="en-US" sz="1200" dirty="0" smtClean="0"/>
              <a:t>Representative Western Blot results of PC-3 cells on AKT</a:t>
            </a:r>
            <a:r>
              <a:rPr lang="en-US" sz="1200" baseline="0" dirty="0" smtClean="0"/>
              <a:t> signaling pathway.</a:t>
            </a:r>
            <a:r>
              <a:rPr lang="en-US" sz="1200" dirty="0" smtClean="0"/>
              <a:t> PC-3 cells</a:t>
            </a:r>
            <a:r>
              <a:rPr lang="en-US" sz="1200" baseline="0" dirty="0" smtClean="0"/>
              <a:t> </a:t>
            </a:r>
            <a:r>
              <a:rPr lang="en-US" sz="1200" dirty="0" smtClean="0"/>
              <a:t>were serum starved for 19 h and then treated with either</a:t>
            </a:r>
            <a:r>
              <a:rPr lang="en-US" sz="1200" baseline="0" dirty="0" smtClean="0"/>
              <a:t> BSA or rSPARCL1 (10 </a:t>
            </a:r>
            <a:r>
              <a:rPr lang="en-US" sz="1200" baseline="0" dirty="0" err="1" smtClean="0"/>
              <a:t>ug</a:t>
            </a:r>
            <a:r>
              <a:rPr lang="en-US" sz="1200" baseline="0" dirty="0" smtClean="0"/>
              <a:t>/ml) </a:t>
            </a:r>
            <a:r>
              <a:rPr lang="en-US" sz="1200" dirty="0" smtClean="0"/>
              <a:t>followed by Western Blot with</a:t>
            </a:r>
            <a:r>
              <a:rPr lang="en-US" sz="1200" baseline="0" dirty="0" smtClean="0"/>
              <a:t> equal cell lysates</a:t>
            </a:r>
            <a:r>
              <a:rPr lang="en-US" sz="1200" dirty="0" smtClean="0"/>
              <a:t>. B. A vertical bar graph depicts invasion inhibition percentages (Y-axis) from PC-3 cells treated with rSPARCL1</a:t>
            </a:r>
            <a:r>
              <a:rPr lang="en-US" sz="1200" baseline="0" dirty="0" smtClean="0"/>
              <a:t>  alone or rSPARCL1 plus AKT inhibitor (5 </a:t>
            </a:r>
            <a:r>
              <a:rPr lang="en-US" sz="1200" baseline="0" dirty="0" err="1" smtClean="0"/>
              <a:t>nM</a:t>
            </a:r>
            <a:r>
              <a:rPr lang="en-US" sz="1200" baseline="0" dirty="0" smtClean="0"/>
              <a:t> GDC-0068  for 48 hours</a:t>
            </a:r>
            <a:r>
              <a:rPr lang="en-US" sz="1200" dirty="0" smtClean="0"/>
              <a:t>) in comparison with corresponding untreated control cells (* indicate significant inhibition</a:t>
            </a:r>
            <a:r>
              <a:rPr lang="en-US" sz="1200" baseline="0" dirty="0" smtClean="0"/>
              <a:t> rates,</a:t>
            </a:r>
            <a:r>
              <a:rPr lang="en-US" sz="1200" dirty="0" smtClean="0"/>
              <a:t> P&lt;0.001; NS, non-significant).</a:t>
            </a:r>
          </a:p>
          <a:p>
            <a:endParaRPr lang="en-US" dirty="0" smtClean="0"/>
          </a:p>
          <a:p>
            <a:r>
              <a:rPr lang="en-US" dirty="0" smtClean="0"/>
              <a:t>When PC-3 were treated with</a:t>
            </a:r>
            <a:r>
              <a:rPr lang="en-US" baseline="0" dirty="0" smtClean="0"/>
              <a:t> both rSPARCL1 and AKT inhibitor, the </a:t>
            </a:r>
            <a:r>
              <a:rPr lang="en-US" sz="1200" kern="1200" dirty="0" err="1" smtClean="0">
                <a:solidFill>
                  <a:schemeClr val="tx1"/>
                </a:solidFill>
                <a:latin typeface="+mn-lt"/>
                <a:ea typeface="+mn-ea"/>
                <a:cs typeface="+mn-cs"/>
              </a:rPr>
              <a:t>Akt</a:t>
            </a:r>
            <a:r>
              <a:rPr lang="en-US" sz="1200" kern="1200" dirty="0" smtClean="0">
                <a:solidFill>
                  <a:schemeClr val="tx1"/>
                </a:solidFill>
                <a:latin typeface="+mn-lt"/>
                <a:ea typeface="+mn-ea"/>
                <a:cs typeface="+mn-cs"/>
              </a:rPr>
              <a:t> inhibitor reduced suppression of invasion</a:t>
            </a:r>
            <a:r>
              <a:rPr lang="en-US" sz="1200" kern="1200" baseline="0" dirty="0" smtClean="0">
                <a:solidFill>
                  <a:schemeClr val="tx1"/>
                </a:solidFill>
                <a:latin typeface="+mn-lt"/>
                <a:ea typeface="+mn-ea"/>
                <a:cs typeface="+mn-cs"/>
              </a:rPr>
              <a:t> rates from 39% down to 12% (Fig. 4B)</a:t>
            </a:r>
            <a:r>
              <a:rPr lang="en-US" sz="1200" kern="120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 suggesting that SPARCL1 mediated AKT phosphorylation involves in the suppression of cancer cell invasion.</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the validation </a:t>
            </a:r>
            <a:r>
              <a:rPr lang="en-US" sz="1200" kern="1200" dirty="0" err="1" smtClean="0">
                <a:solidFill>
                  <a:schemeClr val="tx1"/>
                </a:solidFill>
                <a:effectLst/>
                <a:latin typeface="+mn-lt"/>
                <a:ea typeface="+mn-ea"/>
                <a:cs typeface="+mn-cs"/>
              </a:rPr>
              <a:t>immunoblot</a:t>
            </a:r>
            <a:r>
              <a:rPr lang="en-US" sz="1200" kern="1200" dirty="0" smtClean="0">
                <a:solidFill>
                  <a:schemeClr val="tx1"/>
                </a:solidFill>
                <a:effectLst/>
                <a:latin typeface="+mn-lt"/>
                <a:ea typeface="+mn-ea"/>
                <a:cs typeface="+mn-cs"/>
              </a:rPr>
              <a:t> in Fig. 5A shows, PC-3 cells treated with rSPARCL1 (PC-3/SPARCL1) demonstrated phosphorylation of AKT[S473] and GSK-3β but not PRAS40 when compared to control PC-3 cells (PC-3/BSA) along with significantly decreased invasion cell percentage (P &lt; 0.001) from 100% control invasion cells to 57% (Fig. 5B). When PC-3 cells were treated with both rSPARCL1 and AKT inhibitor (5 </a:t>
            </a:r>
            <a:r>
              <a:rPr lang="en-US" sz="1200" kern="1200" dirty="0" err="1" smtClean="0">
                <a:solidFill>
                  <a:schemeClr val="tx1"/>
                </a:solidFill>
                <a:effectLst/>
                <a:latin typeface="+mn-lt"/>
                <a:ea typeface="+mn-ea"/>
                <a:cs typeface="+mn-cs"/>
              </a:rPr>
              <a:t>nM</a:t>
            </a:r>
            <a:r>
              <a:rPr lang="en-US" sz="1200" kern="1200" dirty="0" smtClean="0">
                <a:solidFill>
                  <a:schemeClr val="tx1"/>
                </a:solidFill>
                <a:effectLst/>
                <a:latin typeface="+mn-lt"/>
                <a:ea typeface="+mn-ea"/>
                <a:cs typeface="+mn-cs"/>
              </a:rPr>
              <a:t> GDC-0068), the pharmacologic inhibition of AKT restored PC-3 invasion showing no significant difference when compared to control invasion (Fig. 5B). The data suggests that SPARCL1 mediated AKT and GSK-3β phosphorylation is involved in the suppression of cancer cell invasion.</a:t>
            </a:r>
          </a:p>
          <a:p>
            <a:endParaRPr lang="en-US" dirty="0" smtClean="0"/>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B81A935-22CB-4ADB-BBFF-11CBA7CE6824}"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Abstract pipeline</a:t>
            </a:r>
            <a:r>
              <a:rPr lang="en-US" baseline="0" dirty="0" smtClean="0"/>
              <a:t> schema: collect public GE -&gt; meta-analysis -&gt;  data similarity -&gt; robust signatures as biomarker and novel candidate genes for functions in cancer (</a:t>
            </a:r>
            <a:r>
              <a:rPr lang="en-US" baseline="0" dirty="0" err="1" smtClean="0"/>
              <a:t>onco</a:t>
            </a:r>
            <a:r>
              <a:rPr lang="en-US" baseline="0" dirty="0" smtClean="0"/>
              <a:t>, suppressor, pro-</a:t>
            </a:r>
            <a:r>
              <a:rPr lang="en-US" baseline="0" dirty="0" err="1" smtClean="0"/>
              <a:t>metas</a:t>
            </a:r>
            <a:r>
              <a:rPr lang="en-US" baseline="0" dirty="0" smtClean="0"/>
              <a:t>, </a:t>
            </a:r>
            <a:r>
              <a:rPr lang="en-US" baseline="0" dirty="0" err="1" smtClean="0"/>
              <a:t>metas</a:t>
            </a:r>
            <a:r>
              <a:rPr lang="en-US" baseline="0" dirty="0" smtClean="0"/>
              <a:t>-suppressor)</a:t>
            </a:r>
          </a:p>
          <a:p>
            <a:endParaRPr lang="en-US" dirty="0"/>
          </a:p>
        </p:txBody>
      </p:sp>
      <p:sp>
        <p:nvSpPr>
          <p:cNvPr id="4" name="Slide Number Placeholder 3"/>
          <p:cNvSpPr>
            <a:spLocks noGrp="1"/>
          </p:cNvSpPr>
          <p:nvPr>
            <p:ph type="sldNum" sz="quarter" idx="10"/>
          </p:nvPr>
        </p:nvSpPr>
        <p:spPr/>
        <p:txBody>
          <a:bodyPr/>
          <a:lstStyle/>
          <a:p>
            <a:fld id="{0B81A935-22CB-4ADB-BBFF-11CBA7CE6824}"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Before</a:t>
            </a:r>
            <a:r>
              <a:rPr lang="en-US" baseline="0" dirty="0" smtClean="0"/>
              <a:t> I present more details about our work, I would like to make … not by me or my group, team last 5-6 years</a:t>
            </a:r>
            <a:endParaRPr lang="en-US" dirty="0" smtClean="0"/>
          </a:p>
          <a:p>
            <a:r>
              <a:rPr lang="en-US" dirty="0" smtClean="0"/>
              <a:t>Collaboration is most important,</a:t>
            </a:r>
            <a:r>
              <a:rPr lang="en-US" baseline="0" dirty="0" smtClean="0"/>
              <a:t> can not emphasize more </a:t>
            </a:r>
          </a:p>
          <a:p>
            <a:r>
              <a:rPr lang="en-US" baseline="0" dirty="0" smtClean="0"/>
              <a:t>The main purpose for my talk today is to look for collaboration with your group</a:t>
            </a:r>
            <a:endParaRPr lang="en-US" dirty="0"/>
          </a:p>
        </p:txBody>
      </p:sp>
      <p:sp>
        <p:nvSpPr>
          <p:cNvPr id="4" name="Slide Number Placeholder 3"/>
          <p:cNvSpPr>
            <a:spLocks noGrp="1"/>
          </p:cNvSpPr>
          <p:nvPr>
            <p:ph type="sldNum" sz="quarter" idx="10"/>
          </p:nvPr>
        </p:nvSpPr>
        <p:spPr/>
        <p:txBody>
          <a:bodyPr/>
          <a:lstStyle/>
          <a:p>
            <a:fld id="{0B81A935-22CB-4ADB-BBFF-11CBA7CE6824}"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Conclusions</a:t>
            </a:r>
          </a:p>
          <a:p>
            <a:r>
              <a:rPr lang="en-US" sz="1200" kern="1200" dirty="0" smtClean="0">
                <a:solidFill>
                  <a:schemeClr val="tx1"/>
                </a:solidFill>
                <a:latin typeface="+mn-lt"/>
                <a:ea typeface="+mn-ea"/>
                <a:cs typeface="+mn-cs"/>
              </a:rPr>
              <a:t>Results from these </a:t>
            </a:r>
            <a:r>
              <a:rPr lang="en-US" sz="1200" i="1" kern="1200" dirty="0" smtClean="0">
                <a:solidFill>
                  <a:schemeClr val="tx1"/>
                </a:solidFill>
                <a:latin typeface="+mn-lt"/>
                <a:ea typeface="+mn-ea"/>
                <a:cs typeface="+mn-cs"/>
              </a:rPr>
              <a:t>in vitro</a:t>
            </a:r>
            <a:r>
              <a:rPr lang="en-US" sz="1200" kern="1200" dirty="0" smtClean="0">
                <a:solidFill>
                  <a:schemeClr val="tx1"/>
                </a:solidFill>
                <a:latin typeface="+mn-lt"/>
                <a:ea typeface="+mn-ea"/>
                <a:cs typeface="+mn-cs"/>
              </a:rPr>
              <a:t> functional experiments suggest that SPARCL1 expression does not alter PC3-luc growth under either anchorage-dependent or anchorage-independent conditions. However, SPARCL1 </a:t>
            </a:r>
            <a:r>
              <a:rPr lang="en-US" sz="1200" kern="1200" dirty="0" err="1" smtClean="0">
                <a:solidFill>
                  <a:schemeClr val="tx1"/>
                </a:solidFill>
                <a:latin typeface="+mn-lt"/>
                <a:ea typeface="+mn-ea"/>
                <a:cs typeface="+mn-cs"/>
              </a:rPr>
              <a:t>overexpression</a:t>
            </a:r>
            <a:r>
              <a:rPr lang="en-US" sz="1200" kern="1200" dirty="0" smtClean="0">
                <a:solidFill>
                  <a:schemeClr val="tx1"/>
                </a:solidFill>
                <a:latin typeface="+mn-lt"/>
                <a:ea typeface="+mn-ea"/>
                <a:cs typeface="+mn-cs"/>
              </a:rPr>
              <a:t> suppressed the </a:t>
            </a:r>
            <a:r>
              <a:rPr lang="en-US" sz="1200" i="1" kern="1200" dirty="0" smtClean="0">
                <a:solidFill>
                  <a:schemeClr val="tx1"/>
                </a:solidFill>
                <a:latin typeface="+mn-lt"/>
                <a:ea typeface="+mn-ea"/>
                <a:cs typeface="+mn-cs"/>
              </a:rPr>
              <a:t>in vitro</a:t>
            </a:r>
            <a:r>
              <a:rPr lang="en-US" sz="1200" kern="1200" dirty="0" smtClean="0">
                <a:solidFill>
                  <a:schemeClr val="tx1"/>
                </a:solidFill>
                <a:latin typeface="+mn-lt"/>
                <a:ea typeface="+mn-ea"/>
                <a:cs typeface="+mn-cs"/>
              </a:rPr>
              <a:t> invasion and migration of PC3 cells.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Mice </a:t>
            </a:r>
            <a:r>
              <a:rPr lang="en-US" sz="1200" kern="1200" dirty="0" err="1" smtClean="0">
                <a:solidFill>
                  <a:schemeClr val="tx1"/>
                </a:solidFill>
                <a:latin typeface="+mn-lt"/>
                <a:ea typeface="+mn-ea"/>
                <a:cs typeface="+mn-cs"/>
              </a:rPr>
              <a:t>xenografted</a:t>
            </a:r>
            <a:r>
              <a:rPr lang="en-US" sz="1200" kern="1200" dirty="0" smtClean="0">
                <a:solidFill>
                  <a:schemeClr val="tx1"/>
                </a:solidFill>
                <a:latin typeface="+mn-lt"/>
                <a:ea typeface="+mn-ea"/>
                <a:cs typeface="+mn-cs"/>
              </a:rPr>
              <a:t> with PC3-luc/SPARCL1 had a decreased metastatic burden and longer overall survival.</a:t>
            </a:r>
          </a:p>
          <a:p>
            <a:r>
              <a:rPr lang="en-US" sz="1200" kern="1200" dirty="0" smtClean="0">
                <a:solidFill>
                  <a:schemeClr val="tx1"/>
                </a:solidFill>
                <a:latin typeface="+mn-lt"/>
                <a:ea typeface="+mn-ea"/>
                <a:cs typeface="+mn-cs"/>
              </a:rPr>
              <a:t>total numbers of visceral [‘</a:t>
            </a:r>
            <a:r>
              <a:rPr lang="en-US" sz="1200" kern="1200" dirty="0" err="1" smtClean="0">
                <a:solidFill>
                  <a:schemeClr val="tx1"/>
                </a:solidFill>
                <a:latin typeface="+mn-lt"/>
                <a:ea typeface="+mn-ea"/>
                <a:cs typeface="+mn-cs"/>
              </a:rPr>
              <a:t>visere</a:t>
            </a:r>
            <a:r>
              <a:rPr lang="en-US" sz="1200" kern="1200" dirty="0" smtClean="0">
                <a:solidFill>
                  <a:schemeClr val="tx1"/>
                </a:solidFill>
                <a:latin typeface="+mn-lt"/>
                <a:ea typeface="+mn-ea"/>
                <a:cs typeface="+mn-cs"/>
              </a:rPr>
              <a:t>] metastasis for the PC3-luc/SPARCL1 group were statistically significantly lower in both </a:t>
            </a:r>
            <a:r>
              <a:rPr lang="en-US" sz="1200" i="1" kern="1200" dirty="0" smtClean="0">
                <a:solidFill>
                  <a:schemeClr val="tx1"/>
                </a:solidFill>
                <a:latin typeface="+mn-lt"/>
                <a:ea typeface="+mn-ea"/>
                <a:cs typeface="+mn-cs"/>
              </a:rPr>
              <a:t>in vivo</a:t>
            </a:r>
            <a:r>
              <a:rPr lang="en-US" sz="1200" kern="1200" dirty="0" smtClean="0">
                <a:solidFill>
                  <a:schemeClr val="tx1"/>
                </a:solidFill>
                <a:latin typeface="+mn-lt"/>
                <a:ea typeface="+mn-ea"/>
                <a:cs typeface="+mn-cs"/>
              </a:rPr>
              <a:t> models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Both</a:t>
            </a:r>
            <a:r>
              <a:rPr lang="en-US" sz="1200" kern="1200" baseline="0" dirty="0" smtClean="0">
                <a:solidFill>
                  <a:schemeClr val="tx1"/>
                </a:solidFill>
                <a:latin typeface="+mn-lt"/>
                <a:ea typeface="+mn-ea"/>
                <a:cs typeface="+mn-cs"/>
              </a:rPr>
              <a:t> in vitro and in vivo results are consistent and conclude SPARCL1 function, SPARCL1 is a metastasis suppressor in prostate cancer.</a:t>
            </a:r>
          </a:p>
          <a:p>
            <a:r>
              <a:rPr lang="en-US" sz="1200" kern="1200" baseline="0" dirty="0" smtClean="0">
                <a:solidFill>
                  <a:schemeClr val="tx1"/>
                </a:solidFill>
                <a:latin typeface="+mn-lt"/>
                <a:ea typeface="+mn-ea"/>
                <a:cs typeface="+mn-cs"/>
              </a:rPr>
              <a:t>As far as we know, this is the first result demonstrating SPARCL1 function in vivo as metastasis suppressor in </a:t>
            </a:r>
            <a:r>
              <a:rPr lang="en-US" sz="1200" kern="1200" baseline="0" dirty="0" err="1" smtClean="0">
                <a:solidFill>
                  <a:schemeClr val="tx1"/>
                </a:solidFill>
                <a:latin typeface="+mn-lt"/>
                <a:ea typeface="+mn-ea"/>
                <a:cs typeface="+mn-cs"/>
              </a:rPr>
              <a:t>CaP.</a:t>
            </a:r>
            <a:r>
              <a:rPr lang="en-US" sz="1200" kern="1200" baseline="0" dirty="0" smtClean="0">
                <a:solidFill>
                  <a:schemeClr val="tx1"/>
                </a:solidFill>
                <a:latin typeface="+mn-lt"/>
                <a:ea typeface="+mn-ea"/>
                <a:cs typeface="+mn-cs"/>
              </a:rPr>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B81A935-22CB-4ADB-BBFF-11CBA7CE6824}"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Single study has shortcomings</a:t>
            </a:r>
            <a:r>
              <a:rPr lang="en-US" baseline="0" dirty="0" smtClean="0"/>
              <a:t> are probe hybridization based intensity value, relative number, not absolute measurement, method bias</a:t>
            </a:r>
          </a:p>
          <a:p>
            <a:r>
              <a:rPr lang="en-US" baseline="0" dirty="0" smtClean="0"/>
              <a:t>Small sample size per a any given single study, a large number of probes (&gt;20K)</a:t>
            </a:r>
          </a:p>
          <a:p>
            <a:r>
              <a:rPr lang="en-US" baseline="0" dirty="0" smtClean="0"/>
              <a:t> </a:t>
            </a:r>
            <a:endParaRPr lang="en-US" dirty="0" smtClean="0"/>
          </a:p>
          <a:p>
            <a:r>
              <a:rPr lang="en-US" dirty="0" smtClean="0"/>
              <a:t>Traditional meta-analysis include dada</a:t>
            </a:r>
            <a:r>
              <a:rPr lang="en-US" baseline="0" dirty="0" smtClean="0"/>
              <a:t> sets from similar phenotype / study design without consideration of data similarity,</a:t>
            </a:r>
          </a:p>
          <a:p>
            <a:r>
              <a:rPr lang="en-US" baseline="0" dirty="0" smtClean="0"/>
              <a:t>problems: include heterogeneous datasets with errors, miss good datasets from different phenotypes</a:t>
            </a:r>
            <a:endParaRPr lang="en-US" dirty="0"/>
          </a:p>
        </p:txBody>
      </p:sp>
      <p:sp>
        <p:nvSpPr>
          <p:cNvPr id="4" name="Slide Number Placeholder 3"/>
          <p:cNvSpPr>
            <a:spLocks noGrp="1"/>
          </p:cNvSpPr>
          <p:nvPr>
            <p:ph type="sldNum" sz="quarter" idx="10"/>
          </p:nvPr>
        </p:nvSpPr>
        <p:spPr/>
        <p:txBody>
          <a:bodyPr/>
          <a:lstStyle/>
          <a:p>
            <a:fld id="{0B81A935-22CB-4ADB-BBFF-11CBA7CE682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GE dataset -&gt; all</a:t>
            </a:r>
            <a:r>
              <a:rPr lang="en-US" baseline="0" dirty="0" smtClean="0"/>
              <a:t> sig pairwise phenotype comparisons -&gt; all sig self organize by data similarity</a:t>
            </a:r>
          </a:p>
        </p:txBody>
      </p:sp>
      <p:sp>
        <p:nvSpPr>
          <p:cNvPr id="4" name="Slide Number Placeholder 3"/>
          <p:cNvSpPr>
            <a:spLocks noGrp="1"/>
          </p:cNvSpPr>
          <p:nvPr>
            <p:ph type="sldNum" sz="quarter" idx="10"/>
          </p:nvPr>
        </p:nvSpPr>
        <p:spPr/>
        <p:txBody>
          <a:bodyPr/>
          <a:lstStyle/>
          <a:p>
            <a:fld id="{0B81A935-22CB-4ADB-BBFF-11CBA7CE6824}"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Conclusions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BRmet50 and other cancer signatures provide comparable prognostic information,</a:t>
            </a:r>
            <a:r>
              <a:rPr lang="en-US" sz="1200" kern="1200" baseline="0" dirty="0" smtClean="0">
                <a:solidFill>
                  <a:schemeClr val="tx1"/>
                </a:solidFill>
                <a:latin typeface="+mn-lt"/>
                <a:ea typeface="+mn-ea"/>
                <a:cs typeface="+mn-cs"/>
              </a:rPr>
              <a:t> but more </a:t>
            </a:r>
            <a:r>
              <a:rPr lang="en-US" sz="1200" kern="1200" dirty="0" smtClean="0">
                <a:solidFill>
                  <a:schemeClr val="tx1"/>
                </a:solidFill>
                <a:latin typeface="+mn-lt"/>
                <a:ea typeface="+mn-ea"/>
                <a:cs typeface="+mn-cs"/>
              </a:rPr>
              <a:t>robust and applicable across a wide range of independent datasets.</a:t>
            </a:r>
          </a:p>
          <a:p>
            <a:endParaRPr lang="en-US" dirty="0" smtClean="0"/>
          </a:p>
          <a:p>
            <a:endParaRPr lang="en-US" dirty="0" smtClean="0"/>
          </a:p>
          <a:p>
            <a:r>
              <a:rPr lang="en-US" dirty="0" smtClean="0"/>
              <a:t>BRmet50</a:t>
            </a:r>
            <a:r>
              <a:rPr lang="en-US" baseline="0" dirty="0" smtClean="0"/>
              <a:t> is a conserved signatures, </a:t>
            </a:r>
          </a:p>
          <a:p>
            <a:r>
              <a:rPr lang="en-US" baseline="0" dirty="0" smtClean="0"/>
              <a:t>Why </a:t>
            </a:r>
            <a:r>
              <a:rPr lang="en-US" baseline="0" dirty="0" err="1" smtClean="0"/>
              <a:t>CaP</a:t>
            </a:r>
            <a:r>
              <a:rPr lang="en-US" baseline="0" dirty="0" smtClean="0"/>
              <a:t>, limited dataset, </a:t>
            </a:r>
            <a:endParaRPr lang="en-US" dirty="0"/>
          </a:p>
        </p:txBody>
      </p:sp>
      <p:sp>
        <p:nvSpPr>
          <p:cNvPr id="4" name="Slide Number Placeholder 3"/>
          <p:cNvSpPr>
            <a:spLocks noGrp="1"/>
          </p:cNvSpPr>
          <p:nvPr>
            <p:ph type="sldNum" sz="quarter" idx="10"/>
          </p:nvPr>
        </p:nvSpPr>
        <p:spPr/>
        <p:txBody>
          <a:bodyPr/>
          <a:lstStyle/>
          <a:p>
            <a:fld id="{0B81A935-22CB-4ADB-BBFF-11CBA7CE6824}" type="slidenum">
              <a:rPr lang="en-US" smtClean="0"/>
              <a:pPr/>
              <a:t>21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 meta-analysis approach</a:t>
            </a:r>
            <a:r>
              <a:rPr lang="en-US" baseline="0" dirty="0" smtClean="0"/>
              <a:t> begin with the same single study method, generated signatures from all single study but by a uniformed method to avoid system bias</a:t>
            </a:r>
            <a:endParaRPr lang="en-US" dirty="0" smtClean="0"/>
          </a:p>
          <a:p>
            <a:endParaRPr lang="en-US" dirty="0"/>
          </a:p>
        </p:txBody>
      </p:sp>
      <p:sp>
        <p:nvSpPr>
          <p:cNvPr id="4" name="Slide Number Placeholder 3"/>
          <p:cNvSpPr>
            <a:spLocks noGrp="1"/>
          </p:cNvSpPr>
          <p:nvPr>
            <p:ph type="sldNum" sz="quarter" idx="10"/>
          </p:nvPr>
        </p:nvSpPr>
        <p:spPr/>
        <p:txBody>
          <a:bodyPr/>
          <a:lstStyle/>
          <a:p>
            <a:fld id="{0B81A935-22CB-4ADB-BBFF-11CBA7CE6824}"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B81A935-22CB-4ADB-BBFF-11CBA7CE682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1" kern="1200" dirty="0" smtClean="0">
                <a:solidFill>
                  <a:schemeClr val="tx1"/>
                </a:solidFill>
                <a:latin typeface="+mn-lt"/>
                <a:ea typeface="+mn-ea"/>
                <a:cs typeface="+mn-cs"/>
              </a:rPr>
              <a:t>Identification processes for a meta-signature. </a:t>
            </a:r>
          </a:p>
          <a:p>
            <a:r>
              <a:rPr lang="en-US" sz="1200" kern="1200" dirty="0" smtClean="0">
                <a:solidFill>
                  <a:schemeClr val="tx1"/>
                </a:solidFill>
                <a:latin typeface="+mn-lt"/>
                <a:ea typeface="+mn-ea"/>
                <a:cs typeface="+mn-cs"/>
              </a:rPr>
              <a:t>Phase 1) Extraction of 633 breast cancer signatures from all available sample groups within each breast cancer dataset. 223 breast cancer data sets representing 10,581 breast cancer samples.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Phase 2) Signature clusters and classification. Iterative search was carried out to identify homologous signatures for each breast cancer signature. Two typical results are depicted by anchored signatures: the singleton Sig21 and the cluster Sig24.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Phase 3) Identification of BRmet50 based on the meta-heat map</a:t>
            </a:r>
            <a:r>
              <a:rPr lang="en-US" sz="1200" kern="1200" baseline="30000" dirty="0" smtClean="0">
                <a:solidFill>
                  <a:schemeClr val="tx1"/>
                </a:solidFill>
                <a:latin typeface="+mn-lt"/>
                <a:ea typeface="+mn-ea"/>
                <a:cs typeface="+mn-cs"/>
              </a:rPr>
              <a:t>12</a:t>
            </a:r>
            <a:r>
              <a:rPr lang="en-US" sz="1200" kern="1200" dirty="0" smtClean="0">
                <a:solidFill>
                  <a:schemeClr val="tx1"/>
                </a:solidFill>
                <a:latin typeface="+mn-lt"/>
                <a:ea typeface="+mn-ea"/>
                <a:cs typeface="+mn-cs"/>
              </a:rPr>
              <a:t> of the cluster Sig 24.  from 121 signature clusters, we identify 8 clusters by knowledge, </a:t>
            </a:r>
          </a:p>
          <a:p>
            <a:r>
              <a:rPr lang="en-US" sz="1200" kern="1200" dirty="0" smtClean="0">
                <a:solidFill>
                  <a:schemeClr val="tx1"/>
                </a:solidFill>
                <a:latin typeface="+mn-lt"/>
                <a:ea typeface="+mn-ea"/>
                <a:cs typeface="+mn-cs"/>
              </a:rPr>
              <a:t>The top 50 genes (BRmet50) represented in rows and the 11 signatures represented in columns. The colors in the meta-heat map represent the direction of differential gene expression within a given transcriptional profile (red for up, green for down, and black for a missing match).</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BRmet50 profiles are concordant among all 11 clustered simple signatures (Table 1).  BRmet50 genes represent significantly differentially expressed genes not only within their own datasets but also across 11 other related datasets (Figure 1). </a:t>
            </a:r>
          </a:p>
          <a:p>
            <a:endParaRPr lang="en-US" dirty="0"/>
          </a:p>
        </p:txBody>
      </p:sp>
      <p:sp>
        <p:nvSpPr>
          <p:cNvPr id="4" name="Slide Number Placeholder 3"/>
          <p:cNvSpPr>
            <a:spLocks noGrp="1"/>
          </p:cNvSpPr>
          <p:nvPr>
            <p:ph type="sldNum" sz="quarter" idx="10"/>
          </p:nvPr>
        </p:nvSpPr>
        <p:spPr/>
        <p:txBody>
          <a:bodyPr/>
          <a:lstStyle/>
          <a:p>
            <a:fld id="{0B81A935-22CB-4ADB-BBFF-11CBA7CE682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Different</a:t>
            </a:r>
            <a:r>
              <a:rPr lang="en-US" sz="1200" kern="1200" baseline="0" dirty="0" smtClean="0">
                <a:solidFill>
                  <a:schemeClr val="tx1"/>
                </a:solidFill>
                <a:latin typeface="+mn-lt"/>
                <a:ea typeface="+mn-ea"/>
                <a:cs typeface="+mn-cs"/>
              </a:rPr>
              <a:t> phenotypes (ER, </a:t>
            </a:r>
            <a:r>
              <a:rPr lang="en-US" sz="1200" kern="1200" baseline="0" dirty="0" err="1" smtClean="0">
                <a:solidFill>
                  <a:schemeClr val="tx1"/>
                </a:solidFill>
                <a:latin typeface="+mn-lt"/>
                <a:ea typeface="+mn-ea"/>
                <a:cs typeface="+mn-cs"/>
              </a:rPr>
              <a:t>metas</a:t>
            </a:r>
            <a:r>
              <a:rPr lang="en-US" sz="1200" kern="1200" baseline="0" dirty="0" smtClean="0">
                <a:solidFill>
                  <a:schemeClr val="tx1"/>
                </a:solidFill>
                <a:latin typeface="+mn-lt"/>
                <a:ea typeface="+mn-ea"/>
                <a:cs typeface="+mn-cs"/>
              </a:rPr>
              <a:t>, grade, basal-like) </a:t>
            </a:r>
            <a:r>
              <a:rPr lang="en-US" sz="1200" kern="1200" baseline="0" dirty="0" smtClean="0">
                <a:solidFill>
                  <a:schemeClr val="tx1"/>
                </a:solidFill>
                <a:latin typeface="+mn-lt"/>
                <a:ea typeface="+mn-ea"/>
                <a:cs typeface="+mn-cs"/>
                <a:sym typeface="Wingdings" pitchFamily="2" charset="2"/>
              </a:rPr>
              <a:t> sharing data similarity at transcriptional level -&gt; predict metastasis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sym typeface="Wingdings" pitchFamily="2" charset="2"/>
              </a:rPr>
              <a:t>However, when annotation two sample groups in each signature, we found that </a:t>
            </a:r>
          </a:p>
          <a:p>
            <a:r>
              <a:rPr lang="en-US" sz="1200" kern="1200" dirty="0" smtClean="0">
                <a:solidFill>
                  <a:schemeClr val="tx1"/>
                </a:solidFill>
                <a:latin typeface="+mn-lt"/>
                <a:ea typeface="+mn-ea"/>
                <a:cs typeface="+mn-cs"/>
              </a:rPr>
              <a:t>By comparing two</a:t>
            </a:r>
            <a:r>
              <a:rPr lang="en-US" sz="1200" kern="1200" baseline="0" dirty="0" smtClean="0">
                <a:solidFill>
                  <a:schemeClr val="tx1"/>
                </a:solidFill>
                <a:latin typeface="+mn-lt"/>
                <a:ea typeface="+mn-ea"/>
                <a:cs typeface="+mn-cs"/>
              </a:rPr>
              <a:t> group name or phenotypes of each signature for the cluster of BRmet50, control and experimental groups</a:t>
            </a:r>
          </a:p>
          <a:p>
            <a:r>
              <a:rPr lang="en-US" sz="1200" kern="1200" baseline="0" dirty="0" smtClean="0">
                <a:solidFill>
                  <a:schemeClr val="tx1"/>
                </a:solidFill>
                <a:latin typeface="+mn-lt"/>
                <a:ea typeface="+mn-ea"/>
                <a:cs typeface="+mn-cs"/>
              </a:rPr>
              <a:t>Experimental group always have more aggressive tumor samples than control group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each signature in the cluster was derived from a comparison between highly aggressive and less aggressive breast cancers, this comparison yielded a “poor-prognosis” gene signature (Table 1). So, BRmet50 profile associates</a:t>
            </a:r>
            <a:r>
              <a:rPr lang="en-US" sz="1200" kern="1200" baseline="0" dirty="0" smtClean="0">
                <a:solidFill>
                  <a:schemeClr val="tx1"/>
                </a:solidFill>
                <a:latin typeface="+mn-lt"/>
                <a:ea typeface="+mn-ea"/>
                <a:cs typeface="+mn-cs"/>
              </a:rPr>
              <a:t> with cancer prognosis.</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This Table 1. lists Members of Breast Cancer Metastatic Signature (BRmet50)</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BRid</a:t>
            </a:r>
            <a:r>
              <a:rPr lang="en-US" sz="1200" kern="1200" dirty="0" smtClean="0">
                <a:solidFill>
                  <a:schemeClr val="tx1"/>
                </a:solidFill>
                <a:latin typeface="+mn-lt"/>
                <a:ea typeface="+mn-ea"/>
                <a:cs typeface="+mn-cs"/>
              </a:rPr>
              <a:t> denotes the breast cancer dataset ID sharing the same signature ID number as the respective published study.</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B81A935-22CB-4ADB-BBFF-11CBA7CE682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Summary of survival analysis p-values in breast cancer </a:t>
            </a:r>
            <a:endParaRPr lang="en-US" sz="120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Train 10 datasets and 11 independent validation</a:t>
            </a:r>
            <a:r>
              <a:rPr lang="en-US" sz="1200" b="0" kern="1200" baseline="0" dirty="0" smtClean="0">
                <a:solidFill>
                  <a:schemeClr val="tx1"/>
                </a:solidFill>
                <a:latin typeface="+mn-lt"/>
                <a:ea typeface="+mn-ea"/>
                <a:cs typeface="+mn-cs"/>
              </a:rPr>
              <a:t> datasets</a:t>
            </a:r>
            <a:endParaRPr lang="en-US" sz="1200" b="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Endpoints: Clinic endpoints are distant metastases-free survival (DMFS),	</a:t>
            </a:r>
          </a:p>
          <a:p>
            <a:r>
              <a:rPr lang="en-US" sz="1200" kern="1200" dirty="0" smtClean="0">
                <a:solidFill>
                  <a:schemeClr val="tx1"/>
                </a:solidFill>
                <a:latin typeface="+mn-lt"/>
                <a:ea typeface="+mn-ea"/>
                <a:cs typeface="+mn-cs"/>
              </a:rPr>
              <a:t>relapse-free survival (RFS), disease-free survival (DFS), disease-specific survival (DSS), Overall Survival (OS).</a:t>
            </a:r>
          </a:p>
          <a:p>
            <a:r>
              <a:rPr lang="en-US" sz="1200" b="1"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BRmet50 </a:t>
            </a:r>
            <a:r>
              <a:rPr lang="en-US" sz="1200" kern="1200" dirty="0" err="1" smtClean="0">
                <a:solidFill>
                  <a:schemeClr val="tx1"/>
                </a:solidFill>
                <a:latin typeface="+mn-lt"/>
                <a:ea typeface="+mn-ea"/>
                <a:cs typeface="+mn-cs"/>
              </a:rPr>
              <a:t>Ctr</a:t>
            </a:r>
            <a:r>
              <a:rPr lang="en-US" sz="1200" kern="1200" dirty="0" smtClean="0">
                <a:solidFill>
                  <a:schemeClr val="tx1"/>
                </a:solidFill>
                <a:latin typeface="+mn-lt"/>
                <a:ea typeface="+mn-ea"/>
                <a:cs typeface="+mn-cs"/>
              </a:rPr>
              <a:t>: control signatures are </a:t>
            </a:r>
            <a:r>
              <a:rPr lang="en-US" sz="1200" kern="1200" dirty="0" err="1" smtClean="0">
                <a:solidFill>
                  <a:schemeClr val="tx1"/>
                </a:solidFill>
                <a:latin typeface="+mn-lt"/>
                <a:ea typeface="+mn-ea"/>
                <a:cs typeface="+mn-cs"/>
              </a:rPr>
              <a:t>isoform</a:t>
            </a:r>
            <a:r>
              <a:rPr lang="en-US" sz="1200" kern="1200" dirty="0" smtClean="0">
                <a:solidFill>
                  <a:schemeClr val="tx1"/>
                </a:solidFill>
                <a:latin typeface="+mn-lt"/>
                <a:ea typeface="+mn-ea"/>
                <a:cs typeface="+mn-cs"/>
              </a:rPr>
              <a:t> signatures of BRmet50 assembled by the leave-one-out method in which the corresponding breast cancer dataset is excluded intentionally.</a:t>
            </a:r>
          </a:p>
          <a:p>
            <a:r>
              <a:rPr lang="en-US" sz="1200" kern="1200" dirty="0" smtClean="0">
                <a:solidFill>
                  <a:schemeClr val="tx1"/>
                </a:solidFill>
                <a:latin typeface="+mn-lt"/>
                <a:ea typeface="+mn-ea"/>
                <a:cs typeface="+mn-cs"/>
              </a:rPr>
              <a:t>***NA: not available.</a:t>
            </a:r>
          </a:p>
          <a:p>
            <a:r>
              <a:rPr lang="en-US" sz="1200" kern="1200" dirty="0" smtClean="0">
                <a:solidFill>
                  <a:schemeClr val="tx1"/>
                </a:solidFill>
                <a:latin typeface="+mn-lt"/>
                <a:ea typeface="+mn-ea"/>
                <a:cs typeface="+mn-cs"/>
              </a:rPr>
              <a:t>Survival</a:t>
            </a:r>
            <a:r>
              <a:rPr lang="en-US" sz="1200" kern="1200" baseline="0" dirty="0" smtClean="0">
                <a:solidFill>
                  <a:schemeClr val="tx1"/>
                </a:solidFill>
                <a:latin typeface="+mn-lt"/>
                <a:ea typeface="+mn-ea"/>
                <a:cs typeface="+mn-cs"/>
              </a:rPr>
              <a:t> analysis results were summarized by log-rank test p values, when p&lt; 0.05 it predict patient prognosis successfully.</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BRmet50 100% prediction among all test datasets, but </a:t>
            </a:r>
            <a:r>
              <a:rPr lang="en-US" sz="1200" kern="1200" dirty="0" err="1" smtClean="0">
                <a:solidFill>
                  <a:schemeClr val="tx1"/>
                </a:solidFill>
                <a:latin typeface="+mn-lt"/>
                <a:ea typeface="+mn-ea"/>
                <a:cs typeface="+mn-cs"/>
              </a:rPr>
              <a:t>BRSig</a:t>
            </a:r>
            <a:r>
              <a:rPr lang="en-US" sz="1200" kern="1200" baseline="0" dirty="0" smtClean="0">
                <a:solidFill>
                  <a:schemeClr val="tx1"/>
                </a:solidFill>
                <a:latin typeface="+mn-lt"/>
                <a:ea typeface="+mn-ea"/>
                <a:cs typeface="+mn-cs"/>
              </a:rPr>
              <a:t> failed 4 or 5 test datasets</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B81A935-22CB-4ADB-BBFF-11CBA7CE6824}"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dirty="0" smtClean="0">
                <a:solidFill>
                  <a:schemeClr val="tx1"/>
                </a:solidFill>
                <a:latin typeface="+mn-lt"/>
                <a:ea typeface="+mn-ea"/>
                <a:cs typeface="+mn-cs"/>
              </a:rPr>
              <a:t>four</a:t>
            </a:r>
            <a:r>
              <a:rPr lang="en-US" sz="1200" b="0" kern="1200" baseline="0" dirty="0" smtClean="0">
                <a:solidFill>
                  <a:schemeClr val="tx1"/>
                </a:solidFill>
                <a:latin typeface="+mn-lt"/>
                <a:ea typeface="+mn-ea"/>
                <a:cs typeface="+mn-cs"/>
              </a:rPr>
              <a:t> signatures</a:t>
            </a:r>
          </a:p>
          <a:p>
            <a:r>
              <a:rPr lang="en-US" sz="1200" b="0" kern="1200" baseline="0" dirty="0" smtClean="0">
                <a:solidFill>
                  <a:schemeClr val="tx1"/>
                </a:solidFill>
                <a:latin typeface="+mn-lt"/>
                <a:ea typeface="+mn-ea"/>
                <a:cs typeface="+mn-cs"/>
              </a:rPr>
              <a:t>Stratify patients into two groups by 50-gene profiles</a:t>
            </a:r>
          </a:p>
          <a:p>
            <a:r>
              <a:rPr lang="en-US" sz="1200" b="0" kern="1200" baseline="0" dirty="0" smtClean="0">
                <a:solidFill>
                  <a:schemeClr val="tx1"/>
                </a:solidFill>
                <a:latin typeface="+mn-lt"/>
                <a:ea typeface="+mn-ea"/>
                <a:cs typeface="+mn-cs"/>
              </a:rPr>
              <a:t>Compare relapse free time in days</a:t>
            </a:r>
          </a:p>
          <a:p>
            <a:r>
              <a:rPr lang="en-US" sz="1200" b="0" kern="1200" baseline="0" dirty="0" smtClean="0">
                <a:solidFill>
                  <a:schemeClr val="tx1"/>
                </a:solidFill>
                <a:latin typeface="+mn-lt"/>
                <a:ea typeface="+mn-ea"/>
                <a:cs typeface="+mn-cs"/>
              </a:rPr>
              <a:t>Begin at 100% at Y-axis</a:t>
            </a:r>
          </a:p>
          <a:p>
            <a:r>
              <a:rPr lang="en-US" sz="1200" b="0" kern="1200" baseline="0" dirty="0" smtClean="0">
                <a:solidFill>
                  <a:schemeClr val="tx1"/>
                </a:solidFill>
                <a:latin typeface="+mn-lt"/>
                <a:ea typeface="+mn-ea"/>
                <a:cs typeface="+mn-cs"/>
              </a:rPr>
              <a:t>When time passed, two groups showed two different patterns in BRmet50 plot</a:t>
            </a:r>
          </a:p>
          <a:p>
            <a:r>
              <a:rPr lang="en-US" sz="1200" b="0" kern="1200" baseline="0" dirty="0" smtClean="0">
                <a:solidFill>
                  <a:schemeClr val="tx1"/>
                </a:solidFill>
                <a:latin typeface="+mn-lt"/>
                <a:ea typeface="+mn-ea"/>
                <a:cs typeface="+mn-cs"/>
              </a:rPr>
              <a:t>At 10 years,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Among patients for whom BRmet50 predicted a good prognosis, the 10-year rate of relapse-free survival was 79% versus only 47% among those with a poor prognosis (Figure 2, upper left panel). </a:t>
            </a:r>
          </a:p>
          <a:p>
            <a:r>
              <a:rPr lang="en-US" sz="1200" b="0" kern="1200" baseline="0" dirty="0" smtClean="0">
                <a:solidFill>
                  <a:schemeClr val="tx1"/>
                </a:solidFill>
                <a:latin typeface="+mn-lt"/>
                <a:ea typeface="+mn-ea"/>
                <a:cs typeface="+mn-cs"/>
              </a:rPr>
              <a:t>Data suggest </a:t>
            </a:r>
          </a:p>
          <a:p>
            <a:r>
              <a:rPr lang="en-US" sz="1200" kern="1200" dirty="0" smtClean="0">
                <a:solidFill>
                  <a:schemeClr val="tx1"/>
                </a:solidFill>
                <a:latin typeface="+mn-lt"/>
                <a:ea typeface="+mn-ea"/>
                <a:cs typeface="+mn-cs"/>
              </a:rPr>
              <a:t>The risk of relapse predicted by BRmet50 was significantly higher among patients in the poor prognosis group than that among those in the good prognosis group.  However, for the same dataset, neither BRsig70 nor BRsig76 distinguished a significant difference in metastasis-free survival between the good and poor prognostic subgroups. </a:t>
            </a:r>
            <a:endParaRPr lang="en-US" sz="1200" b="0" kern="1200" baseline="0" dirty="0" smtClean="0">
              <a:solidFill>
                <a:schemeClr val="tx1"/>
              </a:solidFill>
              <a:latin typeface="+mn-lt"/>
              <a:ea typeface="+mn-ea"/>
              <a:cs typeface="+mn-cs"/>
            </a:endParaRPr>
          </a:p>
          <a:p>
            <a:endParaRPr lang="en-US" sz="1200" b="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Figure 2. Kaplan-Meier analyses for relapse-free survival.</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Data from 108 tumors from the dataset BR1042 were stratified into two groups by BRsig70 and BRsig76 (bottom panels), the control signature (</a:t>
            </a:r>
            <a:r>
              <a:rPr lang="en-US" sz="1200" kern="1200" dirty="0" err="1" smtClean="0">
                <a:solidFill>
                  <a:schemeClr val="tx1"/>
                </a:solidFill>
                <a:latin typeface="+mn-lt"/>
                <a:ea typeface="+mn-ea"/>
                <a:cs typeface="+mn-cs"/>
              </a:rPr>
              <a:t>BRmet</a:t>
            </a:r>
            <a:r>
              <a:rPr lang="en-US" sz="1200" kern="1200" dirty="0" smtClean="0">
                <a:solidFill>
                  <a:schemeClr val="tx1"/>
                </a:solidFill>
                <a:latin typeface="+mn-lt"/>
                <a:ea typeface="+mn-ea"/>
                <a:cs typeface="+mn-cs"/>
              </a:rPr>
              <a:t>[-1042]) from the leave-one-out method, or BRmet50 (upper panels) gene expression profiles. In each survival plot, two types of relapse-free survival were compared: a poor prognosis group (black dashed line) and a good prognosis group (red solid line). The relapse-free time in days is displayed on the x-axis, and the y-axis shows the probability of relapse-free survival. The p</a:t>
            </a:r>
            <a:r>
              <a:rPr lang="en-US" sz="1200" i="1"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values indicate the statistical significance of survival time differences between the two groups. </a:t>
            </a: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B81A935-22CB-4ADB-BBFF-11CBA7CE682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To determine the association between the 50-gene expression signature and </a:t>
            </a:r>
            <a:r>
              <a:rPr lang="en-US" sz="1200" kern="1200" dirty="0" err="1" smtClean="0">
                <a:solidFill>
                  <a:schemeClr val="tx1"/>
                </a:solidFill>
                <a:latin typeface="+mn-lt"/>
                <a:ea typeface="+mn-ea"/>
                <a:cs typeface="+mn-cs"/>
              </a:rPr>
              <a:t>CaP</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we tested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BRmet50 in published </a:t>
            </a:r>
            <a:r>
              <a:rPr lang="en-US" sz="1200" kern="1200" dirty="0" err="1" smtClean="0">
                <a:solidFill>
                  <a:schemeClr val="tx1"/>
                </a:solidFill>
                <a:latin typeface="+mn-lt"/>
                <a:ea typeface="+mn-ea"/>
                <a:cs typeface="+mn-cs"/>
              </a:rPr>
              <a:t>CaP</a:t>
            </a:r>
            <a:r>
              <a:rPr lang="en-US" sz="1200" kern="1200" dirty="0" smtClean="0">
                <a:solidFill>
                  <a:schemeClr val="tx1"/>
                </a:solidFill>
                <a:latin typeface="+mn-lt"/>
                <a:ea typeface="+mn-ea"/>
                <a:cs typeface="+mn-cs"/>
              </a:rPr>
              <a:t> datasets using</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survival analysis. </a:t>
            </a:r>
          </a:p>
          <a:p>
            <a:r>
              <a:rPr lang="en-US" sz="1200" kern="1200" dirty="0" smtClean="0">
                <a:solidFill>
                  <a:schemeClr val="tx1"/>
                </a:solidFill>
                <a:latin typeface="+mn-lt"/>
                <a:ea typeface="+mn-ea"/>
                <a:cs typeface="+mn-cs"/>
              </a:rPr>
              <a:t>Various </a:t>
            </a:r>
            <a:r>
              <a:rPr lang="en-US" sz="1200" kern="1200" dirty="0" err="1" smtClean="0">
                <a:solidFill>
                  <a:schemeClr val="tx1"/>
                </a:solidFill>
                <a:latin typeface="+mn-lt"/>
                <a:ea typeface="+mn-ea"/>
                <a:cs typeface="+mn-cs"/>
              </a:rPr>
              <a:t>CaP</a:t>
            </a:r>
            <a:r>
              <a:rPr lang="en-US" sz="1200" kern="1200" dirty="0" smtClean="0">
                <a:solidFill>
                  <a:schemeClr val="tx1"/>
                </a:solidFill>
                <a:latin typeface="+mn-lt"/>
                <a:ea typeface="+mn-ea"/>
                <a:cs typeface="+mn-cs"/>
              </a:rPr>
              <a:t> outcomes (relapse, distant metastasis, or cancer death) from 957 </a:t>
            </a:r>
            <a:r>
              <a:rPr lang="en-US" sz="1200" kern="1200" dirty="0" err="1" smtClean="0">
                <a:solidFill>
                  <a:schemeClr val="tx1"/>
                </a:solidFill>
                <a:latin typeface="+mn-lt"/>
                <a:ea typeface="+mn-ea"/>
                <a:cs typeface="+mn-cs"/>
              </a:rPr>
              <a:t>CaP</a:t>
            </a:r>
            <a:r>
              <a:rPr lang="en-US" sz="1200" kern="1200" dirty="0" smtClean="0">
                <a:solidFill>
                  <a:schemeClr val="tx1"/>
                </a:solidFill>
                <a:latin typeface="+mn-lt"/>
                <a:ea typeface="+mn-ea"/>
                <a:cs typeface="+mn-cs"/>
              </a:rPr>
              <a:t> patients were used as clinical end points in the survival analyses.</a:t>
            </a:r>
          </a:p>
          <a:p>
            <a:r>
              <a:rPr lang="en-US" sz="1200" kern="1200" dirty="0" smtClean="0">
                <a:solidFill>
                  <a:schemeClr val="tx1"/>
                </a:solidFill>
                <a:latin typeface="+mn-lt"/>
                <a:ea typeface="+mn-ea"/>
                <a:cs typeface="+mn-cs"/>
              </a:rPr>
              <a:t>Our results demonstrated that the BRmet50</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successfully predicted clinical outcomes in all three </a:t>
            </a:r>
            <a:r>
              <a:rPr lang="en-US" sz="1200" kern="1200" dirty="0" err="1" smtClean="0">
                <a:solidFill>
                  <a:schemeClr val="tx1"/>
                </a:solidFill>
                <a:latin typeface="+mn-lt"/>
                <a:ea typeface="+mn-ea"/>
                <a:cs typeface="+mn-cs"/>
              </a:rPr>
              <a:t>CaP</a:t>
            </a:r>
            <a:r>
              <a:rPr lang="en-US" sz="1200" kern="1200" dirty="0" smtClean="0">
                <a:solidFill>
                  <a:schemeClr val="tx1"/>
                </a:solidFill>
                <a:latin typeface="+mn-lt"/>
                <a:ea typeface="+mn-ea"/>
                <a:cs typeface="+mn-cs"/>
              </a:rPr>
              <a:t> datasets,  suggesting BRmet50 genes might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involve</a:t>
            </a:r>
            <a:r>
              <a:rPr lang="en-US" sz="1200" kern="1200" baseline="0" dirty="0" smtClean="0">
                <a:solidFill>
                  <a:schemeClr val="tx1"/>
                </a:solidFill>
                <a:latin typeface="+mn-lt"/>
                <a:ea typeface="+mn-ea"/>
                <a:cs typeface="+mn-cs"/>
              </a:rPr>
              <a:t> in </a:t>
            </a:r>
            <a:r>
              <a:rPr lang="en-US" sz="1200" kern="1200" baseline="0" dirty="0" err="1" smtClean="0">
                <a:solidFill>
                  <a:schemeClr val="tx1"/>
                </a:solidFill>
                <a:latin typeface="+mn-lt"/>
                <a:ea typeface="+mn-ea"/>
                <a:cs typeface="+mn-cs"/>
              </a:rPr>
              <a:t>CaP</a:t>
            </a:r>
            <a:r>
              <a:rPr lang="en-US" sz="1200" kern="1200" baseline="0" dirty="0" smtClean="0">
                <a:solidFill>
                  <a:schemeClr val="tx1"/>
                </a:solidFill>
                <a:latin typeface="+mn-lt"/>
                <a:ea typeface="+mn-ea"/>
                <a:cs typeface="+mn-cs"/>
              </a:rPr>
              <a:t> disease pathogenesis </a:t>
            </a:r>
            <a:r>
              <a:rPr lang="en-US" sz="1200" kern="1200" dirty="0" smtClean="0">
                <a:solidFill>
                  <a:schemeClr val="tx1"/>
                </a:solidFill>
                <a:latin typeface="+mn-lt"/>
                <a:ea typeface="+mn-ea"/>
                <a:cs typeface="+mn-cs"/>
              </a:rPr>
              <a:t> (p &lt; 0.001). </a:t>
            </a:r>
          </a:p>
          <a:p>
            <a:r>
              <a:rPr lang="en-US" sz="1200" kern="1200" dirty="0" smtClean="0">
                <a:solidFill>
                  <a:schemeClr val="tx1"/>
                </a:solidFill>
                <a:latin typeface="+mn-lt"/>
                <a:ea typeface="+mn-ea"/>
                <a:cs typeface="+mn-cs"/>
              </a:rPr>
              <a:t>We hypothesized that genes enriched in the 50-gene signature are mechanistically involved in </a:t>
            </a:r>
            <a:r>
              <a:rPr lang="en-US" sz="1200" kern="1200" dirty="0" err="1" smtClean="0">
                <a:solidFill>
                  <a:schemeClr val="tx1"/>
                </a:solidFill>
                <a:latin typeface="+mn-lt"/>
                <a:ea typeface="+mn-ea"/>
                <a:cs typeface="+mn-cs"/>
              </a:rPr>
              <a:t>CaP</a:t>
            </a:r>
            <a:r>
              <a:rPr lang="en-US" sz="1200" kern="1200" dirty="0" smtClean="0">
                <a:solidFill>
                  <a:schemeClr val="tx1"/>
                </a:solidFill>
                <a:latin typeface="+mn-lt"/>
                <a:ea typeface="+mn-ea"/>
                <a:cs typeface="+mn-cs"/>
              </a:rPr>
              <a:t> metastasis. </a:t>
            </a:r>
          </a:p>
          <a:p>
            <a:r>
              <a:rPr lang="en-US" sz="1200" kern="1200" dirty="0" smtClean="0">
                <a:solidFill>
                  <a:schemeClr val="tx1"/>
                </a:solidFill>
                <a:latin typeface="+mn-lt"/>
                <a:ea typeface="+mn-ea"/>
                <a:cs typeface="+mn-cs"/>
              </a:rPr>
              <a:t>According to BRmet50 profile,</a:t>
            </a:r>
            <a:r>
              <a:rPr lang="en-US" sz="1200" kern="1200" baseline="0" dirty="0" smtClean="0">
                <a:solidFill>
                  <a:schemeClr val="tx1"/>
                </a:solidFill>
                <a:latin typeface="+mn-lt"/>
                <a:ea typeface="+mn-ea"/>
                <a:cs typeface="+mn-cs"/>
              </a:rPr>
              <a:t> there are 39 up-regulated genes and 11 down-regulated genes in cancer. Because we are interested in tumor suppressor genes.</a:t>
            </a:r>
            <a:endParaRPr lang="en-US" sz="1200" kern="1200" baseline="30000" dirty="0" smtClean="0">
              <a:solidFill>
                <a:schemeClr val="tx1"/>
              </a:solidFill>
              <a:latin typeface="+mn-lt"/>
              <a:ea typeface="+mn-ea"/>
              <a:cs typeface="+mn-cs"/>
            </a:endParaRPr>
          </a:p>
          <a:p>
            <a:r>
              <a:rPr lang="en-US" sz="1200" b="1" dirty="0" smtClean="0"/>
              <a:t>therefore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 surveyed gene expression of the 11 down-regulated</a:t>
            </a:r>
            <a:r>
              <a:rPr lang="en-US" sz="1200" kern="1200" baseline="0" dirty="0" smtClean="0">
                <a:solidFill>
                  <a:schemeClr val="tx1"/>
                </a:solidFill>
                <a:latin typeface="+mn-lt"/>
                <a:ea typeface="+mn-ea"/>
                <a:cs typeface="+mn-cs"/>
              </a:rPr>
              <a:t> genes and examine</a:t>
            </a:r>
            <a:r>
              <a:rPr lang="en-US" sz="1200" kern="1200" dirty="0" smtClean="0">
                <a:solidFill>
                  <a:schemeClr val="tx1"/>
                </a:solidFill>
                <a:latin typeface="+mn-lt"/>
                <a:ea typeface="+mn-ea"/>
                <a:cs typeface="+mn-cs"/>
              </a:rPr>
              <a:t> their expression patterns from 10 published transcriptional profiling studies in </a:t>
            </a:r>
            <a:r>
              <a:rPr lang="en-US" sz="1200" kern="1200" dirty="0" err="1" smtClean="0">
                <a:solidFill>
                  <a:schemeClr val="tx1"/>
                </a:solidFill>
                <a:latin typeface="+mn-lt"/>
                <a:ea typeface="+mn-ea"/>
                <a:cs typeface="+mn-cs"/>
              </a:rPr>
              <a:t>CaP</a:t>
            </a:r>
            <a:endParaRPr lang="en-US" sz="1200" kern="1200" dirty="0" smtClean="0">
              <a:solidFill>
                <a:schemeClr val="tx1"/>
              </a:solidFill>
              <a:latin typeface="+mn-lt"/>
              <a:ea typeface="+mn-ea"/>
              <a:cs typeface="+mn-cs"/>
            </a:endParaRPr>
          </a:p>
          <a:p>
            <a:r>
              <a:rPr lang="en-US" sz="1200" dirty="0" smtClean="0"/>
              <a:t>Meta-heat map depicts 11 suppressor candidate gene expression patterns</a:t>
            </a:r>
          </a:p>
          <a:p>
            <a:r>
              <a:rPr lang="en-US" sz="1200" b="0" dirty="0" smtClean="0"/>
              <a:t>Color</a:t>
            </a:r>
            <a:r>
              <a:rPr lang="en-US" sz="1200" b="0" baseline="0" dirty="0" smtClean="0"/>
              <a:t> indicate expression direction, red for up and green for down.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Out of the 11 candidate genes, SPARC-like 1 (SPARCL1, </a:t>
            </a:r>
            <a:r>
              <a:rPr lang="en-US" u="sng" dirty="0" smtClean="0"/>
              <a:t>s</a:t>
            </a:r>
            <a:r>
              <a:rPr lang="en-US" dirty="0" smtClean="0"/>
              <a:t>ecreted </a:t>
            </a:r>
            <a:r>
              <a:rPr lang="en-US" u="sng" dirty="0" smtClean="0"/>
              <a:t>p</a:t>
            </a:r>
            <a:r>
              <a:rPr lang="en-US" dirty="0" smtClean="0"/>
              <a:t>rotein </a:t>
            </a:r>
            <a:r>
              <a:rPr lang="en-US" u="sng" dirty="0" smtClean="0"/>
              <a:t>a</a:t>
            </a:r>
            <a:r>
              <a:rPr lang="en-US" dirty="0" smtClean="0"/>
              <a:t>cidic and </a:t>
            </a:r>
            <a:r>
              <a:rPr lang="en-US" u="sng" dirty="0" smtClean="0"/>
              <a:t>r</a:t>
            </a:r>
            <a:r>
              <a:rPr lang="en-US" dirty="0" smtClean="0"/>
              <a:t>ich in </a:t>
            </a:r>
            <a:r>
              <a:rPr lang="en-US" u="sng" dirty="0" err="1" smtClean="0"/>
              <a:t>c</a:t>
            </a:r>
            <a:r>
              <a:rPr lang="en-US" dirty="0" err="1" smtClean="0"/>
              <a:t>ysteine</a:t>
            </a:r>
            <a:r>
              <a:rPr lang="en-US" dirty="0" smtClean="0"/>
              <a:t>-</a:t>
            </a:r>
            <a:r>
              <a:rPr lang="en-US" u="sng" dirty="0" smtClean="0"/>
              <a:t>l</a:t>
            </a:r>
            <a:r>
              <a:rPr lang="en-US" dirty="0" smtClean="0"/>
              <a:t>ike </a:t>
            </a:r>
            <a:r>
              <a:rPr lang="en-US" u="sng" dirty="0" smtClean="0"/>
              <a:t>1</a:t>
            </a:r>
            <a:r>
              <a:rPr lang="en-US" sz="1200" kern="1200" dirty="0" smtClean="0">
                <a:solidFill>
                  <a:schemeClr val="tx1"/>
                </a:solidFill>
                <a:latin typeface="+mn-lt"/>
                <a:ea typeface="+mn-ea"/>
                <a:cs typeface="+mn-cs"/>
              </a:rPr>
              <a:t>) displayed the most consistent profile among the 10 datasets . </a:t>
            </a:r>
          </a:p>
          <a:p>
            <a:r>
              <a:rPr lang="en-US" sz="1200" kern="1200" dirty="0" err="1" smtClean="0">
                <a:solidFill>
                  <a:schemeClr val="tx1"/>
                </a:solidFill>
                <a:latin typeface="+mn-lt"/>
                <a:ea typeface="+mn-ea"/>
                <a:cs typeface="+mn-cs"/>
              </a:rPr>
              <a:t>Upregulation</a:t>
            </a:r>
            <a:r>
              <a:rPr lang="en-US" sz="1200" kern="1200" dirty="0" smtClean="0">
                <a:solidFill>
                  <a:schemeClr val="tx1"/>
                </a:solidFill>
                <a:latin typeface="+mn-lt"/>
                <a:ea typeface="+mn-ea"/>
                <a:cs typeface="+mn-cs"/>
              </a:rPr>
              <a:t> of SPARCL1 was found in nonmalignant (benign) </a:t>
            </a:r>
            <a:r>
              <a:rPr lang="en-US" sz="1200" kern="1200" baseline="30000" dirty="0" smtClean="0">
                <a:solidFill>
                  <a:schemeClr val="tx1"/>
                </a:solidFill>
                <a:latin typeface="+mn-lt"/>
                <a:ea typeface="+mn-ea"/>
                <a:cs typeface="+mn-cs"/>
              </a:rPr>
              <a:t>26</a:t>
            </a:r>
            <a:r>
              <a:rPr lang="en-US" sz="1200" kern="1200" dirty="0" smtClean="0">
                <a:solidFill>
                  <a:schemeClr val="tx1"/>
                </a:solidFill>
                <a:latin typeface="+mn-lt"/>
                <a:ea typeface="+mn-ea"/>
                <a:cs typeface="+mn-cs"/>
              </a:rPr>
              <a:t> and normal prostate tissues </a:t>
            </a:r>
            <a:r>
              <a:rPr lang="en-US" sz="1200" kern="1200" baseline="30000" dirty="0" smtClean="0">
                <a:solidFill>
                  <a:schemeClr val="tx1"/>
                </a:solidFill>
                <a:latin typeface="+mn-lt"/>
                <a:ea typeface="+mn-ea"/>
                <a:cs typeface="+mn-cs"/>
              </a:rPr>
              <a:t>14</a:t>
            </a:r>
            <a:r>
              <a:rPr lang="en-US" sz="1200" kern="1200" dirty="0" smtClean="0">
                <a:solidFill>
                  <a:schemeClr val="tx1"/>
                </a:solidFill>
                <a:latin typeface="+mn-lt"/>
                <a:ea typeface="+mn-ea"/>
                <a:cs typeface="+mn-cs"/>
              </a:rPr>
              <a:t>. </a:t>
            </a:r>
          </a:p>
          <a:p>
            <a:r>
              <a:rPr lang="en-US" sz="1200" kern="1200" dirty="0" err="1" smtClean="0">
                <a:solidFill>
                  <a:schemeClr val="tx1"/>
                </a:solidFill>
                <a:latin typeface="+mn-lt"/>
                <a:ea typeface="+mn-ea"/>
                <a:cs typeface="+mn-cs"/>
              </a:rPr>
              <a:t>Downregulation</a:t>
            </a:r>
            <a:r>
              <a:rPr lang="en-US" sz="1200" kern="1200" dirty="0" smtClean="0">
                <a:solidFill>
                  <a:schemeClr val="tx1"/>
                </a:solidFill>
                <a:latin typeface="+mn-lt"/>
                <a:ea typeface="+mn-ea"/>
                <a:cs typeface="+mn-cs"/>
              </a:rPr>
              <a:t> of SPARCL1 was observed in </a:t>
            </a:r>
            <a:r>
              <a:rPr lang="en-US" sz="1200" kern="1200" dirty="0" err="1" smtClean="0">
                <a:solidFill>
                  <a:schemeClr val="tx1"/>
                </a:solidFill>
                <a:latin typeface="+mn-lt"/>
                <a:ea typeface="+mn-ea"/>
                <a:cs typeface="+mn-cs"/>
              </a:rPr>
              <a:t>CaP</a:t>
            </a:r>
            <a:r>
              <a:rPr lang="en-US" sz="1200" kern="1200" dirty="0" smtClean="0">
                <a:solidFill>
                  <a:schemeClr val="tx1"/>
                </a:solidFill>
                <a:latin typeface="+mn-lt"/>
                <a:ea typeface="+mn-ea"/>
                <a:cs typeface="+mn-cs"/>
              </a:rPr>
              <a:t> samples </a:t>
            </a:r>
            <a:r>
              <a:rPr lang="en-US" sz="1200" kern="1200" baseline="30000" dirty="0" smtClean="0">
                <a:solidFill>
                  <a:schemeClr val="tx1"/>
                </a:solidFill>
                <a:latin typeface="+mn-lt"/>
                <a:ea typeface="+mn-ea"/>
                <a:cs typeface="+mn-cs"/>
              </a:rPr>
              <a:t>27</a:t>
            </a:r>
            <a:r>
              <a:rPr lang="en-US" sz="1200" kern="1200" dirty="0" smtClean="0">
                <a:solidFill>
                  <a:schemeClr val="tx1"/>
                </a:solidFill>
                <a:latin typeface="+mn-lt"/>
                <a:ea typeface="+mn-ea"/>
                <a:cs typeface="+mn-cs"/>
              </a:rPr>
              <a:t>, tumors with high grade (T3B) </a:t>
            </a:r>
            <a:r>
              <a:rPr lang="en-US" sz="1200" kern="1200" baseline="30000" dirty="0" smtClean="0">
                <a:solidFill>
                  <a:schemeClr val="tx1"/>
                </a:solidFill>
                <a:latin typeface="+mn-lt"/>
                <a:ea typeface="+mn-ea"/>
                <a:cs typeface="+mn-cs"/>
              </a:rPr>
              <a:t>28</a:t>
            </a:r>
            <a:r>
              <a:rPr lang="en-US" sz="1200" kern="1200" dirty="0" smtClean="0">
                <a:solidFill>
                  <a:schemeClr val="tx1"/>
                </a:solidFill>
                <a:latin typeface="+mn-lt"/>
                <a:ea typeface="+mn-ea"/>
                <a:cs typeface="+mn-cs"/>
              </a:rPr>
              <a:t>, high Gleason scores (GS &gt; 7) </a:t>
            </a:r>
            <a:r>
              <a:rPr lang="en-US" sz="1200" kern="1200" baseline="30000" dirty="0" smtClean="0">
                <a:solidFill>
                  <a:schemeClr val="tx1"/>
                </a:solidFill>
                <a:latin typeface="+mn-lt"/>
                <a:ea typeface="+mn-ea"/>
                <a:cs typeface="+mn-cs"/>
              </a:rPr>
              <a:t>14</a:t>
            </a:r>
            <a:r>
              <a:rPr lang="en-US" sz="1200" kern="1200" dirty="0" smtClean="0">
                <a:solidFill>
                  <a:schemeClr val="tx1"/>
                </a:solidFill>
                <a:latin typeface="+mn-lt"/>
                <a:ea typeface="+mn-ea"/>
                <a:cs typeface="+mn-cs"/>
              </a:rPr>
              <a:t>, androgen independent (AI) status </a:t>
            </a:r>
            <a:r>
              <a:rPr lang="en-US" sz="1200" kern="1200" baseline="30000" dirty="0" smtClean="0">
                <a:solidFill>
                  <a:schemeClr val="tx1"/>
                </a:solidFill>
                <a:latin typeface="+mn-lt"/>
                <a:ea typeface="+mn-ea"/>
                <a:cs typeface="+mn-cs"/>
              </a:rPr>
              <a:t>29</a:t>
            </a:r>
            <a:r>
              <a:rPr lang="en-US" sz="1200" kern="1200" dirty="0" smtClean="0">
                <a:solidFill>
                  <a:schemeClr val="tx1"/>
                </a:solidFill>
                <a:latin typeface="+mn-lt"/>
                <a:ea typeface="+mn-ea"/>
                <a:cs typeface="+mn-cs"/>
              </a:rPr>
              <a:t>, or metastatic prostate tumors </a:t>
            </a:r>
            <a:r>
              <a:rPr lang="en-US" sz="1200" kern="1200" baseline="30000" dirty="0" smtClean="0">
                <a:solidFill>
                  <a:schemeClr val="tx1"/>
                </a:solidFill>
                <a:latin typeface="+mn-lt"/>
                <a:ea typeface="+mn-ea"/>
                <a:cs typeface="+mn-cs"/>
              </a:rPr>
              <a:t>14-17</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Based on the ability of the related protein SPARC’s influence on tumor progression, invasion, and metastasis </a:t>
            </a:r>
            <a:r>
              <a:rPr lang="en-US" sz="1200" kern="1200" baseline="30000" dirty="0" smtClean="0">
                <a:solidFill>
                  <a:schemeClr val="tx1"/>
                </a:solidFill>
                <a:latin typeface="+mn-lt"/>
                <a:ea typeface="+mn-ea"/>
                <a:cs typeface="+mn-cs"/>
              </a:rPr>
              <a:t>30</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we hypothesized that SPARCL1 functions as a metastasis-suppressor.</a:t>
            </a:r>
            <a:endParaRPr lang="en-US" sz="1200" b="0" dirty="0" smtClean="0"/>
          </a:p>
          <a:p>
            <a:endParaRPr lang="en-US" sz="1200" b="1" dirty="0" smtClean="0"/>
          </a:p>
          <a:p>
            <a:r>
              <a:rPr lang="en-US" sz="1200" b="1" dirty="0" smtClean="0"/>
              <a:t>Figure 1. Co-expression analysis of the 11 suppressor candidates from the 50-gene expression signature among </a:t>
            </a:r>
            <a:r>
              <a:rPr lang="en-US" sz="1200" b="1" dirty="0" err="1" smtClean="0"/>
              <a:t>CaP</a:t>
            </a:r>
            <a:r>
              <a:rPr lang="en-US" sz="1200" b="1" dirty="0" smtClean="0"/>
              <a:t> studies.</a:t>
            </a:r>
            <a:r>
              <a:rPr lang="en-US" sz="1200" dirty="0" smtClean="0"/>
              <a:t>  Meta-heat map depicts 11 suppressor candidate gene expression patterns across 10 transcriptional profiling studies in normal or diseased prostate tissue. The different expression profiling studies are represented in rows, and the 11 candidate genes are represented in columns. The colors in the heat map represent the direction of differential gene expression within a given transcriptional profile (red for up, green for down, and black for a missing match). Color intensity reflects the confidence levels of differential expression.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Differential gene expression (up or down) was determined by a comparison between an experimental group and a control group within each dataset, and the relative change of expression in candidate genes was represented in rows by an experimental sample group.  Out of the 11 candidate genes, SPARC-like 1 (SPARCL1) displayed the most consistent profile among the 10 datasets (Fig. 1). </a:t>
            </a:r>
            <a:r>
              <a:rPr lang="en-US" sz="1200" kern="1200" dirty="0" err="1" smtClean="0">
                <a:solidFill>
                  <a:schemeClr val="tx1"/>
                </a:solidFill>
                <a:latin typeface="+mn-lt"/>
                <a:ea typeface="+mn-ea"/>
                <a:cs typeface="+mn-cs"/>
              </a:rPr>
              <a:t>Upregulation</a:t>
            </a:r>
            <a:r>
              <a:rPr lang="en-US" sz="1200" kern="1200" dirty="0" smtClean="0">
                <a:solidFill>
                  <a:schemeClr val="tx1"/>
                </a:solidFill>
                <a:latin typeface="+mn-lt"/>
                <a:ea typeface="+mn-ea"/>
                <a:cs typeface="+mn-cs"/>
              </a:rPr>
              <a:t> of SPARCL1 was found in nonmalignant (benign) </a:t>
            </a:r>
            <a:r>
              <a:rPr lang="en-US" sz="1200" kern="1200" baseline="30000" dirty="0" smtClean="0">
                <a:solidFill>
                  <a:schemeClr val="tx1"/>
                </a:solidFill>
                <a:latin typeface="+mn-lt"/>
                <a:ea typeface="+mn-ea"/>
                <a:cs typeface="+mn-cs"/>
              </a:rPr>
              <a:t>26</a:t>
            </a:r>
            <a:r>
              <a:rPr lang="en-US" sz="1200" kern="1200" dirty="0" smtClean="0">
                <a:solidFill>
                  <a:schemeClr val="tx1"/>
                </a:solidFill>
                <a:latin typeface="+mn-lt"/>
                <a:ea typeface="+mn-ea"/>
                <a:cs typeface="+mn-cs"/>
              </a:rPr>
              <a:t> and normal prostate tissues </a:t>
            </a:r>
            <a:r>
              <a:rPr lang="en-US" sz="1200" kern="1200" baseline="30000" dirty="0" smtClean="0">
                <a:solidFill>
                  <a:schemeClr val="tx1"/>
                </a:solidFill>
                <a:latin typeface="+mn-lt"/>
                <a:ea typeface="+mn-ea"/>
                <a:cs typeface="+mn-cs"/>
              </a:rPr>
              <a:t>14</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Downregulation</a:t>
            </a:r>
            <a:r>
              <a:rPr lang="en-US" sz="1200" kern="1200" dirty="0" smtClean="0">
                <a:solidFill>
                  <a:schemeClr val="tx1"/>
                </a:solidFill>
                <a:latin typeface="+mn-lt"/>
                <a:ea typeface="+mn-ea"/>
                <a:cs typeface="+mn-cs"/>
              </a:rPr>
              <a:t> of SPARCL1 was observed in </a:t>
            </a:r>
            <a:r>
              <a:rPr lang="en-US" sz="1200" kern="1200" dirty="0" err="1" smtClean="0">
                <a:solidFill>
                  <a:schemeClr val="tx1"/>
                </a:solidFill>
                <a:latin typeface="+mn-lt"/>
                <a:ea typeface="+mn-ea"/>
                <a:cs typeface="+mn-cs"/>
              </a:rPr>
              <a:t>CaP</a:t>
            </a:r>
            <a:r>
              <a:rPr lang="en-US" sz="1200" kern="1200" dirty="0" smtClean="0">
                <a:solidFill>
                  <a:schemeClr val="tx1"/>
                </a:solidFill>
                <a:latin typeface="+mn-lt"/>
                <a:ea typeface="+mn-ea"/>
                <a:cs typeface="+mn-cs"/>
              </a:rPr>
              <a:t> samples </a:t>
            </a:r>
            <a:r>
              <a:rPr lang="en-US" sz="1200" kern="1200" baseline="30000" dirty="0" smtClean="0">
                <a:solidFill>
                  <a:schemeClr val="tx1"/>
                </a:solidFill>
                <a:latin typeface="+mn-lt"/>
                <a:ea typeface="+mn-ea"/>
                <a:cs typeface="+mn-cs"/>
              </a:rPr>
              <a:t>27</a:t>
            </a:r>
            <a:r>
              <a:rPr lang="en-US" sz="1200" kern="1200" dirty="0" smtClean="0">
                <a:solidFill>
                  <a:schemeClr val="tx1"/>
                </a:solidFill>
                <a:latin typeface="+mn-lt"/>
                <a:ea typeface="+mn-ea"/>
                <a:cs typeface="+mn-cs"/>
              </a:rPr>
              <a:t>, tumors with high grade (T3B) </a:t>
            </a:r>
            <a:r>
              <a:rPr lang="en-US" sz="1200" kern="1200" baseline="30000" dirty="0" smtClean="0">
                <a:solidFill>
                  <a:schemeClr val="tx1"/>
                </a:solidFill>
                <a:latin typeface="+mn-lt"/>
                <a:ea typeface="+mn-ea"/>
                <a:cs typeface="+mn-cs"/>
              </a:rPr>
              <a:t>28</a:t>
            </a:r>
            <a:r>
              <a:rPr lang="en-US" sz="1200" kern="1200" dirty="0" smtClean="0">
                <a:solidFill>
                  <a:schemeClr val="tx1"/>
                </a:solidFill>
                <a:latin typeface="+mn-lt"/>
                <a:ea typeface="+mn-ea"/>
                <a:cs typeface="+mn-cs"/>
              </a:rPr>
              <a:t>, high Gleason scores (GS &gt; 7) </a:t>
            </a:r>
            <a:r>
              <a:rPr lang="en-US" sz="1200" kern="1200" baseline="30000" dirty="0" smtClean="0">
                <a:solidFill>
                  <a:schemeClr val="tx1"/>
                </a:solidFill>
                <a:latin typeface="+mn-lt"/>
                <a:ea typeface="+mn-ea"/>
                <a:cs typeface="+mn-cs"/>
              </a:rPr>
              <a:t>14</a:t>
            </a:r>
            <a:r>
              <a:rPr lang="en-US" sz="1200" kern="1200" dirty="0" smtClean="0">
                <a:solidFill>
                  <a:schemeClr val="tx1"/>
                </a:solidFill>
                <a:latin typeface="+mn-lt"/>
                <a:ea typeface="+mn-ea"/>
                <a:cs typeface="+mn-cs"/>
              </a:rPr>
              <a:t>, androgen independent (AI) status </a:t>
            </a:r>
            <a:r>
              <a:rPr lang="en-US" sz="1200" kern="1200" baseline="30000" dirty="0" smtClean="0">
                <a:solidFill>
                  <a:schemeClr val="tx1"/>
                </a:solidFill>
                <a:latin typeface="+mn-lt"/>
                <a:ea typeface="+mn-ea"/>
                <a:cs typeface="+mn-cs"/>
              </a:rPr>
              <a:t>29</a:t>
            </a:r>
            <a:r>
              <a:rPr lang="en-US" sz="1200" kern="1200" dirty="0" smtClean="0">
                <a:solidFill>
                  <a:schemeClr val="tx1"/>
                </a:solidFill>
                <a:latin typeface="+mn-lt"/>
                <a:ea typeface="+mn-ea"/>
                <a:cs typeface="+mn-cs"/>
              </a:rPr>
              <a:t>, or metastatic prostate tumors </a:t>
            </a:r>
            <a:r>
              <a:rPr lang="en-US" sz="1200" kern="1200" baseline="30000" dirty="0" smtClean="0">
                <a:solidFill>
                  <a:schemeClr val="tx1"/>
                </a:solidFill>
                <a:latin typeface="+mn-lt"/>
                <a:ea typeface="+mn-ea"/>
                <a:cs typeface="+mn-cs"/>
              </a:rPr>
              <a:t>14-17</a:t>
            </a:r>
            <a:r>
              <a:rPr lang="en-US" sz="1200" kern="1200" dirty="0" smtClean="0">
                <a:solidFill>
                  <a:schemeClr val="tx1"/>
                </a:solidFill>
                <a:latin typeface="+mn-lt"/>
                <a:ea typeface="+mn-ea"/>
                <a:cs typeface="+mn-cs"/>
              </a:rPr>
              <a:t>. Based on the ability of the related protein SPARC’s influence on tumor progression, invasion, and metastasis </a:t>
            </a:r>
            <a:r>
              <a:rPr lang="en-US" sz="1200" kern="1200" baseline="30000" dirty="0" smtClean="0">
                <a:solidFill>
                  <a:schemeClr val="tx1"/>
                </a:solidFill>
                <a:latin typeface="+mn-lt"/>
                <a:ea typeface="+mn-ea"/>
                <a:cs typeface="+mn-cs"/>
              </a:rPr>
              <a:t>30</a:t>
            </a:r>
            <a:r>
              <a:rPr lang="en-US" sz="1200" kern="1200" dirty="0" smtClean="0">
                <a:solidFill>
                  <a:schemeClr val="tx1"/>
                </a:solidFill>
                <a:latin typeface="+mn-lt"/>
                <a:ea typeface="+mn-ea"/>
                <a:cs typeface="+mn-cs"/>
              </a:rPr>
              <a:t>, we hypothesized that SPARCL1 functions as a metastasis-suppressor.</a:t>
            </a:r>
          </a:p>
          <a:p>
            <a:endParaRPr lang="en-US" dirty="0" smtClean="0"/>
          </a:p>
          <a:p>
            <a:r>
              <a:rPr lang="en-US" dirty="0" smtClean="0"/>
              <a:t>Study source</a:t>
            </a:r>
            <a:r>
              <a:rPr lang="en-US" baseline="0" dirty="0" smtClean="0"/>
              <a:t>s in </a:t>
            </a:r>
            <a:r>
              <a:rPr lang="en-US" dirty="0" smtClean="0"/>
              <a:t>Rows </a:t>
            </a:r>
          </a:p>
          <a:p>
            <a:r>
              <a:rPr lang="en-US" altLang="zh-CN" sz="1200" dirty="0" smtClean="0"/>
              <a:t>Nonmalignant prostate from </a:t>
            </a:r>
            <a:r>
              <a:rPr lang="en-US" altLang="zh-CN" sz="1200" dirty="0" err="1" smtClean="0"/>
              <a:t>Hamptonl</a:t>
            </a:r>
            <a:r>
              <a:rPr lang="en-US" altLang="zh-CN" sz="1200" dirty="0" smtClean="0"/>
              <a:t> et al Cancer Res 2001</a:t>
            </a:r>
          </a:p>
          <a:p>
            <a:r>
              <a:rPr lang="en-US" altLang="zh-CN" sz="1200" dirty="0" smtClean="0"/>
              <a:t>Normal prostate from  Sawyers et al  Cancer Cell 2010</a:t>
            </a:r>
          </a:p>
          <a:p>
            <a:r>
              <a:rPr lang="en-US" altLang="zh-CN" sz="1200" dirty="0" smtClean="0"/>
              <a:t>Metastatic prostate tumor from </a:t>
            </a:r>
            <a:r>
              <a:rPr lang="en-US" altLang="zh-CN" sz="1200" dirty="0" err="1" smtClean="0"/>
              <a:t>Luo</a:t>
            </a:r>
            <a:r>
              <a:rPr lang="en-US" altLang="zh-CN" sz="1200" dirty="0" smtClean="0"/>
              <a:t> et al  J </a:t>
            </a:r>
            <a:r>
              <a:rPr lang="en-US" altLang="zh-CN" sz="1200" dirty="0" err="1" smtClean="0"/>
              <a:t>Clin</a:t>
            </a:r>
            <a:r>
              <a:rPr lang="en-US" altLang="zh-CN" sz="1200" dirty="0" smtClean="0"/>
              <a:t> </a:t>
            </a:r>
            <a:r>
              <a:rPr lang="en-US" altLang="zh-CN" sz="1200" dirty="0" err="1" smtClean="0"/>
              <a:t>Oncol</a:t>
            </a:r>
            <a:r>
              <a:rPr lang="en-US" altLang="zh-CN" sz="1200" dirty="0" smtClean="0"/>
              <a:t> 2004</a:t>
            </a:r>
          </a:p>
          <a:p>
            <a:r>
              <a:rPr lang="en-US" altLang="zh-CN" sz="1200" dirty="0" smtClean="0"/>
              <a:t>Prostate tumor metastases from </a:t>
            </a:r>
            <a:r>
              <a:rPr lang="en-US" altLang="zh-CN" sz="1200" dirty="0" err="1" smtClean="0"/>
              <a:t>Chandran</a:t>
            </a:r>
            <a:r>
              <a:rPr lang="en-US" altLang="zh-CN" sz="1200" dirty="0" smtClean="0"/>
              <a:t> et al BMC Cancer 2007</a:t>
            </a:r>
          </a:p>
          <a:p>
            <a:r>
              <a:rPr lang="en-US" altLang="zh-CN" sz="1200" dirty="0" smtClean="0"/>
              <a:t>Prostate tumor stage T3B from Carbone et al </a:t>
            </a:r>
            <a:r>
              <a:rPr lang="en-US" altLang="zh-CN" sz="1200" dirty="0" err="1" smtClean="0"/>
              <a:t>PLoS</a:t>
            </a:r>
            <a:r>
              <a:rPr lang="en-US" altLang="zh-CN" sz="1200" dirty="0" smtClean="0"/>
              <a:t> One  2010</a:t>
            </a:r>
          </a:p>
          <a:p>
            <a:r>
              <a:rPr lang="en-US" altLang="zh-CN" sz="1200" dirty="0" smtClean="0"/>
              <a:t>Prostate metastasis from  Sawyers et al Cancer Cell  2010</a:t>
            </a:r>
          </a:p>
          <a:p>
            <a:r>
              <a:rPr lang="en-US" altLang="zh-CN" sz="1200" dirty="0" smtClean="0"/>
              <a:t>Prostate tumor GS &gt;7 from Sawyers et al Cancer Cell 2010</a:t>
            </a:r>
          </a:p>
          <a:p>
            <a:r>
              <a:rPr lang="en-US" altLang="zh-CN" sz="1200" dirty="0" smtClean="0"/>
              <a:t>Metastatic prostate tumors from </a:t>
            </a:r>
            <a:r>
              <a:rPr lang="en-US" altLang="zh-CN" sz="1200" dirty="0" err="1" smtClean="0"/>
              <a:t>Chinnaiyan</a:t>
            </a:r>
            <a:r>
              <a:rPr lang="en-US" altLang="zh-CN" sz="1200" dirty="0" smtClean="0"/>
              <a:t> et al Nature 2001</a:t>
            </a:r>
          </a:p>
          <a:p>
            <a:r>
              <a:rPr lang="en-US" altLang="zh-CN" sz="1200" dirty="0" smtClean="0"/>
              <a:t>A I prostate cancer from </a:t>
            </a:r>
            <a:r>
              <a:rPr lang="en-US" altLang="zh-CN" sz="1200" dirty="0" err="1" smtClean="0"/>
              <a:t>Jenster</a:t>
            </a:r>
            <a:r>
              <a:rPr lang="en-US" altLang="zh-CN" sz="1200" dirty="0" smtClean="0"/>
              <a:t> et al Cancer Res 2006</a:t>
            </a:r>
          </a:p>
          <a:p>
            <a:r>
              <a:rPr lang="en-US" altLang="zh-CN" sz="1200" dirty="0" smtClean="0"/>
              <a:t>Prostate tumor from McClelland et al Cancer Res 2010</a:t>
            </a:r>
            <a:endParaRPr lang="en-US" dirty="0"/>
          </a:p>
        </p:txBody>
      </p:sp>
      <p:sp>
        <p:nvSpPr>
          <p:cNvPr id="4" name="Slide Number Placeholder 3"/>
          <p:cNvSpPr>
            <a:spLocks noGrp="1"/>
          </p:cNvSpPr>
          <p:nvPr>
            <p:ph type="sldNum" sz="quarter" idx="10"/>
          </p:nvPr>
        </p:nvSpPr>
        <p:spPr/>
        <p:txBody>
          <a:bodyPr/>
          <a:lstStyle/>
          <a:p>
            <a:fld id="{0B81A935-22CB-4ADB-BBFF-11CBA7CE682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tiff"/><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tiff"/><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tiff"/><Relationship Id="rId10" Type="http://schemas.openxmlformats.org/officeDocument/2006/relationships/image" Target="../media/image21.png"/><Relationship Id="rId4" Type="http://schemas.openxmlformats.org/officeDocument/2006/relationships/image" Target="../media/image15.tiff"/><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tiff"/><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tiff"/><Relationship Id="rId10" Type="http://schemas.openxmlformats.org/officeDocument/2006/relationships/image" Target="../media/image30.png"/><Relationship Id="rId4" Type="http://schemas.openxmlformats.org/officeDocument/2006/relationships/image" Target="../media/image24.tiff"/><Relationship Id="rId9" Type="http://schemas.openxmlformats.org/officeDocument/2006/relationships/image" Target="../media/image29.pn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q.mc.vanderbilt.edu/exal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eq.mc.vanderbilt.edu/exal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oleObject" Target="../embeddings/oleObject7.bin"/><Relationship Id="rId4"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676400"/>
          </a:xfrm>
        </p:spPr>
        <p:txBody>
          <a:bodyPr>
            <a:noAutofit/>
          </a:bodyPr>
          <a:lstStyle/>
          <a:p>
            <a:r>
              <a:rPr lang="en-US" sz="3600" b="1" dirty="0">
                <a:solidFill>
                  <a:schemeClr val="tx2">
                    <a:lumMod val="60000"/>
                    <a:lumOff val="40000"/>
                  </a:schemeClr>
                </a:solidFill>
              </a:rPr>
              <a:t>Meta-analysis of transcriptional profiles in cancer for prognosis prediction and metastatic gene identification</a:t>
            </a:r>
            <a:endParaRPr lang="en-US" sz="3200" b="1" dirty="0">
              <a:solidFill>
                <a:schemeClr val="tx2">
                  <a:lumMod val="60000"/>
                  <a:lumOff val="40000"/>
                </a:schemeClr>
              </a:solidFill>
            </a:endParaRPr>
          </a:p>
        </p:txBody>
      </p:sp>
      <p:sp>
        <p:nvSpPr>
          <p:cNvPr id="3" name="Rectangle 2"/>
          <p:cNvSpPr/>
          <p:nvPr/>
        </p:nvSpPr>
        <p:spPr>
          <a:xfrm>
            <a:off x="2057400" y="2895600"/>
            <a:ext cx="5181600" cy="1569660"/>
          </a:xfrm>
          <a:prstGeom prst="rect">
            <a:avLst/>
          </a:prstGeom>
        </p:spPr>
        <p:txBody>
          <a:bodyPr wrap="square">
            <a:spAutoFit/>
          </a:bodyPr>
          <a:lstStyle/>
          <a:p>
            <a:pPr algn="ctr">
              <a:defRPr/>
            </a:pPr>
            <a:r>
              <a:rPr lang="en-US" sz="2400" b="1" dirty="0" err="1" smtClean="0"/>
              <a:t>Yajun</a:t>
            </a:r>
            <a:r>
              <a:rPr lang="en-US" sz="2400" b="1" dirty="0" smtClean="0"/>
              <a:t>  Yi</a:t>
            </a:r>
          </a:p>
          <a:p>
            <a:pPr algn="ctr">
              <a:defRPr/>
            </a:pPr>
            <a:r>
              <a:rPr lang="en-US" sz="2400" b="1" dirty="0" smtClean="0"/>
              <a:t>Department of Medicine, </a:t>
            </a:r>
          </a:p>
          <a:p>
            <a:pPr algn="ctr">
              <a:defRPr/>
            </a:pPr>
            <a:r>
              <a:rPr lang="en-US" sz="2400" b="1" dirty="0" smtClean="0"/>
              <a:t>Department of Biomedical Informatics </a:t>
            </a:r>
          </a:p>
          <a:p>
            <a:pPr algn="ctr">
              <a:defRPr/>
            </a:pPr>
            <a:r>
              <a:rPr lang="en-US" sz="2400" b="1" dirty="0" smtClean="0"/>
              <a:t>Vanderbilt University</a:t>
            </a:r>
            <a:endParaRPr lang="en-US" sz="2400" b="1" dirty="0"/>
          </a:p>
        </p:txBody>
      </p:sp>
      <p:grpSp>
        <p:nvGrpSpPr>
          <p:cNvPr id="5" name="Group 2946"/>
          <p:cNvGrpSpPr>
            <a:grpSpLocks/>
          </p:cNvGrpSpPr>
          <p:nvPr/>
        </p:nvGrpSpPr>
        <p:grpSpPr bwMode="auto">
          <a:xfrm>
            <a:off x="8153400" y="6019800"/>
            <a:ext cx="838200" cy="685800"/>
            <a:chOff x="624" y="420"/>
            <a:chExt cx="1658" cy="1584"/>
          </a:xfrm>
        </p:grpSpPr>
        <p:pic>
          <p:nvPicPr>
            <p:cNvPr id="6" name="Picture 1669" descr="new VU logo"/>
            <p:cNvPicPr>
              <a:picLocks noChangeAspect="1" noChangeArrowheads="1"/>
            </p:cNvPicPr>
            <p:nvPr/>
          </p:nvPicPr>
          <p:blipFill>
            <a:blip r:embed="rId3" cstate="print"/>
            <a:srcRect l="3915" t="3944" r="4895" b="3944"/>
            <a:stretch>
              <a:fillRect/>
            </a:stretch>
          </p:blipFill>
          <p:spPr bwMode="auto">
            <a:xfrm>
              <a:off x="624" y="576"/>
              <a:ext cx="1388" cy="1392"/>
            </a:xfrm>
            <a:prstGeom prst="rect">
              <a:avLst/>
            </a:prstGeom>
            <a:noFill/>
            <a:ln w="9525">
              <a:noFill/>
              <a:miter lim="800000"/>
              <a:headEnd/>
              <a:tailEnd/>
            </a:ln>
          </p:spPr>
        </p:pic>
        <p:sp>
          <p:nvSpPr>
            <p:cNvPr id="7" name="Rectangle 1671"/>
            <p:cNvSpPr>
              <a:spLocks noChangeArrowheads="1"/>
            </p:cNvSpPr>
            <p:nvPr/>
          </p:nvSpPr>
          <p:spPr bwMode="auto">
            <a:xfrm>
              <a:off x="698" y="420"/>
              <a:ext cx="1584" cy="1584"/>
            </a:xfrm>
            <a:prstGeom prst="rect">
              <a:avLst/>
            </a:prstGeom>
            <a:noFill/>
            <a:ln w="152400">
              <a:solidFill>
                <a:srgbClr val="D8C564"/>
              </a:solidFill>
              <a:miter lim="800000"/>
              <a:headEnd/>
              <a:tailEnd/>
            </a:ln>
            <a:effectLst>
              <a:prstShdw prst="shdw17" dist="53882" dir="2700000">
                <a:schemeClr val="bg2"/>
              </a:prstShdw>
            </a:effec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p:cNvSpPr>
            <a:spLocks noChangeArrowheads="1"/>
          </p:cNvSpPr>
          <p:nvPr/>
        </p:nvSpPr>
        <p:spPr bwMode="auto">
          <a:xfrm>
            <a:off x="304800" y="0"/>
            <a:ext cx="8383449" cy="120032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chemeClr val="tx2">
                    <a:lumMod val="60000"/>
                    <a:lumOff val="40000"/>
                  </a:schemeClr>
                </a:solidFill>
                <a:effectLst/>
                <a:latin typeface="Arial" pitchFamily="34" charset="0"/>
                <a:ea typeface="宋体" pitchFamily="2" charset="-122"/>
                <a:cs typeface="Arial" pitchFamily="34" charset="0"/>
              </a:rPr>
              <a:t>SPARCL1 Protein </a:t>
            </a:r>
            <a:r>
              <a:rPr lang="en-US" sz="3600" b="1" dirty="0">
                <a:solidFill>
                  <a:schemeClr val="tx2">
                    <a:lumMod val="60000"/>
                    <a:lumOff val="40000"/>
                  </a:schemeClr>
                </a:solidFill>
                <a:latin typeface="Arial" pitchFamily="34" charset="0"/>
                <a:ea typeface="宋体" pitchFamily="2" charset="-122"/>
                <a:cs typeface="Arial" pitchFamily="34" charset="0"/>
              </a:rPr>
              <a:t>E</a:t>
            </a:r>
            <a:r>
              <a:rPr kumimoji="0" lang="en-US" sz="3600" b="1" i="0" u="none" strike="noStrike" cap="none" normalizeH="0" baseline="0" dirty="0" smtClean="0">
                <a:ln>
                  <a:noFill/>
                </a:ln>
                <a:solidFill>
                  <a:schemeClr val="tx2">
                    <a:lumMod val="60000"/>
                    <a:lumOff val="40000"/>
                  </a:schemeClr>
                </a:solidFill>
                <a:effectLst/>
                <a:latin typeface="Arial" pitchFamily="34" charset="0"/>
                <a:ea typeface="宋体" pitchFamily="2" charset="-122"/>
                <a:cs typeface="Arial" pitchFamily="34" charset="0"/>
              </a:rPr>
              <a:t>xpression is Lost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chemeClr val="tx2">
                    <a:lumMod val="60000"/>
                    <a:lumOff val="40000"/>
                  </a:schemeClr>
                </a:solidFill>
                <a:effectLst/>
                <a:latin typeface="Arial" pitchFamily="34" charset="0"/>
                <a:ea typeface="宋体" pitchFamily="2" charset="-122"/>
                <a:cs typeface="Arial" pitchFamily="34" charset="0"/>
              </a:rPr>
              <a:t>in Invasive </a:t>
            </a:r>
            <a:r>
              <a:rPr lang="en-US" sz="3600" b="1" dirty="0">
                <a:solidFill>
                  <a:schemeClr val="tx2">
                    <a:lumMod val="60000"/>
                    <a:lumOff val="40000"/>
                  </a:schemeClr>
                </a:solidFill>
                <a:latin typeface="Arial" pitchFamily="34" charset="0"/>
                <a:ea typeface="宋体" pitchFamily="2" charset="-122"/>
                <a:cs typeface="Arial" pitchFamily="34" charset="0"/>
              </a:rPr>
              <a:t>H</a:t>
            </a:r>
            <a:r>
              <a:rPr kumimoji="0" lang="en-US" sz="3600" b="1" i="0" u="none" strike="noStrike" cap="none" normalizeH="0" baseline="0" dirty="0" smtClean="0">
                <a:ln>
                  <a:noFill/>
                </a:ln>
                <a:solidFill>
                  <a:schemeClr val="tx2">
                    <a:lumMod val="60000"/>
                    <a:lumOff val="40000"/>
                  </a:schemeClr>
                </a:solidFill>
                <a:effectLst/>
                <a:latin typeface="Arial" pitchFamily="34" charset="0"/>
                <a:ea typeface="宋体" pitchFamily="2" charset="-122"/>
                <a:cs typeface="Arial" pitchFamily="34" charset="0"/>
              </a:rPr>
              <a:t>uman </a:t>
            </a:r>
            <a:r>
              <a:rPr lang="en-US" sz="3600" b="1" dirty="0">
                <a:solidFill>
                  <a:schemeClr val="tx2">
                    <a:lumMod val="60000"/>
                    <a:lumOff val="40000"/>
                  </a:schemeClr>
                </a:solidFill>
                <a:latin typeface="Arial" pitchFamily="34" charset="0"/>
                <a:ea typeface="宋体" pitchFamily="2" charset="-122"/>
                <a:cs typeface="Arial" pitchFamily="34" charset="0"/>
              </a:rPr>
              <a:t>P</a:t>
            </a:r>
            <a:r>
              <a:rPr kumimoji="0" lang="en-US" sz="3600" b="1" i="0" u="none" strike="noStrike" cap="none" normalizeH="0" baseline="0" dirty="0" smtClean="0">
                <a:ln>
                  <a:noFill/>
                </a:ln>
                <a:solidFill>
                  <a:schemeClr val="tx2">
                    <a:lumMod val="60000"/>
                    <a:lumOff val="40000"/>
                  </a:schemeClr>
                </a:solidFill>
                <a:effectLst/>
                <a:latin typeface="Arial" pitchFamily="34" charset="0"/>
                <a:ea typeface="宋体" pitchFamily="2" charset="-122"/>
                <a:cs typeface="Arial" pitchFamily="34" charset="0"/>
              </a:rPr>
              <a:t>rostate </a:t>
            </a:r>
            <a:r>
              <a:rPr lang="en-US" sz="3600" b="1" dirty="0">
                <a:solidFill>
                  <a:schemeClr val="tx2">
                    <a:lumMod val="60000"/>
                    <a:lumOff val="40000"/>
                  </a:schemeClr>
                </a:solidFill>
                <a:latin typeface="Arial" pitchFamily="34" charset="0"/>
                <a:ea typeface="宋体" pitchFamily="2" charset="-122"/>
                <a:cs typeface="Arial" pitchFamily="34" charset="0"/>
              </a:rPr>
              <a:t>C</a:t>
            </a:r>
            <a:r>
              <a:rPr kumimoji="0" lang="en-US" sz="3600" b="1" i="0" u="none" strike="noStrike" cap="none" normalizeH="0" baseline="0" dirty="0" smtClean="0">
                <a:ln>
                  <a:noFill/>
                </a:ln>
                <a:solidFill>
                  <a:schemeClr val="tx2">
                    <a:lumMod val="60000"/>
                    <a:lumOff val="40000"/>
                  </a:schemeClr>
                </a:solidFill>
                <a:effectLst/>
                <a:latin typeface="Arial" pitchFamily="34" charset="0"/>
                <a:ea typeface="宋体" pitchFamily="2" charset="-122"/>
                <a:cs typeface="Arial" pitchFamily="34" charset="0"/>
              </a:rPr>
              <a:t>ancer </a:t>
            </a:r>
            <a:endParaRPr kumimoji="0" lang="en-US" sz="3600" b="0" i="0" u="none" strike="noStrike" cap="none" normalizeH="0" baseline="0" dirty="0" smtClean="0">
              <a:ln>
                <a:noFill/>
              </a:ln>
              <a:solidFill>
                <a:schemeClr val="tx2">
                  <a:lumMod val="60000"/>
                  <a:lumOff val="40000"/>
                </a:schemeClr>
              </a:solidFill>
              <a:effectLst/>
              <a:latin typeface="Arial" pitchFamily="34" charset="0"/>
            </a:endParaRPr>
          </a:p>
        </p:txBody>
      </p:sp>
      <p:grpSp>
        <p:nvGrpSpPr>
          <p:cNvPr id="51" name="Group 50"/>
          <p:cNvGrpSpPr/>
          <p:nvPr/>
        </p:nvGrpSpPr>
        <p:grpSpPr>
          <a:xfrm>
            <a:off x="1799290" y="1039885"/>
            <a:ext cx="4114800" cy="1901203"/>
            <a:chOff x="122890" y="25720"/>
            <a:chExt cx="4114800" cy="1901203"/>
          </a:xfrm>
        </p:grpSpPr>
        <p:sp>
          <p:nvSpPr>
            <p:cNvPr id="52" name="TextBox 51"/>
            <p:cNvSpPr txBox="1"/>
            <p:nvPr/>
          </p:nvSpPr>
          <p:spPr>
            <a:xfrm>
              <a:off x="122890" y="1164923"/>
              <a:ext cx="986360" cy="369332"/>
            </a:xfrm>
            <a:prstGeom prst="rect">
              <a:avLst/>
            </a:prstGeom>
            <a:noFill/>
          </p:spPr>
          <p:txBody>
            <a:bodyPr wrap="none" rtlCol="0">
              <a:spAutoFit/>
            </a:bodyPr>
            <a:lstStyle/>
            <a:p>
              <a:r>
                <a:rPr lang="en-US" altLang="zh-CN" dirty="0" smtClean="0"/>
                <a:t>SPARCL1</a:t>
              </a:r>
              <a:endParaRPr lang="zh-CN" altLang="en-US" dirty="0"/>
            </a:p>
          </p:txBody>
        </p:sp>
        <p:sp>
          <p:nvSpPr>
            <p:cNvPr id="53" name="TextBox 52"/>
            <p:cNvSpPr txBox="1"/>
            <p:nvPr/>
          </p:nvSpPr>
          <p:spPr>
            <a:xfrm>
              <a:off x="393421" y="1545923"/>
              <a:ext cx="720069" cy="369332"/>
            </a:xfrm>
            <a:prstGeom prst="rect">
              <a:avLst/>
            </a:prstGeom>
            <a:noFill/>
          </p:spPr>
          <p:txBody>
            <a:bodyPr wrap="none" rtlCol="0">
              <a:spAutoFit/>
            </a:bodyPr>
            <a:lstStyle/>
            <a:p>
              <a:r>
                <a:rPr lang="en-US" altLang="zh-CN" dirty="0" err="1" smtClean="0"/>
                <a:t>Actin</a:t>
              </a:r>
              <a:r>
                <a:rPr lang="en-US" altLang="zh-CN" dirty="0" smtClean="0"/>
                <a:t> </a:t>
              </a:r>
              <a:endParaRPr lang="zh-CN" altLang="en-US" dirty="0"/>
            </a:p>
          </p:txBody>
        </p:sp>
        <p:grpSp>
          <p:nvGrpSpPr>
            <p:cNvPr id="54" name="Group 19"/>
            <p:cNvGrpSpPr/>
            <p:nvPr/>
          </p:nvGrpSpPr>
          <p:grpSpPr>
            <a:xfrm>
              <a:off x="1113490" y="1164923"/>
              <a:ext cx="3124200" cy="762000"/>
              <a:chOff x="2514600" y="1600200"/>
              <a:chExt cx="3124200" cy="762000"/>
            </a:xfrm>
          </p:grpSpPr>
          <p:pic>
            <p:nvPicPr>
              <p:cNvPr id="56" name="图片 2"/>
              <p:cNvPicPr>
                <a:picLocks noChangeAspect="1"/>
              </p:cNvPicPr>
              <p:nvPr/>
            </p:nvPicPr>
            <p:blipFill>
              <a:blip r:embed="rId3" cstate="print"/>
              <a:srcRect l="7562" t="11085" r="14927" b="70439"/>
              <a:stretch>
                <a:fillRect/>
              </a:stretch>
            </p:blipFill>
            <p:spPr bwMode="auto">
              <a:xfrm>
                <a:off x="2514600" y="1600200"/>
                <a:ext cx="3124200" cy="381000"/>
              </a:xfrm>
              <a:prstGeom prst="rect">
                <a:avLst/>
              </a:prstGeom>
              <a:noFill/>
              <a:ln w="9525">
                <a:noFill/>
                <a:miter lim="800000"/>
                <a:headEnd/>
                <a:tailEnd/>
              </a:ln>
            </p:spPr>
          </p:pic>
          <p:pic>
            <p:nvPicPr>
              <p:cNvPr id="57" name="图片 2"/>
              <p:cNvPicPr>
                <a:picLocks noChangeAspect="1"/>
              </p:cNvPicPr>
              <p:nvPr/>
            </p:nvPicPr>
            <p:blipFill>
              <a:blip r:embed="rId3" cstate="print"/>
              <a:srcRect l="9452" t="73903" r="13037" b="11316"/>
              <a:stretch>
                <a:fillRect/>
              </a:stretch>
            </p:blipFill>
            <p:spPr bwMode="auto">
              <a:xfrm>
                <a:off x="2514600" y="2057400"/>
                <a:ext cx="3124200" cy="304800"/>
              </a:xfrm>
              <a:prstGeom prst="rect">
                <a:avLst/>
              </a:prstGeom>
              <a:noFill/>
              <a:ln w="9525">
                <a:noFill/>
                <a:miter lim="800000"/>
                <a:headEnd/>
                <a:tailEnd/>
              </a:ln>
            </p:spPr>
          </p:pic>
        </p:grpSp>
        <p:sp>
          <p:nvSpPr>
            <p:cNvPr id="55" name="TextBox 54"/>
            <p:cNvSpPr txBox="1"/>
            <p:nvPr/>
          </p:nvSpPr>
          <p:spPr>
            <a:xfrm rot="16200000">
              <a:off x="829671" y="276750"/>
              <a:ext cx="1086836" cy="584775"/>
            </a:xfrm>
            <a:prstGeom prst="rect">
              <a:avLst/>
            </a:prstGeom>
            <a:noFill/>
          </p:spPr>
          <p:txBody>
            <a:bodyPr wrap="none" rtlCol="0">
              <a:spAutoFit/>
            </a:bodyPr>
            <a:lstStyle/>
            <a:p>
              <a:pPr>
                <a:lnSpc>
                  <a:spcPts val="1920"/>
                </a:lnSpc>
              </a:pPr>
              <a:r>
                <a:rPr lang="en-US" altLang="zh-CN" sz="1600" b="1" dirty="0" smtClean="0"/>
                <a:t>non-</a:t>
              </a:r>
            </a:p>
            <a:p>
              <a:pPr>
                <a:lnSpc>
                  <a:spcPts val="1920"/>
                </a:lnSpc>
              </a:pPr>
              <a:r>
                <a:rPr lang="en-US" altLang="zh-CN" sz="1600" b="1" dirty="0" smtClean="0"/>
                <a:t>malignant </a:t>
              </a:r>
              <a:endParaRPr lang="zh-CN" altLang="en-US" sz="1600" b="1" dirty="0"/>
            </a:p>
          </p:txBody>
        </p:sp>
      </p:grpSp>
      <p:graphicFrame>
        <p:nvGraphicFramePr>
          <p:cNvPr id="58" name="Table 57"/>
          <p:cNvGraphicFramePr>
            <a:graphicFrameLocks noGrp="1"/>
          </p:cNvGraphicFramePr>
          <p:nvPr/>
        </p:nvGraphicFramePr>
        <p:xfrm>
          <a:off x="2713690" y="3039211"/>
          <a:ext cx="3276600" cy="190500"/>
        </p:xfrm>
        <a:graphic>
          <a:graphicData uri="http://schemas.openxmlformats.org/drawingml/2006/table">
            <a:tbl>
              <a:tblPr/>
              <a:tblGrid>
                <a:gridCol w="546100"/>
                <a:gridCol w="546100"/>
                <a:gridCol w="546100"/>
                <a:gridCol w="546100"/>
                <a:gridCol w="546100"/>
                <a:gridCol w="546100"/>
              </a:tblGrid>
              <a:tr h="190500">
                <a:tc>
                  <a:txBody>
                    <a:bodyPr/>
                    <a:lstStyle/>
                    <a:p>
                      <a:pPr algn="ctr" fontAlgn="b"/>
                      <a:r>
                        <a:rPr lang="en-US" sz="1100" b="0" i="0" u="none" strike="noStrike" dirty="0">
                          <a:solidFill>
                            <a:srgbClr val="000000"/>
                          </a:solidFill>
                          <a:latin typeface="Calibri"/>
                        </a:rPr>
                        <a:t>1</a:t>
                      </a:r>
                    </a:p>
                  </a:txBody>
                  <a:tcPr marL="0" marR="0" marT="0"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-21.97</a:t>
                      </a:r>
                    </a:p>
                  </a:txBody>
                  <a:tcPr marL="0" marR="0" marT="0"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-3.07</a:t>
                      </a:r>
                    </a:p>
                  </a:txBody>
                  <a:tcPr marL="0" marR="0" marT="0"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-2.18</a:t>
                      </a:r>
                    </a:p>
                  </a:txBody>
                  <a:tcPr marL="0" marR="0" marT="0"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-3.2</a:t>
                      </a:r>
                    </a:p>
                  </a:txBody>
                  <a:tcPr marL="0" marR="0" marT="0"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-1.32</a:t>
                      </a:r>
                    </a:p>
                  </a:txBody>
                  <a:tcPr marL="0" marR="0" marT="0" marB="0" anchor="b">
                    <a:lnL>
                      <a:noFill/>
                    </a:lnL>
                    <a:lnR>
                      <a:noFill/>
                    </a:lnR>
                    <a:lnT>
                      <a:noFill/>
                    </a:lnT>
                    <a:lnB>
                      <a:noFill/>
                    </a:lnB>
                  </a:tcPr>
                </a:tc>
              </a:tr>
            </a:tbl>
          </a:graphicData>
        </a:graphic>
      </p:graphicFrame>
      <p:sp>
        <p:nvSpPr>
          <p:cNvPr id="59" name="TextBox 58"/>
          <p:cNvSpPr txBox="1"/>
          <p:nvPr/>
        </p:nvSpPr>
        <p:spPr>
          <a:xfrm>
            <a:off x="1600200" y="2992388"/>
            <a:ext cx="1348446" cy="307777"/>
          </a:xfrm>
          <a:prstGeom prst="rect">
            <a:avLst/>
          </a:prstGeom>
          <a:noFill/>
        </p:spPr>
        <p:txBody>
          <a:bodyPr wrap="none" rtlCol="0">
            <a:spAutoFit/>
          </a:bodyPr>
          <a:lstStyle/>
          <a:p>
            <a:r>
              <a:rPr lang="en-US" sz="1400" dirty="0" smtClean="0">
                <a:latin typeface="Arial" pitchFamily="34" charset="0"/>
                <a:cs typeface="Arial" pitchFamily="34" charset="0"/>
              </a:rPr>
              <a:t>Fold Changes </a:t>
            </a:r>
            <a:endParaRPr lang="en-US" sz="1400" dirty="0">
              <a:latin typeface="Arial" pitchFamily="34" charset="0"/>
              <a:cs typeface="Arial" pitchFamily="34" charset="0"/>
            </a:endParaRPr>
          </a:p>
        </p:txBody>
      </p:sp>
      <p:sp>
        <p:nvSpPr>
          <p:cNvPr id="60" name="TextBox 59"/>
          <p:cNvSpPr txBox="1"/>
          <p:nvPr/>
        </p:nvSpPr>
        <p:spPr>
          <a:xfrm>
            <a:off x="3352800" y="1428756"/>
            <a:ext cx="2757743" cy="646331"/>
          </a:xfrm>
          <a:prstGeom prst="rect">
            <a:avLst/>
          </a:prstGeom>
          <a:noFill/>
        </p:spPr>
        <p:txBody>
          <a:bodyPr wrap="none" rtlCol="0">
            <a:spAutoFit/>
          </a:bodyPr>
          <a:lstStyle/>
          <a:p>
            <a:r>
              <a:rPr lang="en-US" b="1" dirty="0" smtClean="0"/>
              <a:t>Prostate Cancer Specimens</a:t>
            </a:r>
          </a:p>
          <a:p>
            <a:r>
              <a:rPr lang="en-US" b="1" dirty="0" smtClean="0"/>
              <a:t>  1        2       3        4       5 </a:t>
            </a:r>
            <a:endParaRPr lang="en-US" b="1" dirty="0"/>
          </a:p>
        </p:txBody>
      </p:sp>
      <p:sp>
        <p:nvSpPr>
          <p:cNvPr id="61" name="TextBox 60"/>
          <p:cNvSpPr txBox="1"/>
          <p:nvPr/>
        </p:nvSpPr>
        <p:spPr>
          <a:xfrm>
            <a:off x="1733272" y="1178233"/>
            <a:ext cx="324128" cy="369332"/>
          </a:xfrm>
          <a:prstGeom prst="rect">
            <a:avLst/>
          </a:prstGeom>
          <a:noFill/>
        </p:spPr>
        <p:txBody>
          <a:bodyPr wrap="none" rtlCol="0">
            <a:spAutoFit/>
          </a:bodyPr>
          <a:lstStyle/>
          <a:p>
            <a:r>
              <a:rPr lang="en-US" b="1" dirty="0" smtClean="0"/>
              <a:t>A</a:t>
            </a:r>
            <a:endParaRPr lang="en-US" b="1" dirty="0"/>
          </a:p>
        </p:txBody>
      </p:sp>
      <p:grpSp>
        <p:nvGrpSpPr>
          <p:cNvPr id="62" name="Group 61"/>
          <p:cNvGrpSpPr/>
          <p:nvPr/>
        </p:nvGrpSpPr>
        <p:grpSpPr>
          <a:xfrm>
            <a:off x="1828800" y="4415942"/>
            <a:ext cx="3636264" cy="1832458"/>
            <a:chOff x="173736" y="3958742"/>
            <a:chExt cx="3636264" cy="1832458"/>
          </a:xfrm>
        </p:grpSpPr>
        <p:pic>
          <p:nvPicPr>
            <p:cNvPr id="63" name="Picture 2" descr="E:\MyWorkData\MyProjects\CaMetas\cellLinesExps\cDNA and protein Expression\results\IP and westernBlot\Nov 2010\SPARCL1 11-2-2010.JPG"/>
            <p:cNvPicPr>
              <a:picLocks noChangeAspect="1" noChangeArrowheads="1"/>
            </p:cNvPicPr>
            <p:nvPr/>
          </p:nvPicPr>
          <p:blipFill>
            <a:blip r:embed="rId4" cstate="print"/>
            <a:srcRect l="40483" t="52999" r="36966" b="41852"/>
            <a:stretch>
              <a:fillRect/>
            </a:stretch>
          </p:blipFill>
          <p:spPr bwMode="auto">
            <a:xfrm>
              <a:off x="1234329" y="4800600"/>
              <a:ext cx="2499471" cy="529742"/>
            </a:xfrm>
            <a:prstGeom prst="rect">
              <a:avLst/>
            </a:prstGeom>
            <a:noFill/>
            <a:ln w="9525">
              <a:noFill/>
              <a:miter lim="800000"/>
              <a:headEnd/>
              <a:tailEnd/>
            </a:ln>
          </p:spPr>
        </p:pic>
        <p:grpSp>
          <p:nvGrpSpPr>
            <p:cNvPr id="64" name="Group 21"/>
            <p:cNvGrpSpPr/>
            <p:nvPr/>
          </p:nvGrpSpPr>
          <p:grpSpPr>
            <a:xfrm>
              <a:off x="1234329" y="3958742"/>
              <a:ext cx="2575671" cy="838200"/>
              <a:chOff x="3810000" y="1219201"/>
              <a:chExt cx="2493169" cy="838200"/>
            </a:xfrm>
          </p:grpSpPr>
          <p:sp>
            <p:nvSpPr>
              <p:cNvPr id="68" name="TextBox 67"/>
              <p:cNvSpPr txBox="1"/>
              <p:nvPr/>
            </p:nvSpPr>
            <p:spPr>
              <a:xfrm rot="10800000">
                <a:off x="3810000" y="1219201"/>
                <a:ext cx="430887" cy="838200"/>
              </a:xfrm>
              <a:prstGeom prst="rect">
                <a:avLst/>
              </a:prstGeom>
              <a:noFill/>
            </p:spPr>
            <p:txBody>
              <a:bodyPr vert="eaVert" wrap="square" rtlCol="0">
                <a:spAutoFit/>
              </a:bodyPr>
              <a:lstStyle/>
              <a:p>
                <a:r>
                  <a:rPr lang="en-US" sz="1600" b="1" dirty="0" smtClean="0"/>
                  <a:t>Prostate</a:t>
                </a:r>
                <a:r>
                  <a:rPr lang="en-US" sz="1200" b="1" dirty="0" smtClean="0"/>
                  <a:t> </a:t>
                </a:r>
                <a:endParaRPr lang="en-US" sz="1200" b="1" dirty="0"/>
              </a:p>
            </p:txBody>
          </p:sp>
          <p:sp>
            <p:nvSpPr>
              <p:cNvPr id="69" name="TextBox 7"/>
              <p:cNvSpPr txBox="1"/>
              <p:nvPr/>
            </p:nvSpPr>
            <p:spPr>
              <a:xfrm rot="10800000">
                <a:off x="4274100" y="1222859"/>
                <a:ext cx="417085" cy="834542"/>
              </a:xfrm>
              <a:prstGeom prst="rect">
                <a:avLst/>
              </a:prstGeom>
              <a:noFill/>
            </p:spPr>
            <p:txBody>
              <a:bodyPr vert="eaVert" wrap="square" rtlCol="0">
                <a:spAutoFit/>
              </a:bodyPr>
              <a:lstStyle/>
              <a:p>
                <a:r>
                  <a:rPr lang="en-US" sz="1600" b="1" dirty="0" smtClean="0"/>
                  <a:t>NHPrE1</a:t>
                </a:r>
                <a:r>
                  <a:rPr lang="en-US" sz="1200" dirty="0" smtClean="0"/>
                  <a:t> </a:t>
                </a:r>
                <a:endParaRPr lang="en-US" sz="1200" dirty="0"/>
              </a:p>
            </p:txBody>
          </p:sp>
          <p:sp>
            <p:nvSpPr>
              <p:cNvPr id="70" name="TextBox 69"/>
              <p:cNvSpPr txBox="1"/>
              <p:nvPr/>
            </p:nvSpPr>
            <p:spPr>
              <a:xfrm rot="10800000">
                <a:off x="4731301" y="1222859"/>
                <a:ext cx="417085" cy="834542"/>
              </a:xfrm>
              <a:prstGeom prst="rect">
                <a:avLst/>
              </a:prstGeom>
              <a:noFill/>
            </p:spPr>
            <p:txBody>
              <a:bodyPr vert="eaVert" wrap="square" rtlCol="0">
                <a:spAutoFit/>
              </a:bodyPr>
              <a:lstStyle/>
              <a:p>
                <a:r>
                  <a:rPr lang="en-US" sz="1600" b="1" dirty="0" smtClean="0"/>
                  <a:t>BHPrE1</a:t>
                </a:r>
                <a:endParaRPr lang="en-US" sz="1600" b="1" dirty="0"/>
              </a:p>
            </p:txBody>
          </p:sp>
          <p:sp>
            <p:nvSpPr>
              <p:cNvPr id="71" name="TextBox 70"/>
              <p:cNvSpPr txBox="1"/>
              <p:nvPr/>
            </p:nvSpPr>
            <p:spPr>
              <a:xfrm rot="10800000">
                <a:off x="5503486" y="1219201"/>
                <a:ext cx="430887" cy="838200"/>
              </a:xfrm>
              <a:prstGeom prst="rect">
                <a:avLst/>
              </a:prstGeom>
              <a:noFill/>
            </p:spPr>
            <p:txBody>
              <a:bodyPr vert="eaVert" wrap="square" rtlCol="0">
                <a:spAutoFit/>
              </a:bodyPr>
              <a:lstStyle/>
              <a:p>
                <a:r>
                  <a:rPr lang="en-US" sz="1600" b="1" dirty="0" err="1" smtClean="0"/>
                  <a:t>ARCaPM</a:t>
                </a:r>
                <a:endParaRPr lang="en-US" sz="1600" b="1" dirty="0"/>
              </a:p>
            </p:txBody>
          </p:sp>
          <p:sp>
            <p:nvSpPr>
              <p:cNvPr id="72" name="TextBox 71"/>
              <p:cNvSpPr txBox="1"/>
              <p:nvPr/>
            </p:nvSpPr>
            <p:spPr>
              <a:xfrm rot="10800000">
                <a:off x="5872282" y="1524001"/>
                <a:ext cx="430887" cy="533400"/>
              </a:xfrm>
              <a:prstGeom prst="rect">
                <a:avLst/>
              </a:prstGeom>
              <a:noFill/>
            </p:spPr>
            <p:txBody>
              <a:bodyPr vert="eaVert" wrap="square" rtlCol="0">
                <a:spAutoFit/>
              </a:bodyPr>
              <a:lstStyle/>
              <a:p>
                <a:r>
                  <a:rPr lang="en-US" sz="1600" b="1" dirty="0" smtClean="0"/>
                  <a:t>PC 3</a:t>
                </a:r>
                <a:endParaRPr lang="en-US" sz="1600" b="1" dirty="0"/>
              </a:p>
            </p:txBody>
          </p:sp>
          <p:sp>
            <p:nvSpPr>
              <p:cNvPr id="73" name="TextBox 72"/>
              <p:cNvSpPr txBox="1"/>
              <p:nvPr/>
            </p:nvSpPr>
            <p:spPr>
              <a:xfrm rot="10800000">
                <a:off x="5141590" y="1371601"/>
                <a:ext cx="417085" cy="685800"/>
              </a:xfrm>
              <a:prstGeom prst="rect">
                <a:avLst/>
              </a:prstGeom>
              <a:noFill/>
            </p:spPr>
            <p:txBody>
              <a:bodyPr vert="eaVert" wrap="square" rtlCol="0">
                <a:spAutoFit/>
              </a:bodyPr>
              <a:lstStyle/>
              <a:p>
                <a:r>
                  <a:rPr lang="en-US" sz="1600" b="1" dirty="0" err="1" smtClean="0"/>
                  <a:t>LNCaP</a:t>
                </a:r>
                <a:endParaRPr lang="en-US" sz="1600" b="1" dirty="0"/>
              </a:p>
            </p:txBody>
          </p:sp>
        </p:grpSp>
        <p:pic>
          <p:nvPicPr>
            <p:cNvPr id="65" name="Picture 1" descr="E:\MyWorkData\MyProjects\CaMetas\manuscripts\SPARCL1 manuscript\source Results\Figure 1 src\SPARCL1withActinInCaPCellLines.tif"/>
            <p:cNvPicPr>
              <a:picLocks noChangeAspect="1" noChangeArrowheads="1"/>
            </p:cNvPicPr>
            <p:nvPr/>
          </p:nvPicPr>
          <p:blipFill>
            <a:blip r:embed="rId5" cstate="print"/>
            <a:srcRect l="36044" t="53850" r="36778" b="38527"/>
            <a:stretch>
              <a:fillRect/>
            </a:stretch>
          </p:blipFill>
          <p:spPr bwMode="auto">
            <a:xfrm>
              <a:off x="1219200" y="5334000"/>
              <a:ext cx="2514600" cy="457200"/>
            </a:xfrm>
            <a:prstGeom prst="rect">
              <a:avLst/>
            </a:prstGeom>
            <a:noFill/>
          </p:spPr>
        </p:pic>
        <p:sp>
          <p:nvSpPr>
            <p:cNvPr id="66" name="TextBox 65"/>
            <p:cNvSpPr txBox="1"/>
            <p:nvPr/>
          </p:nvSpPr>
          <p:spPr>
            <a:xfrm>
              <a:off x="497166" y="5421868"/>
              <a:ext cx="667170" cy="369332"/>
            </a:xfrm>
            <a:prstGeom prst="rect">
              <a:avLst/>
            </a:prstGeom>
            <a:noFill/>
          </p:spPr>
          <p:txBody>
            <a:bodyPr wrap="none" rtlCol="0">
              <a:spAutoFit/>
            </a:bodyPr>
            <a:lstStyle/>
            <a:p>
              <a:r>
                <a:rPr lang="en-US" dirty="0" err="1" smtClean="0"/>
                <a:t>Actin</a:t>
              </a:r>
              <a:endParaRPr lang="en-US" dirty="0"/>
            </a:p>
          </p:txBody>
        </p:sp>
        <p:sp>
          <p:nvSpPr>
            <p:cNvPr id="67" name="TextBox 66"/>
            <p:cNvSpPr txBox="1"/>
            <p:nvPr/>
          </p:nvSpPr>
          <p:spPr>
            <a:xfrm>
              <a:off x="173736" y="4876800"/>
              <a:ext cx="986360" cy="369332"/>
            </a:xfrm>
            <a:prstGeom prst="rect">
              <a:avLst/>
            </a:prstGeom>
            <a:noFill/>
          </p:spPr>
          <p:txBody>
            <a:bodyPr wrap="none" rtlCol="0">
              <a:spAutoFit/>
            </a:bodyPr>
            <a:lstStyle/>
            <a:p>
              <a:r>
                <a:rPr lang="en-US" dirty="0" smtClean="0"/>
                <a:t>SPARCL1</a:t>
              </a:r>
              <a:endParaRPr lang="en-US" dirty="0"/>
            </a:p>
          </p:txBody>
        </p:sp>
      </p:grpSp>
      <p:sp>
        <p:nvSpPr>
          <p:cNvPr id="74" name="TextBox 73"/>
          <p:cNvSpPr txBox="1"/>
          <p:nvPr/>
        </p:nvSpPr>
        <p:spPr>
          <a:xfrm>
            <a:off x="1752600" y="4572000"/>
            <a:ext cx="314510" cy="369332"/>
          </a:xfrm>
          <a:prstGeom prst="rect">
            <a:avLst/>
          </a:prstGeom>
          <a:noFill/>
        </p:spPr>
        <p:txBody>
          <a:bodyPr wrap="none" rtlCol="0">
            <a:spAutoFit/>
          </a:bodyPr>
          <a:lstStyle/>
          <a:p>
            <a:r>
              <a:rPr lang="en-US" b="1" dirty="0" smtClean="0"/>
              <a:t>B</a:t>
            </a:r>
            <a:endParaRPr lang="en-US" b="1" dirty="0"/>
          </a:p>
        </p:txBody>
      </p:sp>
      <p:cxnSp>
        <p:nvCxnSpPr>
          <p:cNvPr id="75" name="Straight Arrow Connector 74"/>
          <p:cNvCxnSpPr/>
          <p:nvPr/>
        </p:nvCxnSpPr>
        <p:spPr>
          <a:xfrm>
            <a:off x="4191000" y="4343400"/>
            <a:ext cx="12192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76" name="Straight Connector 75"/>
          <p:cNvCxnSpPr/>
          <p:nvPr/>
        </p:nvCxnSpPr>
        <p:spPr>
          <a:xfrm>
            <a:off x="3048000" y="4343400"/>
            <a:ext cx="1219200" cy="0"/>
          </a:xfrm>
          <a:prstGeom prst="line">
            <a:avLst/>
          </a:prstGeom>
        </p:spPr>
        <p:style>
          <a:lnRef idx="3">
            <a:schemeClr val="accent1"/>
          </a:lnRef>
          <a:fillRef idx="0">
            <a:schemeClr val="accent1"/>
          </a:fillRef>
          <a:effectRef idx="2">
            <a:schemeClr val="accent1"/>
          </a:effectRef>
          <a:fontRef idx="minor">
            <a:schemeClr val="tx1"/>
          </a:fontRef>
        </p:style>
      </p:cxnSp>
      <p:sp>
        <p:nvSpPr>
          <p:cNvPr id="77" name="TextBox 76"/>
          <p:cNvSpPr txBox="1"/>
          <p:nvPr/>
        </p:nvSpPr>
        <p:spPr>
          <a:xfrm>
            <a:off x="2895600" y="3962400"/>
            <a:ext cx="2884187" cy="307777"/>
          </a:xfrm>
          <a:prstGeom prst="rect">
            <a:avLst/>
          </a:prstGeom>
          <a:noFill/>
        </p:spPr>
        <p:txBody>
          <a:bodyPr wrap="none" rtlCol="0">
            <a:spAutoFit/>
          </a:bodyPr>
          <a:lstStyle/>
          <a:p>
            <a:r>
              <a:rPr lang="en-US" sz="1400" b="1" dirty="0" smtClean="0">
                <a:solidFill>
                  <a:schemeClr val="tx2"/>
                </a:solidFill>
              </a:rPr>
              <a:t>Normal /benign    </a:t>
            </a:r>
            <a:r>
              <a:rPr lang="en-US" sz="1400" b="1" dirty="0" smtClean="0">
                <a:solidFill>
                  <a:schemeClr val="accent2"/>
                </a:solidFill>
              </a:rPr>
              <a:t>Tumor  Metastatic</a:t>
            </a:r>
            <a:endParaRPr lang="en-US" sz="1400" b="1" dirty="0">
              <a:solidFill>
                <a:schemeClr val="accent2"/>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800" y="1752600"/>
            <a:ext cx="8534631" cy="3897728"/>
            <a:chOff x="-19328" y="530352"/>
            <a:chExt cx="8534631" cy="3897728"/>
          </a:xfrm>
        </p:grpSpPr>
        <p:pic>
          <p:nvPicPr>
            <p:cNvPr id="3" name="Picture 2" descr="Fig S1_PC3.tiff"/>
            <p:cNvPicPr>
              <a:picLocks noChangeAspect="1"/>
            </p:cNvPicPr>
            <p:nvPr/>
          </p:nvPicPr>
          <p:blipFill>
            <a:blip r:embed="rId3" cstate="print"/>
            <a:stretch>
              <a:fillRect/>
            </a:stretch>
          </p:blipFill>
          <p:spPr>
            <a:xfrm>
              <a:off x="0" y="685799"/>
              <a:ext cx="2990816" cy="2286001"/>
            </a:xfrm>
            <a:prstGeom prst="rect">
              <a:avLst/>
            </a:prstGeom>
          </p:spPr>
        </p:pic>
        <p:sp>
          <p:nvSpPr>
            <p:cNvPr id="4" name="TextBox 3"/>
            <p:cNvSpPr txBox="1"/>
            <p:nvPr/>
          </p:nvSpPr>
          <p:spPr>
            <a:xfrm>
              <a:off x="-19328" y="530352"/>
              <a:ext cx="324128" cy="369332"/>
            </a:xfrm>
            <a:prstGeom prst="rect">
              <a:avLst/>
            </a:prstGeom>
            <a:noFill/>
          </p:spPr>
          <p:txBody>
            <a:bodyPr wrap="none" rtlCol="0">
              <a:spAutoFit/>
            </a:bodyPr>
            <a:lstStyle/>
            <a:p>
              <a:r>
                <a:rPr lang="en-US" b="1" dirty="0"/>
                <a:t>A</a:t>
              </a:r>
            </a:p>
          </p:txBody>
        </p:sp>
        <p:grpSp>
          <p:nvGrpSpPr>
            <p:cNvPr id="5" name="Group 4"/>
            <p:cNvGrpSpPr/>
            <p:nvPr/>
          </p:nvGrpSpPr>
          <p:grpSpPr>
            <a:xfrm>
              <a:off x="2876272" y="533400"/>
              <a:ext cx="3478588" cy="3210818"/>
              <a:chOff x="2876272" y="533400"/>
              <a:chExt cx="3478588" cy="3210818"/>
            </a:xfrm>
          </p:grpSpPr>
          <p:pic>
            <p:nvPicPr>
              <p:cNvPr id="19" name="Picture 4" descr="D:\milo experiment\invasion\EV 10(2).jpg"/>
              <p:cNvPicPr>
                <a:picLocks noChangeAspect="1" noChangeArrowheads="1"/>
              </p:cNvPicPr>
              <p:nvPr/>
            </p:nvPicPr>
            <p:blipFill>
              <a:blip r:embed="rId4" cstate="print"/>
              <a:stretch>
                <a:fillRect/>
              </a:stretch>
            </p:blipFill>
            <p:spPr bwMode="auto">
              <a:xfrm rot="5400000">
                <a:off x="4611363" y="993701"/>
                <a:ext cx="1646405" cy="1572730"/>
              </a:xfrm>
              <a:prstGeom prst="rect">
                <a:avLst/>
              </a:prstGeom>
              <a:noFill/>
            </p:spPr>
          </p:pic>
          <p:pic>
            <p:nvPicPr>
              <p:cNvPr id="20" name="Picture 5" descr="D:\milo experiment\invasion\sp 10(2).jpg"/>
              <p:cNvPicPr>
                <a:picLocks noChangeAspect="1" noChangeArrowheads="1"/>
              </p:cNvPicPr>
              <p:nvPr/>
            </p:nvPicPr>
            <p:blipFill>
              <a:blip r:embed="rId5" cstate="print"/>
              <a:stretch>
                <a:fillRect/>
              </a:stretch>
            </p:blipFill>
            <p:spPr bwMode="auto">
              <a:xfrm rot="5400000">
                <a:off x="2934963" y="993701"/>
                <a:ext cx="1646405" cy="1572730"/>
              </a:xfrm>
              <a:prstGeom prst="rect">
                <a:avLst/>
              </a:prstGeom>
              <a:noFill/>
            </p:spPr>
          </p:pic>
          <p:sp>
            <p:nvSpPr>
              <p:cNvPr id="21" name="TextBox 20"/>
              <p:cNvSpPr txBox="1"/>
              <p:nvPr/>
            </p:nvSpPr>
            <p:spPr>
              <a:xfrm rot="16200000">
                <a:off x="5175825" y="318135"/>
                <a:ext cx="400110" cy="983040"/>
              </a:xfrm>
              <a:prstGeom prst="rect">
                <a:avLst/>
              </a:prstGeom>
              <a:noFill/>
            </p:spPr>
            <p:txBody>
              <a:bodyPr vert="eaVert" wrap="square" rtlCol="0">
                <a:spAutoFit/>
              </a:bodyPr>
              <a:lstStyle/>
              <a:p>
                <a:pPr algn="ctr"/>
                <a:r>
                  <a:rPr lang="en-US" altLang="zh-CN" sz="1400" dirty="0" smtClean="0">
                    <a:latin typeface="Arial" pitchFamily="34" charset="0"/>
                    <a:cs typeface="Arial" pitchFamily="34" charset="0"/>
                  </a:rPr>
                  <a:t>PC-3/EV</a:t>
                </a:r>
                <a:endParaRPr lang="en-US" sz="1400" dirty="0">
                  <a:latin typeface="Arial" pitchFamily="34" charset="0"/>
                  <a:cs typeface="Arial" pitchFamily="34" charset="0"/>
                </a:endParaRPr>
              </a:p>
            </p:txBody>
          </p:sp>
          <p:sp>
            <p:nvSpPr>
              <p:cNvPr id="22" name="TextBox 21"/>
              <p:cNvSpPr txBox="1"/>
              <p:nvPr/>
            </p:nvSpPr>
            <p:spPr>
              <a:xfrm rot="16200000">
                <a:off x="3593915" y="107825"/>
                <a:ext cx="400110" cy="1403659"/>
              </a:xfrm>
              <a:prstGeom prst="rect">
                <a:avLst/>
              </a:prstGeom>
              <a:noFill/>
            </p:spPr>
            <p:txBody>
              <a:bodyPr vert="eaVert" wrap="square" rtlCol="0">
                <a:spAutoFit/>
              </a:bodyPr>
              <a:lstStyle/>
              <a:p>
                <a:pPr algn="ctr"/>
                <a:r>
                  <a:rPr lang="en-US" altLang="zh-CN" sz="1400" dirty="0" smtClean="0">
                    <a:latin typeface="Arial" pitchFamily="34" charset="0"/>
                    <a:cs typeface="Arial" pitchFamily="34" charset="0"/>
                  </a:rPr>
                  <a:t>PC-3/SPARCL1</a:t>
                </a:r>
                <a:endParaRPr lang="en-US" sz="1400" dirty="0">
                  <a:latin typeface="Arial" pitchFamily="34" charset="0"/>
                  <a:cs typeface="Arial" pitchFamily="34" charset="0"/>
                </a:endParaRPr>
              </a:p>
            </p:txBody>
          </p:sp>
          <p:sp>
            <p:nvSpPr>
              <p:cNvPr id="23" name="TextBox 22"/>
              <p:cNvSpPr txBox="1"/>
              <p:nvPr/>
            </p:nvSpPr>
            <p:spPr>
              <a:xfrm>
                <a:off x="3021690" y="2667000"/>
                <a:ext cx="2348720" cy="1077218"/>
              </a:xfrm>
              <a:prstGeom prst="rect">
                <a:avLst/>
              </a:prstGeom>
              <a:noFill/>
            </p:spPr>
            <p:txBody>
              <a:bodyPr wrap="none" rtlCol="0">
                <a:spAutoFit/>
              </a:bodyPr>
              <a:lstStyle/>
              <a:p>
                <a:r>
                  <a:rPr lang="en-US" sz="1600" b="1" dirty="0" smtClean="0">
                    <a:latin typeface="Arial" pitchFamily="34" charset="0"/>
                    <a:cs typeface="Arial" pitchFamily="34" charset="0"/>
                  </a:rPr>
                  <a:t>rSPARCL1 in</a:t>
                </a:r>
              </a:p>
              <a:p>
                <a:r>
                  <a:rPr lang="en-US" sz="1600" dirty="0" smtClean="0">
                    <a:latin typeface="Arial" pitchFamily="34" charset="0"/>
                    <a:cs typeface="Arial" pitchFamily="34" charset="0"/>
                  </a:rPr>
                  <a:t>pre-treatment       51%  </a:t>
                </a:r>
              </a:p>
              <a:p>
                <a:r>
                  <a:rPr lang="en-US" sz="1600" dirty="0" smtClean="0">
                    <a:latin typeface="Arial" pitchFamily="34" charset="0"/>
                    <a:cs typeface="Arial" pitchFamily="34" charset="0"/>
                  </a:rPr>
                  <a:t>the upper insert    60%</a:t>
                </a:r>
              </a:p>
              <a:p>
                <a:r>
                  <a:rPr lang="en-US" sz="1600" dirty="0" smtClean="0">
                    <a:latin typeface="Arial" pitchFamily="34" charset="0"/>
                    <a:cs typeface="Arial" pitchFamily="34" charset="0"/>
                  </a:rPr>
                  <a:t>the ECM gel         13%</a:t>
                </a:r>
              </a:p>
            </p:txBody>
          </p:sp>
          <p:sp>
            <p:nvSpPr>
              <p:cNvPr id="24" name="TextBox 23"/>
              <p:cNvSpPr txBox="1"/>
              <p:nvPr/>
            </p:nvSpPr>
            <p:spPr>
              <a:xfrm>
                <a:off x="4572000" y="2633472"/>
                <a:ext cx="1782860" cy="338554"/>
              </a:xfrm>
              <a:prstGeom prst="rect">
                <a:avLst/>
              </a:prstGeom>
              <a:noFill/>
            </p:spPr>
            <p:txBody>
              <a:bodyPr wrap="none" rtlCol="0">
                <a:spAutoFit/>
              </a:bodyPr>
              <a:lstStyle/>
              <a:p>
                <a:r>
                  <a:rPr lang="en-US" sz="1600" b="1" dirty="0" smtClean="0">
                    <a:latin typeface="Arial" pitchFamily="34" charset="0"/>
                    <a:cs typeface="Arial" pitchFamily="34" charset="0"/>
                  </a:rPr>
                  <a:t>Inhibition  Rates</a:t>
                </a:r>
                <a:endParaRPr lang="en-US" sz="1600" b="1" dirty="0">
                  <a:latin typeface="Arial" pitchFamily="34" charset="0"/>
                  <a:cs typeface="Arial" pitchFamily="34" charset="0"/>
                </a:endParaRPr>
              </a:p>
            </p:txBody>
          </p:sp>
          <p:sp>
            <p:nvSpPr>
              <p:cNvPr id="25" name="TextBox 24"/>
              <p:cNvSpPr txBox="1"/>
              <p:nvPr/>
            </p:nvSpPr>
            <p:spPr>
              <a:xfrm>
                <a:off x="2876272" y="533400"/>
                <a:ext cx="324128" cy="369332"/>
              </a:xfrm>
              <a:prstGeom prst="rect">
                <a:avLst/>
              </a:prstGeom>
              <a:noFill/>
            </p:spPr>
            <p:txBody>
              <a:bodyPr wrap="none" rtlCol="0">
                <a:spAutoFit/>
              </a:bodyPr>
              <a:lstStyle/>
              <a:p>
                <a:r>
                  <a:rPr lang="en-US" b="1" dirty="0" smtClean="0"/>
                  <a:t>B</a:t>
                </a:r>
                <a:endParaRPr lang="en-US" b="1" dirty="0"/>
              </a:p>
            </p:txBody>
          </p:sp>
        </p:grpSp>
        <p:grpSp>
          <p:nvGrpSpPr>
            <p:cNvPr id="6" name="Group 5"/>
            <p:cNvGrpSpPr/>
            <p:nvPr/>
          </p:nvGrpSpPr>
          <p:grpSpPr>
            <a:xfrm>
              <a:off x="6248400" y="530352"/>
              <a:ext cx="2266903" cy="3897728"/>
              <a:chOff x="6248400" y="530352"/>
              <a:chExt cx="2266903" cy="3897728"/>
            </a:xfrm>
          </p:grpSpPr>
          <p:sp>
            <p:nvSpPr>
              <p:cNvPr id="7" name="TextBox 6"/>
              <p:cNvSpPr txBox="1"/>
              <p:nvPr/>
            </p:nvSpPr>
            <p:spPr>
              <a:xfrm>
                <a:off x="6248400" y="530352"/>
                <a:ext cx="306494" cy="361474"/>
              </a:xfrm>
              <a:prstGeom prst="rect">
                <a:avLst/>
              </a:prstGeom>
              <a:noFill/>
            </p:spPr>
            <p:txBody>
              <a:bodyPr wrap="none" rtlCol="0">
                <a:spAutoFit/>
              </a:bodyPr>
              <a:lstStyle/>
              <a:p>
                <a:r>
                  <a:rPr lang="en-US" b="1" dirty="0" smtClean="0"/>
                  <a:t>C</a:t>
                </a:r>
                <a:endParaRPr lang="en-US" b="1" dirty="0"/>
              </a:p>
            </p:txBody>
          </p:sp>
          <p:grpSp>
            <p:nvGrpSpPr>
              <p:cNvPr id="8" name="Group 42"/>
              <p:cNvGrpSpPr/>
              <p:nvPr/>
            </p:nvGrpSpPr>
            <p:grpSpPr>
              <a:xfrm>
                <a:off x="6385581" y="963169"/>
                <a:ext cx="1996419" cy="1380124"/>
                <a:chOff x="1813581" y="990600"/>
                <a:chExt cx="3086664" cy="2138376"/>
              </a:xfrm>
            </p:grpSpPr>
            <p:pic>
              <p:nvPicPr>
                <p:cNvPr id="16" name="Picture 2" descr="E:\MyWorkData\MyProjects\CaMetas\manuscripts\SPARCL1 manuscript\source Results\OX Model Original Image Data Source 01112012\OX Images to be published 1.11.2012\Week 1\Exp.#21 PC3-EV week1\TOM20110920111546\TOM20110920111546.PNG"/>
                <p:cNvPicPr>
                  <a:picLocks noChangeAspect="1" noChangeArrowheads="1"/>
                </p:cNvPicPr>
                <p:nvPr/>
              </p:nvPicPr>
              <p:blipFill rotWithShape="1">
                <a:blip r:embed="rId6" cstate="print"/>
                <a:srcRect l="65612" t="18362" r="21827" b="44648"/>
                <a:stretch/>
              </p:blipFill>
              <p:spPr bwMode="auto">
                <a:xfrm>
                  <a:off x="1813581" y="990601"/>
                  <a:ext cx="832615" cy="2138375"/>
                </a:xfrm>
                <a:prstGeom prst="rect">
                  <a:avLst/>
                </a:prstGeom>
                <a:noFill/>
              </p:spPr>
            </p:pic>
            <p:pic>
              <p:nvPicPr>
                <p:cNvPr id="17" name="Picture 2" descr="E:\MyWorkData\MyProjects\CaMetas\manuscripts\SPARCL1 manuscript\source Results\OX Model Original Image Data Source 01112012\OX Images to be published 1.11.2012\Week 3\Exp.#21 PC3-EV 3rd week\TOM20111006163444\TOM20111006163444.PNG"/>
                <p:cNvPicPr>
                  <a:picLocks noChangeAspect="1" noChangeArrowheads="1"/>
                </p:cNvPicPr>
                <p:nvPr/>
              </p:nvPicPr>
              <p:blipFill rotWithShape="1">
                <a:blip r:embed="rId7" cstate="print"/>
                <a:srcRect l="66633" t="17602" r="20806" b="45409"/>
                <a:stretch/>
              </p:blipFill>
              <p:spPr bwMode="auto">
                <a:xfrm>
                  <a:off x="2916507" y="990601"/>
                  <a:ext cx="832615" cy="2138317"/>
                </a:xfrm>
                <a:prstGeom prst="rect">
                  <a:avLst/>
                </a:prstGeom>
                <a:noFill/>
              </p:spPr>
            </p:pic>
            <p:pic>
              <p:nvPicPr>
                <p:cNvPr id="18" name="Picture 2" descr="E:\MyWorkData\MyProjects\CaMetas\manuscripts\SPARCL1 manuscript\source Results\OX Model Original Image Data Source 01112012\OX Images to be published 1.11.2012\Week 6\Exp.#21 PC3-EV 6th week\TOM20111027151359\TOM20111027151359.PNG"/>
                <p:cNvPicPr>
                  <a:picLocks noChangeAspect="1" noChangeArrowheads="1"/>
                </p:cNvPicPr>
                <p:nvPr/>
              </p:nvPicPr>
              <p:blipFill rotWithShape="1">
                <a:blip r:embed="rId8" cstate="print"/>
                <a:srcRect l="66658" t="10182" r="20781" b="52829"/>
                <a:stretch/>
              </p:blipFill>
              <p:spPr bwMode="auto">
                <a:xfrm>
                  <a:off x="4067630" y="990600"/>
                  <a:ext cx="832615" cy="2138317"/>
                </a:xfrm>
                <a:prstGeom prst="rect">
                  <a:avLst/>
                </a:prstGeom>
                <a:noFill/>
              </p:spPr>
            </p:pic>
          </p:grpSp>
          <p:grpSp>
            <p:nvGrpSpPr>
              <p:cNvPr id="9" name="Group 41"/>
              <p:cNvGrpSpPr/>
              <p:nvPr/>
            </p:nvGrpSpPr>
            <p:grpSpPr>
              <a:xfrm>
                <a:off x="6385580" y="2614144"/>
                <a:ext cx="1996420" cy="1513394"/>
                <a:chOff x="1813580" y="3376025"/>
                <a:chExt cx="3086664" cy="2138432"/>
              </a:xfrm>
            </p:grpSpPr>
            <p:pic>
              <p:nvPicPr>
                <p:cNvPr id="13" name="Picture 12" descr="E:\MyWorkData\MyProjects\CaMetas\manuscripts\SPARCL1 manuscript\source Results\OX Model Original Image Data Source 01112012\OX Images to be published 1.11.2012\Week 1\Exp.#21 PC3-SP1 week1\TOM20110920115506\TOM20110920115506.PNG"/>
                <p:cNvPicPr>
                  <a:picLocks noChangeAspect="1" noChangeArrowheads="1"/>
                </p:cNvPicPr>
                <p:nvPr/>
              </p:nvPicPr>
              <p:blipFill rotWithShape="1">
                <a:blip r:embed="rId9" cstate="print"/>
                <a:srcRect l="51530" t="16563" r="35909" b="46446"/>
                <a:stretch/>
              </p:blipFill>
              <p:spPr bwMode="auto">
                <a:xfrm>
                  <a:off x="1813580" y="3376025"/>
                  <a:ext cx="832615" cy="2138432"/>
                </a:xfrm>
                <a:prstGeom prst="rect">
                  <a:avLst/>
                </a:prstGeom>
                <a:noFill/>
              </p:spPr>
            </p:pic>
            <p:pic>
              <p:nvPicPr>
                <p:cNvPr id="14" name="Picture 3" descr="E:\MyWorkData\MyProjects\CaMetas\manuscripts\SPARCL1 manuscript\source Results\OX Model Original Image Data Source 01112012\OX Images to be published 1.11.2012\Week 3\Exp.#21 PC3-SP1 3rd week\TOM20111006171442\TOM20111006171442.PNG"/>
                <p:cNvPicPr>
                  <a:picLocks noChangeAspect="1" noChangeArrowheads="1"/>
                </p:cNvPicPr>
                <p:nvPr/>
              </p:nvPicPr>
              <p:blipFill rotWithShape="1">
                <a:blip r:embed="rId10" cstate="print"/>
                <a:srcRect l="65014" t="26214" r="22425" b="36797"/>
                <a:stretch/>
              </p:blipFill>
              <p:spPr bwMode="auto">
                <a:xfrm>
                  <a:off x="2924599" y="3376140"/>
                  <a:ext cx="832615" cy="2138317"/>
                </a:xfrm>
                <a:prstGeom prst="rect">
                  <a:avLst/>
                </a:prstGeom>
                <a:noFill/>
              </p:spPr>
            </p:pic>
            <p:pic>
              <p:nvPicPr>
                <p:cNvPr id="15" name="Picture 3" descr="E:\MyWorkData\MyProjects\CaMetas\manuscripts\SPARCL1 manuscript\source Results\OX Model Original Image Data Source 01112012\OX Images to be published 1.11.2012\Week 6\Exp.#21 PC3-SP1 6th week\TOM20111027160618\TOM20111027160618.PNG"/>
                <p:cNvPicPr>
                  <a:picLocks noChangeAspect="1" noChangeArrowheads="1"/>
                </p:cNvPicPr>
                <p:nvPr/>
              </p:nvPicPr>
              <p:blipFill rotWithShape="1">
                <a:blip r:embed="rId11" cstate="print"/>
                <a:srcRect l="67987" t="10736" r="19452" b="52275"/>
                <a:stretch/>
              </p:blipFill>
              <p:spPr bwMode="auto">
                <a:xfrm>
                  <a:off x="4067629" y="3376140"/>
                  <a:ext cx="832615" cy="2138317"/>
                </a:xfrm>
                <a:prstGeom prst="rect">
                  <a:avLst/>
                </a:prstGeom>
                <a:noFill/>
              </p:spPr>
            </p:pic>
          </p:grpSp>
          <p:sp>
            <p:nvSpPr>
              <p:cNvPr id="10" name="TextBox 7"/>
              <p:cNvSpPr txBox="1"/>
              <p:nvPr/>
            </p:nvSpPr>
            <p:spPr>
              <a:xfrm>
                <a:off x="6248400" y="4058748"/>
                <a:ext cx="2266903" cy="369332"/>
              </a:xfrm>
              <a:prstGeom prst="rect">
                <a:avLst/>
              </a:prstGeom>
              <a:noFill/>
            </p:spPr>
            <p:txBody>
              <a:bodyPr wrap="none" rtlCol="0">
                <a:spAutoFit/>
              </a:bodyPr>
              <a:lstStyle/>
              <a:p>
                <a:r>
                  <a:rPr lang="en-US" altLang="zh-CN" sz="1200" b="1" dirty="0" smtClean="0">
                    <a:latin typeface="Arial" pitchFamily="34" charset="0"/>
                    <a:cs typeface="Arial" pitchFamily="34" charset="0"/>
                  </a:rPr>
                  <a:t>Week</a:t>
                </a:r>
                <a:r>
                  <a:rPr lang="en-US" altLang="zh-CN" sz="1200" dirty="0" smtClean="0">
                    <a:latin typeface="Arial" pitchFamily="34" charset="0"/>
                    <a:cs typeface="Arial" pitchFamily="34" charset="0"/>
                  </a:rPr>
                  <a:t> </a:t>
                </a:r>
                <a:r>
                  <a:rPr lang="en-US" altLang="zh-CN" dirty="0" smtClean="0"/>
                  <a:t>1         3            6  </a:t>
                </a:r>
                <a:endParaRPr lang="zh-CN" altLang="en-US" dirty="0"/>
              </a:p>
            </p:txBody>
          </p:sp>
          <p:sp>
            <p:nvSpPr>
              <p:cNvPr id="11" name="TextBox 10"/>
              <p:cNvSpPr txBox="1"/>
              <p:nvPr/>
            </p:nvSpPr>
            <p:spPr>
              <a:xfrm>
                <a:off x="6568337" y="2359223"/>
                <a:ext cx="1737463" cy="307777"/>
              </a:xfrm>
              <a:prstGeom prst="rect">
                <a:avLst/>
              </a:prstGeom>
              <a:noFill/>
            </p:spPr>
            <p:txBody>
              <a:bodyPr wrap="none" rtlCol="0">
                <a:spAutoFit/>
              </a:bodyPr>
              <a:lstStyle/>
              <a:p>
                <a:r>
                  <a:rPr lang="en-US" altLang="zh-CN" sz="1400" dirty="0" smtClean="0">
                    <a:latin typeface="Arial" pitchFamily="34" charset="0"/>
                    <a:cs typeface="Arial" pitchFamily="34" charset="0"/>
                  </a:rPr>
                  <a:t>PC-3-luc/SPARCL1</a:t>
                </a:r>
                <a:endParaRPr lang="zh-CN" altLang="en-US" sz="1400" dirty="0">
                  <a:latin typeface="Arial" pitchFamily="34" charset="0"/>
                  <a:cs typeface="Arial" pitchFamily="34" charset="0"/>
                </a:endParaRPr>
              </a:p>
            </p:txBody>
          </p:sp>
          <p:sp>
            <p:nvSpPr>
              <p:cNvPr id="12" name="TextBox 11"/>
              <p:cNvSpPr txBox="1"/>
              <p:nvPr/>
            </p:nvSpPr>
            <p:spPr>
              <a:xfrm>
                <a:off x="6780794" y="658368"/>
                <a:ext cx="1172116" cy="307777"/>
              </a:xfrm>
              <a:prstGeom prst="rect">
                <a:avLst/>
              </a:prstGeom>
              <a:noFill/>
            </p:spPr>
            <p:txBody>
              <a:bodyPr wrap="none" rtlCol="0">
                <a:spAutoFit/>
              </a:bodyPr>
              <a:lstStyle/>
              <a:p>
                <a:r>
                  <a:rPr lang="en-US" altLang="zh-CN" sz="1400" dirty="0" smtClean="0">
                    <a:latin typeface="Arial" pitchFamily="34" charset="0"/>
                    <a:cs typeface="Arial" pitchFamily="34" charset="0"/>
                  </a:rPr>
                  <a:t>PC-3-luc/EV</a:t>
                </a:r>
                <a:endParaRPr lang="zh-CN" altLang="en-US" sz="1400" dirty="0">
                  <a:latin typeface="Arial" pitchFamily="34" charset="0"/>
                  <a:cs typeface="Arial" pitchFamily="34" charset="0"/>
                </a:endParaRPr>
              </a:p>
            </p:txBody>
          </p:sp>
        </p:grpSp>
      </p:grpSp>
      <p:sp>
        <p:nvSpPr>
          <p:cNvPr id="27" name="Rectangle 26"/>
          <p:cNvSpPr/>
          <p:nvPr/>
        </p:nvSpPr>
        <p:spPr>
          <a:xfrm>
            <a:off x="914400" y="30609"/>
            <a:ext cx="7408823" cy="646331"/>
          </a:xfrm>
          <a:prstGeom prst="rect">
            <a:avLst/>
          </a:prstGeom>
        </p:spPr>
        <p:txBody>
          <a:bodyPr wrap="none">
            <a:spAutoFit/>
          </a:bodyPr>
          <a:lstStyle/>
          <a:p>
            <a:r>
              <a:rPr lang="en-US" sz="3600" b="1" dirty="0">
                <a:solidFill>
                  <a:srgbClr val="0070C0"/>
                </a:solidFill>
                <a:latin typeface="Arial" pitchFamily="34" charset="0"/>
                <a:cs typeface="Arial" pitchFamily="34" charset="0"/>
              </a:rPr>
              <a:t>Evaluation of SPARCL1 </a:t>
            </a:r>
            <a:r>
              <a:rPr lang="en-US" sz="3600" b="1" dirty="0" smtClean="0">
                <a:solidFill>
                  <a:srgbClr val="0070C0"/>
                </a:solidFill>
                <a:latin typeface="Arial" pitchFamily="34" charset="0"/>
                <a:cs typeface="Arial" pitchFamily="34" charset="0"/>
              </a:rPr>
              <a:t>Function</a:t>
            </a:r>
            <a:endParaRPr lang="en-US" sz="3600" dirty="0">
              <a:solidFill>
                <a:srgbClr val="0070C0"/>
              </a:solidFill>
            </a:endParaRPr>
          </a:p>
        </p:txBody>
      </p:sp>
    </p:spTree>
    <p:extLst>
      <p:ext uri="{BB962C8B-B14F-4D97-AF65-F5344CB8AC3E}">
        <p14:creationId xmlns:p14="http://schemas.microsoft.com/office/powerpoint/2010/main" xmlns="" val="1122160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1600200" y="0"/>
            <a:ext cx="6324600" cy="1200329"/>
          </a:xfrm>
          <a:prstGeom prst="rect">
            <a:avLst/>
          </a:prstGeom>
          <a:noFill/>
        </p:spPr>
        <p:txBody>
          <a:bodyPr wrap="square" rtlCol="0">
            <a:spAutoFit/>
          </a:bodyPr>
          <a:lstStyle/>
          <a:p>
            <a:r>
              <a:rPr lang="en-US" sz="3600" b="1" dirty="0" smtClean="0">
                <a:solidFill>
                  <a:schemeClr val="tx2">
                    <a:lumMod val="60000"/>
                    <a:lumOff val="40000"/>
                  </a:schemeClr>
                </a:solidFill>
              </a:rPr>
              <a:t>SPARCL1 function in vivo using </a:t>
            </a:r>
          </a:p>
          <a:p>
            <a:r>
              <a:rPr lang="en-US" sz="3600" b="1" dirty="0" err="1" smtClean="0">
                <a:solidFill>
                  <a:schemeClr val="tx2">
                    <a:lumMod val="60000"/>
                    <a:lumOff val="40000"/>
                  </a:schemeClr>
                </a:solidFill>
              </a:rPr>
              <a:t>intracardiac</a:t>
            </a:r>
            <a:r>
              <a:rPr lang="en-US" sz="3600" b="1" dirty="0" smtClean="0">
                <a:solidFill>
                  <a:schemeClr val="tx2">
                    <a:lumMod val="60000"/>
                    <a:lumOff val="40000"/>
                  </a:schemeClr>
                </a:solidFill>
              </a:rPr>
              <a:t> injection model (IC)</a:t>
            </a:r>
            <a:endParaRPr lang="en-US" sz="3600" b="1" dirty="0">
              <a:solidFill>
                <a:schemeClr val="tx2">
                  <a:lumMod val="60000"/>
                  <a:lumOff val="40000"/>
                </a:schemeClr>
              </a:solidFill>
            </a:endParaRPr>
          </a:p>
        </p:txBody>
      </p:sp>
      <p:pic>
        <p:nvPicPr>
          <p:cNvPr id="29" name="内容占位符 5"/>
          <p:cNvPicPr>
            <a:picLocks noGrp="1" noChangeAspect="1"/>
          </p:cNvPicPr>
          <p:nvPr>
            <p:ph idx="1"/>
          </p:nvPr>
        </p:nvPicPr>
        <p:blipFill rotWithShape="1">
          <a:blip r:embed="rId3" cstate="print">
            <a:lum bright="20000" contrast="40000"/>
            <a:extLst>
              <a:ext uri="{28A0092B-C50C-407E-A947-70E740481C1C}">
                <a14:useLocalDpi xmlns:a14="http://schemas.microsoft.com/office/drawing/2010/main" xmlns="" val="0"/>
              </a:ext>
            </a:extLst>
          </a:blip>
          <a:srcRect l="62787" t="69450" r="24754" b="17990"/>
          <a:stretch/>
        </p:blipFill>
        <p:spPr>
          <a:xfrm>
            <a:off x="6479978" y="2883916"/>
            <a:ext cx="685800" cy="663199"/>
          </a:xfrm>
        </p:spPr>
      </p:pic>
      <p:pic>
        <p:nvPicPr>
          <p:cNvPr id="30" name="内容占位符 3"/>
          <p:cNvPicPr>
            <a:picLocks noChangeAspect="1"/>
          </p:cNvPicPr>
          <p:nvPr/>
        </p:nvPicPr>
        <p:blipFill rotWithShape="1">
          <a:blip r:embed="rId4" cstate="print">
            <a:lum bright="20000" contrast="40000"/>
            <a:extLst>
              <a:ext uri="{28A0092B-C50C-407E-A947-70E740481C1C}">
                <a14:useLocalDpi xmlns:a14="http://schemas.microsoft.com/office/drawing/2010/main" xmlns="" val="0"/>
              </a:ext>
            </a:extLst>
          </a:blip>
          <a:srcRect l="57025" t="68596" r="29076" b="22247"/>
          <a:stretch/>
        </p:blipFill>
        <p:spPr>
          <a:xfrm>
            <a:off x="6491006" y="1981184"/>
            <a:ext cx="642918" cy="562666"/>
          </a:xfrm>
          <a:prstGeom prst="rect">
            <a:avLst/>
          </a:prstGeom>
        </p:spPr>
      </p:pic>
      <p:pic>
        <p:nvPicPr>
          <p:cNvPr id="31" name="内容占位符 4"/>
          <p:cNvPicPr>
            <a:picLocks noChangeAspect="1"/>
          </p:cNvPicPr>
          <p:nvPr/>
        </p:nvPicPr>
        <p:blipFill rotWithShape="1">
          <a:blip r:embed="rId5" cstate="print">
            <a:extLst>
              <a:ext uri="{28A0092B-C50C-407E-A947-70E740481C1C}">
                <a14:useLocalDpi xmlns:a14="http://schemas.microsoft.com/office/drawing/2010/main" xmlns="" val="0"/>
              </a:ext>
            </a:extLst>
          </a:blip>
          <a:srcRect l="86227" t="11137" b="3907"/>
          <a:stretch/>
        </p:blipFill>
        <p:spPr>
          <a:xfrm>
            <a:off x="1916551" y="2063004"/>
            <a:ext cx="714781" cy="3845024"/>
          </a:xfrm>
          <a:prstGeom prst="rect">
            <a:avLst/>
          </a:prstGeom>
        </p:spPr>
      </p:pic>
      <p:pic>
        <p:nvPicPr>
          <p:cNvPr id="32" name="内容占位符 4"/>
          <p:cNvPicPr>
            <a:picLocks noChangeAspect="1"/>
          </p:cNvPicPr>
          <p:nvPr/>
        </p:nvPicPr>
        <p:blipFill rotWithShape="1">
          <a:blip r:embed="rId5" cstate="print">
            <a:extLst>
              <a:ext uri="{28A0092B-C50C-407E-A947-70E740481C1C}">
                <a14:useLocalDpi xmlns:a14="http://schemas.microsoft.com/office/drawing/2010/main" xmlns="" val="0"/>
              </a:ext>
            </a:extLst>
          </a:blip>
          <a:srcRect l="26441" t="43689" r="57701" b="13125"/>
          <a:stretch/>
        </p:blipFill>
        <p:spPr>
          <a:xfrm>
            <a:off x="350701" y="2030986"/>
            <a:ext cx="822960" cy="1954530"/>
          </a:xfrm>
          <a:prstGeom prst="rect">
            <a:avLst/>
          </a:prstGeom>
        </p:spPr>
      </p:pic>
      <p:pic>
        <p:nvPicPr>
          <p:cNvPr id="33" name="内容占位符 3"/>
          <p:cNvPicPr>
            <a:picLocks noChangeAspect="1"/>
          </p:cNvPicPr>
          <p:nvPr/>
        </p:nvPicPr>
        <p:blipFill rotWithShape="1">
          <a:blip r:embed="rId6" cstate="print">
            <a:extLst>
              <a:ext uri="{28A0092B-C50C-407E-A947-70E740481C1C}">
                <a14:useLocalDpi xmlns:a14="http://schemas.microsoft.com/office/drawing/2010/main" xmlns="" val="0"/>
              </a:ext>
            </a:extLst>
          </a:blip>
          <a:srcRect l="25576" t="43815" r="58567" b="15778"/>
          <a:stretch/>
        </p:blipFill>
        <p:spPr>
          <a:xfrm>
            <a:off x="350702" y="4113583"/>
            <a:ext cx="822960" cy="1828800"/>
          </a:xfrm>
          <a:prstGeom prst="rect">
            <a:avLst/>
          </a:prstGeom>
        </p:spPr>
      </p:pic>
      <p:pic>
        <p:nvPicPr>
          <p:cNvPr id="34" name="内容占位符 6"/>
          <p:cNvPicPr>
            <a:picLocks noChangeAspect="1"/>
          </p:cNvPicPr>
          <p:nvPr/>
        </p:nvPicPr>
        <p:blipFill rotWithShape="1">
          <a:blip r:embed="rId7" cstate="print">
            <a:extLst>
              <a:ext uri="{28A0092B-C50C-407E-A947-70E740481C1C}">
                <a14:useLocalDpi xmlns:a14="http://schemas.microsoft.com/office/drawing/2010/main" xmlns="" val="0"/>
              </a:ext>
            </a:extLst>
          </a:blip>
          <a:srcRect l="50730" t="10824" r="34337" b="45991"/>
          <a:stretch/>
        </p:blipFill>
        <p:spPr>
          <a:xfrm>
            <a:off x="2548914" y="2030986"/>
            <a:ext cx="774957" cy="1954530"/>
          </a:xfrm>
          <a:prstGeom prst="rect">
            <a:avLst/>
          </a:prstGeom>
        </p:spPr>
      </p:pic>
      <p:pic>
        <p:nvPicPr>
          <p:cNvPr id="35" name="内容占位符 6"/>
          <p:cNvPicPr>
            <a:picLocks noChangeAspect="1"/>
          </p:cNvPicPr>
          <p:nvPr/>
        </p:nvPicPr>
        <p:blipFill rotWithShape="1">
          <a:blip r:embed="rId7" cstate="print">
            <a:extLst>
              <a:ext uri="{28A0092B-C50C-407E-A947-70E740481C1C}">
                <a14:useLocalDpi xmlns:a14="http://schemas.microsoft.com/office/drawing/2010/main" xmlns="" val="0"/>
              </a:ext>
            </a:extLst>
          </a:blip>
          <a:srcRect l="86529" t="11184" b="4002"/>
          <a:stretch/>
        </p:blipFill>
        <p:spPr>
          <a:xfrm>
            <a:off x="3352805" y="2005845"/>
            <a:ext cx="699078" cy="3838690"/>
          </a:xfrm>
          <a:prstGeom prst="rect">
            <a:avLst/>
          </a:prstGeom>
        </p:spPr>
      </p:pic>
      <p:pic>
        <p:nvPicPr>
          <p:cNvPr id="36" name="内容占位符 9"/>
          <p:cNvPicPr>
            <a:picLocks noChangeAspect="1"/>
          </p:cNvPicPr>
          <p:nvPr/>
        </p:nvPicPr>
        <p:blipFill rotWithShape="1">
          <a:blip r:embed="rId8" cstate="print">
            <a:extLst>
              <a:ext uri="{28A0092B-C50C-407E-A947-70E740481C1C}">
                <a14:useLocalDpi xmlns:a14="http://schemas.microsoft.com/office/drawing/2010/main" xmlns="" val="0"/>
              </a:ext>
            </a:extLst>
          </a:blip>
          <a:srcRect l="23112" t="10307" r="61963" b="49286"/>
          <a:stretch/>
        </p:blipFill>
        <p:spPr>
          <a:xfrm>
            <a:off x="2548914" y="4113582"/>
            <a:ext cx="774535" cy="1828801"/>
          </a:xfrm>
          <a:prstGeom prst="rect">
            <a:avLst/>
          </a:prstGeom>
        </p:spPr>
      </p:pic>
      <p:pic>
        <p:nvPicPr>
          <p:cNvPr id="37" name="内容占位符 14"/>
          <p:cNvPicPr>
            <a:picLocks noChangeAspect="1"/>
          </p:cNvPicPr>
          <p:nvPr/>
        </p:nvPicPr>
        <p:blipFill rotWithShape="1">
          <a:blip r:embed="rId9" cstate="print">
            <a:extLst>
              <a:ext uri="{28A0092B-C50C-407E-A947-70E740481C1C}">
                <a14:useLocalDpi xmlns:a14="http://schemas.microsoft.com/office/drawing/2010/main" xmlns="" val="0"/>
              </a:ext>
            </a:extLst>
          </a:blip>
          <a:srcRect l="51743" t="14426" r="33323" b="42201"/>
          <a:stretch/>
        </p:blipFill>
        <p:spPr>
          <a:xfrm>
            <a:off x="4019693" y="2022480"/>
            <a:ext cx="774957" cy="1963036"/>
          </a:xfrm>
          <a:prstGeom prst="rect">
            <a:avLst/>
          </a:prstGeom>
        </p:spPr>
      </p:pic>
      <p:pic>
        <p:nvPicPr>
          <p:cNvPr id="38" name="内容占位符 17"/>
          <p:cNvPicPr>
            <a:picLocks noChangeAspect="1"/>
          </p:cNvPicPr>
          <p:nvPr/>
        </p:nvPicPr>
        <p:blipFill rotWithShape="1">
          <a:blip r:embed="rId10" cstate="print">
            <a:extLst>
              <a:ext uri="{28A0092B-C50C-407E-A947-70E740481C1C}">
                <a14:useLocalDpi xmlns:a14="http://schemas.microsoft.com/office/drawing/2010/main" xmlns="" val="0"/>
              </a:ext>
            </a:extLst>
          </a:blip>
          <a:srcRect l="24716" t="13018" r="60351" b="46576"/>
          <a:stretch/>
        </p:blipFill>
        <p:spPr>
          <a:xfrm>
            <a:off x="4019692" y="4113583"/>
            <a:ext cx="774957" cy="1828800"/>
          </a:xfrm>
          <a:prstGeom prst="rect">
            <a:avLst/>
          </a:prstGeom>
        </p:spPr>
      </p:pic>
      <p:pic>
        <p:nvPicPr>
          <p:cNvPr id="39" name="内容占位符 20"/>
          <p:cNvPicPr>
            <a:picLocks noChangeAspect="1"/>
          </p:cNvPicPr>
          <p:nvPr/>
        </p:nvPicPr>
        <p:blipFill rotWithShape="1">
          <a:blip r:embed="rId11" cstate="print">
            <a:extLst>
              <a:ext uri="{28A0092B-C50C-407E-A947-70E740481C1C}">
                <a14:useLocalDpi xmlns:a14="http://schemas.microsoft.com/office/drawing/2010/main" xmlns="" val="0"/>
              </a:ext>
            </a:extLst>
          </a:blip>
          <a:srcRect l="48496" t="24762" r="36579" b="31726"/>
          <a:stretch/>
        </p:blipFill>
        <p:spPr>
          <a:xfrm>
            <a:off x="4866250" y="2016159"/>
            <a:ext cx="774567" cy="1969357"/>
          </a:xfrm>
          <a:prstGeom prst="rect">
            <a:avLst/>
          </a:prstGeom>
        </p:spPr>
      </p:pic>
      <p:pic>
        <p:nvPicPr>
          <p:cNvPr id="40" name="内容占位符 22"/>
          <p:cNvPicPr>
            <a:picLocks noChangeAspect="1"/>
          </p:cNvPicPr>
          <p:nvPr/>
        </p:nvPicPr>
        <p:blipFill rotWithShape="1">
          <a:blip r:embed="rId12" cstate="print">
            <a:extLst>
              <a:ext uri="{28A0092B-C50C-407E-A947-70E740481C1C}">
                <a14:useLocalDpi xmlns:a14="http://schemas.microsoft.com/office/drawing/2010/main" xmlns="" val="0"/>
              </a:ext>
            </a:extLst>
          </a:blip>
          <a:srcRect l="20221" t="19024" r="64854" b="40612"/>
          <a:stretch/>
        </p:blipFill>
        <p:spPr>
          <a:xfrm>
            <a:off x="4866250" y="4115561"/>
            <a:ext cx="774567" cy="1826822"/>
          </a:xfrm>
          <a:prstGeom prst="rect">
            <a:avLst/>
          </a:prstGeom>
        </p:spPr>
      </p:pic>
      <p:pic>
        <p:nvPicPr>
          <p:cNvPr id="41" name="内容占位符 22"/>
          <p:cNvPicPr>
            <a:picLocks noChangeAspect="1"/>
          </p:cNvPicPr>
          <p:nvPr/>
        </p:nvPicPr>
        <p:blipFill rotWithShape="1">
          <a:blip r:embed="rId12" cstate="print">
            <a:extLst>
              <a:ext uri="{28A0092B-C50C-407E-A947-70E740481C1C}">
                <a14:useLocalDpi xmlns:a14="http://schemas.microsoft.com/office/drawing/2010/main" xmlns="" val="0"/>
              </a:ext>
            </a:extLst>
          </a:blip>
          <a:srcRect l="86314" t="9490" b="4282"/>
          <a:stretch/>
        </p:blipFill>
        <p:spPr>
          <a:xfrm>
            <a:off x="5670818" y="1941855"/>
            <a:ext cx="710229" cy="3902679"/>
          </a:xfrm>
          <a:prstGeom prst="rect">
            <a:avLst/>
          </a:prstGeom>
        </p:spPr>
      </p:pic>
      <p:sp>
        <p:nvSpPr>
          <p:cNvPr id="42" name="TextBox 41"/>
          <p:cNvSpPr txBox="1"/>
          <p:nvPr/>
        </p:nvSpPr>
        <p:spPr>
          <a:xfrm rot="16200000">
            <a:off x="-125136" y="2856653"/>
            <a:ext cx="710451" cy="307777"/>
          </a:xfrm>
          <a:prstGeom prst="rect">
            <a:avLst/>
          </a:prstGeom>
          <a:noFill/>
        </p:spPr>
        <p:txBody>
          <a:bodyPr wrap="none" rtlCol="0">
            <a:spAutoFit/>
          </a:bodyPr>
          <a:lstStyle/>
          <a:p>
            <a:r>
              <a:rPr lang="en-US" altLang="zh-CN" sz="1400" dirty="0" smtClean="0"/>
              <a:t>PC3-EV</a:t>
            </a:r>
            <a:endParaRPr lang="zh-CN" altLang="en-US" sz="1400" dirty="0"/>
          </a:p>
        </p:txBody>
      </p:sp>
      <p:sp>
        <p:nvSpPr>
          <p:cNvPr id="43" name="TextBox 42"/>
          <p:cNvSpPr txBox="1"/>
          <p:nvPr/>
        </p:nvSpPr>
        <p:spPr>
          <a:xfrm rot="16200000">
            <a:off x="-339172" y="4826268"/>
            <a:ext cx="1144480" cy="307777"/>
          </a:xfrm>
          <a:prstGeom prst="rect">
            <a:avLst/>
          </a:prstGeom>
          <a:noFill/>
        </p:spPr>
        <p:txBody>
          <a:bodyPr wrap="none" rtlCol="0">
            <a:spAutoFit/>
          </a:bodyPr>
          <a:lstStyle/>
          <a:p>
            <a:r>
              <a:rPr lang="en-US" altLang="zh-CN" sz="1400" dirty="0" smtClean="0"/>
              <a:t>PC3-SPARCL1</a:t>
            </a:r>
            <a:endParaRPr lang="zh-CN" altLang="en-US" sz="1400" dirty="0"/>
          </a:p>
        </p:txBody>
      </p:sp>
      <p:sp>
        <p:nvSpPr>
          <p:cNvPr id="44" name="TextBox 43"/>
          <p:cNvSpPr txBox="1"/>
          <p:nvPr/>
        </p:nvSpPr>
        <p:spPr>
          <a:xfrm>
            <a:off x="439016" y="5940623"/>
            <a:ext cx="646331" cy="307777"/>
          </a:xfrm>
          <a:prstGeom prst="rect">
            <a:avLst/>
          </a:prstGeom>
          <a:noFill/>
        </p:spPr>
        <p:txBody>
          <a:bodyPr wrap="none" rtlCol="0">
            <a:spAutoFit/>
          </a:bodyPr>
          <a:lstStyle/>
          <a:p>
            <a:r>
              <a:rPr lang="en-US" altLang="zh-CN" sz="1400" dirty="0" smtClean="0"/>
              <a:t>10min</a:t>
            </a:r>
            <a:endParaRPr lang="zh-CN" altLang="en-US" sz="1400" dirty="0"/>
          </a:p>
        </p:txBody>
      </p:sp>
      <p:sp>
        <p:nvSpPr>
          <p:cNvPr id="45" name="TextBox 44"/>
          <p:cNvSpPr txBox="1"/>
          <p:nvPr/>
        </p:nvSpPr>
        <p:spPr>
          <a:xfrm>
            <a:off x="2592773" y="5940622"/>
            <a:ext cx="731098" cy="307777"/>
          </a:xfrm>
          <a:prstGeom prst="rect">
            <a:avLst/>
          </a:prstGeom>
          <a:noFill/>
        </p:spPr>
        <p:txBody>
          <a:bodyPr wrap="none" rtlCol="0">
            <a:spAutoFit/>
          </a:bodyPr>
          <a:lstStyle/>
          <a:p>
            <a:r>
              <a:rPr lang="en-US" altLang="zh-CN" sz="1400" dirty="0" smtClean="0"/>
              <a:t>Week 2</a:t>
            </a:r>
            <a:endParaRPr lang="zh-CN" altLang="en-US" sz="1400" dirty="0"/>
          </a:p>
        </p:txBody>
      </p:sp>
      <p:sp>
        <p:nvSpPr>
          <p:cNvPr id="46" name="TextBox 45"/>
          <p:cNvSpPr txBox="1"/>
          <p:nvPr/>
        </p:nvSpPr>
        <p:spPr>
          <a:xfrm>
            <a:off x="4063552" y="5940623"/>
            <a:ext cx="731098" cy="307777"/>
          </a:xfrm>
          <a:prstGeom prst="rect">
            <a:avLst/>
          </a:prstGeom>
          <a:noFill/>
        </p:spPr>
        <p:txBody>
          <a:bodyPr wrap="none" rtlCol="0">
            <a:spAutoFit/>
          </a:bodyPr>
          <a:lstStyle/>
          <a:p>
            <a:r>
              <a:rPr lang="en-US" altLang="zh-CN" sz="1400" dirty="0" smtClean="0"/>
              <a:t>Week 4</a:t>
            </a:r>
            <a:endParaRPr lang="zh-CN" altLang="en-US" sz="1400" dirty="0"/>
          </a:p>
        </p:txBody>
      </p:sp>
      <p:sp>
        <p:nvSpPr>
          <p:cNvPr id="47" name="TextBox 46"/>
          <p:cNvSpPr txBox="1"/>
          <p:nvPr/>
        </p:nvSpPr>
        <p:spPr>
          <a:xfrm>
            <a:off x="4896340" y="5938287"/>
            <a:ext cx="731098" cy="307777"/>
          </a:xfrm>
          <a:prstGeom prst="rect">
            <a:avLst/>
          </a:prstGeom>
          <a:noFill/>
        </p:spPr>
        <p:txBody>
          <a:bodyPr wrap="none" rtlCol="0">
            <a:spAutoFit/>
          </a:bodyPr>
          <a:lstStyle/>
          <a:p>
            <a:r>
              <a:rPr lang="en-US" altLang="zh-CN" sz="1400" dirty="0" smtClean="0"/>
              <a:t>Week 5</a:t>
            </a:r>
            <a:endParaRPr lang="zh-CN" altLang="en-US" sz="1400" dirty="0"/>
          </a:p>
        </p:txBody>
      </p:sp>
      <p:pic>
        <p:nvPicPr>
          <p:cNvPr id="48" name="内容占位符 33"/>
          <p:cNvPicPr>
            <a:picLocks noChangeAspect="1"/>
          </p:cNvPicPr>
          <p:nvPr/>
        </p:nvPicPr>
        <p:blipFill rotWithShape="1">
          <a:blip r:embed="rId13" cstate="print">
            <a:extLst>
              <a:ext uri="{28A0092B-C50C-407E-A947-70E740481C1C}">
                <a14:useLocalDpi xmlns:a14="http://schemas.microsoft.com/office/drawing/2010/main" xmlns="" val="0"/>
              </a:ext>
            </a:extLst>
          </a:blip>
          <a:srcRect l="23355" t="17538" r="62893" b="42099"/>
          <a:stretch/>
        </p:blipFill>
        <p:spPr>
          <a:xfrm>
            <a:off x="1196471" y="4115561"/>
            <a:ext cx="713678" cy="1826822"/>
          </a:xfrm>
          <a:prstGeom prst="rect">
            <a:avLst/>
          </a:prstGeom>
        </p:spPr>
      </p:pic>
      <p:pic>
        <p:nvPicPr>
          <p:cNvPr id="49" name="内容占位符 35"/>
          <p:cNvPicPr>
            <a:picLocks noChangeAspect="1"/>
          </p:cNvPicPr>
          <p:nvPr/>
        </p:nvPicPr>
        <p:blipFill rotWithShape="1">
          <a:blip r:embed="rId14" cstate="print">
            <a:extLst>
              <a:ext uri="{28A0092B-C50C-407E-A947-70E740481C1C}">
                <a14:useLocalDpi xmlns:a14="http://schemas.microsoft.com/office/drawing/2010/main" xmlns="" val="0"/>
              </a:ext>
            </a:extLst>
          </a:blip>
          <a:srcRect l="53008" t="20308" r="33240" b="36735"/>
          <a:stretch/>
        </p:blipFill>
        <p:spPr>
          <a:xfrm>
            <a:off x="1196471" y="2041300"/>
            <a:ext cx="713678" cy="1944216"/>
          </a:xfrm>
          <a:prstGeom prst="rect">
            <a:avLst/>
          </a:prstGeom>
        </p:spPr>
      </p:pic>
      <p:sp>
        <p:nvSpPr>
          <p:cNvPr id="50" name="TextBox 49"/>
          <p:cNvSpPr txBox="1"/>
          <p:nvPr/>
        </p:nvSpPr>
        <p:spPr>
          <a:xfrm>
            <a:off x="1185453" y="5940623"/>
            <a:ext cx="731098" cy="307777"/>
          </a:xfrm>
          <a:prstGeom prst="rect">
            <a:avLst/>
          </a:prstGeom>
          <a:noFill/>
        </p:spPr>
        <p:txBody>
          <a:bodyPr wrap="none" rtlCol="0">
            <a:spAutoFit/>
          </a:bodyPr>
          <a:lstStyle/>
          <a:p>
            <a:r>
              <a:rPr lang="en-US" altLang="zh-CN" sz="1400" dirty="0" smtClean="0"/>
              <a:t>Week 1</a:t>
            </a:r>
            <a:endParaRPr lang="zh-CN" altLang="en-US" sz="1400" dirty="0"/>
          </a:p>
        </p:txBody>
      </p:sp>
      <p:cxnSp>
        <p:nvCxnSpPr>
          <p:cNvPr id="51" name="Straight Arrow Connector 50"/>
          <p:cNvCxnSpPr/>
          <p:nvPr/>
        </p:nvCxnSpPr>
        <p:spPr>
          <a:xfrm flipV="1">
            <a:off x="5100366" y="2209784"/>
            <a:ext cx="1619240" cy="103822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2" name="Straight Arrow Connector 51"/>
          <p:cNvCxnSpPr/>
          <p:nvPr/>
        </p:nvCxnSpPr>
        <p:spPr>
          <a:xfrm flipV="1">
            <a:off x="5028928" y="3188716"/>
            <a:ext cx="1679650" cy="21309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53" name="Picture 2" descr="E:\MyWorkData\MyProjects\CaMetas\manuscripts\SPARCL1 manuscript\Sub3\Table and Figures\Fig5boneLuc.tif"/>
          <p:cNvPicPr>
            <a:picLocks noChangeAspect="1" noChangeArrowheads="1"/>
          </p:cNvPicPr>
          <p:nvPr/>
        </p:nvPicPr>
        <p:blipFill>
          <a:blip r:embed="rId15" cstate="print"/>
          <a:srcRect l="5076" t="12089" r="6937" b="19082"/>
          <a:stretch>
            <a:fillRect/>
          </a:stretch>
        </p:blipFill>
        <p:spPr bwMode="auto">
          <a:xfrm>
            <a:off x="6477000" y="3645916"/>
            <a:ext cx="2590800" cy="2209800"/>
          </a:xfrm>
          <a:prstGeom prst="rect">
            <a:avLst/>
          </a:prstGeom>
          <a:noFill/>
        </p:spPr>
      </p:pic>
      <p:sp>
        <p:nvSpPr>
          <p:cNvPr id="54" name="TextBox 53"/>
          <p:cNvSpPr txBox="1"/>
          <p:nvPr/>
        </p:nvSpPr>
        <p:spPr>
          <a:xfrm rot="16200000">
            <a:off x="5414896" y="4708021"/>
            <a:ext cx="2081019" cy="261610"/>
          </a:xfrm>
          <a:prstGeom prst="rect">
            <a:avLst/>
          </a:prstGeom>
          <a:noFill/>
        </p:spPr>
        <p:txBody>
          <a:bodyPr wrap="none" rtlCol="0">
            <a:spAutoFit/>
          </a:bodyPr>
          <a:lstStyle/>
          <a:p>
            <a:r>
              <a:rPr lang="en-US" sz="1100" b="1" dirty="0" smtClean="0"/>
              <a:t>Whole bone luminescence index</a:t>
            </a:r>
            <a:endParaRPr lang="en-US" sz="1100" b="1" dirty="0"/>
          </a:p>
        </p:txBody>
      </p:sp>
      <p:sp>
        <p:nvSpPr>
          <p:cNvPr id="55" name="Rectangle 54"/>
          <p:cNvSpPr/>
          <p:nvPr/>
        </p:nvSpPr>
        <p:spPr>
          <a:xfrm>
            <a:off x="6934200" y="5779516"/>
            <a:ext cx="7620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PC3-EV</a:t>
            </a:r>
            <a:endParaRPr lang="en-US" sz="1400" dirty="0">
              <a:solidFill>
                <a:schemeClr val="tx1"/>
              </a:solidFill>
            </a:endParaRPr>
          </a:p>
        </p:txBody>
      </p:sp>
      <p:sp>
        <p:nvSpPr>
          <p:cNvPr id="56" name="Rectangle 55"/>
          <p:cNvSpPr/>
          <p:nvPr/>
        </p:nvSpPr>
        <p:spPr>
          <a:xfrm>
            <a:off x="7848600" y="5779516"/>
            <a:ext cx="11430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PC3-SPARCL1</a:t>
            </a:r>
            <a:endParaRPr lang="en-US" sz="1400" dirty="0">
              <a:solidFill>
                <a:schemeClr val="tx1"/>
              </a:solidFill>
            </a:endParaRPr>
          </a:p>
        </p:txBody>
      </p:sp>
      <p:sp>
        <p:nvSpPr>
          <p:cNvPr id="57" name="Rectangle 56"/>
          <p:cNvSpPr/>
          <p:nvPr/>
        </p:nvSpPr>
        <p:spPr>
          <a:xfrm>
            <a:off x="7696200" y="3722116"/>
            <a:ext cx="849913" cy="338554"/>
          </a:xfrm>
          <a:prstGeom prst="rect">
            <a:avLst/>
          </a:prstGeom>
        </p:spPr>
        <p:txBody>
          <a:bodyPr wrap="none">
            <a:spAutoFit/>
          </a:bodyPr>
          <a:lstStyle/>
          <a:p>
            <a:r>
              <a:rPr lang="en-US" sz="1600" dirty="0" smtClean="0"/>
              <a:t>P = 0.04</a:t>
            </a:r>
            <a:endParaRPr lang="en-US" sz="1600" dirty="0"/>
          </a:p>
        </p:txBody>
      </p:sp>
      <p:sp>
        <p:nvSpPr>
          <p:cNvPr id="58" name="Rectangle 57"/>
          <p:cNvSpPr/>
          <p:nvPr/>
        </p:nvSpPr>
        <p:spPr>
          <a:xfrm>
            <a:off x="0" y="6488668"/>
            <a:ext cx="1734257" cy="369332"/>
          </a:xfrm>
          <a:prstGeom prst="rect">
            <a:avLst/>
          </a:prstGeom>
        </p:spPr>
        <p:txBody>
          <a:bodyPr wrap="none">
            <a:spAutoFit/>
          </a:bodyPr>
          <a:lstStyle/>
          <a:p>
            <a:r>
              <a:rPr lang="en-US" b="1" i="1" dirty="0" smtClean="0"/>
              <a:t>Mol </a:t>
            </a:r>
            <a:r>
              <a:rPr lang="en-US" b="1" i="1" dirty="0" err="1" smtClean="0"/>
              <a:t>Onco</a:t>
            </a:r>
            <a:r>
              <a:rPr lang="en-US" b="1" i="1" dirty="0" smtClean="0"/>
              <a:t>  2013 </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6200"/>
            <a:ext cx="9144000" cy="646331"/>
          </a:xfrm>
          <a:prstGeom prst="rect">
            <a:avLst/>
          </a:prstGeom>
        </p:spPr>
        <p:txBody>
          <a:bodyPr wrap="square">
            <a:spAutoFit/>
          </a:bodyPr>
          <a:lstStyle/>
          <a:p>
            <a:pPr algn="ctr"/>
            <a:r>
              <a:rPr lang="en-US" sz="3600" b="1" dirty="0" smtClean="0">
                <a:solidFill>
                  <a:schemeClr val="tx2">
                    <a:lumMod val="60000"/>
                    <a:lumOff val="40000"/>
                  </a:schemeClr>
                </a:solidFill>
              </a:rPr>
              <a:t>SPARCL1 expression suppresses metastasis </a:t>
            </a:r>
            <a:endParaRPr lang="en-US" sz="3600" dirty="0" smtClean="0">
              <a:solidFill>
                <a:schemeClr val="tx2">
                  <a:lumMod val="60000"/>
                  <a:lumOff val="40000"/>
                </a:schemeClr>
              </a:solidFill>
            </a:endParaRPr>
          </a:p>
        </p:txBody>
      </p:sp>
      <p:graphicFrame>
        <p:nvGraphicFramePr>
          <p:cNvPr id="5" name="Table 4"/>
          <p:cNvGraphicFramePr>
            <a:graphicFrameLocks noGrp="1"/>
          </p:cNvGraphicFramePr>
          <p:nvPr/>
        </p:nvGraphicFramePr>
        <p:xfrm>
          <a:off x="533400" y="1219200"/>
          <a:ext cx="8153402" cy="4884138"/>
        </p:xfrm>
        <a:graphic>
          <a:graphicData uri="http://schemas.openxmlformats.org/drawingml/2006/table">
            <a:tbl>
              <a:tblPr/>
              <a:tblGrid>
                <a:gridCol w="1831043"/>
                <a:gridCol w="1106413"/>
                <a:gridCol w="1185442"/>
                <a:gridCol w="869324"/>
                <a:gridCol w="1106413"/>
                <a:gridCol w="1106413"/>
                <a:gridCol w="948354"/>
              </a:tblGrid>
              <a:tr h="231274">
                <a:tc>
                  <a:txBody>
                    <a:bodyPr/>
                    <a:lstStyle/>
                    <a:p>
                      <a:pPr marL="0" marR="0" algn="l">
                        <a:lnSpc>
                          <a:spcPct val="200000"/>
                        </a:lnSpc>
                        <a:spcBef>
                          <a:spcPts val="0"/>
                        </a:spcBef>
                        <a:spcAft>
                          <a:spcPts val="0"/>
                        </a:spcAft>
                      </a:pPr>
                      <a:r>
                        <a:rPr lang="en-US" sz="1800" b="1" dirty="0">
                          <a:solidFill>
                            <a:srgbClr val="000000"/>
                          </a:solidFill>
                          <a:latin typeface="Arial" pitchFamily="34" charset="0"/>
                          <a:ea typeface="Times New Roman"/>
                          <a:cs typeface="Arial" pitchFamily="34" charset="0"/>
                        </a:rPr>
                        <a:t>Models</a:t>
                      </a:r>
                      <a:endParaRPr lang="en-US" sz="1800" dirty="0">
                        <a:latin typeface="Arial" pitchFamily="34" charset="0"/>
                        <a:ea typeface="SimSun"/>
                        <a:cs typeface="Arial" pitchFamily="34" charset="0"/>
                      </a:endParaRPr>
                    </a:p>
                  </a:txBody>
                  <a:tcPr marL="43751" marR="43751"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3">
                  <a:txBody>
                    <a:bodyPr/>
                    <a:lstStyle/>
                    <a:p>
                      <a:pPr marL="0" marR="0" algn="ctr">
                        <a:lnSpc>
                          <a:spcPct val="200000"/>
                        </a:lnSpc>
                        <a:spcBef>
                          <a:spcPts val="0"/>
                        </a:spcBef>
                        <a:spcAft>
                          <a:spcPts val="0"/>
                        </a:spcAft>
                      </a:pPr>
                      <a:r>
                        <a:rPr lang="en-US" sz="1800" b="1" dirty="0" err="1">
                          <a:solidFill>
                            <a:srgbClr val="000000"/>
                          </a:solidFill>
                          <a:latin typeface="Arial" pitchFamily="34" charset="0"/>
                          <a:ea typeface="Times New Roman"/>
                          <a:cs typeface="Arial" pitchFamily="34" charset="0"/>
                        </a:rPr>
                        <a:t>Orthotopic</a:t>
                      </a:r>
                      <a:endParaRPr lang="en-US" sz="1800" dirty="0">
                        <a:latin typeface="Arial" pitchFamily="34" charset="0"/>
                        <a:ea typeface="SimSun"/>
                        <a:cs typeface="Arial" pitchFamily="34" charset="0"/>
                      </a:endParaRPr>
                    </a:p>
                  </a:txBody>
                  <a:tcPr marL="43751" marR="43751"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0" marR="0" algn="ctr">
                        <a:lnSpc>
                          <a:spcPct val="200000"/>
                        </a:lnSpc>
                        <a:spcBef>
                          <a:spcPts val="0"/>
                        </a:spcBef>
                        <a:spcAft>
                          <a:spcPts val="0"/>
                        </a:spcAft>
                      </a:pPr>
                      <a:r>
                        <a:rPr lang="en-US" sz="1800" b="1" dirty="0">
                          <a:solidFill>
                            <a:srgbClr val="000000"/>
                          </a:solidFill>
                          <a:latin typeface="Arial" pitchFamily="34" charset="0"/>
                          <a:ea typeface="Times New Roman"/>
                          <a:cs typeface="Arial" pitchFamily="34" charset="0"/>
                        </a:rPr>
                        <a:t>Intra-cardiac</a:t>
                      </a:r>
                      <a:endParaRPr lang="en-US" sz="1800" dirty="0">
                        <a:latin typeface="Arial" pitchFamily="34" charset="0"/>
                        <a:ea typeface="SimSun"/>
                        <a:cs typeface="Arial" pitchFamily="34" charset="0"/>
                      </a:endParaRPr>
                    </a:p>
                  </a:txBody>
                  <a:tcPr marL="43751" marR="43751"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231274">
                <a:tc>
                  <a:txBody>
                    <a:bodyPr/>
                    <a:lstStyle/>
                    <a:p>
                      <a:pPr marL="0" marR="0" algn="l">
                        <a:lnSpc>
                          <a:spcPct val="200000"/>
                        </a:lnSpc>
                        <a:spcBef>
                          <a:spcPts val="0"/>
                        </a:spcBef>
                        <a:spcAft>
                          <a:spcPts val="0"/>
                        </a:spcAft>
                      </a:pPr>
                      <a:r>
                        <a:rPr lang="en-US" sz="1400" dirty="0">
                          <a:solidFill>
                            <a:srgbClr val="000000"/>
                          </a:solidFill>
                          <a:latin typeface="Arial" pitchFamily="34" charset="0"/>
                          <a:ea typeface="Times New Roman"/>
                          <a:cs typeface="Arial" pitchFamily="34" charset="0"/>
                        </a:rPr>
                        <a:t> </a:t>
                      </a:r>
                      <a:r>
                        <a:rPr lang="en-US" sz="1400" b="1" dirty="0">
                          <a:solidFill>
                            <a:srgbClr val="000000"/>
                          </a:solidFill>
                          <a:latin typeface="Arial" pitchFamily="34" charset="0"/>
                          <a:ea typeface="Times New Roman"/>
                          <a:cs typeface="Arial" pitchFamily="34" charset="0"/>
                        </a:rPr>
                        <a:t>PC3 cells</a:t>
                      </a:r>
                      <a:endParaRPr lang="en-US" sz="1400" dirty="0">
                        <a:latin typeface="Arial" pitchFamily="34" charset="0"/>
                        <a:ea typeface="SimSun"/>
                        <a:cs typeface="Arial" pitchFamily="34" charset="0"/>
                      </a:endParaRPr>
                    </a:p>
                  </a:txBody>
                  <a:tcPr marL="43751" marR="43751"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1400" b="1">
                          <a:solidFill>
                            <a:srgbClr val="000000"/>
                          </a:solidFill>
                          <a:latin typeface="Arial" pitchFamily="34" charset="0"/>
                          <a:ea typeface="Times New Roman"/>
                          <a:cs typeface="Arial" pitchFamily="34" charset="0"/>
                        </a:rPr>
                        <a:t>EV</a:t>
                      </a:r>
                      <a:endParaRPr lang="en-US" sz="1400">
                        <a:latin typeface="Arial" pitchFamily="34" charset="0"/>
                        <a:ea typeface="SimSun"/>
                        <a:cs typeface="Arial" pitchFamily="34" charset="0"/>
                      </a:endParaRPr>
                    </a:p>
                  </a:txBody>
                  <a:tcPr marL="43751" marR="43751"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1400" b="1">
                          <a:solidFill>
                            <a:srgbClr val="000000"/>
                          </a:solidFill>
                          <a:latin typeface="Arial" pitchFamily="34" charset="0"/>
                          <a:ea typeface="Times New Roman"/>
                          <a:cs typeface="Arial" pitchFamily="34" charset="0"/>
                        </a:rPr>
                        <a:t>SPARCL1</a:t>
                      </a:r>
                      <a:endParaRPr lang="en-US" sz="1400">
                        <a:latin typeface="Arial" pitchFamily="34" charset="0"/>
                        <a:ea typeface="SimSun"/>
                        <a:cs typeface="Arial" pitchFamily="34" charset="0"/>
                      </a:endParaRPr>
                    </a:p>
                  </a:txBody>
                  <a:tcPr marL="43751" marR="43751"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1400" b="1">
                          <a:solidFill>
                            <a:srgbClr val="000000"/>
                          </a:solidFill>
                          <a:latin typeface="Arial" pitchFamily="34" charset="0"/>
                          <a:ea typeface="Times New Roman"/>
                          <a:cs typeface="Arial" pitchFamily="34" charset="0"/>
                        </a:rPr>
                        <a:t>P value</a:t>
                      </a:r>
                      <a:endParaRPr lang="en-US" sz="1400">
                        <a:latin typeface="Arial" pitchFamily="34" charset="0"/>
                        <a:ea typeface="SimSun"/>
                        <a:cs typeface="Arial" pitchFamily="34" charset="0"/>
                      </a:endParaRPr>
                    </a:p>
                  </a:txBody>
                  <a:tcPr marL="43751" marR="43751"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1400" b="1" dirty="0">
                          <a:solidFill>
                            <a:srgbClr val="000000"/>
                          </a:solidFill>
                          <a:latin typeface="Arial" pitchFamily="34" charset="0"/>
                          <a:ea typeface="Times New Roman"/>
                          <a:cs typeface="Arial" pitchFamily="34" charset="0"/>
                        </a:rPr>
                        <a:t>EV</a:t>
                      </a:r>
                      <a:endParaRPr lang="en-US" sz="1400" dirty="0">
                        <a:latin typeface="Arial" pitchFamily="34" charset="0"/>
                        <a:ea typeface="SimSun"/>
                        <a:cs typeface="Arial" pitchFamily="34" charset="0"/>
                      </a:endParaRPr>
                    </a:p>
                  </a:txBody>
                  <a:tcPr marL="43751" marR="43751"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just">
                        <a:lnSpc>
                          <a:spcPct val="200000"/>
                        </a:lnSpc>
                        <a:spcBef>
                          <a:spcPts val="0"/>
                        </a:spcBef>
                        <a:spcAft>
                          <a:spcPts val="0"/>
                        </a:spcAft>
                      </a:pPr>
                      <a:r>
                        <a:rPr lang="en-US" sz="1400" b="1" dirty="0">
                          <a:solidFill>
                            <a:srgbClr val="000000"/>
                          </a:solidFill>
                          <a:latin typeface="Arial" pitchFamily="34" charset="0"/>
                          <a:ea typeface="Times New Roman"/>
                          <a:cs typeface="Arial" pitchFamily="34" charset="0"/>
                        </a:rPr>
                        <a:t>SPARCL1</a:t>
                      </a:r>
                      <a:endParaRPr lang="en-US" sz="1400" dirty="0">
                        <a:latin typeface="Arial" pitchFamily="34" charset="0"/>
                        <a:ea typeface="SimSun"/>
                        <a:cs typeface="Arial" pitchFamily="34" charset="0"/>
                      </a:endParaRPr>
                    </a:p>
                  </a:txBody>
                  <a:tcPr marL="43751" marR="43751"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1400" b="1" dirty="0">
                          <a:solidFill>
                            <a:srgbClr val="000000"/>
                          </a:solidFill>
                          <a:latin typeface="Arial" pitchFamily="34" charset="0"/>
                          <a:ea typeface="Times New Roman"/>
                          <a:cs typeface="Arial" pitchFamily="34" charset="0"/>
                        </a:rPr>
                        <a:t>P value</a:t>
                      </a:r>
                      <a:endParaRPr lang="en-US" sz="1400" dirty="0">
                        <a:latin typeface="Arial" pitchFamily="34" charset="0"/>
                        <a:ea typeface="SimSun"/>
                        <a:cs typeface="Arial" pitchFamily="34" charset="0"/>
                      </a:endParaRPr>
                    </a:p>
                  </a:txBody>
                  <a:tcPr marL="43751" marR="43751" marT="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244222">
                <a:tc>
                  <a:txBody>
                    <a:bodyPr/>
                    <a:lstStyle/>
                    <a:p>
                      <a:pPr algn="just">
                        <a:lnSpc>
                          <a:spcPct val="100000"/>
                        </a:lnSpc>
                      </a:pPr>
                      <a:endParaRPr lang="en-US" sz="1400" dirty="0">
                        <a:latin typeface="Arial" pitchFamily="34" charset="0"/>
                        <a:cs typeface="Arial" pitchFamily="34" charset="0"/>
                      </a:endParaRPr>
                    </a:p>
                  </a:txBody>
                  <a:tcPr marL="43751" marR="43751" marT="0" marB="0" anchor="ctr">
                    <a:lnL>
                      <a:noFill/>
                    </a:lnL>
                    <a:lnR>
                      <a:noFill/>
                    </a:lnR>
                    <a:lnT w="19050" cap="flat" cmpd="sng" algn="ctr">
                      <a:solidFill>
                        <a:srgbClr val="000000"/>
                      </a:solidFill>
                      <a:prstDash val="solid"/>
                      <a:round/>
                      <a:headEnd type="none" w="med" len="med"/>
                      <a:tailEnd type="none" w="med" len="med"/>
                    </a:lnT>
                    <a:lnB>
                      <a:noFill/>
                    </a:lnB>
                  </a:tcPr>
                </a:tc>
                <a:tc>
                  <a:txBody>
                    <a:bodyPr/>
                    <a:lstStyle/>
                    <a:p>
                      <a:pPr algn="just">
                        <a:lnSpc>
                          <a:spcPct val="100000"/>
                        </a:lnSpc>
                      </a:pPr>
                      <a:endParaRPr lang="en-US" sz="1400" dirty="0">
                        <a:latin typeface="Arial" pitchFamily="34" charset="0"/>
                        <a:cs typeface="Arial" pitchFamily="34" charset="0"/>
                      </a:endParaRPr>
                    </a:p>
                  </a:txBody>
                  <a:tcPr marL="43751" marR="43751" marT="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just">
                        <a:lnSpc>
                          <a:spcPct val="100000"/>
                        </a:lnSpc>
                      </a:pPr>
                      <a:endParaRPr lang="en-US" sz="1400" dirty="0">
                        <a:latin typeface="Arial" pitchFamily="34" charset="0"/>
                        <a:cs typeface="Arial" pitchFamily="34" charset="0"/>
                      </a:endParaRPr>
                    </a:p>
                  </a:txBody>
                  <a:tcPr marL="43751" marR="43751" marT="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just">
                        <a:lnSpc>
                          <a:spcPct val="100000"/>
                        </a:lnSpc>
                      </a:pPr>
                      <a:endParaRPr lang="en-US" sz="1400" dirty="0">
                        <a:latin typeface="Arial" pitchFamily="34" charset="0"/>
                        <a:cs typeface="Arial" pitchFamily="34" charset="0"/>
                      </a:endParaRPr>
                    </a:p>
                  </a:txBody>
                  <a:tcPr marL="43751" marR="43751" marT="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just">
                        <a:lnSpc>
                          <a:spcPct val="100000"/>
                        </a:lnSpc>
                      </a:pPr>
                      <a:endParaRPr lang="en-US" sz="1400" dirty="0">
                        <a:latin typeface="Arial" pitchFamily="34" charset="0"/>
                        <a:cs typeface="Arial" pitchFamily="34" charset="0"/>
                      </a:endParaRPr>
                    </a:p>
                  </a:txBody>
                  <a:tcPr marL="43751" marR="43751" marT="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just">
                        <a:lnSpc>
                          <a:spcPct val="100000"/>
                        </a:lnSpc>
                      </a:pPr>
                      <a:endParaRPr lang="en-US" sz="1400" dirty="0">
                        <a:latin typeface="Arial" pitchFamily="34" charset="0"/>
                        <a:cs typeface="Arial" pitchFamily="34" charset="0"/>
                      </a:endParaRPr>
                    </a:p>
                  </a:txBody>
                  <a:tcPr marL="43751" marR="43751" marT="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just">
                        <a:lnSpc>
                          <a:spcPct val="100000"/>
                        </a:lnSpc>
                      </a:pPr>
                      <a:endParaRPr lang="en-US" sz="1400" dirty="0">
                        <a:latin typeface="Arial" pitchFamily="34" charset="0"/>
                        <a:cs typeface="Arial" pitchFamily="34" charset="0"/>
                      </a:endParaRPr>
                    </a:p>
                  </a:txBody>
                  <a:tcPr marL="43751" marR="43751" marT="0" marB="0" anchor="b">
                    <a:lnL>
                      <a:noFill/>
                    </a:lnL>
                    <a:lnR>
                      <a:noFill/>
                    </a:lnR>
                    <a:lnT w="19050" cap="flat" cmpd="sng" algn="ctr">
                      <a:solidFill>
                        <a:srgbClr val="000000"/>
                      </a:solidFill>
                      <a:prstDash val="solid"/>
                      <a:round/>
                      <a:headEnd type="none" w="med" len="med"/>
                      <a:tailEnd type="none" w="med" len="med"/>
                    </a:lnT>
                    <a:lnB>
                      <a:noFill/>
                    </a:lnB>
                  </a:tcPr>
                </a:tc>
              </a:tr>
              <a:tr h="0">
                <a:tc>
                  <a:txBody>
                    <a:bodyPr/>
                    <a:lstStyle/>
                    <a:p>
                      <a:pPr marL="0" marR="0" algn="l">
                        <a:lnSpc>
                          <a:spcPct val="100000"/>
                        </a:lnSpc>
                        <a:spcBef>
                          <a:spcPts val="0"/>
                        </a:spcBef>
                        <a:spcAft>
                          <a:spcPts val="0"/>
                        </a:spcAft>
                      </a:pPr>
                      <a:r>
                        <a:rPr lang="en-US" sz="1400" b="1" u="sng" dirty="0">
                          <a:solidFill>
                            <a:srgbClr val="000000"/>
                          </a:solidFill>
                          <a:latin typeface="Arial"/>
                          <a:ea typeface="Times New Roman"/>
                          <a:cs typeface="Times New Roman"/>
                        </a:rPr>
                        <a:t>Visceral sites</a:t>
                      </a:r>
                      <a:endParaRPr lang="en-US" sz="1400" dirty="0">
                        <a:latin typeface="Calibri"/>
                        <a:ea typeface="SimSun"/>
                        <a:cs typeface="Times New Roman"/>
                      </a:endParaRPr>
                    </a:p>
                  </a:txBody>
                  <a:tcPr marL="43751" marR="43751" marT="0" marB="0" anchor="ctr">
                    <a:lnL>
                      <a:noFill/>
                    </a:lnL>
                    <a:lnR>
                      <a:noFill/>
                    </a:lnR>
                    <a:lnT>
                      <a:noFill/>
                    </a:lnT>
                    <a:lnB>
                      <a:noFill/>
                    </a:lnB>
                  </a:tcPr>
                </a:tc>
                <a:tc>
                  <a:txBody>
                    <a:bodyPr/>
                    <a:lstStyle/>
                    <a:p>
                      <a:pPr marL="0" marR="0" algn="ctr">
                        <a:lnSpc>
                          <a:spcPct val="100000"/>
                        </a:lnSpc>
                        <a:spcBef>
                          <a:spcPts val="0"/>
                        </a:spcBef>
                        <a:spcAft>
                          <a:spcPts val="0"/>
                        </a:spcAft>
                      </a:pPr>
                      <a:r>
                        <a:rPr lang="en-US" sz="700" dirty="0">
                          <a:solidFill>
                            <a:srgbClr val="000000"/>
                          </a:solidFill>
                          <a:latin typeface="Arial"/>
                          <a:ea typeface="Times New Roman"/>
                          <a:cs typeface="Times New Roman"/>
                        </a:rPr>
                        <a:t> </a:t>
                      </a:r>
                      <a:endParaRPr lang="en-US" sz="700" dirty="0">
                        <a:latin typeface="Calibri"/>
                        <a:ea typeface="SimSun"/>
                        <a:cs typeface="Times New Roman"/>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700" dirty="0">
                          <a:solidFill>
                            <a:srgbClr val="000000"/>
                          </a:solidFill>
                          <a:latin typeface="Arial"/>
                          <a:ea typeface="Times New Roman"/>
                          <a:cs typeface="Times New Roman"/>
                        </a:rPr>
                        <a:t> </a:t>
                      </a:r>
                      <a:endParaRPr lang="en-US" sz="700" dirty="0">
                        <a:latin typeface="Calibri"/>
                        <a:ea typeface="SimSun"/>
                        <a:cs typeface="Times New Roman"/>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700" dirty="0">
                          <a:solidFill>
                            <a:srgbClr val="000000"/>
                          </a:solidFill>
                          <a:latin typeface="Arial"/>
                          <a:ea typeface="Times New Roman"/>
                          <a:cs typeface="Times New Roman"/>
                        </a:rPr>
                        <a:t> </a:t>
                      </a:r>
                      <a:endParaRPr lang="en-US" sz="700" dirty="0">
                        <a:latin typeface="Calibri"/>
                        <a:ea typeface="SimSun"/>
                        <a:cs typeface="Times New Roman"/>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700" dirty="0">
                          <a:solidFill>
                            <a:srgbClr val="000000"/>
                          </a:solidFill>
                          <a:latin typeface="Arial"/>
                          <a:ea typeface="Times New Roman"/>
                          <a:cs typeface="Times New Roman"/>
                        </a:rPr>
                        <a:t> </a:t>
                      </a:r>
                      <a:endParaRPr lang="en-US" sz="700" dirty="0">
                        <a:latin typeface="Calibri"/>
                        <a:ea typeface="SimSun"/>
                        <a:cs typeface="Times New Roman"/>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700" dirty="0">
                          <a:solidFill>
                            <a:srgbClr val="000000"/>
                          </a:solidFill>
                          <a:latin typeface="Arial"/>
                          <a:ea typeface="Times New Roman"/>
                          <a:cs typeface="Times New Roman"/>
                        </a:rPr>
                        <a:t> </a:t>
                      </a:r>
                      <a:endParaRPr lang="en-US" sz="700" dirty="0">
                        <a:latin typeface="Calibri"/>
                        <a:ea typeface="SimSun"/>
                        <a:cs typeface="Times New Roman"/>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700" dirty="0">
                          <a:solidFill>
                            <a:srgbClr val="000000"/>
                          </a:solidFill>
                          <a:latin typeface="Arial"/>
                          <a:ea typeface="Times New Roman"/>
                          <a:cs typeface="Times New Roman"/>
                        </a:rPr>
                        <a:t> </a:t>
                      </a:r>
                      <a:endParaRPr lang="en-US" sz="700" dirty="0">
                        <a:latin typeface="Calibri"/>
                        <a:ea typeface="SimSun"/>
                        <a:cs typeface="Times New Roman"/>
                      </a:endParaRPr>
                    </a:p>
                  </a:txBody>
                  <a:tcPr marL="43751" marR="43751" marT="0" marB="0" anchor="b">
                    <a:lnL>
                      <a:noFill/>
                    </a:lnL>
                    <a:lnR>
                      <a:noFill/>
                    </a:lnR>
                    <a:lnT>
                      <a:noFill/>
                    </a:lnT>
                    <a:lnB>
                      <a:noFill/>
                    </a:lnB>
                  </a:tcPr>
                </a:tc>
              </a:tr>
              <a:tr h="231274">
                <a:tc>
                  <a:txBody>
                    <a:bodyPr/>
                    <a:lstStyle/>
                    <a:p>
                      <a:pPr marL="0" marR="0" algn="l">
                        <a:lnSpc>
                          <a:spcPct val="100000"/>
                        </a:lnSpc>
                        <a:spcBef>
                          <a:spcPts val="0"/>
                        </a:spcBef>
                        <a:spcAft>
                          <a:spcPts val="0"/>
                        </a:spcAft>
                      </a:pPr>
                      <a:r>
                        <a:rPr lang="en-US" sz="1400" b="1" dirty="0">
                          <a:solidFill>
                            <a:srgbClr val="000000"/>
                          </a:solidFill>
                          <a:latin typeface="Arial"/>
                          <a:ea typeface="Times New Roman"/>
                          <a:cs typeface="Times New Roman"/>
                        </a:rPr>
                        <a:t>Liver</a:t>
                      </a:r>
                      <a:endParaRPr lang="en-US" sz="1400" dirty="0">
                        <a:latin typeface="Calibri"/>
                        <a:ea typeface="SimSun"/>
                        <a:cs typeface="Times New Roman"/>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dirty="0">
                          <a:solidFill>
                            <a:srgbClr val="000000"/>
                          </a:solidFill>
                          <a:latin typeface="Arial" pitchFamily="34" charset="0"/>
                          <a:ea typeface="Times New Roman"/>
                          <a:cs typeface="Arial" pitchFamily="34" charset="0"/>
                        </a:rPr>
                        <a:t>80(8/10)* </a:t>
                      </a:r>
                      <a:endParaRPr lang="en-US" sz="1400" dirty="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a:solidFill>
                            <a:srgbClr val="000000"/>
                          </a:solidFill>
                          <a:latin typeface="Arial" pitchFamily="34" charset="0"/>
                          <a:ea typeface="Times New Roman"/>
                          <a:cs typeface="Arial" pitchFamily="34" charset="0"/>
                        </a:rPr>
                        <a:t>63(5/8)</a:t>
                      </a:r>
                      <a:endParaRPr lang="en-US" sz="140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algn="just">
                        <a:lnSpc>
                          <a:spcPct val="100000"/>
                        </a:lnSpc>
                      </a:pPr>
                      <a:endParaRPr lang="en-US" sz="1400">
                        <a:latin typeface="Arial" pitchFamily="34" charset="0"/>
                        <a:cs typeface="Arial" pitchFamily="34" charset="0"/>
                      </a:endParaRPr>
                    </a:p>
                  </a:txBody>
                  <a:tcPr marL="43751" marR="43751" marT="0" marB="0" anchor="ctr">
                    <a:lnL>
                      <a:noFill/>
                    </a:lnL>
                    <a:lnR>
                      <a:noFill/>
                    </a:lnR>
                    <a:lnT>
                      <a:noFill/>
                    </a:lnT>
                    <a:lnB>
                      <a:noFill/>
                    </a:lnB>
                  </a:tcPr>
                </a:tc>
                <a:tc>
                  <a:txBody>
                    <a:bodyPr/>
                    <a:lstStyle/>
                    <a:p>
                      <a:pPr marL="0" marR="0" algn="ctr">
                        <a:lnSpc>
                          <a:spcPct val="100000"/>
                        </a:lnSpc>
                        <a:spcBef>
                          <a:spcPts val="0"/>
                        </a:spcBef>
                        <a:spcAft>
                          <a:spcPts val="0"/>
                        </a:spcAft>
                      </a:pPr>
                      <a:r>
                        <a:rPr lang="en-US" sz="1400">
                          <a:solidFill>
                            <a:srgbClr val="000000"/>
                          </a:solidFill>
                          <a:latin typeface="Arial" pitchFamily="34" charset="0"/>
                          <a:ea typeface="Times New Roman"/>
                          <a:cs typeface="Arial" pitchFamily="34" charset="0"/>
                        </a:rPr>
                        <a:t>90(9/10)</a:t>
                      </a:r>
                      <a:endParaRPr lang="en-US" sz="140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a:solidFill>
                            <a:srgbClr val="000000"/>
                          </a:solidFill>
                          <a:latin typeface="Arial" pitchFamily="34" charset="0"/>
                          <a:ea typeface="Times New Roman"/>
                          <a:cs typeface="Arial" pitchFamily="34" charset="0"/>
                        </a:rPr>
                        <a:t>75(6/8)</a:t>
                      </a:r>
                      <a:endParaRPr lang="en-US" sz="140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algn="just">
                        <a:lnSpc>
                          <a:spcPct val="100000"/>
                        </a:lnSpc>
                      </a:pPr>
                      <a:endParaRPr lang="en-US" sz="1400" dirty="0">
                        <a:latin typeface="Arial" pitchFamily="34" charset="0"/>
                        <a:cs typeface="Arial" pitchFamily="34" charset="0"/>
                      </a:endParaRPr>
                    </a:p>
                  </a:txBody>
                  <a:tcPr marL="43751" marR="43751" marT="0" marB="0" anchor="ctr">
                    <a:lnL>
                      <a:noFill/>
                    </a:lnL>
                    <a:lnR>
                      <a:noFill/>
                    </a:lnR>
                    <a:lnT>
                      <a:noFill/>
                    </a:lnT>
                    <a:lnB>
                      <a:noFill/>
                    </a:lnB>
                  </a:tcPr>
                </a:tc>
              </a:tr>
              <a:tr h="231274">
                <a:tc>
                  <a:txBody>
                    <a:bodyPr/>
                    <a:lstStyle/>
                    <a:p>
                      <a:pPr marL="0" marR="0" algn="l">
                        <a:lnSpc>
                          <a:spcPct val="100000"/>
                        </a:lnSpc>
                        <a:spcBef>
                          <a:spcPts val="0"/>
                        </a:spcBef>
                        <a:spcAft>
                          <a:spcPts val="0"/>
                        </a:spcAft>
                      </a:pPr>
                      <a:r>
                        <a:rPr lang="en-US" sz="1400" b="1" dirty="0">
                          <a:solidFill>
                            <a:srgbClr val="000000"/>
                          </a:solidFill>
                          <a:latin typeface="Arial"/>
                          <a:ea typeface="Times New Roman"/>
                          <a:cs typeface="Times New Roman"/>
                        </a:rPr>
                        <a:t>Pancreases  </a:t>
                      </a:r>
                      <a:endParaRPr lang="en-US" sz="1400" dirty="0">
                        <a:latin typeface="Calibri"/>
                        <a:ea typeface="SimSun"/>
                        <a:cs typeface="Times New Roman"/>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dirty="0">
                          <a:solidFill>
                            <a:srgbClr val="000000"/>
                          </a:solidFill>
                          <a:latin typeface="Arial" pitchFamily="34" charset="0"/>
                          <a:ea typeface="Times New Roman"/>
                          <a:cs typeface="Arial" pitchFamily="34" charset="0"/>
                        </a:rPr>
                        <a:t>60(6/10)</a:t>
                      </a:r>
                      <a:endParaRPr lang="en-US" sz="1400" dirty="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dirty="0">
                          <a:solidFill>
                            <a:srgbClr val="000000"/>
                          </a:solidFill>
                          <a:latin typeface="Arial" pitchFamily="34" charset="0"/>
                          <a:ea typeface="Times New Roman"/>
                          <a:cs typeface="Arial" pitchFamily="34" charset="0"/>
                        </a:rPr>
                        <a:t>25(2/8)</a:t>
                      </a:r>
                      <a:endParaRPr lang="en-US" sz="1400" dirty="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algn="just">
                        <a:lnSpc>
                          <a:spcPct val="100000"/>
                        </a:lnSpc>
                      </a:pPr>
                      <a:endParaRPr lang="en-US" sz="1400" dirty="0">
                        <a:latin typeface="Arial" pitchFamily="34" charset="0"/>
                        <a:cs typeface="Arial" pitchFamily="34" charset="0"/>
                      </a:endParaRPr>
                    </a:p>
                  </a:txBody>
                  <a:tcPr marL="43751" marR="43751" marT="0" marB="0" anchor="ctr">
                    <a:lnL>
                      <a:noFill/>
                    </a:lnL>
                    <a:lnR>
                      <a:noFill/>
                    </a:lnR>
                    <a:lnT>
                      <a:noFill/>
                    </a:lnT>
                    <a:lnB>
                      <a:noFill/>
                    </a:lnB>
                  </a:tcPr>
                </a:tc>
                <a:tc>
                  <a:txBody>
                    <a:bodyPr/>
                    <a:lstStyle/>
                    <a:p>
                      <a:pPr marL="0" marR="0" algn="ctr">
                        <a:lnSpc>
                          <a:spcPct val="100000"/>
                        </a:lnSpc>
                        <a:spcBef>
                          <a:spcPts val="0"/>
                        </a:spcBef>
                        <a:spcAft>
                          <a:spcPts val="0"/>
                        </a:spcAft>
                      </a:pPr>
                      <a:r>
                        <a:rPr lang="en-US" sz="1400" dirty="0">
                          <a:solidFill>
                            <a:srgbClr val="000000"/>
                          </a:solidFill>
                          <a:latin typeface="Arial" pitchFamily="34" charset="0"/>
                          <a:ea typeface="Times New Roman"/>
                          <a:cs typeface="Arial" pitchFamily="34" charset="0"/>
                        </a:rPr>
                        <a:t>67(6/9)</a:t>
                      </a:r>
                      <a:endParaRPr lang="en-US" sz="1400" dirty="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dirty="0">
                          <a:solidFill>
                            <a:srgbClr val="000000"/>
                          </a:solidFill>
                          <a:latin typeface="Arial" pitchFamily="34" charset="0"/>
                          <a:ea typeface="Times New Roman"/>
                          <a:cs typeface="Arial" pitchFamily="34" charset="0"/>
                        </a:rPr>
                        <a:t>25(2/8)</a:t>
                      </a:r>
                      <a:endParaRPr lang="en-US" sz="1400" dirty="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algn="just">
                        <a:lnSpc>
                          <a:spcPct val="100000"/>
                        </a:lnSpc>
                      </a:pPr>
                      <a:endParaRPr lang="en-US" sz="1400" dirty="0">
                        <a:latin typeface="Arial" pitchFamily="34" charset="0"/>
                        <a:cs typeface="Arial" pitchFamily="34" charset="0"/>
                      </a:endParaRPr>
                    </a:p>
                  </a:txBody>
                  <a:tcPr marL="43751" marR="43751" marT="0" marB="0" anchor="ctr">
                    <a:lnL>
                      <a:noFill/>
                    </a:lnL>
                    <a:lnR>
                      <a:noFill/>
                    </a:lnR>
                    <a:lnT>
                      <a:noFill/>
                    </a:lnT>
                    <a:lnB>
                      <a:noFill/>
                    </a:lnB>
                  </a:tcPr>
                </a:tc>
              </a:tr>
              <a:tr h="231274">
                <a:tc>
                  <a:txBody>
                    <a:bodyPr/>
                    <a:lstStyle/>
                    <a:p>
                      <a:pPr marL="0" marR="0" algn="l">
                        <a:lnSpc>
                          <a:spcPct val="100000"/>
                        </a:lnSpc>
                        <a:spcBef>
                          <a:spcPts val="0"/>
                        </a:spcBef>
                        <a:spcAft>
                          <a:spcPts val="0"/>
                        </a:spcAft>
                      </a:pPr>
                      <a:r>
                        <a:rPr lang="en-US" sz="1400" b="1" dirty="0">
                          <a:solidFill>
                            <a:srgbClr val="000000"/>
                          </a:solidFill>
                          <a:latin typeface="Arial"/>
                          <a:ea typeface="Times New Roman"/>
                          <a:cs typeface="Times New Roman"/>
                        </a:rPr>
                        <a:t>Spleen</a:t>
                      </a:r>
                      <a:endParaRPr lang="en-US" sz="1400" dirty="0">
                        <a:latin typeface="Calibri"/>
                        <a:ea typeface="SimSun"/>
                        <a:cs typeface="Times New Roman"/>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a:solidFill>
                            <a:srgbClr val="000000"/>
                          </a:solidFill>
                          <a:latin typeface="Arial" pitchFamily="34" charset="0"/>
                          <a:ea typeface="Times New Roman"/>
                          <a:cs typeface="Arial" pitchFamily="34" charset="0"/>
                        </a:rPr>
                        <a:t>38(3/8)</a:t>
                      </a:r>
                      <a:endParaRPr lang="en-US" sz="140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a:solidFill>
                            <a:srgbClr val="000000"/>
                          </a:solidFill>
                          <a:latin typeface="Arial" pitchFamily="34" charset="0"/>
                          <a:ea typeface="Times New Roman"/>
                          <a:cs typeface="Arial" pitchFamily="34" charset="0"/>
                        </a:rPr>
                        <a:t>38(3/8)</a:t>
                      </a:r>
                      <a:endParaRPr lang="en-US" sz="140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algn="just">
                        <a:lnSpc>
                          <a:spcPct val="100000"/>
                        </a:lnSpc>
                      </a:pPr>
                      <a:endParaRPr lang="en-US" sz="1400">
                        <a:latin typeface="Arial" pitchFamily="34" charset="0"/>
                        <a:cs typeface="Arial" pitchFamily="34" charset="0"/>
                      </a:endParaRPr>
                    </a:p>
                  </a:txBody>
                  <a:tcPr marL="43751" marR="43751" marT="0" marB="0" anchor="ctr">
                    <a:lnL>
                      <a:noFill/>
                    </a:lnL>
                    <a:lnR>
                      <a:noFill/>
                    </a:lnR>
                    <a:lnT>
                      <a:noFill/>
                    </a:lnT>
                    <a:lnB>
                      <a:noFill/>
                    </a:lnB>
                  </a:tcPr>
                </a:tc>
                <a:tc>
                  <a:txBody>
                    <a:bodyPr/>
                    <a:lstStyle/>
                    <a:p>
                      <a:pPr marL="0" marR="0" algn="ctr">
                        <a:lnSpc>
                          <a:spcPct val="100000"/>
                        </a:lnSpc>
                        <a:spcBef>
                          <a:spcPts val="0"/>
                        </a:spcBef>
                        <a:spcAft>
                          <a:spcPts val="0"/>
                        </a:spcAft>
                      </a:pPr>
                      <a:r>
                        <a:rPr lang="en-US" sz="1400">
                          <a:solidFill>
                            <a:srgbClr val="000000"/>
                          </a:solidFill>
                          <a:latin typeface="Arial" pitchFamily="34" charset="0"/>
                          <a:ea typeface="Times New Roman"/>
                          <a:cs typeface="Arial" pitchFamily="34" charset="0"/>
                        </a:rPr>
                        <a:t>44(4/9)</a:t>
                      </a:r>
                      <a:endParaRPr lang="en-US" sz="140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a:solidFill>
                            <a:srgbClr val="000000"/>
                          </a:solidFill>
                          <a:latin typeface="Arial" pitchFamily="34" charset="0"/>
                          <a:ea typeface="Times New Roman"/>
                          <a:cs typeface="Arial" pitchFamily="34" charset="0"/>
                        </a:rPr>
                        <a:t>13(1/8)</a:t>
                      </a:r>
                      <a:endParaRPr lang="en-US" sz="140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algn="just">
                        <a:lnSpc>
                          <a:spcPct val="100000"/>
                        </a:lnSpc>
                      </a:pPr>
                      <a:endParaRPr lang="en-US" sz="1400" dirty="0">
                        <a:latin typeface="Arial" pitchFamily="34" charset="0"/>
                        <a:cs typeface="Arial" pitchFamily="34" charset="0"/>
                      </a:endParaRPr>
                    </a:p>
                  </a:txBody>
                  <a:tcPr marL="43751" marR="43751" marT="0" marB="0" anchor="ctr">
                    <a:lnL>
                      <a:noFill/>
                    </a:lnL>
                    <a:lnR>
                      <a:noFill/>
                    </a:lnR>
                    <a:lnT>
                      <a:noFill/>
                    </a:lnT>
                    <a:lnB>
                      <a:noFill/>
                    </a:lnB>
                  </a:tcPr>
                </a:tc>
              </a:tr>
              <a:tr h="231274">
                <a:tc>
                  <a:txBody>
                    <a:bodyPr/>
                    <a:lstStyle/>
                    <a:p>
                      <a:pPr marL="0" marR="0" algn="l">
                        <a:lnSpc>
                          <a:spcPct val="100000"/>
                        </a:lnSpc>
                        <a:spcBef>
                          <a:spcPts val="0"/>
                        </a:spcBef>
                        <a:spcAft>
                          <a:spcPts val="0"/>
                        </a:spcAft>
                      </a:pPr>
                      <a:r>
                        <a:rPr lang="en-US" sz="1400" b="1" dirty="0">
                          <a:solidFill>
                            <a:srgbClr val="000000"/>
                          </a:solidFill>
                          <a:latin typeface="Arial"/>
                          <a:ea typeface="Times New Roman"/>
                          <a:cs typeface="Times New Roman"/>
                        </a:rPr>
                        <a:t>Adrenal glands</a:t>
                      </a:r>
                      <a:endParaRPr lang="en-US" sz="1400" dirty="0">
                        <a:latin typeface="Calibri"/>
                        <a:ea typeface="SimSun"/>
                        <a:cs typeface="Times New Roman"/>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dirty="0">
                          <a:solidFill>
                            <a:srgbClr val="000000"/>
                          </a:solidFill>
                          <a:latin typeface="Arial" pitchFamily="34" charset="0"/>
                          <a:ea typeface="Times New Roman"/>
                          <a:cs typeface="Arial" pitchFamily="34" charset="0"/>
                        </a:rPr>
                        <a:t>90(9/10)</a:t>
                      </a:r>
                      <a:endParaRPr lang="en-US" sz="1400" dirty="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a:solidFill>
                            <a:srgbClr val="000000"/>
                          </a:solidFill>
                          <a:latin typeface="Arial" pitchFamily="34" charset="0"/>
                          <a:ea typeface="Times New Roman"/>
                          <a:cs typeface="Arial" pitchFamily="34" charset="0"/>
                        </a:rPr>
                        <a:t>50(4/8)</a:t>
                      </a:r>
                      <a:endParaRPr lang="en-US" sz="140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algn="just">
                        <a:lnSpc>
                          <a:spcPct val="100000"/>
                        </a:lnSpc>
                      </a:pPr>
                      <a:endParaRPr lang="en-US" sz="1400">
                        <a:latin typeface="Arial" pitchFamily="34" charset="0"/>
                        <a:cs typeface="Arial" pitchFamily="34" charset="0"/>
                      </a:endParaRPr>
                    </a:p>
                  </a:txBody>
                  <a:tcPr marL="43751" marR="43751" marT="0" marB="0" anchor="ctr">
                    <a:lnL>
                      <a:noFill/>
                    </a:lnL>
                    <a:lnR>
                      <a:noFill/>
                    </a:lnR>
                    <a:lnT>
                      <a:noFill/>
                    </a:lnT>
                    <a:lnB>
                      <a:noFill/>
                    </a:lnB>
                  </a:tcPr>
                </a:tc>
                <a:tc>
                  <a:txBody>
                    <a:bodyPr/>
                    <a:lstStyle/>
                    <a:p>
                      <a:pPr marL="0" marR="0" algn="ctr">
                        <a:lnSpc>
                          <a:spcPct val="100000"/>
                        </a:lnSpc>
                        <a:spcBef>
                          <a:spcPts val="0"/>
                        </a:spcBef>
                        <a:spcAft>
                          <a:spcPts val="0"/>
                        </a:spcAft>
                      </a:pPr>
                      <a:r>
                        <a:rPr lang="en-US" sz="1400">
                          <a:solidFill>
                            <a:srgbClr val="000000"/>
                          </a:solidFill>
                          <a:latin typeface="Arial" pitchFamily="34" charset="0"/>
                          <a:ea typeface="Times New Roman"/>
                          <a:cs typeface="Arial" pitchFamily="34" charset="0"/>
                        </a:rPr>
                        <a:t>80(8/10)</a:t>
                      </a:r>
                      <a:endParaRPr lang="en-US" sz="140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a:solidFill>
                            <a:srgbClr val="000000"/>
                          </a:solidFill>
                          <a:latin typeface="Arial" pitchFamily="34" charset="0"/>
                          <a:ea typeface="Times New Roman"/>
                          <a:cs typeface="Arial" pitchFamily="34" charset="0"/>
                        </a:rPr>
                        <a:t>13(1/8)</a:t>
                      </a:r>
                      <a:endParaRPr lang="en-US" sz="140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algn="just">
                        <a:lnSpc>
                          <a:spcPct val="100000"/>
                        </a:lnSpc>
                      </a:pPr>
                      <a:endParaRPr lang="en-US" sz="1400" dirty="0">
                        <a:latin typeface="Arial" pitchFamily="34" charset="0"/>
                        <a:cs typeface="Arial" pitchFamily="34" charset="0"/>
                      </a:endParaRPr>
                    </a:p>
                  </a:txBody>
                  <a:tcPr marL="43751" marR="43751" marT="0" marB="0" anchor="ctr">
                    <a:lnL>
                      <a:noFill/>
                    </a:lnL>
                    <a:lnR>
                      <a:noFill/>
                    </a:lnR>
                    <a:lnT>
                      <a:noFill/>
                    </a:lnT>
                    <a:lnB>
                      <a:noFill/>
                    </a:lnB>
                  </a:tcPr>
                </a:tc>
              </a:tr>
              <a:tr h="231274">
                <a:tc>
                  <a:txBody>
                    <a:bodyPr/>
                    <a:lstStyle/>
                    <a:p>
                      <a:pPr marL="0" marR="0" algn="l">
                        <a:lnSpc>
                          <a:spcPct val="100000"/>
                        </a:lnSpc>
                        <a:spcBef>
                          <a:spcPts val="0"/>
                        </a:spcBef>
                        <a:spcAft>
                          <a:spcPts val="0"/>
                        </a:spcAft>
                      </a:pPr>
                      <a:r>
                        <a:rPr lang="en-US" sz="1400" b="1" dirty="0">
                          <a:solidFill>
                            <a:srgbClr val="000000"/>
                          </a:solidFill>
                          <a:latin typeface="Arial"/>
                          <a:ea typeface="Times New Roman"/>
                          <a:cs typeface="Times New Roman"/>
                        </a:rPr>
                        <a:t>Kidney</a:t>
                      </a:r>
                      <a:endParaRPr lang="en-US" sz="1400" dirty="0">
                        <a:latin typeface="Calibri"/>
                        <a:ea typeface="SimSun"/>
                        <a:cs typeface="Times New Roman"/>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dirty="0">
                          <a:solidFill>
                            <a:srgbClr val="000000"/>
                          </a:solidFill>
                          <a:latin typeface="Arial" pitchFamily="34" charset="0"/>
                          <a:ea typeface="Times New Roman"/>
                          <a:cs typeface="Arial" pitchFamily="34" charset="0"/>
                        </a:rPr>
                        <a:t>100(10/10)</a:t>
                      </a:r>
                      <a:endParaRPr lang="en-US" sz="1400" dirty="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dirty="0">
                          <a:solidFill>
                            <a:srgbClr val="000000"/>
                          </a:solidFill>
                          <a:latin typeface="Arial" pitchFamily="34" charset="0"/>
                          <a:ea typeface="Times New Roman"/>
                          <a:cs typeface="Arial" pitchFamily="34" charset="0"/>
                        </a:rPr>
                        <a:t>63(5/8)</a:t>
                      </a:r>
                      <a:endParaRPr lang="en-US" sz="1400" dirty="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algn="just">
                        <a:lnSpc>
                          <a:spcPct val="100000"/>
                        </a:lnSpc>
                      </a:pPr>
                      <a:endParaRPr lang="en-US" sz="1400">
                        <a:latin typeface="Arial" pitchFamily="34" charset="0"/>
                        <a:cs typeface="Arial" pitchFamily="34" charset="0"/>
                      </a:endParaRPr>
                    </a:p>
                  </a:txBody>
                  <a:tcPr marL="43751" marR="43751" marT="0" marB="0" anchor="ctr">
                    <a:lnL>
                      <a:noFill/>
                    </a:lnL>
                    <a:lnR>
                      <a:noFill/>
                    </a:lnR>
                    <a:lnT>
                      <a:noFill/>
                    </a:lnT>
                    <a:lnB>
                      <a:noFill/>
                    </a:lnB>
                  </a:tcPr>
                </a:tc>
                <a:tc>
                  <a:txBody>
                    <a:bodyPr/>
                    <a:lstStyle/>
                    <a:p>
                      <a:pPr marL="0" marR="0" algn="ctr">
                        <a:lnSpc>
                          <a:spcPct val="100000"/>
                        </a:lnSpc>
                        <a:spcBef>
                          <a:spcPts val="0"/>
                        </a:spcBef>
                        <a:spcAft>
                          <a:spcPts val="0"/>
                        </a:spcAft>
                      </a:pPr>
                      <a:r>
                        <a:rPr lang="en-US" sz="1400">
                          <a:solidFill>
                            <a:srgbClr val="000000"/>
                          </a:solidFill>
                          <a:latin typeface="Arial" pitchFamily="34" charset="0"/>
                          <a:ea typeface="Times New Roman"/>
                          <a:cs typeface="Arial" pitchFamily="34" charset="0"/>
                        </a:rPr>
                        <a:t>80(8/10)</a:t>
                      </a:r>
                      <a:endParaRPr lang="en-US" sz="140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a:solidFill>
                            <a:srgbClr val="000000"/>
                          </a:solidFill>
                          <a:latin typeface="Arial" pitchFamily="34" charset="0"/>
                          <a:ea typeface="Times New Roman"/>
                          <a:cs typeface="Arial" pitchFamily="34" charset="0"/>
                        </a:rPr>
                        <a:t>13(1/8)</a:t>
                      </a:r>
                      <a:endParaRPr lang="en-US" sz="140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algn="just">
                        <a:lnSpc>
                          <a:spcPct val="100000"/>
                        </a:lnSpc>
                      </a:pPr>
                      <a:endParaRPr lang="en-US" sz="1400" dirty="0">
                        <a:latin typeface="Arial" pitchFamily="34" charset="0"/>
                        <a:cs typeface="Arial" pitchFamily="34" charset="0"/>
                      </a:endParaRPr>
                    </a:p>
                  </a:txBody>
                  <a:tcPr marL="43751" marR="43751" marT="0" marB="0" anchor="ctr">
                    <a:lnL>
                      <a:noFill/>
                    </a:lnL>
                    <a:lnR>
                      <a:noFill/>
                    </a:lnR>
                    <a:lnT>
                      <a:noFill/>
                    </a:lnT>
                    <a:lnB>
                      <a:noFill/>
                    </a:lnB>
                  </a:tcPr>
                </a:tc>
              </a:tr>
              <a:tr h="231274">
                <a:tc>
                  <a:txBody>
                    <a:bodyPr/>
                    <a:lstStyle/>
                    <a:p>
                      <a:pPr marL="0" marR="0" algn="l">
                        <a:lnSpc>
                          <a:spcPct val="100000"/>
                        </a:lnSpc>
                        <a:spcBef>
                          <a:spcPts val="0"/>
                        </a:spcBef>
                        <a:spcAft>
                          <a:spcPts val="0"/>
                        </a:spcAft>
                      </a:pPr>
                      <a:r>
                        <a:rPr lang="en-US" sz="1400" b="1" dirty="0">
                          <a:solidFill>
                            <a:srgbClr val="000000"/>
                          </a:solidFill>
                          <a:latin typeface="Arial"/>
                          <a:ea typeface="Times New Roman"/>
                          <a:cs typeface="Times New Roman"/>
                        </a:rPr>
                        <a:t>Total metastasis</a:t>
                      </a:r>
                      <a:endParaRPr lang="en-US" sz="1400" dirty="0">
                        <a:latin typeface="Calibri"/>
                        <a:ea typeface="SimSun"/>
                        <a:cs typeface="Times New Roman"/>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b="1">
                          <a:solidFill>
                            <a:srgbClr val="000000"/>
                          </a:solidFill>
                          <a:latin typeface="Arial" pitchFamily="34" charset="0"/>
                          <a:ea typeface="Times New Roman"/>
                          <a:cs typeface="Arial" pitchFamily="34" charset="0"/>
                        </a:rPr>
                        <a:t>75(36/48)</a:t>
                      </a:r>
                      <a:endParaRPr lang="en-US" sz="140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b="1" dirty="0">
                          <a:solidFill>
                            <a:srgbClr val="000000"/>
                          </a:solidFill>
                          <a:latin typeface="Arial" pitchFamily="34" charset="0"/>
                          <a:ea typeface="Times New Roman"/>
                          <a:cs typeface="Arial" pitchFamily="34" charset="0"/>
                        </a:rPr>
                        <a:t>48(19/40)</a:t>
                      </a:r>
                      <a:endParaRPr lang="en-US" sz="1400" dirty="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b="1">
                          <a:solidFill>
                            <a:srgbClr val="000000"/>
                          </a:solidFill>
                          <a:latin typeface="Arial" pitchFamily="34" charset="0"/>
                          <a:ea typeface="Times New Roman"/>
                          <a:cs typeface="Arial" pitchFamily="34" charset="0"/>
                        </a:rPr>
                        <a:t>0.01</a:t>
                      </a:r>
                      <a:endParaRPr lang="en-US" sz="140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b="1">
                          <a:solidFill>
                            <a:srgbClr val="000000"/>
                          </a:solidFill>
                          <a:latin typeface="Arial" pitchFamily="34" charset="0"/>
                          <a:ea typeface="Times New Roman"/>
                          <a:cs typeface="Arial" pitchFamily="34" charset="0"/>
                        </a:rPr>
                        <a:t>73(35/48)</a:t>
                      </a:r>
                      <a:endParaRPr lang="en-US" sz="140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b="1">
                          <a:solidFill>
                            <a:srgbClr val="000000"/>
                          </a:solidFill>
                          <a:latin typeface="Arial" pitchFamily="34" charset="0"/>
                          <a:ea typeface="Times New Roman"/>
                          <a:cs typeface="Arial" pitchFamily="34" charset="0"/>
                        </a:rPr>
                        <a:t>28(11/40)</a:t>
                      </a:r>
                      <a:endParaRPr lang="en-US" sz="140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b="1" dirty="0">
                          <a:solidFill>
                            <a:srgbClr val="000000"/>
                          </a:solidFill>
                          <a:latin typeface="Arial" pitchFamily="34" charset="0"/>
                          <a:ea typeface="Times New Roman"/>
                          <a:cs typeface="Arial" pitchFamily="34" charset="0"/>
                        </a:rPr>
                        <a:t>&lt; 0.001</a:t>
                      </a:r>
                      <a:endParaRPr lang="en-US" sz="1400" dirty="0">
                        <a:latin typeface="Arial" pitchFamily="34" charset="0"/>
                        <a:ea typeface="SimSun"/>
                        <a:cs typeface="Arial" pitchFamily="34" charset="0"/>
                      </a:endParaRPr>
                    </a:p>
                  </a:txBody>
                  <a:tcPr marL="43751" marR="43751" marT="0" marB="0" anchor="b">
                    <a:lnL>
                      <a:noFill/>
                    </a:lnL>
                    <a:lnR>
                      <a:noFill/>
                    </a:lnR>
                    <a:lnT>
                      <a:noFill/>
                    </a:lnT>
                    <a:lnB>
                      <a:noFill/>
                    </a:lnB>
                  </a:tcPr>
                </a:tc>
              </a:tr>
              <a:tr h="120734">
                <a:tc>
                  <a:txBody>
                    <a:bodyPr/>
                    <a:lstStyle/>
                    <a:p>
                      <a:pPr algn="just">
                        <a:lnSpc>
                          <a:spcPct val="100000"/>
                        </a:lnSpc>
                      </a:pPr>
                      <a:endParaRPr lang="en-US" sz="1400" dirty="0">
                        <a:latin typeface="Calibri"/>
                      </a:endParaRPr>
                    </a:p>
                  </a:txBody>
                  <a:tcPr marL="43751" marR="43751" marT="0" marB="0" anchor="ctr">
                    <a:lnL>
                      <a:noFill/>
                    </a:lnL>
                    <a:lnR>
                      <a:noFill/>
                    </a:lnR>
                    <a:lnT>
                      <a:noFill/>
                    </a:lnT>
                    <a:lnB>
                      <a:noFill/>
                    </a:lnB>
                  </a:tcPr>
                </a:tc>
                <a:tc>
                  <a:txBody>
                    <a:bodyPr/>
                    <a:lstStyle/>
                    <a:p>
                      <a:pPr algn="just">
                        <a:lnSpc>
                          <a:spcPct val="100000"/>
                        </a:lnSpc>
                      </a:pPr>
                      <a:endParaRPr lang="en-US" sz="1400">
                        <a:latin typeface="Arial" pitchFamily="34" charset="0"/>
                        <a:cs typeface="Arial" pitchFamily="34" charset="0"/>
                      </a:endParaRPr>
                    </a:p>
                  </a:txBody>
                  <a:tcPr marL="43751" marR="43751" marT="0" marB="0" anchor="b">
                    <a:lnL>
                      <a:noFill/>
                    </a:lnL>
                    <a:lnR>
                      <a:noFill/>
                    </a:lnR>
                    <a:lnT>
                      <a:noFill/>
                    </a:lnT>
                    <a:lnB>
                      <a:noFill/>
                    </a:lnB>
                  </a:tcPr>
                </a:tc>
                <a:tc>
                  <a:txBody>
                    <a:bodyPr/>
                    <a:lstStyle/>
                    <a:p>
                      <a:pPr algn="just">
                        <a:lnSpc>
                          <a:spcPct val="100000"/>
                        </a:lnSpc>
                      </a:pPr>
                      <a:endParaRPr lang="en-US" sz="1400" dirty="0">
                        <a:latin typeface="Arial" pitchFamily="34" charset="0"/>
                        <a:cs typeface="Arial" pitchFamily="34" charset="0"/>
                      </a:endParaRPr>
                    </a:p>
                  </a:txBody>
                  <a:tcPr marL="43751" marR="43751" marT="0" marB="0" anchor="b">
                    <a:lnL>
                      <a:noFill/>
                    </a:lnL>
                    <a:lnR>
                      <a:noFill/>
                    </a:lnR>
                    <a:lnT>
                      <a:noFill/>
                    </a:lnT>
                    <a:lnB>
                      <a:noFill/>
                    </a:lnB>
                  </a:tcPr>
                </a:tc>
                <a:tc>
                  <a:txBody>
                    <a:bodyPr/>
                    <a:lstStyle/>
                    <a:p>
                      <a:pPr algn="just">
                        <a:lnSpc>
                          <a:spcPct val="100000"/>
                        </a:lnSpc>
                      </a:pPr>
                      <a:endParaRPr lang="en-US" sz="1400" dirty="0">
                        <a:latin typeface="Arial" pitchFamily="34" charset="0"/>
                        <a:cs typeface="Arial" pitchFamily="34" charset="0"/>
                      </a:endParaRPr>
                    </a:p>
                  </a:txBody>
                  <a:tcPr marL="43751" marR="43751" marT="0" marB="0" anchor="b">
                    <a:lnL>
                      <a:noFill/>
                    </a:lnL>
                    <a:lnR>
                      <a:noFill/>
                    </a:lnR>
                    <a:lnT>
                      <a:noFill/>
                    </a:lnT>
                    <a:lnB>
                      <a:noFill/>
                    </a:lnB>
                  </a:tcPr>
                </a:tc>
                <a:tc>
                  <a:txBody>
                    <a:bodyPr/>
                    <a:lstStyle/>
                    <a:p>
                      <a:pPr algn="just">
                        <a:lnSpc>
                          <a:spcPct val="100000"/>
                        </a:lnSpc>
                      </a:pPr>
                      <a:endParaRPr lang="en-US" sz="1400">
                        <a:latin typeface="Arial" pitchFamily="34" charset="0"/>
                        <a:cs typeface="Arial" pitchFamily="34" charset="0"/>
                      </a:endParaRPr>
                    </a:p>
                  </a:txBody>
                  <a:tcPr marL="43751" marR="43751" marT="0" marB="0" anchor="b">
                    <a:lnL>
                      <a:noFill/>
                    </a:lnL>
                    <a:lnR>
                      <a:noFill/>
                    </a:lnR>
                    <a:lnT>
                      <a:noFill/>
                    </a:lnT>
                    <a:lnB>
                      <a:noFill/>
                    </a:lnB>
                  </a:tcPr>
                </a:tc>
                <a:tc>
                  <a:txBody>
                    <a:bodyPr/>
                    <a:lstStyle/>
                    <a:p>
                      <a:pPr algn="just">
                        <a:lnSpc>
                          <a:spcPct val="100000"/>
                        </a:lnSpc>
                      </a:pPr>
                      <a:endParaRPr lang="en-US" sz="1400">
                        <a:latin typeface="Arial" pitchFamily="34" charset="0"/>
                        <a:cs typeface="Arial" pitchFamily="34" charset="0"/>
                      </a:endParaRPr>
                    </a:p>
                  </a:txBody>
                  <a:tcPr marL="43751" marR="43751" marT="0" marB="0" anchor="b">
                    <a:lnL>
                      <a:noFill/>
                    </a:lnL>
                    <a:lnR>
                      <a:noFill/>
                    </a:lnR>
                    <a:lnT>
                      <a:noFill/>
                    </a:lnT>
                    <a:lnB>
                      <a:noFill/>
                    </a:lnB>
                  </a:tcPr>
                </a:tc>
                <a:tc>
                  <a:txBody>
                    <a:bodyPr/>
                    <a:lstStyle/>
                    <a:p>
                      <a:pPr algn="just">
                        <a:lnSpc>
                          <a:spcPct val="100000"/>
                        </a:lnSpc>
                      </a:pPr>
                      <a:endParaRPr lang="en-US" sz="1400" dirty="0">
                        <a:latin typeface="Arial" pitchFamily="34" charset="0"/>
                        <a:cs typeface="Arial" pitchFamily="34" charset="0"/>
                      </a:endParaRPr>
                    </a:p>
                  </a:txBody>
                  <a:tcPr marL="43751" marR="43751" marT="0" marB="0" anchor="b">
                    <a:lnL>
                      <a:noFill/>
                    </a:lnL>
                    <a:lnR>
                      <a:noFill/>
                    </a:lnR>
                    <a:lnT>
                      <a:noFill/>
                    </a:lnT>
                    <a:lnB>
                      <a:noFill/>
                    </a:lnB>
                  </a:tcPr>
                </a:tc>
              </a:tr>
              <a:tr h="231274">
                <a:tc>
                  <a:txBody>
                    <a:bodyPr/>
                    <a:lstStyle/>
                    <a:p>
                      <a:pPr marL="0" marR="0" algn="l">
                        <a:lnSpc>
                          <a:spcPct val="100000"/>
                        </a:lnSpc>
                        <a:spcBef>
                          <a:spcPts val="0"/>
                        </a:spcBef>
                        <a:spcAft>
                          <a:spcPts val="0"/>
                        </a:spcAft>
                      </a:pPr>
                      <a:r>
                        <a:rPr lang="en-US" sz="1400" b="1" u="sng" dirty="0">
                          <a:solidFill>
                            <a:srgbClr val="000000"/>
                          </a:solidFill>
                          <a:latin typeface="Arial"/>
                          <a:ea typeface="Times New Roman"/>
                          <a:cs typeface="Times New Roman"/>
                        </a:rPr>
                        <a:t>Skeletal sites</a:t>
                      </a:r>
                      <a:endParaRPr lang="en-US" sz="1400" dirty="0">
                        <a:latin typeface="Calibri"/>
                        <a:ea typeface="SimSun"/>
                        <a:cs typeface="Times New Roman"/>
                      </a:endParaRPr>
                    </a:p>
                  </a:txBody>
                  <a:tcPr marL="43751" marR="43751" marT="0" marB="0" anchor="ctr">
                    <a:lnL>
                      <a:noFill/>
                    </a:lnL>
                    <a:lnR>
                      <a:noFill/>
                    </a:lnR>
                    <a:lnT>
                      <a:noFill/>
                    </a:lnT>
                    <a:lnB>
                      <a:noFill/>
                    </a:lnB>
                  </a:tcPr>
                </a:tc>
                <a:tc>
                  <a:txBody>
                    <a:bodyPr/>
                    <a:lstStyle/>
                    <a:p>
                      <a:pPr algn="just">
                        <a:lnSpc>
                          <a:spcPct val="100000"/>
                        </a:lnSpc>
                      </a:pPr>
                      <a:endParaRPr lang="en-US" sz="1400" dirty="0">
                        <a:latin typeface="Arial" pitchFamily="34" charset="0"/>
                        <a:cs typeface="Arial" pitchFamily="34" charset="0"/>
                      </a:endParaRPr>
                    </a:p>
                  </a:txBody>
                  <a:tcPr marL="43751" marR="43751" marT="0" marB="0" anchor="b">
                    <a:lnL>
                      <a:noFill/>
                    </a:lnL>
                    <a:lnR>
                      <a:noFill/>
                    </a:lnR>
                    <a:lnT>
                      <a:noFill/>
                    </a:lnT>
                    <a:lnB>
                      <a:noFill/>
                    </a:lnB>
                  </a:tcPr>
                </a:tc>
                <a:tc>
                  <a:txBody>
                    <a:bodyPr/>
                    <a:lstStyle/>
                    <a:p>
                      <a:pPr algn="just">
                        <a:lnSpc>
                          <a:spcPct val="100000"/>
                        </a:lnSpc>
                      </a:pPr>
                      <a:endParaRPr lang="en-US" sz="1400" dirty="0">
                        <a:latin typeface="Arial" pitchFamily="34" charset="0"/>
                        <a:cs typeface="Arial" pitchFamily="34" charset="0"/>
                      </a:endParaRPr>
                    </a:p>
                  </a:txBody>
                  <a:tcPr marL="43751" marR="43751" marT="0" marB="0" anchor="b">
                    <a:lnL>
                      <a:noFill/>
                    </a:lnL>
                    <a:lnR>
                      <a:noFill/>
                    </a:lnR>
                    <a:lnT>
                      <a:noFill/>
                    </a:lnT>
                    <a:lnB>
                      <a:noFill/>
                    </a:lnB>
                  </a:tcPr>
                </a:tc>
                <a:tc>
                  <a:txBody>
                    <a:bodyPr/>
                    <a:lstStyle/>
                    <a:p>
                      <a:pPr algn="just">
                        <a:lnSpc>
                          <a:spcPct val="100000"/>
                        </a:lnSpc>
                      </a:pPr>
                      <a:endParaRPr lang="en-US" sz="1400" dirty="0">
                        <a:latin typeface="Arial" pitchFamily="34" charset="0"/>
                        <a:cs typeface="Arial" pitchFamily="34" charset="0"/>
                      </a:endParaRPr>
                    </a:p>
                  </a:txBody>
                  <a:tcPr marL="43751" marR="43751" marT="0" marB="0" anchor="b">
                    <a:lnL>
                      <a:noFill/>
                    </a:lnL>
                    <a:lnR>
                      <a:noFill/>
                    </a:lnR>
                    <a:lnT>
                      <a:noFill/>
                    </a:lnT>
                    <a:lnB>
                      <a:noFill/>
                    </a:lnB>
                  </a:tcPr>
                </a:tc>
                <a:tc>
                  <a:txBody>
                    <a:bodyPr/>
                    <a:lstStyle/>
                    <a:p>
                      <a:pPr algn="just">
                        <a:lnSpc>
                          <a:spcPct val="100000"/>
                        </a:lnSpc>
                      </a:pPr>
                      <a:endParaRPr lang="en-US" sz="1400" dirty="0">
                        <a:latin typeface="Arial" pitchFamily="34" charset="0"/>
                        <a:cs typeface="Arial" pitchFamily="34" charset="0"/>
                      </a:endParaRPr>
                    </a:p>
                  </a:txBody>
                  <a:tcPr marL="43751" marR="43751" marT="0" marB="0" anchor="b">
                    <a:lnL>
                      <a:noFill/>
                    </a:lnL>
                    <a:lnR>
                      <a:noFill/>
                    </a:lnR>
                    <a:lnT>
                      <a:noFill/>
                    </a:lnT>
                    <a:lnB>
                      <a:noFill/>
                    </a:lnB>
                  </a:tcPr>
                </a:tc>
                <a:tc>
                  <a:txBody>
                    <a:bodyPr/>
                    <a:lstStyle/>
                    <a:p>
                      <a:pPr algn="just">
                        <a:lnSpc>
                          <a:spcPct val="100000"/>
                        </a:lnSpc>
                      </a:pPr>
                      <a:endParaRPr lang="en-US" sz="1400">
                        <a:latin typeface="Arial" pitchFamily="34" charset="0"/>
                        <a:cs typeface="Arial" pitchFamily="34" charset="0"/>
                      </a:endParaRPr>
                    </a:p>
                  </a:txBody>
                  <a:tcPr marL="43751" marR="43751" marT="0" marB="0" anchor="b">
                    <a:lnL>
                      <a:noFill/>
                    </a:lnL>
                    <a:lnR>
                      <a:noFill/>
                    </a:lnR>
                    <a:lnT>
                      <a:noFill/>
                    </a:lnT>
                    <a:lnB>
                      <a:noFill/>
                    </a:lnB>
                  </a:tcPr>
                </a:tc>
                <a:tc>
                  <a:txBody>
                    <a:bodyPr/>
                    <a:lstStyle/>
                    <a:p>
                      <a:pPr algn="just">
                        <a:lnSpc>
                          <a:spcPct val="100000"/>
                        </a:lnSpc>
                      </a:pPr>
                      <a:endParaRPr lang="en-US" sz="1400" dirty="0">
                        <a:latin typeface="Arial" pitchFamily="34" charset="0"/>
                        <a:cs typeface="Arial" pitchFamily="34" charset="0"/>
                      </a:endParaRPr>
                    </a:p>
                  </a:txBody>
                  <a:tcPr marL="43751" marR="43751" marT="0" marB="0" anchor="b">
                    <a:lnL>
                      <a:noFill/>
                    </a:lnL>
                    <a:lnR>
                      <a:noFill/>
                    </a:lnR>
                    <a:lnT>
                      <a:noFill/>
                    </a:lnT>
                    <a:lnB>
                      <a:noFill/>
                    </a:lnB>
                  </a:tcPr>
                </a:tc>
              </a:tr>
              <a:tr h="231274">
                <a:tc>
                  <a:txBody>
                    <a:bodyPr/>
                    <a:lstStyle/>
                    <a:p>
                      <a:pPr marL="0" marR="0" algn="l">
                        <a:lnSpc>
                          <a:spcPct val="100000"/>
                        </a:lnSpc>
                        <a:spcBef>
                          <a:spcPts val="0"/>
                        </a:spcBef>
                        <a:spcAft>
                          <a:spcPts val="0"/>
                        </a:spcAft>
                      </a:pPr>
                      <a:r>
                        <a:rPr lang="en-US" sz="1400" b="1" dirty="0">
                          <a:solidFill>
                            <a:srgbClr val="000000"/>
                          </a:solidFill>
                          <a:latin typeface="Arial"/>
                          <a:ea typeface="Times New Roman"/>
                          <a:cs typeface="Times New Roman"/>
                        </a:rPr>
                        <a:t>Tibia</a:t>
                      </a:r>
                      <a:endParaRPr lang="en-US" sz="1400" dirty="0">
                        <a:latin typeface="Calibri"/>
                        <a:ea typeface="SimSun"/>
                        <a:cs typeface="Times New Roman"/>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a:solidFill>
                            <a:srgbClr val="000000"/>
                          </a:solidFill>
                          <a:latin typeface="Arial" pitchFamily="34" charset="0"/>
                          <a:ea typeface="Times New Roman"/>
                          <a:cs typeface="Arial" pitchFamily="34" charset="0"/>
                        </a:rPr>
                        <a:t>   NA**</a:t>
                      </a:r>
                      <a:endParaRPr lang="en-US" sz="140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a:solidFill>
                            <a:srgbClr val="000000"/>
                          </a:solidFill>
                          <a:latin typeface="Arial" pitchFamily="34" charset="0"/>
                          <a:ea typeface="Times New Roman"/>
                          <a:cs typeface="Arial" pitchFamily="34" charset="0"/>
                        </a:rPr>
                        <a:t>NA</a:t>
                      </a:r>
                      <a:endParaRPr lang="en-US" sz="140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algn="just">
                        <a:lnSpc>
                          <a:spcPct val="100000"/>
                        </a:lnSpc>
                      </a:pPr>
                      <a:endParaRPr lang="en-US" sz="1400">
                        <a:latin typeface="Arial" pitchFamily="34" charset="0"/>
                        <a:cs typeface="Arial" pitchFamily="34" charset="0"/>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dirty="0">
                          <a:solidFill>
                            <a:srgbClr val="000000"/>
                          </a:solidFill>
                          <a:latin typeface="Arial" pitchFamily="34" charset="0"/>
                          <a:ea typeface="Times New Roman"/>
                          <a:cs typeface="Arial" pitchFamily="34" charset="0"/>
                        </a:rPr>
                        <a:t>40(8/20)</a:t>
                      </a:r>
                      <a:endParaRPr lang="en-US" sz="1400" dirty="0">
                        <a:latin typeface="Arial" pitchFamily="34" charset="0"/>
                        <a:ea typeface="SimSun"/>
                        <a:cs typeface="Arial" pitchFamily="34" charset="0"/>
                      </a:endParaRPr>
                    </a:p>
                  </a:txBody>
                  <a:tcPr marL="43751" marR="43751" marT="0" marB="0" anchor="ctr">
                    <a:lnL>
                      <a:noFill/>
                    </a:lnL>
                    <a:lnR>
                      <a:noFill/>
                    </a:lnR>
                    <a:lnT>
                      <a:noFill/>
                    </a:lnT>
                    <a:lnB>
                      <a:noFill/>
                    </a:lnB>
                  </a:tcPr>
                </a:tc>
                <a:tc>
                  <a:txBody>
                    <a:bodyPr/>
                    <a:lstStyle/>
                    <a:p>
                      <a:pPr marL="0" marR="0" algn="ctr">
                        <a:lnSpc>
                          <a:spcPct val="100000"/>
                        </a:lnSpc>
                        <a:spcBef>
                          <a:spcPts val="0"/>
                        </a:spcBef>
                        <a:spcAft>
                          <a:spcPts val="0"/>
                        </a:spcAft>
                      </a:pPr>
                      <a:r>
                        <a:rPr lang="en-US" sz="1400">
                          <a:solidFill>
                            <a:srgbClr val="000000"/>
                          </a:solidFill>
                          <a:latin typeface="Arial" pitchFamily="34" charset="0"/>
                          <a:ea typeface="Times New Roman"/>
                          <a:cs typeface="Arial" pitchFamily="34" charset="0"/>
                        </a:rPr>
                        <a:t>13(2/16)</a:t>
                      </a:r>
                      <a:endParaRPr lang="en-US" sz="1400">
                        <a:latin typeface="Arial" pitchFamily="34" charset="0"/>
                        <a:ea typeface="SimSun"/>
                        <a:cs typeface="Arial" pitchFamily="34" charset="0"/>
                      </a:endParaRPr>
                    </a:p>
                  </a:txBody>
                  <a:tcPr marL="43751" marR="43751" marT="0" marB="0" anchor="ctr">
                    <a:lnL>
                      <a:noFill/>
                    </a:lnL>
                    <a:lnR>
                      <a:noFill/>
                    </a:lnR>
                    <a:lnT>
                      <a:noFill/>
                    </a:lnT>
                    <a:lnB>
                      <a:noFill/>
                    </a:lnB>
                  </a:tcPr>
                </a:tc>
                <a:tc>
                  <a:txBody>
                    <a:bodyPr/>
                    <a:lstStyle/>
                    <a:p>
                      <a:pPr algn="just">
                        <a:lnSpc>
                          <a:spcPct val="100000"/>
                        </a:lnSpc>
                      </a:pPr>
                      <a:endParaRPr lang="en-US" sz="1400" dirty="0">
                        <a:latin typeface="Arial" pitchFamily="34" charset="0"/>
                        <a:cs typeface="Arial" pitchFamily="34" charset="0"/>
                      </a:endParaRPr>
                    </a:p>
                  </a:txBody>
                  <a:tcPr marL="43751" marR="43751" marT="0" marB="0" anchor="ctr">
                    <a:lnL>
                      <a:noFill/>
                    </a:lnL>
                    <a:lnR>
                      <a:noFill/>
                    </a:lnR>
                    <a:lnT>
                      <a:noFill/>
                    </a:lnT>
                    <a:lnB>
                      <a:noFill/>
                    </a:lnB>
                  </a:tcPr>
                </a:tc>
              </a:tr>
              <a:tr h="231274">
                <a:tc>
                  <a:txBody>
                    <a:bodyPr/>
                    <a:lstStyle/>
                    <a:p>
                      <a:pPr marL="0" marR="0" algn="l">
                        <a:lnSpc>
                          <a:spcPct val="100000"/>
                        </a:lnSpc>
                        <a:spcBef>
                          <a:spcPts val="0"/>
                        </a:spcBef>
                        <a:spcAft>
                          <a:spcPts val="0"/>
                        </a:spcAft>
                      </a:pPr>
                      <a:r>
                        <a:rPr lang="en-US" sz="1400" b="1" dirty="0">
                          <a:solidFill>
                            <a:srgbClr val="000000"/>
                          </a:solidFill>
                          <a:latin typeface="Arial"/>
                          <a:ea typeface="Times New Roman"/>
                          <a:cs typeface="Times New Roman"/>
                        </a:rPr>
                        <a:t>Femur</a:t>
                      </a:r>
                      <a:endParaRPr lang="en-US" sz="1400" dirty="0">
                        <a:latin typeface="Calibri"/>
                        <a:ea typeface="SimSun"/>
                        <a:cs typeface="Times New Roman"/>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a:solidFill>
                            <a:srgbClr val="000000"/>
                          </a:solidFill>
                          <a:latin typeface="Arial" pitchFamily="34" charset="0"/>
                          <a:ea typeface="Times New Roman"/>
                          <a:cs typeface="Arial" pitchFamily="34" charset="0"/>
                        </a:rPr>
                        <a:t>NA</a:t>
                      </a:r>
                      <a:endParaRPr lang="en-US" sz="140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a:solidFill>
                            <a:srgbClr val="000000"/>
                          </a:solidFill>
                          <a:latin typeface="Arial" pitchFamily="34" charset="0"/>
                          <a:ea typeface="Times New Roman"/>
                          <a:cs typeface="Arial" pitchFamily="34" charset="0"/>
                        </a:rPr>
                        <a:t>NA</a:t>
                      </a:r>
                      <a:endParaRPr lang="en-US" sz="140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algn="just">
                        <a:lnSpc>
                          <a:spcPct val="100000"/>
                        </a:lnSpc>
                      </a:pPr>
                      <a:endParaRPr lang="en-US" sz="1400">
                        <a:latin typeface="Arial" pitchFamily="34" charset="0"/>
                        <a:cs typeface="Arial" pitchFamily="34" charset="0"/>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a:solidFill>
                            <a:srgbClr val="000000"/>
                          </a:solidFill>
                          <a:latin typeface="Arial" pitchFamily="34" charset="0"/>
                          <a:ea typeface="Times New Roman"/>
                          <a:cs typeface="Arial" pitchFamily="34" charset="0"/>
                        </a:rPr>
                        <a:t>30(6/20)</a:t>
                      </a:r>
                      <a:endParaRPr lang="en-US" sz="1400">
                        <a:latin typeface="Arial" pitchFamily="34" charset="0"/>
                        <a:ea typeface="SimSun"/>
                        <a:cs typeface="Arial" pitchFamily="34" charset="0"/>
                      </a:endParaRPr>
                    </a:p>
                  </a:txBody>
                  <a:tcPr marL="43751" marR="43751" marT="0" marB="0" anchor="ctr">
                    <a:lnL>
                      <a:noFill/>
                    </a:lnL>
                    <a:lnR>
                      <a:noFill/>
                    </a:lnR>
                    <a:lnT>
                      <a:noFill/>
                    </a:lnT>
                    <a:lnB>
                      <a:noFill/>
                    </a:lnB>
                  </a:tcPr>
                </a:tc>
                <a:tc>
                  <a:txBody>
                    <a:bodyPr/>
                    <a:lstStyle/>
                    <a:p>
                      <a:pPr marL="0" marR="0" algn="ctr">
                        <a:lnSpc>
                          <a:spcPct val="100000"/>
                        </a:lnSpc>
                        <a:spcBef>
                          <a:spcPts val="0"/>
                        </a:spcBef>
                        <a:spcAft>
                          <a:spcPts val="0"/>
                        </a:spcAft>
                      </a:pPr>
                      <a:r>
                        <a:rPr lang="en-US" sz="1400" dirty="0">
                          <a:solidFill>
                            <a:srgbClr val="000000"/>
                          </a:solidFill>
                          <a:latin typeface="Arial" pitchFamily="34" charset="0"/>
                          <a:ea typeface="Times New Roman"/>
                          <a:cs typeface="Arial" pitchFamily="34" charset="0"/>
                        </a:rPr>
                        <a:t>19(3/16)</a:t>
                      </a:r>
                      <a:endParaRPr lang="en-US" sz="1400" dirty="0">
                        <a:latin typeface="Arial" pitchFamily="34" charset="0"/>
                        <a:ea typeface="SimSun"/>
                        <a:cs typeface="Arial" pitchFamily="34" charset="0"/>
                      </a:endParaRPr>
                    </a:p>
                  </a:txBody>
                  <a:tcPr marL="43751" marR="43751" marT="0" marB="0" anchor="ctr">
                    <a:lnL>
                      <a:noFill/>
                    </a:lnL>
                    <a:lnR>
                      <a:noFill/>
                    </a:lnR>
                    <a:lnT>
                      <a:noFill/>
                    </a:lnT>
                    <a:lnB>
                      <a:noFill/>
                    </a:lnB>
                  </a:tcPr>
                </a:tc>
                <a:tc>
                  <a:txBody>
                    <a:bodyPr/>
                    <a:lstStyle/>
                    <a:p>
                      <a:pPr algn="just">
                        <a:lnSpc>
                          <a:spcPct val="100000"/>
                        </a:lnSpc>
                      </a:pPr>
                      <a:endParaRPr lang="en-US" sz="1400" dirty="0">
                        <a:latin typeface="Arial" pitchFamily="34" charset="0"/>
                        <a:cs typeface="Arial" pitchFamily="34" charset="0"/>
                      </a:endParaRPr>
                    </a:p>
                  </a:txBody>
                  <a:tcPr marL="43751" marR="43751" marT="0" marB="0" anchor="ctr">
                    <a:lnL>
                      <a:noFill/>
                    </a:lnL>
                    <a:lnR>
                      <a:noFill/>
                    </a:lnR>
                    <a:lnT>
                      <a:noFill/>
                    </a:lnT>
                    <a:lnB>
                      <a:noFill/>
                    </a:lnB>
                  </a:tcPr>
                </a:tc>
              </a:tr>
              <a:tr h="231274">
                <a:tc>
                  <a:txBody>
                    <a:bodyPr/>
                    <a:lstStyle/>
                    <a:p>
                      <a:pPr marL="0" marR="0" algn="l">
                        <a:lnSpc>
                          <a:spcPct val="100000"/>
                        </a:lnSpc>
                        <a:spcBef>
                          <a:spcPts val="0"/>
                        </a:spcBef>
                        <a:spcAft>
                          <a:spcPts val="0"/>
                        </a:spcAft>
                      </a:pPr>
                      <a:r>
                        <a:rPr lang="en-US" sz="1400" b="1" dirty="0">
                          <a:solidFill>
                            <a:srgbClr val="000000"/>
                          </a:solidFill>
                          <a:latin typeface="Arial"/>
                          <a:ea typeface="Times New Roman"/>
                          <a:cs typeface="Times New Roman"/>
                        </a:rPr>
                        <a:t>Mandible</a:t>
                      </a:r>
                      <a:endParaRPr lang="en-US" sz="1400" dirty="0">
                        <a:latin typeface="Calibri"/>
                        <a:ea typeface="SimSun"/>
                        <a:cs typeface="Times New Roman"/>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a:solidFill>
                            <a:srgbClr val="000000"/>
                          </a:solidFill>
                          <a:latin typeface="Arial" pitchFamily="34" charset="0"/>
                          <a:ea typeface="Times New Roman"/>
                          <a:cs typeface="Arial" pitchFamily="34" charset="0"/>
                        </a:rPr>
                        <a:t>NA</a:t>
                      </a:r>
                      <a:endParaRPr lang="en-US" sz="140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a:solidFill>
                            <a:srgbClr val="000000"/>
                          </a:solidFill>
                          <a:latin typeface="Arial" pitchFamily="34" charset="0"/>
                          <a:ea typeface="Times New Roman"/>
                          <a:cs typeface="Arial" pitchFamily="34" charset="0"/>
                        </a:rPr>
                        <a:t>NA</a:t>
                      </a:r>
                      <a:endParaRPr lang="en-US" sz="140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algn="just">
                        <a:lnSpc>
                          <a:spcPct val="100000"/>
                        </a:lnSpc>
                      </a:pPr>
                      <a:endParaRPr lang="en-US" sz="1400">
                        <a:latin typeface="Arial" pitchFamily="34" charset="0"/>
                        <a:cs typeface="Arial" pitchFamily="34" charset="0"/>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a:solidFill>
                            <a:srgbClr val="000000"/>
                          </a:solidFill>
                          <a:latin typeface="Arial" pitchFamily="34" charset="0"/>
                          <a:ea typeface="Times New Roman"/>
                          <a:cs typeface="Arial" pitchFamily="34" charset="0"/>
                        </a:rPr>
                        <a:t>70(7/10)</a:t>
                      </a:r>
                      <a:endParaRPr lang="en-US" sz="1400">
                        <a:latin typeface="Arial" pitchFamily="34" charset="0"/>
                        <a:ea typeface="SimSun"/>
                        <a:cs typeface="Arial" pitchFamily="34" charset="0"/>
                      </a:endParaRPr>
                    </a:p>
                  </a:txBody>
                  <a:tcPr marL="43751" marR="43751" marT="0" marB="0" anchor="ctr">
                    <a:lnL>
                      <a:noFill/>
                    </a:lnL>
                    <a:lnR>
                      <a:noFill/>
                    </a:lnR>
                    <a:lnT>
                      <a:noFill/>
                    </a:lnT>
                    <a:lnB>
                      <a:noFill/>
                    </a:lnB>
                  </a:tcPr>
                </a:tc>
                <a:tc>
                  <a:txBody>
                    <a:bodyPr/>
                    <a:lstStyle/>
                    <a:p>
                      <a:pPr marL="0" marR="0" algn="ctr">
                        <a:lnSpc>
                          <a:spcPct val="100000"/>
                        </a:lnSpc>
                        <a:spcBef>
                          <a:spcPts val="0"/>
                        </a:spcBef>
                        <a:spcAft>
                          <a:spcPts val="0"/>
                        </a:spcAft>
                      </a:pPr>
                      <a:r>
                        <a:rPr lang="en-US" sz="1400" dirty="0">
                          <a:solidFill>
                            <a:srgbClr val="000000"/>
                          </a:solidFill>
                          <a:latin typeface="Arial" pitchFamily="34" charset="0"/>
                          <a:ea typeface="Times New Roman"/>
                          <a:cs typeface="Arial" pitchFamily="34" charset="0"/>
                        </a:rPr>
                        <a:t>38(3/8)</a:t>
                      </a:r>
                      <a:endParaRPr lang="en-US" sz="1400" dirty="0">
                        <a:latin typeface="Arial" pitchFamily="34" charset="0"/>
                        <a:ea typeface="SimSun"/>
                        <a:cs typeface="Arial" pitchFamily="34" charset="0"/>
                      </a:endParaRPr>
                    </a:p>
                  </a:txBody>
                  <a:tcPr marL="43751" marR="43751" marT="0" marB="0" anchor="ctr">
                    <a:lnL>
                      <a:noFill/>
                    </a:lnL>
                    <a:lnR>
                      <a:noFill/>
                    </a:lnR>
                    <a:lnT>
                      <a:noFill/>
                    </a:lnT>
                    <a:lnB>
                      <a:noFill/>
                    </a:lnB>
                  </a:tcPr>
                </a:tc>
                <a:tc>
                  <a:txBody>
                    <a:bodyPr/>
                    <a:lstStyle/>
                    <a:p>
                      <a:pPr algn="just">
                        <a:lnSpc>
                          <a:spcPct val="100000"/>
                        </a:lnSpc>
                      </a:pPr>
                      <a:endParaRPr lang="en-US" sz="1400" dirty="0">
                        <a:latin typeface="Arial" pitchFamily="34" charset="0"/>
                        <a:cs typeface="Arial" pitchFamily="34" charset="0"/>
                      </a:endParaRPr>
                    </a:p>
                  </a:txBody>
                  <a:tcPr marL="43751" marR="43751" marT="0" marB="0" anchor="ctr">
                    <a:lnL>
                      <a:noFill/>
                    </a:lnL>
                    <a:lnR>
                      <a:noFill/>
                    </a:lnR>
                    <a:lnT>
                      <a:noFill/>
                    </a:lnT>
                    <a:lnB>
                      <a:noFill/>
                    </a:lnB>
                  </a:tcPr>
                </a:tc>
              </a:tr>
              <a:tr h="231274">
                <a:tc>
                  <a:txBody>
                    <a:bodyPr/>
                    <a:lstStyle/>
                    <a:p>
                      <a:pPr marL="0" marR="0" algn="l">
                        <a:lnSpc>
                          <a:spcPct val="100000"/>
                        </a:lnSpc>
                        <a:spcBef>
                          <a:spcPts val="0"/>
                        </a:spcBef>
                        <a:spcAft>
                          <a:spcPts val="0"/>
                        </a:spcAft>
                      </a:pPr>
                      <a:r>
                        <a:rPr lang="en-US" sz="1400" b="1" dirty="0">
                          <a:solidFill>
                            <a:srgbClr val="000000"/>
                          </a:solidFill>
                          <a:latin typeface="Arial"/>
                          <a:ea typeface="Times New Roman"/>
                          <a:cs typeface="Times New Roman"/>
                        </a:rPr>
                        <a:t>Iliac crest</a:t>
                      </a:r>
                      <a:endParaRPr lang="en-US" sz="1400" dirty="0">
                        <a:latin typeface="Calibri"/>
                        <a:ea typeface="SimSun"/>
                        <a:cs typeface="Times New Roman"/>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a:solidFill>
                            <a:srgbClr val="000000"/>
                          </a:solidFill>
                          <a:latin typeface="Arial" pitchFamily="34" charset="0"/>
                          <a:ea typeface="Times New Roman"/>
                          <a:cs typeface="Arial" pitchFamily="34" charset="0"/>
                        </a:rPr>
                        <a:t>NA</a:t>
                      </a:r>
                      <a:endParaRPr lang="en-US" sz="140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a:solidFill>
                            <a:srgbClr val="000000"/>
                          </a:solidFill>
                          <a:latin typeface="Arial" pitchFamily="34" charset="0"/>
                          <a:ea typeface="Times New Roman"/>
                          <a:cs typeface="Arial" pitchFamily="34" charset="0"/>
                        </a:rPr>
                        <a:t>NA</a:t>
                      </a:r>
                      <a:endParaRPr lang="en-US" sz="140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algn="just">
                        <a:lnSpc>
                          <a:spcPct val="100000"/>
                        </a:lnSpc>
                      </a:pPr>
                      <a:endParaRPr lang="en-US" sz="1400">
                        <a:latin typeface="Arial" pitchFamily="34" charset="0"/>
                        <a:cs typeface="Arial" pitchFamily="34" charset="0"/>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a:solidFill>
                            <a:srgbClr val="000000"/>
                          </a:solidFill>
                          <a:latin typeface="Arial" pitchFamily="34" charset="0"/>
                          <a:ea typeface="Times New Roman"/>
                          <a:cs typeface="Arial" pitchFamily="34" charset="0"/>
                        </a:rPr>
                        <a:t>5(1/20)</a:t>
                      </a:r>
                      <a:endParaRPr lang="en-US" sz="1400">
                        <a:latin typeface="Arial" pitchFamily="34" charset="0"/>
                        <a:ea typeface="SimSun"/>
                        <a:cs typeface="Arial" pitchFamily="34" charset="0"/>
                      </a:endParaRPr>
                    </a:p>
                  </a:txBody>
                  <a:tcPr marL="43751" marR="43751" marT="0" marB="0" anchor="ctr">
                    <a:lnL>
                      <a:noFill/>
                    </a:lnL>
                    <a:lnR>
                      <a:noFill/>
                    </a:lnR>
                    <a:lnT>
                      <a:noFill/>
                    </a:lnT>
                    <a:lnB>
                      <a:noFill/>
                    </a:lnB>
                  </a:tcPr>
                </a:tc>
                <a:tc>
                  <a:txBody>
                    <a:bodyPr/>
                    <a:lstStyle/>
                    <a:p>
                      <a:pPr marL="0" marR="0" algn="ctr">
                        <a:lnSpc>
                          <a:spcPct val="100000"/>
                        </a:lnSpc>
                        <a:spcBef>
                          <a:spcPts val="0"/>
                        </a:spcBef>
                        <a:spcAft>
                          <a:spcPts val="0"/>
                        </a:spcAft>
                      </a:pPr>
                      <a:r>
                        <a:rPr lang="en-US" sz="1400" dirty="0">
                          <a:solidFill>
                            <a:srgbClr val="000000"/>
                          </a:solidFill>
                          <a:latin typeface="Arial" pitchFamily="34" charset="0"/>
                          <a:ea typeface="Times New Roman"/>
                          <a:cs typeface="Arial" pitchFamily="34" charset="0"/>
                        </a:rPr>
                        <a:t>6(1/16)</a:t>
                      </a:r>
                      <a:endParaRPr lang="en-US" sz="1400" dirty="0">
                        <a:latin typeface="Arial" pitchFamily="34" charset="0"/>
                        <a:ea typeface="SimSun"/>
                        <a:cs typeface="Arial" pitchFamily="34" charset="0"/>
                      </a:endParaRPr>
                    </a:p>
                  </a:txBody>
                  <a:tcPr marL="43751" marR="43751" marT="0" marB="0" anchor="ctr">
                    <a:lnL>
                      <a:noFill/>
                    </a:lnL>
                    <a:lnR>
                      <a:noFill/>
                    </a:lnR>
                    <a:lnT>
                      <a:noFill/>
                    </a:lnT>
                    <a:lnB>
                      <a:noFill/>
                    </a:lnB>
                  </a:tcPr>
                </a:tc>
                <a:tc>
                  <a:txBody>
                    <a:bodyPr/>
                    <a:lstStyle/>
                    <a:p>
                      <a:pPr algn="just">
                        <a:lnSpc>
                          <a:spcPct val="100000"/>
                        </a:lnSpc>
                      </a:pPr>
                      <a:endParaRPr lang="en-US" sz="1400" dirty="0">
                        <a:latin typeface="Arial" pitchFamily="34" charset="0"/>
                        <a:cs typeface="Arial" pitchFamily="34" charset="0"/>
                      </a:endParaRPr>
                    </a:p>
                  </a:txBody>
                  <a:tcPr marL="43751" marR="43751" marT="0" marB="0" anchor="ctr">
                    <a:lnL>
                      <a:noFill/>
                    </a:lnL>
                    <a:lnR>
                      <a:noFill/>
                    </a:lnR>
                    <a:lnT>
                      <a:noFill/>
                    </a:lnT>
                    <a:lnB>
                      <a:noFill/>
                    </a:lnB>
                  </a:tcPr>
                </a:tc>
              </a:tr>
              <a:tr h="231274">
                <a:tc>
                  <a:txBody>
                    <a:bodyPr/>
                    <a:lstStyle/>
                    <a:p>
                      <a:pPr marL="0" marR="0" algn="l">
                        <a:lnSpc>
                          <a:spcPct val="100000"/>
                        </a:lnSpc>
                        <a:spcBef>
                          <a:spcPts val="0"/>
                        </a:spcBef>
                        <a:spcAft>
                          <a:spcPts val="0"/>
                        </a:spcAft>
                      </a:pPr>
                      <a:r>
                        <a:rPr lang="en-US" sz="1400" b="1" dirty="0">
                          <a:solidFill>
                            <a:srgbClr val="000000"/>
                          </a:solidFill>
                          <a:latin typeface="Arial"/>
                          <a:ea typeface="Times New Roman"/>
                          <a:cs typeface="Times New Roman"/>
                        </a:rPr>
                        <a:t>Ankle/paw</a:t>
                      </a:r>
                      <a:endParaRPr lang="en-US" sz="1400" dirty="0">
                        <a:latin typeface="Calibri"/>
                        <a:ea typeface="SimSun"/>
                        <a:cs typeface="Times New Roman"/>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a:solidFill>
                            <a:srgbClr val="000000"/>
                          </a:solidFill>
                          <a:latin typeface="Arial" pitchFamily="34" charset="0"/>
                          <a:ea typeface="Times New Roman"/>
                          <a:cs typeface="Arial" pitchFamily="34" charset="0"/>
                        </a:rPr>
                        <a:t>NA</a:t>
                      </a:r>
                      <a:endParaRPr lang="en-US" sz="140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a:solidFill>
                            <a:srgbClr val="000000"/>
                          </a:solidFill>
                          <a:latin typeface="Arial" pitchFamily="34" charset="0"/>
                          <a:ea typeface="Times New Roman"/>
                          <a:cs typeface="Arial" pitchFamily="34" charset="0"/>
                        </a:rPr>
                        <a:t>NA</a:t>
                      </a:r>
                      <a:endParaRPr lang="en-US" sz="140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algn="just">
                        <a:lnSpc>
                          <a:spcPct val="100000"/>
                        </a:lnSpc>
                      </a:pPr>
                      <a:endParaRPr lang="en-US" sz="1400">
                        <a:latin typeface="Arial" pitchFamily="34" charset="0"/>
                        <a:cs typeface="Arial" pitchFamily="34" charset="0"/>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a:solidFill>
                            <a:srgbClr val="000000"/>
                          </a:solidFill>
                          <a:latin typeface="Arial" pitchFamily="34" charset="0"/>
                          <a:ea typeface="Times New Roman"/>
                          <a:cs typeface="Arial" pitchFamily="34" charset="0"/>
                        </a:rPr>
                        <a:t>3(1/40)</a:t>
                      </a:r>
                      <a:endParaRPr lang="en-US" sz="1400">
                        <a:latin typeface="Arial" pitchFamily="34" charset="0"/>
                        <a:ea typeface="SimSun"/>
                        <a:cs typeface="Arial" pitchFamily="34" charset="0"/>
                      </a:endParaRPr>
                    </a:p>
                  </a:txBody>
                  <a:tcPr marL="43751" marR="43751" marT="0" marB="0" anchor="ctr">
                    <a:lnL>
                      <a:noFill/>
                    </a:lnL>
                    <a:lnR>
                      <a:noFill/>
                    </a:lnR>
                    <a:lnT>
                      <a:noFill/>
                    </a:lnT>
                    <a:lnB>
                      <a:noFill/>
                    </a:lnB>
                  </a:tcPr>
                </a:tc>
                <a:tc>
                  <a:txBody>
                    <a:bodyPr/>
                    <a:lstStyle/>
                    <a:p>
                      <a:pPr marL="0" marR="0" algn="ctr">
                        <a:lnSpc>
                          <a:spcPct val="100000"/>
                        </a:lnSpc>
                        <a:spcBef>
                          <a:spcPts val="0"/>
                        </a:spcBef>
                        <a:spcAft>
                          <a:spcPts val="0"/>
                        </a:spcAft>
                      </a:pPr>
                      <a:r>
                        <a:rPr lang="en-US" sz="1400">
                          <a:solidFill>
                            <a:srgbClr val="000000"/>
                          </a:solidFill>
                          <a:latin typeface="Arial" pitchFamily="34" charset="0"/>
                          <a:ea typeface="Times New Roman"/>
                          <a:cs typeface="Arial" pitchFamily="34" charset="0"/>
                        </a:rPr>
                        <a:t>0(0/32)</a:t>
                      </a:r>
                      <a:endParaRPr lang="en-US" sz="1400">
                        <a:latin typeface="Arial" pitchFamily="34" charset="0"/>
                        <a:ea typeface="SimSun"/>
                        <a:cs typeface="Arial" pitchFamily="34" charset="0"/>
                      </a:endParaRPr>
                    </a:p>
                  </a:txBody>
                  <a:tcPr marL="43751" marR="43751" marT="0" marB="0" anchor="ctr">
                    <a:lnL>
                      <a:noFill/>
                    </a:lnL>
                    <a:lnR>
                      <a:noFill/>
                    </a:lnR>
                    <a:lnT>
                      <a:noFill/>
                    </a:lnT>
                    <a:lnB>
                      <a:noFill/>
                    </a:lnB>
                  </a:tcPr>
                </a:tc>
                <a:tc>
                  <a:txBody>
                    <a:bodyPr/>
                    <a:lstStyle/>
                    <a:p>
                      <a:pPr algn="just">
                        <a:lnSpc>
                          <a:spcPct val="100000"/>
                        </a:lnSpc>
                      </a:pPr>
                      <a:endParaRPr lang="en-US" sz="1400" dirty="0">
                        <a:latin typeface="Arial" pitchFamily="34" charset="0"/>
                        <a:cs typeface="Arial" pitchFamily="34" charset="0"/>
                      </a:endParaRPr>
                    </a:p>
                  </a:txBody>
                  <a:tcPr marL="43751" marR="43751" marT="0" marB="0" anchor="ctr">
                    <a:lnL>
                      <a:noFill/>
                    </a:lnL>
                    <a:lnR>
                      <a:noFill/>
                    </a:lnR>
                    <a:lnT>
                      <a:noFill/>
                    </a:lnT>
                    <a:lnB>
                      <a:noFill/>
                    </a:lnB>
                  </a:tcPr>
                </a:tc>
              </a:tr>
              <a:tr h="231274">
                <a:tc>
                  <a:txBody>
                    <a:bodyPr/>
                    <a:lstStyle/>
                    <a:p>
                      <a:pPr marL="0" marR="0" algn="l">
                        <a:lnSpc>
                          <a:spcPct val="100000"/>
                        </a:lnSpc>
                        <a:spcBef>
                          <a:spcPts val="0"/>
                        </a:spcBef>
                        <a:spcAft>
                          <a:spcPts val="0"/>
                        </a:spcAft>
                      </a:pPr>
                      <a:r>
                        <a:rPr lang="en-US" sz="1400" b="1" dirty="0" err="1">
                          <a:solidFill>
                            <a:srgbClr val="000000"/>
                          </a:solidFill>
                          <a:latin typeface="Arial"/>
                          <a:ea typeface="Times New Roman"/>
                          <a:cs typeface="Times New Roman"/>
                        </a:rPr>
                        <a:t>Humerus</a:t>
                      </a:r>
                      <a:r>
                        <a:rPr lang="en-US" sz="1400" b="1" dirty="0">
                          <a:solidFill>
                            <a:srgbClr val="000000"/>
                          </a:solidFill>
                          <a:latin typeface="Arial"/>
                          <a:ea typeface="Times New Roman"/>
                          <a:cs typeface="Times New Roman"/>
                        </a:rPr>
                        <a:t> shoulder</a:t>
                      </a:r>
                      <a:endParaRPr lang="en-US" sz="1400" dirty="0">
                        <a:latin typeface="Calibri"/>
                        <a:ea typeface="SimSun"/>
                        <a:cs typeface="Times New Roman"/>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a:solidFill>
                            <a:srgbClr val="000000"/>
                          </a:solidFill>
                          <a:latin typeface="Arial" pitchFamily="34" charset="0"/>
                          <a:ea typeface="Times New Roman"/>
                          <a:cs typeface="Arial" pitchFamily="34" charset="0"/>
                        </a:rPr>
                        <a:t>NA</a:t>
                      </a:r>
                      <a:endParaRPr lang="en-US" sz="140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a:solidFill>
                            <a:srgbClr val="000000"/>
                          </a:solidFill>
                          <a:latin typeface="Arial" pitchFamily="34" charset="0"/>
                          <a:ea typeface="Times New Roman"/>
                          <a:cs typeface="Arial" pitchFamily="34" charset="0"/>
                        </a:rPr>
                        <a:t>NA</a:t>
                      </a:r>
                      <a:endParaRPr lang="en-US" sz="1400">
                        <a:latin typeface="Arial" pitchFamily="34" charset="0"/>
                        <a:ea typeface="SimSun"/>
                        <a:cs typeface="Arial" pitchFamily="34" charset="0"/>
                      </a:endParaRPr>
                    </a:p>
                  </a:txBody>
                  <a:tcPr marL="43751" marR="43751" marT="0" marB="0" anchor="b">
                    <a:lnL>
                      <a:noFill/>
                    </a:lnL>
                    <a:lnR>
                      <a:noFill/>
                    </a:lnR>
                    <a:lnT>
                      <a:noFill/>
                    </a:lnT>
                    <a:lnB>
                      <a:noFill/>
                    </a:lnB>
                  </a:tcPr>
                </a:tc>
                <a:tc>
                  <a:txBody>
                    <a:bodyPr/>
                    <a:lstStyle/>
                    <a:p>
                      <a:pPr algn="just">
                        <a:lnSpc>
                          <a:spcPct val="100000"/>
                        </a:lnSpc>
                      </a:pPr>
                      <a:endParaRPr lang="en-US" sz="1400">
                        <a:latin typeface="Arial" pitchFamily="34" charset="0"/>
                        <a:cs typeface="Arial" pitchFamily="34" charset="0"/>
                      </a:endParaRPr>
                    </a:p>
                  </a:txBody>
                  <a:tcPr marL="43751" marR="43751" marT="0" marB="0" anchor="b">
                    <a:lnL>
                      <a:noFill/>
                    </a:lnL>
                    <a:lnR>
                      <a:noFill/>
                    </a:lnR>
                    <a:lnT>
                      <a:noFill/>
                    </a:lnT>
                    <a:lnB>
                      <a:noFill/>
                    </a:lnB>
                  </a:tcPr>
                </a:tc>
                <a:tc>
                  <a:txBody>
                    <a:bodyPr/>
                    <a:lstStyle/>
                    <a:p>
                      <a:pPr marL="0" marR="0" algn="ctr">
                        <a:lnSpc>
                          <a:spcPct val="100000"/>
                        </a:lnSpc>
                        <a:spcBef>
                          <a:spcPts val="0"/>
                        </a:spcBef>
                        <a:spcAft>
                          <a:spcPts val="0"/>
                        </a:spcAft>
                      </a:pPr>
                      <a:r>
                        <a:rPr lang="en-US" sz="1400">
                          <a:solidFill>
                            <a:srgbClr val="000000"/>
                          </a:solidFill>
                          <a:latin typeface="Arial" pitchFamily="34" charset="0"/>
                          <a:ea typeface="Times New Roman"/>
                          <a:cs typeface="Arial" pitchFamily="34" charset="0"/>
                        </a:rPr>
                        <a:t>15(3/20)</a:t>
                      </a:r>
                      <a:endParaRPr lang="en-US" sz="1400">
                        <a:latin typeface="Arial" pitchFamily="34" charset="0"/>
                        <a:ea typeface="SimSun"/>
                        <a:cs typeface="Arial" pitchFamily="34" charset="0"/>
                      </a:endParaRPr>
                    </a:p>
                  </a:txBody>
                  <a:tcPr marL="43751" marR="43751" marT="0" marB="0" anchor="ctr">
                    <a:lnL>
                      <a:noFill/>
                    </a:lnL>
                    <a:lnR>
                      <a:noFill/>
                    </a:lnR>
                    <a:lnT>
                      <a:noFill/>
                    </a:lnT>
                    <a:lnB>
                      <a:noFill/>
                    </a:lnB>
                  </a:tcPr>
                </a:tc>
                <a:tc>
                  <a:txBody>
                    <a:bodyPr/>
                    <a:lstStyle/>
                    <a:p>
                      <a:pPr marL="0" marR="0" algn="ctr">
                        <a:lnSpc>
                          <a:spcPct val="100000"/>
                        </a:lnSpc>
                        <a:spcBef>
                          <a:spcPts val="0"/>
                        </a:spcBef>
                        <a:spcAft>
                          <a:spcPts val="0"/>
                        </a:spcAft>
                      </a:pPr>
                      <a:r>
                        <a:rPr lang="en-US" sz="1400">
                          <a:solidFill>
                            <a:srgbClr val="000000"/>
                          </a:solidFill>
                          <a:latin typeface="Arial" pitchFamily="34" charset="0"/>
                          <a:ea typeface="Times New Roman"/>
                          <a:cs typeface="Arial" pitchFamily="34" charset="0"/>
                        </a:rPr>
                        <a:t>13(2/16)</a:t>
                      </a:r>
                      <a:endParaRPr lang="en-US" sz="1400">
                        <a:latin typeface="Arial" pitchFamily="34" charset="0"/>
                        <a:ea typeface="SimSun"/>
                        <a:cs typeface="Arial" pitchFamily="34" charset="0"/>
                      </a:endParaRPr>
                    </a:p>
                  </a:txBody>
                  <a:tcPr marL="43751" marR="43751" marT="0" marB="0" anchor="ctr">
                    <a:lnL>
                      <a:noFill/>
                    </a:lnL>
                    <a:lnR>
                      <a:noFill/>
                    </a:lnR>
                    <a:lnT>
                      <a:noFill/>
                    </a:lnT>
                    <a:lnB>
                      <a:noFill/>
                    </a:lnB>
                  </a:tcPr>
                </a:tc>
                <a:tc>
                  <a:txBody>
                    <a:bodyPr/>
                    <a:lstStyle/>
                    <a:p>
                      <a:pPr algn="just">
                        <a:lnSpc>
                          <a:spcPct val="100000"/>
                        </a:lnSpc>
                      </a:pPr>
                      <a:endParaRPr lang="en-US" sz="1400" dirty="0">
                        <a:latin typeface="Arial" pitchFamily="34" charset="0"/>
                        <a:cs typeface="Arial" pitchFamily="34" charset="0"/>
                      </a:endParaRPr>
                    </a:p>
                  </a:txBody>
                  <a:tcPr marL="43751" marR="43751" marT="0" marB="0" anchor="ctr">
                    <a:lnL>
                      <a:noFill/>
                    </a:lnL>
                    <a:lnR>
                      <a:noFill/>
                    </a:lnR>
                    <a:lnT>
                      <a:noFill/>
                    </a:lnT>
                    <a:lnB>
                      <a:noFill/>
                    </a:lnB>
                  </a:tcPr>
                </a:tc>
              </a:tr>
              <a:tr h="231274">
                <a:tc>
                  <a:txBody>
                    <a:bodyPr/>
                    <a:lstStyle/>
                    <a:p>
                      <a:pPr marL="0" marR="0" algn="l">
                        <a:lnSpc>
                          <a:spcPct val="100000"/>
                        </a:lnSpc>
                        <a:spcBef>
                          <a:spcPts val="0"/>
                        </a:spcBef>
                        <a:spcAft>
                          <a:spcPts val="0"/>
                        </a:spcAft>
                      </a:pPr>
                      <a:r>
                        <a:rPr lang="en-US" sz="1400" b="1" dirty="0">
                          <a:solidFill>
                            <a:srgbClr val="000000"/>
                          </a:solidFill>
                          <a:latin typeface="Arial"/>
                          <a:ea typeface="Times New Roman"/>
                          <a:cs typeface="Times New Roman"/>
                        </a:rPr>
                        <a:t>Total metastases</a:t>
                      </a:r>
                      <a:endParaRPr lang="en-US" sz="1400" dirty="0">
                        <a:latin typeface="Calibri"/>
                        <a:ea typeface="SimSun"/>
                        <a:cs typeface="Times New Roman"/>
                      </a:endParaRPr>
                    </a:p>
                  </a:txBody>
                  <a:tcPr marL="43751" marR="43751"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400" dirty="0">
                          <a:solidFill>
                            <a:srgbClr val="000000"/>
                          </a:solidFill>
                          <a:latin typeface="Arial" pitchFamily="34" charset="0"/>
                          <a:ea typeface="Times New Roman"/>
                          <a:cs typeface="Arial" pitchFamily="34" charset="0"/>
                        </a:rPr>
                        <a:t>NA</a:t>
                      </a:r>
                      <a:endParaRPr lang="en-US" sz="1400" dirty="0">
                        <a:latin typeface="Arial" pitchFamily="34" charset="0"/>
                        <a:ea typeface="SimSun"/>
                        <a:cs typeface="Arial" pitchFamily="34" charset="0"/>
                      </a:endParaRPr>
                    </a:p>
                  </a:txBody>
                  <a:tcPr marL="43751" marR="43751"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400" dirty="0">
                          <a:solidFill>
                            <a:srgbClr val="000000"/>
                          </a:solidFill>
                          <a:latin typeface="Arial" pitchFamily="34" charset="0"/>
                          <a:ea typeface="Times New Roman"/>
                          <a:cs typeface="Arial" pitchFamily="34" charset="0"/>
                        </a:rPr>
                        <a:t>NA</a:t>
                      </a:r>
                      <a:endParaRPr lang="en-US" sz="1400" dirty="0">
                        <a:latin typeface="Arial" pitchFamily="34" charset="0"/>
                        <a:ea typeface="SimSun"/>
                        <a:cs typeface="Arial" pitchFamily="34" charset="0"/>
                      </a:endParaRPr>
                    </a:p>
                  </a:txBody>
                  <a:tcPr marL="43751" marR="43751"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400" dirty="0">
                          <a:solidFill>
                            <a:srgbClr val="000000"/>
                          </a:solidFill>
                          <a:latin typeface="Arial" pitchFamily="34" charset="0"/>
                          <a:ea typeface="Times New Roman"/>
                          <a:cs typeface="Arial" pitchFamily="34" charset="0"/>
                        </a:rPr>
                        <a:t> </a:t>
                      </a:r>
                      <a:endParaRPr lang="en-US" sz="1400" dirty="0">
                        <a:latin typeface="Arial" pitchFamily="34" charset="0"/>
                        <a:ea typeface="SimSun"/>
                        <a:cs typeface="Arial" pitchFamily="34" charset="0"/>
                      </a:endParaRPr>
                    </a:p>
                  </a:txBody>
                  <a:tcPr marL="43751" marR="43751"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400" dirty="0">
                          <a:solidFill>
                            <a:srgbClr val="000000"/>
                          </a:solidFill>
                          <a:latin typeface="Arial" pitchFamily="34" charset="0"/>
                          <a:ea typeface="Times New Roman"/>
                          <a:cs typeface="Arial" pitchFamily="34" charset="0"/>
                        </a:rPr>
                        <a:t>20(26/130)</a:t>
                      </a:r>
                      <a:endParaRPr lang="en-US" sz="1400" dirty="0">
                        <a:latin typeface="Arial" pitchFamily="34" charset="0"/>
                        <a:ea typeface="SimSun"/>
                        <a:cs typeface="Arial" pitchFamily="34" charset="0"/>
                      </a:endParaRPr>
                    </a:p>
                  </a:txBody>
                  <a:tcPr marL="43751" marR="43751"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400" dirty="0">
                          <a:solidFill>
                            <a:srgbClr val="000000"/>
                          </a:solidFill>
                          <a:latin typeface="Arial" pitchFamily="34" charset="0"/>
                          <a:ea typeface="Times New Roman"/>
                          <a:cs typeface="Arial" pitchFamily="34" charset="0"/>
                        </a:rPr>
                        <a:t>11(11/104)</a:t>
                      </a:r>
                      <a:endParaRPr lang="en-US" sz="1400" dirty="0">
                        <a:latin typeface="Arial" pitchFamily="34" charset="0"/>
                        <a:ea typeface="SimSun"/>
                        <a:cs typeface="Arial" pitchFamily="34" charset="0"/>
                      </a:endParaRPr>
                    </a:p>
                  </a:txBody>
                  <a:tcPr marL="43751" marR="43751"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400" dirty="0">
                          <a:solidFill>
                            <a:srgbClr val="000000"/>
                          </a:solidFill>
                          <a:latin typeface="Arial" pitchFamily="34" charset="0"/>
                          <a:ea typeface="Times New Roman"/>
                          <a:cs typeface="Arial" pitchFamily="34" charset="0"/>
                        </a:rPr>
                        <a:t>0.07</a:t>
                      </a:r>
                      <a:endParaRPr lang="en-US" sz="1400" dirty="0">
                        <a:latin typeface="Arial" pitchFamily="34" charset="0"/>
                        <a:ea typeface="SimSun"/>
                        <a:cs typeface="Arial" pitchFamily="34" charset="0"/>
                      </a:endParaRPr>
                    </a:p>
                  </a:txBody>
                  <a:tcPr marL="43751" marR="43751" marT="0" marB="0" anchor="ctr">
                    <a:lnL>
                      <a:noFill/>
                    </a:lnL>
                    <a:lnR>
                      <a:noFill/>
                    </a:lnR>
                    <a:lnT>
                      <a:noFill/>
                    </a:lnT>
                    <a:lnB w="19050" cap="flat" cmpd="sng" algn="ctr">
                      <a:solidFill>
                        <a:srgbClr val="000000"/>
                      </a:solidFill>
                      <a:prstDash val="solid"/>
                      <a:round/>
                      <a:headEnd type="none" w="med" len="med"/>
                      <a:tailEnd type="none" w="med" len="med"/>
                    </a:lnB>
                  </a:tcPr>
                </a:tc>
              </a:tr>
            </a:tbl>
          </a:graphicData>
        </a:graphic>
      </p:graphicFrame>
      <p:sp>
        <p:nvSpPr>
          <p:cNvPr id="6" name="Rectangle 5"/>
          <p:cNvSpPr/>
          <p:nvPr/>
        </p:nvSpPr>
        <p:spPr>
          <a:xfrm>
            <a:off x="457200" y="838200"/>
            <a:ext cx="7162800" cy="461665"/>
          </a:xfrm>
          <a:prstGeom prst="rect">
            <a:avLst/>
          </a:prstGeom>
        </p:spPr>
        <p:txBody>
          <a:bodyPr wrap="square">
            <a:spAutoFit/>
          </a:bodyPr>
          <a:lstStyle/>
          <a:p>
            <a:r>
              <a:rPr lang="en-US" sz="2400" b="1" dirty="0" smtClean="0"/>
              <a:t>Frequency of metastases at various anatomical sites</a:t>
            </a:r>
            <a:endParaRPr lang="en-US" sz="2400" dirty="0"/>
          </a:p>
        </p:txBody>
      </p:sp>
      <p:sp>
        <p:nvSpPr>
          <p:cNvPr id="7" name="Rectangle 6"/>
          <p:cNvSpPr/>
          <p:nvPr/>
        </p:nvSpPr>
        <p:spPr>
          <a:xfrm>
            <a:off x="457200" y="6211669"/>
            <a:ext cx="7239000" cy="646331"/>
          </a:xfrm>
          <a:prstGeom prst="rect">
            <a:avLst/>
          </a:prstGeom>
        </p:spPr>
        <p:txBody>
          <a:bodyPr wrap="square">
            <a:spAutoFit/>
          </a:bodyPr>
          <a:lstStyle/>
          <a:p>
            <a:r>
              <a:rPr lang="en-US" baseline="30000" dirty="0" smtClean="0"/>
              <a:t>*</a:t>
            </a:r>
            <a:r>
              <a:rPr lang="en-US" dirty="0" smtClean="0"/>
              <a:t>percentage (numbers of organs with metastasis / total organs inspected);  </a:t>
            </a:r>
          </a:p>
          <a:p>
            <a:r>
              <a:rPr lang="en-US" baseline="30000" dirty="0" smtClean="0"/>
              <a:t>**</a:t>
            </a:r>
            <a:r>
              <a:rPr lang="en-US" dirty="0" smtClean="0"/>
              <a:t>NA: data not available; P value was computed by Fisher exact test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7437" y="76200"/>
            <a:ext cx="8362226" cy="1015663"/>
          </a:xfrm>
          <a:prstGeom prst="rect">
            <a:avLst/>
          </a:prstGeom>
          <a:noFill/>
        </p:spPr>
        <p:txBody>
          <a:bodyPr wrap="none" rtlCol="0">
            <a:spAutoFit/>
          </a:bodyPr>
          <a:lstStyle/>
          <a:p>
            <a:pPr algn="ctr"/>
            <a:r>
              <a:rPr lang="en-US" sz="3600" b="1" dirty="0" smtClean="0">
                <a:solidFill>
                  <a:schemeClr val="tx2">
                    <a:lumMod val="60000"/>
                    <a:lumOff val="40000"/>
                  </a:schemeClr>
                </a:solidFill>
              </a:rPr>
              <a:t>Summary of results</a:t>
            </a:r>
          </a:p>
          <a:p>
            <a:pPr algn="ctr"/>
            <a:r>
              <a:rPr lang="en-US" sz="2400" b="1" dirty="0" smtClean="0">
                <a:solidFill>
                  <a:schemeClr val="tx2">
                    <a:lumMod val="60000"/>
                    <a:lumOff val="40000"/>
                  </a:schemeClr>
                </a:solidFill>
              </a:rPr>
              <a:t>SPARCL1 acts as a metastasis suppressor gene in prostate cancer</a:t>
            </a:r>
            <a:endParaRPr lang="en-US" sz="2400" b="1" dirty="0">
              <a:solidFill>
                <a:schemeClr val="tx2">
                  <a:lumMod val="60000"/>
                  <a:lumOff val="40000"/>
                </a:schemeClr>
              </a:solidFill>
            </a:endParaRPr>
          </a:p>
        </p:txBody>
      </p:sp>
      <p:sp>
        <p:nvSpPr>
          <p:cNvPr id="5" name="Rectangle 4"/>
          <p:cNvSpPr/>
          <p:nvPr/>
        </p:nvSpPr>
        <p:spPr>
          <a:xfrm>
            <a:off x="228600" y="1828800"/>
            <a:ext cx="8915400" cy="3046988"/>
          </a:xfrm>
          <a:prstGeom prst="rect">
            <a:avLst/>
          </a:prstGeom>
        </p:spPr>
        <p:txBody>
          <a:bodyPr wrap="square">
            <a:spAutoFit/>
          </a:bodyPr>
          <a:lstStyle/>
          <a:p>
            <a:pPr>
              <a:defRPr/>
            </a:pPr>
            <a:r>
              <a:rPr lang="en-US" sz="2800" b="1" dirty="0" smtClean="0"/>
              <a:t>Meta-signature gene (SPARCL1) function </a:t>
            </a:r>
            <a:r>
              <a:rPr lang="en-US" sz="2800" b="1" i="1" dirty="0" smtClean="0"/>
              <a:t>in vitro</a:t>
            </a:r>
          </a:p>
          <a:p>
            <a:pPr>
              <a:buFont typeface="Arial" pitchFamily="34" charset="0"/>
              <a:buChar char="•"/>
              <a:defRPr/>
            </a:pPr>
            <a:r>
              <a:rPr lang="en-US" dirty="0" smtClean="0"/>
              <a:t> Make no significant change in PC3 cells growth under either anchorage-dependent or   </a:t>
            </a:r>
          </a:p>
          <a:p>
            <a:pPr>
              <a:defRPr/>
            </a:pPr>
            <a:r>
              <a:rPr lang="en-US" dirty="0" smtClean="0"/>
              <a:t>   anchorage-independent conditions.</a:t>
            </a:r>
          </a:p>
          <a:p>
            <a:pPr>
              <a:buFont typeface="Arial" pitchFamily="34" charset="0"/>
              <a:buChar char="•"/>
              <a:defRPr/>
            </a:pPr>
            <a:r>
              <a:rPr lang="en-US" dirty="0" smtClean="0"/>
              <a:t> Suppress PC3 and </a:t>
            </a:r>
            <a:r>
              <a:rPr lang="en-US" dirty="0" err="1" smtClean="0"/>
              <a:t>ARCaPM</a:t>
            </a:r>
            <a:r>
              <a:rPr lang="en-US" dirty="0" smtClean="0"/>
              <a:t> invasion and migration.</a:t>
            </a:r>
          </a:p>
          <a:p>
            <a:pPr>
              <a:defRPr/>
            </a:pPr>
            <a:endParaRPr lang="en-US" sz="2800" b="1" dirty="0" smtClean="0"/>
          </a:p>
          <a:p>
            <a:pPr>
              <a:defRPr/>
            </a:pPr>
            <a:r>
              <a:rPr lang="en-US" sz="2800" b="1" dirty="0" smtClean="0"/>
              <a:t>SPARCL1 role </a:t>
            </a:r>
            <a:r>
              <a:rPr lang="en-US" sz="2800" b="1" i="1" dirty="0" smtClean="0"/>
              <a:t>in vivo</a:t>
            </a:r>
          </a:p>
          <a:p>
            <a:pPr>
              <a:buFont typeface="Arial" pitchFamily="34" charset="0"/>
              <a:buChar char="•"/>
              <a:defRPr/>
            </a:pPr>
            <a:r>
              <a:rPr lang="en-US" dirty="0" smtClean="0"/>
              <a:t> SPARCL1 decreases metastatic tumor burden in both visceral and skeleton sites and offers  </a:t>
            </a:r>
          </a:p>
          <a:p>
            <a:pPr>
              <a:defRPr/>
            </a:pPr>
            <a:r>
              <a:rPr lang="en-US" dirty="0" smtClean="0"/>
              <a:t>   longer overall survival advantage in mice .</a:t>
            </a:r>
            <a:r>
              <a:rPr lang="en-US" b="1" dirty="0" smtClean="0"/>
              <a:t> </a:t>
            </a:r>
          </a:p>
          <a:p>
            <a:pPr>
              <a:buFont typeface="Arial" pitchFamily="34" charset="0"/>
              <a:buChar char="•"/>
              <a:defRPr/>
            </a:pPr>
            <a:r>
              <a:rPr lang="en-US" dirty="0" smtClean="0"/>
              <a:t> SPARCL1 had no significant effect on the growth of primary </a:t>
            </a:r>
            <a:r>
              <a:rPr lang="en-US" dirty="0" err="1" smtClean="0"/>
              <a:t>orthotopic</a:t>
            </a:r>
            <a:r>
              <a:rPr lang="en-US" dirty="0" smtClean="0"/>
              <a:t> tumors. </a:t>
            </a:r>
            <a:endParaRPr lang="en-US" b="1"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00200" y="1752600"/>
            <a:ext cx="6022124" cy="1893332"/>
            <a:chOff x="1447800" y="2514600"/>
            <a:chExt cx="6022124" cy="1893332"/>
          </a:xfrm>
        </p:grpSpPr>
        <p:grpSp>
          <p:nvGrpSpPr>
            <p:cNvPr id="3" name="Group 34"/>
            <p:cNvGrpSpPr/>
            <p:nvPr/>
          </p:nvGrpSpPr>
          <p:grpSpPr>
            <a:xfrm>
              <a:off x="1447800" y="2514600"/>
              <a:ext cx="6022124" cy="381000"/>
              <a:chOff x="1447800" y="2743200"/>
              <a:chExt cx="6022124" cy="381000"/>
            </a:xfrm>
          </p:grpSpPr>
          <p:cxnSp>
            <p:nvCxnSpPr>
              <p:cNvPr id="16" name="Straight Connector 2"/>
              <p:cNvCxnSpPr/>
              <p:nvPr/>
            </p:nvCxnSpPr>
            <p:spPr>
              <a:xfrm>
                <a:off x="1524000" y="3124200"/>
                <a:ext cx="5715000" cy="0"/>
              </a:xfrm>
              <a:prstGeom prst="line">
                <a:avLst/>
              </a:prstGeom>
            </p:spPr>
            <p:style>
              <a:lnRef idx="3">
                <a:schemeClr val="dk1"/>
              </a:lnRef>
              <a:fillRef idx="0">
                <a:schemeClr val="dk1"/>
              </a:fillRef>
              <a:effectRef idx="2">
                <a:schemeClr val="dk1"/>
              </a:effectRef>
              <a:fontRef idx="minor">
                <a:schemeClr val="tx1"/>
              </a:fontRef>
            </p:style>
          </p:cxnSp>
          <p:sp>
            <p:nvSpPr>
              <p:cNvPr id="17" name="TextBox 16"/>
              <p:cNvSpPr txBox="1"/>
              <p:nvPr/>
            </p:nvSpPr>
            <p:spPr>
              <a:xfrm>
                <a:off x="1447800" y="2743200"/>
                <a:ext cx="301686" cy="369332"/>
              </a:xfrm>
              <a:prstGeom prst="rect">
                <a:avLst/>
              </a:prstGeom>
              <a:noFill/>
            </p:spPr>
            <p:txBody>
              <a:bodyPr wrap="none" rtlCol="0">
                <a:spAutoFit/>
              </a:bodyPr>
              <a:lstStyle/>
              <a:p>
                <a:r>
                  <a:rPr lang="en-US" b="1" dirty="0" smtClean="0"/>
                  <a:t>1</a:t>
                </a:r>
                <a:endParaRPr lang="en-US" b="1" dirty="0"/>
              </a:p>
            </p:txBody>
          </p:sp>
          <p:sp>
            <p:nvSpPr>
              <p:cNvPr id="18" name="TextBox 17"/>
              <p:cNvSpPr txBox="1"/>
              <p:nvPr/>
            </p:nvSpPr>
            <p:spPr>
              <a:xfrm>
                <a:off x="5105400" y="2743200"/>
                <a:ext cx="535724" cy="369332"/>
              </a:xfrm>
              <a:prstGeom prst="rect">
                <a:avLst/>
              </a:prstGeom>
              <a:noFill/>
            </p:spPr>
            <p:txBody>
              <a:bodyPr wrap="none" rtlCol="0">
                <a:spAutoFit/>
              </a:bodyPr>
              <a:lstStyle/>
              <a:p>
                <a:r>
                  <a:rPr lang="en-US" b="1" dirty="0" smtClean="0"/>
                  <a:t>433</a:t>
                </a:r>
                <a:endParaRPr lang="en-US" b="1" dirty="0"/>
              </a:p>
            </p:txBody>
          </p:sp>
          <p:sp>
            <p:nvSpPr>
              <p:cNvPr id="19" name="TextBox 18"/>
              <p:cNvSpPr txBox="1"/>
              <p:nvPr/>
            </p:nvSpPr>
            <p:spPr>
              <a:xfrm>
                <a:off x="6934200" y="2743200"/>
                <a:ext cx="535724" cy="369332"/>
              </a:xfrm>
              <a:prstGeom prst="rect">
                <a:avLst/>
              </a:prstGeom>
              <a:noFill/>
            </p:spPr>
            <p:txBody>
              <a:bodyPr wrap="none" rtlCol="0">
                <a:spAutoFit/>
              </a:bodyPr>
              <a:lstStyle/>
              <a:p>
                <a:r>
                  <a:rPr lang="en-US" b="1" dirty="0" smtClean="0"/>
                  <a:t>664</a:t>
                </a:r>
                <a:endParaRPr lang="en-US" b="1" dirty="0"/>
              </a:p>
            </p:txBody>
          </p:sp>
        </p:grpSp>
        <p:sp>
          <p:nvSpPr>
            <p:cNvPr id="4" name="TextBox 3"/>
            <p:cNvSpPr txBox="1"/>
            <p:nvPr/>
          </p:nvSpPr>
          <p:spPr>
            <a:xfrm>
              <a:off x="2514600" y="2895600"/>
              <a:ext cx="1928733" cy="369332"/>
            </a:xfrm>
            <a:prstGeom prst="rect">
              <a:avLst/>
            </a:prstGeom>
            <a:noFill/>
          </p:spPr>
          <p:txBody>
            <a:bodyPr wrap="none" rtlCol="0">
              <a:spAutoFit/>
            </a:bodyPr>
            <a:lstStyle/>
            <a:p>
              <a:r>
                <a:rPr lang="en-US" dirty="0" smtClean="0">
                  <a:latin typeface="Arial" pitchFamily="34" charset="0"/>
                  <a:cs typeface="Arial" pitchFamily="34" charset="0"/>
                </a:rPr>
                <a:t>N-SP1 (aa1-432)</a:t>
              </a:r>
              <a:endParaRPr lang="en-US" dirty="0">
                <a:latin typeface="Arial" pitchFamily="34" charset="0"/>
                <a:cs typeface="Arial" pitchFamily="34" charset="0"/>
              </a:endParaRPr>
            </a:p>
          </p:txBody>
        </p:sp>
        <p:cxnSp>
          <p:nvCxnSpPr>
            <p:cNvPr id="5" name="Straight Connector 4"/>
            <p:cNvCxnSpPr/>
            <p:nvPr/>
          </p:nvCxnSpPr>
          <p:spPr>
            <a:xfrm>
              <a:off x="1524000" y="3276600"/>
              <a:ext cx="36576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a:off x="5257800" y="3352800"/>
              <a:ext cx="1981200" cy="0"/>
            </a:xfrm>
            <a:prstGeom prst="line">
              <a:avLst/>
            </a:prstGeom>
          </p:spPr>
          <p:style>
            <a:lnRef idx="3">
              <a:schemeClr val="accent5"/>
            </a:lnRef>
            <a:fillRef idx="0">
              <a:schemeClr val="accent5"/>
            </a:fillRef>
            <a:effectRef idx="2">
              <a:schemeClr val="accent5"/>
            </a:effectRef>
            <a:fontRef idx="minor">
              <a:schemeClr val="tx1"/>
            </a:fontRef>
          </p:style>
        </p:cxnSp>
        <p:sp>
          <p:nvSpPr>
            <p:cNvPr id="7" name="TextBox 6"/>
            <p:cNvSpPr txBox="1"/>
            <p:nvPr/>
          </p:nvSpPr>
          <p:spPr>
            <a:xfrm>
              <a:off x="5181600" y="2971800"/>
              <a:ext cx="2185214" cy="369332"/>
            </a:xfrm>
            <a:prstGeom prst="rect">
              <a:avLst/>
            </a:prstGeom>
            <a:noFill/>
          </p:spPr>
          <p:txBody>
            <a:bodyPr wrap="none" rtlCol="0">
              <a:spAutoFit/>
            </a:bodyPr>
            <a:lstStyle/>
            <a:p>
              <a:r>
                <a:rPr lang="en-US" dirty="0" smtClean="0">
                  <a:latin typeface="Arial" pitchFamily="34" charset="0"/>
                  <a:cs typeface="Arial" pitchFamily="34" charset="0"/>
                </a:rPr>
                <a:t>C-SP1 (aa433-664)</a:t>
              </a:r>
              <a:endParaRPr lang="en-US" dirty="0">
                <a:latin typeface="Arial" pitchFamily="34" charset="0"/>
                <a:cs typeface="Arial" pitchFamily="34" charset="0"/>
              </a:endParaRPr>
            </a:p>
          </p:txBody>
        </p:sp>
        <p:sp>
          <p:nvSpPr>
            <p:cNvPr id="8" name="TextBox 7"/>
            <p:cNvSpPr txBox="1"/>
            <p:nvPr/>
          </p:nvSpPr>
          <p:spPr>
            <a:xfrm>
              <a:off x="2667000" y="4038600"/>
              <a:ext cx="2185214" cy="369332"/>
            </a:xfrm>
            <a:prstGeom prst="rect">
              <a:avLst/>
            </a:prstGeom>
            <a:noFill/>
          </p:spPr>
          <p:txBody>
            <a:bodyPr wrap="none" rtlCol="0">
              <a:spAutoFit/>
            </a:bodyPr>
            <a:lstStyle/>
            <a:p>
              <a:r>
                <a:rPr lang="en-US" dirty="0" smtClean="0">
                  <a:latin typeface="Arial" pitchFamily="34" charset="0"/>
                  <a:cs typeface="Arial" pitchFamily="34" charset="0"/>
                </a:rPr>
                <a:t>C-SP1 (aa433-512)</a:t>
              </a:r>
              <a:endParaRPr lang="en-US" dirty="0">
                <a:latin typeface="Arial" pitchFamily="34" charset="0"/>
                <a:cs typeface="Arial" pitchFamily="34" charset="0"/>
              </a:endParaRPr>
            </a:p>
          </p:txBody>
        </p:sp>
        <p:sp>
          <p:nvSpPr>
            <p:cNvPr id="9" name="TextBox 8"/>
            <p:cNvSpPr txBox="1"/>
            <p:nvPr/>
          </p:nvSpPr>
          <p:spPr>
            <a:xfrm>
              <a:off x="5181600" y="4038600"/>
              <a:ext cx="2185214" cy="369332"/>
            </a:xfrm>
            <a:prstGeom prst="rect">
              <a:avLst/>
            </a:prstGeom>
            <a:noFill/>
          </p:spPr>
          <p:txBody>
            <a:bodyPr wrap="none" rtlCol="0">
              <a:spAutoFit/>
            </a:bodyPr>
            <a:lstStyle/>
            <a:p>
              <a:r>
                <a:rPr lang="en-US" dirty="0" smtClean="0">
                  <a:latin typeface="Arial" pitchFamily="34" charset="0"/>
                  <a:cs typeface="Arial" pitchFamily="34" charset="0"/>
                </a:rPr>
                <a:t>C-SP1 (aa513-662)</a:t>
              </a:r>
              <a:endParaRPr lang="en-US" dirty="0">
                <a:latin typeface="Arial" pitchFamily="34" charset="0"/>
                <a:cs typeface="Arial" pitchFamily="34" charset="0"/>
              </a:endParaRPr>
            </a:p>
          </p:txBody>
        </p:sp>
        <p:cxnSp>
          <p:nvCxnSpPr>
            <p:cNvPr id="10" name="Straight Connector 9"/>
            <p:cNvCxnSpPr/>
            <p:nvPr/>
          </p:nvCxnSpPr>
          <p:spPr>
            <a:xfrm flipV="1">
              <a:off x="2895600" y="3352800"/>
              <a:ext cx="23622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724400" y="3352800"/>
              <a:ext cx="13716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895600" y="3962400"/>
              <a:ext cx="1828800"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13" name="Straight Connector 12"/>
            <p:cNvCxnSpPr/>
            <p:nvPr/>
          </p:nvCxnSpPr>
          <p:spPr>
            <a:xfrm>
              <a:off x="5791200" y="3962400"/>
              <a:ext cx="129540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4" name="Straight Connector 13"/>
            <p:cNvCxnSpPr/>
            <p:nvPr/>
          </p:nvCxnSpPr>
          <p:spPr>
            <a:xfrm flipH="1">
              <a:off x="5791200" y="3352800"/>
              <a:ext cx="3048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086600" y="3352800"/>
              <a:ext cx="152400" cy="6096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a:off x="1524000" y="0"/>
            <a:ext cx="6895862" cy="646331"/>
          </a:xfrm>
          <a:prstGeom prst="rect">
            <a:avLst/>
          </a:prstGeom>
        </p:spPr>
        <p:txBody>
          <a:bodyPr wrap="none">
            <a:spAutoFit/>
          </a:bodyPr>
          <a:lstStyle/>
          <a:p>
            <a:pPr>
              <a:defRPr/>
            </a:pPr>
            <a:r>
              <a:rPr lang="en-US" sz="3600" b="1" dirty="0" smtClean="0">
                <a:solidFill>
                  <a:srgbClr val="0070C0"/>
                </a:solidFill>
                <a:latin typeface="Arial" pitchFamily="34" charset="0"/>
                <a:cs typeface="Arial" pitchFamily="34" charset="0"/>
              </a:rPr>
              <a:t>SPARCL1 truncated fragments</a:t>
            </a:r>
          </a:p>
        </p:txBody>
      </p:sp>
      <p:grpSp>
        <p:nvGrpSpPr>
          <p:cNvPr id="21" name="Group 20"/>
          <p:cNvGrpSpPr/>
          <p:nvPr/>
        </p:nvGrpSpPr>
        <p:grpSpPr>
          <a:xfrm>
            <a:off x="3066968" y="4191000"/>
            <a:ext cx="2971800" cy="2365177"/>
            <a:chOff x="4038600" y="4114800"/>
            <a:chExt cx="2971800" cy="2365177"/>
          </a:xfrm>
        </p:grpSpPr>
        <p:pic>
          <p:nvPicPr>
            <p:cNvPr id="22" name="Picture 21" descr="Fig3E.tif"/>
            <p:cNvPicPr>
              <a:picLocks noChangeAspect="1"/>
            </p:cNvPicPr>
            <p:nvPr/>
          </p:nvPicPr>
          <p:blipFill>
            <a:blip r:embed="rId3" cstate="print"/>
            <a:srcRect l="14052" t="30000" r="19431" b="34827"/>
            <a:stretch>
              <a:fillRect/>
            </a:stretch>
          </p:blipFill>
          <p:spPr>
            <a:xfrm>
              <a:off x="4300953" y="4191000"/>
              <a:ext cx="2709447" cy="2057400"/>
            </a:xfrm>
            <a:prstGeom prst="rect">
              <a:avLst/>
            </a:prstGeom>
          </p:spPr>
        </p:pic>
        <p:sp>
          <p:nvSpPr>
            <p:cNvPr id="23" name="TextBox 22"/>
            <p:cNvSpPr txBox="1"/>
            <p:nvPr/>
          </p:nvSpPr>
          <p:spPr>
            <a:xfrm rot="16200000">
              <a:off x="3161501" y="4991900"/>
              <a:ext cx="2092752" cy="338554"/>
            </a:xfrm>
            <a:prstGeom prst="rect">
              <a:avLst/>
            </a:prstGeom>
            <a:noFill/>
          </p:spPr>
          <p:txBody>
            <a:bodyPr wrap="none" rtlCol="0">
              <a:spAutoFit/>
            </a:bodyPr>
            <a:lstStyle/>
            <a:p>
              <a:r>
                <a:rPr lang="en-US" sz="1600" b="1" dirty="0" smtClean="0"/>
                <a:t>Invasion Inhibition (%)</a:t>
              </a:r>
              <a:endParaRPr lang="en-US" sz="1600" b="1" dirty="0"/>
            </a:p>
          </p:txBody>
        </p:sp>
        <p:sp>
          <p:nvSpPr>
            <p:cNvPr id="24" name="TextBox 23"/>
            <p:cNvSpPr txBox="1"/>
            <p:nvPr/>
          </p:nvSpPr>
          <p:spPr>
            <a:xfrm>
              <a:off x="6188998" y="4114800"/>
              <a:ext cx="364202" cy="523220"/>
            </a:xfrm>
            <a:prstGeom prst="rect">
              <a:avLst/>
            </a:prstGeom>
            <a:noFill/>
          </p:spPr>
          <p:txBody>
            <a:bodyPr wrap="none" rtlCol="0">
              <a:spAutoFit/>
            </a:bodyPr>
            <a:lstStyle/>
            <a:p>
              <a:r>
                <a:rPr lang="en-US" sz="2800" dirty="0" smtClean="0"/>
                <a:t>*</a:t>
              </a:r>
              <a:endParaRPr lang="en-US" sz="2800" dirty="0"/>
            </a:p>
          </p:txBody>
        </p:sp>
        <p:sp>
          <p:nvSpPr>
            <p:cNvPr id="25" name="TextBox 24"/>
            <p:cNvSpPr txBox="1"/>
            <p:nvPr/>
          </p:nvSpPr>
          <p:spPr>
            <a:xfrm>
              <a:off x="5596354" y="4353580"/>
              <a:ext cx="364202" cy="523220"/>
            </a:xfrm>
            <a:prstGeom prst="rect">
              <a:avLst/>
            </a:prstGeom>
            <a:noFill/>
          </p:spPr>
          <p:txBody>
            <a:bodyPr wrap="none" rtlCol="0">
              <a:spAutoFit/>
            </a:bodyPr>
            <a:lstStyle/>
            <a:p>
              <a:r>
                <a:rPr lang="en-US" sz="2800" dirty="0" smtClean="0"/>
                <a:t>*</a:t>
              </a:r>
              <a:endParaRPr lang="en-US" sz="2800" dirty="0"/>
            </a:p>
          </p:txBody>
        </p:sp>
        <p:sp>
          <p:nvSpPr>
            <p:cNvPr id="26" name="TextBox 25"/>
            <p:cNvSpPr txBox="1"/>
            <p:nvPr/>
          </p:nvSpPr>
          <p:spPr>
            <a:xfrm>
              <a:off x="4856099" y="6172200"/>
              <a:ext cx="630301" cy="307777"/>
            </a:xfrm>
            <a:prstGeom prst="rect">
              <a:avLst/>
            </a:prstGeom>
            <a:noFill/>
          </p:spPr>
          <p:txBody>
            <a:bodyPr wrap="none" rtlCol="0">
              <a:spAutoFit/>
            </a:bodyPr>
            <a:lstStyle/>
            <a:p>
              <a:r>
                <a:rPr lang="en-US" sz="1400" b="1" dirty="0" smtClean="0"/>
                <a:t>N-SP1</a:t>
              </a:r>
              <a:endParaRPr lang="en-US" sz="1400" b="1" dirty="0"/>
            </a:p>
          </p:txBody>
        </p:sp>
        <p:sp>
          <p:nvSpPr>
            <p:cNvPr id="27" name="TextBox 26"/>
            <p:cNvSpPr txBox="1"/>
            <p:nvPr/>
          </p:nvSpPr>
          <p:spPr>
            <a:xfrm>
              <a:off x="5486400" y="6169223"/>
              <a:ext cx="606256" cy="307777"/>
            </a:xfrm>
            <a:prstGeom prst="rect">
              <a:avLst/>
            </a:prstGeom>
            <a:noFill/>
          </p:spPr>
          <p:txBody>
            <a:bodyPr wrap="none" rtlCol="0">
              <a:spAutoFit/>
            </a:bodyPr>
            <a:lstStyle/>
            <a:p>
              <a:r>
                <a:rPr lang="en-US" sz="1400" b="1" dirty="0" smtClean="0"/>
                <a:t>C-SP1</a:t>
              </a:r>
              <a:endParaRPr lang="en-US" sz="1400" b="1" dirty="0"/>
            </a:p>
          </p:txBody>
        </p:sp>
        <p:sp>
          <p:nvSpPr>
            <p:cNvPr id="28" name="TextBox 27"/>
            <p:cNvSpPr txBox="1"/>
            <p:nvPr/>
          </p:nvSpPr>
          <p:spPr>
            <a:xfrm>
              <a:off x="6046521" y="6172200"/>
              <a:ext cx="887679" cy="307777"/>
            </a:xfrm>
            <a:prstGeom prst="rect">
              <a:avLst/>
            </a:prstGeom>
            <a:noFill/>
          </p:spPr>
          <p:txBody>
            <a:bodyPr wrap="none" rtlCol="0">
              <a:spAutoFit/>
            </a:bodyPr>
            <a:lstStyle/>
            <a:p>
              <a:r>
                <a:rPr lang="en-US" sz="1400" b="1" dirty="0" smtClean="0"/>
                <a:t>rSPARCL1</a:t>
              </a:r>
              <a:endParaRPr lang="en-US" sz="1400" b="1" dirty="0"/>
            </a:p>
          </p:txBody>
        </p:sp>
      </p:grpSp>
    </p:spTree>
    <p:extLst>
      <p:ext uri="{BB962C8B-B14F-4D97-AF65-F5344CB8AC3E}">
        <p14:creationId xmlns:p14="http://schemas.microsoft.com/office/powerpoint/2010/main" xmlns="" val="40495880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38200" y="2286000"/>
            <a:ext cx="7391400" cy="3581400"/>
            <a:chOff x="-76200" y="152400"/>
            <a:chExt cx="7391400" cy="3581400"/>
          </a:xfrm>
        </p:grpSpPr>
        <p:grpSp>
          <p:nvGrpSpPr>
            <p:cNvPr id="26" name="Group 25"/>
            <p:cNvGrpSpPr/>
            <p:nvPr/>
          </p:nvGrpSpPr>
          <p:grpSpPr>
            <a:xfrm>
              <a:off x="-76200" y="1915216"/>
              <a:ext cx="3346385" cy="369332"/>
              <a:chOff x="-76200" y="1915216"/>
              <a:chExt cx="3346385" cy="369332"/>
            </a:xfrm>
          </p:grpSpPr>
          <p:pic>
            <p:nvPicPr>
              <p:cNvPr id="27" name="Picture 26" descr="E:\MyWorkData\MyProjects\potentialIDEAS\Active Grant Proposals\SPARCL1 proposal\Fig and tables\figTemp.jpg"/>
              <p:cNvPicPr>
                <a:picLocks noChangeAspect="1" noChangeArrowheads="1"/>
              </p:cNvPicPr>
              <p:nvPr/>
            </p:nvPicPr>
            <p:blipFill>
              <a:blip r:embed="rId3" cstate="print"/>
              <a:srcRect l="41900" t="43194" r="29365" b="53473"/>
              <a:stretch>
                <a:fillRect/>
              </a:stretch>
            </p:blipFill>
            <p:spPr bwMode="auto">
              <a:xfrm>
                <a:off x="1365188" y="1939101"/>
                <a:ext cx="1904997" cy="295607"/>
              </a:xfrm>
              <a:prstGeom prst="rect">
                <a:avLst/>
              </a:prstGeom>
              <a:noFill/>
              <a:ln w="19050">
                <a:solidFill>
                  <a:schemeClr val="tx1"/>
                </a:solidFill>
              </a:ln>
            </p:spPr>
          </p:pic>
          <p:sp>
            <p:nvSpPr>
              <p:cNvPr id="28" name="TextBox 27"/>
              <p:cNvSpPr txBox="1"/>
              <p:nvPr/>
            </p:nvSpPr>
            <p:spPr>
              <a:xfrm>
                <a:off x="-76200" y="1915216"/>
                <a:ext cx="1492716" cy="369332"/>
              </a:xfrm>
              <a:prstGeom prst="rect">
                <a:avLst/>
              </a:prstGeom>
              <a:noFill/>
            </p:spPr>
            <p:txBody>
              <a:bodyPr wrap="none" rtlCol="0">
                <a:spAutoFit/>
              </a:bodyPr>
              <a:lstStyle/>
              <a:p>
                <a:r>
                  <a:rPr lang="en-US" b="1" dirty="0" err="1" smtClean="0">
                    <a:latin typeface="Arial" pitchFamily="34" charset="0"/>
                    <a:cs typeface="Arial" pitchFamily="34" charset="0"/>
                  </a:rPr>
                  <a:t>pAKT</a:t>
                </a:r>
                <a:r>
                  <a:rPr lang="en-US" b="1" dirty="0" smtClean="0">
                    <a:latin typeface="Arial" pitchFamily="34" charset="0"/>
                    <a:cs typeface="Arial" pitchFamily="34" charset="0"/>
                  </a:rPr>
                  <a:t>[S473]</a:t>
                </a:r>
                <a:endParaRPr lang="en-US" b="1" dirty="0">
                  <a:latin typeface="Arial" pitchFamily="34" charset="0"/>
                  <a:cs typeface="Arial" pitchFamily="34" charset="0"/>
                </a:endParaRPr>
              </a:p>
            </p:txBody>
          </p:sp>
        </p:grpSp>
        <p:sp>
          <p:nvSpPr>
            <p:cNvPr id="29" name="TextBox 28"/>
            <p:cNvSpPr txBox="1"/>
            <p:nvPr/>
          </p:nvSpPr>
          <p:spPr>
            <a:xfrm rot="16200000">
              <a:off x="1147511" y="1160085"/>
              <a:ext cx="1261884" cy="369332"/>
            </a:xfrm>
            <a:prstGeom prst="rect">
              <a:avLst/>
            </a:prstGeom>
            <a:noFill/>
          </p:spPr>
          <p:txBody>
            <a:bodyPr wrap="none" rtlCol="0">
              <a:spAutoFit/>
            </a:bodyPr>
            <a:lstStyle/>
            <a:p>
              <a:r>
                <a:rPr lang="en-US" b="1" dirty="0" smtClean="0">
                  <a:latin typeface="Arial" pitchFamily="34" charset="0"/>
                  <a:cs typeface="Arial" pitchFamily="34" charset="0"/>
                </a:rPr>
                <a:t>PC-3/BSA</a:t>
              </a:r>
              <a:endParaRPr lang="en-US" b="1" dirty="0">
                <a:latin typeface="Arial" pitchFamily="34" charset="0"/>
                <a:cs typeface="Arial" pitchFamily="34" charset="0"/>
              </a:endParaRPr>
            </a:p>
          </p:txBody>
        </p:sp>
        <p:sp>
          <p:nvSpPr>
            <p:cNvPr id="30" name="TextBox 29"/>
            <p:cNvSpPr txBox="1"/>
            <p:nvPr/>
          </p:nvSpPr>
          <p:spPr>
            <a:xfrm rot="16200000">
              <a:off x="1939589" y="885069"/>
              <a:ext cx="1834669" cy="369332"/>
            </a:xfrm>
            <a:prstGeom prst="rect">
              <a:avLst/>
            </a:prstGeom>
            <a:noFill/>
          </p:spPr>
          <p:txBody>
            <a:bodyPr wrap="none" rtlCol="0">
              <a:spAutoFit/>
            </a:bodyPr>
            <a:lstStyle/>
            <a:p>
              <a:r>
                <a:rPr lang="en-US" b="1" dirty="0" smtClean="0">
                  <a:latin typeface="Arial" pitchFamily="34" charset="0"/>
                  <a:cs typeface="Arial" pitchFamily="34" charset="0"/>
                </a:rPr>
                <a:t>PC-3/SPARCL1</a:t>
              </a:r>
              <a:endParaRPr lang="en-US" b="1" dirty="0">
                <a:latin typeface="Arial" pitchFamily="34" charset="0"/>
                <a:cs typeface="Arial" pitchFamily="34" charset="0"/>
              </a:endParaRPr>
            </a:p>
          </p:txBody>
        </p:sp>
        <p:grpSp>
          <p:nvGrpSpPr>
            <p:cNvPr id="31" name="Group 30"/>
            <p:cNvGrpSpPr/>
            <p:nvPr/>
          </p:nvGrpSpPr>
          <p:grpSpPr>
            <a:xfrm>
              <a:off x="152400" y="2249424"/>
              <a:ext cx="3117788" cy="369332"/>
              <a:chOff x="152400" y="2339786"/>
              <a:chExt cx="3117788" cy="369332"/>
            </a:xfrm>
          </p:grpSpPr>
          <p:pic>
            <p:nvPicPr>
              <p:cNvPr id="32" name="Picture 6" descr="E:\MyWorkData\MyProjects\potentialIDEAS\Active Grant Proposals\SPARCL1 proposal\Fig and tables\figTemp.jpg"/>
              <p:cNvPicPr>
                <a:picLocks noChangeAspect="1" noChangeArrowheads="1"/>
              </p:cNvPicPr>
              <p:nvPr/>
            </p:nvPicPr>
            <p:blipFill>
              <a:blip r:embed="rId4" cstate="print"/>
              <a:srcRect l="38594" t="42222" r="23073" b="51111"/>
              <a:stretch>
                <a:fillRect/>
              </a:stretch>
            </p:blipFill>
            <p:spPr bwMode="auto">
              <a:xfrm>
                <a:off x="1365189" y="2421424"/>
                <a:ext cx="1904999" cy="254712"/>
              </a:xfrm>
              <a:prstGeom prst="rect">
                <a:avLst/>
              </a:prstGeom>
              <a:noFill/>
              <a:ln w="28575">
                <a:solidFill>
                  <a:schemeClr val="tx1"/>
                </a:solidFill>
              </a:ln>
            </p:spPr>
          </p:pic>
          <p:sp>
            <p:nvSpPr>
              <p:cNvPr id="33" name="TextBox 32"/>
              <p:cNvSpPr txBox="1"/>
              <p:nvPr/>
            </p:nvSpPr>
            <p:spPr>
              <a:xfrm>
                <a:off x="152400" y="2339786"/>
                <a:ext cx="1248996" cy="369332"/>
              </a:xfrm>
              <a:prstGeom prst="rect">
                <a:avLst/>
              </a:prstGeom>
              <a:noFill/>
            </p:spPr>
            <p:txBody>
              <a:bodyPr wrap="none" rtlCol="0">
                <a:spAutoFit/>
              </a:bodyPr>
              <a:lstStyle/>
              <a:p>
                <a:r>
                  <a:rPr lang="en-US" b="1" dirty="0" smtClean="0">
                    <a:latin typeface="Arial" pitchFamily="34" charset="0"/>
                    <a:cs typeface="Arial" pitchFamily="34" charset="0"/>
                  </a:rPr>
                  <a:t>Total AKT</a:t>
                </a:r>
                <a:endParaRPr lang="en-US" b="1" dirty="0">
                  <a:latin typeface="Arial" pitchFamily="34" charset="0"/>
                  <a:cs typeface="Arial" pitchFamily="34" charset="0"/>
                </a:endParaRPr>
              </a:p>
            </p:txBody>
          </p:sp>
        </p:grpSp>
        <p:grpSp>
          <p:nvGrpSpPr>
            <p:cNvPr id="34" name="Group 33"/>
            <p:cNvGrpSpPr/>
            <p:nvPr/>
          </p:nvGrpSpPr>
          <p:grpSpPr>
            <a:xfrm>
              <a:off x="602729" y="3352800"/>
              <a:ext cx="2667459" cy="369332"/>
              <a:chOff x="602729" y="2829617"/>
              <a:chExt cx="2667459" cy="369332"/>
            </a:xfrm>
          </p:grpSpPr>
          <p:sp>
            <p:nvSpPr>
              <p:cNvPr id="35" name="TextBox 34"/>
              <p:cNvSpPr txBox="1"/>
              <p:nvPr/>
            </p:nvSpPr>
            <p:spPr>
              <a:xfrm>
                <a:off x="602729" y="2829617"/>
                <a:ext cx="761747" cy="369332"/>
              </a:xfrm>
              <a:prstGeom prst="rect">
                <a:avLst/>
              </a:prstGeom>
              <a:noFill/>
            </p:spPr>
            <p:txBody>
              <a:bodyPr wrap="none" rtlCol="0">
                <a:spAutoFit/>
              </a:bodyPr>
              <a:lstStyle/>
              <a:p>
                <a:r>
                  <a:rPr lang="en-US" b="1" dirty="0" err="1" smtClean="0">
                    <a:latin typeface="Arial" pitchFamily="34" charset="0"/>
                    <a:cs typeface="Arial" pitchFamily="34" charset="0"/>
                  </a:rPr>
                  <a:t>Actin</a:t>
                </a:r>
                <a:endParaRPr lang="en-US" b="1" dirty="0">
                  <a:latin typeface="Arial" pitchFamily="34" charset="0"/>
                  <a:cs typeface="Arial" pitchFamily="34" charset="0"/>
                </a:endParaRPr>
              </a:p>
            </p:txBody>
          </p:sp>
          <p:pic>
            <p:nvPicPr>
              <p:cNvPr id="36" name="Picture 7" descr="E:\MyWorkData\MyProjects\potentialIDEAS\Active Grant Proposals\SPARCL1 proposal\Fig and tables\figTemp.jpg"/>
              <p:cNvPicPr>
                <a:picLocks noChangeAspect="1" noChangeArrowheads="1"/>
              </p:cNvPicPr>
              <p:nvPr/>
            </p:nvPicPr>
            <p:blipFill>
              <a:blip r:embed="rId5" cstate="print">
                <a:lum bright="20000" contrast="10000"/>
              </a:blip>
              <a:srcRect l="38677" t="64791" r="36259" b="30764"/>
              <a:stretch>
                <a:fillRect/>
              </a:stretch>
            </p:blipFill>
            <p:spPr bwMode="auto">
              <a:xfrm>
                <a:off x="1365188" y="2911256"/>
                <a:ext cx="1905000" cy="254712"/>
              </a:xfrm>
              <a:prstGeom prst="rect">
                <a:avLst/>
              </a:prstGeom>
              <a:noFill/>
              <a:ln w="28575">
                <a:solidFill>
                  <a:schemeClr val="tx1"/>
                </a:solidFill>
              </a:ln>
            </p:spPr>
          </p:pic>
        </p:grpSp>
        <p:sp>
          <p:nvSpPr>
            <p:cNvPr id="37" name="TextBox 36"/>
            <p:cNvSpPr txBox="1"/>
            <p:nvPr/>
          </p:nvSpPr>
          <p:spPr>
            <a:xfrm>
              <a:off x="0" y="304800"/>
              <a:ext cx="330540" cy="369332"/>
            </a:xfrm>
            <a:prstGeom prst="rect">
              <a:avLst/>
            </a:prstGeom>
            <a:noFill/>
          </p:spPr>
          <p:txBody>
            <a:bodyPr wrap="none" rtlCol="0">
              <a:spAutoFit/>
            </a:bodyPr>
            <a:lstStyle/>
            <a:p>
              <a:r>
                <a:rPr lang="en-US" b="1" dirty="0" smtClean="0"/>
                <a:t>A</a:t>
              </a:r>
              <a:endParaRPr lang="en-US" b="1" dirty="0"/>
            </a:p>
          </p:txBody>
        </p:sp>
        <p:sp>
          <p:nvSpPr>
            <p:cNvPr id="38" name="TextBox 37"/>
            <p:cNvSpPr txBox="1"/>
            <p:nvPr/>
          </p:nvSpPr>
          <p:spPr>
            <a:xfrm>
              <a:off x="3810000" y="304800"/>
              <a:ext cx="314510" cy="369332"/>
            </a:xfrm>
            <a:prstGeom prst="rect">
              <a:avLst/>
            </a:prstGeom>
            <a:noFill/>
          </p:spPr>
          <p:txBody>
            <a:bodyPr wrap="none" rtlCol="0">
              <a:spAutoFit/>
            </a:bodyPr>
            <a:lstStyle/>
            <a:p>
              <a:r>
                <a:rPr lang="en-US" b="1" dirty="0" smtClean="0"/>
                <a:t>B</a:t>
              </a:r>
              <a:endParaRPr lang="en-US" b="1" dirty="0"/>
            </a:p>
          </p:txBody>
        </p:sp>
        <p:sp>
          <p:nvSpPr>
            <p:cNvPr id="39" name="TextBox 38"/>
            <p:cNvSpPr txBox="1"/>
            <p:nvPr/>
          </p:nvSpPr>
          <p:spPr>
            <a:xfrm rot="16200000">
              <a:off x="2941837" y="1748809"/>
              <a:ext cx="2281394" cy="307777"/>
            </a:xfrm>
            <a:prstGeom prst="rect">
              <a:avLst/>
            </a:prstGeom>
            <a:noFill/>
          </p:spPr>
          <p:txBody>
            <a:bodyPr wrap="none" rtlCol="0">
              <a:spAutoFit/>
            </a:bodyPr>
            <a:lstStyle/>
            <a:p>
              <a:r>
                <a:rPr lang="en-US" sz="1400" b="1" dirty="0" smtClean="0">
                  <a:latin typeface="Arial" pitchFamily="34" charset="0"/>
                  <a:cs typeface="Arial" pitchFamily="34" charset="0"/>
                </a:rPr>
                <a:t>Invasion Cell Counts (%)</a:t>
              </a:r>
              <a:endParaRPr lang="en-US" sz="1400" b="1" dirty="0">
                <a:latin typeface="Arial" pitchFamily="34" charset="0"/>
                <a:cs typeface="Arial" pitchFamily="34" charset="0"/>
              </a:endParaRPr>
            </a:p>
          </p:txBody>
        </p:sp>
        <p:sp>
          <p:nvSpPr>
            <p:cNvPr id="40" name="TextBox 39"/>
            <p:cNvSpPr txBox="1"/>
            <p:nvPr/>
          </p:nvSpPr>
          <p:spPr>
            <a:xfrm>
              <a:off x="3886200" y="3028890"/>
              <a:ext cx="3037178" cy="400110"/>
            </a:xfrm>
            <a:prstGeom prst="rect">
              <a:avLst/>
            </a:prstGeom>
            <a:noFill/>
          </p:spPr>
          <p:txBody>
            <a:bodyPr wrap="none" rtlCol="0">
              <a:spAutoFit/>
            </a:bodyPr>
            <a:lstStyle/>
            <a:p>
              <a:r>
                <a:rPr lang="en-US" sz="1600" dirty="0" smtClean="0">
                  <a:latin typeface="Arial" pitchFamily="34" charset="0"/>
                  <a:cs typeface="Arial" pitchFamily="34" charset="0"/>
                </a:rPr>
                <a:t>rSPARCL1     </a:t>
              </a:r>
              <a:r>
                <a:rPr lang="en-US" sz="2000" dirty="0" smtClean="0">
                  <a:latin typeface="Arial" pitchFamily="34" charset="0"/>
                  <a:cs typeface="Arial" pitchFamily="34" charset="0"/>
                </a:rPr>
                <a:t>-</a:t>
              </a:r>
              <a:r>
                <a:rPr lang="en-US" sz="1600" dirty="0" smtClean="0">
                  <a:latin typeface="Arial" pitchFamily="34" charset="0"/>
                  <a:cs typeface="Arial" pitchFamily="34" charset="0"/>
                </a:rPr>
                <a:t>         </a:t>
              </a:r>
              <a:r>
                <a:rPr lang="en-US" sz="2000" dirty="0" smtClean="0">
                  <a:latin typeface="Arial" pitchFamily="34" charset="0"/>
                  <a:cs typeface="Arial" pitchFamily="34" charset="0"/>
                </a:rPr>
                <a:t>+</a:t>
              </a:r>
              <a:r>
                <a:rPr lang="en-US" sz="1600" dirty="0" smtClean="0">
                  <a:latin typeface="Arial" pitchFamily="34" charset="0"/>
                  <a:cs typeface="Arial" pitchFamily="34" charset="0"/>
                </a:rPr>
                <a:t>          </a:t>
              </a:r>
              <a:r>
                <a:rPr lang="en-US" sz="2000" dirty="0" smtClean="0">
                  <a:latin typeface="Arial" pitchFamily="34" charset="0"/>
                  <a:cs typeface="Arial" pitchFamily="34" charset="0"/>
                </a:rPr>
                <a:t>+</a:t>
              </a:r>
            </a:p>
          </p:txBody>
        </p:sp>
        <p:sp>
          <p:nvSpPr>
            <p:cNvPr id="41" name="TextBox 40"/>
            <p:cNvSpPr txBox="1"/>
            <p:nvPr/>
          </p:nvSpPr>
          <p:spPr>
            <a:xfrm>
              <a:off x="3733800" y="3333690"/>
              <a:ext cx="3284361" cy="400110"/>
            </a:xfrm>
            <a:prstGeom prst="rect">
              <a:avLst/>
            </a:prstGeom>
            <a:noFill/>
          </p:spPr>
          <p:txBody>
            <a:bodyPr wrap="none" rtlCol="0">
              <a:spAutoFit/>
            </a:bodyPr>
            <a:lstStyle/>
            <a:p>
              <a:r>
                <a:rPr lang="en-US" sz="1600" dirty="0" smtClean="0">
                  <a:latin typeface="Arial" pitchFamily="34" charset="0"/>
                  <a:cs typeface="Arial" pitchFamily="34" charset="0"/>
                </a:rPr>
                <a:t>AKT inhibitor    </a:t>
              </a:r>
              <a:r>
                <a:rPr lang="en-US" sz="2000" dirty="0" smtClean="0">
                  <a:latin typeface="Arial" pitchFamily="34" charset="0"/>
                  <a:cs typeface="Arial" pitchFamily="34" charset="0"/>
                </a:rPr>
                <a:t>- </a:t>
              </a:r>
              <a:r>
                <a:rPr lang="en-US" sz="1600" dirty="0" smtClean="0">
                  <a:latin typeface="Arial" pitchFamily="34" charset="0"/>
                  <a:cs typeface="Arial" pitchFamily="34" charset="0"/>
                </a:rPr>
                <a:t>         </a:t>
              </a:r>
              <a:r>
                <a:rPr lang="en-US" sz="2000" dirty="0" smtClean="0">
                  <a:latin typeface="Arial" pitchFamily="34" charset="0"/>
                  <a:cs typeface="Arial" pitchFamily="34" charset="0"/>
                </a:rPr>
                <a:t>-</a:t>
              </a:r>
              <a:r>
                <a:rPr lang="en-US" sz="1600" dirty="0" smtClean="0">
                  <a:latin typeface="Arial" pitchFamily="34" charset="0"/>
                  <a:cs typeface="Arial" pitchFamily="34" charset="0"/>
                </a:rPr>
                <a:t>           </a:t>
              </a:r>
              <a:r>
                <a:rPr lang="en-US" sz="2000" dirty="0" smtClean="0">
                  <a:latin typeface="Arial" pitchFamily="34" charset="0"/>
                  <a:cs typeface="Arial" pitchFamily="34" charset="0"/>
                </a:rPr>
                <a:t>+</a:t>
              </a:r>
              <a:r>
                <a:rPr lang="en-US" sz="1600" dirty="0" smtClean="0">
                  <a:latin typeface="Arial" pitchFamily="34" charset="0"/>
                  <a:cs typeface="Arial" pitchFamily="34" charset="0"/>
                </a:rPr>
                <a:t>  </a:t>
              </a:r>
            </a:p>
          </p:txBody>
        </p:sp>
        <p:pic>
          <p:nvPicPr>
            <p:cNvPr id="43" name="Picture 2" descr="C:\Documents and Settings\ALGLAB\Desktop\p-gsk 1.31.2014.tif"/>
            <p:cNvPicPr>
              <a:picLocks noChangeAspect="1" noChangeArrowheads="1"/>
            </p:cNvPicPr>
            <p:nvPr/>
          </p:nvPicPr>
          <p:blipFill>
            <a:blip r:embed="rId6" cstate="print">
              <a:lum bright="30000" contrast="40000"/>
            </a:blip>
            <a:srcRect l="45564" t="83712" r="45334" b="13200"/>
            <a:stretch>
              <a:fillRect/>
            </a:stretch>
          </p:blipFill>
          <p:spPr bwMode="auto">
            <a:xfrm>
              <a:off x="1371600" y="2667000"/>
              <a:ext cx="1905000" cy="304800"/>
            </a:xfrm>
            <a:prstGeom prst="rect">
              <a:avLst/>
            </a:prstGeom>
            <a:noFill/>
            <a:ln w="19050">
              <a:solidFill>
                <a:schemeClr val="tx1"/>
              </a:solidFill>
              <a:miter lim="800000"/>
              <a:headEnd/>
              <a:tailEnd/>
            </a:ln>
          </p:spPr>
        </p:pic>
        <p:sp>
          <p:nvSpPr>
            <p:cNvPr id="44" name="TextBox 43"/>
            <p:cNvSpPr txBox="1"/>
            <p:nvPr/>
          </p:nvSpPr>
          <p:spPr>
            <a:xfrm>
              <a:off x="229344" y="2667000"/>
              <a:ext cx="1172116" cy="369332"/>
            </a:xfrm>
            <a:prstGeom prst="rect">
              <a:avLst/>
            </a:prstGeom>
            <a:noFill/>
          </p:spPr>
          <p:txBody>
            <a:bodyPr wrap="none" rtlCol="0">
              <a:spAutoFit/>
            </a:bodyPr>
            <a:lstStyle/>
            <a:p>
              <a:pPr algn="r"/>
              <a:r>
                <a:rPr lang="en-US" b="1" dirty="0" smtClean="0">
                  <a:latin typeface="Arial" pitchFamily="34" charset="0"/>
                  <a:cs typeface="Arial" pitchFamily="34" charset="0"/>
                </a:rPr>
                <a:t>pGSK-3ß</a:t>
              </a:r>
              <a:endParaRPr lang="en-US" b="1" dirty="0">
                <a:latin typeface="Arial" pitchFamily="34" charset="0"/>
                <a:cs typeface="Arial" pitchFamily="34" charset="0"/>
              </a:endParaRPr>
            </a:p>
          </p:txBody>
        </p:sp>
        <p:sp>
          <p:nvSpPr>
            <p:cNvPr id="45" name="TextBox 44"/>
            <p:cNvSpPr txBox="1"/>
            <p:nvPr/>
          </p:nvSpPr>
          <p:spPr>
            <a:xfrm>
              <a:off x="224388" y="3048000"/>
              <a:ext cx="1223412" cy="369332"/>
            </a:xfrm>
            <a:prstGeom prst="rect">
              <a:avLst/>
            </a:prstGeom>
            <a:noFill/>
          </p:spPr>
          <p:txBody>
            <a:bodyPr wrap="none" rtlCol="0">
              <a:spAutoFit/>
            </a:bodyPr>
            <a:lstStyle/>
            <a:p>
              <a:r>
                <a:rPr lang="en-US" b="1" dirty="0" smtClean="0">
                  <a:latin typeface="Arial" pitchFamily="34" charset="0"/>
                  <a:cs typeface="Arial" pitchFamily="34" charset="0"/>
                </a:rPr>
                <a:t>pPRAS40</a:t>
              </a:r>
              <a:endParaRPr lang="en-US" b="1" dirty="0">
                <a:latin typeface="Arial" pitchFamily="34" charset="0"/>
                <a:cs typeface="Arial" pitchFamily="34" charset="0"/>
              </a:endParaRPr>
            </a:p>
          </p:txBody>
        </p:sp>
        <p:pic>
          <p:nvPicPr>
            <p:cNvPr id="46" name="Picture 45" descr="Figs V2e_Fig 4.tif"/>
            <p:cNvPicPr>
              <a:picLocks noChangeAspect="1"/>
            </p:cNvPicPr>
            <p:nvPr/>
          </p:nvPicPr>
          <p:blipFill>
            <a:blip r:embed="rId7" cstate="print"/>
            <a:srcRect l="12255" t="31111" r="18545" b="35556"/>
            <a:stretch>
              <a:fillRect/>
            </a:stretch>
          </p:blipFill>
          <p:spPr>
            <a:xfrm>
              <a:off x="4190999" y="793171"/>
              <a:ext cx="3124201" cy="2254829"/>
            </a:xfrm>
            <a:prstGeom prst="rect">
              <a:avLst/>
            </a:prstGeom>
          </p:spPr>
        </p:pic>
        <p:sp>
          <p:nvSpPr>
            <p:cNvPr id="47" name="TextBox 46"/>
            <p:cNvSpPr txBox="1"/>
            <p:nvPr/>
          </p:nvSpPr>
          <p:spPr>
            <a:xfrm>
              <a:off x="6324600" y="1002268"/>
              <a:ext cx="505267" cy="369332"/>
            </a:xfrm>
            <a:prstGeom prst="rect">
              <a:avLst/>
            </a:prstGeom>
            <a:noFill/>
          </p:spPr>
          <p:txBody>
            <a:bodyPr wrap="none" rtlCol="0">
              <a:spAutoFit/>
            </a:bodyPr>
            <a:lstStyle/>
            <a:p>
              <a:r>
                <a:rPr lang="en-US" dirty="0" smtClean="0">
                  <a:latin typeface="Arial" pitchFamily="34" charset="0"/>
                  <a:cs typeface="Arial" pitchFamily="34" charset="0"/>
                </a:rPr>
                <a:t>NS</a:t>
              </a:r>
              <a:endParaRPr lang="en-US" dirty="0">
                <a:latin typeface="Arial" pitchFamily="34" charset="0"/>
                <a:cs typeface="Arial" pitchFamily="34" charset="0"/>
              </a:endParaRPr>
            </a:p>
          </p:txBody>
        </p:sp>
        <p:sp>
          <p:nvSpPr>
            <p:cNvPr id="48" name="TextBox 47"/>
            <p:cNvSpPr txBox="1"/>
            <p:nvPr/>
          </p:nvSpPr>
          <p:spPr>
            <a:xfrm>
              <a:off x="5715000" y="1595735"/>
              <a:ext cx="338554" cy="461665"/>
            </a:xfrm>
            <a:prstGeom prst="rect">
              <a:avLst/>
            </a:prstGeom>
            <a:noFill/>
          </p:spPr>
          <p:txBody>
            <a:bodyPr wrap="none" rtlCol="0">
              <a:spAutoFit/>
            </a:bodyPr>
            <a:lstStyle/>
            <a:p>
              <a:r>
                <a:rPr lang="en-US" sz="2400" b="1" dirty="0" smtClean="0"/>
                <a:t>*</a:t>
              </a:r>
              <a:endParaRPr lang="en-US" sz="2400" b="1" dirty="0"/>
            </a:p>
          </p:txBody>
        </p:sp>
        <p:pic>
          <p:nvPicPr>
            <p:cNvPr id="49" name="Picture 2" descr="C:\Documents and Settings\ALGLAB\Desktop\p-PRAS 40 1.31.2014.tif"/>
            <p:cNvPicPr>
              <a:picLocks noChangeAspect="1" noChangeArrowheads="1"/>
            </p:cNvPicPr>
            <p:nvPr/>
          </p:nvPicPr>
          <p:blipFill>
            <a:blip r:embed="rId8" cstate="print">
              <a:duotone>
                <a:schemeClr val="bg2">
                  <a:shade val="45000"/>
                  <a:satMod val="135000"/>
                </a:schemeClr>
                <a:prstClr val="white"/>
              </a:duotone>
              <a:lum bright="30000"/>
            </a:blip>
            <a:srcRect l="56862" t="60163" r="34944" b="38005"/>
            <a:stretch>
              <a:fillRect/>
            </a:stretch>
          </p:blipFill>
          <p:spPr bwMode="auto">
            <a:xfrm>
              <a:off x="1371600" y="3048000"/>
              <a:ext cx="1905000" cy="304800"/>
            </a:xfrm>
            <a:prstGeom prst="rect">
              <a:avLst/>
            </a:prstGeom>
            <a:noFill/>
            <a:ln w="12700">
              <a:solidFill>
                <a:schemeClr val="tx1"/>
              </a:solidFill>
              <a:miter lim="800000"/>
              <a:headEnd/>
              <a:tailEnd/>
            </a:ln>
          </p:spPr>
        </p:pic>
      </p:grpSp>
      <p:sp>
        <p:nvSpPr>
          <p:cNvPr id="3" name="Rectangle 2"/>
          <p:cNvSpPr/>
          <p:nvPr/>
        </p:nvSpPr>
        <p:spPr>
          <a:xfrm>
            <a:off x="0" y="19418"/>
            <a:ext cx="9143999" cy="1077218"/>
          </a:xfrm>
          <a:prstGeom prst="rect">
            <a:avLst/>
          </a:prstGeom>
        </p:spPr>
        <p:txBody>
          <a:bodyPr wrap="square">
            <a:spAutoFit/>
          </a:bodyPr>
          <a:lstStyle/>
          <a:p>
            <a:pPr algn="ctr"/>
            <a:r>
              <a:rPr lang="en-US" sz="3200" b="1" dirty="0">
                <a:solidFill>
                  <a:srgbClr val="0070C0"/>
                </a:solidFill>
                <a:latin typeface="Arial" pitchFamily="34" charset="0"/>
                <a:cs typeface="Arial" pitchFamily="34" charset="0"/>
              </a:rPr>
              <a:t>Correlation between SPARCL1 </a:t>
            </a:r>
            <a:r>
              <a:rPr lang="en-US" sz="3200" b="1" dirty="0" smtClean="0">
                <a:solidFill>
                  <a:srgbClr val="0070C0"/>
                </a:solidFill>
                <a:latin typeface="Arial" pitchFamily="34" charset="0"/>
                <a:cs typeface="Arial" pitchFamily="34" charset="0"/>
              </a:rPr>
              <a:t>Induced </a:t>
            </a:r>
            <a:r>
              <a:rPr lang="en-US" sz="3200" b="1" dirty="0">
                <a:solidFill>
                  <a:srgbClr val="0070C0"/>
                </a:solidFill>
                <a:latin typeface="Arial" pitchFamily="34" charset="0"/>
                <a:cs typeface="Arial" pitchFamily="34" charset="0"/>
              </a:rPr>
              <a:t>AKT </a:t>
            </a:r>
            <a:r>
              <a:rPr lang="en-US" sz="3200" b="1" dirty="0" smtClean="0">
                <a:solidFill>
                  <a:srgbClr val="0070C0"/>
                </a:solidFill>
                <a:latin typeface="Arial" pitchFamily="34" charset="0"/>
                <a:cs typeface="Arial" pitchFamily="34" charset="0"/>
              </a:rPr>
              <a:t>and Suppression </a:t>
            </a:r>
            <a:r>
              <a:rPr lang="en-US" sz="3200" b="1" dirty="0">
                <a:solidFill>
                  <a:srgbClr val="0070C0"/>
                </a:solidFill>
                <a:latin typeface="Arial" pitchFamily="34" charset="0"/>
                <a:cs typeface="Arial" pitchFamily="34" charset="0"/>
              </a:rPr>
              <a:t>of </a:t>
            </a:r>
            <a:r>
              <a:rPr lang="en-US" sz="3200" b="1" dirty="0" smtClean="0">
                <a:solidFill>
                  <a:srgbClr val="0070C0"/>
                </a:solidFill>
                <a:latin typeface="Arial" pitchFamily="34" charset="0"/>
                <a:cs typeface="Arial" pitchFamily="34" charset="0"/>
              </a:rPr>
              <a:t>Cancer Cell Invasion</a:t>
            </a:r>
            <a:r>
              <a:rPr lang="en-US" sz="3200" dirty="0" smtClean="0">
                <a:solidFill>
                  <a:srgbClr val="0070C0"/>
                </a:solidFill>
                <a:latin typeface="Arial" pitchFamily="34" charset="0"/>
                <a:cs typeface="Arial" pitchFamily="34" charset="0"/>
              </a:rPr>
              <a:t> </a:t>
            </a:r>
            <a:endParaRPr lang="en-US" sz="3200" dirty="0">
              <a:solidFill>
                <a:srgbClr val="0070C0"/>
              </a:solidFill>
            </a:endParaRPr>
          </a:p>
        </p:txBody>
      </p:sp>
    </p:spTree>
    <p:extLst>
      <p:ext uri="{BB962C8B-B14F-4D97-AF65-F5344CB8AC3E}">
        <p14:creationId xmlns:p14="http://schemas.microsoft.com/office/powerpoint/2010/main" xmlns="" val="13596953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0"/>
            <a:ext cx="6705600" cy="646331"/>
          </a:xfrm>
          <a:prstGeom prst="rect">
            <a:avLst/>
          </a:prstGeom>
        </p:spPr>
        <p:txBody>
          <a:bodyPr wrap="square">
            <a:spAutoFit/>
          </a:bodyPr>
          <a:lstStyle/>
          <a:p>
            <a:pPr algn="ctr"/>
            <a:r>
              <a:rPr lang="en-US" sz="3600" b="1" dirty="0" smtClean="0">
                <a:solidFill>
                  <a:schemeClr val="accent1"/>
                </a:solidFill>
              </a:rPr>
              <a:t>Summary of Results</a:t>
            </a:r>
            <a:endParaRPr lang="en-US" sz="3600" b="1" dirty="0">
              <a:solidFill>
                <a:schemeClr val="accent1"/>
              </a:solidFill>
            </a:endParaRPr>
          </a:p>
        </p:txBody>
      </p:sp>
      <p:grpSp>
        <p:nvGrpSpPr>
          <p:cNvPr id="13" name="Group 12"/>
          <p:cNvGrpSpPr/>
          <p:nvPr/>
        </p:nvGrpSpPr>
        <p:grpSpPr>
          <a:xfrm>
            <a:off x="126490" y="1600200"/>
            <a:ext cx="8865110" cy="2026861"/>
            <a:chOff x="126490" y="1600200"/>
            <a:chExt cx="8865110" cy="2026861"/>
          </a:xfrm>
        </p:grpSpPr>
        <p:sp>
          <p:nvSpPr>
            <p:cNvPr id="5" name="Flowchart: Multidocument 4"/>
            <p:cNvSpPr/>
            <p:nvPr/>
          </p:nvSpPr>
          <p:spPr>
            <a:xfrm>
              <a:off x="126490" y="1865531"/>
              <a:ext cx="1447800" cy="1295400"/>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Cancer  Studies [582]</a:t>
              </a:r>
              <a:endParaRPr lang="en-US" dirty="0">
                <a:solidFill>
                  <a:schemeClr val="tx1"/>
                </a:solidFill>
              </a:endParaRPr>
            </a:p>
          </p:txBody>
        </p:sp>
        <p:sp>
          <p:nvSpPr>
            <p:cNvPr id="7" name="Right Arrow 6"/>
            <p:cNvSpPr/>
            <p:nvPr/>
          </p:nvSpPr>
          <p:spPr>
            <a:xfrm>
              <a:off x="1574290" y="2322731"/>
              <a:ext cx="2438400" cy="3048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Program Pipeline</a:t>
              </a:r>
              <a:endParaRPr lang="en-US" dirty="0">
                <a:solidFill>
                  <a:schemeClr val="tx1"/>
                </a:solidFill>
              </a:endParaRPr>
            </a:p>
          </p:txBody>
        </p:sp>
        <p:sp>
          <p:nvSpPr>
            <p:cNvPr id="8" name="Flowchart: Magnetic Disk 7"/>
            <p:cNvSpPr/>
            <p:nvPr/>
          </p:nvSpPr>
          <p:spPr>
            <a:xfrm>
              <a:off x="4012690" y="1789331"/>
              <a:ext cx="762000" cy="1143000"/>
            </a:xfrm>
            <a:prstGeom prst="flowChartMagneticDisk">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SigDB</a:t>
              </a:r>
              <a:endParaRPr lang="en-US" dirty="0">
                <a:solidFill>
                  <a:schemeClr val="tx1"/>
                </a:solidFill>
              </a:endParaRPr>
            </a:p>
          </p:txBody>
        </p:sp>
        <p:sp>
          <p:nvSpPr>
            <p:cNvPr id="9" name="Right Arrow 8"/>
            <p:cNvSpPr/>
            <p:nvPr/>
          </p:nvSpPr>
          <p:spPr>
            <a:xfrm>
              <a:off x="4774690" y="2246531"/>
              <a:ext cx="2743200" cy="3810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Meta-analysis/validation</a:t>
              </a:r>
              <a:endParaRPr lang="en-US" dirty="0">
                <a:solidFill>
                  <a:schemeClr val="tx1"/>
                </a:solidFill>
              </a:endParaRPr>
            </a:p>
          </p:txBody>
        </p:sp>
        <p:sp>
          <p:nvSpPr>
            <p:cNvPr id="10" name="Left Brace 9"/>
            <p:cNvSpPr/>
            <p:nvPr/>
          </p:nvSpPr>
          <p:spPr>
            <a:xfrm>
              <a:off x="7517890" y="1899059"/>
              <a:ext cx="304800" cy="10668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7822690" y="1600200"/>
              <a:ext cx="1163780" cy="923330"/>
            </a:xfrm>
            <a:prstGeom prst="rect">
              <a:avLst/>
            </a:prstGeom>
            <a:noFill/>
          </p:spPr>
          <p:txBody>
            <a:bodyPr wrap="none" rtlCol="0">
              <a:spAutoFit/>
            </a:bodyPr>
            <a:lstStyle/>
            <a:p>
              <a:r>
                <a:rPr lang="en-US" dirty="0" smtClean="0"/>
                <a:t>Meta-</a:t>
              </a:r>
            </a:p>
            <a:p>
              <a:r>
                <a:rPr lang="en-US" dirty="0" smtClean="0"/>
                <a:t>Signatures</a:t>
              </a:r>
            </a:p>
            <a:p>
              <a:r>
                <a:rPr lang="en-US" b="1" dirty="0" smtClean="0">
                  <a:solidFill>
                    <a:srgbClr val="00B0F0"/>
                  </a:solidFill>
                </a:rPr>
                <a:t>BRmet50</a:t>
              </a:r>
              <a:endParaRPr lang="en-US" b="1" dirty="0">
                <a:solidFill>
                  <a:srgbClr val="00B0F0"/>
                </a:solidFill>
              </a:endParaRPr>
            </a:p>
          </p:txBody>
        </p:sp>
        <p:sp>
          <p:nvSpPr>
            <p:cNvPr id="12" name="TextBox 11"/>
            <p:cNvSpPr txBox="1"/>
            <p:nvPr/>
          </p:nvSpPr>
          <p:spPr>
            <a:xfrm>
              <a:off x="7822690" y="2703731"/>
              <a:ext cx="1168910" cy="923330"/>
            </a:xfrm>
            <a:prstGeom prst="rect">
              <a:avLst/>
            </a:prstGeom>
            <a:noFill/>
          </p:spPr>
          <p:txBody>
            <a:bodyPr wrap="none" rtlCol="0">
              <a:spAutoFit/>
            </a:bodyPr>
            <a:lstStyle/>
            <a:p>
              <a:r>
                <a:rPr lang="en-US" dirty="0" smtClean="0"/>
                <a:t>Functional</a:t>
              </a:r>
            </a:p>
            <a:p>
              <a:r>
                <a:rPr lang="en-US" dirty="0" smtClean="0"/>
                <a:t>Genes</a:t>
              </a:r>
            </a:p>
            <a:p>
              <a:r>
                <a:rPr lang="en-US" b="1" dirty="0" smtClean="0">
                  <a:solidFill>
                    <a:srgbClr val="00B0F0"/>
                  </a:solidFill>
                </a:rPr>
                <a:t>SPARCL1</a:t>
              </a:r>
              <a:endParaRPr lang="en-US" b="1" dirty="0">
                <a:solidFill>
                  <a:srgbClr val="00B0F0"/>
                </a:solidFill>
              </a:endParaRPr>
            </a:p>
          </p:txBody>
        </p:sp>
      </p:grpSp>
      <p:graphicFrame>
        <p:nvGraphicFramePr>
          <p:cNvPr id="14" name="Group 81"/>
          <p:cNvGraphicFramePr>
            <a:graphicFrameLocks noGrp="1"/>
          </p:cNvGraphicFramePr>
          <p:nvPr/>
        </p:nvGraphicFramePr>
        <p:xfrm>
          <a:off x="1828800" y="3548061"/>
          <a:ext cx="5130800" cy="1100139"/>
        </p:xfrm>
        <a:graphic>
          <a:graphicData uri="http://schemas.openxmlformats.org/drawingml/2006/table">
            <a:tbl>
              <a:tblPr/>
              <a:tblGrid>
                <a:gridCol w="1720850"/>
                <a:gridCol w="1136650"/>
                <a:gridCol w="1365250"/>
                <a:gridCol w="908050"/>
              </a:tblGrid>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accent2"/>
                          </a:solidFill>
                          <a:effectLst/>
                          <a:latin typeface="Arial" charset="0"/>
                        </a:rPr>
                        <a:t>EXALT</a:t>
                      </a:r>
                      <a:endParaRPr kumimoji="0" lang="en-US" sz="1800" b="0" i="0" u="none" strike="noStrike" cap="none" normalizeH="0" baseline="0" dirty="0" smtClean="0">
                        <a:ln>
                          <a:noFill/>
                        </a:ln>
                        <a:solidFill>
                          <a:schemeClr val="accent2"/>
                        </a:solidFill>
                        <a:effectLst/>
                        <a:latin typeface="Arial" charset="0"/>
                      </a:endParaRPr>
                    </a:p>
                  </a:txBody>
                  <a:tcPr anchor="ct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accent2"/>
                          </a:solidFill>
                          <a:effectLst/>
                          <a:latin typeface="Arial" charset="0"/>
                        </a:rPr>
                        <a:t>Datasets</a:t>
                      </a:r>
                      <a:endParaRPr kumimoji="0" lang="en-US" sz="1800" b="0" i="0" u="none" strike="noStrike" cap="none" normalizeH="0" baseline="0" dirty="0" smtClean="0">
                        <a:ln>
                          <a:noFill/>
                        </a:ln>
                        <a:solidFill>
                          <a:schemeClr val="accent2"/>
                        </a:solidFill>
                        <a:effectLst/>
                        <a:latin typeface="Arial"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accent2"/>
                          </a:solidFill>
                          <a:effectLst/>
                          <a:latin typeface="Arial" charset="0"/>
                        </a:rPr>
                        <a:t>Signatures</a:t>
                      </a:r>
                      <a:endParaRPr kumimoji="0" lang="en-US" sz="1800" b="0" i="0" u="none" strike="noStrike" cap="none" normalizeH="0" baseline="0" smtClean="0">
                        <a:ln>
                          <a:noFill/>
                        </a:ln>
                        <a:solidFill>
                          <a:schemeClr val="accent2"/>
                        </a:solidFill>
                        <a:effectLst/>
                        <a:latin typeface="Arial"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accent2"/>
                          </a:solidFill>
                          <a:effectLst/>
                          <a:latin typeface="Arial" charset="0"/>
                        </a:rPr>
                        <a:t>Arrays</a:t>
                      </a:r>
                      <a:endParaRPr kumimoji="0" lang="en-US" sz="1800" b="0" i="0" u="none" strike="noStrike" cap="none" normalizeH="0" baseline="0" smtClean="0">
                        <a:ln>
                          <a:noFill/>
                        </a:ln>
                        <a:solidFill>
                          <a:schemeClr val="accent2"/>
                        </a:solidFill>
                        <a:effectLst/>
                        <a:latin typeface="Arial" charset="0"/>
                      </a:endParaRPr>
                    </a:p>
                  </a:txBody>
                  <a:tcPr anchor="ctr" horzOverflow="overflow">
                    <a:lnL>
                      <a:noFill/>
                    </a:lnL>
                    <a:lnR cap="flat">
                      <a:noFill/>
                    </a:lnR>
                    <a:lnT cap="flat">
                      <a:noFill/>
                    </a:lnT>
                    <a:lnB>
                      <a:noFill/>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333333"/>
                          </a:solidFill>
                          <a:effectLst/>
                          <a:latin typeface="Arial" charset="0"/>
                        </a:rPr>
                        <a:t>Geo</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333333"/>
                          </a:solidFill>
                          <a:effectLst/>
                          <a:latin typeface="Arial" charset="0"/>
                        </a:rPr>
                        <a:t>1,445</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333333"/>
                          </a:solidFill>
                          <a:effectLst/>
                          <a:latin typeface="Arial" charset="0"/>
                        </a:rPr>
                        <a:t>25,613</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333333"/>
                          </a:solidFill>
                          <a:effectLst/>
                          <a:latin typeface="Arial" charset="0"/>
                        </a:rPr>
                        <a:t>28,862</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333333"/>
                          </a:solidFill>
                          <a:effectLst/>
                          <a:latin typeface="Arial" charset="0"/>
                        </a:rPr>
                        <a:t>Human Cancer</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   582</a:t>
                      </a:r>
                    </a:p>
                  </a:txBody>
                  <a:tcPr anchor="ct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333333"/>
                          </a:solidFill>
                          <a:effectLst/>
                          <a:latin typeface="Arial" charset="0"/>
                        </a:rPr>
                        <a:t>  2,506</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333333"/>
                          </a:solidFill>
                          <a:effectLst/>
                          <a:latin typeface="Arial" charset="0"/>
                        </a:rPr>
                        <a:t>45,763</a:t>
                      </a:r>
                      <a:endParaRPr kumimoji="0" lang="en-US" sz="1800" b="0" i="0" u="none" strike="noStrike" cap="none" normalizeH="0" baseline="0" dirty="0" smtClean="0">
                        <a:ln>
                          <a:noFill/>
                        </a:ln>
                        <a:solidFill>
                          <a:schemeClr val="tx1"/>
                        </a:solidFill>
                        <a:effectLst/>
                        <a:latin typeface="Arial" charset="0"/>
                      </a:endParaRPr>
                    </a:p>
                  </a:txBody>
                  <a:tcPr anchor="ctr" horzOverflow="overflow">
                    <a:lnL>
                      <a:noFill/>
                    </a:lnL>
                    <a:lnR cap="flat">
                      <a:noFill/>
                    </a:lnR>
                    <a:lnT>
                      <a:noFill/>
                    </a:lnT>
                    <a:lnB cap="flat">
                      <a:noFill/>
                    </a:lnB>
                    <a:lnTlToBr>
                      <a:noFill/>
                    </a:lnTlToBr>
                    <a:lnBlToTr>
                      <a:noFill/>
                    </a:lnBlToTr>
                    <a:noFill/>
                  </a:tcPr>
                </a:tc>
              </a:tr>
            </a:tbl>
          </a:graphicData>
        </a:graphic>
      </p:graphicFrame>
      <p:sp>
        <p:nvSpPr>
          <p:cNvPr id="15" name="Left Brace 14"/>
          <p:cNvSpPr/>
          <p:nvPr/>
        </p:nvSpPr>
        <p:spPr>
          <a:xfrm rot="5400000">
            <a:off x="4114800" y="990600"/>
            <a:ext cx="533400" cy="44958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381000" y="1535668"/>
            <a:ext cx="1060611" cy="369332"/>
          </a:xfrm>
          <a:prstGeom prst="rect">
            <a:avLst/>
          </a:prstGeom>
          <a:noFill/>
        </p:spPr>
        <p:txBody>
          <a:bodyPr wrap="none" rtlCol="0">
            <a:spAutoFit/>
          </a:bodyPr>
          <a:lstStyle/>
          <a:p>
            <a:r>
              <a:rPr lang="en-US" dirty="0" smtClean="0">
                <a:solidFill>
                  <a:srgbClr val="00B050"/>
                </a:solidFill>
              </a:rPr>
              <a:t>Collected</a:t>
            </a:r>
            <a:endParaRPr lang="en-US" dirty="0">
              <a:solidFill>
                <a:srgbClr val="00B050"/>
              </a:solidFill>
            </a:endParaRPr>
          </a:p>
        </p:txBody>
      </p:sp>
      <p:sp>
        <p:nvSpPr>
          <p:cNvPr id="17" name="TextBox 16"/>
          <p:cNvSpPr txBox="1"/>
          <p:nvPr/>
        </p:nvSpPr>
        <p:spPr>
          <a:xfrm>
            <a:off x="1981200" y="1981200"/>
            <a:ext cx="1448025" cy="369332"/>
          </a:xfrm>
          <a:prstGeom prst="rect">
            <a:avLst/>
          </a:prstGeom>
          <a:noFill/>
        </p:spPr>
        <p:txBody>
          <a:bodyPr wrap="none" rtlCol="0">
            <a:spAutoFit/>
          </a:bodyPr>
          <a:lstStyle/>
          <a:p>
            <a:r>
              <a:rPr lang="en-US" dirty="0" smtClean="0">
                <a:solidFill>
                  <a:srgbClr val="00B050"/>
                </a:solidFill>
              </a:rPr>
              <a:t>Implemented</a:t>
            </a:r>
            <a:endParaRPr lang="en-US" dirty="0">
              <a:solidFill>
                <a:srgbClr val="00B050"/>
              </a:solidFill>
            </a:endParaRPr>
          </a:p>
        </p:txBody>
      </p:sp>
      <p:sp>
        <p:nvSpPr>
          <p:cNvPr id="18" name="TextBox 17"/>
          <p:cNvSpPr txBox="1"/>
          <p:nvPr/>
        </p:nvSpPr>
        <p:spPr>
          <a:xfrm>
            <a:off x="5334000" y="1981200"/>
            <a:ext cx="1448025" cy="369332"/>
          </a:xfrm>
          <a:prstGeom prst="rect">
            <a:avLst/>
          </a:prstGeom>
          <a:noFill/>
        </p:spPr>
        <p:txBody>
          <a:bodyPr wrap="none" rtlCol="0">
            <a:spAutoFit/>
          </a:bodyPr>
          <a:lstStyle/>
          <a:p>
            <a:r>
              <a:rPr lang="en-US" dirty="0" smtClean="0">
                <a:solidFill>
                  <a:srgbClr val="00B050"/>
                </a:solidFill>
              </a:rPr>
              <a:t>Implemented</a:t>
            </a:r>
            <a:endParaRPr lang="en-US" dirty="0">
              <a:solidFill>
                <a:srgbClr val="00B050"/>
              </a:solidFill>
            </a:endParaRPr>
          </a:p>
        </p:txBody>
      </p:sp>
      <p:sp>
        <p:nvSpPr>
          <p:cNvPr id="19" name="TextBox 18"/>
          <p:cNvSpPr txBox="1"/>
          <p:nvPr/>
        </p:nvSpPr>
        <p:spPr>
          <a:xfrm>
            <a:off x="3783923" y="1459468"/>
            <a:ext cx="1245277" cy="369332"/>
          </a:xfrm>
          <a:prstGeom prst="rect">
            <a:avLst/>
          </a:prstGeom>
          <a:noFill/>
        </p:spPr>
        <p:txBody>
          <a:bodyPr wrap="none" rtlCol="0">
            <a:spAutoFit/>
          </a:bodyPr>
          <a:lstStyle/>
          <a:p>
            <a:r>
              <a:rPr lang="en-US" dirty="0" smtClean="0">
                <a:solidFill>
                  <a:srgbClr val="00B050"/>
                </a:solidFill>
              </a:rPr>
              <a:t>Established</a:t>
            </a:r>
            <a:endParaRPr lang="en-US" dirty="0">
              <a:solidFill>
                <a:srgbClr val="00B050"/>
              </a:solidFill>
            </a:endParaRPr>
          </a:p>
        </p:txBody>
      </p:sp>
      <p:sp>
        <p:nvSpPr>
          <p:cNvPr id="20" name="TextBox 19"/>
          <p:cNvSpPr txBox="1"/>
          <p:nvPr/>
        </p:nvSpPr>
        <p:spPr>
          <a:xfrm>
            <a:off x="7749350" y="1307068"/>
            <a:ext cx="1089850" cy="369332"/>
          </a:xfrm>
          <a:prstGeom prst="rect">
            <a:avLst/>
          </a:prstGeom>
          <a:noFill/>
        </p:spPr>
        <p:txBody>
          <a:bodyPr wrap="none" rtlCol="0">
            <a:spAutoFit/>
          </a:bodyPr>
          <a:lstStyle/>
          <a:p>
            <a:r>
              <a:rPr lang="en-US" dirty="0" smtClean="0">
                <a:solidFill>
                  <a:srgbClr val="00B050"/>
                </a:solidFill>
              </a:rPr>
              <a:t>Identified</a:t>
            </a:r>
            <a:endParaRPr lang="en-US" dirty="0">
              <a:solidFill>
                <a:srgbClr val="00B050"/>
              </a:solidFill>
            </a:endParaRPr>
          </a:p>
        </p:txBody>
      </p:sp>
      <p:sp>
        <p:nvSpPr>
          <p:cNvPr id="21" name="Rectangle 20"/>
          <p:cNvSpPr/>
          <p:nvPr/>
        </p:nvSpPr>
        <p:spPr>
          <a:xfrm>
            <a:off x="0" y="5410200"/>
            <a:ext cx="9220200" cy="892552"/>
          </a:xfrm>
          <a:prstGeom prst="rect">
            <a:avLst/>
          </a:prstGeom>
        </p:spPr>
        <p:txBody>
          <a:bodyPr wrap="square">
            <a:spAutoFit/>
          </a:bodyPr>
          <a:lstStyle/>
          <a:p>
            <a:r>
              <a:rPr lang="en-US" sz="2600" b="1" dirty="0" smtClean="0">
                <a:solidFill>
                  <a:schemeClr val="tx2">
                    <a:lumMod val="60000"/>
                    <a:lumOff val="40000"/>
                  </a:schemeClr>
                </a:solidFill>
              </a:rPr>
              <a:t>BRmet50 is a robust prognostic signature in cancer.</a:t>
            </a:r>
          </a:p>
          <a:p>
            <a:r>
              <a:rPr lang="en-US" sz="2600" b="1" dirty="0" smtClean="0">
                <a:solidFill>
                  <a:schemeClr val="tx2">
                    <a:lumMod val="60000"/>
                    <a:lumOff val="40000"/>
                  </a:schemeClr>
                </a:solidFill>
              </a:rPr>
              <a:t>SPARCL1 acts as a metastasis suppressor gene in prostate cancer.</a:t>
            </a:r>
            <a:endParaRPr lang="en-US" sz="2600" b="1"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362200" y="0"/>
            <a:ext cx="3731727" cy="646331"/>
          </a:xfrm>
          <a:prstGeom prst="rect">
            <a:avLst/>
          </a:prstGeom>
          <a:noFill/>
        </p:spPr>
        <p:txBody>
          <a:bodyPr wrap="none" rtlCol="0">
            <a:spAutoFit/>
          </a:bodyPr>
          <a:lstStyle/>
          <a:p>
            <a:r>
              <a:rPr lang="en-US" sz="3600" b="1" dirty="0" smtClean="0">
                <a:solidFill>
                  <a:schemeClr val="tx2">
                    <a:lumMod val="60000"/>
                    <a:lumOff val="40000"/>
                  </a:schemeClr>
                </a:solidFill>
              </a:rPr>
              <a:t>Acknowledgments</a:t>
            </a:r>
            <a:endParaRPr lang="en-US" sz="3600" b="1" dirty="0">
              <a:solidFill>
                <a:schemeClr val="tx2">
                  <a:lumMod val="60000"/>
                  <a:lumOff val="40000"/>
                </a:schemeClr>
              </a:solidFill>
            </a:endParaRPr>
          </a:p>
        </p:txBody>
      </p:sp>
      <p:sp>
        <p:nvSpPr>
          <p:cNvPr id="9" name="Rectangle 8"/>
          <p:cNvSpPr/>
          <p:nvPr/>
        </p:nvSpPr>
        <p:spPr>
          <a:xfrm>
            <a:off x="76200" y="1066801"/>
            <a:ext cx="4953000" cy="5755422"/>
          </a:xfrm>
          <a:prstGeom prst="rect">
            <a:avLst/>
          </a:prstGeom>
        </p:spPr>
        <p:txBody>
          <a:bodyPr wrap="square">
            <a:spAutoFit/>
          </a:bodyPr>
          <a:lstStyle/>
          <a:p>
            <a:pPr>
              <a:defRPr/>
            </a:pPr>
            <a:r>
              <a:rPr lang="en-US" sz="2800" b="1" dirty="0" smtClean="0"/>
              <a:t>Yi lab</a:t>
            </a:r>
          </a:p>
          <a:p>
            <a:pPr>
              <a:defRPr/>
            </a:pPr>
            <a:r>
              <a:rPr lang="en-US" dirty="0" smtClean="0"/>
              <a:t>Yuzhu Xiang, Qingchao Qiu, Yi Zheng, Dina Yousif</a:t>
            </a:r>
          </a:p>
          <a:p>
            <a:pPr>
              <a:defRPr/>
            </a:pPr>
            <a:r>
              <a:rPr lang="en-US" dirty="0" smtClean="0"/>
              <a:t> </a:t>
            </a:r>
          </a:p>
          <a:p>
            <a:pPr>
              <a:defRPr/>
            </a:pPr>
            <a:r>
              <a:rPr lang="en-US" sz="2800" b="1" dirty="0" smtClean="0"/>
              <a:t>Bob Matusik  </a:t>
            </a:r>
          </a:p>
          <a:p>
            <a:pPr>
              <a:defRPr/>
            </a:pPr>
            <a:r>
              <a:rPr lang="en-US" dirty="0" err="1" smtClean="0"/>
              <a:t>Renjie</a:t>
            </a:r>
            <a:r>
              <a:rPr lang="en-US" dirty="0" smtClean="0"/>
              <a:t> Jin, Thomas Case, David DeGraff</a:t>
            </a:r>
          </a:p>
          <a:p>
            <a:pPr>
              <a:defRPr/>
            </a:pPr>
            <a:endParaRPr lang="en-US" sz="2800" b="1" dirty="0" smtClean="0"/>
          </a:p>
          <a:p>
            <a:pPr>
              <a:defRPr/>
            </a:pPr>
            <a:r>
              <a:rPr lang="en-US" sz="2800" b="1" dirty="0" smtClean="0"/>
              <a:t>Simon </a:t>
            </a:r>
          </a:p>
          <a:p>
            <a:pPr>
              <a:defRPr/>
            </a:pPr>
            <a:r>
              <a:rPr lang="en-US" dirty="0" smtClean="0"/>
              <a:t>Ming Jiang, Douglas Strand</a:t>
            </a:r>
          </a:p>
          <a:p>
            <a:pPr>
              <a:defRPr/>
            </a:pPr>
            <a:endParaRPr lang="en-US" sz="2800" b="1" dirty="0" smtClean="0"/>
          </a:p>
          <a:p>
            <a:pPr>
              <a:defRPr/>
            </a:pPr>
            <a:r>
              <a:rPr lang="en-US" sz="2800" b="1" dirty="0" smtClean="0"/>
              <a:t>Pietenpol lab</a:t>
            </a:r>
          </a:p>
          <a:p>
            <a:pPr>
              <a:defRPr/>
            </a:pPr>
            <a:r>
              <a:rPr lang="en-US" dirty="0" smtClean="0"/>
              <a:t>Brian David Lehmann</a:t>
            </a:r>
          </a:p>
          <a:p>
            <a:pPr>
              <a:defRPr/>
            </a:pPr>
            <a:endParaRPr lang="en-US" b="1" dirty="0" smtClean="0"/>
          </a:p>
          <a:p>
            <a:pPr>
              <a:defRPr/>
            </a:pPr>
            <a:r>
              <a:rPr lang="en-US" sz="2800" b="1" dirty="0" smtClean="0"/>
              <a:t>Moses lab</a:t>
            </a:r>
          </a:p>
          <a:p>
            <a:pPr>
              <a:defRPr/>
            </a:pPr>
            <a:r>
              <a:rPr lang="en-US" dirty="0" smtClean="0"/>
              <a:t>Bojana Jovanovic</a:t>
            </a:r>
          </a:p>
          <a:p>
            <a:pPr>
              <a:defRPr/>
            </a:pPr>
            <a:endParaRPr lang="en-US" b="1" dirty="0" smtClean="0"/>
          </a:p>
          <a:p>
            <a:pPr>
              <a:defRPr/>
            </a:pPr>
            <a:r>
              <a:rPr lang="en-US" sz="2800" b="1" dirty="0" smtClean="0"/>
              <a:t>Justin Cates</a:t>
            </a:r>
          </a:p>
        </p:txBody>
      </p:sp>
      <p:sp>
        <p:nvSpPr>
          <p:cNvPr id="10" name="Rectangle 9"/>
          <p:cNvSpPr/>
          <p:nvPr/>
        </p:nvSpPr>
        <p:spPr>
          <a:xfrm>
            <a:off x="5105400" y="990600"/>
            <a:ext cx="3886200" cy="5878532"/>
          </a:xfrm>
          <a:prstGeom prst="rect">
            <a:avLst/>
          </a:prstGeom>
        </p:spPr>
        <p:txBody>
          <a:bodyPr wrap="square">
            <a:spAutoFit/>
          </a:bodyPr>
          <a:lstStyle/>
          <a:p>
            <a:pPr>
              <a:defRPr/>
            </a:pPr>
            <a:r>
              <a:rPr lang="en-US" sz="2800" b="1" dirty="0" smtClean="0"/>
              <a:t>Al George group</a:t>
            </a:r>
          </a:p>
          <a:p>
            <a:pPr>
              <a:defRPr/>
            </a:pPr>
            <a:endParaRPr lang="en-US" dirty="0" smtClean="0"/>
          </a:p>
          <a:p>
            <a:pPr>
              <a:defRPr/>
            </a:pPr>
            <a:r>
              <a:rPr lang="en-US" sz="2800" b="1" dirty="0" smtClean="0"/>
              <a:t>Yu Shyr group</a:t>
            </a:r>
          </a:p>
          <a:p>
            <a:pPr>
              <a:defRPr/>
            </a:pPr>
            <a:r>
              <a:rPr lang="en-US" dirty="0" smtClean="0"/>
              <a:t>Pengcheng Lu, Xi Chen, Cui Lan</a:t>
            </a:r>
          </a:p>
          <a:p>
            <a:pPr>
              <a:defRPr/>
            </a:pPr>
            <a:endParaRPr lang="en-US" dirty="0" smtClean="0"/>
          </a:p>
          <a:p>
            <a:pPr>
              <a:defRPr/>
            </a:pPr>
            <a:r>
              <a:rPr lang="en-US" sz="2800" b="1" dirty="0" err="1" smtClean="0"/>
              <a:t>Xie</a:t>
            </a:r>
            <a:r>
              <a:rPr lang="en-US" sz="2800" b="1" dirty="0" smtClean="0"/>
              <a:t> Lu group</a:t>
            </a:r>
          </a:p>
          <a:p>
            <a:pPr>
              <a:defRPr/>
            </a:pPr>
            <a:r>
              <a:rPr lang="en-US" dirty="0" smtClean="0"/>
              <a:t>Shanghai Center for </a:t>
            </a:r>
            <a:r>
              <a:rPr lang="en-US" dirty="0" err="1" smtClean="0"/>
              <a:t>Bioinformation</a:t>
            </a:r>
            <a:r>
              <a:rPr lang="en-US" dirty="0" smtClean="0"/>
              <a:t> Technology</a:t>
            </a:r>
          </a:p>
          <a:p>
            <a:pPr>
              <a:defRPr/>
            </a:pPr>
            <a:endParaRPr lang="en-US" sz="2800" b="1" dirty="0" smtClean="0"/>
          </a:p>
          <a:p>
            <a:pPr>
              <a:defRPr/>
            </a:pPr>
            <a:r>
              <a:rPr lang="en-US" sz="2800" b="1" dirty="0" smtClean="0"/>
              <a:t>Others</a:t>
            </a:r>
          </a:p>
          <a:p>
            <a:pPr>
              <a:defRPr/>
            </a:pPr>
            <a:r>
              <a:rPr lang="en-US" dirty="0" smtClean="0"/>
              <a:t>Chun Li, </a:t>
            </a:r>
          </a:p>
          <a:p>
            <a:pPr>
              <a:defRPr/>
            </a:pPr>
            <a:r>
              <a:rPr lang="en-US" dirty="0" smtClean="0"/>
              <a:t>Dr. K. Pienta  (Univ. of Michigan )</a:t>
            </a:r>
          </a:p>
          <a:p>
            <a:pPr>
              <a:defRPr/>
            </a:pPr>
            <a:r>
              <a:rPr lang="en-US" dirty="0" smtClean="0"/>
              <a:t>Jia Yi (UT) and Daniel Joseph Viox (Northwestern)</a:t>
            </a:r>
          </a:p>
          <a:p>
            <a:pPr>
              <a:defRPr/>
            </a:pPr>
            <a:endParaRPr lang="en-US" sz="2800" b="1" dirty="0" smtClean="0"/>
          </a:p>
          <a:p>
            <a:pPr>
              <a:defRPr/>
            </a:pPr>
            <a:r>
              <a:rPr lang="en-US" sz="2800" b="1" dirty="0" smtClean="0"/>
              <a:t>Funding support</a:t>
            </a:r>
          </a:p>
          <a:p>
            <a:pPr>
              <a:defRPr/>
            </a:pPr>
            <a:r>
              <a:rPr lang="en-US" dirty="0" smtClean="0"/>
              <a:t>NCI KO1 , ACS IRG, Vanderbilt CTSA</a:t>
            </a:r>
            <a:endParaRPr lang="en-US" sz="2800"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293009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40782" y="0"/>
            <a:ext cx="8266045" cy="646331"/>
          </a:xfrm>
          <a:prstGeom prst="rect">
            <a:avLst/>
          </a:prstGeom>
          <a:noFill/>
          <a:ln w="9525">
            <a:noFill/>
            <a:miter lim="800000"/>
            <a:headEnd/>
            <a:tailEnd/>
          </a:ln>
        </p:spPr>
        <p:txBody>
          <a:bodyPr wrap="none">
            <a:spAutoFit/>
          </a:bodyPr>
          <a:lstStyle/>
          <a:p>
            <a:pPr algn="ctr"/>
            <a:r>
              <a:rPr lang="en-US" sz="3600" b="1" dirty="0" smtClean="0">
                <a:solidFill>
                  <a:schemeClr val="accent1"/>
                </a:solidFill>
              </a:rPr>
              <a:t>Two Strategies of Gene Expression Studies</a:t>
            </a:r>
            <a:endParaRPr lang="en-US" sz="3600" b="1" dirty="0">
              <a:solidFill>
                <a:schemeClr val="accent1"/>
              </a:solidFill>
            </a:endParaRPr>
          </a:p>
        </p:txBody>
      </p:sp>
      <p:sp>
        <p:nvSpPr>
          <p:cNvPr id="6" name="Rectangle 5"/>
          <p:cNvSpPr>
            <a:spLocks noChangeArrowheads="1"/>
          </p:cNvSpPr>
          <p:nvPr/>
        </p:nvSpPr>
        <p:spPr bwMode="auto">
          <a:xfrm>
            <a:off x="1295400" y="1752600"/>
            <a:ext cx="7696200" cy="1292225"/>
          </a:xfrm>
          <a:prstGeom prst="rect">
            <a:avLst/>
          </a:prstGeom>
          <a:noFill/>
          <a:ln w="9525">
            <a:noFill/>
            <a:miter lim="800000"/>
            <a:headEnd/>
            <a:tailEnd/>
          </a:ln>
        </p:spPr>
        <p:txBody>
          <a:bodyPr>
            <a:spAutoFit/>
          </a:bodyPr>
          <a:lstStyle/>
          <a:p>
            <a:r>
              <a:rPr lang="en-US" sz="2400" b="1" dirty="0" smtClean="0"/>
              <a:t>Single </a:t>
            </a:r>
            <a:r>
              <a:rPr lang="en-US" sz="2400" b="1" dirty="0"/>
              <a:t>study based signature</a:t>
            </a:r>
            <a:r>
              <a:rPr lang="en-US" b="1" dirty="0"/>
              <a:t>:</a:t>
            </a:r>
          </a:p>
          <a:p>
            <a:pPr>
              <a:buFont typeface="Arial" pitchFamily="34" charset="0"/>
              <a:buChar char="•"/>
            </a:pPr>
            <a:r>
              <a:rPr lang="en-US" b="1" dirty="0"/>
              <a:t> high false discovery rate </a:t>
            </a:r>
          </a:p>
          <a:p>
            <a:pPr>
              <a:buFont typeface="Arial" pitchFamily="34" charset="0"/>
              <a:buChar char="•"/>
            </a:pPr>
            <a:r>
              <a:rPr lang="en-US" b="1" dirty="0"/>
              <a:t> </a:t>
            </a:r>
            <a:r>
              <a:rPr lang="en-US" b="1" dirty="0" smtClean="0"/>
              <a:t>inconsistency</a:t>
            </a:r>
            <a:endParaRPr lang="en-US" b="1" dirty="0"/>
          </a:p>
          <a:p>
            <a:pPr>
              <a:buFont typeface="Arial" pitchFamily="34" charset="0"/>
              <a:buChar char="•"/>
            </a:pPr>
            <a:r>
              <a:rPr lang="en-US" b="1" dirty="0"/>
              <a:t> lacking cross validation</a:t>
            </a:r>
            <a:endParaRPr lang="en-US" dirty="0"/>
          </a:p>
        </p:txBody>
      </p:sp>
      <p:sp>
        <p:nvSpPr>
          <p:cNvPr id="7" name="TextBox 6"/>
          <p:cNvSpPr txBox="1">
            <a:spLocks noChangeArrowheads="1"/>
          </p:cNvSpPr>
          <p:nvPr/>
        </p:nvSpPr>
        <p:spPr bwMode="auto">
          <a:xfrm>
            <a:off x="1354973" y="3352800"/>
            <a:ext cx="7667292" cy="2000548"/>
          </a:xfrm>
          <a:prstGeom prst="rect">
            <a:avLst/>
          </a:prstGeom>
          <a:noFill/>
          <a:ln w="9525">
            <a:noFill/>
            <a:miter lim="800000"/>
            <a:headEnd/>
            <a:tailEnd/>
          </a:ln>
        </p:spPr>
        <p:txBody>
          <a:bodyPr wrap="none">
            <a:spAutoFit/>
          </a:bodyPr>
          <a:lstStyle/>
          <a:p>
            <a:r>
              <a:rPr lang="en-US" sz="2400" b="1" dirty="0"/>
              <a:t>Multi-study based </a:t>
            </a:r>
            <a:r>
              <a:rPr lang="en-US" sz="2400" b="1" dirty="0" smtClean="0"/>
              <a:t>Meta-signature: reliable and robust</a:t>
            </a:r>
          </a:p>
          <a:p>
            <a:pPr>
              <a:buFont typeface="Arial" pitchFamily="34" charset="0"/>
              <a:buChar char="•"/>
            </a:pPr>
            <a:r>
              <a:rPr lang="en-US" b="1" dirty="0" smtClean="0"/>
              <a:t>Traditional method</a:t>
            </a:r>
          </a:p>
          <a:p>
            <a:r>
              <a:rPr lang="en-US" sz="1600" b="1" dirty="0" smtClean="0"/>
              <a:t>Combine normalized  data values or gene lists from heterogeneous sources (error, miss)</a:t>
            </a:r>
          </a:p>
          <a:p>
            <a:r>
              <a:rPr lang="en-US" sz="1600" b="1" dirty="0" smtClean="0"/>
              <a:t>data sets are included for meta-analysis by similar sample phenotypes and design</a:t>
            </a:r>
          </a:p>
          <a:p>
            <a:endParaRPr lang="en-US" b="1" dirty="0" smtClean="0"/>
          </a:p>
          <a:p>
            <a:pPr>
              <a:buFont typeface="Arial" pitchFamily="34" charset="0"/>
              <a:buChar char="•"/>
            </a:pPr>
            <a:r>
              <a:rPr lang="en-US" sz="3200" b="1" u="sng" dirty="0" smtClean="0">
                <a:solidFill>
                  <a:schemeClr val="accent1">
                    <a:lumMod val="75000"/>
                  </a:schemeClr>
                </a:solidFill>
              </a:rPr>
              <a:t>Data-similarity</a:t>
            </a:r>
            <a:r>
              <a:rPr lang="en-US" sz="3200" b="1" dirty="0" smtClean="0">
                <a:solidFill>
                  <a:schemeClr val="accent1">
                    <a:lumMod val="75000"/>
                  </a:schemeClr>
                </a:solidFill>
              </a:rPr>
              <a:t> driven meta-analysis</a:t>
            </a:r>
            <a:endParaRPr lang="en-US" sz="3200" b="1"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1"/>
          <p:cNvSpPr>
            <a:spLocks noChangeArrowheads="1"/>
          </p:cNvSpPr>
          <p:nvPr/>
        </p:nvSpPr>
        <p:spPr bwMode="auto">
          <a:xfrm>
            <a:off x="4343400" y="2133600"/>
            <a:ext cx="2057400" cy="1447800"/>
          </a:xfrm>
          <a:prstGeom prst="flowChartMagneticDisk">
            <a:avLst/>
          </a:prstGeom>
          <a:solidFill>
            <a:schemeClr val="bg1"/>
          </a:solidFill>
          <a:ln w="9525">
            <a:solidFill>
              <a:schemeClr val="tx1"/>
            </a:solidFill>
            <a:round/>
            <a:headEnd/>
            <a:tailEnd/>
          </a:ln>
        </p:spPr>
        <p:txBody>
          <a:bodyPr wrap="none" anchor="ctr"/>
          <a:lstStyle/>
          <a:p>
            <a:pPr algn="ctr"/>
            <a:r>
              <a:rPr lang="en-US" sz="2000" b="1" dirty="0" smtClean="0"/>
              <a:t>Cancer signatures</a:t>
            </a:r>
          </a:p>
          <a:p>
            <a:pPr algn="ctr"/>
            <a:r>
              <a:rPr lang="en-US" sz="2000" b="1" dirty="0" smtClean="0"/>
              <a:t>for all phenotype</a:t>
            </a:r>
          </a:p>
          <a:p>
            <a:pPr algn="ctr"/>
            <a:r>
              <a:rPr lang="en-US" sz="2000" b="1" dirty="0" smtClean="0"/>
              <a:t>comparisons</a:t>
            </a:r>
            <a:endParaRPr lang="en-US" sz="2000" b="1" dirty="0"/>
          </a:p>
        </p:txBody>
      </p:sp>
      <p:sp>
        <p:nvSpPr>
          <p:cNvPr id="6" name="Line 62"/>
          <p:cNvSpPr>
            <a:spLocks noChangeShapeType="1"/>
          </p:cNvSpPr>
          <p:nvPr/>
        </p:nvSpPr>
        <p:spPr bwMode="auto">
          <a:xfrm>
            <a:off x="2667000" y="3048000"/>
            <a:ext cx="1676400" cy="0"/>
          </a:xfrm>
          <a:prstGeom prst="line">
            <a:avLst/>
          </a:prstGeom>
          <a:ln>
            <a:headEnd/>
            <a:tailEnd type="triangle" w="med" len="med"/>
          </a:ln>
        </p:spPr>
        <p:style>
          <a:lnRef idx="2">
            <a:schemeClr val="dk1"/>
          </a:lnRef>
          <a:fillRef idx="0">
            <a:schemeClr val="dk1"/>
          </a:fillRef>
          <a:effectRef idx="1">
            <a:schemeClr val="dk1"/>
          </a:effectRef>
          <a:fontRef idx="minor">
            <a:schemeClr val="tx1"/>
          </a:fontRef>
        </p:style>
        <p:txBody>
          <a:bodyPr/>
          <a:lstStyle/>
          <a:p>
            <a:endParaRPr lang="en-US"/>
          </a:p>
        </p:txBody>
      </p:sp>
      <p:sp>
        <p:nvSpPr>
          <p:cNvPr id="8" name="TextBox 19"/>
          <p:cNvSpPr txBox="1">
            <a:spLocks noChangeArrowheads="1"/>
          </p:cNvSpPr>
          <p:nvPr/>
        </p:nvSpPr>
        <p:spPr bwMode="auto">
          <a:xfrm>
            <a:off x="2667000" y="2667000"/>
            <a:ext cx="1657570" cy="307777"/>
          </a:xfrm>
          <a:prstGeom prst="rect">
            <a:avLst/>
          </a:prstGeom>
          <a:noFill/>
          <a:ln w="9525">
            <a:noFill/>
            <a:miter lim="800000"/>
            <a:headEnd/>
            <a:tailEnd/>
          </a:ln>
        </p:spPr>
        <p:txBody>
          <a:bodyPr wrap="none">
            <a:spAutoFit/>
          </a:bodyPr>
          <a:lstStyle/>
          <a:p>
            <a:r>
              <a:rPr lang="en-US" sz="1400" dirty="0" smtClean="0"/>
              <a:t>Signature extraction</a:t>
            </a:r>
            <a:endParaRPr lang="en-US" sz="1400" dirty="0"/>
          </a:p>
        </p:txBody>
      </p:sp>
      <p:sp>
        <p:nvSpPr>
          <p:cNvPr id="12" name="Rectangle 142"/>
          <p:cNvSpPr>
            <a:spLocks noChangeArrowheads="1"/>
          </p:cNvSpPr>
          <p:nvPr/>
        </p:nvSpPr>
        <p:spPr bwMode="auto">
          <a:xfrm>
            <a:off x="533400" y="76200"/>
            <a:ext cx="8001000" cy="646331"/>
          </a:xfrm>
          <a:prstGeom prst="rect">
            <a:avLst/>
          </a:prstGeom>
          <a:noFill/>
          <a:ln w="9525">
            <a:noFill/>
            <a:miter lim="800000"/>
            <a:headEnd/>
            <a:tailEnd/>
          </a:ln>
        </p:spPr>
        <p:txBody>
          <a:bodyPr wrap="square">
            <a:spAutoFit/>
          </a:bodyPr>
          <a:lstStyle/>
          <a:p>
            <a:pPr algn="ctr">
              <a:defRPr/>
            </a:pPr>
            <a:r>
              <a:rPr lang="en-US" sz="3600" b="1" dirty="0" smtClean="0">
                <a:solidFill>
                  <a:schemeClr val="tx2">
                    <a:lumMod val="60000"/>
                    <a:lumOff val="40000"/>
                  </a:schemeClr>
                </a:solidFill>
              </a:rPr>
              <a:t>Overview Data-similarity Driven Strategy</a:t>
            </a:r>
            <a:endParaRPr lang="en-US" sz="3600" b="1" dirty="0">
              <a:solidFill>
                <a:schemeClr val="tx2">
                  <a:lumMod val="60000"/>
                  <a:lumOff val="40000"/>
                </a:schemeClr>
              </a:solidFill>
            </a:endParaRPr>
          </a:p>
        </p:txBody>
      </p:sp>
      <p:sp>
        <p:nvSpPr>
          <p:cNvPr id="11" name="Rectangle 10"/>
          <p:cNvSpPr/>
          <p:nvPr/>
        </p:nvSpPr>
        <p:spPr>
          <a:xfrm>
            <a:off x="914400" y="2667000"/>
            <a:ext cx="17526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Hundreds</a:t>
            </a:r>
          </a:p>
          <a:p>
            <a:pPr algn="ctr"/>
            <a:r>
              <a:rPr lang="en-US" dirty="0" smtClean="0">
                <a:solidFill>
                  <a:schemeClr val="tx1"/>
                </a:solidFill>
              </a:rPr>
              <a:t>Cancer data sets</a:t>
            </a:r>
            <a:endParaRPr lang="en-US" dirty="0">
              <a:solidFill>
                <a:schemeClr val="tx1"/>
              </a:solidFill>
            </a:endParaRPr>
          </a:p>
        </p:txBody>
      </p:sp>
      <p:cxnSp>
        <p:nvCxnSpPr>
          <p:cNvPr id="16" name="Straight Connector 15"/>
          <p:cNvCxnSpPr/>
          <p:nvPr/>
        </p:nvCxnSpPr>
        <p:spPr>
          <a:xfrm>
            <a:off x="5334000" y="3581400"/>
            <a:ext cx="0" cy="457200"/>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a:off x="5334000" y="4038600"/>
            <a:ext cx="1752600" cy="0"/>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a:off x="7086600" y="1981200"/>
            <a:ext cx="0" cy="2057400"/>
          </a:xfrm>
          <a:prstGeom prst="line">
            <a:avLst/>
          </a:prstGeom>
        </p:spPr>
        <p:style>
          <a:lnRef idx="3">
            <a:schemeClr val="dk1"/>
          </a:lnRef>
          <a:fillRef idx="0">
            <a:schemeClr val="dk1"/>
          </a:fillRef>
          <a:effectRef idx="2">
            <a:schemeClr val="dk1"/>
          </a:effectRef>
          <a:fontRef idx="minor">
            <a:schemeClr val="tx1"/>
          </a:fontRef>
        </p:style>
      </p:cxnSp>
      <p:cxnSp>
        <p:nvCxnSpPr>
          <p:cNvPr id="22" name="Straight Connector 21"/>
          <p:cNvCxnSpPr/>
          <p:nvPr/>
        </p:nvCxnSpPr>
        <p:spPr>
          <a:xfrm flipH="1">
            <a:off x="5410200" y="1981200"/>
            <a:ext cx="1676400" cy="0"/>
          </a:xfrm>
          <a:prstGeom prst="line">
            <a:avLst/>
          </a:prstGeom>
        </p:spPr>
        <p:style>
          <a:lnRef idx="3">
            <a:schemeClr val="dk1"/>
          </a:lnRef>
          <a:fillRef idx="0">
            <a:schemeClr val="dk1"/>
          </a:fillRef>
          <a:effectRef idx="2">
            <a:schemeClr val="dk1"/>
          </a:effectRef>
          <a:fontRef idx="minor">
            <a:schemeClr val="tx1"/>
          </a:fontRef>
        </p:style>
      </p:cxnSp>
      <p:cxnSp>
        <p:nvCxnSpPr>
          <p:cNvPr id="24" name="Straight Arrow Connector 23"/>
          <p:cNvCxnSpPr/>
          <p:nvPr/>
        </p:nvCxnSpPr>
        <p:spPr>
          <a:xfrm>
            <a:off x="5410200" y="1981200"/>
            <a:ext cx="0" cy="381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5" name="Rectangle 24"/>
          <p:cNvSpPr/>
          <p:nvPr/>
        </p:nvSpPr>
        <p:spPr>
          <a:xfrm>
            <a:off x="914400" y="4038600"/>
            <a:ext cx="29718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Group of signatures with data similarity (signature clusters)</a:t>
            </a:r>
            <a:endParaRPr lang="en-US" dirty="0">
              <a:solidFill>
                <a:schemeClr val="tx1"/>
              </a:solidFill>
            </a:endParaRPr>
          </a:p>
        </p:txBody>
      </p:sp>
      <p:sp>
        <p:nvSpPr>
          <p:cNvPr id="26" name="Rectangle 25"/>
          <p:cNvSpPr/>
          <p:nvPr/>
        </p:nvSpPr>
        <p:spPr>
          <a:xfrm>
            <a:off x="914400" y="5562600"/>
            <a:ext cx="17526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Meta-signature</a:t>
            </a:r>
          </a:p>
        </p:txBody>
      </p:sp>
      <p:cxnSp>
        <p:nvCxnSpPr>
          <p:cNvPr id="28" name="Straight Connector 27"/>
          <p:cNvCxnSpPr/>
          <p:nvPr/>
        </p:nvCxnSpPr>
        <p:spPr>
          <a:xfrm flipV="1">
            <a:off x="2667000" y="5486400"/>
            <a:ext cx="990600" cy="457200"/>
          </a:xfrm>
          <a:prstGeom prst="line">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31" name="Straight Connector 30"/>
          <p:cNvCxnSpPr/>
          <p:nvPr/>
        </p:nvCxnSpPr>
        <p:spPr>
          <a:xfrm>
            <a:off x="2667000" y="5943600"/>
            <a:ext cx="990600" cy="381000"/>
          </a:xfrm>
          <a:prstGeom prst="line">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35" name="TextBox 34"/>
          <p:cNvSpPr txBox="1"/>
          <p:nvPr/>
        </p:nvSpPr>
        <p:spPr>
          <a:xfrm>
            <a:off x="3657600" y="5257800"/>
            <a:ext cx="4547207" cy="369332"/>
          </a:xfrm>
          <a:prstGeom prst="rect">
            <a:avLst/>
          </a:prstGeom>
          <a:noFill/>
        </p:spPr>
        <p:txBody>
          <a:bodyPr wrap="none" rtlCol="0">
            <a:spAutoFit/>
          </a:bodyPr>
          <a:lstStyle/>
          <a:p>
            <a:r>
              <a:rPr lang="en-US" b="1" dirty="0" smtClean="0"/>
              <a:t>Association with cancer outcomes (prognosis)</a:t>
            </a:r>
            <a:endParaRPr lang="en-US" b="1" dirty="0"/>
          </a:p>
        </p:txBody>
      </p:sp>
      <p:sp>
        <p:nvSpPr>
          <p:cNvPr id="36" name="TextBox 35"/>
          <p:cNvSpPr txBox="1"/>
          <p:nvPr/>
        </p:nvSpPr>
        <p:spPr>
          <a:xfrm>
            <a:off x="3657600" y="6096000"/>
            <a:ext cx="3723455" cy="369332"/>
          </a:xfrm>
          <a:prstGeom prst="rect">
            <a:avLst/>
          </a:prstGeom>
          <a:noFill/>
        </p:spPr>
        <p:txBody>
          <a:bodyPr wrap="none" rtlCol="0">
            <a:spAutoFit/>
          </a:bodyPr>
          <a:lstStyle/>
          <a:p>
            <a:r>
              <a:rPr lang="en-US" b="1" dirty="0" smtClean="0"/>
              <a:t>Candidate genes with novel function </a:t>
            </a:r>
            <a:endParaRPr lang="en-US" b="1" dirty="0"/>
          </a:p>
        </p:txBody>
      </p:sp>
      <p:cxnSp>
        <p:nvCxnSpPr>
          <p:cNvPr id="38" name="Straight Arrow Connector 37"/>
          <p:cNvCxnSpPr>
            <a:stCxn id="5" idx="3"/>
          </p:cNvCxnSpPr>
          <p:nvPr/>
        </p:nvCxnSpPr>
        <p:spPr>
          <a:xfrm flipH="1">
            <a:off x="3810000" y="3581400"/>
            <a:ext cx="1562100" cy="457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0" name="Straight Arrow Connector 39"/>
          <p:cNvCxnSpPr/>
          <p:nvPr/>
        </p:nvCxnSpPr>
        <p:spPr>
          <a:xfrm>
            <a:off x="1143000" y="4876800"/>
            <a:ext cx="0" cy="685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9" name="TextBox 28"/>
          <p:cNvSpPr txBox="1"/>
          <p:nvPr/>
        </p:nvSpPr>
        <p:spPr>
          <a:xfrm>
            <a:off x="7086600" y="2514600"/>
            <a:ext cx="963341" cy="923330"/>
          </a:xfrm>
          <a:prstGeom prst="rect">
            <a:avLst/>
          </a:prstGeom>
          <a:noFill/>
        </p:spPr>
        <p:txBody>
          <a:bodyPr wrap="none" rtlCol="0">
            <a:spAutoFit/>
          </a:bodyPr>
          <a:lstStyle/>
          <a:p>
            <a:r>
              <a:rPr lang="en-US" dirty="0" smtClean="0"/>
              <a:t>Iterative</a:t>
            </a:r>
          </a:p>
          <a:p>
            <a:r>
              <a:rPr lang="en-US" dirty="0" smtClean="0"/>
              <a:t>self </a:t>
            </a:r>
          </a:p>
          <a:p>
            <a:r>
              <a:rPr lang="en-US" dirty="0" smtClean="0"/>
              <a:t>Search </a:t>
            </a:r>
            <a:endParaRPr lang="en-US" dirty="0"/>
          </a:p>
        </p:txBody>
      </p:sp>
      <p:sp>
        <p:nvSpPr>
          <p:cNvPr id="21" name="TextBox 20"/>
          <p:cNvSpPr txBox="1"/>
          <p:nvPr/>
        </p:nvSpPr>
        <p:spPr>
          <a:xfrm>
            <a:off x="1295400" y="4953000"/>
            <a:ext cx="2370905" cy="646331"/>
          </a:xfrm>
          <a:prstGeom prst="rect">
            <a:avLst/>
          </a:prstGeom>
          <a:noFill/>
        </p:spPr>
        <p:txBody>
          <a:bodyPr wrap="none" rtlCol="0">
            <a:spAutoFit/>
          </a:bodyPr>
          <a:lstStyle/>
          <a:p>
            <a:r>
              <a:rPr lang="en-US" dirty="0" smtClean="0"/>
              <a:t>One meaningful cluster</a:t>
            </a:r>
          </a:p>
          <a:p>
            <a:r>
              <a:rPr lang="en-US" dirty="0" smtClean="0"/>
              <a:t>assemble</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0113" y="228600"/>
            <a:ext cx="4483087" cy="646331"/>
          </a:xfrm>
          <a:prstGeom prst="rect">
            <a:avLst/>
          </a:prstGeom>
          <a:noFill/>
        </p:spPr>
        <p:txBody>
          <a:bodyPr wrap="none" rtlCol="0">
            <a:spAutoFit/>
          </a:bodyPr>
          <a:lstStyle/>
          <a:p>
            <a:r>
              <a:rPr lang="en-US" sz="3600" b="1" dirty="0" smtClean="0">
                <a:solidFill>
                  <a:schemeClr val="tx2">
                    <a:lumMod val="60000"/>
                    <a:lumOff val="40000"/>
                  </a:schemeClr>
                </a:solidFill>
              </a:rPr>
              <a:t>Validation of BRmet50</a:t>
            </a:r>
            <a:endParaRPr lang="en-US" sz="3600" b="1" dirty="0">
              <a:solidFill>
                <a:schemeClr val="tx2">
                  <a:lumMod val="60000"/>
                  <a:lumOff val="40000"/>
                </a:schemeClr>
              </a:solidFill>
            </a:endParaRPr>
          </a:p>
        </p:txBody>
      </p:sp>
      <p:sp>
        <p:nvSpPr>
          <p:cNvPr id="5" name="Rectangle 4"/>
          <p:cNvSpPr/>
          <p:nvPr/>
        </p:nvSpPr>
        <p:spPr>
          <a:xfrm>
            <a:off x="228600" y="3048000"/>
            <a:ext cx="8610600" cy="2369880"/>
          </a:xfrm>
          <a:prstGeom prst="rect">
            <a:avLst/>
          </a:prstGeom>
        </p:spPr>
        <p:txBody>
          <a:bodyPr wrap="square">
            <a:spAutoFit/>
          </a:bodyPr>
          <a:lstStyle/>
          <a:p>
            <a:pPr>
              <a:defRPr/>
            </a:pPr>
            <a:r>
              <a:rPr lang="en-US" sz="2800" b="1" dirty="0" smtClean="0"/>
              <a:t>Meta-signature (BRmet50)</a:t>
            </a:r>
          </a:p>
          <a:p>
            <a:pPr>
              <a:buFont typeface="Arial" pitchFamily="34" charset="0"/>
              <a:buChar char="•"/>
              <a:defRPr/>
            </a:pPr>
            <a:r>
              <a:rPr lang="en-US" dirty="0" smtClean="0"/>
              <a:t>  </a:t>
            </a:r>
            <a:r>
              <a:rPr lang="en-US" sz="2400" dirty="0" smtClean="0"/>
              <a:t>BRmet50 provides more robust prognostic value and applicable across a wide range of independent datasets.</a:t>
            </a:r>
          </a:p>
          <a:p>
            <a:pPr>
              <a:defRPr/>
            </a:pPr>
            <a:endParaRPr lang="en-US" sz="2400" dirty="0" smtClean="0"/>
          </a:p>
          <a:p>
            <a:pPr>
              <a:buFont typeface="Arial" pitchFamily="34" charset="0"/>
              <a:buChar char="•"/>
              <a:defRPr/>
            </a:pPr>
            <a:r>
              <a:rPr lang="en-US" sz="2400" dirty="0" smtClean="0"/>
              <a:t>  BRmet50 represents a </a:t>
            </a:r>
            <a:r>
              <a:rPr lang="en-US" sz="2400" b="1" dirty="0" smtClean="0"/>
              <a:t>conserved</a:t>
            </a:r>
            <a:r>
              <a:rPr lang="en-US" sz="2400" dirty="0" smtClean="0"/>
              <a:t> transcriptional profile among multiple cancer types, e.g. </a:t>
            </a:r>
            <a:r>
              <a:rPr lang="en-US" sz="2400" b="1" dirty="0" smtClean="0"/>
              <a:t>prostate cancer</a:t>
            </a:r>
            <a:r>
              <a:rPr lang="en-US" sz="2400" dirty="0" smtClean="0"/>
              <a:t>.</a:t>
            </a:r>
          </a:p>
        </p:txBody>
      </p:sp>
      <p:sp>
        <p:nvSpPr>
          <p:cNvPr id="6" name="Rectangle 5"/>
          <p:cNvSpPr/>
          <p:nvPr/>
        </p:nvSpPr>
        <p:spPr>
          <a:xfrm>
            <a:off x="1905000" y="1143000"/>
            <a:ext cx="5791200" cy="954107"/>
          </a:xfrm>
          <a:prstGeom prst="rect">
            <a:avLst/>
          </a:prstGeom>
        </p:spPr>
        <p:txBody>
          <a:bodyPr wrap="square">
            <a:spAutoFit/>
          </a:bodyPr>
          <a:lstStyle/>
          <a:p>
            <a:r>
              <a:rPr lang="en-US" sz="2000" b="1" dirty="0" smtClean="0"/>
              <a:t>Validation cohorts </a:t>
            </a:r>
            <a:r>
              <a:rPr lang="en-US" dirty="0" smtClean="0"/>
              <a:t>consists of 6,011 breast cancer patients from 21 different breast cancer datasets and 1,110 patients with other malignancies (lung and prostate cancer)</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p:cNvGrpSpPr>
            <a:grpSpLocks/>
          </p:cNvGrpSpPr>
          <p:nvPr/>
        </p:nvGrpSpPr>
        <p:grpSpPr bwMode="auto">
          <a:xfrm>
            <a:off x="3197225" y="2674938"/>
            <a:ext cx="2344738" cy="484187"/>
            <a:chOff x="2016" y="1584"/>
            <a:chExt cx="1632" cy="384"/>
          </a:xfrm>
        </p:grpSpPr>
        <p:grpSp>
          <p:nvGrpSpPr>
            <p:cNvPr id="43" name="Group 6"/>
            <p:cNvGrpSpPr>
              <a:grpSpLocks/>
            </p:cNvGrpSpPr>
            <p:nvPr/>
          </p:nvGrpSpPr>
          <p:grpSpPr bwMode="auto">
            <a:xfrm>
              <a:off x="2016" y="1584"/>
              <a:ext cx="1632" cy="384"/>
              <a:chOff x="2352" y="1728"/>
              <a:chExt cx="1632" cy="384"/>
            </a:xfrm>
          </p:grpSpPr>
          <p:sp>
            <p:nvSpPr>
              <p:cNvPr id="45" name="AutoShape 7"/>
              <p:cNvSpPr>
                <a:spLocks noChangeArrowheads="1"/>
              </p:cNvSpPr>
              <p:nvPr/>
            </p:nvSpPr>
            <p:spPr bwMode="auto">
              <a:xfrm>
                <a:off x="2352" y="1728"/>
                <a:ext cx="576" cy="384"/>
              </a:xfrm>
              <a:prstGeom prst="hexagon">
                <a:avLst>
                  <a:gd name="adj" fmla="val 37500"/>
                  <a:gd name="vf" fmla="val 115470"/>
                </a:avLst>
              </a:prstGeom>
              <a:solidFill>
                <a:schemeClr val="bg1"/>
              </a:solidFill>
              <a:ln w="9525">
                <a:solidFill>
                  <a:schemeClr val="tx1"/>
                </a:solidFill>
                <a:miter lim="800000"/>
                <a:headEnd/>
                <a:tailEnd/>
              </a:ln>
            </p:spPr>
            <p:txBody>
              <a:bodyPr wrap="none" anchor="ctr"/>
              <a:lstStyle/>
              <a:p>
                <a:pPr algn="ctr"/>
                <a:r>
                  <a:rPr lang="en-US" sz="1200"/>
                  <a:t>Normal </a:t>
                </a:r>
              </a:p>
              <a:p>
                <a:pPr algn="ctr"/>
                <a:r>
                  <a:rPr lang="en-US" sz="1400"/>
                  <a:t>group</a:t>
                </a:r>
              </a:p>
            </p:txBody>
          </p:sp>
          <p:sp>
            <p:nvSpPr>
              <p:cNvPr id="46" name="AutoShape 8"/>
              <p:cNvSpPr>
                <a:spLocks noChangeArrowheads="1"/>
              </p:cNvSpPr>
              <p:nvPr/>
            </p:nvSpPr>
            <p:spPr bwMode="auto">
              <a:xfrm>
                <a:off x="3408" y="1728"/>
                <a:ext cx="576" cy="384"/>
              </a:xfrm>
              <a:prstGeom prst="hexagon">
                <a:avLst>
                  <a:gd name="adj" fmla="val 37500"/>
                  <a:gd name="vf" fmla="val 115470"/>
                </a:avLst>
              </a:prstGeom>
              <a:solidFill>
                <a:schemeClr val="bg1"/>
              </a:solidFill>
              <a:ln w="9525">
                <a:solidFill>
                  <a:schemeClr val="tx1"/>
                </a:solidFill>
                <a:miter lim="800000"/>
                <a:headEnd/>
                <a:tailEnd/>
              </a:ln>
            </p:spPr>
            <p:txBody>
              <a:bodyPr wrap="none" anchor="ctr"/>
              <a:lstStyle/>
              <a:p>
                <a:pPr algn="ctr"/>
                <a:r>
                  <a:rPr lang="en-US" sz="1400"/>
                  <a:t>BRCa</a:t>
                </a:r>
              </a:p>
            </p:txBody>
          </p:sp>
        </p:grpSp>
        <p:sp>
          <p:nvSpPr>
            <p:cNvPr id="44" name="Line 9"/>
            <p:cNvSpPr>
              <a:spLocks noChangeShapeType="1"/>
            </p:cNvSpPr>
            <p:nvPr/>
          </p:nvSpPr>
          <p:spPr bwMode="auto">
            <a:xfrm>
              <a:off x="2592" y="1776"/>
              <a:ext cx="480" cy="0"/>
            </a:xfrm>
            <a:prstGeom prst="line">
              <a:avLst/>
            </a:prstGeom>
            <a:noFill/>
            <a:ln w="9525">
              <a:solidFill>
                <a:schemeClr val="tx1"/>
              </a:solidFill>
              <a:round/>
              <a:headEnd type="triangle" w="med" len="med"/>
              <a:tailEnd type="triangle" w="med" len="med"/>
            </a:ln>
          </p:spPr>
          <p:txBody>
            <a:bodyPr/>
            <a:lstStyle/>
            <a:p>
              <a:endParaRPr lang="en-US"/>
            </a:p>
          </p:txBody>
        </p:sp>
      </p:grpSp>
      <p:sp>
        <p:nvSpPr>
          <p:cNvPr id="5" name="Text Box 10"/>
          <p:cNvSpPr txBox="1">
            <a:spLocks noChangeArrowheads="1"/>
          </p:cNvSpPr>
          <p:nvPr/>
        </p:nvSpPr>
        <p:spPr bwMode="auto">
          <a:xfrm>
            <a:off x="4114800" y="2613025"/>
            <a:ext cx="533400" cy="366712"/>
          </a:xfrm>
          <a:prstGeom prst="rect">
            <a:avLst/>
          </a:prstGeom>
          <a:noFill/>
          <a:ln w="9525">
            <a:noFill/>
            <a:miter lim="800000"/>
            <a:headEnd/>
            <a:tailEnd/>
          </a:ln>
        </p:spPr>
        <p:txBody>
          <a:bodyPr>
            <a:spAutoFit/>
          </a:bodyPr>
          <a:lstStyle/>
          <a:p>
            <a:r>
              <a:rPr lang="en-US"/>
              <a:t>VS</a:t>
            </a:r>
          </a:p>
        </p:txBody>
      </p:sp>
      <p:sp>
        <p:nvSpPr>
          <p:cNvPr id="6" name="AutoShape 11"/>
          <p:cNvSpPr>
            <a:spLocks noChangeArrowheads="1"/>
          </p:cNvSpPr>
          <p:nvPr/>
        </p:nvSpPr>
        <p:spPr bwMode="auto">
          <a:xfrm>
            <a:off x="2514600" y="3424238"/>
            <a:ext cx="990600" cy="484187"/>
          </a:xfrm>
          <a:prstGeom prst="flowChartMultidocument">
            <a:avLst/>
          </a:prstGeom>
          <a:solidFill>
            <a:schemeClr val="bg1"/>
          </a:solidFill>
          <a:ln w="9525">
            <a:solidFill>
              <a:schemeClr val="tx1"/>
            </a:solidFill>
            <a:miter lim="800000"/>
            <a:headEnd/>
            <a:tailEnd/>
          </a:ln>
        </p:spPr>
        <p:txBody>
          <a:bodyPr wrap="none" anchor="ctr"/>
          <a:lstStyle/>
          <a:p>
            <a:pPr algn="ctr"/>
            <a:r>
              <a:rPr lang="en-US" sz="1200"/>
              <a:t>N Samples</a:t>
            </a:r>
          </a:p>
        </p:txBody>
      </p:sp>
      <p:sp>
        <p:nvSpPr>
          <p:cNvPr id="7" name="AutoShape 12"/>
          <p:cNvSpPr>
            <a:spLocks noChangeArrowheads="1"/>
          </p:cNvSpPr>
          <p:nvPr/>
        </p:nvSpPr>
        <p:spPr bwMode="auto">
          <a:xfrm>
            <a:off x="5275263" y="3424238"/>
            <a:ext cx="1049338" cy="484187"/>
          </a:xfrm>
          <a:prstGeom prst="flowChartMultidocument">
            <a:avLst/>
          </a:prstGeom>
          <a:solidFill>
            <a:schemeClr val="bg1"/>
          </a:solidFill>
          <a:ln w="9525">
            <a:solidFill>
              <a:schemeClr val="tx1"/>
            </a:solidFill>
            <a:miter lim="800000"/>
            <a:headEnd/>
            <a:tailEnd/>
          </a:ln>
        </p:spPr>
        <p:txBody>
          <a:bodyPr wrap="none" anchor="ctr"/>
          <a:lstStyle/>
          <a:p>
            <a:pPr algn="ctr"/>
            <a:r>
              <a:rPr lang="en-US" sz="1200"/>
              <a:t>BR Samples</a:t>
            </a:r>
          </a:p>
        </p:txBody>
      </p:sp>
      <p:grpSp>
        <p:nvGrpSpPr>
          <p:cNvPr id="8" name="Group 13"/>
          <p:cNvGrpSpPr>
            <a:grpSpLocks/>
          </p:cNvGrpSpPr>
          <p:nvPr/>
        </p:nvGrpSpPr>
        <p:grpSpPr bwMode="auto">
          <a:xfrm>
            <a:off x="5702300" y="3303588"/>
            <a:ext cx="139700" cy="120650"/>
            <a:chOff x="768" y="3552"/>
            <a:chExt cx="96" cy="96"/>
          </a:xfrm>
        </p:grpSpPr>
        <p:sp>
          <p:nvSpPr>
            <p:cNvPr id="40" name="Line 14"/>
            <p:cNvSpPr>
              <a:spLocks noChangeShapeType="1"/>
            </p:cNvSpPr>
            <p:nvPr/>
          </p:nvSpPr>
          <p:spPr bwMode="auto">
            <a:xfrm flipH="1">
              <a:off x="768" y="3552"/>
              <a:ext cx="48" cy="96"/>
            </a:xfrm>
            <a:prstGeom prst="line">
              <a:avLst/>
            </a:prstGeom>
            <a:noFill/>
            <a:ln w="9525">
              <a:solidFill>
                <a:schemeClr val="tx1"/>
              </a:solidFill>
              <a:round/>
              <a:headEnd/>
              <a:tailEnd/>
            </a:ln>
          </p:spPr>
          <p:txBody>
            <a:bodyPr/>
            <a:lstStyle/>
            <a:p>
              <a:endParaRPr lang="en-US"/>
            </a:p>
          </p:txBody>
        </p:sp>
        <p:sp>
          <p:nvSpPr>
            <p:cNvPr id="41" name="Line 15"/>
            <p:cNvSpPr>
              <a:spLocks noChangeShapeType="1"/>
            </p:cNvSpPr>
            <p:nvPr/>
          </p:nvSpPr>
          <p:spPr bwMode="auto">
            <a:xfrm>
              <a:off x="816" y="3552"/>
              <a:ext cx="48" cy="96"/>
            </a:xfrm>
            <a:prstGeom prst="line">
              <a:avLst/>
            </a:prstGeom>
            <a:noFill/>
            <a:ln w="9525">
              <a:solidFill>
                <a:schemeClr val="tx1"/>
              </a:solidFill>
              <a:round/>
              <a:headEnd/>
              <a:tailEnd/>
            </a:ln>
          </p:spPr>
          <p:txBody>
            <a:bodyPr/>
            <a:lstStyle/>
            <a:p>
              <a:endParaRPr lang="en-US"/>
            </a:p>
          </p:txBody>
        </p:sp>
        <p:sp>
          <p:nvSpPr>
            <p:cNvPr id="42" name="Line 16"/>
            <p:cNvSpPr>
              <a:spLocks noChangeShapeType="1"/>
            </p:cNvSpPr>
            <p:nvPr/>
          </p:nvSpPr>
          <p:spPr bwMode="auto">
            <a:xfrm>
              <a:off x="816" y="3552"/>
              <a:ext cx="0" cy="96"/>
            </a:xfrm>
            <a:prstGeom prst="line">
              <a:avLst/>
            </a:prstGeom>
            <a:noFill/>
            <a:ln w="9525">
              <a:solidFill>
                <a:schemeClr val="tx1"/>
              </a:solidFill>
              <a:round/>
              <a:headEnd/>
              <a:tailEnd/>
            </a:ln>
          </p:spPr>
          <p:txBody>
            <a:bodyPr/>
            <a:lstStyle/>
            <a:p>
              <a:endParaRPr lang="en-US"/>
            </a:p>
          </p:txBody>
        </p:sp>
      </p:grpSp>
      <p:grpSp>
        <p:nvGrpSpPr>
          <p:cNvPr id="9" name="Group 17"/>
          <p:cNvGrpSpPr>
            <a:grpSpLocks/>
          </p:cNvGrpSpPr>
          <p:nvPr/>
        </p:nvGrpSpPr>
        <p:grpSpPr bwMode="auto">
          <a:xfrm>
            <a:off x="2941638" y="3303588"/>
            <a:ext cx="139700" cy="120650"/>
            <a:chOff x="768" y="3552"/>
            <a:chExt cx="96" cy="96"/>
          </a:xfrm>
        </p:grpSpPr>
        <p:sp>
          <p:nvSpPr>
            <p:cNvPr id="37" name="Line 18"/>
            <p:cNvSpPr>
              <a:spLocks noChangeShapeType="1"/>
            </p:cNvSpPr>
            <p:nvPr/>
          </p:nvSpPr>
          <p:spPr bwMode="auto">
            <a:xfrm flipH="1">
              <a:off x="768" y="3552"/>
              <a:ext cx="48" cy="96"/>
            </a:xfrm>
            <a:prstGeom prst="line">
              <a:avLst/>
            </a:prstGeom>
            <a:noFill/>
            <a:ln w="9525">
              <a:solidFill>
                <a:schemeClr val="tx1"/>
              </a:solidFill>
              <a:round/>
              <a:headEnd/>
              <a:tailEnd/>
            </a:ln>
          </p:spPr>
          <p:txBody>
            <a:bodyPr/>
            <a:lstStyle/>
            <a:p>
              <a:endParaRPr lang="en-US"/>
            </a:p>
          </p:txBody>
        </p:sp>
        <p:sp>
          <p:nvSpPr>
            <p:cNvPr id="38" name="Line 19"/>
            <p:cNvSpPr>
              <a:spLocks noChangeShapeType="1"/>
            </p:cNvSpPr>
            <p:nvPr/>
          </p:nvSpPr>
          <p:spPr bwMode="auto">
            <a:xfrm>
              <a:off x="816" y="3552"/>
              <a:ext cx="48" cy="96"/>
            </a:xfrm>
            <a:prstGeom prst="line">
              <a:avLst/>
            </a:prstGeom>
            <a:noFill/>
            <a:ln w="9525">
              <a:solidFill>
                <a:schemeClr val="tx1"/>
              </a:solidFill>
              <a:round/>
              <a:headEnd/>
              <a:tailEnd/>
            </a:ln>
          </p:spPr>
          <p:txBody>
            <a:bodyPr/>
            <a:lstStyle/>
            <a:p>
              <a:endParaRPr lang="en-US"/>
            </a:p>
          </p:txBody>
        </p:sp>
        <p:sp>
          <p:nvSpPr>
            <p:cNvPr id="39" name="Line 20"/>
            <p:cNvSpPr>
              <a:spLocks noChangeShapeType="1"/>
            </p:cNvSpPr>
            <p:nvPr/>
          </p:nvSpPr>
          <p:spPr bwMode="auto">
            <a:xfrm>
              <a:off x="816" y="3552"/>
              <a:ext cx="0" cy="96"/>
            </a:xfrm>
            <a:prstGeom prst="line">
              <a:avLst/>
            </a:prstGeom>
            <a:noFill/>
            <a:ln w="9525">
              <a:solidFill>
                <a:schemeClr val="tx1"/>
              </a:solidFill>
              <a:round/>
              <a:headEnd/>
              <a:tailEnd/>
            </a:ln>
          </p:spPr>
          <p:txBody>
            <a:bodyPr/>
            <a:lstStyle/>
            <a:p>
              <a:endParaRPr lang="en-US"/>
            </a:p>
          </p:txBody>
        </p:sp>
      </p:grpSp>
      <p:grpSp>
        <p:nvGrpSpPr>
          <p:cNvPr id="10" name="Group 21"/>
          <p:cNvGrpSpPr>
            <a:grpSpLocks/>
          </p:cNvGrpSpPr>
          <p:nvPr/>
        </p:nvGrpSpPr>
        <p:grpSpPr bwMode="auto">
          <a:xfrm>
            <a:off x="3562350" y="1227138"/>
            <a:ext cx="1657350" cy="1428750"/>
            <a:chOff x="804" y="506"/>
            <a:chExt cx="1044" cy="900"/>
          </a:xfrm>
        </p:grpSpPr>
        <p:grpSp>
          <p:nvGrpSpPr>
            <p:cNvPr id="18" name="Group 22"/>
            <p:cNvGrpSpPr>
              <a:grpSpLocks/>
            </p:cNvGrpSpPr>
            <p:nvPr/>
          </p:nvGrpSpPr>
          <p:grpSpPr bwMode="auto">
            <a:xfrm>
              <a:off x="1760" y="1330"/>
              <a:ext cx="88" cy="76"/>
              <a:chOff x="768" y="3552"/>
              <a:chExt cx="96" cy="96"/>
            </a:xfrm>
          </p:grpSpPr>
          <p:sp>
            <p:nvSpPr>
              <p:cNvPr id="34" name="Line 23"/>
              <p:cNvSpPr>
                <a:spLocks noChangeShapeType="1"/>
              </p:cNvSpPr>
              <p:nvPr/>
            </p:nvSpPr>
            <p:spPr bwMode="auto">
              <a:xfrm flipH="1">
                <a:off x="768" y="3552"/>
                <a:ext cx="48" cy="96"/>
              </a:xfrm>
              <a:prstGeom prst="line">
                <a:avLst/>
              </a:prstGeom>
              <a:noFill/>
              <a:ln w="9525">
                <a:solidFill>
                  <a:schemeClr val="tx1"/>
                </a:solidFill>
                <a:round/>
                <a:headEnd/>
                <a:tailEnd/>
              </a:ln>
            </p:spPr>
            <p:txBody>
              <a:bodyPr/>
              <a:lstStyle/>
              <a:p>
                <a:endParaRPr lang="en-US"/>
              </a:p>
            </p:txBody>
          </p:sp>
          <p:sp>
            <p:nvSpPr>
              <p:cNvPr id="35" name="Line 24"/>
              <p:cNvSpPr>
                <a:spLocks noChangeShapeType="1"/>
              </p:cNvSpPr>
              <p:nvPr/>
            </p:nvSpPr>
            <p:spPr bwMode="auto">
              <a:xfrm>
                <a:off x="816" y="3552"/>
                <a:ext cx="48" cy="96"/>
              </a:xfrm>
              <a:prstGeom prst="line">
                <a:avLst/>
              </a:prstGeom>
              <a:noFill/>
              <a:ln w="9525">
                <a:solidFill>
                  <a:schemeClr val="tx1"/>
                </a:solidFill>
                <a:round/>
                <a:headEnd/>
                <a:tailEnd/>
              </a:ln>
            </p:spPr>
            <p:txBody>
              <a:bodyPr/>
              <a:lstStyle/>
              <a:p>
                <a:endParaRPr lang="en-US"/>
              </a:p>
            </p:txBody>
          </p:sp>
          <p:sp>
            <p:nvSpPr>
              <p:cNvPr id="36" name="Line 25"/>
              <p:cNvSpPr>
                <a:spLocks noChangeShapeType="1"/>
              </p:cNvSpPr>
              <p:nvPr/>
            </p:nvSpPr>
            <p:spPr bwMode="auto">
              <a:xfrm>
                <a:off x="816" y="3552"/>
                <a:ext cx="0" cy="96"/>
              </a:xfrm>
              <a:prstGeom prst="line">
                <a:avLst/>
              </a:prstGeom>
              <a:noFill/>
              <a:ln w="9525">
                <a:solidFill>
                  <a:schemeClr val="tx1"/>
                </a:solidFill>
                <a:round/>
                <a:headEnd/>
                <a:tailEnd/>
              </a:ln>
            </p:spPr>
            <p:txBody>
              <a:bodyPr/>
              <a:lstStyle/>
              <a:p>
                <a:endParaRPr lang="en-US"/>
              </a:p>
            </p:txBody>
          </p:sp>
        </p:grpSp>
        <p:grpSp>
          <p:nvGrpSpPr>
            <p:cNvPr id="19" name="Group 26"/>
            <p:cNvGrpSpPr>
              <a:grpSpLocks/>
            </p:cNvGrpSpPr>
            <p:nvPr/>
          </p:nvGrpSpPr>
          <p:grpSpPr bwMode="auto">
            <a:xfrm>
              <a:off x="804" y="1330"/>
              <a:ext cx="88" cy="76"/>
              <a:chOff x="768" y="3552"/>
              <a:chExt cx="96" cy="96"/>
            </a:xfrm>
          </p:grpSpPr>
          <p:sp>
            <p:nvSpPr>
              <p:cNvPr id="31" name="Line 27"/>
              <p:cNvSpPr>
                <a:spLocks noChangeShapeType="1"/>
              </p:cNvSpPr>
              <p:nvPr/>
            </p:nvSpPr>
            <p:spPr bwMode="auto">
              <a:xfrm flipH="1">
                <a:off x="768" y="3552"/>
                <a:ext cx="48" cy="96"/>
              </a:xfrm>
              <a:prstGeom prst="line">
                <a:avLst/>
              </a:prstGeom>
              <a:noFill/>
              <a:ln w="9525">
                <a:solidFill>
                  <a:schemeClr val="tx1"/>
                </a:solidFill>
                <a:round/>
                <a:headEnd/>
                <a:tailEnd/>
              </a:ln>
            </p:spPr>
            <p:txBody>
              <a:bodyPr/>
              <a:lstStyle/>
              <a:p>
                <a:endParaRPr lang="en-US"/>
              </a:p>
            </p:txBody>
          </p:sp>
          <p:sp>
            <p:nvSpPr>
              <p:cNvPr id="32" name="Line 28"/>
              <p:cNvSpPr>
                <a:spLocks noChangeShapeType="1"/>
              </p:cNvSpPr>
              <p:nvPr/>
            </p:nvSpPr>
            <p:spPr bwMode="auto">
              <a:xfrm>
                <a:off x="816" y="3552"/>
                <a:ext cx="48" cy="96"/>
              </a:xfrm>
              <a:prstGeom prst="line">
                <a:avLst/>
              </a:prstGeom>
              <a:noFill/>
              <a:ln w="9525">
                <a:solidFill>
                  <a:schemeClr val="tx1"/>
                </a:solidFill>
                <a:round/>
                <a:headEnd/>
                <a:tailEnd/>
              </a:ln>
            </p:spPr>
            <p:txBody>
              <a:bodyPr/>
              <a:lstStyle/>
              <a:p>
                <a:endParaRPr lang="en-US"/>
              </a:p>
            </p:txBody>
          </p:sp>
          <p:sp>
            <p:nvSpPr>
              <p:cNvPr id="33" name="Line 29"/>
              <p:cNvSpPr>
                <a:spLocks noChangeShapeType="1"/>
              </p:cNvSpPr>
              <p:nvPr/>
            </p:nvSpPr>
            <p:spPr bwMode="auto">
              <a:xfrm>
                <a:off x="816" y="3552"/>
                <a:ext cx="0" cy="96"/>
              </a:xfrm>
              <a:prstGeom prst="line">
                <a:avLst/>
              </a:prstGeom>
              <a:noFill/>
              <a:ln w="9525">
                <a:solidFill>
                  <a:schemeClr val="tx1"/>
                </a:solidFill>
                <a:round/>
                <a:headEnd/>
                <a:tailEnd/>
              </a:ln>
            </p:spPr>
            <p:txBody>
              <a:bodyPr/>
              <a:lstStyle/>
              <a:p>
                <a:endParaRPr lang="en-US"/>
              </a:p>
            </p:txBody>
          </p:sp>
        </p:grpSp>
        <p:grpSp>
          <p:nvGrpSpPr>
            <p:cNvPr id="20" name="Group 30"/>
            <p:cNvGrpSpPr>
              <a:grpSpLocks/>
            </p:cNvGrpSpPr>
            <p:nvPr/>
          </p:nvGrpSpPr>
          <p:grpSpPr bwMode="auto">
            <a:xfrm>
              <a:off x="960" y="506"/>
              <a:ext cx="700" cy="661"/>
              <a:chOff x="960" y="480"/>
              <a:chExt cx="700" cy="661"/>
            </a:xfrm>
          </p:grpSpPr>
          <p:sp>
            <p:nvSpPr>
              <p:cNvPr id="23" name="Rectangle 31"/>
              <p:cNvSpPr>
                <a:spLocks noChangeArrowheads="1"/>
              </p:cNvSpPr>
              <p:nvPr/>
            </p:nvSpPr>
            <p:spPr bwMode="auto">
              <a:xfrm>
                <a:off x="960" y="950"/>
                <a:ext cx="672" cy="191"/>
              </a:xfrm>
              <a:prstGeom prst="rect">
                <a:avLst/>
              </a:prstGeom>
              <a:solidFill>
                <a:schemeClr val="bg1"/>
              </a:solidFill>
              <a:ln w="9525">
                <a:solidFill>
                  <a:schemeClr val="tx1"/>
                </a:solidFill>
                <a:miter lim="800000"/>
                <a:headEnd/>
                <a:tailEnd/>
              </a:ln>
            </p:spPr>
            <p:txBody>
              <a:bodyPr wrap="none" anchor="ctr"/>
              <a:lstStyle/>
              <a:p>
                <a:pPr algn="ctr"/>
                <a:r>
                  <a:rPr lang="en-US" sz="1400"/>
                  <a:t>BR Datasets</a:t>
                </a:r>
              </a:p>
            </p:txBody>
          </p:sp>
          <p:grpSp>
            <p:nvGrpSpPr>
              <p:cNvPr id="24" name="Group 32"/>
              <p:cNvGrpSpPr>
                <a:grpSpLocks/>
              </p:cNvGrpSpPr>
              <p:nvPr/>
            </p:nvGrpSpPr>
            <p:grpSpPr bwMode="auto">
              <a:xfrm>
                <a:off x="1008" y="480"/>
                <a:ext cx="652" cy="460"/>
                <a:chOff x="1008" y="480"/>
                <a:chExt cx="652" cy="460"/>
              </a:xfrm>
            </p:grpSpPr>
            <p:sp>
              <p:nvSpPr>
                <p:cNvPr id="25" name="Oval 33"/>
                <p:cNvSpPr>
                  <a:spLocks noChangeArrowheads="1"/>
                </p:cNvSpPr>
                <p:nvPr/>
              </p:nvSpPr>
              <p:spPr bwMode="auto">
                <a:xfrm>
                  <a:off x="1008" y="480"/>
                  <a:ext cx="652" cy="229"/>
                </a:xfrm>
                <a:prstGeom prst="ellipse">
                  <a:avLst/>
                </a:prstGeom>
                <a:solidFill>
                  <a:schemeClr val="bg1"/>
                </a:solidFill>
                <a:ln w="9525">
                  <a:solidFill>
                    <a:schemeClr val="tx1"/>
                  </a:solidFill>
                  <a:round/>
                  <a:headEnd/>
                  <a:tailEnd/>
                </a:ln>
              </p:spPr>
              <p:txBody>
                <a:bodyPr wrap="none" anchor="ctr"/>
                <a:lstStyle/>
                <a:p>
                  <a:pPr algn="ctr"/>
                  <a:r>
                    <a:rPr lang="en-US" sz="1400" b="1" dirty="0"/>
                    <a:t>BR Studies</a:t>
                  </a:r>
                </a:p>
              </p:txBody>
            </p:sp>
            <p:grpSp>
              <p:nvGrpSpPr>
                <p:cNvPr id="26" name="Group 34"/>
                <p:cNvGrpSpPr>
                  <a:grpSpLocks/>
                </p:cNvGrpSpPr>
                <p:nvPr/>
              </p:nvGrpSpPr>
              <p:grpSpPr bwMode="auto">
                <a:xfrm>
                  <a:off x="1280" y="864"/>
                  <a:ext cx="88" cy="76"/>
                  <a:chOff x="768" y="3552"/>
                  <a:chExt cx="96" cy="96"/>
                </a:xfrm>
              </p:grpSpPr>
              <p:sp>
                <p:nvSpPr>
                  <p:cNvPr id="28" name="Line 35"/>
                  <p:cNvSpPr>
                    <a:spLocks noChangeShapeType="1"/>
                  </p:cNvSpPr>
                  <p:nvPr/>
                </p:nvSpPr>
                <p:spPr bwMode="auto">
                  <a:xfrm flipH="1">
                    <a:off x="768" y="3552"/>
                    <a:ext cx="48" cy="96"/>
                  </a:xfrm>
                  <a:prstGeom prst="line">
                    <a:avLst/>
                  </a:prstGeom>
                  <a:noFill/>
                  <a:ln w="9525">
                    <a:solidFill>
                      <a:schemeClr val="tx1"/>
                    </a:solidFill>
                    <a:round/>
                    <a:headEnd/>
                    <a:tailEnd/>
                  </a:ln>
                </p:spPr>
                <p:txBody>
                  <a:bodyPr/>
                  <a:lstStyle/>
                  <a:p>
                    <a:endParaRPr lang="en-US"/>
                  </a:p>
                </p:txBody>
              </p:sp>
              <p:sp>
                <p:nvSpPr>
                  <p:cNvPr id="29" name="Line 36"/>
                  <p:cNvSpPr>
                    <a:spLocks noChangeShapeType="1"/>
                  </p:cNvSpPr>
                  <p:nvPr/>
                </p:nvSpPr>
                <p:spPr bwMode="auto">
                  <a:xfrm>
                    <a:off x="816" y="3552"/>
                    <a:ext cx="48" cy="96"/>
                  </a:xfrm>
                  <a:prstGeom prst="line">
                    <a:avLst/>
                  </a:prstGeom>
                  <a:noFill/>
                  <a:ln w="9525">
                    <a:solidFill>
                      <a:schemeClr val="tx1"/>
                    </a:solidFill>
                    <a:round/>
                    <a:headEnd/>
                    <a:tailEnd/>
                  </a:ln>
                </p:spPr>
                <p:txBody>
                  <a:bodyPr/>
                  <a:lstStyle/>
                  <a:p>
                    <a:endParaRPr lang="en-US"/>
                  </a:p>
                </p:txBody>
              </p:sp>
              <p:sp>
                <p:nvSpPr>
                  <p:cNvPr id="30" name="Line 37"/>
                  <p:cNvSpPr>
                    <a:spLocks noChangeShapeType="1"/>
                  </p:cNvSpPr>
                  <p:nvPr/>
                </p:nvSpPr>
                <p:spPr bwMode="auto">
                  <a:xfrm>
                    <a:off x="816" y="3552"/>
                    <a:ext cx="0" cy="96"/>
                  </a:xfrm>
                  <a:prstGeom prst="line">
                    <a:avLst/>
                  </a:prstGeom>
                  <a:noFill/>
                  <a:ln w="9525">
                    <a:solidFill>
                      <a:schemeClr val="tx1"/>
                    </a:solidFill>
                    <a:round/>
                    <a:headEnd/>
                    <a:tailEnd/>
                  </a:ln>
                </p:spPr>
                <p:txBody>
                  <a:bodyPr/>
                  <a:lstStyle/>
                  <a:p>
                    <a:endParaRPr lang="en-US"/>
                  </a:p>
                </p:txBody>
              </p:sp>
            </p:grpSp>
            <p:sp>
              <p:nvSpPr>
                <p:cNvPr id="27" name="Line 38"/>
                <p:cNvSpPr>
                  <a:spLocks noChangeShapeType="1"/>
                </p:cNvSpPr>
                <p:nvPr/>
              </p:nvSpPr>
              <p:spPr bwMode="auto">
                <a:xfrm>
                  <a:off x="1318" y="720"/>
                  <a:ext cx="0" cy="153"/>
                </a:xfrm>
                <a:prstGeom prst="line">
                  <a:avLst/>
                </a:prstGeom>
                <a:noFill/>
                <a:ln w="9525">
                  <a:solidFill>
                    <a:schemeClr val="tx1"/>
                  </a:solidFill>
                  <a:round/>
                  <a:headEnd/>
                  <a:tailEnd/>
                </a:ln>
              </p:spPr>
              <p:txBody>
                <a:bodyPr/>
                <a:lstStyle/>
                <a:p>
                  <a:endParaRPr lang="en-US"/>
                </a:p>
              </p:txBody>
            </p:sp>
          </p:grpSp>
        </p:grpSp>
        <p:sp>
          <p:nvSpPr>
            <p:cNvPr id="21" name="Line 39"/>
            <p:cNvSpPr>
              <a:spLocks noChangeShapeType="1"/>
            </p:cNvSpPr>
            <p:nvPr/>
          </p:nvSpPr>
          <p:spPr bwMode="auto">
            <a:xfrm flipH="1">
              <a:off x="840" y="1177"/>
              <a:ext cx="478" cy="153"/>
            </a:xfrm>
            <a:prstGeom prst="line">
              <a:avLst/>
            </a:prstGeom>
            <a:noFill/>
            <a:ln w="9525">
              <a:solidFill>
                <a:schemeClr val="tx1"/>
              </a:solidFill>
              <a:round/>
              <a:headEnd/>
              <a:tailEnd/>
            </a:ln>
          </p:spPr>
          <p:txBody>
            <a:bodyPr/>
            <a:lstStyle/>
            <a:p>
              <a:endParaRPr lang="en-US"/>
            </a:p>
          </p:txBody>
        </p:sp>
        <p:sp>
          <p:nvSpPr>
            <p:cNvPr id="22" name="Line 40"/>
            <p:cNvSpPr>
              <a:spLocks noChangeShapeType="1"/>
            </p:cNvSpPr>
            <p:nvPr/>
          </p:nvSpPr>
          <p:spPr bwMode="auto">
            <a:xfrm>
              <a:off x="1318" y="1177"/>
              <a:ext cx="478" cy="153"/>
            </a:xfrm>
            <a:prstGeom prst="line">
              <a:avLst/>
            </a:prstGeom>
            <a:noFill/>
            <a:ln w="9525">
              <a:solidFill>
                <a:schemeClr val="tx1"/>
              </a:solidFill>
              <a:round/>
              <a:headEnd/>
              <a:tailEnd/>
            </a:ln>
          </p:spPr>
          <p:txBody>
            <a:bodyPr/>
            <a:lstStyle/>
            <a:p>
              <a:endParaRPr lang="en-US"/>
            </a:p>
          </p:txBody>
        </p:sp>
      </p:grpSp>
      <p:sp>
        <p:nvSpPr>
          <p:cNvPr id="11" name="Line 41"/>
          <p:cNvSpPr>
            <a:spLocks noChangeShapeType="1"/>
          </p:cNvSpPr>
          <p:nvPr/>
        </p:nvSpPr>
        <p:spPr bwMode="auto">
          <a:xfrm flipH="1">
            <a:off x="2997200" y="2940050"/>
            <a:ext cx="207963" cy="0"/>
          </a:xfrm>
          <a:prstGeom prst="line">
            <a:avLst/>
          </a:prstGeom>
          <a:noFill/>
          <a:ln w="9525">
            <a:solidFill>
              <a:schemeClr val="tx1"/>
            </a:solidFill>
            <a:round/>
            <a:headEnd/>
            <a:tailEnd/>
          </a:ln>
        </p:spPr>
        <p:txBody>
          <a:bodyPr/>
          <a:lstStyle/>
          <a:p>
            <a:endParaRPr lang="en-US"/>
          </a:p>
        </p:txBody>
      </p:sp>
      <p:sp>
        <p:nvSpPr>
          <p:cNvPr id="12" name="Line 42"/>
          <p:cNvSpPr>
            <a:spLocks noChangeShapeType="1"/>
          </p:cNvSpPr>
          <p:nvPr/>
        </p:nvSpPr>
        <p:spPr bwMode="auto">
          <a:xfrm>
            <a:off x="2997200" y="2940050"/>
            <a:ext cx="0" cy="363537"/>
          </a:xfrm>
          <a:prstGeom prst="line">
            <a:avLst/>
          </a:prstGeom>
          <a:noFill/>
          <a:ln w="9525">
            <a:solidFill>
              <a:schemeClr val="tx1"/>
            </a:solidFill>
            <a:round/>
            <a:headEnd/>
            <a:tailEnd/>
          </a:ln>
        </p:spPr>
        <p:txBody>
          <a:bodyPr/>
          <a:lstStyle/>
          <a:p>
            <a:endParaRPr lang="en-US"/>
          </a:p>
        </p:txBody>
      </p:sp>
      <p:sp>
        <p:nvSpPr>
          <p:cNvPr id="13" name="Line 43"/>
          <p:cNvSpPr>
            <a:spLocks noChangeShapeType="1"/>
          </p:cNvSpPr>
          <p:nvPr/>
        </p:nvSpPr>
        <p:spPr bwMode="auto">
          <a:xfrm>
            <a:off x="5551488" y="2940050"/>
            <a:ext cx="206375" cy="0"/>
          </a:xfrm>
          <a:prstGeom prst="line">
            <a:avLst/>
          </a:prstGeom>
          <a:noFill/>
          <a:ln w="9525">
            <a:solidFill>
              <a:schemeClr val="tx1"/>
            </a:solidFill>
            <a:round/>
            <a:headEnd/>
            <a:tailEnd/>
          </a:ln>
        </p:spPr>
        <p:txBody>
          <a:bodyPr/>
          <a:lstStyle/>
          <a:p>
            <a:endParaRPr lang="en-US"/>
          </a:p>
        </p:txBody>
      </p:sp>
      <p:sp>
        <p:nvSpPr>
          <p:cNvPr id="14" name="Line 44"/>
          <p:cNvSpPr>
            <a:spLocks noChangeShapeType="1"/>
          </p:cNvSpPr>
          <p:nvPr/>
        </p:nvSpPr>
        <p:spPr bwMode="auto">
          <a:xfrm>
            <a:off x="5757863" y="2940050"/>
            <a:ext cx="0" cy="423862"/>
          </a:xfrm>
          <a:prstGeom prst="line">
            <a:avLst/>
          </a:prstGeom>
          <a:noFill/>
          <a:ln w="9525">
            <a:solidFill>
              <a:schemeClr val="tx1"/>
            </a:solidFill>
            <a:round/>
            <a:headEnd/>
            <a:tailEnd/>
          </a:ln>
        </p:spPr>
        <p:txBody>
          <a:bodyPr/>
          <a:lstStyle/>
          <a:p>
            <a:endParaRPr lang="en-US"/>
          </a:p>
        </p:txBody>
      </p:sp>
      <p:sp>
        <p:nvSpPr>
          <p:cNvPr id="15" name="Line 45"/>
          <p:cNvSpPr>
            <a:spLocks noChangeShapeType="1"/>
          </p:cNvSpPr>
          <p:nvPr/>
        </p:nvSpPr>
        <p:spPr bwMode="auto">
          <a:xfrm>
            <a:off x="4378325" y="2940050"/>
            <a:ext cx="0" cy="1150937"/>
          </a:xfrm>
          <a:prstGeom prst="line">
            <a:avLst/>
          </a:prstGeom>
          <a:ln>
            <a:headEnd/>
            <a:tailEnd type="triangle" w="med" len="med"/>
          </a:ln>
        </p:spPr>
        <p:style>
          <a:lnRef idx="2">
            <a:schemeClr val="dk1"/>
          </a:lnRef>
          <a:fillRef idx="0">
            <a:schemeClr val="dk1"/>
          </a:fillRef>
          <a:effectRef idx="1">
            <a:schemeClr val="dk1"/>
          </a:effectRef>
          <a:fontRef idx="minor">
            <a:schemeClr val="tx1"/>
          </a:fontRef>
        </p:style>
        <p:txBody>
          <a:bodyPr/>
          <a:lstStyle/>
          <a:p>
            <a:endParaRPr lang="en-US"/>
          </a:p>
        </p:txBody>
      </p:sp>
      <p:sp>
        <p:nvSpPr>
          <p:cNvPr id="16" name="Text Box 46"/>
          <p:cNvSpPr txBox="1">
            <a:spLocks noChangeArrowheads="1"/>
          </p:cNvSpPr>
          <p:nvPr/>
        </p:nvSpPr>
        <p:spPr bwMode="auto">
          <a:xfrm>
            <a:off x="3048000" y="4159250"/>
            <a:ext cx="2940050" cy="641350"/>
          </a:xfrm>
          <a:prstGeom prst="rect">
            <a:avLst/>
          </a:prstGeom>
          <a:noFill/>
          <a:ln w="9525">
            <a:noFill/>
            <a:miter lim="800000"/>
            <a:headEnd/>
            <a:tailEnd/>
          </a:ln>
        </p:spPr>
        <p:txBody>
          <a:bodyPr wrap="none">
            <a:spAutoFit/>
          </a:bodyPr>
          <a:lstStyle/>
          <a:p>
            <a:r>
              <a:rPr lang="en-US" dirty="0"/>
              <a:t>A </a:t>
            </a:r>
            <a:r>
              <a:rPr lang="en-US" dirty="0" err="1"/>
              <a:t>BRca</a:t>
            </a:r>
            <a:r>
              <a:rPr lang="en-US" dirty="0"/>
              <a:t> signature in triplets</a:t>
            </a:r>
          </a:p>
          <a:p>
            <a:r>
              <a:rPr lang="en-US" dirty="0"/>
              <a:t>(</a:t>
            </a:r>
            <a:r>
              <a:rPr lang="en-US" sz="1400" b="1" dirty="0"/>
              <a:t>CD82-D-32, IL2R-U-86,</a:t>
            </a:r>
            <a:r>
              <a:rPr lang="en-US" dirty="0"/>
              <a:t> …)</a:t>
            </a:r>
          </a:p>
        </p:txBody>
      </p:sp>
      <p:sp>
        <p:nvSpPr>
          <p:cNvPr id="17" name="Text Box 47"/>
          <p:cNvSpPr txBox="1">
            <a:spLocks noChangeArrowheads="1"/>
          </p:cNvSpPr>
          <p:nvPr/>
        </p:nvSpPr>
        <p:spPr bwMode="auto">
          <a:xfrm>
            <a:off x="2133600" y="1219200"/>
            <a:ext cx="1625894" cy="400110"/>
          </a:xfrm>
          <a:prstGeom prst="rect">
            <a:avLst/>
          </a:prstGeom>
          <a:noFill/>
          <a:ln w="9525">
            <a:noFill/>
            <a:miter lim="800000"/>
            <a:headEnd/>
            <a:tailEnd/>
          </a:ln>
        </p:spPr>
        <p:txBody>
          <a:bodyPr wrap="none">
            <a:spAutoFit/>
          </a:bodyPr>
          <a:lstStyle/>
          <a:p>
            <a:r>
              <a:rPr lang="en-US" sz="2000" dirty="0"/>
              <a:t>Breast Cancer</a:t>
            </a:r>
          </a:p>
        </p:txBody>
      </p:sp>
      <p:sp>
        <p:nvSpPr>
          <p:cNvPr id="47" name="TextBox 46">
            <a:hlinkClick r:id="rId3"/>
          </p:cNvPr>
          <p:cNvSpPr txBox="1">
            <a:spLocks noChangeArrowheads="1"/>
          </p:cNvSpPr>
          <p:nvPr/>
        </p:nvSpPr>
        <p:spPr bwMode="auto">
          <a:xfrm>
            <a:off x="1905000" y="5486400"/>
            <a:ext cx="5956759" cy="369332"/>
          </a:xfrm>
          <a:prstGeom prst="rect">
            <a:avLst/>
          </a:prstGeom>
          <a:noFill/>
          <a:ln w="9525">
            <a:noFill/>
            <a:miter lim="800000"/>
            <a:headEnd/>
            <a:tailEnd/>
          </a:ln>
        </p:spPr>
        <p:txBody>
          <a:bodyPr wrap="none">
            <a:spAutoFit/>
          </a:bodyPr>
          <a:lstStyle/>
          <a:p>
            <a:r>
              <a:rPr lang="en-US" dirty="0"/>
              <a:t>Human Cancer </a:t>
            </a:r>
            <a:r>
              <a:rPr lang="en-US" dirty="0" err="1"/>
              <a:t>SigDB</a:t>
            </a:r>
            <a:r>
              <a:rPr lang="en-US" dirty="0"/>
              <a:t> for signatures and </a:t>
            </a:r>
            <a:r>
              <a:rPr lang="en-US" dirty="0">
                <a:hlinkClick r:id="rId3"/>
              </a:rPr>
              <a:t>Mining </a:t>
            </a:r>
            <a:r>
              <a:rPr lang="en-US" dirty="0" smtClean="0">
                <a:hlinkClick r:id="rId3"/>
              </a:rPr>
              <a:t> tool: EXALT </a:t>
            </a:r>
            <a:endParaRPr lang="en-US" dirty="0"/>
          </a:p>
        </p:txBody>
      </p:sp>
      <p:cxnSp>
        <p:nvCxnSpPr>
          <p:cNvPr id="48" name="Straight Arrow Connector 47"/>
          <p:cNvCxnSpPr/>
          <p:nvPr/>
        </p:nvCxnSpPr>
        <p:spPr>
          <a:xfrm rot="5400000">
            <a:off x="4001294" y="5142706"/>
            <a:ext cx="6858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9" name="AutoShape 61"/>
          <p:cNvSpPr>
            <a:spLocks noChangeArrowheads="1"/>
          </p:cNvSpPr>
          <p:nvPr/>
        </p:nvSpPr>
        <p:spPr bwMode="auto">
          <a:xfrm>
            <a:off x="3657600" y="5867400"/>
            <a:ext cx="1447800" cy="914400"/>
          </a:xfrm>
          <a:prstGeom prst="flowChartMagneticDisk">
            <a:avLst/>
          </a:prstGeom>
          <a:solidFill>
            <a:schemeClr val="bg1"/>
          </a:solidFill>
          <a:ln w="9525">
            <a:solidFill>
              <a:schemeClr val="tx1"/>
            </a:solidFill>
            <a:round/>
            <a:headEnd/>
            <a:tailEnd/>
          </a:ln>
        </p:spPr>
        <p:txBody>
          <a:bodyPr wrap="none" anchor="ctr"/>
          <a:lstStyle/>
          <a:p>
            <a:pPr algn="ctr"/>
            <a:r>
              <a:rPr lang="en-US"/>
              <a:t>HuCaSigDB</a:t>
            </a:r>
          </a:p>
        </p:txBody>
      </p:sp>
      <p:sp>
        <p:nvSpPr>
          <p:cNvPr id="51" name="Rectangle 2"/>
          <p:cNvSpPr>
            <a:spLocks noChangeArrowheads="1"/>
          </p:cNvSpPr>
          <p:nvPr/>
        </p:nvSpPr>
        <p:spPr bwMode="auto">
          <a:xfrm>
            <a:off x="2133600" y="0"/>
            <a:ext cx="4876800" cy="1126462"/>
          </a:xfrm>
          <a:prstGeom prst="rect">
            <a:avLst/>
          </a:prstGeom>
          <a:noFill/>
          <a:ln w="9525">
            <a:noFill/>
            <a:miter lim="800000"/>
            <a:headEnd/>
            <a:tailEnd/>
          </a:ln>
        </p:spPr>
        <p:txBody>
          <a:bodyPr wrap="square">
            <a:spAutoFit/>
          </a:bodyPr>
          <a:lstStyle/>
          <a:p>
            <a:pPr algn="ctr">
              <a:spcBef>
                <a:spcPct val="30000"/>
              </a:spcBef>
            </a:pPr>
            <a:r>
              <a:rPr lang="en-US" sz="3600" b="1" dirty="0" smtClean="0">
                <a:solidFill>
                  <a:schemeClr val="accent1"/>
                </a:solidFill>
              </a:rPr>
              <a:t>A Signature Extraction</a:t>
            </a:r>
          </a:p>
          <a:p>
            <a:pPr algn="ctr">
              <a:spcBef>
                <a:spcPct val="30000"/>
              </a:spcBef>
            </a:pPr>
            <a:r>
              <a:rPr lang="en-US" sz="2400" b="1" dirty="0" smtClean="0">
                <a:solidFill>
                  <a:schemeClr val="accent1"/>
                </a:solidFill>
              </a:rPr>
              <a:t>from two group comparison</a:t>
            </a:r>
            <a:endParaRPr lang="en-US" sz="2400" b="1" dirty="0">
              <a:solidFill>
                <a:schemeClr val="accent1"/>
              </a:solidFill>
            </a:endParaRPr>
          </a:p>
        </p:txBody>
      </p:sp>
      <p:sp>
        <p:nvSpPr>
          <p:cNvPr id="50" name="Rectangle 49"/>
          <p:cNvSpPr/>
          <p:nvPr/>
        </p:nvSpPr>
        <p:spPr>
          <a:xfrm>
            <a:off x="0" y="6248400"/>
            <a:ext cx="2601931" cy="646331"/>
          </a:xfrm>
          <a:prstGeom prst="rect">
            <a:avLst/>
          </a:prstGeom>
        </p:spPr>
        <p:txBody>
          <a:bodyPr wrap="none">
            <a:spAutoFit/>
          </a:bodyPr>
          <a:lstStyle/>
          <a:p>
            <a:r>
              <a:rPr lang="en-US" b="1" i="1" dirty="0" smtClean="0"/>
              <a:t>Genome Biology 2007 </a:t>
            </a:r>
          </a:p>
          <a:p>
            <a:r>
              <a:rPr lang="en-US" b="1" i="1" dirty="0" smtClean="0"/>
              <a:t>BMC Bioinformatics 2009</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p:cNvSpPr txBox="1">
            <a:spLocks noChangeArrowheads="1"/>
          </p:cNvSpPr>
          <p:nvPr/>
        </p:nvSpPr>
        <p:spPr bwMode="auto">
          <a:xfrm>
            <a:off x="1882209" y="152400"/>
            <a:ext cx="5284332" cy="646331"/>
          </a:xfrm>
          <a:prstGeom prst="rect">
            <a:avLst/>
          </a:prstGeom>
          <a:noFill/>
          <a:ln w="9525">
            <a:noFill/>
            <a:miter lim="800000"/>
            <a:headEnd/>
            <a:tailEnd/>
          </a:ln>
        </p:spPr>
        <p:txBody>
          <a:bodyPr wrap="none">
            <a:spAutoFit/>
          </a:bodyPr>
          <a:lstStyle/>
          <a:p>
            <a:pPr algn="ctr" eaLnBrk="0" hangingPunct="0"/>
            <a:r>
              <a:rPr lang="en-US" sz="3600" b="1" dirty="0">
                <a:solidFill>
                  <a:schemeClr val="accent1"/>
                </a:solidFill>
              </a:rPr>
              <a:t>Meta-analysis </a:t>
            </a:r>
            <a:r>
              <a:rPr lang="en-US" sz="3600" b="1" dirty="0" smtClean="0">
                <a:solidFill>
                  <a:schemeClr val="accent1"/>
                </a:solidFill>
              </a:rPr>
              <a:t>Using </a:t>
            </a:r>
            <a:r>
              <a:rPr lang="en-US" sz="3600" b="1" dirty="0">
                <a:solidFill>
                  <a:schemeClr val="accent1"/>
                </a:solidFill>
              </a:rPr>
              <a:t>EXALT</a:t>
            </a:r>
            <a:endParaRPr lang="en-US" sz="2000" b="1" dirty="0">
              <a:solidFill>
                <a:schemeClr val="accent1"/>
              </a:solidFill>
            </a:endParaRPr>
          </a:p>
        </p:txBody>
      </p:sp>
      <p:sp>
        <p:nvSpPr>
          <p:cNvPr id="3" name="Text Box 9"/>
          <p:cNvSpPr txBox="1">
            <a:spLocks noChangeArrowheads="1"/>
          </p:cNvSpPr>
          <p:nvPr/>
        </p:nvSpPr>
        <p:spPr bwMode="auto">
          <a:xfrm>
            <a:off x="1447800" y="1771233"/>
            <a:ext cx="7010400" cy="3539430"/>
          </a:xfrm>
          <a:prstGeom prst="rect">
            <a:avLst/>
          </a:prstGeom>
          <a:noFill/>
          <a:ln w="9525">
            <a:noFill/>
            <a:miter lim="800000"/>
            <a:headEnd/>
            <a:tailEnd/>
          </a:ln>
        </p:spPr>
        <p:txBody>
          <a:bodyPr wrap="square">
            <a:spAutoFit/>
          </a:bodyPr>
          <a:lstStyle/>
          <a:p>
            <a:pPr eaLnBrk="0" hangingPunct="0"/>
            <a:r>
              <a:rPr lang="en-US" sz="2400" b="1" u="sng" dirty="0" smtClean="0">
                <a:hlinkClick r:id="rId3"/>
              </a:rPr>
              <a:t>EXALT</a:t>
            </a:r>
            <a:r>
              <a:rPr lang="en-US" sz="2400" b="1" dirty="0" smtClean="0"/>
              <a:t> (</a:t>
            </a:r>
            <a:r>
              <a:rPr lang="en-US" sz="2400" b="1" u="sng" dirty="0" err="1" smtClean="0"/>
              <a:t>EX</a:t>
            </a:r>
            <a:r>
              <a:rPr lang="en-US" sz="2400" b="1" dirty="0" err="1" smtClean="0"/>
              <a:t>pression</a:t>
            </a:r>
            <a:r>
              <a:rPr lang="en-US" sz="2400" b="1" dirty="0" smtClean="0"/>
              <a:t> </a:t>
            </a:r>
            <a:r>
              <a:rPr lang="en-US" sz="2400" b="1" u="sng" dirty="0" err="1" smtClean="0"/>
              <a:t>A</a:t>
            </a:r>
            <a:r>
              <a:rPr lang="en-US" sz="2400" b="1" dirty="0" err="1" smtClean="0"/>
              <a:t>na</a:t>
            </a:r>
            <a:r>
              <a:rPr lang="en-US" sz="2400" b="1" u="sng" dirty="0" err="1" smtClean="0"/>
              <a:t>L</a:t>
            </a:r>
            <a:r>
              <a:rPr lang="en-US" sz="2400" b="1" dirty="0" err="1" smtClean="0"/>
              <a:t>ysis</a:t>
            </a:r>
            <a:r>
              <a:rPr lang="en-US" sz="2400" b="1" dirty="0" smtClean="0"/>
              <a:t> </a:t>
            </a:r>
            <a:r>
              <a:rPr lang="en-US" sz="2400" b="1" u="sng" dirty="0" smtClean="0"/>
              <a:t>T</a:t>
            </a:r>
            <a:r>
              <a:rPr lang="en-US" sz="2400" b="1" dirty="0" smtClean="0"/>
              <a:t>ool) is a </a:t>
            </a:r>
            <a:r>
              <a:rPr lang="en-US" sz="2400" b="1" dirty="0" err="1" smtClean="0"/>
              <a:t>bioinformatic</a:t>
            </a:r>
            <a:r>
              <a:rPr lang="en-US" sz="2400" b="1" dirty="0" smtClean="0"/>
              <a:t> system for performing meta-analysis of gene expression data.</a:t>
            </a:r>
          </a:p>
          <a:p>
            <a:pPr eaLnBrk="0" hangingPunct="0"/>
            <a:endParaRPr lang="en-US" sz="2400" b="1" dirty="0" smtClean="0"/>
          </a:p>
          <a:p>
            <a:pPr eaLnBrk="0" hangingPunct="0"/>
            <a:endParaRPr lang="en-US" sz="2400" b="1" dirty="0" smtClean="0"/>
          </a:p>
          <a:p>
            <a:pPr eaLnBrk="0" hangingPunct="0"/>
            <a:endParaRPr lang="en-US" sz="2400" b="1" dirty="0" smtClean="0"/>
          </a:p>
          <a:p>
            <a:pPr lvl="1" eaLnBrk="0" hangingPunct="0">
              <a:buFont typeface="Arial" pitchFamily="34" charset="0"/>
              <a:buChar char="•"/>
            </a:pPr>
            <a:r>
              <a:rPr lang="en-US" sz="2000" b="1" i="1" dirty="0" smtClean="0"/>
              <a:t> Genome </a:t>
            </a:r>
            <a:r>
              <a:rPr lang="en-US" sz="2000" b="1" i="1" dirty="0" err="1" smtClean="0"/>
              <a:t>Biol</a:t>
            </a:r>
            <a:r>
              <a:rPr lang="en-US" sz="2000" b="1" i="1" dirty="0" smtClean="0"/>
              <a:t> 2007    (EXALT search strategy)</a:t>
            </a:r>
          </a:p>
          <a:p>
            <a:pPr lvl="1" eaLnBrk="0" hangingPunct="0">
              <a:buFont typeface="Arial" pitchFamily="34" charset="0"/>
              <a:buChar char="•"/>
            </a:pPr>
            <a:r>
              <a:rPr lang="en-US" sz="2000" b="1" i="1" dirty="0" smtClean="0"/>
              <a:t> BMC. Bioinformatics 2009 (EXALT Online  Application)</a:t>
            </a:r>
            <a:endParaRPr lang="en-US" sz="2000" b="1" dirty="0" smtClean="0"/>
          </a:p>
          <a:p>
            <a:pPr lvl="1" eaLnBrk="0" hangingPunct="0">
              <a:buFont typeface="Arial" pitchFamily="34" charset="0"/>
              <a:buChar char="•"/>
            </a:pPr>
            <a:r>
              <a:rPr lang="en-US" sz="2000" b="1" i="1" dirty="0" smtClean="0"/>
              <a:t> </a:t>
            </a:r>
            <a:r>
              <a:rPr lang="en-US" sz="2000" b="1" i="1" dirty="0" err="1" smtClean="0"/>
              <a:t>PLoS</a:t>
            </a:r>
            <a:r>
              <a:rPr lang="en-US" sz="2000" b="1" i="1" dirty="0" smtClean="0"/>
              <a:t> One  2013  (Iterative EXALT identify a Meta-signature)</a:t>
            </a:r>
          </a:p>
          <a:p>
            <a:pPr lvl="1" eaLnBrk="0" hangingPunct="0">
              <a:buFont typeface="Arial" pitchFamily="34" charset="0"/>
              <a:buChar char="•"/>
            </a:pPr>
            <a:r>
              <a:rPr lang="en-US" sz="2000" b="1" i="1" dirty="0" smtClean="0"/>
              <a:t> Mol </a:t>
            </a:r>
            <a:r>
              <a:rPr lang="en-US" sz="2000" b="1" i="1" dirty="0" err="1" smtClean="0"/>
              <a:t>Onco</a:t>
            </a:r>
            <a:r>
              <a:rPr lang="en-US" sz="2000" b="1" i="1" dirty="0" smtClean="0"/>
              <a:t> 2013 (SPARCL1 is metastasis-suppressor)</a:t>
            </a:r>
            <a:endParaRPr lang="en-US" sz="2000" b="1"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0" name="Group 209"/>
          <p:cNvGrpSpPr/>
          <p:nvPr/>
        </p:nvGrpSpPr>
        <p:grpSpPr>
          <a:xfrm>
            <a:off x="76200" y="533400"/>
            <a:ext cx="9067800" cy="6251377"/>
            <a:chOff x="76200" y="149423"/>
            <a:chExt cx="9067800" cy="6251377"/>
          </a:xfrm>
        </p:grpSpPr>
        <p:sp>
          <p:nvSpPr>
            <p:cNvPr id="110" name="Oval 109"/>
            <p:cNvSpPr/>
            <p:nvPr/>
          </p:nvSpPr>
          <p:spPr>
            <a:xfrm>
              <a:off x="2590800" y="5562600"/>
              <a:ext cx="3733800" cy="838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tx1"/>
                  </a:solidFill>
                  <a:latin typeface="Arial" pitchFamily="34" charset="0"/>
                  <a:cs typeface="Arial" pitchFamily="34" charset="0"/>
                </a:rPr>
                <a:t>Assemble all 6,526 genes </a:t>
              </a:r>
              <a:r>
                <a:rPr lang="en-US" sz="1600" dirty="0" smtClean="0">
                  <a:solidFill>
                    <a:schemeClr val="tx1"/>
                  </a:solidFill>
                  <a:latin typeface="Arial" pitchFamily="34" charset="0"/>
                  <a:cs typeface="Arial" pitchFamily="34" charset="0"/>
                </a:rPr>
                <a:t>into a meta-signature</a:t>
              </a:r>
              <a:endParaRPr lang="en-US" sz="1600" dirty="0" smtClean="0">
                <a:latin typeface="Arial" pitchFamily="34" charset="0"/>
                <a:cs typeface="Arial" pitchFamily="34" charset="0"/>
              </a:endParaRPr>
            </a:p>
          </p:txBody>
        </p:sp>
        <p:cxnSp>
          <p:nvCxnSpPr>
            <p:cNvPr id="111" name="Straight Connector 110"/>
            <p:cNvCxnSpPr/>
            <p:nvPr/>
          </p:nvCxnSpPr>
          <p:spPr>
            <a:xfrm rot="10800000">
              <a:off x="685800" y="1600201"/>
              <a:ext cx="70104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grpSp>
          <p:nvGrpSpPr>
            <p:cNvPr id="112" name="Group 111"/>
            <p:cNvGrpSpPr/>
            <p:nvPr/>
          </p:nvGrpSpPr>
          <p:grpSpPr>
            <a:xfrm>
              <a:off x="152400" y="3505200"/>
              <a:ext cx="6248400" cy="2057400"/>
              <a:chOff x="0" y="3657600"/>
              <a:chExt cx="6248400" cy="2057400"/>
            </a:xfrm>
          </p:grpSpPr>
          <p:sp>
            <p:nvSpPr>
              <p:cNvPr id="113" name="Oval 112"/>
              <p:cNvSpPr/>
              <p:nvPr/>
            </p:nvSpPr>
            <p:spPr>
              <a:xfrm>
                <a:off x="0" y="3962400"/>
                <a:ext cx="17526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Arial" pitchFamily="34" charset="0"/>
                    <a:cs typeface="Arial" pitchFamily="34" charset="0"/>
                  </a:rPr>
                  <a:t>Knowledge based analysis</a:t>
                </a:r>
                <a:endParaRPr lang="en-US" sz="1600" dirty="0">
                  <a:solidFill>
                    <a:schemeClr val="tx1"/>
                  </a:solidFill>
                  <a:latin typeface="Arial" pitchFamily="34" charset="0"/>
                  <a:cs typeface="Arial" pitchFamily="34" charset="0"/>
                </a:endParaRPr>
              </a:p>
            </p:txBody>
          </p:sp>
          <p:sp>
            <p:nvSpPr>
              <p:cNvPr id="114" name="Rectangle 113"/>
              <p:cNvSpPr/>
              <p:nvPr/>
            </p:nvSpPr>
            <p:spPr>
              <a:xfrm>
                <a:off x="1981200" y="3657600"/>
                <a:ext cx="2590800" cy="800219"/>
              </a:xfrm>
              <a:prstGeom prst="rect">
                <a:avLst/>
              </a:prstGeom>
            </p:spPr>
            <p:txBody>
              <a:bodyPr wrap="square">
                <a:spAutoFit/>
              </a:bodyPr>
              <a:lstStyle/>
              <a:p>
                <a:r>
                  <a:rPr lang="en-US" b="1" dirty="0" smtClean="0"/>
                  <a:t>113 clusters </a:t>
                </a:r>
              </a:p>
              <a:p>
                <a:r>
                  <a:rPr lang="en-US" sz="1400" dirty="0" smtClean="0"/>
                  <a:t>had no consistent  and obvious </a:t>
                </a:r>
              </a:p>
              <a:p>
                <a:r>
                  <a:rPr lang="en-US" sz="1400" dirty="0" smtClean="0"/>
                  <a:t>cancer metastasis  phenotypes</a:t>
                </a:r>
                <a:endParaRPr lang="en-US" sz="1400" dirty="0"/>
              </a:p>
            </p:txBody>
          </p:sp>
          <p:sp>
            <p:nvSpPr>
              <p:cNvPr id="115" name="Rectangle 114"/>
              <p:cNvSpPr/>
              <p:nvPr/>
            </p:nvSpPr>
            <p:spPr>
              <a:xfrm>
                <a:off x="1968224" y="4724400"/>
                <a:ext cx="2070376" cy="584775"/>
              </a:xfrm>
              <a:prstGeom prst="rect">
                <a:avLst/>
              </a:prstGeom>
            </p:spPr>
            <p:txBody>
              <a:bodyPr wrap="square">
                <a:spAutoFit/>
              </a:bodyPr>
              <a:lstStyle/>
              <a:p>
                <a:r>
                  <a:rPr lang="en-US" b="1" dirty="0" smtClean="0"/>
                  <a:t>Eight clusters</a:t>
                </a:r>
              </a:p>
              <a:p>
                <a:r>
                  <a:rPr lang="en-US" sz="1400" dirty="0" smtClean="0"/>
                  <a:t>were metastasis-related</a:t>
                </a:r>
                <a:endParaRPr lang="en-US" sz="1400" dirty="0"/>
              </a:p>
            </p:txBody>
          </p:sp>
          <p:sp>
            <p:nvSpPr>
              <p:cNvPr id="116" name="Rectangle 115"/>
              <p:cNvSpPr/>
              <p:nvPr/>
            </p:nvSpPr>
            <p:spPr>
              <a:xfrm>
                <a:off x="3962400" y="4419600"/>
                <a:ext cx="2286000" cy="1077218"/>
              </a:xfrm>
              <a:prstGeom prst="rect">
                <a:avLst/>
              </a:prstGeom>
            </p:spPr>
            <p:txBody>
              <a:bodyPr wrap="square">
                <a:spAutoFit/>
              </a:bodyPr>
              <a:lstStyle/>
              <a:p>
                <a:r>
                  <a:rPr lang="en-US" b="1" dirty="0" smtClean="0"/>
                  <a:t>The largest signature cluster  </a:t>
                </a:r>
                <a:r>
                  <a:rPr lang="en-US" sz="1400" dirty="0" smtClean="0"/>
                  <a:t>containing 11 signatures and was anchored by query Sig24</a:t>
                </a:r>
                <a:endParaRPr lang="en-US" sz="1400" dirty="0"/>
              </a:p>
            </p:txBody>
          </p:sp>
          <p:cxnSp>
            <p:nvCxnSpPr>
              <p:cNvPr id="117" name="Straight Arrow Connector 116"/>
              <p:cNvCxnSpPr>
                <a:stCxn id="113" idx="6"/>
              </p:cNvCxnSpPr>
              <p:nvPr/>
            </p:nvCxnSpPr>
            <p:spPr>
              <a:xfrm flipV="1">
                <a:off x="1752600" y="4267200"/>
                <a:ext cx="304800" cy="228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8" name="Straight Arrow Connector 117"/>
              <p:cNvCxnSpPr>
                <a:stCxn id="113" idx="6"/>
              </p:cNvCxnSpPr>
              <p:nvPr/>
            </p:nvCxnSpPr>
            <p:spPr>
              <a:xfrm>
                <a:off x="1752600" y="4495800"/>
                <a:ext cx="2286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9" name="Straight Arrow Connector 118"/>
              <p:cNvCxnSpPr>
                <a:endCxn id="116" idx="1"/>
              </p:cNvCxnSpPr>
              <p:nvPr/>
            </p:nvCxnSpPr>
            <p:spPr>
              <a:xfrm>
                <a:off x="3429000" y="4953000"/>
                <a:ext cx="533400" cy="520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0" name="Straight Arrow Connector 119"/>
              <p:cNvCxnSpPr/>
              <p:nvPr/>
            </p:nvCxnSpPr>
            <p:spPr>
              <a:xfrm>
                <a:off x="4191000" y="5486400"/>
                <a:ext cx="0" cy="228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121" name="Group 120"/>
            <p:cNvGrpSpPr/>
            <p:nvPr/>
          </p:nvGrpSpPr>
          <p:grpSpPr>
            <a:xfrm>
              <a:off x="6352885" y="1903397"/>
              <a:ext cx="2791115" cy="4482043"/>
              <a:chOff x="6200485" y="1750997"/>
              <a:chExt cx="2791115" cy="4482043"/>
            </a:xfrm>
          </p:grpSpPr>
          <p:pic>
            <p:nvPicPr>
              <p:cNvPr id="122" name="Picture 3" descr="C:\Users\yyi\Desktop\Work Temp\Manuscripts\BRmetContig\Revision 3\BRmetasCID5Src2Top1200HeatMap.jpg"/>
              <p:cNvPicPr>
                <a:picLocks noChangeAspect="1" noChangeArrowheads="1"/>
              </p:cNvPicPr>
              <p:nvPr/>
            </p:nvPicPr>
            <p:blipFill>
              <a:blip r:embed="rId3" cstate="print"/>
              <a:srcRect t="793" r="40550"/>
              <a:stretch>
                <a:fillRect/>
              </a:stretch>
            </p:blipFill>
            <p:spPr bwMode="auto">
              <a:xfrm>
                <a:off x="7190232" y="2380438"/>
                <a:ext cx="1295400" cy="3733799"/>
              </a:xfrm>
              <a:prstGeom prst="rect">
                <a:avLst/>
              </a:prstGeom>
              <a:noFill/>
            </p:spPr>
          </p:pic>
          <p:cxnSp>
            <p:nvCxnSpPr>
              <p:cNvPr id="123" name="Straight Arrow Connector 122"/>
              <p:cNvCxnSpPr/>
              <p:nvPr/>
            </p:nvCxnSpPr>
            <p:spPr>
              <a:xfrm>
                <a:off x="6248400" y="5791200"/>
                <a:ext cx="865632"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24" name="TextBox 123"/>
              <p:cNvSpPr txBox="1"/>
              <p:nvPr/>
            </p:nvSpPr>
            <p:spPr>
              <a:xfrm>
                <a:off x="6200485" y="2328446"/>
                <a:ext cx="962315" cy="338554"/>
              </a:xfrm>
              <a:prstGeom prst="rect">
                <a:avLst/>
              </a:prstGeom>
              <a:noFill/>
            </p:spPr>
            <p:txBody>
              <a:bodyPr wrap="none" rtlCol="0">
                <a:spAutoFit/>
              </a:bodyPr>
              <a:lstStyle/>
              <a:p>
                <a:r>
                  <a:rPr lang="en-US" sz="1600" b="1" dirty="0" smtClean="0"/>
                  <a:t>BRmet50</a:t>
                </a:r>
                <a:endParaRPr lang="en-US" sz="1600" b="1" dirty="0"/>
              </a:p>
            </p:txBody>
          </p:sp>
          <p:cxnSp>
            <p:nvCxnSpPr>
              <p:cNvPr id="125" name="Straight Connector 124"/>
              <p:cNvCxnSpPr/>
              <p:nvPr/>
            </p:nvCxnSpPr>
            <p:spPr>
              <a:xfrm rot="16200000">
                <a:off x="7065264" y="2456639"/>
                <a:ext cx="1524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126" name="TextBox 125"/>
              <p:cNvSpPr txBox="1"/>
              <p:nvPr/>
            </p:nvSpPr>
            <p:spPr>
              <a:xfrm>
                <a:off x="8372856" y="2359223"/>
                <a:ext cx="381000" cy="307777"/>
              </a:xfrm>
              <a:prstGeom prst="rect">
                <a:avLst/>
              </a:prstGeom>
              <a:noFill/>
            </p:spPr>
            <p:txBody>
              <a:bodyPr wrap="square" rtlCol="0">
                <a:spAutoFit/>
              </a:bodyPr>
              <a:lstStyle/>
              <a:p>
                <a:r>
                  <a:rPr lang="en-US" sz="1400" dirty="0" smtClean="0"/>
                  <a:t>50</a:t>
                </a:r>
                <a:endParaRPr lang="en-US" sz="1400" dirty="0"/>
              </a:p>
            </p:txBody>
          </p:sp>
          <p:sp>
            <p:nvSpPr>
              <p:cNvPr id="127" name="TextBox 126"/>
              <p:cNvSpPr txBox="1"/>
              <p:nvPr/>
            </p:nvSpPr>
            <p:spPr>
              <a:xfrm>
                <a:off x="8382000" y="5925263"/>
                <a:ext cx="609600" cy="307777"/>
              </a:xfrm>
              <a:prstGeom prst="rect">
                <a:avLst/>
              </a:prstGeom>
              <a:noFill/>
            </p:spPr>
            <p:txBody>
              <a:bodyPr wrap="square" rtlCol="0">
                <a:spAutoFit/>
              </a:bodyPr>
              <a:lstStyle/>
              <a:p>
                <a:r>
                  <a:rPr lang="en-US" sz="1400" dirty="0" smtClean="0"/>
                  <a:t>6,526</a:t>
                </a:r>
                <a:endParaRPr lang="en-US" sz="1400" dirty="0"/>
              </a:p>
            </p:txBody>
          </p:sp>
          <p:sp>
            <p:nvSpPr>
              <p:cNvPr id="128" name="TextBox 127"/>
              <p:cNvSpPr txBox="1"/>
              <p:nvPr/>
            </p:nvSpPr>
            <p:spPr>
              <a:xfrm rot="16200000">
                <a:off x="6944594" y="1993210"/>
                <a:ext cx="615874" cy="307777"/>
              </a:xfrm>
              <a:prstGeom prst="rect">
                <a:avLst/>
              </a:prstGeom>
              <a:noFill/>
            </p:spPr>
            <p:txBody>
              <a:bodyPr wrap="none" rtlCol="0">
                <a:spAutoFit/>
              </a:bodyPr>
              <a:lstStyle/>
              <a:p>
                <a:r>
                  <a:rPr lang="en-US" sz="1400" dirty="0" smtClean="0"/>
                  <a:t>Sig 24</a:t>
                </a:r>
                <a:endParaRPr lang="en-US" sz="1400" dirty="0"/>
              </a:p>
            </p:txBody>
          </p:sp>
          <p:sp>
            <p:nvSpPr>
              <p:cNvPr id="129" name="TextBox 128"/>
              <p:cNvSpPr txBox="1"/>
              <p:nvPr/>
            </p:nvSpPr>
            <p:spPr>
              <a:xfrm rot="16200000">
                <a:off x="7585078" y="1950731"/>
                <a:ext cx="707245" cy="307777"/>
              </a:xfrm>
              <a:prstGeom prst="rect">
                <a:avLst/>
              </a:prstGeom>
              <a:noFill/>
            </p:spPr>
            <p:txBody>
              <a:bodyPr wrap="none" rtlCol="0">
                <a:spAutoFit/>
              </a:bodyPr>
              <a:lstStyle/>
              <a:p>
                <a:r>
                  <a:rPr lang="en-US" sz="1400" dirty="0" smtClean="0"/>
                  <a:t>Sig 140</a:t>
                </a:r>
                <a:endParaRPr lang="en-US" sz="1400" dirty="0"/>
              </a:p>
            </p:txBody>
          </p:sp>
          <p:sp>
            <p:nvSpPr>
              <p:cNvPr id="130" name="TextBox 129"/>
              <p:cNvSpPr txBox="1"/>
              <p:nvPr/>
            </p:nvSpPr>
            <p:spPr>
              <a:xfrm rot="16200000">
                <a:off x="7251547" y="1972371"/>
                <a:ext cx="667170" cy="307777"/>
              </a:xfrm>
              <a:prstGeom prst="rect">
                <a:avLst/>
              </a:prstGeom>
              <a:noFill/>
            </p:spPr>
            <p:txBody>
              <a:bodyPr wrap="none" rtlCol="0">
                <a:spAutoFit/>
              </a:bodyPr>
              <a:lstStyle/>
              <a:p>
                <a:r>
                  <a:rPr lang="en-US" sz="1400" dirty="0" smtClean="0"/>
                  <a:t>Sig128</a:t>
                </a:r>
                <a:endParaRPr lang="en-US" sz="1400" dirty="0"/>
              </a:p>
            </p:txBody>
          </p:sp>
          <p:sp>
            <p:nvSpPr>
              <p:cNvPr id="131" name="TextBox 130"/>
              <p:cNvSpPr txBox="1"/>
              <p:nvPr/>
            </p:nvSpPr>
            <p:spPr>
              <a:xfrm rot="16200000">
                <a:off x="7958315" y="1972371"/>
                <a:ext cx="667170" cy="307777"/>
              </a:xfrm>
              <a:prstGeom prst="rect">
                <a:avLst/>
              </a:prstGeom>
              <a:noFill/>
            </p:spPr>
            <p:txBody>
              <a:bodyPr wrap="none" rtlCol="0">
                <a:spAutoFit/>
              </a:bodyPr>
              <a:lstStyle/>
              <a:p>
                <a:r>
                  <a:rPr lang="en-US" sz="1400" dirty="0" smtClean="0"/>
                  <a:t>Sig544</a:t>
                </a:r>
                <a:endParaRPr lang="en-US" sz="1400" dirty="0"/>
              </a:p>
            </p:txBody>
          </p:sp>
        </p:grpSp>
        <p:sp>
          <p:nvSpPr>
            <p:cNvPr id="132" name="Flowchart: Multidocument 131"/>
            <p:cNvSpPr/>
            <p:nvPr/>
          </p:nvSpPr>
          <p:spPr>
            <a:xfrm>
              <a:off x="152400" y="533400"/>
              <a:ext cx="1447800" cy="914400"/>
            </a:xfrm>
            <a:prstGeom prst="flowChartMulti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223 </a:t>
              </a:r>
            </a:p>
            <a:p>
              <a:pPr algn="ctr"/>
              <a:r>
                <a:rPr lang="en-US" b="1" dirty="0" smtClean="0">
                  <a:solidFill>
                    <a:schemeClr val="tx1"/>
                  </a:solidFill>
                </a:rPr>
                <a:t>data sets</a:t>
              </a:r>
              <a:endParaRPr lang="en-US" b="1" dirty="0">
                <a:solidFill>
                  <a:schemeClr val="tx1"/>
                </a:solidFill>
              </a:endParaRPr>
            </a:p>
          </p:txBody>
        </p:sp>
        <p:sp>
          <p:nvSpPr>
            <p:cNvPr id="133" name="Oval 132"/>
            <p:cNvSpPr/>
            <p:nvPr/>
          </p:nvSpPr>
          <p:spPr>
            <a:xfrm>
              <a:off x="2133600" y="533400"/>
              <a:ext cx="1752600" cy="762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rPr>
                <a:t>Pairwise</a:t>
              </a:r>
              <a:r>
                <a:rPr lang="en-US" b="1" dirty="0" smtClean="0">
                  <a:solidFill>
                    <a:schemeClr val="tx1"/>
                  </a:solidFill>
                </a:rPr>
                <a:t> </a:t>
              </a:r>
              <a:r>
                <a:rPr lang="en-US" dirty="0" smtClean="0">
                  <a:solidFill>
                    <a:schemeClr val="tx1"/>
                  </a:solidFill>
                </a:rPr>
                <a:t>all  groups</a:t>
              </a:r>
              <a:endParaRPr lang="en-US" dirty="0">
                <a:solidFill>
                  <a:schemeClr val="tx1"/>
                </a:solidFill>
              </a:endParaRPr>
            </a:p>
          </p:txBody>
        </p:sp>
        <p:sp>
          <p:nvSpPr>
            <p:cNvPr id="134" name="Oval 133"/>
            <p:cNvSpPr/>
            <p:nvPr/>
          </p:nvSpPr>
          <p:spPr>
            <a:xfrm>
              <a:off x="4419600" y="533400"/>
              <a:ext cx="1676400" cy="762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T-Test</a:t>
              </a:r>
              <a:endParaRPr lang="en-US" dirty="0">
                <a:solidFill>
                  <a:schemeClr val="tx1"/>
                </a:solidFill>
              </a:endParaRPr>
            </a:p>
          </p:txBody>
        </p:sp>
        <p:cxnSp>
          <p:nvCxnSpPr>
            <p:cNvPr id="135" name="Straight Arrow Connector 134"/>
            <p:cNvCxnSpPr/>
            <p:nvPr/>
          </p:nvCxnSpPr>
          <p:spPr>
            <a:xfrm>
              <a:off x="1600200" y="914400"/>
              <a:ext cx="4572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6" name="Straight Arrow Connector 135"/>
            <p:cNvCxnSpPr/>
            <p:nvPr/>
          </p:nvCxnSpPr>
          <p:spPr>
            <a:xfrm>
              <a:off x="3886200" y="914400"/>
              <a:ext cx="4572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137" name="Group 136"/>
            <p:cNvGrpSpPr/>
            <p:nvPr/>
          </p:nvGrpSpPr>
          <p:grpSpPr>
            <a:xfrm>
              <a:off x="6096000" y="256401"/>
              <a:ext cx="2971800" cy="1305699"/>
              <a:chOff x="5943600" y="104001"/>
              <a:chExt cx="2971800" cy="1305699"/>
            </a:xfrm>
          </p:grpSpPr>
          <p:sp>
            <p:nvSpPr>
              <p:cNvPr id="138" name="Left Brace 137"/>
              <p:cNvSpPr/>
              <p:nvPr/>
            </p:nvSpPr>
            <p:spPr>
              <a:xfrm rot="16200000">
                <a:off x="7391400" y="304800"/>
                <a:ext cx="266700" cy="1943100"/>
              </a:xfrm>
              <a:prstGeom prst="leftBrace">
                <a:avLst/>
              </a:prstGeom>
              <a:ln>
                <a:solidFill>
                  <a:schemeClr val="tx1"/>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39" name="Rectangle 138"/>
              <p:cNvSpPr/>
              <p:nvPr/>
            </p:nvSpPr>
            <p:spPr>
              <a:xfrm>
                <a:off x="6934200" y="104001"/>
                <a:ext cx="1600200" cy="338554"/>
              </a:xfrm>
              <a:prstGeom prst="rect">
                <a:avLst/>
              </a:prstGeom>
            </p:spPr>
            <p:txBody>
              <a:bodyPr wrap="square">
                <a:spAutoFit/>
              </a:bodyPr>
              <a:lstStyle/>
              <a:p>
                <a:r>
                  <a:rPr lang="en-US" sz="1200" b="1" dirty="0" smtClean="0"/>
                  <a:t> </a:t>
                </a:r>
                <a:r>
                  <a:rPr lang="en-US" sz="1600" b="1" dirty="0" smtClean="0"/>
                  <a:t>633 signatures</a:t>
                </a:r>
                <a:endParaRPr lang="en-US" sz="1600" dirty="0"/>
              </a:p>
            </p:txBody>
          </p:sp>
          <p:cxnSp>
            <p:nvCxnSpPr>
              <p:cNvPr id="140" name="Straight Connector 139"/>
              <p:cNvCxnSpPr/>
              <p:nvPr/>
            </p:nvCxnSpPr>
            <p:spPr>
              <a:xfrm>
                <a:off x="6400800" y="533400"/>
                <a:ext cx="762000" cy="0"/>
              </a:xfrm>
              <a:prstGeom prst="line">
                <a:avLst/>
              </a:prstGeom>
            </p:spPr>
            <p:style>
              <a:lnRef idx="2">
                <a:schemeClr val="dk1"/>
              </a:lnRef>
              <a:fillRef idx="0">
                <a:schemeClr val="dk1"/>
              </a:fillRef>
              <a:effectRef idx="1">
                <a:schemeClr val="dk1"/>
              </a:effectRef>
              <a:fontRef idx="minor">
                <a:schemeClr val="tx1"/>
              </a:fontRef>
            </p:style>
          </p:cxnSp>
          <p:cxnSp>
            <p:nvCxnSpPr>
              <p:cNvPr id="141" name="Straight Connector 140"/>
              <p:cNvCxnSpPr/>
              <p:nvPr/>
            </p:nvCxnSpPr>
            <p:spPr>
              <a:xfrm>
                <a:off x="7162800" y="685800"/>
                <a:ext cx="990600" cy="0"/>
              </a:xfrm>
              <a:prstGeom prst="line">
                <a:avLst/>
              </a:prstGeom>
            </p:spPr>
            <p:style>
              <a:lnRef idx="2">
                <a:schemeClr val="dk1"/>
              </a:lnRef>
              <a:fillRef idx="0">
                <a:schemeClr val="dk1"/>
              </a:fillRef>
              <a:effectRef idx="1">
                <a:schemeClr val="dk1"/>
              </a:effectRef>
              <a:fontRef idx="minor">
                <a:schemeClr val="tx1"/>
              </a:fontRef>
            </p:style>
          </p:cxnSp>
          <p:cxnSp>
            <p:nvCxnSpPr>
              <p:cNvPr id="142" name="Straight Connector 141"/>
              <p:cNvCxnSpPr/>
              <p:nvPr/>
            </p:nvCxnSpPr>
            <p:spPr>
              <a:xfrm>
                <a:off x="8382000" y="609600"/>
                <a:ext cx="304800" cy="0"/>
              </a:xfrm>
              <a:prstGeom prst="line">
                <a:avLst/>
              </a:prstGeom>
            </p:spPr>
            <p:style>
              <a:lnRef idx="2">
                <a:schemeClr val="dk1"/>
              </a:lnRef>
              <a:fillRef idx="0">
                <a:schemeClr val="dk1"/>
              </a:fillRef>
              <a:effectRef idx="1">
                <a:schemeClr val="dk1"/>
              </a:effectRef>
              <a:fontRef idx="minor">
                <a:schemeClr val="tx1"/>
              </a:fontRef>
            </p:style>
          </p:cxnSp>
          <p:cxnSp>
            <p:nvCxnSpPr>
              <p:cNvPr id="143" name="Straight Connector 142"/>
              <p:cNvCxnSpPr/>
              <p:nvPr/>
            </p:nvCxnSpPr>
            <p:spPr>
              <a:xfrm>
                <a:off x="7772400" y="990600"/>
                <a:ext cx="1066800" cy="0"/>
              </a:xfrm>
              <a:prstGeom prst="line">
                <a:avLst/>
              </a:prstGeom>
            </p:spPr>
            <p:style>
              <a:lnRef idx="2">
                <a:schemeClr val="dk1"/>
              </a:lnRef>
              <a:fillRef idx="0">
                <a:schemeClr val="dk1"/>
              </a:fillRef>
              <a:effectRef idx="1">
                <a:schemeClr val="dk1"/>
              </a:effectRef>
              <a:fontRef idx="minor">
                <a:schemeClr val="tx1"/>
              </a:fontRef>
            </p:style>
          </p:cxnSp>
          <p:cxnSp>
            <p:nvCxnSpPr>
              <p:cNvPr id="144" name="Straight Connector 29"/>
              <p:cNvCxnSpPr/>
              <p:nvPr/>
            </p:nvCxnSpPr>
            <p:spPr>
              <a:xfrm>
                <a:off x="6477000" y="838200"/>
                <a:ext cx="457200" cy="0"/>
              </a:xfrm>
              <a:prstGeom prst="line">
                <a:avLst/>
              </a:prstGeom>
            </p:spPr>
            <p:style>
              <a:lnRef idx="2">
                <a:schemeClr val="dk1"/>
              </a:lnRef>
              <a:fillRef idx="0">
                <a:schemeClr val="dk1"/>
              </a:fillRef>
              <a:effectRef idx="1">
                <a:schemeClr val="dk1"/>
              </a:effectRef>
              <a:fontRef idx="minor">
                <a:schemeClr val="tx1"/>
              </a:fontRef>
            </p:style>
          </p:cxnSp>
          <p:cxnSp>
            <p:nvCxnSpPr>
              <p:cNvPr id="145" name="Straight Connector 144"/>
              <p:cNvCxnSpPr/>
              <p:nvPr/>
            </p:nvCxnSpPr>
            <p:spPr>
              <a:xfrm>
                <a:off x="6096000" y="1143000"/>
                <a:ext cx="1066800" cy="0"/>
              </a:xfrm>
              <a:prstGeom prst="line">
                <a:avLst/>
              </a:prstGeom>
            </p:spPr>
            <p:style>
              <a:lnRef idx="2">
                <a:schemeClr val="dk1"/>
              </a:lnRef>
              <a:fillRef idx="0">
                <a:schemeClr val="dk1"/>
              </a:fillRef>
              <a:effectRef idx="1">
                <a:schemeClr val="dk1"/>
              </a:effectRef>
              <a:fontRef idx="minor">
                <a:schemeClr val="tx1"/>
              </a:fontRef>
            </p:style>
          </p:cxnSp>
          <p:cxnSp>
            <p:nvCxnSpPr>
              <p:cNvPr id="146" name="Straight Connector 145"/>
              <p:cNvCxnSpPr/>
              <p:nvPr/>
            </p:nvCxnSpPr>
            <p:spPr>
              <a:xfrm>
                <a:off x="7239000" y="990600"/>
                <a:ext cx="304800" cy="0"/>
              </a:xfrm>
              <a:prstGeom prst="line">
                <a:avLst/>
              </a:prstGeom>
            </p:spPr>
            <p:style>
              <a:lnRef idx="2">
                <a:schemeClr val="dk1"/>
              </a:lnRef>
              <a:fillRef idx="0">
                <a:schemeClr val="dk1"/>
              </a:fillRef>
              <a:effectRef idx="1">
                <a:schemeClr val="dk1"/>
              </a:effectRef>
              <a:fontRef idx="minor">
                <a:schemeClr val="tx1"/>
              </a:fontRef>
            </p:style>
          </p:cxnSp>
          <p:sp>
            <p:nvSpPr>
              <p:cNvPr id="147" name="TextBox 146"/>
              <p:cNvSpPr txBox="1"/>
              <p:nvPr/>
            </p:nvSpPr>
            <p:spPr>
              <a:xfrm>
                <a:off x="8153400" y="301823"/>
                <a:ext cx="762000" cy="307777"/>
              </a:xfrm>
              <a:prstGeom prst="rect">
                <a:avLst/>
              </a:prstGeom>
              <a:noFill/>
            </p:spPr>
            <p:txBody>
              <a:bodyPr wrap="square" rtlCol="0">
                <a:spAutoFit/>
              </a:bodyPr>
              <a:lstStyle/>
              <a:p>
                <a:r>
                  <a:rPr lang="en-US" sz="1400" dirty="0" smtClean="0"/>
                  <a:t>Sig 544</a:t>
                </a:r>
                <a:endParaRPr lang="en-US" sz="1400" dirty="0"/>
              </a:p>
            </p:txBody>
          </p:sp>
          <p:sp>
            <p:nvSpPr>
              <p:cNvPr id="148" name="TextBox 33"/>
              <p:cNvSpPr txBox="1"/>
              <p:nvPr/>
            </p:nvSpPr>
            <p:spPr>
              <a:xfrm>
                <a:off x="6400800" y="228600"/>
                <a:ext cx="762000" cy="307777"/>
              </a:xfrm>
              <a:prstGeom prst="rect">
                <a:avLst/>
              </a:prstGeom>
              <a:noFill/>
            </p:spPr>
            <p:txBody>
              <a:bodyPr wrap="square" rtlCol="0">
                <a:spAutoFit/>
              </a:bodyPr>
              <a:lstStyle/>
              <a:p>
                <a:r>
                  <a:rPr lang="en-US" sz="1400" dirty="0" smtClean="0"/>
                  <a:t>Sig 24</a:t>
                </a:r>
                <a:endParaRPr lang="en-US" sz="1400" dirty="0"/>
              </a:p>
            </p:txBody>
          </p:sp>
          <p:sp>
            <p:nvSpPr>
              <p:cNvPr id="149" name="TextBox 148"/>
              <p:cNvSpPr txBox="1"/>
              <p:nvPr/>
            </p:nvSpPr>
            <p:spPr>
              <a:xfrm>
                <a:off x="7162800" y="685800"/>
                <a:ext cx="533400" cy="307777"/>
              </a:xfrm>
              <a:prstGeom prst="rect">
                <a:avLst/>
              </a:prstGeom>
              <a:noFill/>
            </p:spPr>
            <p:txBody>
              <a:bodyPr wrap="square" rtlCol="0">
                <a:spAutoFit/>
              </a:bodyPr>
              <a:lstStyle/>
              <a:p>
                <a:r>
                  <a:rPr lang="en-US" sz="1400" dirty="0" smtClean="0"/>
                  <a:t>Sig1</a:t>
                </a:r>
                <a:endParaRPr lang="en-US" sz="1400" dirty="0"/>
              </a:p>
            </p:txBody>
          </p:sp>
          <p:sp>
            <p:nvSpPr>
              <p:cNvPr id="150" name="TextBox 149"/>
              <p:cNvSpPr txBox="1"/>
              <p:nvPr/>
            </p:nvSpPr>
            <p:spPr>
              <a:xfrm>
                <a:off x="6248400" y="838200"/>
                <a:ext cx="762000" cy="307777"/>
              </a:xfrm>
              <a:prstGeom prst="rect">
                <a:avLst/>
              </a:prstGeom>
              <a:noFill/>
            </p:spPr>
            <p:txBody>
              <a:bodyPr wrap="square" rtlCol="0">
                <a:spAutoFit/>
              </a:bodyPr>
              <a:lstStyle/>
              <a:p>
                <a:r>
                  <a:rPr lang="en-US" sz="1400" dirty="0" smtClean="0"/>
                  <a:t>Sig 140</a:t>
                </a:r>
                <a:endParaRPr lang="en-US" sz="1400" dirty="0"/>
              </a:p>
            </p:txBody>
          </p:sp>
          <p:sp>
            <p:nvSpPr>
              <p:cNvPr id="151" name="TextBox 150"/>
              <p:cNvSpPr txBox="1"/>
              <p:nvPr/>
            </p:nvSpPr>
            <p:spPr>
              <a:xfrm>
                <a:off x="6400800" y="533400"/>
                <a:ext cx="685800" cy="307777"/>
              </a:xfrm>
              <a:prstGeom prst="rect">
                <a:avLst/>
              </a:prstGeom>
              <a:noFill/>
            </p:spPr>
            <p:txBody>
              <a:bodyPr wrap="square" rtlCol="0">
                <a:spAutoFit/>
              </a:bodyPr>
              <a:lstStyle/>
              <a:p>
                <a:r>
                  <a:rPr lang="en-US" sz="1400" dirty="0" smtClean="0"/>
                  <a:t>Sig21</a:t>
                </a:r>
                <a:endParaRPr lang="en-US" sz="1400" dirty="0"/>
              </a:p>
            </p:txBody>
          </p:sp>
          <p:sp>
            <p:nvSpPr>
              <p:cNvPr id="152" name="TextBox 151"/>
              <p:cNvSpPr txBox="1"/>
              <p:nvPr/>
            </p:nvSpPr>
            <p:spPr>
              <a:xfrm>
                <a:off x="7315200" y="381000"/>
                <a:ext cx="685800" cy="307777"/>
              </a:xfrm>
              <a:prstGeom prst="rect">
                <a:avLst/>
              </a:prstGeom>
              <a:noFill/>
            </p:spPr>
            <p:txBody>
              <a:bodyPr wrap="square" rtlCol="0">
                <a:spAutoFit/>
              </a:bodyPr>
              <a:lstStyle/>
              <a:p>
                <a:r>
                  <a:rPr lang="en-US" sz="1400" dirty="0" smtClean="0"/>
                  <a:t>Sig633</a:t>
                </a:r>
                <a:endParaRPr lang="en-US" sz="1400" dirty="0"/>
              </a:p>
            </p:txBody>
          </p:sp>
          <p:sp>
            <p:nvSpPr>
              <p:cNvPr id="153" name="TextBox 152"/>
              <p:cNvSpPr txBox="1"/>
              <p:nvPr/>
            </p:nvSpPr>
            <p:spPr>
              <a:xfrm>
                <a:off x="7924800" y="685800"/>
                <a:ext cx="838200" cy="307777"/>
              </a:xfrm>
              <a:prstGeom prst="rect">
                <a:avLst/>
              </a:prstGeom>
              <a:noFill/>
            </p:spPr>
            <p:txBody>
              <a:bodyPr wrap="square" rtlCol="0">
                <a:spAutoFit/>
              </a:bodyPr>
              <a:lstStyle/>
              <a:p>
                <a:r>
                  <a:rPr lang="en-US" sz="1400" dirty="0" smtClean="0"/>
                  <a:t>Sig128</a:t>
                </a:r>
                <a:endParaRPr lang="en-US" sz="1400" dirty="0"/>
              </a:p>
            </p:txBody>
          </p:sp>
          <p:sp>
            <p:nvSpPr>
              <p:cNvPr id="154" name="TextBox 153"/>
              <p:cNvSpPr txBox="1"/>
              <p:nvPr/>
            </p:nvSpPr>
            <p:spPr>
              <a:xfrm>
                <a:off x="7467600" y="685800"/>
                <a:ext cx="990600" cy="646331"/>
              </a:xfrm>
              <a:prstGeom prst="rect">
                <a:avLst/>
              </a:prstGeom>
              <a:noFill/>
            </p:spPr>
            <p:txBody>
              <a:bodyPr wrap="square" rtlCol="0">
                <a:spAutoFit/>
              </a:bodyPr>
              <a:lstStyle/>
              <a:p>
                <a:r>
                  <a:rPr lang="en-US" sz="3600" dirty="0" smtClean="0"/>
                  <a:t>…</a:t>
                </a:r>
                <a:endParaRPr lang="en-US" sz="3600" dirty="0"/>
              </a:p>
            </p:txBody>
          </p:sp>
          <p:cxnSp>
            <p:nvCxnSpPr>
              <p:cNvPr id="155" name="Straight Arrow Connector 154"/>
              <p:cNvCxnSpPr/>
              <p:nvPr/>
            </p:nvCxnSpPr>
            <p:spPr>
              <a:xfrm>
                <a:off x="5943600" y="762000"/>
                <a:ext cx="4572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
          <p:nvSpPr>
            <p:cNvPr id="156" name="Can 155"/>
            <p:cNvSpPr/>
            <p:nvPr/>
          </p:nvSpPr>
          <p:spPr>
            <a:xfrm>
              <a:off x="152400" y="1905000"/>
              <a:ext cx="1524000" cy="990600"/>
            </a:xfrm>
            <a:prstGeom prst="can">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Arial" pitchFamily="34" charset="0"/>
                  <a:cs typeface="Arial" pitchFamily="34" charset="0"/>
                </a:rPr>
                <a:t>HuCaSigDB</a:t>
              </a:r>
              <a:endParaRPr lang="en-US" b="1" dirty="0" smtClean="0">
                <a:solidFill>
                  <a:schemeClr val="tx1"/>
                </a:solidFill>
                <a:latin typeface="Arial" pitchFamily="34" charset="0"/>
                <a:cs typeface="Arial" pitchFamily="34" charset="0"/>
              </a:endParaRPr>
            </a:p>
            <a:p>
              <a:pPr algn="ctr"/>
              <a:r>
                <a:rPr lang="en-US" sz="1600" b="1" dirty="0" smtClean="0">
                  <a:solidFill>
                    <a:schemeClr val="tx1"/>
                  </a:solidFill>
                </a:rPr>
                <a:t>633 signatures</a:t>
              </a:r>
              <a:endParaRPr lang="en-US" sz="1600" b="1" dirty="0">
                <a:solidFill>
                  <a:schemeClr val="tx1"/>
                </a:solidFill>
              </a:endParaRPr>
            </a:p>
          </p:txBody>
        </p:sp>
        <p:cxnSp>
          <p:nvCxnSpPr>
            <p:cNvPr id="157" name="Straight Connector 156"/>
            <p:cNvCxnSpPr/>
            <p:nvPr/>
          </p:nvCxnSpPr>
          <p:spPr>
            <a:xfrm rot="5400000">
              <a:off x="1562100" y="2095500"/>
              <a:ext cx="685800" cy="0"/>
            </a:xfrm>
            <a:prstGeom prst="line">
              <a:avLst/>
            </a:prstGeom>
            <a:ln>
              <a:headEnd type="arrow"/>
            </a:ln>
          </p:spPr>
          <p:style>
            <a:lnRef idx="2">
              <a:schemeClr val="dk1"/>
            </a:lnRef>
            <a:fillRef idx="0">
              <a:schemeClr val="dk1"/>
            </a:fillRef>
            <a:effectRef idx="1">
              <a:schemeClr val="dk1"/>
            </a:effectRef>
            <a:fontRef idx="minor">
              <a:schemeClr val="tx1"/>
            </a:fontRef>
          </p:style>
        </p:cxnSp>
        <p:cxnSp>
          <p:nvCxnSpPr>
            <p:cNvPr id="158" name="Straight Connector 157"/>
            <p:cNvCxnSpPr/>
            <p:nvPr/>
          </p:nvCxnSpPr>
          <p:spPr>
            <a:xfrm rot="5400000">
              <a:off x="495300" y="1790700"/>
              <a:ext cx="381000" cy="0"/>
            </a:xfrm>
            <a:prstGeom prst="line">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159" name="Flowchart: Multidocument 158"/>
            <p:cNvSpPr/>
            <p:nvPr/>
          </p:nvSpPr>
          <p:spPr>
            <a:xfrm>
              <a:off x="3505200" y="1676400"/>
              <a:ext cx="1295400" cy="609600"/>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Singletons (512)</a:t>
              </a:r>
              <a:endParaRPr lang="en-US" sz="1600" b="1" dirty="0">
                <a:solidFill>
                  <a:schemeClr val="tx1"/>
                </a:solidFill>
              </a:endParaRPr>
            </a:p>
          </p:txBody>
        </p:sp>
        <p:sp>
          <p:nvSpPr>
            <p:cNvPr id="160" name="Flowchart: Multidocument 159"/>
            <p:cNvSpPr/>
            <p:nvPr/>
          </p:nvSpPr>
          <p:spPr>
            <a:xfrm>
              <a:off x="3505200" y="2438400"/>
              <a:ext cx="1066800" cy="685800"/>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Clusters (121)</a:t>
              </a:r>
              <a:endParaRPr lang="en-US" sz="1600" b="1" dirty="0">
                <a:solidFill>
                  <a:schemeClr val="tx1"/>
                </a:solidFill>
              </a:endParaRPr>
            </a:p>
          </p:txBody>
        </p:sp>
        <p:cxnSp>
          <p:nvCxnSpPr>
            <p:cNvPr id="161" name="Straight Connector 37"/>
            <p:cNvCxnSpPr/>
            <p:nvPr/>
          </p:nvCxnSpPr>
          <p:spPr>
            <a:xfrm>
              <a:off x="4876800" y="1871990"/>
              <a:ext cx="457200" cy="0"/>
            </a:xfrm>
            <a:prstGeom prst="line">
              <a:avLst/>
            </a:prstGeom>
          </p:spPr>
          <p:style>
            <a:lnRef idx="2">
              <a:schemeClr val="dk1"/>
            </a:lnRef>
            <a:fillRef idx="0">
              <a:schemeClr val="dk1"/>
            </a:fillRef>
            <a:effectRef idx="1">
              <a:schemeClr val="dk1"/>
            </a:effectRef>
            <a:fontRef idx="minor">
              <a:schemeClr val="tx1"/>
            </a:fontRef>
          </p:style>
        </p:cxnSp>
        <p:sp>
          <p:nvSpPr>
            <p:cNvPr id="162" name="TextBox 38"/>
            <p:cNvSpPr txBox="1"/>
            <p:nvPr/>
          </p:nvSpPr>
          <p:spPr>
            <a:xfrm>
              <a:off x="4800600" y="1600200"/>
              <a:ext cx="575799" cy="307777"/>
            </a:xfrm>
            <a:prstGeom prst="rect">
              <a:avLst/>
            </a:prstGeom>
            <a:noFill/>
          </p:spPr>
          <p:txBody>
            <a:bodyPr wrap="none" rtlCol="0">
              <a:spAutoFit/>
            </a:bodyPr>
            <a:lstStyle/>
            <a:p>
              <a:r>
                <a:rPr lang="en-US" sz="1400" dirty="0" smtClean="0"/>
                <a:t>Sig21</a:t>
              </a:r>
              <a:endParaRPr lang="en-US" sz="1400" dirty="0"/>
            </a:p>
          </p:txBody>
        </p:sp>
        <p:grpSp>
          <p:nvGrpSpPr>
            <p:cNvPr id="163" name="Group 162"/>
            <p:cNvGrpSpPr/>
            <p:nvPr/>
          </p:nvGrpSpPr>
          <p:grpSpPr>
            <a:xfrm>
              <a:off x="4114800" y="2133600"/>
              <a:ext cx="1981200" cy="1295400"/>
              <a:chOff x="4114800" y="1981200"/>
              <a:chExt cx="1981200" cy="1295400"/>
            </a:xfrm>
          </p:grpSpPr>
          <p:sp>
            <p:nvSpPr>
              <p:cNvPr id="164" name="TextBox 163"/>
              <p:cNvSpPr txBox="1"/>
              <p:nvPr/>
            </p:nvSpPr>
            <p:spPr>
              <a:xfrm>
                <a:off x="5257800" y="2286000"/>
                <a:ext cx="667170" cy="307777"/>
              </a:xfrm>
              <a:prstGeom prst="rect">
                <a:avLst/>
              </a:prstGeom>
              <a:noFill/>
            </p:spPr>
            <p:txBody>
              <a:bodyPr wrap="none" rtlCol="0">
                <a:spAutoFit/>
              </a:bodyPr>
              <a:lstStyle/>
              <a:p>
                <a:r>
                  <a:rPr lang="en-US" sz="1400" dirty="0" smtClean="0"/>
                  <a:t>Sig544</a:t>
                </a:r>
                <a:endParaRPr lang="en-US" sz="1400" dirty="0"/>
              </a:p>
            </p:txBody>
          </p:sp>
          <p:cxnSp>
            <p:nvCxnSpPr>
              <p:cNvPr id="165" name="Straight Connector 164"/>
              <p:cNvCxnSpPr/>
              <p:nvPr/>
            </p:nvCxnSpPr>
            <p:spPr>
              <a:xfrm>
                <a:off x="4876800" y="2438400"/>
                <a:ext cx="304800" cy="0"/>
              </a:xfrm>
              <a:prstGeom prst="line">
                <a:avLst/>
              </a:prstGeom>
            </p:spPr>
            <p:style>
              <a:lnRef idx="3">
                <a:schemeClr val="dk1"/>
              </a:lnRef>
              <a:fillRef idx="0">
                <a:schemeClr val="dk1"/>
              </a:fillRef>
              <a:effectRef idx="2">
                <a:schemeClr val="dk1"/>
              </a:effectRef>
              <a:fontRef idx="minor">
                <a:schemeClr val="tx1"/>
              </a:fontRef>
            </p:style>
          </p:cxnSp>
          <p:cxnSp>
            <p:nvCxnSpPr>
              <p:cNvPr id="166" name="Straight Connector 165"/>
              <p:cNvCxnSpPr/>
              <p:nvPr/>
            </p:nvCxnSpPr>
            <p:spPr>
              <a:xfrm>
                <a:off x="5181600" y="2438400"/>
                <a:ext cx="1524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167" name="TextBox 166"/>
              <p:cNvSpPr txBox="1"/>
              <p:nvPr/>
            </p:nvSpPr>
            <p:spPr>
              <a:xfrm>
                <a:off x="5257800" y="2551176"/>
                <a:ext cx="667170" cy="307777"/>
              </a:xfrm>
              <a:prstGeom prst="rect">
                <a:avLst/>
              </a:prstGeom>
              <a:noFill/>
            </p:spPr>
            <p:txBody>
              <a:bodyPr wrap="none" rtlCol="0">
                <a:spAutoFit/>
              </a:bodyPr>
              <a:lstStyle/>
              <a:p>
                <a:r>
                  <a:rPr lang="en-US" sz="1400" dirty="0" smtClean="0"/>
                  <a:t>Sig140</a:t>
                </a:r>
                <a:endParaRPr lang="en-US" sz="1400" dirty="0"/>
              </a:p>
            </p:txBody>
          </p:sp>
          <p:cxnSp>
            <p:nvCxnSpPr>
              <p:cNvPr id="168" name="Straight Connector 167"/>
              <p:cNvCxnSpPr/>
              <p:nvPr/>
            </p:nvCxnSpPr>
            <p:spPr>
              <a:xfrm>
                <a:off x="4724400" y="2743200"/>
                <a:ext cx="457200" cy="0"/>
              </a:xfrm>
              <a:prstGeom prst="line">
                <a:avLst/>
              </a:prstGeom>
            </p:spPr>
            <p:style>
              <a:lnRef idx="3">
                <a:schemeClr val="dk1"/>
              </a:lnRef>
              <a:fillRef idx="0">
                <a:schemeClr val="dk1"/>
              </a:fillRef>
              <a:effectRef idx="2">
                <a:schemeClr val="dk1"/>
              </a:effectRef>
              <a:fontRef idx="minor">
                <a:schemeClr val="tx1"/>
              </a:fontRef>
            </p:style>
          </p:cxnSp>
          <p:cxnSp>
            <p:nvCxnSpPr>
              <p:cNvPr id="169" name="Straight Connector 168"/>
              <p:cNvCxnSpPr/>
              <p:nvPr/>
            </p:nvCxnSpPr>
            <p:spPr>
              <a:xfrm>
                <a:off x="5181600" y="2743200"/>
                <a:ext cx="1524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170" name="TextBox 169"/>
              <p:cNvSpPr txBox="1"/>
              <p:nvPr/>
            </p:nvSpPr>
            <p:spPr>
              <a:xfrm>
                <a:off x="4114800" y="2895600"/>
                <a:ext cx="667170" cy="307777"/>
              </a:xfrm>
              <a:prstGeom prst="rect">
                <a:avLst/>
              </a:prstGeom>
              <a:noFill/>
            </p:spPr>
            <p:txBody>
              <a:bodyPr wrap="none" rtlCol="0">
                <a:spAutoFit/>
              </a:bodyPr>
              <a:lstStyle/>
              <a:p>
                <a:r>
                  <a:rPr lang="en-US" sz="1400" dirty="0" smtClean="0"/>
                  <a:t>Sig128</a:t>
                </a:r>
                <a:endParaRPr lang="en-US" sz="1400" dirty="0"/>
              </a:p>
            </p:txBody>
          </p:sp>
          <p:cxnSp>
            <p:nvCxnSpPr>
              <p:cNvPr id="171" name="Straight Connector 170"/>
              <p:cNvCxnSpPr/>
              <p:nvPr/>
            </p:nvCxnSpPr>
            <p:spPr>
              <a:xfrm>
                <a:off x="4876800" y="2590800"/>
                <a:ext cx="304800" cy="0"/>
              </a:xfrm>
              <a:prstGeom prst="line">
                <a:avLst/>
              </a:prstGeom>
            </p:spPr>
            <p:style>
              <a:lnRef idx="3">
                <a:schemeClr val="dk1"/>
              </a:lnRef>
              <a:fillRef idx="0">
                <a:schemeClr val="dk1"/>
              </a:fillRef>
              <a:effectRef idx="2">
                <a:schemeClr val="dk1"/>
              </a:effectRef>
              <a:fontRef idx="minor">
                <a:schemeClr val="tx1"/>
              </a:fontRef>
            </p:style>
          </p:cxnSp>
          <p:cxnSp>
            <p:nvCxnSpPr>
              <p:cNvPr id="172" name="Straight Connector 171"/>
              <p:cNvCxnSpPr/>
              <p:nvPr/>
            </p:nvCxnSpPr>
            <p:spPr>
              <a:xfrm>
                <a:off x="5181600" y="2590800"/>
                <a:ext cx="1524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3" name="Straight Connector 172"/>
              <p:cNvCxnSpPr/>
              <p:nvPr/>
            </p:nvCxnSpPr>
            <p:spPr>
              <a:xfrm>
                <a:off x="5334000" y="2590800"/>
                <a:ext cx="304800" cy="0"/>
              </a:xfrm>
              <a:prstGeom prst="line">
                <a:avLst/>
              </a:prstGeom>
            </p:spPr>
            <p:style>
              <a:lnRef idx="3">
                <a:schemeClr val="dk1"/>
              </a:lnRef>
              <a:fillRef idx="0">
                <a:schemeClr val="dk1"/>
              </a:fillRef>
              <a:effectRef idx="2">
                <a:schemeClr val="dk1"/>
              </a:effectRef>
              <a:fontRef idx="minor">
                <a:schemeClr val="tx1"/>
              </a:fontRef>
            </p:style>
          </p:cxnSp>
          <p:grpSp>
            <p:nvGrpSpPr>
              <p:cNvPr id="174" name="Group 74"/>
              <p:cNvGrpSpPr/>
              <p:nvPr/>
            </p:nvGrpSpPr>
            <p:grpSpPr>
              <a:xfrm>
                <a:off x="4648200" y="1981200"/>
                <a:ext cx="990600" cy="307777"/>
                <a:chOff x="3505200" y="5486400"/>
                <a:chExt cx="990600" cy="307777"/>
              </a:xfrm>
            </p:grpSpPr>
            <p:sp>
              <p:nvSpPr>
                <p:cNvPr id="193" name="TextBox 86"/>
                <p:cNvSpPr txBox="1"/>
                <p:nvPr/>
              </p:nvSpPr>
              <p:spPr>
                <a:xfrm>
                  <a:off x="3505200" y="5486400"/>
                  <a:ext cx="575799" cy="307777"/>
                </a:xfrm>
                <a:prstGeom prst="rect">
                  <a:avLst/>
                </a:prstGeom>
                <a:noFill/>
              </p:spPr>
              <p:txBody>
                <a:bodyPr wrap="none" rtlCol="0">
                  <a:spAutoFit/>
                </a:bodyPr>
                <a:lstStyle/>
                <a:p>
                  <a:r>
                    <a:rPr lang="en-US" sz="1400" dirty="0" smtClean="0"/>
                    <a:t>Sig24</a:t>
                  </a:r>
                  <a:endParaRPr lang="en-US" sz="1400" dirty="0"/>
                </a:p>
              </p:txBody>
            </p:sp>
            <p:grpSp>
              <p:nvGrpSpPr>
                <p:cNvPr id="194" name="Group 73"/>
                <p:cNvGrpSpPr/>
                <p:nvPr/>
              </p:nvGrpSpPr>
              <p:grpSpPr>
                <a:xfrm>
                  <a:off x="3581400" y="5791200"/>
                  <a:ext cx="914400" cy="0"/>
                  <a:chOff x="3352800" y="4953000"/>
                  <a:chExt cx="914400" cy="0"/>
                </a:xfrm>
              </p:grpSpPr>
              <p:cxnSp>
                <p:nvCxnSpPr>
                  <p:cNvPr id="195" name="Straight Connector 88"/>
                  <p:cNvCxnSpPr/>
                  <p:nvPr/>
                </p:nvCxnSpPr>
                <p:spPr>
                  <a:xfrm>
                    <a:off x="3352800" y="4953000"/>
                    <a:ext cx="457200" cy="0"/>
                  </a:xfrm>
                  <a:prstGeom prst="line">
                    <a:avLst/>
                  </a:prstGeom>
                </p:spPr>
                <p:style>
                  <a:lnRef idx="3">
                    <a:schemeClr val="dk1"/>
                  </a:lnRef>
                  <a:fillRef idx="0">
                    <a:schemeClr val="dk1"/>
                  </a:fillRef>
                  <a:effectRef idx="2">
                    <a:schemeClr val="dk1"/>
                  </a:effectRef>
                  <a:fontRef idx="minor">
                    <a:schemeClr val="tx1"/>
                  </a:fontRef>
                </p:style>
              </p:cxnSp>
              <p:cxnSp>
                <p:nvCxnSpPr>
                  <p:cNvPr id="196" name="Straight Connector 195"/>
                  <p:cNvCxnSpPr/>
                  <p:nvPr/>
                </p:nvCxnSpPr>
                <p:spPr>
                  <a:xfrm>
                    <a:off x="3810000" y="4953000"/>
                    <a:ext cx="1524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97" name="Straight Connector 90"/>
                  <p:cNvCxnSpPr/>
                  <p:nvPr/>
                </p:nvCxnSpPr>
                <p:spPr>
                  <a:xfrm>
                    <a:off x="3962400" y="4953000"/>
                    <a:ext cx="304800" cy="0"/>
                  </a:xfrm>
                  <a:prstGeom prst="line">
                    <a:avLst/>
                  </a:prstGeom>
                </p:spPr>
                <p:style>
                  <a:lnRef idx="3">
                    <a:schemeClr val="dk1"/>
                  </a:lnRef>
                  <a:fillRef idx="0">
                    <a:schemeClr val="dk1"/>
                  </a:fillRef>
                  <a:effectRef idx="2">
                    <a:schemeClr val="dk1"/>
                  </a:effectRef>
                  <a:fontRef idx="minor">
                    <a:schemeClr val="tx1"/>
                  </a:fontRef>
                </p:style>
              </p:cxnSp>
            </p:grpSp>
          </p:grpSp>
          <p:cxnSp>
            <p:nvCxnSpPr>
              <p:cNvPr id="175" name="Straight Connector 174"/>
              <p:cNvCxnSpPr/>
              <p:nvPr/>
            </p:nvCxnSpPr>
            <p:spPr>
              <a:xfrm>
                <a:off x="5257800" y="2819400"/>
                <a:ext cx="838200" cy="0"/>
              </a:xfrm>
              <a:prstGeom prst="line">
                <a:avLst/>
              </a:prstGeom>
            </p:spPr>
            <p:style>
              <a:lnRef idx="3">
                <a:schemeClr val="dk1"/>
              </a:lnRef>
              <a:fillRef idx="0">
                <a:schemeClr val="dk1"/>
              </a:fillRef>
              <a:effectRef idx="2">
                <a:schemeClr val="dk1"/>
              </a:effectRef>
              <a:fontRef idx="minor">
                <a:schemeClr val="tx1"/>
              </a:fontRef>
            </p:style>
          </p:cxnSp>
          <p:cxnSp>
            <p:nvCxnSpPr>
              <p:cNvPr id="176" name="Straight Connector 175"/>
              <p:cNvCxnSpPr/>
              <p:nvPr/>
            </p:nvCxnSpPr>
            <p:spPr>
              <a:xfrm>
                <a:off x="4724400" y="3200400"/>
                <a:ext cx="457200" cy="0"/>
              </a:xfrm>
              <a:prstGeom prst="line">
                <a:avLst/>
              </a:prstGeom>
            </p:spPr>
            <p:style>
              <a:lnRef idx="3">
                <a:schemeClr val="dk1"/>
              </a:lnRef>
              <a:fillRef idx="0">
                <a:schemeClr val="dk1"/>
              </a:fillRef>
              <a:effectRef idx="2">
                <a:schemeClr val="dk1"/>
              </a:effectRef>
              <a:fontRef idx="minor">
                <a:schemeClr val="tx1"/>
              </a:fontRef>
            </p:style>
          </p:cxnSp>
          <p:cxnSp>
            <p:nvCxnSpPr>
              <p:cNvPr id="177" name="Straight Connector 66"/>
              <p:cNvCxnSpPr/>
              <p:nvPr/>
            </p:nvCxnSpPr>
            <p:spPr>
              <a:xfrm>
                <a:off x="5334000" y="3276600"/>
                <a:ext cx="304800" cy="0"/>
              </a:xfrm>
              <a:prstGeom prst="line">
                <a:avLst/>
              </a:prstGeom>
            </p:spPr>
            <p:style>
              <a:lnRef idx="3">
                <a:schemeClr val="dk1"/>
              </a:lnRef>
              <a:fillRef idx="0">
                <a:schemeClr val="dk1"/>
              </a:fillRef>
              <a:effectRef idx="2">
                <a:schemeClr val="dk1"/>
              </a:effectRef>
              <a:fontRef idx="minor">
                <a:schemeClr val="tx1"/>
              </a:fontRef>
            </p:style>
          </p:cxnSp>
          <p:cxnSp>
            <p:nvCxnSpPr>
              <p:cNvPr id="178" name="Straight Connector 177"/>
              <p:cNvCxnSpPr/>
              <p:nvPr/>
            </p:nvCxnSpPr>
            <p:spPr>
              <a:xfrm>
                <a:off x="5334000" y="2895600"/>
                <a:ext cx="304800" cy="0"/>
              </a:xfrm>
              <a:prstGeom prst="line">
                <a:avLst/>
              </a:prstGeom>
            </p:spPr>
            <p:style>
              <a:lnRef idx="3">
                <a:schemeClr val="dk1"/>
              </a:lnRef>
              <a:fillRef idx="0">
                <a:schemeClr val="dk1"/>
              </a:fillRef>
              <a:effectRef idx="2">
                <a:schemeClr val="dk1"/>
              </a:effectRef>
              <a:fontRef idx="minor">
                <a:schemeClr val="tx1"/>
              </a:fontRef>
            </p:style>
          </p:cxnSp>
          <p:cxnSp>
            <p:nvCxnSpPr>
              <p:cNvPr id="179" name="Straight Connector 178"/>
              <p:cNvCxnSpPr/>
              <p:nvPr/>
            </p:nvCxnSpPr>
            <p:spPr>
              <a:xfrm>
                <a:off x="4572000" y="2819400"/>
                <a:ext cx="609600" cy="0"/>
              </a:xfrm>
              <a:prstGeom prst="line">
                <a:avLst/>
              </a:prstGeom>
            </p:spPr>
            <p:style>
              <a:lnRef idx="3">
                <a:schemeClr val="dk1"/>
              </a:lnRef>
              <a:fillRef idx="0">
                <a:schemeClr val="dk1"/>
              </a:fillRef>
              <a:effectRef idx="2">
                <a:schemeClr val="dk1"/>
              </a:effectRef>
              <a:fontRef idx="minor">
                <a:schemeClr val="tx1"/>
              </a:fontRef>
            </p:style>
          </p:cxnSp>
          <p:cxnSp>
            <p:nvCxnSpPr>
              <p:cNvPr id="180" name="Straight Connector 179"/>
              <p:cNvCxnSpPr/>
              <p:nvPr/>
            </p:nvCxnSpPr>
            <p:spPr>
              <a:xfrm>
                <a:off x="4953000" y="2971800"/>
                <a:ext cx="228600" cy="0"/>
              </a:xfrm>
              <a:prstGeom prst="line">
                <a:avLst/>
              </a:prstGeom>
            </p:spPr>
            <p:style>
              <a:lnRef idx="3">
                <a:schemeClr val="dk1"/>
              </a:lnRef>
              <a:fillRef idx="0">
                <a:schemeClr val="dk1"/>
              </a:fillRef>
              <a:effectRef idx="2">
                <a:schemeClr val="dk1"/>
              </a:effectRef>
              <a:fontRef idx="minor">
                <a:schemeClr val="tx1"/>
              </a:fontRef>
            </p:style>
          </p:cxnSp>
          <p:cxnSp>
            <p:nvCxnSpPr>
              <p:cNvPr id="181" name="Straight Connector 180"/>
              <p:cNvCxnSpPr/>
              <p:nvPr/>
            </p:nvCxnSpPr>
            <p:spPr>
              <a:xfrm>
                <a:off x="5334000" y="2971800"/>
                <a:ext cx="457200" cy="0"/>
              </a:xfrm>
              <a:prstGeom prst="line">
                <a:avLst/>
              </a:prstGeom>
            </p:spPr>
            <p:style>
              <a:lnRef idx="3">
                <a:schemeClr val="dk1"/>
              </a:lnRef>
              <a:fillRef idx="0">
                <a:schemeClr val="dk1"/>
              </a:fillRef>
              <a:effectRef idx="2">
                <a:schemeClr val="dk1"/>
              </a:effectRef>
              <a:fontRef idx="minor">
                <a:schemeClr val="tx1"/>
              </a:fontRef>
            </p:style>
          </p:cxnSp>
          <p:cxnSp>
            <p:nvCxnSpPr>
              <p:cNvPr id="182" name="Straight Connector 181"/>
              <p:cNvCxnSpPr/>
              <p:nvPr/>
            </p:nvCxnSpPr>
            <p:spPr>
              <a:xfrm>
                <a:off x="5334000" y="3048000"/>
                <a:ext cx="304800" cy="0"/>
              </a:xfrm>
              <a:prstGeom prst="line">
                <a:avLst/>
              </a:prstGeom>
            </p:spPr>
            <p:style>
              <a:lnRef idx="3">
                <a:schemeClr val="dk1"/>
              </a:lnRef>
              <a:fillRef idx="0">
                <a:schemeClr val="dk1"/>
              </a:fillRef>
              <a:effectRef idx="2">
                <a:schemeClr val="dk1"/>
              </a:effectRef>
              <a:fontRef idx="minor">
                <a:schemeClr val="tx1"/>
              </a:fontRef>
            </p:style>
          </p:cxnSp>
          <p:cxnSp>
            <p:nvCxnSpPr>
              <p:cNvPr id="183" name="Straight Connector 182"/>
              <p:cNvCxnSpPr/>
              <p:nvPr/>
            </p:nvCxnSpPr>
            <p:spPr>
              <a:xfrm>
                <a:off x="4724400" y="3048000"/>
                <a:ext cx="457200" cy="0"/>
              </a:xfrm>
              <a:prstGeom prst="line">
                <a:avLst/>
              </a:prstGeom>
            </p:spPr>
            <p:style>
              <a:lnRef idx="3">
                <a:schemeClr val="dk1"/>
              </a:lnRef>
              <a:fillRef idx="0">
                <a:schemeClr val="dk1"/>
              </a:fillRef>
              <a:effectRef idx="2">
                <a:schemeClr val="dk1"/>
              </a:effectRef>
              <a:fontRef idx="minor">
                <a:schemeClr val="tx1"/>
              </a:fontRef>
            </p:style>
          </p:cxnSp>
          <p:cxnSp>
            <p:nvCxnSpPr>
              <p:cNvPr id="184" name="Straight Connector 183"/>
              <p:cNvCxnSpPr/>
              <p:nvPr/>
            </p:nvCxnSpPr>
            <p:spPr>
              <a:xfrm>
                <a:off x="5334000" y="3124200"/>
                <a:ext cx="685800" cy="0"/>
              </a:xfrm>
              <a:prstGeom prst="line">
                <a:avLst/>
              </a:prstGeom>
            </p:spPr>
            <p:style>
              <a:lnRef idx="3">
                <a:schemeClr val="dk1"/>
              </a:lnRef>
              <a:fillRef idx="0">
                <a:schemeClr val="dk1"/>
              </a:fillRef>
              <a:effectRef idx="2">
                <a:schemeClr val="dk1"/>
              </a:effectRef>
              <a:fontRef idx="minor">
                <a:schemeClr val="tx1"/>
              </a:fontRef>
            </p:style>
          </p:cxnSp>
          <p:cxnSp>
            <p:nvCxnSpPr>
              <p:cNvPr id="185" name="Straight Connector 184"/>
              <p:cNvCxnSpPr/>
              <p:nvPr/>
            </p:nvCxnSpPr>
            <p:spPr>
              <a:xfrm flipH="1">
                <a:off x="5181600" y="2819400"/>
                <a:ext cx="1524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86" name="Straight Connector 185"/>
              <p:cNvCxnSpPr/>
              <p:nvPr/>
            </p:nvCxnSpPr>
            <p:spPr>
              <a:xfrm flipH="1">
                <a:off x="5181600" y="2895600"/>
                <a:ext cx="1524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87" name="Straight Connector 186"/>
              <p:cNvCxnSpPr/>
              <p:nvPr/>
            </p:nvCxnSpPr>
            <p:spPr>
              <a:xfrm flipH="1">
                <a:off x="5181600" y="2971800"/>
                <a:ext cx="1524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88" name="Straight Connector 187"/>
              <p:cNvCxnSpPr/>
              <p:nvPr/>
            </p:nvCxnSpPr>
            <p:spPr>
              <a:xfrm flipH="1">
                <a:off x="5181600" y="3048000"/>
                <a:ext cx="1524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89" name="Straight Connector 188"/>
              <p:cNvCxnSpPr/>
              <p:nvPr/>
            </p:nvCxnSpPr>
            <p:spPr>
              <a:xfrm flipH="1">
                <a:off x="5181600" y="3124200"/>
                <a:ext cx="1524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90" name="Straight Connector 189"/>
              <p:cNvCxnSpPr/>
              <p:nvPr/>
            </p:nvCxnSpPr>
            <p:spPr>
              <a:xfrm flipH="1">
                <a:off x="5181600" y="3200400"/>
                <a:ext cx="1524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91" name="Straight Connector 190"/>
              <p:cNvCxnSpPr/>
              <p:nvPr/>
            </p:nvCxnSpPr>
            <p:spPr>
              <a:xfrm flipH="1">
                <a:off x="5181600" y="3276600"/>
                <a:ext cx="1524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92" name="Straight Connector 191"/>
              <p:cNvCxnSpPr/>
              <p:nvPr/>
            </p:nvCxnSpPr>
            <p:spPr>
              <a:xfrm>
                <a:off x="4953000" y="3124200"/>
                <a:ext cx="228600" cy="0"/>
              </a:xfrm>
              <a:prstGeom prst="line">
                <a:avLst/>
              </a:prstGeom>
            </p:spPr>
            <p:style>
              <a:lnRef idx="3">
                <a:schemeClr val="dk1"/>
              </a:lnRef>
              <a:fillRef idx="0">
                <a:schemeClr val="dk1"/>
              </a:fillRef>
              <a:effectRef idx="2">
                <a:schemeClr val="dk1"/>
              </a:effectRef>
              <a:fontRef idx="minor">
                <a:schemeClr val="tx1"/>
              </a:fontRef>
            </p:style>
          </p:cxnSp>
        </p:grpSp>
        <p:sp>
          <p:nvSpPr>
            <p:cNvPr id="198" name="TextBox 197"/>
            <p:cNvSpPr txBox="1"/>
            <p:nvPr/>
          </p:nvSpPr>
          <p:spPr>
            <a:xfrm>
              <a:off x="1890426" y="2106168"/>
              <a:ext cx="1496628" cy="338554"/>
            </a:xfrm>
            <a:prstGeom prst="rect">
              <a:avLst/>
            </a:prstGeom>
            <a:noFill/>
          </p:spPr>
          <p:txBody>
            <a:bodyPr wrap="none" rtlCol="0">
              <a:spAutoFit/>
            </a:bodyPr>
            <a:lstStyle/>
            <a:p>
              <a:r>
                <a:rPr lang="en-US" sz="1600" b="1" dirty="0" smtClean="0"/>
                <a:t>Iterative search</a:t>
              </a:r>
              <a:endParaRPr lang="en-US" sz="1600" b="1" dirty="0"/>
            </a:p>
          </p:txBody>
        </p:sp>
        <p:cxnSp>
          <p:nvCxnSpPr>
            <p:cNvPr id="199" name="Straight Connector 198"/>
            <p:cNvCxnSpPr/>
            <p:nvPr/>
          </p:nvCxnSpPr>
          <p:spPr>
            <a:xfrm>
              <a:off x="1676400" y="2438400"/>
              <a:ext cx="228600" cy="0"/>
            </a:xfrm>
            <a:prstGeom prst="line">
              <a:avLst/>
            </a:prstGeom>
          </p:spPr>
          <p:style>
            <a:lnRef idx="2">
              <a:schemeClr val="dk1"/>
            </a:lnRef>
            <a:fillRef idx="0">
              <a:schemeClr val="dk1"/>
            </a:fillRef>
            <a:effectRef idx="1">
              <a:schemeClr val="dk1"/>
            </a:effectRef>
            <a:fontRef idx="minor">
              <a:schemeClr val="tx1"/>
            </a:fontRef>
          </p:style>
        </p:cxnSp>
        <p:cxnSp>
          <p:nvCxnSpPr>
            <p:cNvPr id="200" name="Straight Connector 199"/>
            <p:cNvCxnSpPr/>
            <p:nvPr/>
          </p:nvCxnSpPr>
          <p:spPr>
            <a:xfrm>
              <a:off x="1066800" y="1752600"/>
              <a:ext cx="838200" cy="0"/>
            </a:xfrm>
            <a:prstGeom prst="line">
              <a:avLst/>
            </a:prstGeom>
          </p:spPr>
          <p:style>
            <a:lnRef idx="2">
              <a:schemeClr val="dk1"/>
            </a:lnRef>
            <a:fillRef idx="0">
              <a:schemeClr val="dk1"/>
            </a:fillRef>
            <a:effectRef idx="1">
              <a:schemeClr val="dk1"/>
            </a:effectRef>
            <a:fontRef idx="minor">
              <a:schemeClr val="tx1"/>
            </a:fontRef>
          </p:style>
        </p:cxnSp>
        <p:cxnSp>
          <p:nvCxnSpPr>
            <p:cNvPr id="201" name="Straight Connector 200"/>
            <p:cNvCxnSpPr/>
            <p:nvPr/>
          </p:nvCxnSpPr>
          <p:spPr>
            <a:xfrm rot="5400000">
              <a:off x="952500" y="1866900"/>
              <a:ext cx="228600" cy="0"/>
            </a:xfrm>
            <a:prstGeom prst="line">
              <a:avLst/>
            </a:prstGeom>
            <a:ln>
              <a:headEnd type="none"/>
              <a:tailEnd type="arrow"/>
            </a:ln>
          </p:spPr>
          <p:style>
            <a:lnRef idx="2">
              <a:schemeClr val="dk1"/>
            </a:lnRef>
            <a:fillRef idx="0">
              <a:schemeClr val="dk1"/>
            </a:fillRef>
            <a:effectRef idx="1">
              <a:schemeClr val="dk1"/>
            </a:effectRef>
            <a:fontRef idx="minor">
              <a:schemeClr val="tx1"/>
            </a:fontRef>
          </p:style>
        </p:cxnSp>
        <p:cxnSp>
          <p:nvCxnSpPr>
            <p:cNvPr id="202" name="Straight Connector 201"/>
            <p:cNvCxnSpPr>
              <a:endCxn id="203" idx="1"/>
            </p:cNvCxnSpPr>
            <p:nvPr/>
          </p:nvCxnSpPr>
          <p:spPr>
            <a:xfrm>
              <a:off x="1981200" y="2398776"/>
              <a:ext cx="1219200" cy="1524"/>
            </a:xfrm>
            <a:prstGeom prst="line">
              <a:avLst/>
            </a:prstGeom>
            <a:ln>
              <a:tailEnd type="arrow"/>
            </a:ln>
          </p:spPr>
          <p:style>
            <a:lnRef idx="2">
              <a:schemeClr val="dk1"/>
            </a:lnRef>
            <a:fillRef idx="0">
              <a:schemeClr val="dk1"/>
            </a:fillRef>
            <a:effectRef idx="1">
              <a:schemeClr val="dk1"/>
            </a:effectRef>
            <a:fontRef idx="minor">
              <a:schemeClr val="tx1"/>
            </a:fontRef>
          </p:style>
        </p:cxnSp>
        <p:sp>
          <p:nvSpPr>
            <p:cNvPr id="203" name="Left Brace 202"/>
            <p:cNvSpPr/>
            <p:nvPr/>
          </p:nvSpPr>
          <p:spPr>
            <a:xfrm>
              <a:off x="3200400" y="1828800"/>
              <a:ext cx="304800" cy="1143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4" name="Straight Connector 203"/>
            <p:cNvCxnSpPr/>
            <p:nvPr/>
          </p:nvCxnSpPr>
          <p:spPr>
            <a:xfrm rot="10800000">
              <a:off x="1066800" y="3505199"/>
              <a:ext cx="28956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05" name="Straight Arrow Connector 204"/>
            <p:cNvCxnSpPr/>
            <p:nvPr/>
          </p:nvCxnSpPr>
          <p:spPr>
            <a:xfrm flipH="1">
              <a:off x="3962400" y="3124200"/>
              <a:ext cx="1588" cy="381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6" name="Straight Arrow Connector 65"/>
            <p:cNvCxnSpPr/>
            <p:nvPr/>
          </p:nvCxnSpPr>
          <p:spPr>
            <a:xfrm rot="5400000">
              <a:off x="915194" y="3656806"/>
              <a:ext cx="3048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7" name="Rectangle 206"/>
            <p:cNvSpPr/>
            <p:nvPr/>
          </p:nvSpPr>
          <p:spPr>
            <a:xfrm>
              <a:off x="76200" y="149423"/>
              <a:ext cx="5105400" cy="338554"/>
            </a:xfrm>
            <a:prstGeom prst="rect">
              <a:avLst/>
            </a:prstGeom>
          </p:spPr>
          <p:txBody>
            <a:bodyPr wrap="square">
              <a:spAutoFit/>
            </a:bodyPr>
            <a:lstStyle/>
            <a:p>
              <a:r>
                <a:rPr lang="en-US" sz="1600" b="1" dirty="0" smtClean="0"/>
                <a:t>Phase 1. Extraction of 633 breast cancer signatures</a:t>
              </a:r>
              <a:endParaRPr lang="en-US" sz="1600" b="1" dirty="0"/>
            </a:p>
          </p:txBody>
        </p:sp>
        <p:sp>
          <p:nvSpPr>
            <p:cNvPr id="208" name="Rectangle 207"/>
            <p:cNvSpPr/>
            <p:nvPr/>
          </p:nvSpPr>
          <p:spPr>
            <a:xfrm>
              <a:off x="76200" y="3059668"/>
              <a:ext cx="4038600" cy="338554"/>
            </a:xfrm>
            <a:prstGeom prst="rect">
              <a:avLst/>
            </a:prstGeom>
          </p:spPr>
          <p:txBody>
            <a:bodyPr wrap="square">
              <a:spAutoFit/>
            </a:bodyPr>
            <a:lstStyle/>
            <a:p>
              <a:r>
                <a:rPr lang="en-US" sz="1600" b="1" dirty="0" smtClean="0"/>
                <a:t>Phase 2. Signature clusters and classification</a:t>
              </a:r>
              <a:endParaRPr lang="en-US" sz="1600" b="1" dirty="0"/>
            </a:p>
          </p:txBody>
        </p:sp>
        <p:sp>
          <p:nvSpPr>
            <p:cNvPr id="209" name="Rectangle 208"/>
            <p:cNvSpPr/>
            <p:nvPr/>
          </p:nvSpPr>
          <p:spPr>
            <a:xfrm>
              <a:off x="76200" y="5269468"/>
              <a:ext cx="3962400" cy="338554"/>
            </a:xfrm>
            <a:prstGeom prst="rect">
              <a:avLst/>
            </a:prstGeom>
          </p:spPr>
          <p:txBody>
            <a:bodyPr wrap="square">
              <a:spAutoFit/>
            </a:bodyPr>
            <a:lstStyle/>
            <a:p>
              <a:r>
                <a:rPr lang="en-US" sz="1600" b="1" dirty="0" smtClean="0"/>
                <a:t>Phase 3. Identification of meta-signature</a:t>
              </a:r>
              <a:endParaRPr lang="en-US" sz="1600" b="1" dirty="0"/>
            </a:p>
          </p:txBody>
        </p:sp>
      </p:grpSp>
      <p:sp>
        <p:nvSpPr>
          <p:cNvPr id="211" name="Rectangle 2"/>
          <p:cNvSpPr>
            <a:spLocks noChangeArrowheads="1"/>
          </p:cNvSpPr>
          <p:nvPr/>
        </p:nvSpPr>
        <p:spPr bwMode="auto">
          <a:xfrm>
            <a:off x="746972" y="0"/>
            <a:ext cx="7797712" cy="584775"/>
          </a:xfrm>
          <a:prstGeom prst="rect">
            <a:avLst/>
          </a:prstGeom>
          <a:noFill/>
          <a:ln w="9525">
            <a:noFill/>
            <a:miter lim="800000"/>
            <a:headEnd/>
            <a:tailEnd/>
          </a:ln>
        </p:spPr>
        <p:txBody>
          <a:bodyPr wrap="none">
            <a:spAutoFit/>
          </a:bodyPr>
          <a:lstStyle/>
          <a:p>
            <a:pPr algn="ctr">
              <a:spcBef>
                <a:spcPct val="30000"/>
              </a:spcBef>
            </a:pPr>
            <a:r>
              <a:rPr lang="en-US" sz="3200" b="1" dirty="0" smtClean="0">
                <a:solidFill>
                  <a:schemeClr val="accent1"/>
                </a:solidFill>
              </a:rPr>
              <a:t>Identification Processes for a Meta-signature</a:t>
            </a:r>
            <a:endParaRPr lang="en-US" sz="3200" b="1" dirty="0">
              <a:solidFill>
                <a:schemeClr val="accent1"/>
              </a:solidFill>
            </a:endParaRPr>
          </a:p>
        </p:txBody>
      </p:sp>
      <p:sp>
        <p:nvSpPr>
          <p:cNvPr id="104" name="Rectangle 103"/>
          <p:cNvSpPr/>
          <p:nvPr/>
        </p:nvSpPr>
        <p:spPr>
          <a:xfrm>
            <a:off x="0" y="6488668"/>
            <a:ext cx="1704313" cy="369332"/>
          </a:xfrm>
          <a:prstGeom prst="rect">
            <a:avLst/>
          </a:prstGeom>
        </p:spPr>
        <p:txBody>
          <a:bodyPr wrap="none">
            <a:spAutoFit/>
          </a:bodyPr>
          <a:lstStyle/>
          <a:p>
            <a:r>
              <a:rPr lang="en-US" b="1" i="1" dirty="0" smtClean="0"/>
              <a:t>PLoS One  2013 </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ChangeArrowheads="1"/>
          </p:cNvSpPr>
          <p:nvPr/>
        </p:nvSpPr>
        <p:spPr bwMode="auto">
          <a:xfrm>
            <a:off x="0" y="-18366"/>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0" algn="l"/>
                <a:tab pos="228600" algn="r"/>
                <a:tab pos="342900" algn="r"/>
                <a:tab pos="457200" algn="l"/>
              </a:tabLst>
            </a:pPr>
            <a:r>
              <a:rPr kumimoji="0" lang="en-US" sz="3600" b="1" i="0" u="none" strike="noStrike" cap="none" normalizeH="0" baseline="0" dirty="0" smtClean="0">
                <a:ln>
                  <a:noFill/>
                </a:ln>
                <a:solidFill>
                  <a:schemeClr val="tx2">
                    <a:lumMod val="60000"/>
                    <a:lumOff val="40000"/>
                  </a:schemeClr>
                </a:solidFill>
                <a:effectLst/>
                <a:latin typeface="+mj-lt"/>
                <a:ea typeface="宋体" pitchFamily="2" charset="-122"/>
                <a:cs typeface="Arial" pitchFamily="34" charset="0"/>
              </a:rPr>
              <a:t>Members of Breast Cancer Signature</a:t>
            </a:r>
            <a:r>
              <a:rPr kumimoji="0" lang="en-US" sz="3600" b="1" i="0" u="none" strike="noStrike" cap="none" normalizeH="0" dirty="0" smtClean="0">
                <a:ln>
                  <a:noFill/>
                </a:ln>
                <a:solidFill>
                  <a:schemeClr val="tx2">
                    <a:lumMod val="60000"/>
                    <a:lumOff val="40000"/>
                  </a:schemeClr>
                </a:solidFill>
                <a:effectLst/>
                <a:latin typeface="+mj-lt"/>
                <a:ea typeface="宋体" pitchFamily="2" charset="-122"/>
                <a:cs typeface="Arial" pitchFamily="34" charset="0"/>
              </a:rPr>
              <a:t> </a:t>
            </a:r>
            <a:r>
              <a:rPr kumimoji="0" lang="en-US" sz="3600" b="1" i="0" u="none" strike="noStrike" cap="none" normalizeH="0" baseline="0" dirty="0" smtClean="0">
                <a:ln>
                  <a:noFill/>
                </a:ln>
                <a:solidFill>
                  <a:schemeClr val="tx2">
                    <a:lumMod val="60000"/>
                    <a:lumOff val="40000"/>
                  </a:schemeClr>
                </a:solidFill>
                <a:effectLst/>
                <a:latin typeface="+mj-lt"/>
                <a:ea typeface="宋体" pitchFamily="2" charset="-122"/>
                <a:cs typeface="Arial" pitchFamily="34" charset="0"/>
              </a:rPr>
              <a:t>cluster for Meta-signature</a:t>
            </a:r>
            <a:r>
              <a:rPr kumimoji="0" lang="en-US" sz="3600" b="1" i="0" u="none" strike="noStrike" cap="none" normalizeH="0" dirty="0" smtClean="0">
                <a:ln>
                  <a:noFill/>
                </a:ln>
                <a:solidFill>
                  <a:schemeClr val="tx2">
                    <a:lumMod val="60000"/>
                    <a:lumOff val="40000"/>
                  </a:schemeClr>
                </a:solidFill>
                <a:effectLst/>
                <a:latin typeface="+mj-lt"/>
                <a:ea typeface="宋体" pitchFamily="2" charset="-122"/>
                <a:cs typeface="Arial" pitchFamily="34" charset="0"/>
              </a:rPr>
              <a:t> </a:t>
            </a:r>
            <a:r>
              <a:rPr kumimoji="0" lang="en-US" sz="3600" b="1" i="0" u="none" strike="noStrike" cap="none" normalizeH="0" baseline="0" dirty="0" smtClean="0">
                <a:ln>
                  <a:noFill/>
                </a:ln>
                <a:solidFill>
                  <a:schemeClr val="tx2">
                    <a:lumMod val="60000"/>
                    <a:lumOff val="40000"/>
                  </a:schemeClr>
                </a:solidFill>
                <a:effectLst/>
                <a:latin typeface="+mj-lt"/>
                <a:ea typeface="宋体" pitchFamily="2" charset="-122"/>
                <a:cs typeface="Arial" pitchFamily="34" charset="0"/>
              </a:rPr>
              <a:t>BRmet50</a:t>
            </a:r>
            <a:endParaRPr kumimoji="0" lang="en-US" sz="3600" b="0" i="0" u="none" strike="noStrike" cap="none" normalizeH="0" baseline="0" dirty="0" smtClean="0">
              <a:ln>
                <a:noFill/>
              </a:ln>
              <a:solidFill>
                <a:schemeClr val="tx2">
                  <a:lumMod val="60000"/>
                  <a:lumOff val="40000"/>
                </a:schemeClr>
              </a:solidFill>
              <a:effectLst/>
              <a:latin typeface="+mj-lt"/>
            </a:endParaRPr>
          </a:p>
        </p:txBody>
      </p:sp>
      <p:graphicFrame>
        <p:nvGraphicFramePr>
          <p:cNvPr id="4097" name="Object 1"/>
          <p:cNvGraphicFramePr>
            <a:graphicFrameLocks noChangeAspect="1"/>
          </p:cNvGraphicFramePr>
          <p:nvPr/>
        </p:nvGraphicFramePr>
        <p:xfrm>
          <a:off x="762000" y="1981200"/>
          <a:ext cx="7475913" cy="3842759"/>
        </p:xfrm>
        <a:graphic>
          <a:graphicData uri="http://schemas.openxmlformats.org/presentationml/2006/ole">
            <p:oleObj spid="_x0000_s4107" name="Acrobat Document" r:id="rId4" imgW="3771900" imgH="1885950" progId="AcroExch.Document.7">
              <p:embed/>
            </p:oleObj>
          </a:graphicData>
        </a:graphic>
      </p:graphicFrame>
      <p:cxnSp>
        <p:nvCxnSpPr>
          <p:cNvPr id="5" name="Straight Connector 4"/>
          <p:cNvCxnSpPr/>
          <p:nvPr/>
        </p:nvCxnSpPr>
        <p:spPr>
          <a:xfrm>
            <a:off x="5257800" y="2971800"/>
            <a:ext cx="12192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257800" y="3200400"/>
            <a:ext cx="12192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114800" y="3505200"/>
            <a:ext cx="1295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33800" y="3733800"/>
            <a:ext cx="76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33800" y="4038600"/>
            <a:ext cx="76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33800" y="4876800"/>
            <a:ext cx="76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733800" y="5105400"/>
            <a:ext cx="76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733800" y="5410200"/>
            <a:ext cx="76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114800" y="4267200"/>
            <a:ext cx="1371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800600" y="4572000"/>
            <a:ext cx="1066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00600" y="5715000"/>
            <a:ext cx="990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0" y="6488668"/>
            <a:ext cx="1704313" cy="369332"/>
          </a:xfrm>
          <a:prstGeom prst="rect">
            <a:avLst/>
          </a:prstGeom>
        </p:spPr>
        <p:txBody>
          <a:bodyPr wrap="none">
            <a:spAutoFit/>
          </a:bodyPr>
          <a:lstStyle/>
          <a:p>
            <a:r>
              <a:rPr lang="en-US" b="1" i="1" dirty="0" smtClean="0"/>
              <a:t>PLoS One  2013 </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2" name="Object 4"/>
          <p:cNvGraphicFramePr>
            <a:graphicFrameLocks noChangeAspect="1"/>
          </p:cNvGraphicFramePr>
          <p:nvPr/>
        </p:nvGraphicFramePr>
        <p:xfrm>
          <a:off x="381000" y="1371600"/>
          <a:ext cx="8153400" cy="4953000"/>
        </p:xfrm>
        <a:graphic>
          <a:graphicData uri="http://schemas.openxmlformats.org/presentationml/2006/ole">
            <p:oleObj spid="_x0000_s48142" name="Acrobat Document" r:id="rId4" imgW="4819500" imgH="4029075" progId="AcroExch.Document.7">
              <p:embed/>
            </p:oleObj>
          </a:graphicData>
        </a:graphic>
      </p:graphicFrame>
      <p:sp>
        <p:nvSpPr>
          <p:cNvPr id="3" name="Rectangle 2"/>
          <p:cNvSpPr/>
          <p:nvPr/>
        </p:nvSpPr>
        <p:spPr>
          <a:xfrm>
            <a:off x="0" y="0"/>
            <a:ext cx="9144000" cy="1200329"/>
          </a:xfrm>
          <a:prstGeom prst="rect">
            <a:avLst/>
          </a:prstGeom>
        </p:spPr>
        <p:txBody>
          <a:bodyPr wrap="square">
            <a:spAutoFit/>
          </a:bodyPr>
          <a:lstStyle/>
          <a:p>
            <a:pPr algn="ctr"/>
            <a:r>
              <a:rPr lang="en-US" sz="3600" b="1" dirty="0" smtClean="0">
                <a:solidFill>
                  <a:schemeClr val="tx2">
                    <a:lumMod val="60000"/>
                    <a:lumOff val="40000"/>
                  </a:schemeClr>
                </a:solidFill>
              </a:rPr>
              <a:t>Summary of survival analysis log-rank test p-values in breast cancer </a:t>
            </a:r>
            <a:endParaRPr lang="en-US" sz="3600" b="1" dirty="0">
              <a:solidFill>
                <a:schemeClr val="tx2">
                  <a:lumMod val="60000"/>
                  <a:lumOff val="40000"/>
                </a:schemeClr>
              </a:solidFill>
            </a:endParaRPr>
          </a:p>
        </p:txBody>
      </p:sp>
      <p:sp>
        <p:nvSpPr>
          <p:cNvPr id="4" name="Rectangle 3"/>
          <p:cNvSpPr/>
          <p:nvPr/>
        </p:nvSpPr>
        <p:spPr>
          <a:xfrm>
            <a:off x="0" y="6488668"/>
            <a:ext cx="1704313" cy="369332"/>
          </a:xfrm>
          <a:prstGeom prst="rect">
            <a:avLst/>
          </a:prstGeom>
        </p:spPr>
        <p:txBody>
          <a:bodyPr wrap="none">
            <a:spAutoFit/>
          </a:bodyPr>
          <a:lstStyle/>
          <a:p>
            <a:r>
              <a:rPr lang="en-US" b="1" i="1" dirty="0" smtClean="0"/>
              <a:t>PLoS One  2013 </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09599" y="533400"/>
            <a:ext cx="8153401" cy="5943600"/>
            <a:chOff x="838199" y="304800"/>
            <a:chExt cx="7539039" cy="6172200"/>
          </a:xfrm>
        </p:grpSpPr>
        <p:grpSp>
          <p:nvGrpSpPr>
            <p:cNvPr id="3" name="Group 5"/>
            <p:cNvGrpSpPr>
              <a:grpSpLocks/>
            </p:cNvGrpSpPr>
            <p:nvPr/>
          </p:nvGrpSpPr>
          <p:grpSpPr bwMode="auto">
            <a:xfrm>
              <a:off x="914400" y="304800"/>
              <a:ext cx="3043237" cy="3043238"/>
              <a:chOff x="304800" y="1143000"/>
              <a:chExt cx="3043237" cy="3043237"/>
            </a:xfrm>
          </p:grpSpPr>
          <p:graphicFrame>
            <p:nvGraphicFramePr>
              <p:cNvPr id="45" name="Object 1"/>
              <p:cNvGraphicFramePr>
                <a:graphicFrameLocks noChangeAspect="1"/>
              </p:cNvGraphicFramePr>
              <p:nvPr/>
            </p:nvGraphicFramePr>
            <p:xfrm>
              <a:off x="304800" y="1143000"/>
              <a:ext cx="3043237" cy="3043237"/>
            </p:xfrm>
            <a:graphic>
              <a:graphicData uri="http://schemas.openxmlformats.org/presentationml/2006/ole">
                <p:oleObj spid="_x0000_s1066" name="Acrobat Document" r:id="rId4" imgW="5670000" imgH="5670000" progId="AcroExch.Document.7">
                  <p:embed/>
                </p:oleObj>
              </a:graphicData>
            </a:graphic>
          </p:graphicFrame>
          <p:sp>
            <p:nvSpPr>
              <p:cNvPr id="46" name="Rectangle 4"/>
              <p:cNvSpPr>
                <a:spLocks noChangeArrowheads="1"/>
              </p:cNvSpPr>
              <p:nvPr/>
            </p:nvSpPr>
            <p:spPr bwMode="auto">
              <a:xfrm>
                <a:off x="561133" y="1219200"/>
                <a:ext cx="1039067" cy="338554"/>
              </a:xfrm>
              <a:prstGeom prst="rect">
                <a:avLst/>
              </a:prstGeom>
              <a:noFill/>
              <a:ln w="9525">
                <a:noFill/>
                <a:miter lim="800000"/>
                <a:headEnd/>
                <a:tailEnd/>
              </a:ln>
            </p:spPr>
            <p:txBody>
              <a:bodyPr wrap="none">
                <a:spAutoFit/>
              </a:bodyPr>
              <a:lstStyle/>
              <a:p>
                <a:r>
                  <a:rPr lang="en-US" sz="1600" dirty="0" smtClean="0"/>
                  <a:t>BRmet50</a:t>
                </a:r>
                <a:endParaRPr lang="en-US" sz="1600" dirty="0"/>
              </a:p>
            </p:txBody>
          </p:sp>
        </p:grpSp>
        <p:grpSp>
          <p:nvGrpSpPr>
            <p:cNvPr id="4" name="Group 8"/>
            <p:cNvGrpSpPr>
              <a:grpSpLocks/>
            </p:cNvGrpSpPr>
            <p:nvPr/>
          </p:nvGrpSpPr>
          <p:grpSpPr bwMode="auto">
            <a:xfrm>
              <a:off x="5334000" y="304800"/>
              <a:ext cx="3043238" cy="3043238"/>
              <a:chOff x="4419600" y="3429000"/>
              <a:chExt cx="3043238" cy="3043237"/>
            </a:xfrm>
          </p:grpSpPr>
          <p:graphicFrame>
            <p:nvGraphicFramePr>
              <p:cNvPr id="43" name="Object 2"/>
              <p:cNvGraphicFramePr>
                <a:graphicFrameLocks noChangeAspect="1"/>
              </p:cNvGraphicFramePr>
              <p:nvPr/>
            </p:nvGraphicFramePr>
            <p:xfrm>
              <a:off x="4419600" y="3429000"/>
              <a:ext cx="3043238" cy="3043237"/>
            </p:xfrm>
            <a:graphic>
              <a:graphicData uri="http://schemas.openxmlformats.org/presentationml/2006/ole">
                <p:oleObj spid="_x0000_s1067" name="Acrobat Document" r:id="rId5" imgW="5670000" imgH="5670000" progId="AcroExch.Document.7">
                  <p:embed/>
                </p:oleObj>
              </a:graphicData>
            </a:graphic>
          </p:graphicFrame>
          <p:sp>
            <p:nvSpPr>
              <p:cNvPr id="44" name="Rectangle 7"/>
              <p:cNvSpPr>
                <a:spLocks noChangeArrowheads="1"/>
              </p:cNvSpPr>
              <p:nvPr/>
            </p:nvSpPr>
            <p:spPr bwMode="auto">
              <a:xfrm>
                <a:off x="4672501" y="3471446"/>
                <a:ext cx="1451038" cy="338554"/>
              </a:xfrm>
              <a:prstGeom prst="rect">
                <a:avLst/>
              </a:prstGeom>
              <a:noFill/>
              <a:ln w="9525">
                <a:noFill/>
                <a:miter lim="800000"/>
                <a:headEnd/>
                <a:tailEnd/>
              </a:ln>
            </p:spPr>
            <p:txBody>
              <a:bodyPr wrap="none">
                <a:spAutoFit/>
              </a:bodyPr>
              <a:lstStyle/>
              <a:p>
                <a:r>
                  <a:rPr lang="en-US" sz="1600" dirty="0" err="1" smtClean="0"/>
                  <a:t>BRmet</a:t>
                </a:r>
                <a:r>
                  <a:rPr lang="en-US" sz="1600" dirty="0" smtClean="0"/>
                  <a:t>[-1042]</a:t>
                </a:r>
                <a:endParaRPr lang="en-US" sz="1600" dirty="0"/>
              </a:p>
            </p:txBody>
          </p:sp>
        </p:grpSp>
        <p:grpSp>
          <p:nvGrpSpPr>
            <p:cNvPr id="5" name="Group 11"/>
            <p:cNvGrpSpPr>
              <a:grpSpLocks/>
            </p:cNvGrpSpPr>
            <p:nvPr/>
          </p:nvGrpSpPr>
          <p:grpSpPr bwMode="auto">
            <a:xfrm>
              <a:off x="914400" y="3429001"/>
              <a:ext cx="3043238" cy="3043237"/>
              <a:chOff x="914400" y="3814762"/>
              <a:chExt cx="3043238" cy="3043238"/>
            </a:xfrm>
          </p:grpSpPr>
          <p:graphicFrame>
            <p:nvGraphicFramePr>
              <p:cNvPr id="41" name="Object 3"/>
              <p:cNvGraphicFramePr>
                <a:graphicFrameLocks noChangeAspect="1"/>
              </p:cNvGraphicFramePr>
              <p:nvPr/>
            </p:nvGraphicFramePr>
            <p:xfrm>
              <a:off x="914400" y="3814762"/>
              <a:ext cx="3043238" cy="3043238"/>
            </p:xfrm>
            <a:graphic>
              <a:graphicData uri="http://schemas.openxmlformats.org/presentationml/2006/ole">
                <p:oleObj spid="_x0000_s1068" name="Acrobat Document" r:id="rId6" imgW="5670000" imgH="5670000" progId="AcroExch.Document.7">
                  <p:embed/>
                </p:oleObj>
              </a:graphicData>
            </a:graphic>
          </p:graphicFrame>
          <p:sp>
            <p:nvSpPr>
              <p:cNvPr id="42" name="Rectangle 10"/>
              <p:cNvSpPr>
                <a:spLocks noChangeArrowheads="1"/>
              </p:cNvSpPr>
              <p:nvPr/>
            </p:nvSpPr>
            <p:spPr bwMode="auto">
              <a:xfrm>
                <a:off x="1161288" y="3886200"/>
                <a:ext cx="957313" cy="338554"/>
              </a:xfrm>
              <a:prstGeom prst="rect">
                <a:avLst/>
              </a:prstGeom>
              <a:noFill/>
              <a:ln w="9525">
                <a:noFill/>
                <a:miter lim="800000"/>
                <a:headEnd/>
                <a:tailEnd/>
              </a:ln>
            </p:spPr>
            <p:txBody>
              <a:bodyPr wrap="none">
                <a:spAutoFit/>
              </a:bodyPr>
              <a:lstStyle/>
              <a:p>
                <a:r>
                  <a:rPr lang="en-US" sz="1600" dirty="0" smtClean="0"/>
                  <a:t>BRsig70</a:t>
                </a:r>
                <a:endParaRPr lang="en-US" sz="1600" dirty="0"/>
              </a:p>
            </p:txBody>
          </p:sp>
        </p:grpSp>
        <p:grpSp>
          <p:nvGrpSpPr>
            <p:cNvPr id="6" name="Group 14"/>
            <p:cNvGrpSpPr>
              <a:grpSpLocks/>
            </p:cNvGrpSpPr>
            <p:nvPr/>
          </p:nvGrpSpPr>
          <p:grpSpPr bwMode="auto">
            <a:xfrm>
              <a:off x="5334000" y="3429000"/>
              <a:ext cx="3043238" cy="3043238"/>
              <a:chOff x="5257800" y="4038600"/>
              <a:chExt cx="3043238" cy="3043238"/>
            </a:xfrm>
          </p:grpSpPr>
          <p:graphicFrame>
            <p:nvGraphicFramePr>
              <p:cNvPr id="39" name="Object 4"/>
              <p:cNvGraphicFramePr>
                <a:graphicFrameLocks noChangeAspect="1"/>
              </p:cNvGraphicFramePr>
              <p:nvPr/>
            </p:nvGraphicFramePr>
            <p:xfrm>
              <a:off x="5257800" y="4038600"/>
              <a:ext cx="3043238" cy="3043238"/>
            </p:xfrm>
            <a:graphic>
              <a:graphicData uri="http://schemas.openxmlformats.org/presentationml/2006/ole">
                <p:oleObj spid="_x0000_s1069" name="Acrobat Document" r:id="rId7" imgW="5670000" imgH="5670000" progId="AcroExch.Document.7">
                  <p:embed/>
                </p:oleObj>
              </a:graphicData>
            </a:graphic>
          </p:graphicFrame>
          <p:sp>
            <p:nvSpPr>
              <p:cNvPr id="40" name="Rectangle 39"/>
              <p:cNvSpPr>
                <a:spLocks noChangeArrowheads="1"/>
              </p:cNvSpPr>
              <p:nvPr/>
            </p:nvSpPr>
            <p:spPr bwMode="auto">
              <a:xfrm>
                <a:off x="5504688" y="4081046"/>
                <a:ext cx="957313" cy="338554"/>
              </a:xfrm>
              <a:prstGeom prst="rect">
                <a:avLst/>
              </a:prstGeom>
              <a:noFill/>
              <a:ln w="9525">
                <a:noFill/>
                <a:miter lim="800000"/>
                <a:headEnd/>
                <a:tailEnd/>
              </a:ln>
            </p:spPr>
            <p:txBody>
              <a:bodyPr wrap="none">
                <a:spAutoFit/>
              </a:bodyPr>
              <a:lstStyle/>
              <a:p>
                <a:r>
                  <a:rPr lang="en-US" sz="1600" dirty="0" smtClean="0"/>
                  <a:t>BRsig76</a:t>
                </a:r>
                <a:endParaRPr lang="en-US" sz="1600" dirty="0"/>
              </a:p>
            </p:txBody>
          </p:sp>
        </p:grpSp>
        <p:sp>
          <p:nvSpPr>
            <p:cNvPr id="7" name="Rectangle 6"/>
            <p:cNvSpPr/>
            <p:nvPr/>
          </p:nvSpPr>
          <p:spPr>
            <a:xfrm>
              <a:off x="1399032" y="3124200"/>
              <a:ext cx="2036064"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Arial" pitchFamily="34" charset="0"/>
                  <a:cs typeface="Arial" pitchFamily="34" charset="0"/>
                </a:rPr>
                <a:t>Relapse free time (days)</a:t>
              </a:r>
              <a:endParaRPr lang="en-US" dirty="0">
                <a:latin typeface="Arial" pitchFamily="34" charset="0"/>
                <a:cs typeface="Arial" pitchFamily="34" charset="0"/>
              </a:endParaRPr>
            </a:p>
          </p:txBody>
        </p:sp>
        <p:grpSp>
          <p:nvGrpSpPr>
            <p:cNvPr id="8" name="Group 22"/>
            <p:cNvGrpSpPr/>
            <p:nvPr/>
          </p:nvGrpSpPr>
          <p:grpSpPr>
            <a:xfrm>
              <a:off x="2542032" y="658368"/>
              <a:ext cx="1219200" cy="304800"/>
              <a:chOff x="3828288" y="3115056"/>
              <a:chExt cx="1219200" cy="304800"/>
            </a:xfrm>
          </p:grpSpPr>
          <p:sp>
            <p:nvSpPr>
              <p:cNvPr id="37" name="Rectangle 36"/>
              <p:cNvSpPr/>
              <p:nvPr/>
            </p:nvSpPr>
            <p:spPr>
              <a:xfrm>
                <a:off x="3828288" y="3115056"/>
                <a:ext cx="1219200" cy="3048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900" dirty="0" smtClean="0">
                    <a:solidFill>
                      <a:schemeClr val="tx1"/>
                    </a:solidFill>
                    <a:latin typeface="Arial" pitchFamily="34" charset="0"/>
                    <a:cs typeface="Arial" pitchFamily="34" charset="0"/>
                  </a:rPr>
                  <a:t>Good prognosis</a:t>
                </a:r>
              </a:p>
              <a:p>
                <a:pPr algn="r"/>
                <a:r>
                  <a:rPr lang="en-US" sz="900" dirty="0" smtClean="0">
                    <a:solidFill>
                      <a:schemeClr val="tx1"/>
                    </a:solidFill>
                    <a:latin typeface="Arial" pitchFamily="34" charset="0"/>
                    <a:cs typeface="Arial" pitchFamily="34" charset="0"/>
                  </a:rPr>
                  <a:t>----  Poor prognosis</a:t>
                </a:r>
                <a:endParaRPr lang="en-US" sz="900" dirty="0">
                  <a:latin typeface="Arial" pitchFamily="34" charset="0"/>
                  <a:cs typeface="Arial" pitchFamily="34" charset="0"/>
                </a:endParaRPr>
              </a:p>
            </p:txBody>
          </p:sp>
          <p:cxnSp>
            <p:nvCxnSpPr>
              <p:cNvPr id="38" name="Straight Connector 37"/>
              <p:cNvCxnSpPr/>
              <p:nvPr/>
            </p:nvCxnSpPr>
            <p:spPr>
              <a:xfrm>
                <a:off x="3953256" y="3218688"/>
                <a:ext cx="152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 name="Group 23"/>
            <p:cNvGrpSpPr/>
            <p:nvPr/>
          </p:nvGrpSpPr>
          <p:grpSpPr>
            <a:xfrm>
              <a:off x="6967728" y="658368"/>
              <a:ext cx="1219200" cy="304800"/>
              <a:chOff x="3837432" y="3115056"/>
              <a:chExt cx="1219200" cy="304800"/>
            </a:xfrm>
          </p:grpSpPr>
          <p:sp>
            <p:nvSpPr>
              <p:cNvPr id="35" name="Rectangle 34"/>
              <p:cNvSpPr/>
              <p:nvPr/>
            </p:nvSpPr>
            <p:spPr>
              <a:xfrm>
                <a:off x="3837432" y="3115056"/>
                <a:ext cx="1219200" cy="3048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900" dirty="0" smtClean="0">
                    <a:solidFill>
                      <a:schemeClr val="tx1"/>
                    </a:solidFill>
                    <a:latin typeface="Arial" pitchFamily="34" charset="0"/>
                    <a:cs typeface="Arial" pitchFamily="34" charset="0"/>
                  </a:rPr>
                  <a:t>Good prognosis</a:t>
                </a:r>
              </a:p>
              <a:p>
                <a:pPr algn="r"/>
                <a:r>
                  <a:rPr lang="en-US" sz="900" dirty="0" smtClean="0">
                    <a:solidFill>
                      <a:schemeClr val="tx1"/>
                    </a:solidFill>
                    <a:latin typeface="Arial" pitchFamily="34" charset="0"/>
                    <a:cs typeface="Arial" pitchFamily="34" charset="0"/>
                  </a:rPr>
                  <a:t>----   Poor prognosis</a:t>
                </a:r>
                <a:endParaRPr lang="en-US" sz="900" dirty="0">
                  <a:latin typeface="Arial" pitchFamily="34" charset="0"/>
                  <a:cs typeface="Arial" pitchFamily="34" charset="0"/>
                </a:endParaRPr>
              </a:p>
            </p:txBody>
          </p:sp>
          <p:cxnSp>
            <p:nvCxnSpPr>
              <p:cNvPr id="36" name="Straight Connector 35"/>
              <p:cNvCxnSpPr/>
              <p:nvPr/>
            </p:nvCxnSpPr>
            <p:spPr>
              <a:xfrm>
                <a:off x="3922776" y="3218688"/>
                <a:ext cx="152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 name="Group 26"/>
            <p:cNvGrpSpPr/>
            <p:nvPr/>
          </p:nvGrpSpPr>
          <p:grpSpPr>
            <a:xfrm>
              <a:off x="2542032" y="3785616"/>
              <a:ext cx="1219200" cy="304800"/>
              <a:chOff x="3828288" y="3124200"/>
              <a:chExt cx="1219200" cy="304800"/>
            </a:xfrm>
          </p:grpSpPr>
          <p:sp>
            <p:nvSpPr>
              <p:cNvPr id="33" name="Rectangle 32"/>
              <p:cNvSpPr/>
              <p:nvPr/>
            </p:nvSpPr>
            <p:spPr>
              <a:xfrm>
                <a:off x="3828288" y="3124200"/>
                <a:ext cx="1219200" cy="3048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900" dirty="0" smtClean="0">
                    <a:solidFill>
                      <a:schemeClr val="tx1"/>
                    </a:solidFill>
                    <a:latin typeface="Arial" pitchFamily="34" charset="0"/>
                    <a:cs typeface="Arial" pitchFamily="34" charset="0"/>
                  </a:rPr>
                  <a:t>Good prognosis</a:t>
                </a:r>
              </a:p>
              <a:p>
                <a:pPr algn="r"/>
                <a:r>
                  <a:rPr lang="en-US" sz="900" dirty="0" smtClean="0">
                    <a:solidFill>
                      <a:schemeClr val="tx1"/>
                    </a:solidFill>
                    <a:latin typeface="Arial" pitchFamily="34" charset="0"/>
                    <a:cs typeface="Arial" pitchFamily="34" charset="0"/>
                  </a:rPr>
                  <a:t>----   Poor prognosis</a:t>
                </a:r>
                <a:endParaRPr lang="en-US" sz="900" dirty="0">
                  <a:latin typeface="Arial" pitchFamily="34" charset="0"/>
                  <a:cs typeface="Arial" pitchFamily="34" charset="0"/>
                </a:endParaRPr>
              </a:p>
            </p:txBody>
          </p:sp>
          <p:cxnSp>
            <p:nvCxnSpPr>
              <p:cNvPr id="34" name="Straight Connector 33"/>
              <p:cNvCxnSpPr/>
              <p:nvPr/>
            </p:nvCxnSpPr>
            <p:spPr>
              <a:xfrm>
                <a:off x="3922776" y="3218688"/>
                <a:ext cx="152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 name="Group 29"/>
            <p:cNvGrpSpPr/>
            <p:nvPr/>
          </p:nvGrpSpPr>
          <p:grpSpPr>
            <a:xfrm>
              <a:off x="6967728" y="3785616"/>
              <a:ext cx="1219200" cy="304800"/>
              <a:chOff x="3837432" y="3124200"/>
              <a:chExt cx="1219200" cy="304800"/>
            </a:xfrm>
          </p:grpSpPr>
          <p:sp>
            <p:nvSpPr>
              <p:cNvPr id="31" name="Rectangle 30"/>
              <p:cNvSpPr/>
              <p:nvPr/>
            </p:nvSpPr>
            <p:spPr>
              <a:xfrm>
                <a:off x="3837432" y="3124200"/>
                <a:ext cx="1219200" cy="3048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900" dirty="0" smtClean="0">
                    <a:solidFill>
                      <a:schemeClr val="tx1"/>
                    </a:solidFill>
                    <a:latin typeface="Arial" pitchFamily="34" charset="0"/>
                    <a:cs typeface="Arial" pitchFamily="34" charset="0"/>
                  </a:rPr>
                  <a:t>Good prognosis</a:t>
                </a:r>
              </a:p>
              <a:p>
                <a:pPr algn="r"/>
                <a:r>
                  <a:rPr lang="en-US" sz="900" dirty="0" smtClean="0">
                    <a:solidFill>
                      <a:schemeClr val="tx1"/>
                    </a:solidFill>
                    <a:latin typeface="Arial" pitchFamily="34" charset="0"/>
                    <a:cs typeface="Arial" pitchFamily="34" charset="0"/>
                  </a:rPr>
                  <a:t>----   Poor prognosis</a:t>
                </a:r>
                <a:endParaRPr lang="en-US" sz="900" dirty="0">
                  <a:latin typeface="Arial" pitchFamily="34" charset="0"/>
                  <a:cs typeface="Arial" pitchFamily="34" charset="0"/>
                </a:endParaRPr>
              </a:p>
            </p:txBody>
          </p:sp>
          <p:cxnSp>
            <p:nvCxnSpPr>
              <p:cNvPr id="32" name="Straight Connector 31"/>
              <p:cNvCxnSpPr/>
              <p:nvPr/>
            </p:nvCxnSpPr>
            <p:spPr>
              <a:xfrm>
                <a:off x="3922776" y="3218688"/>
                <a:ext cx="152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rot="16200000">
              <a:off x="-266701" y="1638300"/>
              <a:ext cx="24384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Probability of relapse </a:t>
              </a:r>
              <a:r>
                <a:rPr lang="en-US" sz="1100" dirty="0" smtClean="0">
                  <a:solidFill>
                    <a:schemeClr val="tx1"/>
                  </a:solidFill>
                  <a:latin typeface="Arial" pitchFamily="34" charset="0"/>
                  <a:cs typeface="Arial" pitchFamily="34" charset="0"/>
                </a:rPr>
                <a:t>free survival</a:t>
              </a:r>
              <a:r>
                <a:rPr lang="en-US" sz="1200" dirty="0" smtClean="0">
                  <a:solidFill>
                    <a:schemeClr val="tx1"/>
                  </a:solidFill>
                  <a:latin typeface="Arial" pitchFamily="34" charset="0"/>
                  <a:cs typeface="Arial" pitchFamily="34" charset="0"/>
                </a:rPr>
                <a:t> </a:t>
              </a:r>
              <a:endParaRPr lang="en-US" dirty="0"/>
            </a:p>
          </p:txBody>
        </p:sp>
        <p:sp>
          <p:nvSpPr>
            <p:cNvPr id="13" name="Rectangle 12"/>
            <p:cNvSpPr/>
            <p:nvPr/>
          </p:nvSpPr>
          <p:spPr>
            <a:xfrm rot="16200000">
              <a:off x="-266700" y="4762500"/>
              <a:ext cx="24384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Probability of relapse </a:t>
              </a:r>
              <a:r>
                <a:rPr lang="en-US" sz="1100" dirty="0" smtClean="0">
                  <a:solidFill>
                    <a:schemeClr val="tx1"/>
                  </a:solidFill>
                  <a:latin typeface="Arial" pitchFamily="34" charset="0"/>
                  <a:cs typeface="Arial" pitchFamily="34" charset="0"/>
                </a:rPr>
                <a:t>free survival</a:t>
              </a:r>
              <a:r>
                <a:rPr lang="en-US" sz="1200" dirty="0" smtClean="0">
                  <a:solidFill>
                    <a:schemeClr val="tx1"/>
                  </a:solidFill>
                  <a:latin typeface="Arial" pitchFamily="34" charset="0"/>
                  <a:cs typeface="Arial" pitchFamily="34" charset="0"/>
                </a:rPr>
                <a:t> </a:t>
              </a:r>
              <a:endParaRPr lang="en-US" dirty="0"/>
            </a:p>
          </p:txBody>
        </p:sp>
        <p:sp>
          <p:nvSpPr>
            <p:cNvPr id="14" name="Rectangle 13"/>
            <p:cNvSpPr/>
            <p:nvPr/>
          </p:nvSpPr>
          <p:spPr>
            <a:xfrm rot="16200000">
              <a:off x="4152900" y="1645920"/>
              <a:ext cx="24384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Probability of relapse </a:t>
              </a:r>
              <a:r>
                <a:rPr lang="en-US" sz="1100" dirty="0" smtClean="0">
                  <a:solidFill>
                    <a:schemeClr val="tx1"/>
                  </a:solidFill>
                  <a:latin typeface="Arial" pitchFamily="34" charset="0"/>
                  <a:cs typeface="Arial" pitchFamily="34" charset="0"/>
                </a:rPr>
                <a:t>free survival</a:t>
              </a:r>
              <a:r>
                <a:rPr lang="en-US" sz="1200" dirty="0" smtClean="0">
                  <a:solidFill>
                    <a:schemeClr val="tx1"/>
                  </a:solidFill>
                  <a:latin typeface="Arial" pitchFamily="34" charset="0"/>
                  <a:cs typeface="Arial" pitchFamily="34" charset="0"/>
                </a:rPr>
                <a:t> </a:t>
              </a:r>
              <a:endParaRPr lang="en-US" dirty="0"/>
            </a:p>
          </p:txBody>
        </p:sp>
        <p:sp>
          <p:nvSpPr>
            <p:cNvPr id="15" name="Rectangle 14"/>
            <p:cNvSpPr/>
            <p:nvPr/>
          </p:nvSpPr>
          <p:spPr>
            <a:xfrm rot="16200000">
              <a:off x="4152900" y="4762501"/>
              <a:ext cx="24384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Probability of relapse </a:t>
              </a:r>
              <a:r>
                <a:rPr lang="en-US" sz="1100" dirty="0" smtClean="0">
                  <a:solidFill>
                    <a:schemeClr val="tx1"/>
                  </a:solidFill>
                  <a:latin typeface="Arial" pitchFamily="34" charset="0"/>
                  <a:cs typeface="Arial" pitchFamily="34" charset="0"/>
                </a:rPr>
                <a:t>free survival</a:t>
              </a:r>
              <a:r>
                <a:rPr lang="en-US" sz="1200" dirty="0" smtClean="0">
                  <a:solidFill>
                    <a:schemeClr val="tx1"/>
                  </a:solidFill>
                  <a:latin typeface="Arial" pitchFamily="34" charset="0"/>
                  <a:cs typeface="Arial" pitchFamily="34" charset="0"/>
                </a:rPr>
                <a:t> </a:t>
              </a:r>
              <a:endParaRPr lang="en-US" dirty="0"/>
            </a:p>
          </p:txBody>
        </p:sp>
        <p:sp>
          <p:nvSpPr>
            <p:cNvPr id="16" name="Rectangle 15"/>
            <p:cNvSpPr/>
            <p:nvPr/>
          </p:nvSpPr>
          <p:spPr>
            <a:xfrm>
              <a:off x="2362200" y="2362200"/>
              <a:ext cx="914400" cy="2286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P=0.00189</a:t>
              </a:r>
              <a:endParaRPr lang="en-US" dirty="0"/>
            </a:p>
          </p:txBody>
        </p:sp>
        <p:sp>
          <p:nvSpPr>
            <p:cNvPr id="17" name="Rectangle 16"/>
            <p:cNvSpPr/>
            <p:nvPr/>
          </p:nvSpPr>
          <p:spPr>
            <a:xfrm>
              <a:off x="6858000" y="2362200"/>
              <a:ext cx="914400" cy="2286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P=0.0325</a:t>
              </a:r>
              <a:endParaRPr lang="en-US" dirty="0"/>
            </a:p>
          </p:txBody>
        </p:sp>
        <p:sp>
          <p:nvSpPr>
            <p:cNvPr id="18" name="Rectangle 17"/>
            <p:cNvSpPr/>
            <p:nvPr/>
          </p:nvSpPr>
          <p:spPr>
            <a:xfrm>
              <a:off x="2362200" y="5486400"/>
              <a:ext cx="914400" cy="2286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P=0.0744</a:t>
              </a:r>
              <a:endParaRPr lang="en-US" dirty="0"/>
            </a:p>
          </p:txBody>
        </p:sp>
        <p:sp>
          <p:nvSpPr>
            <p:cNvPr id="19" name="Rectangle 18"/>
            <p:cNvSpPr/>
            <p:nvPr/>
          </p:nvSpPr>
          <p:spPr>
            <a:xfrm>
              <a:off x="6858000" y="5486400"/>
              <a:ext cx="914400" cy="2286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P=0.698</a:t>
              </a:r>
              <a:endParaRPr lang="en-US" dirty="0"/>
            </a:p>
          </p:txBody>
        </p:sp>
        <p:sp>
          <p:nvSpPr>
            <p:cNvPr id="20" name="Rectangle 19"/>
            <p:cNvSpPr/>
            <p:nvPr/>
          </p:nvSpPr>
          <p:spPr>
            <a:xfrm>
              <a:off x="1143000" y="2971800"/>
              <a:ext cx="2667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Arial" pitchFamily="34" charset="0"/>
                  <a:cs typeface="Arial" pitchFamily="34" charset="0"/>
                </a:rPr>
                <a:t>0         1000       2000      3000      4000        5000    </a:t>
              </a:r>
              <a:endParaRPr lang="en-US" sz="900" dirty="0">
                <a:latin typeface="Arial" pitchFamily="34" charset="0"/>
                <a:cs typeface="Arial" pitchFamily="34" charset="0"/>
              </a:endParaRPr>
            </a:p>
          </p:txBody>
        </p:sp>
        <p:sp>
          <p:nvSpPr>
            <p:cNvPr id="21" name="Rectangle 20"/>
            <p:cNvSpPr/>
            <p:nvPr/>
          </p:nvSpPr>
          <p:spPr>
            <a:xfrm>
              <a:off x="5562600" y="2971800"/>
              <a:ext cx="2667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Arial" pitchFamily="34" charset="0"/>
                  <a:cs typeface="Arial" pitchFamily="34" charset="0"/>
                </a:rPr>
                <a:t>0         1000       2000      3000      4000        5000    </a:t>
              </a:r>
              <a:endParaRPr lang="en-US" sz="900" dirty="0">
                <a:latin typeface="Arial" pitchFamily="34" charset="0"/>
                <a:cs typeface="Arial" pitchFamily="34" charset="0"/>
              </a:endParaRPr>
            </a:p>
          </p:txBody>
        </p:sp>
        <p:sp>
          <p:nvSpPr>
            <p:cNvPr id="22" name="Rectangle 21"/>
            <p:cNvSpPr/>
            <p:nvPr/>
          </p:nvSpPr>
          <p:spPr>
            <a:xfrm>
              <a:off x="1143000" y="6096000"/>
              <a:ext cx="2667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Arial" pitchFamily="34" charset="0"/>
                  <a:cs typeface="Arial" pitchFamily="34" charset="0"/>
                </a:rPr>
                <a:t>0         1000       2000      3000      4000        5000    </a:t>
              </a:r>
              <a:endParaRPr lang="en-US" sz="900" dirty="0">
                <a:latin typeface="Arial" pitchFamily="34" charset="0"/>
                <a:cs typeface="Arial" pitchFamily="34" charset="0"/>
              </a:endParaRPr>
            </a:p>
          </p:txBody>
        </p:sp>
        <p:sp>
          <p:nvSpPr>
            <p:cNvPr id="23" name="Rectangle 22"/>
            <p:cNvSpPr/>
            <p:nvPr/>
          </p:nvSpPr>
          <p:spPr>
            <a:xfrm>
              <a:off x="5562600" y="6096000"/>
              <a:ext cx="2667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Arial" pitchFamily="34" charset="0"/>
                  <a:cs typeface="Arial" pitchFamily="34" charset="0"/>
                </a:rPr>
                <a:t>0         1000       2000      3000      4000        5000    </a:t>
              </a:r>
              <a:endParaRPr lang="en-US" sz="900" dirty="0">
                <a:latin typeface="Arial" pitchFamily="34" charset="0"/>
                <a:cs typeface="Arial" pitchFamily="34" charset="0"/>
              </a:endParaRPr>
            </a:p>
          </p:txBody>
        </p:sp>
        <p:sp>
          <p:nvSpPr>
            <p:cNvPr id="24" name="Rectangle 23"/>
            <p:cNvSpPr/>
            <p:nvPr/>
          </p:nvSpPr>
          <p:spPr>
            <a:xfrm rot="16200000">
              <a:off x="-100584" y="1714500"/>
              <a:ext cx="2438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Arial" pitchFamily="34" charset="0"/>
                  <a:cs typeface="Arial" pitchFamily="34" charset="0"/>
                </a:rPr>
                <a:t>0.0        0.2        0.4        0.6        0.8        1.0    </a:t>
              </a:r>
              <a:endParaRPr lang="en-US" sz="900" dirty="0">
                <a:latin typeface="Arial" pitchFamily="34" charset="0"/>
                <a:cs typeface="Arial" pitchFamily="34" charset="0"/>
              </a:endParaRPr>
            </a:p>
          </p:txBody>
        </p:sp>
        <p:sp>
          <p:nvSpPr>
            <p:cNvPr id="25" name="Rectangle 24"/>
            <p:cNvSpPr/>
            <p:nvPr/>
          </p:nvSpPr>
          <p:spPr>
            <a:xfrm rot="16200000">
              <a:off x="4325112" y="1714500"/>
              <a:ext cx="2438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Arial" pitchFamily="34" charset="0"/>
                  <a:cs typeface="Arial" pitchFamily="34" charset="0"/>
                </a:rPr>
                <a:t>0.0        0.2        0.4        0.6        0.8        1.0    </a:t>
              </a:r>
              <a:endParaRPr lang="en-US" sz="900" dirty="0">
                <a:latin typeface="Arial" pitchFamily="34" charset="0"/>
                <a:cs typeface="Arial" pitchFamily="34" charset="0"/>
              </a:endParaRPr>
            </a:p>
          </p:txBody>
        </p:sp>
        <p:sp>
          <p:nvSpPr>
            <p:cNvPr id="26" name="Rectangle 25"/>
            <p:cNvSpPr/>
            <p:nvPr/>
          </p:nvSpPr>
          <p:spPr>
            <a:xfrm rot="16200000">
              <a:off x="-100584" y="4838700"/>
              <a:ext cx="2438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Arial" pitchFamily="34" charset="0"/>
                  <a:cs typeface="Arial" pitchFamily="34" charset="0"/>
                </a:rPr>
                <a:t>0.0        0.2        0.4        0.6        0.8        1.0    </a:t>
              </a:r>
              <a:endParaRPr lang="en-US" sz="900" dirty="0">
                <a:latin typeface="Arial" pitchFamily="34" charset="0"/>
                <a:cs typeface="Arial" pitchFamily="34" charset="0"/>
              </a:endParaRPr>
            </a:p>
          </p:txBody>
        </p:sp>
        <p:sp>
          <p:nvSpPr>
            <p:cNvPr id="27" name="Rectangle 26"/>
            <p:cNvSpPr/>
            <p:nvPr/>
          </p:nvSpPr>
          <p:spPr>
            <a:xfrm rot="16200000">
              <a:off x="4334256" y="4838700"/>
              <a:ext cx="2438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solidFill>
                  <a:latin typeface="Arial" pitchFamily="34" charset="0"/>
                  <a:cs typeface="Arial" pitchFamily="34" charset="0"/>
                </a:rPr>
                <a:t>0.0        0.2        0.4        0.6        0.8        1.0    </a:t>
              </a:r>
              <a:endParaRPr lang="en-US" sz="900" dirty="0">
                <a:latin typeface="Arial" pitchFamily="34" charset="0"/>
                <a:cs typeface="Arial" pitchFamily="34" charset="0"/>
              </a:endParaRPr>
            </a:p>
          </p:txBody>
        </p:sp>
        <p:sp>
          <p:nvSpPr>
            <p:cNvPr id="28" name="Rectangle 27"/>
            <p:cNvSpPr/>
            <p:nvPr/>
          </p:nvSpPr>
          <p:spPr>
            <a:xfrm>
              <a:off x="5833872" y="3124200"/>
              <a:ext cx="2036064"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Arial" pitchFamily="34" charset="0"/>
                  <a:cs typeface="Arial" pitchFamily="34" charset="0"/>
                </a:rPr>
                <a:t>Relapse free time (days)</a:t>
              </a:r>
              <a:endParaRPr lang="en-US" dirty="0">
                <a:latin typeface="Arial" pitchFamily="34" charset="0"/>
                <a:cs typeface="Arial" pitchFamily="34" charset="0"/>
              </a:endParaRPr>
            </a:p>
          </p:txBody>
        </p:sp>
        <p:sp>
          <p:nvSpPr>
            <p:cNvPr id="29" name="Rectangle 28"/>
            <p:cNvSpPr/>
            <p:nvPr/>
          </p:nvSpPr>
          <p:spPr>
            <a:xfrm>
              <a:off x="1408176" y="6248400"/>
              <a:ext cx="2036064"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Arial" pitchFamily="34" charset="0"/>
                  <a:cs typeface="Arial" pitchFamily="34" charset="0"/>
                </a:rPr>
                <a:t>Relapse free time (days)</a:t>
              </a:r>
              <a:endParaRPr lang="en-US" dirty="0">
                <a:latin typeface="Arial" pitchFamily="34" charset="0"/>
                <a:cs typeface="Arial" pitchFamily="34" charset="0"/>
              </a:endParaRPr>
            </a:p>
          </p:txBody>
        </p:sp>
        <p:sp>
          <p:nvSpPr>
            <p:cNvPr id="30" name="Rectangle 29"/>
            <p:cNvSpPr/>
            <p:nvPr/>
          </p:nvSpPr>
          <p:spPr>
            <a:xfrm>
              <a:off x="5833872" y="6248400"/>
              <a:ext cx="2036064"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Arial" pitchFamily="34" charset="0"/>
                  <a:cs typeface="Arial" pitchFamily="34" charset="0"/>
                </a:rPr>
                <a:t>Relapse free time (days)</a:t>
              </a:r>
              <a:endParaRPr lang="en-US" dirty="0">
                <a:latin typeface="Arial" pitchFamily="34" charset="0"/>
                <a:cs typeface="Arial" pitchFamily="34" charset="0"/>
              </a:endParaRPr>
            </a:p>
          </p:txBody>
        </p:sp>
      </p:grpSp>
      <p:sp>
        <p:nvSpPr>
          <p:cNvPr id="47" name="Rectangle 46"/>
          <p:cNvSpPr/>
          <p:nvPr/>
        </p:nvSpPr>
        <p:spPr>
          <a:xfrm>
            <a:off x="-76200" y="0"/>
            <a:ext cx="9372600" cy="646331"/>
          </a:xfrm>
          <a:prstGeom prst="rect">
            <a:avLst/>
          </a:prstGeom>
        </p:spPr>
        <p:txBody>
          <a:bodyPr wrap="square">
            <a:spAutoFit/>
          </a:bodyPr>
          <a:lstStyle/>
          <a:p>
            <a:r>
              <a:rPr lang="en-US" sz="3600" b="1" dirty="0" smtClean="0">
                <a:solidFill>
                  <a:schemeClr val="tx2">
                    <a:lumMod val="60000"/>
                    <a:lumOff val="40000"/>
                  </a:schemeClr>
                </a:solidFill>
              </a:rPr>
              <a:t>Kaplan-Meier analyses for Relapse-free Survival</a:t>
            </a:r>
            <a:endParaRPr lang="en-US" sz="3600" dirty="0">
              <a:solidFill>
                <a:schemeClr val="tx2">
                  <a:lumMod val="60000"/>
                  <a:lumOff val="40000"/>
                </a:schemeClr>
              </a:solidFill>
            </a:endParaRPr>
          </a:p>
        </p:txBody>
      </p:sp>
      <p:sp>
        <p:nvSpPr>
          <p:cNvPr id="48" name="Rectangle 47"/>
          <p:cNvSpPr/>
          <p:nvPr/>
        </p:nvSpPr>
        <p:spPr>
          <a:xfrm>
            <a:off x="0" y="6488668"/>
            <a:ext cx="1704313" cy="369332"/>
          </a:xfrm>
          <a:prstGeom prst="rect">
            <a:avLst/>
          </a:prstGeom>
        </p:spPr>
        <p:txBody>
          <a:bodyPr wrap="none">
            <a:spAutoFit/>
          </a:bodyPr>
          <a:lstStyle/>
          <a:p>
            <a:r>
              <a:rPr lang="en-US" b="1" i="1" dirty="0" smtClean="0"/>
              <a:t>PLoS One  2013 </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28800" y="3810000"/>
            <a:ext cx="6477000" cy="2743200"/>
            <a:chOff x="762000" y="3200400"/>
            <a:chExt cx="6477000" cy="2743200"/>
          </a:xfrm>
        </p:grpSpPr>
        <p:pic>
          <p:nvPicPr>
            <p:cNvPr id="5" name="Picture 1" descr="E:\MyWorkData\MyProjects\CaMetas\manuscripts\SPARCL1 manuscript\source Results\EXALT data\BRmet50-11DgenesCaPHCL.tiff"/>
            <p:cNvPicPr>
              <a:picLocks noChangeAspect="1" noChangeArrowheads="1"/>
            </p:cNvPicPr>
            <p:nvPr/>
          </p:nvPicPr>
          <p:blipFill>
            <a:blip r:embed="rId4" cstate="print"/>
            <a:srcRect l="10139" t="37291" r="39258" b="44064"/>
            <a:stretch>
              <a:fillRect/>
            </a:stretch>
          </p:blipFill>
          <p:spPr bwMode="auto">
            <a:xfrm>
              <a:off x="838200" y="4648200"/>
              <a:ext cx="4953000" cy="1295400"/>
            </a:xfrm>
            <a:prstGeom prst="rect">
              <a:avLst/>
            </a:prstGeom>
            <a:noFill/>
          </p:spPr>
        </p:pic>
        <p:sp>
          <p:nvSpPr>
            <p:cNvPr id="6" name="TextBox 10"/>
            <p:cNvSpPr txBox="1"/>
            <p:nvPr/>
          </p:nvSpPr>
          <p:spPr>
            <a:xfrm>
              <a:off x="5715000" y="4599432"/>
              <a:ext cx="1524000" cy="132343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800" dirty="0" smtClean="0"/>
                <a:t>Nonmalignant prostate (21)</a:t>
              </a:r>
            </a:p>
            <a:p>
              <a:r>
                <a:rPr lang="en-US" altLang="zh-CN" sz="800" dirty="0" smtClean="0"/>
                <a:t>Normal prostate (22)</a:t>
              </a:r>
            </a:p>
            <a:p>
              <a:r>
                <a:rPr lang="en-US" altLang="zh-CN" sz="800" dirty="0" smtClean="0"/>
                <a:t>Metastatic prostate tumor (27)</a:t>
              </a:r>
            </a:p>
            <a:p>
              <a:r>
                <a:rPr lang="en-US" altLang="zh-CN" sz="800" dirty="0" smtClean="0"/>
                <a:t>Prostate tumor metastases (26)</a:t>
              </a:r>
            </a:p>
            <a:p>
              <a:r>
                <a:rPr lang="en-US" altLang="zh-CN" sz="800" dirty="0" smtClean="0"/>
                <a:t>Prostate tumor stage T3B (24)</a:t>
              </a:r>
            </a:p>
            <a:p>
              <a:r>
                <a:rPr lang="en-US" altLang="zh-CN" sz="800" dirty="0" smtClean="0"/>
                <a:t>Prostate metastasis (22)</a:t>
              </a:r>
            </a:p>
            <a:p>
              <a:r>
                <a:rPr lang="en-US" altLang="zh-CN" sz="800" dirty="0" smtClean="0"/>
                <a:t>Prostate tumor GS &gt;7 (22)</a:t>
              </a:r>
            </a:p>
            <a:p>
              <a:r>
                <a:rPr lang="en-US" altLang="zh-CN" sz="800" dirty="0" smtClean="0"/>
                <a:t>Metastatic prostate tumors (28)</a:t>
              </a:r>
            </a:p>
            <a:p>
              <a:r>
                <a:rPr lang="en-US" altLang="zh-CN" sz="800" dirty="0" smtClean="0"/>
                <a:t>A I prostate cancer (25)</a:t>
              </a:r>
            </a:p>
            <a:p>
              <a:r>
                <a:rPr lang="en-US" altLang="zh-CN" sz="800" dirty="0" smtClean="0"/>
                <a:t>Prostate tumor (23)</a:t>
              </a:r>
              <a:endParaRPr lang="zh-CN" altLang="en-US" sz="800" dirty="0"/>
            </a:p>
          </p:txBody>
        </p:sp>
        <p:sp>
          <p:nvSpPr>
            <p:cNvPr id="7" name="Oval 6"/>
            <p:cNvSpPr/>
            <p:nvPr/>
          </p:nvSpPr>
          <p:spPr>
            <a:xfrm>
              <a:off x="762000" y="449580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10800000">
              <a:off x="838200" y="3657600"/>
              <a:ext cx="5032147" cy="991618"/>
            </a:xfrm>
            <a:prstGeom prst="rect">
              <a:avLst/>
            </a:prstGeom>
            <a:noFill/>
          </p:spPr>
          <p:txBody>
            <a:bodyPr vert="eaVert" wrap="none" rtlCol="0">
              <a:spAutoFit/>
            </a:bodyPr>
            <a:lstStyle/>
            <a:p>
              <a:r>
                <a:rPr lang="en-US" sz="1500" dirty="0" smtClean="0">
                  <a:latin typeface="Arial" pitchFamily="34" charset="0"/>
                  <a:cs typeface="Arial" pitchFamily="34" charset="0"/>
                </a:rPr>
                <a:t>RAI2</a:t>
              </a:r>
            </a:p>
            <a:p>
              <a:endParaRPr lang="en-US" sz="1500" dirty="0" smtClean="0">
                <a:latin typeface="Arial" pitchFamily="34" charset="0"/>
                <a:cs typeface="Arial" pitchFamily="34" charset="0"/>
              </a:endParaRPr>
            </a:p>
            <a:p>
              <a:r>
                <a:rPr lang="en-US" sz="1500" dirty="0" smtClean="0">
                  <a:latin typeface="Arial" pitchFamily="34" charset="0"/>
                  <a:cs typeface="Arial" pitchFamily="34" charset="0"/>
                </a:rPr>
                <a:t>COL14A1</a:t>
              </a:r>
            </a:p>
            <a:p>
              <a:endParaRPr lang="en-US" sz="1500" dirty="0" smtClean="0">
                <a:latin typeface="Arial" pitchFamily="34" charset="0"/>
                <a:cs typeface="Arial" pitchFamily="34" charset="0"/>
              </a:endParaRPr>
            </a:p>
            <a:p>
              <a:r>
                <a:rPr lang="en-US" sz="1500" dirty="0" smtClean="0">
                  <a:latin typeface="Arial" pitchFamily="34" charset="0"/>
                  <a:cs typeface="Arial" pitchFamily="34" charset="0"/>
                </a:rPr>
                <a:t>OGN</a:t>
              </a:r>
            </a:p>
            <a:p>
              <a:endParaRPr lang="en-US" sz="1500" dirty="0" smtClean="0">
                <a:latin typeface="Arial" pitchFamily="34" charset="0"/>
                <a:cs typeface="Arial" pitchFamily="34" charset="0"/>
              </a:endParaRPr>
            </a:p>
            <a:p>
              <a:r>
                <a:rPr lang="en-US" sz="1500" dirty="0" smtClean="0">
                  <a:latin typeface="Arial" pitchFamily="34" charset="0"/>
                  <a:cs typeface="Arial" pitchFamily="34" charset="0"/>
                </a:rPr>
                <a:t>QDPR</a:t>
              </a:r>
            </a:p>
            <a:p>
              <a:endParaRPr lang="en-US" sz="1500" dirty="0" smtClean="0">
                <a:latin typeface="Arial" pitchFamily="34" charset="0"/>
                <a:cs typeface="Arial" pitchFamily="34" charset="0"/>
              </a:endParaRPr>
            </a:p>
            <a:p>
              <a:r>
                <a:rPr lang="en-US" sz="1500" dirty="0" smtClean="0">
                  <a:latin typeface="Arial" pitchFamily="34" charset="0"/>
                  <a:cs typeface="Arial" pitchFamily="34" charset="0"/>
                </a:rPr>
                <a:t>SCUBE2</a:t>
              </a:r>
            </a:p>
            <a:p>
              <a:endParaRPr lang="en-US" sz="1500" dirty="0" smtClean="0">
                <a:latin typeface="Arial" pitchFamily="34" charset="0"/>
                <a:cs typeface="Arial" pitchFamily="34" charset="0"/>
              </a:endParaRPr>
            </a:p>
            <a:p>
              <a:r>
                <a:rPr lang="en-US" sz="1500" dirty="0" smtClean="0">
                  <a:latin typeface="Arial" pitchFamily="34" charset="0"/>
                  <a:cs typeface="Arial" pitchFamily="34" charset="0"/>
                </a:rPr>
                <a:t>BTG2</a:t>
              </a:r>
            </a:p>
            <a:p>
              <a:endParaRPr lang="en-US" sz="1500" dirty="0" smtClean="0">
                <a:latin typeface="Arial" pitchFamily="34" charset="0"/>
                <a:cs typeface="Arial" pitchFamily="34" charset="0"/>
              </a:endParaRPr>
            </a:p>
            <a:p>
              <a:r>
                <a:rPr lang="en-US" sz="1500" dirty="0" smtClean="0">
                  <a:latin typeface="Arial" pitchFamily="34" charset="0"/>
                  <a:cs typeface="Arial" pitchFamily="34" charset="0"/>
                </a:rPr>
                <a:t>CIRBP</a:t>
              </a:r>
            </a:p>
            <a:p>
              <a:endParaRPr lang="en-US" sz="1500" dirty="0" smtClean="0">
                <a:latin typeface="Arial" pitchFamily="34" charset="0"/>
                <a:cs typeface="Arial" pitchFamily="34" charset="0"/>
              </a:endParaRPr>
            </a:p>
            <a:p>
              <a:r>
                <a:rPr lang="en-US" sz="1500" dirty="0" smtClean="0">
                  <a:latin typeface="Arial" pitchFamily="34" charset="0"/>
                  <a:cs typeface="Arial" pitchFamily="34" charset="0"/>
                </a:rPr>
                <a:t>KIF13B</a:t>
              </a:r>
            </a:p>
            <a:p>
              <a:endParaRPr lang="en-US" sz="1500" dirty="0" smtClean="0">
                <a:latin typeface="Arial" pitchFamily="34" charset="0"/>
                <a:cs typeface="Arial" pitchFamily="34" charset="0"/>
              </a:endParaRPr>
            </a:p>
            <a:p>
              <a:r>
                <a:rPr lang="en-US" sz="1500" dirty="0" smtClean="0">
                  <a:latin typeface="Arial" pitchFamily="34" charset="0"/>
                  <a:cs typeface="Arial" pitchFamily="34" charset="0"/>
                </a:rPr>
                <a:t>ALDH3A2</a:t>
              </a:r>
            </a:p>
            <a:p>
              <a:endParaRPr lang="en-US" sz="1500" dirty="0" smtClean="0">
                <a:latin typeface="Arial" pitchFamily="34" charset="0"/>
                <a:cs typeface="Arial" pitchFamily="34" charset="0"/>
              </a:endParaRPr>
            </a:p>
            <a:p>
              <a:r>
                <a:rPr lang="en-US" sz="1500" dirty="0" smtClean="0">
                  <a:latin typeface="Arial" pitchFamily="34" charset="0"/>
                  <a:cs typeface="Arial" pitchFamily="34" charset="0"/>
                </a:rPr>
                <a:t>SH3BGRL</a:t>
              </a:r>
            </a:p>
            <a:p>
              <a:endParaRPr lang="en-US" sz="1500" dirty="0" smtClean="0">
                <a:latin typeface="Arial" pitchFamily="34" charset="0"/>
                <a:cs typeface="Arial" pitchFamily="34" charset="0"/>
              </a:endParaRPr>
            </a:p>
            <a:p>
              <a:r>
                <a:rPr lang="en-US" sz="1500" dirty="0" smtClean="0">
                  <a:latin typeface="Arial" pitchFamily="34" charset="0"/>
                  <a:cs typeface="Arial" pitchFamily="34" charset="0"/>
                </a:rPr>
                <a:t>SPARCL1</a:t>
              </a:r>
              <a:endParaRPr lang="en-US" sz="1500" dirty="0">
                <a:latin typeface="Arial" pitchFamily="34" charset="0"/>
                <a:cs typeface="Arial" pitchFamily="34" charset="0"/>
              </a:endParaRPr>
            </a:p>
          </p:txBody>
        </p:sp>
        <p:pic>
          <p:nvPicPr>
            <p:cNvPr id="9" name="Picture 1" descr="E:\MyWorkData\MyProjects\CaMetas\manuscripts\SPARCL1 manuscript\source Results\EXALT data\BRmet50-11DgenesCaPHCL.tiff"/>
            <p:cNvPicPr>
              <a:picLocks noChangeAspect="1" noChangeArrowheads="1"/>
            </p:cNvPicPr>
            <p:nvPr/>
          </p:nvPicPr>
          <p:blipFill>
            <a:blip r:embed="rId4" cstate="print"/>
            <a:srcRect l="10139" r="39258" b="93419"/>
            <a:stretch>
              <a:fillRect/>
            </a:stretch>
          </p:blipFill>
          <p:spPr bwMode="auto">
            <a:xfrm>
              <a:off x="838200" y="3200400"/>
              <a:ext cx="4953000" cy="457200"/>
            </a:xfrm>
            <a:prstGeom prst="rect">
              <a:avLst/>
            </a:prstGeom>
            <a:noFill/>
          </p:spPr>
        </p:pic>
      </p:grpSp>
      <p:sp>
        <p:nvSpPr>
          <p:cNvPr id="10" name="Rectangle 9"/>
          <p:cNvSpPr/>
          <p:nvPr/>
        </p:nvSpPr>
        <p:spPr>
          <a:xfrm>
            <a:off x="5615082" y="3440668"/>
            <a:ext cx="1395318" cy="369332"/>
          </a:xfrm>
          <a:prstGeom prst="rect">
            <a:avLst/>
          </a:prstGeom>
        </p:spPr>
        <p:txBody>
          <a:bodyPr wrap="none">
            <a:spAutoFit/>
          </a:bodyPr>
          <a:lstStyle/>
          <a:p>
            <a:r>
              <a:rPr lang="en-US" dirty="0" smtClean="0"/>
              <a:t>up-regulated</a:t>
            </a:r>
            <a:endParaRPr lang="en-US" dirty="0"/>
          </a:p>
        </p:txBody>
      </p:sp>
      <p:sp>
        <p:nvSpPr>
          <p:cNvPr id="11" name="Rectangle 10"/>
          <p:cNvSpPr/>
          <p:nvPr/>
        </p:nvSpPr>
        <p:spPr>
          <a:xfrm>
            <a:off x="1823842" y="3429000"/>
            <a:ext cx="1681358" cy="369332"/>
          </a:xfrm>
          <a:prstGeom prst="rect">
            <a:avLst/>
          </a:prstGeom>
        </p:spPr>
        <p:txBody>
          <a:bodyPr wrap="none">
            <a:spAutoFit/>
          </a:bodyPr>
          <a:lstStyle/>
          <a:p>
            <a:r>
              <a:rPr lang="en-US" dirty="0" smtClean="0"/>
              <a:t>down-regulated</a:t>
            </a:r>
            <a:endParaRPr lang="en-US" dirty="0"/>
          </a:p>
        </p:txBody>
      </p:sp>
      <p:graphicFrame>
        <p:nvGraphicFramePr>
          <p:cNvPr id="81922" name="Object 2"/>
          <p:cNvGraphicFramePr>
            <a:graphicFrameLocks noChangeAspect="1"/>
          </p:cNvGraphicFramePr>
          <p:nvPr/>
        </p:nvGraphicFramePr>
        <p:xfrm>
          <a:off x="457200" y="1295400"/>
          <a:ext cx="7911421" cy="2209800"/>
        </p:xfrm>
        <a:graphic>
          <a:graphicData uri="http://schemas.openxmlformats.org/presentationml/2006/ole">
            <p:oleObj spid="_x0000_s81932" name="Acrobat Document" r:id="rId5" imgW="5276160" imgH="1473480" progId="AcroExch.Document.7">
              <p:embed/>
            </p:oleObj>
          </a:graphicData>
        </a:graphic>
      </p:graphicFrame>
      <p:sp>
        <p:nvSpPr>
          <p:cNvPr id="12" name="Rectangle 11"/>
          <p:cNvSpPr/>
          <p:nvPr/>
        </p:nvSpPr>
        <p:spPr>
          <a:xfrm>
            <a:off x="1868310" y="0"/>
            <a:ext cx="5483169" cy="1200329"/>
          </a:xfrm>
          <a:prstGeom prst="rect">
            <a:avLst/>
          </a:prstGeom>
        </p:spPr>
        <p:txBody>
          <a:bodyPr wrap="none">
            <a:spAutoFit/>
          </a:bodyPr>
          <a:lstStyle/>
          <a:p>
            <a:pPr algn="ctr"/>
            <a:r>
              <a:rPr lang="en-US" sz="3600" b="1" dirty="0" smtClean="0">
                <a:solidFill>
                  <a:schemeClr val="tx2">
                    <a:lumMod val="60000"/>
                    <a:lumOff val="40000"/>
                  </a:schemeClr>
                </a:solidFill>
              </a:rPr>
              <a:t>Association of the BRmet50</a:t>
            </a:r>
          </a:p>
          <a:p>
            <a:pPr algn="ctr"/>
            <a:r>
              <a:rPr lang="en-US" sz="3600" b="1" dirty="0" smtClean="0">
                <a:solidFill>
                  <a:schemeClr val="tx2">
                    <a:lumMod val="60000"/>
                    <a:lumOff val="40000"/>
                  </a:schemeClr>
                </a:solidFill>
              </a:rPr>
              <a:t>with Prostate Cancer</a:t>
            </a:r>
            <a:endParaRPr lang="en-US" sz="3600" dirty="0">
              <a:solidFill>
                <a:schemeClr val="tx2">
                  <a:lumMod val="60000"/>
                  <a:lumOff val="40000"/>
                </a:schemeClr>
              </a:solidFill>
            </a:endParaRPr>
          </a:p>
        </p:txBody>
      </p:sp>
      <p:sp>
        <p:nvSpPr>
          <p:cNvPr id="13" name="Rectangle 12"/>
          <p:cNvSpPr/>
          <p:nvPr/>
        </p:nvSpPr>
        <p:spPr>
          <a:xfrm>
            <a:off x="0" y="6488668"/>
            <a:ext cx="1734257" cy="369332"/>
          </a:xfrm>
          <a:prstGeom prst="rect">
            <a:avLst/>
          </a:prstGeom>
        </p:spPr>
        <p:txBody>
          <a:bodyPr wrap="none">
            <a:spAutoFit/>
          </a:bodyPr>
          <a:lstStyle/>
          <a:p>
            <a:r>
              <a:rPr lang="en-US" b="1" i="1" dirty="0" smtClean="0"/>
              <a:t>Mol </a:t>
            </a:r>
            <a:r>
              <a:rPr lang="en-US" b="1" i="1" dirty="0" err="1" smtClean="0"/>
              <a:t>Onco</a:t>
            </a:r>
            <a:r>
              <a:rPr lang="en-US" b="1" i="1" dirty="0" smtClean="0"/>
              <a:t>  2013 </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4280</TotalTime>
  <Words>5244</Words>
  <Application>Microsoft Office PowerPoint</Application>
  <PresentationFormat>On-screen Show (4:3)</PresentationFormat>
  <Paragraphs>636</Paragraphs>
  <Slides>21</Slides>
  <Notes>21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3" baseType="lpstr">
      <vt:lpstr>Office Theme</vt:lpstr>
      <vt:lpstr>Acrobat Document</vt:lpstr>
      <vt:lpstr>Meta-analysis of transcriptional profiles in cancer for prognosis prediction and metastatic gene identification</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Meta-analysis of cancer profiles to identify a robust prognostic signature and a metastasis-suppressor</dc:title>
  <dc:creator>yyi</dc:creator>
  <cp:lastModifiedBy>yyi3</cp:lastModifiedBy>
  <cp:revision>248</cp:revision>
  <dcterms:created xsi:type="dcterms:W3CDTF">2006-08-16T00:00:00Z</dcterms:created>
  <dcterms:modified xsi:type="dcterms:W3CDTF">2014-10-22T17:04:33Z</dcterms:modified>
</cp:coreProperties>
</file>