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notesSlides/notesSlide19.xml" ContentType="application/vnd.openxmlformats-officedocument.presentationml.notesSlide+xml"/>
  <Override PartName="/ppt/charts/chart12.xml" ContentType="application/vnd.openxmlformats-officedocument.drawingml.chart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  <p:sldMasterId id="2147483860" r:id="rId2"/>
    <p:sldMasterId id="2147483872" r:id="rId3"/>
    <p:sldMasterId id="2147483885" r:id="rId4"/>
  </p:sldMasterIdLst>
  <p:notesMasterIdLst>
    <p:notesMasterId r:id="rId33"/>
  </p:notesMasterIdLst>
  <p:handoutMasterIdLst>
    <p:handoutMasterId r:id="rId34"/>
  </p:handoutMasterIdLst>
  <p:sldIdLst>
    <p:sldId id="269" r:id="rId5"/>
    <p:sldId id="403" r:id="rId6"/>
    <p:sldId id="374" r:id="rId7"/>
    <p:sldId id="338" r:id="rId8"/>
    <p:sldId id="339" r:id="rId9"/>
    <p:sldId id="336" r:id="rId10"/>
    <p:sldId id="365" r:id="rId11"/>
    <p:sldId id="364" r:id="rId12"/>
    <p:sldId id="385" r:id="rId13"/>
    <p:sldId id="351" r:id="rId14"/>
    <p:sldId id="352" r:id="rId15"/>
    <p:sldId id="395" r:id="rId16"/>
    <p:sldId id="398" r:id="rId17"/>
    <p:sldId id="397" r:id="rId18"/>
    <p:sldId id="400" r:id="rId19"/>
    <p:sldId id="386" r:id="rId20"/>
    <p:sldId id="401" r:id="rId21"/>
    <p:sldId id="274" r:id="rId22"/>
    <p:sldId id="348" r:id="rId23"/>
    <p:sldId id="350" r:id="rId24"/>
    <p:sldId id="405" r:id="rId25"/>
    <p:sldId id="353" r:id="rId26"/>
    <p:sldId id="394" r:id="rId27"/>
    <p:sldId id="330" r:id="rId28"/>
    <p:sldId id="404" r:id="rId29"/>
    <p:sldId id="382" r:id="rId30"/>
    <p:sldId id="368" r:id="rId31"/>
    <p:sldId id="406" r:id="rId3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8" autoAdjust="0"/>
    <p:restoredTop sz="93185" autoAdjust="0"/>
  </p:normalViewPr>
  <p:slideViewPr>
    <p:cSldViewPr>
      <p:cViewPr varScale="1">
        <p:scale>
          <a:sx n="80" d="100"/>
          <a:sy n="80" d="100"/>
        </p:scale>
        <p:origin x="-88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Relationship Id="rId2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Microsoft_Excel_Worksheet6.xlsx"/><Relationship Id="rId3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56061663178183"/>
          <c:y val="0.146087674921464"/>
          <c:w val="0.419085240927163"/>
          <c:h val="0.7719419852311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34885">
              <a:noFill/>
            </a:ln>
          </c:spPr>
          <c:dPt>
            <c:idx val="0"/>
            <c:bubble3D val="0"/>
            <c:spPr>
              <a:solidFill>
                <a:srgbClr val="FF0000"/>
              </a:solidFill>
              <a:ln w="34885">
                <a:noFill/>
              </a:ln>
            </c:spPr>
          </c:dPt>
          <c:dPt>
            <c:idx val="1"/>
            <c:bubble3D val="0"/>
            <c:spPr>
              <a:solidFill>
                <a:srgbClr val="0000FF"/>
              </a:solidFill>
              <a:ln w="34885">
                <a:noFill/>
              </a:ln>
            </c:spPr>
          </c:dPt>
          <c:dPt>
            <c:idx val="2"/>
            <c:bubble3D val="0"/>
            <c:spPr>
              <a:solidFill>
                <a:srgbClr val="00CCFF"/>
              </a:solidFill>
              <a:ln w="34885">
                <a:noFill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34885">
                <a:noFill/>
              </a:ln>
            </c:spPr>
          </c:dPt>
          <c:dPt>
            <c:idx val="4"/>
            <c:bubble3D val="0"/>
            <c:spPr>
              <a:solidFill>
                <a:srgbClr val="FFFF00"/>
              </a:solidFill>
              <a:ln w="34885">
                <a:noFill/>
              </a:ln>
            </c:spPr>
          </c:dPt>
          <c:dLbls>
            <c:dLbl>
              <c:idx val="0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0.0"/>
                  <c:y val="-0.00860215053763448"/>
                </c:manualLayout>
              </c:layout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0.0112517580872012"/>
                  <c:y val="-0.0301075268817205"/>
                </c:manualLayout>
              </c:layout>
              <c:spPr>
                <a:noFill/>
                <a:ln w="34885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0.0182841068917019"/>
                  <c:y val="-0.040860215053763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.0126582278481013"/>
                  <c:y val="-0.05376361019388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.0646976090014071"/>
                  <c:y val="-0.068817204301075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0.0857946554149086"/>
                  <c:y val="-0.012903225806451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 w="34885">
                <a:noFill/>
              </a:ln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Self-report (questionnaire)</c:v>
                </c:pt>
                <c:pt idx="1">
                  <c:v>Observation</c:v>
                </c:pt>
                <c:pt idx="2">
                  <c:v>Medical examination (MRI, WBV)</c:v>
                </c:pt>
                <c:pt idx="3">
                  <c:v>Workers' compensation</c:v>
                </c:pt>
                <c:pt idx="4">
                  <c:v>Company records</c:v>
                </c:pt>
              </c:strCache>
            </c:strRef>
          </c:cat>
          <c:val>
            <c:numRef>
              <c:f>Sheet1!$B$2:$F$2</c:f>
              <c:numCache>
                <c:formatCode>0.0%</c:formatCode>
                <c:ptCount val="5"/>
                <c:pt idx="0">
                  <c:v>0.651162790697675</c:v>
                </c:pt>
                <c:pt idx="1">
                  <c:v>0.139534883720931</c:v>
                </c:pt>
                <c:pt idx="2">
                  <c:v>0.116279069767442</c:v>
                </c:pt>
                <c:pt idx="3">
                  <c:v>0.0697674418604654</c:v>
                </c:pt>
                <c:pt idx="4">
                  <c:v>0.0232558139534884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34885">
          <a:noFill/>
        </a:ln>
      </c:spPr>
    </c:plotArea>
    <c:legend>
      <c:legendPos val="r"/>
      <c:layout>
        <c:manualLayout>
          <c:xMode val="edge"/>
          <c:yMode val="edge"/>
          <c:x val="0.560599023223363"/>
          <c:y val="0.240441026477908"/>
          <c:w val="0.412678051319534"/>
          <c:h val="0.51393659989392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1"/>
          </a:solidFill>
          <a:latin typeface="Times New Roman" pitchFamily="18" charset="0"/>
          <a:ea typeface="Times New Roman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93546205497"/>
          <c:y val="0.0488505747126438"/>
          <c:w val="0.882073209023719"/>
          <c:h val="0.59979461942257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0066CC"/>
            </a:solidFill>
            <a:ln w="32724">
              <a:noFill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00FFFF"/>
              </a:solidFill>
              <a:ln w="32724">
                <a:noFill/>
              </a:ln>
            </c:spPr>
          </c:dPt>
          <c:cat>
            <c:strRef>
              <c:f>Sheet1!$B$1:$L$1</c:f>
              <c:strCache>
                <c:ptCount val="10"/>
                <c:pt idx="0">
                  <c:v>Arthritis</c:v>
                </c:pt>
                <c:pt idx="1">
                  <c:v>Hypertension</c:v>
                </c:pt>
                <c:pt idx="2">
                  <c:v>Back problems</c:v>
                </c:pt>
                <c:pt idx="3">
                  <c:v>Heart problems</c:v>
                </c:pt>
                <c:pt idx="4">
                  <c:v>Diabetes</c:v>
                </c:pt>
                <c:pt idx="5">
                  <c:v>Psych.  problems</c:v>
                </c:pt>
                <c:pt idx="6">
                  <c:v>Chronic lung disease</c:v>
                </c:pt>
                <c:pt idx="7">
                  <c:v>Cancer</c:v>
                </c:pt>
                <c:pt idx="8">
                  <c:v>Stroke</c:v>
                </c:pt>
                <c:pt idx="9">
                  <c:v>Memory problems</c:v>
                </c:pt>
              </c:strCache>
            </c:strRef>
          </c:cat>
          <c:val>
            <c:numRef>
              <c:f>Sheet1!$B$3:$L$3</c:f>
              <c:numCache>
                <c:formatCode>0.0%</c:formatCode>
                <c:ptCount val="10"/>
                <c:pt idx="0">
                  <c:v>0.541</c:v>
                </c:pt>
                <c:pt idx="1">
                  <c:v>0.5411</c:v>
                </c:pt>
                <c:pt idx="2">
                  <c:v>0.3674</c:v>
                </c:pt>
                <c:pt idx="3">
                  <c:v>0.25</c:v>
                </c:pt>
                <c:pt idx="4">
                  <c:v>0.1983</c:v>
                </c:pt>
                <c:pt idx="5">
                  <c:v>0.1745</c:v>
                </c:pt>
                <c:pt idx="6">
                  <c:v>0.1269</c:v>
                </c:pt>
                <c:pt idx="7">
                  <c:v>0.1248</c:v>
                </c:pt>
                <c:pt idx="8">
                  <c:v>0.0909</c:v>
                </c:pt>
                <c:pt idx="9">
                  <c:v>0.0391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50"/>
        <c:axId val="935626512"/>
        <c:axId val="939178448"/>
      </c:bar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Lower 95% CI</c:v>
                </c:pt>
              </c:strCache>
            </c:strRef>
          </c:tx>
          <c:spPr>
            <a:ln w="36814">
              <a:noFill/>
            </a:ln>
          </c:spPr>
          <c:marker>
            <c:symbol val="dash"/>
            <c:size val="18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Sheet1!$B$1:$L$1</c:f>
              <c:strCache>
                <c:ptCount val="10"/>
                <c:pt idx="0">
                  <c:v>Arthritis</c:v>
                </c:pt>
                <c:pt idx="1">
                  <c:v>Hypertension</c:v>
                </c:pt>
                <c:pt idx="2">
                  <c:v>Back problems</c:v>
                </c:pt>
                <c:pt idx="3">
                  <c:v>Heart problems</c:v>
                </c:pt>
                <c:pt idx="4">
                  <c:v>Diabetes</c:v>
                </c:pt>
                <c:pt idx="5">
                  <c:v>Psych.  problems</c:v>
                </c:pt>
                <c:pt idx="6">
                  <c:v>Chronic lung disease</c:v>
                </c:pt>
                <c:pt idx="7">
                  <c:v>Cancer</c:v>
                </c:pt>
                <c:pt idx="8">
                  <c:v>Stroke</c:v>
                </c:pt>
                <c:pt idx="9">
                  <c:v>Memory problems</c:v>
                </c:pt>
              </c:strCache>
            </c:strRef>
          </c:cat>
          <c:val>
            <c:numRef>
              <c:f>Sheet1!$B$2:$L$2</c:f>
              <c:numCache>
                <c:formatCode>0.0%</c:formatCode>
                <c:ptCount val="10"/>
                <c:pt idx="0">
                  <c:v>0.4954</c:v>
                </c:pt>
                <c:pt idx="1">
                  <c:v>0.5088</c:v>
                </c:pt>
                <c:pt idx="2">
                  <c:v>0.3299</c:v>
                </c:pt>
                <c:pt idx="3">
                  <c:v>0.2202</c:v>
                </c:pt>
                <c:pt idx="4">
                  <c:v>0.1722</c:v>
                </c:pt>
                <c:pt idx="5">
                  <c:v>0.1346</c:v>
                </c:pt>
                <c:pt idx="6">
                  <c:v>0.0997000000000001</c:v>
                </c:pt>
                <c:pt idx="7">
                  <c:v>0.1013</c:v>
                </c:pt>
                <c:pt idx="8">
                  <c:v>0.0728</c:v>
                </c:pt>
                <c:pt idx="9">
                  <c:v>0.0262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Upper 95% CI</c:v>
                </c:pt>
              </c:strCache>
            </c:strRef>
          </c:tx>
          <c:spPr>
            <a:ln w="36814">
              <a:noFill/>
            </a:ln>
          </c:spPr>
          <c:marker>
            <c:symbol val="dash"/>
            <c:size val="18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Sheet1!$B$1:$L$1</c:f>
              <c:strCache>
                <c:ptCount val="10"/>
                <c:pt idx="0">
                  <c:v>Arthritis</c:v>
                </c:pt>
                <c:pt idx="1">
                  <c:v>Hypertension</c:v>
                </c:pt>
                <c:pt idx="2">
                  <c:v>Back problems</c:v>
                </c:pt>
                <c:pt idx="3">
                  <c:v>Heart problems</c:v>
                </c:pt>
                <c:pt idx="4">
                  <c:v>Diabetes</c:v>
                </c:pt>
                <c:pt idx="5">
                  <c:v>Psych.  problems</c:v>
                </c:pt>
                <c:pt idx="6">
                  <c:v>Chronic lung disease</c:v>
                </c:pt>
                <c:pt idx="7">
                  <c:v>Cancer</c:v>
                </c:pt>
                <c:pt idx="8">
                  <c:v>Stroke</c:v>
                </c:pt>
                <c:pt idx="9">
                  <c:v>Memory problems</c:v>
                </c:pt>
              </c:strCache>
            </c:strRef>
          </c:cat>
          <c:val>
            <c:numRef>
              <c:f>Sheet1!$B$4:$L$4</c:f>
              <c:numCache>
                <c:formatCode>0.0%</c:formatCode>
                <c:ptCount val="10"/>
                <c:pt idx="0">
                  <c:v>0.5866</c:v>
                </c:pt>
                <c:pt idx="1">
                  <c:v>0.5734</c:v>
                </c:pt>
                <c:pt idx="2">
                  <c:v>0.4049</c:v>
                </c:pt>
                <c:pt idx="3">
                  <c:v>0.2799</c:v>
                </c:pt>
                <c:pt idx="4">
                  <c:v>0.2243</c:v>
                </c:pt>
                <c:pt idx="5">
                  <c:v>0.2144</c:v>
                </c:pt>
                <c:pt idx="6">
                  <c:v>0.1541</c:v>
                </c:pt>
                <c:pt idx="7">
                  <c:v>0.1484</c:v>
                </c:pt>
                <c:pt idx="8">
                  <c:v>0.109</c:v>
                </c:pt>
                <c:pt idx="9">
                  <c:v>0.0521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6362">
              <a:solidFill>
                <a:srgbClr val="000000"/>
              </a:solidFill>
              <a:prstDash val="solid"/>
            </a:ln>
          </c:spPr>
        </c:hiLowLines>
        <c:marker val="1"/>
        <c:smooth val="0"/>
        <c:axId val="935626512"/>
        <c:axId val="939178448"/>
      </c:lineChart>
      <c:catAx>
        <c:axId val="93562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090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93917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9178448"/>
        <c:scaling>
          <c:orientation val="minMax"/>
          <c:max val="0.600000000000001"/>
          <c:min val="0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Prevalence</a:t>
                </a:r>
              </a:p>
            </c:rich>
          </c:tx>
          <c:layout>
            <c:manualLayout>
              <c:xMode val="edge"/>
              <c:yMode val="edge"/>
              <c:x val="0.0"/>
              <c:y val="0.243363517060367"/>
            </c:manualLayout>
          </c:layout>
          <c:overlay val="0"/>
          <c:spPr>
            <a:noFill/>
            <a:ln w="32724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409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35626512"/>
        <c:crosses val="autoZero"/>
        <c:crossBetween val="between"/>
        <c:majorUnit val="0.2"/>
        <c:minorUnit val="0.1"/>
      </c:valAx>
      <c:spPr>
        <a:noFill/>
        <a:ln w="32724">
          <a:noFill/>
        </a:ln>
      </c:spPr>
    </c:plotArea>
    <c:legend>
      <c:legendPos val="r"/>
      <c:layout>
        <c:manualLayout>
          <c:xMode val="edge"/>
          <c:yMode val="edge"/>
          <c:x val="0.744555214723927"/>
          <c:y val="0.0730706722004577"/>
          <c:w val="0.184808825660596"/>
          <c:h val="0.244622484689414"/>
        </c:manualLayout>
      </c:layout>
      <c:overlay val="0"/>
      <c:spPr>
        <a:noFill/>
        <a:ln w="32724">
          <a:noFill/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2780758337414"/>
          <c:y val="0.0856531049250536"/>
          <c:w val="0.679472218515063"/>
          <c:h val="0.91648822269808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1998</c:v>
                </c:pt>
              </c:strCache>
            </c:strRef>
          </c:tx>
          <c:spPr>
            <a:solidFill>
              <a:srgbClr val="0000FF"/>
            </a:solidFill>
            <a:ln w="23897">
              <a:noFill/>
            </a:ln>
          </c:spPr>
          <c:invertIfNegative val="0"/>
          <c:dPt>
            <c:idx val="7"/>
            <c:invertIfNegative val="0"/>
            <c:bubble3D val="0"/>
            <c:spPr>
              <a:solidFill>
                <a:srgbClr val="7030A0"/>
              </a:solidFill>
              <a:ln w="23897">
                <a:noFill/>
              </a:ln>
            </c:spPr>
          </c:dPt>
          <c:dLbls>
            <c:numFmt formatCode="0.0%" sourceLinked="0"/>
            <c:spPr>
              <a:noFill/>
              <a:ln w="23897">
                <a:noFill/>
              </a:ln>
            </c:spPr>
            <c:txPr>
              <a:bodyPr/>
              <a:lstStyle/>
              <a:p>
                <a:pPr>
                  <a:defRPr sz="13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    Memory problems</c:v>
                </c:pt>
                <c:pt idx="1">
                  <c:v>    Psych. problems</c:v>
                </c:pt>
                <c:pt idx="2">
                  <c:v>    Stroke</c:v>
                </c:pt>
                <c:pt idx="3">
                  <c:v>    Lung disease</c:v>
                </c:pt>
                <c:pt idx="4">
                  <c:v>    Cancer</c:v>
                </c:pt>
                <c:pt idx="5">
                  <c:v>    Diabetes</c:v>
                </c:pt>
                <c:pt idx="6">
                  <c:v>    Heart problems</c:v>
                </c:pt>
                <c:pt idx="7">
                  <c:v>    Back problems</c:v>
                </c:pt>
                <c:pt idx="8">
                  <c:v>    High blood pressure</c:v>
                </c:pt>
                <c:pt idx="9">
                  <c:v>    Arthritis</c:v>
                </c:pt>
              </c:strCache>
            </c:strRef>
          </c:cat>
          <c:val>
            <c:numRef>
              <c:f>Sheet1!$B$2:$K$2</c:f>
              <c:numCache>
                <c:formatCode>0.00%</c:formatCode>
                <c:ptCount val="10"/>
                <c:pt idx="0">
                  <c:v>0.016</c:v>
                </c:pt>
                <c:pt idx="1">
                  <c:v>0.086</c:v>
                </c:pt>
                <c:pt idx="2">
                  <c:v>0.056</c:v>
                </c:pt>
                <c:pt idx="3">
                  <c:v>0.069</c:v>
                </c:pt>
                <c:pt idx="4">
                  <c:v>0.083</c:v>
                </c:pt>
                <c:pt idx="5">
                  <c:v>0.105</c:v>
                </c:pt>
                <c:pt idx="6">
                  <c:v>0.184</c:v>
                </c:pt>
                <c:pt idx="7">
                  <c:v>0.378</c:v>
                </c:pt>
                <c:pt idx="8">
                  <c:v>0.361</c:v>
                </c:pt>
                <c:pt idx="9">
                  <c:v>0.428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99CCFF"/>
            </a:solidFill>
            <a:ln w="23897">
              <a:noFill/>
            </a:ln>
          </c:spPr>
          <c:invertIfNegative val="0"/>
          <c:dPt>
            <c:idx val="7"/>
            <c:invertIfNegative val="0"/>
            <c:bubble3D val="0"/>
            <c:spPr>
              <a:solidFill>
                <a:schemeClr val="accent1"/>
              </a:solidFill>
              <a:ln w="23897">
                <a:noFill/>
              </a:ln>
            </c:spPr>
          </c:dPt>
          <c:dLbls>
            <c:numFmt formatCode="0.0%" sourceLinked="0"/>
            <c:spPr>
              <a:noFill/>
              <a:ln w="23897">
                <a:noFill/>
              </a:ln>
            </c:spPr>
            <c:txPr>
              <a:bodyPr/>
              <a:lstStyle/>
              <a:p>
                <a:pPr>
                  <a:defRPr sz="13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    Memory problems</c:v>
                </c:pt>
                <c:pt idx="1">
                  <c:v>    Psych. problems</c:v>
                </c:pt>
                <c:pt idx="2">
                  <c:v>    Stroke</c:v>
                </c:pt>
                <c:pt idx="3">
                  <c:v>    Lung disease</c:v>
                </c:pt>
                <c:pt idx="4">
                  <c:v>    Cancer</c:v>
                </c:pt>
                <c:pt idx="5">
                  <c:v>    Diabetes</c:v>
                </c:pt>
                <c:pt idx="6">
                  <c:v>    Heart problems</c:v>
                </c:pt>
                <c:pt idx="7">
                  <c:v>    Back problems</c:v>
                </c:pt>
                <c:pt idx="8">
                  <c:v>    High blood pressure</c:v>
                </c:pt>
                <c:pt idx="9">
                  <c:v>    Arthritis</c:v>
                </c:pt>
              </c:strCache>
            </c:strRef>
          </c:cat>
          <c:val>
            <c:numRef>
              <c:f>Sheet1!$B$3:$K$3</c:f>
              <c:numCache>
                <c:formatCode>0.00%</c:formatCode>
                <c:ptCount val="10"/>
                <c:pt idx="0">
                  <c:v>0.045</c:v>
                </c:pt>
                <c:pt idx="1">
                  <c:v>0.0980000000000001</c:v>
                </c:pt>
                <c:pt idx="2">
                  <c:v>0.132</c:v>
                </c:pt>
                <c:pt idx="3">
                  <c:v>0.152</c:v>
                </c:pt>
                <c:pt idx="4">
                  <c:v>0.173</c:v>
                </c:pt>
                <c:pt idx="5">
                  <c:v>0.209</c:v>
                </c:pt>
                <c:pt idx="6">
                  <c:v>0.303</c:v>
                </c:pt>
                <c:pt idx="7">
                  <c:v>0.363</c:v>
                </c:pt>
                <c:pt idx="8">
                  <c:v>0.601</c:v>
                </c:pt>
                <c:pt idx="9">
                  <c:v>0.662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938754160"/>
        <c:axId val="938869296"/>
      </c:barChart>
      <c:catAx>
        <c:axId val="938754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8961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3886929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93886929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Prevalence</a:t>
                </a:r>
              </a:p>
            </c:rich>
          </c:tx>
          <c:layout>
            <c:manualLayout>
              <c:xMode val="edge"/>
              <c:yMode val="edge"/>
              <c:x val="0.559557394308762"/>
              <c:y val="0.031660542432196"/>
            </c:manualLayout>
          </c:layout>
          <c:overlay val="0"/>
          <c:spPr>
            <a:noFill/>
            <a:ln w="23897">
              <a:noFill/>
            </a:ln>
          </c:spPr>
        </c:title>
        <c:numFmt formatCode="0.00%" sourceLinked="1"/>
        <c:majorTickMark val="out"/>
        <c:minorTickMark val="none"/>
        <c:tickLblPos val="none"/>
        <c:crossAx val="938754160"/>
        <c:crosses val="autoZero"/>
        <c:crossBetween val="between"/>
      </c:valAx>
      <c:spPr>
        <a:noFill/>
        <a:ln w="23897">
          <a:noFill/>
        </a:ln>
      </c:spPr>
    </c:plotArea>
    <c:legend>
      <c:legendPos val="r"/>
      <c:layout>
        <c:manualLayout>
          <c:xMode val="edge"/>
          <c:yMode val="edge"/>
          <c:x val="0.668414905763899"/>
          <c:y val="0.585653762029746"/>
          <c:w val="0.083694826282308"/>
          <c:h val="0.164471784776903"/>
        </c:manualLayout>
      </c:layout>
      <c:overlay val="0"/>
      <c:spPr>
        <a:noFill/>
        <a:ln w="23897">
          <a:noFill/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Times New Roman" pitchFamily="18" charset="0"/>
          <a:ea typeface="Times New Roman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290610980025"/>
          <c:y val="0.0821706036745407"/>
          <c:w val="0.825751478034943"/>
          <c:h val="0.83585323709536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0070C0"/>
            </a:solidFill>
            <a:ln w="35126">
              <a:noFill/>
            </a:ln>
          </c:spPr>
          <c:invertIfNegative val="0"/>
          <c:cat>
            <c:strRef>
              <c:f>Sheet1!$B$1:$J$1</c:f>
              <c:strCache>
                <c:ptCount val="4"/>
                <c:pt idx="0">
                  <c:v>Lung disease</c:v>
                </c:pt>
                <c:pt idx="1">
                  <c:v>Arthritis</c:v>
                </c:pt>
                <c:pt idx="2">
                  <c:v>Stroke</c:v>
                </c:pt>
                <c:pt idx="3">
                  <c:v>Back problems</c:v>
                </c:pt>
              </c:strCache>
            </c:strRef>
          </c:cat>
          <c:val>
            <c:numRef>
              <c:f>Sheet1!$B$3:$J$3</c:f>
              <c:numCache>
                <c:formatCode>0.00</c:formatCode>
                <c:ptCount val="4"/>
                <c:pt idx="0">
                  <c:v>1.930000000000001</c:v>
                </c:pt>
                <c:pt idx="1">
                  <c:v>1.930000000000001</c:v>
                </c:pt>
                <c:pt idx="2">
                  <c:v>1.670000000000001</c:v>
                </c:pt>
                <c:pt idx="3">
                  <c:v>1.54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50"/>
        <c:axId val="937887136"/>
        <c:axId val="936888272"/>
      </c:bar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Lower 95% CI</c:v>
                </c:pt>
              </c:strCache>
            </c:strRef>
          </c:tx>
          <c:spPr>
            <a:ln w="39517">
              <a:noFill/>
            </a:ln>
          </c:spPr>
          <c:marker>
            <c:symbol val="dash"/>
            <c:size val="1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Sheet1!$B$1:$J$1</c:f>
              <c:strCache>
                <c:ptCount val="4"/>
                <c:pt idx="0">
                  <c:v>Lung disease</c:v>
                </c:pt>
                <c:pt idx="1">
                  <c:v>Arthritis</c:v>
                </c:pt>
                <c:pt idx="2">
                  <c:v>Stroke</c:v>
                </c:pt>
                <c:pt idx="3">
                  <c:v>Back problems</c:v>
                </c:pt>
              </c:strCache>
            </c:strRef>
          </c:cat>
          <c:val>
            <c:numRef>
              <c:f>Sheet1!$B$2:$J$2</c:f>
              <c:numCache>
                <c:formatCode>0.00</c:formatCode>
                <c:ptCount val="4"/>
                <c:pt idx="0">
                  <c:v>1.170000000000001</c:v>
                </c:pt>
                <c:pt idx="1">
                  <c:v>1.39</c:v>
                </c:pt>
                <c:pt idx="2">
                  <c:v>1.139999999999999</c:v>
                </c:pt>
                <c:pt idx="3">
                  <c:v>1.1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Upper 95% CI</c:v>
                </c:pt>
              </c:strCache>
            </c:strRef>
          </c:tx>
          <c:spPr>
            <a:ln w="39517">
              <a:noFill/>
            </a:ln>
          </c:spPr>
          <c:marker>
            <c:symbol val="dash"/>
            <c:size val="12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Sheet1!$B$1:$J$1</c:f>
              <c:strCache>
                <c:ptCount val="4"/>
                <c:pt idx="0">
                  <c:v>Lung disease</c:v>
                </c:pt>
                <c:pt idx="1">
                  <c:v>Arthritis</c:v>
                </c:pt>
                <c:pt idx="2">
                  <c:v>Stroke</c:v>
                </c:pt>
                <c:pt idx="3">
                  <c:v>Back problems</c:v>
                </c:pt>
              </c:strCache>
            </c:strRef>
          </c:cat>
          <c:val>
            <c:numRef>
              <c:f>Sheet1!$B$4:$J$4</c:f>
              <c:numCache>
                <c:formatCode>0.00</c:formatCode>
                <c:ptCount val="4"/>
                <c:pt idx="0">
                  <c:v>3.2</c:v>
                </c:pt>
                <c:pt idx="1">
                  <c:v>2.67</c:v>
                </c:pt>
                <c:pt idx="2">
                  <c:v>2.44</c:v>
                </c:pt>
                <c:pt idx="3">
                  <c:v>2.14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7563">
              <a:solidFill>
                <a:srgbClr val="000000"/>
              </a:solidFill>
              <a:prstDash val="solid"/>
            </a:ln>
          </c:spPr>
        </c:hiLowLines>
        <c:marker val="1"/>
        <c:smooth val="0"/>
        <c:axId val="937887136"/>
        <c:axId val="936888272"/>
      </c:lineChart>
      <c:catAx>
        <c:axId val="93788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3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93688827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936888272"/>
        <c:scaling>
          <c:orientation val="minMax"/>
          <c:max val="3.5"/>
          <c:min val="0.5"/>
        </c:scaling>
        <c:delete val="0"/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600" dirty="0"/>
                  <a:t>Adjusted Odds Ratio</a:t>
                </a:r>
              </a:p>
            </c:rich>
          </c:tx>
          <c:layout>
            <c:manualLayout>
              <c:xMode val="edge"/>
              <c:yMode val="edge"/>
              <c:x val="0.00827946506686665"/>
              <c:y val="0.269883810952502"/>
            </c:manualLayout>
          </c:layout>
          <c:overlay val="0"/>
          <c:spPr>
            <a:noFill/>
            <a:ln w="35126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43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937887136"/>
        <c:crosses val="autoZero"/>
        <c:crossBetween val="between"/>
        <c:majorUnit val="0.5"/>
        <c:minorUnit val="0.1"/>
      </c:valAx>
      <c:spPr>
        <a:noFill/>
        <a:ln w="35126">
          <a:noFill/>
        </a:ln>
      </c:spPr>
    </c:plotArea>
    <c:legend>
      <c:legendPos val="r"/>
      <c:layout>
        <c:manualLayout>
          <c:xMode val="edge"/>
          <c:yMode val="edge"/>
          <c:x val="0.708304980395968"/>
          <c:y val="0.0334090113735783"/>
          <c:w val="0.20939049285506"/>
          <c:h val="0.295330052493438"/>
        </c:manualLayout>
      </c:layout>
      <c:overlay val="0"/>
      <c:spPr>
        <a:noFill/>
        <a:ln w="35126">
          <a:noFill/>
        </a:ln>
      </c:spPr>
      <c:txPr>
        <a:bodyPr/>
        <a:lstStyle/>
        <a:p>
          <a:pPr>
            <a:defRPr sz="160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6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2427020566091"/>
          <c:y val="0.048736554382239"/>
          <c:w val="0.726748169636691"/>
          <c:h val="0.9302615163095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 w="24376">
              <a:noFill/>
            </a:ln>
          </c:spPr>
          <c:invertIfNegative val="0"/>
          <c:dLbls>
            <c:numFmt formatCode="#,##0" sourceLinked="0"/>
            <c:spPr>
              <a:noFill/>
              <a:ln w="24376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Sheet1!$B$1:$T$1</c:f>
              <c:strCache>
                <c:ptCount val="19"/>
                <c:pt idx="0">
                  <c:v>Helper: Brickmason</c:v>
                </c:pt>
                <c:pt idx="1">
                  <c:v>Helper: Electrician</c:v>
                </c:pt>
                <c:pt idx="2">
                  <c:v>Helper: Painter</c:v>
                </c:pt>
                <c:pt idx="3">
                  <c:v>Cement mason</c:v>
                </c:pt>
                <c:pt idx="4">
                  <c:v>Painter</c:v>
                </c:pt>
                <c:pt idx="5">
                  <c:v>Helper: Roofer</c:v>
                </c:pt>
                <c:pt idx="6">
                  <c:v>Floor layer</c:v>
                </c:pt>
                <c:pt idx="7">
                  <c:v>Carpenter</c:v>
                </c:pt>
                <c:pt idx="8">
                  <c:v>Roofer</c:v>
                </c:pt>
                <c:pt idx="9">
                  <c:v>Welder</c:v>
                </c:pt>
                <c:pt idx="10">
                  <c:v>Derrick operator</c:v>
                </c:pt>
                <c:pt idx="11">
                  <c:v>Ironworker</c:v>
                </c:pt>
                <c:pt idx="12">
                  <c:v>Tile and marble setter</c:v>
                </c:pt>
                <c:pt idx="13">
                  <c:v>Taper</c:v>
                </c:pt>
                <c:pt idx="14">
                  <c:v>Carpet installer</c:v>
                </c:pt>
                <c:pt idx="15">
                  <c:v>Plasterer</c:v>
                </c:pt>
                <c:pt idx="16">
                  <c:v>Drywall installer</c:v>
                </c:pt>
                <c:pt idx="17">
                  <c:v>Insulation worker</c:v>
                </c:pt>
                <c:pt idx="18">
                  <c:v>Brickmason</c:v>
                </c:pt>
              </c:strCache>
            </c:strRef>
          </c:cat>
          <c:val>
            <c:numRef>
              <c:f>Sheet1!$B$2:$T$2</c:f>
              <c:numCache>
                <c:formatCode>General</c:formatCode>
                <c:ptCount val="19"/>
                <c:pt idx="0">
                  <c:v>69.0</c:v>
                </c:pt>
                <c:pt idx="1">
                  <c:v>70.0</c:v>
                </c:pt>
                <c:pt idx="2">
                  <c:v>70.0</c:v>
                </c:pt>
                <c:pt idx="3">
                  <c:v>72.0</c:v>
                </c:pt>
                <c:pt idx="4">
                  <c:v>73.0</c:v>
                </c:pt>
                <c:pt idx="5">
                  <c:v>74.0</c:v>
                </c:pt>
                <c:pt idx="6">
                  <c:v>76.0</c:v>
                </c:pt>
                <c:pt idx="7">
                  <c:v>77.0</c:v>
                </c:pt>
                <c:pt idx="8">
                  <c:v>77.0</c:v>
                </c:pt>
                <c:pt idx="9">
                  <c:v>78.0</c:v>
                </c:pt>
                <c:pt idx="10">
                  <c:v>79.0</c:v>
                </c:pt>
                <c:pt idx="11">
                  <c:v>79.0</c:v>
                </c:pt>
                <c:pt idx="12">
                  <c:v>80.0</c:v>
                </c:pt>
                <c:pt idx="13">
                  <c:v>82.0</c:v>
                </c:pt>
                <c:pt idx="14">
                  <c:v>83.0</c:v>
                </c:pt>
                <c:pt idx="15">
                  <c:v>83.0</c:v>
                </c:pt>
                <c:pt idx="16">
                  <c:v>88.0</c:v>
                </c:pt>
                <c:pt idx="17">
                  <c:v>89.0</c:v>
                </c:pt>
                <c:pt idx="18">
                  <c:v>90.0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6071312"/>
        <c:axId val="931982976"/>
      </c:barChart>
      <c:catAx>
        <c:axId val="936071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141"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93198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198297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400" b="1" i="0" baseline="0" dirty="0" smtClean="0">
                    <a:latin typeface="Times New Roman" pitchFamily="18" charset="0"/>
                    <a:cs typeface="Times New Roman" pitchFamily="18" charset="0"/>
                  </a:rPr>
                  <a:t>Exposure score</a:t>
                </a:r>
                <a:endParaRPr lang="en-US" sz="1400" b="1" i="0" baseline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503972233733941"/>
              <c:y val="0.000195712073994393"/>
            </c:manualLayout>
          </c:layout>
          <c:overlay val="0"/>
          <c:spPr>
            <a:noFill/>
            <a:ln w="24376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936071312"/>
        <c:crosses val="autoZero"/>
        <c:crossBetween val="between"/>
      </c:valAx>
      <c:spPr>
        <a:noFill/>
        <a:ln w="2437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2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2730056470214"/>
          <c:y val="0.0478780706696133"/>
          <c:w val="0.696923588776748"/>
          <c:h val="0.93200911261132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 w="24376">
              <a:noFill/>
            </a:ln>
          </c:spPr>
          <c:invertIfNegative val="0"/>
          <c:dLbls>
            <c:numFmt formatCode="#,##0" sourceLinked="0"/>
            <c:spPr>
              <a:noFill/>
              <a:ln w="24376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Sheet1!$B$1:$T$1</c:f>
              <c:strCache>
                <c:ptCount val="19"/>
                <c:pt idx="0">
                  <c:v>Painter</c:v>
                </c:pt>
                <c:pt idx="1">
                  <c:v>Plumber</c:v>
                </c:pt>
                <c:pt idx="2">
                  <c:v>Plasterer</c:v>
                </c:pt>
                <c:pt idx="3">
                  <c:v>Helper: Plumber</c:v>
                </c:pt>
                <c:pt idx="4">
                  <c:v>Paperhanger</c:v>
                </c:pt>
                <c:pt idx="5">
                  <c:v>Floor Sander</c:v>
                </c:pt>
                <c:pt idx="6">
                  <c:v>Carpenter</c:v>
                </c:pt>
                <c:pt idx="7">
                  <c:v>Cement mason</c:v>
                </c:pt>
                <c:pt idx="8">
                  <c:v>Terrazzo worker</c:v>
                </c:pt>
                <c:pt idx="9">
                  <c:v>Drywall installer</c:v>
                </c:pt>
                <c:pt idx="10">
                  <c:v>Stonemason</c:v>
                </c:pt>
                <c:pt idx="11">
                  <c:v>Insulation worker</c:v>
                </c:pt>
                <c:pt idx="12">
                  <c:v>Ironworker</c:v>
                </c:pt>
                <c:pt idx="13">
                  <c:v>Helper: Electrician</c:v>
                </c:pt>
                <c:pt idx="14">
                  <c:v>Helper: Roofer</c:v>
                </c:pt>
                <c:pt idx="15">
                  <c:v>Roofer</c:v>
                </c:pt>
                <c:pt idx="16">
                  <c:v>Floor layer</c:v>
                </c:pt>
                <c:pt idx="17">
                  <c:v>Carpet installer</c:v>
                </c:pt>
                <c:pt idx="18">
                  <c:v>Tile and marble setter</c:v>
                </c:pt>
              </c:strCache>
            </c:strRef>
          </c:cat>
          <c:val>
            <c:numRef>
              <c:f>Sheet1!$B$2:$T$2</c:f>
              <c:numCache>
                <c:formatCode>General</c:formatCode>
                <c:ptCount val="19"/>
                <c:pt idx="0">
                  <c:v>57.0</c:v>
                </c:pt>
                <c:pt idx="1">
                  <c:v>59.0</c:v>
                </c:pt>
                <c:pt idx="2">
                  <c:v>59.0</c:v>
                </c:pt>
                <c:pt idx="3">
                  <c:v>61.0</c:v>
                </c:pt>
                <c:pt idx="4">
                  <c:v>62.0</c:v>
                </c:pt>
                <c:pt idx="5">
                  <c:v>63.0</c:v>
                </c:pt>
                <c:pt idx="6">
                  <c:v>66.0</c:v>
                </c:pt>
                <c:pt idx="7">
                  <c:v>68.0</c:v>
                </c:pt>
                <c:pt idx="8">
                  <c:v>68.0</c:v>
                </c:pt>
                <c:pt idx="9">
                  <c:v>69.0</c:v>
                </c:pt>
                <c:pt idx="10">
                  <c:v>71.0</c:v>
                </c:pt>
                <c:pt idx="11">
                  <c:v>73.0</c:v>
                </c:pt>
                <c:pt idx="12">
                  <c:v>73.0</c:v>
                </c:pt>
                <c:pt idx="13">
                  <c:v>75.0</c:v>
                </c:pt>
                <c:pt idx="14">
                  <c:v>75.0</c:v>
                </c:pt>
                <c:pt idx="15">
                  <c:v>75.0</c:v>
                </c:pt>
                <c:pt idx="16">
                  <c:v>83.0</c:v>
                </c:pt>
                <c:pt idx="17">
                  <c:v>89.0</c:v>
                </c:pt>
                <c:pt idx="18">
                  <c:v>89.0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6093424"/>
        <c:axId val="938963888"/>
      </c:barChart>
      <c:catAx>
        <c:axId val="936093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141"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938963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89638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400" b="1" i="0" baseline="0" dirty="0" smtClean="0">
                    <a:latin typeface="Times New Roman" pitchFamily="18" charset="0"/>
                    <a:cs typeface="Times New Roman" pitchFamily="18" charset="0"/>
                  </a:rPr>
                  <a:t>Exposure score</a:t>
                </a:r>
                <a:endParaRPr lang="en-US" sz="1400" b="1" i="0" baseline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533920835653124"/>
              <c:y val="0.000195812051113126"/>
            </c:manualLayout>
          </c:layout>
          <c:overlay val="0"/>
          <c:spPr>
            <a:noFill/>
            <a:ln w="24376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936093424"/>
        <c:crosses val="autoZero"/>
        <c:crossBetween val="between"/>
      </c:valAx>
      <c:spPr>
        <a:noFill/>
        <a:ln w="2437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2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568975896362"/>
          <c:y val="0.110809537123494"/>
          <c:w val="0.831421295961858"/>
          <c:h val="0.80899908344790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Construction</c:v>
                </c:pt>
              </c:strCache>
            </c:strRef>
          </c:tx>
          <c:spPr>
            <a:ln w="38099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270655445592237"/>
                  <c:y val="-0.04340709147275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Sheet1!$B$1:$W$1</c:f>
              <c:numCache>
                <c:formatCode>General</c:formatCode>
                <c:ptCount val="22"/>
                <c:pt idx="0">
                  <c:v>1992.0</c:v>
                </c:pt>
                <c:pt idx="1">
                  <c:v>1993.0</c:v>
                </c:pt>
                <c:pt idx="2">
                  <c:v>1994.0</c:v>
                </c:pt>
                <c:pt idx="3">
                  <c:v>1995.0</c:v>
                </c:pt>
                <c:pt idx="4">
                  <c:v>1996.0</c:v>
                </c:pt>
                <c:pt idx="5">
                  <c:v>1997.0</c:v>
                </c:pt>
                <c:pt idx="6">
                  <c:v>1998.0</c:v>
                </c:pt>
                <c:pt idx="7">
                  <c:v>1999.0</c:v>
                </c:pt>
                <c:pt idx="8">
                  <c:v>2000.0</c:v>
                </c:pt>
                <c:pt idx="9">
                  <c:v>2001.0</c:v>
                </c:pt>
                <c:pt idx="10">
                  <c:v>2002.0</c:v>
                </c:pt>
                <c:pt idx="11">
                  <c:v>2003.0</c:v>
                </c:pt>
                <c:pt idx="12">
                  <c:v>2004.0</c:v>
                </c:pt>
                <c:pt idx="13">
                  <c:v>2005.0</c:v>
                </c:pt>
                <c:pt idx="14">
                  <c:v>2006.0</c:v>
                </c:pt>
                <c:pt idx="15">
                  <c:v>2007.0</c:v>
                </c:pt>
                <c:pt idx="16">
                  <c:v>2008.0</c:v>
                </c:pt>
                <c:pt idx="17">
                  <c:v>2009.0</c:v>
                </c:pt>
                <c:pt idx="18">
                  <c:v>2010.0</c:v>
                </c:pt>
                <c:pt idx="19">
                  <c:v>2011.0</c:v>
                </c:pt>
                <c:pt idx="20">
                  <c:v>2012.0</c:v>
                </c:pt>
                <c:pt idx="21">
                  <c:v>2013.0</c:v>
                </c:pt>
              </c:numCache>
            </c:numRef>
          </c:cat>
          <c:val>
            <c:numRef>
              <c:f>Sheet1!$B$2:$W$2</c:f>
              <c:numCache>
                <c:formatCode>General</c:formatCode>
                <c:ptCount val="22"/>
                <c:pt idx="0">
                  <c:v>135.1</c:v>
                </c:pt>
                <c:pt idx="1">
                  <c:v>124.1</c:v>
                </c:pt>
                <c:pt idx="2">
                  <c:v>119.4</c:v>
                </c:pt>
                <c:pt idx="3">
                  <c:v>98.9</c:v>
                </c:pt>
                <c:pt idx="4">
                  <c:v>89.7</c:v>
                </c:pt>
                <c:pt idx="5">
                  <c:v>85.5</c:v>
                </c:pt>
                <c:pt idx="6">
                  <c:v>68.6</c:v>
                </c:pt>
                <c:pt idx="7">
                  <c:v>70.1</c:v>
                </c:pt>
                <c:pt idx="8">
                  <c:v>70.0</c:v>
                </c:pt>
                <c:pt idx="9">
                  <c:v>63.9</c:v>
                </c:pt>
                <c:pt idx="10">
                  <c:v>58.6</c:v>
                </c:pt>
                <c:pt idx="11">
                  <c:v>52.7</c:v>
                </c:pt>
                <c:pt idx="12">
                  <c:v>51.2</c:v>
                </c:pt>
                <c:pt idx="13">
                  <c:v>46.0</c:v>
                </c:pt>
                <c:pt idx="14">
                  <c:v>40.2</c:v>
                </c:pt>
                <c:pt idx="15">
                  <c:v>31.8</c:v>
                </c:pt>
                <c:pt idx="16">
                  <c:v>34.3</c:v>
                </c:pt>
                <c:pt idx="17">
                  <c:v>28.5</c:v>
                </c:pt>
                <c:pt idx="18">
                  <c:v>24.5</c:v>
                </c:pt>
                <c:pt idx="19">
                  <c:v>27.1</c:v>
                </c:pt>
                <c:pt idx="20">
                  <c:v>23.9</c:v>
                </c:pt>
                <c:pt idx="21">
                  <c:v>25.1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All industries</c:v>
                </c:pt>
              </c:strCache>
            </c:strRef>
          </c:tx>
          <c:spPr>
            <a:ln w="3809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270655445592237"/>
                  <c:y val="-0.0299274815670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Sheet1!$B$1:$W$1</c:f>
              <c:numCache>
                <c:formatCode>General</c:formatCode>
                <c:ptCount val="22"/>
                <c:pt idx="0">
                  <c:v>1992.0</c:v>
                </c:pt>
                <c:pt idx="1">
                  <c:v>1993.0</c:v>
                </c:pt>
                <c:pt idx="2">
                  <c:v>1994.0</c:v>
                </c:pt>
                <c:pt idx="3">
                  <c:v>1995.0</c:v>
                </c:pt>
                <c:pt idx="4">
                  <c:v>1996.0</c:v>
                </c:pt>
                <c:pt idx="5">
                  <c:v>1997.0</c:v>
                </c:pt>
                <c:pt idx="6">
                  <c:v>1998.0</c:v>
                </c:pt>
                <c:pt idx="7">
                  <c:v>1999.0</c:v>
                </c:pt>
                <c:pt idx="8">
                  <c:v>2000.0</c:v>
                </c:pt>
                <c:pt idx="9">
                  <c:v>2001.0</c:v>
                </c:pt>
                <c:pt idx="10">
                  <c:v>2002.0</c:v>
                </c:pt>
                <c:pt idx="11">
                  <c:v>2003.0</c:v>
                </c:pt>
                <c:pt idx="12">
                  <c:v>2004.0</c:v>
                </c:pt>
                <c:pt idx="13">
                  <c:v>2005.0</c:v>
                </c:pt>
                <c:pt idx="14">
                  <c:v>2006.0</c:v>
                </c:pt>
                <c:pt idx="15">
                  <c:v>2007.0</c:v>
                </c:pt>
                <c:pt idx="16">
                  <c:v>2008.0</c:v>
                </c:pt>
                <c:pt idx="17">
                  <c:v>2009.0</c:v>
                </c:pt>
                <c:pt idx="18">
                  <c:v>2010.0</c:v>
                </c:pt>
                <c:pt idx="19">
                  <c:v>2011.0</c:v>
                </c:pt>
                <c:pt idx="20">
                  <c:v>2012.0</c:v>
                </c:pt>
                <c:pt idx="21">
                  <c:v>2013.0</c:v>
                </c:pt>
              </c:numCache>
            </c:numRef>
          </c:cat>
          <c:val>
            <c:numRef>
              <c:f>Sheet1!$B$3:$W$3</c:f>
              <c:numCache>
                <c:formatCode>General</c:formatCode>
                <c:ptCount val="22"/>
                <c:pt idx="0">
                  <c:v>85.4</c:v>
                </c:pt>
                <c:pt idx="1">
                  <c:v>78.0</c:v>
                </c:pt>
                <c:pt idx="2">
                  <c:v>75.1</c:v>
                </c:pt>
                <c:pt idx="3">
                  <c:v>66.2</c:v>
                </c:pt>
                <c:pt idx="4">
                  <c:v>58.4</c:v>
                </c:pt>
                <c:pt idx="5">
                  <c:v>54.7</c:v>
                </c:pt>
                <c:pt idx="6">
                  <c:v>49.6</c:v>
                </c:pt>
                <c:pt idx="7">
                  <c:v>46.9</c:v>
                </c:pt>
                <c:pt idx="8">
                  <c:v>44.7</c:v>
                </c:pt>
                <c:pt idx="9">
                  <c:v>41.0</c:v>
                </c:pt>
                <c:pt idx="10">
                  <c:v>39.1</c:v>
                </c:pt>
                <c:pt idx="11">
                  <c:v>34.6</c:v>
                </c:pt>
                <c:pt idx="12">
                  <c:v>31.7</c:v>
                </c:pt>
                <c:pt idx="13">
                  <c:v>29.8</c:v>
                </c:pt>
                <c:pt idx="14">
                  <c:v>27.1</c:v>
                </c:pt>
                <c:pt idx="15">
                  <c:v>24.9</c:v>
                </c:pt>
                <c:pt idx="16">
                  <c:v>23.4</c:v>
                </c:pt>
                <c:pt idx="17">
                  <c:v>21.5</c:v>
                </c:pt>
                <c:pt idx="18">
                  <c:v>21.4</c:v>
                </c:pt>
                <c:pt idx="19">
                  <c:v>20.8</c:v>
                </c:pt>
                <c:pt idx="20">
                  <c:v>19.8</c:v>
                </c:pt>
                <c:pt idx="21">
                  <c:v>18.6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2141152"/>
        <c:axId val="982142976"/>
      </c:lineChart>
      <c:catAx>
        <c:axId val="98214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821429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821429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Number of cases per 10,000 </a:t>
                </a:r>
                <a:r>
                  <a:rPr lang="en-US" dirty="0" smtClean="0"/>
                  <a:t>FTEs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0"/>
              <c:y val="0.11891972329048"/>
            </c:manualLayout>
          </c:layout>
          <c:overlay val="0"/>
          <c:spPr>
            <a:noFill/>
            <a:ln w="2539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82141152"/>
        <c:crosses val="autoZero"/>
        <c:crossBetween val="between"/>
      </c:valAx>
      <c:spPr>
        <a:noFill/>
        <a:ln w="25399">
          <a:noFill/>
        </a:ln>
      </c:spPr>
    </c:plotArea>
    <c:legend>
      <c:legendPos val="t"/>
      <c:overlay val="0"/>
      <c:spPr>
        <a:noFill/>
        <a:ln w="25399">
          <a:noFill/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1"/>
          </a:solidFill>
          <a:latin typeface="Times New Roman" pitchFamily="18" charset="0"/>
          <a:ea typeface="Times New Roman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987764589128"/>
          <c:y val="0.0597030082778114"/>
          <c:w val="0.716030608114285"/>
          <c:h val="0.8610795477488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cases</c:v>
                </c:pt>
              </c:strCache>
            </c:strRef>
          </c:tx>
          <c:spPr>
            <a:solidFill>
              <a:srgbClr val="FF0000"/>
            </a:solidFill>
            <a:ln w="12692">
              <a:noFill/>
              <a:prstDash val="solid"/>
            </a:ln>
          </c:spPr>
          <c:invertIfNegative val="0"/>
          <c:dLbls>
            <c:spPr>
              <a:noFill/>
              <a:ln w="2538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1"/>
                <c:pt idx="0">
                  <c:v>Brickmason</c:v>
                </c:pt>
                <c:pt idx="1">
                  <c:v>Drywall</c:v>
                </c:pt>
                <c:pt idx="2">
                  <c:v>Roofer</c:v>
                </c:pt>
                <c:pt idx="3">
                  <c:v>Sheet metal worker</c:v>
                </c:pt>
                <c:pt idx="4">
                  <c:v>Helper</c:v>
                </c:pt>
                <c:pt idx="5">
                  <c:v>Forman</c:v>
                </c:pt>
                <c:pt idx="6">
                  <c:v>Painter</c:v>
                </c:pt>
                <c:pt idx="7">
                  <c:v>Electrician</c:v>
                </c:pt>
                <c:pt idx="8">
                  <c:v>Plumber</c:v>
                </c:pt>
                <c:pt idx="9">
                  <c:v>Carpenter</c:v>
                </c:pt>
                <c:pt idx="10">
                  <c:v>Laborer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1"/>
                <c:pt idx="0">
                  <c:v>80.0</c:v>
                </c:pt>
                <c:pt idx="1">
                  <c:v>230.0</c:v>
                </c:pt>
                <c:pt idx="2">
                  <c:v>280.0</c:v>
                </c:pt>
                <c:pt idx="3">
                  <c:v>290.0</c:v>
                </c:pt>
                <c:pt idx="4">
                  <c:v>750.0</c:v>
                </c:pt>
                <c:pt idx="5">
                  <c:v>840.0</c:v>
                </c:pt>
                <c:pt idx="6">
                  <c:v>970.0</c:v>
                </c:pt>
                <c:pt idx="7" formatCode="#,##0">
                  <c:v>1310.0</c:v>
                </c:pt>
                <c:pt idx="8" formatCode="#,##0">
                  <c:v>1380.0</c:v>
                </c:pt>
                <c:pt idx="9" formatCode="#,##0">
                  <c:v>1580.0</c:v>
                </c:pt>
                <c:pt idx="10" formatCode="#,##0">
                  <c:v>2920.0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8862848"/>
        <c:axId val="938741680"/>
      </c:barChart>
      <c:catAx>
        <c:axId val="938862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38741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874168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Number of cases</a:t>
                </a:r>
              </a:p>
            </c:rich>
          </c:tx>
          <c:layout>
            <c:manualLayout>
              <c:xMode val="edge"/>
              <c:yMode val="edge"/>
              <c:x val="0.456640158786122"/>
              <c:y val="0.0108231374924288"/>
            </c:manualLayout>
          </c:layout>
          <c:overlay val="0"/>
          <c:spPr>
            <a:noFill/>
            <a:ln w="25384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938862848"/>
        <c:crosses val="autoZero"/>
        <c:crossBetween val="between"/>
      </c:valAx>
      <c:spPr>
        <a:noFill/>
        <a:ln w="2538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1"/>
          </a:solidFill>
          <a:latin typeface="Times New Roman" pitchFamily="18" charset="0"/>
          <a:ea typeface="Times New Roman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779287261944"/>
          <c:y val="0.0932295547455545"/>
          <c:w val="0.742385331496559"/>
          <c:h val="0.8310999456270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rate</c:v>
                </c:pt>
              </c:strCache>
            </c:strRef>
          </c:tx>
          <c:spPr>
            <a:solidFill>
              <a:srgbClr val="0000FF"/>
            </a:solidFill>
            <a:ln w="12640">
              <a:noFill/>
              <a:prstDash val="solid"/>
            </a:ln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 w="12640">
                <a:noFill/>
                <a:prstDash val="solid"/>
              </a:ln>
            </c:spPr>
          </c:dPt>
          <c:dPt>
            <c:idx val="10"/>
            <c:invertIfNegative val="0"/>
            <c:bubble3D val="0"/>
          </c:dPt>
          <c:dLbls>
            <c:numFmt formatCode="#,##0.0" sourceLinked="0"/>
            <c:spPr>
              <a:noFill/>
              <a:ln w="2528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All industries</c:v>
                </c:pt>
                <c:pt idx="1">
                  <c:v>Finance</c:v>
                </c:pt>
                <c:pt idx="2">
                  <c:v>Utilities</c:v>
                </c:pt>
                <c:pt idx="3">
                  <c:v>Information</c:v>
                </c:pt>
                <c:pt idx="4">
                  <c:v>Mining</c:v>
                </c:pt>
                <c:pt idx="5">
                  <c:v>Manufacturing</c:v>
                </c:pt>
                <c:pt idx="6">
                  <c:v>Wholesale trade</c:v>
                </c:pt>
                <c:pt idx="7">
                  <c:v>Retail trade</c:v>
                </c:pt>
                <c:pt idx="8">
                  <c:v>Construction</c:v>
                </c:pt>
                <c:pt idx="9">
                  <c:v>Health care services</c:v>
                </c:pt>
                <c:pt idx="10">
                  <c:v>Agriculture</c:v>
                </c:pt>
                <c:pt idx="11">
                  <c:v>Transportation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18.6</c:v>
                </c:pt>
                <c:pt idx="1">
                  <c:v>2.1</c:v>
                </c:pt>
                <c:pt idx="2">
                  <c:v>9.4</c:v>
                </c:pt>
                <c:pt idx="3">
                  <c:v>11.6</c:v>
                </c:pt>
                <c:pt idx="4">
                  <c:v>12.5</c:v>
                </c:pt>
                <c:pt idx="5">
                  <c:v>14.8</c:v>
                </c:pt>
                <c:pt idx="6">
                  <c:v>21.8</c:v>
                </c:pt>
                <c:pt idx="7">
                  <c:v>22.5</c:v>
                </c:pt>
                <c:pt idx="8">
                  <c:v>25.1</c:v>
                </c:pt>
                <c:pt idx="9">
                  <c:v>31.7</c:v>
                </c:pt>
                <c:pt idx="10">
                  <c:v>32.5</c:v>
                </c:pt>
                <c:pt idx="11">
                  <c:v>40.7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1556064"/>
        <c:axId val="932184928"/>
      </c:barChart>
      <c:catAx>
        <c:axId val="981556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32184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218492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one"/>
        <c:crossAx val="981556064"/>
        <c:crosses val="autoZero"/>
        <c:crossBetween val="between"/>
      </c:valAx>
      <c:spPr>
        <a:noFill/>
        <a:ln w="2528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1"/>
          </a:solidFill>
          <a:latin typeface="Times New Roman" pitchFamily="18" charset="0"/>
          <a:ea typeface="Times New Roman"/>
          <a:cs typeface="Times New Roman" pitchFamily="18" charset="0"/>
        </a:defRPr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876008554486"/>
          <c:y val="0.0843169398907104"/>
          <c:w val="0.824613103917566"/>
          <c:h val="0.765713609569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18-34</c:v>
                </c:pt>
                <c:pt idx="1">
                  <c:v>35-54</c:v>
                </c:pt>
                <c:pt idx="2">
                  <c:v>55+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0.156</c:v>
                </c:pt>
                <c:pt idx="1">
                  <c:v>0.368</c:v>
                </c:pt>
                <c:pt idx="2">
                  <c:v>0.364</c:v>
                </c:pt>
                <c:pt idx="3">
                  <c:v>0.312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industries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18-34</c:v>
                </c:pt>
                <c:pt idx="1">
                  <c:v>35-54</c:v>
                </c:pt>
                <c:pt idx="2">
                  <c:v>55+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0.22</c:v>
                </c:pt>
                <c:pt idx="1">
                  <c:v>0.296</c:v>
                </c:pt>
                <c:pt idx="2">
                  <c:v>0.334</c:v>
                </c:pt>
                <c:pt idx="3">
                  <c:v>0.286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1657040"/>
        <c:axId val="936381488"/>
      </c:barChart>
      <c:catAx>
        <c:axId val="931657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 group</a:t>
                </a:r>
              </a:p>
            </c:rich>
          </c:tx>
          <c:layout>
            <c:manualLayout>
              <c:xMode val="edge"/>
              <c:yMode val="edge"/>
              <c:x val="0.482548240497716"/>
              <c:y val="0.93317714384062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936381488"/>
        <c:crosses val="autoZero"/>
        <c:auto val="1"/>
        <c:lblAlgn val="ctr"/>
        <c:lblOffset val="100"/>
        <c:noMultiLvlLbl val="0"/>
      </c:catAx>
      <c:valAx>
        <c:axId val="936381488"/>
        <c:scaling>
          <c:orientation val="minMax"/>
          <c:max val="0.5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with </a:t>
                </a:r>
                <a:r>
                  <a:rPr lang="en-US" dirty="0"/>
                  <a:t>low back pain</a:t>
                </a:r>
              </a:p>
            </c:rich>
          </c:tx>
          <c:layout>
            <c:manualLayout>
              <c:xMode val="edge"/>
              <c:yMode val="edge"/>
              <c:x val="0.00207822980460776"/>
              <c:y val="0.2096121079127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931657040"/>
        <c:crosses val="autoZero"/>
        <c:crossBetween val="between"/>
        <c:majorUnit val="0.1"/>
        <c:minorUnit val="0.05"/>
      </c:valAx>
    </c:plotArea>
    <c:legend>
      <c:legendPos val="r"/>
      <c:layout>
        <c:manualLayout>
          <c:xMode val="edge"/>
          <c:yMode val="edge"/>
          <c:x val="0.712748371731311"/>
          <c:y val="0.0314652983950777"/>
          <c:w val="0.231696072713133"/>
          <c:h val="0.198042898326234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238562091503"/>
          <c:y val="0.0582241708422811"/>
          <c:w val="0.883045391384901"/>
          <c:h val="0.683586057424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Estimated by SOII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White, non-Hispanic</c:v>
                </c:pt>
                <c:pt idx="1">
                  <c:v>Hispanic</c:v>
                </c:pt>
                <c:pt idx="2">
                  <c:v>All Construction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24.6</c:v>
                </c:pt>
                <c:pt idx="1">
                  <c:v>14.34</c:v>
                </c:pt>
                <c:pt idx="2">
                  <c:v>21.6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Adjusted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White, non-Hispanic</c:v>
                </c:pt>
                <c:pt idx="1">
                  <c:v>Hispanic</c:v>
                </c:pt>
                <c:pt idx="2">
                  <c:v>All Construction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1.25</c:v>
                </c:pt>
                <c:pt idx="1">
                  <c:v>20.49</c:v>
                </c:pt>
                <c:pt idx="2">
                  <c:v>8.080000000000001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8323616"/>
        <c:axId val="938325984"/>
      </c:barChart>
      <c:catAx>
        <c:axId val="938323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38325984"/>
        <c:crosses val="autoZero"/>
        <c:auto val="1"/>
        <c:lblAlgn val="ctr"/>
        <c:lblOffset val="100"/>
        <c:noMultiLvlLbl val="0"/>
      </c:catAx>
      <c:valAx>
        <c:axId val="9383259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Lifetime risk per 100 FTEs</a:t>
                </a:r>
              </a:p>
            </c:rich>
          </c:tx>
          <c:layout>
            <c:manualLayout>
              <c:xMode val="edge"/>
              <c:yMode val="edge"/>
              <c:x val="0.00509662395141786"/>
              <c:y val="0.17391076115485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38323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83702731603"/>
          <c:y val="0.850600493120182"/>
          <c:w val="0.861567998444638"/>
          <c:h val="0.109655810069196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+mn-lt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46271421955"/>
          <c:y val="0.102816924560028"/>
          <c:w val="0.809630230044777"/>
          <c:h val="0.73666198355657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rgbClr val="FF0000"/>
            </a:solidFill>
            <a:ln w="25408">
              <a:noFill/>
            </a:ln>
          </c:spPr>
          <c:invertIfNegative val="0"/>
          <c:dLbls>
            <c:dLbl>
              <c:idx val="2"/>
              <c:layout>
                <c:manualLayout>
                  <c:x val="-0.0245098039215686"/>
                  <c:y val="0.0024559737694266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 w="25408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>
                  <c:v>3045.0</c:v>
                </c:pt>
                <c:pt idx="1">
                  <c:v>3001.0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All industries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2"/>
              <c:layout>
                <c:manualLayout>
                  <c:x val="0.0114379084967321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Sheet1!$B$3:$C$3</c:f>
              <c:numCache>
                <c:formatCode>#,##0</c:formatCode>
                <c:ptCount val="2"/>
                <c:pt idx="0">
                  <c:v>3639.0</c:v>
                </c:pt>
                <c:pt idx="1">
                  <c:v>2945.0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4"/>
        <c:axId val="936784640"/>
        <c:axId val="932858816"/>
      </c:barChart>
      <c:catAx>
        <c:axId val="936784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Back</a:t>
                </a:r>
                <a:r>
                  <a:rPr lang="en-US" baseline="0" dirty="0" smtClean="0"/>
                  <a:t> problem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520497272399776"/>
              <c:y val="0.926245367250266"/>
            </c:manualLayout>
          </c:layout>
          <c:overlay val="0"/>
          <c:spPr>
            <a:noFill/>
            <a:ln w="25408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32858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28588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Annual expenditures per person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00792650918635174"/>
              <c:y val="0.125383649209592"/>
            </c:manualLayout>
          </c:layout>
          <c:overlay val="0"/>
        </c:title>
        <c:numFmt formatCode="&quot;$&quot;#,##0" sourceLinked="0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36784640"/>
        <c:crosses val="autoZero"/>
        <c:crossBetween val="between"/>
      </c:valAx>
      <c:spPr>
        <a:noFill/>
        <a:ln w="25408">
          <a:noFill/>
        </a:ln>
      </c:spPr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48E6B-8DB0-48D9-97E2-2245D4A08F9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674469-E279-484C-BBF6-4CDE76FDA6D0}">
      <dgm:prSet phldrT="[Text]" custT="1"/>
      <dgm:spPr/>
      <dgm:t>
        <a:bodyPr/>
        <a:lstStyle/>
        <a:p>
          <a:r>
            <a:rPr lang="en-US" sz="2000" b="0" i="0" u="none" dirty="0" smtClean="0"/>
            <a:t>Demographics </a:t>
          </a:r>
          <a:endParaRPr lang="en-US" sz="2000" dirty="0"/>
        </a:p>
      </dgm:t>
    </dgm:pt>
    <dgm:pt modelId="{3C48E108-D802-4F64-892B-1CD998A4E200}" type="parTrans" cxnId="{FC242A22-BD94-44BC-B84C-419D9C919500}">
      <dgm:prSet/>
      <dgm:spPr/>
      <dgm:t>
        <a:bodyPr/>
        <a:lstStyle/>
        <a:p>
          <a:endParaRPr lang="en-US"/>
        </a:p>
      </dgm:t>
    </dgm:pt>
    <dgm:pt modelId="{7453F5C5-7C7B-4462-814F-6FD6E345CD16}" type="sibTrans" cxnId="{FC242A22-BD94-44BC-B84C-419D9C919500}">
      <dgm:prSet/>
      <dgm:spPr/>
      <dgm:t>
        <a:bodyPr/>
        <a:lstStyle/>
        <a:p>
          <a:endParaRPr lang="en-US"/>
        </a:p>
      </dgm:t>
    </dgm:pt>
    <dgm:pt modelId="{13211916-E77A-4481-ADDF-23139F53145C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Gender</a:t>
          </a:r>
          <a:endParaRPr lang="en-US" sz="2000" dirty="0"/>
        </a:p>
      </dgm:t>
    </dgm:pt>
    <dgm:pt modelId="{57DDCA9F-2518-4282-9A90-97E345051229}" type="parTrans" cxnId="{62589CBC-A9A4-4153-A888-A89721C92C86}">
      <dgm:prSet/>
      <dgm:spPr/>
      <dgm:t>
        <a:bodyPr/>
        <a:lstStyle/>
        <a:p>
          <a:endParaRPr lang="en-US"/>
        </a:p>
      </dgm:t>
    </dgm:pt>
    <dgm:pt modelId="{7726F109-46F3-42AC-84D0-E9240AFA495D}" type="sibTrans" cxnId="{62589CBC-A9A4-4153-A888-A89721C92C86}">
      <dgm:prSet/>
      <dgm:spPr/>
      <dgm:t>
        <a:bodyPr/>
        <a:lstStyle/>
        <a:p>
          <a:endParaRPr lang="en-US"/>
        </a:p>
      </dgm:t>
    </dgm:pt>
    <dgm:pt modelId="{1F727F80-7BCF-444C-B017-48A02DEF0B68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Race</a:t>
          </a:r>
          <a:endParaRPr lang="en-US" sz="2000" dirty="0"/>
        </a:p>
      </dgm:t>
    </dgm:pt>
    <dgm:pt modelId="{FF157BB3-7AE1-4219-9785-0BF1A8695239}" type="parTrans" cxnId="{8910B30A-2830-4E64-9019-247A0577938E}">
      <dgm:prSet/>
      <dgm:spPr/>
      <dgm:t>
        <a:bodyPr/>
        <a:lstStyle/>
        <a:p>
          <a:endParaRPr lang="en-US"/>
        </a:p>
      </dgm:t>
    </dgm:pt>
    <dgm:pt modelId="{6C04D9C2-6F47-42F1-8734-544D5F779F6D}" type="sibTrans" cxnId="{8910B30A-2830-4E64-9019-247A0577938E}">
      <dgm:prSet/>
      <dgm:spPr/>
      <dgm:t>
        <a:bodyPr/>
        <a:lstStyle/>
        <a:p>
          <a:endParaRPr lang="en-US"/>
        </a:p>
      </dgm:t>
    </dgm:pt>
    <dgm:pt modelId="{24AEB353-E27E-4941-98CC-C0B971B04D61}">
      <dgm:prSet phldrT="[Text]" custT="1"/>
      <dgm:spPr/>
      <dgm:t>
        <a:bodyPr/>
        <a:lstStyle/>
        <a:p>
          <a:r>
            <a:rPr lang="en-US" sz="2000" b="0" i="0" u="none" dirty="0" smtClean="0"/>
            <a:t>Job Exposures</a:t>
          </a:r>
          <a:endParaRPr lang="en-US" sz="2000" dirty="0"/>
        </a:p>
      </dgm:t>
    </dgm:pt>
    <dgm:pt modelId="{1B3CC34E-3CFF-4475-AC52-09B805A98B6F}" type="parTrans" cxnId="{D9A2EEB5-79F2-4A59-8432-D64B2F28EAC1}">
      <dgm:prSet/>
      <dgm:spPr/>
      <dgm:t>
        <a:bodyPr/>
        <a:lstStyle/>
        <a:p>
          <a:endParaRPr lang="en-US"/>
        </a:p>
      </dgm:t>
    </dgm:pt>
    <dgm:pt modelId="{FDC45AE5-0C86-45AD-8EC8-E9CA279FF132}" type="sibTrans" cxnId="{D9A2EEB5-79F2-4A59-8432-D64B2F28EAC1}">
      <dgm:prSet/>
      <dgm:spPr/>
      <dgm:t>
        <a:bodyPr/>
        <a:lstStyle/>
        <a:p>
          <a:endParaRPr lang="en-US"/>
        </a:p>
      </dgm:t>
    </dgm:pt>
    <dgm:pt modelId="{2C658CBF-6273-4544-9E02-AD07B6620B30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Longest occupation</a:t>
          </a:r>
          <a:endParaRPr lang="en-US" sz="2000" dirty="0"/>
        </a:p>
      </dgm:t>
    </dgm:pt>
    <dgm:pt modelId="{94ECB81B-7384-40D4-8257-8768A21DE920}" type="parTrans" cxnId="{F8DACD2C-4683-4EF6-91F9-4697B92B6EA7}">
      <dgm:prSet/>
      <dgm:spPr/>
      <dgm:t>
        <a:bodyPr/>
        <a:lstStyle/>
        <a:p>
          <a:endParaRPr lang="en-US"/>
        </a:p>
      </dgm:t>
    </dgm:pt>
    <dgm:pt modelId="{43E94003-0A32-4A32-A5E1-5D7AB553201A}" type="sibTrans" cxnId="{F8DACD2C-4683-4EF6-91F9-4697B92B6EA7}">
      <dgm:prSet/>
      <dgm:spPr/>
      <dgm:t>
        <a:bodyPr/>
        <a:lstStyle/>
        <a:p>
          <a:endParaRPr lang="en-US"/>
        </a:p>
      </dgm:t>
    </dgm:pt>
    <dgm:pt modelId="{081CA993-DCE2-4C7B-BD0D-78FD2A1505A9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Longest industry</a:t>
          </a:r>
          <a:endParaRPr lang="en-US" sz="2000" dirty="0"/>
        </a:p>
      </dgm:t>
    </dgm:pt>
    <dgm:pt modelId="{49C61B42-21AD-431C-8281-954957F57F5D}" type="parTrans" cxnId="{7A417524-F741-4BB9-88C9-4828DD1905CF}">
      <dgm:prSet/>
      <dgm:spPr/>
      <dgm:t>
        <a:bodyPr/>
        <a:lstStyle/>
        <a:p>
          <a:endParaRPr lang="en-US"/>
        </a:p>
      </dgm:t>
    </dgm:pt>
    <dgm:pt modelId="{6903CD75-2201-44CB-8AB4-038FE89F1E4B}" type="sibTrans" cxnId="{7A417524-F741-4BB9-88C9-4828DD1905CF}">
      <dgm:prSet/>
      <dgm:spPr/>
      <dgm:t>
        <a:bodyPr/>
        <a:lstStyle/>
        <a:p>
          <a:endParaRPr lang="en-US"/>
        </a:p>
      </dgm:t>
    </dgm:pt>
    <dgm:pt modelId="{6C0E8661-5B50-4E8D-BA7D-8C1F9DE4F156}">
      <dgm:prSet phldrT="[Text]" custT="1"/>
      <dgm:spPr/>
      <dgm:t>
        <a:bodyPr/>
        <a:lstStyle/>
        <a:p>
          <a:r>
            <a:rPr lang="en-US" sz="2000" b="0" i="0" u="none" dirty="0" smtClean="0"/>
            <a:t>Health Status</a:t>
          </a:r>
          <a:endParaRPr lang="en-US" sz="2000" dirty="0"/>
        </a:p>
      </dgm:t>
    </dgm:pt>
    <dgm:pt modelId="{BBF75EE4-2670-4B6D-9106-AD3C00D3F823}" type="parTrans" cxnId="{C66CA7A0-A4F7-4A1E-9780-0937E722AB9D}">
      <dgm:prSet/>
      <dgm:spPr/>
      <dgm:t>
        <a:bodyPr/>
        <a:lstStyle/>
        <a:p>
          <a:endParaRPr lang="en-US"/>
        </a:p>
      </dgm:t>
    </dgm:pt>
    <dgm:pt modelId="{D5132701-3C65-4856-BBC3-0E8513BC8267}" type="sibTrans" cxnId="{C66CA7A0-A4F7-4A1E-9780-0937E722AB9D}">
      <dgm:prSet/>
      <dgm:spPr/>
      <dgm:t>
        <a:bodyPr/>
        <a:lstStyle/>
        <a:p>
          <a:endParaRPr lang="en-US"/>
        </a:p>
      </dgm:t>
    </dgm:pt>
    <dgm:pt modelId="{5C42B30D-3970-4B73-869E-7704A349EF44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CES-D score (Mental health)</a:t>
          </a:r>
          <a:endParaRPr lang="en-US" sz="2000" dirty="0"/>
        </a:p>
      </dgm:t>
    </dgm:pt>
    <dgm:pt modelId="{155D17DF-E602-4375-B965-1072F40B716A}" type="parTrans" cxnId="{9B623BD3-50F7-4479-98ED-5A7F6E3DD3F0}">
      <dgm:prSet/>
      <dgm:spPr/>
      <dgm:t>
        <a:bodyPr/>
        <a:lstStyle/>
        <a:p>
          <a:endParaRPr lang="en-US"/>
        </a:p>
      </dgm:t>
    </dgm:pt>
    <dgm:pt modelId="{042E448A-2A30-429F-8C5F-4B75A92F3E9E}" type="sibTrans" cxnId="{9B623BD3-50F7-4479-98ED-5A7F6E3DD3F0}">
      <dgm:prSet/>
      <dgm:spPr/>
      <dgm:t>
        <a:bodyPr/>
        <a:lstStyle/>
        <a:p>
          <a:endParaRPr lang="en-US"/>
        </a:p>
      </dgm:t>
    </dgm:pt>
    <dgm:pt modelId="{DF90226F-CA8F-49CC-A45B-DF3DE80C9583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Health status (Physical health)</a:t>
          </a:r>
          <a:endParaRPr lang="en-US" sz="2000" dirty="0"/>
        </a:p>
      </dgm:t>
    </dgm:pt>
    <dgm:pt modelId="{7216721D-9E64-43C3-834C-12CEA7FE4492}" type="parTrans" cxnId="{32C1EF07-640E-48FB-9CB9-87E257379463}">
      <dgm:prSet/>
      <dgm:spPr/>
      <dgm:t>
        <a:bodyPr/>
        <a:lstStyle/>
        <a:p>
          <a:endParaRPr lang="en-US"/>
        </a:p>
      </dgm:t>
    </dgm:pt>
    <dgm:pt modelId="{8F55A1E9-336C-4506-B304-33F23E45E879}" type="sibTrans" cxnId="{32C1EF07-640E-48FB-9CB9-87E257379463}">
      <dgm:prSet/>
      <dgm:spPr/>
      <dgm:t>
        <a:bodyPr/>
        <a:lstStyle/>
        <a:p>
          <a:endParaRPr lang="en-US"/>
        </a:p>
      </dgm:t>
    </dgm:pt>
    <dgm:pt modelId="{BCE71E79-3DE3-4E26-A59B-20241A5AFF00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Ethnicity</a:t>
          </a:r>
          <a:endParaRPr lang="en-US" sz="2000" dirty="0"/>
        </a:p>
      </dgm:t>
    </dgm:pt>
    <dgm:pt modelId="{0406D35F-31C2-41C5-9EB4-A6765292F9FA}" type="parTrans" cxnId="{9315B0C0-74F8-43D7-9223-A9874EB29D48}">
      <dgm:prSet/>
      <dgm:spPr/>
      <dgm:t>
        <a:bodyPr/>
        <a:lstStyle/>
        <a:p>
          <a:endParaRPr lang="en-US"/>
        </a:p>
      </dgm:t>
    </dgm:pt>
    <dgm:pt modelId="{C2FE846C-28AE-42D8-AEA3-BA8C27701E57}" type="sibTrans" cxnId="{9315B0C0-74F8-43D7-9223-A9874EB29D48}">
      <dgm:prSet/>
      <dgm:spPr/>
      <dgm:t>
        <a:bodyPr/>
        <a:lstStyle/>
        <a:p>
          <a:endParaRPr lang="en-US"/>
        </a:p>
      </dgm:t>
    </dgm:pt>
    <dgm:pt modelId="{FB26C84C-8362-4838-9829-AE7DEAD47F72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Educational attainment</a:t>
          </a:r>
          <a:endParaRPr lang="en-US" sz="2000" dirty="0"/>
        </a:p>
      </dgm:t>
    </dgm:pt>
    <dgm:pt modelId="{04EB0420-FA57-40F8-A67F-BDD582BC85DA}" type="parTrans" cxnId="{DD61463D-4532-4E16-9108-A5876E2BE813}">
      <dgm:prSet/>
      <dgm:spPr/>
      <dgm:t>
        <a:bodyPr/>
        <a:lstStyle/>
        <a:p>
          <a:endParaRPr lang="en-US"/>
        </a:p>
      </dgm:t>
    </dgm:pt>
    <dgm:pt modelId="{C5153916-2E16-4533-9F16-6213DB739D11}" type="sibTrans" cxnId="{DD61463D-4532-4E16-9108-A5876E2BE813}">
      <dgm:prSet/>
      <dgm:spPr/>
      <dgm:t>
        <a:bodyPr/>
        <a:lstStyle/>
        <a:p>
          <a:endParaRPr lang="en-US"/>
        </a:p>
      </dgm:t>
    </dgm:pt>
    <dgm:pt modelId="{7EC58698-9FF4-4C47-90E5-993B6E10E108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Geographic region</a:t>
          </a:r>
          <a:endParaRPr lang="en-US" sz="2000" dirty="0"/>
        </a:p>
      </dgm:t>
    </dgm:pt>
    <dgm:pt modelId="{90B6AF07-902F-4985-B8B8-B3E663B1986A}" type="parTrans" cxnId="{840BBF37-F2F8-4386-9FE6-80FB1B24953D}">
      <dgm:prSet/>
      <dgm:spPr/>
      <dgm:t>
        <a:bodyPr/>
        <a:lstStyle/>
        <a:p>
          <a:endParaRPr lang="en-US"/>
        </a:p>
      </dgm:t>
    </dgm:pt>
    <dgm:pt modelId="{1A1D9E81-88A3-44A4-9678-76F92C911AAD}" type="sibTrans" cxnId="{840BBF37-F2F8-4386-9FE6-80FB1B24953D}">
      <dgm:prSet/>
      <dgm:spPr/>
      <dgm:t>
        <a:bodyPr/>
        <a:lstStyle/>
        <a:p>
          <a:endParaRPr lang="en-US"/>
        </a:p>
      </dgm:t>
    </dgm:pt>
    <dgm:pt modelId="{4900D8DB-2FC2-46D7-8B29-AFBEFBB6D760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Employment status</a:t>
          </a:r>
          <a:endParaRPr lang="en-US" sz="2000" dirty="0"/>
        </a:p>
      </dgm:t>
    </dgm:pt>
    <dgm:pt modelId="{B8CF6B47-270F-402A-84AD-53CB07C02D42}" type="parTrans" cxnId="{3D456BFC-1B8F-409A-88A7-0BAD37481BCD}">
      <dgm:prSet/>
      <dgm:spPr/>
      <dgm:t>
        <a:bodyPr/>
        <a:lstStyle/>
        <a:p>
          <a:endParaRPr lang="en-US"/>
        </a:p>
      </dgm:t>
    </dgm:pt>
    <dgm:pt modelId="{5EB27FF3-06DB-4462-9B6E-38079F7AD0B5}" type="sibTrans" cxnId="{3D456BFC-1B8F-409A-88A7-0BAD37481BCD}">
      <dgm:prSet/>
      <dgm:spPr/>
      <dgm:t>
        <a:bodyPr/>
        <a:lstStyle/>
        <a:p>
          <a:endParaRPr lang="en-US"/>
        </a:p>
      </dgm:t>
    </dgm:pt>
    <dgm:pt modelId="{9C3A1ADA-4339-465D-A0F2-2FC35A51298E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Physical effort</a:t>
          </a:r>
          <a:endParaRPr lang="en-US" sz="2000" dirty="0"/>
        </a:p>
      </dgm:t>
    </dgm:pt>
    <dgm:pt modelId="{AB4A3D6E-240D-4E50-99EE-CAA6976732BA}" type="parTrans" cxnId="{32CAD64B-8F92-4CE6-A051-D35A99A910F2}">
      <dgm:prSet/>
      <dgm:spPr/>
      <dgm:t>
        <a:bodyPr/>
        <a:lstStyle/>
        <a:p>
          <a:endParaRPr lang="en-US"/>
        </a:p>
      </dgm:t>
    </dgm:pt>
    <dgm:pt modelId="{659ADEB6-A33D-4387-8603-43C724380FCE}" type="sibTrans" cxnId="{32CAD64B-8F92-4CE6-A051-D35A99A910F2}">
      <dgm:prSet/>
      <dgm:spPr/>
      <dgm:t>
        <a:bodyPr/>
        <a:lstStyle/>
        <a:p>
          <a:endParaRPr lang="en-US"/>
        </a:p>
      </dgm:t>
    </dgm:pt>
    <dgm:pt modelId="{DECEDA9F-9324-4884-AA72-5867F3AD1D1F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Job stress</a:t>
          </a:r>
          <a:endParaRPr lang="en-US" sz="2000" dirty="0"/>
        </a:p>
      </dgm:t>
    </dgm:pt>
    <dgm:pt modelId="{CCE51E6C-8F86-494C-B149-79C34EA95CC2}" type="parTrans" cxnId="{14D7A970-B90B-4B2F-988B-FF3881D7237A}">
      <dgm:prSet/>
      <dgm:spPr/>
      <dgm:t>
        <a:bodyPr/>
        <a:lstStyle/>
        <a:p>
          <a:endParaRPr lang="en-US"/>
        </a:p>
      </dgm:t>
    </dgm:pt>
    <dgm:pt modelId="{B69C3731-BA65-46B8-8239-E73B826DD2AE}" type="sibTrans" cxnId="{14D7A970-B90B-4B2F-988B-FF3881D7237A}">
      <dgm:prSet/>
      <dgm:spPr/>
      <dgm:t>
        <a:bodyPr/>
        <a:lstStyle/>
        <a:p>
          <a:endParaRPr lang="en-US"/>
        </a:p>
      </dgm:t>
    </dgm:pt>
    <dgm:pt modelId="{11D54D57-B6D9-415A-9BD0-DC810D7A7879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dirty="0" smtClean="0"/>
            <a:t>Employment type</a:t>
          </a:r>
          <a:endParaRPr lang="en-US" sz="2000" dirty="0"/>
        </a:p>
      </dgm:t>
    </dgm:pt>
    <dgm:pt modelId="{69285E93-484A-40E6-A151-14FC74D58F63}" type="parTrans" cxnId="{04880398-68DE-4BF7-9686-4802B0151DDA}">
      <dgm:prSet/>
      <dgm:spPr/>
      <dgm:t>
        <a:bodyPr/>
        <a:lstStyle/>
        <a:p>
          <a:endParaRPr lang="en-US"/>
        </a:p>
      </dgm:t>
    </dgm:pt>
    <dgm:pt modelId="{E0D3848A-CD55-4010-8433-65A9D53D445F}" type="sibTrans" cxnId="{04880398-68DE-4BF7-9686-4802B0151DDA}">
      <dgm:prSet/>
      <dgm:spPr/>
      <dgm:t>
        <a:bodyPr/>
        <a:lstStyle/>
        <a:p>
          <a:endParaRPr lang="en-US"/>
        </a:p>
      </dgm:t>
    </dgm:pt>
    <dgm:pt modelId="{7B12E7C8-D498-41D6-B844-956616967B4E}" type="pres">
      <dgm:prSet presAssocID="{AA148E6B-8DB0-48D9-97E2-2245D4A08F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FEAA90-65C7-4A3C-8F5D-9126D2ED8617}" type="pres">
      <dgm:prSet presAssocID="{89674469-E279-484C-BBF6-4CDE76FDA6D0}" presName="composite" presStyleCnt="0"/>
      <dgm:spPr/>
    </dgm:pt>
    <dgm:pt modelId="{19FCC2C9-ADEC-4F12-8817-6CAADD43C489}" type="pres">
      <dgm:prSet presAssocID="{89674469-E279-484C-BBF6-4CDE76FDA6D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B5CD5-9CC0-4A39-954C-899488193114}" type="pres">
      <dgm:prSet presAssocID="{89674469-E279-484C-BBF6-4CDE76FDA6D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AA656-8AAC-4B21-A3EE-E21DA94796E4}" type="pres">
      <dgm:prSet presAssocID="{7453F5C5-7C7B-4462-814F-6FD6E345CD16}" presName="space" presStyleCnt="0"/>
      <dgm:spPr/>
    </dgm:pt>
    <dgm:pt modelId="{CBD62965-894E-4CDD-B537-4BDCFA1D6071}" type="pres">
      <dgm:prSet presAssocID="{24AEB353-E27E-4941-98CC-C0B971B04D61}" presName="composite" presStyleCnt="0"/>
      <dgm:spPr/>
    </dgm:pt>
    <dgm:pt modelId="{09D3410C-6667-4B60-978F-F9F8D202923B}" type="pres">
      <dgm:prSet presAssocID="{24AEB353-E27E-4941-98CC-C0B971B04D6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9C3F1-573F-4402-A42A-23FFACBBDFFF}" type="pres">
      <dgm:prSet presAssocID="{24AEB353-E27E-4941-98CC-C0B971B04D6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58DBF-BCE4-4241-8AE9-FAC74857D2D7}" type="pres">
      <dgm:prSet presAssocID="{FDC45AE5-0C86-45AD-8EC8-E9CA279FF132}" presName="space" presStyleCnt="0"/>
      <dgm:spPr/>
    </dgm:pt>
    <dgm:pt modelId="{FB37A1AE-011B-4A4E-BA5F-0F9971C8ED70}" type="pres">
      <dgm:prSet presAssocID="{6C0E8661-5B50-4E8D-BA7D-8C1F9DE4F156}" presName="composite" presStyleCnt="0"/>
      <dgm:spPr/>
    </dgm:pt>
    <dgm:pt modelId="{447E8B64-A62A-4074-97D3-725D4F1E041A}" type="pres">
      <dgm:prSet presAssocID="{6C0E8661-5B50-4E8D-BA7D-8C1F9DE4F15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5B2C8-40CA-49AF-9D41-AF002359794C}" type="pres">
      <dgm:prSet presAssocID="{6C0E8661-5B50-4E8D-BA7D-8C1F9DE4F15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1648B3-8099-F241-82AB-5566C2C349B1}" type="presOf" srcId="{1F727F80-7BCF-444C-B017-48A02DEF0B68}" destId="{C41B5CD5-9CC0-4A39-954C-899488193114}" srcOrd="0" destOrd="1" presId="urn:microsoft.com/office/officeart/2005/8/layout/hList1"/>
    <dgm:cxn modelId="{2BD96834-C44A-9A48-A24E-7C8379F62F5C}" type="presOf" srcId="{13211916-E77A-4481-ADDF-23139F53145C}" destId="{C41B5CD5-9CC0-4A39-954C-899488193114}" srcOrd="0" destOrd="0" presId="urn:microsoft.com/office/officeart/2005/8/layout/hList1"/>
    <dgm:cxn modelId="{568855B5-976D-214F-83AB-DF7103802CC6}" type="presOf" srcId="{7EC58698-9FF4-4C47-90E5-993B6E10E108}" destId="{C41B5CD5-9CC0-4A39-954C-899488193114}" srcOrd="0" destOrd="4" presId="urn:microsoft.com/office/officeart/2005/8/layout/hList1"/>
    <dgm:cxn modelId="{912C25A5-8054-C64E-9254-9A956002F90E}" type="presOf" srcId="{11D54D57-B6D9-415A-9BD0-DC810D7A7879}" destId="{CF89C3F1-573F-4402-A42A-23FFACBBDFFF}" srcOrd="0" destOrd="2" presId="urn:microsoft.com/office/officeart/2005/8/layout/hList1"/>
    <dgm:cxn modelId="{32CAD64B-8F92-4CE6-A051-D35A99A910F2}" srcId="{24AEB353-E27E-4941-98CC-C0B971B04D61}" destId="{9C3A1ADA-4339-465D-A0F2-2FC35A51298E}" srcOrd="4" destOrd="0" parTransId="{AB4A3D6E-240D-4E50-99EE-CAA6976732BA}" sibTransId="{659ADEB6-A33D-4387-8603-43C724380FCE}"/>
    <dgm:cxn modelId="{D8484A7C-A114-2647-B022-9A59B694D81E}" type="presOf" srcId="{2C658CBF-6273-4544-9E02-AD07B6620B30}" destId="{CF89C3F1-573F-4402-A42A-23FFACBBDFFF}" srcOrd="0" destOrd="0" presId="urn:microsoft.com/office/officeart/2005/8/layout/hList1"/>
    <dgm:cxn modelId="{16EBEC11-2AC2-C044-A4E9-C712E72B508B}" type="presOf" srcId="{89674469-E279-484C-BBF6-4CDE76FDA6D0}" destId="{19FCC2C9-ADEC-4F12-8817-6CAADD43C489}" srcOrd="0" destOrd="0" presId="urn:microsoft.com/office/officeart/2005/8/layout/hList1"/>
    <dgm:cxn modelId="{46532472-EBD7-044A-8024-536A7F88D068}" type="presOf" srcId="{081CA993-DCE2-4C7B-BD0D-78FD2A1505A9}" destId="{CF89C3F1-573F-4402-A42A-23FFACBBDFFF}" srcOrd="0" destOrd="1" presId="urn:microsoft.com/office/officeart/2005/8/layout/hList1"/>
    <dgm:cxn modelId="{3D456BFC-1B8F-409A-88A7-0BAD37481BCD}" srcId="{24AEB353-E27E-4941-98CC-C0B971B04D61}" destId="{4900D8DB-2FC2-46D7-8B29-AFBEFBB6D760}" srcOrd="3" destOrd="0" parTransId="{B8CF6B47-270F-402A-84AD-53CB07C02D42}" sibTransId="{5EB27FF3-06DB-4462-9B6E-38079F7AD0B5}"/>
    <dgm:cxn modelId="{8910B30A-2830-4E64-9019-247A0577938E}" srcId="{89674469-E279-484C-BBF6-4CDE76FDA6D0}" destId="{1F727F80-7BCF-444C-B017-48A02DEF0B68}" srcOrd="1" destOrd="0" parTransId="{FF157BB3-7AE1-4219-9785-0BF1A8695239}" sibTransId="{6C04D9C2-6F47-42F1-8734-544D5F779F6D}"/>
    <dgm:cxn modelId="{DCF9BC95-6A44-254A-B348-D6BEAFD2C4CF}" type="presOf" srcId="{AA148E6B-8DB0-48D9-97E2-2245D4A08F91}" destId="{7B12E7C8-D498-41D6-B844-956616967B4E}" srcOrd="0" destOrd="0" presId="urn:microsoft.com/office/officeart/2005/8/layout/hList1"/>
    <dgm:cxn modelId="{9315B0C0-74F8-43D7-9223-A9874EB29D48}" srcId="{89674469-E279-484C-BBF6-4CDE76FDA6D0}" destId="{BCE71E79-3DE3-4E26-A59B-20241A5AFF00}" srcOrd="2" destOrd="0" parTransId="{0406D35F-31C2-41C5-9EB4-A6765292F9FA}" sibTransId="{C2FE846C-28AE-42D8-AEA3-BA8C27701E57}"/>
    <dgm:cxn modelId="{FC242A22-BD94-44BC-B84C-419D9C919500}" srcId="{AA148E6B-8DB0-48D9-97E2-2245D4A08F91}" destId="{89674469-E279-484C-BBF6-4CDE76FDA6D0}" srcOrd="0" destOrd="0" parTransId="{3C48E108-D802-4F64-892B-1CD998A4E200}" sibTransId="{7453F5C5-7C7B-4462-814F-6FD6E345CD16}"/>
    <dgm:cxn modelId="{14D7A970-B90B-4B2F-988B-FF3881D7237A}" srcId="{24AEB353-E27E-4941-98CC-C0B971B04D61}" destId="{DECEDA9F-9324-4884-AA72-5867F3AD1D1F}" srcOrd="5" destOrd="0" parTransId="{CCE51E6C-8F86-494C-B149-79C34EA95CC2}" sibTransId="{B69C3731-BA65-46B8-8239-E73B826DD2AE}"/>
    <dgm:cxn modelId="{DBB69DBF-6356-5349-A775-C7B7A0FDB46E}" type="presOf" srcId="{9C3A1ADA-4339-465D-A0F2-2FC35A51298E}" destId="{CF89C3F1-573F-4402-A42A-23FFACBBDFFF}" srcOrd="0" destOrd="4" presId="urn:microsoft.com/office/officeart/2005/8/layout/hList1"/>
    <dgm:cxn modelId="{9B623BD3-50F7-4479-98ED-5A7F6E3DD3F0}" srcId="{6C0E8661-5B50-4E8D-BA7D-8C1F9DE4F156}" destId="{5C42B30D-3970-4B73-869E-7704A349EF44}" srcOrd="0" destOrd="0" parTransId="{155D17DF-E602-4375-B965-1072F40B716A}" sibTransId="{042E448A-2A30-429F-8C5F-4B75A92F3E9E}"/>
    <dgm:cxn modelId="{0C53C4FB-57BF-CE45-9C37-F36B897DFA7C}" type="presOf" srcId="{24AEB353-E27E-4941-98CC-C0B971B04D61}" destId="{09D3410C-6667-4B60-978F-F9F8D202923B}" srcOrd="0" destOrd="0" presId="urn:microsoft.com/office/officeart/2005/8/layout/hList1"/>
    <dgm:cxn modelId="{74660874-E5C4-ED45-BCDC-01B7C498C88A}" type="presOf" srcId="{FB26C84C-8362-4838-9829-AE7DEAD47F72}" destId="{C41B5CD5-9CC0-4A39-954C-899488193114}" srcOrd="0" destOrd="3" presId="urn:microsoft.com/office/officeart/2005/8/layout/hList1"/>
    <dgm:cxn modelId="{F8DACD2C-4683-4EF6-91F9-4697B92B6EA7}" srcId="{24AEB353-E27E-4941-98CC-C0B971B04D61}" destId="{2C658CBF-6273-4544-9E02-AD07B6620B30}" srcOrd="0" destOrd="0" parTransId="{94ECB81B-7384-40D4-8257-8768A21DE920}" sibTransId="{43E94003-0A32-4A32-A5E1-5D7AB553201A}"/>
    <dgm:cxn modelId="{15FCFF64-0AF7-3042-BFBA-25761CDCC184}" type="presOf" srcId="{4900D8DB-2FC2-46D7-8B29-AFBEFBB6D760}" destId="{CF89C3F1-573F-4402-A42A-23FFACBBDFFF}" srcOrd="0" destOrd="3" presId="urn:microsoft.com/office/officeart/2005/8/layout/hList1"/>
    <dgm:cxn modelId="{C4F35C27-68A5-3842-9BD3-4168F80B7290}" type="presOf" srcId="{5C42B30D-3970-4B73-869E-7704A349EF44}" destId="{9615B2C8-40CA-49AF-9D41-AF002359794C}" srcOrd="0" destOrd="0" presId="urn:microsoft.com/office/officeart/2005/8/layout/hList1"/>
    <dgm:cxn modelId="{EAA2A7B4-4405-D649-8F3C-12298EC42856}" type="presOf" srcId="{6C0E8661-5B50-4E8D-BA7D-8C1F9DE4F156}" destId="{447E8B64-A62A-4074-97D3-725D4F1E041A}" srcOrd="0" destOrd="0" presId="urn:microsoft.com/office/officeart/2005/8/layout/hList1"/>
    <dgm:cxn modelId="{96E5D187-3A34-5444-A1D3-232829EE5C0E}" type="presOf" srcId="{BCE71E79-3DE3-4E26-A59B-20241A5AFF00}" destId="{C41B5CD5-9CC0-4A39-954C-899488193114}" srcOrd="0" destOrd="2" presId="urn:microsoft.com/office/officeart/2005/8/layout/hList1"/>
    <dgm:cxn modelId="{C66CA7A0-A4F7-4A1E-9780-0937E722AB9D}" srcId="{AA148E6B-8DB0-48D9-97E2-2245D4A08F91}" destId="{6C0E8661-5B50-4E8D-BA7D-8C1F9DE4F156}" srcOrd="2" destOrd="0" parTransId="{BBF75EE4-2670-4B6D-9106-AD3C00D3F823}" sibTransId="{D5132701-3C65-4856-BBC3-0E8513BC8267}"/>
    <dgm:cxn modelId="{840BBF37-F2F8-4386-9FE6-80FB1B24953D}" srcId="{89674469-E279-484C-BBF6-4CDE76FDA6D0}" destId="{7EC58698-9FF4-4C47-90E5-993B6E10E108}" srcOrd="4" destOrd="0" parTransId="{90B6AF07-902F-4985-B8B8-B3E663B1986A}" sibTransId="{1A1D9E81-88A3-44A4-9678-76F92C911AAD}"/>
    <dgm:cxn modelId="{7A417524-F741-4BB9-88C9-4828DD1905CF}" srcId="{24AEB353-E27E-4941-98CC-C0B971B04D61}" destId="{081CA993-DCE2-4C7B-BD0D-78FD2A1505A9}" srcOrd="1" destOrd="0" parTransId="{49C61B42-21AD-431C-8281-954957F57F5D}" sibTransId="{6903CD75-2201-44CB-8AB4-038FE89F1E4B}"/>
    <dgm:cxn modelId="{D9A2EEB5-79F2-4A59-8432-D64B2F28EAC1}" srcId="{AA148E6B-8DB0-48D9-97E2-2245D4A08F91}" destId="{24AEB353-E27E-4941-98CC-C0B971B04D61}" srcOrd="1" destOrd="0" parTransId="{1B3CC34E-3CFF-4475-AC52-09B805A98B6F}" sibTransId="{FDC45AE5-0C86-45AD-8EC8-E9CA279FF132}"/>
    <dgm:cxn modelId="{E1CE9975-80DF-6E45-BDF4-D7E95FCD5522}" type="presOf" srcId="{DF90226F-CA8F-49CC-A45B-DF3DE80C9583}" destId="{9615B2C8-40CA-49AF-9D41-AF002359794C}" srcOrd="0" destOrd="1" presId="urn:microsoft.com/office/officeart/2005/8/layout/hList1"/>
    <dgm:cxn modelId="{32C1EF07-640E-48FB-9CB9-87E257379463}" srcId="{6C0E8661-5B50-4E8D-BA7D-8C1F9DE4F156}" destId="{DF90226F-CA8F-49CC-A45B-DF3DE80C9583}" srcOrd="1" destOrd="0" parTransId="{7216721D-9E64-43C3-834C-12CEA7FE4492}" sibTransId="{8F55A1E9-336C-4506-B304-33F23E45E879}"/>
    <dgm:cxn modelId="{DD61463D-4532-4E16-9108-A5876E2BE813}" srcId="{89674469-E279-484C-BBF6-4CDE76FDA6D0}" destId="{FB26C84C-8362-4838-9829-AE7DEAD47F72}" srcOrd="3" destOrd="0" parTransId="{04EB0420-FA57-40F8-A67F-BDD582BC85DA}" sibTransId="{C5153916-2E16-4533-9F16-6213DB739D11}"/>
    <dgm:cxn modelId="{62589CBC-A9A4-4153-A888-A89721C92C86}" srcId="{89674469-E279-484C-BBF6-4CDE76FDA6D0}" destId="{13211916-E77A-4481-ADDF-23139F53145C}" srcOrd="0" destOrd="0" parTransId="{57DDCA9F-2518-4282-9A90-97E345051229}" sibTransId="{7726F109-46F3-42AC-84D0-E9240AFA495D}"/>
    <dgm:cxn modelId="{BC363D50-EFF2-7346-8C9F-0A71E18174AB}" type="presOf" srcId="{DECEDA9F-9324-4884-AA72-5867F3AD1D1F}" destId="{CF89C3F1-573F-4402-A42A-23FFACBBDFFF}" srcOrd="0" destOrd="5" presId="urn:microsoft.com/office/officeart/2005/8/layout/hList1"/>
    <dgm:cxn modelId="{04880398-68DE-4BF7-9686-4802B0151DDA}" srcId="{24AEB353-E27E-4941-98CC-C0B971B04D61}" destId="{11D54D57-B6D9-415A-9BD0-DC810D7A7879}" srcOrd="2" destOrd="0" parTransId="{69285E93-484A-40E6-A151-14FC74D58F63}" sibTransId="{E0D3848A-CD55-4010-8433-65A9D53D445F}"/>
    <dgm:cxn modelId="{1D189E1F-8949-844A-9B88-0C27C52744DE}" type="presParOf" srcId="{7B12E7C8-D498-41D6-B844-956616967B4E}" destId="{01FEAA90-65C7-4A3C-8F5D-9126D2ED8617}" srcOrd="0" destOrd="0" presId="urn:microsoft.com/office/officeart/2005/8/layout/hList1"/>
    <dgm:cxn modelId="{F5463437-5943-2E41-9BAD-5D9B1EB8B761}" type="presParOf" srcId="{01FEAA90-65C7-4A3C-8F5D-9126D2ED8617}" destId="{19FCC2C9-ADEC-4F12-8817-6CAADD43C489}" srcOrd="0" destOrd="0" presId="urn:microsoft.com/office/officeart/2005/8/layout/hList1"/>
    <dgm:cxn modelId="{8A8ACDCD-B019-FF48-877A-26905ED61084}" type="presParOf" srcId="{01FEAA90-65C7-4A3C-8F5D-9126D2ED8617}" destId="{C41B5CD5-9CC0-4A39-954C-899488193114}" srcOrd="1" destOrd="0" presId="urn:microsoft.com/office/officeart/2005/8/layout/hList1"/>
    <dgm:cxn modelId="{C41797D3-B181-1244-93CD-EE4A3BCBB4BA}" type="presParOf" srcId="{7B12E7C8-D498-41D6-B844-956616967B4E}" destId="{1B8AA656-8AAC-4B21-A3EE-E21DA94796E4}" srcOrd="1" destOrd="0" presId="urn:microsoft.com/office/officeart/2005/8/layout/hList1"/>
    <dgm:cxn modelId="{75F4A343-95A8-D44C-A0C0-8C35C67620A2}" type="presParOf" srcId="{7B12E7C8-D498-41D6-B844-956616967B4E}" destId="{CBD62965-894E-4CDD-B537-4BDCFA1D6071}" srcOrd="2" destOrd="0" presId="urn:microsoft.com/office/officeart/2005/8/layout/hList1"/>
    <dgm:cxn modelId="{D728E758-E758-3346-B1CC-D638D863FC6F}" type="presParOf" srcId="{CBD62965-894E-4CDD-B537-4BDCFA1D6071}" destId="{09D3410C-6667-4B60-978F-F9F8D202923B}" srcOrd="0" destOrd="0" presId="urn:microsoft.com/office/officeart/2005/8/layout/hList1"/>
    <dgm:cxn modelId="{8E10B1C8-0AAD-7343-9DC3-F1009DE7E894}" type="presParOf" srcId="{CBD62965-894E-4CDD-B537-4BDCFA1D6071}" destId="{CF89C3F1-573F-4402-A42A-23FFACBBDFFF}" srcOrd="1" destOrd="0" presId="urn:microsoft.com/office/officeart/2005/8/layout/hList1"/>
    <dgm:cxn modelId="{0866DE04-1A86-014E-A5DA-0AA4DF02231C}" type="presParOf" srcId="{7B12E7C8-D498-41D6-B844-956616967B4E}" destId="{02658DBF-BCE4-4241-8AE9-FAC74857D2D7}" srcOrd="3" destOrd="0" presId="urn:microsoft.com/office/officeart/2005/8/layout/hList1"/>
    <dgm:cxn modelId="{DA0A293A-8EF4-5941-93F2-55654E30DD91}" type="presParOf" srcId="{7B12E7C8-D498-41D6-B844-956616967B4E}" destId="{FB37A1AE-011B-4A4E-BA5F-0F9971C8ED70}" srcOrd="4" destOrd="0" presId="urn:microsoft.com/office/officeart/2005/8/layout/hList1"/>
    <dgm:cxn modelId="{76F8700D-D8F6-2C49-9720-94A8C4DC6CF4}" type="presParOf" srcId="{FB37A1AE-011B-4A4E-BA5F-0F9971C8ED70}" destId="{447E8B64-A62A-4074-97D3-725D4F1E041A}" srcOrd="0" destOrd="0" presId="urn:microsoft.com/office/officeart/2005/8/layout/hList1"/>
    <dgm:cxn modelId="{8104E918-6163-014A-94E0-778DD265B98F}" type="presParOf" srcId="{FB37A1AE-011B-4A4E-BA5F-0F9971C8ED70}" destId="{9615B2C8-40CA-49AF-9D41-AF00235979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CC2C9-ADEC-4F12-8817-6CAADD43C489}">
      <dsp:nvSpPr>
        <dsp:cNvPr id="0" name=""/>
        <dsp:cNvSpPr/>
      </dsp:nvSpPr>
      <dsp:spPr>
        <a:xfrm>
          <a:off x="2643" y="89178"/>
          <a:ext cx="2577107" cy="1030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/>
            <a:t>Demographics </a:t>
          </a:r>
          <a:endParaRPr lang="en-US" sz="2000" kern="1200" dirty="0"/>
        </a:p>
      </dsp:txBody>
      <dsp:txXfrm>
        <a:off x="2643" y="89178"/>
        <a:ext cx="2577107" cy="1030843"/>
      </dsp:txXfrm>
    </dsp:sp>
    <dsp:sp modelId="{C41B5CD5-9CC0-4A39-954C-899488193114}">
      <dsp:nvSpPr>
        <dsp:cNvPr id="0" name=""/>
        <dsp:cNvSpPr/>
      </dsp:nvSpPr>
      <dsp:spPr>
        <a:xfrm>
          <a:off x="2643" y="1120021"/>
          <a:ext cx="2577107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Gender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Race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Ethnicity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Educational attainment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Geographic region</a:t>
          </a:r>
          <a:endParaRPr lang="en-US" sz="2000" kern="1200" dirty="0"/>
        </a:p>
      </dsp:txBody>
      <dsp:txXfrm>
        <a:off x="2643" y="1120021"/>
        <a:ext cx="2577107" cy="2854800"/>
      </dsp:txXfrm>
    </dsp:sp>
    <dsp:sp modelId="{09D3410C-6667-4B60-978F-F9F8D202923B}">
      <dsp:nvSpPr>
        <dsp:cNvPr id="0" name=""/>
        <dsp:cNvSpPr/>
      </dsp:nvSpPr>
      <dsp:spPr>
        <a:xfrm>
          <a:off x="2940546" y="89178"/>
          <a:ext cx="2577107" cy="1030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/>
            <a:t>Job Exposures</a:t>
          </a:r>
          <a:endParaRPr lang="en-US" sz="2000" kern="1200" dirty="0"/>
        </a:p>
      </dsp:txBody>
      <dsp:txXfrm>
        <a:off x="2940546" y="89178"/>
        <a:ext cx="2577107" cy="1030843"/>
      </dsp:txXfrm>
    </dsp:sp>
    <dsp:sp modelId="{CF89C3F1-573F-4402-A42A-23FFACBBDFFF}">
      <dsp:nvSpPr>
        <dsp:cNvPr id="0" name=""/>
        <dsp:cNvSpPr/>
      </dsp:nvSpPr>
      <dsp:spPr>
        <a:xfrm>
          <a:off x="2940546" y="1120021"/>
          <a:ext cx="2577107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Longest occupation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Longest industry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Employment type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Employment status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Physical effort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Job stress</a:t>
          </a:r>
          <a:endParaRPr lang="en-US" sz="2000" kern="1200" dirty="0"/>
        </a:p>
      </dsp:txBody>
      <dsp:txXfrm>
        <a:off x="2940546" y="1120021"/>
        <a:ext cx="2577107" cy="2854800"/>
      </dsp:txXfrm>
    </dsp:sp>
    <dsp:sp modelId="{447E8B64-A62A-4074-97D3-725D4F1E041A}">
      <dsp:nvSpPr>
        <dsp:cNvPr id="0" name=""/>
        <dsp:cNvSpPr/>
      </dsp:nvSpPr>
      <dsp:spPr>
        <a:xfrm>
          <a:off x="5878448" y="89178"/>
          <a:ext cx="2577107" cy="1030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/>
            <a:t>Health Status</a:t>
          </a:r>
          <a:endParaRPr lang="en-US" sz="2000" kern="1200" dirty="0"/>
        </a:p>
      </dsp:txBody>
      <dsp:txXfrm>
        <a:off x="5878448" y="89178"/>
        <a:ext cx="2577107" cy="1030843"/>
      </dsp:txXfrm>
    </dsp:sp>
    <dsp:sp modelId="{9615B2C8-40CA-49AF-9D41-AF002359794C}">
      <dsp:nvSpPr>
        <dsp:cNvPr id="0" name=""/>
        <dsp:cNvSpPr/>
      </dsp:nvSpPr>
      <dsp:spPr>
        <a:xfrm>
          <a:off x="5878448" y="1120021"/>
          <a:ext cx="2577107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CES-D score (Mental health)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2000" kern="1200" dirty="0" smtClean="0"/>
            <a:t>Health status (Physical health)</a:t>
          </a:r>
          <a:endParaRPr lang="en-US" sz="2000" kern="1200" dirty="0"/>
        </a:p>
      </dsp:txBody>
      <dsp:txXfrm>
        <a:off x="5878448" y="1120021"/>
        <a:ext cx="2577107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0.90826</cdr:x>
      <cdr:y>0.85421</cdr:y>
    </cdr:from>
    <cdr:to>
      <cdr:x>0.99083</cdr:x>
      <cdr:y>0.91819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43800" y="3886200"/>
          <a:ext cx="685800" cy="291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2013</a:t>
          </a:r>
          <a:endParaRPr 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0.74312</cdr:x>
      <cdr:y>0.12566</cdr:y>
    </cdr:from>
    <cdr:to>
      <cdr:x>0.88351</cdr:x>
      <cdr:y>0.27183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172200" y="533400"/>
          <a:ext cx="1166051" cy="620443"/>
        </a:xfrm>
        <a:prstGeom xmlns:a="http://schemas.openxmlformats.org/drawingml/2006/main" prst="rect">
          <a:avLst/>
        </a:prstGeom>
        <a:ln xmlns:a="http://schemas.openxmlformats.org/drawingml/2006/main" w="25400">
          <a:solidFill>
            <a:srgbClr val="FF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Revised OIICS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0.81651</cdr:x>
      <cdr:y>0.28723</cdr:y>
    </cdr:from>
    <cdr:to>
      <cdr:x>0.82569</cdr:x>
      <cdr:y>0.91517</cdr:y>
    </cdr:to>
    <cdr:cxnSp macro="">
      <cdr:nvCxnSpPr>
        <cdr:cNvPr id="4" name="Straight Connector 3"/>
        <cdr:cNvCxnSpPr/>
      </cdr:nvCxnSpPr>
      <cdr:spPr>
        <a:xfrm xmlns:a="http://schemas.openxmlformats.org/drawingml/2006/main" flipH="1" flipV="1">
          <a:off x="6781800" y="1219200"/>
          <a:ext cx="76247" cy="2665394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0.35655</cdr:x>
      <cdr:y>0.04299</cdr:y>
    </cdr:from>
    <cdr:to>
      <cdr:x>0.81911</cdr:x>
      <cdr:y>0.10438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9400" y="213499"/>
          <a:ext cx="3657618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Injury rate per 10,000 full-time workers</a:t>
          </a:r>
          <a:endParaRPr lang="en-US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AF43C3-CB87-46AB-9146-542C9BB1C5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63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35B2B9-4F20-421D-A9AF-0910CB7553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6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D7EB-0F80-4D18-8B1F-C1755C3E37E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3BEEE0-586C-46D9-BD99-4F3B935D2ED0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66274-1665-42F5-9858-492329EA92D7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Source: BLS Table R 10, 2013</a:t>
            </a:r>
            <a:r>
              <a:rPr lang="en-US" baseline="0" dirty="0" smtClean="0"/>
              <a:t> </a:t>
            </a:r>
            <a:r>
              <a:rPr lang="en-US" dirty="0" smtClean="0"/>
              <a:t>http://www.bls.gov/iif/oshwc/osh/case/ostb3991.pdf</a:t>
            </a:r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D3FED-F544-4FF9-A2CB-15043ECD5267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94375-C080-4D52-8E7E-1D28E3EBAE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D3C53-AAAC-456F-BFB9-5CF5FAB33EC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384A3-6C13-4708-A3EE-527CCED281ED}" type="slidenum">
              <a:rPr lang="en-US" smtClean="0"/>
              <a:pPr/>
              <a:t>18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E583B-6F18-4DEE-AD59-0CD36FD64D9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E503A-838B-4ED0-9A42-E755B9335F09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256" tIns="44130" rIns="88256" bIns="44130" anchor="b"/>
          <a:lstStyle/>
          <a:p>
            <a:pPr algn="r" defTabSz="883011"/>
            <a:fld id="{2E6E4F48-7EBB-4934-A5BD-C2EFF364DFA7}" type="slidenum">
              <a:rPr lang="en-US" sz="1100">
                <a:latin typeface="75 Helvetica Bold"/>
              </a:rPr>
              <a:pPr algn="r" defTabSz="883011"/>
              <a:t>20</a:t>
            </a:fld>
            <a:endParaRPr lang="en-US" sz="1100" dirty="0">
              <a:latin typeface="75 Helvetica Bold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4550" cy="349091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8256" tIns="44130" rIns="88256" bIns="44130"/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927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78F98-8E11-45C6-8544-93C557A46D97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6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D7EB-0F80-4D18-8B1F-C1755C3E37E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35B2B9-4F20-421D-A9AF-0910CB7553E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D7EB-0F80-4D18-8B1F-C1755C3E37E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838200"/>
          </a:xfrm>
        </p:spPr>
        <p:txBody>
          <a:bodyPr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371600"/>
            <a:ext cx="6400800" cy="533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B7B7B7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0B6FF-A4CD-4555-9DC6-C12B3E5FFC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EDC47-D32D-4D8E-BD76-D47CE0B7D5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232F9-8971-4431-93B6-4FC761BC7D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EEF83-1183-4AB1-96FD-03B22D4FFC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A7BB7-0212-4077-B733-D4DE427D4A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EEF83-1183-4AB1-96FD-03B22D4FFC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EEF83-1183-4AB1-96FD-03B22D4FFC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246D8-191B-4FC2-9D7D-D4F69AB1B1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79A19-7B10-4720-A503-74E2219550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89CC5-DF6C-4761-9897-E40C7F033B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46F57-22C7-4291-95F2-52950D675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6A868-5192-4C3B-800C-935E05D13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BBCD8-297C-4DB4-9C71-418F259C2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1968B-2C7A-4A84-8B4B-748367013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BF227-0638-4992-9AD6-7FFA73AEA6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819D5-7BD7-427E-A14F-2BA3A444B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D23FB-61FF-4132-919F-A9F924EABB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ECC78-002C-49E1-9DE5-A9F888C886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066800" y="1676400"/>
            <a:ext cx="7391400" cy="1066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accent1"/>
                </a:solidFill>
                <a:effectLst/>
                <a:latin typeface="Times" pitchFamily="1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72390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2" charset="2"/>
              <a:buNone/>
              <a:defRPr>
                <a:effectLst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1760020-7091-49E1-A5D8-BD486F775F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FF6CA-5E3C-412B-9645-FB2762661D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4C28B-3EE7-466D-811F-B1120438BAE6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754A8-F197-49C8-839D-791C8F63BF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0C40A-2287-4499-8944-3ED9CA4667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CB6A4-7D20-408D-98CE-10F784127D67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5C524-B4E9-47B6-B136-30C0122DA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9354-AB7B-4F21-A512-5548A8200AFB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792ED-0A2A-4DD7-8D8A-9CA5D5B1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CFAA-5999-4DE8-9964-F9950EA1F89C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803EB-21D8-415B-A126-173EF7F7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E7DEB-B91C-4CFD-9C05-FC233138E417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9CB01-F776-4199-A426-6E106C18C9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419C2-FE8B-4AB5-BEEA-4FA0AB3B4E8B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B1D13-D213-44A5-8A0B-55F399EE3C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FDE0-C52A-4E70-A4B6-8BC16BCE6C87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E41BA-50DD-4F5E-8637-A06C0A62B9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ABB60-9B48-481D-B92A-457988DCB963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C0B21-C20B-48A5-A287-B83FBC0DEC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B0458-BC3D-4A12-AAB0-E6FA8BCD2913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33174-4758-42CC-9AB9-072DCB919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876DD-1EEF-4E10-96FE-52FF7B0725B4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C70B-3861-4310-9715-F5C19B2772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F87C5-41EC-45D8-B9EC-7D19FCC3A168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1B9EB-235C-4F56-9C04-2CEE17FD45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2DB2D-A90F-4F65-94FC-C85EE4CAF6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156B4-3D0A-4C26-9677-025E6D5D8C31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3ABD-419E-45BA-8A2F-F48BFAC57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E4B1-AB89-4B6D-AA7B-0F02302ED8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BDBAE-406D-4BB8-84AB-DA88967059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57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6202363"/>
            <a:ext cx="1295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B6B31-C564-49C7-9BAC-BA1F74A7EE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8E3D-1B5D-464A-8F0E-7BF5858216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8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theme" Target="../theme/theme3.xml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0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9.xml"/><Relationship Id="rId2" Type="http://schemas.openxmlformats.org/officeDocument/2006/relationships/slideLayout" Target="../slideLayouts/slideLayout40.xml"/><Relationship Id="rId3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6.xml"/><Relationship Id="rId9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88EEF83-1183-4AB1-96FD-03B22D4FFC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1207" name="Picture 57" descr="image003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848600" y="6202363"/>
            <a:ext cx="1295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</p:sldLayoutIdLst>
  <p:transition>
    <p:pull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A42B45A-D645-45C9-8278-DE0DD5EBC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Hor1-cmy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228600"/>
            <a:ext cx="4953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0156" name="Rectangle 12"/>
          <p:cNvSpPr>
            <a:spLocks noChangeArrowheads="1"/>
          </p:cNvSpPr>
          <p:nvPr/>
        </p:nvSpPr>
        <p:spPr bwMode="auto">
          <a:xfrm>
            <a:off x="0" y="990600"/>
            <a:ext cx="9144000" cy="5867400"/>
          </a:xfrm>
          <a:prstGeom prst="rect">
            <a:avLst/>
          </a:prstGeom>
          <a:solidFill>
            <a:srgbClr val="DFDDCD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8743950" y="201613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72DE771A-06BC-42C7-A0AB-4A7BA19F1FAB}" type="slidenum">
              <a:rPr lang="en-US" sz="1600" b="1">
                <a:solidFill>
                  <a:srgbClr val="FF0000"/>
                </a:solidFill>
              </a:rPr>
              <a:pPr>
                <a:defRPr/>
              </a:pPr>
              <a:t>‹#›</a:t>
            </a:fld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75 Helvetica Bold" pitchFamily="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75 Helvetica Bold" pitchFamily="1" charset="0"/>
              </a:defRPr>
            </a:lvl1pPr>
          </a:lstStyle>
          <a:p>
            <a:pPr>
              <a:defRPr/>
            </a:pPr>
            <a:fld id="{4692C610-59F1-4E8D-B372-4029289CD666}" type="datetimeFigureOut">
              <a:rPr lang="en-US"/>
              <a:pPr>
                <a:defRPr/>
              </a:pPr>
              <a:t>8/23/15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75 Helvetica Bold" pitchFamily="1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75 Helvetica Bold" pitchFamily="1" charset="0"/>
              </a:defRPr>
            </a:lvl1pPr>
          </a:lstStyle>
          <a:p>
            <a:pPr>
              <a:defRPr/>
            </a:pPr>
            <a:fld id="{FBA67677-15F9-43DD-A72D-661FFA9CC8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hyperlink" Target="mailto:sdong@cpwr.com" TargetMode="External"/><Relationship Id="rId5" Type="http://schemas.openxmlformats.org/officeDocument/2006/relationships/hyperlink" Target="http://www.cpwr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1470025"/>
          </a:xfrm>
        </p:spPr>
        <p:txBody>
          <a:bodyPr/>
          <a:lstStyle/>
          <a:p>
            <a:pPr algn="ctr" eaLnBrk="1" hangingPunct="1">
              <a:lnSpc>
                <a:spcPct val="95000"/>
              </a:lnSpc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 Issues in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Occupational Back Pain Research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3000375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Xiuwen Sue Dong, DrPH</a:t>
            </a:r>
          </a:p>
          <a:p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CPWR, Silver Spring, MD, USA </a:t>
            </a:r>
          </a:p>
        </p:txBody>
      </p:sp>
      <p:sp>
        <p:nvSpPr>
          <p:cNvPr id="8" name="Rectangle 7"/>
          <p:cNvSpPr/>
          <p:nvPr/>
        </p:nvSpPr>
        <p:spPr>
          <a:xfrm>
            <a:off x="6563399" y="6500396"/>
            <a:ext cx="2609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August 24, 2015, Toronto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4905374" cy="83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Vertical2-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744746"/>
            <a:ext cx="4523247" cy="1842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858000" cy="9144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Example of an exposure estimate (O*NET)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Exposure </a:t>
            </a:r>
            <a:r>
              <a:rPr lang="en-US" sz="2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bending/twisting the body </a:t>
            </a:r>
            <a:r>
              <a:rPr lang="en-US" sz="2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 work, 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occupation</a:t>
            </a:r>
            <a:endParaRPr lang="en-US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341128080"/>
              </p:ext>
            </p:extLst>
          </p:nvPr>
        </p:nvGraphicFramePr>
        <p:xfrm>
          <a:off x="838200" y="1676401"/>
          <a:ext cx="6924692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1" y="6602083"/>
            <a:ext cx="80398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cs typeface="Times New Roman" pitchFamily="18" charset="0"/>
              </a:rPr>
              <a:t>Source: </a:t>
            </a:r>
            <a:r>
              <a:rPr lang="en-US" sz="1000" dirty="0"/>
              <a:t>The Construction Chart Book, fifth edition, http://www.cpwr.com/sites/default/files/publications/CB%20page%2034.pdf</a:t>
            </a:r>
            <a:endParaRPr lang="en-US" sz="1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857851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086600" cy="114300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Example of an exposure estimate (O*NET)</a:t>
            </a:r>
            <a:br>
              <a:rPr lang="en-US" sz="2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Exposure to kneeling/crouching/stooping/ crawling </a:t>
            </a:r>
            <a:r>
              <a:rPr lang="en-US" sz="2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 work, 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occupation</a:t>
            </a:r>
            <a:endParaRPr lang="en-US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90194625"/>
              </p:ext>
            </p:extLst>
          </p:nvPr>
        </p:nvGraphicFramePr>
        <p:xfrm>
          <a:off x="609600" y="1676400"/>
          <a:ext cx="7119668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611779"/>
            <a:ext cx="716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cs typeface="Times New Roman" pitchFamily="18" charset="0"/>
              </a:rPr>
              <a:t>Source: </a:t>
            </a:r>
            <a:endParaRPr lang="en-US" sz="1000" dirty="0"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" y="6602083"/>
            <a:ext cx="80398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cs typeface="Times New Roman" pitchFamily="18" charset="0"/>
              </a:rPr>
              <a:t>Source: </a:t>
            </a:r>
            <a:r>
              <a:rPr lang="en-US" sz="1000" dirty="0"/>
              <a:t>The Construction Chart Book,  fifth edition, http://www.cpwr.com/sites/default/files/publications/CB%20page%2034.pdf</a:t>
            </a:r>
            <a:endParaRPr lang="en-US" sz="1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857851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9525"/>
            <a:ext cx="7467600" cy="1828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Example of trend analysis (SOII)</a:t>
            </a:r>
            <a:br>
              <a:rPr lang="en-US" sz="2400" b="1" dirty="0" smtClean="0">
                <a:solidFill>
                  <a:srgbClr val="FFC000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Rate of back injuries resulting in days away from work, 1992-2013 (Wage-and-salary workers)</a:t>
            </a:r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62344232"/>
              </p:ext>
            </p:extLst>
          </p:nvPr>
        </p:nvGraphicFramePr>
        <p:xfrm>
          <a:off x="381000" y="1828800"/>
          <a:ext cx="8305800" cy="4244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6611779"/>
            <a:ext cx="6705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kumimoji="1" lang="en-US" sz="1000" dirty="0"/>
              <a:t>Source: </a:t>
            </a:r>
            <a:r>
              <a:rPr kumimoji="1" lang="en-US" sz="1000" dirty="0" smtClean="0"/>
              <a:t>U.S. Bureau of Labor Statistics, 1992-2013 Survey of Occupational Injuries and Illnesses.</a:t>
            </a:r>
            <a:endParaRPr kumimoji="1" lang="en-US" sz="1000" dirty="0"/>
          </a:p>
        </p:txBody>
      </p:sp>
    </p:spTree>
    <p:extLst>
      <p:ext uri="{BB962C8B-B14F-4D97-AF65-F5344CB8AC3E}">
        <p14:creationId xmlns:p14="http://schemas.microsoft.com/office/powerpoint/2010/main" val="3067109123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7848600" cy="7620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Example of an incidence/new case analysis (SOII)</a:t>
            </a:r>
            <a:r>
              <a:rPr lang="en-US" sz="2800" dirty="0">
                <a:solidFill>
                  <a:srgbClr val="FFC000"/>
                </a:solidFill>
              </a:rPr>
              <a:t/>
            </a:r>
            <a:br>
              <a:rPr lang="en-US" sz="2800" dirty="0">
                <a:solidFill>
                  <a:srgbClr val="FFC000"/>
                </a:solidFill>
              </a:rPr>
            </a:br>
            <a:r>
              <a:rPr lang="en-US" sz="2800" dirty="0"/>
              <a:t>Number </a:t>
            </a:r>
            <a:r>
              <a:rPr lang="en-US" sz="2800" b="1" dirty="0" smtClean="0"/>
              <a:t>of back injuries resulting in days away from work, selected occupations, 2013</a:t>
            </a: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69693506"/>
              </p:ext>
            </p:extLst>
          </p:nvPr>
        </p:nvGraphicFramePr>
        <p:xfrm>
          <a:off x="838200" y="1687354"/>
          <a:ext cx="76581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611779"/>
            <a:ext cx="6705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kumimoji="1" lang="en-US" sz="1000" dirty="0"/>
              <a:t>Source: </a:t>
            </a:r>
            <a:r>
              <a:rPr kumimoji="1" lang="en-US" sz="1000" dirty="0" smtClean="0"/>
              <a:t>U.S. Bureau of Labor Statistics, 2013 Survey of Occupational Injuries and Illnesses.</a:t>
            </a:r>
            <a:endParaRPr kumimoji="1" lang="en-US" sz="1000" dirty="0"/>
          </a:p>
        </p:txBody>
      </p:sp>
    </p:spTree>
    <p:extLst>
      <p:ext uri="{BB962C8B-B14F-4D97-AF65-F5344CB8AC3E}">
        <p14:creationId xmlns:p14="http://schemas.microsoft.com/office/powerpoint/2010/main" val="1033321763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Example of an incidence rate analysis (SOII)</a:t>
            </a:r>
            <a:br>
              <a:rPr lang="en-US" sz="2800" dirty="0">
                <a:solidFill>
                  <a:srgbClr val="FFC000"/>
                </a:solidFill>
              </a:rPr>
            </a:br>
            <a:r>
              <a:rPr lang="en-US" sz="2800" dirty="0"/>
              <a:t>Rate </a:t>
            </a:r>
            <a:r>
              <a:rPr lang="en-US" sz="2800" b="1" dirty="0" smtClean="0"/>
              <a:t>of back injuries involving days away from work, selected industries, 2013</a:t>
            </a:r>
            <a:endParaRPr lang="en-US" sz="2600" b="1" dirty="0" smtClean="0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28270921"/>
              </p:ext>
            </p:extLst>
          </p:nvPr>
        </p:nvGraphicFramePr>
        <p:xfrm>
          <a:off x="609600" y="1447800"/>
          <a:ext cx="7907337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611779"/>
            <a:ext cx="6705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kumimoji="1" lang="en-US" sz="1000" dirty="0"/>
              <a:t>Source: </a:t>
            </a:r>
            <a:r>
              <a:rPr kumimoji="1" lang="en-US" sz="1000" dirty="0" smtClean="0"/>
              <a:t>U.S. Bureau of Labor Statistics, 2013 Survey of Occupational Injuries and Illnesses.</a:t>
            </a:r>
            <a:endParaRPr kumimoji="1" lang="en-US" sz="1000" dirty="0"/>
          </a:p>
        </p:txBody>
      </p:sp>
    </p:spTree>
    <p:extLst>
      <p:ext uri="{BB962C8B-B14F-4D97-AF65-F5344CB8AC3E}">
        <p14:creationId xmlns:p14="http://schemas.microsoft.com/office/powerpoint/2010/main" val="227795100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381000"/>
            <a:ext cx="7086600" cy="9144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Example of a stratified analysis (NHIS)</a:t>
            </a:r>
            <a:br>
              <a:rPr lang="en-US" sz="2800" dirty="0">
                <a:solidFill>
                  <a:srgbClr val="FFC000"/>
                </a:solidFill>
              </a:rPr>
            </a:br>
            <a:r>
              <a:rPr lang="en-US" sz="2800" dirty="0"/>
              <a:t>Low </a:t>
            </a:r>
            <a:r>
              <a:rPr lang="en-US" sz="2800" b="1" dirty="0" smtClean="0"/>
              <a:t>back pain experienced in the last three months, by age group, 2014</a:t>
            </a:r>
            <a:endParaRPr lang="en-US" sz="2800" b="1" dirty="0"/>
          </a:p>
        </p:txBody>
      </p:sp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689710555"/>
              </p:ext>
            </p:extLst>
          </p:nvPr>
        </p:nvGraphicFramePr>
        <p:xfrm>
          <a:off x="457200" y="1817298"/>
          <a:ext cx="7962181" cy="4354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0" y="6611779"/>
            <a:ext cx="7315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spcBef>
                <a:spcPct val="30000"/>
              </a:spcBef>
            </a:pPr>
            <a:r>
              <a:rPr kumimoji="1" lang="en-US" sz="1000" dirty="0"/>
              <a:t>Source: </a:t>
            </a:r>
            <a:r>
              <a:rPr kumimoji="1" lang="en-US" sz="1000" dirty="0" smtClean="0"/>
              <a:t>2014  National Health Interview Survey. Calculations by the CPWR Data Center.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62649411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315200" cy="11430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chemeClr val="accent2"/>
                </a:solidFill>
                <a:cs typeface="Times New Roman" pitchFamily="18" charset="0"/>
              </a:rPr>
              <a:t>Example of a lifetime risk estimate (SOII)</a:t>
            </a:r>
            <a:r>
              <a:rPr lang="en-US" sz="2600" b="1" dirty="0" smtClean="0">
                <a:solidFill>
                  <a:schemeClr val="bg1"/>
                </a:solidFill>
                <a:cs typeface="Times New Roman" pitchFamily="18" charset="0"/>
              </a:rPr>
              <a:t/>
            </a:r>
            <a:br>
              <a:rPr lang="en-US" sz="26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en-US" sz="2600" dirty="0" smtClean="0">
                <a:solidFill>
                  <a:schemeClr val="bg1"/>
                </a:solidFill>
                <a:cs typeface="Times New Roman" pitchFamily="18" charset="0"/>
              </a:rPr>
              <a:t>Work-related </a:t>
            </a:r>
            <a:r>
              <a:rPr lang="en-US" sz="2600" b="1" dirty="0" smtClean="0">
                <a:solidFill>
                  <a:schemeClr val="bg1"/>
                </a:solidFill>
                <a:cs typeface="Times New Roman" pitchFamily="18" charset="0"/>
              </a:rPr>
              <a:t>MSDs in construction, </a:t>
            </a:r>
            <a:r>
              <a:rPr lang="en-US" sz="2600" dirty="0" smtClean="0">
                <a:solidFill>
                  <a:schemeClr val="bg1"/>
                </a:solidFill>
                <a:cs typeface="Times New Roman" pitchFamily="18" charset="0"/>
              </a:rPr>
              <a:t>Hispanic versus white, </a:t>
            </a:r>
            <a:r>
              <a:rPr lang="en-US" sz="2600" b="1" dirty="0" smtClean="0">
                <a:solidFill>
                  <a:schemeClr val="bg1"/>
                </a:solidFill>
                <a:cs typeface="Times New Roman" pitchFamily="18" charset="0"/>
              </a:rPr>
              <a:t>non-Hispanic workers (45y)</a:t>
            </a:r>
            <a:endParaRPr lang="en-US" sz="2600" dirty="0">
              <a:solidFill>
                <a:schemeClr val="bg1"/>
              </a:solidFill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574074"/>
              </p:ext>
            </p:extLst>
          </p:nvPr>
        </p:nvGraphicFramePr>
        <p:xfrm>
          <a:off x="609600" y="1981200"/>
          <a:ext cx="7772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2015"/>
            <a:ext cx="7279257" cy="1345721"/>
          </a:xfrm>
        </p:spPr>
        <p:txBody>
          <a:bodyPr>
            <a:normAutofit fontScale="90000"/>
          </a:bodyPr>
          <a:lstStyle/>
          <a:p>
            <a:pPr marL="520700" indent="-520700"/>
            <a:r>
              <a:rPr lang="en-US" sz="2400" dirty="0">
                <a:solidFill>
                  <a:srgbClr val="FFC000"/>
                </a:solidFill>
              </a:rPr>
              <a:t>Example of </a:t>
            </a:r>
            <a:r>
              <a:rPr lang="en-US" sz="2400" dirty="0" smtClean="0">
                <a:solidFill>
                  <a:srgbClr val="FFC000"/>
                </a:solidFill>
              </a:rPr>
              <a:t>cost estimate (HRS)</a:t>
            </a:r>
            <a:r>
              <a:rPr lang="en-US" sz="2400" dirty="0">
                <a:solidFill>
                  <a:srgbClr val="FFC000"/>
                </a:solidFill>
              </a:rPr>
              <a:t/>
            </a:r>
            <a:br>
              <a:rPr lang="en-US" sz="2400" dirty="0">
                <a:solidFill>
                  <a:srgbClr val="FFC000"/>
                </a:solidFill>
              </a:rPr>
            </a:br>
            <a:r>
              <a:rPr lang="en-US" sz="2700" dirty="0" smtClean="0"/>
              <a:t>Out-of-pocket </a:t>
            </a:r>
            <a:r>
              <a:rPr lang="en-US" sz="2700" b="1" dirty="0"/>
              <a:t>medical expenditures in past two years, back </a:t>
            </a:r>
            <a:r>
              <a:rPr lang="en-US" sz="2700" b="1" dirty="0" smtClean="0"/>
              <a:t>pain, 2012</a:t>
            </a:r>
            <a:endParaRPr lang="en-US" sz="2700" b="1" dirty="0"/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77418592"/>
              </p:ext>
            </p:extLst>
          </p:nvPr>
        </p:nvGraphicFramePr>
        <p:xfrm>
          <a:off x="304800" y="1828800"/>
          <a:ext cx="8153400" cy="4713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0" y="6611779"/>
            <a:ext cx="7315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spcBef>
                <a:spcPct val="30000"/>
              </a:spcBef>
            </a:pPr>
            <a:r>
              <a:rPr kumimoji="1" lang="en-US" sz="1000" dirty="0"/>
              <a:t>Source: </a:t>
            </a:r>
            <a:r>
              <a:rPr kumimoji="1" lang="en-US" sz="1000" dirty="0" smtClean="0"/>
              <a:t>2012  Health and Retirement Study. Calculations by The CPWR Data Center.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7617124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427038"/>
            <a:ext cx="70104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600" dirty="0" smtClean="0">
                <a:solidFill>
                  <a:srgbClr val="FFC000"/>
                </a:solidFill>
              </a:rPr>
              <a:t>Example of a prevalence estimate (HRS)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Chronic conditions among construction workers over 50 years old, 2008</a:t>
            </a:r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65444756"/>
              </p:ext>
            </p:extLst>
          </p:nvPr>
        </p:nvGraphicFramePr>
        <p:xfrm>
          <a:off x="381000" y="1828800"/>
          <a:ext cx="8280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6688723"/>
            <a:ext cx="64770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</a:pPr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2008 Health and </a:t>
            </a:r>
            <a:r>
              <a:rPr lang="en-US" sz="1000" dirty="0"/>
              <a:t>Retirement </a:t>
            </a:r>
            <a:r>
              <a:rPr lang="en-US" sz="1000" dirty="0" smtClean="0"/>
              <a:t>Study. Calculations by The CPWR Data Center.</a:t>
            </a:r>
            <a:endParaRPr lang="en-US" sz="1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010400" cy="1143000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rgbClr val="FFC000"/>
                </a:solidFill>
              </a:rPr>
              <a:t>Example of a prevalence estimate at baseline and follow-up (HRS) </a:t>
            </a:r>
            <a:br>
              <a:rPr lang="en-US" sz="2200" dirty="0" smtClean="0">
                <a:solidFill>
                  <a:srgbClr val="FFC000"/>
                </a:solidFill>
              </a:rPr>
            </a:br>
            <a:r>
              <a:rPr lang="en-US" sz="2200" b="1" dirty="0" smtClean="0">
                <a:cs typeface="Times New Roman" pitchFamily="18" charset="0"/>
              </a:rPr>
              <a:t>Chronic conditions </a:t>
            </a:r>
            <a:r>
              <a:rPr lang="en-US" sz="2200" b="1" dirty="0">
                <a:cs typeface="Times New Roman" pitchFamily="18" charset="0"/>
              </a:rPr>
              <a:t>among older construction </a:t>
            </a:r>
            <a:r>
              <a:rPr lang="en-US" sz="2200" b="1" dirty="0" smtClean="0">
                <a:cs typeface="Times New Roman" pitchFamily="18" charset="0"/>
              </a:rPr>
              <a:t>workers, a ten-year follow-up (1998 versus 2008)</a:t>
            </a:r>
            <a:endParaRPr lang="en-US" sz="2200" b="1" dirty="0">
              <a:cs typeface="Times New Roman" pitchFamily="18" charset="0"/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35351392"/>
              </p:ext>
            </p:extLst>
          </p:nvPr>
        </p:nvGraphicFramePr>
        <p:xfrm>
          <a:off x="0" y="1676400"/>
          <a:ext cx="84296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0" y="645789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+mj-lt"/>
                <a:cs typeface="Times New Roman" pitchFamily="18" charset="0"/>
              </a:rPr>
              <a:t>Source: Dong X, Wang X, Daw C, &amp; Ringen K. 2011. Chronic diseases and functional limitations among older construction workers in the United States: A 10-year follow-up study.</a:t>
            </a:r>
            <a:r>
              <a:rPr lang="en-US" sz="1000" i="1" dirty="0" smtClean="0">
                <a:latin typeface="+mj-lt"/>
                <a:cs typeface="Times New Roman" pitchFamily="18" charset="0"/>
              </a:rPr>
              <a:t> Journal of Occupational &amp; Environmental Medicine, 53</a:t>
            </a:r>
            <a:r>
              <a:rPr lang="en-US" sz="1000" dirty="0" smtClean="0">
                <a:latin typeface="+mj-lt"/>
                <a:cs typeface="Times New Roman" pitchFamily="18" charset="0"/>
              </a:rPr>
              <a:t>(4), 372-380. </a:t>
            </a:r>
            <a:endParaRPr lang="en-US" sz="1000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53" y="2250056"/>
            <a:ext cx="7617124" cy="4221163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z="3600" b="1"/>
              <a:t>Challenges</a:t>
            </a:r>
          </a:p>
          <a:p>
            <a:pPr>
              <a:buFont typeface="Wingdings" charset="2"/>
              <a:buChar char="§"/>
            </a:pPr>
            <a:r>
              <a:rPr lang="en-US" sz="3600" b="1"/>
              <a:t>Type of studies </a:t>
            </a:r>
          </a:p>
          <a:p>
            <a:pPr>
              <a:buFont typeface="Wingdings" charset="2"/>
              <a:buChar char="§"/>
            </a:pPr>
            <a:r>
              <a:rPr lang="en-US" sz="3600" b="1"/>
              <a:t>Reserch practice/examples</a:t>
            </a:r>
          </a:p>
          <a:p>
            <a:pPr>
              <a:buFont typeface="Wingdings" charset="2"/>
              <a:buChar char="§"/>
            </a:pPr>
            <a:r>
              <a:rPr lang="en-US" sz="3600" b="1"/>
              <a:t>Conclusion/discussion</a:t>
            </a:r>
          </a:p>
          <a:p>
            <a:pPr>
              <a:buFont typeface="Wingdings" charset="2"/>
              <a:buChar char="§"/>
            </a:pPr>
            <a:endParaRPr lang="en-US" sz="3600" b="1"/>
          </a:p>
        </p:txBody>
      </p:sp>
    </p:spTree>
    <p:extLst>
      <p:ext uri="{BB962C8B-B14F-4D97-AF65-F5344CB8AC3E}">
        <p14:creationId xmlns:p14="http://schemas.microsoft.com/office/powerpoint/2010/main" val="35211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10551"/>
            <a:ext cx="7543800" cy="908649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Example of an adjusted </a:t>
            </a:r>
            <a:r>
              <a:rPr lang="en-US" sz="2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dds ratio estimate (HRS)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Selected chronic conditions for construction trades versus white-collar occupations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504760186"/>
              </p:ext>
            </p:extLst>
          </p:nvPr>
        </p:nvGraphicFramePr>
        <p:xfrm>
          <a:off x="0" y="1515373"/>
          <a:ext cx="8001000" cy="4310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143000" y="4879675"/>
            <a:ext cx="624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000" dirty="0"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6457890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+mj-lt"/>
                <a:cs typeface="Times New Roman" pitchFamily="18" charset="0"/>
              </a:rPr>
              <a:t>Source: Dong X, Wang X, Daw C, &amp; Ringen K. 2011. Chronic diseases and functional limitations among older construction workers in the United States: A 10-year follow-up study.</a:t>
            </a:r>
            <a:r>
              <a:rPr lang="en-US" sz="1000" i="1" dirty="0" smtClean="0">
                <a:latin typeface="+mj-lt"/>
                <a:cs typeface="Times New Roman" pitchFamily="18" charset="0"/>
              </a:rPr>
              <a:t> Journal of Occupational &amp; Environmental Medicine, 53</a:t>
            </a:r>
            <a:r>
              <a:rPr lang="en-US" sz="1000" dirty="0" smtClean="0">
                <a:latin typeface="+mj-lt"/>
                <a:cs typeface="Times New Roman" pitchFamily="18" charset="0"/>
              </a:rPr>
              <a:t>(4), 372-380. </a:t>
            </a:r>
            <a:endParaRPr lang="en-US" sz="1000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36" y="1598762"/>
            <a:ext cx="7683260" cy="501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8171" y="0"/>
            <a:ext cx="831274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C000"/>
                </a:solidFill>
                <a:ea typeface="SimSun" pitchFamily="2" charset="-122"/>
              </a:rPr>
              <a:t>Example of a multiple logistic regression (NLSY79)</a:t>
            </a:r>
          </a:p>
          <a:p>
            <a:r>
              <a:rPr lang="en-US" sz="1400" dirty="0">
                <a:solidFill>
                  <a:schemeClr val="bg1"/>
                </a:solidFill>
              </a:rPr>
              <a:t>Am J Ind Med. 2015 Mar;58(3):308-18. doi: 10.1002/ajim.22415.</a:t>
            </a:r>
          </a:p>
          <a:p>
            <a:r>
              <a:rPr lang="en-US" sz="1400" dirty="0">
                <a:solidFill>
                  <a:schemeClr val="bg1"/>
                </a:solidFill>
              </a:rPr>
              <a:t>Long-term health outcomes of work-related injuries among construction workers--findings from the National Longitudinal Survey of Youth.</a:t>
            </a:r>
          </a:p>
          <a:p>
            <a:r>
              <a:rPr lang="en-US" sz="1400" dirty="0">
                <a:solidFill>
                  <a:schemeClr val="bg1"/>
                </a:solidFill>
              </a:rPr>
              <a:t>Dong XS1, Wang X, Largay JA, Sokas R.</a:t>
            </a:r>
          </a:p>
        </p:txBody>
      </p:sp>
    </p:spTree>
    <p:extLst>
      <p:ext uri="{BB962C8B-B14F-4D97-AF65-F5344CB8AC3E}">
        <p14:creationId xmlns:p14="http://schemas.microsoft.com/office/powerpoint/2010/main" val="514820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3838"/>
            <a:ext cx="7391400" cy="1143000"/>
          </a:xfrm>
        </p:spPr>
        <p:txBody>
          <a:bodyPr/>
          <a:lstStyle/>
          <a:p>
            <a:r>
              <a:rPr lang="en-US" sz="2400" dirty="0" smtClean="0">
                <a:solidFill>
                  <a:srgbClr val="FFC000"/>
                </a:solidFill>
              </a:rPr>
              <a:t>Variables in a logistic regression model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Individual characteristics associated with back pain</a:t>
            </a:r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0159418"/>
              </p:ext>
            </p:extLst>
          </p:nvPr>
        </p:nvGraphicFramePr>
        <p:xfrm>
          <a:off x="304800" y="1905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4" y="1552755"/>
            <a:ext cx="7361208" cy="471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357426"/>
            <a:ext cx="6858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C000"/>
                </a:solidFill>
                <a:ea typeface="SimSun" pitchFamily="2" charset="-122"/>
              </a:rPr>
              <a:t>Example of a fixed </a:t>
            </a:r>
            <a:r>
              <a:rPr lang="en-US" altLang="zh-CN" sz="2400" b="1" dirty="0">
                <a:solidFill>
                  <a:srgbClr val="FFC000"/>
                </a:solidFill>
                <a:ea typeface="SimSun" pitchFamily="2" charset="-122"/>
              </a:rPr>
              <a:t>e</a:t>
            </a:r>
            <a:r>
              <a:rPr lang="en-US" altLang="zh-CN" sz="2400" b="1" dirty="0" smtClean="0">
                <a:solidFill>
                  <a:srgbClr val="FFC000"/>
                </a:solidFill>
                <a:ea typeface="SimSun" pitchFamily="2" charset="-122"/>
              </a:rPr>
              <a:t>ffects model (HRS)</a:t>
            </a:r>
          </a:p>
          <a:p>
            <a:r>
              <a:rPr lang="en-US" altLang="zh-CN" sz="2400" b="1" dirty="0" smtClean="0">
                <a:solidFill>
                  <a:schemeClr val="bg1"/>
                </a:solidFill>
                <a:ea typeface="SimSun" pitchFamily="2" charset="-122"/>
              </a:rPr>
              <a:t>Factors </a:t>
            </a:r>
            <a:r>
              <a:rPr lang="en-US" altLang="zh-CN" sz="2400" b="1" dirty="0">
                <a:solidFill>
                  <a:schemeClr val="bg1"/>
                </a:solidFill>
                <a:ea typeface="SimSun" pitchFamily="2" charset="-122"/>
              </a:rPr>
              <a:t>associated with back pain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08"/>
          <p:cNvSpPr>
            <a:spLocks noChangeArrowheads="1"/>
          </p:cNvSpPr>
          <p:nvPr/>
        </p:nvSpPr>
        <p:spPr bwMode="auto">
          <a:xfrm>
            <a:off x="0" y="6553200"/>
            <a:ext cx="9296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altLang="zh-CN" sz="800" dirty="0" smtClean="0">
                <a:latin typeface="+mn-lt"/>
                <a:ea typeface="SimSun" pitchFamily="2" charset="-122"/>
              </a:rPr>
              <a:t>/ **  represents significance levels at  5% and 1%, respectively</a:t>
            </a:r>
            <a:r>
              <a:rPr lang="en-US" altLang="zh-CN" sz="800" dirty="0">
                <a:latin typeface="+mn-lt"/>
                <a:ea typeface="SimSun" pitchFamily="2" charset="-122"/>
              </a:rPr>
              <a:t>. </a:t>
            </a:r>
            <a:r>
              <a:rPr lang="en-US" altLang="zh-CN" sz="800" dirty="0" smtClean="0">
                <a:latin typeface="+mn-lt"/>
                <a:ea typeface="SimSun" pitchFamily="2" charset="-122"/>
              </a:rPr>
              <a:t>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altLang="zh-CN" sz="800" dirty="0" smtClean="0">
                <a:latin typeface="+mn-lt"/>
                <a:ea typeface="SimSun" pitchFamily="2" charset="-122"/>
              </a:rPr>
              <a:t>Source: Dong </a:t>
            </a:r>
            <a:r>
              <a:rPr lang="en-US" altLang="zh-CN" sz="800" dirty="0">
                <a:latin typeface="+mn-lt"/>
                <a:ea typeface="SimSun" pitchFamily="2" charset="-122"/>
              </a:rPr>
              <a:t>XS, Wang X, Fujimoto A, Dobbin </a:t>
            </a:r>
            <a:r>
              <a:rPr lang="en-US" altLang="zh-CN" sz="800" dirty="0" smtClean="0">
                <a:latin typeface="+mn-lt"/>
                <a:ea typeface="SimSun" pitchFamily="2" charset="-122"/>
              </a:rPr>
              <a:t>R. </a:t>
            </a:r>
            <a:r>
              <a:rPr lang="en-US" altLang="zh-CN" sz="800" dirty="0" err="1" smtClean="0">
                <a:latin typeface="+mn-lt"/>
                <a:ea typeface="SimSun" pitchFamily="2" charset="-122"/>
              </a:rPr>
              <a:t>Int</a:t>
            </a:r>
            <a:r>
              <a:rPr lang="en-US" altLang="zh-CN" sz="800" dirty="0" smtClean="0">
                <a:latin typeface="+mn-lt"/>
                <a:ea typeface="SimSun" pitchFamily="2" charset="-122"/>
              </a:rPr>
              <a:t> </a:t>
            </a:r>
            <a:r>
              <a:rPr lang="en-US" altLang="zh-CN" sz="800" dirty="0">
                <a:latin typeface="+mn-lt"/>
                <a:ea typeface="SimSun" pitchFamily="2" charset="-122"/>
              </a:rPr>
              <a:t>J </a:t>
            </a:r>
            <a:r>
              <a:rPr lang="en-US" altLang="zh-CN" sz="800" dirty="0" err="1">
                <a:latin typeface="+mn-lt"/>
                <a:ea typeface="SimSun" pitchFamily="2" charset="-122"/>
              </a:rPr>
              <a:t>Occup</a:t>
            </a:r>
            <a:r>
              <a:rPr lang="en-US" altLang="zh-CN" sz="800" dirty="0">
                <a:latin typeface="+mn-lt"/>
                <a:ea typeface="SimSun" pitchFamily="2" charset="-122"/>
              </a:rPr>
              <a:t> Environ Health. 2012 Apr-Jun;18(2):99-109</a:t>
            </a:r>
            <a:r>
              <a:rPr lang="en-US" altLang="zh-CN" sz="800" dirty="0" smtClean="0">
                <a:latin typeface="+mn-lt"/>
                <a:ea typeface="SimSun" pitchFamily="2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9627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6110"/>
            <a:ext cx="6324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Discussion (1) </a:t>
            </a:r>
          </a:p>
          <a:p>
            <a:pPr eaLnBrk="1" hangingPunct="1"/>
            <a:r>
              <a:rPr lang="en-US" sz="3500" dirty="0">
                <a:solidFill>
                  <a:schemeClr val="accent2"/>
                </a:solidFill>
              </a:rPr>
              <a:t>Summary</a:t>
            </a:r>
            <a:endParaRPr lang="en-US" sz="3500" dirty="0" smtClean="0">
              <a:solidFill>
                <a:schemeClr val="accent2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27237"/>
            <a:ext cx="8229600" cy="4525963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 smtClean="0"/>
              <a:t>Back pain or problems are common among American workers</a:t>
            </a:r>
          </a:p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The BLS annual injury and illness survey only captures a small number of work-related back injuries or MSDs</a:t>
            </a:r>
          </a:p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There are many advantages in utilizing large, nationally representative health surveys as a complement to current occupational safety and health surveillance data collections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/>
              <a:t>Discussion (2)</a:t>
            </a:r>
          </a:p>
          <a:p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accent2"/>
                </a:solidFill>
              </a:rPr>
              <a:t>Advantages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98637"/>
            <a:ext cx="8534400" cy="4525963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Randomly selected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Standardized and validated survey instruments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Large sample sizes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Availability of workers’ socio-demographic information, employment status, medical conditions, and insurance coverage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Information on self-employed workers, retired workers, and other workers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Longitudinal surveys permit a long-term perspective on occupational exposures and health outcomes as well as consequences of health disorders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Medical costs are available in some surveys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200" b="1" dirty="0" smtClean="0"/>
              <a:t>Low cost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895873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838"/>
            <a:ext cx="6096000" cy="1143000"/>
          </a:xfrm>
        </p:spPr>
        <p:txBody>
          <a:bodyPr/>
          <a:lstStyle/>
          <a:p>
            <a:r>
              <a:rPr lang="en-US" sz="4000" dirty="0" smtClean="0"/>
              <a:t>Discussion (3)</a:t>
            </a:r>
          </a:p>
          <a:p>
            <a:r>
              <a:rPr lang="en-US" sz="3600" dirty="0">
                <a:solidFill>
                  <a:schemeClr val="accent2"/>
                </a:solidFill>
              </a:rPr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Lacks some key information and measurements</a:t>
            </a:r>
          </a:p>
          <a:p>
            <a:pPr>
              <a:spcBef>
                <a:spcPts val="900"/>
              </a:spcBef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Depends on the accuracy of the responses; recall bias may be present</a:t>
            </a:r>
          </a:p>
          <a:p>
            <a:pPr>
              <a:spcBef>
                <a:spcPts val="900"/>
              </a:spcBef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Difficult to link exposures to outcomes in cross-sectional study designs</a:t>
            </a:r>
          </a:p>
          <a:p>
            <a:pPr>
              <a:spcBef>
                <a:spcPts val="900"/>
              </a:spcBef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Respondents drop out over time in longitudinal study designs</a:t>
            </a:r>
          </a:p>
          <a:p>
            <a:pPr>
              <a:spcBef>
                <a:spcPts val="900"/>
              </a:spcBef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Sample sizes may be limited for small worker groups</a:t>
            </a:r>
          </a:p>
          <a:p>
            <a:pPr>
              <a:spcBef>
                <a:spcPts val="900"/>
              </a:spcBef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5486400" cy="1143000"/>
          </a:xfrm>
        </p:spPr>
        <p:txBody>
          <a:bodyPr/>
          <a:lstStyle/>
          <a:p>
            <a:r>
              <a:rPr lang="en-US" sz="4000" dirty="0" smtClean="0"/>
              <a:t>Discussion (4)</a:t>
            </a:r>
          </a:p>
          <a:p>
            <a:r>
              <a:rPr lang="en-US" sz="3500" dirty="0">
                <a:solidFill>
                  <a:schemeClr val="accent2"/>
                </a:solidFill>
              </a:rPr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267200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Be cognizant of study designs and limitations when using national survey data</a:t>
            </a:r>
          </a:p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Merge information together from a multitude of data sources </a:t>
            </a:r>
          </a:p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Pool multiple years of data for more reliable analyses</a:t>
            </a:r>
          </a:p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 smtClean="0"/>
              <a:t>End goal is to enhance research and interventions on back pain and other occupational health outcomes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6324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You!</a:t>
            </a:r>
          </a:p>
        </p:txBody>
      </p:sp>
      <p:pic>
        <p:nvPicPr>
          <p:cNvPr id="53252" name="Picture 4" descr="CPWR - The Center For Construction Research and Training. A World Leader in Improving the Safety and Health of Construction Work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203" y="2057400"/>
            <a:ext cx="928640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4495800" y="3794125"/>
            <a:ext cx="4267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bg1"/>
                </a:solidFill>
                <a:latin typeface="Arial" charset="0"/>
                <a:hlinkClick r:id="rId4"/>
              </a:rPr>
              <a:t>SDong@cpwr.com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8484 Georgia Avenue, Suite 1000</a:t>
            </a:r>
            <a:br>
              <a:rPr lang="en-US" sz="2000" b="1" dirty="0">
                <a:solidFill>
                  <a:schemeClr val="bg1"/>
                </a:solidFill>
                <a:latin typeface="Arial" charset="0"/>
              </a:rPr>
            </a:br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Silver Spring, MD 20910</a:t>
            </a:r>
            <a:br>
              <a:rPr lang="en-US" sz="2000" b="1" dirty="0">
                <a:solidFill>
                  <a:schemeClr val="bg1"/>
                </a:solidFill>
                <a:latin typeface="Arial" charset="0"/>
              </a:rPr>
            </a:br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Phone: (301) 578-8500</a:t>
            </a:r>
            <a:br>
              <a:rPr lang="en-US" sz="2000" b="1" dirty="0">
                <a:solidFill>
                  <a:schemeClr val="bg1"/>
                </a:solidFill>
                <a:latin typeface="Arial" charset="0"/>
              </a:rPr>
            </a:br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Fax: (301) 578-8572</a:t>
            </a:r>
            <a:br>
              <a:rPr lang="en-US" sz="2000" b="1" dirty="0">
                <a:solidFill>
                  <a:schemeClr val="bg1"/>
                </a:solidFill>
                <a:latin typeface="Arial" charset="0"/>
              </a:rPr>
            </a:br>
            <a:r>
              <a:rPr lang="en-US" sz="2000" b="1" dirty="0">
                <a:solidFill>
                  <a:schemeClr val="bg1"/>
                </a:solidFill>
                <a:latin typeface="Arial" charset="0"/>
                <a:hlinkClick r:id="rId5"/>
              </a:rPr>
              <a:t>http://www.cpwr.com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096382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64820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 dirty="0" smtClean="0"/>
              <a:t>Definition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</a:pPr>
            <a:r>
              <a:rPr lang="en-US" sz="1800" dirty="0" smtClean="0"/>
              <a:t>How to define “back pain”?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</a:pPr>
            <a:r>
              <a:rPr lang="en-US" sz="1800" dirty="0" smtClean="0"/>
              <a:t>Who reported the problem? (e.g., self-reported, employer, doctor)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 dirty="0" smtClean="0"/>
              <a:t>Work-relatedness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What caused the back pain problem?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Is back pain related to his/her job?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 dirty="0" smtClean="0"/>
              <a:t>Measures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Incidence (per month, per year, etc.)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Prevalence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Duration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 dirty="0" smtClean="0"/>
              <a:t>Data sources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Validity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Reliability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Representativeness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Confidentiality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en-US" sz="1800" dirty="0" smtClean="0"/>
              <a:t>Access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 dirty="0" smtClean="0"/>
              <a:t>Cost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2604" y="263106"/>
            <a:ext cx="6994584" cy="11430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ype of studies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0626" y="2034397"/>
            <a:ext cx="8038381" cy="4221163"/>
          </a:xfrm>
        </p:spPr>
        <p:txBody>
          <a:bodyPr/>
          <a:lstStyle/>
          <a:p>
            <a:pPr marL="457200" lvl="1"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b="1" dirty="0" smtClean="0"/>
              <a:t>Cross-sectional studies </a:t>
            </a:r>
          </a:p>
          <a:p>
            <a:pPr marL="457200" lvl="1"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b="1" dirty="0" smtClean="0"/>
              <a:t>Longitudinal studies </a:t>
            </a:r>
          </a:p>
          <a:p>
            <a:pPr marL="457200" lvl="1"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b="1" dirty="0" smtClean="0"/>
              <a:t>Clinical trials </a:t>
            </a:r>
          </a:p>
          <a:p>
            <a:pPr marL="457200" lvl="1"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b="1" dirty="0" smtClean="0"/>
              <a:t>Reviews </a:t>
            </a:r>
          </a:p>
          <a:p>
            <a:pPr marL="457200" lvl="1"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b="1" dirty="0" smtClean="0"/>
              <a:t>Meta-analyses </a:t>
            </a:r>
          </a:p>
          <a:p>
            <a:pPr marL="171450" lvl="1" indent="0">
              <a:spcAft>
                <a:spcPts val="1200"/>
              </a:spcAft>
              <a:buClr>
                <a:schemeClr val="accent1"/>
              </a:buClr>
              <a:buNone/>
            </a:pPr>
            <a:endParaRPr lang="en-US" sz="1100" b="1" dirty="0"/>
          </a:p>
          <a:p>
            <a:pPr marL="457200" lvl="1"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Key words: back pain, work-related, musculoskeletal disorder (MSD)</a:t>
            </a:r>
          </a:p>
          <a:p>
            <a:pPr lvl="1">
              <a:spcAft>
                <a:spcPts val="1200"/>
              </a:spcAft>
              <a:buNone/>
            </a:pPr>
            <a:endParaRPr lang="en-US" sz="3200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118230" cy="9906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Arial" pitchFamily="34" charset="0"/>
                <a:cs typeface="Arial" pitchFamily="34" charset="0"/>
              </a:rPr>
              <a:t>Where did the data come from?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06101184"/>
              </p:ext>
            </p:extLst>
          </p:nvPr>
        </p:nvGraphicFramePr>
        <p:xfrm>
          <a:off x="114300" y="1676400"/>
          <a:ext cx="90297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7315200" cy="1143000"/>
          </a:xfrm>
        </p:spPr>
        <p:txBody>
          <a:bodyPr/>
          <a:lstStyle/>
          <a:p>
            <a:r>
              <a:rPr lang="en-US" sz="3200" dirty="0" smtClean="0"/>
              <a:t>What are the limitations in the literature?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51037"/>
            <a:ext cx="7391400" cy="4525963"/>
          </a:xfrm>
        </p:spPr>
        <p:txBody>
          <a:bodyPr/>
          <a:lstStyle/>
          <a:p>
            <a:pPr>
              <a:spcAft>
                <a:spcPts val="24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 smtClean="0"/>
              <a:t>Samples not randomly selected</a:t>
            </a:r>
          </a:p>
          <a:p>
            <a:pPr>
              <a:spcAft>
                <a:spcPts val="24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 smtClean="0"/>
              <a:t>Small sample sizes</a:t>
            </a:r>
          </a:p>
          <a:p>
            <a:pPr>
              <a:spcAft>
                <a:spcPts val="24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 smtClean="0"/>
              <a:t>Limited occupational exposure data</a:t>
            </a:r>
          </a:p>
          <a:p>
            <a:pPr>
              <a:spcAft>
                <a:spcPts val="24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 smtClean="0"/>
              <a:t>Few longitudinal studies in the U.S.</a:t>
            </a:r>
            <a:endParaRPr lang="en-US" sz="2800" dirty="0" smtClean="0"/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276600"/>
            <a:ext cx="7772400" cy="1362075"/>
          </a:xfrm>
          <a:effectLst/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practice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781800" cy="1143000"/>
          </a:xfrm>
        </p:spPr>
        <p:txBody>
          <a:bodyPr/>
          <a:lstStyle/>
          <a:p>
            <a:r>
              <a:rPr lang="en-US" sz="4000" dirty="0" smtClean="0"/>
              <a:t>National Data Sources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98637"/>
            <a:ext cx="8229600" cy="4068763"/>
          </a:xfrm>
        </p:spPr>
        <p:txBody>
          <a:bodyPr/>
          <a:lstStyle/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/>
              <a:t>Survey of Occupational Injuries and Illnesses (SOII)</a:t>
            </a:r>
          </a:p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/>
              <a:t>National Health Interview Survey (NHIS)</a:t>
            </a:r>
          </a:p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/>
              <a:t>Medical Expenditure Panel Survey (MEPS)</a:t>
            </a:r>
          </a:p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/>
              <a:t>National Longitudinal Survey of Youth (NLSY, 1979 cohort)</a:t>
            </a:r>
          </a:p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/>
              <a:t>Health and Retirement Study (HRS)</a:t>
            </a:r>
          </a:p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/>
              <a:t>Occupational Information Network (O*NET)</a:t>
            </a:r>
          </a:p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>
                <a:cs typeface="Arial" pitchFamily="34" charset="0"/>
              </a:rPr>
              <a:t>Current Population Survey (CPS)</a:t>
            </a:r>
          </a:p>
          <a:p>
            <a:pPr>
              <a:spcAft>
                <a:spcPts val="800"/>
              </a:spcAft>
              <a:buClr>
                <a:srgbClr val="C00000"/>
              </a:buClr>
              <a:buSzPct val="93000"/>
              <a:buFont typeface="Wingdings" pitchFamily="2" charset="2"/>
              <a:buChar char="Ø"/>
            </a:pPr>
            <a:r>
              <a:rPr lang="en-US" sz="2200" b="1" dirty="0" smtClean="0">
                <a:cs typeface="Arial" pitchFamily="34" charset="0"/>
              </a:rPr>
              <a:t>American Community Survey (ACS)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276600"/>
            <a:ext cx="7772400" cy="1362075"/>
          </a:xfrm>
          <a:effectLst/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ng_Progress report Apr 2010">
  <a:themeElements>
    <a:clrScheme name="Safety_120407 print PowerPlugs Templates for PowerPoint 13">
      <a:dk1>
        <a:srgbClr val="000000"/>
      </a:dk1>
      <a:lt1>
        <a:srgbClr val="FFFFFF"/>
      </a:lt1>
      <a:dk2>
        <a:srgbClr val="F8F8F8"/>
      </a:dk2>
      <a:lt2>
        <a:srgbClr val="B2B2B2"/>
      </a:lt2>
      <a:accent1>
        <a:srgbClr val="0088E4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C3EF"/>
      </a:accent5>
      <a:accent6>
        <a:srgbClr val="E7B900"/>
      </a:accent6>
      <a:hlink>
        <a:srgbClr val="FF6600"/>
      </a:hlink>
      <a:folHlink>
        <a:srgbClr val="777777"/>
      </a:folHlink>
    </a:clrScheme>
    <a:fontScheme name="Safety_120407 print PowerPlugs Templates for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fety_120407 print PowerPlugs Templates for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fety_120407 print PowerPlugs Templates for 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fety_120407 print PowerPlugs Templates for 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fety_120407 print PowerPlugs Templates for 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fety_120407 print PowerPlugs Templates for 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fety_120407 print PowerPlugs Templates for 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ety_120407 print PowerPlugs Templates for 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ety_120407 print PowerPlugs Templates for 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ety_120407 print PowerPlugs Templates for 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ety_120407 print PowerPlugs Templates for 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ety_120407 print PowerPlugs Templates for 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ety_120407 print PowerPlugs Templates for 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ety_120407 print PowerPlugs Templates for PowerPoint 13">
        <a:dk1>
          <a:srgbClr val="000000"/>
        </a:dk1>
        <a:lt1>
          <a:srgbClr val="FFFFFF"/>
        </a:lt1>
        <a:dk2>
          <a:srgbClr val="F8F8F8"/>
        </a:dk2>
        <a:lt2>
          <a:srgbClr val="B2B2B2"/>
        </a:lt2>
        <a:accent1>
          <a:srgbClr val="0088E4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C3EF"/>
        </a:accent5>
        <a:accent6>
          <a:srgbClr val="E7B900"/>
        </a:accent6>
        <a:hlink>
          <a:srgbClr val="FF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xtured">
  <a:themeElements>
    <a:clrScheme name="Textured 10">
      <a:dk1>
        <a:srgbClr val="606060"/>
      </a:dk1>
      <a:lt1>
        <a:srgbClr val="8A929A"/>
      </a:lt1>
      <a:dk2>
        <a:srgbClr val="FFFFFF"/>
      </a:dk2>
      <a:lt2>
        <a:srgbClr val="ACACAC"/>
      </a:lt2>
      <a:accent1>
        <a:srgbClr val="FFFFFF"/>
      </a:accent1>
      <a:accent2>
        <a:srgbClr val="00BAB6"/>
      </a:accent2>
      <a:accent3>
        <a:srgbClr val="C4C7CA"/>
      </a:accent3>
      <a:accent4>
        <a:srgbClr val="515151"/>
      </a:accent4>
      <a:accent5>
        <a:srgbClr val="FFFFFF"/>
      </a:accent5>
      <a:accent6>
        <a:srgbClr val="00A8A5"/>
      </a:accent6>
      <a:hlink>
        <a:srgbClr val="8A8AD8"/>
      </a:hlink>
      <a:folHlink>
        <a:srgbClr val="242492"/>
      </a:folHlink>
    </a:clrScheme>
    <a:fontScheme name="Textured">
      <a:majorFont>
        <a:latin typeface="75 Helvetica Bold"/>
        <a:ea typeface=""/>
        <a:cs typeface=""/>
      </a:majorFont>
      <a:minorFont>
        <a:latin typeface="75 Helvetica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75 Helvetica Bold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75 Helvetica Bold" pitchFamily="1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9">
        <a:dk1>
          <a:srgbClr val="000000"/>
        </a:dk1>
        <a:lt1>
          <a:srgbClr val="8A929A"/>
        </a:lt1>
        <a:dk2>
          <a:srgbClr val="FFFFFF"/>
        </a:dk2>
        <a:lt2>
          <a:srgbClr val="ACACAC"/>
        </a:lt2>
        <a:accent1>
          <a:srgbClr val="FFFFFF"/>
        </a:accent1>
        <a:accent2>
          <a:srgbClr val="00BAB6"/>
        </a:accent2>
        <a:accent3>
          <a:srgbClr val="C4C7CA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10">
        <a:dk1>
          <a:srgbClr val="606060"/>
        </a:dk1>
        <a:lt1>
          <a:srgbClr val="8A929A"/>
        </a:lt1>
        <a:dk2>
          <a:srgbClr val="FFFFFF"/>
        </a:dk2>
        <a:lt2>
          <a:srgbClr val="ACACAC"/>
        </a:lt2>
        <a:accent1>
          <a:srgbClr val="FFFFFF"/>
        </a:accent1>
        <a:accent2>
          <a:srgbClr val="00BAB6"/>
        </a:accent2>
        <a:accent3>
          <a:srgbClr val="C4C7CA"/>
        </a:accent3>
        <a:accent4>
          <a:srgbClr val="515151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asonry_co_09 print PowerPlugs Templates for PowerPoint 13">
    <a:dk1>
      <a:srgbClr val="000000"/>
    </a:dk1>
    <a:lt1>
      <a:srgbClr val="FFFFFF"/>
    </a:lt1>
    <a:dk2>
      <a:srgbClr val="FFFFFF"/>
    </a:dk2>
    <a:lt2>
      <a:srgbClr val="B2B2B2"/>
    </a:lt2>
    <a:accent1>
      <a:srgbClr val="B02A00"/>
    </a:accent1>
    <a:accent2>
      <a:srgbClr val="FFCC00"/>
    </a:accent2>
    <a:accent3>
      <a:srgbClr val="FFFFFF"/>
    </a:accent3>
    <a:accent4>
      <a:srgbClr val="000000"/>
    </a:accent4>
    <a:accent5>
      <a:srgbClr val="D4ACAA"/>
    </a:accent5>
    <a:accent6>
      <a:srgbClr val="E7B900"/>
    </a:accent6>
    <a:hlink>
      <a:srgbClr val="FF9933"/>
    </a:hlink>
    <a:folHlink>
      <a:srgbClr val="777777"/>
    </a:folHlink>
  </a:clrScheme>
  <a:fontScheme name="Masonry_co_09 print PowerPlugs Templates for PowerPoint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NOIRS 2015_Trends of fatal and nonfatal injuries</Template>
  <TotalTime>9957</TotalTime>
  <Words>1781</Words>
  <Application>Microsoft Macintosh PowerPoint</Application>
  <PresentationFormat>On-screen Show (4:3)</PresentationFormat>
  <Paragraphs>359</Paragraphs>
  <Slides>28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75 Helvetica Bold</vt:lpstr>
      <vt:lpstr>Calibri</vt:lpstr>
      <vt:lpstr>SimSun</vt:lpstr>
      <vt:lpstr>Times New Roman</vt:lpstr>
      <vt:lpstr>Wingdings</vt:lpstr>
      <vt:lpstr>Arial</vt:lpstr>
      <vt:lpstr>Dong_Progress report Apr 2010</vt:lpstr>
      <vt:lpstr>Custom Design</vt:lpstr>
      <vt:lpstr>Textured</vt:lpstr>
      <vt:lpstr>1_Custom Design</vt:lpstr>
      <vt:lpstr>Methodology Issues in Occupational Back Pain Research</vt:lpstr>
      <vt:lpstr>Overview</vt:lpstr>
      <vt:lpstr>Challenges</vt:lpstr>
      <vt:lpstr>Type of studies </vt:lpstr>
      <vt:lpstr>Where did the data come from?</vt:lpstr>
      <vt:lpstr>What are the limitations in the literature? </vt:lpstr>
      <vt:lpstr>Research practice</vt:lpstr>
      <vt:lpstr>National Data Sources</vt:lpstr>
      <vt:lpstr>Examples</vt:lpstr>
      <vt:lpstr>Example of an exposure estimate (O*NET) Exposure to bending/twisting the body at work, by occupation</vt:lpstr>
      <vt:lpstr>Example of an exposure estimate (O*NET) Exposure to kneeling/crouching/stooping/ crawling at work, by occupation</vt:lpstr>
      <vt:lpstr>Example of trend analysis (SOII) Rate of back injuries resulting in days away from work, 1992-2013 (Wage-and-salary workers)</vt:lpstr>
      <vt:lpstr>Example of an incidence/new case analysis (SOII) Number of back injuries resulting in days away from work, selected occupations, 2013</vt:lpstr>
      <vt:lpstr>Example of an incidence rate analysis (SOII) Rate of back injuries involving days away from work, selected industries, 2013</vt:lpstr>
      <vt:lpstr>Example of a stratified analysis (NHIS) Low back pain experienced in the last three months, by age group, 2014</vt:lpstr>
      <vt:lpstr>Example of a lifetime risk estimate (SOII) Work-related MSDs in construction, Hispanic versus white, non-Hispanic workers (45y)</vt:lpstr>
      <vt:lpstr>Example of cost estimate (HRS) Out-of-pocket medical expenditures in past two years, back pain, 2012</vt:lpstr>
      <vt:lpstr>Example of a prevalence estimate (HRS) Chronic conditions among construction workers over 50 years old, 2008</vt:lpstr>
      <vt:lpstr>Example of a prevalence estimate at baseline and follow-up (HRS)  Chronic conditions among older construction workers, a ten-year follow-up (1998 versus 2008)</vt:lpstr>
      <vt:lpstr>Example of an adjusted odds ratio estimate (HRS) Selected chronic conditions for construction trades versus white-collar occupations</vt:lpstr>
      <vt:lpstr>PowerPoint Presentation</vt:lpstr>
      <vt:lpstr>Variables in a logistic regression model  Individual characteristics associated with back pain</vt:lpstr>
      <vt:lpstr>PowerPoint Presentation</vt:lpstr>
      <vt:lpstr>Discussion (1)  Summary</vt:lpstr>
      <vt:lpstr>Discussion (2)  Advantages</vt:lpstr>
      <vt:lpstr>Discussion (3) Limitations</vt:lpstr>
      <vt:lpstr>Discussion (4) Tips</vt:lpstr>
      <vt:lpstr>Thank You!</vt:lpstr>
    </vt:vector>
  </TitlesOfParts>
  <Company>CPWR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job in construction 1998-2006 (1998 construction workers cohort)</dc:title>
  <dc:creator>Wwang</dc:creator>
  <cp:lastModifiedBy>Sue Dong</cp:lastModifiedBy>
  <cp:revision>667</cp:revision>
  <dcterms:created xsi:type="dcterms:W3CDTF">2009-11-17T15:41:49Z</dcterms:created>
  <dcterms:modified xsi:type="dcterms:W3CDTF">2015-08-24T03:23:01Z</dcterms:modified>
</cp:coreProperties>
</file>