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76" r:id="rId5"/>
    <p:sldId id="281" r:id="rId6"/>
    <p:sldId id="277" r:id="rId7"/>
    <p:sldId id="278" r:id="rId8"/>
    <p:sldId id="282" r:id="rId9"/>
    <p:sldId id="266" r:id="rId10"/>
    <p:sldId id="269" r:id="rId11"/>
    <p:sldId id="260" r:id="rId12"/>
    <p:sldId id="268" r:id="rId13"/>
    <p:sldId id="267" r:id="rId14"/>
    <p:sldId id="264" r:id="rId15"/>
    <p:sldId id="279" r:id="rId16"/>
    <p:sldId id="280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2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3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4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1548-3BAB-4CE9-BAD4-4F917F2DA33C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1376-9B94-45EF-A94B-566062D14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2645664" cy="2139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20000"/>
                </a:solidFill>
              </a:rPr>
              <a:t>Heterogeneity of Abnormal </a:t>
            </a:r>
            <a:r>
              <a:rPr lang="en-US" sz="3600" b="1" i="1" dirty="0" smtClean="0">
                <a:solidFill>
                  <a:srgbClr val="920000"/>
                </a:solidFill>
              </a:rPr>
              <a:t>RUNX1</a:t>
            </a:r>
            <a:r>
              <a:rPr lang="en-US" sz="3600" b="1" dirty="0" smtClean="0">
                <a:solidFill>
                  <a:srgbClr val="920000"/>
                </a:solidFill>
              </a:rPr>
              <a:t> Leading to </a:t>
            </a:r>
            <a:r>
              <a:rPr lang="en-US" sz="3600" b="1" dirty="0" err="1" smtClean="0">
                <a:solidFill>
                  <a:srgbClr val="920000"/>
                </a:solidFill>
              </a:rPr>
              <a:t>Clinicopathological</a:t>
            </a:r>
            <a:r>
              <a:rPr lang="en-US" sz="3600" b="1" dirty="0" smtClean="0">
                <a:solidFill>
                  <a:srgbClr val="920000"/>
                </a:solidFill>
              </a:rPr>
              <a:t> Variations in Childhood </a:t>
            </a:r>
            <a:br>
              <a:rPr lang="en-US" sz="3600" b="1" dirty="0" smtClean="0">
                <a:solidFill>
                  <a:srgbClr val="920000"/>
                </a:solidFill>
              </a:rPr>
            </a:br>
            <a:r>
              <a:rPr lang="en-US" sz="3600" b="1" dirty="0" smtClean="0">
                <a:solidFill>
                  <a:srgbClr val="920000"/>
                </a:solidFill>
              </a:rPr>
              <a:t>B-Lymphoblastic Leukemia </a:t>
            </a:r>
            <a:endParaRPr lang="en-US" sz="3600" b="1" dirty="0">
              <a:solidFill>
                <a:srgbClr val="92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Xiayuan Liang, MD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39650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Department of Pathology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University of Colorado School of Medicine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Children’s Hospital Colorado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M:\My Documents\Pathology Folder\Presentation Projects\RUNX1 presentation\Tabl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47725"/>
            <a:ext cx="890587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Aberrant Expression of CD7 Frequently Seen in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B-ALL with </a:t>
            </a:r>
            <a:r>
              <a:rPr lang="en-US" sz="2400" b="1" i="1" dirty="0" smtClean="0">
                <a:solidFill>
                  <a:srgbClr val="C00000"/>
                </a:solidFill>
              </a:rPr>
              <a:t>RUNX1</a:t>
            </a:r>
            <a:r>
              <a:rPr lang="en-US" sz="2400" b="1" dirty="0" smtClean="0">
                <a:solidFill>
                  <a:srgbClr val="C00000"/>
                </a:solidFill>
              </a:rPr>
              <a:t> Amplification Than B-ALL with </a:t>
            </a:r>
            <a:r>
              <a:rPr lang="en-US" sz="2400" b="1" i="1" dirty="0" smtClean="0">
                <a:solidFill>
                  <a:srgbClr val="C00000"/>
                </a:solidFill>
              </a:rPr>
              <a:t>ETV6-RUNX1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M:\My Documents\Pathology Folder\Publications\Papers in preparation\RUNX1 paper\RUNX1 paper\Submitted file\Figures\Figure 3A, CD7 VS CD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6300"/>
            <a:ext cx="377631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04812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4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9672" y="5817326"/>
            <a:ext cx="2209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ETV6-RUNX</a:t>
            </a:r>
            <a:r>
              <a:rPr lang="en-US" sz="1100" b="1" dirty="0" smtClean="0"/>
              <a:t>1 without </a:t>
            </a:r>
            <a:r>
              <a:rPr lang="en-US" sz="1100" b="1" i="1" dirty="0" smtClean="0"/>
              <a:t>RUNX1</a:t>
            </a:r>
            <a:r>
              <a:rPr lang="en-US" sz="1100" b="1" dirty="0" smtClean="0"/>
              <a:t> gain</a:t>
            </a:r>
          </a:p>
          <a:p>
            <a:pPr algn="ctr"/>
            <a:r>
              <a:rPr lang="en-US" sz="1100" b="1" dirty="0" smtClean="0"/>
              <a:t>Group 3</a:t>
            </a:r>
            <a:endParaRPr lang="en-US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5725" y="5817325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RUNX1 </a:t>
            </a:r>
            <a:r>
              <a:rPr lang="en-US" sz="1100" b="1" dirty="0" smtClean="0"/>
              <a:t>amplification</a:t>
            </a:r>
          </a:p>
          <a:p>
            <a:pPr algn="ctr"/>
            <a:r>
              <a:rPr lang="en-US" sz="1100" b="1" dirty="0" smtClean="0"/>
              <a:t>Group 1</a:t>
            </a:r>
            <a:endParaRPr lang="en-US" sz="1100" b="1" dirty="0"/>
          </a:p>
        </p:txBody>
      </p:sp>
      <p:pic>
        <p:nvPicPr>
          <p:cNvPr id="2082" name="Picture 34" descr="M:\My Documents\Pathology Folder\Presentation Projects\RUNX1 presentation\FISH, group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1752600" cy="1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27724" y="4114800"/>
            <a:ext cx="1796203" cy="16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 descr="M:\My Documents\Pathology Folder\Presentation Projects\RUNX1 presentation\FISH Group 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46" y="4114800"/>
            <a:ext cx="1805670" cy="16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2178" y="5817326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ETV6-RUNX1</a:t>
            </a:r>
            <a:r>
              <a:rPr lang="en-US" sz="1100" b="1" dirty="0"/>
              <a:t> </a:t>
            </a:r>
            <a:r>
              <a:rPr lang="en-US" sz="1100" b="1" dirty="0" smtClean="0"/>
              <a:t>with </a:t>
            </a:r>
            <a:r>
              <a:rPr lang="en-US" sz="1100" b="1" i="1" dirty="0"/>
              <a:t>RUNX1</a:t>
            </a:r>
            <a:r>
              <a:rPr lang="en-US" sz="1100" b="1" dirty="0"/>
              <a:t> gain</a:t>
            </a:r>
          </a:p>
          <a:p>
            <a:pPr algn="ctr"/>
            <a:r>
              <a:rPr lang="en-US" sz="1100" b="1" dirty="0"/>
              <a:t>Group </a:t>
            </a:r>
            <a:r>
              <a:rPr lang="en-US" sz="1100" b="1" dirty="0" smtClean="0"/>
              <a:t>2</a:t>
            </a:r>
            <a:endParaRPr lang="en-US" sz="1100" b="1" dirty="0"/>
          </a:p>
        </p:txBody>
      </p:sp>
      <p:pic>
        <p:nvPicPr>
          <p:cNvPr id="1026" name="Picture 2" descr="M:\My Documents\Pathology Folder\Presentation Projects\RUNX1 presentation\Table 2 (R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1" y="685800"/>
            <a:ext cx="885784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1" name="Picture 29" descr="M:\My Documents\Pathology Folder\Presentation Projects\RUNX1 presentation\Tabl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4867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M:\My Documents\Pathology Folder\Presentation Projects\RUNX1 presentation\Group 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7594"/>
            <a:ext cx="2286000" cy="27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M:\My Documents\Pathology Folder\Presentation Projects\RUNX1 presentation\Group 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00405"/>
            <a:ext cx="2209800" cy="28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M:\My Documents\Pathology Folder\Presentation Projects\RUNX1 presentation\Group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18" y="3432886"/>
            <a:ext cx="2122099" cy="27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332" y="3457594"/>
            <a:ext cx="6096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Group 2A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3432886"/>
            <a:ext cx="6096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Group </a:t>
            </a:r>
            <a:r>
              <a:rPr lang="en-US" sz="800" b="1" dirty="0" smtClean="0">
                <a:solidFill>
                  <a:schemeClr val="bg1"/>
                </a:solidFill>
              </a:rPr>
              <a:t>2B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3401828"/>
            <a:ext cx="5334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Group 3</a:t>
            </a:r>
          </a:p>
        </p:txBody>
      </p:sp>
    </p:spTree>
    <p:extLst>
      <p:ext uri="{BB962C8B-B14F-4D97-AF65-F5344CB8AC3E}">
        <p14:creationId xmlns:p14="http://schemas.microsoft.com/office/powerpoint/2010/main" val="31750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920000"/>
                </a:solidFill>
              </a:rPr>
              <a:t>Aberrant Expression of Myeloid Antigens Is More Common in Double </a:t>
            </a:r>
            <a:r>
              <a:rPr lang="en-US" sz="1800" b="1" i="1" dirty="0" smtClean="0">
                <a:solidFill>
                  <a:srgbClr val="920000"/>
                </a:solidFill>
              </a:rPr>
              <a:t>ETV6-RUNX1 </a:t>
            </a:r>
            <a:r>
              <a:rPr lang="en-US" sz="1800" b="1" dirty="0" smtClean="0">
                <a:solidFill>
                  <a:srgbClr val="920000"/>
                </a:solidFill>
              </a:rPr>
              <a:t>Fusion Group Than a Single </a:t>
            </a:r>
            <a:r>
              <a:rPr lang="en-US" sz="1800" b="1" i="1" dirty="0" smtClean="0">
                <a:solidFill>
                  <a:srgbClr val="920000"/>
                </a:solidFill>
              </a:rPr>
              <a:t>ETV6-RUNX1</a:t>
            </a:r>
            <a:r>
              <a:rPr lang="en-US" sz="1800" b="1" dirty="0" smtClean="0">
                <a:solidFill>
                  <a:srgbClr val="920000"/>
                </a:solidFill>
              </a:rPr>
              <a:t> with a Wild </a:t>
            </a:r>
            <a:r>
              <a:rPr lang="en-US" sz="1800" b="1" i="1" dirty="0" smtClean="0">
                <a:solidFill>
                  <a:srgbClr val="920000"/>
                </a:solidFill>
              </a:rPr>
              <a:t>Type RUNX1 </a:t>
            </a:r>
            <a:r>
              <a:rPr lang="en-US" sz="1800" b="1" dirty="0" smtClean="0">
                <a:solidFill>
                  <a:srgbClr val="920000"/>
                </a:solidFill>
              </a:rPr>
              <a:t>Gain Group</a:t>
            </a:r>
            <a:endParaRPr lang="en-US" sz="1800" b="1" dirty="0">
              <a:solidFill>
                <a:srgbClr val="920000"/>
              </a:solidFill>
            </a:endParaRPr>
          </a:p>
        </p:txBody>
      </p:sp>
      <p:pic>
        <p:nvPicPr>
          <p:cNvPr id="1026" name="Picture 2" descr="M:\My Documents\Pathology Folder\Publications\Papers in preparation\RUNX1 paper\RUNX1 paper\Submitted file\Figures\Figure 3B, CD13 VS CD34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3051"/>
            <a:ext cx="4395822" cy="399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7" y="1600200"/>
            <a:ext cx="36576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20000"/>
                </a:solidFill>
              </a:rPr>
              <a:t>Result Summary</a:t>
            </a:r>
            <a:endParaRPr lang="en-US" sz="3600" b="1" dirty="0">
              <a:solidFill>
                <a:srgbClr val="9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20000" cy="5181600"/>
          </a:xfrm>
        </p:spPr>
        <p:txBody>
          <a:bodyPr>
            <a:noAutofit/>
          </a:bodyPr>
          <a:lstStyle/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Mean age 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amplification group  (10.1 y) older than translocation group  (5.1 y)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Genders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equal distribution in amplification group (M:F = 5:5)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male predominant in translocation group (M:F = 21:13)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Hyperleukocytosis</a:t>
            </a:r>
            <a:r>
              <a:rPr lang="en-US" sz="1800" dirty="0" smtClean="0"/>
              <a:t> 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translocation group (12%)  &gt; amplification group (0%)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CSF+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amplification group (30%) &gt; translocation group (13%)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Phenotype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amplification group – </a:t>
            </a:r>
            <a:r>
              <a:rPr lang="en-US" sz="1800" b="1" dirty="0" smtClean="0">
                <a:solidFill>
                  <a:srgbClr val="FF0000"/>
                </a:solidFill>
              </a:rPr>
              <a:t>CD7</a:t>
            </a:r>
            <a:r>
              <a:rPr lang="en-US" sz="1800" dirty="0" smtClean="0"/>
              <a:t> 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translocation group – </a:t>
            </a:r>
            <a:r>
              <a:rPr lang="en-US" sz="1800" b="1" dirty="0" smtClean="0">
                <a:solidFill>
                  <a:srgbClr val="FF0000"/>
                </a:solidFill>
              </a:rPr>
              <a:t>CD13</a:t>
            </a:r>
            <a:r>
              <a:rPr lang="en-US" sz="1800" dirty="0" smtClean="0"/>
              <a:t> and CD33</a:t>
            </a:r>
            <a:endParaRPr lang="en-US" sz="1800" dirty="0"/>
          </a:p>
          <a:p>
            <a:pPr marL="0" indent="0">
              <a:buClr>
                <a:srgbClr val="920000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</a:t>
            </a:r>
            <a:r>
              <a:rPr lang="en-US" sz="1800" b="1" dirty="0" smtClean="0">
                <a:solidFill>
                  <a:srgbClr val="FF0000"/>
                </a:solidFill>
              </a:rPr>
              <a:t>double translocations &gt; single translocation with </a:t>
            </a:r>
            <a:r>
              <a:rPr lang="en-US" sz="1800" b="1" i="1" dirty="0" smtClean="0">
                <a:solidFill>
                  <a:srgbClr val="FF0000"/>
                </a:solidFill>
              </a:rPr>
              <a:t>RUNX1</a:t>
            </a:r>
            <a:r>
              <a:rPr lang="en-US" sz="1800" b="1" dirty="0" smtClean="0">
                <a:solidFill>
                  <a:srgbClr val="FF0000"/>
                </a:solidFill>
              </a:rPr>
              <a:t> gain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Outcomes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amplification group with high risk treatment = translocation group </a:t>
            </a:r>
          </a:p>
          <a:p>
            <a:pPr marL="0" indent="0">
              <a:buClr>
                <a:srgbClr val="920000"/>
              </a:buCl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00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20000"/>
                </a:solidFill>
              </a:rPr>
              <a:t>Conclusions</a:t>
            </a:r>
            <a:endParaRPr lang="en-US" sz="4000" b="1" dirty="0">
              <a:solidFill>
                <a:srgbClr val="9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3400" dirty="0" smtClean="0"/>
              <a:t>Patients </a:t>
            </a:r>
            <a:r>
              <a:rPr lang="en-US" sz="3400" dirty="0"/>
              <a:t>with </a:t>
            </a:r>
            <a:r>
              <a:rPr lang="en-US" sz="3400" i="1" dirty="0" smtClean="0"/>
              <a:t>RUNX1</a:t>
            </a:r>
            <a:r>
              <a:rPr lang="en-US" sz="3400" dirty="0" smtClean="0"/>
              <a:t> amplification </a:t>
            </a:r>
            <a:r>
              <a:rPr lang="en-US" sz="3400" dirty="0"/>
              <a:t>are older than patients with </a:t>
            </a:r>
            <a:r>
              <a:rPr lang="en-US" sz="3400" i="1" dirty="0"/>
              <a:t>ETV6-RUNX1 </a:t>
            </a:r>
            <a:r>
              <a:rPr lang="en-US" sz="3400" dirty="0"/>
              <a:t>suggesting that the factors driving amplification of </a:t>
            </a:r>
            <a:r>
              <a:rPr lang="en-US" sz="3400" i="1" dirty="0"/>
              <a:t>RUNX1</a:t>
            </a:r>
            <a:r>
              <a:rPr lang="en-US" sz="3400" dirty="0"/>
              <a:t> may require longer time to develop or operate than those driving translocation of </a:t>
            </a:r>
            <a:r>
              <a:rPr lang="en-US" sz="3400" i="1" dirty="0" smtClean="0"/>
              <a:t>RUNX1</a:t>
            </a:r>
            <a:r>
              <a:rPr lang="en-US" sz="3400" dirty="0" smtClean="0"/>
              <a:t>.</a:t>
            </a:r>
          </a:p>
          <a:p>
            <a:pPr marL="0" indent="0">
              <a:buClr>
                <a:srgbClr val="920000"/>
              </a:buClr>
              <a:buNone/>
            </a:pPr>
            <a:endParaRPr lang="en-US" sz="3400" dirty="0"/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3400" dirty="0" smtClean="0"/>
              <a:t>B-ALLs </a:t>
            </a:r>
            <a:r>
              <a:rPr lang="en-US" sz="3400" dirty="0"/>
              <a:t>with </a:t>
            </a:r>
            <a:r>
              <a:rPr lang="en-US" sz="3400" i="1" dirty="0"/>
              <a:t>RUNX1</a:t>
            </a:r>
            <a:r>
              <a:rPr lang="en-US" sz="3400" dirty="0"/>
              <a:t> amplification  more frequently show aberrant expression of CD7, suggesting amplification of </a:t>
            </a:r>
            <a:r>
              <a:rPr lang="en-US" sz="3400" i="1" dirty="0"/>
              <a:t>RUNX1</a:t>
            </a:r>
            <a:r>
              <a:rPr lang="en-US" sz="3400" dirty="0"/>
              <a:t> may prevent silencing of T-cell phenotype in </a:t>
            </a:r>
            <a:endParaRPr lang="en-US" sz="3400" dirty="0" smtClean="0"/>
          </a:p>
          <a:p>
            <a:pPr marL="0" indent="0">
              <a:buClr>
                <a:srgbClr val="920000"/>
              </a:buClr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B-</a:t>
            </a:r>
            <a:r>
              <a:rPr lang="en-US" sz="3400" dirty="0" err="1" smtClean="0"/>
              <a:t>lymphoblasts</a:t>
            </a:r>
            <a:r>
              <a:rPr lang="en-US" sz="3400" dirty="0" smtClean="0"/>
              <a:t>.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endParaRPr lang="en-US" sz="3400" dirty="0"/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3400" dirty="0" smtClean="0"/>
              <a:t>B-ALLs </a:t>
            </a:r>
            <a:r>
              <a:rPr lang="en-US" sz="3400" dirty="0"/>
              <a:t>with </a:t>
            </a:r>
            <a:r>
              <a:rPr lang="en-US" sz="3400" i="1" dirty="0" smtClean="0"/>
              <a:t>ETV6-RUNX1</a:t>
            </a:r>
            <a:r>
              <a:rPr lang="en-US" sz="3400" dirty="0" smtClean="0"/>
              <a:t> </a:t>
            </a:r>
            <a:r>
              <a:rPr lang="en-US" sz="3400" dirty="0"/>
              <a:t>carry aberrant myeloid markers more often than those with </a:t>
            </a:r>
            <a:r>
              <a:rPr lang="en-US" sz="3400" i="1" dirty="0"/>
              <a:t>RUNX1</a:t>
            </a:r>
            <a:r>
              <a:rPr lang="en-US" sz="3400" dirty="0"/>
              <a:t> </a:t>
            </a:r>
            <a:r>
              <a:rPr lang="en-US" sz="3400" dirty="0" smtClean="0"/>
              <a:t>amplification suggesting </a:t>
            </a:r>
            <a:r>
              <a:rPr lang="en-US" sz="3400" dirty="0"/>
              <a:t>that </a:t>
            </a:r>
            <a:r>
              <a:rPr lang="en-US" sz="3400" i="1" dirty="0"/>
              <a:t>RUNX1</a:t>
            </a:r>
            <a:r>
              <a:rPr lang="en-US" sz="3400" dirty="0"/>
              <a:t> at 21q22 likely is a myeloid associated breakpoint as seen in AML with t(8;21)(q22;q22)/</a:t>
            </a:r>
            <a:r>
              <a:rPr lang="en-US" sz="3400" i="1" dirty="0" smtClean="0"/>
              <a:t>RUNX1-RUNX1T1</a:t>
            </a:r>
            <a:r>
              <a:rPr lang="en-US" sz="3400" dirty="0" smtClean="0"/>
              <a:t>.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endParaRPr lang="en-US" sz="3400" dirty="0"/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3400" dirty="0" smtClean="0"/>
              <a:t>Increased number of </a:t>
            </a:r>
            <a:r>
              <a:rPr lang="en-US" sz="3400" i="1" smtClean="0"/>
              <a:t>ETV6-RUNX1</a:t>
            </a:r>
            <a:r>
              <a:rPr lang="en-US" sz="3400" smtClean="0"/>
              <a:t> translocation, </a:t>
            </a:r>
            <a:r>
              <a:rPr lang="en-US" sz="3400" dirty="0" smtClean="0"/>
              <a:t>rather than gain of wild type </a:t>
            </a:r>
            <a:r>
              <a:rPr lang="en-US" sz="3400" i="1" dirty="0" smtClean="0"/>
              <a:t>RUNX1 </a:t>
            </a:r>
            <a:r>
              <a:rPr lang="en-US" sz="3400" dirty="0" smtClean="0"/>
              <a:t>promotes more frequent expression of myeloid-associated antigens in B-ALL.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endParaRPr lang="en-US" sz="3400" dirty="0"/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3400" dirty="0" smtClean="0"/>
              <a:t>More </a:t>
            </a:r>
            <a:r>
              <a:rPr lang="en-US" sz="3400" dirty="0"/>
              <a:t>frequent CNS </a:t>
            </a:r>
            <a:r>
              <a:rPr lang="en-US" sz="3400" dirty="0" smtClean="0"/>
              <a:t>involvement </a:t>
            </a:r>
            <a:r>
              <a:rPr lang="en-US" sz="3400" dirty="0"/>
              <a:t>may be partially responsible for more aggressive clinical behavior in patients with </a:t>
            </a:r>
            <a:r>
              <a:rPr lang="en-US" sz="3400" i="1" dirty="0"/>
              <a:t>RUNX1</a:t>
            </a:r>
            <a:r>
              <a:rPr lang="en-US" sz="3400" dirty="0"/>
              <a:t> </a:t>
            </a:r>
            <a:r>
              <a:rPr lang="en-US" sz="3400" dirty="0" smtClean="0"/>
              <a:t>amplification, </a:t>
            </a:r>
            <a:r>
              <a:rPr lang="en-US" sz="3400" dirty="0"/>
              <a:t>although the differences are not statistically </a:t>
            </a:r>
            <a:r>
              <a:rPr lang="en-US" sz="3400" dirty="0" smtClean="0"/>
              <a:t>significant.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endParaRPr lang="en-US" sz="3400" dirty="0"/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3400" dirty="0" smtClean="0"/>
              <a:t>Similar </a:t>
            </a:r>
            <a:r>
              <a:rPr lang="en-US" sz="3400" dirty="0"/>
              <a:t>clinical outcome between </a:t>
            </a:r>
            <a:r>
              <a:rPr lang="en-US" sz="3400" i="1" dirty="0" smtClean="0"/>
              <a:t>RUNX1</a:t>
            </a:r>
            <a:r>
              <a:rPr lang="en-US" sz="3400" dirty="0" smtClean="0"/>
              <a:t> amplification </a:t>
            </a:r>
            <a:r>
              <a:rPr lang="en-US" sz="3400" dirty="0"/>
              <a:t>and </a:t>
            </a:r>
            <a:r>
              <a:rPr lang="en-US" sz="3400" i="1" dirty="0"/>
              <a:t>ETV6-RUNX1</a:t>
            </a:r>
            <a:r>
              <a:rPr lang="en-US" sz="3400" dirty="0"/>
              <a:t> groups is attributed to different risk stratification treatments.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20000"/>
                </a:solidFill>
              </a:rPr>
              <a:t>Contributors</a:t>
            </a:r>
            <a:endParaRPr lang="en-US" sz="4000" b="1" dirty="0">
              <a:solidFill>
                <a:srgbClr val="9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124200"/>
          </a:xfrm>
        </p:spPr>
        <p:txBody>
          <a:bodyPr/>
          <a:lstStyle/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/>
              <a:t>Virginia </a:t>
            </a:r>
            <a:r>
              <a:rPr lang="en-US" sz="2800" b="1" dirty="0" err="1" smtClean="0"/>
              <a:t>Knez</a:t>
            </a:r>
            <a:r>
              <a:rPr lang="en-US" sz="2800" b="1" dirty="0" smtClean="0"/>
              <a:t>, MD:  </a:t>
            </a:r>
            <a:r>
              <a:rPr lang="en-US" sz="2800" b="1" dirty="0" err="1" smtClean="0"/>
              <a:t>Unversity</a:t>
            </a:r>
            <a:r>
              <a:rPr lang="en-US" sz="2800" b="1" dirty="0" smtClean="0"/>
              <a:t> of Colorado Hospital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/>
              <a:t>Billie Carstens :  Colorado Cytogenetic Laboratory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/>
              <a:t>Karen Swisshelm, PhD:  Colorado Cytogenetic Laboratory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2800" b="1" dirty="0" smtClean="0"/>
              <a:t>Amy McGranahan:  Children’s Hospital Colorado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E0000"/>
                </a:solidFill>
              </a:rPr>
              <a:t>Background</a:t>
            </a:r>
            <a:endParaRPr lang="en-US" sz="4000" b="1" dirty="0">
              <a:solidFill>
                <a:srgbClr val="7E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E0000"/>
              </a:buClr>
              <a:buFont typeface="Courier New" panose="02070309020205020404" pitchFamily="49" charset="0"/>
              <a:buChar char="o"/>
            </a:pPr>
            <a:r>
              <a:rPr lang="en-US" b="1" dirty="0" smtClean="0"/>
              <a:t>RUNX1 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R</a:t>
            </a:r>
            <a:r>
              <a:rPr lang="en-US" b="1" dirty="0" smtClean="0"/>
              <a:t>unt-related transcription factor 1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Also known as: 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en-US" b="1" dirty="0"/>
              <a:t> </a:t>
            </a:r>
            <a:r>
              <a:rPr lang="en-US" b="1" dirty="0" smtClean="0"/>
              <a:t>  Acute myeloid leukemia 1 protein (AML1)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en-US" b="1" dirty="0" smtClean="0"/>
              <a:t>   Core-binding factor subunit alpha-2 (CBFA2)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b="1" i="1" dirty="0" smtClean="0"/>
              <a:t>RUNX1</a:t>
            </a:r>
            <a:r>
              <a:rPr lang="en-US" b="1" dirty="0" smtClean="0"/>
              <a:t> gene – chromosome 21q22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b="1" dirty="0" smtClean="0"/>
              <a:t>Function – participation in hematopoiesis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42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3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920000"/>
                </a:solidFill>
              </a:rPr>
              <a:t>RUNX1</a:t>
            </a:r>
            <a:r>
              <a:rPr lang="en-US" sz="3600" b="1" dirty="0">
                <a:solidFill>
                  <a:srgbClr val="920000"/>
                </a:solidFill>
              </a:rPr>
              <a:t> </a:t>
            </a:r>
            <a:r>
              <a:rPr lang="en-US" sz="3600" b="1" dirty="0" smtClean="0">
                <a:solidFill>
                  <a:srgbClr val="920000"/>
                </a:solidFill>
              </a:rPr>
              <a:t>Function 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7030A0"/>
                </a:solidFill>
              </a:rPr>
              <a:t>Participation </a:t>
            </a:r>
            <a:r>
              <a:rPr lang="en-US" sz="3100" b="1" dirty="0">
                <a:solidFill>
                  <a:srgbClr val="7030A0"/>
                </a:solidFill>
              </a:rPr>
              <a:t>in </a:t>
            </a:r>
            <a:r>
              <a:rPr lang="en-US" sz="3100" b="1" dirty="0" smtClean="0">
                <a:solidFill>
                  <a:srgbClr val="7030A0"/>
                </a:solidFill>
              </a:rPr>
              <a:t>Hematopoiesis </a:t>
            </a:r>
            <a:endParaRPr lang="en-US" sz="3100" b="1" dirty="0">
              <a:solidFill>
                <a:srgbClr val="7030A0"/>
              </a:solidFill>
            </a:endParaRPr>
          </a:p>
        </p:txBody>
      </p:sp>
      <p:pic>
        <p:nvPicPr>
          <p:cNvPr id="4100" name="Picture 4" descr="C:\Users\Dr063641\Desktop\2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3623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574463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Okuda T1, van </a:t>
            </a:r>
            <a:r>
              <a:rPr lang="en-US" sz="1100" dirty="0" err="1"/>
              <a:t>Deursen</a:t>
            </a:r>
            <a:r>
              <a:rPr lang="en-US" sz="1100" dirty="0"/>
              <a:t> J, </a:t>
            </a:r>
            <a:r>
              <a:rPr lang="en-US" sz="1100" dirty="0" err="1"/>
              <a:t>Hiebert</a:t>
            </a:r>
            <a:r>
              <a:rPr lang="en-US" sz="1100" dirty="0"/>
              <a:t> SW, </a:t>
            </a:r>
            <a:r>
              <a:rPr lang="en-US" sz="1100" dirty="0" err="1"/>
              <a:t>Grosveld</a:t>
            </a:r>
            <a:r>
              <a:rPr lang="en-US" sz="1100" dirty="0"/>
              <a:t> G, Downing </a:t>
            </a:r>
            <a:r>
              <a:rPr lang="en-US" sz="1100" dirty="0" smtClean="0"/>
              <a:t>JR. AML1</a:t>
            </a:r>
            <a:r>
              <a:rPr lang="en-US" sz="1100" dirty="0"/>
              <a:t>, the target of multiple chromosomal translocations in human leukemia, is essential for normal fetal liver hematopoiesis</a:t>
            </a:r>
            <a:r>
              <a:rPr lang="en-US" sz="1100" dirty="0" smtClean="0"/>
              <a:t>. </a:t>
            </a:r>
            <a:r>
              <a:rPr lang="en-US" sz="1100" i="1" dirty="0" smtClean="0"/>
              <a:t>Cell</a:t>
            </a:r>
            <a:r>
              <a:rPr lang="en-US" sz="1100" dirty="0" smtClean="0"/>
              <a:t>. 1996;84:321-330.</a:t>
            </a:r>
            <a:endParaRPr lang="en-US" sz="1100" dirty="0"/>
          </a:p>
        </p:txBody>
      </p:sp>
      <p:pic>
        <p:nvPicPr>
          <p:cNvPr id="6" name="Picture 2" descr="C:\Users\Dr063641\Desktop\3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4" y="3644010"/>
            <a:ext cx="33051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r063641\Desktop\1 - Copy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340701"/>
            <a:ext cx="28003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9855" y="1752600"/>
            <a:ext cx="329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          +/- </a:t>
            </a:r>
            <a:r>
              <a:rPr lang="en-US" sz="1200" b="1" dirty="0"/>
              <a:t>		-/- </a:t>
            </a:r>
            <a:endParaRPr lang="en-US" sz="1200" b="1" dirty="0" smtClean="0"/>
          </a:p>
          <a:p>
            <a:r>
              <a:rPr lang="en-US" sz="1200" b="1" dirty="0" smtClean="0"/>
              <a:t>(control, E12.5)</a:t>
            </a:r>
            <a:r>
              <a:rPr lang="en-US" sz="1200" b="1" dirty="0"/>
              <a:t> </a:t>
            </a:r>
            <a:r>
              <a:rPr lang="en-US" sz="1200" b="1" dirty="0" smtClean="0"/>
              <a:t>       </a:t>
            </a:r>
            <a:r>
              <a:rPr lang="en-US" sz="1000" b="1" dirty="0" smtClean="0"/>
              <a:t>(mutant embryos, E12.5)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6764" y="4696411"/>
            <a:ext cx="280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Hemohrrage</a:t>
            </a:r>
            <a:r>
              <a:rPr lang="en-US" sz="1000" dirty="0" smtClean="0"/>
              <a:t> within the ventricles of the brain and </a:t>
            </a:r>
          </a:p>
          <a:p>
            <a:r>
              <a:rPr lang="en-US" sz="1000" dirty="0" smtClean="0"/>
              <a:t>vertebral canal in the mutant embryo.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9162" y="310515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Hemorrhage within the ganglia of the cranial nerves with extension into the ventricles in mutant embryo.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6774" y="4896466"/>
            <a:ext cx="336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Liver TP. Control: numerous </a:t>
            </a:r>
            <a:r>
              <a:rPr lang="en-US" sz="1000" dirty="0" err="1" smtClean="0"/>
              <a:t>erythroid</a:t>
            </a:r>
            <a:r>
              <a:rPr lang="en-US" sz="1000" dirty="0" smtClean="0"/>
              <a:t> precursors. Mutant: primarily hepatocytes.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04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920000"/>
                </a:solidFill>
              </a:rPr>
              <a:t>RUNX1</a:t>
            </a:r>
            <a:r>
              <a:rPr lang="en-US" sz="4000" b="1" dirty="0">
                <a:solidFill>
                  <a:srgbClr val="920000"/>
                </a:solidFill>
              </a:rPr>
              <a:t> Abnormalities in Acute Leukemia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4678363"/>
          </a:xfrm>
        </p:spPr>
        <p:txBody>
          <a:bodyPr>
            <a:normAutofit/>
          </a:bodyPr>
          <a:lstStyle/>
          <a:p>
            <a:pPr lvl="1"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b="1" dirty="0" smtClean="0"/>
              <a:t>Translocations</a:t>
            </a:r>
          </a:p>
          <a:p>
            <a:pPr lvl="2">
              <a:buClr>
                <a:srgbClr val="920000"/>
              </a:buClr>
            </a:pPr>
            <a:r>
              <a:rPr lang="en-US" b="1" i="1" u="sng" dirty="0" smtClean="0">
                <a:solidFill>
                  <a:srgbClr val="FF0000"/>
                </a:solidFill>
              </a:rPr>
              <a:t>ETV6-RUNX1</a:t>
            </a:r>
            <a:r>
              <a:rPr lang="en-US" u="sng" dirty="0" smtClean="0">
                <a:solidFill>
                  <a:srgbClr val="FF0000"/>
                </a:solidFill>
              </a:rPr>
              <a:t>/t(12;21</a:t>
            </a:r>
            <a:r>
              <a:rPr lang="en-US" u="sng" dirty="0" smtClean="0">
                <a:solidFill>
                  <a:srgbClr val="FF0000"/>
                </a:solidFill>
              </a:rPr>
              <a:t>)(p13;q22) → childhood B-ALL (25%) </a:t>
            </a:r>
            <a:r>
              <a:rPr lang="en-US" u="sng" dirty="0" smtClean="0"/>
              <a:t>with good prognosis</a:t>
            </a:r>
          </a:p>
          <a:p>
            <a:pPr lvl="2">
              <a:buClr>
                <a:srgbClr val="920000"/>
              </a:buClr>
            </a:pPr>
            <a:r>
              <a:rPr lang="en-US" sz="2400" b="1" i="1" dirty="0" smtClean="0"/>
              <a:t>RUNX1-RUNX1T1</a:t>
            </a:r>
            <a:r>
              <a:rPr lang="en-US" sz="2400" dirty="0" smtClean="0"/>
              <a:t>/t(8;21</a:t>
            </a:r>
            <a:r>
              <a:rPr lang="en-US" sz="2400" dirty="0"/>
              <a:t>)(q22;q22) </a:t>
            </a:r>
            <a:r>
              <a:rPr lang="en-US" dirty="0"/>
              <a:t>→ </a:t>
            </a:r>
            <a:r>
              <a:rPr lang="en-US" dirty="0" smtClean="0"/>
              <a:t>AML with </a:t>
            </a:r>
            <a:r>
              <a:rPr lang="en-US" dirty="0"/>
              <a:t>good </a:t>
            </a:r>
            <a:r>
              <a:rPr lang="en-US" dirty="0" smtClean="0"/>
              <a:t>prognosis</a:t>
            </a:r>
            <a:endParaRPr lang="en-US" sz="2400" dirty="0" smtClean="0"/>
          </a:p>
          <a:p>
            <a:pPr lvl="2">
              <a:buClr>
                <a:srgbClr val="920000"/>
              </a:buClr>
            </a:pPr>
            <a:r>
              <a:rPr lang="en-US" sz="2400" b="1" i="1" dirty="0" smtClean="0"/>
              <a:t>RUNX1-MECOM</a:t>
            </a:r>
            <a:r>
              <a:rPr lang="en-US" sz="2400" dirty="0" smtClean="0"/>
              <a:t>/t(3;21</a:t>
            </a:r>
            <a:r>
              <a:rPr lang="en-US" sz="2400" dirty="0"/>
              <a:t>)(</a:t>
            </a:r>
            <a:r>
              <a:rPr lang="en-US" sz="2400" dirty="0" smtClean="0"/>
              <a:t>q26;q22</a:t>
            </a:r>
            <a:r>
              <a:rPr lang="en-US" sz="2400" dirty="0"/>
              <a:t>) </a:t>
            </a:r>
            <a:r>
              <a:rPr lang="en-US" sz="2400" dirty="0" smtClean="0"/>
              <a:t>→</a:t>
            </a:r>
            <a:r>
              <a:rPr lang="en-US" sz="2400" dirty="0"/>
              <a:t> </a:t>
            </a:r>
            <a:r>
              <a:rPr lang="en-US" sz="2400" dirty="0" smtClean="0"/>
              <a:t>MDS &amp; </a:t>
            </a:r>
            <a:r>
              <a:rPr lang="en-US" sz="2400" dirty="0" err="1" smtClean="0"/>
              <a:t>blastic</a:t>
            </a:r>
            <a:r>
              <a:rPr lang="en-US" sz="2400" dirty="0" smtClean="0"/>
              <a:t> </a:t>
            </a:r>
            <a:r>
              <a:rPr lang="en-US" sz="2400" dirty="0"/>
              <a:t>phase </a:t>
            </a:r>
            <a:r>
              <a:rPr lang="en-US" sz="2400" dirty="0" smtClean="0"/>
              <a:t>of CML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800" b="1" u="sng" dirty="0" smtClean="0">
                <a:solidFill>
                  <a:srgbClr val="FF0000"/>
                </a:solidFill>
              </a:rPr>
              <a:t>Amplifications</a:t>
            </a:r>
            <a:r>
              <a:rPr lang="en-US" sz="2800" u="sng" dirty="0" smtClean="0"/>
              <a:t> </a:t>
            </a:r>
            <a:r>
              <a:rPr lang="en-US" sz="2400" u="sng" dirty="0" smtClean="0"/>
              <a:t>(≥ </a:t>
            </a:r>
            <a:r>
              <a:rPr lang="en-US" sz="2400" u="sng" dirty="0"/>
              <a:t>4 </a:t>
            </a:r>
            <a:r>
              <a:rPr lang="en-US" sz="2400" i="1" u="sng" dirty="0" smtClean="0"/>
              <a:t>RUNX1</a:t>
            </a:r>
            <a:r>
              <a:rPr lang="en-US" sz="2400" u="sng" dirty="0" smtClean="0"/>
              <a:t>copies </a:t>
            </a:r>
            <a:r>
              <a:rPr lang="en-US" sz="2400" u="sng" dirty="0"/>
              <a:t>on </a:t>
            </a:r>
            <a:r>
              <a:rPr lang="en-US" sz="2400" u="sng" dirty="0" smtClean="0"/>
              <a:t>a single chromosome 21</a:t>
            </a:r>
            <a:r>
              <a:rPr lang="en-US" sz="2400" u="sng" dirty="0"/>
              <a:t>) </a:t>
            </a:r>
            <a:r>
              <a:rPr lang="en-US" sz="2400" u="sng" dirty="0" smtClean="0"/>
              <a:t>→ </a:t>
            </a:r>
            <a:r>
              <a:rPr lang="en-US" sz="2400" u="sng" dirty="0" smtClean="0">
                <a:solidFill>
                  <a:srgbClr val="FF0000"/>
                </a:solidFill>
              </a:rPr>
              <a:t>childhood </a:t>
            </a:r>
            <a:r>
              <a:rPr lang="en-US" sz="2400" u="sng" dirty="0">
                <a:solidFill>
                  <a:srgbClr val="FF0000"/>
                </a:solidFill>
              </a:rPr>
              <a:t>B-ALL (</a:t>
            </a:r>
            <a:r>
              <a:rPr lang="en-US" sz="2400" u="sng" dirty="0" smtClean="0">
                <a:solidFill>
                  <a:srgbClr val="FF0000"/>
                </a:solidFill>
              </a:rPr>
              <a:t>2%) with unfavorable prognosis</a:t>
            </a:r>
            <a:endParaRPr lang="en-US" sz="2400" u="sng" dirty="0">
              <a:solidFill>
                <a:srgbClr val="FF0000"/>
              </a:solidFill>
            </a:endParaRP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b="1" dirty="0" smtClean="0"/>
              <a:t>Point Mutations </a:t>
            </a:r>
            <a:r>
              <a:rPr lang="en-US" sz="2400" dirty="0" smtClean="0"/>
              <a:t>→ myeloid malignancies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60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063641\Desktop\ALL prognostic significance, UK tra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2485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345" y="914400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0000"/>
                </a:solidFill>
              </a:rPr>
              <a:t>Prognostic Significance of Chromosomal Abnormalities  </a:t>
            </a:r>
          </a:p>
          <a:p>
            <a:pPr algn="ctr"/>
            <a:r>
              <a:rPr lang="en-US" sz="2000" b="1" dirty="0" smtClean="0">
                <a:solidFill>
                  <a:srgbClr val="92000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UK ALL Trials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20000"/>
                </a:solidFill>
              </a:rPr>
              <a:t>Study Objectives</a:t>
            </a:r>
            <a:endParaRPr lang="en-US" b="1" dirty="0">
              <a:solidFill>
                <a:srgbClr val="9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43200"/>
            <a:ext cx="7086600" cy="205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Compare </a:t>
            </a:r>
            <a:r>
              <a:rPr lang="en-US" b="1" dirty="0"/>
              <a:t>how abnormalities of </a:t>
            </a:r>
            <a:r>
              <a:rPr lang="en-US" b="1" i="1" dirty="0"/>
              <a:t>RUNX1</a:t>
            </a:r>
            <a:r>
              <a:rPr lang="en-US" b="1" dirty="0"/>
              <a:t> affect the </a:t>
            </a:r>
            <a:r>
              <a:rPr lang="en-US" b="1" dirty="0" err="1"/>
              <a:t>clinicopathological</a:t>
            </a:r>
            <a:r>
              <a:rPr lang="en-US" b="1" dirty="0"/>
              <a:t> expression in childhood </a:t>
            </a:r>
            <a:r>
              <a:rPr lang="en-US" b="1" dirty="0" smtClean="0"/>
              <a:t>B-ALL.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42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920000"/>
                </a:solidFill>
              </a:rPr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2800" dirty="0" smtClean="0"/>
              <a:t>Case Selection 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Newly diagnosed B-ALL </a:t>
            </a:r>
            <a:r>
              <a:rPr lang="en-US" sz="2400" dirty="0"/>
              <a:t>with </a:t>
            </a:r>
            <a:r>
              <a:rPr lang="en-US" sz="2400" i="1" dirty="0"/>
              <a:t>RUNX1</a:t>
            </a:r>
            <a:r>
              <a:rPr lang="en-US" sz="2400" dirty="0"/>
              <a:t> amplification  </a:t>
            </a:r>
            <a:r>
              <a:rPr lang="en-US" sz="2400" dirty="0" smtClean="0"/>
              <a:t>or </a:t>
            </a:r>
            <a:r>
              <a:rPr lang="en-US" sz="2400" i="1" dirty="0" smtClean="0"/>
              <a:t>ETV6-RUNX1</a:t>
            </a:r>
            <a:r>
              <a:rPr lang="en-US" sz="2400" dirty="0" smtClean="0"/>
              <a:t> 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&lt; 20 years of age </a:t>
            </a:r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1999-2013  </a:t>
            </a:r>
            <a:endParaRPr lang="en-US" sz="2400" dirty="0"/>
          </a:p>
          <a:p>
            <a:pPr lvl="1">
              <a:buClr>
                <a:srgbClr val="92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Children’s Hospital Colorado (CHC) 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2800" dirty="0" smtClean="0"/>
              <a:t>Clinical Information – age, gender, WBC, CSF, relapse, mortality</a:t>
            </a: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800" dirty="0" smtClean="0"/>
              <a:t>Flow </a:t>
            </a:r>
            <a:r>
              <a:rPr lang="en-US" sz="2800" dirty="0" err="1" smtClean="0"/>
              <a:t>Cytometry</a:t>
            </a:r>
            <a:r>
              <a:rPr lang="en-US" sz="2800" dirty="0" smtClean="0"/>
              <a:t> – </a:t>
            </a:r>
            <a:r>
              <a:rPr lang="en-US" sz="2800" dirty="0" err="1" smtClean="0"/>
              <a:t>immunophenotype</a:t>
            </a:r>
            <a:r>
              <a:rPr lang="en-US" sz="2800" dirty="0" smtClean="0"/>
              <a:t> (≥20%) and </a:t>
            </a:r>
            <a:r>
              <a:rPr lang="en-US" sz="2800" dirty="0"/>
              <a:t>S-phase (</a:t>
            </a:r>
            <a:r>
              <a:rPr lang="en-US" sz="2800" dirty="0" smtClean="0"/>
              <a:t>≥ 10%)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2800" dirty="0" err="1" smtClean="0"/>
              <a:t>Cytogenetics</a:t>
            </a:r>
            <a:r>
              <a:rPr lang="en-US" sz="2800" dirty="0" smtClean="0"/>
              <a:t> </a:t>
            </a:r>
          </a:p>
          <a:p>
            <a:pPr>
              <a:buClr>
                <a:srgbClr val="92000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FISH Analysis - </a:t>
            </a:r>
            <a:r>
              <a:rPr lang="en-US" sz="2800" dirty="0" err="1"/>
              <a:t>Vysis</a:t>
            </a:r>
            <a:r>
              <a:rPr lang="en-US" sz="2800" dirty="0"/>
              <a:t> LSI </a:t>
            </a:r>
            <a:r>
              <a:rPr lang="en-US" sz="2800" i="1" dirty="0"/>
              <a:t>ETV6(TEL)-RUNX1(AML1) </a:t>
            </a:r>
            <a:r>
              <a:rPr lang="en-US" sz="2800" dirty="0"/>
              <a:t>extra signal dual-color probe set (Abbott </a:t>
            </a:r>
            <a:r>
              <a:rPr lang="en-US" sz="2800" dirty="0" smtClean="0"/>
              <a:t>Molecular)</a:t>
            </a:r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sz="3200" dirty="0" smtClean="0"/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sz="3200" dirty="0" smtClean="0"/>
          </a:p>
          <a:p>
            <a:pPr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164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92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90800"/>
            <a:ext cx="6553200" cy="2286000"/>
          </a:xfrm>
        </p:spPr>
        <p:txBody>
          <a:bodyPr/>
          <a:lstStyle/>
          <a:p>
            <a:pPr>
              <a:buClr>
                <a:srgbClr val="920000"/>
              </a:buClr>
            </a:pPr>
            <a:r>
              <a:rPr lang="en-US" b="1" i="1" dirty="0" smtClean="0"/>
              <a:t>RUNX1</a:t>
            </a:r>
            <a:r>
              <a:rPr lang="en-US" b="1" dirty="0" smtClean="0"/>
              <a:t> amplification – 10 cases</a:t>
            </a:r>
          </a:p>
          <a:p>
            <a:pPr>
              <a:buClr>
                <a:srgbClr val="920000"/>
              </a:buClr>
            </a:pPr>
            <a:r>
              <a:rPr lang="en-US" b="1" i="1" dirty="0" smtClean="0"/>
              <a:t>ETV6-RUNX1</a:t>
            </a:r>
            <a:r>
              <a:rPr lang="en-US" b="1" dirty="0" smtClean="0"/>
              <a:t> – 67 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422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My Documents\Pathology Folder\Publications\Papers in preparation\RUNX1 paper\RUNX1 paper\Submitted file\Figures\Figure 4, RUNX1 amplification karyotype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62067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5064" y="171784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46,XX,add(21)(q22)(iAMP21)[14]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457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20000"/>
                </a:solidFill>
              </a:rPr>
              <a:t>Results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6742"/>
            <a:ext cx="2759980" cy="25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20836"/>
            <a:ext cx="275998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9700" y="1263185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</a:rPr>
              <a:t>RUNX1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amplification/</a:t>
            </a:r>
            <a:r>
              <a:rPr lang="en-US" sz="2000" b="1" i="1" dirty="0" err="1" smtClean="0">
                <a:solidFill>
                  <a:srgbClr val="7030A0"/>
                </a:solidFill>
              </a:rPr>
              <a:t>iAMP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667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Heterogeneity of Abnormal RUNX1 Leading to Clinicopathological Variations in Childhood  B-Lymphoblastic Leukemia </vt:lpstr>
      <vt:lpstr>Background</vt:lpstr>
      <vt:lpstr>RUNX1 Function  Participation in Hematopoiesis </vt:lpstr>
      <vt:lpstr>RUNX1 Abnormalities in Acute Leukemia </vt:lpstr>
      <vt:lpstr>PowerPoint Presentation</vt:lpstr>
      <vt:lpstr>Study Objectives</vt:lpstr>
      <vt:lpstr>MATERIALS AND METHODS</vt:lpstr>
      <vt:lpstr>Results</vt:lpstr>
      <vt:lpstr>PowerPoint Presentation</vt:lpstr>
      <vt:lpstr>PowerPoint Presentation</vt:lpstr>
      <vt:lpstr>Aberrant Expression of CD7 Frequently Seen in  B-ALL with RUNX1 Amplification Than B-ALL with ETV6-RUNX1</vt:lpstr>
      <vt:lpstr>PowerPoint Presentation</vt:lpstr>
      <vt:lpstr>PowerPoint Presentation</vt:lpstr>
      <vt:lpstr>Aberrant Expression of Myeloid Antigens Is More Common in Double ETV6-RUNX1 Fusion Group Than a Single ETV6-RUNX1 with a Wild Type RUNX1 Gain Group</vt:lpstr>
      <vt:lpstr>Result Summary</vt:lpstr>
      <vt:lpstr>Conclusions</vt:lpstr>
      <vt:lpstr>Contributors</vt:lpstr>
    </vt:vector>
  </TitlesOfParts>
  <Company>Children's Hospital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Heterogeneity of Abnormal RUNX1 Leading to Clinicopathological Variations in Childhood B-Lymphoblastic Leukemia</dc:title>
  <dc:creator>Liang, Xiayuan</dc:creator>
  <cp:lastModifiedBy>Liang, Xiayuan</cp:lastModifiedBy>
  <cp:revision>87</cp:revision>
  <dcterms:created xsi:type="dcterms:W3CDTF">2014-07-24T21:35:04Z</dcterms:created>
  <dcterms:modified xsi:type="dcterms:W3CDTF">2014-09-25T23:43:39Z</dcterms:modified>
</cp:coreProperties>
</file>