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77" r:id="rId4"/>
    <p:sldId id="278" r:id="rId5"/>
    <p:sldId id="279" r:id="rId6"/>
    <p:sldId id="260" r:id="rId7"/>
    <p:sldId id="276" r:id="rId8"/>
    <p:sldId id="263" r:id="rId9"/>
    <p:sldId id="264" r:id="rId10"/>
    <p:sldId id="272" r:id="rId11"/>
    <p:sldId id="273" r:id="rId12"/>
    <p:sldId id="271" r:id="rId13"/>
    <p:sldId id="280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>
        <p:scale>
          <a:sx n="75" d="100"/>
          <a:sy n="75" d="100"/>
        </p:scale>
        <p:origin x="-9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75EAF74-8E29-43BB-B9C6-A747DAC1D6F8}" type="datetimeFigureOut">
              <a:rPr lang="zh-CN" altLang="en-US"/>
              <a:pPr>
                <a:defRPr/>
              </a:pPr>
              <a:t>2015-6-23</a:t>
            </a:fld>
            <a:endParaRPr lang="en-US" altLang="zh-CN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E1C6E44-9A23-45A2-AA4E-71CB6A1183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0B0BC5-2E0C-43EE-82AF-B8F666710281}" type="datetimeFigureOut">
              <a:rPr lang="zh-CN" altLang="en-US"/>
              <a:pPr>
                <a:defRPr/>
              </a:pPr>
              <a:t>2015-6-23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77649D7-1641-436D-8EED-310BD10722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9D803D-6E70-4203-BF6C-5217A7A633A7}" type="slidenum">
              <a:rPr lang="en-US" altLang="zh-CN" sz="1200"/>
              <a:pPr algn="r"/>
              <a:t>3</a:t>
            </a:fld>
            <a:endParaRPr lang="en-US" altLang="zh-CN" sz="120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C37A-3D7F-4534-B690-AD0A2A916987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AC6B-4C43-4BE1-812E-CEE8CD2E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3674-02A2-4719-8AA6-6947133C321B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3062-EF23-4D47-B15A-7896D04A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184-769F-4063-8522-4643EA0050C1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ECC5-CF97-4252-B3B7-9B77B8F0C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E9BB-276C-4CBF-81A2-3EAF21A9B0BA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4140-39EB-42B2-9610-B288B7DD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120F-DD06-4D0C-AF12-4A734C4F3B2C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EA3E-55EA-432C-874D-EC895704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396C-9FCB-468F-A017-C1711051CCC8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87DB-0503-403F-A3BF-06900197D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FBA8-4169-481E-A14B-31A91418C766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8C8-4268-4248-BDE1-1D614B484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A968-AA8F-4924-A660-DF670AC0A58A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DD0D-9724-4E19-911D-B3A0C8953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373F-9741-4460-A50C-24076F50AE5D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C872-4749-4711-82D9-4B4A12C08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2712-A5C3-4DCC-BC56-B1A70F8D8466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60B9-7154-496A-964B-958CB8931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C373-B6CF-4424-A6A7-BCB34E6FEE45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EEDC-14DE-4123-B52F-9261C95AC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A942C4-F227-496D-935A-C2B37BB0DBE0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8F2C58-8073-4EF9-82D4-381927831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ongxiang.hu-1@na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os.org/research-spotlights/hacking-a-climate-satellite-to-see-beneath-the-oceans-surfac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s://eos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4300" b="1" smtClean="0"/>
              <a:t>Ocean subsurface studies from space-based lidar measurements</a:t>
            </a:r>
            <a:r>
              <a:rPr lang="en-US" altLang="zh-CN" sz="4300" smtClean="0"/>
              <a:t> </a:t>
            </a:r>
            <a:endParaRPr lang="en-US" altLang="zh-CN" sz="4300" smtClean="0">
              <a:latin typeface="Calibri" pitchFamily="34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23950" y="3392488"/>
            <a:ext cx="702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latin typeface="Calibri" pitchFamily="34" charset="0"/>
              </a:rPr>
              <a:t>Xiaomei Lu,</a:t>
            </a:r>
            <a:r>
              <a:rPr lang="en-US" altLang="zh-CN" sz="2000" baseline="30000">
                <a:latin typeface="Calibri" pitchFamily="34" charset="0"/>
              </a:rPr>
              <a:t>1</a:t>
            </a:r>
            <a:r>
              <a:rPr lang="en-US" altLang="zh-CN" sz="2000">
                <a:latin typeface="Calibri" pitchFamily="34" charset="0"/>
              </a:rPr>
              <a:t> Yongxiang Hu,</a:t>
            </a:r>
            <a:r>
              <a:rPr lang="en-US" altLang="zh-CN" sz="2000" baseline="30000">
                <a:latin typeface="Calibri" pitchFamily="34" charset="0"/>
              </a:rPr>
              <a:t>2 </a:t>
            </a:r>
            <a:endParaRPr lang="en-US" altLang="zh-CN" sz="2000">
              <a:latin typeface="Calibri" pitchFamily="34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028700" y="3968750"/>
            <a:ext cx="7581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aseline="3000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CN" i="1">
                <a:latin typeface="Calibri" pitchFamily="34" charset="0"/>
              </a:rPr>
              <a:t>S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cience Systems and Applications, Inc. (SSAI), Hampton, Virginia 23666, USA </a:t>
            </a:r>
          </a:p>
          <a:p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               (xiaomei.lu@nasa.gov)</a:t>
            </a:r>
          </a:p>
          <a:p>
            <a:r>
              <a:rPr lang="en-US" altLang="zh-CN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CN">
                <a:latin typeface="Calibri" pitchFamily="34" charset="0"/>
              </a:rPr>
              <a:t>Atmospheric Composition Branch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, NASA Langley research Center, Hampton, VA, 23681, USA           </a:t>
            </a:r>
          </a:p>
          <a:p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                (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  <a:hlinkClick r:id="rId2"/>
              </a:rPr>
              <a:t>yongxiang.hu-1@nasa.gov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endParaRPr lang="en-US" altLang="zh-CN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968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subsurface </a:t>
            </a:r>
          </a:p>
        </p:txBody>
      </p:sp>
      <p:sp>
        <p:nvSpPr>
          <p:cNvPr id="25602" name="TextBox 12"/>
          <p:cNvSpPr txBox="1">
            <a:spLocks noChangeArrowheads="1"/>
          </p:cNvSpPr>
          <p:nvPr/>
        </p:nvSpPr>
        <p:spPr bwMode="auto">
          <a:xfrm>
            <a:off x="4337050" y="306705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532nm Toal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3962400" y="5729288"/>
            <a:ext cx="274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532nm Cross Polarization</a:t>
            </a:r>
          </a:p>
        </p:txBody>
      </p: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4367213" y="44338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1064nm Total</a:t>
            </a: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65100"/>
            <a:ext cx="8763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23863" y="68263"/>
            <a:ext cx="8229600" cy="617537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Surface signals are much weaker than subsurface signals</a:t>
            </a:r>
            <a:br>
              <a:rPr lang="en-US" altLang="zh-CN" sz="2400" smtClean="0"/>
            </a:br>
            <a:r>
              <a:rPr lang="en-US" altLang="zh-CN" sz="2400" smtClean="0"/>
              <a:t>and can be corrected using 1064nm measurements</a:t>
            </a:r>
          </a:p>
        </p:txBody>
      </p:sp>
      <p:pic>
        <p:nvPicPr>
          <p:cNvPr id="26626" name="Picture 3" descr="D:\yonghu\off-nadir\CAL_LID_L1-ValStage1-V3-30.2014-07-17T13-35-04ZN.hdftrack.png"/>
          <p:cNvPicPr>
            <a:picLocks noChangeAspect="1" noChangeArrowheads="1"/>
          </p:cNvPicPr>
          <p:nvPr/>
        </p:nvPicPr>
        <p:blipFill>
          <a:blip r:embed="rId2"/>
          <a:srcRect l="12405" t="22430" r="8926" b="25899"/>
          <a:stretch>
            <a:fillRect/>
          </a:stretch>
        </p:blipFill>
        <p:spPr bwMode="auto">
          <a:xfrm>
            <a:off x="33338" y="1009650"/>
            <a:ext cx="39624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D:\yonghu\off-nadir\CAL_LID_L1-ValStage1-V3-30.2014-07-17T13-35-04ZN.hdfparticulatebackscatter2.png"/>
          <p:cNvPicPr>
            <a:picLocks noChangeAspect="1" noChangeArrowheads="1"/>
          </p:cNvPicPr>
          <p:nvPr/>
        </p:nvPicPr>
        <p:blipFill>
          <a:blip r:embed="rId3"/>
          <a:srcRect l="6107" t="5788" r="8894" b="4211"/>
          <a:stretch>
            <a:fillRect/>
          </a:stretch>
        </p:blipFill>
        <p:spPr bwMode="auto">
          <a:xfrm>
            <a:off x="2700338" y="719138"/>
            <a:ext cx="6224587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495800" y="1990725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  <a:latin typeface="Calibri" pitchFamily="34" charset="0"/>
              </a:rPr>
              <a:t>Red: subsurface </a:t>
            </a:r>
            <a:r>
              <a:rPr lang="en-US" altLang="zh-CN" sz="1600">
                <a:solidFill>
                  <a:srgbClr val="FF0000"/>
                </a:solidFill>
                <a:latin typeface="Calibri" pitchFamily="34" charset="0"/>
              </a:rPr>
              <a:t>signal in cross polarization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548188" y="3811588"/>
            <a:ext cx="381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FF00FF"/>
                </a:solidFill>
                <a:latin typeface="Calibri" pitchFamily="34" charset="0"/>
              </a:rPr>
              <a:t>Magenta: surface signal in cross polarization</a:t>
            </a: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4800600" y="1363663"/>
            <a:ext cx="3681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0000FF"/>
                </a:solidFill>
                <a:latin typeface="Calibri" pitchFamily="34" charset="0"/>
              </a:rPr>
              <a:t>Blue: surface and subsurface in 532nm co-polarization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9275" y="2836863"/>
            <a:ext cx="1736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Black and </a:t>
            </a:r>
            <a:r>
              <a:rPr lang="en-US" sz="1200" b="1" dirty="0">
                <a:solidFill>
                  <a:srgbClr val="00B050"/>
                </a:solidFill>
                <a:latin typeface="+mn-lt"/>
                <a:ea typeface="+mn-ea"/>
              </a:rPr>
              <a:t>Green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surface signal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in co-polarization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476875"/>
            <a:ext cx="841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smtClean="0"/>
              <a:t>Ocean Subsurface results</a:t>
            </a:r>
          </a:p>
        </p:txBody>
      </p:sp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193800"/>
            <a:ext cx="35925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3505200"/>
            <a:ext cx="371157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300" y="1168400"/>
            <a:ext cx="39624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5864225" y="104933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Results from MODIS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050925" y="1036638"/>
            <a:ext cx="319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Results from CALIPSO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419100" y="25400"/>
            <a:ext cx="8229600" cy="889000"/>
          </a:xfrm>
        </p:spPr>
        <p:txBody>
          <a:bodyPr/>
          <a:lstStyle/>
          <a:p>
            <a:pPr eaLnBrk="1" hangingPunct="1"/>
            <a:r>
              <a:rPr lang="en-US" altLang="zh-CN" sz="2200" b="1" smtClean="0"/>
              <a:t>Applications: Improving Phytoplankton Particulate Organic Carbon (POC) Estimate from CALIPSO</a:t>
            </a:r>
            <a:endParaRPr lang="en-US" altLang="zh-CN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2080" t="20277" r="17860" b="28056"/>
          <a:stretch>
            <a:fillRect/>
          </a:stretch>
        </p:blipFill>
        <p:spPr bwMode="auto">
          <a:xfrm>
            <a:off x="0" y="914400"/>
            <a:ext cx="42068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2876" t="8757" r="1779" b="3397"/>
          <a:stretch>
            <a:fillRect/>
          </a:stretch>
        </p:blipFill>
        <p:spPr bwMode="auto">
          <a:xfrm>
            <a:off x="4686300" y="3124200"/>
            <a:ext cx="4343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686300" y="3124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2705100"/>
            <a:ext cx="990600" cy="6096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067300" y="2816225"/>
            <a:ext cx="396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Particulate Organic Carbon (mg m</a:t>
            </a:r>
            <a:r>
              <a:rPr lang="en-US" altLang="zh-CN" sz="1400" baseline="30000">
                <a:latin typeface="Calibri" pitchFamily="34" charset="0"/>
              </a:rPr>
              <a:t>-3</a:t>
            </a:r>
            <a:r>
              <a:rPr lang="en-US" altLang="zh-CN" sz="1400">
                <a:latin typeface="Calibri" pitchFamily="34" charset="0"/>
              </a:rPr>
              <a:t>) from CALIPSO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2857500" y="2971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  <a:latin typeface="Calibri" pitchFamily="34" charset="0"/>
              </a:rPr>
              <a:t>The 30 degree off-nadir measurement verifies the assumption about depolarization ratio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778375" y="5321300"/>
            <a:ext cx="434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Behrenfeld, Hu, Hostetler, Dall'Olmo, Rodier, Hair, Trepte, GRL, 2013</a:t>
            </a:r>
          </a:p>
        </p:txBody>
      </p:sp>
      <p:pic>
        <p:nvPicPr>
          <p:cNvPr id="28681" name="Picture 5" descr="D:\yonghu\off-nadir\CAL_LID_L1-ValStage1-V3-30.2014-07-17T13-35-04ZN.hdfdp_2.png"/>
          <p:cNvPicPr>
            <a:picLocks noChangeAspect="1" noChangeArrowheads="1"/>
          </p:cNvPicPr>
          <p:nvPr/>
        </p:nvPicPr>
        <p:blipFill>
          <a:blip r:embed="rId4"/>
          <a:srcRect l="5421" t="2969" r="7834" b="3056"/>
          <a:stretch>
            <a:fillRect/>
          </a:stretch>
        </p:blipFill>
        <p:spPr bwMode="auto">
          <a:xfrm>
            <a:off x="-28575" y="3873500"/>
            <a:ext cx="33988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/>
          <a:srcRect l="3006" t="6992" r="2164" b="5592"/>
          <a:stretch>
            <a:fillRect/>
          </a:stretch>
        </p:blipFill>
        <p:spPr bwMode="auto">
          <a:xfrm>
            <a:off x="5130800" y="1381125"/>
            <a:ext cx="35433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15900" y="481013"/>
            <a:ext cx="871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Calibri" pitchFamily="34" charset="0"/>
              </a:rPr>
              <a:t>AGU’s EOS Research Spotlight on CALIPSO Ocean subsurface measurements</a:t>
            </a:r>
            <a:endParaRPr lang="en-US" altLang="zh-CN" sz="2800" b="1" i="1"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12738" y="24828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1A1A1A"/>
                </a:solidFill>
                <a:latin typeface="ProximaNovaCondensedSemibold"/>
              </a:rPr>
              <a:t>27 May 2015</a:t>
            </a:r>
          </a:p>
          <a:p>
            <a:r>
              <a:rPr lang="en-US" altLang="zh-CN" b="1" u="sng">
                <a:solidFill>
                  <a:srgbClr val="313131"/>
                </a:solidFill>
                <a:latin typeface="inherit"/>
                <a:hlinkClick r:id="rId3" tooltip="Hacking a Climate Satellite to See Beneath the Ocean's Surface"/>
              </a:rPr>
              <a:t>Hacking a Climate Satellite to See Beneath the Ocean's Surface</a:t>
            </a:r>
            <a:endParaRPr lang="en-US" altLang="zh-CN" b="1">
              <a:solidFill>
                <a:srgbClr val="222222"/>
              </a:solidFill>
              <a:latin typeface="ProximaNovaCondensedSemibold"/>
            </a:endParaRPr>
          </a:p>
          <a:p>
            <a:r>
              <a:rPr lang="en-US" altLang="zh-CN">
                <a:latin typeface="Calibri" pitchFamily="34" charset="0"/>
              </a:rPr>
              <a:t>When NASA launched its CALIPSO spacecraft, the space agency did not intend to estimate phytoplankton populations.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95438"/>
            <a:ext cx="5300663" cy="600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0" tIns="0" rIns="0" bIns="0" anchor="ctr">
            <a:spAutoFit/>
          </a:bodyPr>
          <a:lstStyle/>
          <a:p>
            <a:pPr eaLnBrk="0" fontAlgn="b" hangingPunct="0">
              <a:defRPr/>
            </a:pPr>
            <a:r>
              <a:rPr lang="en-US" altLang="en-US" sz="1200" dirty="0">
                <a:solidFill>
                  <a:srgbClr val="222222"/>
                </a:solidFill>
                <a:latin typeface="MerriweatherLight"/>
                <a:ea typeface="+mn-ea"/>
                <a:hlinkClick r:id="rId4" tooltip="Eos"/>
              </a:rPr>
              <a:t>  </a:t>
            </a:r>
            <a:r>
              <a:rPr lang="en-US" altLang="en-US" sz="3900" dirty="0">
                <a:solidFill>
                  <a:srgbClr val="222222"/>
                </a:solidFill>
                <a:latin typeface="MerriweatherLight"/>
                <a:ea typeface="+mn-ea"/>
              </a:rPr>
              <a:t> </a:t>
            </a:r>
            <a:r>
              <a:rPr lang="en-US" altLang="en-US" sz="1200" dirty="0">
                <a:solidFill>
                  <a:srgbClr val="222222"/>
                </a:solidFill>
                <a:latin typeface="MerriweatherLight"/>
                <a:ea typeface="+mn-ea"/>
              </a:rPr>
              <a:t>                           </a:t>
            </a:r>
            <a:r>
              <a:rPr lang="en-US" altLang="en-US" sz="2000" i="1" u="sng" dirty="0">
                <a:solidFill>
                  <a:schemeClr val="accent5"/>
                </a:solidFill>
                <a:latin typeface="MerriweatherLightItalic"/>
                <a:ea typeface="+mn-ea"/>
              </a:rPr>
              <a:t>Ea</a:t>
            </a:r>
            <a:r>
              <a:rPr lang="en-US" altLang="en-US" sz="2000" i="1" u="sng" dirty="0">
                <a:solidFill>
                  <a:schemeClr val="accent5"/>
                </a:solidFill>
                <a:latin typeface="MerriweatherLightItalic"/>
                <a:ea typeface="+mn-ea"/>
                <a:hlinkClick r:id="rId4" tooltip="Eos"/>
              </a:rPr>
              <a:t>rth &amp; Space Science News</a:t>
            </a:r>
            <a:r>
              <a:rPr lang="en-US" altLang="en-US" sz="2000" i="1" u="sng" dirty="0">
                <a:solidFill>
                  <a:schemeClr val="accent5"/>
                </a:solidFill>
                <a:latin typeface="MerriweatherLightItalic"/>
                <a:ea typeface="+mn-ea"/>
              </a:rPr>
              <a:t> </a:t>
            </a:r>
            <a:r>
              <a:rPr lang="en-US" altLang="en-US" sz="2000" u="sng" dirty="0">
                <a:solidFill>
                  <a:schemeClr val="accent5"/>
                </a:solidFill>
                <a:latin typeface="+mn-lt"/>
                <a:ea typeface="+mn-ea"/>
              </a:rPr>
              <a:t> </a:t>
            </a:r>
            <a:endParaRPr lang="en-US" altLang="en-US" sz="2000" u="sng" dirty="0">
              <a:solidFill>
                <a:schemeClr val="accent5"/>
              </a:solidFill>
              <a:latin typeface="MerriweatherLight"/>
              <a:ea typeface="+mn-ea"/>
            </a:endParaRPr>
          </a:p>
        </p:txBody>
      </p:sp>
      <p:pic>
        <p:nvPicPr>
          <p:cNvPr id="29701" name="Picture 6" descr="Eos Logo">
            <a:hlinkClick r:id="rId4" tooltip="Eo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38" y="1652588"/>
            <a:ext cx="9286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4163" y="4719638"/>
            <a:ext cx="851852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Behrenfeld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J., Y. Hu, C. A. Hostetler, G.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Dall'Olmo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D. Rodier, J. W. Hair, and C. R. Trepte (2013), Space-based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measurements of global ocean carbon stocks,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Geophys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40, 4355–4360, doi:10.1002/grl.50816.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Xiaomei Lu, Yongxiang Hu, Charles Trepte, Shan Zeng, James H.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Churnside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Ocean subsurface studies with the CALIPSO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spaceborne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Journal of Geophysical Research: Oceans, 2014, 119, 7, 4305.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79450" y="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smtClean="0"/>
              <a:t>Conclusion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22300" y="1219200"/>
            <a:ext cx="769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2000">
                <a:latin typeface="Times" pitchFamily="18" charset="0"/>
                <a:cs typeface="Times" pitchFamily="18" charset="0"/>
              </a:rPr>
              <a:t>CALIPSO satellite is tilted for one night-time orbit in July in order to measure phytoplankton backscatter at 30-degree off-nadir accurately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2000">
                <a:latin typeface="Times" pitchFamily="18" charset="0"/>
                <a:cs typeface="Times" pitchFamily="18" charset="0"/>
              </a:rPr>
              <a:t>Subsurface signals are clearly seen in both polarization channels of 532 nm (green) CALIOP measurements, where surface signals are one (co-polarization) and two (cross-polarization) orders of magnitudes weaker than subsurface signals. 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2000">
                <a:latin typeface="Times" pitchFamily="18" charset="0"/>
                <a:cs typeface="Times" pitchFamily="18" charset="0"/>
              </a:rPr>
              <a:t>Depolarization ratios of phytoplankton backscatter are measured from space for the first time. 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2000">
                <a:latin typeface="Times" pitchFamily="18" charset="0"/>
                <a:cs typeface="Times" pitchFamily="18" charset="0"/>
              </a:rPr>
              <a:t>The operation helps reduce uncertainty in global carbon biomass assessment using CALIPSO ocean subsurface optical measurements.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838200" y="1447800"/>
            <a:ext cx="77343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>
                <a:latin typeface="Calibri" pitchFamily="34" charset="0"/>
              </a:rPr>
              <a:t>Outline</a:t>
            </a:r>
            <a:r>
              <a:rPr lang="en-US" altLang="zh-CN" sz="2800" b="1">
                <a:latin typeface="Calibri" pitchFamily="34" charset="0"/>
              </a:rPr>
              <a:t>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zh-CN" sz="2800">
                <a:latin typeface="Calibri" pitchFamily="34" charset="0"/>
              </a:rPr>
              <a:t>Space-based and Ground-based Lidar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zh-CN" sz="2800">
                <a:latin typeface="Calibri" pitchFamily="34" charset="0"/>
              </a:rPr>
              <a:t>Overview of CALIPSO mission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zh-CN" sz="2800">
                <a:latin typeface="Calibri" pitchFamily="34" charset="0"/>
              </a:rPr>
              <a:t>Ocean Subsurface results from space-based lidar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zh-CN" sz="2800">
                <a:latin typeface="Calibri" pitchFamily="34" charset="0"/>
              </a:rPr>
              <a:t>Particulate Organic Carbon (POC)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 sz="1600">
              <a:latin typeface="Times New Roman" pitchFamily="18" charset="0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 b="15811"/>
          <a:stretch>
            <a:fillRect/>
          </a:stretch>
        </p:blipFill>
        <p:spPr bwMode="auto">
          <a:xfrm>
            <a:off x="3175" y="2046288"/>
            <a:ext cx="9140825" cy="40322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800100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Afternoon Constellation Evolution</a:t>
            </a:r>
          </a:p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A-train</a:t>
            </a:r>
          </a:p>
        </p:txBody>
      </p:sp>
      <p:sp>
        <p:nvSpPr>
          <p:cNvPr id="6" name="椭圆 5"/>
          <p:cNvSpPr/>
          <p:nvPr/>
        </p:nvSpPr>
        <p:spPr>
          <a:xfrm rot="5400000">
            <a:off x="4000500" y="2247900"/>
            <a:ext cx="1524000" cy="8382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8089900" cy="3048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Ground-based lidar-EARLINET</a:t>
            </a:r>
            <a:endParaRPr lang="zh-CN" altLang="en-US" sz="4000" smtClean="0">
              <a:cs typeface="Times New Roman" pitchFamily="18" charset="0"/>
            </a:endParaRPr>
          </a:p>
        </p:txBody>
      </p:sp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5943600" y="1295400"/>
            <a:ext cx="1301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FF0000"/>
                </a:solidFill>
              </a:rPr>
              <a:t>E</a:t>
            </a:r>
            <a:r>
              <a:rPr lang="en-GB" altLang="zh-CN" b="1">
                <a:solidFill>
                  <a:srgbClr val="000000"/>
                </a:solidFill>
              </a:rPr>
              <a:t>uropean </a:t>
            </a:r>
          </a:p>
          <a:p>
            <a:r>
              <a:rPr lang="en-GB" altLang="zh-CN" b="1">
                <a:solidFill>
                  <a:srgbClr val="FF0000"/>
                </a:solidFill>
              </a:rPr>
              <a:t>A</a:t>
            </a:r>
            <a:r>
              <a:rPr lang="en-GB" altLang="zh-CN" b="1">
                <a:solidFill>
                  <a:srgbClr val="000000"/>
                </a:solidFill>
              </a:rPr>
              <a:t>erosol </a:t>
            </a:r>
          </a:p>
          <a:p>
            <a:r>
              <a:rPr lang="en-GB" altLang="zh-CN" b="1">
                <a:solidFill>
                  <a:srgbClr val="FF0000"/>
                </a:solidFill>
              </a:rPr>
              <a:t>R</a:t>
            </a:r>
            <a:r>
              <a:rPr lang="en-GB" altLang="zh-CN" b="1">
                <a:solidFill>
                  <a:srgbClr val="000000"/>
                </a:solidFill>
              </a:rPr>
              <a:t>esearch </a:t>
            </a:r>
          </a:p>
          <a:p>
            <a:r>
              <a:rPr lang="en-GB" altLang="zh-CN" b="1">
                <a:solidFill>
                  <a:srgbClr val="FF0000"/>
                </a:solidFill>
              </a:rPr>
              <a:t>LI</a:t>
            </a:r>
            <a:r>
              <a:rPr lang="en-GB" altLang="zh-CN" b="1">
                <a:solidFill>
                  <a:srgbClr val="000000"/>
                </a:solidFill>
              </a:rPr>
              <a:t>dar</a:t>
            </a:r>
            <a:br>
              <a:rPr lang="en-GB" altLang="zh-CN" b="1">
                <a:solidFill>
                  <a:srgbClr val="000000"/>
                </a:solidFill>
              </a:rPr>
            </a:br>
            <a:r>
              <a:rPr lang="en-GB" altLang="zh-CN" b="1">
                <a:solidFill>
                  <a:srgbClr val="FF0000"/>
                </a:solidFill>
              </a:rPr>
              <a:t>NET</a:t>
            </a:r>
            <a:r>
              <a:rPr lang="en-GB" altLang="zh-CN" b="1">
                <a:solidFill>
                  <a:srgbClr val="000000"/>
                </a:solidFill>
              </a:rPr>
              <a:t>work</a:t>
            </a:r>
            <a:endParaRPr lang="en-US" altLang="zh-CN" b="1">
              <a:solidFill>
                <a:srgbClr val="000000"/>
              </a:solidFill>
            </a:endParaRPr>
          </a:p>
        </p:txBody>
      </p:sp>
      <p:grpSp>
        <p:nvGrpSpPr>
          <p:cNvPr id="19459" name="Group 20"/>
          <p:cNvGrpSpPr>
            <a:grpSpLocks/>
          </p:cNvGrpSpPr>
          <p:nvPr/>
        </p:nvGrpSpPr>
        <p:grpSpPr bwMode="auto">
          <a:xfrm>
            <a:off x="830263" y="935038"/>
            <a:ext cx="4968875" cy="4676775"/>
            <a:chOff x="204" y="799"/>
            <a:chExt cx="3130" cy="2946"/>
          </a:xfrm>
        </p:grpSpPr>
        <p:pic>
          <p:nvPicPr>
            <p:cNvPr id="19465" name="Picture 5" descr="sfondo_orig_tagliat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799"/>
              <a:ext cx="2473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11"/>
            <p:cNvSpPr txBox="1">
              <a:spLocks noChangeArrowheads="1"/>
            </p:cNvSpPr>
            <p:nvPr/>
          </p:nvSpPr>
          <p:spPr bwMode="auto">
            <a:xfrm>
              <a:off x="476" y="1434"/>
              <a:ext cx="1943" cy="30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000000"/>
                  </a:solidFill>
                  <a:latin typeface="Times New Roman" pitchFamily="18" charset="0"/>
                </a:rPr>
                <a:t>Earlinet Network</a:t>
              </a:r>
              <a:endParaRPr lang="en-US" altLang="zh-CN">
                <a:solidFill>
                  <a:srgbClr val="000000"/>
                </a:solidFill>
              </a:endParaRPr>
            </a:p>
          </p:txBody>
        </p:sp>
        <p:sp>
          <p:nvSpPr>
            <p:cNvPr id="19467" name="Text Box 13"/>
            <p:cNvSpPr txBox="1">
              <a:spLocks noChangeArrowheads="1"/>
            </p:cNvSpPr>
            <p:nvPr/>
          </p:nvSpPr>
          <p:spPr bwMode="auto">
            <a:xfrm>
              <a:off x="476" y="1071"/>
              <a:ext cx="8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altLang="zh-CN" sz="2000">
                  <a:solidFill>
                    <a:srgbClr val="FF0000"/>
                  </a:solidFill>
                </a:rPr>
                <a:t>25 stations</a:t>
              </a:r>
            </a:p>
          </p:txBody>
        </p:sp>
        <p:sp>
          <p:nvSpPr>
            <p:cNvPr id="19468" name="AutoShape 16"/>
            <p:cNvSpPr>
              <a:spLocks noChangeArrowheads="1"/>
            </p:cNvSpPr>
            <p:nvPr/>
          </p:nvSpPr>
          <p:spPr bwMode="auto">
            <a:xfrm>
              <a:off x="2472" y="1525"/>
              <a:ext cx="862" cy="90"/>
            </a:xfrm>
            <a:prstGeom prst="rightArrow">
              <a:avLst>
                <a:gd name="adj1" fmla="val 50000"/>
                <a:gd name="adj2" fmla="val 239444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93975" y="3735388"/>
            <a:ext cx="6831013" cy="2698750"/>
            <a:chOff x="1367" y="2622"/>
            <a:chExt cx="4303" cy="1700"/>
          </a:xfrm>
        </p:grpSpPr>
        <p:sp>
          <p:nvSpPr>
            <p:cNvPr id="19461" name="Oval 7"/>
            <p:cNvSpPr>
              <a:spLocks noChangeArrowheads="1"/>
            </p:cNvSpPr>
            <p:nvPr/>
          </p:nvSpPr>
          <p:spPr bwMode="auto">
            <a:xfrm>
              <a:off x="1367" y="3087"/>
              <a:ext cx="108" cy="113"/>
            </a:xfrm>
            <a:prstGeom prst="ellipse">
              <a:avLst/>
            </a:prstGeom>
            <a:noFill/>
            <a:ln w="50800" algn="ctr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2" name="Line 8"/>
            <p:cNvSpPr>
              <a:spLocks noChangeShapeType="1"/>
            </p:cNvSpPr>
            <p:nvPr/>
          </p:nvSpPr>
          <p:spPr bwMode="auto">
            <a:xfrm>
              <a:off x="1456" y="3139"/>
              <a:ext cx="1622" cy="23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946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8" y="2622"/>
              <a:ext cx="1678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0"/>
            <p:cNvSpPr txBox="1">
              <a:spLocks noChangeArrowheads="1"/>
            </p:cNvSpPr>
            <p:nvPr/>
          </p:nvSpPr>
          <p:spPr bwMode="auto">
            <a:xfrm>
              <a:off x="2716" y="3956"/>
              <a:ext cx="295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rgbClr val="0000CC"/>
                  </a:solidFill>
                </a:rPr>
                <a:t>Naples station (40.833°N, 14.183°E, 118 m. asl)</a:t>
              </a:r>
              <a:endParaRPr lang="el-GR" altLang="zh-CN" sz="1600" b="1">
                <a:solidFill>
                  <a:srgbClr val="0000CC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2762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标题 1"/>
          <p:cNvSpPr>
            <a:spLocks noGrp="1"/>
          </p:cNvSpPr>
          <p:nvPr>
            <p:ph type="title" idx="4294967295"/>
          </p:nvPr>
        </p:nvSpPr>
        <p:spPr>
          <a:xfrm>
            <a:off x="552450" y="225425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Combing the ground-based and space-based lidar measurements </a:t>
            </a:r>
            <a:endParaRPr lang="en-US" altLang="zh-CN" sz="2800" smtClean="0">
              <a:cs typeface="Times New Roman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572000" y="2286000"/>
            <a:ext cx="46038" cy="46038"/>
          </a:xfrm>
          <a:prstGeom prst="ellipse">
            <a:avLst/>
          </a:prstGeom>
          <a:solidFill>
            <a:srgbClr val="66FF33"/>
          </a:solidFill>
          <a:ln w="889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43400" y="4419600"/>
            <a:ext cx="46038" cy="46038"/>
          </a:xfrm>
          <a:prstGeom prst="ellipse">
            <a:avLst/>
          </a:prstGeom>
          <a:solidFill>
            <a:srgbClr val="66FF33"/>
          </a:solidFill>
          <a:ln w="889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1781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343400"/>
            <a:ext cx="3200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矩形 14"/>
          <p:cNvSpPr>
            <a:spLocks noChangeArrowheads="1"/>
          </p:cNvSpPr>
          <p:nvPr/>
        </p:nvSpPr>
        <p:spPr bwMode="auto">
          <a:xfrm>
            <a:off x="571500" y="5953125"/>
            <a:ext cx="8191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zh-CN" altLang="en-US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1200" b="1">
                <a:latin typeface="Times New Roman" pitchFamily="18" charset="0"/>
                <a:cs typeface="Times New Roman" pitchFamily="18" charset="0"/>
              </a:rPr>
              <a:t>Xiaomei. Lu</a:t>
            </a: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b="1">
                <a:latin typeface="Times New Roman" pitchFamily="18" charset="0"/>
                <a:cs typeface="Times New Roman" pitchFamily="18" charset="0"/>
              </a:rPr>
              <a:t>Yuesong. Jiang</a:t>
            </a: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, Xueguo. Zhang </a:t>
            </a:r>
            <a:r>
              <a:rPr lang="en-US" altLang="zh-CN" sz="1200"/>
              <a:t>"An Algorithm to retrieve aerosol properties from analysis of multiple scattering influences on both Ground-Based and Space-Borne Lidar Returns," </a:t>
            </a:r>
            <a:r>
              <a:rPr lang="en-US" altLang="zh-CN" sz="1200" b="1"/>
              <a:t>Opt. Express 17, 8719-8728 (2009)</a:t>
            </a:r>
            <a:endParaRPr lang="en-US" altLang="zh-CN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156 0.0294 -0.00313 0.05903 -0.00365 0.08634 C -0.00417 0.11366 -0.00573 0.13819 -0.00365 0.16435 C -0.00156 0.19051 0.00104 0.24236 0.00851 0.24398 C 0.01597 0.2456 0.04271 0.19653 0.04149 0.17407 C 0.04028 0.15162 0.00746 0.14259 0.00121 0.10903 C -0.00504 0.07546 0.00364 -0.00556 0.00364 -0.02755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486 C -0.00382 -0.03241 -0.00538 -0.05996 -0.00452 -0.08125 C -0.00365 -0.10255 -0.00035 -0.11158 0.00278 -0.13334 C 0.0059 -0.1551 0.01632 -0.20486 0.01389 -0.21135 C 0.01146 -0.21783 -0.01042 -0.1919 -0.01181 -0.17246 C -0.0132 -0.15301 0.00243 -0.12269 0.00521 -0.09422 C 0.00798 -0.06574 0.00521 -0.01597 0.00521 -0.00162 " pathEditMode="relative" ptsTypes="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Calibri" pitchFamily="34" charset="0"/>
              </a:rPr>
              <a:t>CALIPSO Mission Overview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57200" y="1524000"/>
            <a:ext cx="4572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>
                <a:solidFill>
                  <a:srgbClr val="0000FF"/>
                </a:solidFill>
                <a:latin typeface="Calibri" pitchFamily="34" charset="0"/>
              </a:rPr>
              <a:t>CALIPSO</a:t>
            </a:r>
            <a:r>
              <a:rPr lang="en-US" altLang="zh-CN" sz="2200">
                <a:solidFill>
                  <a:srgbClr val="0000FF"/>
                </a:solidFill>
                <a:latin typeface="Calibri" pitchFamily="34" charset="0"/>
              </a:rPr>
              <a:t>: lidar measurements of aerosol and clouds</a:t>
            </a:r>
          </a:p>
          <a:p>
            <a:pPr>
              <a:spcAft>
                <a:spcPts val="600"/>
              </a:spcAft>
            </a:pPr>
            <a:r>
              <a:rPr lang="en-US" altLang="zh-CN" sz="2200" b="1">
                <a:solidFill>
                  <a:srgbClr val="0000FF"/>
                </a:solidFill>
                <a:latin typeface="Calibri" pitchFamily="34" charset="0"/>
              </a:rPr>
              <a:t>Launched</a:t>
            </a:r>
            <a:r>
              <a:rPr lang="en-US" altLang="zh-CN" sz="2200">
                <a:solidFill>
                  <a:srgbClr val="0000FF"/>
                </a:solidFill>
                <a:latin typeface="Calibri" pitchFamily="34" charset="0"/>
              </a:rPr>
              <a:t>: April 28, 2006 </a:t>
            </a:r>
          </a:p>
          <a:p>
            <a:r>
              <a:rPr lang="en-US" altLang="zh-CN" sz="2200" b="1">
                <a:solidFill>
                  <a:srgbClr val="0000FF"/>
                </a:solidFill>
                <a:latin typeface="Calibri" pitchFamily="34" charset="0"/>
              </a:rPr>
              <a:t>Operational Achievements:</a:t>
            </a:r>
          </a:p>
          <a:p>
            <a:r>
              <a:rPr lang="en-US" altLang="zh-CN" sz="2200">
                <a:solidFill>
                  <a:srgbClr val="0000FF"/>
                </a:solidFill>
                <a:latin typeface="Calibri" pitchFamily="34" charset="0"/>
              </a:rPr>
              <a:t>• Long term measurements: CALIPSO collected more than 9 years of measurements so far; </a:t>
            </a:r>
          </a:p>
          <a:p>
            <a:r>
              <a:rPr lang="en-US" altLang="zh-CN" sz="2200">
                <a:solidFill>
                  <a:srgbClr val="0000FF"/>
                </a:solidFill>
                <a:latin typeface="Calibri" pitchFamily="34" charset="0"/>
              </a:rPr>
              <a:t>• Observations during day/night and for all seasons </a:t>
            </a:r>
          </a:p>
          <a:p>
            <a:r>
              <a:rPr lang="en-US" altLang="zh-CN" sz="2200">
                <a:solidFill>
                  <a:srgbClr val="0000FF"/>
                </a:solidFill>
                <a:latin typeface="Calibri" pitchFamily="34" charset="0"/>
              </a:rPr>
              <a:t>• Data publicly available</a:t>
            </a:r>
          </a:p>
          <a:p>
            <a:r>
              <a:rPr lang="en-US" altLang="zh-CN" sz="2200">
                <a:solidFill>
                  <a:srgbClr val="0000FF"/>
                </a:solidFill>
                <a:latin typeface="Calibri" pitchFamily="34" charset="0"/>
              </a:rPr>
              <a:t>• CALIPSO Adds the Vertical Dimension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1460500"/>
            <a:ext cx="35179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250825" y="549275"/>
            <a:ext cx="8540750" cy="658813"/>
          </a:xfrm>
        </p:spPr>
        <p:txBody>
          <a:bodyPr/>
          <a:lstStyle/>
          <a:p>
            <a:pPr eaLnBrk="1" hangingPunct="1"/>
            <a:r>
              <a:rPr lang="it-IT" altLang="zh-CN" sz="3200" smtClean="0">
                <a:latin typeface="Times New Roman" pitchFamily="18" charset="0"/>
              </a:rPr>
              <a:t>Lidar station of </a:t>
            </a:r>
            <a:r>
              <a:rPr lang="it-IT" altLang="zh-CN" sz="3200" b="1" smtClean="0">
                <a:latin typeface="Times New Roman" pitchFamily="18" charset="0"/>
              </a:rPr>
              <a:t>CALIPSO</a:t>
            </a:r>
          </a:p>
        </p:txBody>
      </p:sp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2339975" y="42211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835150" y="1341438"/>
            <a:ext cx="5545138" cy="5040312"/>
            <a:chOff x="1247" y="845"/>
            <a:chExt cx="3402" cy="3179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7" y="845"/>
              <a:ext cx="3402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8" y="1752"/>
              <a:ext cx="324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2268538" y="42211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C -0.00208 0.09965 -0.00399 0.19953 -3.33333E-6 0.24138 C 0.004 0.28323 0.0158 0.25179 0.02361 0.25179 C 0.03143 0.25179 0.04063 0.23953 0.04723 0.24138 C 0.05382 0.24323 0.06164 0.31976 0.06285 0.26219 C 0.06407 0.20462 0.05243 -0.06104 0.05504 -0.10474 C 0.05764 -0.14844 0.07466 0.0104 0.07865 3.98844E-6 C 0.08264 -0.01041 0.08056 -0.08902 0.07865 -0.16763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31214E-6 C 0.00451 0.09434 0.0092 0.1889 0.00781 0.23075 C 0.00642 0.2726 -0.00017 0.24994 -0.00799 0.25156 C -0.0158 0.25318 -0.0276 0.24717 -0.03941 0.24116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1214E-6 C -0.00261 0.09734 -0.00504 0.19468 1.11111E-6 0.23352 C 0.00503 0.2726 0.02014 0.23352 0.03021 0.23352 C 0.04028 0.23352 0.0493 0.23352 0.06042 0.23352 C 0.07135 0.23352 0.08663 0.23352 0.0967 0.23352 C 0.10694 0.23352 0.11788 0.23514 0.12101 0.23352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7" grpId="1" animBg="1"/>
      <p:bldP spid="3584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23863" y="220663"/>
            <a:ext cx="8229600" cy="617537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30 degree off-nadir measurement for ocean subsurface studies- 2014 July 17 Night</a:t>
            </a:r>
          </a:p>
        </p:txBody>
      </p:sp>
      <p:pic>
        <p:nvPicPr>
          <p:cNvPr id="23554" name="Picture 3" descr="D:\yonghu\off-nadir\CAL_LID_L1-ValStage1-V3-30.2014-07-17T13-35-04ZN.hdftrack.png"/>
          <p:cNvPicPr>
            <a:picLocks noChangeAspect="1" noChangeArrowheads="1"/>
          </p:cNvPicPr>
          <p:nvPr/>
        </p:nvPicPr>
        <p:blipFill>
          <a:blip r:embed="rId2"/>
          <a:srcRect l="12405" t="22430" r="8926" b="25899"/>
          <a:stretch>
            <a:fillRect/>
          </a:stretch>
        </p:blipFill>
        <p:spPr bwMode="auto">
          <a:xfrm>
            <a:off x="1219200" y="1143000"/>
            <a:ext cx="6248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459163"/>
            <a:ext cx="7848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Why pointing CALIPSO 30 degree off-nadir: avoid ocean surface backscatter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</a:rPr>
              <a:t>Direct demonstration of CALIPSO ocean subsurface signals in both co-polarization and cross-polarization to convince the community that CALIOP can measure phytoplankton backscatter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</a:rPr>
              <a:t>Direct measurements of depolarization ratios of phytoplankton backscatter to improve CALIOP estimate of phytoplankton backscatter and biomass estimate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19075" y="5556250"/>
            <a:ext cx="853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Behrenfeld, Hu, Hostetler, Dall'Olmo, Rodier, Hair, Trepte(2013), Space-based lidar measurements of global ocean carbon stocks, 	</a:t>
            </a:r>
            <a:r>
              <a:rPr lang="en-US" altLang="zh-CN" sz="1200" b="1">
                <a:latin typeface="Calibri" pitchFamily="34" charset="0"/>
              </a:rPr>
              <a:t>Geophys. Res. Lett</a:t>
            </a:r>
            <a:r>
              <a:rPr lang="en-US" altLang="zh-CN" sz="1200">
                <a:latin typeface="Calibri" pitchFamily="34" charset="0"/>
              </a:rPr>
              <a:t>., 40, 4355–4360, doi:10.1002/grl.50816.</a:t>
            </a:r>
          </a:p>
          <a:p>
            <a:r>
              <a:rPr lang="en-US" altLang="zh-CN" sz="1200">
                <a:latin typeface="Calibri" pitchFamily="34" charset="0"/>
              </a:rPr>
              <a:t>Lu., Hu, Trepte, Zeng, and Churnside (2014), Ocean subsurface studies with the CALIPSO spaceborne lidar, </a:t>
            </a:r>
            <a:r>
              <a:rPr lang="en-US" altLang="zh-CN" sz="1200" b="1">
                <a:latin typeface="Calibri" pitchFamily="34" charset="0"/>
              </a:rPr>
              <a:t>J. Geophys. Res. Oceans</a:t>
            </a:r>
            <a:r>
              <a:rPr lang="en-US" altLang="zh-CN" sz="1200">
                <a:latin typeface="Calibri" pitchFamily="34" charset="0"/>
              </a:rPr>
              <a:t>, 	119, 4305–4317, doi:10.1002/2014JC009970.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968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subsurface </a:t>
            </a:r>
          </a:p>
        </p:txBody>
      </p:sp>
      <p:pic>
        <p:nvPicPr>
          <p:cNvPr id="24578" name="Picture 4" descr="D:\yonghu\off-nadir\CAL_LID_L1-ValStage1-V3-30.2014-07-17T13-35-04ZN.hdfimage_s5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2857500"/>
            <a:ext cx="791686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D:\yonghu\off-nadir\CAL_LID_L1-ValStage1-V3-30.2014-07-17T13-35-04ZN.hdfimage_t10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4975225"/>
            <a:ext cx="76739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D:\yonghu\off-nadir\CAL_LID_L1-ValStage1-V3-30.2014-07-17T13-35-04ZN.hdf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850900"/>
            <a:ext cx="80994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606800" y="34798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Subsurface signal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4038600"/>
            <a:ext cx="685800" cy="62071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3400" y="4013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638800" y="56515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532nm Total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5295900" y="323215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532nm Cross Polarization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5791200" y="5638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1064nm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562</Words>
  <Application>Microsoft Macintosh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Calibri Light</vt:lpstr>
      <vt:lpstr>Calibri</vt:lpstr>
      <vt:lpstr>Times New Roman</vt:lpstr>
      <vt:lpstr>ProximaNovaCondensedSemibold</vt:lpstr>
      <vt:lpstr>inherit</vt:lpstr>
      <vt:lpstr>MerriweatherLight</vt:lpstr>
      <vt:lpstr>MerriweatherLightItalic</vt:lpstr>
      <vt:lpstr>Times</vt:lpstr>
      <vt:lpstr>Office Theme</vt:lpstr>
      <vt:lpstr>Ocean subsurface studies from space-based lidar measurements </vt:lpstr>
      <vt:lpstr>幻灯片 2</vt:lpstr>
      <vt:lpstr>幻灯片 3</vt:lpstr>
      <vt:lpstr>Ground-based lidar-EARLINET</vt:lpstr>
      <vt:lpstr>Combing the ground-based and space-based lidar measurements </vt:lpstr>
      <vt:lpstr>CALIPSO Mission Overview</vt:lpstr>
      <vt:lpstr>Lidar station of CALIPSO</vt:lpstr>
      <vt:lpstr>30 degree off-nadir measurement for ocean subsurface studies- 2014 July 17 Night</vt:lpstr>
      <vt:lpstr>subsurface </vt:lpstr>
      <vt:lpstr>subsurface </vt:lpstr>
      <vt:lpstr>Surface signals are much weaker than subsurface signals and can be corrected using 1064nm measurements</vt:lpstr>
      <vt:lpstr>Ocean Subsurface results</vt:lpstr>
      <vt:lpstr>Applications: Improving Phytoplankton Particulate Organic Carbon (POC) Estimate from CALIPSO</vt:lpstr>
      <vt:lpstr>幻灯片 14</vt:lpstr>
      <vt:lpstr>Conclusion</vt:lpstr>
    </vt:vector>
  </TitlesOfParts>
  <Company>HPES ACES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Hu, Yongxiang (LARC-E304)</dc:creator>
  <cp:lastModifiedBy>雨林木风</cp:lastModifiedBy>
  <cp:revision>74</cp:revision>
  <cp:lastPrinted>2015-06-12T20:53:12Z</cp:lastPrinted>
  <dcterms:created xsi:type="dcterms:W3CDTF">2015-06-10T16:25:40Z</dcterms:created>
  <dcterms:modified xsi:type="dcterms:W3CDTF">2015-06-23T18:02:15Z</dcterms:modified>
</cp:coreProperties>
</file>