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2" r:id="rId2"/>
    <p:sldId id="319" r:id="rId3"/>
    <p:sldId id="320" r:id="rId4"/>
    <p:sldId id="305" r:id="rId5"/>
    <p:sldId id="325" r:id="rId6"/>
    <p:sldId id="292" r:id="rId7"/>
    <p:sldId id="299" r:id="rId8"/>
    <p:sldId id="306" r:id="rId9"/>
    <p:sldId id="307" r:id="rId10"/>
    <p:sldId id="308" r:id="rId11"/>
    <p:sldId id="302" r:id="rId12"/>
    <p:sldId id="311" r:id="rId13"/>
    <p:sldId id="313" r:id="rId14"/>
    <p:sldId id="273" r:id="rId15"/>
    <p:sldId id="318" r:id="rId16"/>
    <p:sldId id="317" r:id="rId17"/>
    <p:sldId id="327" r:id="rId18"/>
    <p:sldId id="329" r:id="rId19"/>
    <p:sldId id="331" r:id="rId20"/>
    <p:sldId id="332" r:id="rId21"/>
    <p:sldId id="264" r:id="rId22"/>
    <p:sldId id="266" r:id="rId23"/>
    <p:sldId id="328" r:id="rId24"/>
    <p:sldId id="322" r:id="rId25"/>
    <p:sldId id="267" r:id="rId26"/>
    <p:sldId id="323" r:id="rId27"/>
    <p:sldId id="324" r:id="rId28"/>
    <p:sldId id="270" r:id="rId29"/>
    <p:sldId id="326" r:id="rId30"/>
    <p:sldId id="27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3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1" autoAdjust="0"/>
    <p:restoredTop sz="94660"/>
  </p:normalViewPr>
  <p:slideViewPr>
    <p:cSldViewPr showGuides="1">
      <p:cViewPr>
        <p:scale>
          <a:sx n="80" d="100"/>
          <a:sy n="80" d="100"/>
        </p:scale>
        <p:origin x="-784" y="172"/>
      </p:cViewPr>
      <p:guideLst>
        <p:guide orient="horz" pos="1632"/>
        <p:guide pos="5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F38A1-26D2-416F-B2D5-D2DF97AF6B28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C7916-DBC5-484B-AAFD-0EACFC27D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2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A1849-BE3F-4C10-A569-4F9CDCB357F8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526458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8072-2596-4A06-ABB2-D2C3A1F1DD1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23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7916-DBC5-484B-AAFD-0EACFC27D2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35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7916-DBC5-484B-AAFD-0EACFC27D2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35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7916-DBC5-484B-AAFD-0EACFC27D2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35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7916-DBC5-484B-AAFD-0EACFC27D2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35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7916-DBC5-484B-AAFD-0EACFC27D2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38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A1849-BE3F-4C10-A569-4F9CDCB357F8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526458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A1849-BE3F-4C10-A569-4F9CDCB357F8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526458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7916-DBC5-484B-AAFD-0EACFC27D2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38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7916-DBC5-484B-AAFD-0EACFC27D2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66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E8EC-E2B4-4277-ADDD-4DE19B453E0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72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dirty="0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7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6" tIns="45692" rIns="91386" bIns="45692" anchor="b"/>
          <a:lstStyle/>
          <a:p>
            <a:pPr algn="r"/>
            <a:fld id="{DEF972BB-514F-4BC0-9DEB-3BFE7D911845}" type="slidenum">
              <a:rPr lang="en-US" sz="1200">
                <a:latin typeface="Calibri" pitchFamily="34" charset="0"/>
                <a:cs typeface="Arial" pitchFamily="34" charset="0"/>
              </a:rPr>
              <a:pPr algn="r"/>
              <a:t>10</a:t>
            </a:fld>
            <a:endParaRPr lang="en-US" sz="1200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01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53252-D7C5-463C-9C76-91188DD141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10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E8EC-E2B4-4277-ADDD-4DE19B453E0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22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8072-2596-4A06-ABB2-D2C3A1F1DD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23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8072-2596-4A06-ABB2-D2C3A1F1DD1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2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87D4-8EB6-428E-A952-661B1420387B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8DF3-D0D2-41A8-A4B0-DA33D10BA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9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87D4-8EB6-428E-A952-661B1420387B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8DF3-D0D2-41A8-A4B0-DA33D10BA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2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87D4-8EB6-428E-A952-661B1420387B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8DF3-D0D2-41A8-A4B0-DA33D10BA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2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87D4-8EB6-428E-A952-661B1420387B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8DF3-D0D2-41A8-A4B0-DA33D10BA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87D4-8EB6-428E-A952-661B1420387B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8DF3-D0D2-41A8-A4B0-DA33D10BA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6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87D4-8EB6-428E-A952-661B1420387B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8DF3-D0D2-41A8-A4B0-DA33D10BA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87D4-8EB6-428E-A952-661B1420387B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8DF3-D0D2-41A8-A4B0-DA33D10BA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1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87D4-8EB6-428E-A952-661B1420387B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8DF3-D0D2-41A8-A4B0-DA33D10BA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2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87D4-8EB6-428E-A952-661B1420387B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8DF3-D0D2-41A8-A4B0-DA33D10BA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87D4-8EB6-428E-A952-661B1420387B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8DF3-D0D2-41A8-A4B0-DA33D10BA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87D4-8EB6-428E-A952-661B1420387B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8DF3-D0D2-41A8-A4B0-DA33D10BA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5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387D4-8EB6-428E-A952-661B1420387B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8DF3-D0D2-41A8-A4B0-DA33D10BA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6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3.xlsx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4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5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6.xlsx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09600" y="2196405"/>
            <a:ext cx="10287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 priming effect of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 attenuated vs inactivated influenza vaccines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repeated influenza vaccination</a:t>
            </a:r>
          </a:p>
          <a:p>
            <a:pPr algn="ctr"/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Xiao-Song He, PhD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Stanford University/VAPAHCS, USA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1"/>
          <p:cNvSpPr txBox="1">
            <a:spLocks noChangeArrowheads="1"/>
          </p:cNvSpPr>
          <p:nvPr/>
        </p:nvSpPr>
        <p:spPr bwMode="auto">
          <a:xfrm>
            <a:off x="228600" y="1996350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cs typeface="Arial" pitchFamily="34" charset="0"/>
              </a:rPr>
              <a:t>  </a:t>
            </a:r>
            <a:r>
              <a:rPr lang="en-US" sz="2000" b="1" dirty="0" smtClean="0">
                <a:solidFill>
                  <a:srgbClr val="002060"/>
                </a:solidFill>
                <a:cs typeface="Arial" pitchFamily="34" charset="0"/>
              </a:rPr>
              <a:t>Phenotype – conventional flow cytometry/</a:t>
            </a:r>
            <a:r>
              <a:rPr lang="en-US" sz="2000" b="1" dirty="0" err="1" smtClean="0">
                <a:solidFill>
                  <a:srgbClr val="002060"/>
                </a:solidFill>
                <a:cs typeface="Arial" pitchFamily="34" charset="0"/>
              </a:rPr>
              <a:t>CyTOF</a:t>
            </a:r>
            <a:r>
              <a:rPr lang="en-US" sz="2000" b="1" dirty="0" smtClean="0">
                <a:solidFill>
                  <a:srgbClr val="002060"/>
                </a:solidFill>
                <a:cs typeface="Arial" pitchFamily="34" charset="0"/>
              </a:rPr>
              <a:t> 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cs typeface="Arial" pitchFamily="34" charset="0"/>
              </a:rPr>
              <a:t>  Number – </a:t>
            </a:r>
            <a:r>
              <a:rPr lang="en-US" sz="2000" b="1" dirty="0">
                <a:solidFill>
                  <a:srgbClr val="002060"/>
                </a:solidFill>
                <a:cs typeface="Arial" pitchFamily="34" charset="0"/>
              </a:rPr>
              <a:t>ELISPOT (total and vaccine-specific </a:t>
            </a:r>
            <a:r>
              <a:rPr lang="en-US" sz="2000" b="1" dirty="0" smtClean="0">
                <a:solidFill>
                  <a:srgbClr val="002060"/>
                </a:solidFill>
                <a:cs typeface="Arial" pitchFamily="34" charset="0"/>
              </a:rPr>
              <a:t>ASCs)</a:t>
            </a:r>
            <a:endParaRPr lang="en-US" sz="2000" b="1" dirty="0">
              <a:solidFill>
                <a:srgbClr val="002060"/>
              </a:solidFill>
              <a:cs typeface="Arial" pitchFamily="34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cs typeface="Arial" pitchFamily="34" charset="0"/>
              </a:rPr>
              <a:t>  Ig gene </a:t>
            </a:r>
            <a:r>
              <a:rPr lang="en-US" sz="2000" b="1" dirty="0" smtClean="0">
                <a:solidFill>
                  <a:srgbClr val="002060"/>
                </a:solidFill>
                <a:cs typeface="Arial" pitchFamily="34" charset="0"/>
              </a:rPr>
              <a:t>sequence –  repertoire study, by next-G sequencing (deep sequencing)</a:t>
            </a:r>
            <a:endParaRPr lang="en-US" sz="2000" b="1" dirty="0">
              <a:solidFill>
                <a:srgbClr val="002060"/>
              </a:solidFill>
              <a:cs typeface="Arial" pitchFamily="34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cs typeface="Arial" pitchFamily="34" charset="0"/>
              </a:rPr>
              <a:t>  Ab function – recombinant </a:t>
            </a:r>
            <a:r>
              <a:rPr lang="en-US" sz="2000" b="1" dirty="0" err="1" smtClean="0">
                <a:solidFill>
                  <a:srgbClr val="002060"/>
                </a:solidFill>
                <a:cs typeface="Arial" pitchFamily="34" charset="0"/>
              </a:rPr>
              <a:t>mAb</a:t>
            </a:r>
            <a:endParaRPr lang="en-US" sz="2000" b="1" dirty="0">
              <a:solidFill>
                <a:srgbClr val="002060"/>
              </a:solidFill>
              <a:cs typeface="Arial" pitchFamily="34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cs typeface="Arial" pitchFamily="34" charset="0"/>
              </a:rPr>
              <a:t> Ab function – Plasmablast-derived </a:t>
            </a:r>
            <a:r>
              <a:rPr lang="en-US" sz="2000" b="1" dirty="0">
                <a:solidFill>
                  <a:srgbClr val="002060"/>
                </a:solidFill>
                <a:cs typeface="Arial" pitchFamily="34" charset="0"/>
              </a:rPr>
              <a:t>Polyclonal Ab (</a:t>
            </a:r>
            <a:r>
              <a:rPr lang="en-US" sz="2000" b="1" dirty="0" err="1">
                <a:solidFill>
                  <a:srgbClr val="002060"/>
                </a:solidFill>
                <a:cs typeface="Arial" pitchFamily="34" charset="0"/>
              </a:rPr>
              <a:t>PPAb</a:t>
            </a:r>
            <a:r>
              <a:rPr lang="en-US" sz="2000" b="1" dirty="0" smtClean="0">
                <a:solidFill>
                  <a:srgbClr val="00206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9219" name="TextBox 55"/>
          <p:cNvSpPr txBox="1">
            <a:spLocks noChangeArrowheads="1"/>
          </p:cNvSpPr>
          <p:nvPr/>
        </p:nvSpPr>
        <p:spPr bwMode="auto">
          <a:xfrm>
            <a:off x="457200" y="10668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Plasmablast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(Ab Secreting Cell, ASC)-based analyses for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cell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609600"/>
            <a:ext cx="9151662" cy="5011816"/>
            <a:chOff x="76200" y="1007984"/>
            <a:chExt cx="9151662" cy="5011816"/>
          </a:xfrm>
        </p:grpSpPr>
        <p:sp>
          <p:nvSpPr>
            <p:cNvPr id="11" name="TextBox 10"/>
            <p:cNvSpPr txBox="1"/>
            <p:nvPr/>
          </p:nvSpPr>
          <p:spPr>
            <a:xfrm>
              <a:off x="337432" y="2150984"/>
              <a:ext cx="38780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Inactivated Influenza Vaccine (IIV)</a:t>
              </a:r>
            </a:p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(&gt;6 months)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5800" y="2150984"/>
              <a:ext cx="4732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Live Attenuated Influenza Vaccine (LAIV)</a:t>
              </a:r>
            </a:p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(2 – 49 years)</a:t>
              </a:r>
            </a:p>
          </p:txBody>
        </p:sp>
        <p:pic>
          <p:nvPicPr>
            <p:cNvPr id="1028" name="Picture 4" descr="http://graphics8.nytimes.com/images/2009/07/31/business/31flumistA-x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779" y="2797314"/>
              <a:ext cx="4380359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4794070" y="5311914"/>
              <a:ext cx="4229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sz="2000" b="1" dirty="0">
                  <a:solidFill>
                    <a:srgbClr val="000090"/>
                  </a:solidFill>
                  <a:cs typeface="Arial" pitchFamily="34" charset="0"/>
                </a:rPr>
                <a:t>B</a:t>
              </a:r>
              <a:r>
                <a:rPr lang="en-US" sz="2000" b="1" dirty="0" smtClean="0">
                  <a:solidFill>
                    <a:srgbClr val="000090"/>
                  </a:solidFill>
                  <a:cs typeface="Arial" pitchFamily="34" charset="0"/>
                </a:rPr>
                <a:t>etter efficacy than IIV in children, especially for mismatched strains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807211"/>
              <a:ext cx="4307493" cy="242850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90600" y="1007984"/>
              <a:ext cx="701185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002060"/>
                  </a:solidFill>
                </a:rPr>
                <a:t>Two types of licensed influenza vaccines</a:t>
              </a:r>
            </a:p>
            <a:p>
              <a:pPr algn="ctr"/>
              <a:r>
                <a:rPr lang="en-US" altLang="zh-CN" sz="3200" b="1" dirty="0" smtClean="0">
                  <a:solidFill>
                    <a:srgbClr val="002060"/>
                  </a:solidFill>
                </a:rPr>
                <a:t>IIV and LAIV 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7007" y="5311914"/>
              <a:ext cx="40658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90"/>
                  </a:solidFill>
                  <a:cs typeface="Arial" pitchFamily="34" charset="0"/>
                </a:rPr>
                <a:t>Similar or somewhat better efficacy than LAIV  in adults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2310525"/>
      </p:ext>
    </p:extLst>
  </p:cSld>
  <p:clrMapOvr>
    <a:masterClrMapping/>
  </p:clrMapOvr>
  <p:transition spd="slow" advTm="4779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0437" y="1381780"/>
            <a:ext cx="5424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2060"/>
                </a:solidFill>
                <a:ea typeface="MS Mincho" pitchFamily="17" charset="-128"/>
              </a:rPr>
              <a:t>B cell and Ab responses: </a:t>
            </a:r>
            <a:r>
              <a:rPr lang="en-US" sz="2800" b="1" dirty="0" smtClean="0">
                <a:solidFill>
                  <a:srgbClr val="002060"/>
                </a:solidFill>
                <a:cs typeface="Arial" pitchFamily="34" charset="0"/>
              </a:rPr>
              <a:t>LAIV vs IIV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405275"/>
              </p:ext>
            </p:extLst>
          </p:nvPr>
        </p:nvGraphicFramePr>
        <p:xfrm>
          <a:off x="1600200" y="2133600"/>
          <a:ext cx="5873750" cy="2964184"/>
        </p:xfrm>
        <a:graphic>
          <a:graphicData uri="http://schemas.openxmlformats.org/drawingml/2006/table">
            <a:tbl>
              <a:tblPr/>
              <a:tblGrid>
                <a:gridCol w="4646202"/>
                <a:gridCol w="1227548"/>
              </a:tblGrid>
              <a:tr h="370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Serum neutralization Ab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response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LAIV &lt;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IIV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70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Frequency of vaccine specific IgA and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IgG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ASC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LAIV &lt;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IIV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70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IgG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and IgA PPAb titer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LAIV &lt;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IIV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70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Yield of IgA or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IgG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per ASC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LAIV =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IIV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IgG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and IgA PPAb avidity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LAIV =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IIV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IgA/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IgG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ratio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LAIV &gt;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IIV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70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Relative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NP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-specific plasmablast response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LAIV &gt;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IIV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70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Relative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hererovariant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ASC reactivity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LAIV &gt;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IIV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541020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Sasaki et al. 2014 JID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533401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H3N2-specific serum Ab response after 2005 IIV immunization –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 priming effect of LAIV vs IIV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5791200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Sasaki et al. </a:t>
            </a:r>
            <a:r>
              <a:rPr lang="en-US" b="1" dirty="0" smtClean="0">
                <a:solidFill>
                  <a:srgbClr val="002060"/>
                </a:solidFill>
              </a:rPr>
              <a:t>2008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98414" y="1883655"/>
            <a:ext cx="3897586" cy="3678945"/>
            <a:chOff x="1741214" y="1616201"/>
            <a:chExt cx="3897586" cy="3678945"/>
          </a:xfrm>
        </p:grpSpPr>
        <p:grpSp>
          <p:nvGrpSpPr>
            <p:cNvPr id="3" name="Group 2"/>
            <p:cNvGrpSpPr/>
            <p:nvPr/>
          </p:nvGrpSpPr>
          <p:grpSpPr>
            <a:xfrm>
              <a:off x="2224362" y="1616201"/>
              <a:ext cx="3414438" cy="3678945"/>
              <a:chOff x="1371600" y="1945210"/>
              <a:chExt cx="3414438" cy="367894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0" y="1945210"/>
                <a:ext cx="2500038" cy="2971059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371600" y="4916269"/>
                <a:ext cx="33692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8F3164"/>
                    </a:solidFill>
                  </a:rPr>
                  <a:t>‘04 vaccine   none     </a:t>
                </a:r>
                <a:r>
                  <a:rPr lang="en-US" sz="2000" b="1" dirty="0">
                    <a:solidFill>
                      <a:srgbClr val="8F3164"/>
                    </a:solidFill>
                  </a:rPr>
                  <a:t>IIV   </a:t>
                </a:r>
                <a:r>
                  <a:rPr lang="en-US" sz="2000" b="1" dirty="0" smtClean="0">
                    <a:solidFill>
                      <a:srgbClr val="8F3164"/>
                    </a:solidFill>
                  </a:rPr>
                  <a:t> LAIV</a:t>
                </a:r>
                <a:endParaRPr lang="en-US" sz="2000" b="1" dirty="0">
                  <a:solidFill>
                    <a:srgbClr val="8F3164"/>
                  </a:solidFill>
                </a:endParaRPr>
              </a:p>
              <a:p>
                <a:endParaRPr lang="en-US" sz="2000" b="1" dirty="0">
                  <a:solidFill>
                    <a:srgbClr val="8F3164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563321" y="4876800"/>
                <a:ext cx="1219200" cy="52098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741214" y="3101730"/>
              <a:ext cx="1594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Fold-increase of serum Ab titer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0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039034"/>
            <a:ext cx="8460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Predominant circulating  flu strains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2009 - 2014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387661"/>
              </p:ext>
            </p:extLst>
          </p:nvPr>
        </p:nvGraphicFramePr>
        <p:xfrm>
          <a:off x="0" y="2743200"/>
          <a:ext cx="918368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Worksheet" r:id="rId5" imgW="9004359" imgH="844636" progId="Excel.Sheet.12">
                  <p:embed/>
                </p:oleObj>
              </mc:Choice>
              <mc:Fallback>
                <p:oleObj name="Worksheet" r:id="rId5" imgW="9004359" imgH="8446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2743200"/>
                        <a:ext cx="9183688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-152400" y="2971800"/>
            <a:ext cx="9372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30435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   </a:t>
            </a:r>
            <a:r>
              <a:rPr lang="en-US" sz="1200" b="1" dirty="0" smtClean="0">
                <a:solidFill>
                  <a:srgbClr val="FF0000"/>
                </a:solidFill>
              </a:rPr>
              <a:t>A/H1N1pdm09</a:t>
            </a:r>
            <a:r>
              <a:rPr lang="en-US" sz="1200" b="1" dirty="0" smtClean="0"/>
              <a:t>                   A/H3N2                            A/H3N2                         A/H3N2                  A/California/7/09                   A/H3N2</a:t>
            </a:r>
          </a:p>
          <a:p>
            <a:r>
              <a:rPr lang="en-US" sz="1200" b="1" dirty="0" smtClean="0"/>
              <a:t>(A/California/7/09)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693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039034"/>
            <a:ext cx="8460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Seasonal flu vaccine composition and predominant circulating flu strains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2009 - 2014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8757" y="2743200"/>
            <a:ext cx="9202445" cy="2050472"/>
            <a:chOff x="-18757" y="3429000"/>
            <a:chExt cx="9202445" cy="2050472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4150251"/>
                </p:ext>
              </p:extLst>
            </p:nvPr>
          </p:nvGraphicFramePr>
          <p:xfrm>
            <a:off x="0" y="3429000"/>
            <a:ext cx="9183688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2" name="Worksheet" r:id="rId5" imgW="9004359" imgH="1041492" progId="Excel.Sheet.12">
                    <p:embed/>
                  </p:oleObj>
                </mc:Choice>
                <mc:Fallback>
                  <p:oleObj name="Worksheet" r:id="rId5" imgW="9004359" imgH="1041492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0" y="3429000"/>
                          <a:ext cx="9183688" cy="1041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6477000" y="4491333"/>
              <a:ext cx="1303562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B/Brisbane/06/08</a:t>
              </a:r>
            </a:p>
            <a:p>
              <a:pPr algn="ctr"/>
              <a:r>
                <a:rPr lang="en-US" sz="1200" dirty="0" smtClean="0"/>
                <a:t>(in LAIV)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40426" y="4491335"/>
              <a:ext cx="1303562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B/Brisbane/06/08</a:t>
              </a:r>
            </a:p>
            <a:p>
              <a:pPr algn="ctr"/>
              <a:r>
                <a:rPr lang="en-US" sz="1200" dirty="0" smtClean="0"/>
                <a:t>(in LAIV and IIV4)</a:t>
              </a:r>
              <a:endParaRPr lang="en-US" sz="1200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-18757" y="4583666"/>
              <a:ext cx="1219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Predominant</a:t>
              </a:r>
            </a:p>
            <a:p>
              <a:r>
                <a:rPr lang="en-US" sz="1400" b="1" dirty="0" smtClean="0"/>
                <a:t>Circulating</a:t>
              </a:r>
            </a:p>
            <a:p>
              <a:r>
                <a:rPr lang="en-US" sz="1400" b="1" dirty="0" smtClean="0"/>
                <a:t>strain</a:t>
              </a:r>
              <a:endParaRPr lang="en-US" sz="1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0" y="5017807"/>
              <a:ext cx="822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  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A/H1N1pdm09</a:t>
              </a:r>
              <a:r>
                <a:rPr lang="en-US" sz="1200" b="1" dirty="0" smtClean="0"/>
                <a:t>                   A/H3N2                            A/H3N2                         A/H3N2                  A/H1N1pdm09                   A/H3N2</a:t>
              </a:r>
            </a:p>
            <a:p>
              <a:r>
                <a:rPr lang="en-US" sz="1200" b="1" dirty="0" smtClean="0"/>
                <a:t>(A/California/7/09) </a:t>
              </a:r>
              <a:endParaRPr lang="en-US" sz="1200" b="1" dirty="0"/>
            </a:p>
          </p:txBody>
        </p:sp>
      </p:grpSp>
      <p:sp>
        <p:nvSpPr>
          <p:cNvPr id="5" name="Oval 4"/>
          <p:cNvSpPr/>
          <p:nvPr/>
        </p:nvSpPr>
        <p:spPr>
          <a:xfrm>
            <a:off x="2057400" y="3124200"/>
            <a:ext cx="72390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039034"/>
            <a:ext cx="8460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Seasonal flu vaccine composition and predominant circulating flu strains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2009 - 2014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8757" y="2743200"/>
            <a:ext cx="9202445" cy="2050472"/>
            <a:chOff x="-18757" y="3429000"/>
            <a:chExt cx="9202445" cy="2050472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1633604"/>
                </p:ext>
              </p:extLst>
            </p:nvPr>
          </p:nvGraphicFramePr>
          <p:xfrm>
            <a:off x="0" y="3429000"/>
            <a:ext cx="9183688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9" name="Worksheet" r:id="rId5" imgW="9004359" imgH="1041492" progId="Excel.Sheet.12">
                    <p:embed/>
                  </p:oleObj>
                </mc:Choice>
                <mc:Fallback>
                  <p:oleObj name="Worksheet" r:id="rId5" imgW="9004359" imgH="1041492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0" y="3429000"/>
                          <a:ext cx="9183688" cy="1041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6477000" y="4491333"/>
              <a:ext cx="1303562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B/Brisbane/06/08</a:t>
              </a:r>
            </a:p>
            <a:p>
              <a:pPr algn="ctr"/>
              <a:r>
                <a:rPr lang="en-US" sz="1200" dirty="0" smtClean="0"/>
                <a:t>(in LAIV)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40426" y="4491335"/>
              <a:ext cx="1303562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B/Brisbane/06/08</a:t>
              </a:r>
            </a:p>
            <a:p>
              <a:pPr algn="ctr"/>
              <a:r>
                <a:rPr lang="en-US" sz="1200" dirty="0" smtClean="0"/>
                <a:t>(in LAIV and IIV4)</a:t>
              </a:r>
              <a:endParaRPr lang="en-US" sz="1200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-18757" y="4583666"/>
              <a:ext cx="1219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Predominant</a:t>
              </a:r>
            </a:p>
            <a:p>
              <a:r>
                <a:rPr lang="en-US" sz="1400" b="1" dirty="0" smtClean="0"/>
                <a:t>Circulating</a:t>
              </a:r>
            </a:p>
            <a:p>
              <a:r>
                <a:rPr lang="en-US" sz="1400" b="1" dirty="0" smtClean="0"/>
                <a:t>strain</a:t>
              </a:r>
              <a:endParaRPr lang="en-US" sz="1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0" y="5017807"/>
              <a:ext cx="822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  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A/H1N1pdm09</a:t>
              </a:r>
              <a:r>
                <a:rPr lang="en-US" sz="1200" b="1" dirty="0" smtClean="0"/>
                <a:t>                   A/H3N2                            A/H3N2                         A/H3N2                  A/H1N1pdm09                   A/H3N2</a:t>
              </a:r>
            </a:p>
            <a:p>
              <a:r>
                <a:rPr lang="en-US" sz="1200" b="1" dirty="0" smtClean="0"/>
                <a:t>(A/California/7/09) </a:t>
              </a:r>
              <a:endParaRPr lang="en-US" sz="12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53926" y="5416526"/>
            <a:ext cx="2524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Repeated vaccination study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3407" y="5188803"/>
            <a:ext cx="18909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2010/2011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Baseline serum titer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1st immunization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IIV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5181600"/>
            <a:ext cx="1730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2012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2nd immunization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IIV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90800" y="5188803"/>
            <a:ext cx="2133600" cy="1077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00600" y="5181600"/>
            <a:ext cx="2133600" cy="1077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63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 priming effect of natural flu infection vs IIV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" y="2518827"/>
            <a:ext cx="3060567" cy="3410128"/>
            <a:chOff x="228600" y="2518827"/>
            <a:chExt cx="3060567" cy="3410128"/>
          </a:xfrm>
        </p:grpSpPr>
        <p:sp>
          <p:nvSpPr>
            <p:cNvPr id="256" name="TextBox 255"/>
            <p:cNvSpPr txBox="1"/>
            <p:nvPr/>
          </p:nvSpPr>
          <p:spPr>
            <a:xfrm>
              <a:off x="1676400" y="5405735"/>
              <a:ext cx="1612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baseline serum neutralizing titer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2518827"/>
              <a:ext cx="1949646" cy="287237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8600" y="3429000"/>
              <a:ext cx="121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PPAb</a:t>
              </a:r>
              <a:r>
                <a:rPr lang="en-US" b="1" dirty="0" smtClean="0"/>
                <a:t> reactivity</a:t>
              </a:r>
              <a:endParaRPr lang="en-US" b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826456" y="3343198"/>
              <a:ext cx="4431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>
              <a:off x="2590800" y="3200400"/>
              <a:ext cx="4431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63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 priming effect of natural flu infection vs IIV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" y="2518827"/>
            <a:ext cx="3060567" cy="3410128"/>
            <a:chOff x="228600" y="2518827"/>
            <a:chExt cx="3060567" cy="3410128"/>
          </a:xfrm>
        </p:grpSpPr>
        <p:sp>
          <p:nvSpPr>
            <p:cNvPr id="256" name="TextBox 255"/>
            <p:cNvSpPr txBox="1"/>
            <p:nvPr/>
          </p:nvSpPr>
          <p:spPr>
            <a:xfrm>
              <a:off x="1676400" y="5405735"/>
              <a:ext cx="1612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baseline serum neutralizing titer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2518827"/>
              <a:ext cx="1949646" cy="287237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8600" y="3429000"/>
              <a:ext cx="121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PPAb</a:t>
              </a:r>
              <a:r>
                <a:rPr lang="en-US" b="1" dirty="0" smtClean="0"/>
                <a:t> reactivity</a:t>
              </a:r>
              <a:endParaRPr lang="en-US" b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826456" y="3343198"/>
              <a:ext cx="4431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>
              <a:off x="2590800" y="3200400"/>
              <a:ext cx="4431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Box 175"/>
          <p:cNvSpPr txBox="1"/>
          <p:nvPr/>
        </p:nvSpPr>
        <p:spPr>
          <a:xfrm>
            <a:off x="6140241" y="5543158"/>
            <a:ext cx="2376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IIV immunization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62400" y="2448524"/>
            <a:ext cx="2895599" cy="2961676"/>
            <a:chOff x="3962400" y="2448524"/>
            <a:chExt cx="2895599" cy="29616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8119" y="2448524"/>
              <a:ext cx="1919880" cy="2961676"/>
            </a:xfrm>
            <a:prstGeom prst="rect">
              <a:avLst/>
            </a:prstGeom>
          </p:spPr>
        </p:pic>
        <p:sp>
          <p:nvSpPr>
            <p:cNvPr id="422" name="TextBox 421"/>
            <p:cNvSpPr txBox="1"/>
            <p:nvPr/>
          </p:nvSpPr>
          <p:spPr>
            <a:xfrm>
              <a:off x="3962400" y="3429000"/>
              <a:ext cx="121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PPAb</a:t>
              </a:r>
              <a:r>
                <a:rPr lang="en-US" b="1" dirty="0" smtClean="0"/>
                <a:t> reactivity</a:t>
              </a:r>
              <a:endParaRPr lang="en-US" b="1" dirty="0"/>
            </a:p>
          </p:txBody>
        </p:sp>
        <p:cxnSp>
          <p:nvCxnSpPr>
            <p:cNvPr id="424" name="Straight Connector 423"/>
            <p:cNvCxnSpPr/>
            <p:nvPr/>
          </p:nvCxnSpPr>
          <p:spPr>
            <a:xfrm>
              <a:off x="5574323" y="3343198"/>
              <a:ext cx="4431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6248399" y="3810000"/>
              <a:ext cx="4431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16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63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 priming effect of natural flu infection vs IIV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" y="2518827"/>
            <a:ext cx="3060567" cy="3410128"/>
            <a:chOff x="228600" y="2518827"/>
            <a:chExt cx="3060567" cy="3410128"/>
          </a:xfrm>
        </p:grpSpPr>
        <p:sp>
          <p:nvSpPr>
            <p:cNvPr id="256" name="TextBox 255"/>
            <p:cNvSpPr txBox="1"/>
            <p:nvPr/>
          </p:nvSpPr>
          <p:spPr>
            <a:xfrm>
              <a:off x="1676400" y="5405735"/>
              <a:ext cx="1612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baseline serum neutralizing titer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2518827"/>
              <a:ext cx="1949646" cy="287237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8600" y="3429000"/>
              <a:ext cx="121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PPAb</a:t>
              </a:r>
              <a:r>
                <a:rPr lang="en-US" b="1" dirty="0" smtClean="0"/>
                <a:t> reactivity</a:t>
              </a:r>
              <a:endParaRPr lang="en-US" b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826456" y="3343198"/>
              <a:ext cx="4431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>
              <a:off x="2590800" y="3200400"/>
              <a:ext cx="4431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Box 175"/>
          <p:cNvSpPr txBox="1"/>
          <p:nvPr/>
        </p:nvSpPr>
        <p:spPr>
          <a:xfrm>
            <a:off x="6140241" y="5543158"/>
            <a:ext cx="2376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IIV immunization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62400" y="2448524"/>
            <a:ext cx="2895599" cy="2961676"/>
            <a:chOff x="3962400" y="2448524"/>
            <a:chExt cx="2895599" cy="29616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8119" y="2448524"/>
              <a:ext cx="1919880" cy="2961676"/>
            </a:xfrm>
            <a:prstGeom prst="rect">
              <a:avLst/>
            </a:prstGeom>
          </p:spPr>
        </p:pic>
        <p:sp>
          <p:nvSpPr>
            <p:cNvPr id="422" name="TextBox 421"/>
            <p:cNvSpPr txBox="1"/>
            <p:nvPr/>
          </p:nvSpPr>
          <p:spPr>
            <a:xfrm>
              <a:off x="3962400" y="3429000"/>
              <a:ext cx="121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PPAb</a:t>
              </a:r>
              <a:r>
                <a:rPr lang="en-US" b="1" dirty="0" smtClean="0"/>
                <a:t> reactivity</a:t>
              </a:r>
              <a:endParaRPr lang="en-US" b="1" dirty="0"/>
            </a:p>
          </p:txBody>
        </p:sp>
        <p:cxnSp>
          <p:nvCxnSpPr>
            <p:cNvPr id="424" name="Straight Connector 423"/>
            <p:cNvCxnSpPr/>
            <p:nvPr/>
          </p:nvCxnSpPr>
          <p:spPr>
            <a:xfrm>
              <a:off x="5574323" y="3343198"/>
              <a:ext cx="4431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6248399" y="3810000"/>
              <a:ext cx="4431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931248" y="2321522"/>
            <a:ext cx="2093636" cy="3069682"/>
            <a:chOff x="6931248" y="2321522"/>
            <a:chExt cx="2093636" cy="306968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1248" y="2590799"/>
              <a:ext cx="2093636" cy="280040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097504" y="2321522"/>
              <a:ext cx="1789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Serum </a:t>
              </a:r>
              <a:r>
                <a:rPr lang="en-US" b="1" dirty="0" err="1" smtClean="0"/>
                <a:t>Neut</a:t>
              </a:r>
              <a:r>
                <a:rPr lang="en-US" b="1" dirty="0" smtClean="0"/>
                <a:t> titer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83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Background</a:t>
            </a:r>
          </a:p>
          <a:p>
            <a:pPr algn="ctr"/>
            <a:endParaRPr lang="en-US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Influenza epidemic and pandemic are serious public health problems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</a:rPr>
              <a:t>Average annual flu-related death- ~23,000 (USA)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</a:rPr>
              <a:t>Annual direct medical cost - $10 billion, lost earnings - $16 billion, total economic burden - $87 </a:t>
            </a:r>
            <a:r>
              <a:rPr lang="en-US" sz="2000" b="1" dirty="0">
                <a:solidFill>
                  <a:srgbClr val="002060"/>
                </a:solidFill>
              </a:rPr>
              <a:t>billion (USA</a:t>
            </a:r>
            <a:r>
              <a:rPr lang="en-US" sz="2000" b="1" dirty="0" smtClean="0">
                <a:solidFill>
                  <a:srgbClr val="002060"/>
                </a:solidFill>
              </a:rPr>
              <a:t>)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Box 198"/>
          <p:cNvSpPr txBox="1"/>
          <p:nvPr/>
        </p:nvSpPr>
        <p:spPr>
          <a:xfrm>
            <a:off x="6459073" y="6245423"/>
            <a:ext cx="1863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 et al. JID 2015</a:t>
            </a:r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2" name="TextBox 411"/>
          <p:cNvSpPr txBox="1"/>
          <p:nvPr/>
        </p:nvSpPr>
        <p:spPr>
          <a:xfrm>
            <a:off x="76200" y="1452408"/>
            <a:ext cx="3244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infection did not affect the Ab response to subsequent IIV immunization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4724400" y="14726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 IIV immunization resulted in reduced Ab response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685800"/>
            <a:ext cx="763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 priming effect of natural flu infection vs IIV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" y="2518827"/>
            <a:ext cx="3060567" cy="3410128"/>
            <a:chOff x="228600" y="2518827"/>
            <a:chExt cx="3060567" cy="3410128"/>
          </a:xfrm>
        </p:grpSpPr>
        <p:sp>
          <p:nvSpPr>
            <p:cNvPr id="256" name="TextBox 255"/>
            <p:cNvSpPr txBox="1"/>
            <p:nvPr/>
          </p:nvSpPr>
          <p:spPr>
            <a:xfrm>
              <a:off x="1676400" y="5405735"/>
              <a:ext cx="1612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baseline serum neutralizing titer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2518827"/>
              <a:ext cx="1949646" cy="287237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8600" y="3429000"/>
              <a:ext cx="121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PPAb</a:t>
              </a:r>
              <a:r>
                <a:rPr lang="en-US" b="1" dirty="0" smtClean="0"/>
                <a:t> reactivity</a:t>
              </a:r>
              <a:endParaRPr lang="en-US" b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826456" y="3343198"/>
              <a:ext cx="4431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>
              <a:off x="2590800" y="3200400"/>
              <a:ext cx="4431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Box 175"/>
          <p:cNvSpPr txBox="1"/>
          <p:nvPr/>
        </p:nvSpPr>
        <p:spPr>
          <a:xfrm>
            <a:off x="6140241" y="5543158"/>
            <a:ext cx="2376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IIV immunization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62400" y="2448524"/>
            <a:ext cx="2895599" cy="2961676"/>
            <a:chOff x="3962400" y="2448524"/>
            <a:chExt cx="2895599" cy="29616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8119" y="2448524"/>
              <a:ext cx="1919880" cy="2961676"/>
            </a:xfrm>
            <a:prstGeom prst="rect">
              <a:avLst/>
            </a:prstGeom>
          </p:spPr>
        </p:pic>
        <p:sp>
          <p:nvSpPr>
            <p:cNvPr id="422" name="TextBox 421"/>
            <p:cNvSpPr txBox="1"/>
            <p:nvPr/>
          </p:nvSpPr>
          <p:spPr>
            <a:xfrm>
              <a:off x="3962400" y="3429000"/>
              <a:ext cx="121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PPAb</a:t>
              </a:r>
              <a:r>
                <a:rPr lang="en-US" b="1" dirty="0" smtClean="0"/>
                <a:t> reactivity</a:t>
              </a:r>
              <a:endParaRPr lang="en-US" b="1" dirty="0"/>
            </a:p>
          </p:txBody>
        </p:sp>
        <p:cxnSp>
          <p:nvCxnSpPr>
            <p:cNvPr id="424" name="Straight Connector 423"/>
            <p:cNvCxnSpPr/>
            <p:nvPr/>
          </p:nvCxnSpPr>
          <p:spPr>
            <a:xfrm>
              <a:off x="5574323" y="3343198"/>
              <a:ext cx="4431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6248399" y="3810000"/>
              <a:ext cx="4431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931248" y="2321522"/>
            <a:ext cx="2093636" cy="3069682"/>
            <a:chOff x="6931248" y="2321522"/>
            <a:chExt cx="2093636" cy="306968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1248" y="2590799"/>
              <a:ext cx="2093636" cy="280040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097504" y="2321522"/>
              <a:ext cx="1789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Serum </a:t>
              </a:r>
              <a:r>
                <a:rPr lang="en-US" b="1" dirty="0" err="1" smtClean="0"/>
                <a:t>Neut</a:t>
              </a:r>
              <a:r>
                <a:rPr lang="en-US" b="1" dirty="0" smtClean="0"/>
                <a:t> titer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242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9860" y="3411954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LAIV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7204" y="3421743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IIV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947446"/>
            <a:ext cx="1601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identical twins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0233" y="3424106"/>
            <a:ext cx="624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4685" y="4015509"/>
            <a:ext cx="2350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Plasmablast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PPAb</a:t>
            </a:r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mAb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65430" y="3919954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13085" y="3919954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44180" y="483435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5347" y="4844143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IIV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4281" y="484650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70285" y="3591020"/>
            <a:ext cx="838200" cy="5237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381247" y="4300954"/>
            <a:ext cx="827238" cy="6831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19200" y="990600"/>
            <a:ext cx="6655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Priming effect of LAIV vs IIV in identical twin children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556" y="2286000"/>
            <a:ext cx="650444" cy="1066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56" y="2286000"/>
            <a:ext cx="65044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62000" y="895290"/>
            <a:ext cx="763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 response in repeated flu vaccination: MZ twins 8-17 years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33400" y="2209800"/>
            <a:ext cx="6368209" cy="2449020"/>
            <a:chOff x="533400" y="2209800"/>
            <a:chExt cx="6368209" cy="2449020"/>
          </a:xfrm>
        </p:grpSpPr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2232224" y="2767690"/>
              <a:ext cx="1067557" cy="12047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2224846" y="2767690"/>
              <a:ext cx="12301" cy="1204796"/>
            </a:xfrm>
            <a:prstGeom prst="rect">
              <a:avLst/>
            </a:prstGeom>
            <a:solidFill>
              <a:srgbClr val="868686"/>
            </a:solidFill>
            <a:ln w="1588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2168268" y="2761118"/>
              <a:ext cx="63955" cy="1217938"/>
            </a:xfrm>
            <a:custGeom>
              <a:avLst/>
              <a:gdLst>
                <a:gd name="T0" fmla="*/ 0 w 52"/>
                <a:gd name="T1" fmla="*/ 1100 h 1112"/>
                <a:gd name="T2" fmla="*/ 52 w 52"/>
                <a:gd name="T3" fmla="*/ 1100 h 1112"/>
                <a:gd name="T4" fmla="*/ 52 w 52"/>
                <a:gd name="T5" fmla="*/ 1112 h 1112"/>
                <a:gd name="T6" fmla="*/ 0 w 52"/>
                <a:gd name="T7" fmla="*/ 1112 h 1112"/>
                <a:gd name="T8" fmla="*/ 0 w 52"/>
                <a:gd name="T9" fmla="*/ 1100 h 1112"/>
                <a:gd name="T10" fmla="*/ 0 w 52"/>
                <a:gd name="T11" fmla="*/ 879 h 1112"/>
                <a:gd name="T12" fmla="*/ 52 w 52"/>
                <a:gd name="T13" fmla="*/ 879 h 1112"/>
                <a:gd name="T14" fmla="*/ 52 w 52"/>
                <a:gd name="T15" fmla="*/ 891 h 1112"/>
                <a:gd name="T16" fmla="*/ 0 w 52"/>
                <a:gd name="T17" fmla="*/ 891 h 1112"/>
                <a:gd name="T18" fmla="*/ 0 w 52"/>
                <a:gd name="T19" fmla="*/ 879 h 1112"/>
                <a:gd name="T20" fmla="*/ 0 w 52"/>
                <a:gd name="T21" fmla="*/ 660 h 1112"/>
                <a:gd name="T22" fmla="*/ 52 w 52"/>
                <a:gd name="T23" fmla="*/ 660 h 1112"/>
                <a:gd name="T24" fmla="*/ 52 w 52"/>
                <a:gd name="T25" fmla="*/ 672 h 1112"/>
                <a:gd name="T26" fmla="*/ 0 w 52"/>
                <a:gd name="T27" fmla="*/ 672 h 1112"/>
                <a:gd name="T28" fmla="*/ 0 w 52"/>
                <a:gd name="T29" fmla="*/ 660 h 1112"/>
                <a:gd name="T30" fmla="*/ 0 w 52"/>
                <a:gd name="T31" fmla="*/ 439 h 1112"/>
                <a:gd name="T32" fmla="*/ 52 w 52"/>
                <a:gd name="T33" fmla="*/ 439 h 1112"/>
                <a:gd name="T34" fmla="*/ 52 w 52"/>
                <a:gd name="T35" fmla="*/ 451 h 1112"/>
                <a:gd name="T36" fmla="*/ 0 w 52"/>
                <a:gd name="T37" fmla="*/ 451 h 1112"/>
                <a:gd name="T38" fmla="*/ 0 w 52"/>
                <a:gd name="T39" fmla="*/ 439 h 1112"/>
                <a:gd name="T40" fmla="*/ 0 w 52"/>
                <a:gd name="T41" fmla="*/ 219 h 1112"/>
                <a:gd name="T42" fmla="*/ 52 w 52"/>
                <a:gd name="T43" fmla="*/ 219 h 1112"/>
                <a:gd name="T44" fmla="*/ 52 w 52"/>
                <a:gd name="T45" fmla="*/ 230 h 1112"/>
                <a:gd name="T46" fmla="*/ 0 w 52"/>
                <a:gd name="T47" fmla="*/ 230 h 1112"/>
                <a:gd name="T48" fmla="*/ 0 w 52"/>
                <a:gd name="T49" fmla="*/ 219 h 1112"/>
                <a:gd name="T50" fmla="*/ 0 w 52"/>
                <a:gd name="T51" fmla="*/ 0 h 1112"/>
                <a:gd name="T52" fmla="*/ 52 w 52"/>
                <a:gd name="T53" fmla="*/ 0 h 1112"/>
                <a:gd name="T54" fmla="*/ 52 w 52"/>
                <a:gd name="T55" fmla="*/ 11 h 1112"/>
                <a:gd name="T56" fmla="*/ 0 w 52"/>
                <a:gd name="T57" fmla="*/ 11 h 1112"/>
                <a:gd name="T58" fmla="*/ 0 w 52"/>
                <a:gd name="T59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1112">
                  <a:moveTo>
                    <a:pt x="0" y="1100"/>
                  </a:moveTo>
                  <a:lnTo>
                    <a:pt x="52" y="1100"/>
                  </a:lnTo>
                  <a:lnTo>
                    <a:pt x="52" y="1112"/>
                  </a:lnTo>
                  <a:lnTo>
                    <a:pt x="0" y="1112"/>
                  </a:lnTo>
                  <a:lnTo>
                    <a:pt x="0" y="1100"/>
                  </a:lnTo>
                  <a:close/>
                  <a:moveTo>
                    <a:pt x="0" y="879"/>
                  </a:moveTo>
                  <a:lnTo>
                    <a:pt x="52" y="879"/>
                  </a:lnTo>
                  <a:lnTo>
                    <a:pt x="52" y="891"/>
                  </a:lnTo>
                  <a:lnTo>
                    <a:pt x="0" y="891"/>
                  </a:lnTo>
                  <a:lnTo>
                    <a:pt x="0" y="879"/>
                  </a:lnTo>
                  <a:close/>
                  <a:moveTo>
                    <a:pt x="0" y="660"/>
                  </a:moveTo>
                  <a:lnTo>
                    <a:pt x="52" y="660"/>
                  </a:lnTo>
                  <a:lnTo>
                    <a:pt x="52" y="672"/>
                  </a:lnTo>
                  <a:lnTo>
                    <a:pt x="0" y="672"/>
                  </a:lnTo>
                  <a:lnTo>
                    <a:pt x="0" y="660"/>
                  </a:lnTo>
                  <a:close/>
                  <a:moveTo>
                    <a:pt x="0" y="439"/>
                  </a:moveTo>
                  <a:lnTo>
                    <a:pt x="52" y="439"/>
                  </a:lnTo>
                  <a:lnTo>
                    <a:pt x="52" y="451"/>
                  </a:lnTo>
                  <a:lnTo>
                    <a:pt x="0" y="451"/>
                  </a:lnTo>
                  <a:lnTo>
                    <a:pt x="0" y="439"/>
                  </a:lnTo>
                  <a:close/>
                  <a:moveTo>
                    <a:pt x="0" y="219"/>
                  </a:moveTo>
                  <a:lnTo>
                    <a:pt x="52" y="219"/>
                  </a:lnTo>
                  <a:lnTo>
                    <a:pt x="52" y="230"/>
                  </a:lnTo>
                  <a:lnTo>
                    <a:pt x="0" y="230"/>
                  </a:lnTo>
                  <a:lnTo>
                    <a:pt x="0" y="219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52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588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2232224" y="3968103"/>
              <a:ext cx="1067557" cy="10953"/>
            </a:xfrm>
            <a:prstGeom prst="rect">
              <a:avLst/>
            </a:prstGeom>
            <a:solidFill>
              <a:srgbClr val="868686"/>
            </a:solidFill>
            <a:ln w="1588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3"/>
            <p:cNvSpPr>
              <a:spLocks noEditPoints="1"/>
            </p:cNvSpPr>
            <p:nvPr/>
          </p:nvSpPr>
          <p:spPr bwMode="auto">
            <a:xfrm>
              <a:off x="2224846" y="3972484"/>
              <a:ext cx="1082315" cy="56954"/>
            </a:xfrm>
            <a:custGeom>
              <a:avLst/>
              <a:gdLst>
                <a:gd name="T0" fmla="*/ 12 w 880"/>
                <a:gd name="T1" fmla="*/ 0 h 52"/>
                <a:gd name="T2" fmla="*/ 12 w 880"/>
                <a:gd name="T3" fmla="*/ 52 h 52"/>
                <a:gd name="T4" fmla="*/ 0 w 880"/>
                <a:gd name="T5" fmla="*/ 52 h 52"/>
                <a:gd name="T6" fmla="*/ 0 w 880"/>
                <a:gd name="T7" fmla="*/ 0 h 52"/>
                <a:gd name="T8" fmla="*/ 12 w 880"/>
                <a:gd name="T9" fmla="*/ 0 h 52"/>
                <a:gd name="T10" fmla="*/ 446 w 880"/>
                <a:gd name="T11" fmla="*/ 0 h 52"/>
                <a:gd name="T12" fmla="*/ 446 w 880"/>
                <a:gd name="T13" fmla="*/ 52 h 52"/>
                <a:gd name="T14" fmla="*/ 434 w 880"/>
                <a:gd name="T15" fmla="*/ 52 h 52"/>
                <a:gd name="T16" fmla="*/ 434 w 880"/>
                <a:gd name="T17" fmla="*/ 0 h 52"/>
                <a:gd name="T18" fmla="*/ 446 w 880"/>
                <a:gd name="T19" fmla="*/ 0 h 52"/>
                <a:gd name="T20" fmla="*/ 880 w 880"/>
                <a:gd name="T21" fmla="*/ 0 h 52"/>
                <a:gd name="T22" fmla="*/ 880 w 880"/>
                <a:gd name="T23" fmla="*/ 52 h 52"/>
                <a:gd name="T24" fmla="*/ 869 w 880"/>
                <a:gd name="T25" fmla="*/ 52 h 52"/>
                <a:gd name="T26" fmla="*/ 869 w 880"/>
                <a:gd name="T27" fmla="*/ 0 h 52"/>
                <a:gd name="T28" fmla="*/ 880 w 880"/>
                <a:gd name="T2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0" h="52">
                  <a:moveTo>
                    <a:pt x="12" y="0"/>
                  </a:moveTo>
                  <a:lnTo>
                    <a:pt x="1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12" y="0"/>
                  </a:lnTo>
                  <a:close/>
                  <a:moveTo>
                    <a:pt x="446" y="0"/>
                  </a:moveTo>
                  <a:lnTo>
                    <a:pt x="446" y="52"/>
                  </a:lnTo>
                  <a:lnTo>
                    <a:pt x="434" y="52"/>
                  </a:lnTo>
                  <a:lnTo>
                    <a:pt x="434" y="0"/>
                  </a:lnTo>
                  <a:lnTo>
                    <a:pt x="446" y="0"/>
                  </a:lnTo>
                  <a:close/>
                  <a:moveTo>
                    <a:pt x="880" y="0"/>
                  </a:moveTo>
                  <a:lnTo>
                    <a:pt x="880" y="52"/>
                  </a:lnTo>
                  <a:lnTo>
                    <a:pt x="869" y="52"/>
                  </a:lnTo>
                  <a:lnTo>
                    <a:pt x="869" y="0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rgbClr val="868686"/>
            </a:solidFill>
            <a:ln w="1588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980005" y="3665809"/>
              <a:ext cx="98392" cy="89813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980005" y="3665809"/>
              <a:ext cx="98392" cy="89813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19050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2960326" y="3299990"/>
              <a:ext cx="137750" cy="12267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2960326" y="3299990"/>
              <a:ext cx="137750" cy="122671"/>
            </a:xfrm>
            <a:prstGeom prst="rect">
              <a:avLst/>
            </a:prstGeom>
            <a:noFill/>
            <a:ln w="9525">
              <a:solidFill>
                <a:srgbClr val="BE4B4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942845" y="2649404"/>
              <a:ext cx="228952" cy="1150695"/>
              <a:chOff x="1115004" y="2346325"/>
              <a:chExt cx="147762" cy="833917"/>
            </a:xfrm>
          </p:grpSpPr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>
                <a:off x="1115004" y="3046413"/>
                <a:ext cx="137596" cy="133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0.1</a:t>
                </a:r>
                <a:endPara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04" name="Rectangle 31"/>
              <p:cNvSpPr>
                <a:spLocks noChangeArrowheads="1"/>
              </p:cNvSpPr>
              <p:nvPr/>
            </p:nvSpPr>
            <p:spPr bwMode="auto">
              <a:xfrm>
                <a:off x="1182505" y="2697163"/>
                <a:ext cx="54832" cy="133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1</a:t>
                </a:r>
                <a:endPara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05" name="Rectangle 33"/>
              <p:cNvSpPr>
                <a:spLocks noChangeArrowheads="1"/>
              </p:cNvSpPr>
              <p:nvPr/>
            </p:nvSpPr>
            <p:spPr bwMode="auto">
              <a:xfrm>
                <a:off x="1153104" y="2346325"/>
                <a:ext cx="109662" cy="133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10</a:t>
                </a:r>
                <a:endPara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305522" y="2761118"/>
              <a:ext cx="1194768" cy="1279273"/>
              <a:chOff x="2498725" y="2427288"/>
              <a:chExt cx="735013" cy="927100"/>
            </a:xfrm>
          </p:grpSpPr>
          <p:sp>
            <p:nvSpPr>
              <p:cNvPr id="88" name="Rectangle 41"/>
              <p:cNvSpPr>
                <a:spLocks noChangeArrowheads="1"/>
              </p:cNvSpPr>
              <p:nvPr/>
            </p:nvSpPr>
            <p:spPr bwMode="auto">
              <a:xfrm>
                <a:off x="2540000" y="2432050"/>
                <a:ext cx="688975" cy="882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Rectangle 42"/>
              <p:cNvSpPr>
                <a:spLocks noChangeArrowheads="1"/>
              </p:cNvSpPr>
              <p:nvPr/>
            </p:nvSpPr>
            <p:spPr bwMode="auto">
              <a:xfrm>
                <a:off x="2535238" y="2432050"/>
                <a:ext cx="7938" cy="882650"/>
              </a:xfrm>
              <a:prstGeom prst="rect">
                <a:avLst/>
              </a:pr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43"/>
              <p:cNvSpPr>
                <a:spLocks noEditPoints="1"/>
              </p:cNvSpPr>
              <p:nvPr/>
            </p:nvSpPr>
            <p:spPr bwMode="auto">
              <a:xfrm>
                <a:off x="2498725" y="2427288"/>
                <a:ext cx="41275" cy="890588"/>
              </a:xfrm>
              <a:custGeom>
                <a:avLst/>
                <a:gdLst>
                  <a:gd name="T0" fmla="*/ 0 w 52"/>
                  <a:gd name="T1" fmla="*/ 1111 h 1123"/>
                  <a:gd name="T2" fmla="*/ 52 w 52"/>
                  <a:gd name="T3" fmla="*/ 1111 h 1123"/>
                  <a:gd name="T4" fmla="*/ 52 w 52"/>
                  <a:gd name="T5" fmla="*/ 1123 h 1123"/>
                  <a:gd name="T6" fmla="*/ 0 w 52"/>
                  <a:gd name="T7" fmla="*/ 1123 h 1123"/>
                  <a:gd name="T8" fmla="*/ 0 w 52"/>
                  <a:gd name="T9" fmla="*/ 1111 h 1123"/>
                  <a:gd name="T10" fmla="*/ 0 w 52"/>
                  <a:gd name="T11" fmla="*/ 889 h 1123"/>
                  <a:gd name="T12" fmla="*/ 52 w 52"/>
                  <a:gd name="T13" fmla="*/ 889 h 1123"/>
                  <a:gd name="T14" fmla="*/ 52 w 52"/>
                  <a:gd name="T15" fmla="*/ 900 h 1123"/>
                  <a:gd name="T16" fmla="*/ 0 w 52"/>
                  <a:gd name="T17" fmla="*/ 900 h 1123"/>
                  <a:gd name="T18" fmla="*/ 0 w 52"/>
                  <a:gd name="T19" fmla="*/ 889 h 1123"/>
                  <a:gd name="T20" fmla="*/ 0 w 52"/>
                  <a:gd name="T21" fmla="*/ 668 h 1123"/>
                  <a:gd name="T22" fmla="*/ 52 w 52"/>
                  <a:gd name="T23" fmla="*/ 668 h 1123"/>
                  <a:gd name="T24" fmla="*/ 52 w 52"/>
                  <a:gd name="T25" fmla="*/ 680 h 1123"/>
                  <a:gd name="T26" fmla="*/ 0 w 52"/>
                  <a:gd name="T27" fmla="*/ 680 h 1123"/>
                  <a:gd name="T28" fmla="*/ 0 w 52"/>
                  <a:gd name="T29" fmla="*/ 668 h 1123"/>
                  <a:gd name="T30" fmla="*/ 0 w 52"/>
                  <a:gd name="T31" fmla="*/ 446 h 1123"/>
                  <a:gd name="T32" fmla="*/ 52 w 52"/>
                  <a:gd name="T33" fmla="*/ 446 h 1123"/>
                  <a:gd name="T34" fmla="*/ 52 w 52"/>
                  <a:gd name="T35" fmla="*/ 457 h 1123"/>
                  <a:gd name="T36" fmla="*/ 0 w 52"/>
                  <a:gd name="T37" fmla="*/ 457 h 1123"/>
                  <a:gd name="T38" fmla="*/ 0 w 52"/>
                  <a:gd name="T39" fmla="*/ 446 h 1123"/>
                  <a:gd name="T40" fmla="*/ 0 w 52"/>
                  <a:gd name="T41" fmla="*/ 223 h 1123"/>
                  <a:gd name="T42" fmla="*/ 52 w 52"/>
                  <a:gd name="T43" fmla="*/ 223 h 1123"/>
                  <a:gd name="T44" fmla="*/ 52 w 52"/>
                  <a:gd name="T45" fmla="*/ 235 h 1123"/>
                  <a:gd name="T46" fmla="*/ 0 w 52"/>
                  <a:gd name="T47" fmla="*/ 235 h 1123"/>
                  <a:gd name="T48" fmla="*/ 0 w 52"/>
                  <a:gd name="T49" fmla="*/ 223 h 1123"/>
                  <a:gd name="T50" fmla="*/ 0 w 52"/>
                  <a:gd name="T51" fmla="*/ 0 h 1123"/>
                  <a:gd name="T52" fmla="*/ 52 w 52"/>
                  <a:gd name="T53" fmla="*/ 0 h 1123"/>
                  <a:gd name="T54" fmla="*/ 52 w 52"/>
                  <a:gd name="T55" fmla="*/ 12 h 1123"/>
                  <a:gd name="T56" fmla="*/ 0 w 52"/>
                  <a:gd name="T57" fmla="*/ 12 h 1123"/>
                  <a:gd name="T58" fmla="*/ 0 w 52"/>
                  <a:gd name="T59" fmla="*/ 0 h 1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2" h="1123">
                    <a:moveTo>
                      <a:pt x="0" y="1111"/>
                    </a:moveTo>
                    <a:lnTo>
                      <a:pt x="52" y="1111"/>
                    </a:lnTo>
                    <a:lnTo>
                      <a:pt x="52" y="1123"/>
                    </a:lnTo>
                    <a:lnTo>
                      <a:pt x="0" y="1123"/>
                    </a:lnTo>
                    <a:lnTo>
                      <a:pt x="0" y="1111"/>
                    </a:lnTo>
                    <a:close/>
                    <a:moveTo>
                      <a:pt x="0" y="889"/>
                    </a:moveTo>
                    <a:lnTo>
                      <a:pt x="52" y="889"/>
                    </a:lnTo>
                    <a:lnTo>
                      <a:pt x="52" y="900"/>
                    </a:lnTo>
                    <a:lnTo>
                      <a:pt x="0" y="900"/>
                    </a:lnTo>
                    <a:lnTo>
                      <a:pt x="0" y="889"/>
                    </a:lnTo>
                    <a:close/>
                    <a:moveTo>
                      <a:pt x="0" y="668"/>
                    </a:moveTo>
                    <a:lnTo>
                      <a:pt x="52" y="668"/>
                    </a:lnTo>
                    <a:lnTo>
                      <a:pt x="52" y="680"/>
                    </a:lnTo>
                    <a:lnTo>
                      <a:pt x="0" y="680"/>
                    </a:lnTo>
                    <a:lnTo>
                      <a:pt x="0" y="668"/>
                    </a:lnTo>
                    <a:close/>
                    <a:moveTo>
                      <a:pt x="0" y="446"/>
                    </a:moveTo>
                    <a:lnTo>
                      <a:pt x="52" y="446"/>
                    </a:lnTo>
                    <a:lnTo>
                      <a:pt x="52" y="457"/>
                    </a:lnTo>
                    <a:lnTo>
                      <a:pt x="0" y="457"/>
                    </a:lnTo>
                    <a:lnTo>
                      <a:pt x="0" y="446"/>
                    </a:lnTo>
                    <a:close/>
                    <a:moveTo>
                      <a:pt x="0" y="223"/>
                    </a:moveTo>
                    <a:lnTo>
                      <a:pt x="52" y="223"/>
                    </a:lnTo>
                    <a:lnTo>
                      <a:pt x="52" y="235"/>
                    </a:lnTo>
                    <a:lnTo>
                      <a:pt x="0" y="235"/>
                    </a:lnTo>
                    <a:lnTo>
                      <a:pt x="0" y="223"/>
                    </a:lnTo>
                    <a:close/>
                    <a:moveTo>
                      <a:pt x="0" y="0"/>
                    </a:moveTo>
                    <a:lnTo>
                      <a:pt x="52" y="0"/>
                    </a:lnTo>
                    <a:lnTo>
                      <a:pt x="52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Rectangle 44"/>
              <p:cNvSpPr>
                <a:spLocks noChangeArrowheads="1"/>
              </p:cNvSpPr>
              <p:nvPr/>
            </p:nvSpPr>
            <p:spPr bwMode="auto">
              <a:xfrm>
                <a:off x="2540000" y="3309938"/>
                <a:ext cx="688975" cy="7938"/>
              </a:xfrm>
              <a:prstGeom prst="rect">
                <a:avLst/>
              </a:pr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45"/>
              <p:cNvSpPr>
                <a:spLocks noEditPoints="1"/>
              </p:cNvSpPr>
              <p:nvPr/>
            </p:nvSpPr>
            <p:spPr bwMode="auto">
              <a:xfrm>
                <a:off x="2535238" y="3314700"/>
                <a:ext cx="698500" cy="39688"/>
              </a:xfrm>
              <a:custGeom>
                <a:avLst/>
                <a:gdLst>
                  <a:gd name="T0" fmla="*/ 12 w 880"/>
                  <a:gd name="T1" fmla="*/ 0 h 52"/>
                  <a:gd name="T2" fmla="*/ 12 w 880"/>
                  <a:gd name="T3" fmla="*/ 52 h 52"/>
                  <a:gd name="T4" fmla="*/ 0 w 880"/>
                  <a:gd name="T5" fmla="*/ 52 h 52"/>
                  <a:gd name="T6" fmla="*/ 0 w 880"/>
                  <a:gd name="T7" fmla="*/ 0 h 52"/>
                  <a:gd name="T8" fmla="*/ 12 w 880"/>
                  <a:gd name="T9" fmla="*/ 0 h 52"/>
                  <a:gd name="T10" fmla="*/ 446 w 880"/>
                  <a:gd name="T11" fmla="*/ 0 h 52"/>
                  <a:gd name="T12" fmla="*/ 446 w 880"/>
                  <a:gd name="T13" fmla="*/ 52 h 52"/>
                  <a:gd name="T14" fmla="*/ 434 w 880"/>
                  <a:gd name="T15" fmla="*/ 52 h 52"/>
                  <a:gd name="T16" fmla="*/ 434 w 880"/>
                  <a:gd name="T17" fmla="*/ 0 h 52"/>
                  <a:gd name="T18" fmla="*/ 446 w 880"/>
                  <a:gd name="T19" fmla="*/ 0 h 52"/>
                  <a:gd name="T20" fmla="*/ 880 w 880"/>
                  <a:gd name="T21" fmla="*/ 0 h 52"/>
                  <a:gd name="T22" fmla="*/ 880 w 880"/>
                  <a:gd name="T23" fmla="*/ 52 h 52"/>
                  <a:gd name="T24" fmla="*/ 869 w 880"/>
                  <a:gd name="T25" fmla="*/ 52 h 52"/>
                  <a:gd name="T26" fmla="*/ 869 w 880"/>
                  <a:gd name="T27" fmla="*/ 0 h 52"/>
                  <a:gd name="T28" fmla="*/ 880 w 880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0" h="52">
                    <a:moveTo>
                      <a:pt x="12" y="0"/>
                    </a:moveTo>
                    <a:lnTo>
                      <a:pt x="12" y="52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  <a:moveTo>
                      <a:pt x="446" y="0"/>
                    </a:moveTo>
                    <a:lnTo>
                      <a:pt x="446" y="52"/>
                    </a:lnTo>
                    <a:lnTo>
                      <a:pt x="434" y="52"/>
                    </a:lnTo>
                    <a:lnTo>
                      <a:pt x="434" y="0"/>
                    </a:lnTo>
                    <a:lnTo>
                      <a:pt x="446" y="0"/>
                    </a:lnTo>
                    <a:close/>
                    <a:moveTo>
                      <a:pt x="880" y="0"/>
                    </a:moveTo>
                    <a:lnTo>
                      <a:pt x="880" y="52"/>
                    </a:lnTo>
                    <a:lnTo>
                      <a:pt x="869" y="52"/>
                    </a:lnTo>
                    <a:lnTo>
                      <a:pt x="869" y="0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46"/>
              <p:cNvSpPr>
                <a:spLocks/>
              </p:cNvSpPr>
              <p:nvPr/>
            </p:nvSpPr>
            <p:spPr bwMode="auto">
              <a:xfrm>
                <a:off x="2701925" y="2717800"/>
                <a:ext cx="361950" cy="204788"/>
              </a:xfrm>
              <a:custGeom>
                <a:avLst/>
                <a:gdLst>
                  <a:gd name="T0" fmla="*/ 5 w 455"/>
                  <a:gd name="T1" fmla="*/ 236 h 257"/>
                  <a:gd name="T2" fmla="*/ 439 w 455"/>
                  <a:gd name="T3" fmla="*/ 0 h 257"/>
                  <a:gd name="T4" fmla="*/ 447 w 455"/>
                  <a:gd name="T5" fmla="*/ 0 h 257"/>
                  <a:gd name="T6" fmla="*/ 455 w 455"/>
                  <a:gd name="T7" fmla="*/ 6 h 257"/>
                  <a:gd name="T8" fmla="*/ 455 w 455"/>
                  <a:gd name="T9" fmla="*/ 13 h 257"/>
                  <a:gd name="T10" fmla="*/ 449 w 455"/>
                  <a:gd name="T11" fmla="*/ 21 h 257"/>
                  <a:gd name="T12" fmla="*/ 15 w 455"/>
                  <a:gd name="T13" fmla="*/ 257 h 257"/>
                  <a:gd name="T14" fmla="*/ 7 w 455"/>
                  <a:gd name="T15" fmla="*/ 257 h 257"/>
                  <a:gd name="T16" fmla="*/ 0 w 455"/>
                  <a:gd name="T17" fmla="*/ 251 h 257"/>
                  <a:gd name="T18" fmla="*/ 0 w 455"/>
                  <a:gd name="T19" fmla="*/ 244 h 257"/>
                  <a:gd name="T20" fmla="*/ 5 w 455"/>
                  <a:gd name="T21" fmla="*/ 236 h 257"/>
                  <a:gd name="T22" fmla="*/ 5 w 455"/>
                  <a:gd name="T23" fmla="*/ 236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57">
                    <a:moveTo>
                      <a:pt x="5" y="236"/>
                    </a:moveTo>
                    <a:lnTo>
                      <a:pt x="439" y="0"/>
                    </a:lnTo>
                    <a:lnTo>
                      <a:pt x="447" y="0"/>
                    </a:lnTo>
                    <a:lnTo>
                      <a:pt x="455" y="6"/>
                    </a:lnTo>
                    <a:lnTo>
                      <a:pt x="455" y="13"/>
                    </a:lnTo>
                    <a:lnTo>
                      <a:pt x="449" y="21"/>
                    </a:lnTo>
                    <a:lnTo>
                      <a:pt x="15" y="257"/>
                    </a:lnTo>
                    <a:lnTo>
                      <a:pt x="7" y="257"/>
                    </a:lnTo>
                    <a:lnTo>
                      <a:pt x="0" y="251"/>
                    </a:lnTo>
                    <a:lnTo>
                      <a:pt x="0" y="244"/>
                    </a:lnTo>
                    <a:lnTo>
                      <a:pt x="5" y="236"/>
                    </a:lnTo>
                    <a:lnTo>
                      <a:pt x="5" y="236"/>
                    </a:lnTo>
                    <a:close/>
                  </a:path>
                </a:pathLst>
              </a:custGeom>
              <a:solidFill>
                <a:srgbClr val="4A7EBB"/>
              </a:solidFill>
              <a:ln w="1588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47"/>
              <p:cNvSpPr>
                <a:spLocks/>
              </p:cNvSpPr>
              <p:nvPr/>
            </p:nvSpPr>
            <p:spPr bwMode="auto">
              <a:xfrm>
                <a:off x="2678113" y="2881313"/>
                <a:ext cx="63500" cy="6350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48"/>
              <p:cNvSpPr>
                <a:spLocks/>
              </p:cNvSpPr>
              <p:nvPr/>
            </p:nvSpPr>
            <p:spPr bwMode="auto">
              <a:xfrm>
                <a:off x="2678113" y="2881313"/>
                <a:ext cx="63500" cy="6350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19050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49"/>
              <p:cNvSpPr>
                <a:spLocks/>
              </p:cNvSpPr>
              <p:nvPr/>
            </p:nvSpPr>
            <p:spPr bwMode="auto">
              <a:xfrm>
                <a:off x="3022600" y="2693988"/>
                <a:ext cx="63500" cy="6350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50"/>
              <p:cNvSpPr>
                <a:spLocks/>
              </p:cNvSpPr>
              <p:nvPr/>
            </p:nvSpPr>
            <p:spPr bwMode="auto">
              <a:xfrm>
                <a:off x="3022600" y="2693988"/>
                <a:ext cx="63500" cy="6350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19050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51"/>
              <p:cNvSpPr>
                <a:spLocks/>
              </p:cNvSpPr>
              <p:nvPr/>
            </p:nvSpPr>
            <p:spPr bwMode="auto">
              <a:xfrm>
                <a:off x="2701925" y="2578100"/>
                <a:ext cx="361950" cy="611188"/>
              </a:xfrm>
              <a:custGeom>
                <a:avLst/>
                <a:gdLst>
                  <a:gd name="T0" fmla="*/ 0 w 455"/>
                  <a:gd name="T1" fmla="*/ 754 h 770"/>
                  <a:gd name="T2" fmla="*/ 434 w 455"/>
                  <a:gd name="T3" fmla="*/ 6 h 770"/>
                  <a:gd name="T4" fmla="*/ 441 w 455"/>
                  <a:gd name="T5" fmla="*/ 0 h 770"/>
                  <a:gd name="T6" fmla="*/ 451 w 455"/>
                  <a:gd name="T7" fmla="*/ 0 h 770"/>
                  <a:gd name="T8" fmla="*/ 455 w 455"/>
                  <a:gd name="T9" fmla="*/ 8 h 770"/>
                  <a:gd name="T10" fmla="*/ 455 w 455"/>
                  <a:gd name="T11" fmla="*/ 18 h 770"/>
                  <a:gd name="T12" fmla="*/ 21 w 455"/>
                  <a:gd name="T13" fmla="*/ 766 h 770"/>
                  <a:gd name="T14" fmla="*/ 13 w 455"/>
                  <a:gd name="T15" fmla="*/ 770 h 770"/>
                  <a:gd name="T16" fmla="*/ 5 w 455"/>
                  <a:gd name="T17" fmla="*/ 770 h 770"/>
                  <a:gd name="T18" fmla="*/ 0 w 455"/>
                  <a:gd name="T19" fmla="*/ 762 h 770"/>
                  <a:gd name="T20" fmla="*/ 0 w 455"/>
                  <a:gd name="T21" fmla="*/ 754 h 770"/>
                  <a:gd name="T22" fmla="*/ 0 w 455"/>
                  <a:gd name="T23" fmla="*/ 7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770">
                    <a:moveTo>
                      <a:pt x="0" y="754"/>
                    </a:moveTo>
                    <a:lnTo>
                      <a:pt x="434" y="6"/>
                    </a:lnTo>
                    <a:lnTo>
                      <a:pt x="441" y="0"/>
                    </a:lnTo>
                    <a:lnTo>
                      <a:pt x="451" y="0"/>
                    </a:lnTo>
                    <a:lnTo>
                      <a:pt x="455" y="8"/>
                    </a:lnTo>
                    <a:lnTo>
                      <a:pt x="455" y="18"/>
                    </a:lnTo>
                    <a:lnTo>
                      <a:pt x="21" y="766"/>
                    </a:lnTo>
                    <a:lnTo>
                      <a:pt x="13" y="770"/>
                    </a:lnTo>
                    <a:lnTo>
                      <a:pt x="5" y="770"/>
                    </a:lnTo>
                    <a:lnTo>
                      <a:pt x="0" y="762"/>
                    </a:lnTo>
                    <a:lnTo>
                      <a:pt x="0" y="754"/>
                    </a:lnTo>
                    <a:lnTo>
                      <a:pt x="0" y="754"/>
                    </a:lnTo>
                    <a:close/>
                  </a:path>
                </a:pathLst>
              </a:custGeom>
              <a:solidFill>
                <a:srgbClr val="BE4B48"/>
              </a:solidFill>
              <a:ln w="1588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Rectangle 52"/>
              <p:cNvSpPr>
                <a:spLocks noChangeArrowheads="1"/>
              </p:cNvSpPr>
              <p:nvPr/>
            </p:nvSpPr>
            <p:spPr bwMode="auto">
              <a:xfrm>
                <a:off x="2678113" y="3149600"/>
                <a:ext cx="63500" cy="63500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Rectangle 53"/>
              <p:cNvSpPr>
                <a:spLocks noChangeArrowheads="1"/>
              </p:cNvSpPr>
              <p:nvPr/>
            </p:nvSpPr>
            <p:spPr bwMode="auto">
              <a:xfrm>
                <a:off x="2678113" y="3149600"/>
                <a:ext cx="63500" cy="63500"/>
              </a:xfrm>
              <a:prstGeom prst="rect">
                <a:avLst/>
              </a:prstGeom>
              <a:noFill/>
              <a:ln w="19050">
                <a:solidFill>
                  <a:srgbClr val="BE4B4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tangle 54"/>
              <p:cNvSpPr>
                <a:spLocks noChangeArrowheads="1"/>
              </p:cNvSpPr>
              <p:nvPr/>
            </p:nvSpPr>
            <p:spPr bwMode="auto">
              <a:xfrm>
                <a:off x="3022600" y="2555875"/>
                <a:ext cx="63500" cy="63500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tangle 55"/>
              <p:cNvSpPr>
                <a:spLocks noChangeArrowheads="1"/>
              </p:cNvSpPr>
              <p:nvPr/>
            </p:nvSpPr>
            <p:spPr bwMode="auto">
              <a:xfrm>
                <a:off x="3022600" y="2555875"/>
                <a:ext cx="63500" cy="63500"/>
              </a:xfrm>
              <a:prstGeom prst="rect">
                <a:avLst/>
              </a:prstGeom>
              <a:noFill/>
              <a:ln w="19050">
                <a:solidFill>
                  <a:srgbClr val="BE4B4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505452" y="2761118"/>
              <a:ext cx="1179284" cy="1268320"/>
              <a:chOff x="3708400" y="2427288"/>
              <a:chExt cx="725487" cy="919162"/>
            </a:xfrm>
          </p:grpSpPr>
          <p:sp>
            <p:nvSpPr>
              <p:cNvPr id="73" name="Rectangle 69"/>
              <p:cNvSpPr>
                <a:spLocks noChangeArrowheads="1"/>
              </p:cNvSpPr>
              <p:nvPr/>
            </p:nvSpPr>
            <p:spPr bwMode="auto">
              <a:xfrm>
                <a:off x="3749675" y="2432050"/>
                <a:ext cx="679450" cy="873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ctangle 70"/>
              <p:cNvSpPr>
                <a:spLocks noChangeArrowheads="1"/>
              </p:cNvSpPr>
              <p:nvPr/>
            </p:nvSpPr>
            <p:spPr bwMode="auto">
              <a:xfrm>
                <a:off x="3746500" y="2432050"/>
                <a:ext cx="7937" cy="873125"/>
              </a:xfrm>
              <a:prstGeom prst="rect">
                <a:avLst/>
              </a:pr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71"/>
              <p:cNvSpPr>
                <a:spLocks noEditPoints="1"/>
              </p:cNvSpPr>
              <p:nvPr/>
            </p:nvSpPr>
            <p:spPr bwMode="auto">
              <a:xfrm>
                <a:off x="3708400" y="2427288"/>
                <a:ext cx="41275" cy="882650"/>
              </a:xfrm>
              <a:custGeom>
                <a:avLst/>
                <a:gdLst>
                  <a:gd name="T0" fmla="*/ 0 w 52"/>
                  <a:gd name="T1" fmla="*/ 1100 h 1112"/>
                  <a:gd name="T2" fmla="*/ 52 w 52"/>
                  <a:gd name="T3" fmla="*/ 1100 h 1112"/>
                  <a:gd name="T4" fmla="*/ 52 w 52"/>
                  <a:gd name="T5" fmla="*/ 1112 h 1112"/>
                  <a:gd name="T6" fmla="*/ 0 w 52"/>
                  <a:gd name="T7" fmla="*/ 1112 h 1112"/>
                  <a:gd name="T8" fmla="*/ 0 w 52"/>
                  <a:gd name="T9" fmla="*/ 1100 h 1112"/>
                  <a:gd name="T10" fmla="*/ 0 w 52"/>
                  <a:gd name="T11" fmla="*/ 879 h 1112"/>
                  <a:gd name="T12" fmla="*/ 52 w 52"/>
                  <a:gd name="T13" fmla="*/ 879 h 1112"/>
                  <a:gd name="T14" fmla="*/ 52 w 52"/>
                  <a:gd name="T15" fmla="*/ 891 h 1112"/>
                  <a:gd name="T16" fmla="*/ 0 w 52"/>
                  <a:gd name="T17" fmla="*/ 891 h 1112"/>
                  <a:gd name="T18" fmla="*/ 0 w 52"/>
                  <a:gd name="T19" fmla="*/ 879 h 1112"/>
                  <a:gd name="T20" fmla="*/ 0 w 52"/>
                  <a:gd name="T21" fmla="*/ 660 h 1112"/>
                  <a:gd name="T22" fmla="*/ 52 w 52"/>
                  <a:gd name="T23" fmla="*/ 660 h 1112"/>
                  <a:gd name="T24" fmla="*/ 52 w 52"/>
                  <a:gd name="T25" fmla="*/ 672 h 1112"/>
                  <a:gd name="T26" fmla="*/ 0 w 52"/>
                  <a:gd name="T27" fmla="*/ 672 h 1112"/>
                  <a:gd name="T28" fmla="*/ 0 w 52"/>
                  <a:gd name="T29" fmla="*/ 660 h 1112"/>
                  <a:gd name="T30" fmla="*/ 0 w 52"/>
                  <a:gd name="T31" fmla="*/ 439 h 1112"/>
                  <a:gd name="T32" fmla="*/ 52 w 52"/>
                  <a:gd name="T33" fmla="*/ 439 h 1112"/>
                  <a:gd name="T34" fmla="*/ 52 w 52"/>
                  <a:gd name="T35" fmla="*/ 451 h 1112"/>
                  <a:gd name="T36" fmla="*/ 0 w 52"/>
                  <a:gd name="T37" fmla="*/ 451 h 1112"/>
                  <a:gd name="T38" fmla="*/ 0 w 52"/>
                  <a:gd name="T39" fmla="*/ 439 h 1112"/>
                  <a:gd name="T40" fmla="*/ 0 w 52"/>
                  <a:gd name="T41" fmla="*/ 219 h 1112"/>
                  <a:gd name="T42" fmla="*/ 52 w 52"/>
                  <a:gd name="T43" fmla="*/ 219 h 1112"/>
                  <a:gd name="T44" fmla="*/ 52 w 52"/>
                  <a:gd name="T45" fmla="*/ 230 h 1112"/>
                  <a:gd name="T46" fmla="*/ 0 w 52"/>
                  <a:gd name="T47" fmla="*/ 230 h 1112"/>
                  <a:gd name="T48" fmla="*/ 0 w 52"/>
                  <a:gd name="T49" fmla="*/ 219 h 1112"/>
                  <a:gd name="T50" fmla="*/ 0 w 52"/>
                  <a:gd name="T51" fmla="*/ 0 h 1112"/>
                  <a:gd name="T52" fmla="*/ 52 w 52"/>
                  <a:gd name="T53" fmla="*/ 0 h 1112"/>
                  <a:gd name="T54" fmla="*/ 52 w 52"/>
                  <a:gd name="T55" fmla="*/ 11 h 1112"/>
                  <a:gd name="T56" fmla="*/ 0 w 52"/>
                  <a:gd name="T57" fmla="*/ 11 h 1112"/>
                  <a:gd name="T58" fmla="*/ 0 w 52"/>
                  <a:gd name="T59" fmla="*/ 0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2" h="1112">
                    <a:moveTo>
                      <a:pt x="0" y="1100"/>
                    </a:moveTo>
                    <a:lnTo>
                      <a:pt x="52" y="1100"/>
                    </a:lnTo>
                    <a:lnTo>
                      <a:pt x="52" y="1112"/>
                    </a:lnTo>
                    <a:lnTo>
                      <a:pt x="0" y="1112"/>
                    </a:lnTo>
                    <a:lnTo>
                      <a:pt x="0" y="1100"/>
                    </a:lnTo>
                    <a:close/>
                    <a:moveTo>
                      <a:pt x="0" y="879"/>
                    </a:moveTo>
                    <a:lnTo>
                      <a:pt x="52" y="879"/>
                    </a:lnTo>
                    <a:lnTo>
                      <a:pt x="52" y="891"/>
                    </a:lnTo>
                    <a:lnTo>
                      <a:pt x="0" y="891"/>
                    </a:lnTo>
                    <a:lnTo>
                      <a:pt x="0" y="879"/>
                    </a:lnTo>
                    <a:close/>
                    <a:moveTo>
                      <a:pt x="0" y="660"/>
                    </a:moveTo>
                    <a:lnTo>
                      <a:pt x="52" y="660"/>
                    </a:lnTo>
                    <a:lnTo>
                      <a:pt x="52" y="672"/>
                    </a:lnTo>
                    <a:lnTo>
                      <a:pt x="0" y="672"/>
                    </a:lnTo>
                    <a:lnTo>
                      <a:pt x="0" y="660"/>
                    </a:lnTo>
                    <a:close/>
                    <a:moveTo>
                      <a:pt x="0" y="439"/>
                    </a:moveTo>
                    <a:lnTo>
                      <a:pt x="52" y="439"/>
                    </a:lnTo>
                    <a:lnTo>
                      <a:pt x="52" y="451"/>
                    </a:lnTo>
                    <a:lnTo>
                      <a:pt x="0" y="451"/>
                    </a:lnTo>
                    <a:lnTo>
                      <a:pt x="0" y="439"/>
                    </a:lnTo>
                    <a:close/>
                    <a:moveTo>
                      <a:pt x="0" y="219"/>
                    </a:moveTo>
                    <a:lnTo>
                      <a:pt x="52" y="219"/>
                    </a:lnTo>
                    <a:lnTo>
                      <a:pt x="52" y="230"/>
                    </a:lnTo>
                    <a:lnTo>
                      <a:pt x="0" y="230"/>
                    </a:lnTo>
                    <a:lnTo>
                      <a:pt x="0" y="219"/>
                    </a:lnTo>
                    <a:close/>
                    <a:moveTo>
                      <a:pt x="0" y="0"/>
                    </a:moveTo>
                    <a:lnTo>
                      <a:pt x="52" y="0"/>
                    </a:lnTo>
                    <a:lnTo>
                      <a:pt x="52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Rectangle 72"/>
              <p:cNvSpPr>
                <a:spLocks noChangeArrowheads="1"/>
              </p:cNvSpPr>
              <p:nvPr/>
            </p:nvSpPr>
            <p:spPr bwMode="auto">
              <a:xfrm>
                <a:off x="3749675" y="3302000"/>
                <a:ext cx="679450" cy="7938"/>
              </a:xfrm>
              <a:prstGeom prst="rect">
                <a:avLst/>
              </a:pr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73"/>
              <p:cNvSpPr>
                <a:spLocks noEditPoints="1"/>
              </p:cNvSpPr>
              <p:nvPr/>
            </p:nvSpPr>
            <p:spPr bwMode="auto">
              <a:xfrm>
                <a:off x="3746500" y="3305175"/>
                <a:ext cx="687387" cy="41275"/>
              </a:xfrm>
              <a:custGeom>
                <a:avLst/>
                <a:gdLst>
                  <a:gd name="T0" fmla="*/ 12 w 866"/>
                  <a:gd name="T1" fmla="*/ 0 h 52"/>
                  <a:gd name="T2" fmla="*/ 12 w 866"/>
                  <a:gd name="T3" fmla="*/ 52 h 52"/>
                  <a:gd name="T4" fmla="*/ 0 w 866"/>
                  <a:gd name="T5" fmla="*/ 52 h 52"/>
                  <a:gd name="T6" fmla="*/ 0 w 866"/>
                  <a:gd name="T7" fmla="*/ 0 h 52"/>
                  <a:gd name="T8" fmla="*/ 12 w 866"/>
                  <a:gd name="T9" fmla="*/ 0 h 52"/>
                  <a:gd name="T10" fmla="*/ 438 w 866"/>
                  <a:gd name="T11" fmla="*/ 0 h 52"/>
                  <a:gd name="T12" fmla="*/ 438 w 866"/>
                  <a:gd name="T13" fmla="*/ 52 h 52"/>
                  <a:gd name="T14" fmla="*/ 426 w 866"/>
                  <a:gd name="T15" fmla="*/ 52 h 52"/>
                  <a:gd name="T16" fmla="*/ 426 w 866"/>
                  <a:gd name="T17" fmla="*/ 0 h 52"/>
                  <a:gd name="T18" fmla="*/ 438 w 866"/>
                  <a:gd name="T19" fmla="*/ 0 h 52"/>
                  <a:gd name="T20" fmla="*/ 866 w 866"/>
                  <a:gd name="T21" fmla="*/ 0 h 52"/>
                  <a:gd name="T22" fmla="*/ 866 w 866"/>
                  <a:gd name="T23" fmla="*/ 52 h 52"/>
                  <a:gd name="T24" fmla="*/ 855 w 866"/>
                  <a:gd name="T25" fmla="*/ 52 h 52"/>
                  <a:gd name="T26" fmla="*/ 855 w 866"/>
                  <a:gd name="T27" fmla="*/ 0 h 52"/>
                  <a:gd name="T28" fmla="*/ 866 w 866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66" h="52">
                    <a:moveTo>
                      <a:pt x="12" y="0"/>
                    </a:moveTo>
                    <a:lnTo>
                      <a:pt x="12" y="52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  <a:moveTo>
                      <a:pt x="438" y="0"/>
                    </a:moveTo>
                    <a:lnTo>
                      <a:pt x="438" y="52"/>
                    </a:lnTo>
                    <a:lnTo>
                      <a:pt x="426" y="52"/>
                    </a:lnTo>
                    <a:lnTo>
                      <a:pt x="426" y="0"/>
                    </a:lnTo>
                    <a:lnTo>
                      <a:pt x="438" y="0"/>
                    </a:lnTo>
                    <a:close/>
                    <a:moveTo>
                      <a:pt x="866" y="0"/>
                    </a:moveTo>
                    <a:lnTo>
                      <a:pt x="866" y="52"/>
                    </a:lnTo>
                    <a:lnTo>
                      <a:pt x="855" y="52"/>
                    </a:lnTo>
                    <a:lnTo>
                      <a:pt x="855" y="0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74"/>
              <p:cNvSpPr>
                <a:spLocks/>
              </p:cNvSpPr>
              <p:nvPr/>
            </p:nvSpPr>
            <p:spPr bwMode="auto">
              <a:xfrm>
                <a:off x="3910013" y="2605088"/>
                <a:ext cx="358775" cy="279400"/>
              </a:xfrm>
              <a:custGeom>
                <a:avLst/>
                <a:gdLst>
                  <a:gd name="T0" fmla="*/ 17 w 451"/>
                  <a:gd name="T1" fmla="*/ 2 h 354"/>
                  <a:gd name="T2" fmla="*/ 445 w 451"/>
                  <a:gd name="T3" fmla="*/ 333 h 354"/>
                  <a:gd name="T4" fmla="*/ 451 w 451"/>
                  <a:gd name="T5" fmla="*/ 340 h 354"/>
                  <a:gd name="T6" fmla="*/ 447 w 451"/>
                  <a:gd name="T7" fmla="*/ 348 h 354"/>
                  <a:gd name="T8" fmla="*/ 439 w 451"/>
                  <a:gd name="T9" fmla="*/ 354 h 354"/>
                  <a:gd name="T10" fmla="*/ 432 w 451"/>
                  <a:gd name="T11" fmla="*/ 350 h 354"/>
                  <a:gd name="T12" fmla="*/ 3 w 451"/>
                  <a:gd name="T13" fmla="*/ 20 h 354"/>
                  <a:gd name="T14" fmla="*/ 0 w 451"/>
                  <a:gd name="T15" fmla="*/ 12 h 354"/>
                  <a:gd name="T16" fmla="*/ 1 w 451"/>
                  <a:gd name="T17" fmla="*/ 4 h 354"/>
                  <a:gd name="T18" fmla="*/ 9 w 451"/>
                  <a:gd name="T19" fmla="*/ 0 h 354"/>
                  <a:gd name="T20" fmla="*/ 17 w 451"/>
                  <a:gd name="T21" fmla="*/ 2 h 354"/>
                  <a:gd name="T22" fmla="*/ 17 w 451"/>
                  <a:gd name="T23" fmla="*/ 2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1" h="354">
                    <a:moveTo>
                      <a:pt x="17" y="2"/>
                    </a:moveTo>
                    <a:lnTo>
                      <a:pt x="445" y="333"/>
                    </a:lnTo>
                    <a:lnTo>
                      <a:pt x="451" y="340"/>
                    </a:lnTo>
                    <a:lnTo>
                      <a:pt x="447" y="348"/>
                    </a:lnTo>
                    <a:lnTo>
                      <a:pt x="439" y="354"/>
                    </a:lnTo>
                    <a:lnTo>
                      <a:pt x="432" y="350"/>
                    </a:lnTo>
                    <a:lnTo>
                      <a:pt x="3" y="20"/>
                    </a:lnTo>
                    <a:lnTo>
                      <a:pt x="0" y="12"/>
                    </a:lnTo>
                    <a:lnTo>
                      <a:pt x="1" y="4"/>
                    </a:lnTo>
                    <a:lnTo>
                      <a:pt x="9" y="0"/>
                    </a:lnTo>
                    <a:lnTo>
                      <a:pt x="17" y="2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4A7EBB"/>
              </a:solidFill>
              <a:ln w="1588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auto">
              <a:xfrm>
                <a:off x="3886200" y="2579688"/>
                <a:ext cx="63500" cy="65088"/>
              </a:xfrm>
              <a:custGeom>
                <a:avLst/>
                <a:gdLst>
                  <a:gd name="T0" fmla="*/ 40 w 80"/>
                  <a:gd name="T1" fmla="*/ 0 h 80"/>
                  <a:gd name="T2" fmla="*/ 80 w 80"/>
                  <a:gd name="T3" fmla="*/ 40 h 80"/>
                  <a:gd name="T4" fmla="*/ 40 w 80"/>
                  <a:gd name="T5" fmla="*/ 80 h 80"/>
                  <a:gd name="T6" fmla="*/ 0 w 80"/>
                  <a:gd name="T7" fmla="*/ 40 h 80"/>
                  <a:gd name="T8" fmla="*/ 40 w 80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76"/>
              <p:cNvSpPr>
                <a:spLocks/>
              </p:cNvSpPr>
              <p:nvPr/>
            </p:nvSpPr>
            <p:spPr bwMode="auto">
              <a:xfrm>
                <a:off x="3886200" y="2579688"/>
                <a:ext cx="63500" cy="65088"/>
              </a:xfrm>
              <a:custGeom>
                <a:avLst/>
                <a:gdLst>
                  <a:gd name="T0" fmla="*/ 40 w 80"/>
                  <a:gd name="T1" fmla="*/ 0 h 80"/>
                  <a:gd name="T2" fmla="*/ 80 w 80"/>
                  <a:gd name="T3" fmla="*/ 40 h 80"/>
                  <a:gd name="T4" fmla="*/ 40 w 80"/>
                  <a:gd name="T5" fmla="*/ 80 h 80"/>
                  <a:gd name="T6" fmla="*/ 0 w 80"/>
                  <a:gd name="T7" fmla="*/ 40 h 80"/>
                  <a:gd name="T8" fmla="*/ 40 w 80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19050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77"/>
              <p:cNvSpPr>
                <a:spLocks/>
              </p:cNvSpPr>
              <p:nvPr/>
            </p:nvSpPr>
            <p:spPr bwMode="auto">
              <a:xfrm>
                <a:off x="4225925" y="2843213"/>
                <a:ext cx="63500" cy="65088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0 h 81"/>
                  <a:gd name="T4" fmla="*/ 40 w 81"/>
                  <a:gd name="T5" fmla="*/ 81 h 81"/>
                  <a:gd name="T6" fmla="*/ 0 w 81"/>
                  <a:gd name="T7" fmla="*/ 40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1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78"/>
              <p:cNvSpPr>
                <a:spLocks/>
              </p:cNvSpPr>
              <p:nvPr/>
            </p:nvSpPr>
            <p:spPr bwMode="auto">
              <a:xfrm>
                <a:off x="4225925" y="2843213"/>
                <a:ext cx="63500" cy="65088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0 h 81"/>
                  <a:gd name="T4" fmla="*/ 40 w 81"/>
                  <a:gd name="T5" fmla="*/ 81 h 81"/>
                  <a:gd name="T6" fmla="*/ 0 w 81"/>
                  <a:gd name="T7" fmla="*/ 40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1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19050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79"/>
              <p:cNvSpPr>
                <a:spLocks/>
              </p:cNvSpPr>
              <p:nvPr/>
            </p:nvSpPr>
            <p:spPr bwMode="auto">
              <a:xfrm>
                <a:off x="3910013" y="2636838"/>
                <a:ext cx="357187" cy="566738"/>
              </a:xfrm>
              <a:custGeom>
                <a:avLst/>
                <a:gdLst>
                  <a:gd name="T0" fmla="*/ 0 w 449"/>
                  <a:gd name="T1" fmla="*/ 697 h 714"/>
                  <a:gd name="T2" fmla="*/ 428 w 449"/>
                  <a:gd name="T3" fmla="*/ 4 h 714"/>
                  <a:gd name="T4" fmla="*/ 435 w 449"/>
                  <a:gd name="T5" fmla="*/ 0 h 714"/>
                  <a:gd name="T6" fmla="*/ 445 w 449"/>
                  <a:gd name="T7" fmla="*/ 0 h 714"/>
                  <a:gd name="T8" fmla="*/ 449 w 449"/>
                  <a:gd name="T9" fmla="*/ 7 h 714"/>
                  <a:gd name="T10" fmla="*/ 449 w 449"/>
                  <a:gd name="T11" fmla="*/ 17 h 714"/>
                  <a:gd name="T12" fmla="*/ 21 w 449"/>
                  <a:gd name="T13" fmla="*/ 710 h 714"/>
                  <a:gd name="T14" fmla="*/ 13 w 449"/>
                  <a:gd name="T15" fmla="*/ 714 h 714"/>
                  <a:gd name="T16" fmla="*/ 3 w 449"/>
                  <a:gd name="T17" fmla="*/ 714 h 714"/>
                  <a:gd name="T18" fmla="*/ 0 w 449"/>
                  <a:gd name="T19" fmla="*/ 706 h 714"/>
                  <a:gd name="T20" fmla="*/ 0 w 449"/>
                  <a:gd name="T21" fmla="*/ 697 h 714"/>
                  <a:gd name="T22" fmla="*/ 0 w 449"/>
                  <a:gd name="T23" fmla="*/ 697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9" h="714">
                    <a:moveTo>
                      <a:pt x="0" y="697"/>
                    </a:moveTo>
                    <a:lnTo>
                      <a:pt x="428" y="4"/>
                    </a:lnTo>
                    <a:lnTo>
                      <a:pt x="435" y="0"/>
                    </a:lnTo>
                    <a:lnTo>
                      <a:pt x="445" y="0"/>
                    </a:lnTo>
                    <a:lnTo>
                      <a:pt x="449" y="7"/>
                    </a:lnTo>
                    <a:lnTo>
                      <a:pt x="449" y="17"/>
                    </a:lnTo>
                    <a:lnTo>
                      <a:pt x="21" y="710"/>
                    </a:lnTo>
                    <a:lnTo>
                      <a:pt x="13" y="714"/>
                    </a:lnTo>
                    <a:lnTo>
                      <a:pt x="3" y="714"/>
                    </a:lnTo>
                    <a:lnTo>
                      <a:pt x="0" y="706"/>
                    </a:lnTo>
                    <a:lnTo>
                      <a:pt x="0" y="697"/>
                    </a:lnTo>
                    <a:lnTo>
                      <a:pt x="0" y="697"/>
                    </a:lnTo>
                    <a:close/>
                  </a:path>
                </a:pathLst>
              </a:custGeom>
              <a:solidFill>
                <a:srgbClr val="BE4B48"/>
              </a:solidFill>
              <a:ln w="1588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Rectangle 80"/>
              <p:cNvSpPr>
                <a:spLocks noChangeArrowheads="1"/>
              </p:cNvSpPr>
              <p:nvPr/>
            </p:nvSpPr>
            <p:spPr bwMode="auto">
              <a:xfrm>
                <a:off x="3886200" y="3163888"/>
                <a:ext cx="63500" cy="63500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81"/>
              <p:cNvSpPr>
                <a:spLocks noChangeArrowheads="1"/>
              </p:cNvSpPr>
              <p:nvPr/>
            </p:nvSpPr>
            <p:spPr bwMode="auto">
              <a:xfrm>
                <a:off x="3886200" y="3163888"/>
                <a:ext cx="63500" cy="63500"/>
              </a:xfrm>
              <a:prstGeom prst="rect">
                <a:avLst/>
              </a:prstGeom>
              <a:noFill/>
              <a:ln w="19050">
                <a:solidFill>
                  <a:srgbClr val="BE4B4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Rectangle 82"/>
              <p:cNvSpPr>
                <a:spLocks noChangeArrowheads="1"/>
              </p:cNvSpPr>
              <p:nvPr/>
            </p:nvSpPr>
            <p:spPr bwMode="auto">
              <a:xfrm>
                <a:off x="4225925" y="2613025"/>
                <a:ext cx="63500" cy="65088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ctangle 83"/>
              <p:cNvSpPr>
                <a:spLocks noChangeArrowheads="1"/>
              </p:cNvSpPr>
              <p:nvPr/>
            </p:nvSpPr>
            <p:spPr bwMode="auto">
              <a:xfrm>
                <a:off x="4225925" y="2613025"/>
                <a:ext cx="63500" cy="65088"/>
              </a:xfrm>
              <a:prstGeom prst="rect">
                <a:avLst/>
              </a:prstGeom>
              <a:noFill/>
              <a:ln w="19050">
                <a:solidFill>
                  <a:srgbClr val="BE4B4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684734" y="2761118"/>
              <a:ext cx="1179284" cy="1268320"/>
              <a:chOff x="4927600" y="2427288"/>
              <a:chExt cx="725487" cy="919162"/>
            </a:xfrm>
          </p:grpSpPr>
          <p:sp>
            <p:nvSpPr>
              <p:cNvPr id="58" name="Rectangle 97"/>
              <p:cNvSpPr>
                <a:spLocks noChangeArrowheads="1"/>
              </p:cNvSpPr>
              <p:nvPr/>
            </p:nvSpPr>
            <p:spPr bwMode="auto">
              <a:xfrm>
                <a:off x="4968875" y="2432050"/>
                <a:ext cx="679450" cy="873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Rectangle 98"/>
              <p:cNvSpPr>
                <a:spLocks noChangeArrowheads="1"/>
              </p:cNvSpPr>
              <p:nvPr/>
            </p:nvSpPr>
            <p:spPr bwMode="auto">
              <a:xfrm>
                <a:off x="4965700" y="2432050"/>
                <a:ext cx="7937" cy="873125"/>
              </a:xfrm>
              <a:prstGeom prst="rect">
                <a:avLst/>
              </a:pr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9"/>
              <p:cNvSpPr>
                <a:spLocks noEditPoints="1"/>
              </p:cNvSpPr>
              <p:nvPr/>
            </p:nvSpPr>
            <p:spPr bwMode="auto">
              <a:xfrm>
                <a:off x="4927600" y="2427288"/>
                <a:ext cx="41275" cy="882650"/>
              </a:xfrm>
              <a:custGeom>
                <a:avLst/>
                <a:gdLst>
                  <a:gd name="T0" fmla="*/ 0 w 52"/>
                  <a:gd name="T1" fmla="*/ 1100 h 1112"/>
                  <a:gd name="T2" fmla="*/ 52 w 52"/>
                  <a:gd name="T3" fmla="*/ 1100 h 1112"/>
                  <a:gd name="T4" fmla="*/ 52 w 52"/>
                  <a:gd name="T5" fmla="*/ 1112 h 1112"/>
                  <a:gd name="T6" fmla="*/ 0 w 52"/>
                  <a:gd name="T7" fmla="*/ 1112 h 1112"/>
                  <a:gd name="T8" fmla="*/ 0 w 52"/>
                  <a:gd name="T9" fmla="*/ 1100 h 1112"/>
                  <a:gd name="T10" fmla="*/ 0 w 52"/>
                  <a:gd name="T11" fmla="*/ 879 h 1112"/>
                  <a:gd name="T12" fmla="*/ 52 w 52"/>
                  <a:gd name="T13" fmla="*/ 879 h 1112"/>
                  <a:gd name="T14" fmla="*/ 52 w 52"/>
                  <a:gd name="T15" fmla="*/ 891 h 1112"/>
                  <a:gd name="T16" fmla="*/ 0 w 52"/>
                  <a:gd name="T17" fmla="*/ 891 h 1112"/>
                  <a:gd name="T18" fmla="*/ 0 w 52"/>
                  <a:gd name="T19" fmla="*/ 879 h 1112"/>
                  <a:gd name="T20" fmla="*/ 0 w 52"/>
                  <a:gd name="T21" fmla="*/ 660 h 1112"/>
                  <a:gd name="T22" fmla="*/ 52 w 52"/>
                  <a:gd name="T23" fmla="*/ 660 h 1112"/>
                  <a:gd name="T24" fmla="*/ 52 w 52"/>
                  <a:gd name="T25" fmla="*/ 672 h 1112"/>
                  <a:gd name="T26" fmla="*/ 0 w 52"/>
                  <a:gd name="T27" fmla="*/ 672 h 1112"/>
                  <a:gd name="T28" fmla="*/ 0 w 52"/>
                  <a:gd name="T29" fmla="*/ 660 h 1112"/>
                  <a:gd name="T30" fmla="*/ 0 w 52"/>
                  <a:gd name="T31" fmla="*/ 439 h 1112"/>
                  <a:gd name="T32" fmla="*/ 52 w 52"/>
                  <a:gd name="T33" fmla="*/ 439 h 1112"/>
                  <a:gd name="T34" fmla="*/ 52 w 52"/>
                  <a:gd name="T35" fmla="*/ 451 h 1112"/>
                  <a:gd name="T36" fmla="*/ 0 w 52"/>
                  <a:gd name="T37" fmla="*/ 451 h 1112"/>
                  <a:gd name="T38" fmla="*/ 0 w 52"/>
                  <a:gd name="T39" fmla="*/ 439 h 1112"/>
                  <a:gd name="T40" fmla="*/ 0 w 52"/>
                  <a:gd name="T41" fmla="*/ 219 h 1112"/>
                  <a:gd name="T42" fmla="*/ 52 w 52"/>
                  <a:gd name="T43" fmla="*/ 219 h 1112"/>
                  <a:gd name="T44" fmla="*/ 52 w 52"/>
                  <a:gd name="T45" fmla="*/ 230 h 1112"/>
                  <a:gd name="T46" fmla="*/ 0 w 52"/>
                  <a:gd name="T47" fmla="*/ 230 h 1112"/>
                  <a:gd name="T48" fmla="*/ 0 w 52"/>
                  <a:gd name="T49" fmla="*/ 219 h 1112"/>
                  <a:gd name="T50" fmla="*/ 0 w 52"/>
                  <a:gd name="T51" fmla="*/ 0 h 1112"/>
                  <a:gd name="T52" fmla="*/ 52 w 52"/>
                  <a:gd name="T53" fmla="*/ 0 h 1112"/>
                  <a:gd name="T54" fmla="*/ 52 w 52"/>
                  <a:gd name="T55" fmla="*/ 11 h 1112"/>
                  <a:gd name="T56" fmla="*/ 0 w 52"/>
                  <a:gd name="T57" fmla="*/ 11 h 1112"/>
                  <a:gd name="T58" fmla="*/ 0 w 52"/>
                  <a:gd name="T59" fmla="*/ 0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2" h="1112">
                    <a:moveTo>
                      <a:pt x="0" y="1100"/>
                    </a:moveTo>
                    <a:lnTo>
                      <a:pt x="52" y="1100"/>
                    </a:lnTo>
                    <a:lnTo>
                      <a:pt x="52" y="1112"/>
                    </a:lnTo>
                    <a:lnTo>
                      <a:pt x="0" y="1112"/>
                    </a:lnTo>
                    <a:lnTo>
                      <a:pt x="0" y="1100"/>
                    </a:lnTo>
                    <a:close/>
                    <a:moveTo>
                      <a:pt x="0" y="879"/>
                    </a:moveTo>
                    <a:lnTo>
                      <a:pt x="52" y="879"/>
                    </a:lnTo>
                    <a:lnTo>
                      <a:pt x="52" y="891"/>
                    </a:lnTo>
                    <a:lnTo>
                      <a:pt x="0" y="891"/>
                    </a:lnTo>
                    <a:lnTo>
                      <a:pt x="0" y="879"/>
                    </a:lnTo>
                    <a:close/>
                    <a:moveTo>
                      <a:pt x="0" y="660"/>
                    </a:moveTo>
                    <a:lnTo>
                      <a:pt x="52" y="660"/>
                    </a:lnTo>
                    <a:lnTo>
                      <a:pt x="52" y="672"/>
                    </a:lnTo>
                    <a:lnTo>
                      <a:pt x="0" y="672"/>
                    </a:lnTo>
                    <a:lnTo>
                      <a:pt x="0" y="660"/>
                    </a:lnTo>
                    <a:close/>
                    <a:moveTo>
                      <a:pt x="0" y="439"/>
                    </a:moveTo>
                    <a:lnTo>
                      <a:pt x="52" y="439"/>
                    </a:lnTo>
                    <a:lnTo>
                      <a:pt x="52" y="451"/>
                    </a:lnTo>
                    <a:lnTo>
                      <a:pt x="0" y="451"/>
                    </a:lnTo>
                    <a:lnTo>
                      <a:pt x="0" y="439"/>
                    </a:lnTo>
                    <a:close/>
                    <a:moveTo>
                      <a:pt x="0" y="219"/>
                    </a:moveTo>
                    <a:lnTo>
                      <a:pt x="52" y="219"/>
                    </a:lnTo>
                    <a:lnTo>
                      <a:pt x="52" y="230"/>
                    </a:lnTo>
                    <a:lnTo>
                      <a:pt x="0" y="230"/>
                    </a:lnTo>
                    <a:lnTo>
                      <a:pt x="0" y="219"/>
                    </a:lnTo>
                    <a:close/>
                    <a:moveTo>
                      <a:pt x="0" y="0"/>
                    </a:moveTo>
                    <a:lnTo>
                      <a:pt x="52" y="0"/>
                    </a:lnTo>
                    <a:lnTo>
                      <a:pt x="52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Rectangle 100"/>
              <p:cNvSpPr>
                <a:spLocks noChangeArrowheads="1"/>
              </p:cNvSpPr>
              <p:nvPr/>
            </p:nvSpPr>
            <p:spPr bwMode="auto">
              <a:xfrm>
                <a:off x="4968875" y="3302000"/>
                <a:ext cx="679450" cy="7938"/>
              </a:xfrm>
              <a:prstGeom prst="rect">
                <a:avLst/>
              </a:pr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101"/>
              <p:cNvSpPr>
                <a:spLocks noEditPoints="1"/>
              </p:cNvSpPr>
              <p:nvPr/>
            </p:nvSpPr>
            <p:spPr bwMode="auto">
              <a:xfrm>
                <a:off x="4965700" y="3305175"/>
                <a:ext cx="687387" cy="41275"/>
              </a:xfrm>
              <a:custGeom>
                <a:avLst/>
                <a:gdLst>
                  <a:gd name="T0" fmla="*/ 12 w 866"/>
                  <a:gd name="T1" fmla="*/ 0 h 52"/>
                  <a:gd name="T2" fmla="*/ 12 w 866"/>
                  <a:gd name="T3" fmla="*/ 52 h 52"/>
                  <a:gd name="T4" fmla="*/ 0 w 866"/>
                  <a:gd name="T5" fmla="*/ 52 h 52"/>
                  <a:gd name="T6" fmla="*/ 0 w 866"/>
                  <a:gd name="T7" fmla="*/ 0 h 52"/>
                  <a:gd name="T8" fmla="*/ 12 w 866"/>
                  <a:gd name="T9" fmla="*/ 0 h 52"/>
                  <a:gd name="T10" fmla="*/ 438 w 866"/>
                  <a:gd name="T11" fmla="*/ 0 h 52"/>
                  <a:gd name="T12" fmla="*/ 438 w 866"/>
                  <a:gd name="T13" fmla="*/ 52 h 52"/>
                  <a:gd name="T14" fmla="*/ 426 w 866"/>
                  <a:gd name="T15" fmla="*/ 52 h 52"/>
                  <a:gd name="T16" fmla="*/ 426 w 866"/>
                  <a:gd name="T17" fmla="*/ 0 h 52"/>
                  <a:gd name="T18" fmla="*/ 438 w 866"/>
                  <a:gd name="T19" fmla="*/ 0 h 52"/>
                  <a:gd name="T20" fmla="*/ 866 w 866"/>
                  <a:gd name="T21" fmla="*/ 0 h 52"/>
                  <a:gd name="T22" fmla="*/ 866 w 866"/>
                  <a:gd name="T23" fmla="*/ 52 h 52"/>
                  <a:gd name="T24" fmla="*/ 855 w 866"/>
                  <a:gd name="T25" fmla="*/ 52 h 52"/>
                  <a:gd name="T26" fmla="*/ 855 w 866"/>
                  <a:gd name="T27" fmla="*/ 0 h 52"/>
                  <a:gd name="T28" fmla="*/ 866 w 866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66" h="52">
                    <a:moveTo>
                      <a:pt x="12" y="0"/>
                    </a:moveTo>
                    <a:lnTo>
                      <a:pt x="12" y="52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  <a:moveTo>
                      <a:pt x="438" y="0"/>
                    </a:moveTo>
                    <a:lnTo>
                      <a:pt x="438" y="52"/>
                    </a:lnTo>
                    <a:lnTo>
                      <a:pt x="426" y="52"/>
                    </a:lnTo>
                    <a:lnTo>
                      <a:pt x="426" y="0"/>
                    </a:lnTo>
                    <a:lnTo>
                      <a:pt x="438" y="0"/>
                    </a:lnTo>
                    <a:close/>
                    <a:moveTo>
                      <a:pt x="866" y="0"/>
                    </a:moveTo>
                    <a:lnTo>
                      <a:pt x="866" y="52"/>
                    </a:lnTo>
                    <a:lnTo>
                      <a:pt x="855" y="52"/>
                    </a:lnTo>
                    <a:lnTo>
                      <a:pt x="855" y="0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102"/>
              <p:cNvSpPr>
                <a:spLocks/>
              </p:cNvSpPr>
              <p:nvPr/>
            </p:nvSpPr>
            <p:spPr bwMode="auto">
              <a:xfrm>
                <a:off x="5129213" y="2747963"/>
                <a:ext cx="357187" cy="215900"/>
              </a:xfrm>
              <a:custGeom>
                <a:avLst/>
                <a:gdLst>
                  <a:gd name="T0" fmla="*/ 17 w 449"/>
                  <a:gd name="T1" fmla="*/ 0 h 273"/>
                  <a:gd name="T2" fmla="*/ 445 w 449"/>
                  <a:gd name="T3" fmla="*/ 251 h 273"/>
                  <a:gd name="T4" fmla="*/ 449 w 449"/>
                  <a:gd name="T5" fmla="*/ 259 h 273"/>
                  <a:gd name="T6" fmla="*/ 449 w 449"/>
                  <a:gd name="T7" fmla="*/ 269 h 273"/>
                  <a:gd name="T8" fmla="*/ 441 w 449"/>
                  <a:gd name="T9" fmla="*/ 273 h 273"/>
                  <a:gd name="T10" fmla="*/ 434 w 449"/>
                  <a:gd name="T11" fmla="*/ 273 h 273"/>
                  <a:gd name="T12" fmla="*/ 5 w 449"/>
                  <a:gd name="T13" fmla="*/ 21 h 273"/>
                  <a:gd name="T14" fmla="*/ 0 w 449"/>
                  <a:gd name="T15" fmla="*/ 13 h 273"/>
                  <a:gd name="T16" fmla="*/ 0 w 449"/>
                  <a:gd name="T17" fmla="*/ 6 h 273"/>
                  <a:gd name="T18" fmla="*/ 7 w 449"/>
                  <a:gd name="T19" fmla="*/ 0 h 273"/>
                  <a:gd name="T20" fmla="*/ 17 w 449"/>
                  <a:gd name="T21" fmla="*/ 0 h 273"/>
                  <a:gd name="T22" fmla="*/ 17 w 449"/>
                  <a:gd name="T23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9" h="273">
                    <a:moveTo>
                      <a:pt x="17" y="0"/>
                    </a:moveTo>
                    <a:lnTo>
                      <a:pt x="445" y="251"/>
                    </a:lnTo>
                    <a:lnTo>
                      <a:pt x="449" y="259"/>
                    </a:lnTo>
                    <a:lnTo>
                      <a:pt x="449" y="269"/>
                    </a:lnTo>
                    <a:lnTo>
                      <a:pt x="441" y="273"/>
                    </a:lnTo>
                    <a:lnTo>
                      <a:pt x="434" y="273"/>
                    </a:lnTo>
                    <a:lnTo>
                      <a:pt x="5" y="21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4A7EBB"/>
              </a:solidFill>
              <a:ln w="1588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103"/>
              <p:cNvSpPr>
                <a:spLocks/>
              </p:cNvSpPr>
              <p:nvPr/>
            </p:nvSpPr>
            <p:spPr bwMode="auto">
              <a:xfrm>
                <a:off x="5105400" y="2725738"/>
                <a:ext cx="63500" cy="6350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0 h 81"/>
                  <a:gd name="T4" fmla="*/ 40 w 80"/>
                  <a:gd name="T5" fmla="*/ 81 h 81"/>
                  <a:gd name="T6" fmla="*/ 0 w 80"/>
                  <a:gd name="T7" fmla="*/ 40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1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104"/>
              <p:cNvSpPr>
                <a:spLocks/>
              </p:cNvSpPr>
              <p:nvPr/>
            </p:nvSpPr>
            <p:spPr bwMode="auto">
              <a:xfrm>
                <a:off x="5105400" y="2725738"/>
                <a:ext cx="63500" cy="6350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0 h 81"/>
                  <a:gd name="T4" fmla="*/ 40 w 80"/>
                  <a:gd name="T5" fmla="*/ 81 h 81"/>
                  <a:gd name="T6" fmla="*/ 0 w 80"/>
                  <a:gd name="T7" fmla="*/ 40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1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19050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105"/>
              <p:cNvSpPr>
                <a:spLocks/>
              </p:cNvSpPr>
              <p:nvPr/>
            </p:nvSpPr>
            <p:spPr bwMode="auto">
              <a:xfrm>
                <a:off x="5445125" y="2922588"/>
                <a:ext cx="63500" cy="65088"/>
              </a:xfrm>
              <a:custGeom>
                <a:avLst/>
                <a:gdLst>
                  <a:gd name="T0" fmla="*/ 40 w 81"/>
                  <a:gd name="T1" fmla="*/ 0 h 80"/>
                  <a:gd name="T2" fmla="*/ 81 w 81"/>
                  <a:gd name="T3" fmla="*/ 40 h 80"/>
                  <a:gd name="T4" fmla="*/ 40 w 81"/>
                  <a:gd name="T5" fmla="*/ 80 h 80"/>
                  <a:gd name="T6" fmla="*/ 0 w 81"/>
                  <a:gd name="T7" fmla="*/ 40 h 80"/>
                  <a:gd name="T8" fmla="*/ 40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106"/>
              <p:cNvSpPr>
                <a:spLocks/>
              </p:cNvSpPr>
              <p:nvPr/>
            </p:nvSpPr>
            <p:spPr bwMode="auto">
              <a:xfrm>
                <a:off x="5445125" y="2922588"/>
                <a:ext cx="63500" cy="65088"/>
              </a:xfrm>
              <a:custGeom>
                <a:avLst/>
                <a:gdLst>
                  <a:gd name="T0" fmla="*/ 40 w 81"/>
                  <a:gd name="T1" fmla="*/ 0 h 80"/>
                  <a:gd name="T2" fmla="*/ 81 w 81"/>
                  <a:gd name="T3" fmla="*/ 40 h 80"/>
                  <a:gd name="T4" fmla="*/ 40 w 81"/>
                  <a:gd name="T5" fmla="*/ 80 h 80"/>
                  <a:gd name="T6" fmla="*/ 0 w 81"/>
                  <a:gd name="T7" fmla="*/ 40 h 80"/>
                  <a:gd name="T8" fmla="*/ 40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19050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7"/>
              <p:cNvSpPr>
                <a:spLocks/>
              </p:cNvSpPr>
              <p:nvPr/>
            </p:nvSpPr>
            <p:spPr bwMode="auto">
              <a:xfrm>
                <a:off x="5129213" y="2570163"/>
                <a:ext cx="358775" cy="693738"/>
              </a:xfrm>
              <a:custGeom>
                <a:avLst/>
                <a:gdLst>
                  <a:gd name="T0" fmla="*/ 0 w 451"/>
                  <a:gd name="T1" fmla="*/ 857 h 874"/>
                  <a:gd name="T2" fmla="*/ 428 w 451"/>
                  <a:gd name="T3" fmla="*/ 6 h 874"/>
                  <a:gd name="T4" fmla="*/ 435 w 451"/>
                  <a:gd name="T5" fmla="*/ 0 h 874"/>
                  <a:gd name="T6" fmla="*/ 439 w 451"/>
                  <a:gd name="T7" fmla="*/ 0 h 874"/>
                  <a:gd name="T8" fmla="*/ 443 w 451"/>
                  <a:gd name="T9" fmla="*/ 0 h 874"/>
                  <a:gd name="T10" fmla="*/ 449 w 451"/>
                  <a:gd name="T11" fmla="*/ 8 h 874"/>
                  <a:gd name="T12" fmla="*/ 451 w 451"/>
                  <a:gd name="T13" fmla="*/ 12 h 874"/>
                  <a:gd name="T14" fmla="*/ 449 w 451"/>
                  <a:gd name="T15" fmla="*/ 16 h 874"/>
                  <a:gd name="T16" fmla="*/ 21 w 451"/>
                  <a:gd name="T17" fmla="*/ 866 h 874"/>
                  <a:gd name="T18" fmla="*/ 13 w 451"/>
                  <a:gd name="T19" fmla="*/ 872 h 874"/>
                  <a:gd name="T20" fmla="*/ 9 w 451"/>
                  <a:gd name="T21" fmla="*/ 874 h 874"/>
                  <a:gd name="T22" fmla="*/ 5 w 451"/>
                  <a:gd name="T23" fmla="*/ 872 h 874"/>
                  <a:gd name="T24" fmla="*/ 0 w 451"/>
                  <a:gd name="T25" fmla="*/ 864 h 874"/>
                  <a:gd name="T26" fmla="*/ 0 w 451"/>
                  <a:gd name="T27" fmla="*/ 861 h 874"/>
                  <a:gd name="T28" fmla="*/ 0 w 451"/>
                  <a:gd name="T29" fmla="*/ 857 h 874"/>
                  <a:gd name="T30" fmla="*/ 0 w 451"/>
                  <a:gd name="T31" fmla="*/ 857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1" h="874">
                    <a:moveTo>
                      <a:pt x="0" y="857"/>
                    </a:moveTo>
                    <a:lnTo>
                      <a:pt x="428" y="6"/>
                    </a:lnTo>
                    <a:lnTo>
                      <a:pt x="435" y="0"/>
                    </a:lnTo>
                    <a:lnTo>
                      <a:pt x="439" y="0"/>
                    </a:lnTo>
                    <a:lnTo>
                      <a:pt x="443" y="0"/>
                    </a:lnTo>
                    <a:lnTo>
                      <a:pt x="449" y="8"/>
                    </a:lnTo>
                    <a:lnTo>
                      <a:pt x="451" y="12"/>
                    </a:lnTo>
                    <a:lnTo>
                      <a:pt x="449" y="16"/>
                    </a:lnTo>
                    <a:lnTo>
                      <a:pt x="21" y="866"/>
                    </a:lnTo>
                    <a:lnTo>
                      <a:pt x="13" y="872"/>
                    </a:lnTo>
                    <a:lnTo>
                      <a:pt x="9" y="874"/>
                    </a:lnTo>
                    <a:lnTo>
                      <a:pt x="5" y="872"/>
                    </a:lnTo>
                    <a:lnTo>
                      <a:pt x="0" y="864"/>
                    </a:lnTo>
                    <a:lnTo>
                      <a:pt x="0" y="861"/>
                    </a:lnTo>
                    <a:lnTo>
                      <a:pt x="0" y="857"/>
                    </a:lnTo>
                    <a:lnTo>
                      <a:pt x="0" y="857"/>
                    </a:lnTo>
                    <a:close/>
                  </a:path>
                </a:pathLst>
              </a:custGeom>
              <a:solidFill>
                <a:srgbClr val="BE4B48"/>
              </a:solidFill>
              <a:ln w="1588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Rectangle 108"/>
              <p:cNvSpPr>
                <a:spLocks noChangeArrowheads="1"/>
              </p:cNvSpPr>
              <p:nvPr/>
            </p:nvSpPr>
            <p:spPr bwMode="auto">
              <a:xfrm>
                <a:off x="5105400" y="3222625"/>
                <a:ext cx="63500" cy="63500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ctangle 109"/>
              <p:cNvSpPr>
                <a:spLocks noChangeArrowheads="1"/>
              </p:cNvSpPr>
              <p:nvPr/>
            </p:nvSpPr>
            <p:spPr bwMode="auto">
              <a:xfrm>
                <a:off x="5105400" y="3222625"/>
                <a:ext cx="63500" cy="63500"/>
              </a:xfrm>
              <a:prstGeom prst="rect">
                <a:avLst/>
              </a:prstGeom>
              <a:noFill/>
              <a:ln w="19050">
                <a:solidFill>
                  <a:srgbClr val="BE4B4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ctangle 110"/>
              <p:cNvSpPr>
                <a:spLocks noChangeArrowheads="1"/>
              </p:cNvSpPr>
              <p:nvPr/>
            </p:nvSpPr>
            <p:spPr bwMode="auto">
              <a:xfrm>
                <a:off x="5445125" y="2546350"/>
                <a:ext cx="63500" cy="65088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Rectangle 111"/>
              <p:cNvSpPr>
                <a:spLocks noChangeArrowheads="1"/>
              </p:cNvSpPr>
              <p:nvPr/>
            </p:nvSpPr>
            <p:spPr bwMode="auto">
              <a:xfrm>
                <a:off x="5445125" y="2546350"/>
                <a:ext cx="63500" cy="65088"/>
              </a:xfrm>
              <a:prstGeom prst="rect">
                <a:avLst/>
              </a:prstGeom>
              <a:noFill/>
              <a:ln w="19050">
                <a:solidFill>
                  <a:srgbClr val="BE4B4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470662" y="4443375"/>
              <a:ext cx="954471" cy="215445"/>
              <a:chOff x="4048702" y="4459515"/>
              <a:chExt cx="954471" cy="215445"/>
            </a:xfrm>
          </p:grpSpPr>
          <p:sp>
            <p:nvSpPr>
              <p:cNvPr id="54" name="Freeform 365"/>
              <p:cNvSpPr>
                <a:spLocks/>
              </p:cNvSpPr>
              <p:nvPr/>
            </p:nvSpPr>
            <p:spPr bwMode="auto">
              <a:xfrm>
                <a:off x="4048702" y="4566255"/>
                <a:ext cx="402508" cy="30420"/>
              </a:xfrm>
              <a:custGeom>
                <a:avLst/>
                <a:gdLst>
                  <a:gd name="T0" fmla="*/ 11 w 330"/>
                  <a:gd name="T1" fmla="*/ 0 h 23"/>
                  <a:gd name="T2" fmla="*/ 319 w 330"/>
                  <a:gd name="T3" fmla="*/ 0 h 23"/>
                  <a:gd name="T4" fmla="*/ 323 w 330"/>
                  <a:gd name="T5" fmla="*/ 0 h 23"/>
                  <a:gd name="T6" fmla="*/ 326 w 330"/>
                  <a:gd name="T7" fmla="*/ 2 h 23"/>
                  <a:gd name="T8" fmla="*/ 328 w 330"/>
                  <a:gd name="T9" fmla="*/ 6 h 23"/>
                  <a:gd name="T10" fmla="*/ 330 w 330"/>
                  <a:gd name="T11" fmla="*/ 12 h 23"/>
                  <a:gd name="T12" fmla="*/ 328 w 330"/>
                  <a:gd name="T13" fmla="*/ 15 h 23"/>
                  <a:gd name="T14" fmla="*/ 326 w 330"/>
                  <a:gd name="T15" fmla="*/ 19 h 23"/>
                  <a:gd name="T16" fmla="*/ 323 w 330"/>
                  <a:gd name="T17" fmla="*/ 21 h 23"/>
                  <a:gd name="T18" fmla="*/ 319 w 330"/>
                  <a:gd name="T19" fmla="*/ 23 h 23"/>
                  <a:gd name="T20" fmla="*/ 11 w 330"/>
                  <a:gd name="T21" fmla="*/ 23 h 23"/>
                  <a:gd name="T22" fmla="*/ 6 w 330"/>
                  <a:gd name="T23" fmla="*/ 21 h 23"/>
                  <a:gd name="T24" fmla="*/ 2 w 330"/>
                  <a:gd name="T25" fmla="*/ 19 h 23"/>
                  <a:gd name="T26" fmla="*/ 0 w 330"/>
                  <a:gd name="T27" fmla="*/ 15 h 23"/>
                  <a:gd name="T28" fmla="*/ 0 w 330"/>
                  <a:gd name="T29" fmla="*/ 12 h 23"/>
                  <a:gd name="T30" fmla="*/ 0 w 330"/>
                  <a:gd name="T31" fmla="*/ 6 h 23"/>
                  <a:gd name="T32" fmla="*/ 2 w 330"/>
                  <a:gd name="T33" fmla="*/ 2 h 23"/>
                  <a:gd name="T34" fmla="*/ 6 w 330"/>
                  <a:gd name="T35" fmla="*/ 0 h 23"/>
                  <a:gd name="T36" fmla="*/ 11 w 330"/>
                  <a:gd name="T37" fmla="*/ 0 h 23"/>
                  <a:gd name="T38" fmla="*/ 11 w 330"/>
                  <a:gd name="T3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0" h="23">
                    <a:moveTo>
                      <a:pt x="11" y="0"/>
                    </a:moveTo>
                    <a:lnTo>
                      <a:pt x="319" y="0"/>
                    </a:lnTo>
                    <a:lnTo>
                      <a:pt x="323" y="0"/>
                    </a:lnTo>
                    <a:lnTo>
                      <a:pt x="326" y="2"/>
                    </a:lnTo>
                    <a:lnTo>
                      <a:pt x="328" y="6"/>
                    </a:lnTo>
                    <a:lnTo>
                      <a:pt x="330" y="12"/>
                    </a:lnTo>
                    <a:lnTo>
                      <a:pt x="328" y="15"/>
                    </a:lnTo>
                    <a:lnTo>
                      <a:pt x="326" y="19"/>
                    </a:lnTo>
                    <a:lnTo>
                      <a:pt x="323" y="21"/>
                    </a:lnTo>
                    <a:lnTo>
                      <a:pt x="319" y="23"/>
                    </a:lnTo>
                    <a:lnTo>
                      <a:pt x="11" y="23"/>
                    </a:lnTo>
                    <a:lnTo>
                      <a:pt x="6" y="21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4A7EBB"/>
              </a:solidFill>
              <a:ln w="1588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366"/>
              <p:cNvSpPr>
                <a:spLocks/>
              </p:cNvSpPr>
              <p:nvPr/>
            </p:nvSpPr>
            <p:spPr bwMode="auto">
              <a:xfrm>
                <a:off x="4201462" y="4530764"/>
                <a:ext cx="96990" cy="98866"/>
              </a:xfrm>
              <a:custGeom>
                <a:avLst/>
                <a:gdLst>
                  <a:gd name="T0" fmla="*/ 40 w 80"/>
                  <a:gd name="T1" fmla="*/ 0 h 79"/>
                  <a:gd name="T2" fmla="*/ 80 w 80"/>
                  <a:gd name="T3" fmla="*/ 41 h 79"/>
                  <a:gd name="T4" fmla="*/ 40 w 80"/>
                  <a:gd name="T5" fmla="*/ 79 h 79"/>
                  <a:gd name="T6" fmla="*/ 0 w 80"/>
                  <a:gd name="T7" fmla="*/ 41 h 79"/>
                  <a:gd name="T8" fmla="*/ 40 w 80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9">
                    <a:moveTo>
                      <a:pt x="40" y="0"/>
                    </a:moveTo>
                    <a:lnTo>
                      <a:pt x="80" y="41"/>
                    </a:lnTo>
                    <a:lnTo>
                      <a:pt x="40" y="79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367"/>
              <p:cNvSpPr>
                <a:spLocks noEditPoints="1"/>
              </p:cNvSpPr>
              <p:nvPr/>
            </p:nvSpPr>
            <p:spPr bwMode="auto">
              <a:xfrm>
                <a:off x="4186913" y="4515554"/>
                <a:ext cx="126087" cy="129286"/>
              </a:xfrm>
              <a:custGeom>
                <a:avLst/>
                <a:gdLst>
                  <a:gd name="T0" fmla="*/ 44 w 104"/>
                  <a:gd name="T1" fmla="*/ 2 h 101"/>
                  <a:gd name="T2" fmla="*/ 52 w 104"/>
                  <a:gd name="T3" fmla="*/ 0 h 101"/>
                  <a:gd name="T4" fmla="*/ 60 w 104"/>
                  <a:gd name="T5" fmla="*/ 2 h 101"/>
                  <a:gd name="T6" fmla="*/ 100 w 104"/>
                  <a:gd name="T7" fmla="*/ 42 h 101"/>
                  <a:gd name="T8" fmla="*/ 104 w 104"/>
                  <a:gd name="T9" fmla="*/ 52 h 101"/>
                  <a:gd name="T10" fmla="*/ 100 w 104"/>
                  <a:gd name="T11" fmla="*/ 59 h 101"/>
                  <a:gd name="T12" fmla="*/ 60 w 104"/>
                  <a:gd name="T13" fmla="*/ 100 h 101"/>
                  <a:gd name="T14" fmla="*/ 52 w 104"/>
                  <a:gd name="T15" fmla="*/ 101 h 101"/>
                  <a:gd name="T16" fmla="*/ 44 w 104"/>
                  <a:gd name="T17" fmla="*/ 100 h 101"/>
                  <a:gd name="T18" fmla="*/ 4 w 104"/>
                  <a:gd name="T19" fmla="*/ 59 h 101"/>
                  <a:gd name="T20" fmla="*/ 0 w 104"/>
                  <a:gd name="T21" fmla="*/ 52 h 101"/>
                  <a:gd name="T22" fmla="*/ 4 w 104"/>
                  <a:gd name="T23" fmla="*/ 42 h 101"/>
                  <a:gd name="T24" fmla="*/ 44 w 104"/>
                  <a:gd name="T25" fmla="*/ 2 h 101"/>
                  <a:gd name="T26" fmla="*/ 19 w 104"/>
                  <a:gd name="T27" fmla="*/ 59 h 101"/>
                  <a:gd name="T28" fmla="*/ 19 w 104"/>
                  <a:gd name="T29" fmla="*/ 42 h 101"/>
                  <a:gd name="T30" fmla="*/ 60 w 104"/>
                  <a:gd name="T31" fmla="*/ 82 h 101"/>
                  <a:gd name="T32" fmla="*/ 44 w 104"/>
                  <a:gd name="T33" fmla="*/ 82 h 101"/>
                  <a:gd name="T34" fmla="*/ 83 w 104"/>
                  <a:gd name="T35" fmla="*/ 42 h 101"/>
                  <a:gd name="T36" fmla="*/ 83 w 104"/>
                  <a:gd name="T37" fmla="*/ 59 h 101"/>
                  <a:gd name="T38" fmla="*/ 44 w 104"/>
                  <a:gd name="T39" fmla="*/ 19 h 101"/>
                  <a:gd name="T40" fmla="*/ 60 w 104"/>
                  <a:gd name="T41" fmla="*/ 19 h 101"/>
                  <a:gd name="T42" fmla="*/ 19 w 104"/>
                  <a:gd name="T43" fmla="*/ 5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101">
                    <a:moveTo>
                      <a:pt x="44" y="2"/>
                    </a:moveTo>
                    <a:lnTo>
                      <a:pt x="52" y="0"/>
                    </a:lnTo>
                    <a:lnTo>
                      <a:pt x="60" y="2"/>
                    </a:lnTo>
                    <a:lnTo>
                      <a:pt x="100" y="42"/>
                    </a:lnTo>
                    <a:lnTo>
                      <a:pt x="104" y="52"/>
                    </a:lnTo>
                    <a:lnTo>
                      <a:pt x="100" y="59"/>
                    </a:lnTo>
                    <a:lnTo>
                      <a:pt x="60" y="100"/>
                    </a:lnTo>
                    <a:lnTo>
                      <a:pt x="52" y="101"/>
                    </a:lnTo>
                    <a:lnTo>
                      <a:pt x="44" y="100"/>
                    </a:lnTo>
                    <a:lnTo>
                      <a:pt x="4" y="59"/>
                    </a:lnTo>
                    <a:lnTo>
                      <a:pt x="0" y="52"/>
                    </a:lnTo>
                    <a:lnTo>
                      <a:pt x="4" y="42"/>
                    </a:lnTo>
                    <a:lnTo>
                      <a:pt x="44" y="2"/>
                    </a:lnTo>
                    <a:close/>
                    <a:moveTo>
                      <a:pt x="19" y="59"/>
                    </a:moveTo>
                    <a:lnTo>
                      <a:pt x="19" y="42"/>
                    </a:lnTo>
                    <a:lnTo>
                      <a:pt x="60" y="82"/>
                    </a:lnTo>
                    <a:lnTo>
                      <a:pt x="44" y="82"/>
                    </a:lnTo>
                    <a:lnTo>
                      <a:pt x="83" y="42"/>
                    </a:lnTo>
                    <a:lnTo>
                      <a:pt x="83" y="59"/>
                    </a:lnTo>
                    <a:lnTo>
                      <a:pt x="44" y="19"/>
                    </a:lnTo>
                    <a:lnTo>
                      <a:pt x="60" y="19"/>
                    </a:lnTo>
                    <a:lnTo>
                      <a:pt x="19" y="59"/>
                    </a:lnTo>
                    <a:close/>
                  </a:path>
                </a:pathLst>
              </a:custGeom>
              <a:solidFill>
                <a:srgbClr val="4A7EBB"/>
              </a:solidFill>
              <a:ln w="1588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Rectangle 368"/>
              <p:cNvSpPr>
                <a:spLocks noChangeArrowheads="1"/>
              </p:cNvSpPr>
              <p:nvPr/>
            </p:nvSpPr>
            <p:spPr bwMode="auto">
              <a:xfrm>
                <a:off x="4514514" y="4459515"/>
                <a:ext cx="488659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IIV-IIV</a:t>
                </a:r>
                <a:endPara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690146" y="4432755"/>
              <a:ext cx="1143626" cy="215445"/>
              <a:chOff x="5144688" y="4462049"/>
              <a:chExt cx="1143626" cy="215445"/>
            </a:xfrm>
          </p:grpSpPr>
          <p:sp>
            <p:nvSpPr>
              <p:cNvPr id="50" name="Freeform 369"/>
              <p:cNvSpPr>
                <a:spLocks/>
              </p:cNvSpPr>
              <p:nvPr/>
            </p:nvSpPr>
            <p:spPr bwMode="auto">
              <a:xfrm>
                <a:off x="5144688" y="4568789"/>
                <a:ext cx="402508" cy="30420"/>
              </a:xfrm>
              <a:custGeom>
                <a:avLst/>
                <a:gdLst>
                  <a:gd name="T0" fmla="*/ 11 w 330"/>
                  <a:gd name="T1" fmla="*/ 0 h 23"/>
                  <a:gd name="T2" fmla="*/ 319 w 330"/>
                  <a:gd name="T3" fmla="*/ 0 h 23"/>
                  <a:gd name="T4" fmla="*/ 323 w 330"/>
                  <a:gd name="T5" fmla="*/ 0 h 23"/>
                  <a:gd name="T6" fmla="*/ 326 w 330"/>
                  <a:gd name="T7" fmla="*/ 2 h 23"/>
                  <a:gd name="T8" fmla="*/ 328 w 330"/>
                  <a:gd name="T9" fmla="*/ 6 h 23"/>
                  <a:gd name="T10" fmla="*/ 330 w 330"/>
                  <a:gd name="T11" fmla="*/ 11 h 23"/>
                  <a:gd name="T12" fmla="*/ 328 w 330"/>
                  <a:gd name="T13" fmla="*/ 15 h 23"/>
                  <a:gd name="T14" fmla="*/ 326 w 330"/>
                  <a:gd name="T15" fmla="*/ 19 h 23"/>
                  <a:gd name="T16" fmla="*/ 323 w 330"/>
                  <a:gd name="T17" fmla="*/ 21 h 23"/>
                  <a:gd name="T18" fmla="*/ 319 w 330"/>
                  <a:gd name="T19" fmla="*/ 23 h 23"/>
                  <a:gd name="T20" fmla="*/ 11 w 330"/>
                  <a:gd name="T21" fmla="*/ 23 h 23"/>
                  <a:gd name="T22" fmla="*/ 6 w 330"/>
                  <a:gd name="T23" fmla="*/ 21 h 23"/>
                  <a:gd name="T24" fmla="*/ 2 w 330"/>
                  <a:gd name="T25" fmla="*/ 19 h 23"/>
                  <a:gd name="T26" fmla="*/ 0 w 330"/>
                  <a:gd name="T27" fmla="*/ 15 h 23"/>
                  <a:gd name="T28" fmla="*/ 0 w 330"/>
                  <a:gd name="T29" fmla="*/ 11 h 23"/>
                  <a:gd name="T30" fmla="*/ 0 w 330"/>
                  <a:gd name="T31" fmla="*/ 6 h 23"/>
                  <a:gd name="T32" fmla="*/ 2 w 330"/>
                  <a:gd name="T33" fmla="*/ 2 h 23"/>
                  <a:gd name="T34" fmla="*/ 6 w 330"/>
                  <a:gd name="T35" fmla="*/ 0 h 23"/>
                  <a:gd name="T36" fmla="*/ 11 w 330"/>
                  <a:gd name="T37" fmla="*/ 0 h 23"/>
                  <a:gd name="T38" fmla="*/ 11 w 330"/>
                  <a:gd name="T3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0" h="23">
                    <a:moveTo>
                      <a:pt x="11" y="0"/>
                    </a:moveTo>
                    <a:lnTo>
                      <a:pt x="319" y="0"/>
                    </a:lnTo>
                    <a:lnTo>
                      <a:pt x="323" y="0"/>
                    </a:lnTo>
                    <a:lnTo>
                      <a:pt x="326" y="2"/>
                    </a:lnTo>
                    <a:lnTo>
                      <a:pt x="328" y="6"/>
                    </a:lnTo>
                    <a:lnTo>
                      <a:pt x="330" y="11"/>
                    </a:lnTo>
                    <a:lnTo>
                      <a:pt x="328" y="15"/>
                    </a:lnTo>
                    <a:lnTo>
                      <a:pt x="326" y="19"/>
                    </a:lnTo>
                    <a:lnTo>
                      <a:pt x="323" y="21"/>
                    </a:lnTo>
                    <a:lnTo>
                      <a:pt x="319" y="23"/>
                    </a:lnTo>
                    <a:lnTo>
                      <a:pt x="11" y="23"/>
                    </a:lnTo>
                    <a:lnTo>
                      <a:pt x="6" y="21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E4B48"/>
              </a:solidFill>
              <a:ln w="1588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Rectangle 370"/>
              <p:cNvSpPr>
                <a:spLocks noChangeArrowheads="1"/>
              </p:cNvSpPr>
              <p:nvPr/>
            </p:nvSpPr>
            <p:spPr bwMode="auto">
              <a:xfrm>
                <a:off x="5297447" y="4533299"/>
                <a:ext cx="96990" cy="98866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371"/>
              <p:cNvSpPr>
                <a:spLocks noEditPoints="1"/>
              </p:cNvSpPr>
              <p:nvPr/>
            </p:nvSpPr>
            <p:spPr bwMode="auto">
              <a:xfrm>
                <a:off x="5282899" y="4518089"/>
                <a:ext cx="126087" cy="129286"/>
              </a:xfrm>
              <a:custGeom>
                <a:avLst/>
                <a:gdLst>
                  <a:gd name="T0" fmla="*/ 0 w 104"/>
                  <a:gd name="T1" fmla="*/ 11 h 101"/>
                  <a:gd name="T2" fmla="*/ 0 w 104"/>
                  <a:gd name="T3" fmla="*/ 5 h 101"/>
                  <a:gd name="T4" fmla="*/ 2 w 104"/>
                  <a:gd name="T5" fmla="*/ 2 h 101"/>
                  <a:gd name="T6" fmla="*/ 6 w 104"/>
                  <a:gd name="T7" fmla="*/ 0 h 101"/>
                  <a:gd name="T8" fmla="*/ 12 w 104"/>
                  <a:gd name="T9" fmla="*/ 0 h 101"/>
                  <a:gd name="T10" fmla="*/ 92 w 104"/>
                  <a:gd name="T11" fmla="*/ 0 h 101"/>
                  <a:gd name="T12" fmla="*/ 96 w 104"/>
                  <a:gd name="T13" fmla="*/ 0 h 101"/>
                  <a:gd name="T14" fmla="*/ 100 w 104"/>
                  <a:gd name="T15" fmla="*/ 2 h 101"/>
                  <a:gd name="T16" fmla="*/ 102 w 104"/>
                  <a:gd name="T17" fmla="*/ 5 h 101"/>
                  <a:gd name="T18" fmla="*/ 104 w 104"/>
                  <a:gd name="T19" fmla="*/ 11 h 101"/>
                  <a:gd name="T20" fmla="*/ 104 w 104"/>
                  <a:gd name="T21" fmla="*/ 90 h 101"/>
                  <a:gd name="T22" fmla="*/ 102 w 104"/>
                  <a:gd name="T23" fmla="*/ 94 h 101"/>
                  <a:gd name="T24" fmla="*/ 100 w 104"/>
                  <a:gd name="T25" fmla="*/ 98 h 101"/>
                  <a:gd name="T26" fmla="*/ 96 w 104"/>
                  <a:gd name="T27" fmla="*/ 100 h 101"/>
                  <a:gd name="T28" fmla="*/ 92 w 104"/>
                  <a:gd name="T29" fmla="*/ 101 h 101"/>
                  <a:gd name="T30" fmla="*/ 12 w 104"/>
                  <a:gd name="T31" fmla="*/ 101 h 101"/>
                  <a:gd name="T32" fmla="*/ 6 w 104"/>
                  <a:gd name="T33" fmla="*/ 100 h 101"/>
                  <a:gd name="T34" fmla="*/ 2 w 104"/>
                  <a:gd name="T35" fmla="*/ 98 h 101"/>
                  <a:gd name="T36" fmla="*/ 0 w 104"/>
                  <a:gd name="T37" fmla="*/ 94 h 101"/>
                  <a:gd name="T38" fmla="*/ 0 w 104"/>
                  <a:gd name="T39" fmla="*/ 90 h 101"/>
                  <a:gd name="T40" fmla="*/ 0 w 104"/>
                  <a:gd name="T41" fmla="*/ 11 h 101"/>
                  <a:gd name="T42" fmla="*/ 23 w 104"/>
                  <a:gd name="T43" fmla="*/ 90 h 101"/>
                  <a:gd name="T44" fmla="*/ 12 w 104"/>
                  <a:gd name="T45" fmla="*/ 78 h 101"/>
                  <a:gd name="T46" fmla="*/ 92 w 104"/>
                  <a:gd name="T47" fmla="*/ 78 h 101"/>
                  <a:gd name="T48" fmla="*/ 81 w 104"/>
                  <a:gd name="T49" fmla="*/ 90 h 101"/>
                  <a:gd name="T50" fmla="*/ 81 w 104"/>
                  <a:gd name="T51" fmla="*/ 11 h 101"/>
                  <a:gd name="T52" fmla="*/ 92 w 104"/>
                  <a:gd name="T53" fmla="*/ 23 h 101"/>
                  <a:gd name="T54" fmla="*/ 12 w 104"/>
                  <a:gd name="T55" fmla="*/ 23 h 101"/>
                  <a:gd name="T56" fmla="*/ 23 w 104"/>
                  <a:gd name="T57" fmla="*/ 11 h 101"/>
                  <a:gd name="T58" fmla="*/ 23 w 104"/>
                  <a:gd name="T59" fmla="*/ 9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01">
                    <a:moveTo>
                      <a:pt x="0" y="11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92" y="0"/>
                    </a:lnTo>
                    <a:lnTo>
                      <a:pt x="96" y="0"/>
                    </a:lnTo>
                    <a:lnTo>
                      <a:pt x="100" y="2"/>
                    </a:lnTo>
                    <a:lnTo>
                      <a:pt x="102" y="5"/>
                    </a:lnTo>
                    <a:lnTo>
                      <a:pt x="104" y="11"/>
                    </a:lnTo>
                    <a:lnTo>
                      <a:pt x="104" y="90"/>
                    </a:lnTo>
                    <a:lnTo>
                      <a:pt x="102" y="94"/>
                    </a:lnTo>
                    <a:lnTo>
                      <a:pt x="100" y="98"/>
                    </a:lnTo>
                    <a:lnTo>
                      <a:pt x="96" y="100"/>
                    </a:lnTo>
                    <a:lnTo>
                      <a:pt x="92" y="101"/>
                    </a:lnTo>
                    <a:lnTo>
                      <a:pt x="12" y="101"/>
                    </a:lnTo>
                    <a:lnTo>
                      <a:pt x="6" y="100"/>
                    </a:lnTo>
                    <a:lnTo>
                      <a:pt x="2" y="98"/>
                    </a:lnTo>
                    <a:lnTo>
                      <a:pt x="0" y="94"/>
                    </a:lnTo>
                    <a:lnTo>
                      <a:pt x="0" y="90"/>
                    </a:lnTo>
                    <a:lnTo>
                      <a:pt x="0" y="11"/>
                    </a:lnTo>
                    <a:close/>
                    <a:moveTo>
                      <a:pt x="23" y="90"/>
                    </a:moveTo>
                    <a:lnTo>
                      <a:pt x="12" y="78"/>
                    </a:lnTo>
                    <a:lnTo>
                      <a:pt x="92" y="78"/>
                    </a:lnTo>
                    <a:lnTo>
                      <a:pt x="81" y="90"/>
                    </a:lnTo>
                    <a:lnTo>
                      <a:pt x="81" y="11"/>
                    </a:lnTo>
                    <a:lnTo>
                      <a:pt x="92" y="23"/>
                    </a:lnTo>
                    <a:lnTo>
                      <a:pt x="12" y="23"/>
                    </a:lnTo>
                    <a:lnTo>
                      <a:pt x="23" y="11"/>
                    </a:lnTo>
                    <a:lnTo>
                      <a:pt x="23" y="90"/>
                    </a:lnTo>
                    <a:close/>
                  </a:path>
                </a:pathLst>
              </a:custGeom>
              <a:solidFill>
                <a:srgbClr val="BE4B48"/>
              </a:solidFill>
              <a:ln w="1588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372"/>
              <p:cNvSpPr>
                <a:spLocks noChangeArrowheads="1"/>
              </p:cNvSpPr>
              <p:nvPr/>
            </p:nvSpPr>
            <p:spPr bwMode="auto">
              <a:xfrm>
                <a:off x="5610500" y="4462049"/>
                <a:ext cx="677814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LAIV-IIV</a:t>
                </a:r>
                <a:endPara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533400" y="3015221"/>
              <a:ext cx="14684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/>
                <a:t>PPAb</a:t>
              </a:r>
              <a:r>
                <a:rPr lang="en-US" sz="1600" b="1" dirty="0" smtClean="0"/>
                <a:t> reactivity</a:t>
              </a:r>
            </a:p>
            <a:p>
              <a:pPr algn="ctr"/>
              <a:r>
                <a:rPr lang="en-US" sz="1600" b="1" dirty="0" smtClean="0"/>
                <a:t>AUC</a:t>
              </a:r>
              <a:endParaRPr lang="en-US" sz="16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12458" y="3964191"/>
              <a:ext cx="1058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1st     2nd 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81106" y="3964191"/>
              <a:ext cx="1058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1st     2nd 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74658" y="3964191"/>
              <a:ext cx="1058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1st     2nd 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43306" y="3964191"/>
              <a:ext cx="1058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1st     2nd 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7415045"/>
                </p:ext>
              </p:extLst>
            </p:nvPr>
          </p:nvGraphicFramePr>
          <p:xfrm>
            <a:off x="1356112" y="2209800"/>
            <a:ext cx="5505450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8" name="Worksheet" r:id="rId4" imgW="5314866" imgH="409643" progId="Excel.Sheet.12">
                    <p:embed/>
                  </p:oleObj>
                </mc:Choice>
                <mc:Fallback>
                  <p:oleObj name="Worksheet" r:id="rId4" imgW="5314866" imgH="409643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356112" y="2209800"/>
                          <a:ext cx="5505450" cy="409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Rectangle 1"/>
          <p:cNvSpPr/>
          <p:nvPr/>
        </p:nvSpPr>
        <p:spPr>
          <a:xfrm>
            <a:off x="3788225" y="2834070"/>
            <a:ext cx="707575" cy="1068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514600" y="2819400"/>
            <a:ext cx="707575" cy="1068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007425" y="2819400"/>
            <a:ext cx="707575" cy="1068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6150425" y="2819400"/>
            <a:ext cx="707575" cy="1068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62000" y="895290"/>
            <a:ext cx="763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 response in repeated flu vaccination: MZ twins 8-17 years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33400" y="2209800"/>
            <a:ext cx="6368209" cy="2449020"/>
            <a:chOff x="533400" y="2209800"/>
            <a:chExt cx="6368209" cy="2449020"/>
          </a:xfrm>
        </p:grpSpPr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2232224" y="2767690"/>
              <a:ext cx="1067557" cy="12047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2224846" y="2767690"/>
              <a:ext cx="12301" cy="1204796"/>
            </a:xfrm>
            <a:prstGeom prst="rect">
              <a:avLst/>
            </a:prstGeom>
            <a:solidFill>
              <a:srgbClr val="868686"/>
            </a:solidFill>
            <a:ln w="1588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2168268" y="2761118"/>
              <a:ext cx="63955" cy="1217938"/>
            </a:xfrm>
            <a:custGeom>
              <a:avLst/>
              <a:gdLst>
                <a:gd name="T0" fmla="*/ 0 w 52"/>
                <a:gd name="T1" fmla="*/ 1100 h 1112"/>
                <a:gd name="T2" fmla="*/ 52 w 52"/>
                <a:gd name="T3" fmla="*/ 1100 h 1112"/>
                <a:gd name="T4" fmla="*/ 52 w 52"/>
                <a:gd name="T5" fmla="*/ 1112 h 1112"/>
                <a:gd name="T6" fmla="*/ 0 w 52"/>
                <a:gd name="T7" fmla="*/ 1112 h 1112"/>
                <a:gd name="T8" fmla="*/ 0 w 52"/>
                <a:gd name="T9" fmla="*/ 1100 h 1112"/>
                <a:gd name="T10" fmla="*/ 0 w 52"/>
                <a:gd name="T11" fmla="*/ 879 h 1112"/>
                <a:gd name="T12" fmla="*/ 52 w 52"/>
                <a:gd name="T13" fmla="*/ 879 h 1112"/>
                <a:gd name="T14" fmla="*/ 52 w 52"/>
                <a:gd name="T15" fmla="*/ 891 h 1112"/>
                <a:gd name="T16" fmla="*/ 0 w 52"/>
                <a:gd name="T17" fmla="*/ 891 h 1112"/>
                <a:gd name="T18" fmla="*/ 0 w 52"/>
                <a:gd name="T19" fmla="*/ 879 h 1112"/>
                <a:gd name="T20" fmla="*/ 0 w 52"/>
                <a:gd name="T21" fmla="*/ 660 h 1112"/>
                <a:gd name="T22" fmla="*/ 52 w 52"/>
                <a:gd name="T23" fmla="*/ 660 h 1112"/>
                <a:gd name="T24" fmla="*/ 52 w 52"/>
                <a:gd name="T25" fmla="*/ 672 h 1112"/>
                <a:gd name="T26" fmla="*/ 0 w 52"/>
                <a:gd name="T27" fmla="*/ 672 h 1112"/>
                <a:gd name="T28" fmla="*/ 0 w 52"/>
                <a:gd name="T29" fmla="*/ 660 h 1112"/>
                <a:gd name="T30" fmla="*/ 0 w 52"/>
                <a:gd name="T31" fmla="*/ 439 h 1112"/>
                <a:gd name="T32" fmla="*/ 52 w 52"/>
                <a:gd name="T33" fmla="*/ 439 h 1112"/>
                <a:gd name="T34" fmla="*/ 52 w 52"/>
                <a:gd name="T35" fmla="*/ 451 h 1112"/>
                <a:gd name="T36" fmla="*/ 0 w 52"/>
                <a:gd name="T37" fmla="*/ 451 h 1112"/>
                <a:gd name="T38" fmla="*/ 0 w 52"/>
                <a:gd name="T39" fmla="*/ 439 h 1112"/>
                <a:gd name="T40" fmla="*/ 0 w 52"/>
                <a:gd name="T41" fmla="*/ 219 h 1112"/>
                <a:gd name="T42" fmla="*/ 52 w 52"/>
                <a:gd name="T43" fmla="*/ 219 h 1112"/>
                <a:gd name="T44" fmla="*/ 52 w 52"/>
                <a:gd name="T45" fmla="*/ 230 h 1112"/>
                <a:gd name="T46" fmla="*/ 0 w 52"/>
                <a:gd name="T47" fmla="*/ 230 h 1112"/>
                <a:gd name="T48" fmla="*/ 0 w 52"/>
                <a:gd name="T49" fmla="*/ 219 h 1112"/>
                <a:gd name="T50" fmla="*/ 0 w 52"/>
                <a:gd name="T51" fmla="*/ 0 h 1112"/>
                <a:gd name="T52" fmla="*/ 52 w 52"/>
                <a:gd name="T53" fmla="*/ 0 h 1112"/>
                <a:gd name="T54" fmla="*/ 52 w 52"/>
                <a:gd name="T55" fmla="*/ 11 h 1112"/>
                <a:gd name="T56" fmla="*/ 0 w 52"/>
                <a:gd name="T57" fmla="*/ 11 h 1112"/>
                <a:gd name="T58" fmla="*/ 0 w 52"/>
                <a:gd name="T59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1112">
                  <a:moveTo>
                    <a:pt x="0" y="1100"/>
                  </a:moveTo>
                  <a:lnTo>
                    <a:pt x="52" y="1100"/>
                  </a:lnTo>
                  <a:lnTo>
                    <a:pt x="52" y="1112"/>
                  </a:lnTo>
                  <a:lnTo>
                    <a:pt x="0" y="1112"/>
                  </a:lnTo>
                  <a:lnTo>
                    <a:pt x="0" y="1100"/>
                  </a:lnTo>
                  <a:close/>
                  <a:moveTo>
                    <a:pt x="0" y="879"/>
                  </a:moveTo>
                  <a:lnTo>
                    <a:pt x="52" y="879"/>
                  </a:lnTo>
                  <a:lnTo>
                    <a:pt x="52" y="891"/>
                  </a:lnTo>
                  <a:lnTo>
                    <a:pt x="0" y="891"/>
                  </a:lnTo>
                  <a:lnTo>
                    <a:pt x="0" y="879"/>
                  </a:lnTo>
                  <a:close/>
                  <a:moveTo>
                    <a:pt x="0" y="660"/>
                  </a:moveTo>
                  <a:lnTo>
                    <a:pt x="52" y="660"/>
                  </a:lnTo>
                  <a:lnTo>
                    <a:pt x="52" y="672"/>
                  </a:lnTo>
                  <a:lnTo>
                    <a:pt x="0" y="672"/>
                  </a:lnTo>
                  <a:lnTo>
                    <a:pt x="0" y="660"/>
                  </a:lnTo>
                  <a:close/>
                  <a:moveTo>
                    <a:pt x="0" y="439"/>
                  </a:moveTo>
                  <a:lnTo>
                    <a:pt x="52" y="439"/>
                  </a:lnTo>
                  <a:lnTo>
                    <a:pt x="52" y="451"/>
                  </a:lnTo>
                  <a:lnTo>
                    <a:pt x="0" y="451"/>
                  </a:lnTo>
                  <a:lnTo>
                    <a:pt x="0" y="439"/>
                  </a:lnTo>
                  <a:close/>
                  <a:moveTo>
                    <a:pt x="0" y="219"/>
                  </a:moveTo>
                  <a:lnTo>
                    <a:pt x="52" y="219"/>
                  </a:lnTo>
                  <a:lnTo>
                    <a:pt x="52" y="230"/>
                  </a:lnTo>
                  <a:lnTo>
                    <a:pt x="0" y="230"/>
                  </a:lnTo>
                  <a:lnTo>
                    <a:pt x="0" y="219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52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588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2232224" y="3968103"/>
              <a:ext cx="1067557" cy="10953"/>
            </a:xfrm>
            <a:prstGeom prst="rect">
              <a:avLst/>
            </a:prstGeom>
            <a:solidFill>
              <a:srgbClr val="868686"/>
            </a:solidFill>
            <a:ln w="1588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3"/>
            <p:cNvSpPr>
              <a:spLocks noEditPoints="1"/>
            </p:cNvSpPr>
            <p:nvPr/>
          </p:nvSpPr>
          <p:spPr bwMode="auto">
            <a:xfrm>
              <a:off x="2224846" y="3972484"/>
              <a:ext cx="1082315" cy="56954"/>
            </a:xfrm>
            <a:custGeom>
              <a:avLst/>
              <a:gdLst>
                <a:gd name="T0" fmla="*/ 12 w 880"/>
                <a:gd name="T1" fmla="*/ 0 h 52"/>
                <a:gd name="T2" fmla="*/ 12 w 880"/>
                <a:gd name="T3" fmla="*/ 52 h 52"/>
                <a:gd name="T4" fmla="*/ 0 w 880"/>
                <a:gd name="T5" fmla="*/ 52 h 52"/>
                <a:gd name="T6" fmla="*/ 0 w 880"/>
                <a:gd name="T7" fmla="*/ 0 h 52"/>
                <a:gd name="T8" fmla="*/ 12 w 880"/>
                <a:gd name="T9" fmla="*/ 0 h 52"/>
                <a:gd name="T10" fmla="*/ 446 w 880"/>
                <a:gd name="T11" fmla="*/ 0 h 52"/>
                <a:gd name="T12" fmla="*/ 446 w 880"/>
                <a:gd name="T13" fmla="*/ 52 h 52"/>
                <a:gd name="T14" fmla="*/ 434 w 880"/>
                <a:gd name="T15" fmla="*/ 52 h 52"/>
                <a:gd name="T16" fmla="*/ 434 w 880"/>
                <a:gd name="T17" fmla="*/ 0 h 52"/>
                <a:gd name="T18" fmla="*/ 446 w 880"/>
                <a:gd name="T19" fmla="*/ 0 h 52"/>
                <a:gd name="T20" fmla="*/ 880 w 880"/>
                <a:gd name="T21" fmla="*/ 0 h 52"/>
                <a:gd name="T22" fmla="*/ 880 w 880"/>
                <a:gd name="T23" fmla="*/ 52 h 52"/>
                <a:gd name="T24" fmla="*/ 869 w 880"/>
                <a:gd name="T25" fmla="*/ 52 h 52"/>
                <a:gd name="T26" fmla="*/ 869 w 880"/>
                <a:gd name="T27" fmla="*/ 0 h 52"/>
                <a:gd name="T28" fmla="*/ 880 w 880"/>
                <a:gd name="T2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0" h="52">
                  <a:moveTo>
                    <a:pt x="12" y="0"/>
                  </a:moveTo>
                  <a:lnTo>
                    <a:pt x="1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12" y="0"/>
                  </a:lnTo>
                  <a:close/>
                  <a:moveTo>
                    <a:pt x="446" y="0"/>
                  </a:moveTo>
                  <a:lnTo>
                    <a:pt x="446" y="52"/>
                  </a:lnTo>
                  <a:lnTo>
                    <a:pt x="434" y="52"/>
                  </a:lnTo>
                  <a:lnTo>
                    <a:pt x="434" y="0"/>
                  </a:lnTo>
                  <a:lnTo>
                    <a:pt x="446" y="0"/>
                  </a:lnTo>
                  <a:close/>
                  <a:moveTo>
                    <a:pt x="880" y="0"/>
                  </a:moveTo>
                  <a:lnTo>
                    <a:pt x="880" y="52"/>
                  </a:lnTo>
                  <a:lnTo>
                    <a:pt x="869" y="52"/>
                  </a:lnTo>
                  <a:lnTo>
                    <a:pt x="869" y="0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rgbClr val="868686"/>
            </a:solidFill>
            <a:ln w="1588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980005" y="3665809"/>
              <a:ext cx="98392" cy="89813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980005" y="3665809"/>
              <a:ext cx="98392" cy="89813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19050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2960326" y="3299990"/>
              <a:ext cx="137750" cy="12267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2960326" y="3299990"/>
              <a:ext cx="137750" cy="122671"/>
            </a:xfrm>
            <a:prstGeom prst="rect">
              <a:avLst/>
            </a:prstGeom>
            <a:noFill/>
            <a:ln w="9525">
              <a:solidFill>
                <a:srgbClr val="BE4B4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942845" y="2649404"/>
              <a:ext cx="228952" cy="1150695"/>
              <a:chOff x="1115004" y="2346325"/>
              <a:chExt cx="147762" cy="833917"/>
            </a:xfrm>
          </p:grpSpPr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>
                <a:off x="1115004" y="3046413"/>
                <a:ext cx="137596" cy="133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0.1</a:t>
                </a:r>
                <a:endPara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04" name="Rectangle 31"/>
              <p:cNvSpPr>
                <a:spLocks noChangeArrowheads="1"/>
              </p:cNvSpPr>
              <p:nvPr/>
            </p:nvSpPr>
            <p:spPr bwMode="auto">
              <a:xfrm>
                <a:off x="1182505" y="2697163"/>
                <a:ext cx="54832" cy="133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1</a:t>
                </a:r>
                <a:endPara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05" name="Rectangle 33"/>
              <p:cNvSpPr>
                <a:spLocks noChangeArrowheads="1"/>
              </p:cNvSpPr>
              <p:nvPr/>
            </p:nvSpPr>
            <p:spPr bwMode="auto">
              <a:xfrm>
                <a:off x="1153104" y="2346325"/>
                <a:ext cx="109662" cy="133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10</a:t>
                </a:r>
                <a:endPara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305522" y="2761118"/>
              <a:ext cx="1194768" cy="1279273"/>
              <a:chOff x="2498725" y="2427288"/>
              <a:chExt cx="735013" cy="927100"/>
            </a:xfrm>
          </p:grpSpPr>
          <p:sp>
            <p:nvSpPr>
              <p:cNvPr id="88" name="Rectangle 41"/>
              <p:cNvSpPr>
                <a:spLocks noChangeArrowheads="1"/>
              </p:cNvSpPr>
              <p:nvPr/>
            </p:nvSpPr>
            <p:spPr bwMode="auto">
              <a:xfrm>
                <a:off x="2540000" y="2432050"/>
                <a:ext cx="688975" cy="882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Rectangle 42"/>
              <p:cNvSpPr>
                <a:spLocks noChangeArrowheads="1"/>
              </p:cNvSpPr>
              <p:nvPr/>
            </p:nvSpPr>
            <p:spPr bwMode="auto">
              <a:xfrm>
                <a:off x="2535238" y="2432050"/>
                <a:ext cx="7938" cy="882650"/>
              </a:xfrm>
              <a:prstGeom prst="rect">
                <a:avLst/>
              </a:pr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43"/>
              <p:cNvSpPr>
                <a:spLocks noEditPoints="1"/>
              </p:cNvSpPr>
              <p:nvPr/>
            </p:nvSpPr>
            <p:spPr bwMode="auto">
              <a:xfrm>
                <a:off x="2498725" y="2427288"/>
                <a:ext cx="41275" cy="890588"/>
              </a:xfrm>
              <a:custGeom>
                <a:avLst/>
                <a:gdLst>
                  <a:gd name="T0" fmla="*/ 0 w 52"/>
                  <a:gd name="T1" fmla="*/ 1111 h 1123"/>
                  <a:gd name="T2" fmla="*/ 52 w 52"/>
                  <a:gd name="T3" fmla="*/ 1111 h 1123"/>
                  <a:gd name="T4" fmla="*/ 52 w 52"/>
                  <a:gd name="T5" fmla="*/ 1123 h 1123"/>
                  <a:gd name="T6" fmla="*/ 0 w 52"/>
                  <a:gd name="T7" fmla="*/ 1123 h 1123"/>
                  <a:gd name="T8" fmla="*/ 0 w 52"/>
                  <a:gd name="T9" fmla="*/ 1111 h 1123"/>
                  <a:gd name="T10" fmla="*/ 0 w 52"/>
                  <a:gd name="T11" fmla="*/ 889 h 1123"/>
                  <a:gd name="T12" fmla="*/ 52 w 52"/>
                  <a:gd name="T13" fmla="*/ 889 h 1123"/>
                  <a:gd name="T14" fmla="*/ 52 w 52"/>
                  <a:gd name="T15" fmla="*/ 900 h 1123"/>
                  <a:gd name="T16" fmla="*/ 0 w 52"/>
                  <a:gd name="T17" fmla="*/ 900 h 1123"/>
                  <a:gd name="T18" fmla="*/ 0 w 52"/>
                  <a:gd name="T19" fmla="*/ 889 h 1123"/>
                  <a:gd name="T20" fmla="*/ 0 w 52"/>
                  <a:gd name="T21" fmla="*/ 668 h 1123"/>
                  <a:gd name="T22" fmla="*/ 52 w 52"/>
                  <a:gd name="T23" fmla="*/ 668 h 1123"/>
                  <a:gd name="T24" fmla="*/ 52 w 52"/>
                  <a:gd name="T25" fmla="*/ 680 h 1123"/>
                  <a:gd name="T26" fmla="*/ 0 w 52"/>
                  <a:gd name="T27" fmla="*/ 680 h 1123"/>
                  <a:gd name="T28" fmla="*/ 0 w 52"/>
                  <a:gd name="T29" fmla="*/ 668 h 1123"/>
                  <a:gd name="T30" fmla="*/ 0 w 52"/>
                  <a:gd name="T31" fmla="*/ 446 h 1123"/>
                  <a:gd name="T32" fmla="*/ 52 w 52"/>
                  <a:gd name="T33" fmla="*/ 446 h 1123"/>
                  <a:gd name="T34" fmla="*/ 52 w 52"/>
                  <a:gd name="T35" fmla="*/ 457 h 1123"/>
                  <a:gd name="T36" fmla="*/ 0 w 52"/>
                  <a:gd name="T37" fmla="*/ 457 h 1123"/>
                  <a:gd name="T38" fmla="*/ 0 w 52"/>
                  <a:gd name="T39" fmla="*/ 446 h 1123"/>
                  <a:gd name="T40" fmla="*/ 0 w 52"/>
                  <a:gd name="T41" fmla="*/ 223 h 1123"/>
                  <a:gd name="T42" fmla="*/ 52 w 52"/>
                  <a:gd name="T43" fmla="*/ 223 h 1123"/>
                  <a:gd name="T44" fmla="*/ 52 w 52"/>
                  <a:gd name="T45" fmla="*/ 235 h 1123"/>
                  <a:gd name="T46" fmla="*/ 0 w 52"/>
                  <a:gd name="T47" fmla="*/ 235 h 1123"/>
                  <a:gd name="T48" fmla="*/ 0 w 52"/>
                  <a:gd name="T49" fmla="*/ 223 h 1123"/>
                  <a:gd name="T50" fmla="*/ 0 w 52"/>
                  <a:gd name="T51" fmla="*/ 0 h 1123"/>
                  <a:gd name="T52" fmla="*/ 52 w 52"/>
                  <a:gd name="T53" fmla="*/ 0 h 1123"/>
                  <a:gd name="T54" fmla="*/ 52 w 52"/>
                  <a:gd name="T55" fmla="*/ 12 h 1123"/>
                  <a:gd name="T56" fmla="*/ 0 w 52"/>
                  <a:gd name="T57" fmla="*/ 12 h 1123"/>
                  <a:gd name="T58" fmla="*/ 0 w 52"/>
                  <a:gd name="T59" fmla="*/ 0 h 1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2" h="1123">
                    <a:moveTo>
                      <a:pt x="0" y="1111"/>
                    </a:moveTo>
                    <a:lnTo>
                      <a:pt x="52" y="1111"/>
                    </a:lnTo>
                    <a:lnTo>
                      <a:pt x="52" y="1123"/>
                    </a:lnTo>
                    <a:lnTo>
                      <a:pt x="0" y="1123"/>
                    </a:lnTo>
                    <a:lnTo>
                      <a:pt x="0" y="1111"/>
                    </a:lnTo>
                    <a:close/>
                    <a:moveTo>
                      <a:pt x="0" y="889"/>
                    </a:moveTo>
                    <a:lnTo>
                      <a:pt x="52" y="889"/>
                    </a:lnTo>
                    <a:lnTo>
                      <a:pt x="52" y="900"/>
                    </a:lnTo>
                    <a:lnTo>
                      <a:pt x="0" y="900"/>
                    </a:lnTo>
                    <a:lnTo>
                      <a:pt x="0" y="889"/>
                    </a:lnTo>
                    <a:close/>
                    <a:moveTo>
                      <a:pt x="0" y="668"/>
                    </a:moveTo>
                    <a:lnTo>
                      <a:pt x="52" y="668"/>
                    </a:lnTo>
                    <a:lnTo>
                      <a:pt x="52" y="680"/>
                    </a:lnTo>
                    <a:lnTo>
                      <a:pt x="0" y="680"/>
                    </a:lnTo>
                    <a:lnTo>
                      <a:pt x="0" y="668"/>
                    </a:lnTo>
                    <a:close/>
                    <a:moveTo>
                      <a:pt x="0" y="446"/>
                    </a:moveTo>
                    <a:lnTo>
                      <a:pt x="52" y="446"/>
                    </a:lnTo>
                    <a:lnTo>
                      <a:pt x="52" y="457"/>
                    </a:lnTo>
                    <a:lnTo>
                      <a:pt x="0" y="457"/>
                    </a:lnTo>
                    <a:lnTo>
                      <a:pt x="0" y="446"/>
                    </a:lnTo>
                    <a:close/>
                    <a:moveTo>
                      <a:pt x="0" y="223"/>
                    </a:moveTo>
                    <a:lnTo>
                      <a:pt x="52" y="223"/>
                    </a:lnTo>
                    <a:lnTo>
                      <a:pt x="52" y="235"/>
                    </a:lnTo>
                    <a:lnTo>
                      <a:pt x="0" y="235"/>
                    </a:lnTo>
                    <a:lnTo>
                      <a:pt x="0" y="223"/>
                    </a:lnTo>
                    <a:close/>
                    <a:moveTo>
                      <a:pt x="0" y="0"/>
                    </a:moveTo>
                    <a:lnTo>
                      <a:pt x="52" y="0"/>
                    </a:lnTo>
                    <a:lnTo>
                      <a:pt x="52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Rectangle 44"/>
              <p:cNvSpPr>
                <a:spLocks noChangeArrowheads="1"/>
              </p:cNvSpPr>
              <p:nvPr/>
            </p:nvSpPr>
            <p:spPr bwMode="auto">
              <a:xfrm>
                <a:off x="2540000" y="3309938"/>
                <a:ext cx="688975" cy="7938"/>
              </a:xfrm>
              <a:prstGeom prst="rect">
                <a:avLst/>
              </a:pr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45"/>
              <p:cNvSpPr>
                <a:spLocks noEditPoints="1"/>
              </p:cNvSpPr>
              <p:nvPr/>
            </p:nvSpPr>
            <p:spPr bwMode="auto">
              <a:xfrm>
                <a:off x="2535238" y="3314700"/>
                <a:ext cx="698500" cy="39688"/>
              </a:xfrm>
              <a:custGeom>
                <a:avLst/>
                <a:gdLst>
                  <a:gd name="T0" fmla="*/ 12 w 880"/>
                  <a:gd name="T1" fmla="*/ 0 h 52"/>
                  <a:gd name="T2" fmla="*/ 12 w 880"/>
                  <a:gd name="T3" fmla="*/ 52 h 52"/>
                  <a:gd name="T4" fmla="*/ 0 w 880"/>
                  <a:gd name="T5" fmla="*/ 52 h 52"/>
                  <a:gd name="T6" fmla="*/ 0 w 880"/>
                  <a:gd name="T7" fmla="*/ 0 h 52"/>
                  <a:gd name="T8" fmla="*/ 12 w 880"/>
                  <a:gd name="T9" fmla="*/ 0 h 52"/>
                  <a:gd name="T10" fmla="*/ 446 w 880"/>
                  <a:gd name="T11" fmla="*/ 0 h 52"/>
                  <a:gd name="T12" fmla="*/ 446 w 880"/>
                  <a:gd name="T13" fmla="*/ 52 h 52"/>
                  <a:gd name="T14" fmla="*/ 434 w 880"/>
                  <a:gd name="T15" fmla="*/ 52 h 52"/>
                  <a:gd name="T16" fmla="*/ 434 w 880"/>
                  <a:gd name="T17" fmla="*/ 0 h 52"/>
                  <a:gd name="T18" fmla="*/ 446 w 880"/>
                  <a:gd name="T19" fmla="*/ 0 h 52"/>
                  <a:gd name="T20" fmla="*/ 880 w 880"/>
                  <a:gd name="T21" fmla="*/ 0 h 52"/>
                  <a:gd name="T22" fmla="*/ 880 w 880"/>
                  <a:gd name="T23" fmla="*/ 52 h 52"/>
                  <a:gd name="T24" fmla="*/ 869 w 880"/>
                  <a:gd name="T25" fmla="*/ 52 h 52"/>
                  <a:gd name="T26" fmla="*/ 869 w 880"/>
                  <a:gd name="T27" fmla="*/ 0 h 52"/>
                  <a:gd name="T28" fmla="*/ 880 w 880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0" h="52">
                    <a:moveTo>
                      <a:pt x="12" y="0"/>
                    </a:moveTo>
                    <a:lnTo>
                      <a:pt x="12" y="52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  <a:moveTo>
                      <a:pt x="446" y="0"/>
                    </a:moveTo>
                    <a:lnTo>
                      <a:pt x="446" y="52"/>
                    </a:lnTo>
                    <a:lnTo>
                      <a:pt x="434" y="52"/>
                    </a:lnTo>
                    <a:lnTo>
                      <a:pt x="434" y="0"/>
                    </a:lnTo>
                    <a:lnTo>
                      <a:pt x="446" y="0"/>
                    </a:lnTo>
                    <a:close/>
                    <a:moveTo>
                      <a:pt x="880" y="0"/>
                    </a:moveTo>
                    <a:lnTo>
                      <a:pt x="880" y="52"/>
                    </a:lnTo>
                    <a:lnTo>
                      <a:pt x="869" y="52"/>
                    </a:lnTo>
                    <a:lnTo>
                      <a:pt x="869" y="0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46"/>
              <p:cNvSpPr>
                <a:spLocks/>
              </p:cNvSpPr>
              <p:nvPr/>
            </p:nvSpPr>
            <p:spPr bwMode="auto">
              <a:xfrm>
                <a:off x="2701925" y="2717800"/>
                <a:ext cx="361950" cy="204788"/>
              </a:xfrm>
              <a:custGeom>
                <a:avLst/>
                <a:gdLst>
                  <a:gd name="T0" fmla="*/ 5 w 455"/>
                  <a:gd name="T1" fmla="*/ 236 h 257"/>
                  <a:gd name="T2" fmla="*/ 439 w 455"/>
                  <a:gd name="T3" fmla="*/ 0 h 257"/>
                  <a:gd name="T4" fmla="*/ 447 w 455"/>
                  <a:gd name="T5" fmla="*/ 0 h 257"/>
                  <a:gd name="T6" fmla="*/ 455 w 455"/>
                  <a:gd name="T7" fmla="*/ 6 h 257"/>
                  <a:gd name="T8" fmla="*/ 455 w 455"/>
                  <a:gd name="T9" fmla="*/ 13 h 257"/>
                  <a:gd name="T10" fmla="*/ 449 w 455"/>
                  <a:gd name="T11" fmla="*/ 21 h 257"/>
                  <a:gd name="T12" fmla="*/ 15 w 455"/>
                  <a:gd name="T13" fmla="*/ 257 h 257"/>
                  <a:gd name="T14" fmla="*/ 7 w 455"/>
                  <a:gd name="T15" fmla="*/ 257 h 257"/>
                  <a:gd name="T16" fmla="*/ 0 w 455"/>
                  <a:gd name="T17" fmla="*/ 251 h 257"/>
                  <a:gd name="T18" fmla="*/ 0 w 455"/>
                  <a:gd name="T19" fmla="*/ 244 h 257"/>
                  <a:gd name="T20" fmla="*/ 5 w 455"/>
                  <a:gd name="T21" fmla="*/ 236 h 257"/>
                  <a:gd name="T22" fmla="*/ 5 w 455"/>
                  <a:gd name="T23" fmla="*/ 236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57">
                    <a:moveTo>
                      <a:pt x="5" y="236"/>
                    </a:moveTo>
                    <a:lnTo>
                      <a:pt x="439" y="0"/>
                    </a:lnTo>
                    <a:lnTo>
                      <a:pt x="447" y="0"/>
                    </a:lnTo>
                    <a:lnTo>
                      <a:pt x="455" y="6"/>
                    </a:lnTo>
                    <a:lnTo>
                      <a:pt x="455" y="13"/>
                    </a:lnTo>
                    <a:lnTo>
                      <a:pt x="449" y="21"/>
                    </a:lnTo>
                    <a:lnTo>
                      <a:pt x="15" y="257"/>
                    </a:lnTo>
                    <a:lnTo>
                      <a:pt x="7" y="257"/>
                    </a:lnTo>
                    <a:lnTo>
                      <a:pt x="0" y="251"/>
                    </a:lnTo>
                    <a:lnTo>
                      <a:pt x="0" y="244"/>
                    </a:lnTo>
                    <a:lnTo>
                      <a:pt x="5" y="236"/>
                    </a:lnTo>
                    <a:lnTo>
                      <a:pt x="5" y="236"/>
                    </a:lnTo>
                    <a:close/>
                  </a:path>
                </a:pathLst>
              </a:custGeom>
              <a:solidFill>
                <a:srgbClr val="4A7EBB"/>
              </a:solidFill>
              <a:ln w="1588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47"/>
              <p:cNvSpPr>
                <a:spLocks/>
              </p:cNvSpPr>
              <p:nvPr/>
            </p:nvSpPr>
            <p:spPr bwMode="auto">
              <a:xfrm>
                <a:off x="2678113" y="2881313"/>
                <a:ext cx="63500" cy="6350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48"/>
              <p:cNvSpPr>
                <a:spLocks/>
              </p:cNvSpPr>
              <p:nvPr/>
            </p:nvSpPr>
            <p:spPr bwMode="auto">
              <a:xfrm>
                <a:off x="2678113" y="2881313"/>
                <a:ext cx="63500" cy="6350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19050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49"/>
              <p:cNvSpPr>
                <a:spLocks/>
              </p:cNvSpPr>
              <p:nvPr/>
            </p:nvSpPr>
            <p:spPr bwMode="auto">
              <a:xfrm>
                <a:off x="3022600" y="2693988"/>
                <a:ext cx="63500" cy="6350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50"/>
              <p:cNvSpPr>
                <a:spLocks/>
              </p:cNvSpPr>
              <p:nvPr/>
            </p:nvSpPr>
            <p:spPr bwMode="auto">
              <a:xfrm>
                <a:off x="3022600" y="2693988"/>
                <a:ext cx="63500" cy="6350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19050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51"/>
              <p:cNvSpPr>
                <a:spLocks/>
              </p:cNvSpPr>
              <p:nvPr/>
            </p:nvSpPr>
            <p:spPr bwMode="auto">
              <a:xfrm>
                <a:off x="2701925" y="2578100"/>
                <a:ext cx="361950" cy="611188"/>
              </a:xfrm>
              <a:custGeom>
                <a:avLst/>
                <a:gdLst>
                  <a:gd name="T0" fmla="*/ 0 w 455"/>
                  <a:gd name="T1" fmla="*/ 754 h 770"/>
                  <a:gd name="T2" fmla="*/ 434 w 455"/>
                  <a:gd name="T3" fmla="*/ 6 h 770"/>
                  <a:gd name="T4" fmla="*/ 441 w 455"/>
                  <a:gd name="T5" fmla="*/ 0 h 770"/>
                  <a:gd name="T6" fmla="*/ 451 w 455"/>
                  <a:gd name="T7" fmla="*/ 0 h 770"/>
                  <a:gd name="T8" fmla="*/ 455 w 455"/>
                  <a:gd name="T9" fmla="*/ 8 h 770"/>
                  <a:gd name="T10" fmla="*/ 455 w 455"/>
                  <a:gd name="T11" fmla="*/ 18 h 770"/>
                  <a:gd name="T12" fmla="*/ 21 w 455"/>
                  <a:gd name="T13" fmla="*/ 766 h 770"/>
                  <a:gd name="T14" fmla="*/ 13 w 455"/>
                  <a:gd name="T15" fmla="*/ 770 h 770"/>
                  <a:gd name="T16" fmla="*/ 5 w 455"/>
                  <a:gd name="T17" fmla="*/ 770 h 770"/>
                  <a:gd name="T18" fmla="*/ 0 w 455"/>
                  <a:gd name="T19" fmla="*/ 762 h 770"/>
                  <a:gd name="T20" fmla="*/ 0 w 455"/>
                  <a:gd name="T21" fmla="*/ 754 h 770"/>
                  <a:gd name="T22" fmla="*/ 0 w 455"/>
                  <a:gd name="T23" fmla="*/ 7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770">
                    <a:moveTo>
                      <a:pt x="0" y="754"/>
                    </a:moveTo>
                    <a:lnTo>
                      <a:pt x="434" y="6"/>
                    </a:lnTo>
                    <a:lnTo>
                      <a:pt x="441" y="0"/>
                    </a:lnTo>
                    <a:lnTo>
                      <a:pt x="451" y="0"/>
                    </a:lnTo>
                    <a:lnTo>
                      <a:pt x="455" y="8"/>
                    </a:lnTo>
                    <a:lnTo>
                      <a:pt x="455" y="18"/>
                    </a:lnTo>
                    <a:lnTo>
                      <a:pt x="21" y="766"/>
                    </a:lnTo>
                    <a:lnTo>
                      <a:pt x="13" y="770"/>
                    </a:lnTo>
                    <a:lnTo>
                      <a:pt x="5" y="770"/>
                    </a:lnTo>
                    <a:lnTo>
                      <a:pt x="0" y="762"/>
                    </a:lnTo>
                    <a:lnTo>
                      <a:pt x="0" y="754"/>
                    </a:lnTo>
                    <a:lnTo>
                      <a:pt x="0" y="754"/>
                    </a:lnTo>
                    <a:close/>
                  </a:path>
                </a:pathLst>
              </a:custGeom>
              <a:solidFill>
                <a:srgbClr val="BE4B48"/>
              </a:solidFill>
              <a:ln w="1588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Rectangle 52"/>
              <p:cNvSpPr>
                <a:spLocks noChangeArrowheads="1"/>
              </p:cNvSpPr>
              <p:nvPr/>
            </p:nvSpPr>
            <p:spPr bwMode="auto">
              <a:xfrm>
                <a:off x="2678113" y="3149600"/>
                <a:ext cx="63500" cy="63500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Rectangle 53"/>
              <p:cNvSpPr>
                <a:spLocks noChangeArrowheads="1"/>
              </p:cNvSpPr>
              <p:nvPr/>
            </p:nvSpPr>
            <p:spPr bwMode="auto">
              <a:xfrm>
                <a:off x="2678113" y="3149600"/>
                <a:ext cx="63500" cy="63500"/>
              </a:xfrm>
              <a:prstGeom prst="rect">
                <a:avLst/>
              </a:prstGeom>
              <a:noFill/>
              <a:ln w="19050">
                <a:solidFill>
                  <a:srgbClr val="BE4B4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tangle 54"/>
              <p:cNvSpPr>
                <a:spLocks noChangeArrowheads="1"/>
              </p:cNvSpPr>
              <p:nvPr/>
            </p:nvSpPr>
            <p:spPr bwMode="auto">
              <a:xfrm>
                <a:off x="3022600" y="2555875"/>
                <a:ext cx="63500" cy="63500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tangle 55"/>
              <p:cNvSpPr>
                <a:spLocks noChangeArrowheads="1"/>
              </p:cNvSpPr>
              <p:nvPr/>
            </p:nvSpPr>
            <p:spPr bwMode="auto">
              <a:xfrm>
                <a:off x="3022600" y="2555875"/>
                <a:ext cx="63500" cy="63500"/>
              </a:xfrm>
              <a:prstGeom prst="rect">
                <a:avLst/>
              </a:prstGeom>
              <a:noFill/>
              <a:ln w="19050">
                <a:solidFill>
                  <a:srgbClr val="BE4B4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505452" y="2761118"/>
              <a:ext cx="1179284" cy="1268320"/>
              <a:chOff x="3708400" y="2427288"/>
              <a:chExt cx="725487" cy="919162"/>
            </a:xfrm>
          </p:grpSpPr>
          <p:sp>
            <p:nvSpPr>
              <p:cNvPr id="73" name="Rectangle 69"/>
              <p:cNvSpPr>
                <a:spLocks noChangeArrowheads="1"/>
              </p:cNvSpPr>
              <p:nvPr/>
            </p:nvSpPr>
            <p:spPr bwMode="auto">
              <a:xfrm>
                <a:off x="3749675" y="2432050"/>
                <a:ext cx="679450" cy="873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ctangle 70"/>
              <p:cNvSpPr>
                <a:spLocks noChangeArrowheads="1"/>
              </p:cNvSpPr>
              <p:nvPr/>
            </p:nvSpPr>
            <p:spPr bwMode="auto">
              <a:xfrm>
                <a:off x="3746500" y="2432050"/>
                <a:ext cx="7937" cy="873125"/>
              </a:xfrm>
              <a:prstGeom prst="rect">
                <a:avLst/>
              </a:pr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71"/>
              <p:cNvSpPr>
                <a:spLocks noEditPoints="1"/>
              </p:cNvSpPr>
              <p:nvPr/>
            </p:nvSpPr>
            <p:spPr bwMode="auto">
              <a:xfrm>
                <a:off x="3708400" y="2427288"/>
                <a:ext cx="41275" cy="882650"/>
              </a:xfrm>
              <a:custGeom>
                <a:avLst/>
                <a:gdLst>
                  <a:gd name="T0" fmla="*/ 0 w 52"/>
                  <a:gd name="T1" fmla="*/ 1100 h 1112"/>
                  <a:gd name="T2" fmla="*/ 52 w 52"/>
                  <a:gd name="T3" fmla="*/ 1100 h 1112"/>
                  <a:gd name="T4" fmla="*/ 52 w 52"/>
                  <a:gd name="T5" fmla="*/ 1112 h 1112"/>
                  <a:gd name="T6" fmla="*/ 0 w 52"/>
                  <a:gd name="T7" fmla="*/ 1112 h 1112"/>
                  <a:gd name="T8" fmla="*/ 0 w 52"/>
                  <a:gd name="T9" fmla="*/ 1100 h 1112"/>
                  <a:gd name="T10" fmla="*/ 0 w 52"/>
                  <a:gd name="T11" fmla="*/ 879 h 1112"/>
                  <a:gd name="T12" fmla="*/ 52 w 52"/>
                  <a:gd name="T13" fmla="*/ 879 h 1112"/>
                  <a:gd name="T14" fmla="*/ 52 w 52"/>
                  <a:gd name="T15" fmla="*/ 891 h 1112"/>
                  <a:gd name="T16" fmla="*/ 0 w 52"/>
                  <a:gd name="T17" fmla="*/ 891 h 1112"/>
                  <a:gd name="T18" fmla="*/ 0 w 52"/>
                  <a:gd name="T19" fmla="*/ 879 h 1112"/>
                  <a:gd name="T20" fmla="*/ 0 w 52"/>
                  <a:gd name="T21" fmla="*/ 660 h 1112"/>
                  <a:gd name="T22" fmla="*/ 52 w 52"/>
                  <a:gd name="T23" fmla="*/ 660 h 1112"/>
                  <a:gd name="T24" fmla="*/ 52 w 52"/>
                  <a:gd name="T25" fmla="*/ 672 h 1112"/>
                  <a:gd name="T26" fmla="*/ 0 w 52"/>
                  <a:gd name="T27" fmla="*/ 672 h 1112"/>
                  <a:gd name="T28" fmla="*/ 0 w 52"/>
                  <a:gd name="T29" fmla="*/ 660 h 1112"/>
                  <a:gd name="T30" fmla="*/ 0 w 52"/>
                  <a:gd name="T31" fmla="*/ 439 h 1112"/>
                  <a:gd name="T32" fmla="*/ 52 w 52"/>
                  <a:gd name="T33" fmla="*/ 439 h 1112"/>
                  <a:gd name="T34" fmla="*/ 52 w 52"/>
                  <a:gd name="T35" fmla="*/ 451 h 1112"/>
                  <a:gd name="T36" fmla="*/ 0 w 52"/>
                  <a:gd name="T37" fmla="*/ 451 h 1112"/>
                  <a:gd name="T38" fmla="*/ 0 w 52"/>
                  <a:gd name="T39" fmla="*/ 439 h 1112"/>
                  <a:gd name="T40" fmla="*/ 0 w 52"/>
                  <a:gd name="T41" fmla="*/ 219 h 1112"/>
                  <a:gd name="T42" fmla="*/ 52 w 52"/>
                  <a:gd name="T43" fmla="*/ 219 h 1112"/>
                  <a:gd name="T44" fmla="*/ 52 w 52"/>
                  <a:gd name="T45" fmla="*/ 230 h 1112"/>
                  <a:gd name="T46" fmla="*/ 0 w 52"/>
                  <a:gd name="T47" fmla="*/ 230 h 1112"/>
                  <a:gd name="T48" fmla="*/ 0 w 52"/>
                  <a:gd name="T49" fmla="*/ 219 h 1112"/>
                  <a:gd name="T50" fmla="*/ 0 w 52"/>
                  <a:gd name="T51" fmla="*/ 0 h 1112"/>
                  <a:gd name="T52" fmla="*/ 52 w 52"/>
                  <a:gd name="T53" fmla="*/ 0 h 1112"/>
                  <a:gd name="T54" fmla="*/ 52 w 52"/>
                  <a:gd name="T55" fmla="*/ 11 h 1112"/>
                  <a:gd name="T56" fmla="*/ 0 w 52"/>
                  <a:gd name="T57" fmla="*/ 11 h 1112"/>
                  <a:gd name="T58" fmla="*/ 0 w 52"/>
                  <a:gd name="T59" fmla="*/ 0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2" h="1112">
                    <a:moveTo>
                      <a:pt x="0" y="1100"/>
                    </a:moveTo>
                    <a:lnTo>
                      <a:pt x="52" y="1100"/>
                    </a:lnTo>
                    <a:lnTo>
                      <a:pt x="52" y="1112"/>
                    </a:lnTo>
                    <a:lnTo>
                      <a:pt x="0" y="1112"/>
                    </a:lnTo>
                    <a:lnTo>
                      <a:pt x="0" y="1100"/>
                    </a:lnTo>
                    <a:close/>
                    <a:moveTo>
                      <a:pt x="0" y="879"/>
                    </a:moveTo>
                    <a:lnTo>
                      <a:pt x="52" y="879"/>
                    </a:lnTo>
                    <a:lnTo>
                      <a:pt x="52" y="891"/>
                    </a:lnTo>
                    <a:lnTo>
                      <a:pt x="0" y="891"/>
                    </a:lnTo>
                    <a:lnTo>
                      <a:pt x="0" y="879"/>
                    </a:lnTo>
                    <a:close/>
                    <a:moveTo>
                      <a:pt x="0" y="660"/>
                    </a:moveTo>
                    <a:lnTo>
                      <a:pt x="52" y="660"/>
                    </a:lnTo>
                    <a:lnTo>
                      <a:pt x="52" y="672"/>
                    </a:lnTo>
                    <a:lnTo>
                      <a:pt x="0" y="672"/>
                    </a:lnTo>
                    <a:lnTo>
                      <a:pt x="0" y="660"/>
                    </a:lnTo>
                    <a:close/>
                    <a:moveTo>
                      <a:pt x="0" y="439"/>
                    </a:moveTo>
                    <a:lnTo>
                      <a:pt x="52" y="439"/>
                    </a:lnTo>
                    <a:lnTo>
                      <a:pt x="52" y="451"/>
                    </a:lnTo>
                    <a:lnTo>
                      <a:pt x="0" y="451"/>
                    </a:lnTo>
                    <a:lnTo>
                      <a:pt x="0" y="439"/>
                    </a:lnTo>
                    <a:close/>
                    <a:moveTo>
                      <a:pt x="0" y="219"/>
                    </a:moveTo>
                    <a:lnTo>
                      <a:pt x="52" y="219"/>
                    </a:lnTo>
                    <a:lnTo>
                      <a:pt x="52" y="230"/>
                    </a:lnTo>
                    <a:lnTo>
                      <a:pt x="0" y="230"/>
                    </a:lnTo>
                    <a:lnTo>
                      <a:pt x="0" y="219"/>
                    </a:lnTo>
                    <a:close/>
                    <a:moveTo>
                      <a:pt x="0" y="0"/>
                    </a:moveTo>
                    <a:lnTo>
                      <a:pt x="52" y="0"/>
                    </a:lnTo>
                    <a:lnTo>
                      <a:pt x="52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Rectangle 72"/>
              <p:cNvSpPr>
                <a:spLocks noChangeArrowheads="1"/>
              </p:cNvSpPr>
              <p:nvPr/>
            </p:nvSpPr>
            <p:spPr bwMode="auto">
              <a:xfrm>
                <a:off x="3749675" y="3302000"/>
                <a:ext cx="679450" cy="7938"/>
              </a:xfrm>
              <a:prstGeom prst="rect">
                <a:avLst/>
              </a:pr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73"/>
              <p:cNvSpPr>
                <a:spLocks noEditPoints="1"/>
              </p:cNvSpPr>
              <p:nvPr/>
            </p:nvSpPr>
            <p:spPr bwMode="auto">
              <a:xfrm>
                <a:off x="3746500" y="3305175"/>
                <a:ext cx="687387" cy="41275"/>
              </a:xfrm>
              <a:custGeom>
                <a:avLst/>
                <a:gdLst>
                  <a:gd name="T0" fmla="*/ 12 w 866"/>
                  <a:gd name="T1" fmla="*/ 0 h 52"/>
                  <a:gd name="T2" fmla="*/ 12 w 866"/>
                  <a:gd name="T3" fmla="*/ 52 h 52"/>
                  <a:gd name="T4" fmla="*/ 0 w 866"/>
                  <a:gd name="T5" fmla="*/ 52 h 52"/>
                  <a:gd name="T6" fmla="*/ 0 w 866"/>
                  <a:gd name="T7" fmla="*/ 0 h 52"/>
                  <a:gd name="T8" fmla="*/ 12 w 866"/>
                  <a:gd name="T9" fmla="*/ 0 h 52"/>
                  <a:gd name="T10" fmla="*/ 438 w 866"/>
                  <a:gd name="T11" fmla="*/ 0 h 52"/>
                  <a:gd name="T12" fmla="*/ 438 w 866"/>
                  <a:gd name="T13" fmla="*/ 52 h 52"/>
                  <a:gd name="T14" fmla="*/ 426 w 866"/>
                  <a:gd name="T15" fmla="*/ 52 h 52"/>
                  <a:gd name="T16" fmla="*/ 426 w 866"/>
                  <a:gd name="T17" fmla="*/ 0 h 52"/>
                  <a:gd name="T18" fmla="*/ 438 w 866"/>
                  <a:gd name="T19" fmla="*/ 0 h 52"/>
                  <a:gd name="T20" fmla="*/ 866 w 866"/>
                  <a:gd name="T21" fmla="*/ 0 h 52"/>
                  <a:gd name="T22" fmla="*/ 866 w 866"/>
                  <a:gd name="T23" fmla="*/ 52 h 52"/>
                  <a:gd name="T24" fmla="*/ 855 w 866"/>
                  <a:gd name="T25" fmla="*/ 52 h 52"/>
                  <a:gd name="T26" fmla="*/ 855 w 866"/>
                  <a:gd name="T27" fmla="*/ 0 h 52"/>
                  <a:gd name="T28" fmla="*/ 866 w 866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66" h="52">
                    <a:moveTo>
                      <a:pt x="12" y="0"/>
                    </a:moveTo>
                    <a:lnTo>
                      <a:pt x="12" y="52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  <a:moveTo>
                      <a:pt x="438" y="0"/>
                    </a:moveTo>
                    <a:lnTo>
                      <a:pt x="438" y="52"/>
                    </a:lnTo>
                    <a:lnTo>
                      <a:pt x="426" y="52"/>
                    </a:lnTo>
                    <a:lnTo>
                      <a:pt x="426" y="0"/>
                    </a:lnTo>
                    <a:lnTo>
                      <a:pt x="438" y="0"/>
                    </a:lnTo>
                    <a:close/>
                    <a:moveTo>
                      <a:pt x="866" y="0"/>
                    </a:moveTo>
                    <a:lnTo>
                      <a:pt x="866" y="52"/>
                    </a:lnTo>
                    <a:lnTo>
                      <a:pt x="855" y="52"/>
                    </a:lnTo>
                    <a:lnTo>
                      <a:pt x="855" y="0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74"/>
              <p:cNvSpPr>
                <a:spLocks/>
              </p:cNvSpPr>
              <p:nvPr/>
            </p:nvSpPr>
            <p:spPr bwMode="auto">
              <a:xfrm>
                <a:off x="3910013" y="2605088"/>
                <a:ext cx="358775" cy="279400"/>
              </a:xfrm>
              <a:custGeom>
                <a:avLst/>
                <a:gdLst>
                  <a:gd name="T0" fmla="*/ 17 w 451"/>
                  <a:gd name="T1" fmla="*/ 2 h 354"/>
                  <a:gd name="T2" fmla="*/ 445 w 451"/>
                  <a:gd name="T3" fmla="*/ 333 h 354"/>
                  <a:gd name="T4" fmla="*/ 451 w 451"/>
                  <a:gd name="T5" fmla="*/ 340 h 354"/>
                  <a:gd name="T6" fmla="*/ 447 w 451"/>
                  <a:gd name="T7" fmla="*/ 348 h 354"/>
                  <a:gd name="T8" fmla="*/ 439 w 451"/>
                  <a:gd name="T9" fmla="*/ 354 h 354"/>
                  <a:gd name="T10" fmla="*/ 432 w 451"/>
                  <a:gd name="T11" fmla="*/ 350 h 354"/>
                  <a:gd name="T12" fmla="*/ 3 w 451"/>
                  <a:gd name="T13" fmla="*/ 20 h 354"/>
                  <a:gd name="T14" fmla="*/ 0 w 451"/>
                  <a:gd name="T15" fmla="*/ 12 h 354"/>
                  <a:gd name="T16" fmla="*/ 1 w 451"/>
                  <a:gd name="T17" fmla="*/ 4 h 354"/>
                  <a:gd name="T18" fmla="*/ 9 w 451"/>
                  <a:gd name="T19" fmla="*/ 0 h 354"/>
                  <a:gd name="T20" fmla="*/ 17 w 451"/>
                  <a:gd name="T21" fmla="*/ 2 h 354"/>
                  <a:gd name="T22" fmla="*/ 17 w 451"/>
                  <a:gd name="T23" fmla="*/ 2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1" h="354">
                    <a:moveTo>
                      <a:pt x="17" y="2"/>
                    </a:moveTo>
                    <a:lnTo>
                      <a:pt x="445" y="333"/>
                    </a:lnTo>
                    <a:lnTo>
                      <a:pt x="451" y="340"/>
                    </a:lnTo>
                    <a:lnTo>
                      <a:pt x="447" y="348"/>
                    </a:lnTo>
                    <a:lnTo>
                      <a:pt x="439" y="354"/>
                    </a:lnTo>
                    <a:lnTo>
                      <a:pt x="432" y="350"/>
                    </a:lnTo>
                    <a:lnTo>
                      <a:pt x="3" y="20"/>
                    </a:lnTo>
                    <a:lnTo>
                      <a:pt x="0" y="12"/>
                    </a:lnTo>
                    <a:lnTo>
                      <a:pt x="1" y="4"/>
                    </a:lnTo>
                    <a:lnTo>
                      <a:pt x="9" y="0"/>
                    </a:lnTo>
                    <a:lnTo>
                      <a:pt x="17" y="2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4A7EBB"/>
              </a:solidFill>
              <a:ln w="1588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auto">
              <a:xfrm>
                <a:off x="3886200" y="2579688"/>
                <a:ext cx="63500" cy="65088"/>
              </a:xfrm>
              <a:custGeom>
                <a:avLst/>
                <a:gdLst>
                  <a:gd name="T0" fmla="*/ 40 w 80"/>
                  <a:gd name="T1" fmla="*/ 0 h 80"/>
                  <a:gd name="T2" fmla="*/ 80 w 80"/>
                  <a:gd name="T3" fmla="*/ 40 h 80"/>
                  <a:gd name="T4" fmla="*/ 40 w 80"/>
                  <a:gd name="T5" fmla="*/ 80 h 80"/>
                  <a:gd name="T6" fmla="*/ 0 w 80"/>
                  <a:gd name="T7" fmla="*/ 40 h 80"/>
                  <a:gd name="T8" fmla="*/ 40 w 80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76"/>
              <p:cNvSpPr>
                <a:spLocks/>
              </p:cNvSpPr>
              <p:nvPr/>
            </p:nvSpPr>
            <p:spPr bwMode="auto">
              <a:xfrm>
                <a:off x="3886200" y="2579688"/>
                <a:ext cx="63500" cy="65088"/>
              </a:xfrm>
              <a:custGeom>
                <a:avLst/>
                <a:gdLst>
                  <a:gd name="T0" fmla="*/ 40 w 80"/>
                  <a:gd name="T1" fmla="*/ 0 h 80"/>
                  <a:gd name="T2" fmla="*/ 80 w 80"/>
                  <a:gd name="T3" fmla="*/ 40 h 80"/>
                  <a:gd name="T4" fmla="*/ 40 w 80"/>
                  <a:gd name="T5" fmla="*/ 80 h 80"/>
                  <a:gd name="T6" fmla="*/ 0 w 80"/>
                  <a:gd name="T7" fmla="*/ 40 h 80"/>
                  <a:gd name="T8" fmla="*/ 40 w 80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19050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77"/>
              <p:cNvSpPr>
                <a:spLocks/>
              </p:cNvSpPr>
              <p:nvPr/>
            </p:nvSpPr>
            <p:spPr bwMode="auto">
              <a:xfrm>
                <a:off x="4225925" y="2843213"/>
                <a:ext cx="63500" cy="65088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0 h 81"/>
                  <a:gd name="T4" fmla="*/ 40 w 81"/>
                  <a:gd name="T5" fmla="*/ 81 h 81"/>
                  <a:gd name="T6" fmla="*/ 0 w 81"/>
                  <a:gd name="T7" fmla="*/ 40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1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78"/>
              <p:cNvSpPr>
                <a:spLocks/>
              </p:cNvSpPr>
              <p:nvPr/>
            </p:nvSpPr>
            <p:spPr bwMode="auto">
              <a:xfrm>
                <a:off x="4225925" y="2843213"/>
                <a:ext cx="63500" cy="65088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0 h 81"/>
                  <a:gd name="T4" fmla="*/ 40 w 81"/>
                  <a:gd name="T5" fmla="*/ 81 h 81"/>
                  <a:gd name="T6" fmla="*/ 0 w 81"/>
                  <a:gd name="T7" fmla="*/ 40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1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19050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79"/>
              <p:cNvSpPr>
                <a:spLocks/>
              </p:cNvSpPr>
              <p:nvPr/>
            </p:nvSpPr>
            <p:spPr bwMode="auto">
              <a:xfrm>
                <a:off x="3910013" y="2636838"/>
                <a:ext cx="357187" cy="566738"/>
              </a:xfrm>
              <a:custGeom>
                <a:avLst/>
                <a:gdLst>
                  <a:gd name="T0" fmla="*/ 0 w 449"/>
                  <a:gd name="T1" fmla="*/ 697 h 714"/>
                  <a:gd name="T2" fmla="*/ 428 w 449"/>
                  <a:gd name="T3" fmla="*/ 4 h 714"/>
                  <a:gd name="T4" fmla="*/ 435 w 449"/>
                  <a:gd name="T5" fmla="*/ 0 h 714"/>
                  <a:gd name="T6" fmla="*/ 445 w 449"/>
                  <a:gd name="T7" fmla="*/ 0 h 714"/>
                  <a:gd name="T8" fmla="*/ 449 w 449"/>
                  <a:gd name="T9" fmla="*/ 7 h 714"/>
                  <a:gd name="T10" fmla="*/ 449 w 449"/>
                  <a:gd name="T11" fmla="*/ 17 h 714"/>
                  <a:gd name="T12" fmla="*/ 21 w 449"/>
                  <a:gd name="T13" fmla="*/ 710 h 714"/>
                  <a:gd name="T14" fmla="*/ 13 w 449"/>
                  <a:gd name="T15" fmla="*/ 714 h 714"/>
                  <a:gd name="T16" fmla="*/ 3 w 449"/>
                  <a:gd name="T17" fmla="*/ 714 h 714"/>
                  <a:gd name="T18" fmla="*/ 0 w 449"/>
                  <a:gd name="T19" fmla="*/ 706 h 714"/>
                  <a:gd name="T20" fmla="*/ 0 w 449"/>
                  <a:gd name="T21" fmla="*/ 697 h 714"/>
                  <a:gd name="T22" fmla="*/ 0 w 449"/>
                  <a:gd name="T23" fmla="*/ 697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9" h="714">
                    <a:moveTo>
                      <a:pt x="0" y="697"/>
                    </a:moveTo>
                    <a:lnTo>
                      <a:pt x="428" y="4"/>
                    </a:lnTo>
                    <a:lnTo>
                      <a:pt x="435" y="0"/>
                    </a:lnTo>
                    <a:lnTo>
                      <a:pt x="445" y="0"/>
                    </a:lnTo>
                    <a:lnTo>
                      <a:pt x="449" y="7"/>
                    </a:lnTo>
                    <a:lnTo>
                      <a:pt x="449" y="17"/>
                    </a:lnTo>
                    <a:lnTo>
                      <a:pt x="21" y="710"/>
                    </a:lnTo>
                    <a:lnTo>
                      <a:pt x="13" y="714"/>
                    </a:lnTo>
                    <a:lnTo>
                      <a:pt x="3" y="714"/>
                    </a:lnTo>
                    <a:lnTo>
                      <a:pt x="0" y="706"/>
                    </a:lnTo>
                    <a:lnTo>
                      <a:pt x="0" y="697"/>
                    </a:lnTo>
                    <a:lnTo>
                      <a:pt x="0" y="697"/>
                    </a:lnTo>
                    <a:close/>
                  </a:path>
                </a:pathLst>
              </a:custGeom>
              <a:solidFill>
                <a:srgbClr val="BE4B48"/>
              </a:solidFill>
              <a:ln w="1588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Rectangle 80"/>
              <p:cNvSpPr>
                <a:spLocks noChangeArrowheads="1"/>
              </p:cNvSpPr>
              <p:nvPr/>
            </p:nvSpPr>
            <p:spPr bwMode="auto">
              <a:xfrm>
                <a:off x="3886200" y="3163888"/>
                <a:ext cx="63500" cy="63500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81"/>
              <p:cNvSpPr>
                <a:spLocks noChangeArrowheads="1"/>
              </p:cNvSpPr>
              <p:nvPr/>
            </p:nvSpPr>
            <p:spPr bwMode="auto">
              <a:xfrm>
                <a:off x="3886200" y="3163888"/>
                <a:ext cx="63500" cy="63500"/>
              </a:xfrm>
              <a:prstGeom prst="rect">
                <a:avLst/>
              </a:prstGeom>
              <a:noFill/>
              <a:ln w="19050">
                <a:solidFill>
                  <a:srgbClr val="BE4B4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Rectangle 82"/>
              <p:cNvSpPr>
                <a:spLocks noChangeArrowheads="1"/>
              </p:cNvSpPr>
              <p:nvPr/>
            </p:nvSpPr>
            <p:spPr bwMode="auto">
              <a:xfrm>
                <a:off x="4225925" y="2613025"/>
                <a:ext cx="63500" cy="65088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ctangle 83"/>
              <p:cNvSpPr>
                <a:spLocks noChangeArrowheads="1"/>
              </p:cNvSpPr>
              <p:nvPr/>
            </p:nvSpPr>
            <p:spPr bwMode="auto">
              <a:xfrm>
                <a:off x="4225925" y="2613025"/>
                <a:ext cx="63500" cy="65088"/>
              </a:xfrm>
              <a:prstGeom prst="rect">
                <a:avLst/>
              </a:prstGeom>
              <a:noFill/>
              <a:ln w="19050">
                <a:solidFill>
                  <a:srgbClr val="BE4B4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684734" y="2761118"/>
              <a:ext cx="1179284" cy="1268320"/>
              <a:chOff x="4927600" y="2427288"/>
              <a:chExt cx="725487" cy="919162"/>
            </a:xfrm>
          </p:grpSpPr>
          <p:sp>
            <p:nvSpPr>
              <p:cNvPr id="58" name="Rectangle 97"/>
              <p:cNvSpPr>
                <a:spLocks noChangeArrowheads="1"/>
              </p:cNvSpPr>
              <p:nvPr/>
            </p:nvSpPr>
            <p:spPr bwMode="auto">
              <a:xfrm>
                <a:off x="4968875" y="2432050"/>
                <a:ext cx="679450" cy="873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Rectangle 98"/>
              <p:cNvSpPr>
                <a:spLocks noChangeArrowheads="1"/>
              </p:cNvSpPr>
              <p:nvPr/>
            </p:nvSpPr>
            <p:spPr bwMode="auto">
              <a:xfrm>
                <a:off x="4965700" y="2432050"/>
                <a:ext cx="7937" cy="873125"/>
              </a:xfrm>
              <a:prstGeom prst="rect">
                <a:avLst/>
              </a:pr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9"/>
              <p:cNvSpPr>
                <a:spLocks noEditPoints="1"/>
              </p:cNvSpPr>
              <p:nvPr/>
            </p:nvSpPr>
            <p:spPr bwMode="auto">
              <a:xfrm>
                <a:off x="4927600" y="2427288"/>
                <a:ext cx="41275" cy="882650"/>
              </a:xfrm>
              <a:custGeom>
                <a:avLst/>
                <a:gdLst>
                  <a:gd name="T0" fmla="*/ 0 w 52"/>
                  <a:gd name="T1" fmla="*/ 1100 h 1112"/>
                  <a:gd name="T2" fmla="*/ 52 w 52"/>
                  <a:gd name="T3" fmla="*/ 1100 h 1112"/>
                  <a:gd name="T4" fmla="*/ 52 w 52"/>
                  <a:gd name="T5" fmla="*/ 1112 h 1112"/>
                  <a:gd name="T6" fmla="*/ 0 w 52"/>
                  <a:gd name="T7" fmla="*/ 1112 h 1112"/>
                  <a:gd name="T8" fmla="*/ 0 w 52"/>
                  <a:gd name="T9" fmla="*/ 1100 h 1112"/>
                  <a:gd name="T10" fmla="*/ 0 w 52"/>
                  <a:gd name="T11" fmla="*/ 879 h 1112"/>
                  <a:gd name="T12" fmla="*/ 52 w 52"/>
                  <a:gd name="T13" fmla="*/ 879 h 1112"/>
                  <a:gd name="T14" fmla="*/ 52 w 52"/>
                  <a:gd name="T15" fmla="*/ 891 h 1112"/>
                  <a:gd name="T16" fmla="*/ 0 w 52"/>
                  <a:gd name="T17" fmla="*/ 891 h 1112"/>
                  <a:gd name="T18" fmla="*/ 0 w 52"/>
                  <a:gd name="T19" fmla="*/ 879 h 1112"/>
                  <a:gd name="T20" fmla="*/ 0 w 52"/>
                  <a:gd name="T21" fmla="*/ 660 h 1112"/>
                  <a:gd name="T22" fmla="*/ 52 w 52"/>
                  <a:gd name="T23" fmla="*/ 660 h 1112"/>
                  <a:gd name="T24" fmla="*/ 52 w 52"/>
                  <a:gd name="T25" fmla="*/ 672 h 1112"/>
                  <a:gd name="T26" fmla="*/ 0 w 52"/>
                  <a:gd name="T27" fmla="*/ 672 h 1112"/>
                  <a:gd name="T28" fmla="*/ 0 w 52"/>
                  <a:gd name="T29" fmla="*/ 660 h 1112"/>
                  <a:gd name="T30" fmla="*/ 0 w 52"/>
                  <a:gd name="T31" fmla="*/ 439 h 1112"/>
                  <a:gd name="T32" fmla="*/ 52 w 52"/>
                  <a:gd name="T33" fmla="*/ 439 h 1112"/>
                  <a:gd name="T34" fmla="*/ 52 w 52"/>
                  <a:gd name="T35" fmla="*/ 451 h 1112"/>
                  <a:gd name="T36" fmla="*/ 0 w 52"/>
                  <a:gd name="T37" fmla="*/ 451 h 1112"/>
                  <a:gd name="T38" fmla="*/ 0 w 52"/>
                  <a:gd name="T39" fmla="*/ 439 h 1112"/>
                  <a:gd name="T40" fmla="*/ 0 w 52"/>
                  <a:gd name="T41" fmla="*/ 219 h 1112"/>
                  <a:gd name="T42" fmla="*/ 52 w 52"/>
                  <a:gd name="T43" fmla="*/ 219 h 1112"/>
                  <a:gd name="T44" fmla="*/ 52 w 52"/>
                  <a:gd name="T45" fmla="*/ 230 h 1112"/>
                  <a:gd name="T46" fmla="*/ 0 w 52"/>
                  <a:gd name="T47" fmla="*/ 230 h 1112"/>
                  <a:gd name="T48" fmla="*/ 0 w 52"/>
                  <a:gd name="T49" fmla="*/ 219 h 1112"/>
                  <a:gd name="T50" fmla="*/ 0 w 52"/>
                  <a:gd name="T51" fmla="*/ 0 h 1112"/>
                  <a:gd name="T52" fmla="*/ 52 w 52"/>
                  <a:gd name="T53" fmla="*/ 0 h 1112"/>
                  <a:gd name="T54" fmla="*/ 52 w 52"/>
                  <a:gd name="T55" fmla="*/ 11 h 1112"/>
                  <a:gd name="T56" fmla="*/ 0 w 52"/>
                  <a:gd name="T57" fmla="*/ 11 h 1112"/>
                  <a:gd name="T58" fmla="*/ 0 w 52"/>
                  <a:gd name="T59" fmla="*/ 0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2" h="1112">
                    <a:moveTo>
                      <a:pt x="0" y="1100"/>
                    </a:moveTo>
                    <a:lnTo>
                      <a:pt x="52" y="1100"/>
                    </a:lnTo>
                    <a:lnTo>
                      <a:pt x="52" y="1112"/>
                    </a:lnTo>
                    <a:lnTo>
                      <a:pt x="0" y="1112"/>
                    </a:lnTo>
                    <a:lnTo>
                      <a:pt x="0" y="1100"/>
                    </a:lnTo>
                    <a:close/>
                    <a:moveTo>
                      <a:pt x="0" y="879"/>
                    </a:moveTo>
                    <a:lnTo>
                      <a:pt x="52" y="879"/>
                    </a:lnTo>
                    <a:lnTo>
                      <a:pt x="52" y="891"/>
                    </a:lnTo>
                    <a:lnTo>
                      <a:pt x="0" y="891"/>
                    </a:lnTo>
                    <a:lnTo>
                      <a:pt x="0" y="879"/>
                    </a:lnTo>
                    <a:close/>
                    <a:moveTo>
                      <a:pt x="0" y="660"/>
                    </a:moveTo>
                    <a:lnTo>
                      <a:pt x="52" y="660"/>
                    </a:lnTo>
                    <a:lnTo>
                      <a:pt x="52" y="672"/>
                    </a:lnTo>
                    <a:lnTo>
                      <a:pt x="0" y="672"/>
                    </a:lnTo>
                    <a:lnTo>
                      <a:pt x="0" y="660"/>
                    </a:lnTo>
                    <a:close/>
                    <a:moveTo>
                      <a:pt x="0" y="439"/>
                    </a:moveTo>
                    <a:lnTo>
                      <a:pt x="52" y="439"/>
                    </a:lnTo>
                    <a:lnTo>
                      <a:pt x="52" y="451"/>
                    </a:lnTo>
                    <a:lnTo>
                      <a:pt x="0" y="451"/>
                    </a:lnTo>
                    <a:lnTo>
                      <a:pt x="0" y="439"/>
                    </a:lnTo>
                    <a:close/>
                    <a:moveTo>
                      <a:pt x="0" y="219"/>
                    </a:moveTo>
                    <a:lnTo>
                      <a:pt x="52" y="219"/>
                    </a:lnTo>
                    <a:lnTo>
                      <a:pt x="52" y="230"/>
                    </a:lnTo>
                    <a:lnTo>
                      <a:pt x="0" y="230"/>
                    </a:lnTo>
                    <a:lnTo>
                      <a:pt x="0" y="219"/>
                    </a:lnTo>
                    <a:close/>
                    <a:moveTo>
                      <a:pt x="0" y="0"/>
                    </a:moveTo>
                    <a:lnTo>
                      <a:pt x="52" y="0"/>
                    </a:lnTo>
                    <a:lnTo>
                      <a:pt x="52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Rectangle 100"/>
              <p:cNvSpPr>
                <a:spLocks noChangeArrowheads="1"/>
              </p:cNvSpPr>
              <p:nvPr/>
            </p:nvSpPr>
            <p:spPr bwMode="auto">
              <a:xfrm>
                <a:off x="4968875" y="3302000"/>
                <a:ext cx="679450" cy="7938"/>
              </a:xfrm>
              <a:prstGeom prst="rect">
                <a:avLst/>
              </a:pr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101"/>
              <p:cNvSpPr>
                <a:spLocks noEditPoints="1"/>
              </p:cNvSpPr>
              <p:nvPr/>
            </p:nvSpPr>
            <p:spPr bwMode="auto">
              <a:xfrm>
                <a:off x="4965700" y="3305175"/>
                <a:ext cx="687387" cy="41275"/>
              </a:xfrm>
              <a:custGeom>
                <a:avLst/>
                <a:gdLst>
                  <a:gd name="T0" fmla="*/ 12 w 866"/>
                  <a:gd name="T1" fmla="*/ 0 h 52"/>
                  <a:gd name="T2" fmla="*/ 12 w 866"/>
                  <a:gd name="T3" fmla="*/ 52 h 52"/>
                  <a:gd name="T4" fmla="*/ 0 w 866"/>
                  <a:gd name="T5" fmla="*/ 52 h 52"/>
                  <a:gd name="T6" fmla="*/ 0 w 866"/>
                  <a:gd name="T7" fmla="*/ 0 h 52"/>
                  <a:gd name="T8" fmla="*/ 12 w 866"/>
                  <a:gd name="T9" fmla="*/ 0 h 52"/>
                  <a:gd name="T10" fmla="*/ 438 w 866"/>
                  <a:gd name="T11" fmla="*/ 0 h 52"/>
                  <a:gd name="T12" fmla="*/ 438 w 866"/>
                  <a:gd name="T13" fmla="*/ 52 h 52"/>
                  <a:gd name="T14" fmla="*/ 426 w 866"/>
                  <a:gd name="T15" fmla="*/ 52 h 52"/>
                  <a:gd name="T16" fmla="*/ 426 w 866"/>
                  <a:gd name="T17" fmla="*/ 0 h 52"/>
                  <a:gd name="T18" fmla="*/ 438 w 866"/>
                  <a:gd name="T19" fmla="*/ 0 h 52"/>
                  <a:gd name="T20" fmla="*/ 866 w 866"/>
                  <a:gd name="T21" fmla="*/ 0 h 52"/>
                  <a:gd name="T22" fmla="*/ 866 w 866"/>
                  <a:gd name="T23" fmla="*/ 52 h 52"/>
                  <a:gd name="T24" fmla="*/ 855 w 866"/>
                  <a:gd name="T25" fmla="*/ 52 h 52"/>
                  <a:gd name="T26" fmla="*/ 855 w 866"/>
                  <a:gd name="T27" fmla="*/ 0 h 52"/>
                  <a:gd name="T28" fmla="*/ 866 w 866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66" h="52">
                    <a:moveTo>
                      <a:pt x="12" y="0"/>
                    </a:moveTo>
                    <a:lnTo>
                      <a:pt x="12" y="52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  <a:moveTo>
                      <a:pt x="438" y="0"/>
                    </a:moveTo>
                    <a:lnTo>
                      <a:pt x="438" y="52"/>
                    </a:lnTo>
                    <a:lnTo>
                      <a:pt x="426" y="52"/>
                    </a:lnTo>
                    <a:lnTo>
                      <a:pt x="426" y="0"/>
                    </a:lnTo>
                    <a:lnTo>
                      <a:pt x="438" y="0"/>
                    </a:lnTo>
                    <a:close/>
                    <a:moveTo>
                      <a:pt x="866" y="0"/>
                    </a:moveTo>
                    <a:lnTo>
                      <a:pt x="866" y="52"/>
                    </a:lnTo>
                    <a:lnTo>
                      <a:pt x="855" y="52"/>
                    </a:lnTo>
                    <a:lnTo>
                      <a:pt x="855" y="0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102"/>
              <p:cNvSpPr>
                <a:spLocks/>
              </p:cNvSpPr>
              <p:nvPr/>
            </p:nvSpPr>
            <p:spPr bwMode="auto">
              <a:xfrm>
                <a:off x="5129213" y="2747963"/>
                <a:ext cx="357187" cy="215900"/>
              </a:xfrm>
              <a:custGeom>
                <a:avLst/>
                <a:gdLst>
                  <a:gd name="T0" fmla="*/ 17 w 449"/>
                  <a:gd name="T1" fmla="*/ 0 h 273"/>
                  <a:gd name="T2" fmla="*/ 445 w 449"/>
                  <a:gd name="T3" fmla="*/ 251 h 273"/>
                  <a:gd name="T4" fmla="*/ 449 w 449"/>
                  <a:gd name="T5" fmla="*/ 259 h 273"/>
                  <a:gd name="T6" fmla="*/ 449 w 449"/>
                  <a:gd name="T7" fmla="*/ 269 h 273"/>
                  <a:gd name="T8" fmla="*/ 441 w 449"/>
                  <a:gd name="T9" fmla="*/ 273 h 273"/>
                  <a:gd name="T10" fmla="*/ 434 w 449"/>
                  <a:gd name="T11" fmla="*/ 273 h 273"/>
                  <a:gd name="T12" fmla="*/ 5 w 449"/>
                  <a:gd name="T13" fmla="*/ 21 h 273"/>
                  <a:gd name="T14" fmla="*/ 0 w 449"/>
                  <a:gd name="T15" fmla="*/ 13 h 273"/>
                  <a:gd name="T16" fmla="*/ 0 w 449"/>
                  <a:gd name="T17" fmla="*/ 6 h 273"/>
                  <a:gd name="T18" fmla="*/ 7 w 449"/>
                  <a:gd name="T19" fmla="*/ 0 h 273"/>
                  <a:gd name="T20" fmla="*/ 17 w 449"/>
                  <a:gd name="T21" fmla="*/ 0 h 273"/>
                  <a:gd name="T22" fmla="*/ 17 w 449"/>
                  <a:gd name="T23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9" h="273">
                    <a:moveTo>
                      <a:pt x="17" y="0"/>
                    </a:moveTo>
                    <a:lnTo>
                      <a:pt x="445" y="251"/>
                    </a:lnTo>
                    <a:lnTo>
                      <a:pt x="449" y="259"/>
                    </a:lnTo>
                    <a:lnTo>
                      <a:pt x="449" y="269"/>
                    </a:lnTo>
                    <a:lnTo>
                      <a:pt x="441" y="273"/>
                    </a:lnTo>
                    <a:lnTo>
                      <a:pt x="434" y="273"/>
                    </a:lnTo>
                    <a:lnTo>
                      <a:pt x="5" y="21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4A7EBB"/>
              </a:solidFill>
              <a:ln w="1588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103"/>
              <p:cNvSpPr>
                <a:spLocks/>
              </p:cNvSpPr>
              <p:nvPr/>
            </p:nvSpPr>
            <p:spPr bwMode="auto">
              <a:xfrm>
                <a:off x="5105400" y="2725738"/>
                <a:ext cx="63500" cy="6350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0 h 81"/>
                  <a:gd name="T4" fmla="*/ 40 w 80"/>
                  <a:gd name="T5" fmla="*/ 81 h 81"/>
                  <a:gd name="T6" fmla="*/ 0 w 80"/>
                  <a:gd name="T7" fmla="*/ 40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1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104"/>
              <p:cNvSpPr>
                <a:spLocks/>
              </p:cNvSpPr>
              <p:nvPr/>
            </p:nvSpPr>
            <p:spPr bwMode="auto">
              <a:xfrm>
                <a:off x="5105400" y="2725738"/>
                <a:ext cx="63500" cy="6350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0 h 81"/>
                  <a:gd name="T4" fmla="*/ 40 w 80"/>
                  <a:gd name="T5" fmla="*/ 81 h 81"/>
                  <a:gd name="T6" fmla="*/ 0 w 80"/>
                  <a:gd name="T7" fmla="*/ 40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1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19050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105"/>
              <p:cNvSpPr>
                <a:spLocks/>
              </p:cNvSpPr>
              <p:nvPr/>
            </p:nvSpPr>
            <p:spPr bwMode="auto">
              <a:xfrm>
                <a:off x="5445125" y="2922588"/>
                <a:ext cx="63500" cy="65088"/>
              </a:xfrm>
              <a:custGeom>
                <a:avLst/>
                <a:gdLst>
                  <a:gd name="T0" fmla="*/ 40 w 81"/>
                  <a:gd name="T1" fmla="*/ 0 h 80"/>
                  <a:gd name="T2" fmla="*/ 81 w 81"/>
                  <a:gd name="T3" fmla="*/ 40 h 80"/>
                  <a:gd name="T4" fmla="*/ 40 w 81"/>
                  <a:gd name="T5" fmla="*/ 80 h 80"/>
                  <a:gd name="T6" fmla="*/ 0 w 81"/>
                  <a:gd name="T7" fmla="*/ 40 h 80"/>
                  <a:gd name="T8" fmla="*/ 40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106"/>
              <p:cNvSpPr>
                <a:spLocks/>
              </p:cNvSpPr>
              <p:nvPr/>
            </p:nvSpPr>
            <p:spPr bwMode="auto">
              <a:xfrm>
                <a:off x="5445125" y="2922588"/>
                <a:ext cx="63500" cy="65088"/>
              </a:xfrm>
              <a:custGeom>
                <a:avLst/>
                <a:gdLst>
                  <a:gd name="T0" fmla="*/ 40 w 81"/>
                  <a:gd name="T1" fmla="*/ 0 h 80"/>
                  <a:gd name="T2" fmla="*/ 81 w 81"/>
                  <a:gd name="T3" fmla="*/ 40 h 80"/>
                  <a:gd name="T4" fmla="*/ 40 w 81"/>
                  <a:gd name="T5" fmla="*/ 80 h 80"/>
                  <a:gd name="T6" fmla="*/ 0 w 81"/>
                  <a:gd name="T7" fmla="*/ 40 h 80"/>
                  <a:gd name="T8" fmla="*/ 40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19050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7"/>
              <p:cNvSpPr>
                <a:spLocks/>
              </p:cNvSpPr>
              <p:nvPr/>
            </p:nvSpPr>
            <p:spPr bwMode="auto">
              <a:xfrm>
                <a:off x="5129213" y="2570163"/>
                <a:ext cx="358775" cy="693738"/>
              </a:xfrm>
              <a:custGeom>
                <a:avLst/>
                <a:gdLst>
                  <a:gd name="T0" fmla="*/ 0 w 451"/>
                  <a:gd name="T1" fmla="*/ 857 h 874"/>
                  <a:gd name="T2" fmla="*/ 428 w 451"/>
                  <a:gd name="T3" fmla="*/ 6 h 874"/>
                  <a:gd name="T4" fmla="*/ 435 w 451"/>
                  <a:gd name="T5" fmla="*/ 0 h 874"/>
                  <a:gd name="T6" fmla="*/ 439 w 451"/>
                  <a:gd name="T7" fmla="*/ 0 h 874"/>
                  <a:gd name="T8" fmla="*/ 443 w 451"/>
                  <a:gd name="T9" fmla="*/ 0 h 874"/>
                  <a:gd name="T10" fmla="*/ 449 w 451"/>
                  <a:gd name="T11" fmla="*/ 8 h 874"/>
                  <a:gd name="T12" fmla="*/ 451 w 451"/>
                  <a:gd name="T13" fmla="*/ 12 h 874"/>
                  <a:gd name="T14" fmla="*/ 449 w 451"/>
                  <a:gd name="T15" fmla="*/ 16 h 874"/>
                  <a:gd name="T16" fmla="*/ 21 w 451"/>
                  <a:gd name="T17" fmla="*/ 866 h 874"/>
                  <a:gd name="T18" fmla="*/ 13 w 451"/>
                  <a:gd name="T19" fmla="*/ 872 h 874"/>
                  <a:gd name="T20" fmla="*/ 9 w 451"/>
                  <a:gd name="T21" fmla="*/ 874 h 874"/>
                  <a:gd name="T22" fmla="*/ 5 w 451"/>
                  <a:gd name="T23" fmla="*/ 872 h 874"/>
                  <a:gd name="T24" fmla="*/ 0 w 451"/>
                  <a:gd name="T25" fmla="*/ 864 h 874"/>
                  <a:gd name="T26" fmla="*/ 0 w 451"/>
                  <a:gd name="T27" fmla="*/ 861 h 874"/>
                  <a:gd name="T28" fmla="*/ 0 w 451"/>
                  <a:gd name="T29" fmla="*/ 857 h 874"/>
                  <a:gd name="T30" fmla="*/ 0 w 451"/>
                  <a:gd name="T31" fmla="*/ 857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1" h="874">
                    <a:moveTo>
                      <a:pt x="0" y="857"/>
                    </a:moveTo>
                    <a:lnTo>
                      <a:pt x="428" y="6"/>
                    </a:lnTo>
                    <a:lnTo>
                      <a:pt x="435" y="0"/>
                    </a:lnTo>
                    <a:lnTo>
                      <a:pt x="439" y="0"/>
                    </a:lnTo>
                    <a:lnTo>
                      <a:pt x="443" y="0"/>
                    </a:lnTo>
                    <a:lnTo>
                      <a:pt x="449" y="8"/>
                    </a:lnTo>
                    <a:lnTo>
                      <a:pt x="451" y="12"/>
                    </a:lnTo>
                    <a:lnTo>
                      <a:pt x="449" y="16"/>
                    </a:lnTo>
                    <a:lnTo>
                      <a:pt x="21" y="866"/>
                    </a:lnTo>
                    <a:lnTo>
                      <a:pt x="13" y="872"/>
                    </a:lnTo>
                    <a:lnTo>
                      <a:pt x="9" y="874"/>
                    </a:lnTo>
                    <a:lnTo>
                      <a:pt x="5" y="872"/>
                    </a:lnTo>
                    <a:lnTo>
                      <a:pt x="0" y="864"/>
                    </a:lnTo>
                    <a:lnTo>
                      <a:pt x="0" y="861"/>
                    </a:lnTo>
                    <a:lnTo>
                      <a:pt x="0" y="857"/>
                    </a:lnTo>
                    <a:lnTo>
                      <a:pt x="0" y="857"/>
                    </a:lnTo>
                    <a:close/>
                  </a:path>
                </a:pathLst>
              </a:custGeom>
              <a:solidFill>
                <a:srgbClr val="BE4B48"/>
              </a:solidFill>
              <a:ln w="1588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Rectangle 108"/>
              <p:cNvSpPr>
                <a:spLocks noChangeArrowheads="1"/>
              </p:cNvSpPr>
              <p:nvPr/>
            </p:nvSpPr>
            <p:spPr bwMode="auto">
              <a:xfrm>
                <a:off x="5105400" y="3222625"/>
                <a:ext cx="63500" cy="63500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ctangle 109"/>
              <p:cNvSpPr>
                <a:spLocks noChangeArrowheads="1"/>
              </p:cNvSpPr>
              <p:nvPr/>
            </p:nvSpPr>
            <p:spPr bwMode="auto">
              <a:xfrm>
                <a:off x="5105400" y="3222625"/>
                <a:ext cx="63500" cy="63500"/>
              </a:xfrm>
              <a:prstGeom prst="rect">
                <a:avLst/>
              </a:prstGeom>
              <a:noFill/>
              <a:ln w="19050">
                <a:solidFill>
                  <a:srgbClr val="BE4B4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ctangle 110"/>
              <p:cNvSpPr>
                <a:spLocks noChangeArrowheads="1"/>
              </p:cNvSpPr>
              <p:nvPr/>
            </p:nvSpPr>
            <p:spPr bwMode="auto">
              <a:xfrm>
                <a:off x="5445125" y="2546350"/>
                <a:ext cx="63500" cy="65088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Rectangle 111"/>
              <p:cNvSpPr>
                <a:spLocks noChangeArrowheads="1"/>
              </p:cNvSpPr>
              <p:nvPr/>
            </p:nvSpPr>
            <p:spPr bwMode="auto">
              <a:xfrm>
                <a:off x="5445125" y="2546350"/>
                <a:ext cx="63500" cy="65088"/>
              </a:xfrm>
              <a:prstGeom prst="rect">
                <a:avLst/>
              </a:prstGeom>
              <a:noFill/>
              <a:ln w="19050">
                <a:solidFill>
                  <a:srgbClr val="BE4B4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470662" y="4443375"/>
              <a:ext cx="954471" cy="215445"/>
              <a:chOff x="4048702" y="4459515"/>
              <a:chExt cx="954471" cy="215445"/>
            </a:xfrm>
          </p:grpSpPr>
          <p:sp>
            <p:nvSpPr>
              <p:cNvPr id="54" name="Freeform 365"/>
              <p:cNvSpPr>
                <a:spLocks/>
              </p:cNvSpPr>
              <p:nvPr/>
            </p:nvSpPr>
            <p:spPr bwMode="auto">
              <a:xfrm>
                <a:off x="4048702" y="4566255"/>
                <a:ext cx="402508" cy="30420"/>
              </a:xfrm>
              <a:custGeom>
                <a:avLst/>
                <a:gdLst>
                  <a:gd name="T0" fmla="*/ 11 w 330"/>
                  <a:gd name="T1" fmla="*/ 0 h 23"/>
                  <a:gd name="T2" fmla="*/ 319 w 330"/>
                  <a:gd name="T3" fmla="*/ 0 h 23"/>
                  <a:gd name="T4" fmla="*/ 323 w 330"/>
                  <a:gd name="T5" fmla="*/ 0 h 23"/>
                  <a:gd name="T6" fmla="*/ 326 w 330"/>
                  <a:gd name="T7" fmla="*/ 2 h 23"/>
                  <a:gd name="T8" fmla="*/ 328 w 330"/>
                  <a:gd name="T9" fmla="*/ 6 h 23"/>
                  <a:gd name="T10" fmla="*/ 330 w 330"/>
                  <a:gd name="T11" fmla="*/ 12 h 23"/>
                  <a:gd name="T12" fmla="*/ 328 w 330"/>
                  <a:gd name="T13" fmla="*/ 15 h 23"/>
                  <a:gd name="T14" fmla="*/ 326 w 330"/>
                  <a:gd name="T15" fmla="*/ 19 h 23"/>
                  <a:gd name="T16" fmla="*/ 323 w 330"/>
                  <a:gd name="T17" fmla="*/ 21 h 23"/>
                  <a:gd name="T18" fmla="*/ 319 w 330"/>
                  <a:gd name="T19" fmla="*/ 23 h 23"/>
                  <a:gd name="T20" fmla="*/ 11 w 330"/>
                  <a:gd name="T21" fmla="*/ 23 h 23"/>
                  <a:gd name="T22" fmla="*/ 6 w 330"/>
                  <a:gd name="T23" fmla="*/ 21 h 23"/>
                  <a:gd name="T24" fmla="*/ 2 w 330"/>
                  <a:gd name="T25" fmla="*/ 19 h 23"/>
                  <a:gd name="T26" fmla="*/ 0 w 330"/>
                  <a:gd name="T27" fmla="*/ 15 h 23"/>
                  <a:gd name="T28" fmla="*/ 0 w 330"/>
                  <a:gd name="T29" fmla="*/ 12 h 23"/>
                  <a:gd name="T30" fmla="*/ 0 w 330"/>
                  <a:gd name="T31" fmla="*/ 6 h 23"/>
                  <a:gd name="T32" fmla="*/ 2 w 330"/>
                  <a:gd name="T33" fmla="*/ 2 h 23"/>
                  <a:gd name="T34" fmla="*/ 6 w 330"/>
                  <a:gd name="T35" fmla="*/ 0 h 23"/>
                  <a:gd name="T36" fmla="*/ 11 w 330"/>
                  <a:gd name="T37" fmla="*/ 0 h 23"/>
                  <a:gd name="T38" fmla="*/ 11 w 330"/>
                  <a:gd name="T3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0" h="23">
                    <a:moveTo>
                      <a:pt x="11" y="0"/>
                    </a:moveTo>
                    <a:lnTo>
                      <a:pt x="319" y="0"/>
                    </a:lnTo>
                    <a:lnTo>
                      <a:pt x="323" y="0"/>
                    </a:lnTo>
                    <a:lnTo>
                      <a:pt x="326" y="2"/>
                    </a:lnTo>
                    <a:lnTo>
                      <a:pt x="328" y="6"/>
                    </a:lnTo>
                    <a:lnTo>
                      <a:pt x="330" y="12"/>
                    </a:lnTo>
                    <a:lnTo>
                      <a:pt x="328" y="15"/>
                    </a:lnTo>
                    <a:lnTo>
                      <a:pt x="326" y="19"/>
                    </a:lnTo>
                    <a:lnTo>
                      <a:pt x="323" y="21"/>
                    </a:lnTo>
                    <a:lnTo>
                      <a:pt x="319" y="23"/>
                    </a:lnTo>
                    <a:lnTo>
                      <a:pt x="11" y="23"/>
                    </a:lnTo>
                    <a:lnTo>
                      <a:pt x="6" y="21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4A7EBB"/>
              </a:solidFill>
              <a:ln w="1588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366"/>
              <p:cNvSpPr>
                <a:spLocks/>
              </p:cNvSpPr>
              <p:nvPr/>
            </p:nvSpPr>
            <p:spPr bwMode="auto">
              <a:xfrm>
                <a:off x="4201462" y="4530764"/>
                <a:ext cx="96990" cy="98866"/>
              </a:xfrm>
              <a:custGeom>
                <a:avLst/>
                <a:gdLst>
                  <a:gd name="T0" fmla="*/ 40 w 80"/>
                  <a:gd name="T1" fmla="*/ 0 h 79"/>
                  <a:gd name="T2" fmla="*/ 80 w 80"/>
                  <a:gd name="T3" fmla="*/ 41 h 79"/>
                  <a:gd name="T4" fmla="*/ 40 w 80"/>
                  <a:gd name="T5" fmla="*/ 79 h 79"/>
                  <a:gd name="T6" fmla="*/ 0 w 80"/>
                  <a:gd name="T7" fmla="*/ 41 h 79"/>
                  <a:gd name="T8" fmla="*/ 40 w 80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9">
                    <a:moveTo>
                      <a:pt x="40" y="0"/>
                    </a:moveTo>
                    <a:lnTo>
                      <a:pt x="80" y="41"/>
                    </a:lnTo>
                    <a:lnTo>
                      <a:pt x="40" y="79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367"/>
              <p:cNvSpPr>
                <a:spLocks noEditPoints="1"/>
              </p:cNvSpPr>
              <p:nvPr/>
            </p:nvSpPr>
            <p:spPr bwMode="auto">
              <a:xfrm>
                <a:off x="4186913" y="4515554"/>
                <a:ext cx="126087" cy="129286"/>
              </a:xfrm>
              <a:custGeom>
                <a:avLst/>
                <a:gdLst>
                  <a:gd name="T0" fmla="*/ 44 w 104"/>
                  <a:gd name="T1" fmla="*/ 2 h 101"/>
                  <a:gd name="T2" fmla="*/ 52 w 104"/>
                  <a:gd name="T3" fmla="*/ 0 h 101"/>
                  <a:gd name="T4" fmla="*/ 60 w 104"/>
                  <a:gd name="T5" fmla="*/ 2 h 101"/>
                  <a:gd name="T6" fmla="*/ 100 w 104"/>
                  <a:gd name="T7" fmla="*/ 42 h 101"/>
                  <a:gd name="T8" fmla="*/ 104 w 104"/>
                  <a:gd name="T9" fmla="*/ 52 h 101"/>
                  <a:gd name="T10" fmla="*/ 100 w 104"/>
                  <a:gd name="T11" fmla="*/ 59 h 101"/>
                  <a:gd name="T12" fmla="*/ 60 w 104"/>
                  <a:gd name="T13" fmla="*/ 100 h 101"/>
                  <a:gd name="T14" fmla="*/ 52 w 104"/>
                  <a:gd name="T15" fmla="*/ 101 h 101"/>
                  <a:gd name="T16" fmla="*/ 44 w 104"/>
                  <a:gd name="T17" fmla="*/ 100 h 101"/>
                  <a:gd name="T18" fmla="*/ 4 w 104"/>
                  <a:gd name="T19" fmla="*/ 59 h 101"/>
                  <a:gd name="T20" fmla="*/ 0 w 104"/>
                  <a:gd name="T21" fmla="*/ 52 h 101"/>
                  <a:gd name="T22" fmla="*/ 4 w 104"/>
                  <a:gd name="T23" fmla="*/ 42 h 101"/>
                  <a:gd name="T24" fmla="*/ 44 w 104"/>
                  <a:gd name="T25" fmla="*/ 2 h 101"/>
                  <a:gd name="T26" fmla="*/ 19 w 104"/>
                  <a:gd name="T27" fmla="*/ 59 h 101"/>
                  <a:gd name="T28" fmla="*/ 19 w 104"/>
                  <a:gd name="T29" fmla="*/ 42 h 101"/>
                  <a:gd name="T30" fmla="*/ 60 w 104"/>
                  <a:gd name="T31" fmla="*/ 82 h 101"/>
                  <a:gd name="T32" fmla="*/ 44 w 104"/>
                  <a:gd name="T33" fmla="*/ 82 h 101"/>
                  <a:gd name="T34" fmla="*/ 83 w 104"/>
                  <a:gd name="T35" fmla="*/ 42 h 101"/>
                  <a:gd name="T36" fmla="*/ 83 w 104"/>
                  <a:gd name="T37" fmla="*/ 59 h 101"/>
                  <a:gd name="T38" fmla="*/ 44 w 104"/>
                  <a:gd name="T39" fmla="*/ 19 h 101"/>
                  <a:gd name="T40" fmla="*/ 60 w 104"/>
                  <a:gd name="T41" fmla="*/ 19 h 101"/>
                  <a:gd name="T42" fmla="*/ 19 w 104"/>
                  <a:gd name="T43" fmla="*/ 5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101">
                    <a:moveTo>
                      <a:pt x="44" y="2"/>
                    </a:moveTo>
                    <a:lnTo>
                      <a:pt x="52" y="0"/>
                    </a:lnTo>
                    <a:lnTo>
                      <a:pt x="60" y="2"/>
                    </a:lnTo>
                    <a:lnTo>
                      <a:pt x="100" y="42"/>
                    </a:lnTo>
                    <a:lnTo>
                      <a:pt x="104" y="52"/>
                    </a:lnTo>
                    <a:lnTo>
                      <a:pt x="100" y="59"/>
                    </a:lnTo>
                    <a:lnTo>
                      <a:pt x="60" y="100"/>
                    </a:lnTo>
                    <a:lnTo>
                      <a:pt x="52" y="101"/>
                    </a:lnTo>
                    <a:lnTo>
                      <a:pt x="44" y="100"/>
                    </a:lnTo>
                    <a:lnTo>
                      <a:pt x="4" y="59"/>
                    </a:lnTo>
                    <a:lnTo>
                      <a:pt x="0" y="52"/>
                    </a:lnTo>
                    <a:lnTo>
                      <a:pt x="4" y="42"/>
                    </a:lnTo>
                    <a:lnTo>
                      <a:pt x="44" y="2"/>
                    </a:lnTo>
                    <a:close/>
                    <a:moveTo>
                      <a:pt x="19" y="59"/>
                    </a:moveTo>
                    <a:lnTo>
                      <a:pt x="19" y="42"/>
                    </a:lnTo>
                    <a:lnTo>
                      <a:pt x="60" y="82"/>
                    </a:lnTo>
                    <a:lnTo>
                      <a:pt x="44" y="82"/>
                    </a:lnTo>
                    <a:lnTo>
                      <a:pt x="83" y="42"/>
                    </a:lnTo>
                    <a:lnTo>
                      <a:pt x="83" y="59"/>
                    </a:lnTo>
                    <a:lnTo>
                      <a:pt x="44" y="19"/>
                    </a:lnTo>
                    <a:lnTo>
                      <a:pt x="60" y="19"/>
                    </a:lnTo>
                    <a:lnTo>
                      <a:pt x="19" y="59"/>
                    </a:lnTo>
                    <a:close/>
                  </a:path>
                </a:pathLst>
              </a:custGeom>
              <a:solidFill>
                <a:srgbClr val="4A7EBB"/>
              </a:solidFill>
              <a:ln w="1588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Rectangle 368"/>
              <p:cNvSpPr>
                <a:spLocks noChangeArrowheads="1"/>
              </p:cNvSpPr>
              <p:nvPr/>
            </p:nvSpPr>
            <p:spPr bwMode="auto">
              <a:xfrm>
                <a:off x="4514514" y="4459515"/>
                <a:ext cx="488659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IIV-IIV</a:t>
                </a:r>
                <a:endPara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690146" y="4432755"/>
              <a:ext cx="1143626" cy="215445"/>
              <a:chOff x="5144688" y="4462049"/>
              <a:chExt cx="1143626" cy="215445"/>
            </a:xfrm>
          </p:grpSpPr>
          <p:sp>
            <p:nvSpPr>
              <p:cNvPr id="50" name="Freeform 369"/>
              <p:cNvSpPr>
                <a:spLocks/>
              </p:cNvSpPr>
              <p:nvPr/>
            </p:nvSpPr>
            <p:spPr bwMode="auto">
              <a:xfrm>
                <a:off x="5144688" y="4568789"/>
                <a:ext cx="402508" cy="30420"/>
              </a:xfrm>
              <a:custGeom>
                <a:avLst/>
                <a:gdLst>
                  <a:gd name="T0" fmla="*/ 11 w 330"/>
                  <a:gd name="T1" fmla="*/ 0 h 23"/>
                  <a:gd name="T2" fmla="*/ 319 w 330"/>
                  <a:gd name="T3" fmla="*/ 0 h 23"/>
                  <a:gd name="T4" fmla="*/ 323 w 330"/>
                  <a:gd name="T5" fmla="*/ 0 h 23"/>
                  <a:gd name="T6" fmla="*/ 326 w 330"/>
                  <a:gd name="T7" fmla="*/ 2 h 23"/>
                  <a:gd name="T8" fmla="*/ 328 w 330"/>
                  <a:gd name="T9" fmla="*/ 6 h 23"/>
                  <a:gd name="T10" fmla="*/ 330 w 330"/>
                  <a:gd name="T11" fmla="*/ 11 h 23"/>
                  <a:gd name="T12" fmla="*/ 328 w 330"/>
                  <a:gd name="T13" fmla="*/ 15 h 23"/>
                  <a:gd name="T14" fmla="*/ 326 w 330"/>
                  <a:gd name="T15" fmla="*/ 19 h 23"/>
                  <a:gd name="T16" fmla="*/ 323 w 330"/>
                  <a:gd name="T17" fmla="*/ 21 h 23"/>
                  <a:gd name="T18" fmla="*/ 319 w 330"/>
                  <a:gd name="T19" fmla="*/ 23 h 23"/>
                  <a:gd name="T20" fmla="*/ 11 w 330"/>
                  <a:gd name="T21" fmla="*/ 23 h 23"/>
                  <a:gd name="T22" fmla="*/ 6 w 330"/>
                  <a:gd name="T23" fmla="*/ 21 h 23"/>
                  <a:gd name="T24" fmla="*/ 2 w 330"/>
                  <a:gd name="T25" fmla="*/ 19 h 23"/>
                  <a:gd name="T26" fmla="*/ 0 w 330"/>
                  <a:gd name="T27" fmla="*/ 15 h 23"/>
                  <a:gd name="T28" fmla="*/ 0 w 330"/>
                  <a:gd name="T29" fmla="*/ 11 h 23"/>
                  <a:gd name="T30" fmla="*/ 0 w 330"/>
                  <a:gd name="T31" fmla="*/ 6 h 23"/>
                  <a:gd name="T32" fmla="*/ 2 w 330"/>
                  <a:gd name="T33" fmla="*/ 2 h 23"/>
                  <a:gd name="T34" fmla="*/ 6 w 330"/>
                  <a:gd name="T35" fmla="*/ 0 h 23"/>
                  <a:gd name="T36" fmla="*/ 11 w 330"/>
                  <a:gd name="T37" fmla="*/ 0 h 23"/>
                  <a:gd name="T38" fmla="*/ 11 w 330"/>
                  <a:gd name="T3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0" h="23">
                    <a:moveTo>
                      <a:pt x="11" y="0"/>
                    </a:moveTo>
                    <a:lnTo>
                      <a:pt x="319" y="0"/>
                    </a:lnTo>
                    <a:lnTo>
                      <a:pt x="323" y="0"/>
                    </a:lnTo>
                    <a:lnTo>
                      <a:pt x="326" y="2"/>
                    </a:lnTo>
                    <a:lnTo>
                      <a:pt x="328" y="6"/>
                    </a:lnTo>
                    <a:lnTo>
                      <a:pt x="330" y="11"/>
                    </a:lnTo>
                    <a:lnTo>
                      <a:pt x="328" y="15"/>
                    </a:lnTo>
                    <a:lnTo>
                      <a:pt x="326" y="19"/>
                    </a:lnTo>
                    <a:lnTo>
                      <a:pt x="323" y="21"/>
                    </a:lnTo>
                    <a:lnTo>
                      <a:pt x="319" y="23"/>
                    </a:lnTo>
                    <a:lnTo>
                      <a:pt x="11" y="23"/>
                    </a:lnTo>
                    <a:lnTo>
                      <a:pt x="6" y="21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E4B48"/>
              </a:solidFill>
              <a:ln w="1588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Rectangle 370"/>
              <p:cNvSpPr>
                <a:spLocks noChangeArrowheads="1"/>
              </p:cNvSpPr>
              <p:nvPr/>
            </p:nvSpPr>
            <p:spPr bwMode="auto">
              <a:xfrm>
                <a:off x="5297447" y="4533299"/>
                <a:ext cx="96990" cy="98866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371"/>
              <p:cNvSpPr>
                <a:spLocks noEditPoints="1"/>
              </p:cNvSpPr>
              <p:nvPr/>
            </p:nvSpPr>
            <p:spPr bwMode="auto">
              <a:xfrm>
                <a:off x="5282899" y="4518089"/>
                <a:ext cx="126087" cy="129286"/>
              </a:xfrm>
              <a:custGeom>
                <a:avLst/>
                <a:gdLst>
                  <a:gd name="T0" fmla="*/ 0 w 104"/>
                  <a:gd name="T1" fmla="*/ 11 h 101"/>
                  <a:gd name="T2" fmla="*/ 0 w 104"/>
                  <a:gd name="T3" fmla="*/ 5 h 101"/>
                  <a:gd name="T4" fmla="*/ 2 w 104"/>
                  <a:gd name="T5" fmla="*/ 2 h 101"/>
                  <a:gd name="T6" fmla="*/ 6 w 104"/>
                  <a:gd name="T7" fmla="*/ 0 h 101"/>
                  <a:gd name="T8" fmla="*/ 12 w 104"/>
                  <a:gd name="T9" fmla="*/ 0 h 101"/>
                  <a:gd name="T10" fmla="*/ 92 w 104"/>
                  <a:gd name="T11" fmla="*/ 0 h 101"/>
                  <a:gd name="T12" fmla="*/ 96 w 104"/>
                  <a:gd name="T13" fmla="*/ 0 h 101"/>
                  <a:gd name="T14" fmla="*/ 100 w 104"/>
                  <a:gd name="T15" fmla="*/ 2 h 101"/>
                  <a:gd name="T16" fmla="*/ 102 w 104"/>
                  <a:gd name="T17" fmla="*/ 5 h 101"/>
                  <a:gd name="T18" fmla="*/ 104 w 104"/>
                  <a:gd name="T19" fmla="*/ 11 h 101"/>
                  <a:gd name="T20" fmla="*/ 104 w 104"/>
                  <a:gd name="T21" fmla="*/ 90 h 101"/>
                  <a:gd name="T22" fmla="*/ 102 w 104"/>
                  <a:gd name="T23" fmla="*/ 94 h 101"/>
                  <a:gd name="T24" fmla="*/ 100 w 104"/>
                  <a:gd name="T25" fmla="*/ 98 h 101"/>
                  <a:gd name="T26" fmla="*/ 96 w 104"/>
                  <a:gd name="T27" fmla="*/ 100 h 101"/>
                  <a:gd name="T28" fmla="*/ 92 w 104"/>
                  <a:gd name="T29" fmla="*/ 101 h 101"/>
                  <a:gd name="T30" fmla="*/ 12 w 104"/>
                  <a:gd name="T31" fmla="*/ 101 h 101"/>
                  <a:gd name="T32" fmla="*/ 6 w 104"/>
                  <a:gd name="T33" fmla="*/ 100 h 101"/>
                  <a:gd name="T34" fmla="*/ 2 w 104"/>
                  <a:gd name="T35" fmla="*/ 98 h 101"/>
                  <a:gd name="T36" fmla="*/ 0 w 104"/>
                  <a:gd name="T37" fmla="*/ 94 h 101"/>
                  <a:gd name="T38" fmla="*/ 0 w 104"/>
                  <a:gd name="T39" fmla="*/ 90 h 101"/>
                  <a:gd name="T40" fmla="*/ 0 w 104"/>
                  <a:gd name="T41" fmla="*/ 11 h 101"/>
                  <a:gd name="T42" fmla="*/ 23 w 104"/>
                  <a:gd name="T43" fmla="*/ 90 h 101"/>
                  <a:gd name="T44" fmla="*/ 12 w 104"/>
                  <a:gd name="T45" fmla="*/ 78 h 101"/>
                  <a:gd name="T46" fmla="*/ 92 w 104"/>
                  <a:gd name="T47" fmla="*/ 78 h 101"/>
                  <a:gd name="T48" fmla="*/ 81 w 104"/>
                  <a:gd name="T49" fmla="*/ 90 h 101"/>
                  <a:gd name="T50" fmla="*/ 81 w 104"/>
                  <a:gd name="T51" fmla="*/ 11 h 101"/>
                  <a:gd name="T52" fmla="*/ 92 w 104"/>
                  <a:gd name="T53" fmla="*/ 23 h 101"/>
                  <a:gd name="T54" fmla="*/ 12 w 104"/>
                  <a:gd name="T55" fmla="*/ 23 h 101"/>
                  <a:gd name="T56" fmla="*/ 23 w 104"/>
                  <a:gd name="T57" fmla="*/ 11 h 101"/>
                  <a:gd name="T58" fmla="*/ 23 w 104"/>
                  <a:gd name="T59" fmla="*/ 9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01">
                    <a:moveTo>
                      <a:pt x="0" y="11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92" y="0"/>
                    </a:lnTo>
                    <a:lnTo>
                      <a:pt x="96" y="0"/>
                    </a:lnTo>
                    <a:lnTo>
                      <a:pt x="100" y="2"/>
                    </a:lnTo>
                    <a:lnTo>
                      <a:pt x="102" y="5"/>
                    </a:lnTo>
                    <a:lnTo>
                      <a:pt x="104" y="11"/>
                    </a:lnTo>
                    <a:lnTo>
                      <a:pt x="104" y="90"/>
                    </a:lnTo>
                    <a:lnTo>
                      <a:pt x="102" y="94"/>
                    </a:lnTo>
                    <a:lnTo>
                      <a:pt x="100" y="98"/>
                    </a:lnTo>
                    <a:lnTo>
                      <a:pt x="96" y="100"/>
                    </a:lnTo>
                    <a:lnTo>
                      <a:pt x="92" y="101"/>
                    </a:lnTo>
                    <a:lnTo>
                      <a:pt x="12" y="101"/>
                    </a:lnTo>
                    <a:lnTo>
                      <a:pt x="6" y="100"/>
                    </a:lnTo>
                    <a:lnTo>
                      <a:pt x="2" y="98"/>
                    </a:lnTo>
                    <a:lnTo>
                      <a:pt x="0" y="94"/>
                    </a:lnTo>
                    <a:lnTo>
                      <a:pt x="0" y="90"/>
                    </a:lnTo>
                    <a:lnTo>
                      <a:pt x="0" y="11"/>
                    </a:lnTo>
                    <a:close/>
                    <a:moveTo>
                      <a:pt x="23" y="90"/>
                    </a:moveTo>
                    <a:lnTo>
                      <a:pt x="12" y="78"/>
                    </a:lnTo>
                    <a:lnTo>
                      <a:pt x="92" y="78"/>
                    </a:lnTo>
                    <a:lnTo>
                      <a:pt x="81" y="90"/>
                    </a:lnTo>
                    <a:lnTo>
                      <a:pt x="81" y="11"/>
                    </a:lnTo>
                    <a:lnTo>
                      <a:pt x="92" y="23"/>
                    </a:lnTo>
                    <a:lnTo>
                      <a:pt x="12" y="23"/>
                    </a:lnTo>
                    <a:lnTo>
                      <a:pt x="23" y="11"/>
                    </a:lnTo>
                    <a:lnTo>
                      <a:pt x="23" y="90"/>
                    </a:lnTo>
                    <a:close/>
                  </a:path>
                </a:pathLst>
              </a:custGeom>
              <a:solidFill>
                <a:srgbClr val="BE4B48"/>
              </a:solidFill>
              <a:ln w="1588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372"/>
              <p:cNvSpPr>
                <a:spLocks noChangeArrowheads="1"/>
              </p:cNvSpPr>
              <p:nvPr/>
            </p:nvSpPr>
            <p:spPr bwMode="auto">
              <a:xfrm>
                <a:off x="5610500" y="4462049"/>
                <a:ext cx="677814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LAIV-IIV</a:t>
                </a:r>
                <a:endPara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533400" y="3015221"/>
              <a:ext cx="14684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/>
                <a:t>PPAb</a:t>
              </a:r>
              <a:r>
                <a:rPr lang="en-US" sz="1600" b="1" dirty="0" smtClean="0"/>
                <a:t> reactivity</a:t>
              </a:r>
            </a:p>
            <a:p>
              <a:pPr algn="ctr"/>
              <a:r>
                <a:rPr lang="en-US" sz="1600" b="1" dirty="0" smtClean="0"/>
                <a:t>AUC</a:t>
              </a:r>
              <a:endParaRPr lang="en-US" sz="16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12458" y="3964191"/>
              <a:ext cx="1058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1st     2nd 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81106" y="3964191"/>
              <a:ext cx="1058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1st     2nd 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74658" y="3964191"/>
              <a:ext cx="1058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1st     2nd 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43306" y="3964191"/>
              <a:ext cx="1058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1st     2nd 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287009"/>
                </p:ext>
              </p:extLst>
            </p:nvPr>
          </p:nvGraphicFramePr>
          <p:xfrm>
            <a:off x="1356112" y="2209800"/>
            <a:ext cx="5505450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name="Worksheet" r:id="rId4" imgW="5314866" imgH="409643" progId="Excel.Sheet.12">
                    <p:embed/>
                  </p:oleObj>
                </mc:Choice>
                <mc:Fallback>
                  <p:oleObj name="Worksheet" r:id="rId4" imgW="5314866" imgH="409643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356112" y="2209800"/>
                          <a:ext cx="5505450" cy="409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881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62000" y="895290"/>
            <a:ext cx="763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 response in repeated flu vaccination: MZ twins 8-17 years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6975862" y="2332136"/>
            <a:ext cx="2091938" cy="2792314"/>
            <a:chOff x="6671062" y="2332136"/>
            <a:chExt cx="2091938" cy="279231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1062" y="2602793"/>
              <a:ext cx="1759387" cy="2310035"/>
            </a:xfrm>
            <a:prstGeom prst="rect">
              <a:avLst/>
            </a:prstGeom>
          </p:spPr>
        </p:pic>
        <p:sp>
          <p:nvSpPr>
            <p:cNvPr id="106" name="TextBox 105"/>
            <p:cNvSpPr txBox="1"/>
            <p:nvPr/>
          </p:nvSpPr>
          <p:spPr>
            <a:xfrm>
              <a:off x="7249742" y="2332136"/>
              <a:ext cx="934358" cy="307777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18 – 30 </a:t>
              </a:r>
              <a:r>
                <a:rPr lang="en-US" sz="1400" b="1" dirty="0" err="1" smtClean="0"/>
                <a:t>yo</a:t>
              </a:r>
              <a:endParaRPr lang="en-US" sz="1400" b="1" dirty="0"/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254214" y="4343400"/>
              <a:ext cx="10084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6856278" y="4362450"/>
              <a:ext cx="1906722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323697" y="4340423"/>
              <a:ext cx="1058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1st     2nd 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3400" y="2209800"/>
            <a:ext cx="6368209" cy="2449020"/>
            <a:chOff x="533400" y="2209800"/>
            <a:chExt cx="6368209" cy="2449020"/>
          </a:xfrm>
        </p:grpSpPr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2232224" y="2767690"/>
              <a:ext cx="1067557" cy="12047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2224846" y="2767690"/>
              <a:ext cx="12301" cy="1204796"/>
            </a:xfrm>
            <a:prstGeom prst="rect">
              <a:avLst/>
            </a:prstGeom>
            <a:solidFill>
              <a:srgbClr val="868686"/>
            </a:solidFill>
            <a:ln w="1588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2168268" y="2761118"/>
              <a:ext cx="63955" cy="1217938"/>
            </a:xfrm>
            <a:custGeom>
              <a:avLst/>
              <a:gdLst>
                <a:gd name="T0" fmla="*/ 0 w 52"/>
                <a:gd name="T1" fmla="*/ 1100 h 1112"/>
                <a:gd name="T2" fmla="*/ 52 w 52"/>
                <a:gd name="T3" fmla="*/ 1100 h 1112"/>
                <a:gd name="T4" fmla="*/ 52 w 52"/>
                <a:gd name="T5" fmla="*/ 1112 h 1112"/>
                <a:gd name="T6" fmla="*/ 0 w 52"/>
                <a:gd name="T7" fmla="*/ 1112 h 1112"/>
                <a:gd name="T8" fmla="*/ 0 w 52"/>
                <a:gd name="T9" fmla="*/ 1100 h 1112"/>
                <a:gd name="T10" fmla="*/ 0 w 52"/>
                <a:gd name="T11" fmla="*/ 879 h 1112"/>
                <a:gd name="T12" fmla="*/ 52 w 52"/>
                <a:gd name="T13" fmla="*/ 879 h 1112"/>
                <a:gd name="T14" fmla="*/ 52 w 52"/>
                <a:gd name="T15" fmla="*/ 891 h 1112"/>
                <a:gd name="T16" fmla="*/ 0 w 52"/>
                <a:gd name="T17" fmla="*/ 891 h 1112"/>
                <a:gd name="T18" fmla="*/ 0 w 52"/>
                <a:gd name="T19" fmla="*/ 879 h 1112"/>
                <a:gd name="T20" fmla="*/ 0 w 52"/>
                <a:gd name="T21" fmla="*/ 660 h 1112"/>
                <a:gd name="T22" fmla="*/ 52 w 52"/>
                <a:gd name="T23" fmla="*/ 660 h 1112"/>
                <a:gd name="T24" fmla="*/ 52 w 52"/>
                <a:gd name="T25" fmla="*/ 672 h 1112"/>
                <a:gd name="T26" fmla="*/ 0 w 52"/>
                <a:gd name="T27" fmla="*/ 672 h 1112"/>
                <a:gd name="T28" fmla="*/ 0 w 52"/>
                <a:gd name="T29" fmla="*/ 660 h 1112"/>
                <a:gd name="T30" fmla="*/ 0 w 52"/>
                <a:gd name="T31" fmla="*/ 439 h 1112"/>
                <a:gd name="T32" fmla="*/ 52 w 52"/>
                <a:gd name="T33" fmla="*/ 439 h 1112"/>
                <a:gd name="T34" fmla="*/ 52 w 52"/>
                <a:gd name="T35" fmla="*/ 451 h 1112"/>
                <a:gd name="T36" fmla="*/ 0 w 52"/>
                <a:gd name="T37" fmla="*/ 451 h 1112"/>
                <a:gd name="T38" fmla="*/ 0 w 52"/>
                <a:gd name="T39" fmla="*/ 439 h 1112"/>
                <a:gd name="T40" fmla="*/ 0 w 52"/>
                <a:gd name="T41" fmla="*/ 219 h 1112"/>
                <a:gd name="T42" fmla="*/ 52 w 52"/>
                <a:gd name="T43" fmla="*/ 219 h 1112"/>
                <a:gd name="T44" fmla="*/ 52 w 52"/>
                <a:gd name="T45" fmla="*/ 230 h 1112"/>
                <a:gd name="T46" fmla="*/ 0 w 52"/>
                <a:gd name="T47" fmla="*/ 230 h 1112"/>
                <a:gd name="T48" fmla="*/ 0 w 52"/>
                <a:gd name="T49" fmla="*/ 219 h 1112"/>
                <a:gd name="T50" fmla="*/ 0 w 52"/>
                <a:gd name="T51" fmla="*/ 0 h 1112"/>
                <a:gd name="T52" fmla="*/ 52 w 52"/>
                <a:gd name="T53" fmla="*/ 0 h 1112"/>
                <a:gd name="T54" fmla="*/ 52 w 52"/>
                <a:gd name="T55" fmla="*/ 11 h 1112"/>
                <a:gd name="T56" fmla="*/ 0 w 52"/>
                <a:gd name="T57" fmla="*/ 11 h 1112"/>
                <a:gd name="T58" fmla="*/ 0 w 52"/>
                <a:gd name="T59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1112">
                  <a:moveTo>
                    <a:pt x="0" y="1100"/>
                  </a:moveTo>
                  <a:lnTo>
                    <a:pt x="52" y="1100"/>
                  </a:lnTo>
                  <a:lnTo>
                    <a:pt x="52" y="1112"/>
                  </a:lnTo>
                  <a:lnTo>
                    <a:pt x="0" y="1112"/>
                  </a:lnTo>
                  <a:lnTo>
                    <a:pt x="0" y="1100"/>
                  </a:lnTo>
                  <a:close/>
                  <a:moveTo>
                    <a:pt x="0" y="879"/>
                  </a:moveTo>
                  <a:lnTo>
                    <a:pt x="52" y="879"/>
                  </a:lnTo>
                  <a:lnTo>
                    <a:pt x="52" y="891"/>
                  </a:lnTo>
                  <a:lnTo>
                    <a:pt x="0" y="891"/>
                  </a:lnTo>
                  <a:lnTo>
                    <a:pt x="0" y="879"/>
                  </a:lnTo>
                  <a:close/>
                  <a:moveTo>
                    <a:pt x="0" y="660"/>
                  </a:moveTo>
                  <a:lnTo>
                    <a:pt x="52" y="660"/>
                  </a:lnTo>
                  <a:lnTo>
                    <a:pt x="52" y="672"/>
                  </a:lnTo>
                  <a:lnTo>
                    <a:pt x="0" y="672"/>
                  </a:lnTo>
                  <a:lnTo>
                    <a:pt x="0" y="660"/>
                  </a:lnTo>
                  <a:close/>
                  <a:moveTo>
                    <a:pt x="0" y="439"/>
                  </a:moveTo>
                  <a:lnTo>
                    <a:pt x="52" y="439"/>
                  </a:lnTo>
                  <a:lnTo>
                    <a:pt x="52" y="451"/>
                  </a:lnTo>
                  <a:lnTo>
                    <a:pt x="0" y="451"/>
                  </a:lnTo>
                  <a:lnTo>
                    <a:pt x="0" y="439"/>
                  </a:lnTo>
                  <a:close/>
                  <a:moveTo>
                    <a:pt x="0" y="219"/>
                  </a:moveTo>
                  <a:lnTo>
                    <a:pt x="52" y="219"/>
                  </a:lnTo>
                  <a:lnTo>
                    <a:pt x="52" y="230"/>
                  </a:lnTo>
                  <a:lnTo>
                    <a:pt x="0" y="230"/>
                  </a:lnTo>
                  <a:lnTo>
                    <a:pt x="0" y="219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52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588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2232224" y="3968103"/>
              <a:ext cx="1067557" cy="10953"/>
            </a:xfrm>
            <a:prstGeom prst="rect">
              <a:avLst/>
            </a:prstGeom>
            <a:solidFill>
              <a:srgbClr val="868686"/>
            </a:solidFill>
            <a:ln w="1588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3"/>
            <p:cNvSpPr>
              <a:spLocks noEditPoints="1"/>
            </p:cNvSpPr>
            <p:nvPr/>
          </p:nvSpPr>
          <p:spPr bwMode="auto">
            <a:xfrm>
              <a:off x="2224846" y="3972484"/>
              <a:ext cx="1082315" cy="56954"/>
            </a:xfrm>
            <a:custGeom>
              <a:avLst/>
              <a:gdLst>
                <a:gd name="T0" fmla="*/ 12 w 880"/>
                <a:gd name="T1" fmla="*/ 0 h 52"/>
                <a:gd name="T2" fmla="*/ 12 w 880"/>
                <a:gd name="T3" fmla="*/ 52 h 52"/>
                <a:gd name="T4" fmla="*/ 0 w 880"/>
                <a:gd name="T5" fmla="*/ 52 h 52"/>
                <a:gd name="T6" fmla="*/ 0 w 880"/>
                <a:gd name="T7" fmla="*/ 0 h 52"/>
                <a:gd name="T8" fmla="*/ 12 w 880"/>
                <a:gd name="T9" fmla="*/ 0 h 52"/>
                <a:gd name="T10" fmla="*/ 446 w 880"/>
                <a:gd name="T11" fmla="*/ 0 h 52"/>
                <a:gd name="T12" fmla="*/ 446 w 880"/>
                <a:gd name="T13" fmla="*/ 52 h 52"/>
                <a:gd name="T14" fmla="*/ 434 w 880"/>
                <a:gd name="T15" fmla="*/ 52 h 52"/>
                <a:gd name="T16" fmla="*/ 434 w 880"/>
                <a:gd name="T17" fmla="*/ 0 h 52"/>
                <a:gd name="T18" fmla="*/ 446 w 880"/>
                <a:gd name="T19" fmla="*/ 0 h 52"/>
                <a:gd name="T20" fmla="*/ 880 w 880"/>
                <a:gd name="T21" fmla="*/ 0 h 52"/>
                <a:gd name="T22" fmla="*/ 880 w 880"/>
                <a:gd name="T23" fmla="*/ 52 h 52"/>
                <a:gd name="T24" fmla="*/ 869 w 880"/>
                <a:gd name="T25" fmla="*/ 52 h 52"/>
                <a:gd name="T26" fmla="*/ 869 w 880"/>
                <a:gd name="T27" fmla="*/ 0 h 52"/>
                <a:gd name="T28" fmla="*/ 880 w 880"/>
                <a:gd name="T2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0" h="52">
                  <a:moveTo>
                    <a:pt x="12" y="0"/>
                  </a:moveTo>
                  <a:lnTo>
                    <a:pt x="1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12" y="0"/>
                  </a:lnTo>
                  <a:close/>
                  <a:moveTo>
                    <a:pt x="446" y="0"/>
                  </a:moveTo>
                  <a:lnTo>
                    <a:pt x="446" y="52"/>
                  </a:lnTo>
                  <a:lnTo>
                    <a:pt x="434" y="52"/>
                  </a:lnTo>
                  <a:lnTo>
                    <a:pt x="434" y="0"/>
                  </a:lnTo>
                  <a:lnTo>
                    <a:pt x="446" y="0"/>
                  </a:lnTo>
                  <a:close/>
                  <a:moveTo>
                    <a:pt x="880" y="0"/>
                  </a:moveTo>
                  <a:lnTo>
                    <a:pt x="880" y="52"/>
                  </a:lnTo>
                  <a:lnTo>
                    <a:pt x="869" y="52"/>
                  </a:lnTo>
                  <a:lnTo>
                    <a:pt x="869" y="0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rgbClr val="868686"/>
            </a:solidFill>
            <a:ln w="1588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980005" y="3665809"/>
              <a:ext cx="98392" cy="89813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980005" y="3665809"/>
              <a:ext cx="98392" cy="89813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19050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2960326" y="3299990"/>
              <a:ext cx="137750" cy="12267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2960326" y="3299990"/>
              <a:ext cx="137750" cy="122671"/>
            </a:xfrm>
            <a:prstGeom prst="rect">
              <a:avLst/>
            </a:prstGeom>
            <a:noFill/>
            <a:ln w="9525">
              <a:solidFill>
                <a:srgbClr val="BE4B4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942845" y="2649404"/>
              <a:ext cx="228952" cy="1150695"/>
              <a:chOff x="1115004" y="2346325"/>
              <a:chExt cx="147762" cy="833917"/>
            </a:xfrm>
          </p:grpSpPr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>
                <a:off x="1115004" y="3046413"/>
                <a:ext cx="137596" cy="133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0.1</a:t>
                </a:r>
                <a:endPara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04" name="Rectangle 31"/>
              <p:cNvSpPr>
                <a:spLocks noChangeArrowheads="1"/>
              </p:cNvSpPr>
              <p:nvPr/>
            </p:nvSpPr>
            <p:spPr bwMode="auto">
              <a:xfrm>
                <a:off x="1182505" y="2697163"/>
                <a:ext cx="54832" cy="133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1</a:t>
                </a:r>
                <a:endPara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05" name="Rectangle 33"/>
              <p:cNvSpPr>
                <a:spLocks noChangeArrowheads="1"/>
              </p:cNvSpPr>
              <p:nvPr/>
            </p:nvSpPr>
            <p:spPr bwMode="auto">
              <a:xfrm>
                <a:off x="1153104" y="2346325"/>
                <a:ext cx="109662" cy="133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10</a:t>
                </a:r>
                <a:endPara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305522" y="2761118"/>
              <a:ext cx="1194768" cy="1279273"/>
              <a:chOff x="2498725" y="2427288"/>
              <a:chExt cx="735013" cy="927100"/>
            </a:xfrm>
          </p:grpSpPr>
          <p:sp>
            <p:nvSpPr>
              <p:cNvPr id="88" name="Rectangle 41"/>
              <p:cNvSpPr>
                <a:spLocks noChangeArrowheads="1"/>
              </p:cNvSpPr>
              <p:nvPr/>
            </p:nvSpPr>
            <p:spPr bwMode="auto">
              <a:xfrm>
                <a:off x="2540000" y="2432050"/>
                <a:ext cx="688975" cy="882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Rectangle 42"/>
              <p:cNvSpPr>
                <a:spLocks noChangeArrowheads="1"/>
              </p:cNvSpPr>
              <p:nvPr/>
            </p:nvSpPr>
            <p:spPr bwMode="auto">
              <a:xfrm>
                <a:off x="2535238" y="2432050"/>
                <a:ext cx="7938" cy="882650"/>
              </a:xfrm>
              <a:prstGeom prst="rect">
                <a:avLst/>
              </a:pr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43"/>
              <p:cNvSpPr>
                <a:spLocks noEditPoints="1"/>
              </p:cNvSpPr>
              <p:nvPr/>
            </p:nvSpPr>
            <p:spPr bwMode="auto">
              <a:xfrm>
                <a:off x="2498725" y="2427288"/>
                <a:ext cx="41275" cy="890588"/>
              </a:xfrm>
              <a:custGeom>
                <a:avLst/>
                <a:gdLst>
                  <a:gd name="T0" fmla="*/ 0 w 52"/>
                  <a:gd name="T1" fmla="*/ 1111 h 1123"/>
                  <a:gd name="T2" fmla="*/ 52 w 52"/>
                  <a:gd name="T3" fmla="*/ 1111 h 1123"/>
                  <a:gd name="T4" fmla="*/ 52 w 52"/>
                  <a:gd name="T5" fmla="*/ 1123 h 1123"/>
                  <a:gd name="T6" fmla="*/ 0 w 52"/>
                  <a:gd name="T7" fmla="*/ 1123 h 1123"/>
                  <a:gd name="T8" fmla="*/ 0 w 52"/>
                  <a:gd name="T9" fmla="*/ 1111 h 1123"/>
                  <a:gd name="T10" fmla="*/ 0 w 52"/>
                  <a:gd name="T11" fmla="*/ 889 h 1123"/>
                  <a:gd name="T12" fmla="*/ 52 w 52"/>
                  <a:gd name="T13" fmla="*/ 889 h 1123"/>
                  <a:gd name="T14" fmla="*/ 52 w 52"/>
                  <a:gd name="T15" fmla="*/ 900 h 1123"/>
                  <a:gd name="T16" fmla="*/ 0 w 52"/>
                  <a:gd name="T17" fmla="*/ 900 h 1123"/>
                  <a:gd name="T18" fmla="*/ 0 w 52"/>
                  <a:gd name="T19" fmla="*/ 889 h 1123"/>
                  <a:gd name="T20" fmla="*/ 0 w 52"/>
                  <a:gd name="T21" fmla="*/ 668 h 1123"/>
                  <a:gd name="T22" fmla="*/ 52 w 52"/>
                  <a:gd name="T23" fmla="*/ 668 h 1123"/>
                  <a:gd name="T24" fmla="*/ 52 w 52"/>
                  <a:gd name="T25" fmla="*/ 680 h 1123"/>
                  <a:gd name="T26" fmla="*/ 0 w 52"/>
                  <a:gd name="T27" fmla="*/ 680 h 1123"/>
                  <a:gd name="T28" fmla="*/ 0 w 52"/>
                  <a:gd name="T29" fmla="*/ 668 h 1123"/>
                  <a:gd name="T30" fmla="*/ 0 w 52"/>
                  <a:gd name="T31" fmla="*/ 446 h 1123"/>
                  <a:gd name="T32" fmla="*/ 52 w 52"/>
                  <a:gd name="T33" fmla="*/ 446 h 1123"/>
                  <a:gd name="T34" fmla="*/ 52 w 52"/>
                  <a:gd name="T35" fmla="*/ 457 h 1123"/>
                  <a:gd name="T36" fmla="*/ 0 w 52"/>
                  <a:gd name="T37" fmla="*/ 457 h 1123"/>
                  <a:gd name="T38" fmla="*/ 0 w 52"/>
                  <a:gd name="T39" fmla="*/ 446 h 1123"/>
                  <a:gd name="T40" fmla="*/ 0 w 52"/>
                  <a:gd name="T41" fmla="*/ 223 h 1123"/>
                  <a:gd name="T42" fmla="*/ 52 w 52"/>
                  <a:gd name="T43" fmla="*/ 223 h 1123"/>
                  <a:gd name="T44" fmla="*/ 52 w 52"/>
                  <a:gd name="T45" fmla="*/ 235 h 1123"/>
                  <a:gd name="T46" fmla="*/ 0 w 52"/>
                  <a:gd name="T47" fmla="*/ 235 h 1123"/>
                  <a:gd name="T48" fmla="*/ 0 w 52"/>
                  <a:gd name="T49" fmla="*/ 223 h 1123"/>
                  <a:gd name="T50" fmla="*/ 0 w 52"/>
                  <a:gd name="T51" fmla="*/ 0 h 1123"/>
                  <a:gd name="T52" fmla="*/ 52 w 52"/>
                  <a:gd name="T53" fmla="*/ 0 h 1123"/>
                  <a:gd name="T54" fmla="*/ 52 w 52"/>
                  <a:gd name="T55" fmla="*/ 12 h 1123"/>
                  <a:gd name="T56" fmla="*/ 0 w 52"/>
                  <a:gd name="T57" fmla="*/ 12 h 1123"/>
                  <a:gd name="T58" fmla="*/ 0 w 52"/>
                  <a:gd name="T59" fmla="*/ 0 h 1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2" h="1123">
                    <a:moveTo>
                      <a:pt x="0" y="1111"/>
                    </a:moveTo>
                    <a:lnTo>
                      <a:pt x="52" y="1111"/>
                    </a:lnTo>
                    <a:lnTo>
                      <a:pt x="52" y="1123"/>
                    </a:lnTo>
                    <a:lnTo>
                      <a:pt x="0" y="1123"/>
                    </a:lnTo>
                    <a:lnTo>
                      <a:pt x="0" y="1111"/>
                    </a:lnTo>
                    <a:close/>
                    <a:moveTo>
                      <a:pt x="0" y="889"/>
                    </a:moveTo>
                    <a:lnTo>
                      <a:pt x="52" y="889"/>
                    </a:lnTo>
                    <a:lnTo>
                      <a:pt x="52" y="900"/>
                    </a:lnTo>
                    <a:lnTo>
                      <a:pt x="0" y="900"/>
                    </a:lnTo>
                    <a:lnTo>
                      <a:pt x="0" y="889"/>
                    </a:lnTo>
                    <a:close/>
                    <a:moveTo>
                      <a:pt x="0" y="668"/>
                    </a:moveTo>
                    <a:lnTo>
                      <a:pt x="52" y="668"/>
                    </a:lnTo>
                    <a:lnTo>
                      <a:pt x="52" y="680"/>
                    </a:lnTo>
                    <a:lnTo>
                      <a:pt x="0" y="680"/>
                    </a:lnTo>
                    <a:lnTo>
                      <a:pt x="0" y="668"/>
                    </a:lnTo>
                    <a:close/>
                    <a:moveTo>
                      <a:pt x="0" y="446"/>
                    </a:moveTo>
                    <a:lnTo>
                      <a:pt x="52" y="446"/>
                    </a:lnTo>
                    <a:lnTo>
                      <a:pt x="52" y="457"/>
                    </a:lnTo>
                    <a:lnTo>
                      <a:pt x="0" y="457"/>
                    </a:lnTo>
                    <a:lnTo>
                      <a:pt x="0" y="446"/>
                    </a:lnTo>
                    <a:close/>
                    <a:moveTo>
                      <a:pt x="0" y="223"/>
                    </a:moveTo>
                    <a:lnTo>
                      <a:pt x="52" y="223"/>
                    </a:lnTo>
                    <a:lnTo>
                      <a:pt x="52" y="235"/>
                    </a:lnTo>
                    <a:lnTo>
                      <a:pt x="0" y="235"/>
                    </a:lnTo>
                    <a:lnTo>
                      <a:pt x="0" y="223"/>
                    </a:lnTo>
                    <a:close/>
                    <a:moveTo>
                      <a:pt x="0" y="0"/>
                    </a:moveTo>
                    <a:lnTo>
                      <a:pt x="52" y="0"/>
                    </a:lnTo>
                    <a:lnTo>
                      <a:pt x="52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Rectangle 44"/>
              <p:cNvSpPr>
                <a:spLocks noChangeArrowheads="1"/>
              </p:cNvSpPr>
              <p:nvPr/>
            </p:nvSpPr>
            <p:spPr bwMode="auto">
              <a:xfrm>
                <a:off x="2540000" y="3309938"/>
                <a:ext cx="688975" cy="7938"/>
              </a:xfrm>
              <a:prstGeom prst="rect">
                <a:avLst/>
              </a:pr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45"/>
              <p:cNvSpPr>
                <a:spLocks noEditPoints="1"/>
              </p:cNvSpPr>
              <p:nvPr/>
            </p:nvSpPr>
            <p:spPr bwMode="auto">
              <a:xfrm>
                <a:off x="2535238" y="3314700"/>
                <a:ext cx="698500" cy="39688"/>
              </a:xfrm>
              <a:custGeom>
                <a:avLst/>
                <a:gdLst>
                  <a:gd name="T0" fmla="*/ 12 w 880"/>
                  <a:gd name="T1" fmla="*/ 0 h 52"/>
                  <a:gd name="T2" fmla="*/ 12 w 880"/>
                  <a:gd name="T3" fmla="*/ 52 h 52"/>
                  <a:gd name="T4" fmla="*/ 0 w 880"/>
                  <a:gd name="T5" fmla="*/ 52 h 52"/>
                  <a:gd name="T6" fmla="*/ 0 w 880"/>
                  <a:gd name="T7" fmla="*/ 0 h 52"/>
                  <a:gd name="T8" fmla="*/ 12 w 880"/>
                  <a:gd name="T9" fmla="*/ 0 h 52"/>
                  <a:gd name="T10" fmla="*/ 446 w 880"/>
                  <a:gd name="T11" fmla="*/ 0 h 52"/>
                  <a:gd name="T12" fmla="*/ 446 w 880"/>
                  <a:gd name="T13" fmla="*/ 52 h 52"/>
                  <a:gd name="T14" fmla="*/ 434 w 880"/>
                  <a:gd name="T15" fmla="*/ 52 h 52"/>
                  <a:gd name="T16" fmla="*/ 434 w 880"/>
                  <a:gd name="T17" fmla="*/ 0 h 52"/>
                  <a:gd name="T18" fmla="*/ 446 w 880"/>
                  <a:gd name="T19" fmla="*/ 0 h 52"/>
                  <a:gd name="T20" fmla="*/ 880 w 880"/>
                  <a:gd name="T21" fmla="*/ 0 h 52"/>
                  <a:gd name="T22" fmla="*/ 880 w 880"/>
                  <a:gd name="T23" fmla="*/ 52 h 52"/>
                  <a:gd name="T24" fmla="*/ 869 w 880"/>
                  <a:gd name="T25" fmla="*/ 52 h 52"/>
                  <a:gd name="T26" fmla="*/ 869 w 880"/>
                  <a:gd name="T27" fmla="*/ 0 h 52"/>
                  <a:gd name="T28" fmla="*/ 880 w 880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0" h="52">
                    <a:moveTo>
                      <a:pt x="12" y="0"/>
                    </a:moveTo>
                    <a:lnTo>
                      <a:pt x="12" y="52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  <a:moveTo>
                      <a:pt x="446" y="0"/>
                    </a:moveTo>
                    <a:lnTo>
                      <a:pt x="446" y="52"/>
                    </a:lnTo>
                    <a:lnTo>
                      <a:pt x="434" y="52"/>
                    </a:lnTo>
                    <a:lnTo>
                      <a:pt x="434" y="0"/>
                    </a:lnTo>
                    <a:lnTo>
                      <a:pt x="446" y="0"/>
                    </a:lnTo>
                    <a:close/>
                    <a:moveTo>
                      <a:pt x="880" y="0"/>
                    </a:moveTo>
                    <a:lnTo>
                      <a:pt x="880" y="52"/>
                    </a:lnTo>
                    <a:lnTo>
                      <a:pt x="869" y="52"/>
                    </a:lnTo>
                    <a:lnTo>
                      <a:pt x="869" y="0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46"/>
              <p:cNvSpPr>
                <a:spLocks/>
              </p:cNvSpPr>
              <p:nvPr/>
            </p:nvSpPr>
            <p:spPr bwMode="auto">
              <a:xfrm>
                <a:off x="2701925" y="2717800"/>
                <a:ext cx="361950" cy="204788"/>
              </a:xfrm>
              <a:custGeom>
                <a:avLst/>
                <a:gdLst>
                  <a:gd name="T0" fmla="*/ 5 w 455"/>
                  <a:gd name="T1" fmla="*/ 236 h 257"/>
                  <a:gd name="T2" fmla="*/ 439 w 455"/>
                  <a:gd name="T3" fmla="*/ 0 h 257"/>
                  <a:gd name="T4" fmla="*/ 447 w 455"/>
                  <a:gd name="T5" fmla="*/ 0 h 257"/>
                  <a:gd name="T6" fmla="*/ 455 w 455"/>
                  <a:gd name="T7" fmla="*/ 6 h 257"/>
                  <a:gd name="T8" fmla="*/ 455 w 455"/>
                  <a:gd name="T9" fmla="*/ 13 h 257"/>
                  <a:gd name="T10" fmla="*/ 449 w 455"/>
                  <a:gd name="T11" fmla="*/ 21 h 257"/>
                  <a:gd name="T12" fmla="*/ 15 w 455"/>
                  <a:gd name="T13" fmla="*/ 257 h 257"/>
                  <a:gd name="T14" fmla="*/ 7 w 455"/>
                  <a:gd name="T15" fmla="*/ 257 h 257"/>
                  <a:gd name="T16" fmla="*/ 0 w 455"/>
                  <a:gd name="T17" fmla="*/ 251 h 257"/>
                  <a:gd name="T18" fmla="*/ 0 w 455"/>
                  <a:gd name="T19" fmla="*/ 244 h 257"/>
                  <a:gd name="T20" fmla="*/ 5 w 455"/>
                  <a:gd name="T21" fmla="*/ 236 h 257"/>
                  <a:gd name="T22" fmla="*/ 5 w 455"/>
                  <a:gd name="T23" fmla="*/ 236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57">
                    <a:moveTo>
                      <a:pt x="5" y="236"/>
                    </a:moveTo>
                    <a:lnTo>
                      <a:pt x="439" y="0"/>
                    </a:lnTo>
                    <a:lnTo>
                      <a:pt x="447" y="0"/>
                    </a:lnTo>
                    <a:lnTo>
                      <a:pt x="455" y="6"/>
                    </a:lnTo>
                    <a:lnTo>
                      <a:pt x="455" y="13"/>
                    </a:lnTo>
                    <a:lnTo>
                      <a:pt x="449" y="21"/>
                    </a:lnTo>
                    <a:lnTo>
                      <a:pt x="15" y="257"/>
                    </a:lnTo>
                    <a:lnTo>
                      <a:pt x="7" y="257"/>
                    </a:lnTo>
                    <a:lnTo>
                      <a:pt x="0" y="251"/>
                    </a:lnTo>
                    <a:lnTo>
                      <a:pt x="0" y="244"/>
                    </a:lnTo>
                    <a:lnTo>
                      <a:pt x="5" y="236"/>
                    </a:lnTo>
                    <a:lnTo>
                      <a:pt x="5" y="236"/>
                    </a:lnTo>
                    <a:close/>
                  </a:path>
                </a:pathLst>
              </a:custGeom>
              <a:solidFill>
                <a:srgbClr val="4A7EBB"/>
              </a:solidFill>
              <a:ln w="1588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47"/>
              <p:cNvSpPr>
                <a:spLocks/>
              </p:cNvSpPr>
              <p:nvPr/>
            </p:nvSpPr>
            <p:spPr bwMode="auto">
              <a:xfrm>
                <a:off x="2678113" y="2881313"/>
                <a:ext cx="63500" cy="6350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48"/>
              <p:cNvSpPr>
                <a:spLocks/>
              </p:cNvSpPr>
              <p:nvPr/>
            </p:nvSpPr>
            <p:spPr bwMode="auto">
              <a:xfrm>
                <a:off x="2678113" y="2881313"/>
                <a:ext cx="63500" cy="6350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19050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49"/>
              <p:cNvSpPr>
                <a:spLocks/>
              </p:cNvSpPr>
              <p:nvPr/>
            </p:nvSpPr>
            <p:spPr bwMode="auto">
              <a:xfrm>
                <a:off x="3022600" y="2693988"/>
                <a:ext cx="63500" cy="6350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50"/>
              <p:cNvSpPr>
                <a:spLocks/>
              </p:cNvSpPr>
              <p:nvPr/>
            </p:nvSpPr>
            <p:spPr bwMode="auto">
              <a:xfrm>
                <a:off x="3022600" y="2693988"/>
                <a:ext cx="63500" cy="6350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19050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51"/>
              <p:cNvSpPr>
                <a:spLocks/>
              </p:cNvSpPr>
              <p:nvPr/>
            </p:nvSpPr>
            <p:spPr bwMode="auto">
              <a:xfrm>
                <a:off x="2701925" y="2578100"/>
                <a:ext cx="361950" cy="611188"/>
              </a:xfrm>
              <a:custGeom>
                <a:avLst/>
                <a:gdLst>
                  <a:gd name="T0" fmla="*/ 0 w 455"/>
                  <a:gd name="T1" fmla="*/ 754 h 770"/>
                  <a:gd name="T2" fmla="*/ 434 w 455"/>
                  <a:gd name="T3" fmla="*/ 6 h 770"/>
                  <a:gd name="T4" fmla="*/ 441 w 455"/>
                  <a:gd name="T5" fmla="*/ 0 h 770"/>
                  <a:gd name="T6" fmla="*/ 451 w 455"/>
                  <a:gd name="T7" fmla="*/ 0 h 770"/>
                  <a:gd name="T8" fmla="*/ 455 w 455"/>
                  <a:gd name="T9" fmla="*/ 8 h 770"/>
                  <a:gd name="T10" fmla="*/ 455 w 455"/>
                  <a:gd name="T11" fmla="*/ 18 h 770"/>
                  <a:gd name="T12" fmla="*/ 21 w 455"/>
                  <a:gd name="T13" fmla="*/ 766 h 770"/>
                  <a:gd name="T14" fmla="*/ 13 w 455"/>
                  <a:gd name="T15" fmla="*/ 770 h 770"/>
                  <a:gd name="T16" fmla="*/ 5 w 455"/>
                  <a:gd name="T17" fmla="*/ 770 h 770"/>
                  <a:gd name="T18" fmla="*/ 0 w 455"/>
                  <a:gd name="T19" fmla="*/ 762 h 770"/>
                  <a:gd name="T20" fmla="*/ 0 w 455"/>
                  <a:gd name="T21" fmla="*/ 754 h 770"/>
                  <a:gd name="T22" fmla="*/ 0 w 455"/>
                  <a:gd name="T23" fmla="*/ 7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770">
                    <a:moveTo>
                      <a:pt x="0" y="754"/>
                    </a:moveTo>
                    <a:lnTo>
                      <a:pt x="434" y="6"/>
                    </a:lnTo>
                    <a:lnTo>
                      <a:pt x="441" y="0"/>
                    </a:lnTo>
                    <a:lnTo>
                      <a:pt x="451" y="0"/>
                    </a:lnTo>
                    <a:lnTo>
                      <a:pt x="455" y="8"/>
                    </a:lnTo>
                    <a:lnTo>
                      <a:pt x="455" y="18"/>
                    </a:lnTo>
                    <a:lnTo>
                      <a:pt x="21" y="766"/>
                    </a:lnTo>
                    <a:lnTo>
                      <a:pt x="13" y="770"/>
                    </a:lnTo>
                    <a:lnTo>
                      <a:pt x="5" y="770"/>
                    </a:lnTo>
                    <a:lnTo>
                      <a:pt x="0" y="762"/>
                    </a:lnTo>
                    <a:lnTo>
                      <a:pt x="0" y="754"/>
                    </a:lnTo>
                    <a:lnTo>
                      <a:pt x="0" y="754"/>
                    </a:lnTo>
                    <a:close/>
                  </a:path>
                </a:pathLst>
              </a:custGeom>
              <a:solidFill>
                <a:srgbClr val="BE4B48"/>
              </a:solidFill>
              <a:ln w="1588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Rectangle 52"/>
              <p:cNvSpPr>
                <a:spLocks noChangeArrowheads="1"/>
              </p:cNvSpPr>
              <p:nvPr/>
            </p:nvSpPr>
            <p:spPr bwMode="auto">
              <a:xfrm>
                <a:off x="2678113" y="3149600"/>
                <a:ext cx="63500" cy="63500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Rectangle 53"/>
              <p:cNvSpPr>
                <a:spLocks noChangeArrowheads="1"/>
              </p:cNvSpPr>
              <p:nvPr/>
            </p:nvSpPr>
            <p:spPr bwMode="auto">
              <a:xfrm>
                <a:off x="2678113" y="3149600"/>
                <a:ext cx="63500" cy="63500"/>
              </a:xfrm>
              <a:prstGeom prst="rect">
                <a:avLst/>
              </a:prstGeom>
              <a:noFill/>
              <a:ln w="19050">
                <a:solidFill>
                  <a:srgbClr val="BE4B4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tangle 54"/>
              <p:cNvSpPr>
                <a:spLocks noChangeArrowheads="1"/>
              </p:cNvSpPr>
              <p:nvPr/>
            </p:nvSpPr>
            <p:spPr bwMode="auto">
              <a:xfrm>
                <a:off x="3022600" y="2555875"/>
                <a:ext cx="63500" cy="63500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tangle 55"/>
              <p:cNvSpPr>
                <a:spLocks noChangeArrowheads="1"/>
              </p:cNvSpPr>
              <p:nvPr/>
            </p:nvSpPr>
            <p:spPr bwMode="auto">
              <a:xfrm>
                <a:off x="3022600" y="2555875"/>
                <a:ext cx="63500" cy="63500"/>
              </a:xfrm>
              <a:prstGeom prst="rect">
                <a:avLst/>
              </a:prstGeom>
              <a:noFill/>
              <a:ln w="19050">
                <a:solidFill>
                  <a:srgbClr val="BE4B4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505452" y="2761118"/>
              <a:ext cx="1179284" cy="1268320"/>
              <a:chOff x="3708400" y="2427288"/>
              <a:chExt cx="725487" cy="919162"/>
            </a:xfrm>
          </p:grpSpPr>
          <p:sp>
            <p:nvSpPr>
              <p:cNvPr id="73" name="Rectangle 69"/>
              <p:cNvSpPr>
                <a:spLocks noChangeArrowheads="1"/>
              </p:cNvSpPr>
              <p:nvPr/>
            </p:nvSpPr>
            <p:spPr bwMode="auto">
              <a:xfrm>
                <a:off x="3749675" y="2432050"/>
                <a:ext cx="679450" cy="873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ctangle 70"/>
              <p:cNvSpPr>
                <a:spLocks noChangeArrowheads="1"/>
              </p:cNvSpPr>
              <p:nvPr/>
            </p:nvSpPr>
            <p:spPr bwMode="auto">
              <a:xfrm>
                <a:off x="3746500" y="2432050"/>
                <a:ext cx="7937" cy="873125"/>
              </a:xfrm>
              <a:prstGeom prst="rect">
                <a:avLst/>
              </a:pr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71"/>
              <p:cNvSpPr>
                <a:spLocks noEditPoints="1"/>
              </p:cNvSpPr>
              <p:nvPr/>
            </p:nvSpPr>
            <p:spPr bwMode="auto">
              <a:xfrm>
                <a:off x="3708400" y="2427288"/>
                <a:ext cx="41275" cy="882650"/>
              </a:xfrm>
              <a:custGeom>
                <a:avLst/>
                <a:gdLst>
                  <a:gd name="T0" fmla="*/ 0 w 52"/>
                  <a:gd name="T1" fmla="*/ 1100 h 1112"/>
                  <a:gd name="T2" fmla="*/ 52 w 52"/>
                  <a:gd name="T3" fmla="*/ 1100 h 1112"/>
                  <a:gd name="T4" fmla="*/ 52 w 52"/>
                  <a:gd name="T5" fmla="*/ 1112 h 1112"/>
                  <a:gd name="T6" fmla="*/ 0 w 52"/>
                  <a:gd name="T7" fmla="*/ 1112 h 1112"/>
                  <a:gd name="T8" fmla="*/ 0 w 52"/>
                  <a:gd name="T9" fmla="*/ 1100 h 1112"/>
                  <a:gd name="T10" fmla="*/ 0 w 52"/>
                  <a:gd name="T11" fmla="*/ 879 h 1112"/>
                  <a:gd name="T12" fmla="*/ 52 w 52"/>
                  <a:gd name="T13" fmla="*/ 879 h 1112"/>
                  <a:gd name="T14" fmla="*/ 52 w 52"/>
                  <a:gd name="T15" fmla="*/ 891 h 1112"/>
                  <a:gd name="T16" fmla="*/ 0 w 52"/>
                  <a:gd name="T17" fmla="*/ 891 h 1112"/>
                  <a:gd name="T18" fmla="*/ 0 w 52"/>
                  <a:gd name="T19" fmla="*/ 879 h 1112"/>
                  <a:gd name="T20" fmla="*/ 0 w 52"/>
                  <a:gd name="T21" fmla="*/ 660 h 1112"/>
                  <a:gd name="T22" fmla="*/ 52 w 52"/>
                  <a:gd name="T23" fmla="*/ 660 h 1112"/>
                  <a:gd name="T24" fmla="*/ 52 w 52"/>
                  <a:gd name="T25" fmla="*/ 672 h 1112"/>
                  <a:gd name="T26" fmla="*/ 0 w 52"/>
                  <a:gd name="T27" fmla="*/ 672 h 1112"/>
                  <a:gd name="T28" fmla="*/ 0 w 52"/>
                  <a:gd name="T29" fmla="*/ 660 h 1112"/>
                  <a:gd name="T30" fmla="*/ 0 w 52"/>
                  <a:gd name="T31" fmla="*/ 439 h 1112"/>
                  <a:gd name="T32" fmla="*/ 52 w 52"/>
                  <a:gd name="T33" fmla="*/ 439 h 1112"/>
                  <a:gd name="T34" fmla="*/ 52 w 52"/>
                  <a:gd name="T35" fmla="*/ 451 h 1112"/>
                  <a:gd name="T36" fmla="*/ 0 w 52"/>
                  <a:gd name="T37" fmla="*/ 451 h 1112"/>
                  <a:gd name="T38" fmla="*/ 0 w 52"/>
                  <a:gd name="T39" fmla="*/ 439 h 1112"/>
                  <a:gd name="T40" fmla="*/ 0 w 52"/>
                  <a:gd name="T41" fmla="*/ 219 h 1112"/>
                  <a:gd name="T42" fmla="*/ 52 w 52"/>
                  <a:gd name="T43" fmla="*/ 219 h 1112"/>
                  <a:gd name="T44" fmla="*/ 52 w 52"/>
                  <a:gd name="T45" fmla="*/ 230 h 1112"/>
                  <a:gd name="T46" fmla="*/ 0 w 52"/>
                  <a:gd name="T47" fmla="*/ 230 h 1112"/>
                  <a:gd name="T48" fmla="*/ 0 w 52"/>
                  <a:gd name="T49" fmla="*/ 219 h 1112"/>
                  <a:gd name="T50" fmla="*/ 0 w 52"/>
                  <a:gd name="T51" fmla="*/ 0 h 1112"/>
                  <a:gd name="T52" fmla="*/ 52 w 52"/>
                  <a:gd name="T53" fmla="*/ 0 h 1112"/>
                  <a:gd name="T54" fmla="*/ 52 w 52"/>
                  <a:gd name="T55" fmla="*/ 11 h 1112"/>
                  <a:gd name="T56" fmla="*/ 0 w 52"/>
                  <a:gd name="T57" fmla="*/ 11 h 1112"/>
                  <a:gd name="T58" fmla="*/ 0 w 52"/>
                  <a:gd name="T59" fmla="*/ 0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2" h="1112">
                    <a:moveTo>
                      <a:pt x="0" y="1100"/>
                    </a:moveTo>
                    <a:lnTo>
                      <a:pt x="52" y="1100"/>
                    </a:lnTo>
                    <a:lnTo>
                      <a:pt x="52" y="1112"/>
                    </a:lnTo>
                    <a:lnTo>
                      <a:pt x="0" y="1112"/>
                    </a:lnTo>
                    <a:lnTo>
                      <a:pt x="0" y="1100"/>
                    </a:lnTo>
                    <a:close/>
                    <a:moveTo>
                      <a:pt x="0" y="879"/>
                    </a:moveTo>
                    <a:lnTo>
                      <a:pt x="52" y="879"/>
                    </a:lnTo>
                    <a:lnTo>
                      <a:pt x="52" y="891"/>
                    </a:lnTo>
                    <a:lnTo>
                      <a:pt x="0" y="891"/>
                    </a:lnTo>
                    <a:lnTo>
                      <a:pt x="0" y="879"/>
                    </a:lnTo>
                    <a:close/>
                    <a:moveTo>
                      <a:pt x="0" y="660"/>
                    </a:moveTo>
                    <a:lnTo>
                      <a:pt x="52" y="660"/>
                    </a:lnTo>
                    <a:lnTo>
                      <a:pt x="52" y="672"/>
                    </a:lnTo>
                    <a:lnTo>
                      <a:pt x="0" y="672"/>
                    </a:lnTo>
                    <a:lnTo>
                      <a:pt x="0" y="660"/>
                    </a:lnTo>
                    <a:close/>
                    <a:moveTo>
                      <a:pt x="0" y="439"/>
                    </a:moveTo>
                    <a:lnTo>
                      <a:pt x="52" y="439"/>
                    </a:lnTo>
                    <a:lnTo>
                      <a:pt x="52" y="451"/>
                    </a:lnTo>
                    <a:lnTo>
                      <a:pt x="0" y="451"/>
                    </a:lnTo>
                    <a:lnTo>
                      <a:pt x="0" y="439"/>
                    </a:lnTo>
                    <a:close/>
                    <a:moveTo>
                      <a:pt x="0" y="219"/>
                    </a:moveTo>
                    <a:lnTo>
                      <a:pt x="52" y="219"/>
                    </a:lnTo>
                    <a:lnTo>
                      <a:pt x="52" y="230"/>
                    </a:lnTo>
                    <a:lnTo>
                      <a:pt x="0" y="230"/>
                    </a:lnTo>
                    <a:lnTo>
                      <a:pt x="0" y="219"/>
                    </a:lnTo>
                    <a:close/>
                    <a:moveTo>
                      <a:pt x="0" y="0"/>
                    </a:moveTo>
                    <a:lnTo>
                      <a:pt x="52" y="0"/>
                    </a:lnTo>
                    <a:lnTo>
                      <a:pt x="52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Rectangle 72"/>
              <p:cNvSpPr>
                <a:spLocks noChangeArrowheads="1"/>
              </p:cNvSpPr>
              <p:nvPr/>
            </p:nvSpPr>
            <p:spPr bwMode="auto">
              <a:xfrm>
                <a:off x="3749675" y="3302000"/>
                <a:ext cx="679450" cy="7938"/>
              </a:xfrm>
              <a:prstGeom prst="rect">
                <a:avLst/>
              </a:pr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73"/>
              <p:cNvSpPr>
                <a:spLocks noEditPoints="1"/>
              </p:cNvSpPr>
              <p:nvPr/>
            </p:nvSpPr>
            <p:spPr bwMode="auto">
              <a:xfrm>
                <a:off x="3746500" y="3305175"/>
                <a:ext cx="687387" cy="41275"/>
              </a:xfrm>
              <a:custGeom>
                <a:avLst/>
                <a:gdLst>
                  <a:gd name="T0" fmla="*/ 12 w 866"/>
                  <a:gd name="T1" fmla="*/ 0 h 52"/>
                  <a:gd name="T2" fmla="*/ 12 w 866"/>
                  <a:gd name="T3" fmla="*/ 52 h 52"/>
                  <a:gd name="T4" fmla="*/ 0 w 866"/>
                  <a:gd name="T5" fmla="*/ 52 h 52"/>
                  <a:gd name="T6" fmla="*/ 0 w 866"/>
                  <a:gd name="T7" fmla="*/ 0 h 52"/>
                  <a:gd name="T8" fmla="*/ 12 w 866"/>
                  <a:gd name="T9" fmla="*/ 0 h 52"/>
                  <a:gd name="T10" fmla="*/ 438 w 866"/>
                  <a:gd name="T11" fmla="*/ 0 h 52"/>
                  <a:gd name="T12" fmla="*/ 438 w 866"/>
                  <a:gd name="T13" fmla="*/ 52 h 52"/>
                  <a:gd name="T14" fmla="*/ 426 w 866"/>
                  <a:gd name="T15" fmla="*/ 52 h 52"/>
                  <a:gd name="T16" fmla="*/ 426 w 866"/>
                  <a:gd name="T17" fmla="*/ 0 h 52"/>
                  <a:gd name="T18" fmla="*/ 438 w 866"/>
                  <a:gd name="T19" fmla="*/ 0 h 52"/>
                  <a:gd name="T20" fmla="*/ 866 w 866"/>
                  <a:gd name="T21" fmla="*/ 0 h 52"/>
                  <a:gd name="T22" fmla="*/ 866 w 866"/>
                  <a:gd name="T23" fmla="*/ 52 h 52"/>
                  <a:gd name="T24" fmla="*/ 855 w 866"/>
                  <a:gd name="T25" fmla="*/ 52 h 52"/>
                  <a:gd name="T26" fmla="*/ 855 w 866"/>
                  <a:gd name="T27" fmla="*/ 0 h 52"/>
                  <a:gd name="T28" fmla="*/ 866 w 866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66" h="52">
                    <a:moveTo>
                      <a:pt x="12" y="0"/>
                    </a:moveTo>
                    <a:lnTo>
                      <a:pt x="12" y="52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  <a:moveTo>
                      <a:pt x="438" y="0"/>
                    </a:moveTo>
                    <a:lnTo>
                      <a:pt x="438" y="52"/>
                    </a:lnTo>
                    <a:lnTo>
                      <a:pt x="426" y="52"/>
                    </a:lnTo>
                    <a:lnTo>
                      <a:pt x="426" y="0"/>
                    </a:lnTo>
                    <a:lnTo>
                      <a:pt x="438" y="0"/>
                    </a:lnTo>
                    <a:close/>
                    <a:moveTo>
                      <a:pt x="866" y="0"/>
                    </a:moveTo>
                    <a:lnTo>
                      <a:pt x="866" y="52"/>
                    </a:lnTo>
                    <a:lnTo>
                      <a:pt x="855" y="52"/>
                    </a:lnTo>
                    <a:lnTo>
                      <a:pt x="855" y="0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74"/>
              <p:cNvSpPr>
                <a:spLocks/>
              </p:cNvSpPr>
              <p:nvPr/>
            </p:nvSpPr>
            <p:spPr bwMode="auto">
              <a:xfrm>
                <a:off x="3910013" y="2605088"/>
                <a:ext cx="358775" cy="279400"/>
              </a:xfrm>
              <a:custGeom>
                <a:avLst/>
                <a:gdLst>
                  <a:gd name="T0" fmla="*/ 17 w 451"/>
                  <a:gd name="T1" fmla="*/ 2 h 354"/>
                  <a:gd name="T2" fmla="*/ 445 w 451"/>
                  <a:gd name="T3" fmla="*/ 333 h 354"/>
                  <a:gd name="T4" fmla="*/ 451 w 451"/>
                  <a:gd name="T5" fmla="*/ 340 h 354"/>
                  <a:gd name="T6" fmla="*/ 447 w 451"/>
                  <a:gd name="T7" fmla="*/ 348 h 354"/>
                  <a:gd name="T8" fmla="*/ 439 w 451"/>
                  <a:gd name="T9" fmla="*/ 354 h 354"/>
                  <a:gd name="T10" fmla="*/ 432 w 451"/>
                  <a:gd name="T11" fmla="*/ 350 h 354"/>
                  <a:gd name="T12" fmla="*/ 3 w 451"/>
                  <a:gd name="T13" fmla="*/ 20 h 354"/>
                  <a:gd name="T14" fmla="*/ 0 w 451"/>
                  <a:gd name="T15" fmla="*/ 12 h 354"/>
                  <a:gd name="T16" fmla="*/ 1 w 451"/>
                  <a:gd name="T17" fmla="*/ 4 h 354"/>
                  <a:gd name="T18" fmla="*/ 9 w 451"/>
                  <a:gd name="T19" fmla="*/ 0 h 354"/>
                  <a:gd name="T20" fmla="*/ 17 w 451"/>
                  <a:gd name="T21" fmla="*/ 2 h 354"/>
                  <a:gd name="T22" fmla="*/ 17 w 451"/>
                  <a:gd name="T23" fmla="*/ 2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1" h="354">
                    <a:moveTo>
                      <a:pt x="17" y="2"/>
                    </a:moveTo>
                    <a:lnTo>
                      <a:pt x="445" y="333"/>
                    </a:lnTo>
                    <a:lnTo>
                      <a:pt x="451" y="340"/>
                    </a:lnTo>
                    <a:lnTo>
                      <a:pt x="447" y="348"/>
                    </a:lnTo>
                    <a:lnTo>
                      <a:pt x="439" y="354"/>
                    </a:lnTo>
                    <a:lnTo>
                      <a:pt x="432" y="350"/>
                    </a:lnTo>
                    <a:lnTo>
                      <a:pt x="3" y="20"/>
                    </a:lnTo>
                    <a:lnTo>
                      <a:pt x="0" y="12"/>
                    </a:lnTo>
                    <a:lnTo>
                      <a:pt x="1" y="4"/>
                    </a:lnTo>
                    <a:lnTo>
                      <a:pt x="9" y="0"/>
                    </a:lnTo>
                    <a:lnTo>
                      <a:pt x="17" y="2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4A7EBB"/>
              </a:solidFill>
              <a:ln w="1588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auto">
              <a:xfrm>
                <a:off x="3886200" y="2579688"/>
                <a:ext cx="63500" cy="65088"/>
              </a:xfrm>
              <a:custGeom>
                <a:avLst/>
                <a:gdLst>
                  <a:gd name="T0" fmla="*/ 40 w 80"/>
                  <a:gd name="T1" fmla="*/ 0 h 80"/>
                  <a:gd name="T2" fmla="*/ 80 w 80"/>
                  <a:gd name="T3" fmla="*/ 40 h 80"/>
                  <a:gd name="T4" fmla="*/ 40 w 80"/>
                  <a:gd name="T5" fmla="*/ 80 h 80"/>
                  <a:gd name="T6" fmla="*/ 0 w 80"/>
                  <a:gd name="T7" fmla="*/ 40 h 80"/>
                  <a:gd name="T8" fmla="*/ 40 w 80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76"/>
              <p:cNvSpPr>
                <a:spLocks/>
              </p:cNvSpPr>
              <p:nvPr/>
            </p:nvSpPr>
            <p:spPr bwMode="auto">
              <a:xfrm>
                <a:off x="3886200" y="2579688"/>
                <a:ext cx="63500" cy="65088"/>
              </a:xfrm>
              <a:custGeom>
                <a:avLst/>
                <a:gdLst>
                  <a:gd name="T0" fmla="*/ 40 w 80"/>
                  <a:gd name="T1" fmla="*/ 0 h 80"/>
                  <a:gd name="T2" fmla="*/ 80 w 80"/>
                  <a:gd name="T3" fmla="*/ 40 h 80"/>
                  <a:gd name="T4" fmla="*/ 40 w 80"/>
                  <a:gd name="T5" fmla="*/ 80 h 80"/>
                  <a:gd name="T6" fmla="*/ 0 w 80"/>
                  <a:gd name="T7" fmla="*/ 40 h 80"/>
                  <a:gd name="T8" fmla="*/ 40 w 80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19050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77"/>
              <p:cNvSpPr>
                <a:spLocks/>
              </p:cNvSpPr>
              <p:nvPr/>
            </p:nvSpPr>
            <p:spPr bwMode="auto">
              <a:xfrm>
                <a:off x="4225925" y="2843213"/>
                <a:ext cx="63500" cy="65088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0 h 81"/>
                  <a:gd name="T4" fmla="*/ 40 w 81"/>
                  <a:gd name="T5" fmla="*/ 81 h 81"/>
                  <a:gd name="T6" fmla="*/ 0 w 81"/>
                  <a:gd name="T7" fmla="*/ 40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1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78"/>
              <p:cNvSpPr>
                <a:spLocks/>
              </p:cNvSpPr>
              <p:nvPr/>
            </p:nvSpPr>
            <p:spPr bwMode="auto">
              <a:xfrm>
                <a:off x="4225925" y="2843213"/>
                <a:ext cx="63500" cy="65088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0 h 81"/>
                  <a:gd name="T4" fmla="*/ 40 w 81"/>
                  <a:gd name="T5" fmla="*/ 81 h 81"/>
                  <a:gd name="T6" fmla="*/ 0 w 81"/>
                  <a:gd name="T7" fmla="*/ 40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1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19050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79"/>
              <p:cNvSpPr>
                <a:spLocks/>
              </p:cNvSpPr>
              <p:nvPr/>
            </p:nvSpPr>
            <p:spPr bwMode="auto">
              <a:xfrm>
                <a:off x="3910013" y="2636838"/>
                <a:ext cx="357187" cy="566738"/>
              </a:xfrm>
              <a:custGeom>
                <a:avLst/>
                <a:gdLst>
                  <a:gd name="T0" fmla="*/ 0 w 449"/>
                  <a:gd name="T1" fmla="*/ 697 h 714"/>
                  <a:gd name="T2" fmla="*/ 428 w 449"/>
                  <a:gd name="T3" fmla="*/ 4 h 714"/>
                  <a:gd name="T4" fmla="*/ 435 w 449"/>
                  <a:gd name="T5" fmla="*/ 0 h 714"/>
                  <a:gd name="T6" fmla="*/ 445 w 449"/>
                  <a:gd name="T7" fmla="*/ 0 h 714"/>
                  <a:gd name="T8" fmla="*/ 449 w 449"/>
                  <a:gd name="T9" fmla="*/ 7 h 714"/>
                  <a:gd name="T10" fmla="*/ 449 w 449"/>
                  <a:gd name="T11" fmla="*/ 17 h 714"/>
                  <a:gd name="T12" fmla="*/ 21 w 449"/>
                  <a:gd name="T13" fmla="*/ 710 h 714"/>
                  <a:gd name="T14" fmla="*/ 13 w 449"/>
                  <a:gd name="T15" fmla="*/ 714 h 714"/>
                  <a:gd name="T16" fmla="*/ 3 w 449"/>
                  <a:gd name="T17" fmla="*/ 714 h 714"/>
                  <a:gd name="T18" fmla="*/ 0 w 449"/>
                  <a:gd name="T19" fmla="*/ 706 h 714"/>
                  <a:gd name="T20" fmla="*/ 0 w 449"/>
                  <a:gd name="T21" fmla="*/ 697 h 714"/>
                  <a:gd name="T22" fmla="*/ 0 w 449"/>
                  <a:gd name="T23" fmla="*/ 697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9" h="714">
                    <a:moveTo>
                      <a:pt x="0" y="697"/>
                    </a:moveTo>
                    <a:lnTo>
                      <a:pt x="428" y="4"/>
                    </a:lnTo>
                    <a:lnTo>
                      <a:pt x="435" y="0"/>
                    </a:lnTo>
                    <a:lnTo>
                      <a:pt x="445" y="0"/>
                    </a:lnTo>
                    <a:lnTo>
                      <a:pt x="449" y="7"/>
                    </a:lnTo>
                    <a:lnTo>
                      <a:pt x="449" y="17"/>
                    </a:lnTo>
                    <a:lnTo>
                      <a:pt x="21" y="710"/>
                    </a:lnTo>
                    <a:lnTo>
                      <a:pt x="13" y="714"/>
                    </a:lnTo>
                    <a:lnTo>
                      <a:pt x="3" y="714"/>
                    </a:lnTo>
                    <a:lnTo>
                      <a:pt x="0" y="706"/>
                    </a:lnTo>
                    <a:lnTo>
                      <a:pt x="0" y="697"/>
                    </a:lnTo>
                    <a:lnTo>
                      <a:pt x="0" y="697"/>
                    </a:lnTo>
                    <a:close/>
                  </a:path>
                </a:pathLst>
              </a:custGeom>
              <a:solidFill>
                <a:srgbClr val="BE4B48"/>
              </a:solidFill>
              <a:ln w="1588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Rectangle 80"/>
              <p:cNvSpPr>
                <a:spLocks noChangeArrowheads="1"/>
              </p:cNvSpPr>
              <p:nvPr/>
            </p:nvSpPr>
            <p:spPr bwMode="auto">
              <a:xfrm>
                <a:off x="3886200" y="3163888"/>
                <a:ext cx="63500" cy="63500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81"/>
              <p:cNvSpPr>
                <a:spLocks noChangeArrowheads="1"/>
              </p:cNvSpPr>
              <p:nvPr/>
            </p:nvSpPr>
            <p:spPr bwMode="auto">
              <a:xfrm>
                <a:off x="3886200" y="3163888"/>
                <a:ext cx="63500" cy="63500"/>
              </a:xfrm>
              <a:prstGeom prst="rect">
                <a:avLst/>
              </a:prstGeom>
              <a:noFill/>
              <a:ln w="19050">
                <a:solidFill>
                  <a:srgbClr val="BE4B4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Rectangle 82"/>
              <p:cNvSpPr>
                <a:spLocks noChangeArrowheads="1"/>
              </p:cNvSpPr>
              <p:nvPr/>
            </p:nvSpPr>
            <p:spPr bwMode="auto">
              <a:xfrm>
                <a:off x="4225925" y="2613025"/>
                <a:ext cx="63500" cy="65088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ctangle 83"/>
              <p:cNvSpPr>
                <a:spLocks noChangeArrowheads="1"/>
              </p:cNvSpPr>
              <p:nvPr/>
            </p:nvSpPr>
            <p:spPr bwMode="auto">
              <a:xfrm>
                <a:off x="4225925" y="2613025"/>
                <a:ext cx="63500" cy="65088"/>
              </a:xfrm>
              <a:prstGeom prst="rect">
                <a:avLst/>
              </a:prstGeom>
              <a:noFill/>
              <a:ln w="19050">
                <a:solidFill>
                  <a:srgbClr val="BE4B4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684734" y="2761118"/>
              <a:ext cx="1179284" cy="1268320"/>
              <a:chOff x="4927600" y="2427288"/>
              <a:chExt cx="725487" cy="919162"/>
            </a:xfrm>
          </p:grpSpPr>
          <p:sp>
            <p:nvSpPr>
              <p:cNvPr id="58" name="Rectangle 97"/>
              <p:cNvSpPr>
                <a:spLocks noChangeArrowheads="1"/>
              </p:cNvSpPr>
              <p:nvPr/>
            </p:nvSpPr>
            <p:spPr bwMode="auto">
              <a:xfrm>
                <a:off x="4968875" y="2432050"/>
                <a:ext cx="679450" cy="873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Rectangle 98"/>
              <p:cNvSpPr>
                <a:spLocks noChangeArrowheads="1"/>
              </p:cNvSpPr>
              <p:nvPr/>
            </p:nvSpPr>
            <p:spPr bwMode="auto">
              <a:xfrm>
                <a:off x="4965700" y="2432050"/>
                <a:ext cx="7937" cy="873125"/>
              </a:xfrm>
              <a:prstGeom prst="rect">
                <a:avLst/>
              </a:pr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9"/>
              <p:cNvSpPr>
                <a:spLocks noEditPoints="1"/>
              </p:cNvSpPr>
              <p:nvPr/>
            </p:nvSpPr>
            <p:spPr bwMode="auto">
              <a:xfrm>
                <a:off x="4927600" y="2427288"/>
                <a:ext cx="41275" cy="882650"/>
              </a:xfrm>
              <a:custGeom>
                <a:avLst/>
                <a:gdLst>
                  <a:gd name="T0" fmla="*/ 0 w 52"/>
                  <a:gd name="T1" fmla="*/ 1100 h 1112"/>
                  <a:gd name="T2" fmla="*/ 52 w 52"/>
                  <a:gd name="T3" fmla="*/ 1100 h 1112"/>
                  <a:gd name="T4" fmla="*/ 52 w 52"/>
                  <a:gd name="T5" fmla="*/ 1112 h 1112"/>
                  <a:gd name="T6" fmla="*/ 0 w 52"/>
                  <a:gd name="T7" fmla="*/ 1112 h 1112"/>
                  <a:gd name="T8" fmla="*/ 0 w 52"/>
                  <a:gd name="T9" fmla="*/ 1100 h 1112"/>
                  <a:gd name="T10" fmla="*/ 0 w 52"/>
                  <a:gd name="T11" fmla="*/ 879 h 1112"/>
                  <a:gd name="T12" fmla="*/ 52 w 52"/>
                  <a:gd name="T13" fmla="*/ 879 h 1112"/>
                  <a:gd name="T14" fmla="*/ 52 w 52"/>
                  <a:gd name="T15" fmla="*/ 891 h 1112"/>
                  <a:gd name="T16" fmla="*/ 0 w 52"/>
                  <a:gd name="T17" fmla="*/ 891 h 1112"/>
                  <a:gd name="T18" fmla="*/ 0 w 52"/>
                  <a:gd name="T19" fmla="*/ 879 h 1112"/>
                  <a:gd name="T20" fmla="*/ 0 w 52"/>
                  <a:gd name="T21" fmla="*/ 660 h 1112"/>
                  <a:gd name="T22" fmla="*/ 52 w 52"/>
                  <a:gd name="T23" fmla="*/ 660 h 1112"/>
                  <a:gd name="T24" fmla="*/ 52 w 52"/>
                  <a:gd name="T25" fmla="*/ 672 h 1112"/>
                  <a:gd name="T26" fmla="*/ 0 w 52"/>
                  <a:gd name="T27" fmla="*/ 672 h 1112"/>
                  <a:gd name="T28" fmla="*/ 0 w 52"/>
                  <a:gd name="T29" fmla="*/ 660 h 1112"/>
                  <a:gd name="T30" fmla="*/ 0 w 52"/>
                  <a:gd name="T31" fmla="*/ 439 h 1112"/>
                  <a:gd name="T32" fmla="*/ 52 w 52"/>
                  <a:gd name="T33" fmla="*/ 439 h 1112"/>
                  <a:gd name="T34" fmla="*/ 52 w 52"/>
                  <a:gd name="T35" fmla="*/ 451 h 1112"/>
                  <a:gd name="T36" fmla="*/ 0 w 52"/>
                  <a:gd name="T37" fmla="*/ 451 h 1112"/>
                  <a:gd name="T38" fmla="*/ 0 w 52"/>
                  <a:gd name="T39" fmla="*/ 439 h 1112"/>
                  <a:gd name="T40" fmla="*/ 0 w 52"/>
                  <a:gd name="T41" fmla="*/ 219 h 1112"/>
                  <a:gd name="T42" fmla="*/ 52 w 52"/>
                  <a:gd name="T43" fmla="*/ 219 h 1112"/>
                  <a:gd name="T44" fmla="*/ 52 w 52"/>
                  <a:gd name="T45" fmla="*/ 230 h 1112"/>
                  <a:gd name="T46" fmla="*/ 0 w 52"/>
                  <a:gd name="T47" fmla="*/ 230 h 1112"/>
                  <a:gd name="T48" fmla="*/ 0 w 52"/>
                  <a:gd name="T49" fmla="*/ 219 h 1112"/>
                  <a:gd name="T50" fmla="*/ 0 w 52"/>
                  <a:gd name="T51" fmla="*/ 0 h 1112"/>
                  <a:gd name="T52" fmla="*/ 52 w 52"/>
                  <a:gd name="T53" fmla="*/ 0 h 1112"/>
                  <a:gd name="T54" fmla="*/ 52 w 52"/>
                  <a:gd name="T55" fmla="*/ 11 h 1112"/>
                  <a:gd name="T56" fmla="*/ 0 w 52"/>
                  <a:gd name="T57" fmla="*/ 11 h 1112"/>
                  <a:gd name="T58" fmla="*/ 0 w 52"/>
                  <a:gd name="T59" fmla="*/ 0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2" h="1112">
                    <a:moveTo>
                      <a:pt x="0" y="1100"/>
                    </a:moveTo>
                    <a:lnTo>
                      <a:pt x="52" y="1100"/>
                    </a:lnTo>
                    <a:lnTo>
                      <a:pt x="52" y="1112"/>
                    </a:lnTo>
                    <a:lnTo>
                      <a:pt x="0" y="1112"/>
                    </a:lnTo>
                    <a:lnTo>
                      <a:pt x="0" y="1100"/>
                    </a:lnTo>
                    <a:close/>
                    <a:moveTo>
                      <a:pt x="0" y="879"/>
                    </a:moveTo>
                    <a:lnTo>
                      <a:pt x="52" y="879"/>
                    </a:lnTo>
                    <a:lnTo>
                      <a:pt x="52" y="891"/>
                    </a:lnTo>
                    <a:lnTo>
                      <a:pt x="0" y="891"/>
                    </a:lnTo>
                    <a:lnTo>
                      <a:pt x="0" y="879"/>
                    </a:lnTo>
                    <a:close/>
                    <a:moveTo>
                      <a:pt x="0" y="660"/>
                    </a:moveTo>
                    <a:lnTo>
                      <a:pt x="52" y="660"/>
                    </a:lnTo>
                    <a:lnTo>
                      <a:pt x="52" y="672"/>
                    </a:lnTo>
                    <a:lnTo>
                      <a:pt x="0" y="672"/>
                    </a:lnTo>
                    <a:lnTo>
                      <a:pt x="0" y="660"/>
                    </a:lnTo>
                    <a:close/>
                    <a:moveTo>
                      <a:pt x="0" y="439"/>
                    </a:moveTo>
                    <a:lnTo>
                      <a:pt x="52" y="439"/>
                    </a:lnTo>
                    <a:lnTo>
                      <a:pt x="52" y="451"/>
                    </a:lnTo>
                    <a:lnTo>
                      <a:pt x="0" y="451"/>
                    </a:lnTo>
                    <a:lnTo>
                      <a:pt x="0" y="439"/>
                    </a:lnTo>
                    <a:close/>
                    <a:moveTo>
                      <a:pt x="0" y="219"/>
                    </a:moveTo>
                    <a:lnTo>
                      <a:pt x="52" y="219"/>
                    </a:lnTo>
                    <a:lnTo>
                      <a:pt x="52" y="230"/>
                    </a:lnTo>
                    <a:lnTo>
                      <a:pt x="0" y="230"/>
                    </a:lnTo>
                    <a:lnTo>
                      <a:pt x="0" y="219"/>
                    </a:lnTo>
                    <a:close/>
                    <a:moveTo>
                      <a:pt x="0" y="0"/>
                    </a:moveTo>
                    <a:lnTo>
                      <a:pt x="52" y="0"/>
                    </a:lnTo>
                    <a:lnTo>
                      <a:pt x="52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Rectangle 100"/>
              <p:cNvSpPr>
                <a:spLocks noChangeArrowheads="1"/>
              </p:cNvSpPr>
              <p:nvPr/>
            </p:nvSpPr>
            <p:spPr bwMode="auto">
              <a:xfrm>
                <a:off x="4968875" y="3302000"/>
                <a:ext cx="679450" cy="7938"/>
              </a:xfrm>
              <a:prstGeom prst="rect">
                <a:avLst/>
              </a:pr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101"/>
              <p:cNvSpPr>
                <a:spLocks noEditPoints="1"/>
              </p:cNvSpPr>
              <p:nvPr/>
            </p:nvSpPr>
            <p:spPr bwMode="auto">
              <a:xfrm>
                <a:off x="4965700" y="3305175"/>
                <a:ext cx="687387" cy="41275"/>
              </a:xfrm>
              <a:custGeom>
                <a:avLst/>
                <a:gdLst>
                  <a:gd name="T0" fmla="*/ 12 w 866"/>
                  <a:gd name="T1" fmla="*/ 0 h 52"/>
                  <a:gd name="T2" fmla="*/ 12 w 866"/>
                  <a:gd name="T3" fmla="*/ 52 h 52"/>
                  <a:gd name="T4" fmla="*/ 0 w 866"/>
                  <a:gd name="T5" fmla="*/ 52 h 52"/>
                  <a:gd name="T6" fmla="*/ 0 w 866"/>
                  <a:gd name="T7" fmla="*/ 0 h 52"/>
                  <a:gd name="T8" fmla="*/ 12 w 866"/>
                  <a:gd name="T9" fmla="*/ 0 h 52"/>
                  <a:gd name="T10" fmla="*/ 438 w 866"/>
                  <a:gd name="T11" fmla="*/ 0 h 52"/>
                  <a:gd name="T12" fmla="*/ 438 w 866"/>
                  <a:gd name="T13" fmla="*/ 52 h 52"/>
                  <a:gd name="T14" fmla="*/ 426 w 866"/>
                  <a:gd name="T15" fmla="*/ 52 h 52"/>
                  <a:gd name="T16" fmla="*/ 426 w 866"/>
                  <a:gd name="T17" fmla="*/ 0 h 52"/>
                  <a:gd name="T18" fmla="*/ 438 w 866"/>
                  <a:gd name="T19" fmla="*/ 0 h 52"/>
                  <a:gd name="T20" fmla="*/ 866 w 866"/>
                  <a:gd name="T21" fmla="*/ 0 h 52"/>
                  <a:gd name="T22" fmla="*/ 866 w 866"/>
                  <a:gd name="T23" fmla="*/ 52 h 52"/>
                  <a:gd name="T24" fmla="*/ 855 w 866"/>
                  <a:gd name="T25" fmla="*/ 52 h 52"/>
                  <a:gd name="T26" fmla="*/ 855 w 866"/>
                  <a:gd name="T27" fmla="*/ 0 h 52"/>
                  <a:gd name="T28" fmla="*/ 866 w 866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66" h="52">
                    <a:moveTo>
                      <a:pt x="12" y="0"/>
                    </a:moveTo>
                    <a:lnTo>
                      <a:pt x="12" y="52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  <a:moveTo>
                      <a:pt x="438" y="0"/>
                    </a:moveTo>
                    <a:lnTo>
                      <a:pt x="438" y="52"/>
                    </a:lnTo>
                    <a:lnTo>
                      <a:pt x="426" y="52"/>
                    </a:lnTo>
                    <a:lnTo>
                      <a:pt x="426" y="0"/>
                    </a:lnTo>
                    <a:lnTo>
                      <a:pt x="438" y="0"/>
                    </a:lnTo>
                    <a:close/>
                    <a:moveTo>
                      <a:pt x="866" y="0"/>
                    </a:moveTo>
                    <a:lnTo>
                      <a:pt x="866" y="52"/>
                    </a:lnTo>
                    <a:lnTo>
                      <a:pt x="855" y="52"/>
                    </a:lnTo>
                    <a:lnTo>
                      <a:pt x="855" y="0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102"/>
              <p:cNvSpPr>
                <a:spLocks/>
              </p:cNvSpPr>
              <p:nvPr/>
            </p:nvSpPr>
            <p:spPr bwMode="auto">
              <a:xfrm>
                <a:off x="5129213" y="2747963"/>
                <a:ext cx="357187" cy="215900"/>
              </a:xfrm>
              <a:custGeom>
                <a:avLst/>
                <a:gdLst>
                  <a:gd name="T0" fmla="*/ 17 w 449"/>
                  <a:gd name="T1" fmla="*/ 0 h 273"/>
                  <a:gd name="T2" fmla="*/ 445 w 449"/>
                  <a:gd name="T3" fmla="*/ 251 h 273"/>
                  <a:gd name="T4" fmla="*/ 449 w 449"/>
                  <a:gd name="T5" fmla="*/ 259 h 273"/>
                  <a:gd name="T6" fmla="*/ 449 w 449"/>
                  <a:gd name="T7" fmla="*/ 269 h 273"/>
                  <a:gd name="T8" fmla="*/ 441 w 449"/>
                  <a:gd name="T9" fmla="*/ 273 h 273"/>
                  <a:gd name="T10" fmla="*/ 434 w 449"/>
                  <a:gd name="T11" fmla="*/ 273 h 273"/>
                  <a:gd name="T12" fmla="*/ 5 w 449"/>
                  <a:gd name="T13" fmla="*/ 21 h 273"/>
                  <a:gd name="T14" fmla="*/ 0 w 449"/>
                  <a:gd name="T15" fmla="*/ 13 h 273"/>
                  <a:gd name="T16" fmla="*/ 0 w 449"/>
                  <a:gd name="T17" fmla="*/ 6 h 273"/>
                  <a:gd name="T18" fmla="*/ 7 w 449"/>
                  <a:gd name="T19" fmla="*/ 0 h 273"/>
                  <a:gd name="T20" fmla="*/ 17 w 449"/>
                  <a:gd name="T21" fmla="*/ 0 h 273"/>
                  <a:gd name="T22" fmla="*/ 17 w 449"/>
                  <a:gd name="T23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9" h="273">
                    <a:moveTo>
                      <a:pt x="17" y="0"/>
                    </a:moveTo>
                    <a:lnTo>
                      <a:pt x="445" y="251"/>
                    </a:lnTo>
                    <a:lnTo>
                      <a:pt x="449" y="259"/>
                    </a:lnTo>
                    <a:lnTo>
                      <a:pt x="449" y="269"/>
                    </a:lnTo>
                    <a:lnTo>
                      <a:pt x="441" y="273"/>
                    </a:lnTo>
                    <a:lnTo>
                      <a:pt x="434" y="273"/>
                    </a:lnTo>
                    <a:lnTo>
                      <a:pt x="5" y="21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4A7EBB"/>
              </a:solidFill>
              <a:ln w="1588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103"/>
              <p:cNvSpPr>
                <a:spLocks/>
              </p:cNvSpPr>
              <p:nvPr/>
            </p:nvSpPr>
            <p:spPr bwMode="auto">
              <a:xfrm>
                <a:off x="5105400" y="2725738"/>
                <a:ext cx="63500" cy="6350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0 h 81"/>
                  <a:gd name="T4" fmla="*/ 40 w 80"/>
                  <a:gd name="T5" fmla="*/ 81 h 81"/>
                  <a:gd name="T6" fmla="*/ 0 w 80"/>
                  <a:gd name="T7" fmla="*/ 40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1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104"/>
              <p:cNvSpPr>
                <a:spLocks/>
              </p:cNvSpPr>
              <p:nvPr/>
            </p:nvSpPr>
            <p:spPr bwMode="auto">
              <a:xfrm>
                <a:off x="5105400" y="2725738"/>
                <a:ext cx="63500" cy="6350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0 h 81"/>
                  <a:gd name="T4" fmla="*/ 40 w 80"/>
                  <a:gd name="T5" fmla="*/ 81 h 81"/>
                  <a:gd name="T6" fmla="*/ 0 w 80"/>
                  <a:gd name="T7" fmla="*/ 40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1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19050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105"/>
              <p:cNvSpPr>
                <a:spLocks/>
              </p:cNvSpPr>
              <p:nvPr/>
            </p:nvSpPr>
            <p:spPr bwMode="auto">
              <a:xfrm>
                <a:off x="5445125" y="2922588"/>
                <a:ext cx="63500" cy="65088"/>
              </a:xfrm>
              <a:custGeom>
                <a:avLst/>
                <a:gdLst>
                  <a:gd name="T0" fmla="*/ 40 w 81"/>
                  <a:gd name="T1" fmla="*/ 0 h 80"/>
                  <a:gd name="T2" fmla="*/ 81 w 81"/>
                  <a:gd name="T3" fmla="*/ 40 h 80"/>
                  <a:gd name="T4" fmla="*/ 40 w 81"/>
                  <a:gd name="T5" fmla="*/ 80 h 80"/>
                  <a:gd name="T6" fmla="*/ 0 w 81"/>
                  <a:gd name="T7" fmla="*/ 40 h 80"/>
                  <a:gd name="T8" fmla="*/ 40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106"/>
              <p:cNvSpPr>
                <a:spLocks/>
              </p:cNvSpPr>
              <p:nvPr/>
            </p:nvSpPr>
            <p:spPr bwMode="auto">
              <a:xfrm>
                <a:off x="5445125" y="2922588"/>
                <a:ext cx="63500" cy="65088"/>
              </a:xfrm>
              <a:custGeom>
                <a:avLst/>
                <a:gdLst>
                  <a:gd name="T0" fmla="*/ 40 w 81"/>
                  <a:gd name="T1" fmla="*/ 0 h 80"/>
                  <a:gd name="T2" fmla="*/ 81 w 81"/>
                  <a:gd name="T3" fmla="*/ 40 h 80"/>
                  <a:gd name="T4" fmla="*/ 40 w 81"/>
                  <a:gd name="T5" fmla="*/ 80 h 80"/>
                  <a:gd name="T6" fmla="*/ 0 w 81"/>
                  <a:gd name="T7" fmla="*/ 40 h 80"/>
                  <a:gd name="T8" fmla="*/ 40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19050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7"/>
              <p:cNvSpPr>
                <a:spLocks/>
              </p:cNvSpPr>
              <p:nvPr/>
            </p:nvSpPr>
            <p:spPr bwMode="auto">
              <a:xfrm>
                <a:off x="5129213" y="2570163"/>
                <a:ext cx="358775" cy="693738"/>
              </a:xfrm>
              <a:custGeom>
                <a:avLst/>
                <a:gdLst>
                  <a:gd name="T0" fmla="*/ 0 w 451"/>
                  <a:gd name="T1" fmla="*/ 857 h 874"/>
                  <a:gd name="T2" fmla="*/ 428 w 451"/>
                  <a:gd name="T3" fmla="*/ 6 h 874"/>
                  <a:gd name="T4" fmla="*/ 435 w 451"/>
                  <a:gd name="T5" fmla="*/ 0 h 874"/>
                  <a:gd name="T6" fmla="*/ 439 w 451"/>
                  <a:gd name="T7" fmla="*/ 0 h 874"/>
                  <a:gd name="T8" fmla="*/ 443 w 451"/>
                  <a:gd name="T9" fmla="*/ 0 h 874"/>
                  <a:gd name="T10" fmla="*/ 449 w 451"/>
                  <a:gd name="T11" fmla="*/ 8 h 874"/>
                  <a:gd name="T12" fmla="*/ 451 w 451"/>
                  <a:gd name="T13" fmla="*/ 12 h 874"/>
                  <a:gd name="T14" fmla="*/ 449 w 451"/>
                  <a:gd name="T15" fmla="*/ 16 h 874"/>
                  <a:gd name="T16" fmla="*/ 21 w 451"/>
                  <a:gd name="T17" fmla="*/ 866 h 874"/>
                  <a:gd name="T18" fmla="*/ 13 w 451"/>
                  <a:gd name="T19" fmla="*/ 872 h 874"/>
                  <a:gd name="T20" fmla="*/ 9 w 451"/>
                  <a:gd name="T21" fmla="*/ 874 h 874"/>
                  <a:gd name="T22" fmla="*/ 5 w 451"/>
                  <a:gd name="T23" fmla="*/ 872 h 874"/>
                  <a:gd name="T24" fmla="*/ 0 w 451"/>
                  <a:gd name="T25" fmla="*/ 864 h 874"/>
                  <a:gd name="T26" fmla="*/ 0 w 451"/>
                  <a:gd name="T27" fmla="*/ 861 h 874"/>
                  <a:gd name="T28" fmla="*/ 0 w 451"/>
                  <a:gd name="T29" fmla="*/ 857 h 874"/>
                  <a:gd name="T30" fmla="*/ 0 w 451"/>
                  <a:gd name="T31" fmla="*/ 857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1" h="874">
                    <a:moveTo>
                      <a:pt x="0" y="857"/>
                    </a:moveTo>
                    <a:lnTo>
                      <a:pt x="428" y="6"/>
                    </a:lnTo>
                    <a:lnTo>
                      <a:pt x="435" y="0"/>
                    </a:lnTo>
                    <a:lnTo>
                      <a:pt x="439" y="0"/>
                    </a:lnTo>
                    <a:lnTo>
                      <a:pt x="443" y="0"/>
                    </a:lnTo>
                    <a:lnTo>
                      <a:pt x="449" y="8"/>
                    </a:lnTo>
                    <a:lnTo>
                      <a:pt x="451" y="12"/>
                    </a:lnTo>
                    <a:lnTo>
                      <a:pt x="449" y="16"/>
                    </a:lnTo>
                    <a:lnTo>
                      <a:pt x="21" y="866"/>
                    </a:lnTo>
                    <a:lnTo>
                      <a:pt x="13" y="872"/>
                    </a:lnTo>
                    <a:lnTo>
                      <a:pt x="9" y="874"/>
                    </a:lnTo>
                    <a:lnTo>
                      <a:pt x="5" y="872"/>
                    </a:lnTo>
                    <a:lnTo>
                      <a:pt x="0" y="864"/>
                    </a:lnTo>
                    <a:lnTo>
                      <a:pt x="0" y="861"/>
                    </a:lnTo>
                    <a:lnTo>
                      <a:pt x="0" y="857"/>
                    </a:lnTo>
                    <a:lnTo>
                      <a:pt x="0" y="857"/>
                    </a:lnTo>
                    <a:close/>
                  </a:path>
                </a:pathLst>
              </a:custGeom>
              <a:solidFill>
                <a:srgbClr val="BE4B48"/>
              </a:solidFill>
              <a:ln w="1588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Rectangle 108"/>
              <p:cNvSpPr>
                <a:spLocks noChangeArrowheads="1"/>
              </p:cNvSpPr>
              <p:nvPr/>
            </p:nvSpPr>
            <p:spPr bwMode="auto">
              <a:xfrm>
                <a:off x="5105400" y="3222625"/>
                <a:ext cx="63500" cy="63500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ctangle 109"/>
              <p:cNvSpPr>
                <a:spLocks noChangeArrowheads="1"/>
              </p:cNvSpPr>
              <p:nvPr/>
            </p:nvSpPr>
            <p:spPr bwMode="auto">
              <a:xfrm>
                <a:off x="5105400" y="3222625"/>
                <a:ext cx="63500" cy="63500"/>
              </a:xfrm>
              <a:prstGeom prst="rect">
                <a:avLst/>
              </a:prstGeom>
              <a:noFill/>
              <a:ln w="19050">
                <a:solidFill>
                  <a:srgbClr val="BE4B4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ctangle 110"/>
              <p:cNvSpPr>
                <a:spLocks noChangeArrowheads="1"/>
              </p:cNvSpPr>
              <p:nvPr/>
            </p:nvSpPr>
            <p:spPr bwMode="auto">
              <a:xfrm>
                <a:off x="5445125" y="2546350"/>
                <a:ext cx="63500" cy="65088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Rectangle 111"/>
              <p:cNvSpPr>
                <a:spLocks noChangeArrowheads="1"/>
              </p:cNvSpPr>
              <p:nvPr/>
            </p:nvSpPr>
            <p:spPr bwMode="auto">
              <a:xfrm>
                <a:off x="5445125" y="2546350"/>
                <a:ext cx="63500" cy="65088"/>
              </a:xfrm>
              <a:prstGeom prst="rect">
                <a:avLst/>
              </a:prstGeom>
              <a:noFill/>
              <a:ln w="19050">
                <a:solidFill>
                  <a:srgbClr val="BE4B4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470662" y="4443375"/>
              <a:ext cx="954471" cy="215445"/>
              <a:chOff x="4048702" y="4459515"/>
              <a:chExt cx="954471" cy="215445"/>
            </a:xfrm>
          </p:grpSpPr>
          <p:sp>
            <p:nvSpPr>
              <p:cNvPr id="54" name="Freeform 365"/>
              <p:cNvSpPr>
                <a:spLocks/>
              </p:cNvSpPr>
              <p:nvPr/>
            </p:nvSpPr>
            <p:spPr bwMode="auto">
              <a:xfrm>
                <a:off x="4048702" y="4566255"/>
                <a:ext cx="402508" cy="30420"/>
              </a:xfrm>
              <a:custGeom>
                <a:avLst/>
                <a:gdLst>
                  <a:gd name="T0" fmla="*/ 11 w 330"/>
                  <a:gd name="T1" fmla="*/ 0 h 23"/>
                  <a:gd name="T2" fmla="*/ 319 w 330"/>
                  <a:gd name="T3" fmla="*/ 0 h 23"/>
                  <a:gd name="T4" fmla="*/ 323 w 330"/>
                  <a:gd name="T5" fmla="*/ 0 h 23"/>
                  <a:gd name="T6" fmla="*/ 326 w 330"/>
                  <a:gd name="T7" fmla="*/ 2 h 23"/>
                  <a:gd name="T8" fmla="*/ 328 w 330"/>
                  <a:gd name="T9" fmla="*/ 6 h 23"/>
                  <a:gd name="T10" fmla="*/ 330 w 330"/>
                  <a:gd name="T11" fmla="*/ 12 h 23"/>
                  <a:gd name="T12" fmla="*/ 328 w 330"/>
                  <a:gd name="T13" fmla="*/ 15 h 23"/>
                  <a:gd name="T14" fmla="*/ 326 w 330"/>
                  <a:gd name="T15" fmla="*/ 19 h 23"/>
                  <a:gd name="T16" fmla="*/ 323 w 330"/>
                  <a:gd name="T17" fmla="*/ 21 h 23"/>
                  <a:gd name="T18" fmla="*/ 319 w 330"/>
                  <a:gd name="T19" fmla="*/ 23 h 23"/>
                  <a:gd name="T20" fmla="*/ 11 w 330"/>
                  <a:gd name="T21" fmla="*/ 23 h 23"/>
                  <a:gd name="T22" fmla="*/ 6 w 330"/>
                  <a:gd name="T23" fmla="*/ 21 h 23"/>
                  <a:gd name="T24" fmla="*/ 2 w 330"/>
                  <a:gd name="T25" fmla="*/ 19 h 23"/>
                  <a:gd name="T26" fmla="*/ 0 w 330"/>
                  <a:gd name="T27" fmla="*/ 15 h 23"/>
                  <a:gd name="T28" fmla="*/ 0 w 330"/>
                  <a:gd name="T29" fmla="*/ 12 h 23"/>
                  <a:gd name="T30" fmla="*/ 0 w 330"/>
                  <a:gd name="T31" fmla="*/ 6 h 23"/>
                  <a:gd name="T32" fmla="*/ 2 w 330"/>
                  <a:gd name="T33" fmla="*/ 2 h 23"/>
                  <a:gd name="T34" fmla="*/ 6 w 330"/>
                  <a:gd name="T35" fmla="*/ 0 h 23"/>
                  <a:gd name="T36" fmla="*/ 11 w 330"/>
                  <a:gd name="T37" fmla="*/ 0 h 23"/>
                  <a:gd name="T38" fmla="*/ 11 w 330"/>
                  <a:gd name="T3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0" h="23">
                    <a:moveTo>
                      <a:pt x="11" y="0"/>
                    </a:moveTo>
                    <a:lnTo>
                      <a:pt x="319" y="0"/>
                    </a:lnTo>
                    <a:lnTo>
                      <a:pt x="323" y="0"/>
                    </a:lnTo>
                    <a:lnTo>
                      <a:pt x="326" y="2"/>
                    </a:lnTo>
                    <a:lnTo>
                      <a:pt x="328" y="6"/>
                    </a:lnTo>
                    <a:lnTo>
                      <a:pt x="330" y="12"/>
                    </a:lnTo>
                    <a:lnTo>
                      <a:pt x="328" y="15"/>
                    </a:lnTo>
                    <a:lnTo>
                      <a:pt x="326" y="19"/>
                    </a:lnTo>
                    <a:lnTo>
                      <a:pt x="323" y="21"/>
                    </a:lnTo>
                    <a:lnTo>
                      <a:pt x="319" y="23"/>
                    </a:lnTo>
                    <a:lnTo>
                      <a:pt x="11" y="23"/>
                    </a:lnTo>
                    <a:lnTo>
                      <a:pt x="6" y="21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4A7EBB"/>
              </a:solidFill>
              <a:ln w="1588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366"/>
              <p:cNvSpPr>
                <a:spLocks/>
              </p:cNvSpPr>
              <p:nvPr/>
            </p:nvSpPr>
            <p:spPr bwMode="auto">
              <a:xfrm>
                <a:off x="4201462" y="4530764"/>
                <a:ext cx="96990" cy="98866"/>
              </a:xfrm>
              <a:custGeom>
                <a:avLst/>
                <a:gdLst>
                  <a:gd name="T0" fmla="*/ 40 w 80"/>
                  <a:gd name="T1" fmla="*/ 0 h 79"/>
                  <a:gd name="T2" fmla="*/ 80 w 80"/>
                  <a:gd name="T3" fmla="*/ 41 h 79"/>
                  <a:gd name="T4" fmla="*/ 40 w 80"/>
                  <a:gd name="T5" fmla="*/ 79 h 79"/>
                  <a:gd name="T6" fmla="*/ 0 w 80"/>
                  <a:gd name="T7" fmla="*/ 41 h 79"/>
                  <a:gd name="T8" fmla="*/ 40 w 80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9">
                    <a:moveTo>
                      <a:pt x="40" y="0"/>
                    </a:moveTo>
                    <a:lnTo>
                      <a:pt x="80" y="41"/>
                    </a:lnTo>
                    <a:lnTo>
                      <a:pt x="40" y="79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367"/>
              <p:cNvSpPr>
                <a:spLocks noEditPoints="1"/>
              </p:cNvSpPr>
              <p:nvPr/>
            </p:nvSpPr>
            <p:spPr bwMode="auto">
              <a:xfrm>
                <a:off x="4186913" y="4515554"/>
                <a:ext cx="126087" cy="129286"/>
              </a:xfrm>
              <a:custGeom>
                <a:avLst/>
                <a:gdLst>
                  <a:gd name="T0" fmla="*/ 44 w 104"/>
                  <a:gd name="T1" fmla="*/ 2 h 101"/>
                  <a:gd name="T2" fmla="*/ 52 w 104"/>
                  <a:gd name="T3" fmla="*/ 0 h 101"/>
                  <a:gd name="T4" fmla="*/ 60 w 104"/>
                  <a:gd name="T5" fmla="*/ 2 h 101"/>
                  <a:gd name="T6" fmla="*/ 100 w 104"/>
                  <a:gd name="T7" fmla="*/ 42 h 101"/>
                  <a:gd name="T8" fmla="*/ 104 w 104"/>
                  <a:gd name="T9" fmla="*/ 52 h 101"/>
                  <a:gd name="T10" fmla="*/ 100 w 104"/>
                  <a:gd name="T11" fmla="*/ 59 h 101"/>
                  <a:gd name="T12" fmla="*/ 60 w 104"/>
                  <a:gd name="T13" fmla="*/ 100 h 101"/>
                  <a:gd name="T14" fmla="*/ 52 w 104"/>
                  <a:gd name="T15" fmla="*/ 101 h 101"/>
                  <a:gd name="T16" fmla="*/ 44 w 104"/>
                  <a:gd name="T17" fmla="*/ 100 h 101"/>
                  <a:gd name="T18" fmla="*/ 4 w 104"/>
                  <a:gd name="T19" fmla="*/ 59 h 101"/>
                  <a:gd name="T20" fmla="*/ 0 w 104"/>
                  <a:gd name="T21" fmla="*/ 52 h 101"/>
                  <a:gd name="T22" fmla="*/ 4 w 104"/>
                  <a:gd name="T23" fmla="*/ 42 h 101"/>
                  <a:gd name="T24" fmla="*/ 44 w 104"/>
                  <a:gd name="T25" fmla="*/ 2 h 101"/>
                  <a:gd name="T26" fmla="*/ 19 w 104"/>
                  <a:gd name="T27" fmla="*/ 59 h 101"/>
                  <a:gd name="T28" fmla="*/ 19 w 104"/>
                  <a:gd name="T29" fmla="*/ 42 h 101"/>
                  <a:gd name="T30" fmla="*/ 60 w 104"/>
                  <a:gd name="T31" fmla="*/ 82 h 101"/>
                  <a:gd name="T32" fmla="*/ 44 w 104"/>
                  <a:gd name="T33" fmla="*/ 82 h 101"/>
                  <a:gd name="T34" fmla="*/ 83 w 104"/>
                  <a:gd name="T35" fmla="*/ 42 h 101"/>
                  <a:gd name="T36" fmla="*/ 83 w 104"/>
                  <a:gd name="T37" fmla="*/ 59 h 101"/>
                  <a:gd name="T38" fmla="*/ 44 w 104"/>
                  <a:gd name="T39" fmla="*/ 19 h 101"/>
                  <a:gd name="T40" fmla="*/ 60 w 104"/>
                  <a:gd name="T41" fmla="*/ 19 h 101"/>
                  <a:gd name="T42" fmla="*/ 19 w 104"/>
                  <a:gd name="T43" fmla="*/ 5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101">
                    <a:moveTo>
                      <a:pt x="44" y="2"/>
                    </a:moveTo>
                    <a:lnTo>
                      <a:pt x="52" y="0"/>
                    </a:lnTo>
                    <a:lnTo>
                      <a:pt x="60" y="2"/>
                    </a:lnTo>
                    <a:lnTo>
                      <a:pt x="100" y="42"/>
                    </a:lnTo>
                    <a:lnTo>
                      <a:pt x="104" y="52"/>
                    </a:lnTo>
                    <a:lnTo>
                      <a:pt x="100" y="59"/>
                    </a:lnTo>
                    <a:lnTo>
                      <a:pt x="60" y="100"/>
                    </a:lnTo>
                    <a:lnTo>
                      <a:pt x="52" y="101"/>
                    </a:lnTo>
                    <a:lnTo>
                      <a:pt x="44" y="100"/>
                    </a:lnTo>
                    <a:lnTo>
                      <a:pt x="4" y="59"/>
                    </a:lnTo>
                    <a:lnTo>
                      <a:pt x="0" y="52"/>
                    </a:lnTo>
                    <a:lnTo>
                      <a:pt x="4" y="42"/>
                    </a:lnTo>
                    <a:lnTo>
                      <a:pt x="44" y="2"/>
                    </a:lnTo>
                    <a:close/>
                    <a:moveTo>
                      <a:pt x="19" y="59"/>
                    </a:moveTo>
                    <a:lnTo>
                      <a:pt x="19" y="42"/>
                    </a:lnTo>
                    <a:lnTo>
                      <a:pt x="60" y="82"/>
                    </a:lnTo>
                    <a:lnTo>
                      <a:pt x="44" y="82"/>
                    </a:lnTo>
                    <a:lnTo>
                      <a:pt x="83" y="42"/>
                    </a:lnTo>
                    <a:lnTo>
                      <a:pt x="83" y="59"/>
                    </a:lnTo>
                    <a:lnTo>
                      <a:pt x="44" y="19"/>
                    </a:lnTo>
                    <a:lnTo>
                      <a:pt x="60" y="19"/>
                    </a:lnTo>
                    <a:lnTo>
                      <a:pt x="19" y="59"/>
                    </a:lnTo>
                    <a:close/>
                  </a:path>
                </a:pathLst>
              </a:custGeom>
              <a:solidFill>
                <a:srgbClr val="4A7EBB"/>
              </a:solidFill>
              <a:ln w="1588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Rectangle 368"/>
              <p:cNvSpPr>
                <a:spLocks noChangeArrowheads="1"/>
              </p:cNvSpPr>
              <p:nvPr/>
            </p:nvSpPr>
            <p:spPr bwMode="auto">
              <a:xfrm>
                <a:off x="4514514" y="4459515"/>
                <a:ext cx="488659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IIV-IIV</a:t>
                </a:r>
                <a:endPara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690146" y="4432755"/>
              <a:ext cx="1143626" cy="215445"/>
              <a:chOff x="5144688" y="4462049"/>
              <a:chExt cx="1143626" cy="215445"/>
            </a:xfrm>
          </p:grpSpPr>
          <p:sp>
            <p:nvSpPr>
              <p:cNvPr id="50" name="Freeform 369"/>
              <p:cNvSpPr>
                <a:spLocks/>
              </p:cNvSpPr>
              <p:nvPr/>
            </p:nvSpPr>
            <p:spPr bwMode="auto">
              <a:xfrm>
                <a:off x="5144688" y="4568789"/>
                <a:ext cx="402508" cy="30420"/>
              </a:xfrm>
              <a:custGeom>
                <a:avLst/>
                <a:gdLst>
                  <a:gd name="T0" fmla="*/ 11 w 330"/>
                  <a:gd name="T1" fmla="*/ 0 h 23"/>
                  <a:gd name="T2" fmla="*/ 319 w 330"/>
                  <a:gd name="T3" fmla="*/ 0 h 23"/>
                  <a:gd name="T4" fmla="*/ 323 w 330"/>
                  <a:gd name="T5" fmla="*/ 0 h 23"/>
                  <a:gd name="T6" fmla="*/ 326 w 330"/>
                  <a:gd name="T7" fmla="*/ 2 h 23"/>
                  <a:gd name="T8" fmla="*/ 328 w 330"/>
                  <a:gd name="T9" fmla="*/ 6 h 23"/>
                  <a:gd name="T10" fmla="*/ 330 w 330"/>
                  <a:gd name="T11" fmla="*/ 11 h 23"/>
                  <a:gd name="T12" fmla="*/ 328 w 330"/>
                  <a:gd name="T13" fmla="*/ 15 h 23"/>
                  <a:gd name="T14" fmla="*/ 326 w 330"/>
                  <a:gd name="T15" fmla="*/ 19 h 23"/>
                  <a:gd name="T16" fmla="*/ 323 w 330"/>
                  <a:gd name="T17" fmla="*/ 21 h 23"/>
                  <a:gd name="T18" fmla="*/ 319 w 330"/>
                  <a:gd name="T19" fmla="*/ 23 h 23"/>
                  <a:gd name="T20" fmla="*/ 11 w 330"/>
                  <a:gd name="T21" fmla="*/ 23 h 23"/>
                  <a:gd name="T22" fmla="*/ 6 w 330"/>
                  <a:gd name="T23" fmla="*/ 21 h 23"/>
                  <a:gd name="T24" fmla="*/ 2 w 330"/>
                  <a:gd name="T25" fmla="*/ 19 h 23"/>
                  <a:gd name="T26" fmla="*/ 0 w 330"/>
                  <a:gd name="T27" fmla="*/ 15 h 23"/>
                  <a:gd name="T28" fmla="*/ 0 w 330"/>
                  <a:gd name="T29" fmla="*/ 11 h 23"/>
                  <a:gd name="T30" fmla="*/ 0 w 330"/>
                  <a:gd name="T31" fmla="*/ 6 h 23"/>
                  <a:gd name="T32" fmla="*/ 2 w 330"/>
                  <a:gd name="T33" fmla="*/ 2 h 23"/>
                  <a:gd name="T34" fmla="*/ 6 w 330"/>
                  <a:gd name="T35" fmla="*/ 0 h 23"/>
                  <a:gd name="T36" fmla="*/ 11 w 330"/>
                  <a:gd name="T37" fmla="*/ 0 h 23"/>
                  <a:gd name="T38" fmla="*/ 11 w 330"/>
                  <a:gd name="T3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0" h="23">
                    <a:moveTo>
                      <a:pt x="11" y="0"/>
                    </a:moveTo>
                    <a:lnTo>
                      <a:pt x="319" y="0"/>
                    </a:lnTo>
                    <a:lnTo>
                      <a:pt x="323" y="0"/>
                    </a:lnTo>
                    <a:lnTo>
                      <a:pt x="326" y="2"/>
                    </a:lnTo>
                    <a:lnTo>
                      <a:pt x="328" y="6"/>
                    </a:lnTo>
                    <a:lnTo>
                      <a:pt x="330" y="11"/>
                    </a:lnTo>
                    <a:lnTo>
                      <a:pt x="328" y="15"/>
                    </a:lnTo>
                    <a:lnTo>
                      <a:pt x="326" y="19"/>
                    </a:lnTo>
                    <a:lnTo>
                      <a:pt x="323" y="21"/>
                    </a:lnTo>
                    <a:lnTo>
                      <a:pt x="319" y="23"/>
                    </a:lnTo>
                    <a:lnTo>
                      <a:pt x="11" y="23"/>
                    </a:lnTo>
                    <a:lnTo>
                      <a:pt x="6" y="21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E4B48"/>
              </a:solidFill>
              <a:ln w="1588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Rectangle 370"/>
              <p:cNvSpPr>
                <a:spLocks noChangeArrowheads="1"/>
              </p:cNvSpPr>
              <p:nvPr/>
            </p:nvSpPr>
            <p:spPr bwMode="auto">
              <a:xfrm>
                <a:off x="5297447" y="4533299"/>
                <a:ext cx="96990" cy="98866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371"/>
              <p:cNvSpPr>
                <a:spLocks noEditPoints="1"/>
              </p:cNvSpPr>
              <p:nvPr/>
            </p:nvSpPr>
            <p:spPr bwMode="auto">
              <a:xfrm>
                <a:off x="5282899" y="4518089"/>
                <a:ext cx="126087" cy="129286"/>
              </a:xfrm>
              <a:custGeom>
                <a:avLst/>
                <a:gdLst>
                  <a:gd name="T0" fmla="*/ 0 w 104"/>
                  <a:gd name="T1" fmla="*/ 11 h 101"/>
                  <a:gd name="T2" fmla="*/ 0 w 104"/>
                  <a:gd name="T3" fmla="*/ 5 h 101"/>
                  <a:gd name="T4" fmla="*/ 2 w 104"/>
                  <a:gd name="T5" fmla="*/ 2 h 101"/>
                  <a:gd name="T6" fmla="*/ 6 w 104"/>
                  <a:gd name="T7" fmla="*/ 0 h 101"/>
                  <a:gd name="T8" fmla="*/ 12 w 104"/>
                  <a:gd name="T9" fmla="*/ 0 h 101"/>
                  <a:gd name="T10" fmla="*/ 92 w 104"/>
                  <a:gd name="T11" fmla="*/ 0 h 101"/>
                  <a:gd name="T12" fmla="*/ 96 w 104"/>
                  <a:gd name="T13" fmla="*/ 0 h 101"/>
                  <a:gd name="T14" fmla="*/ 100 w 104"/>
                  <a:gd name="T15" fmla="*/ 2 h 101"/>
                  <a:gd name="T16" fmla="*/ 102 w 104"/>
                  <a:gd name="T17" fmla="*/ 5 h 101"/>
                  <a:gd name="T18" fmla="*/ 104 w 104"/>
                  <a:gd name="T19" fmla="*/ 11 h 101"/>
                  <a:gd name="T20" fmla="*/ 104 w 104"/>
                  <a:gd name="T21" fmla="*/ 90 h 101"/>
                  <a:gd name="T22" fmla="*/ 102 w 104"/>
                  <a:gd name="T23" fmla="*/ 94 h 101"/>
                  <a:gd name="T24" fmla="*/ 100 w 104"/>
                  <a:gd name="T25" fmla="*/ 98 h 101"/>
                  <a:gd name="T26" fmla="*/ 96 w 104"/>
                  <a:gd name="T27" fmla="*/ 100 h 101"/>
                  <a:gd name="T28" fmla="*/ 92 w 104"/>
                  <a:gd name="T29" fmla="*/ 101 h 101"/>
                  <a:gd name="T30" fmla="*/ 12 w 104"/>
                  <a:gd name="T31" fmla="*/ 101 h 101"/>
                  <a:gd name="T32" fmla="*/ 6 w 104"/>
                  <a:gd name="T33" fmla="*/ 100 h 101"/>
                  <a:gd name="T34" fmla="*/ 2 w 104"/>
                  <a:gd name="T35" fmla="*/ 98 h 101"/>
                  <a:gd name="T36" fmla="*/ 0 w 104"/>
                  <a:gd name="T37" fmla="*/ 94 h 101"/>
                  <a:gd name="T38" fmla="*/ 0 w 104"/>
                  <a:gd name="T39" fmla="*/ 90 h 101"/>
                  <a:gd name="T40" fmla="*/ 0 w 104"/>
                  <a:gd name="T41" fmla="*/ 11 h 101"/>
                  <a:gd name="T42" fmla="*/ 23 w 104"/>
                  <a:gd name="T43" fmla="*/ 90 h 101"/>
                  <a:gd name="T44" fmla="*/ 12 w 104"/>
                  <a:gd name="T45" fmla="*/ 78 h 101"/>
                  <a:gd name="T46" fmla="*/ 92 w 104"/>
                  <a:gd name="T47" fmla="*/ 78 h 101"/>
                  <a:gd name="T48" fmla="*/ 81 w 104"/>
                  <a:gd name="T49" fmla="*/ 90 h 101"/>
                  <a:gd name="T50" fmla="*/ 81 w 104"/>
                  <a:gd name="T51" fmla="*/ 11 h 101"/>
                  <a:gd name="T52" fmla="*/ 92 w 104"/>
                  <a:gd name="T53" fmla="*/ 23 h 101"/>
                  <a:gd name="T54" fmla="*/ 12 w 104"/>
                  <a:gd name="T55" fmla="*/ 23 h 101"/>
                  <a:gd name="T56" fmla="*/ 23 w 104"/>
                  <a:gd name="T57" fmla="*/ 11 h 101"/>
                  <a:gd name="T58" fmla="*/ 23 w 104"/>
                  <a:gd name="T59" fmla="*/ 9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01">
                    <a:moveTo>
                      <a:pt x="0" y="11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92" y="0"/>
                    </a:lnTo>
                    <a:lnTo>
                      <a:pt x="96" y="0"/>
                    </a:lnTo>
                    <a:lnTo>
                      <a:pt x="100" y="2"/>
                    </a:lnTo>
                    <a:lnTo>
                      <a:pt x="102" y="5"/>
                    </a:lnTo>
                    <a:lnTo>
                      <a:pt x="104" y="11"/>
                    </a:lnTo>
                    <a:lnTo>
                      <a:pt x="104" y="90"/>
                    </a:lnTo>
                    <a:lnTo>
                      <a:pt x="102" y="94"/>
                    </a:lnTo>
                    <a:lnTo>
                      <a:pt x="100" y="98"/>
                    </a:lnTo>
                    <a:lnTo>
                      <a:pt x="96" y="100"/>
                    </a:lnTo>
                    <a:lnTo>
                      <a:pt x="92" y="101"/>
                    </a:lnTo>
                    <a:lnTo>
                      <a:pt x="12" y="101"/>
                    </a:lnTo>
                    <a:lnTo>
                      <a:pt x="6" y="100"/>
                    </a:lnTo>
                    <a:lnTo>
                      <a:pt x="2" y="98"/>
                    </a:lnTo>
                    <a:lnTo>
                      <a:pt x="0" y="94"/>
                    </a:lnTo>
                    <a:lnTo>
                      <a:pt x="0" y="90"/>
                    </a:lnTo>
                    <a:lnTo>
                      <a:pt x="0" y="11"/>
                    </a:lnTo>
                    <a:close/>
                    <a:moveTo>
                      <a:pt x="23" y="90"/>
                    </a:moveTo>
                    <a:lnTo>
                      <a:pt x="12" y="78"/>
                    </a:lnTo>
                    <a:lnTo>
                      <a:pt x="92" y="78"/>
                    </a:lnTo>
                    <a:lnTo>
                      <a:pt x="81" y="90"/>
                    </a:lnTo>
                    <a:lnTo>
                      <a:pt x="81" y="11"/>
                    </a:lnTo>
                    <a:lnTo>
                      <a:pt x="92" y="23"/>
                    </a:lnTo>
                    <a:lnTo>
                      <a:pt x="12" y="23"/>
                    </a:lnTo>
                    <a:lnTo>
                      <a:pt x="23" y="11"/>
                    </a:lnTo>
                    <a:lnTo>
                      <a:pt x="23" y="90"/>
                    </a:lnTo>
                    <a:close/>
                  </a:path>
                </a:pathLst>
              </a:custGeom>
              <a:solidFill>
                <a:srgbClr val="BE4B48"/>
              </a:solidFill>
              <a:ln w="1588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372"/>
              <p:cNvSpPr>
                <a:spLocks noChangeArrowheads="1"/>
              </p:cNvSpPr>
              <p:nvPr/>
            </p:nvSpPr>
            <p:spPr bwMode="auto">
              <a:xfrm>
                <a:off x="5610500" y="4462049"/>
                <a:ext cx="677814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LAIV-IIV</a:t>
                </a:r>
                <a:endPara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533400" y="3015221"/>
              <a:ext cx="14684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/>
                <a:t>PPAb</a:t>
              </a:r>
              <a:r>
                <a:rPr lang="en-US" sz="1600" b="1" dirty="0" smtClean="0"/>
                <a:t> reactivity</a:t>
              </a:r>
            </a:p>
            <a:p>
              <a:pPr algn="ctr"/>
              <a:r>
                <a:rPr lang="en-US" sz="1600" b="1" dirty="0" smtClean="0"/>
                <a:t>AUC</a:t>
              </a:r>
              <a:endParaRPr lang="en-US" sz="16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12458" y="3964191"/>
              <a:ext cx="1058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1st     2nd 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81106" y="3964191"/>
              <a:ext cx="1058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1st     2nd 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74658" y="3964191"/>
              <a:ext cx="1058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1st     2nd 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43306" y="3964191"/>
              <a:ext cx="1058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1st     2nd 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7183189"/>
                </p:ext>
              </p:extLst>
            </p:nvPr>
          </p:nvGraphicFramePr>
          <p:xfrm>
            <a:off x="1356112" y="2209800"/>
            <a:ext cx="5505450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9" name="Worksheet" r:id="rId5" imgW="5314866" imgH="409643" progId="Excel.Sheet.12">
                    <p:embed/>
                  </p:oleObj>
                </mc:Choice>
                <mc:Fallback>
                  <p:oleObj name="Worksheet" r:id="rId5" imgW="5314866" imgH="409643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56112" y="2209800"/>
                          <a:ext cx="5505450" cy="409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896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04850" y="1113806"/>
            <a:ext cx="8255448" cy="5687044"/>
            <a:chOff x="152400" y="637556"/>
            <a:chExt cx="8788848" cy="62204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01" y="637556"/>
              <a:ext cx="8732147" cy="622044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52400" y="1447800"/>
              <a:ext cx="6858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2438400"/>
            <a:ext cx="81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IIV-IIV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269468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LAIV-IIV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4800"/>
            <a:ext cx="8751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Clonal structure of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plasmablast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repertoire in LAIV/IIV-immunized twins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98120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Conclusion</a:t>
            </a:r>
          </a:p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First IIV immunization resulted in reduced B cell response to subsequent IIV immunization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Natural infection by wild type flu virus and LAIV immunization did not result </a:t>
            </a:r>
            <a:r>
              <a:rPr lang="en-US" sz="2400" dirty="0">
                <a:solidFill>
                  <a:srgbClr val="002060"/>
                </a:solidFill>
              </a:rPr>
              <a:t>in </a:t>
            </a:r>
            <a:r>
              <a:rPr lang="en-US" sz="2400" dirty="0" smtClean="0">
                <a:solidFill>
                  <a:srgbClr val="002060"/>
                </a:solidFill>
              </a:rPr>
              <a:t>reduced </a:t>
            </a:r>
            <a:r>
              <a:rPr lang="en-US" sz="2400" dirty="0">
                <a:solidFill>
                  <a:srgbClr val="002060"/>
                </a:solidFill>
              </a:rPr>
              <a:t>B cell response to subsequent IIV immunization </a:t>
            </a:r>
          </a:p>
        </p:txBody>
      </p:sp>
    </p:spTree>
    <p:extLst>
      <p:ext uri="{BB962C8B-B14F-4D97-AF65-F5344CB8AC3E}">
        <p14:creationId xmlns:p14="http://schemas.microsoft.com/office/powerpoint/2010/main" val="1788853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1336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CDC recommendation:</a:t>
            </a:r>
          </a:p>
          <a:p>
            <a:pPr algn="ctr"/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flu vaccination starting at age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6 months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~80 doses of flu vaccines per lifetime</a:t>
            </a:r>
          </a:p>
          <a:p>
            <a:pPr algn="ctr"/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590800"/>
            <a:ext cx="48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3400" y="2385298"/>
            <a:ext cx="81534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  <a:latin typeface="Arial" charset="0"/>
                <a:ea typeface="MS Mincho" pitchFamily="17" charset="-128"/>
              </a:rPr>
              <a:t>Limitations of the current influenza vaccines</a:t>
            </a:r>
          </a:p>
          <a:p>
            <a:pPr algn="ctr"/>
            <a:endParaRPr lang="en-US" altLang="ja-JP" sz="2400" b="1" dirty="0" smtClean="0">
              <a:solidFill>
                <a:srgbClr val="002060"/>
              </a:solidFill>
              <a:latin typeface="Arial" charset="0"/>
              <a:ea typeface="MS Mincho" pitchFamily="17" charset="-128"/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002060"/>
                </a:solidFill>
                <a:latin typeface="Arial" charset="0"/>
                <a:ea typeface="MS Mincho" pitchFamily="17" charset="-128"/>
              </a:rPr>
              <a:t> Limited efficacy in the elderly</a:t>
            </a:r>
          </a:p>
          <a:p>
            <a:pPr>
              <a:buSzPct val="100000"/>
            </a:pPr>
            <a:endParaRPr kumimoji="0" lang="en-US" altLang="ja-JP" sz="2400" b="1" dirty="0" smtClean="0">
              <a:solidFill>
                <a:srgbClr val="002060"/>
              </a:solidFill>
              <a:latin typeface="Arial" charset="0"/>
              <a:ea typeface="MS Mincho" pitchFamily="17" charset="-128"/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002060"/>
                </a:solidFill>
                <a:latin typeface="Arial" charset="0"/>
                <a:ea typeface="MS Mincho" pitchFamily="17" charset="-128"/>
              </a:rPr>
              <a:t> Needs for annual re-vaccination</a:t>
            </a:r>
          </a:p>
          <a:p>
            <a:endParaRPr kumimoji="0" lang="en-US" altLang="ja-JP" sz="2200" b="1" dirty="0" smtClean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3400" y="2385298"/>
            <a:ext cx="81534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  <a:latin typeface="Arial" charset="0"/>
                <a:ea typeface="MS Mincho" pitchFamily="17" charset="-128"/>
              </a:rPr>
              <a:t>Limitations of the current influenza vaccines</a:t>
            </a:r>
          </a:p>
          <a:p>
            <a:pPr algn="ctr"/>
            <a:endParaRPr lang="en-US" altLang="ja-JP" sz="2400" b="1" dirty="0" smtClean="0">
              <a:solidFill>
                <a:srgbClr val="002060"/>
              </a:solidFill>
              <a:latin typeface="Arial" charset="0"/>
              <a:ea typeface="MS Mincho" pitchFamily="17" charset="-128"/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002060"/>
                </a:solidFill>
                <a:latin typeface="Arial" charset="0"/>
                <a:ea typeface="MS Mincho" pitchFamily="17" charset="-128"/>
              </a:rPr>
              <a:t> Limited efficacy in the elderly</a:t>
            </a:r>
          </a:p>
          <a:p>
            <a:pPr>
              <a:buSzPct val="100000"/>
            </a:pPr>
            <a:endParaRPr kumimoji="0" lang="en-US" altLang="ja-JP" sz="2400" b="1" dirty="0" smtClean="0">
              <a:solidFill>
                <a:srgbClr val="002060"/>
              </a:solidFill>
              <a:latin typeface="Arial" charset="0"/>
              <a:ea typeface="MS Mincho" pitchFamily="17" charset="-128"/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002060"/>
                </a:solidFill>
                <a:latin typeface="Arial" charset="0"/>
                <a:ea typeface="MS Mincho" pitchFamily="17" charset="-128"/>
              </a:rPr>
              <a:t> Needs for annual re-vaccination</a:t>
            </a:r>
          </a:p>
          <a:p>
            <a:endParaRPr kumimoji="0" lang="en-US" altLang="ja-JP" sz="2200" b="1" dirty="0" smtClean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13363" y="3352800"/>
            <a:ext cx="735037" cy="830997"/>
            <a:chOff x="5513363" y="3352800"/>
            <a:chExt cx="735037" cy="830997"/>
          </a:xfrm>
        </p:grpSpPr>
        <p:sp>
          <p:nvSpPr>
            <p:cNvPr id="4" name="Curved Left Arrow 3"/>
            <p:cNvSpPr/>
            <p:nvPr/>
          </p:nvSpPr>
          <p:spPr>
            <a:xfrm flipV="1">
              <a:off x="5513363" y="3390314"/>
              <a:ext cx="304800" cy="762000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78400" y="3352800"/>
              <a:ext cx="4700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</a:rPr>
                <a:t>?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2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8153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Background</a:t>
            </a:r>
          </a:p>
          <a:p>
            <a:pPr algn="ctr"/>
            <a:endParaRPr lang="en-US" sz="24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B0F0"/>
                </a:solidFill>
              </a:rPr>
              <a:t>Influenza epidemic and pandemic are serious public health problems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B0F0"/>
                </a:solidFill>
              </a:rPr>
              <a:t>Average annual flu-related death- ~23,000 (USA)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B0F0"/>
                </a:solidFill>
              </a:rPr>
              <a:t>Annual direct medical cost - $10 billion, lost earnings - $16 billion, total economic burden - $87 billion (USA)</a:t>
            </a:r>
          </a:p>
          <a:p>
            <a:pPr lvl="1"/>
            <a:endParaRPr lang="en-US" sz="2000" b="1" dirty="0">
              <a:solidFill>
                <a:srgbClr val="00206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The </a:t>
            </a:r>
            <a:r>
              <a:rPr lang="en-US" sz="2400" b="1" dirty="0">
                <a:solidFill>
                  <a:srgbClr val="002060"/>
                </a:solidFill>
              </a:rPr>
              <a:t>best protection against influenza is provided by </a:t>
            </a:r>
            <a:r>
              <a:rPr lang="en-US" sz="2400" b="1" dirty="0" smtClean="0">
                <a:solidFill>
                  <a:srgbClr val="002060"/>
                </a:solidFill>
              </a:rPr>
              <a:t>flu vaccines</a:t>
            </a:r>
            <a:endParaRPr lang="en-US" sz="24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B cell/Ab responses to influenza vaccination are associated with flu vaccine </a:t>
            </a:r>
            <a:r>
              <a:rPr lang="en-US" sz="2400" b="1" dirty="0" smtClean="0">
                <a:solidFill>
                  <a:srgbClr val="002060"/>
                </a:solidFill>
              </a:rPr>
              <a:t>effectiveness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le 1"/>
          <p:cNvSpPr>
            <a:spLocks noGrp="1"/>
          </p:cNvSpPr>
          <p:nvPr>
            <p:ph type="title"/>
          </p:nvPr>
        </p:nvSpPr>
        <p:spPr>
          <a:xfrm>
            <a:off x="1447800" y="1600200"/>
            <a:ext cx="5486400" cy="768826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2060"/>
                </a:solidFill>
                <a:latin typeface="+mn-lt"/>
                <a:cs typeface="Arial" charset="0"/>
              </a:rPr>
              <a:t>Acknowledgements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2438400"/>
            <a:ext cx="338426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Harry Greenberg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Sanai Sasaki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Mrinmoy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Sanyal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Caiqiu</a:t>
            </a:r>
            <a:r>
              <a:rPr lang="en-US" dirty="0" smtClean="0">
                <a:solidFill>
                  <a:srgbClr val="002060"/>
                </a:solidFill>
              </a:rPr>
              <a:t> Zhang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Tyson Holmes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Bill Robinson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Chia-</a:t>
            </a:r>
            <a:r>
              <a:rPr lang="en-US" dirty="0" err="1" smtClean="0">
                <a:solidFill>
                  <a:srgbClr val="002060"/>
                </a:solidFill>
              </a:rPr>
              <a:t>Hsin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Ju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Lisa Kay </a:t>
            </a:r>
            <a:r>
              <a:rPr lang="en-US" dirty="0" err="1" smtClean="0">
                <a:solidFill>
                  <a:srgbClr val="002060"/>
                </a:solidFill>
              </a:rPr>
              <a:t>Scalfone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Mark Davis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Corry Dekker and the Clinical Core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3400" y="1932325"/>
            <a:ext cx="8077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2060"/>
                </a:solidFill>
                <a:latin typeface="Arial" charset="0"/>
                <a:ea typeface="MS Mincho" pitchFamily="17" charset="-128"/>
              </a:rPr>
              <a:t>Limitations of current influenza vaccination</a:t>
            </a:r>
          </a:p>
          <a:p>
            <a:pPr algn="ctr"/>
            <a:endParaRPr lang="en-US" altLang="ja-JP" sz="2400" b="1" dirty="0" smtClean="0">
              <a:solidFill>
                <a:srgbClr val="002060"/>
              </a:solidFill>
              <a:latin typeface="Arial" charset="0"/>
              <a:ea typeface="MS Mincho" pitchFamily="17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002060"/>
                </a:solidFill>
                <a:latin typeface="Arial" charset="0"/>
                <a:ea typeface="MS Mincho" pitchFamily="17" charset="-128"/>
              </a:rPr>
              <a:t> </a:t>
            </a:r>
            <a:r>
              <a:rPr lang="en-US" altLang="ja-JP" sz="2000" b="1" dirty="0" smtClean="0">
                <a:solidFill>
                  <a:srgbClr val="002060"/>
                </a:solidFill>
                <a:latin typeface="Arial" charset="0"/>
                <a:ea typeface="MS Mincho" pitchFamily="17" charset="-128"/>
              </a:rPr>
              <a:t>limited efficacy in the elderly</a:t>
            </a:r>
          </a:p>
          <a:p>
            <a:r>
              <a:rPr lang="en-US" altLang="ja-JP" sz="2000" b="1" dirty="0" smtClean="0">
                <a:solidFill>
                  <a:srgbClr val="002060"/>
                </a:solidFill>
                <a:latin typeface="Arial" charset="0"/>
                <a:ea typeface="MS Mincho" pitchFamily="17" charset="-128"/>
              </a:rPr>
              <a:t>    – lower Ab response after vaccination </a:t>
            </a:r>
          </a:p>
          <a:p>
            <a:pPr>
              <a:buFont typeface="Arial" pitchFamily="34" charset="0"/>
              <a:buChar char="•"/>
            </a:pPr>
            <a:endParaRPr kumimoji="0" lang="en-US" altLang="ja-JP" sz="2000" b="1" dirty="0" smtClean="0">
              <a:solidFill>
                <a:srgbClr val="002060"/>
              </a:solidFill>
              <a:latin typeface="Arial" charset="0"/>
              <a:ea typeface="MS Mincho" pitchFamily="17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2000" b="1" dirty="0" smtClean="0">
                <a:solidFill>
                  <a:srgbClr val="002060"/>
                </a:solidFill>
                <a:latin typeface="Arial" charset="0"/>
                <a:ea typeface="MS Mincho" pitchFamily="17" charset="-128"/>
              </a:rPr>
              <a:t> limited efficacy for antigenically mismatched strains and need for annual re-vaccinating</a:t>
            </a:r>
          </a:p>
          <a:p>
            <a:r>
              <a:rPr lang="en-US" altLang="ja-JP" sz="2000" b="1" dirty="0" smtClean="0">
                <a:solidFill>
                  <a:srgbClr val="002060"/>
                </a:solidFill>
                <a:latin typeface="Arial" charset="0"/>
                <a:ea typeface="MS Mincho" pitchFamily="17" charset="-128"/>
              </a:rPr>
              <a:t>    – lower cross-reactive Ab activity to variant strains</a:t>
            </a:r>
          </a:p>
          <a:p>
            <a:endParaRPr lang="en-US" altLang="ja-JP" sz="2200" b="1" dirty="0" smtClean="0">
              <a:solidFill>
                <a:srgbClr val="002060"/>
              </a:solidFill>
              <a:latin typeface="Arial" charset="0"/>
              <a:ea typeface="MS Mincho" pitchFamily="17" charset="-128"/>
            </a:endParaRPr>
          </a:p>
          <a:p>
            <a:endParaRPr kumimoji="0" lang="en-US" altLang="ja-JP" sz="2200" b="1" dirty="0" smtClean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6764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Controversy in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fficacy of repeated IIV immunization</a:t>
            </a:r>
          </a:p>
          <a:p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Hoskins study (1979)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Annual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 of school children with inactivated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influenza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vaccine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conferred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long-term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 – 	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“Hoskins paradox”</a:t>
            </a:r>
          </a:p>
          <a:p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Keitel study (1997)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Repeat influenza vaccination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 continual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</a:p>
          <a:p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1143000"/>
            <a:ext cx="5257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 recommendation since 2010:</a:t>
            </a:r>
          </a:p>
          <a:p>
            <a:pPr algn="ctr"/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flu vaccination starting at age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months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133589"/>
            <a:ext cx="4540314" cy="6724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267200" y="2514600"/>
            <a:ext cx="48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0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50" y="1886743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 vaccine effectiveness could be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affected by prior season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</a:t>
            </a:r>
          </a:p>
          <a:p>
            <a:pPr marL="0" lvl="1"/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Skowronski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</a:p>
          <a:p>
            <a:pPr marL="346075"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Ohmit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2013</a:t>
            </a:r>
          </a:p>
          <a:p>
            <a:pPr marL="346075"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Sullivan 2013</a:t>
            </a:r>
          </a:p>
          <a:p>
            <a:pPr marL="346075"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Thompson 2014</a:t>
            </a:r>
          </a:p>
          <a:p>
            <a:pPr marL="346075"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  <a:p>
            <a:pPr marL="346075"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62883" y="3111291"/>
            <a:ext cx="28809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6075" lvl="1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Skowronski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  <a:p>
            <a:pPr marL="346075" lvl="1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Ohmit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2014a </a:t>
            </a:r>
          </a:p>
          <a:p>
            <a:pPr marL="346075" lvl="1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Ohmit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2014b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McLean 2014</a:t>
            </a:r>
          </a:p>
          <a:p>
            <a:pPr marL="346075" lvl="1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Ohmit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8026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2509897"/>
            <a:ext cx="79248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002060"/>
                </a:solidFill>
                <a:latin typeface="Arial" charset="0"/>
                <a:ea typeface="MS Mincho" pitchFamily="17" charset="-128"/>
              </a:rPr>
              <a:t>Limitations of serum-based assays for Ab response</a:t>
            </a:r>
          </a:p>
          <a:p>
            <a:endParaRPr lang="en-US" altLang="ja-JP" sz="2400" b="1" dirty="0" smtClean="0">
              <a:solidFill>
                <a:srgbClr val="002060"/>
              </a:solidFill>
              <a:latin typeface="Arial" charset="0"/>
              <a:ea typeface="MS Mincho" pitchFamily="17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2000" b="1" dirty="0" smtClean="0">
                <a:solidFill>
                  <a:srgbClr val="002060"/>
                </a:solidFill>
                <a:latin typeface="Arial" charset="0"/>
                <a:ea typeface="MS Mincho" pitchFamily="17" charset="-128"/>
              </a:rPr>
              <a:t> </a:t>
            </a:r>
            <a:r>
              <a:rPr lang="en-US" altLang="ja-JP" sz="2000" b="1" dirty="0">
                <a:solidFill>
                  <a:srgbClr val="002060"/>
                </a:solidFill>
                <a:latin typeface="Arial" charset="0"/>
                <a:ea typeface="MS Mincho" pitchFamily="17" charset="-128"/>
              </a:rPr>
              <a:t>i</a:t>
            </a:r>
            <a:r>
              <a:rPr lang="en-US" altLang="ja-JP" sz="2000" b="1" dirty="0" smtClean="0">
                <a:solidFill>
                  <a:srgbClr val="002060"/>
                </a:solidFill>
                <a:latin typeface="Arial" charset="0"/>
                <a:ea typeface="MS Mincho" pitchFamily="17" charset="-128"/>
              </a:rPr>
              <a:t>nterference from pre-existing Abs in the circulation</a:t>
            </a:r>
          </a:p>
          <a:p>
            <a:pPr>
              <a:buFont typeface="Arial" pitchFamily="34" charset="0"/>
              <a:buChar char="•"/>
            </a:pPr>
            <a:endParaRPr lang="en-US" altLang="ja-JP" sz="2000" b="1" dirty="0">
              <a:solidFill>
                <a:srgbClr val="002060"/>
              </a:solidFill>
              <a:latin typeface="Arial" charset="0"/>
              <a:ea typeface="MS Mincho" pitchFamily="17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2000" b="1" dirty="0" smtClean="0">
                <a:solidFill>
                  <a:srgbClr val="002060"/>
                </a:solidFill>
                <a:latin typeface="Arial" charset="0"/>
                <a:ea typeface="MS Mincho" pitchFamily="17" charset="-128"/>
              </a:rPr>
              <a:t> no access to Ab-producing cells – plasma cells in BM</a:t>
            </a:r>
          </a:p>
        </p:txBody>
      </p:sp>
    </p:spTree>
    <p:extLst>
      <p:ext uri="{BB962C8B-B14F-4D97-AF65-F5344CB8AC3E}">
        <p14:creationId xmlns:p14="http://schemas.microsoft.com/office/powerpoint/2010/main" val="15304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6"/>
          <p:cNvSpPr txBox="1">
            <a:spLocks noChangeArrowheads="1"/>
          </p:cNvSpPr>
          <p:nvPr/>
        </p:nvSpPr>
        <p:spPr bwMode="auto">
          <a:xfrm>
            <a:off x="1020870" y="838200"/>
            <a:ext cx="71325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Plasmablast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response to infection/vaccination </a:t>
            </a:r>
            <a:endParaRPr lang="en-US" sz="2400" b="1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Box 47"/>
          <p:cNvSpPr txBox="1">
            <a:spLocks noChangeArrowheads="1"/>
          </p:cNvSpPr>
          <p:nvPr/>
        </p:nvSpPr>
        <p:spPr bwMode="auto">
          <a:xfrm>
            <a:off x="280599" y="4144386"/>
            <a:ext cx="1752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B cell activation/ differentiation</a:t>
            </a:r>
          </a:p>
        </p:txBody>
      </p:sp>
      <p:sp>
        <p:nvSpPr>
          <p:cNvPr id="5" name="TextBox 48"/>
          <p:cNvSpPr txBox="1">
            <a:spLocks noChangeArrowheads="1"/>
          </p:cNvSpPr>
          <p:nvPr/>
        </p:nvSpPr>
        <p:spPr bwMode="auto">
          <a:xfrm>
            <a:off x="996950" y="1528762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Ag exposure</a:t>
            </a:r>
          </a:p>
        </p:txBody>
      </p:sp>
      <p:sp>
        <p:nvSpPr>
          <p:cNvPr id="6" name="TextBox 49"/>
          <p:cNvSpPr txBox="1">
            <a:spLocks noChangeArrowheads="1"/>
          </p:cNvSpPr>
          <p:nvPr/>
        </p:nvSpPr>
        <p:spPr bwMode="auto">
          <a:xfrm>
            <a:off x="6396038" y="2062162"/>
            <a:ext cx="1192212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  <a:cs typeface="Arial" pitchFamily="34" charset="0"/>
              </a:rPr>
              <a:t>bone marrow</a:t>
            </a:r>
          </a:p>
        </p:txBody>
      </p:sp>
      <p:sp>
        <p:nvSpPr>
          <p:cNvPr id="7" name="TextBox 50"/>
          <p:cNvSpPr txBox="1">
            <a:spLocks noChangeArrowheads="1"/>
          </p:cNvSpPr>
          <p:nvPr/>
        </p:nvSpPr>
        <p:spPr bwMode="auto">
          <a:xfrm>
            <a:off x="920750" y="1866900"/>
            <a:ext cx="1676400" cy="11699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alibri" pitchFamily="34" charset="0"/>
                <a:cs typeface="Arial" pitchFamily="34" charset="0"/>
              </a:rPr>
              <a:t>skin</a:t>
            </a:r>
          </a:p>
          <a:p>
            <a:r>
              <a:rPr lang="en-US" sz="1400" b="1">
                <a:latin typeface="Calibri" pitchFamily="34" charset="0"/>
                <a:cs typeface="Arial" pitchFamily="34" charset="0"/>
              </a:rPr>
              <a:t>respiratory tract</a:t>
            </a:r>
          </a:p>
          <a:p>
            <a:r>
              <a:rPr lang="en-US" sz="1400" b="1">
                <a:latin typeface="Calibri" pitchFamily="34" charset="0"/>
                <a:cs typeface="Arial" pitchFamily="34" charset="0"/>
              </a:rPr>
              <a:t>GI tract</a:t>
            </a:r>
          </a:p>
          <a:p>
            <a:r>
              <a:rPr lang="en-US" sz="1400" b="1">
                <a:latin typeface="Calibri" pitchFamily="34" charset="0"/>
                <a:cs typeface="Arial" pitchFamily="34" charset="0"/>
              </a:rPr>
              <a:t>other mucosal sites</a:t>
            </a:r>
          </a:p>
          <a:p>
            <a:r>
              <a:rPr lang="en-US" sz="1400" b="1">
                <a:latin typeface="Calibri" pitchFamily="34" charset="0"/>
                <a:cs typeface="Arial" pitchFamily="34" charset="0"/>
              </a:rPr>
              <a:t>injection site</a:t>
            </a:r>
          </a:p>
        </p:txBody>
      </p:sp>
      <p:sp>
        <p:nvSpPr>
          <p:cNvPr id="8" name="TextBox 52"/>
          <p:cNvSpPr txBox="1">
            <a:spLocks noChangeArrowheads="1"/>
          </p:cNvSpPr>
          <p:nvPr/>
        </p:nvSpPr>
        <p:spPr bwMode="auto">
          <a:xfrm>
            <a:off x="6308725" y="3281362"/>
            <a:ext cx="1392238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  <a:cs typeface="Arial" pitchFamily="34" charset="0"/>
              </a:rPr>
              <a:t>respiratory tract</a:t>
            </a:r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6559550" y="4500563"/>
            <a:ext cx="735013" cy="762000"/>
            <a:chOff x="6324604" y="4800600"/>
            <a:chExt cx="734791" cy="762000"/>
          </a:xfrm>
        </p:grpSpPr>
        <p:sp>
          <p:nvSpPr>
            <p:cNvPr id="71" name="TextBox 12"/>
            <p:cNvSpPr txBox="1">
              <a:spLocks noChangeArrowheads="1"/>
            </p:cNvSpPr>
            <p:nvPr/>
          </p:nvSpPr>
          <p:spPr bwMode="auto">
            <a:xfrm>
              <a:off x="6324604" y="4800600"/>
              <a:ext cx="734791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Calibri" pitchFamily="34" charset="0"/>
                  <a:cs typeface="Arial" pitchFamily="34" charset="0"/>
                </a:rPr>
                <a:t>GI tract</a:t>
              </a:r>
            </a:p>
          </p:txBody>
        </p:sp>
        <p:sp>
          <p:nvSpPr>
            <p:cNvPr id="72" name="Oval 71"/>
            <p:cNvSpPr/>
            <p:nvPr/>
          </p:nvSpPr>
          <p:spPr>
            <a:xfrm>
              <a:off x="6518221" y="5181600"/>
              <a:ext cx="76177" cy="762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>
                <a:solidFill>
                  <a:srgbClr val="FFFFFF"/>
                </a:solidFill>
                <a:ea typeface="Osaka" pitchFamily="1" charset="-128"/>
                <a:cs typeface="Arial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6670574" y="5334000"/>
              <a:ext cx="76177" cy="762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>
                <a:solidFill>
                  <a:srgbClr val="FFFFFF"/>
                </a:solidFill>
                <a:ea typeface="Osaka" pitchFamily="1" charset="-128"/>
                <a:cs typeface="Arial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6822928" y="5486400"/>
              <a:ext cx="76177" cy="762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>
                <a:solidFill>
                  <a:srgbClr val="FFFFFF"/>
                </a:solidFill>
                <a:ea typeface="Osaka" pitchFamily="1" charset="-128"/>
                <a:cs typeface="Arial" charset="0"/>
              </a:endParaRPr>
            </a:p>
          </p:txBody>
        </p:sp>
      </p:grpSp>
      <p:sp>
        <p:nvSpPr>
          <p:cNvPr id="10" name="Oval 9"/>
          <p:cNvSpPr/>
          <p:nvPr/>
        </p:nvSpPr>
        <p:spPr bwMode="auto">
          <a:xfrm>
            <a:off x="6711950" y="3662363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864350" y="3814763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016750" y="3967163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684963" y="2443163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837363" y="2595563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989763" y="2747963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16" name="TextBox 109"/>
          <p:cNvSpPr txBox="1">
            <a:spLocks noChangeArrowheads="1"/>
          </p:cNvSpPr>
          <p:nvPr/>
        </p:nvSpPr>
        <p:spPr bwMode="auto">
          <a:xfrm>
            <a:off x="6337107" y="1604962"/>
            <a:ext cx="12602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cells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11"/>
          <p:cNvSpPr txBox="1">
            <a:spLocks noChangeArrowheads="1"/>
          </p:cNvSpPr>
          <p:nvPr/>
        </p:nvSpPr>
        <p:spPr bwMode="auto">
          <a:xfrm>
            <a:off x="3836988" y="5719763"/>
            <a:ext cx="969962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  <a:cs typeface="Arial" pitchFamily="34" charset="0"/>
              </a:rPr>
              <a:t>circulation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3921125" y="5316538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225925" y="5392738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149725" y="4860925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073525" y="5089525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530725" y="5392738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683125" y="5165725"/>
            <a:ext cx="76200" cy="7461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844925" y="501332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378325" y="5165725"/>
            <a:ext cx="76200" cy="746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454525" y="493712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27" name="Right Arrow 31"/>
          <p:cNvSpPr>
            <a:spLocks noChangeArrowheads="1"/>
          </p:cNvSpPr>
          <p:nvPr/>
        </p:nvSpPr>
        <p:spPr bwMode="auto">
          <a:xfrm rot="5400000">
            <a:off x="1608275" y="3135893"/>
            <a:ext cx="297644" cy="125089"/>
          </a:xfrm>
          <a:prstGeom prst="rightArrow">
            <a:avLst>
              <a:gd name="adj1" fmla="val 50000"/>
              <a:gd name="adj2" fmla="val 49925"/>
            </a:avLst>
          </a:prstGeom>
          <a:solidFill>
            <a:schemeClr val="accent1"/>
          </a:solidFill>
          <a:ln w="9525" algn="ctr">
            <a:solidFill>
              <a:srgbClr val="00956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en-US" sz="1400" b="1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2227992">
            <a:off x="2747443" y="4863998"/>
            <a:ext cx="878968" cy="141064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5873750" y="4695825"/>
            <a:ext cx="639763" cy="66675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8517859">
            <a:off x="5698332" y="4148931"/>
            <a:ext cx="1098550" cy="84137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17450107" flipV="1">
            <a:off x="5051426" y="3490912"/>
            <a:ext cx="2195512" cy="80963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7092950" y="5033963"/>
            <a:ext cx="914400" cy="76200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34" name="TextBox 129"/>
          <p:cNvSpPr txBox="1">
            <a:spLocks noChangeArrowheads="1"/>
          </p:cNvSpPr>
          <p:nvPr/>
        </p:nvSpPr>
        <p:spPr bwMode="auto">
          <a:xfrm>
            <a:off x="8116888" y="2138362"/>
            <a:ext cx="720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Calibri" pitchFamily="34" charset="0"/>
                <a:cs typeface="Arial" pitchFamily="34" charset="0"/>
              </a:rPr>
              <a:t>serum</a:t>
            </a:r>
          </a:p>
          <a:p>
            <a:pPr algn="ctr"/>
            <a:r>
              <a:rPr lang="en-US" sz="1600" b="1">
                <a:latin typeface="Calibri" pitchFamily="34" charset="0"/>
                <a:cs typeface="Arial" pitchFamily="34" charset="0"/>
              </a:rPr>
              <a:t>IgG</a:t>
            </a:r>
          </a:p>
          <a:p>
            <a:pPr algn="ctr"/>
            <a:r>
              <a:rPr lang="en-US" sz="1600" b="1">
                <a:latin typeface="Calibri" pitchFamily="34" charset="0"/>
                <a:cs typeface="Arial" pitchFamily="34" charset="0"/>
              </a:rPr>
              <a:t>IgA</a:t>
            </a:r>
          </a:p>
        </p:txBody>
      </p:sp>
      <p:sp>
        <p:nvSpPr>
          <p:cNvPr id="35" name="TextBox 130"/>
          <p:cNvSpPr txBox="1">
            <a:spLocks noChangeArrowheads="1"/>
          </p:cNvSpPr>
          <p:nvPr/>
        </p:nvSpPr>
        <p:spPr bwMode="auto">
          <a:xfrm>
            <a:off x="8013700" y="3424237"/>
            <a:ext cx="8905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alibri" pitchFamily="34" charset="0"/>
                <a:cs typeface="Arial" pitchFamily="34" charset="0"/>
              </a:rPr>
              <a:t>mucosal</a:t>
            </a:r>
          </a:p>
          <a:p>
            <a:pPr algn="ctr"/>
            <a:r>
              <a:rPr lang="en-US" sz="1600" b="1" dirty="0" err="1" smtClean="0">
                <a:latin typeface="Calibri" pitchFamily="34" charset="0"/>
                <a:cs typeface="Arial" pitchFamily="34" charset="0"/>
              </a:rPr>
              <a:t>IgA</a:t>
            </a:r>
            <a:endParaRPr lang="en-US" sz="1600" b="1" dirty="0"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en-US" sz="16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  <a:cs typeface="Arial" pitchFamily="34" charset="0"/>
              </a:rPr>
              <a:t>IgG</a:t>
            </a:r>
            <a:endParaRPr lang="en-US" sz="16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>
            <a:off x="7092950" y="3814763"/>
            <a:ext cx="914400" cy="76200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37" name="TextBox 132"/>
          <p:cNvSpPr txBox="1">
            <a:spLocks noChangeArrowheads="1"/>
          </p:cNvSpPr>
          <p:nvPr/>
        </p:nvSpPr>
        <p:spPr bwMode="auto">
          <a:xfrm>
            <a:off x="8024813" y="4660901"/>
            <a:ext cx="8905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alibri" pitchFamily="34" charset="0"/>
                <a:cs typeface="Arial" pitchFamily="34" charset="0"/>
              </a:rPr>
              <a:t>mucosal</a:t>
            </a:r>
          </a:p>
          <a:p>
            <a:pPr algn="ctr"/>
            <a:r>
              <a:rPr lang="en-US" sz="1600" b="1" dirty="0" err="1" smtClean="0">
                <a:latin typeface="Calibri" pitchFamily="34" charset="0"/>
                <a:cs typeface="Arial" pitchFamily="34" charset="0"/>
              </a:rPr>
              <a:t>IgA</a:t>
            </a:r>
            <a:endParaRPr lang="en-US" sz="1600" b="1" dirty="0"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en-US" sz="16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  <a:cs typeface="Arial" pitchFamily="34" charset="0"/>
              </a:rPr>
              <a:t>IgG</a:t>
            </a:r>
            <a:endParaRPr lang="en-US" sz="16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7092950" y="2595563"/>
            <a:ext cx="914400" cy="76200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39" name="TextBox 134"/>
          <p:cNvSpPr txBox="1">
            <a:spLocks noChangeArrowheads="1"/>
          </p:cNvSpPr>
          <p:nvPr/>
        </p:nvSpPr>
        <p:spPr bwMode="auto">
          <a:xfrm>
            <a:off x="5424488" y="4530726"/>
            <a:ext cx="90646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homing</a:t>
            </a:r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1911719" y="4137026"/>
            <a:ext cx="881063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Calibri" pitchFamily="34" charset="0"/>
                <a:cs typeface="Arial" pitchFamily="34" charset="0"/>
              </a:rPr>
              <a:t>germinal </a:t>
            </a:r>
          </a:p>
          <a:p>
            <a:pPr algn="ctr"/>
            <a:r>
              <a:rPr lang="en-US" sz="1400" b="1" dirty="0">
                <a:latin typeface="Calibri" pitchFamily="34" charset="0"/>
                <a:cs typeface="Arial" pitchFamily="34" charset="0"/>
              </a:rPr>
              <a:t>center</a:t>
            </a:r>
          </a:p>
        </p:txBody>
      </p:sp>
      <p:sp>
        <p:nvSpPr>
          <p:cNvPr id="41" name="Right Arrow 40"/>
          <p:cNvSpPr/>
          <p:nvPr/>
        </p:nvSpPr>
        <p:spPr bwMode="auto">
          <a:xfrm rot="3430471">
            <a:off x="5733257" y="5171281"/>
            <a:ext cx="639762" cy="66675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42" name="Text Box 49"/>
          <p:cNvSpPr txBox="1">
            <a:spLocks noChangeArrowheads="1"/>
          </p:cNvSpPr>
          <p:nvPr/>
        </p:nvSpPr>
        <p:spPr bwMode="auto">
          <a:xfrm>
            <a:off x="6026150" y="5521326"/>
            <a:ext cx="998538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Calibri" pitchFamily="34" charset="0"/>
                <a:cs typeface="Arial" pitchFamily="34" charset="0"/>
              </a:rPr>
              <a:t>other sites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1885564" y="3763941"/>
            <a:ext cx="249412" cy="363894"/>
          </a:xfrm>
          <a:prstGeom prst="straightConnector1">
            <a:avLst/>
          </a:prstGeom>
          <a:ln w="76200"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56"/>
          <p:cNvSpPr txBox="1">
            <a:spLocks noChangeArrowheads="1"/>
          </p:cNvSpPr>
          <p:nvPr/>
        </p:nvSpPr>
        <p:spPr bwMode="auto">
          <a:xfrm>
            <a:off x="76200" y="3245811"/>
            <a:ext cx="1439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naïve/memory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1847464" y="357578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1847464" y="3405164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488350" y="343376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439218" y="360139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587750" y="4724400"/>
            <a:ext cx="1524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45"/>
          <p:cNvGrpSpPr/>
          <p:nvPr/>
        </p:nvGrpSpPr>
        <p:grpSpPr>
          <a:xfrm>
            <a:off x="3657600" y="1876964"/>
            <a:ext cx="1825506" cy="1552036"/>
            <a:chOff x="3486032" y="2237602"/>
            <a:chExt cx="1825506" cy="1552036"/>
          </a:xfrm>
        </p:grpSpPr>
        <p:grpSp>
          <p:nvGrpSpPr>
            <p:cNvPr id="60" name="Group 78"/>
            <p:cNvGrpSpPr/>
            <p:nvPr/>
          </p:nvGrpSpPr>
          <p:grpSpPr>
            <a:xfrm>
              <a:off x="3486032" y="2237602"/>
              <a:ext cx="1403592" cy="1498177"/>
              <a:chOff x="3429000" y="1689100"/>
              <a:chExt cx="1474746" cy="1489047"/>
            </a:xfrm>
          </p:grpSpPr>
          <p:sp>
            <p:nvSpPr>
              <p:cNvPr id="62" name="Rectangle 8"/>
              <p:cNvSpPr>
                <a:spLocks noChangeArrowheads="1"/>
              </p:cNvSpPr>
              <p:nvPr/>
            </p:nvSpPr>
            <p:spPr bwMode="auto">
              <a:xfrm>
                <a:off x="3457575" y="1695450"/>
                <a:ext cx="1327150" cy="12303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b="1">
                  <a:cs typeface="Arial" pitchFamily="34" charset="0"/>
                </a:endParaRPr>
              </a:p>
            </p:txBody>
          </p:sp>
          <p:sp>
            <p:nvSpPr>
              <p:cNvPr id="63" name="Freeform 9"/>
              <p:cNvSpPr>
                <a:spLocks noEditPoints="1"/>
              </p:cNvSpPr>
              <p:nvPr/>
            </p:nvSpPr>
            <p:spPr bwMode="auto">
              <a:xfrm>
                <a:off x="3451225" y="1689100"/>
                <a:ext cx="1333500" cy="123666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3448" y="0"/>
                  </a:cxn>
                  <a:cxn ang="0">
                    <a:pos x="3456" y="8"/>
                  </a:cxn>
                  <a:cxn ang="0">
                    <a:pos x="3456" y="3192"/>
                  </a:cxn>
                  <a:cxn ang="0">
                    <a:pos x="3448" y="3200"/>
                  </a:cxn>
                  <a:cxn ang="0">
                    <a:pos x="8" y="3200"/>
                  </a:cxn>
                  <a:cxn ang="0">
                    <a:pos x="0" y="3192"/>
                  </a:cxn>
                  <a:cxn ang="0">
                    <a:pos x="0" y="8"/>
                  </a:cxn>
                  <a:cxn ang="0">
                    <a:pos x="16" y="3192"/>
                  </a:cxn>
                  <a:cxn ang="0">
                    <a:pos x="8" y="3184"/>
                  </a:cxn>
                  <a:cxn ang="0">
                    <a:pos x="3448" y="3184"/>
                  </a:cxn>
                  <a:cxn ang="0">
                    <a:pos x="3440" y="3192"/>
                  </a:cxn>
                  <a:cxn ang="0">
                    <a:pos x="3440" y="8"/>
                  </a:cxn>
                  <a:cxn ang="0">
                    <a:pos x="344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3192"/>
                  </a:cxn>
                </a:cxnLst>
                <a:rect l="0" t="0" r="r" b="b"/>
                <a:pathLst>
                  <a:path w="3456" h="3200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3448" y="0"/>
                    </a:lnTo>
                    <a:cubicBezTo>
                      <a:pt x="3453" y="0"/>
                      <a:pt x="3456" y="4"/>
                      <a:pt x="3456" y="8"/>
                    </a:cubicBezTo>
                    <a:lnTo>
                      <a:pt x="3456" y="3192"/>
                    </a:lnTo>
                    <a:cubicBezTo>
                      <a:pt x="3456" y="3197"/>
                      <a:pt x="3453" y="3200"/>
                      <a:pt x="3448" y="3200"/>
                    </a:cubicBezTo>
                    <a:lnTo>
                      <a:pt x="8" y="3200"/>
                    </a:lnTo>
                    <a:cubicBezTo>
                      <a:pt x="4" y="3200"/>
                      <a:pt x="0" y="3197"/>
                      <a:pt x="0" y="3192"/>
                    </a:cubicBezTo>
                    <a:lnTo>
                      <a:pt x="0" y="8"/>
                    </a:lnTo>
                    <a:close/>
                    <a:moveTo>
                      <a:pt x="16" y="3192"/>
                    </a:moveTo>
                    <a:lnTo>
                      <a:pt x="8" y="3184"/>
                    </a:lnTo>
                    <a:lnTo>
                      <a:pt x="3448" y="3184"/>
                    </a:lnTo>
                    <a:lnTo>
                      <a:pt x="3440" y="3192"/>
                    </a:lnTo>
                    <a:lnTo>
                      <a:pt x="3440" y="8"/>
                    </a:lnTo>
                    <a:lnTo>
                      <a:pt x="344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3192"/>
                    </a:lnTo>
                    <a:close/>
                  </a:path>
                </a:pathLst>
              </a:custGeom>
              <a:solidFill>
                <a:srgbClr val="4F81BD"/>
              </a:solidFill>
              <a:ln w="4" cap="flat">
                <a:solidFill>
                  <a:srgbClr val="4F81BD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b="1">
                  <a:cs typeface="Arial" pitchFamily="34" charset="0"/>
                </a:endParaRPr>
              </a:p>
            </p:txBody>
          </p:sp>
          <p:sp>
            <p:nvSpPr>
              <p:cNvPr id="64" name="Freeform 11"/>
              <p:cNvSpPr>
                <a:spLocks noEditPoints="1"/>
              </p:cNvSpPr>
              <p:nvPr/>
            </p:nvSpPr>
            <p:spPr bwMode="auto">
              <a:xfrm>
                <a:off x="3429000" y="1689100"/>
                <a:ext cx="25400" cy="1236663"/>
              </a:xfrm>
              <a:custGeom>
                <a:avLst/>
                <a:gdLst/>
                <a:ahLst/>
                <a:cxnLst>
                  <a:cxn ang="0">
                    <a:pos x="0" y="775"/>
                  </a:cxn>
                  <a:cxn ang="0">
                    <a:pos x="16" y="775"/>
                  </a:cxn>
                  <a:cxn ang="0">
                    <a:pos x="16" y="779"/>
                  </a:cxn>
                  <a:cxn ang="0">
                    <a:pos x="0" y="779"/>
                  </a:cxn>
                  <a:cxn ang="0">
                    <a:pos x="0" y="775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6" h="779">
                    <a:moveTo>
                      <a:pt x="0" y="775"/>
                    </a:moveTo>
                    <a:lnTo>
                      <a:pt x="16" y="775"/>
                    </a:lnTo>
                    <a:lnTo>
                      <a:pt x="16" y="779"/>
                    </a:lnTo>
                    <a:lnTo>
                      <a:pt x="0" y="779"/>
                    </a:lnTo>
                    <a:lnTo>
                      <a:pt x="0" y="775"/>
                    </a:lnTo>
                    <a:close/>
                    <a:moveTo>
                      <a:pt x="0" y="0"/>
                    </a:moveTo>
                    <a:lnTo>
                      <a:pt x="16" y="0"/>
                    </a:lnTo>
                    <a:lnTo>
                      <a:pt x="16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 w="4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b="1">
                  <a:cs typeface="Arial" pitchFamily="34" charset="0"/>
                </a:endParaRPr>
              </a:p>
            </p:txBody>
          </p:sp>
          <p:sp>
            <p:nvSpPr>
              <p:cNvPr id="65" name="Freeform 13"/>
              <p:cNvSpPr>
                <a:spLocks noEditPoints="1"/>
              </p:cNvSpPr>
              <p:nvPr/>
            </p:nvSpPr>
            <p:spPr bwMode="auto">
              <a:xfrm>
                <a:off x="3451225" y="2922588"/>
                <a:ext cx="1333500" cy="238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15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284" y="0"/>
                  </a:cxn>
                  <a:cxn ang="0">
                    <a:pos x="284" y="15"/>
                  </a:cxn>
                  <a:cxn ang="0">
                    <a:pos x="280" y="15"/>
                  </a:cxn>
                  <a:cxn ang="0">
                    <a:pos x="280" y="0"/>
                  </a:cxn>
                  <a:cxn ang="0">
                    <a:pos x="284" y="0"/>
                  </a:cxn>
                  <a:cxn ang="0">
                    <a:pos x="560" y="0"/>
                  </a:cxn>
                  <a:cxn ang="0">
                    <a:pos x="560" y="15"/>
                  </a:cxn>
                  <a:cxn ang="0">
                    <a:pos x="556" y="15"/>
                  </a:cxn>
                  <a:cxn ang="0">
                    <a:pos x="556" y="0"/>
                  </a:cxn>
                  <a:cxn ang="0">
                    <a:pos x="560" y="0"/>
                  </a:cxn>
                  <a:cxn ang="0">
                    <a:pos x="840" y="0"/>
                  </a:cxn>
                  <a:cxn ang="0">
                    <a:pos x="840" y="15"/>
                  </a:cxn>
                  <a:cxn ang="0">
                    <a:pos x="836" y="15"/>
                  </a:cxn>
                  <a:cxn ang="0">
                    <a:pos x="836" y="0"/>
                  </a:cxn>
                  <a:cxn ang="0">
                    <a:pos x="840" y="0"/>
                  </a:cxn>
                </a:cxnLst>
                <a:rect l="0" t="0" r="r" b="b"/>
                <a:pathLst>
                  <a:path w="840" h="15">
                    <a:moveTo>
                      <a:pt x="4" y="0"/>
                    </a:moveTo>
                    <a:lnTo>
                      <a:pt x="4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  <a:moveTo>
                      <a:pt x="284" y="0"/>
                    </a:moveTo>
                    <a:lnTo>
                      <a:pt x="284" y="15"/>
                    </a:lnTo>
                    <a:lnTo>
                      <a:pt x="280" y="15"/>
                    </a:lnTo>
                    <a:lnTo>
                      <a:pt x="280" y="0"/>
                    </a:lnTo>
                    <a:lnTo>
                      <a:pt x="284" y="0"/>
                    </a:lnTo>
                    <a:close/>
                    <a:moveTo>
                      <a:pt x="560" y="0"/>
                    </a:moveTo>
                    <a:lnTo>
                      <a:pt x="560" y="15"/>
                    </a:lnTo>
                    <a:lnTo>
                      <a:pt x="556" y="15"/>
                    </a:lnTo>
                    <a:lnTo>
                      <a:pt x="556" y="0"/>
                    </a:lnTo>
                    <a:lnTo>
                      <a:pt x="560" y="0"/>
                    </a:lnTo>
                    <a:close/>
                    <a:moveTo>
                      <a:pt x="840" y="0"/>
                    </a:moveTo>
                    <a:lnTo>
                      <a:pt x="840" y="15"/>
                    </a:lnTo>
                    <a:lnTo>
                      <a:pt x="836" y="15"/>
                    </a:lnTo>
                    <a:lnTo>
                      <a:pt x="836" y="0"/>
                    </a:lnTo>
                    <a:lnTo>
                      <a:pt x="840" y="0"/>
                    </a:lnTo>
                    <a:close/>
                  </a:path>
                </a:pathLst>
              </a:custGeom>
              <a:solidFill>
                <a:srgbClr val="868686"/>
              </a:solidFill>
              <a:ln w="4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b="1">
                  <a:cs typeface="Arial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auto">
              <a:xfrm>
                <a:off x="3444875" y="1881188"/>
                <a:ext cx="1347788" cy="1001713"/>
              </a:xfrm>
              <a:custGeom>
                <a:avLst/>
                <a:gdLst/>
                <a:ahLst/>
                <a:cxnLst>
                  <a:cxn ang="0">
                    <a:pos x="95" y="2537"/>
                  </a:cxn>
                  <a:cxn ang="0">
                    <a:pos x="256" y="2505"/>
                  </a:cxn>
                  <a:cxn ang="0">
                    <a:pos x="421" y="2464"/>
                  </a:cxn>
                  <a:cxn ang="0">
                    <a:pos x="504" y="2416"/>
                  </a:cxn>
                  <a:cxn ang="0">
                    <a:pos x="626" y="2329"/>
                  </a:cxn>
                  <a:cxn ang="0">
                    <a:pos x="760" y="2183"/>
                  </a:cxn>
                  <a:cxn ang="0">
                    <a:pos x="794" y="2117"/>
                  </a:cxn>
                  <a:cxn ang="0">
                    <a:pos x="850" y="1885"/>
                  </a:cxn>
                  <a:cxn ang="0">
                    <a:pos x="885" y="1587"/>
                  </a:cxn>
                  <a:cxn ang="0">
                    <a:pos x="931" y="1008"/>
                  </a:cxn>
                  <a:cxn ang="0">
                    <a:pos x="957" y="687"/>
                  </a:cxn>
                  <a:cxn ang="0">
                    <a:pos x="985" y="445"/>
                  </a:cxn>
                  <a:cxn ang="0">
                    <a:pos x="1044" y="230"/>
                  </a:cxn>
                  <a:cxn ang="0">
                    <a:pos x="1117" y="86"/>
                  </a:cxn>
                  <a:cxn ang="0">
                    <a:pos x="1157" y="32"/>
                  </a:cxn>
                  <a:cxn ang="0">
                    <a:pos x="1205" y="3"/>
                  </a:cxn>
                  <a:cxn ang="0">
                    <a:pos x="1241" y="1"/>
                  </a:cxn>
                  <a:cxn ang="0">
                    <a:pos x="1309" y="40"/>
                  </a:cxn>
                  <a:cxn ang="0">
                    <a:pos x="1377" y="117"/>
                  </a:cxn>
                  <a:cxn ang="0">
                    <a:pos x="1482" y="337"/>
                  </a:cxn>
                  <a:cxn ang="0">
                    <a:pos x="1605" y="673"/>
                  </a:cxn>
                  <a:cxn ang="0">
                    <a:pos x="1769" y="1147"/>
                  </a:cxn>
                  <a:cxn ang="0">
                    <a:pos x="1973" y="1675"/>
                  </a:cxn>
                  <a:cxn ang="0">
                    <a:pos x="2094" y="1910"/>
                  </a:cxn>
                  <a:cxn ang="0">
                    <a:pos x="2214" y="2065"/>
                  </a:cxn>
                  <a:cxn ang="0">
                    <a:pos x="2415" y="2210"/>
                  </a:cxn>
                  <a:cxn ang="0">
                    <a:pos x="2573" y="2285"/>
                  </a:cxn>
                  <a:cxn ang="0">
                    <a:pos x="2718" y="2330"/>
                  </a:cxn>
                  <a:cxn ang="0">
                    <a:pos x="2876" y="2377"/>
                  </a:cxn>
                  <a:cxn ang="0">
                    <a:pos x="3114" y="2445"/>
                  </a:cxn>
                  <a:cxn ang="0">
                    <a:pos x="3472" y="2545"/>
                  </a:cxn>
                  <a:cxn ang="0">
                    <a:pos x="3374" y="2568"/>
                  </a:cxn>
                  <a:cxn ang="0">
                    <a:pos x="3014" y="2467"/>
                  </a:cxn>
                  <a:cxn ang="0">
                    <a:pos x="2803" y="2406"/>
                  </a:cxn>
                  <a:cxn ang="0">
                    <a:pos x="2666" y="2363"/>
                  </a:cxn>
                  <a:cxn ang="0">
                    <a:pos x="2515" y="2317"/>
                  </a:cxn>
                  <a:cxn ang="0">
                    <a:pos x="2306" y="2191"/>
                  </a:cxn>
                  <a:cxn ang="0">
                    <a:pos x="2136" y="2053"/>
                  </a:cxn>
                  <a:cxn ang="0">
                    <a:pos x="2011" y="1864"/>
                  </a:cxn>
                  <a:cxn ang="0">
                    <a:pos x="1887" y="1595"/>
                  </a:cxn>
                  <a:cxn ang="0">
                    <a:pos x="1642" y="933"/>
                  </a:cxn>
                  <a:cxn ang="0">
                    <a:pos x="1519" y="568"/>
                  </a:cxn>
                  <a:cxn ang="0">
                    <a:pos x="1397" y="260"/>
                  </a:cxn>
                  <a:cxn ang="0">
                    <a:pos x="1319" y="120"/>
                  </a:cxn>
                  <a:cxn ang="0">
                    <a:pos x="1241" y="50"/>
                  </a:cxn>
                  <a:cxn ang="0">
                    <a:pos x="1236" y="48"/>
                  </a:cxn>
                  <a:cxn ang="0">
                    <a:pos x="1202" y="56"/>
                  </a:cxn>
                  <a:cxn ang="0">
                    <a:pos x="1191" y="66"/>
                  </a:cxn>
                  <a:cxn ang="0">
                    <a:pos x="1136" y="147"/>
                  </a:cxn>
                  <a:cxn ang="0">
                    <a:pos x="1067" y="308"/>
                  </a:cxn>
                  <a:cxn ang="0">
                    <a:pos x="1022" y="520"/>
                  </a:cxn>
                  <a:cxn ang="0">
                    <a:pos x="995" y="792"/>
                  </a:cxn>
                  <a:cxn ang="0">
                    <a:pos x="961" y="1245"/>
                  </a:cxn>
                  <a:cxn ang="0">
                    <a:pos x="921" y="1699"/>
                  </a:cxn>
                  <a:cxn ang="0">
                    <a:pos x="884" y="1975"/>
                  </a:cxn>
                  <a:cxn ang="0">
                    <a:pos x="838" y="2135"/>
                  </a:cxn>
                  <a:cxn ang="0">
                    <a:pos x="754" y="2274"/>
                  </a:cxn>
                  <a:cxn ang="0">
                    <a:pos x="608" y="2402"/>
                  </a:cxn>
                  <a:cxn ang="0">
                    <a:pos x="489" y="2484"/>
                  </a:cxn>
                  <a:cxn ang="0">
                    <a:pos x="439" y="2508"/>
                  </a:cxn>
                  <a:cxn ang="0">
                    <a:pos x="195" y="2566"/>
                  </a:cxn>
                  <a:cxn ang="0">
                    <a:pos x="65" y="2588"/>
                  </a:cxn>
                  <a:cxn ang="0">
                    <a:pos x="23" y="2545"/>
                  </a:cxn>
                </a:cxnLst>
                <a:rect l="0" t="0" r="r" b="b"/>
                <a:pathLst>
                  <a:path w="3492" h="2595">
                    <a:moveTo>
                      <a:pt x="23" y="2545"/>
                    </a:moveTo>
                    <a:lnTo>
                      <a:pt x="60" y="2541"/>
                    </a:lnTo>
                    <a:lnTo>
                      <a:pt x="95" y="2537"/>
                    </a:lnTo>
                    <a:lnTo>
                      <a:pt x="134" y="2531"/>
                    </a:lnTo>
                    <a:lnTo>
                      <a:pt x="184" y="2519"/>
                    </a:lnTo>
                    <a:lnTo>
                      <a:pt x="256" y="2505"/>
                    </a:lnTo>
                    <a:lnTo>
                      <a:pt x="339" y="2489"/>
                    </a:lnTo>
                    <a:lnTo>
                      <a:pt x="424" y="2463"/>
                    </a:lnTo>
                    <a:lnTo>
                      <a:pt x="421" y="2464"/>
                    </a:lnTo>
                    <a:lnTo>
                      <a:pt x="465" y="2443"/>
                    </a:lnTo>
                    <a:lnTo>
                      <a:pt x="462" y="2444"/>
                    </a:lnTo>
                    <a:lnTo>
                      <a:pt x="504" y="2416"/>
                    </a:lnTo>
                    <a:lnTo>
                      <a:pt x="539" y="2392"/>
                    </a:lnTo>
                    <a:lnTo>
                      <a:pt x="581" y="2363"/>
                    </a:lnTo>
                    <a:lnTo>
                      <a:pt x="626" y="2329"/>
                    </a:lnTo>
                    <a:lnTo>
                      <a:pt x="674" y="2289"/>
                    </a:lnTo>
                    <a:lnTo>
                      <a:pt x="719" y="2241"/>
                    </a:lnTo>
                    <a:lnTo>
                      <a:pt x="760" y="2183"/>
                    </a:lnTo>
                    <a:lnTo>
                      <a:pt x="758" y="2187"/>
                    </a:lnTo>
                    <a:lnTo>
                      <a:pt x="795" y="2114"/>
                    </a:lnTo>
                    <a:lnTo>
                      <a:pt x="794" y="2117"/>
                    </a:lnTo>
                    <a:lnTo>
                      <a:pt x="823" y="2031"/>
                    </a:lnTo>
                    <a:lnTo>
                      <a:pt x="837" y="1964"/>
                    </a:lnTo>
                    <a:lnTo>
                      <a:pt x="850" y="1885"/>
                    </a:lnTo>
                    <a:lnTo>
                      <a:pt x="862" y="1794"/>
                    </a:lnTo>
                    <a:lnTo>
                      <a:pt x="874" y="1694"/>
                    </a:lnTo>
                    <a:lnTo>
                      <a:pt x="885" y="1587"/>
                    </a:lnTo>
                    <a:lnTo>
                      <a:pt x="895" y="1475"/>
                    </a:lnTo>
                    <a:lnTo>
                      <a:pt x="914" y="1242"/>
                    </a:lnTo>
                    <a:lnTo>
                      <a:pt x="931" y="1008"/>
                    </a:lnTo>
                    <a:lnTo>
                      <a:pt x="940" y="896"/>
                    </a:lnTo>
                    <a:lnTo>
                      <a:pt x="948" y="789"/>
                    </a:lnTo>
                    <a:lnTo>
                      <a:pt x="957" y="687"/>
                    </a:lnTo>
                    <a:lnTo>
                      <a:pt x="966" y="596"/>
                    </a:lnTo>
                    <a:lnTo>
                      <a:pt x="975" y="515"/>
                    </a:lnTo>
                    <a:lnTo>
                      <a:pt x="985" y="445"/>
                    </a:lnTo>
                    <a:lnTo>
                      <a:pt x="1001" y="367"/>
                    </a:lnTo>
                    <a:lnTo>
                      <a:pt x="1020" y="295"/>
                    </a:lnTo>
                    <a:lnTo>
                      <a:pt x="1044" y="230"/>
                    </a:lnTo>
                    <a:lnTo>
                      <a:pt x="1068" y="174"/>
                    </a:lnTo>
                    <a:lnTo>
                      <a:pt x="1093" y="126"/>
                    </a:lnTo>
                    <a:lnTo>
                      <a:pt x="1117" y="86"/>
                    </a:lnTo>
                    <a:lnTo>
                      <a:pt x="1136" y="56"/>
                    </a:lnTo>
                    <a:lnTo>
                      <a:pt x="1154" y="35"/>
                    </a:lnTo>
                    <a:cubicBezTo>
                      <a:pt x="1155" y="34"/>
                      <a:pt x="1156" y="33"/>
                      <a:pt x="1157" y="32"/>
                    </a:cubicBezTo>
                    <a:lnTo>
                      <a:pt x="1178" y="15"/>
                    </a:lnTo>
                    <a:cubicBezTo>
                      <a:pt x="1180" y="13"/>
                      <a:pt x="1182" y="12"/>
                      <a:pt x="1185" y="11"/>
                    </a:cubicBezTo>
                    <a:lnTo>
                      <a:pt x="1205" y="3"/>
                    </a:lnTo>
                    <a:cubicBezTo>
                      <a:pt x="1207" y="2"/>
                      <a:pt x="1210" y="2"/>
                      <a:pt x="1212" y="1"/>
                    </a:cubicBezTo>
                    <a:lnTo>
                      <a:pt x="1233" y="0"/>
                    </a:lnTo>
                    <a:cubicBezTo>
                      <a:pt x="1236" y="0"/>
                      <a:pt x="1239" y="1"/>
                      <a:pt x="1241" y="1"/>
                    </a:cubicBezTo>
                    <a:lnTo>
                      <a:pt x="1261" y="7"/>
                    </a:lnTo>
                    <a:cubicBezTo>
                      <a:pt x="1264" y="8"/>
                      <a:pt x="1266" y="9"/>
                      <a:pt x="1268" y="11"/>
                    </a:cubicBezTo>
                    <a:lnTo>
                      <a:pt x="1309" y="40"/>
                    </a:lnTo>
                    <a:cubicBezTo>
                      <a:pt x="1311" y="41"/>
                      <a:pt x="1312" y="42"/>
                      <a:pt x="1313" y="43"/>
                    </a:cubicBezTo>
                    <a:lnTo>
                      <a:pt x="1354" y="87"/>
                    </a:lnTo>
                    <a:lnTo>
                      <a:pt x="1377" y="117"/>
                    </a:lnTo>
                    <a:lnTo>
                      <a:pt x="1398" y="153"/>
                    </a:lnTo>
                    <a:lnTo>
                      <a:pt x="1440" y="239"/>
                    </a:lnTo>
                    <a:lnTo>
                      <a:pt x="1482" y="337"/>
                    </a:lnTo>
                    <a:lnTo>
                      <a:pt x="1523" y="440"/>
                    </a:lnTo>
                    <a:lnTo>
                      <a:pt x="1564" y="551"/>
                    </a:lnTo>
                    <a:lnTo>
                      <a:pt x="1605" y="673"/>
                    </a:lnTo>
                    <a:lnTo>
                      <a:pt x="1646" y="797"/>
                    </a:lnTo>
                    <a:lnTo>
                      <a:pt x="1687" y="918"/>
                    </a:lnTo>
                    <a:lnTo>
                      <a:pt x="1769" y="1147"/>
                    </a:lnTo>
                    <a:lnTo>
                      <a:pt x="1850" y="1367"/>
                    </a:lnTo>
                    <a:lnTo>
                      <a:pt x="1932" y="1578"/>
                    </a:lnTo>
                    <a:lnTo>
                      <a:pt x="1973" y="1675"/>
                    </a:lnTo>
                    <a:lnTo>
                      <a:pt x="2013" y="1763"/>
                    </a:lnTo>
                    <a:lnTo>
                      <a:pt x="2054" y="1841"/>
                    </a:lnTo>
                    <a:lnTo>
                      <a:pt x="2094" y="1910"/>
                    </a:lnTo>
                    <a:lnTo>
                      <a:pt x="2134" y="1971"/>
                    </a:lnTo>
                    <a:lnTo>
                      <a:pt x="2175" y="2024"/>
                    </a:lnTo>
                    <a:lnTo>
                      <a:pt x="2214" y="2065"/>
                    </a:lnTo>
                    <a:lnTo>
                      <a:pt x="2253" y="2097"/>
                    </a:lnTo>
                    <a:lnTo>
                      <a:pt x="2333" y="2152"/>
                    </a:lnTo>
                    <a:lnTo>
                      <a:pt x="2415" y="2210"/>
                    </a:lnTo>
                    <a:lnTo>
                      <a:pt x="2496" y="2257"/>
                    </a:lnTo>
                    <a:lnTo>
                      <a:pt x="2534" y="2272"/>
                    </a:lnTo>
                    <a:lnTo>
                      <a:pt x="2573" y="2285"/>
                    </a:lnTo>
                    <a:lnTo>
                      <a:pt x="2653" y="2307"/>
                    </a:lnTo>
                    <a:lnTo>
                      <a:pt x="2683" y="2318"/>
                    </a:lnTo>
                    <a:lnTo>
                      <a:pt x="2718" y="2330"/>
                    </a:lnTo>
                    <a:lnTo>
                      <a:pt x="2762" y="2344"/>
                    </a:lnTo>
                    <a:lnTo>
                      <a:pt x="2817" y="2361"/>
                    </a:lnTo>
                    <a:lnTo>
                      <a:pt x="2876" y="2377"/>
                    </a:lnTo>
                    <a:lnTo>
                      <a:pt x="2946" y="2397"/>
                    </a:lnTo>
                    <a:lnTo>
                      <a:pt x="3027" y="2420"/>
                    </a:lnTo>
                    <a:lnTo>
                      <a:pt x="3114" y="2445"/>
                    </a:lnTo>
                    <a:lnTo>
                      <a:pt x="3297" y="2496"/>
                    </a:lnTo>
                    <a:lnTo>
                      <a:pt x="3387" y="2521"/>
                    </a:lnTo>
                    <a:lnTo>
                      <a:pt x="3472" y="2545"/>
                    </a:lnTo>
                    <a:cubicBezTo>
                      <a:pt x="3485" y="2549"/>
                      <a:pt x="3492" y="2562"/>
                      <a:pt x="3489" y="2575"/>
                    </a:cubicBezTo>
                    <a:cubicBezTo>
                      <a:pt x="3485" y="2588"/>
                      <a:pt x="3472" y="2595"/>
                      <a:pt x="3459" y="2592"/>
                    </a:cubicBezTo>
                    <a:lnTo>
                      <a:pt x="3374" y="2568"/>
                    </a:lnTo>
                    <a:lnTo>
                      <a:pt x="3284" y="2543"/>
                    </a:lnTo>
                    <a:lnTo>
                      <a:pt x="3101" y="2492"/>
                    </a:lnTo>
                    <a:lnTo>
                      <a:pt x="3014" y="2467"/>
                    </a:lnTo>
                    <a:lnTo>
                      <a:pt x="2933" y="2444"/>
                    </a:lnTo>
                    <a:lnTo>
                      <a:pt x="2863" y="2424"/>
                    </a:lnTo>
                    <a:lnTo>
                      <a:pt x="2803" y="2406"/>
                    </a:lnTo>
                    <a:lnTo>
                      <a:pt x="2747" y="2389"/>
                    </a:lnTo>
                    <a:lnTo>
                      <a:pt x="2703" y="2375"/>
                    </a:lnTo>
                    <a:lnTo>
                      <a:pt x="2666" y="2363"/>
                    </a:lnTo>
                    <a:lnTo>
                      <a:pt x="2640" y="2354"/>
                    </a:lnTo>
                    <a:lnTo>
                      <a:pt x="2558" y="2330"/>
                    </a:lnTo>
                    <a:lnTo>
                      <a:pt x="2515" y="2317"/>
                    </a:lnTo>
                    <a:lnTo>
                      <a:pt x="2471" y="2298"/>
                    </a:lnTo>
                    <a:lnTo>
                      <a:pt x="2388" y="2249"/>
                    </a:lnTo>
                    <a:lnTo>
                      <a:pt x="2306" y="2191"/>
                    </a:lnTo>
                    <a:lnTo>
                      <a:pt x="2222" y="2134"/>
                    </a:lnTo>
                    <a:lnTo>
                      <a:pt x="2179" y="2098"/>
                    </a:lnTo>
                    <a:lnTo>
                      <a:pt x="2136" y="2053"/>
                    </a:lnTo>
                    <a:lnTo>
                      <a:pt x="2094" y="1998"/>
                    </a:lnTo>
                    <a:lnTo>
                      <a:pt x="2053" y="1935"/>
                    </a:lnTo>
                    <a:lnTo>
                      <a:pt x="2011" y="1864"/>
                    </a:lnTo>
                    <a:lnTo>
                      <a:pt x="1970" y="1784"/>
                    </a:lnTo>
                    <a:lnTo>
                      <a:pt x="1928" y="1694"/>
                    </a:lnTo>
                    <a:lnTo>
                      <a:pt x="1887" y="1595"/>
                    </a:lnTo>
                    <a:lnTo>
                      <a:pt x="1805" y="1384"/>
                    </a:lnTo>
                    <a:lnTo>
                      <a:pt x="1724" y="1164"/>
                    </a:lnTo>
                    <a:lnTo>
                      <a:pt x="1642" y="933"/>
                    </a:lnTo>
                    <a:lnTo>
                      <a:pt x="1601" y="812"/>
                    </a:lnTo>
                    <a:lnTo>
                      <a:pt x="1560" y="688"/>
                    </a:lnTo>
                    <a:lnTo>
                      <a:pt x="1519" y="568"/>
                    </a:lnTo>
                    <a:lnTo>
                      <a:pt x="1478" y="457"/>
                    </a:lnTo>
                    <a:lnTo>
                      <a:pt x="1437" y="356"/>
                    </a:lnTo>
                    <a:lnTo>
                      <a:pt x="1397" y="260"/>
                    </a:lnTo>
                    <a:lnTo>
                      <a:pt x="1357" y="178"/>
                    </a:lnTo>
                    <a:lnTo>
                      <a:pt x="1338" y="146"/>
                    </a:lnTo>
                    <a:lnTo>
                      <a:pt x="1319" y="120"/>
                    </a:lnTo>
                    <a:lnTo>
                      <a:pt x="1278" y="76"/>
                    </a:lnTo>
                    <a:lnTo>
                      <a:pt x="1282" y="79"/>
                    </a:lnTo>
                    <a:lnTo>
                      <a:pt x="1241" y="50"/>
                    </a:lnTo>
                    <a:lnTo>
                      <a:pt x="1248" y="53"/>
                    </a:lnTo>
                    <a:lnTo>
                      <a:pt x="1228" y="47"/>
                    </a:lnTo>
                    <a:lnTo>
                      <a:pt x="1236" y="48"/>
                    </a:lnTo>
                    <a:lnTo>
                      <a:pt x="1215" y="49"/>
                    </a:lnTo>
                    <a:lnTo>
                      <a:pt x="1222" y="48"/>
                    </a:lnTo>
                    <a:lnTo>
                      <a:pt x="1202" y="56"/>
                    </a:lnTo>
                    <a:lnTo>
                      <a:pt x="1209" y="52"/>
                    </a:lnTo>
                    <a:lnTo>
                      <a:pt x="1188" y="69"/>
                    </a:lnTo>
                    <a:lnTo>
                      <a:pt x="1191" y="66"/>
                    </a:lnTo>
                    <a:lnTo>
                      <a:pt x="1177" y="83"/>
                    </a:lnTo>
                    <a:lnTo>
                      <a:pt x="1158" y="111"/>
                    </a:lnTo>
                    <a:lnTo>
                      <a:pt x="1136" y="147"/>
                    </a:lnTo>
                    <a:lnTo>
                      <a:pt x="1112" y="193"/>
                    </a:lnTo>
                    <a:lnTo>
                      <a:pt x="1089" y="247"/>
                    </a:lnTo>
                    <a:lnTo>
                      <a:pt x="1067" y="308"/>
                    </a:lnTo>
                    <a:lnTo>
                      <a:pt x="1048" y="376"/>
                    </a:lnTo>
                    <a:lnTo>
                      <a:pt x="1032" y="452"/>
                    </a:lnTo>
                    <a:lnTo>
                      <a:pt x="1022" y="520"/>
                    </a:lnTo>
                    <a:lnTo>
                      <a:pt x="1013" y="601"/>
                    </a:lnTo>
                    <a:lnTo>
                      <a:pt x="1004" y="692"/>
                    </a:lnTo>
                    <a:lnTo>
                      <a:pt x="995" y="792"/>
                    </a:lnTo>
                    <a:lnTo>
                      <a:pt x="987" y="899"/>
                    </a:lnTo>
                    <a:lnTo>
                      <a:pt x="978" y="1011"/>
                    </a:lnTo>
                    <a:lnTo>
                      <a:pt x="961" y="1245"/>
                    </a:lnTo>
                    <a:lnTo>
                      <a:pt x="942" y="1480"/>
                    </a:lnTo>
                    <a:lnTo>
                      <a:pt x="932" y="1592"/>
                    </a:lnTo>
                    <a:lnTo>
                      <a:pt x="921" y="1699"/>
                    </a:lnTo>
                    <a:lnTo>
                      <a:pt x="909" y="1801"/>
                    </a:lnTo>
                    <a:lnTo>
                      <a:pt x="897" y="1892"/>
                    </a:lnTo>
                    <a:lnTo>
                      <a:pt x="884" y="1975"/>
                    </a:lnTo>
                    <a:lnTo>
                      <a:pt x="868" y="2046"/>
                    </a:lnTo>
                    <a:lnTo>
                      <a:pt x="839" y="2132"/>
                    </a:lnTo>
                    <a:cubicBezTo>
                      <a:pt x="839" y="2133"/>
                      <a:pt x="838" y="2134"/>
                      <a:pt x="838" y="2135"/>
                    </a:cubicBezTo>
                    <a:lnTo>
                      <a:pt x="801" y="2208"/>
                    </a:lnTo>
                    <a:cubicBezTo>
                      <a:pt x="800" y="2209"/>
                      <a:pt x="800" y="2210"/>
                      <a:pt x="799" y="2211"/>
                    </a:cubicBezTo>
                    <a:lnTo>
                      <a:pt x="754" y="2274"/>
                    </a:lnTo>
                    <a:lnTo>
                      <a:pt x="705" y="2326"/>
                    </a:lnTo>
                    <a:lnTo>
                      <a:pt x="655" y="2368"/>
                    </a:lnTo>
                    <a:lnTo>
                      <a:pt x="608" y="2402"/>
                    </a:lnTo>
                    <a:lnTo>
                      <a:pt x="566" y="2431"/>
                    </a:lnTo>
                    <a:lnTo>
                      <a:pt x="531" y="2456"/>
                    </a:lnTo>
                    <a:lnTo>
                      <a:pt x="489" y="2484"/>
                    </a:lnTo>
                    <a:cubicBezTo>
                      <a:pt x="488" y="2485"/>
                      <a:pt x="487" y="2486"/>
                      <a:pt x="486" y="2486"/>
                    </a:cubicBezTo>
                    <a:lnTo>
                      <a:pt x="442" y="2507"/>
                    </a:lnTo>
                    <a:cubicBezTo>
                      <a:pt x="441" y="2508"/>
                      <a:pt x="440" y="2508"/>
                      <a:pt x="439" y="2508"/>
                    </a:cubicBezTo>
                    <a:lnTo>
                      <a:pt x="348" y="2536"/>
                    </a:lnTo>
                    <a:lnTo>
                      <a:pt x="265" y="2552"/>
                    </a:lnTo>
                    <a:lnTo>
                      <a:pt x="195" y="2566"/>
                    </a:lnTo>
                    <a:lnTo>
                      <a:pt x="141" y="2578"/>
                    </a:lnTo>
                    <a:lnTo>
                      <a:pt x="100" y="2584"/>
                    </a:lnTo>
                    <a:lnTo>
                      <a:pt x="65" y="2588"/>
                    </a:lnTo>
                    <a:lnTo>
                      <a:pt x="28" y="2592"/>
                    </a:lnTo>
                    <a:cubicBezTo>
                      <a:pt x="15" y="2594"/>
                      <a:pt x="3" y="2584"/>
                      <a:pt x="2" y="2571"/>
                    </a:cubicBezTo>
                    <a:cubicBezTo>
                      <a:pt x="0" y="2558"/>
                      <a:pt x="10" y="2546"/>
                      <a:pt x="23" y="2545"/>
                    </a:cubicBezTo>
                    <a:close/>
                  </a:path>
                </a:pathLst>
              </a:custGeom>
              <a:solidFill>
                <a:srgbClr val="BE4B48"/>
              </a:solidFill>
              <a:ln w="4" cap="flat">
                <a:solidFill>
                  <a:srgbClr val="BE4B48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b="1">
                  <a:cs typeface="Arial" pitchFamily="34" charset="0"/>
                </a:endParaRPr>
              </a:p>
            </p:txBody>
          </p:sp>
          <p:sp>
            <p:nvSpPr>
              <p:cNvPr id="67" name="Rectangle 17"/>
              <p:cNvSpPr>
                <a:spLocks noChangeArrowheads="1"/>
              </p:cNvSpPr>
              <p:nvPr/>
            </p:nvSpPr>
            <p:spPr bwMode="auto">
              <a:xfrm>
                <a:off x="3435350" y="3009901"/>
                <a:ext cx="82530" cy="168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0</a:t>
                </a:r>
                <a:endPara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68" name="Rectangle 18"/>
              <p:cNvSpPr>
                <a:spLocks noChangeArrowheads="1"/>
              </p:cNvSpPr>
              <p:nvPr/>
            </p:nvSpPr>
            <p:spPr bwMode="auto">
              <a:xfrm>
                <a:off x="3878263" y="3009900"/>
                <a:ext cx="82530" cy="168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7</a:t>
                </a:r>
                <a:endPara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69" name="Rectangle 19"/>
              <p:cNvSpPr>
                <a:spLocks noChangeArrowheads="1"/>
              </p:cNvSpPr>
              <p:nvPr/>
            </p:nvSpPr>
            <p:spPr bwMode="auto">
              <a:xfrm>
                <a:off x="4297363" y="3009900"/>
                <a:ext cx="165058" cy="168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14</a:t>
                </a:r>
                <a:endPara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70" name="Rectangle 20"/>
              <p:cNvSpPr>
                <a:spLocks noChangeArrowheads="1"/>
              </p:cNvSpPr>
              <p:nvPr/>
            </p:nvSpPr>
            <p:spPr bwMode="auto">
              <a:xfrm>
                <a:off x="4738688" y="3009900"/>
                <a:ext cx="165058" cy="168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21</a:t>
                </a:r>
                <a:endPara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4819095" y="3512639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day 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352800" y="3378875"/>
            <a:ext cx="20617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plasmablasts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blood</a:t>
            </a:r>
          </a:p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 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6-8</a:t>
            </a:r>
          </a:p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10-80% Ag-specific</a:t>
            </a:r>
          </a:p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secrete Ab</a:t>
            </a:r>
          </a:p>
          <a:p>
            <a:pPr algn="ctr">
              <a:lnSpc>
                <a:spcPct val="150000"/>
              </a:lnSpc>
            </a:pP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56"/>
          <p:cNvSpPr txBox="1">
            <a:spLocks noChangeArrowheads="1"/>
          </p:cNvSpPr>
          <p:nvPr/>
        </p:nvSpPr>
        <p:spPr bwMode="auto">
          <a:xfrm>
            <a:off x="1960371" y="3236338"/>
            <a:ext cx="13956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follicular helper cells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2007629" y="3544887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993866" y="3367064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1652996" y="340516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1614896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9572889">
            <a:off x="5026126" y="4959366"/>
            <a:ext cx="609635" cy="139672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>
              <a:solidFill>
                <a:srgbClr val="FFFFFF"/>
              </a:solidFill>
              <a:ea typeface="Osaka" pitchFamily="1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6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9225</TotalTime>
  <Words>1011</Words>
  <Application>Microsoft Office PowerPoint</Application>
  <PresentationFormat>On-screen Show (4:3)</PresentationFormat>
  <Paragraphs>287</Paragraphs>
  <Slides>30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Xiaosong</dc:creator>
  <cp:lastModifiedBy>Xiaosong</cp:lastModifiedBy>
  <cp:revision>103</cp:revision>
  <dcterms:created xsi:type="dcterms:W3CDTF">2015-01-30T18:40:54Z</dcterms:created>
  <dcterms:modified xsi:type="dcterms:W3CDTF">2015-08-11T16:30:00Z</dcterms:modified>
</cp:coreProperties>
</file>