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266" r:id="rId4"/>
    <p:sldId id="304" r:id="rId5"/>
    <p:sldId id="301" r:id="rId6"/>
    <p:sldId id="269" r:id="rId7"/>
    <p:sldId id="302" r:id="rId8"/>
    <p:sldId id="272" r:id="rId9"/>
    <p:sldId id="305" r:id="rId10"/>
    <p:sldId id="276" r:id="rId11"/>
    <p:sldId id="281" r:id="rId12"/>
    <p:sldId id="290" r:id="rId13"/>
    <p:sldId id="291" r:id="rId14"/>
    <p:sldId id="295" r:id="rId15"/>
    <p:sldId id="293" r:id="rId16"/>
    <p:sldId id="303" r:id="rId17"/>
    <p:sldId id="288" r:id="rId18"/>
    <p:sldId id="286" r:id="rId19"/>
    <p:sldId id="313" r:id="rId20"/>
    <p:sldId id="306" r:id="rId21"/>
    <p:sldId id="307" r:id="rId22"/>
    <p:sldId id="308" r:id="rId23"/>
    <p:sldId id="309" r:id="rId24"/>
    <p:sldId id="310" r:id="rId25"/>
    <p:sldId id="311" r:id="rId26"/>
    <p:sldId id="312" r:id="rId2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  <a:srgbClr val="FF0000"/>
    <a:srgbClr val="FF2F2F"/>
    <a:srgbClr val="FF9900"/>
    <a:srgbClr val="FF6600"/>
    <a:srgbClr val="0033CC"/>
    <a:srgbClr val="532C1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86559" autoAdjust="0"/>
  </p:normalViewPr>
  <p:slideViewPr>
    <p:cSldViewPr>
      <p:cViewPr>
        <p:scale>
          <a:sx n="100" d="100"/>
          <a:sy n="100" d="100"/>
        </p:scale>
        <p:origin x="-1408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2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image" Target="../media/image41.emf"/><Relationship Id="rId2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1" Type="http://schemas.openxmlformats.org/officeDocument/2006/relationships/image" Target="../media/image49.emf"/><Relationship Id="rId2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2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1" Type="http://schemas.openxmlformats.org/officeDocument/2006/relationships/image" Target="../media/image60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w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E152F4-F584-4957-9C2B-AA345750A748}" type="datetimeFigureOut">
              <a:rPr lang="fr-FR"/>
              <a:pPr>
                <a:defRPr/>
              </a:pPr>
              <a:t>02/03/17</a:t>
            </a:fld>
            <a:endParaRPr lang="fr-FR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AF87A77-33D3-4CA9-B5CC-9AE8BCF760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85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D18A3-F1AE-4400-940B-F5035A3F83A7}" type="datetimeFigureOut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5750D5-F93C-4637-AA48-B97F401565E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90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Nécessité d’enlever le sulfoxyde et de pouvoir fonctionnaliser</a:t>
            </a:r>
          </a:p>
        </p:txBody>
      </p:sp>
      <p:sp>
        <p:nvSpPr>
          <p:cNvPr id="860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6E40D-F992-4C36-B427-AE2FEACEF08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D572-42A7-446B-ACCF-DE6E84DD9B30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8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1DAF-0D53-4679-850C-3D778A403F0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B250-2847-4350-A842-8FC620CD217A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634E-365E-49B0-B30D-F6D5211C802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7036-4FFA-4288-8CA1-06CD579E6281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2C5D-8246-49D6-BB47-5398733ACCF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076E-4853-46DF-AEF1-E44932822477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E6CF-F9AD-4211-94C0-505523E1C08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7D4B-A199-47B1-90E6-32F424EE1644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BAC3-7E3A-453F-8501-136D7D92ADD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BC3F-7422-4EC4-AAD6-79BD8AB293BD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01A3-FD59-4621-9BCC-4F041006E00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7E8D-8053-49EB-8E8B-5A8E5DA5AA2A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88E8-60D8-4523-B263-A9369CFAAAC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A3C9-786D-4AAE-ACF7-6620C3CA4F5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13D1-F585-4B83-9C27-6C5B83B21605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E5FB-80DC-42F1-91A3-E56CE706C53F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6734-2B22-42E0-8241-D5753013926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2EA2-45B6-4E05-B66D-B44B2D8BD02A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3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DEFD-085F-4F5F-9E7E-D4A2FF1FBD9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382D-DC1A-4131-B7AF-4D4D438AEF4D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220F-6621-4707-AB00-2A3DF27805D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C2A7-E9C5-416C-A45D-DC8CAC9838F1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CE55-B7A6-4C1E-9B03-646C7370000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C042E0-4ACE-41C8-A550-BC2429ED6BB7}" type="datetime1">
              <a:rPr lang="fr-FR"/>
              <a:pPr>
                <a:defRPr/>
              </a:pPr>
              <a:t>02/03/17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1ED269-A2CC-4877-A49B-106FFAFAFFB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7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7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52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4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61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62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oleObject" Target="../embeddings/oleObject51.bin"/><Relationship Id="rId5" Type="http://schemas.openxmlformats.org/officeDocument/2006/relationships/image" Target="../media/image63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64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66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7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72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73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74.w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75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7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76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image" Target="../media/image14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5.emf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wmf"/><Relationship Id="rId7" Type="http://schemas.openxmlformats.org/officeDocument/2006/relationships/image" Target="../media/image33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750" y="2708275"/>
            <a:ext cx="8305800" cy="514350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solidFill>
                  <a:schemeClr val="bg1"/>
                </a:solidFill>
              </a:rPr>
              <a:t>Dr. Xavier J. Salom-Roig</a:t>
            </a:r>
          </a:p>
        </p:txBody>
      </p:sp>
      <p:pic>
        <p:nvPicPr>
          <p:cNvPr id="16386" name="Image 3" descr="logo-cn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58515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 4" descr="Logo 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851525"/>
            <a:ext cx="22082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 5" descr="chimi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3" y="5851525"/>
            <a:ext cx="1228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Espace réservé du contenu 14" descr="Logo IBMM Vertic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4797425"/>
            <a:ext cx="9175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827088" y="1052513"/>
            <a:ext cx="7486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  <a:latin typeface="Times New Roman" pitchFamily="18" charset="0"/>
              </a:rPr>
              <a:t>Torquoselective Nazarov Cyclization </a:t>
            </a:r>
          </a:p>
          <a:p>
            <a:pPr algn="ctr"/>
            <a:r>
              <a:rPr lang="fr-FR" sz="3600" b="1">
                <a:solidFill>
                  <a:schemeClr val="bg1"/>
                </a:solidFill>
                <a:latin typeface="Times New Roman" pitchFamily="18" charset="0"/>
              </a:rPr>
              <a:t>Mediated by a Chiral Sulfoxide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124075" y="3860800"/>
            <a:ext cx="4908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2</a:t>
            </a:r>
            <a:r>
              <a:rPr lang="fr-FR" b="1" baseline="30000">
                <a:solidFill>
                  <a:schemeClr val="bg1"/>
                </a:solidFill>
              </a:rPr>
              <a:t>nd</a:t>
            </a:r>
            <a:r>
              <a:rPr lang="fr-FR" b="1">
                <a:solidFill>
                  <a:schemeClr val="bg1"/>
                </a:solidFill>
              </a:rPr>
              <a:t> European Organic Chemistry Congress</a:t>
            </a:r>
          </a:p>
          <a:p>
            <a:pPr algn="ctr"/>
            <a:endParaRPr lang="fr-FR" b="1">
              <a:solidFill>
                <a:schemeClr val="bg1"/>
              </a:solidFill>
            </a:endParaRPr>
          </a:p>
          <a:p>
            <a:pPr algn="ctr"/>
            <a:r>
              <a:rPr lang="fr-FR" b="1">
                <a:solidFill>
                  <a:schemeClr val="bg1"/>
                </a:solidFill>
              </a:rPr>
              <a:t>March 02-03, 2017 Amsterdam,</a:t>
            </a:r>
            <a:r>
              <a:rPr lang="fr-FR" b="1"/>
              <a:t> </a:t>
            </a:r>
            <a:r>
              <a:rPr lang="fr-FR" b="1">
                <a:solidFill>
                  <a:schemeClr val="bg1"/>
                </a:solidFill>
              </a:rPr>
              <a:t>Netherlands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64" name="Group 544"/>
          <p:cNvGraphicFramePr>
            <a:graphicFrameLocks noGrp="1"/>
          </p:cNvGraphicFramePr>
          <p:nvPr/>
        </p:nvGraphicFramePr>
        <p:xfrm>
          <a:off x="285750" y="1919288"/>
          <a:ext cx="8501063" cy="3790956"/>
        </p:xfrm>
        <a:graphic>
          <a:graphicData uri="http://schemas.openxmlformats.org/drawingml/2006/table">
            <a:tbl>
              <a:tblPr/>
              <a:tblGrid>
                <a:gridCol w="1589088"/>
                <a:gridCol w="754062"/>
                <a:gridCol w="1539875"/>
                <a:gridCol w="1539875"/>
                <a:gridCol w="1538288"/>
                <a:gridCol w="1539875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Lewis Acid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R.Time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trans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trans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cis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cis 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ZrCl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MgCl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ZnI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ZnCl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Cu(OTf)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Sc(OTf)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30min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20min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(excès)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263" name="Group 543"/>
          <p:cNvGraphicFramePr>
            <a:graphicFrameLocks noGrp="1"/>
          </p:cNvGraphicFramePr>
          <p:nvPr/>
        </p:nvGraphicFramePr>
        <p:xfrm>
          <a:off x="323850" y="1916113"/>
          <a:ext cx="8501063" cy="3790956"/>
        </p:xfrm>
        <a:graphic>
          <a:graphicData uri="http://schemas.openxmlformats.org/drawingml/2006/table">
            <a:tbl>
              <a:tblPr/>
              <a:tblGrid>
                <a:gridCol w="1589088"/>
                <a:gridCol w="754062"/>
                <a:gridCol w="1539875"/>
                <a:gridCol w="1539875"/>
                <a:gridCol w="1538288"/>
                <a:gridCol w="1539875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Lewis Acid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R. time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trans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trans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cis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cis 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ZrCl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MgCl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ZnI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ZnCl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Cu(OTf)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Sc(OTf)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30min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20min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(excès)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997" name="Group 277"/>
          <p:cNvGraphicFramePr>
            <a:graphicFrameLocks noGrp="1"/>
          </p:cNvGraphicFramePr>
          <p:nvPr/>
        </p:nvGraphicFramePr>
        <p:xfrm>
          <a:off x="323850" y="1916113"/>
          <a:ext cx="8501063" cy="3790956"/>
        </p:xfrm>
        <a:graphic>
          <a:graphicData uri="http://schemas.openxmlformats.org/drawingml/2006/table">
            <a:tbl>
              <a:tblPr/>
              <a:tblGrid>
                <a:gridCol w="1589088"/>
                <a:gridCol w="754062"/>
                <a:gridCol w="1539875"/>
                <a:gridCol w="1539875"/>
                <a:gridCol w="1538288"/>
                <a:gridCol w="1539875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Lewis Acid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R.time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trans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trans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cis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cis </a:t>
                      </a: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ZrCl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MgCl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ZnI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ZnCl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Cu(OTf)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Sc(OTf)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InCl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FeCl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30min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20min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TiCl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(excess)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8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AFB7D-9821-4FEF-BB06-843176405014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8694" y="4788000"/>
            <a:ext cx="2772000" cy="900000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718000" y="2880000"/>
            <a:ext cx="2772000" cy="12240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aphicFrame>
        <p:nvGraphicFramePr>
          <p:cNvPr id="30995" name="Object 275"/>
          <p:cNvGraphicFramePr>
            <a:graphicFrameLocks noChangeAspect="1"/>
          </p:cNvGraphicFramePr>
          <p:nvPr/>
        </p:nvGraphicFramePr>
        <p:xfrm>
          <a:off x="323850" y="620713"/>
          <a:ext cx="86042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2" name="CS ChemDraw Drawing" r:id="rId3" imgW="6994440" imgH="762120" progId="ChemDraw.Document.6.0">
                  <p:embed/>
                </p:oleObj>
              </mc:Choice>
              <mc:Fallback>
                <p:oleObj name="CS ChemDraw Drawing" r:id="rId3" imgW="6994440" imgH="762120" progId="ChemDraw.Document.6.0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860425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62" name="Rectangle 542"/>
          <p:cNvSpPr>
            <a:spLocks noChangeArrowheads="1"/>
          </p:cNvSpPr>
          <p:nvPr/>
        </p:nvSpPr>
        <p:spPr bwMode="auto">
          <a:xfrm>
            <a:off x="179388" y="1844675"/>
            <a:ext cx="8964612" cy="4249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1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108700"/>
            <a:ext cx="609600" cy="45720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41F41-4A99-4DF0-A9A0-9D23B4FF8034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7909" name="ZoneTexte 4"/>
          <p:cNvSpPr txBox="1">
            <a:spLocks noChangeArrowheads="1"/>
          </p:cNvSpPr>
          <p:nvPr/>
        </p:nvSpPr>
        <p:spPr bwMode="auto">
          <a:xfrm>
            <a:off x="-1908175" y="0"/>
            <a:ext cx="669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DHP-Substrates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1187450" y="1989138"/>
          <a:ext cx="65532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CS ChemDraw Drawing" r:id="rId3" imgW="5851080" imgH="1279800" progId="ChemDraw.Document.6.0">
                  <p:embed/>
                </p:oleObj>
              </mc:Choice>
              <mc:Fallback>
                <p:oleObj name="CS ChemDraw Drawing" r:id="rId3" imgW="5851080" imgH="1279800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6553200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827088" y="404813"/>
          <a:ext cx="734536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CS ChemDraw Drawing" r:id="rId5" imgW="5869440" imgH="1268640" progId="ChemDraw.Document.6.0">
                  <p:embed/>
                </p:oleObj>
              </mc:Choice>
              <mc:Fallback>
                <p:oleObj name="CS ChemDraw Drawing" r:id="rId5" imgW="5869440" imgH="1268640" progId="ChemDraw.Document.6.0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4813"/>
                        <a:ext cx="7345362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1116013" y="5157788"/>
          <a:ext cx="66976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9" name="CS ChemDraw Drawing" r:id="rId7" imgW="5851080" imgH="1257480" progId="ChemDraw.Document.6.0">
                  <p:embed/>
                </p:oleObj>
              </mc:Choice>
              <mc:Fallback>
                <p:oleObj name="CS ChemDraw Drawing" r:id="rId7" imgW="5851080" imgH="1257480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157788"/>
                        <a:ext cx="66976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900113" y="3500438"/>
          <a:ext cx="79216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CS ChemDraw Drawing" r:id="rId9" imgW="6094080" imgH="1268640" progId="ChemDraw.Document.6.0">
                  <p:embed/>
                </p:oleObj>
              </mc:Choice>
              <mc:Fallback>
                <p:oleObj name="CS ChemDraw Drawing" r:id="rId9" imgW="6094080" imgH="1268640" progId="ChemDraw.Document.6.0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792162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3877D-4609-4603-B5BB-6CB40649AE6E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20993"/>
              </p:ext>
            </p:extLst>
          </p:nvPr>
        </p:nvGraphicFramePr>
        <p:xfrm>
          <a:off x="1979712" y="1844824"/>
          <a:ext cx="5232054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CS ChemDraw Drawing" r:id="rId4" imgW="2313143" imgH="924659" progId="ChemDraw.Document.6.0">
                  <p:embed/>
                </p:oleObj>
              </mc:Choice>
              <mc:Fallback>
                <p:oleObj name="CS ChemDraw Drawing" r:id="rId4" imgW="2313143" imgH="92465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44824"/>
                        <a:ext cx="5232054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27784" y="4941168"/>
            <a:ext cx="357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err="1">
                <a:solidFill>
                  <a:srgbClr val="7030A0"/>
                </a:solidFill>
                <a:latin typeface="Times New Roman" pitchFamily="18" charset="0"/>
              </a:rPr>
              <a:t>γ-secretases</a:t>
            </a:r>
            <a:r>
              <a:rPr lang="fr-FR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fr-FR" dirty="0" err="1">
                <a:solidFill>
                  <a:srgbClr val="7030A0"/>
                </a:solidFill>
                <a:latin typeface="Times New Roman" pitchFamily="18" charset="0"/>
              </a:rPr>
              <a:t>inhibitors</a:t>
            </a:r>
            <a:endParaRPr lang="fr-FR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7113" name="Text Box 17"/>
          <p:cNvSpPr txBox="1">
            <a:spLocks noChangeArrowheads="1"/>
          </p:cNvSpPr>
          <p:nvPr/>
        </p:nvSpPr>
        <p:spPr bwMode="auto">
          <a:xfrm>
            <a:off x="2195513" y="260350"/>
            <a:ext cx="4668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Further synthetic elaboration</a:t>
            </a: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6387B-3796-48A7-A569-33B8A50E6B08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757363" y="1428750"/>
          <a:ext cx="56292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CS ChemDraw Drawing" r:id="rId3" imgW="4497062" imgH="1084791" progId="ChemDraw.Document.6.0">
                  <p:embed/>
                </p:oleObj>
              </mc:Choice>
              <mc:Fallback>
                <p:oleObj name="CS ChemDraw Drawing" r:id="rId3" imgW="4497062" imgH="108479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1428750"/>
                        <a:ext cx="5629275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6" name="Group 28"/>
          <p:cNvGraphicFramePr>
            <a:graphicFrameLocks noGrp="1"/>
          </p:cNvGraphicFramePr>
          <p:nvPr/>
        </p:nvGraphicFramePr>
        <p:xfrm>
          <a:off x="755650" y="3500438"/>
          <a:ext cx="7572375" cy="2169160"/>
        </p:xfrm>
        <a:graphic>
          <a:graphicData uri="http://schemas.openxmlformats.org/drawingml/2006/table">
            <a:tbl>
              <a:tblPr/>
              <a:tblGrid>
                <a:gridCol w="2524125"/>
                <a:gridCol w="2524125"/>
                <a:gridCol w="25241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fr-F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fr-FR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 : cis</a:t>
                      </a:r>
                      <a:endParaRPr kumimoji="0" lang="fr-FR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Ratio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Yield in major diastereomer (%)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D2D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L-selectride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ZnI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/DIBAL-H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30:70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NaBH</a:t>
                      </a:r>
                      <a:r>
                        <a:rPr kumimoji="0" lang="fr-F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7:93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DIBAL-H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95:5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4" name="ZoneTexte 6"/>
          <p:cNvSpPr txBox="1">
            <a:spLocks noChangeArrowheads="1"/>
          </p:cNvSpPr>
          <p:nvPr/>
        </p:nvSpPr>
        <p:spPr bwMode="auto">
          <a:xfrm>
            <a:off x="1225550" y="357188"/>
            <a:ext cx="669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Stereoselective Carbonyl Reduction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1403648" y="6237312"/>
            <a:ext cx="651245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b="1" u="sng" dirty="0">
                <a:solidFill>
                  <a:schemeClr val="bg1"/>
                </a:solidFill>
                <a:latin typeface="Times New Roman" pitchFamily="18" charset="0"/>
              </a:rPr>
              <a:t>Grenet, E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.; </a:t>
            </a:r>
            <a:r>
              <a:rPr lang="fr-FR" sz="1500" dirty="0" err="1">
                <a:solidFill>
                  <a:schemeClr val="bg1"/>
                </a:solidFill>
                <a:latin typeface="Times New Roman" pitchFamily="18" charset="0"/>
              </a:rPr>
              <a:t>Martínez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J.; Salom-Roig, X. J.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Chem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Eur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J. </a:t>
            </a:r>
            <a:r>
              <a:rPr lang="fr-FR" sz="1500" b="1" dirty="0">
                <a:solidFill>
                  <a:schemeClr val="bg1"/>
                </a:solidFill>
                <a:latin typeface="Times New Roman" pitchFamily="18" charset="0"/>
              </a:rPr>
              <a:t>2016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22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16770-16773.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9E73C-AB79-4C9E-9145-E23E49648DCB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3278" name="ZoneTexte 4"/>
          <p:cNvSpPr txBox="1">
            <a:spLocks noChangeArrowheads="1"/>
          </p:cNvSpPr>
          <p:nvPr/>
        </p:nvSpPr>
        <p:spPr bwMode="auto">
          <a:xfrm>
            <a:off x="1225550" y="357188"/>
            <a:ext cx="669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Sulfoxide Group Removal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211638" y="4149725"/>
          <a:ext cx="4746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CS ChemDraw Drawing" r:id="rId3" imgW="339711" imgH="339889" progId="ChemDraw.Document.6.0">
                  <p:embed/>
                </p:oleObj>
              </mc:Choice>
              <mc:Fallback>
                <p:oleObj name="CS ChemDraw Drawing" r:id="rId3" imgW="339711" imgH="33988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149725"/>
                        <a:ext cx="4746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1835150" y="2492375"/>
          <a:ext cx="5227638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CS ChemDraw Drawing" r:id="rId5" imgW="3497760" imgH="1600200" progId="ChemDraw.Document.6.0">
                  <p:embed/>
                </p:oleObj>
              </mc:Choice>
              <mc:Fallback>
                <p:oleObj name="CS ChemDraw Drawing" r:id="rId5" imgW="3497760" imgH="1600200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92375"/>
                        <a:ext cx="5227638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1908175" y="1196975"/>
          <a:ext cx="67675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CS ChemDraw Drawing" r:id="rId7" imgW="4599360" imgH="991440" progId="ChemDraw.Document.6.0">
                  <p:embed/>
                </p:oleObj>
              </mc:Choice>
              <mc:Fallback>
                <p:oleObj name="CS ChemDraw Drawing" r:id="rId7" imgW="4599360" imgH="991440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96975"/>
                        <a:ext cx="6767513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6" name="Object 28"/>
          <p:cNvGraphicFramePr>
            <a:graphicFrameLocks noChangeAspect="1"/>
          </p:cNvGraphicFramePr>
          <p:nvPr/>
        </p:nvGraphicFramePr>
        <p:xfrm>
          <a:off x="323850" y="5084763"/>
          <a:ext cx="78486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CS ChemDraw Drawing" r:id="rId9" imgW="5365440" imgH="1019160" progId="ChemDraw.Document.6.0">
                  <p:embed/>
                </p:oleObj>
              </mc:Choice>
              <mc:Fallback>
                <p:oleObj name="CS ChemDraw Drawing" r:id="rId9" imgW="5365440" imgH="1019160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084763"/>
                        <a:ext cx="78486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237288"/>
            <a:ext cx="609600" cy="45720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DA2AF-B5F1-4E65-8D8D-ADC8F756DEA1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213" name="ZoneTexte 6"/>
          <p:cNvSpPr txBox="1">
            <a:spLocks noChangeArrowheads="1"/>
          </p:cNvSpPr>
          <p:nvPr/>
        </p:nvSpPr>
        <p:spPr bwMode="auto">
          <a:xfrm>
            <a:off x="1857375" y="5661025"/>
            <a:ext cx="728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675A00"/>
                </a:solidFill>
                <a:latin typeface="Times New Roman" pitchFamily="18" charset="0"/>
              </a:rPr>
              <a:t>TWO DIASTEREODIVERGENT STEPS</a:t>
            </a:r>
          </a:p>
          <a:p>
            <a:r>
              <a:rPr lang="fr-FR" sz="2000" b="1" dirty="0">
                <a:solidFill>
                  <a:srgbClr val="675A00"/>
                </a:solidFill>
                <a:latin typeface="Times New Roman" pitchFamily="18" charset="0"/>
              </a:rPr>
              <a:t>4</a:t>
            </a:r>
            <a:r>
              <a:rPr lang="fr-FR" sz="2000" dirty="0">
                <a:solidFill>
                  <a:srgbClr val="675A00"/>
                </a:solidFill>
                <a:latin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675A00"/>
                </a:solidFill>
                <a:latin typeface="Times New Roman" pitchFamily="18" charset="0"/>
              </a:rPr>
              <a:t>STEREOISOMERS FROM A </a:t>
            </a:r>
            <a:r>
              <a:rPr lang="fr-FR" sz="2000" b="1" dirty="0">
                <a:solidFill>
                  <a:srgbClr val="675A00"/>
                </a:solidFill>
                <a:latin typeface="Times New Roman" pitchFamily="18" charset="0"/>
              </a:rPr>
              <a:t>COMMON</a:t>
            </a:r>
            <a:r>
              <a:rPr lang="fr-FR" sz="2000" dirty="0">
                <a:solidFill>
                  <a:srgbClr val="675A00"/>
                </a:solidFill>
                <a:latin typeface="Times New Roman" pitchFamily="18" charset="0"/>
              </a:rPr>
              <a:t> </a:t>
            </a:r>
            <a:r>
              <a:rPr lang="fr-FR" sz="2000" b="1" dirty="0">
                <a:solidFill>
                  <a:srgbClr val="675A00"/>
                </a:solidFill>
                <a:latin typeface="Times New Roman" pitchFamily="18" charset="0"/>
              </a:rPr>
              <a:t>PRECURSOR</a:t>
            </a:r>
          </a:p>
        </p:txBody>
      </p:sp>
      <p:sp>
        <p:nvSpPr>
          <p:cNvPr id="8" name="Flèche droite à entaille 7"/>
          <p:cNvSpPr>
            <a:spLocks/>
          </p:cNvSpPr>
          <p:nvPr/>
        </p:nvSpPr>
        <p:spPr>
          <a:xfrm>
            <a:off x="1214414" y="5790055"/>
            <a:ext cx="428628" cy="250033"/>
          </a:xfrm>
          <a:prstGeom prst="notchedRightArrow">
            <a:avLst/>
          </a:prstGeom>
          <a:gradFill flip="none" rotWithShape="1">
            <a:gsLst>
              <a:gs pos="100000">
                <a:srgbClr val="C40062"/>
              </a:gs>
              <a:gs pos="100000">
                <a:srgbClr val="FF0080"/>
              </a:gs>
            </a:gsLst>
            <a:lin ang="18900000" scaled="1"/>
            <a:tileRect/>
          </a:gradFill>
          <a:ln w="254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05494"/>
              </p:ext>
            </p:extLst>
          </p:nvPr>
        </p:nvGraphicFramePr>
        <p:xfrm>
          <a:off x="467544" y="1196752"/>
          <a:ext cx="806450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CS ChemDraw Drawing" r:id="rId3" imgW="6796080" imgH="3008160" progId="ChemDraw.Document.6.0">
                  <p:embed/>
                </p:oleObj>
              </mc:Choice>
              <mc:Fallback>
                <p:oleObj name="CS ChemDraw Drawing" r:id="rId3" imgW="6796080" imgH="3008160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96752"/>
                        <a:ext cx="8064500" cy="357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4644008" y="3212976"/>
            <a:ext cx="4319587" cy="201617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467544" y="3284984"/>
            <a:ext cx="4032250" cy="18716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635896" y="332656"/>
            <a:ext cx="1884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  <p:bldP spid="51218" grpId="0" animBg="1"/>
      <p:bldP spid="512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AF62D-1D91-427D-9478-D38DC24C57E1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19817" name="Group 9"/>
          <p:cNvGraphicFramePr>
            <a:graphicFrameLocks noGrp="1"/>
          </p:cNvGraphicFramePr>
          <p:nvPr/>
        </p:nvGraphicFramePr>
        <p:xfrm>
          <a:off x="357188" y="836613"/>
          <a:ext cx="8501062" cy="5021263"/>
        </p:xfrm>
        <a:graphic>
          <a:graphicData uri="http://schemas.openxmlformats.org/drawingml/2006/table">
            <a:tbl>
              <a:tblPr/>
              <a:tblGrid>
                <a:gridCol w="4251325"/>
                <a:gridCol w="4249737"/>
              </a:tblGrid>
              <a:tr h="5021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Pr. Jean Martinez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Dr. Erwann Grenet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Dr. Arie Van der Lee (RX)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Aurélien Lebrun (NMR)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Guillaume Cazals (SM)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Pierre Sanchez (LC-MS)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2916238" y="188913"/>
            <a:ext cx="3128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Acknowledgements</a:t>
            </a:r>
          </a:p>
        </p:txBody>
      </p:sp>
      <p:pic>
        <p:nvPicPr>
          <p:cNvPr id="166918" name="Picture 8" descr="FotoManusc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76475"/>
            <a:ext cx="6913562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323850" y="3500438"/>
          <a:ext cx="860425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CS ChemDraw Drawing" r:id="rId3" imgW="7240320" imgH="1965240" progId="ChemDraw.Document.6.0">
                  <p:embed/>
                </p:oleObj>
              </mc:Choice>
              <mc:Fallback>
                <p:oleObj name="CS ChemDraw Drawing" r:id="rId3" imgW="7240320" imgH="1965240" progId="ChemDraw.Document.6.0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00438"/>
                        <a:ext cx="860425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ED6CE-ACEC-4B5C-B087-9819B635A8CE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5077" name="ZoneTexte 4"/>
          <p:cNvSpPr txBox="1">
            <a:spLocks noChangeArrowheads="1"/>
          </p:cNvSpPr>
          <p:nvPr/>
        </p:nvSpPr>
        <p:spPr bwMode="auto">
          <a:xfrm>
            <a:off x="1116013" y="333375"/>
            <a:ext cx="669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Reaction Mechanism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9388" y="3500438"/>
            <a:ext cx="8713787" cy="2736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323850" y="1125538"/>
          <a:ext cx="8351838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CS ChemDraw Drawing" r:id="rId5" imgW="7129080" imgH="1779120" progId="ChemDraw.Document.6.0">
                  <p:embed/>
                </p:oleObj>
              </mc:Choice>
              <mc:Fallback>
                <p:oleObj name="CS ChemDraw Drawing" r:id="rId5" imgW="7129080" imgH="1779120" progId="ChemDraw.Document.6.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5538"/>
                        <a:ext cx="8351838" cy="208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B430C-262F-44B7-A57E-CA084792E9A4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2482850" y="2565400"/>
          <a:ext cx="4852988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CS ChemDraw Drawing" r:id="rId3" imgW="3881142" imgH="2209280" progId="ChemDraw.Document.6.0">
                  <p:embed/>
                </p:oleObj>
              </mc:Choice>
              <mc:Fallback>
                <p:oleObj name="CS ChemDraw Drawing" r:id="rId3" imgW="3881142" imgH="2209280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565400"/>
                        <a:ext cx="4852988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1835150" y="3141663"/>
          <a:ext cx="5329238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CS ChemDraw Drawing" r:id="rId5" imgW="3888360" imgH="2211120" progId="ChemDraw.Document.6.0">
                  <p:embed/>
                </p:oleObj>
              </mc:Choice>
              <mc:Fallback>
                <p:oleObj name="CS ChemDraw Drawing" r:id="rId5" imgW="3888360" imgH="2211120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141663"/>
                        <a:ext cx="5329238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3" name="ZoneTexte 4"/>
          <p:cNvSpPr txBox="1">
            <a:spLocks noChangeArrowheads="1"/>
          </p:cNvSpPr>
          <p:nvPr/>
        </p:nvSpPr>
        <p:spPr bwMode="auto">
          <a:xfrm>
            <a:off x="1258888" y="6308725"/>
            <a:ext cx="66014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b="1" u="sng" dirty="0">
                <a:solidFill>
                  <a:schemeClr val="bg1"/>
                </a:solidFill>
                <a:latin typeface="Times New Roman" pitchFamily="18" charset="0"/>
              </a:rPr>
              <a:t>Grenet, E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.; </a:t>
            </a:r>
            <a:r>
              <a:rPr lang="fr-FR" sz="1500" dirty="0" err="1">
                <a:solidFill>
                  <a:schemeClr val="bg1"/>
                </a:solidFill>
                <a:latin typeface="Times New Roman" pitchFamily="18" charset="0"/>
              </a:rPr>
              <a:t>Martínez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J.; Salom-Roig, X. J.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Asian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J.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Org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Chem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fr-FR" sz="1500" b="1" dirty="0">
                <a:solidFill>
                  <a:schemeClr val="bg1"/>
                </a:solidFill>
                <a:latin typeface="Times New Roman" pitchFamily="18" charset="0"/>
              </a:rPr>
              <a:t>2017,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189-198.</a:t>
            </a:r>
          </a:p>
        </p:txBody>
      </p:sp>
      <p:sp>
        <p:nvSpPr>
          <p:cNvPr id="42014" name="ZoneTexte 4"/>
          <p:cNvSpPr txBox="1">
            <a:spLocks noChangeArrowheads="1"/>
          </p:cNvSpPr>
          <p:nvPr/>
        </p:nvSpPr>
        <p:spPr bwMode="auto">
          <a:xfrm>
            <a:off x="1116013" y="260350"/>
            <a:ext cx="669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Aromatic Substrates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42011" name="Object 27"/>
          <p:cNvGraphicFramePr>
            <a:graphicFrameLocks noChangeAspect="1"/>
          </p:cNvGraphicFramePr>
          <p:nvPr/>
        </p:nvGraphicFramePr>
        <p:xfrm>
          <a:off x="684213" y="1052513"/>
          <a:ext cx="7777162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3" name="CS ChemDraw Drawing" r:id="rId7" imgW="6464880" imgH="1268640" progId="ChemDraw.Document.6.0">
                  <p:embed/>
                </p:oleObj>
              </mc:Choice>
              <mc:Fallback>
                <p:oleObj name="CS ChemDraw Drawing" r:id="rId7" imgW="6464880" imgH="1268640" progId="ChemDraw.Document.6.0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2513"/>
                        <a:ext cx="7777162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1187450" y="2276475"/>
          <a:ext cx="6408738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4" name="CS ChemDraw Drawing" r:id="rId9" imgW="5004360" imgH="1703880" progId="ChemDraw.Document.6.0">
                  <p:embed/>
                </p:oleObj>
              </mc:Choice>
              <mc:Fallback>
                <p:oleObj name="CS ChemDraw Drawing" r:id="rId9" imgW="5004360" imgH="1703880" progId="ChemDraw.Document.6.0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76475"/>
                        <a:ext cx="6408738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5940425" y="3716338"/>
            <a:ext cx="2232025" cy="1368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66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450" y="1125538"/>
          <a:ext cx="67691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7" name="CS ChemDraw Drawing" r:id="rId3" imgW="4720320" imgH="1622520" progId="ChemDraw.Document.6.0">
                  <p:embed/>
                </p:oleObj>
              </mc:Choice>
              <mc:Fallback>
                <p:oleObj name="CS ChemDraw Drawing" r:id="rId3" imgW="4720320" imgH="162252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6769100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3716338"/>
          <a:ext cx="461010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8" name="CS ChemDraw Drawing" r:id="rId5" imgW="3004200" imgH="1810080" progId="ChemDraw.Document.6.0">
                  <p:embed/>
                </p:oleObj>
              </mc:Choice>
              <mc:Fallback>
                <p:oleObj name="CS ChemDraw Drawing" r:id="rId5" imgW="3004200" imgH="181008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716338"/>
                        <a:ext cx="4610100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1" name="Text Box 10"/>
          <p:cNvSpPr txBox="1">
            <a:spLocks noChangeArrowheads="1"/>
          </p:cNvSpPr>
          <p:nvPr/>
        </p:nvSpPr>
        <p:spPr bwMode="auto">
          <a:xfrm>
            <a:off x="163513" y="333375"/>
            <a:ext cx="898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33CC"/>
                </a:solidFill>
                <a:latin typeface="Times New Roman" pitchFamily="18" charset="0"/>
              </a:rPr>
              <a:t>AlCl</a:t>
            </a:r>
            <a:r>
              <a:rPr lang="fr-FR" sz="24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  <a:r>
              <a:rPr lang="fr-FR" sz="2400" b="1">
                <a:solidFill>
                  <a:srgbClr val="0033CC"/>
                </a:solidFill>
                <a:latin typeface="Times New Roman" pitchFamily="18" charset="0"/>
              </a:rPr>
              <a:t> and ZnI</a:t>
            </a:r>
            <a:r>
              <a:rPr lang="fr-FR" sz="24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lang="fr-FR" sz="2400" b="1">
                <a:solidFill>
                  <a:srgbClr val="0033CC"/>
                </a:solidFill>
                <a:latin typeface="Times New Roman" pitchFamily="18" charset="0"/>
              </a:rPr>
              <a:t> give the same stereoisomer with aromatic substrates</a:t>
            </a:r>
          </a:p>
        </p:txBody>
      </p:sp>
      <p:sp>
        <p:nvSpPr>
          <p:cNvPr id="41995" name="Espace réservé du numéro de diapositive 2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F127C3A6-84B7-43E2-9CB6-0B54E7D6395E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19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ZoneTexte 5"/>
          <p:cNvSpPr txBox="1">
            <a:spLocks noChangeArrowheads="1"/>
          </p:cNvSpPr>
          <p:nvPr/>
        </p:nvSpPr>
        <p:spPr bwMode="auto">
          <a:xfrm>
            <a:off x="2484438" y="620713"/>
            <a:ext cx="5357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</a:rPr>
              <a:t>The </a:t>
            </a:r>
            <a:r>
              <a:rPr lang="fr-FR" sz="2800" b="1" dirty="0" err="1">
                <a:solidFill>
                  <a:srgbClr val="0033CC"/>
                </a:solidFill>
                <a:latin typeface="Times New Roman" pitchFamily="18" charset="0"/>
              </a:rPr>
              <a:t>Nazarov</a:t>
            </a:r>
            <a:r>
              <a:rPr lang="fr-FR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Reaction</a:t>
            </a:r>
            <a:endParaRPr lang="fr-FR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5129" name="Espace réservé du numéro de diapositive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E4541-4D1C-4580-91F2-65A005598885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07141"/>
              </p:ext>
            </p:extLst>
          </p:nvPr>
        </p:nvGraphicFramePr>
        <p:xfrm>
          <a:off x="1691680" y="1556792"/>
          <a:ext cx="5616575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CS ChemDraw Drawing" r:id="rId3" imgW="4582440" imgH="1079280" progId="ChemDraw.Document.6.0">
                  <p:embed/>
                </p:oleObj>
              </mc:Choice>
              <mc:Fallback>
                <p:oleObj name="CS ChemDraw Drawing" r:id="rId3" imgW="4582440" imgH="1079280" progId="ChemDraw.Document.6.0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556792"/>
                        <a:ext cx="5616575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/>
        </p:nvGraphicFramePr>
        <p:xfrm>
          <a:off x="539750" y="3141663"/>
          <a:ext cx="8280400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CS ChemDraw Drawing" r:id="rId5" imgW="6419520" imgH="1734840" progId="ChemDraw.Document.6.0">
                  <p:embed/>
                </p:oleObj>
              </mc:Choice>
              <mc:Fallback>
                <p:oleObj name="CS ChemDraw Drawing" r:id="rId5" imgW="6419520" imgH="1734840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141663"/>
                        <a:ext cx="8280400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411760" y="5877272"/>
            <a:ext cx="39989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Reactivity</a:t>
            </a:r>
            <a:r>
              <a:rPr lang="fr-FR" dirty="0" smtClean="0">
                <a:solidFill>
                  <a:srgbClr val="FF6600"/>
                </a:solidFill>
                <a:latin typeface="Times New Roman"/>
                <a:cs typeface="Times New Roman"/>
              </a:rPr>
              <a:t> and </a:t>
            </a:r>
            <a:r>
              <a:rPr lang="fr-FR" smtClean="0">
                <a:solidFill>
                  <a:srgbClr val="FF6600"/>
                </a:solidFill>
                <a:latin typeface="Times New Roman"/>
                <a:cs typeface="Times New Roman"/>
              </a:rPr>
              <a:t>Regioselectivity</a:t>
            </a:r>
            <a:r>
              <a:rPr lang="fr-FR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Times New Roman"/>
                <a:cs typeface="Times New Roman"/>
              </a:rPr>
              <a:t>problems</a:t>
            </a:r>
            <a:endParaRPr lang="fr-FR" dirty="0" smtClean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2089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060575"/>
            <a:ext cx="56896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805488"/>
            <a:ext cx="54721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09" name="Espace réservé du numéro de diapositive 2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210BF872-F7E3-4CBC-83FD-150E9355A863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20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ce réservé du numéro de diapositive 2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7D9DB39E-71C0-460D-AFAC-859F3FEBD21B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21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1877219" y="4502944"/>
            <a:ext cx="1143000" cy="1008062"/>
          </a:xfrm>
          <a:prstGeom prst="bent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59125" y="5075238"/>
            <a:ext cx="289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TfOH ,TFA, MsOH,</a:t>
            </a:r>
          </a:p>
          <a:p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FeCl</a:t>
            </a:r>
            <a:r>
              <a:rPr lang="fr-FR" baseline="-25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, Sc(OTf)</a:t>
            </a:r>
            <a:r>
              <a:rPr lang="fr-FR" baseline="-25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fr-FR" baseline="-250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TiCl</a:t>
            </a:r>
            <a:r>
              <a:rPr lang="fr-FR" baseline="-2500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fr-FR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635125" y="3643313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Times New Roman" pitchFamily="18" charset="0"/>
              </a:rPr>
              <a:t>Failed!!!</a:t>
            </a:r>
            <a:endParaRPr lang="fr-FR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3013" name="Picture 5" descr="http://www.signals.fr/media/catalog/product/cache/1/image/9df78eab33525d08d6e5fb8d27136e95/P/a/Panneau-PVC-Voie-sans-issue-450x450-mm-C13P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2211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900113" y="692150"/>
          <a:ext cx="7561262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8" name="CS ChemDraw Drawing" r:id="rId4" imgW="5374080" imgH="2278440" progId="ChemDraw.Document.6.0">
                  <p:embed/>
                </p:oleObj>
              </mc:Choice>
              <mc:Fallback>
                <p:oleObj name="CS ChemDraw Drawing" r:id="rId4" imgW="5374080" imgH="227844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92150"/>
                        <a:ext cx="7561262" cy="320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Espace réservé du numéro de diapositive 2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3D8CB3AF-FBDF-4B9F-A07B-9D3A3E780CAE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22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1990" name="Object 3"/>
          <p:cNvGraphicFramePr>
            <a:graphicFrameLocks noChangeAspect="1"/>
          </p:cNvGraphicFramePr>
          <p:nvPr/>
        </p:nvGraphicFramePr>
        <p:xfrm>
          <a:off x="2916238" y="4076700"/>
          <a:ext cx="1792287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8" name="CS ChemDraw Drawing" r:id="rId3" imgW="1433447" imgH="1354204" progId="ChemDraw.Document.6.0">
                  <p:embed/>
                </p:oleObj>
              </mc:Choice>
              <mc:Fallback>
                <p:oleObj name="CS ChemDraw Drawing" r:id="rId3" imgW="1433447" imgH="135420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76700"/>
                        <a:ext cx="1792287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4"/>
          <p:cNvGraphicFramePr>
            <a:graphicFrameLocks noChangeAspect="1"/>
          </p:cNvGraphicFramePr>
          <p:nvPr/>
        </p:nvGraphicFramePr>
        <p:xfrm>
          <a:off x="2555875" y="1844675"/>
          <a:ext cx="4852988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9" name="CS ChemDraw Drawing" r:id="rId5" imgW="3881142" imgH="2209280" progId="ChemDraw.Document.6.0">
                  <p:embed/>
                </p:oleObj>
              </mc:Choice>
              <mc:Fallback>
                <p:oleObj name="CS ChemDraw Drawing" r:id="rId5" imgW="3881142" imgH="22092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44675"/>
                        <a:ext cx="4852988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5"/>
          <p:cNvGraphicFramePr>
            <a:graphicFrameLocks noChangeAspect="1"/>
          </p:cNvGraphicFramePr>
          <p:nvPr/>
        </p:nvGraphicFramePr>
        <p:xfrm>
          <a:off x="1619250" y="2133600"/>
          <a:ext cx="5329238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0" name="CS ChemDraw Drawing" r:id="rId7" imgW="3888360" imgH="2211120" progId="ChemDraw.Document.6.0">
                  <p:embed/>
                </p:oleObj>
              </mc:Choice>
              <mc:Fallback>
                <p:oleObj name="CS ChemDraw Drawing" r:id="rId7" imgW="3888360" imgH="221112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33600"/>
                        <a:ext cx="5329238" cy="303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6"/>
          <p:cNvGraphicFramePr>
            <a:graphicFrameLocks noChangeAspect="1"/>
          </p:cNvGraphicFramePr>
          <p:nvPr/>
        </p:nvGraphicFramePr>
        <p:xfrm>
          <a:off x="1116013" y="1557338"/>
          <a:ext cx="6408737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1" name="CS ChemDraw Drawing" r:id="rId9" imgW="5004360" imgH="1703880" progId="ChemDraw.Document.6.0">
                  <p:embed/>
                </p:oleObj>
              </mc:Choice>
              <mc:Fallback>
                <p:oleObj name="CS ChemDraw Drawing" r:id="rId9" imgW="5004360" imgH="170388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6408737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7"/>
          <p:cNvGraphicFramePr>
            <a:graphicFrameLocks noChangeAspect="1"/>
          </p:cNvGraphicFramePr>
          <p:nvPr/>
        </p:nvGraphicFramePr>
        <p:xfrm>
          <a:off x="5148263" y="4076700"/>
          <a:ext cx="2736850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2" name="CS ChemDraw Drawing" r:id="rId11" imgW="2068560" imgH="1330200" progId="ChemDraw.Document.6.0">
                  <p:embed/>
                </p:oleObj>
              </mc:Choice>
              <mc:Fallback>
                <p:oleObj name="CS ChemDraw Drawing" r:id="rId11" imgW="2068560" imgH="133020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76700"/>
                        <a:ext cx="2736850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6" name="Object 8"/>
          <p:cNvGraphicFramePr>
            <a:graphicFrameLocks noChangeAspect="1"/>
          </p:cNvGraphicFramePr>
          <p:nvPr/>
        </p:nvGraphicFramePr>
        <p:xfrm>
          <a:off x="468313" y="260350"/>
          <a:ext cx="8281987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3" name="CS ChemDraw Drawing" r:id="rId13" imgW="6465240" imgH="1268640" progId="ChemDraw.Document.6.0">
                  <p:embed/>
                </p:oleObj>
              </mc:Choice>
              <mc:Fallback>
                <p:oleObj name="CS ChemDraw Drawing" r:id="rId13" imgW="6465240" imgH="1268640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8281987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8" name="ZoneTexte 4"/>
          <p:cNvSpPr txBox="1">
            <a:spLocks noChangeArrowheads="1"/>
          </p:cNvSpPr>
          <p:nvPr/>
        </p:nvSpPr>
        <p:spPr bwMode="auto">
          <a:xfrm>
            <a:off x="1258888" y="6308725"/>
            <a:ext cx="6492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Times New Roman" pitchFamily="18" charset="0"/>
              </a:rPr>
              <a:t>Grenet, E.; Martínez, J.; Salom-Roig, X. J. Asian</a:t>
            </a:r>
            <a:r>
              <a:rPr lang="fr-FR" sz="1500" i="1">
                <a:solidFill>
                  <a:schemeClr val="bg1"/>
                </a:solidFill>
                <a:latin typeface="Times New Roman" pitchFamily="18" charset="0"/>
              </a:rPr>
              <a:t>. J. Org. Chem. </a:t>
            </a:r>
            <a:r>
              <a:rPr lang="fr-FR" sz="1500" b="1">
                <a:solidFill>
                  <a:schemeClr val="bg1"/>
                </a:solidFill>
                <a:latin typeface="Times New Roman" pitchFamily="18" charset="0"/>
              </a:rPr>
              <a:t>2017,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 sz="1500" i="1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</a:rPr>
              <a:t>, 189-198.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Espace réservé du numéro de diapositive 2"/>
          <p:cNvSpPr txBox="1">
            <a:spLocks noGrp="1"/>
          </p:cNvSpPr>
          <p:nvPr/>
        </p:nvSpPr>
        <p:spPr bwMode="auto">
          <a:xfrm>
            <a:off x="8316913" y="616585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11E465A2-D031-46C8-9510-899B8727076E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23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6440" name="ZoneTexte 3"/>
          <p:cNvSpPr txBox="1">
            <a:spLocks noChangeArrowheads="1"/>
          </p:cNvSpPr>
          <p:nvPr/>
        </p:nvSpPr>
        <p:spPr bwMode="auto">
          <a:xfrm>
            <a:off x="971550" y="333375"/>
            <a:ext cx="669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Alkylated Products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7" name="Image 6" descr="Cétosulfone allylé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50577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1116013" y="1052513"/>
          <a:ext cx="66976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6" name="CS ChemDraw Drawing" r:id="rId4" imgW="4881600" imgH="1043640" progId="ChemDraw.Document.6.0">
                  <p:embed/>
                </p:oleObj>
              </mc:Choice>
              <mc:Fallback>
                <p:oleObj name="CS ChemDraw Drawing" r:id="rId4" imgW="4881600" imgH="104364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6976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1258888" y="2565400"/>
          <a:ext cx="6480175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7" name="CS ChemDraw Drawing" r:id="rId6" imgW="5111280" imgH="1898280" progId="ChemDraw.Document.6.0">
                  <p:embed/>
                </p:oleObj>
              </mc:Choice>
              <mc:Fallback>
                <p:oleObj name="CS ChemDraw Drawing" r:id="rId6" imgW="5111280" imgH="189828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565400"/>
                        <a:ext cx="6480175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1187450" y="2492375"/>
            <a:ext cx="3024188" cy="2520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211638" y="2492375"/>
            <a:ext cx="3960812" cy="4365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779838" y="5013325"/>
            <a:ext cx="3168650" cy="1844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2" grpId="0" animBg="1"/>
      <p:bldP spid="491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Espace réservé du numéro de diapositive 2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E4079972-59D5-4AC5-9523-4C3B89F9B656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24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7463" name="ZoneTexte 5"/>
          <p:cNvSpPr txBox="1">
            <a:spLocks noChangeArrowheads="1"/>
          </p:cNvSpPr>
          <p:nvPr/>
        </p:nvSpPr>
        <p:spPr bwMode="auto">
          <a:xfrm>
            <a:off x="1225550" y="357188"/>
            <a:ext cx="669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Sulfone Group Removal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539750" y="1412875"/>
          <a:ext cx="81359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9" name="CS ChemDraw Drawing" r:id="rId3" imgW="6363720" imgH="1232640" progId="ChemDraw.Document.6.0">
                  <p:embed/>
                </p:oleObj>
              </mc:Choice>
              <mc:Fallback>
                <p:oleObj name="CS ChemDraw Drawing" r:id="rId3" imgW="6363720" imgH="123264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813593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5"/>
          <p:cNvGraphicFramePr>
            <a:graphicFrameLocks noChangeAspect="1"/>
          </p:cNvGraphicFramePr>
          <p:nvPr/>
        </p:nvGraphicFramePr>
        <p:xfrm>
          <a:off x="395288" y="3500438"/>
          <a:ext cx="8135937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0" name="CS ChemDraw Drawing" r:id="rId5" imgW="6309360" imgH="1390680" progId="ChemDraw.Document.6.0">
                  <p:embed/>
                </p:oleObj>
              </mc:Choice>
              <mc:Fallback>
                <p:oleObj name="CS ChemDraw Drawing" r:id="rId5" imgW="6309360" imgH="139068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8135937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/>
          <p:nvPr/>
        </p:nvSpPr>
        <p:spPr>
          <a:xfrm>
            <a:off x="357188" y="938213"/>
            <a:ext cx="8459787" cy="54006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Ellipse 18"/>
          <p:cNvSpPr>
            <a:spLocks/>
          </p:cNvSpPr>
          <p:nvPr/>
        </p:nvSpPr>
        <p:spPr>
          <a:xfrm>
            <a:off x="1887538" y="938213"/>
            <a:ext cx="5399087" cy="54006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Ellipse 17"/>
          <p:cNvSpPr>
            <a:spLocks/>
          </p:cNvSpPr>
          <p:nvPr/>
        </p:nvSpPr>
        <p:spPr>
          <a:xfrm>
            <a:off x="2967038" y="2019300"/>
            <a:ext cx="3240087" cy="3240088"/>
          </a:xfrm>
          <a:prstGeom prst="ellipse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3924300" y="2997200"/>
            <a:ext cx="1296988" cy="129540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7380288" y="2565400"/>
          <a:ext cx="1008062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9" name="CS ChemDraw Drawing" r:id="rId3" imgW="841062" imgH="1878757" progId="ChemDraw.Document.6.0">
                  <p:embed/>
                </p:oleObj>
              </mc:Choice>
              <mc:Fallback>
                <p:oleObj name="CS ChemDraw Drawing" r:id="rId3" imgW="841062" imgH="1878757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565400"/>
                        <a:ext cx="1008062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9" name="Espace réservé du numéro de diapositive 10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D5B6CE3D-DB3D-4875-9631-9539EE0969F6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25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2482" name="Object 8"/>
          <p:cNvGraphicFramePr>
            <a:graphicFrameLocks noChangeAspect="1"/>
          </p:cNvGraphicFramePr>
          <p:nvPr/>
        </p:nvGraphicFramePr>
        <p:xfrm>
          <a:off x="490538" y="2205038"/>
          <a:ext cx="1504950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0" name="CS ChemDraw Drawing" r:id="rId5" imgW="1284685" imgH="2637932" progId="ChemDraw.Document.6.0">
                  <p:embed/>
                </p:oleObj>
              </mc:Choice>
              <mc:Fallback>
                <p:oleObj name="CS ChemDraw Drawing" r:id="rId5" imgW="1284685" imgH="2637932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2205038"/>
                        <a:ext cx="1504950" cy="309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4" name="Object 9"/>
          <p:cNvGraphicFramePr>
            <a:graphicFrameLocks noChangeAspect="1"/>
          </p:cNvGraphicFramePr>
          <p:nvPr/>
        </p:nvGraphicFramePr>
        <p:xfrm>
          <a:off x="3419475" y="5157788"/>
          <a:ext cx="11271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1" name="CS ChemDraw Drawing" r:id="rId7" imgW="938757" imgH="911278" progId="ChemDraw.Document.6.0">
                  <p:embed/>
                </p:oleObj>
              </mc:Choice>
              <mc:Fallback>
                <p:oleObj name="CS ChemDraw Drawing" r:id="rId7" imgW="938757" imgH="911278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157788"/>
                        <a:ext cx="11271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1" name="Text Box 31"/>
          <p:cNvSpPr txBox="1">
            <a:spLocks noChangeArrowheads="1"/>
          </p:cNvSpPr>
          <p:nvPr/>
        </p:nvSpPr>
        <p:spPr bwMode="auto">
          <a:xfrm>
            <a:off x="3563938" y="188913"/>
            <a:ext cx="1884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Conclusion</a:t>
            </a:r>
          </a:p>
        </p:txBody>
      </p:sp>
      <p:graphicFrame>
        <p:nvGraphicFramePr>
          <p:cNvPr id="62507" name="Object 11"/>
          <p:cNvGraphicFramePr>
            <a:graphicFrameLocks noChangeAspect="1"/>
          </p:cNvGraphicFramePr>
          <p:nvPr/>
        </p:nvGraphicFramePr>
        <p:xfrm>
          <a:off x="5076825" y="3789363"/>
          <a:ext cx="939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2" name="CS ChemDraw Drawing" r:id="rId9" imgW="939600" imgH="937440" progId="ChemDraw.Document.6.0">
                  <p:embed/>
                </p:oleObj>
              </mc:Choice>
              <mc:Fallback>
                <p:oleObj name="CS ChemDraw Drawing" r:id="rId9" imgW="939600" imgH="937440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89363"/>
                        <a:ext cx="939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8" name="Object 12"/>
          <p:cNvGraphicFramePr>
            <a:graphicFrameLocks noChangeAspect="1"/>
          </p:cNvGraphicFramePr>
          <p:nvPr/>
        </p:nvGraphicFramePr>
        <p:xfrm>
          <a:off x="3635375" y="2276475"/>
          <a:ext cx="13684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3" name="CS ChemDraw Drawing" r:id="rId11" imgW="1367640" imgH="698400" progId="ChemDraw.Document.6.0">
                  <p:embed/>
                </p:oleObj>
              </mc:Choice>
              <mc:Fallback>
                <p:oleObj name="CS ChemDraw Drawing" r:id="rId11" imgW="1367640" imgH="69840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276475"/>
                        <a:ext cx="13684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9" name="Object 13"/>
          <p:cNvGraphicFramePr>
            <a:graphicFrameLocks noChangeAspect="1"/>
          </p:cNvGraphicFramePr>
          <p:nvPr/>
        </p:nvGraphicFramePr>
        <p:xfrm>
          <a:off x="1908175" y="2924175"/>
          <a:ext cx="13001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4" name="CS ChemDraw Drawing" r:id="rId13" imgW="1300680" imgH="736200" progId="ChemDraw.Document.6.0">
                  <p:embed/>
                </p:oleObj>
              </mc:Choice>
              <mc:Fallback>
                <p:oleObj name="CS ChemDraw Drawing" r:id="rId13" imgW="1300680" imgH="736200" progId="ChemDraw.Document.6.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924175"/>
                        <a:ext cx="13001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0" name="Object 14"/>
          <p:cNvGraphicFramePr>
            <a:graphicFrameLocks noChangeAspect="1"/>
          </p:cNvGraphicFramePr>
          <p:nvPr/>
        </p:nvGraphicFramePr>
        <p:xfrm>
          <a:off x="5292725" y="1700213"/>
          <a:ext cx="13001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5" name="CS ChemDraw Drawing" r:id="rId15" imgW="1300680" imgH="781920" progId="ChemDraw.Document.6.0">
                  <p:embed/>
                </p:oleObj>
              </mc:Choice>
              <mc:Fallback>
                <p:oleObj name="CS ChemDraw Drawing" r:id="rId15" imgW="1300680" imgH="781920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700213"/>
                        <a:ext cx="13001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8" name="Object 15"/>
          <p:cNvGraphicFramePr>
            <a:graphicFrameLocks noChangeAspect="1"/>
          </p:cNvGraphicFramePr>
          <p:nvPr/>
        </p:nvGraphicFramePr>
        <p:xfrm>
          <a:off x="4284663" y="3141663"/>
          <a:ext cx="5794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6" name="CS ChemDraw Drawing" r:id="rId17" imgW="579600" imgH="983520" progId="ChemDraw.Document.6.0">
                  <p:embed/>
                </p:oleObj>
              </mc:Choice>
              <mc:Fallback>
                <p:oleObj name="CS ChemDraw Drawing" r:id="rId17" imgW="579600" imgH="983520" progId="ChemDraw.Document.6.0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141663"/>
                        <a:ext cx="5794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Espace réservé du numéro de diapositive 2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fld id="{AE981FFC-260E-4227-8E3E-AF6DD4A826AC}" type="slidenum">
              <a:rPr lang="fr-FR" sz="1600">
                <a:solidFill>
                  <a:schemeClr val="bg1"/>
                </a:solidFill>
                <a:latin typeface="+mn-lt"/>
              </a:rPr>
              <a:pPr algn="ctr">
                <a:defRPr/>
              </a:pPr>
              <a:t>26</a:t>
            </a:fld>
            <a:endParaRPr lang="fr-FR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2590" name="ZoneTexte 4"/>
          <p:cNvSpPr txBox="1">
            <a:spLocks noChangeArrowheads="1"/>
          </p:cNvSpPr>
          <p:nvPr/>
        </p:nvSpPr>
        <p:spPr bwMode="auto">
          <a:xfrm>
            <a:off x="900113" y="404813"/>
            <a:ext cx="7345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Determination of the absolute Stereochemistry</a:t>
            </a:r>
            <a:endParaRPr lang="fr-FR" sz="28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52591" name="Image 7" descr="NPS-DHP-Ph-diaB(SECO)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t="13541" r="8594" b="6250"/>
          <a:stretch>
            <a:fillRect/>
          </a:stretch>
        </p:blipFill>
        <p:spPr bwMode="auto">
          <a:xfrm>
            <a:off x="3851275" y="4437063"/>
            <a:ext cx="16335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uble flèche verticale 9"/>
          <p:cNvSpPr/>
          <p:nvPr/>
        </p:nvSpPr>
        <p:spPr>
          <a:xfrm>
            <a:off x="7215188" y="2428875"/>
            <a:ext cx="285750" cy="642938"/>
          </a:xfrm>
          <a:prstGeom prst="upDownArrow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885" name="ZoneTexte 10"/>
          <p:cNvSpPr txBox="1">
            <a:spLocks noChangeArrowheads="1"/>
          </p:cNvSpPr>
          <p:nvPr/>
        </p:nvSpPr>
        <p:spPr bwMode="auto">
          <a:xfrm>
            <a:off x="7429500" y="25654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7030A0"/>
                </a:solidFill>
                <a:latin typeface="Times New Roman" pitchFamily="18" charset="0"/>
              </a:rPr>
              <a:t>enantiomers</a:t>
            </a:r>
          </a:p>
        </p:txBody>
      </p:sp>
      <p:sp>
        <p:nvSpPr>
          <p:cNvPr id="36886" name="ZoneTexte 11"/>
          <p:cNvSpPr txBox="1">
            <a:spLocks noChangeArrowheads="1"/>
          </p:cNvSpPr>
          <p:nvPr/>
        </p:nvSpPr>
        <p:spPr bwMode="auto">
          <a:xfrm>
            <a:off x="3203575" y="5661025"/>
            <a:ext cx="4357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675A00"/>
                </a:solidFill>
                <a:latin typeface="Times New Roman" pitchFamily="18" charset="0"/>
              </a:rPr>
              <a:t>Diastereodivergent Methodology</a:t>
            </a:r>
            <a:endParaRPr lang="fr-FR" sz="2000" baseline="30000">
              <a:solidFill>
                <a:srgbClr val="675A00"/>
              </a:solidFill>
              <a:latin typeface="Times New Roman" pitchFamily="18" charset="0"/>
            </a:endParaRPr>
          </a:p>
        </p:txBody>
      </p:sp>
      <p:sp>
        <p:nvSpPr>
          <p:cNvPr id="13" name="Flèche droite à entaille 12"/>
          <p:cNvSpPr>
            <a:spLocks/>
          </p:cNvSpPr>
          <p:nvPr/>
        </p:nvSpPr>
        <p:spPr>
          <a:xfrm>
            <a:off x="2417748" y="5734435"/>
            <a:ext cx="428628" cy="250033"/>
          </a:xfrm>
          <a:prstGeom prst="notchedRightArrow">
            <a:avLst/>
          </a:prstGeom>
          <a:gradFill flip="none" rotWithShape="1">
            <a:gsLst>
              <a:gs pos="100000">
                <a:srgbClr val="C40062"/>
              </a:gs>
              <a:gs pos="100000">
                <a:srgbClr val="FF0080"/>
              </a:gs>
            </a:gsLst>
            <a:lin ang="18900000" scaled="1"/>
            <a:tileRect/>
          </a:gradFill>
          <a:ln w="254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52598" name="ZoneTexte 13"/>
          <p:cNvSpPr txBox="1">
            <a:spLocks noChangeArrowheads="1"/>
          </p:cNvSpPr>
          <p:nvPr/>
        </p:nvSpPr>
        <p:spPr bwMode="auto">
          <a:xfrm>
            <a:off x="1403350" y="6308725"/>
            <a:ext cx="6407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Grenet, E.; </a:t>
            </a:r>
            <a:r>
              <a:rPr lang="fr-FR" sz="1500" dirty="0" err="1">
                <a:solidFill>
                  <a:schemeClr val="bg1"/>
                </a:solidFill>
                <a:latin typeface="Times New Roman" pitchFamily="18" charset="0"/>
              </a:rPr>
              <a:t>Martínez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J.; Salom-Roig, X. J.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Chem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</a:rPr>
              <a:t>Eur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. J. </a:t>
            </a:r>
            <a:r>
              <a:rPr lang="fr-FR" sz="1500" b="1" dirty="0">
                <a:solidFill>
                  <a:schemeClr val="bg1"/>
                </a:solidFill>
                <a:latin typeface="Times New Roman" pitchFamily="18" charset="0"/>
              </a:rPr>
              <a:t>2016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</a:rPr>
              <a:t>22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</a:rPr>
              <a:t>, 16770-16773.</a:t>
            </a:r>
          </a:p>
        </p:txBody>
      </p:sp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179388" y="1196975"/>
          <a:ext cx="8424862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5" name="CS ChemDraw Drawing" r:id="rId4" imgW="6830280" imgH="2693880" progId="ChemDraw.Document.6.0">
                  <p:embed/>
                </p:oleObj>
              </mc:Choice>
              <mc:Fallback>
                <p:oleObj name="CS ChemDraw Drawing" r:id="rId4" imgW="6830280" imgH="2693880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8424862" cy="332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2051050" y="2708275"/>
            <a:ext cx="6624638" cy="3025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885" grpId="0"/>
      <p:bldP spid="36886" grpId="0"/>
      <p:bldP spid="368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9" name="ZoneTexte 5"/>
          <p:cNvSpPr txBox="1">
            <a:spLocks noChangeArrowheads="1"/>
          </p:cNvSpPr>
          <p:nvPr/>
        </p:nvSpPr>
        <p:spPr bwMode="auto">
          <a:xfrm>
            <a:off x="1692275" y="333375"/>
            <a:ext cx="7072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« Polarized » Nazarov Cyclization</a:t>
            </a:r>
          </a:p>
        </p:txBody>
      </p:sp>
      <p:sp>
        <p:nvSpPr>
          <p:cNvPr id="19480" name="ZoneTexte 11"/>
          <p:cNvSpPr txBox="1">
            <a:spLocks noChangeArrowheads="1"/>
          </p:cNvSpPr>
          <p:nvPr/>
        </p:nvSpPr>
        <p:spPr bwMode="auto">
          <a:xfrm>
            <a:off x="1116013" y="6308725"/>
            <a:ext cx="7762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He, W.; Sun, X. F.; Frontier, A. J. </a:t>
            </a:r>
            <a:r>
              <a:rPr lang="fr-FR" sz="15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 Am. Chem. Soc.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fr-FR" sz="1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14278-14279.</a:t>
            </a:r>
          </a:p>
        </p:txBody>
      </p:sp>
      <p:sp>
        <p:nvSpPr>
          <p:cNvPr id="1946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3B5FE-BD87-4F9C-83C1-D338EA756F1C}" type="slidenum">
              <a:rPr lang="fr-FR" b="1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b="1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971550" y="1052513"/>
          <a:ext cx="7056438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CS ChemDraw Drawing" r:id="rId3" imgW="5148000" imgH="1249920" progId="ChemDraw.Document.6.0">
                  <p:embed/>
                </p:oleObj>
              </mc:Choice>
              <mc:Fallback>
                <p:oleObj name="CS ChemDraw Drawing" r:id="rId3" imgW="5148000" imgH="1249920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52513"/>
                        <a:ext cx="7056438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755650" y="2708275"/>
          <a:ext cx="7345363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CS ChemDraw Drawing" r:id="rId5" imgW="5617440" imgH="2628000" progId="ChemDraw.Document.6.0">
                  <p:embed/>
                </p:oleObj>
              </mc:Choice>
              <mc:Fallback>
                <p:oleObj name="CS ChemDraw Drawing" r:id="rId5" imgW="5617440" imgH="2628000" progId="ChemDraw.Document.6.0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08275"/>
                        <a:ext cx="7345363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rot="5400000">
            <a:off x="2713038" y="4856163"/>
            <a:ext cx="3144837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0" name="ZoneTexte 7"/>
          <p:cNvSpPr txBox="1">
            <a:spLocks noChangeArrowheads="1"/>
          </p:cNvSpPr>
          <p:nvPr/>
        </p:nvSpPr>
        <p:spPr bwMode="auto">
          <a:xfrm>
            <a:off x="1785938" y="31718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>
                <a:solidFill>
                  <a:schemeClr val="bg1"/>
                </a:solidFill>
                <a:latin typeface="Times New Roman" pitchFamily="18" charset="0"/>
              </a:rPr>
              <a:t>EDG</a:t>
            </a:r>
          </a:p>
        </p:txBody>
      </p:sp>
      <p:sp>
        <p:nvSpPr>
          <p:cNvPr id="100381" name="ZoneTexte 8"/>
          <p:cNvSpPr txBox="1">
            <a:spLocks noChangeArrowheads="1"/>
          </p:cNvSpPr>
          <p:nvPr/>
        </p:nvSpPr>
        <p:spPr bwMode="auto">
          <a:xfrm>
            <a:off x="6270625" y="3171825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>
                <a:solidFill>
                  <a:schemeClr val="bg1"/>
                </a:solidFill>
                <a:latin typeface="Times New Roman" pitchFamily="18" charset="0"/>
              </a:rPr>
              <a:t>EWG</a:t>
            </a:r>
          </a:p>
        </p:txBody>
      </p:sp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4572000" y="3860800"/>
          <a:ext cx="4176713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7" name="CS ChemDraw Drawing" r:id="rId3" imgW="3216818" imgH="1473299" progId="ChemDraw.Document.6.0">
                  <p:embed/>
                </p:oleObj>
              </mc:Choice>
              <mc:Fallback>
                <p:oleObj name="CS ChemDraw Drawing" r:id="rId3" imgW="3216818" imgH="147329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60800"/>
                        <a:ext cx="4176713" cy="190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 descr="Couronne de St-Edouar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644900"/>
            <a:ext cx="7286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3" name="Espace réservé du numéro de diapositive 15"/>
          <p:cNvSpPr txBox="1">
            <a:spLocks noGrp="1"/>
          </p:cNvSpPr>
          <p:nvPr/>
        </p:nvSpPr>
        <p:spPr bwMode="auto">
          <a:xfrm>
            <a:off x="8410575" y="61817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fld id="{2578FDB0-6487-4435-8F73-81B590AC07C7}" type="slidenum">
              <a:rPr lang="fr-FR" sz="1600">
                <a:solidFill>
                  <a:schemeClr val="bg1"/>
                </a:solidFill>
                <a:latin typeface="Times New Roman" pitchFamily="18" charset="0"/>
              </a:rPr>
              <a:pPr algn="ctr"/>
              <a:t>4</a:t>
            </a:fld>
            <a:endParaRPr lang="fr-FR" sz="1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384" name="Text Box 24"/>
          <p:cNvSpPr txBox="1">
            <a:spLocks noChangeArrowheads="1"/>
          </p:cNvSpPr>
          <p:nvPr/>
        </p:nvSpPr>
        <p:spPr bwMode="auto">
          <a:xfrm>
            <a:off x="2484438" y="549275"/>
            <a:ext cx="3906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Polarized divinylketones</a:t>
            </a:r>
          </a:p>
        </p:txBody>
      </p:sp>
      <p:graphicFrame>
        <p:nvGraphicFramePr>
          <p:cNvPr id="100377" name="Object 25"/>
          <p:cNvGraphicFramePr>
            <a:graphicFrameLocks noChangeAspect="1"/>
          </p:cNvGraphicFramePr>
          <p:nvPr/>
        </p:nvGraphicFramePr>
        <p:xfrm>
          <a:off x="1835150" y="1412875"/>
          <a:ext cx="525621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8" name="CS ChemDraw Drawing" r:id="rId6" imgW="3281040" imgH="801720" progId="ChemDraw.Document.6.0">
                  <p:embed/>
                </p:oleObj>
              </mc:Choice>
              <mc:Fallback>
                <p:oleObj name="CS ChemDraw Drawing" r:id="rId6" imgW="3281040" imgH="801720" progId="ChemDraw.Document.6.0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12875"/>
                        <a:ext cx="5256213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8" name="Object 26"/>
          <p:cNvGraphicFramePr>
            <a:graphicFrameLocks noChangeAspect="1"/>
          </p:cNvGraphicFramePr>
          <p:nvPr/>
        </p:nvGraphicFramePr>
        <p:xfrm>
          <a:off x="468313" y="3573463"/>
          <a:ext cx="3529012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9" name="CS ChemDraw Drawing" r:id="rId8" imgW="2476440" imgH="1512360" progId="ChemDraw.Document.6.0">
                  <p:embed/>
                </p:oleObj>
              </mc:Choice>
              <mc:Fallback>
                <p:oleObj name="CS ChemDraw Drawing" r:id="rId8" imgW="2476440" imgH="1512360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73463"/>
                        <a:ext cx="3529012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7019925" y="5084763"/>
            <a:ext cx="936625" cy="792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/>
      <p:bldP spid="1003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1" name="ZoneTexte 5"/>
          <p:cNvSpPr txBox="1">
            <a:spLocks noChangeArrowheads="1"/>
          </p:cNvSpPr>
          <p:nvPr/>
        </p:nvSpPr>
        <p:spPr bwMode="auto">
          <a:xfrm>
            <a:off x="2627313" y="476250"/>
            <a:ext cx="3930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The torquoselectivity</a:t>
            </a:r>
          </a:p>
        </p:txBody>
      </p:sp>
      <p:sp>
        <p:nvSpPr>
          <p:cNvPr id="63522" name="ZoneTexte 11"/>
          <p:cNvSpPr txBox="1">
            <a:spLocks noChangeArrowheads="1"/>
          </p:cNvSpPr>
          <p:nvPr/>
        </p:nvSpPr>
        <p:spPr bwMode="auto">
          <a:xfrm>
            <a:off x="827584" y="6381328"/>
            <a:ext cx="7762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Houk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K. N.; et al. 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 Am. </a:t>
            </a:r>
            <a:r>
              <a:rPr lang="fr-FR" sz="15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Soc.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fr-FR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5356-5367.</a:t>
            </a:r>
          </a:p>
        </p:txBody>
      </p:sp>
      <p:sp>
        <p:nvSpPr>
          <p:cNvPr id="6349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04A2FB-5D5F-423D-9A3E-3E4B74DCA5E9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Flèche droite à entaille 17"/>
          <p:cNvSpPr>
            <a:spLocks/>
          </p:cNvSpPr>
          <p:nvPr/>
        </p:nvSpPr>
        <p:spPr>
          <a:xfrm>
            <a:off x="5868998" y="3289732"/>
            <a:ext cx="428629" cy="250033"/>
          </a:xfrm>
          <a:prstGeom prst="notchedRightArrow">
            <a:avLst/>
          </a:prstGeom>
          <a:gradFill flip="none" rotWithShape="1">
            <a:gsLst>
              <a:gs pos="100000">
                <a:srgbClr val="C40062"/>
              </a:gs>
              <a:gs pos="100000">
                <a:srgbClr val="FF0080"/>
              </a:gs>
            </a:gsLst>
            <a:lin ang="18900000" scaled="1"/>
            <a:tileRect/>
          </a:gradFill>
          <a:ln w="25400" cmpd="thickThin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516688" y="3213100"/>
            <a:ext cx="207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chemeClr val="bg1"/>
                </a:solidFill>
                <a:latin typeface="Times New Roman" pitchFamily="18" charset="0"/>
              </a:rPr>
              <a:t>Torquoselectivity</a:t>
            </a:r>
            <a:endParaRPr lang="fr-FR" sz="2000" baseline="30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" name="Flèche courbée vers le bas 27"/>
          <p:cNvSpPr/>
          <p:nvPr/>
        </p:nvSpPr>
        <p:spPr>
          <a:xfrm>
            <a:off x="1658938" y="3784600"/>
            <a:ext cx="571500" cy="214313"/>
          </a:xfrm>
          <a:prstGeom prst="curved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lèche courbée vers le bas 28"/>
          <p:cNvSpPr>
            <a:spLocks noChangeArrowheads="1"/>
          </p:cNvSpPr>
          <p:nvPr/>
        </p:nvSpPr>
        <p:spPr bwMode="auto">
          <a:xfrm flipV="1">
            <a:off x="1658938" y="4141788"/>
            <a:ext cx="571500" cy="214312"/>
          </a:xfrm>
          <a:prstGeom prst="curvedDownArrow">
            <a:avLst>
              <a:gd name="adj1" fmla="val 25012"/>
              <a:gd name="adj2" fmla="val 50000"/>
              <a:gd name="adj3" fmla="val 25000"/>
            </a:avLst>
          </a:prstGeom>
          <a:solidFill>
            <a:srgbClr val="00B050"/>
          </a:solidFill>
          <a:ln w="381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63506" name="Object 18"/>
          <p:cNvGraphicFramePr>
            <a:graphicFrameLocks noChangeAspect="1"/>
          </p:cNvGraphicFramePr>
          <p:nvPr/>
        </p:nvGraphicFramePr>
        <p:xfrm>
          <a:off x="2771775" y="1125538"/>
          <a:ext cx="3024188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2" name="CS ChemDraw Drawing" r:id="rId3" imgW="2030400" imgH="1472040" progId="ChemDraw.Document.6.0">
                  <p:embed/>
                </p:oleObj>
              </mc:Choice>
              <mc:Fallback>
                <p:oleObj name="CS ChemDraw Drawing" r:id="rId3" imgW="2030400" imgH="1472040" progId="ChemDraw.Document.6.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125538"/>
                        <a:ext cx="3024188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1187450" y="2492375"/>
          <a:ext cx="158432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3" name="CS ChemDraw Drawing" r:id="rId5" imgW="1167480" imgH="923040" progId="ChemDraw.Document.6.0">
                  <p:embed/>
                </p:oleObj>
              </mc:Choice>
              <mc:Fallback>
                <p:oleObj name="CS ChemDraw Drawing" r:id="rId5" imgW="1167480" imgH="923040" progId="ChemDraw.Document.6.0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92375"/>
                        <a:ext cx="158432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0" name="Object 32"/>
          <p:cNvGraphicFramePr>
            <a:graphicFrameLocks noChangeAspect="1"/>
          </p:cNvGraphicFramePr>
          <p:nvPr/>
        </p:nvGraphicFramePr>
        <p:xfrm>
          <a:off x="2843213" y="3500438"/>
          <a:ext cx="2881312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4" name="CS ChemDraw Drawing" r:id="rId7" imgW="2000160" imgH="1418400" progId="ChemDraw.Document.6.0">
                  <p:embed/>
                </p:oleObj>
              </mc:Choice>
              <mc:Fallback>
                <p:oleObj name="CS ChemDraw Drawing" r:id="rId7" imgW="2000160" imgH="1418400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500438"/>
                        <a:ext cx="2881312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763688" y="5805264"/>
            <a:ext cx="55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6600"/>
                </a:solidFill>
                <a:latin typeface="+mn-lt"/>
              </a:rPr>
              <a:t>Asymmetric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+mn-lt"/>
              </a:rPr>
              <a:t>Nazarov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+mn-lt"/>
              </a:rPr>
              <a:t>reaction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… </a:t>
            </a:r>
            <a:r>
              <a:rPr lang="fr-FR" dirty="0" err="1" smtClean="0">
                <a:solidFill>
                  <a:srgbClr val="FF6600"/>
                </a:solidFill>
                <a:latin typeface="+mn-lt"/>
              </a:rPr>
              <a:t>Torquoselectivity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 control</a:t>
            </a:r>
            <a:endParaRPr lang="fr-FR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ZoneTexte 5"/>
          <p:cNvSpPr txBox="1">
            <a:spLocks noChangeArrowheads="1"/>
          </p:cNvSpPr>
          <p:nvPr/>
        </p:nvSpPr>
        <p:spPr bwMode="auto">
          <a:xfrm>
            <a:off x="2051050" y="476250"/>
            <a:ext cx="535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Asymmetric Nazarov Cyclization</a:t>
            </a:r>
          </a:p>
        </p:txBody>
      </p:sp>
      <p:sp>
        <p:nvSpPr>
          <p:cNvPr id="24603" name="Rectangle 4"/>
          <p:cNvSpPr>
            <a:spLocks noChangeArrowheads="1"/>
          </p:cNvSpPr>
          <p:nvPr/>
        </p:nvSpPr>
        <p:spPr bwMode="auto">
          <a:xfrm>
            <a:off x="285750" y="5561013"/>
            <a:ext cx="4214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Pridgen, L. N.; et al. </a:t>
            </a:r>
            <a:r>
              <a:rPr lang="fr-FR" sz="11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Synlett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1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1612-1614.</a:t>
            </a:r>
          </a:p>
          <a:p>
            <a:r>
              <a:rPr lang="fr-FR" sz="11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Kerr, D. J.; Flynn, B. L. </a:t>
            </a:r>
            <a:r>
              <a:rPr lang="fr-FR" sz="11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 Org. Chem. </a:t>
            </a:r>
            <a:r>
              <a:rPr lang="fr-FR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1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7073.</a:t>
            </a:r>
          </a:p>
          <a:p>
            <a:r>
              <a:rPr lang="fr-FR" sz="11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Kerr, D. J.; Flynn, B. L. </a:t>
            </a:r>
            <a:r>
              <a:rPr lang="fr-FR" sz="11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fr-FR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1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FR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1732-1735.</a:t>
            </a:r>
          </a:p>
          <a:p>
            <a:r>
              <a:rPr lang="en-US" sz="1100" baseline="3000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Tius, M. A.; et al.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J. Am. Chem. Soc. </a:t>
            </a:r>
            <a:r>
              <a:rPr lang="en-US" sz="1100" b="1">
                <a:solidFill>
                  <a:schemeClr val="bg1"/>
                </a:solidFill>
                <a:latin typeface="Times New Roman" pitchFamily="18" charset="0"/>
              </a:rPr>
              <a:t>2007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129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5328-5329.</a:t>
            </a:r>
            <a:endParaRPr lang="fr-FR" sz="1100">
              <a:solidFill>
                <a:schemeClr val="bg1"/>
              </a:solidFill>
              <a:latin typeface="Times New Roman" pitchFamily="18" charset="0"/>
            </a:endParaRPr>
          </a:p>
          <a:p>
            <a:endParaRPr lang="fr-FR" sz="1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284663" y="3068638"/>
          <a:ext cx="2833687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CS ChemDraw Drawing" r:id="rId3" imgW="2266960" imgH="1509875" progId="ChemDraw.Document.6.0">
                  <p:embed/>
                </p:oleObj>
              </mc:Choice>
              <mc:Fallback>
                <p:oleObj name="CS ChemDraw Drawing" r:id="rId3" imgW="2266960" imgH="150987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068638"/>
                        <a:ext cx="2833687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643438" y="3141663"/>
          <a:ext cx="179863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CS ChemDraw Drawing" r:id="rId5" imgW="1439664" imgH="1214145" progId="ChemDraw.Document.6.0">
                  <p:embed/>
                </p:oleObj>
              </mc:Choice>
              <mc:Fallback>
                <p:oleObj name="CS ChemDraw Drawing" r:id="rId5" imgW="1439664" imgH="1214145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41663"/>
                        <a:ext cx="1798637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7308850" y="2997200"/>
          <a:ext cx="143510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CS ChemDraw Drawing" r:id="rId7" imgW="1148356" imgH="1464378" progId="ChemDraw.Document.6.0">
                  <p:embed/>
                </p:oleObj>
              </mc:Choice>
              <mc:Fallback>
                <p:oleObj name="CS ChemDraw Drawing" r:id="rId7" imgW="1148356" imgH="1464378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997200"/>
                        <a:ext cx="1435100" cy="183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Rectangle 11"/>
          <p:cNvSpPr>
            <a:spLocks noChangeArrowheads="1"/>
          </p:cNvSpPr>
          <p:nvPr/>
        </p:nvSpPr>
        <p:spPr bwMode="auto">
          <a:xfrm>
            <a:off x="4284663" y="5373688"/>
            <a:ext cx="4714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Cu-pybox : Aggarwal, V. K.; Belfield, A. J.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Org. Lett. </a:t>
            </a:r>
            <a:r>
              <a:rPr lang="en-US" sz="1100" b="1">
                <a:solidFill>
                  <a:schemeClr val="bg1"/>
                </a:solidFill>
                <a:latin typeface="Times New Roman" pitchFamily="18" charset="0"/>
              </a:rPr>
              <a:t>2003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5075-5078.</a:t>
            </a:r>
            <a:endParaRPr lang="fr-FR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607" name="Rectangle 15"/>
          <p:cNvSpPr>
            <a:spLocks noChangeArrowheads="1"/>
          </p:cNvSpPr>
          <p:nvPr/>
        </p:nvSpPr>
        <p:spPr bwMode="auto">
          <a:xfrm>
            <a:off x="4286250" y="5949950"/>
            <a:ext cx="4857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Phosphoramide : Rueping, M.; et al.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Angew. Chem. Int. Ed. </a:t>
            </a:r>
            <a:r>
              <a:rPr lang="en-US" sz="1100" b="1">
                <a:solidFill>
                  <a:schemeClr val="bg1"/>
                </a:solidFill>
                <a:latin typeface="Times New Roman" pitchFamily="18" charset="0"/>
              </a:rPr>
              <a:t>2007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46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2097-2100.</a:t>
            </a:r>
            <a:endParaRPr lang="fr-FR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84663" y="5661025"/>
            <a:ext cx="4714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Cr-Salen : Rawal, V. H.; et al.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J. Am. Chem. Soc. </a:t>
            </a:r>
            <a:r>
              <a:rPr lang="en-US" sz="1100" b="1">
                <a:solidFill>
                  <a:schemeClr val="bg1"/>
                </a:solidFill>
                <a:latin typeface="Times New Roman" pitchFamily="18" charset="0"/>
              </a:rPr>
              <a:t>2013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1100" i="1">
                <a:solidFill>
                  <a:schemeClr val="bg1"/>
                </a:solidFill>
                <a:latin typeface="Times New Roman" pitchFamily="18" charset="0"/>
              </a:rPr>
              <a:t>135</a:t>
            </a:r>
            <a:r>
              <a:rPr lang="en-US" sz="1100">
                <a:solidFill>
                  <a:schemeClr val="bg1"/>
                </a:solidFill>
                <a:latin typeface="Times New Roman" pitchFamily="18" charset="0"/>
              </a:rPr>
              <a:t>, 4988-4991.</a:t>
            </a:r>
            <a:endParaRPr lang="fr-FR" sz="110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2143126" y="4203700"/>
            <a:ext cx="4144962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8" name="ZoneTexte 20"/>
          <p:cNvSpPr txBox="1">
            <a:spLocks noChangeArrowheads="1"/>
          </p:cNvSpPr>
          <p:nvPr/>
        </p:nvSpPr>
        <p:spPr bwMode="auto">
          <a:xfrm>
            <a:off x="1187450" y="140335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chemeClr val="bg1"/>
                </a:solidFill>
                <a:latin typeface="Times New Roman" pitchFamily="18" charset="0"/>
              </a:rPr>
              <a:t>Chiral Auxiliaries</a:t>
            </a:r>
          </a:p>
        </p:txBody>
      </p:sp>
      <p:sp>
        <p:nvSpPr>
          <p:cNvPr id="24612" name="ZoneTexte 21"/>
          <p:cNvSpPr txBox="1">
            <a:spLocks noChangeArrowheads="1"/>
          </p:cNvSpPr>
          <p:nvPr/>
        </p:nvSpPr>
        <p:spPr bwMode="auto">
          <a:xfrm>
            <a:off x="5795963" y="198913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chemeClr val="bg1"/>
                </a:solidFill>
                <a:latin typeface="Times New Roman" pitchFamily="18" charset="0"/>
              </a:rPr>
              <a:t>Chiral Acids</a:t>
            </a:r>
          </a:p>
        </p:txBody>
      </p:sp>
      <p:sp>
        <p:nvSpPr>
          <p:cNvPr id="24598" name="Espace réservé du numéro de diapositive 2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37288"/>
            <a:ext cx="609600" cy="45720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0A19E-4C50-487D-9E22-EBFCDD7E2012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614" name="ZoneTexte 23"/>
          <p:cNvSpPr txBox="1">
            <a:spLocks noChangeArrowheads="1"/>
          </p:cNvSpPr>
          <p:nvPr/>
        </p:nvSpPr>
        <p:spPr bwMode="auto">
          <a:xfrm>
            <a:off x="5214938" y="24892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Lewis</a:t>
            </a:r>
          </a:p>
        </p:txBody>
      </p:sp>
      <p:sp>
        <p:nvSpPr>
          <p:cNvPr id="24615" name="ZoneTexte 24"/>
          <p:cNvSpPr txBox="1">
            <a:spLocks noChangeArrowheads="1"/>
          </p:cNvSpPr>
          <p:nvPr/>
        </p:nvSpPr>
        <p:spPr bwMode="auto">
          <a:xfrm>
            <a:off x="7500938" y="2489200"/>
            <a:ext cx="1071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Brønsted</a:t>
            </a:r>
          </a:p>
        </p:txBody>
      </p:sp>
      <p:graphicFrame>
        <p:nvGraphicFramePr>
          <p:cNvPr id="24601" name="Object 25"/>
          <p:cNvGraphicFramePr>
            <a:graphicFrameLocks noChangeAspect="1"/>
          </p:cNvGraphicFramePr>
          <p:nvPr/>
        </p:nvGraphicFramePr>
        <p:xfrm>
          <a:off x="250825" y="2052638"/>
          <a:ext cx="3600450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CS ChemDraw Drawing" r:id="rId9" imgW="2962080" imgH="2579760" progId="ChemDraw.Document.6.0">
                  <p:embed/>
                </p:oleObj>
              </mc:Choice>
              <mc:Fallback>
                <p:oleObj name="CS ChemDraw Drawing" r:id="rId9" imgW="2962080" imgH="2579760" progId="ChemDraw.Document.6.0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52638"/>
                        <a:ext cx="3600450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/>
      <p:bldP spid="24607" grpId="0"/>
      <p:bldP spid="18" grpId="0"/>
      <p:bldP spid="24612" grpId="0"/>
      <p:bldP spid="246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134498"/>
              </p:ext>
            </p:extLst>
          </p:nvPr>
        </p:nvGraphicFramePr>
        <p:xfrm>
          <a:off x="1403648" y="2852936"/>
          <a:ext cx="7127875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7" name="CS ChemDraw Drawing" r:id="rId3" imgW="5765760" imgH="3008160" progId="ChemDraw.Document.6.0">
                  <p:embed/>
                </p:oleObj>
              </mc:Choice>
              <mc:Fallback>
                <p:oleObj name="CS ChemDraw Drawing" r:id="rId3" imgW="5765760" imgH="3008160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52936"/>
                        <a:ext cx="7127875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7D289-0CDA-4523-AFD8-5595F527D3DB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6579" name="Text Box 7"/>
          <p:cNvSpPr txBox="1">
            <a:spLocks noChangeArrowheads="1"/>
          </p:cNvSpPr>
          <p:nvPr/>
        </p:nvSpPr>
        <p:spPr bwMode="auto">
          <a:xfrm>
            <a:off x="1258888" y="260350"/>
            <a:ext cx="6821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A DIASTEREODIVERGENT STRATEGY</a:t>
            </a:r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1116013" y="1052513"/>
          <a:ext cx="67691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8" name="CS ChemDraw Drawing" r:id="rId5" imgW="4423680" imgH="762480" progId="ChemDraw.Document.6.0">
                  <p:embed/>
                </p:oleObj>
              </mc:Choice>
              <mc:Fallback>
                <p:oleObj name="CS ChemDraw Drawing" r:id="rId5" imgW="4423680" imgH="762480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6769100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259632" y="2852936"/>
            <a:ext cx="5976937" cy="2016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355976" y="4941168"/>
            <a:ext cx="4176464" cy="1656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1087C-F132-4D72-9774-CBE708B8B66A}" type="slidenum">
              <a:rPr lang="fr-FR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664" name="ZoneTexte 4"/>
          <p:cNvSpPr txBox="1">
            <a:spLocks noChangeArrowheads="1"/>
          </p:cNvSpPr>
          <p:nvPr/>
        </p:nvSpPr>
        <p:spPr bwMode="auto">
          <a:xfrm>
            <a:off x="1331913" y="2349500"/>
            <a:ext cx="6384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i="1">
                <a:solidFill>
                  <a:schemeClr val="bg1"/>
                </a:solidFill>
                <a:latin typeface="Times New Roman" pitchFamily="18" charset="0"/>
              </a:rPr>
              <a:t>E </a:t>
            </a:r>
            <a:r>
              <a:rPr lang="fr-FR" sz="2800">
                <a:solidFill>
                  <a:schemeClr val="bg1"/>
                </a:solidFill>
                <a:latin typeface="Times New Roman" pitchFamily="18" charset="0"/>
              </a:rPr>
              <a:t>configuration</a:t>
            </a:r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1768475" y="5108575"/>
          <a:ext cx="15525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CS ChemDraw Drawing" r:id="rId3" imgW="1294898" imgH="1072747" progId="ChemDraw.Document.6.0">
                  <p:embed/>
                </p:oleObj>
              </mc:Choice>
              <mc:Fallback>
                <p:oleObj name="CS ChemDraw Drawing" r:id="rId3" imgW="1294898" imgH="1072747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108575"/>
                        <a:ext cx="15525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5514975" y="5037138"/>
          <a:ext cx="185102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CS ChemDraw Drawing" r:id="rId5" imgW="1531586" imgH="1249383" progId="ChemDraw.Document.6.0">
                  <p:embed/>
                </p:oleObj>
              </mc:Choice>
              <mc:Fallback>
                <p:oleObj name="CS ChemDraw Drawing" r:id="rId5" imgW="1531586" imgH="1249383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5037138"/>
                        <a:ext cx="1851025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5" name="Image 20" descr="ESG-DVCS-DHP-pNO2Ph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6538" y="30686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Image 22" descr="ESG-DVCS-Gal-3,4,5-TMPh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0686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70" name="Object 22"/>
          <p:cNvGraphicFramePr>
            <a:graphicFrameLocks noChangeAspect="1"/>
          </p:cNvGraphicFramePr>
          <p:nvPr/>
        </p:nvGraphicFramePr>
        <p:xfrm>
          <a:off x="6732588" y="476250"/>
          <a:ext cx="2016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CS ChemDraw Drawing" r:id="rId9" imgW="1194840" imgH="699480" progId="ChemDraw.Document.6.0">
                  <p:embed/>
                </p:oleObj>
              </mc:Choice>
              <mc:Fallback>
                <p:oleObj name="CS ChemDraw Drawing" r:id="rId9" imgW="1194840" imgH="699480" progId="ChemDraw.Document.6.0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76250"/>
                        <a:ext cx="2016125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23"/>
          <p:cNvGraphicFramePr>
            <a:graphicFrameLocks noChangeAspect="1"/>
          </p:cNvGraphicFramePr>
          <p:nvPr/>
        </p:nvGraphicFramePr>
        <p:xfrm>
          <a:off x="250825" y="692150"/>
          <a:ext cx="4176713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CS ChemDraw Drawing" r:id="rId11" imgW="3137040" imgH="1226520" progId="ChemDraw.Document.6.0">
                  <p:embed/>
                </p:oleObj>
              </mc:Choice>
              <mc:Fallback>
                <p:oleObj name="CS ChemDraw Drawing" r:id="rId11" imgW="3137040" imgH="1226520" progId="ChemDraw.Document.6.0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92150"/>
                        <a:ext cx="4176713" cy="163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2" name="Object 24"/>
          <p:cNvGraphicFramePr>
            <a:graphicFrameLocks noChangeAspect="1"/>
          </p:cNvGraphicFramePr>
          <p:nvPr/>
        </p:nvGraphicFramePr>
        <p:xfrm>
          <a:off x="4572000" y="620713"/>
          <a:ext cx="20161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CS ChemDraw Drawing" r:id="rId13" imgW="1561320" imgH="703080" progId="ChemDraw.Document.6.0">
                  <p:embed/>
                </p:oleObj>
              </mc:Choice>
              <mc:Fallback>
                <p:oleObj name="CS ChemDraw Drawing" r:id="rId13" imgW="1561320" imgH="703080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0713"/>
                        <a:ext cx="20161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1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19250" y="1484313"/>
          <a:ext cx="56165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2" name="CS ChemDraw Drawing" r:id="rId3" imgW="3142080" imgH="762120" progId="ChemDraw.Document.6.0">
                  <p:embed/>
                </p:oleObj>
              </mc:Choice>
              <mc:Fallback>
                <p:oleObj name="CS ChemDraw Drawing" r:id="rId3" imgW="3142080" imgH="76212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484313"/>
                        <a:ext cx="561657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3644900"/>
          <a:ext cx="5832475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3" name="CS ChemDraw Drawing" r:id="rId5" imgW="4220640" imgH="1310760" progId="ChemDraw.Document.6.0">
                  <p:embed/>
                </p:oleObj>
              </mc:Choice>
              <mc:Fallback>
                <p:oleObj name="CS ChemDraw Drawing" r:id="rId5" imgW="4220640" imgH="1310760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644900"/>
                        <a:ext cx="5832475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5" name="Rectangle 6"/>
          <p:cNvSpPr>
            <a:spLocks noChangeArrowheads="1"/>
          </p:cNvSpPr>
          <p:nvPr/>
        </p:nvSpPr>
        <p:spPr bwMode="auto">
          <a:xfrm>
            <a:off x="-252413" y="5229225"/>
            <a:ext cx="328612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i="1">
                <a:solidFill>
                  <a:schemeClr val="bg1"/>
                </a:solidFill>
                <a:latin typeface="Times New Roman" pitchFamily="18" charset="0"/>
              </a:rPr>
              <a:t>Stereum Hirsutum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Times New Roman" pitchFamily="18" charset="0"/>
              </a:rPr>
              <a:t>(Tibet fungus)</a:t>
            </a:r>
          </a:p>
        </p:txBody>
      </p:sp>
      <p:pic>
        <p:nvPicPr>
          <p:cNvPr id="123916" name="Picture 7" descr="http://www.messiah.edu/Oakes/fungi_on_wood/crust%20and%20parchment/images/Stereum%20hirsutum%20Maine%20close%20up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563" y="3860800"/>
            <a:ext cx="1581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7" name="Text Box 17"/>
          <p:cNvSpPr txBox="1">
            <a:spLocks noChangeArrowheads="1"/>
          </p:cNvSpPr>
          <p:nvPr/>
        </p:nvSpPr>
        <p:spPr bwMode="auto">
          <a:xfrm>
            <a:off x="2484438" y="333375"/>
            <a:ext cx="3900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Cyclopenta[</a:t>
            </a:r>
            <a:r>
              <a:rPr lang="fr-FR" sz="2800" b="1" i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lang="fr-FR" sz="2800" b="1">
                <a:solidFill>
                  <a:srgbClr val="0033CC"/>
                </a:solidFill>
                <a:latin typeface="Times New Roman" pitchFamily="18" charset="0"/>
              </a:rPr>
              <a:t>]pyranones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ersonnalisé 1">
      <a:dk1>
        <a:sysClr val="windowText" lastClr="000000"/>
      </a:dk1>
      <a:lt1>
        <a:sysClr val="window" lastClr="FFFFFF"/>
      </a:lt1>
      <a:dk2>
        <a:srgbClr val="ADB0B5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nalisé 1">
      <a:majorFont>
        <a:latin typeface="Constantia"/>
        <a:ea typeface=""/>
        <a:cs typeface=""/>
      </a:majorFont>
      <a:minorFont>
        <a:latin typeface="Times New Roman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5820</TotalTime>
  <Words>909</Words>
  <Application>Microsoft Macintosh PowerPoint</Application>
  <PresentationFormat>Présentation à l'écran (4:3)</PresentationFormat>
  <Paragraphs>326</Paragraphs>
  <Slides>26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Papier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Cyclisation de Nazarov torquosélective assistée par un sulfoxyde chiral</dc:title>
  <dc:creator>Erwann Grenet</dc:creator>
  <cp:lastModifiedBy>Xavier Salom-Roig</cp:lastModifiedBy>
  <cp:revision>445</cp:revision>
  <dcterms:created xsi:type="dcterms:W3CDTF">2016-08-21T11:41:10Z</dcterms:created>
  <dcterms:modified xsi:type="dcterms:W3CDTF">2017-03-02T13:23:45Z</dcterms:modified>
</cp:coreProperties>
</file>