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56" r:id="rId2"/>
    <p:sldId id="280" r:id="rId3"/>
    <p:sldId id="258" r:id="rId4"/>
    <p:sldId id="259" r:id="rId5"/>
    <p:sldId id="257" r:id="rId6"/>
    <p:sldId id="261" r:id="rId7"/>
    <p:sldId id="260" r:id="rId8"/>
    <p:sldId id="262" r:id="rId9"/>
    <p:sldId id="263" r:id="rId10"/>
    <p:sldId id="264" r:id="rId11"/>
    <p:sldId id="265" r:id="rId12"/>
    <p:sldId id="266" r:id="rId13"/>
    <p:sldId id="268" r:id="rId14"/>
    <p:sldId id="267" r:id="rId15"/>
    <p:sldId id="269" r:id="rId16"/>
    <p:sldId id="270" r:id="rId17"/>
    <p:sldId id="271" r:id="rId18"/>
    <p:sldId id="272" r:id="rId19"/>
    <p:sldId id="273" r:id="rId20"/>
    <p:sldId id="274" r:id="rId21"/>
    <p:sldId id="279" r:id="rId22"/>
    <p:sldId id="275" r:id="rId23"/>
    <p:sldId id="276" r:id="rId24"/>
    <p:sldId id="277" r:id="rId25"/>
    <p:sldId id="278" r:id="rId26"/>
    <p:sldId id="281" r:id="rId27"/>
    <p:sldId id="282" r:id="rId28"/>
  </p:sldIdLst>
  <p:sldSz cx="9144000" cy="6858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F:\termograma%20RSU%20mesof&#237;lico.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termograma%20RSU%20mesof&#237;lico.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617045453069747"/>
          <c:y val="9.7015102129310957E-2"/>
          <c:w val="0.6303199674825043"/>
          <c:h val="0.56343386236638282"/>
        </c:manualLayout>
      </c:layout>
      <c:scatterChart>
        <c:scatterStyle val="lineMarker"/>
        <c:varyColors val="0"/>
        <c:ser>
          <c:idx val="2"/>
          <c:order val="0"/>
          <c:spPr>
            <a:ln w="25400">
              <a:solidFill>
                <a:srgbClr val="000000"/>
              </a:solidFill>
              <a:prstDash val="solid"/>
            </a:ln>
          </c:spPr>
          <c:marker>
            <c:symbol val="none"/>
          </c:marker>
          <c:xVal>
            <c:numRef>
              <c:f>'R2-65'!$A$12:$A$673</c:f>
              <c:numCache>
                <c:formatCode>General</c:formatCode>
                <c:ptCount val="662"/>
                <c:pt idx="0">
                  <c:v>34</c:v>
                </c:pt>
                <c:pt idx="1">
                  <c:v>35</c:v>
                </c:pt>
                <c:pt idx="2">
                  <c:v>36</c:v>
                </c:pt>
                <c:pt idx="3">
                  <c:v>37</c:v>
                </c:pt>
                <c:pt idx="4">
                  <c:v>38</c:v>
                </c:pt>
                <c:pt idx="5">
                  <c:v>39</c:v>
                </c:pt>
                <c:pt idx="6">
                  <c:v>40</c:v>
                </c:pt>
                <c:pt idx="7">
                  <c:v>41</c:v>
                </c:pt>
                <c:pt idx="8">
                  <c:v>42</c:v>
                </c:pt>
                <c:pt idx="9">
                  <c:v>43</c:v>
                </c:pt>
                <c:pt idx="10">
                  <c:v>44</c:v>
                </c:pt>
                <c:pt idx="11">
                  <c:v>45</c:v>
                </c:pt>
                <c:pt idx="12">
                  <c:v>46</c:v>
                </c:pt>
                <c:pt idx="13">
                  <c:v>47</c:v>
                </c:pt>
                <c:pt idx="14">
                  <c:v>48</c:v>
                </c:pt>
                <c:pt idx="15">
                  <c:v>49</c:v>
                </c:pt>
                <c:pt idx="16">
                  <c:v>50</c:v>
                </c:pt>
                <c:pt idx="17">
                  <c:v>51</c:v>
                </c:pt>
                <c:pt idx="18">
                  <c:v>52</c:v>
                </c:pt>
                <c:pt idx="19">
                  <c:v>53</c:v>
                </c:pt>
                <c:pt idx="20">
                  <c:v>54</c:v>
                </c:pt>
                <c:pt idx="21">
                  <c:v>55</c:v>
                </c:pt>
                <c:pt idx="22">
                  <c:v>56</c:v>
                </c:pt>
                <c:pt idx="23">
                  <c:v>57</c:v>
                </c:pt>
                <c:pt idx="24">
                  <c:v>58</c:v>
                </c:pt>
                <c:pt idx="25">
                  <c:v>59</c:v>
                </c:pt>
                <c:pt idx="26">
                  <c:v>60</c:v>
                </c:pt>
                <c:pt idx="27">
                  <c:v>61</c:v>
                </c:pt>
                <c:pt idx="28">
                  <c:v>62</c:v>
                </c:pt>
                <c:pt idx="29">
                  <c:v>63</c:v>
                </c:pt>
                <c:pt idx="30">
                  <c:v>64</c:v>
                </c:pt>
                <c:pt idx="31">
                  <c:v>65</c:v>
                </c:pt>
                <c:pt idx="32">
                  <c:v>66</c:v>
                </c:pt>
                <c:pt idx="33">
                  <c:v>67</c:v>
                </c:pt>
                <c:pt idx="34">
                  <c:v>68</c:v>
                </c:pt>
                <c:pt idx="35">
                  <c:v>69</c:v>
                </c:pt>
                <c:pt idx="36">
                  <c:v>70</c:v>
                </c:pt>
                <c:pt idx="37">
                  <c:v>71</c:v>
                </c:pt>
                <c:pt idx="38">
                  <c:v>72</c:v>
                </c:pt>
                <c:pt idx="39">
                  <c:v>73</c:v>
                </c:pt>
                <c:pt idx="40">
                  <c:v>74</c:v>
                </c:pt>
                <c:pt idx="41">
                  <c:v>75</c:v>
                </c:pt>
                <c:pt idx="42">
                  <c:v>76</c:v>
                </c:pt>
                <c:pt idx="43">
                  <c:v>77</c:v>
                </c:pt>
                <c:pt idx="44">
                  <c:v>78</c:v>
                </c:pt>
                <c:pt idx="45">
                  <c:v>79</c:v>
                </c:pt>
                <c:pt idx="46">
                  <c:v>80</c:v>
                </c:pt>
                <c:pt idx="47">
                  <c:v>81</c:v>
                </c:pt>
                <c:pt idx="48">
                  <c:v>82</c:v>
                </c:pt>
                <c:pt idx="49">
                  <c:v>83</c:v>
                </c:pt>
                <c:pt idx="50">
                  <c:v>84</c:v>
                </c:pt>
                <c:pt idx="51">
                  <c:v>85</c:v>
                </c:pt>
                <c:pt idx="52">
                  <c:v>86</c:v>
                </c:pt>
                <c:pt idx="53">
                  <c:v>87</c:v>
                </c:pt>
                <c:pt idx="54">
                  <c:v>88</c:v>
                </c:pt>
                <c:pt idx="55">
                  <c:v>89</c:v>
                </c:pt>
                <c:pt idx="56">
                  <c:v>90</c:v>
                </c:pt>
                <c:pt idx="57">
                  <c:v>91</c:v>
                </c:pt>
                <c:pt idx="58">
                  <c:v>92</c:v>
                </c:pt>
                <c:pt idx="59">
                  <c:v>93</c:v>
                </c:pt>
                <c:pt idx="60">
                  <c:v>94</c:v>
                </c:pt>
                <c:pt idx="61">
                  <c:v>95</c:v>
                </c:pt>
                <c:pt idx="62">
                  <c:v>96</c:v>
                </c:pt>
                <c:pt idx="63">
                  <c:v>97</c:v>
                </c:pt>
                <c:pt idx="64">
                  <c:v>98</c:v>
                </c:pt>
                <c:pt idx="65">
                  <c:v>99</c:v>
                </c:pt>
                <c:pt idx="66">
                  <c:v>100</c:v>
                </c:pt>
                <c:pt idx="67">
                  <c:v>101</c:v>
                </c:pt>
                <c:pt idx="68">
                  <c:v>102</c:v>
                </c:pt>
                <c:pt idx="69">
                  <c:v>103</c:v>
                </c:pt>
                <c:pt idx="70">
                  <c:v>104</c:v>
                </c:pt>
                <c:pt idx="71">
                  <c:v>105</c:v>
                </c:pt>
                <c:pt idx="72">
                  <c:v>106</c:v>
                </c:pt>
                <c:pt idx="73">
                  <c:v>107</c:v>
                </c:pt>
                <c:pt idx="74">
                  <c:v>108</c:v>
                </c:pt>
                <c:pt idx="75">
                  <c:v>109</c:v>
                </c:pt>
                <c:pt idx="76">
                  <c:v>110</c:v>
                </c:pt>
                <c:pt idx="77">
                  <c:v>111</c:v>
                </c:pt>
                <c:pt idx="78">
                  <c:v>112</c:v>
                </c:pt>
                <c:pt idx="79">
                  <c:v>113</c:v>
                </c:pt>
                <c:pt idx="80">
                  <c:v>114</c:v>
                </c:pt>
                <c:pt idx="81">
                  <c:v>115</c:v>
                </c:pt>
                <c:pt idx="82">
                  <c:v>116</c:v>
                </c:pt>
                <c:pt idx="83">
                  <c:v>117</c:v>
                </c:pt>
                <c:pt idx="84">
                  <c:v>118</c:v>
                </c:pt>
                <c:pt idx="85">
                  <c:v>119</c:v>
                </c:pt>
                <c:pt idx="86">
                  <c:v>120</c:v>
                </c:pt>
                <c:pt idx="87">
                  <c:v>121</c:v>
                </c:pt>
                <c:pt idx="88">
                  <c:v>122</c:v>
                </c:pt>
                <c:pt idx="89">
                  <c:v>123</c:v>
                </c:pt>
                <c:pt idx="90">
                  <c:v>124</c:v>
                </c:pt>
                <c:pt idx="91">
                  <c:v>125</c:v>
                </c:pt>
                <c:pt idx="92">
                  <c:v>126</c:v>
                </c:pt>
                <c:pt idx="93">
                  <c:v>127</c:v>
                </c:pt>
                <c:pt idx="94">
                  <c:v>128</c:v>
                </c:pt>
                <c:pt idx="95">
                  <c:v>129</c:v>
                </c:pt>
                <c:pt idx="96">
                  <c:v>130</c:v>
                </c:pt>
                <c:pt idx="97">
                  <c:v>131</c:v>
                </c:pt>
                <c:pt idx="98">
                  <c:v>132</c:v>
                </c:pt>
                <c:pt idx="99">
                  <c:v>133</c:v>
                </c:pt>
                <c:pt idx="100">
                  <c:v>134</c:v>
                </c:pt>
                <c:pt idx="101">
                  <c:v>135</c:v>
                </c:pt>
                <c:pt idx="102">
                  <c:v>136</c:v>
                </c:pt>
                <c:pt idx="103">
                  <c:v>137</c:v>
                </c:pt>
                <c:pt idx="104">
                  <c:v>138</c:v>
                </c:pt>
                <c:pt idx="105">
                  <c:v>139</c:v>
                </c:pt>
                <c:pt idx="106">
                  <c:v>140</c:v>
                </c:pt>
                <c:pt idx="107">
                  <c:v>141</c:v>
                </c:pt>
                <c:pt idx="108">
                  <c:v>142</c:v>
                </c:pt>
                <c:pt idx="109">
                  <c:v>143</c:v>
                </c:pt>
                <c:pt idx="110">
                  <c:v>144</c:v>
                </c:pt>
                <c:pt idx="111">
                  <c:v>145</c:v>
                </c:pt>
                <c:pt idx="112">
                  <c:v>146</c:v>
                </c:pt>
                <c:pt idx="113">
                  <c:v>147</c:v>
                </c:pt>
                <c:pt idx="114">
                  <c:v>148</c:v>
                </c:pt>
                <c:pt idx="115">
                  <c:v>149</c:v>
                </c:pt>
                <c:pt idx="116">
                  <c:v>150</c:v>
                </c:pt>
                <c:pt idx="117">
                  <c:v>151</c:v>
                </c:pt>
                <c:pt idx="118">
                  <c:v>152</c:v>
                </c:pt>
                <c:pt idx="119">
                  <c:v>153</c:v>
                </c:pt>
                <c:pt idx="120">
                  <c:v>154</c:v>
                </c:pt>
                <c:pt idx="121">
                  <c:v>155</c:v>
                </c:pt>
                <c:pt idx="122">
                  <c:v>156</c:v>
                </c:pt>
                <c:pt idx="123">
                  <c:v>157</c:v>
                </c:pt>
                <c:pt idx="124">
                  <c:v>158</c:v>
                </c:pt>
                <c:pt idx="125">
                  <c:v>159</c:v>
                </c:pt>
                <c:pt idx="126">
                  <c:v>160</c:v>
                </c:pt>
                <c:pt idx="127">
                  <c:v>161</c:v>
                </c:pt>
                <c:pt idx="128">
                  <c:v>162</c:v>
                </c:pt>
                <c:pt idx="129">
                  <c:v>163</c:v>
                </c:pt>
                <c:pt idx="130">
                  <c:v>164</c:v>
                </c:pt>
                <c:pt idx="131">
                  <c:v>165</c:v>
                </c:pt>
                <c:pt idx="132">
                  <c:v>166</c:v>
                </c:pt>
                <c:pt idx="133">
                  <c:v>167</c:v>
                </c:pt>
                <c:pt idx="134">
                  <c:v>168</c:v>
                </c:pt>
                <c:pt idx="135">
                  <c:v>169</c:v>
                </c:pt>
                <c:pt idx="136">
                  <c:v>170</c:v>
                </c:pt>
                <c:pt idx="137">
                  <c:v>171</c:v>
                </c:pt>
                <c:pt idx="138">
                  <c:v>172</c:v>
                </c:pt>
                <c:pt idx="139">
                  <c:v>173</c:v>
                </c:pt>
                <c:pt idx="140">
                  <c:v>174</c:v>
                </c:pt>
                <c:pt idx="141">
                  <c:v>175</c:v>
                </c:pt>
                <c:pt idx="142">
                  <c:v>176</c:v>
                </c:pt>
                <c:pt idx="143">
                  <c:v>177</c:v>
                </c:pt>
                <c:pt idx="144">
                  <c:v>178</c:v>
                </c:pt>
                <c:pt idx="145">
                  <c:v>179</c:v>
                </c:pt>
                <c:pt idx="146">
                  <c:v>180</c:v>
                </c:pt>
                <c:pt idx="147">
                  <c:v>181</c:v>
                </c:pt>
                <c:pt idx="148">
                  <c:v>182</c:v>
                </c:pt>
                <c:pt idx="149">
                  <c:v>183</c:v>
                </c:pt>
                <c:pt idx="150">
                  <c:v>184</c:v>
                </c:pt>
                <c:pt idx="151">
                  <c:v>185</c:v>
                </c:pt>
                <c:pt idx="152">
                  <c:v>186</c:v>
                </c:pt>
                <c:pt idx="153">
                  <c:v>187</c:v>
                </c:pt>
                <c:pt idx="154">
                  <c:v>188</c:v>
                </c:pt>
                <c:pt idx="155">
                  <c:v>189</c:v>
                </c:pt>
                <c:pt idx="156">
                  <c:v>190</c:v>
                </c:pt>
                <c:pt idx="157">
                  <c:v>191</c:v>
                </c:pt>
                <c:pt idx="158">
                  <c:v>192</c:v>
                </c:pt>
                <c:pt idx="159">
                  <c:v>193</c:v>
                </c:pt>
                <c:pt idx="160">
                  <c:v>194</c:v>
                </c:pt>
                <c:pt idx="161">
                  <c:v>195</c:v>
                </c:pt>
                <c:pt idx="162">
                  <c:v>196</c:v>
                </c:pt>
                <c:pt idx="163">
                  <c:v>197</c:v>
                </c:pt>
                <c:pt idx="164">
                  <c:v>198</c:v>
                </c:pt>
                <c:pt idx="165">
                  <c:v>199</c:v>
                </c:pt>
                <c:pt idx="166">
                  <c:v>200</c:v>
                </c:pt>
                <c:pt idx="167">
                  <c:v>201</c:v>
                </c:pt>
                <c:pt idx="168">
                  <c:v>202</c:v>
                </c:pt>
                <c:pt idx="169">
                  <c:v>203</c:v>
                </c:pt>
                <c:pt idx="170">
                  <c:v>204</c:v>
                </c:pt>
                <c:pt idx="171">
                  <c:v>205</c:v>
                </c:pt>
                <c:pt idx="172">
                  <c:v>206</c:v>
                </c:pt>
                <c:pt idx="173">
                  <c:v>207</c:v>
                </c:pt>
                <c:pt idx="174">
                  <c:v>208</c:v>
                </c:pt>
                <c:pt idx="175">
                  <c:v>209</c:v>
                </c:pt>
                <c:pt idx="176">
                  <c:v>210</c:v>
                </c:pt>
                <c:pt idx="177">
                  <c:v>211</c:v>
                </c:pt>
                <c:pt idx="178">
                  <c:v>212</c:v>
                </c:pt>
                <c:pt idx="179">
                  <c:v>213</c:v>
                </c:pt>
                <c:pt idx="180">
                  <c:v>214</c:v>
                </c:pt>
                <c:pt idx="181">
                  <c:v>215</c:v>
                </c:pt>
                <c:pt idx="182">
                  <c:v>216</c:v>
                </c:pt>
                <c:pt idx="183">
                  <c:v>217</c:v>
                </c:pt>
                <c:pt idx="184">
                  <c:v>218</c:v>
                </c:pt>
                <c:pt idx="185">
                  <c:v>219</c:v>
                </c:pt>
                <c:pt idx="186">
                  <c:v>220</c:v>
                </c:pt>
                <c:pt idx="187">
                  <c:v>221</c:v>
                </c:pt>
                <c:pt idx="188">
                  <c:v>222</c:v>
                </c:pt>
                <c:pt idx="189">
                  <c:v>223</c:v>
                </c:pt>
                <c:pt idx="190">
                  <c:v>224</c:v>
                </c:pt>
                <c:pt idx="191">
                  <c:v>225</c:v>
                </c:pt>
                <c:pt idx="192">
                  <c:v>226</c:v>
                </c:pt>
                <c:pt idx="193">
                  <c:v>227</c:v>
                </c:pt>
                <c:pt idx="194">
                  <c:v>228</c:v>
                </c:pt>
                <c:pt idx="195">
                  <c:v>229</c:v>
                </c:pt>
                <c:pt idx="196">
                  <c:v>230</c:v>
                </c:pt>
                <c:pt idx="197">
                  <c:v>231</c:v>
                </c:pt>
                <c:pt idx="198">
                  <c:v>232</c:v>
                </c:pt>
                <c:pt idx="199">
                  <c:v>233</c:v>
                </c:pt>
                <c:pt idx="200">
                  <c:v>234</c:v>
                </c:pt>
                <c:pt idx="201">
                  <c:v>235</c:v>
                </c:pt>
                <c:pt idx="202">
                  <c:v>236</c:v>
                </c:pt>
                <c:pt idx="203">
                  <c:v>237</c:v>
                </c:pt>
                <c:pt idx="204">
                  <c:v>238</c:v>
                </c:pt>
                <c:pt idx="205">
                  <c:v>239</c:v>
                </c:pt>
                <c:pt idx="206">
                  <c:v>240</c:v>
                </c:pt>
                <c:pt idx="207">
                  <c:v>241</c:v>
                </c:pt>
                <c:pt idx="208">
                  <c:v>242</c:v>
                </c:pt>
                <c:pt idx="209">
                  <c:v>243</c:v>
                </c:pt>
                <c:pt idx="210">
                  <c:v>244</c:v>
                </c:pt>
                <c:pt idx="211">
                  <c:v>245</c:v>
                </c:pt>
                <c:pt idx="212">
                  <c:v>246</c:v>
                </c:pt>
                <c:pt idx="213">
                  <c:v>247</c:v>
                </c:pt>
                <c:pt idx="214">
                  <c:v>248</c:v>
                </c:pt>
                <c:pt idx="215">
                  <c:v>249</c:v>
                </c:pt>
                <c:pt idx="216">
                  <c:v>250</c:v>
                </c:pt>
                <c:pt idx="217">
                  <c:v>251</c:v>
                </c:pt>
                <c:pt idx="218">
                  <c:v>252</c:v>
                </c:pt>
                <c:pt idx="219">
                  <c:v>253</c:v>
                </c:pt>
                <c:pt idx="220">
                  <c:v>254</c:v>
                </c:pt>
                <c:pt idx="221">
                  <c:v>255</c:v>
                </c:pt>
                <c:pt idx="222">
                  <c:v>256</c:v>
                </c:pt>
                <c:pt idx="223">
                  <c:v>257</c:v>
                </c:pt>
                <c:pt idx="224">
                  <c:v>258</c:v>
                </c:pt>
                <c:pt idx="225">
                  <c:v>259</c:v>
                </c:pt>
                <c:pt idx="226">
                  <c:v>260</c:v>
                </c:pt>
                <c:pt idx="227">
                  <c:v>261</c:v>
                </c:pt>
                <c:pt idx="228">
                  <c:v>262</c:v>
                </c:pt>
                <c:pt idx="229">
                  <c:v>263</c:v>
                </c:pt>
                <c:pt idx="230">
                  <c:v>264</c:v>
                </c:pt>
                <c:pt idx="231">
                  <c:v>265</c:v>
                </c:pt>
                <c:pt idx="232">
                  <c:v>266</c:v>
                </c:pt>
                <c:pt idx="233">
                  <c:v>267</c:v>
                </c:pt>
                <c:pt idx="234">
                  <c:v>268</c:v>
                </c:pt>
                <c:pt idx="235">
                  <c:v>269</c:v>
                </c:pt>
                <c:pt idx="236">
                  <c:v>270</c:v>
                </c:pt>
                <c:pt idx="237">
                  <c:v>271</c:v>
                </c:pt>
                <c:pt idx="238">
                  <c:v>272</c:v>
                </c:pt>
                <c:pt idx="239">
                  <c:v>273</c:v>
                </c:pt>
                <c:pt idx="240">
                  <c:v>274</c:v>
                </c:pt>
                <c:pt idx="241">
                  <c:v>275</c:v>
                </c:pt>
                <c:pt idx="242">
                  <c:v>276</c:v>
                </c:pt>
                <c:pt idx="243">
                  <c:v>277</c:v>
                </c:pt>
                <c:pt idx="244">
                  <c:v>278</c:v>
                </c:pt>
                <c:pt idx="245">
                  <c:v>279</c:v>
                </c:pt>
                <c:pt idx="246">
                  <c:v>280</c:v>
                </c:pt>
                <c:pt idx="247">
                  <c:v>281</c:v>
                </c:pt>
                <c:pt idx="248">
                  <c:v>282</c:v>
                </c:pt>
                <c:pt idx="249">
                  <c:v>283</c:v>
                </c:pt>
                <c:pt idx="250">
                  <c:v>284</c:v>
                </c:pt>
                <c:pt idx="251">
                  <c:v>285</c:v>
                </c:pt>
                <c:pt idx="252">
                  <c:v>286</c:v>
                </c:pt>
                <c:pt idx="253">
                  <c:v>287</c:v>
                </c:pt>
                <c:pt idx="254">
                  <c:v>288</c:v>
                </c:pt>
                <c:pt idx="255">
                  <c:v>289</c:v>
                </c:pt>
                <c:pt idx="256">
                  <c:v>290</c:v>
                </c:pt>
                <c:pt idx="257">
                  <c:v>291</c:v>
                </c:pt>
                <c:pt idx="258">
                  <c:v>292</c:v>
                </c:pt>
                <c:pt idx="259">
                  <c:v>293</c:v>
                </c:pt>
                <c:pt idx="260">
                  <c:v>294</c:v>
                </c:pt>
                <c:pt idx="261">
                  <c:v>295</c:v>
                </c:pt>
                <c:pt idx="262">
                  <c:v>296</c:v>
                </c:pt>
                <c:pt idx="263">
                  <c:v>297</c:v>
                </c:pt>
                <c:pt idx="264">
                  <c:v>298</c:v>
                </c:pt>
                <c:pt idx="265">
                  <c:v>299</c:v>
                </c:pt>
                <c:pt idx="266">
                  <c:v>300</c:v>
                </c:pt>
                <c:pt idx="267">
                  <c:v>301</c:v>
                </c:pt>
                <c:pt idx="268">
                  <c:v>302</c:v>
                </c:pt>
                <c:pt idx="269">
                  <c:v>303</c:v>
                </c:pt>
                <c:pt idx="270">
                  <c:v>304</c:v>
                </c:pt>
                <c:pt idx="271">
                  <c:v>305</c:v>
                </c:pt>
                <c:pt idx="272">
                  <c:v>306</c:v>
                </c:pt>
                <c:pt idx="273">
                  <c:v>307</c:v>
                </c:pt>
                <c:pt idx="274">
                  <c:v>308</c:v>
                </c:pt>
                <c:pt idx="275">
                  <c:v>309</c:v>
                </c:pt>
                <c:pt idx="276">
                  <c:v>310</c:v>
                </c:pt>
                <c:pt idx="277">
                  <c:v>311</c:v>
                </c:pt>
                <c:pt idx="278">
                  <c:v>312</c:v>
                </c:pt>
                <c:pt idx="279">
                  <c:v>313</c:v>
                </c:pt>
                <c:pt idx="280">
                  <c:v>314</c:v>
                </c:pt>
                <c:pt idx="281">
                  <c:v>315</c:v>
                </c:pt>
                <c:pt idx="282">
                  <c:v>316</c:v>
                </c:pt>
                <c:pt idx="283">
                  <c:v>317</c:v>
                </c:pt>
                <c:pt idx="284">
                  <c:v>318</c:v>
                </c:pt>
                <c:pt idx="285">
                  <c:v>319</c:v>
                </c:pt>
                <c:pt idx="286">
                  <c:v>320</c:v>
                </c:pt>
                <c:pt idx="287">
                  <c:v>321</c:v>
                </c:pt>
                <c:pt idx="288">
                  <c:v>322</c:v>
                </c:pt>
                <c:pt idx="289">
                  <c:v>323</c:v>
                </c:pt>
                <c:pt idx="290">
                  <c:v>324</c:v>
                </c:pt>
                <c:pt idx="291">
                  <c:v>325</c:v>
                </c:pt>
                <c:pt idx="292">
                  <c:v>326</c:v>
                </c:pt>
                <c:pt idx="293">
                  <c:v>327</c:v>
                </c:pt>
                <c:pt idx="294">
                  <c:v>328</c:v>
                </c:pt>
                <c:pt idx="295">
                  <c:v>329</c:v>
                </c:pt>
                <c:pt idx="296">
                  <c:v>330</c:v>
                </c:pt>
                <c:pt idx="297">
                  <c:v>331</c:v>
                </c:pt>
                <c:pt idx="298">
                  <c:v>332</c:v>
                </c:pt>
                <c:pt idx="299">
                  <c:v>333</c:v>
                </c:pt>
                <c:pt idx="300">
                  <c:v>334</c:v>
                </c:pt>
                <c:pt idx="301">
                  <c:v>335</c:v>
                </c:pt>
                <c:pt idx="302">
                  <c:v>336</c:v>
                </c:pt>
                <c:pt idx="303">
                  <c:v>337</c:v>
                </c:pt>
                <c:pt idx="304">
                  <c:v>338</c:v>
                </c:pt>
                <c:pt idx="305">
                  <c:v>339</c:v>
                </c:pt>
                <c:pt idx="306">
                  <c:v>340</c:v>
                </c:pt>
                <c:pt idx="307">
                  <c:v>341</c:v>
                </c:pt>
                <c:pt idx="308">
                  <c:v>342</c:v>
                </c:pt>
                <c:pt idx="309">
                  <c:v>343</c:v>
                </c:pt>
                <c:pt idx="310">
                  <c:v>344</c:v>
                </c:pt>
                <c:pt idx="311">
                  <c:v>345</c:v>
                </c:pt>
                <c:pt idx="312">
                  <c:v>346</c:v>
                </c:pt>
                <c:pt idx="313">
                  <c:v>347</c:v>
                </c:pt>
                <c:pt idx="314">
                  <c:v>348</c:v>
                </c:pt>
                <c:pt idx="315">
                  <c:v>349</c:v>
                </c:pt>
                <c:pt idx="316">
                  <c:v>350</c:v>
                </c:pt>
                <c:pt idx="317">
                  <c:v>351</c:v>
                </c:pt>
                <c:pt idx="318">
                  <c:v>352</c:v>
                </c:pt>
                <c:pt idx="319">
                  <c:v>353</c:v>
                </c:pt>
                <c:pt idx="320">
                  <c:v>354</c:v>
                </c:pt>
                <c:pt idx="321">
                  <c:v>355</c:v>
                </c:pt>
                <c:pt idx="322">
                  <c:v>356</c:v>
                </c:pt>
                <c:pt idx="323">
                  <c:v>357</c:v>
                </c:pt>
                <c:pt idx="324">
                  <c:v>358</c:v>
                </c:pt>
                <c:pt idx="325">
                  <c:v>359</c:v>
                </c:pt>
                <c:pt idx="326">
                  <c:v>360</c:v>
                </c:pt>
                <c:pt idx="327">
                  <c:v>361</c:v>
                </c:pt>
                <c:pt idx="328">
                  <c:v>362</c:v>
                </c:pt>
                <c:pt idx="329">
                  <c:v>363</c:v>
                </c:pt>
                <c:pt idx="330">
                  <c:v>364</c:v>
                </c:pt>
                <c:pt idx="331">
                  <c:v>365</c:v>
                </c:pt>
                <c:pt idx="332">
                  <c:v>366</c:v>
                </c:pt>
                <c:pt idx="333">
                  <c:v>367</c:v>
                </c:pt>
                <c:pt idx="334">
                  <c:v>368</c:v>
                </c:pt>
                <c:pt idx="335">
                  <c:v>369</c:v>
                </c:pt>
                <c:pt idx="336">
                  <c:v>370</c:v>
                </c:pt>
                <c:pt idx="337">
                  <c:v>371</c:v>
                </c:pt>
                <c:pt idx="338">
                  <c:v>372</c:v>
                </c:pt>
                <c:pt idx="339">
                  <c:v>373</c:v>
                </c:pt>
                <c:pt idx="340">
                  <c:v>374</c:v>
                </c:pt>
                <c:pt idx="341">
                  <c:v>375</c:v>
                </c:pt>
                <c:pt idx="342">
                  <c:v>376</c:v>
                </c:pt>
                <c:pt idx="343">
                  <c:v>377</c:v>
                </c:pt>
                <c:pt idx="344">
                  <c:v>378</c:v>
                </c:pt>
                <c:pt idx="345">
                  <c:v>379</c:v>
                </c:pt>
                <c:pt idx="346">
                  <c:v>380</c:v>
                </c:pt>
                <c:pt idx="347">
                  <c:v>381</c:v>
                </c:pt>
                <c:pt idx="348">
                  <c:v>382</c:v>
                </c:pt>
                <c:pt idx="349">
                  <c:v>383</c:v>
                </c:pt>
                <c:pt idx="350">
                  <c:v>384</c:v>
                </c:pt>
                <c:pt idx="351">
                  <c:v>385</c:v>
                </c:pt>
                <c:pt idx="352">
                  <c:v>386</c:v>
                </c:pt>
                <c:pt idx="353">
                  <c:v>387</c:v>
                </c:pt>
                <c:pt idx="354">
                  <c:v>388</c:v>
                </c:pt>
                <c:pt idx="355">
                  <c:v>389</c:v>
                </c:pt>
                <c:pt idx="356">
                  <c:v>390</c:v>
                </c:pt>
                <c:pt idx="357">
                  <c:v>391</c:v>
                </c:pt>
                <c:pt idx="358">
                  <c:v>392</c:v>
                </c:pt>
                <c:pt idx="359">
                  <c:v>393</c:v>
                </c:pt>
                <c:pt idx="360">
                  <c:v>394</c:v>
                </c:pt>
                <c:pt idx="361">
                  <c:v>395</c:v>
                </c:pt>
                <c:pt idx="362">
                  <c:v>396</c:v>
                </c:pt>
                <c:pt idx="363">
                  <c:v>397</c:v>
                </c:pt>
                <c:pt idx="364">
                  <c:v>398</c:v>
                </c:pt>
                <c:pt idx="365">
                  <c:v>399</c:v>
                </c:pt>
                <c:pt idx="366">
                  <c:v>400</c:v>
                </c:pt>
                <c:pt idx="367">
                  <c:v>401</c:v>
                </c:pt>
                <c:pt idx="368">
                  <c:v>402</c:v>
                </c:pt>
                <c:pt idx="369">
                  <c:v>403</c:v>
                </c:pt>
                <c:pt idx="370">
                  <c:v>404</c:v>
                </c:pt>
                <c:pt idx="371">
                  <c:v>405</c:v>
                </c:pt>
                <c:pt idx="372">
                  <c:v>406</c:v>
                </c:pt>
                <c:pt idx="373">
                  <c:v>407</c:v>
                </c:pt>
                <c:pt idx="374">
                  <c:v>408</c:v>
                </c:pt>
                <c:pt idx="375">
                  <c:v>409</c:v>
                </c:pt>
                <c:pt idx="376">
                  <c:v>410</c:v>
                </c:pt>
                <c:pt idx="377">
                  <c:v>411</c:v>
                </c:pt>
                <c:pt idx="378">
                  <c:v>412</c:v>
                </c:pt>
                <c:pt idx="379">
                  <c:v>413</c:v>
                </c:pt>
                <c:pt idx="380">
                  <c:v>414</c:v>
                </c:pt>
                <c:pt idx="381">
                  <c:v>415</c:v>
                </c:pt>
                <c:pt idx="382">
                  <c:v>416</c:v>
                </c:pt>
                <c:pt idx="383">
                  <c:v>417</c:v>
                </c:pt>
                <c:pt idx="384">
                  <c:v>418</c:v>
                </c:pt>
                <c:pt idx="385">
                  <c:v>419</c:v>
                </c:pt>
                <c:pt idx="386">
                  <c:v>420</c:v>
                </c:pt>
                <c:pt idx="387">
                  <c:v>421</c:v>
                </c:pt>
                <c:pt idx="388">
                  <c:v>422</c:v>
                </c:pt>
                <c:pt idx="389">
                  <c:v>423</c:v>
                </c:pt>
                <c:pt idx="390">
                  <c:v>424</c:v>
                </c:pt>
                <c:pt idx="391">
                  <c:v>425</c:v>
                </c:pt>
                <c:pt idx="392">
                  <c:v>426</c:v>
                </c:pt>
                <c:pt idx="393">
                  <c:v>427</c:v>
                </c:pt>
                <c:pt idx="394">
                  <c:v>428</c:v>
                </c:pt>
                <c:pt idx="395">
                  <c:v>429</c:v>
                </c:pt>
                <c:pt idx="396">
                  <c:v>430</c:v>
                </c:pt>
                <c:pt idx="397">
                  <c:v>431</c:v>
                </c:pt>
                <c:pt idx="398">
                  <c:v>432</c:v>
                </c:pt>
                <c:pt idx="399">
                  <c:v>433</c:v>
                </c:pt>
                <c:pt idx="400">
                  <c:v>434</c:v>
                </c:pt>
                <c:pt idx="401">
                  <c:v>435</c:v>
                </c:pt>
                <c:pt idx="402">
                  <c:v>436</c:v>
                </c:pt>
                <c:pt idx="403">
                  <c:v>437</c:v>
                </c:pt>
                <c:pt idx="404">
                  <c:v>438</c:v>
                </c:pt>
                <c:pt idx="405">
                  <c:v>439</c:v>
                </c:pt>
                <c:pt idx="406">
                  <c:v>440</c:v>
                </c:pt>
                <c:pt idx="407">
                  <c:v>441</c:v>
                </c:pt>
                <c:pt idx="408">
                  <c:v>442</c:v>
                </c:pt>
                <c:pt idx="409">
                  <c:v>443</c:v>
                </c:pt>
                <c:pt idx="410">
                  <c:v>444</c:v>
                </c:pt>
                <c:pt idx="411">
                  <c:v>445</c:v>
                </c:pt>
                <c:pt idx="412">
                  <c:v>446</c:v>
                </c:pt>
                <c:pt idx="413">
                  <c:v>447</c:v>
                </c:pt>
                <c:pt idx="414">
                  <c:v>448</c:v>
                </c:pt>
                <c:pt idx="415">
                  <c:v>449</c:v>
                </c:pt>
                <c:pt idx="416">
                  <c:v>450</c:v>
                </c:pt>
                <c:pt idx="417">
                  <c:v>451</c:v>
                </c:pt>
                <c:pt idx="418">
                  <c:v>452</c:v>
                </c:pt>
                <c:pt idx="419">
                  <c:v>453</c:v>
                </c:pt>
                <c:pt idx="420">
                  <c:v>454</c:v>
                </c:pt>
                <c:pt idx="421">
                  <c:v>455</c:v>
                </c:pt>
                <c:pt idx="422">
                  <c:v>456</c:v>
                </c:pt>
                <c:pt idx="423">
                  <c:v>457</c:v>
                </c:pt>
                <c:pt idx="424">
                  <c:v>458</c:v>
                </c:pt>
                <c:pt idx="425">
                  <c:v>459</c:v>
                </c:pt>
                <c:pt idx="426">
                  <c:v>460</c:v>
                </c:pt>
                <c:pt idx="427">
                  <c:v>461</c:v>
                </c:pt>
                <c:pt idx="428">
                  <c:v>462</c:v>
                </c:pt>
                <c:pt idx="429">
                  <c:v>463</c:v>
                </c:pt>
                <c:pt idx="430">
                  <c:v>464</c:v>
                </c:pt>
                <c:pt idx="431">
                  <c:v>465</c:v>
                </c:pt>
                <c:pt idx="432">
                  <c:v>466</c:v>
                </c:pt>
                <c:pt idx="433">
                  <c:v>467</c:v>
                </c:pt>
                <c:pt idx="434">
                  <c:v>468</c:v>
                </c:pt>
                <c:pt idx="435">
                  <c:v>469</c:v>
                </c:pt>
                <c:pt idx="436">
                  <c:v>470</c:v>
                </c:pt>
                <c:pt idx="437">
                  <c:v>471</c:v>
                </c:pt>
                <c:pt idx="438">
                  <c:v>472</c:v>
                </c:pt>
                <c:pt idx="439">
                  <c:v>473</c:v>
                </c:pt>
                <c:pt idx="440">
                  <c:v>474</c:v>
                </c:pt>
                <c:pt idx="441">
                  <c:v>475</c:v>
                </c:pt>
                <c:pt idx="442">
                  <c:v>476</c:v>
                </c:pt>
                <c:pt idx="443">
                  <c:v>477</c:v>
                </c:pt>
                <c:pt idx="444">
                  <c:v>478</c:v>
                </c:pt>
                <c:pt idx="445">
                  <c:v>479</c:v>
                </c:pt>
                <c:pt idx="446">
                  <c:v>480</c:v>
                </c:pt>
                <c:pt idx="447">
                  <c:v>481</c:v>
                </c:pt>
                <c:pt idx="448">
                  <c:v>482</c:v>
                </c:pt>
                <c:pt idx="449">
                  <c:v>483</c:v>
                </c:pt>
                <c:pt idx="450">
                  <c:v>484</c:v>
                </c:pt>
                <c:pt idx="451">
                  <c:v>485</c:v>
                </c:pt>
                <c:pt idx="452">
                  <c:v>486</c:v>
                </c:pt>
                <c:pt idx="453">
                  <c:v>487</c:v>
                </c:pt>
                <c:pt idx="454">
                  <c:v>488</c:v>
                </c:pt>
                <c:pt idx="455">
                  <c:v>489</c:v>
                </c:pt>
                <c:pt idx="456">
                  <c:v>490</c:v>
                </c:pt>
                <c:pt idx="457">
                  <c:v>491</c:v>
                </c:pt>
                <c:pt idx="458">
                  <c:v>492</c:v>
                </c:pt>
                <c:pt idx="459">
                  <c:v>493</c:v>
                </c:pt>
                <c:pt idx="460">
                  <c:v>494</c:v>
                </c:pt>
                <c:pt idx="461">
                  <c:v>495</c:v>
                </c:pt>
                <c:pt idx="462">
                  <c:v>496</c:v>
                </c:pt>
                <c:pt idx="463">
                  <c:v>497</c:v>
                </c:pt>
                <c:pt idx="464">
                  <c:v>498</c:v>
                </c:pt>
                <c:pt idx="465">
                  <c:v>499</c:v>
                </c:pt>
                <c:pt idx="466">
                  <c:v>500</c:v>
                </c:pt>
                <c:pt idx="467">
                  <c:v>501</c:v>
                </c:pt>
                <c:pt idx="468">
                  <c:v>502</c:v>
                </c:pt>
                <c:pt idx="469">
                  <c:v>503</c:v>
                </c:pt>
                <c:pt idx="470">
                  <c:v>504</c:v>
                </c:pt>
                <c:pt idx="471">
                  <c:v>505</c:v>
                </c:pt>
                <c:pt idx="472">
                  <c:v>506</c:v>
                </c:pt>
                <c:pt idx="473">
                  <c:v>507</c:v>
                </c:pt>
                <c:pt idx="474">
                  <c:v>508</c:v>
                </c:pt>
                <c:pt idx="475">
                  <c:v>509</c:v>
                </c:pt>
                <c:pt idx="476">
                  <c:v>510</c:v>
                </c:pt>
                <c:pt idx="477">
                  <c:v>511</c:v>
                </c:pt>
                <c:pt idx="478">
                  <c:v>512</c:v>
                </c:pt>
                <c:pt idx="479">
                  <c:v>513</c:v>
                </c:pt>
                <c:pt idx="480">
                  <c:v>514</c:v>
                </c:pt>
                <c:pt idx="481">
                  <c:v>515</c:v>
                </c:pt>
                <c:pt idx="482">
                  <c:v>516</c:v>
                </c:pt>
                <c:pt idx="483">
                  <c:v>517</c:v>
                </c:pt>
                <c:pt idx="484">
                  <c:v>518</c:v>
                </c:pt>
                <c:pt idx="485">
                  <c:v>519</c:v>
                </c:pt>
                <c:pt idx="486">
                  <c:v>520</c:v>
                </c:pt>
                <c:pt idx="487">
                  <c:v>521</c:v>
                </c:pt>
                <c:pt idx="488">
                  <c:v>522</c:v>
                </c:pt>
                <c:pt idx="489">
                  <c:v>523</c:v>
                </c:pt>
                <c:pt idx="490">
                  <c:v>524</c:v>
                </c:pt>
                <c:pt idx="491">
                  <c:v>525</c:v>
                </c:pt>
                <c:pt idx="492">
                  <c:v>526</c:v>
                </c:pt>
                <c:pt idx="493">
                  <c:v>527</c:v>
                </c:pt>
                <c:pt idx="494">
                  <c:v>528</c:v>
                </c:pt>
                <c:pt idx="495">
                  <c:v>529</c:v>
                </c:pt>
                <c:pt idx="496">
                  <c:v>530</c:v>
                </c:pt>
                <c:pt idx="497">
                  <c:v>531</c:v>
                </c:pt>
                <c:pt idx="498">
                  <c:v>532</c:v>
                </c:pt>
                <c:pt idx="499">
                  <c:v>533</c:v>
                </c:pt>
                <c:pt idx="500">
                  <c:v>534</c:v>
                </c:pt>
                <c:pt idx="501">
                  <c:v>535</c:v>
                </c:pt>
                <c:pt idx="502">
                  <c:v>536</c:v>
                </c:pt>
                <c:pt idx="503">
                  <c:v>537</c:v>
                </c:pt>
                <c:pt idx="504">
                  <c:v>538</c:v>
                </c:pt>
                <c:pt idx="505">
                  <c:v>539</c:v>
                </c:pt>
                <c:pt idx="506">
                  <c:v>540</c:v>
                </c:pt>
                <c:pt idx="507">
                  <c:v>541</c:v>
                </c:pt>
                <c:pt idx="508">
                  <c:v>542</c:v>
                </c:pt>
                <c:pt idx="509">
                  <c:v>543</c:v>
                </c:pt>
                <c:pt idx="510">
                  <c:v>544</c:v>
                </c:pt>
                <c:pt idx="511">
                  <c:v>545</c:v>
                </c:pt>
                <c:pt idx="512">
                  <c:v>546</c:v>
                </c:pt>
                <c:pt idx="513">
                  <c:v>547</c:v>
                </c:pt>
                <c:pt idx="514">
                  <c:v>548</c:v>
                </c:pt>
                <c:pt idx="515">
                  <c:v>549</c:v>
                </c:pt>
                <c:pt idx="516">
                  <c:v>550</c:v>
                </c:pt>
                <c:pt idx="517">
                  <c:v>551</c:v>
                </c:pt>
                <c:pt idx="518">
                  <c:v>552</c:v>
                </c:pt>
                <c:pt idx="519">
                  <c:v>553</c:v>
                </c:pt>
                <c:pt idx="520">
                  <c:v>554</c:v>
                </c:pt>
                <c:pt idx="521">
                  <c:v>555</c:v>
                </c:pt>
                <c:pt idx="522">
                  <c:v>556</c:v>
                </c:pt>
                <c:pt idx="523">
                  <c:v>557</c:v>
                </c:pt>
                <c:pt idx="524">
                  <c:v>558</c:v>
                </c:pt>
                <c:pt idx="525">
                  <c:v>559</c:v>
                </c:pt>
                <c:pt idx="526">
                  <c:v>560</c:v>
                </c:pt>
                <c:pt idx="527">
                  <c:v>561</c:v>
                </c:pt>
                <c:pt idx="528">
                  <c:v>562</c:v>
                </c:pt>
                <c:pt idx="529">
                  <c:v>563</c:v>
                </c:pt>
                <c:pt idx="530">
                  <c:v>564</c:v>
                </c:pt>
                <c:pt idx="531">
                  <c:v>565</c:v>
                </c:pt>
                <c:pt idx="532">
                  <c:v>566</c:v>
                </c:pt>
                <c:pt idx="533">
                  <c:v>567</c:v>
                </c:pt>
                <c:pt idx="534">
                  <c:v>568</c:v>
                </c:pt>
                <c:pt idx="535">
                  <c:v>569</c:v>
                </c:pt>
                <c:pt idx="536">
                  <c:v>570</c:v>
                </c:pt>
                <c:pt idx="537">
                  <c:v>571</c:v>
                </c:pt>
                <c:pt idx="538">
                  <c:v>572</c:v>
                </c:pt>
                <c:pt idx="539">
                  <c:v>573</c:v>
                </c:pt>
                <c:pt idx="540">
                  <c:v>574</c:v>
                </c:pt>
                <c:pt idx="541">
                  <c:v>575</c:v>
                </c:pt>
                <c:pt idx="542">
                  <c:v>576</c:v>
                </c:pt>
                <c:pt idx="543">
                  <c:v>577</c:v>
                </c:pt>
                <c:pt idx="544">
                  <c:v>578</c:v>
                </c:pt>
                <c:pt idx="545">
                  <c:v>579</c:v>
                </c:pt>
                <c:pt idx="546">
                  <c:v>580</c:v>
                </c:pt>
                <c:pt idx="547">
                  <c:v>581</c:v>
                </c:pt>
                <c:pt idx="548">
                  <c:v>582</c:v>
                </c:pt>
                <c:pt idx="549">
                  <c:v>583</c:v>
                </c:pt>
                <c:pt idx="550">
                  <c:v>584</c:v>
                </c:pt>
                <c:pt idx="551">
                  <c:v>585</c:v>
                </c:pt>
                <c:pt idx="552">
                  <c:v>586</c:v>
                </c:pt>
                <c:pt idx="553">
                  <c:v>587</c:v>
                </c:pt>
                <c:pt idx="554">
                  <c:v>588</c:v>
                </c:pt>
                <c:pt idx="555">
                  <c:v>589</c:v>
                </c:pt>
                <c:pt idx="556">
                  <c:v>590</c:v>
                </c:pt>
                <c:pt idx="557">
                  <c:v>591</c:v>
                </c:pt>
                <c:pt idx="558">
                  <c:v>592</c:v>
                </c:pt>
                <c:pt idx="559">
                  <c:v>593</c:v>
                </c:pt>
                <c:pt idx="560">
                  <c:v>594</c:v>
                </c:pt>
                <c:pt idx="561">
                  <c:v>595</c:v>
                </c:pt>
                <c:pt idx="562">
                  <c:v>596</c:v>
                </c:pt>
                <c:pt idx="563">
                  <c:v>597</c:v>
                </c:pt>
                <c:pt idx="564">
                  <c:v>598</c:v>
                </c:pt>
                <c:pt idx="565">
                  <c:v>599</c:v>
                </c:pt>
                <c:pt idx="566">
                  <c:v>600</c:v>
                </c:pt>
                <c:pt idx="567">
                  <c:v>601</c:v>
                </c:pt>
                <c:pt idx="568">
                  <c:v>602</c:v>
                </c:pt>
                <c:pt idx="569">
                  <c:v>603</c:v>
                </c:pt>
                <c:pt idx="570">
                  <c:v>604</c:v>
                </c:pt>
                <c:pt idx="571">
                  <c:v>605</c:v>
                </c:pt>
                <c:pt idx="572">
                  <c:v>606</c:v>
                </c:pt>
                <c:pt idx="573">
                  <c:v>607</c:v>
                </c:pt>
                <c:pt idx="574">
                  <c:v>608</c:v>
                </c:pt>
                <c:pt idx="575">
                  <c:v>609</c:v>
                </c:pt>
                <c:pt idx="576">
                  <c:v>610</c:v>
                </c:pt>
                <c:pt idx="577">
                  <c:v>611</c:v>
                </c:pt>
                <c:pt idx="578">
                  <c:v>612</c:v>
                </c:pt>
                <c:pt idx="579">
                  <c:v>613</c:v>
                </c:pt>
                <c:pt idx="580">
                  <c:v>614</c:v>
                </c:pt>
                <c:pt idx="581">
                  <c:v>615</c:v>
                </c:pt>
                <c:pt idx="582">
                  <c:v>616</c:v>
                </c:pt>
                <c:pt idx="583">
                  <c:v>617</c:v>
                </c:pt>
                <c:pt idx="584">
                  <c:v>618</c:v>
                </c:pt>
                <c:pt idx="585">
                  <c:v>619</c:v>
                </c:pt>
                <c:pt idx="586">
                  <c:v>620</c:v>
                </c:pt>
                <c:pt idx="587">
                  <c:v>621</c:v>
                </c:pt>
                <c:pt idx="588">
                  <c:v>622</c:v>
                </c:pt>
                <c:pt idx="589">
                  <c:v>623</c:v>
                </c:pt>
                <c:pt idx="590">
                  <c:v>624</c:v>
                </c:pt>
                <c:pt idx="591">
                  <c:v>625</c:v>
                </c:pt>
                <c:pt idx="592">
                  <c:v>626</c:v>
                </c:pt>
                <c:pt idx="593">
                  <c:v>627</c:v>
                </c:pt>
                <c:pt idx="594">
                  <c:v>628</c:v>
                </c:pt>
                <c:pt idx="595">
                  <c:v>629</c:v>
                </c:pt>
                <c:pt idx="596">
                  <c:v>630</c:v>
                </c:pt>
                <c:pt idx="597">
                  <c:v>631</c:v>
                </c:pt>
                <c:pt idx="598">
                  <c:v>632</c:v>
                </c:pt>
                <c:pt idx="599">
                  <c:v>633</c:v>
                </c:pt>
                <c:pt idx="600">
                  <c:v>634</c:v>
                </c:pt>
                <c:pt idx="601">
                  <c:v>635</c:v>
                </c:pt>
                <c:pt idx="602">
                  <c:v>636</c:v>
                </c:pt>
                <c:pt idx="603">
                  <c:v>637</c:v>
                </c:pt>
                <c:pt idx="604">
                  <c:v>638</c:v>
                </c:pt>
                <c:pt idx="605">
                  <c:v>639</c:v>
                </c:pt>
                <c:pt idx="606">
                  <c:v>640</c:v>
                </c:pt>
                <c:pt idx="607">
                  <c:v>641</c:v>
                </c:pt>
                <c:pt idx="608">
                  <c:v>642</c:v>
                </c:pt>
                <c:pt idx="609">
                  <c:v>643</c:v>
                </c:pt>
                <c:pt idx="610">
                  <c:v>644</c:v>
                </c:pt>
                <c:pt idx="611">
                  <c:v>645</c:v>
                </c:pt>
                <c:pt idx="612">
                  <c:v>646</c:v>
                </c:pt>
                <c:pt idx="613">
                  <c:v>647</c:v>
                </c:pt>
                <c:pt idx="614">
                  <c:v>648</c:v>
                </c:pt>
                <c:pt idx="615">
                  <c:v>649</c:v>
                </c:pt>
                <c:pt idx="616">
                  <c:v>650</c:v>
                </c:pt>
                <c:pt idx="617">
                  <c:v>651</c:v>
                </c:pt>
                <c:pt idx="618">
                  <c:v>652</c:v>
                </c:pt>
                <c:pt idx="619">
                  <c:v>653</c:v>
                </c:pt>
                <c:pt idx="620">
                  <c:v>654</c:v>
                </c:pt>
                <c:pt idx="621">
                  <c:v>655</c:v>
                </c:pt>
                <c:pt idx="622">
                  <c:v>656</c:v>
                </c:pt>
                <c:pt idx="623">
                  <c:v>657</c:v>
                </c:pt>
                <c:pt idx="624">
                  <c:v>658</c:v>
                </c:pt>
                <c:pt idx="625">
                  <c:v>659</c:v>
                </c:pt>
                <c:pt idx="626">
                  <c:v>660</c:v>
                </c:pt>
                <c:pt idx="627">
                  <c:v>661</c:v>
                </c:pt>
                <c:pt idx="628">
                  <c:v>662</c:v>
                </c:pt>
                <c:pt idx="629">
                  <c:v>663</c:v>
                </c:pt>
                <c:pt idx="630">
                  <c:v>664</c:v>
                </c:pt>
                <c:pt idx="631">
                  <c:v>665</c:v>
                </c:pt>
                <c:pt idx="632">
                  <c:v>666</c:v>
                </c:pt>
                <c:pt idx="633">
                  <c:v>667</c:v>
                </c:pt>
                <c:pt idx="634">
                  <c:v>668</c:v>
                </c:pt>
                <c:pt idx="635">
                  <c:v>669</c:v>
                </c:pt>
                <c:pt idx="636">
                  <c:v>670</c:v>
                </c:pt>
                <c:pt idx="637">
                  <c:v>671</c:v>
                </c:pt>
                <c:pt idx="638">
                  <c:v>672</c:v>
                </c:pt>
                <c:pt idx="639">
                  <c:v>673</c:v>
                </c:pt>
                <c:pt idx="640">
                  <c:v>674</c:v>
                </c:pt>
                <c:pt idx="641">
                  <c:v>675</c:v>
                </c:pt>
                <c:pt idx="642">
                  <c:v>676</c:v>
                </c:pt>
                <c:pt idx="643">
                  <c:v>677</c:v>
                </c:pt>
                <c:pt idx="644">
                  <c:v>678</c:v>
                </c:pt>
                <c:pt idx="645">
                  <c:v>679</c:v>
                </c:pt>
                <c:pt idx="646">
                  <c:v>680</c:v>
                </c:pt>
                <c:pt idx="647">
                  <c:v>681</c:v>
                </c:pt>
                <c:pt idx="648">
                  <c:v>682</c:v>
                </c:pt>
                <c:pt idx="649">
                  <c:v>683</c:v>
                </c:pt>
                <c:pt idx="650">
                  <c:v>684</c:v>
                </c:pt>
                <c:pt idx="651">
                  <c:v>685</c:v>
                </c:pt>
                <c:pt idx="652">
                  <c:v>686</c:v>
                </c:pt>
                <c:pt idx="653">
                  <c:v>687</c:v>
                </c:pt>
                <c:pt idx="654">
                  <c:v>688</c:v>
                </c:pt>
                <c:pt idx="655">
                  <c:v>689</c:v>
                </c:pt>
                <c:pt idx="656">
                  <c:v>690</c:v>
                </c:pt>
                <c:pt idx="657">
                  <c:v>691</c:v>
                </c:pt>
                <c:pt idx="658">
                  <c:v>692</c:v>
                </c:pt>
                <c:pt idx="659">
                  <c:v>693</c:v>
                </c:pt>
                <c:pt idx="660">
                  <c:v>694</c:v>
                </c:pt>
                <c:pt idx="661">
                  <c:v>695</c:v>
                </c:pt>
              </c:numCache>
            </c:numRef>
          </c:xVal>
          <c:yVal>
            <c:numRef>
              <c:f>'R2-65'!$D$12:$D$673</c:f>
              <c:numCache>
                <c:formatCode>General</c:formatCode>
                <c:ptCount val="662"/>
                <c:pt idx="0">
                  <c:v>-5.6033333333333331E-5</c:v>
                </c:pt>
                <c:pt idx="1">
                  <c:v>-2.5300000000000002E-5</c:v>
                </c:pt>
                <c:pt idx="2">
                  <c:v>2.3816666666666666E-4</c:v>
                </c:pt>
                <c:pt idx="3">
                  <c:v>6.2050000000000004E-5</c:v>
                </c:pt>
                <c:pt idx="4">
                  <c:v>6.7183333333333331E-4</c:v>
                </c:pt>
                <c:pt idx="5">
                  <c:v>8.0800000000000002E-4</c:v>
                </c:pt>
                <c:pt idx="6">
                  <c:v>4.6983333333333333E-4</c:v>
                </c:pt>
                <c:pt idx="7">
                  <c:v>8.4433333333333333E-4</c:v>
                </c:pt>
                <c:pt idx="8">
                  <c:v>1.7183333333333332E-3</c:v>
                </c:pt>
                <c:pt idx="9">
                  <c:v>1.5133333333333333E-3</c:v>
                </c:pt>
                <c:pt idx="10">
                  <c:v>1.485E-3</c:v>
                </c:pt>
                <c:pt idx="11">
                  <c:v>1.7816666666666666E-3</c:v>
                </c:pt>
                <c:pt idx="12">
                  <c:v>1.9733333333333334E-3</c:v>
                </c:pt>
                <c:pt idx="13">
                  <c:v>2.2650000000000001E-3</c:v>
                </c:pt>
                <c:pt idx="14">
                  <c:v>3.2166666666666667E-3</c:v>
                </c:pt>
                <c:pt idx="15">
                  <c:v>3.5883333333333331E-3</c:v>
                </c:pt>
                <c:pt idx="16">
                  <c:v>3.9633333333333335E-3</c:v>
                </c:pt>
                <c:pt idx="17">
                  <c:v>4.4533333333333334E-3</c:v>
                </c:pt>
                <c:pt idx="18">
                  <c:v>4.5599999999999998E-3</c:v>
                </c:pt>
                <c:pt idx="19">
                  <c:v>4.9816666666666664E-3</c:v>
                </c:pt>
                <c:pt idx="20">
                  <c:v>5.1383333333333333E-3</c:v>
                </c:pt>
                <c:pt idx="21">
                  <c:v>5.2183333333333335E-3</c:v>
                </c:pt>
                <c:pt idx="22">
                  <c:v>6.365E-3</c:v>
                </c:pt>
                <c:pt idx="23">
                  <c:v>6.6899999999999998E-3</c:v>
                </c:pt>
                <c:pt idx="24">
                  <c:v>6.6E-3</c:v>
                </c:pt>
                <c:pt idx="25">
                  <c:v>7.1583333333333334E-3</c:v>
                </c:pt>
                <c:pt idx="26">
                  <c:v>7.5333333333333337E-3</c:v>
                </c:pt>
                <c:pt idx="27">
                  <c:v>7.6366666666666666E-3</c:v>
                </c:pt>
                <c:pt idx="28">
                  <c:v>8.2316666666666666E-3</c:v>
                </c:pt>
                <c:pt idx="29">
                  <c:v>8.7150000000000005E-3</c:v>
                </c:pt>
                <c:pt idx="30">
                  <c:v>8.6716666666666661E-3</c:v>
                </c:pt>
                <c:pt idx="31">
                  <c:v>8.9316666666666676E-3</c:v>
                </c:pt>
                <c:pt idx="32">
                  <c:v>8.9733333333333332E-3</c:v>
                </c:pt>
                <c:pt idx="33">
                  <c:v>9.0850000000000011E-3</c:v>
                </c:pt>
                <c:pt idx="34">
                  <c:v>9.6200000000000001E-3</c:v>
                </c:pt>
                <c:pt idx="35">
                  <c:v>9.58E-3</c:v>
                </c:pt>
                <c:pt idx="36">
                  <c:v>9.8366666666666654E-3</c:v>
                </c:pt>
                <c:pt idx="37">
                  <c:v>9.5783333333333328E-3</c:v>
                </c:pt>
                <c:pt idx="38">
                  <c:v>9.3299999999999998E-3</c:v>
                </c:pt>
                <c:pt idx="39">
                  <c:v>9.2316666666666658E-3</c:v>
                </c:pt>
                <c:pt idx="40">
                  <c:v>9.2683333333333333E-3</c:v>
                </c:pt>
                <c:pt idx="41">
                  <c:v>9.0683333333333345E-3</c:v>
                </c:pt>
                <c:pt idx="42">
                  <c:v>8.8133333333333345E-3</c:v>
                </c:pt>
                <c:pt idx="43">
                  <c:v>8.4433333333333339E-3</c:v>
                </c:pt>
                <c:pt idx="44">
                  <c:v>8.953333333333334E-3</c:v>
                </c:pt>
                <c:pt idx="45">
                  <c:v>8.5000000000000006E-3</c:v>
                </c:pt>
                <c:pt idx="46">
                  <c:v>8.3549999999999996E-3</c:v>
                </c:pt>
                <c:pt idx="47">
                  <c:v>7.9033333333333334E-3</c:v>
                </c:pt>
                <c:pt idx="48">
                  <c:v>7.8483333333333339E-3</c:v>
                </c:pt>
                <c:pt idx="49">
                  <c:v>7.6100000000000004E-3</c:v>
                </c:pt>
                <c:pt idx="50">
                  <c:v>7.136666666666667E-3</c:v>
                </c:pt>
                <c:pt idx="51">
                  <c:v>7.8733333333333329E-3</c:v>
                </c:pt>
                <c:pt idx="52">
                  <c:v>7.1566666666666671E-3</c:v>
                </c:pt>
                <c:pt idx="53">
                  <c:v>6.5733333333333329E-3</c:v>
                </c:pt>
                <c:pt idx="54">
                  <c:v>6.8066666666666666E-3</c:v>
                </c:pt>
                <c:pt idx="55">
                  <c:v>6.6216666666666663E-3</c:v>
                </c:pt>
                <c:pt idx="56">
                  <c:v>5.8350000000000008E-3</c:v>
                </c:pt>
                <c:pt idx="57">
                  <c:v>6.1516666666666664E-3</c:v>
                </c:pt>
                <c:pt idx="58">
                  <c:v>5.9849999999999999E-3</c:v>
                </c:pt>
                <c:pt idx="59">
                  <c:v>5.8766666666666672E-3</c:v>
                </c:pt>
                <c:pt idx="60">
                  <c:v>5.8300000000000001E-3</c:v>
                </c:pt>
                <c:pt idx="61">
                  <c:v>5.6666666666666671E-3</c:v>
                </c:pt>
                <c:pt idx="62">
                  <c:v>5.2699999999999995E-3</c:v>
                </c:pt>
                <c:pt idx="63">
                  <c:v>5.2383333333333336E-3</c:v>
                </c:pt>
                <c:pt idx="64">
                  <c:v>5.1016666666666667E-3</c:v>
                </c:pt>
                <c:pt idx="65">
                  <c:v>4.7433333333333338E-3</c:v>
                </c:pt>
                <c:pt idx="66">
                  <c:v>5.1816666666666669E-3</c:v>
                </c:pt>
                <c:pt idx="67">
                  <c:v>5.0533333333333342E-3</c:v>
                </c:pt>
                <c:pt idx="68">
                  <c:v>4.8083333333333329E-3</c:v>
                </c:pt>
                <c:pt idx="69">
                  <c:v>4.5966666666666664E-3</c:v>
                </c:pt>
                <c:pt idx="70">
                  <c:v>4.0866666666666664E-3</c:v>
                </c:pt>
                <c:pt idx="71">
                  <c:v>4.5899999999999995E-3</c:v>
                </c:pt>
                <c:pt idx="72">
                  <c:v>4.5583333333333335E-3</c:v>
                </c:pt>
                <c:pt idx="73">
                  <c:v>3.8266666666666666E-3</c:v>
                </c:pt>
                <c:pt idx="74">
                  <c:v>3.6250000000000002E-3</c:v>
                </c:pt>
                <c:pt idx="75">
                  <c:v>3.6466666666666665E-3</c:v>
                </c:pt>
                <c:pt idx="76">
                  <c:v>3.8349999999999999E-3</c:v>
                </c:pt>
                <c:pt idx="77">
                  <c:v>3.5066666666666666E-3</c:v>
                </c:pt>
                <c:pt idx="78">
                  <c:v>3.9133333333333338E-3</c:v>
                </c:pt>
                <c:pt idx="79">
                  <c:v>4.038333333333333E-3</c:v>
                </c:pt>
                <c:pt idx="80">
                  <c:v>3.4399999999999999E-3</c:v>
                </c:pt>
                <c:pt idx="81">
                  <c:v>3.2383333333333335E-3</c:v>
                </c:pt>
                <c:pt idx="82">
                  <c:v>3.5166666666666666E-3</c:v>
                </c:pt>
                <c:pt idx="83">
                  <c:v>3.5666666666666668E-3</c:v>
                </c:pt>
                <c:pt idx="84">
                  <c:v>2.5583333333333335E-3</c:v>
                </c:pt>
                <c:pt idx="85">
                  <c:v>2.8483333333333334E-3</c:v>
                </c:pt>
                <c:pt idx="86">
                  <c:v>3.3133333333333335E-3</c:v>
                </c:pt>
                <c:pt idx="87">
                  <c:v>3.3899999999999998E-3</c:v>
                </c:pt>
                <c:pt idx="88">
                  <c:v>2.8E-3</c:v>
                </c:pt>
                <c:pt idx="89">
                  <c:v>2.8083333333333337E-3</c:v>
                </c:pt>
                <c:pt idx="90">
                  <c:v>2.8616666666666664E-3</c:v>
                </c:pt>
                <c:pt idx="91">
                  <c:v>2.816666666666667E-3</c:v>
                </c:pt>
                <c:pt idx="92">
                  <c:v>2.6700000000000001E-3</c:v>
                </c:pt>
                <c:pt idx="93">
                  <c:v>2.5716666666666665E-3</c:v>
                </c:pt>
                <c:pt idx="94">
                  <c:v>3.1216666666666667E-3</c:v>
                </c:pt>
                <c:pt idx="95">
                  <c:v>3.385E-3</c:v>
                </c:pt>
                <c:pt idx="96">
                  <c:v>2.8583333333333334E-3</c:v>
                </c:pt>
                <c:pt idx="97">
                  <c:v>2.055E-3</c:v>
                </c:pt>
                <c:pt idx="98">
                  <c:v>2.1916666666666668E-3</c:v>
                </c:pt>
                <c:pt idx="99">
                  <c:v>2.643333333333333E-3</c:v>
                </c:pt>
                <c:pt idx="100">
                  <c:v>2.82E-3</c:v>
                </c:pt>
                <c:pt idx="101">
                  <c:v>2.7366666666666668E-3</c:v>
                </c:pt>
                <c:pt idx="102">
                  <c:v>2.4933333333333335E-3</c:v>
                </c:pt>
                <c:pt idx="103">
                  <c:v>2.1716666666666668E-3</c:v>
                </c:pt>
                <c:pt idx="104">
                  <c:v>1.6508333333333334E-3</c:v>
                </c:pt>
                <c:pt idx="105">
                  <c:v>2.1866666666666671E-3</c:v>
                </c:pt>
                <c:pt idx="106">
                  <c:v>2.6549999999999998E-3</c:v>
                </c:pt>
                <c:pt idx="107">
                  <c:v>2.1800000000000001E-3</c:v>
                </c:pt>
                <c:pt idx="108">
                  <c:v>2.3683333333333334E-3</c:v>
                </c:pt>
                <c:pt idx="109">
                  <c:v>2.4749999999999998E-3</c:v>
                </c:pt>
                <c:pt idx="110">
                  <c:v>2.395E-3</c:v>
                </c:pt>
                <c:pt idx="111">
                  <c:v>2.4533333333333334E-3</c:v>
                </c:pt>
                <c:pt idx="112">
                  <c:v>2.14E-3</c:v>
                </c:pt>
                <c:pt idx="113">
                  <c:v>2.6766666666666666E-3</c:v>
                </c:pt>
                <c:pt idx="114">
                  <c:v>2.7833333333333334E-3</c:v>
                </c:pt>
                <c:pt idx="115">
                  <c:v>2.3666666666666667E-3</c:v>
                </c:pt>
                <c:pt idx="116">
                  <c:v>2.316666666666667E-3</c:v>
                </c:pt>
                <c:pt idx="117">
                  <c:v>2.6166666666666669E-3</c:v>
                </c:pt>
                <c:pt idx="118">
                  <c:v>2.8366666666666666E-3</c:v>
                </c:pt>
                <c:pt idx="119">
                  <c:v>1.9250000000000001E-3</c:v>
                </c:pt>
                <c:pt idx="120">
                  <c:v>1.8816666666666667E-3</c:v>
                </c:pt>
                <c:pt idx="121">
                  <c:v>2.2183333333333334E-3</c:v>
                </c:pt>
                <c:pt idx="122">
                  <c:v>2.565E-3</c:v>
                </c:pt>
                <c:pt idx="123">
                  <c:v>2.5283333333333334E-3</c:v>
                </c:pt>
                <c:pt idx="124">
                  <c:v>2.3116666666666663E-3</c:v>
                </c:pt>
                <c:pt idx="125">
                  <c:v>2.5150000000000003E-3</c:v>
                </c:pt>
                <c:pt idx="126">
                  <c:v>2.6266666666666665E-3</c:v>
                </c:pt>
                <c:pt idx="127">
                  <c:v>2.5333333333333332E-3</c:v>
                </c:pt>
                <c:pt idx="128">
                  <c:v>2.6050000000000001E-3</c:v>
                </c:pt>
                <c:pt idx="129">
                  <c:v>2.9283333333333331E-3</c:v>
                </c:pt>
                <c:pt idx="130">
                  <c:v>3.0200000000000001E-3</c:v>
                </c:pt>
                <c:pt idx="131">
                  <c:v>2.875E-3</c:v>
                </c:pt>
                <c:pt idx="132">
                  <c:v>3.3E-3</c:v>
                </c:pt>
                <c:pt idx="133">
                  <c:v>3.4033333333333333E-3</c:v>
                </c:pt>
                <c:pt idx="134">
                  <c:v>2.9383333333333336E-3</c:v>
                </c:pt>
                <c:pt idx="135">
                  <c:v>2.976666666666667E-3</c:v>
                </c:pt>
                <c:pt idx="136">
                  <c:v>3.4516666666666667E-3</c:v>
                </c:pt>
                <c:pt idx="137">
                  <c:v>3.0000000000000001E-3</c:v>
                </c:pt>
                <c:pt idx="138">
                  <c:v>3.6816666666666669E-3</c:v>
                </c:pt>
                <c:pt idx="139">
                  <c:v>3.2983333333333332E-3</c:v>
                </c:pt>
                <c:pt idx="140">
                  <c:v>2.6800000000000001E-3</c:v>
                </c:pt>
                <c:pt idx="141">
                  <c:v>3.7750000000000001E-3</c:v>
                </c:pt>
                <c:pt idx="142">
                  <c:v>3.6599999999999996E-3</c:v>
                </c:pt>
                <c:pt idx="143">
                  <c:v>3.7399999999999998E-3</c:v>
                </c:pt>
                <c:pt idx="144">
                  <c:v>3.7816666666666667E-3</c:v>
                </c:pt>
                <c:pt idx="145">
                  <c:v>4.3033333333333335E-3</c:v>
                </c:pt>
                <c:pt idx="146">
                  <c:v>4.1999999999999997E-3</c:v>
                </c:pt>
                <c:pt idx="147">
                  <c:v>4.13E-3</c:v>
                </c:pt>
                <c:pt idx="148">
                  <c:v>4.6899999999999997E-3</c:v>
                </c:pt>
                <c:pt idx="149">
                  <c:v>4.5966666666666664E-3</c:v>
                </c:pt>
                <c:pt idx="150">
                  <c:v>4.3883333333333326E-3</c:v>
                </c:pt>
                <c:pt idx="151">
                  <c:v>4.7716666666666662E-3</c:v>
                </c:pt>
                <c:pt idx="152">
                  <c:v>5.2483333333333331E-3</c:v>
                </c:pt>
                <c:pt idx="153">
                  <c:v>5.0850000000000001E-3</c:v>
                </c:pt>
                <c:pt idx="154">
                  <c:v>5.3166666666666666E-3</c:v>
                </c:pt>
                <c:pt idx="155">
                  <c:v>5.4549999999999998E-3</c:v>
                </c:pt>
                <c:pt idx="156">
                  <c:v>5.7200000000000003E-3</c:v>
                </c:pt>
                <c:pt idx="157">
                  <c:v>5.6299999999999996E-3</c:v>
                </c:pt>
                <c:pt idx="158">
                  <c:v>5.7133333333333333E-3</c:v>
                </c:pt>
                <c:pt idx="159">
                  <c:v>6.1149999999999998E-3</c:v>
                </c:pt>
                <c:pt idx="160">
                  <c:v>6.3466666666666671E-3</c:v>
                </c:pt>
                <c:pt idx="161">
                  <c:v>6.6E-3</c:v>
                </c:pt>
                <c:pt idx="162">
                  <c:v>7.0633333333333338E-3</c:v>
                </c:pt>
                <c:pt idx="163">
                  <c:v>7.031666666666667E-3</c:v>
                </c:pt>
                <c:pt idx="164">
                  <c:v>7.2666666666666669E-3</c:v>
                </c:pt>
                <c:pt idx="165">
                  <c:v>7.2616666666666663E-3</c:v>
                </c:pt>
                <c:pt idx="166">
                  <c:v>7.5066666666666667E-3</c:v>
                </c:pt>
                <c:pt idx="167">
                  <c:v>8.2233333333333342E-3</c:v>
                </c:pt>
                <c:pt idx="168">
                  <c:v>7.8916666666666666E-3</c:v>
                </c:pt>
                <c:pt idx="169">
                  <c:v>7.8733333333333329E-3</c:v>
                </c:pt>
                <c:pt idx="170">
                  <c:v>9.0183333333333331E-3</c:v>
                </c:pt>
                <c:pt idx="171">
                  <c:v>9.0966666666666661E-3</c:v>
                </c:pt>
                <c:pt idx="172">
                  <c:v>9.0016666666666665E-3</c:v>
                </c:pt>
                <c:pt idx="173">
                  <c:v>9.6266666666666671E-3</c:v>
                </c:pt>
                <c:pt idx="174">
                  <c:v>1.0445000000000001E-2</c:v>
                </c:pt>
                <c:pt idx="175">
                  <c:v>1.0366666666666666E-2</c:v>
                </c:pt>
                <c:pt idx="176">
                  <c:v>1.0903333333333333E-2</c:v>
                </c:pt>
                <c:pt idx="177">
                  <c:v>1.0698333333333334E-2</c:v>
                </c:pt>
                <c:pt idx="178">
                  <c:v>1.1133333333333334E-2</c:v>
                </c:pt>
                <c:pt idx="179">
                  <c:v>1.174E-2</c:v>
                </c:pt>
                <c:pt idx="180">
                  <c:v>1.2E-2</c:v>
                </c:pt>
                <c:pt idx="181">
                  <c:v>1.2501666666666666E-2</c:v>
                </c:pt>
                <c:pt idx="182">
                  <c:v>1.2721666666666666E-2</c:v>
                </c:pt>
                <c:pt idx="183">
                  <c:v>1.3305000000000001E-2</c:v>
                </c:pt>
                <c:pt idx="184">
                  <c:v>1.3701666666666668E-2</c:v>
                </c:pt>
                <c:pt idx="185">
                  <c:v>1.4211666666666668E-2</c:v>
                </c:pt>
                <c:pt idx="186">
                  <c:v>1.4736666666666667E-2</c:v>
                </c:pt>
                <c:pt idx="187">
                  <c:v>1.5173333333333334E-2</c:v>
                </c:pt>
                <c:pt idx="188">
                  <c:v>1.5751666666666667E-2</c:v>
                </c:pt>
                <c:pt idx="189">
                  <c:v>1.6583333333333332E-2</c:v>
                </c:pt>
                <c:pt idx="190">
                  <c:v>1.6246666666666666E-2</c:v>
                </c:pt>
                <c:pt idx="191">
                  <c:v>1.6003333333333335E-2</c:v>
                </c:pt>
                <c:pt idx="192">
                  <c:v>1.7583333333333333E-2</c:v>
                </c:pt>
                <c:pt idx="193">
                  <c:v>1.7900000000000003E-2</c:v>
                </c:pt>
                <c:pt idx="194">
                  <c:v>1.8583333333333334E-2</c:v>
                </c:pt>
                <c:pt idx="195">
                  <c:v>0.02</c:v>
                </c:pt>
                <c:pt idx="196">
                  <c:v>2.0433333333333335E-2</c:v>
                </c:pt>
                <c:pt idx="197">
                  <c:v>2.0966666666666668E-2</c:v>
                </c:pt>
                <c:pt idx="198">
                  <c:v>2.1183333333333332E-2</c:v>
                </c:pt>
                <c:pt idx="199">
                  <c:v>2.1600000000000001E-2</c:v>
                </c:pt>
                <c:pt idx="200">
                  <c:v>2.2733333333333335E-2</c:v>
                </c:pt>
                <c:pt idx="201">
                  <c:v>2.3583333333333335E-2</c:v>
                </c:pt>
                <c:pt idx="202">
                  <c:v>2.47E-2</c:v>
                </c:pt>
                <c:pt idx="203">
                  <c:v>2.5100000000000001E-2</c:v>
                </c:pt>
                <c:pt idx="204">
                  <c:v>2.5416666666666664E-2</c:v>
                </c:pt>
                <c:pt idx="205">
                  <c:v>2.6783333333333333E-2</c:v>
                </c:pt>
                <c:pt idx="206">
                  <c:v>2.7550000000000002E-2</c:v>
                </c:pt>
                <c:pt idx="207">
                  <c:v>2.8850000000000001E-2</c:v>
                </c:pt>
                <c:pt idx="208">
                  <c:v>2.9783333333333332E-2</c:v>
                </c:pt>
                <c:pt idx="209">
                  <c:v>3.0700000000000002E-2</c:v>
                </c:pt>
                <c:pt idx="210">
                  <c:v>3.1983333333333336E-2</c:v>
                </c:pt>
                <c:pt idx="211">
                  <c:v>3.2816666666666668E-2</c:v>
                </c:pt>
                <c:pt idx="212">
                  <c:v>3.3616666666666663E-2</c:v>
                </c:pt>
                <c:pt idx="213">
                  <c:v>3.5050000000000005E-2</c:v>
                </c:pt>
                <c:pt idx="214">
                  <c:v>3.6400000000000002E-2</c:v>
                </c:pt>
                <c:pt idx="215">
                  <c:v>3.805E-2</c:v>
                </c:pt>
                <c:pt idx="216">
                  <c:v>3.8116666666666667E-2</c:v>
                </c:pt>
                <c:pt idx="217">
                  <c:v>3.9449999999999999E-2</c:v>
                </c:pt>
                <c:pt idx="218">
                  <c:v>4.1233333333333337E-2</c:v>
                </c:pt>
                <c:pt idx="219">
                  <c:v>4.2983333333333339E-2</c:v>
                </c:pt>
                <c:pt idx="220">
                  <c:v>4.3883333333333337E-2</c:v>
                </c:pt>
                <c:pt idx="221">
                  <c:v>4.4433333333333332E-2</c:v>
                </c:pt>
                <c:pt idx="222">
                  <c:v>4.6116666666666667E-2</c:v>
                </c:pt>
                <c:pt idx="223">
                  <c:v>4.7683333333333335E-2</c:v>
                </c:pt>
                <c:pt idx="224">
                  <c:v>4.82E-2</c:v>
                </c:pt>
                <c:pt idx="225">
                  <c:v>4.9583333333333333E-2</c:v>
                </c:pt>
                <c:pt idx="226">
                  <c:v>5.0483333333333331E-2</c:v>
                </c:pt>
                <c:pt idx="227">
                  <c:v>5.1933333333333338E-2</c:v>
                </c:pt>
                <c:pt idx="228">
                  <c:v>5.3133333333333338E-2</c:v>
                </c:pt>
                <c:pt idx="229">
                  <c:v>5.4683333333333334E-2</c:v>
                </c:pt>
                <c:pt idx="230">
                  <c:v>5.5316666666666667E-2</c:v>
                </c:pt>
                <c:pt idx="231">
                  <c:v>5.5733333333333329E-2</c:v>
                </c:pt>
                <c:pt idx="232">
                  <c:v>5.6983333333333337E-2</c:v>
                </c:pt>
                <c:pt idx="233">
                  <c:v>5.8516666666666668E-2</c:v>
                </c:pt>
                <c:pt idx="234">
                  <c:v>5.9766666666666662E-2</c:v>
                </c:pt>
                <c:pt idx="235">
                  <c:v>6.0366666666666666E-2</c:v>
                </c:pt>
                <c:pt idx="236">
                  <c:v>6.0433333333333332E-2</c:v>
                </c:pt>
                <c:pt idx="237">
                  <c:v>6.1416666666666668E-2</c:v>
                </c:pt>
                <c:pt idx="238">
                  <c:v>6.2850000000000003E-2</c:v>
                </c:pt>
                <c:pt idx="239">
                  <c:v>6.3199999999999992E-2</c:v>
                </c:pt>
                <c:pt idx="240">
                  <c:v>6.3683333333333342E-2</c:v>
                </c:pt>
                <c:pt idx="241">
                  <c:v>6.3383333333333333E-2</c:v>
                </c:pt>
                <c:pt idx="242">
                  <c:v>6.3649999999999998E-2</c:v>
                </c:pt>
                <c:pt idx="243">
                  <c:v>6.5266666666666667E-2</c:v>
                </c:pt>
                <c:pt idx="244">
                  <c:v>6.6266666666666668E-2</c:v>
                </c:pt>
                <c:pt idx="245">
                  <c:v>6.6049999999999998E-2</c:v>
                </c:pt>
                <c:pt idx="246">
                  <c:v>6.643333333333333E-2</c:v>
                </c:pt>
                <c:pt idx="247">
                  <c:v>6.7183333333333331E-2</c:v>
                </c:pt>
                <c:pt idx="248">
                  <c:v>6.7666666666666667E-2</c:v>
                </c:pt>
                <c:pt idx="249">
                  <c:v>6.7783333333333334E-2</c:v>
                </c:pt>
                <c:pt idx="250">
                  <c:v>6.8333333333333329E-2</c:v>
                </c:pt>
                <c:pt idx="251">
                  <c:v>6.8866666666666659E-2</c:v>
                </c:pt>
                <c:pt idx="252">
                  <c:v>7.0199999999999999E-2</c:v>
                </c:pt>
                <c:pt idx="253">
                  <c:v>6.936666666666666E-2</c:v>
                </c:pt>
                <c:pt idx="254">
                  <c:v>6.7566666666666678E-2</c:v>
                </c:pt>
                <c:pt idx="255">
                  <c:v>6.8699999999999997E-2</c:v>
                </c:pt>
                <c:pt idx="256">
                  <c:v>6.9933333333333333E-2</c:v>
                </c:pt>
                <c:pt idx="257">
                  <c:v>6.9800000000000001E-2</c:v>
                </c:pt>
                <c:pt idx="258">
                  <c:v>7.0249999999999993E-2</c:v>
                </c:pt>
                <c:pt idx="259">
                  <c:v>7.0066666666666666E-2</c:v>
                </c:pt>
                <c:pt idx="260">
                  <c:v>7.011666666666666E-2</c:v>
                </c:pt>
                <c:pt idx="261">
                  <c:v>7.0616666666666675E-2</c:v>
                </c:pt>
                <c:pt idx="262">
                  <c:v>7.063333333333334E-2</c:v>
                </c:pt>
                <c:pt idx="263">
                  <c:v>7.0383333333333326E-2</c:v>
                </c:pt>
                <c:pt idx="264">
                  <c:v>7.0566666666666666E-2</c:v>
                </c:pt>
                <c:pt idx="265">
                  <c:v>7.1083333333333332E-2</c:v>
                </c:pt>
                <c:pt idx="266">
                  <c:v>7.0999999999999994E-2</c:v>
                </c:pt>
                <c:pt idx="267">
                  <c:v>6.961666666666666E-2</c:v>
                </c:pt>
                <c:pt idx="268">
                  <c:v>6.9933333333333333E-2</c:v>
                </c:pt>
                <c:pt idx="269">
                  <c:v>7.063333333333334E-2</c:v>
                </c:pt>
                <c:pt idx="270">
                  <c:v>7.0449999999999999E-2</c:v>
                </c:pt>
                <c:pt idx="271">
                  <c:v>6.9916666666666669E-2</c:v>
                </c:pt>
                <c:pt idx="272">
                  <c:v>6.9983333333333328E-2</c:v>
                </c:pt>
                <c:pt idx="273">
                  <c:v>6.9650000000000004E-2</c:v>
                </c:pt>
                <c:pt idx="274">
                  <c:v>6.9683333333333333E-2</c:v>
                </c:pt>
                <c:pt idx="275">
                  <c:v>6.8983333333333341E-2</c:v>
                </c:pt>
                <c:pt idx="276">
                  <c:v>7.0233333333333342E-2</c:v>
                </c:pt>
                <c:pt idx="277">
                  <c:v>7.0249999999999993E-2</c:v>
                </c:pt>
                <c:pt idx="278">
                  <c:v>7.0616666666666675E-2</c:v>
                </c:pt>
                <c:pt idx="279">
                  <c:v>6.826666666666667E-2</c:v>
                </c:pt>
                <c:pt idx="280">
                  <c:v>6.7816666666666664E-2</c:v>
                </c:pt>
                <c:pt idx="281">
                  <c:v>6.7499999999999991E-2</c:v>
                </c:pt>
                <c:pt idx="282">
                  <c:v>6.6100000000000006E-2</c:v>
                </c:pt>
                <c:pt idx="283">
                  <c:v>6.6116666666666671E-2</c:v>
                </c:pt>
                <c:pt idx="284">
                  <c:v>6.5566666666666676E-2</c:v>
                </c:pt>
                <c:pt idx="285">
                  <c:v>6.4449999999999993E-2</c:v>
                </c:pt>
                <c:pt idx="286">
                  <c:v>6.4100000000000004E-2</c:v>
                </c:pt>
                <c:pt idx="287">
                  <c:v>6.3250000000000001E-2</c:v>
                </c:pt>
                <c:pt idx="288">
                  <c:v>6.2050000000000001E-2</c:v>
                </c:pt>
                <c:pt idx="289">
                  <c:v>6.1116666666666666E-2</c:v>
                </c:pt>
                <c:pt idx="290">
                  <c:v>5.9650000000000002E-2</c:v>
                </c:pt>
                <c:pt idx="291">
                  <c:v>5.9216666666666667E-2</c:v>
                </c:pt>
                <c:pt idx="292">
                  <c:v>5.8166666666666672E-2</c:v>
                </c:pt>
                <c:pt idx="293">
                  <c:v>5.6500000000000002E-2</c:v>
                </c:pt>
                <c:pt idx="294">
                  <c:v>5.5449999999999999E-2</c:v>
                </c:pt>
                <c:pt idx="295">
                  <c:v>5.4799999999999995E-2</c:v>
                </c:pt>
                <c:pt idx="296">
                  <c:v>5.326666666666667E-2</c:v>
                </c:pt>
                <c:pt idx="297">
                  <c:v>5.1583333333333335E-2</c:v>
                </c:pt>
                <c:pt idx="298">
                  <c:v>5.0416666666666665E-2</c:v>
                </c:pt>
                <c:pt idx="299">
                  <c:v>5.0066666666666669E-2</c:v>
                </c:pt>
                <c:pt idx="300">
                  <c:v>4.8900000000000006E-2</c:v>
                </c:pt>
                <c:pt idx="301">
                  <c:v>4.7616666666666668E-2</c:v>
                </c:pt>
                <c:pt idx="302">
                  <c:v>4.6849999999999996E-2</c:v>
                </c:pt>
                <c:pt idx="303">
                  <c:v>4.6083333333333337E-2</c:v>
                </c:pt>
                <c:pt idx="304">
                  <c:v>4.505E-2</c:v>
                </c:pt>
                <c:pt idx="305">
                  <c:v>4.4033333333333334E-2</c:v>
                </c:pt>
                <c:pt idx="306">
                  <c:v>4.3000000000000003E-2</c:v>
                </c:pt>
                <c:pt idx="307">
                  <c:v>4.215E-2</c:v>
                </c:pt>
                <c:pt idx="308">
                  <c:v>4.1799999999999997E-2</c:v>
                </c:pt>
                <c:pt idx="309">
                  <c:v>4.0883333333333334E-2</c:v>
                </c:pt>
                <c:pt idx="310">
                  <c:v>4.0216666666666664E-2</c:v>
                </c:pt>
                <c:pt idx="311">
                  <c:v>3.9466666666666664E-2</c:v>
                </c:pt>
                <c:pt idx="312">
                  <c:v>3.9216666666666671E-2</c:v>
                </c:pt>
                <c:pt idx="313">
                  <c:v>3.8283333333333336E-2</c:v>
                </c:pt>
                <c:pt idx="314">
                  <c:v>3.7933333333333333E-2</c:v>
                </c:pt>
                <c:pt idx="315">
                  <c:v>3.7649999999999996E-2</c:v>
                </c:pt>
                <c:pt idx="316">
                  <c:v>3.6749999999999998E-2</c:v>
                </c:pt>
                <c:pt idx="317">
                  <c:v>3.5883333333333337E-2</c:v>
                </c:pt>
                <c:pt idx="318">
                  <c:v>3.5649999999999994E-2</c:v>
                </c:pt>
                <c:pt idx="319">
                  <c:v>3.5333333333333335E-2</c:v>
                </c:pt>
                <c:pt idx="320">
                  <c:v>3.5183333333333337E-2</c:v>
                </c:pt>
                <c:pt idx="321">
                  <c:v>3.4850000000000006E-2</c:v>
                </c:pt>
                <c:pt idx="322">
                  <c:v>3.4166666666666665E-2</c:v>
                </c:pt>
                <c:pt idx="323">
                  <c:v>3.4000000000000002E-2</c:v>
                </c:pt>
                <c:pt idx="324">
                  <c:v>3.3416666666666664E-2</c:v>
                </c:pt>
                <c:pt idx="325">
                  <c:v>3.3416666666666664E-2</c:v>
                </c:pt>
                <c:pt idx="326">
                  <c:v>3.3033333333333331E-2</c:v>
                </c:pt>
                <c:pt idx="327">
                  <c:v>3.2599999999999997E-2</c:v>
                </c:pt>
                <c:pt idx="328">
                  <c:v>3.2633333333333334E-2</c:v>
                </c:pt>
                <c:pt idx="329">
                  <c:v>3.2283333333333337E-2</c:v>
                </c:pt>
                <c:pt idx="330">
                  <c:v>3.2149999999999998E-2</c:v>
                </c:pt>
                <c:pt idx="331">
                  <c:v>3.1816666666666667E-2</c:v>
                </c:pt>
                <c:pt idx="332">
                  <c:v>3.2016666666666665E-2</c:v>
                </c:pt>
                <c:pt idx="333">
                  <c:v>3.191666666666667E-2</c:v>
                </c:pt>
                <c:pt idx="334">
                  <c:v>3.1350000000000003E-2</c:v>
                </c:pt>
                <c:pt idx="335">
                  <c:v>3.1766666666666665E-2</c:v>
                </c:pt>
                <c:pt idx="336">
                  <c:v>3.1716666666666664E-2</c:v>
                </c:pt>
                <c:pt idx="337">
                  <c:v>3.1599999999999996E-2</c:v>
                </c:pt>
                <c:pt idx="338">
                  <c:v>3.2099999999999997E-2</c:v>
                </c:pt>
                <c:pt idx="339">
                  <c:v>3.1283333333333337E-2</c:v>
                </c:pt>
                <c:pt idx="340">
                  <c:v>3.1033333333333336E-2</c:v>
                </c:pt>
                <c:pt idx="341">
                  <c:v>3.1083333333333334E-2</c:v>
                </c:pt>
                <c:pt idx="342">
                  <c:v>3.0883333333333332E-2</c:v>
                </c:pt>
                <c:pt idx="343">
                  <c:v>3.1000000000000003E-2</c:v>
                </c:pt>
                <c:pt idx="344">
                  <c:v>3.0983333333333331E-2</c:v>
                </c:pt>
                <c:pt idx="345">
                  <c:v>3.0716666666666666E-2</c:v>
                </c:pt>
                <c:pt idx="346">
                  <c:v>3.0766666666666668E-2</c:v>
                </c:pt>
                <c:pt idx="347">
                  <c:v>3.0500000000000003E-2</c:v>
                </c:pt>
                <c:pt idx="348">
                  <c:v>3.0583333333333334E-2</c:v>
                </c:pt>
                <c:pt idx="349">
                  <c:v>3.0216666666666666E-2</c:v>
                </c:pt>
                <c:pt idx="350">
                  <c:v>3.0583333333333334E-2</c:v>
                </c:pt>
                <c:pt idx="351">
                  <c:v>3.0133333333333335E-2</c:v>
                </c:pt>
                <c:pt idx="352">
                  <c:v>2.9983333333333331E-2</c:v>
                </c:pt>
                <c:pt idx="353">
                  <c:v>3.0433333333333333E-2</c:v>
                </c:pt>
                <c:pt idx="354">
                  <c:v>3.005E-2</c:v>
                </c:pt>
                <c:pt idx="355">
                  <c:v>2.9766666666666667E-2</c:v>
                </c:pt>
                <c:pt idx="356">
                  <c:v>3.005E-2</c:v>
                </c:pt>
                <c:pt idx="357">
                  <c:v>2.9783333333333332E-2</c:v>
                </c:pt>
                <c:pt idx="358">
                  <c:v>2.8866666666666665E-2</c:v>
                </c:pt>
                <c:pt idx="359">
                  <c:v>2.8883333333333334E-2</c:v>
                </c:pt>
                <c:pt idx="360">
                  <c:v>2.9749999999999999E-2</c:v>
                </c:pt>
                <c:pt idx="361">
                  <c:v>2.9416666666666664E-2</c:v>
                </c:pt>
                <c:pt idx="362">
                  <c:v>2.9399999999999999E-2</c:v>
                </c:pt>
                <c:pt idx="363">
                  <c:v>2.9183333333333332E-2</c:v>
                </c:pt>
                <c:pt idx="364">
                  <c:v>2.8283333333333334E-2</c:v>
                </c:pt>
                <c:pt idx="365">
                  <c:v>2.8633333333333334E-2</c:v>
                </c:pt>
                <c:pt idx="366">
                  <c:v>2.8550000000000002E-2</c:v>
                </c:pt>
                <c:pt idx="367">
                  <c:v>2.8500000000000001E-2</c:v>
                </c:pt>
                <c:pt idx="368">
                  <c:v>2.8066666666666667E-2</c:v>
                </c:pt>
                <c:pt idx="369">
                  <c:v>2.7799999999999998E-2</c:v>
                </c:pt>
                <c:pt idx="370">
                  <c:v>2.7683333333333334E-2</c:v>
                </c:pt>
                <c:pt idx="371">
                  <c:v>2.75E-2</c:v>
                </c:pt>
                <c:pt idx="372">
                  <c:v>2.7216666666666667E-2</c:v>
                </c:pt>
                <c:pt idx="373">
                  <c:v>2.7099999999999999E-2</c:v>
                </c:pt>
                <c:pt idx="374">
                  <c:v>2.6783333333333333E-2</c:v>
                </c:pt>
                <c:pt idx="375">
                  <c:v>2.7000000000000003E-2</c:v>
                </c:pt>
                <c:pt idx="376">
                  <c:v>2.665E-2</c:v>
                </c:pt>
                <c:pt idx="377">
                  <c:v>2.6233333333333334E-2</c:v>
                </c:pt>
                <c:pt idx="378">
                  <c:v>2.6333333333333334E-2</c:v>
                </c:pt>
                <c:pt idx="379">
                  <c:v>2.5766666666666667E-2</c:v>
                </c:pt>
                <c:pt idx="380">
                  <c:v>2.6133333333333335E-2</c:v>
                </c:pt>
                <c:pt idx="381">
                  <c:v>2.6349999999999998E-2</c:v>
                </c:pt>
                <c:pt idx="382">
                  <c:v>2.5883333333333331E-2</c:v>
                </c:pt>
                <c:pt idx="383">
                  <c:v>2.5616666666666666E-2</c:v>
                </c:pt>
                <c:pt idx="384">
                  <c:v>2.5083333333333332E-2</c:v>
                </c:pt>
                <c:pt idx="385">
                  <c:v>2.5083333333333332E-2</c:v>
                </c:pt>
                <c:pt idx="386">
                  <c:v>2.5233333333333333E-2</c:v>
                </c:pt>
                <c:pt idx="387">
                  <c:v>2.5133333333333334E-2</c:v>
                </c:pt>
                <c:pt idx="388">
                  <c:v>2.5516666666666667E-2</c:v>
                </c:pt>
                <c:pt idx="389">
                  <c:v>2.555E-2</c:v>
                </c:pt>
                <c:pt idx="390">
                  <c:v>2.5383333333333331E-2</c:v>
                </c:pt>
                <c:pt idx="391">
                  <c:v>2.6083333333333333E-2</c:v>
                </c:pt>
                <c:pt idx="392">
                  <c:v>2.6500000000000003E-2</c:v>
                </c:pt>
                <c:pt idx="393">
                  <c:v>2.5583333333333333E-2</c:v>
                </c:pt>
                <c:pt idx="394">
                  <c:v>2.5616666666666666E-2</c:v>
                </c:pt>
                <c:pt idx="395">
                  <c:v>2.6433333333333333E-2</c:v>
                </c:pt>
                <c:pt idx="396">
                  <c:v>2.6733333333333335E-2</c:v>
                </c:pt>
                <c:pt idx="397">
                  <c:v>2.7399999999999997E-2</c:v>
                </c:pt>
                <c:pt idx="398">
                  <c:v>2.7566666666666666E-2</c:v>
                </c:pt>
                <c:pt idx="399">
                  <c:v>2.775E-2</c:v>
                </c:pt>
                <c:pt idx="400">
                  <c:v>2.8616666666666669E-2</c:v>
                </c:pt>
                <c:pt idx="401">
                  <c:v>2.8799999999999999E-2</c:v>
                </c:pt>
                <c:pt idx="402">
                  <c:v>2.9033333333333335E-2</c:v>
                </c:pt>
                <c:pt idx="403">
                  <c:v>2.9783333333333332E-2</c:v>
                </c:pt>
                <c:pt idx="404">
                  <c:v>3.0700000000000002E-2</c:v>
                </c:pt>
                <c:pt idx="405">
                  <c:v>3.0949999999999998E-2</c:v>
                </c:pt>
                <c:pt idx="406">
                  <c:v>3.1050000000000001E-2</c:v>
                </c:pt>
                <c:pt idx="407">
                  <c:v>3.1000000000000003E-2</c:v>
                </c:pt>
                <c:pt idx="408">
                  <c:v>3.1333333333333331E-2</c:v>
                </c:pt>
                <c:pt idx="409">
                  <c:v>3.1683333333333334E-2</c:v>
                </c:pt>
                <c:pt idx="410">
                  <c:v>3.1483333333333335E-2</c:v>
                </c:pt>
                <c:pt idx="411">
                  <c:v>3.1783333333333337E-2</c:v>
                </c:pt>
                <c:pt idx="412">
                  <c:v>3.153333333333333E-2</c:v>
                </c:pt>
                <c:pt idx="413">
                  <c:v>3.1033333333333336E-2</c:v>
                </c:pt>
                <c:pt idx="414">
                  <c:v>3.0383333333333332E-2</c:v>
                </c:pt>
                <c:pt idx="415">
                  <c:v>3.0383333333333332E-2</c:v>
                </c:pt>
                <c:pt idx="416">
                  <c:v>2.9899999999999999E-2</c:v>
                </c:pt>
                <c:pt idx="417">
                  <c:v>2.8516666666666669E-2</c:v>
                </c:pt>
                <c:pt idx="418">
                  <c:v>2.8666666666666667E-2</c:v>
                </c:pt>
                <c:pt idx="419">
                  <c:v>2.835E-2</c:v>
                </c:pt>
                <c:pt idx="420">
                  <c:v>2.7416666666666666E-2</c:v>
                </c:pt>
                <c:pt idx="421">
                  <c:v>2.6783333333333333E-2</c:v>
                </c:pt>
                <c:pt idx="422">
                  <c:v>2.5500000000000002E-2</c:v>
                </c:pt>
                <c:pt idx="423">
                  <c:v>2.5049999999999999E-2</c:v>
                </c:pt>
                <c:pt idx="424">
                  <c:v>2.4683333333333335E-2</c:v>
                </c:pt>
                <c:pt idx="425">
                  <c:v>2.3783333333333333E-2</c:v>
                </c:pt>
                <c:pt idx="426">
                  <c:v>2.3516666666666668E-2</c:v>
                </c:pt>
                <c:pt idx="427">
                  <c:v>2.2433333333333336E-2</c:v>
                </c:pt>
                <c:pt idx="428">
                  <c:v>2.2000000000000002E-2</c:v>
                </c:pt>
                <c:pt idx="429">
                  <c:v>2.1766666666666667E-2</c:v>
                </c:pt>
                <c:pt idx="430">
                  <c:v>2.0799999999999999E-2</c:v>
                </c:pt>
                <c:pt idx="431">
                  <c:v>2.0466666666666668E-2</c:v>
                </c:pt>
                <c:pt idx="432">
                  <c:v>2.0283333333333334E-2</c:v>
                </c:pt>
                <c:pt idx="433">
                  <c:v>2.0233333333333332E-2</c:v>
                </c:pt>
                <c:pt idx="434">
                  <c:v>1.9566666666666666E-2</c:v>
                </c:pt>
                <c:pt idx="435">
                  <c:v>1.8866666666666664E-2</c:v>
                </c:pt>
                <c:pt idx="436">
                  <c:v>1.8783333333333332E-2</c:v>
                </c:pt>
                <c:pt idx="437">
                  <c:v>1.8916666666666668E-2</c:v>
                </c:pt>
                <c:pt idx="438">
                  <c:v>1.9083333333333334E-2</c:v>
                </c:pt>
                <c:pt idx="439">
                  <c:v>1.8066666666666668E-2</c:v>
                </c:pt>
                <c:pt idx="440">
                  <c:v>1.8216666666666666E-2</c:v>
                </c:pt>
                <c:pt idx="441">
                  <c:v>1.8633333333333335E-2</c:v>
                </c:pt>
                <c:pt idx="442">
                  <c:v>1.8483333333333334E-2</c:v>
                </c:pt>
                <c:pt idx="443">
                  <c:v>1.8200000000000001E-2</c:v>
                </c:pt>
                <c:pt idx="444">
                  <c:v>1.8450000000000001E-2</c:v>
                </c:pt>
                <c:pt idx="445">
                  <c:v>1.8433333333333336E-2</c:v>
                </c:pt>
                <c:pt idx="446">
                  <c:v>1.8316666666666665E-2</c:v>
                </c:pt>
                <c:pt idx="447">
                  <c:v>1.8033333333333335E-2</c:v>
                </c:pt>
                <c:pt idx="448">
                  <c:v>1.7716666666666665E-2</c:v>
                </c:pt>
                <c:pt idx="449">
                  <c:v>1.8183333333333333E-2</c:v>
                </c:pt>
                <c:pt idx="450">
                  <c:v>1.7883333333333331E-2</c:v>
                </c:pt>
                <c:pt idx="451">
                  <c:v>1.755E-2</c:v>
                </c:pt>
                <c:pt idx="452">
                  <c:v>1.7000000000000001E-2</c:v>
                </c:pt>
                <c:pt idx="453">
                  <c:v>1.7116666666666665E-2</c:v>
                </c:pt>
                <c:pt idx="454">
                  <c:v>1.7183333333333332E-2</c:v>
                </c:pt>
                <c:pt idx="455">
                  <c:v>1.6461666666666666E-2</c:v>
                </c:pt>
                <c:pt idx="456">
                  <c:v>1.5638333333333334E-2</c:v>
                </c:pt>
                <c:pt idx="457">
                  <c:v>1.5813333333333332E-2</c:v>
                </c:pt>
                <c:pt idx="458">
                  <c:v>1.5168333333333334E-2</c:v>
                </c:pt>
                <c:pt idx="459">
                  <c:v>1.4998333333333334E-2</c:v>
                </c:pt>
                <c:pt idx="460">
                  <c:v>1.5213333333333332E-2</c:v>
                </c:pt>
                <c:pt idx="461">
                  <c:v>1.3953333333333335E-2</c:v>
                </c:pt>
                <c:pt idx="462">
                  <c:v>1.3053333333333333E-2</c:v>
                </c:pt>
                <c:pt idx="463">
                  <c:v>1.2468333333333333E-2</c:v>
                </c:pt>
                <c:pt idx="464">
                  <c:v>1.2305E-2</c:v>
                </c:pt>
                <c:pt idx="465">
                  <c:v>1.1965E-2</c:v>
                </c:pt>
                <c:pt idx="466">
                  <c:v>1.0865000000000001E-2</c:v>
                </c:pt>
                <c:pt idx="467">
                  <c:v>1.0221666666666665E-2</c:v>
                </c:pt>
                <c:pt idx="468">
                  <c:v>1.0438333333333332E-2</c:v>
                </c:pt>
                <c:pt idx="469">
                  <c:v>1.0531666666666667E-2</c:v>
                </c:pt>
                <c:pt idx="470">
                  <c:v>9.8083333333333338E-3</c:v>
                </c:pt>
                <c:pt idx="471">
                  <c:v>8.4700000000000001E-3</c:v>
                </c:pt>
                <c:pt idx="472">
                  <c:v>8.3766666666666677E-3</c:v>
                </c:pt>
                <c:pt idx="473">
                  <c:v>8.2916666666666659E-3</c:v>
                </c:pt>
                <c:pt idx="474">
                  <c:v>8.266666666666667E-3</c:v>
                </c:pt>
                <c:pt idx="475">
                  <c:v>7.8666666666666659E-3</c:v>
                </c:pt>
                <c:pt idx="476">
                  <c:v>8.0666666666666664E-3</c:v>
                </c:pt>
                <c:pt idx="477">
                  <c:v>8.0549999999999997E-3</c:v>
                </c:pt>
                <c:pt idx="478">
                  <c:v>7.3833333333333338E-3</c:v>
                </c:pt>
                <c:pt idx="479">
                  <c:v>7.1333333333333335E-3</c:v>
                </c:pt>
                <c:pt idx="480">
                  <c:v>7.0650000000000001E-3</c:v>
                </c:pt>
                <c:pt idx="481">
                  <c:v>7.5033333333333332E-3</c:v>
                </c:pt>
                <c:pt idx="482">
                  <c:v>7.253333333333333E-3</c:v>
                </c:pt>
                <c:pt idx="483">
                  <c:v>6.9483333333333333E-3</c:v>
                </c:pt>
                <c:pt idx="484">
                  <c:v>6.8349999999999999E-3</c:v>
                </c:pt>
                <c:pt idx="485">
                  <c:v>6.2466666666666669E-3</c:v>
                </c:pt>
                <c:pt idx="486">
                  <c:v>6.77E-3</c:v>
                </c:pt>
                <c:pt idx="487">
                  <c:v>6.8050000000000003E-3</c:v>
                </c:pt>
                <c:pt idx="488">
                  <c:v>6.4049999999999992E-3</c:v>
                </c:pt>
                <c:pt idx="489">
                  <c:v>6.548333333333334E-3</c:v>
                </c:pt>
                <c:pt idx="490">
                  <c:v>6.7416666666666675E-3</c:v>
                </c:pt>
                <c:pt idx="491">
                  <c:v>6.1900000000000002E-3</c:v>
                </c:pt>
                <c:pt idx="492">
                  <c:v>6.2933333333333331E-3</c:v>
                </c:pt>
                <c:pt idx="493">
                  <c:v>6.2849999999999998E-3</c:v>
                </c:pt>
                <c:pt idx="494">
                  <c:v>6.161666666666666E-3</c:v>
                </c:pt>
                <c:pt idx="495">
                  <c:v>6.4483333333333337E-3</c:v>
                </c:pt>
                <c:pt idx="496">
                  <c:v>5.1883333333333339E-3</c:v>
                </c:pt>
                <c:pt idx="497">
                  <c:v>5.9883333333333334E-3</c:v>
                </c:pt>
                <c:pt idx="498">
                  <c:v>6.3433333333333336E-3</c:v>
                </c:pt>
                <c:pt idx="499">
                  <c:v>5.7866666666666665E-3</c:v>
                </c:pt>
                <c:pt idx="500">
                  <c:v>5.9300000000000004E-3</c:v>
                </c:pt>
                <c:pt idx="501">
                  <c:v>5.606666666666666E-3</c:v>
                </c:pt>
                <c:pt idx="502">
                  <c:v>5.7183333333333339E-3</c:v>
                </c:pt>
                <c:pt idx="503">
                  <c:v>5.9883333333333334E-3</c:v>
                </c:pt>
                <c:pt idx="504">
                  <c:v>5.5000000000000005E-3</c:v>
                </c:pt>
                <c:pt idx="505">
                  <c:v>5.8516666666666673E-3</c:v>
                </c:pt>
                <c:pt idx="506">
                  <c:v>5.338333333333333E-3</c:v>
                </c:pt>
                <c:pt idx="507">
                  <c:v>5.6583333333333338E-3</c:v>
                </c:pt>
                <c:pt idx="508">
                  <c:v>5.5716666666666666E-3</c:v>
                </c:pt>
                <c:pt idx="509">
                  <c:v>5.5316666666666665E-3</c:v>
                </c:pt>
                <c:pt idx="510">
                  <c:v>5.0416666666666665E-3</c:v>
                </c:pt>
                <c:pt idx="511">
                  <c:v>4.9766666666666666E-3</c:v>
                </c:pt>
                <c:pt idx="512">
                  <c:v>5.5933333333333338E-3</c:v>
                </c:pt>
                <c:pt idx="513">
                  <c:v>5.5066666666666675E-3</c:v>
                </c:pt>
                <c:pt idx="514">
                  <c:v>4.895E-3</c:v>
                </c:pt>
                <c:pt idx="515">
                  <c:v>5.156666666666667E-3</c:v>
                </c:pt>
                <c:pt idx="516">
                  <c:v>4.7999999999999996E-3</c:v>
                </c:pt>
                <c:pt idx="517">
                  <c:v>5.0566666666666668E-3</c:v>
                </c:pt>
                <c:pt idx="518">
                  <c:v>4.6466666666666661E-3</c:v>
                </c:pt>
                <c:pt idx="519">
                  <c:v>4.7600000000000003E-3</c:v>
                </c:pt>
                <c:pt idx="520">
                  <c:v>4.8183333333333333E-3</c:v>
                </c:pt>
                <c:pt idx="521">
                  <c:v>4.7916666666666663E-3</c:v>
                </c:pt>
                <c:pt idx="522">
                  <c:v>4.7916666666666663E-3</c:v>
                </c:pt>
                <c:pt idx="523">
                  <c:v>4.8283333333333338E-3</c:v>
                </c:pt>
                <c:pt idx="524">
                  <c:v>4.4583333333333332E-3</c:v>
                </c:pt>
                <c:pt idx="525">
                  <c:v>4.0366666666666667E-3</c:v>
                </c:pt>
                <c:pt idx="526">
                  <c:v>4.3900000000000007E-3</c:v>
                </c:pt>
                <c:pt idx="527">
                  <c:v>4.6449999999999998E-3</c:v>
                </c:pt>
                <c:pt idx="528">
                  <c:v>4.1733333333333336E-3</c:v>
                </c:pt>
                <c:pt idx="529">
                  <c:v>4.2050000000000004E-3</c:v>
                </c:pt>
                <c:pt idx="530">
                  <c:v>4.3699999999999998E-3</c:v>
                </c:pt>
                <c:pt idx="531">
                  <c:v>4.0000000000000001E-3</c:v>
                </c:pt>
                <c:pt idx="532">
                  <c:v>3.8300000000000001E-3</c:v>
                </c:pt>
                <c:pt idx="533">
                  <c:v>3.4833333333333331E-3</c:v>
                </c:pt>
                <c:pt idx="534">
                  <c:v>4.103333333333333E-3</c:v>
                </c:pt>
                <c:pt idx="535">
                  <c:v>4.1000000000000003E-3</c:v>
                </c:pt>
                <c:pt idx="536">
                  <c:v>3.4433333333333334E-3</c:v>
                </c:pt>
                <c:pt idx="537">
                  <c:v>3.64E-3</c:v>
                </c:pt>
                <c:pt idx="538">
                  <c:v>3.405E-3</c:v>
                </c:pt>
                <c:pt idx="539">
                  <c:v>3.3600000000000001E-3</c:v>
                </c:pt>
                <c:pt idx="540">
                  <c:v>3.476666666666667E-3</c:v>
                </c:pt>
                <c:pt idx="541">
                  <c:v>2.7566666666666664E-3</c:v>
                </c:pt>
                <c:pt idx="542">
                  <c:v>2.8666666666666662E-3</c:v>
                </c:pt>
                <c:pt idx="543">
                  <c:v>3.4116666666666666E-3</c:v>
                </c:pt>
                <c:pt idx="544">
                  <c:v>3.2266666666666667E-3</c:v>
                </c:pt>
                <c:pt idx="545">
                  <c:v>3.0299999999999997E-3</c:v>
                </c:pt>
                <c:pt idx="546">
                  <c:v>3.0600000000000002E-3</c:v>
                </c:pt>
                <c:pt idx="547">
                  <c:v>2.8666666666666662E-3</c:v>
                </c:pt>
                <c:pt idx="548">
                  <c:v>2.8183333333333333E-3</c:v>
                </c:pt>
                <c:pt idx="549">
                  <c:v>2.538333333333333E-3</c:v>
                </c:pt>
                <c:pt idx="550">
                  <c:v>2.3883333333333335E-3</c:v>
                </c:pt>
                <c:pt idx="551">
                  <c:v>2.0783333333333335E-3</c:v>
                </c:pt>
                <c:pt idx="552">
                  <c:v>2.2683333333333331E-3</c:v>
                </c:pt>
                <c:pt idx="553">
                  <c:v>2.6333333333333334E-3</c:v>
                </c:pt>
                <c:pt idx="554">
                  <c:v>2.5016666666666668E-3</c:v>
                </c:pt>
                <c:pt idx="555">
                  <c:v>2.7666666666666668E-3</c:v>
                </c:pt>
                <c:pt idx="556">
                  <c:v>2.4433333333333334E-3</c:v>
                </c:pt>
                <c:pt idx="557">
                  <c:v>2.1483333333333333E-3</c:v>
                </c:pt>
                <c:pt idx="558">
                  <c:v>2.5616666666666665E-3</c:v>
                </c:pt>
                <c:pt idx="559">
                  <c:v>2.5249999999999999E-3</c:v>
                </c:pt>
                <c:pt idx="560">
                  <c:v>2.0383333333333334E-3</c:v>
                </c:pt>
                <c:pt idx="561">
                  <c:v>2.0366666666666667E-3</c:v>
                </c:pt>
                <c:pt idx="562">
                  <c:v>2.3833333333333332E-3</c:v>
                </c:pt>
                <c:pt idx="563">
                  <c:v>2.0050000000000003E-3</c:v>
                </c:pt>
                <c:pt idx="564">
                  <c:v>1.7666666666666666E-3</c:v>
                </c:pt>
                <c:pt idx="565">
                  <c:v>2.0700000000000002E-3</c:v>
                </c:pt>
                <c:pt idx="566">
                  <c:v>2.1150000000000001E-3</c:v>
                </c:pt>
                <c:pt idx="567">
                  <c:v>2.0183333333333334E-3</c:v>
                </c:pt>
                <c:pt idx="568">
                  <c:v>2.0733333333333333E-3</c:v>
                </c:pt>
                <c:pt idx="569">
                  <c:v>1.5535E-3</c:v>
                </c:pt>
                <c:pt idx="570">
                  <c:v>1.5706666666666668E-3</c:v>
                </c:pt>
                <c:pt idx="571">
                  <c:v>2.3600000000000001E-3</c:v>
                </c:pt>
                <c:pt idx="572">
                  <c:v>1.8016666666666667E-3</c:v>
                </c:pt>
                <c:pt idx="573">
                  <c:v>1.3428333333333335E-3</c:v>
                </c:pt>
                <c:pt idx="574">
                  <c:v>1.3990000000000001E-3</c:v>
                </c:pt>
                <c:pt idx="575">
                  <c:v>1.1316666666666667E-3</c:v>
                </c:pt>
                <c:pt idx="576">
                  <c:v>1.4838333333333333E-3</c:v>
                </c:pt>
                <c:pt idx="577">
                  <c:v>1.4379999999999998E-3</c:v>
                </c:pt>
                <c:pt idx="578">
                  <c:v>1.1086666666666667E-3</c:v>
                </c:pt>
                <c:pt idx="579">
                  <c:v>1.3345E-3</c:v>
                </c:pt>
                <c:pt idx="580">
                  <c:v>1.4085E-3</c:v>
                </c:pt>
                <c:pt idx="581">
                  <c:v>1.2363333333333332E-3</c:v>
                </c:pt>
                <c:pt idx="582">
                  <c:v>1.0646666666666667E-3</c:v>
                </c:pt>
                <c:pt idx="583">
                  <c:v>1.0725000000000001E-3</c:v>
                </c:pt>
                <c:pt idx="584">
                  <c:v>1.3295E-3</c:v>
                </c:pt>
                <c:pt idx="585">
                  <c:v>1.3374999999999999E-3</c:v>
                </c:pt>
                <c:pt idx="586">
                  <c:v>1.0028333333333334E-3</c:v>
                </c:pt>
                <c:pt idx="587">
                  <c:v>1.0493333333333333E-3</c:v>
                </c:pt>
                <c:pt idx="588">
                  <c:v>1.0466666666666667E-3</c:v>
                </c:pt>
                <c:pt idx="589">
                  <c:v>8.5700000000000001E-4</c:v>
                </c:pt>
                <c:pt idx="590">
                  <c:v>1.0995E-3</c:v>
                </c:pt>
                <c:pt idx="591">
                  <c:v>8.3566666666666663E-4</c:v>
                </c:pt>
                <c:pt idx="592">
                  <c:v>4.5366666666666667E-4</c:v>
                </c:pt>
                <c:pt idx="593">
                  <c:v>9.7849999999999999E-4</c:v>
                </c:pt>
                <c:pt idx="594">
                  <c:v>8.8283333333333334E-4</c:v>
                </c:pt>
                <c:pt idx="595">
                  <c:v>7.5666666666666666E-4</c:v>
                </c:pt>
                <c:pt idx="596">
                  <c:v>8.1400000000000005E-4</c:v>
                </c:pt>
                <c:pt idx="597">
                  <c:v>7.4950000000000006E-4</c:v>
                </c:pt>
                <c:pt idx="598">
                  <c:v>7.9100000000000004E-4</c:v>
                </c:pt>
                <c:pt idx="599">
                  <c:v>3.1533333333333332E-4</c:v>
                </c:pt>
                <c:pt idx="600">
                  <c:v>2.4233333333333336E-4</c:v>
                </c:pt>
                <c:pt idx="601">
                  <c:v>4.9416666666666663E-4</c:v>
                </c:pt>
                <c:pt idx="602">
                  <c:v>5.1816666666666667E-4</c:v>
                </c:pt>
                <c:pt idx="603">
                  <c:v>7.0883333333333334E-4</c:v>
                </c:pt>
                <c:pt idx="604">
                  <c:v>4.281666666666667E-4</c:v>
                </c:pt>
                <c:pt idx="605">
                  <c:v>4.5216666666666669E-4</c:v>
                </c:pt>
                <c:pt idx="606">
                  <c:v>5.533333333333333E-4</c:v>
                </c:pt>
                <c:pt idx="607">
                  <c:v>4.0499999999999998E-4</c:v>
                </c:pt>
                <c:pt idx="608">
                  <c:v>5.0100000000000003E-4</c:v>
                </c:pt>
                <c:pt idx="609">
                  <c:v>6.8250000000000006E-4</c:v>
                </c:pt>
                <c:pt idx="610">
                  <c:v>2.2583333333333334E-4</c:v>
                </c:pt>
                <c:pt idx="611">
                  <c:v>2.4583333333333331E-4</c:v>
                </c:pt>
                <c:pt idx="612">
                  <c:v>6.0950000000000002E-4</c:v>
                </c:pt>
                <c:pt idx="613">
                  <c:v>4.1300000000000001E-4</c:v>
                </c:pt>
                <c:pt idx="614">
                  <c:v>3.3816666666666663E-4</c:v>
                </c:pt>
                <c:pt idx="615">
                  <c:v>5.5566666666666666E-4</c:v>
                </c:pt>
                <c:pt idx="616">
                  <c:v>5.44E-4</c:v>
                </c:pt>
                <c:pt idx="617">
                  <c:v>5.1416666666666668E-4</c:v>
                </c:pt>
                <c:pt idx="618">
                  <c:v>2.7416666666666664E-4</c:v>
                </c:pt>
                <c:pt idx="619">
                  <c:v>5.6466666666666666E-5</c:v>
                </c:pt>
                <c:pt idx="620">
                  <c:v>6.8833333333333344E-4</c:v>
                </c:pt>
                <c:pt idx="621">
                  <c:v>4.2033333333333332E-4</c:v>
                </c:pt>
                <c:pt idx="622">
                  <c:v>2.4949999999999999E-4</c:v>
                </c:pt>
                <c:pt idx="623">
                  <c:v>5.9200000000000008E-4</c:v>
                </c:pt>
                <c:pt idx="624">
                  <c:v>5.1133333333333337E-4</c:v>
                </c:pt>
                <c:pt idx="625">
                  <c:v>6.1933333333333328E-4</c:v>
                </c:pt>
                <c:pt idx="626">
                  <c:v>1.0086666666666666E-3</c:v>
                </c:pt>
                <c:pt idx="627">
                  <c:v>5.6383333333333329E-4</c:v>
                </c:pt>
                <c:pt idx="628">
                  <c:v>6.5366666666666665E-5</c:v>
                </c:pt>
                <c:pt idx="629">
                  <c:v>3.8983333333333334E-4</c:v>
                </c:pt>
                <c:pt idx="630">
                  <c:v>1.8283333333333335E-4</c:v>
                </c:pt>
                <c:pt idx="631">
                  <c:v>5.0999999999999993E-4</c:v>
                </c:pt>
                <c:pt idx="632">
                  <c:v>8.2866666666666668E-4</c:v>
                </c:pt>
                <c:pt idx="633">
                  <c:v>6.4766666666666662E-4</c:v>
                </c:pt>
                <c:pt idx="634">
                  <c:v>1.1285000000000002E-3</c:v>
                </c:pt>
                <c:pt idx="635">
                  <c:v>1.5975000000000002E-3</c:v>
                </c:pt>
                <c:pt idx="636">
                  <c:v>4.1666666666666669E-4</c:v>
                </c:pt>
                <c:pt idx="637">
                  <c:v>2.0433333333333333E-4</c:v>
                </c:pt>
                <c:pt idx="638">
                  <c:v>4.2916666666666662E-4</c:v>
                </c:pt>
                <c:pt idx="639">
                  <c:v>7.958333333333334E-4</c:v>
                </c:pt>
                <c:pt idx="640">
                  <c:v>8.3083333333333327E-4</c:v>
                </c:pt>
                <c:pt idx="641">
                  <c:v>7.1866666666666661E-4</c:v>
                </c:pt>
                <c:pt idx="642">
                  <c:v>5.8883333333333335E-4</c:v>
                </c:pt>
                <c:pt idx="643">
                  <c:v>6.3249999999999992E-4</c:v>
                </c:pt>
                <c:pt idx="644">
                  <c:v>7.3116666666666664E-4</c:v>
                </c:pt>
                <c:pt idx="645">
                  <c:v>5.5150000000000002E-4</c:v>
                </c:pt>
                <c:pt idx="646">
                  <c:v>2.2266666666666667E-4</c:v>
                </c:pt>
                <c:pt idx="647">
                  <c:v>6.3900000000000003E-4</c:v>
                </c:pt>
                <c:pt idx="648">
                  <c:v>9.7933333333333336E-4</c:v>
                </c:pt>
                <c:pt idx="649">
                  <c:v>9.5E-4</c:v>
                </c:pt>
                <c:pt idx="650">
                  <c:v>2.6683333333333333E-4</c:v>
                </c:pt>
                <c:pt idx="651">
                  <c:v>3.966666666666667E-4</c:v>
                </c:pt>
                <c:pt idx="652">
                  <c:v>7.6566666666666667E-4</c:v>
                </c:pt>
                <c:pt idx="653">
                  <c:v>4.4133333333333335E-4</c:v>
                </c:pt>
                <c:pt idx="654">
                  <c:v>1.1003333333333332E-3</c:v>
                </c:pt>
                <c:pt idx="655">
                  <c:v>5.8749999999999991E-4</c:v>
                </c:pt>
                <c:pt idx="656">
                  <c:v>4.2583333333333335E-4</c:v>
                </c:pt>
                <c:pt idx="657">
                  <c:v>8.4399999999999992E-4</c:v>
                </c:pt>
                <c:pt idx="658">
                  <c:v>5.8900000000000001E-4</c:v>
                </c:pt>
                <c:pt idx="659">
                  <c:v>1.2635000000000001E-3</c:v>
                </c:pt>
                <c:pt idx="660">
                  <c:v>9.9149999999999998E-4</c:v>
                </c:pt>
                <c:pt idx="661">
                  <c:v>9.1116666666666668E-4</c:v>
                </c:pt>
              </c:numCache>
            </c:numRef>
          </c:yVal>
          <c:smooth val="0"/>
        </c:ser>
        <c:dLbls>
          <c:showLegendKey val="0"/>
          <c:showVal val="0"/>
          <c:showCatName val="0"/>
          <c:showSerName val="0"/>
          <c:showPercent val="0"/>
          <c:showBubbleSize val="0"/>
        </c:dLbls>
        <c:axId val="117352704"/>
        <c:axId val="117353280"/>
      </c:scatterChart>
      <c:valAx>
        <c:axId val="117352704"/>
        <c:scaling>
          <c:orientation val="minMax"/>
          <c:max val="700"/>
          <c:min val="0"/>
        </c:scaling>
        <c:delete val="0"/>
        <c:axPos val="b"/>
        <c:title>
          <c:tx>
            <c:rich>
              <a:bodyPr/>
              <a:lstStyle/>
              <a:p>
                <a:pPr>
                  <a:defRPr sz="900" b="1" i="0" u="none" strike="noStrike" baseline="0">
                    <a:solidFill>
                      <a:srgbClr val="000000"/>
                    </a:solidFill>
                    <a:latin typeface="Arial"/>
                    <a:ea typeface="Arial"/>
                    <a:cs typeface="Arial"/>
                  </a:defRPr>
                </a:pPr>
                <a:r>
                  <a:rPr lang="en-GB"/>
                  <a:t>Temperature (ºC)</a:t>
                </a:r>
              </a:p>
            </c:rich>
          </c:tx>
          <c:layout>
            <c:manualLayout>
              <c:xMode val="edge"/>
              <c:yMode val="edge"/>
              <c:x val="0.36702183503657787"/>
              <c:y val="0.7723896266698004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117353280"/>
        <c:crosses val="autoZero"/>
        <c:crossBetween val="midCat"/>
        <c:majorUnit val="100"/>
      </c:valAx>
      <c:valAx>
        <c:axId val="117353280"/>
        <c:scaling>
          <c:orientation val="minMax"/>
          <c:min val="0"/>
        </c:scaling>
        <c:delete val="0"/>
        <c:axPos val="l"/>
        <c:title>
          <c:tx>
            <c:rich>
              <a:bodyPr/>
              <a:lstStyle/>
              <a:p>
                <a:pPr>
                  <a:defRPr sz="900" b="1" i="0" u="none" strike="noStrike" baseline="0">
                    <a:solidFill>
                      <a:srgbClr val="000000"/>
                    </a:solidFill>
                    <a:latin typeface="Arial"/>
                    <a:ea typeface="Arial"/>
                    <a:cs typeface="Arial"/>
                  </a:defRPr>
                </a:pPr>
                <a:r>
                  <a:rPr lang="en-GB"/>
                  <a:t>weight (%)</a:t>
                </a:r>
              </a:p>
            </c:rich>
          </c:tx>
          <c:layout>
            <c:manualLayout>
              <c:xMode val="edge"/>
              <c:yMode val="edge"/>
              <c:x val="3.9893617021276598E-2"/>
              <c:y val="0.2611944215928232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117352704"/>
        <c:crosses val="autoZero"/>
        <c:crossBetween val="midCat"/>
      </c:valAx>
      <c:spPr>
        <a:noFill/>
        <a:ln w="12700">
          <a:solidFill>
            <a:srgbClr val="808080"/>
          </a:solidFill>
          <a:prstDash val="solid"/>
        </a:ln>
      </c:spPr>
    </c:plotArea>
    <c:plotVisOnly val="1"/>
    <c:dispBlanksAs val="gap"/>
    <c:showDLblsOverMax val="0"/>
  </c:chart>
  <c:spPr>
    <a:solidFill>
      <a:srgbClr val="FFFFFF"/>
    </a:solidFill>
    <a:ln w="9525">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0260167889187"/>
          <c:y val="0.10699631476785448"/>
          <c:w val="0.75126645064146713"/>
          <c:h val="0.61728643135300665"/>
        </c:manualLayout>
      </c:layout>
      <c:scatterChart>
        <c:scatterStyle val="lineMarker"/>
        <c:varyColors val="0"/>
        <c:ser>
          <c:idx val="0"/>
          <c:order val="0"/>
          <c:tx>
            <c:v>M1</c:v>
          </c:tx>
          <c:spPr>
            <a:ln w="25400">
              <a:solidFill>
                <a:schemeClr val="bg1">
                  <a:lumMod val="50000"/>
                </a:schemeClr>
              </a:solidFill>
              <a:prstDash val="solid"/>
            </a:ln>
          </c:spPr>
          <c:marker>
            <c:symbol val="none"/>
          </c:marker>
          <c:xVal>
            <c:numRef>
              <c:f>'R2-65'!$A$3:$A$678</c:f>
              <c:numCache>
                <c:formatCode>General</c:formatCode>
                <c:ptCount val="676"/>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pt idx="41">
                  <c:v>66</c:v>
                </c:pt>
                <c:pt idx="42">
                  <c:v>67</c:v>
                </c:pt>
                <c:pt idx="43">
                  <c:v>68</c:v>
                </c:pt>
                <c:pt idx="44">
                  <c:v>69</c:v>
                </c:pt>
                <c:pt idx="45">
                  <c:v>70</c:v>
                </c:pt>
                <c:pt idx="46">
                  <c:v>71</c:v>
                </c:pt>
                <c:pt idx="47">
                  <c:v>72</c:v>
                </c:pt>
                <c:pt idx="48">
                  <c:v>73</c:v>
                </c:pt>
                <c:pt idx="49">
                  <c:v>74</c:v>
                </c:pt>
                <c:pt idx="50">
                  <c:v>75</c:v>
                </c:pt>
                <c:pt idx="51">
                  <c:v>76</c:v>
                </c:pt>
                <c:pt idx="52">
                  <c:v>77</c:v>
                </c:pt>
                <c:pt idx="53">
                  <c:v>78</c:v>
                </c:pt>
                <c:pt idx="54">
                  <c:v>79</c:v>
                </c:pt>
                <c:pt idx="55">
                  <c:v>80</c:v>
                </c:pt>
                <c:pt idx="56">
                  <c:v>81</c:v>
                </c:pt>
                <c:pt idx="57">
                  <c:v>82</c:v>
                </c:pt>
                <c:pt idx="58">
                  <c:v>83</c:v>
                </c:pt>
                <c:pt idx="59">
                  <c:v>84</c:v>
                </c:pt>
                <c:pt idx="60">
                  <c:v>85</c:v>
                </c:pt>
                <c:pt idx="61">
                  <c:v>86</c:v>
                </c:pt>
                <c:pt idx="62">
                  <c:v>87</c:v>
                </c:pt>
                <c:pt idx="63">
                  <c:v>88</c:v>
                </c:pt>
                <c:pt idx="64">
                  <c:v>89</c:v>
                </c:pt>
                <c:pt idx="65">
                  <c:v>90</c:v>
                </c:pt>
                <c:pt idx="66">
                  <c:v>91</c:v>
                </c:pt>
                <c:pt idx="67">
                  <c:v>92</c:v>
                </c:pt>
                <c:pt idx="68">
                  <c:v>93</c:v>
                </c:pt>
                <c:pt idx="69">
                  <c:v>94</c:v>
                </c:pt>
                <c:pt idx="70">
                  <c:v>95</c:v>
                </c:pt>
                <c:pt idx="71">
                  <c:v>96</c:v>
                </c:pt>
                <c:pt idx="72">
                  <c:v>97</c:v>
                </c:pt>
                <c:pt idx="73">
                  <c:v>98</c:v>
                </c:pt>
                <c:pt idx="74">
                  <c:v>99</c:v>
                </c:pt>
                <c:pt idx="75">
                  <c:v>100</c:v>
                </c:pt>
                <c:pt idx="76">
                  <c:v>101</c:v>
                </c:pt>
                <c:pt idx="77">
                  <c:v>102</c:v>
                </c:pt>
                <c:pt idx="78">
                  <c:v>103</c:v>
                </c:pt>
                <c:pt idx="79">
                  <c:v>104</c:v>
                </c:pt>
                <c:pt idx="80">
                  <c:v>105</c:v>
                </c:pt>
                <c:pt idx="81">
                  <c:v>106</c:v>
                </c:pt>
                <c:pt idx="82">
                  <c:v>107</c:v>
                </c:pt>
                <c:pt idx="83">
                  <c:v>108</c:v>
                </c:pt>
                <c:pt idx="84">
                  <c:v>109</c:v>
                </c:pt>
                <c:pt idx="85">
                  <c:v>110</c:v>
                </c:pt>
                <c:pt idx="86">
                  <c:v>111</c:v>
                </c:pt>
                <c:pt idx="87">
                  <c:v>112</c:v>
                </c:pt>
                <c:pt idx="88">
                  <c:v>113</c:v>
                </c:pt>
                <c:pt idx="89">
                  <c:v>114</c:v>
                </c:pt>
                <c:pt idx="90">
                  <c:v>115</c:v>
                </c:pt>
                <c:pt idx="91">
                  <c:v>116</c:v>
                </c:pt>
                <c:pt idx="92">
                  <c:v>117</c:v>
                </c:pt>
                <c:pt idx="93">
                  <c:v>118</c:v>
                </c:pt>
                <c:pt idx="94">
                  <c:v>119</c:v>
                </c:pt>
                <c:pt idx="95">
                  <c:v>120</c:v>
                </c:pt>
                <c:pt idx="96">
                  <c:v>121</c:v>
                </c:pt>
                <c:pt idx="97">
                  <c:v>122</c:v>
                </c:pt>
                <c:pt idx="98">
                  <c:v>123</c:v>
                </c:pt>
                <c:pt idx="99">
                  <c:v>124</c:v>
                </c:pt>
                <c:pt idx="100">
                  <c:v>125</c:v>
                </c:pt>
                <c:pt idx="101">
                  <c:v>126</c:v>
                </c:pt>
                <c:pt idx="102">
                  <c:v>127</c:v>
                </c:pt>
                <c:pt idx="103">
                  <c:v>128</c:v>
                </c:pt>
                <c:pt idx="104">
                  <c:v>129</c:v>
                </c:pt>
                <c:pt idx="105">
                  <c:v>130</c:v>
                </c:pt>
                <c:pt idx="106">
                  <c:v>131</c:v>
                </c:pt>
                <c:pt idx="107">
                  <c:v>132</c:v>
                </c:pt>
                <c:pt idx="108">
                  <c:v>133</c:v>
                </c:pt>
                <c:pt idx="109">
                  <c:v>134</c:v>
                </c:pt>
                <c:pt idx="110">
                  <c:v>135</c:v>
                </c:pt>
                <c:pt idx="111">
                  <c:v>136</c:v>
                </c:pt>
                <c:pt idx="112">
                  <c:v>137</c:v>
                </c:pt>
                <c:pt idx="113">
                  <c:v>138</c:v>
                </c:pt>
                <c:pt idx="114">
                  <c:v>139</c:v>
                </c:pt>
                <c:pt idx="115">
                  <c:v>140</c:v>
                </c:pt>
                <c:pt idx="116">
                  <c:v>141</c:v>
                </c:pt>
                <c:pt idx="117">
                  <c:v>142</c:v>
                </c:pt>
                <c:pt idx="118">
                  <c:v>143</c:v>
                </c:pt>
                <c:pt idx="119">
                  <c:v>144</c:v>
                </c:pt>
                <c:pt idx="120">
                  <c:v>145</c:v>
                </c:pt>
                <c:pt idx="121">
                  <c:v>146</c:v>
                </c:pt>
                <c:pt idx="122">
                  <c:v>147</c:v>
                </c:pt>
                <c:pt idx="123">
                  <c:v>148</c:v>
                </c:pt>
                <c:pt idx="124">
                  <c:v>149</c:v>
                </c:pt>
                <c:pt idx="125">
                  <c:v>150</c:v>
                </c:pt>
                <c:pt idx="126">
                  <c:v>151</c:v>
                </c:pt>
                <c:pt idx="127">
                  <c:v>152</c:v>
                </c:pt>
                <c:pt idx="128">
                  <c:v>153</c:v>
                </c:pt>
                <c:pt idx="129">
                  <c:v>154</c:v>
                </c:pt>
                <c:pt idx="130">
                  <c:v>155</c:v>
                </c:pt>
                <c:pt idx="131">
                  <c:v>156</c:v>
                </c:pt>
                <c:pt idx="132">
                  <c:v>157</c:v>
                </c:pt>
                <c:pt idx="133">
                  <c:v>158</c:v>
                </c:pt>
                <c:pt idx="134">
                  <c:v>159</c:v>
                </c:pt>
                <c:pt idx="135">
                  <c:v>160</c:v>
                </c:pt>
                <c:pt idx="136">
                  <c:v>161</c:v>
                </c:pt>
                <c:pt idx="137">
                  <c:v>162</c:v>
                </c:pt>
                <c:pt idx="138">
                  <c:v>163</c:v>
                </c:pt>
                <c:pt idx="139">
                  <c:v>164</c:v>
                </c:pt>
                <c:pt idx="140">
                  <c:v>165</c:v>
                </c:pt>
                <c:pt idx="141">
                  <c:v>166</c:v>
                </c:pt>
                <c:pt idx="142">
                  <c:v>167</c:v>
                </c:pt>
                <c:pt idx="143">
                  <c:v>168</c:v>
                </c:pt>
                <c:pt idx="144">
                  <c:v>169</c:v>
                </c:pt>
                <c:pt idx="145">
                  <c:v>170</c:v>
                </c:pt>
                <c:pt idx="146">
                  <c:v>171</c:v>
                </c:pt>
                <c:pt idx="147">
                  <c:v>172</c:v>
                </c:pt>
                <c:pt idx="148">
                  <c:v>173</c:v>
                </c:pt>
                <c:pt idx="149">
                  <c:v>174</c:v>
                </c:pt>
                <c:pt idx="150">
                  <c:v>175</c:v>
                </c:pt>
                <c:pt idx="151">
                  <c:v>176</c:v>
                </c:pt>
                <c:pt idx="152">
                  <c:v>177</c:v>
                </c:pt>
                <c:pt idx="153">
                  <c:v>178</c:v>
                </c:pt>
                <c:pt idx="154">
                  <c:v>179</c:v>
                </c:pt>
                <c:pt idx="155">
                  <c:v>180</c:v>
                </c:pt>
                <c:pt idx="156">
                  <c:v>181</c:v>
                </c:pt>
                <c:pt idx="157">
                  <c:v>182</c:v>
                </c:pt>
                <c:pt idx="158">
                  <c:v>183</c:v>
                </c:pt>
                <c:pt idx="159">
                  <c:v>184</c:v>
                </c:pt>
                <c:pt idx="160">
                  <c:v>185</c:v>
                </c:pt>
                <c:pt idx="161">
                  <c:v>186</c:v>
                </c:pt>
                <c:pt idx="162">
                  <c:v>187</c:v>
                </c:pt>
                <c:pt idx="163">
                  <c:v>188</c:v>
                </c:pt>
                <c:pt idx="164">
                  <c:v>189</c:v>
                </c:pt>
                <c:pt idx="165">
                  <c:v>190</c:v>
                </c:pt>
                <c:pt idx="166">
                  <c:v>191</c:v>
                </c:pt>
                <c:pt idx="167">
                  <c:v>192</c:v>
                </c:pt>
                <c:pt idx="168">
                  <c:v>193</c:v>
                </c:pt>
                <c:pt idx="169">
                  <c:v>194</c:v>
                </c:pt>
                <c:pt idx="170">
                  <c:v>195</c:v>
                </c:pt>
                <c:pt idx="171">
                  <c:v>196</c:v>
                </c:pt>
                <c:pt idx="172">
                  <c:v>197</c:v>
                </c:pt>
                <c:pt idx="173">
                  <c:v>198</c:v>
                </c:pt>
                <c:pt idx="174">
                  <c:v>199</c:v>
                </c:pt>
                <c:pt idx="175">
                  <c:v>200</c:v>
                </c:pt>
                <c:pt idx="176">
                  <c:v>201</c:v>
                </c:pt>
                <c:pt idx="177">
                  <c:v>202</c:v>
                </c:pt>
                <c:pt idx="178">
                  <c:v>203</c:v>
                </c:pt>
                <c:pt idx="179">
                  <c:v>204</c:v>
                </c:pt>
                <c:pt idx="180">
                  <c:v>205</c:v>
                </c:pt>
                <c:pt idx="181">
                  <c:v>206</c:v>
                </c:pt>
                <c:pt idx="182">
                  <c:v>207</c:v>
                </c:pt>
                <c:pt idx="183">
                  <c:v>208</c:v>
                </c:pt>
                <c:pt idx="184">
                  <c:v>209</c:v>
                </c:pt>
                <c:pt idx="185">
                  <c:v>210</c:v>
                </c:pt>
                <c:pt idx="186">
                  <c:v>211</c:v>
                </c:pt>
                <c:pt idx="187">
                  <c:v>212</c:v>
                </c:pt>
                <c:pt idx="188">
                  <c:v>213</c:v>
                </c:pt>
                <c:pt idx="189">
                  <c:v>214</c:v>
                </c:pt>
                <c:pt idx="190">
                  <c:v>215</c:v>
                </c:pt>
                <c:pt idx="191">
                  <c:v>216</c:v>
                </c:pt>
                <c:pt idx="192">
                  <c:v>217</c:v>
                </c:pt>
                <c:pt idx="193">
                  <c:v>218</c:v>
                </c:pt>
                <c:pt idx="194">
                  <c:v>219</c:v>
                </c:pt>
                <c:pt idx="195">
                  <c:v>220</c:v>
                </c:pt>
                <c:pt idx="196">
                  <c:v>221</c:v>
                </c:pt>
                <c:pt idx="197">
                  <c:v>222</c:v>
                </c:pt>
                <c:pt idx="198">
                  <c:v>223</c:v>
                </c:pt>
                <c:pt idx="199">
                  <c:v>224</c:v>
                </c:pt>
                <c:pt idx="200">
                  <c:v>225</c:v>
                </c:pt>
                <c:pt idx="201">
                  <c:v>226</c:v>
                </c:pt>
                <c:pt idx="202">
                  <c:v>227</c:v>
                </c:pt>
                <c:pt idx="203">
                  <c:v>228</c:v>
                </c:pt>
                <c:pt idx="204">
                  <c:v>229</c:v>
                </c:pt>
                <c:pt idx="205">
                  <c:v>230</c:v>
                </c:pt>
                <c:pt idx="206">
                  <c:v>231</c:v>
                </c:pt>
                <c:pt idx="207">
                  <c:v>232</c:v>
                </c:pt>
                <c:pt idx="208">
                  <c:v>233</c:v>
                </c:pt>
                <c:pt idx="209">
                  <c:v>234</c:v>
                </c:pt>
                <c:pt idx="210">
                  <c:v>235</c:v>
                </c:pt>
                <c:pt idx="211">
                  <c:v>236</c:v>
                </c:pt>
                <c:pt idx="212">
                  <c:v>237</c:v>
                </c:pt>
                <c:pt idx="213">
                  <c:v>238</c:v>
                </c:pt>
                <c:pt idx="214">
                  <c:v>239</c:v>
                </c:pt>
                <c:pt idx="215">
                  <c:v>240</c:v>
                </c:pt>
                <c:pt idx="216">
                  <c:v>241</c:v>
                </c:pt>
                <c:pt idx="217">
                  <c:v>242</c:v>
                </c:pt>
                <c:pt idx="218">
                  <c:v>243</c:v>
                </c:pt>
                <c:pt idx="219">
                  <c:v>244</c:v>
                </c:pt>
                <c:pt idx="220">
                  <c:v>245</c:v>
                </c:pt>
                <c:pt idx="221">
                  <c:v>246</c:v>
                </c:pt>
                <c:pt idx="222">
                  <c:v>247</c:v>
                </c:pt>
                <c:pt idx="223">
                  <c:v>248</c:v>
                </c:pt>
                <c:pt idx="224">
                  <c:v>249</c:v>
                </c:pt>
                <c:pt idx="225">
                  <c:v>250</c:v>
                </c:pt>
                <c:pt idx="226">
                  <c:v>251</c:v>
                </c:pt>
                <c:pt idx="227">
                  <c:v>252</c:v>
                </c:pt>
                <c:pt idx="228">
                  <c:v>253</c:v>
                </c:pt>
                <c:pt idx="229">
                  <c:v>254</c:v>
                </c:pt>
                <c:pt idx="230">
                  <c:v>255</c:v>
                </c:pt>
                <c:pt idx="231">
                  <c:v>256</c:v>
                </c:pt>
                <c:pt idx="232">
                  <c:v>257</c:v>
                </c:pt>
                <c:pt idx="233">
                  <c:v>258</c:v>
                </c:pt>
                <c:pt idx="234">
                  <c:v>259</c:v>
                </c:pt>
                <c:pt idx="235">
                  <c:v>260</c:v>
                </c:pt>
                <c:pt idx="236">
                  <c:v>261</c:v>
                </c:pt>
                <c:pt idx="237">
                  <c:v>262</c:v>
                </c:pt>
                <c:pt idx="238">
                  <c:v>263</c:v>
                </c:pt>
                <c:pt idx="239">
                  <c:v>264</c:v>
                </c:pt>
                <c:pt idx="240">
                  <c:v>265</c:v>
                </c:pt>
                <c:pt idx="241">
                  <c:v>266</c:v>
                </c:pt>
                <c:pt idx="242">
                  <c:v>267</c:v>
                </c:pt>
                <c:pt idx="243">
                  <c:v>268</c:v>
                </c:pt>
                <c:pt idx="244">
                  <c:v>269</c:v>
                </c:pt>
                <c:pt idx="245">
                  <c:v>270</c:v>
                </c:pt>
                <c:pt idx="246">
                  <c:v>271</c:v>
                </c:pt>
                <c:pt idx="247">
                  <c:v>272</c:v>
                </c:pt>
                <c:pt idx="248">
                  <c:v>273</c:v>
                </c:pt>
                <c:pt idx="249">
                  <c:v>274</c:v>
                </c:pt>
                <c:pt idx="250">
                  <c:v>275</c:v>
                </c:pt>
                <c:pt idx="251">
                  <c:v>276</c:v>
                </c:pt>
                <c:pt idx="252">
                  <c:v>277</c:v>
                </c:pt>
                <c:pt idx="253">
                  <c:v>278</c:v>
                </c:pt>
                <c:pt idx="254">
                  <c:v>279</c:v>
                </c:pt>
                <c:pt idx="255">
                  <c:v>280</c:v>
                </c:pt>
                <c:pt idx="256">
                  <c:v>281</c:v>
                </c:pt>
                <c:pt idx="257">
                  <c:v>282</c:v>
                </c:pt>
                <c:pt idx="258">
                  <c:v>283</c:v>
                </c:pt>
                <c:pt idx="259">
                  <c:v>284</c:v>
                </c:pt>
                <c:pt idx="260">
                  <c:v>285</c:v>
                </c:pt>
                <c:pt idx="261">
                  <c:v>286</c:v>
                </c:pt>
                <c:pt idx="262">
                  <c:v>287</c:v>
                </c:pt>
                <c:pt idx="263">
                  <c:v>288</c:v>
                </c:pt>
                <c:pt idx="264">
                  <c:v>289</c:v>
                </c:pt>
                <c:pt idx="265">
                  <c:v>290</c:v>
                </c:pt>
                <c:pt idx="266">
                  <c:v>291</c:v>
                </c:pt>
                <c:pt idx="267">
                  <c:v>292</c:v>
                </c:pt>
                <c:pt idx="268">
                  <c:v>293</c:v>
                </c:pt>
                <c:pt idx="269">
                  <c:v>294</c:v>
                </c:pt>
                <c:pt idx="270">
                  <c:v>295</c:v>
                </c:pt>
                <c:pt idx="271">
                  <c:v>296</c:v>
                </c:pt>
                <c:pt idx="272">
                  <c:v>297</c:v>
                </c:pt>
                <c:pt idx="273">
                  <c:v>298</c:v>
                </c:pt>
                <c:pt idx="274">
                  <c:v>299</c:v>
                </c:pt>
                <c:pt idx="275">
                  <c:v>300</c:v>
                </c:pt>
                <c:pt idx="276">
                  <c:v>301</c:v>
                </c:pt>
                <c:pt idx="277">
                  <c:v>302</c:v>
                </c:pt>
                <c:pt idx="278">
                  <c:v>303</c:v>
                </c:pt>
                <c:pt idx="279">
                  <c:v>304</c:v>
                </c:pt>
                <c:pt idx="280">
                  <c:v>305</c:v>
                </c:pt>
                <c:pt idx="281">
                  <c:v>306</c:v>
                </c:pt>
                <c:pt idx="282">
                  <c:v>307</c:v>
                </c:pt>
                <c:pt idx="283">
                  <c:v>308</c:v>
                </c:pt>
                <c:pt idx="284">
                  <c:v>309</c:v>
                </c:pt>
                <c:pt idx="285">
                  <c:v>310</c:v>
                </c:pt>
                <c:pt idx="286">
                  <c:v>311</c:v>
                </c:pt>
                <c:pt idx="287">
                  <c:v>312</c:v>
                </c:pt>
                <c:pt idx="288">
                  <c:v>313</c:v>
                </c:pt>
                <c:pt idx="289">
                  <c:v>314</c:v>
                </c:pt>
                <c:pt idx="290">
                  <c:v>315</c:v>
                </c:pt>
                <c:pt idx="291">
                  <c:v>316</c:v>
                </c:pt>
                <c:pt idx="292">
                  <c:v>317</c:v>
                </c:pt>
                <c:pt idx="293">
                  <c:v>318</c:v>
                </c:pt>
                <c:pt idx="294">
                  <c:v>319</c:v>
                </c:pt>
                <c:pt idx="295">
                  <c:v>320</c:v>
                </c:pt>
                <c:pt idx="296">
                  <c:v>321</c:v>
                </c:pt>
                <c:pt idx="297">
                  <c:v>322</c:v>
                </c:pt>
                <c:pt idx="298">
                  <c:v>323</c:v>
                </c:pt>
                <c:pt idx="299">
                  <c:v>324</c:v>
                </c:pt>
                <c:pt idx="300">
                  <c:v>325</c:v>
                </c:pt>
                <c:pt idx="301">
                  <c:v>326</c:v>
                </c:pt>
                <c:pt idx="302">
                  <c:v>327</c:v>
                </c:pt>
                <c:pt idx="303">
                  <c:v>328</c:v>
                </c:pt>
                <c:pt idx="304">
                  <c:v>329</c:v>
                </c:pt>
                <c:pt idx="305">
                  <c:v>330</c:v>
                </c:pt>
                <c:pt idx="306">
                  <c:v>331</c:v>
                </c:pt>
                <c:pt idx="307">
                  <c:v>332</c:v>
                </c:pt>
                <c:pt idx="308">
                  <c:v>333</c:v>
                </c:pt>
                <c:pt idx="309">
                  <c:v>334</c:v>
                </c:pt>
                <c:pt idx="310">
                  <c:v>335</c:v>
                </c:pt>
                <c:pt idx="311">
                  <c:v>336</c:v>
                </c:pt>
                <c:pt idx="312">
                  <c:v>337</c:v>
                </c:pt>
                <c:pt idx="313">
                  <c:v>338</c:v>
                </c:pt>
                <c:pt idx="314">
                  <c:v>339</c:v>
                </c:pt>
                <c:pt idx="315">
                  <c:v>340</c:v>
                </c:pt>
                <c:pt idx="316">
                  <c:v>341</c:v>
                </c:pt>
                <c:pt idx="317">
                  <c:v>342</c:v>
                </c:pt>
                <c:pt idx="318">
                  <c:v>343</c:v>
                </c:pt>
                <c:pt idx="319">
                  <c:v>344</c:v>
                </c:pt>
                <c:pt idx="320">
                  <c:v>345</c:v>
                </c:pt>
                <c:pt idx="321">
                  <c:v>346</c:v>
                </c:pt>
                <c:pt idx="322">
                  <c:v>347</c:v>
                </c:pt>
                <c:pt idx="323">
                  <c:v>348</c:v>
                </c:pt>
                <c:pt idx="324">
                  <c:v>349</c:v>
                </c:pt>
                <c:pt idx="325">
                  <c:v>350</c:v>
                </c:pt>
                <c:pt idx="326">
                  <c:v>351</c:v>
                </c:pt>
                <c:pt idx="327">
                  <c:v>352</c:v>
                </c:pt>
                <c:pt idx="328">
                  <c:v>353</c:v>
                </c:pt>
                <c:pt idx="329">
                  <c:v>354</c:v>
                </c:pt>
                <c:pt idx="330">
                  <c:v>355</c:v>
                </c:pt>
                <c:pt idx="331">
                  <c:v>356</c:v>
                </c:pt>
                <c:pt idx="332">
                  <c:v>357</c:v>
                </c:pt>
                <c:pt idx="333">
                  <c:v>358</c:v>
                </c:pt>
                <c:pt idx="334">
                  <c:v>359</c:v>
                </c:pt>
                <c:pt idx="335">
                  <c:v>360</c:v>
                </c:pt>
                <c:pt idx="336">
                  <c:v>361</c:v>
                </c:pt>
                <c:pt idx="337">
                  <c:v>362</c:v>
                </c:pt>
                <c:pt idx="338">
                  <c:v>363</c:v>
                </c:pt>
                <c:pt idx="339">
                  <c:v>364</c:v>
                </c:pt>
                <c:pt idx="340">
                  <c:v>365</c:v>
                </c:pt>
                <c:pt idx="341">
                  <c:v>366</c:v>
                </c:pt>
                <c:pt idx="342">
                  <c:v>367</c:v>
                </c:pt>
                <c:pt idx="343">
                  <c:v>368</c:v>
                </c:pt>
                <c:pt idx="344">
                  <c:v>369</c:v>
                </c:pt>
                <c:pt idx="345">
                  <c:v>370</c:v>
                </c:pt>
                <c:pt idx="346">
                  <c:v>371</c:v>
                </c:pt>
                <c:pt idx="347">
                  <c:v>372</c:v>
                </c:pt>
                <c:pt idx="348">
                  <c:v>373</c:v>
                </c:pt>
                <c:pt idx="349">
                  <c:v>374</c:v>
                </c:pt>
                <c:pt idx="350">
                  <c:v>375</c:v>
                </c:pt>
                <c:pt idx="351">
                  <c:v>376</c:v>
                </c:pt>
                <c:pt idx="352">
                  <c:v>377</c:v>
                </c:pt>
                <c:pt idx="353">
                  <c:v>378</c:v>
                </c:pt>
                <c:pt idx="354">
                  <c:v>379</c:v>
                </c:pt>
                <c:pt idx="355">
                  <c:v>380</c:v>
                </c:pt>
                <c:pt idx="356">
                  <c:v>381</c:v>
                </c:pt>
                <c:pt idx="357">
                  <c:v>382</c:v>
                </c:pt>
                <c:pt idx="358">
                  <c:v>383</c:v>
                </c:pt>
                <c:pt idx="359">
                  <c:v>384</c:v>
                </c:pt>
                <c:pt idx="360">
                  <c:v>385</c:v>
                </c:pt>
                <c:pt idx="361">
                  <c:v>386</c:v>
                </c:pt>
                <c:pt idx="362">
                  <c:v>387</c:v>
                </c:pt>
                <c:pt idx="363">
                  <c:v>388</c:v>
                </c:pt>
                <c:pt idx="364">
                  <c:v>389</c:v>
                </c:pt>
                <c:pt idx="365">
                  <c:v>390</c:v>
                </c:pt>
                <c:pt idx="366">
                  <c:v>391</c:v>
                </c:pt>
                <c:pt idx="367">
                  <c:v>392</c:v>
                </c:pt>
                <c:pt idx="368">
                  <c:v>393</c:v>
                </c:pt>
                <c:pt idx="369">
                  <c:v>394</c:v>
                </c:pt>
                <c:pt idx="370">
                  <c:v>395</c:v>
                </c:pt>
                <c:pt idx="371">
                  <c:v>396</c:v>
                </c:pt>
                <c:pt idx="372">
                  <c:v>397</c:v>
                </c:pt>
                <c:pt idx="373">
                  <c:v>398</c:v>
                </c:pt>
                <c:pt idx="374">
                  <c:v>399</c:v>
                </c:pt>
                <c:pt idx="375">
                  <c:v>400</c:v>
                </c:pt>
                <c:pt idx="376">
                  <c:v>401</c:v>
                </c:pt>
                <c:pt idx="377">
                  <c:v>402</c:v>
                </c:pt>
                <c:pt idx="378">
                  <c:v>403</c:v>
                </c:pt>
                <c:pt idx="379">
                  <c:v>404</c:v>
                </c:pt>
                <c:pt idx="380">
                  <c:v>405</c:v>
                </c:pt>
                <c:pt idx="381">
                  <c:v>406</c:v>
                </c:pt>
                <c:pt idx="382">
                  <c:v>407</c:v>
                </c:pt>
                <c:pt idx="383">
                  <c:v>408</c:v>
                </c:pt>
                <c:pt idx="384">
                  <c:v>409</c:v>
                </c:pt>
                <c:pt idx="385">
                  <c:v>410</c:v>
                </c:pt>
                <c:pt idx="386">
                  <c:v>411</c:v>
                </c:pt>
                <c:pt idx="387">
                  <c:v>412</c:v>
                </c:pt>
                <c:pt idx="388">
                  <c:v>413</c:v>
                </c:pt>
                <c:pt idx="389">
                  <c:v>414</c:v>
                </c:pt>
                <c:pt idx="390">
                  <c:v>415</c:v>
                </c:pt>
                <c:pt idx="391">
                  <c:v>416</c:v>
                </c:pt>
                <c:pt idx="392">
                  <c:v>417</c:v>
                </c:pt>
                <c:pt idx="393">
                  <c:v>418</c:v>
                </c:pt>
                <c:pt idx="394">
                  <c:v>419</c:v>
                </c:pt>
                <c:pt idx="395">
                  <c:v>420</c:v>
                </c:pt>
                <c:pt idx="396">
                  <c:v>421</c:v>
                </c:pt>
                <c:pt idx="397">
                  <c:v>422</c:v>
                </c:pt>
                <c:pt idx="398">
                  <c:v>423</c:v>
                </c:pt>
                <c:pt idx="399">
                  <c:v>424</c:v>
                </c:pt>
                <c:pt idx="400">
                  <c:v>425</c:v>
                </c:pt>
                <c:pt idx="401">
                  <c:v>426</c:v>
                </c:pt>
                <c:pt idx="402">
                  <c:v>427</c:v>
                </c:pt>
                <c:pt idx="403">
                  <c:v>428</c:v>
                </c:pt>
                <c:pt idx="404">
                  <c:v>429</c:v>
                </c:pt>
                <c:pt idx="405">
                  <c:v>430</c:v>
                </c:pt>
                <c:pt idx="406">
                  <c:v>431</c:v>
                </c:pt>
                <c:pt idx="407">
                  <c:v>432</c:v>
                </c:pt>
                <c:pt idx="408">
                  <c:v>433</c:v>
                </c:pt>
                <c:pt idx="409">
                  <c:v>434</c:v>
                </c:pt>
                <c:pt idx="410">
                  <c:v>435</c:v>
                </c:pt>
                <c:pt idx="411">
                  <c:v>436</c:v>
                </c:pt>
                <c:pt idx="412">
                  <c:v>437</c:v>
                </c:pt>
                <c:pt idx="413">
                  <c:v>438</c:v>
                </c:pt>
                <c:pt idx="414">
                  <c:v>439</c:v>
                </c:pt>
                <c:pt idx="415">
                  <c:v>440</c:v>
                </c:pt>
                <c:pt idx="416">
                  <c:v>441</c:v>
                </c:pt>
                <c:pt idx="417">
                  <c:v>442</c:v>
                </c:pt>
                <c:pt idx="418">
                  <c:v>443</c:v>
                </c:pt>
                <c:pt idx="419">
                  <c:v>444</c:v>
                </c:pt>
                <c:pt idx="420">
                  <c:v>445</c:v>
                </c:pt>
                <c:pt idx="421">
                  <c:v>446</c:v>
                </c:pt>
                <c:pt idx="422">
                  <c:v>447</c:v>
                </c:pt>
                <c:pt idx="423">
                  <c:v>448</c:v>
                </c:pt>
                <c:pt idx="424">
                  <c:v>449</c:v>
                </c:pt>
                <c:pt idx="425">
                  <c:v>450</c:v>
                </c:pt>
                <c:pt idx="426">
                  <c:v>451</c:v>
                </c:pt>
                <c:pt idx="427">
                  <c:v>452</c:v>
                </c:pt>
                <c:pt idx="428">
                  <c:v>453</c:v>
                </c:pt>
                <c:pt idx="429">
                  <c:v>454</c:v>
                </c:pt>
                <c:pt idx="430">
                  <c:v>455</c:v>
                </c:pt>
                <c:pt idx="431">
                  <c:v>456</c:v>
                </c:pt>
                <c:pt idx="432">
                  <c:v>457</c:v>
                </c:pt>
                <c:pt idx="433">
                  <c:v>458</c:v>
                </c:pt>
                <c:pt idx="434">
                  <c:v>459</c:v>
                </c:pt>
                <c:pt idx="435">
                  <c:v>460</c:v>
                </c:pt>
                <c:pt idx="436">
                  <c:v>461</c:v>
                </c:pt>
                <c:pt idx="437">
                  <c:v>462</c:v>
                </c:pt>
                <c:pt idx="438">
                  <c:v>463</c:v>
                </c:pt>
                <c:pt idx="439">
                  <c:v>464</c:v>
                </c:pt>
                <c:pt idx="440">
                  <c:v>465</c:v>
                </c:pt>
                <c:pt idx="441">
                  <c:v>466</c:v>
                </c:pt>
                <c:pt idx="442">
                  <c:v>467</c:v>
                </c:pt>
                <c:pt idx="443">
                  <c:v>468</c:v>
                </c:pt>
                <c:pt idx="444">
                  <c:v>469</c:v>
                </c:pt>
                <c:pt idx="445">
                  <c:v>470</c:v>
                </c:pt>
                <c:pt idx="446">
                  <c:v>471</c:v>
                </c:pt>
                <c:pt idx="447">
                  <c:v>472</c:v>
                </c:pt>
                <c:pt idx="448">
                  <c:v>473</c:v>
                </c:pt>
                <c:pt idx="449">
                  <c:v>474</c:v>
                </c:pt>
                <c:pt idx="450">
                  <c:v>475</c:v>
                </c:pt>
                <c:pt idx="451">
                  <c:v>476</c:v>
                </c:pt>
                <c:pt idx="452">
                  <c:v>477</c:v>
                </c:pt>
                <c:pt idx="453">
                  <c:v>478</c:v>
                </c:pt>
                <c:pt idx="454">
                  <c:v>479</c:v>
                </c:pt>
                <c:pt idx="455">
                  <c:v>480</c:v>
                </c:pt>
                <c:pt idx="456">
                  <c:v>481</c:v>
                </c:pt>
                <c:pt idx="457">
                  <c:v>482</c:v>
                </c:pt>
                <c:pt idx="458">
                  <c:v>483</c:v>
                </c:pt>
                <c:pt idx="459">
                  <c:v>484</c:v>
                </c:pt>
                <c:pt idx="460">
                  <c:v>485</c:v>
                </c:pt>
                <c:pt idx="461">
                  <c:v>486</c:v>
                </c:pt>
                <c:pt idx="462">
                  <c:v>487</c:v>
                </c:pt>
                <c:pt idx="463">
                  <c:v>488</c:v>
                </c:pt>
                <c:pt idx="464">
                  <c:v>489</c:v>
                </c:pt>
                <c:pt idx="465">
                  <c:v>490</c:v>
                </c:pt>
                <c:pt idx="466">
                  <c:v>491</c:v>
                </c:pt>
                <c:pt idx="467">
                  <c:v>492</c:v>
                </c:pt>
                <c:pt idx="468">
                  <c:v>493</c:v>
                </c:pt>
                <c:pt idx="469">
                  <c:v>494</c:v>
                </c:pt>
                <c:pt idx="470">
                  <c:v>495</c:v>
                </c:pt>
                <c:pt idx="471">
                  <c:v>496</c:v>
                </c:pt>
                <c:pt idx="472">
                  <c:v>497</c:v>
                </c:pt>
                <c:pt idx="473">
                  <c:v>498</c:v>
                </c:pt>
                <c:pt idx="474">
                  <c:v>499</c:v>
                </c:pt>
                <c:pt idx="475">
                  <c:v>500</c:v>
                </c:pt>
                <c:pt idx="476">
                  <c:v>501</c:v>
                </c:pt>
                <c:pt idx="477">
                  <c:v>502</c:v>
                </c:pt>
                <c:pt idx="478">
                  <c:v>503</c:v>
                </c:pt>
                <c:pt idx="479">
                  <c:v>504</c:v>
                </c:pt>
                <c:pt idx="480">
                  <c:v>505</c:v>
                </c:pt>
                <c:pt idx="481">
                  <c:v>506</c:v>
                </c:pt>
                <c:pt idx="482">
                  <c:v>507</c:v>
                </c:pt>
                <c:pt idx="483">
                  <c:v>508</c:v>
                </c:pt>
                <c:pt idx="484">
                  <c:v>509</c:v>
                </c:pt>
                <c:pt idx="485">
                  <c:v>510</c:v>
                </c:pt>
                <c:pt idx="486">
                  <c:v>511</c:v>
                </c:pt>
                <c:pt idx="487">
                  <c:v>512</c:v>
                </c:pt>
                <c:pt idx="488">
                  <c:v>513</c:v>
                </c:pt>
                <c:pt idx="489">
                  <c:v>514</c:v>
                </c:pt>
                <c:pt idx="490">
                  <c:v>515</c:v>
                </c:pt>
                <c:pt idx="491">
                  <c:v>516</c:v>
                </c:pt>
                <c:pt idx="492">
                  <c:v>517</c:v>
                </c:pt>
                <c:pt idx="493">
                  <c:v>518</c:v>
                </c:pt>
                <c:pt idx="494">
                  <c:v>519</c:v>
                </c:pt>
                <c:pt idx="495">
                  <c:v>520</c:v>
                </c:pt>
                <c:pt idx="496">
                  <c:v>521</c:v>
                </c:pt>
                <c:pt idx="497">
                  <c:v>522</c:v>
                </c:pt>
                <c:pt idx="498">
                  <c:v>523</c:v>
                </c:pt>
                <c:pt idx="499">
                  <c:v>524</c:v>
                </c:pt>
                <c:pt idx="500">
                  <c:v>525</c:v>
                </c:pt>
                <c:pt idx="501">
                  <c:v>526</c:v>
                </c:pt>
                <c:pt idx="502">
                  <c:v>527</c:v>
                </c:pt>
                <c:pt idx="503">
                  <c:v>528</c:v>
                </c:pt>
                <c:pt idx="504">
                  <c:v>529</c:v>
                </c:pt>
                <c:pt idx="505">
                  <c:v>530</c:v>
                </c:pt>
                <c:pt idx="506">
                  <c:v>531</c:v>
                </c:pt>
                <c:pt idx="507">
                  <c:v>532</c:v>
                </c:pt>
                <c:pt idx="508">
                  <c:v>533</c:v>
                </c:pt>
                <c:pt idx="509">
                  <c:v>534</c:v>
                </c:pt>
                <c:pt idx="510">
                  <c:v>535</c:v>
                </c:pt>
                <c:pt idx="511">
                  <c:v>536</c:v>
                </c:pt>
                <c:pt idx="512">
                  <c:v>537</c:v>
                </c:pt>
                <c:pt idx="513">
                  <c:v>538</c:v>
                </c:pt>
                <c:pt idx="514">
                  <c:v>539</c:v>
                </c:pt>
                <c:pt idx="515">
                  <c:v>540</c:v>
                </c:pt>
                <c:pt idx="516">
                  <c:v>541</c:v>
                </c:pt>
                <c:pt idx="517">
                  <c:v>542</c:v>
                </c:pt>
                <c:pt idx="518">
                  <c:v>543</c:v>
                </c:pt>
                <c:pt idx="519">
                  <c:v>544</c:v>
                </c:pt>
                <c:pt idx="520">
                  <c:v>545</c:v>
                </c:pt>
                <c:pt idx="521">
                  <c:v>546</c:v>
                </c:pt>
                <c:pt idx="522">
                  <c:v>547</c:v>
                </c:pt>
                <c:pt idx="523">
                  <c:v>548</c:v>
                </c:pt>
                <c:pt idx="524">
                  <c:v>549</c:v>
                </c:pt>
                <c:pt idx="525">
                  <c:v>550</c:v>
                </c:pt>
                <c:pt idx="526">
                  <c:v>551</c:v>
                </c:pt>
                <c:pt idx="527">
                  <c:v>552</c:v>
                </c:pt>
                <c:pt idx="528">
                  <c:v>553</c:v>
                </c:pt>
                <c:pt idx="529">
                  <c:v>554</c:v>
                </c:pt>
                <c:pt idx="530">
                  <c:v>555</c:v>
                </c:pt>
                <c:pt idx="531">
                  <c:v>556</c:v>
                </c:pt>
                <c:pt idx="532">
                  <c:v>557</c:v>
                </c:pt>
                <c:pt idx="533">
                  <c:v>558</c:v>
                </c:pt>
                <c:pt idx="534">
                  <c:v>559</c:v>
                </c:pt>
                <c:pt idx="535">
                  <c:v>560</c:v>
                </c:pt>
                <c:pt idx="536">
                  <c:v>561</c:v>
                </c:pt>
                <c:pt idx="537">
                  <c:v>562</c:v>
                </c:pt>
                <c:pt idx="538">
                  <c:v>563</c:v>
                </c:pt>
                <c:pt idx="539">
                  <c:v>564</c:v>
                </c:pt>
                <c:pt idx="540">
                  <c:v>565</c:v>
                </c:pt>
                <c:pt idx="541">
                  <c:v>566</c:v>
                </c:pt>
                <c:pt idx="542">
                  <c:v>567</c:v>
                </c:pt>
                <c:pt idx="543">
                  <c:v>568</c:v>
                </c:pt>
                <c:pt idx="544">
                  <c:v>569</c:v>
                </c:pt>
                <c:pt idx="545">
                  <c:v>570</c:v>
                </c:pt>
                <c:pt idx="546">
                  <c:v>571</c:v>
                </c:pt>
                <c:pt idx="547">
                  <c:v>572</c:v>
                </c:pt>
                <c:pt idx="548">
                  <c:v>573</c:v>
                </c:pt>
                <c:pt idx="549">
                  <c:v>574</c:v>
                </c:pt>
                <c:pt idx="550">
                  <c:v>575</c:v>
                </c:pt>
                <c:pt idx="551">
                  <c:v>576</c:v>
                </c:pt>
                <c:pt idx="552">
                  <c:v>577</c:v>
                </c:pt>
                <c:pt idx="553">
                  <c:v>578</c:v>
                </c:pt>
                <c:pt idx="554">
                  <c:v>579</c:v>
                </c:pt>
                <c:pt idx="555">
                  <c:v>580</c:v>
                </c:pt>
                <c:pt idx="556">
                  <c:v>581</c:v>
                </c:pt>
                <c:pt idx="557">
                  <c:v>582</c:v>
                </c:pt>
                <c:pt idx="558">
                  <c:v>583</c:v>
                </c:pt>
                <c:pt idx="559">
                  <c:v>584</c:v>
                </c:pt>
                <c:pt idx="560">
                  <c:v>585</c:v>
                </c:pt>
                <c:pt idx="561">
                  <c:v>586</c:v>
                </c:pt>
                <c:pt idx="562">
                  <c:v>587</c:v>
                </c:pt>
                <c:pt idx="563">
                  <c:v>588</c:v>
                </c:pt>
                <c:pt idx="564">
                  <c:v>589</c:v>
                </c:pt>
                <c:pt idx="565">
                  <c:v>590</c:v>
                </c:pt>
                <c:pt idx="566">
                  <c:v>591</c:v>
                </c:pt>
                <c:pt idx="567">
                  <c:v>592</c:v>
                </c:pt>
                <c:pt idx="568">
                  <c:v>593</c:v>
                </c:pt>
                <c:pt idx="569">
                  <c:v>594</c:v>
                </c:pt>
                <c:pt idx="570">
                  <c:v>595</c:v>
                </c:pt>
                <c:pt idx="571">
                  <c:v>596</c:v>
                </c:pt>
                <c:pt idx="572">
                  <c:v>597</c:v>
                </c:pt>
                <c:pt idx="573">
                  <c:v>598</c:v>
                </c:pt>
                <c:pt idx="574">
                  <c:v>599</c:v>
                </c:pt>
                <c:pt idx="575">
                  <c:v>600</c:v>
                </c:pt>
                <c:pt idx="576">
                  <c:v>601</c:v>
                </c:pt>
                <c:pt idx="577">
                  <c:v>602</c:v>
                </c:pt>
                <c:pt idx="578">
                  <c:v>603</c:v>
                </c:pt>
                <c:pt idx="579">
                  <c:v>604</c:v>
                </c:pt>
                <c:pt idx="580">
                  <c:v>605</c:v>
                </c:pt>
                <c:pt idx="581">
                  <c:v>606</c:v>
                </c:pt>
                <c:pt idx="582">
                  <c:v>607</c:v>
                </c:pt>
                <c:pt idx="583">
                  <c:v>608</c:v>
                </c:pt>
                <c:pt idx="584">
                  <c:v>609</c:v>
                </c:pt>
                <c:pt idx="585">
                  <c:v>610</c:v>
                </c:pt>
                <c:pt idx="586">
                  <c:v>611</c:v>
                </c:pt>
                <c:pt idx="587">
                  <c:v>612</c:v>
                </c:pt>
                <c:pt idx="588">
                  <c:v>613</c:v>
                </c:pt>
                <c:pt idx="589">
                  <c:v>614</c:v>
                </c:pt>
                <c:pt idx="590">
                  <c:v>615</c:v>
                </c:pt>
                <c:pt idx="591">
                  <c:v>616</c:v>
                </c:pt>
                <c:pt idx="592">
                  <c:v>617</c:v>
                </c:pt>
                <c:pt idx="593">
                  <c:v>618</c:v>
                </c:pt>
                <c:pt idx="594">
                  <c:v>619</c:v>
                </c:pt>
                <c:pt idx="595">
                  <c:v>620</c:v>
                </c:pt>
                <c:pt idx="596">
                  <c:v>621</c:v>
                </c:pt>
                <c:pt idx="597">
                  <c:v>622</c:v>
                </c:pt>
                <c:pt idx="598">
                  <c:v>623</c:v>
                </c:pt>
                <c:pt idx="599">
                  <c:v>624</c:v>
                </c:pt>
                <c:pt idx="600">
                  <c:v>625</c:v>
                </c:pt>
                <c:pt idx="601">
                  <c:v>626</c:v>
                </c:pt>
                <c:pt idx="602">
                  <c:v>627</c:v>
                </c:pt>
                <c:pt idx="603">
                  <c:v>628</c:v>
                </c:pt>
                <c:pt idx="604">
                  <c:v>629</c:v>
                </c:pt>
                <c:pt idx="605">
                  <c:v>630</c:v>
                </c:pt>
                <c:pt idx="606">
                  <c:v>631</c:v>
                </c:pt>
                <c:pt idx="607">
                  <c:v>632</c:v>
                </c:pt>
                <c:pt idx="608">
                  <c:v>633</c:v>
                </c:pt>
                <c:pt idx="609">
                  <c:v>634</c:v>
                </c:pt>
                <c:pt idx="610">
                  <c:v>635</c:v>
                </c:pt>
                <c:pt idx="611">
                  <c:v>636</c:v>
                </c:pt>
                <c:pt idx="612">
                  <c:v>637</c:v>
                </c:pt>
                <c:pt idx="613">
                  <c:v>638</c:v>
                </c:pt>
                <c:pt idx="614">
                  <c:v>639</c:v>
                </c:pt>
                <c:pt idx="615">
                  <c:v>640</c:v>
                </c:pt>
                <c:pt idx="616">
                  <c:v>641</c:v>
                </c:pt>
                <c:pt idx="617">
                  <c:v>642</c:v>
                </c:pt>
                <c:pt idx="618">
                  <c:v>643</c:v>
                </c:pt>
                <c:pt idx="619">
                  <c:v>644</c:v>
                </c:pt>
                <c:pt idx="620">
                  <c:v>645</c:v>
                </c:pt>
                <c:pt idx="621">
                  <c:v>646</c:v>
                </c:pt>
                <c:pt idx="622">
                  <c:v>647</c:v>
                </c:pt>
                <c:pt idx="623">
                  <c:v>648</c:v>
                </c:pt>
                <c:pt idx="624">
                  <c:v>649</c:v>
                </c:pt>
                <c:pt idx="625">
                  <c:v>650</c:v>
                </c:pt>
                <c:pt idx="626">
                  <c:v>651</c:v>
                </c:pt>
                <c:pt idx="627">
                  <c:v>652</c:v>
                </c:pt>
                <c:pt idx="628">
                  <c:v>653</c:v>
                </c:pt>
                <c:pt idx="629">
                  <c:v>654</c:v>
                </c:pt>
                <c:pt idx="630">
                  <c:v>655</c:v>
                </c:pt>
                <c:pt idx="631">
                  <c:v>656</c:v>
                </c:pt>
                <c:pt idx="632">
                  <c:v>657</c:v>
                </c:pt>
                <c:pt idx="633">
                  <c:v>658</c:v>
                </c:pt>
                <c:pt idx="634">
                  <c:v>659</c:v>
                </c:pt>
                <c:pt idx="635">
                  <c:v>660</c:v>
                </c:pt>
                <c:pt idx="636">
                  <c:v>661</c:v>
                </c:pt>
                <c:pt idx="637">
                  <c:v>662</c:v>
                </c:pt>
                <c:pt idx="638">
                  <c:v>663</c:v>
                </c:pt>
                <c:pt idx="639">
                  <c:v>664</c:v>
                </c:pt>
                <c:pt idx="640">
                  <c:v>665</c:v>
                </c:pt>
                <c:pt idx="641">
                  <c:v>666</c:v>
                </c:pt>
                <c:pt idx="642">
                  <c:v>667</c:v>
                </c:pt>
                <c:pt idx="643">
                  <c:v>668</c:v>
                </c:pt>
                <c:pt idx="644">
                  <c:v>669</c:v>
                </c:pt>
                <c:pt idx="645">
                  <c:v>670</c:v>
                </c:pt>
                <c:pt idx="646">
                  <c:v>671</c:v>
                </c:pt>
                <c:pt idx="647">
                  <c:v>672</c:v>
                </c:pt>
                <c:pt idx="648">
                  <c:v>673</c:v>
                </c:pt>
                <c:pt idx="649">
                  <c:v>674</c:v>
                </c:pt>
                <c:pt idx="650">
                  <c:v>675</c:v>
                </c:pt>
                <c:pt idx="651">
                  <c:v>676</c:v>
                </c:pt>
                <c:pt idx="652">
                  <c:v>677</c:v>
                </c:pt>
                <c:pt idx="653">
                  <c:v>678</c:v>
                </c:pt>
                <c:pt idx="654">
                  <c:v>679</c:v>
                </c:pt>
                <c:pt idx="655">
                  <c:v>680</c:v>
                </c:pt>
                <c:pt idx="656">
                  <c:v>681</c:v>
                </c:pt>
                <c:pt idx="657">
                  <c:v>682</c:v>
                </c:pt>
                <c:pt idx="658">
                  <c:v>683</c:v>
                </c:pt>
                <c:pt idx="659">
                  <c:v>684</c:v>
                </c:pt>
                <c:pt idx="660">
                  <c:v>685</c:v>
                </c:pt>
                <c:pt idx="661">
                  <c:v>686</c:v>
                </c:pt>
                <c:pt idx="662">
                  <c:v>687</c:v>
                </c:pt>
                <c:pt idx="663">
                  <c:v>688</c:v>
                </c:pt>
                <c:pt idx="664">
                  <c:v>689</c:v>
                </c:pt>
                <c:pt idx="665">
                  <c:v>690</c:v>
                </c:pt>
                <c:pt idx="666">
                  <c:v>691</c:v>
                </c:pt>
                <c:pt idx="667">
                  <c:v>692</c:v>
                </c:pt>
                <c:pt idx="668">
                  <c:v>693</c:v>
                </c:pt>
                <c:pt idx="669">
                  <c:v>694</c:v>
                </c:pt>
                <c:pt idx="670">
                  <c:v>695</c:v>
                </c:pt>
                <c:pt idx="671">
                  <c:v>696</c:v>
                </c:pt>
                <c:pt idx="672">
                  <c:v>697</c:v>
                </c:pt>
                <c:pt idx="673">
                  <c:v>698</c:v>
                </c:pt>
                <c:pt idx="674">
                  <c:v>699</c:v>
                </c:pt>
                <c:pt idx="675">
                  <c:v>700</c:v>
                </c:pt>
              </c:numCache>
            </c:numRef>
          </c:xVal>
          <c:yVal>
            <c:numRef>
              <c:f>'R2-65'!$F$3:$F$678</c:f>
              <c:numCache>
                <c:formatCode>General</c:formatCode>
                <c:ptCount val="676"/>
                <c:pt idx="0">
                  <c:v>-0.70660000000000001</c:v>
                </c:pt>
                <c:pt idx="1">
                  <c:v>-0.68830000000000002</c:v>
                </c:pt>
                <c:pt idx="2">
                  <c:v>-0.6744</c:v>
                </c:pt>
                <c:pt idx="3">
                  <c:v>-0.66420000000000001</c:v>
                </c:pt>
                <c:pt idx="4">
                  <c:v>-0.65690000000000004</c:v>
                </c:pt>
                <c:pt idx="5">
                  <c:v>-0.65180000000000005</c:v>
                </c:pt>
                <c:pt idx="6">
                  <c:v>-0.64839999999999998</c:v>
                </c:pt>
                <c:pt idx="7">
                  <c:v>-0.64670000000000005</c:v>
                </c:pt>
                <c:pt idx="8">
                  <c:v>-0.64659999999999995</c:v>
                </c:pt>
                <c:pt idx="9">
                  <c:v>-0.64800000000000002</c:v>
                </c:pt>
                <c:pt idx="10">
                  <c:v>-0.65059999999999996</c:v>
                </c:pt>
                <c:pt idx="11">
                  <c:v>-0.65439999999999998</c:v>
                </c:pt>
                <c:pt idx="12">
                  <c:v>-0.65949999999999998</c:v>
                </c:pt>
                <c:pt idx="13">
                  <c:v>-0.66520000000000001</c:v>
                </c:pt>
                <c:pt idx="14">
                  <c:v>-0.67210000000000003</c:v>
                </c:pt>
                <c:pt idx="15">
                  <c:v>-0.67959999999999998</c:v>
                </c:pt>
                <c:pt idx="16">
                  <c:v>-0.68779999999999997</c:v>
                </c:pt>
                <c:pt idx="17">
                  <c:v>-0.69630000000000003</c:v>
                </c:pt>
                <c:pt idx="18">
                  <c:v>-0.70509999999999995</c:v>
                </c:pt>
                <c:pt idx="19">
                  <c:v>-0.71440000000000003</c:v>
                </c:pt>
                <c:pt idx="20">
                  <c:v>-0.72350000000000003</c:v>
                </c:pt>
                <c:pt idx="21">
                  <c:v>-0.73329999999999995</c:v>
                </c:pt>
                <c:pt idx="22">
                  <c:v>-0.74309999999999998</c:v>
                </c:pt>
                <c:pt idx="23">
                  <c:v>-0.753</c:v>
                </c:pt>
                <c:pt idx="24">
                  <c:v>-0.76290000000000002</c:v>
                </c:pt>
                <c:pt idx="25">
                  <c:v>-0.77249999999999996</c:v>
                </c:pt>
                <c:pt idx="26">
                  <c:v>-0.78149999999999997</c:v>
                </c:pt>
                <c:pt idx="27">
                  <c:v>-0.78959999999999997</c:v>
                </c:pt>
                <c:pt idx="28">
                  <c:v>-0.79690000000000005</c:v>
                </c:pt>
                <c:pt idx="29">
                  <c:v>-0.80269999999999997</c:v>
                </c:pt>
                <c:pt idx="30">
                  <c:v>-0.80679999999999996</c:v>
                </c:pt>
                <c:pt idx="31">
                  <c:v>-0.81040000000000001</c:v>
                </c:pt>
                <c:pt idx="32">
                  <c:v>-0.81230000000000002</c:v>
                </c:pt>
                <c:pt idx="33">
                  <c:v>-0.81259999999999999</c:v>
                </c:pt>
                <c:pt idx="34">
                  <c:v>-0.81120000000000003</c:v>
                </c:pt>
                <c:pt idx="35">
                  <c:v>-0.80869999999999997</c:v>
                </c:pt>
                <c:pt idx="36">
                  <c:v>-0.8044</c:v>
                </c:pt>
                <c:pt idx="37">
                  <c:v>-0.79890000000000005</c:v>
                </c:pt>
                <c:pt idx="38">
                  <c:v>-0.79120000000000001</c:v>
                </c:pt>
                <c:pt idx="39">
                  <c:v>-0.7823</c:v>
                </c:pt>
                <c:pt idx="40">
                  <c:v>-0.77210000000000001</c:v>
                </c:pt>
                <c:pt idx="41">
                  <c:v>-0.76049999999999995</c:v>
                </c:pt>
                <c:pt idx="42">
                  <c:v>-0.74750000000000005</c:v>
                </c:pt>
                <c:pt idx="43">
                  <c:v>-0.7339</c:v>
                </c:pt>
                <c:pt idx="44">
                  <c:v>-0.71850000000000003</c:v>
                </c:pt>
                <c:pt idx="45">
                  <c:v>-0.70299999999999996</c:v>
                </c:pt>
                <c:pt idx="46">
                  <c:v>-0.68589999999999995</c:v>
                </c:pt>
                <c:pt idx="47">
                  <c:v>-0.6694</c:v>
                </c:pt>
                <c:pt idx="48">
                  <c:v>-0.6522</c:v>
                </c:pt>
                <c:pt idx="49">
                  <c:v>-0.63439999999999996</c:v>
                </c:pt>
                <c:pt idx="50">
                  <c:v>-0.61639999999999995</c:v>
                </c:pt>
                <c:pt idx="51">
                  <c:v>-0.59819999999999995</c:v>
                </c:pt>
                <c:pt idx="52">
                  <c:v>-0.58020000000000005</c:v>
                </c:pt>
                <c:pt idx="53">
                  <c:v>-0.56159999999999999</c:v>
                </c:pt>
                <c:pt idx="54">
                  <c:v>-0.54259999999999997</c:v>
                </c:pt>
                <c:pt idx="55">
                  <c:v>-0.52310000000000001</c:v>
                </c:pt>
                <c:pt idx="56">
                  <c:v>-0.50449999999999995</c:v>
                </c:pt>
                <c:pt idx="57">
                  <c:v>-0.48559999999999998</c:v>
                </c:pt>
                <c:pt idx="58">
                  <c:v>-0.46689999999999998</c:v>
                </c:pt>
                <c:pt idx="59">
                  <c:v>-0.4486</c:v>
                </c:pt>
                <c:pt idx="60">
                  <c:v>-0.43020000000000003</c:v>
                </c:pt>
                <c:pt idx="61">
                  <c:v>-0.4118</c:v>
                </c:pt>
                <c:pt idx="62">
                  <c:v>-0.39379999999999998</c:v>
                </c:pt>
                <c:pt idx="63">
                  <c:v>-0.37590000000000001</c:v>
                </c:pt>
                <c:pt idx="64">
                  <c:v>-0.35870000000000002</c:v>
                </c:pt>
                <c:pt idx="65">
                  <c:v>-0.34139999999999998</c:v>
                </c:pt>
                <c:pt idx="66">
                  <c:v>-0.3246</c:v>
                </c:pt>
                <c:pt idx="67">
                  <c:v>-0.30790000000000001</c:v>
                </c:pt>
                <c:pt idx="68">
                  <c:v>-0.29099999999999998</c:v>
                </c:pt>
                <c:pt idx="69">
                  <c:v>-0.27429999999999999</c:v>
                </c:pt>
                <c:pt idx="70">
                  <c:v>-0.25840000000000002</c:v>
                </c:pt>
                <c:pt idx="71">
                  <c:v>-0.24229999999999999</c:v>
                </c:pt>
                <c:pt idx="72">
                  <c:v>-0.2261</c:v>
                </c:pt>
                <c:pt idx="73">
                  <c:v>-0.2104</c:v>
                </c:pt>
                <c:pt idx="74">
                  <c:v>-0.19500000000000001</c:v>
                </c:pt>
                <c:pt idx="75">
                  <c:v>-0.18010000000000001</c:v>
                </c:pt>
                <c:pt idx="76">
                  <c:v>-0.16520000000000001</c:v>
                </c:pt>
                <c:pt idx="77">
                  <c:v>-0.1507</c:v>
                </c:pt>
                <c:pt idx="78">
                  <c:v>-0.13619999999999999</c:v>
                </c:pt>
                <c:pt idx="79">
                  <c:v>-0.1222</c:v>
                </c:pt>
                <c:pt idx="80">
                  <c:v>-0.1075</c:v>
                </c:pt>
                <c:pt idx="81">
                  <c:v>-9.3429999999999999E-2</c:v>
                </c:pt>
                <c:pt idx="82">
                  <c:v>-7.9969999999999999E-2</c:v>
                </c:pt>
                <c:pt idx="83">
                  <c:v>-6.6320000000000004E-2</c:v>
                </c:pt>
                <c:pt idx="84">
                  <c:v>-5.3269999999999998E-2</c:v>
                </c:pt>
                <c:pt idx="85">
                  <c:v>-4.0289999999999999E-2</c:v>
                </c:pt>
                <c:pt idx="86">
                  <c:v>-2.759E-2</c:v>
                </c:pt>
                <c:pt idx="87">
                  <c:v>-1.477E-2</c:v>
                </c:pt>
                <c:pt idx="88">
                  <c:v>-3.009E-3</c:v>
                </c:pt>
                <c:pt idx="89">
                  <c:v>9.0010000000000003E-3</c:v>
                </c:pt>
                <c:pt idx="90">
                  <c:v>2.0570000000000001E-2</c:v>
                </c:pt>
                <c:pt idx="91">
                  <c:v>3.2509999999999997E-2</c:v>
                </c:pt>
                <c:pt idx="92">
                  <c:v>4.3779999999999999E-2</c:v>
                </c:pt>
                <c:pt idx="93">
                  <c:v>5.3870000000000001E-2</c:v>
                </c:pt>
                <c:pt idx="94">
                  <c:v>6.3789999999999999E-2</c:v>
                </c:pt>
                <c:pt idx="95">
                  <c:v>7.2929999999999995E-2</c:v>
                </c:pt>
                <c:pt idx="96">
                  <c:v>8.2210000000000005E-2</c:v>
                </c:pt>
                <c:pt idx="97">
                  <c:v>9.2079999999999995E-2</c:v>
                </c:pt>
                <c:pt idx="98">
                  <c:v>0.1017</c:v>
                </c:pt>
                <c:pt idx="99">
                  <c:v>0.1108</c:v>
                </c:pt>
                <c:pt idx="100">
                  <c:v>0.12</c:v>
                </c:pt>
                <c:pt idx="101">
                  <c:v>0.12920000000000001</c:v>
                </c:pt>
                <c:pt idx="102">
                  <c:v>0.13750000000000001</c:v>
                </c:pt>
                <c:pt idx="103">
                  <c:v>0.1464</c:v>
                </c:pt>
                <c:pt idx="104">
                  <c:v>0.15529999999999999</c:v>
                </c:pt>
                <c:pt idx="105">
                  <c:v>0.16320000000000001</c:v>
                </c:pt>
                <c:pt idx="106">
                  <c:v>0.17249999999999999</c:v>
                </c:pt>
                <c:pt idx="107">
                  <c:v>0.18099999999999999</c:v>
                </c:pt>
                <c:pt idx="108">
                  <c:v>0.18890000000000001</c:v>
                </c:pt>
                <c:pt idx="109">
                  <c:v>0.1968</c:v>
                </c:pt>
                <c:pt idx="110">
                  <c:v>0.20530000000000001</c:v>
                </c:pt>
                <c:pt idx="111">
                  <c:v>0.21360000000000001</c:v>
                </c:pt>
                <c:pt idx="112">
                  <c:v>0.22189999999999999</c:v>
                </c:pt>
                <c:pt idx="113">
                  <c:v>0.22950000000000001</c:v>
                </c:pt>
                <c:pt idx="114">
                  <c:v>0.23730000000000001</c:v>
                </c:pt>
                <c:pt idx="115">
                  <c:v>0.2457</c:v>
                </c:pt>
                <c:pt idx="116">
                  <c:v>0.25290000000000001</c:v>
                </c:pt>
                <c:pt idx="117">
                  <c:v>0.26050000000000001</c:v>
                </c:pt>
                <c:pt idx="118">
                  <c:v>0.26769999999999999</c:v>
                </c:pt>
                <c:pt idx="119">
                  <c:v>0.27610000000000001</c:v>
                </c:pt>
                <c:pt idx="120">
                  <c:v>0.28389999999999999</c:v>
                </c:pt>
                <c:pt idx="121">
                  <c:v>0.29120000000000001</c:v>
                </c:pt>
                <c:pt idx="122">
                  <c:v>0.29830000000000001</c:v>
                </c:pt>
                <c:pt idx="123">
                  <c:v>0.30609999999999998</c:v>
                </c:pt>
                <c:pt idx="124">
                  <c:v>0.31330000000000002</c:v>
                </c:pt>
                <c:pt idx="125">
                  <c:v>0.32119999999999999</c:v>
                </c:pt>
                <c:pt idx="126">
                  <c:v>0.3281</c:v>
                </c:pt>
                <c:pt idx="127">
                  <c:v>0.3357</c:v>
                </c:pt>
                <c:pt idx="128">
                  <c:v>0.34200000000000003</c:v>
                </c:pt>
                <c:pt idx="129">
                  <c:v>0.34960000000000002</c:v>
                </c:pt>
                <c:pt idx="130">
                  <c:v>0.3569</c:v>
                </c:pt>
                <c:pt idx="131">
                  <c:v>0.3634</c:v>
                </c:pt>
                <c:pt idx="132">
                  <c:v>0.371</c:v>
                </c:pt>
                <c:pt idx="133">
                  <c:v>0.378</c:v>
                </c:pt>
                <c:pt idx="134">
                  <c:v>0.38500000000000001</c:v>
                </c:pt>
                <c:pt idx="135">
                  <c:v>0.39219999999999999</c:v>
                </c:pt>
                <c:pt idx="136">
                  <c:v>0.3992</c:v>
                </c:pt>
                <c:pt idx="137">
                  <c:v>0.40570000000000001</c:v>
                </c:pt>
                <c:pt idx="138">
                  <c:v>0.41270000000000001</c:v>
                </c:pt>
                <c:pt idx="139">
                  <c:v>0.41909999999999997</c:v>
                </c:pt>
                <c:pt idx="140">
                  <c:v>0.42630000000000001</c:v>
                </c:pt>
                <c:pt idx="141">
                  <c:v>0.43309999999999998</c:v>
                </c:pt>
                <c:pt idx="142">
                  <c:v>0.43980000000000002</c:v>
                </c:pt>
                <c:pt idx="143">
                  <c:v>0.44679999999999997</c:v>
                </c:pt>
                <c:pt idx="144">
                  <c:v>0.45369999999999999</c:v>
                </c:pt>
                <c:pt idx="145">
                  <c:v>0.46100000000000002</c:v>
                </c:pt>
                <c:pt idx="146">
                  <c:v>0.46829999999999999</c:v>
                </c:pt>
                <c:pt idx="147">
                  <c:v>0.47560000000000002</c:v>
                </c:pt>
                <c:pt idx="148">
                  <c:v>0.48280000000000001</c:v>
                </c:pt>
                <c:pt idx="149">
                  <c:v>0.49080000000000001</c:v>
                </c:pt>
                <c:pt idx="150">
                  <c:v>0.498</c:v>
                </c:pt>
                <c:pt idx="151">
                  <c:v>0.50609999999999999</c:v>
                </c:pt>
                <c:pt idx="152">
                  <c:v>0.51349999999999996</c:v>
                </c:pt>
                <c:pt idx="153">
                  <c:v>0.52139999999999997</c:v>
                </c:pt>
                <c:pt idx="154">
                  <c:v>0.52949999999999997</c:v>
                </c:pt>
                <c:pt idx="155">
                  <c:v>0.5373</c:v>
                </c:pt>
                <c:pt idx="156">
                  <c:v>0.54579999999999995</c:v>
                </c:pt>
                <c:pt idx="157">
                  <c:v>0.55469999999999997</c:v>
                </c:pt>
                <c:pt idx="158">
                  <c:v>0.56340000000000001</c:v>
                </c:pt>
                <c:pt idx="159">
                  <c:v>0.57240000000000002</c:v>
                </c:pt>
                <c:pt idx="160">
                  <c:v>0.58179999999999998</c:v>
                </c:pt>
                <c:pt idx="161">
                  <c:v>0.59199999999999997</c:v>
                </c:pt>
                <c:pt idx="162">
                  <c:v>0.60250000000000004</c:v>
                </c:pt>
                <c:pt idx="163">
                  <c:v>0.61229999999999996</c:v>
                </c:pt>
                <c:pt idx="164">
                  <c:v>0.62260000000000004</c:v>
                </c:pt>
                <c:pt idx="165">
                  <c:v>0.6331</c:v>
                </c:pt>
                <c:pt idx="166">
                  <c:v>0.64410000000000001</c:v>
                </c:pt>
                <c:pt idx="167">
                  <c:v>0.6552</c:v>
                </c:pt>
                <c:pt idx="168">
                  <c:v>0.66690000000000005</c:v>
                </c:pt>
                <c:pt idx="169">
                  <c:v>0.67889999999999995</c:v>
                </c:pt>
                <c:pt idx="170">
                  <c:v>0.69199999999999995</c:v>
                </c:pt>
                <c:pt idx="171">
                  <c:v>0.70489999999999997</c:v>
                </c:pt>
                <c:pt idx="172">
                  <c:v>0.71779999999999999</c:v>
                </c:pt>
                <c:pt idx="173">
                  <c:v>0.73119999999999996</c:v>
                </c:pt>
                <c:pt idx="174">
                  <c:v>0.74590000000000001</c:v>
                </c:pt>
                <c:pt idx="175">
                  <c:v>0.76080000000000003</c:v>
                </c:pt>
                <c:pt idx="176">
                  <c:v>0.77600000000000002</c:v>
                </c:pt>
                <c:pt idx="177">
                  <c:v>0.79139999999999999</c:v>
                </c:pt>
                <c:pt idx="178">
                  <c:v>0.80730000000000002</c:v>
                </c:pt>
                <c:pt idx="179">
                  <c:v>0.82420000000000004</c:v>
                </c:pt>
                <c:pt idx="180">
                  <c:v>0.84140000000000004</c:v>
                </c:pt>
                <c:pt idx="181">
                  <c:v>0.85950000000000004</c:v>
                </c:pt>
                <c:pt idx="182">
                  <c:v>0.87829999999999997</c:v>
                </c:pt>
                <c:pt idx="183">
                  <c:v>0.89729999999999999</c:v>
                </c:pt>
                <c:pt idx="184">
                  <c:v>0.91720000000000002</c:v>
                </c:pt>
                <c:pt idx="185">
                  <c:v>0.93830000000000002</c:v>
                </c:pt>
                <c:pt idx="186">
                  <c:v>0.95909999999999995</c:v>
                </c:pt>
                <c:pt idx="187">
                  <c:v>0.98029999999999995</c:v>
                </c:pt>
                <c:pt idx="188">
                  <c:v>1.0029999999999999</c:v>
                </c:pt>
                <c:pt idx="189">
                  <c:v>1.026</c:v>
                </c:pt>
                <c:pt idx="190">
                  <c:v>1.0509999999999999</c:v>
                </c:pt>
                <c:pt idx="191">
                  <c:v>1.0760000000000001</c:v>
                </c:pt>
                <c:pt idx="192">
                  <c:v>1.1020000000000001</c:v>
                </c:pt>
                <c:pt idx="193">
                  <c:v>1.1279999999999999</c:v>
                </c:pt>
                <c:pt idx="194">
                  <c:v>1.1559999999999999</c:v>
                </c:pt>
                <c:pt idx="195">
                  <c:v>1.1850000000000001</c:v>
                </c:pt>
                <c:pt idx="196">
                  <c:v>1.2150000000000001</c:v>
                </c:pt>
                <c:pt idx="197">
                  <c:v>1.2450000000000001</c:v>
                </c:pt>
                <c:pt idx="198">
                  <c:v>1.2769999999999999</c:v>
                </c:pt>
                <c:pt idx="199">
                  <c:v>1.3109999999999999</c:v>
                </c:pt>
                <c:pt idx="200">
                  <c:v>1.3440000000000001</c:v>
                </c:pt>
                <c:pt idx="201">
                  <c:v>1.38</c:v>
                </c:pt>
                <c:pt idx="202">
                  <c:v>1.417</c:v>
                </c:pt>
                <c:pt idx="203">
                  <c:v>1.4550000000000001</c:v>
                </c:pt>
                <c:pt idx="204">
                  <c:v>1.4950000000000001</c:v>
                </c:pt>
                <c:pt idx="205">
                  <c:v>1.536</c:v>
                </c:pt>
                <c:pt idx="206">
                  <c:v>1.5780000000000001</c:v>
                </c:pt>
                <c:pt idx="207">
                  <c:v>1.62</c:v>
                </c:pt>
                <c:pt idx="208">
                  <c:v>1.6659999999999999</c:v>
                </c:pt>
                <c:pt idx="209">
                  <c:v>1.712</c:v>
                </c:pt>
                <c:pt idx="210">
                  <c:v>1.76</c:v>
                </c:pt>
                <c:pt idx="211">
                  <c:v>1.8109999999999999</c:v>
                </c:pt>
                <c:pt idx="212">
                  <c:v>1.8620000000000001</c:v>
                </c:pt>
                <c:pt idx="213">
                  <c:v>1.915</c:v>
                </c:pt>
                <c:pt idx="214">
                  <c:v>1.97</c:v>
                </c:pt>
                <c:pt idx="215">
                  <c:v>2.0259999999999998</c:v>
                </c:pt>
                <c:pt idx="216">
                  <c:v>2.085</c:v>
                </c:pt>
                <c:pt idx="217">
                  <c:v>2.145</c:v>
                </c:pt>
                <c:pt idx="218">
                  <c:v>2.206</c:v>
                </c:pt>
                <c:pt idx="219">
                  <c:v>2.27</c:v>
                </c:pt>
                <c:pt idx="220">
                  <c:v>2.335</c:v>
                </c:pt>
                <c:pt idx="221">
                  <c:v>2.4009999999999998</c:v>
                </c:pt>
                <c:pt idx="222">
                  <c:v>2.4700000000000002</c:v>
                </c:pt>
                <c:pt idx="223">
                  <c:v>2.54</c:v>
                </c:pt>
                <c:pt idx="224">
                  <c:v>2.6110000000000002</c:v>
                </c:pt>
                <c:pt idx="225">
                  <c:v>2.6840000000000002</c:v>
                </c:pt>
                <c:pt idx="226">
                  <c:v>2.7589999999999999</c:v>
                </c:pt>
                <c:pt idx="227">
                  <c:v>2.8340000000000001</c:v>
                </c:pt>
                <c:pt idx="228">
                  <c:v>2.9119999999999999</c:v>
                </c:pt>
                <c:pt idx="229">
                  <c:v>2.99</c:v>
                </c:pt>
                <c:pt idx="230">
                  <c:v>3.07</c:v>
                </c:pt>
                <c:pt idx="231">
                  <c:v>3.1509999999999998</c:v>
                </c:pt>
                <c:pt idx="232">
                  <c:v>3.2349999999999999</c:v>
                </c:pt>
                <c:pt idx="233">
                  <c:v>3.3180000000000001</c:v>
                </c:pt>
                <c:pt idx="234">
                  <c:v>3.4039999999999999</c:v>
                </c:pt>
                <c:pt idx="235">
                  <c:v>3.4910000000000001</c:v>
                </c:pt>
                <c:pt idx="236">
                  <c:v>3.577</c:v>
                </c:pt>
                <c:pt idx="237">
                  <c:v>3.6659999999999999</c:v>
                </c:pt>
                <c:pt idx="238">
                  <c:v>3.7559999999999998</c:v>
                </c:pt>
                <c:pt idx="239">
                  <c:v>3.8460000000000001</c:v>
                </c:pt>
                <c:pt idx="240">
                  <c:v>3.9380000000000002</c:v>
                </c:pt>
                <c:pt idx="241">
                  <c:v>4.03</c:v>
                </c:pt>
                <c:pt idx="242">
                  <c:v>4.1230000000000002</c:v>
                </c:pt>
                <c:pt idx="243">
                  <c:v>4.218</c:v>
                </c:pt>
                <c:pt idx="244">
                  <c:v>4.3129999999999997</c:v>
                </c:pt>
                <c:pt idx="245">
                  <c:v>4.4080000000000004</c:v>
                </c:pt>
                <c:pt idx="246">
                  <c:v>4.5039999999999996</c:v>
                </c:pt>
                <c:pt idx="247">
                  <c:v>4.5990000000000002</c:v>
                </c:pt>
                <c:pt idx="248">
                  <c:v>4.6950000000000003</c:v>
                </c:pt>
                <c:pt idx="249">
                  <c:v>4.7910000000000004</c:v>
                </c:pt>
                <c:pt idx="250">
                  <c:v>4.8869999999999996</c:v>
                </c:pt>
                <c:pt idx="251">
                  <c:v>4.9829999999999997</c:v>
                </c:pt>
                <c:pt idx="252">
                  <c:v>5.0789999999999997</c:v>
                </c:pt>
                <c:pt idx="253">
                  <c:v>5.1749999999999998</c:v>
                </c:pt>
                <c:pt idx="254">
                  <c:v>5.2709999999999999</c:v>
                </c:pt>
                <c:pt idx="255">
                  <c:v>5.367</c:v>
                </c:pt>
                <c:pt idx="256">
                  <c:v>5.4619999999999997</c:v>
                </c:pt>
                <c:pt idx="257">
                  <c:v>5.5810000000000004</c:v>
                </c:pt>
                <c:pt idx="258">
                  <c:v>5.68</c:v>
                </c:pt>
                <c:pt idx="259">
                  <c:v>5.7759999999999998</c:v>
                </c:pt>
                <c:pt idx="260">
                  <c:v>5.8710000000000004</c:v>
                </c:pt>
                <c:pt idx="261">
                  <c:v>5.9669999999999996</c:v>
                </c:pt>
                <c:pt idx="262">
                  <c:v>6.0620000000000003</c:v>
                </c:pt>
                <c:pt idx="263">
                  <c:v>6.1589999999999998</c:v>
                </c:pt>
                <c:pt idx="264">
                  <c:v>6.2539999999999996</c:v>
                </c:pt>
                <c:pt idx="265">
                  <c:v>6.35</c:v>
                </c:pt>
                <c:pt idx="266">
                  <c:v>6.4459999999999997</c:v>
                </c:pt>
                <c:pt idx="267">
                  <c:v>6.5410000000000004</c:v>
                </c:pt>
                <c:pt idx="268">
                  <c:v>6.6379999999999999</c:v>
                </c:pt>
                <c:pt idx="269">
                  <c:v>6.75</c:v>
                </c:pt>
                <c:pt idx="270">
                  <c:v>6.8559999999999999</c:v>
                </c:pt>
                <c:pt idx="271">
                  <c:v>6.9580000000000002</c:v>
                </c:pt>
                <c:pt idx="272">
                  <c:v>7.0579999999999998</c:v>
                </c:pt>
                <c:pt idx="273">
                  <c:v>7.1589999999999998</c:v>
                </c:pt>
                <c:pt idx="274">
                  <c:v>7.26</c:v>
                </c:pt>
                <c:pt idx="275">
                  <c:v>7.36</c:v>
                </c:pt>
                <c:pt idx="276">
                  <c:v>7.4610000000000003</c:v>
                </c:pt>
                <c:pt idx="277">
                  <c:v>7.56</c:v>
                </c:pt>
                <c:pt idx="278">
                  <c:v>7.6589999999999998</c:v>
                </c:pt>
                <c:pt idx="279">
                  <c:v>7.7569999999999997</c:v>
                </c:pt>
                <c:pt idx="280">
                  <c:v>7.8529999999999998</c:v>
                </c:pt>
                <c:pt idx="281">
                  <c:v>7.9489999999999998</c:v>
                </c:pt>
                <c:pt idx="282">
                  <c:v>8.0440000000000005</c:v>
                </c:pt>
                <c:pt idx="283">
                  <c:v>8.1359999999999992</c:v>
                </c:pt>
                <c:pt idx="284">
                  <c:v>8.2279999999999998</c:v>
                </c:pt>
                <c:pt idx="285">
                  <c:v>8.3179999999999996</c:v>
                </c:pt>
                <c:pt idx="286">
                  <c:v>8.4039999999999999</c:v>
                </c:pt>
                <c:pt idx="287">
                  <c:v>8.4879999999999995</c:v>
                </c:pt>
                <c:pt idx="288">
                  <c:v>8.5690000000000008</c:v>
                </c:pt>
                <c:pt idx="289">
                  <c:v>8.6460000000000008</c:v>
                </c:pt>
                <c:pt idx="290">
                  <c:v>8.718</c:v>
                </c:pt>
                <c:pt idx="291">
                  <c:v>8.7859999999999996</c:v>
                </c:pt>
                <c:pt idx="292">
                  <c:v>8.8469999999999995</c:v>
                </c:pt>
                <c:pt idx="293">
                  <c:v>8.9049999999999994</c:v>
                </c:pt>
                <c:pt idx="294">
                  <c:v>8.9540000000000006</c:v>
                </c:pt>
                <c:pt idx="295">
                  <c:v>8.9960000000000004</c:v>
                </c:pt>
                <c:pt idx="296">
                  <c:v>9.0299999999999994</c:v>
                </c:pt>
                <c:pt idx="297">
                  <c:v>9.0540000000000003</c:v>
                </c:pt>
                <c:pt idx="298">
                  <c:v>9.0690000000000008</c:v>
                </c:pt>
                <c:pt idx="299">
                  <c:v>9.0739999999999998</c:v>
                </c:pt>
                <c:pt idx="300">
                  <c:v>9.0679999999999996</c:v>
                </c:pt>
                <c:pt idx="301">
                  <c:v>9.0530000000000008</c:v>
                </c:pt>
                <c:pt idx="302">
                  <c:v>9.0269999999999992</c:v>
                </c:pt>
                <c:pt idx="303">
                  <c:v>8.9890000000000008</c:v>
                </c:pt>
                <c:pt idx="304">
                  <c:v>8.9410000000000007</c:v>
                </c:pt>
                <c:pt idx="305">
                  <c:v>8.8819999999999997</c:v>
                </c:pt>
                <c:pt idx="306">
                  <c:v>8.8130000000000006</c:v>
                </c:pt>
                <c:pt idx="307">
                  <c:v>8.734</c:v>
                </c:pt>
                <c:pt idx="308">
                  <c:v>8.6470000000000002</c:v>
                </c:pt>
                <c:pt idx="309">
                  <c:v>8.5510000000000002</c:v>
                </c:pt>
                <c:pt idx="310">
                  <c:v>8.4480000000000004</c:v>
                </c:pt>
                <c:pt idx="311">
                  <c:v>8.3390000000000004</c:v>
                </c:pt>
                <c:pt idx="312">
                  <c:v>8.2240000000000002</c:v>
                </c:pt>
                <c:pt idx="313">
                  <c:v>8.1039999999999992</c:v>
                </c:pt>
                <c:pt idx="314">
                  <c:v>7.98</c:v>
                </c:pt>
                <c:pt idx="315">
                  <c:v>7.8520000000000003</c:v>
                </c:pt>
                <c:pt idx="316">
                  <c:v>7.7220000000000004</c:v>
                </c:pt>
                <c:pt idx="317">
                  <c:v>7.5910000000000002</c:v>
                </c:pt>
                <c:pt idx="318">
                  <c:v>7.4589999999999996</c:v>
                </c:pt>
                <c:pt idx="319">
                  <c:v>7.3280000000000003</c:v>
                </c:pt>
                <c:pt idx="320">
                  <c:v>7.1980000000000004</c:v>
                </c:pt>
                <c:pt idx="321">
                  <c:v>7.07</c:v>
                </c:pt>
                <c:pt idx="322">
                  <c:v>6.944</c:v>
                </c:pt>
                <c:pt idx="323">
                  <c:v>6.819</c:v>
                </c:pt>
                <c:pt idx="324">
                  <c:v>6.6980000000000004</c:v>
                </c:pt>
                <c:pt idx="325">
                  <c:v>6.5789999999999997</c:v>
                </c:pt>
                <c:pt idx="326">
                  <c:v>6.4649999999999999</c:v>
                </c:pt>
                <c:pt idx="327">
                  <c:v>6.3529999999999998</c:v>
                </c:pt>
                <c:pt idx="328">
                  <c:v>6.2450000000000001</c:v>
                </c:pt>
                <c:pt idx="329">
                  <c:v>6.1420000000000003</c:v>
                </c:pt>
                <c:pt idx="330">
                  <c:v>6.0439999999999996</c:v>
                </c:pt>
                <c:pt idx="331">
                  <c:v>5.9480000000000004</c:v>
                </c:pt>
                <c:pt idx="332">
                  <c:v>5.8579999999999997</c:v>
                </c:pt>
                <c:pt idx="333">
                  <c:v>5.7709999999999999</c:v>
                </c:pt>
                <c:pt idx="334">
                  <c:v>5.6879999999999997</c:v>
                </c:pt>
                <c:pt idx="335">
                  <c:v>5.61</c:v>
                </c:pt>
                <c:pt idx="336">
                  <c:v>5.5359999999999996</c:v>
                </c:pt>
                <c:pt idx="337">
                  <c:v>5.4660000000000002</c:v>
                </c:pt>
                <c:pt idx="338">
                  <c:v>5.4</c:v>
                </c:pt>
                <c:pt idx="339">
                  <c:v>5.3380000000000001</c:v>
                </c:pt>
                <c:pt idx="340">
                  <c:v>5.28</c:v>
                </c:pt>
                <c:pt idx="341">
                  <c:v>5.226</c:v>
                </c:pt>
                <c:pt idx="342">
                  <c:v>5.1749999999999998</c:v>
                </c:pt>
                <c:pt idx="343">
                  <c:v>5.1269999999999998</c:v>
                </c:pt>
                <c:pt idx="344">
                  <c:v>5.0819999999999999</c:v>
                </c:pt>
                <c:pt idx="345">
                  <c:v>5.04</c:v>
                </c:pt>
                <c:pt idx="346">
                  <c:v>5</c:v>
                </c:pt>
                <c:pt idx="347">
                  <c:v>4.9640000000000004</c:v>
                </c:pt>
                <c:pt idx="348">
                  <c:v>4.93</c:v>
                </c:pt>
                <c:pt idx="349">
                  <c:v>4.8970000000000002</c:v>
                </c:pt>
                <c:pt idx="350">
                  <c:v>4.8680000000000003</c:v>
                </c:pt>
                <c:pt idx="351">
                  <c:v>4.8390000000000004</c:v>
                </c:pt>
                <c:pt idx="352">
                  <c:v>4.8129999999999997</c:v>
                </c:pt>
                <c:pt idx="353">
                  <c:v>4.7869999999999999</c:v>
                </c:pt>
                <c:pt idx="354">
                  <c:v>4.7640000000000002</c:v>
                </c:pt>
                <c:pt idx="355">
                  <c:v>4.74</c:v>
                </c:pt>
                <c:pt idx="356">
                  <c:v>4.7190000000000003</c:v>
                </c:pt>
                <c:pt idx="357">
                  <c:v>4.6989999999999998</c:v>
                </c:pt>
                <c:pt idx="358">
                  <c:v>4.6779999999999999</c:v>
                </c:pt>
                <c:pt idx="359">
                  <c:v>4.66</c:v>
                </c:pt>
                <c:pt idx="360">
                  <c:v>4.6390000000000002</c:v>
                </c:pt>
                <c:pt idx="361">
                  <c:v>4.62</c:v>
                </c:pt>
                <c:pt idx="362">
                  <c:v>4.5999999999999996</c:v>
                </c:pt>
                <c:pt idx="363">
                  <c:v>4.58</c:v>
                </c:pt>
                <c:pt idx="364">
                  <c:v>4.5609999999999999</c:v>
                </c:pt>
                <c:pt idx="365">
                  <c:v>4.54</c:v>
                </c:pt>
                <c:pt idx="366">
                  <c:v>4.5199999999999996</c:v>
                </c:pt>
                <c:pt idx="367">
                  <c:v>4.4969999999999999</c:v>
                </c:pt>
                <c:pt idx="368">
                  <c:v>4.476</c:v>
                </c:pt>
                <c:pt idx="369">
                  <c:v>4.452</c:v>
                </c:pt>
                <c:pt idx="370">
                  <c:v>4.4269999999999996</c:v>
                </c:pt>
                <c:pt idx="371">
                  <c:v>4.4029999999999996</c:v>
                </c:pt>
                <c:pt idx="372">
                  <c:v>4.3760000000000003</c:v>
                </c:pt>
                <c:pt idx="373">
                  <c:v>4.3479999999999999</c:v>
                </c:pt>
                <c:pt idx="374">
                  <c:v>4.3209999999999997</c:v>
                </c:pt>
                <c:pt idx="375">
                  <c:v>4.2919999999999998</c:v>
                </c:pt>
                <c:pt idx="376">
                  <c:v>4.2610000000000001</c:v>
                </c:pt>
                <c:pt idx="377">
                  <c:v>4.2300000000000004</c:v>
                </c:pt>
                <c:pt idx="378">
                  <c:v>4.1980000000000004</c:v>
                </c:pt>
                <c:pt idx="379">
                  <c:v>4.1639999999999997</c:v>
                </c:pt>
                <c:pt idx="380">
                  <c:v>4.13</c:v>
                </c:pt>
                <c:pt idx="381">
                  <c:v>4.0960000000000001</c:v>
                </c:pt>
                <c:pt idx="382">
                  <c:v>4.0609999999999999</c:v>
                </c:pt>
                <c:pt idx="383">
                  <c:v>4.0259999999999998</c:v>
                </c:pt>
                <c:pt idx="384">
                  <c:v>3.99</c:v>
                </c:pt>
                <c:pt idx="385">
                  <c:v>3.9540000000000002</c:v>
                </c:pt>
                <c:pt idx="386">
                  <c:v>3.9180000000000001</c:v>
                </c:pt>
                <c:pt idx="387">
                  <c:v>3.8820000000000001</c:v>
                </c:pt>
                <c:pt idx="388">
                  <c:v>3.8460000000000001</c:v>
                </c:pt>
                <c:pt idx="389">
                  <c:v>3.8109999999999999</c:v>
                </c:pt>
                <c:pt idx="390">
                  <c:v>3.7759999999999998</c:v>
                </c:pt>
                <c:pt idx="391">
                  <c:v>3.7429999999999999</c:v>
                </c:pt>
                <c:pt idx="392">
                  <c:v>3.7109999999999999</c:v>
                </c:pt>
                <c:pt idx="393">
                  <c:v>3.68</c:v>
                </c:pt>
                <c:pt idx="394">
                  <c:v>3.653</c:v>
                </c:pt>
                <c:pt idx="395">
                  <c:v>3.6280000000000001</c:v>
                </c:pt>
                <c:pt idx="396">
                  <c:v>3.605</c:v>
                </c:pt>
                <c:pt idx="397">
                  <c:v>3.5859999999999999</c:v>
                </c:pt>
                <c:pt idx="398">
                  <c:v>3.573</c:v>
                </c:pt>
                <c:pt idx="399">
                  <c:v>3.5630000000000002</c:v>
                </c:pt>
                <c:pt idx="400">
                  <c:v>3.56</c:v>
                </c:pt>
                <c:pt idx="401">
                  <c:v>3.5619999999999998</c:v>
                </c:pt>
                <c:pt idx="402">
                  <c:v>3.57</c:v>
                </c:pt>
                <c:pt idx="403">
                  <c:v>3.5859999999999999</c:v>
                </c:pt>
                <c:pt idx="404">
                  <c:v>3.609</c:v>
                </c:pt>
                <c:pt idx="405">
                  <c:v>3.64</c:v>
                </c:pt>
                <c:pt idx="406">
                  <c:v>3.6779999999999999</c:v>
                </c:pt>
                <c:pt idx="407">
                  <c:v>3.7269999999999999</c:v>
                </c:pt>
                <c:pt idx="408">
                  <c:v>3.782</c:v>
                </c:pt>
                <c:pt idx="409">
                  <c:v>3.8460000000000001</c:v>
                </c:pt>
                <c:pt idx="410">
                  <c:v>3.9169999999999998</c:v>
                </c:pt>
                <c:pt idx="411">
                  <c:v>3.9940000000000002</c:v>
                </c:pt>
                <c:pt idx="412">
                  <c:v>4.0750000000000002</c:v>
                </c:pt>
                <c:pt idx="413">
                  <c:v>4.1609999999999996</c:v>
                </c:pt>
                <c:pt idx="414">
                  <c:v>4.2480000000000002</c:v>
                </c:pt>
                <c:pt idx="415">
                  <c:v>4.335</c:v>
                </c:pt>
                <c:pt idx="416">
                  <c:v>4.42</c:v>
                </c:pt>
                <c:pt idx="417">
                  <c:v>4.5010000000000003</c:v>
                </c:pt>
                <c:pt idx="418">
                  <c:v>4.5780000000000003</c:v>
                </c:pt>
                <c:pt idx="419">
                  <c:v>4.6470000000000002</c:v>
                </c:pt>
                <c:pt idx="420">
                  <c:v>4.7080000000000002</c:v>
                </c:pt>
                <c:pt idx="421">
                  <c:v>4.7569999999999997</c:v>
                </c:pt>
                <c:pt idx="422">
                  <c:v>4.7939999999999996</c:v>
                </c:pt>
                <c:pt idx="423">
                  <c:v>4.8179999999999996</c:v>
                </c:pt>
                <c:pt idx="424">
                  <c:v>4.83</c:v>
                </c:pt>
                <c:pt idx="425">
                  <c:v>4.827</c:v>
                </c:pt>
                <c:pt idx="426">
                  <c:v>4.8099999999999996</c:v>
                </c:pt>
                <c:pt idx="427">
                  <c:v>4.7779999999999996</c:v>
                </c:pt>
                <c:pt idx="428">
                  <c:v>4.734</c:v>
                </c:pt>
                <c:pt idx="429">
                  <c:v>4.6760000000000002</c:v>
                </c:pt>
                <c:pt idx="430">
                  <c:v>4.6059999999999999</c:v>
                </c:pt>
                <c:pt idx="431">
                  <c:v>4.524</c:v>
                </c:pt>
                <c:pt idx="432">
                  <c:v>4.4329999999999998</c:v>
                </c:pt>
                <c:pt idx="433">
                  <c:v>4.3330000000000002</c:v>
                </c:pt>
                <c:pt idx="434">
                  <c:v>4.2279999999999998</c:v>
                </c:pt>
                <c:pt idx="435">
                  <c:v>4.117</c:v>
                </c:pt>
                <c:pt idx="436">
                  <c:v>4.0039999999999996</c:v>
                </c:pt>
                <c:pt idx="437">
                  <c:v>3.89</c:v>
                </c:pt>
                <c:pt idx="438">
                  <c:v>3.778</c:v>
                </c:pt>
                <c:pt idx="439">
                  <c:v>3.669</c:v>
                </c:pt>
                <c:pt idx="440">
                  <c:v>3.5649999999999999</c:v>
                </c:pt>
                <c:pt idx="441">
                  <c:v>3.468</c:v>
                </c:pt>
                <c:pt idx="442">
                  <c:v>3.3780000000000001</c:v>
                </c:pt>
                <c:pt idx="443">
                  <c:v>3.2970000000000002</c:v>
                </c:pt>
                <c:pt idx="444">
                  <c:v>3.2240000000000002</c:v>
                </c:pt>
                <c:pt idx="445">
                  <c:v>3.16</c:v>
                </c:pt>
                <c:pt idx="446">
                  <c:v>3.105</c:v>
                </c:pt>
                <c:pt idx="447">
                  <c:v>3.0590000000000002</c:v>
                </c:pt>
                <c:pt idx="448">
                  <c:v>3.0230000000000001</c:v>
                </c:pt>
                <c:pt idx="449">
                  <c:v>2.9950000000000001</c:v>
                </c:pt>
                <c:pt idx="450">
                  <c:v>2.9750000000000001</c:v>
                </c:pt>
                <c:pt idx="451">
                  <c:v>2.9620000000000002</c:v>
                </c:pt>
                <c:pt idx="452">
                  <c:v>2.9529999999999998</c:v>
                </c:pt>
                <c:pt idx="453">
                  <c:v>2.948</c:v>
                </c:pt>
                <c:pt idx="454">
                  <c:v>2.9460000000000002</c:v>
                </c:pt>
                <c:pt idx="455">
                  <c:v>2.9409999999999998</c:v>
                </c:pt>
                <c:pt idx="456">
                  <c:v>2.9319999999999999</c:v>
                </c:pt>
                <c:pt idx="457">
                  <c:v>2.92</c:v>
                </c:pt>
                <c:pt idx="458">
                  <c:v>2.9039999999999999</c:v>
                </c:pt>
                <c:pt idx="459">
                  <c:v>2.887</c:v>
                </c:pt>
                <c:pt idx="460">
                  <c:v>2.8730000000000002</c:v>
                </c:pt>
                <c:pt idx="461">
                  <c:v>2.859</c:v>
                </c:pt>
                <c:pt idx="462">
                  <c:v>2.8380000000000001</c:v>
                </c:pt>
                <c:pt idx="463">
                  <c:v>2.8050000000000002</c:v>
                </c:pt>
                <c:pt idx="464">
                  <c:v>2.76</c:v>
                </c:pt>
                <c:pt idx="465">
                  <c:v>2.7069999999999999</c:v>
                </c:pt>
                <c:pt idx="466">
                  <c:v>2.6459999999999999</c:v>
                </c:pt>
                <c:pt idx="467">
                  <c:v>2.581</c:v>
                </c:pt>
                <c:pt idx="468">
                  <c:v>2.508</c:v>
                </c:pt>
                <c:pt idx="469">
                  <c:v>2.4300000000000002</c:v>
                </c:pt>
                <c:pt idx="470">
                  <c:v>2.3490000000000002</c:v>
                </c:pt>
                <c:pt idx="471">
                  <c:v>2.2690000000000001</c:v>
                </c:pt>
                <c:pt idx="472">
                  <c:v>2.1890000000000001</c:v>
                </c:pt>
                <c:pt idx="473">
                  <c:v>2.1080000000000001</c:v>
                </c:pt>
                <c:pt idx="474">
                  <c:v>2.02</c:v>
                </c:pt>
                <c:pt idx="475">
                  <c:v>1.9259999999999999</c:v>
                </c:pt>
                <c:pt idx="476">
                  <c:v>1.829</c:v>
                </c:pt>
                <c:pt idx="477">
                  <c:v>1.734</c:v>
                </c:pt>
                <c:pt idx="478">
                  <c:v>1.6419999999999999</c:v>
                </c:pt>
                <c:pt idx="479">
                  <c:v>1.5569999999999999</c:v>
                </c:pt>
                <c:pt idx="480">
                  <c:v>1.4770000000000001</c:v>
                </c:pt>
                <c:pt idx="481">
                  <c:v>1.4</c:v>
                </c:pt>
                <c:pt idx="482">
                  <c:v>1.323</c:v>
                </c:pt>
                <c:pt idx="483">
                  <c:v>1.246</c:v>
                </c:pt>
                <c:pt idx="484">
                  <c:v>1.169</c:v>
                </c:pt>
                <c:pt idx="485">
                  <c:v>1.093</c:v>
                </c:pt>
                <c:pt idx="486">
                  <c:v>1.02</c:v>
                </c:pt>
                <c:pt idx="487">
                  <c:v>0.9506</c:v>
                </c:pt>
                <c:pt idx="488">
                  <c:v>0.88490000000000002</c:v>
                </c:pt>
                <c:pt idx="489">
                  <c:v>0.82169999999999999</c:v>
                </c:pt>
                <c:pt idx="490">
                  <c:v>0.76119999999999999</c:v>
                </c:pt>
                <c:pt idx="491">
                  <c:v>0.70289999999999997</c:v>
                </c:pt>
                <c:pt idx="492">
                  <c:v>0.64870000000000005</c:v>
                </c:pt>
                <c:pt idx="493">
                  <c:v>0.5998</c:v>
                </c:pt>
                <c:pt idx="494">
                  <c:v>0.55530000000000002</c:v>
                </c:pt>
                <c:pt idx="495">
                  <c:v>0.51470000000000005</c:v>
                </c:pt>
                <c:pt idx="496">
                  <c:v>0.47839999999999999</c:v>
                </c:pt>
                <c:pt idx="497">
                  <c:v>0.44679999999999997</c:v>
                </c:pt>
                <c:pt idx="498">
                  <c:v>0.41870000000000002</c:v>
                </c:pt>
                <c:pt idx="499">
                  <c:v>0.39219999999999999</c:v>
                </c:pt>
                <c:pt idx="500">
                  <c:v>0.36680000000000001</c:v>
                </c:pt>
                <c:pt idx="501">
                  <c:v>0.34289999999999998</c:v>
                </c:pt>
                <c:pt idx="502">
                  <c:v>0.31919999999999998</c:v>
                </c:pt>
                <c:pt idx="503">
                  <c:v>0.29630000000000001</c:v>
                </c:pt>
                <c:pt idx="504">
                  <c:v>0.2762</c:v>
                </c:pt>
                <c:pt idx="505">
                  <c:v>0.2571</c:v>
                </c:pt>
                <c:pt idx="506">
                  <c:v>0.2394</c:v>
                </c:pt>
                <c:pt idx="507">
                  <c:v>0.22289999999999999</c:v>
                </c:pt>
                <c:pt idx="508">
                  <c:v>0.20699999999999999</c:v>
                </c:pt>
                <c:pt idx="509">
                  <c:v>0.19420000000000001</c:v>
                </c:pt>
                <c:pt idx="510">
                  <c:v>0.18390000000000001</c:v>
                </c:pt>
                <c:pt idx="511">
                  <c:v>0.17649999999999999</c:v>
                </c:pt>
                <c:pt idx="512">
                  <c:v>0.16619999999999999</c:v>
                </c:pt>
                <c:pt idx="513">
                  <c:v>0.15540000000000001</c:v>
                </c:pt>
                <c:pt idx="514">
                  <c:v>0.14430000000000001</c:v>
                </c:pt>
                <c:pt idx="515">
                  <c:v>0.1343</c:v>
                </c:pt>
                <c:pt idx="516">
                  <c:v>0.1235</c:v>
                </c:pt>
                <c:pt idx="517">
                  <c:v>0.11310000000000001</c:v>
                </c:pt>
                <c:pt idx="518">
                  <c:v>0.10440000000000001</c:v>
                </c:pt>
                <c:pt idx="519">
                  <c:v>9.5390000000000003E-2</c:v>
                </c:pt>
                <c:pt idx="520">
                  <c:v>8.5040000000000004E-2</c:v>
                </c:pt>
                <c:pt idx="521">
                  <c:v>7.3279999999999998E-2</c:v>
                </c:pt>
                <c:pt idx="522">
                  <c:v>6.191E-2</c:v>
                </c:pt>
                <c:pt idx="523">
                  <c:v>5.1139999999999998E-2</c:v>
                </c:pt>
                <c:pt idx="524">
                  <c:v>4.2380000000000001E-2</c:v>
                </c:pt>
                <c:pt idx="525">
                  <c:v>3.4040000000000001E-2</c:v>
                </c:pt>
                <c:pt idx="526">
                  <c:v>2.5829999999999999E-2</c:v>
                </c:pt>
                <c:pt idx="527">
                  <c:v>1.7309999999999999E-2</c:v>
                </c:pt>
                <c:pt idx="528">
                  <c:v>9.1809999999999999E-3</c:v>
                </c:pt>
                <c:pt idx="529">
                  <c:v>6.2250000000000001E-4</c:v>
                </c:pt>
                <c:pt idx="530">
                  <c:v>-7.8539999999999999E-3</c:v>
                </c:pt>
                <c:pt idx="531">
                  <c:v>-1.423E-2</c:v>
                </c:pt>
                <c:pt idx="532">
                  <c:v>-2.026E-2</c:v>
                </c:pt>
                <c:pt idx="533">
                  <c:v>-2.5270000000000001E-2</c:v>
                </c:pt>
                <c:pt idx="534">
                  <c:v>-3.0269999999999998E-2</c:v>
                </c:pt>
                <c:pt idx="535">
                  <c:v>-3.5020000000000003E-2</c:v>
                </c:pt>
                <c:pt idx="536">
                  <c:v>-4.0750000000000001E-2</c:v>
                </c:pt>
                <c:pt idx="537">
                  <c:v>-4.607E-2</c:v>
                </c:pt>
                <c:pt idx="538">
                  <c:v>-5.2139999999999999E-2</c:v>
                </c:pt>
                <c:pt idx="539">
                  <c:v>-5.8189999999999999E-2</c:v>
                </c:pt>
                <c:pt idx="540">
                  <c:v>-6.4320000000000002E-2</c:v>
                </c:pt>
                <c:pt idx="541">
                  <c:v>-6.9139999999999993E-2</c:v>
                </c:pt>
                <c:pt idx="542">
                  <c:v>-7.3910000000000003E-2</c:v>
                </c:pt>
                <c:pt idx="543">
                  <c:v>-8.054E-2</c:v>
                </c:pt>
                <c:pt idx="544">
                  <c:v>-8.6529999999999996E-2</c:v>
                </c:pt>
                <c:pt idx="545">
                  <c:v>-9.3049999999999994E-2</c:v>
                </c:pt>
                <c:pt idx="546">
                  <c:v>-0.1002</c:v>
                </c:pt>
                <c:pt idx="547">
                  <c:v>-0.1074</c:v>
                </c:pt>
                <c:pt idx="548">
                  <c:v>-0.115</c:v>
                </c:pt>
                <c:pt idx="549">
                  <c:v>-0.1205</c:v>
                </c:pt>
                <c:pt idx="550">
                  <c:v>-0.12720000000000001</c:v>
                </c:pt>
                <c:pt idx="551">
                  <c:v>-0.13389999999999999</c:v>
                </c:pt>
                <c:pt idx="552">
                  <c:v>-0.14069999999999999</c:v>
                </c:pt>
                <c:pt idx="553">
                  <c:v>-0.14630000000000001</c:v>
                </c:pt>
                <c:pt idx="554">
                  <c:v>-0.1515</c:v>
                </c:pt>
                <c:pt idx="555">
                  <c:v>-0.1552</c:v>
                </c:pt>
                <c:pt idx="556">
                  <c:v>-0.1575</c:v>
                </c:pt>
                <c:pt idx="557">
                  <c:v>-0.16389999999999999</c:v>
                </c:pt>
                <c:pt idx="558">
                  <c:v>-0.17019999999999999</c:v>
                </c:pt>
                <c:pt idx="559">
                  <c:v>-0.1774</c:v>
                </c:pt>
                <c:pt idx="560">
                  <c:v>-0.18540000000000001</c:v>
                </c:pt>
                <c:pt idx="561">
                  <c:v>-0.1928</c:v>
                </c:pt>
                <c:pt idx="562">
                  <c:v>-0.1993</c:v>
                </c:pt>
                <c:pt idx="563">
                  <c:v>-0.2051</c:v>
                </c:pt>
                <c:pt idx="564">
                  <c:v>-0.2104</c:v>
                </c:pt>
                <c:pt idx="565">
                  <c:v>-0.214</c:v>
                </c:pt>
                <c:pt idx="566">
                  <c:v>-0.21690000000000001</c:v>
                </c:pt>
                <c:pt idx="567">
                  <c:v>-0.21859999999999999</c:v>
                </c:pt>
                <c:pt idx="568">
                  <c:v>-0.22090000000000001</c:v>
                </c:pt>
                <c:pt idx="569">
                  <c:v>-0.22289999999999999</c:v>
                </c:pt>
                <c:pt idx="570">
                  <c:v>-0.22539999999999999</c:v>
                </c:pt>
                <c:pt idx="571">
                  <c:v>-0.22789999999999999</c:v>
                </c:pt>
                <c:pt idx="572">
                  <c:v>-0.22969999999999999</c:v>
                </c:pt>
                <c:pt idx="573">
                  <c:v>-0.23119999999999999</c:v>
                </c:pt>
                <c:pt idx="574">
                  <c:v>-0.23119999999999999</c:v>
                </c:pt>
                <c:pt idx="575">
                  <c:v>-0.22989999999999999</c:v>
                </c:pt>
                <c:pt idx="576">
                  <c:v>-0.2296</c:v>
                </c:pt>
                <c:pt idx="577">
                  <c:v>-0.2298</c:v>
                </c:pt>
                <c:pt idx="578">
                  <c:v>-0.22939999999999999</c:v>
                </c:pt>
                <c:pt idx="579">
                  <c:v>-0.22770000000000001</c:v>
                </c:pt>
                <c:pt idx="580">
                  <c:v>-0.22670000000000001</c:v>
                </c:pt>
                <c:pt idx="581">
                  <c:v>-0.22570000000000001</c:v>
                </c:pt>
                <c:pt idx="582">
                  <c:v>-0.223</c:v>
                </c:pt>
                <c:pt idx="583">
                  <c:v>-0.2215</c:v>
                </c:pt>
                <c:pt idx="584">
                  <c:v>-0.221</c:v>
                </c:pt>
                <c:pt idx="585">
                  <c:v>-0.2203</c:v>
                </c:pt>
                <c:pt idx="586">
                  <c:v>-0.21829999999999999</c:v>
                </c:pt>
                <c:pt idx="587">
                  <c:v>-0.21590000000000001</c:v>
                </c:pt>
                <c:pt idx="588">
                  <c:v>-0.214</c:v>
                </c:pt>
                <c:pt idx="589">
                  <c:v>-0.21110000000000001</c:v>
                </c:pt>
                <c:pt idx="590">
                  <c:v>-0.20730000000000001</c:v>
                </c:pt>
                <c:pt idx="591">
                  <c:v>-0.20399999999999999</c:v>
                </c:pt>
                <c:pt idx="592">
                  <c:v>-0.19989999999999999</c:v>
                </c:pt>
                <c:pt idx="593">
                  <c:v>-0.19700000000000001</c:v>
                </c:pt>
                <c:pt idx="594">
                  <c:v>-0.19189999999999999</c:v>
                </c:pt>
                <c:pt idx="595">
                  <c:v>-0.18740000000000001</c:v>
                </c:pt>
                <c:pt idx="596">
                  <c:v>-0.1835</c:v>
                </c:pt>
                <c:pt idx="597">
                  <c:v>-0.1789</c:v>
                </c:pt>
                <c:pt idx="598">
                  <c:v>-0.17519999999999999</c:v>
                </c:pt>
                <c:pt idx="599">
                  <c:v>-0.17080000000000001</c:v>
                </c:pt>
                <c:pt idx="600">
                  <c:v>-0.16650000000000001</c:v>
                </c:pt>
                <c:pt idx="601">
                  <c:v>-0.1623</c:v>
                </c:pt>
                <c:pt idx="602">
                  <c:v>-0.1578</c:v>
                </c:pt>
                <c:pt idx="603">
                  <c:v>-0.153</c:v>
                </c:pt>
                <c:pt idx="604">
                  <c:v>-0.1457</c:v>
                </c:pt>
                <c:pt idx="605">
                  <c:v>-0.13719999999999999</c:v>
                </c:pt>
                <c:pt idx="606">
                  <c:v>-0.13070000000000001</c:v>
                </c:pt>
                <c:pt idx="607">
                  <c:v>-0.12470000000000001</c:v>
                </c:pt>
                <c:pt idx="608">
                  <c:v>-0.11940000000000001</c:v>
                </c:pt>
                <c:pt idx="609">
                  <c:v>-0.1132</c:v>
                </c:pt>
                <c:pt idx="610">
                  <c:v>-0.1071</c:v>
                </c:pt>
                <c:pt idx="611">
                  <c:v>-0.10199999999999999</c:v>
                </c:pt>
                <c:pt idx="612">
                  <c:v>-9.604E-2</c:v>
                </c:pt>
                <c:pt idx="613">
                  <c:v>-8.8830000000000006E-2</c:v>
                </c:pt>
                <c:pt idx="614">
                  <c:v>-8.2390000000000005E-2</c:v>
                </c:pt>
                <c:pt idx="615">
                  <c:v>-7.5899999999999995E-2</c:v>
                </c:pt>
                <c:pt idx="616">
                  <c:v>-6.9279999999999994E-2</c:v>
                </c:pt>
                <c:pt idx="617">
                  <c:v>-6.4089999999999994E-2</c:v>
                </c:pt>
                <c:pt idx="618">
                  <c:v>-5.8139999999999997E-2</c:v>
                </c:pt>
                <c:pt idx="619">
                  <c:v>-5.2069999999999998E-2</c:v>
                </c:pt>
                <c:pt idx="620">
                  <c:v>-4.6050000000000001E-2</c:v>
                </c:pt>
                <c:pt idx="621">
                  <c:v>-3.9100000000000003E-2</c:v>
                </c:pt>
                <c:pt idx="622">
                  <c:v>-3.3369999999999997E-2</c:v>
                </c:pt>
                <c:pt idx="623">
                  <c:v>-2.6759999999999999E-2</c:v>
                </c:pt>
                <c:pt idx="624">
                  <c:v>-1.917E-2</c:v>
                </c:pt>
                <c:pt idx="625">
                  <c:v>-1.2500000000000001E-2</c:v>
                </c:pt>
                <c:pt idx="626">
                  <c:v>-5.0740000000000004E-3</c:v>
                </c:pt>
                <c:pt idx="627">
                  <c:v>2.5829999999999998E-3</c:v>
                </c:pt>
                <c:pt idx="628">
                  <c:v>1.026E-2</c:v>
                </c:pt>
                <c:pt idx="629">
                  <c:v>1.8759999999999999E-2</c:v>
                </c:pt>
                <c:pt idx="630">
                  <c:v>2.6419999999999999E-2</c:v>
                </c:pt>
                <c:pt idx="631">
                  <c:v>3.4279999999999998E-2</c:v>
                </c:pt>
                <c:pt idx="632">
                  <c:v>4.2939999999999999E-2</c:v>
                </c:pt>
                <c:pt idx="633">
                  <c:v>5.0939999999999999E-2</c:v>
                </c:pt>
                <c:pt idx="634">
                  <c:v>5.9709999999999999E-2</c:v>
                </c:pt>
                <c:pt idx="635">
                  <c:v>6.83E-2</c:v>
                </c:pt>
                <c:pt idx="636">
                  <c:v>7.8649999999999998E-2</c:v>
                </c:pt>
                <c:pt idx="637">
                  <c:v>8.7569999999999995E-2</c:v>
                </c:pt>
                <c:pt idx="638">
                  <c:v>9.7350000000000006E-2</c:v>
                </c:pt>
                <c:pt idx="639">
                  <c:v>0.108</c:v>
                </c:pt>
                <c:pt idx="640">
                  <c:v>0.1179</c:v>
                </c:pt>
                <c:pt idx="641">
                  <c:v>0.12720000000000001</c:v>
                </c:pt>
                <c:pt idx="642">
                  <c:v>0.1363</c:v>
                </c:pt>
                <c:pt idx="643">
                  <c:v>0.14460000000000001</c:v>
                </c:pt>
                <c:pt idx="644">
                  <c:v>0.1552</c:v>
                </c:pt>
                <c:pt idx="645">
                  <c:v>0.16420000000000001</c:v>
                </c:pt>
                <c:pt idx="646">
                  <c:v>0.17419999999999999</c:v>
                </c:pt>
                <c:pt idx="647">
                  <c:v>0.18379999999999999</c:v>
                </c:pt>
                <c:pt idx="648">
                  <c:v>0.19400000000000001</c:v>
                </c:pt>
                <c:pt idx="649">
                  <c:v>0.2044</c:v>
                </c:pt>
                <c:pt idx="650">
                  <c:v>0.21529999999999999</c:v>
                </c:pt>
                <c:pt idx="651">
                  <c:v>0.22589999999999999</c:v>
                </c:pt>
                <c:pt idx="652">
                  <c:v>0.23630000000000001</c:v>
                </c:pt>
                <c:pt idx="653">
                  <c:v>0.247</c:v>
                </c:pt>
                <c:pt idx="654">
                  <c:v>0.25640000000000002</c:v>
                </c:pt>
                <c:pt idx="655">
                  <c:v>0.2676</c:v>
                </c:pt>
                <c:pt idx="656">
                  <c:v>0.27829999999999999</c:v>
                </c:pt>
                <c:pt idx="657">
                  <c:v>0.29010000000000002</c:v>
                </c:pt>
                <c:pt idx="658">
                  <c:v>0.30070000000000002</c:v>
                </c:pt>
                <c:pt idx="659">
                  <c:v>0.312</c:v>
                </c:pt>
                <c:pt idx="660">
                  <c:v>0.3221</c:v>
                </c:pt>
                <c:pt idx="661">
                  <c:v>0.33329999999999999</c:v>
                </c:pt>
                <c:pt idx="662">
                  <c:v>0.34449999999999997</c:v>
                </c:pt>
                <c:pt idx="663">
                  <c:v>0.35639999999999999</c:v>
                </c:pt>
                <c:pt idx="664">
                  <c:v>0.36709999999999998</c:v>
                </c:pt>
                <c:pt idx="665">
                  <c:v>0.38</c:v>
                </c:pt>
                <c:pt idx="666">
                  <c:v>0.38400000000000001</c:v>
                </c:pt>
                <c:pt idx="667">
                  <c:v>0.3387</c:v>
                </c:pt>
                <c:pt idx="668">
                  <c:v>0.2127</c:v>
                </c:pt>
                <c:pt idx="669">
                  <c:v>0.38400000000000001</c:v>
                </c:pt>
                <c:pt idx="670">
                  <c:v>0.3387</c:v>
                </c:pt>
                <c:pt idx="671">
                  <c:v>0.2127</c:v>
                </c:pt>
              </c:numCache>
            </c:numRef>
          </c:yVal>
          <c:smooth val="0"/>
        </c:ser>
        <c:dLbls>
          <c:showLegendKey val="0"/>
          <c:showVal val="0"/>
          <c:showCatName val="0"/>
          <c:showSerName val="0"/>
          <c:showPercent val="0"/>
          <c:showBubbleSize val="0"/>
        </c:dLbls>
        <c:axId val="117355008"/>
        <c:axId val="117355584"/>
      </c:scatterChart>
      <c:valAx>
        <c:axId val="117355008"/>
        <c:scaling>
          <c:orientation val="minMax"/>
          <c:max val="700"/>
          <c:min val="-200"/>
        </c:scaling>
        <c:delete val="1"/>
        <c:axPos val="b"/>
        <c:numFmt formatCode="General" sourceLinked="1"/>
        <c:majorTickMark val="out"/>
        <c:minorTickMark val="none"/>
        <c:tickLblPos val="nextTo"/>
        <c:crossAx val="117355584"/>
        <c:crossesAt val="-200"/>
        <c:crossBetween val="midCat"/>
        <c:majorUnit val="100"/>
      </c:valAx>
      <c:valAx>
        <c:axId val="117355584"/>
        <c:scaling>
          <c:orientation val="minMax"/>
        </c:scaling>
        <c:delete val="0"/>
        <c:axPos val="l"/>
        <c:title>
          <c:tx>
            <c:rich>
              <a:bodyPr/>
              <a:lstStyle/>
              <a:p>
                <a:pPr>
                  <a:defRPr sz="900" b="1" i="0" u="none" strike="noStrike" baseline="0">
                    <a:solidFill>
                      <a:srgbClr val="000000"/>
                    </a:solidFill>
                    <a:latin typeface="Arial"/>
                    <a:ea typeface="Arial"/>
                    <a:cs typeface="Arial"/>
                  </a:defRPr>
                </a:pPr>
                <a:r>
                  <a:rPr lang="en-GB"/>
                  <a:t>Heat flow (W/g)</a:t>
                </a:r>
              </a:p>
            </c:rich>
          </c:tx>
          <c:layout>
            <c:manualLayout>
              <c:xMode val="edge"/>
              <c:yMode val="edge"/>
              <c:x val="4.71976401179941E-2"/>
              <c:y val="0.2304535389866390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117355008"/>
        <c:crossesAt val="-200"/>
        <c:crossBetween val="midCat"/>
        <c:majorUnit val="4"/>
      </c:valAx>
      <c:spPr>
        <a:noFill/>
        <a:ln w="12700">
          <a:noFill/>
          <a:prstDash val="solid"/>
        </a:ln>
      </c:spPr>
    </c:plotArea>
    <c:plotVisOnly val="1"/>
    <c:dispBlanksAs val="gap"/>
    <c:showDLblsOverMax val="0"/>
  </c:chart>
  <c:spPr>
    <a:noFill/>
    <a:ln w="9525">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2 Marcador de fecha"/>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7FE7C1E-5415-4F45-85AE-DDFD2981A566}" type="datetimeFigureOut">
              <a:rPr lang="en-GB" smtClean="0"/>
              <a:t>10/10/2014</a:t>
            </a:fld>
            <a:endParaRPr lang="en-GB"/>
          </a:p>
        </p:txBody>
      </p:sp>
      <p:sp>
        <p:nvSpPr>
          <p:cNvPr id="4" name="3 Marcador de pie de página"/>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4 Marcador de número de diapositiva"/>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9623BB5-F1E1-440D-B9A8-E3B3326F20DA}" type="slidenum">
              <a:rPr lang="en-GB" smtClean="0"/>
              <a:t>‹#›</a:t>
            </a:fld>
            <a:endParaRPr lang="en-GB"/>
          </a:p>
        </p:txBody>
      </p:sp>
    </p:spTree>
    <p:extLst>
      <p:ext uri="{BB962C8B-B14F-4D97-AF65-F5344CB8AC3E}">
        <p14:creationId xmlns:p14="http://schemas.microsoft.com/office/powerpoint/2010/main" val="483794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DC51843-FAD2-4817-8994-91682273D73E}" type="datetimeFigureOut">
              <a:rPr lang="en-GB" smtClean="0"/>
              <a:t>10/10/2014</a:t>
            </a:fld>
            <a:endParaRPr lang="en-GB"/>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6E745F9-91FB-4A6E-9177-B34F73A0945A}" type="slidenum">
              <a:rPr lang="en-GB" smtClean="0"/>
              <a:t>‹#›</a:t>
            </a:fld>
            <a:endParaRPr lang="en-GB"/>
          </a:p>
        </p:txBody>
      </p:sp>
    </p:spTree>
    <p:extLst>
      <p:ext uri="{BB962C8B-B14F-4D97-AF65-F5344CB8AC3E}">
        <p14:creationId xmlns:p14="http://schemas.microsoft.com/office/powerpoint/2010/main" val="3962144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5E10F14-98EA-4FE8-8C00-9036F7ED11BC}" type="datetime1">
              <a:rPr lang="es-ES" smtClean="0"/>
              <a:t>10/10/2014</a:t>
            </a:fld>
            <a:endParaRPr lang="es-ES"/>
          </a:p>
        </p:txBody>
      </p:sp>
      <p:sp>
        <p:nvSpPr>
          <p:cNvPr id="5" name="Footer Placeholder 4"/>
          <p:cNvSpPr>
            <a:spLocks noGrp="1"/>
          </p:cNvSpPr>
          <p:nvPr>
            <p:ph type="ftr" sz="quarter" idx="11"/>
          </p:nvPr>
        </p:nvSpPr>
        <p:spPr/>
        <p:txBody>
          <a:bodyPr/>
          <a:lstStyle/>
          <a:p>
            <a:endParaRPr lang="es-E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CE7279F1-0B02-4917-A451-6BFE2C2941F7}" type="slidenum">
              <a:rPr lang="es-ES" smtClean="0"/>
              <a:t>‹#›</a:t>
            </a:fld>
            <a:endParaRPr lang="es-E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F7C7736-CE81-48CA-B1C7-8348C32BDCF8}" type="datetime1">
              <a:rPr lang="es-ES" smtClean="0"/>
              <a:t>10/10/2014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7279F1-0B02-4917-A451-6BFE2C2941F7}" type="slidenum">
              <a:rPr lang="es-ES" smtClean="0"/>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E3AC11C-A54F-451C-B7F3-D0A7AFE54786}" type="datetime1">
              <a:rPr lang="es-ES" smtClean="0"/>
              <a:t>10/10/2014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7279F1-0B02-4917-A451-6BFE2C2941F7}" type="slidenum">
              <a:rPr lang="es-ES" smtClean="0"/>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D42B487-3DBE-463B-92F6-373DF73D9050}" type="datetime1">
              <a:rPr lang="es-ES" smtClean="0"/>
              <a:t>10/10/2014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7279F1-0B02-4917-A451-6BFE2C2941F7}" type="slidenum">
              <a:rPr lang="es-ES" smtClean="0"/>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7BBAE43-7108-4CCE-99CE-7CC0429BE9A9}" type="datetime1">
              <a:rPr lang="es-ES" smtClean="0"/>
              <a:t>10/10/2014</a:t>
            </a:fld>
            <a:endParaRPr lang="es-E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7279F1-0B02-4917-A451-6BFE2C2941F7}" type="slidenum">
              <a:rPr lang="es-ES" smtClean="0"/>
              <a:t>‹#›</a:t>
            </a:fld>
            <a:endParaRPr lang="es-E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s-ES" smtClean="0"/>
              <a:t>Haga clic para modificar el estilo de título del patrón</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9607FFD-C1AD-4C02-9052-01BEC4D90A92}" type="datetime1">
              <a:rPr lang="es-ES" smtClean="0"/>
              <a:t>10/10/2014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E7279F1-0B02-4917-A451-6BFE2C2941F7}" type="slidenum">
              <a:rPr lang="es-ES" smtClean="0"/>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EFE05A6-C53A-4CAC-BD7F-A671CD60AE3E}" type="datetime1">
              <a:rPr lang="es-ES" smtClean="0"/>
              <a:t>10/10/2014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E7279F1-0B02-4917-A451-6BFE2C2941F7}" type="slidenum">
              <a:rPr lang="es-ES" smtClean="0"/>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C7C5D644-7FC6-4DBB-843B-F2B4E53D96F4}" type="datetime1">
              <a:rPr lang="es-ES" smtClean="0"/>
              <a:t>10/10/2014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E7279F1-0B02-4917-A451-6BFE2C2941F7}" type="slidenum">
              <a:rPr lang="es-ES" smtClean="0"/>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E49B4B3A-829B-4CB6-A665-A794A6EE27D1}" type="datetime1">
              <a:rPr lang="es-ES" smtClean="0"/>
              <a:t>10/10/2014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E7279F1-0B02-4917-A451-6BFE2C2941F7}" type="slidenum">
              <a:rPr lang="es-ES" smtClean="0"/>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34EC37F-E7A8-40B3-9914-F4F8900DC7D6}" type="datetime1">
              <a:rPr lang="es-ES" smtClean="0"/>
              <a:t>10/10/2014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E7279F1-0B02-4917-A451-6BFE2C2941F7}" type="slidenum">
              <a:rPr lang="es-ES" smtClean="0"/>
              <a:t>‹#›</a:t>
            </a:fld>
            <a:endParaRPr lang="es-E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s-ES" smtClean="0"/>
              <a:t>Haga clic para modificar el estilo de título del patrón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5" name="Date Placeholder 4"/>
          <p:cNvSpPr>
            <a:spLocks noGrp="1"/>
          </p:cNvSpPr>
          <p:nvPr>
            <p:ph type="dt" sz="half" idx="10"/>
          </p:nvPr>
        </p:nvSpPr>
        <p:spPr/>
        <p:txBody>
          <a:bodyPr/>
          <a:lstStyle/>
          <a:p>
            <a:fld id="{07255F58-61A3-41AF-B268-5D2DC3D6F05D}" type="datetime1">
              <a:rPr lang="es-ES" smtClean="0"/>
              <a:t>10/10/2014</a:t>
            </a:fld>
            <a:endParaRPr lang="es-ES"/>
          </a:p>
        </p:txBody>
      </p:sp>
      <p:sp>
        <p:nvSpPr>
          <p:cNvPr id="7" name="Slide Number Placeholder 6"/>
          <p:cNvSpPr>
            <a:spLocks noGrp="1"/>
          </p:cNvSpPr>
          <p:nvPr>
            <p:ph type="sldNum" sz="quarter" idx="12"/>
          </p:nvPr>
        </p:nvSpPr>
        <p:spPr/>
        <p:txBody>
          <a:bodyPr/>
          <a:lstStyle/>
          <a:p>
            <a:fld id="{CE7279F1-0B02-4917-A451-6BFE2C2941F7}" type="slidenum">
              <a:rPr lang="es-ES" smtClean="0"/>
              <a:t>‹#›</a:t>
            </a:fld>
            <a:endParaRPr lang="es-E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s-E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s-ES" smtClean="0"/>
              <a:t>Haga clic para modificar el estilo de título del patrón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C1AECA37-DEA1-4CCD-A9AC-006AEBF455A0}" type="datetime1">
              <a:rPr lang="es-ES" smtClean="0"/>
              <a:t>10/10/2014</a:t>
            </a:fld>
            <a:endParaRPr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CE7279F1-0B02-4917-A451-6BFE2C2941F7}" type="slidenum">
              <a:rPr lang="es-ES" smtClean="0"/>
              <a:t>‹#›</a:t>
            </a:fld>
            <a:endParaRPr lang="es-E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chart" Target="../charts/chart1.xml"/><Relationship Id="rId7"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chart" Target="../charts/chart2.xml"/><Relationship Id="rId9"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4.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39552" y="4648200"/>
            <a:ext cx="6656453" cy="457200"/>
          </a:xfrm>
        </p:spPr>
        <p:txBody>
          <a:bodyPr>
            <a:normAutofit fontScale="85000" lnSpcReduction="20000"/>
          </a:bodyPr>
          <a:lstStyle/>
          <a:p>
            <a:pPr algn="l"/>
            <a:r>
              <a:rPr lang="en-US" b="1" dirty="0"/>
              <a:t> </a:t>
            </a:r>
            <a:r>
              <a:rPr lang="es-ES" sz="1400" b="1" cap="none" dirty="0" smtClean="0"/>
              <a:t>X. Gómez, C. Fernández, EJ. Martínez, J. Fierro, F. González-</a:t>
            </a:r>
            <a:r>
              <a:rPr lang="es-ES" sz="1400" b="1" cap="none" dirty="0" err="1" smtClean="0"/>
              <a:t>Ándres</a:t>
            </a:r>
            <a:r>
              <a:rPr lang="es-ES" cap="none" dirty="0" smtClean="0"/>
              <a:t> </a:t>
            </a:r>
            <a:endParaRPr lang="es-ES" cap="none" dirty="0"/>
          </a:p>
        </p:txBody>
      </p:sp>
      <p:sp>
        <p:nvSpPr>
          <p:cNvPr id="2" name="1 Título"/>
          <p:cNvSpPr>
            <a:spLocks noGrp="1"/>
          </p:cNvSpPr>
          <p:nvPr>
            <p:ph type="ctrTitle"/>
          </p:nvPr>
        </p:nvSpPr>
        <p:spPr/>
        <p:txBody>
          <a:bodyPr/>
          <a:lstStyle/>
          <a:p>
            <a:pPr algn="l"/>
            <a:r>
              <a:rPr lang="en-US" sz="1800" b="1" dirty="0" smtClean="0">
                <a:solidFill>
                  <a:srgbClr val="00B050"/>
                </a:solidFill>
              </a:rPr>
              <a:t>Feasibility </a:t>
            </a:r>
            <a:r>
              <a:rPr lang="en-US" sz="1800" b="1" dirty="0">
                <a:solidFill>
                  <a:srgbClr val="00B050"/>
                </a:solidFill>
              </a:rPr>
              <a:t>of biofuels production: combining H</a:t>
            </a:r>
            <a:r>
              <a:rPr lang="en-US" sz="1800" b="1" baseline="-25000" dirty="0">
                <a:solidFill>
                  <a:srgbClr val="00B050"/>
                </a:solidFill>
              </a:rPr>
              <a:t>2</a:t>
            </a:r>
            <a:r>
              <a:rPr lang="en-US" sz="1800" b="1" dirty="0">
                <a:solidFill>
                  <a:srgbClr val="00B050"/>
                </a:solidFill>
              </a:rPr>
              <a:t>-CH</a:t>
            </a:r>
            <a:r>
              <a:rPr lang="en-US" sz="1800" b="1" baseline="-25000" dirty="0">
                <a:solidFill>
                  <a:srgbClr val="00B050"/>
                </a:solidFill>
              </a:rPr>
              <a:t>4</a:t>
            </a:r>
            <a:r>
              <a:rPr lang="en-US" sz="1800" b="1" dirty="0">
                <a:solidFill>
                  <a:srgbClr val="00B050"/>
                </a:solidFill>
              </a:rPr>
              <a:t> and lipid production from food wastes using mixed anaerobic </a:t>
            </a:r>
            <a:r>
              <a:rPr lang="en-US" sz="1800" b="1" dirty="0" err="1" smtClean="0">
                <a:solidFill>
                  <a:srgbClr val="00B050"/>
                </a:solidFill>
              </a:rPr>
              <a:t>microflora</a:t>
            </a:r>
            <a:endParaRPr lang="es-ES" sz="1800" dirty="0">
              <a:solidFill>
                <a:srgbClr val="00B05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0350" y="4192"/>
            <a:ext cx="6343650"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275" y="5301208"/>
            <a:ext cx="8213725" cy="141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D:\xiomara\dig anaerobia\contratos-proyectos digestión\Acciona depuradora\ECSAM 2012\Ategrus 2014\escudo-bncentrad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360" y="3356992"/>
            <a:ext cx="693199" cy="7921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2320" y="4457675"/>
            <a:ext cx="1548722"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Marcador de número de diapositiva"/>
          <p:cNvSpPr>
            <a:spLocks noGrp="1"/>
          </p:cNvSpPr>
          <p:nvPr>
            <p:ph type="sldNum" sz="quarter" idx="12"/>
          </p:nvPr>
        </p:nvSpPr>
        <p:spPr/>
        <p:txBody>
          <a:bodyPr/>
          <a:lstStyle/>
          <a:p>
            <a:fld id="{CE7279F1-0B02-4917-A451-6BFE2C2941F7}" type="slidenum">
              <a:rPr lang="es-ES" smtClean="0"/>
              <a:t>1</a:t>
            </a:fld>
            <a:endParaRPr lang="es-ES"/>
          </a:p>
        </p:txBody>
      </p:sp>
    </p:spTree>
    <p:extLst>
      <p:ext uri="{BB962C8B-B14F-4D97-AF65-F5344CB8AC3E}">
        <p14:creationId xmlns:p14="http://schemas.microsoft.com/office/powerpoint/2010/main" val="3646655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26128" y="408372"/>
            <a:ext cx="8260672" cy="1039427"/>
          </a:xfrm>
          <a:prstGeom prst="rect">
            <a:avLst/>
          </a:prstGeom>
          <a:solidFill>
            <a:schemeClr val="bg1"/>
          </a:solidFill>
        </p:spPr>
        <p:txBody>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ES" b="1" dirty="0" err="1" smtClean="0">
                <a:solidFill>
                  <a:srgbClr val="00B050"/>
                </a:solidFill>
              </a:rPr>
              <a:t>Cheese</a:t>
            </a:r>
            <a:r>
              <a:rPr lang="es-ES" b="1" dirty="0" smtClean="0">
                <a:solidFill>
                  <a:srgbClr val="00B050"/>
                </a:solidFill>
              </a:rPr>
              <a:t> </a:t>
            </a:r>
            <a:r>
              <a:rPr lang="es-ES" b="1" dirty="0" err="1" smtClean="0">
                <a:solidFill>
                  <a:srgbClr val="00B050"/>
                </a:solidFill>
              </a:rPr>
              <a:t>whey</a:t>
            </a:r>
            <a:r>
              <a:rPr lang="es-ES" b="1" dirty="0" smtClean="0">
                <a:solidFill>
                  <a:srgbClr val="00B050"/>
                </a:solidFill>
              </a:rPr>
              <a:t> </a:t>
            </a:r>
            <a:r>
              <a:rPr lang="es-ES" b="1" dirty="0" err="1" smtClean="0">
                <a:solidFill>
                  <a:srgbClr val="00B050"/>
                </a:solidFill>
              </a:rPr>
              <a:t>fermentation</a:t>
            </a:r>
            <a:endParaRPr lang="es-ES" b="1" dirty="0">
              <a:solidFill>
                <a:srgbClr val="00B050"/>
              </a:solidFill>
            </a:endParaRPr>
          </a:p>
        </p:txBody>
      </p:sp>
      <p:sp>
        <p:nvSpPr>
          <p:cNvPr id="3" name="1 Título"/>
          <p:cNvSpPr txBox="1">
            <a:spLocks/>
          </p:cNvSpPr>
          <p:nvPr/>
        </p:nvSpPr>
        <p:spPr>
          <a:xfrm>
            <a:off x="395536" y="1844824"/>
            <a:ext cx="8260672" cy="1039427"/>
          </a:xfrm>
          <a:prstGeom prst="rect">
            <a:avLst/>
          </a:prstGeom>
          <a:solidFill>
            <a:schemeClr val="bg1"/>
          </a:solidFill>
        </p:spPr>
        <p:txBody>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ES" b="1" dirty="0" err="1" smtClean="0">
                <a:solidFill>
                  <a:schemeClr val="tx1"/>
                </a:solidFill>
              </a:rPr>
              <a:t>Anaerobic</a:t>
            </a:r>
            <a:r>
              <a:rPr lang="es-ES" b="1" dirty="0" smtClean="0">
                <a:solidFill>
                  <a:schemeClr val="tx1"/>
                </a:solidFill>
              </a:rPr>
              <a:t> </a:t>
            </a:r>
            <a:r>
              <a:rPr lang="es-ES" b="1" dirty="0" err="1" smtClean="0">
                <a:solidFill>
                  <a:schemeClr val="tx1"/>
                </a:solidFill>
              </a:rPr>
              <a:t>digestion</a:t>
            </a:r>
            <a:endParaRPr lang="es-ES" b="1" dirty="0" smtClean="0">
              <a:solidFill>
                <a:schemeClr val="tx1"/>
              </a:solidFill>
            </a:endParaRPr>
          </a:p>
          <a:p>
            <a:r>
              <a:rPr lang="es-ES" b="1" dirty="0" err="1" smtClean="0">
                <a:solidFill>
                  <a:schemeClr val="tx1"/>
                </a:solidFill>
              </a:rPr>
              <a:t>Fermentative</a:t>
            </a:r>
            <a:r>
              <a:rPr lang="es-ES" b="1" dirty="0" smtClean="0">
                <a:solidFill>
                  <a:schemeClr val="tx1"/>
                </a:solidFill>
              </a:rPr>
              <a:t> H</a:t>
            </a:r>
            <a:r>
              <a:rPr lang="es-ES" b="1" baseline="-25000" dirty="0" smtClean="0">
                <a:solidFill>
                  <a:schemeClr val="tx1"/>
                </a:solidFill>
              </a:rPr>
              <a:t>2</a:t>
            </a:r>
            <a:r>
              <a:rPr lang="es-ES" b="1" dirty="0" smtClean="0">
                <a:solidFill>
                  <a:schemeClr val="tx1"/>
                </a:solidFill>
              </a:rPr>
              <a:t> </a:t>
            </a:r>
            <a:r>
              <a:rPr lang="es-ES" b="1" dirty="0" err="1" smtClean="0">
                <a:solidFill>
                  <a:schemeClr val="tx1"/>
                </a:solidFill>
              </a:rPr>
              <a:t>production</a:t>
            </a:r>
            <a:endParaRPr lang="es-ES" b="1" dirty="0">
              <a:solidFill>
                <a:schemeClr val="tx1"/>
              </a:solidFill>
            </a:endParaRPr>
          </a:p>
        </p:txBody>
      </p:sp>
      <p:sp>
        <p:nvSpPr>
          <p:cNvPr id="5" name="1 Título"/>
          <p:cNvSpPr txBox="1">
            <a:spLocks/>
          </p:cNvSpPr>
          <p:nvPr/>
        </p:nvSpPr>
        <p:spPr>
          <a:xfrm>
            <a:off x="323528" y="3645024"/>
            <a:ext cx="8260672" cy="1656184"/>
          </a:xfrm>
          <a:prstGeom prst="rect">
            <a:avLst/>
          </a:prstGeom>
          <a:solidFill>
            <a:schemeClr val="bg1"/>
          </a:solidFill>
        </p:spPr>
        <p:txBody>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pPr algn="l"/>
            <a:r>
              <a:rPr lang="es-ES" sz="2400" b="1" cap="none" dirty="0" smtClean="0">
                <a:solidFill>
                  <a:schemeClr val="tx1"/>
                </a:solidFill>
              </a:rPr>
              <a:t>Single </a:t>
            </a:r>
            <a:r>
              <a:rPr lang="es-ES" sz="2400" b="1" cap="none" dirty="0" err="1" smtClean="0">
                <a:solidFill>
                  <a:schemeClr val="tx1"/>
                </a:solidFill>
              </a:rPr>
              <a:t>stage</a:t>
            </a:r>
            <a:r>
              <a:rPr lang="es-ES" sz="2400" b="1" cap="none" dirty="0" smtClean="0">
                <a:solidFill>
                  <a:schemeClr val="tx1"/>
                </a:solidFill>
              </a:rPr>
              <a:t> </a:t>
            </a:r>
            <a:r>
              <a:rPr lang="es-ES" sz="2400" b="1" cap="none" dirty="0" err="1" smtClean="0">
                <a:solidFill>
                  <a:schemeClr val="tx1"/>
                </a:solidFill>
              </a:rPr>
              <a:t>process</a:t>
            </a:r>
            <a:endParaRPr lang="es-ES" sz="2400" b="1" cap="none" dirty="0" smtClean="0">
              <a:solidFill>
                <a:schemeClr val="tx1"/>
              </a:solidFill>
            </a:endParaRPr>
          </a:p>
          <a:p>
            <a:pPr algn="l"/>
            <a:r>
              <a:rPr lang="es-ES" sz="2400" b="1" cap="none" dirty="0" err="1" smtClean="0">
                <a:solidFill>
                  <a:schemeClr val="tx1"/>
                </a:solidFill>
              </a:rPr>
              <a:t>Two-stage</a:t>
            </a:r>
            <a:r>
              <a:rPr lang="es-ES" sz="2400" b="1" cap="none" dirty="0" smtClean="0">
                <a:solidFill>
                  <a:schemeClr val="tx1"/>
                </a:solidFill>
              </a:rPr>
              <a:t>: </a:t>
            </a:r>
            <a:r>
              <a:rPr lang="es-ES" sz="2400" b="1" cap="none" dirty="0" err="1" smtClean="0">
                <a:solidFill>
                  <a:schemeClr val="tx1"/>
                </a:solidFill>
              </a:rPr>
              <a:t>Evaluating</a:t>
            </a:r>
            <a:r>
              <a:rPr lang="es-ES" sz="2400" b="1" cap="none" dirty="0" smtClean="0">
                <a:solidFill>
                  <a:schemeClr val="tx1"/>
                </a:solidFill>
              </a:rPr>
              <a:t> </a:t>
            </a:r>
            <a:r>
              <a:rPr lang="es-ES" sz="2400" b="1" cap="none" dirty="0" err="1" smtClean="0">
                <a:solidFill>
                  <a:schemeClr val="tx1"/>
                </a:solidFill>
              </a:rPr>
              <a:t>hydrolysis</a:t>
            </a:r>
            <a:r>
              <a:rPr lang="es-ES" sz="2400" b="1" cap="none" dirty="0" smtClean="0">
                <a:solidFill>
                  <a:schemeClr val="tx1"/>
                </a:solidFill>
              </a:rPr>
              <a:t> and H</a:t>
            </a:r>
            <a:r>
              <a:rPr lang="es-ES" sz="2400" b="1" cap="none" baseline="-25000" dirty="0" smtClean="0">
                <a:solidFill>
                  <a:schemeClr val="tx1"/>
                </a:solidFill>
              </a:rPr>
              <a:t>2</a:t>
            </a:r>
            <a:r>
              <a:rPr lang="es-ES" sz="2400" b="1" cap="none" dirty="0" smtClean="0">
                <a:solidFill>
                  <a:schemeClr val="tx1"/>
                </a:solidFill>
              </a:rPr>
              <a:t> </a:t>
            </a:r>
            <a:r>
              <a:rPr lang="es-ES" sz="2400" b="1" cap="none" dirty="0" err="1" smtClean="0">
                <a:solidFill>
                  <a:schemeClr val="tx1"/>
                </a:solidFill>
              </a:rPr>
              <a:t>production</a:t>
            </a:r>
            <a:endParaRPr lang="es-ES" sz="2400" b="1" cap="none" dirty="0" smtClean="0">
              <a:solidFill>
                <a:schemeClr val="tx1"/>
              </a:solidFill>
            </a:endParaRPr>
          </a:p>
          <a:p>
            <a:pPr algn="l"/>
            <a:r>
              <a:rPr lang="es-ES" sz="2400" b="1" cap="none" dirty="0" smtClean="0">
                <a:solidFill>
                  <a:schemeClr val="tx1"/>
                </a:solidFill>
              </a:rPr>
              <a:t>VFA </a:t>
            </a:r>
            <a:r>
              <a:rPr lang="es-ES" sz="2400" b="1" cap="none" dirty="0" err="1" smtClean="0">
                <a:solidFill>
                  <a:schemeClr val="tx1"/>
                </a:solidFill>
              </a:rPr>
              <a:t>accumulation</a:t>
            </a:r>
            <a:endParaRPr lang="es-ES" sz="2400" b="1" cap="none" dirty="0" smtClean="0">
              <a:solidFill>
                <a:schemeClr val="tx1"/>
              </a:solidFill>
            </a:endParaRPr>
          </a:p>
          <a:p>
            <a:pPr algn="l"/>
            <a:r>
              <a:rPr lang="es-ES" sz="2400" b="1" cap="none" dirty="0" err="1" smtClean="0">
                <a:solidFill>
                  <a:schemeClr val="tx1"/>
                </a:solidFill>
              </a:rPr>
              <a:t>Membrane</a:t>
            </a:r>
            <a:r>
              <a:rPr lang="es-ES" sz="2400" b="1" cap="none" dirty="0" smtClean="0">
                <a:solidFill>
                  <a:schemeClr val="tx1"/>
                </a:solidFill>
              </a:rPr>
              <a:t> </a:t>
            </a:r>
            <a:r>
              <a:rPr lang="es-ES" sz="2400" b="1" cap="none" dirty="0" err="1" smtClean="0">
                <a:solidFill>
                  <a:schemeClr val="tx1"/>
                </a:solidFill>
              </a:rPr>
              <a:t>separation</a:t>
            </a:r>
            <a:r>
              <a:rPr lang="es-ES" sz="2400" b="1" cap="none" dirty="0" smtClean="0">
                <a:solidFill>
                  <a:schemeClr val="tx1"/>
                </a:solidFill>
              </a:rPr>
              <a:t> </a:t>
            </a:r>
            <a:r>
              <a:rPr lang="es-ES" sz="2400" b="1" cap="none" dirty="0" err="1" smtClean="0">
                <a:solidFill>
                  <a:schemeClr val="tx1"/>
                </a:solidFill>
              </a:rPr>
              <a:t>for</a:t>
            </a:r>
            <a:r>
              <a:rPr lang="es-ES" sz="2400" b="1" cap="none" dirty="0" smtClean="0">
                <a:solidFill>
                  <a:schemeClr val="tx1"/>
                </a:solidFill>
              </a:rPr>
              <a:t> </a:t>
            </a:r>
            <a:r>
              <a:rPr lang="es-ES" sz="2400" b="1" cap="none" dirty="0" err="1" smtClean="0">
                <a:solidFill>
                  <a:schemeClr val="tx1"/>
                </a:solidFill>
              </a:rPr>
              <a:t>effluent</a:t>
            </a:r>
            <a:r>
              <a:rPr lang="es-ES" sz="2400" b="1" cap="none" dirty="0" smtClean="0">
                <a:solidFill>
                  <a:schemeClr val="tx1"/>
                </a:solidFill>
              </a:rPr>
              <a:t> </a:t>
            </a:r>
            <a:r>
              <a:rPr lang="es-ES" sz="2400" b="1" cap="none" dirty="0" err="1" smtClean="0">
                <a:solidFill>
                  <a:schemeClr val="tx1"/>
                </a:solidFill>
              </a:rPr>
              <a:t>clarification</a:t>
            </a:r>
            <a:endParaRPr lang="es-ES" sz="2400" b="1" cap="none" dirty="0" smtClean="0">
              <a:solidFill>
                <a:schemeClr val="tx1"/>
              </a:solidFill>
            </a:endParaRPr>
          </a:p>
        </p:txBody>
      </p:sp>
      <p:pic>
        <p:nvPicPr>
          <p:cNvPr id="6" name="Picture 3" descr="D:\xiomara\dig anaerobia\contratos-proyectos digestión\Acciona depuradora\ECSAM 2012\Ategrus 2014\escudo-bncentrad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0801" y="0"/>
            <a:ext cx="693199" cy="792108"/>
          </a:xfrm>
          <a:prstGeom prst="rect">
            <a:avLst/>
          </a:prstGeom>
          <a:noFill/>
          <a:extLst>
            <a:ext uri="{909E8E84-426E-40DD-AFC4-6F175D3DCCD1}">
              <a14:hiddenFill xmlns:a14="http://schemas.microsoft.com/office/drawing/2010/main">
                <a:solidFill>
                  <a:srgbClr val="FFFFFF"/>
                </a:solidFill>
              </a14:hiddenFill>
            </a:ext>
          </a:extLst>
        </p:spPr>
      </p:pic>
      <p:sp>
        <p:nvSpPr>
          <p:cNvPr id="4" name="3 Flecha abajo"/>
          <p:cNvSpPr/>
          <p:nvPr/>
        </p:nvSpPr>
        <p:spPr>
          <a:xfrm>
            <a:off x="4067944" y="2996952"/>
            <a:ext cx="648072" cy="1008112"/>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6 Marcador de número de diapositiva"/>
          <p:cNvSpPr>
            <a:spLocks noGrp="1"/>
          </p:cNvSpPr>
          <p:nvPr>
            <p:ph type="sldNum" sz="quarter" idx="12"/>
          </p:nvPr>
        </p:nvSpPr>
        <p:spPr/>
        <p:txBody>
          <a:bodyPr/>
          <a:lstStyle/>
          <a:p>
            <a:fld id="{CE7279F1-0B02-4917-A451-6BFE2C2941F7}" type="slidenum">
              <a:rPr lang="es-ES" smtClean="0"/>
              <a:t>10</a:t>
            </a:fld>
            <a:endParaRPr lang="es-ES"/>
          </a:p>
        </p:txBody>
      </p:sp>
    </p:spTree>
    <p:extLst>
      <p:ext uri="{BB962C8B-B14F-4D97-AF65-F5344CB8AC3E}">
        <p14:creationId xmlns:p14="http://schemas.microsoft.com/office/powerpoint/2010/main" val="2012154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693786"/>
            <a:ext cx="4872068" cy="3047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txBox="1">
            <a:spLocks/>
          </p:cNvSpPr>
          <p:nvPr/>
        </p:nvSpPr>
        <p:spPr>
          <a:xfrm>
            <a:off x="-108520" y="260648"/>
            <a:ext cx="8260672" cy="1039427"/>
          </a:xfrm>
          <a:prstGeom prst="rect">
            <a:avLst/>
          </a:prstGeom>
          <a:solidFill>
            <a:schemeClr val="bg1"/>
          </a:solidFill>
        </p:spPr>
        <p:txBody>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ES" b="1" dirty="0" smtClean="0">
                <a:solidFill>
                  <a:srgbClr val="00B050"/>
                </a:solidFill>
              </a:rPr>
              <a:t>Material &amp; </a:t>
            </a:r>
            <a:r>
              <a:rPr lang="es-ES" b="1" dirty="0" err="1" smtClean="0">
                <a:solidFill>
                  <a:srgbClr val="00B050"/>
                </a:solidFill>
              </a:rPr>
              <a:t>methods</a:t>
            </a:r>
            <a:endParaRPr lang="es-ES" b="1" dirty="0">
              <a:solidFill>
                <a:srgbClr val="00B050"/>
              </a:solidFill>
            </a:endParaRPr>
          </a:p>
        </p:txBody>
      </p:sp>
      <p:sp>
        <p:nvSpPr>
          <p:cNvPr id="3" name="2 CuadroTexto"/>
          <p:cNvSpPr txBox="1"/>
          <p:nvPr/>
        </p:nvSpPr>
        <p:spPr>
          <a:xfrm>
            <a:off x="539552" y="1772816"/>
            <a:ext cx="7416824" cy="923330"/>
          </a:xfrm>
          <a:prstGeom prst="rect">
            <a:avLst/>
          </a:prstGeom>
          <a:noFill/>
        </p:spPr>
        <p:txBody>
          <a:bodyPr wrap="square" rtlCol="0">
            <a:spAutoFit/>
          </a:bodyPr>
          <a:lstStyle/>
          <a:p>
            <a:r>
              <a:rPr lang="en-GB" dirty="0" smtClean="0"/>
              <a:t>Inoculum: WWTP of city of León</a:t>
            </a:r>
          </a:p>
          <a:p>
            <a:endParaRPr lang="en-GB" dirty="0"/>
          </a:p>
          <a:p>
            <a:r>
              <a:rPr lang="en-GB" dirty="0" smtClean="0"/>
              <a:t>Digesters: WAS and primary sludge</a:t>
            </a:r>
            <a:endParaRPr lang="en-GB" dirty="0"/>
          </a:p>
        </p:txBody>
      </p:sp>
      <p:graphicFrame>
        <p:nvGraphicFramePr>
          <p:cNvPr id="4" name="3 Tabla"/>
          <p:cNvGraphicFramePr>
            <a:graphicFrameLocks noGrp="1"/>
          </p:cNvGraphicFramePr>
          <p:nvPr>
            <p:extLst>
              <p:ext uri="{D42A27DB-BD31-4B8C-83A1-F6EECF244321}">
                <p14:modId xmlns:p14="http://schemas.microsoft.com/office/powerpoint/2010/main" val="1882267951"/>
              </p:ext>
            </p:extLst>
          </p:nvPr>
        </p:nvGraphicFramePr>
        <p:xfrm>
          <a:off x="5076056" y="1772816"/>
          <a:ext cx="3461856" cy="4693920"/>
        </p:xfrm>
        <a:graphic>
          <a:graphicData uri="http://schemas.openxmlformats.org/drawingml/2006/table">
            <a:tbl>
              <a:tblPr firstRow="1" firstCol="1" lastRow="1" lastCol="1" bandRow="1" bandCol="1">
                <a:tableStyleId>{5C22544A-7EE6-4342-B048-85BDC9FD1C3A}</a:tableStyleId>
              </a:tblPr>
              <a:tblGrid>
                <a:gridCol w="1118506"/>
                <a:gridCol w="805769"/>
                <a:gridCol w="1537581"/>
              </a:tblGrid>
              <a:tr h="273348">
                <a:tc>
                  <a:txBody>
                    <a:bodyPr/>
                    <a:lstStyle/>
                    <a:p>
                      <a:pPr>
                        <a:lnSpc>
                          <a:spcPct val="200000"/>
                        </a:lnSpc>
                        <a:spcAft>
                          <a:spcPts val="1000"/>
                        </a:spcAft>
                      </a:pPr>
                      <a:r>
                        <a:rPr lang="en-GB" sz="1400" b="1" dirty="0">
                          <a:effectLst/>
                        </a:rPr>
                        <a:t>Parameters</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a:effectLst/>
                        </a:rPr>
                        <a:t>Units</a:t>
                      </a:r>
                      <a:endParaRPr lang="es-ES" sz="1400" b="1">
                        <a:effectLst/>
                        <a:latin typeface="Calibri"/>
                        <a:ea typeface="Calibri"/>
                        <a:cs typeface="Times New Roman"/>
                      </a:endParaRPr>
                    </a:p>
                  </a:txBody>
                  <a:tcPr marL="51253" marR="51253" marT="0" marB="0"/>
                </a:tc>
                <a:tc>
                  <a:txBody>
                    <a:bodyPr/>
                    <a:lstStyle/>
                    <a:p>
                      <a:pPr>
                        <a:lnSpc>
                          <a:spcPct val="200000"/>
                        </a:lnSpc>
                        <a:spcAft>
                          <a:spcPts val="0"/>
                        </a:spcAft>
                      </a:pPr>
                      <a:r>
                        <a:rPr lang="en-GB" sz="1400" b="1" dirty="0">
                          <a:effectLst/>
                        </a:rPr>
                        <a:t>Inoculum</a:t>
                      </a:r>
                      <a:endParaRPr lang="es-ES" sz="1400" b="1" dirty="0">
                        <a:effectLst/>
                        <a:latin typeface="Calibri"/>
                        <a:ea typeface="Calibri"/>
                        <a:cs typeface="Times New Roman"/>
                      </a:endParaRPr>
                    </a:p>
                  </a:txBody>
                  <a:tcPr marL="51253" marR="51253" marT="0" marB="0"/>
                </a:tc>
              </a:tr>
              <a:tr h="273348">
                <a:tc>
                  <a:txBody>
                    <a:bodyPr/>
                    <a:lstStyle/>
                    <a:p>
                      <a:pPr>
                        <a:lnSpc>
                          <a:spcPct val="200000"/>
                        </a:lnSpc>
                        <a:spcAft>
                          <a:spcPts val="1000"/>
                        </a:spcAft>
                      </a:pPr>
                      <a:r>
                        <a:rPr lang="en-GB" sz="1400" b="1" dirty="0">
                          <a:effectLst/>
                        </a:rPr>
                        <a:t>TS </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a:effectLst/>
                        </a:rPr>
                        <a:t>(g L</a:t>
                      </a:r>
                      <a:r>
                        <a:rPr lang="en-GB" sz="1400" b="1" baseline="30000">
                          <a:effectLst/>
                        </a:rPr>
                        <a:t>-1</a:t>
                      </a:r>
                      <a:r>
                        <a:rPr lang="en-GB" sz="1400" b="1">
                          <a:effectLst/>
                        </a:rPr>
                        <a:t>)</a:t>
                      </a:r>
                      <a:endParaRPr lang="es-ES" sz="1400" b="1">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a:effectLst/>
                        </a:rPr>
                        <a:t>18.3 ± 0.1</a:t>
                      </a:r>
                      <a:endParaRPr lang="es-ES" sz="1400" b="1">
                        <a:effectLst/>
                        <a:latin typeface="Calibri"/>
                        <a:ea typeface="Calibri"/>
                        <a:cs typeface="Times New Roman"/>
                      </a:endParaRPr>
                    </a:p>
                  </a:txBody>
                  <a:tcPr marL="51253" marR="51253" marT="0" marB="0"/>
                </a:tc>
              </a:tr>
              <a:tr h="273348">
                <a:tc>
                  <a:txBody>
                    <a:bodyPr/>
                    <a:lstStyle/>
                    <a:p>
                      <a:pPr>
                        <a:lnSpc>
                          <a:spcPct val="200000"/>
                        </a:lnSpc>
                        <a:spcAft>
                          <a:spcPts val="1000"/>
                        </a:spcAft>
                      </a:pPr>
                      <a:r>
                        <a:rPr lang="en-GB" sz="1400" b="1" dirty="0">
                          <a:effectLst/>
                        </a:rPr>
                        <a:t>VS </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a:effectLst/>
                        </a:rPr>
                        <a:t>(g L</a:t>
                      </a:r>
                      <a:r>
                        <a:rPr lang="en-GB" sz="1400" b="1" baseline="30000" dirty="0">
                          <a:effectLst/>
                        </a:rPr>
                        <a:t>-1</a:t>
                      </a:r>
                      <a:r>
                        <a:rPr lang="en-GB" sz="1400" b="1" dirty="0">
                          <a:effectLst/>
                        </a:rPr>
                        <a:t>)</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a:effectLst/>
                        </a:rPr>
                        <a:t>9.1 ± 0.1</a:t>
                      </a:r>
                      <a:endParaRPr lang="es-ES" sz="1400" b="1" dirty="0">
                        <a:effectLst/>
                        <a:latin typeface="Calibri"/>
                        <a:ea typeface="Calibri"/>
                        <a:cs typeface="Times New Roman"/>
                      </a:endParaRPr>
                    </a:p>
                  </a:txBody>
                  <a:tcPr marL="51253" marR="51253" marT="0" marB="0"/>
                </a:tc>
              </a:tr>
              <a:tr h="273348">
                <a:tc>
                  <a:txBody>
                    <a:bodyPr/>
                    <a:lstStyle/>
                    <a:p>
                      <a:pPr>
                        <a:lnSpc>
                          <a:spcPct val="200000"/>
                        </a:lnSpc>
                        <a:spcAft>
                          <a:spcPts val="1000"/>
                        </a:spcAft>
                      </a:pPr>
                      <a:r>
                        <a:rPr lang="en-GB" sz="1400" b="1" dirty="0">
                          <a:effectLst/>
                        </a:rPr>
                        <a:t>COD</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a:effectLst/>
                        </a:rPr>
                        <a:t>(g L</a:t>
                      </a:r>
                      <a:r>
                        <a:rPr lang="en-GB" sz="1400" b="1" baseline="30000" dirty="0">
                          <a:effectLst/>
                        </a:rPr>
                        <a:t>-1</a:t>
                      </a:r>
                      <a:r>
                        <a:rPr lang="en-GB" sz="1400" b="1" dirty="0">
                          <a:effectLst/>
                        </a:rPr>
                        <a:t>)</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smtClean="0">
                          <a:effectLst/>
                        </a:rPr>
                        <a:t>25.6</a:t>
                      </a:r>
                      <a:r>
                        <a:rPr lang="en-GB" sz="1400" b="1" baseline="0" dirty="0" smtClean="0">
                          <a:effectLst/>
                        </a:rPr>
                        <a:t> </a:t>
                      </a:r>
                      <a:r>
                        <a:rPr lang="en-GB" sz="1400" b="1" dirty="0" smtClean="0">
                          <a:effectLst/>
                        </a:rPr>
                        <a:t>± 4.6</a:t>
                      </a:r>
                      <a:endParaRPr lang="es-ES" sz="1400" b="1" dirty="0">
                        <a:effectLst/>
                        <a:latin typeface="Calibri"/>
                        <a:ea typeface="Calibri"/>
                        <a:cs typeface="Times New Roman"/>
                      </a:endParaRPr>
                    </a:p>
                  </a:txBody>
                  <a:tcPr marL="51253" marR="51253" marT="0" marB="0"/>
                </a:tc>
              </a:tr>
              <a:tr h="273348">
                <a:tc>
                  <a:txBody>
                    <a:bodyPr/>
                    <a:lstStyle/>
                    <a:p>
                      <a:pPr>
                        <a:lnSpc>
                          <a:spcPct val="200000"/>
                        </a:lnSpc>
                        <a:spcAft>
                          <a:spcPts val="1000"/>
                        </a:spcAft>
                      </a:pPr>
                      <a:r>
                        <a:rPr lang="en-GB" sz="1400" b="1" dirty="0">
                          <a:effectLst/>
                        </a:rPr>
                        <a:t>Alkalinity </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a:effectLst/>
                        </a:rPr>
                        <a:t>(g L</a:t>
                      </a:r>
                      <a:r>
                        <a:rPr lang="en-GB" sz="1400" b="1" baseline="30000" dirty="0">
                          <a:effectLst/>
                        </a:rPr>
                        <a:t>-1</a:t>
                      </a:r>
                      <a:r>
                        <a:rPr lang="en-GB" sz="1400" b="1" dirty="0">
                          <a:effectLst/>
                        </a:rPr>
                        <a:t>)</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a:effectLst/>
                        </a:rPr>
                        <a:t>1.8 ± 0.2</a:t>
                      </a:r>
                      <a:endParaRPr lang="es-ES" sz="1400" b="1" dirty="0">
                        <a:effectLst/>
                        <a:latin typeface="Calibri"/>
                        <a:ea typeface="Calibri"/>
                        <a:cs typeface="Times New Roman"/>
                      </a:endParaRPr>
                    </a:p>
                  </a:txBody>
                  <a:tcPr marL="51253" marR="51253" marT="0" marB="0"/>
                </a:tc>
              </a:tr>
              <a:tr h="273348">
                <a:tc>
                  <a:txBody>
                    <a:bodyPr/>
                    <a:lstStyle/>
                    <a:p>
                      <a:pPr>
                        <a:lnSpc>
                          <a:spcPct val="200000"/>
                        </a:lnSpc>
                        <a:spcAft>
                          <a:spcPts val="1000"/>
                        </a:spcAft>
                      </a:pPr>
                      <a:r>
                        <a:rPr lang="en-GB" sz="1400" b="1">
                          <a:effectLst/>
                        </a:rPr>
                        <a:t>KN </a:t>
                      </a:r>
                      <a:endParaRPr lang="es-ES" sz="1400" b="1">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a:effectLst/>
                        </a:rPr>
                        <a:t>(g L</a:t>
                      </a:r>
                      <a:r>
                        <a:rPr lang="en-GB" sz="1400" b="1" baseline="30000" dirty="0">
                          <a:effectLst/>
                        </a:rPr>
                        <a:t>-1</a:t>
                      </a:r>
                      <a:r>
                        <a:rPr lang="en-GB" sz="1400" b="1" dirty="0">
                          <a:effectLst/>
                        </a:rPr>
                        <a:t>)</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a:effectLst/>
                        </a:rPr>
                        <a:t>1.3 ± 0.1</a:t>
                      </a:r>
                      <a:endParaRPr lang="es-ES" sz="1400" b="1" dirty="0">
                        <a:effectLst/>
                        <a:latin typeface="Calibri"/>
                        <a:ea typeface="Calibri"/>
                        <a:cs typeface="Times New Roman"/>
                      </a:endParaRPr>
                    </a:p>
                  </a:txBody>
                  <a:tcPr marL="51253" marR="51253" marT="0" marB="0"/>
                </a:tc>
              </a:tr>
              <a:tr h="273348">
                <a:tc>
                  <a:txBody>
                    <a:bodyPr/>
                    <a:lstStyle/>
                    <a:p>
                      <a:pPr>
                        <a:lnSpc>
                          <a:spcPct val="200000"/>
                        </a:lnSpc>
                        <a:spcAft>
                          <a:spcPts val="1000"/>
                        </a:spcAft>
                      </a:pPr>
                      <a:r>
                        <a:rPr lang="en-GB" sz="1400" b="1">
                          <a:effectLst/>
                        </a:rPr>
                        <a:t>TP</a:t>
                      </a:r>
                      <a:endParaRPr lang="es-ES" sz="1400" b="1">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a:effectLst/>
                        </a:rPr>
                        <a:t>(g L</a:t>
                      </a:r>
                      <a:r>
                        <a:rPr lang="en-GB" sz="1400" b="1" baseline="30000">
                          <a:effectLst/>
                        </a:rPr>
                        <a:t>-1</a:t>
                      </a:r>
                      <a:r>
                        <a:rPr lang="en-GB" sz="1400" b="1">
                          <a:effectLst/>
                        </a:rPr>
                        <a:t>)</a:t>
                      </a:r>
                      <a:endParaRPr lang="es-ES" sz="1400" b="1">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a:effectLst/>
                        </a:rPr>
                        <a:t>0.5 ± 0.1</a:t>
                      </a:r>
                      <a:endParaRPr lang="es-ES" sz="1400" b="1" dirty="0">
                        <a:effectLst/>
                        <a:latin typeface="Calibri"/>
                        <a:ea typeface="Calibri"/>
                        <a:cs typeface="Times New Roman"/>
                      </a:endParaRPr>
                    </a:p>
                  </a:txBody>
                  <a:tcPr marL="51253" marR="51253" marT="0" marB="0"/>
                </a:tc>
              </a:tr>
              <a:tr h="273348">
                <a:tc>
                  <a:txBody>
                    <a:bodyPr/>
                    <a:lstStyle/>
                    <a:p>
                      <a:pPr>
                        <a:lnSpc>
                          <a:spcPct val="200000"/>
                        </a:lnSpc>
                        <a:spcAft>
                          <a:spcPts val="1000"/>
                        </a:spcAft>
                      </a:pPr>
                      <a:r>
                        <a:rPr lang="en-GB" sz="1400" b="1">
                          <a:effectLst/>
                        </a:rPr>
                        <a:t>NH</a:t>
                      </a:r>
                      <a:r>
                        <a:rPr lang="en-GB" sz="1400" b="1" baseline="-25000">
                          <a:effectLst/>
                        </a:rPr>
                        <a:t>4</a:t>
                      </a:r>
                      <a:r>
                        <a:rPr lang="en-GB" sz="1400" b="1" baseline="30000">
                          <a:effectLst/>
                        </a:rPr>
                        <a:t>+ </a:t>
                      </a:r>
                      <a:endParaRPr lang="es-ES" sz="1400" b="1">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a:effectLst/>
                        </a:rPr>
                        <a:t>(mg L</a:t>
                      </a:r>
                      <a:r>
                        <a:rPr lang="en-GB" sz="1400" b="1" baseline="30000">
                          <a:effectLst/>
                        </a:rPr>
                        <a:t>-1</a:t>
                      </a:r>
                      <a:r>
                        <a:rPr lang="en-GB" sz="1400" b="1">
                          <a:effectLst/>
                        </a:rPr>
                        <a:t>)</a:t>
                      </a:r>
                      <a:endParaRPr lang="es-ES" sz="1400" b="1">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a:effectLst/>
                        </a:rPr>
                        <a:t>578 ± 21</a:t>
                      </a:r>
                      <a:endParaRPr lang="es-ES" sz="1400" b="1" dirty="0">
                        <a:effectLst/>
                        <a:latin typeface="Calibri"/>
                        <a:ea typeface="Calibri"/>
                        <a:cs typeface="Times New Roman"/>
                      </a:endParaRPr>
                    </a:p>
                  </a:txBody>
                  <a:tcPr marL="51253" marR="51253" marT="0" marB="0"/>
                </a:tc>
              </a:tr>
              <a:tr h="273348">
                <a:tc>
                  <a:txBody>
                    <a:bodyPr/>
                    <a:lstStyle/>
                    <a:p>
                      <a:pPr>
                        <a:lnSpc>
                          <a:spcPct val="200000"/>
                        </a:lnSpc>
                        <a:spcAft>
                          <a:spcPts val="1000"/>
                        </a:spcAft>
                      </a:pPr>
                      <a:r>
                        <a:rPr lang="en-GB" sz="1400" b="1" dirty="0">
                          <a:effectLst/>
                        </a:rPr>
                        <a:t>K</a:t>
                      </a:r>
                      <a:r>
                        <a:rPr lang="en-GB" sz="1400" b="1" baseline="30000" dirty="0">
                          <a:effectLst/>
                        </a:rPr>
                        <a:t>+ </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a:effectLst/>
                        </a:rPr>
                        <a:t>(mg L</a:t>
                      </a:r>
                      <a:r>
                        <a:rPr lang="en-GB" sz="1400" b="1" baseline="30000" dirty="0">
                          <a:effectLst/>
                        </a:rPr>
                        <a:t>-1</a:t>
                      </a:r>
                      <a:r>
                        <a:rPr lang="en-GB" sz="1400" b="1" dirty="0">
                          <a:effectLst/>
                        </a:rPr>
                        <a:t>)</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a:effectLst/>
                        </a:rPr>
                        <a:t>19.1 ± 5.2</a:t>
                      </a:r>
                      <a:endParaRPr lang="es-ES" sz="1400" b="1" dirty="0">
                        <a:effectLst/>
                        <a:latin typeface="Calibri"/>
                        <a:ea typeface="Calibri"/>
                        <a:cs typeface="Times New Roman"/>
                      </a:endParaRPr>
                    </a:p>
                  </a:txBody>
                  <a:tcPr marL="51253" marR="51253" marT="0" marB="0"/>
                </a:tc>
              </a:tr>
              <a:tr h="273348">
                <a:tc>
                  <a:txBody>
                    <a:bodyPr/>
                    <a:lstStyle/>
                    <a:p>
                      <a:pPr>
                        <a:lnSpc>
                          <a:spcPct val="200000"/>
                        </a:lnSpc>
                        <a:spcAft>
                          <a:spcPts val="1000"/>
                        </a:spcAft>
                      </a:pPr>
                      <a:r>
                        <a:rPr lang="en-GB" sz="1400" b="1" dirty="0">
                          <a:effectLst/>
                        </a:rPr>
                        <a:t>Na</a:t>
                      </a:r>
                      <a:r>
                        <a:rPr lang="en-GB" sz="1400" b="1" baseline="30000" dirty="0">
                          <a:effectLst/>
                        </a:rPr>
                        <a:t>+ </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a:effectLst/>
                        </a:rPr>
                        <a:t>(mg L</a:t>
                      </a:r>
                      <a:r>
                        <a:rPr lang="en-GB" sz="1400" b="1" baseline="30000" dirty="0">
                          <a:effectLst/>
                        </a:rPr>
                        <a:t>-1</a:t>
                      </a:r>
                      <a:r>
                        <a:rPr lang="en-GB" sz="1400" b="1" dirty="0">
                          <a:effectLst/>
                        </a:rPr>
                        <a:t>)</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a:effectLst/>
                        </a:rPr>
                        <a:t>49.8 ± 9.1</a:t>
                      </a:r>
                      <a:endParaRPr lang="es-ES" sz="1400" b="1" dirty="0">
                        <a:effectLst/>
                        <a:latin typeface="Calibri"/>
                        <a:ea typeface="Calibri"/>
                        <a:cs typeface="Times New Roman"/>
                      </a:endParaRPr>
                    </a:p>
                  </a:txBody>
                  <a:tcPr marL="51253" marR="51253" marT="0" marB="0"/>
                </a:tc>
              </a:tr>
              <a:tr h="273348">
                <a:tc>
                  <a:txBody>
                    <a:bodyPr/>
                    <a:lstStyle/>
                    <a:p>
                      <a:pPr>
                        <a:lnSpc>
                          <a:spcPct val="200000"/>
                        </a:lnSpc>
                        <a:spcAft>
                          <a:spcPts val="1000"/>
                        </a:spcAft>
                      </a:pPr>
                      <a:r>
                        <a:rPr lang="en-GB" sz="1400" dirty="0">
                          <a:effectLst/>
                        </a:rPr>
                        <a:t>K</a:t>
                      </a:r>
                      <a:r>
                        <a:rPr lang="en-GB" sz="1400" baseline="30000" dirty="0">
                          <a:effectLst/>
                        </a:rPr>
                        <a:t>+ </a:t>
                      </a:r>
                      <a:endParaRPr lang="es-ES" sz="1400"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dirty="0">
                          <a:effectLst/>
                        </a:rPr>
                        <a:t>(mg L</a:t>
                      </a:r>
                      <a:r>
                        <a:rPr lang="en-GB" sz="1400" baseline="30000" dirty="0">
                          <a:effectLst/>
                        </a:rPr>
                        <a:t>-1</a:t>
                      </a:r>
                      <a:r>
                        <a:rPr lang="en-GB" sz="1400" dirty="0">
                          <a:effectLst/>
                        </a:rPr>
                        <a:t>)</a:t>
                      </a:r>
                      <a:endParaRPr lang="es-ES" sz="1400"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dirty="0">
                          <a:effectLst/>
                        </a:rPr>
                        <a:t>19.1 ± 5.2</a:t>
                      </a:r>
                      <a:endParaRPr lang="es-ES" sz="1400" dirty="0">
                        <a:effectLst/>
                        <a:latin typeface="Calibri"/>
                        <a:ea typeface="Calibri"/>
                        <a:cs typeface="Times New Roman"/>
                      </a:endParaRPr>
                    </a:p>
                  </a:txBody>
                  <a:tcPr marL="51253" marR="51253" marT="0" marB="0"/>
                </a:tc>
              </a:tr>
            </a:tbl>
          </a:graphicData>
        </a:graphic>
      </p:graphicFrame>
      <p:sp>
        <p:nvSpPr>
          <p:cNvPr id="5" name="4 Rectángulo"/>
          <p:cNvSpPr/>
          <p:nvPr/>
        </p:nvSpPr>
        <p:spPr>
          <a:xfrm>
            <a:off x="4644008" y="6093296"/>
            <a:ext cx="4176464"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5 CuadroTexto"/>
          <p:cNvSpPr txBox="1"/>
          <p:nvPr/>
        </p:nvSpPr>
        <p:spPr>
          <a:xfrm>
            <a:off x="4788024" y="6237312"/>
            <a:ext cx="3960440" cy="338554"/>
          </a:xfrm>
          <a:prstGeom prst="rect">
            <a:avLst/>
          </a:prstGeom>
          <a:noFill/>
        </p:spPr>
        <p:txBody>
          <a:bodyPr wrap="square" rtlCol="0">
            <a:spAutoFit/>
          </a:bodyPr>
          <a:lstStyle/>
          <a:p>
            <a:r>
              <a:rPr lang="en-GB" sz="1600" b="1" dirty="0" smtClean="0"/>
              <a:t>Chemical characteristics of inoculum</a:t>
            </a:r>
            <a:endParaRPr lang="en-GB" sz="1600" b="1"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2780928"/>
            <a:ext cx="2182094" cy="161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descr="D:\xiomara\dig anaerobia\contratos-proyectos digestión\Acciona depuradora\ECSAM 2012\Ategrus 2014\escudo-bncentrad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0801" y="0"/>
            <a:ext cx="693199" cy="792108"/>
          </a:xfrm>
          <a:prstGeom prst="rect">
            <a:avLst/>
          </a:prstGeom>
          <a:noFill/>
          <a:extLst>
            <a:ext uri="{909E8E84-426E-40DD-AFC4-6F175D3DCCD1}">
              <a14:hiddenFill xmlns:a14="http://schemas.microsoft.com/office/drawing/2010/main">
                <a:solidFill>
                  <a:srgbClr val="FFFFFF"/>
                </a:solidFill>
              </a14:hiddenFill>
            </a:ext>
          </a:extLst>
        </p:spPr>
      </p:pic>
      <p:sp>
        <p:nvSpPr>
          <p:cNvPr id="7" name="6 Marcador de número de diapositiva"/>
          <p:cNvSpPr>
            <a:spLocks noGrp="1"/>
          </p:cNvSpPr>
          <p:nvPr>
            <p:ph type="sldNum" sz="quarter" idx="12"/>
          </p:nvPr>
        </p:nvSpPr>
        <p:spPr/>
        <p:txBody>
          <a:bodyPr/>
          <a:lstStyle/>
          <a:p>
            <a:fld id="{CE7279F1-0B02-4917-A451-6BFE2C2941F7}" type="slidenum">
              <a:rPr lang="es-ES" smtClean="0"/>
              <a:t>11</a:t>
            </a:fld>
            <a:endParaRPr lang="es-ES"/>
          </a:p>
        </p:txBody>
      </p:sp>
    </p:spTree>
    <p:extLst>
      <p:ext uri="{BB962C8B-B14F-4D97-AF65-F5344CB8AC3E}">
        <p14:creationId xmlns:p14="http://schemas.microsoft.com/office/powerpoint/2010/main" val="4239809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26128" y="408372"/>
            <a:ext cx="8260672" cy="1039427"/>
          </a:xfrm>
          <a:prstGeom prst="rect">
            <a:avLst/>
          </a:prstGeom>
          <a:solidFill>
            <a:schemeClr val="bg1"/>
          </a:solidFill>
        </p:spPr>
        <p:txBody>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ES" b="1" dirty="0" smtClean="0">
                <a:solidFill>
                  <a:srgbClr val="00B050"/>
                </a:solidFill>
              </a:rPr>
              <a:t>Material &amp; </a:t>
            </a:r>
            <a:r>
              <a:rPr lang="es-ES" b="1" dirty="0" err="1" smtClean="0">
                <a:solidFill>
                  <a:srgbClr val="00B050"/>
                </a:solidFill>
              </a:rPr>
              <a:t>methods</a:t>
            </a:r>
            <a:endParaRPr lang="es-ES" b="1" dirty="0">
              <a:solidFill>
                <a:srgbClr val="00B050"/>
              </a:solidFill>
            </a:endParaRPr>
          </a:p>
        </p:txBody>
      </p:sp>
      <p:sp>
        <p:nvSpPr>
          <p:cNvPr id="3" name="2 CuadroTexto"/>
          <p:cNvSpPr txBox="1"/>
          <p:nvPr/>
        </p:nvSpPr>
        <p:spPr>
          <a:xfrm>
            <a:off x="539552" y="1772816"/>
            <a:ext cx="4536504" cy="1477328"/>
          </a:xfrm>
          <a:prstGeom prst="rect">
            <a:avLst/>
          </a:prstGeom>
          <a:solidFill>
            <a:schemeClr val="bg1"/>
          </a:solidFill>
        </p:spPr>
        <p:txBody>
          <a:bodyPr wrap="square" rtlCol="0">
            <a:spAutoFit/>
          </a:bodyPr>
          <a:lstStyle/>
          <a:p>
            <a:r>
              <a:rPr lang="en-GB" dirty="0" smtClean="0"/>
              <a:t>Substrate</a:t>
            </a:r>
          </a:p>
          <a:p>
            <a:endParaRPr lang="en-GB" dirty="0"/>
          </a:p>
          <a:p>
            <a:r>
              <a:rPr lang="en-GB" dirty="0" smtClean="0"/>
              <a:t>Food wastes: Obtained from food processing industry elaborating salads and fresh packed fruits. </a:t>
            </a:r>
            <a:endParaRPr lang="en-GB" dirty="0"/>
          </a:p>
        </p:txBody>
      </p:sp>
      <p:graphicFrame>
        <p:nvGraphicFramePr>
          <p:cNvPr id="6" name="5 Tabla"/>
          <p:cNvGraphicFramePr>
            <a:graphicFrameLocks noGrp="1"/>
          </p:cNvGraphicFramePr>
          <p:nvPr>
            <p:extLst>
              <p:ext uri="{D42A27DB-BD31-4B8C-83A1-F6EECF244321}">
                <p14:modId xmlns:p14="http://schemas.microsoft.com/office/powerpoint/2010/main" val="43454832"/>
              </p:ext>
            </p:extLst>
          </p:nvPr>
        </p:nvGraphicFramePr>
        <p:xfrm>
          <a:off x="5076056" y="1844824"/>
          <a:ext cx="3777769" cy="4693920"/>
        </p:xfrm>
        <a:graphic>
          <a:graphicData uri="http://schemas.openxmlformats.org/drawingml/2006/table">
            <a:tbl>
              <a:tblPr firstRow="1" firstCol="1" lastRow="1" lastCol="1" bandRow="1" bandCol="1">
                <a:tableStyleId>{5C22544A-7EE6-4342-B048-85BDC9FD1C3A}</a:tableStyleId>
              </a:tblPr>
              <a:tblGrid>
                <a:gridCol w="1434419"/>
                <a:gridCol w="805769"/>
                <a:gridCol w="1537581"/>
              </a:tblGrid>
              <a:tr h="273348">
                <a:tc>
                  <a:txBody>
                    <a:bodyPr/>
                    <a:lstStyle/>
                    <a:p>
                      <a:pPr>
                        <a:lnSpc>
                          <a:spcPct val="200000"/>
                        </a:lnSpc>
                        <a:spcAft>
                          <a:spcPts val="1000"/>
                        </a:spcAft>
                      </a:pPr>
                      <a:r>
                        <a:rPr lang="en-GB" sz="1400" b="1" dirty="0">
                          <a:effectLst/>
                        </a:rPr>
                        <a:t>Parameters</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a:effectLst/>
                        </a:rPr>
                        <a:t>Units</a:t>
                      </a:r>
                      <a:endParaRPr lang="es-ES" sz="1400" b="1">
                        <a:effectLst/>
                        <a:latin typeface="Calibri"/>
                        <a:ea typeface="Calibri"/>
                        <a:cs typeface="Times New Roman"/>
                      </a:endParaRPr>
                    </a:p>
                  </a:txBody>
                  <a:tcPr marL="51253" marR="51253" marT="0" marB="0"/>
                </a:tc>
                <a:tc>
                  <a:txBody>
                    <a:bodyPr/>
                    <a:lstStyle/>
                    <a:p>
                      <a:pPr>
                        <a:lnSpc>
                          <a:spcPct val="200000"/>
                        </a:lnSpc>
                        <a:spcAft>
                          <a:spcPts val="0"/>
                        </a:spcAft>
                      </a:pPr>
                      <a:r>
                        <a:rPr lang="en-GB" sz="1400" b="1" dirty="0" smtClean="0">
                          <a:effectLst/>
                        </a:rPr>
                        <a:t>Food wastes</a:t>
                      </a:r>
                      <a:endParaRPr lang="es-ES" sz="1400" b="1" dirty="0">
                        <a:effectLst/>
                        <a:latin typeface="Calibri"/>
                        <a:ea typeface="Calibri"/>
                        <a:cs typeface="Times New Roman"/>
                      </a:endParaRPr>
                    </a:p>
                  </a:txBody>
                  <a:tcPr marL="51253" marR="51253" marT="0" marB="0"/>
                </a:tc>
              </a:tr>
              <a:tr h="273348">
                <a:tc>
                  <a:txBody>
                    <a:bodyPr/>
                    <a:lstStyle/>
                    <a:p>
                      <a:pPr>
                        <a:lnSpc>
                          <a:spcPct val="200000"/>
                        </a:lnSpc>
                        <a:spcAft>
                          <a:spcPts val="1000"/>
                        </a:spcAft>
                      </a:pPr>
                      <a:r>
                        <a:rPr lang="en-GB" sz="1400" b="1" dirty="0">
                          <a:effectLst/>
                        </a:rPr>
                        <a:t>TS </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a:effectLst/>
                        </a:rPr>
                        <a:t>(g </a:t>
                      </a:r>
                      <a:r>
                        <a:rPr lang="en-GB" sz="1400" b="1" dirty="0" smtClean="0">
                          <a:effectLst/>
                        </a:rPr>
                        <a:t>kg</a:t>
                      </a:r>
                      <a:r>
                        <a:rPr lang="en-GB" sz="1400" b="1" baseline="30000" dirty="0" smtClean="0">
                          <a:effectLst/>
                        </a:rPr>
                        <a:t>-1</a:t>
                      </a:r>
                      <a:r>
                        <a:rPr lang="en-GB" sz="1400" b="1" dirty="0">
                          <a:effectLst/>
                        </a:rPr>
                        <a:t>)</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smtClean="0">
                          <a:effectLst/>
                        </a:rPr>
                        <a:t>123.7 </a:t>
                      </a:r>
                      <a:r>
                        <a:rPr lang="en-GB" sz="1400" b="1" dirty="0">
                          <a:effectLst/>
                        </a:rPr>
                        <a:t>± </a:t>
                      </a:r>
                      <a:r>
                        <a:rPr lang="en-GB" sz="1400" b="1" dirty="0" smtClean="0">
                          <a:effectLst/>
                        </a:rPr>
                        <a:t>2.2</a:t>
                      </a:r>
                      <a:endParaRPr lang="es-ES" sz="1400" b="1" dirty="0">
                        <a:effectLst/>
                        <a:latin typeface="Calibri"/>
                        <a:ea typeface="Calibri"/>
                        <a:cs typeface="Times New Roman"/>
                      </a:endParaRPr>
                    </a:p>
                  </a:txBody>
                  <a:tcPr marL="51253" marR="51253" marT="0" marB="0"/>
                </a:tc>
              </a:tr>
              <a:tr h="273348">
                <a:tc>
                  <a:txBody>
                    <a:bodyPr/>
                    <a:lstStyle/>
                    <a:p>
                      <a:pPr>
                        <a:lnSpc>
                          <a:spcPct val="200000"/>
                        </a:lnSpc>
                        <a:spcAft>
                          <a:spcPts val="1000"/>
                        </a:spcAft>
                      </a:pPr>
                      <a:r>
                        <a:rPr lang="en-GB" sz="1400" b="1" dirty="0">
                          <a:effectLst/>
                        </a:rPr>
                        <a:t>VS </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a:effectLst/>
                        </a:rPr>
                        <a:t>(g </a:t>
                      </a:r>
                      <a:r>
                        <a:rPr lang="en-GB" sz="1400" b="1" dirty="0" smtClean="0">
                          <a:effectLst/>
                        </a:rPr>
                        <a:t>kg</a:t>
                      </a:r>
                      <a:r>
                        <a:rPr lang="en-GB" sz="1400" b="1" baseline="30000" dirty="0" smtClean="0">
                          <a:effectLst/>
                        </a:rPr>
                        <a:t>-1</a:t>
                      </a:r>
                      <a:r>
                        <a:rPr lang="en-GB" sz="1400" b="1" dirty="0">
                          <a:effectLst/>
                        </a:rPr>
                        <a:t>)</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smtClean="0">
                          <a:effectLst/>
                        </a:rPr>
                        <a:t>115.1 </a:t>
                      </a:r>
                      <a:r>
                        <a:rPr lang="en-GB" sz="1400" b="1" dirty="0">
                          <a:effectLst/>
                        </a:rPr>
                        <a:t>± </a:t>
                      </a:r>
                      <a:r>
                        <a:rPr lang="en-GB" sz="1400" b="1" dirty="0" smtClean="0">
                          <a:effectLst/>
                        </a:rPr>
                        <a:t>2.7</a:t>
                      </a:r>
                      <a:endParaRPr lang="es-ES" sz="1400" b="1" dirty="0">
                        <a:effectLst/>
                        <a:latin typeface="Calibri"/>
                        <a:ea typeface="Calibri"/>
                        <a:cs typeface="Times New Roman"/>
                      </a:endParaRPr>
                    </a:p>
                  </a:txBody>
                  <a:tcPr marL="51253" marR="51253" marT="0" marB="0"/>
                </a:tc>
              </a:tr>
              <a:tr h="273348">
                <a:tc>
                  <a:txBody>
                    <a:bodyPr/>
                    <a:lstStyle/>
                    <a:p>
                      <a:pPr>
                        <a:lnSpc>
                          <a:spcPct val="200000"/>
                        </a:lnSpc>
                        <a:spcAft>
                          <a:spcPts val="1000"/>
                        </a:spcAft>
                      </a:pPr>
                      <a:r>
                        <a:rPr lang="en-GB" sz="1400" b="1" dirty="0">
                          <a:effectLst/>
                        </a:rPr>
                        <a:t>COD</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a:effectLst/>
                        </a:rPr>
                        <a:t>(g </a:t>
                      </a:r>
                      <a:r>
                        <a:rPr lang="en-GB" sz="1400" b="1" dirty="0" smtClean="0">
                          <a:effectLst/>
                        </a:rPr>
                        <a:t>Kg</a:t>
                      </a:r>
                      <a:r>
                        <a:rPr lang="en-GB" sz="1400" b="1" baseline="30000" dirty="0" smtClean="0">
                          <a:effectLst/>
                        </a:rPr>
                        <a:t>-1</a:t>
                      </a:r>
                      <a:r>
                        <a:rPr lang="en-GB" sz="1400" b="1" dirty="0">
                          <a:effectLst/>
                        </a:rPr>
                        <a:t>)</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smtClean="0">
                          <a:effectLst/>
                        </a:rPr>
                        <a:t>163.8 ± 7.6</a:t>
                      </a:r>
                      <a:endParaRPr lang="es-ES" sz="1400" b="1" dirty="0">
                        <a:effectLst/>
                        <a:latin typeface="Calibri"/>
                        <a:ea typeface="Calibri"/>
                        <a:cs typeface="Times New Roman"/>
                      </a:endParaRPr>
                    </a:p>
                  </a:txBody>
                  <a:tcPr marL="51253" marR="51253" marT="0" marB="0"/>
                </a:tc>
              </a:tr>
              <a:tr h="273348">
                <a:tc>
                  <a:txBody>
                    <a:bodyPr/>
                    <a:lstStyle/>
                    <a:p>
                      <a:pPr>
                        <a:lnSpc>
                          <a:spcPct val="200000"/>
                        </a:lnSpc>
                        <a:spcAft>
                          <a:spcPts val="1000"/>
                        </a:spcAft>
                      </a:pPr>
                      <a:r>
                        <a:rPr lang="es-ES" sz="1400" b="1" dirty="0" err="1" smtClean="0">
                          <a:effectLst/>
                          <a:latin typeface="Calibri"/>
                          <a:ea typeface="Calibri"/>
                          <a:cs typeface="Times New Roman"/>
                        </a:rPr>
                        <a:t>Organic</a:t>
                      </a:r>
                      <a:r>
                        <a:rPr lang="es-ES" sz="1400" b="1" dirty="0" smtClean="0">
                          <a:effectLst/>
                          <a:latin typeface="Calibri"/>
                          <a:ea typeface="Calibri"/>
                          <a:cs typeface="Times New Roman"/>
                        </a:rPr>
                        <a:t> </a:t>
                      </a:r>
                      <a:r>
                        <a:rPr lang="es-ES" sz="1400" b="1" dirty="0" err="1" smtClean="0">
                          <a:effectLst/>
                          <a:latin typeface="Calibri"/>
                          <a:ea typeface="Calibri"/>
                          <a:cs typeface="Times New Roman"/>
                        </a:rPr>
                        <a:t>matter</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smtClean="0">
                          <a:effectLst/>
                        </a:rPr>
                        <a:t>(%)</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smtClean="0">
                          <a:effectLst/>
                        </a:rPr>
                        <a:t>86.4 </a:t>
                      </a:r>
                      <a:r>
                        <a:rPr lang="en-GB" sz="1400" b="1" dirty="0">
                          <a:effectLst/>
                        </a:rPr>
                        <a:t>± </a:t>
                      </a:r>
                      <a:r>
                        <a:rPr lang="en-GB" sz="1400" b="1" dirty="0" smtClean="0">
                          <a:effectLst/>
                        </a:rPr>
                        <a:t>4.0</a:t>
                      </a:r>
                      <a:endParaRPr lang="es-ES" sz="1400" b="1" dirty="0">
                        <a:effectLst/>
                        <a:latin typeface="Calibri"/>
                        <a:ea typeface="Calibri"/>
                        <a:cs typeface="Times New Roman"/>
                      </a:endParaRPr>
                    </a:p>
                  </a:txBody>
                  <a:tcPr marL="51253" marR="51253" marT="0" marB="0"/>
                </a:tc>
              </a:tr>
              <a:tr h="273348">
                <a:tc>
                  <a:txBody>
                    <a:bodyPr/>
                    <a:lstStyle/>
                    <a:p>
                      <a:pPr>
                        <a:lnSpc>
                          <a:spcPct val="200000"/>
                        </a:lnSpc>
                        <a:spcAft>
                          <a:spcPts val="1000"/>
                        </a:spcAft>
                      </a:pPr>
                      <a:r>
                        <a:rPr lang="en-GB" sz="1400" b="1" dirty="0" smtClean="0">
                          <a:effectLst/>
                        </a:rPr>
                        <a:t>N </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smtClean="0">
                          <a:effectLst/>
                        </a:rPr>
                        <a:t>(%)</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smtClean="0">
                          <a:effectLst/>
                        </a:rPr>
                        <a:t>1.5 </a:t>
                      </a:r>
                      <a:r>
                        <a:rPr lang="en-GB" sz="1400" b="1" dirty="0">
                          <a:effectLst/>
                        </a:rPr>
                        <a:t>± 0.1</a:t>
                      </a:r>
                      <a:endParaRPr lang="es-ES" sz="1400" b="1" dirty="0">
                        <a:effectLst/>
                        <a:latin typeface="Calibri"/>
                        <a:ea typeface="Calibri"/>
                        <a:cs typeface="Times New Roman"/>
                      </a:endParaRPr>
                    </a:p>
                  </a:txBody>
                  <a:tcPr marL="51253" marR="51253" marT="0" marB="0"/>
                </a:tc>
              </a:tr>
              <a:tr h="273348">
                <a:tc>
                  <a:txBody>
                    <a:bodyPr/>
                    <a:lstStyle/>
                    <a:p>
                      <a:pPr>
                        <a:lnSpc>
                          <a:spcPct val="200000"/>
                        </a:lnSpc>
                        <a:spcAft>
                          <a:spcPts val="1000"/>
                        </a:spcAft>
                      </a:pPr>
                      <a:r>
                        <a:rPr lang="en-GB" sz="1400" b="1" dirty="0" smtClean="0">
                          <a:effectLst/>
                        </a:rPr>
                        <a:t>Carbohydrates</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smtClean="0">
                          <a:effectLst/>
                        </a:rPr>
                        <a:t>(%)</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smtClean="0">
                          <a:effectLst/>
                        </a:rPr>
                        <a:t>44.5 </a:t>
                      </a:r>
                      <a:r>
                        <a:rPr lang="en-GB" sz="1400" b="1" dirty="0">
                          <a:effectLst/>
                        </a:rPr>
                        <a:t>± </a:t>
                      </a:r>
                      <a:r>
                        <a:rPr lang="en-GB" sz="1400" b="1" dirty="0" smtClean="0">
                          <a:effectLst/>
                        </a:rPr>
                        <a:t>2.2</a:t>
                      </a:r>
                      <a:endParaRPr lang="es-ES" sz="1400" b="1" dirty="0">
                        <a:effectLst/>
                        <a:latin typeface="Calibri"/>
                        <a:ea typeface="Calibri"/>
                        <a:cs typeface="Times New Roman"/>
                      </a:endParaRPr>
                    </a:p>
                  </a:txBody>
                  <a:tcPr marL="51253" marR="51253" marT="0" marB="0"/>
                </a:tc>
              </a:tr>
              <a:tr h="273348">
                <a:tc>
                  <a:txBody>
                    <a:bodyPr/>
                    <a:lstStyle/>
                    <a:p>
                      <a:pPr>
                        <a:lnSpc>
                          <a:spcPct val="200000"/>
                        </a:lnSpc>
                        <a:spcAft>
                          <a:spcPts val="1000"/>
                        </a:spcAft>
                      </a:pPr>
                      <a:r>
                        <a:rPr lang="en-GB" sz="1400" b="1" dirty="0" smtClean="0">
                          <a:effectLst/>
                        </a:rPr>
                        <a:t>Cellulose</a:t>
                      </a:r>
                      <a:r>
                        <a:rPr lang="en-GB" sz="1400" b="1" baseline="30000" dirty="0" smtClean="0">
                          <a:effectLst/>
                        </a:rPr>
                        <a:t> </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smtClean="0">
                          <a:effectLst/>
                        </a:rPr>
                        <a:t>(%)</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smtClean="0">
                          <a:effectLst/>
                        </a:rPr>
                        <a:t>16.7 </a:t>
                      </a:r>
                      <a:r>
                        <a:rPr lang="en-GB" sz="1400" b="1" dirty="0">
                          <a:effectLst/>
                        </a:rPr>
                        <a:t>± </a:t>
                      </a:r>
                      <a:r>
                        <a:rPr lang="en-GB" sz="1400" b="1" dirty="0" smtClean="0">
                          <a:effectLst/>
                        </a:rPr>
                        <a:t>0.8</a:t>
                      </a:r>
                      <a:endParaRPr lang="es-ES" sz="1400" b="1" dirty="0">
                        <a:effectLst/>
                        <a:latin typeface="Calibri"/>
                        <a:ea typeface="Calibri"/>
                        <a:cs typeface="Times New Roman"/>
                      </a:endParaRPr>
                    </a:p>
                  </a:txBody>
                  <a:tcPr marL="51253" marR="51253" marT="0" marB="0"/>
                </a:tc>
              </a:tr>
              <a:tr h="273348">
                <a:tc>
                  <a:txBody>
                    <a:bodyPr/>
                    <a:lstStyle/>
                    <a:p>
                      <a:pPr>
                        <a:lnSpc>
                          <a:spcPct val="200000"/>
                        </a:lnSpc>
                        <a:spcAft>
                          <a:spcPts val="1000"/>
                        </a:spcAft>
                      </a:pPr>
                      <a:r>
                        <a:rPr lang="en-GB" sz="1400" b="1" dirty="0" smtClean="0">
                          <a:effectLst/>
                        </a:rPr>
                        <a:t>Hemicellulose</a:t>
                      </a:r>
                      <a:r>
                        <a:rPr lang="en-GB" sz="1400" b="1" baseline="30000" dirty="0" smtClean="0">
                          <a:effectLst/>
                        </a:rPr>
                        <a:t> </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smtClean="0">
                          <a:effectLst/>
                        </a:rPr>
                        <a:t>(%)</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smtClean="0">
                          <a:effectLst/>
                        </a:rPr>
                        <a:t>19.2 </a:t>
                      </a:r>
                      <a:r>
                        <a:rPr lang="en-GB" sz="1400" b="1" dirty="0">
                          <a:effectLst/>
                        </a:rPr>
                        <a:t>± </a:t>
                      </a:r>
                      <a:r>
                        <a:rPr lang="en-GB" sz="1400" b="1" dirty="0" smtClean="0">
                          <a:effectLst/>
                        </a:rPr>
                        <a:t>1.2</a:t>
                      </a:r>
                      <a:endParaRPr lang="es-ES" sz="1400" b="1" dirty="0">
                        <a:effectLst/>
                        <a:latin typeface="Calibri"/>
                        <a:ea typeface="Calibri"/>
                        <a:cs typeface="Times New Roman"/>
                      </a:endParaRPr>
                    </a:p>
                  </a:txBody>
                  <a:tcPr marL="51253" marR="51253" marT="0" marB="0"/>
                </a:tc>
              </a:tr>
              <a:tr h="273348">
                <a:tc>
                  <a:txBody>
                    <a:bodyPr/>
                    <a:lstStyle/>
                    <a:p>
                      <a:pPr>
                        <a:lnSpc>
                          <a:spcPct val="200000"/>
                        </a:lnSpc>
                        <a:spcAft>
                          <a:spcPts val="1000"/>
                        </a:spcAft>
                      </a:pPr>
                      <a:r>
                        <a:rPr lang="en-GB" sz="1400" b="1" dirty="0" smtClean="0">
                          <a:effectLst/>
                        </a:rPr>
                        <a:t>Ash</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smtClean="0">
                          <a:effectLst/>
                        </a:rPr>
                        <a:t>(%)</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smtClean="0">
                          <a:effectLst/>
                        </a:rPr>
                        <a:t>7.1 </a:t>
                      </a:r>
                      <a:r>
                        <a:rPr lang="en-GB" sz="1400" b="1" dirty="0">
                          <a:effectLst/>
                        </a:rPr>
                        <a:t>± </a:t>
                      </a:r>
                      <a:r>
                        <a:rPr lang="en-GB" sz="1400" b="1" dirty="0" smtClean="0">
                          <a:effectLst/>
                        </a:rPr>
                        <a:t>0.4</a:t>
                      </a:r>
                      <a:endParaRPr lang="es-ES" sz="1400" b="1" dirty="0">
                        <a:effectLst/>
                        <a:latin typeface="Calibri"/>
                        <a:ea typeface="Calibri"/>
                        <a:cs typeface="Times New Roman"/>
                      </a:endParaRPr>
                    </a:p>
                  </a:txBody>
                  <a:tcPr marL="51253" marR="51253" marT="0" marB="0"/>
                </a:tc>
              </a:tr>
              <a:tr h="273348">
                <a:tc>
                  <a:txBody>
                    <a:bodyPr/>
                    <a:lstStyle/>
                    <a:p>
                      <a:pPr>
                        <a:lnSpc>
                          <a:spcPct val="200000"/>
                        </a:lnSpc>
                        <a:spcAft>
                          <a:spcPts val="1000"/>
                        </a:spcAft>
                      </a:pPr>
                      <a:r>
                        <a:rPr lang="en-GB" sz="1400" dirty="0">
                          <a:effectLst/>
                        </a:rPr>
                        <a:t>K</a:t>
                      </a:r>
                      <a:r>
                        <a:rPr lang="en-GB" sz="1400" baseline="30000" dirty="0">
                          <a:effectLst/>
                        </a:rPr>
                        <a:t>+ </a:t>
                      </a:r>
                      <a:endParaRPr lang="es-ES" sz="1400"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dirty="0">
                          <a:effectLst/>
                        </a:rPr>
                        <a:t>(mg L</a:t>
                      </a:r>
                      <a:r>
                        <a:rPr lang="en-GB" sz="1400" baseline="30000" dirty="0">
                          <a:effectLst/>
                        </a:rPr>
                        <a:t>-1</a:t>
                      </a:r>
                      <a:r>
                        <a:rPr lang="en-GB" sz="1400" dirty="0">
                          <a:effectLst/>
                        </a:rPr>
                        <a:t>)</a:t>
                      </a:r>
                      <a:endParaRPr lang="es-ES" sz="1400"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dirty="0">
                          <a:effectLst/>
                        </a:rPr>
                        <a:t>19.1 ± 5.2</a:t>
                      </a:r>
                      <a:endParaRPr lang="es-ES" sz="1400" dirty="0">
                        <a:effectLst/>
                        <a:latin typeface="Calibri"/>
                        <a:ea typeface="Calibri"/>
                        <a:cs typeface="Times New Roman"/>
                      </a:endParaRPr>
                    </a:p>
                  </a:txBody>
                  <a:tcPr marL="51253" marR="51253" marT="0" marB="0"/>
                </a:tc>
              </a:tr>
            </a:tbl>
          </a:graphicData>
        </a:graphic>
      </p:graphicFrame>
      <p:sp>
        <p:nvSpPr>
          <p:cNvPr id="7" name="6 Rectángulo"/>
          <p:cNvSpPr/>
          <p:nvPr/>
        </p:nvSpPr>
        <p:spPr>
          <a:xfrm>
            <a:off x="4788024" y="6165304"/>
            <a:ext cx="4176464"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7 CuadroTexto"/>
          <p:cNvSpPr txBox="1"/>
          <p:nvPr/>
        </p:nvSpPr>
        <p:spPr>
          <a:xfrm>
            <a:off x="4788024" y="6309320"/>
            <a:ext cx="4355976" cy="338554"/>
          </a:xfrm>
          <a:prstGeom prst="rect">
            <a:avLst/>
          </a:prstGeom>
          <a:noFill/>
        </p:spPr>
        <p:txBody>
          <a:bodyPr wrap="square" rtlCol="0">
            <a:spAutoFit/>
          </a:bodyPr>
          <a:lstStyle/>
          <a:p>
            <a:r>
              <a:rPr lang="en-GB" sz="1600" b="1" dirty="0" smtClean="0"/>
              <a:t>Chemical characteristics of Food Wastes</a:t>
            </a:r>
            <a:endParaRPr lang="en-GB" sz="1600" b="1" dirty="0"/>
          </a:p>
        </p:txBody>
      </p:sp>
      <p:pic>
        <p:nvPicPr>
          <p:cNvPr id="9" name="8 Imagen"/>
          <p:cNvPicPr/>
          <p:nvPr/>
        </p:nvPicPr>
        <p:blipFill>
          <a:blip r:embed="rId2">
            <a:extLst>
              <a:ext uri="{28A0092B-C50C-407E-A947-70E740481C1C}">
                <a14:useLocalDpi xmlns:a14="http://schemas.microsoft.com/office/drawing/2010/main" val="0"/>
              </a:ext>
            </a:extLst>
          </a:blip>
          <a:srcRect/>
          <a:stretch>
            <a:fillRect/>
          </a:stretch>
        </p:blipFill>
        <p:spPr bwMode="auto">
          <a:xfrm>
            <a:off x="107504" y="3429000"/>
            <a:ext cx="4499992" cy="2807722"/>
          </a:xfrm>
          <a:prstGeom prst="rect">
            <a:avLst/>
          </a:prstGeom>
          <a:noFill/>
        </p:spPr>
      </p:pic>
      <p:sp>
        <p:nvSpPr>
          <p:cNvPr id="10" name="9 CuadroTexto"/>
          <p:cNvSpPr txBox="1"/>
          <p:nvPr/>
        </p:nvSpPr>
        <p:spPr>
          <a:xfrm>
            <a:off x="1187624" y="3501008"/>
            <a:ext cx="2880320" cy="369332"/>
          </a:xfrm>
          <a:prstGeom prst="rect">
            <a:avLst/>
          </a:prstGeom>
          <a:solidFill>
            <a:schemeClr val="bg1"/>
          </a:solidFill>
        </p:spPr>
        <p:txBody>
          <a:bodyPr wrap="square" rtlCol="0">
            <a:spAutoFit/>
          </a:bodyPr>
          <a:lstStyle/>
          <a:p>
            <a:r>
              <a:rPr lang="en-GB" dirty="0" smtClean="0"/>
              <a:t>Particle size distribution</a:t>
            </a:r>
            <a:endParaRPr lang="en-GB" dirty="0"/>
          </a:p>
        </p:txBody>
      </p:sp>
      <p:pic>
        <p:nvPicPr>
          <p:cNvPr id="11" name="10 Imagen"/>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182144" y="5153025"/>
            <a:ext cx="790575" cy="2619375"/>
          </a:xfrm>
          <a:prstGeom prst="rect">
            <a:avLst/>
          </a:prstGeom>
          <a:noFill/>
          <a:ln>
            <a:noFill/>
          </a:ln>
        </p:spPr>
      </p:pic>
      <p:pic>
        <p:nvPicPr>
          <p:cNvPr id="12" name="Picture 3" descr="D:\xiomara\dig anaerobia\contratos-proyectos digestión\Acciona depuradora\ECSAM 2012\Ategrus 2014\escudo-bncentrad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0801" y="10655"/>
            <a:ext cx="693199" cy="792108"/>
          </a:xfrm>
          <a:prstGeom prst="rect">
            <a:avLst/>
          </a:prstGeom>
          <a:noFill/>
          <a:extLst>
            <a:ext uri="{909E8E84-426E-40DD-AFC4-6F175D3DCCD1}">
              <a14:hiddenFill xmlns:a14="http://schemas.microsoft.com/office/drawing/2010/main">
                <a:solidFill>
                  <a:srgbClr val="FFFFFF"/>
                </a:solidFill>
              </a14:hiddenFill>
            </a:ext>
          </a:extLst>
        </p:spPr>
      </p:pic>
      <p:sp>
        <p:nvSpPr>
          <p:cNvPr id="13" name="12 CuadroTexto"/>
          <p:cNvSpPr txBox="1"/>
          <p:nvPr/>
        </p:nvSpPr>
        <p:spPr>
          <a:xfrm>
            <a:off x="107504" y="6309320"/>
            <a:ext cx="2160240" cy="307777"/>
          </a:xfrm>
          <a:prstGeom prst="rect">
            <a:avLst/>
          </a:prstGeom>
          <a:noFill/>
        </p:spPr>
        <p:txBody>
          <a:bodyPr wrap="square" rtlCol="0">
            <a:spAutoFit/>
          </a:bodyPr>
          <a:lstStyle/>
          <a:p>
            <a:r>
              <a:rPr lang="en-GB" sz="1400" dirty="0" smtClean="0"/>
              <a:t>JWCE Muffin Monster </a:t>
            </a:r>
            <a:endParaRPr lang="en-GB" sz="1400" dirty="0"/>
          </a:p>
        </p:txBody>
      </p:sp>
      <p:sp>
        <p:nvSpPr>
          <p:cNvPr id="14" name="13 Marcador de número de diapositiva"/>
          <p:cNvSpPr>
            <a:spLocks noGrp="1"/>
          </p:cNvSpPr>
          <p:nvPr>
            <p:ph type="sldNum" sz="quarter" idx="12"/>
          </p:nvPr>
        </p:nvSpPr>
        <p:spPr/>
        <p:txBody>
          <a:bodyPr/>
          <a:lstStyle/>
          <a:p>
            <a:fld id="{CE7279F1-0B02-4917-A451-6BFE2C2941F7}" type="slidenum">
              <a:rPr lang="es-ES" smtClean="0"/>
              <a:t>12</a:t>
            </a:fld>
            <a:endParaRPr lang="es-ES"/>
          </a:p>
        </p:txBody>
      </p:sp>
    </p:spTree>
    <p:extLst>
      <p:ext uri="{BB962C8B-B14F-4D97-AF65-F5344CB8AC3E}">
        <p14:creationId xmlns:p14="http://schemas.microsoft.com/office/powerpoint/2010/main" val="1237329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691680" y="1556792"/>
            <a:ext cx="6624736" cy="43204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1 Imagen"/>
          <p:cNvPicPr/>
          <p:nvPr/>
        </p:nvPicPr>
        <p:blipFill rotWithShape="1">
          <a:blip r:embed="rId2"/>
          <a:srcRect l="3262" t="551" r="2323" b="5939"/>
          <a:stretch/>
        </p:blipFill>
        <p:spPr bwMode="auto">
          <a:xfrm>
            <a:off x="1952624" y="1814512"/>
            <a:ext cx="5931743" cy="3774728"/>
          </a:xfrm>
          <a:prstGeom prst="rect">
            <a:avLst/>
          </a:prstGeom>
          <a:ln>
            <a:noFill/>
          </a:ln>
          <a:extLst>
            <a:ext uri="{53640926-AAD7-44D8-BBD7-CCE9431645EC}">
              <a14:shadowObscured xmlns:a14="http://schemas.microsoft.com/office/drawing/2010/main"/>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348880"/>
            <a:ext cx="215265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3059832" y="1691516"/>
            <a:ext cx="4176464" cy="369332"/>
          </a:xfrm>
          <a:prstGeom prst="rect">
            <a:avLst/>
          </a:prstGeom>
          <a:solidFill>
            <a:schemeClr val="bg1"/>
          </a:solidFill>
        </p:spPr>
        <p:txBody>
          <a:bodyPr wrap="square" rtlCol="0">
            <a:spAutoFit/>
          </a:bodyPr>
          <a:lstStyle/>
          <a:p>
            <a:r>
              <a:rPr lang="en-GB" dirty="0" smtClean="0"/>
              <a:t>Particle size distribution &lt; 0.5 mm</a:t>
            </a:r>
            <a:endParaRPr lang="en-GB" dirty="0"/>
          </a:p>
        </p:txBody>
      </p:sp>
      <p:sp>
        <p:nvSpPr>
          <p:cNvPr id="4" name="3 CuadroTexto"/>
          <p:cNvSpPr txBox="1"/>
          <p:nvPr/>
        </p:nvSpPr>
        <p:spPr>
          <a:xfrm>
            <a:off x="179512" y="5877272"/>
            <a:ext cx="8352928" cy="830997"/>
          </a:xfrm>
          <a:prstGeom prst="rect">
            <a:avLst/>
          </a:prstGeom>
          <a:solidFill>
            <a:schemeClr val="bg1"/>
          </a:solidFill>
        </p:spPr>
        <p:txBody>
          <a:bodyPr wrap="square" rtlCol="0">
            <a:spAutoFit/>
          </a:bodyPr>
          <a:lstStyle/>
          <a:p>
            <a:r>
              <a:rPr lang="en-GB" sz="1600" dirty="0" smtClean="0"/>
              <a:t>Particle size analysis was carried out using a Laser Diffraction particle Size Analyser LS 13 320 Beckmann Coulter. Samples were previously diluted in tap water for analysis. 10 measurements were performed for each sample</a:t>
            </a:r>
            <a:endParaRPr lang="en-GB" sz="1600" dirty="0"/>
          </a:p>
        </p:txBody>
      </p:sp>
      <p:sp>
        <p:nvSpPr>
          <p:cNvPr id="6" name="5 CuadroTexto"/>
          <p:cNvSpPr txBox="1"/>
          <p:nvPr/>
        </p:nvSpPr>
        <p:spPr>
          <a:xfrm>
            <a:off x="3419872" y="5301208"/>
            <a:ext cx="4176464" cy="369332"/>
          </a:xfrm>
          <a:prstGeom prst="rect">
            <a:avLst/>
          </a:prstGeom>
          <a:solidFill>
            <a:schemeClr val="bg1"/>
          </a:solidFill>
        </p:spPr>
        <p:txBody>
          <a:bodyPr wrap="square" rtlCol="0">
            <a:spAutoFit/>
          </a:bodyPr>
          <a:lstStyle/>
          <a:p>
            <a:r>
              <a:rPr lang="en-GB" dirty="0" smtClean="0"/>
              <a:t>Mean particle diameter (µm)</a:t>
            </a:r>
            <a:endParaRPr lang="en-GB" dirty="0"/>
          </a:p>
        </p:txBody>
      </p:sp>
      <p:sp>
        <p:nvSpPr>
          <p:cNvPr id="7" name="6 CuadroTexto"/>
          <p:cNvSpPr txBox="1"/>
          <p:nvPr/>
        </p:nvSpPr>
        <p:spPr>
          <a:xfrm rot="16200000">
            <a:off x="1084258" y="3316342"/>
            <a:ext cx="2160240" cy="369332"/>
          </a:xfrm>
          <a:prstGeom prst="rect">
            <a:avLst/>
          </a:prstGeom>
          <a:solidFill>
            <a:schemeClr val="bg1"/>
          </a:solidFill>
        </p:spPr>
        <p:txBody>
          <a:bodyPr wrap="square" rtlCol="0">
            <a:spAutoFit/>
          </a:bodyPr>
          <a:lstStyle/>
          <a:p>
            <a:r>
              <a:rPr lang="en-GB" dirty="0" smtClean="0"/>
              <a:t>Volume (%)</a:t>
            </a:r>
            <a:endParaRPr lang="en-GB" dirty="0"/>
          </a:p>
        </p:txBody>
      </p:sp>
      <p:sp>
        <p:nvSpPr>
          <p:cNvPr id="8" name="7 CuadroTexto"/>
          <p:cNvSpPr txBox="1"/>
          <p:nvPr/>
        </p:nvSpPr>
        <p:spPr>
          <a:xfrm>
            <a:off x="2699792" y="2132856"/>
            <a:ext cx="1296144" cy="261610"/>
          </a:xfrm>
          <a:prstGeom prst="rect">
            <a:avLst/>
          </a:prstGeom>
          <a:solidFill>
            <a:schemeClr val="bg1"/>
          </a:solidFill>
        </p:spPr>
        <p:txBody>
          <a:bodyPr wrap="square" rtlCol="0">
            <a:spAutoFit/>
          </a:bodyPr>
          <a:lstStyle/>
          <a:p>
            <a:r>
              <a:rPr lang="en-GB" sz="1100" b="1" dirty="0" smtClean="0"/>
              <a:t>Food waste</a:t>
            </a:r>
            <a:endParaRPr lang="en-GB" sz="1100" b="1" dirty="0"/>
          </a:p>
        </p:txBody>
      </p:sp>
      <p:sp>
        <p:nvSpPr>
          <p:cNvPr id="9" name="1 Título"/>
          <p:cNvSpPr txBox="1">
            <a:spLocks/>
          </p:cNvSpPr>
          <p:nvPr/>
        </p:nvSpPr>
        <p:spPr>
          <a:xfrm>
            <a:off x="426128" y="408372"/>
            <a:ext cx="8260672" cy="1039427"/>
          </a:xfrm>
          <a:prstGeom prst="rect">
            <a:avLst/>
          </a:prstGeom>
          <a:solidFill>
            <a:schemeClr val="bg1"/>
          </a:solidFill>
        </p:spPr>
        <p:txBody>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ES" b="1" dirty="0" smtClean="0">
                <a:solidFill>
                  <a:srgbClr val="00B050"/>
                </a:solidFill>
              </a:rPr>
              <a:t>Material &amp; </a:t>
            </a:r>
            <a:r>
              <a:rPr lang="es-ES" b="1" dirty="0" err="1" smtClean="0">
                <a:solidFill>
                  <a:srgbClr val="00B050"/>
                </a:solidFill>
              </a:rPr>
              <a:t>methods</a:t>
            </a:r>
            <a:endParaRPr lang="es-ES" b="1" dirty="0">
              <a:solidFill>
                <a:srgbClr val="00B050"/>
              </a:solidFill>
            </a:endParaRPr>
          </a:p>
        </p:txBody>
      </p:sp>
      <p:pic>
        <p:nvPicPr>
          <p:cNvPr id="11" name="Picture 3" descr="D:\xiomara\dig anaerobia\contratos-proyectos digestión\Acciona depuradora\ECSAM 2012\Ategrus 2014\escudo-bncentrad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0801" y="27244"/>
            <a:ext cx="693199" cy="792108"/>
          </a:xfrm>
          <a:prstGeom prst="rect">
            <a:avLst/>
          </a:prstGeom>
          <a:noFill/>
          <a:extLst>
            <a:ext uri="{909E8E84-426E-40DD-AFC4-6F175D3DCCD1}">
              <a14:hiddenFill xmlns:a14="http://schemas.microsoft.com/office/drawing/2010/main">
                <a:solidFill>
                  <a:srgbClr val="FFFFFF"/>
                </a:solidFill>
              </a14:hiddenFill>
            </a:ext>
          </a:extLst>
        </p:spPr>
      </p:pic>
      <p:sp>
        <p:nvSpPr>
          <p:cNvPr id="10" name="9 Marcador de número de diapositiva"/>
          <p:cNvSpPr>
            <a:spLocks noGrp="1"/>
          </p:cNvSpPr>
          <p:nvPr>
            <p:ph type="sldNum" sz="quarter" idx="12"/>
          </p:nvPr>
        </p:nvSpPr>
        <p:spPr/>
        <p:txBody>
          <a:bodyPr/>
          <a:lstStyle/>
          <a:p>
            <a:fld id="{CE7279F1-0B02-4917-A451-6BFE2C2941F7}" type="slidenum">
              <a:rPr lang="es-ES" smtClean="0"/>
              <a:t>13</a:t>
            </a:fld>
            <a:endParaRPr lang="es-ES"/>
          </a:p>
        </p:txBody>
      </p:sp>
    </p:spTree>
    <p:extLst>
      <p:ext uri="{BB962C8B-B14F-4D97-AF65-F5344CB8AC3E}">
        <p14:creationId xmlns:p14="http://schemas.microsoft.com/office/powerpoint/2010/main" val="1644558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26128" y="408372"/>
            <a:ext cx="8260672" cy="1039427"/>
          </a:xfrm>
          <a:prstGeom prst="rect">
            <a:avLst/>
          </a:prstGeom>
          <a:solidFill>
            <a:schemeClr val="bg1"/>
          </a:solidFill>
        </p:spPr>
        <p:txBody>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ES" b="1" dirty="0" smtClean="0">
                <a:solidFill>
                  <a:srgbClr val="00B050"/>
                </a:solidFill>
              </a:rPr>
              <a:t>Material &amp; </a:t>
            </a:r>
            <a:r>
              <a:rPr lang="es-ES" b="1" dirty="0" err="1" smtClean="0">
                <a:solidFill>
                  <a:srgbClr val="00B050"/>
                </a:solidFill>
              </a:rPr>
              <a:t>methods</a:t>
            </a:r>
            <a:endParaRPr lang="es-ES" b="1" dirty="0">
              <a:solidFill>
                <a:srgbClr val="00B050"/>
              </a:solidFill>
            </a:endParaRPr>
          </a:p>
        </p:txBody>
      </p:sp>
      <p:sp>
        <p:nvSpPr>
          <p:cNvPr id="3" name="2 CuadroTexto"/>
          <p:cNvSpPr txBox="1"/>
          <p:nvPr/>
        </p:nvSpPr>
        <p:spPr>
          <a:xfrm>
            <a:off x="539552" y="1772816"/>
            <a:ext cx="4536504" cy="2708434"/>
          </a:xfrm>
          <a:prstGeom prst="rect">
            <a:avLst/>
          </a:prstGeom>
          <a:solidFill>
            <a:schemeClr val="bg1"/>
          </a:solidFill>
        </p:spPr>
        <p:txBody>
          <a:bodyPr wrap="square" rtlCol="0">
            <a:spAutoFit/>
          </a:bodyPr>
          <a:lstStyle/>
          <a:p>
            <a:r>
              <a:rPr lang="en-GB" dirty="0" smtClean="0"/>
              <a:t>Substrate</a:t>
            </a:r>
          </a:p>
          <a:p>
            <a:endParaRPr lang="en-GB" dirty="0"/>
          </a:p>
          <a:p>
            <a:r>
              <a:rPr lang="en-GB" dirty="0" smtClean="0"/>
              <a:t>Cheese whey: Obtained from Cheese processing factory (Zamora (Spain))</a:t>
            </a:r>
          </a:p>
          <a:p>
            <a:endParaRPr lang="en-GB" dirty="0"/>
          </a:p>
          <a:p>
            <a:r>
              <a:rPr lang="en-GB" sz="1600" dirty="0" smtClean="0"/>
              <a:t>The CW liquid effluent was obtained after treatment with a membrane separation unit designed to recover proteins, thereby resulting in a liquid waste stream with poor nitrogen content</a:t>
            </a:r>
            <a:endParaRPr lang="en-GB" sz="16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25144"/>
            <a:ext cx="3810000"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4 Tabla"/>
          <p:cNvGraphicFramePr>
            <a:graphicFrameLocks noGrp="1"/>
          </p:cNvGraphicFramePr>
          <p:nvPr>
            <p:extLst>
              <p:ext uri="{D42A27DB-BD31-4B8C-83A1-F6EECF244321}">
                <p14:modId xmlns:p14="http://schemas.microsoft.com/office/powerpoint/2010/main" val="4226859289"/>
              </p:ext>
            </p:extLst>
          </p:nvPr>
        </p:nvGraphicFramePr>
        <p:xfrm>
          <a:off x="5076056" y="1700808"/>
          <a:ext cx="3777769" cy="4693920"/>
        </p:xfrm>
        <a:graphic>
          <a:graphicData uri="http://schemas.openxmlformats.org/drawingml/2006/table">
            <a:tbl>
              <a:tblPr firstRow="1" firstCol="1" lastRow="1" lastCol="1" bandRow="1" bandCol="1">
                <a:tableStyleId>{5C22544A-7EE6-4342-B048-85BDC9FD1C3A}</a:tableStyleId>
              </a:tblPr>
              <a:tblGrid>
                <a:gridCol w="1434419"/>
                <a:gridCol w="805769"/>
                <a:gridCol w="1537581"/>
              </a:tblGrid>
              <a:tr h="273348">
                <a:tc>
                  <a:txBody>
                    <a:bodyPr/>
                    <a:lstStyle/>
                    <a:p>
                      <a:pPr>
                        <a:lnSpc>
                          <a:spcPct val="200000"/>
                        </a:lnSpc>
                        <a:spcAft>
                          <a:spcPts val="1000"/>
                        </a:spcAft>
                      </a:pPr>
                      <a:r>
                        <a:rPr lang="en-GB" sz="1400" b="1" dirty="0">
                          <a:effectLst/>
                        </a:rPr>
                        <a:t>Parameters</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a:effectLst/>
                        </a:rPr>
                        <a:t>Units</a:t>
                      </a:r>
                      <a:endParaRPr lang="es-ES" sz="1400" b="1">
                        <a:effectLst/>
                        <a:latin typeface="Calibri"/>
                        <a:ea typeface="Calibri"/>
                        <a:cs typeface="Times New Roman"/>
                      </a:endParaRPr>
                    </a:p>
                  </a:txBody>
                  <a:tcPr marL="51253" marR="51253" marT="0" marB="0"/>
                </a:tc>
                <a:tc>
                  <a:txBody>
                    <a:bodyPr/>
                    <a:lstStyle/>
                    <a:p>
                      <a:pPr>
                        <a:lnSpc>
                          <a:spcPct val="200000"/>
                        </a:lnSpc>
                        <a:spcAft>
                          <a:spcPts val="0"/>
                        </a:spcAft>
                      </a:pPr>
                      <a:r>
                        <a:rPr lang="en-GB" sz="1400" b="1" dirty="0" smtClean="0">
                          <a:effectLst/>
                        </a:rPr>
                        <a:t>CW</a:t>
                      </a:r>
                      <a:endParaRPr lang="es-ES" sz="1400" b="1" dirty="0">
                        <a:effectLst/>
                        <a:latin typeface="Calibri"/>
                        <a:ea typeface="Calibri"/>
                        <a:cs typeface="Times New Roman"/>
                      </a:endParaRPr>
                    </a:p>
                  </a:txBody>
                  <a:tcPr marL="51253" marR="51253" marT="0" marB="0"/>
                </a:tc>
              </a:tr>
              <a:tr h="273348">
                <a:tc>
                  <a:txBody>
                    <a:bodyPr/>
                    <a:lstStyle/>
                    <a:p>
                      <a:pPr>
                        <a:lnSpc>
                          <a:spcPct val="200000"/>
                        </a:lnSpc>
                        <a:spcAft>
                          <a:spcPts val="1000"/>
                        </a:spcAft>
                      </a:pPr>
                      <a:r>
                        <a:rPr lang="en-GB" sz="1400" b="1" dirty="0">
                          <a:effectLst/>
                        </a:rPr>
                        <a:t>TS </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a:effectLst/>
                        </a:rPr>
                        <a:t>(g </a:t>
                      </a:r>
                      <a:r>
                        <a:rPr lang="en-GB" sz="1400" b="1" dirty="0" smtClean="0">
                          <a:effectLst/>
                        </a:rPr>
                        <a:t>L</a:t>
                      </a:r>
                      <a:r>
                        <a:rPr lang="en-GB" sz="1400" b="1" baseline="30000" dirty="0" smtClean="0">
                          <a:effectLst/>
                        </a:rPr>
                        <a:t>-1</a:t>
                      </a:r>
                      <a:r>
                        <a:rPr lang="en-GB" sz="1400" b="1" dirty="0">
                          <a:effectLst/>
                        </a:rPr>
                        <a:t>)</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smtClean="0">
                          <a:effectLst/>
                        </a:rPr>
                        <a:t>33.1 </a:t>
                      </a:r>
                      <a:r>
                        <a:rPr lang="en-GB" sz="1400" b="1" dirty="0">
                          <a:effectLst/>
                        </a:rPr>
                        <a:t>± </a:t>
                      </a:r>
                      <a:r>
                        <a:rPr lang="en-GB" sz="1400" b="1" dirty="0" smtClean="0">
                          <a:effectLst/>
                        </a:rPr>
                        <a:t>0.1</a:t>
                      </a:r>
                      <a:endParaRPr lang="es-ES" sz="1400" b="1" dirty="0">
                        <a:effectLst/>
                        <a:latin typeface="Calibri"/>
                        <a:ea typeface="Calibri"/>
                        <a:cs typeface="Times New Roman"/>
                      </a:endParaRPr>
                    </a:p>
                  </a:txBody>
                  <a:tcPr marL="51253" marR="51253" marT="0" marB="0"/>
                </a:tc>
              </a:tr>
              <a:tr h="273348">
                <a:tc>
                  <a:txBody>
                    <a:bodyPr/>
                    <a:lstStyle/>
                    <a:p>
                      <a:pPr>
                        <a:lnSpc>
                          <a:spcPct val="200000"/>
                        </a:lnSpc>
                        <a:spcAft>
                          <a:spcPts val="1000"/>
                        </a:spcAft>
                      </a:pPr>
                      <a:r>
                        <a:rPr lang="en-GB" sz="1400" b="1" dirty="0">
                          <a:effectLst/>
                        </a:rPr>
                        <a:t>VS </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a:effectLst/>
                        </a:rPr>
                        <a:t>(g </a:t>
                      </a:r>
                      <a:r>
                        <a:rPr lang="en-GB" sz="1400" b="1" dirty="0" smtClean="0">
                          <a:effectLst/>
                        </a:rPr>
                        <a:t>kg</a:t>
                      </a:r>
                      <a:r>
                        <a:rPr lang="en-GB" sz="1400" b="1" baseline="30000" dirty="0" smtClean="0">
                          <a:effectLst/>
                        </a:rPr>
                        <a:t>-1</a:t>
                      </a:r>
                      <a:r>
                        <a:rPr lang="en-GB" sz="1400" b="1" dirty="0">
                          <a:effectLst/>
                        </a:rPr>
                        <a:t>)</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smtClean="0">
                          <a:effectLst/>
                        </a:rPr>
                        <a:t>30.1 </a:t>
                      </a:r>
                      <a:r>
                        <a:rPr lang="en-GB" sz="1400" b="1" dirty="0">
                          <a:effectLst/>
                        </a:rPr>
                        <a:t>± </a:t>
                      </a:r>
                      <a:r>
                        <a:rPr lang="en-GB" sz="1400" b="1" dirty="0" smtClean="0">
                          <a:effectLst/>
                        </a:rPr>
                        <a:t>0.1</a:t>
                      </a:r>
                      <a:endParaRPr lang="es-ES" sz="1400" b="1" dirty="0">
                        <a:effectLst/>
                        <a:latin typeface="Calibri"/>
                        <a:ea typeface="Calibri"/>
                        <a:cs typeface="Times New Roman"/>
                      </a:endParaRPr>
                    </a:p>
                  </a:txBody>
                  <a:tcPr marL="51253" marR="51253" marT="0" marB="0"/>
                </a:tc>
              </a:tr>
              <a:tr h="273348">
                <a:tc>
                  <a:txBody>
                    <a:bodyPr/>
                    <a:lstStyle/>
                    <a:p>
                      <a:pPr>
                        <a:lnSpc>
                          <a:spcPct val="200000"/>
                        </a:lnSpc>
                        <a:spcAft>
                          <a:spcPts val="1000"/>
                        </a:spcAft>
                      </a:pPr>
                      <a:r>
                        <a:rPr lang="en-GB" sz="1400" b="1" dirty="0">
                          <a:effectLst/>
                        </a:rPr>
                        <a:t>COD</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a:effectLst/>
                        </a:rPr>
                        <a:t>(g </a:t>
                      </a:r>
                      <a:r>
                        <a:rPr lang="en-GB" sz="1400" b="1" dirty="0" smtClean="0">
                          <a:effectLst/>
                        </a:rPr>
                        <a:t>Kg</a:t>
                      </a:r>
                      <a:r>
                        <a:rPr lang="en-GB" sz="1400" b="1" baseline="30000" dirty="0" smtClean="0">
                          <a:effectLst/>
                        </a:rPr>
                        <a:t>-1</a:t>
                      </a:r>
                      <a:r>
                        <a:rPr lang="en-GB" sz="1400" b="1" dirty="0">
                          <a:effectLst/>
                        </a:rPr>
                        <a:t>)</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smtClean="0">
                          <a:effectLst/>
                        </a:rPr>
                        <a:t>38.4 ± 1.4</a:t>
                      </a:r>
                      <a:endParaRPr lang="es-ES" sz="1400" b="1" dirty="0">
                        <a:effectLst/>
                        <a:latin typeface="Calibri"/>
                        <a:ea typeface="Calibri"/>
                        <a:cs typeface="Times New Roman"/>
                      </a:endParaRPr>
                    </a:p>
                  </a:txBody>
                  <a:tcPr marL="51253" marR="51253" marT="0" marB="0"/>
                </a:tc>
              </a:tr>
              <a:tr h="273348">
                <a:tc>
                  <a:txBody>
                    <a:bodyPr/>
                    <a:lstStyle/>
                    <a:p>
                      <a:pPr>
                        <a:lnSpc>
                          <a:spcPct val="200000"/>
                        </a:lnSpc>
                        <a:spcAft>
                          <a:spcPts val="1000"/>
                        </a:spcAft>
                      </a:pPr>
                      <a:r>
                        <a:rPr lang="es-ES" sz="1400" b="1" dirty="0" err="1" smtClean="0">
                          <a:effectLst/>
                          <a:latin typeface="Calibri"/>
                          <a:ea typeface="Calibri"/>
                          <a:cs typeface="Times New Roman"/>
                        </a:rPr>
                        <a:t>Alkalinity</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smtClean="0">
                          <a:effectLst/>
                        </a:rPr>
                        <a:t>(mg L</a:t>
                      </a:r>
                      <a:r>
                        <a:rPr lang="en-GB" sz="1400" b="1" baseline="30000" dirty="0" smtClean="0">
                          <a:effectLst/>
                        </a:rPr>
                        <a:t>-1</a:t>
                      </a:r>
                      <a:r>
                        <a:rPr lang="en-GB" sz="1400" b="1" dirty="0" smtClean="0">
                          <a:effectLst/>
                        </a:rPr>
                        <a:t>)</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smtClean="0">
                          <a:effectLst/>
                        </a:rPr>
                        <a:t>370 </a:t>
                      </a:r>
                      <a:r>
                        <a:rPr lang="en-GB" sz="1400" b="1" dirty="0">
                          <a:effectLst/>
                        </a:rPr>
                        <a:t>± </a:t>
                      </a:r>
                      <a:r>
                        <a:rPr lang="en-GB" sz="1400" b="1" dirty="0" smtClean="0">
                          <a:effectLst/>
                        </a:rPr>
                        <a:t>10</a:t>
                      </a:r>
                      <a:endParaRPr lang="es-ES" sz="1400" b="1" dirty="0">
                        <a:effectLst/>
                        <a:latin typeface="Calibri"/>
                        <a:ea typeface="Calibri"/>
                        <a:cs typeface="Times New Roman"/>
                      </a:endParaRPr>
                    </a:p>
                  </a:txBody>
                  <a:tcPr marL="51253" marR="51253" marT="0" marB="0"/>
                </a:tc>
              </a:tr>
              <a:tr h="273348">
                <a:tc>
                  <a:txBody>
                    <a:bodyPr/>
                    <a:lstStyle/>
                    <a:p>
                      <a:pPr>
                        <a:lnSpc>
                          <a:spcPct val="200000"/>
                        </a:lnSpc>
                        <a:spcAft>
                          <a:spcPts val="1000"/>
                        </a:spcAft>
                      </a:pPr>
                      <a:r>
                        <a:rPr lang="en-GB" sz="1400" b="1" dirty="0" smtClean="0">
                          <a:effectLst/>
                        </a:rPr>
                        <a:t>KN </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smtClean="0">
                          <a:effectLst/>
                        </a:rPr>
                        <a:t>(g L</a:t>
                      </a:r>
                      <a:r>
                        <a:rPr lang="en-GB" sz="1400" b="1" baseline="30000" dirty="0" smtClean="0">
                          <a:effectLst/>
                        </a:rPr>
                        <a:t>-1</a:t>
                      </a:r>
                      <a:r>
                        <a:rPr lang="en-GB" sz="1400" b="1" dirty="0" smtClean="0">
                          <a:effectLst/>
                        </a:rPr>
                        <a:t>)</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smtClean="0">
                          <a:effectLst/>
                        </a:rPr>
                        <a:t>0.4 </a:t>
                      </a:r>
                      <a:r>
                        <a:rPr lang="en-GB" sz="1400" b="1" dirty="0">
                          <a:effectLst/>
                        </a:rPr>
                        <a:t>± 0.1</a:t>
                      </a:r>
                      <a:endParaRPr lang="es-ES" sz="1400" b="1" dirty="0">
                        <a:effectLst/>
                        <a:latin typeface="Calibri"/>
                        <a:ea typeface="Calibri"/>
                        <a:cs typeface="Times New Roman"/>
                      </a:endParaRPr>
                    </a:p>
                  </a:txBody>
                  <a:tcPr marL="51253" marR="51253" marT="0" marB="0"/>
                </a:tc>
              </a:tr>
              <a:tr h="273348">
                <a:tc>
                  <a:txBody>
                    <a:bodyPr/>
                    <a:lstStyle/>
                    <a:p>
                      <a:pPr>
                        <a:lnSpc>
                          <a:spcPct val="200000"/>
                        </a:lnSpc>
                        <a:spcAft>
                          <a:spcPts val="1000"/>
                        </a:spcAft>
                      </a:pPr>
                      <a:r>
                        <a:rPr lang="en-GB" sz="1400" b="1" dirty="0" smtClean="0">
                          <a:effectLst/>
                          <a:latin typeface="+mn-lt"/>
                          <a:ea typeface="+mn-ea"/>
                          <a:cs typeface="+mn-cs"/>
                        </a:rPr>
                        <a:t>NH</a:t>
                      </a:r>
                      <a:r>
                        <a:rPr lang="en-GB" sz="1400" b="1" baseline="-25000" dirty="0" smtClean="0">
                          <a:effectLst/>
                          <a:latin typeface="+mn-lt"/>
                          <a:ea typeface="+mn-ea"/>
                          <a:cs typeface="+mn-cs"/>
                        </a:rPr>
                        <a:t>4</a:t>
                      </a:r>
                      <a:r>
                        <a:rPr lang="en-GB" sz="1400" b="1" baseline="30000" dirty="0" smtClean="0">
                          <a:effectLst/>
                          <a:latin typeface="+mn-lt"/>
                          <a:ea typeface="+mn-ea"/>
                          <a:cs typeface="+mn-cs"/>
                        </a:rPr>
                        <a:t>+</a:t>
                      </a:r>
                      <a:endParaRPr lang="es-ES" sz="1400" b="1" baseline="30000"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smtClean="0">
                          <a:effectLst/>
                        </a:rPr>
                        <a:t>(mg L</a:t>
                      </a:r>
                      <a:r>
                        <a:rPr lang="en-GB" sz="1400" b="1" baseline="30000" dirty="0" smtClean="0">
                          <a:effectLst/>
                        </a:rPr>
                        <a:t>-1</a:t>
                      </a:r>
                      <a:r>
                        <a:rPr lang="en-GB" sz="1400" b="1" dirty="0" smtClean="0">
                          <a:effectLst/>
                        </a:rPr>
                        <a:t>)</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smtClean="0">
                          <a:effectLst/>
                        </a:rPr>
                        <a:t>26 </a:t>
                      </a:r>
                      <a:r>
                        <a:rPr lang="en-GB" sz="1400" b="1" dirty="0">
                          <a:effectLst/>
                        </a:rPr>
                        <a:t>± </a:t>
                      </a:r>
                      <a:r>
                        <a:rPr lang="en-GB" sz="1400" b="1" dirty="0" smtClean="0">
                          <a:effectLst/>
                        </a:rPr>
                        <a:t>2.2</a:t>
                      </a:r>
                      <a:endParaRPr lang="es-ES" sz="1400" b="1" dirty="0">
                        <a:effectLst/>
                        <a:latin typeface="Calibri"/>
                        <a:ea typeface="Calibri"/>
                        <a:cs typeface="Times New Roman"/>
                      </a:endParaRPr>
                    </a:p>
                  </a:txBody>
                  <a:tcPr marL="51253" marR="51253" marT="0" marB="0"/>
                </a:tc>
              </a:tr>
              <a:tr h="273348">
                <a:tc>
                  <a:txBody>
                    <a:bodyPr/>
                    <a:lstStyle/>
                    <a:p>
                      <a:pPr>
                        <a:lnSpc>
                          <a:spcPct val="200000"/>
                        </a:lnSpc>
                        <a:spcAft>
                          <a:spcPts val="1000"/>
                        </a:spcAft>
                      </a:pPr>
                      <a:r>
                        <a:rPr lang="en-GB" sz="1400" dirty="0">
                          <a:effectLst/>
                        </a:rPr>
                        <a:t>K</a:t>
                      </a:r>
                      <a:r>
                        <a:rPr lang="en-GB" sz="1400" baseline="30000" dirty="0">
                          <a:effectLst/>
                        </a:rPr>
                        <a:t>+ </a:t>
                      </a:r>
                      <a:endParaRPr lang="es-ES" sz="1400"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a:effectLst/>
                        </a:rPr>
                        <a:t>(mg L</a:t>
                      </a:r>
                      <a:r>
                        <a:rPr lang="en-GB" sz="1400" b="1" baseline="30000" dirty="0">
                          <a:effectLst/>
                        </a:rPr>
                        <a:t>-1</a:t>
                      </a:r>
                      <a:r>
                        <a:rPr lang="en-GB" sz="1400" b="1" dirty="0">
                          <a:effectLst/>
                        </a:rPr>
                        <a:t>)</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dirty="0" smtClean="0">
                          <a:effectLst/>
                        </a:rPr>
                        <a:t>639 </a:t>
                      </a:r>
                      <a:r>
                        <a:rPr lang="en-GB" sz="1400" dirty="0">
                          <a:effectLst/>
                        </a:rPr>
                        <a:t>± </a:t>
                      </a:r>
                      <a:r>
                        <a:rPr lang="en-GB" sz="1400" dirty="0" smtClean="0">
                          <a:effectLst/>
                        </a:rPr>
                        <a:t>30</a:t>
                      </a:r>
                      <a:endParaRPr lang="es-ES" sz="1400" dirty="0">
                        <a:effectLst/>
                        <a:latin typeface="Calibri"/>
                        <a:ea typeface="Calibri"/>
                        <a:cs typeface="Times New Roman"/>
                      </a:endParaRPr>
                    </a:p>
                  </a:txBody>
                  <a:tcPr marL="51253" marR="51253" marT="0" marB="0"/>
                </a:tc>
              </a:tr>
              <a:tr h="273348">
                <a:tc>
                  <a:txBody>
                    <a:bodyPr/>
                    <a:lstStyle/>
                    <a:p>
                      <a:pPr>
                        <a:lnSpc>
                          <a:spcPct val="200000"/>
                        </a:lnSpc>
                        <a:spcAft>
                          <a:spcPts val="1000"/>
                        </a:spcAft>
                      </a:pPr>
                      <a:r>
                        <a:rPr lang="en-GB" sz="1400" b="1" dirty="0" smtClean="0">
                          <a:effectLst/>
                        </a:rPr>
                        <a:t>Na</a:t>
                      </a:r>
                      <a:r>
                        <a:rPr lang="en-GB" sz="1400" b="1" baseline="30000" dirty="0" smtClean="0">
                          <a:effectLst/>
                        </a:rPr>
                        <a:t>+ </a:t>
                      </a:r>
                      <a:endParaRPr lang="es-ES" sz="1400" b="1" dirty="0">
                        <a:effectLst/>
                        <a:latin typeface="Calibri"/>
                        <a:ea typeface="Calibri"/>
                        <a:cs typeface="Times New Roman"/>
                      </a:endParaRPr>
                    </a:p>
                  </a:txBody>
                  <a:tcPr marL="51253" marR="51253" marT="0" marB="0"/>
                </a:tc>
                <a:tc>
                  <a:txBody>
                    <a:bodyPr/>
                    <a:lstStyle/>
                    <a:p>
                      <a:pPr marL="0" marR="0" indent="0" algn="l" defTabSz="914400" rtl="0" eaLnBrk="1" fontAlgn="auto" latinLnBrk="0" hangingPunct="1">
                        <a:lnSpc>
                          <a:spcPct val="200000"/>
                        </a:lnSpc>
                        <a:spcBef>
                          <a:spcPts val="0"/>
                        </a:spcBef>
                        <a:spcAft>
                          <a:spcPts val="1000"/>
                        </a:spcAft>
                        <a:buClrTx/>
                        <a:buSzTx/>
                        <a:buFontTx/>
                        <a:buNone/>
                        <a:tabLst/>
                        <a:defRPr/>
                      </a:pPr>
                      <a:r>
                        <a:rPr lang="en-GB" sz="1400" b="1" dirty="0" smtClean="0">
                          <a:effectLst/>
                        </a:rPr>
                        <a:t>(mg L</a:t>
                      </a:r>
                      <a:r>
                        <a:rPr lang="en-GB" sz="1400" b="1" baseline="30000" dirty="0" smtClean="0">
                          <a:effectLst/>
                        </a:rPr>
                        <a:t>-1</a:t>
                      </a:r>
                      <a:r>
                        <a:rPr lang="en-GB" sz="1400" b="1" dirty="0" smtClean="0">
                          <a:effectLst/>
                        </a:rPr>
                        <a:t>)</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smtClean="0">
                          <a:effectLst/>
                        </a:rPr>
                        <a:t>167 </a:t>
                      </a:r>
                      <a:r>
                        <a:rPr lang="en-GB" sz="1400" b="1" dirty="0">
                          <a:effectLst/>
                        </a:rPr>
                        <a:t>± </a:t>
                      </a:r>
                      <a:r>
                        <a:rPr lang="en-GB" sz="1400" b="1" dirty="0" smtClean="0">
                          <a:effectLst/>
                        </a:rPr>
                        <a:t>10</a:t>
                      </a:r>
                      <a:endParaRPr lang="es-ES" sz="1400" b="1" dirty="0">
                        <a:effectLst/>
                        <a:latin typeface="Calibri"/>
                        <a:ea typeface="Calibri"/>
                        <a:cs typeface="Times New Roman"/>
                      </a:endParaRPr>
                    </a:p>
                  </a:txBody>
                  <a:tcPr marL="51253" marR="51253" marT="0" marB="0"/>
                </a:tc>
              </a:tr>
              <a:tr h="273348">
                <a:tc>
                  <a:txBody>
                    <a:bodyPr/>
                    <a:lstStyle/>
                    <a:p>
                      <a:pPr>
                        <a:lnSpc>
                          <a:spcPct val="200000"/>
                        </a:lnSpc>
                        <a:spcAft>
                          <a:spcPts val="1000"/>
                        </a:spcAft>
                      </a:pPr>
                      <a:r>
                        <a:rPr lang="en-GB" sz="1400" b="1" dirty="0" smtClean="0">
                          <a:effectLst/>
                        </a:rPr>
                        <a:t>Cl</a:t>
                      </a:r>
                      <a:r>
                        <a:rPr lang="en-GB" sz="1400" b="1" baseline="30000" dirty="0" smtClean="0">
                          <a:effectLst/>
                        </a:rPr>
                        <a:t>-</a:t>
                      </a:r>
                      <a:endParaRPr lang="es-ES" sz="1400" b="1" baseline="30000"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smtClean="0">
                          <a:effectLst/>
                        </a:rPr>
                        <a:t>(mg L</a:t>
                      </a:r>
                      <a:r>
                        <a:rPr lang="en-GB" sz="1400" b="1" baseline="30000" dirty="0" smtClean="0">
                          <a:effectLst/>
                        </a:rPr>
                        <a:t>-1</a:t>
                      </a:r>
                      <a:r>
                        <a:rPr lang="en-GB" sz="1400" b="1" dirty="0" smtClean="0">
                          <a:effectLst/>
                        </a:rPr>
                        <a:t>)</a:t>
                      </a:r>
                      <a:endParaRPr lang="es-ES" sz="1400" b="1"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b="1" dirty="0" smtClean="0">
                          <a:effectLst/>
                        </a:rPr>
                        <a:t>487 </a:t>
                      </a:r>
                      <a:r>
                        <a:rPr lang="en-GB" sz="1400" b="1" dirty="0">
                          <a:effectLst/>
                        </a:rPr>
                        <a:t>± </a:t>
                      </a:r>
                      <a:r>
                        <a:rPr lang="en-GB" sz="1400" b="1" dirty="0" smtClean="0">
                          <a:effectLst/>
                        </a:rPr>
                        <a:t>20</a:t>
                      </a:r>
                      <a:endParaRPr lang="es-ES" sz="1400" b="1" dirty="0">
                        <a:effectLst/>
                        <a:latin typeface="Calibri"/>
                        <a:ea typeface="Calibri"/>
                        <a:cs typeface="Times New Roman"/>
                      </a:endParaRPr>
                    </a:p>
                  </a:txBody>
                  <a:tcPr marL="51253" marR="51253" marT="0" marB="0"/>
                </a:tc>
              </a:tr>
              <a:tr h="273348">
                <a:tc>
                  <a:txBody>
                    <a:bodyPr/>
                    <a:lstStyle/>
                    <a:p>
                      <a:pPr>
                        <a:lnSpc>
                          <a:spcPct val="200000"/>
                        </a:lnSpc>
                        <a:spcAft>
                          <a:spcPts val="1000"/>
                        </a:spcAft>
                      </a:pPr>
                      <a:r>
                        <a:rPr lang="en-GB" sz="1400" dirty="0">
                          <a:effectLst/>
                        </a:rPr>
                        <a:t>K</a:t>
                      </a:r>
                      <a:r>
                        <a:rPr lang="en-GB" sz="1400" baseline="30000" dirty="0">
                          <a:effectLst/>
                        </a:rPr>
                        <a:t>+ </a:t>
                      </a:r>
                      <a:endParaRPr lang="es-ES" sz="1400"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dirty="0">
                          <a:effectLst/>
                        </a:rPr>
                        <a:t>(mg L</a:t>
                      </a:r>
                      <a:r>
                        <a:rPr lang="en-GB" sz="1400" baseline="30000" dirty="0">
                          <a:effectLst/>
                        </a:rPr>
                        <a:t>-1</a:t>
                      </a:r>
                      <a:r>
                        <a:rPr lang="en-GB" sz="1400" dirty="0">
                          <a:effectLst/>
                        </a:rPr>
                        <a:t>)</a:t>
                      </a:r>
                      <a:endParaRPr lang="es-ES" sz="1400" dirty="0">
                        <a:effectLst/>
                        <a:latin typeface="Calibri"/>
                        <a:ea typeface="Calibri"/>
                        <a:cs typeface="Times New Roman"/>
                      </a:endParaRPr>
                    </a:p>
                  </a:txBody>
                  <a:tcPr marL="51253" marR="51253" marT="0" marB="0"/>
                </a:tc>
                <a:tc>
                  <a:txBody>
                    <a:bodyPr/>
                    <a:lstStyle/>
                    <a:p>
                      <a:pPr>
                        <a:lnSpc>
                          <a:spcPct val="200000"/>
                        </a:lnSpc>
                        <a:spcAft>
                          <a:spcPts val="1000"/>
                        </a:spcAft>
                      </a:pPr>
                      <a:r>
                        <a:rPr lang="en-GB" sz="1400" dirty="0">
                          <a:effectLst/>
                        </a:rPr>
                        <a:t>19.1 ± 5.2</a:t>
                      </a:r>
                      <a:endParaRPr lang="es-ES" sz="1400" dirty="0">
                        <a:effectLst/>
                        <a:latin typeface="Calibri"/>
                        <a:ea typeface="Calibri"/>
                        <a:cs typeface="Times New Roman"/>
                      </a:endParaRPr>
                    </a:p>
                  </a:txBody>
                  <a:tcPr marL="51253" marR="51253" marT="0" marB="0"/>
                </a:tc>
              </a:tr>
            </a:tbl>
          </a:graphicData>
        </a:graphic>
      </p:graphicFrame>
      <p:sp>
        <p:nvSpPr>
          <p:cNvPr id="6" name="5 Rectángulo"/>
          <p:cNvSpPr/>
          <p:nvPr/>
        </p:nvSpPr>
        <p:spPr>
          <a:xfrm>
            <a:off x="4788024" y="6021288"/>
            <a:ext cx="4176464"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6 CuadroTexto"/>
          <p:cNvSpPr txBox="1"/>
          <p:nvPr/>
        </p:nvSpPr>
        <p:spPr>
          <a:xfrm>
            <a:off x="5148064" y="6165304"/>
            <a:ext cx="3960440" cy="338554"/>
          </a:xfrm>
          <a:prstGeom prst="rect">
            <a:avLst/>
          </a:prstGeom>
          <a:noFill/>
        </p:spPr>
        <p:txBody>
          <a:bodyPr wrap="square" rtlCol="0">
            <a:spAutoFit/>
          </a:bodyPr>
          <a:lstStyle/>
          <a:p>
            <a:r>
              <a:rPr lang="en-GB" sz="1600" b="1" dirty="0" smtClean="0"/>
              <a:t>Chemical characteristics of CW</a:t>
            </a:r>
            <a:endParaRPr lang="en-GB" sz="1600" b="1" dirty="0"/>
          </a:p>
        </p:txBody>
      </p:sp>
      <p:pic>
        <p:nvPicPr>
          <p:cNvPr id="8" name="Picture 3" descr="D:\xiomara\dig anaerobia\contratos-proyectos digestión\Acciona depuradora\ECSAM 2012\Ategrus 2014\escudo-bncentrad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0801" y="0"/>
            <a:ext cx="693199" cy="792108"/>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número de diapositiva"/>
          <p:cNvSpPr>
            <a:spLocks noGrp="1"/>
          </p:cNvSpPr>
          <p:nvPr>
            <p:ph type="sldNum" sz="quarter" idx="12"/>
          </p:nvPr>
        </p:nvSpPr>
        <p:spPr/>
        <p:txBody>
          <a:bodyPr/>
          <a:lstStyle/>
          <a:p>
            <a:fld id="{CE7279F1-0B02-4917-A451-6BFE2C2941F7}" type="slidenum">
              <a:rPr lang="es-ES" smtClean="0"/>
              <a:t>14</a:t>
            </a:fld>
            <a:endParaRPr lang="es-ES"/>
          </a:p>
        </p:txBody>
      </p:sp>
    </p:spTree>
    <p:extLst>
      <p:ext uri="{BB962C8B-B14F-4D97-AF65-F5344CB8AC3E}">
        <p14:creationId xmlns:p14="http://schemas.microsoft.com/office/powerpoint/2010/main" val="30220270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26128" y="408373"/>
            <a:ext cx="8260672" cy="860388"/>
          </a:xfrm>
          <a:prstGeom prst="rect">
            <a:avLst/>
          </a:prstGeom>
          <a:solidFill>
            <a:schemeClr val="bg1"/>
          </a:solidFill>
        </p:spPr>
        <p:txBody>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ES" b="1" dirty="0" smtClean="0">
                <a:solidFill>
                  <a:srgbClr val="00B050"/>
                </a:solidFill>
              </a:rPr>
              <a:t>Material &amp; </a:t>
            </a:r>
            <a:r>
              <a:rPr lang="es-ES" b="1" dirty="0" err="1" smtClean="0">
                <a:solidFill>
                  <a:srgbClr val="00B050"/>
                </a:solidFill>
              </a:rPr>
              <a:t>methods</a:t>
            </a:r>
            <a:endParaRPr lang="es-ES" b="1" dirty="0">
              <a:solidFill>
                <a:srgbClr val="00B050"/>
              </a:solidFill>
            </a:endParaRPr>
          </a:p>
        </p:txBody>
      </p:sp>
      <p:sp>
        <p:nvSpPr>
          <p:cNvPr id="3" name="2 CuadroTexto"/>
          <p:cNvSpPr txBox="1"/>
          <p:nvPr/>
        </p:nvSpPr>
        <p:spPr>
          <a:xfrm>
            <a:off x="395536" y="1412776"/>
            <a:ext cx="5688632" cy="2585323"/>
          </a:xfrm>
          <a:prstGeom prst="rect">
            <a:avLst/>
          </a:prstGeom>
          <a:solidFill>
            <a:schemeClr val="bg1"/>
          </a:solidFill>
        </p:spPr>
        <p:txBody>
          <a:bodyPr wrap="square" rtlCol="0">
            <a:spAutoFit/>
          </a:bodyPr>
          <a:lstStyle/>
          <a:p>
            <a:r>
              <a:rPr lang="en-GB" b="1" dirty="0" smtClean="0"/>
              <a:t>Digestion and fermentation: Batch</a:t>
            </a:r>
          </a:p>
          <a:p>
            <a:endParaRPr lang="en-GB" dirty="0" smtClean="0"/>
          </a:p>
          <a:p>
            <a:endParaRPr lang="en-GB" dirty="0"/>
          </a:p>
          <a:p>
            <a:r>
              <a:rPr lang="en-GB" dirty="0" smtClean="0"/>
              <a:t>Experiments were carried out in Erlenmeyer flasks of 250 mL </a:t>
            </a:r>
          </a:p>
          <a:p>
            <a:endParaRPr lang="en-GB" dirty="0"/>
          </a:p>
          <a:p>
            <a:r>
              <a:rPr lang="en-GB" dirty="0" smtClean="0"/>
              <a:t>Substrate – Inoculum ratio: Controlled based on desired process performance. </a:t>
            </a:r>
          </a:p>
          <a:p>
            <a:endParaRPr lang="en-GB"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628800"/>
            <a:ext cx="2505075" cy="1889760"/>
          </a:xfrm>
          <a:prstGeom prst="rect">
            <a:avLst/>
          </a:prstGeom>
          <a:noFill/>
        </p:spPr>
      </p:pic>
      <p:sp>
        <p:nvSpPr>
          <p:cNvPr id="5" name="4 CuadroTexto"/>
          <p:cNvSpPr txBox="1"/>
          <p:nvPr/>
        </p:nvSpPr>
        <p:spPr>
          <a:xfrm>
            <a:off x="395536" y="3645024"/>
            <a:ext cx="8136904" cy="2585323"/>
          </a:xfrm>
          <a:prstGeom prst="rect">
            <a:avLst/>
          </a:prstGeom>
          <a:solidFill>
            <a:schemeClr val="bg1"/>
          </a:solidFill>
        </p:spPr>
        <p:txBody>
          <a:bodyPr wrap="square" rtlCol="0">
            <a:spAutoFit/>
          </a:bodyPr>
          <a:lstStyle/>
          <a:p>
            <a:endParaRPr lang="en-GB" dirty="0"/>
          </a:p>
          <a:p>
            <a:r>
              <a:rPr lang="en-GB" dirty="0" smtClean="0"/>
              <a:t>Tap water was added when needed to complete a 250 mL volume </a:t>
            </a:r>
          </a:p>
          <a:p>
            <a:endParaRPr lang="en-GB" dirty="0"/>
          </a:p>
          <a:p>
            <a:r>
              <a:rPr lang="en-GB" dirty="0" smtClean="0"/>
              <a:t>Replicates: measuring gas production and composition. </a:t>
            </a:r>
          </a:p>
          <a:p>
            <a:endParaRPr lang="en-GB" dirty="0"/>
          </a:p>
          <a:p>
            <a:r>
              <a:rPr lang="en-GB" dirty="0" smtClean="0"/>
              <a:t>Control: Batch reactor containing only inoculum was used as blank. </a:t>
            </a:r>
          </a:p>
          <a:p>
            <a:endParaRPr lang="en-GB" dirty="0"/>
          </a:p>
          <a:p>
            <a:r>
              <a:rPr lang="en-GB" dirty="0" smtClean="0"/>
              <a:t>Temperature: 34°C, this being controlled by a water bath. Agitation was provided by means of magnetic stirrers. </a:t>
            </a:r>
            <a:endParaRPr lang="en-GB" dirty="0"/>
          </a:p>
        </p:txBody>
      </p:sp>
      <p:pic>
        <p:nvPicPr>
          <p:cNvPr id="6" name="Picture 3" descr="D:\xiomara\dig anaerobia\contratos-proyectos digestión\Acciona depuradora\ECSAM 2012\Ategrus 2014\escudo-bncentrad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3956" y="0"/>
            <a:ext cx="693199" cy="792108"/>
          </a:xfrm>
          <a:prstGeom prst="rect">
            <a:avLst/>
          </a:prstGeom>
          <a:noFill/>
          <a:extLst>
            <a:ext uri="{909E8E84-426E-40DD-AFC4-6F175D3DCCD1}">
              <a14:hiddenFill xmlns:a14="http://schemas.microsoft.com/office/drawing/2010/main">
                <a:solidFill>
                  <a:srgbClr val="FFFFFF"/>
                </a:solidFill>
              </a14:hiddenFill>
            </a:ext>
          </a:extLst>
        </p:spPr>
      </p:pic>
      <p:sp>
        <p:nvSpPr>
          <p:cNvPr id="7" name="6 Marcador de número de diapositiva"/>
          <p:cNvSpPr>
            <a:spLocks noGrp="1"/>
          </p:cNvSpPr>
          <p:nvPr>
            <p:ph type="sldNum" sz="quarter" idx="12"/>
          </p:nvPr>
        </p:nvSpPr>
        <p:spPr/>
        <p:txBody>
          <a:bodyPr/>
          <a:lstStyle/>
          <a:p>
            <a:fld id="{CE7279F1-0B02-4917-A451-6BFE2C2941F7}" type="slidenum">
              <a:rPr lang="es-ES" smtClean="0"/>
              <a:t>15</a:t>
            </a:fld>
            <a:endParaRPr lang="es-ES"/>
          </a:p>
        </p:txBody>
      </p:sp>
    </p:spTree>
    <p:extLst>
      <p:ext uri="{BB962C8B-B14F-4D97-AF65-F5344CB8AC3E}">
        <p14:creationId xmlns:p14="http://schemas.microsoft.com/office/powerpoint/2010/main" val="2469346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26128" y="408373"/>
            <a:ext cx="8260672" cy="860388"/>
          </a:xfrm>
          <a:prstGeom prst="rect">
            <a:avLst/>
          </a:prstGeom>
          <a:solidFill>
            <a:schemeClr val="bg1"/>
          </a:solidFill>
        </p:spPr>
        <p:txBody>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ES" b="1" dirty="0" smtClean="0">
                <a:solidFill>
                  <a:srgbClr val="00B050"/>
                </a:solidFill>
              </a:rPr>
              <a:t>Material &amp; </a:t>
            </a:r>
            <a:r>
              <a:rPr lang="es-ES" b="1" dirty="0" err="1" smtClean="0">
                <a:solidFill>
                  <a:srgbClr val="00B050"/>
                </a:solidFill>
              </a:rPr>
              <a:t>methods</a:t>
            </a:r>
            <a:endParaRPr lang="es-ES" b="1" dirty="0">
              <a:solidFill>
                <a:srgbClr val="00B050"/>
              </a:solidFill>
            </a:endParaRPr>
          </a:p>
        </p:txBody>
      </p:sp>
      <p:pic>
        <p:nvPicPr>
          <p:cNvPr id="3" name="Picture 4" descr="DSC0617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484785"/>
            <a:ext cx="1513299"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Marcador de contenido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23527" y="2204865"/>
            <a:ext cx="2304257" cy="1728192"/>
          </a:xfrm>
          <a:prstGeom prst="rect">
            <a:avLst/>
          </a:prstGeom>
          <a:ln>
            <a:noFill/>
          </a:ln>
          <a:effectLst>
            <a:outerShdw blurRad="292100" dist="139700" dir="2700000" algn="tl" rotWithShape="0">
              <a:srgbClr val="333333">
                <a:alpha val="65000"/>
              </a:srgbClr>
            </a:outerShdw>
          </a:effectLst>
        </p:spPr>
      </p:pic>
      <p:sp>
        <p:nvSpPr>
          <p:cNvPr id="5" name="4 CuadroTexto"/>
          <p:cNvSpPr txBox="1"/>
          <p:nvPr/>
        </p:nvSpPr>
        <p:spPr>
          <a:xfrm>
            <a:off x="323528" y="1268760"/>
            <a:ext cx="5256584" cy="646331"/>
          </a:xfrm>
          <a:prstGeom prst="rect">
            <a:avLst/>
          </a:prstGeom>
          <a:noFill/>
        </p:spPr>
        <p:txBody>
          <a:bodyPr wrap="square" rtlCol="0">
            <a:spAutoFit/>
          </a:bodyPr>
          <a:lstStyle/>
          <a:p>
            <a:r>
              <a:rPr lang="en-GB" dirty="0" smtClean="0"/>
              <a:t>Digestion under </a:t>
            </a:r>
            <a:r>
              <a:rPr lang="en-GB" dirty="0" err="1" smtClean="0"/>
              <a:t>mesophilic</a:t>
            </a:r>
            <a:r>
              <a:rPr lang="en-GB" dirty="0" smtClean="0"/>
              <a:t> conditions</a:t>
            </a:r>
          </a:p>
          <a:p>
            <a:r>
              <a:rPr lang="en-GB" dirty="0" smtClean="0"/>
              <a:t>3 L volume reactor</a:t>
            </a:r>
            <a:endParaRPr lang="en-GB" dirty="0"/>
          </a:p>
        </p:txBody>
      </p:sp>
      <p:sp>
        <p:nvSpPr>
          <p:cNvPr id="6" name="5 CuadroTexto"/>
          <p:cNvSpPr txBox="1"/>
          <p:nvPr/>
        </p:nvSpPr>
        <p:spPr>
          <a:xfrm>
            <a:off x="6156176" y="3645024"/>
            <a:ext cx="3168352" cy="923330"/>
          </a:xfrm>
          <a:prstGeom prst="rect">
            <a:avLst/>
          </a:prstGeom>
          <a:noFill/>
        </p:spPr>
        <p:txBody>
          <a:bodyPr wrap="square" rtlCol="0">
            <a:spAutoFit/>
          </a:bodyPr>
          <a:lstStyle/>
          <a:p>
            <a:r>
              <a:rPr lang="en-GB" dirty="0" smtClean="0"/>
              <a:t>Digestion under </a:t>
            </a:r>
            <a:r>
              <a:rPr lang="en-GB" dirty="0" err="1" smtClean="0"/>
              <a:t>thermophilic</a:t>
            </a:r>
            <a:r>
              <a:rPr lang="en-GB" dirty="0" smtClean="0"/>
              <a:t> conditions</a:t>
            </a:r>
          </a:p>
          <a:p>
            <a:r>
              <a:rPr lang="en-GB" dirty="0" smtClean="0"/>
              <a:t>5 L volume reactor</a:t>
            </a:r>
            <a:endParaRPr lang="en-GB" dirty="0"/>
          </a:p>
        </p:txBody>
      </p:sp>
      <p:sp>
        <p:nvSpPr>
          <p:cNvPr id="7" name="6 CuadroTexto"/>
          <p:cNvSpPr txBox="1"/>
          <p:nvPr/>
        </p:nvSpPr>
        <p:spPr>
          <a:xfrm>
            <a:off x="2627784" y="1700808"/>
            <a:ext cx="3600400" cy="3970318"/>
          </a:xfrm>
          <a:prstGeom prst="rect">
            <a:avLst/>
          </a:prstGeom>
          <a:solidFill>
            <a:schemeClr val="bg1"/>
          </a:solidFill>
        </p:spPr>
        <p:txBody>
          <a:bodyPr wrap="square" rtlCol="0">
            <a:spAutoFit/>
          </a:bodyPr>
          <a:lstStyle/>
          <a:p>
            <a:r>
              <a:rPr lang="en-GB" b="1" dirty="0" smtClean="0"/>
              <a:t>Analytical techniques</a:t>
            </a:r>
          </a:p>
          <a:p>
            <a:endParaRPr lang="en-GB" dirty="0"/>
          </a:p>
          <a:p>
            <a:r>
              <a:rPr lang="en-GB" dirty="0" err="1" smtClean="0"/>
              <a:t>Kjeldahl</a:t>
            </a:r>
            <a:r>
              <a:rPr lang="en-GB" dirty="0" smtClean="0"/>
              <a:t> nitrogen, TS, VS, COD, alkalinity, ammonium, and pH </a:t>
            </a:r>
          </a:p>
          <a:p>
            <a:endParaRPr lang="en-GB" dirty="0"/>
          </a:p>
          <a:p>
            <a:r>
              <a:rPr lang="en-GB" dirty="0" smtClean="0"/>
              <a:t>Biogas composition and VFA (Varian CP 3800 GC) </a:t>
            </a:r>
          </a:p>
          <a:p>
            <a:endParaRPr lang="en-GB" dirty="0"/>
          </a:p>
          <a:p>
            <a:r>
              <a:rPr lang="en-GB" dirty="0" smtClean="0"/>
              <a:t>Thermal analysis</a:t>
            </a:r>
          </a:p>
          <a:p>
            <a:r>
              <a:rPr lang="en-GB" dirty="0" smtClean="0"/>
              <a:t>FTIR spectroscopy</a:t>
            </a:r>
          </a:p>
          <a:p>
            <a:r>
              <a:rPr lang="en-GB" dirty="0" smtClean="0"/>
              <a:t>NMR</a:t>
            </a:r>
          </a:p>
          <a:p>
            <a:endParaRPr lang="en-GB" dirty="0"/>
          </a:p>
          <a:p>
            <a:r>
              <a:rPr lang="en-GB" dirty="0" err="1" smtClean="0"/>
              <a:t>Soxhlet</a:t>
            </a:r>
            <a:r>
              <a:rPr lang="en-GB" dirty="0" smtClean="0"/>
              <a:t> method</a:t>
            </a:r>
          </a:p>
          <a:p>
            <a:endParaRPr lang="en-GB" dirty="0"/>
          </a:p>
        </p:txBody>
      </p:sp>
      <p:pic>
        <p:nvPicPr>
          <p:cNvPr id="8" name="Picture 3" descr="D:\xiomara\dig anaerobia\contratos-proyectos digestión\Acciona depuradora\ECSAM 2012\Ategrus 2014\escudo-bncentrad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0801" y="0"/>
            <a:ext cx="693199" cy="792108"/>
          </a:xfrm>
          <a:prstGeom prst="rect">
            <a:avLst/>
          </a:prstGeom>
          <a:noFill/>
          <a:extLst>
            <a:ext uri="{909E8E84-426E-40DD-AFC4-6F175D3DCCD1}">
              <a14:hiddenFill xmlns:a14="http://schemas.microsoft.com/office/drawing/2010/main">
                <a:solidFill>
                  <a:srgbClr val="FFFFFF"/>
                </a:solidFill>
              </a14:hiddenFill>
            </a:ext>
          </a:extLst>
        </p:spPr>
      </p:pic>
      <p:sp>
        <p:nvSpPr>
          <p:cNvPr id="9" name="8 Marcador de número de diapositiva"/>
          <p:cNvSpPr>
            <a:spLocks noGrp="1"/>
          </p:cNvSpPr>
          <p:nvPr>
            <p:ph type="sldNum" sz="quarter" idx="12"/>
          </p:nvPr>
        </p:nvSpPr>
        <p:spPr/>
        <p:txBody>
          <a:bodyPr/>
          <a:lstStyle/>
          <a:p>
            <a:fld id="{CE7279F1-0B02-4917-A451-6BFE2C2941F7}" type="slidenum">
              <a:rPr lang="es-ES" smtClean="0"/>
              <a:t>16</a:t>
            </a:fld>
            <a:endParaRPr lang="es-ES"/>
          </a:p>
        </p:txBody>
      </p:sp>
    </p:spTree>
    <p:extLst>
      <p:ext uri="{BB962C8B-B14F-4D97-AF65-F5344CB8AC3E}">
        <p14:creationId xmlns:p14="http://schemas.microsoft.com/office/powerpoint/2010/main" val="3293859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149080"/>
            <a:ext cx="4680520" cy="2483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txBox="1">
            <a:spLocks/>
          </p:cNvSpPr>
          <p:nvPr/>
        </p:nvSpPr>
        <p:spPr>
          <a:xfrm>
            <a:off x="426128" y="408373"/>
            <a:ext cx="8260672" cy="860388"/>
          </a:xfrm>
          <a:prstGeom prst="rect">
            <a:avLst/>
          </a:prstGeom>
          <a:solidFill>
            <a:schemeClr val="bg1"/>
          </a:solidFill>
        </p:spPr>
        <p:txBody>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pPr algn="l"/>
            <a:r>
              <a:rPr lang="es-ES" b="1" dirty="0" err="1" smtClean="0">
                <a:solidFill>
                  <a:srgbClr val="00B050"/>
                </a:solidFill>
              </a:rPr>
              <a:t>Results</a:t>
            </a:r>
            <a:endParaRPr lang="es-ES" b="1" dirty="0">
              <a:solidFill>
                <a:srgbClr val="00B050"/>
              </a:solidFill>
            </a:endParaRPr>
          </a:p>
        </p:txBody>
      </p:sp>
      <p:sp>
        <p:nvSpPr>
          <p:cNvPr id="5" name="4 CuadroTexto"/>
          <p:cNvSpPr txBox="1"/>
          <p:nvPr/>
        </p:nvSpPr>
        <p:spPr>
          <a:xfrm>
            <a:off x="1187624" y="908720"/>
            <a:ext cx="6840760" cy="369332"/>
          </a:xfrm>
          <a:prstGeom prst="rect">
            <a:avLst/>
          </a:prstGeom>
          <a:noFill/>
        </p:spPr>
        <p:txBody>
          <a:bodyPr wrap="square" rtlCol="0">
            <a:spAutoFit/>
          </a:bodyPr>
          <a:lstStyle/>
          <a:p>
            <a:r>
              <a:rPr lang="es-ES" dirty="0" err="1" smtClean="0"/>
              <a:t>Hydrolysis</a:t>
            </a:r>
            <a:r>
              <a:rPr lang="es-ES" dirty="0" smtClean="0"/>
              <a:t> of vegetable </a:t>
            </a:r>
            <a:r>
              <a:rPr lang="es-ES" dirty="0" err="1" smtClean="0"/>
              <a:t>wastes</a:t>
            </a:r>
            <a:r>
              <a:rPr lang="es-ES" dirty="0" smtClean="0"/>
              <a:t> (3 d </a:t>
            </a:r>
            <a:r>
              <a:rPr lang="es-ES" dirty="0" err="1" smtClean="0"/>
              <a:t>period</a:t>
            </a:r>
            <a:r>
              <a:rPr lang="es-ES" dirty="0" smtClean="0"/>
              <a:t>) at 20 and </a:t>
            </a:r>
            <a:r>
              <a:rPr lang="es-ES" dirty="0"/>
              <a:t>5 </a:t>
            </a:r>
            <a:r>
              <a:rPr lang="es-ES" dirty="0" err="1"/>
              <a:t>ºC</a:t>
            </a:r>
            <a:r>
              <a:rPr lang="es-ES" dirty="0"/>
              <a:t>.</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772816"/>
            <a:ext cx="4181103" cy="2218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204864"/>
            <a:ext cx="28384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1115616" y="4293096"/>
            <a:ext cx="1368152"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10 CuadroTexto"/>
          <p:cNvSpPr txBox="1"/>
          <p:nvPr/>
        </p:nvSpPr>
        <p:spPr>
          <a:xfrm>
            <a:off x="1115616" y="4221088"/>
            <a:ext cx="2304256" cy="246221"/>
          </a:xfrm>
          <a:prstGeom prst="rect">
            <a:avLst/>
          </a:prstGeom>
          <a:solidFill>
            <a:schemeClr val="bg1"/>
          </a:solidFill>
        </p:spPr>
        <p:txBody>
          <a:bodyPr wrap="square" rtlCol="0">
            <a:spAutoFit/>
          </a:bodyPr>
          <a:lstStyle/>
          <a:p>
            <a:r>
              <a:rPr lang="en-GB" sz="1000" dirty="0" smtClean="0"/>
              <a:t>Particle size distribution &lt; 0.5 mm</a:t>
            </a:r>
            <a:endParaRPr lang="en-GB" sz="1000" dirty="0"/>
          </a:p>
        </p:txBody>
      </p:sp>
      <p:sp>
        <p:nvSpPr>
          <p:cNvPr id="14" name="13 CuadroTexto"/>
          <p:cNvSpPr txBox="1"/>
          <p:nvPr/>
        </p:nvSpPr>
        <p:spPr>
          <a:xfrm>
            <a:off x="1547664" y="6612856"/>
            <a:ext cx="2160240" cy="253916"/>
          </a:xfrm>
          <a:prstGeom prst="rect">
            <a:avLst/>
          </a:prstGeom>
          <a:solidFill>
            <a:schemeClr val="bg1"/>
          </a:solidFill>
        </p:spPr>
        <p:txBody>
          <a:bodyPr wrap="square" rtlCol="0">
            <a:spAutoFit/>
          </a:bodyPr>
          <a:lstStyle/>
          <a:p>
            <a:r>
              <a:rPr lang="en-GB" sz="1050" dirty="0" smtClean="0"/>
              <a:t>Mean particle diameter (µm)</a:t>
            </a:r>
            <a:endParaRPr lang="en-GB" sz="1050" dirty="0"/>
          </a:p>
        </p:txBody>
      </p:sp>
      <p:pic>
        <p:nvPicPr>
          <p:cNvPr id="1229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5661248"/>
            <a:ext cx="48577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75856" y="5589240"/>
            <a:ext cx="1152128" cy="261610"/>
          </a:xfrm>
          <a:prstGeom prst="rect">
            <a:avLst/>
          </a:prstGeom>
          <a:noFill/>
        </p:spPr>
        <p:txBody>
          <a:bodyPr wrap="square" rtlCol="0">
            <a:spAutoFit/>
          </a:bodyPr>
          <a:lstStyle/>
          <a:p>
            <a:r>
              <a:rPr lang="en-GB" sz="1100" b="1" dirty="0" smtClean="0"/>
              <a:t>Food waste</a:t>
            </a:r>
            <a:endParaRPr lang="en-GB" sz="1100" b="1" dirty="0"/>
          </a:p>
        </p:txBody>
      </p:sp>
      <p:sp>
        <p:nvSpPr>
          <p:cNvPr id="17" name="16 CuadroTexto"/>
          <p:cNvSpPr txBox="1"/>
          <p:nvPr/>
        </p:nvSpPr>
        <p:spPr>
          <a:xfrm>
            <a:off x="3275856" y="5759678"/>
            <a:ext cx="1152128" cy="261610"/>
          </a:xfrm>
          <a:prstGeom prst="rect">
            <a:avLst/>
          </a:prstGeom>
          <a:noFill/>
        </p:spPr>
        <p:txBody>
          <a:bodyPr wrap="square" rtlCol="0">
            <a:spAutoFit/>
          </a:bodyPr>
          <a:lstStyle/>
          <a:p>
            <a:r>
              <a:rPr lang="en-GB" sz="1100" b="1" dirty="0" err="1" smtClean="0"/>
              <a:t>Hyd</a:t>
            </a:r>
            <a:r>
              <a:rPr lang="en-GB" sz="1100" b="1" dirty="0" smtClean="0"/>
              <a:t> 5 ºC</a:t>
            </a:r>
            <a:endParaRPr lang="en-GB" sz="1100" b="1" dirty="0"/>
          </a:p>
        </p:txBody>
      </p:sp>
      <p:sp>
        <p:nvSpPr>
          <p:cNvPr id="18" name="17 CuadroTexto"/>
          <p:cNvSpPr txBox="1"/>
          <p:nvPr/>
        </p:nvSpPr>
        <p:spPr>
          <a:xfrm>
            <a:off x="3275856" y="5975702"/>
            <a:ext cx="1152128" cy="261610"/>
          </a:xfrm>
          <a:prstGeom prst="rect">
            <a:avLst/>
          </a:prstGeom>
          <a:noFill/>
        </p:spPr>
        <p:txBody>
          <a:bodyPr wrap="square" rtlCol="0">
            <a:spAutoFit/>
          </a:bodyPr>
          <a:lstStyle/>
          <a:p>
            <a:r>
              <a:rPr lang="en-GB" sz="1100" b="1" dirty="0" err="1" smtClean="0"/>
              <a:t>Hyd</a:t>
            </a:r>
            <a:r>
              <a:rPr lang="en-GB" sz="1100" b="1" dirty="0" smtClean="0"/>
              <a:t> 20 ºC</a:t>
            </a:r>
            <a:endParaRPr lang="en-GB" sz="1100" b="1" dirty="0"/>
          </a:p>
        </p:txBody>
      </p:sp>
      <p:pic>
        <p:nvPicPr>
          <p:cNvPr id="1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128" y="4149081"/>
            <a:ext cx="3168351" cy="2312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CuadroTexto"/>
          <p:cNvSpPr txBox="1"/>
          <p:nvPr/>
        </p:nvSpPr>
        <p:spPr>
          <a:xfrm>
            <a:off x="6804248" y="6407750"/>
            <a:ext cx="1656184" cy="261610"/>
          </a:xfrm>
          <a:prstGeom prst="rect">
            <a:avLst/>
          </a:prstGeom>
          <a:noFill/>
        </p:spPr>
        <p:txBody>
          <a:bodyPr wrap="square" rtlCol="0">
            <a:spAutoFit/>
          </a:bodyPr>
          <a:lstStyle/>
          <a:p>
            <a:r>
              <a:rPr lang="en-GB" sz="1100" b="1" dirty="0" smtClean="0"/>
              <a:t>Time (days)</a:t>
            </a:r>
            <a:endParaRPr lang="en-GB" sz="1100" b="1" dirty="0"/>
          </a:p>
        </p:txBody>
      </p:sp>
      <p:sp>
        <p:nvSpPr>
          <p:cNvPr id="21" name="20 CuadroTexto"/>
          <p:cNvSpPr txBox="1"/>
          <p:nvPr/>
        </p:nvSpPr>
        <p:spPr>
          <a:xfrm rot="16200000">
            <a:off x="4837238" y="5278416"/>
            <a:ext cx="1512169" cy="261610"/>
          </a:xfrm>
          <a:prstGeom prst="rect">
            <a:avLst/>
          </a:prstGeom>
          <a:noFill/>
        </p:spPr>
        <p:txBody>
          <a:bodyPr wrap="square" rtlCol="0">
            <a:spAutoFit/>
          </a:bodyPr>
          <a:lstStyle/>
          <a:p>
            <a:r>
              <a:rPr lang="en-GB" sz="1100" b="1" dirty="0" smtClean="0"/>
              <a:t>SMP (L CH</a:t>
            </a:r>
            <a:r>
              <a:rPr lang="en-GB" sz="1100" b="1" baseline="-25000" dirty="0" smtClean="0"/>
              <a:t>4</a:t>
            </a:r>
            <a:r>
              <a:rPr lang="en-GB" sz="1100" b="1" dirty="0" smtClean="0"/>
              <a:t>/kg VS)</a:t>
            </a:r>
            <a:endParaRPr lang="en-GB" sz="1100" b="1" dirty="0"/>
          </a:p>
        </p:txBody>
      </p:sp>
      <p:sp>
        <p:nvSpPr>
          <p:cNvPr id="22" name="21 CuadroTexto"/>
          <p:cNvSpPr txBox="1"/>
          <p:nvPr/>
        </p:nvSpPr>
        <p:spPr>
          <a:xfrm>
            <a:off x="7380312" y="5240234"/>
            <a:ext cx="1656184" cy="276999"/>
          </a:xfrm>
          <a:prstGeom prst="rect">
            <a:avLst/>
          </a:prstGeom>
          <a:noFill/>
        </p:spPr>
        <p:txBody>
          <a:bodyPr wrap="square" rtlCol="0">
            <a:spAutoFit/>
          </a:bodyPr>
          <a:lstStyle/>
          <a:p>
            <a:r>
              <a:rPr lang="en-GB" sz="1200" dirty="0" smtClean="0"/>
              <a:t>Food waste</a:t>
            </a:r>
            <a:endParaRPr lang="en-GB" sz="1200" dirty="0"/>
          </a:p>
        </p:txBody>
      </p:sp>
      <p:pic>
        <p:nvPicPr>
          <p:cNvPr id="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0232" y="5301209"/>
            <a:ext cx="762000"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23 Rectángulo"/>
          <p:cNvSpPr/>
          <p:nvPr/>
        </p:nvSpPr>
        <p:spPr>
          <a:xfrm>
            <a:off x="6084168" y="4293097"/>
            <a:ext cx="43204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24 CuadroTexto"/>
          <p:cNvSpPr txBox="1"/>
          <p:nvPr/>
        </p:nvSpPr>
        <p:spPr>
          <a:xfrm>
            <a:off x="7380312" y="5528266"/>
            <a:ext cx="1656184" cy="276999"/>
          </a:xfrm>
          <a:prstGeom prst="rect">
            <a:avLst/>
          </a:prstGeom>
          <a:noFill/>
        </p:spPr>
        <p:txBody>
          <a:bodyPr wrap="square" rtlCol="0">
            <a:spAutoFit/>
          </a:bodyPr>
          <a:lstStyle/>
          <a:p>
            <a:r>
              <a:rPr lang="en-GB" sz="1200" dirty="0" err="1" smtClean="0"/>
              <a:t>Hyd</a:t>
            </a:r>
            <a:r>
              <a:rPr lang="en-GB" sz="1200" dirty="0" smtClean="0"/>
              <a:t> 5 ºC</a:t>
            </a:r>
            <a:endParaRPr lang="en-GB" sz="1200" dirty="0"/>
          </a:p>
        </p:txBody>
      </p:sp>
      <p:sp>
        <p:nvSpPr>
          <p:cNvPr id="26" name="25 CuadroTexto"/>
          <p:cNvSpPr txBox="1"/>
          <p:nvPr/>
        </p:nvSpPr>
        <p:spPr>
          <a:xfrm>
            <a:off x="7380312" y="5888306"/>
            <a:ext cx="1656184" cy="276999"/>
          </a:xfrm>
          <a:prstGeom prst="rect">
            <a:avLst/>
          </a:prstGeom>
          <a:noFill/>
        </p:spPr>
        <p:txBody>
          <a:bodyPr wrap="square" rtlCol="0">
            <a:spAutoFit/>
          </a:bodyPr>
          <a:lstStyle/>
          <a:p>
            <a:r>
              <a:rPr lang="en-GB" sz="1200" dirty="0" err="1" smtClean="0"/>
              <a:t>Hyd</a:t>
            </a:r>
            <a:r>
              <a:rPr lang="en-GB" sz="1200" dirty="0" smtClean="0"/>
              <a:t> 20 ºC</a:t>
            </a:r>
            <a:endParaRPr lang="en-GB" sz="1200" dirty="0"/>
          </a:p>
        </p:txBody>
      </p:sp>
      <p:sp>
        <p:nvSpPr>
          <p:cNvPr id="27" name="26 CuadroTexto"/>
          <p:cNvSpPr txBox="1"/>
          <p:nvPr/>
        </p:nvSpPr>
        <p:spPr>
          <a:xfrm>
            <a:off x="6084168" y="4221088"/>
            <a:ext cx="2664296" cy="369332"/>
          </a:xfrm>
          <a:prstGeom prst="rect">
            <a:avLst/>
          </a:prstGeom>
          <a:noFill/>
        </p:spPr>
        <p:txBody>
          <a:bodyPr wrap="square" rtlCol="0">
            <a:spAutoFit/>
          </a:bodyPr>
          <a:lstStyle/>
          <a:p>
            <a:r>
              <a:rPr lang="en-GB" b="1" dirty="0" smtClean="0"/>
              <a:t>Batch digestion</a:t>
            </a:r>
            <a:endParaRPr lang="en-GB" b="1" dirty="0"/>
          </a:p>
        </p:txBody>
      </p:sp>
      <p:sp>
        <p:nvSpPr>
          <p:cNvPr id="8" name="7 Marcador de número de diapositiva"/>
          <p:cNvSpPr>
            <a:spLocks noGrp="1"/>
          </p:cNvSpPr>
          <p:nvPr>
            <p:ph type="sldNum" sz="quarter" idx="12"/>
          </p:nvPr>
        </p:nvSpPr>
        <p:spPr/>
        <p:txBody>
          <a:bodyPr/>
          <a:lstStyle/>
          <a:p>
            <a:fld id="{CE7279F1-0B02-4917-A451-6BFE2C2941F7}" type="slidenum">
              <a:rPr lang="es-ES" smtClean="0"/>
              <a:t>17</a:t>
            </a:fld>
            <a:endParaRPr lang="es-ES"/>
          </a:p>
        </p:txBody>
      </p:sp>
      <p:pic>
        <p:nvPicPr>
          <p:cNvPr id="29" name="Picture 3" descr="D:\xiomara\dig anaerobia\contratos-proyectos digestión\Acciona depuradora\ECSAM 2012\Ategrus 2014\escudo-bncentrad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50801" y="0"/>
            <a:ext cx="693199" cy="792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6904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31 Rectángulo"/>
          <p:cNvSpPr/>
          <p:nvPr/>
        </p:nvSpPr>
        <p:spPr>
          <a:xfrm>
            <a:off x="4499992" y="3717032"/>
            <a:ext cx="4644008" cy="3127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10 Rectángulo"/>
          <p:cNvSpPr/>
          <p:nvPr/>
        </p:nvSpPr>
        <p:spPr>
          <a:xfrm>
            <a:off x="107504" y="1196752"/>
            <a:ext cx="5328592" cy="3600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4747803"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 Título"/>
          <p:cNvSpPr txBox="1">
            <a:spLocks/>
          </p:cNvSpPr>
          <p:nvPr/>
        </p:nvSpPr>
        <p:spPr>
          <a:xfrm>
            <a:off x="323528" y="188640"/>
            <a:ext cx="8260672" cy="860388"/>
          </a:xfrm>
          <a:prstGeom prst="rect">
            <a:avLst/>
          </a:prstGeom>
          <a:solidFill>
            <a:schemeClr val="bg1"/>
          </a:solidFill>
        </p:spPr>
        <p:txBody>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pPr algn="l"/>
            <a:r>
              <a:rPr lang="es-ES" b="1" dirty="0" err="1" smtClean="0">
                <a:solidFill>
                  <a:srgbClr val="00B050"/>
                </a:solidFill>
              </a:rPr>
              <a:t>Results</a:t>
            </a:r>
            <a:endParaRPr lang="es-ES" b="1" dirty="0">
              <a:solidFill>
                <a:srgbClr val="00B050"/>
              </a:solidFill>
            </a:endParaRPr>
          </a:p>
        </p:txBody>
      </p:sp>
      <p:sp>
        <p:nvSpPr>
          <p:cNvPr id="14" name="13 CuadroTexto"/>
          <p:cNvSpPr txBox="1"/>
          <p:nvPr/>
        </p:nvSpPr>
        <p:spPr>
          <a:xfrm>
            <a:off x="1259632" y="692696"/>
            <a:ext cx="3888432" cy="369332"/>
          </a:xfrm>
          <a:prstGeom prst="rect">
            <a:avLst/>
          </a:prstGeom>
          <a:noFill/>
        </p:spPr>
        <p:txBody>
          <a:bodyPr wrap="square" rtlCol="0">
            <a:spAutoFit/>
          </a:bodyPr>
          <a:lstStyle/>
          <a:p>
            <a:r>
              <a:rPr lang="es-ES" dirty="0" err="1" smtClean="0"/>
              <a:t>Digestion</a:t>
            </a:r>
            <a:r>
              <a:rPr lang="es-ES" dirty="0" smtClean="0"/>
              <a:t> of vegetable </a:t>
            </a:r>
            <a:r>
              <a:rPr lang="es-ES" dirty="0" err="1" smtClean="0"/>
              <a:t>wastes</a:t>
            </a:r>
            <a:endParaRPr lang="es-ES" dirty="0"/>
          </a:p>
        </p:txBody>
      </p:sp>
      <p:sp>
        <p:nvSpPr>
          <p:cNvPr id="6" name="5 Rectángulo"/>
          <p:cNvSpPr/>
          <p:nvPr/>
        </p:nvSpPr>
        <p:spPr>
          <a:xfrm>
            <a:off x="1259632" y="1484784"/>
            <a:ext cx="180020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6 CuadroTexto"/>
          <p:cNvSpPr txBox="1"/>
          <p:nvPr/>
        </p:nvSpPr>
        <p:spPr>
          <a:xfrm>
            <a:off x="1331640" y="1412776"/>
            <a:ext cx="1584176" cy="261610"/>
          </a:xfrm>
          <a:prstGeom prst="rect">
            <a:avLst/>
          </a:prstGeom>
          <a:noFill/>
        </p:spPr>
        <p:txBody>
          <a:bodyPr wrap="square" rtlCol="0">
            <a:spAutoFit/>
          </a:bodyPr>
          <a:lstStyle/>
          <a:p>
            <a:r>
              <a:rPr lang="en-GB" sz="1100" dirty="0" smtClean="0"/>
              <a:t>Food waste</a:t>
            </a:r>
            <a:endParaRPr lang="en-GB" sz="1100" dirty="0"/>
          </a:p>
        </p:txBody>
      </p:sp>
      <p:sp>
        <p:nvSpPr>
          <p:cNvPr id="17" name="16 CuadroTexto"/>
          <p:cNvSpPr txBox="1"/>
          <p:nvPr/>
        </p:nvSpPr>
        <p:spPr>
          <a:xfrm>
            <a:off x="1331640" y="1556792"/>
            <a:ext cx="1584176" cy="261610"/>
          </a:xfrm>
          <a:prstGeom prst="rect">
            <a:avLst/>
          </a:prstGeom>
          <a:noFill/>
        </p:spPr>
        <p:txBody>
          <a:bodyPr wrap="square" rtlCol="0">
            <a:spAutoFit/>
          </a:bodyPr>
          <a:lstStyle/>
          <a:p>
            <a:r>
              <a:rPr lang="en-GB" sz="1100" dirty="0" smtClean="0"/>
              <a:t>Hydrolysed material</a:t>
            </a:r>
            <a:endParaRPr lang="en-GB" sz="1100" dirty="0"/>
          </a:p>
        </p:txBody>
      </p:sp>
      <p:sp>
        <p:nvSpPr>
          <p:cNvPr id="18" name="17 CuadroTexto"/>
          <p:cNvSpPr txBox="1"/>
          <p:nvPr/>
        </p:nvSpPr>
        <p:spPr>
          <a:xfrm>
            <a:off x="1331640" y="1772816"/>
            <a:ext cx="1584176" cy="261610"/>
          </a:xfrm>
          <a:prstGeom prst="rect">
            <a:avLst/>
          </a:prstGeom>
          <a:noFill/>
        </p:spPr>
        <p:txBody>
          <a:bodyPr wrap="square" rtlCol="0">
            <a:spAutoFit/>
          </a:bodyPr>
          <a:lstStyle/>
          <a:p>
            <a:r>
              <a:rPr lang="en-GB" sz="1100" dirty="0" smtClean="0"/>
              <a:t>OLR</a:t>
            </a:r>
            <a:endParaRPr lang="en-GB" sz="1100" dirty="0"/>
          </a:p>
        </p:txBody>
      </p:sp>
      <p:sp>
        <p:nvSpPr>
          <p:cNvPr id="19" name="18 CuadroTexto"/>
          <p:cNvSpPr txBox="1"/>
          <p:nvPr/>
        </p:nvSpPr>
        <p:spPr>
          <a:xfrm rot="16200000">
            <a:off x="-517775" y="2686127"/>
            <a:ext cx="1512169" cy="261610"/>
          </a:xfrm>
          <a:prstGeom prst="rect">
            <a:avLst/>
          </a:prstGeom>
          <a:noFill/>
        </p:spPr>
        <p:txBody>
          <a:bodyPr wrap="square" rtlCol="0">
            <a:spAutoFit/>
          </a:bodyPr>
          <a:lstStyle/>
          <a:p>
            <a:r>
              <a:rPr lang="en-GB" sz="1100" b="1" dirty="0" smtClean="0"/>
              <a:t>SMP (L CH</a:t>
            </a:r>
            <a:r>
              <a:rPr lang="en-GB" sz="1100" b="1" baseline="-25000" dirty="0" smtClean="0"/>
              <a:t>4</a:t>
            </a:r>
            <a:r>
              <a:rPr lang="en-GB" sz="1100" b="1" dirty="0" smtClean="0"/>
              <a:t>/kg VS)</a:t>
            </a:r>
            <a:endParaRPr lang="en-GB" sz="1100" b="1" dirty="0"/>
          </a:p>
        </p:txBody>
      </p:sp>
      <p:sp>
        <p:nvSpPr>
          <p:cNvPr id="20" name="19 CuadroTexto"/>
          <p:cNvSpPr txBox="1"/>
          <p:nvPr/>
        </p:nvSpPr>
        <p:spPr>
          <a:xfrm>
            <a:off x="1979712" y="4509120"/>
            <a:ext cx="1656184" cy="261610"/>
          </a:xfrm>
          <a:prstGeom prst="rect">
            <a:avLst/>
          </a:prstGeom>
          <a:noFill/>
        </p:spPr>
        <p:txBody>
          <a:bodyPr wrap="square" rtlCol="0">
            <a:spAutoFit/>
          </a:bodyPr>
          <a:lstStyle/>
          <a:p>
            <a:r>
              <a:rPr lang="en-GB" sz="1100" b="1" dirty="0" smtClean="0"/>
              <a:t>Time (days)</a:t>
            </a:r>
            <a:endParaRPr lang="en-GB" sz="1100" b="1" dirty="0"/>
          </a:p>
        </p:txBody>
      </p:sp>
      <p:sp>
        <p:nvSpPr>
          <p:cNvPr id="21" name="20 CuadroTexto"/>
          <p:cNvSpPr txBox="1"/>
          <p:nvPr/>
        </p:nvSpPr>
        <p:spPr>
          <a:xfrm rot="16200000">
            <a:off x="4378769" y="2542112"/>
            <a:ext cx="1512169" cy="261610"/>
          </a:xfrm>
          <a:prstGeom prst="rect">
            <a:avLst/>
          </a:prstGeom>
          <a:noFill/>
        </p:spPr>
        <p:txBody>
          <a:bodyPr wrap="square" rtlCol="0">
            <a:spAutoFit/>
          </a:bodyPr>
          <a:lstStyle/>
          <a:p>
            <a:r>
              <a:rPr lang="en-GB" sz="1100" b="1" dirty="0" smtClean="0"/>
              <a:t>OLR (g VS/L d)</a:t>
            </a:r>
            <a:endParaRPr lang="en-GB" sz="1100" b="1" dirty="0"/>
          </a:p>
        </p:txBody>
      </p:sp>
      <p:pic>
        <p:nvPicPr>
          <p:cNvPr id="133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12" y="3789040"/>
            <a:ext cx="3947344" cy="2707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p:cNvSpPr/>
          <p:nvPr/>
        </p:nvSpPr>
        <p:spPr>
          <a:xfrm>
            <a:off x="5436096" y="4365104"/>
            <a:ext cx="151216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24 CuadroTexto"/>
          <p:cNvSpPr txBox="1"/>
          <p:nvPr/>
        </p:nvSpPr>
        <p:spPr>
          <a:xfrm>
            <a:off x="5364088" y="4247510"/>
            <a:ext cx="1152128" cy="261610"/>
          </a:xfrm>
          <a:prstGeom prst="rect">
            <a:avLst/>
          </a:prstGeom>
          <a:noFill/>
        </p:spPr>
        <p:txBody>
          <a:bodyPr wrap="square" rtlCol="0">
            <a:spAutoFit/>
          </a:bodyPr>
          <a:lstStyle/>
          <a:p>
            <a:r>
              <a:rPr lang="en-GB" sz="1100" dirty="0" smtClean="0"/>
              <a:t>Food waste</a:t>
            </a:r>
            <a:endParaRPr lang="en-GB" sz="1100" dirty="0"/>
          </a:p>
        </p:txBody>
      </p:sp>
      <p:sp>
        <p:nvSpPr>
          <p:cNvPr id="26" name="25 CuadroTexto"/>
          <p:cNvSpPr txBox="1"/>
          <p:nvPr/>
        </p:nvSpPr>
        <p:spPr>
          <a:xfrm>
            <a:off x="5364088" y="4437112"/>
            <a:ext cx="1584176" cy="261610"/>
          </a:xfrm>
          <a:prstGeom prst="rect">
            <a:avLst/>
          </a:prstGeom>
          <a:noFill/>
        </p:spPr>
        <p:txBody>
          <a:bodyPr wrap="square" rtlCol="0">
            <a:spAutoFit/>
          </a:bodyPr>
          <a:lstStyle/>
          <a:p>
            <a:r>
              <a:rPr lang="en-GB" sz="1100" dirty="0" smtClean="0"/>
              <a:t>Hydrolysed material</a:t>
            </a:r>
            <a:endParaRPr lang="en-GB" sz="1100" dirty="0"/>
          </a:p>
        </p:txBody>
      </p:sp>
      <p:sp>
        <p:nvSpPr>
          <p:cNvPr id="27" name="26 CuadroTexto"/>
          <p:cNvSpPr txBox="1"/>
          <p:nvPr/>
        </p:nvSpPr>
        <p:spPr>
          <a:xfrm>
            <a:off x="5364088" y="4581128"/>
            <a:ext cx="1584176" cy="261610"/>
          </a:xfrm>
          <a:prstGeom prst="rect">
            <a:avLst/>
          </a:prstGeom>
          <a:noFill/>
        </p:spPr>
        <p:txBody>
          <a:bodyPr wrap="square" rtlCol="0">
            <a:spAutoFit/>
          </a:bodyPr>
          <a:lstStyle/>
          <a:p>
            <a:r>
              <a:rPr lang="en-GB" sz="1100" dirty="0" smtClean="0"/>
              <a:t>OLR</a:t>
            </a:r>
            <a:endParaRPr lang="en-GB" sz="1100" dirty="0"/>
          </a:p>
        </p:txBody>
      </p:sp>
      <p:sp>
        <p:nvSpPr>
          <p:cNvPr id="28" name="27 CuadroTexto"/>
          <p:cNvSpPr txBox="1"/>
          <p:nvPr/>
        </p:nvSpPr>
        <p:spPr>
          <a:xfrm rot="16200000">
            <a:off x="3874713" y="5278415"/>
            <a:ext cx="1512169" cy="261610"/>
          </a:xfrm>
          <a:prstGeom prst="rect">
            <a:avLst/>
          </a:prstGeom>
          <a:noFill/>
        </p:spPr>
        <p:txBody>
          <a:bodyPr wrap="square" rtlCol="0">
            <a:spAutoFit/>
          </a:bodyPr>
          <a:lstStyle/>
          <a:p>
            <a:r>
              <a:rPr lang="en-GB" sz="1100" b="1" dirty="0" smtClean="0"/>
              <a:t>SMP (L CH</a:t>
            </a:r>
            <a:r>
              <a:rPr lang="en-GB" sz="1100" b="1" baseline="-25000" dirty="0" smtClean="0"/>
              <a:t>4</a:t>
            </a:r>
            <a:r>
              <a:rPr lang="en-GB" sz="1100" b="1" dirty="0" smtClean="0"/>
              <a:t>/kg VS)</a:t>
            </a:r>
            <a:endParaRPr lang="en-GB" sz="1100" b="1" dirty="0"/>
          </a:p>
        </p:txBody>
      </p:sp>
      <p:sp>
        <p:nvSpPr>
          <p:cNvPr id="29" name="28 CuadroTexto"/>
          <p:cNvSpPr txBox="1"/>
          <p:nvPr/>
        </p:nvSpPr>
        <p:spPr>
          <a:xfrm rot="16200000">
            <a:off x="7979168" y="4990384"/>
            <a:ext cx="1512169" cy="261610"/>
          </a:xfrm>
          <a:prstGeom prst="rect">
            <a:avLst/>
          </a:prstGeom>
          <a:noFill/>
        </p:spPr>
        <p:txBody>
          <a:bodyPr wrap="square" rtlCol="0">
            <a:spAutoFit/>
          </a:bodyPr>
          <a:lstStyle/>
          <a:p>
            <a:r>
              <a:rPr lang="en-GB" sz="1100" b="1" dirty="0" smtClean="0"/>
              <a:t>OLR (g VS/L d)</a:t>
            </a:r>
            <a:endParaRPr lang="en-GB" sz="1100" b="1" dirty="0"/>
          </a:p>
        </p:txBody>
      </p:sp>
      <p:sp>
        <p:nvSpPr>
          <p:cNvPr id="30" name="29 CuadroTexto"/>
          <p:cNvSpPr txBox="1"/>
          <p:nvPr/>
        </p:nvSpPr>
        <p:spPr>
          <a:xfrm>
            <a:off x="5940152" y="6453336"/>
            <a:ext cx="1656184" cy="261610"/>
          </a:xfrm>
          <a:prstGeom prst="rect">
            <a:avLst/>
          </a:prstGeom>
          <a:noFill/>
        </p:spPr>
        <p:txBody>
          <a:bodyPr wrap="square" rtlCol="0">
            <a:spAutoFit/>
          </a:bodyPr>
          <a:lstStyle/>
          <a:p>
            <a:r>
              <a:rPr lang="en-GB" sz="1100" b="1" dirty="0" smtClean="0"/>
              <a:t>Time (days)</a:t>
            </a:r>
            <a:endParaRPr lang="en-GB" sz="1100" b="1" dirty="0"/>
          </a:p>
        </p:txBody>
      </p:sp>
      <p:sp>
        <p:nvSpPr>
          <p:cNvPr id="31" name="30 CuadroTexto"/>
          <p:cNvSpPr txBox="1"/>
          <p:nvPr/>
        </p:nvSpPr>
        <p:spPr>
          <a:xfrm>
            <a:off x="7236296" y="5157192"/>
            <a:ext cx="1008112" cy="430887"/>
          </a:xfrm>
          <a:prstGeom prst="rect">
            <a:avLst/>
          </a:prstGeom>
          <a:solidFill>
            <a:schemeClr val="bg1"/>
          </a:solidFill>
        </p:spPr>
        <p:txBody>
          <a:bodyPr wrap="square" rtlCol="0">
            <a:spAutoFit/>
          </a:bodyPr>
          <a:lstStyle/>
          <a:p>
            <a:r>
              <a:rPr lang="en-GB" sz="1100" b="1" dirty="0" smtClean="0"/>
              <a:t>Nutrient addition</a:t>
            </a:r>
            <a:endParaRPr lang="en-GB" sz="1100" b="1" dirty="0"/>
          </a:p>
        </p:txBody>
      </p:sp>
      <p:graphicFrame>
        <p:nvGraphicFramePr>
          <p:cNvPr id="15" name="14 Tabla"/>
          <p:cNvGraphicFramePr>
            <a:graphicFrameLocks noGrp="1"/>
          </p:cNvGraphicFramePr>
          <p:nvPr>
            <p:extLst>
              <p:ext uri="{D42A27DB-BD31-4B8C-83A1-F6EECF244321}">
                <p14:modId xmlns:p14="http://schemas.microsoft.com/office/powerpoint/2010/main" val="4113168514"/>
              </p:ext>
            </p:extLst>
          </p:nvPr>
        </p:nvGraphicFramePr>
        <p:xfrm>
          <a:off x="251520" y="4869160"/>
          <a:ext cx="3816987" cy="1892808"/>
        </p:xfrm>
        <a:graphic>
          <a:graphicData uri="http://schemas.openxmlformats.org/drawingml/2006/table">
            <a:tbl>
              <a:tblPr firstRow="1" firstCol="1" bandRow="1"/>
              <a:tblGrid>
                <a:gridCol w="1217295"/>
                <a:gridCol w="418148"/>
                <a:gridCol w="418148"/>
                <a:gridCol w="418148"/>
                <a:gridCol w="418148"/>
                <a:gridCol w="418148"/>
                <a:gridCol w="508952"/>
              </a:tblGrid>
              <a:tr h="161925">
                <a:tc>
                  <a:txBody>
                    <a:bodyPr/>
                    <a:lstStyle/>
                    <a:p>
                      <a:pPr algn="ctr">
                        <a:lnSpc>
                          <a:spcPct val="115000"/>
                        </a:lnSpc>
                        <a:spcAft>
                          <a:spcPts val="0"/>
                        </a:spcAft>
                      </a:pPr>
                      <a:r>
                        <a:rPr lang="en-GB" sz="1200" b="1" dirty="0">
                          <a:solidFill>
                            <a:srgbClr val="FFFFFF"/>
                          </a:solidFill>
                          <a:effectLst/>
                          <a:latin typeface="Calibri"/>
                          <a:ea typeface="Times New Roman"/>
                          <a:cs typeface="Calibri"/>
                        </a:rPr>
                        <a:t>Parameters</a:t>
                      </a:r>
                      <a:endParaRPr lang="es-ES" sz="1200" dirty="0">
                        <a:effectLst/>
                        <a:latin typeface="Calibri"/>
                        <a:ea typeface="Calibri"/>
                        <a:cs typeface="Times New Roman"/>
                      </a:endParaRPr>
                    </a:p>
                  </a:txBody>
                  <a:tcPr marL="68580" marR="68580" marT="0" marB="0" anchor="ctr">
                    <a:lnL w="12700" cap="flat" cmpd="sng" algn="ctr">
                      <a:solidFill>
                        <a:srgbClr val="549E39"/>
                      </a:solidFill>
                      <a:prstDash val="solid"/>
                      <a:round/>
                      <a:headEnd type="none" w="med" len="med"/>
                      <a:tailEnd type="none" w="med" len="med"/>
                    </a:lnL>
                    <a:lnR>
                      <a:noFill/>
                    </a:lnR>
                    <a:lnT w="12700" cap="flat" cmpd="sng" algn="ctr">
                      <a:solidFill>
                        <a:srgbClr val="549E39"/>
                      </a:solidFill>
                      <a:prstDash val="solid"/>
                      <a:round/>
                      <a:headEnd type="none" w="med" len="med"/>
                      <a:tailEnd type="none" w="med" len="med"/>
                    </a:lnT>
                    <a:lnB w="12700" cap="flat" cmpd="sng" algn="ctr">
                      <a:solidFill>
                        <a:srgbClr val="549E39"/>
                      </a:solidFill>
                      <a:prstDash val="solid"/>
                      <a:round/>
                      <a:headEnd type="none" w="med" len="med"/>
                      <a:tailEnd type="none" w="med" len="med"/>
                    </a:lnB>
                    <a:solidFill>
                      <a:srgbClr val="549E39"/>
                    </a:solidFill>
                  </a:tcPr>
                </a:tc>
                <a:tc gridSpan="3">
                  <a:txBody>
                    <a:bodyPr/>
                    <a:lstStyle/>
                    <a:p>
                      <a:pPr algn="ctr">
                        <a:lnSpc>
                          <a:spcPct val="115000"/>
                        </a:lnSpc>
                        <a:spcAft>
                          <a:spcPts val="0"/>
                        </a:spcAft>
                      </a:pPr>
                      <a:r>
                        <a:rPr lang="en-GB" sz="1200" b="1">
                          <a:solidFill>
                            <a:srgbClr val="FFFFFF"/>
                          </a:solidFill>
                          <a:effectLst/>
                          <a:latin typeface="Calibri"/>
                          <a:ea typeface="Times New Roman"/>
                          <a:cs typeface="Calibri"/>
                        </a:rPr>
                        <a:t>Food Waste</a:t>
                      </a:r>
                      <a:endParaRPr lang="es-ES" sz="1200">
                        <a:effectLst/>
                        <a:latin typeface="Calibri"/>
                        <a:ea typeface="Calibri"/>
                        <a:cs typeface="Times New Roman"/>
                      </a:endParaRPr>
                    </a:p>
                  </a:txBody>
                  <a:tcPr marL="68580" marR="68580" marT="0" marB="0" anchor="ctr">
                    <a:lnL>
                      <a:noFill/>
                    </a:lnL>
                    <a:lnR>
                      <a:noFill/>
                    </a:lnR>
                    <a:lnT w="12700" cap="flat" cmpd="sng" algn="ctr">
                      <a:solidFill>
                        <a:srgbClr val="549E39"/>
                      </a:solidFill>
                      <a:prstDash val="solid"/>
                      <a:round/>
                      <a:headEnd type="none" w="med" len="med"/>
                      <a:tailEnd type="none" w="med" len="med"/>
                    </a:lnT>
                    <a:lnB w="12700" cap="flat" cmpd="sng" algn="ctr">
                      <a:solidFill>
                        <a:srgbClr val="549E39"/>
                      </a:solidFill>
                      <a:prstDash val="solid"/>
                      <a:round/>
                      <a:headEnd type="none" w="med" len="med"/>
                      <a:tailEnd type="none" w="med" len="med"/>
                    </a:lnB>
                    <a:solidFill>
                      <a:srgbClr val="549E39"/>
                    </a:solidFill>
                  </a:tcPr>
                </a:tc>
                <a:tc hMerge="1">
                  <a:txBody>
                    <a:bodyPr/>
                    <a:lstStyle/>
                    <a:p>
                      <a:endParaRPr lang="en-GB"/>
                    </a:p>
                  </a:txBody>
                  <a:tcPr/>
                </a:tc>
                <a:tc hMerge="1">
                  <a:txBody>
                    <a:bodyPr/>
                    <a:lstStyle/>
                    <a:p>
                      <a:endParaRPr lang="en-GB"/>
                    </a:p>
                  </a:txBody>
                  <a:tcPr/>
                </a:tc>
                <a:tc gridSpan="3">
                  <a:txBody>
                    <a:bodyPr/>
                    <a:lstStyle/>
                    <a:p>
                      <a:pPr algn="ctr">
                        <a:lnSpc>
                          <a:spcPct val="115000"/>
                        </a:lnSpc>
                        <a:spcAft>
                          <a:spcPts val="0"/>
                        </a:spcAft>
                      </a:pPr>
                      <a:r>
                        <a:rPr lang="en-GB" sz="1200" b="1">
                          <a:solidFill>
                            <a:srgbClr val="FFFFFF"/>
                          </a:solidFill>
                          <a:effectLst/>
                          <a:latin typeface="Calibri"/>
                          <a:ea typeface="Times New Roman"/>
                          <a:cs typeface="Calibri"/>
                        </a:rPr>
                        <a:t>Hydrolysed material</a:t>
                      </a:r>
                      <a:endParaRPr lang="es-ES" sz="1200">
                        <a:effectLst/>
                        <a:latin typeface="Calibri"/>
                        <a:ea typeface="Calibri"/>
                        <a:cs typeface="Times New Roman"/>
                      </a:endParaRPr>
                    </a:p>
                  </a:txBody>
                  <a:tcPr marL="68580" marR="68580" marT="0" marB="0" anchor="ctr">
                    <a:lnL>
                      <a:noFill/>
                    </a:lnL>
                    <a:lnR w="12700" cap="flat" cmpd="sng" algn="ctr">
                      <a:solidFill>
                        <a:srgbClr val="549E39"/>
                      </a:solidFill>
                      <a:prstDash val="solid"/>
                      <a:round/>
                      <a:headEnd type="none" w="med" len="med"/>
                      <a:tailEnd type="none" w="med" len="med"/>
                    </a:lnR>
                    <a:lnT w="12700" cap="flat" cmpd="sng" algn="ctr">
                      <a:solidFill>
                        <a:srgbClr val="549E39"/>
                      </a:solidFill>
                      <a:prstDash val="solid"/>
                      <a:round/>
                      <a:headEnd type="none" w="med" len="med"/>
                      <a:tailEnd type="none" w="med" len="med"/>
                    </a:lnT>
                    <a:lnB w="12700" cap="flat" cmpd="sng" algn="ctr">
                      <a:solidFill>
                        <a:srgbClr val="549E39"/>
                      </a:solidFill>
                      <a:prstDash val="solid"/>
                      <a:round/>
                      <a:headEnd type="none" w="med" len="med"/>
                      <a:tailEnd type="none" w="med" len="med"/>
                    </a:lnB>
                    <a:solidFill>
                      <a:srgbClr val="549E39"/>
                    </a:solidFill>
                  </a:tcPr>
                </a:tc>
                <a:tc hMerge="1">
                  <a:txBody>
                    <a:bodyPr/>
                    <a:lstStyle/>
                    <a:p>
                      <a:endParaRPr lang="en-GB"/>
                    </a:p>
                  </a:txBody>
                  <a:tcPr/>
                </a:tc>
                <a:tc hMerge="1">
                  <a:txBody>
                    <a:bodyPr/>
                    <a:lstStyle/>
                    <a:p>
                      <a:endParaRPr lang="en-GB"/>
                    </a:p>
                  </a:txBody>
                  <a:tcPr/>
                </a:tc>
              </a:tr>
              <a:tr h="161925">
                <a:tc>
                  <a:txBody>
                    <a:bodyPr/>
                    <a:lstStyle/>
                    <a:p>
                      <a:pPr algn="ctr">
                        <a:lnSpc>
                          <a:spcPct val="115000"/>
                        </a:lnSpc>
                        <a:spcAft>
                          <a:spcPts val="0"/>
                        </a:spcAft>
                      </a:pPr>
                      <a:r>
                        <a:rPr lang="en-GB" sz="1200" b="1">
                          <a:effectLst/>
                          <a:latin typeface="Calibri"/>
                          <a:ea typeface="Times New Roman"/>
                          <a:cs typeface="Calibri"/>
                        </a:rPr>
                        <a:t>HRT (d)</a:t>
                      </a:r>
                      <a:endParaRPr lang="es-ES" sz="1200">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549E39"/>
                      </a:solidFill>
                      <a:prstDash val="solid"/>
                      <a:round/>
                      <a:headEnd type="none" w="med" len="med"/>
                      <a:tailEnd type="none" w="med" len="med"/>
                    </a:lnT>
                    <a:lnB w="12700" cap="flat" cmpd="sng" algn="ctr">
                      <a:solidFill>
                        <a:srgbClr val="93D07C"/>
                      </a:solidFill>
                      <a:prstDash val="solid"/>
                      <a:round/>
                      <a:headEnd type="none" w="med" len="med"/>
                      <a:tailEnd type="none" w="med" len="med"/>
                    </a:lnB>
                    <a:solidFill>
                      <a:srgbClr val="DAEFD3"/>
                    </a:solidFill>
                  </a:tcPr>
                </a:tc>
                <a:tc gridSpan="3">
                  <a:txBody>
                    <a:bodyPr/>
                    <a:lstStyle/>
                    <a:p>
                      <a:pPr algn="ctr">
                        <a:lnSpc>
                          <a:spcPct val="115000"/>
                        </a:lnSpc>
                        <a:spcAft>
                          <a:spcPts val="0"/>
                        </a:spcAft>
                      </a:pPr>
                      <a:r>
                        <a:rPr lang="en-GB" sz="1200" b="1" dirty="0">
                          <a:effectLst/>
                          <a:latin typeface="Calibri"/>
                          <a:ea typeface="Times New Roman"/>
                          <a:cs typeface="Calibri"/>
                        </a:rPr>
                        <a:t>30</a:t>
                      </a:r>
                      <a:endParaRPr lang="es-ES" sz="1200" b="1" dirty="0">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549E39"/>
                      </a:solidFill>
                      <a:prstDash val="solid"/>
                      <a:round/>
                      <a:headEnd type="none" w="med" len="med"/>
                      <a:tailEnd type="none" w="med" len="med"/>
                    </a:lnT>
                    <a:lnB w="12700" cap="flat" cmpd="sng" algn="ctr">
                      <a:solidFill>
                        <a:srgbClr val="93D07C"/>
                      </a:solidFill>
                      <a:prstDash val="solid"/>
                      <a:round/>
                      <a:headEnd type="none" w="med" len="med"/>
                      <a:tailEnd type="none" w="med" len="med"/>
                    </a:lnB>
                    <a:solidFill>
                      <a:srgbClr val="DAEFD3"/>
                    </a:solidFill>
                  </a:tcPr>
                </a:tc>
                <a:tc hMerge="1">
                  <a:txBody>
                    <a:bodyPr/>
                    <a:lstStyle/>
                    <a:p>
                      <a:endParaRPr lang="en-GB"/>
                    </a:p>
                  </a:txBody>
                  <a:tcPr/>
                </a:tc>
                <a:tc hMerge="1">
                  <a:txBody>
                    <a:bodyPr/>
                    <a:lstStyle/>
                    <a:p>
                      <a:endParaRPr lang="en-GB"/>
                    </a:p>
                  </a:txBody>
                  <a:tcPr/>
                </a:tc>
                <a:tc gridSpan="3">
                  <a:txBody>
                    <a:bodyPr/>
                    <a:lstStyle/>
                    <a:p>
                      <a:pPr algn="ctr">
                        <a:lnSpc>
                          <a:spcPct val="115000"/>
                        </a:lnSpc>
                        <a:spcAft>
                          <a:spcPts val="0"/>
                        </a:spcAft>
                      </a:pPr>
                      <a:r>
                        <a:rPr lang="en-GB" sz="1200" b="1">
                          <a:effectLst/>
                          <a:latin typeface="Calibri"/>
                          <a:ea typeface="Times New Roman"/>
                          <a:cs typeface="Calibri"/>
                        </a:rPr>
                        <a:t>30</a:t>
                      </a:r>
                      <a:endParaRPr lang="es-ES" sz="1200" b="1">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549E39"/>
                      </a:solidFill>
                      <a:prstDash val="solid"/>
                      <a:round/>
                      <a:headEnd type="none" w="med" len="med"/>
                      <a:tailEnd type="none" w="med" len="med"/>
                    </a:lnT>
                    <a:lnB w="12700" cap="flat" cmpd="sng" algn="ctr">
                      <a:solidFill>
                        <a:srgbClr val="93D07C"/>
                      </a:solidFill>
                      <a:prstDash val="solid"/>
                      <a:round/>
                      <a:headEnd type="none" w="med" len="med"/>
                      <a:tailEnd type="none" w="med" len="med"/>
                    </a:lnB>
                    <a:solidFill>
                      <a:srgbClr val="DAEFD3"/>
                    </a:solidFill>
                  </a:tcPr>
                </a:tc>
                <a:tc hMerge="1">
                  <a:txBody>
                    <a:bodyPr/>
                    <a:lstStyle/>
                    <a:p>
                      <a:endParaRPr lang="en-GB"/>
                    </a:p>
                  </a:txBody>
                  <a:tcPr/>
                </a:tc>
                <a:tc hMerge="1">
                  <a:txBody>
                    <a:bodyPr/>
                    <a:lstStyle/>
                    <a:p>
                      <a:endParaRPr lang="en-GB"/>
                    </a:p>
                  </a:txBody>
                  <a:tcPr/>
                </a:tc>
              </a:tr>
              <a:tr h="161925">
                <a:tc>
                  <a:txBody>
                    <a:bodyPr/>
                    <a:lstStyle/>
                    <a:p>
                      <a:pPr algn="ctr">
                        <a:lnSpc>
                          <a:spcPct val="115000"/>
                        </a:lnSpc>
                        <a:spcAft>
                          <a:spcPts val="0"/>
                        </a:spcAft>
                      </a:pPr>
                      <a:r>
                        <a:rPr lang="en-GB" sz="1200" b="1">
                          <a:effectLst/>
                          <a:latin typeface="Calibri"/>
                          <a:ea typeface="Times New Roman"/>
                          <a:cs typeface="Calibri"/>
                        </a:rPr>
                        <a:t>OLR (g VS/L d)</a:t>
                      </a:r>
                      <a:endParaRPr lang="es-ES" sz="1200">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tcPr>
                </a:tc>
                <a:tc>
                  <a:txBody>
                    <a:bodyPr/>
                    <a:lstStyle/>
                    <a:p>
                      <a:pPr algn="ctr">
                        <a:lnSpc>
                          <a:spcPct val="115000"/>
                        </a:lnSpc>
                        <a:spcAft>
                          <a:spcPts val="0"/>
                        </a:spcAft>
                      </a:pPr>
                      <a:r>
                        <a:rPr lang="en-GB" sz="1200" b="1" dirty="0">
                          <a:effectLst/>
                          <a:latin typeface="Calibri"/>
                          <a:ea typeface="Times New Roman"/>
                          <a:cs typeface="Calibri"/>
                        </a:rPr>
                        <a:t>3.68</a:t>
                      </a:r>
                      <a:endParaRPr lang="es-ES" sz="1200" b="1" dirty="0">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tcPr>
                </a:tc>
                <a:tc>
                  <a:txBody>
                    <a:bodyPr/>
                    <a:lstStyle/>
                    <a:p>
                      <a:pPr algn="ctr">
                        <a:lnSpc>
                          <a:spcPct val="115000"/>
                        </a:lnSpc>
                        <a:spcAft>
                          <a:spcPts val="0"/>
                        </a:spcAft>
                      </a:pPr>
                      <a:r>
                        <a:rPr lang="en-GB" sz="1200" b="1">
                          <a:effectLst/>
                          <a:latin typeface="Calibri"/>
                          <a:ea typeface="Times New Roman"/>
                          <a:cs typeface="Calibri"/>
                        </a:rPr>
                        <a:t>4.09</a:t>
                      </a:r>
                      <a:endParaRPr lang="es-ES" sz="1200" b="1">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tcPr>
                </a:tc>
                <a:tc>
                  <a:txBody>
                    <a:bodyPr/>
                    <a:lstStyle/>
                    <a:p>
                      <a:pPr algn="ctr">
                        <a:lnSpc>
                          <a:spcPct val="115000"/>
                        </a:lnSpc>
                        <a:spcAft>
                          <a:spcPts val="0"/>
                        </a:spcAft>
                      </a:pPr>
                      <a:r>
                        <a:rPr lang="en-GB" sz="1200" b="1">
                          <a:effectLst/>
                          <a:latin typeface="Calibri"/>
                          <a:ea typeface="Times New Roman"/>
                          <a:cs typeface="Calibri"/>
                        </a:rPr>
                        <a:t>3.84</a:t>
                      </a:r>
                      <a:endParaRPr lang="es-ES" sz="1200" b="1">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tcPr>
                </a:tc>
                <a:tc>
                  <a:txBody>
                    <a:bodyPr/>
                    <a:lstStyle/>
                    <a:p>
                      <a:pPr algn="ctr">
                        <a:lnSpc>
                          <a:spcPct val="115000"/>
                        </a:lnSpc>
                        <a:spcAft>
                          <a:spcPts val="0"/>
                        </a:spcAft>
                      </a:pPr>
                      <a:r>
                        <a:rPr lang="en-GB" sz="1200" b="1">
                          <a:effectLst/>
                          <a:latin typeface="Calibri"/>
                          <a:ea typeface="Times New Roman"/>
                          <a:cs typeface="Calibri"/>
                        </a:rPr>
                        <a:t>3.68</a:t>
                      </a:r>
                      <a:endParaRPr lang="es-ES" sz="1200" b="1">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tcPr>
                </a:tc>
                <a:tc>
                  <a:txBody>
                    <a:bodyPr/>
                    <a:lstStyle/>
                    <a:p>
                      <a:pPr algn="ctr">
                        <a:lnSpc>
                          <a:spcPct val="115000"/>
                        </a:lnSpc>
                        <a:spcAft>
                          <a:spcPts val="0"/>
                        </a:spcAft>
                      </a:pPr>
                      <a:r>
                        <a:rPr lang="en-GB" sz="1200" b="1">
                          <a:effectLst/>
                          <a:latin typeface="Calibri"/>
                          <a:ea typeface="Times New Roman"/>
                          <a:cs typeface="Calibri"/>
                        </a:rPr>
                        <a:t>4.09</a:t>
                      </a:r>
                      <a:endParaRPr lang="es-ES" sz="1200" b="1">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tcPr>
                </a:tc>
                <a:tc>
                  <a:txBody>
                    <a:bodyPr/>
                    <a:lstStyle/>
                    <a:p>
                      <a:pPr algn="ctr">
                        <a:lnSpc>
                          <a:spcPct val="115000"/>
                        </a:lnSpc>
                        <a:spcAft>
                          <a:spcPts val="0"/>
                        </a:spcAft>
                      </a:pPr>
                      <a:r>
                        <a:rPr lang="en-GB" sz="1200" b="1">
                          <a:effectLst/>
                          <a:latin typeface="Calibri"/>
                          <a:ea typeface="Times New Roman"/>
                          <a:cs typeface="Calibri"/>
                        </a:rPr>
                        <a:t>3.84</a:t>
                      </a:r>
                      <a:endParaRPr lang="es-ES" sz="1200" b="1">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tcPr>
                </a:tc>
              </a:tr>
              <a:tr h="161925">
                <a:tc>
                  <a:txBody>
                    <a:bodyPr/>
                    <a:lstStyle/>
                    <a:p>
                      <a:pPr algn="ctr">
                        <a:lnSpc>
                          <a:spcPct val="115000"/>
                        </a:lnSpc>
                        <a:spcAft>
                          <a:spcPts val="0"/>
                        </a:spcAft>
                      </a:pPr>
                      <a:r>
                        <a:rPr lang="en-GB" sz="1200" b="1">
                          <a:effectLst/>
                          <a:latin typeface="Calibri"/>
                          <a:ea typeface="Times New Roman"/>
                          <a:cs typeface="Calibri"/>
                        </a:rPr>
                        <a:t>Biogas (L)</a:t>
                      </a:r>
                      <a:endParaRPr lang="es-ES" sz="1200">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solidFill>
                      <a:srgbClr val="DAEFD3"/>
                    </a:solidFill>
                  </a:tcPr>
                </a:tc>
                <a:tc>
                  <a:txBody>
                    <a:bodyPr/>
                    <a:lstStyle/>
                    <a:p>
                      <a:pPr algn="ctr">
                        <a:lnSpc>
                          <a:spcPct val="115000"/>
                        </a:lnSpc>
                        <a:spcAft>
                          <a:spcPts val="0"/>
                        </a:spcAft>
                      </a:pPr>
                      <a:r>
                        <a:rPr lang="en-GB" sz="1200" b="1" dirty="0">
                          <a:effectLst/>
                          <a:latin typeface="Calibri"/>
                          <a:ea typeface="Times New Roman"/>
                          <a:cs typeface="Calibri"/>
                        </a:rPr>
                        <a:t>5.4</a:t>
                      </a:r>
                      <a:endParaRPr lang="es-ES" sz="1200" b="1" dirty="0">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solidFill>
                      <a:srgbClr val="DAEFD3"/>
                    </a:solidFill>
                  </a:tcPr>
                </a:tc>
                <a:tc>
                  <a:txBody>
                    <a:bodyPr/>
                    <a:lstStyle/>
                    <a:p>
                      <a:pPr algn="ctr">
                        <a:lnSpc>
                          <a:spcPct val="115000"/>
                        </a:lnSpc>
                        <a:spcAft>
                          <a:spcPts val="0"/>
                        </a:spcAft>
                      </a:pPr>
                      <a:r>
                        <a:rPr lang="en-GB" sz="1200" b="1" dirty="0">
                          <a:effectLst/>
                          <a:latin typeface="Calibri"/>
                          <a:ea typeface="Times New Roman"/>
                          <a:cs typeface="Calibri"/>
                        </a:rPr>
                        <a:t>5.9</a:t>
                      </a:r>
                      <a:endParaRPr lang="es-ES" sz="1200" b="1" dirty="0">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solidFill>
                      <a:srgbClr val="DAEFD3"/>
                    </a:solidFill>
                  </a:tcPr>
                </a:tc>
                <a:tc>
                  <a:txBody>
                    <a:bodyPr/>
                    <a:lstStyle/>
                    <a:p>
                      <a:pPr algn="ctr">
                        <a:lnSpc>
                          <a:spcPct val="115000"/>
                        </a:lnSpc>
                        <a:spcAft>
                          <a:spcPts val="0"/>
                        </a:spcAft>
                      </a:pPr>
                      <a:r>
                        <a:rPr lang="en-GB" sz="1200" b="1">
                          <a:effectLst/>
                          <a:latin typeface="Calibri"/>
                          <a:ea typeface="Times New Roman"/>
                          <a:cs typeface="Calibri"/>
                        </a:rPr>
                        <a:t>3.8</a:t>
                      </a:r>
                      <a:endParaRPr lang="es-ES" sz="1200" b="1">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solidFill>
                      <a:srgbClr val="DAEFD3"/>
                    </a:solidFill>
                  </a:tcPr>
                </a:tc>
                <a:tc>
                  <a:txBody>
                    <a:bodyPr/>
                    <a:lstStyle/>
                    <a:p>
                      <a:pPr algn="ctr">
                        <a:lnSpc>
                          <a:spcPct val="115000"/>
                        </a:lnSpc>
                        <a:spcAft>
                          <a:spcPts val="0"/>
                        </a:spcAft>
                      </a:pPr>
                      <a:r>
                        <a:rPr lang="en-GB" sz="1200" b="1">
                          <a:effectLst/>
                          <a:latin typeface="Calibri"/>
                          <a:ea typeface="Times New Roman"/>
                          <a:cs typeface="Calibri"/>
                        </a:rPr>
                        <a:t>5.3</a:t>
                      </a:r>
                      <a:endParaRPr lang="es-ES" sz="1200" b="1">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solidFill>
                      <a:srgbClr val="DAEFD3"/>
                    </a:solidFill>
                  </a:tcPr>
                </a:tc>
                <a:tc>
                  <a:txBody>
                    <a:bodyPr/>
                    <a:lstStyle/>
                    <a:p>
                      <a:pPr algn="ctr">
                        <a:lnSpc>
                          <a:spcPct val="115000"/>
                        </a:lnSpc>
                        <a:spcAft>
                          <a:spcPts val="0"/>
                        </a:spcAft>
                      </a:pPr>
                      <a:r>
                        <a:rPr lang="en-GB" sz="1200" b="1">
                          <a:effectLst/>
                          <a:latin typeface="Calibri"/>
                          <a:ea typeface="Times New Roman"/>
                          <a:cs typeface="Calibri"/>
                        </a:rPr>
                        <a:t>6.1</a:t>
                      </a:r>
                      <a:endParaRPr lang="es-ES" sz="1200" b="1">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solidFill>
                      <a:srgbClr val="DAEFD3"/>
                    </a:solidFill>
                  </a:tcPr>
                </a:tc>
                <a:tc>
                  <a:txBody>
                    <a:bodyPr/>
                    <a:lstStyle/>
                    <a:p>
                      <a:pPr algn="ctr">
                        <a:lnSpc>
                          <a:spcPct val="115000"/>
                        </a:lnSpc>
                        <a:spcAft>
                          <a:spcPts val="0"/>
                        </a:spcAft>
                      </a:pPr>
                      <a:r>
                        <a:rPr lang="en-GB" sz="1200" b="1">
                          <a:effectLst/>
                          <a:latin typeface="Calibri"/>
                          <a:ea typeface="Times New Roman"/>
                          <a:cs typeface="Calibri"/>
                        </a:rPr>
                        <a:t>6.5</a:t>
                      </a:r>
                      <a:endParaRPr lang="es-ES" sz="1200" b="1">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solidFill>
                      <a:srgbClr val="DAEFD3"/>
                    </a:solidFill>
                  </a:tcPr>
                </a:tc>
              </a:tr>
              <a:tr h="161925">
                <a:tc>
                  <a:txBody>
                    <a:bodyPr/>
                    <a:lstStyle/>
                    <a:p>
                      <a:pPr algn="ctr">
                        <a:lnSpc>
                          <a:spcPct val="115000"/>
                        </a:lnSpc>
                        <a:spcAft>
                          <a:spcPts val="0"/>
                        </a:spcAft>
                      </a:pPr>
                      <a:r>
                        <a:rPr lang="en-GB" sz="1200" b="1">
                          <a:effectLst/>
                          <a:latin typeface="Calibri"/>
                          <a:ea typeface="Times New Roman"/>
                          <a:cs typeface="Calibri"/>
                        </a:rPr>
                        <a:t>CH</a:t>
                      </a:r>
                      <a:r>
                        <a:rPr lang="en-GB" sz="1200" b="1" baseline="-25000">
                          <a:effectLst/>
                          <a:latin typeface="Calibri"/>
                          <a:ea typeface="Times New Roman"/>
                          <a:cs typeface="Calibri"/>
                        </a:rPr>
                        <a:t>4</a:t>
                      </a:r>
                      <a:r>
                        <a:rPr lang="en-GB" sz="1200" b="1">
                          <a:effectLst/>
                          <a:latin typeface="Calibri"/>
                          <a:ea typeface="Times New Roman"/>
                          <a:cs typeface="Calibri"/>
                        </a:rPr>
                        <a:t> (%)</a:t>
                      </a:r>
                      <a:endParaRPr lang="es-ES" sz="1200">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tcPr>
                </a:tc>
                <a:tc>
                  <a:txBody>
                    <a:bodyPr/>
                    <a:lstStyle/>
                    <a:p>
                      <a:pPr algn="ctr">
                        <a:lnSpc>
                          <a:spcPct val="115000"/>
                        </a:lnSpc>
                        <a:spcAft>
                          <a:spcPts val="0"/>
                        </a:spcAft>
                      </a:pPr>
                      <a:r>
                        <a:rPr lang="en-GB" sz="1200" b="1">
                          <a:effectLst/>
                          <a:latin typeface="Calibri"/>
                          <a:ea typeface="Times New Roman"/>
                          <a:cs typeface="Calibri"/>
                        </a:rPr>
                        <a:t>58</a:t>
                      </a:r>
                      <a:endParaRPr lang="es-ES" sz="1200" b="1">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tcPr>
                </a:tc>
                <a:tc>
                  <a:txBody>
                    <a:bodyPr/>
                    <a:lstStyle/>
                    <a:p>
                      <a:pPr algn="ctr">
                        <a:lnSpc>
                          <a:spcPct val="115000"/>
                        </a:lnSpc>
                        <a:spcAft>
                          <a:spcPts val="0"/>
                        </a:spcAft>
                      </a:pPr>
                      <a:r>
                        <a:rPr lang="en-GB" sz="1200" b="1" dirty="0">
                          <a:effectLst/>
                          <a:latin typeface="Calibri"/>
                          <a:ea typeface="Times New Roman"/>
                          <a:cs typeface="Calibri"/>
                        </a:rPr>
                        <a:t>61</a:t>
                      </a:r>
                      <a:endParaRPr lang="es-ES" sz="1200" b="1" dirty="0">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tcPr>
                </a:tc>
                <a:tc>
                  <a:txBody>
                    <a:bodyPr/>
                    <a:lstStyle/>
                    <a:p>
                      <a:pPr algn="ctr">
                        <a:lnSpc>
                          <a:spcPct val="115000"/>
                        </a:lnSpc>
                        <a:spcAft>
                          <a:spcPts val="0"/>
                        </a:spcAft>
                      </a:pPr>
                      <a:r>
                        <a:rPr lang="en-GB" sz="1200" b="1" dirty="0">
                          <a:effectLst/>
                          <a:latin typeface="Calibri"/>
                          <a:ea typeface="Times New Roman"/>
                          <a:cs typeface="Calibri"/>
                        </a:rPr>
                        <a:t>58</a:t>
                      </a:r>
                      <a:endParaRPr lang="es-ES" sz="1200" b="1" dirty="0">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tcPr>
                </a:tc>
                <a:tc>
                  <a:txBody>
                    <a:bodyPr/>
                    <a:lstStyle/>
                    <a:p>
                      <a:pPr algn="ctr">
                        <a:lnSpc>
                          <a:spcPct val="115000"/>
                        </a:lnSpc>
                        <a:spcAft>
                          <a:spcPts val="0"/>
                        </a:spcAft>
                      </a:pPr>
                      <a:r>
                        <a:rPr lang="en-GB" sz="1200" b="1">
                          <a:effectLst/>
                          <a:latin typeface="Calibri"/>
                          <a:ea typeface="Times New Roman"/>
                          <a:cs typeface="Calibri"/>
                        </a:rPr>
                        <a:t>59</a:t>
                      </a:r>
                      <a:endParaRPr lang="es-ES" sz="1200" b="1">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tcPr>
                </a:tc>
                <a:tc>
                  <a:txBody>
                    <a:bodyPr/>
                    <a:lstStyle/>
                    <a:p>
                      <a:pPr algn="ctr">
                        <a:lnSpc>
                          <a:spcPct val="115000"/>
                        </a:lnSpc>
                        <a:spcAft>
                          <a:spcPts val="0"/>
                        </a:spcAft>
                      </a:pPr>
                      <a:r>
                        <a:rPr lang="en-GB" sz="1200" b="1">
                          <a:effectLst/>
                          <a:latin typeface="Calibri"/>
                          <a:ea typeface="Times New Roman"/>
                          <a:cs typeface="Calibri"/>
                        </a:rPr>
                        <a:t>60</a:t>
                      </a:r>
                      <a:endParaRPr lang="es-ES" sz="1200" b="1">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tcPr>
                </a:tc>
                <a:tc>
                  <a:txBody>
                    <a:bodyPr/>
                    <a:lstStyle/>
                    <a:p>
                      <a:pPr algn="ctr">
                        <a:lnSpc>
                          <a:spcPct val="115000"/>
                        </a:lnSpc>
                        <a:spcAft>
                          <a:spcPts val="0"/>
                        </a:spcAft>
                      </a:pPr>
                      <a:r>
                        <a:rPr lang="en-GB" sz="1200" b="1">
                          <a:effectLst/>
                          <a:latin typeface="Calibri"/>
                          <a:ea typeface="Times New Roman"/>
                          <a:cs typeface="Calibri"/>
                        </a:rPr>
                        <a:t>60</a:t>
                      </a:r>
                      <a:endParaRPr lang="es-ES" sz="1200" b="1">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tcPr>
                </a:tc>
              </a:tr>
              <a:tr h="161925">
                <a:tc>
                  <a:txBody>
                    <a:bodyPr/>
                    <a:lstStyle/>
                    <a:p>
                      <a:pPr algn="ctr">
                        <a:lnSpc>
                          <a:spcPct val="115000"/>
                        </a:lnSpc>
                        <a:spcAft>
                          <a:spcPts val="0"/>
                        </a:spcAft>
                      </a:pPr>
                      <a:r>
                        <a:rPr lang="en-GB" sz="1200" b="1">
                          <a:effectLst/>
                          <a:latin typeface="Calibri"/>
                          <a:ea typeface="Times New Roman"/>
                          <a:cs typeface="Calibri"/>
                        </a:rPr>
                        <a:t>SMP (LCH</a:t>
                      </a:r>
                      <a:r>
                        <a:rPr lang="en-GB" sz="1200" b="1" baseline="-25000">
                          <a:effectLst/>
                          <a:latin typeface="Calibri"/>
                          <a:ea typeface="Times New Roman"/>
                          <a:cs typeface="Calibri"/>
                        </a:rPr>
                        <a:t>4</a:t>
                      </a:r>
                      <a:r>
                        <a:rPr lang="en-GB" sz="1200" b="1">
                          <a:effectLst/>
                          <a:latin typeface="Calibri"/>
                          <a:ea typeface="Times New Roman"/>
                          <a:cs typeface="Calibri"/>
                        </a:rPr>
                        <a:t>/kg VS)</a:t>
                      </a:r>
                      <a:endParaRPr lang="es-ES" sz="1200">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solidFill>
                      <a:srgbClr val="DAEFD3"/>
                    </a:solidFill>
                  </a:tcPr>
                </a:tc>
                <a:tc>
                  <a:txBody>
                    <a:bodyPr/>
                    <a:lstStyle/>
                    <a:p>
                      <a:pPr algn="ctr">
                        <a:lnSpc>
                          <a:spcPct val="115000"/>
                        </a:lnSpc>
                        <a:spcAft>
                          <a:spcPts val="0"/>
                        </a:spcAft>
                      </a:pPr>
                      <a:r>
                        <a:rPr lang="en-GB" sz="1200" b="1">
                          <a:effectLst/>
                          <a:latin typeface="Calibri"/>
                          <a:ea typeface="Times New Roman"/>
                          <a:cs typeface="Calibri"/>
                        </a:rPr>
                        <a:t>290</a:t>
                      </a:r>
                      <a:endParaRPr lang="es-ES" sz="1200" b="1">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solidFill>
                      <a:srgbClr val="DAEFD3"/>
                    </a:solidFill>
                  </a:tcPr>
                </a:tc>
                <a:tc>
                  <a:txBody>
                    <a:bodyPr/>
                    <a:lstStyle/>
                    <a:p>
                      <a:pPr algn="ctr">
                        <a:lnSpc>
                          <a:spcPct val="115000"/>
                        </a:lnSpc>
                        <a:spcAft>
                          <a:spcPts val="0"/>
                        </a:spcAft>
                      </a:pPr>
                      <a:r>
                        <a:rPr lang="en-GB" sz="1200" b="1">
                          <a:effectLst/>
                          <a:latin typeface="Calibri"/>
                          <a:ea typeface="Times New Roman"/>
                          <a:cs typeface="Calibri"/>
                        </a:rPr>
                        <a:t>299</a:t>
                      </a:r>
                      <a:endParaRPr lang="es-ES" sz="1200" b="1">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solidFill>
                      <a:srgbClr val="DAEFD3"/>
                    </a:solidFill>
                  </a:tcPr>
                </a:tc>
                <a:tc>
                  <a:txBody>
                    <a:bodyPr/>
                    <a:lstStyle/>
                    <a:p>
                      <a:pPr algn="ctr">
                        <a:lnSpc>
                          <a:spcPct val="115000"/>
                        </a:lnSpc>
                        <a:spcAft>
                          <a:spcPts val="0"/>
                        </a:spcAft>
                      </a:pPr>
                      <a:r>
                        <a:rPr lang="en-GB" sz="1200" b="1" dirty="0">
                          <a:effectLst/>
                          <a:latin typeface="Calibri"/>
                          <a:ea typeface="Times New Roman"/>
                          <a:cs typeface="Calibri"/>
                        </a:rPr>
                        <a:t>195</a:t>
                      </a:r>
                      <a:endParaRPr lang="es-ES" sz="1200" b="1" dirty="0">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solidFill>
                      <a:srgbClr val="DAEFD3"/>
                    </a:solidFill>
                  </a:tcPr>
                </a:tc>
                <a:tc>
                  <a:txBody>
                    <a:bodyPr/>
                    <a:lstStyle/>
                    <a:p>
                      <a:pPr algn="ctr">
                        <a:lnSpc>
                          <a:spcPct val="115000"/>
                        </a:lnSpc>
                        <a:spcAft>
                          <a:spcPts val="0"/>
                        </a:spcAft>
                      </a:pPr>
                      <a:r>
                        <a:rPr lang="en-GB" sz="1200" b="1" dirty="0">
                          <a:effectLst/>
                          <a:latin typeface="Calibri"/>
                          <a:ea typeface="Times New Roman"/>
                          <a:cs typeface="Calibri"/>
                        </a:rPr>
                        <a:t>291</a:t>
                      </a:r>
                      <a:endParaRPr lang="es-ES" sz="1200" b="1" dirty="0">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solidFill>
                      <a:srgbClr val="DAEFD3"/>
                    </a:solidFill>
                  </a:tcPr>
                </a:tc>
                <a:tc>
                  <a:txBody>
                    <a:bodyPr/>
                    <a:lstStyle/>
                    <a:p>
                      <a:pPr algn="ctr">
                        <a:lnSpc>
                          <a:spcPct val="115000"/>
                        </a:lnSpc>
                        <a:spcAft>
                          <a:spcPts val="0"/>
                        </a:spcAft>
                      </a:pPr>
                      <a:r>
                        <a:rPr lang="en-GB" sz="1200" b="1" dirty="0">
                          <a:effectLst/>
                          <a:latin typeface="Calibri"/>
                          <a:ea typeface="Times New Roman"/>
                          <a:cs typeface="Calibri"/>
                        </a:rPr>
                        <a:t>300</a:t>
                      </a:r>
                      <a:endParaRPr lang="es-ES" sz="1200" b="1" dirty="0">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solidFill>
                      <a:srgbClr val="DAEFD3"/>
                    </a:solidFill>
                  </a:tcPr>
                </a:tc>
                <a:tc>
                  <a:txBody>
                    <a:bodyPr/>
                    <a:lstStyle/>
                    <a:p>
                      <a:pPr algn="ctr">
                        <a:lnSpc>
                          <a:spcPct val="115000"/>
                        </a:lnSpc>
                        <a:spcAft>
                          <a:spcPts val="0"/>
                        </a:spcAft>
                      </a:pPr>
                      <a:r>
                        <a:rPr lang="en-GB" sz="1200" b="1">
                          <a:effectLst/>
                          <a:latin typeface="Calibri"/>
                          <a:ea typeface="Times New Roman"/>
                          <a:cs typeface="Calibri"/>
                        </a:rPr>
                        <a:t>350</a:t>
                      </a:r>
                      <a:endParaRPr lang="es-ES" sz="1200" b="1">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solidFill>
                      <a:srgbClr val="DAEFD3"/>
                    </a:solidFill>
                  </a:tcPr>
                </a:tc>
              </a:tr>
              <a:tr h="161925">
                <a:tc>
                  <a:txBody>
                    <a:bodyPr/>
                    <a:lstStyle/>
                    <a:p>
                      <a:pPr algn="ctr">
                        <a:lnSpc>
                          <a:spcPct val="115000"/>
                        </a:lnSpc>
                        <a:spcAft>
                          <a:spcPts val="0"/>
                        </a:spcAft>
                      </a:pPr>
                      <a:r>
                        <a:rPr lang="en-GB" sz="1200" b="1">
                          <a:effectLst/>
                          <a:latin typeface="Calibri"/>
                          <a:ea typeface="Times New Roman"/>
                          <a:cs typeface="Calibri"/>
                        </a:rPr>
                        <a:t>pH</a:t>
                      </a:r>
                      <a:endParaRPr lang="es-ES" sz="1200">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tcPr>
                </a:tc>
                <a:tc>
                  <a:txBody>
                    <a:bodyPr/>
                    <a:lstStyle/>
                    <a:p>
                      <a:pPr algn="ctr">
                        <a:lnSpc>
                          <a:spcPct val="115000"/>
                        </a:lnSpc>
                        <a:spcAft>
                          <a:spcPts val="0"/>
                        </a:spcAft>
                      </a:pPr>
                      <a:r>
                        <a:rPr lang="en-GB" sz="1200" b="1">
                          <a:effectLst/>
                          <a:latin typeface="Calibri"/>
                          <a:ea typeface="Times New Roman"/>
                          <a:cs typeface="Calibri"/>
                        </a:rPr>
                        <a:t>7.4</a:t>
                      </a:r>
                      <a:endParaRPr lang="es-ES" sz="1200" b="1">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tcPr>
                </a:tc>
                <a:tc>
                  <a:txBody>
                    <a:bodyPr/>
                    <a:lstStyle/>
                    <a:p>
                      <a:pPr algn="ctr">
                        <a:lnSpc>
                          <a:spcPct val="115000"/>
                        </a:lnSpc>
                        <a:spcAft>
                          <a:spcPts val="0"/>
                        </a:spcAft>
                      </a:pPr>
                      <a:r>
                        <a:rPr lang="en-GB" sz="1200" b="1">
                          <a:effectLst/>
                          <a:latin typeface="Calibri"/>
                          <a:ea typeface="Times New Roman"/>
                          <a:cs typeface="Calibri"/>
                        </a:rPr>
                        <a:t>7.2</a:t>
                      </a:r>
                      <a:endParaRPr lang="es-ES" sz="1200" b="1">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tcPr>
                </a:tc>
                <a:tc>
                  <a:txBody>
                    <a:bodyPr/>
                    <a:lstStyle/>
                    <a:p>
                      <a:pPr algn="ctr">
                        <a:lnSpc>
                          <a:spcPct val="115000"/>
                        </a:lnSpc>
                        <a:spcAft>
                          <a:spcPts val="0"/>
                        </a:spcAft>
                      </a:pPr>
                      <a:r>
                        <a:rPr lang="en-GB" sz="1200" b="1">
                          <a:effectLst/>
                          <a:latin typeface="Calibri"/>
                          <a:ea typeface="Times New Roman"/>
                          <a:cs typeface="Calibri"/>
                        </a:rPr>
                        <a:t>7.1</a:t>
                      </a:r>
                      <a:endParaRPr lang="es-ES" sz="1200" b="1">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tcPr>
                </a:tc>
                <a:tc>
                  <a:txBody>
                    <a:bodyPr/>
                    <a:lstStyle/>
                    <a:p>
                      <a:pPr algn="ctr">
                        <a:lnSpc>
                          <a:spcPct val="115000"/>
                        </a:lnSpc>
                        <a:spcAft>
                          <a:spcPts val="0"/>
                        </a:spcAft>
                      </a:pPr>
                      <a:r>
                        <a:rPr lang="en-GB" sz="1200" b="1">
                          <a:effectLst/>
                          <a:latin typeface="Calibri"/>
                          <a:ea typeface="Times New Roman"/>
                          <a:cs typeface="Calibri"/>
                        </a:rPr>
                        <a:t>7.4</a:t>
                      </a:r>
                      <a:endParaRPr lang="es-ES" sz="1200" b="1">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tcPr>
                </a:tc>
                <a:tc>
                  <a:txBody>
                    <a:bodyPr/>
                    <a:lstStyle/>
                    <a:p>
                      <a:pPr algn="ctr">
                        <a:lnSpc>
                          <a:spcPct val="115000"/>
                        </a:lnSpc>
                        <a:spcAft>
                          <a:spcPts val="0"/>
                        </a:spcAft>
                      </a:pPr>
                      <a:r>
                        <a:rPr lang="en-GB" sz="1200" b="1" dirty="0">
                          <a:effectLst/>
                          <a:latin typeface="Calibri"/>
                          <a:ea typeface="Times New Roman"/>
                          <a:cs typeface="Calibri"/>
                        </a:rPr>
                        <a:t>7.3</a:t>
                      </a:r>
                      <a:endParaRPr lang="es-ES" sz="1200" b="1" dirty="0">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tcPr>
                </a:tc>
                <a:tc>
                  <a:txBody>
                    <a:bodyPr/>
                    <a:lstStyle/>
                    <a:p>
                      <a:pPr algn="ctr">
                        <a:lnSpc>
                          <a:spcPct val="115000"/>
                        </a:lnSpc>
                        <a:spcAft>
                          <a:spcPts val="0"/>
                        </a:spcAft>
                      </a:pPr>
                      <a:r>
                        <a:rPr lang="en-GB" sz="1200" b="1" dirty="0">
                          <a:effectLst/>
                          <a:latin typeface="Calibri"/>
                          <a:ea typeface="Times New Roman"/>
                          <a:cs typeface="Calibri"/>
                        </a:rPr>
                        <a:t>7.1</a:t>
                      </a:r>
                      <a:endParaRPr lang="es-ES" sz="1200" b="1" dirty="0">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tcPr>
                </a:tc>
              </a:tr>
            </a:tbl>
          </a:graphicData>
        </a:graphic>
      </p:graphicFrame>
      <p:pic>
        <p:nvPicPr>
          <p:cNvPr id="34" name="Marcador de contenido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448096" y="608688"/>
            <a:ext cx="3360375" cy="2520280"/>
          </a:xfrm>
          <a:prstGeom prst="rect">
            <a:avLst/>
          </a:prstGeom>
          <a:ln>
            <a:noFill/>
          </a:ln>
          <a:effectLst>
            <a:outerShdw blurRad="292100" dist="139700" dir="2700000" algn="tl" rotWithShape="0">
              <a:srgbClr val="333333">
                <a:alpha val="65000"/>
              </a:srgbClr>
            </a:outerShdw>
          </a:effectLst>
        </p:spPr>
      </p:pic>
      <p:sp>
        <p:nvSpPr>
          <p:cNvPr id="16" name="15 Marcador de número de diapositiva"/>
          <p:cNvSpPr>
            <a:spLocks noGrp="1"/>
          </p:cNvSpPr>
          <p:nvPr>
            <p:ph type="sldNum" sz="quarter" idx="12"/>
          </p:nvPr>
        </p:nvSpPr>
        <p:spPr/>
        <p:txBody>
          <a:bodyPr/>
          <a:lstStyle/>
          <a:p>
            <a:fld id="{CE7279F1-0B02-4917-A451-6BFE2C2941F7}" type="slidenum">
              <a:rPr lang="es-ES" smtClean="0"/>
              <a:t>18</a:t>
            </a:fld>
            <a:endParaRPr lang="es-ES"/>
          </a:p>
        </p:txBody>
      </p:sp>
      <p:pic>
        <p:nvPicPr>
          <p:cNvPr id="36" name="Picture 3" descr="D:\xiomara\dig anaerobia\contratos-proyectos digestión\Acciona depuradora\ECSAM 2012\Ategrus 2014\escudo-bncentrad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0801" y="0"/>
            <a:ext cx="693199" cy="792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110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345260"/>
            <a:ext cx="6905625"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a:stretch>
            <a:fillRect/>
          </a:stretch>
        </p:blipFill>
        <p:spPr>
          <a:xfrm>
            <a:off x="179512" y="1124744"/>
            <a:ext cx="5760640" cy="1997022"/>
          </a:xfrm>
          <a:prstGeom prst="rect">
            <a:avLst/>
          </a:prstGeom>
        </p:spPr>
      </p:pic>
      <p:sp>
        <p:nvSpPr>
          <p:cNvPr id="3" name="1 Título"/>
          <p:cNvSpPr txBox="1">
            <a:spLocks/>
          </p:cNvSpPr>
          <p:nvPr/>
        </p:nvSpPr>
        <p:spPr>
          <a:xfrm>
            <a:off x="107504" y="188640"/>
            <a:ext cx="8260672" cy="860388"/>
          </a:xfrm>
          <a:prstGeom prst="rect">
            <a:avLst/>
          </a:prstGeom>
          <a:solidFill>
            <a:schemeClr val="bg1"/>
          </a:solidFill>
        </p:spPr>
        <p:txBody>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pPr algn="l"/>
            <a:r>
              <a:rPr lang="es-ES" b="1" dirty="0" err="1" smtClean="0">
                <a:solidFill>
                  <a:srgbClr val="00B050"/>
                </a:solidFill>
              </a:rPr>
              <a:t>Results</a:t>
            </a:r>
            <a:endParaRPr lang="es-ES" b="1" dirty="0">
              <a:solidFill>
                <a:srgbClr val="00B050"/>
              </a:solidFill>
            </a:endParaRPr>
          </a:p>
        </p:txBody>
      </p:sp>
      <p:sp>
        <p:nvSpPr>
          <p:cNvPr id="4" name="3 CuadroTexto"/>
          <p:cNvSpPr txBox="1"/>
          <p:nvPr/>
        </p:nvSpPr>
        <p:spPr>
          <a:xfrm>
            <a:off x="1259632" y="692696"/>
            <a:ext cx="3888432" cy="369332"/>
          </a:xfrm>
          <a:prstGeom prst="rect">
            <a:avLst/>
          </a:prstGeom>
          <a:noFill/>
        </p:spPr>
        <p:txBody>
          <a:bodyPr wrap="square" rtlCol="0">
            <a:spAutoFit/>
          </a:bodyPr>
          <a:lstStyle/>
          <a:p>
            <a:r>
              <a:rPr lang="es-ES" dirty="0" err="1" smtClean="0"/>
              <a:t>Coupling</a:t>
            </a:r>
            <a:r>
              <a:rPr lang="es-ES" dirty="0" smtClean="0"/>
              <a:t> H</a:t>
            </a:r>
            <a:r>
              <a:rPr lang="es-ES" baseline="-25000" dirty="0" smtClean="0"/>
              <a:t>2 </a:t>
            </a:r>
            <a:r>
              <a:rPr lang="es-ES" dirty="0" smtClean="0"/>
              <a:t>– CH</a:t>
            </a:r>
            <a:r>
              <a:rPr lang="es-ES" baseline="-25000" dirty="0" smtClean="0"/>
              <a:t>4</a:t>
            </a:r>
            <a:r>
              <a:rPr lang="es-ES" dirty="0" smtClean="0"/>
              <a:t> </a:t>
            </a:r>
            <a:r>
              <a:rPr lang="es-ES" dirty="0" err="1" smtClean="0"/>
              <a:t>Production</a:t>
            </a:r>
            <a:endParaRPr lang="es-ES" dirty="0"/>
          </a:p>
        </p:txBody>
      </p:sp>
      <p:graphicFrame>
        <p:nvGraphicFramePr>
          <p:cNvPr id="6" name="5 Tabla"/>
          <p:cNvGraphicFramePr>
            <a:graphicFrameLocks noGrp="1"/>
          </p:cNvGraphicFramePr>
          <p:nvPr>
            <p:extLst>
              <p:ext uri="{D42A27DB-BD31-4B8C-83A1-F6EECF244321}">
                <p14:modId xmlns:p14="http://schemas.microsoft.com/office/powerpoint/2010/main" val="4228839441"/>
              </p:ext>
            </p:extLst>
          </p:nvPr>
        </p:nvGraphicFramePr>
        <p:xfrm>
          <a:off x="4860032" y="2852936"/>
          <a:ext cx="4050855" cy="1472184"/>
        </p:xfrm>
        <a:graphic>
          <a:graphicData uri="http://schemas.openxmlformats.org/drawingml/2006/table">
            <a:tbl>
              <a:tblPr firstRow="1" firstCol="1" bandRow="1"/>
              <a:tblGrid>
                <a:gridCol w="2079815"/>
                <a:gridCol w="492760"/>
                <a:gridCol w="492760"/>
                <a:gridCol w="492760"/>
                <a:gridCol w="492760"/>
              </a:tblGrid>
              <a:tr h="245364">
                <a:tc>
                  <a:txBody>
                    <a:bodyPr/>
                    <a:lstStyle/>
                    <a:p>
                      <a:pPr algn="ctr">
                        <a:lnSpc>
                          <a:spcPct val="115000"/>
                        </a:lnSpc>
                        <a:spcAft>
                          <a:spcPts val="0"/>
                        </a:spcAft>
                      </a:pPr>
                      <a:r>
                        <a:rPr lang="en-GB" sz="1400" b="1" dirty="0">
                          <a:solidFill>
                            <a:srgbClr val="FFFFFF"/>
                          </a:solidFill>
                          <a:effectLst/>
                          <a:latin typeface="Calibri"/>
                          <a:ea typeface="Times New Roman"/>
                          <a:cs typeface="Arial"/>
                        </a:rPr>
                        <a:t> </a:t>
                      </a:r>
                      <a:endParaRPr lang="es-ES" sz="1400" dirty="0">
                        <a:effectLst/>
                        <a:latin typeface="Calibri"/>
                        <a:ea typeface="Calibri"/>
                        <a:cs typeface="Times New Roman"/>
                      </a:endParaRPr>
                    </a:p>
                  </a:txBody>
                  <a:tcPr marL="68580" marR="68580" marT="0" marB="0" anchor="ctr">
                    <a:lnL w="12700" cap="flat" cmpd="sng" algn="ctr">
                      <a:solidFill>
                        <a:srgbClr val="549E39"/>
                      </a:solidFill>
                      <a:prstDash val="solid"/>
                      <a:round/>
                      <a:headEnd type="none" w="med" len="med"/>
                      <a:tailEnd type="none" w="med" len="med"/>
                    </a:lnL>
                    <a:lnR>
                      <a:noFill/>
                    </a:lnR>
                    <a:lnT w="12700" cap="flat" cmpd="sng" algn="ctr">
                      <a:solidFill>
                        <a:srgbClr val="549E39"/>
                      </a:solidFill>
                      <a:prstDash val="solid"/>
                      <a:round/>
                      <a:headEnd type="none" w="med" len="med"/>
                      <a:tailEnd type="none" w="med" len="med"/>
                    </a:lnT>
                    <a:lnB w="12700" cap="flat" cmpd="sng" algn="ctr">
                      <a:solidFill>
                        <a:srgbClr val="549E39"/>
                      </a:solidFill>
                      <a:prstDash val="solid"/>
                      <a:round/>
                      <a:headEnd type="none" w="med" len="med"/>
                      <a:tailEnd type="none" w="med" len="med"/>
                    </a:lnB>
                    <a:solidFill>
                      <a:srgbClr val="549E39"/>
                    </a:solidFill>
                  </a:tcPr>
                </a:tc>
                <a:tc gridSpan="4">
                  <a:txBody>
                    <a:bodyPr/>
                    <a:lstStyle/>
                    <a:p>
                      <a:pPr algn="ctr">
                        <a:lnSpc>
                          <a:spcPct val="115000"/>
                        </a:lnSpc>
                        <a:spcAft>
                          <a:spcPts val="0"/>
                        </a:spcAft>
                      </a:pPr>
                      <a:r>
                        <a:rPr lang="en-GB" sz="1400" b="1" dirty="0">
                          <a:solidFill>
                            <a:srgbClr val="FFFFFF"/>
                          </a:solidFill>
                          <a:effectLst/>
                          <a:latin typeface="Calibri"/>
                          <a:ea typeface="Times New Roman"/>
                          <a:cs typeface="Arial"/>
                        </a:rPr>
                        <a:t>H2 producing reactor</a:t>
                      </a:r>
                      <a:endParaRPr lang="es-ES" sz="1400" dirty="0">
                        <a:effectLst/>
                        <a:latin typeface="Calibri"/>
                        <a:ea typeface="Calibri"/>
                        <a:cs typeface="Times New Roman"/>
                      </a:endParaRPr>
                    </a:p>
                    <a:p>
                      <a:pPr algn="ctr">
                        <a:lnSpc>
                          <a:spcPct val="115000"/>
                        </a:lnSpc>
                        <a:spcAft>
                          <a:spcPts val="0"/>
                        </a:spcAft>
                      </a:pPr>
                      <a:r>
                        <a:rPr lang="en-GB" sz="1400" b="1" dirty="0">
                          <a:solidFill>
                            <a:srgbClr val="FFFFFF"/>
                          </a:solidFill>
                          <a:effectLst/>
                          <a:latin typeface="Calibri"/>
                          <a:ea typeface="Times New Roman"/>
                          <a:cs typeface="Arial"/>
                        </a:rPr>
                        <a:t> </a:t>
                      </a:r>
                      <a:endParaRPr lang="es-ES" sz="1400" dirty="0">
                        <a:effectLst/>
                        <a:latin typeface="Calibri"/>
                        <a:ea typeface="Calibri"/>
                        <a:cs typeface="Times New Roman"/>
                      </a:endParaRPr>
                    </a:p>
                  </a:txBody>
                  <a:tcPr marL="68580" marR="68580" marT="0" marB="0" anchor="ctr">
                    <a:lnL>
                      <a:noFill/>
                    </a:lnL>
                    <a:lnR w="12700" cap="flat" cmpd="sng" algn="ctr">
                      <a:solidFill>
                        <a:srgbClr val="549E39"/>
                      </a:solidFill>
                      <a:prstDash val="solid"/>
                      <a:round/>
                      <a:headEnd type="none" w="med" len="med"/>
                      <a:tailEnd type="none" w="med" len="med"/>
                    </a:lnR>
                    <a:lnT w="12700" cap="flat" cmpd="sng" algn="ctr">
                      <a:solidFill>
                        <a:srgbClr val="549E39"/>
                      </a:solidFill>
                      <a:prstDash val="solid"/>
                      <a:round/>
                      <a:headEnd type="none" w="med" len="med"/>
                      <a:tailEnd type="none" w="med" len="med"/>
                    </a:lnT>
                    <a:lnB w="12700" cap="flat" cmpd="sng" algn="ctr">
                      <a:solidFill>
                        <a:srgbClr val="549E39"/>
                      </a:solidFill>
                      <a:prstDash val="solid"/>
                      <a:round/>
                      <a:headEnd type="none" w="med" len="med"/>
                      <a:tailEnd type="none" w="med" len="med"/>
                    </a:lnB>
                    <a:solidFill>
                      <a:srgbClr val="549E39"/>
                    </a:solidFill>
                  </a:tcPr>
                </a:tc>
                <a:tc hMerge="1">
                  <a:txBody>
                    <a:bodyPr/>
                    <a:lstStyle/>
                    <a:p>
                      <a:endParaRPr lang="en-GB"/>
                    </a:p>
                  </a:txBody>
                  <a:tcPr/>
                </a:tc>
                <a:tc hMerge="1">
                  <a:txBody>
                    <a:bodyPr/>
                    <a:lstStyle/>
                    <a:p>
                      <a:endParaRPr lang="en-GB"/>
                    </a:p>
                  </a:txBody>
                  <a:tcPr/>
                </a:tc>
                <a:tc hMerge="1">
                  <a:txBody>
                    <a:bodyPr/>
                    <a:lstStyle/>
                    <a:p>
                      <a:pPr algn="ctr">
                        <a:lnSpc>
                          <a:spcPct val="115000"/>
                        </a:lnSpc>
                        <a:spcAft>
                          <a:spcPts val="0"/>
                        </a:spcAft>
                      </a:pPr>
                      <a:endParaRPr lang="es-ES" sz="1400" dirty="0">
                        <a:effectLst/>
                        <a:latin typeface="Calibri"/>
                        <a:ea typeface="Calibri"/>
                        <a:cs typeface="Times New Roman"/>
                      </a:endParaRPr>
                    </a:p>
                  </a:txBody>
                  <a:tcPr marL="68580" marR="68580" marT="0" marB="0" anchor="ctr">
                    <a:lnL>
                      <a:noFill/>
                    </a:lnL>
                    <a:lnR w="12700" cap="flat" cmpd="sng" algn="ctr">
                      <a:solidFill>
                        <a:srgbClr val="549E39"/>
                      </a:solidFill>
                      <a:prstDash val="solid"/>
                      <a:round/>
                      <a:headEnd type="none" w="med" len="med"/>
                      <a:tailEnd type="none" w="med" len="med"/>
                    </a:lnR>
                    <a:lnT w="12700" cap="flat" cmpd="sng" algn="ctr">
                      <a:solidFill>
                        <a:srgbClr val="549E39"/>
                      </a:solidFill>
                      <a:prstDash val="solid"/>
                      <a:round/>
                      <a:headEnd type="none" w="med" len="med"/>
                      <a:tailEnd type="none" w="med" len="med"/>
                    </a:lnT>
                    <a:lnB w="12700" cap="flat" cmpd="sng" algn="ctr">
                      <a:solidFill>
                        <a:srgbClr val="549E39"/>
                      </a:solidFill>
                      <a:prstDash val="solid"/>
                      <a:round/>
                      <a:headEnd type="none" w="med" len="med"/>
                      <a:tailEnd type="none" w="med" len="med"/>
                    </a:lnB>
                    <a:solidFill>
                      <a:srgbClr val="549E39"/>
                    </a:solidFill>
                  </a:tcPr>
                </a:tc>
              </a:tr>
              <a:tr h="161925">
                <a:tc>
                  <a:txBody>
                    <a:bodyPr/>
                    <a:lstStyle/>
                    <a:p>
                      <a:pPr algn="ctr">
                        <a:lnSpc>
                          <a:spcPct val="115000"/>
                        </a:lnSpc>
                        <a:spcAft>
                          <a:spcPts val="0"/>
                        </a:spcAft>
                      </a:pPr>
                      <a:r>
                        <a:rPr lang="en-GB" sz="1400" b="1">
                          <a:effectLst/>
                          <a:latin typeface="Calibri"/>
                          <a:ea typeface="Times New Roman"/>
                          <a:cs typeface="Arial"/>
                        </a:rPr>
                        <a:t>HRT (d)</a:t>
                      </a:r>
                      <a:endParaRPr lang="es-ES" sz="1400">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549E39"/>
                      </a:solidFill>
                      <a:prstDash val="solid"/>
                      <a:round/>
                      <a:headEnd type="none" w="med" len="med"/>
                      <a:tailEnd type="none" w="med" len="med"/>
                    </a:lnT>
                    <a:lnB w="12700" cap="flat" cmpd="sng" algn="ctr">
                      <a:solidFill>
                        <a:srgbClr val="93D07C"/>
                      </a:solidFill>
                      <a:prstDash val="solid"/>
                      <a:round/>
                      <a:headEnd type="none" w="med" len="med"/>
                      <a:tailEnd type="none" w="med" len="med"/>
                    </a:lnB>
                    <a:solidFill>
                      <a:srgbClr val="DAEFD3"/>
                    </a:solidFill>
                  </a:tcPr>
                </a:tc>
                <a:tc>
                  <a:txBody>
                    <a:bodyPr/>
                    <a:lstStyle/>
                    <a:p>
                      <a:pPr algn="ctr">
                        <a:lnSpc>
                          <a:spcPct val="115000"/>
                        </a:lnSpc>
                        <a:spcAft>
                          <a:spcPts val="0"/>
                        </a:spcAft>
                      </a:pPr>
                      <a:r>
                        <a:rPr lang="en-GB" sz="1400">
                          <a:effectLst/>
                          <a:latin typeface="Calibri"/>
                          <a:ea typeface="Times New Roman"/>
                          <a:cs typeface="Arial"/>
                        </a:rPr>
                        <a:t>2</a:t>
                      </a:r>
                      <a:endParaRPr lang="es-ES" sz="1400">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549E39"/>
                      </a:solidFill>
                      <a:prstDash val="solid"/>
                      <a:round/>
                      <a:headEnd type="none" w="med" len="med"/>
                      <a:tailEnd type="none" w="med" len="med"/>
                    </a:lnT>
                    <a:lnB w="12700" cap="flat" cmpd="sng" algn="ctr">
                      <a:solidFill>
                        <a:srgbClr val="93D07C"/>
                      </a:solidFill>
                      <a:prstDash val="solid"/>
                      <a:round/>
                      <a:headEnd type="none" w="med" len="med"/>
                      <a:tailEnd type="none" w="med" len="med"/>
                    </a:lnB>
                    <a:solidFill>
                      <a:srgbClr val="DAEFD3"/>
                    </a:solidFill>
                  </a:tcPr>
                </a:tc>
                <a:tc>
                  <a:txBody>
                    <a:bodyPr/>
                    <a:lstStyle/>
                    <a:p>
                      <a:pPr algn="ctr">
                        <a:lnSpc>
                          <a:spcPct val="115000"/>
                        </a:lnSpc>
                        <a:spcAft>
                          <a:spcPts val="0"/>
                        </a:spcAft>
                      </a:pPr>
                      <a:r>
                        <a:rPr lang="en-GB" sz="1400">
                          <a:effectLst/>
                          <a:latin typeface="Calibri"/>
                          <a:ea typeface="Times New Roman"/>
                          <a:cs typeface="Arial"/>
                        </a:rPr>
                        <a:t>1</a:t>
                      </a:r>
                      <a:endParaRPr lang="es-ES" sz="1400">
                        <a:effectLst/>
                        <a:latin typeface="Calibri"/>
                        <a:ea typeface="Calibri"/>
                        <a:cs typeface="Times New Roman"/>
                      </a:endParaRPr>
                    </a:p>
                  </a:txBody>
                  <a:tcPr marL="68580" marR="68580" marT="0" marB="0">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549E39"/>
                      </a:solidFill>
                      <a:prstDash val="solid"/>
                      <a:round/>
                      <a:headEnd type="none" w="med" len="med"/>
                      <a:tailEnd type="none" w="med" len="med"/>
                    </a:lnT>
                    <a:lnB w="12700" cap="flat" cmpd="sng" algn="ctr">
                      <a:solidFill>
                        <a:srgbClr val="93D07C"/>
                      </a:solidFill>
                      <a:prstDash val="solid"/>
                      <a:round/>
                      <a:headEnd type="none" w="med" len="med"/>
                      <a:tailEnd type="none" w="med" len="med"/>
                    </a:lnB>
                    <a:solidFill>
                      <a:srgbClr val="DAEFD3"/>
                    </a:solidFill>
                  </a:tcPr>
                </a:tc>
                <a:tc>
                  <a:txBody>
                    <a:bodyPr/>
                    <a:lstStyle/>
                    <a:p>
                      <a:pPr algn="ctr">
                        <a:lnSpc>
                          <a:spcPct val="115000"/>
                        </a:lnSpc>
                        <a:spcAft>
                          <a:spcPts val="0"/>
                        </a:spcAft>
                      </a:pPr>
                      <a:r>
                        <a:rPr lang="en-GB" sz="1400">
                          <a:effectLst/>
                          <a:latin typeface="Calibri"/>
                          <a:ea typeface="Times New Roman"/>
                          <a:cs typeface="Arial"/>
                        </a:rPr>
                        <a:t>0.75</a:t>
                      </a:r>
                      <a:endParaRPr lang="es-ES" sz="1400">
                        <a:effectLst/>
                        <a:latin typeface="Calibri"/>
                        <a:ea typeface="Calibri"/>
                        <a:cs typeface="Times New Roman"/>
                      </a:endParaRPr>
                    </a:p>
                  </a:txBody>
                  <a:tcPr marL="68580" marR="68580" marT="0" marB="0">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549E39"/>
                      </a:solidFill>
                      <a:prstDash val="solid"/>
                      <a:round/>
                      <a:headEnd type="none" w="med" len="med"/>
                      <a:tailEnd type="none" w="med" len="med"/>
                    </a:lnT>
                    <a:lnB w="12700" cap="flat" cmpd="sng" algn="ctr">
                      <a:solidFill>
                        <a:srgbClr val="93D07C"/>
                      </a:solidFill>
                      <a:prstDash val="solid"/>
                      <a:round/>
                      <a:headEnd type="none" w="med" len="med"/>
                      <a:tailEnd type="none" w="med" len="med"/>
                    </a:lnB>
                    <a:solidFill>
                      <a:srgbClr val="DAEFD3"/>
                    </a:solidFill>
                  </a:tcPr>
                </a:tc>
                <a:tc>
                  <a:txBody>
                    <a:bodyPr/>
                    <a:lstStyle/>
                    <a:p>
                      <a:pPr algn="ctr">
                        <a:lnSpc>
                          <a:spcPct val="115000"/>
                        </a:lnSpc>
                        <a:spcAft>
                          <a:spcPts val="0"/>
                        </a:spcAft>
                      </a:pPr>
                      <a:r>
                        <a:rPr lang="en-GB" sz="1400">
                          <a:effectLst/>
                          <a:latin typeface="Calibri"/>
                          <a:ea typeface="Times New Roman"/>
                          <a:cs typeface="Arial"/>
                        </a:rPr>
                        <a:t>0.5</a:t>
                      </a:r>
                      <a:endParaRPr lang="es-ES" sz="1400">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549E39"/>
                      </a:solidFill>
                      <a:prstDash val="solid"/>
                      <a:round/>
                      <a:headEnd type="none" w="med" len="med"/>
                      <a:tailEnd type="none" w="med" len="med"/>
                    </a:lnT>
                    <a:lnB w="12700" cap="flat" cmpd="sng" algn="ctr">
                      <a:solidFill>
                        <a:srgbClr val="93D07C"/>
                      </a:solidFill>
                      <a:prstDash val="solid"/>
                      <a:round/>
                      <a:headEnd type="none" w="med" len="med"/>
                      <a:tailEnd type="none" w="med" len="med"/>
                    </a:lnB>
                    <a:solidFill>
                      <a:srgbClr val="DAEFD3"/>
                    </a:solidFill>
                  </a:tcPr>
                </a:tc>
              </a:tr>
              <a:tr h="161925">
                <a:tc>
                  <a:txBody>
                    <a:bodyPr/>
                    <a:lstStyle/>
                    <a:p>
                      <a:pPr algn="ctr">
                        <a:lnSpc>
                          <a:spcPct val="115000"/>
                        </a:lnSpc>
                        <a:spcAft>
                          <a:spcPts val="0"/>
                        </a:spcAft>
                      </a:pPr>
                      <a:r>
                        <a:rPr lang="en-GB" sz="1400" b="1">
                          <a:effectLst/>
                          <a:latin typeface="Calibri"/>
                          <a:ea typeface="Times New Roman"/>
                          <a:cs typeface="Arial"/>
                        </a:rPr>
                        <a:t>Daily gas production (L/d)</a:t>
                      </a:r>
                      <a:endParaRPr lang="es-ES" sz="1400">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tcPr>
                </a:tc>
                <a:tc>
                  <a:txBody>
                    <a:bodyPr/>
                    <a:lstStyle/>
                    <a:p>
                      <a:pPr algn="ctr">
                        <a:lnSpc>
                          <a:spcPct val="115000"/>
                        </a:lnSpc>
                        <a:spcAft>
                          <a:spcPts val="0"/>
                        </a:spcAft>
                      </a:pPr>
                      <a:r>
                        <a:rPr lang="en-GB" sz="1400">
                          <a:effectLst/>
                          <a:latin typeface="Calibri"/>
                          <a:ea typeface="Times New Roman"/>
                          <a:cs typeface="Arial"/>
                        </a:rPr>
                        <a:t>2.5</a:t>
                      </a:r>
                      <a:endParaRPr lang="es-ES" sz="1400">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tcPr>
                </a:tc>
                <a:tc>
                  <a:txBody>
                    <a:bodyPr/>
                    <a:lstStyle/>
                    <a:p>
                      <a:pPr algn="ctr">
                        <a:lnSpc>
                          <a:spcPct val="115000"/>
                        </a:lnSpc>
                        <a:spcAft>
                          <a:spcPts val="0"/>
                        </a:spcAft>
                      </a:pPr>
                      <a:r>
                        <a:rPr lang="en-GB" sz="1400">
                          <a:effectLst/>
                          <a:latin typeface="Calibri"/>
                          <a:ea typeface="Times New Roman"/>
                          <a:cs typeface="Arial"/>
                        </a:rPr>
                        <a:t>4.7</a:t>
                      </a:r>
                      <a:endParaRPr lang="es-ES" sz="1400">
                        <a:effectLst/>
                        <a:latin typeface="Calibri"/>
                        <a:ea typeface="Calibri"/>
                        <a:cs typeface="Times New Roman"/>
                      </a:endParaRPr>
                    </a:p>
                  </a:txBody>
                  <a:tcPr marL="68580" marR="68580" marT="0" marB="0">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tcPr>
                </a:tc>
                <a:tc>
                  <a:txBody>
                    <a:bodyPr/>
                    <a:lstStyle/>
                    <a:p>
                      <a:pPr algn="ctr">
                        <a:lnSpc>
                          <a:spcPct val="115000"/>
                        </a:lnSpc>
                        <a:spcAft>
                          <a:spcPts val="0"/>
                        </a:spcAft>
                      </a:pPr>
                      <a:r>
                        <a:rPr lang="en-GB" sz="1400">
                          <a:effectLst/>
                          <a:latin typeface="Calibri"/>
                          <a:ea typeface="Times New Roman"/>
                          <a:cs typeface="Arial"/>
                        </a:rPr>
                        <a:t>5.1</a:t>
                      </a:r>
                      <a:endParaRPr lang="es-ES" sz="1400">
                        <a:effectLst/>
                        <a:latin typeface="Calibri"/>
                        <a:ea typeface="Calibri"/>
                        <a:cs typeface="Times New Roman"/>
                      </a:endParaRPr>
                    </a:p>
                  </a:txBody>
                  <a:tcPr marL="68580" marR="68580" marT="0" marB="0">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tcPr>
                </a:tc>
                <a:tc>
                  <a:txBody>
                    <a:bodyPr/>
                    <a:lstStyle/>
                    <a:p>
                      <a:pPr algn="ctr">
                        <a:lnSpc>
                          <a:spcPct val="115000"/>
                        </a:lnSpc>
                        <a:spcAft>
                          <a:spcPts val="0"/>
                        </a:spcAft>
                      </a:pPr>
                      <a:r>
                        <a:rPr lang="en-GB" sz="1400">
                          <a:effectLst/>
                          <a:latin typeface="Calibri"/>
                          <a:ea typeface="Times New Roman"/>
                          <a:cs typeface="Arial"/>
                        </a:rPr>
                        <a:t>5.8</a:t>
                      </a:r>
                      <a:endParaRPr lang="es-ES" sz="1400">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tcPr>
                </a:tc>
              </a:tr>
              <a:tr h="161925">
                <a:tc>
                  <a:txBody>
                    <a:bodyPr/>
                    <a:lstStyle/>
                    <a:p>
                      <a:pPr algn="ctr">
                        <a:lnSpc>
                          <a:spcPct val="115000"/>
                        </a:lnSpc>
                        <a:spcAft>
                          <a:spcPts val="0"/>
                        </a:spcAft>
                      </a:pPr>
                      <a:r>
                        <a:rPr lang="en-GB" sz="1400" b="1">
                          <a:effectLst/>
                          <a:latin typeface="Calibri"/>
                          <a:ea typeface="Times New Roman"/>
                          <a:cs typeface="Arial"/>
                        </a:rPr>
                        <a:t>H2 production (L/ Lr d)</a:t>
                      </a:r>
                      <a:endParaRPr lang="es-ES" sz="1400">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solidFill>
                      <a:srgbClr val="DAEFD3"/>
                    </a:solidFill>
                  </a:tcPr>
                </a:tc>
                <a:tc>
                  <a:txBody>
                    <a:bodyPr/>
                    <a:lstStyle/>
                    <a:p>
                      <a:pPr algn="ctr">
                        <a:lnSpc>
                          <a:spcPct val="115000"/>
                        </a:lnSpc>
                        <a:spcAft>
                          <a:spcPts val="0"/>
                        </a:spcAft>
                      </a:pPr>
                      <a:r>
                        <a:rPr lang="en-GB" sz="1400">
                          <a:effectLst/>
                          <a:latin typeface="Calibri"/>
                          <a:ea typeface="Times New Roman"/>
                          <a:cs typeface="Arial"/>
                        </a:rPr>
                        <a:t>0.23</a:t>
                      </a:r>
                      <a:endParaRPr lang="es-ES" sz="1400">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solidFill>
                      <a:srgbClr val="DAEFD3"/>
                    </a:solidFill>
                  </a:tcPr>
                </a:tc>
                <a:tc>
                  <a:txBody>
                    <a:bodyPr/>
                    <a:lstStyle/>
                    <a:p>
                      <a:pPr algn="ctr">
                        <a:lnSpc>
                          <a:spcPct val="115000"/>
                        </a:lnSpc>
                        <a:spcAft>
                          <a:spcPts val="0"/>
                        </a:spcAft>
                      </a:pPr>
                      <a:r>
                        <a:rPr lang="en-GB" sz="1400">
                          <a:effectLst/>
                          <a:latin typeface="Calibri"/>
                          <a:ea typeface="Times New Roman"/>
                          <a:cs typeface="Arial"/>
                        </a:rPr>
                        <a:t>0.42</a:t>
                      </a:r>
                      <a:endParaRPr lang="es-ES" sz="1400">
                        <a:effectLst/>
                        <a:latin typeface="Calibri"/>
                        <a:ea typeface="Calibri"/>
                        <a:cs typeface="Times New Roman"/>
                      </a:endParaRPr>
                    </a:p>
                  </a:txBody>
                  <a:tcPr marL="68580" marR="68580" marT="0" marB="0">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solidFill>
                      <a:srgbClr val="DAEFD3"/>
                    </a:solidFill>
                  </a:tcPr>
                </a:tc>
                <a:tc>
                  <a:txBody>
                    <a:bodyPr/>
                    <a:lstStyle/>
                    <a:p>
                      <a:pPr algn="ctr">
                        <a:lnSpc>
                          <a:spcPct val="115000"/>
                        </a:lnSpc>
                        <a:spcAft>
                          <a:spcPts val="0"/>
                        </a:spcAft>
                      </a:pPr>
                      <a:r>
                        <a:rPr lang="en-GB" sz="1400">
                          <a:effectLst/>
                          <a:latin typeface="Calibri"/>
                          <a:ea typeface="Times New Roman"/>
                          <a:cs typeface="Arial"/>
                        </a:rPr>
                        <a:t>0.44</a:t>
                      </a:r>
                      <a:endParaRPr lang="es-ES" sz="1400">
                        <a:effectLst/>
                        <a:latin typeface="Calibri"/>
                        <a:ea typeface="Calibri"/>
                        <a:cs typeface="Times New Roman"/>
                      </a:endParaRPr>
                    </a:p>
                  </a:txBody>
                  <a:tcPr marL="68580" marR="68580" marT="0" marB="0">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solidFill>
                      <a:srgbClr val="DAEFD3"/>
                    </a:solidFill>
                  </a:tcPr>
                </a:tc>
                <a:tc>
                  <a:txBody>
                    <a:bodyPr/>
                    <a:lstStyle/>
                    <a:p>
                      <a:pPr algn="ctr">
                        <a:lnSpc>
                          <a:spcPct val="115000"/>
                        </a:lnSpc>
                        <a:spcAft>
                          <a:spcPts val="0"/>
                        </a:spcAft>
                      </a:pPr>
                      <a:r>
                        <a:rPr lang="en-GB" sz="1400">
                          <a:effectLst/>
                          <a:latin typeface="Calibri"/>
                          <a:ea typeface="Times New Roman"/>
                          <a:cs typeface="Arial"/>
                        </a:rPr>
                        <a:t>0.6</a:t>
                      </a:r>
                      <a:endParaRPr lang="es-ES" sz="1400">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solidFill>
                      <a:srgbClr val="DAEFD3"/>
                    </a:solidFill>
                  </a:tcPr>
                </a:tc>
              </a:tr>
              <a:tr h="161925">
                <a:tc>
                  <a:txBody>
                    <a:bodyPr/>
                    <a:lstStyle/>
                    <a:p>
                      <a:pPr algn="ctr">
                        <a:lnSpc>
                          <a:spcPct val="115000"/>
                        </a:lnSpc>
                        <a:spcAft>
                          <a:spcPts val="0"/>
                        </a:spcAft>
                      </a:pPr>
                      <a:r>
                        <a:rPr lang="en-GB" sz="1400" b="1" dirty="0">
                          <a:effectLst/>
                          <a:latin typeface="Calibri"/>
                          <a:ea typeface="Times New Roman"/>
                          <a:cs typeface="Arial"/>
                        </a:rPr>
                        <a:t>SH</a:t>
                      </a:r>
                      <a:r>
                        <a:rPr lang="en-GB" sz="1400" b="1" baseline="-25000" dirty="0">
                          <a:effectLst/>
                          <a:latin typeface="Calibri"/>
                          <a:ea typeface="Times New Roman"/>
                          <a:cs typeface="Arial"/>
                        </a:rPr>
                        <a:t>2</a:t>
                      </a:r>
                      <a:r>
                        <a:rPr lang="en-GB" sz="1400" b="1" dirty="0">
                          <a:effectLst/>
                          <a:latin typeface="Calibri"/>
                          <a:ea typeface="Times New Roman"/>
                          <a:cs typeface="Arial"/>
                        </a:rPr>
                        <a:t>P (L/g VS)</a:t>
                      </a:r>
                      <a:endParaRPr lang="es-ES" sz="1400" dirty="0">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tcPr>
                </a:tc>
                <a:tc>
                  <a:txBody>
                    <a:bodyPr/>
                    <a:lstStyle/>
                    <a:p>
                      <a:pPr algn="ctr">
                        <a:lnSpc>
                          <a:spcPct val="115000"/>
                        </a:lnSpc>
                        <a:spcAft>
                          <a:spcPts val="0"/>
                        </a:spcAft>
                      </a:pPr>
                      <a:r>
                        <a:rPr lang="en-GB" sz="1400">
                          <a:effectLst/>
                          <a:latin typeface="Calibri"/>
                          <a:ea typeface="Times New Roman"/>
                          <a:cs typeface="Arial"/>
                        </a:rPr>
                        <a:t>20.6</a:t>
                      </a:r>
                      <a:endParaRPr lang="es-ES" sz="1400">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tcPr>
                </a:tc>
                <a:tc>
                  <a:txBody>
                    <a:bodyPr/>
                    <a:lstStyle/>
                    <a:p>
                      <a:pPr algn="ctr">
                        <a:lnSpc>
                          <a:spcPct val="115000"/>
                        </a:lnSpc>
                        <a:spcAft>
                          <a:spcPts val="0"/>
                        </a:spcAft>
                      </a:pPr>
                      <a:r>
                        <a:rPr lang="en-GB" sz="1400">
                          <a:effectLst/>
                          <a:latin typeface="Calibri"/>
                          <a:ea typeface="Times New Roman"/>
                          <a:cs typeface="Arial"/>
                        </a:rPr>
                        <a:t>18.5</a:t>
                      </a:r>
                      <a:endParaRPr lang="es-ES" sz="1400">
                        <a:effectLst/>
                        <a:latin typeface="Calibri"/>
                        <a:ea typeface="Calibri"/>
                        <a:cs typeface="Times New Roman"/>
                      </a:endParaRPr>
                    </a:p>
                  </a:txBody>
                  <a:tcPr marL="68580" marR="68580" marT="0" marB="0">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tcPr>
                </a:tc>
                <a:tc>
                  <a:txBody>
                    <a:bodyPr/>
                    <a:lstStyle/>
                    <a:p>
                      <a:pPr algn="ctr">
                        <a:lnSpc>
                          <a:spcPct val="115000"/>
                        </a:lnSpc>
                        <a:spcAft>
                          <a:spcPts val="0"/>
                        </a:spcAft>
                      </a:pPr>
                      <a:r>
                        <a:rPr lang="en-GB" sz="1400">
                          <a:effectLst/>
                          <a:latin typeface="Calibri"/>
                          <a:ea typeface="Times New Roman"/>
                          <a:cs typeface="Arial"/>
                        </a:rPr>
                        <a:t>14.5</a:t>
                      </a:r>
                      <a:endParaRPr lang="es-ES" sz="1400">
                        <a:effectLst/>
                        <a:latin typeface="Calibri"/>
                        <a:ea typeface="Calibri"/>
                        <a:cs typeface="Times New Roman"/>
                      </a:endParaRPr>
                    </a:p>
                  </a:txBody>
                  <a:tcPr marL="68580" marR="68580" marT="0" marB="0">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tcPr>
                </a:tc>
                <a:tc>
                  <a:txBody>
                    <a:bodyPr/>
                    <a:lstStyle/>
                    <a:p>
                      <a:pPr algn="ctr">
                        <a:lnSpc>
                          <a:spcPct val="115000"/>
                        </a:lnSpc>
                        <a:spcAft>
                          <a:spcPts val="0"/>
                        </a:spcAft>
                      </a:pPr>
                      <a:r>
                        <a:rPr lang="en-GB" sz="1400" dirty="0">
                          <a:effectLst/>
                          <a:latin typeface="Calibri"/>
                          <a:ea typeface="Times New Roman"/>
                          <a:cs typeface="Arial"/>
                        </a:rPr>
                        <a:t>13.1</a:t>
                      </a:r>
                      <a:endParaRPr lang="es-ES" sz="1400" dirty="0">
                        <a:effectLst/>
                        <a:latin typeface="Calibri"/>
                        <a:ea typeface="Calibri"/>
                        <a:cs typeface="Times New Roman"/>
                      </a:endParaRPr>
                    </a:p>
                  </a:txBody>
                  <a:tcPr marL="68580" marR="68580" marT="0" marB="0" anchor="ctr">
                    <a:lnL w="12700" cap="flat" cmpd="sng" algn="ctr">
                      <a:solidFill>
                        <a:srgbClr val="93D07C"/>
                      </a:solidFill>
                      <a:prstDash val="solid"/>
                      <a:round/>
                      <a:headEnd type="none" w="med" len="med"/>
                      <a:tailEnd type="none" w="med" len="med"/>
                    </a:lnL>
                    <a:lnR w="12700" cap="flat" cmpd="sng" algn="ctr">
                      <a:solidFill>
                        <a:srgbClr val="93D07C"/>
                      </a:solidFill>
                      <a:prstDash val="solid"/>
                      <a:round/>
                      <a:headEnd type="none" w="med" len="med"/>
                      <a:tailEnd type="none" w="med" len="med"/>
                    </a:lnR>
                    <a:lnT w="12700" cap="flat" cmpd="sng" algn="ctr">
                      <a:solidFill>
                        <a:srgbClr val="93D07C"/>
                      </a:solidFill>
                      <a:prstDash val="solid"/>
                      <a:round/>
                      <a:headEnd type="none" w="med" len="med"/>
                      <a:tailEnd type="none" w="med" len="med"/>
                    </a:lnT>
                    <a:lnB w="12700" cap="flat" cmpd="sng" algn="ctr">
                      <a:solidFill>
                        <a:srgbClr val="93D07C"/>
                      </a:solidFill>
                      <a:prstDash val="solid"/>
                      <a:round/>
                      <a:headEnd type="none" w="med" len="med"/>
                      <a:tailEnd type="none" w="med" len="med"/>
                    </a:lnB>
                  </a:tcPr>
                </a:tc>
              </a:tr>
            </a:tbl>
          </a:graphicData>
        </a:graphic>
      </p:graphicFrame>
      <p:sp>
        <p:nvSpPr>
          <p:cNvPr id="7" name="TextBox 3"/>
          <p:cNvSpPr txBox="1"/>
          <p:nvPr/>
        </p:nvSpPr>
        <p:spPr>
          <a:xfrm>
            <a:off x="6156176" y="1700808"/>
            <a:ext cx="2291408" cy="720080"/>
          </a:xfrm>
          <a:prstGeom prst="rect">
            <a:avLst/>
          </a:prstGeom>
        </p:spPr>
        <p:txBody>
          <a:bodyPr/>
          <a:lstStyle/>
          <a:p>
            <a:r>
              <a:rPr lang="en-US" sz="1000" dirty="0">
                <a:latin typeface="Arial"/>
              </a:rPr>
              <a:t>V.  </a:t>
            </a:r>
            <a:r>
              <a:rPr lang="en-US" sz="1000" dirty="0" err="1">
                <a:latin typeface="Arial"/>
              </a:rPr>
              <a:t>Redondas</a:t>
            </a:r>
            <a:r>
              <a:rPr lang="en-US" sz="1000" dirty="0">
                <a:latin typeface="Arial"/>
              </a:rPr>
              <a:t> , X.  Gómez , S.  </a:t>
            </a:r>
            <a:r>
              <a:rPr lang="en-US" sz="1000" dirty="0" err="1">
                <a:latin typeface="Arial"/>
              </a:rPr>
              <a:t>García</a:t>
            </a:r>
            <a:r>
              <a:rPr lang="en-US" sz="1000" dirty="0">
                <a:latin typeface="Arial"/>
              </a:rPr>
              <a:t> , C.  </a:t>
            </a:r>
            <a:r>
              <a:rPr lang="en-US" sz="1000" dirty="0" err="1">
                <a:latin typeface="Arial"/>
              </a:rPr>
              <a:t>Pevida</a:t>
            </a:r>
            <a:r>
              <a:rPr lang="en-US" sz="1000" dirty="0">
                <a:latin typeface="Arial"/>
              </a:rPr>
              <a:t> , F.  </a:t>
            </a:r>
            <a:r>
              <a:rPr lang="en-US" sz="1000" dirty="0" err="1">
                <a:latin typeface="Arial"/>
              </a:rPr>
              <a:t>Rubiera</a:t>
            </a:r>
            <a:r>
              <a:rPr lang="en-US" sz="1000" dirty="0">
                <a:latin typeface="Arial"/>
              </a:rPr>
              <a:t> , A.  </a:t>
            </a:r>
            <a:r>
              <a:rPr lang="en-US" sz="1000" dirty="0" err="1">
                <a:latin typeface="Arial"/>
              </a:rPr>
              <a:t>Morán</a:t>
            </a:r>
            <a:r>
              <a:rPr lang="en-US" sz="1000" dirty="0">
                <a:latin typeface="Arial"/>
              </a:rPr>
              <a:t> , J.J.  </a:t>
            </a:r>
            <a:r>
              <a:rPr lang="en-US" sz="1000" dirty="0" err="1" smtClean="0">
                <a:latin typeface="Arial"/>
              </a:rPr>
              <a:t>Pis</a:t>
            </a:r>
            <a:r>
              <a:rPr lang="en-US" sz="1000" dirty="0" smtClean="0">
                <a:latin typeface="Arial"/>
              </a:rPr>
              <a:t>. </a:t>
            </a:r>
            <a:r>
              <a:rPr lang="en-US" sz="1000" b="1" i="0" dirty="0" smtClean="0">
                <a:latin typeface="Arial"/>
              </a:rPr>
              <a:t>Hydrogen production from food wastes and gas post-treatment by CO2 adsorption. </a:t>
            </a:r>
            <a:r>
              <a:rPr lang="en-US" sz="1000" dirty="0" smtClean="0">
                <a:latin typeface="Arial"/>
              </a:rPr>
              <a:t>Waste Management, Volume 32, Issue 1, 2012, 60 - 66</a:t>
            </a:r>
          </a:p>
          <a:p>
            <a:endParaRPr lang="en-US" sz="1000" b="1" i="0" dirty="0" smtClean="0">
              <a:latin typeface="Arial"/>
            </a:endParaRPr>
          </a:p>
          <a:p>
            <a:endParaRPr lang="en-US" sz="1000" dirty="0">
              <a:latin typeface="Arial"/>
            </a:endParaRPr>
          </a:p>
        </p:txBody>
      </p:sp>
      <p:sp>
        <p:nvSpPr>
          <p:cNvPr id="9" name="8 CuadroTexto"/>
          <p:cNvSpPr txBox="1"/>
          <p:nvPr/>
        </p:nvSpPr>
        <p:spPr>
          <a:xfrm rot="16200000">
            <a:off x="-743382" y="2002050"/>
            <a:ext cx="2016225" cy="261610"/>
          </a:xfrm>
          <a:prstGeom prst="rect">
            <a:avLst/>
          </a:prstGeom>
          <a:solidFill>
            <a:schemeClr val="bg1"/>
          </a:solidFill>
        </p:spPr>
        <p:txBody>
          <a:bodyPr wrap="square" rtlCol="0">
            <a:spAutoFit/>
          </a:bodyPr>
          <a:lstStyle/>
          <a:p>
            <a:r>
              <a:rPr lang="en-GB" sz="1100" b="1" dirty="0" smtClean="0"/>
              <a:t>Daily gas production (L/d)</a:t>
            </a:r>
            <a:endParaRPr lang="en-GB" sz="1100" b="1" dirty="0"/>
          </a:p>
        </p:txBody>
      </p:sp>
      <p:sp>
        <p:nvSpPr>
          <p:cNvPr id="8" name="7 CuadroTexto"/>
          <p:cNvSpPr txBox="1"/>
          <p:nvPr/>
        </p:nvSpPr>
        <p:spPr>
          <a:xfrm>
            <a:off x="5940152" y="1196752"/>
            <a:ext cx="2376264" cy="369332"/>
          </a:xfrm>
          <a:prstGeom prst="rect">
            <a:avLst/>
          </a:prstGeom>
          <a:noFill/>
        </p:spPr>
        <p:txBody>
          <a:bodyPr wrap="square" rtlCol="0">
            <a:spAutoFit/>
          </a:bodyPr>
          <a:lstStyle/>
          <a:p>
            <a:r>
              <a:rPr lang="en-GB" dirty="0" smtClean="0"/>
              <a:t>3 L reactor</a:t>
            </a:r>
            <a:endParaRPr lang="en-GB" dirty="0"/>
          </a:p>
        </p:txBody>
      </p:sp>
      <p:sp>
        <p:nvSpPr>
          <p:cNvPr id="11" name="10 CuadroTexto"/>
          <p:cNvSpPr txBox="1"/>
          <p:nvPr/>
        </p:nvSpPr>
        <p:spPr>
          <a:xfrm>
            <a:off x="7164288" y="4797152"/>
            <a:ext cx="2376264" cy="646331"/>
          </a:xfrm>
          <a:prstGeom prst="rect">
            <a:avLst/>
          </a:prstGeom>
          <a:noFill/>
        </p:spPr>
        <p:txBody>
          <a:bodyPr wrap="square" rtlCol="0">
            <a:spAutoFit/>
          </a:bodyPr>
          <a:lstStyle/>
          <a:p>
            <a:r>
              <a:rPr lang="en-GB" dirty="0" smtClean="0"/>
              <a:t>25 L reactor</a:t>
            </a:r>
          </a:p>
          <a:p>
            <a:r>
              <a:rPr lang="en-GB" dirty="0" smtClean="0"/>
              <a:t>HRT: 3 d</a:t>
            </a:r>
            <a:endParaRPr lang="en-GB" dirty="0"/>
          </a:p>
        </p:txBody>
      </p:sp>
      <p:sp>
        <p:nvSpPr>
          <p:cNvPr id="12" name="11 CuadroTexto"/>
          <p:cNvSpPr txBox="1"/>
          <p:nvPr/>
        </p:nvSpPr>
        <p:spPr>
          <a:xfrm>
            <a:off x="1619672" y="3501008"/>
            <a:ext cx="2736304" cy="923330"/>
          </a:xfrm>
          <a:prstGeom prst="rect">
            <a:avLst/>
          </a:prstGeom>
          <a:noFill/>
        </p:spPr>
        <p:txBody>
          <a:bodyPr wrap="square" rtlCol="0">
            <a:spAutoFit/>
          </a:bodyPr>
          <a:lstStyle/>
          <a:p>
            <a:r>
              <a:rPr lang="en-GB" dirty="0" smtClean="0"/>
              <a:t>Supernatant recirculation (20% v/v)</a:t>
            </a:r>
          </a:p>
          <a:p>
            <a:r>
              <a:rPr lang="en-GB" dirty="0" smtClean="0"/>
              <a:t>7500 mg CaCO</a:t>
            </a:r>
            <a:r>
              <a:rPr lang="en-GB" baseline="-25000" dirty="0" smtClean="0"/>
              <a:t>3</a:t>
            </a:r>
            <a:r>
              <a:rPr lang="en-GB" dirty="0" smtClean="0"/>
              <a:t>/L)</a:t>
            </a:r>
            <a:endParaRPr lang="en-GB" dirty="0"/>
          </a:p>
        </p:txBody>
      </p:sp>
      <p:cxnSp>
        <p:nvCxnSpPr>
          <p:cNvPr id="13" name="12 Conector recto de flecha"/>
          <p:cNvCxnSpPr/>
          <p:nvPr/>
        </p:nvCxnSpPr>
        <p:spPr>
          <a:xfrm>
            <a:off x="4139952" y="4293096"/>
            <a:ext cx="648072" cy="57606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rot="16200000">
            <a:off x="-841812" y="5386428"/>
            <a:ext cx="2304258" cy="261610"/>
          </a:xfrm>
          <a:prstGeom prst="rect">
            <a:avLst/>
          </a:prstGeom>
          <a:solidFill>
            <a:schemeClr val="bg1"/>
          </a:solidFill>
        </p:spPr>
        <p:txBody>
          <a:bodyPr wrap="square" rtlCol="0">
            <a:spAutoFit/>
          </a:bodyPr>
          <a:lstStyle/>
          <a:p>
            <a:r>
              <a:rPr lang="en-GB" sz="1100" b="1" dirty="0" smtClean="0"/>
              <a:t>Daily gas production (L/d)</a:t>
            </a:r>
            <a:endParaRPr lang="en-GB" sz="1100" b="1" dirty="0"/>
          </a:p>
        </p:txBody>
      </p:sp>
      <p:sp>
        <p:nvSpPr>
          <p:cNvPr id="16" name="15 CuadroTexto"/>
          <p:cNvSpPr txBox="1"/>
          <p:nvPr/>
        </p:nvSpPr>
        <p:spPr>
          <a:xfrm>
            <a:off x="3851920" y="6407750"/>
            <a:ext cx="1080120" cy="261610"/>
          </a:xfrm>
          <a:prstGeom prst="rect">
            <a:avLst/>
          </a:prstGeom>
          <a:noFill/>
        </p:spPr>
        <p:txBody>
          <a:bodyPr wrap="square" rtlCol="0">
            <a:spAutoFit/>
          </a:bodyPr>
          <a:lstStyle/>
          <a:p>
            <a:r>
              <a:rPr lang="en-GB" sz="1100" b="1" dirty="0" smtClean="0"/>
              <a:t>Time (days)</a:t>
            </a:r>
            <a:endParaRPr lang="en-GB" sz="1100" b="1" dirty="0"/>
          </a:p>
        </p:txBody>
      </p:sp>
      <p:sp>
        <p:nvSpPr>
          <p:cNvPr id="17" name="16 Marcador de número de diapositiva"/>
          <p:cNvSpPr>
            <a:spLocks noGrp="1"/>
          </p:cNvSpPr>
          <p:nvPr>
            <p:ph type="sldNum" sz="quarter" idx="12"/>
          </p:nvPr>
        </p:nvSpPr>
        <p:spPr/>
        <p:txBody>
          <a:bodyPr/>
          <a:lstStyle/>
          <a:p>
            <a:fld id="{CE7279F1-0B02-4917-A451-6BFE2C2941F7}" type="slidenum">
              <a:rPr lang="es-ES" smtClean="0"/>
              <a:t>19</a:t>
            </a:fld>
            <a:endParaRPr lang="es-ES"/>
          </a:p>
        </p:txBody>
      </p:sp>
      <p:pic>
        <p:nvPicPr>
          <p:cNvPr id="19" name="Picture 3" descr="D:\xiomara\dig anaerobia\contratos-proyectos digestión\Acciona depuradora\ECSAM 2012\Ategrus 2014\escudo-bncentrad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0801" y="0"/>
            <a:ext cx="693199" cy="792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820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n-GB" dirty="0" smtClean="0"/>
              <a:t>Table of content</a:t>
            </a:r>
            <a:endParaRPr lang="en-GB" dirty="0"/>
          </a:p>
        </p:txBody>
      </p:sp>
      <p:sp>
        <p:nvSpPr>
          <p:cNvPr id="3" name="2 Marcador de contenido"/>
          <p:cNvSpPr>
            <a:spLocks noGrp="1"/>
          </p:cNvSpPr>
          <p:nvPr>
            <p:ph idx="1"/>
          </p:nvPr>
        </p:nvSpPr>
        <p:spPr>
          <a:xfrm>
            <a:off x="395536" y="2780928"/>
            <a:ext cx="8229600" cy="2324472"/>
          </a:xfrm>
          <a:solidFill>
            <a:schemeClr val="bg1"/>
          </a:solidFill>
          <a:ln>
            <a:solidFill>
              <a:srgbClr val="00B050"/>
            </a:solidFill>
          </a:ln>
        </p:spPr>
        <p:txBody>
          <a:bodyPr/>
          <a:lstStyle/>
          <a:p>
            <a:r>
              <a:rPr lang="en-GB" b="1" dirty="0" smtClean="0"/>
              <a:t>IRENA</a:t>
            </a:r>
          </a:p>
          <a:p>
            <a:r>
              <a:rPr lang="en-GB" b="1" dirty="0" smtClean="0"/>
              <a:t>Food waste valorisation</a:t>
            </a:r>
          </a:p>
          <a:p>
            <a:r>
              <a:rPr lang="en-GB" b="1" dirty="0" smtClean="0"/>
              <a:t>Digestion and fermentation</a:t>
            </a:r>
          </a:p>
          <a:p>
            <a:r>
              <a:rPr lang="en-GB" b="1" dirty="0" smtClean="0"/>
              <a:t>Coupling H</a:t>
            </a:r>
            <a:r>
              <a:rPr lang="en-GB" b="1" baseline="-25000" dirty="0" smtClean="0"/>
              <a:t>2</a:t>
            </a:r>
            <a:r>
              <a:rPr lang="en-GB" b="1" dirty="0" smtClean="0"/>
              <a:t>-CH</a:t>
            </a:r>
            <a:r>
              <a:rPr lang="en-GB" b="1" baseline="-25000" dirty="0" smtClean="0"/>
              <a:t>4</a:t>
            </a:r>
            <a:r>
              <a:rPr lang="en-GB" b="1" dirty="0" smtClean="0"/>
              <a:t> production</a:t>
            </a:r>
          </a:p>
          <a:p>
            <a:r>
              <a:rPr lang="en-GB" b="1" dirty="0" smtClean="0"/>
              <a:t>Feasibility of lipid production from the process</a:t>
            </a:r>
          </a:p>
          <a:p>
            <a:endParaRPr lang="en-GB" b="1" dirty="0"/>
          </a:p>
        </p:txBody>
      </p:sp>
      <p:sp>
        <p:nvSpPr>
          <p:cNvPr id="4" name="3 Marcador de número de diapositiva"/>
          <p:cNvSpPr>
            <a:spLocks noGrp="1"/>
          </p:cNvSpPr>
          <p:nvPr>
            <p:ph type="sldNum" sz="quarter" idx="12"/>
          </p:nvPr>
        </p:nvSpPr>
        <p:spPr/>
        <p:txBody>
          <a:bodyPr/>
          <a:lstStyle/>
          <a:p>
            <a:fld id="{CE7279F1-0B02-4917-A451-6BFE2C2941F7}" type="slidenum">
              <a:rPr lang="es-ES" smtClean="0"/>
              <a:t>2</a:t>
            </a:fld>
            <a:endParaRPr lang="es-ES"/>
          </a:p>
        </p:txBody>
      </p:sp>
    </p:spTree>
    <p:extLst>
      <p:ext uri="{BB962C8B-B14F-4D97-AF65-F5344CB8AC3E}">
        <p14:creationId xmlns:p14="http://schemas.microsoft.com/office/powerpoint/2010/main" val="2937885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179512" y="1340768"/>
            <a:ext cx="5832648" cy="48965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Marcador de contenido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096169" y="3705032"/>
            <a:ext cx="3360375" cy="2520280"/>
          </a:xfrm>
          <a:prstGeom prst="rect">
            <a:avLst/>
          </a:prstGeom>
          <a:ln>
            <a:noFill/>
          </a:ln>
          <a:effectLst>
            <a:outerShdw blurRad="292100" dist="139700" dir="2700000" algn="tl" rotWithShape="0">
              <a:srgbClr val="333333">
                <a:alpha val="65000"/>
              </a:srgbClr>
            </a:outerShdw>
          </a:effectLst>
        </p:spPr>
      </p:pic>
      <p:sp>
        <p:nvSpPr>
          <p:cNvPr id="3" name="1 Título"/>
          <p:cNvSpPr txBox="1">
            <a:spLocks/>
          </p:cNvSpPr>
          <p:nvPr/>
        </p:nvSpPr>
        <p:spPr>
          <a:xfrm>
            <a:off x="107504" y="188640"/>
            <a:ext cx="8260672" cy="860388"/>
          </a:xfrm>
          <a:prstGeom prst="rect">
            <a:avLst/>
          </a:prstGeom>
          <a:solidFill>
            <a:schemeClr val="bg1"/>
          </a:solidFill>
        </p:spPr>
        <p:txBody>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pPr algn="l"/>
            <a:r>
              <a:rPr lang="es-ES" b="1" dirty="0" err="1" smtClean="0">
                <a:solidFill>
                  <a:srgbClr val="00B050"/>
                </a:solidFill>
              </a:rPr>
              <a:t>Results</a:t>
            </a:r>
            <a:endParaRPr lang="es-ES" b="1" dirty="0">
              <a:solidFill>
                <a:srgbClr val="00B050"/>
              </a:solidFill>
            </a:endParaRPr>
          </a:p>
        </p:txBody>
      </p:sp>
      <p:sp>
        <p:nvSpPr>
          <p:cNvPr id="4" name="3 CuadroTexto"/>
          <p:cNvSpPr txBox="1"/>
          <p:nvPr/>
        </p:nvSpPr>
        <p:spPr>
          <a:xfrm>
            <a:off x="1259632" y="692696"/>
            <a:ext cx="3888432" cy="369332"/>
          </a:xfrm>
          <a:prstGeom prst="rect">
            <a:avLst/>
          </a:prstGeom>
          <a:noFill/>
        </p:spPr>
        <p:txBody>
          <a:bodyPr wrap="square" rtlCol="0">
            <a:spAutoFit/>
          </a:bodyPr>
          <a:lstStyle/>
          <a:p>
            <a:r>
              <a:rPr lang="es-ES" dirty="0" smtClean="0"/>
              <a:t>CH</a:t>
            </a:r>
            <a:r>
              <a:rPr lang="es-ES" baseline="-25000" dirty="0" smtClean="0"/>
              <a:t>4</a:t>
            </a:r>
            <a:r>
              <a:rPr lang="es-ES" dirty="0" smtClean="0"/>
              <a:t> </a:t>
            </a:r>
            <a:r>
              <a:rPr lang="es-ES" dirty="0" err="1" smtClean="0"/>
              <a:t>Production</a:t>
            </a:r>
            <a:endParaRPr lang="es-ES"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84784"/>
            <a:ext cx="4527711" cy="1873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1979712" y="3356992"/>
            <a:ext cx="1080120" cy="261610"/>
          </a:xfrm>
          <a:prstGeom prst="rect">
            <a:avLst/>
          </a:prstGeom>
          <a:noFill/>
        </p:spPr>
        <p:txBody>
          <a:bodyPr wrap="square" rtlCol="0">
            <a:spAutoFit/>
          </a:bodyPr>
          <a:lstStyle/>
          <a:p>
            <a:r>
              <a:rPr lang="en-GB" sz="1100" b="1" dirty="0" smtClean="0"/>
              <a:t>Time (days)</a:t>
            </a:r>
            <a:endParaRPr lang="en-GB" sz="1100" b="1" dirty="0"/>
          </a:p>
        </p:txBody>
      </p:sp>
      <p:sp>
        <p:nvSpPr>
          <p:cNvPr id="7" name="6 CuadroTexto"/>
          <p:cNvSpPr txBox="1"/>
          <p:nvPr/>
        </p:nvSpPr>
        <p:spPr>
          <a:xfrm rot="16200000">
            <a:off x="-229743" y="2326087"/>
            <a:ext cx="1080120" cy="261610"/>
          </a:xfrm>
          <a:prstGeom prst="rect">
            <a:avLst/>
          </a:prstGeom>
          <a:noFill/>
        </p:spPr>
        <p:txBody>
          <a:bodyPr wrap="square" rtlCol="0">
            <a:spAutoFit/>
          </a:bodyPr>
          <a:lstStyle/>
          <a:p>
            <a:r>
              <a:rPr lang="en-GB" sz="1100" b="1" dirty="0" smtClean="0"/>
              <a:t>VFA (mg/L)</a:t>
            </a:r>
            <a:endParaRPr lang="en-GB" sz="1100" b="1" dirty="0"/>
          </a:p>
        </p:txBody>
      </p:sp>
      <p:sp>
        <p:nvSpPr>
          <p:cNvPr id="5" name="4 Rectángulo"/>
          <p:cNvSpPr/>
          <p:nvPr/>
        </p:nvSpPr>
        <p:spPr>
          <a:xfrm>
            <a:off x="1835696" y="1700808"/>
            <a:ext cx="792088"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7 CuadroTexto"/>
          <p:cNvSpPr txBox="1"/>
          <p:nvPr/>
        </p:nvSpPr>
        <p:spPr>
          <a:xfrm>
            <a:off x="1835696" y="1583214"/>
            <a:ext cx="1080120" cy="261610"/>
          </a:xfrm>
          <a:prstGeom prst="rect">
            <a:avLst/>
          </a:prstGeom>
          <a:noFill/>
        </p:spPr>
        <p:txBody>
          <a:bodyPr wrap="square" rtlCol="0">
            <a:spAutoFit/>
          </a:bodyPr>
          <a:lstStyle/>
          <a:p>
            <a:r>
              <a:rPr lang="en-GB" sz="1100" b="1" dirty="0" smtClean="0"/>
              <a:t>Acetic</a:t>
            </a:r>
            <a:endParaRPr lang="en-GB" sz="1100" b="1" dirty="0"/>
          </a:p>
        </p:txBody>
      </p:sp>
      <p:sp>
        <p:nvSpPr>
          <p:cNvPr id="9" name="8 CuadroTexto"/>
          <p:cNvSpPr txBox="1"/>
          <p:nvPr/>
        </p:nvSpPr>
        <p:spPr>
          <a:xfrm>
            <a:off x="1835696" y="1772816"/>
            <a:ext cx="1080120" cy="261610"/>
          </a:xfrm>
          <a:prstGeom prst="rect">
            <a:avLst/>
          </a:prstGeom>
          <a:noFill/>
        </p:spPr>
        <p:txBody>
          <a:bodyPr wrap="square" rtlCol="0">
            <a:spAutoFit/>
          </a:bodyPr>
          <a:lstStyle/>
          <a:p>
            <a:r>
              <a:rPr lang="en-GB" sz="1100" b="1" dirty="0" smtClean="0"/>
              <a:t>Propionic</a:t>
            </a:r>
            <a:endParaRPr lang="en-GB" sz="1100" b="1" dirty="0"/>
          </a:p>
        </p:txBody>
      </p:sp>
      <p:sp>
        <p:nvSpPr>
          <p:cNvPr id="10" name="9 CuadroTexto"/>
          <p:cNvSpPr txBox="1"/>
          <p:nvPr/>
        </p:nvSpPr>
        <p:spPr>
          <a:xfrm>
            <a:off x="1835696" y="1988840"/>
            <a:ext cx="1080120" cy="261610"/>
          </a:xfrm>
          <a:prstGeom prst="rect">
            <a:avLst/>
          </a:prstGeom>
          <a:noFill/>
        </p:spPr>
        <p:txBody>
          <a:bodyPr wrap="square" rtlCol="0">
            <a:spAutoFit/>
          </a:bodyPr>
          <a:lstStyle/>
          <a:p>
            <a:r>
              <a:rPr lang="en-GB" sz="1100" b="1" dirty="0" err="1" smtClean="0"/>
              <a:t>Isobutyric</a:t>
            </a:r>
            <a:endParaRPr lang="en-GB" sz="1100" b="1" dirty="0"/>
          </a:p>
        </p:txBody>
      </p:sp>
      <p:sp>
        <p:nvSpPr>
          <p:cNvPr id="11" name="10 CuadroTexto"/>
          <p:cNvSpPr txBox="1"/>
          <p:nvPr/>
        </p:nvSpPr>
        <p:spPr>
          <a:xfrm>
            <a:off x="1835696" y="2159278"/>
            <a:ext cx="1080120" cy="261610"/>
          </a:xfrm>
          <a:prstGeom prst="rect">
            <a:avLst/>
          </a:prstGeom>
          <a:noFill/>
        </p:spPr>
        <p:txBody>
          <a:bodyPr wrap="square" rtlCol="0">
            <a:spAutoFit/>
          </a:bodyPr>
          <a:lstStyle/>
          <a:p>
            <a:r>
              <a:rPr lang="en-GB" sz="1100" b="1" dirty="0" smtClean="0"/>
              <a:t>Butyric</a:t>
            </a:r>
            <a:endParaRPr lang="en-GB" sz="1100" b="1" dirty="0"/>
          </a:p>
        </p:txBody>
      </p:sp>
      <p:sp>
        <p:nvSpPr>
          <p:cNvPr id="12" name="11 CuadroTexto"/>
          <p:cNvSpPr txBox="1"/>
          <p:nvPr/>
        </p:nvSpPr>
        <p:spPr>
          <a:xfrm>
            <a:off x="1835696" y="2348880"/>
            <a:ext cx="1080120" cy="261610"/>
          </a:xfrm>
          <a:prstGeom prst="rect">
            <a:avLst/>
          </a:prstGeom>
          <a:noFill/>
        </p:spPr>
        <p:txBody>
          <a:bodyPr wrap="square" rtlCol="0">
            <a:spAutoFit/>
          </a:bodyPr>
          <a:lstStyle/>
          <a:p>
            <a:r>
              <a:rPr lang="en-GB" sz="1100" b="1" dirty="0" err="1" smtClean="0"/>
              <a:t>Isovaleric</a:t>
            </a:r>
            <a:endParaRPr lang="en-GB" sz="1100" b="1" dirty="0"/>
          </a:p>
        </p:txBody>
      </p:sp>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717032"/>
            <a:ext cx="5328592" cy="2136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CuadroTexto"/>
          <p:cNvSpPr txBox="1"/>
          <p:nvPr/>
        </p:nvSpPr>
        <p:spPr>
          <a:xfrm>
            <a:off x="2555776" y="5733256"/>
            <a:ext cx="1080120" cy="261610"/>
          </a:xfrm>
          <a:prstGeom prst="rect">
            <a:avLst/>
          </a:prstGeom>
          <a:noFill/>
        </p:spPr>
        <p:txBody>
          <a:bodyPr wrap="square" rtlCol="0">
            <a:spAutoFit/>
          </a:bodyPr>
          <a:lstStyle/>
          <a:p>
            <a:r>
              <a:rPr lang="en-GB" sz="1100" b="1" dirty="0" smtClean="0"/>
              <a:t>Time (days)</a:t>
            </a:r>
            <a:endParaRPr lang="en-GB" sz="1100" b="1" dirty="0"/>
          </a:p>
        </p:txBody>
      </p:sp>
      <p:sp>
        <p:nvSpPr>
          <p:cNvPr id="16" name="15 CuadroTexto"/>
          <p:cNvSpPr txBox="1"/>
          <p:nvPr/>
        </p:nvSpPr>
        <p:spPr>
          <a:xfrm rot="16200000">
            <a:off x="-157735" y="4702351"/>
            <a:ext cx="1080120" cy="261610"/>
          </a:xfrm>
          <a:prstGeom prst="rect">
            <a:avLst/>
          </a:prstGeom>
          <a:noFill/>
        </p:spPr>
        <p:txBody>
          <a:bodyPr wrap="square" rtlCol="0">
            <a:spAutoFit/>
          </a:bodyPr>
          <a:lstStyle/>
          <a:p>
            <a:r>
              <a:rPr lang="en-GB" sz="1100" b="1" dirty="0" smtClean="0"/>
              <a:t>NH</a:t>
            </a:r>
            <a:r>
              <a:rPr lang="en-GB" sz="1100" b="1" baseline="-25000" dirty="0" smtClean="0"/>
              <a:t>4</a:t>
            </a:r>
            <a:r>
              <a:rPr lang="en-GB" sz="1100" b="1" baseline="30000" dirty="0" smtClean="0"/>
              <a:t>+</a:t>
            </a:r>
            <a:r>
              <a:rPr lang="en-GB" sz="1100" b="1" dirty="0" smtClean="0"/>
              <a:t> (mg/L)</a:t>
            </a:r>
            <a:endParaRPr lang="en-GB" sz="1100" b="1" dirty="0"/>
          </a:p>
        </p:txBody>
      </p:sp>
      <p:sp>
        <p:nvSpPr>
          <p:cNvPr id="17" name="16 CuadroTexto"/>
          <p:cNvSpPr txBox="1"/>
          <p:nvPr/>
        </p:nvSpPr>
        <p:spPr>
          <a:xfrm>
            <a:off x="3779912" y="3933056"/>
            <a:ext cx="1080120" cy="261610"/>
          </a:xfrm>
          <a:prstGeom prst="rect">
            <a:avLst/>
          </a:prstGeom>
          <a:noFill/>
        </p:spPr>
        <p:txBody>
          <a:bodyPr wrap="square" rtlCol="0">
            <a:spAutoFit/>
          </a:bodyPr>
          <a:lstStyle/>
          <a:p>
            <a:r>
              <a:rPr lang="en-GB" sz="1100" b="1" dirty="0" err="1" smtClean="0"/>
              <a:t>Hydrolised</a:t>
            </a:r>
            <a:endParaRPr lang="en-GB" sz="1100" b="1" dirty="0"/>
          </a:p>
        </p:txBody>
      </p:sp>
      <p:sp>
        <p:nvSpPr>
          <p:cNvPr id="18" name="17 CuadroTexto"/>
          <p:cNvSpPr txBox="1"/>
          <p:nvPr/>
        </p:nvSpPr>
        <p:spPr>
          <a:xfrm>
            <a:off x="3779912" y="4149080"/>
            <a:ext cx="1080120" cy="261610"/>
          </a:xfrm>
          <a:prstGeom prst="rect">
            <a:avLst/>
          </a:prstGeom>
          <a:noFill/>
        </p:spPr>
        <p:txBody>
          <a:bodyPr wrap="square" rtlCol="0">
            <a:spAutoFit/>
          </a:bodyPr>
          <a:lstStyle/>
          <a:p>
            <a:r>
              <a:rPr lang="en-GB" sz="1100" b="1" dirty="0" smtClean="0"/>
              <a:t>Food Waste</a:t>
            </a:r>
            <a:endParaRPr lang="en-GB" sz="1100" b="1" dirty="0"/>
          </a:p>
        </p:txBody>
      </p:sp>
      <p:sp>
        <p:nvSpPr>
          <p:cNvPr id="14" name="13 Marcador de número de diapositiva"/>
          <p:cNvSpPr>
            <a:spLocks noGrp="1"/>
          </p:cNvSpPr>
          <p:nvPr>
            <p:ph type="sldNum" sz="quarter" idx="12"/>
          </p:nvPr>
        </p:nvSpPr>
        <p:spPr/>
        <p:txBody>
          <a:bodyPr/>
          <a:lstStyle/>
          <a:p>
            <a:fld id="{CE7279F1-0B02-4917-A451-6BFE2C2941F7}" type="slidenum">
              <a:rPr lang="es-ES" smtClean="0"/>
              <a:t>20</a:t>
            </a:fld>
            <a:endParaRPr lang="es-ES"/>
          </a:p>
        </p:txBody>
      </p:sp>
      <p:pic>
        <p:nvPicPr>
          <p:cNvPr id="22" name="Picture 3" descr="D:\xiomara\dig anaerobia\contratos-proyectos digestión\Acciona depuradora\ECSAM 2012\Ategrus 2014\escudo-bncentrad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0801" y="0"/>
            <a:ext cx="693199" cy="792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8424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07504" y="188640"/>
            <a:ext cx="8640960" cy="860388"/>
          </a:xfrm>
          <a:prstGeom prst="rect">
            <a:avLst/>
          </a:prstGeom>
          <a:solidFill>
            <a:schemeClr val="bg1"/>
          </a:solidFill>
        </p:spPr>
        <p:txBody>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pPr algn="l"/>
            <a:r>
              <a:rPr lang="en-US" b="1" dirty="0" smtClean="0">
                <a:solidFill>
                  <a:srgbClr val="00B050"/>
                </a:solidFill>
              </a:rPr>
              <a:t>Feasibility of lipid production</a:t>
            </a:r>
            <a:endParaRPr lang="en-US" b="1" dirty="0">
              <a:solidFill>
                <a:srgbClr val="00B050"/>
              </a:solidFill>
            </a:endParaRPr>
          </a:p>
        </p:txBody>
      </p:sp>
      <p:sp>
        <p:nvSpPr>
          <p:cNvPr id="3" name="2 CuadroTexto"/>
          <p:cNvSpPr txBox="1"/>
          <p:nvPr/>
        </p:nvSpPr>
        <p:spPr>
          <a:xfrm>
            <a:off x="971600" y="1484784"/>
            <a:ext cx="5976664" cy="369332"/>
          </a:xfrm>
          <a:prstGeom prst="rect">
            <a:avLst/>
          </a:prstGeom>
          <a:noFill/>
        </p:spPr>
        <p:txBody>
          <a:bodyPr wrap="square" rtlCol="0">
            <a:spAutoFit/>
          </a:bodyPr>
          <a:lstStyle/>
          <a:p>
            <a:r>
              <a:rPr lang="en-GB" dirty="0" smtClean="0"/>
              <a:t>Single cell oil production from low cost substrate</a:t>
            </a:r>
            <a:endParaRPr lang="en-GB" dirty="0"/>
          </a:p>
        </p:txBody>
      </p:sp>
      <p:sp>
        <p:nvSpPr>
          <p:cNvPr id="4" name="3 CuadroTexto"/>
          <p:cNvSpPr txBox="1"/>
          <p:nvPr/>
        </p:nvSpPr>
        <p:spPr>
          <a:xfrm>
            <a:off x="683568" y="2780928"/>
            <a:ext cx="2952328" cy="646331"/>
          </a:xfrm>
          <a:prstGeom prst="rect">
            <a:avLst/>
          </a:prstGeom>
          <a:noFill/>
        </p:spPr>
        <p:txBody>
          <a:bodyPr wrap="square" rtlCol="0">
            <a:spAutoFit/>
          </a:bodyPr>
          <a:lstStyle/>
          <a:p>
            <a:r>
              <a:rPr lang="en-GB" dirty="0" smtClean="0"/>
              <a:t>Food wastes</a:t>
            </a:r>
          </a:p>
          <a:p>
            <a:r>
              <a:rPr lang="en-GB" dirty="0" smtClean="0"/>
              <a:t>Municipal wastewater</a:t>
            </a:r>
            <a:endParaRPr lang="en-GB" dirty="0"/>
          </a:p>
        </p:txBody>
      </p:sp>
      <p:sp>
        <p:nvSpPr>
          <p:cNvPr id="5" name="4 Rectángulo"/>
          <p:cNvSpPr/>
          <p:nvPr/>
        </p:nvSpPr>
        <p:spPr>
          <a:xfrm>
            <a:off x="4139952" y="2636912"/>
            <a:ext cx="4572000" cy="923330"/>
          </a:xfrm>
          <a:prstGeom prst="rect">
            <a:avLst/>
          </a:prstGeom>
        </p:spPr>
        <p:txBody>
          <a:bodyPr>
            <a:spAutoFit/>
          </a:bodyPr>
          <a:lstStyle/>
          <a:p>
            <a:r>
              <a:rPr lang="en-GB" dirty="0" smtClean="0"/>
              <a:t>Cryptococcus </a:t>
            </a:r>
            <a:r>
              <a:rPr lang="en-GB" dirty="0" err="1" smtClean="0"/>
              <a:t>curvatus</a:t>
            </a:r>
            <a:r>
              <a:rPr lang="en-GB" dirty="0" smtClean="0"/>
              <a:t>, </a:t>
            </a:r>
          </a:p>
          <a:p>
            <a:r>
              <a:rPr lang="en-GB" dirty="0" err="1" smtClean="0"/>
              <a:t>Yarrowia</a:t>
            </a:r>
            <a:r>
              <a:rPr lang="en-GB" dirty="0" smtClean="0"/>
              <a:t> </a:t>
            </a:r>
            <a:r>
              <a:rPr lang="en-GB" dirty="0" err="1" smtClean="0"/>
              <a:t>lipolytica</a:t>
            </a:r>
            <a:r>
              <a:rPr lang="en-GB" dirty="0" smtClean="0"/>
              <a:t>, </a:t>
            </a:r>
          </a:p>
          <a:p>
            <a:r>
              <a:rPr lang="en-GB" dirty="0" smtClean="0"/>
              <a:t>and </a:t>
            </a:r>
            <a:r>
              <a:rPr lang="en-GB" dirty="0" err="1" smtClean="0"/>
              <a:t>Rhodotorula</a:t>
            </a:r>
            <a:r>
              <a:rPr lang="en-GB" dirty="0" smtClean="0"/>
              <a:t> </a:t>
            </a:r>
            <a:r>
              <a:rPr lang="en-GB" dirty="0" err="1" smtClean="0"/>
              <a:t>glutinis</a:t>
            </a:r>
            <a:endParaRPr lang="en-GB"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5085184"/>
            <a:ext cx="4761384" cy="743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805264"/>
            <a:ext cx="3529211" cy="474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6332090"/>
            <a:ext cx="3324225"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Flecha derecha"/>
          <p:cNvSpPr/>
          <p:nvPr/>
        </p:nvSpPr>
        <p:spPr>
          <a:xfrm>
            <a:off x="3059832" y="2852936"/>
            <a:ext cx="864096" cy="28803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6 Flecha curvada hacia la derecha"/>
          <p:cNvSpPr/>
          <p:nvPr/>
        </p:nvSpPr>
        <p:spPr>
          <a:xfrm rot="10045824">
            <a:off x="7164288" y="2924944"/>
            <a:ext cx="1080120" cy="2160240"/>
          </a:xfrm>
          <a:prstGeom prst="curv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7 CuadroTexto"/>
          <p:cNvSpPr txBox="1"/>
          <p:nvPr/>
        </p:nvSpPr>
        <p:spPr>
          <a:xfrm>
            <a:off x="2051720" y="3717032"/>
            <a:ext cx="4680520" cy="923330"/>
          </a:xfrm>
          <a:prstGeom prst="rect">
            <a:avLst/>
          </a:prstGeom>
          <a:noFill/>
        </p:spPr>
        <p:txBody>
          <a:bodyPr wrap="square" rtlCol="0">
            <a:spAutoFit/>
          </a:bodyPr>
          <a:lstStyle/>
          <a:p>
            <a:r>
              <a:rPr lang="en-GB" dirty="0" smtClean="0"/>
              <a:t>Biomass concentration: 0.58 – 1.5 g/L</a:t>
            </a:r>
          </a:p>
          <a:p>
            <a:endParaRPr lang="en-GB" dirty="0"/>
          </a:p>
          <a:p>
            <a:r>
              <a:rPr lang="en-GB" dirty="0" smtClean="0"/>
              <a:t>Lipid content: 18,7 – 28.6% </a:t>
            </a:r>
            <a:endParaRPr lang="en-GB" dirty="0"/>
          </a:p>
        </p:txBody>
      </p:sp>
      <p:sp>
        <p:nvSpPr>
          <p:cNvPr id="9" name="8 Marcador de número de diapositiva"/>
          <p:cNvSpPr>
            <a:spLocks noGrp="1"/>
          </p:cNvSpPr>
          <p:nvPr>
            <p:ph type="sldNum" sz="quarter" idx="12"/>
          </p:nvPr>
        </p:nvSpPr>
        <p:spPr/>
        <p:txBody>
          <a:bodyPr/>
          <a:lstStyle/>
          <a:p>
            <a:fld id="{CE7279F1-0B02-4917-A451-6BFE2C2941F7}" type="slidenum">
              <a:rPr lang="es-ES" smtClean="0"/>
              <a:t>21</a:t>
            </a:fld>
            <a:endParaRPr lang="es-ES"/>
          </a:p>
        </p:txBody>
      </p:sp>
      <p:pic>
        <p:nvPicPr>
          <p:cNvPr id="14" name="Picture 3" descr="D:\xiomara\dig anaerobia\contratos-proyectos digestión\Acciona depuradora\ECSAM 2012\Ategrus 2014\escudo-bncentrad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0801" y="0"/>
            <a:ext cx="693199" cy="792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4814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07504" y="188640"/>
            <a:ext cx="8260672" cy="860388"/>
          </a:xfrm>
          <a:prstGeom prst="rect">
            <a:avLst/>
          </a:prstGeom>
          <a:solidFill>
            <a:schemeClr val="bg1"/>
          </a:solidFill>
        </p:spPr>
        <p:txBody>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pPr algn="l"/>
            <a:r>
              <a:rPr lang="es-ES" b="1" dirty="0" err="1" smtClean="0">
                <a:solidFill>
                  <a:srgbClr val="00B050"/>
                </a:solidFill>
              </a:rPr>
              <a:t>Results</a:t>
            </a:r>
            <a:endParaRPr lang="es-ES" b="1" dirty="0">
              <a:solidFill>
                <a:srgbClr val="00B050"/>
              </a:solidFill>
            </a:endParaRPr>
          </a:p>
        </p:txBody>
      </p:sp>
      <p:sp>
        <p:nvSpPr>
          <p:cNvPr id="3" name="2 Rectángulo"/>
          <p:cNvSpPr/>
          <p:nvPr/>
        </p:nvSpPr>
        <p:spPr>
          <a:xfrm>
            <a:off x="4283968" y="404664"/>
            <a:ext cx="4680520" cy="61926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620688"/>
            <a:ext cx="3475037" cy="2809875"/>
          </a:xfrm>
          <a:prstGeom prst="rect">
            <a:avLst/>
          </a:prstGeom>
          <a:solidFill>
            <a:schemeClr val="bg1"/>
          </a:solidFill>
          <a:ln>
            <a:noFill/>
          </a:ln>
          <a:effectLst/>
        </p:spPr>
      </p:pic>
      <p:graphicFrame>
        <p:nvGraphicFramePr>
          <p:cNvPr id="4" name="3 Gráfico"/>
          <p:cNvGraphicFramePr>
            <a:graphicFrameLocks/>
          </p:cNvGraphicFramePr>
          <p:nvPr>
            <p:extLst>
              <p:ext uri="{D42A27DB-BD31-4B8C-83A1-F6EECF244321}">
                <p14:modId xmlns:p14="http://schemas.microsoft.com/office/powerpoint/2010/main" val="626179429"/>
              </p:ext>
            </p:extLst>
          </p:nvPr>
        </p:nvGraphicFramePr>
        <p:xfrm>
          <a:off x="5128642" y="3841998"/>
          <a:ext cx="3581400" cy="25527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4 Gráfico"/>
          <p:cNvGraphicFramePr>
            <a:graphicFrameLocks/>
          </p:cNvGraphicFramePr>
          <p:nvPr>
            <p:extLst>
              <p:ext uri="{D42A27DB-BD31-4B8C-83A1-F6EECF244321}">
                <p14:modId xmlns:p14="http://schemas.microsoft.com/office/powerpoint/2010/main" val="591511266"/>
              </p:ext>
            </p:extLst>
          </p:nvPr>
        </p:nvGraphicFramePr>
        <p:xfrm>
          <a:off x="4499992" y="3861048"/>
          <a:ext cx="4010026" cy="2314575"/>
        </p:xfrm>
        <a:graphic>
          <a:graphicData uri="http://schemas.openxmlformats.org/drawingml/2006/chart">
            <c:chart xmlns:c="http://schemas.openxmlformats.org/drawingml/2006/chart" xmlns:r="http://schemas.openxmlformats.org/officeDocument/2006/relationships" r:id="rId4"/>
          </a:graphicData>
        </a:graphic>
      </p:graphicFrame>
      <p:sp>
        <p:nvSpPr>
          <p:cNvPr id="8" name="7 CuadroTexto"/>
          <p:cNvSpPr txBox="1"/>
          <p:nvPr/>
        </p:nvSpPr>
        <p:spPr>
          <a:xfrm>
            <a:off x="251520" y="5445224"/>
            <a:ext cx="2448272" cy="1200329"/>
          </a:xfrm>
          <a:prstGeom prst="rect">
            <a:avLst/>
          </a:prstGeom>
          <a:noFill/>
        </p:spPr>
        <p:txBody>
          <a:bodyPr wrap="square" rtlCol="0">
            <a:spAutoFit/>
          </a:bodyPr>
          <a:lstStyle/>
          <a:p>
            <a:r>
              <a:rPr lang="es-ES" b="1" dirty="0" err="1" smtClean="0"/>
              <a:t>Lipid</a:t>
            </a:r>
            <a:r>
              <a:rPr lang="es-ES" b="1" dirty="0" smtClean="0"/>
              <a:t> </a:t>
            </a:r>
            <a:r>
              <a:rPr lang="es-ES" b="1" dirty="0" err="1" smtClean="0"/>
              <a:t>extraction</a:t>
            </a:r>
            <a:endParaRPr lang="es-ES" b="1" dirty="0" smtClean="0"/>
          </a:p>
          <a:p>
            <a:r>
              <a:rPr lang="es-ES" b="1" dirty="0" smtClean="0"/>
              <a:t>2.15%</a:t>
            </a:r>
          </a:p>
          <a:p>
            <a:endParaRPr lang="es-ES" b="1" dirty="0"/>
          </a:p>
          <a:p>
            <a:r>
              <a:rPr lang="es-ES" b="1" dirty="0" err="1" smtClean="0"/>
              <a:t>Inoculum</a:t>
            </a:r>
            <a:r>
              <a:rPr lang="es-ES" b="1" dirty="0" smtClean="0"/>
              <a:t>: 0.8%</a:t>
            </a:r>
            <a:endParaRPr lang="es-ES" b="1" dirty="0"/>
          </a:p>
        </p:txBody>
      </p:sp>
      <p:pic>
        <p:nvPicPr>
          <p:cNvPr id="1945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340768"/>
            <a:ext cx="3928686" cy="3170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4581128"/>
            <a:ext cx="4032448" cy="332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3" y="4941168"/>
            <a:ext cx="2592288" cy="378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1412776"/>
            <a:ext cx="17811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2 CuadroTexto"/>
          <p:cNvSpPr txBox="1"/>
          <p:nvPr/>
        </p:nvSpPr>
        <p:spPr>
          <a:xfrm>
            <a:off x="1763688" y="5805264"/>
            <a:ext cx="4680520" cy="646331"/>
          </a:xfrm>
          <a:prstGeom prst="rect">
            <a:avLst/>
          </a:prstGeom>
          <a:noFill/>
        </p:spPr>
        <p:txBody>
          <a:bodyPr wrap="square" rtlCol="0">
            <a:spAutoFit/>
          </a:bodyPr>
          <a:lstStyle/>
          <a:p>
            <a:r>
              <a:rPr lang="en-GB" dirty="0" smtClean="0"/>
              <a:t>(Solid content: 23 g/L)</a:t>
            </a:r>
            <a:endParaRPr lang="en-GB" dirty="0"/>
          </a:p>
          <a:p>
            <a:r>
              <a:rPr lang="en-GB" dirty="0" smtClean="0"/>
              <a:t> </a:t>
            </a:r>
            <a:endParaRPr lang="en-GB" dirty="0"/>
          </a:p>
        </p:txBody>
      </p:sp>
      <p:sp>
        <p:nvSpPr>
          <p:cNvPr id="6" name="5 Marcador de número de diapositiva"/>
          <p:cNvSpPr>
            <a:spLocks noGrp="1"/>
          </p:cNvSpPr>
          <p:nvPr>
            <p:ph type="sldNum" sz="quarter" idx="12"/>
          </p:nvPr>
        </p:nvSpPr>
        <p:spPr/>
        <p:txBody>
          <a:bodyPr/>
          <a:lstStyle/>
          <a:p>
            <a:fld id="{CE7279F1-0B02-4917-A451-6BFE2C2941F7}" type="slidenum">
              <a:rPr lang="es-ES" smtClean="0"/>
              <a:t>22</a:t>
            </a:fld>
            <a:endParaRPr lang="es-ES"/>
          </a:p>
        </p:txBody>
      </p:sp>
      <p:pic>
        <p:nvPicPr>
          <p:cNvPr id="15" name="Picture 3" descr="D:\xiomara\dig anaerobia\contratos-proyectos digestión\Acciona depuradora\ECSAM 2012\Ategrus 2014\escudo-bncentrad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0801" y="0"/>
            <a:ext cx="693199" cy="792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8367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179512" y="1196752"/>
            <a:ext cx="7776864" cy="55446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1 Título"/>
          <p:cNvSpPr txBox="1">
            <a:spLocks/>
          </p:cNvSpPr>
          <p:nvPr/>
        </p:nvSpPr>
        <p:spPr>
          <a:xfrm>
            <a:off x="107504" y="188640"/>
            <a:ext cx="8260672" cy="860388"/>
          </a:xfrm>
          <a:prstGeom prst="rect">
            <a:avLst/>
          </a:prstGeom>
          <a:solidFill>
            <a:schemeClr val="bg1"/>
          </a:solidFill>
        </p:spPr>
        <p:txBody>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pPr algn="l"/>
            <a:r>
              <a:rPr lang="es-ES" b="1" dirty="0" err="1" smtClean="0">
                <a:solidFill>
                  <a:srgbClr val="00B050"/>
                </a:solidFill>
              </a:rPr>
              <a:t>Results</a:t>
            </a:r>
            <a:r>
              <a:rPr lang="es-ES" b="1" dirty="0" smtClean="0">
                <a:solidFill>
                  <a:srgbClr val="00B050"/>
                </a:solidFill>
              </a:rPr>
              <a:t>: </a:t>
            </a:r>
            <a:r>
              <a:rPr lang="es-ES" b="1" cap="none" dirty="0" err="1" smtClean="0">
                <a:solidFill>
                  <a:schemeClr val="tx1"/>
                </a:solidFill>
              </a:rPr>
              <a:t>Thermophlic</a:t>
            </a:r>
            <a:endParaRPr lang="es-ES" b="1" dirty="0">
              <a:solidFill>
                <a:schemeClr val="tx1"/>
              </a:solidFill>
            </a:endParaRPr>
          </a:p>
        </p:txBody>
      </p:sp>
      <p:sp>
        <p:nvSpPr>
          <p:cNvPr id="3" name="2 CuadroTexto"/>
          <p:cNvSpPr txBox="1"/>
          <p:nvPr/>
        </p:nvSpPr>
        <p:spPr>
          <a:xfrm>
            <a:off x="1259632" y="692696"/>
            <a:ext cx="3888432" cy="369332"/>
          </a:xfrm>
          <a:prstGeom prst="rect">
            <a:avLst/>
          </a:prstGeom>
          <a:noFill/>
        </p:spPr>
        <p:txBody>
          <a:bodyPr wrap="square" rtlCol="0">
            <a:spAutoFit/>
          </a:bodyPr>
          <a:lstStyle/>
          <a:p>
            <a:r>
              <a:rPr lang="es-ES" dirty="0" smtClean="0"/>
              <a:t>CH</a:t>
            </a:r>
            <a:r>
              <a:rPr lang="es-ES" baseline="-25000" dirty="0" smtClean="0"/>
              <a:t>4</a:t>
            </a:r>
            <a:r>
              <a:rPr lang="es-ES" dirty="0" smtClean="0"/>
              <a:t> </a:t>
            </a:r>
            <a:r>
              <a:rPr lang="es-ES" dirty="0" err="1" smtClean="0"/>
              <a:t>Production</a:t>
            </a:r>
            <a:r>
              <a:rPr lang="es-ES" dirty="0" smtClean="0"/>
              <a:t>: </a:t>
            </a:r>
            <a:r>
              <a:rPr lang="es-ES" dirty="0" err="1" smtClean="0"/>
              <a:t>Cheese</a:t>
            </a:r>
            <a:r>
              <a:rPr lang="es-ES" dirty="0" smtClean="0"/>
              <a:t> </a:t>
            </a:r>
            <a:r>
              <a:rPr lang="es-ES" dirty="0" err="1" smtClean="0"/>
              <a:t>whey</a:t>
            </a:r>
            <a:endParaRPr lang="es-ES"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700808"/>
            <a:ext cx="3600400" cy="2232248"/>
          </a:xfrm>
          <a:prstGeom prst="rect">
            <a:avLst/>
          </a:prstGeom>
          <a:noFill/>
          <a:ln>
            <a:noFill/>
          </a:ln>
        </p:spPr>
      </p:pic>
      <p:sp>
        <p:nvSpPr>
          <p:cNvPr id="5" name="4 CuadroTexto"/>
          <p:cNvSpPr txBox="1"/>
          <p:nvPr/>
        </p:nvSpPr>
        <p:spPr>
          <a:xfrm>
            <a:off x="1763688" y="3933056"/>
            <a:ext cx="1080120" cy="261610"/>
          </a:xfrm>
          <a:prstGeom prst="rect">
            <a:avLst/>
          </a:prstGeom>
          <a:noFill/>
        </p:spPr>
        <p:txBody>
          <a:bodyPr wrap="square" rtlCol="0">
            <a:spAutoFit/>
          </a:bodyPr>
          <a:lstStyle/>
          <a:p>
            <a:r>
              <a:rPr lang="en-GB" sz="1100" b="1" dirty="0" smtClean="0"/>
              <a:t>Time (days)</a:t>
            </a:r>
            <a:endParaRPr lang="en-GB" sz="1100" b="1" dirty="0"/>
          </a:p>
        </p:txBody>
      </p:sp>
      <p:sp>
        <p:nvSpPr>
          <p:cNvPr id="6" name="5 CuadroTexto"/>
          <p:cNvSpPr txBox="1"/>
          <p:nvPr/>
        </p:nvSpPr>
        <p:spPr>
          <a:xfrm rot="16200000">
            <a:off x="2879232" y="2529481"/>
            <a:ext cx="1656184" cy="430887"/>
          </a:xfrm>
          <a:prstGeom prst="rect">
            <a:avLst/>
          </a:prstGeom>
          <a:solidFill>
            <a:schemeClr val="bg1"/>
          </a:solidFill>
        </p:spPr>
        <p:txBody>
          <a:bodyPr wrap="square" rtlCol="0">
            <a:spAutoFit/>
          </a:bodyPr>
          <a:lstStyle/>
          <a:p>
            <a:r>
              <a:rPr lang="en-GB" sz="1100" b="1" dirty="0" smtClean="0"/>
              <a:t>Biogas production rate (L/kg VS d)</a:t>
            </a:r>
            <a:endParaRPr lang="en-GB" sz="1100" b="1" dirty="0"/>
          </a:p>
        </p:txBody>
      </p:sp>
      <p:sp>
        <p:nvSpPr>
          <p:cNvPr id="7" name="6 CuadroTexto"/>
          <p:cNvSpPr txBox="1"/>
          <p:nvPr/>
        </p:nvSpPr>
        <p:spPr>
          <a:xfrm rot="16200000">
            <a:off x="-337755" y="2650123"/>
            <a:ext cx="1584176" cy="261610"/>
          </a:xfrm>
          <a:prstGeom prst="rect">
            <a:avLst/>
          </a:prstGeom>
          <a:solidFill>
            <a:schemeClr val="bg1"/>
          </a:solidFill>
        </p:spPr>
        <p:txBody>
          <a:bodyPr wrap="square" rtlCol="0">
            <a:spAutoFit/>
          </a:bodyPr>
          <a:lstStyle/>
          <a:p>
            <a:r>
              <a:rPr lang="en-GB" sz="1100" b="1" dirty="0" smtClean="0"/>
              <a:t>Biogas (L/kg VS)</a:t>
            </a:r>
            <a:endParaRPr lang="en-GB" sz="1100" b="1"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221088"/>
            <a:ext cx="5764535" cy="2456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2627784" y="6525344"/>
            <a:ext cx="1080120" cy="261610"/>
          </a:xfrm>
          <a:prstGeom prst="rect">
            <a:avLst/>
          </a:prstGeom>
          <a:noFill/>
        </p:spPr>
        <p:txBody>
          <a:bodyPr wrap="square" rtlCol="0">
            <a:spAutoFit/>
          </a:bodyPr>
          <a:lstStyle/>
          <a:p>
            <a:r>
              <a:rPr lang="en-GB" sz="1100" b="1" dirty="0" smtClean="0"/>
              <a:t>Time (days)</a:t>
            </a:r>
            <a:endParaRPr lang="en-GB" sz="1100" b="1" dirty="0"/>
          </a:p>
        </p:txBody>
      </p:sp>
      <p:sp>
        <p:nvSpPr>
          <p:cNvPr id="10" name="9 CuadroTexto"/>
          <p:cNvSpPr txBox="1"/>
          <p:nvPr/>
        </p:nvSpPr>
        <p:spPr>
          <a:xfrm>
            <a:off x="323528" y="1268760"/>
            <a:ext cx="3888432" cy="369332"/>
          </a:xfrm>
          <a:prstGeom prst="rect">
            <a:avLst/>
          </a:prstGeom>
          <a:noFill/>
        </p:spPr>
        <p:txBody>
          <a:bodyPr wrap="square" rtlCol="0">
            <a:spAutoFit/>
          </a:bodyPr>
          <a:lstStyle/>
          <a:p>
            <a:r>
              <a:rPr lang="es-ES" b="1" dirty="0" err="1" smtClean="0"/>
              <a:t>Batch</a:t>
            </a:r>
            <a:r>
              <a:rPr lang="es-ES" b="1" dirty="0" smtClean="0"/>
              <a:t> </a:t>
            </a:r>
            <a:r>
              <a:rPr lang="es-ES" b="1" dirty="0" err="1" smtClean="0"/>
              <a:t>digestion</a:t>
            </a:r>
            <a:endParaRPr lang="es-ES" b="1" dirty="0"/>
          </a:p>
        </p:txBody>
      </p:sp>
      <p:sp>
        <p:nvSpPr>
          <p:cNvPr id="11" name="10 CuadroTexto"/>
          <p:cNvSpPr txBox="1"/>
          <p:nvPr/>
        </p:nvSpPr>
        <p:spPr>
          <a:xfrm>
            <a:off x="4211960" y="3068960"/>
            <a:ext cx="3888432" cy="369332"/>
          </a:xfrm>
          <a:prstGeom prst="rect">
            <a:avLst/>
          </a:prstGeom>
          <a:noFill/>
        </p:spPr>
        <p:txBody>
          <a:bodyPr wrap="square" rtlCol="0">
            <a:spAutoFit/>
          </a:bodyPr>
          <a:lstStyle/>
          <a:p>
            <a:r>
              <a:rPr lang="es-ES" b="1" dirty="0" smtClean="0"/>
              <a:t>5 L </a:t>
            </a:r>
            <a:r>
              <a:rPr lang="es-ES" b="1" dirty="0" err="1" smtClean="0"/>
              <a:t>semi-continuous</a:t>
            </a:r>
            <a:r>
              <a:rPr lang="es-ES" b="1" dirty="0" smtClean="0"/>
              <a:t> </a:t>
            </a:r>
            <a:r>
              <a:rPr lang="es-ES" b="1" dirty="0" err="1" smtClean="0"/>
              <a:t>digestion</a:t>
            </a:r>
            <a:endParaRPr lang="es-ES" b="1" dirty="0"/>
          </a:p>
        </p:txBody>
      </p:sp>
      <p:sp>
        <p:nvSpPr>
          <p:cNvPr id="12" name="11 Flecha en U"/>
          <p:cNvSpPr/>
          <p:nvPr/>
        </p:nvSpPr>
        <p:spPr>
          <a:xfrm rot="5400000">
            <a:off x="5256076" y="3537012"/>
            <a:ext cx="2088232" cy="2016224"/>
          </a:xfrm>
          <a:prstGeom prst="uturnArrow">
            <a:avLst>
              <a:gd name="adj1" fmla="val 13014"/>
              <a:gd name="adj2" fmla="val 25000"/>
              <a:gd name="adj3" fmla="val 25000"/>
              <a:gd name="adj4" fmla="val 15973"/>
              <a:gd name="adj5" fmla="val 75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3" name="Picture 4" descr="DSC0617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332655"/>
            <a:ext cx="1944216" cy="259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número de diapositiva"/>
          <p:cNvSpPr>
            <a:spLocks noGrp="1"/>
          </p:cNvSpPr>
          <p:nvPr>
            <p:ph type="sldNum" sz="quarter" idx="12"/>
          </p:nvPr>
        </p:nvSpPr>
        <p:spPr/>
        <p:txBody>
          <a:bodyPr/>
          <a:lstStyle/>
          <a:p>
            <a:fld id="{CE7279F1-0B02-4917-A451-6BFE2C2941F7}" type="slidenum">
              <a:rPr lang="es-ES" smtClean="0"/>
              <a:t>23</a:t>
            </a:fld>
            <a:endParaRPr lang="es-ES"/>
          </a:p>
        </p:txBody>
      </p:sp>
      <p:pic>
        <p:nvPicPr>
          <p:cNvPr id="16" name="Picture 3" descr="D:\xiomara\dig anaerobia\contratos-proyectos digestión\Acciona depuradora\ECSAM 2012\Ategrus 2014\escudo-bncentrad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0801" y="0"/>
            <a:ext cx="693199" cy="792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5357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3995936" y="4293096"/>
            <a:ext cx="4896544" cy="23762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4 Rectángulo"/>
          <p:cNvSpPr/>
          <p:nvPr/>
        </p:nvSpPr>
        <p:spPr>
          <a:xfrm>
            <a:off x="251520" y="1124744"/>
            <a:ext cx="5112568" cy="30243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4437112"/>
            <a:ext cx="4562475"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1 Título"/>
          <p:cNvSpPr txBox="1">
            <a:spLocks/>
          </p:cNvSpPr>
          <p:nvPr/>
        </p:nvSpPr>
        <p:spPr>
          <a:xfrm>
            <a:off x="107504" y="188640"/>
            <a:ext cx="8260672" cy="860388"/>
          </a:xfrm>
          <a:prstGeom prst="rect">
            <a:avLst/>
          </a:prstGeom>
          <a:solidFill>
            <a:schemeClr val="bg1"/>
          </a:solidFill>
        </p:spPr>
        <p:txBody>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pPr algn="l"/>
            <a:r>
              <a:rPr lang="es-ES" b="1" dirty="0" err="1" smtClean="0">
                <a:solidFill>
                  <a:srgbClr val="00B050"/>
                </a:solidFill>
              </a:rPr>
              <a:t>Results</a:t>
            </a:r>
            <a:r>
              <a:rPr lang="es-ES" b="1" dirty="0" smtClean="0">
                <a:solidFill>
                  <a:srgbClr val="00B050"/>
                </a:solidFill>
              </a:rPr>
              <a:t>: </a:t>
            </a:r>
            <a:r>
              <a:rPr lang="es-ES" b="1" cap="none" dirty="0" smtClean="0">
                <a:solidFill>
                  <a:schemeClr val="tx1"/>
                </a:solidFill>
              </a:rPr>
              <a:t>H</a:t>
            </a:r>
            <a:r>
              <a:rPr lang="es-ES" b="1" cap="none" baseline="-25000" dirty="0" smtClean="0">
                <a:solidFill>
                  <a:schemeClr val="tx1"/>
                </a:solidFill>
              </a:rPr>
              <a:t>2</a:t>
            </a:r>
            <a:r>
              <a:rPr lang="es-ES" b="1" cap="none" dirty="0" smtClean="0">
                <a:solidFill>
                  <a:schemeClr val="tx1"/>
                </a:solidFill>
              </a:rPr>
              <a:t> -  </a:t>
            </a:r>
            <a:r>
              <a:rPr lang="es-ES" b="1" cap="none" dirty="0" err="1" smtClean="0">
                <a:solidFill>
                  <a:schemeClr val="tx1"/>
                </a:solidFill>
              </a:rPr>
              <a:t>mesophilic</a:t>
            </a:r>
            <a:endParaRPr lang="es-ES" b="1" dirty="0">
              <a:solidFill>
                <a:schemeClr val="tx1"/>
              </a:solidFill>
            </a:endParaRPr>
          </a:p>
        </p:txBody>
      </p:sp>
      <p:sp>
        <p:nvSpPr>
          <p:cNvPr id="4" name="3 CuadroTexto"/>
          <p:cNvSpPr txBox="1"/>
          <p:nvPr/>
        </p:nvSpPr>
        <p:spPr>
          <a:xfrm>
            <a:off x="5868144" y="3645024"/>
            <a:ext cx="3168352" cy="646331"/>
          </a:xfrm>
          <a:prstGeom prst="rect">
            <a:avLst/>
          </a:prstGeom>
          <a:noFill/>
        </p:spPr>
        <p:txBody>
          <a:bodyPr wrap="square" rtlCol="0">
            <a:spAutoFit/>
          </a:bodyPr>
          <a:lstStyle/>
          <a:p>
            <a:r>
              <a:rPr lang="en-GB" dirty="0" smtClean="0"/>
              <a:t>3 L reactor</a:t>
            </a:r>
          </a:p>
          <a:p>
            <a:r>
              <a:rPr lang="en-GB" dirty="0" err="1" smtClean="0"/>
              <a:t>Mesophilic</a:t>
            </a:r>
            <a:r>
              <a:rPr lang="en-GB" dirty="0" smtClean="0"/>
              <a:t> conditions</a:t>
            </a:r>
            <a:endParaRPr lang="en-GB" dirty="0"/>
          </a:p>
        </p:txBody>
      </p:sp>
      <p:sp>
        <p:nvSpPr>
          <p:cNvPr id="6" name="5 CuadroTexto"/>
          <p:cNvSpPr txBox="1"/>
          <p:nvPr/>
        </p:nvSpPr>
        <p:spPr>
          <a:xfrm>
            <a:off x="2195736" y="3861048"/>
            <a:ext cx="1080120" cy="261610"/>
          </a:xfrm>
          <a:prstGeom prst="rect">
            <a:avLst/>
          </a:prstGeom>
          <a:noFill/>
        </p:spPr>
        <p:txBody>
          <a:bodyPr wrap="square" rtlCol="0">
            <a:spAutoFit/>
          </a:bodyPr>
          <a:lstStyle/>
          <a:p>
            <a:r>
              <a:rPr lang="en-GB" sz="1100" b="1" dirty="0" smtClean="0"/>
              <a:t>Time (days)</a:t>
            </a:r>
            <a:endParaRPr lang="en-GB" sz="1100" b="1" dirty="0"/>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268760"/>
            <a:ext cx="4695825" cy="2590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rot="16200000">
            <a:off x="-589783" y="2326088"/>
            <a:ext cx="2232249" cy="261610"/>
          </a:xfrm>
          <a:prstGeom prst="rect">
            <a:avLst/>
          </a:prstGeom>
          <a:solidFill>
            <a:schemeClr val="bg1"/>
          </a:solidFill>
        </p:spPr>
        <p:txBody>
          <a:bodyPr wrap="square" rtlCol="0">
            <a:spAutoFit/>
          </a:bodyPr>
          <a:lstStyle/>
          <a:p>
            <a:r>
              <a:rPr lang="en-GB" sz="1100" b="1" dirty="0" smtClean="0"/>
              <a:t>Cumulative Biogas (mL)</a:t>
            </a:r>
            <a:endParaRPr lang="en-GB" sz="1100" b="1" dirty="0"/>
          </a:p>
        </p:txBody>
      </p:sp>
      <p:pic>
        <p:nvPicPr>
          <p:cNvPr id="204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628800"/>
            <a:ext cx="36004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1916832"/>
            <a:ext cx="38100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CuadroTexto"/>
          <p:cNvSpPr txBox="1"/>
          <p:nvPr/>
        </p:nvSpPr>
        <p:spPr>
          <a:xfrm>
            <a:off x="1691680" y="1628800"/>
            <a:ext cx="504056" cy="261610"/>
          </a:xfrm>
          <a:prstGeom prst="rect">
            <a:avLst/>
          </a:prstGeom>
          <a:noFill/>
        </p:spPr>
        <p:txBody>
          <a:bodyPr wrap="square" rtlCol="0">
            <a:spAutoFit/>
          </a:bodyPr>
          <a:lstStyle/>
          <a:p>
            <a:r>
              <a:rPr lang="en-GB" sz="1100" b="1" dirty="0" smtClean="0"/>
              <a:t>H</a:t>
            </a:r>
            <a:r>
              <a:rPr lang="en-GB" sz="1100" b="1" baseline="-25000" dirty="0" smtClean="0"/>
              <a:t>2</a:t>
            </a:r>
            <a:endParaRPr lang="en-GB" sz="1100" b="1" baseline="-25000" dirty="0"/>
          </a:p>
        </p:txBody>
      </p:sp>
      <p:sp>
        <p:nvSpPr>
          <p:cNvPr id="12" name="11 CuadroTexto"/>
          <p:cNvSpPr txBox="1"/>
          <p:nvPr/>
        </p:nvSpPr>
        <p:spPr>
          <a:xfrm>
            <a:off x="1691680" y="1916832"/>
            <a:ext cx="792088" cy="261610"/>
          </a:xfrm>
          <a:prstGeom prst="rect">
            <a:avLst/>
          </a:prstGeom>
          <a:noFill/>
        </p:spPr>
        <p:txBody>
          <a:bodyPr wrap="square" rtlCol="0">
            <a:spAutoFit/>
          </a:bodyPr>
          <a:lstStyle/>
          <a:p>
            <a:r>
              <a:rPr lang="en-GB" sz="1100" b="1" dirty="0" smtClean="0"/>
              <a:t>Biogas</a:t>
            </a:r>
            <a:endParaRPr lang="en-GB" sz="1100" b="1" baseline="-25000" dirty="0"/>
          </a:p>
        </p:txBody>
      </p:sp>
      <p:sp>
        <p:nvSpPr>
          <p:cNvPr id="2" name="1 Rectángulo"/>
          <p:cNvSpPr/>
          <p:nvPr/>
        </p:nvSpPr>
        <p:spPr>
          <a:xfrm>
            <a:off x="5364088" y="1484784"/>
            <a:ext cx="5310336" cy="1077218"/>
          </a:xfrm>
          <a:prstGeom prst="rect">
            <a:avLst/>
          </a:prstGeom>
        </p:spPr>
        <p:txBody>
          <a:bodyPr wrap="square">
            <a:spAutoFit/>
          </a:bodyPr>
          <a:lstStyle/>
          <a:p>
            <a:r>
              <a:rPr lang="en-GB" sz="1600" dirty="0" smtClean="0"/>
              <a:t>DGGE analysis: revealed that the </a:t>
            </a:r>
          </a:p>
          <a:p>
            <a:r>
              <a:rPr lang="en-GB" sz="1600" dirty="0" smtClean="0"/>
              <a:t>genus </a:t>
            </a:r>
            <a:r>
              <a:rPr lang="en-GB" sz="1600" i="1" dirty="0" smtClean="0"/>
              <a:t>Clostridium </a:t>
            </a:r>
            <a:r>
              <a:rPr lang="en-GB" sz="1600" dirty="0" smtClean="0"/>
              <a:t>was dominant,</a:t>
            </a:r>
          </a:p>
          <a:p>
            <a:r>
              <a:rPr lang="en-GB" sz="1600" i="1" dirty="0" smtClean="0"/>
              <a:t>Clostridium </a:t>
            </a:r>
            <a:r>
              <a:rPr lang="en-GB" sz="1600" i="1" dirty="0" err="1" smtClean="0"/>
              <a:t>acetobutyricum</a:t>
            </a:r>
            <a:r>
              <a:rPr lang="en-GB" sz="1600" dirty="0" smtClean="0"/>
              <a:t> (at 24 h)</a:t>
            </a:r>
          </a:p>
          <a:p>
            <a:r>
              <a:rPr lang="en-GB" sz="1600" i="1" dirty="0" smtClean="0"/>
              <a:t>Clostridium </a:t>
            </a:r>
            <a:r>
              <a:rPr lang="en-GB" sz="1600" i="1" dirty="0" err="1" smtClean="0"/>
              <a:t>butyricum</a:t>
            </a:r>
            <a:r>
              <a:rPr lang="en-GB" sz="1600" i="1" dirty="0" smtClean="0"/>
              <a:t> </a:t>
            </a:r>
            <a:r>
              <a:rPr lang="en-GB" sz="1600" dirty="0" smtClean="0"/>
              <a:t>(at 32 h)</a:t>
            </a:r>
            <a:endParaRPr lang="en-GB" sz="1600" dirty="0"/>
          </a:p>
        </p:txBody>
      </p:sp>
      <p:sp>
        <p:nvSpPr>
          <p:cNvPr id="14" name="13 CuadroTexto"/>
          <p:cNvSpPr txBox="1"/>
          <p:nvPr/>
        </p:nvSpPr>
        <p:spPr>
          <a:xfrm>
            <a:off x="5724128" y="6309320"/>
            <a:ext cx="1080120" cy="261610"/>
          </a:xfrm>
          <a:prstGeom prst="rect">
            <a:avLst/>
          </a:prstGeom>
          <a:noFill/>
        </p:spPr>
        <p:txBody>
          <a:bodyPr wrap="square" rtlCol="0">
            <a:spAutoFit/>
          </a:bodyPr>
          <a:lstStyle/>
          <a:p>
            <a:r>
              <a:rPr lang="en-GB" sz="1100" b="1" dirty="0" smtClean="0"/>
              <a:t>Time (days)</a:t>
            </a:r>
            <a:endParaRPr lang="en-GB" sz="1100" b="1" dirty="0"/>
          </a:p>
        </p:txBody>
      </p:sp>
      <p:sp>
        <p:nvSpPr>
          <p:cNvPr id="17" name="16 CuadroTexto"/>
          <p:cNvSpPr txBox="1"/>
          <p:nvPr/>
        </p:nvSpPr>
        <p:spPr>
          <a:xfrm>
            <a:off x="1187624" y="1124744"/>
            <a:ext cx="3888432" cy="369332"/>
          </a:xfrm>
          <a:prstGeom prst="rect">
            <a:avLst/>
          </a:prstGeom>
          <a:noFill/>
        </p:spPr>
        <p:txBody>
          <a:bodyPr wrap="square" rtlCol="0">
            <a:spAutoFit/>
          </a:bodyPr>
          <a:lstStyle/>
          <a:p>
            <a:r>
              <a:rPr lang="es-ES" b="1" dirty="0" err="1" smtClean="0"/>
              <a:t>Batch</a:t>
            </a:r>
            <a:r>
              <a:rPr lang="es-ES" b="1" dirty="0" smtClean="0"/>
              <a:t> </a:t>
            </a:r>
            <a:r>
              <a:rPr lang="es-ES" b="1" dirty="0" err="1" smtClean="0"/>
              <a:t>fermentation</a:t>
            </a:r>
            <a:endParaRPr lang="es-ES" b="1" dirty="0"/>
          </a:p>
        </p:txBody>
      </p:sp>
      <p:sp>
        <p:nvSpPr>
          <p:cNvPr id="7" name="6 Flecha curvada hacia la derecha"/>
          <p:cNvSpPr/>
          <p:nvPr/>
        </p:nvSpPr>
        <p:spPr>
          <a:xfrm flipH="1">
            <a:off x="5292080" y="3068960"/>
            <a:ext cx="648072" cy="1512168"/>
          </a:xfrm>
          <a:prstGeom prst="curv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8 Marcador de número de diapositiva"/>
          <p:cNvSpPr>
            <a:spLocks noGrp="1"/>
          </p:cNvSpPr>
          <p:nvPr>
            <p:ph type="sldNum" sz="quarter" idx="12"/>
          </p:nvPr>
        </p:nvSpPr>
        <p:spPr/>
        <p:txBody>
          <a:bodyPr/>
          <a:lstStyle/>
          <a:p>
            <a:fld id="{CE7279F1-0B02-4917-A451-6BFE2C2941F7}" type="slidenum">
              <a:rPr lang="es-ES" smtClean="0"/>
              <a:t>24</a:t>
            </a:fld>
            <a:endParaRPr lang="es-ES"/>
          </a:p>
        </p:txBody>
      </p:sp>
      <p:pic>
        <p:nvPicPr>
          <p:cNvPr id="20" name="Picture 3" descr="D:\xiomara\dig anaerobia\contratos-proyectos digestión\Acciona depuradora\ECSAM 2012\Ategrus 2014\escudo-bncentrad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50801" y="0"/>
            <a:ext cx="693199" cy="792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934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1196752"/>
            <a:ext cx="5256584" cy="49685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1 Título"/>
          <p:cNvSpPr txBox="1">
            <a:spLocks/>
          </p:cNvSpPr>
          <p:nvPr/>
        </p:nvSpPr>
        <p:spPr>
          <a:xfrm>
            <a:off x="107504" y="188640"/>
            <a:ext cx="8260672" cy="860388"/>
          </a:xfrm>
          <a:prstGeom prst="rect">
            <a:avLst/>
          </a:prstGeom>
          <a:solidFill>
            <a:schemeClr val="bg1"/>
          </a:solidFill>
        </p:spPr>
        <p:txBody>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pPr algn="l"/>
            <a:r>
              <a:rPr lang="es-ES" b="1" dirty="0" err="1" smtClean="0">
                <a:solidFill>
                  <a:srgbClr val="00B050"/>
                </a:solidFill>
              </a:rPr>
              <a:t>Results</a:t>
            </a:r>
            <a:endParaRPr lang="es-ES" b="1" dirty="0">
              <a:solidFill>
                <a:srgbClr val="00B050"/>
              </a:solidFill>
            </a:endParaRPr>
          </a:p>
        </p:txBody>
      </p:sp>
      <p:sp>
        <p:nvSpPr>
          <p:cNvPr id="3" name="2 CuadroTexto"/>
          <p:cNvSpPr txBox="1"/>
          <p:nvPr/>
        </p:nvSpPr>
        <p:spPr>
          <a:xfrm>
            <a:off x="1259632" y="692696"/>
            <a:ext cx="3888432" cy="369332"/>
          </a:xfrm>
          <a:prstGeom prst="rect">
            <a:avLst/>
          </a:prstGeom>
          <a:noFill/>
        </p:spPr>
        <p:txBody>
          <a:bodyPr wrap="square" rtlCol="0">
            <a:spAutoFit/>
          </a:bodyPr>
          <a:lstStyle/>
          <a:p>
            <a:r>
              <a:rPr lang="es-ES" dirty="0" err="1" smtClean="0"/>
              <a:t>Coupling</a:t>
            </a:r>
            <a:r>
              <a:rPr lang="es-ES" dirty="0" smtClean="0"/>
              <a:t> H</a:t>
            </a:r>
            <a:r>
              <a:rPr lang="es-ES" baseline="-25000" dirty="0" smtClean="0"/>
              <a:t>2 </a:t>
            </a:r>
            <a:r>
              <a:rPr lang="es-ES" dirty="0" smtClean="0"/>
              <a:t>– CH</a:t>
            </a:r>
            <a:r>
              <a:rPr lang="es-ES" baseline="-25000" dirty="0" smtClean="0"/>
              <a:t>4</a:t>
            </a:r>
            <a:r>
              <a:rPr lang="es-ES" dirty="0" smtClean="0"/>
              <a:t> </a:t>
            </a:r>
            <a:r>
              <a:rPr lang="es-ES" dirty="0" err="1" smtClean="0"/>
              <a:t>Production</a:t>
            </a:r>
            <a:endParaRPr lang="es-E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12776"/>
            <a:ext cx="4448175"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717032"/>
            <a:ext cx="5076825"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5580112" y="1916832"/>
            <a:ext cx="3888432" cy="923330"/>
          </a:xfrm>
          <a:prstGeom prst="rect">
            <a:avLst/>
          </a:prstGeom>
          <a:noFill/>
        </p:spPr>
        <p:txBody>
          <a:bodyPr wrap="square" rtlCol="0">
            <a:spAutoFit/>
          </a:bodyPr>
          <a:lstStyle/>
          <a:p>
            <a:r>
              <a:rPr lang="en-US" dirty="0" smtClean="0"/>
              <a:t>Second Stage (25 L reactor)</a:t>
            </a:r>
          </a:p>
          <a:p>
            <a:r>
              <a:rPr lang="en-US" dirty="0" err="1" smtClean="0"/>
              <a:t>Thermophilic</a:t>
            </a:r>
            <a:r>
              <a:rPr lang="en-US" dirty="0" smtClean="0"/>
              <a:t> conditions</a:t>
            </a:r>
          </a:p>
          <a:p>
            <a:r>
              <a:rPr lang="en-US" dirty="0" smtClean="0"/>
              <a:t>Biomass accumulation</a:t>
            </a:r>
            <a:endParaRPr lang="en-US" dirty="0"/>
          </a:p>
        </p:txBody>
      </p:sp>
      <p:sp>
        <p:nvSpPr>
          <p:cNvPr id="7" name="6 CuadroTexto"/>
          <p:cNvSpPr txBox="1"/>
          <p:nvPr/>
        </p:nvSpPr>
        <p:spPr>
          <a:xfrm>
            <a:off x="5940152" y="4149080"/>
            <a:ext cx="2448272" cy="2031325"/>
          </a:xfrm>
          <a:prstGeom prst="rect">
            <a:avLst/>
          </a:prstGeom>
          <a:noFill/>
        </p:spPr>
        <p:txBody>
          <a:bodyPr wrap="square" rtlCol="0">
            <a:spAutoFit/>
          </a:bodyPr>
          <a:lstStyle/>
          <a:p>
            <a:r>
              <a:rPr lang="es-ES" b="1" dirty="0" err="1" smtClean="0"/>
              <a:t>Lipid</a:t>
            </a:r>
            <a:r>
              <a:rPr lang="es-ES" b="1" dirty="0" smtClean="0"/>
              <a:t> </a:t>
            </a:r>
            <a:r>
              <a:rPr lang="es-ES" b="1" dirty="0" err="1" smtClean="0"/>
              <a:t>extraction</a:t>
            </a:r>
            <a:endParaRPr lang="es-ES" b="1" dirty="0" smtClean="0"/>
          </a:p>
          <a:p>
            <a:endParaRPr lang="es-ES" b="1" dirty="0" smtClean="0"/>
          </a:p>
          <a:p>
            <a:r>
              <a:rPr lang="es-ES" b="1" dirty="0" smtClean="0"/>
              <a:t>Single </a:t>
            </a:r>
            <a:r>
              <a:rPr lang="es-ES" b="1" dirty="0" err="1" smtClean="0"/>
              <a:t>digestion</a:t>
            </a:r>
            <a:endParaRPr lang="es-ES" b="1" dirty="0" smtClean="0"/>
          </a:p>
          <a:p>
            <a:r>
              <a:rPr lang="es-ES" b="1" dirty="0" smtClean="0"/>
              <a:t>HRT 8.3 d: 1.61%</a:t>
            </a:r>
          </a:p>
          <a:p>
            <a:endParaRPr lang="es-ES" b="1" dirty="0" smtClean="0"/>
          </a:p>
          <a:p>
            <a:r>
              <a:rPr lang="es-ES" b="1" dirty="0" err="1" smtClean="0"/>
              <a:t>Second</a:t>
            </a:r>
            <a:r>
              <a:rPr lang="es-ES" b="1" dirty="0" smtClean="0"/>
              <a:t> </a:t>
            </a:r>
            <a:r>
              <a:rPr lang="es-ES" b="1" dirty="0" err="1" smtClean="0"/>
              <a:t>phase</a:t>
            </a:r>
            <a:endParaRPr lang="es-ES" b="1" dirty="0"/>
          </a:p>
          <a:p>
            <a:r>
              <a:rPr lang="es-ES" b="1" dirty="0" smtClean="0"/>
              <a:t>HRT 16.7: 0.81%</a:t>
            </a:r>
            <a:endParaRPr lang="es-ES" b="1" dirty="0"/>
          </a:p>
        </p:txBody>
      </p:sp>
      <p:sp>
        <p:nvSpPr>
          <p:cNvPr id="5" name="4 Marcador de número de diapositiva"/>
          <p:cNvSpPr>
            <a:spLocks noGrp="1"/>
          </p:cNvSpPr>
          <p:nvPr>
            <p:ph type="sldNum" sz="quarter" idx="12"/>
          </p:nvPr>
        </p:nvSpPr>
        <p:spPr/>
        <p:txBody>
          <a:bodyPr/>
          <a:lstStyle/>
          <a:p>
            <a:fld id="{CE7279F1-0B02-4917-A451-6BFE2C2941F7}" type="slidenum">
              <a:rPr lang="es-ES" smtClean="0"/>
              <a:t>25</a:t>
            </a:fld>
            <a:endParaRPr lang="es-ES"/>
          </a:p>
        </p:txBody>
      </p:sp>
      <p:pic>
        <p:nvPicPr>
          <p:cNvPr id="10" name="Picture 3" descr="D:\xiomara\dig anaerobia\contratos-proyectos digestión\Acciona depuradora\ECSAM 2012\Ategrus 2014\escudo-bncentrad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0801" y="0"/>
            <a:ext cx="693199" cy="792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1429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07504" y="188640"/>
            <a:ext cx="8260672" cy="860388"/>
          </a:xfrm>
          <a:prstGeom prst="rect">
            <a:avLst/>
          </a:prstGeom>
          <a:solidFill>
            <a:schemeClr val="bg1"/>
          </a:solidFill>
        </p:spPr>
        <p:txBody>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pPr algn="l"/>
            <a:r>
              <a:rPr lang="es-ES" b="1" dirty="0" err="1" smtClean="0">
                <a:solidFill>
                  <a:srgbClr val="00B050"/>
                </a:solidFill>
              </a:rPr>
              <a:t>Conclusions</a:t>
            </a:r>
            <a:endParaRPr lang="es-ES" b="1" dirty="0">
              <a:solidFill>
                <a:srgbClr val="00B050"/>
              </a:solidFill>
            </a:endParaRPr>
          </a:p>
        </p:txBody>
      </p:sp>
      <p:sp>
        <p:nvSpPr>
          <p:cNvPr id="3" name="2 CuadroTexto"/>
          <p:cNvSpPr txBox="1"/>
          <p:nvPr/>
        </p:nvSpPr>
        <p:spPr>
          <a:xfrm>
            <a:off x="971600" y="1772816"/>
            <a:ext cx="7488832" cy="3693319"/>
          </a:xfrm>
          <a:prstGeom prst="rect">
            <a:avLst/>
          </a:prstGeom>
          <a:solidFill>
            <a:schemeClr val="bg1"/>
          </a:solidFill>
          <a:ln>
            <a:solidFill>
              <a:srgbClr val="00B050"/>
            </a:solidFill>
          </a:ln>
        </p:spPr>
        <p:txBody>
          <a:bodyPr wrap="square" rtlCol="0">
            <a:spAutoFit/>
          </a:bodyPr>
          <a:lstStyle/>
          <a:p>
            <a:r>
              <a:rPr lang="en-US" dirty="0" smtClean="0"/>
              <a:t>Food waste (Fruit and vegetables)  and cheese whey valorisation by means of fermentative processes was evaluated. Results indicated high methane potential from these wastes. The need of nutrient addition to keep steady operation becomes an economical burden to the process.</a:t>
            </a:r>
          </a:p>
          <a:p>
            <a:endParaRPr lang="en-US" dirty="0"/>
          </a:p>
          <a:p>
            <a:r>
              <a:rPr lang="en-US" dirty="0" smtClean="0"/>
              <a:t>Exploring the alternative of increasing the amount of lipid extracted from </a:t>
            </a:r>
            <a:r>
              <a:rPr lang="en-US" dirty="0" err="1" smtClean="0"/>
              <a:t>digestates</a:t>
            </a:r>
            <a:r>
              <a:rPr lang="en-US" dirty="0" smtClean="0"/>
              <a:t> may be a novel option for producing polar lipids.</a:t>
            </a:r>
          </a:p>
          <a:p>
            <a:endParaRPr lang="en-US" dirty="0"/>
          </a:p>
          <a:p>
            <a:r>
              <a:rPr lang="en-US" dirty="0" smtClean="0"/>
              <a:t>Further studies are needed to explore the characteristics of polar lipids obtained from anaerobic </a:t>
            </a:r>
            <a:r>
              <a:rPr lang="en-US" dirty="0" err="1" smtClean="0"/>
              <a:t>microflora</a:t>
            </a:r>
            <a:r>
              <a:rPr lang="en-US" dirty="0" smtClean="0"/>
              <a:t> and its industrial application</a:t>
            </a:r>
            <a:endParaRPr lang="en-US" dirty="0"/>
          </a:p>
        </p:txBody>
      </p:sp>
      <p:sp>
        <p:nvSpPr>
          <p:cNvPr id="4" name="3 Marcador de número de diapositiva"/>
          <p:cNvSpPr>
            <a:spLocks noGrp="1"/>
          </p:cNvSpPr>
          <p:nvPr>
            <p:ph type="sldNum" sz="quarter" idx="12"/>
          </p:nvPr>
        </p:nvSpPr>
        <p:spPr/>
        <p:txBody>
          <a:bodyPr/>
          <a:lstStyle/>
          <a:p>
            <a:fld id="{CE7279F1-0B02-4917-A451-6BFE2C2941F7}" type="slidenum">
              <a:rPr lang="es-ES" smtClean="0"/>
              <a:t>26</a:t>
            </a:fld>
            <a:endParaRPr lang="es-ES"/>
          </a:p>
        </p:txBody>
      </p:sp>
      <p:pic>
        <p:nvPicPr>
          <p:cNvPr id="5" name="Picture 3" descr="D:\xiomara\dig anaerobia\contratos-proyectos digestión\Acciona depuradora\ECSAM 2012\Ategrus 2014\escudo-bncentrad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0801" y="0"/>
            <a:ext cx="693199" cy="792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1904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E7279F1-0B02-4917-A451-6BFE2C2941F7}" type="slidenum">
              <a:rPr lang="es-ES" smtClean="0"/>
              <a:t>27</a:t>
            </a:fld>
            <a:endParaRPr lang="es-ES"/>
          </a:p>
        </p:txBody>
      </p:sp>
      <p:sp>
        <p:nvSpPr>
          <p:cNvPr id="3" name="1 Título"/>
          <p:cNvSpPr txBox="1">
            <a:spLocks/>
          </p:cNvSpPr>
          <p:nvPr/>
        </p:nvSpPr>
        <p:spPr>
          <a:xfrm>
            <a:off x="971600" y="548681"/>
            <a:ext cx="6629400" cy="360040"/>
          </a:xfrm>
          <a:prstGeom prst="rect">
            <a:avLst/>
          </a:prstGeom>
          <a:solidFill>
            <a:schemeClr val="bg1"/>
          </a:solidFill>
          <a:ln>
            <a:solidFill>
              <a:srgbClr val="00B050"/>
            </a:solidFill>
          </a:ln>
        </p:spPr>
        <p:txBody>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n-US" sz="1800" b="1" dirty="0" smtClean="0">
                <a:solidFill>
                  <a:schemeClr val="tx1"/>
                </a:solidFill>
              </a:rPr>
              <a:t>Thanks for your attention</a:t>
            </a:r>
            <a:endParaRPr lang="es-ES" sz="1800" b="1" dirty="0">
              <a:solidFill>
                <a:schemeClr val="tx1"/>
              </a:solidFill>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68760"/>
            <a:ext cx="120967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924944"/>
            <a:ext cx="2162175"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1268760"/>
            <a:ext cx="121920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2924944"/>
            <a:ext cx="2000250"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064" y="1268760"/>
            <a:ext cx="1228725"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040" y="2924944"/>
            <a:ext cx="17145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6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4288" y="1268760"/>
            <a:ext cx="121920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6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6256" y="2924944"/>
            <a:ext cx="199072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2 CuadroTexto"/>
          <p:cNvSpPr txBox="1"/>
          <p:nvPr/>
        </p:nvSpPr>
        <p:spPr>
          <a:xfrm>
            <a:off x="467544" y="3933056"/>
            <a:ext cx="7488832" cy="1200329"/>
          </a:xfrm>
          <a:prstGeom prst="rect">
            <a:avLst/>
          </a:prstGeom>
          <a:solidFill>
            <a:schemeClr val="bg1"/>
          </a:solidFill>
          <a:ln>
            <a:solidFill>
              <a:srgbClr val="00B050"/>
            </a:solidFill>
          </a:ln>
        </p:spPr>
        <p:txBody>
          <a:bodyPr wrap="square" rtlCol="0">
            <a:spAutoFit/>
          </a:bodyPr>
          <a:lstStyle/>
          <a:p>
            <a:r>
              <a:rPr lang="en-US" dirty="0" smtClean="0"/>
              <a:t>Acknowledgements: </a:t>
            </a:r>
            <a:r>
              <a:rPr lang="en-US" dirty="0" err="1" smtClean="0"/>
              <a:t>Proyect</a:t>
            </a:r>
            <a:r>
              <a:rPr lang="en-US" dirty="0" smtClean="0"/>
              <a:t> </a:t>
            </a:r>
            <a:r>
              <a:rPr lang="en-US" dirty="0" err="1" smtClean="0"/>
              <a:t>Flexiner</a:t>
            </a:r>
            <a:r>
              <a:rPr lang="en-US" dirty="0" smtClean="0"/>
              <a:t> </a:t>
            </a:r>
            <a:r>
              <a:rPr lang="en-US" dirty="0" err="1" smtClean="0"/>
              <a:t>financialy</a:t>
            </a:r>
            <a:r>
              <a:rPr lang="en-US" dirty="0" smtClean="0"/>
              <a:t> supported by </a:t>
            </a:r>
            <a:r>
              <a:rPr lang="en-US" dirty="0" err="1" smtClean="0"/>
              <a:t>Ministerio</a:t>
            </a:r>
            <a:r>
              <a:rPr lang="en-US" dirty="0" smtClean="0"/>
              <a:t> de </a:t>
            </a:r>
            <a:r>
              <a:rPr lang="en-US" dirty="0" err="1" smtClean="0"/>
              <a:t>Economía</a:t>
            </a:r>
            <a:r>
              <a:rPr lang="en-US" dirty="0" smtClean="0"/>
              <a:t> y </a:t>
            </a:r>
            <a:r>
              <a:rPr lang="en-US" dirty="0" err="1" smtClean="0"/>
              <a:t>competitividad</a:t>
            </a:r>
            <a:r>
              <a:rPr lang="en-US" dirty="0" smtClean="0"/>
              <a:t>. Ref: </a:t>
            </a:r>
            <a:r>
              <a:rPr lang="en-GB" b="1" dirty="0"/>
              <a:t>IPT-2012-0144-120000</a:t>
            </a:r>
            <a:r>
              <a:rPr lang="en-US" dirty="0" smtClean="0"/>
              <a:t> </a:t>
            </a:r>
          </a:p>
          <a:p>
            <a:endParaRPr lang="en-US" dirty="0"/>
          </a:p>
        </p:txBody>
      </p:sp>
    </p:spTree>
    <p:extLst>
      <p:ext uri="{BB962C8B-B14F-4D97-AF65-F5344CB8AC3E}">
        <p14:creationId xmlns:p14="http://schemas.microsoft.com/office/powerpoint/2010/main" val="3302731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02676"/>
            <a:ext cx="6858645" cy="6768752"/>
          </a:xfrm>
          <a:prstGeom prst="rect">
            <a:avLst/>
          </a:prstGeom>
          <a:noFill/>
          <a:ln>
            <a:noFill/>
          </a:ln>
        </p:spPr>
      </p:pic>
      <p:sp>
        <p:nvSpPr>
          <p:cNvPr id="3" name="2 Marcador de número de diapositiva"/>
          <p:cNvSpPr>
            <a:spLocks noGrp="1"/>
          </p:cNvSpPr>
          <p:nvPr>
            <p:ph type="sldNum" sz="quarter" idx="12"/>
          </p:nvPr>
        </p:nvSpPr>
        <p:spPr/>
        <p:txBody>
          <a:bodyPr/>
          <a:lstStyle/>
          <a:p>
            <a:fld id="{CE7279F1-0B02-4917-A451-6BFE2C2941F7}" type="slidenum">
              <a:rPr lang="es-ES" smtClean="0"/>
              <a:t>3</a:t>
            </a:fld>
            <a:endParaRPr lang="es-ES"/>
          </a:p>
        </p:txBody>
      </p:sp>
    </p:spTree>
    <p:extLst>
      <p:ext uri="{BB962C8B-B14F-4D97-AF65-F5344CB8AC3E}">
        <p14:creationId xmlns:p14="http://schemas.microsoft.com/office/powerpoint/2010/main" val="1437516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899592" y="116632"/>
            <a:ext cx="7560840" cy="3970318"/>
          </a:xfrm>
          <a:prstGeom prst="rect">
            <a:avLst/>
          </a:prstGeom>
          <a:solidFill>
            <a:schemeClr val="bg1"/>
          </a:solidFill>
        </p:spPr>
        <p:txBody>
          <a:bodyPr wrap="square" rtlCol="0">
            <a:spAutoFit/>
          </a:bodyPr>
          <a:lstStyle/>
          <a:p>
            <a:r>
              <a:rPr lang="en-US" dirty="0" smtClean="0"/>
              <a:t>The research Group of Chemical Engineering, Environmental and Bioprocess (located at IRENA) has </a:t>
            </a:r>
            <a:r>
              <a:rPr lang="en-US" dirty="0"/>
              <a:t>dedicated </a:t>
            </a:r>
            <a:r>
              <a:rPr lang="en-US" dirty="0" smtClean="0"/>
              <a:t>its activity to </a:t>
            </a:r>
            <a:r>
              <a:rPr lang="en-US" dirty="0"/>
              <a:t>the </a:t>
            </a:r>
            <a:r>
              <a:rPr lang="en-US" dirty="0" smtClean="0"/>
              <a:t>valorisation of waste</a:t>
            </a:r>
          </a:p>
          <a:p>
            <a:endParaRPr lang="en-US" dirty="0"/>
          </a:p>
          <a:p>
            <a:r>
              <a:rPr lang="en-US" dirty="0" smtClean="0"/>
              <a:t>In </a:t>
            </a:r>
            <a:r>
              <a:rPr lang="en-US" dirty="0"/>
              <a:t>the last ten years </a:t>
            </a:r>
            <a:r>
              <a:rPr lang="en-US" dirty="0" smtClean="0"/>
              <a:t>our research </a:t>
            </a:r>
            <a:r>
              <a:rPr lang="en-US" dirty="0"/>
              <a:t>work has </a:t>
            </a:r>
            <a:r>
              <a:rPr lang="en-US" dirty="0" smtClean="0"/>
              <a:t>focus on: </a:t>
            </a:r>
            <a:r>
              <a:rPr lang="en-US" dirty="0"/>
              <a:t/>
            </a:r>
            <a:br>
              <a:rPr lang="en-US" dirty="0"/>
            </a:br>
            <a:r>
              <a:rPr lang="en-US" dirty="0"/>
              <a:t/>
            </a:r>
            <a:br>
              <a:rPr lang="en-US" dirty="0"/>
            </a:br>
            <a:r>
              <a:rPr lang="en-US" sz="1600" b="1" dirty="0"/>
              <a:t>Energy recovery from </a:t>
            </a:r>
            <a:r>
              <a:rPr lang="en-US" sz="1600" b="1" dirty="0" smtClean="0"/>
              <a:t>organic waste: anaerobic </a:t>
            </a:r>
            <a:r>
              <a:rPr lang="en-US" sz="1600" b="1" dirty="0"/>
              <a:t>digestion and pyrolysis. </a:t>
            </a:r>
            <a:br>
              <a:rPr lang="en-US" sz="1600" b="1" dirty="0"/>
            </a:br>
            <a:endParaRPr lang="en-US" sz="1600" b="1" dirty="0" smtClean="0"/>
          </a:p>
          <a:p>
            <a:r>
              <a:rPr lang="en-US" sz="1600" b="1" dirty="0" smtClean="0"/>
              <a:t>Wastewater </a:t>
            </a:r>
            <a:r>
              <a:rPr lang="en-US" sz="1600" b="1" dirty="0"/>
              <a:t>treatment by MEC and MFC. </a:t>
            </a:r>
            <a:br>
              <a:rPr lang="en-US" sz="1600" b="1" dirty="0"/>
            </a:br>
            <a:endParaRPr lang="en-US" sz="1600" b="1" dirty="0" smtClean="0"/>
          </a:p>
          <a:p>
            <a:r>
              <a:rPr lang="en-US" sz="1600" b="1" dirty="0" smtClean="0"/>
              <a:t>Production </a:t>
            </a:r>
            <a:r>
              <a:rPr lang="en-US" sz="1600" b="1" dirty="0"/>
              <a:t>of bio-fertilizers. </a:t>
            </a:r>
            <a:br>
              <a:rPr lang="en-US" sz="1600" b="1" dirty="0"/>
            </a:br>
            <a:endParaRPr lang="en-US" sz="1600" b="1" dirty="0" smtClean="0"/>
          </a:p>
          <a:p>
            <a:r>
              <a:rPr lang="en-US" sz="1600" b="1" dirty="0" smtClean="0"/>
              <a:t>Hydrogen </a:t>
            </a:r>
            <a:r>
              <a:rPr lang="en-US" sz="1600" b="1" dirty="0"/>
              <a:t>production from biological fermentation of organic waste </a:t>
            </a:r>
            <a:br>
              <a:rPr lang="en-US" sz="1600" b="1" dirty="0"/>
            </a:br>
            <a:endParaRPr lang="en-US" sz="1600" b="1" dirty="0" smtClean="0"/>
          </a:p>
          <a:p>
            <a:r>
              <a:rPr lang="en-US" sz="1600" b="1" dirty="0" smtClean="0"/>
              <a:t>Development </a:t>
            </a:r>
            <a:r>
              <a:rPr lang="en-US" sz="1600" b="1" dirty="0"/>
              <a:t>of prototypes for energy recovery</a:t>
            </a:r>
            <a:endParaRPr lang="es-ES" sz="1600" b="1" dirty="0"/>
          </a:p>
        </p:txBody>
      </p:sp>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4005064"/>
            <a:ext cx="8482509" cy="2852936"/>
          </a:xfrm>
          <a:prstGeom prst="rect">
            <a:avLst/>
          </a:prstGeom>
          <a:noFill/>
          <a:ln>
            <a:noFill/>
          </a:ln>
        </p:spPr>
      </p:pic>
      <p:pic>
        <p:nvPicPr>
          <p:cNvPr id="4" name="Picture 3" descr="D:\xiomara\dig anaerobia\contratos-proyectos digestión\Acciona depuradora\ECSAM 2012\Ategrus 2014\escudo-bncentrad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0801" y="0"/>
            <a:ext cx="693199" cy="792108"/>
          </a:xfrm>
          <a:prstGeom prst="rect">
            <a:avLst/>
          </a:prstGeom>
          <a:noFill/>
          <a:extLst>
            <a:ext uri="{909E8E84-426E-40DD-AFC4-6F175D3DCCD1}">
              <a14:hiddenFill xmlns:a14="http://schemas.microsoft.com/office/drawing/2010/main">
                <a:solidFill>
                  <a:srgbClr val="FFFFFF"/>
                </a:solidFill>
              </a14:hiddenFill>
            </a:ext>
          </a:extLst>
        </p:spPr>
      </p:pic>
      <p:sp>
        <p:nvSpPr>
          <p:cNvPr id="5" name="4 Marcador de número de diapositiva"/>
          <p:cNvSpPr>
            <a:spLocks noGrp="1"/>
          </p:cNvSpPr>
          <p:nvPr>
            <p:ph type="sldNum" sz="quarter" idx="12"/>
          </p:nvPr>
        </p:nvSpPr>
        <p:spPr/>
        <p:txBody>
          <a:bodyPr/>
          <a:lstStyle/>
          <a:p>
            <a:fld id="{CE7279F1-0B02-4917-A451-6BFE2C2941F7}" type="slidenum">
              <a:rPr lang="es-ES" smtClean="0"/>
              <a:t>4</a:t>
            </a:fld>
            <a:endParaRPr lang="es-ES"/>
          </a:p>
        </p:txBody>
      </p:sp>
    </p:spTree>
    <p:extLst>
      <p:ext uri="{BB962C8B-B14F-4D97-AF65-F5344CB8AC3E}">
        <p14:creationId xmlns:p14="http://schemas.microsoft.com/office/powerpoint/2010/main" val="2967989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err="1" smtClean="0">
                <a:solidFill>
                  <a:srgbClr val="00B050"/>
                </a:solidFill>
              </a:rPr>
              <a:t>Food</a:t>
            </a:r>
            <a:r>
              <a:rPr lang="es-ES" b="1" dirty="0" smtClean="0">
                <a:solidFill>
                  <a:srgbClr val="00B050"/>
                </a:solidFill>
              </a:rPr>
              <a:t> </a:t>
            </a:r>
            <a:r>
              <a:rPr lang="es-ES" b="1" dirty="0" err="1" smtClean="0">
                <a:solidFill>
                  <a:srgbClr val="00B050"/>
                </a:solidFill>
              </a:rPr>
              <a:t>wastes</a:t>
            </a:r>
            <a:r>
              <a:rPr lang="es-ES" b="1" dirty="0" smtClean="0">
                <a:solidFill>
                  <a:srgbClr val="00B050"/>
                </a:solidFill>
              </a:rPr>
              <a:t> </a:t>
            </a:r>
            <a:r>
              <a:rPr lang="es-ES" b="1" dirty="0" err="1" smtClean="0">
                <a:solidFill>
                  <a:srgbClr val="00B050"/>
                </a:solidFill>
              </a:rPr>
              <a:t>valorisation</a:t>
            </a:r>
            <a:endParaRPr lang="es-ES" b="1" dirty="0">
              <a:solidFill>
                <a:srgbClr val="00B050"/>
              </a:solidFill>
            </a:endParaRPr>
          </a:p>
        </p:txBody>
      </p:sp>
      <p:sp>
        <p:nvSpPr>
          <p:cNvPr id="3" name="2 Marcador de contenido"/>
          <p:cNvSpPr>
            <a:spLocks noGrp="1"/>
          </p:cNvSpPr>
          <p:nvPr>
            <p:ph idx="1"/>
          </p:nvPr>
        </p:nvSpPr>
        <p:spPr>
          <a:xfrm>
            <a:off x="457200" y="1752601"/>
            <a:ext cx="8229600" cy="524272"/>
          </a:xfrm>
        </p:spPr>
        <p:txBody>
          <a:bodyPr/>
          <a:lstStyle/>
          <a:p>
            <a:r>
              <a:rPr lang="es-ES" b="1" dirty="0" err="1" smtClean="0"/>
              <a:t>Food</a:t>
            </a:r>
            <a:r>
              <a:rPr lang="es-ES" b="1" dirty="0" smtClean="0"/>
              <a:t> </a:t>
            </a:r>
            <a:r>
              <a:rPr lang="es-ES" b="1" dirty="0" err="1" smtClean="0"/>
              <a:t>wastes</a:t>
            </a:r>
            <a:r>
              <a:rPr lang="es-ES" b="1" dirty="0" smtClean="0"/>
              <a:t>: </a:t>
            </a:r>
            <a:r>
              <a:rPr lang="en-US" b="1" dirty="0" smtClean="0"/>
              <a:t>food</a:t>
            </a:r>
            <a:r>
              <a:rPr lang="es-ES" b="1" dirty="0" smtClean="0"/>
              <a:t> </a:t>
            </a:r>
            <a:r>
              <a:rPr lang="es-ES" b="1" dirty="0" err="1" smtClean="0"/>
              <a:t>losses</a:t>
            </a:r>
            <a:r>
              <a:rPr lang="es-ES" b="1" dirty="0" smtClean="0"/>
              <a:t> – </a:t>
            </a:r>
            <a:r>
              <a:rPr lang="es-ES" b="1" dirty="0" err="1" smtClean="0"/>
              <a:t>food</a:t>
            </a:r>
            <a:r>
              <a:rPr lang="es-ES" b="1" dirty="0" smtClean="0"/>
              <a:t> </a:t>
            </a:r>
            <a:r>
              <a:rPr lang="es-ES" b="1" dirty="0" err="1" smtClean="0"/>
              <a:t>processing</a:t>
            </a:r>
            <a:r>
              <a:rPr lang="es-ES" b="1" dirty="0" smtClean="0"/>
              <a:t> </a:t>
            </a:r>
            <a:r>
              <a:rPr lang="es-ES" b="1" dirty="0" err="1" smtClean="0"/>
              <a:t>wastes</a:t>
            </a:r>
            <a:r>
              <a:rPr lang="es-ES" b="1" dirty="0" smtClean="0"/>
              <a:t> </a:t>
            </a:r>
            <a:endParaRPr lang="es-ES" b="1" dirty="0"/>
          </a:p>
        </p:txBody>
      </p:sp>
      <p:sp>
        <p:nvSpPr>
          <p:cNvPr id="4" name="3 CuadroTexto"/>
          <p:cNvSpPr txBox="1"/>
          <p:nvPr/>
        </p:nvSpPr>
        <p:spPr>
          <a:xfrm>
            <a:off x="2051720" y="2492896"/>
            <a:ext cx="3528392" cy="2862322"/>
          </a:xfrm>
          <a:prstGeom prst="rect">
            <a:avLst/>
          </a:prstGeom>
          <a:solidFill>
            <a:schemeClr val="bg1"/>
          </a:solidFill>
        </p:spPr>
        <p:txBody>
          <a:bodyPr wrap="square" rtlCol="0">
            <a:spAutoFit/>
          </a:bodyPr>
          <a:lstStyle/>
          <a:p>
            <a:pPr algn="ctr"/>
            <a:r>
              <a:rPr lang="en-US" dirty="0" smtClean="0"/>
              <a:t>Edible food</a:t>
            </a:r>
          </a:p>
          <a:p>
            <a:pPr algn="just"/>
            <a:r>
              <a:rPr lang="en-US" dirty="0" smtClean="0"/>
              <a:t>Discarded in different stages of the food supply chain </a:t>
            </a:r>
          </a:p>
          <a:p>
            <a:endParaRPr lang="en-US" dirty="0" smtClean="0"/>
          </a:p>
          <a:p>
            <a:pPr marL="285750" indent="-285750">
              <a:buFont typeface="Arial" panose="020B0604020202020204" pitchFamily="34" charset="0"/>
              <a:buChar char="•"/>
            </a:pPr>
            <a:r>
              <a:rPr lang="en-US" dirty="0" smtClean="0"/>
              <a:t>Production</a:t>
            </a:r>
          </a:p>
          <a:p>
            <a:pPr marL="285750" indent="-285750">
              <a:buFont typeface="Arial" panose="020B0604020202020204" pitchFamily="34" charset="0"/>
              <a:buChar char="•"/>
            </a:pPr>
            <a:r>
              <a:rPr lang="en-US" dirty="0" smtClean="0"/>
              <a:t>Postharvest</a:t>
            </a:r>
          </a:p>
          <a:p>
            <a:pPr marL="285750" indent="-285750">
              <a:buFont typeface="Arial" panose="020B0604020202020204" pitchFamily="34" charset="0"/>
              <a:buChar char="•"/>
            </a:pPr>
            <a:r>
              <a:rPr lang="en-US" dirty="0" smtClean="0"/>
              <a:t>Handling</a:t>
            </a:r>
          </a:p>
          <a:p>
            <a:pPr marL="285750" indent="-285750">
              <a:buFont typeface="Arial" panose="020B0604020202020204" pitchFamily="34" charset="0"/>
              <a:buChar char="•"/>
            </a:pPr>
            <a:r>
              <a:rPr lang="en-US" dirty="0" smtClean="0"/>
              <a:t>Processing</a:t>
            </a:r>
          </a:p>
          <a:p>
            <a:pPr marL="285750" indent="-285750">
              <a:buFont typeface="Arial" panose="020B0604020202020204" pitchFamily="34" charset="0"/>
              <a:buChar char="•"/>
            </a:pPr>
            <a:r>
              <a:rPr lang="en-US" dirty="0" smtClean="0"/>
              <a:t>Distribution</a:t>
            </a:r>
          </a:p>
          <a:p>
            <a:pPr marL="285750" indent="-285750">
              <a:buFont typeface="Arial" panose="020B0604020202020204" pitchFamily="34" charset="0"/>
              <a:buChar char="•"/>
            </a:pPr>
            <a:r>
              <a:rPr lang="en-US" dirty="0" smtClean="0"/>
              <a:t>Consumption</a:t>
            </a:r>
            <a:endParaRPr lang="en-US" dirty="0"/>
          </a:p>
        </p:txBody>
      </p:sp>
      <p:sp>
        <p:nvSpPr>
          <p:cNvPr id="5" name="4 Flecha abajo"/>
          <p:cNvSpPr/>
          <p:nvPr/>
        </p:nvSpPr>
        <p:spPr>
          <a:xfrm>
            <a:off x="3275856" y="2204864"/>
            <a:ext cx="360040" cy="288032"/>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6012160" y="3429000"/>
            <a:ext cx="2787650" cy="2171700"/>
          </a:xfrm>
          <a:prstGeom prst="rect">
            <a:avLst/>
          </a:prstGeom>
          <a:noFill/>
          <a:ln>
            <a:noFill/>
          </a:ln>
        </p:spPr>
      </p:pic>
      <p:sp>
        <p:nvSpPr>
          <p:cNvPr id="7" name="6 CuadroTexto"/>
          <p:cNvSpPr txBox="1"/>
          <p:nvPr/>
        </p:nvSpPr>
        <p:spPr>
          <a:xfrm>
            <a:off x="323528" y="5733256"/>
            <a:ext cx="5616624" cy="923330"/>
          </a:xfrm>
          <a:prstGeom prst="rect">
            <a:avLst/>
          </a:prstGeom>
          <a:solidFill>
            <a:schemeClr val="bg1"/>
          </a:solidFill>
        </p:spPr>
        <p:txBody>
          <a:bodyPr wrap="square" rtlCol="0">
            <a:spAutoFit/>
          </a:bodyPr>
          <a:lstStyle/>
          <a:p>
            <a:r>
              <a:rPr lang="en-GB" dirty="0" smtClean="0"/>
              <a:t>utilization </a:t>
            </a:r>
            <a:r>
              <a:rPr lang="en-GB" dirty="0"/>
              <a:t>and disposal </a:t>
            </a:r>
            <a:r>
              <a:rPr lang="en-GB" dirty="0" smtClean="0"/>
              <a:t>of food waste should yield benefits </a:t>
            </a:r>
            <a:r>
              <a:rPr lang="en-GB" dirty="0"/>
              <a:t>to the industry, society, and environment</a:t>
            </a:r>
          </a:p>
        </p:txBody>
      </p:sp>
      <p:pic>
        <p:nvPicPr>
          <p:cNvPr id="8" name="Picture 3" descr="D:\xiomara\dig anaerobia\contratos-proyectos digestión\Acciona depuradora\ECSAM 2012\Ategrus 2014\escudo-bncentrad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1665" y="0"/>
            <a:ext cx="693199" cy="792108"/>
          </a:xfrm>
          <a:prstGeom prst="rect">
            <a:avLst/>
          </a:prstGeom>
          <a:noFill/>
          <a:extLst>
            <a:ext uri="{909E8E84-426E-40DD-AFC4-6F175D3DCCD1}">
              <a14:hiddenFill xmlns:a14="http://schemas.microsoft.com/office/drawing/2010/main">
                <a:solidFill>
                  <a:srgbClr val="FFFFFF"/>
                </a:solidFill>
              </a14:hiddenFill>
            </a:ext>
          </a:extLst>
        </p:spPr>
      </p:pic>
      <p:sp>
        <p:nvSpPr>
          <p:cNvPr id="9" name="8 Marcador de número de diapositiva"/>
          <p:cNvSpPr>
            <a:spLocks noGrp="1"/>
          </p:cNvSpPr>
          <p:nvPr>
            <p:ph type="sldNum" sz="quarter" idx="12"/>
          </p:nvPr>
        </p:nvSpPr>
        <p:spPr/>
        <p:txBody>
          <a:bodyPr/>
          <a:lstStyle/>
          <a:p>
            <a:fld id="{CE7279F1-0B02-4917-A451-6BFE2C2941F7}" type="slidenum">
              <a:rPr lang="es-ES" smtClean="0"/>
              <a:t>5</a:t>
            </a:fld>
            <a:endParaRPr lang="es-ES"/>
          </a:p>
        </p:txBody>
      </p:sp>
    </p:spTree>
    <p:extLst>
      <p:ext uri="{BB962C8B-B14F-4D97-AF65-F5344CB8AC3E}">
        <p14:creationId xmlns:p14="http://schemas.microsoft.com/office/powerpoint/2010/main" val="52204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26128" y="408372"/>
            <a:ext cx="8260672" cy="1039427"/>
          </a:xfrm>
          <a:prstGeom prst="rect">
            <a:avLst/>
          </a:prstGeom>
          <a:solidFill>
            <a:schemeClr val="bg1"/>
          </a:solidFill>
        </p:spPr>
        <p:txBody>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ES" b="1" smtClean="0">
                <a:solidFill>
                  <a:srgbClr val="00B050"/>
                </a:solidFill>
              </a:rPr>
              <a:t>Food wastes valorisation</a:t>
            </a:r>
            <a:endParaRPr lang="es-ES" b="1" dirty="0">
              <a:solidFill>
                <a:srgbClr val="00B050"/>
              </a:solidFill>
            </a:endParaRPr>
          </a:p>
        </p:txBody>
      </p:sp>
      <p:sp>
        <p:nvSpPr>
          <p:cNvPr id="3" name="2 CuadroTexto"/>
          <p:cNvSpPr txBox="1"/>
          <p:nvPr/>
        </p:nvSpPr>
        <p:spPr>
          <a:xfrm>
            <a:off x="5364088" y="1772816"/>
            <a:ext cx="3312368" cy="1200329"/>
          </a:xfrm>
          <a:prstGeom prst="rect">
            <a:avLst/>
          </a:prstGeom>
          <a:solidFill>
            <a:schemeClr val="bg1"/>
          </a:solidFill>
          <a:ln w="38100">
            <a:solidFill>
              <a:srgbClr val="00B050"/>
            </a:solidFill>
          </a:ln>
        </p:spPr>
        <p:txBody>
          <a:bodyPr wrap="square" rtlCol="0">
            <a:spAutoFit/>
          </a:bodyPr>
          <a:lstStyle/>
          <a:p>
            <a:r>
              <a:rPr lang="en-GB" dirty="0" smtClean="0"/>
              <a:t>Phenols and carotenoids</a:t>
            </a:r>
          </a:p>
          <a:p>
            <a:r>
              <a:rPr lang="en-GB" dirty="0" smtClean="0"/>
              <a:t>Pectin</a:t>
            </a:r>
          </a:p>
          <a:p>
            <a:r>
              <a:rPr lang="en-GB" dirty="0" smtClean="0"/>
              <a:t>Insoluble fibres</a:t>
            </a:r>
          </a:p>
          <a:p>
            <a:r>
              <a:rPr lang="en-GB" dirty="0" smtClean="0"/>
              <a:t>Proteins</a:t>
            </a:r>
            <a:endParaRPr lang="en-GB" dirty="0"/>
          </a:p>
        </p:txBody>
      </p:sp>
      <p:sp>
        <p:nvSpPr>
          <p:cNvPr id="4" name="3 CuadroTexto"/>
          <p:cNvSpPr txBox="1"/>
          <p:nvPr/>
        </p:nvSpPr>
        <p:spPr>
          <a:xfrm>
            <a:off x="683568" y="2060848"/>
            <a:ext cx="4248472" cy="646331"/>
          </a:xfrm>
          <a:prstGeom prst="rect">
            <a:avLst/>
          </a:prstGeom>
          <a:solidFill>
            <a:schemeClr val="bg1"/>
          </a:solidFill>
        </p:spPr>
        <p:txBody>
          <a:bodyPr wrap="square" rtlCol="0">
            <a:spAutoFit/>
          </a:bodyPr>
          <a:lstStyle/>
          <a:p>
            <a:pPr algn="ctr"/>
            <a:r>
              <a:rPr lang="en-GB" b="1" dirty="0" smtClean="0"/>
              <a:t>Extracting high added-value products</a:t>
            </a:r>
            <a:endParaRPr lang="en-GB" b="1" dirty="0"/>
          </a:p>
        </p:txBody>
      </p:sp>
      <p:sp>
        <p:nvSpPr>
          <p:cNvPr id="5" name="4 Flecha derecha"/>
          <p:cNvSpPr/>
          <p:nvPr/>
        </p:nvSpPr>
        <p:spPr>
          <a:xfrm>
            <a:off x="4788024" y="2276872"/>
            <a:ext cx="504056" cy="216024"/>
          </a:xfrm>
          <a:prstGeom prst="right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5 Flecha abajo"/>
          <p:cNvSpPr/>
          <p:nvPr/>
        </p:nvSpPr>
        <p:spPr>
          <a:xfrm>
            <a:off x="683568" y="1340768"/>
            <a:ext cx="504056" cy="2736304"/>
          </a:xfrm>
          <a:prstGeom prst="down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6 CuadroTexto"/>
          <p:cNvSpPr txBox="1"/>
          <p:nvPr/>
        </p:nvSpPr>
        <p:spPr>
          <a:xfrm>
            <a:off x="611560" y="4293096"/>
            <a:ext cx="4248472" cy="369332"/>
          </a:xfrm>
          <a:prstGeom prst="rect">
            <a:avLst/>
          </a:prstGeom>
          <a:solidFill>
            <a:schemeClr val="bg1"/>
          </a:solidFill>
        </p:spPr>
        <p:txBody>
          <a:bodyPr wrap="square" rtlCol="0">
            <a:spAutoFit/>
          </a:bodyPr>
          <a:lstStyle/>
          <a:p>
            <a:pPr algn="ctr"/>
            <a:r>
              <a:rPr lang="en-GB" b="1" dirty="0" smtClean="0"/>
              <a:t>Biofuels-production</a:t>
            </a:r>
            <a:endParaRPr lang="en-GB" b="1" dirty="0"/>
          </a:p>
        </p:txBody>
      </p:sp>
      <p:sp>
        <p:nvSpPr>
          <p:cNvPr id="8" name="7 CuadroTexto"/>
          <p:cNvSpPr txBox="1"/>
          <p:nvPr/>
        </p:nvSpPr>
        <p:spPr>
          <a:xfrm>
            <a:off x="5364088" y="3356992"/>
            <a:ext cx="3096344" cy="1477328"/>
          </a:xfrm>
          <a:prstGeom prst="rect">
            <a:avLst/>
          </a:prstGeom>
          <a:solidFill>
            <a:schemeClr val="bg1"/>
          </a:solidFill>
          <a:ln>
            <a:solidFill>
              <a:srgbClr val="00B050"/>
            </a:solidFill>
          </a:ln>
        </p:spPr>
        <p:txBody>
          <a:bodyPr wrap="square" rtlCol="0">
            <a:spAutoFit/>
          </a:bodyPr>
          <a:lstStyle/>
          <a:p>
            <a:r>
              <a:rPr lang="en-GB" dirty="0" smtClean="0"/>
              <a:t>Pre-treatments</a:t>
            </a:r>
          </a:p>
          <a:p>
            <a:r>
              <a:rPr lang="en-GB" dirty="0" smtClean="0"/>
              <a:t>Molecule separation</a:t>
            </a:r>
          </a:p>
          <a:p>
            <a:r>
              <a:rPr lang="en-GB" dirty="0" smtClean="0"/>
              <a:t>Extraction</a:t>
            </a:r>
          </a:p>
          <a:p>
            <a:r>
              <a:rPr lang="en-GB" dirty="0" smtClean="0"/>
              <a:t>Isolation and Purification</a:t>
            </a:r>
          </a:p>
          <a:p>
            <a:r>
              <a:rPr lang="en-GB" dirty="0" smtClean="0"/>
              <a:t>Product formation</a:t>
            </a:r>
            <a:endParaRPr lang="en-GB" dirty="0"/>
          </a:p>
        </p:txBody>
      </p:sp>
      <p:sp>
        <p:nvSpPr>
          <p:cNvPr id="9" name="8 Flecha derecha"/>
          <p:cNvSpPr/>
          <p:nvPr/>
        </p:nvSpPr>
        <p:spPr>
          <a:xfrm rot="16200000">
            <a:off x="7452320" y="3140968"/>
            <a:ext cx="1080120" cy="216024"/>
          </a:xfrm>
          <a:prstGeom prst="right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9 CuadroTexto"/>
          <p:cNvSpPr txBox="1"/>
          <p:nvPr/>
        </p:nvSpPr>
        <p:spPr>
          <a:xfrm>
            <a:off x="1115616" y="5013176"/>
            <a:ext cx="4464496" cy="369332"/>
          </a:xfrm>
          <a:prstGeom prst="rect">
            <a:avLst/>
          </a:prstGeom>
          <a:noFill/>
        </p:spPr>
        <p:txBody>
          <a:bodyPr wrap="square" rtlCol="0">
            <a:spAutoFit/>
          </a:bodyPr>
          <a:lstStyle/>
          <a:p>
            <a:r>
              <a:rPr lang="en-GB" dirty="0" smtClean="0"/>
              <a:t>H</a:t>
            </a:r>
            <a:r>
              <a:rPr lang="en-GB" baseline="-25000" dirty="0" smtClean="0"/>
              <a:t>2</a:t>
            </a:r>
            <a:r>
              <a:rPr lang="en-GB" dirty="0" smtClean="0"/>
              <a:t> – CH</a:t>
            </a:r>
            <a:r>
              <a:rPr lang="en-GB" baseline="-25000" dirty="0" smtClean="0"/>
              <a:t>4</a:t>
            </a:r>
            <a:r>
              <a:rPr lang="en-GB" dirty="0" smtClean="0"/>
              <a:t> – lipid production</a:t>
            </a:r>
            <a:endParaRPr lang="en-GB" dirty="0"/>
          </a:p>
        </p:txBody>
      </p:sp>
      <p:pic>
        <p:nvPicPr>
          <p:cNvPr id="11" name="Picture 3" descr="D:\xiomara\dig anaerobia\contratos-proyectos digestión\Acciona depuradora\ECSAM 2012\Ategrus 2014\escudo-bncentrad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41309" y="4649"/>
            <a:ext cx="693199" cy="792108"/>
          </a:xfrm>
          <a:prstGeom prst="rect">
            <a:avLst/>
          </a:prstGeom>
          <a:noFill/>
          <a:extLst>
            <a:ext uri="{909E8E84-426E-40DD-AFC4-6F175D3DCCD1}">
              <a14:hiddenFill xmlns:a14="http://schemas.microsoft.com/office/drawing/2010/main">
                <a:solidFill>
                  <a:srgbClr val="FFFFFF"/>
                </a:solidFill>
              </a14:hiddenFill>
            </a:ext>
          </a:extLst>
        </p:spPr>
      </p:pic>
      <p:sp>
        <p:nvSpPr>
          <p:cNvPr id="12" name="11 Marcador de número de diapositiva"/>
          <p:cNvSpPr>
            <a:spLocks noGrp="1"/>
          </p:cNvSpPr>
          <p:nvPr>
            <p:ph type="sldNum" sz="quarter" idx="12"/>
          </p:nvPr>
        </p:nvSpPr>
        <p:spPr/>
        <p:txBody>
          <a:bodyPr/>
          <a:lstStyle/>
          <a:p>
            <a:fld id="{CE7279F1-0B02-4917-A451-6BFE2C2941F7}" type="slidenum">
              <a:rPr lang="es-ES" smtClean="0"/>
              <a:t>6</a:t>
            </a:fld>
            <a:endParaRPr lang="es-ES"/>
          </a:p>
        </p:txBody>
      </p:sp>
    </p:spTree>
    <p:extLst>
      <p:ext uri="{BB962C8B-B14F-4D97-AF65-F5344CB8AC3E}">
        <p14:creationId xmlns:p14="http://schemas.microsoft.com/office/powerpoint/2010/main" val="3803278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26128" y="408372"/>
            <a:ext cx="8260672" cy="1039427"/>
          </a:xfrm>
          <a:prstGeom prst="rect">
            <a:avLst/>
          </a:prstGeom>
          <a:solidFill>
            <a:schemeClr val="bg1"/>
          </a:solidFill>
        </p:spPr>
        <p:txBody>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n-US" b="1" dirty="0" smtClean="0">
                <a:solidFill>
                  <a:srgbClr val="00B050"/>
                </a:solidFill>
              </a:rPr>
              <a:t>Cheese whey valorisation</a:t>
            </a:r>
            <a:endParaRPr lang="en-US" b="1" dirty="0">
              <a:solidFill>
                <a:srgbClr val="00B050"/>
              </a:solidFill>
            </a:endParaRPr>
          </a:p>
        </p:txBody>
      </p:sp>
      <p:sp>
        <p:nvSpPr>
          <p:cNvPr id="3" name="2 Rectángulo"/>
          <p:cNvSpPr/>
          <p:nvPr/>
        </p:nvSpPr>
        <p:spPr>
          <a:xfrm>
            <a:off x="467544" y="1844824"/>
            <a:ext cx="7992888" cy="2585323"/>
          </a:xfrm>
          <a:prstGeom prst="rect">
            <a:avLst/>
          </a:prstGeom>
          <a:solidFill>
            <a:schemeClr val="bg1"/>
          </a:solidFill>
        </p:spPr>
        <p:txBody>
          <a:bodyPr wrap="square">
            <a:spAutoFit/>
          </a:bodyPr>
          <a:lstStyle/>
          <a:p>
            <a:r>
              <a:rPr lang="en-GB" dirty="0" smtClean="0"/>
              <a:t>Cheese whey (CW) is a by-product from cheese factories that represents between 85 and 90% of the total volume of processed milk. </a:t>
            </a:r>
          </a:p>
          <a:p>
            <a:endParaRPr lang="en-GB" dirty="0"/>
          </a:p>
          <a:p>
            <a:r>
              <a:rPr lang="en-GB" b="1" dirty="0" smtClean="0"/>
              <a:t>Lactose </a:t>
            </a:r>
            <a:r>
              <a:rPr lang="en-GB" dirty="0" smtClean="0"/>
              <a:t>is the main component (4.5–5%), but other substances are also present: </a:t>
            </a:r>
          </a:p>
          <a:p>
            <a:endParaRPr lang="en-GB" dirty="0" smtClean="0"/>
          </a:p>
          <a:p>
            <a:r>
              <a:rPr lang="en-GB" dirty="0" smtClean="0"/>
              <a:t>proteins (0.6–0.8%), </a:t>
            </a:r>
          </a:p>
          <a:p>
            <a:r>
              <a:rPr lang="en-GB" dirty="0" smtClean="0"/>
              <a:t>lipids (0.4–0.5%) </a:t>
            </a:r>
          </a:p>
          <a:p>
            <a:r>
              <a:rPr lang="en-GB" dirty="0" smtClean="0"/>
              <a:t>and salts (0.7%)</a:t>
            </a:r>
            <a:endParaRPr lang="en-GB" dirty="0"/>
          </a:p>
        </p:txBody>
      </p:sp>
      <p:pic>
        <p:nvPicPr>
          <p:cNvPr id="4" name="Picture 3" descr="D:\xiomara\dig anaerobia\contratos-proyectos digestión\Acciona depuradora\ECSAM 2012\Ategrus 2014\escudo-bncentrad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0801" y="-15528"/>
            <a:ext cx="693199" cy="79210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3491880" y="4797152"/>
            <a:ext cx="4680520" cy="646331"/>
          </a:xfrm>
          <a:prstGeom prst="rect">
            <a:avLst/>
          </a:prstGeom>
          <a:noFill/>
        </p:spPr>
        <p:txBody>
          <a:bodyPr wrap="square" rtlCol="0">
            <a:spAutoFit/>
          </a:bodyPr>
          <a:lstStyle/>
          <a:p>
            <a:r>
              <a:rPr lang="en-GB" b="1" dirty="0" smtClean="0"/>
              <a:t>Proteins concentrates</a:t>
            </a:r>
          </a:p>
          <a:p>
            <a:r>
              <a:rPr lang="en-GB" b="1" dirty="0" smtClean="0"/>
              <a:t>Saccharide mixtures</a:t>
            </a:r>
            <a:endParaRPr lang="en-GB" b="1" dirty="0"/>
          </a:p>
        </p:txBody>
      </p:sp>
      <p:sp>
        <p:nvSpPr>
          <p:cNvPr id="6" name="5 Flecha abajo"/>
          <p:cNvSpPr/>
          <p:nvPr/>
        </p:nvSpPr>
        <p:spPr>
          <a:xfrm>
            <a:off x="4644008" y="4149080"/>
            <a:ext cx="288032" cy="72008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6 Marcador de número de diapositiva"/>
          <p:cNvSpPr>
            <a:spLocks noGrp="1"/>
          </p:cNvSpPr>
          <p:nvPr>
            <p:ph type="sldNum" sz="quarter" idx="12"/>
          </p:nvPr>
        </p:nvSpPr>
        <p:spPr/>
        <p:txBody>
          <a:bodyPr/>
          <a:lstStyle/>
          <a:p>
            <a:fld id="{CE7279F1-0B02-4917-A451-6BFE2C2941F7}" type="slidenum">
              <a:rPr lang="es-ES" smtClean="0"/>
              <a:t>7</a:t>
            </a:fld>
            <a:endParaRPr lang="es-ES"/>
          </a:p>
        </p:txBody>
      </p:sp>
    </p:spTree>
    <p:extLst>
      <p:ext uri="{BB962C8B-B14F-4D97-AF65-F5344CB8AC3E}">
        <p14:creationId xmlns:p14="http://schemas.microsoft.com/office/powerpoint/2010/main" val="3503059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87624" y="620688"/>
            <a:ext cx="7200800" cy="3231654"/>
          </a:xfrm>
          <a:prstGeom prst="rect">
            <a:avLst/>
          </a:prstGeom>
          <a:solidFill>
            <a:schemeClr val="bg1"/>
          </a:solidFill>
          <a:ln>
            <a:solidFill>
              <a:srgbClr val="00B050"/>
            </a:solidFill>
          </a:ln>
        </p:spPr>
        <p:txBody>
          <a:bodyPr wrap="square" rtlCol="0">
            <a:spAutoFit/>
          </a:bodyPr>
          <a:lstStyle/>
          <a:p>
            <a:pPr algn="ctr"/>
            <a:r>
              <a:rPr lang="en-GB" sz="2400" b="1" dirty="0" smtClean="0"/>
              <a:t>Whey treatment</a:t>
            </a:r>
          </a:p>
          <a:p>
            <a:endParaRPr lang="en-GB" dirty="0"/>
          </a:p>
          <a:p>
            <a:pPr marL="285750" indent="-285750">
              <a:buFont typeface="Arial" panose="020B0604020202020204" pitchFamily="34" charset="0"/>
              <a:buChar char="•"/>
            </a:pPr>
            <a:r>
              <a:rPr lang="en-GB" dirty="0" smtClean="0"/>
              <a:t>Skimming for casein fines and whey cream removal</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Protein concentration by membrane filtration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separation of glycoproteins in liquid form (</a:t>
            </a:r>
            <a:r>
              <a:rPr lang="en-GB" dirty="0"/>
              <a:t>heat coagulation</a:t>
            </a:r>
            <a:r>
              <a:rPr lang="en-GB" dirty="0" smtClean="0"/>
              <a:t>, cooling</a:t>
            </a:r>
            <a:r>
              <a:rPr lang="en-GB" dirty="0"/>
              <a:t>, precipitation and </a:t>
            </a:r>
            <a:r>
              <a:rPr lang="en-GB" dirty="0" smtClean="0"/>
              <a:t>centrifugation)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Lactose recovery: time-temperature depended crystallisation by adding seed crystals</a:t>
            </a:r>
            <a:endParaRPr lang="en-GB" dirty="0"/>
          </a:p>
        </p:txBody>
      </p:sp>
      <p:sp>
        <p:nvSpPr>
          <p:cNvPr id="3" name="2 Flecha curvada hacia la derecha"/>
          <p:cNvSpPr/>
          <p:nvPr/>
        </p:nvSpPr>
        <p:spPr>
          <a:xfrm>
            <a:off x="395536" y="836712"/>
            <a:ext cx="1008112" cy="36004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3 CuadroTexto"/>
          <p:cNvSpPr txBox="1"/>
          <p:nvPr/>
        </p:nvSpPr>
        <p:spPr>
          <a:xfrm>
            <a:off x="1547664" y="4077072"/>
            <a:ext cx="2376264" cy="369332"/>
          </a:xfrm>
          <a:prstGeom prst="rect">
            <a:avLst/>
          </a:prstGeom>
          <a:noFill/>
        </p:spPr>
        <p:txBody>
          <a:bodyPr wrap="square" rtlCol="0">
            <a:spAutoFit/>
          </a:bodyPr>
          <a:lstStyle/>
          <a:p>
            <a:r>
              <a:rPr lang="en-GB" b="1" dirty="0" smtClean="0"/>
              <a:t>Animal feeding</a:t>
            </a:r>
            <a:endParaRPr lang="en-GB" b="1" dirty="0"/>
          </a:p>
        </p:txBody>
      </p:sp>
      <p:sp>
        <p:nvSpPr>
          <p:cNvPr id="5" name="4 Flecha abajo"/>
          <p:cNvSpPr/>
          <p:nvPr/>
        </p:nvSpPr>
        <p:spPr>
          <a:xfrm>
            <a:off x="7596336" y="2924944"/>
            <a:ext cx="360040" cy="2088232"/>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5 CuadroTexto"/>
          <p:cNvSpPr txBox="1"/>
          <p:nvPr/>
        </p:nvSpPr>
        <p:spPr>
          <a:xfrm>
            <a:off x="5436096" y="5805264"/>
            <a:ext cx="3384376" cy="369332"/>
          </a:xfrm>
          <a:prstGeom prst="rect">
            <a:avLst/>
          </a:prstGeom>
          <a:noFill/>
        </p:spPr>
        <p:txBody>
          <a:bodyPr wrap="square" rtlCol="0">
            <a:spAutoFit/>
          </a:bodyPr>
          <a:lstStyle/>
          <a:p>
            <a:r>
              <a:rPr lang="en-GB" dirty="0" smtClean="0"/>
              <a:t>H</a:t>
            </a:r>
            <a:r>
              <a:rPr lang="en-GB" baseline="-25000" dirty="0" smtClean="0"/>
              <a:t>2</a:t>
            </a:r>
            <a:r>
              <a:rPr lang="en-GB" dirty="0" smtClean="0"/>
              <a:t> – CH</a:t>
            </a:r>
            <a:r>
              <a:rPr lang="en-GB" baseline="-25000" dirty="0" smtClean="0"/>
              <a:t>4</a:t>
            </a:r>
            <a:r>
              <a:rPr lang="en-GB" dirty="0" smtClean="0"/>
              <a:t> – lipid production</a:t>
            </a:r>
            <a:endParaRPr lang="en-GB" dirty="0"/>
          </a:p>
        </p:txBody>
      </p:sp>
      <p:sp>
        <p:nvSpPr>
          <p:cNvPr id="7" name="6 CuadroTexto"/>
          <p:cNvSpPr txBox="1"/>
          <p:nvPr/>
        </p:nvSpPr>
        <p:spPr>
          <a:xfrm>
            <a:off x="4872119" y="5445224"/>
            <a:ext cx="4248472" cy="369332"/>
          </a:xfrm>
          <a:prstGeom prst="rect">
            <a:avLst/>
          </a:prstGeom>
          <a:solidFill>
            <a:schemeClr val="bg1"/>
          </a:solidFill>
        </p:spPr>
        <p:txBody>
          <a:bodyPr wrap="square" rtlCol="0">
            <a:spAutoFit/>
          </a:bodyPr>
          <a:lstStyle/>
          <a:p>
            <a:pPr algn="ctr"/>
            <a:r>
              <a:rPr lang="en-GB" b="1" dirty="0" smtClean="0"/>
              <a:t>Biofuels-production</a:t>
            </a:r>
            <a:endParaRPr lang="en-GB" b="1" dirty="0"/>
          </a:p>
        </p:txBody>
      </p:sp>
      <p:pic>
        <p:nvPicPr>
          <p:cNvPr id="8" name="Picture 3" descr="D:\xiomara\dig anaerobia\contratos-proyectos digestión\Acciona depuradora\ECSAM 2012\Ategrus 2014\escudo-bncentrad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0801" y="0"/>
            <a:ext cx="693199" cy="792108"/>
          </a:xfrm>
          <a:prstGeom prst="rect">
            <a:avLst/>
          </a:prstGeom>
          <a:noFill/>
          <a:extLst>
            <a:ext uri="{909E8E84-426E-40DD-AFC4-6F175D3DCCD1}">
              <a14:hiddenFill xmlns:a14="http://schemas.microsoft.com/office/drawing/2010/main">
                <a:solidFill>
                  <a:srgbClr val="FFFFFF"/>
                </a:solidFill>
              </a14:hiddenFill>
            </a:ext>
          </a:extLst>
        </p:spPr>
      </p:pic>
      <p:sp>
        <p:nvSpPr>
          <p:cNvPr id="9" name="8 Marcador de número de diapositiva"/>
          <p:cNvSpPr>
            <a:spLocks noGrp="1"/>
          </p:cNvSpPr>
          <p:nvPr>
            <p:ph type="sldNum" sz="quarter" idx="12"/>
          </p:nvPr>
        </p:nvSpPr>
        <p:spPr/>
        <p:txBody>
          <a:bodyPr/>
          <a:lstStyle/>
          <a:p>
            <a:fld id="{CE7279F1-0B02-4917-A451-6BFE2C2941F7}" type="slidenum">
              <a:rPr lang="es-ES" smtClean="0"/>
              <a:t>8</a:t>
            </a:fld>
            <a:endParaRPr lang="es-ES"/>
          </a:p>
        </p:txBody>
      </p:sp>
    </p:spTree>
    <p:extLst>
      <p:ext uri="{BB962C8B-B14F-4D97-AF65-F5344CB8AC3E}">
        <p14:creationId xmlns:p14="http://schemas.microsoft.com/office/powerpoint/2010/main" val="3030589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26128" y="408372"/>
            <a:ext cx="8260672" cy="1039427"/>
          </a:xfrm>
          <a:prstGeom prst="rect">
            <a:avLst/>
          </a:prstGeom>
          <a:solidFill>
            <a:schemeClr val="bg1"/>
          </a:solidFill>
        </p:spPr>
        <p:txBody>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ES" b="1" dirty="0" err="1" smtClean="0">
                <a:solidFill>
                  <a:srgbClr val="00B050"/>
                </a:solidFill>
              </a:rPr>
              <a:t>Food</a:t>
            </a:r>
            <a:r>
              <a:rPr lang="es-ES" b="1" dirty="0" smtClean="0">
                <a:solidFill>
                  <a:srgbClr val="00B050"/>
                </a:solidFill>
              </a:rPr>
              <a:t> </a:t>
            </a:r>
            <a:r>
              <a:rPr lang="es-ES" b="1" dirty="0" err="1" smtClean="0">
                <a:solidFill>
                  <a:srgbClr val="00B050"/>
                </a:solidFill>
              </a:rPr>
              <a:t>wastes</a:t>
            </a:r>
            <a:r>
              <a:rPr lang="es-ES" b="1" dirty="0" smtClean="0">
                <a:solidFill>
                  <a:srgbClr val="00B050"/>
                </a:solidFill>
              </a:rPr>
              <a:t> </a:t>
            </a:r>
            <a:r>
              <a:rPr lang="es-ES" b="1" dirty="0" err="1" smtClean="0">
                <a:solidFill>
                  <a:srgbClr val="00B050"/>
                </a:solidFill>
              </a:rPr>
              <a:t>fermentation</a:t>
            </a:r>
            <a:endParaRPr lang="es-ES" b="1" dirty="0" smtClean="0">
              <a:solidFill>
                <a:srgbClr val="00B050"/>
              </a:solidFill>
            </a:endParaRPr>
          </a:p>
          <a:p>
            <a:r>
              <a:rPr lang="es-ES" sz="1600" b="1" dirty="0">
                <a:solidFill>
                  <a:srgbClr val="00B050"/>
                </a:solidFill>
              </a:rPr>
              <a:t>Referencia proyecto: IPT-2012-0144-120000</a:t>
            </a:r>
          </a:p>
        </p:txBody>
      </p:sp>
      <p:sp>
        <p:nvSpPr>
          <p:cNvPr id="3" name="1 Título"/>
          <p:cNvSpPr txBox="1">
            <a:spLocks/>
          </p:cNvSpPr>
          <p:nvPr/>
        </p:nvSpPr>
        <p:spPr>
          <a:xfrm>
            <a:off x="179512" y="2605597"/>
            <a:ext cx="8260672" cy="1111435"/>
          </a:xfrm>
          <a:prstGeom prst="rect">
            <a:avLst/>
          </a:prstGeom>
          <a:solidFill>
            <a:schemeClr val="bg1"/>
          </a:solidFill>
        </p:spPr>
        <p:txBody>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ES" b="1" dirty="0" err="1" smtClean="0">
                <a:solidFill>
                  <a:schemeClr val="tx1"/>
                </a:solidFill>
              </a:rPr>
              <a:t>Anaerobic</a:t>
            </a:r>
            <a:r>
              <a:rPr lang="es-ES" b="1" dirty="0" smtClean="0">
                <a:solidFill>
                  <a:schemeClr val="tx1"/>
                </a:solidFill>
              </a:rPr>
              <a:t> </a:t>
            </a:r>
            <a:r>
              <a:rPr lang="es-ES" b="1" dirty="0" err="1" smtClean="0">
                <a:solidFill>
                  <a:schemeClr val="tx1"/>
                </a:solidFill>
              </a:rPr>
              <a:t>digestion</a:t>
            </a:r>
            <a:endParaRPr lang="es-ES" b="1" dirty="0" smtClean="0">
              <a:solidFill>
                <a:schemeClr val="tx1"/>
              </a:solidFill>
            </a:endParaRPr>
          </a:p>
          <a:p>
            <a:r>
              <a:rPr lang="es-ES" b="1" dirty="0" err="1" smtClean="0">
                <a:solidFill>
                  <a:schemeClr val="tx1"/>
                </a:solidFill>
              </a:rPr>
              <a:t>Fermentative</a:t>
            </a:r>
            <a:r>
              <a:rPr lang="es-ES" b="1" dirty="0" smtClean="0">
                <a:solidFill>
                  <a:schemeClr val="tx1"/>
                </a:solidFill>
              </a:rPr>
              <a:t> H</a:t>
            </a:r>
            <a:r>
              <a:rPr lang="es-ES" b="1" baseline="-25000" dirty="0" smtClean="0">
                <a:solidFill>
                  <a:schemeClr val="tx1"/>
                </a:solidFill>
              </a:rPr>
              <a:t>2</a:t>
            </a:r>
            <a:r>
              <a:rPr lang="es-ES" b="1" dirty="0" smtClean="0">
                <a:solidFill>
                  <a:schemeClr val="tx1"/>
                </a:solidFill>
              </a:rPr>
              <a:t> </a:t>
            </a:r>
            <a:r>
              <a:rPr lang="es-ES" b="1" dirty="0" err="1" smtClean="0">
                <a:solidFill>
                  <a:schemeClr val="tx1"/>
                </a:solidFill>
              </a:rPr>
              <a:t>production</a:t>
            </a:r>
            <a:endParaRPr lang="es-ES" b="1" dirty="0">
              <a:solidFill>
                <a:schemeClr val="tx1"/>
              </a:solidFill>
            </a:endParaRPr>
          </a:p>
        </p:txBody>
      </p:sp>
      <p:sp>
        <p:nvSpPr>
          <p:cNvPr id="4" name="1 Título"/>
          <p:cNvSpPr txBox="1">
            <a:spLocks/>
          </p:cNvSpPr>
          <p:nvPr/>
        </p:nvSpPr>
        <p:spPr>
          <a:xfrm>
            <a:off x="179512" y="3717032"/>
            <a:ext cx="8260672" cy="1656184"/>
          </a:xfrm>
          <a:prstGeom prst="rect">
            <a:avLst/>
          </a:prstGeom>
          <a:solidFill>
            <a:schemeClr val="bg1"/>
          </a:solidFill>
        </p:spPr>
        <p:txBody>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pPr algn="l"/>
            <a:r>
              <a:rPr lang="es-ES" sz="2400" b="1" cap="none" dirty="0" smtClean="0">
                <a:solidFill>
                  <a:schemeClr val="tx1"/>
                </a:solidFill>
              </a:rPr>
              <a:t>Single </a:t>
            </a:r>
            <a:r>
              <a:rPr lang="es-ES" sz="2400" b="1" cap="none" dirty="0" err="1" smtClean="0">
                <a:solidFill>
                  <a:schemeClr val="tx1"/>
                </a:solidFill>
              </a:rPr>
              <a:t>stage</a:t>
            </a:r>
            <a:r>
              <a:rPr lang="es-ES" sz="2400" b="1" cap="none" dirty="0" smtClean="0">
                <a:solidFill>
                  <a:schemeClr val="tx1"/>
                </a:solidFill>
              </a:rPr>
              <a:t> </a:t>
            </a:r>
            <a:r>
              <a:rPr lang="es-ES" sz="2400" b="1" cap="none" dirty="0" err="1" smtClean="0">
                <a:solidFill>
                  <a:schemeClr val="tx1"/>
                </a:solidFill>
              </a:rPr>
              <a:t>process</a:t>
            </a:r>
            <a:endParaRPr lang="es-ES" sz="2400" b="1" cap="none" dirty="0" smtClean="0">
              <a:solidFill>
                <a:schemeClr val="tx1"/>
              </a:solidFill>
            </a:endParaRPr>
          </a:p>
          <a:p>
            <a:pPr algn="l"/>
            <a:r>
              <a:rPr lang="es-ES" sz="2400" b="1" cap="none" dirty="0" err="1" smtClean="0">
                <a:solidFill>
                  <a:schemeClr val="tx1"/>
                </a:solidFill>
              </a:rPr>
              <a:t>Two-stage</a:t>
            </a:r>
            <a:r>
              <a:rPr lang="es-ES" sz="2400" b="1" cap="none" dirty="0" smtClean="0">
                <a:solidFill>
                  <a:schemeClr val="tx1"/>
                </a:solidFill>
              </a:rPr>
              <a:t>: </a:t>
            </a:r>
            <a:r>
              <a:rPr lang="es-ES" sz="2400" b="1" cap="none" dirty="0" err="1" smtClean="0">
                <a:solidFill>
                  <a:schemeClr val="tx1"/>
                </a:solidFill>
              </a:rPr>
              <a:t>Evaluating</a:t>
            </a:r>
            <a:r>
              <a:rPr lang="es-ES" sz="2400" b="1" cap="none" dirty="0" smtClean="0">
                <a:solidFill>
                  <a:schemeClr val="tx1"/>
                </a:solidFill>
              </a:rPr>
              <a:t> </a:t>
            </a:r>
            <a:r>
              <a:rPr lang="es-ES" sz="2400" b="1" cap="none" dirty="0" err="1" smtClean="0">
                <a:solidFill>
                  <a:schemeClr val="tx1"/>
                </a:solidFill>
              </a:rPr>
              <a:t>hydrolysis</a:t>
            </a:r>
            <a:r>
              <a:rPr lang="es-ES" sz="2400" b="1" cap="none" dirty="0" smtClean="0">
                <a:solidFill>
                  <a:schemeClr val="tx1"/>
                </a:solidFill>
              </a:rPr>
              <a:t> and H</a:t>
            </a:r>
            <a:r>
              <a:rPr lang="es-ES" sz="2400" b="1" cap="none" baseline="-25000" dirty="0" smtClean="0">
                <a:solidFill>
                  <a:schemeClr val="tx1"/>
                </a:solidFill>
              </a:rPr>
              <a:t>2</a:t>
            </a:r>
            <a:r>
              <a:rPr lang="es-ES" sz="2400" b="1" cap="none" dirty="0" smtClean="0">
                <a:solidFill>
                  <a:schemeClr val="tx1"/>
                </a:solidFill>
              </a:rPr>
              <a:t> </a:t>
            </a:r>
            <a:r>
              <a:rPr lang="es-ES" sz="2400" b="1" cap="none" dirty="0" err="1" smtClean="0">
                <a:solidFill>
                  <a:schemeClr val="tx1"/>
                </a:solidFill>
              </a:rPr>
              <a:t>production</a:t>
            </a:r>
            <a:endParaRPr lang="es-ES" sz="2400" b="1" cap="none" dirty="0" smtClean="0">
              <a:solidFill>
                <a:schemeClr val="tx1"/>
              </a:solidFill>
            </a:endParaRPr>
          </a:p>
          <a:p>
            <a:pPr algn="l"/>
            <a:r>
              <a:rPr lang="es-ES" sz="2400" b="1" cap="none" dirty="0" err="1" smtClean="0">
                <a:solidFill>
                  <a:schemeClr val="tx1"/>
                </a:solidFill>
              </a:rPr>
              <a:t>Stream</a:t>
            </a:r>
            <a:r>
              <a:rPr lang="es-ES" sz="2400" b="1" cap="none" dirty="0" smtClean="0">
                <a:solidFill>
                  <a:schemeClr val="tx1"/>
                </a:solidFill>
              </a:rPr>
              <a:t> </a:t>
            </a:r>
            <a:r>
              <a:rPr lang="es-ES" sz="2400" b="1" cap="none" dirty="0" err="1" smtClean="0">
                <a:solidFill>
                  <a:schemeClr val="tx1"/>
                </a:solidFill>
              </a:rPr>
              <a:t>Recycling</a:t>
            </a:r>
            <a:endParaRPr lang="es-ES" sz="2400" b="1" cap="none" dirty="0">
              <a:solidFill>
                <a:schemeClr val="tx1"/>
              </a:solidFill>
            </a:endParaRPr>
          </a:p>
        </p:txBody>
      </p:sp>
      <p:sp>
        <p:nvSpPr>
          <p:cNvPr id="5" name="4 Flecha abajo"/>
          <p:cNvSpPr/>
          <p:nvPr/>
        </p:nvSpPr>
        <p:spPr>
          <a:xfrm>
            <a:off x="7020272" y="1556792"/>
            <a:ext cx="648072" cy="1008112"/>
          </a:xfrm>
          <a:prstGeom prst="down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4139952" y="4653136"/>
            <a:ext cx="3867125" cy="755898"/>
          </a:xfrm>
          <a:prstGeom prst="rect">
            <a:avLst/>
          </a:prstGeom>
          <a:noFill/>
          <a:ln>
            <a:noFill/>
          </a:ln>
        </p:spPr>
      </p:pic>
      <p:pic>
        <p:nvPicPr>
          <p:cNvPr id="40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941168"/>
            <a:ext cx="1819275"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6237312"/>
            <a:ext cx="1800200" cy="194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descr="D:\xiomara\dig anaerobia\contratos-proyectos digestión\Acciona depuradora\ECSAM 2012\Ategrus 2014\escudo-bncentrad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7899" y="0"/>
            <a:ext cx="693199" cy="79210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824" y="1340768"/>
            <a:ext cx="3190875"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Marcador de número de diapositiva"/>
          <p:cNvSpPr>
            <a:spLocks noGrp="1"/>
          </p:cNvSpPr>
          <p:nvPr>
            <p:ph type="sldNum" sz="quarter" idx="12"/>
          </p:nvPr>
        </p:nvSpPr>
        <p:spPr/>
        <p:txBody>
          <a:bodyPr/>
          <a:lstStyle/>
          <a:p>
            <a:fld id="{CE7279F1-0B02-4917-A451-6BFE2C2941F7}" type="slidenum">
              <a:rPr lang="es-ES" smtClean="0"/>
              <a:t>9</a:t>
            </a:fld>
            <a:endParaRPr lang="es-ES"/>
          </a:p>
        </p:txBody>
      </p:sp>
    </p:spTree>
    <p:extLst>
      <p:ext uri="{BB962C8B-B14F-4D97-AF65-F5344CB8AC3E}">
        <p14:creationId xmlns:p14="http://schemas.microsoft.com/office/powerpoint/2010/main" val="45157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ticario">
  <a:themeElements>
    <a:clrScheme name="Boticario">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Boticario">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oticario">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429</TotalTime>
  <Words>1515</Words>
  <Application>Microsoft Office PowerPoint</Application>
  <PresentationFormat>On-screen Show (4:3)</PresentationFormat>
  <Paragraphs>435</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Boticario</vt:lpstr>
      <vt:lpstr>Feasibility of biofuels production: combining H2-CH4 and lipid production from food wastes using mixed anaerobic microflora</vt:lpstr>
      <vt:lpstr>Table of content</vt:lpstr>
      <vt:lpstr>PowerPoint Presentation</vt:lpstr>
      <vt:lpstr>PowerPoint Presentation</vt:lpstr>
      <vt:lpstr>Food wastes valorisation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Feasibility of biofuels production: combining H2-CH4 and lipid production from food wastes using mixed anaerobic microflora</dc:title>
  <dc:creator>Usuario</dc:creator>
  <cp:lastModifiedBy>\</cp:lastModifiedBy>
  <cp:revision>159</cp:revision>
  <cp:lastPrinted>2014-06-23T17:26:21Z</cp:lastPrinted>
  <dcterms:created xsi:type="dcterms:W3CDTF">2014-06-23T10:24:43Z</dcterms:created>
  <dcterms:modified xsi:type="dcterms:W3CDTF">2014-10-10T06:26:09Z</dcterms:modified>
</cp:coreProperties>
</file>