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3" r:id="rId2"/>
  </p:sldMasterIdLst>
  <p:notesMasterIdLst>
    <p:notesMasterId r:id="rId32"/>
  </p:notesMasterIdLst>
  <p:sldIdLst>
    <p:sldId id="258" r:id="rId3"/>
    <p:sldId id="290" r:id="rId4"/>
    <p:sldId id="272" r:id="rId5"/>
    <p:sldId id="273" r:id="rId6"/>
    <p:sldId id="259" r:id="rId7"/>
    <p:sldId id="265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4" r:id="rId27"/>
    <p:sldId id="285" r:id="rId28"/>
    <p:sldId id="286" r:id="rId29"/>
    <p:sldId id="287" r:id="rId30"/>
    <p:sldId id="289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 autoAdjust="0"/>
    <p:restoredTop sz="94727" autoAdjust="0"/>
  </p:normalViewPr>
  <p:slideViewPr>
    <p:cSldViewPr snapToGrid="0" snapToObjects="1">
      <p:cViewPr>
        <p:scale>
          <a:sx n="66" d="100"/>
          <a:sy n="66" d="100"/>
        </p:scale>
        <p:origin x="-192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2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F476F86-A688-C04F-8C80-8A1268B8F5B1}" type="datetimeFigureOut">
              <a:rPr lang="en-US"/>
              <a:pPr>
                <a:defRPr/>
              </a:pPr>
              <a:t>10/8/14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DCC555A-0615-6541-9D92-8498B4D10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3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CC555A-0615-6541-9D92-8498B4D10B1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65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DA0628-E8CC-A040-A7DB-363BE4BF3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44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BE5C31A-D463-774E-8822-8C36A4B5A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56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63C650-D075-BF42-AA31-F7257AA65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2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DE6FDB4-3BB8-354A-A23D-7311A9A60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88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FF8392-F199-214E-8C43-9D93E374A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77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38F8B18-6804-7346-966D-65B470E4F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5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727D1-509D-1544-940D-90CC8F50156C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10/8/14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14D6-ABCF-EA4A-857F-CCC471D9226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665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727D1-509D-1544-940D-90CC8F50156C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10/8/14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14D6-ABCF-EA4A-857F-CCC471D9226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287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727D1-509D-1544-940D-90CC8F50156C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10/8/14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14D6-ABCF-EA4A-857F-CCC471D9226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8963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727D1-509D-1544-940D-90CC8F50156C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10/8/14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14D6-ABCF-EA4A-857F-CCC471D9226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84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727D1-509D-1544-940D-90CC8F50156C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10/8/14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14D6-ABCF-EA4A-857F-CCC471D9226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4555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6E79178-E190-9747-A3B4-E3658D226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43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727D1-509D-1544-940D-90CC8F50156C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10/8/14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14D6-ABCF-EA4A-857F-CCC471D9226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097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727D1-509D-1544-940D-90CC8F50156C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10/8/14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14D6-ABCF-EA4A-857F-CCC471D9226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134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727D1-509D-1544-940D-90CC8F50156C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10/8/14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14D6-ABCF-EA4A-857F-CCC471D9226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8515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727D1-509D-1544-940D-90CC8F50156C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10/8/14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14D6-ABCF-EA4A-857F-CCC471D9226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395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727D1-509D-1544-940D-90CC8F50156C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10/8/14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14D6-ABCF-EA4A-857F-CCC471D9226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6566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727D1-509D-1544-940D-90CC8F50156C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10/8/14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14D6-ABCF-EA4A-857F-CCC471D9226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32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BF4B166-84ED-3E48-BE39-C6861438C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5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D6787E-A640-0E45-A442-2B0E7418A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8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1888EE6-E04D-574F-BFA8-4F64DB10E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8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7662A40-4AC3-D94D-B9D0-0A698CFCB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5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45BD04-134B-A646-B7D3-0AA0FEBC1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6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73E8637-2611-6741-BA8B-C6B3ADBAA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6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EDD2410-F8DF-9D42-AD81-AB799A7B7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8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E79EA2B-4974-3A4F-B5D6-0CD489746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009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A727D1-509D-1544-940D-90CC8F50156C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10/8/14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A014D6-ABCF-EA4A-857F-CCC471D9226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1135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076" y="552137"/>
            <a:ext cx="8725226" cy="2466211"/>
          </a:xfrm>
        </p:spPr>
        <p:txBody>
          <a:bodyPr/>
          <a:lstStyle/>
          <a:p>
            <a:r>
              <a:rPr lang="en-US" dirty="0" smtClean="0"/>
              <a:t>The Unique Role of TLR3 Agonists and the Induced Products of Innate Immunity as Pharmaceuticals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68" y="3886200"/>
            <a:ext cx="8338666" cy="1752600"/>
          </a:xfrm>
        </p:spPr>
        <p:txBody>
          <a:bodyPr/>
          <a:lstStyle/>
          <a:p>
            <a:r>
              <a:rPr lang="en-US" dirty="0"/>
              <a:t>William M. Mitchell, MD, PhD</a:t>
            </a:r>
          </a:p>
          <a:p>
            <a:r>
              <a:rPr lang="en-US" dirty="0"/>
              <a:t>Pathology, Microbiology &amp; Immunology</a:t>
            </a:r>
          </a:p>
          <a:p>
            <a:r>
              <a:rPr lang="en-US" dirty="0"/>
              <a:t>Vanderbilt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08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Pathogen Structural Patterns Detected by </a:t>
            </a:r>
            <a:r>
              <a:rPr lang="en-US" dirty="0" err="1" smtClean="0">
                <a:solidFill>
                  <a:srgbClr val="FFFF00"/>
                </a:solidFill>
              </a:rPr>
              <a:t>TLRs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Parasites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218486" y="2174875"/>
          <a:ext cx="4040187" cy="2666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473"/>
                <a:gridCol w="1461129"/>
                <a:gridCol w="1131585"/>
              </a:tblGrid>
              <a:tr h="569690">
                <a:tc>
                  <a:txBody>
                    <a:bodyPr/>
                    <a:lstStyle/>
                    <a:p>
                      <a:r>
                        <a:rPr lang="en-US" dirty="0" smtClean="0"/>
                        <a:t>Parasites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 Usage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tGPI-mutin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Trypanosome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Glycoinositol</a:t>
                      </a:r>
                      <a:r>
                        <a:rPr lang="en-US" dirty="0" smtClean="0"/>
                        <a:t>-</a:t>
                      </a:r>
                    </a:p>
                    <a:p>
                      <a:r>
                        <a:rPr lang="en-US" dirty="0" err="1" smtClean="0"/>
                        <a:t>phosphatide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Trypanosome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Hemozoin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Trypanosome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Profilin</a:t>
                      </a:r>
                      <a:r>
                        <a:rPr lang="en-US" dirty="0" smtClean="0"/>
                        <a:t>-like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Toxoplasma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TLR11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Viruses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4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258"/>
                <a:gridCol w="1613777"/>
                <a:gridCol w="108073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Viruses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 Usage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Viruses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dsRNA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Viruses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ssRNA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RNA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TLR7,8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Env</a:t>
                      </a:r>
                      <a:r>
                        <a:rPr lang="en-US" baseline="0" dirty="0" smtClean="0"/>
                        <a:t> Proteins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RSV,MMTV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Hemagg</a:t>
                      </a:r>
                      <a:r>
                        <a:rPr lang="en-US" baseline="0" dirty="0" err="1" smtClean="0"/>
                        <a:t>lut</a:t>
                      </a:r>
                      <a:r>
                        <a:rPr lang="en-US" baseline="0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Measles agents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HCMV, HSV1       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056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Leucine</a:t>
            </a:r>
            <a:r>
              <a:rPr lang="en-US" dirty="0" smtClean="0">
                <a:solidFill>
                  <a:srgbClr val="FFFF00"/>
                </a:solidFill>
              </a:rPr>
              <a:t>-Rich Repeats (LRR) of the </a:t>
            </a:r>
            <a:r>
              <a:rPr lang="en-US" dirty="0" err="1" smtClean="0">
                <a:solidFill>
                  <a:srgbClr val="FFFF00"/>
                </a:solidFill>
              </a:rPr>
              <a:t>TLRs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19-25 tandem </a:t>
            </a:r>
            <a:r>
              <a:rPr lang="en-US" dirty="0" err="1" smtClean="0"/>
              <a:t>LRRs</a:t>
            </a:r>
            <a:r>
              <a:rPr lang="en-US" dirty="0" smtClean="0"/>
              <a:t> in the ten human </a:t>
            </a:r>
            <a:r>
              <a:rPr lang="en-US" dirty="0" err="1" smtClean="0"/>
              <a:t>LTRs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The consensus sequence of the LRRs:</a:t>
            </a:r>
          </a:p>
          <a:p>
            <a:pPr lvl="1"/>
            <a:r>
              <a:rPr lang="en-US" dirty="0" err="1" smtClean="0"/>
              <a:t>xLxxLxLxxNxLxxLxxxxFxxLx</a:t>
            </a:r>
            <a:endParaRPr lang="en-US" dirty="0" smtClean="0"/>
          </a:p>
          <a:p>
            <a:r>
              <a:rPr lang="en-US" dirty="0" err="1" smtClean="0"/>
              <a:t>Leucine</a:t>
            </a:r>
            <a:r>
              <a:rPr lang="en-US" dirty="0" smtClean="0"/>
              <a:t> residues may be replaced by other hydrophobic residues </a:t>
            </a:r>
          </a:p>
          <a:p>
            <a:r>
              <a:rPr lang="en-US" dirty="0" smtClean="0"/>
              <a:t>Forms a flat horseshoe shaped structure </a:t>
            </a:r>
          </a:p>
          <a:p>
            <a:r>
              <a:rPr lang="en-US" dirty="0" smtClean="0"/>
              <a:t>Capped by specialized N- and C-terminal structures known as </a:t>
            </a:r>
            <a:r>
              <a:rPr lang="en-US" dirty="0" smtClean="0"/>
              <a:t>LRR</a:t>
            </a:r>
            <a:r>
              <a:rPr lang="en-US" dirty="0" smtClean="0"/>
              <a:t>-NT and </a:t>
            </a:r>
            <a:r>
              <a:rPr lang="en-US" dirty="0" smtClean="0"/>
              <a:t>LRR</a:t>
            </a:r>
            <a:r>
              <a:rPr lang="en-US" dirty="0" smtClean="0"/>
              <a:t>-CT domains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7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Leucine</a:t>
            </a:r>
            <a:r>
              <a:rPr lang="en-US" dirty="0" smtClean="0">
                <a:solidFill>
                  <a:srgbClr val="FFFF00"/>
                </a:solidFill>
              </a:rPr>
              <a:t> Rich Repeats (LRR) Provide the Structural Basis for PAMP Detection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TLR:diff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11536" b="-11536"/>
          <a:stretch>
            <a:fillRect/>
          </a:stretch>
        </p:blipFill>
        <p:spPr>
          <a:xfrm>
            <a:off x="152400" y="1417638"/>
            <a:ext cx="4495800" cy="503833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495800" cy="5259902"/>
          </a:xfrm>
        </p:spPr>
        <p:txBody>
          <a:bodyPr wrap="square">
            <a:spAutoFit/>
          </a:bodyPr>
          <a:lstStyle/>
          <a:p>
            <a:r>
              <a:rPr lang="en-US" sz="2300" dirty="0" smtClean="0"/>
              <a:t>Residues of the </a:t>
            </a:r>
            <a:r>
              <a:rPr lang="en-US" sz="2300" dirty="0" smtClean="0"/>
              <a:t>LRR </a:t>
            </a:r>
            <a:r>
              <a:rPr lang="en-US" sz="2300" dirty="0" smtClean="0"/>
              <a:t>provide the specific PAMP ligand affinity site to form a dimer that activates the TIR cytoplasmic domain to recruit adapter signaling proteins</a:t>
            </a:r>
          </a:p>
          <a:p>
            <a:pPr lvl="1"/>
            <a:r>
              <a:rPr lang="en-US" sz="2300" dirty="0" smtClean="0"/>
              <a:t>A. TLR3 (</a:t>
            </a:r>
            <a:r>
              <a:rPr lang="en-US" sz="2300" dirty="0" err="1" smtClean="0"/>
              <a:t>dsRNA</a:t>
            </a:r>
            <a:r>
              <a:rPr lang="en-US" sz="2300" dirty="0" smtClean="0"/>
              <a:t>) </a:t>
            </a:r>
            <a:r>
              <a:rPr lang="en-US" sz="2300" dirty="0" err="1" smtClean="0"/>
              <a:t>homodimer</a:t>
            </a:r>
            <a:endParaRPr lang="en-US" sz="2300" dirty="0" smtClean="0"/>
          </a:p>
          <a:p>
            <a:pPr lvl="1"/>
            <a:r>
              <a:rPr lang="en-US" sz="2300" dirty="0" smtClean="0"/>
              <a:t>B. TLR1/TLR2:Pam</a:t>
            </a:r>
            <a:r>
              <a:rPr lang="en-US" sz="2300" baseline="-25000" dirty="0" smtClean="0"/>
              <a:t>3</a:t>
            </a:r>
            <a:r>
              <a:rPr lang="en-US" sz="2300" dirty="0" smtClean="0"/>
              <a:t>CSK</a:t>
            </a:r>
            <a:r>
              <a:rPr lang="en-US" sz="2300" baseline="-25000" dirty="0" smtClean="0"/>
              <a:t>4</a:t>
            </a:r>
            <a:r>
              <a:rPr lang="en-US" sz="2300" dirty="0" smtClean="0"/>
              <a:t> </a:t>
            </a:r>
            <a:r>
              <a:rPr lang="en-US" sz="2300" dirty="0" err="1" smtClean="0"/>
              <a:t>heterodimer</a:t>
            </a:r>
            <a:r>
              <a:rPr lang="en-US" sz="2300" dirty="0" smtClean="0"/>
              <a:t> (functional residues of the </a:t>
            </a:r>
            <a:r>
              <a:rPr lang="en-US" sz="2300" dirty="0" err="1" smtClean="0"/>
              <a:t>lipopeptide</a:t>
            </a:r>
            <a:r>
              <a:rPr lang="en-US" sz="2300" dirty="0" smtClean="0"/>
              <a:t> provides non-covalent bond association of TLR1 and TLR2</a:t>
            </a:r>
          </a:p>
          <a:p>
            <a:pPr lvl="1"/>
            <a:r>
              <a:rPr lang="en-US" sz="2300" dirty="0" smtClean="0"/>
              <a:t>C. TLR4/MD2: LPS </a:t>
            </a:r>
            <a:r>
              <a:rPr lang="en-US" sz="2300" dirty="0" err="1" smtClean="0"/>
              <a:t>homodimer</a:t>
            </a:r>
            <a:r>
              <a:rPr lang="en-US" sz="2300" dirty="0" smtClean="0"/>
              <a:t> requires the accessory protein, MD2 for </a:t>
            </a:r>
            <a:r>
              <a:rPr lang="en-US" sz="2300" dirty="0" err="1" smtClean="0"/>
              <a:t>dimerization</a:t>
            </a:r>
            <a:endParaRPr lang="en-US" sz="2300" dirty="0" smtClean="0"/>
          </a:p>
        </p:txBody>
      </p:sp>
    </p:spTree>
    <p:extLst>
      <p:ext uri="{BB962C8B-B14F-4D97-AF65-F5344CB8AC3E}">
        <p14:creationId xmlns:p14="http://schemas.microsoft.com/office/powerpoint/2010/main" val="355757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Model Activated TLR Structure</a:t>
            </a:r>
            <a:endParaRPr lang="en-US" dirty="0"/>
          </a:p>
        </p:txBody>
      </p:sp>
      <p:pic>
        <p:nvPicPr>
          <p:cNvPr id="5" name="Content Placeholder 4" descr="TLR3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2601" r="-2601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205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Mouse TLR3</a:t>
            </a:r>
          </a:p>
          <a:p>
            <a:r>
              <a:rPr lang="en-US" dirty="0" smtClean="0"/>
              <a:t>Agonist (</a:t>
            </a:r>
            <a:r>
              <a:rPr lang="en-US" dirty="0" err="1" smtClean="0"/>
              <a:t>dsRNA</a:t>
            </a:r>
            <a:r>
              <a:rPr lang="en-US" dirty="0" smtClean="0"/>
              <a:t>) activated </a:t>
            </a:r>
            <a:r>
              <a:rPr lang="en-US" dirty="0" err="1" smtClean="0"/>
              <a:t>dimer</a:t>
            </a:r>
            <a:endParaRPr lang="en-US" dirty="0" smtClean="0"/>
          </a:p>
          <a:p>
            <a:r>
              <a:rPr lang="en-US" dirty="0" err="1" smtClean="0"/>
              <a:t>Ectodomain</a:t>
            </a:r>
            <a:r>
              <a:rPr lang="en-US" dirty="0" smtClean="0"/>
              <a:t> with PAMP </a:t>
            </a:r>
            <a:r>
              <a:rPr lang="en-US" dirty="0" err="1" smtClean="0"/>
              <a:t>reconnition</a:t>
            </a:r>
            <a:r>
              <a:rPr lang="en-US" dirty="0" smtClean="0"/>
              <a:t> sites bind agonist</a:t>
            </a:r>
          </a:p>
          <a:p>
            <a:r>
              <a:rPr lang="en-US" dirty="0" err="1" smtClean="0"/>
              <a:t>Dimer</a:t>
            </a:r>
            <a:r>
              <a:rPr lang="en-US" dirty="0" smtClean="0"/>
              <a:t> formation brings globular </a:t>
            </a:r>
            <a:r>
              <a:rPr lang="en-US" dirty="0" err="1" smtClean="0"/>
              <a:t>cytoplasmic</a:t>
            </a:r>
            <a:r>
              <a:rPr lang="en-US" dirty="0" smtClean="0"/>
              <a:t> TIR domains of monomers to drive adapter </a:t>
            </a:r>
            <a:r>
              <a:rPr lang="en-US" dirty="0" err="1" smtClean="0"/>
              <a:t>protein(s</a:t>
            </a:r>
            <a:r>
              <a:rPr lang="en-US" dirty="0" smtClean="0"/>
              <a:t>) association with the </a:t>
            </a:r>
            <a:r>
              <a:rPr lang="en-US" dirty="0" err="1" smtClean="0"/>
              <a:t>cytosolic</a:t>
            </a:r>
            <a:r>
              <a:rPr lang="en-US" dirty="0" smtClean="0"/>
              <a:t> TIR domain and induction of intracellular signaling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5250" y="6458604"/>
            <a:ext cx="446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Botos</a:t>
            </a:r>
            <a:r>
              <a:rPr lang="en-US" dirty="0" smtClean="0"/>
              <a:t> et </a:t>
            </a:r>
            <a:r>
              <a:rPr lang="en-US" dirty="0" err="1" smtClean="0"/>
              <a:t>al.BBA</a:t>
            </a:r>
            <a:r>
              <a:rPr lang="en-US" dirty="0" smtClean="0"/>
              <a:t>; 1789:667-674(2009)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41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Intracytoplasmic</a:t>
            </a:r>
            <a:r>
              <a:rPr lang="en-US" dirty="0" smtClean="0">
                <a:solidFill>
                  <a:srgbClr val="FFFF00"/>
                </a:solidFill>
              </a:rPr>
              <a:t> Signaling Pathways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Association of TLR monomers into either a </a:t>
            </a:r>
            <a:r>
              <a:rPr lang="en-US" dirty="0" err="1" smtClean="0"/>
              <a:t>homodimer</a:t>
            </a:r>
            <a:r>
              <a:rPr lang="en-US" dirty="0" smtClean="0"/>
              <a:t> or </a:t>
            </a:r>
            <a:r>
              <a:rPr lang="en-US" dirty="0" err="1" smtClean="0"/>
              <a:t>heterodimer</a:t>
            </a:r>
            <a:r>
              <a:rPr lang="en-US" dirty="0" smtClean="0"/>
              <a:t> structure is dependent on the PAMP </a:t>
            </a:r>
            <a:r>
              <a:rPr lang="en-US" dirty="0" err="1" smtClean="0"/>
              <a:t>ligand</a:t>
            </a:r>
            <a:endParaRPr lang="en-US" dirty="0" smtClean="0"/>
          </a:p>
          <a:p>
            <a:r>
              <a:rPr lang="en-US" dirty="0" err="1" smtClean="0"/>
              <a:t>Dimer</a:t>
            </a:r>
            <a:r>
              <a:rPr lang="en-US" dirty="0" smtClean="0"/>
              <a:t> formation activates the </a:t>
            </a:r>
            <a:r>
              <a:rPr lang="en-US" dirty="0" err="1" smtClean="0"/>
              <a:t>intracytoplasmic</a:t>
            </a:r>
            <a:r>
              <a:rPr lang="en-US" dirty="0" smtClean="0"/>
              <a:t> signaling complex commonly referred to as “adapter” proteins or factors</a:t>
            </a:r>
          </a:p>
          <a:p>
            <a:r>
              <a:rPr lang="en-US" dirty="0" smtClean="0"/>
              <a:t>There are two signaling pathways dependent on the specific TLR</a:t>
            </a:r>
          </a:p>
          <a:p>
            <a:pPr lvl="1"/>
            <a:r>
              <a:rPr lang="en-US" dirty="0" smtClean="0"/>
              <a:t>MyD88 dependent (</a:t>
            </a:r>
            <a:r>
              <a:rPr lang="en-US" dirty="0" err="1" smtClean="0"/>
              <a:t>TLRs</a:t>
            </a:r>
            <a:r>
              <a:rPr lang="en-US" dirty="0" smtClean="0"/>
              <a:t> 1, 2, 5-10</a:t>
            </a:r>
          </a:p>
          <a:p>
            <a:pPr lvl="1"/>
            <a:r>
              <a:rPr lang="en-US" dirty="0" smtClean="0"/>
              <a:t>MyD88 independent (TLR 3)</a:t>
            </a:r>
          </a:p>
          <a:p>
            <a:pPr lvl="1"/>
            <a:r>
              <a:rPr lang="en-US" dirty="0" smtClean="0"/>
              <a:t>Mixed (TLR 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8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25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MyD88 Dependent </a:t>
            </a:r>
            <a:r>
              <a:rPr lang="en-US" dirty="0" err="1" smtClean="0">
                <a:solidFill>
                  <a:srgbClr val="FFFF00"/>
                </a:solidFill>
              </a:rPr>
              <a:t>Intracytoplasmic</a:t>
            </a:r>
            <a:r>
              <a:rPr lang="en-US" dirty="0" smtClean="0">
                <a:solidFill>
                  <a:srgbClr val="FFFF00"/>
                </a:solidFill>
              </a:rPr>
              <a:t> Signaling Pathway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MyD88 path.psd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4554" r="-14554"/>
          <a:stretch>
            <a:fillRect/>
          </a:stretch>
        </p:blipFill>
        <p:spPr>
          <a:xfrm>
            <a:off x="-27995" y="1429410"/>
            <a:ext cx="4676195" cy="52405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All </a:t>
            </a:r>
            <a:r>
              <a:rPr lang="en-US" dirty="0" err="1" smtClean="0"/>
              <a:t>TLRs</a:t>
            </a:r>
            <a:r>
              <a:rPr lang="en-US" dirty="0" smtClean="0"/>
              <a:t> except TLR3 utilize the IL-1R MyD88 path</a:t>
            </a:r>
          </a:p>
          <a:p>
            <a:r>
              <a:rPr lang="en-US" dirty="0" err="1" smtClean="0"/>
              <a:t>Dimer</a:t>
            </a:r>
            <a:r>
              <a:rPr lang="en-US" dirty="0" smtClean="0"/>
              <a:t> activated MyD88 recruits IRAK-4, and MyD88:IRAK-4 recruits  IRAK-2(1) into a </a:t>
            </a:r>
            <a:r>
              <a:rPr lang="en-US" dirty="0" err="1" smtClean="0"/>
              <a:t>MyDDosome</a:t>
            </a:r>
            <a:r>
              <a:rPr lang="en-US" dirty="0" smtClean="0"/>
              <a:t> complex that initiates a </a:t>
            </a:r>
            <a:r>
              <a:rPr lang="en-US" dirty="0" err="1" smtClean="0"/>
              <a:t>phosphorylation</a:t>
            </a:r>
            <a:r>
              <a:rPr lang="en-US" dirty="0" smtClean="0"/>
              <a:t> event and downstream activation of NF-κB, Ap-1 and IRF-5 induction of inflammatory cytokines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12334" y="6211019"/>
            <a:ext cx="397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 S-C et al. Nature 465: 885-890 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67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TLR3 MyD88 Independent, TRIF Dependent TLR3 Intracellular Signaling Pathway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TLR3 path.psd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4668" r="-4668"/>
          <a:stretch>
            <a:fillRect/>
          </a:stretch>
        </p:blipFill>
        <p:spPr>
          <a:xfrm>
            <a:off x="0" y="1600200"/>
            <a:ext cx="4495800" cy="503833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TRIF/TRAF6/RIP1 complex initiates an IKK/TBK1 mediated </a:t>
            </a:r>
            <a:r>
              <a:rPr lang="en-US" dirty="0" err="1" smtClean="0"/>
              <a:t>dimer</a:t>
            </a:r>
            <a:r>
              <a:rPr lang="en-US" dirty="0" smtClean="0"/>
              <a:t> formation of IRF3 and IRF7 that </a:t>
            </a:r>
            <a:r>
              <a:rPr lang="en-US" dirty="0" err="1" smtClean="0"/>
              <a:t>translocate</a:t>
            </a:r>
            <a:r>
              <a:rPr lang="en-US" dirty="0" smtClean="0"/>
              <a:t> to nucleus that activate </a:t>
            </a:r>
            <a:r>
              <a:rPr lang="en-US" dirty="0" err="1" smtClean="0"/>
              <a:t>ISREs</a:t>
            </a:r>
            <a:r>
              <a:rPr lang="en-US" dirty="0" smtClean="0"/>
              <a:t> for Type 1 IFN transcription</a:t>
            </a:r>
          </a:p>
          <a:p>
            <a:r>
              <a:rPr lang="en-US" dirty="0" smtClean="0"/>
              <a:t>The TLR3 activates NF-κB and </a:t>
            </a:r>
            <a:r>
              <a:rPr lang="en-US" dirty="0" err="1" smtClean="0"/>
              <a:t>proinflammatory</a:t>
            </a:r>
            <a:r>
              <a:rPr lang="en-US" dirty="0" smtClean="0"/>
              <a:t> responses although IFN transcription appears to be dominant</a:t>
            </a:r>
          </a:p>
          <a:p>
            <a:r>
              <a:rPr lang="en-US" dirty="0" smtClean="0"/>
              <a:t>Poly </a:t>
            </a:r>
            <a:r>
              <a:rPr lang="en-US" dirty="0" err="1" smtClean="0"/>
              <a:t>I:Poly</a:t>
            </a:r>
            <a:r>
              <a:rPr lang="en-US" dirty="0" smtClean="0"/>
              <a:t> C activates mda5 with resultant </a:t>
            </a:r>
            <a:r>
              <a:rPr lang="en-US" dirty="0" err="1" smtClean="0"/>
              <a:t>proinflammatory</a:t>
            </a:r>
            <a:r>
              <a:rPr lang="en-US" dirty="0" smtClean="0"/>
              <a:t> responses that is not shared by Poly I:PolyC</a:t>
            </a:r>
            <a:r>
              <a:rPr lang="en-US" baseline="-25000" dirty="0" smtClean="0"/>
              <a:t>12</a:t>
            </a:r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20203" y="6360425"/>
            <a:ext cx="363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Akira S et al. Cell 124:783-801 (2006)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49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923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TLR Activation/Response Summary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5721"/>
            <a:ext cx="8229600" cy="4907162"/>
          </a:xfrm>
        </p:spPr>
        <p:txBody>
          <a:bodyPr>
            <a:noAutofit/>
          </a:bodyPr>
          <a:lstStyle/>
          <a:p>
            <a:r>
              <a:rPr lang="en-US" sz="2000" dirty="0" smtClean="0"/>
              <a:t>Toll and Toll-Like Receptors share structural features</a:t>
            </a:r>
          </a:p>
          <a:p>
            <a:r>
              <a:rPr lang="en-US" sz="2000" dirty="0" smtClean="0"/>
              <a:t>Humans have 10 </a:t>
            </a:r>
            <a:r>
              <a:rPr lang="en-US" sz="2000" dirty="0" err="1" smtClean="0"/>
              <a:t>TLRs</a:t>
            </a:r>
            <a:r>
              <a:rPr lang="en-US" sz="2000" dirty="0" smtClean="0"/>
              <a:t> with differential responses to </a:t>
            </a:r>
            <a:r>
              <a:rPr lang="en-US" sz="2000" dirty="0" err="1" smtClean="0"/>
              <a:t>PAMPs</a:t>
            </a:r>
            <a:r>
              <a:rPr lang="en-US" sz="2000" dirty="0" smtClean="0"/>
              <a:t> that initiate innate and adaptive immune responses</a:t>
            </a:r>
          </a:p>
          <a:p>
            <a:r>
              <a:rPr lang="en-US" sz="2000" dirty="0" smtClean="0"/>
              <a:t>TLR </a:t>
            </a:r>
            <a:r>
              <a:rPr lang="en-US" sz="2000" dirty="0" err="1" smtClean="0"/>
              <a:t>dimer</a:t>
            </a:r>
            <a:r>
              <a:rPr lang="en-US" sz="2000" dirty="0" smtClean="0"/>
              <a:t> formation results from PAMP </a:t>
            </a:r>
            <a:r>
              <a:rPr lang="en-US" sz="2000" dirty="0" err="1" smtClean="0"/>
              <a:t>ligand</a:t>
            </a:r>
            <a:r>
              <a:rPr lang="en-US" sz="2000" dirty="0" smtClean="0"/>
              <a:t> binding to specific </a:t>
            </a:r>
            <a:r>
              <a:rPr lang="en-US" sz="2000" dirty="0" err="1" smtClean="0"/>
              <a:t>TLRs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Intracellular signaling induces transient gene responses </a:t>
            </a:r>
          </a:p>
          <a:p>
            <a:r>
              <a:rPr lang="en-US" sz="2000" dirty="0" smtClean="0"/>
              <a:t>All human TLRs except TLR3 utilize a </a:t>
            </a:r>
            <a:r>
              <a:rPr lang="en-US" sz="2000" dirty="0" err="1" smtClean="0"/>
              <a:t>proinflammatory</a:t>
            </a:r>
            <a:r>
              <a:rPr lang="en-US" sz="2000" dirty="0" smtClean="0"/>
              <a:t> MyD88 pathway</a:t>
            </a:r>
          </a:p>
          <a:p>
            <a:r>
              <a:rPr lang="en-US" sz="2000" dirty="0" smtClean="0"/>
              <a:t>TLR3 exclusively uses a TRIF pathway following </a:t>
            </a:r>
            <a:r>
              <a:rPr lang="en-US" sz="2000" dirty="0" err="1" smtClean="0"/>
              <a:t>dsRNA</a:t>
            </a:r>
            <a:r>
              <a:rPr lang="en-US" sz="2000" dirty="0" smtClean="0"/>
              <a:t> dependent </a:t>
            </a:r>
            <a:r>
              <a:rPr lang="en-US" sz="2000" dirty="0" err="1" smtClean="0"/>
              <a:t>dimerization</a:t>
            </a:r>
            <a:endParaRPr lang="en-US" sz="2000" dirty="0" smtClean="0"/>
          </a:p>
          <a:p>
            <a:r>
              <a:rPr lang="en-US" sz="2000" dirty="0" smtClean="0"/>
              <a:t>Not all synthetic </a:t>
            </a:r>
            <a:r>
              <a:rPr lang="en-US" sz="2000" dirty="0" err="1" smtClean="0"/>
              <a:t>dsRNAs</a:t>
            </a:r>
            <a:r>
              <a:rPr lang="en-US" sz="2000" dirty="0" smtClean="0"/>
              <a:t> are equivalent</a:t>
            </a:r>
          </a:p>
          <a:p>
            <a:pPr lvl="1"/>
            <a:r>
              <a:rPr lang="en-US" sz="2000" dirty="0"/>
              <a:t>Poly </a:t>
            </a:r>
            <a:r>
              <a:rPr lang="en-US" sz="2000" dirty="0" err="1"/>
              <a:t>I:Poly</a:t>
            </a:r>
            <a:r>
              <a:rPr lang="en-US" sz="2000" dirty="0"/>
              <a:t> C activates both a TLR3 and a mda5 mediated pathway</a:t>
            </a:r>
          </a:p>
          <a:p>
            <a:pPr lvl="1"/>
            <a:r>
              <a:rPr lang="en-US" sz="2000" dirty="0"/>
              <a:t>Poly </a:t>
            </a:r>
            <a:r>
              <a:rPr lang="en-US" sz="2000" dirty="0" err="1"/>
              <a:t>I:Poly</a:t>
            </a:r>
            <a:r>
              <a:rPr lang="en-US" sz="2000" dirty="0"/>
              <a:t> C12U is restricted to TLR3 as an agonist</a:t>
            </a:r>
          </a:p>
          <a:p>
            <a:r>
              <a:rPr lang="en-US" sz="2000" dirty="0" smtClean="0"/>
              <a:t>IFN-α/β are major TLR </a:t>
            </a:r>
            <a:r>
              <a:rPr lang="en-US" sz="2000" dirty="0" err="1" smtClean="0"/>
              <a:t>resonse</a:t>
            </a:r>
            <a:r>
              <a:rPr lang="en-US" sz="2000" dirty="0" smtClean="0"/>
              <a:t> elements with induction of shared and non-shared TLR induced transient gene </a:t>
            </a:r>
            <a:r>
              <a:rPr lang="en-US" sz="2000" dirty="0" err="1" smtClean="0"/>
              <a:t>reponses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63164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803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Highly Pathogenic Emerging Viral Pathogens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366" y="2001352"/>
            <a:ext cx="8658180" cy="4676237"/>
          </a:xfrm>
        </p:spPr>
        <p:txBody>
          <a:bodyPr>
            <a:normAutofit/>
          </a:bodyPr>
          <a:lstStyle/>
          <a:p>
            <a:r>
              <a:rPr lang="en-US" dirty="0" smtClean="0"/>
              <a:t>Pathogenicity directly related to subversion of one or more of the components of innate immune response</a:t>
            </a:r>
          </a:p>
          <a:p>
            <a:pPr lvl="1"/>
            <a:r>
              <a:rPr lang="en-US" dirty="0" smtClean="0"/>
              <a:t>Highly pathogenic avian influenza viruses (HPAIV)</a:t>
            </a:r>
          </a:p>
          <a:p>
            <a:pPr lvl="1"/>
            <a:r>
              <a:rPr lang="en-US" dirty="0" smtClean="0"/>
              <a:t>Human </a:t>
            </a:r>
            <a:r>
              <a:rPr lang="en-US" dirty="0" err="1" smtClean="0"/>
              <a:t>coronoviruses</a:t>
            </a:r>
            <a:r>
              <a:rPr lang="en-US" dirty="0" smtClean="0"/>
              <a:t> (SARS-</a:t>
            </a:r>
            <a:r>
              <a:rPr lang="en-US" dirty="0" err="1" smtClean="0"/>
              <a:t>CoV</a:t>
            </a:r>
            <a:r>
              <a:rPr lang="en-US" dirty="0" smtClean="0"/>
              <a:t>, MERS-</a:t>
            </a:r>
            <a:r>
              <a:rPr lang="en-US" dirty="0" err="1" smtClean="0"/>
              <a:t>CoV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Filoviruses</a:t>
            </a:r>
            <a:r>
              <a:rPr lang="en-US" dirty="0" smtClean="0"/>
              <a:t> (Ebola, Marburg, </a:t>
            </a:r>
            <a:r>
              <a:rPr lang="en-US" dirty="0" err="1" smtClean="0"/>
              <a:t>Cueravir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Ebolaviruses</a:t>
            </a:r>
            <a:r>
              <a:rPr lang="en-US" dirty="0" smtClean="0"/>
              <a:t> (Zaire, Sudan, Tai forest, </a:t>
            </a:r>
            <a:r>
              <a:rPr lang="en-US" dirty="0" err="1" smtClean="0"/>
              <a:t>Bundibugyo</a:t>
            </a:r>
            <a:r>
              <a:rPr lang="en-US" dirty="0" smtClean="0"/>
              <a:t>, Reston)</a:t>
            </a:r>
          </a:p>
          <a:p>
            <a:pPr lvl="2"/>
            <a:r>
              <a:rPr lang="en-US" dirty="0" err="1" smtClean="0"/>
              <a:t>Marburgvirus</a:t>
            </a:r>
            <a:r>
              <a:rPr lang="en-US" dirty="0" smtClean="0"/>
              <a:t> (Marburg)</a:t>
            </a:r>
          </a:p>
          <a:p>
            <a:pPr lvl="2"/>
            <a:r>
              <a:rPr lang="en-US" dirty="0" err="1" smtClean="0"/>
              <a:t>Cueravirus</a:t>
            </a:r>
            <a:r>
              <a:rPr lang="en-US" dirty="0" smtClean="0"/>
              <a:t> (</a:t>
            </a:r>
            <a:r>
              <a:rPr lang="en-US" dirty="0" err="1" smtClean="0"/>
              <a:t>Lloviu</a:t>
            </a:r>
            <a:r>
              <a:rPr lang="en-US" dirty="0" smtClean="0"/>
              <a:t>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9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HPAIV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Segmented negative strand </a:t>
            </a:r>
            <a:r>
              <a:rPr lang="en-US" dirty="0" err="1" smtClean="0"/>
              <a:t>ssRNA</a:t>
            </a:r>
            <a:r>
              <a:rPr lang="en-US" dirty="0" smtClean="0"/>
              <a:t> virus</a:t>
            </a:r>
          </a:p>
          <a:p>
            <a:r>
              <a:rPr lang="en-US" dirty="0" smtClean="0"/>
              <a:t>NS1 derived from the NS segment is multifunctional</a:t>
            </a:r>
          </a:p>
          <a:p>
            <a:pPr lvl="1"/>
            <a:r>
              <a:rPr lang="en-US" dirty="0" smtClean="0"/>
              <a:t>N-terminal 73 amino acids forms a </a:t>
            </a:r>
            <a:r>
              <a:rPr lang="en-US" dirty="0" err="1" smtClean="0"/>
              <a:t>dsRNA</a:t>
            </a:r>
            <a:r>
              <a:rPr lang="en-US" dirty="0" smtClean="0"/>
              <a:t> binding domain through </a:t>
            </a:r>
            <a:r>
              <a:rPr lang="en-US" dirty="0"/>
              <a:t>R35, K41, R46 </a:t>
            </a:r>
            <a:r>
              <a:rPr lang="en-US" dirty="0" smtClean="0"/>
              <a:t> electrostatic bonding to </a:t>
            </a:r>
            <a:r>
              <a:rPr lang="en-US" dirty="0" err="1" smtClean="0"/>
              <a:t>dsRNA</a:t>
            </a:r>
            <a:r>
              <a:rPr lang="en-US" dirty="0" smtClean="0"/>
              <a:t> </a:t>
            </a:r>
            <a:r>
              <a:rPr lang="en-US" dirty="0" err="1" smtClean="0"/>
              <a:t>phosphodiester</a:t>
            </a:r>
            <a:r>
              <a:rPr lang="en-US" dirty="0" smtClean="0"/>
              <a:t> backbone</a:t>
            </a:r>
          </a:p>
          <a:p>
            <a:pPr lvl="1"/>
            <a:r>
              <a:rPr lang="en-US" dirty="0" smtClean="0"/>
              <a:t>N-terminal (E96,E97) binds TRIM essential for RIG-1 activation</a:t>
            </a:r>
          </a:p>
          <a:p>
            <a:pPr lvl="1"/>
            <a:r>
              <a:rPr lang="en-US" dirty="0" smtClean="0"/>
              <a:t>Prevents activation of PKR and 2’-5’OAS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1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3200" dirty="0" smtClean="0"/>
              <a:t>Competing Interests: WMM is a member of the Board of Directors for </a:t>
            </a:r>
            <a:r>
              <a:rPr lang="en-US" sz="3200" dirty="0" err="1" smtClean="0"/>
              <a:t>Hemispherx</a:t>
            </a:r>
            <a:r>
              <a:rPr lang="en-US" sz="3200" dirty="0" smtClean="0"/>
              <a:t> </a:t>
            </a:r>
            <a:r>
              <a:rPr lang="en-US" sz="3200" dirty="0" err="1" smtClean="0"/>
              <a:t>Biopharma</a:t>
            </a:r>
            <a:r>
              <a:rPr lang="en-US" sz="3200" dirty="0" smtClean="0"/>
              <a:t> (a Public traded biotech company) and </a:t>
            </a:r>
            <a:r>
              <a:rPr lang="en-US" sz="3200" dirty="0" err="1" smtClean="0"/>
              <a:t>Chronix</a:t>
            </a:r>
            <a:r>
              <a:rPr lang="en-US" sz="3200" dirty="0" smtClean="0"/>
              <a:t> Biomedical (a privately held biotech company)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8909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HPAIV Pathogenesis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Mortality in humans is independent of morbidity and mortality in fowl</a:t>
            </a:r>
          </a:p>
          <a:p>
            <a:pPr lvl="1"/>
            <a:r>
              <a:rPr lang="en-US" dirty="0" smtClean="0"/>
              <a:t>H5N1 has high mortality rate in both fowl and humans</a:t>
            </a:r>
          </a:p>
          <a:p>
            <a:pPr lvl="1"/>
            <a:r>
              <a:rPr lang="en-US" dirty="0" smtClean="0"/>
              <a:t>H7N9 has low mortality rate in fowl but high in humans</a:t>
            </a:r>
          </a:p>
          <a:p>
            <a:r>
              <a:rPr lang="en-US" dirty="0" smtClean="0"/>
              <a:t>Human mortality is always associated with Acute Respiratory Distress Syndrome (ARDS)</a:t>
            </a:r>
          </a:p>
          <a:p>
            <a:pPr lvl="1"/>
            <a:r>
              <a:rPr lang="en-US" dirty="0" smtClean="0"/>
              <a:t>ARDS is not dependent on pulmonary viral titer</a:t>
            </a:r>
          </a:p>
          <a:p>
            <a:pPr lvl="1"/>
            <a:r>
              <a:rPr lang="en-US" dirty="0" smtClean="0"/>
              <a:t>Low dose oral IFN can protect against ARDS in </a:t>
            </a:r>
            <a:r>
              <a:rPr lang="en-US" dirty="0" err="1" smtClean="0"/>
              <a:t>cynomolgus</a:t>
            </a:r>
            <a:r>
              <a:rPr lang="en-US" dirty="0" smtClean="0"/>
              <a:t> primates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8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850"/>
            <a:ext cx="3008313" cy="1250846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Pulmonary Protection in Primates from H5N! With Low Dose Oral IFN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Mitchell las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r="56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164" y="1885890"/>
            <a:ext cx="3292349" cy="4240273"/>
          </a:xfrm>
        </p:spPr>
        <p:txBody>
          <a:bodyPr/>
          <a:lstStyle/>
          <a:p>
            <a:r>
              <a:rPr lang="en-US" sz="1800" dirty="0" smtClean="0"/>
              <a:t>Prophylactic protection with </a:t>
            </a:r>
            <a:r>
              <a:rPr lang="en-US" sz="1800" dirty="0" err="1" smtClean="0"/>
              <a:t>buccal</a:t>
            </a:r>
            <a:r>
              <a:rPr lang="en-US" sz="1800" dirty="0" smtClean="0"/>
              <a:t>   administration of a low dose natural IFN- α (</a:t>
            </a:r>
            <a:r>
              <a:rPr lang="en-US" sz="1800" dirty="0" err="1" smtClean="0"/>
              <a:t>Alferon</a:t>
            </a:r>
            <a:r>
              <a:rPr lang="en-US" sz="1800" dirty="0" smtClean="0"/>
              <a:t>)</a:t>
            </a:r>
          </a:p>
          <a:p>
            <a:endParaRPr lang="en-US" sz="1800" dirty="0" smtClean="0"/>
          </a:p>
          <a:p>
            <a:r>
              <a:rPr lang="en-US" sz="1800" dirty="0" smtClean="0"/>
              <a:t>No effect on H5N1  pulmonary titers</a:t>
            </a:r>
          </a:p>
          <a:p>
            <a:endParaRPr lang="en-US" sz="1800" dirty="0" smtClean="0"/>
          </a:p>
          <a:p>
            <a:r>
              <a:rPr lang="en-US" sz="1800" dirty="0"/>
              <a:t>Dose </a:t>
            </a:r>
            <a:r>
              <a:rPr lang="en-US" sz="1800" dirty="0" smtClean="0"/>
              <a:t>dependent protective  response with  minimal pulmonary damage (Panel  F) at highest dose administered (62.5 IU/Kg)</a:t>
            </a:r>
            <a:endParaRPr lang="en-US" sz="1800" dirty="0"/>
          </a:p>
          <a:p>
            <a:r>
              <a:rPr lang="en-US" sz="1600" dirty="0" smtClean="0"/>
              <a:t>- </a:t>
            </a:r>
          </a:p>
          <a:p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5050" y="6273470"/>
            <a:ext cx="3716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Antiviral </a:t>
            </a:r>
            <a:r>
              <a:rPr lang="en-US" sz="1600" dirty="0" smtClean="0"/>
              <a:t>Research 2014; 110: </a:t>
            </a:r>
            <a:r>
              <a:rPr lang="en-US" sz="1600" dirty="0"/>
              <a:t>175–180</a:t>
            </a:r>
          </a:p>
        </p:txBody>
      </p:sp>
    </p:spTree>
    <p:extLst>
      <p:ext uri="{BB962C8B-B14F-4D97-AF65-F5344CB8AC3E}">
        <p14:creationId xmlns:p14="http://schemas.microsoft.com/office/powerpoint/2010/main" val="396655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Human Highly Pathogenic </a:t>
            </a:r>
            <a:r>
              <a:rPr lang="en-US" dirty="0" err="1" smtClean="0">
                <a:solidFill>
                  <a:srgbClr val="FFFF00"/>
                </a:solidFill>
              </a:rPr>
              <a:t>Coronaviridae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Enveloped positive strand non-segmented RNA viruses</a:t>
            </a:r>
          </a:p>
          <a:p>
            <a:r>
              <a:rPr lang="en-US" dirty="0" smtClean="0"/>
              <a:t>Both highly pathogenic and mildly pathogenic human coronaviruses</a:t>
            </a:r>
          </a:p>
          <a:p>
            <a:r>
              <a:rPr lang="en-US" dirty="0" smtClean="0"/>
              <a:t>Highly Pathogenic</a:t>
            </a:r>
          </a:p>
          <a:p>
            <a:pPr lvl="1"/>
            <a:r>
              <a:rPr lang="en-US" dirty="0" smtClean="0"/>
              <a:t>Severe Acute Respiratory Syndrome Coronavirus (SARS-</a:t>
            </a:r>
            <a:r>
              <a:rPr lang="en-US" dirty="0" err="1" smtClean="0"/>
              <a:t>CoV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Middle Eastern  Respiratory Syndrome Coronavirus (MERS-</a:t>
            </a:r>
            <a:r>
              <a:rPr lang="en-US" dirty="0" err="1" smtClean="0"/>
              <a:t>CoV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58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34" y="274638"/>
            <a:ext cx="868199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SARS-</a:t>
            </a:r>
            <a:r>
              <a:rPr lang="en-US" dirty="0" err="1" smtClean="0">
                <a:solidFill>
                  <a:srgbClr val="FFFF00"/>
                </a:solidFill>
              </a:rPr>
              <a:t>CoV</a:t>
            </a:r>
            <a:r>
              <a:rPr lang="en-US" dirty="0" smtClean="0">
                <a:solidFill>
                  <a:srgbClr val="FFFF00"/>
                </a:solidFill>
              </a:rPr>
              <a:t> and MERS-</a:t>
            </a:r>
            <a:r>
              <a:rPr lang="en-US" dirty="0" err="1" smtClean="0">
                <a:solidFill>
                  <a:srgbClr val="FFFF00"/>
                </a:solidFill>
              </a:rPr>
              <a:t>CoV</a:t>
            </a:r>
            <a:r>
              <a:rPr lang="en-US" dirty="0" smtClean="0">
                <a:solidFill>
                  <a:srgbClr val="FFFF00"/>
                </a:solidFill>
              </a:rPr>
              <a:t> are Infectious Innate Immunity Deficiency Diseases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834" y="2347740"/>
            <a:ext cx="8681990" cy="4252875"/>
          </a:xfrm>
        </p:spPr>
        <p:txBody>
          <a:bodyPr/>
          <a:lstStyle/>
          <a:p>
            <a:r>
              <a:rPr lang="en-US" dirty="0" smtClean="0"/>
              <a:t>Infection with MERS-</a:t>
            </a:r>
            <a:r>
              <a:rPr lang="en-US" dirty="0" err="1" smtClean="0"/>
              <a:t>CoV</a:t>
            </a:r>
            <a:r>
              <a:rPr lang="en-US" dirty="0" smtClean="0"/>
              <a:t> inhibits cellular IFN response</a:t>
            </a:r>
          </a:p>
          <a:p>
            <a:r>
              <a:rPr lang="en-US" dirty="0" smtClean="0"/>
              <a:t>MERS-</a:t>
            </a:r>
            <a:r>
              <a:rPr lang="en-US" dirty="0" err="1" smtClean="0"/>
              <a:t>CoV</a:t>
            </a:r>
            <a:r>
              <a:rPr lang="en-US" dirty="0" smtClean="0"/>
              <a:t> ORF 4a binds </a:t>
            </a:r>
            <a:r>
              <a:rPr lang="en-US" dirty="0" err="1" smtClean="0"/>
              <a:t>dsRNA</a:t>
            </a:r>
            <a:endParaRPr lang="en-US" dirty="0" smtClean="0"/>
          </a:p>
          <a:p>
            <a:r>
              <a:rPr lang="en-US" dirty="0" smtClean="0"/>
              <a:t>Predicted </a:t>
            </a:r>
            <a:r>
              <a:rPr lang="en-US" dirty="0" err="1" smtClean="0"/>
              <a:t>dsRNA</a:t>
            </a:r>
            <a:r>
              <a:rPr lang="en-US" dirty="0" smtClean="0"/>
              <a:t> is at N-terminus</a:t>
            </a:r>
          </a:p>
          <a:p>
            <a:r>
              <a:rPr lang="en-US" dirty="0" smtClean="0"/>
              <a:t>Both IFN and a </a:t>
            </a:r>
            <a:r>
              <a:rPr lang="en-US" dirty="0" err="1" smtClean="0"/>
              <a:t>dsRNA</a:t>
            </a:r>
            <a:r>
              <a:rPr lang="en-US" dirty="0" smtClean="0"/>
              <a:t> in advanced clinical trials provide protection against SARS-</a:t>
            </a:r>
            <a:r>
              <a:rPr lang="en-US" dirty="0" err="1" smtClean="0"/>
              <a:t>CoV</a:t>
            </a:r>
            <a:r>
              <a:rPr lang="en-US" dirty="0" smtClean="0"/>
              <a:t> infection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398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SARS-</a:t>
            </a:r>
            <a:r>
              <a:rPr lang="en-US" dirty="0" err="1" smtClean="0">
                <a:solidFill>
                  <a:srgbClr val="FFFF00"/>
                </a:solidFill>
              </a:rPr>
              <a:t>CoV</a:t>
            </a:r>
            <a:r>
              <a:rPr lang="en-US" dirty="0" smtClean="0">
                <a:solidFill>
                  <a:srgbClr val="FFFF00"/>
                </a:solidFill>
              </a:rPr>
              <a:t> Inhibition in Cell Culture by Commercial Pharmaceuticals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Group 83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2677903"/>
              </p:ext>
            </p:extLst>
          </p:nvPr>
        </p:nvGraphicFramePr>
        <p:xfrm>
          <a:off x="134682" y="1417638"/>
          <a:ext cx="9009318" cy="5034384"/>
        </p:xfrm>
        <a:graphic>
          <a:graphicData uri="http://schemas.openxmlformats.org/drawingml/2006/table">
            <a:tbl>
              <a:tblPr/>
              <a:tblGrid>
                <a:gridCol w="1689247"/>
                <a:gridCol w="2171890"/>
                <a:gridCol w="2091449"/>
                <a:gridCol w="1528366"/>
                <a:gridCol w="1528366"/>
              </a:tblGrid>
              <a:tr h="160501">
                <a:tc>
                  <a:txBody>
                    <a:bodyPr/>
                    <a:lstStyle/>
                    <a:p>
                      <a:pPr marL="60325" marR="0" lvl="0" indent="-174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4692"/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0" lvl="0" indent="-174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Antiviral Agent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4692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-174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Source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4692"/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0" lvl="0" indent="-174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Highest Concentration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4692"/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0" lvl="0" indent="-174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Complete Inhibition of Cytopathic Effect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4692"/>
                    </a:solidFill>
                  </a:tcPr>
                </a:tc>
              </a:tr>
              <a:tr h="256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Natural Interferon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Interferon α‑n3 (Alferon N)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Hemispherx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10,000 IU/mL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Yes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661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Recombinant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Interferons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Interferon α‑n1 (Wellferon)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GlaxoSmithKline (withdrawn)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500,000 IU/mL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56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Interferon α‑2a (Roferon)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Roche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100,000IU/mL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Interferon α‑2b (Intron 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Schering-Plough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500,000 IU/mL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56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Interferon β‑1a (Rebif)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Serono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500,000 IU/mL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Interferon β‑1b (Betaseron)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Schering AG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100,000IU/mL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5666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Nucleoside Analogs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Acyclovir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Faulding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1,000 µg/mL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Ganciclovir (Cymevene)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Roche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50,000 µg/mL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87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Ribavirin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ICN Pharma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10,000 µg/mL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Yes (toxic to cells)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40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Protease Inhibitors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Indinavir (Crixivan)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Merck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100 µmol/mL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87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Nelfinavir (Viracept)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Roche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10,000 nmol/L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Saquinavir (Fortovase)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Roche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10,000 nmol/L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918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Reverse Transcriptase Inhibitors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Lamivudine (Epivir)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GlaxoSmithKline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1,000 µmol/L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Zidovudine (Retrovir)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GlaxoSmithKline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10,000 µg/mL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8740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Neuraminidase Inhibitors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Oseltamivir (Tamiflu)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Roche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10,000 µmol/L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Zanamivir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(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Relenza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GlaxoSmithKline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1,000 µmol/L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Amantadine (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Symmetrel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Novartis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1,000 µg/mL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70868" y="6465908"/>
            <a:ext cx="533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Tan et al. Emerging Infect Dis 2004;10:581-586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59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6556"/>
            <a:ext cx="3008313" cy="1289334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In vivo </a:t>
            </a:r>
            <a:r>
              <a:rPr lang="en-US" dirty="0">
                <a:solidFill>
                  <a:srgbClr val="FFFF00"/>
                </a:solidFill>
              </a:rPr>
              <a:t>protection in mice from mouse adapted SARS-</a:t>
            </a:r>
            <a:r>
              <a:rPr lang="en-US" dirty="0" err="1">
                <a:solidFill>
                  <a:srgbClr val="FFFF00"/>
                </a:solidFill>
              </a:rPr>
              <a:t>CoV</a:t>
            </a:r>
            <a:r>
              <a:rPr lang="en-US" dirty="0">
                <a:solidFill>
                  <a:srgbClr val="FFFF00"/>
                </a:solidFill>
              </a:rPr>
              <a:t> with </a:t>
            </a:r>
            <a:r>
              <a:rPr lang="en-US" dirty="0" err="1">
                <a:solidFill>
                  <a:srgbClr val="FFFF00"/>
                </a:solidFill>
              </a:rPr>
              <a:t>rintatolimod</a:t>
            </a:r>
            <a:r>
              <a:rPr lang="en-US" dirty="0">
                <a:solidFill>
                  <a:srgbClr val="FFFF00"/>
                </a:solidFill>
              </a:rPr>
              <a:t> (</a:t>
            </a:r>
            <a:r>
              <a:rPr lang="en-US" dirty="0" err="1">
                <a:solidFill>
                  <a:srgbClr val="FFFF00"/>
                </a:solidFill>
              </a:rPr>
              <a:t>dsRNA</a:t>
            </a:r>
            <a:r>
              <a:rPr lang="en-US" dirty="0">
                <a:solidFill>
                  <a:srgbClr val="FFFF00"/>
                </a:solidFill>
              </a:rPr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85891"/>
            <a:ext cx="3008313" cy="2039840"/>
          </a:xfrm>
        </p:spPr>
        <p:txBody>
          <a:bodyPr/>
          <a:lstStyle/>
          <a:p>
            <a:r>
              <a:rPr lang="en-US" sz="1800" dirty="0"/>
              <a:t>In vivo </a:t>
            </a:r>
            <a:r>
              <a:rPr lang="en-US" sz="1800" dirty="0" smtClean="0"/>
              <a:t>activity closely  </a:t>
            </a:r>
            <a:r>
              <a:rPr lang="en-US" sz="1800" dirty="0"/>
              <a:t>corresponded with activity in culture, viral titers , and absence of lung lesions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3923" y="5118844"/>
            <a:ext cx="33881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Day et al.2009 Virology 2009;210-222</a:t>
            </a:r>
          </a:p>
          <a:p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2897" b="-128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675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Filoviridae</a:t>
            </a:r>
            <a:r>
              <a:rPr lang="en-US" dirty="0" smtClean="0">
                <a:solidFill>
                  <a:srgbClr val="FFFF00"/>
                </a:solidFill>
              </a:rPr>
              <a:t>: Marburg and Ebola Viruses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Non-segmented negative </a:t>
            </a:r>
            <a:r>
              <a:rPr lang="en-US" dirty="0" err="1" smtClean="0"/>
              <a:t>ss</a:t>
            </a:r>
            <a:r>
              <a:rPr lang="en-US" dirty="0" smtClean="0"/>
              <a:t> RNA viruses</a:t>
            </a:r>
          </a:p>
          <a:p>
            <a:r>
              <a:rPr lang="en-US" dirty="0" smtClean="0"/>
              <a:t>Up </a:t>
            </a:r>
            <a:r>
              <a:rPr lang="en-US" dirty="0" err="1" smtClean="0"/>
              <a:t>tp</a:t>
            </a:r>
            <a:r>
              <a:rPr lang="en-US" dirty="0" smtClean="0"/>
              <a:t> 90% mortality with EBOV-Z</a:t>
            </a:r>
          </a:p>
          <a:p>
            <a:pPr lvl="1"/>
            <a:r>
              <a:rPr lang="en-US" dirty="0" smtClean="0"/>
              <a:t>Impaired coagulation and innate immunity cascades</a:t>
            </a:r>
          </a:p>
          <a:p>
            <a:pPr lvl="1"/>
            <a:r>
              <a:rPr lang="en-US" dirty="0" smtClean="0"/>
              <a:t>Cytokine storm</a:t>
            </a:r>
          </a:p>
          <a:p>
            <a:pPr lvl="1"/>
            <a:r>
              <a:rPr lang="en-US" dirty="0" smtClean="0"/>
              <a:t>Profound immune suppression with T-cell apoptosis</a:t>
            </a:r>
          </a:p>
          <a:p>
            <a:pPr lvl="1"/>
            <a:r>
              <a:rPr lang="en-US" dirty="0" smtClean="0"/>
              <a:t>Lack of adaptive immunity</a:t>
            </a:r>
          </a:p>
          <a:p>
            <a:r>
              <a:rPr lang="en-US" dirty="0" smtClean="0"/>
              <a:t>Transmitted through body fluids</a:t>
            </a:r>
          </a:p>
          <a:p>
            <a:r>
              <a:rPr lang="en-US" dirty="0" smtClean="0"/>
              <a:t>Current international crisis level epidemic (WHO) in West Africa</a:t>
            </a:r>
          </a:p>
          <a:p>
            <a:r>
              <a:rPr lang="en-US" dirty="0" smtClean="0"/>
              <a:t>Survivors have neutralizing antibodies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27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Rx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Supportive only</a:t>
            </a:r>
          </a:p>
          <a:p>
            <a:r>
              <a:rPr lang="en-US" dirty="0" smtClean="0"/>
              <a:t>Drugs (</a:t>
            </a:r>
            <a:r>
              <a:rPr lang="en-US" dirty="0" err="1" smtClean="0"/>
              <a:t>Zmapp</a:t>
            </a:r>
            <a:r>
              <a:rPr lang="en-US" dirty="0" smtClean="0"/>
              <a:t> </a:t>
            </a:r>
            <a:r>
              <a:rPr lang="en-US" dirty="0" err="1" smtClean="0"/>
              <a:t>mAb</a:t>
            </a:r>
            <a:r>
              <a:rPr lang="en-US" dirty="0" smtClean="0"/>
              <a:t> cocktail) in developmental pipeline but safety unproven/currently no supply available</a:t>
            </a:r>
          </a:p>
          <a:p>
            <a:r>
              <a:rPr lang="en-US" dirty="0" smtClean="0"/>
              <a:t>Pipeline drugs are dependent on stable viral genome. Current pipeline drugs at risk due to high current mutation rate in West Africa crisis epidemic (</a:t>
            </a:r>
            <a:r>
              <a:rPr lang="en-US" i="1" dirty="0"/>
              <a:t>Science </a:t>
            </a:r>
            <a:r>
              <a:rPr lang="en-US" dirty="0"/>
              <a:t>2014; </a:t>
            </a:r>
            <a:r>
              <a:rPr lang="en-US" b="1" dirty="0"/>
              <a:t>345</a:t>
            </a:r>
            <a:r>
              <a:rPr lang="en-US" dirty="0"/>
              <a:t>:1369-</a:t>
            </a:r>
            <a:r>
              <a:rPr lang="en-US" dirty="0" smtClean="0"/>
              <a:t>1372)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07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5855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Alternative Rx Approach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Ebola VP35 wt_R2K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151" b="-141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Utilize approved drugs (IFNs) or drugs  in advanced clinical development (</a:t>
            </a:r>
            <a:r>
              <a:rPr lang="en-US" sz="1600" dirty="0" err="1" smtClean="0"/>
              <a:t>dsRNAs</a:t>
            </a:r>
            <a:r>
              <a:rPr lang="en-US" sz="1600" dirty="0" smtClean="0"/>
              <a:t>/safety demonstrated)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VP35 demonstrated principal lethal factor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VP35 binds </a:t>
            </a:r>
            <a:r>
              <a:rPr lang="en-US" sz="1600" dirty="0" err="1" smtClean="0"/>
              <a:t>dsRNA</a:t>
            </a:r>
            <a:r>
              <a:rPr lang="en-US" sz="1600" dirty="0" smtClean="0"/>
              <a:t> (illustration)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Immediately available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Synergistic with IFN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Mitchell WM and Carter WA. </a:t>
            </a:r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The Quest for Effective Ebola Treatment: Ebola VP35 Is An Evidence Based Target for </a:t>
            </a:r>
            <a:r>
              <a:rPr lang="en-US" b="1" dirty="0" err="1"/>
              <a:t>dsRNA</a:t>
            </a:r>
            <a:r>
              <a:rPr lang="en-US" b="1" dirty="0"/>
              <a:t> </a:t>
            </a:r>
            <a:r>
              <a:rPr lang="en-US" b="1" dirty="0" smtClean="0"/>
              <a:t>Drugs. </a:t>
            </a:r>
            <a:r>
              <a:rPr lang="en-US" b="1" dirty="0" err="1" smtClean="0"/>
              <a:t>Emerg</a:t>
            </a:r>
            <a:r>
              <a:rPr lang="en-US" b="1" dirty="0" smtClean="0"/>
              <a:t> Microbes &amp; Infect. 2014; in press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37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Jesus-Thats-All-Folks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		</a:t>
            </a:r>
            <a:r>
              <a:rPr lang="en-US" sz="4000" dirty="0" smtClean="0"/>
              <a:t>Questions?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245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3194"/>
            <a:ext cx="7772400" cy="1579406"/>
          </a:xfrm>
        </p:spPr>
        <p:txBody>
          <a:bodyPr/>
          <a:lstStyle/>
          <a:p>
            <a:r>
              <a:rPr lang="en-US" dirty="0" smtClean="0"/>
              <a:t>The Master Innate Immune Molecule: State of the Art</a:t>
            </a:r>
            <a:br>
              <a:rPr lang="en-US" dirty="0" smtClean="0"/>
            </a:br>
            <a:r>
              <a:rPr lang="en-US" dirty="0" smtClean="0"/>
              <a:t> (IFN circa 1970s)</a:t>
            </a:r>
            <a:endParaRPr lang="en-US" dirty="0"/>
          </a:p>
        </p:txBody>
      </p:sp>
      <p:pic>
        <p:nvPicPr>
          <p:cNvPr id="4" name="Content Placeholder 3" descr="IFN.t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9" t="-31461" b="-32712"/>
          <a:stretch/>
        </p:blipFill>
        <p:spPr>
          <a:xfrm>
            <a:off x="7748" y="1752599"/>
            <a:ext cx="9067364" cy="4660483"/>
          </a:xfrm>
        </p:spPr>
      </p:pic>
    </p:spTree>
    <p:extLst>
      <p:ext uri="{BB962C8B-B14F-4D97-AF65-F5344CB8AC3E}">
        <p14:creationId xmlns:p14="http://schemas.microsoft.com/office/powerpoint/2010/main" val="139469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03" y="269413"/>
            <a:ext cx="8812103" cy="1289333"/>
          </a:xfrm>
        </p:spPr>
        <p:txBody>
          <a:bodyPr/>
          <a:lstStyle/>
          <a:p>
            <a:r>
              <a:rPr lang="en-US" sz="4000" dirty="0" smtClean="0"/>
              <a:t>Major Pathways of Antiviral Innate Immunity</a:t>
            </a:r>
            <a:endParaRPr lang="en-US" sz="4000" dirty="0"/>
          </a:p>
        </p:txBody>
      </p:sp>
      <p:pic>
        <p:nvPicPr>
          <p:cNvPr id="5" name="Content Placeholder 4" descr="Mitchell Alferon Mech(rev10-3-14)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938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Initial cellular induction</a:t>
            </a:r>
          </a:p>
          <a:p>
            <a:pPr lvl="1"/>
            <a:r>
              <a:rPr lang="en-US" sz="2400" dirty="0" smtClean="0"/>
              <a:t>Viral pattern recognition</a:t>
            </a:r>
          </a:p>
          <a:p>
            <a:pPr lvl="2"/>
            <a:r>
              <a:rPr lang="en-US" dirty="0" smtClean="0"/>
              <a:t>TLRs</a:t>
            </a:r>
          </a:p>
          <a:p>
            <a:pPr lvl="2"/>
            <a:r>
              <a:rPr lang="en-US" dirty="0" smtClean="0"/>
              <a:t>Helicases</a:t>
            </a:r>
          </a:p>
          <a:p>
            <a:r>
              <a:rPr lang="en-US" sz="2400" dirty="0" smtClean="0"/>
              <a:t>Cell response</a:t>
            </a:r>
          </a:p>
          <a:p>
            <a:pPr lvl="1"/>
            <a:r>
              <a:rPr lang="en-US" sz="2400" dirty="0" smtClean="0"/>
              <a:t>IFN</a:t>
            </a:r>
          </a:p>
          <a:p>
            <a:pPr lvl="2"/>
            <a:r>
              <a:rPr lang="en-US" dirty="0" smtClean="0"/>
              <a:t>Antiviral mediators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741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The Toll/Toll-Like Receptors</a:t>
            </a:r>
            <a:endParaRPr lang="en-US" sz="400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Structure and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96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Drosophila Toll Receptors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Originally studied in Drosophila </a:t>
            </a:r>
            <a:r>
              <a:rPr lang="en-US" dirty="0" err="1" smtClean="0"/>
              <a:t>melanogaster</a:t>
            </a:r>
            <a:r>
              <a:rPr lang="en-US" dirty="0" smtClean="0"/>
              <a:t> for their function in embryonic development</a:t>
            </a:r>
          </a:p>
          <a:p>
            <a:r>
              <a:rPr lang="en-US" dirty="0" smtClean="0"/>
              <a:t>Human genome sequencing demonstrated sequence homologies to Toll Receptors (i.e.-Toll-Like Receptors)</a:t>
            </a:r>
          </a:p>
          <a:p>
            <a:r>
              <a:rPr lang="en-US" dirty="0" smtClean="0"/>
              <a:t>No known embryological function of </a:t>
            </a:r>
            <a:r>
              <a:rPr lang="en-US" dirty="0" err="1" smtClean="0"/>
              <a:t>TLRs</a:t>
            </a:r>
            <a:r>
              <a:rPr lang="en-US" dirty="0" smtClean="0"/>
              <a:t> in vertebrates</a:t>
            </a:r>
          </a:p>
          <a:p>
            <a:r>
              <a:rPr lang="en-US" dirty="0" smtClean="0"/>
              <a:t>Toll and Toll-Like Receptors are widely distributed in nature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41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PAMPs</a:t>
            </a:r>
            <a:r>
              <a:rPr lang="en-US" dirty="0" smtClean="0">
                <a:solidFill>
                  <a:srgbClr val="FFFF00"/>
                </a:solidFill>
              </a:rPr>
              <a:t> and Function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Toll and Toll-Like Receptors (</a:t>
            </a:r>
            <a:r>
              <a:rPr lang="en-US" dirty="0" err="1" smtClean="0"/>
              <a:t>TLRs</a:t>
            </a:r>
            <a:r>
              <a:rPr lang="en-US" dirty="0" smtClean="0"/>
              <a:t>) are specific germ-line pattern recognition proteins (</a:t>
            </a:r>
            <a:r>
              <a:rPr lang="en-US" dirty="0" err="1" smtClean="0"/>
              <a:t>PRPs</a:t>
            </a:r>
            <a:r>
              <a:rPr lang="en-US" dirty="0" smtClean="0"/>
              <a:t>) that detect common structural motifs of microorganisms bearing distinctive pathogen-associated molecular patterns (</a:t>
            </a:r>
            <a:r>
              <a:rPr lang="en-US" dirty="0" err="1" smtClean="0"/>
              <a:t>PAMPs</a:t>
            </a:r>
            <a:r>
              <a:rPr lang="en-US" dirty="0" smtClean="0"/>
              <a:t>) that initiate cellular innate and adaptive immune responses.</a:t>
            </a:r>
          </a:p>
          <a:p>
            <a:r>
              <a:rPr lang="en-US" dirty="0" smtClean="0"/>
              <a:t>All Toll and Toll-Like Receptors are Type 1 membrane proteins with an </a:t>
            </a:r>
            <a:r>
              <a:rPr lang="en-US" dirty="0" err="1" smtClean="0"/>
              <a:t>ectodomain</a:t>
            </a:r>
            <a:r>
              <a:rPr lang="en-US" dirty="0" smtClean="0"/>
              <a:t> (extra-</a:t>
            </a:r>
            <a:r>
              <a:rPr lang="en-US" dirty="0" err="1" smtClean="0"/>
              <a:t>cytoplasmic</a:t>
            </a:r>
            <a:r>
              <a:rPr lang="en-US" dirty="0" smtClean="0"/>
              <a:t>) containing binding sites for PAMP </a:t>
            </a:r>
            <a:r>
              <a:rPr lang="en-US" dirty="0" err="1" smtClean="0"/>
              <a:t>ligands</a:t>
            </a:r>
            <a:r>
              <a:rPr lang="en-US" dirty="0" smtClean="0"/>
              <a:t> and a </a:t>
            </a:r>
            <a:r>
              <a:rPr lang="en-US" dirty="0" err="1" smtClean="0"/>
              <a:t>cytoplasmic</a:t>
            </a:r>
            <a:r>
              <a:rPr lang="en-US" dirty="0" smtClean="0"/>
              <a:t> signaling domain.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7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Wide Distribution of Toll/</a:t>
            </a:r>
            <a:r>
              <a:rPr lang="en-US" dirty="0" err="1" smtClean="0">
                <a:solidFill>
                  <a:srgbClr val="FFFF00"/>
                </a:solidFill>
              </a:rPr>
              <a:t>TLRs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688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/>
                <a:gridCol w="1077890"/>
                <a:gridCol w="161451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</a:t>
                      </a:r>
                      <a:r>
                        <a:rPr lang="en-US" dirty="0" err="1" smtClean="0"/>
                        <a:t>TLRs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Mammal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Human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10;TLR1-10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Mammal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12;TLR1-13(TLR10)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Mammal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10;TLR1-7,9,10,13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Mammal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10;TLR1-10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Mammal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9;TLR1-9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Mammal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10;TLR1-10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Mammal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Opossum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11;TLR1-12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Chicken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13;TLR1a-c,2a,b,3,4,7a,b,8,15,21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4648200" y="1600198"/>
          <a:ext cx="4038600" cy="4608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9421"/>
                <a:gridCol w="1222979"/>
                <a:gridCol w="1346200"/>
              </a:tblGrid>
              <a:tr h="377955">
                <a:tc>
                  <a:txBody>
                    <a:bodyPr/>
                    <a:lstStyle/>
                    <a:p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</a:t>
                      </a:r>
                      <a:r>
                        <a:rPr lang="en-US" dirty="0" err="1" smtClean="0"/>
                        <a:t>TLRs</a:t>
                      </a:r>
                      <a:endParaRPr lang="en-US" dirty="0"/>
                    </a:p>
                  </a:txBody>
                  <a:tcPr/>
                </a:tc>
              </a:tr>
              <a:tr h="37795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Actinoptergli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Green</a:t>
                      </a:r>
                    </a:p>
                    <a:p>
                      <a:r>
                        <a:rPr lang="en-US" dirty="0" smtClean="0"/>
                        <a:t>Puffer Fish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10;TLR1,b,2,3,5,8,9,21-23</a:t>
                      </a:r>
                      <a:endParaRPr lang="en-US" dirty="0"/>
                    </a:p>
                  </a:txBody>
                  <a:tcPr/>
                </a:tc>
              </a:tr>
              <a:tr h="37795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Ascidiacea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Tunica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7-19</a:t>
                      </a:r>
                      <a:endParaRPr lang="en-US" dirty="0"/>
                    </a:p>
                  </a:txBody>
                  <a:tcPr/>
                </a:tc>
              </a:tr>
              <a:tr h="37795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Echinoida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Sea Urchin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222</a:t>
                      </a:r>
                      <a:endParaRPr lang="en-US" dirty="0"/>
                    </a:p>
                  </a:txBody>
                  <a:tcPr/>
                </a:tc>
              </a:tr>
              <a:tr h="37795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Insecta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Honey</a:t>
                      </a:r>
                      <a:r>
                        <a:rPr lang="en-US" baseline="0" dirty="0" smtClean="0"/>
                        <a:t> Bee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5;Toll1,2,6,</a:t>
                      </a:r>
                    </a:p>
                    <a:p>
                      <a:r>
                        <a:rPr lang="en-US" dirty="0" smtClean="0"/>
                        <a:t>8,10</a:t>
                      </a:r>
                      <a:endParaRPr lang="en-US" dirty="0"/>
                    </a:p>
                  </a:txBody>
                  <a:tcPr/>
                </a:tc>
              </a:tr>
              <a:tr h="37795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Insecta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Flour </a:t>
                      </a:r>
                      <a:r>
                        <a:rPr lang="en-US" dirty="0" err="1" smtClean="0"/>
                        <a:t>Bettle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9;Toll1-4,</a:t>
                      </a:r>
                    </a:p>
                    <a:p>
                      <a:r>
                        <a:rPr lang="en-US" dirty="0" smtClean="0"/>
                        <a:t>6-10</a:t>
                      </a:r>
                      <a:endParaRPr lang="en-US" dirty="0"/>
                    </a:p>
                  </a:txBody>
                  <a:tcPr/>
                </a:tc>
              </a:tr>
              <a:tr h="37795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Secernentea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Round worm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1; Toll1</a:t>
                      </a:r>
                      <a:endParaRPr lang="en-US" dirty="0"/>
                    </a:p>
                  </a:txBody>
                  <a:tcPr/>
                </a:tc>
              </a:tr>
              <a:tr h="37795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Anthozoa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Anemone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8905" y="6444950"/>
            <a:ext cx="634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Leulier</a:t>
            </a:r>
            <a:r>
              <a:rPr lang="en-US" dirty="0" smtClean="0">
                <a:solidFill>
                  <a:schemeClr val="bg1"/>
                </a:solidFill>
              </a:rPr>
              <a:t> F and Lemaitre, Nat Rev Genetics 9:165-178, 2010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4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Pathogen Structural Patterns Detected by </a:t>
            </a:r>
            <a:r>
              <a:rPr lang="en-US" dirty="0" err="1" smtClean="0">
                <a:solidFill>
                  <a:srgbClr val="FFFF00"/>
                </a:solidFill>
              </a:rPr>
              <a:t>TLRs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Bacteria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0" y="2174875"/>
          <a:ext cx="4497387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407"/>
                <a:gridCol w="1542815"/>
                <a:gridCol w="116716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Component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 Usage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Gm</a:t>
                      </a:r>
                      <a:r>
                        <a:rPr lang="en-US" baseline="0" dirty="0" smtClean="0"/>
                        <a:t> Negatives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Diacyl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lipopep</a:t>
                      </a:r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Mycoplasma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TLR6,2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Triacyl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lipopep</a:t>
                      </a:r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Bact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Mycoplas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TLR1,2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Lipoteichoic</a:t>
                      </a:r>
                      <a:r>
                        <a:rPr lang="en-US" dirty="0" smtClean="0"/>
                        <a:t> acid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Gm</a:t>
                      </a:r>
                      <a:r>
                        <a:rPr lang="en-US" baseline="0" dirty="0" smtClean="0"/>
                        <a:t> Positives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TLR6,2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Gm Positives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Porins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Neisseria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Lipoarabinoma</a:t>
                      </a:r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Mycobacteria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Flagelin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Flagelated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CpG</a:t>
                      </a:r>
                      <a:r>
                        <a:rPr lang="en-US" dirty="0" smtClean="0"/>
                        <a:t> DNA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Bact/Mycobac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Uropathogens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/>
          <a:lstStyle/>
          <a:p>
            <a:r>
              <a:rPr lang="en-US" dirty="0" smtClean="0"/>
              <a:t>Fungus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</p:nvPr>
        </p:nvGraphicFramePr>
        <p:xfrm>
          <a:off x="4645026" y="2174875"/>
          <a:ext cx="4498974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381"/>
                <a:gridCol w="1458149"/>
                <a:gridCol w="132644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Component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 Usage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Zymosan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Saccharomyc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TLR6,2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Phospholipo-mannan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Candida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Mannan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Candida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Glucuronoxylo-mannan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Cryptococcus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TLR2,4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818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ill's bes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L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Bill's best template.pot</Template>
  <TotalTime>10706</TotalTime>
  <Words>1882</Words>
  <Application>Microsoft Macintosh PowerPoint</Application>
  <PresentationFormat>On-screen Show (4:3)</PresentationFormat>
  <Paragraphs>369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Bill's best template</vt:lpstr>
      <vt:lpstr>TLR</vt:lpstr>
      <vt:lpstr>The Unique Role of TLR3 Agonists and the Induced Products of Innate Immunity as Pharmaceuticals</vt:lpstr>
      <vt:lpstr>PowerPoint Presentation</vt:lpstr>
      <vt:lpstr>The Master Innate Immune Molecule: State of the Art  (IFN circa 1970s)</vt:lpstr>
      <vt:lpstr>Major Pathways of Antiviral Innate Immunity</vt:lpstr>
      <vt:lpstr>The Toll/Toll-Like Receptors</vt:lpstr>
      <vt:lpstr>Drosophila Toll Receptors</vt:lpstr>
      <vt:lpstr>PAMPs and Function</vt:lpstr>
      <vt:lpstr>Wide Distribution of Toll/TLRs</vt:lpstr>
      <vt:lpstr>Pathogen Structural Patterns Detected by TLRs</vt:lpstr>
      <vt:lpstr>Pathogen Structural Patterns Detected by TLRs</vt:lpstr>
      <vt:lpstr>Leucine-Rich Repeats (LRR) of the TLRs</vt:lpstr>
      <vt:lpstr>Leucine Rich Repeats (LRR) Provide the Structural Basis for PAMP Detection</vt:lpstr>
      <vt:lpstr>Model Activated TLR Structure</vt:lpstr>
      <vt:lpstr>Intracytoplasmic Signaling Pathways</vt:lpstr>
      <vt:lpstr>MyD88 Dependent Intracytoplasmic Signaling Pathway</vt:lpstr>
      <vt:lpstr>TLR3 MyD88 Independent, TRIF Dependent TLR3 Intracellular Signaling Pathway</vt:lpstr>
      <vt:lpstr>TLR Activation/Response Summary</vt:lpstr>
      <vt:lpstr>Highly Pathogenic Emerging Viral Pathogens</vt:lpstr>
      <vt:lpstr>HPAIV</vt:lpstr>
      <vt:lpstr>HPAIV Pathogenesis</vt:lpstr>
      <vt:lpstr>Pulmonary Protection in Primates from H5N! With Low Dose Oral IFN</vt:lpstr>
      <vt:lpstr>Human Highly Pathogenic Coronaviridae</vt:lpstr>
      <vt:lpstr>SARS-CoV and MERS-CoV are Infectious Innate Immunity Deficiency Diseases</vt:lpstr>
      <vt:lpstr>SARS-CoV Inhibition in Cell Culture by Commercial Pharmaceuticals</vt:lpstr>
      <vt:lpstr>In vivo protection in mice from mouse adapted SARS-CoV with rintatolimod (dsRNA) </vt:lpstr>
      <vt:lpstr>Filoviridae: Marburg and Ebola Viruses</vt:lpstr>
      <vt:lpstr>Rx</vt:lpstr>
      <vt:lpstr>Alternative Rx Approach</vt:lpstr>
      <vt:lpstr>PowerPoint Presentation</vt:lpstr>
    </vt:vector>
  </TitlesOfParts>
  <Company>Vanderbilt University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Mitchell, Bill</dc:creator>
  <cp:lastModifiedBy>William Mitchell</cp:lastModifiedBy>
  <cp:revision>45</cp:revision>
  <dcterms:created xsi:type="dcterms:W3CDTF">2014-01-13T20:27:46Z</dcterms:created>
  <dcterms:modified xsi:type="dcterms:W3CDTF">2014-10-08T04:49:19Z</dcterms:modified>
</cp:coreProperties>
</file>