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Default Extension="docx" ContentType="application/vnd.openxmlformats-officedocument.wordprocessingml.documen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63" r:id="rId4"/>
    <p:sldId id="280" r:id="rId5"/>
    <p:sldId id="267" r:id="rId6"/>
    <p:sldId id="298" r:id="rId7"/>
    <p:sldId id="270" r:id="rId8"/>
    <p:sldId id="281" r:id="rId9"/>
    <p:sldId id="282" r:id="rId10"/>
    <p:sldId id="283" r:id="rId11"/>
    <p:sldId id="284" r:id="rId12"/>
    <p:sldId id="285" r:id="rId13"/>
    <p:sldId id="286" r:id="rId14"/>
    <p:sldId id="296" r:id="rId15"/>
    <p:sldId id="268" r:id="rId16"/>
    <p:sldId id="265" r:id="rId17"/>
    <p:sldId id="297" r:id="rId18"/>
    <p:sldId id="269" r:id="rId19"/>
    <p:sldId id="272" r:id="rId20"/>
    <p:sldId id="273" r:id="rId21"/>
    <p:sldId id="287" r:id="rId22"/>
    <p:sldId id="290" r:id="rId23"/>
    <p:sldId id="299" r:id="rId24"/>
    <p:sldId id="292" r:id="rId25"/>
    <p:sldId id="293" r:id="rId26"/>
    <p:sldId id="300" r:id="rId27"/>
    <p:sldId id="301" r:id="rId28"/>
    <p:sldId id="295" r:id="rId29"/>
    <p:sldId id="278" r:id="rId30"/>
    <p:sldId id="279" r:id="rId3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78CC-00BB-3A4E-8FE3-4F8FC42281D4}" type="datetimeFigureOut">
              <a:rPr lang="sv-SE" smtClean="0"/>
              <a:pPr/>
              <a:t>14-10-28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B7-8DA7-2849-862C-148B2E8AA9EF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78CC-00BB-3A4E-8FE3-4F8FC42281D4}" type="datetimeFigureOut">
              <a:rPr lang="sv-SE" smtClean="0"/>
              <a:pPr/>
              <a:t>14-10-28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B7-8DA7-2849-862C-148B2E8AA9EF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78CC-00BB-3A4E-8FE3-4F8FC42281D4}" type="datetimeFigureOut">
              <a:rPr lang="sv-SE" smtClean="0"/>
              <a:pPr/>
              <a:t>14-10-28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B7-8DA7-2849-862C-148B2E8AA9EF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78CC-00BB-3A4E-8FE3-4F8FC42281D4}" type="datetimeFigureOut">
              <a:rPr lang="sv-SE" smtClean="0"/>
              <a:pPr/>
              <a:t>14-10-28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B7-8DA7-2849-862C-148B2E8AA9EF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78CC-00BB-3A4E-8FE3-4F8FC42281D4}" type="datetimeFigureOut">
              <a:rPr lang="sv-SE" smtClean="0"/>
              <a:pPr/>
              <a:t>14-10-28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B7-8DA7-2849-862C-148B2E8AA9EF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78CC-00BB-3A4E-8FE3-4F8FC42281D4}" type="datetimeFigureOut">
              <a:rPr lang="sv-SE" smtClean="0"/>
              <a:pPr/>
              <a:t>14-10-28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B7-8DA7-2849-862C-148B2E8AA9EF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78CC-00BB-3A4E-8FE3-4F8FC42281D4}" type="datetimeFigureOut">
              <a:rPr lang="sv-SE" smtClean="0"/>
              <a:pPr/>
              <a:t>14-10-28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B7-8DA7-2849-862C-148B2E8AA9EF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78CC-00BB-3A4E-8FE3-4F8FC42281D4}" type="datetimeFigureOut">
              <a:rPr lang="sv-SE" smtClean="0"/>
              <a:pPr/>
              <a:t>14-10-28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B7-8DA7-2849-862C-148B2E8AA9EF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78CC-00BB-3A4E-8FE3-4F8FC42281D4}" type="datetimeFigureOut">
              <a:rPr lang="sv-SE" smtClean="0"/>
              <a:pPr/>
              <a:t>14-10-28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B7-8DA7-2849-862C-148B2E8AA9EF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78CC-00BB-3A4E-8FE3-4F8FC42281D4}" type="datetimeFigureOut">
              <a:rPr lang="sv-SE" smtClean="0"/>
              <a:pPr/>
              <a:t>14-10-28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B7-8DA7-2849-862C-148B2E8AA9EF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78CC-00BB-3A4E-8FE3-4F8FC42281D4}" type="datetimeFigureOut">
              <a:rPr lang="sv-SE" smtClean="0"/>
              <a:pPr/>
              <a:t>14-10-28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B7-8DA7-2849-862C-148B2E8AA9EF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178CC-00BB-3A4E-8FE3-4F8FC42281D4}" type="datetimeFigureOut">
              <a:rPr lang="sv-SE" smtClean="0"/>
              <a:pPr/>
              <a:t>14-10-28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15B7-8DA7-2849-862C-148B2E8AA9EF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package" Target="../embeddings/Microsoft_Word-dokument1.docx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package" Target="../embeddings/Microsoft_Word-dokument2.docx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Epigenetic</a:t>
            </a:r>
            <a:r>
              <a:rPr lang="sv-SE" dirty="0" smtClean="0"/>
              <a:t> </a:t>
            </a:r>
            <a:r>
              <a:rPr lang="sv-SE" dirty="0" err="1" smtClean="0"/>
              <a:t>regulation</a:t>
            </a:r>
            <a:r>
              <a:rPr lang="sv-SE" dirty="0" smtClean="0"/>
              <a:t> of the IGF2 /H19 gene cluster. </a:t>
            </a:r>
            <a:r>
              <a:rPr lang="sv-SE" dirty="0" err="1" smtClean="0"/>
              <a:t>Prospects</a:t>
            </a:r>
            <a:r>
              <a:rPr lang="sv-SE" dirty="0" smtClean="0"/>
              <a:t> for </a:t>
            </a:r>
            <a:r>
              <a:rPr lang="sv-SE" dirty="0" err="1" smtClean="0"/>
              <a:t>novel</a:t>
            </a:r>
            <a:r>
              <a:rPr lang="sv-SE" dirty="0" smtClean="0"/>
              <a:t> </a:t>
            </a:r>
            <a:r>
              <a:rPr lang="sv-SE" dirty="0" err="1" smtClean="0"/>
              <a:t>therapeutic</a:t>
            </a:r>
            <a:r>
              <a:rPr lang="sv-SE" dirty="0" smtClean="0"/>
              <a:t> </a:t>
            </a:r>
            <a:r>
              <a:rPr lang="sv-SE" dirty="0" err="1" smtClean="0"/>
              <a:t>traits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Wilhelm Engström</a:t>
            </a:r>
          </a:p>
          <a:p>
            <a:r>
              <a:rPr lang="sv-SE" dirty="0" smtClean="0"/>
              <a:t>Professor of </a:t>
            </a:r>
            <a:r>
              <a:rPr lang="sv-SE" dirty="0"/>
              <a:t>G</a:t>
            </a:r>
            <a:r>
              <a:rPr lang="sv-SE" dirty="0" smtClean="0"/>
              <a:t>eneral </a:t>
            </a:r>
            <a:r>
              <a:rPr lang="sv-SE" dirty="0" err="1" smtClean="0"/>
              <a:t>Pathology</a:t>
            </a:r>
            <a:endParaRPr lang="sv-SE" dirty="0" smtClean="0"/>
          </a:p>
          <a:p>
            <a:r>
              <a:rPr lang="sv-SE" dirty="0" smtClean="0"/>
              <a:t>Uppsala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1. </a:t>
            </a:r>
            <a:r>
              <a:rPr lang="sv-SE" dirty="0" err="1" smtClean="0"/>
              <a:t>Enhancer</a:t>
            </a:r>
            <a:r>
              <a:rPr lang="sv-SE" dirty="0" smtClean="0"/>
              <a:t> </a:t>
            </a:r>
            <a:r>
              <a:rPr lang="sv-SE" dirty="0" err="1" smtClean="0"/>
              <a:t>competition</a:t>
            </a:r>
            <a:endParaRPr lang="sv-SE" dirty="0"/>
          </a:p>
        </p:txBody>
      </p:sp>
      <p:pic>
        <p:nvPicPr>
          <p:cNvPr id="3" name="Bildobjekt 2" descr="bvf-wileng HD:Users:wilhelm:Desktop:Ny fig4.jpg"/>
          <p:cNvPicPr/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90" y="1477825"/>
            <a:ext cx="6032500" cy="603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84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enhancer</a:t>
            </a:r>
            <a:r>
              <a:rPr lang="sv-SE" dirty="0" smtClean="0"/>
              <a:t> </a:t>
            </a:r>
            <a:r>
              <a:rPr lang="sv-SE" dirty="0" err="1" smtClean="0"/>
              <a:t>competition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r>
              <a:rPr lang="sv-SE" dirty="0" smtClean="0"/>
              <a:t> and parental </a:t>
            </a:r>
            <a:r>
              <a:rPr lang="sv-SE" dirty="0" err="1" smtClean="0"/>
              <a:t>specific</a:t>
            </a:r>
            <a:r>
              <a:rPr lang="sv-SE" dirty="0" smtClean="0"/>
              <a:t> </a:t>
            </a:r>
            <a:r>
              <a:rPr lang="sv-SE" dirty="0" err="1" smtClean="0"/>
              <a:t>methylation</a:t>
            </a:r>
            <a:r>
              <a:rPr lang="sv-SE" dirty="0" smtClean="0"/>
              <a:t> of ICR</a:t>
            </a:r>
            <a:endParaRPr lang="sv-SE" dirty="0"/>
          </a:p>
        </p:txBody>
      </p:sp>
      <p:pic>
        <p:nvPicPr>
          <p:cNvPr id="3" name="Bildobjekt 2" descr="bvf-wileng HD:Users:wilhelm:Desktop:Ny fig5.jpg"/>
          <p:cNvPicPr/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873" y="1423718"/>
            <a:ext cx="6019800" cy="5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162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2. </a:t>
            </a:r>
            <a:r>
              <a:rPr lang="sv-SE" dirty="0" err="1" smtClean="0"/>
              <a:t>Boundary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3" name="Bildobjekt 2" descr="bvf-wileng HD:Users:wilhelm:Desktop:Fig6.jpg"/>
          <p:cNvPicPr/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6578" y="1282431"/>
            <a:ext cx="6032500" cy="603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01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3. </a:t>
            </a:r>
            <a:r>
              <a:rPr lang="sv-SE" dirty="0" err="1" smtClean="0"/>
              <a:t>Chromatin</a:t>
            </a:r>
            <a:r>
              <a:rPr lang="sv-SE" dirty="0" smtClean="0"/>
              <a:t> looping</a:t>
            </a:r>
            <a:endParaRPr lang="sv-SE" dirty="0"/>
          </a:p>
        </p:txBody>
      </p:sp>
      <p:pic>
        <p:nvPicPr>
          <p:cNvPr id="3" name="Bildobjekt 2" descr="bvf-wileng HD:Users:wilhelm:Desktop:Fig9.jpg"/>
          <p:cNvPicPr/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668" y="1267756"/>
            <a:ext cx="5667696" cy="5514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678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role</a:t>
            </a:r>
            <a:r>
              <a:rPr lang="sv-SE" dirty="0" smtClean="0"/>
              <a:t> of </a:t>
            </a:r>
            <a:r>
              <a:rPr lang="sv-SE" dirty="0" err="1" smtClean="0"/>
              <a:t>imprinting</a:t>
            </a:r>
            <a:r>
              <a:rPr lang="sv-SE" dirty="0" smtClean="0"/>
              <a:t> in </a:t>
            </a:r>
            <a:r>
              <a:rPr lang="sv-SE" dirty="0" err="1" smtClean="0"/>
              <a:t>tumourigenesis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Wilms</a:t>
            </a:r>
            <a:r>
              <a:rPr lang="sv-SE" dirty="0" smtClean="0"/>
              <a:t> </a:t>
            </a:r>
            <a:r>
              <a:rPr lang="sv-SE" dirty="0" err="1" smtClean="0"/>
              <a:t>tumour</a:t>
            </a:r>
            <a:r>
              <a:rPr lang="sv-SE" dirty="0" smtClean="0"/>
              <a:t> </a:t>
            </a:r>
            <a:r>
              <a:rPr lang="sv-SE" dirty="0" err="1" smtClean="0"/>
              <a:t>common</a:t>
            </a:r>
            <a:r>
              <a:rPr lang="sv-SE" dirty="0" smtClean="0"/>
              <a:t> </a:t>
            </a:r>
            <a:r>
              <a:rPr lang="sv-SE" dirty="0" err="1" smtClean="0"/>
              <a:t>denominator</a:t>
            </a:r>
            <a:r>
              <a:rPr lang="sv-SE" dirty="0" smtClean="0"/>
              <a:t> for this </a:t>
            </a:r>
            <a:r>
              <a:rPr lang="sv-SE" dirty="0" err="1" smtClean="0"/>
              <a:t>concept</a:t>
            </a:r>
            <a:r>
              <a:rPr lang="sv-SE" dirty="0" smtClean="0"/>
              <a:t>.</a:t>
            </a:r>
            <a:endParaRPr lang="sv-S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Wilms</a:t>
            </a:r>
            <a:r>
              <a:rPr lang="sv-SE" dirty="0" smtClean="0"/>
              <a:t> </a:t>
            </a:r>
            <a:r>
              <a:rPr lang="sv-SE" dirty="0" err="1" smtClean="0"/>
              <a:t>tumour</a:t>
            </a:r>
            <a:r>
              <a:rPr lang="sv-SE" dirty="0" smtClean="0"/>
              <a:t> – a </a:t>
            </a:r>
            <a:r>
              <a:rPr lang="sv-SE" dirty="0" err="1" smtClean="0"/>
              <a:t>puzzling</a:t>
            </a:r>
            <a:r>
              <a:rPr lang="sv-SE" dirty="0" smtClean="0"/>
              <a:t> story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2133600"/>
            <a:ext cx="20320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Wilms tumour</a:t>
            </a:r>
            <a:endParaRPr lang="sv-SE" dirty="0"/>
          </a:p>
        </p:txBody>
      </p:sp>
      <p:pic>
        <p:nvPicPr>
          <p:cNvPr id="3" name="Bildobjekt 2" descr="10065-0550x04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29" y="1233003"/>
            <a:ext cx="4489242" cy="51993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Wilms</a:t>
            </a:r>
            <a:r>
              <a:rPr lang="sv-SE" dirty="0" smtClean="0"/>
              <a:t> </a:t>
            </a:r>
            <a:r>
              <a:rPr lang="sv-SE" dirty="0" err="1" smtClean="0"/>
              <a:t>tumour</a:t>
            </a:r>
            <a:r>
              <a:rPr lang="sv-SE" dirty="0" smtClean="0"/>
              <a:t> and IGF2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The IGF2 gene is </a:t>
            </a:r>
            <a:r>
              <a:rPr lang="sv-SE" dirty="0" err="1" smtClean="0"/>
              <a:t>overexpressed</a:t>
            </a:r>
            <a:r>
              <a:rPr lang="sv-SE" dirty="0" smtClean="0"/>
              <a:t> in </a:t>
            </a:r>
            <a:r>
              <a:rPr lang="sv-SE" dirty="0" err="1" smtClean="0"/>
              <a:t>Wilms</a:t>
            </a:r>
            <a:r>
              <a:rPr lang="sv-SE" dirty="0" smtClean="0"/>
              <a:t> </a:t>
            </a:r>
            <a:r>
              <a:rPr lang="sv-SE" dirty="0" err="1" smtClean="0"/>
              <a:t>tumour</a:t>
            </a:r>
            <a:r>
              <a:rPr lang="sv-SE" dirty="0" smtClean="0"/>
              <a:t> and a </a:t>
            </a:r>
            <a:r>
              <a:rPr lang="sv-SE" dirty="0" err="1" smtClean="0"/>
              <a:t>wide</a:t>
            </a:r>
            <a:r>
              <a:rPr lang="sv-SE" dirty="0" smtClean="0"/>
              <a:t> </a:t>
            </a:r>
            <a:r>
              <a:rPr lang="sv-SE" dirty="0" err="1" smtClean="0"/>
              <a:t>spectrum</a:t>
            </a:r>
            <a:r>
              <a:rPr lang="sv-SE" dirty="0" smtClean="0"/>
              <a:t> of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neoplasms</a:t>
            </a:r>
            <a:endParaRPr lang="sv-SE" dirty="0" smtClean="0"/>
          </a:p>
          <a:p>
            <a:r>
              <a:rPr lang="sv-SE" dirty="0" err="1" smtClean="0"/>
              <a:t>Early</a:t>
            </a:r>
            <a:r>
              <a:rPr lang="sv-SE" dirty="0" smtClean="0"/>
              <a:t> data </a:t>
            </a:r>
            <a:r>
              <a:rPr lang="sv-SE" dirty="0" err="1" smtClean="0"/>
              <a:t>suggested</a:t>
            </a:r>
            <a:r>
              <a:rPr lang="sv-SE" dirty="0" smtClean="0"/>
              <a:t> that </a:t>
            </a:r>
            <a:r>
              <a:rPr lang="sv-SE" dirty="0" err="1" smtClean="0"/>
              <a:t>imprinting</a:t>
            </a:r>
            <a:r>
              <a:rPr lang="sv-SE" dirty="0" smtClean="0"/>
              <a:t> is </a:t>
            </a:r>
            <a:r>
              <a:rPr lang="sv-SE" dirty="0" err="1" smtClean="0"/>
              <a:t>relaxed</a:t>
            </a:r>
            <a:r>
              <a:rPr lang="sv-SE" dirty="0" smtClean="0"/>
              <a:t> </a:t>
            </a:r>
            <a:r>
              <a:rPr lang="sv-SE" dirty="0" err="1" smtClean="0"/>
              <a:t>even</a:t>
            </a:r>
            <a:r>
              <a:rPr lang="sv-SE" dirty="0" smtClean="0"/>
              <a:t> in </a:t>
            </a:r>
            <a:r>
              <a:rPr lang="sv-SE" dirty="0" err="1" smtClean="0"/>
              <a:t>non-neoplastic</a:t>
            </a:r>
            <a:r>
              <a:rPr lang="sv-SE" dirty="0" smtClean="0"/>
              <a:t> BWS </a:t>
            </a:r>
            <a:r>
              <a:rPr lang="sv-SE" dirty="0" err="1" smtClean="0"/>
              <a:t>tissues</a:t>
            </a:r>
            <a:r>
              <a:rPr lang="sv-SE" dirty="0" smtClean="0"/>
              <a:t>  </a:t>
            </a:r>
            <a:endParaRPr lang="sv-S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JIP-1 and IGF2 are </a:t>
            </a:r>
            <a:r>
              <a:rPr lang="sv-SE" dirty="0" err="1" smtClean="0"/>
              <a:t>coexpressed</a:t>
            </a:r>
            <a:r>
              <a:rPr lang="sv-SE" dirty="0" smtClean="0"/>
              <a:t> in </a:t>
            </a:r>
            <a:r>
              <a:rPr lang="sv-SE" dirty="0" err="1" smtClean="0"/>
              <a:t>Wilms</a:t>
            </a:r>
            <a:r>
              <a:rPr lang="sv-SE" dirty="0" smtClean="0"/>
              <a:t> </a:t>
            </a:r>
            <a:r>
              <a:rPr lang="sv-SE" dirty="0" err="1" smtClean="0"/>
              <a:t>tumour</a:t>
            </a:r>
            <a:endParaRPr lang="sv-SE" dirty="0"/>
          </a:p>
        </p:txBody>
      </p:sp>
      <p:pic>
        <p:nvPicPr>
          <p:cNvPr id="3" name="Bildobjekt 2" descr="WILM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50" y="2836863"/>
            <a:ext cx="2765425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co-regulation</a:t>
            </a:r>
            <a:r>
              <a:rPr lang="sv-SE" dirty="0" smtClean="0"/>
              <a:t> of IGF2 and JIP-1 expression is </a:t>
            </a:r>
            <a:r>
              <a:rPr lang="sv-SE" dirty="0" err="1" smtClean="0"/>
              <a:t>relaxed</a:t>
            </a:r>
            <a:r>
              <a:rPr lang="sv-SE" dirty="0" smtClean="0"/>
              <a:t> in </a:t>
            </a:r>
            <a:r>
              <a:rPr lang="sv-SE" dirty="0" err="1" smtClean="0"/>
              <a:t>Wilms</a:t>
            </a:r>
            <a:r>
              <a:rPr lang="sv-SE" dirty="0" smtClean="0"/>
              <a:t> </a:t>
            </a:r>
            <a:r>
              <a:rPr lang="sv-SE" dirty="0" err="1" smtClean="0"/>
              <a:t>tumour</a:t>
            </a:r>
            <a:r>
              <a:rPr lang="sv-SE" dirty="0" smtClean="0"/>
              <a:t> cell </a:t>
            </a:r>
            <a:r>
              <a:rPr lang="sv-SE" dirty="0" err="1" smtClean="0"/>
              <a:t>lines</a:t>
            </a:r>
            <a:endParaRPr lang="sv-SE" dirty="0"/>
          </a:p>
        </p:txBody>
      </p:sp>
      <p:pic>
        <p:nvPicPr>
          <p:cNvPr id="3" name="Bildobjekt 2" descr="WILM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1909763"/>
            <a:ext cx="2108200" cy="2482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Presentation 28 </a:t>
            </a:r>
            <a:r>
              <a:rPr lang="sv-SE" dirty="0" err="1" smtClean="0"/>
              <a:t>October</a:t>
            </a:r>
            <a:r>
              <a:rPr lang="sv-SE" dirty="0" smtClean="0"/>
              <a:t> 2014</a:t>
            </a:r>
            <a:endParaRPr lang="sv-SE" dirty="0"/>
          </a:p>
        </p:txBody>
      </p:sp>
      <p:pic>
        <p:nvPicPr>
          <p:cNvPr id="5" name="Bildobjekt 4" descr="lasvegas-boulevard_2170_600x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24446" y="11430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Exogenous</a:t>
            </a:r>
            <a:r>
              <a:rPr lang="sv-SE" dirty="0" smtClean="0"/>
              <a:t> IGF2 </a:t>
            </a:r>
            <a:r>
              <a:rPr lang="sv-SE" dirty="0" err="1" smtClean="0"/>
              <a:t>upregulates</a:t>
            </a:r>
            <a:r>
              <a:rPr lang="sv-SE" dirty="0" smtClean="0"/>
              <a:t> JIP-1 expression in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Wilms</a:t>
            </a:r>
            <a:r>
              <a:rPr lang="sv-SE" dirty="0" smtClean="0"/>
              <a:t> </a:t>
            </a:r>
            <a:r>
              <a:rPr lang="sv-SE" dirty="0" err="1" smtClean="0"/>
              <a:t>tumour</a:t>
            </a:r>
            <a:r>
              <a:rPr lang="sv-SE" dirty="0" smtClean="0"/>
              <a:t> cell </a:t>
            </a:r>
            <a:r>
              <a:rPr lang="sv-SE" dirty="0" err="1" smtClean="0"/>
              <a:t>line</a:t>
            </a:r>
            <a:r>
              <a:rPr lang="sv-SE" dirty="0" smtClean="0"/>
              <a:t> (WCCS-1)</a:t>
            </a:r>
            <a:endParaRPr lang="sv-SE" dirty="0"/>
          </a:p>
        </p:txBody>
      </p:sp>
      <p:pic>
        <p:nvPicPr>
          <p:cNvPr id="3" name="Bildobjekt 2" descr="WILMS3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2165350"/>
            <a:ext cx="1654175" cy="2546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A</a:t>
            </a:r>
            <a:r>
              <a:rPr lang="sv-SE" dirty="0" err="1" smtClean="0"/>
              <a:t>brogation</a:t>
            </a:r>
            <a:r>
              <a:rPr lang="sv-SE" dirty="0" smtClean="0"/>
              <a:t> of IGF2 </a:t>
            </a:r>
            <a:r>
              <a:rPr lang="sv-SE" dirty="0" err="1" smtClean="0"/>
              <a:t>effects</a:t>
            </a:r>
            <a:r>
              <a:rPr lang="sv-SE" dirty="0" smtClean="0"/>
              <a:t> in human </a:t>
            </a:r>
            <a:r>
              <a:rPr lang="sv-SE" dirty="0" err="1" smtClean="0"/>
              <a:t>Wilms</a:t>
            </a:r>
            <a:r>
              <a:rPr lang="sv-SE" dirty="0" smtClean="0"/>
              <a:t> </a:t>
            </a:r>
            <a:r>
              <a:rPr lang="sv-SE" dirty="0" err="1" smtClean="0"/>
              <a:t>tumour</a:t>
            </a:r>
            <a:r>
              <a:rPr lang="sv-SE" dirty="0" smtClean="0"/>
              <a:t> cell </a:t>
            </a:r>
            <a:r>
              <a:rPr lang="sv-SE" dirty="0" err="1" smtClean="0"/>
              <a:t>lines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WCCS-1</a:t>
            </a:r>
          </a:p>
          <a:p>
            <a:r>
              <a:rPr lang="sv-SE" dirty="0" err="1" smtClean="0"/>
              <a:t>Gawa</a:t>
            </a:r>
            <a:endParaRPr lang="sv-SE" dirty="0" smtClean="0"/>
          </a:p>
          <a:p>
            <a:r>
              <a:rPr lang="sv-SE" dirty="0" smtClean="0"/>
              <a:t>GOS-4</a:t>
            </a:r>
            <a:endParaRPr lang="sv-S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8809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Effects</a:t>
            </a:r>
            <a:r>
              <a:rPr lang="sv-SE" dirty="0" smtClean="0"/>
              <a:t> of </a:t>
            </a:r>
            <a:r>
              <a:rPr lang="sv-SE" dirty="0" err="1" smtClean="0"/>
              <a:t>antibodies</a:t>
            </a:r>
            <a:r>
              <a:rPr lang="sv-SE" dirty="0" smtClean="0"/>
              <a:t> and </a:t>
            </a:r>
            <a:r>
              <a:rPr lang="sv-SE" dirty="0" err="1" smtClean="0"/>
              <a:t>binding</a:t>
            </a:r>
            <a:r>
              <a:rPr lang="sv-SE" dirty="0" smtClean="0"/>
              <a:t> proteins on JIP-1 expression in WCCS-1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Alpha</a:t>
            </a:r>
            <a:r>
              <a:rPr lang="sv-SE" dirty="0" smtClean="0"/>
              <a:t> IR-3</a:t>
            </a:r>
          </a:p>
          <a:p>
            <a:r>
              <a:rPr lang="sv-SE" dirty="0" smtClean="0"/>
              <a:t>IGF-BP-2</a:t>
            </a:r>
          </a:p>
          <a:p>
            <a:endParaRPr lang="sv-SE" dirty="0"/>
          </a:p>
          <a:p>
            <a:r>
              <a:rPr lang="sv-SE" dirty="0" smtClean="0"/>
              <a:t>Will </a:t>
            </a:r>
            <a:r>
              <a:rPr lang="sv-SE" dirty="0" err="1" smtClean="0"/>
              <a:t>restore</a:t>
            </a:r>
            <a:r>
              <a:rPr lang="sv-SE" dirty="0" smtClean="0"/>
              <a:t> JIP-1 expression </a:t>
            </a:r>
            <a:r>
              <a:rPr lang="sv-SE" dirty="0" err="1" smtClean="0"/>
              <a:t>to</a:t>
            </a:r>
            <a:r>
              <a:rPr lang="sv-SE" smtClean="0"/>
              <a:t> normal </a:t>
            </a:r>
            <a:r>
              <a:rPr lang="sv-SE" dirty="0" err="1" smtClean="0"/>
              <a:t>levels</a:t>
            </a:r>
            <a:endParaRPr lang="sv-S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3495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Imprinting</a:t>
            </a:r>
            <a:r>
              <a:rPr lang="sv-SE" dirty="0" smtClean="0"/>
              <a:t> </a:t>
            </a:r>
            <a:r>
              <a:rPr lang="sv-SE" dirty="0" err="1" smtClean="0"/>
              <a:t>effects</a:t>
            </a:r>
            <a:r>
              <a:rPr lang="sv-SE" dirty="0" smtClean="0"/>
              <a:t> – 2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diseases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Silver Russell </a:t>
            </a:r>
            <a:r>
              <a:rPr lang="sv-SE" dirty="0" err="1" smtClean="0"/>
              <a:t>Syndrome</a:t>
            </a:r>
            <a:endParaRPr lang="sv-SE" dirty="0" smtClean="0"/>
          </a:p>
          <a:p>
            <a:r>
              <a:rPr lang="sv-SE" dirty="0" err="1" smtClean="0"/>
              <a:t>Beckwith</a:t>
            </a:r>
            <a:r>
              <a:rPr lang="sv-SE" dirty="0" smtClean="0"/>
              <a:t> </a:t>
            </a:r>
            <a:r>
              <a:rPr lang="sv-SE" dirty="0" err="1" smtClean="0"/>
              <a:t>Wiedemann</a:t>
            </a:r>
            <a:r>
              <a:rPr lang="sv-SE" dirty="0" smtClean="0"/>
              <a:t> </a:t>
            </a:r>
            <a:r>
              <a:rPr lang="sv-SE" dirty="0" err="1" smtClean="0"/>
              <a:t>Syndrome</a:t>
            </a:r>
            <a:endParaRPr lang="sv-S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1. Silver Russell syndrome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9085" y="2174875"/>
            <a:ext cx="3016418" cy="3951288"/>
          </a:xfrm>
        </p:spPr>
      </p:pic>
      <p:sp>
        <p:nvSpPr>
          <p:cNvPr id="10" name="Platshållare för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 smtClean="0"/>
              <a:t>Chromosomes</a:t>
            </a:r>
            <a:r>
              <a:rPr lang="sv-SE" dirty="0" smtClean="0"/>
              <a:t> 7 and 11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err="1" smtClean="0"/>
              <a:t>Growth</a:t>
            </a:r>
            <a:r>
              <a:rPr lang="sv-SE" dirty="0" smtClean="0"/>
              <a:t> retardation </a:t>
            </a:r>
            <a:r>
              <a:rPr lang="sv-SE" dirty="0" err="1" smtClean="0"/>
              <a:t>before</a:t>
            </a:r>
            <a:r>
              <a:rPr lang="sv-SE" dirty="0" smtClean="0"/>
              <a:t> and after </a:t>
            </a:r>
            <a:r>
              <a:rPr lang="sv-SE" dirty="0" err="1" smtClean="0"/>
              <a:t>birth</a:t>
            </a:r>
            <a:endParaRPr lang="sv-SE" dirty="0" smtClean="0"/>
          </a:p>
          <a:p>
            <a:r>
              <a:rPr lang="sv-SE" dirty="0" err="1" smtClean="0"/>
              <a:t>Large</a:t>
            </a:r>
            <a:r>
              <a:rPr lang="sv-SE" dirty="0" smtClean="0"/>
              <a:t> </a:t>
            </a:r>
            <a:r>
              <a:rPr lang="sv-SE" dirty="0" err="1" smtClean="0"/>
              <a:t>head</a:t>
            </a:r>
            <a:r>
              <a:rPr lang="sv-SE" dirty="0" smtClean="0"/>
              <a:t> </a:t>
            </a:r>
            <a:r>
              <a:rPr lang="sv-SE" dirty="0" err="1" smtClean="0"/>
              <a:t>compared</a:t>
            </a:r>
            <a:r>
              <a:rPr lang="sv-SE" dirty="0" smtClean="0"/>
              <a:t> to rest of the </a:t>
            </a:r>
            <a:r>
              <a:rPr lang="sv-SE" dirty="0" err="1" smtClean="0"/>
              <a:t>body</a:t>
            </a:r>
            <a:endParaRPr lang="sv-SE" dirty="0" smtClean="0"/>
          </a:p>
          <a:p>
            <a:r>
              <a:rPr lang="sv-SE" dirty="0" smtClean="0"/>
              <a:t>Prominent </a:t>
            </a:r>
            <a:r>
              <a:rPr lang="sv-SE" dirty="0" err="1" smtClean="0"/>
              <a:t>head</a:t>
            </a:r>
            <a:r>
              <a:rPr lang="sv-SE" dirty="0" smtClean="0"/>
              <a:t>, </a:t>
            </a:r>
            <a:r>
              <a:rPr lang="sv-SE" dirty="0" err="1" smtClean="0"/>
              <a:t>narrow</a:t>
            </a:r>
            <a:r>
              <a:rPr lang="sv-SE" dirty="0" smtClean="0"/>
              <a:t> chin</a:t>
            </a:r>
          </a:p>
          <a:p>
            <a:r>
              <a:rPr lang="sv-SE" dirty="0" smtClean="0"/>
              <a:t>5th finger </a:t>
            </a:r>
            <a:r>
              <a:rPr lang="sv-SE" dirty="0" err="1" smtClean="0"/>
              <a:t>clinodactyly</a:t>
            </a:r>
            <a:endParaRPr lang="sv-SE" dirty="0" smtClean="0"/>
          </a:p>
          <a:p>
            <a:r>
              <a:rPr lang="sv-SE" dirty="0" err="1" smtClean="0"/>
              <a:t>hemihypoplasia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301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2. </a:t>
            </a:r>
            <a:r>
              <a:rPr lang="sv-SE" dirty="0" err="1" smtClean="0"/>
              <a:t>Beckwith</a:t>
            </a:r>
            <a:r>
              <a:rPr lang="sv-SE" dirty="0" smtClean="0"/>
              <a:t> </a:t>
            </a:r>
            <a:r>
              <a:rPr lang="sv-SE" dirty="0" err="1" smtClean="0"/>
              <a:t>Wiedemann</a:t>
            </a:r>
            <a:r>
              <a:rPr lang="sv-SE" dirty="0" smtClean="0"/>
              <a:t> </a:t>
            </a:r>
            <a:r>
              <a:rPr lang="sv-SE" dirty="0" err="1" smtClean="0"/>
              <a:t>Syndrome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Overgrowth</a:t>
            </a:r>
            <a:r>
              <a:rPr lang="sv-SE" dirty="0" smtClean="0"/>
              <a:t> </a:t>
            </a:r>
            <a:r>
              <a:rPr lang="sv-SE" dirty="0" err="1" smtClean="0"/>
              <a:t>syndrome</a:t>
            </a:r>
            <a:endParaRPr lang="sv-SE" dirty="0" smtClean="0"/>
          </a:p>
          <a:p>
            <a:r>
              <a:rPr lang="sv-SE" dirty="0" err="1" smtClean="0"/>
              <a:t>hemihypertrophy</a:t>
            </a:r>
            <a:endParaRPr lang="sv-SE" dirty="0" smtClean="0"/>
          </a:p>
          <a:p>
            <a:r>
              <a:rPr lang="sv-SE" dirty="0" err="1" smtClean="0"/>
              <a:t>Increased</a:t>
            </a:r>
            <a:r>
              <a:rPr lang="sv-SE" dirty="0" smtClean="0"/>
              <a:t> risk of </a:t>
            </a:r>
            <a:r>
              <a:rPr lang="sv-SE" dirty="0" err="1" smtClean="0"/>
              <a:t>acquiring</a:t>
            </a:r>
            <a:r>
              <a:rPr lang="sv-SE" dirty="0" smtClean="0"/>
              <a:t> </a:t>
            </a:r>
            <a:r>
              <a:rPr lang="sv-SE" dirty="0" err="1" smtClean="0"/>
              <a:t>Wilms</a:t>
            </a:r>
            <a:r>
              <a:rPr lang="sv-SE" dirty="0" smtClean="0"/>
              <a:t> </a:t>
            </a:r>
            <a:r>
              <a:rPr lang="sv-SE" dirty="0" err="1" smtClean="0"/>
              <a:t>tumour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3540125"/>
            <a:ext cx="5080000" cy="4064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8405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SRS vs BWS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SRS – ICR1 </a:t>
            </a:r>
            <a:r>
              <a:rPr lang="sv-SE" dirty="0" err="1" smtClean="0"/>
              <a:t>hypomethylation</a:t>
            </a:r>
            <a:endParaRPr lang="sv-SE" dirty="0" smtClean="0"/>
          </a:p>
          <a:p>
            <a:r>
              <a:rPr lang="sv-SE" dirty="0" smtClean="0"/>
              <a:t>BWS – a </a:t>
            </a:r>
            <a:r>
              <a:rPr lang="sv-SE" dirty="0" err="1" smtClean="0"/>
              <a:t>variety</a:t>
            </a:r>
            <a:r>
              <a:rPr lang="sv-SE" dirty="0" smtClean="0"/>
              <a:t> of </a:t>
            </a:r>
            <a:r>
              <a:rPr lang="sv-SE" dirty="0" err="1" smtClean="0"/>
              <a:t>mechanisms</a:t>
            </a:r>
            <a:r>
              <a:rPr lang="sv-SE" dirty="0" smtClean="0"/>
              <a:t> to </a:t>
            </a:r>
            <a:r>
              <a:rPr lang="sv-SE" dirty="0" err="1" smtClean="0"/>
              <a:t>relax</a:t>
            </a:r>
            <a:r>
              <a:rPr lang="sv-SE" dirty="0" smtClean="0"/>
              <a:t> IGF2 </a:t>
            </a:r>
            <a:r>
              <a:rPr lang="sv-SE" dirty="0" err="1" smtClean="0"/>
              <a:t>imprinting</a:t>
            </a:r>
            <a:r>
              <a:rPr lang="sv-SE" dirty="0" smtClean="0"/>
              <a:t>. </a:t>
            </a:r>
            <a:endParaRPr lang="sv-S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Complicating</a:t>
            </a:r>
            <a:r>
              <a:rPr lang="sv-SE" dirty="0" smtClean="0"/>
              <a:t> the </a:t>
            </a:r>
            <a:r>
              <a:rPr lang="sv-SE" dirty="0" err="1" smtClean="0"/>
              <a:t>picture</a:t>
            </a:r>
            <a:r>
              <a:rPr lang="sv-SE" dirty="0" smtClean="0"/>
              <a:t>….. </a:t>
            </a:r>
            <a:r>
              <a:rPr lang="sv-SE" dirty="0" err="1" smtClean="0"/>
              <a:t>Introducing</a:t>
            </a:r>
            <a:r>
              <a:rPr lang="sv-SE" dirty="0" smtClean="0"/>
              <a:t> ICR2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Deletion</a:t>
            </a:r>
            <a:r>
              <a:rPr lang="sv-SE" dirty="0" smtClean="0"/>
              <a:t> of H19 </a:t>
            </a:r>
            <a:r>
              <a:rPr lang="sv-SE" dirty="0" err="1" smtClean="0"/>
              <a:t>sequence</a:t>
            </a:r>
            <a:r>
              <a:rPr lang="sv-SE" dirty="0" smtClean="0"/>
              <a:t> </a:t>
            </a:r>
            <a:r>
              <a:rPr lang="sv-SE" dirty="0" err="1" smtClean="0"/>
              <a:t>without</a:t>
            </a:r>
            <a:r>
              <a:rPr lang="sv-SE" dirty="0" smtClean="0"/>
              <a:t> </a:t>
            </a:r>
            <a:r>
              <a:rPr lang="sv-SE" dirty="0" err="1" smtClean="0"/>
              <a:t>effect</a:t>
            </a:r>
            <a:endParaRPr lang="sv-SE" dirty="0" smtClean="0"/>
          </a:p>
          <a:p>
            <a:r>
              <a:rPr lang="sv-SE" dirty="0" smtClean="0"/>
              <a:t>ICR2 </a:t>
            </a:r>
            <a:r>
              <a:rPr lang="sv-SE" dirty="0" err="1" smtClean="0"/>
              <a:t>regulates</a:t>
            </a:r>
            <a:r>
              <a:rPr lang="sv-SE" dirty="0" smtClean="0"/>
              <a:t> </a:t>
            </a:r>
            <a:r>
              <a:rPr lang="sv-SE" dirty="0" err="1" smtClean="0"/>
              <a:t>reciprocal</a:t>
            </a:r>
            <a:r>
              <a:rPr lang="sv-SE" dirty="0" smtClean="0"/>
              <a:t> expression of CDKN1C and KCNQ1  </a:t>
            </a:r>
          </a:p>
          <a:p>
            <a:r>
              <a:rPr lang="sv-SE" dirty="0" smtClean="0"/>
              <a:t>Mutations i </a:t>
            </a:r>
            <a:r>
              <a:rPr lang="sv-SE" dirty="0" err="1" smtClean="0"/>
              <a:t>paternally</a:t>
            </a:r>
            <a:r>
              <a:rPr lang="sv-SE" dirty="0" smtClean="0"/>
              <a:t> </a:t>
            </a:r>
            <a:r>
              <a:rPr lang="sv-SE" dirty="0" err="1" smtClean="0"/>
              <a:t>suppressed</a:t>
            </a:r>
            <a:r>
              <a:rPr lang="sv-SE" dirty="0" smtClean="0"/>
              <a:t> CDKN1C </a:t>
            </a:r>
            <a:r>
              <a:rPr lang="sv-SE" dirty="0" err="1" smtClean="0"/>
              <a:t>accounts</a:t>
            </a:r>
            <a:r>
              <a:rPr lang="sv-SE" dirty="0" smtClean="0"/>
              <a:t> for 40% of BWS</a:t>
            </a:r>
            <a:endParaRPr lang="sv-S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SRS, BWS and </a:t>
            </a:r>
            <a:r>
              <a:rPr lang="sv-SE" dirty="0" err="1" smtClean="0"/>
              <a:t>imprinting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rcRect t="8068" b="8068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1526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CONCLUSIONS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IGF2 expression is </a:t>
            </a:r>
            <a:r>
              <a:rPr lang="sv-SE" dirty="0" err="1" smtClean="0"/>
              <a:t>one</a:t>
            </a:r>
            <a:r>
              <a:rPr lang="sv-SE" dirty="0" smtClean="0"/>
              <a:t> of the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puzzling</a:t>
            </a:r>
            <a:r>
              <a:rPr lang="sv-SE" dirty="0" smtClean="0"/>
              <a:t> </a:t>
            </a:r>
            <a:r>
              <a:rPr lang="sv-SE" dirty="0" err="1" smtClean="0"/>
              <a:t>parentally</a:t>
            </a:r>
            <a:r>
              <a:rPr lang="sv-SE" dirty="0" smtClean="0"/>
              <a:t> </a:t>
            </a:r>
            <a:r>
              <a:rPr lang="sv-SE" dirty="0" err="1" smtClean="0"/>
              <a:t>imprinted</a:t>
            </a:r>
            <a:r>
              <a:rPr lang="sv-SE" dirty="0" smtClean="0"/>
              <a:t> genes</a:t>
            </a:r>
          </a:p>
          <a:p>
            <a:r>
              <a:rPr lang="sv-SE" dirty="0" smtClean="0"/>
              <a:t>Relaxation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imprinting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alter the </a:t>
            </a:r>
            <a:r>
              <a:rPr lang="sv-SE" dirty="0" err="1" smtClean="0"/>
              <a:t>growth</a:t>
            </a:r>
            <a:r>
              <a:rPr lang="sv-SE" dirty="0" smtClean="0"/>
              <a:t> </a:t>
            </a:r>
            <a:r>
              <a:rPr lang="sv-SE" dirty="0" err="1" smtClean="0"/>
              <a:t>factor</a:t>
            </a:r>
            <a:r>
              <a:rPr lang="sv-SE" dirty="0" smtClean="0"/>
              <a:t> </a:t>
            </a:r>
            <a:r>
              <a:rPr lang="sv-SE" dirty="0" err="1" smtClean="0"/>
              <a:t>concentration</a:t>
            </a:r>
            <a:endParaRPr lang="sv-SE" dirty="0" smtClean="0"/>
          </a:p>
          <a:p>
            <a:r>
              <a:rPr lang="sv-SE" dirty="0" err="1" smtClean="0"/>
              <a:t>Imprinting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r>
              <a:rPr lang="sv-SE" dirty="0" smtClean="0"/>
              <a:t> </a:t>
            </a:r>
            <a:r>
              <a:rPr lang="sv-SE" dirty="0" err="1" smtClean="0"/>
              <a:t>within</a:t>
            </a:r>
            <a:r>
              <a:rPr lang="sv-SE" dirty="0" smtClean="0"/>
              <a:t> a </a:t>
            </a:r>
            <a:r>
              <a:rPr lang="sv-SE" dirty="0" err="1" smtClean="0"/>
              <a:t>locus</a:t>
            </a:r>
            <a:r>
              <a:rPr lang="sv-SE" dirty="0" smtClean="0"/>
              <a:t> </a:t>
            </a:r>
            <a:r>
              <a:rPr lang="sv-SE" dirty="0" err="1" smtClean="0"/>
              <a:t>rather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in </a:t>
            </a:r>
            <a:r>
              <a:rPr lang="sv-SE" dirty="0" err="1" smtClean="0"/>
              <a:t>individual</a:t>
            </a:r>
            <a:r>
              <a:rPr lang="sv-SE" dirty="0" smtClean="0"/>
              <a:t> genes.</a:t>
            </a:r>
          </a:p>
          <a:p>
            <a:r>
              <a:rPr lang="sv-SE" dirty="0" err="1" smtClean="0"/>
              <a:t>Interference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imprinting</a:t>
            </a:r>
            <a:r>
              <a:rPr lang="sv-SE" dirty="0" smtClean="0"/>
              <a:t> an </a:t>
            </a:r>
            <a:r>
              <a:rPr lang="sv-SE" dirty="0" err="1" smtClean="0"/>
              <a:t>interesting</a:t>
            </a:r>
            <a:r>
              <a:rPr lang="sv-SE" dirty="0" smtClean="0"/>
              <a:t> basis for the </a:t>
            </a:r>
            <a:r>
              <a:rPr lang="sv-SE" dirty="0" err="1" smtClean="0"/>
              <a:t>development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novel</a:t>
            </a:r>
            <a:r>
              <a:rPr lang="sv-SE" dirty="0" smtClean="0"/>
              <a:t> </a:t>
            </a:r>
            <a:r>
              <a:rPr lang="sv-SE" dirty="0" err="1" smtClean="0"/>
              <a:t>treatment</a:t>
            </a:r>
            <a:endParaRPr 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The IGF system</a:t>
            </a:r>
            <a:endParaRPr lang="sv-SE" dirty="0"/>
          </a:p>
        </p:txBody>
      </p:sp>
      <p:pic>
        <p:nvPicPr>
          <p:cNvPr id="3" name="Bildobjekt 2" descr="igfov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2586038"/>
            <a:ext cx="5080000" cy="3708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Acknowledgements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u="sng" dirty="0" smtClean="0"/>
              <a:t>SLU;  </a:t>
            </a:r>
            <a:r>
              <a:rPr lang="sv-SE" dirty="0" smtClean="0"/>
              <a:t>Marika Granerus, Matilda </a:t>
            </a:r>
            <a:r>
              <a:rPr lang="sv-SE" dirty="0" err="1" smtClean="0"/>
              <a:t>Halje</a:t>
            </a:r>
            <a:r>
              <a:rPr lang="sv-SE" dirty="0" smtClean="0"/>
              <a:t>, Matilda Nordin; Caroline </a:t>
            </a:r>
            <a:r>
              <a:rPr lang="sv-SE" dirty="0" err="1" smtClean="0"/>
              <a:t>Laestander</a:t>
            </a:r>
            <a:r>
              <a:rPr lang="sv-SE" dirty="0" smtClean="0"/>
              <a:t>, Tove Hultman</a:t>
            </a:r>
          </a:p>
          <a:p>
            <a:r>
              <a:rPr lang="sv-SE" b="1" u="sng" dirty="0" smtClean="0"/>
              <a:t>University of Bath</a:t>
            </a:r>
            <a:r>
              <a:rPr lang="sv-SE" dirty="0" smtClean="0"/>
              <a:t>; Andrew </a:t>
            </a:r>
            <a:r>
              <a:rPr lang="sv-SE" dirty="0" err="1" smtClean="0"/>
              <a:t>Ward</a:t>
            </a:r>
            <a:r>
              <a:rPr lang="sv-SE" dirty="0" smtClean="0"/>
              <a:t>, Kim </a:t>
            </a:r>
            <a:r>
              <a:rPr lang="sv-SE" dirty="0" err="1" smtClean="0"/>
              <a:t>Moorwood</a:t>
            </a:r>
            <a:r>
              <a:rPr lang="sv-SE" dirty="0" smtClean="0"/>
              <a:t>; Daniel Bergman  </a:t>
            </a:r>
          </a:p>
          <a:p>
            <a:r>
              <a:rPr lang="sv-SE" b="1" u="sng" dirty="0" smtClean="0"/>
              <a:t>University of Oxford</a:t>
            </a:r>
            <a:r>
              <a:rPr lang="sv-SE" dirty="0" smtClean="0"/>
              <a:t>; Christopher F Graham FRS</a:t>
            </a:r>
          </a:p>
          <a:p>
            <a:r>
              <a:rPr lang="sv-SE" b="1" u="sng" dirty="0" smtClean="0"/>
              <a:t>University </a:t>
            </a:r>
            <a:r>
              <a:rPr lang="sv-SE" b="1" u="sng" dirty="0" err="1" smtClean="0"/>
              <a:t>of</a:t>
            </a:r>
            <a:r>
              <a:rPr lang="sv-SE" b="1" u="sng" dirty="0" smtClean="0"/>
              <a:t> Cambridge</a:t>
            </a:r>
            <a:r>
              <a:rPr lang="sv-SE" dirty="0" smtClean="0"/>
              <a:t>; Paul F </a:t>
            </a:r>
            <a:r>
              <a:rPr lang="sv-SE" dirty="0" err="1" smtClean="0"/>
              <a:t>Schofield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295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IGF2/H19 </a:t>
            </a:r>
            <a:r>
              <a:rPr lang="sv-SE" dirty="0" err="1" smtClean="0"/>
              <a:t>domain</a:t>
            </a:r>
            <a:endParaRPr lang="sv-S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0143809"/>
              </p:ext>
            </p:extLst>
          </p:nvPr>
        </p:nvGraphicFramePr>
        <p:xfrm>
          <a:off x="1720850" y="1744464"/>
          <a:ext cx="5702300" cy="4457700"/>
        </p:xfrm>
        <a:graphic>
          <a:graphicData uri="http://schemas.openxmlformats.org/presentationml/2006/ole">
            <p:oleObj spid="_x0000_s1032" name="Dokument" r:id="rId3" imgW="5702090" imgH="4457536" progId="Word.Document.12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345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 descr="nrc483288.fi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8" y="384175"/>
            <a:ext cx="7620000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IGF2 is </a:t>
            </a:r>
            <a:r>
              <a:rPr lang="sv-SE" dirty="0" err="1" smtClean="0"/>
              <a:t>parentally</a:t>
            </a:r>
            <a:r>
              <a:rPr lang="sv-SE" dirty="0" smtClean="0"/>
              <a:t> </a:t>
            </a:r>
            <a:r>
              <a:rPr lang="sv-SE" dirty="0" err="1" smtClean="0"/>
              <a:t>imprinted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Classic knockout experiments </a:t>
            </a:r>
            <a:r>
              <a:rPr lang="sv-SE" dirty="0" err="1" smtClean="0"/>
              <a:t>demonstrated</a:t>
            </a:r>
            <a:r>
              <a:rPr lang="sv-SE" dirty="0" smtClean="0"/>
              <a:t> that the IGF2 gene is expressed </a:t>
            </a:r>
            <a:r>
              <a:rPr lang="sv-SE" dirty="0" err="1" smtClean="0"/>
              <a:t>exclusively</a:t>
            </a:r>
            <a:r>
              <a:rPr lang="sv-SE" dirty="0" smtClean="0"/>
              <a:t> from the </a:t>
            </a:r>
            <a:r>
              <a:rPr lang="sv-SE" dirty="0" err="1" smtClean="0"/>
              <a:t>paternally</a:t>
            </a:r>
            <a:r>
              <a:rPr lang="sv-SE" dirty="0" smtClean="0"/>
              <a:t> </a:t>
            </a:r>
            <a:r>
              <a:rPr lang="sv-SE" dirty="0" err="1" smtClean="0"/>
              <a:t>inherited</a:t>
            </a:r>
            <a:r>
              <a:rPr lang="sv-SE" dirty="0" smtClean="0"/>
              <a:t> </a:t>
            </a:r>
            <a:r>
              <a:rPr lang="sv-SE" dirty="0" err="1" smtClean="0"/>
              <a:t>allele</a:t>
            </a:r>
            <a:endParaRPr lang="sv-SE" dirty="0" smtClean="0"/>
          </a:p>
          <a:p>
            <a:r>
              <a:rPr lang="sv-SE" dirty="0" smtClean="0"/>
              <a:t>The gene is </a:t>
            </a:r>
            <a:r>
              <a:rPr lang="sv-SE" dirty="0" err="1" smtClean="0"/>
              <a:t>imprinted</a:t>
            </a:r>
            <a:r>
              <a:rPr lang="sv-SE" dirty="0" smtClean="0"/>
              <a:t> in a </a:t>
            </a:r>
            <a:r>
              <a:rPr lang="sv-SE" dirty="0" err="1" smtClean="0"/>
              <a:t>variety</a:t>
            </a:r>
            <a:r>
              <a:rPr lang="sv-SE" dirty="0" smtClean="0"/>
              <a:t> of </a:t>
            </a:r>
            <a:r>
              <a:rPr lang="sv-SE" dirty="0" err="1" smtClean="0"/>
              <a:t>mammals</a:t>
            </a:r>
            <a:r>
              <a:rPr lang="sv-SE" dirty="0" smtClean="0"/>
              <a:t> </a:t>
            </a:r>
            <a:r>
              <a:rPr lang="sv-SE" dirty="0" err="1" smtClean="0"/>
              <a:t>including</a:t>
            </a:r>
            <a:r>
              <a:rPr lang="sv-SE" dirty="0" smtClean="0"/>
              <a:t> humans</a:t>
            </a:r>
            <a:endParaRPr 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Epigenetic</a:t>
            </a:r>
            <a:r>
              <a:rPr lang="sv-SE" dirty="0" smtClean="0"/>
              <a:t> </a:t>
            </a:r>
            <a:r>
              <a:rPr lang="sv-SE" dirty="0" err="1" smtClean="0"/>
              <a:t>mechanisms</a:t>
            </a:r>
            <a:endParaRPr lang="sv-SE" dirty="0"/>
          </a:p>
        </p:txBody>
      </p:sp>
      <p:pic>
        <p:nvPicPr>
          <p:cNvPr id="3" name="Bildobjekt 2" descr="chrom3b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63" y="1463675"/>
            <a:ext cx="4318000" cy="398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Methylation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ICR</a:t>
            </a:r>
            <a:endParaRPr lang="sv-S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3452859"/>
              </p:ext>
            </p:extLst>
          </p:nvPr>
        </p:nvGraphicFramePr>
        <p:xfrm>
          <a:off x="194427" y="1674809"/>
          <a:ext cx="8881401" cy="3558973"/>
        </p:xfrm>
        <a:graphic>
          <a:graphicData uri="http://schemas.openxmlformats.org/presentationml/2006/ole">
            <p:oleObj spid="_x0000_s2055" name="Dokument" r:id="rId3" imgW="3517771" imgH="1409648" progId="Word.Document.12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465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Three different </a:t>
            </a:r>
            <a:r>
              <a:rPr lang="sv-SE" dirty="0" err="1" smtClean="0"/>
              <a:t>concepts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explain</a:t>
            </a:r>
            <a:r>
              <a:rPr lang="sv-SE" dirty="0" smtClean="0"/>
              <a:t> the </a:t>
            </a:r>
            <a:r>
              <a:rPr lang="sv-SE" dirty="0" err="1" smtClean="0"/>
              <a:t>imprinting</a:t>
            </a:r>
            <a:r>
              <a:rPr lang="sv-SE" dirty="0" smtClean="0"/>
              <a:t> </a:t>
            </a:r>
            <a:r>
              <a:rPr lang="sv-SE" dirty="0" err="1" smtClean="0"/>
              <a:t>mechanism</a:t>
            </a:r>
            <a:endParaRPr lang="sv-S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123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455</Words>
  <Application>Microsoft Macintosh PowerPoint</Application>
  <PresentationFormat>Bildspel på skärmen (4:3)</PresentationFormat>
  <Paragraphs>69</Paragraphs>
  <Slides>30</Slides>
  <Notes>0</Notes>
  <HiddenSlides>0</HiddenSlides>
  <MMClips>0</MMClips>
  <ScaleCrop>false</ScaleCrop>
  <HeadingPairs>
    <vt:vector size="6" baseType="variant">
      <vt:variant>
        <vt:lpstr>Formgivningsmall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2" baseType="lpstr">
      <vt:lpstr>Office-tema</vt:lpstr>
      <vt:lpstr>Dokument</vt:lpstr>
      <vt:lpstr>Epigenetic regulation of the IGF2 /H19 gene cluster. Prospects for novel therapeutic traits</vt:lpstr>
      <vt:lpstr>Presentation 28 October 2014</vt:lpstr>
      <vt:lpstr>The IGF system</vt:lpstr>
      <vt:lpstr>IGF2/H19 domain</vt:lpstr>
      <vt:lpstr>Bild 5</vt:lpstr>
      <vt:lpstr>IGF2 is parentally imprinted</vt:lpstr>
      <vt:lpstr>Epigenetic mechanisms</vt:lpstr>
      <vt:lpstr>Methylation of ICR</vt:lpstr>
      <vt:lpstr>Three different concepts to explain the imprinting mechanism</vt:lpstr>
      <vt:lpstr>1. Enhancer competition</vt:lpstr>
      <vt:lpstr>The enhancer competition model and parental specific methylation of ICR</vt:lpstr>
      <vt:lpstr>2. Boundary model </vt:lpstr>
      <vt:lpstr>3. Chromatin looping</vt:lpstr>
      <vt:lpstr>The role of imprinting in tumourigenesis</vt:lpstr>
      <vt:lpstr>Wilms tumour – a puzzling story</vt:lpstr>
      <vt:lpstr>Wilms tumour</vt:lpstr>
      <vt:lpstr>Wilms tumour and IGF2</vt:lpstr>
      <vt:lpstr>JIP-1 and IGF2 are coexpressed in Wilms tumour</vt:lpstr>
      <vt:lpstr>The co-regulation of IGF2 and JIP-1 expression is relaxed in Wilms tumour cell lines</vt:lpstr>
      <vt:lpstr>Exogenous IGF2 upregulates JIP-1 expression in one Wilms tumour cell line (WCCS-1)</vt:lpstr>
      <vt:lpstr>Abrogation of IGF2 effects in human Wilms tumour cell lines</vt:lpstr>
      <vt:lpstr>Effects of antibodies and binding proteins on JIP-1 expression in WCCS-1</vt:lpstr>
      <vt:lpstr>Imprinting effects – 2 model diseases</vt:lpstr>
      <vt:lpstr>1. Silver Russell syndrome</vt:lpstr>
      <vt:lpstr>2. Beckwith Wiedemann Syndrome</vt:lpstr>
      <vt:lpstr>SRS vs BWS</vt:lpstr>
      <vt:lpstr>Complicating the picture….. Introducing ICR2</vt:lpstr>
      <vt:lpstr>SRS, BWS and imprinting control</vt:lpstr>
      <vt:lpstr>CONCLUSIONS</vt:lpstr>
      <vt:lpstr>Acknowledgements</vt:lpstr>
    </vt:vector>
  </TitlesOfParts>
  <Company>avd patologi, farmakologi o toxikologi, BVF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Scaffold proteins in cell signalling</dc:title>
  <dc:creator>Wilhelm Engström</dc:creator>
  <cp:lastModifiedBy>Wilhelm  Engström</cp:lastModifiedBy>
  <cp:revision>22</cp:revision>
  <cp:lastPrinted>2013-04-07T14:49:01Z</cp:lastPrinted>
  <dcterms:created xsi:type="dcterms:W3CDTF">2014-10-28T20:59:02Z</dcterms:created>
  <dcterms:modified xsi:type="dcterms:W3CDTF">2014-10-28T21:02:54Z</dcterms:modified>
</cp:coreProperties>
</file>