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370" r:id="rId3"/>
    <p:sldId id="373" r:id="rId4"/>
    <p:sldId id="372" r:id="rId5"/>
    <p:sldId id="375" r:id="rId6"/>
    <p:sldId id="391" r:id="rId7"/>
    <p:sldId id="392" r:id="rId8"/>
    <p:sldId id="339" r:id="rId9"/>
    <p:sldId id="393" r:id="rId10"/>
    <p:sldId id="394" r:id="rId11"/>
    <p:sldId id="342" r:id="rId12"/>
    <p:sldId id="351" r:id="rId13"/>
    <p:sldId id="341" r:id="rId14"/>
    <p:sldId id="350" r:id="rId15"/>
    <p:sldId id="390" r:id="rId16"/>
    <p:sldId id="346" r:id="rId17"/>
    <p:sldId id="379" r:id="rId18"/>
    <p:sldId id="381" r:id="rId19"/>
    <p:sldId id="383" r:id="rId20"/>
    <p:sldId id="389" r:id="rId21"/>
    <p:sldId id="387" r:id="rId22"/>
    <p:sldId id="397" r:id="rId23"/>
    <p:sldId id="395" r:id="rId24"/>
    <p:sldId id="396" r:id="rId25"/>
    <p:sldId id="398" r:id="rId26"/>
    <p:sldId id="363" r:id="rId27"/>
    <p:sldId id="376" r:id="rId28"/>
    <p:sldId id="364" r:id="rId29"/>
    <p:sldId id="365" r:id="rId30"/>
    <p:sldId id="369" r:id="rId31"/>
    <p:sldId id="380" r:id="rId32"/>
    <p:sldId id="385" r:id="rId33"/>
    <p:sldId id="386" r:id="rId34"/>
    <p:sldId id="388" r:id="rId35"/>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FF00"/>
    <a:srgbClr val="FFCC66"/>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8" d="100"/>
          <a:sy n="78" d="100"/>
        </p:scale>
        <p:origin x="-1240"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21781C-2690-D74B-B1AA-A0DE8B12846C}" type="datetimeFigureOut">
              <a:rPr lang="de-DE" smtClean="0"/>
              <a:t>03.08.15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17C633-D62A-1B4B-9418-8313CAEC0DE8}" type="slidenum">
              <a:rPr lang="de-DE" smtClean="0"/>
              <a:t>‹Nr.›</a:t>
            </a:fld>
            <a:endParaRPr lang="de-DE"/>
          </a:p>
        </p:txBody>
      </p:sp>
    </p:spTree>
    <p:extLst>
      <p:ext uri="{BB962C8B-B14F-4D97-AF65-F5344CB8AC3E}">
        <p14:creationId xmlns:p14="http://schemas.microsoft.com/office/powerpoint/2010/main" val="20309238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43ACA8BA-0D34-AE4F-B44F-186D329A26C8}" type="datetimeFigureOut">
              <a:rPr lang="de-DE" smtClean="0"/>
              <a:t>03.08.15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C5DFF1E-340C-DB43-9E2D-77FE95BF41FC}" type="slidenum">
              <a:rPr lang="de-DE" smtClean="0"/>
              <a:t>‹Nr.›</a:t>
            </a:fld>
            <a:endParaRPr lang="de-DE"/>
          </a:p>
        </p:txBody>
      </p:sp>
    </p:spTree>
    <p:extLst>
      <p:ext uri="{BB962C8B-B14F-4D97-AF65-F5344CB8AC3E}">
        <p14:creationId xmlns:p14="http://schemas.microsoft.com/office/powerpoint/2010/main" val="2499821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3ACA8BA-0D34-AE4F-B44F-186D329A26C8}" type="datetimeFigureOut">
              <a:rPr lang="de-DE" smtClean="0"/>
              <a:t>03.08.15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C5DFF1E-340C-DB43-9E2D-77FE95BF41FC}" type="slidenum">
              <a:rPr lang="de-DE" smtClean="0"/>
              <a:t>‹Nr.›</a:t>
            </a:fld>
            <a:endParaRPr lang="de-DE"/>
          </a:p>
        </p:txBody>
      </p:sp>
    </p:spTree>
    <p:extLst>
      <p:ext uri="{BB962C8B-B14F-4D97-AF65-F5344CB8AC3E}">
        <p14:creationId xmlns:p14="http://schemas.microsoft.com/office/powerpoint/2010/main" val="2734598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3ACA8BA-0D34-AE4F-B44F-186D329A26C8}" type="datetimeFigureOut">
              <a:rPr lang="de-DE" smtClean="0"/>
              <a:t>03.08.15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C5DFF1E-340C-DB43-9E2D-77FE95BF41FC}" type="slidenum">
              <a:rPr lang="de-DE" smtClean="0"/>
              <a:t>‹Nr.›</a:t>
            </a:fld>
            <a:endParaRPr lang="de-DE"/>
          </a:p>
        </p:txBody>
      </p:sp>
    </p:spTree>
    <p:extLst>
      <p:ext uri="{BB962C8B-B14F-4D97-AF65-F5344CB8AC3E}">
        <p14:creationId xmlns:p14="http://schemas.microsoft.com/office/powerpoint/2010/main" val="1011372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3ACA8BA-0D34-AE4F-B44F-186D329A26C8}" type="datetimeFigureOut">
              <a:rPr lang="de-DE" smtClean="0"/>
              <a:t>03.08.15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C5DFF1E-340C-DB43-9E2D-77FE95BF41FC}" type="slidenum">
              <a:rPr lang="de-DE" smtClean="0"/>
              <a:t>‹Nr.›</a:t>
            </a:fld>
            <a:endParaRPr lang="de-DE"/>
          </a:p>
        </p:txBody>
      </p:sp>
    </p:spTree>
    <p:extLst>
      <p:ext uri="{BB962C8B-B14F-4D97-AF65-F5344CB8AC3E}">
        <p14:creationId xmlns:p14="http://schemas.microsoft.com/office/powerpoint/2010/main" val="60559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43ACA8BA-0D34-AE4F-B44F-186D329A26C8}" type="datetimeFigureOut">
              <a:rPr lang="de-DE" smtClean="0"/>
              <a:t>03.08.15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C5DFF1E-340C-DB43-9E2D-77FE95BF41FC}" type="slidenum">
              <a:rPr lang="de-DE" smtClean="0"/>
              <a:t>‹Nr.›</a:t>
            </a:fld>
            <a:endParaRPr lang="de-DE"/>
          </a:p>
        </p:txBody>
      </p:sp>
    </p:spTree>
    <p:extLst>
      <p:ext uri="{BB962C8B-B14F-4D97-AF65-F5344CB8AC3E}">
        <p14:creationId xmlns:p14="http://schemas.microsoft.com/office/powerpoint/2010/main" val="2170918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43ACA8BA-0D34-AE4F-B44F-186D329A26C8}" type="datetimeFigureOut">
              <a:rPr lang="de-DE" smtClean="0"/>
              <a:t>03.08.15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C5DFF1E-340C-DB43-9E2D-77FE95BF41FC}" type="slidenum">
              <a:rPr lang="de-DE" smtClean="0"/>
              <a:t>‹Nr.›</a:t>
            </a:fld>
            <a:endParaRPr lang="de-DE"/>
          </a:p>
        </p:txBody>
      </p:sp>
    </p:spTree>
    <p:extLst>
      <p:ext uri="{BB962C8B-B14F-4D97-AF65-F5344CB8AC3E}">
        <p14:creationId xmlns:p14="http://schemas.microsoft.com/office/powerpoint/2010/main" val="2781653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43ACA8BA-0D34-AE4F-B44F-186D329A26C8}" type="datetimeFigureOut">
              <a:rPr lang="de-DE" smtClean="0"/>
              <a:t>03.08.15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C5DFF1E-340C-DB43-9E2D-77FE95BF41FC}" type="slidenum">
              <a:rPr lang="de-DE" smtClean="0"/>
              <a:t>‹Nr.›</a:t>
            </a:fld>
            <a:endParaRPr lang="de-DE"/>
          </a:p>
        </p:txBody>
      </p:sp>
    </p:spTree>
    <p:extLst>
      <p:ext uri="{BB962C8B-B14F-4D97-AF65-F5344CB8AC3E}">
        <p14:creationId xmlns:p14="http://schemas.microsoft.com/office/powerpoint/2010/main" val="418338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43ACA8BA-0D34-AE4F-B44F-186D329A26C8}" type="datetimeFigureOut">
              <a:rPr lang="de-DE" smtClean="0"/>
              <a:t>03.08.15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C5DFF1E-340C-DB43-9E2D-77FE95BF41FC}" type="slidenum">
              <a:rPr lang="de-DE" smtClean="0"/>
              <a:t>‹Nr.›</a:t>
            </a:fld>
            <a:endParaRPr lang="de-DE"/>
          </a:p>
        </p:txBody>
      </p:sp>
    </p:spTree>
    <p:extLst>
      <p:ext uri="{BB962C8B-B14F-4D97-AF65-F5344CB8AC3E}">
        <p14:creationId xmlns:p14="http://schemas.microsoft.com/office/powerpoint/2010/main" val="3610522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3ACA8BA-0D34-AE4F-B44F-186D329A26C8}" type="datetimeFigureOut">
              <a:rPr lang="de-DE" smtClean="0"/>
              <a:t>03.08.15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C5DFF1E-340C-DB43-9E2D-77FE95BF41FC}" type="slidenum">
              <a:rPr lang="de-DE" smtClean="0"/>
              <a:t>‹Nr.›</a:t>
            </a:fld>
            <a:endParaRPr lang="de-DE"/>
          </a:p>
        </p:txBody>
      </p:sp>
    </p:spTree>
    <p:extLst>
      <p:ext uri="{BB962C8B-B14F-4D97-AF65-F5344CB8AC3E}">
        <p14:creationId xmlns:p14="http://schemas.microsoft.com/office/powerpoint/2010/main" val="3205440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43ACA8BA-0D34-AE4F-B44F-186D329A26C8}" type="datetimeFigureOut">
              <a:rPr lang="de-DE" smtClean="0"/>
              <a:t>03.08.15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C5DFF1E-340C-DB43-9E2D-77FE95BF41FC}" type="slidenum">
              <a:rPr lang="de-DE" smtClean="0"/>
              <a:t>‹Nr.›</a:t>
            </a:fld>
            <a:endParaRPr lang="de-DE"/>
          </a:p>
        </p:txBody>
      </p:sp>
    </p:spTree>
    <p:extLst>
      <p:ext uri="{BB962C8B-B14F-4D97-AF65-F5344CB8AC3E}">
        <p14:creationId xmlns:p14="http://schemas.microsoft.com/office/powerpoint/2010/main" val="1285703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43ACA8BA-0D34-AE4F-B44F-186D329A26C8}" type="datetimeFigureOut">
              <a:rPr lang="de-DE" smtClean="0"/>
              <a:t>03.08.15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C5DFF1E-340C-DB43-9E2D-77FE95BF41FC}" type="slidenum">
              <a:rPr lang="de-DE" smtClean="0"/>
              <a:t>‹Nr.›</a:t>
            </a:fld>
            <a:endParaRPr lang="de-DE"/>
          </a:p>
        </p:txBody>
      </p:sp>
    </p:spTree>
    <p:extLst>
      <p:ext uri="{BB962C8B-B14F-4D97-AF65-F5344CB8AC3E}">
        <p14:creationId xmlns:p14="http://schemas.microsoft.com/office/powerpoint/2010/main" val="22706962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CA8BA-0D34-AE4F-B44F-186D329A26C8}" type="datetimeFigureOut">
              <a:rPr lang="de-DE" smtClean="0"/>
              <a:t>03.08.15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DFF1E-340C-DB43-9E2D-77FE95BF41FC}" type="slidenum">
              <a:rPr lang="de-DE" smtClean="0"/>
              <a:t>‹Nr.›</a:t>
            </a:fld>
            <a:endParaRPr lang="de-DE"/>
          </a:p>
        </p:txBody>
      </p:sp>
    </p:spTree>
    <p:extLst>
      <p:ext uri="{BB962C8B-B14F-4D97-AF65-F5344CB8AC3E}">
        <p14:creationId xmlns:p14="http://schemas.microsoft.com/office/powerpoint/2010/main" val="817913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eg"/><Relationship Id="rId5" Type="http://schemas.microsoft.com/office/2007/relationships/hdphoto" Target="../media/hdphoto6.wdp"/><Relationship Id="rId6" Type="http://schemas.openxmlformats.org/officeDocument/2006/relationships/image" Target="../media/image16.jpg"/><Relationship Id="rId7" Type="http://schemas.openxmlformats.org/officeDocument/2006/relationships/image" Target="../media/image17.jpg"/><Relationship Id="rId8" Type="http://schemas.openxmlformats.org/officeDocument/2006/relationships/image" Target="../media/image18.jpg"/><Relationship Id="rId9" Type="http://schemas.openxmlformats.org/officeDocument/2006/relationships/image" Target="../media/image19.jpg"/><Relationship Id="rId10"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microsoft.com/office/2007/relationships/hdphoto" Target="../media/hdphoto8.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3.JPG"/><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g"/><Relationship Id="rId3"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G"/><Relationship Id="rId3"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3.JPG"/><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JPG"/><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eg"/><Relationship Id="rId5" Type="http://schemas.microsoft.com/office/2007/relationships/hdphoto" Target="../media/hdphoto2.wdp"/><Relationship Id="rId6" Type="http://schemas.openxmlformats.org/officeDocument/2006/relationships/image" Target="../media/image12.jpeg"/><Relationship Id="rId7"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eg"/><Relationship Id="rId5" Type="http://schemas.microsoft.com/office/2007/relationships/hdphoto" Target="../media/hdphoto4.wdp"/><Relationship Id="rId6" Type="http://schemas.openxmlformats.org/officeDocument/2006/relationships/image" Target="../media/image12.jpeg"/><Relationship Id="rId7" Type="http://schemas.microsoft.com/office/2007/relationships/hdphoto" Target="../media/hdphoto5.wdp"/><Relationship Id="rId1" Type="http://schemas.openxmlformats.org/officeDocument/2006/relationships/slideLayout" Target="../slideLayouts/slideLayout6.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330752"/>
            <a:ext cx="7772400" cy="1470025"/>
          </a:xfrm>
        </p:spPr>
        <p:txBody>
          <a:bodyPr>
            <a:normAutofit fontScale="90000"/>
          </a:bodyPr>
          <a:lstStyle/>
          <a:p>
            <a:r>
              <a:rPr lang="en-GB" b="1" dirty="0" err="1"/>
              <a:t>S</a:t>
            </a:r>
            <a:r>
              <a:rPr lang="en-GB" b="1" dirty="0" err="1" smtClean="0"/>
              <a:t>yringomatous</a:t>
            </a:r>
            <a:r>
              <a:rPr lang="en-GB" b="1" dirty="0" smtClean="0"/>
              <a:t> </a:t>
            </a:r>
            <a:r>
              <a:rPr lang="en-GB" b="1" dirty="0"/>
              <a:t>tumour of the nipple and low-grade </a:t>
            </a:r>
            <a:r>
              <a:rPr lang="en-GB" b="1" dirty="0" err="1"/>
              <a:t>adenosquamous</a:t>
            </a:r>
            <a:r>
              <a:rPr lang="en-GB" b="1" dirty="0"/>
              <a:t> carcinoma</a:t>
            </a:r>
            <a:r>
              <a:rPr lang="en-GB" b="1" dirty="0" smtClean="0"/>
              <a:t>:</a:t>
            </a:r>
            <a:endParaRPr lang="de-DE" dirty="0"/>
          </a:p>
        </p:txBody>
      </p:sp>
      <p:sp>
        <p:nvSpPr>
          <p:cNvPr id="4" name="Textfeld 3"/>
          <p:cNvSpPr txBox="1"/>
          <p:nvPr/>
        </p:nvSpPr>
        <p:spPr>
          <a:xfrm>
            <a:off x="2633848" y="4434940"/>
            <a:ext cx="4405425" cy="923330"/>
          </a:xfrm>
          <a:prstGeom prst="rect">
            <a:avLst/>
          </a:prstGeom>
          <a:noFill/>
        </p:spPr>
        <p:txBody>
          <a:bodyPr wrap="square" rtlCol="0">
            <a:spAutoFit/>
          </a:bodyPr>
          <a:lstStyle/>
          <a:p>
            <a:pPr algn="ctr"/>
            <a:r>
              <a:rPr lang="de-DE" dirty="0" smtClean="0"/>
              <a:t>Werner Boecker and Igor </a:t>
            </a:r>
            <a:r>
              <a:rPr lang="de-DE" dirty="0" err="1" smtClean="0"/>
              <a:t>Buchwalow</a:t>
            </a:r>
            <a:endParaRPr lang="de-DE" dirty="0" smtClean="0"/>
          </a:p>
          <a:p>
            <a:pPr algn="ctr"/>
            <a:r>
              <a:rPr lang="de-DE" dirty="0" smtClean="0"/>
              <a:t>University </a:t>
            </a:r>
            <a:r>
              <a:rPr lang="de-DE" dirty="0" err="1" smtClean="0"/>
              <a:t>of</a:t>
            </a:r>
            <a:r>
              <a:rPr lang="de-DE" dirty="0" smtClean="0"/>
              <a:t> Münster,  and Hamburg, Germany</a:t>
            </a:r>
            <a:endParaRPr lang="de-DE" dirty="0"/>
          </a:p>
        </p:txBody>
      </p:sp>
      <p:sp>
        <p:nvSpPr>
          <p:cNvPr id="5" name="Textfeld 4"/>
          <p:cNvSpPr txBox="1"/>
          <p:nvPr/>
        </p:nvSpPr>
        <p:spPr>
          <a:xfrm>
            <a:off x="6396489" y="6319003"/>
            <a:ext cx="2994435" cy="369332"/>
          </a:xfrm>
          <a:prstGeom prst="rect">
            <a:avLst/>
          </a:prstGeom>
          <a:noFill/>
        </p:spPr>
        <p:txBody>
          <a:bodyPr wrap="square" rtlCol="0">
            <a:spAutoFit/>
          </a:bodyPr>
          <a:lstStyle/>
          <a:p>
            <a:r>
              <a:rPr lang="de-DE" dirty="0" err="1" smtClean="0"/>
              <a:t>boecker@me.com</a:t>
            </a:r>
            <a:endParaRPr lang="de-DE" dirty="0"/>
          </a:p>
        </p:txBody>
      </p:sp>
      <p:sp>
        <p:nvSpPr>
          <p:cNvPr id="6" name="Untertitel 5"/>
          <p:cNvSpPr>
            <a:spLocks noGrp="1"/>
          </p:cNvSpPr>
          <p:nvPr>
            <p:ph type="subTitle" idx="1"/>
          </p:nvPr>
        </p:nvSpPr>
        <p:spPr>
          <a:xfrm>
            <a:off x="1371600" y="3169875"/>
            <a:ext cx="6400800" cy="1752600"/>
          </a:xfrm>
        </p:spPr>
        <p:txBody>
          <a:bodyPr/>
          <a:lstStyle/>
          <a:p>
            <a:r>
              <a:rPr lang="en-GB" b="1" dirty="0"/>
              <a:t>evidence for a common origin</a:t>
            </a:r>
            <a:endParaRPr lang="de-DE" dirty="0"/>
          </a:p>
        </p:txBody>
      </p:sp>
      <p:sp>
        <p:nvSpPr>
          <p:cNvPr id="3" name="Textfeld 2"/>
          <p:cNvSpPr txBox="1"/>
          <p:nvPr/>
        </p:nvSpPr>
        <p:spPr>
          <a:xfrm>
            <a:off x="5334170" y="239092"/>
            <a:ext cx="3809830" cy="400110"/>
          </a:xfrm>
          <a:prstGeom prst="rect">
            <a:avLst/>
          </a:prstGeom>
          <a:noFill/>
        </p:spPr>
        <p:txBody>
          <a:bodyPr wrap="square" rtlCol="0">
            <a:spAutoFit/>
          </a:bodyPr>
          <a:lstStyle/>
          <a:p>
            <a:r>
              <a:rPr lang="de-DE" sz="2000" b="1" dirty="0" smtClean="0">
                <a:solidFill>
                  <a:schemeClr val="accent3">
                    <a:lumMod val="75000"/>
                  </a:schemeClr>
                </a:solidFill>
              </a:rPr>
              <a:t>World </a:t>
            </a:r>
            <a:r>
              <a:rPr lang="de-DE" sz="2000" b="1" dirty="0" err="1" smtClean="0">
                <a:solidFill>
                  <a:schemeClr val="accent3">
                    <a:lumMod val="75000"/>
                  </a:schemeClr>
                </a:solidFill>
              </a:rPr>
              <a:t>Congress</a:t>
            </a:r>
            <a:r>
              <a:rPr lang="de-DE" sz="2000" b="1" dirty="0" smtClean="0">
                <a:solidFill>
                  <a:schemeClr val="accent3">
                    <a:lumMod val="75000"/>
                  </a:schemeClr>
                </a:solidFill>
              </a:rPr>
              <a:t> on </a:t>
            </a:r>
            <a:r>
              <a:rPr lang="de-DE" sz="2000" b="1" dirty="0" err="1" smtClean="0">
                <a:solidFill>
                  <a:schemeClr val="accent3">
                    <a:lumMod val="75000"/>
                  </a:schemeClr>
                </a:solidFill>
              </a:rPr>
              <a:t>Breast</a:t>
            </a:r>
            <a:r>
              <a:rPr lang="de-DE" sz="2000" b="1" dirty="0" smtClean="0">
                <a:solidFill>
                  <a:schemeClr val="accent3">
                    <a:lumMod val="75000"/>
                  </a:schemeClr>
                </a:solidFill>
              </a:rPr>
              <a:t> </a:t>
            </a:r>
            <a:r>
              <a:rPr lang="de-DE" sz="2000" b="1" dirty="0" err="1" smtClean="0">
                <a:solidFill>
                  <a:schemeClr val="accent3">
                    <a:lumMod val="75000"/>
                  </a:schemeClr>
                </a:solidFill>
              </a:rPr>
              <a:t>Cancer</a:t>
            </a:r>
            <a:endParaRPr lang="de-DE" sz="2000" b="1" dirty="0">
              <a:solidFill>
                <a:schemeClr val="accent3">
                  <a:lumMod val="75000"/>
                </a:schemeClr>
              </a:solidFill>
            </a:endParaRPr>
          </a:p>
        </p:txBody>
      </p:sp>
    </p:spTree>
    <p:extLst>
      <p:ext uri="{BB962C8B-B14F-4D97-AF65-F5344CB8AC3E}">
        <p14:creationId xmlns:p14="http://schemas.microsoft.com/office/powerpoint/2010/main" val="1715811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32927-05-syringom nipple--p63- 40x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 y="1726926"/>
            <a:ext cx="2262472" cy="1686214"/>
          </a:xfrm>
          <a:prstGeom prst="rect">
            <a:avLst/>
          </a:prstGeom>
        </p:spPr>
      </p:pic>
      <p:sp>
        <p:nvSpPr>
          <p:cNvPr id="3" name="Textfeld 2"/>
          <p:cNvSpPr txBox="1"/>
          <p:nvPr/>
        </p:nvSpPr>
        <p:spPr>
          <a:xfrm>
            <a:off x="1735830" y="1713443"/>
            <a:ext cx="650285" cy="335756"/>
          </a:xfrm>
          <a:prstGeom prst="rect">
            <a:avLst/>
          </a:prstGeom>
          <a:solidFill>
            <a:srgbClr val="FFFFFF"/>
          </a:solidFill>
        </p:spPr>
        <p:txBody>
          <a:bodyPr wrap="square" rtlCol="0">
            <a:spAutoFit/>
          </a:bodyPr>
          <a:lstStyle/>
          <a:p>
            <a:r>
              <a:rPr lang="de-DE" dirty="0" smtClean="0"/>
              <a:t>p63</a:t>
            </a:r>
            <a:endParaRPr lang="de-DE" dirty="0"/>
          </a:p>
        </p:txBody>
      </p:sp>
      <p:pic>
        <p:nvPicPr>
          <p:cNvPr id="4" name="Bild 3" descr="32924 05 Syringoma  K5 6 1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470" y="1698823"/>
            <a:ext cx="2255318" cy="1689864"/>
          </a:xfrm>
          <a:prstGeom prst="rect">
            <a:avLst/>
          </a:prstGeom>
        </p:spPr>
      </p:pic>
      <p:sp>
        <p:nvSpPr>
          <p:cNvPr id="5" name="Textfeld 4"/>
          <p:cNvSpPr txBox="1"/>
          <p:nvPr/>
        </p:nvSpPr>
        <p:spPr>
          <a:xfrm>
            <a:off x="3948503" y="1713422"/>
            <a:ext cx="650285" cy="369332"/>
          </a:xfrm>
          <a:prstGeom prst="rect">
            <a:avLst/>
          </a:prstGeom>
          <a:solidFill>
            <a:srgbClr val="FFFFFF"/>
          </a:solidFill>
        </p:spPr>
        <p:txBody>
          <a:bodyPr wrap="square" rtlCol="0">
            <a:spAutoFit/>
          </a:bodyPr>
          <a:lstStyle/>
          <a:p>
            <a:r>
              <a:rPr lang="de-DE" dirty="0" smtClean="0"/>
              <a:t>K5</a:t>
            </a:r>
            <a:endParaRPr lang="de-DE" dirty="0"/>
          </a:p>
        </p:txBody>
      </p:sp>
      <p:pic>
        <p:nvPicPr>
          <p:cNvPr id="6" name="Bild 5" descr="32924 05 Syringoma  K8 18 5x.jp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598788" y="1713443"/>
            <a:ext cx="2273536" cy="1703514"/>
          </a:xfrm>
          <a:prstGeom prst="rect">
            <a:avLst/>
          </a:prstGeom>
        </p:spPr>
      </p:pic>
      <p:sp>
        <p:nvSpPr>
          <p:cNvPr id="7" name="Textfeld 6"/>
          <p:cNvSpPr txBox="1"/>
          <p:nvPr/>
        </p:nvSpPr>
        <p:spPr>
          <a:xfrm>
            <a:off x="5889695" y="1754922"/>
            <a:ext cx="982630" cy="369332"/>
          </a:xfrm>
          <a:prstGeom prst="rect">
            <a:avLst/>
          </a:prstGeom>
          <a:solidFill>
            <a:srgbClr val="FFFFFF"/>
          </a:solidFill>
        </p:spPr>
        <p:txBody>
          <a:bodyPr wrap="square" rtlCol="0">
            <a:spAutoFit/>
          </a:bodyPr>
          <a:lstStyle/>
          <a:p>
            <a:r>
              <a:rPr lang="de-DE" dirty="0" smtClean="0"/>
              <a:t>K8/18</a:t>
            </a:r>
            <a:endParaRPr lang="de-DE" dirty="0"/>
          </a:p>
        </p:txBody>
      </p:sp>
      <p:pic>
        <p:nvPicPr>
          <p:cNvPr id="8" name="Bild 7" descr="32927-05-syringom nipple-k10- 40x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9617" y="1754922"/>
            <a:ext cx="2264977" cy="1688080"/>
          </a:xfrm>
          <a:prstGeom prst="rect">
            <a:avLst/>
          </a:prstGeom>
        </p:spPr>
      </p:pic>
      <p:sp>
        <p:nvSpPr>
          <p:cNvPr id="9" name="Textfeld 8"/>
          <p:cNvSpPr txBox="1"/>
          <p:nvPr/>
        </p:nvSpPr>
        <p:spPr>
          <a:xfrm>
            <a:off x="8427310" y="1754922"/>
            <a:ext cx="650285" cy="369332"/>
          </a:xfrm>
          <a:prstGeom prst="rect">
            <a:avLst/>
          </a:prstGeom>
          <a:solidFill>
            <a:srgbClr val="FFFFFF"/>
          </a:solidFill>
        </p:spPr>
        <p:txBody>
          <a:bodyPr wrap="square" rtlCol="0">
            <a:spAutoFit/>
          </a:bodyPr>
          <a:lstStyle/>
          <a:p>
            <a:r>
              <a:rPr lang="de-DE" dirty="0" smtClean="0"/>
              <a:t>K10</a:t>
            </a:r>
            <a:endParaRPr lang="de-DE" dirty="0"/>
          </a:p>
        </p:txBody>
      </p:sp>
      <p:pic>
        <p:nvPicPr>
          <p:cNvPr id="10" name="Bild 9" descr="6009 03 LGAdSC p63 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541" y="4603661"/>
            <a:ext cx="2153586" cy="1613638"/>
          </a:xfrm>
          <a:prstGeom prst="rect">
            <a:avLst/>
          </a:prstGeom>
        </p:spPr>
      </p:pic>
      <p:sp>
        <p:nvSpPr>
          <p:cNvPr id="11" name="Textfeld 10"/>
          <p:cNvSpPr txBox="1"/>
          <p:nvPr/>
        </p:nvSpPr>
        <p:spPr>
          <a:xfrm>
            <a:off x="175541" y="4589943"/>
            <a:ext cx="650285" cy="335756"/>
          </a:xfrm>
          <a:prstGeom prst="rect">
            <a:avLst/>
          </a:prstGeom>
          <a:solidFill>
            <a:srgbClr val="FFFFFF"/>
          </a:solidFill>
        </p:spPr>
        <p:txBody>
          <a:bodyPr wrap="square" rtlCol="0">
            <a:spAutoFit/>
          </a:bodyPr>
          <a:lstStyle/>
          <a:p>
            <a:r>
              <a:rPr lang="de-DE" dirty="0" smtClean="0"/>
              <a:t>p63</a:t>
            </a:r>
            <a:endParaRPr lang="de-DE" dirty="0"/>
          </a:p>
        </p:txBody>
      </p:sp>
      <p:pic>
        <p:nvPicPr>
          <p:cNvPr id="12" name="Bild 11" descr="19880 06 LGAdSC K5 6 1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2331" y="4645162"/>
            <a:ext cx="2136959" cy="1601180"/>
          </a:xfrm>
          <a:prstGeom prst="rect">
            <a:avLst/>
          </a:prstGeom>
        </p:spPr>
      </p:pic>
      <p:pic>
        <p:nvPicPr>
          <p:cNvPr id="13" name="Bild 12" descr="E 12 50380 LGAdSC K8 18  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211" y="4606083"/>
            <a:ext cx="2189113" cy="1640258"/>
          </a:xfrm>
          <a:prstGeom prst="rect">
            <a:avLst/>
          </a:prstGeom>
        </p:spPr>
      </p:pic>
      <p:pic>
        <p:nvPicPr>
          <p:cNvPr id="14" name="Bild 13" descr="M 12 34514 LGAdSC K10 3+.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5949" y="4702582"/>
            <a:ext cx="1995649" cy="1495299"/>
          </a:xfrm>
          <a:prstGeom prst="rect">
            <a:avLst/>
          </a:prstGeom>
        </p:spPr>
      </p:pic>
      <p:sp>
        <p:nvSpPr>
          <p:cNvPr id="15" name="Textfeld 14"/>
          <p:cNvSpPr txBox="1"/>
          <p:nvPr/>
        </p:nvSpPr>
        <p:spPr>
          <a:xfrm>
            <a:off x="2412331" y="4623591"/>
            <a:ext cx="650285" cy="369332"/>
          </a:xfrm>
          <a:prstGeom prst="rect">
            <a:avLst/>
          </a:prstGeom>
          <a:solidFill>
            <a:srgbClr val="FFFFFF"/>
          </a:solidFill>
        </p:spPr>
        <p:txBody>
          <a:bodyPr wrap="square" rtlCol="0">
            <a:spAutoFit/>
          </a:bodyPr>
          <a:lstStyle/>
          <a:p>
            <a:r>
              <a:rPr lang="de-DE" dirty="0" smtClean="0"/>
              <a:t>K5</a:t>
            </a:r>
            <a:endParaRPr lang="de-DE" dirty="0"/>
          </a:p>
        </p:txBody>
      </p:sp>
      <p:sp>
        <p:nvSpPr>
          <p:cNvPr id="16" name="Textfeld 15"/>
          <p:cNvSpPr txBox="1"/>
          <p:nvPr/>
        </p:nvSpPr>
        <p:spPr>
          <a:xfrm>
            <a:off x="5956100" y="4626458"/>
            <a:ext cx="982630" cy="369332"/>
          </a:xfrm>
          <a:prstGeom prst="rect">
            <a:avLst/>
          </a:prstGeom>
          <a:solidFill>
            <a:srgbClr val="FFFFFF"/>
          </a:solidFill>
        </p:spPr>
        <p:txBody>
          <a:bodyPr wrap="square" rtlCol="0">
            <a:spAutoFit/>
          </a:bodyPr>
          <a:lstStyle/>
          <a:p>
            <a:r>
              <a:rPr lang="de-DE" dirty="0" smtClean="0"/>
              <a:t>K8/18</a:t>
            </a:r>
            <a:endParaRPr lang="de-DE" dirty="0"/>
          </a:p>
        </p:txBody>
      </p:sp>
      <p:sp>
        <p:nvSpPr>
          <p:cNvPr id="17" name="Textfeld 16"/>
          <p:cNvSpPr txBox="1"/>
          <p:nvPr/>
        </p:nvSpPr>
        <p:spPr>
          <a:xfrm>
            <a:off x="8493715" y="4699154"/>
            <a:ext cx="650285" cy="369332"/>
          </a:xfrm>
          <a:prstGeom prst="rect">
            <a:avLst/>
          </a:prstGeom>
          <a:solidFill>
            <a:srgbClr val="FFFFFF"/>
          </a:solidFill>
        </p:spPr>
        <p:txBody>
          <a:bodyPr wrap="square" rtlCol="0">
            <a:spAutoFit/>
          </a:bodyPr>
          <a:lstStyle/>
          <a:p>
            <a:r>
              <a:rPr lang="de-DE" dirty="0" smtClean="0"/>
              <a:t>K10</a:t>
            </a:r>
            <a:endParaRPr lang="de-DE" dirty="0"/>
          </a:p>
        </p:txBody>
      </p:sp>
      <p:sp>
        <p:nvSpPr>
          <p:cNvPr id="18" name="Textfeld 17"/>
          <p:cNvSpPr txBox="1"/>
          <p:nvPr/>
        </p:nvSpPr>
        <p:spPr>
          <a:xfrm>
            <a:off x="159260" y="797725"/>
            <a:ext cx="6887002" cy="523220"/>
          </a:xfrm>
          <a:prstGeom prst="rect">
            <a:avLst/>
          </a:prstGeom>
          <a:noFill/>
        </p:spPr>
        <p:txBody>
          <a:bodyPr wrap="square" rtlCol="0">
            <a:spAutoFit/>
          </a:bodyPr>
          <a:lstStyle/>
          <a:p>
            <a:r>
              <a:rPr lang="de-DE" sz="2800" b="1" dirty="0" err="1" smtClean="0"/>
              <a:t>Syringomatous</a:t>
            </a:r>
            <a:r>
              <a:rPr lang="de-DE" sz="2800" b="1" dirty="0" smtClean="0"/>
              <a:t> </a:t>
            </a:r>
            <a:r>
              <a:rPr lang="de-DE" sz="2800" b="1" dirty="0" err="1" smtClean="0"/>
              <a:t>tumor</a:t>
            </a:r>
            <a:endParaRPr lang="de-DE" sz="2800" b="1" dirty="0"/>
          </a:p>
        </p:txBody>
      </p:sp>
      <p:sp>
        <p:nvSpPr>
          <p:cNvPr id="19" name="Textfeld 18"/>
          <p:cNvSpPr txBox="1"/>
          <p:nvPr/>
        </p:nvSpPr>
        <p:spPr>
          <a:xfrm>
            <a:off x="175541" y="3809714"/>
            <a:ext cx="6887002" cy="523220"/>
          </a:xfrm>
          <a:prstGeom prst="rect">
            <a:avLst/>
          </a:prstGeom>
          <a:noFill/>
        </p:spPr>
        <p:txBody>
          <a:bodyPr wrap="square" rtlCol="0">
            <a:spAutoFit/>
          </a:bodyPr>
          <a:lstStyle/>
          <a:p>
            <a:r>
              <a:rPr lang="de-DE" sz="2800" b="1" dirty="0" smtClean="0"/>
              <a:t>Low-grade </a:t>
            </a:r>
            <a:r>
              <a:rPr lang="de-DE" sz="2800" b="1" dirty="0" err="1" smtClean="0"/>
              <a:t>adeno-squamous</a:t>
            </a:r>
            <a:r>
              <a:rPr lang="de-DE" sz="2800" b="1" dirty="0" smtClean="0"/>
              <a:t> </a:t>
            </a:r>
            <a:r>
              <a:rPr lang="de-DE" sz="2800" b="1" dirty="0" err="1" smtClean="0"/>
              <a:t>carcinoma</a:t>
            </a:r>
            <a:endParaRPr lang="de-DE" sz="2800" b="1" dirty="0"/>
          </a:p>
        </p:txBody>
      </p:sp>
      <p:sp>
        <p:nvSpPr>
          <p:cNvPr id="20" name="Textfeld 19"/>
          <p:cNvSpPr txBox="1"/>
          <p:nvPr/>
        </p:nvSpPr>
        <p:spPr>
          <a:xfrm>
            <a:off x="146536" y="75818"/>
            <a:ext cx="7538254" cy="646331"/>
          </a:xfrm>
          <a:prstGeom prst="rect">
            <a:avLst/>
          </a:prstGeom>
          <a:noFill/>
        </p:spPr>
        <p:txBody>
          <a:bodyPr wrap="square" rtlCol="0">
            <a:spAutoFit/>
          </a:bodyPr>
          <a:lstStyle/>
          <a:p>
            <a:r>
              <a:rPr lang="de-DE" sz="3600" b="1" dirty="0" err="1" smtClean="0"/>
              <a:t>Immunohistochemistr</a:t>
            </a:r>
            <a:r>
              <a:rPr lang="de-DE" dirty="0" err="1" smtClean="0"/>
              <a:t>y</a:t>
            </a:r>
            <a:endParaRPr lang="de-DE" dirty="0"/>
          </a:p>
        </p:txBody>
      </p:sp>
    </p:spTree>
    <p:extLst>
      <p:ext uri="{BB962C8B-B14F-4D97-AF65-F5344CB8AC3E}">
        <p14:creationId xmlns:p14="http://schemas.microsoft.com/office/powerpoint/2010/main" val="12488852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23492_07_2_14p_ck7r_ck10g_Syr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36" y="1357730"/>
            <a:ext cx="6397968" cy="5325078"/>
          </a:xfrm>
          <a:prstGeom prst="rect">
            <a:avLst/>
          </a:prstGeom>
        </p:spPr>
      </p:pic>
      <p:sp>
        <p:nvSpPr>
          <p:cNvPr id="3" name="Titel 2"/>
          <p:cNvSpPr txBox="1">
            <a:spLocks/>
          </p:cNvSpPr>
          <p:nvPr/>
        </p:nvSpPr>
        <p:spPr>
          <a:xfrm>
            <a:off x="457200" y="274638"/>
            <a:ext cx="8229600" cy="830997"/>
          </a:xfrm>
          <a:prstGeom prst="rect">
            <a:avLst/>
          </a:prstGeom>
          <a:noFill/>
        </p:spPr>
        <p:txBody>
          <a:bodyPr wrap="square" rtlCol="0">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2400" b="1" dirty="0" err="1" smtClean="0"/>
              <a:t>Syringomatous</a:t>
            </a:r>
            <a:r>
              <a:rPr lang="de-DE" sz="2400" b="1" dirty="0" smtClean="0"/>
              <a:t> </a:t>
            </a:r>
            <a:r>
              <a:rPr lang="de-DE" sz="2400" b="1" dirty="0" err="1" smtClean="0"/>
              <a:t>adenoma</a:t>
            </a:r>
            <a:endParaRPr lang="de-DE" sz="2400" b="1" dirty="0" smtClean="0"/>
          </a:p>
          <a:p>
            <a:r>
              <a:rPr lang="de-DE" sz="2400" b="1" dirty="0" smtClean="0"/>
              <a:t>In-situ Triple </a:t>
            </a:r>
            <a:r>
              <a:rPr lang="de-DE" sz="2400" b="1" dirty="0" err="1" smtClean="0"/>
              <a:t>Immunofluorescence</a:t>
            </a:r>
            <a:r>
              <a:rPr lang="de-DE" sz="2400" b="1" dirty="0" smtClean="0"/>
              <a:t> </a:t>
            </a:r>
            <a:r>
              <a:rPr lang="de-DE" sz="2400" b="1" dirty="0" err="1" smtClean="0"/>
              <a:t>for</a:t>
            </a:r>
            <a:r>
              <a:rPr lang="de-DE" sz="2400" b="1" dirty="0" smtClean="0"/>
              <a:t> K5, K8/18 and K10</a:t>
            </a:r>
            <a:endParaRPr lang="de-DE" sz="2400" b="1" dirty="0"/>
          </a:p>
        </p:txBody>
      </p:sp>
      <p:sp>
        <p:nvSpPr>
          <p:cNvPr id="4" name="Textfeld 3"/>
          <p:cNvSpPr txBox="1"/>
          <p:nvPr/>
        </p:nvSpPr>
        <p:spPr>
          <a:xfrm>
            <a:off x="5503554" y="1465050"/>
            <a:ext cx="905094" cy="369332"/>
          </a:xfrm>
          <a:prstGeom prst="rect">
            <a:avLst/>
          </a:prstGeom>
          <a:solidFill>
            <a:srgbClr val="FFFFFF"/>
          </a:solidFill>
        </p:spPr>
        <p:txBody>
          <a:bodyPr wrap="square" rtlCol="0">
            <a:spAutoFit/>
          </a:bodyPr>
          <a:lstStyle/>
          <a:p>
            <a:r>
              <a:rPr lang="de-DE" b="1" dirty="0" err="1" smtClean="0"/>
              <a:t>Merge</a:t>
            </a:r>
            <a:endParaRPr lang="de-DE" b="1" dirty="0"/>
          </a:p>
        </p:txBody>
      </p:sp>
      <p:sp>
        <p:nvSpPr>
          <p:cNvPr id="5" name="Textfeld 4"/>
          <p:cNvSpPr txBox="1"/>
          <p:nvPr/>
        </p:nvSpPr>
        <p:spPr>
          <a:xfrm>
            <a:off x="278217" y="6082931"/>
            <a:ext cx="905094" cy="584776"/>
          </a:xfrm>
          <a:prstGeom prst="rect">
            <a:avLst/>
          </a:prstGeom>
          <a:solidFill>
            <a:srgbClr val="FFFFFF"/>
          </a:solidFill>
        </p:spPr>
        <p:txBody>
          <a:bodyPr wrap="square" rtlCol="0">
            <a:spAutoFit/>
          </a:bodyPr>
          <a:lstStyle/>
          <a:p>
            <a:r>
              <a:rPr lang="de-DE" sz="3200" b="1" dirty="0" smtClean="0">
                <a:solidFill>
                  <a:srgbClr val="FF00FF"/>
                </a:solidFill>
              </a:rPr>
              <a:t>K5</a:t>
            </a:r>
            <a:endParaRPr lang="de-DE" b="1" dirty="0">
              <a:solidFill>
                <a:srgbClr val="FF00FF"/>
              </a:solidFill>
            </a:endParaRPr>
          </a:p>
        </p:txBody>
      </p:sp>
      <p:sp>
        <p:nvSpPr>
          <p:cNvPr id="6" name="Textfeld 5"/>
          <p:cNvSpPr txBox="1"/>
          <p:nvPr/>
        </p:nvSpPr>
        <p:spPr>
          <a:xfrm>
            <a:off x="2370942" y="6098032"/>
            <a:ext cx="1419561" cy="584776"/>
          </a:xfrm>
          <a:prstGeom prst="rect">
            <a:avLst/>
          </a:prstGeom>
          <a:solidFill>
            <a:srgbClr val="FFFFFF"/>
          </a:solidFill>
        </p:spPr>
        <p:txBody>
          <a:bodyPr wrap="square" rtlCol="0">
            <a:spAutoFit/>
          </a:bodyPr>
          <a:lstStyle/>
          <a:p>
            <a:r>
              <a:rPr lang="de-DE" sz="3200" b="1" dirty="0" smtClean="0">
                <a:solidFill>
                  <a:srgbClr val="FF0000"/>
                </a:solidFill>
              </a:rPr>
              <a:t>K8/18</a:t>
            </a:r>
            <a:endParaRPr lang="de-DE" b="1" dirty="0">
              <a:solidFill>
                <a:srgbClr val="FF0000"/>
              </a:solidFill>
            </a:endParaRPr>
          </a:p>
        </p:txBody>
      </p:sp>
      <p:sp>
        <p:nvSpPr>
          <p:cNvPr id="7" name="Textfeld 6"/>
          <p:cNvSpPr txBox="1"/>
          <p:nvPr/>
        </p:nvSpPr>
        <p:spPr>
          <a:xfrm>
            <a:off x="4533334" y="6111441"/>
            <a:ext cx="905094" cy="584776"/>
          </a:xfrm>
          <a:prstGeom prst="rect">
            <a:avLst/>
          </a:prstGeom>
          <a:solidFill>
            <a:srgbClr val="FFFFFF"/>
          </a:solidFill>
        </p:spPr>
        <p:txBody>
          <a:bodyPr wrap="square" rtlCol="0">
            <a:spAutoFit/>
          </a:bodyPr>
          <a:lstStyle/>
          <a:p>
            <a:r>
              <a:rPr lang="de-DE" sz="3200" b="1" dirty="0" smtClean="0">
                <a:solidFill>
                  <a:srgbClr val="008000"/>
                </a:solidFill>
              </a:rPr>
              <a:t>K10</a:t>
            </a:r>
            <a:endParaRPr lang="de-DE" b="1" dirty="0">
              <a:solidFill>
                <a:srgbClr val="008000"/>
              </a:solidFill>
            </a:endParaRPr>
          </a:p>
        </p:txBody>
      </p:sp>
      <p:sp>
        <p:nvSpPr>
          <p:cNvPr id="8" name="Textfeld 7"/>
          <p:cNvSpPr txBox="1"/>
          <p:nvPr/>
        </p:nvSpPr>
        <p:spPr>
          <a:xfrm>
            <a:off x="6948783" y="1834382"/>
            <a:ext cx="1970768" cy="2677656"/>
          </a:xfrm>
          <a:prstGeom prst="rect">
            <a:avLst/>
          </a:prstGeom>
          <a:noFill/>
        </p:spPr>
        <p:txBody>
          <a:bodyPr wrap="square" rtlCol="0">
            <a:spAutoFit/>
          </a:bodyPr>
          <a:lstStyle/>
          <a:p>
            <a:r>
              <a:rPr lang="de-DE" sz="2800" dirty="0" smtClean="0"/>
              <a:t>K5+ </a:t>
            </a:r>
            <a:r>
              <a:rPr lang="de-DE" sz="2800" dirty="0" err="1" smtClean="0"/>
              <a:t>cells</a:t>
            </a:r>
            <a:r>
              <a:rPr lang="de-DE" sz="2800" dirty="0" smtClean="0"/>
              <a:t> </a:t>
            </a:r>
            <a:r>
              <a:rPr lang="de-DE" sz="2800" dirty="0" err="1" smtClean="0"/>
              <a:t>give</a:t>
            </a:r>
            <a:r>
              <a:rPr lang="de-DE" sz="2800" dirty="0" smtClean="0"/>
              <a:t> </a:t>
            </a:r>
            <a:r>
              <a:rPr lang="de-DE" sz="2800" dirty="0" err="1" smtClean="0"/>
              <a:t>rise</a:t>
            </a:r>
            <a:r>
              <a:rPr lang="de-DE" sz="2800" dirty="0" smtClean="0"/>
              <a:t> </a:t>
            </a:r>
            <a:r>
              <a:rPr lang="de-DE" sz="2800" dirty="0" err="1" smtClean="0"/>
              <a:t>to</a:t>
            </a:r>
            <a:r>
              <a:rPr lang="de-DE" sz="2800" dirty="0" smtClean="0"/>
              <a:t> </a:t>
            </a:r>
            <a:r>
              <a:rPr lang="de-DE" sz="2800" dirty="0" err="1" smtClean="0"/>
              <a:t>squamous</a:t>
            </a:r>
            <a:r>
              <a:rPr lang="de-DE" sz="2800" dirty="0" smtClean="0"/>
              <a:t> and </a:t>
            </a:r>
            <a:r>
              <a:rPr lang="de-DE" sz="2800" dirty="0" err="1" smtClean="0"/>
              <a:t>glandular</a:t>
            </a:r>
            <a:r>
              <a:rPr lang="de-DE" sz="2800" dirty="0" smtClean="0"/>
              <a:t> </a:t>
            </a:r>
            <a:r>
              <a:rPr lang="de-DE" sz="2800" dirty="0" err="1" smtClean="0"/>
              <a:t>cells</a:t>
            </a:r>
            <a:endParaRPr lang="de-DE" sz="2800" dirty="0"/>
          </a:p>
        </p:txBody>
      </p:sp>
      <p:sp>
        <p:nvSpPr>
          <p:cNvPr id="9" name="Abgerundetes Rechteck 8"/>
          <p:cNvSpPr/>
          <p:nvPr/>
        </p:nvSpPr>
        <p:spPr>
          <a:xfrm>
            <a:off x="7429189" y="4563149"/>
            <a:ext cx="470185" cy="428336"/>
          </a:xfrm>
          <a:prstGeom prst="roundRect">
            <a:avLst/>
          </a:prstGeom>
          <a:solidFill>
            <a:srgbClr val="FF00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0" name="Textfeld 17"/>
          <p:cNvSpPr txBox="1">
            <a:spLocks noChangeArrowheads="1"/>
          </p:cNvSpPr>
          <p:nvPr/>
        </p:nvSpPr>
        <p:spPr bwMode="auto">
          <a:xfrm>
            <a:off x="7457106" y="5020247"/>
            <a:ext cx="6683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dirty="0"/>
              <a:t>K </a:t>
            </a:r>
            <a:r>
              <a:rPr lang="de-DE" sz="1600" dirty="0" smtClean="0"/>
              <a:t>5</a:t>
            </a:r>
            <a:endParaRPr lang="de-DE" sz="1600" dirty="0"/>
          </a:p>
        </p:txBody>
      </p:sp>
      <p:sp>
        <p:nvSpPr>
          <p:cNvPr id="11" name="Oval 10"/>
          <p:cNvSpPr/>
          <p:nvPr/>
        </p:nvSpPr>
        <p:spPr>
          <a:xfrm>
            <a:off x="7575074" y="4694031"/>
            <a:ext cx="178414" cy="137999"/>
          </a:xfrm>
          <a:prstGeom prst="ellipse">
            <a:avLst/>
          </a:prstGeom>
          <a:solidFill>
            <a:srgbClr val="A6A6A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2" name="Abgerundetes Rechteck 11"/>
          <p:cNvSpPr/>
          <p:nvPr/>
        </p:nvSpPr>
        <p:spPr>
          <a:xfrm>
            <a:off x="6827093" y="5717526"/>
            <a:ext cx="427441" cy="38939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3" name="Textfeld 16"/>
          <p:cNvSpPr txBox="1">
            <a:spLocks noChangeArrowheads="1"/>
          </p:cNvSpPr>
          <p:nvPr/>
        </p:nvSpPr>
        <p:spPr bwMode="auto">
          <a:xfrm>
            <a:off x="6671079" y="6111441"/>
            <a:ext cx="791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dirty="0" smtClean="0"/>
              <a:t>K </a:t>
            </a:r>
            <a:r>
              <a:rPr lang="de-DE" sz="1600" dirty="0"/>
              <a:t>8/18</a:t>
            </a:r>
          </a:p>
        </p:txBody>
      </p:sp>
      <p:sp>
        <p:nvSpPr>
          <p:cNvPr id="14" name="Oval 13"/>
          <p:cNvSpPr/>
          <p:nvPr/>
        </p:nvSpPr>
        <p:spPr>
          <a:xfrm>
            <a:off x="6971028" y="5860090"/>
            <a:ext cx="161298" cy="126268"/>
          </a:xfrm>
          <a:prstGeom prst="ellipse">
            <a:avLst/>
          </a:prstGeom>
          <a:solidFill>
            <a:srgbClr val="A6A6A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5" name="Abgerundetes Rechteck 14"/>
          <p:cNvSpPr/>
          <p:nvPr/>
        </p:nvSpPr>
        <p:spPr>
          <a:xfrm>
            <a:off x="7961048" y="5730707"/>
            <a:ext cx="427441" cy="3893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6" name="Textfeld 15"/>
          <p:cNvSpPr txBox="1">
            <a:spLocks noChangeArrowheads="1"/>
          </p:cNvSpPr>
          <p:nvPr/>
        </p:nvSpPr>
        <p:spPr bwMode="auto">
          <a:xfrm>
            <a:off x="7874391" y="6142113"/>
            <a:ext cx="9263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dirty="0"/>
              <a:t>K </a:t>
            </a:r>
            <a:r>
              <a:rPr lang="de-DE" sz="1600" dirty="0" smtClean="0"/>
              <a:t>10</a:t>
            </a:r>
            <a:endParaRPr lang="de-DE" sz="1600" dirty="0"/>
          </a:p>
        </p:txBody>
      </p:sp>
      <p:sp>
        <p:nvSpPr>
          <p:cNvPr id="17" name="Oval 16"/>
          <p:cNvSpPr/>
          <p:nvPr/>
        </p:nvSpPr>
        <p:spPr>
          <a:xfrm>
            <a:off x="8092083" y="5849978"/>
            <a:ext cx="162195" cy="125454"/>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cxnSp>
        <p:nvCxnSpPr>
          <p:cNvPr id="18" name="Gerade Verbindung mit Pfeil 17"/>
          <p:cNvCxnSpPr/>
          <p:nvPr/>
        </p:nvCxnSpPr>
        <p:spPr>
          <a:xfrm>
            <a:off x="1205932" y="2851748"/>
            <a:ext cx="53616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Gerade Verbindung mit Pfeil 18"/>
          <p:cNvCxnSpPr/>
          <p:nvPr/>
        </p:nvCxnSpPr>
        <p:spPr>
          <a:xfrm>
            <a:off x="2653860" y="2851748"/>
            <a:ext cx="56984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Gerade Verbindung mit Pfeil 20"/>
          <p:cNvCxnSpPr/>
          <p:nvPr/>
        </p:nvCxnSpPr>
        <p:spPr>
          <a:xfrm flipH="1">
            <a:off x="7254534" y="5358801"/>
            <a:ext cx="174655" cy="1927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Gerade Verbindung mit Pfeil 22"/>
          <p:cNvCxnSpPr/>
          <p:nvPr/>
        </p:nvCxnSpPr>
        <p:spPr>
          <a:xfrm>
            <a:off x="7961048" y="5358801"/>
            <a:ext cx="164372" cy="1927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55430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Figure 4_Boecker.JPG"/>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19607" y="33783"/>
            <a:ext cx="8785309" cy="6824217"/>
          </a:xfrm>
          <a:prstGeom prst="rect">
            <a:avLst/>
          </a:prstGeom>
        </p:spPr>
      </p:pic>
      <p:sp>
        <p:nvSpPr>
          <p:cNvPr id="3" name="Textfeld 2"/>
          <p:cNvSpPr txBox="1"/>
          <p:nvPr/>
        </p:nvSpPr>
        <p:spPr>
          <a:xfrm>
            <a:off x="4466722" y="44766"/>
            <a:ext cx="1985366" cy="461665"/>
          </a:xfrm>
          <a:prstGeom prst="rect">
            <a:avLst/>
          </a:prstGeom>
          <a:solidFill>
            <a:srgbClr val="FFFFFF"/>
          </a:solidFill>
        </p:spPr>
        <p:txBody>
          <a:bodyPr wrap="square" rtlCol="0">
            <a:spAutoFit/>
          </a:bodyPr>
          <a:lstStyle/>
          <a:p>
            <a:r>
              <a:rPr lang="de-DE" sz="2400" b="1" dirty="0" smtClean="0"/>
              <a:t>LG </a:t>
            </a:r>
            <a:r>
              <a:rPr lang="de-DE" sz="2400" b="1" dirty="0" err="1" smtClean="0"/>
              <a:t>AdSC</a:t>
            </a:r>
            <a:endParaRPr lang="de-DE" sz="2400" b="1" dirty="0"/>
          </a:p>
        </p:txBody>
      </p:sp>
    </p:spTree>
    <p:extLst>
      <p:ext uri="{BB962C8B-B14F-4D97-AF65-F5344CB8AC3E}">
        <p14:creationId xmlns:p14="http://schemas.microsoft.com/office/powerpoint/2010/main" val="22965949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E 12 51081 K5r K10g p63 y1++++_(c1+c2+c3+c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748" y="1010551"/>
            <a:ext cx="3674114" cy="2911029"/>
          </a:xfrm>
          <a:prstGeom prst="rect">
            <a:avLst/>
          </a:prstGeom>
        </p:spPr>
      </p:pic>
      <p:sp>
        <p:nvSpPr>
          <p:cNvPr id="8" name="Titel 2"/>
          <p:cNvSpPr txBox="1">
            <a:spLocks/>
          </p:cNvSpPr>
          <p:nvPr/>
        </p:nvSpPr>
        <p:spPr>
          <a:xfrm>
            <a:off x="534996" y="90018"/>
            <a:ext cx="8229600" cy="830997"/>
          </a:xfrm>
          <a:prstGeom prst="rect">
            <a:avLst/>
          </a:prstGeom>
          <a:noFill/>
        </p:spPr>
        <p:txBody>
          <a:bodyPr wrap="square" rtlCol="0">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2400" b="1" dirty="0" err="1" smtClean="0"/>
              <a:t>Syringomatous</a:t>
            </a:r>
            <a:r>
              <a:rPr lang="de-DE" sz="2400" b="1" dirty="0" smtClean="0"/>
              <a:t> </a:t>
            </a:r>
            <a:r>
              <a:rPr lang="de-DE" sz="2400" b="1" dirty="0" err="1" smtClean="0"/>
              <a:t>adenoma</a:t>
            </a:r>
            <a:endParaRPr lang="de-DE" sz="2400" b="1" dirty="0" smtClean="0"/>
          </a:p>
          <a:p>
            <a:r>
              <a:rPr lang="de-DE" sz="2400" b="1" dirty="0" smtClean="0"/>
              <a:t>In-situ Triple </a:t>
            </a:r>
            <a:r>
              <a:rPr lang="de-DE" sz="2400" b="1" dirty="0" err="1" smtClean="0"/>
              <a:t>Immunofluorescence</a:t>
            </a:r>
            <a:r>
              <a:rPr lang="de-DE" sz="2400" b="1" dirty="0" smtClean="0"/>
              <a:t> </a:t>
            </a:r>
            <a:r>
              <a:rPr lang="de-DE" sz="2400" b="1" dirty="0" err="1" smtClean="0"/>
              <a:t>for</a:t>
            </a:r>
            <a:r>
              <a:rPr lang="de-DE" sz="2400" b="1" dirty="0" smtClean="0"/>
              <a:t> p63,K5, and K10</a:t>
            </a:r>
            <a:endParaRPr lang="de-DE" sz="2400" b="1" dirty="0"/>
          </a:p>
        </p:txBody>
      </p:sp>
      <p:sp>
        <p:nvSpPr>
          <p:cNvPr id="10" name="Textfeld 9"/>
          <p:cNvSpPr txBox="1"/>
          <p:nvPr/>
        </p:nvSpPr>
        <p:spPr>
          <a:xfrm>
            <a:off x="457200" y="1010551"/>
            <a:ext cx="905094" cy="1569660"/>
          </a:xfrm>
          <a:prstGeom prst="rect">
            <a:avLst/>
          </a:prstGeom>
          <a:solidFill>
            <a:schemeClr val="bg1"/>
          </a:solidFill>
        </p:spPr>
        <p:txBody>
          <a:bodyPr wrap="square" rtlCol="0">
            <a:spAutoFit/>
          </a:bodyPr>
          <a:lstStyle/>
          <a:p>
            <a:r>
              <a:rPr lang="de-DE" sz="3200" b="1" dirty="0" smtClean="0">
                <a:solidFill>
                  <a:srgbClr val="FFCC66"/>
                </a:solidFill>
              </a:rPr>
              <a:t>P63</a:t>
            </a:r>
          </a:p>
          <a:p>
            <a:r>
              <a:rPr lang="de-DE" sz="3200" b="1" dirty="0" smtClean="0">
                <a:solidFill>
                  <a:srgbClr val="FF0000"/>
                </a:solidFill>
              </a:rPr>
              <a:t>K5</a:t>
            </a:r>
          </a:p>
          <a:p>
            <a:r>
              <a:rPr lang="de-DE" sz="3200" b="1" dirty="0" smtClean="0">
                <a:solidFill>
                  <a:srgbClr val="008000"/>
                </a:solidFill>
              </a:rPr>
              <a:t>K10</a:t>
            </a:r>
            <a:endParaRPr lang="de-DE" b="1" dirty="0">
              <a:solidFill>
                <a:srgbClr val="008000"/>
              </a:solidFill>
            </a:endParaRPr>
          </a:p>
        </p:txBody>
      </p:sp>
      <p:pic>
        <p:nvPicPr>
          <p:cNvPr id="12" name="Bild 11" descr="+E 12 51081 K5r K10g p63 y1++++_c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060" y="3941801"/>
            <a:ext cx="3707969" cy="2937852"/>
          </a:xfrm>
          <a:prstGeom prst="rect">
            <a:avLst/>
          </a:prstGeom>
        </p:spPr>
      </p:pic>
      <p:sp>
        <p:nvSpPr>
          <p:cNvPr id="13" name="Textfeld 12"/>
          <p:cNvSpPr txBox="1"/>
          <p:nvPr/>
        </p:nvSpPr>
        <p:spPr>
          <a:xfrm>
            <a:off x="4560844" y="3940243"/>
            <a:ext cx="937582" cy="584776"/>
          </a:xfrm>
          <a:prstGeom prst="rect">
            <a:avLst/>
          </a:prstGeom>
          <a:solidFill>
            <a:srgbClr val="FFFFFF"/>
          </a:solidFill>
        </p:spPr>
        <p:txBody>
          <a:bodyPr wrap="square" rtlCol="0">
            <a:spAutoFit/>
          </a:bodyPr>
          <a:lstStyle/>
          <a:p>
            <a:r>
              <a:rPr lang="de-DE" sz="3200" b="1" dirty="0" smtClean="0">
                <a:solidFill>
                  <a:srgbClr val="008000"/>
                </a:solidFill>
              </a:rPr>
              <a:t>K10</a:t>
            </a:r>
            <a:endParaRPr lang="de-DE" b="1" dirty="0">
              <a:solidFill>
                <a:srgbClr val="008000"/>
              </a:solidFill>
            </a:endParaRPr>
          </a:p>
        </p:txBody>
      </p:sp>
      <p:pic>
        <p:nvPicPr>
          <p:cNvPr id="14" name="Bild 13" descr="+E 12 51081 K5r K10g p63 y1++++_c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44" y="3941801"/>
            <a:ext cx="3723617" cy="2950250"/>
          </a:xfrm>
          <a:prstGeom prst="rect">
            <a:avLst/>
          </a:prstGeom>
        </p:spPr>
      </p:pic>
      <p:sp>
        <p:nvSpPr>
          <p:cNvPr id="15" name="Textfeld 14"/>
          <p:cNvSpPr txBox="1"/>
          <p:nvPr/>
        </p:nvSpPr>
        <p:spPr>
          <a:xfrm>
            <a:off x="785637" y="3938929"/>
            <a:ext cx="905094" cy="584776"/>
          </a:xfrm>
          <a:prstGeom prst="rect">
            <a:avLst/>
          </a:prstGeom>
          <a:solidFill>
            <a:srgbClr val="FFFFFF"/>
          </a:solidFill>
        </p:spPr>
        <p:txBody>
          <a:bodyPr wrap="square" rtlCol="0">
            <a:spAutoFit/>
          </a:bodyPr>
          <a:lstStyle/>
          <a:p>
            <a:r>
              <a:rPr lang="de-DE" sz="3200" b="1" dirty="0" smtClean="0">
                <a:solidFill>
                  <a:srgbClr val="FF0000"/>
                </a:solidFill>
              </a:rPr>
              <a:t>K5</a:t>
            </a:r>
            <a:endParaRPr lang="de-DE" b="1" dirty="0">
              <a:solidFill>
                <a:srgbClr val="FF0000"/>
              </a:solidFill>
            </a:endParaRPr>
          </a:p>
        </p:txBody>
      </p:sp>
      <p:sp>
        <p:nvSpPr>
          <p:cNvPr id="16" name="Textfeld 15"/>
          <p:cNvSpPr txBox="1"/>
          <p:nvPr/>
        </p:nvSpPr>
        <p:spPr>
          <a:xfrm>
            <a:off x="5094802" y="1401528"/>
            <a:ext cx="3153228" cy="1384995"/>
          </a:xfrm>
          <a:prstGeom prst="rect">
            <a:avLst/>
          </a:prstGeom>
          <a:noFill/>
        </p:spPr>
        <p:txBody>
          <a:bodyPr wrap="square" rtlCol="0">
            <a:spAutoFit/>
          </a:bodyPr>
          <a:lstStyle/>
          <a:p>
            <a:r>
              <a:rPr lang="de-DE" sz="2800" b="1" dirty="0" smtClean="0"/>
              <a:t>P63+K5+ </a:t>
            </a:r>
            <a:r>
              <a:rPr lang="de-DE" sz="2800" b="1" dirty="0" err="1" smtClean="0"/>
              <a:t>progenitor</a:t>
            </a:r>
            <a:r>
              <a:rPr lang="de-DE" sz="2800" b="1" dirty="0" smtClean="0"/>
              <a:t> </a:t>
            </a:r>
            <a:r>
              <a:rPr lang="de-DE" sz="2800" b="1" dirty="0" err="1" smtClean="0"/>
              <a:t>cells</a:t>
            </a:r>
            <a:r>
              <a:rPr lang="de-DE" sz="2800" b="1" dirty="0" smtClean="0"/>
              <a:t> </a:t>
            </a:r>
            <a:r>
              <a:rPr lang="de-DE" sz="2800" b="1" dirty="0" err="1" smtClean="0"/>
              <a:t>give</a:t>
            </a:r>
            <a:r>
              <a:rPr lang="de-DE" sz="2800" b="1" dirty="0" smtClean="0"/>
              <a:t> </a:t>
            </a:r>
            <a:r>
              <a:rPr lang="de-DE" sz="2800" b="1" dirty="0" err="1" smtClean="0"/>
              <a:t>rise</a:t>
            </a:r>
            <a:r>
              <a:rPr lang="de-DE" sz="2800" b="1" dirty="0" smtClean="0"/>
              <a:t> </a:t>
            </a:r>
            <a:r>
              <a:rPr lang="de-DE" sz="2800" b="1" dirty="0" err="1" smtClean="0"/>
              <a:t>to</a:t>
            </a:r>
            <a:r>
              <a:rPr lang="de-DE" sz="2800" b="1" dirty="0" smtClean="0"/>
              <a:t>  </a:t>
            </a:r>
            <a:r>
              <a:rPr lang="de-DE" sz="2800" b="1" dirty="0" err="1" smtClean="0"/>
              <a:t>squamous</a:t>
            </a:r>
            <a:r>
              <a:rPr lang="de-DE" sz="2800" b="1" dirty="0" smtClean="0"/>
              <a:t> </a:t>
            </a:r>
            <a:r>
              <a:rPr lang="de-DE" sz="2800" b="1" dirty="0" err="1" smtClean="0"/>
              <a:t>cells</a:t>
            </a:r>
            <a:endParaRPr lang="de-DE" sz="2800" b="1" dirty="0"/>
          </a:p>
        </p:txBody>
      </p:sp>
      <p:cxnSp>
        <p:nvCxnSpPr>
          <p:cNvPr id="3" name="Gerade Verbindung mit Pfeil 2"/>
          <p:cNvCxnSpPr/>
          <p:nvPr/>
        </p:nvCxnSpPr>
        <p:spPr>
          <a:xfrm flipV="1">
            <a:off x="1362294" y="3028102"/>
            <a:ext cx="526340" cy="32560"/>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7" name="Gerade Verbindung mit Pfeil 16"/>
          <p:cNvCxnSpPr/>
          <p:nvPr/>
        </p:nvCxnSpPr>
        <p:spPr>
          <a:xfrm flipV="1">
            <a:off x="5137570" y="5954001"/>
            <a:ext cx="526340" cy="32560"/>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8" name="Gerade Verbindung mit Pfeil 17"/>
          <p:cNvCxnSpPr/>
          <p:nvPr/>
        </p:nvCxnSpPr>
        <p:spPr>
          <a:xfrm flipV="1">
            <a:off x="1514694" y="5888881"/>
            <a:ext cx="526340" cy="32560"/>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4" name="Pfeil nach rechts 3"/>
          <p:cNvSpPr/>
          <p:nvPr/>
        </p:nvSpPr>
        <p:spPr>
          <a:xfrm rot="21148598">
            <a:off x="1887402" y="1432204"/>
            <a:ext cx="488440" cy="199405"/>
          </a:xfrm>
          <a:prstGeom prst="rightArrow">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Pfeil nach rechts 20"/>
          <p:cNvSpPr/>
          <p:nvPr/>
        </p:nvSpPr>
        <p:spPr>
          <a:xfrm rot="21148598">
            <a:off x="5607064" y="4522263"/>
            <a:ext cx="488440" cy="199405"/>
          </a:xfrm>
          <a:prstGeom prst="rightArrow">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Pfeil nach rechts 21"/>
          <p:cNvSpPr/>
          <p:nvPr/>
        </p:nvSpPr>
        <p:spPr>
          <a:xfrm rot="21148598">
            <a:off x="1870428" y="4358302"/>
            <a:ext cx="488440" cy="199405"/>
          </a:xfrm>
          <a:prstGeom prst="rightArrow">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3" name="Oval 22"/>
          <p:cNvSpPr/>
          <p:nvPr/>
        </p:nvSpPr>
        <p:spPr>
          <a:xfrm>
            <a:off x="5217493" y="3028102"/>
            <a:ext cx="757238" cy="71596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4" name="Oval 23"/>
          <p:cNvSpPr/>
          <p:nvPr/>
        </p:nvSpPr>
        <p:spPr>
          <a:xfrm>
            <a:off x="5447681" y="3253527"/>
            <a:ext cx="287337" cy="24447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5" name="Sechseck 24"/>
          <p:cNvSpPr/>
          <p:nvPr/>
        </p:nvSpPr>
        <p:spPr>
          <a:xfrm>
            <a:off x="6771616" y="3098386"/>
            <a:ext cx="1169988" cy="635000"/>
          </a:xfrm>
          <a:prstGeom prst="hexagon">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6" name="Oval 25"/>
          <p:cNvSpPr/>
          <p:nvPr/>
        </p:nvSpPr>
        <p:spPr>
          <a:xfrm>
            <a:off x="7162141" y="3311111"/>
            <a:ext cx="368300" cy="206375"/>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cxnSp>
        <p:nvCxnSpPr>
          <p:cNvPr id="27" name="Gerade Verbindung 26"/>
          <p:cNvCxnSpPr/>
          <p:nvPr/>
        </p:nvCxnSpPr>
        <p:spPr>
          <a:xfrm flipV="1">
            <a:off x="7727291" y="3169824"/>
            <a:ext cx="184150" cy="12065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p:nvCxnSpPr>
        <p:spPr>
          <a:xfrm flipV="1">
            <a:off x="7755866" y="3198399"/>
            <a:ext cx="184150" cy="122237"/>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Gerade Verbindung 28"/>
          <p:cNvCxnSpPr/>
          <p:nvPr/>
        </p:nvCxnSpPr>
        <p:spPr>
          <a:xfrm flipV="1">
            <a:off x="6750979" y="3493674"/>
            <a:ext cx="184150" cy="12065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Gerade Verbindung 29"/>
          <p:cNvCxnSpPr/>
          <p:nvPr/>
        </p:nvCxnSpPr>
        <p:spPr>
          <a:xfrm flipV="1">
            <a:off x="6771616" y="3536536"/>
            <a:ext cx="184150" cy="12065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p:nvCxnSpPr>
        <p:spPr>
          <a:xfrm>
            <a:off x="6762091" y="3158711"/>
            <a:ext cx="204788" cy="1016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2" name="Gerade Verbindung 31"/>
          <p:cNvCxnSpPr/>
          <p:nvPr/>
        </p:nvCxnSpPr>
        <p:spPr>
          <a:xfrm>
            <a:off x="6739866" y="3209511"/>
            <a:ext cx="204788" cy="1016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 name="Gerade Verbindung 32"/>
          <p:cNvCxnSpPr/>
          <p:nvPr/>
        </p:nvCxnSpPr>
        <p:spPr>
          <a:xfrm>
            <a:off x="7776504" y="3522249"/>
            <a:ext cx="204787" cy="1016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Gerade Verbindung 33"/>
          <p:cNvCxnSpPr/>
          <p:nvPr/>
        </p:nvCxnSpPr>
        <p:spPr>
          <a:xfrm>
            <a:off x="7755866" y="3561936"/>
            <a:ext cx="204788" cy="10160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 name="Gerade Verbindung mit Pfeil 5"/>
          <p:cNvCxnSpPr/>
          <p:nvPr/>
        </p:nvCxnSpPr>
        <p:spPr>
          <a:xfrm>
            <a:off x="6203186" y="3369476"/>
            <a:ext cx="34190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63401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FIGURE 5_Boecker.JPG"/>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13552" y="226665"/>
            <a:ext cx="9457552" cy="6332257"/>
          </a:xfrm>
          <a:prstGeom prst="rect">
            <a:avLst/>
          </a:prstGeom>
        </p:spPr>
      </p:pic>
      <p:sp>
        <p:nvSpPr>
          <p:cNvPr id="3" name="Textfeld 2"/>
          <p:cNvSpPr txBox="1"/>
          <p:nvPr/>
        </p:nvSpPr>
        <p:spPr>
          <a:xfrm>
            <a:off x="186263" y="142000"/>
            <a:ext cx="1985366" cy="461665"/>
          </a:xfrm>
          <a:prstGeom prst="rect">
            <a:avLst/>
          </a:prstGeom>
          <a:solidFill>
            <a:srgbClr val="FFFFFF"/>
          </a:solidFill>
        </p:spPr>
        <p:txBody>
          <a:bodyPr wrap="square" rtlCol="0">
            <a:spAutoFit/>
          </a:bodyPr>
          <a:lstStyle/>
          <a:p>
            <a:r>
              <a:rPr lang="de-DE" sz="2400" b="1" dirty="0" smtClean="0"/>
              <a:t>LG </a:t>
            </a:r>
            <a:r>
              <a:rPr lang="de-DE" sz="2400" b="1" dirty="0" err="1" smtClean="0"/>
              <a:t>AdSC</a:t>
            </a:r>
            <a:endParaRPr lang="de-DE" sz="2400" b="1" dirty="0"/>
          </a:p>
        </p:txBody>
      </p:sp>
    </p:spTree>
    <p:extLst>
      <p:ext uri="{BB962C8B-B14F-4D97-AF65-F5344CB8AC3E}">
        <p14:creationId xmlns:p14="http://schemas.microsoft.com/office/powerpoint/2010/main" val="29691374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25506-05 P63y k5g SMAp  7_(c1+c2+c3+c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446" y="1058210"/>
            <a:ext cx="6609745" cy="5236952"/>
          </a:xfrm>
          <a:prstGeom prst="rect">
            <a:avLst/>
          </a:prstGeom>
        </p:spPr>
      </p:pic>
      <p:sp>
        <p:nvSpPr>
          <p:cNvPr id="5" name="Textfeld 4"/>
          <p:cNvSpPr txBox="1"/>
          <p:nvPr/>
        </p:nvSpPr>
        <p:spPr>
          <a:xfrm>
            <a:off x="651253" y="520964"/>
            <a:ext cx="7782474" cy="461665"/>
          </a:xfrm>
          <a:prstGeom prst="rect">
            <a:avLst/>
          </a:prstGeom>
          <a:noFill/>
        </p:spPr>
        <p:txBody>
          <a:bodyPr wrap="square" rtlCol="0">
            <a:spAutoFit/>
          </a:bodyPr>
          <a:lstStyle/>
          <a:p>
            <a:r>
              <a:rPr lang="de-DE" sz="2400" b="1" dirty="0" smtClean="0"/>
              <a:t>LG </a:t>
            </a:r>
            <a:r>
              <a:rPr lang="de-DE" sz="2400" b="1" dirty="0" err="1" smtClean="0"/>
              <a:t>AdSC</a:t>
            </a:r>
            <a:r>
              <a:rPr lang="de-DE" sz="2400" b="1" dirty="0" smtClean="0"/>
              <a:t>: Triple </a:t>
            </a:r>
            <a:r>
              <a:rPr lang="de-DE" sz="2400" b="1" dirty="0" err="1" smtClean="0"/>
              <a:t>Immunofluorescence</a:t>
            </a:r>
            <a:r>
              <a:rPr lang="de-DE" sz="2400" b="1" dirty="0" smtClean="0"/>
              <a:t> </a:t>
            </a:r>
            <a:r>
              <a:rPr lang="de-DE" sz="2400" b="1" dirty="0" err="1" smtClean="0"/>
              <a:t>for</a:t>
            </a:r>
            <a:r>
              <a:rPr lang="de-DE" sz="2400" b="1" dirty="0" smtClean="0"/>
              <a:t> p63, K5 and SMA</a:t>
            </a:r>
            <a:endParaRPr lang="de-DE" sz="2400" b="1" dirty="0"/>
          </a:p>
        </p:txBody>
      </p:sp>
      <p:sp>
        <p:nvSpPr>
          <p:cNvPr id="6" name="Textfeld 5"/>
          <p:cNvSpPr txBox="1"/>
          <p:nvPr/>
        </p:nvSpPr>
        <p:spPr>
          <a:xfrm>
            <a:off x="6398561" y="1025652"/>
            <a:ext cx="1579289" cy="1384995"/>
          </a:xfrm>
          <a:prstGeom prst="rect">
            <a:avLst/>
          </a:prstGeom>
          <a:solidFill>
            <a:schemeClr val="bg1"/>
          </a:solidFill>
        </p:spPr>
        <p:txBody>
          <a:bodyPr wrap="square" rtlCol="0">
            <a:spAutoFit/>
          </a:bodyPr>
          <a:lstStyle/>
          <a:p>
            <a:r>
              <a:rPr lang="de-DE" sz="2800" b="1" dirty="0" smtClean="0">
                <a:solidFill>
                  <a:srgbClr val="FFCC66"/>
                </a:solidFill>
              </a:rPr>
              <a:t>P63</a:t>
            </a:r>
          </a:p>
          <a:p>
            <a:r>
              <a:rPr lang="de-DE" sz="2800" b="1" dirty="0" smtClean="0">
                <a:solidFill>
                  <a:srgbClr val="008000"/>
                </a:solidFill>
              </a:rPr>
              <a:t>K5</a:t>
            </a:r>
          </a:p>
          <a:p>
            <a:r>
              <a:rPr lang="de-DE" sz="2800" b="1" dirty="0" smtClean="0">
                <a:solidFill>
                  <a:srgbClr val="FF00FF"/>
                </a:solidFill>
              </a:rPr>
              <a:t>SMA</a:t>
            </a:r>
            <a:endParaRPr lang="de-DE" sz="2800" b="1" dirty="0">
              <a:solidFill>
                <a:srgbClr val="FF00FF"/>
              </a:solidFill>
            </a:endParaRPr>
          </a:p>
        </p:txBody>
      </p:sp>
      <p:sp>
        <p:nvSpPr>
          <p:cNvPr id="2" name="Textfeld 1"/>
          <p:cNvSpPr txBox="1"/>
          <p:nvPr/>
        </p:nvSpPr>
        <p:spPr>
          <a:xfrm>
            <a:off x="895465" y="6327722"/>
            <a:ext cx="8303476" cy="379687"/>
          </a:xfrm>
          <a:prstGeom prst="rect">
            <a:avLst/>
          </a:prstGeom>
          <a:noFill/>
        </p:spPr>
        <p:txBody>
          <a:bodyPr wrap="square" rtlCol="0">
            <a:spAutoFit/>
          </a:bodyPr>
          <a:lstStyle/>
          <a:p>
            <a:r>
              <a:rPr lang="de-DE" b="1" dirty="0" smtClean="0"/>
              <a:t>SMA+ </a:t>
            </a:r>
            <a:r>
              <a:rPr lang="de-DE" b="1" dirty="0" err="1" smtClean="0"/>
              <a:t>myoepithelial</a:t>
            </a:r>
            <a:r>
              <a:rPr lang="de-DE" b="1" dirty="0" smtClean="0"/>
              <a:t> </a:t>
            </a:r>
            <a:r>
              <a:rPr lang="de-DE" b="1" dirty="0" err="1" smtClean="0"/>
              <a:t>cells</a:t>
            </a:r>
            <a:r>
              <a:rPr lang="de-DE" b="1" dirty="0" smtClean="0"/>
              <a:t> </a:t>
            </a:r>
            <a:r>
              <a:rPr lang="de-DE" b="1" dirty="0" err="1" smtClean="0"/>
              <a:t>are</a:t>
            </a:r>
            <a:r>
              <a:rPr lang="de-DE" b="1" dirty="0" smtClean="0"/>
              <a:t> not </a:t>
            </a:r>
            <a:r>
              <a:rPr lang="de-DE" b="1" dirty="0" err="1" smtClean="0"/>
              <a:t>observed</a:t>
            </a:r>
            <a:r>
              <a:rPr lang="de-DE" b="1" dirty="0" smtClean="0"/>
              <a:t> in </a:t>
            </a:r>
            <a:r>
              <a:rPr lang="de-DE" b="1" dirty="0" err="1" smtClean="0"/>
              <a:t>these</a:t>
            </a:r>
            <a:r>
              <a:rPr lang="de-DE" b="1" dirty="0" smtClean="0"/>
              <a:t> </a:t>
            </a:r>
            <a:r>
              <a:rPr lang="de-DE" b="1" dirty="0" err="1" smtClean="0"/>
              <a:t>tumors</a:t>
            </a:r>
            <a:r>
              <a:rPr lang="de-DE" b="1" dirty="0"/>
              <a:t>!</a:t>
            </a:r>
          </a:p>
        </p:txBody>
      </p:sp>
    </p:spTree>
    <p:extLst>
      <p:ext uri="{BB962C8B-B14F-4D97-AF65-F5344CB8AC3E}">
        <p14:creationId xmlns:p14="http://schemas.microsoft.com/office/powerpoint/2010/main" val="27209504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Figure 7_Boeck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3687" y="0"/>
            <a:ext cx="6550313" cy="6858000"/>
          </a:xfrm>
          <a:prstGeom prst="rect">
            <a:avLst/>
          </a:prstGeom>
          <a:ln>
            <a:solidFill>
              <a:schemeClr val="bg1"/>
            </a:solidFill>
          </a:ln>
        </p:spPr>
      </p:pic>
      <p:sp>
        <p:nvSpPr>
          <p:cNvPr id="3" name="Rechteck 2"/>
          <p:cNvSpPr/>
          <p:nvPr/>
        </p:nvSpPr>
        <p:spPr>
          <a:xfrm>
            <a:off x="2700686" y="2776631"/>
            <a:ext cx="6550313" cy="402574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2788274" y="61232"/>
            <a:ext cx="6215300" cy="707886"/>
          </a:xfrm>
          <a:prstGeom prst="rect">
            <a:avLst/>
          </a:prstGeom>
          <a:solidFill>
            <a:srgbClr val="FFFFFF"/>
          </a:solidFill>
        </p:spPr>
        <p:txBody>
          <a:bodyPr wrap="square" rtlCol="0">
            <a:spAutoFit/>
          </a:bodyPr>
          <a:lstStyle/>
          <a:p>
            <a:r>
              <a:rPr lang="de-DE" sz="2000" b="1" dirty="0" err="1" smtClean="0"/>
              <a:t>Syringomatous</a:t>
            </a:r>
            <a:r>
              <a:rPr lang="de-DE" sz="2000" b="1" dirty="0" smtClean="0"/>
              <a:t> </a:t>
            </a:r>
            <a:r>
              <a:rPr lang="de-DE" sz="2000" b="1" dirty="0" err="1" smtClean="0"/>
              <a:t>tumor</a:t>
            </a:r>
            <a:r>
              <a:rPr lang="de-DE" sz="2000" b="1" dirty="0" smtClean="0"/>
              <a:t>/ Low-grade </a:t>
            </a:r>
            <a:r>
              <a:rPr lang="de-DE" sz="2000" b="1" dirty="0" err="1" smtClean="0"/>
              <a:t>adenosquamous</a:t>
            </a:r>
            <a:r>
              <a:rPr lang="de-DE" sz="2000" b="1" dirty="0" smtClean="0"/>
              <a:t> </a:t>
            </a:r>
            <a:r>
              <a:rPr lang="de-DE" sz="2000" b="1" dirty="0" err="1" smtClean="0"/>
              <a:t>carcinoma</a:t>
            </a:r>
            <a:endParaRPr lang="de-DE" sz="2000" b="1" dirty="0"/>
          </a:p>
        </p:txBody>
      </p:sp>
      <p:sp>
        <p:nvSpPr>
          <p:cNvPr id="6" name="Textfeld 5"/>
          <p:cNvSpPr txBox="1"/>
          <p:nvPr/>
        </p:nvSpPr>
        <p:spPr>
          <a:xfrm>
            <a:off x="660617" y="3754650"/>
            <a:ext cx="8590382" cy="2800767"/>
          </a:xfrm>
          <a:prstGeom prst="rect">
            <a:avLst/>
          </a:prstGeom>
          <a:noFill/>
        </p:spPr>
        <p:txBody>
          <a:bodyPr wrap="square" rtlCol="0">
            <a:spAutoFit/>
          </a:bodyPr>
          <a:lstStyle/>
          <a:p>
            <a:r>
              <a:rPr lang="de-DE" sz="3200" b="1" dirty="0" err="1" smtClean="0"/>
              <a:t>Syringomatous</a:t>
            </a:r>
            <a:r>
              <a:rPr lang="de-DE" sz="3200" b="1" dirty="0" smtClean="0"/>
              <a:t> </a:t>
            </a:r>
            <a:r>
              <a:rPr lang="de-DE" sz="3200" b="1" dirty="0" err="1" smtClean="0"/>
              <a:t>tumors</a:t>
            </a:r>
            <a:r>
              <a:rPr lang="de-DE" sz="3200" b="1" dirty="0" smtClean="0"/>
              <a:t> and </a:t>
            </a:r>
            <a:r>
              <a:rPr lang="de-DE" sz="3200" b="1" dirty="0" err="1" smtClean="0"/>
              <a:t>low</a:t>
            </a:r>
            <a:r>
              <a:rPr lang="de-DE" sz="3200" b="1" dirty="0" smtClean="0"/>
              <a:t>-grade </a:t>
            </a:r>
            <a:r>
              <a:rPr lang="de-DE" sz="3200" b="1" dirty="0" err="1" smtClean="0"/>
              <a:t>adeno-squamous</a:t>
            </a:r>
            <a:r>
              <a:rPr lang="de-DE" sz="3200" b="1" dirty="0" smtClean="0"/>
              <a:t> </a:t>
            </a:r>
            <a:r>
              <a:rPr lang="de-DE" sz="3200" b="1" dirty="0" err="1" smtClean="0"/>
              <a:t>carcinoma</a:t>
            </a:r>
            <a:r>
              <a:rPr lang="de-DE" sz="3200" b="1" dirty="0" smtClean="0"/>
              <a:t> </a:t>
            </a:r>
            <a:r>
              <a:rPr lang="de-DE" sz="3200" dirty="0" err="1" smtClean="0"/>
              <a:t>contain</a:t>
            </a:r>
            <a:r>
              <a:rPr lang="de-DE" sz="3200" dirty="0" smtClean="0"/>
              <a:t> p63+K5+ </a:t>
            </a:r>
            <a:r>
              <a:rPr lang="de-DE" sz="3200" dirty="0" err="1" smtClean="0"/>
              <a:t>progenitor</a:t>
            </a:r>
            <a:r>
              <a:rPr lang="de-DE" sz="3200" dirty="0" smtClean="0"/>
              <a:t> </a:t>
            </a:r>
            <a:r>
              <a:rPr lang="de-DE" sz="3200" dirty="0" err="1" smtClean="0"/>
              <a:t>cells</a:t>
            </a:r>
            <a:r>
              <a:rPr lang="de-DE" sz="3200" dirty="0" smtClean="0"/>
              <a:t> </a:t>
            </a:r>
            <a:r>
              <a:rPr lang="de-DE" sz="3200" dirty="0" err="1" smtClean="0"/>
              <a:t>that</a:t>
            </a:r>
            <a:r>
              <a:rPr lang="de-DE" sz="3200" dirty="0" smtClean="0"/>
              <a:t> </a:t>
            </a:r>
            <a:r>
              <a:rPr lang="de-DE" sz="3200" dirty="0" err="1" smtClean="0"/>
              <a:t>give</a:t>
            </a:r>
            <a:r>
              <a:rPr lang="de-DE" sz="3200" dirty="0" smtClean="0"/>
              <a:t> </a:t>
            </a:r>
            <a:r>
              <a:rPr lang="de-DE" sz="3200" dirty="0" err="1" smtClean="0"/>
              <a:t>rise</a:t>
            </a:r>
            <a:r>
              <a:rPr lang="de-DE" sz="3200" dirty="0" smtClean="0"/>
              <a:t> </a:t>
            </a:r>
            <a:r>
              <a:rPr lang="de-DE" sz="3200" dirty="0" err="1" smtClean="0"/>
              <a:t>to</a:t>
            </a:r>
            <a:r>
              <a:rPr lang="de-DE" sz="3200" dirty="0" smtClean="0"/>
              <a:t> </a:t>
            </a:r>
            <a:r>
              <a:rPr lang="de-DE" sz="3200" dirty="0" err="1" smtClean="0"/>
              <a:t>either</a:t>
            </a:r>
            <a:r>
              <a:rPr lang="de-DE" sz="3200" dirty="0" smtClean="0"/>
              <a:t> </a:t>
            </a:r>
            <a:r>
              <a:rPr lang="de-DE" sz="3200" dirty="0" smtClean="0"/>
              <a:t>K10+squamous </a:t>
            </a:r>
            <a:r>
              <a:rPr lang="de-DE" sz="3200" dirty="0" err="1" smtClean="0"/>
              <a:t>or</a:t>
            </a:r>
            <a:r>
              <a:rPr lang="de-DE" sz="3200" dirty="0" smtClean="0"/>
              <a:t> </a:t>
            </a:r>
            <a:r>
              <a:rPr lang="de-DE" sz="3200" dirty="0" smtClean="0"/>
              <a:t>K8/18+glandular </a:t>
            </a:r>
            <a:r>
              <a:rPr lang="de-DE" sz="3200" dirty="0" err="1" smtClean="0"/>
              <a:t>cells</a:t>
            </a:r>
            <a:endParaRPr lang="de-DE" sz="3200" dirty="0" smtClean="0"/>
          </a:p>
          <a:p>
            <a:endParaRPr lang="de-DE" sz="2400" dirty="0"/>
          </a:p>
          <a:p>
            <a:endParaRPr lang="de-DE" sz="2400" dirty="0"/>
          </a:p>
        </p:txBody>
      </p:sp>
      <p:sp>
        <p:nvSpPr>
          <p:cNvPr id="22" name="Textfeld 21"/>
          <p:cNvSpPr txBox="1"/>
          <p:nvPr/>
        </p:nvSpPr>
        <p:spPr>
          <a:xfrm>
            <a:off x="660617" y="3294988"/>
            <a:ext cx="2512689" cy="523220"/>
          </a:xfrm>
          <a:prstGeom prst="rect">
            <a:avLst/>
          </a:prstGeom>
          <a:noFill/>
        </p:spPr>
        <p:txBody>
          <a:bodyPr wrap="square" rtlCol="0">
            <a:spAutoFit/>
          </a:bodyPr>
          <a:lstStyle/>
          <a:p>
            <a:r>
              <a:rPr lang="de-DE" sz="2800" b="1" dirty="0" err="1" smtClean="0"/>
              <a:t>Conclusion</a:t>
            </a:r>
            <a:r>
              <a:rPr lang="de-DE" sz="2800" b="1" dirty="0" smtClean="0"/>
              <a:t>:</a:t>
            </a:r>
            <a:endParaRPr lang="de-DE" sz="2800" b="1" dirty="0"/>
          </a:p>
        </p:txBody>
      </p:sp>
    </p:spTree>
    <p:extLst>
      <p:ext uri="{BB962C8B-B14F-4D97-AF65-F5344CB8AC3E}">
        <p14:creationId xmlns:p14="http://schemas.microsoft.com/office/powerpoint/2010/main" val="19220566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876800" y="3048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de-DE" b="1"/>
          </a:p>
        </p:txBody>
      </p:sp>
      <p:sp>
        <p:nvSpPr>
          <p:cNvPr id="5" name="Text Box 8"/>
          <p:cNvSpPr txBox="1">
            <a:spLocks noChangeArrowheads="1"/>
          </p:cNvSpPr>
          <p:nvPr/>
        </p:nvSpPr>
        <p:spPr bwMode="auto">
          <a:xfrm>
            <a:off x="352425" y="685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de-DE" sz="2400" b="1"/>
          </a:p>
        </p:txBody>
      </p:sp>
      <p:sp>
        <p:nvSpPr>
          <p:cNvPr id="6" name="Text Box 9"/>
          <p:cNvSpPr txBox="1">
            <a:spLocks noChangeArrowheads="1"/>
          </p:cNvSpPr>
          <p:nvPr/>
        </p:nvSpPr>
        <p:spPr bwMode="auto">
          <a:xfrm>
            <a:off x="4876800" y="304800"/>
            <a:ext cx="33528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de-DE" b="1"/>
          </a:p>
          <a:p>
            <a:pPr>
              <a:spcBef>
                <a:spcPct val="50000"/>
              </a:spcBef>
            </a:pPr>
            <a:endParaRPr lang="de-DE" b="1"/>
          </a:p>
        </p:txBody>
      </p:sp>
      <p:sp>
        <p:nvSpPr>
          <p:cNvPr id="12" name="Textfeld 11"/>
          <p:cNvSpPr txBox="1"/>
          <p:nvPr/>
        </p:nvSpPr>
        <p:spPr>
          <a:xfrm>
            <a:off x="330142" y="3463987"/>
            <a:ext cx="7708452" cy="369332"/>
          </a:xfrm>
          <a:prstGeom prst="rect">
            <a:avLst/>
          </a:prstGeom>
          <a:noFill/>
        </p:spPr>
        <p:txBody>
          <a:bodyPr wrap="square" rtlCol="0">
            <a:spAutoFit/>
          </a:bodyPr>
          <a:lstStyle/>
          <a:p>
            <a:r>
              <a:rPr lang="de-DE" dirty="0" err="1" smtClean="0"/>
              <a:t>Perou</a:t>
            </a:r>
            <a:r>
              <a:rPr lang="de-DE" dirty="0" smtClean="0"/>
              <a:t>, </a:t>
            </a:r>
            <a:r>
              <a:rPr lang="de-DE" dirty="0" err="1" smtClean="0"/>
              <a:t>Sorlie</a:t>
            </a:r>
            <a:r>
              <a:rPr lang="de-DE" dirty="0" smtClean="0"/>
              <a:t> et al, 2000; </a:t>
            </a:r>
            <a:r>
              <a:rPr lang="de-DE" dirty="0" err="1" smtClean="0"/>
              <a:t>Sorlie</a:t>
            </a:r>
            <a:r>
              <a:rPr lang="de-DE" dirty="0" smtClean="0"/>
              <a:t> et al, 2001</a:t>
            </a:r>
            <a:endParaRPr lang="de-DE" dirty="0"/>
          </a:p>
        </p:txBody>
      </p:sp>
      <p:pic>
        <p:nvPicPr>
          <p:cNvPr id="13" name="Picture 11" descr="normal-40x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36" y="636336"/>
            <a:ext cx="3260506" cy="264128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1316924" y="-7571"/>
            <a:ext cx="6741397" cy="646331"/>
          </a:xfrm>
          <a:prstGeom prst="rect">
            <a:avLst/>
          </a:prstGeom>
          <a:noFill/>
        </p:spPr>
        <p:txBody>
          <a:bodyPr wrap="square" rtlCol="0">
            <a:spAutoFit/>
          </a:bodyPr>
          <a:lstStyle/>
          <a:p>
            <a:pPr algn="ctr"/>
            <a:r>
              <a:rPr lang="de-DE" sz="3600" b="1" dirty="0" err="1" smtClean="0"/>
              <a:t>Ontogeny</a:t>
            </a:r>
            <a:r>
              <a:rPr lang="de-DE" sz="3600" b="1" dirty="0" smtClean="0"/>
              <a:t> and </a:t>
            </a:r>
            <a:r>
              <a:rPr lang="de-DE" sz="3600" b="1" dirty="0" err="1" smtClean="0"/>
              <a:t>breast</a:t>
            </a:r>
            <a:r>
              <a:rPr lang="de-DE" sz="3600" b="1" dirty="0" smtClean="0"/>
              <a:t> </a:t>
            </a:r>
            <a:r>
              <a:rPr lang="de-DE" sz="3600" b="1" dirty="0" err="1" smtClean="0"/>
              <a:t>tumors</a:t>
            </a:r>
            <a:endParaRPr lang="de-DE" sz="3600" b="1" dirty="0"/>
          </a:p>
        </p:txBody>
      </p:sp>
      <p:sp>
        <p:nvSpPr>
          <p:cNvPr id="14" name="Textfeld 13"/>
          <p:cNvSpPr txBox="1"/>
          <p:nvPr/>
        </p:nvSpPr>
        <p:spPr>
          <a:xfrm>
            <a:off x="4021348" y="1460368"/>
            <a:ext cx="1575598" cy="1200328"/>
          </a:xfrm>
          <a:prstGeom prst="rect">
            <a:avLst/>
          </a:prstGeom>
          <a:noFill/>
          <a:ln>
            <a:solidFill>
              <a:srgbClr val="000090"/>
            </a:solidFill>
          </a:ln>
        </p:spPr>
        <p:txBody>
          <a:bodyPr wrap="square" rtlCol="0">
            <a:spAutoFit/>
          </a:bodyPr>
          <a:lstStyle/>
          <a:p>
            <a:r>
              <a:rPr lang="de-DE" sz="2400" b="1" dirty="0" smtClean="0"/>
              <a:t>HE</a:t>
            </a:r>
          </a:p>
          <a:p>
            <a:r>
              <a:rPr lang="de-DE" sz="2400" b="1" dirty="0" smtClean="0"/>
              <a:t>IH</a:t>
            </a:r>
          </a:p>
          <a:p>
            <a:r>
              <a:rPr lang="de-DE" sz="2400" b="1" dirty="0" err="1" smtClean="0"/>
              <a:t>Molecular</a:t>
            </a:r>
            <a:endParaRPr lang="de-DE" sz="2400" b="1" dirty="0"/>
          </a:p>
        </p:txBody>
      </p:sp>
      <p:sp>
        <p:nvSpPr>
          <p:cNvPr id="15" name="Textfeld 14"/>
          <p:cNvSpPr txBox="1"/>
          <p:nvPr/>
        </p:nvSpPr>
        <p:spPr>
          <a:xfrm>
            <a:off x="6098627" y="703960"/>
            <a:ext cx="2789449" cy="2308324"/>
          </a:xfrm>
          <a:prstGeom prst="rect">
            <a:avLst/>
          </a:prstGeom>
          <a:noFill/>
          <a:ln>
            <a:solidFill>
              <a:srgbClr val="0000FF"/>
            </a:solidFill>
          </a:ln>
        </p:spPr>
        <p:txBody>
          <a:bodyPr wrap="square" rtlCol="0">
            <a:spAutoFit/>
          </a:bodyPr>
          <a:lstStyle/>
          <a:p>
            <a:r>
              <a:rPr lang="de-DE" sz="2400" b="1" dirty="0" err="1" smtClean="0">
                <a:solidFill>
                  <a:srgbClr val="3366FF"/>
                </a:solidFill>
              </a:rPr>
              <a:t>Two</a:t>
            </a:r>
            <a:r>
              <a:rPr lang="de-DE" sz="2400" b="1" dirty="0" smtClean="0">
                <a:solidFill>
                  <a:srgbClr val="3366FF"/>
                </a:solidFill>
              </a:rPr>
              <a:t> </a:t>
            </a:r>
            <a:r>
              <a:rPr lang="de-DE" sz="2400" b="1" dirty="0" err="1" smtClean="0">
                <a:solidFill>
                  <a:srgbClr val="3366FF"/>
                </a:solidFill>
              </a:rPr>
              <a:t>cells</a:t>
            </a:r>
            <a:r>
              <a:rPr lang="de-DE" sz="2400" b="1" dirty="0" smtClean="0">
                <a:solidFill>
                  <a:srgbClr val="3366FF"/>
                </a:solidFill>
              </a:rPr>
              <a:t> </a:t>
            </a:r>
            <a:r>
              <a:rPr lang="de-DE" sz="2400" b="1" dirty="0" err="1" smtClean="0">
                <a:solidFill>
                  <a:srgbClr val="3366FF"/>
                </a:solidFill>
              </a:rPr>
              <a:t>concept</a:t>
            </a:r>
            <a:endParaRPr lang="de-DE" sz="2400" b="1" dirty="0" smtClean="0">
              <a:solidFill>
                <a:srgbClr val="3366FF"/>
              </a:solidFill>
            </a:endParaRPr>
          </a:p>
          <a:p>
            <a:pPr marL="342900" indent="-342900">
              <a:buFont typeface="Arial"/>
              <a:buChar char="•"/>
            </a:pPr>
            <a:r>
              <a:rPr lang="de-DE" sz="2000" b="1" dirty="0" smtClean="0">
                <a:solidFill>
                  <a:schemeClr val="tx2">
                    <a:lumMod val="75000"/>
                  </a:schemeClr>
                </a:solidFill>
              </a:rPr>
              <a:t>Basal/</a:t>
            </a:r>
            <a:r>
              <a:rPr lang="de-DE" sz="2000" b="1" dirty="0" err="1">
                <a:solidFill>
                  <a:schemeClr val="tx2">
                    <a:lumMod val="75000"/>
                  </a:schemeClr>
                </a:solidFill>
              </a:rPr>
              <a:t>m</a:t>
            </a:r>
            <a:r>
              <a:rPr lang="de-DE" sz="2000" b="1" dirty="0" err="1" smtClean="0">
                <a:solidFill>
                  <a:schemeClr val="tx2">
                    <a:lumMod val="75000"/>
                  </a:schemeClr>
                </a:solidFill>
              </a:rPr>
              <a:t>yoepithelial</a:t>
            </a:r>
            <a:endParaRPr lang="de-DE" sz="2000" b="1" dirty="0" smtClean="0">
              <a:solidFill>
                <a:schemeClr val="tx2">
                  <a:lumMod val="75000"/>
                </a:schemeClr>
              </a:solidFill>
            </a:endParaRPr>
          </a:p>
          <a:p>
            <a:pPr marL="342900" indent="-342900">
              <a:buFont typeface="Arial"/>
              <a:buChar char="•"/>
            </a:pPr>
            <a:r>
              <a:rPr lang="de-DE" sz="2000" b="1" dirty="0" smtClean="0">
                <a:solidFill>
                  <a:schemeClr val="tx2">
                    <a:lumMod val="75000"/>
                  </a:schemeClr>
                </a:solidFill>
              </a:rPr>
              <a:t>(K5/14+; SMA+, p63+ </a:t>
            </a:r>
            <a:r>
              <a:rPr lang="de-DE" sz="2000" b="1" dirty="0" err="1" smtClean="0">
                <a:solidFill>
                  <a:schemeClr val="tx2">
                    <a:lumMod val="75000"/>
                  </a:schemeClr>
                </a:solidFill>
              </a:rPr>
              <a:t>etc</a:t>
            </a:r>
            <a:r>
              <a:rPr lang="de-DE" sz="2000" b="1" dirty="0" smtClean="0">
                <a:solidFill>
                  <a:schemeClr val="tx2">
                    <a:lumMod val="75000"/>
                  </a:schemeClr>
                </a:solidFill>
              </a:rPr>
              <a:t>)</a:t>
            </a:r>
          </a:p>
          <a:p>
            <a:pPr marL="342900" indent="-342900">
              <a:buFont typeface="Arial"/>
              <a:buChar char="•"/>
            </a:pPr>
            <a:r>
              <a:rPr lang="de-DE" sz="2000" b="1" dirty="0" err="1" smtClean="0">
                <a:solidFill>
                  <a:schemeClr val="accent3">
                    <a:lumMod val="50000"/>
                  </a:schemeClr>
                </a:solidFill>
              </a:rPr>
              <a:t>Luminal</a:t>
            </a:r>
            <a:endParaRPr lang="de-DE" sz="2000" b="1" dirty="0" smtClean="0">
              <a:solidFill>
                <a:schemeClr val="accent3">
                  <a:lumMod val="50000"/>
                </a:schemeClr>
              </a:solidFill>
            </a:endParaRPr>
          </a:p>
          <a:p>
            <a:pPr marL="342900" indent="-342900">
              <a:buFont typeface="Arial"/>
              <a:buChar char="•"/>
            </a:pPr>
            <a:r>
              <a:rPr lang="de-DE" sz="2000" b="1" dirty="0">
                <a:solidFill>
                  <a:schemeClr val="accent3">
                    <a:lumMod val="50000"/>
                  </a:schemeClr>
                </a:solidFill>
              </a:rPr>
              <a:t>(</a:t>
            </a:r>
            <a:r>
              <a:rPr lang="de-DE" sz="2000" b="1" dirty="0" smtClean="0">
                <a:solidFill>
                  <a:schemeClr val="accent3">
                    <a:lumMod val="50000"/>
                  </a:schemeClr>
                </a:solidFill>
              </a:rPr>
              <a:t>K7;K8/18;K19)</a:t>
            </a:r>
          </a:p>
          <a:p>
            <a:pPr marL="342900" indent="-342900">
              <a:buFont typeface="Arial"/>
              <a:buChar char="•"/>
            </a:pPr>
            <a:r>
              <a:rPr lang="de-DE" sz="2000" b="1" dirty="0" smtClean="0">
                <a:solidFill>
                  <a:schemeClr val="accent3">
                    <a:lumMod val="50000"/>
                  </a:schemeClr>
                </a:solidFill>
              </a:rPr>
              <a:t>ER</a:t>
            </a:r>
            <a:endParaRPr lang="de-DE" sz="2000" b="1" dirty="0">
              <a:solidFill>
                <a:schemeClr val="accent3">
                  <a:lumMod val="50000"/>
                </a:schemeClr>
              </a:solidFill>
            </a:endParaRPr>
          </a:p>
        </p:txBody>
      </p:sp>
      <p:sp>
        <p:nvSpPr>
          <p:cNvPr id="23" name="Textfeld 22"/>
          <p:cNvSpPr txBox="1"/>
          <p:nvPr/>
        </p:nvSpPr>
        <p:spPr>
          <a:xfrm>
            <a:off x="219935" y="627195"/>
            <a:ext cx="3671615" cy="461665"/>
          </a:xfrm>
          <a:prstGeom prst="rect">
            <a:avLst/>
          </a:prstGeom>
          <a:solidFill>
            <a:srgbClr val="FFFFFF"/>
          </a:solidFill>
        </p:spPr>
        <p:txBody>
          <a:bodyPr wrap="square" rtlCol="0">
            <a:spAutoFit/>
          </a:bodyPr>
          <a:lstStyle/>
          <a:p>
            <a:r>
              <a:rPr lang="de-DE" sz="2400" b="1" dirty="0" smtClean="0"/>
              <a:t>Normal </a:t>
            </a:r>
            <a:r>
              <a:rPr lang="de-DE" sz="2400" b="1" dirty="0" err="1" smtClean="0"/>
              <a:t>breast</a:t>
            </a:r>
            <a:r>
              <a:rPr lang="de-DE" sz="2400" b="1" dirty="0" smtClean="0"/>
              <a:t> </a:t>
            </a:r>
            <a:r>
              <a:rPr lang="de-DE" sz="2400" b="1" dirty="0" err="1" smtClean="0"/>
              <a:t>epithelium</a:t>
            </a:r>
            <a:endParaRPr lang="de-DE" sz="2400" b="1" dirty="0"/>
          </a:p>
        </p:txBody>
      </p:sp>
      <p:sp>
        <p:nvSpPr>
          <p:cNvPr id="4" name="Textfeld 3"/>
          <p:cNvSpPr txBox="1"/>
          <p:nvPr/>
        </p:nvSpPr>
        <p:spPr>
          <a:xfrm>
            <a:off x="219935" y="3749482"/>
            <a:ext cx="8488333" cy="830997"/>
          </a:xfrm>
          <a:prstGeom prst="rect">
            <a:avLst/>
          </a:prstGeom>
          <a:noFill/>
        </p:spPr>
        <p:txBody>
          <a:bodyPr wrap="square" rtlCol="0">
            <a:spAutoFit/>
          </a:bodyPr>
          <a:lstStyle/>
          <a:p>
            <a:r>
              <a:rPr lang="de-DE" sz="2400" b="1" dirty="0" smtClean="0"/>
              <a:t>The </a:t>
            </a:r>
            <a:r>
              <a:rPr lang="de-DE" sz="2400" b="1" dirty="0" err="1" smtClean="0"/>
              <a:t>two-cell</a:t>
            </a:r>
            <a:r>
              <a:rPr lang="de-DE" sz="2400" b="1" dirty="0" smtClean="0"/>
              <a:t> </a:t>
            </a:r>
            <a:r>
              <a:rPr lang="de-DE" sz="2400" b="1" dirty="0" err="1" smtClean="0"/>
              <a:t>concept</a:t>
            </a:r>
            <a:r>
              <a:rPr lang="de-DE" sz="2400" b="1" dirty="0" smtClean="0"/>
              <a:t> </a:t>
            </a:r>
            <a:r>
              <a:rPr lang="de-DE" sz="2400" b="1" dirty="0" err="1" smtClean="0"/>
              <a:t>does</a:t>
            </a:r>
            <a:r>
              <a:rPr lang="de-DE" sz="2400" b="1" dirty="0" smtClean="0"/>
              <a:t> not </a:t>
            </a:r>
            <a:r>
              <a:rPr lang="de-DE" sz="2400" b="1" dirty="0" err="1" smtClean="0"/>
              <a:t>provide</a:t>
            </a:r>
            <a:r>
              <a:rPr lang="de-DE" sz="2400" b="1" dirty="0" smtClean="0"/>
              <a:t> an </a:t>
            </a:r>
            <a:r>
              <a:rPr lang="de-DE" sz="2400" b="1" dirty="0" err="1" smtClean="0"/>
              <a:t>explanation</a:t>
            </a:r>
            <a:r>
              <a:rPr lang="de-DE" sz="2400" b="1" dirty="0" smtClean="0"/>
              <a:t> </a:t>
            </a:r>
            <a:r>
              <a:rPr lang="de-DE" sz="2400" b="1" dirty="0" err="1" smtClean="0"/>
              <a:t>for</a:t>
            </a:r>
            <a:r>
              <a:rPr lang="de-DE" sz="2400" b="1" dirty="0" smtClean="0"/>
              <a:t> </a:t>
            </a:r>
            <a:r>
              <a:rPr lang="de-DE" sz="2400" b="1" dirty="0" err="1" smtClean="0"/>
              <a:t>the</a:t>
            </a:r>
            <a:r>
              <a:rPr lang="de-DE" sz="2400" b="1" dirty="0" smtClean="0"/>
              <a:t> </a:t>
            </a:r>
            <a:r>
              <a:rPr lang="de-DE" sz="2400" b="1" dirty="0" err="1" smtClean="0"/>
              <a:t>histogenesis</a:t>
            </a:r>
            <a:r>
              <a:rPr lang="de-DE" sz="2400" b="1" dirty="0" smtClean="0"/>
              <a:t> </a:t>
            </a:r>
            <a:r>
              <a:rPr lang="de-DE" sz="2400" b="1" dirty="0" err="1" smtClean="0"/>
              <a:t>of</a:t>
            </a:r>
            <a:r>
              <a:rPr lang="de-DE" sz="2400" b="1" dirty="0" smtClean="0"/>
              <a:t> </a:t>
            </a:r>
            <a:r>
              <a:rPr lang="de-DE" sz="2400" b="1" dirty="0" err="1" smtClean="0"/>
              <a:t>these</a:t>
            </a:r>
            <a:r>
              <a:rPr lang="de-DE" sz="2400" b="1" dirty="0" smtClean="0"/>
              <a:t> non-</a:t>
            </a:r>
            <a:r>
              <a:rPr lang="de-DE" sz="2400" b="1" dirty="0" err="1" smtClean="0"/>
              <a:t>classical</a:t>
            </a:r>
            <a:r>
              <a:rPr lang="de-DE" sz="2400" b="1" dirty="0" smtClean="0"/>
              <a:t> basal type </a:t>
            </a:r>
            <a:r>
              <a:rPr lang="de-DE" sz="2400" b="1" dirty="0" err="1" smtClean="0"/>
              <a:t>tumors</a:t>
            </a:r>
            <a:r>
              <a:rPr lang="de-DE" sz="2400" b="1" dirty="0" smtClean="0"/>
              <a:t>!</a:t>
            </a:r>
            <a:endParaRPr lang="de-DE" sz="2400" b="1" dirty="0"/>
          </a:p>
        </p:txBody>
      </p:sp>
      <p:sp>
        <p:nvSpPr>
          <p:cNvPr id="25" name="Rechteck 24"/>
          <p:cNvSpPr/>
          <p:nvPr/>
        </p:nvSpPr>
        <p:spPr>
          <a:xfrm>
            <a:off x="219935" y="4912456"/>
            <a:ext cx="8759353" cy="830997"/>
          </a:xfrm>
          <a:prstGeom prst="rect">
            <a:avLst/>
          </a:prstGeom>
        </p:spPr>
        <p:txBody>
          <a:bodyPr wrap="square">
            <a:spAutoFit/>
          </a:bodyPr>
          <a:lstStyle/>
          <a:p>
            <a:r>
              <a:rPr lang="de-DE" sz="1600" dirty="0"/>
              <a:t>(</a:t>
            </a:r>
            <a:r>
              <a:rPr lang="de-DE" sz="1600" dirty="0" err="1"/>
              <a:t>Eirew</a:t>
            </a:r>
            <a:r>
              <a:rPr lang="de-DE" sz="1600" dirty="0"/>
              <a:t> et al., 2008) (L) [5] [4].</a:t>
            </a:r>
            <a:r>
              <a:rPr lang="de-DE" sz="1600" dirty="0" err="1"/>
              <a:t>Lui</a:t>
            </a:r>
            <a:r>
              <a:rPr lang="de-DE" sz="1600" dirty="0"/>
              <a:t> et al (</a:t>
            </a:r>
            <a:r>
              <a:rPr lang="de-DE" sz="1600" dirty="0" err="1"/>
              <a:t>Dontu</a:t>
            </a:r>
            <a:r>
              <a:rPr lang="de-DE" sz="1600" dirty="0"/>
              <a:t>) 2005, (Kordon and Smith, 1998) (</a:t>
            </a:r>
            <a:r>
              <a:rPr lang="de-DE" sz="1600" dirty="0" err="1"/>
              <a:t>Novelli</a:t>
            </a:r>
            <a:r>
              <a:rPr lang="de-DE" sz="1600" dirty="0"/>
              <a:t> et al., 2003; </a:t>
            </a:r>
            <a:r>
              <a:rPr lang="de-DE" sz="1600" dirty="0" err="1"/>
              <a:t>Tsai</a:t>
            </a:r>
            <a:r>
              <a:rPr lang="de-DE" sz="1600" dirty="0"/>
              <a:t> et al., 1996) [4].  (SP)  (</a:t>
            </a:r>
            <a:r>
              <a:rPr lang="de-DE" sz="1600" dirty="0" err="1"/>
              <a:t>Goodell</a:t>
            </a:r>
            <a:r>
              <a:rPr lang="de-DE" sz="1600" dirty="0"/>
              <a:t> et al., 1997; </a:t>
            </a:r>
            <a:r>
              <a:rPr lang="de-DE" sz="1600" dirty="0" err="1"/>
              <a:t>Welm</a:t>
            </a:r>
            <a:r>
              <a:rPr lang="de-DE" sz="1600" dirty="0"/>
              <a:t> et al., 2002,  Smith and </a:t>
            </a:r>
            <a:r>
              <a:rPr lang="de-DE" sz="1600" dirty="0" err="1"/>
              <a:t>Chepko</a:t>
            </a:r>
            <a:r>
              <a:rPr lang="de-DE" sz="1600" dirty="0"/>
              <a:t>, 2001) </a:t>
            </a:r>
            <a:r>
              <a:rPr lang="en-US" sz="1600" dirty="0"/>
              <a:t>(</a:t>
            </a:r>
            <a:r>
              <a:rPr lang="en-US" sz="1600" dirty="0" err="1"/>
              <a:t>Chepko</a:t>
            </a:r>
            <a:r>
              <a:rPr lang="en-US" sz="1600" dirty="0"/>
              <a:t> and Smith, 1997),(Smalley and Clarke, 2005) (</a:t>
            </a:r>
            <a:r>
              <a:rPr lang="en-US" sz="1600" dirty="0" err="1"/>
              <a:t>Sleeman</a:t>
            </a:r>
            <a:r>
              <a:rPr lang="en-US" sz="1600" dirty="0"/>
              <a:t> et al., 2007). </a:t>
            </a:r>
            <a:endParaRPr lang="de-DE" sz="1600" dirty="0"/>
          </a:p>
        </p:txBody>
      </p:sp>
      <p:sp>
        <p:nvSpPr>
          <p:cNvPr id="26" name="Rechteck 25"/>
          <p:cNvSpPr/>
          <p:nvPr/>
        </p:nvSpPr>
        <p:spPr>
          <a:xfrm>
            <a:off x="171092" y="5576272"/>
            <a:ext cx="8596540" cy="1200328"/>
          </a:xfrm>
          <a:prstGeom prst="rect">
            <a:avLst/>
          </a:prstGeom>
        </p:spPr>
        <p:txBody>
          <a:bodyPr wrap="square">
            <a:spAutoFit/>
          </a:bodyPr>
          <a:lstStyle/>
          <a:p>
            <a:r>
              <a:rPr lang="de-DE" sz="2400" dirty="0"/>
              <a:t> </a:t>
            </a:r>
            <a:r>
              <a:rPr lang="de-DE" sz="1600" dirty="0"/>
              <a:t>Smith (1996); </a:t>
            </a:r>
            <a:r>
              <a:rPr lang="de-DE" sz="1600" dirty="0" err="1"/>
              <a:t>Chepko</a:t>
            </a:r>
            <a:r>
              <a:rPr lang="de-DE" sz="1600" dirty="0"/>
              <a:t> and Smith (1997); Clarke et al. (2003); </a:t>
            </a:r>
            <a:r>
              <a:rPr lang="de-DE" sz="1600" dirty="0" err="1"/>
              <a:t>Dontu</a:t>
            </a:r>
            <a:r>
              <a:rPr lang="de-DE" sz="1600" dirty="0"/>
              <a:t> et al. (2003); </a:t>
            </a:r>
            <a:r>
              <a:rPr lang="de-DE" sz="1600" dirty="0" err="1"/>
              <a:t>Smalley</a:t>
            </a:r>
            <a:r>
              <a:rPr lang="de-DE" sz="1600" dirty="0"/>
              <a:t> and Clarke (2005); </a:t>
            </a:r>
            <a:r>
              <a:rPr lang="de-DE" sz="1600" dirty="0" err="1"/>
              <a:t>Villadsen</a:t>
            </a:r>
            <a:r>
              <a:rPr lang="de-DE" sz="1600" dirty="0"/>
              <a:t> (2005); </a:t>
            </a:r>
            <a:r>
              <a:rPr lang="de-DE" sz="1600" dirty="0" err="1"/>
              <a:t>Sleeman</a:t>
            </a:r>
            <a:r>
              <a:rPr lang="de-DE" sz="1600" dirty="0"/>
              <a:t> et al. (2006); Stingl et al. (2006); </a:t>
            </a:r>
            <a:r>
              <a:rPr lang="de-DE" sz="1600" dirty="0" err="1"/>
              <a:t>Asselin</a:t>
            </a:r>
            <a:r>
              <a:rPr lang="de-DE" sz="1600" dirty="0"/>
              <a:t>-Labat et al. (2008); </a:t>
            </a:r>
            <a:r>
              <a:rPr lang="de-DE" sz="1600" dirty="0" err="1"/>
              <a:t>Eirew</a:t>
            </a:r>
            <a:r>
              <a:rPr lang="de-DE" sz="1600" dirty="0"/>
              <a:t> et al. (2008); Van </a:t>
            </a:r>
            <a:r>
              <a:rPr lang="de-DE" sz="1600" dirty="0" err="1"/>
              <a:t>Keymeulen</a:t>
            </a:r>
            <a:r>
              <a:rPr lang="de-DE" sz="1600" dirty="0"/>
              <a:t> et al. (2011); </a:t>
            </a:r>
            <a:r>
              <a:rPr lang="de-DE" sz="1600" dirty="0" err="1"/>
              <a:t>Tosoni</a:t>
            </a:r>
            <a:r>
              <a:rPr lang="de-DE" sz="1600" dirty="0"/>
              <a:t> et al. (2012); Fu et al. (2014); </a:t>
            </a:r>
            <a:r>
              <a:rPr lang="de-DE" sz="1600" dirty="0" err="1"/>
              <a:t>Visvader</a:t>
            </a:r>
            <a:r>
              <a:rPr lang="de-DE" sz="1600" dirty="0"/>
              <a:t> and Stingl (2014) </a:t>
            </a:r>
            <a:r>
              <a:rPr lang="en-US" sz="1600" dirty="0"/>
              <a:t>(Boecker et al., 2002</a:t>
            </a:r>
            <a:r>
              <a:rPr lang="en-US" sz="1600" dirty="0" smtClean="0"/>
              <a:t>); </a:t>
            </a:r>
            <a:r>
              <a:rPr lang="en-US" sz="1600" b="1" dirty="0" smtClean="0"/>
              <a:t>Lim et al, 2009 </a:t>
            </a:r>
            <a:endParaRPr lang="de-DE" sz="1600" b="1" dirty="0"/>
          </a:p>
        </p:txBody>
      </p:sp>
      <p:sp>
        <p:nvSpPr>
          <p:cNvPr id="27" name="Textfeld 26"/>
          <p:cNvSpPr txBox="1"/>
          <p:nvPr/>
        </p:nvSpPr>
        <p:spPr>
          <a:xfrm>
            <a:off x="219937" y="4586852"/>
            <a:ext cx="7847596" cy="400110"/>
          </a:xfrm>
          <a:prstGeom prst="rect">
            <a:avLst/>
          </a:prstGeom>
          <a:noFill/>
        </p:spPr>
        <p:txBody>
          <a:bodyPr wrap="square" rtlCol="0">
            <a:spAutoFit/>
          </a:bodyPr>
          <a:lstStyle/>
          <a:p>
            <a:r>
              <a:rPr lang="de-DE" sz="2000" b="1" dirty="0" err="1" smtClean="0"/>
              <a:t>Stem</a:t>
            </a:r>
            <a:r>
              <a:rPr lang="de-DE" sz="2000" b="1" dirty="0" smtClean="0"/>
              <a:t> </a:t>
            </a:r>
            <a:r>
              <a:rPr lang="de-DE" sz="2000" b="1" dirty="0" err="1" smtClean="0"/>
              <a:t>cells</a:t>
            </a:r>
            <a:r>
              <a:rPr lang="de-DE" sz="2000" b="1" dirty="0" smtClean="0"/>
              <a:t> in </a:t>
            </a:r>
            <a:r>
              <a:rPr lang="de-DE" sz="2000" b="1" dirty="0" err="1" smtClean="0"/>
              <a:t>breast</a:t>
            </a:r>
            <a:r>
              <a:rPr lang="de-DE" sz="2000" b="1" dirty="0" smtClean="0"/>
              <a:t> </a:t>
            </a:r>
            <a:r>
              <a:rPr lang="de-DE" sz="2000" b="1" dirty="0" err="1" smtClean="0"/>
              <a:t>epithelium</a:t>
            </a:r>
            <a:endParaRPr lang="de-DE" sz="2000" b="1" dirty="0"/>
          </a:p>
        </p:txBody>
      </p:sp>
    </p:spTree>
    <p:extLst>
      <p:ext uri="{BB962C8B-B14F-4D97-AF65-F5344CB8AC3E}">
        <p14:creationId xmlns:p14="http://schemas.microsoft.com/office/powerpoint/2010/main" val="8929069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 FIGURE 6e-g  duc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1" y="2230378"/>
            <a:ext cx="4575906" cy="4350862"/>
          </a:xfrm>
          <a:prstGeom prst="rect">
            <a:avLst/>
          </a:prstGeom>
        </p:spPr>
      </p:pic>
      <p:cxnSp>
        <p:nvCxnSpPr>
          <p:cNvPr id="8" name="Gerade Verbindung mit Pfeil 7"/>
          <p:cNvCxnSpPr/>
          <p:nvPr/>
        </p:nvCxnSpPr>
        <p:spPr>
          <a:xfrm flipH="1">
            <a:off x="1416475" y="2604820"/>
            <a:ext cx="65126" cy="293042"/>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9" name="Gerade Verbindung mit Pfeil 8"/>
          <p:cNvCxnSpPr/>
          <p:nvPr/>
        </p:nvCxnSpPr>
        <p:spPr>
          <a:xfrm flipH="1">
            <a:off x="1335068" y="5638802"/>
            <a:ext cx="65126" cy="293042"/>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0" name="Gerade Verbindung mit Pfeil 9"/>
          <p:cNvCxnSpPr/>
          <p:nvPr/>
        </p:nvCxnSpPr>
        <p:spPr>
          <a:xfrm flipH="1">
            <a:off x="1428212" y="4098069"/>
            <a:ext cx="65126" cy="293042"/>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Gerade Verbindung mit Pfeil 11"/>
          <p:cNvCxnSpPr/>
          <p:nvPr/>
        </p:nvCxnSpPr>
        <p:spPr>
          <a:xfrm>
            <a:off x="3630735" y="2279218"/>
            <a:ext cx="162814" cy="260481"/>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3" name="Gerade Verbindung mit Pfeil 12"/>
          <p:cNvCxnSpPr/>
          <p:nvPr/>
        </p:nvCxnSpPr>
        <p:spPr>
          <a:xfrm>
            <a:off x="3848261" y="5248081"/>
            <a:ext cx="162814" cy="260481"/>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4" name="Gerade Verbindung mit Pfeil 13"/>
          <p:cNvCxnSpPr/>
          <p:nvPr/>
        </p:nvCxnSpPr>
        <p:spPr>
          <a:xfrm>
            <a:off x="3604040" y="3745786"/>
            <a:ext cx="162814" cy="260481"/>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5" name="Textfeld 14"/>
          <p:cNvSpPr txBox="1"/>
          <p:nvPr/>
        </p:nvSpPr>
        <p:spPr>
          <a:xfrm>
            <a:off x="32567" y="2230378"/>
            <a:ext cx="797785" cy="923330"/>
          </a:xfrm>
          <a:prstGeom prst="rect">
            <a:avLst/>
          </a:prstGeom>
          <a:solidFill>
            <a:srgbClr val="FFFFFF"/>
          </a:solidFill>
        </p:spPr>
        <p:txBody>
          <a:bodyPr wrap="square" rtlCol="0">
            <a:spAutoFit/>
          </a:bodyPr>
          <a:lstStyle/>
          <a:p>
            <a:r>
              <a:rPr lang="de-DE" dirty="0" smtClean="0">
                <a:solidFill>
                  <a:srgbClr val="008000"/>
                </a:solidFill>
              </a:rPr>
              <a:t>K5</a:t>
            </a:r>
          </a:p>
          <a:p>
            <a:r>
              <a:rPr lang="de-DE" dirty="0" smtClean="0">
                <a:solidFill>
                  <a:srgbClr val="FF0000"/>
                </a:solidFill>
              </a:rPr>
              <a:t>P63</a:t>
            </a:r>
          </a:p>
          <a:p>
            <a:r>
              <a:rPr lang="de-DE" dirty="0" smtClean="0">
                <a:solidFill>
                  <a:srgbClr val="FF00FF"/>
                </a:solidFill>
              </a:rPr>
              <a:t>SMA</a:t>
            </a:r>
            <a:endParaRPr lang="de-DE" dirty="0">
              <a:solidFill>
                <a:srgbClr val="FF00FF"/>
              </a:solidFill>
            </a:endParaRPr>
          </a:p>
        </p:txBody>
      </p:sp>
      <p:pic>
        <p:nvPicPr>
          <p:cNvPr id="18" name="Bild 17" descr="FIGURE 1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3697" y="3794624"/>
            <a:ext cx="4583995" cy="2767621"/>
          </a:xfrm>
          <a:prstGeom prst="rect">
            <a:avLst/>
          </a:prstGeom>
        </p:spPr>
      </p:pic>
      <p:cxnSp>
        <p:nvCxnSpPr>
          <p:cNvPr id="19" name="Gerade Verbindung mit Pfeil 18"/>
          <p:cNvCxnSpPr/>
          <p:nvPr/>
        </p:nvCxnSpPr>
        <p:spPr>
          <a:xfrm flipH="1">
            <a:off x="5544599" y="5422638"/>
            <a:ext cx="309345" cy="146521"/>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0" name="Multiplizieren 19"/>
          <p:cNvSpPr/>
          <p:nvPr/>
        </p:nvSpPr>
        <p:spPr>
          <a:xfrm>
            <a:off x="7270419" y="5113316"/>
            <a:ext cx="244220" cy="293042"/>
          </a:xfrm>
          <a:prstGeom prst="mathMultiply">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Halbbogen 20"/>
          <p:cNvSpPr/>
          <p:nvPr/>
        </p:nvSpPr>
        <p:spPr>
          <a:xfrm>
            <a:off x="6163287" y="5504039"/>
            <a:ext cx="748941" cy="45719"/>
          </a:xfrm>
          <a:prstGeom prst="blockArc">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22" name="Textfeld 21"/>
          <p:cNvSpPr txBox="1"/>
          <p:nvPr/>
        </p:nvSpPr>
        <p:spPr>
          <a:xfrm>
            <a:off x="8256242" y="5638915"/>
            <a:ext cx="895472" cy="923330"/>
          </a:xfrm>
          <a:prstGeom prst="rect">
            <a:avLst/>
          </a:prstGeom>
          <a:solidFill>
            <a:srgbClr val="FFFFFF"/>
          </a:solidFill>
        </p:spPr>
        <p:txBody>
          <a:bodyPr wrap="square" rtlCol="0">
            <a:spAutoFit/>
          </a:bodyPr>
          <a:lstStyle/>
          <a:p>
            <a:r>
              <a:rPr lang="de-DE" b="1" dirty="0" smtClean="0">
                <a:solidFill>
                  <a:srgbClr val="FF0000"/>
                </a:solidFill>
              </a:rPr>
              <a:t>K5</a:t>
            </a:r>
          </a:p>
          <a:p>
            <a:r>
              <a:rPr lang="de-DE" b="1" dirty="0" smtClean="0">
                <a:solidFill>
                  <a:srgbClr val="008000"/>
                </a:solidFill>
              </a:rPr>
              <a:t>K8/18</a:t>
            </a:r>
          </a:p>
          <a:p>
            <a:r>
              <a:rPr lang="de-DE" b="1" dirty="0" smtClean="0">
                <a:solidFill>
                  <a:srgbClr val="6666FF"/>
                </a:solidFill>
              </a:rPr>
              <a:t>SMA</a:t>
            </a:r>
            <a:endParaRPr lang="de-DE" b="1" dirty="0">
              <a:solidFill>
                <a:srgbClr val="6666FF"/>
              </a:solidFill>
            </a:endParaRPr>
          </a:p>
        </p:txBody>
      </p:sp>
      <p:sp>
        <p:nvSpPr>
          <p:cNvPr id="23" name="Textfeld 22"/>
          <p:cNvSpPr txBox="1"/>
          <p:nvPr/>
        </p:nvSpPr>
        <p:spPr>
          <a:xfrm>
            <a:off x="213266" y="97681"/>
            <a:ext cx="8108101" cy="830997"/>
          </a:xfrm>
          <a:prstGeom prst="rect">
            <a:avLst/>
          </a:prstGeom>
          <a:noFill/>
        </p:spPr>
        <p:txBody>
          <a:bodyPr wrap="square" rtlCol="0">
            <a:spAutoFit/>
          </a:bodyPr>
          <a:lstStyle/>
          <a:p>
            <a:r>
              <a:rPr lang="de-DE" sz="2400" b="1" dirty="0" smtClean="0"/>
              <a:t>P63+K5+ </a:t>
            </a:r>
            <a:r>
              <a:rPr lang="de-DE" sz="2400" b="1" dirty="0" err="1" smtClean="0"/>
              <a:t>progenitor</a:t>
            </a:r>
            <a:r>
              <a:rPr lang="de-DE" sz="2400" b="1" dirty="0" smtClean="0"/>
              <a:t> </a:t>
            </a:r>
            <a:r>
              <a:rPr lang="de-DE" sz="2400" b="1" dirty="0" err="1" smtClean="0"/>
              <a:t>cells</a:t>
            </a:r>
            <a:r>
              <a:rPr lang="de-DE" sz="2400" b="1" dirty="0" smtClean="0"/>
              <a:t> in </a:t>
            </a:r>
            <a:r>
              <a:rPr lang="de-DE" sz="2400" b="1" dirty="0" err="1" smtClean="0"/>
              <a:t>brrast</a:t>
            </a:r>
            <a:r>
              <a:rPr lang="de-DE" sz="2400" b="1" dirty="0" smtClean="0"/>
              <a:t> </a:t>
            </a:r>
            <a:r>
              <a:rPr lang="de-DE" sz="2400" b="1" dirty="0" err="1" smtClean="0"/>
              <a:t>ducts</a:t>
            </a:r>
            <a:r>
              <a:rPr lang="de-DE" sz="2400" b="1" dirty="0" smtClean="0"/>
              <a:t> </a:t>
            </a:r>
            <a:r>
              <a:rPr lang="de-DE" sz="2400" b="1" dirty="0" err="1" smtClean="0"/>
              <a:t>give</a:t>
            </a:r>
            <a:r>
              <a:rPr lang="de-DE" sz="2400" b="1" dirty="0" smtClean="0"/>
              <a:t> </a:t>
            </a:r>
            <a:r>
              <a:rPr lang="de-DE" sz="2400" b="1" dirty="0" err="1" smtClean="0"/>
              <a:t>rise</a:t>
            </a:r>
            <a:r>
              <a:rPr lang="de-DE" sz="2400" b="1" dirty="0" smtClean="0"/>
              <a:t> </a:t>
            </a:r>
            <a:r>
              <a:rPr lang="de-DE" sz="2400" b="1" dirty="0" err="1" smtClean="0"/>
              <a:t>to</a:t>
            </a:r>
            <a:r>
              <a:rPr lang="de-DE" sz="2400" b="1" dirty="0" smtClean="0"/>
              <a:t> </a:t>
            </a:r>
            <a:r>
              <a:rPr lang="de-DE" sz="2400" b="1" dirty="0" err="1" smtClean="0"/>
              <a:t>glandular</a:t>
            </a:r>
            <a:r>
              <a:rPr lang="de-DE" sz="2400" b="1" dirty="0" smtClean="0"/>
              <a:t> and </a:t>
            </a:r>
            <a:r>
              <a:rPr lang="de-DE" sz="2400" b="1" dirty="0" err="1" smtClean="0"/>
              <a:t>myoepithelial</a:t>
            </a:r>
            <a:r>
              <a:rPr lang="de-DE" sz="2400" b="1" dirty="0" smtClean="0"/>
              <a:t> </a:t>
            </a:r>
            <a:r>
              <a:rPr lang="de-DE" sz="2400" b="1" dirty="0" err="1" smtClean="0"/>
              <a:t>cells</a:t>
            </a:r>
            <a:endParaRPr lang="de-DE" sz="2400" b="1" dirty="0"/>
          </a:p>
        </p:txBody>
      </p:sp>
      <p:sp>
        <p:nvSpPr>
          <p:cNvPr id="25" name="Textfeld 24"/>
          <p:cNvSpPr txBox="1"/>
          <p:nvPr/>
        </p:nvSpPr>
        <p:spPr>
          <a:xfrm>
            <a:off x="217525" y="1123983"/>
            <a:ext cx="3630736" cy="584776"/>
          </a:xfrm>
          <a:prstGeom prst="rect">
            <a:avLst/>
          </a:prstGeom>
          <a:noFill/>
        </p:spPr>
        <p:txBody>
          <a:bodyPr wrap="square" rtlCol="0">
            <a:spAutoFit/>
          </a:bodyPr>
          <a:lstStyle/>
          <a:p>
            <a:r>
              <a:rPr lang="de-DE" sz="3200" b="1" dirty="0" err="1" smtClean="0"/>
              <a:t>Breast</a:t>
            </a:r>
            <a:r>
              <a:rPr lang="de-DE" sz="3200" b="1" dirty="0" smtClean="0"/>
              <a:t> </a:t>
            </a:r>
            <a:r>
              <a:rPr lang="de-DE" sz="3200" b="1" dirty="0" err="1" smtClean="0"/>
              <a:t>duct</a:t>
            </a:r>
            <a:endParaRPr lang="de-DE" sz="3200" b="1" dirty="0"/>
          </a:p>
        </p:txBody>
      </p:sp>
      <p:pic>
        <p:nvPicPr>
          <p:cNvPr id="27" name="Bild 26" descr="M13 38913 K5y P63r K7g  4++++_(c1+c2+c3+c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862071" y="573634"/>
            <a:ext cx="4060093" cy="3216842"/>
          </a:xfrm>
          <a:prstGeom prst="rect">
            <a:avLst/>
          </a:prstGeom>
        </p:spPr>
      </p:pic>
      <p:sp>
        <p:nvSpPr>
          <p:cNvPr id="28" name="Textfeld 27"/>
          <p:cNvSpPr txBox="1"/>
          <p:nvPr/>
        </p:nvSpPr>
        <p:spPr>
          <a:xfrm>
            <a:off x="4804314" y="2742383"/>
            <a:ext cx="1079211" cy="1015663"/>
          </a:xfrm>
          <a:prstGeom prst="rect">
            <a:avLst/>
          </a:prstGeom>
          <a:solidFill>
            <a:srgbClr val="FFFFFF"/>
          </a:solidFill>
        </p:spPr>
        <p:txBody>
          <a:bodyPr wrap="square" rtlCol="0">
            <a:spAutoFit/>
          </a:bodyPr>
          <a:lstStyle/>
          <a:p>
            <a:r>
              <a:rPr lang="de-DE" sz="2000" b="1" dirty="0" smtClean="0">
                <a:solidFill>
                  <a:srgbClr val="FF0000"/>
                </a:solidFill>
              </a:rPr>
              <a:t>P63</a:t>
            </a:r>
          </a:p>
          <a:p>
            <a:r>
              <a:rPr lang="de-DE" sz="2000" b="1" dirty="0" smtClean="0">
                <a:solidFill>
                  <a:srgbClr val="FFCC66"/>
                </a:solidFill>
              </a:rPr>
              <a:t>K5</a:t>
            </a:r>
          </a:p>
          <a:p>
            <a:r>
              <a:rPr lang="de-DE" sz="2000" b="1" dirty="0" smtClean="0">
                <a:solidFill>
                  <a:srgbClr val="008000"/>
                </a:solidFill>
              </a:rPr>
              <a:t>K8/18</a:t>
            </a:r>
            <a:endParaRPr lang="de-DE" sz="2000" b="1" dirty="0">
              <a:solidFill>
                <a:srgbClr val="008000"/>
              </a:solidFill>
            </a:endParaRPr>
          </a:p>
        </p:txBody>
      </p:sp>
      <p:sp>
        <p:nvSpPr>
          <p:cNvPr id="26" name="Textfeld 25"/>
          <p:cNvSpPr txBox="1"/>
          <p:nvPr/>
        </p:nvSpPr>
        <p:spPr>
          <a:xfrm>
            <a:off x="6912228" y="3038849"/>
            <a:ext cx="2071411" cy="707886"/>
          </a:xfrm>
          <a:prstGeom prst="rect">
            <a:avLst/>
          </a:prstGeom>
          <a:solidFill>
            <a:srgbClr val="FFFFFF"/>
          </a:solidFill>
        </p:spPr>
        <p:txBody>
          <a:bodyPr wrap="square" rtlCol="0">
            <a:spAutoFit/>
          </a:bodyPr>
          <a:lstStyle/>
          <a:p>
            <a:r>
              <a:rPr lang="de-DE" sz="2000" b="1" dirty="0" err="1" smtClean="0"/>
              <a:t>Salivary</a:t>
            </a:r>
            <a:r>
              <a:rPr lang="de-DE" sz="2000" b="1" dirty="0" smtClean="0"/>
              <a:t> </a:t>
            </a:r>
            <a:r>
              <a:rPr lang="de-DE" sz="2000" b="1" dirty="0" err="1" smtClean="0"/>
              <a:t>excretory</a:t>
            </a:r>
            <a:r>
              <a:rPr lang="de-DE" sz="2000" b="1" dirty="0" smtClean="0"/>
              <a:t> </a:t>
            </a:r>
            <a:r>
              <a:rPr lang="de-DE" sz="2000" b="1" dirty="0" err="1" smtClean="0"/>
              <a:t>duct</a:t>
            </a:r>
            <a:endParaRPr lang="de-DE" sz="2000" b="1" dirty="0"/>
          </a:p>
        </p:txBody>
      </p:sp>
    </p:spTree>
    <p:extLst>
      <p:ext uri="{BB962C8B-B14F-4D97-AF65-F5344CB8AC3E}">
        <p14:creationId xmlns:p14="http://schemas.microsoft.com/office/powerpoint/2010/main" val="28293139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feld 16"/>
          <p:cNvSpPr txBox="1">
            <a:spLocks noChangeArrowheads="1"/>
          </p:cNvSpPr>
          <p:nvPr/>
        </p:nvSpPr>
        <p:spPr bwMode="auto">
          <a:xfrm>
            <a:off x="3888725" y="2351657"/>
            <a:ext cx="1436815"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800" b="1" dirty="0"/>
              <a:t>K </a:t>
            </a:r>
            <a:r>
              <a:rPr lang="de-DE" sz="1800" b="1" dirty="0" smtClean="0"/>
              <a:t>5+</a:t>
            </a:r>
            <a:endParaRPr lang="de-DE" sz="1800" b="1" dirty="0"/>
          </a:p>
          <a:p>
            <a:pPr algn="ctr" eaLnBrk="1" hangingPunct="1"/>
            <a:r>
              <a:rPr lang="de-DE" sz="1800" b="1" dirty="0"/>
              <a:t>K 8/18+</a:t>
            </a:r>
          </a:p>
        </p:txBody>
      </p:sp>
      <p:sp>
        <p:nvSpPr>
          <p:cNvPr id="19459" name="Textfeld 12"/>
          <p:cNvSpPr txBox="1">
            <a:spLocks noChangeArrowheads="1"/>
          </p:cNvSpPr>
          <p:nvPr/>
        </p:nvSpPr>
        <p:spPr bwMode="auto">
          <a:xfrm>
            <a:off x="2144761" y="2293414"/>
            <a:ext cx="122129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2000" b="1" dirty="0" smtClean="0"/>
              <a:t>K5+</a:t>
            </a:r>
            <a:endParaRPr lang="de-DE" sz="2000" b="1" dirty="0"/>
          </a:p>
        </p:txBody>
      </p:sp>
      <p:sp>
        <p:nvSpPr>
          <p:cNvPr id="41" name="Oval 40"/>
          <p:cNvSpPr/>
          <p:nvPr/>
        </p:nvSpPr>
        <p:spPr>
          <a:xfrm>
            <a:off x="1506141" y="2821161"/>
            <a:ext cx="742157" cy="649605"/>
          </a:xfrm>
          <a:prstGeom prst="ellipse">
            <a:avLst/>
          </a:prstGeom>
          <a:solidFill>
            <a:srgbClr val="FFFF00"/>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0" name="Oval 9"/>
          <p:cNvSpPr/>
          <p:nvPr/>
        </p:nvSpPr>
        <p:spPr>
          <a:xfrm>
            <a:off x="4365914" y="4506284"/>
            <a:ext cx="1370807" cy="233998"/>
          </a:xfrm>
          <a:prstGeom prst="ellipse">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1" name="Oval 10"/>
          <p:cNvSpPr/>
          <p:nvPr/>
        </p:nvSpPr>
        <p:spPr>
          <a:xfrm>
            <a:off x="2301907" y="4393539"/>
            <a:ext cx="937806" cy="478473"/>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9463" name="Textfeld 18"/>
          <p:cNvSpPr txBox="1">
            <a:spLocks noChangeArrowheads="1"/>
          </p:cNvSpPr>
          <p:nvPr/>
        </p:nvSpPr>
        <p:spPr bwMode="auto">
          <a:xfrm>
            <a:off x="3394796" y="3837819"/>
            <a:ext cx="4893622" cy="49158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i="1" dirty="0"/>
              <a:t>m </a:t>
            </a:r>
            <a:r>
              <a:rPr lang="de-DE" sz="1800" i="1" dirty="0" err="1"/>
              <a:t>y</a:t>
            </a:r>
            <a:r>
              <a:rPr lang="de-DE" sz="1800" i="1" dirty="0"/>
              <a:t> o </a:t>
            </a:r>
            <a:r>
              <a:rPr lang="de-DE" sz="1800" i="1" dirty="0" err="1"/>
              <a:t>e</a:t>
            </a:r>
            <a:r>
              <a:rPr lang="de-DE" sz="1800" i="1" dirty="0"/>
              <a:t> p i t h </a:t>
            </a:r>
            <a:r>
              <a:rPr lang="de-DE" sz="1800" i="1" dirty="0" err="1"/>
              <a:t>e</a:t>
            </a:r>
            <a:r>
              <a:rPr lang="de-DE" sz="1800" i="1" dirty="0"/>
              <a:t> l i a l</a:t>
            </a:r>
          </a:p>
        </p:txBody>
      </p:sp>
      <p:sp>
        <p:nvSpPr>
          <p:cNvPr id="19464" name="Textfeld 20"/>
          <p:cNvSpPr txBox="1">
            <a:spLocks noChangeArrowheads="1"/>
          </p:cNvSpPr>
          <p:nvPr/>
        </p:nvSpPr>
        <p:spPr bwMode="auto">
          <a:xfrm>
            <a:off x="2060809" y="4912463"/>
            <a:ext cx="1432589" cy="7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600" b="1" dirty="0"/>
              <a:t>p</a:t>
            </a:r>
            <a:r>
              <a:rPr lang="de-DE" sz="1600" b="1" dirty="0" smtClean="0"/>
              <a:t>63</a:t>
            </a:r>
            <a:r>
              <a:rPr lang="de-DE" sz="1600" b="1" dirty="0"/>
              <a:t>+</a:t>
            </a:r>
          </a:p>
          <a:p>
            <a:pPr algn="ctr" eaLnBrk="1" hangingPunct="1"/>
            <a:r>
              <a:rPr lang="de-DE" sz="1600" b="1" dirty="0"/>
              <a:t>K </a:t>
            </a:r>
            <a:r>
              <a:rPr lang="de-DE" sz="1600" b="1" dirty="0" smtClean="0"/>
              <a:t>5+</a:t>
            </a:r>
            <a:endParaRPr lang="de-DE" sz="1600" b="1" dirty="0"/>
          </a:p>
        </p:txBody>
      </p:sp>
      <p:sp>
        <p:nvSpPr>
          <p:cNvPr id="23" name="Oval 22"/>
          <p:cNvSpPr/>
          <p:nvPr/>
        </p:nvSpPr>
        <p:spPr>
          <a:xfrm>
            <a:off x="1752918" y="3046823"/>
            <a:ext cx="237490" cy="190342"/>
          </a:xfrm>
          <a:prstGeom prst="ellipse">
            <a:avLst/>
          </a:prstGeom>
          <a:solidFill>
            <a:srgbClr val="3366FF"/>
          </a:solidFill>
          <a:ln w="28575" cmpd="sng"/>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0" name="Oval 29"/>
          <p:cNvSpPr/>
          <p:nvPr/>
        </p:nvSpPr>
        <p:spPr>
          <a:xfrm>
            <a:off x="2617136" y="4568769"/>
            <a:ext cx="313103" cy="99537"/>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44" name="Abgerundetes Rechteck 43"/>
          <p:cNvSpPr/>
          <p:nvPr/>
        </p:nvSpPr>
        <p:spPr>
          <a:xfrm>
            <a:off x="2399209" y="1597027"/>
            <a:ext cx="684530" cy="611190"/>
          </a:xfrm>
          <a:prstGeom prst="roundRect">
            <a:avLst/>
          </a:prstGeom>
          <a:solidFill>
            <a:srgbClr val="FFFF00"/>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45" name="Oval 44"/>
          <p:cNvSpPr/>
          <p:nvPr/>
        </p:nvSpPr>
        <p:spPr>
          <a:xfrm>
            <a:off x="2622809" y="1805071"/>
            <a:ext cx="235743" cy="190341"/>
          </a:xfrm>
          <a:prstGeom prst="ellipse">
            <a:avLst/>
          </a:prstGeom>
          <a:solidFill>
            <a:schemeClr val="bg1">
              <a:lumMod val="65000"/>
            </a:schemeClr>
          </a:solidFill>
          <a:ln>
            <a:solidFill>
              <a:srgbClr val="26262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8" name="Eckige Klammer rechts 7"/>
          <p:cNvSpPr/>
          <p:nvPr/>
        </p:nvSpPr>
        <p:spPr>
          <a:xfrm>
            <a:off x="8446099" y="533093"/>
            <a:ext cx="422593" cy="4177327"/>
          </a:xfrm>
          <a:prstGeom prst="rightBracket">
            <a:avLst/>
          </a:prstGeom>
          <a:ln>
            <a:noFill/>
          </a:ln>
        </p:spPr>
        <p:style>
          <a:lnRef idx="2">
            <a:schemeClr val="accent1"/>
          </a:lnRef>
          <a:fillRef idx="0">
            <a:schemeClr val="accent1"/>
          </a:fillRef>
          <a:effectRef idx="1">
            <a:schemeClr val="accent1"/>
          </a:effectRef>
          <a:fontRef idx="minor">
            <a:schemeClr val="tx1"/>
          </a:fontRef>
        </p:style>
        <p:txBody>
          <a:bodyPr anchor="ctr"/>
          <a:lstStyle/>
          <a:p>
            <a:pPr algn="ctr">
              <a:defRPr/>
            </a:pPr>
            <a:r>
              <a:rPr lang="de-DE" i="1" dirty="0" err="1"/>
              <a:t>glandular</a:t>
            </a:r>
            <a:endParaRPr lang="de-DE" i="1" dirty="0"/>
          </a:p>
        </p:txBody>
      </p:sp>
      <p:cxnSp>
        <p:nvCxnSpPr>
          <p:cNvPr id="14" name="Gerade Verbindung mit Pfeil 13"/>
          <p:cNvCxnSpPr/>
          <p:nvPr/>
        </p:nvCxnSpPr>
        <p:spPr>
          <a:xfrm flipV="1">
            <a:off x="2105972" y="2413311"/>
            <a:ext cx="236579" cy="301384"/>
          </a:xfrm>
          <a:prstGeom prst="straightConnector1">
            <a:avLst/>
          </a:prstGeom>
          <a:ln>
            <a:solidFill>
              <a:schemeClr val="bg2">
                <a:lumMod val="75000"/>
              </a:schemeClr>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0" name="Gerade Verbindung mit Pfeil 19"/>
          <p:cNvCxnSpPr/>
          <p:nvPr/>
        </p:nvCxnSpPr>
        <p:spPr>
          <a:xfrm>
            <a:off x="3283819" y="1884145"/>
            <a:ext cx="332214" cy="0"/>
          </a:xfrm>
          <a:prstGeom prst="straightConnector1">
            <a:avLst/>
          </a:prstGeom>
          <a:ln>
            <a:solidFill>
              <a:schemeClr val="bg2">
                <a:lumMod val="75000"/>
              </a:schemeClr>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51" name="Gerade Verbindung mit Pfeil 50"/>
          <p:cNvCxnSpPr/>
          <p:nvPr/>
        </p:nvCxnSpPr>
        <p:spPr>
          <a:xfrm>
            <a:off x="5460903" y="1911891"/>
            <a:ext cx="260765" cy="0"/>
          </a:xfrm>
          <a:prstGeom prst="straightConnector1">
            <a:avLst/>
          </a:prstGeom>
          <a:ln>
            <a:solidFill>
              <a:schemeClr val="bg2">
                <a:lumMod val="75000"/>
              </a:schemeClr>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70" name="Gerade Verbindung mit Pfeil 69"/>
          <p:cNvCxnSpPr/>
          <p:nvPr/>
        </p:nvCxnSpPr>
        <p:spPr>
          <a:xfrm>
            <a:off x="2156015" y="3638032"/>
            <a:ext cx="412496" cy="546159"/>
          </a:xfrm>
          <a:prstGeom prst="straightConnector1">
            <a:avLst/>
          </a:prstGeom>
          <a:ln w="635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7" name="Gerade Verbindung mit Pfeil 76"/>
          <p:cNvCxnSpPr/>
          <p:nvPr/>
        </p:nvCxnSpPr>
        <p:spPr>
          <a:xfrm>
            <a:off x="3536142" y="4639778"/>
            <a:ext cx="594591" cy="0"/>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8" name="Gerade Verbindung mit Pfeil 77"/>
          <p:cNvCxnSpPr/>
          <p:nvPr/>
        </p:nvCxnSpPr>
        <p:spPr>
          <a:xfrm>
            <a:off x="5889946" y="4624871"/>
            <a:ext cx="491397" cy="0"/>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3" name="Abgerundetes Rechteck 42"/>
          <p:cNvSpPr/>
          <p:nvPr/>
        </p:nvSpPr>
        <p:spPr>
          <a:xfrm>
            <a:off x="3734329" y="1529896"/>
            <a:ext cx="828281" cy="739538"/>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48" name="Oval 47"/>
          <p:cNvSpPr/>
          <p:nvPr/>
        </p:nvSpPr>
        <p:spPr>
          <a:xfrm>
            <a:off x="4005312" y="1780277"/>
            <a:ext cx="283138" cy="232427"/>
          </a:xfrm>
          <a:prstGeom prst="ellipse">
            <a:avLst/>
          </a:prstGeom>
          <a:solidFill>
            <a:srgbClr val="A6A6A6"/>
          </a:solidFill>
          <a:ln w="19050" cmpd="sng">
            <a:solidFill>
              <a:srgbClr val="26262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0" name="Oval 59"/>
          <p:cNvSpPr/>
          <p:nvPr/>
        </p:nvSpPr>
        <p:spPr>
          <a:xfrm>
            <a:off x="6597939" y="4506284"/>
            <a:ext cx="1370807" cy="233998"/>
          </a:xfrm>
          <a:prstGeom prst="ellipse">
            <a:avLst/>
          </a:prstGeom>
          <a:solidFill>
            <a:schemeClr val="accent3">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1" name="Oval 60"/>
          <p:cNvSpPr/>
          <p:nvPr/>
        </p:nvSpPr>
        <p:spPr>
          <a:xfrm>
            <a:off x="4897885" y="4574309"/>
            <a:ext cx="284639" cy="99537"/>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2" name="Oval 61"/>
          <p:cNvSpPr/>
          <p:nvPr/>
        </p:nvSpPr>
        <p:spPr>
          <a:xfrm>
            <a:off x="7141023" y="4574309"/>
            <a:ext cx="284638" cy="99537"/>
          </a:xfrm>
          <a:prstGeom prst="ellips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81" name="Oval 80"/>
          <p:cNvSpPr/>
          <p:nvPr/>
        </p:nvSpPr>
        <p:spPr>
          <a:xfrm>
            <a:off x="209073" y="2817986"/>
            <a:ext cx="743904" cy="649605"/>
          </a:xfrm>
          <a:prstGeom prst="ellipse">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82" name="Oval 81"/>
          <p:cNvSpPr/>
          <p:nvPr/>
        </p:nvSpPr>
        <p:spPr>
          <a:xfrm>
            <a:off x="457518" y="3046823"/>
            <a:ext cx="237490" cy="190342"/>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9494" name="Textfeld 42"/>
          <p:cNvSpPr txBox="1">
            <a:spLocks noChangeArrowheads="1"/>
          </p:cNvSpPr>
          <p:nvPr/>
        </p:nvSpPr>
        <p:spPr bwMode="auto">
          <a:xfrm>
            <a:off x="2182438" y="2848362"/>
            <a:ext cx="12466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800" b="1" dirty="0">
                <a:solidFill>
                  <a:srgbClr val="7F7F7F"/>
                </a:solidFill>
              </a:rPr>
              <a:t>P63+</a:t>
            </a:r>
          </a:p>
          <a:p>
            <a:pPr algn="ctr" eaLnBrk="1" hangingPunct="1"/>
            <a:r>
              <a:rPr lang="de-DE" sz="1800" b="1" dirty="0">
                <a:solidFill>
                  <a:srgbClr val="7F7F7F"/>
                </a:solidFill>
              </a:rPr>
              <a:t>K 5/14+</a:t>
            </a:r>
          </a:p>
        </p:txBody>
      </p:sp>
      <p:sp>
        <p:nvSpPr>
          <p:cNvPr id="69" name="Nach unten gekrümmter Pfeil 68"/>
          <p:cNvSpPr/>
          <p:nvPr/>
        </p:nvSpPr>
        <p:spPr>
          <a:xfrm>
            <a:off x="411083" y="2562080"/>
            <a:ext cx="316072" cy="237490"/>
          </a:xfrm>
          <a:prstGeom prst="curvedDown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solidFill>
                <a:schemeClr val="tx1"/>
              </a:solidFill>
            </a:endParaRPr>
          </a:p>
        </p:txBody>
      </p:sp>
      <p:cxnSp>
        <p:nvCxnSpPr>
          <p:cNvPr id="72" name="Gerade Verbindung mit Pfeil 71"/>
          <p:cNvCxnSpPr/>
          <p:nvPr/>
        </p:nvCxnSpPr>
        <p:spPr>
          <a:xfrm>
            <a:off x="1075862" y="3145963"/>
            <a:ext cx="32760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3" name="Geschweifte Klammer links/rechts 72"/>
          <p:cNvSpPr/>
          <p:nvPr/>
        </p:nvSpPr>
        <p:spPr>
          <a:xfrm>
            <a:off x="6489805" y="4435941"/>
            <a:ext cx="1666815" cy="396399"/>
          </a:xfrm>
          <a:prstGeom prst="bracePair">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de-DE"/>
          </a:p>
        </p:txBody>
      </p:sp>
      <p:sp>
        <p:nvSpPr>
          <p:cNvPr id="19498" name="Textfeld 20"/>
          <p:cNvSpPr txBox="1">
            <a:spLocks noChangeArrowheads="1"/>
          </p:cNvSpPr>
          <p:nvPr/>
        </p:nvSpPr>
        <p:spPr bwMode="auto">
          <a:xfrm>
            <a:off x="4344472" y="4963685"/>
            <a:ext cx="14325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400" b="1" dirty="0"/>
              <a:t>P63+</a:t>
            </a:r>
          </a:p>
          <a:p>
            <a:pPr algn="ctr" eaLnBrk="1" hangingPunct="1"/>
            <a:r>
              <a:rPr lang="de-DE" sz="1400" b="1" dirty="0"/>
              <a:t>K </a:t>
            </a:r>
            <a:r>
              <a:rPr lang="de-DE" sz="1400" b="1" dirty="0" smtClean="0"/>
              <a:t>5+</a:t>
            </a:r>
            <a:endParaRPr lang="de-DE" sz="1400" b="1" dirty="0"/>
          </a:p>
          <a:p>
            <a:pPr algn="ctr" eaLnBrk="1" hangingPunct="1"/>
            <a:r>
              <a:rPr lang="de-DE" sz="1400" b="1" dirty="0"/>
              <a:t>SMA+</a:t>
            </a:r>
          </a:p>
        </p:txBody>
      </p:sp>
      <p:sp>
        <p:nvSpPr>
          <p:cNvPr id="19499" name="Textfeld 20"/>
          <p:cNvSpPr txBox="1">
            <a:spLocks noChangeArrowheads="1"/>
          </p:cNvSpPr>
          <p:nvPr/>
        </p:nvSpPr>
        <p:spPr bwMode="auto">
          <a:xfrm>
            <a:off x="6574483" y="4898508"/>
            <a:ext cx="14325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400" b="1" dirty="0"/>
              <a:t>SMA+</a:t>
            </a:r>
          </a:p>
        </p:txBody>
      </p:sp>
      <p:sp>
        <p:nvSpPr>
          <p:cNvPr id="74" name="Textfeld 73"/>
          <p:cNvSpPr txBox="1"/>
          <p:nvPr/>
        </p:nvSpPr>
        <p:spPr>
          <a:xfrm>
            <a:off x="380074" y="-72283"/>
            <a:ext cx="6989590" cy="954107"/>
          </a:xfrm>
          <a:prstGeom prst="rect">
            <a:avLst/>
          </a:prstGeom>
          <a:noFill/>
        </p:spPr>
        <p:txBody>
          <a:bodyPr wrap="square">
            <a:spAutoFit/>
          </a:bodyPr>
          <a:lstStyle/>
          <a:p>
            <a:pPr>
              <a:defRPr/>
            </a:pPr>
            <a:r>
              <a:rPr lang="de-DE" sz="2800" b="1" dirty="0" err="1" smtClean="0">
                <a:solidFill>
                  <a:srgbClr val="7F7F7F"/>
                </a:solidFill>
              </a:rPr>
              <a:t>Breast</a:t>
            </a:r>
            <a:r>
              <a:rPr lang="de-DE" sz="2800" b="1" dirty="0" smtClean="0">
                <a:solidFill>
                  <a:srgbClr val="7F7F7F"/>
                </a:solidFill>
              </a:rPr>
              <a:t> </a:t>
            </a:r>
          </a:p>
          <a:p>
            <a:pPr>
              <a:defRPr/>
            </a:pPr>
            <a:r>
              <a:rPr lang="de-DE" sz="2800" b="1" dirty="0" err="1" smtClean="0">
                <a:solidFill>
                  <a:srgbClr val="7F7F7F"/>
                </a:solidFill>
              </a:rPr>
              <a:t>Duct</a:t>
            </a:r>
            <a:r>
              <a:rPr lang="de-DE" sz="2800" b="1" dirty="0" smtClean="0">
                <a:solidFill>
                  <a:srgbClr val="7F7F7F"/>
                </a:solidFill>
              </a:rPr>
              <a:t> Epithelium</a:t>
            </a:r>
            <a:endParaRPr lang="de-DE" sz="2800" b="1" dirty="0">
              <a:solidFill>
                <a:srgbClr val="7F7F7F"/>
              </a:solidFill>
            </a:endParaRPr>
          </a:p>
        </p:txBody>
      </p:sp>
      <p:sp>
        <p:nvSpPr>
          <p:cNvPr id="59" name="Textfeld 17"/>
          <p:cNvSpPr txBox="1">
            <a:spLocks noChangeArrowheads="1"/>
          </p:cNvSpPr>
          <p:nvPr/>
        </p:nvSpPr>
        <p:spPr bwMode="auto">
          <a:xfrm>
            <a:off x="6489805" y="2484243"/>
            <a:ext cx="1335392" cy="40011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2000" b="1" dirty="0" smtClean="0"/>
              <a:t>K8</a:t>
            </a:r>
            <a:r>
              <a:rPr lang="de-DE" sz="2000" b="1" dirty="0"/>
              <a:t>/18+</a:t>
            </a:r>
          </a:p>
        </p:txBody>
      </p:sp>
      <p:sp>
        <p:nvSpPr>
          <p:cNvPr id="63" name="Abgerundetes Rechteck 62"/>
          <p:cNvSpPr/>
          <p:nvPr/>
        </p:nvSpPr>
        <p:spPr>
          <a:xfrm>
            <a:off x="5851413" y="1521639"/>
            <a:ext cx="828281" cy="813492"/>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5" name="Oval 64"/>
          <p:cNvSpPr/>
          <p:nvPr/>
        </p:nvSpPr>
        <p:spPr>
          <a:xfrm>
            <a:off x="6122396" y="1797375"/>
            <a:ext cx="283138" cy="255670"/>
          </a:xfrm>
          <a:prstGeom prst="ellipse">
            <a:avLst/>
          </a:prstGeom>
          <a:solidFill>
            <a:srgbClr val="FF0000"/>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8" name="Abgerundetes Rechteck 67"/>
          <p:cNvSpPr/>
          <p:nvPr/>
        </p:nvSpPr>
        <p:spPr>
          <a:xfrm>
            <a:off x="4525687" y="1530833"/>
            <a:ext cx="828281" cy="739538"/>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71" name="Oval 70"/>
          <p:cNvSpPr/>
          <p:nvPr/>
        </p:nvSpPr>
        <p:spPr>
          <a:xfrm>
            <a:off x="4796670" y="1781214"/>
            <a:ext cx="283138" cy="232427"/>
          </a:xfrm>
          <a:prstGeom prst="ellipse">
            <a:avLst/>
          </a:prstGeom>
          <a:solidFill>
            <a:srgbClr val="FF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85" name="Oval 84"/>
          <p:cNvSpPr/>
          <p:nvPr/>
        </p:nvSpPr>
        <p:spPr>
          <a:xfrm>
            <a:off x="5852445" y="6455795"/>
            <a:ext cx="257398" cy="209376"/>
          </a:xfrm>
          <a:prstGeom prst="ellipse">
            <a:avLst/>
          </a:prstGeom>
          <a:solidFill>
            <a:srgbClr val="FF57D6"/>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86" name="Textfeld 85"/>
          <p:cNvSpPr txBox="1"/>
          <p:nvPr/>
        </p:nvSpPr>
        <p:spPr>
          <a:xfrm>
            <a:off x="6227528" y="6350936"/>
            <a:ext cx="2321484" cy="369332"/>
          </a:xfrm>
          <a:prstGeom prst="rect">
            <a:avLst/>
          </a:prstGeom>
          <a:noFill/>
        </p:spPr>
        <p:txBody>
          <a:bodyPr wrap="square" rtlCol="0">
            <a:spAutoFit/>
          </a:bodyPr>
          <a:lstStyle/>
          <a:p>
            <a:r>
              <a:rPr lang="de-DE" dirty="0" err="1" smtClean="0"/>
              <a:t>Estrogen</a:t>
            </a:r>
            <a:r>
              <a:rPr lang="de-DE" dirty="0" smtClean="0"/>
              <a:t> </a:t>
            </a:r>
            <a:r>
              <a:rPr lang="de-DE" dirty="0" err="1" smtClean="0"/>
              <a:t>receptor</a:t>
            </a:r>
            <a:endParaRPr lang="de-DE" dirty="0"/>
          </a:p>
        </p:txBody>
      </p:sp>
      <p:sp>
        <p:nvSpPr>
          <p:cNvPr id="87" name="Oval 86"/>
          <p:cNvSpPr/>
          <p:nvPr/>
        </p:nvSpPr>
        <p:spPr>
          <a:xfrm>
            <a:off x="4145044" y="6488901"/>
            <a:ext cx="178430" cy="143006"/>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88" name="Textfeld 87"/>
          <p:cNvSpPr txBox="1"/>
          <p:nvPr/>
        </p:nvSpPr>
        <p:spPr>
          <a:xfrm>
            <a:off x="4450095" y="6351108"/>
            <a:ext cx="2321484" cy="369332"/>
          </a:xfrm>
          <a:prstGeom prst="rect">
            <a:avLst/>
          </a:prstGeom>
          <a:noFill/>
        </p:spPr>
        <p:txBody>
          <a:bodyPr wrap="square" rtlCol="0">
            <a:spAutoFit/>
          </a:bodyPr>
          <a:lstStyle/>
          <a:p>
            <a:r>
              <a:rPr lang="de-DE" dirty="0" smtClean="0"/>
              <a:t>p63</a:t>
            </a:r>
            <a:endParaRPr lang="de-DE" dirty="0"/>
          </a:p>
        </p:txBody>
      </p:sp>
      <p:sp>
        <p:nvSpPr>
          <p:cNvPr id="52" name="Abgerundetes Rechteck 51"/>
          <p:cNvSpPr/>
          <p:nvPr/>
        </p:nvSpPr>
        <p:spPr>
          <a:xfrm>
            <a:off x="6656841" y="1527641"/>
            <a:ext cx="828281" cy="813492"/>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53" name="Oval 52"/>
          <p:cNvSpPr/>
          <p:nvPr/>
        </p:nvSpPr>
        <p:spPr>
          <a:xfrm>
            <a:off x="6927824" y="1803377"/>
            <a:ext cx="283138" cy="255670"/>
          </a:xfrm>
          <a:prstGeom prst="ellipse">
            <a:avLst/>
          </a:prstGeom>
          <a:solidFill>
            <a:schemeClr val="bg1">
              <a:lumMod val="65000"/>
            </a:schemeClr>
          </a:solidFill>
          <a:ln w="19050" cmpd="sng">
            <a:solidFill>
              <a:srgbClr val="26262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56" name="Abgerundetes Rechteck 55"/>
          <p:cNvSpPr/>
          <p:nvPr/>
        </p:nvSpPr>
        <p:spPr>
          <a:xfrm>
            <a:off x="7451992" y="1533812"/>
            <a:ext cx="911109" cy="815814"/>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57" name="Oval 56"/>
          <p:cNvSpPr/>
          <p:nvPr/>
        </p:nvSpPr>
        <p:spPr>
          <a:xfrm>
            <a:off x="7749865" y="1811502"/>
            <a:ext cx="313774" cy="255670"/>
          </a:xfrm>
          <a:prstGeom prst="ellipse">
            <a:avLst/>
          </a:prstGeom>
          <a:solidFill>
            <a:srgbClr val="FF57D6"/>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 name="Rechteck 1"/>
          <p:cNvSpPr/>
          <p:nvPr/>
        </p:nvSpPr>
        <p:spPr>
          <a:xfrm>
            <a:off x="1436026" y="2708600"/>
            <a:ext cx="1803687" cy="107595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feld 2"/>
          <p:cNvSpPr txBox="1"/>
          <p:nvPr/>
        </p:nvSpPr>
        <p:spPr>
          <a:xfrm>
            <a:off x="411083" y="5702349"/>
            <a:ext cx="8457609" cy="369332"/>
          </a:xfrm>
          <a:prstGeom prst="rect">
            <a:avLst/>
          </a:prstGeom>
          <a:noFill/>
        </p:spPr>
        <p:txBody>
          <a:bodyPr wrap="square" rtlCol="0">
            <a:spAutoFit/>
          </a:bodyPr>
          <a:lstStyle/>
          <a:p>
            <a:r>
              <a:rPr lang="de-DE" b="1" dirty="0" smtClean="0"/>
              <a:t>P63+K5+ </a:t>
            </a:r>
            <a:r>
              <a:rPr lang="de-DE" b="1" dirty="0" err="1" smtClean="0"/>
              <a:t>bipotent</a:t>
            </a:r>
            <a:r>
              <a:rPr lang="de-DE" b="1" dirty="0" smtClean="0"/>
              <a:t> </a:t>
            </a:r>
            <a:r>
              <a:rPr lang="de-DE" b="1" dirty="0" err="1" smtClean="0"/>
              <a:t>cells</a:t>
            </a:r>
            <a:r>
              <a:rPr lang="de-DE" b="1" dirty="0" smtClean="0"/>
              <a:t> </a:t>
            </a:r>
            <a:r>
              <a:rPr lang="de-DE" b="1" dirty="0" err="1" smtClean="0"/>
              <a:t>give</a:t>
            </a:r>
            <a:r>
              <a:rPr lang="de-DE" b="1" dirty="0" smtClean="0"/>
              <a:t> </a:t>
            </a:r>
            <a:r>
              <a:rPr lang="de-DE" b="1" dirty="0" err="1" smtClean="0"/>
              <a:t>rise</a:t>
            </a:r>
            <a:r>
              <a:rPr lang="de-DE" b="1" dirty="0" smtClean="0"/>
              <a:t> </a:t>
            </a:r>
            <a:r>
              <a:rPr lang="de-DE" b="1" dirty="0" err="1" smtClean="0"/>
              <a:t>to</a:t>
            </a:r>
            <a:r>
              <a:rPr lang="de-DE" b="1" dirty="0" smtClean="0"/>
              <a:t> K8/18+ </a:t>
            </a:r>
            <a:r>
              <a:rPr lang="de-DE" b="1" dirty="0" err="1" smtClean="0"/>
              <a:t>glandular</a:t>
            </a:r>
            <a:r>
              <a:rPr lang="de-DE" b="1" dirty="0" smtClean="0"/>
              <a:t> and SMA+ </a:t>
            </a:r>
            <a:r>
              <a:rPr lang="de-DE" b="1" dirty="0" err="1" smtClean="0"/>
              <a:t>myoepithelial</a:t>
            </a:r>
            <a:r>
              <a:rPr lang="de-DE" b="1" dirty="0" smtClean="0"/>
              <a:t> </a:t>
            </a:r>
            <a:r>
              <a:rPr lang="de-DE" b="1" dirty="0" err="1" smtClean="0"/>
              <a:t>cells</a:t>
            </a:r>
            <a:endParaRPr lang="de-DE" b="1" dirty="0"/>
          </a:p>
        </p:txBody>
      </p:sp>
    </p:spTree>
    <p:extLst>
      <p:ext uri="{BB962C8B-B14F-4D97-AF65-F5344CB8AC3E}">
        <p14:creationId xmlns:p14="http://schemas.microsoft.com/office/powerpoint/2010/main" val="1779178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146532" y="309323"/>
            <a:ext cx="4349268" cy="5225918"/>
          </a:xfrm>
        </p:spPr>
        <p:txBody>
          <a:bodyPr>
            <a:normAutofit/>
          </a:bodyPr>
          <a:lstStyle/>
          <a:p>
            <a:pPr marL="0" indent="0">
              <a:buNone/>
            </a:pPr>
            <a:r>
              <a:rPr lang="en-GB" sz="2400" b="1" dirty="0" err="1" smtClean="0"/>
              <a:t>Syringomatous</a:t>
            </a:r>
            <a:r>
              <a:rPr lang="en-GB" sz="2400" b="1" dirty="0" smtClean="0"/>
              <a:t> </a:t>
            </a:r>
            <a:r>
              <a:rPr lang="en-GB" sz="2400" b="1" dirty="0" err="1" smtClean="0"/>
              <a:t>tumor</a:t>
            </a:r>
            <a:endParaRPr lang="en-GB" sz="2400" b="1" dirty="0" smtClean="0"/>
          </a:p>
          <a:p>
            <a:r>
              <a:rPr lang="en-GB" sz="2400" dirty="0" smtClean="0"/>
              <a:t>Nipple </a:t>
            </a:r>
            <a:r>
              <a:rPr lang="en-GB" sz="2400" dirty="0" err="1" smtClean="0"/>
              <a:t>tumor</a:t>
            </a:r>
            <a:r>
              <a:rPr lang="en-GB" sz="2400" dirty="0" smtClean="0"/>
              <a:t> with sweat duct differentiation.</a:t>
            </a:r>
          </a:p>
          <a:p>
            <a:r>
              <a:rPr lang="en-GB" sz="2400" i="1" dirty="0" smtClean="0">
                <a:solidFill>
                  <a:srgbClr val="0000FF"/>
                </a:solidFill>
              </a:rPr>
              <a:t> Branching cords of cells, glandular structures and keratinous cysts.</a:t>
            </a:r>
          </a:p>
          <a:p>
            <a:r>
              <a:rPr lang="en-GB" sz="2400" dirty="0" smtClean="0"/>
              <a:t>Recurrences after incomplete resection</a:t>
            </a:r>
          </a:p>
          <a:p>
            <a:endParaRPr lang="en-GB" sz="2400" i="1" dirty="0" smtClean="0">
              <a:solidFill>
                <a:srgbClr val="0000FF"/>
              </a:solidFill>
            </a:endParaRPr>
          </a:p>
          <a:p>
            <a:pPr marL="0" indent="0">
              <a:buNone/>
            </a:pPr>
            <a:endParaRPr lang="en-GB" sz="2400" i="1" dirty="0" smtClean="0">
              <a:solidFill>
                <a:srgbClr val="0000FF"/>
              </a:solidFill>
            </a:endParaRPr>
          </a:p>
          <a:p>
            <a:r>
              <a:rPr lang="en-GB" sz="2400" i="1" dirty="0" smtClean="0">
                <a:solidFill>
                  <a:srgbClr val="0000FF"/>
                </a:solidFill>
              </a:rPr>
              <a:t>Pathogenesis:</a:t>
            </a:r>
            <a:r>
              <a:rPr lang="en-GB" sz="2400" dirty="0" smtClean="0">
                <a:solidFill>
                  <a:srgbClr val="0000FF"/>
                </a:solidFill>
              </a:rPr>
              <a:t> Sweat duct origin</a:t>
            </a:r>
          </a:p>
          <a:p>
            <a:endParaRPr lang="de-DE" dirty="0"/>
          </a:p>
          <a:p>
            <a:endParaRPr lang="de-DE" dirty="0" smtClean="0"/>
          </a:p>
          <a:p>
            <a:endParaRPr lang="de-DE" dirty="0"/>
          </a:p>
        </p:txBody>
      </p:sp>
      <p:sp>
        <p:nvSpPr>
          <p:cNvPr id="4" name="Inhaltsplatzhalter 3"/>
          <p:cNvSpPr>
            <a:spLocks noGrp="1"/>
          </p:cNvSpPr>
          <p:nvPr>
            <p:ph sz="half" idx="2"/>
          </p:nvPr>
        </p:nvSpPr>
        <p:spPr>
          <a:xfrm>
            <a:off x="4648200" y="32562"/>
            <a:ext cx="4355374" cy="5535239"/>
          </a:xfrm>
        </p:spPr>
        <p:txBody>
          <a:bodyPr>
            <a:normAutofit/>
          </a:bodyPr>
          <a:lstStyle/>
          <a:p>
            <a:pPr marL="0" indent="0">
              <a:buNone/>
            </a:pPr>
            <a:r>
              <a:rPr lang="en-GB" sz="2400" b="1" dirty="0" smtClean="0"/>
              <a:t>Low-grade </a:t>
            </a:r>
            <a:r>
              <a:rPr lang="en-GB" sz="2400" b="1" dirty="0" err="1" smtClean="0"/>
              <a:t>adenosquamous</a:t>
            </a:r>
            <a:r>
              <a:rPr lang="en-GB" sz="2400" b="1" dirty="0" smtClean="0"/>
              <a:t> carcinoma</a:t>
            </a:r>
          </a:p>
          <a:p>
            <a:r>
              <a:rPr lang="en-GB" sz="2400" dirty="0" smtClean="0"/>
              <a:t> </a:t>
            </a:r>
            <a:r>
              <a:rPr lang="en-GB" sz="2400" dirty="0" err="1" smtClean="0">
                <a:solidFill>
                  <a:srgbClr val="000090"/>
                </a:solidFill>
              </a:rPr>
              <a:t>Metaplastic</a:t>
            </a:r>
            <a:r>
              <a:rPr lang="en-GB" sz="2400" dirty="0" smtClean="0">
                <a:solidFill>
                  <a:srgbClr val="000090"/>
                </a:solidFill>
              </a:rPr>
              <a:t> </a:t>
            </a:r>
            <a:r>
              <a:rPr lang="en-GB" sz="2400" i="1" dirty="0" smtClean="0">
                <a:solidFill>
                  <a:srgbClr val="0000FF"/>
                </a:solidFill>
              </a:rPr>
              <a:t>carcinoma with well developed glandular formation and nest of squamous cells in spindle cell background</a:t>
            </a:r>
            <a:r>
              <a:rPr lang="en-GB" sz="2400" dirty="0" smtClean="0">
                <a:solidFill>
                  <a:srgbClr val="0000FF"/>
                </a:solidFill>
              </a:rPr>
              <a:t>.</a:t>
            </a:r>
          </a:p>
          <a:p>
            <a:r>
              <a:rPr lang="en-GB" sz="2400" dirty="0" smtClean="0"/>
              <a:t>Largely indolent, locally aggressive </a:t>
            </a:r>
            <a:r>
              <a:rPr lang="en-GB" sz="2400" dirty="0" err="1" smtClean="0"/>
              <a:t>tumor</a:t>
            </a:r>
            <a:endParaRPr lang="en-GB" sz="2400" dirty="0" smtClean="0"/>
          </a:p>
          <a:p>
            <a:r>
              <a:rPr lang="en-GB" sz="2400" dirty="0" smtClean="0"/>
              <a:t>Association with </a:t>
            </a:r>
            <a:r>
              <a:rPr lang="en-GB" sz="2400" dirty="0" err="1" smtClean="0"/>
              <a:t>sclerosing</a:t>
            </a:r>
            <a:r>
              <a:rPr lang="en-GB" sz="2400" dirty="0" smtClean="0"/>
              <a:t> lesions and </a:t>
            </a:r>
            <a:r>
              <a:rPr lang="en-GB" sz="2400" dirty="0" err="1" smtClean="0"/>
              <a:t>adenomyoepithelioma</a:t>
            </a:r>
            <a:endParaRPr lang="en-GB" sz="2400" dirty="0" smtClean="0"/>
          </a:p>
          <a:p>
            <a:r>
              <a:rPr lang="en-GB" sz="2400" i="1" dirty="0" smtClean="0">
                <a:solidFill>
                  <a:srgbClr val="0000FF"/>
                </a:solidFill>
              </a:rPr>
              <a:t>Pathogenesis:</a:t>
            </a:r>
            <a:r>
              <a:rPr lang="en-GB" sz="2400" dirty="0" smtClean="0">
                <a:solidFill>
                  <a:srgbClr val="0000FF"/>
                </a:solidFill>
              </a:rPr>
              <a:t> </a:t>
            </a:r>
            <a:r>
              <a:rPr lang="en-GB" sz="2400" dirty="0" err="1" smtClean="0">
                <a:solidFill>
                  <a:srgbClr val="0000FF"/>
                </a:solidFill>
              </a:rPr>
              <a:t>Myoepithelial</a:t>
            </a:r>
            <a:r>
              <a:rPr lang="en-GB" sz="2400" dirty="0" smtClean="0">
                <a:solidFill>
                  <a:srgbClr val="0000FF"/>
                </a:solidFill>
              </a:rPr>
              <a:t> origin.</a:t>
            </a:r>
            <a:endParaRPr lang="en-GB" sz="2400" dirty="0">
              <a:solidFill>
                <a:srgbClr val="0000FF"/>
              </a:solidFill>
            </a:endParaRPr>
          </a:p>
        </p:txBody>
      </p:sp>
      <p:sp>
        <p:nvSpPr>
          <p:cNvPr id="5" name="Textfeld 4"/>
          <p:cNvSpPr txBox="1"/>
          <p:nvPr/>
        </p:nvSpPr>
        <p:spPr>
          <a:xfrm>
            <a:off x="457200" y="5544950"/>
            <a:ext cx="8229600" cy="1200329"/>
          </a:xfrm>
          <a:prstGeom prst="rect">
            <a:avLst/>
          </a:prstGeom>
          <a:noFill/>
        </p:spPr>
        <p:txBody>
          <a:bodyPr wrap="square" rtlCol="0">
            <a:spAutoFit/>
          </a:bodyPr>
          <a:lstStyle/>
          <a:p>
            <a:r>
              <a:rPr lang="de-DE" dirty="0"/>
              <a:t>WHO</a:t>
            </a:r>
            <a:r>
              <a:rPr lang="de-DE" dirty="0" smtClean="0"/>
              <a:t>-</a:t>
            </a:r>
            <a:r>
              <a:rPr lang="de-DE" dirty="0" err="1" smtClean="0"/>
              <a:t>Classification</a:t>
            </a:r>
            <a:r>
              <a:rPr lang="de-DE" dirty="0" smtClean="0"/>
              <a:t> </a:t>
            </a:r>
            <a:r>
              <a:rPr lang="de-DE" dirty="0" err="1" smtClean="0"/>
              <a:t>of</a:t>
            </a:r>
            <a:r>
              <a:rPr lang="de-DE" dirty="0" smtClean="0"/>
              <a:t> </a:t>
            </a:r>
            <a:r>
              <a:rPr lang="de-DE" dirty="0"/>
              <a:t>T</a:t>
            </a:r>
            <a:r>
              <a:rPr lang="de-DE" dirty="0" smtClean="0"/>
              <a:t>umors </a:t>
            </a:r>
            <a:r>
              <a:rPr lang="de-DE" dirty="0" err="1" smtClean="0"/>
              <a:t>of</a:t>
            </a:r>
            <a:r>
              <a:rPr lang="de-DE" dirty="0" smtClean="0"/>
              <a:t> </a:t>
            </a:r>
            <a:r>
              <a:rPr lang="de-DE" dirty="0" err="1" smtClean="0"/>
              <a:t>the</a:t>
            </a:r>
            <a:r>
              <a:rPr lang="de-DE" dirty="0" smtClean="0"/>
              <a:t> </a:t>
            </a:r>
            <a:r>
              <a:rPr lang="de-DE" dirty="0" err="1" smtClean="0"/>
              <a:t>Breast</a:t>
            </a:r>
            <a:r>
              <a:rPr lang="de-DE" dirty="0" smtClean="0"/>
              <a:t>, </a:t>
            </a:r>
            <a:r>
              <a:rPr lang="de-DE" dirty="0" err="1" smtClean="0"/>
              <a:t>Eusebi</a:t>
            </a:r>
            <a:r>
              <a:rPr lang="de-DE" dirty="0" smtClean="0"/>
              <a:t> et al, 1012; 2012 Carter and </a:t>
            </a:r>
            <a:r>
              <a:rPr lang="de-DE" dirty="0" err="1" smtClean="0"/>
              <a:t>Dyess</a:t>
            </a:r>
            <a:r>
              <a:rPr lang="de-DE" dirty="0" smtClean="0"/>
              <a:t>, 2004; </a:t>
            </a:r>
            <a:r>
              <a:rPr lang="de-DE" dirty="0" err="1" smtClean="0"/>
              <a:t>Doctor</a:t>
            </a:r>
            <a:r>
              <a:rPr lang="de-DE" dirty="0" smtClean="0"/>
              <a:t> and </a:t>
            </a:r>
            <a:r>
              <a:rPr lang="de-DE" dirty="0" err="1" smtClean="0"/>
              <a:t>Sirat</a:t>
            </a:r>
            <a:r>
              <a:rPr lang="de-DE" dirty="0" smtClean="0"/>
              <a:t>, 1971;Jones et al, 1989;  Rosen,1984;</a:t>
            </a:r>
          </a:p>
          <a:p>
            <a:r>
              <a:rPr lang="de-DE" dirty="0" err="1" smtClean="0"/>
              <a:t>Suster</a:t>
            </a:r>
            <a:r>
              <a:rPr lang="de-DE" dirty="0" smtClean="0"/>
              <a:t> et al, 1991; </a:t>
            </a:r>
            <a:r>
              <a:rPr lang="de-DE" dirty="0" err="1" smtClean="0"/>
              <a:t>Raju</a:t>
            </a:r>
            <a:r>
              <a:rPr lang="de-DE" dirty="0" smtClean="0"/>
              <a:t>, 1990; Reis-</a:t>
            </a:r>
            <a:r>
              <a:rPr lang="de-DE" dirty="0" err="1" smtClean="0"/>
              <a:t>Filho</a:t>
            </a:r>
            <a:r>
              <a:rPr lang="de-DE" dirty="0" smtClean="0"/>
              <a:t> et al, 2012; </a:t>
            </a:r>
            <a:r>
              <a:rPr lang="de-DE" dirty="0" err="1" smtClean="0"/>
              <a:t>Drudis</a:t>
            </a:r>
            <a:r>
              <a:rPr lang="de-DE" dirty="0" smtClean="0"/>
              <a:t> et al, 1994; Rosen and Emsberger, 1987, Van </a:t>
            </a:r>
            <a:r>
              <a:rPr lang="de-DE" dirty="0" err="1" smtClean="0"/>
              <a:t>Hoeven</a:t>
            </a:r>
            <a:r>
              <a:rPr lang="de-DE" dirty="0" smtClean="0"/>
              <a:t> et al, 1993 </a:t>
            </a:r>
            <a:endParaRPr lang="de-DE" dirty="0"/>
          </a:p>
        </p:txBody>
      </p:sp>
    </p:spTree>
    <p:extLst>
      <p:ext uri="{BB962C8B-B14F-4D97-AF65-F5344CB8AC3E}">
        <p14:creationId xmlns:p14="http://schemas.microsoft.com/office/powerpoint/2010/main" val="179235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0438"/>
            <a:ext cx="8229600" cy="1143000"/>
          </a:xfrm>
        </p:spPr>
        <p:txBody>
          <a:bodyPr>
            <a:normAutofit/>
          </a:bodyPr>
          <a:lstStyle/>
          <a:p>
            <a:r>
              <a:rPr lang="de-DE" sz="3200" b="1" dirty="0" err="1" smtClean="0">
                <a:solidFill>
                  <a:schemeClr val="tx1">
                    <a:lumMod val="50000"/>
                    <a:lumOff val="50000"/>
                  </a:schemeClr>
                </a:solidFill>
              </a:rPr>
              <a:t>Conclusions</a:t>
            </a:r>
            <a:endParaRPr lang="de-DE" sz="3200" b="1" dirty="0">
              <a:solidFill>
                <a:schemeClr val="tx1">
                  <a:lumMod val="50000"/>
                  <a:lumOff val="50000"/>
                </a:schemeClr>
              </a:solidFill>
            </a:endParaRPr>
          </a:p>
        </p:txBody>
      </p:sp>
      <p:sp>
        <p:nvSpPr>
          <p:cNvPr id="3" name="Textfeld 2"/>
          <p:cNvSpPr txBox="1"/>
          <p:nvPr/>
        </p:nvSpPr>
        <p:spPr>
          <a:xfrm>
            <a:off x="309345" y="1253572"/>
            <a:ext cx="8596541" cy="6924973"/>
          </a:xfrm>
          <a:prstGeom prst="rect">
            <a:avLst/>
          </a:prstGeom>
          <a:noFill/>
        </p:spPr>
        <p:txBody>
          <a:bodyPr wrap="square" rtlCol="0">
            <a:spAutoFit/>
          </a:bodyPr>
          <a:lstStyle/>
          <a:p>
            <a:pPr marL="342900" indent="-342900">
              <a:buAutoNum type="arabicParenBoth"/>
            </a:pPr>
            <a:r>
              <a:rPr lang="de-DE" sz="2400" dirty="0" smtClean="0"/>
              <a:t> </a:t>
            </a:r>
            <a:r>
              <a:rPr lang="de-DE" sz="2400" dirty="0" err="1" smtClean="0"/>
              <a:t>Syringomatous</a:t>
            </a:r>
            <a:r>
              <a:rPr lang="de-DE" sz="2400" dirty="0" smtClean="0"/>
              <a:t> </a:t>
            </a:r>
            <a:r>
              <a:rPr lang="de-DE" sz="2400" dirty="0" err="1" smtClean="0"/>
              <a:t>tumors</a:t>
            </a:r>
            <a:r>
              <a:rPr lang="de-DE" sz="2400" dirty="0" smtClean="0"/>
              <a:t> and </a:t>
            </a:r>
            <a:r>
              <a:rPr lang="de-DE" sz="2400" dirty="0" err="1" smtClean="0"/>
              <a:t>low</a:t>
            </a:r>
            <a:r>
              <a:rPr lang="de-DE" sz="2400" dirty="0" smtClean="0"/>
              <a:t>-grade </a:t>
            </a:r>
            <a:r>
              <a:rPr lang="de-DE" sz="2400" dirty="0" err="1" smtClean="0"/>
              <a:t>adeno-squamous</a:t>
            </a:r>
            <a:r>
              <a:rPr lang="de-DE" sz="2400" dirty="0" smtClean="0"/>
              <a:t> </a:t>
            </a:r>
            <a:r>
              <a:rPr lang="de-DE" sz="2400" dirty="0" err="1" smtClean="0"/>
              <a:t>carcinomas</a:t>
            </a:r>
            <a:r>
              <a:rPr lang="de-DE" sz="2400" dirty="0" smtClean="0"/>
              <a:t> </a:t>
            </a:r>
            <a:r>
              <a:rPr lang="de-DE" sz="2400" dirty="0" err="1" smtClean="0"/>
              <a:t>contain</a:t>
            </a:r>
            <a:r>
              <a:rPr lang="de-DE" sz="2400" dirty="0" smtClean="0"/>
              <a:t> p63+K5+ </a:t>
            </a:r>
            <a:r>
              <a:rPr lang="de-DE" sz="2400" dirty="0" err="1" smtClean="0"/>
              <a:t>progenitors</a:t>
            </a:r>
            <a:r>
              <a:rPr lang="de-DE" sz="2400" dirty="0" smtClean="0"/>
              <a:t>, K8/18+ </a:t>
            </a:r>
            <a:r>
              <a:rPr lang="de-DE" sz="2400" dirty="0" err="1" smtClean="0"/>
              <a:t>glandular</a:t>
            </a:r>
            <a:r>
              <a:rPr lang="de-DE" sz="2400" dirty="0" smtClean="0"/>
              <a:t> and K10+ </a:t>
            </a:r>
            <a:r>
              <a:rPr lang="de-DE" sz="2400" dirty="0" err="1" smtClean="0"/>
              <a:t>squamous</a:t>
            </a:r>
            <a:r>
              <a:rPr lang="de-DE" sz="2400" dirty="0" smtClean="0"/>
              <a:t> </a:t>
            </a:r>
            <a:r>
              <a:rPr lang="de-DE" sz="2400" dirty="0" err="1" smtClean="0"/>
              <a:t>cells</a:t>
            </a:r>
            <a:r>
              <a:rPr lang="de-DE" sz="2400" dirty="0" smtClean="0"/>
              <a:t>. </a:t>
            </a:r>
          </a:p>
          <a:p>
            <a:pPr marL="342900" indent="-342900">
              <a:buAutoNum type="arabicParenBoth"/>
            </a:pPr>
            <a:r>
              <a:rPr lang="de-DE" sz="2400" dirty="0" smtClean="0"/>
              <a:t> In </a:t>
            </a:r>
            <a:r>
              <a:rPr lang="de-DE" sz="2400" dirty="0" err="1" smtClean="0"/>
              <a:t>both</a:t>
            </a:r>
            <a:r>
              <a:rPr lang="de-DE" sz="2400" dirty="0" smtClean="0"/>
              <a:t> </a:t>
            </a:r>
            <a:r>
              <a:rPr lang="de-DE" sz="2400" dirty="0" err="1" smtClean="0"/>
              <a:t>tumors</a:t>
            </a:r>
            <a:r>
              <a:rPr lang="de-DE" sz="2400" dirty="0" smtClean="0"/>
              <a:t> </a:t>
            </a:r>
            <a:r>
              <a:rPr lang="de-DE" sz="2400" dirty="0" err="1" smtClean="0"/>
              <a:t>the</a:t>
            </a:r>
            <a:r>
              <a:rPr lang="de-DE" sz="2400" dirty="0" smtClean="0"/>
              <a:t> p63+K5+ </a:t>
            </a:r>
            <a:r>
              <a:rPr lang="de-DE" sz="2400" dirty="0" err="1" smtClean="0"/>
              <a:t>progenitors</a:t>
            </a:r>
            <a:r>
              <a:rPr lang="de-DE" sz="2400" dirty="0" smtClean="0"/>
              <a:t> </a:t>
            </a:r>
            <a:r>
              <a:rPr lang="de-DE" sz="2400" dirty="0" err="1" smtClean="0"/>
              <a:t>differentiate</a:t>
            </a:r>
            <a:r>
              <a:rPr lang="de-DE" sz="2400" dirty="0" smtClean="0"/>
              <a:t> </a:t>
            </a:r>
            <a:r>
              <a:rPr lang="de-DE" sz="2400" dirty="0" err="1" smtClean="0"/>
              <a:t>through</a:t>
            </a:r>
            <a:r>
              <a:rPr lang="de-DE" sz="2400" dirty="0" smtClean="0"/>
              <a:t> </a:t>
            </a:r>
            <a:r>
              <a:rPr lang="de-DE" sz="2400" dirty="0" err="1" smtClean="0"/>
              <a:t>intermediary</a:t>
            </a:r>
            <a:r>
              <a:rPr lang="de-DE" sz="2400" dirty="0" smtClean="0"/>
              <a:t> </a:t>
            </a:r>
            <a:r>
              <a:rPr lang="de-DE" sz="2400" dirty="0" err="1" smtClean="0"/>
              <a:t>cells</a:t>
            </a:r>
            <a:r>
              <a:rPr lang="de-DE" sz="2400" dirty="0" smtClean="0"/>
              <a:t> </a:t>
            </a:r>
            <a:r>
              <a:rPr lang="de-DE" sz="2400" dirty="0" err="1" smtClean="0"/>
              <a:t>towards</a:t>
            </a:r>
            <a:r>
              <a:rPr lang="de-DE" sz="2400" dirty="0" smtClean="0"/>
              <a:t> </a:t>
            </a:r>
            <a:r>
              <a:rPr lang="de-DE" sz="2400" dirty="0" err="1" smtClean="0"/>
              <a:t>the</a:t>
            </a:r>
            <a:r>
              <a:rPr lang="de-DE" sz="2400" dirty="0" smtClean="0"/>
              <a:t> </a:t>
            </a:r>
            <a:r>
              <a:rPr lang="de-DE" sz="2400" dirty="0" err="1" smtClean="0"/>
              <a:t>glandular</a:t>
            </a:r>
            <a:r>
              <a:rPr lang="de-DE" sz="2400" dirty="0" smtClean="0"/>
              <a:t> </a:t>
            </a:r>
            <a:r>
              <a:rPr lang="de-DE" sz="2400" dirty="0" err="1" smtClean="0"/>
              <a:t>or</a:t>
            </a:r>
            <a:r>
              <a:rPr lang="de-DE" sz="2400" dirty="0" smtClean="0"/>
              <a:t> </a:t>
            </a:r>
            <a:r>
              <a:rPr lang="de-DE" sz="2400" dirty="0" err="1" smtClean="0"/>
              <a:t>squamous</a:t>
            </a:r>
            <a:r>
              <a:rPr lang="de-DE" sz="2400" dirty="0" smtClean="0"/>
              <a:t> </a:t>
            </a:r>
            <a:r>
              <a:rPr lang="de-DE" sz="2400" dirty="0" err="1" smtClean="0"/>
              <a:t>lineage</a:t>
            </a:r>
            <a:r>
              <a:rPr lang="de-DE" sz="2400" dirty="0" smtClean="0"/>
              <a:t>.</a:t>
            </a:r>
          </a:p>
          <a:p>
            <a:pPr marL="342900" indent="-342900">
              <a:buAutoNum type="arabicParenBoth"/>
            </a:pPr>
            <a:r>
              <a:rPr lang="de-DE" sz="2400" dirty="0" smtClean="0"/>
              <a:t> A transdifferentiation </a:t>
            </a:r>
            <a:r>
              <a:rPr lang="de-DE" sz="2400" dirty="0" err="1" smtClean="0"/>
              <a:t>from</a:t>
            </a:r>
            <a:r>
              <a:rPr lang="de-DE" sz="2400" dirty="0" smtClean="0"/>
              <a:t> </a:t>
            </a:r>
            <a:r>
              <a:rPr lang="de-DE" sz="2400" dirty="0" err="1" smtClean="0"/>
              <a:t>myoepithelial</a:t>
            </a:r>
            <a:r>
              <a:rPr lang="de-DE" sz="2400" dirty="0" smtClean="0"/>
              <a:t> </a:t>
            </a:r>
            <a:r>
              <a:rPr lang="de-DE" sz="2400" dirty="0" err="1" smtClean="0"/>
              <a:t>to</a:t>
            </a:r>
            <a:r>
              <a:rPr lang="de-DE" sz="2400" dirty="0" smtClean="0"/>
              <a:t> </a:t>
            </a:r>
            <a:r>
              <a:rPr lang="de-DE" sz="2400" dirty="0" err="1" smtClean="0"/>
              <a:t>squamous</a:t>
            </a:r>
            <a:r>
              <a:rPr lang="de-DE" sz="2400" dirty="0" smtClean="0"/>
              <a:t> </a:t>
            </a:r>
            <a:r>
              <a:rPr lang="de-DE" sz="2400" dirty="0" err="1" smtClean="0"/>
              <a:t>or</a:t>
            </a:r>
            <a:r>
              <a:rPr lang="de-DE" sz="2400" dirty="0" smtClean="0"/>
              <a:t> </a:t>
            </a:r>
            <a:r>
              <a:rPr lang="de-DE" sz="2400" dirty="0" err="1" smtClean="0"/>
              <a:t>glandular</a:t>
            </a:r>
            <a:r>
              <a:rPr lang="de-DE" sz="2400" dirty="0" smtClean="0"/>
              <a:t> </a:t>
            </a:r>
            <a:r>
              <a:rPr lang="de-DE" sz="2400" dirty="0" err="1" smtClean="0"/>
              <a:t>cells</a:t>
            </a:r>
            <a:r>
              <a:rPr lang="de-DE" sz="2400" dirty="0" smtClean="0"/>
              <a:t> </a:t>
            </a:r>
            <a:r>
              <a:rPr lang="de-DE" sz="2400" dirty="0" err="1" smtClean="0"/>
              <a:t>can</a:t>
            </a:r>
            <a:r>
              <a:rPr lang="de-DE" sz="2400" dirty="0" smtClean="0"/>
              <a:t> </a:t>
            </a:r>
            <a:r>
              <a:rPr lang="de-DE" sz="2400" dirty="0" err="1" smtClean="0"/>
              <a:t>be</a:t>
            </a:r>
            <a:r>
              <a:rPr lang="de-DE" sz="2400" dirty="0" smtClean="0"/>
              <a:t> </a:t>
            </a:r>
            <a:r>
              <a:rPr lang="de-DE" sz="2400" dirty="0" err="1" smtClean="0"/>
              <a:t>excluded</a:t>
            </a:r>
            <a:r>
              <a:rPr lang="de-DE" sz="2400" dirty="0" smtClean="0"/>
              <a:t>.</a:t>
            </a:r>
          </a:p>
          <a:p>
            <a:pPr marL="342900" indent="-342900">
              <a:buAutoNum type="arabicParenBoth"/>
            </a:pPr>
            <a:r>
              <a:rPr lang="de-DE" sz="2400" dirty="0" smtClean="0"/>
              <a:t> Thus </a:t>
            </a:r>
            <a:r>
              <a:rPr lang="de-DE" sz="2400" dirty="0" err="1" smtClean="0"/>
              <a:t>syringomatous</a:t>
            </a:r>
            <a:r>
              <a:rPr lang="de-DE" sz="2400" dirty="0" smtClean="0"/>
              <a:t> </a:t>
            </a:r>
            <a:r>
              <a:rPr lang="de-DE" sz="2400" dirty="0" err="1" smtClean="0"/>
              <a:t>tumor</a:t>
            </a:r>
            <a:r>
              <a:rPr lang="de-DE" sz="2400" dirty="0" smtClean="0"/>
              <a:t> and Low-Grade </a:t>
            </a:r>
            <a:r>
              <a:rPr lang="de-DE" sz="2400" dirty="0" err="1" smtClean="0"/>
              <a:t>adeno-squamous</a:t>
            </a:r>
            <a:r>
              <a:rPr lang="de-DE" sz="2400" dirty="0" smtClean="0"/>
              <a:t> </a:t>
            </a:r>
            <a:r>
              <a:rPr lang="de-DE" sz="2400" dirty="0" err="1" smtClean="0"/>
              <a:t>carcinoma</a:t>
            </a:r>
            <a:r>
              <a:rPr lang="de-DE" sz="2400" dirty="0" smtClean="0"/>
              <a:t> </a:t>
            </a:r>
            <a:r>
              <a:rPr lang="de-DE" sz="2400" dirty="0" err="1" smtClean="0"/>
              <a:t>seem</a:t>
            </a:r>
            <a:r>
              <a:rPr lang="de-DE" sz="2400" dirty="0" smtClean="0"/>
              <a:t> </a:t>
            </a:r>
            <a:r>
              <a:rPr lang="de-DE" sz="2400" dirty="0" err="1"/>
              <a:t>to</a:t>
            </a:r>
            <a:r>
              <a:rPr lang="de-DE" sz="2400" dirty="0"/>
              <a:t> </a:t>
            </a:r>
            <a:r>
              <a:rPr lang="de-DE" sz="2400" dirty="0" err="1"/>
              <a:t>be</a:t>
            </a:r>
            <a:r>
              <a:rPr lang="de-DE" sz="2400" dirty="0"/>
              <a:t> </a:t>
            </a:r>
            <a:r>
              <a:rPr lang="de-DE" sz="2400" dirty="0" err="1"/>
              <a:t>immunophenotypically</a:t>
            </a:r>
            <a:r>
              <a:rPr lang="de-DE" sz="2400" dirty="0"/>
              <a:t> </a:t>
            </a:r>
            <a:r>
              <a:rPr lang="de-DE" sz="2400" dirty="0" err="1"/>
              <a:t>identical</a:t>
            </a:r>
            <a:r>
              <a:rPr lang="de-DE" sz="2400" dirty="0"/>
              <a:t> </a:t>
            </a:r>
            <a:r>
              <a:rPr lang="de-DE" sz="2400" dirty="0" err="1" smtClean="0"/>
              <a:t>lesions</a:t>
            </a:r>
            <a:r>
              <a:rPr lang="de-DE" sz="2400" dirty="0" smtClean="0"/>
              <a:t>.</a:t>
            </a:r>
          </a:p>
          <a:p>
            <a:pPr marL="342900" indent="-342900">
              <a:buAutoNum type="arabicParenBoth"/>
            </a:pPr>
            <a:r>
              <a:rPr lang="de-DE" sz="2400" dirty="0" smtClean="0"/>
              <a:t> Normal </a:t>
            </a:r>
            <a:r>
              <a:rPr lang="de-DE" sz="2400" dirty="0" err="1" smtClean="0"/>
              <a:t>breast</a:t>
            </a:r>
            <a:r>
              <a:rPr lang="de-DE" sz="2400" dirty="0" smtClean="0"/>
              <a:t> </a:t>
            </a:r>
            <a:r>
              <a:rPr lang="de-DE" sz="2400" dirty="0" err="1" smtClean="0"/>
              <a:t>ducts</a:t>
            </a:r>
            <a:r>
              <a:rPr lang="de-DE" sz="2400" dirty="0" smtClean="0"/>
              <a:t> </a:t>
            </a:r>
            <a:r>
              <a:rPr lang="de-DE" sz="2400" dirty="0" err="1" smtClean="0"/>
              <a:t>contain</a:t>
            </a:r>
            <a:r>
              <a:rPr lang="de-DE" sz="2400" dirty="0" smtClean="0"/>
              <a:t> p63+K5+ </a:t>
            </a:r>
            <a:r>
              <a:rPr lang="de-DE" sz="2400" dirty="0" err="1" smtClean="0"/>
              <a:t>physiological</a:t>
            </a:r>
            <a:r>
              <a:rPr lang="de-DE" sz="2400" dirty="0" smtClean="0"/>
              <a:t> </a:t>
            </a:r>
            <a:r>
              <a:rPr lang="de-DE" sz="2400" dirty="0" err="1" smtClean="0"/>
              <a:t>progenitors</a:t>
            </a:r>
            <a:r>
              <a:rPr lang="de-DE" sz="2400" dirty="0" smtClean="0"/>
              <a:t> </a:t>
            </a:r>
            <a:r>
              <a:rPr lang="de-DE" sz="2400" dirty="0" err="1" smtClean="0"/>
              <a:t>which</a:t>
            </a:r>
            <a:r>
              <a:rPr lang="de-DE" sz="2400" dirty="0" smtClean="0"/>
              <a:t> </a:t>
            </a:r>
            <a:r>
              <a:rPr lang="de-DE" sz="2400" dirty="0" err="1" smtClean="0"/>
              <a:t>through</a:t>
            </a:r>
            <a:r>
              <a:rPr lang="de-DE" sz="2400" dirty="0" smtClean="0"/>
              <a:t> </a:t>
            </a:r>
            <a:r>
              <a:rPr lang="de-DE" sz="2400" dirty="0" err="1" smtClean="0"/>
              <a:t>intermediary</a:t>
            </a:r>
            <a:r>
              <a:rPr lang="de-DE" sz="2400" dirty="0" smtClean="0"/>
              <a:t> </a:t>
            </a:r>
            <a:r>
              <a:rPr lang="de-DE" sz="2400" dirty="0" err="1" smtClean="0"/>
              <a:t>cells</a:t>
            </a:r>
            <a:r>
              <a:rPr lang="de-DE" sz="2400" dirty="0" smtClean="0"/>
              <a:t> </a:t>
            </a:r>
            <a:r>
              <a:rPr lang="de-DE" sz="2400" dirty="0" err="1" smtClean="0"/>
              <a:t>differentiate</a:t>
            </a:r>
            <a:r>
              <a:rPr lang="de-DE" sz="2400" dirty="0" smtClean="0"/>
              <a:t> </a:t>
            </a:r>
            <a:r>
              <a:rPr lang="de-DE" sz="2400" dirty="0" err="1" smtClean="0"/>
              <a:t>towards</a:t>
            </a:r>
            <a:r>
              <a:rPr lang="de-DE" sz="2400" dirty="0" smtClean="0"/>
              <a:t> </a:t>
            </a:r>
            <a:r>
              <a:rPr lang="de-DE" sz="2400" dirty="0" err="1" smtClean="0"/>
              <a:t>the</a:t>
            </a:r>
            <a:r>
              <a:rPr lang="de-DE" sz="2400" dirty="0" smtClean="0"/>
              <a:t> K8/18+ </a:t>
            </a:r>
            <a:r>
              <a:rPr lang="de-DE" sz="2400" dirty="0" err="1" smtClean="0"/>
              <a:t>glandular</a:t>
            </a:r>
            <a:r>
              <a:rPr lang="de-DE" sz="2400" dirty="0" smtClean="0"/>
              <a:t> and SMA+ </a:t>
            </a:r>
            <a:r>
              <a:rPr lang="de-DE" sz="2400" dirty="0" err="1" smtClean="0"/>
              <a:t>myoepithelial</a:t>
            </a:r>
            <a:r>
              <a:rPr lang="de-DE" sz="2400" dirty="0" smtClean="0"/>
              <a:t> </a:t>
            </a:r>
            <a:r>
              <a:rPr lang="de-DE" sz="2400" dirty="0" err="1" smtClean="0"/>
              <a:t>lineage</a:t>
            </a:r>
            <a:r>
              <a:rPr lang="de-DE" sz="2400" dirty="0" smtClean="0"/>
              <a:t>.</a:t>
            </a:r>
          </a:p>
          <a:p>
            <a:pPr marL="342900" indent="-342900">
              <a:buAutoNum type="arabicParenBoth"/>
            </a:pPr>
            <a:r>
              <a:rPr lang="de-DE" sz="2400" dirty="0" smtClean="0"/>
              <a:t> </a:t>
            </a:r>
            <a:r>
              <a:rPr lang="de-DE" sz="2400" dirty="0" err="1" smtClean="0"/>
              <a:t>We</a:t>
            </a:r>
            <a:r>
              <a:rPr lang="de-DE" sz="2400" dirty="0" smtClean="0"/>
              <a:t> </a:t>
            </a:r>
            <a:r>
              <a:rPr lang="de-DE" sz="2400" dirty="0" err="1" smtClean="0"/>
              <a:t>conclude</a:t>
            </a:r>
            <a:r>
              <a:rPr lang="de-DE" sz="2400" dirty="0" smtClean="0"/>
              <a:t> </a:t>
            </a:r>
            <a:r>
              <a:rPr lang="de-DE" sz="2400" dirty="0" err="1" smtClean="0"/>
              <a:t>that</a:t>
            </a:r>
            <a:r>
              <a:rPr lang="de-DE" sz="2400" dirty="0" smtClean="0"/>
              <a:t> </a:t>
            </a:r>
            <a:r>
              <a:rPr lang="de-DE" sz="2400" dirty="0" err="1" smtClean="0"/>
              <a:t>the</a:t>
            </a:r>
            <a:r>
              <a:rPr lang="de-DE" sz="2400" dirty="0" smtClean="0"/>
              <a:t> p63+K5+ </a:t>
            </a:r>
            <a:r>
              <a:rPr lang="de-DE" sz="2400" dirty="0" err="1" smtClean="0"/>
              <a:t>physiological</a:t>
            </a:r>
            <a:r>
              <a:rPr lang="de-DE" sz="2400" dirty="0" smtClean="0"/>
              <a:t> </a:t>
            </a:r>
            <a:r>
              <a:rPr lang="de-DE" sz="2400" dirty="0" err="1" smtClean="0"/>
              <a:t>progenitors</a:t>
            </a:r>
            <a:r>
              <a:rPr lang="de-DE" sz="2400" dirty="0" smtClean="0"/>
              <a:t> </a:t>
            </a:r>
            <a:r>
              <a:rPr lang="de-DE" sz="2400" dirty="0" err="1" smtClean="0"/>
              <a:t>might</a:t>
            </a:r>
            <a:r>
              <a:rPr lang="de-DE" sz="2400" dirty="0" smtClean="0"/>
              <a:t> </a:t>
            </a:r>
            <a:r>
              <a:rPr lang="de-DE" sz="2400" dirty="0" err="1" smtClean="0"/>
              <a:t>be</a:t>
            </a:r>
            <a:r>
              <a:rPr lang="de-DE" sz="2400" dirty="0" smtClean="0"/>
              <a:t> </a:t>
            </a:r>
            <a:r>
              <a:rPr lang="de-DE" sz="2400" dirty="0" err="1" smtClean="0"/>
              <a:t>the</a:t>
            </a:r>
            <a:r>
              <a:rPr lang="de-DE" sz="2400" dirty="0" smtClean="0"/>
              <a:t> </a:t>
            </a:r>
            <a:r>
              <a:rPr lang="de-DE" sz="2400" dirty="0" err="1" smtClean="0"/>
              <a:t>cells</a:t>
            </a:r>
            <a:r>
              <a:rPr lang="de-DE" sz="2400" dirty="0" smtClean="0"/>
              <a:t> </a:t>
            </a:r>
            <a:r>
              <a:rPr lang="de-DE" sz="2400" dirty="0" err="1" smtClean="0"/>
              <a:t>of</a:t>
            </a:r>
            <a:r>
              <a:rPr lang="de-DE" sz="2400" dirty="0" smtClean="0"/>
              <a:t> </a:t>
            </a:r>
            <a:r>
              <a:rPr lang="de-DE" sz="2400" dirty="0" err="1" smtClean="0"/>
              <a:t>origin</a:t>
            </a:r>
            <a:r>
              <a:rPr lang="de-DE" sz="2400" dirty="0" smtClean="0"/>
              <a:t> </a:t>
            </a:r>
            <a:r>
              <a:rPr lang="de-DE" sz="2400" dirty="0" err="1" smtClean="0"/>
              <a:t>for</a:t>
            </a:r>
            <a:r>
              <a:rPr lang="de-DE" sz="2400" dirty="0" smtClean="0"/>
              <a:t> </a:t>
            </a:r>
            <a:r>
              <a:rPr lang="de-DE" sz="2400" dirty="0" err="1" smtClean="0"/>
              <a:t>both</a:t>
            </a:r>
            <a:r>
              <a:rPr lang="de-DE" sz="2400" dirty="0" smtClean="0"/>
              <a:t> </a:t>
            </a:r>
            <a:r>
              <a:rPr lang="de-DE" sz="2400" dirty="0" err="1" smtClean="0"/>
              <a:t>tumors</a:t>
            </a:r>
            <a:r>
              <a:rPr lang="de-DE" sz="2400" dirty="0" smtClean="0"/>
              <a:t>.</a:t>
            </a:r>
          </a:p>
          <a:p>
            <a:pPr marL="342900" indent="-342900">
              <a:buAutoNum type="arabicParenBoth"/>
            </a:pPr>
            <a:endParaRPr lang="de-DE" dirty="0"/>
          </a:p>
          <a:p>
            <a:pPr marL="342900" indent="-342900">
              <a:buAutoNum type="arabicParenBoth"/>
            </a:pPr>
            <a:endParaRPr lang="de-DE" dirty="0" smtClean="0"/>
          </a:p>
          <a:p>
            <a:endParaRPr lang="de-DE" dirty="0" smtClean="0"/>
          </a:p>
          <a:p>
            <a:pPr marL="342900" indent="-342900">
              <a:buAutoNum type="arabicParenBoth"/>
            </a:pPr>
            <a:endParaRPr lang="de-DE" dirty="0"/>
          </a:p>
          <a:p>
            <a:r>
              <a:rPr lang="de-DE" dirty="0" smtClean="0"/>
              <a:t> </a:t>
            </a:r>
          </a:p>
          <a:p>
            <a:pPr marL="342900" indent="-342900">
              <a:buAutoNum type="arabicParenBoth"/>
            </a:pPr>
            <a:endParaRPr lang="de-DE" dirty="0"/>
          </a:p>
        </p:txBody>
      </p:sp>
    </p:spTree>
    <p:extLst>
      <p:ext uri="{BB962C8B-B14F-4D97-AF65-F5344CB8AC3E}">
        <p14:creationId xmlns:p14="http://schemas.microsoft.com/office/powerpoint/2010/main" val="2848506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530445" y="1041927"/>
            <a:ext cx="5796152" cy="4524315"/>
          </a:xfrm>
          <a:prstGeom prst="rect">
            <a:avLst/>
          </a:prstGeom>
          <a:noFill/>
        </p:spPr>
        <p:txBody>
          <a:bodyPr wrap="square" rtlCol="0">
            <a:spAutoFit/>
          </a:bodyPr>
          <a:lstStyle/>
          <a:p>
            <a:r>
              <a:rPr lang="de-DE" sz="9600" b="1" dirty="0" err="1" smtClean="0">
                <a:solidFill>
                  <a:srgbClr val="77933C"/>
                </a:solidFill>
              </a:rPr>
              <a:t>Thank</a:t>
            </a:r>
            <a:r>
              <a:rPr lang="de-DE" sz="9600" b="1" dirty="0" smtClean="0">
                <a:solidFill>
                  <a:srgbClr val="77933C"/>
                </a:solidFill>
              </a:rPr>
              <a:t> </a:t>
            </a:r>
            <a:r>
              <a:rPr lang="de-DE" sz="9600" b="1" dirty="0" err="1" smtClean="0">
                <a:solidFill>
                  <a:srgbClr val="77933C"/>
                </a:solidFill>
              </a:rPr>
              <a:t>you</a:t>
            </a:r>
            <a:r>
              <a:rPr lang="de-DE" sz="9600" b="1" dirty="0" smtClean="0">
                <a:solidFill>
                  <a:srgbClr val="77933C"/>
                </a:solidFill>
              </a:rPr>
              <a:t> </a:t>
            </a:r>
            <a:r>
              <a:rPr lang="de-DE" sz="9600" b="1" dirty="0" err="1" smtClean="0">
                <a:solidFill>
                  <a:srgbClr val="77933C"/>
                </a:solidFill>
              </a:rPr>
              <a:t>for</a:t>
            </a:r>
            <a:r>
              <a:rPr lang="de-DE" sz="9600" b="1" dirty="0" smtClean="0">
                <a:solidFill>
                  <a:srgbClr val="77933C"/>
                </a:solidFill>
              </a:rPr>
              <a:t> </a:t>
            </a:r>
            <a:r>
              <a:rPr lang="de-DE" sz="9600" b="1" dirty="0" err="1" smtClean="0">
                <a:solidFill>
                  <a:srgbClr val="77933C"/>
                </a:solidFill>
              </a:rPr>
              <a:t>your</a:t>
            </a:r>
            <a:r>
              <a:rPr lang="de-DE" sz="9600" b="1" dirty="0" smtClean="0">
                <a:solidFill>
                  <a:srgbClr val="77933C"/>
                </a:solidFill>
              </a:rPr>
              <a:t> </a:t>
            </a:r>
            <a:r>
              <a:rPr lang="de-DE" sz="9600" b="1" dirty="0" err="1" smtClean="0">
                <a:solidFill>
                  <a:srgbClr val="77933C"/>
                </a:solidFill>
              </a:rPr>
              <a:t>attention</a:t>
            </a:r>
            <a:endParaRPr lang="de-DE" sz="9600" b="1" dirty="0">
              <a:solidFill>
                <a:srgbClr val="77933C"/>
              </a:solidFill>
            </a:endParaRPr>
          </a:p>
        </p:txBody>
      </p:sp>
    </p:spTree>
    <p:extLst>
      <p:ext uri="{BB962C8B-B14F-4D97-AF65-F5344CB8AC3E}">
        <p14:creationId xmlns:p14="http://schemas.microsoft.com/office/powerpoint/2010/main" val="2206287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2"/>
          <p:cNvSpPr txBox="1">
            <a:spLocks noChangeArrowheads="1"/>
          </p:cNvSpPr>
          <p:nvPr/>
        </p:nvSpPr>
        <p:spPr bwMode="auto">
          <a:xfrm>
            <a:off x="5191777" y="3949241"/>
            <a:ext cx="1721380"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dirty="0" smtClean="0"/>
              <a:t>M </a:t>
            </a:r>
            <a:r>
              <a:rPr lang="de-DE" sz="1200" dirty="0" err="1" smtClean="0"/>
              <a:t>y</a:t>
            </a:r>
            <a:r>
              <a:rPr lang="de-DE" sz="1200" dirty="0" smtClean="0"/>
              <a:t> o </a:t>
            </a:r>
            <a:r>
              <a:rPr lang="de-DE" sz="1200" dirty="0" err="1" smtClean="0"/>
              <a:t>e</a:t>
            </a:r>
            <a:r>
              <a:rPr lang="de-DE" sz="1200" dirty="0" smtClean="0"/>
              <a:t> p i t h </a:t>
            </a:r>
            <a:r>
              <a:rPr lang="de-DE" sz="1200" dirty="0" err="1" smtClean="0"/>
              <a:t>e</a:t>
            </a:r>
            <a:r>
              <a:rPr lang="de-DE" sz="1200" dirty="0" smtClean="0"/>
              <a:t> l i a l</a:t>
            </a:r>
          </a:p>
          <a:p>
            <a:pPr algn="ctr" eaLnBrk="1" hangingPunct="1"/>
            <a:endParaRPr lang="de-DE" sz="1600" b="1" dirty="0"/>
          </a:p>
        </p:txBody>
      </p:sp>
      <p:sp>
        <p:nvSpPr>
          <p:cNvPr id="3" name="Textfeld 12"/>
          <p:cNvSpPr txBox="1">
            <a:spLocks noChangeArrowheads="1"/>
          </p:cNvSpPr>
          <p:nvPr/>
        </p:nvSpPr>
        <p:spPr bwMode="auto">
          <a:xfrm>
            <a:off x="5124002" y="2795214"/>
            <a:ext cx="917575" cy="12618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i="1" dirty="0" err="1" smtClean="0"/>
              <a:t>EpCAM</a:t>
            </a:r>
            <a:r>
              <a:rPr lang="de-DE" sz="1200" i="1" dirty="0" smtClean="0"/>
              <a:t>+</a:t>
            </a:r>
          </a:p>
          <a:p>
            <a:pPr algn="ctr" eaLnBrk="1" hangingPunct="1"/>
            <a:r>
              <a:rPr lang="de-DE" sz="1200" i="1" dirty="0" smtClean="0"/>
              <a:t>CD49+</a:t>
            </a:r>
          </a:p>
          <a:p>
            <a:pPr algn="ctr" eaLnBrk="1" hangingPunct="1"/>
            <a:r>
              <a:rPr lang="de-DE" sz="1200" i="1" dirty="0" smtClean="0"/>
              <a:t>K5+</a:t>
            </a:r>
          </a:p>
          <a:p>
            <a:pPr algn="ctr" eaLnBrk="1" hangingPunct="1"/>
            <a:r>
              <a:rPr lang="de-DE" sz="1200" i="1" dirty="0" smtClean="0"/>
              <a:t>K8/18+</a:t>
            </a:r>
          </a:p>
          <a:p>
            <a:pPr algn="ctr" eaLnBrk="1" hangingPunct="1"/>
            <a:r>
              <a:rPr lang="de-DE" sz="1200" i="1" dirty="0" smtClean="0"/>
              <a:t>MUC1+</a:t>
            </a:r>
          </a:p>
          <a:p>
            <a:pPr algn="ctr" eaLnBrk="1" hangingPunct="1"/>
            <a:endParaRPr lang="de-DE" sz="1600" b="1" dirty="0"/>
          </a:p>
        </p:txBody>
      </p:sp>
      <p:sp>
        <p:nvSpPr>
          <p:cNvPr id="4" name="Textfeld 3"/>
          <p:cNvSpPr txBox="1"/>
          <p:nvPr/>
        </p:nvSpPr>
        <p:spPr>
          <a:xfrm>
            <a:off x="458735" y="2065974"/>
            <a:ext cx="2261782" cy="1815882"/>
          </a:xfrm>
          <a:prstGeom prst="rect">
            <a:avLst/>
          </a:prstGeom>
          <a:noFill/>
        </p:spPr>
        <p:txBody>
          <a:bodyPr wrap="square" rtlCol="0">
            <a:spAutoFit/>
          </a:bodyPr>
          <a:lstStyle/>
          <a:p>
            <a:r>
              <a:rPr lang="de-DE" sz="1400" b="1" dirty="0" smtClean="0"/>
              <a:t>Lim et al, 2009</a:t>
            </a:r>
          </a:p>
          <a:p>
            <a:r>
              <a:rPr lang="de-DE" sz="1400" b="1" dirty="0" err="1" smtClean="0"/>
              <a:t>Eirew</a:t>
            </a:r>
            <a:r>
              <a:rPr lang="de-DE" sz="1400" b="1" dirty="0" smtClean="0"/>
              <a:t> et al, 2008</a:t>
            </a:r>
          </a:p>
          <a:p>
            <a:pPr marL="285750" indent="-285750">
              <a:buFont typeface="Arial"/>
              <a:buChar char="•"/>
            </a:pPr>
            <a:r>
              <a:rPr lang="de-DE" sz="1400" i="1" dirty="0"/>
              <a:t>Flow </a:t>
            </a:r>
            <a:r>
              <a:rPr lang="de-DE" sz="1400" i="1" dirty="0" err="1"/>
              <a:t>cytometry</a:t>
            </a:r>
            <a:endParaRPr lang="de-DE" sz="1400" i="1" dirty="0"/>
          </a:p>
          <a:p>
            <a:pPr marL="285750" indent="-285750">
              <a:buFont typeface="Arial"/>
              <a:buChar char="•"/>
            </a:pPr>
            <a:r>
              <a:rPr lang="de-DE" sz="1400" i="1" dirty="0" err="1" smtClean="0"/>
              <a:t>Cell</a:t>
            </a:r>
            <a:r>
              <a:rPr lang="de-DE" sz="1400" i="1" dirty="0" smtClean="0"/>
              <a:t> </a:t>
            </a:r>
            <a:r>
              <a:rPr lang="de-DE" sz="1400" i="1" dirty="0" err="1" smtClean="0"/>
              <a:t>culture</a:t>
            </a:r>
            <a:endParaRPr lang="de-DE" sz="1400" i="1" dirty="0" smtClean="0"/>
          </a:p>
          <a:p>
            <a:pPr marL="285750" indent="-285750">
              <a:buFont typeface="Arial"/>
              <a:buChar char="•"/>
            </a:pPr>
            <a:r>
              <a:rPr lang="de-DE" sz="1400" i="1" dirty="0" smtClean="0"/>
              <a:t>Transplantation </a:t>
            </a:r>
            <a:r>
              <a:rPr lang="de-DE" sz="1400" i="1" dirty="0" err="1" smtClean="0"/>
              <a:t>assays</a:t>
            </a:r>
            <a:endParaRPr lang="de-DE" sz="1400" i="1" dirty="0"/>
          </a:p>
          <a:p>
            <a:pPr marL="285750" indent="-285750">
              <a:buFont typeface="Arial"/>
              <a:buChar char="•"/>
            </a:pPr>
            <a:r>
              <a:rPr lang="de-DE" sz="1400" i="1" dirty="0" err="1"/>
              <a:t>Immunohistochemistry</a:t>
            </a:r>
            <a:endParaRPr lang="de-DE" sz="1400" i="1" dirty="0"/>
          </a:p>
          <a:p>
            <a:endParaRPr lang="de-DE" sz="1400" dirty="0" smtClean="0"/>
          </a:p>
          <a:p>
            <a:endParaRPr lang="de-DE" sz="1400" dirty="0"/>
          </a:p>
        </p:txBody>
      </p:sp>
      <p:sp>
        <p:nvSpPr>
          <p:cNvPr id="5" name="Textfeld 17"/>
          <p:cNvSpPr txBox="1">
            <a:spLocks noChangeArrowheads="1"/>
          </p:cNvSpPr>
          <p:nvPr/>
        </p:nvSpPr>
        <p:spPr bwMode="auto">
          <a:xfrm>
            <a:off x="7101653" y="2785709"/>
            <a:ext cx="1003300" cy="14465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i="1" dirty="0" err="1" smtClean="0"/>
              <a:t>EpCAM</a:t>
            </a:r>
            <a:r>
              <a:rPr lang="de-DE" sz="1200" i="1" dirty="0" smtClean="0"/>
              <a:t>+</a:t>
            </a:r>
          </a:p>
          <a:p>
            <a:pPr algn="ctr" eaLnBrk="1" hangingPunct="1"/>
            <a:r>
              <a:rPr lang="de-DE" sz="1200" i="1" dirty="0"/>
              <a:t>CD49f</a:t>
            </a:r>
            <a:r>
              <a:rPr lang="de-DE" sz="1200" b="1" i="1" baseline="30000" dirty="0"/>
              <a:t>-</a:t>
            </a:r>
          </a:p>
          <a:p>
            <a:pPr algn="ctr" eaLnBrk="1" hangingPunct="1"/>
            <a:r>
              <a:rPr lang="de-DE" sz="1200" i="1" dirty="0" smtClean="0"/>
              <a:t>K8</a:t>
            </a:r>
            <a:r>
              <a:rPr lang="de-DE" sz="1200" i="1" dirty="0"/>
              <a:t>/18</a:t>
            </a:r>
            <a:r>
              <a:rPr lang="de-DE" sz="1400" i="1" dirty="0" smtClean="0"/>
              <a:t>+</a:t>
            </a:r>
          </a:p>
          <a:p>
            <a:pPr algn="ctr" eaLnBrk="1" hangingPunct="1"/>
            <a:r>
              <a:rPr lang="de-DE" sz="1200" i="1" dirty="0" smtClean="0"/>
              <a:t>K19+</a:t>
            </a:r>
          </a:p>
          <a:p>
            <a:pPr algn="ctr" eaLnBrk="1" hangingPunct="1"/>
            <a:r>
              <a:rPr lang="de-DE" sz="1200" i="1" dirty="0" smtClean="0"/>
              <a:t>MUC1+</a:t>
            </a:r>
          </a:p>
          <a:p>
            <a:pPr algn="ctr" eaLnBrk="1" hangingPunct="1"/>
            <a:r>
              <a:rPr lang="de-DE" sz="1200" i="1" dirty="0" smtClean="0"/>
              <a:t>ER+, ER-</a:t>
            </a:r>
          </a:p>
          <a:p>
            <a:pPr algn="ctr" eaLnBrk="1" hangingPunct="1"/>
            <a:endParaRPr lang="de-DE" sz="1400" dirty="0"/>
          </a:p>
        </p:txBody>
      </p:sp>
      <p:sp>
        <p:nvSpPr>
          <p:cNvPr id="6" name="Abgerundetes Rechteck 5"/>
          <p:cNvSpPr/>
          <p:nvPr/>
        </p:nvSpPr>
        <p:spPr>
          <a:xfrm>
            <a:off x="7395712" y="2448585"/>
            <a:ext cx="351272" cy="314532"/>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7" name="Oval 6"/>
          <p:cNvSpPr/>
          <p:nvPr/>
        </p:nvSpPr>
        <p:spPr>
          <a:xfrm>
            <a:off x="7510068" y="2554184"/>
            <a:ext cx="120973" cy="98571"/>
          </a:xfrm>
          <a:prstGeom prst="ellipse">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8" name="Oval 7"/>
          <p:cNvSpPr/>
          <p:nvPr/>
        </p:nvSpPr>
        <p:spPr>
          <a:xfrm>
            <a:off x="7199499" y="4425748"/>
            <a:ext cx="773785" cy="159823"/>
          </a:xfrm>
          <a:prstGeom prst="ellipse">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9" name="Oval 8"/>
          <p:cNvSpPr/>
          <p:nvPr/>
        </p:nvSpPr>
        <p:spPr>
          <a:xfrm>
            <a:off x="7494942" y="4472461"/>
            <a:ext cx="160672" cy="67985"/>
          </a:xfrm>
          <a:prstGeom prst="ellips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0" name="Textfeld 20"/>
          <p:cNvSpPr txBox="1">
            <a:spLocks noChangeArrowheads="1"/>
          </p:cNvSpPr>
          <p:nvPr/>
        </p:nvSpPr>
        <p:spPr bwMode="auto">
          <a:xfrm>
            <a:off x="7093659" y="4587363"/>
            <a:ext cx="1076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i="1" dirty="0" smtClean="0"/>
              <a:t>K14+</a:t>
            </a:r>
          </a:p>
          <a:p>
            <a:pPr algn="ctr" eaLnBrk="1" hangingPunct="1"/>
            <a:r>
              <a:rPr lang="de-DE" sz="1200" i="1" dirty="0" smtClean="0"/>
              <a:t>SMA+</a:t>
            </a:r>
            <a:endParaRPr lang="de-DE" sz="1200" i="1" dirty="0"/>
          </a:p>
        </p:txBody>
      </p:sp>
      <p:sp>
        <p:nvSpPr>
          <p:cNvPr id="11" name="Textfeld 12"/>
          <p:cNvSpPr txBox="1">
            <a:spLocks noChangeArrowheads="1"/>
          </p:cNvSpPr>
          <p:nvPr/>
        </p:nvSpPr>
        <p:spPr bwMode="auto">
          <a:xfrm>
            <a:off x="3174324" y="3540783"/>
            <a:ext cx="1089247" cy="1446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i="1" dirty="0" err="1" smtClean="0"/>
              <a:t>EpCAM</a:t>
            </a:r>
            <a:r>
              <a:rPr lang="de-DE" sz="1200" b="1" i="1" baseline="30000" dirty="0" err="1" smtClean="0"/>
              <a:t>neg</a:t>
            </a:r>
            <a:endParaRPr lang="de-DE" sz="1200" b="1" i="1" baseline="30000" dirty="0" smtClean="0"/>
          </a:p>
          <a:p>
            <a:pPr algn="ctr" eaLnBrk="1" hangingPunct="1"/>
            <a:r>
              <a:rPr lang="de-DE" sz="1200" i="1" dirty="0" smtClean="0"/>
              <a:t>CD49f</a:t>
            </a:r>
            <a:r>
              <a:rPr lang="de-DE" sz="1200" b="1" i="1" baseline="30000" dirty="0" smtClean="0"/>
              <a:t>hig</a:t>
            </a:r>
            <a:r>
              <a:rPr lang="de-DE" sz="1200" i="1" baseline="30000" dirty="0" smtClean="0"/>
              <a:t>h</a:t>
            </a:r>
            <a:endParaRPr lang="de-DE" sz="1200" i="1" dirty="0" smtClean="0"/>
          </a:p>
          <a:p>
            <a:pPr algn="ctr" eaLnBrk="1" hangingPunct="1"/>
            <a:r>
              <a:rPr lang="de-DE" sz="1200" b="1" i="1" dirty="0" smtClean="0"/>
              <a:t>P63+</a:t>
            </a:r>
          </a:p>
          <a:p>
            <a:pPr algn="ctr" eaLnBrk="1" hangingPunct="1"/>
            <a:r>
              <a:rPr lang="de-DE" sz="1200" b="1" i="1" dirty="0" smtClean="0"/>
              <a:t>K5+</a:t>
            </a:r>
          </a:p>
          <a:p>
            <a:pPr algn="ctr" eaLnBrk="1" hangingPunct="1"/>
            <a:r>
              <a:rPr lang="de-DE" sz="1200" b="1" i="1" dirty="0" smtClean="0"/>
              <a:t>K14+</a:t>
            </a:r>
          </a:p>
          <a:p>
            <a:pPr algn="ctr" eaLnBrk="1" hangingPunct="1"/>
            <a:r>
              <a:rPr lang="de-DE" sz="1200" i="1" dirty="0" err="1" smtClean="0"/>
              <a:t>Vimentin</a:t>
            </a:r>
            <a:r>
              <a:rPr lang="de-DE" sz="1200" i="1" dirty="0" smtClean="0"/>
              <a:t>+</a:t>
            </a:r>
          </a:p>
          <a:p>
            <a:pPr algn="ctr" eaLnBrk="1" hangingPunct="1"/>
            <a:endParaRPr lang="de-DE" sz="1600" b="1" dirty="0"/>
          </a:p>
        </p:txBody>
      </p:sp>
      <p:sp>
        <p:nvSpPr>
          <p:cNvPr id="12" name="Oval 11"/>
          <p:cNvSpPr/>
          <p:nvPr/>
        </p:nvSpPr>
        <p:spPr>
          <a:xfrm>
            <a:off x="3566957" y="3119817"/>
            <a:ext cx="435611" cy="3765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3" name="Oval 12"/>
          <p:cNvSpPr/>
          <p:nvPr/>
        </p:nvSpPr>
        <p:spPr>
          <a:xfrm>
            <a:off x="3715709" y="3241908"/>
            <a:ext cx="133070" cy="10744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p>
        </p:txBody>
      </p:sp>
      <p:cxnSp>
        <p:nvCxnSpPr>
          <p:cNvPr id="14" name="Gerade Verbindung mit Pfeil 13"/>
          <p:cNvCxnSpPr/>
          <p:nvPr/>
        </p:nvCxnSpPr>
        <p:spPr>
          <a:xfrm flipV="1">
            <a:off x="4145097" y="2993898"/>
            <a:ext cx="717246" cy="345318"/>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Gerade Verbindung mit Pfeil 14"/>
          <p:cNvCxnSpPr/>
          <p:nvPr/>
        </p:nvCxnSpPr>
        <p:spPr>
          <a:xfrm>
            <a:off x="4145097" y="3339216"/>
            <a:ext cx="745417" cy="522281"/>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6" name="Abgerundetes Rechteck 15"/>
          <p:cNvSpPr/>
          <p:nvPr/>
        </p:nvSpPr>
        <p:spPr>
          <a:xfrm>
            <a:off x="5365097" y="2460365"/>
            <a:ext cx="351272" cy="314532"/>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7" name="Oval 16"/>
          <p:cNvSpPr/>
          <p:nvPr/>
        </p:nvSpPr>
        <p:spPr>
          <a:xfrm>
            <a:off x="5479453" y="2565964"/>
            <a:ext cx="120973" cy="98571"/>
          </a:xfrm>
          <a:prstGeom prst="ellipse">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8" name="Textfeld 17"/>
          <p:cNvSpPr txBox="1"/>
          <p:nvPr/>
        </p:nvSpPr>
        <p:spPr>
          <a:xfrm>
            <a:off x="5039690" y="1609739"/>
            <a:ext cx="1435767" cy="584776"/>
          </a:xfrm>
          <a:prstGeom prst="rect">
            <a:avLst/>
          </a:prstGeom>
          <a:noFill/>
        </p:spPr>
        <p:txBody>
          <a:bodyPr wrap="square" rtlCol="0">
            <a:spAutoFit/>
          </a:bodyPr>
          <a:lstStyle/>
          <a:p>
            <a:r>
              <a:rPr lang="de-DE" sz="1600" b="1" dirty="0" err="1" smtClean="0">
                <a:solidFill>
                  <a:srgbClr val="7F7F7F"/>
                </a:solidFill>
              </a:rPr>
              <a:t>Restricted</a:t>
            </a:r>
            <a:r>
              <a:rPr lang="de-DE" sz="1600" b="1" dirty="0" smtClean="0">
                <a:solidFill>
                  <a:srgbClr val="7F7F7F"/>
                </a:solidFill>
              </a:rPr>
              <a:t> </a:t>
            </a:r>
          </a:p>
          <a:p>
            <a:r>
              <a:rPr lang="de-DE" sz="1600" b="1" dirty="0" err="1" smtClean="0">
                <a:solidFill>
                  <a:srgbClr val="7F7F7F"/>
                </a:solidFill>
              </a:rPr>
              <a:t>Progenitors</a:t>
            </a:r>
            <a:endParaRPr lang="de-DE" sz="1600" b="1" dirty="0">
              <a:solidFill>
                <a:srgbClr val="7F7F7F"/>
              </a:solidFill>
            </a:endParaRPr>
          </a:p>
        </p:txBody>
      </p:sp>
      <p:sp>
        <p:nvSpPr>
          <p:cNvPr id="19" name="Textfeld 18"/>
          <p:cNvSpPr txBox="1"/>
          <p:nvPr/>
        </p:nvSpPr>
        <p:spPr>
          <a:xfrm>
            <a:off x="6913157" y="1667963"/>
            <a:ext cx="1435767" cy="584776"/>
          </a:xfrm>
          <a:prstGeom prst="rect">
            <a:avLst/>
          </a:prstGeom>
          <a:noFill/>
        </p:spPr>
        <p:txBody>
          <a:bodyPr wrap="square" rtlCol="0">
            <a:spAutoFit/>
          </a:bodyPr>
          <a:lstStyle/>
          <a:p>
            <a:r>
              <a:rPr lang="de-DE" sz="1600" b="1" dirty="0" smtClean="0"/>
              <a:t>Differentiated </a:t>
            </a:r>
            <a:r>
              <a:rPr lang="de-DE" sz="1600" b="1" dirty="0" err="1" smtClean="0"/>
              <a:t>Lineage</a:t>
            </a:r>
            <a:r>
              <a:rPr lang="de-DE" sz="1600" b="1" dirty="0" smtClean="0"/>
              <a:t> Cells</a:t>
            </a:r>
            <a:endParaRPr lang="de-DE" sz="1600" b="1" dirty="0"/>
          </a:p>
        </p:txBody>
      </p:sp>
      <p:sp>
        <p:nvSpPr>
          <p:cNvPr id="20" name="Textfeld 19"/>
          <p:cNvSpPr txBox="1"/>
          <p:nvPr/>
        </p:nvSpPr>
        <p:spPr>
          <a:xfrm>
            <a:off x="3302038" y="1473712"/>
            <a:ext cx="1204912" cy="830997"/>
          </a:xfrm>
          <a:prstGeom prst="rect">
            <a:avLst/>
          </a:prstGeom>
          <a:noFill/>
        </p:spPr>
        <p:txBody>
          <a:bodyPr wrap="square" rtlCol="0">
            <a:spAutoFit/>
          </a:bodyPr>
          <a:lstStyle/>
          <a:p>
            <a:r>
              <a:rPr lang="de-DE" sz="1600" b="1" dirty="0" smtClean="0"/>
              <a:t>Putative </a:t>
            </a:r>
            <a:r>
              <a:rPr lang="de-DE" sz="1600" b="1" dirty="0" err="1" smtClean="0"/>
              <a:t>common</a:t>
            </a:r>
            <a:endParaRPr lang="de-DE" sz="1600" b="1" dirty="0" smtClean="0"/>
          </a:p>
          <a:p>
            <a:r>
              <a:rPr lang="de-DE" sz="1600" b="1" dirty="0" err="1" smtClean="0"/>
              <a:t>Progenitor</a:t>
            </a:r>
            <a:endParaRPr lang="de-DE" sz="1600" b="1" dirty="0"/>
          </a:p>
        </p:txBody>
      </p:sp>
      <p:cxnSp>
        <p:nvCxnSpPr>
          <p:cNvPr id="21" name="Gerade Verbindung mit Pfeil 20"/>
          <p:cNvCxnSpPr/>
          <p:nvPr/>
        </p:nvCxnSpPr>
        <p:spPr>
          <a:xfrm>
            <a:off x="6239532" y="2641517"/>
            <a:ext cx="503773" cy="0"/>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Gerade Verbindung mit Pfeil 21"/>
          <p:cNvCxnSpPr/>
          <p:nvPr/>
        </p:nvCxnSpPr>
        <p:spPr>
          <a:xfrm>
            <a:off x="6284196" y="4513089"/>
            <a:ext cx="503773" cy="0"/>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Gerade Verbindung mit Pfeil 22"/>
          <p:cNvCxnSpPr/>
          <p:nvPr/>
        </p:nvCxnSpPr>
        <p:spPr>
          <a:xfrm>
            <a:off x="5334146" y="4499997"/>
            <a:ext cx="503773" cy="0"/>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4" name="Textfeld 20"/>
          <p:cNvSpPr txBox="1">
            <a:spLocks noChangeArrowheads="1"/>
          </p:cNvSpPr>
          <p:nvPr/>
        </p:nvSpPr>
        <p:spPr bwMode="auto">
          <a:xfrm>
            <a:off x="5003688" y="2177744"/>
            <a:ext cx="1076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dirty="0" smtClean="0"/>
              <a:t>L </a:t>
            </a:r>
            <a:r>
              <a:rPr lang="de-DE" sz="1200" dirty="0" err="1" smtClean="0"/>
              <a:t>u</a:t>
            </a:r>
            <a:r>
              <a:rPr lang="de-DE" sz="1200" dirty="0" smtClean="0"/>
              <a:t> m i </a:t>
            </a:r>
            <a:r>
              <a:rPr lang="de-DE" sz="1200" dirty="0" err="1" smtClean="0"/>
              <a:t>n</a:t>
            </a:r>
            <a:r>
              <a:rPr lang="de-DE" sz="1200" dirty="0" smtClean="0"/>
              <a:t> a l</a:t>
            </a:r>
            <a:endParaRPr lang="de-DE" sz="1200" dirty="0"/>
          </a:p>
        </p:txBody>
      </p:sp>
      <p:sp>
        <p:nvSpPr>
          <p:cNvPr id="25" name="Rechteck 24"/>
          <p:cNvSpPr/>
          <p:nvPr/>
        </p:nvSpPr>
        <p:spPr>
          <a:xfrm>
            <a:off x="290343" y="192348"/>
            <a:ext cx="8241072" cy="1261884"/>
          </a:xfrm>
          <a:prstGeom prst="rect">
            <a:avLst/>
          </a:prstGeom>
        </p:spPr>
        <p:txBody>
          <a:bodyPr wrap="square">
            <a:spAutoFit/>
          </a:bodyPr>
          <a:lstStyle/>
          <a:p>
            <a:r>
              <a:rPr lang="de-DE" sz="2400" b="1" dirty="0"/>
              <a:t>Lim et al, 2009</a:t>
            </a:r>
            <a:r>
              <a:rPr lang="de-DE" sz="2800" b="1" dirty="0"/>
              <a:t>:  </a:t>
            </a:r>
            <a:r>
              <a:rPr lang="de-DE" sz="2400" dirty="0" err="1"/>
              <a:t>Aberrant</a:t>
            </a:r>
            <a:r>
              <a:rPr lang="de-DE" sz="2400" dirty="0"/>
              <a:t> </a:t>
            </a:r>
            <a:r>
              <a:rPr lang="de-DE" sz="2400" dirty="0" err="1"/>
              <a:t>luminal</a:t>
            </a:r>
            <a:r>
              <a:rPr lang="de-DE" sz="2400" dirty="0"/>
              <a:t> </a:t>
            </a:r>
            <a:r>
              <a:rPr lang="de-DE" sz="2400" dirty="0" err="1"/>
              <a:t>progenitors</a:t>
            </a:r>
            <a:r>
              <a:rPr lang="de-DE" sz="2400" dirty="0"/>
              <a:t> </a:t>
            </a:r>
            <a:r>
              <a:rPr lang="de-DE" sz="2400" dirty="0" err="1"/>
              <a:t>as</a:t>
            </a:r>
            <a:r>
              <a:rPr lang="de-DE" sz="2400" dirty="0"/>
              <a:t> </a:t>
            </a:r>
            <a:r>
              <a:rPr lang="de-DE" sz="2400" dirty="0" err="1"/>
              <a:t>the</a:t>
            </a:r>
            <a:r>
              <a:rPr lang="de-DE" sz="2400" dirty="0"/>
              <a:t> </a:t>
            </a:r>
            <a:r>
              <a:rPr lang="de-DE" sz="2400" dirty="0" err="1"/>
              <a:t>candidate</a:t>
            </a:r>
            <a:r>
              <a:rPr lang="de-DE" sz="2400" dirty="0"/>
              <a:t> </a:t>
            </a:r>
            <a:r>
              <a:rPr lang="de-DE" sz="2400" dirty="0" err="1"/>
              <a:t>target</a:t>
            </a:r>
            <a:r>
              <a:rPr lang="de-DE" sz="2400" dirty="0"/>
              <a:t> </a:t>
            </a:r>
            <a:r>
              <a:rPr lang="de-DE" sz="2400" dirty="0" err="1"/>
              <a:t>population</a:t>
            </a:r>
            <a:r>
              <a:rPr lang="de-DE" sz="2400" dirty="0"/>
              <a:t> </a:t>
            </a:r>
            <a:r>
              <a:rPr lang="de-DE" sz="2400" dirty="0" err="1"/>
              <a:t>for</a:t>
            </a:r>
            <a:r>
              <a:rPr lang="de-DE" sz="2400" dirty="0"/>
              <a:t> basal </a:t>
            </a:r>
            <a:r>
              <a:rPr lang="de-DE" sz="2400" dirty="0" err="1"/>
              <a:t>tumor</a:t>
            </a:r>
            <a:r>
              <a:rPr lang="de-DE" sz="2400" dirty="0"/>
              <a:t> </a:t>
            </a:r>
            <a:r>
              <a:rPr lang="de-DE" sz="2400" dirty="0" err="1"/>
              <a:t>development</a:t>
            </a:r>
            <a:r>
              <a:rPr lang="de-DE" sz="2400" dirty="0"/>
              <a:t> in BRCA1 </a:t>
            </a:r>
            <a:r>
              <a:rPr lang="de-DE" sz="2400" dirty="0" err="1"/>
              <a:t>mutation</a:t>
            </a:r>
            <a:r>
              <a:rPr lang="de-DE" sz="2400" dirty="0"/>
              <a:t> </a:t>
            </a:r>
            <a:r>
              <a:rPr lang="de-DE" sz="2400" dirty="0" err="1"/>
              <a:t>carriers</a:t>
            </a:r>
            <a:r>
              <a:rPr lang="de-DE" sz="2400" dirty="0"/>
              <a:t>:</a:t>
            </a:r>
          </a:p>
        </p:txBody>
      </p:sp>
      <p:sp>
        <p:nvSpPr>
          <p:cNvPr id="27" name="Textfeld 26"/>
          <p:cNvSpPr txBox="1"/>
          <p:nvPr/>
        </p:nvSpPr>
        <p:spPr>
          <a:xfrm>
            <a:off x="162813" y="5177078"/>
            <a:ext cx="8840761" cy="1846659"/>
          </a:xfrm>
          <a:prstGeom prst="rect">
            <a:avLst/>
          </a:prstGeom>
          <a:noFill/>
        </p:spPr>
        <p:txBody>
          <a:bodyPr wrap="square" rtlCol="0">
            <a:spAutoFit/>
          </a:bodyPr>
          <a:lstStyle/>
          <a:p>
            <a:r>
              <a:rPr lang="de-DE" sz="1600" dirty="0" err="1"/>
              <a:t>Fluorescence</a:t>
            </a:r>
            <a:r>
              <a:rPr lang="de-DE" sz="1600" dirty="0"/>
              <a:t> </a:t>
            </a:r>
            <a:r>
              <a:rPr lang="de-DE" sz="1600" dirty="0" err="1"/>
              <a:t>activated</a:t>
            </a:r>
            <a:r>
              <a:rPr lang="de-DE" sz="1600" dirty="0"/>
              <a:t> </a:t>
            </a:r>
            <a:r>
              <a:rPr lang="de-DE" sz="1600" dirty="0" err="1"/>
              <a:t>cell</a:t>
            </a:r>
            <a:r>
              <a:rPr lang="de-DE" sz="1600" dirty="0"/>
              <a:t> </a:t>
            </a:r>
            <a:r>
              <a:rPr lang="de-DE" sz="1600" dirty="0" err="1"/>
              <a:t>sorting</a:t>
            </a:r>
            <a:r>
              <a:rPr lang="de-DE" sz="1600" dirty="0"/>
              <a:t> </a:t>
            </a:r>
            <a:r>
              <a:rPr lang="de-DE" sz="1600" dirty="0" err="1"/>
              <a:t>for</a:t>
            </a:r>
            <a:r>
              <a:rPr lang="de-DE" sz="1600" dirty="0"/>
              <a:t> </a:t>
            </a:r>
            <a:r>
              <a:rPr lang="de-DE" sz="1600" dirty="0" err="1"/>
              <a:t>surface</a:t>
            </a:r>
            <a:r>
              <a:rPr lang="de-DE" sz="1600" dirty="0"/>
              <a:t> </a:t>
            </a:r>
            <a:r>
              <a:rPr lang="de-DE" sz="1600" dirty="0" err="1"/>
              <a:t>markers</a:t>
            </a:r>
            <a:r>
              <a:rPr lang="de-DE" sz="1600" dirty="0"/>
              <a:t> CD49f and </a:t>
            </a:r>
            <a:r>
              <a:rPr lang="de-DE" sz="1600" dirty="0" err="1"/>
              <a:t>EpCAM</a:t>
            </a:r>
            <a:r>
              <a:rPr lang="de-DE" sz="1600" dirty="0"/>
              <a:t> </a:t>
            </a:r>
            <a:r>
              <a:rPr lang="de-DE" sz="1600" dirty="0" err="1"/>
              <a:t>of</a:t>
            </a:r>
            <a:r>
              <a:rPr lang="de-DE" sz="1600" dirty="0"/>
              <a:t> </a:t>
            </a:r>
            <a:r>
              <a:rPr lang="de-DE" sz="1600" dirty="0">
                <a:solidFill>
                  <a:srgbClr val="FF0000"/>
                </a:solidFill>
              </a:rPr>
              <a:t>normal human </a:t>
            </a:r>
            <a:r>
              <a:rPr lang="de-DE" sz="1600" dirty="0" err="1">
                <a:solidFill>
                  <a:srgbClr val="FF0000"/>
                </a:solidFill>
              </a:rPr>
              <a:t>mammary</a:t>
            </a:r>
            <a:r>
              <a:rPr lang="de-DE" sz="1600" dirty="0">
                <a:solidFill>
                  <a:srgbClr val="FF0000"/>
                </a:solidFill>
              </a:rPr>
              <a:t> </a:t>
            </a:r>
            <a:r>
              <a:rPr lang="de-DE" sz="1600" dirty="0" err="1">
                <a:solidFill>
                  <a:srgbClr val="FF0000"/>
                </a:solidFill>
              </a:rPr>
              <a:t>epithelium</a:t>
            </a:r>
            <a:r>
              <a:rPr lang="de-DE" sz="1600" dirty="0">
                <a:solidFill>
                  <a:srgbClr val="FF0000"/>
                </a:solidFill>
              </a:rPr>
              <a:t> </a:t>
            </a:r>
            <a:r>
              <a:rPr lang="de-DE" sz="1600" dirty="0" err="1">
                <a:solidFill>
                  <a:srgbClr val="FF0000"/>
                </a:solidFill>
              </a:rPr>
              <a:t>revealed</a:t>
            </a:r>
            <a:r>
              <a:rPr lang="de-DE" sz="1600" dirty="0"/>
              <a:t>:</a:t>
            </a:r>
          </a:p>
          <a:p>
            <a:pPr marL="285750" indent="-285750">
              <a:buFont typeface="Arial"/>
              <a:buChar char="•"/>
            </a:pPr>
            <a:r>
              <a:rPr lang="en-US" sz="1600" dirty="0">
                <a:solidFill>
                  <a:srgbClr val="0000FF"/>
                </a:solidFill>
              </a:rPr>
              <a:t>CD49f</a:t>
            </a:r>
            <a:r>
              <a:rPr lang="en-US" sz="1600" b="1" dirty="0">
                <a:solidFill>
                  <a:srgbClr val="0000FF"/>
                </a:solidFill>
              </a:rPr>
              <a:t>+</a:t>
            </a:r>
            <a:r>
              <a:rPr lang="en-US" sz="1600" dirty="0">
                <a:solidFill>
                  <a:srgbClr val="0000FF"/>
                </a:solidFill>
              </a:rPr>
              <a:t>EpCAM</a:t>
            </a:r>
            <a:r>
              <a:rPr lang="en-US" sz="1600" b="1" dirty="0">
                <a:solidFill>
                  <a:srgbClr val="0000FF"/>
                </a:solidFill>
              </a:rPr>
              <a:t>-</a:t>
            </a:r>
            <a:r>
              <a:rPr lang="en-US" sz="1600" dirty="0">
                <a:solidFill>
                  <a:srgbClr val="0000FF"/>
                </a:solidFill>
              </a:rPr>
              <a:t> subpopulation of cells </a:t>
            </a:r>
            <a:r>
              <a:rPr lang="en-US" sz="1600" dirty="0">
                <a:solidFill>
                  <a:srgbClr val="FF0000"/>
                </a:solidFill>
              </a:rPr>
              <a:t>enriched in cells positive for p63, K5/6 and </a:t>
            </a:r>
            <a:r>
              <a:rPr lang="en-US" sz="1600" dirty="0" smtClean="0">
                <a:solidFill>
                  <a:srgbClr val="FF0000"/>
                </a:solidFill>
              </a:rPr>
              <a:t>K14</a:t>
            </a:r>
            <a:r>
              <a:rPr lang="en-US" sz="1600" dirty="0">
                <a:solidFill>
                  <a:srgbClr val="FF0000"/>
                </a:solidFill>
              </a:rPr>
              <a:t> </a:t>
            </a:r>
            <a:r>
              <a:rPr lang="en-US" sz="1600" dirty="0" smtClean="0"/>
              <a:t>which</a:t>
            </a:r>
            <a:r>
              <a:rPr lang="en-US" sz="1600" b="1" dirty="0" smtClean="0"/>
              <a:t> </a:t>
            </a:r>
            <a:r>
              <a:rPr lang="en-US" sz="1600" dirty="0"/>
              <a:t>were shown to have </a:t>
            </a:r>
            <a:r>
              <a:rPr lang="en-US" sz="1600" dirty="0">
                <a:solidFill>
                  <a:srgbClr val="0000FF"/>
                </a:solidFill>
              </a:rPr>
              <a:t>“</a:t>
            </a:r>
            <a:r>
              <a:rPr lang="en-US" sz="1600" dirty="0" err="1">
                <a:solidFill>
                  <a:srgbClr val="0000FF"/>
                </a:solidFill>
              </a:rPr>
              <a:t>stemness</a:t>
            </a:r>
            <a:r>
              <a:rPr lang="en-US" sz="1600" dirty="0">
                <a:solidFill>
                  <a:srgbClr val="0000FF"/>
                </a:solidFill>
              </a:rPr>
              <a:t>” features </a:t>
            </a:r>
            <a:r>
              <a:rPr lang="de-DE" sz="1600" dirty="0">
                <a:solidFill>
                  <a:srgbClr val="0000FF"/>
                </a:solidFill>
              </a:rPr>
              <a:t>in </a:t>
            </a:r>
            <a:r>
              <a:rPr lang="de-DE" sz="1600" dirty="0" err="1">
                <a:solidFill>
                  <a:srgbClr val="0000FF"/>
                </a:solidFill>
              </a:rPr>
              <a:t>regard</a:t>
            </a:r>
            <a:r>
              <a:rPr lang="de-DE" sz="1600" dirty="0">
                <a:solidFill>
                  <a:srgbClr val="0000FF"/>
                </a:solidFill>
              </a:rPr>
              <a:t> </a:t>
            </a:r>
            <a:r>
              <a:rPr lang="de-DE" sz="1600" dirty="0" err="1">
                <a:solidFill>
                  <a:srgbClr val="0000FF"/>
                </a:solidFill>
              </a:rPr>
              <a:t>to</a:t>
            </a:r>
            <a:r>
              <a:rPr lang="de-DE" sz="1600" dirty="0">
                <a:solidFill>
                  <a:srgbClr val="0000FF"/>
                </a:solidFill>
              </a:rPr>
              <a:t> </a:t>
            </a:r>
            <a:r>
              <a:rPr lang="de-DE" sz="1600" dirty="0" err="1">
                <a:solidFill>
                  <a:srgbClr val="0000FF"/>
                </a:solidFill>
              </a:rPr>
              <a:t>their</a:t>
            </a:r>
            <a:r>
              <a:rPr lang="de-DE" sz="1600" dirty="0">
                <a:solidFill>
                  <a:srgbClr val="0000FF"/>
                </a:solidFill>
              </a:rPr>
              <a:t> </a:t>
            </a:r>
            <a:r>
              <a:rPr lang="de-DE" sz="1600" dirty="0" err="1">
                <a:solidFill>
                  <a:srgbClr val="0000FF"/>
                </a:solidFill>
              </a:rPr>
              <a:t>bipotent</a:t>
            </a:r>
            <a:r>
              <a:rPr lang="de-DE" sz="1600" dirty="0">
                <a:solidFill>
                  <a:srgbClr val="0000FF"/>
                </a:solidFill>
              </a:rPr>
              <a:t> </a:t>
            </a:r>
            <a:r>
              <a:rPr lang="de-DE" sz="1600" dirty="0" err="1">
                <a:solidFill>
                  <a:srgbClr val="0000FF"/>
                </a:solidFill>
              </a:rPr>
              <a:t>differentiation</a:t>
            </a:r>
            <a:r>
              <a:rPr lang="de-DE" sz="1600" dirty="0">
                <a:solidFill>
                  <a:srgbClr val="0000FF"/>
                </a:solidFill>
              </a:rPr>
              <a:t> </a:t>
            </a:r>
            <a:r>
              <a:rPr lang="de-DE" sz="1600" dirty="0" err="1">
                <a:solidFill>
                  <a:srgbClr val="0000FF"/>
                </a:solidFill>
              </a:rPr>
              <a:t>potency</a:t>
            </a:r>
            <a:r>
              <a:rPr lang="de-DE" sz="1600" dirty="0">
                <a:solidFill>
                  <a:srgbClr val="0000FF"/>
                </a:solidFill>
              </a:rPr>
              <a:t> in </a:t>
            </a:r>
            <a:r>
              <a:rPr lang="de-DE" sz="1600" dirty="0" err="1">
                <a:solidFill>
                  <a:srgbClr val="0000FF"/>
                </a:solidFill>
              </a:rPr>
              <a:t>transplantation</a:t>
            </a:r>
            <a:r>
              <a:rPr lang="de-DE" sz="1600" dirty="0">
                <a:solidFill>
                  <a:srgbClr val="0000FF"/>
                </a:solidFill>
              </a:rPr>
              <a:t> </a:t>
            </a:r>
            <a:r>
              <a:rPr lang="de-DE" sz="1600" dirty="0" err="1">
                <a:solidFill>
                  <a:srgbClr val="0000FF"/>
                </a:solidFill>
              </a:rPr>
              <a:t>studies</a:t>
            </a:r>
            <a:r>
              <a:rPr lang="de-DE" sz="1600" dirty="0">
                <a:solidFill>
                  <a:srgbClr val="0000FF"/>
                </a:solidFill>
              </a:rPr>
              <a:t>, </a:t>
            </a:r>
            <a:r>
              <a:rPr lang="de-DE" sz="1600" dirty="0" err="1">
                <a:solidFill>
                  <a:srgbClr val="0000FF"/>
                </a:solidFill>
              </a:rPr>
              <a:t>albeit</a:t>
            </a:r>
            <a:r>
              <a:rPr lang="de-DE" sz="1600" dirty="0">
                <a:solidFill>
                  <a:srgbClr val="0000FF"/>
                </a:solidFill>
              </a:rPr>
              <a:t> </a:t>
            </a:r>
            <a:r>
              <a:rPr lang="de-DE" sz="1600" dirty="0" err="1">
                <a:solidFill>
                  <a:srgbClr val="0000FF"/>
                </a:solidFill>
              </a:rPr>
              <a:t>without</a:t>
            </a:r>
            <a:r>
              <a:rPr lang="de-DE" sz="1600" dirty="0">
                <a:solidFill>
                  <a:srgbClr val="0000FF"/>
                </a:solidFill>
              </a:rPr>
              <a:t> </a:t>
            </a:r>
            <a:r>
              <a:rPr lang="de-DE" sz="1600" dirty="0" err="1">
                <a:solidFill>
                  <a:srgbClr val="0000FF"/>
                </a:solidFill>
              </a:rPr>
              <a:t>showing</a:t>
            </a:r>
            <a:r>
              <a:rPr lang="de-DE" sz="1600" dirty="0">
                <a:solidFill>
                  <a:srgbClr val="0000FF"/>
                </a:solidFill>
              </a:rPr>
              <a:t> </a:t>
            </a:r>
            <a:r>
              <a:rPr lang="de-DE" sz="1600" dirty="0" err="1">
                <a:solidFill>
                  <a:srgbClr val="0000FF"/>
                </a:solidFill>
              </a:rPr>
              <a:t>which</a:t>
            </a:r>
            <a:r>
              <a:rPr lang="de-DE" sz="1600" dirty="0">
                <a:solidFill>
                  <a:srgbClr val="0000FF"/>
                </a:solidFill>
              </a:rPr>
              <a:t> </a:t>
            </a:r>
            <a:r>
              <a:rPr lang="de-DE" sz="1600" dirty="0" err="1">
                <a:solidFill>
                  <a:srgbClr val="0000FF"/>
                </a:solidFill>
              </a:rPr>
              <a:t>exact</a:t>
            </a:r>
            <a:r>
              <a:rPr lang="de-DE" sz="1600" dirty="0">
                <a:solidFill>
                  <a:srgbClr val="0000FF"/>
                </a:solidFill>
              </a:rPr>
              <a:t> </a:t>
            </a:r>
            <a:r>
              <a:rPr lang="de-DE" sz="1600" dirty="0" err="1">
                <a:solidFill>
                  <a:srgbClr val="0000FF"/>
                </a:solidFill>
              </a:rPr>
              <a:t>cell</a:t>
            </a:r>
            <a:r>
              <a:rPr lang="de-DE" sz="1600" dirty="0">
                <a:solidFill>
                  <a:srgbClr val="0000FF"/>
                </a:solidFill>
              </a:rPr>
              <a:t> type was </a:t>
            </a:r>
            <a:r>
              <a:rPr lang="de-DE" sz="1600" dirty="0" err="1">
                <a:solidFill>
                  <a:srgbClr val="0000FF"/>
                </a:solidFill>
              </a:rPr>
              <a:t>responsible</a:t>
            </a:r>
            <a:r>
              <a:rPr lang="de-DE" sz="1600" dirty="0">
                <a:solidFill>
                  <a:srgbClr val="0000FF"/>
                </a:solidFill>
              </a:rPr>
              <a:t> </a:t>
            </a:r>
            <a:r>
              <a:rPr lang="de-DE" sz="1600" dirty="0" err="1">
                <a:solidFill>
                  <a:srgbClr val="0000FF"/>
                </a:solidFill>
              </a:rPr>
              <a:t>for</a:t>
            </a:r>
            <a:r>
              <a:rPr lang="de-DE" sz="1600" dirty="0">
                <a:solidFill>
                  <a:srgbClr val="0000FF"/>
                </a:solidFill>
              </a:rPr>
              <a:t> </a:t>
            </a:r>
            <a:r>
              <a:rPr lang="de-DE" sz="1600" dirty="0" err="1">
                <a:solidFill>
                  <a:srgbClr val="0000FF"/>
                </a:solidFill>
              </a:rPr>
              <a:t>the</a:t>
            </a:r>
            <a:r>
              <a:rPr lang="de-DE" sz="1600" dirty="0">
                <a:solidFill>
                  <a:srgbClr val="0000FF"/>
                </a:solidFill>
              </a:rPr>
              <a:t> </a:t>
            </a:r>
            <a:r>
              <a:rPr lang="de-DE" sz="1600" dirty="0" err="1">
                <a:solidFill>
                  <a:srgbClr val="0000FF"/>
                </a:solidFill>
              </a:rPr>
              <a:t>formation</a:t>
            </a:r>
            <a:r>
              <a:rPr lang="de-DE" sz="1600" dirty="0">
                <a:solidFill>
                  <a:srgbClr val="0000FF"/>
                </a:solidFill>
              </a:rPr>
              <a:t> </a:t>
            </a:r>
            <a:r>
              <a:rPr lang="de-DE" sz="1600" dirty="0" err="1">
                <a:solidFill>
                  <a:srgbClr val="0000FF"/>
                </a:solidFill>
              </a:rPr>
              <a:t>of</a:t>
            </a:r>
            <a:r>
              <a:rPr lang="de-DE" sz="1600" dirty="0">
                <a:solidFill>
                  <a:srgbClr val="0000FF"/>
                </a:solidFill>
              </a:rPr>
              <a:t> </a:t>
            </a:r>
            <a:r>
              <a:rPr lang="de-DE" sz="1600" dirty="0" err="1">
                <a:solidFill>
                  <a:srgbClr val="0000FF"/>
                </a:solidFill>
              </a:rPr>
              <a:t>the</a:t>
            </a:r>
            <a:r>
              <a:rPr lang="de-DE" sz="1600" dirty="0">
                <a:solidFill>
                  <a:srgbClr val="0000FF"/>
                </a:solidFill>
              </a:rPr>
              <a:t> </a:t>
            </a:r>
            <a:r>
              <a:rPr lang="de-DE" sz="1600" dirty="0" err="1">
                <a:solidFill>
                  <a:srgbClr val="0000FF"/>
                </a:solidFill>
              </a:rPr>
              <a:t>structures</a:t>
            </a:r>
            <a:r>
              <a:rPr lang="de-DE" sz="1600" dirty="0">
                <a:solidFill>
                  <a:srgbClr val="0000FF"/>
                </a:solidFill>
              </a:rPr>
              <a:t>  </a:t>
            </a:r>
          </a:p>
          <a:p>
            <a:endParaRPr lang="de-DE" dirty="0"/>
          </a:p>
        </p:txBody>
      </p:sp>
    </p:spTree>
    <p:extLst>
      <p:ext uri="{BB962C8B-B14F-4D97-AF65-F5344CB8AC3E}">
        <p14:creationId xmlns:p14="http://schemas.microsoft.com/office/powerpoint/2010/main" val="3205613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b="1" dirty="0" smtClean="0"/>
              <a:t>Associated </a:t>
            </a:r>
            <a:r>
              <a:rPr lang="de-DE" sz="3600" b="1" dirty="0" err="1" smtClean="0"/>
              <a:t>lesions</a:t>
            </a:r>
            <a:endParaRPr lang="de-DE" sz="3600" b="1" dirty="0"/>
          </a:p>
        </p:txBody>
      </p:sp>
      <p:sp>
        <p:nvSpPr>
          <p:cNvPr id="3" name="Inhaltsplatzhalter 2"/>
          <p:cNvSpPr>
            <a:spLocks noGrp="1"/>
          </p:cNvSpPr>
          <p:nvPr>
            <p:ph sz="half" idx="1"/>
          </p:nvPr>
        </p:nvSpPr>
        <p:spPr/>
        <p:txBody>
          <a:bodyPr>
            <a:normAutofit fontScale="92500"/>
          </a:bodyPr>
          <a:lstStyle/>
          <a:p>
            <a:r>
              <a:rPr lang="de-DE" b="1" dirty="0" err="1" smtClean="0"/>
              <a:t>Syringomatous</a:t>
            </a:r>
            <a:r>
              <a:rPr lang="de-DE" b="1" dirty="0" smtClean="0"/>
              <a:t> </a:t>
            </a:r>
            <a:r>
              <a:rPr lang="de-DE" b="1" dirty="0" err="1" smtClean="0"/>
              <a:t>tumors</a:t>
            </a:r>
            <a:endParaRPr lang="de-DE" b="1" dirty="0" smtClean="0"/>
          </a:p>
          <a:p>
            <a:pPr marL="0" indent="0">
              <a:buNone/>
            </a:pPr>
            <a:endParaRPr lang="de-DE" b="1" dirty="0" smtClean="0"/>
          </a:p>
          <a:p>
            <a:r>
              <a:rPr lang="de-DE" dirty="0" smtClean="0"/>
              <a:t>1</a:t>
            </a:r>
            <a:r>
              <a:rPr lang="de-DE" dirty="0"/>
              <a:t>/9 </a:t>
            </a:r>
            <a:r>
              <a:rPr lang="de-DE" dirty="0" smtClean="0"/>
              <a:t>hybrid </a:t>
            </a:r>
            <a:r>
              <a:rPr lang="de-DE" dirty="0" err="1" smtClean="0"/>
              <a:t>lesion</a:t>
            </a:r>
            <a:r>
              <a:rPr lang="de-DE" dirty="0" smtClean="0"/>
              <a:t> </a:t>
            </a:r>
            <a:r>
              <a:rPr lang="de-DE" dirty="0" err="1"/>
              <a:t>of</a:t>
            </a:r>
            <a:r>
              <a:rPr lang="de-DE" dirty="0"/>
              <a:t> </a:t>
            </a:r>
            <a:r>
              <a:rPr lang="de-DE" dirty="0" err="1"/>
              <a:t>syringomatous</a:t>
            </a:r>
            <a:r>
              <a:rPr lang="de-DE" dirty="0"/>
              <a:t> </a:t>
            </a:r>
            <a:r>
              <a:rPr lang="de-DE" dirty="0" err="1"/>
              <a:t>tumor</a:t>
            </a:r>
            <a:r>
              <a:rPr lang="de-DE" dirty="0"/>
              <a:t> and </a:t>
            </a:r>
            <a:r>
              <a:rPr lang="de-DE" dirty="0" err="1" smtClean="0"/>
              <a:t>adenosis</a:t>
            </a:r>
            <a:r>
              <a:rPr lang="de-DE" dirty="0" smtClean="0"/>
              <a:t>.</a:t>
            </a:r>
          </a:p>
          <a:p>
            <a:r>
              <a:rPr lang="de-DE" dirty="0" smtClean="0"/>
              <a:t> </a:t>
            </a:r>
            <a:r>
              <a:rPr lang="de-DE" dirty="0"/>
              <a:t>2/9 </a:t>
            </a:r>
            <a:r>
              <a:rPr lang="de-DE" dirty="0" err="1" smtClean="0"/>
              <a:t>lesions</a:t>
            </a:r>
            <a:r>
              <a:rPr lang="de-DE" dirty="0" smtClean="0"/>
              <a:t> </a:t>
            </a:r>
            <a:r>
              <a:rPr lang="de-DE" dirty="0" err="1" smtClean="0"/>
              <a:t>lesions</a:t>
            </a:r>
            <a:r>
              <a:rPr lang="de-DE" dirty="0" smtClean="0"/>
              <a:t> </a:t>
            </a:r>
            <a:r>
              <a:rPr lang="de-DE" dirty="0" err="1"/>
              <a:t>of</a:t>
            </a:r>
            <a:r>
              <a:rPr lang="de-DE" dirty="0"/>
              <a:t> </a:t>
            </a:r>
            <a:r>
              <a:rPr lang="de-DE" dirty="0" err="1"/>
              <a:t>syringomatous</a:t>
            </a:r>
            <a:r>
              <a:rPr lang="de-DE" dirty="0"/>
              <a:t> and </a:t>
            </a:r>
            <a:r>
              <a:rPr lang="de-DE" dirty="0" err="1"/>
              <a:t>adenomatous</a:t>
            </a:r>
            <a:r>
              <a:rPr lang="de-DE" dirty="0"/>
              <a:t> </a:t>
            </a:r>
            <a:r>
              <a:rPr lang="de-DE" dirty="0" err="1" smtClean="0"/>
              <a:t>adenoma</a:t>
            </a:r>
            <a:endParaRPr lang="de-DE" sz="3600" b="1" dirty="0"/>
          </a:p>
        </p:txBody>
      </p:sp>
      <p:sp>
        <p:nvSpPr>
          <p:cNvPr id="4" name="Inhaltsplatzhalter 3"/>
          <p:cNvSpPr>
            <a:spLocks noGrp="1"/>
          </p:cNvSpPr>
          <p:nvPr>
            <p:ph sz="half" idx="2"/>
          </p:nvPr>
        </p:nvSpPr>
        <p:spPr/>
        <p:txBody>
          <a:bodyPr>
            <a:normAutofit fontScale="92500"/>
          </a:bodyPr>
          <a:lstStyle/>
          <a:p>
            <a:r>
              <a:rPr lang="de-DE" b="1" dirty="0" smtClean="0"/>
              <a:t>Low-grade </a:t>
            </a:r>
            <a:r>
              <a:rPr lang="de-DE" b="1" dirty="0" err="1" smtClean="0"/>
              <a:t>adeno-squamous</a:t>
            </a:r>
            <a:r>
              <a:rPr lang="de-DE" b="1" dirty="0" smtClean="0"/>
              <a:t> </a:t>
            </a:r>
            <a:r>
              <a:rPr lang="de-DE" b="1" dirty="0" err="1" smtClean="0"/>
              <a:t>carcinoma</a:t>
            </a:r>
            <a:r>
              <a:rPr lang="de-DE" b="1" dirty="0" smtClean="0"/>
              <a:t>*</a:t>
            </a:r>
          </a:p>
          <a:p>
            <a:pPr marL="0" indent="0">
              <a:buNone/>
            </a:pPr>
            <a:endParaRPr lang="de-DE" b="1" dirty="0" smtClean="0"/>
          </a:p>
          <a:p>
            <a:r>
              <a:rPr lang="de-DE" dirty="0"/>
              <a:t>6/9 </a:t>
            </a:r>
            <a:r>
              <a:rPr lang="de-DE" dirty="0" smtClean="0"/>
              <a:t>hybrid </a:t>
            </a:r>
            <a:r>
              <a:rPr lang="de-DE" dirty="0" err="1" smtClean="0"/>
              <a:t>lesions</a:t>
            </a:r>
            <a:r>
              <a:rPr lang="de-DE" dirty="0" smtClean="0"/>
              <a:t> </a:t>
            </a:r>
            <a:r>
              <a:rPr lang="de-DE" dirty="0" err="1" smtClean="0"/>
              <a:t>of</a:t>
            </a:r>
            <a:r>
              <a:rPr lang="de-DE" dirty="0" smtClean="0"/>
              <a:t> </a:t>
            </a:r>
            <a:r>
              <a:rPr lang="de-DE" dirty="0" err="1" smtClean="0"/>
              <a:t>low</a:t>
            </a:r>
            <a:r>
              <a:rPr lang="de-DE" dirty="0" smtClean="0"/>
              <a:t>-grade </a:t>
            </a:r>
            <a:r>
              <a:rPr lang="de-DE" dirty="0" err="1" smtClean="0"/>
              <a:t>adenosquamous</a:t>
            </a:r>
            <a:r>
              <a:rPr lang="de-DE" dirty="0" smtClean="0"/>
              <a:t> </a:t>
            </a:r>
            <a:r>
              <a:rPr lang="de-DE" dirty="0" err="1" smtClean="0"/>
              <a:t>carcinoma</a:t>
            </a:r>
            <a:r>
              <a:rPr lang="de-DE" dirty="0" smtClean="0"/>
              <a:t> and  </a:t>
            </a:r>
            <a:r>
              <a:rPr lang="de-DE" dirty="0" err="1"/>
              <a:t>slerosing</a:t>
            </a:r>
            <a:r>
              <a:rPr lang="de-DE" dirty="0"/>
              <a:t> </a:t>
            </a:r>
            <a:r>
              <a:rPr lang="de-DE" dirty="0" err="1" smtClean="0"/>
              <a:t>lesions</a:t>
            </a:r>
            <a:r>
              <a:rPr lang="de-DE" dirty="0" smtClean="0"/>
              <a:t>.</a:t>
            </a:r>
          </a:p>
          <a:p>
            <a:r>
              <a:rPr lang="de-DE" dirty="0" smtClean="0"/>
              <a:t> </a:t>
            </a:r>
            <a:r>
              <a:rPr lang="de-DE" dirty="0"/>
              <a:t>3 </a:t>
            </a:r>
            <a:r>
              <a:rPr lang="de-DE" dirty="0" err="1"/>
              <a:t>cases</a:t>
            </a:r>
            <a:r>
              <a:rPr lang="de-DE" dirty="0"/>
              <a:t> </a:t>
            </a:r>
            <a:r>
              <a:rPr lang="de-DE" dirty="0" err="1"/>
              <a:t>showed</a:t>
            </a:r>
            <a:r>
              <a:rPr lang="de-DE" dirty="0"/>
              <a:t> </a:t>
            </a:r>
            <a:r>
              <a:rPr lang="de-DE" dirty="0" err="1"/>
              <a:t>transitions</a:t>
            </a:r>
            <a:r>
              <a:rPr lang="de-DE" dirty="0"/>
              <a:t> </a:t>
            </a:r>
            <a:r>
              <a:rPr lang="de-DE" dirty="0" err="1"/>
              <a:t>to</a:t>
            </a:r>
            <a:r>
              <a:rPr lang="de-DE" dirty="0"/>
              <a:t> </a:t>
            </a:r>
            <a:r>
              <a:rPr lang="de-DE" dirty="0" err="1"/>
              <a:t>squamous</a:t>
            </a:r>
            <a:r>
              <a:rPr lang="de-DE" dirty="0"/>
              <a:t> </a:t>
            </a:r>
            <a:r>
              <a:rPr lang="de-DE" dirty="0" err="1"/>
              <a:t>or</a:t>
            </a:r>
            <a:r>
              <a:rPr lang="de-DE" dirty="0"/>
              <a:t> </a:t>
            </a:r>
            <a:r>
              <a:rPr lang="de-DE" dirty="0" err="1"/>
              <a:t>metaplastic</a:t>
            </a:r>
            <a:r>
              <a:rPr lang="de-DE" dirty="0"/>
              <a:t> </a:t>
            </a:r>
            <a:r>
              <a:rPr lang="de-DE" dirty="0" err="1"/>
              <a:t>carcinoma</a:t>
            </a:r>
            <a:r>
              <a:rPr lang="de-DE" dirty="0"/>
              <a:t>.</a:t>
            </a:r>
          </a:p>
          <a:p>
            <a:endParaRPr lang="de-DE" b="1" dirty="0"/>
          </a:p>
        </p:txBody>
      </p:sp>
      <p:sp>
        <p:nvSpPr>
          <p:cNvPr id="5" name="Textfeld 4"/>
          <p:cNvSpPr txBox="1"/>
          <p:nvPr/>
        </p:nvSpPr>
        <p:spPr>
          <a:xfrm>
            <a:off x="304800" y="5960960"/>
            <a:ext cx="8686800" cy="646331"/>
          </a:xfrm>
          <a:prstGeom prst="rect">
            <a:avLst/>
          </a:prstGeom>
          <a:noFill/>
        </p:spPr>
        <p:txBody>
          <a:bodyPr wrap="square" rtlCol="0">
            <a:spAutoFit/>
          </a:bodyPr>
          <a:lstStyle/>
          <a:p>
            <a:r>
              <a:rPr lang="de-DE" dirty="0" smtClean="0"/>
              <a:t>*</a:t>
            </a:r>
            <a:r>
              <a:rPr lang="de-DE" dirty="0" err="1" smtClean="0"/>
              <a:t>It</a:t>
            </a:r>
            <a:r>
              <a:rPr lang="de-DE" dirty="0" smtClean="0"/>
              <a:t> </a:t>
            </a:r>
            <a:r>
              <a:rPr lang="de-DE" dirty="0" err="1" smtClean="0"/>
              <a:t>is</a:t>
            </a:r>
            <a:r>
              <a:rPr lang="de-DE" dirty="0" smtClean="0"/>
              <a:t> </a:t>
            </a:r>
            <a:r>
              <a:rPr lang="de-DE" dirty="0" err="1" smtClean="0"/>
              <a:t>nor</a:t>
            </a:r>
            <a:r>
              <a:rPr lang="de-DE" dirty="0" smtClean="0"/>
              <a:t> </a:t>
            </a:r>
            <a:r>
              <a:rPr lang="de-DE" dirty="0" err="1" smtClean="0"/>
              <a:t>unusual</a:t>
            </a:r>
            <a:r>
              <a:rPr lang="de-DE" dirty="0" smtClean="0"/>
              <a:t> </a:t>
            </a:r>
            <a:r>
              <a:rPr lang="de-DE" dirty="0" err="1" smtClean="0"/>
              <a:t>to</a:t>
            </a:r>
            <a:r>
              <a:rPr lang="de-DE" dirty="0" smtClean="0"/>
              <a:t> find ... a(</a:t>
            </a:r>
            <a:r>
              <a:rPr lang="de-DE" dirty="0" err="1" smtClean="0"/>
              <a:t>n</a:t>
            </a:r>
            <a:r>
              <a:rPr lang="de-DE" dirty="0" smtClean="0"/>
              <a:t> </a:t>
            </a:r>
            <a:r>
              <a:rPr lang="de-DE" dirty="0" err="1" smtClean="0"/>
              <a:t>associated</a:t>
            </a:r>
            <a:r>
              <a:rPr lang="de-DE" dirty="0" smtClean="0"/>
              <a:t>)  </a:t>
            </a:r>
            <a:r>
              <a:rPr lang="de-DE" dirty="0" err="1" smtClean="0"/>
              <a:t>papilloma</a:t>
            </a:r>
            <a:r>
              <a:rPr lang="de-DE" dirty="0" smtClean="0"/>
              <a:t> </a:t>
            </a:r>
            <a:r>
              <a:rPr lang="de-DE" dirty="0" err="1" smtClean="0"/>
              <a:t>or</a:t>
            </a:r>
            <a:r>
              <a:rPr lang="de-DE" dirty="0" smtClean="0"/>
              <a:t> </a:t>
            </a:r>
            <a:r>
              <a:rPr lang="de-DE" dirty="0" err="1" smtClean="0"/>
              <a:t>sclerosing</a:t>
            </a:r>
            <a:r>
              <a:rPr lang="de-DE" dirty="0" smtClean="0"/>
              <a:t> </a:t>
            </a:r>
            <a:r>
              <a:rPr lang="de-DE" dirty="0" err="1" smtClean="0"/>
              <a:t>adenosis</a:t>
            </a:r>
            <a:r>
              <a:rPr lang="de-DE" dirty="0" smtClean="0"/>
              <a:t>. ...</a:t>
            </a:r>
            <a:r>
              <a:rPr lang="de-DE" dirty="0" err="1" smtClean="0"/>
              <a:t>rarely</a:t>
            </a:r>
            <a:r>
              <a:rPr lang="de-DE" dirty="0" smtClean="0"/>
              <a:t> </a:t>
            </a:r>
            <a:r>
              <a:rPr lang="de-DE" dirty="0" err="1" smtClean="0"/>
              <a:t>transition</a:t>
            </a:r>
            <a:r>
              <a:rPr lang="de-DE" dirty="0" smtClean="0"/>
              <a:t> </a:t>
            </a:r>
            <a:r>
              <a:rPr lang="de-DE" dirty="0" err="1" smtClean="0"/>
              <a:t>to</a:t>
            </a:r>
            <a:r>
              <a:rPr lang="de-DE" dirty="0" smtClean="0"/>
              <a:t>..... </a:t>
            </a:r>
            <a:r>
              <a:rPr lang="de-DE" dirty="0" err="1" smtClean="0"/>
              <a:t>squamous</a:t>
            </a:r>
            <a:r>
              <a:rPr lang="de-DE" dirty="0" smtClean="0"/>
              <a:t> </a:t>
            </a:r>
            <a:r>
              <a:rPr lang="de-DE" dirty="0" err="1" smtClean="0"/>
              <a:t>carcinoma</a:t>
            </a:r>
            <a:r>
              <a:rPr lang="de-DE" dirty="0" smtClean="0"/>
              <a:t>)  Rosen, 2009</a:t>
            </a:r>
            <a:endParaRPr lang="de-DE" dirty="0"/>
          </a:p>
        </p:txBody>
      </p:sp>
    </p:spTree>
    <p:extLst>
      <p:ext uri="{BB962C8B-B14F-4D97-AF65-F5344CB8AC3E}">
        <p14:creationId xmlns:p14="http://schemas.microsoft.com/office/powerpoint/2010/main" val="23859613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89713" y="1529965"/>
            <a:ext cx="4184941" cy="3416320"/>
          </a:xfrm>
          <a:prstGeom prst="rect">
            <a:avLst/>
          </a:prstGeom>
          <a:noFill/>
        </p:spPr>
        <p:txBody>
          <a:bodyPr wrap="square" rtlCol="0">
            <a:spAutoFit/>
          </a:bodyPr>
          <a:lstStyle/>
          <a:p>
            <a:r>
              <a:rPr lang="de-DE" sz="2400" b="1" dirty="0" err="1" smtClean="0">
                <a:solidFill>
                  <a:schemeClr val="bg2">
                    <a:lumMod val="25000"/>
                  </a:schemeClr>
                </a:solidFill>
              </a:rPr>
              <a:t>Pleomorphic</a:t>
            </a:r>
            <a:r>
              <a:rPr lang="de-DE" sz="2400" b="1" dirty="0" smtClean="0">
                <a:solidFill>
                  <a:schemeClr val="bg2">
                    <a:lumMod val="25000"/>
                  </a:schemeClr>
                </a:solidFill>
              </a:rPr>
              <a:t> </a:t>
            </a:r>
            <a:r>
              <a:rPr lang="de-DE" sz="2400" b="1" dirty="0" err="1" smtClean="0">
                <a:solidFill>
                  <a:schemeClr val="bg2">
                    <a:lumMod val="25000"/>
                  </a:schemeClr>
                </a:solidFill>
              </a:rPr>
              <a:t>adenoma</a:t>
            </a:r>
            <a:r>
              <a:rPr lang="de-DE" sz="2400" b="1" dirty="0" smtClean="0">
                <a:solidFill>
                  <a:schemeClr val="bg2">
                    <a:lumMod val="25000"/>
                  </a:schemeClr>
                </a:solidFill>
              </a:rPr>
              <a:t> (</a:t>
            </a:r>
            <a:r>
              <a:rPr lang="de-DE" sz="2400" b="1" dirty="0" err="1" smtClean="0">
                <a:solidFill>
                  <a:schemeClr val="bg2">
                    <a:lumMod val="25000"/>
                  </a:schemeClr>
                </a:solidFill>
              </a:rPr>
              <a:t>n</a:t>
            </a:r>
            <a:r>
              <a:rPr lang="de-DE" sz="2400" b="1" dirty="0" smtClean="0">
                <a:solidFill>
                  <a:schemeClr val="bg2">
                    <a:lumMod val="25000"/>
                  </a:schemeClr>
                </a:solidFill>
              </a:rPr>
              <a:t>=4)</a:t>
            </a:r>
          </a:p>
          <a:p>
            <a:r>
              <a:rPr lang="de-DE" sz="2400" b="1" dirty="0" err="1" smtClean="0">
                <a:solidFill>
                  <a:schemeClr val="bg2">
                    <a:lumMod val="25000"/>
                  </a:schemeClr>
                </a:solidFill>
              </a:rPr>
              <a:t>Adeno-myoepithelial</a:t>
            </a:r>
            <a:r>
              <a:rPr lang="de-DE" sz="2400" b="1" dirty="0" smtClean="0">
                <a:solidFill>
                  <a:schemeClr val="bg2">
                    <a:lumMod val="25000"/>
                  </a:schemeClr>
                </a:solidFill>
              </a:rPr>
              <a:t> </a:t>
            </a:r>
            <a:r>
              <a:rPr lang="de-DE" sz="2400" b="1" dirty="0" err="1" smtClean="0">
                <a:solidFill>
                  <a:schemeClr val="bg2">
                    <a:lumMod val="25000"/>
                  </a:schemeClr>
                </a:solidFill>
              </a:rPr>
              <a:t>tumors</a:t>
            </a:r>
            <a:r>
              <a:rPr lang="de-DE" sz="2400" b="1" dirty="0" smtClean="0">
                <a:solidFill>
                  <a:schemeClr val="bg2">
                    <a:lumMod val="25000"/>
                  </a:schemeClr>
                </a:solidFill>
              </a:rPr>
              <a:t> (</a:t>
            </a:r>
            <a:r>
              <a:rPr lang="de-DE" sz="2400" b="1" dirty="0" err="1" smtClean="0">
                <a:solidFill>
                  <a:schemeClr val="bg2">
                    <a:lumMod val="25000"/>
                  </a:schemeClr>
                </a:solidFill>
              </a:rPr>
              <a:t>n</a:t>
            </a:r>
            <a:r>
              <a:rPr lang="de-DE" sz="2400" b="1" dirty="0" smtClean="0">
                <a:solidFill>
                  <a:schemeClr val="bg2">
                    <a:lumMod val="25000"/>
                  </a:schemeClr>
                </a:solidFill>
              </a:rPr>
              <a:t>=7) </a:t>
            </a:r>
          </a:p>
          <a:p>
            <a:r>
              <a:rPr lang="de-DE" sz="2400" b="1" dirty="0" smtClean="0">
                <a:solidFill>
                  <a:schemeClr val="bg2">
                    <a:lumMod val="25000"/>
                  </a:schemeClr>
                </a:solidFill>
              </a:rPr>
              <a:t>Adenoid-</a:t>
            </a:r>
            <a:r>
              <a:rPr lang="de-DE" sz="2400" b="1" dirty="0" err="1" smtClean="0">
                <a:solidFill>
                  <a:schemeClr val="bg2">
                    <a:lumMod val="25000"/>
                  </a:schemeClr>
                </a:solidFill>
              </a:rPr>
              <a:t>cystic</a:t>
            </a:r>
            <a:r>
              <a:rPr lang="de-DE" sz="2400" b="1" dirty="0" smtClean="0">
                <a:solidFill>
                  <a:schemeClr val="bg2">
                    <a:lumMod val="25000"/>
                  </a:schemeClr>
                </a:solidFill>
              </a:rPr>
              <a:t> </a:t>
            </a:r>
            <a:r>
              <a:rPr lang="de-DE" sz="2400" b="1" dirty="0" err="1" smtClean="0">
                <a:solidFill>
                  <a:schemeClr val="bg2">
                    <a:lumMod val="25000"/>
                  </a:schemeClr>
                </a:solidFill>
              </a:rPr>
              <a:t>carcinoma</a:t>
            </a:r>
            <a:r>
              <a:rPr lang="de-DE" sz="2400" b="1" dirty="0" smtClean="0">
                <a:solidFill>
                  <a:schemeClr val="bg2">
                    <a:lumMod val="25000"/>
                  </a:schemeClr>
                </a:solidFill>
              </a:rPr>
              <a:t> (</a:t>
            </a:r>
            <a:r>
              <a:rPr lang="de-DE" sz="2400" b="1" dirty="0" err="1" smtClean="0">
                <a:solidFill>
                  <a:schemeClr val="bg2">
                    <a:lumMod val="25000"/>
                  </a:schemeClr>
                </a:solidFill>
              </a:rPr>
              <a:t>n</a:t>
            </a:r>
            <a:r>
              <a:rPr lang="de-DE" sz="2400" b="1" dirty="0" smtClean="0">
                <a:solidFill>
                  <a:schemeClr val="bg2">
                    <a:lumMod val="25000"/>
                  </a:schemeClr>
                </a:solidFill>
              </a:rPr>
              <a:t>=6)</a:t>
            </a:r>
          </a:p>
          <a:p>
            <a:r>
              <a:rPr lang="de-DE" sz="2400" b="1" dirty="0" err="1" smtClean="0">
                <a:solidFill>
                  <a:schemeClr val="bg2">
                    <a:lumMod val="25000"/>
                  </a:schemeClr>
                </a:solidFill>
              </a:rPr>
              <a:t>Squamous</a:t>
            </a:r>
            <a:r>
              <a:rPr lang="de-DE" sz="2400" b="1" dirty="0" smtClean="0">
                <a:solidFill>
                  <a:schemeClr val="bg2">
                    <a:lumMod val="25000"/>
                  </a:schemeClr>
                </a:solidFill>
              </a:rPr>
              <a:t> </a:t>
            </a:r>
            <a:r>
              <a:rPr lang="de-DE" sz="2400" b="1" dirty="0" err="1" smtClean="0">
                <a:solidFill>
                  <a:schemeClr val="bg2">
                    <a:lumMod val="25000"/>
                  </a:schemeClr>
                </a:solidFill>
              </a:rPr>
              <a:t>carcinoma</a:t>
            </a:r>
            <a:r>
              <a:rPr lang="de-DE" sz="2400" b="1" dirty="0" smtClean="0">
                <a:solidFill>
                  <a:schemeClr val="bg2">
                    <a:lumMod val="25000"/>
                  </a:schemeClr>
                </a:solidFill>
              </a:rPr>
              <a:t> </a:t>
            </a:r>
            <a:r>
              <a:rPr lang="de-DE" sz="2400" b="1" dirty="0" err="1">
                <a:solidFill>
                  <a:schemeClr val="bg2">
                    <a:lumMod val="25000"/>
                  </a:schemeClr>
                </a:solidFill>
              </a:rPr>
              <a:t>b</a:t>
            </a:r>
            <a:r>
              <a:rPr lang="de-DE" sz="2400" b="1" dirty="0" err="1" smtClean="0">
                <a:solidFill>
                  <a:schemeClr val="bg2">
                    <a:lumMod val="25000"/>
                  </a:schemeClr>
                </a:solidFill>
              </a:rPr>
              <a:t>reast</a:t>
            </a:r>
            <a:r>
              <a:rPr lang="de-DE" sz="2400" b="1" dirty="0" smtClean="0">
                <a:solidFill>
                  <a:schemeClr val="bg2">
                    <a:lumMod val="25000"/>
                  </a:schemeClr>
                </a:solidFill>
              </a:rPr>
              <a:t> (</a:t>
            </a:r>
            <a:r>
              <a:rPr lang="de-DE" sz="2400" b="1" dirty="0" err="1" smtClean="0">
                <a:solidFill>
                  <a:schemeClr val="bg2">
                    <a:lumMod val="25000"/>
                  </a:schemeClr>
                </a:solidFill>
              </a:rPr>
              <a:t>n</a:t>
            </a:r>
            <a:r>
              <a:rPr lang="de-DE" sz="2400" b="1" dirty="0" smtClean="0">
                <a:solidFill>
                  <a:schemeClr val="bg2">
                    <a:lumMod val="25000"/>
                  </a:schemeClr>
                </a:solidFill>
              </a:rPr>
              <a:t>=8)</a:t>
            </a:r>
          </a:p>
          <a:p>
            <a:r>
              <a:rPr lang="de-DE" sz="2400" b="1" dirty="0" err="1" smtClean="0">
                <a:solidFill>
                  <a:srgbClr val="000090"/>
                </a:solidFill>
              </a:rPr>
              <a:t>Syringoma</a:t>
            </a:r>
            <a:r>
              <a:rPr lang="de-DE" sz="2400" b="1" dirty="0" smtClean="0">
                <a:solidFill>
                  <a:srgbClr val="000090"/>
                </a:solidFill>
              </a:rPr>
              <a:t>  (</a:t>
            </a:r>
            <a:r>
              <a:rPr lang="de-DE" sz="2400" b="1" dirty="0" err="1" smtClean="0">
                <a:solidFill>
                  <a:srgbClr val="000090"/>
                </a:solidFill>
              </a:rPr>
              <a:t>n</a:t>
            </a:r>
            <a:r>
              <a:rPr lang="de-DE" sz="2400" b="1" dirty="0" smtClean="0">
                <a:solidFill>
                  <a:srgbClr val="000090"/>
                </a:solidFill>
              </a:rPr>
              <a:t>=12)</a:t>
            </a:r>
          </a:p>
          <a:p>
            <a:r>
              <a:rPr lang="de-DE" sz="2400" b="1" dirty="0" err="1" smtClean="0">
                <a:solidFill>
                  <a:srgbClr val="000090"/>
                </a:solidFill>
              </a:rPr>
              <a:t>Adeno-squamous</a:t>
            </a:r>
            <a:r>
              <a:rPr lang="de-DE" sz="2400" b="1" dirty="0" smtClean="0">
                <a:solidFill>
                  <a:srgbClr val="000090"/>
                </a:solidFill>
              </a:rPr>
              <a:t> </a:t>
            </a:r>
            <a:r>
              <a:rPr lang="de-DE" sz="2400" b="1" dirty="0" err="1" smtClean="0">
                <a:solidFill>
                  <a:srgbClr val="000090"/>
                </a:solidFill>
              </a:rPr>
              <a:t>carcinoma</a:t>
            </a:r>
            <a:r>
              <a:rPr lang="de-DE" sz="2400" b="1" dirty="0" smtClean="0">
                <a:solidFill>
                  <a:srgbClr val="000090"/>
                </a:solidFill>
              </a:rPr>
              <a:t> (</a:t>
            </a:r>
            <a:r>
              <a:rPr lang="de-DE" sz="2400" b="1" dirty="0" err="1" smtClean="0">
                <a:solidFill>
                  <a:srgbClr val="000090"/>
                </a:solidFill>
              </a:rPr>
              <a:t>n</a:t>
            </a:r>
            <a:r>
              <a:rPr lang="de-DE" sz="2400" b="1" dirty="0" smtClean="0">
                <a:solidFill>
                  <a:srgbClr val="000090"/>
                </a:solidFill>
              </a:rPr>
              <a:t>=8)</a:t>
            </a:r>
            <a:endParaRPr lang="de-DE" sz="2400" b="1" dirty="0">
              <a:solidFill>
                <a:srgbClr val="000090"/>
              </a:solidFill>
            </a:endParaRPr>
          </a:p>
        </p:txBody>
      </p:sp>
      <p:sp>
        <p:nvSpPr>
          <p:cNvPr id="4" name="Textfeld 3"/>
          <p:cNvSpPr txBox="1"/>
          <p:nvPr/>
        </p:nvSpPr>
        <p:spPr>
          <a:xfrm>
            <a:off x="924982" y="380094"/>
            <a:ext cx="7838829" cy="954107"/>
          </a:xfrm>
          <a:prstGeom prst="rect">
            <a:avLst/>
          </a:prstGeom>
          <a:noFill/>
        </p:spPr>
        <p:txBody>
          <a:bodyPr wrap="square" rtlCol="0">
            <a:spAutoFit/>
          </a:bodyPr>
          <a:lstStyle/>
          <a:p>
            <a:r>
              <a:rPr lang="de-DE" sz="2800" b="1" dirty="0" smtClean="0">
                <a:solidFill>
                  <a:srgbClr val="000090"/>
                </a:solidFill>
              </a:rPr>
              <a:t>Basal-</a:t>
            </a:r>
            <a:r>
              <a:rPr lang="de-DE" sz="2800" b="1" dirty="0" err="1" smtClean="0">
                <a:solidFill>
                  <a:srgbClr val="000090"/>
                </a:solidFill>
              </a:rPr>
              <a:t>like</a:t>
            </a:r>
            <a:r>
              <a:rPr lang="de-DE" sz="2800" b="1" dirty="0" smtClean="0">
                <a:solidFill>
                  <a:srgbClr val="000090"/>
                </a:solidFill>
              </a:rPr>
              <a:t> </a:t>
            </a:r>
            <a:r>
              <a:rPr lang="de-DE" sz="2800" b="1" dirty="0" err="1" smtClean="0">
                <a:solidFill>
                  <a:srgbClr val="000090"/>
                </a:solidFill>
              </a:rPr>
              <a:t>tumors</a:t>
            </a:r>
            <a:r>
              <a:rPr lang="de-DE" sz="2800" b="1" dirty="0" smtClean="0">
                <a:solidFill>
                  <a:srgbClr val="000090"/>
                </a:solidFill>
              </a:rPr>
              <a:t> </a:t>
            </a:r>
            <a:r>
              <a:rPr lang="de-DE" sz="2800" b="1" dirty="0" err="1" smtClean="0">
                <a:solidFill>
                  <a:srgbClr val="000090"/>
                </a:solidFill>
              </a:rPr>
              <a:t>of</a:t>
            </a:r>
            <a:r>
              <a:rPr lang="de-DE" sz="2800" b="1" dirty="0" smtClean="0">
                <a:solidFill>
                  <a:srgbClr val="000090"/>
                </a:solidFill>
              </a:rPr>
              <a:t> </a:t>
            </a:r>
            <a:r>
              <a:rPr lang="de-DE" sz="2800" b="1" dirty="0" err="1" smtClean="0">
                <a:solidFill>
                  <a:srgbClr val="000090"/>
                </a:solidFill>
              </a:rPr>
              <a:t>the</a:t>
            </a:r>
            <a:r>
              <a:rPr lang="de-DE" sz="2800" b="1" dirty="0" smtClean="0">
                <a:solidFill>
                  <a:srgbClr val="000090"/>
                </a:solidFill>
              </a:rPr>
              <a:t> </a:t>
            </a:r>
            <a:r>
              <a:rPr lang="de-DE" sz="2800" b="1" dirty="0" err="1" smtClean="0">
                <a:solidFill>
                  <a:srgbClr val="000090"/>
                </a:solidFill>
              </a:rPr>
              <a:t>breast</a:t>
            </a:r>
            <a:r>
              <a:rPr lang="de-DE" sz="2800" b="1" dirty="0" smtClean="0">
                <a:solidFill>
                  <a:srgbClr val="000090"/>
                </a:solidFill>
              </a:rPr>
              <a:t> </a:t>
            </a:r>
            <a:r>
              <a:rPr lang="de-DE" sz="2800" b="1" dirty="0" err="1" smtClean="0">
                <a:solidFill>
                  <a:srgbClr val="000090"/>
                </a:solidFill>
              </a:rPr>
              <a:t>unlike</a:t>
            </a:r>
            <a:r>
              <a:rPr lang="de-DE" sz="2800" b="1" dirty="0" smtClean="0">
                <a:solidFill>
                  <a:srgbClr val="000090"/>
                </a:solidFill>
              </a:rPr>
              <a:t> </a:t>
            </a:r>
            <a:r>
              <a:rPr lang="de-DE" sz="2800" b="1" dirty="0" err="1" smtClean="0">
                <a:solidFill>
                  <a:srgbClr val="000090"/>
                </a:solidFill>
              </a:rPr>
              <a:t>classical</a:t>
            </a:r>
            <a:r>
              <a:rPr lang="de-DE" sz="2800" b="1" dirty="0" smtClean="0">
                <a:solidFill>
                  <a:srgbClr val="000090"/>
                </a:solidFill>
              </a:rPr>
              <a:t> basal-</a:t>
            </a:r>
            <a:r>
              <a:rPr lang="de-DE" sz="2800" b="1" dirty="0" err="1" smtClean="0">
                <a:solidFill>
                  <a:srgbClr val="000090"/>
                </a:solidFill>
              </a:rPr>
              <a:t>like</a:t>
            </a:r>
            <a:r>
              <a:rPr lang="de-DE" sz="2800" b="1" dirty="0" smtClean="0">
                <a:solidFill>
                  <a:srgbClr val="000090"/>
                </a:solidFill>
              </a:rPr>
              <a:t> </a:t>
            </a:r>
            <a:r>
              <a:rPr lang="de-DE" sz="2800" b="1" dirty="0" err="1" smtClean="0">
                <a:solidFill>
                  <a:srgbClr val="000090"/>
                </a:solidFill>
              </a:rPr>
              <a:t>tumors</a:t>
            </a:r>
            <a:endParaRPr lang="de-DE" sz="2800" b="1" dirty="0">
              <a:solidFill>
                <a:srgbClr val="000090"/>
              </a:solidFill>
            </a:endParaRPr>
          </a:p>
        </p:txBody>
      </p:sp>
      <p:sp>
        <p:nvSpPr>
          <p:cNvPr id="5" name="Textfeld 4"/>
          <p:cNvSpPr txBox="1"/>
          <p:nvPr/>
        </p:nvSpPr>
        <p:spPr>
          <a:xfrm>
            <a:off x="169333" y="5322710"/>
            <a:ext cx="8805334" cy="1477328"/>
          </a:xfrm>
          <a:prstGeom prst="rect">
            <a:avLst/>
          </a:prstGeom>
          <a:noFill/>
        </p:spPr>
        <p:txBody>
          <a:bodyPr wrap="square" rtlCol="0">
            <a:spAutoFit/>
          </a:bodyPr>
          <a:lstStyle/>
          <a:p>
            <a:r>
              <a:rPr lang="de-DE" dirty="0" smtClean="0"/>
              <a:t>Chang et al, 2003; </a:t>
            </a:r>
            <a:r>
              <a:rPr lang="de-DE" dirty="0" err="1" smtClean="0"/>
              <a:t>Foschini</a:t>
            </a:r>
            <a:r>
              <a:rPr lang="de-DE" dirty="0" smtClean="0"/>
              <a:t> and </a:t>
            </a:r>
            <a:r>
              <a:rPr lang="de-DE" dirty="0" err="1" smtClean="0"/>
              <a:t>Eusebi</a:t>
            </a:r>
            <a:r>
              <a:rPr lang="de-DE" dirty="0" smtClean="0"/>
              <a:t>, 1989; Loose et al,1992;  </a:t>
            </a:r>
            <a:r>
              <a:rPr lang="de-DE" dirty="0" err="1" smtClean="0"/>
              <a:t>Marchio</a:t>
            </a:r>
            <a:r>
              <a:rPr lang="de-DE" dirty="0" smtClean="0"/>
              <a:t> et al, 2010;Shin and Rosen, 2002;Slaughter et al, 1992; </a:t>
            </a:r>
            <a:r>
              <a:rPr lang="de-DE" dirty="0" err="1" smtClean="0"/>
              <a:t>Suster</a:t>
            </a:r>
            <a:r>
              <a:rPr lang="de-DE" dirty="0" smtClean="0"/>
              <a:t> et al, 1991; Pia </a:t>
            </a:r>
            <a:r>
              <a:rPr lang="de-DE" dirty="0" err="1" smtClean="0"/>
              <a:t>Foschini</a:t>
            </a:r>
            <a:r>
              <a:rPr lang="de-DE" dirty="0" smtClean="0"/>
              <a:t> and Reis-</a:t>
            </a:r>
            <a:r>
              <a:rPr lang="de-DE" dirty="0" err="1" smtClean="0"/>
              <a:t>Filho</a:t>
            </a:r>
            <a:r>
              <a:rPr lang="de-DE" dirty="0" smtClean="0"/>
              <a:t>, 2003; Rosen, 1989; </a:t>
            </a:r>
            <a:r>
              <a:rPr lang="de-DE" dirty="0" err="1" smtClean="0"/>
              <a:t>Trendell</a:t>
            </a:r>
            <a:r>
              <a:rPr lang="de-DE" dirty="0" smtClean="0"/>
              <a:t>-Smith et al, 1999; </a:t>
            </a:r>
            <a:r>
              <a:rPr lang="de-DE" dirty="0" err="1" smtClean="0"/>
              <a:t>Wetterskog</a:t>
            </a:r>
            <a:r>
              <a:rPr lang="de-DE" dirty="0" smtClean="0"/>
              <a:t> et al, 2012</a:t>
            </a:r>
          </a:p>
          <a:p>
            <a:r>
              <a:rPr lang="de-DE" dirty="0" smtClean="0"/>
              <a:t>Reis-</a:t>
            </a:r>
            <a:r>
              <a:rPr lang="de-DE" dirty="0" err="1" smtClean="0"/>
              <a:t>Filho</a:t>
            </a:r>
            <a:r>
              <a:rPr lang="de-DE" dirty="0" smtClean="0"/>
              <a:t> and Schmitt, 2002 (p63..reliable </a:t>
            </a:r>
            <a:r>
              <a:rPr lang="de-DE" dirty="0" err="1" smtClean="0"/>
              <a:t>stem</a:t>
            </a:r>
            <a:r>
              <a:rPr lang="de-DE" dirty="0" smtClean="0"/>
              <a:t> </a:t>
            </a:r>
            <a:r>
              <a:rPr lang="de-DE" dirty="0" err="1" smtClean="0"/>
              <a:t>cell</a:t>
            </a:r>
            <a:r>
              <a:rPr lang="de-DE" dirty="0" smtClean="0"/>
              <a:t> </a:t>
            </a:r>
            <a:r>
              <a:rPr lang="de-DE" dirty="0" err="1" smtClean="0"/>
              <a:t>marker</a:t>
            </a:r>
            <a:r>
              <a:rPr lang="de-DE" dirty="0" smtClean="0"/>
              <a:t>) </a:t>
            </a:r>
          </a:p>
          <a:p>
            <a:r>
              <a:rPr lang="de-DE" dirty="0" smtClean="0"/>
              <a:t>Boecker et al, 2012,2013,2014a,b</a:t>
            </a:r>
            <a:endParaRPr lang="de-DE" dirty="0"/>
          </a:p>
        </p:txBody>
      </p:sp>
      <p:sp>
        <p:nvSpPr>
          <p:cNvPr id="6" name="Oval 5"/>
          <p:cNvSpPr/>
          <p:nvPr/>
        </p:nvSpPr>
        <p:spPr>
          <a:xfrm>
            <a:off x="5592656" y="1994148"/>
            <a:ext cx="517204" cy="489013"/>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7" name="Oval 6"/>
          <p:cNvSpPr/>
          <p:nvPr/>
        </p:nvSpPr>
        <p:spPr>
          <a:xfrm>
            <a:off x="5748368" y="2144846"/>
            <a:ext cx="196255" cy="166979"/>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8" name="Abgerundetes Rechteck 7"/>
          <p:cNvSpPr/>
          <p:nvPr/>
        </p:nvSpPr>
        <p:spPr>
          <a:xfrm>
            <a:off x="5645539" y="4482475"/>
            <a:ext cx="517203" cy="518287"/>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9" name="Textfeld 17"/>
          <p:cNvSpPr txBox="1">
            <a:spLocks noChangeArrowheads="1"/>
          </p:cNvSpPr>
          <p:nvPr/>
        </p:nvSpPr>
        <p:spPr bwMode="auto">
          <a:xfrm>
            <a:off x="5560648" y="4984659"/>
            <a:ext cx="11068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dirty="0" smtClean="0"/>
              <a:t>K8</a:t>
            </a:r>
            <a:r>
              <a:rPr lang="de-DE" sz="1600" dirty="0"/>
              <a:t>/18</a:t>
            </a:r>
          </a:p>
        </p:txBody>
      </p:sp>
      <p:sp>
        <p:nvSpPr>
          <p:cNvPr id="10" name="Oval 9"/>
          <p:cNvSpPr/>
          <p:nvPr/>
        </p:nvSpPr>
        <p:spPr>
          <a:xfrm>
            <a:off x="5806013" y="4643842"/>
            <a:ext cx="196255" cy="166979"/>
          </a:xfrm>
          <a:prstGeom prst="ellipse">
            <a:avLst/>
          </a:prstGeom>
          <a:solidFill>
            <a:srgbClr val="A6A6A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1" name="Oval 10"/>
          <p:cNvSpPr/>
          <p:nvPr/>
        </p:nvSpPr>
        <p:spPr>
          <a:xfrm>
            <a:off x="5357463" y="1147938"/>
            <a:ext cx="835819" cy="142562"/>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2" name="Textfeld 21"/>
          <p:cNvSpPr txBox="1">
            <a:spLocks noChangeArrowheads="1"/>
          </p:cNvSpPr>
          <p:nvPr/>
        </p:nvSpPr>
        <p:spPr bwMode="auto">
          <a:xfrm>
            <a:off x="5509860" y="1285773"/>
            <a:ext cx="12973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400" dirty="0"/>
              <a:t>SMA</a:t>
            </a:r>
          </a:p>
          <a:p>
            <a:pPr eaLnBrk="1" hangingPunct="1"/>
            <a:endParaRPr lang="de-DE" sz="1400" dirty="0"/>
          </a:p>
        </p:txBody>
      </p:sp>
      <p:sp>
        <p:nvSpPr>
          <p:cNvPr id="13" name="Oval 12"/>
          <p:cNvSpPr/>
          <p:nvPr/>
        </p:nvSpPr>
        <p:spPr>
          <a:xfrm>
            <a:off x="5634838" y="1177391"/>
            <a:ext cx="188995" cy="74132"/>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Sechseck 13"/>
          <p:cNvSpPr/>
          <p:nvPr/>
        </p:nvSpPr>
        <p:spPr>
          <a:xfrm>
            <a:off x="7169752" y="1997819"/>
            <a:ext cx="799117" cy="477085"/>
          </a:xfrm>
          <a:prstGeom prst="hexagon">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5" name="Oval 14"/>
          <p:cNvSpPr/>
          <p:nvPr/>
        </p:nvSpPr>
        <p:spPr>
          <a:xfrm>
            <a:off x="7433214" y="2158834"/>
            <a:ext cx="251554" cy="155053"/>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cxnSp>
        <p:nvCxnSpPr>
          <p:cNvPr id="16" name="Gerade Verbindung 15"/>
          <p:cNvCxnSpPr/>
          <p:nvPr/>
        </p:nvCxnSpPr>
        <p:spPr>
          <a:xfrm flipV="1">
            <a:off x="7832378" y="2006888"/>
            <a:ext cx="126861" cy="9064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flipV="1">
            <a:off x="7862289" y="2035463"/>
            <a:ext cx="125777" cy="90646"/>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p:nvCxnSpPr>
        <p:spPr>
          <a:xfrm flipV="1">
            <a:off x="7111397" y="2329348"/>
            <a:ext cx="125777" cy="9183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Gerade Verbindung 18"/>
          <p:cNvCxnSpPr/>
          <p:nvPr/>
        </p:nvCxnSpPr>
        <p:spPr>
          <a:xfrm flipV="1">
            <a:off x="7132034" y="2372210"/>
            <a:ext cx="125777" cy="9183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a:off x="7124192" y="1993406"/>
            <a:ext cx="139872" cy="76334"/>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a:off x="7103555" y="2044009"/>
            <a:ext cx="139873" cy="75141"/>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Gerade Verbindung 21"/>
          <p:cNvCxnSpPr/>
          <p:nvPr/>
        </p:nvCxnSpPr>
        <p:spPr>
          <a:xfrm>
            <a:off x="7886197" y="2355356"/>
            <a:ext cx="139872" cy="76334"/>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3" name="Gerade Verbindung 22"/>
          <p:cNvCxnSpPr/>
          <p:nvPr/>
        </p:nvCxnSpPr>
        <p:spPr>
          <a:xfrm>
            <a:off x="7863972" y="2395044"/>
            <a:ext cx="139872" cy="76334"/>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24" name="Textfeld 46"/>
          <p:cNvSpPr txBox="1">
            <a:spLocks noChangeArrowheads="1"/>
          </p:cNvSpPr>
          <p:nvPr/>
        </p:nvSpPr>
        <p:spPr bwMode="auto">
          <a:xfrm>
            <a:off x="7349999" y="2567409"/>
            <a:ext cx="735145" cy="25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dirty="0"/>
              <a:t>K10</a:t>
            </a:r>
          </a:p>
        </p:txBody>
      </p:sp>
      <p:sp>
        <p:nvSpPr>
          <p:cNvPr id="25" name="Textfeld 17"/>
          <p:cNvSpPr txBox="1">
            <a:spLocks noChangeArrowheads="1"/>
          </p:cNvSpPr>
          <p:nvPr/>
        </p:nvSpPr>
        <p:spPr bwMode="auto">
          <a:xfrm>
            <a:off x="5306664" y="2494470"/>
            <a:ext cx="1360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dirty="0" smtClean="0"/>
              <a:t>P63;K5;K14</a:t>
            </a:r>
            <a:endParaRPr lang="de-DE" sz="1600" dirty="0"/>
          </a:p>
        </p:txBody>
      </p:sp>
      <p:cxnSp>
        <p:nvCxnSpPr>
          <p:cNvPr id="42" name="Gerade Verbindung mit Pfeil 41"/>
          <p:cNvCxnSpPr/>
          <p:nvPr/>
        </p:nvCxnSpPr>
        <p:spPr>
          <a:xfrm>
            <a:off x="6451599" y="2226566"/>
            <a:ext cx="26666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Gerade Verbindung mit Pfeil 42"/>
          <p:cNvCxnSpPr/>
          <p:nvPr/>
        </p:nvCxnSpPr>
        <p:spPr>
          <a:xfrm rot="16200000">
            <a:off x="5672680" y="1715684"/>
            <a:ext cx="26666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Gerade Verbindung mit Pfeil 45"/>
          <p:cNvCxnSpPr/>
          <p:nvPr/>
        </p:nvCxnSpPr>
        <p:spPr>
          <a:xfrm rot="5400000">
            <a:off x="5726625" y="2986435"/>
            <a:ext cx="26666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7" name="Abgerundetes Rechteck 46"/>
          <p:cNvSpPr/>
          <p:nvPr/>
        </p:nvSpPr>
        <p:spPr>
          <a:xfrm>
            <a:off x="5630106" y="3194761"/>
            <a:ext cx="470185" cy="428336"/>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48" name="Textfeld 16"/>
          <p:cNvSpPr txBox="1">
            <a:spLocks noChangeArrowheads="1"/>
          </p:cNvSpPr>
          <p:nvPr/>
        </p:nvSpPr>
        <p:spPr bwMode="auto">
          <a:xfrm>
            <a:off x="5503350" y="3592940"/>
            <a:ext cx="155224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dirty="0"/>
              <a:t>K 5/14</a:t>
            </a:r>
          </a:p>
          <a:p>
            <a:pPr eaLnBrk="1" hangingPunct="1"/>
            <a:r>
              <a:rPr lang="de-DE" sz="1600" dirty="0"/>
              <a:t>K 8/18</a:t>
            </a:r>
          </a:p>
        </p:txBody>
      </p:sp>
      <p:sp>
        <p:nvSpPr>
          <p:cNvPr id="49" name="Oval 48"/>
          <p:cNvSpPr/>
          <p:nvPr/>
        </p:nvSpPr>
        <p:spPr>
          <a:xfrm>
            <a:off x="5774103" y="3335514"/>
            <a:ext cx="177428" cy="138895"/>
          </a:xfrm>
          <a:prstGeom prst="ellipse">
            <a:avLst/>
          </a:prstGeom>
          <a:solidFill>
            <a:srgbClr val="A6A6A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cxnSp>
        <p:nvCxnSpPr>
          <p:cNvPr id="50" name="Gerade Verbindung mit Pfeil 49"/>
          <p:cNvCxnSpPr/>
          <p:nvPr/>
        </p:nvCxnSpPr>
        <p:spPr>
          <a:xfrm rot="5400000">
            <a:off x="5761516" y="4298343"/>
            <a:ext cx="26666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Rechteck 2"/>
          <p:cNvSpPr/>
          <p:nvPr/>
        </p:nvSpPr>
        <p:spPr>
          <a:xfrm>
            <a:off x="5322945" y="1895726"/>
            <a:ext cx="2778480" cy="3329304"/>
          </a:xfrm>
          <a:prstGeom prst="rect">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545355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txBox="1">
            <a:spLocks noGrp="1"/>
          </p:cNvSpPr>
          <p:nvPr>
            <p:ph type="title"/>
          </p:nvPr>
        </p:nvSpPr>
        <p:spPr>
          <a:xfrm>
            <a:off x="457200" y="-299846"/>
            <a:ext cx="8229600" cy="1143000"/>
          </a:xfrm>
          <a:prstGeom prst="rect">
            <a:avLst/>
          </a:prstGeom>
          <a:noFill/>
        </p:spPr>
        <p:txBody>
          <a:bodyPr wrap="square" rtlCol="0">
            <a:spAutoFit/>
          </a:bodyPr>
          <a:lstStyle/>
          <a:p>
            <a:r>
              <a:rPr lang="de-DE" sz="2400" b="1" dirty="0" err="1" smtClean="0"/>
              <a:t>Syringomatous</a:t>
            </a:r>
            <a:r>
              <a:rPr lang="de-DE" sz="2400" b="1" dirty="0" smtClean="0"/>
              <a:t> </a:t>
            </a:r>
            <a:r>
              <a:rPr lang="de-DE" sz="2400" b="1" dirty="0" err="1" smtClean="0"/>
              <a:t>adenoma</a:t>
            </a:r>
            <a:endParaRPr lang="de-DE" sz="2400" b="1" dirty="0"/>
          </a:p>
        </p:txBody>
      </p:sp>
      <p:sp>
        <p:nvSpPr>
          <p:cNvPr id="4" name="Textfeld 3"/>
          <p:cNvSpPr txBox="1"/>
          <p:nvPr/>
        </p:nvSpPr>
        <p:spPr>
          <a:xfrm>
            <a:off x="642325" y="647072"/>
            <a:ext cx="7766287" cy="461665"/>
          </a:xfrm>
          <a:prstGeom prst="rect">
            <a:avLst/>
          </a:prstGeom>
          <a:noFill/>
        </p:spPr>
        <p:txBody>
          <a:bodyPr wrap="square" rtlCol="0">
            <a:spAutoFit/>
          </a:bodyPr>
          <a:lstStyle/>
          <a:p>
            <a:r>
              <a:rPr lang="de-DE" sz="2400" dirty="0" smtClean="0"/>
              <a:t>9 </a:t>
            </a:r>
            <a:r>
              <a:rPr lang="de-DE" sz="2400" dirty="0" err="1" smtClean="0"/>
              <a:t>excision</a:t>
            </a:r>
            <a:r>
              <a:rPr lang="de-DE" sz="2400" dirty="0" smtClean="0"/>
              <a:t> </a:t>
            </a:r>
            <a:r>
              <a:rPr lang="de-DE" sz="2400" dirty="0" err="1" smtClean="0"/>
              <a:t>biopsies</a:t>
            </a:r>
            <a:endParaRPr lang="de-DE" sz="2400" dirty="0" smtClean="0"/>
          </a:p>
        </p:txBody>
      </p:sp>
      <p:pic>
        <p:nvPicPr>
          <p:cNvPr id="5" name="Bild 4" descr="32924 05 1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775" y="2212951"/>
            <a:ext cx="4355701" cy="3421960"/>
          </a:xfrm>
          <a:prstGeom prst="rect">
            <a:avLst/>
          </a:prstGeom>
        </p:spPr>
      </p:pic>
      <p:pic>
        <p:nvPicPr>
          <p:cNvPr id="7" name="Bild 6" descr="32924_05 SYR Nipple 20x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24" y="2197833"/>
            <a:ext cx="4611691" cy="3437078"/>
          </a:xfrm>
          <a:prstGeom prst="rect">
            <a:avLst/>
          </a:prstGeom>
        </p:spPr>
      </p:pic>
      <p:sp>
        <p:nvSpPr>
          <p:cNvPr id="2" name="Textfeld 1"/>
          <p:cNvSpPr txBox="1"/>
          <p:nvPr/>
        </p:nvSpPr>
        <p:spPr>
          <a:xfrm>
            <a:off x="170176" y="6039928"/>
            <a:ext cx="3737352" cy="369332"/>
          </a:xfrm>
          <a:prstGeom prst="rect">
            <a:avLst/>
          </a:prstGeom>
          <a:noFill/>
        </p:spPr>
        <p:txBody>
          <a:bodyPr wrap="square" rtlCol="0">
            <a:spAutoFit/>
          </a:bodyPr>
          <a:lstStyle/>
          <a:p>
            <a:r>
              <a:rPr lang="de-DE" dirty="0" err="1" smtClean="0"/>
              <a:t>Eusebi</a:t>
            </a:r>
            <a:r>
              <a:rPr lang="de-DE" dirty="0" smtClean="0"/>
              <a:t> and </a:t>
            </a:r>
            <a:r>
              <a:rPr lang="de-DE" dirty="0" err="1" smtClean="0"/>
              <a:t>Azzopardi</a:t>
            </a:r>
            <a:r>
              <a:rPr lang="de-DE" dirty="0" smtClean="0"/>
              <a:t>, 1976</a:t>
            </a:r>
            <a:endParaRPr lang="de-DE" dirty="0"/>
          </a:p>
        </p:txBody>
      </p:sp>
    </p:spTree>
    <p:extLst>
      <p:ext uri="{BB962C8B-B14F-4D97-AF65-F5344CB8AC3E}">
        <p14:creationId xmlns:p14="http://schemas.microsoft.com/office/powerpoint/2010/main" val="1535271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5868988" y="1863725"/>
            <a:ext cx="757237" cy="758825"/>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5" name="Abgerundetes Rechteck 4"/>
          <p:cNvSpPr/>
          <p:nvPr/>
        </p:nvSpPr>
        <p:spPr>
          <a:xfrm>
            <a:off x="3984625" y="1863725"/>
            <a:ext cx="757238" cy="758825"/>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 name="Abgerundetes Rechteck 5"/>
          <p:cNvSpPr/>
          <p:nvPr/>
        </p:nvSpPr>
        <p:spPr>
          <a:xfrm>
            <a:off x="2047875" y="1862138"/>
            <a:ext cx="757238" cy="758825"/>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7" name="Sechseck 6"/>
          <p:cNvSpPr/>
          <p:nvPr/>
        </p:nvSpPr>
        <p:spPr>
          <a:xfrm>
            <a:off x="4381500" y="5294313"/>
            <a:ext cx="1169988" cy="635000"/>
          </a:xfrm>
          <a:prstGeom prst="hexagon">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8" name="Sechseck 7"/>
          <p:cNvSpPr/>
          <p:nvPr/>
        </p:nvSpPr>
        <p:spPr>
          <a:xfrm>
            <a:off x="2043113" y="5294313"/>
            <a:ext cx="1169987" cy="635000"/>
          </a:xfrm>
          <a:prstGeom prst="hexagon">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9" name="Oval 8"/>
          <p:cNvSpPr/>
          <p:nvPr/>
        </p:nvSpPr>
        <p:spPr>
          <a:xfrm>
            <a:off x="1069975" y="492125"/>
            <a:ext cx="757238" cy="715963"/>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0" name="Oval 9"/>
          <p:cNvSpPr/>
          <p:nvPr/>
        </p:nvSpPr>
        <p:spPr>
          <a:xfrm>
            <a:off x="4598988" y="3829050"/>
            <a:ext cx="1628775" cy="27781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1" name="Oval 10"/>
          <p:cNvSpPr/>
          <p:nvPr/>
        </p:nvSpPr>
        <p:spPr>
          <a:xfrm>
            <a:off x="2008188" y="3695700"/>
            <a:ext cx="1116012" cy="512763"/>
          </a:xfrm>
          <a:prstGeom prst="ellipse">
            <a:avLst/>
          </a:prstGeom>
          <a:solidFill>
            <a:srgbClr val="BACD6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657" name="Textfeld 12"/>
          <p:cNvSpPr txBox="1">
            <a:spLocks noChangeArrowheads="1"/>
          </p:cNvSpPr>
          <p:nvPr/>
        </p:nvSpPr>
        <p:spPr bwMode="auto">
          <a:xfrm>
            <a:off x="2589213" y="492125"/>
            <a:ext cx="2143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t>K5/14+</a:t>
            </a:r>
          </a:p>
          <a:p>
            <a:pPr eaLnBrk="1" hangingPunct="1"/>
            <a:r>
              <a:rPr lang="de-DE"/>
              <a:t>P63+</a:t>
            </a:r>
          </a:p>
        </p:txBody>
      </p:sp>
      <p:sp>
        <p:nvSpPr>
          <p:cNvPr id="27658" name="Textfeld 13"/>
          <p:cNvSpPr txBox="1">
            <a:spLocks noChangeArrowheads="1"/>
          </p:cNvSpPr>
          <p:nvPr/>
        </p:nvSpPr>
        <p:spPr bwMode="auto">
          <a:xfrm>
            <a:off x="5295900" y="492125"/>
            <a:ext cx="3092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t>progenitor cell</a:t>
            </a:r>
          </a:p>
        </p:txBody>
      </p:sp>
      <p:sp>
        <p:nvSpPr>
          <p:cNvPr id="27659" name="Textfeld 14"/>
          <p:cNvSpPr txBox="1">
            <a:spLocks noChangeArrowheads="1"/>
          </p:cNvSpPr>
          <p:nvPr/>
        </p:nvSpPr>
        <p:spPr bwMode="auto">
          <a:xfrm>
            <a:off x="765175" y="1438275"/>
            <a:ext cx="4718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t>glandular lineage</a:t>
            </a:r>
          </a:p>
        </p:txBody>
      </p:sp>
      <p:sp>
        <p:nvSpPr>
          <p:cNvPr id="27660" name="Textfeld 15"/>
          <p:cNvSpPr txBox="1">
            <a:spLocks noChangeArrowheads="1"/>
          </p:cNvSpPr>
          <p:nvPr/>
        </p:nvSpPr>
        <p:spPr bwMode="auto">
          <a:xfrm>
            <a:off x="2047875" y="2714625"/>
            <a:ext cx="1076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a:t>K 5/14</a:t>
            </a:r>
          </a:p>
        </p:txBody>
      </p:sp>
      <p:sp>
        <p:nvSpPr>
          <p:cNvPr id="27661" name="Textfeld 16"/>
          <p:cNvSpPr txBox="1">
            <a:spLocks noChangeArrowheads="1"/>
          </p:cNvSpPr>
          <p:nvPr/>
        </p:nvSpPr>
        <p:spPr bwMode="auto">
          <a:xfrm>
            <a:off x="3889375" y="2714625"/>
            <a:ext cx="1076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a:t>K 5/14</a:t>
            </a:r>
          </a:p>
          <a:p>
            <a:pPr eaLnBrk="1" hangingPunct="1"/>
            <a:r>
              <a:rPr lang="de-DE" sz="1600"/>
              <a:t>K 8/18</a:t>
            </a:r>
          </a:p>
        </p:txBody>
      </p:sp>
      <p:sp>
        <p:nvSpPr>
          <p:cNvPr id="27662" name="Textfeld 17"/>
          <p:cNvSpPr txBox="1">
            <a:spLocks noChangeArrowheads="1"/>
          </p:cNvSpPr>
          <p:nvPr/>
        </p:nvSpPr>
        <p:spPr bwMode="auto">
          <a:xfrm>
            <a:off x="5868988" y="2754313"/>
            <a:ext cx="1076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a:t>K 8/18</a:t>
            </a:r>
          </a:p>
        </p:txBody>
      </p:sp>
      <p:sp>
        <p:nvSpPr>
          <p:cNvPr id="27663" name="Textfeld 18"/>
          <p:cNvSpPr txBox="1">
            <a:spLocks noChangeArrowheads="1"/>
          </p:cNvSpPr>
          <p:nvPr/>
        </p:nvSpPr>
        <p:spPr bwMode="auto">
          <a:xfrm>
            <a:off x="765175" y="3257550"/>
            <a:ext cx="3676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a:t>myoepithelial lineage</a:t>
            </a:r>
          </a:p>
        </p:txBody>
      </p:sp>
      <p:sp>
        <p:nvSpPr>
          <p:cNvPr id="27664" name="Textfeld 20"/>
          <p:cNvSpPr txBox="1">
            <a:spLocks noChangeArrowheads="1"/>
          </p:cNvSpPr>
          <p:nvPr/>
        </p:nvSpPr>
        <p:spPr bwMode="auto">
          <a:xfrm>
            <a:off x="2200275" y="4287838"/>
            <a:ext cx="10763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400"/>
              <a:t>K 5/14</a:t>
            </a:r>
          </a:p>
          <a:p>
            <a:pPr eaLnBrk="1" hangingPunct="1"/>
            <a:r>
              <a:rPr lang="de-DE" sz="1400"/>
              <a:t>SMA</a:t>
            </a:r>
          </a:p>
        </p:txBody>
      </p:sp>
      <p:sp>
        <p:nvSpPr>
          <p:cNvPr id="27665" name="Textfeld 21"/>
          <p:cNvSpPr txBox="1">
            <a:spLocks noChangeArrowheads="1"/>
          </p:cNvSpPr>
          <p:nvPr/>
        </p:nvSpPr>
        <p:spPr bwMode="auto">
          <a:xfrm>
            <a:off x="4965700" y="4279900"/>
            <a:ext cx="10779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400"/>
              <a:t>SMA</a:t>
            </a:r>
          </a:p>
          <a:p>
            <a:pPr eaLnBrk="1" hangingPunct="1"/>
            <a:endParaRPr lang="de-DE" sz="1400"/>
          </a:p>
        </p:txBody>
      </p:sp>
      <p:sp>
        <p:nvSpPr>
          <p:cNvPr id="23" name="Oval 22"/>
          <p:cNvSpPr/>
          <p:nvPr/>
        </p:nvSpPr>
        <p:spPr>
          <a:xfrm>
            <a:off x="1300163" y="717550"/>
            <a:ext cx="287337" cy="244475"/>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6" name="Oval 25"/>
          <p:cNvSpPr/>
          <p:nvPr/>
        </p:nvSpPr>
        <p:spPr>
          <a:xfrm>
            <a:off x="5183188" y="3890963"/>
            <a:ext cx="368300" cy="144462"/>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Oval 26"/>
          <p:cNvSpPr/>
          <p:nvPr/>
        </p:nvSpPr>
        <p:spPr>
          <a:xfrm>
            <a:off x="4772025" y="5508625"/>
            <a:ext cx="368300" cy="206375"/>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8" name="Oval 27"/>
          <p:cNvSpPr/>
          <p:nvPr/>
        </p:nvSpPr>
        <p:spPr>
          <a:xfrm>
            <a:off x="2455863" y="5518150"/>
            <a:ext cx="339725" cy="169863"/>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0" name="Oval 29"/>
          <p:cNvSpPr/>
          <p:nvPr/>
        </p:nvSpPr>
        <p:spPr>
          <a:xfrm>
            <a:off x="2398713" y="3856038"/>
            <a:ext cx="339725" cy="169862"/>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2" name="Oval 31"/>
          <p:cNvSpPr/>
          <p:nvPr/>
        </p:nvSpPr>
        <p:spPr>
          <a:xfrm>
            <a:off x="4217988" y="2116138"/>
            <a:ext cx="285750" cy="246062"/>
          </a:xfrm>
          <a:prstGeom prst="ellipse">
            <a:avLst/>
          </a:prstGeom>
          <a:solidFill>
            <a:srgbClr val="A6A6A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3" name="Oval 32"/>
          <p:cNvSpPr/>
          <p:nvPr/>
        </p:nvSpPr>
        <p:spPr>
          <a:xfrm>
            <a:off x="2281238" y="2106613"/>
            <a:ext cx="287337" cy="244475"/>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4" name="Oval 33"/>
          <p:cNvSpPr/>
          <p:nvPr/>
        </p:nvSpPr>
        <p:spPr>
          <a:xfrm>
            <a:off x="6103938" y="2106613"/>
            <a:ext cx="287337" cy="244475"/>
          </a:xfrm>
          <a:prstGeom prst="ellipse">
            <a:avLst/>
          </a:prstGeom>
          <a:solidFill>
            <a:srgbClr val="A6A6A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cxnSp>
        <p:nvCxnSpPr>
          <p:cNvPr id="36" name="Gerade Verbindung 35"/>
          <p:cNvCxnSpPr/>
          <p:nvPr/>
        </p:nvCxnSpPr>
        <p:spPr>
          <a:xfrm flipV="1">
            <a:off x="5335588" y="5367338"/>
            <a:ext cx="185737" cy="12065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Gerade Verbindung 36"/>
          <p:cNvCxnSpPr/>
          <p:nvPr/>
        </p:nvCxnSpPr>
        <p:spPr>
          <a:xfrm flipV="1">
            <a:off x="5365750" y="5395913"/>
            <a:ext cx="184150" cy="12065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Gerade Verbindung 37"/>
          <p:cNvCxnSpPr/>
          <p:nvPr/>
        </p:nvCxnSpPr>
        <p:spPr>
          <a:xfrm flipV="1">
            <a:off x="4360863" y="5689600"/>
            <a:ext cx="184150" cy="12223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Gerade Verbindung 38"/>
          <p:cNvCxnSpPr/>
          <p:nvPr/>
        </p:nvCxnSpPr>
        <p:spPr>
          <a:xfrm flipV="1">
            <a:off x="4381500" y="5732463"/>
            <a:ext cx="184150" cy="12223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Gerade Verbindung 40"/>
          <p:cNvCxnSpPr/>
          <p:nvPr/>
        </p:nvCxnSpPr>
        <p:spPr>
          <a:xfrm>
            <a:off x="4370388" y="5356225"/>
            <a:ext cx="204787" cy="1016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Gerade Verbindung 41"/>
          <p:cNvCxnSpPr/>
          <p:nvPr/>
        </p:nvCxnSpPr>
        <p:spPr>
          <a:xfrm>
            <a:off x="4349750" y="5407025"/>
            <a:ext cx="204788" cy="10001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Gerade Verbindung 42"/>
          <p:cNvCxnSpPr/>
          <p:nvPr/>
        </p:nvCxnSpPr>
        <p:spPr>
          <a:xfrm>
            <a:off x="5386388" y="5718175"/>
            <a:ext cx="204787" cy="1016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Gerade Verbindung 43"/>
          <p:cNvCxnSpPr/>
          <p:nvPr/>
        </p:nvCxnSpPr>
        <p:spPr>
          <a:xfrm>
            <a:off x="5364163" y="5757863"/>
            <a:ext cx="204787" cy="10160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27682" name="Textfeld 44"/>
          <p:cNvSpPr txBox="1">
            <a:spLocks noChangeArrowheads="1"/>
          </p:cNvSpPr>
          <p:nvPr/>
        </p:nvSpPr>
        <p:spPr bwMode="auto">
          <a:xfrm>
            <a:off x="758825" y="4860925"/>
            <a:ext cx="35464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a:t>squamous lineage</a:t>
            </a:r>
          </a:p>
        </p:txBody>
      </p:sp>
      <p:sp>
        <p:nvSpPr>
          <p:cNvPr id="27683" name="Textfeld 45"/>
          <p:cNvSpPr txBox="1">
            <a:spLocks noChangeArrowheads="1"/>
          </p:cNvSpPr>
          <p:nvPr/>
        </p:nvSpPr>
        <p:spPr bwMode="auto">
          <a:xfrm>
            <a:off x="2114550" y="6089650"/>
            <a:ext cx="1076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a:t>K 5/14</a:t>
            </a:r>
          </a:p>
          <a:p>
            <a:pPr eaLnBrk="1" hangingPunct="1"/>
            <a:r>
              <a:rPr lang="de-DE" sz="1600"/>
              <a:t>K10</a:t>
            </a:r>
          </a:p>
        </p:txBody>
      </p:sp>
      <p:sp>
        <p:nvSpPr>
          <p:cNvPr id="27684" name="Textfeld 46"/>
          <p:cNvSpPr txBox="1">
            <a:spLocks noChangeArrowheads="1"/>
          </p:cNvSpPr>
          <p:nvPr/>
        </p:nvSpPr>
        <p:spPr bwMode="auto">
          <a:xfrm>
            <a:off x="4475163" y="6124575"/>
            <a:ext cx="1076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a:t>K10</a:t>
            </a:r>
          </a:p>
        </p:txBody>
      </p:sp>
      <p:sp>
        <p:nvSpPr>
          <p:cNvPr id="40" name="Oval 39"/>
          <p:cNvSpPr/>
          <p:nvPr/>
        </p:nvSpPr>
        <p:spPr>
          <a:xfrm>
            <a:off x="3716338" y="522288"/>
            <a:ext cx="758825" cy="71755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48" name="Oval 47"/>
          <p:cNvSpPr/>
          <p:nvPr/>
        </p:nvSpPr>
        <p:spPr>
          <a:xfrm>
            <a:off x="3940175" y="754063"/>
            <a:ext cx="287338" cy="246062"/>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49" name="Sechseck 48"/>
          <p:cNvSpPr/>
          <p:nvPr/>
        </p:nvSpPr>
        <p:spPr>
          <a:xfrm>
            <a:off x="6227763" y="5345113"/>
            <a:ext cx="1169987" cy="635000"/>
          </a:xfrm>
          <a:prstGeom prst="hexagon">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50" name="Oval 49"/>
          <p:cNvSpPr/>
          <p:nvPr/>
        </p:nvSpPr>
        <p:spPr>
          <a:xfrm>
            <a:off x="6638925" y="5568950"/>
            <a:ext cx="339725" cy="169863"/>
          </a:xfrm>
          <a:prstGeom prst="ellipse">
            <a:avLst/>
          </a:prstGeom>
          <a:solidFill>
            <a:srgbClr val="A6A6A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51" name="Sechseck 50"/>
          <p:cNvSpPr/>
          <p:nvPr/>
        </p:nvSpPr>
        <p:spPr>
          <a:xfrm>
            <a:off x="7667625" y="5365750"/>
            <a:ext cx="1169988" cy="635000"/>
          </a:xfrm>
          <a:prstGeom prst="hexagon">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52" name="Oval 51"/>
          <p:cNvSpPr/>
          <p:nvPr/>
        </p:nvSpPr>
        <p:spPr>
          <a:xfrm>
            <a:off x="8058150" y="5578475"/>
            <a:ext cx="368300" cy="206375"/>
          </a:xfrm>
          <a:prstGeom prst="ellipse">
            <a:avLst/>
          </a:prstGeom>
          <a:solidFill>
            <a:srgbClr val="A6A6A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cxnSp>
        <p:nvCxnSpPr>
          <p:cNvPr id="53" name="Gerade Verbindung 52"/>
          <p:cNvCxnSpPr/>
          <p:nvPr/>
        </p:nvCxnSpPr>
        <p:spPr>
          <a:xfrm flipV="1">
            <a:off x="8623300" y="5437188"/>
            <a:ext cx="184150" cy="12065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Gerade Verbindung 53"/>
          <p:cNvCxnSpPr/>
          <p:nvPr/>
        </p:nvCxnSpPr>
        <p:spPr>
          <a:xfrm flipV="1">
            <a:off x="8651875" y="5465763"/>
            <a:ext cx="184150" cy="122237"/>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Gerade Verbindung 54"/>
          <p:cNvCxnSpPr/>
          <p:nvPr/>
        </p:nvCxnSpPr>
        <p:spPr>
          <a:xfrm flipV="1">
            <a:off x="7646988" y="5761038"/>
            <a:ext cx="184150" cy="12065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Gerade Verbindung 55"/>
          <p:cNvCxnSpPr/>
          <p:nvPr/>
        </p:nvCxnSpPr>
        <p:spPr>
          <a:xfrm flipV="1">
            <a:off x="7667625" y="5803900"/>
            <a:ext cx="184150" cy="12065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Gerade Verbindung 56"/>
          <p:cNvCxnSpPr/>
          <p:nvPr/>
        </p:nvCxnSpPr>
        <p:spPr>
          <a:xfrm>
            <a:off x="7658100" y="5426075"/>
            <a:ext cx="204788" cy="1016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8" name="Gerade Verbindung 57"/>
          <p:cNvCxnSpPr/>
          <p:nvPr/>
        </p:nvCxnSpPr>
        <p:spPr>
          <a:xfrm>
            <a:off x="7635875" y="5476875"/>
            <a:ext cx="204788" cy="1016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Gerade Verbindung 58"/>
          <p:cNvCxnSpPr/>
          <p:nvPr/>
        </p:nvCxnSpPr>
        <p:spPr>
          <a:xfrm>
            <a:off x="8672513" y="5789613"/>
            <a:ext cx="204787" cy="1016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0" name="Gerade Verbindung 59"/>
          <p:cNvCxnSpPr/>
          <p:nvPr/>
        </p:nvCxnSpPr>
        <p:spPr>
          <a:xfrm>
            <a:off x="8651875" y="5829300"/>
            <a:ext cx="204788" cy="10160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57598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5868988" y="1863725"/>
            <a:ext cx="757237" cy="758825"/>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5" name="Abgerundetes Rechteck 4"/>
          <p:cNvSpPr/>
          <p:nvPr/>
        </p:nvSpPr>
        <p:spPr>
          <a:xfrm>
            <a:off x="3984625" y="1863725"/>
            <a:ext cx="757238" cy="758825"/>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 name="Abgerundetes Rechteck 5"/>
          <p:cNvSpPr/>
          <p:nvPr/>
        </p:nvSpPr>
        <p:spPr>
          <a:xfrm>
            <a:off x="2047875" y="1862138"/>
            <a:ext cx="757238" cy="758825"/>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7" name="Sechseck 6"/>
          <p:cNvSpPr/>
          <p:nvPr/>
        </p:nvSpPr>
        <p:spPr>
          <a:xfrm>
            <a:off x="4381500" y="5294313"/>
            <a:ext cx="1169988" cy="635000"/>
          </a:xfrm>
          <a:prstGeom prst="hexagon">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8" name="Sechseck 7"/>
          <p:cNvSpPr/>
          <p:nvPr/>
        </p:nvSpPr>
        <p:spPr>
          <a:xfrm>
            <a:off x="2043113" y="5294313"/>
            <a:ext cx="1169987" cy="635000"/>
          </a:xfrm>
          <a:prstGeom prst="hexagon">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9" name="Oval 8"/>
          <p:cNvSpPr/>
          <p:nvPr/>
        </p:nvSpPr>
        <p:spPr>
          <a:xfrm>
            <a:off x="1069975" y="492125"/>
            <a:ext cx="757238" cy="715963"/>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0" name="Oval 9"/>
          <p:cNvSpPr/>
          <p:nvPr/>
        </p:nvSpPr>
        <p:spPr>
          <a:xfrm>
            <a:off x="4598988" y="3829050"/>
            <a:ext cx="1628775" cy="27781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1" name="Oval 10"/>
          <p:cNvSpPr/>
          <p:nvPr/>
        </p:nvSpPr>
        <p:spPr>
          <a:xfrm>
            <a:off x="2008188" y="3695700"/>
            <a:ext cx="1116012" cy="512763"/>
          </a:xfrm>
          <a:prstGeom prst="ellipse">
            <a:avLst/>
          </a:prstGeom>
          <a:solidFill>
            <a:srgbClr val="BACD6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657" name="Textfeld 12"/>
          <p:cNvSpPr txBox="1">
            <a:spLocks noChangeArrowheads="1"/>
          </p:cNvSpPr>
          <p:nvPr/>
        </p:nvSpPr>
        <p:spPr bwMode="auto">
          <a:xfrm>
            <a:off x="2589213" y="492125"/>
            <a:ext cx="2143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t>K5/14+</a:t>
            </a:r>
          </a:p>
          <a:p>
            <a:pPr eaLnBrk="1" hangingPunct="1"/>
            <a:r>
              <a:rPr lang="de-DE"/>
              <a:t>P63+</a:t>
            </a:r>
          </a:p>
        </p:txBody>
      </p:sp>
      <p:sp>
        <p:nvSpPr>
          <p:cNvPr id="27658" name="Textfeld 13"/>
          <p:cNvSpPr txBox="1">
            <a:spLocks noChangeArrowheads="1"/>
          </p:cNvSpPr>
          <p:nvPr/>
        </p:nvSpPr>
        <p:spPr bwMode="auto">
          <a:xfrm>
            <a:off x="5295900" y="492125"/>
            <a:ext cx="3092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t>progenitor cell</a:t>
            </a:r>
          </a:p>
        </p:txBody>
      </p:sp>
      <p:sp>
        <p:nvSpPr>
          <p:cNvPr id="27659" name="Textfeld 14"/>
          <p:cNvSpPr txBox="1">
            <a:spLocks noChangeArrowheads="1"/>
          </p:cNvSpPr>
          <p:nvPr/>
        </p:nvSpPr>
        <p:spPr bwMode="auto">
          <a:xfrm>
            <a:off x="765175" y="1438275"/>
            <a:ext cx="4718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a:t>glandular lineage</a:t>
            </a:r>
          </a:p>
        </p:txBody>
      </p:sp>
      <p:sp>
        <p:nvSpPr>
          <p:cNvPr id="27660" name="Textfeld 15"/>
          <p:cNvSpPr txBox="1">
            <a:spLocks noChangeArrowheads="1"/>
          </p:cNvSpPr>
          <p:nvPr/>
        </p:nvSpPr>
        <p:spPr bwMode="auto">
          <a:xfrm>
            <a:off x="2047875" y="2714625"/>
            <a:ext cx="1076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a:t>K 5/14</a:t>
            </a:r>
          </a:p>
        </p:txBody>
      </p:sp>
      <p:sp>
        <p:nvSpPr>
          <p:cNvPr id="27661" name="Textfeld 16"/>
          <p:cNvSpPr txBox="1">
            <a:spLocks noChangeArrowheads="1"/>
          </p:cNvSpPr>
          <p:nvPr/>
        </p:nvSpPr>
        <p:spPr bwMode="auto">
          <a:xfrm>
            <a:off x="3889375" y="2714625"/>
            <a:ext cx="1076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a:t>K 5/14</a:t>
            </a:r>
          </a:p>
          <a:p>
            <a:pPr eaLnBrk="1" hangingPunct="1"/>
            <a:r>
              <a:rPr lang="de-DE" sz="1600"/>
              <a:t>K 8/18</a:t>
            </a:r>
          </a:p>
        </p:txBody>
      </p:sp>
      <p:sp>
        <p:nvSpPr>
          <p:cNvPr id="27662" name="Textfeld 17"/>
          <p:cNvSpPr txBox="1">
            <a:spLocks noChangeArrowheads="1"/>
          </p:cNvSpPr>
          <p:nvPr/>
        </p:nvSpPr>
        <p:spPr bwMode="auto">
          <a:xfrm>
            <a:off x="5868988" y="2754313"/>
            <a:ext cx="1076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a:t>K 8/18</a:t>
            </a:r>
          </a:p>
        </p:txBody>
      </p:sp>
      <p:sp>
        <p:nvSpPr>
          <p:cNvPr id="27663" name="Textfeld 18"/>
          <p:cNvSpPr txBox="1">
            <a:spLocks noChangeArrowheads="1"/>
          </p:cNvSpPr>
          <p:nvPr/>
        </p:nvSpPr>
        <p:spPr bwMode="auto">
          <a:xfrm>
            <a:off x="765175" y="3257550"/>
            <a:ext cx="3676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a:t>myoepithelial lineage</a:t>
            </a:r>
          </a:p>
        </p:txBody>
      </p:sp>
      <p:sp>
        <p:nvSpPr>
          <p:cNvPr id="27664" name="Textfeld 20"/>
          <p:cNvSpPr txBox="1">
            <a:spLocks noChangeArrowheads="1"/>
          </p:cNvSpPr>
          <p:nvPr/>
        </p:nvSpPr>
        <p:spPr bwMode="auto">
          <a:xfrm>
            <a:off x="2200275" y="4287838"/>
            <a:ext cx="10763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400"/>
              <a:t>K 5/14</a:t>
            </a:r>
          </a:p>
          <a:p>
            <a:pPr eaLnBrk="1" hangingPunct="1"/>
            <a:r>
              <a:rPr lang="de-DE" sz="1400"/>
              <a:t>SMA</a:t>
            </a:r>
          </a:p>
        </p:txBody>
      </p:sp>
      <p:sp>
        <p:nvSpPr>
          <p:cNvPr id="27665" name="Textfeld 21"/>
          <p:cNvSpPr txBox="1">
            <a:spLocks noChangeArrowheads="1"/>
          </p:cNvSpPr>
          <p:nvPr/>
        </p:nvSpPr>
        <p:spPr bwMode="auto">
          <a:xfrm>
            <a:off x="4965700" y="4279900"/>
            <a:ext cx="10779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400"/>
              <a:t>SMA</a:t>
            </a:r>
          </a:p>
          <a:p>
            <a:pPr eaLnBrk="1" hangingPunct="1"/>
            <a:endParaRPr lang="de-DE" sz="1400"/>
          </a:p>
        </p:txBody>
      </p:sp>
      <p:sp>
        <p:nvSpPr>
          <p:cNvPr id="23" name="Oval 22"/>
          <p:cNvSpPr/>
          <p:nvPr/>
        </p:nvSpPr>
        <p:spPr>
          <a:xfrm>
            <a:off x="1300163" y="717550"/>
            <a:ext cx="287337" cy="244475"/>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6" name="Oval 25"/>
          <p:cNvSpPr/>
          <p:nvPr/>
        </p:nvSpPr>
        <p:spPr>
          <a:xfrm>
            <a:off x="5183188" y="3890963"/>
            <a:ext cx="368300" cy="144462"/>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Oval 26"/>
          <p:cNvSpPr/>
          <p:nvPr/>
        </p:nvSpPr>
        <p:spPr>
          <a:xfrm>
            <a:off x="4772025" y="5508625"/>
            <a:ext cx="368300" cy="206375"/>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8" name="Oval 27"/>
          <p:cNvSpPr/>
          <p:nvPr/>
        </p:nvSpPr>
        <p:spPr>
          <a:xfrm>
            <a:off x="2455863" y="5518150"/>
            <a:ext cx="339725" cy="169863"/>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0" name="Oval 29"/>
          <p:cNvSpPr/>
          <p:nvPr/>
        </p:nvSpPr>
        <p:spPr>
          <a:xfrm>
            <a:off x="2398713" y="3856038"/>
            <a:ext cx="339725" cy="169862"/>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2" name="Oval 31"/>
          <p:cNvSpPr/>
          <p:nvPr/>
        </p:nvSpPr>
        <p:spPr>
          <a:xfrm>
            <a:off x="4217988" y="2116138"/>
            <a:ext cx="285750" cy="246062"/>
          </a:xfrm>
          <a:prstGeom prst="ellipse">
            <a:avLst/>
          </a:prstGeom>
          <a:solidFill>
            <a:srgbClr val="A6A6A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3" name="Oval 32"/>
          <p:cNvSpPr/>
          <p:nvPr/>
        </p:nvSpPr>
        <p:spPr>
          <a:xfrm>
            <a:off x="2281238" y="2106613"/>
            <a:ext cx="287337" cy="244475"/>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4" name="Oval 33"/>
          <p:cNvSpPr/>
          <p:nvPr/>
        </p:nvSpPr>
        <p:spPr>
          <a:xfrm>
            <a:off x="6103938" y="2106613"/>
            <a:ext cx="287337" cy="244475"/>
          </a:xfrm>
          <a:prstGeom prst="ellipse">
            <a:avLst/>
          </a:prstGeom>
          <a:solidFill>
            <a:srgbClr val="A6A6A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cxnSp>
        <p:nvCxnSpPr>
          <p:cNvPr id="36" name="Gerade Verbindung 35"/>
          <p:cNvCxnSpPr/>
          <p:nvPr/>
        </p:nvCxnSpPr>
        <p:spPr>
          <a:xfrm flipV="1">
            <a:off x="5335588" y="5367338"/>
            <a:ext cx="185737" cy="12065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Gerade Verbindung 36"/>
          <p:cNvCxnSpPr/>
          <p:nvPr/>
        </p:nvCxnSpPr>
        <p:spPr>
          <a:xfrm flipV="1">
            <a:off x="5365750" y="5395913"/>
            <a:ext cx="184150" cy="12065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Gerade Verbindung 37"/>
          <p:cNvCxnSpPr/>
          <p:nvPr/>
        </p:nvCxnSpPr>
        <p:spPr>
          <a:xfrm flipV="1">
            <a:off x="4360863" y="5689600"/>
            <a:ext cx="184150" cy="12223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Gerade Verbindung 38"/>
          <p:cNvCxnSpPr/>
          <p:nvPr/>
        </p:nvCxnSpPr>
        <p:spPr>
          <a:xfrm flipV="1">
            <a:off x="4381500" y="5732463"/>
            <a:ext cx="184150" cy="12223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Gerade Verbindung 40"/>
          <p:cNvCxnSpPr/>
          <p:nvPr/>
        </p:nvCxnSpPr>
        <p:spPr>
          <a:xfrm>
            <a:off x="4370388" y="5356225"/>
            <a:ext cx="204787" cy="1016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Gerade Verbindung 41"/>
          <p:cNvCxnSpPr/>
          <p:nvPr/>
        </p:nvCxnSpPr>
        <p:spPr>
          <a:xfrm>
            <a:off x="4349750" y="5407025"/>
            <a:ext cx="204788" cy="10001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Gerade Verbindung 42"/>
          <p:cNvCxnSpPr/>
          <p:nvPr/>
        </p:nvCxnSpPr>
        <p:spPr>
          <a:xfrm>
            <a:off x="5386388" y="5718175"/>
            <a:ext cx="204787" cy="1016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Gerade Verbindung 43"/>
          <p:cNvCxnSpPr/>
          <p:nvPr/>
        </p:nvCxnSpPr>
        <p:spPr>
          <a:xfrm>
            <a:off x="5364163" y="5757863"/>
            <a:ext cx="204787" cy="10160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27682" name="Textfeld 44"/>
          <p:cNvSpPr txBox="1">
            <a:spLocks noChangeArrowheads="1"/>
          </p:cNvSpPr>
          <p:nvPr/>
        </p:nvSpPr>
        <p:spPr bwMode="auto">
          <a:xfrm>
            <a:off x="758825" y="4860925"/>
            <a:ext cx="35464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a:t>squamous lineage</a:t>
            </a:r>
          </a:p>
        </p:txBody>
      </p:sp>
      <p:sp>
        <p:nvSpPr>
          <p:cNvPr id="27683" name="Textfeld 45"/>
          <p:cNvSpPr txBox="1">
            <a:spLocks noChangeArrowheads="1"/>
          </p:cNvSpPr>
          <p:nvPr/>
        </p:nvSpPr>
        <p:spPr bwMode="auto">
          <a:xfrm>
            <a:off x="2114550" y="6089650"/>
            <a:ext cx="1076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a:t>K 5/14</a:t>
            </a:r>
          </a:p>
          <a:p>
            <a:pPr eaLnBrk="1" hangingPunct="1"/>
            <a:r>
              <a:rPr lang="de-DE" sz="1600"/>
              <a:t>K10</a:t>
            </a:r>
          </a:p>
        </p:txBody>
      </p:sp>
      <p:sp>
        <p:nvSpPr>
          <p:cNvPr id="27684" name="Textfeld 46"/>
          <p:cNvSpPr txBox="1">
            <a:spLocks noChangeArrowheads="1"/>
          </p:cNvSpPr>
          <p:nvPr/>
        </p:nvSpPr>
        <p:spPr bwMode="auto">
          <a:xfrm>
            <a:off x="4475163" y="6124575"/>
            <a:ext cx="10763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a:t>K10</a:t>
            </a:r>
          </a:p>
        </p:txBody>
      </p:sp>
      <p:sp>
        <p:nvSpPr>
          <p:cNvPr id="40" name="Oval 39"/>
          <p:cNvSpPr/>
          <p:nvPr/>
        </p:nvSpPr>
        <p:spPr>
          <a:xfrm>
            <a:off x="3716338" y="522288"/>
            <a:ext cx="758825" cy="71755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48" name="Oval 47"/>
          <p:cNvSpPr/>
          <p:nvPr/>
        </p:nvSpPr>
        <p:spPr>
          <a:xfrm>
            <a:off x="3940175" y="754063"/>
            <a:ext cx="287338" cy="246062"/>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49" name="Sechseck 48"/>
          <p:cNvSpPr/>
          <p:nvPr/>
        </p:nvSpPr>
        <p:spPr>
          <a:xfrm>
            <a:off x="6227763" y="5345113"/>
            <a:ext cx="1169987" cy="635000"/>
          </a:xfrm>
          <a:prstGeom prst="hexagon">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50" name="Oval 49"/>
          <p:cNvSpPr/>
          <p:nvPr/>
        </p:nvSpPr>
        <p:spPr>
          <a:xfrm>
            <a:off x="6638925" y="5568950"/>
            <a:ext cx="339725" cy="169863"/>
          </a:xfrm>
          <a:prstGeom prst="ellipse">
            <a:avLst/>
          </a:prstGeom>
          <a:solidFill>
            <a:srgbClr val="A6A6A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51" name="Sechseck 50"/>
          <p:cNvSpPr/>
          <p:nvPr/>
        </p:nvSpPr>
        <p:spPr>
          <a:xfrm>
            <a:off x="7667625" y="5365750"/>
            <a:ext cx="1169988" cy="635000"/>
          </a:xfrm>
          <a:prstGeom prst="hexagon">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52" name="Oval 51"/>
          <p:cNvSpPr/>
          <p:nvPr/>
        </p:nvSpPr>
        <p:spPr>
          <a:xfrm>
            <a:off x="8058150" y="5578475"/>
            <a:ext cx="368300" cy="206375"/>
          </a:xfrm>
          <a:prstGeom prst="ellipse">
            <a:avLst/>
          </a:prstGeom>
          <a:solidFill>
            <a:srgbClr val="A6A6A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cxnSp>
        <p:nvCxnSpPr>
          <p:cNvPr id="53" name="Gerade Verbindung 52"/>
          <p:cNvCxnSpPr/>
          <p:nvPr/>
        </p:nvCxnSpPr>
        <p:spPr>
          <a:xfrm flipV="1">
            <a:off x="8623300" y="5437188"/>
            <a:ext cx="184150" cy="12065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Gerade Verbindung 53"/>
          <p:cNvCxnSpPr/>
          <p:nvPr/>
        </p:nvCxnSpPr>
        <p:spPr>
          <a:xfrm flipV="1">
            <a:off x="8651875" y="5465763"/>
            <a:ext cx="184150" cy="122237"/>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Gerade Verbindung 54"/>
          <p:cNvCxnSpPr/>
          <p:nvPr/>
        </p:nvCxnSpPr>
        <p:spPr>
          <a:xfrm flipV="1">
            <a:off x="7646988" y="5761038"/>
            <a:ext cx="184150" cy="12065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Gerade Verbindung 55"/>
          <p:cNvCxnSpPr/>
          <p:nvPr/>
        </p:nvCxnSpPr>
        <p:spPr>
          <a:xfrm flipV="1">
            <a:off x="7667625" y="5803900"/>
            <a:ext cx="184150" cy="12065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Gerade Verbindung 56"/>
          <p:cNvCxnSpPr/>
          <p:nvPr/>
        </p:nvCxnSpPr>
        <p:spPr>
          <a:xfrm>
            <a:off x="7658100" y="5426075"/>
            <a:ext cx="204788" cy="1016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8" name="Gerade Verbindung 57"/>
          <p:cNvCxnSpPr/>
          <p:nvPr/>
        </p:nvCxnSpPr>
        <p:spPr>
          <a:xfrm>
            <a:off x="7635875" y="5476875"/>
            <a:ext cx="204788" cy="1016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Gerade Verbindung 58"/>
          <p:cNvCxnSpPr/>
          <p:nvPr/>
        </p:nvCxnSpPr>
        <p:spPr>
          <a:xfrm>
            <a:off x="8672513" y="5789613"/>
            <a:ext cx="204787" cy="1016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0" name="Gerade Verbindung 59"/>
          <p:cNvCxnSpPr/>
          <p:nvPr/>
        </p:nvCxnSpPr>
        <p:spPr>
          <a:xfrm>
            <a:off x="8651875" y="5829300"/>
            <a:ext cx="204788" cy="10160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653331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95833"/>
            <a:ext cx="8229600" cy="5393887"/>
          </a:xfrm>
        </p:spPr>
        <p:txBody>
          <a:bodyPr>
            <a:noAutofit/>
          </a:bodyPr>
          <a:lstStyle/>
          <a:p>
            <a:r>
              <a:rPr lang="de-DE" sz="3200" b="1" dirty="0" err="1" smtClean="0"/>
              <a:t>Ontogeny</a:t>
            </a:r>
            <a:r>
              <a:rPr lang="de-DE" sz="3200" b="1" dirty="0" smtClean="0"/>
              <a:t/>
            </a:r>
            <a:br>
              <a:rPr lang="de-DE" sz="3200" b="1" dirty="0" smtClean="0"/>
            </a:br>
            <a:r>
              <a:rPr lang="de-DE" sz="2800" dirty="0" err="1" smtClean="0">
                <a:solidFill>
                  <a:srgbClr val="0000FF"/>
                </a:solidFill>
              </a:rPr>
              <a:t>Knowledge</a:t>
            </a:r>
            <a:r>
              <a:rPr lang="de-DE" sz="2800" dirty="0" smtClean="0">
                <a:solidFill>
                  <a:srgbClr val="0000FF"/>
                </a:solidFill>
              </a:rPr>
              <a:t> </a:t>
            </a:r>
            <a:r>
              <a:rPr lang="en-US" sz="2800" dirty="0">
                <a:solidFill>
                  <a:srgbClr val="0000FF"/>
                </a:solidFill>
              </a:rPr>
              <a:t>of the </a:t>
            </a:r>
            <a:r>
              <a:rPr lang="en-US" sz="2800" dirty="0" smtClean="0">
                <a:solidFill>
                  <a:srgbClr val="0000FF"/>
                </a:solidFill>
              </a:rPr>
              <a:t>human </a:t>
            </a:r>
            <a:r>
              <a:rPr lang="en-US" sz="2800" dirty="0">
                <a:solidFill>
                  <a:srgbClr val="0000FF"/>
                </a:solidFill>
              </a:rPr>
              <a:t>adult mammary gland epithelium </a:t>
            </a:r>
            <a:r>
              <a:rPr lang="en-US" sz="2800" dirty="0"/>
              <a:t>is a </a:t>
            </a:r>
            <a:r>
              <a:rPr lang="en-US" sz="2800" dirty="0">
                <a:solidFill>
                  <a:srgbClr val="0000FF"/>
                </a:solidFill>
              </a:rPr>
              <a:t>requirement</a:t>
            </a:r>
            <a:r>
              <a:rPr lang="en-US" sz="2800" dirty="0"/>
              <a:t> for understanding physiologic regeneration and </a:t>
            </a:r>
            <a:r>
              <a:rPr lang="en-US" sz="2800" dirty="0">
                <a:solidFill>
                  <a:srgbClr val="0000FF"/>
                </a:solidFill>
              </a:rPr>
              <a:t>for developing concepts of abnormal proliferative </a:t>
            </a:r>
            <a:r>
              <a:rPr lang="en-US" sz="2800" dirty="0" smtClean="0">
                <a:solidFill>
                  <a:srgbClr val="0000FF"/>
                </a:solidFill>
              </a:rPr>
              <a:t>disease.</a:t>
            </a:r>
            <a:r>
              <a:rPr lang="en-US" sz="2800" dirty="0" smtClean="0"/>
              <a:t/>
            </a:r>
            <a:br>
              <a:rPr lang="en-US" sz="2800" dirty="0" smtClean="0"/>
            </a:br>
            <a:r>
              <a:rPr lang="de-DE" sz="2800" dirty="0" smtClean="0"/>
              <a:t> </a:t>
            </a:r>
            <a:r>
              <a:rPr lang="de-DE" sz="2800" dirty="0" err="1"/>
              <a:t>Recent</a:t>
            </a:r>
            <a:r>
              <a:rPr lang="de-DE" sz="2800" dirty="0"/>
              <a:t> </a:t>
            </a:r>
            <a:r>
              <a:rPr lang="de-DE" sz="2800" dirty="0" err="1"/>
              <a:t>cell</a:t>
            </a:r>
            <a:r>
              <a:rPr lang="de-DE" sz="2800" dirty="0"/>
              <a:t> </a:t>
            </a:r>
            <a:r>
              <a:rPr lang="de-DE" sz="2800" dirty="0" err="1"/>
              <a:t>culture</a:t>
            </a:r>
            <a:r>
              <a:rPr lang="de-DE" sz="2800" dirty="0"/>
              <a:t> </a:t>
            </a:r>
            <a:r>
              <a:rPr lang="de-DE" sz="2800" dirty="0" err="1"/>
              <a:t>studies</a:t>
            </a:r>
            <a:r>
              <a:rPr lang="de-DE" sz="2800" dirty="0"/>
              <a:t> and </a:t>
            </a:r>
            <a:r>
              <a:rPr lang="de-DE" sz="2800" dirty="0" err="1"/>
              <a:t>transplantation</a:t>
            </a:r>
            <a:r>
              <a:rPr lang="de-DE" sz="2800" dirty="0"/>
              <a:t> </a:t>
            </a:r>
            <a:r>
              <a:rPr lang="de-DE" sz="2800" dirty="0" err="1"/>
              <a:t>assays</a:t>
            </a:r>
            <a:r>
              <a:rPr lang="de-DE" sz="2800" dirty="0"/>
              <a:t> </a:t>
            </a:r>
            <a:r>
              <a:rPr lang="de-DE" sz="2800" dirty="0" err="1"/>
              <a:t>have</a:t>
            </a:r>
            <a:r>
              <a:rPr lang="de-DE" sz="2800" dirty="0"/>
              <a:t> </a:t>
            </a:r>
            <a:r>
              <a:rPr lang="de-DE" sz="2800" dirty="0" err="1"/>
              <a:t>provided</a:t>
            </a:r>
            <a:r>
              <a:rPr lang="de-DE" sz="2800" dirty="0"/>
              <a:t> </a:t>
            </a:r>
            <a:r>
              <a:rPr lang="de-DE" sz="2800" dirty="0" err="1"/>
              <a:t>profound</a:t>
            </a:r>
            <a:r>
              <a:rPr lang="de-DE" sz="2800" dirty="0"/>
              <a:t> </a:t>
            </a:r>
            <a:r>
              <a:rPr lang="de-DE" sz="2800" dirty="0" err="1"/>
              <a:t>evidence</a:t>
            </a:r>
            <a:r>
              <a:rPr lang="de-DE" sz="2800" dirty="0"/>
              <a:t> </a:t>
            </a:r>
            <a:r>
              <a:rPr lang="de-DE" sz="2800" dirty="0" err="1"/>
              <a:t>for</a:t>
            </a:r>
            <a:r>
              <a:rPr lang="de-DE" sz="2800" dirty="0"/>
              <a:t> </a:t>
            </a:r>
            <a:r>
              <a:rPr lang="de-DE" sz="2800" dirty="0" err="1"/>
              <a:t>the</a:t>
            </a:r>
            <a:r>
              <a:rPr lang="de-DE" sz="2800" dirty="0"/>
              <a:t> </a:t>
            </a:r>
            <a:r>
              <a:rPr lang="de-DE" sz="2800" dirty="0" err="1"/>
              <a:t>existence</a:t>
            </a:r>
            <a:r>
              <a:rPr lang="de-DE" sz="2800" dirty="0"/>
              <a:t> </a:t>
            </a:r>
            <a:r>
              <a:rPr lang="de-DE" sz="2800" dirty="0" err="1"/>
              <a:t>of</a:t>
            </a:r>
            <a:r>
              <a:rPr lang="de-DE" sz="2800" dirty="0"/>
              <a:t> </a:t>
            </a:r>
            <a:r>
              <a:rPr lang="de-DE" sz="2800" dirty="0" err="1"/>
              <a:t>stem</a:t>
            </a:r>
            <a:r>
              <a:rPr lang="de-DE" sz="2800" dirty="0"/>
              <a:t> </a:t>
            </a:r>
            <a:r>
              <a:rPr lang="de-DE" sz="2800" dirty="0" err="1"/>
              <a:t>cells</a:t>
            </a:r>
            <a:r>
              <a:rPr lang="de-DE" sz="2800" dirty="0"/>
              <a:t>, </a:t>
            </a:r>
            <a:r>
              <a:rPr lang="de-DE" sz="2800" dirty="0" err="1"/>
              <a:t>pointing</a:t>
            </a:r>
            <a:r>
              <a:rPr lang="de-DE" sz="2800" dirty="0"/>
              <a:t> </a:t>
            </a:r>
            <a:r>
              <a:rPr lang="de-DE" sz="2800" dirty="0" err="1"/>
              <a:t>to</a:t>
            </a:r>
            <a:r>
              <a:rPr lang="de-DE" sz="2800" dirty="0"/>
              <a:t> </a:t>
            </a:r>
            <a:r>
              <a:rPr lang="de-DE" sz="2800" dirty="0" err="1"/>
              <a:t>the</a:t>
            </a:r>
            <a:r>
              <a:rPr lang="de-DE" sz="2800" dirty="0"/>
              <a:t> </a:t>
            </a:r>
            <a:r>
              <a:rPr lang="de-DE" sz="2800" dirty="0" err="1"/>
              <a:t>existence</a:t>
            </a:r>
            <a:r>
              <a:rPr lang="de-DE" sz="2800" dirty="0"/>
              <a:t> </a:t>
            </a:r>
            <a:r>
              <a:rPr lang="de-DE" sz="2800" dirty="0" err="1"/>
              <a:t>of</a:t>
            </a:r>
            <a:r>
              <a:rPr lang="de-DE" sz="2800" dirty="0"/>
              <a:t> an </a:t>
            </a:r>
            <a:r>
              <a:rPr lang="de-DE" sz="2800" dirty="0" err="1"/>
              <a:t>epithelial</a:t>
            </a:r>
            <a:r>
              <a:rPr lang="de-DE" sz="2800" dirty="0"/>
              <a:t> </a:t>
            </a:r>
            <a:r>
              <a:rPr lang="de-DE" sz="2800" dirty="0" err="1"/>
              <a:t>differentiation</a:t>
            </a:r>
            <a:r>
              <a:rPr lang="de-DE" sz="2800" dirty="0"/>
              <a:t> </a:t>
            </a:r>
            <a:r>
              <a:rPr lang="de-DE" sz="2800" dirty="0" err="1"/>
              <a:t>hierarchy</a:t>
            </a:r>
            <a:r>
              <a:rPr lang="de-DE" sz="2800" dirty="0"/>
              <a:t> in </a:t>
            </a:r>
            <a:r>
              <a:rPr lang="de-DE" sz="2800" dirty="0" err="1"/>
              <a:t>both</a:t>
            </a:r>
            <a:r>
              <a:rPr lang="de-DE" sz="2800" dirty="0"/>
              <a:t> human and  </a:t>
            </a:r>
            <a:r>
              <a:rPr lang="de-DE" sz="2800" dirty="0" err="1"/>
              <a:t>mouse</a:t>
            </a:r>
            <a:r>
              <a:rPr lang="de-DE" sz="2800" dirty="0"/>
              <a:t> </a:t>
            </a:r>
            <a:r>
              <a:rPr lang="de-DE" sz="2800" dirty="0" err="1"/>
              <a:t>mammary</a:t>
            </a:r>
            <a:r>
              <a:rPr lang="de-DE" sz="2800" dirty="0"/>
              <a:t> </a:t>
            </a:r>
            <a:r>
              <a:rPr lang="de-DE" sz="2800" dirty="0" err="1"/>
              <a:t>gland</a:t>
            </a:r>
            <a:r>
              <a:rPr lang="de-DE" sz="2800" dirty="0"/>
              <a:t> </a:t>
            </a:r>
            <a:r>
              <a:rPr lang="de-DE" sz="2800" dirty="0" err="1" smtClean="0"/>
              <a:t>epithelium</a:t>
            </a:r>
            <a:endParaRPr lang="de-DE" sz="2400" dirty="0"/>
          </a:p>
        </p:txBody>
      </p:sp>
    </p:spTree>
    <p:extLst>
      <p:ext uri="{BB962C8B-B14F-4D97-AF65-F5344CB8AC3E}">
        <p14:creationId xmlns:p14="http://schemas.microsoft.com/office/powerpoint/2010/main" val="818303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03839"/>
            <a:ext cx="8229600" cy="6428762"/>
          </a:xfrm>
        </p:spPr>
        <p:txBody>
          <a:bodyPr>
            <a:noAutofit/>
          </a:bodyPr>
          <a:lstStyle/>
          <a:p>
            <a:r>
              <a:rPr lang="de-DE" sz="3200" b="1" dirty="0" err="1" smtClean="0"/>
              <a:t>Ontogeny</a:t>
            </a:r>
            <a:r>
              <a:rPr lang="de-DE" sz="3200" b="1" dirty="0" smtClean="0"/>
              <a:t/>
            </a:r>
            <a:br>
              <a:rPr lang="de-DE" sz="3200" b="1" dirty="0" smtClean="0"/>
            </a:br>
            <a:r>
              <a:rPr lang="de-DE" sz="3200" b="1" dirty="0" smtClean="0"/>
              <a:t/>
            </a:r>
            <a:br>
              <a:rPr lang="de-DE" sz="3200" b="1" dirty="0" smtClean="0"/>
            </a:br>
            <a:r>
              <a:rPr lang="de-DE" sz="2400" dirty="0" err="1">
                <a:solidFill>
                  <a:srgbClr val="0000FF"/>
                </a:solidFill>
              </a:rPr>
              <a:t>However</a:t>
            </a:r>
            <a:r>
              <a:rPr lang="de-DE" sz="2400" dirty="0">
                <a:solidFill>
                  <a:srgbClr val="0000FF"/>
                </a:solidFill>
              </a:rPr>
              <a:t>, different </a:t>
            </a:r>
            <a:r>
              <a:rPr lang="de-DE" sz="2400" dirty="0" err="1">
                <a:solidFill>
                  <a:srgbClr val="0000FF"/>
                </a:solidFill>
              </a:rPr>
              <a:t>definitions</a:t>
            </a:r>
            <a:r>
              <a:rPr lang="de-DE" sz="2400" dirty="0">
                <a:solidFill>
                  <a:srgbClr val="0000FF"/>
                </a:solidFill>
              </a:rPr>
              <a:t> and </a:t>
            </a:r>
            <a:r>
              <a:rPr lang="de-DE" sz="2400" dirty="0" err="1">
                <a:solidFill>
                  <a:srgbClr val="0000FF"/>
                </a:solidFill>
              </a:rPr>
              <a:t>partly</a:t>
            </a:r>
            <a:r>
              <a:rPr lang="de-DE" sz="2400" dirty="0">
                <a:solidFill>
                  <a:srgbClr val="0000FF"/>
                </a:solidFill>
              </a:rPr>
              <a:t>  </a:t>
            </a:r>
            <a:r>
              <a:rPr lang="de-DE" sz="2400" dirty="0" err="1">
                <a:solidFill>
                  <a:srgbClr val="0000FF"/>
                </a:solidFill>
              </a:rPr>
              <a:t>opposing</a:t>
            </a:r>
            <a:r>
              <a:rPr lang="de-DE" sz="2400" dirty="0">
                <a:solidFill>
                  <a:srgbClr val="0000FF"/>
                </a:solidFill>
              </a:rPr>
              <a:t> </a:t>
            </a:r>
            <a:r>
              <a:rPr lang="de-DE" sz="2400" dirty="0" err="1">
                <a:solidFill>
                  <a:srgbClr val="0000FF"/>
                </a:solidFill>
              </a:rPr>
              <a:t>concepts</a:t>
            </a:r>
            <a:r>
              <a:rPr lang="de-DE" sz="2400" dirty="0">
                <a:solidFill>
                  <a:srgbClr val="0000FF"/>
                </a:solidFill>
              </a:rPr>
              <a:t> on </a:t>
            </a:r>
            <a:r>
              <a:rPr lang="de-DE" sz="2400" dirty="0" err="1">
                <a:solidFill>
                  <a:srgbClr val="0000FF"/>
                </a:solidFill>
              </a:rPr>
              <a:t>the</a:t>
            </a:r>
            <a:r>
              <a:rPr lang="de-DE" sz="2400" dirty="0">
                <a:solidFill>
                  <a:srgbClr val="0000FF"/>
                </a:solidFill>
              </a:rPr>
              <a:t> </a:t>
            </a:r>
            <a:r>
              <a:rPr lang="de-DE" sz="2400" dirty="0" err="1">
                <a:solidFill>
                  <a:srgbClr val="0000FF"/>
                </a:solidFill>
              </a:rPr>
              <a:t>nature</a:t>
            </a:r>
            <a:r>
              <a:rPr lang="de-DE" sz="2400" dirty="0">
                <a:solidFill>
                  <a:srgbClr val="0000FF"/>
                </a:solidFill>
              </a:rPr>
              <a:t> </a:t>
            </a:r>
            <a:r>
              <a:rPr lang="de-DE" sz="2400" dirty="0" err="1">
                <a:solidFill>
                  <a:srgbClr val="0000FF"/>
                </a:solidFill>
              </a:rPr>
              <a:t>of</a:t>
            </a:r>
            <a:r>
              <a:rPr lang="de-DE" sz="2400" dirty="0">
                <a:solidFill>
                  <a:srgbClr val="0000FF"/>
                </a:solidFill>
              </a:rPr>
              <a:t> </a:t>
            </a:r>
            <a:r>
              <a:rPr lang="de-DE" sz="2400" dirty="0" err="1">
                <a:solidFill>
                  <a:srgbClr val="0000FF"/>
                </a:solidFill>
              </a:rPr>
              <a:t>mammary</a:t>
            </a:r>
            <a:r>
              <a:rPr lang="de-DE" sz="2400" dirty="0">
                <a:solidFill>
                  <a:srgbClr val="0000FF"/>
                </a:solidFill>
              </a:rPr>
              <a:t> </a:t>
            </a:r>
            <a:r>
              <a:rPr lang="de-DE" sz="2400" dirty="0" err="1">
                <a:solidFill>
                  <a:srgbClr val="0000FF"/>
                </a:solidFill>
              </a:rPr>
              <a:t>progenitor</a:t>
            </a:r>
            <a:r>
              <a:rPr lang="de-DE" sz="2400" dirty="0">
                <a:solidFill>
                  <a:srgbClr val="0000FF"/>
                </a:solidFill>
              </a:rPr>
              <a:t> </a:t>
            </a:r>
            <a:r>
              <a:rPr lang="de-DE" sz="2400" dirty="0" err="1">
                <a:solidFill>
                  <a:srgbClr val="0000FF"/>
                </a:solidFill>
              </a:rPr>
              <a:t>cells</a:t>
            </a:r>
            <a:r>
              <a:rPr lang="de-DE" sz="2400" dirty="0">
                <a:solidFill>
                  <a:srgbClr val="0000FF"/>
                </a:solidFill>
              </a:rPr>
              <a:t> </a:t>
            </a:r>
            <a:r>
              <a:rPr lang="de-DE" sz="2400" dirty="0" err="1">
                <a:solidFill>
                  <a:srgbClr val="0000FF"/>
                </a:solidFill>
              </a:rPr>
              <a:t>have</a:t>
            </a:r>
            <a:r>
              <a:rPr lang="de-DE" sz="2400" dirty="0">
                <a:solidFill>
                  <a:srgbClr val="0000FF"/>
                </a:solidFill>
              </a:rPr>
              <a:t> </a:t>
            </a:r>
            <a:r>
              <a:rPr lang="de-DE" sz="2400" dirty="0" err="1">
                <a:solidFill>
                  <a:srgbClr val="0000FF"/>
                </a:solidFill>
              </a:rPr>
              <a:t>evolved</a:t>
            </a:r>
            <a:r>
              <a:rPr lang="de-DE" sz="2400" dirty="0"/>
              <a:t> </a:t>
            </a:r>
            <a:r>
              <a:rPr lang="de-DE" sz="2400" dirty="0" err="1"/>
              <a:t>based</a:t>
            </a:r>
            <a:r>
              <a:rPr lang="de-DE" sz="2400" dirty="0"/>
              <a:t> on  type </a:t>
            </a:r>
            <a:r>
              <a:rPr lang="de-DE" sz="2400" dirty="0" err="1"/>
              <a:t>of</a:t>
            </a:r>
            <a:r>
              <a:rPr lang="de-DE" sz="2400" dirty="0"/>
              <a:t> experimental </a:t>
            </a:r>
            <a:r>
              <a:rPr lang="de-DE" sz="2400" dirty="0" err="1"/>
              <a:t>study</a:t>
            </a:r>
            <a:r>
              <a:rPr lang="de-DE" sz="2400" dirty="0"/>
              <a:t> </a:t>
            </a:r>
            <a:r>
              <a:rPr lang="de-DE" sz="2400" dirty="0" smtClean="0"/>
              <a:t>and </a:t>
            </a:r>
            <a:r>
              <a:rPr lang="de-DE" sz="2400" dirty="0"/>
              <a:t>on </a:t>
            </a:r>
            <a:r>
              <a:rPr lang="de-DE" sz="2400" dirty="0" err="1"/>
              <a:t>tools</a:t>
            </a:r>
            <a:r>
              <a:rPr lang="de-DE" sz="2400" dirty="0"/>
              <a:t> </a:t>
            </a:r>
            <a:r>
              <a:rPr lang="de-DE" sz="2400" dirty="0" err="1"/>
              <a:t>used</a:t>
            </a:r>
            <a:r>
              <a:rPr lang="de-DE" sz="2400" dirty="0"/>
              <a:t> </a:t>
            </a:r>
            <a:r>
              <a:rPr lang="de-DE" sz="2400" dirty="0" err="1"/>
              <a:t>to</a:t>
            </a:r>
            <a:r>
              <a:rPr lang="de-DE" sz="2400" dirty="0"/>
              <a:t> </a:t>
            </a:r>
            <a:r>
              <a:rPr lang="de-DE" sz="2400" dirty="0" err="1" smtClean="0"/>
              <a:t>identify</a:t>
            </a:r>
            <a:r>
              <a:rPr lang="de-DE" sz="2400" dirty="0" smtClean="0"/>
              <a:t> </a:t>
            </a:r>
            <a:r>
              <a:rPr lang="de-DE" sz="2400" dirty="0" err="1" smtClean="0"/>
              <a:t>the</a:t>
            </a:r>
            <a:r>
              <a:rPr lang="de-DE" sz="2400" dirty="0" smtClean="0"/>
              <a:t> </a:t>
            </a:r>
            <a:r>
              <a:rPr lang="de-DE" sz="2400" dirty="0" err="1"/>
              <a:t>cells</a:t>
            </a:r>
            <a:r>
              <a:rPr lang="de-DE" sz="2400" dirty="0"/>
              <a:t> such </a:t>
            </a:r>
            <a:r>
              <a:rPr lang="de-DE" sz="2400" dirty="0" err="1"/>
              <a:t>as</a:t>
            </a:r>
            <a:r>
              <a:rPr lang="de-DE" sz="2400" dirty="0"/>
              <a:t> FACS </a:t>
            </a:r>
            <a:r>
              <a:rPr lang="de-DE" sz="2400" dirty="0" err="1"/>
              <a:t>with</a:t>
            </a:r>
            <a:r>
              <a:rPr lang="de-DE" sz="2400" dirty="0"/>
              <a:t> </a:t>
            </a:r>
            <a:r>
              <a:rPr lang="de-DE" sz="2400" dirty="0" err="1"/>
              <a:t>cell</a:t>
            </a:r>
            <a:r>
              <a:rPr lang="de-DE" sz="2400" dirty="0"/>
              <a:t> </a:t>
            </a:r>
            <a:r>
              <a:rPr lang="de-DE" sz="2400" dirty="0" err="1"/>
              <a:t>surface</a:t>
            </a:r>
            <a:r>
              <a:rPr lang="de-DE" sz="2400" dirty="0"/>
              <a:t> </a:t>
            </a:r>
            <a:r>
              <a:rPr lang="de-DE" sz="2400" dirty="0" err="1"/>
              <a:t>markers</a:t>
            </a:r>
            <a:r>
              <a:rPr lang="de-DE" sz="2400" dirty="0"/>
              <a:t>, </a:t>
            </a:r>
            <a:r>
              <a:rPr lang="de-DE" sz="2400" dirty="0" err="1"/>
              <a:t>molecular</a:t>
            </a:r>
            <a:r>
              <a:rPr lang="de-DE" sz="2400" dirty="0"/>
              <a:t> </a:t>
            </a:r>
            <a:r>
              <a:rPr lang="de-DE" sz="2400" dirty="0" err="1"/>
              <a:t>stem</a:t>
            </a:r>
            <a:r>
              <a:rPr lang="de-DE" sz="2400" dirty="0"/>
              <a:t> </a:t>
            </a:r>
            <a:r>
              <a:rPr lang="de-DE" sz="2400" dirty="0" err="1"/>
              <a:t>cell</a:t>
            </a:r>
            <a:r>
              <a:rPr lang="de-DE" sz="2400" dirty="0"/>
              <a:t>-and </a:t>
            </a:r>
            <a:r>
              <a:rPr lang="de-DE" sz="2400" dirty="0" err="1"/>
              <a:t>lineage</a:t>
            </a:r>
            <a:r>
              <a:rPr lang="de-DE" sz="2400" dirty="0"/>
              <a:t> </a:t>
            </a:r>
            <a:r>
              <a:rPr lang="de-DE" sz="2400" dirty="0" err="1"/>
              <a:t>markers</a:t>
            </a:r>
            <a:r>
              <a:rPr lang="de-DE" sz="2400" dirty="0"/>
              <a:t>, Hoechst 33342 </a:t>
            </a:r>
            <a:r>
              <a:rPr lang="de-DE" sz="2400" dirty="0" err="1"/>
              <a:t>dye</a:t>
            </a:r>
            <a:r>
              <a:rPr lang="de-DE" sz="2400" dirty="0"/>
              <a:t> </a:t>
            </a:r>
            <a:r>
              <a:rPr lang="de-DE" sz="2400" dirty="0" err="1"/>
              <a:t>efflux</a:t>
            </a:r>
            <a:r>
              <a:rPr lang="de-DE" sz="2400" dirty="0"/>
              <a:t>,  and </a:t>
            </a:r>
            <a:r>
              <a:rPr lang="de-DE" sz="2400" dirty="0" err="1"/>
              <a:t>multicolor</a:t>
            </a:r>
            <a:r>
              <a:rPr lang="de-DE" sz="2400" dirty="0"/>
              <a:t> </a:t>
            </a:r>
            <a:r>
              <a:rPr lang="de-DE" sz="2400" dirty="0" err="1"/>
              <a:t>immunofluorescence</a:t>
            </a:r>
            <a:r>
              <a:rPr lang="de-DE" sz="2400" dirty="0"/>
              <a:t> </a:t>
            </a:r>
            <a:r>
              <a:rPr lang="de-DE" sz="2400" dirty="0" err="1"/>
              <a:t>experiments</a:t>
            </a:r>
            <a:r>
              <a:rPr lang="de-DE" sz="2400" dirty="0"/>
              <a:t> </a:t>
            </a:r>
            <a:r>
              <a:rPr lang="de-DE" sz="2400" b="1" dirty="0"/>
              <a:t/>
            </a:r>
            <a:br>
              <a:rPr lang="de-DE" sz="2400" b="1" dirty="0"/>
            </a:br>
            <a:endParaRPr lang="de-DE" sz="2400" dirty="0"/>
          </a:p>
        </p:txBody>
      </p:sp>
    </p:spTree>
    <p:extLst>
      <p:ext uri="{BB962C8B-B14F-4D97-AF65-F5344CB8AC3E}">
        <p14:creationId xmlns:p14="http://schemas.microsoft.com/office/powerpoint/2010/main" val="3033110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95558"/>
            <a:ext cx="8229600" cy="1143000"/>
          </a:xfrm>
        </p:spPr>
        <p:txBody>
          <a:bodyPr/>
          <a:lstStyle/>
          <a:p>
            <a:r>
              <a:rPr lang="de-DE" dirty="0" smtClean="0"/>
              <a:t>Material and </a:t>
            </a:r>
            <a:r>
              <a:rPr lang="de-DE" dirty="0" err="1" smtClean="0"/>
              <a:t>Methods</a:t>
            </a:r>
            <a:endParaRPr lang="de-DE" dirty="0"/>
          </a:p>
        </p:txBody>
      </p:sp>
      <p:sp>
        <p:nvSpPr>
          <p:cNvPr id="3" name="Inhaltsplatzhalter 2"/>
          <p:cNvSpPr>
            <a:spLocks noGrp="1"/>
          </p:cNvSpPr>
          <p:nvPr>
            <p:ph sz="half" idx="1"/>
          </p:nvPr>
        </p:nvSpPr>
        <p:spPr>
          <a:xfrm>
            <a:off x="457200" y="1356000"/>
            <a:ext cx="4038600" cy="4525963"/>
          </a:xfrm>
        </p:spPr>
        <p:txBody>
          <a:bodyPr>
            <a:normAutofit/>
          </a:bodyPr>
          <a:lstStyle/>
          <a:p>
            <a:pPr marL="0" indent="0">
              <a:buNone/>
            </a:pPr>
            <a:r>
              <a:rPr lang="de-DE" sz="2000" b="1" dirty="0" smtClean="0"/>
              <a:t>Material:</a:t>
            </a:r>
          </a:p>
          <a:p>
            <a:r>
              <a:rPr lang="de-DE" sz="2000" b="1" dirty="0" smtClean="0"/>
              <a:t>12 </a:t>
            </a:r>
            <a:r>
              <a:rPr lang="de-DE" sz="2000" b="1" dirty="0" err="1" smtClean="0"/>
              <a:t>Syringomatous</a:t>
            </a:r>
            <a:r>
              <a:rPr lang="de-DE" sz="2000" b="1" dirty="0" smtClean="0"/>
              <a:t> </a:t>
            </a:r>
            <a:r>
              <a:rPr lang="de-DE" sz="2000" b="1" dirty="0" err="1" smtClean="0"/>
              <a:t>tumors</a:t>
            </a:r>
            <a:endParaRPr lang="de-DE" sz="2000" b="1" dirty="0" smtClean="0"/>
          </a:p>
          <a:p>
            <a:r>
              <a:rPr lang="de-DE" sz="2000" b="1" dirty="0" smtClean="0"/>
              <a:t>9 </a:t>
            </a:r>
            <a:r>
              <a:rPr lang="de-DE" sz="2000" b="1" dirty="0" err="1" smtClean="0"/>
              <a:t>nipple</a:t>
            </a:r>
            <a:r>
              <a:rPr lang="de-DE" sz="2000" b="1" dirty="0" smtClean="0"/>
              <a:t> </a:t>
            </a:r>
            <a:r>
              <a:rPr lang="de-DE" sz="2000" b="1" dirty="0" err="1" smtClean="0"/>
              <a:t>adenomas</a:t>
            </a:r>
            <a:endParaRPr lang="de-DE" sz="2000" b="1" dirty="0" smtClean="0"/>
          </a:p>
          <a:p>
            <a:pPr marL="0" indent="0">
              <a:buNone/>
            </a:pPr>
            <a:r>
              <a:rPr lang="de-DE" sz="2000" b="1" dirty="0" err="1" smtClean="0">
                <a:solidFill>
                  <a:srgbClr val="0000FF"/>
                </a:solidFill>
              </a:rPr>
              <a:t>Methods</a:t>
            </a:r>
            <a:r>
              <a:rPr lang="de-DE" sz="2000" b="1" dirty="0" smtClean="0">
                <a:solidFill>
                  <a:srgbClr val="0000FF"/>
                </a:solidFill>
              </a:rPr>
              <a:t> </a:t>
            </a:r>
          </a:p>
          <a:p>
            <a:pPr marL="0" indent="0">
              <a:buNone/>
            </a:pPr>
            <a:r>
              <a:rPr lang="de-DE" sz="2000" b="1" dirty="0" smtClean="0">
                <a:solidFill>
                  <a:srgbClr val="0000FF"/>
                </a:solidFill>
              </a:rPr>
              <a:t>Multicolor </a:t>
            </a:r>
            <a:r>
              <a:rPr lang="de-DE" sz="2000" b="1" dirty="0" err="1" smtClean="0">
                <a:solidFill>
                  <a:srgbClr val="0000FF"/>
                </a:solidFill>
              </a:rPr>
              <a:t>Immunofluorescence</a:t>
            </a:r>
            <a:r>
              <a:rPr lang="de-DE" sz="2000" b="1" dirty="0" smtClean="0">
                <a:solidFill>
                  <a:srgbClr val="0000FF"/>
                </a:solidFill>
              </a:rPr>
              <a:t> </a:t>
            </a:r>
            <a:r>
              <a:rPr lang="de-DE" sz="2000" b="1" dirty="0" err="1" smtClean="0">
                <a:solidFill>
                  <a:srgbClr val="0000FF"/>
                </a:solidFill>
              </a:rPr>
              <a:t>experiments</a:t>
            </a:r>
            <a:r>
              <a:rPr lang="de-DE" sz="2000" b="1" dirty="0" smtClean="0">
                <a:solidFill>
                  <a:srgbClr val="0000FF"/>
                </a:solidFill>
              </a:rPr>
              <a:t> (Double- </a:t>
            </a:r>
            <a:r>
              <a:rPr lang="de-DE" sz="2000" b="1" dirty="0" err="1" smtClean="0">
                <a:solidFill>
                  <a:srgbClr val="0000FF"/>
                </a:solidFill>
              </a:rPr>
              <a:t>or</a:t>
            </a:r>
            <a:r>
              <a:rPr lang="de-DE" sz="2000" b="1" dirty="0" smtClean="0">
                <a:solidFill>
                  <a:srgbClr val="0000FF"/>
                </a:solidFill>
              </a:rPr>
              <a:t> Triple </a:t>
            </a:r>
            <a:r>
              <a:rPr lang="de-DE" sz="2000" b="1" dirty="0" err="1" smtClean="0">
                <a:solidFill>
                  <a:srgbClr val="0000FF"/>
                </a:solidFill>
              </a:rPr>
              <a:t>Immunofluorescence</a:t>
            </a:r>
            <a:r>
              <a:rPr lang="de-DE" sz="2000" b="1" dirty="0" smtClean="0">
                <a:solidFill>
                  <a:srgbClr val="0000FF"/>
                </a:solidFill>
              </a:rPr>
              <a:t>) </a:t>
            </a:r>
            <a:r>
              <a:rPr lang="de-DE" sz="2000" dirty="0" err="1" smtClean="0"/>
              <a:t>for</a:t>
            </a:r>
            <a:r>
              <a:rPr lang="de-DE" sz="2000" dirty="0" smtClean="0"/>
              <a:t> </a:t>
            </a:r>
          </a:p>
          <a:p>
            <a:r>
              <a:rPr lang="de-DE" sz="1800" b="1" dirty="0" smtClean="0">
                <a:solidFill>
                  <a:srgbClr val="0000FF"/>
                </a:solidFill>
              </a:rPr>
              <a:t>p63</a:t>
            </a:r>
            <a:r>
              <a:rPr lang="de-DE" sz="1800" dirty="0" smtClean="0"/>
              <a:t> (p53 </a:t>
            </a:r>
            <a:r>
              <a:rPr lang="de-DE" sz="1800" dirty="0" err="1" smtClean="0"/>
              <a:t>homologue</a:t>
            </a:r>
            <a:r>
              <a:rPr lang="de-DE" sz="1800" dirty="0" smtClean="0"/>
              <a:t>)</a:t>
            </a:r>
          </a:p>
          <a:p>
            <a:r>
              <a:rPr lang="de-DE" sz="1800" b="1" dirty="0" smtClean="0">
                <a:solidFill>
                  <a:srgbClr val="0000FF"/>
                </a:solidFill>
              </a:rPr>
              <a:t>Basal </a:t>
            </a:r>
            <a:r>
              <a:rPr lang="de-DE" sz="1800" b="1" dirty="0" err="1" smtClean="0">
                <a:solidFill>
                  <a:srgbClr val="0000FF"/>
                </a:solidFill>
              </a:rPr>
              <a:t>keratins</a:t>
            </a:r>
            <a:r>
              <a:rPr lang="de-DE" sz="1800" b="1" dirty="0" smtClean="0">
                <a:solidFill>
                  <a:srgbClr val="0000FF"/>
                </a:solidFill>
              </a:rPr>
              <a:t> K5 and K14</a:t>
            </a:r>
          </a:p>
          <a:p>
            <a:r>
              <a:rPr lang="de-DE" sz="1800" b="1" dirty="0" err="1" smtClean="0">
                <a:solidFill>
                  <a:srgbClr val="0000FF"/>
                </a:solidFill>
              </a:rPr>
              <a:t>Luminal</a:t>
            </a:r>
            <a:r>
              <a:rPr lang="de-DE" sz="1800" b="1" dirty="0" smtClean="0">
                <a:solidFill>
                  <a:srgbClr val="0000FF"/>
                </a:solidFill>
              </a:rPr>
              <a:t> </a:t>
            </a:r>
            <a:r>
              <a:rPr lang="de-DE" sz="1800" b="1" dirty="0" err="1" smtClean="0">
                <a:solidFill>
                  <a:srgbClr val="0000FF"/>
                </a:solidFill>
              </a:rPr>
              <a:t>keratins</a:t>
            </a:r>
            <a:r>
              <a:rPr lang="de-DE" sz="1800" b="1" dirty="0" smtClean="0">
                <a:solidFill>
                  <a:srgbClr val="0000FF"/>
                </a:solidFill>
              </a:rPr>
              <a:t> K7, K8/18, (K19</a:t>
            </a:r>
            <a:r>
              <a:rPr lang="de-DE" sz="1800" dirty="0" smtClean="0">
                <a:solidFill>
                  <a:srgbClr val="0000FF"/>
                </a:solidFill>
              </a:rPr>
              <a:t>)</a:t>
            </a:r>
          </a:p>
          <a:p>
            <a:pPr marL="0" indent="0">
              <a:buNone/>
            </a:pPr>
            <a:r>
              <a:rPr lang="de-DE" sz="2000" dirty="0" smtClean="0"/>
              <a:t>Gel </a:t>
            </a:r>
            <a:r>
              <a:rPr lang="de-DE" sz="2000" dirty="0" err="1" smtClean="0"/>
              <a:t>electrophoresis</a:t>
            </a:r>
            <a:r>
              <a:rPr lang="de-DE" sz="2000" dirty="0" smtClean="0"/>
              <a:t> and </a:t>
            </a:r>
            <a:r>
              <a:rPr lang="de-DE" sz="2000" dirty="0" err="1" smtClean="0"/>
              <a:t>immunoblotting</a:t>
            </a:r>
            <a:endParaRPr lang="de-DE" sz="2000" dirty="0" smtClean="0"/>
          </a:p>
          <a:p>
            <a:pPr marL="0" indent="0">
              <a:buNone/>
            </a:pPr>
            <a:r>
              <a:rPr lang="de-DE" sz="2000" dirty="0" err="1" smtClean="0"/>
              <a:t>qRT</a:t>
            </a:r>
            <a:r>
              <a:rPr lang="de-DE" sz="2000" dirty="0" smtClean="0"/>
              <a:t> PCR</a:t>
            </a:r>
          </a:p>
          <a:p>
            <a:endParaRPr lang="de-DE" sz="2400" dirty="0"/>
          </a:p>
        </p:txBody>
      </p:sp>
      <p:sp>
        <p:nvSpPr>
          <p:cNvPr id="5" name="Textfeld 4"/>
          <p:cNvSpPr txBox="1"/>
          <p:nvPr/>
        </p:nvSpPr>
        <p:spPr>
          <a:xfrm>
            <a:off x="162813" y="6159472"/>
            <a:ext cx="8840761" cy="646331"/>
          </a:xfrm>
          <a:prstGeom prst="rect">
            <a:avLst/>
          </a:prstGeom>
          <a:noFill/>
        </p:spPr>
        <p:txBody>
          <a:bodyPr wrap="square" rtlCol="0">
            <a:spAutoFit/>
          </a:bodyPr>
          <a:lstStyle/>
          <a:p>
            <a:r>
              <a:rPr lang="de-DE" dirty="0" smtClean="0"/>
              <a:t>Nagle et al, 1986; Boecker et al, 1992, 1993, 2012, 2014: </a:t>
            </a:r>
            <a:r>
              <a:rPr lang="de-DE" dirty="0" err="1" smtClean="0"/>
              <a:t>Buchwalow</a:t>
            </a:r>
            <a:r>
              <a:rPr lang="de-DE" dirty="0" smtClean="0"/>
              <a:t> and Boecker, 2006, Reis-</a:t>
            </a:r>
            <a:r>
              <a:rPr lang="de-DE" dirty="0" err="1" smtClean="0"/>
              <a:t>Filho</a:t>
            </a:r>
            <a:r>
              <a:rPr lang="de-DE" dirty="0" smtClean="0"/>
              <a:t> et al,2002, 2006; Moll, 2008, </a:t>
            </a:r>
            <a:endParaRPr lang="de-DE" dirty="0"/>
          </a:p>
        </p:txBody>
      </p:sp>
      <p:pic>
        <p:nvPicPr>
          <p:cNvPr id="6" name="Bild 5" descr="Buchwalow &amp; Böcker_Handboo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042" y="1600200"/>
            <a:ext cx="2650559" cy="4281671"/>
          </a:xfrm>
          <a:prstGeom prst="rect">
            <a:avLst/>
          </a:prstGeom>
        </p:spPr>
      </p:pic>
    </p:spTree>
    <p:extLst>
      <p:ext uri="{BB962C8B-B14F-4D97-AF65-F5344CB8AC3E}">
        <p14:creationId xmlns:p14="http://schemas.microsoft.com/office/powerpoint/2010/main" val="48336189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556239" y="1250480"/>
            <a:ext cx="3711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de-DE" sz="2000" b="1">
              <a:solidFill>
                <a:schemeClr val="bg1"/>
              </a:solidFill>
            </a:endParaRPr>
          </a:p>
        </p:txBody>
      </p:sp>
      <p:sp>
        <p:nvSpPr>
          <p:cNvPr id="3" name="Textfeld 2"/>
          <p:cNvSpPr txBox="1"/>
          <p:nvPr/>
        </p:nvSpPr>
        <p:spPr>
          <a:xfrm>
            <a:off x="204794" y="4253665"/>
            <a:ext cx="8714623" cy="2031325"/>
          </a:xfrm>
          <a:prstGeom prst="rect">
            <a:avLst/>
          </a:prstGeom>
          <a:noFill/>
        </p:spPr>
        <p:txBody>
          <a:bodyPr wrap="square" rtlCol="0">
            <a:spAutoFit/>
          </a:bodyPr>
          <a:lstStyle/>
          <a:p>
            <a:r>
              <a:rPr lang="de-DE" dirty="0" err="1" smtClean="0"/>
              <a:t>Perou</a:t>
            </a:r>
            <a:r>
              <a:rPr lang="de-DE" dirty="0" smtClean="0"/>
              <a:t>, </a:t>
            </a:r>
            <a:r>
              <a:rPr lang="de-DE" dirty="0" err="1" smtClean="0"/>
              <a:t>Sorlie</a:t>
            </a:r>
            <a:r>
              <a:rPr lang="de-DE" dirty="0" smtClean="0"/>
              <a:t> et al, 2000; </a:t>
            </a:r>
            <a:r>
              <a:rPr lang="de-DE" dirty="0" err="1" smtClean="0"/>
              <a:t>Sorlie</a:t>
            </a:r>
            <a:r>
              <a:rPr lang="de-DE" dirty="0" smtClean="0"/>
              <a:t> et al, 2001, </a:t>
            </a:r>
            <a:r>
              <a:rPr lang="de-DE" dirty="0" err="1" smtClean="0"/>
              <a:t>Abd</a:t>
            </a:r>
            <a:r>
              <a:rPr lang="de-DE" dirty="0" smtClean="0"/>
              <a:t> </a:t>
            </a:r>
            <a:r>
              <a:rPr lang="de-DE" dirty="0" err="1" smtClean="0"/>
              <a:t>El</a:t>
            </a:r>
            <a:r>
              <a:rPr lang="de-DE" dirty="0" smtClean="0"/>
              <a:t> </a:t>
            </a:r>
            <a:r>
              <a:rPr lang="de-DE" dirty="0" err="1" smtClean="0"/>
              <a:t>Rehim</a:t>
            </a:r>
            <a:r>
              <a:rPr lang="de-DE" dirty="0" smtClean="0"/>
              <a:t> , </a:t>
            </a:r>
            <a:r>
              <a:rPr lang="de-DE" dirty="0" err="1" smtClean="0"/>
              <a:t>Pinder</a:t>
            </a:r>
            <a:r>
              <a:rPr lang="de-DE" dirty="0" smtClean="0"/>
              <a:t> et al,2004; Banerjee, Reis-</a:t>
            </a:r>
            <a:r>
              <a:rPr lang="de-DE" dirty="0" err="1" smtClean="0"/>
              <a:t>Filho</a:t>
            </a:r>
            <a:r>
              <a:rPr lang="de-DE" dirty="0" smtClean="0"/>
              <a:t> et al, 2006, </a:t>
            </a:r>
            <a:r>
              <a:rPr lang="de-DE" dirty="0" err="1" smtClean="0"/>
              <a:t>Fulford</a:t>
            </a:r>
            <a:r>
              <a:rPr lang="de-DE" dirty="0" smtClean="0"/>
              <a:t>, Reis-</a:t>
            </a:r>
            <a:r>
              <a:rPr lang="de-DE" dirty="0" err="1" smtClean="0"/>
              <a:t>Filho</a:t>
            </a:r>
            <a:r>
              <a:rPr lang="de-DE" dirty="0" smtClean="0"/>
              <a:t> et al, 2007; Haupt et al, 2010, </a:t>
            </a:r>
            <a:r>
              <a:rPr lang="de-DE" dirty="0" err="1" smtClean="0"/>
              <a:t>Jumppanen</a:t>
            </a:r>
            <a:r>
              <a:rPr lang="de-DE" dirty="0" smtClean="0"/>
              <a:t> et al, 2007,  Kim et al, 2006; </a:t>
            </a:r>
            <a:r>
              <a:rPr lang="de-DE" dirty="0" err="1" smtClean="0"/>
              <a:t>Korsching</a:t>
            </a:r>
            <a:r>
              <a:rPr lang="de-DE" dirty="0" smtClean="0"/>
              <a:t> et al, 2008; </a:t>
            </a:r>
            <a:r>
              <a:rPr lang="de-DE" dirty="0" err="1" smtClean="0"/>
              <a:t>Laakso</a:t>
            </a:r>
            <a:r>
              <a:rPr lang="de-DE" dirty="0" smtClean="0"/>
              <a:t> et al, 2006,Lavasani, </a:t>
            </a:r>
            <a:r>
              <a:rPr lang="de-DE" dirty="0" err="1" smtClean="0"/>
              <a:t>Moinfar</a:t>
            </a:r>
            <a:r>
              <a:rPr lang="de-DE" dirty="0" smtClean="0"/>
              <a:t>, 2012, </a:t>
            </a:r>
            <a:r>
              <a:rPr lang="de-DE" dirty="0" err="1" smtClean="0"/>
              <a:t>Lerma</a:t>
            </a:r>
            <a:r>
              <a:rPr lang="de-DE" dirty="0" smtClean="0"/>
              <a:t> et al, 2009,  </a:t>
            </a:r>
            <a:r>
              <a:rPr lang="de-DE" dirty="0" err="1" smtClean="0"/>
              <a:t>Linnn</a:t>
            </a:r>
            <a:r>
              <a:rPr lang="de-DE" dirty="0" smtClean="0"/>
              <a:t>, Van `t </a:t>
            </a:r>
            <a:r>
              <a:rPr lang="de-DE" dirty="0" err="1" smtClean="0"/>
              <a:t>Veer</a:t>
            </a:r>
            <a:r>
              <a:rPr lang="de-DE" dirty="0" smtClean="0"/>
              <a:t>, 2009; </a:t>
            </a:r>
            <a:r>
              <a:rPr lang="de-DE" dirty="0" err="1" smtClean="0"/>
              <a:t>Livasi</a:t>
            </a:r>
            <a:r>
              <a:rPr lang="de-DE" dirty="0" smtClean="0"/>
              <a:t> et al, 2007,  </a:t>
            </a:r>
            <a:r>
              <a:rPr lang="de-DE" dirty="0" err="1" smtClean="0"/>
              <a:t>Moinfar</a:t>
            </a:r>
            <a:r>
              <a:rPr lang="de-DE" dirty="0" smtClean="0"/>
              <a:t>, 2008, Nassar et al, 2012; </a:t>
            </a:r>
            <a:r>
              <a:rPr lang="de-DE" dirty="0" err="1" smtClean="0"/>
              <a:t>Natrajan</a:t>
            </a:r>
            <a:r>
              <a:rPr lang="de-DE" dirty="0" smtClean="0"/>
              <a:t> et al, 2010, Nielsen et al, 2004; </a:t>
            </a:r>
            <a:r>
              <a:rPr lang="de-DE" dirty="0" err="1" smtClean="0"/>
              <a:t>Polidoro</a:t>
            </a:r>
            <a:r>
              <a:rPr lang="de-DE" dirty="0" smtClean="0"/>
              <a:t> et al, 2009;  </a:t>
            </a:r>
            <a:r>
              <a:rPr lang="de-DE" dirty="0" err="1" smtClean="0"/>
              <a:t>Rakha</a:t>
            </a:r>
            <a:r>
              <a:rPr lang="de-DE" dirty="0" smtClean="0"/>
              <a:t> et al, 2008; Reis-</a:t>
            </a:r>
            <a:r>
              <a:rPr lang="de-DE" dirty="0" err="1" smtClean="0"/>
              <a:t>Filho</a:t>
            </a:r>
            <a:r>
              <a:rPr lang="de-DE" dirty="0" smtClean="0"/>
              <a:t> et al, 2006,  Reis-</a:t>
            </a:r>
            <a:r>
              <a:rPr lang="de-DE" dirty="0" err="1" smtClean="0"/>
              <a:t>Filho</a:t>
            </a:r>
            <a:r>
              <a:rPr lang="de-DE" dirty="0" smtClean="0"/>
              <a:t> and </a:t>
            </a:r>
            <a:r>
              <a:rPr lang="de-DE" dirty="0" err="1" smtClean="0"/>
              <a:t>Tutt</a:t>
            </a:r>
            <a:r>
              <a:rPr lang="de-DE" dirty="0" smtClean="0"/>
              <a:t>, 2008; Tan et al,2008; Tuner and Reis-</a:t>
            </a:r>
            <a:r>
              <a:rPr lang="de-DE" dirty="0" err="1" smtClean="0"/>
              <a:t>Filho</a:t>
            </a:r>
            <a:r>
              <a:rPr lang="de-DE" dirty="0" smtClean="0"/>
              <a:t>, 2006;  Yamashita et al, 2013   </a:t>
            </a:r>
            <a:endParaRPr lang="de-DE" dirty="0"/>
          </a:p>
        </p:txBody>
      </p:sp>
      <p:sp>
        <p:nvSpPr>
          <p:cNvPr id="4" name="Textfeld 3"/>
          <p:cNvSpPr txBox="1"/>
          <p:nvPr/>
        </p:nvSpPr>
        <p:spPr>
          <a:xfrm>
            <a:off x="2633852" y="1454320"/>
            <a:ext cx="3088497" cy="1569660"/>
          </a:xfrm>
          <a:prstGeom prst="rect">
            <a:avLst/>
          </a:prstGeom>
          <a:noFill/>
          <a:ln>
            <a:solidFill>
              <a:srgbClr val="000090"/>
            </a:solidFill>
          </a:ln>
        </p:spPr>
        <p:txBody>
          <a:bodyPr wrap="square" rtlCol="0">
            <a:spAutoFit/>
          </a:bodyPr>
          <a:lstStyle/>
          <a:p>
            <a:pPr marL="342900" indent="-342900">
              <a:buFont typeface="Arial"/>
              <a:buChar char="•"/>
            </a:pPr>
            <a:r>
              <a:rPr lang="de-DE" sz="2400" b="1" dirty="0" smtClean="0"/>
              <a:t>HE: high grade</a:t>
            </a:r>
          </a:p>
          <a:p>
            <a:pPr marL="342900" indent="-342900">
              <a:buFont typeface="Arial"/>
              <a:buChar char="•"/>
            </a:pPr>
            <a:r>
              <a:rPr lang="de-DE" sz="2400" b="1" dirty="0" smtClean="0"/>
              <a:t>IH: K5+ a/o EGFR+</a:t>
            </a:r>
          </a:p>
          <a:p>
            <a:pPr marL="342900" indent="-342900">
              <a:buFont typeface="Arial"/>
              <a:buChar char="•"/>
            </a:pPr>
            <a:r>
              <a:rPr lang="de-DE" sz="2400" b="1" dirty="0" err="1" smtClean="0"/>
              <a:t>Molecular</a:t>
            </a:r>
            <a:r>
              <a:rPr lang="de-DE" sz="2400" b="1" dirty="0" smtClean="0"/>
              <a:t> </a:t>
            </a:r>
            <a:r>
              <a:rPr lang="de-DE" sz="2400" b="1" dirty="0" err="1" smtClean="0"/>
              <a:t>signature</a:t>
            </a:r>
            <a:endParaRPr lang="de-DE" sz="2400" b="1" dirty="0" smtClean="0"/>
          </a:p>
          <a:p>
            <a:pPr marL="342900" indent="-342900">
              <a:buFont typeface="Arial"/>
              <a:buChar char="•"/>
            </a:pPr>
            <a:r>
              <a:rPr lang="de-DE" sz="2400" b="1" dirty="0" err="1"/>
              <a:t>b</a:t>
            </a:r>
            <a:r>
              <a:rPr lang="de-DE" sz="2400" b="1" dirty="0" err="1" smtClean="0"/>
              <a:t>ad</a:t>
            </a:r>
            <a:r>
              <a:rPr lang="de-DE" sz="2400" b="1" dirty="0" smtClean="0"/>
              <a:t> </a:t>
            </a:r>
            <a:r>
              <a:rPr lang="de-DE" sz="2400" b="1" dirty="0" err="1" smtClean="0"/>
              <a:t>prognosis</a:t>
            </a:r>
            <a:endParaRPr lang="de-DE" sz="2400" b="1" dirty="0"/>
          </a:p>
        </p:txBody>
      </p:sp>
      <p:sp>
        <p:nvSpPr>
          <p:cNvPr id="5" name="Textfeld 4"/>
          <p:cNvSpPr txBox="1"/>
          <p:nvPr/>
        </p:nvSpPr>
        <p:spPr>
          <a:xfrm>
            <a:off x="5832094" y="30776"/>
            <a:ext cx="3198244" cy="3662541"/>
          </a:xfrm>
          <a:prstGeom prst="rect">
            <a:avLst/>
          </a:prstGeom>
          <a:noFill/>
          <a:ln>
            <a:solidFill>
              <a:srgbClr val="0000FF"/>
            </a:solidFill>
          </a:ln>
        </p:spPr>
        <p:txBody>
          <a:bodyPr wrap="square" rtlCol="0">
            <a:spAutoFit/>
          </a:bodyPr>
          <a:lstStyle/>
          <a:p>
            <a:r>
              <a:rPr lang="de-DE" sz="2400" b="1" dirty="0" err="1" smtClean="0">
                <a:solidFill>
                  <a:srgbClr val="3366FF"/>
                </a:solidFill>
              </a:rPr>
              <a:t>Current</a:t>
            </a:r>
            <a:r>
              <a:rPr lang="de-DE" sz="2400" b="1" dirty="0" smtClean="0">
                <a:solidFill>
                  <a:srgbClr val="3366FF"/>
                </a:solidFill>
              </a:rPr>
              <a:t> </a:t>
            </a:r>
            <a:r>
              <a:rPr lang="de-DE" sz="2400" b="1" dirty="0" err="1" smtClean="0">
                <a:solidFill>
                  <a:srgbClr val="3366FF"/>
                </a:solidFill>
              </a:rPr>
              <a:t>classification</a:t>
            </a:r>
            <a:r>
              <a:rPr lang="de-DE" sz="2400" b="1" dirty="0" smtClean="0">
                <a:solidFill>
                  <a:srgbClr val="3366FF"/>
                </a:solidFill>
              </a:rPr>
              <a:t>:</a:t>
            </a:r>
          </a:p>
          <a:p>
            <a:r>
              <a:rPr lang="de-DE" sz="2400" b="1" dirty="0" err="1" smtClean="0">
                <a:solidFill>
                  <a:srgbClr val="3366FF"/>
                </a:solidFill>
              </a:rPr>
              <a:t>Two</a:t>
            </a:r>
            <a:r>
              <a:rPr lang="de-DE" sz="2400" b="1" dirty="0" smtClean="0">
                <a:solidFill>
                  <a:srgbClr val="3366FF"/>
                </a:solidFill>
              </a:rPr>
              <a:t> </a:t>
            </a:r>
            <a:r>
              <a:rPr lang="de-DE" sz="2400" b="1" dirty="0" err="1" smtClean="0">
                <a:solidFill>
                  <a:srgbClr val="3366FF"/>
                </a:solidFill>
              </a:rPr>
              <a:t>cells</a:t>
            </a:r>
            <a:r>
              <a:rPr lang="de-DE" sz="2400" b="1" dirty="0" smtClean="0">
                <a:solidFill>
                  <a:srgbClr val="3366FF"/>
                </a:solidFill>
              </a:rPr>
              <a:t> </a:t>
            </a:r>
            <a:r>
              <a:rPr lang="de-DE" sz="2400" b="1" dirty="0" err="1" smtClean="0">
                <a:solidFill>
                  <a:srgbClr val="3366FF"/>
                </a:solidFill>
              </a:rPr>
              <a:t>concept</a:t>
            </a:r>
            <a:endParaRPr lang="de-DE" sz="2400" b="1" dirty="0" smtClean="0">
              <a:solidFill>
                <a:srgbClr val="3366FF"/>
              </a:solidFill>
            </a:endParaRPr>
          </a:p>
          <a:p>
            <a:endParaRPr lang="de-DE" sz="2400" b="1" dirty="0" smtClean="0">
              <a:solidFill>
                <a:srgbClr val="3366FF"/>
              </a:solidFill>
            </a:endParaRPr>
          </a:p>
          <a:p>
            <a:pPr marL="342900" indent="-342900">
              <a:buFont typeface="Arial"/>
              <a:buChar char="•"/>
            </a:pPr>
            <a:r>
              <a:rPr lang="de-DE" sz="2000" b="1" dirty="0">
                <a:solidFill>
                  <a:schemeClr val="accent1">
                    <a:lumMod val="50000"/>
                  </a:schemeClr>
                </a:solidFill>
              </a:rPr>
              <a:t>b</a:t>
            </a:r>
            <a:r>
              <a:rPr lang="de-DE" sz="2000" b="1" dirty="0" smtClean="0">
                <a:solidFill>
                  <a:schemeClr val="accent1">
                    <a:lumMod val="50000"/>
                  </a:schemeClr>
                </a:solidFill>
              </a:rPr>
              <a:t>asal/</a:t>
            </a:r>
            <a:r>
              <a:rPr lang="de-DE" sz="2000" b="1" dirty="0" err="1" smtClean="0">
                <a:solidFill>
                  <a:schemeClr val="accent1">
                    <a:lumMod val="50000"/>
                  </a:schemeClr>
                </a:solidFill>
              </a:rPr>
              <a:t>myoepithelial</a:t>
            </a:r>
            <a:r>
              <a:rPr lang="de-DE" sz="2000" b="1" dirty="0">
                <a:solidFill>
                  <a:schemeClr val="accent1">
                    <a:lumMod val="50000"/>
                  </a:schemeClr>
                </a:solidFill>
              </a:rPr>
              <a:t> </a:t>
            </a:r>
            <a:r>
              <a:rPr lang="de-DE" sz="2000" b="1" dirty="0" smtClean="0">
                <a:solidFill>
                  <a:schemeClr val="accent1">
                    <a:lumMod val="50000"/>
                  </a:schemeClr>
                </a:solidFill>
              </a:rPr>
              <a:t>(K5/14+ and/</a:t>
            </a:r>
            <a:r>
              <a:rPr lang="de-DE" sz="2000" b="1" dirty="0" err="1" smtClean="0">
                <a:solidFill>
                  <a:schemeClr val="accent1">
                    <a:lumMod val="50000"/>
                  </a:schemeClr>
                </a:solidFill>
              </a:rPr>
              <a:t>or</a:t>
            </a:r>
            <a:r>
              <a:rPr lang="de-DE" sz="2000" b="1" dirty="0" smtClean="0">
                <a:solidFill>
                  <a:schemeClr val="accent1">
                    <a:lumMod val="50000"/>
                  </a:schemeClr>
                </a:solidFill>
              </a:rPr>
              <a:t> EGFR+; </a:t>
            </a:r>
            <a:r>
              <a:rPr lang="de-DE" sz="2000" b="1" dirty="0" err="1" smtClean="0">
                <a:solidFill>
                  <a:schemeClr val="accent1">
                    <a:lumMod val="50000"/>
                  </a:schemeClr>
                </a:solidFill>
              </a:rPr>
              <a:t>triple</a:t>
            </a:r>
            <a:r>
              <a:rPr lang="de-DE" sz="2000" b="1" dirty="0" smtClean="0">
                <a:solidFill>
                  <a:schemeClr val="accent1">
                    <a:lumMod val="50000"/>
                  </a:schemeClr>
                </a:solidFill>
              </a:rPr>
              <a:t> negative)</a:t>
            </a:r>
          </a:p>
          <a:p>
            <a:r>
              <a:rPr lang="de-DE" sz="2000" b="1" dirty="0" smtClean="0">
                <a:solidFill>
                  <a:schemeClr val="accent1">
                    <a:lumMod val="50000"/>
                  </a:schemeClr>
                </a:solidFill>
              </a:rPr>
              <a:t> </a:t>
            </a:r>
          </a:p>
          <a:p>
            <a:pPr marL="342900" indent="-342900">
              <a:buFont typeface="Arial"/>
              <a:buChar char="•"/>
            </a:pPr>
            <a:r>
              <a:rPr lang="de-DE" sz="2000" b="1" dirty="0" err="1" smtClean="0">
                <a:solidFill>
                  <a:schemeClr val="accent3">
                    <a:lumMod val="50000"/>
                  </a:schemeClr>
                </a:solidFill>
              </a:rPr>
              <a:t>luminal</a:t>
            </a:r>
            <a:r>
              <a:rPr lang="de-DE" sz="2000" b="1" dirty="0" smtClean="0">
                <a:solidFill>
                  <a:schemeClr val="accent3">
                    <a:lumMod val="50000"/>
                  </a:schemeClr>
                </a:solidFill>
              </a:rPr>
              <a:t> (K7+; K8/18+; K19+)</a:t>
            </a:r>
          </a:p>
          <a:p>
            <a:pPr marL="342900" indent="-342900">
              <a:buFont typeface="Arial"/>
              <a:buChar char="•"/>
            </a:pPr>
            <a:r>
              <a:rPr lang="de-DE" sz="2000" b="1" dirty="0" smtClean="0">
                <a:solidFill>
                  <a:srgbClr val="0000FF"/>
                </a:solidFill>
              </a:rPr>
              <a:t>ER+/-</a:t>
            </a:r>
          </a:p>
          <a:p>
            <a:pPr marL="342900" indent="-342900">
              <a:buFont typeface="Arial"/>
              <a:buChar char="•"/>
            </a:pPr>
            <a:r>
              <a:rPr lang="de-DE" sz="2000" b="1" dirty="0" smtClean="0">
                <a:solidFill>
                  <a:srgbClr val="0000FF"/>
                </a:solidFill>
              </a:rPr>
              <a:t>Her2+</a:t>
            </a:r>
            <a:endParaRPr lang="de-DE" sz="2000" b="1" dirty="0">
              <a:solidFill>
                <a:srgbClr val="0000FF"/>
              </a:solidFill>
            </a:endParaRPr>
          </a:p>
        </p:txBody>
      </p:sp>
      <p:pic>
        <p:nvPicPr>
          <p:cNvPr id="6" name="Bild 5" descr="1317584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91" y="2021756"/>
            <a:ext cx="2077614" cy="1558210"/>
          </a:xfrm>
          <a:prstGeom prst="rect">
            <a:avLst/>
          </a:prstGeom>
        </p:spPr>
      </p:pic>
      <p:sp>
        <p:nvSpPr>
          <p:cNvPr id="7" name="Textfeld 6"/>
          <p:cNvSpPr txBox="1"/>
          <p:nvPr/>
        </p:nvSpPr>
        <p:spPr>
          <a:xfrm>
            <a:off x="204795" y="2470035"/>
            <a:ext cx="500063" cy="461665"/>
          </a:xfrm>
          <a:prstGeom prst="rect">
            <a:avLst/>
          </a:prstGeom>
          <a:solidFill>
            <a:srgbClr val="FFFFFF"/>
          </a:solidFill>
        </p:spPr>
        <p:txBody>
          <a:bodyPr wrap="square" rtlCol="0">
            <a:spAutoFit/>
          </a:bodyPr>
          <a:lstStyle/>
          <a:p>
            <a:r>
              <a:rPr lang="de-DE" sz="2400" b="1" dirty="0" smtClean="0"/>
              <a:t>K5</a:t>
            </a:r>
            <a:endParaRPr lang="de-DE" sz="2400" b="1" dirty="0"/>
          </a:p>
        </p:txBody>
      </p:sp>
      <p:sp>
        <p:nvSpPr>
          <p:cNvPr id="8" name="Textfeld 7"/>
          <p:cNvSpPr txBox="1"/>
          <p:nvPr/>
        </p:nvSpPr>
        <p:spPr>
          <a:xfrm>
            <a:off x="62711" y="251914"/>
            <a:ext cx="5294859" cy="523220"/>
          </a:xfrm>
          <a:prstGeom prst="rect">
            <a:avLst/>
          </a:prstGeom>
          <a:solidFill>
            <a:srgbClr val="FFFFFF"/>
          </a:solidFill>
        </p:spPr>
        <p:txBody>
          <a:bodyPr wrap="square" rtlCol="0">
            <a:spAutoFit/>
          </a:bodyPr>
          <a:lstStyle/>
          <a:p>
            <a:r>
              <a:rPr lang="de-DE" sz="2800" b="1" dirty="0" smtClean="0"/>
              <a:t>Invasive </a:t>
            </a:r>
            <a:r>
              <a:rPr lang="de-DE" sz="2800" b="1" dirty="0" err="1" smtClean="0"/>
              <a:t>carcinoma</a:t>
            </a:r>
            <a:r>
              <a:rPr lang="de-DE" sz="2800" b="1" dirty="0" smtClean="0"/>
              <a:t>, basal-</a:t>
            </a:r>
            <a:r>
              <a:rPr lang="de-DE" sz="2800" b="1" dirty="0" err="1" smtClean="0"/>
              <a:t>like</a:t>
            </a:r>
            <a:endParaRPr lang="de-DE" sz="2800" b="1" dirty="0"/>
          </a:p>
        </p:txBody>
      </p:sp>
      <p:pic>
        <p:nvPicPr>
          <p:cNvPr id="9" name="Bild 8" descr="121256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91" y="952560"/>
            <a:ext cx="2077614" cy="1558211"/>
          </a:xfrm>
          <a:prstGeom prst="rect">
            <a:avLst/>
          </a:prstGeom>
        </p:spPr>
      </p:pic>
    </p:spTree>
    <p:extLst>
      <p:ext uri="{BB962C8B-B14F-4D97-AF65-F5344CB8AC3E}">
        <p14:creationId xmlns:p14="http://schemas.microsoft.com/office/powerpoint/2010/main" val="2963056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876800" y="3048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de-DE" b="1"/>
          </a:p>
        </p:txBody>
      </p:sp>
      <p:sp>
        <p:nvSpPr>
          <p:cNvPr id="3" name="Text Box 6"/>
          <p:cNvSpPr txBox="1">
            <a:spLocks noChangeArrowheads="1"/>
          </p:cNvSpPr>
          <p:nvPr/>
        </p:nvSpPr>
        <p:spPr bwMode="auto">
          <a:xfrm>
            <a:off x="852488" y="4165600"/>
            <a:ext cx="3711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de-DE" sz="2000" b="1">
              <a:solidFill>
                <a:schemeClr val="bg1"/>
              </a:solidFill>
            </a:endParaRPr>
          </a:p>
        </p:txBody>
      </p:sp>
      <p:sp>
        <p:nvSpPr>
          <p:cNvPr id="5" name="Text Box 8"/>
          <p:cNvSpPr txBox="1">
            <a:spLocks noChangeArrowheads="1"/>
          </p:cNvSpPr>
          <p:nvPr/>
        </p:nvSpPr>
        <p:spPr bwMode="auto">
          <a:xfrm>
            <a:off x="352425" y="685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de-DE" sz="2400" b="1"/>
          </a:p>
        </p:txBody>
      </p:sp>
      <p:sp>
        <p:nvSpPr>
          <p:cNvPr id="6" name="Text Box 9"/>
          <p:cNvSpPr txBox="1">
            <a:spLocks noChangeArrowheads="1"/>
          </p:cNvSpPr>
          <p:nvPr/>
        </p:nvSpPr>
        <p:spPr bwMode="auto">
          <a:xfrm>
            <a:off x="4876800" y="304800"/>
            <a:ext cx="33528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de-DE" b="1"/>
          </a:p>
          <a:p>
            <a:pPr>
              <a:spcBef>
                <a:spcPct val="50000"/>
              </a:spcBef>
            </a:pPr>
            <a:endParaRPr lang="de-DE" b="1"/>
          </a:p>
        </p:txBody>
      </p:sp>
      <p:sp>
        <p:nvSpPr>
          <p:cNvPr id="12" name="Textfeld 11"/>
          <p:cNvSpPr txBox="1"/>
          <p:nvPr/>
        </p:nvSpPr>
        <p:spPr>
          <a:xfrm>
            <a:off x="521148" y="6475809"/>
            <a:ext cx="7708452" cy="369332"/>
          </a:xfrm>
          <a:prstGeom prst="rect">
            <a:avLst/>
          </a:prstGeom>
          <a:noFill/>
        </p:spPr>
        <p:txBody>
          <a:bodyPr wrap="square" rtlCol="0">
            <a:spAutoFit/>
          </a:bodyPr>
          <a:lstStyle/>
          <a:p>
            <a:r>
              <a:rPr lang="de-DE" dirty="0" err="1" smtClean="0"/>
              <a:t>Perou</a:t>
            </a:r>
            <a:r>
              <a:rPr lang="de-DE" dirty="0" smtClean="0"/>
              <a:t>, </a:t>
            </a:r>
            <a:r>
              <a:rPr lang="de-DE" dirty="0" err="1" smtClean="0"/>
              <a:t>Sorlie</a:t>
            </a:r>
            <a:r>
              <a:rPr lang="de-DE" dirty="0" smtClean="0"/>
              <a:t> et al, 2000; </a:t>
            </a:r>
            <a:r>
              <a:rPr lang="de-DE" dirty="0" err="1" smtClean="0"/>
              <a:t>Sorlie</a:t>
            </a:r>
            <a:r>
              <a:rPr lang="de-DE" dirty="0" smtClean="0"/>
              <a:t> et al, 2001</a:t>
            </a:r>
            <a:endParaRPr lang="de-DE" dirty="0"/>
          </a:p>
        </p:txBody>
      </p:sp>
      <p:pic>
        <p:nvPicPr>
          <p:cNvPr id="13" name="Picture 11" descr="normal-40x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36" y="636336"/>
            <a:ext cx="3260506" cy="264128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1316924" y="-7571"/>
            <a:ext cx="6741397" cy="646331"/>
          </a:xfrm>
          <a:prstGeom prst="rect">
            <a:avLst/>
          </a:prstGeom>
          <a:noFill/>
        </p:spPr>
        <p:txBody>
          <a:bodyPr wrap="square" rtlCol="0">
            <a:spAutoFit/>
          </a:bodyPr>
          <a:lstStyle/>
          <a:p>
            <a:pPr algn="ctr"/>
            <a:r>
              <a:rPr lang="de-DE" sz="3600" b="1" dirty="0" err="1" smtClean="0"/>
              <a:t>Ontogeny</a:t>
            </a:r>
            <a:r>
              <a:rPr lang="de-DE" sz="3600" b="1" dirty="0" smtClean="0"/>
              <a:t> and </a:t>
            </a:r>
            <a:r>
              <a:rPr lang="de-DE" sz="3600" b="1" dirty="0" err="1" smtClean="0"/>
              <a:t>breast</a:t>
            </a:r>
            <a:r>
              <a:rPr lang="de-DE" sz="3600" b="1" dirty="0" smtClean="0"/>
              <a:t> </a:t>
            </a:r>
            <a:r>
              <a:rPr lang="de-DE" sz="3600" b="1" dirty="0" err="1" smtClean="0"/>
              <a:t>tumors</a:t>
            </a:r>
            <a:endParaRPr lang="de-DE" sz="3600" b="1" dirty="0"/>
          </a:p>
        </p:txBody>
      </p:sp>
      <p:sp>
        <p:nvSpPr>
          <p:cNvPr id="14" name="Textfeld 13"/>
          <p:cNvSpPr txBox="1"/>
          <p:nvPr/>
        </p:nvSpPr>
        <p:spPr>
          <a:xfrm>
            <a:off x="4021348" y="1460368"/>
            <a:ext cx="1575598" cy="1200328"/>
          </a:xfrm>
          <a:prstGeom prst="rect">
            <a:avLst/>
          </a:prstGeom>
          <a:noFill/>
          <a:ln>
            <a:solidFill>
              <a:srgbClr val="000090"/>
            </a:solidFill>
          </a:ln>
        </p:spPr>
        <p:txBody>
          <a:bodyPr wrap="square" rtlCol="0">
            <a:spAutoFit/>
          </a:bodyPr>
          <a:lstStyle/>
          <a:p>
            <a:r>
              <a:rPr lang="de-DE" sz="2400" b="1" dirty="0" smtClean="0"/>
              <a:t>HE</a:t>
            </a:r>
          </a:p>
          <a:p>
            <a:r>
              <a:rPr lang="de-DE" sz="2400" b="1" dirty="0" smtClean="0"/>
              <a:t>IH</a:t>
            </a:r>
          </a:p>
          <a:p>
            <a:r>
              <a:rPr lang="de-DE" sz="2400" b="1" dirty="0" err="1" smtClean="0"/>
              <a:t>Molecular</a:t>
            </a:r>
            <a:endParaRPr lang="de-DE" sz="2400" b="1" dirty="0"/>
          </a:p>
        </p:txBody>
      </p:sp>
      <p:sp>
        <p:nvSpPr>
          <p:cNvPr id="15" name="Textfeld 14"/>
          <p:cNvSpPr txBox="1"/>
          <p:nvPr/>
        </p:nvSpPr>
        <p:spPr>
          <a:xfrm>
            <a:off x="6098627" y="703960"/>
            <a:ext cx="2789449" cy="2308324"/>
          </a:xfrm>
          <a:prstGeom prst="rect">
            <a:avLst/>
          </a:prstGeom>
          <a:noFill/>
          <a:ln>
            <a:solidFill>
              <a:srgbClr val="0000FF"/>
            </a:solidFill>
          </a:ln>
        </p:spPr>
        <p:txBody>
          <a:bodyPr wrap="square" rtlCol="0">
            <a:spAutoFit/>
          </a:bodyPr>
          <a:lstStyle/>
          <a:p>
            <a:r>
              <a:rPr lang="de-DE" sz="2400" b="1" dirty="0" err="1" smtClean="0">
                <a:solidFill>
                  <a:srgbClr val="3366FF"/>
                </a:solidFill>
              </a:rPr>
              <a:t>Two</a:t>
            </a:r>
            <a:r>
              <a:rPr lang="de-DE" sz="2400" b="1" dirty="0" smtClean="0">
                <a:solidFill>
                  <a:srgbClr val="3366FF"/>
                </a:solidFill>
              </a:rPr>
              <a:t> </a:t>
            </a:r>
            <a:r>
              <a:rPr lang="de-DE" sz="2400" b="1" dirty="0" err="1" smtClean="0">
                <a:solidFill>
                  <a:srgbClr val="3366FF"/>
                </a:solidFill>
              </a:rPr>
              <a:t>cells</a:t>
            </a:r>
            <a:r>
              <a:rPr lang="de-DE" sz="2400" b="1" dirty="0" smtClean="0">
                <a:solidFill>
                  <a:srgbClr val="3366FF"/>
                </a:solidFill>
              </a:rPr>
              <a:t> </a:t>
            </a:r>
            <a:r>
              <a:rPr lang="de-DE" sz="2400" b="1" dirty="0" err="1" smtClean="0">
                <a:solidFill>
                  <a:srgbClr val="3366FF"/>
                </a:solidFill>
              </a:rPr>
              <a:t>concept</a:t>
            </a:r>
            <a:endParaRPr lang="de-DE" sz="2400" b="1" dirty="0" smtClean="0">
              <a:solidFill>
                <a:srgbClr val="3366FF"/>
              </a:solidFill>
            </a:endParaRPr>
          </a:p>
          <a:p>
            <a:pPr marL="342900" indent="-342900">
              <a:buFont typeface="Arial"/>
              <a:buChar char="•"/>
            </a:pPr>
            <a:r>
              <a:rPr lang="de-DE" sz="2000" b="1" dirty="0" smtClean="0">
                <a:solidFill>
                  <a:schemeClr val="tx2">
                    <a:lumMod val="75000"/>
                  </a:schemeClr>
                </a:solidFill>
              </a:rPr>
              <a:t>Basal/</a:t>
            </a:r>
            <a:r>
              <a:rPr lang="de-DE" sz="2000" b="1" dirty="0" err="1">
                <a:solidFill>
                  <a:schemeClr val="tx2">
                    <a:lumMod val="75000"/>
                  </a:schemeClr>
                </a:solidFill>
              </a:rPr>
              <a:t>m</a:t>
            </a:r>
            <a:r>
              <a:rPr lang="de-DE" sz="2000" b="1" dirty="0" err="1" smtClean="0">
                <a:solidFill>
                  <a:schemeClr val="tx2">
                    <a:lumMod val="75000"/>
                  </a:schemeClr>
                </a:solidFill>
              </a:rPr>
              <a:t>yoepithelial</a:t>
            </a:r>
            <a:endParaRPr lang="de-DE" sz="2000" b="1" dirty="0" smtClean="0">
              <a:solidFill>
                <a:schemeClr val="tx2">
                  <a:lumMod val="75000"/>
                </a:schemeClr>
              </a:solidFill>
            </a:endParaRPr>
          </a:p>
          <a:p>
            <a:pPr marL="342900" indent="-342900">
              <a:buFont typeface="Arial"/>
              <a:buChar char="•"/>
            </a:pPr>
            <a:r>
              <a:rPr lang="de-DE" sz="2000" b="1" dirty="0" smtClean="0">
                <a:solidFill>
                  <a:schemeClr val="tx2">
                    <a:lumMod val="75000"/>
                  </a:schemeClr>
                </a:solidFill>
              </a:rPr>
              <a:t>(K5/14+; SMA+, p63+ </a:t>
            </a:r>
            <a:r>
              <a:rPr lang="de-DE" sz="2000" b="1" dirty="0" err="1" smtClean="0">
                <a:solidFill>
                  <a:schemeClr val="tx2">
                    <a:lumMod val="75000"/>
                  </a:schemeClr>
                </a:solidFill>
              </a:rPr>
              <a:t>etc</a:t>
            </a:r>
            <a:r>
              <a:rPr lang="de-DE" sz="2000" b="1" dirty="0" smtClean="0">
                <a:solidFill>
                  <a:schemeClr val="tx2">
                    <a:lumMod val="75000"/>
                  </a:schemeClr>
                </a:solidFill>
              </a:rPr>
              <a:t>)</a:t>
            </a:r>
          </a:p>
          <a:p>
            <a:pPr marL="342900" indent="-342900">
              <a:buFont typeface="Arial"/>
              <a:buChar char="•"/>
            </a:pPr>
            <a:r>
              <a:rPr lang="de-DE" sz="2000" b="1" dirty="0" err="1" smtClean="0">
                <a:solidFill>
                  <a:schemeClr val="accent3">
                    <a:lumMod val="50000"/>
                  </a:schemeClr>
                </a:solidFill>
              </a:rPr>
              <a:t>Luminal</a:t>
            </a:r>
            <a:endParaRPr lang="de-DE" sz="2000" b="1" dirty="0" smtClean="0">
              <a:solidFill>
                <a:schemeClr val="accent3">
                  <a:lumMod val="50000"/>
                </a:schemeClr>
              </a:solidFill>
            </a:endParaRPr>
          </a:p>
          <a:p>
            <a:pPr marL="342900" indent="-342900">
              <a:buFont typeface="Arial"/>
              <a:buChar char="•"/>
            </a:pPr>
            <a:r>
              <a:rPr lang="de-DE" sz="2000" b="1" dirty="0">
                <a:solidFill>
                  <a:schemeClr val="accent3">
                    <a:lumMod val="50000"/>
                  </a:schemeClr>
                </a:solidFill>
              </a:rPr>
              <a:t>(</a:t>
            </a:r>
            <a:r>
              <a:rPr lang="de-DE" sz="2000" b="1" dirty="0" smtClean="0">
                <a:solidFill>
                  <a:schemeClr val="accent3">
                    <a:lumMod val="50000"/>
                  </a:schemeClr>
                </a:solidFill>
              </a:rPr>
              <a:t>K7;K8/18;K19)</a:t>
            </a:r>
          </a:p>
          <a:p>
            <a:pPr marL="342900" indent="-342900">
              <a:buFont typeface="Arial"/>
              <a:buChar char="•"/>
            </a:pPr>
            <a:r>
              <a:rPr lang="de-DE" sz="2000" b="1" dirty="0" smtClean="0">
                <a:solidFill>
                  <a:schemeClr val="accent3">
                    <a:lumMod val="50000"/>
                  </a:schemeClr>
                </a:solidFill>
              </a:rPr>
              <a:t>ER</a:t>
            </a:r>
            <a:endParaRPr lang="de-DE" sz="2000" b="1" dirty="0">
              <a:solidFill>
                <a:schemeClr val="accent3">
                  <a:lumMod val="50000"/>
                </a:schemeClr>
              </a:solidFill>
            </a:endParaRPr>
          </a:p>
        </p:txBody>
      </p:sp>
      <p:cxnSp>
        <p:nvCxnSpPr>
          <p:cNvPr id="17" name="Gerade Verbindung mit Pfeil 16"/>
          <p:cNvCxnSpPr/>
          <p:nvPr/>
        </p:nvCxnSpPr>
        <p:spPr>
          <a:xfrm>
            <a:off x="7448754" y="3083375"/>
            <a:ext cx="0" cy="653300"/>
          </a:xfrm>
          <a:prstGeom prst="straightConnector1">
            <a:avLst/>
          </a:prstGeom>
          <a:ln w="5715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feld 17"/>
          <p:cNvSpPr txBox="1"/>
          <p:nvPr/>
        </p:nvSpPr>
        <p:spPr>
          <a:xfrm>
            <a:off x="3891551" y="4369440"/>
            <a:ext cx="1575598" cy="1200328"/>
          </a:xfrm>
          <a:prstGeom prst="rect">
            <a:avLst/>
          </a:prstGeom>
          <a:noFill/>
          <a:ln>
            <a:solidFill>
              <a:srgbClr val="000090"/>
            </a:solidFill>
          </a:ln>
        </p:spPr>
        <p:txBody>
          <a:bodyPr wrap="square" rtlCol="0">
            <a:spAutoFit/>
          </a:bodyPr>
          <a:lstStyle/>
          <a:p>
            <a:r>
              <a:rPr lang="de-DE" sz="2400" b="1" dirty="0" smtClean="0"/>
              <a:t>HE</a:t>
            </a:r>
          </a:p>
          <a:p>
            <a:r>
              <a:rPr lang="de-DE" sz="2400" b="1" dirty="0" smtClean="0"/>
              <a:t>IH</a:t>
            </a:r>
          </a:p>
          <a:p>
            <a:r>
              <a:rPr lang="de-DE" sz="2400" b="1" dirty="0" err="1" smtClean="0"/>
              <a:t>Molecular</a:t>
            </a:r>
            <a:endParaRPr lang="de-DE" sz="2400" b="1" dirty="0"/>
          </a:p>
        </p:txBody>
      </p:sp>
      <p:sp>
        <p:nvSpPr>
          <p:cNvPr id="19" name="Textfeld 18"/>
          <p:cNvSpPr txBox="1"/>
          <p:nvPr/>
        </p:nvSpPr>
        <p:spPr>
          <a:xfrm>
            <a:off x="6098627" y="3867680"/>
            <a:ext cx="2789449" cy="2616101"/>
          </a:xfrm>
          <a:prstGeom prst="rect">
            <a:avLst/>
          </a:prstGeom>
          <a:noFill/>
          <a:ln>
            <a:solidFill>
              <a:srgbClr val="0000FF"/>
            </a:solidFill>
          </a:ln>
        </p:spPr>
        <p:txBody>
          <a:bodyPr wrap="square" rtlCol="0">
            <a:spAutoFit/>
          </a:bodyPr>
          <a:lstStyle/>
          <a:p>
            <a:r>
              <a:rPr lang="de-DE" sz="2400" b="1" dirty="0" err="1" smtClean="0">
                <a:solidFill>
                  <a:srgbClr val="3366FF"/>
                </a:solidFill>
              </a:rPr>
              <a:t>Two</a:t>
            </a:r>
            <a:r>
              <a:rPr lang="de-DE" sz="2400" b="1" dirty="0" smtClean="0">
                <a:solidFill>
                  <a:srgbClr val="3366FF"/>
                </a:solidFill>
              </a:rPr>
              <a:t> </a:t>
            </a:r>
            <a:r>
              <a:rPr lang="de-DE" sz="2400" b="1" dirty="0" err="1" smtClean="0">
                <a:solidFill>
                  <a:srgbClr val="3366FF"/>
                </a:solidFill>
              </a:rPr>
              <a:t>cells</a:t>
            </a:r>
            <a:r>
              <a:rPr lang="de-DE" sz="2400" b="1" dirty="0" smtClean="0">
                <a:solidFill>
                  <a:srgbClr val="3366FF"/>
                </a:solidFill>
              </a:rPr>
              <a:t> </a:t>
            </a:r>
            <a:r>
              <a:rPr lang="de-DE" sz="2400" b="1" dirty="0" err="1" smtClean="0">
                <a:solidFill>
                  <a:srgbClr val="3366FF"/>
                </a:solidFill>
              </a:rPr>
              <a:t>concept</a:t>
            </a:r>
            <a:endParaRPr lang="de-DE" sz="2400" b="1" dirty="0" smtClean="0">
              <a:solidFill>
                <a:srgbClr val="3366FF"/>
              </a:solidFill>
            </a:endParaRPr>
          </a:p>
          <a:p>
            <a:pPr marL="342900" indent="-342900">
              <a:buFont typeface="Arial"/>
              <a:buChar char="•"/>
            </a:pPr>
            <a:r>
              <a:rPr lang="de-DE" sz="2000" b="1" dirty="0" smtClean="0">
                <a:solidFill>
                  <a:schemeClr val="accent1">
                    <a:lumMod val="50000"/>
                  </a:schemeClr>
                </a:solidFill>
              </a:rPr>
              <a:t>Basal/</a:t>
            </a:r>
            <a:r>
              <a:rPr lang="de-DE" sz="2000" b="1" dirty="0" err="1">
                <a:solidFill>
                  <a:schemeClr val="accent1">
                    <a:lumMod val="50000"/>
                  </a:schemeClr>
                </a:solidFill>
              </a:rPr>
              <a:t>m</a:t>
            </a:r>
            <a:r>
              <a:rPr lang="de-DE" sz="2000" b="1" dirty="0" err="1" smtClean="0">
                <a:solidFill>
                  <a:schemeClr val="accent1">
                    <a:lumMod val="50000"/>
                  </a:schemeClr>
                </a:solidFill>
              </a:rPr>
              <a:t>yoepithelial</a:t>
            </a:r>
            <a:endParaRPr lang="de-DE" sz="2000" b="1" dirty="0" smtClean="0">
              <a:solidFill>
                <a:schemeClr val="accent1">
                  <a:lumMod val="50000"/>
                </a:schemeClr>
              </a:solidFill>
            </a:endParaRPr>
          </a:p>
          <a:p>
            <a:pPr marL="342900" indent="-342900">
              <a:buFont typeface="Arial"/>
              <a:buChar char="•"/>
            </a:pPr>
            <a:r>
              <a:rPr lang="de-DE" sz="2000" b="1" dirty="0" smtClean="0">
                <a:solidFill>
                  <a:schemeClr val="accent1">
                    <a:lumMod val="50000"/>
                  </a:schemeClr>
                </a:solidFill>
              </a:rPr>
              <a:t>(K5/14; SMA, p63 </a:t>
            </a:r>
            <a:r>
              <a:rPr lang="de-DE" sz="2000" b="1" dirty="0" err="1" smtClean="0">
                <a:solidFill>
                  <a:schemeClr val="accent1">
                    <a:lumMod val="50000"/>
                  </a:schemeClr>
                </a:solidFill>
              </a:rPr>
              <a:t>etc</a:t>
            </a:r>
            <a:r>
              <a:rPr lang="de-DE" sz="2000" b="1" dirty="0" smtClean="0">
                <a:solidFill>
                  <a:schemeClr val="accent1">
                    <a:lumMod val="50000"/>
                  </a:schemeClr>
                </a:solidFill>
              </a:rPr>
              <a:t>)</a:t>
            </a:r>
          </a:p>
          <a:p>
            <a:pPr marL="342900" indent="-342900">
              <a:buFont typeface="Arial"/>
              <a:buChar char="•"/>
            </a:pPr>
            <a:r>
              <a:rPr lang="de-DE" sz="2000" b="1" dirty="0" err="1" smtClean="0">
                <a:solidFill>
                  <a:schemeClr val="accent3">
                    <a:lumMod val="50000"/>
                  </a:schemeClr>
                </a:solidFill>
              </a:rPr>
              <a:t>Luminal</a:t>
            </a:r>
            <a:endParaRPr lang="de-DE" sz="2000" b="1" dirty="0" smtClean="0">
              <a:solidFill>
                <a:schemeClr val="accent3">
                  <a:lumMod val="50000"/>
                </a:schemeClr>
              </a:solidFill>
            </a:endParaRPr>
          </a:p>
          <a:p>
            <a:pPr marL="342900" indent="-342900">
              <a:buFont typeface="Arial"/>
              <a:buChar char="•"/>
            </a:pPr>
            <a:r>
              <a:rPr lang="de-DE" sz="2000" b="1" dirty="0">
                <a:solidFill>
                  <a:schemeClr val="accent3">
                    <a:lumMod val="50000"/>
                  </a:schemeClr>
                </a:solidFill>
              </a:rPr>
              <a:t>(</a:t>
            </a:r>
            <a:r>
              <a:rPr lang="de-DE" sz="2000" b="1" dirty="0" smtClean="0">
                <a:solidFill>
                  <a:schemeClr val="accent3">
                    <a:lumMod val="50000"/>
                  </a:schemeClr>
                </a:solidFill>
              </a:rPr>
              <a:t>K7;K8/18;K19)</a:t>
            </a:r>
          </a:p>
          <a:p>
            <a:pPr marL="342900" indent="-342900">
              <a:buFont typeface="Arial"/>
              <a:buChar char="•"/>
            </a:pPr>
            <a:r>
              <a:rPr lang="de-DE" sz="2000" b="1" dirty="0" smtClean="0">
                <a:solidFill>
                  <a:srgbClr val="0000FF"/>
                </a:solidFill>
              </a:rPr>
              <a:t>ER</a:t>
            </a:r>
          </a:p>
          <a:p>
            <a:pPr marL="342900" indent="-342900">
              <a:buFont typeface="Arial"/>
              <a:buChar char="•"/>
            </a:pPr>
            <a:r>
              <a:rPr lang="de-DE" sz="2000" b="1" dirty="0" smtClean="0">
                <a:solidFill>
                  <a:srgbClr val="0000FF"/>
                </a:solidFill>
              </a:rPr>
              <a:t>Her2</a:t>
            </a:r>
            <a:endParaRPr lang="de-DE" sz="2000" b="1" dirty="0">
              <a:solidFill>
                <a:srgbClr val="0000FF"/>
              </a:solidFill>
            </a:endParaRPr>
          </a:p>
        </p:txBody>
      </p:sp>
      <p:pic>
        <p:nvPicPr>
          <p:cNvPr id="20" name="Bild 19" descr="121256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488" y="3378665"/>
            <a:ext cx="2077614" cy="1558211"/>
          </a:xfrm>
          <a:prstGeom prst="rect">
            <a:avLst/>
          </a:prstGeom>
        </p:spPr>
      </p:pic>
      <p:pic>
        <p:nvPicPr>
          <p:cNvPr id="21" name="Bild 20" descr="1317584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488" y="4936876"/>
            <a:ext cx="2077614" cy="1558210"/>
          </a:xfrm>
          <a:prstGeom prst="rect">
            <a:avLst/>
          </a:prstGeom>
        </p:spPr>
      </p:pic>
      <p:sp>
        <p:nvSpPr>
          <p:cNvPr id="22" name="Textfeld 21"/>
          <p:cNvSpPr txBox="1"/>
          <p:nvPr/>
        </p:nvSpPr>
        <p:spPr>
          <a:xfrm>
            <a:off x="556239" y="4923490"/>
            <a:ext cx="500063" cy="461665"/>
          </a:xfrm>
          <a:prstGeom prst="rect">
            <a:avLst/>
          </a:prstGeom>
          <a:solidFill>
            <a:srgbClr val="FFFFFF"/>
          </a:solidFill>
        </p:spPr>
        <p:txBody>
          <a:bodyPr wrap="square" rtlCol="0">
            <a:spAutoFit/>
          </a:bodyPr>
          <a:lstStyle/>
          <a:p>
            <a:r>
              <a:rPr lang="de-DE" sz="2400" b="1" dirty="0" smtClean="0"/>
              <a:t>K5</a:t>
            </a:r>
            <a:endParaRPr lang="de-DE" sz="2400" b="1" dirty="0"/>
          </a:p>
        </p:txBody>
      </p:sp>
      <p:sp>
        <p:nvSpPr>
          <p:cNvPr id="23" name="Textfeld 22"/>
          <p:cNvSpPr txBox="1"/>
          <p:nvPr/>
        </p:nvSpPr>
        <p:spPr>
          <a:xfrm>
            <a:off x="219935" y="627195"/>
            <a:ext cx="3671615" cy="461665"/>
          </a:xfrm>
          <a:prstGeom prst="rect">
            <a:avLst/>
          </a:prstGeom>
          <a:solidFill>
            <a:srgbClr val="FFFFFF"/>
          </a:solidFill>
        </p:spPr>
        <p:txBody>
          <a:bodyPr wrap="square" rtlCol="0">
            <a:spAutoFit/>
          </a:bodyPr>
          <a:lstStyle/>
          <a:p>
            <a:r>
              <a:rPr lang="de-DE" sz="2400" b="1" dirty="0" smtClean="0"/>
              <a:t>Normal </a:t>
            </a:r>
            <a:r>
              <a:rPr lang="de-DE" sz="2400" b="1" dirty="0" err="1" smtClean="0"/>
              <a:t>breast</a:t>
            </a:r>
            <a:r>
              <a:rPr lang="de-DE" sz="2400" b="1" dirty="0" smtClean="0"/>
              <a:t> </a:t>
            </a:r>
            <a:r>
              <a:rPr lang="de-DE" sz="2400" b="1" dirty="0" err="1" smtClean="0"/>
              <a:t>epithelium</a:t>
            </a:r>
            <a:endParaRPr lang="de-DE" sz="2400" b="1" dirty="0"/>
          </a:p>
        </p:txBody>
      </p:sp>
      <p:sp>
        <p:nvSpPr>
          <p:cNvPr id="24" name="Textfeld 23"/>
          <p:cNvSpPr txBox="1"/>
          <p:nvPr/>
        </p:nvSpPr>
        <p:spPr>
          <a:xfrm>
            <a:off x="265348" y="3371704"/>
            <a:ext cx="3260506" cy="523220"/>
          </a:xfrm>
          <a:prstGeom prst="rect">
            <a:avLst/>
          </a:prstGeom>
          <a:solidFill>
            <a:srgbClr val="FFFFFF"/>
          </a:solidFill>
        </p:spPr>
        <p:txBody>
          <a:bodyPr wrap="square" rtlCol="0">
            <a:spAutoFit/>
          </a:bodyPr>
          <a:lstStyle/>
          <a:p>
            <a:r>
              <a:rPr lang="de-DE" sz="2800" b="1" dirty="0" smtClean="0"/>
              <a:t>Invasive </a:t>
            </a:r>
            <a:r>
              <a:rPr lang="de-DE" sz="2800" b="1" dirty="0" err="1" smtClean="0"/>
              <a:t>carcinoma</a:t>
            </a:r>
            <a:endParaRPr lang="de-DE" sz="2800" b="1" dirty="0"/>
          </a:p>
        </p:txBody>
      </p:sp>
    </p:spTree>
    <p:extLst>
      <p:ext uri="{BB962C8B-B14F-4D97-AF65-F5344CB8AC3E}">
        <p14:creationId xmlns:p14="http://schemas.microsoft.com/office/powerpoint/2010/main" val="193914598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feld 12"/>
          <p:cNvSpPr txBox="1">
            <a:spLocks noChangeArrowheads="1"/>
          </p:cNvSpPr>
          <p:nvPr/>
        </p:nvSpPr>
        <p:spPr bwMode="auto">
          <a:xfrm>
            <a:off x="5478574" y="6370161"/>
            <a:ext cx="1438480"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dirty="0" err="1" smtClean="0"/>
              <a:t>Myoepithelial</a:t>
            </a:r>
            <a:endParaRPr lang="de-DE" sz="1200" dirty="0" smtClean="0"/>
          </a:p>
          <a:p>
            <a:pPr algn="ctr" eaLnBrk="1" hangingPunct="1"/>
            <a:endParaRPr lang="de-DE" sz="1600" b="1" dirty="0"/>
          </a:p>
        </p:txBody>
      </p:sp>
      <p:sp>
        <p:nvSpPr>
          <p:cNvPr id="54" name="Textfeld 12"/>
          <p:cNvSpPr txBox="1">
            <a:spLocks noChangeArrowheads="1"/>
          </p:cNvSpPr>
          <p:nvPr/>
        </p:nvSpPr>
        <p:spPr bwMode="auto">
          <a:xfrm>
            <a:off x="5371959" y="3565523"/>
            <a:ext cx="1438480"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dirty="0" err="1" smtClean="0"/>
              <a:t>Myoepithelial</a:t>
            </a:r>
            <a:endParaRPr lang="de-DE" sz="1200" dirty="0" smtClean="0"/>
          </a:p>
          <a:p>
            <a:pPr algn="ctr" eaLnBrk="1" hangingPunct="1"/>
            <a:endParaRPr lang="de-DE" sz="1600" b="1" dirty="0"/>
          </a:p>
        </p:txBody>
      </p:sp>
      <p:sp>
        <p:nvSpPr>
          <p:cNvPr id="53" name="Textfeld 12"/>
          <p:cNvSpPr txBox="1">
            <a:spLocks noChangeArrowheads="1"/>
          </p:cNvSpPr>
          <p:nvPr/>
        </p:nvSpPr>
        <p:spPr bwMode="auto">
          <a:xfrm>
            <a:off x="5166104" y="1603587"/>
            <a:ext cx="1438480"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dirty="0" err="1"/>
              <a:t>L</a:t>
            </a:r>
            <a:r>
              <a:rPr lang="de-DE" sz="1200" dirty="0" err="1" smtClean="0"/>
              <a:t>uminal</a:t>
            </a:r>
            <a:endParaRPr lang="de-DE" sz="1200" dirty="0" smtClean="0"/>
          </a:p>
          <a:p>
            <a:pPr algn="ctr" eaLnBrk="1" hangingPunct="1"/>
            <a:endParaRPr lang="de-DE" sz="1600" b="1" dirty="0"/>
          </a:p>
        </p:txBody>
      </p:sp>
      <p:sp>
        <p:nvSpPr>
          <p:cNvPr id="50" name="Textfeld 12"/>
          <p:cNvSpPr txBox="1">
            <a:spLocks noChangeArrowheads="1"/>
          </p:cNvSpPr>
          <p:nvPr/>
        </p:nvSpPr>
        <p:spPr bwMode="auto">
          <a:xfrm>
            <a:off x="5286614" y="4396267"/>
            <a:ext cx="1438480"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dirty="0" err="1"/>
              <a:t>L</a:t>
            </a:r>
            <a:r>
              <a:rPr lang="de-DE" sz="1200" dirty="0" err="1" smtClean="0"/>
              <a:t>uminal</a:t>
            </a:r>
            <a:endParaRPr lang="de-DE" sz="1200" dirty="0" smtClean="0"/>
          </a:p>
          <a:p>
            <a:pPr algn="ctr" eaLnBrk="1" hangingPunct="1"/>
            <a:endParaRPr lang="de-DE" sz="1600" b="1" dirty="0"/>
          </a:p>
        </p:txBody>
      </p:sp>
      <p:sp>
        <p:nvSpPr>
          <p:cNvPr id="70" name="Textfeld 12"/>
          <p:cNvSpPr txBox="1">
            <a:spLocks noChangeArrowheads="1"/>
          </p:cNvSpPr>
          <p:nvPr/>
        </p:nvSpPr>
        <p:spPr bwMode="auto">
          <a:xfrm>
            <a:off x="5605447" y="4892126"/>
            <a:ext cx="917575" cy="10772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de-DE" sz="1200" b="1" dirty="0" smtClean="0"/>
          </a:p>
          <a:p>
            <a:pPr algn="ctr" eaLnBrk="1" hangingPunct="1"/>
            <a:r>
              <a:rPr lang="de-DE" sz="1200" dirty="0" err="1" smtClean="0"/>
              <a:t>EpCAM</a:t>
            </a:r>
            <a:r>
              <a:rPr lang="de-DE" sz="1200" dirty="0" smtClean="0"/>
              <a:t>+</a:t>
            </a:r>
          </a:p>
          <a:p>
            <a:pPr algn="ctr" eaLnBrk="1" hangingPunct="1"/>
            <a:r>
              <a:rPr lang="de-DE" sz="1200" dirty="0" smtClean="0"/>
              <a:t>CD49+</a:t>
            </a:r>
          </a:p>
          <a:p>
            <a:pPr algn="ctr" eaLnBrk="1" hangingPunct="1"/>
            <a:r>
              <a:rPr lang="de-DE" sz="1200" dirty="0" smtClean="0"/>
              <a:t>MUC1+</a:t>
            </a:r>
          </a:p>
          <a:p>
            <a:pPr algn="ctr" eaLnBrk="1" hangingPunct="1"/>
            <a:endParaRPr lang="de-DE" sz="1600" b="1" dirty="0"/>
          </a:p>
        </p:txBody>
      </p:sp>
      <p:sp>
        <p:nvSpPr>
          <p:cNvPr id="6" name="Textfeld 12"/>
          <p:cNvSpPr txBox="1">
            <a:spLocks noChangeArrowheads="1"/>
          </p:cNvSpPr>
          <p:nvPr/>
        </p:nvSpPr>
        <p:spPr bwMode="auto">
          <a:xfrm>
            <a:off x="3729367" y="2666542"/>
            <a:ext cx="917575" cy="7694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400" dirty="0" smtClean="0"/>
              <a:t> K5/6+</a:t>
            </a:r>
          </a:p>
          <a:p>
            <a:pPr algn="ctr" eaLnBrk="1" hangingPunct="1"/>
            <a:r>
              <a:rPr lang="de-DE" sz="1400" dirty="0" smtClean="0"/>
              <a:t>K14+</a:t>
            </a:r>
          </a:p>
          <a:p>
            <a:pPr algn="ctr" eaLnBrk="1" hangingPunct="1"/>
            <a:endParaRPr lang="de-DE" sz="1600" b="1" dirty="0"/>
          </a:p>
        </p:txBody>
      </p:sp>
      <p:sp>
        <p:nvSpPr>
          <p:cNvPr id="19" name="Oval 18"/>
          <p:cNvSpPr/>
          <p:nvPr/>
        </p:nvSpPr>
        <p:spPr>
          <a:xfrm>
            <a:off x="3950328" y="2301766"/>
            <a:ext cx="435611" cy="3765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457200" y="128070"/>
            <a:ext cx="8229600" cy="1143000"/>
          </a:xfrm>
        </p:spPr>
        <p:txBody>
          <a:bodyPr>
            <a:noAutofit/>
          </a:bodyPr>
          <a:lstStyle/>
          <a:p>
            <a:r>
              <a:rPr lang="de-DE" sz="2400" b="1" dirty="0" err="1" smtClean="0"/>
              <a:t>Ontogeny</a:t>
            </a:r>
            <a:r>
              <a:rPr lang="de-DE" sz="2400" b="1" dirty="0" smtClean="0"/>
              <a:t>: </a:t>
            </a:r>
            <a:r>
              <a:rPr lang="de-DE" sz="2400" b="1" dirty="0" err="1" smtClean="0"/>
              <a:t>Hypothetical</a:t>
            </a:r>
            <a:r>
              <a:rPr lang="de-DE" sz="2400" b="1" dirty="0" smtClean="0"/>
              <a:t> Models </a:t>
            </a:r>
            <a:r>
              <a:rPr lang="de-DE" sz="2400" b="1" dirty="0" err="1"/>
              <a:t>of</a:t>
            </a:r>
            <a:r>
              <a:rPr lang="de-DE" sz="2400" b="1" dirty="0"/>
              <a:t> </a:t>
            </a:r>
            <a:r>
              <a:rPr lang="de-DE" sz="2400" b="1" dirty="0" err="1" smtClean="0"/>
              <a:t>the</a:t>
            </a:r>
            <a:r>
              <a:rPr lang="de-DE" sz="2400" b="1" dirty="0" smtClean="0"/>
              <a:t> </a:t>
            </a:r>
            <a:r>
              <a:rPr lang="de-DE" sz="2400" b="1" dirty="0" err="1" smtClean="0"/>
              <a:t>Cellular</a:t>
            </a:r>
            <a:r>
              <a:rPr lang="de-DE" sz="2400" b="1" dirty="0" smtClean="0"/>
              <a:t> </a:t>
            </a:r>
            <a:r>
              <a:rPr lang="de-DE" sz="2400" b="1" dirty="0" err="1" smtClean="0"/>
              <a:t>Hierarchy</a:t>
            </a:r>
            <a:r>
              <a:rPr lang="de-DE" sz="2400" b="1" dirty="0" smtClean="0"/>
              <a:t> </a:t>
            </a:r>
            <a:r>
              <a:rPr lang="de-DE" sz="2400" b="1" dirty="0" err="1" smtClean="0"/>
              <a:t>of</a:t>
            </a:r>
            <a:r>
              <a:rPr lang="de-DE" sz="2400" b="1" dirty="0" smtClean="0"/>
              <a:t> Human </a:t>
            </a:r>
            <a:r>
              <a:rPr lang="de-DE" sz="2400" b="1" dirty="0" err="1"/>
              <a:t>B</a:t>
            </a:r>
            <a:r>
              <a:rPr lang="de-DE" sz="2400" b="1" dirty="0" err="1" smtClean="0"/>
              <a:t>reast</a:t>
            </a:r>
            <a:r>
              <a:rPr lang="de-DE" sz="2400" b="1" dirty="0" smtClean="0"/>
              <a:t> Epithelium I</a:t>
            </a:r>
            <a:r>
              <a:rPr lang="de-DE" sz="2000" b="1" dirty="0" smtClean="0"/>
              <a:t> </a:t>
            </a:r>
            <a:r>
              <a:rPr lang="de-DE" sz="2000" b="1" dirty="0"/>
              <a:t/>
            </a:r>
            <a:br>
              <a:rPr lang="de-DE" sz="2000" b="1" dirty="0"/>
            </a:br>
            <a:endParaRPr lang="de-DE" sz="2000" dirty="0"/>
          </a:p>
        </p:txBody>
      </p:sp>
      <p:sp>
        <p:nvSpPr>
          <p:cNvPr id="5" name="Textfeld 4"/>
          <p:cNvSpPr txBox="1"/>
          <p:nvPr/>
        </p:nvSpPr>
        <p:spPr>
          <a:xfrm>
            <a:off x="414943" y="1912451"/>
            <a:ext cx="2497792" cy="2031325"/>
          </a:xfrm>
          <a:prstGeom prst="rect">
            <a:avLst/>
          </a:prstGeom>
          <a:noFill/>
        </p:spPr>
        <p:txBody>
          <a:bodyPr wrap="square" rtlCol="0">
            <a:spAutoFit/>
          </a:bodyPr>
          <a:lstStyle/>
          <a:p>
            <a:r>
              <a:rPr lang="de-DE" sz="1400" b="1" dirty="0" err="1" smtClean="0"/>
              <a:t>Dontu</a:t>
            </a:r>
            <a:r>
              <a:rPr lang="de-DE" sz="1400" b="1" dirty="0" smtClean="0"/>
              <a:t> et al, 2003</a:t>
            </a:r>
          </a:p>
          <a:p>
            <a:pPr marL="285750" indent="-285750">
              <a:buFont typeface="Arial"/>
              <a:buChar char="•"/>
            </a:pPr>
            <a:r>
              <a:rPr lang="de-DE" sz="1400" i="1" dirty="0" err="1"/>
              <a:t>Cell</a:t>
            </a:r>
            <a:r>
              <a:rPr lang="de-DE" sz="1400" i="1" dirty="0"/>
              <a:t> </a:t>
            </a:r>
            <a:r>
              <a:rPr lang="de-DE" sz="1400" i="1" dirty="0" err="1"/>
              <a:t>culture</a:t>
            </a:r>
            <a:endParaRPr lang="de-DE" sz="1400" i="1" dirty="0"/>
          </a:p>
          <a:p>
            <a:pPr marL="285750" indent="-285750">
              <a:buFont typeface="Arial"/>
              <a:buChar char="•"/>
            </a:pPr>
            <a:r>
              <a:rPr lang="de-DE" sz="1400" i="1" dirty="0" err="1" smtClean="0"/>
              <a:t>Immunohistochemistry</a:t>
            </a:r>
            <a:endParaRPr lang="de-DE" sz="1400" i="1" dirty="0" smtClean="0"/>
          </a:p>
          <a:p>
            <a:pPr marL="285750" indent="-285750">
              <a:buFont typeface="Arial"/>
              <a:buChar char="•"/>
            </a:pPr>
            <a:endParaRPr lang="de-DE" sz="1400" i="1" dirty="0"/>
          </a:p>
          <a:p>
            <a:r>
              <a:rPr lang="de-DE" sz="1400" b="1" dirty="0" smtClean="0"/>
              <a:t>Rios et al, 2014</a:t>
            </a:r>
          </a:p>
          <a:p>
            <a:pPr marL="285750" indent="-285750">
              <a:buFont typeface="Arial"/>
              <a:buChar char="•"/>
            </a:pPr>
            <a:r>
              <a:rPr lang="de-DE" sz="1400" dirty="0" err="1"/>
              <a:t>clonal</a:t>
            </a:r>
            <a:r>
              <a:rPr lang="de-DE" sz="1400" dirty="0"/>
              <a:t> </a:t>
            </a:r>
            <a:r>
              <a:rPr lang="de-DE" sz="1400" dirty="0" err="1"/>
              <a:t>cell-fate</a:t>
            </a:r>
            <a:r>
              <a:rPr lang="de-DE" sz="1400" dirty="0"/>
              <a:t> </a:t>
            </a:r>
            <a:r>
              <a:rPr lang="de-DE" sz="1400" dirty="0" err="1"/>
              <a:t>mapping</a:t>
            </a:r>
            <a:r>
              <a:rPr lang="de-DE" sz="1400" dirty="0"/>
              <a:t> </a:t>
            </a:r>
            <a:r>
              <a:rPr lang="de-DE" sz="1400" dirty="0" err="1"/>
              <a:t>studies</a:t>
            </a:r>
            <a:r>
              <a:rPr lang="de-DE" sz="1400" b="1" dirty="0" smtClean="0"/>
              <a:t> </a:t>
            </a:r>
            <a:endParaRPr lang="de-DE" sz="1400" b="1" dirty="0"/>
          </a:p>
          <a:p>
            <a:endParaRPr lang="de-DE" sz="1400" dirty="0" smtClean="0"/>
          </a:p>
          <a:p>
            <a:endParaRPr lang="de-DE" sz="1400" dirty="0"/>
          </a:p>
        </p:txBody>
      </p:sp>
      <p:sp>
        <p:nvSpPr>
          <p:cNvPr id="8" name="Oval 7"/>
          <p:cNvSpPr/>
          <p:nvPr/>
        </p:nvSpPr>
        <p:spPr>
          <a:xfrm>
            <a:off x="4105129" y="2428741"/>
            <a:ext cx="120973" cy="97675"/>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9" name="Textfeld 8"/>
          <p:cNvSpPr txBox="1"/>
          <p:nvPr/>
        </p:nvSpPr>
        <p:spPr>
          <a:xfrm>
            <a:off x="3610608" y="1122889"/>
            <a:ext cx="1204912" cy="830997"/>
          </a:xfrm>
          <a:prstGeom prst="rect">
            <a:avLst/>
          </a:prstGeom>
          <a:noFill/>
        </p:spPr>
        <p:txBody>
          <a:bodyPr wrap="square" rtlCol="0">
            <a:spAutoFit/>
          </a:bodyPr>
          <a:lstStyle/>
          <a:p>
            <a:r>
              <a:rPr lang="de-DE" sz="1600" b="1" dirty="0" smtClean="0"/>
              <a:t>Putative </a:t>
            </a:r>
            <a:r>
              <a:rPr lang="de-DE" sz="1600" b="1" dirty="0" err="1" smtClean="0"/>
              <a:t>common</a:t>
            </a:r>
            <a:endParaRPr lang="de-DE" sz="1600" b="1" dirty="0" smtClean="0"/>
          </a:p>
          <a:p>
            <a:r>
              <a:rPr lang="de-DE" sz="1600" b="1" dirty="0" err="1" smtClean="0"/>
              <a:t>Progenitor</a:t>
            </a:r>
            <a:endParaRPr lang="de-DE" sz="1600" b="1" dirty="0"/>
          </a:p>
        </p:txBody>
      </p:sp>
      <p:sp>
        <p:nvSpPr>
          <p:cNvPr id="12" name="Textfeld 17"/>
          <p:cNvSpPr txBox="1">
            <a:spLocks noChangeArrowheads="1"/>
          </p:cNvSpPr>
          <p:nvPr/>
        </p:nvSpPr>
        <p:spPr bwMode="auto">
          <a:xfrm>
            <a:off x="7583098" y="5039953"/>
            <a:ext cx="1003300" cy="107721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dirty="0"/>
              <a:t>K 8/18</a:t>
            </a:r>
            <a:r>
              <a:rPr lang="de-DE" sz="1400" dirty="0" smtClean="0"/>
              <a:t>+</a:t>
            </a:r>
          </a:p>
          <a:p>
            <a:pPr algn="ctr" eaLnBrk="1" hangingPunct="1"/>
            <a:r>
              <a:rPr lang="de-DE" sz="1200" dirty="0" smtClean="0"/>
              <a:t>K19+</a:t>
            </a:r>
          </a:p>
          <a:p>
            <a:pPr algn="ctr" eaLnBrk="1" hangingPunct="1"/>
            <a:r>
              <a:rPr lang="de-DE" sz="1200" dirty="0" smtClean="0"/>
              <a:t>MUC1+</a:t>
            </a:r>
          </a:p>
          <a:p>
            <a:pPr algn="ctr" eaLnBrk="1" hangingPunct="1"/>
            <a:r>
              <a:rPr lang="de-DE" sz="1200" dirty="0" smtClean="0"/>
              <a:t>ER+, ER-</a:t>
            </a:r>
          </a:p>
          <a:p>
            <a:pPr algn="ctr" eaLnBrk="1" hangingPunct="1"/>
            <a:endParaRPr lang="de-DE" sz="1400" dirty="0"/>
          </a:p>
        </p:txBody>
      </p:sp>
      <p:sp>
        <p:nvSpPr>
          <p:cNvPr id="13" name="Abgerundetes Rechteck 12"/>
          <p:cNvSpPr/>
          <p:nvPr/>
        </p:nvSpPr>
        <p:spPr>
          <a:xfrm>
            <a:off x="7877157" y="4736543"/>
            <a:ext cx="351272" cy="314532"/>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Oval 13"/>
          <p:cNvSpPr/>
          <p:nvPr/>
        </p:nvSpPr>
        <p:spPr>
          <a:xfrm>
            <a:off x="7991513" y="4842142"/>
            <a:ext cx="120973" cy="98571"/>
          </a:xfrm>
          <a:prstGeom prst="ellipse">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5" name="Textfeld 14"/>
          <p:cNvSpPr txBox="1"/>
          <p:nvPr/>
        </p:nvSpPr>
        <p:spPr>
          <a:xfrm>
            <a:off x="7226382" y="1126213"/>
            <a:ext cx="1435767" cy="584776"/>
          </a:xfrm>
          <a:prstGeom prst="rect">
            <a:avLst/>
          </a:prstGeom>
          <a:noFill/>
        </p:spPr>
        <p:txBody>
          <a:bodyPr wrap="square" rtlCol="0">
            <a:spAutoFit/>
          </a:bodyPr>
          <a:lstStyle/>
          <a:p>
            <a:r>
              <a:rPr lang="de-DE" sz="1600" b="1" dirty="0" smtClean="0"/>
              <a:t>Differentiated Cells</a:t>
            </a:r>
            <a:endParaRPr lang="de-DE" sz="1600" b="1" dirty="0"/>
          </a:p>
        </p:txBody>
      </p:sp>
      <p:sp>
        <p:nvSpPr>
          <p:cNvPr id="16" name="Oval 15"/>
          <p:cNvSpPr/>
          <p:nvPr/>
        </p:nvSpPr>
        <p:spPr>
          <a:xfrm>
            <a:off x="7690695" y="6020446"/>
            <a:ext cx="773785" cy="159823"/>
          </a:xfrm>
          <a:prstGeom prst="ellipse">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7" name="Oval 16"/>
          <p:cNvSpPr/>
          <p:nvPr/>
        </p:nvSpPr>
        <p:spPr>
          <a:xfrm>
            <a:off x="7986138" y="6067159"/>
            <a:ext cx="160672" cy="67985"/>
          </a:xfrm>
          <a:prstGeom prst="ellipse">
            <a:avLst/>
          </a:prstGeom>
          <a:solidFill>
            <a:srgbClr val="D9D9D9"/>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8" name="Textfeld 20"/>
          <p:cNvSpPr txBox="1">
            <a:spLocks noChangeArrowheads="1"/>
          </p:cNvSpPr>
          <p:nvPr/>
        </p:nvSpPr>
        <p:spPr bwMode="auto">
          <a:xfrm>
            <a:off x="7584855" y="6182061"/>
            <a:ext cx="1076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dirty="0" smtClean="0"/>
              <a:t>K14+</a:t>
            </a:r>
          </a:p>
          <a:p>
            <a:pPr algn="ctr" eaLnBrk="1" hangingPunct="1"/>
            <a:r>
              <a:rPr lang="de-DE" sz="1200" dirty="0" smtClean="0"/>
              <a:t>BGA2+</a:t>
            </a:r>
            <a:endParaRPr lang="de-DE" sz="1200" dirty="0"/>
          </a:p>
        </p:txBody>
      </p:sp>
      <p:sp>
        <p:nvSpPr>
          <p:cNvPr id="29" name="Textfeld 28"/>
          <p:cNvSpPr txBox="1"/>
          <p:nvPr/>
        </p:nvSpPr>
        <p:spPr>
          <a:xfrm>
            <a:off x="451448" y="4542940"/>
            <a:ext cx="2663872" cy="1600438"/>
          </a:xfrm>
          <a:prstGeom prst="rect">
            <a:avLst/>
          </a:prstGeom>
          <a:noFill/>
        </p:spPr>
        <p:txBody>
          <a:bodyPr wrap="square" rtlCol="0">
            <a:spAutoFit/>
          </a:bodyPr>
          <a:lstStyle/>
          <a:p>
            <a:r>
              <a:rPr lang="de-DE" sz="1400" b="1" dirty="0" smtClean="0"/>
              <a:t>Stingl et al, 2003</a:t>
            </a:r>
          </a:p>
          <a:p>
            <a:r>
              <a:rPr lang="de-DE" sz="1400" b="1" dirty="0" err="1" smtClean="0"/>
              <a:t>Gudjonsson</a:t>
            </a:r>
            <a:r>
              <a:rPr lang="de-DE" sz="1400" b="1" dirty="0" smtClean="0"/>
              <a:t> et al, 2002</a:t>
            </a:r>
          </a:p>
          <a:p>
            <a:r>
              <a:rPr lang="de-DE" sz="1400" b="1" dirty="0" err="1" smtClean="0"/>
              <a:t>Villadsen</a:t>
            </a:r>
            <a:r>
              <a:rPr lang="de-DE" sz="1400" b="1" dirty="0" smtClean="0"/>
              <a:t> et al,2007 </a:t>
            </a:r>
          </a:p>
          <a:p>
            <a:pPr marL="285750" indent="-285750">
              <a:buFont typeface="Arial"/>
              <a:buChar char="•"/>
            </a:pPr>
            <a:r>
              <a:rPr lang="de-DE" sz="1400" i="1" dirty="0"/>
              <a:t>Flow </a:t>
            </a:r>
            <a:r>
              <a:rPr lang="de-DE" sz="1400" i="1" dirty="0" err="1"/>
              <a:t>cytometry</a:t>
            </a:r>
            <a:endParaRPr lang="de-DE" sz="1400" i="1" dirty="0"/>
          </a:p>
          <a:p>
            <a:pPr marL="285750" indent="-285750">
              <a:buFont typeface="Arial"/>
              <a:buChar char="•"/>
            </a:pPr>
            <a:r>
              <a:rPr lang="de-DE" sz="1400" i="1" dirty="0" err="1"/>
              <a:t>Immunofluorescence</a:t>
            </a:r>
            <a:endParaRPr lang="de-DE" sz="1400" i="1" dirty="0"/>
          </a:p>
          <a:p>
            <a:pPr marL="285750" indent="-285750">
              <a:buFont typeface="Arial"/>
              <a:buChar char="•"/>
            </a:pPr>
            <a:r>
              <a:rPr lang="de-DE" sz="1400" i="1" dirty="0" err="1"/>
              <a:t>Cell</a:t>
            </a:r>
            <a:r>
              <a:rPr lang="de-DE" sz="1400" i="1" dirty="0"/>
              <a:t> </a:t>
            </a:r>
            <a:r>
              <a:rPr lang="de-DE" sz="1400" i="1" dirty="0" err="1"/>
              <a:t>culture</a:t>
            </a:r>
            <a:endParaRPr lang="de-DE" sz="1400" i="1" dirty="0"/>
          </a:p>
          <a:p>
            <a:pPr marL="285750" indent="-285750">
              <a:buFont typeface="Arial"/>
              <a:buChar char="•"/>
            </a:pPr>
            <a:r>
              <a:rPr lang="de-DE" sz="1400" i="1" dirty="0"/>
              <a:t>Transplantation </a:t>
            </a:r>
            <a:r>
              <a:rPr lang="de-DE" sz="1400" i="1" dirty="0" err="1"/>
              <a:t>assays</a:t>
            </a:r>
            <a:endParaRPr lang="de-DE" sz="1400" dirty="0"/>
          </a:p>
        </p:txBody>
      </p:sp>
      <p:sp>
        <p:nvSpPr>
          <p:cNvPr id="31" name="Textfeld 12"/>
          <p:cNvSpPr txBox="1">
            <a:spLocks noChangeArrowheads="1"/>
          </p:cNvSpPr>
          <p:nvPr/>
        </p:nvSpPr>
        <p:spPr bwMode="auto">
          <a:xfrm>
            <a:off x="3827441" y="5637695"/>
            <a:ext cx="917575" cy="12618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dirty="0" err="1" smtClean="0"/>
              <a:t>EpCAM</a:t>
            </a:r>
            <a:r>
              <a:rPr lang="de-DE" sz="1200" dirty="0" smtClean="0"/>
              <a:t>+</a:t>
            </a:r>
          </a:p>
          <a:p>
            <a:pPr algn="ctr" eaLnBrk="1" hangingPunct="1"/>
            <a:r>
              <a:rPr lang="de-DE" sz="1200" dirty="0" smtClean="0"/>
              <a:t>CD49+</a:t>
            </a:r>
          </a:p>
          <a:p>
            <a:pPr algn="ctr" eaLnBrk="1" hangingPunct="1"/>
            <a:r>
              <a:rPr lang="de-DE" sz="1200" dirty="0" smtClean="0"/>
              <a:t>MUC-</a:t>
            </a:r>
          </a:p>
          <a:p>
            <a:pPr algn="ctr" eaLnBrk="1" hangingPunct="1"/>
            <a:r>
              <a:rPr lang="de-DE" sz="1200" dirty="0" smtClean="0"/>
              <a:t>K19+</a:t>
            </a:r>
          </a:p>
          <a:p>
            <a:pPr algn="ctr" eaLnBrk="1" hangingPunct="1"/>
            <a:r>
              <a:rPr lang="de-DE" sz="1200" dirty="0" smtClean="0"/>
              <a:t>K14+</a:t>
            </a:r>
          </a:p>
          <a:p>
            <a:pPr algn="ctr" eaLnBrk="1" hangingPunct="1"/>
            <a:endParaRPr lang="de-DE" sz="1600" b="1" dirty="0"/>
          </a:p>
        </p:txBody>
      </p:sp>
      <p:sp>
        <p:nvSpPr>
          <p:cNvPr id="32" name="Oval 31"/>
          <p:cNvSpPr/>
          <p:nvPr/>
        </p:nvSpPr>
        <p:spPr>
          <a:xfrm>
            <a:off x="4048402" y="5272919"/>
            <a:ext cx="435611" cy="376537"/>
          </a:xfrm>
          <a:prstGeom prst="ellipse">
            <a:avLst/>
          </a:prstGeom>
          <a:solidFill>
            <a:srgbClr val="FF6F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3" name="Oval 32"/>
          <p:cNvSpPr/>
          <p:nvPr/>
        </p:nvSpPr>
        <p:spPr>
          <a:xfrm>
            <a:off x="4203203" y="5410843"/>
            <a:ext cx="120973" cy="97675"/>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cxnSp>
        <p:nvCxnSpPr>
          <p:cNvPr id="40" name="Gerade Verbindung mit Pfeil 39"/>
          <p:cNvCxnSpPr/>
          <p:nvPr/>
        </p:nvCxnSpPr>
        <p:spPr>
          <a:xfrm flipV="1">
            <a:off x="4542449" y="5147000"/>
            <a:ext cx="801339" cy="345318"/>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Gerade Verbindung mit Pfeil 40"/>
          <p:cNvCxnSpPr/>
          <p:nvPr/>
        </p:nvCxnSpPr>
        <p:spPr>
          <a:xfrm>
            <a:off x="4542449" y="5513309"/>
            <a:ext cx="829510" cy="501290"/>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6" name="Textfeld 45"/>
          <p:cNvSpPr txBox="1"/>
          <p:nvPr/>
        </p:nvSpPr>
        <p:spPr>
          <a:xfrm>
            <a:off x="5316324" y="1117813"/>
            <a:ext cx="1435767" cy="584776"/>
          </a:xfrm>
          <a:prstGeom prst="rect">
            <a:avLst/>
          </a:prstGeom>
          <a:noFill/>
        </p:spPr>
        <p:txBody>
          <a:bodyPr wrap="square" rtlCol="0">
            <a:spAutoFit/>
          </a:bodyPr>
          <a:lstStyle/>
          <a:p>
            <a:r>
              <a:rPr lang="de-DE" sz="1600" b="1" dirty="0" err="1" smtClean="0"/>
              <a:t>Intermediary</a:t>
            </a:r>
            <a:r>
              <a:rPr lang="de-DE" sz="1600" b="1" dirty="0" smtClean="0"/>
              <a:t> </a:t>
            </a:r>
            <a:r>
              <a:rPr lang="de-DE" sz="1600" b="1" dirty="0" err="1" smtClean="0"/>
              <a:t>cells</a:t>
            </a:r>
            <a:r>
              <a:rPr lang="de-DE" sz="1600" b="1" dirty="0" smtClean="0"/>
              <a:t> </a:t>
            </a:r>
            <a:endParaRPr lang="de-DE" sz="1600" b="1" dirty="0"/>
          </a:p>
        </p:txBody>
      </p:sp>
      <p:cxnSp>
        <p:nvCxnSpPr>
          <p:cNvPr id="47" name="Gerade Verbindung mit Pfeil 46"/>
          <p:cNvCxnSpPr/>
          <p:nvPr/>
        </p:nvCxnSpPr>
        <p:spPr>
          <a:xfrm flipV="1">
            <a:off x="4505003" y="2156024"/>
            <a:ext cx="801339" cy="345318"/>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Gerade Verbindung mit Pfeil 47"/>
          <p:cNvCxnSpPr/>
          <p:nvPr/>
        </p:nvCxnSpPr>
        <p:spPr>
          <a:xfrm>
            <a:off x="4505003" y="2522333"/>
            <a:ext cx="829510" cy="501290"/>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9" name="Textfeld 48"/>
          <p:cNvSpPr txBox="1"/>
          <p:nvPr/>
        </p:nvSpPr>
        <p:spPr>
          <a:xfrm>
            <a:off x="403995" y="1364908"/>
            <a:ext cx="2997514" cy="954107"/>
          </a:xfrm>
          <a:prstGeom prst="rect">
            <a:avLst/>
          </a:prstGeom>
          <a:noFill/>
        </p:spPr>
        <p:txBody>
          <a:bodyPr wrap="square" rtlCol="0">
            <a:spAutoFit/>
          </a:bodyPr>
          <a:lstStyle/>
          <a:p>
            <a:r>
              <a:rPr lang="de-DE" sz="1400" b="1" dirty="0" smtClean="0"/>
              <a:t>Boecker et al, 2002</a:t>
            </a:r>
          </a:p>
          <a:p>
            <a:pPr marL="285750" indent="-285750">
              <a:buFont typeface="Arial"/>
              <a:buChar char="•"/>
            </a:pPr>
            <a:r>
              <a:rPr lang="de-DE" sz="1400" i="1" dirty="0" smtClean="0"/>
              <a:t>In situ Double </a:t>
            </a:r>
            <a:r>
              <a:rPr lang="de-DE" sz="1400" i="1" dirty="0" err="1" smtClean="0"/>
              <a:t>Immunofluorescence</a:t>
            </a:r>
            <a:endParaRPr lang="de-DE" sz="1400" i="1" dirty="0"/>
          </a:p>
          <a:p>
            <a:endParaRPr lang="de-DE" sz="1400" dirty="0" smtClean="0"/>
          </a:p>
          <a:p>
            <a:endParaRPr lang="de-DE" sz="1400" dirty="0"/>
          </a:p>
        </p:txBody>
      </p:sp>
      <p:sp>
        <p:nvSpPr>
          <p:cNvPr id="51" name="Abgerundetes Rechteck 50"/>
          <p:cNvSpPr/>
          <p:nvPr/>
        </p:nvSpPr>
        <p:spPr>
          <a:xfrm>
            <a:off x="5846542" y="4759561"/>
            <a:ext cx="351272" cy="314532"/>
          </a:xfrm>
          <a:prstGeom prst="roundRect">
            <a:avLst/>
          </a:prstGeom>
          <a:solidFill>
            <a:schemeClr val="accent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52" name="Oval 51"/>
          <p:cNvSpPr/>
          <p:nvPr/>
        </p:nvSpPr>
        <p:spPr>
          <a:xfrm>
            <a:off x="5960898" y="4865160"/>
            <a:ext cx="120973" cy="98571"/>
          </a:xfrm>
          <a:prstGeom prst="ellipse">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58" name="Textfeld 17"/>
          <p:cNvSpPr txBox="1">
            <a:spLocks noChangeArrowheads="1"/>
          </p:cNvSpPr>
          <p:nvPr/>
        </p:nvSpPr>
        <p:spPr bwMode="auto">
          <a:xfrm>
            <a:off x="5459636" y="2196793"/>
            <a:ext cx="1003300" cy="49244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dirty="0" smtClean="0"/>
              <a:t>K5/6+</a:t>
            </a:r>
          </a:p>
          <a:p>
            <a:pPr algn="ctr" eaLnBrk="1" hangingPunct="1"/>
            <a:r>
              <a:rPr lang="de-DE" sz="1200" dirty="0" smtClean="0"/>
              <a:t>K8</a:t>
            </a:r>
            <a:r>
              <a:rPr lang="de-DE" sz="1200" dirty="0"/>
              <a:t>/18</a:t>
            </a:r>
            <a:r>
              <a:rPr lang="de-DE" sz="1400" dirty="0"/>
              <a:t>+</a:t>
            </a:r>
          </a:p>
        </p:txBody>
      </p:sp>
      <p:sp>
        <p:nvSpPr>
          <p:cNvPr id="59" name="Textfeld 17"/>
          <p:cNvSpPr txBox="1">
            <a:spLocks noChangeArrowheads="1"/>
          </p:cNvSpPr>
          <p:nvPr/>
        </p:nvSpPr>
        <p:spPr bwMode="auto">
          <a:xfrm>
            <a:off x="7493998" y="2129507"/>
            <a:ext cx="1003300" cy="3079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dirty="0"/>
              <a:t>K 8/18</a:t>
            </a:r>
            <a:r>
              <a:rPr lang="de-DE" sz="1400" dirty="0"/>
              <a:t>+</a:t>
            </a:r>
          </a:p>
        </p:txBody>
      </p:sp>
      <p:sp>
        <p:nvSpPr>
          <p:cNvPr id="60" name="Abgerundetes Rechteck 59"/>
          <p:cNvSpPr/>
          <p:nvPr/>
        </p:nvSpPr>
        <p:spPr>
          <a:xfrm>
            <a:off x="7756572" y="1859069"/>
            <a:ext cx="351272" cy="314532"/>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1" name="Oval 60"/>
          <p:cNvSpPr/>
          <p:nvPr/>
        </p:nvSpPr>
        <p:spPr>
          <a:xfrm>
            <a:off x="7891918" y="1964668"/>
            <a:ext cx="120973" cy="98571"/>
          </a:xfrm>
          <a:prstGeom prst="ellipse">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2" name="Oval 61"/>
          <p:cNvSpPr/>
          <p:nvPr/>
        </p:nvSpPr>
        <p:spPr>
          <a:xfrm>
            <a:off x="7570110" y="2922556"/>
            <a:ext cx="773785" cy="159823"/>
          </a:xfrm>
          <a:prstGeom prst="ellipse">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3" name="Oval 62"/>
          <p:cNvSpPr/>
          <p:nvPr/>
        </p:nvSpPr>
        <p:spPr>
          <a:xfrm>
            <a:off x="7865553" y="2969269"/>
            <a:ext cx="160672" cy="67985"/>
          </a:xfrm>
          <a:prstGeom prst="ellipse">
            <a:avLst/>
          </a:prstGeom>
          <a:solidFill>
            <a:srgbClr val="D9D9D9"/>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4" name="Textfeld 20"/>
          <p:cNvSpPr txBox="1">
            <a:spLocks noChangeArrowheads="1"/>
          </p:cNvSpPr>
          <p:nvPr/>
        </p:nvSpPr>
        <p:spPr bwMode="auto">
          <a:xfrm>
            <a:off x="7464270" y="3126155"/>
            <a:ext cx="1076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dirty="0" smtClean="0"/>
              <a:t>K5/</a:t>
            </a:r>
            <a:r>
              <a:rPr lang="de-DE" sz="1200" dirty="0"/>
              <a:t>6</a:t>
            </a:r>
            <a:r>
              <a:rPr lang="de-DE" sz="1200" dirty="0" smtClean="0"/>
              <a:t>+</a:t>
            </a:r>
            <a:endParaRPr lang="de-DE" sz="1200" dirty="0"/>
          </a:p>
          <a:p>
            <a:pPr algn="ctr" eaLnBrk="1" hangingPunct="1"/>
            <a:r>
              <a:rPr lang="de-DE" sz="1200" dirty="0"/>
              <a:t>SMA+</a:t>
            </a:r>
          </a:p>
        </p:txBody>
      </p:sp>
      <p:sp>
        <p:nvSpPr>
          <p:cNvPr id="65" name="Abgerundetes Rechteck 64"/>
          <p:cNvSpPr/>
          <p:nvPr/>
        </p:nvSpPr>
        <p:spPr>
          <a:xfrm>
            <a:off x="5725957" y="1892583"/>
            <a:ext cx="351272" cy="314532"/>
          </a:xfrm>
          <a:prstGeom prst="roundRect">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6" name="Oval 65"/>
          <p:cNvSpPr/>
          <p:nvPr/>
        </p:nvSpPr>
        <p:spPr>
          <a:xfrm>
            <a:off x="5840313" y="1998182"/>
            <a:ext cx="120973" cy="98571"/>
          </a:xfrm>
          <a:prstGeom prst="ellipse">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9" name="Textfeld 20"/>
          <p:cNvSpPr txBox="1">
            <a:spLocks noChangeArrowheads="1"/>
          </p:cNvSpPr>
          <p:nvPr/>
        </p:nvSpPr>
        <p:spPr bwMode="auto">
          <a:xfrm>
            <a:off x="5451414" y="3177846"/>
            <a:ext cx="1076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dirty="0" smtClean="0"/>
              <a:t>K5/</a:t>
            </a:r>
            <a:r>
              <a:rPr lang="de-DE" sz="1200" dirty="0"/>
              <a:t>6</a:t>
            </a:r>
            <a:r>
              <a:rPr lang="de-DE" sz="1200" dirty="0" smtClean="0"/>
              <a:t>+</a:t>
            </a:r>
            <a:endParaRPr lang="de-DE" sz="1200" dirty="0"/>
          </a:p>
          <a:p>
            <a:pPr algn="ctr" eaLnBrk="1" hangingPunct="1"/>
            <a:r>
              <a:rPr lang="de-DE" sz="1200" dirty="0"/>
              <a:t>SMA+</a:t>
            </a:r>
          </a:p>
        </p:txBody>
      </p:sp>
      <p:cxnSp>
        <p:nvCxnSpPr>
          <p:cNvPr id="74" name="Gerade Verbindung mit Pfeil 73"/>
          <p:cNvCxnSpPr/>
          <p:nvPr/>
        </p:nvCxnSpPr>
        <p:spPr>
          <a:xfrm>
            <a:off x="6657548" y="2063239"/>
            <a:ext cx="503773" cy="0"/>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5" name="Gerade Verbindung mit Pfeil 74"/>
          <p:cNvCxnSpPr/>
          <p:nvPr/>
        </p:nvCxnSpPr>
        <p:spPr>
          <a:xfrm>
            <a:off x="6720977" y="3020960"/>
            <a:ext cx="503773" cy="0"/>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6" name="Gerade Verbindung mit Pfeil 75"/>
          <p:cNvCxnSpPr/>
          <p:nvPr/>
        </p:nvCxnSpPr>
        <p:spPr>
          <a:xfrm>
            <a:off x="6720977" y="4940713"/>
            <a:ext cx="503773" cy="0"/>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7" name="Gerade Verbindung mit Pfeil 76"/>
          <p:cNvCxnSpPr/>
          <p:nvPr/>
        </p:nvCxnSpPr>
        <p:spPr>
          <a:xfrm>
            <a:off x="6775392" y="6107787"/>
            <a:ext cx="503773" cy="0"/>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8" name="Gerade Verbindung mit Pfeil 77"/>
          <p:cNvCxnSpPr/>
          <p:nvPr/>
        </p:nvCxnSpPr>
        <p:spPr>
          <a:xfrm>
            <a:off x="5757305" y="3020960"/>
            <a:ext cx="503773" cy="0"/>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9" name="Gerade Verbindung mit Pfeil 78"/>
          <p:cNvCxnSpPr/>
          <p:nvPr/>
        </p:nvCxnSpPr>
        <p:spPr>
          <a:xfrm>
            <a:off x="5825342" y="6094695"/>
            <a:ext cx="503773" cy="0"/>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195754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feld 12"/>
          <p:cNvSpPr txBox="1">
            <a:spLocks noChangeArrowheads="1"/>
          </p:cNvSpPr>
          <p:nvPr/>
        </p:nvSpPr>
        <p:spPr bwMode="auto">
          <a:xfrm>
            <a:off x="5191777" y="3298041"/>
            <a:ext cx="1721380"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dirty="0" smtClean="0"/>
              <a:t>M </a:t>
            </a:r>
            <a:r>
              <a:rPr lang="de-DE" sz="1200" dirty="0" err="1" smtClean="0"/>
              <a:t>y</a:t>
            </a:r>
            <a:r>
              <a:rPr lang="de-DE" sz="1200" dirty="0" smtClean="0"/>
              <a:t> o </a:t>
            </a:r>
            <a:r>
              <a:rPr lang="de-DE" sz="1200" dirty="0" err="1" smtClean="0"/>
              <a:t>e</a:t>
            </a:r>
            <a:r>
              <a:rPr lang="de-DE" sz="1200" dirty="0" smtClean="0"/>
              <a:t> p i t h </a:t>
            </a:r>
            <a:r>
              <a:rPr lang="de-DE" sz="1200" dirty="0" err="1" smtClean="0"/>
              <a:t>e</a:t>
            </a:r>
            <a:r>
              <a:rPr lang="de-DE" sz="1200" dirty="0" smtClean="0"/>
              <a:t> l i a l</a:t>
            </a:r>
          </a:p>
          <a:p>
            <a:pPr algn="ctr" eaLnBrk="1" hangingPunct="1"/>
            <a:endParaRPr lang="de-DE" sz="1600" b="1" dirty="0"/>
          </a:p>
        </p:txBody>
      </p:sp>
      <p:sp>
        <p:nvSpPr>
          <p:cNvPr id="70" name="Textfeld 12"/>
          <p:cNvSpPr txBox="1">
            <a:spLocks noChangeArrowheads="1"/>
          </p:cNvSpPr>
          <p:nvPr/>
        </p:nvSpPr>
        <p:spPr bwMode="auto">
          <a:xfrm>
            <a:off x="5124002" y="2144014"/>
            <a:ext cx="917575" cy="12618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i="1" dirty="0" err="1" smtClean="0"/>
              <a:t>EpCAM</a:t>
            </a:r>
            <a:r>
              <a:rPr lang="de-DE" sz="1200" i="1" dirty="0" smtClean="0"/>
              <a:t>+</a:t>
            </a:r>
          </a:p>
          <a:p>
            <a:pPr algn="ctr" eaLnBrk="1" hangingPunct="1"/>
            <a:r>
              <a:rPr lang="de-DE" sz="1200" i="1" dirty="0" smtClean="0"/>
              <a:t>CD49+</a:t>
            </a:r>
          </a:p>
          <a:p>
            <a:pPr algn="ctr" eaLnBrk="1" hangingPunct="1"/>
            <a:r>
              <a:rPr lang="de-DE" sz="1200" i="1" dirty="0" smtClean="0"/>
              <a:t>K5+</a:t>
            </a:r>
          </a:p>
          <a:p>
            <a:pPr algn="ctr" eaLnBrk="1" hangingPunct="1"/>
            <a:r>
              <a:rPr lang="de-DE" sz="1200" i="1" dirty="0" smtClean="0"/>
              <a:t>K8/18+</a:t>
            </a:r>
          </a:p>
          <a:p>
            <a:pPr algn="ctr" eaLnBrk="1" hangingPunct="1"/>
            <a:r>
              <a:rPr lang="de-DE" sz="1200" i="1" dirty="0" smtClean="0"/>
              <a:t>MUC1+</a:t>
            </a:r>
          </a:p>
          <a:p>
            <a:pPr algn="ctr" eaLnBrk="1" hangingPunct="1"/>
            <a:endParaRPr lang="de-DE" sz="1600" b="1" dirty="0"/>
          </a:p>
        </p:txBody>
      </p:sp>
      <p:sp>
        <p:nvSpPr>
          <p:cNvPr id="2" name="Titel 1"/>
          <p:cNvSpPr>
            <a:spLocks noGrp="1"/>
          </p:cNvSpPr>
          <p:nvPr>
            <p:ph type="title"/>
          </p:nvPr>
        </p:nvSpPr>
        <p:spPr>
          <a:xfrm>
            <a:off x="457200" y="-3318"/>
            <a:ext cx="8229600" cy="1143000"/>
          </a:xfrm>
        </p:spPr>
        <p:txBody>
          <a:bodyPr>
            <a:noAutofit/>
          </a:bodyPr>
          <a:lstStyle/>
          <a:p>
            <a:r>
              <a:rPr lang="de-DE" sz="2400" b="1" dirty="0" err="1"/>
              <a:t>Hypothetical</a:t>
            </a:r>
            <a:r>
              <a:rPr lang="de-DE" sz="2400" b="1" dirty="0"/>
              <a:t> </a:t>
            </a:r>
            <a:r>
              <a:rPr lang="de-DE" sz="2400" b="1" dirty="0" smtClean="0"/>
              <a:t>Models </a:t>
            </a:r>
            <a:r>
              <a:rPr lang="de-DE" sz="2400" b="1" dirty="0" err="1"/>
              <a:t>of</a:t>
            </a:r>
            <a:r>
              <a:rPr lang="de-DE" sz="2400" b="1" dirty="0"/>
              <a:t> </a:t>
            </a:r>
            <a:r>
              <a:rPr lang="de-DE" sz="2400" b="1" dirty="0" err="1" smtClean="0"/>
              <a:t>the</a:t>
            </a:r>
            <a:r>
              <a:rPr lang="de-DE" sz="2400" b="1" dirty="0" smtClean="0"/>
              <a:t> </a:t>
            </a:r>
            <a:r>
              <a:rPr lang="de-DE" sz="2400" b="1" dirty="0" err="1" smtClean="0"/>
              <a:t>Cellular</a:t>
            </a:r>
            <a:r>
              <a:rPr lang="de-DE" sz="2400" b="1" dirty="0" smtClean="0"/>
              <a:t> </a:t>
            </a:r>
            <a:r>
              <a:rPr lang="de-DE" sz="2400" b="1" dirty="0" err="1" smtClean="0"/>
              <a:t>Hierarchy</a:t>
            </a:r>
            <a:r>
              <a:rPr lang="de-DE" sz="2400" b="1" dirty="0" smtClean="0"/>
              <a:t> </a:t>
            </a:r>
            <a:r>
              <a:rPr lang="de-DE" sz="2400" b="1" dirty="0" err="1" smtClean="0"/>
              <a:t>of</a:t>
            </a:r>
            <a:r>
              <a:rPr lang="de-DE" sz="2400" b="1" dirty="0" smtClean="0"/>
              <a:t> Human </a:t>
            </a:r>
            <a:r>
              <a:rPr lang="de-DE" sz="2400" b="1" dirty="0" err="1"/>
              <a:t>B</a:t>
            </a:r>
            <a:r>
              <a:rPr lang="de-DE" sz="2400" b="1" dirty="0" err="1" smtClean="0"/>
              <a:t>reast</a:t>
            </a:r>
            <a:r>
              <a:rPr lang="de-DE" sz="2400" b="1" dirty="0" smtClean="0"/>
              <a:t> Epithelium II</a:t>
            </a:r>
            <a:r>
              <a:rPr lang="de-DE" sz="2000" b="1" dirty="0"/>
              <a:t/>
            </a:r>
            <a:br>
              <a:rPr lang="de-DE" sz="2000" b="1" dirty="0"/>
            </a:br>
            <a:endParaRPr lang="de-DE" sz="2000" dirty="0"/>
          </a:p>
        </p:txBody>
      </p:sp>
      <p:sp>
        <p:nvSpPr>
          <p:cNvPr id="5" name="Textfeld 4"/>
          <p:cNvSpPr txBox="1"/>
          <p:nvPr/>
        </p:nvSpPr>
        <p:spPr>
          <a:xfrm>
            <a:off x="458735" y="1414774"/>
            <a:ext cx="2261782" cy="1815882"/>
          </a:xfrm>
          <a:prstGeom prst="rect">
            <a:avLst/>
          </a:prstGeom>
          <a:noFill/>
        </p:spPr>
        <p:txBody>
          <a:bodyPr wrap="square" rtlCol="0">
            <a:spAutoFit/>
          </a:bodyPr>
          <a:lstStyle/>
          <a:p>
            <a:r>
              <a:rPr lang="de-DE" sz="1400" b="1" dirty="0" smtClean="0"/>
              <a:t>Lim et al, 2009</a:t>
            </a:r>
          </a:p>
          <a:p>
            <a:r>
              <a:rPr lang="de-DE" sz="1400" b="1" dirty="0" err="1" smtClean="0"/>
              <a:t>Eirew</a:t>
            </a:r>
            <a:r>
              <a:rPr lang="de-DE" sz="1400" b="1" dirty="0" smtClean="0"/>
              <a:t> et al, 2008</a:t>
            </a:r>
          </a:p>
          <a:p>
            <a:pPr marL="285750" indent="-285750">
              <a:buFont typeface="Arial"/>
              <a:buChar char="•"/>
            </a:pPr>
            <a:r>
              <a:rPr lang="de-DE" sz="1400" i="1" dirty="0"/>
              <a:t>Flow </a:t>
            </a:r>
            <a:r>
              <a:rPr lang="de-DE" sz="1400" i="1" dirty="0" err="1"/>
              <a:t>cytometry</a:t>
            </a:r>
            <a:endParaRPr lang="de-DE" sz="1400" i="1" dirty="0"/>
          </a:p>
          <a:p>
            <a:pPr marL="285750" indent="-285750">
              <a:buFont typeface="Arial"/>
              <a:buChar char="•"/>
            </a:pPr>
            <a:r>
              <a:rPr lang="de-DE" sz="1400" i="1" dirty="0" err="1" smtClean="0"/>
              <a:t>Cell</a:t>
            </a:r>
            <a:r>
              <a:rPr lang="de-DE" sz="1400" i="1" dirty="0" smtClean="0"/>
              <a:t> </a:t>
            </a:r>
            <a:r>
              <a:rPr lang="de-DE" sz="1400" i="1" dirty="0" err="1" smtClean="0"/>
              <a:t>culture</a:t>
            </a:r>
            <a:endParaRPr lang="de-DE" sz="1400" i="1" dirty="0" smtClean="0"/>
          </a:p>
          <a:p>
            <a:pPr marL="285750" indent="-285750">
              <a:buFont typeface="Arial"/>
              <a:buChar char="•"/>
            </a:pPr>
            <a:r>
              <a:rPr lang="de-DE" sz="1400" i="1" dirty="0" smtClean="0"/>
              <a:t>Transplantation </a:t>
            </a:r>
            <a:r>
              <a:rPr lang="de-DE" sz="1400" i="1" dirty="0" err="1" smtClean="0"/>
              <a:t>assays</a:t>
            </a:r>
            <a:endParaRPr lang="de-DE" sz="1400" i="1" dirty="0"/>
          </a:p>
          <a:p>
            <a:pPr marL="285750" indent="-285750">
              <a:buFont typeface="Arial"/>
              <a:buChar char="•"/>
            </a:pPr>
            <a:r>
              <a:rPr lang="de-DE" sz="1400" i="1" dirty="0" err="1"/>
              <a:t>Immunohistochemistry</a:t>
            </a:r>
            <a:endParaRPr lang="de-DE" sz="1400" i="1" dirty="0"/>
          </a:p>
          <a:p>
            <a:endParaRPr lang="de-DE" sz="1400" dirty="0" smtClean="0"/>
          </a:p>
          <a:p>
            <a:endParaRPr lang="de-DE" sz="1400" dirty="0"/>
          </a:p>
        </p:txBody>
      </p:sp>
      <p:sp>
        <p:nvSpPr>
          <p:cNvPr id="12" name="Textfeld 17"/>
          <p:cNvSpPr txBox="1">
            <a:spLocks noChangeArrowheads="1"/>
          </p:cNvSpPr>
          <p:nvPr/>
        </p:nvSpPr>
        <p:spPr bwMode="auto">
          <a:xfrm>
            <a:off x="7101653" y="2134509"/>
            <a:ext cx="1003300" cy="14465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i="1" dirty="0" err="1" smtClean="0"/>
              <a:t>EpCAM</a:t>
            </a:r>
            <a:r>
              <a:rPr lang="de-DE" sz="1200" i="1" dirty="0" smtClean="0"/>
              <a:t>+</a:t>
            </a:r>
          </a:p>
          <a:p>
            <a:pPr algn="ctr" eaLnBrk="1" hangingPunct="1"/>
            <a:r>
              <a:rPr lang="de-DE" sz="1200" i="1" dirty="0"/>
              <a:t>CD49f</a:t>
            </a:r>
            <a:r>
              <a:rPr lang="de-DE" sz="1200" b="1" i="1" baseline="30000" dirty="0"/>
              <a:t>-</a:t>
            </a:r>
          </a:p>
          <a:p>
            <a:pPr algn="ctr" eaLnBrk="1" hangingPunct="1"/>
            <a:r>
              <a:rPr lang="de-DE" sz="1200" i="1" dirty="0" smtClean="0"/>
              <a:t>K8</a:t>
            </a:r>
            <a:r>
              <a:rPr lang="de-DE" sz="1200" i="1" dirty="0"/>
              <a:t>/18</a:t>
            </a:r>
            <a:r>
              <a:rPr lang="de-DE" sz="1400" i="1" dirty="0" smtClean="0"/>
              <a:t>+</a:t>
            </a:r>
          </a:p>
          <a:p>
            <a:pPr algn="ctr" eaLnBrk="1" hangingPunct="1"/>
            <a:r>
              <a:rPr lang="de-DE" sz="1200" i="1" dirty="0" smtClean="0"/>
              <a:t>K19+</a:t>
            </a:r>
          </a:p>
          <a:p>
            <a:pPr algn="ctr" eaLnBrk="1" hangingPunct="1"/>
            <a:r>
              <a:rPr lang="de-DE" sz="1200" i="1" dirty="0" smtClean="0"/>
              <a:t>MUC1+</a:t>
            </a:r>
          </a:p>
          <a:p>
            <a:pPr algn="ctr" eaLnBrk="1" hangingPunct="1"/>
            <a:r>
              <a:rPr lang="de-DE" sz="1200" i="1" dirty="0" smtClean="0"/>
              <a:t>ER+, ER-</a:t>
            </a:r>
          </a:p>
          <a:p>
            <a:pPr algn="ctr" eaLnBrk="1" hangingPunct="1"/>
            <a:endParaRPr lang="de-DE" sz="1400" dirty="0"/>
          </a:p>
        </p:txBody>
      </p:sp>
      <p:sp>
        <p:nvSpPr>
          <p:cNvPr id="13" name="Abgerundetes Rechteck 12"/>
          <p:cNvSpPr/>
          <p:nvPr/>
        </p:nvSpPr>
        <p:spPr>
          <a:xfrm>
            <a:off x="7395712" y="1797385"/>
            <a:ext cx="351272" cy="314532"/>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Oval 13"/>
          <p:cNvSpPr/>
          <p:nvPr/>
        </p:nvSpPr>
        <p:spPr>
          <a:xfrm>
            <a:off x="7510068" y="1902984"/>
            <a:ext cx="120973" cy="98571"/>
          </a:xfrm>
          <a:prstGeom prst="ellipse">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6" name="Oval 15"/>
          <p:cNvSpPr/>
          <p:nvPr/>
        </p:nvSpPr>
        <p:spPr>
          <a:xfrm>
            <a:off x="7199499" y="3774548"/>
            <a:ext cx="773785" cy="159823"/>
          </a:xfrm>
          <a:prstGeom prst="ellipse">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7" name="Oval 16"/>
          <p:cNvSpPr/>
          <p:nvPr/>
        </p:nvSpPr>
        <p:spPr>
          <a:xfrm>
            <a:off x="7494942" y="3821261"/>
            <a:ext cx="160672" cy="67985"/>
          </a:xfrm>
          <a:prstGeom prst="ellips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8" name="Textfeld 20"/>
          <p:cNvSpPr txBox="1">
            <a:spLocks noChangeArrowheads="1"/>
          </p:cNvSpPr>
          <p:nvPr/>
        </p:nvSpPr>
        <p:spPr bwMode="auto">
          <a:xfrm>
            <a:off x="7093659" y="3936163"/>
            <a:ext cx="1076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i="1" dirty="0" smtClean="0"/>
              <a:t>K14+</a:t>
            </a:r>
          </a:p>
          <a:p>
            <a:pPr algn="ctr" eaLnBrk="1" hangingPunct="1"/>
            <a:r>
              <a:rPr lang="de-DE" sz="1200" i="1" dirty="0" smtClean="0"/>
              <a:t>SMA+</a:t>
            </a:r>
            <a:endParaRPr lang="de-DE" sz="1200" i="1" dirty="0"/>
          </a:p>
        </p:txBody>
      </p:sp>
      <p:sp>
        <p:nvSpPr>
          <p:cNvPr id="29" name="Textfeld 28"/>
          <p:cNvSpPr txBox="1"/>
          <p:nvPr/>
        </p:nvSpPr>
        <p:spPr>
          <a:xfrm>
            <a:off x="462395" y="4772902"/>
            <a:ext cx="2439101" cy="1169551"/>
          </a:xfrm>
          <a:prstGeom prst="rect">
            <a:avLst/>
          </a:prstGeom>
          <a:noFill/>
        </p:spPr>
        <p:txBody>
          <a:bodyPr wrap="square" rtlCol="0">
            <a:spAutoFit/>
          </a:bodyPr>
          <a:lstStyle/>
          <a:p>
            <a:r>
              <a:rPr lang="de-DE" sz="1400" b="1" dirty="0" smtClean="0"/>
              <a:t>Clarke et al, 2005</a:t>
            </a:r>
          </a:p>
          <a:p>
            <a:pPr marL="285750" indent="-285750">
              <a:buFont typeface="Arial"/>
              <a:buChar char="•"/>
            </a:pPr>
            <a:r>
              <a:rPr lang="de-DE" sz="1400" i="1" dirty="0" err="1"/>
              <a:t>Immunomagnetic</a:t>
            </a:r>
            <a:r>
              <a:rPr lang="de-DE" sz="1400" i="1" dirty="0"/>
              <a:t> </a:t>
            </a:r>
            <a:r>
              <a:rPr lang="de-DE" sz="1400" i="1" dirty="0" err="1"/>
              <a:t>sorting</a:t>
            </a:r>
            <a:endParaRPr lang="de-DE" sz="1400" i="1" dirty="0"/>
          </a:p>
          <a:p>
            <a:pPr marL="285750" indent="-285750">
              <a:buFont typeface="Arial"/>
              <a:buChar char="•"/>
            </a:pPr>
            <a:r>
              <a:rPr lang="de-DE" sz="1400" i="1" dirty="0" err="1" smtClean="0"/>
              <a:t>Immunofluorescence</a:t>
            </a:r>
            <a:endParaRPr lang="de-DE" sz="1400" i="1" dirty="0"/>
          </a:p>
          <a:p>
            <a:pPr marL="285750" indent="-285750">
              <a:buFont typeface="Arial"/>
              <a:buChar char="•"/>
            </a:pPr>
            <a:r>
              <a:rPr lang="de-DE" sz="1400" i="1" dirty="0" err="1"/>
              <a:t>Cell</a:t>
            </a:r>
            <a:r>
              <a:rPr lang="de-DE" sz="1400" i="1" dirty="0"/>
              <a:t> </a:t>
            </a:r>
            <a:r>
              <a:rPr lang="de-DE" sz="1400" i="1" dirty="0" err="1"/>
              <a:t>culture</a:t>
            </a:r>
            <a:endParaRPr lang="de-DE" sz="1400" i="1" dirty="0"/>
          </a:p>
          <a:p>
            <a:pPr marL="285750" indent="-285750">
              <a:buFont typeface="Arial"/>
              <a:buChar char="•"/>
            </a:pPr>
            <a:r>
              <a:rPr lang="de-DE" sz="1400" i="1" dirty="0"/>
              <a:t>Transplantation </a:t>
            </a:r>
            <a:r>
              <a:rPr lang="de-DE" sz="1400" i="1" dirty="0" err="1"/>
              <a:t>assays</a:t>
            </a:r>
            <a:endParaRPr lang="de-DE" sz="1400" dirty="0"/>
          </a:p>
        </p:txBody>
      </p:sp>
      <p:sp>
        <p:nvSpPr>
          <p:cNvPr id="31" name="Textfeld 12"/>
          <p:cNvSpPr txBox="1">
            <a:spLocks noChangeArrowheads="1"/>
          </p:cNvSpPr>
          <p:nvPr/>
        </p:nvSpPr>
        <p:spPr bwMode="auto">
          <a:xfrm>
            <a:off x="3174324" y="2889583"/>
            <a:ext cx="1089247" cy="1446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i="1" dirty="0" err="1" smtClean="0"/>
              <a:t>EpCAM</a:t>
            </a:r>
            <a:r>
              <a:rPr lang="de-DE" sz="1200" b="1" i="1" baseline="30000" dirty="0" err="1" smtClean="0"/>
              <a:t>neg</a:t>
            </a:r>
            <a:endParaRPr lang="de-DE" sz="1200" b="1" i="1" baseline="30000" dirty="0" smtClean="0"/>
          </a:p>
          <a:p>
            <a:pPr algn="ctr" eaLnBrk="1" hangingPunct="1"/>
            <a:r>
              <a:rPr lang="de-DE" sz="1200" i="1" dirty="0" smtClean="0"/>
              <a:t>CD49f</a:t>
            </a:r>
            <a:r>
              <a:rPr lang="de-DE" sz="1200" b="1" i="1" baseline="30000" dirty="0" smtClean="0"/>
              <a:t>hig</a:t>
            </a:r>
            <a:r>
              <a:rPr lang="de-DE" sz="1200" i="1" baseline="30000" dirty="0" smtClean="0"/>
              <a:t>h</a:t>
            </a:r>
            <a:endParaRPr lang="de-DE" sz="1200" i="1" dirty="0" smtClean="0"/>
          </a:p>
          <a:p>
            <a:pPr algn="ctr" eaLnBrk="1" hangingPunct="1"/>
            <a:r>
              <a:rPr lang="de-DE" sz="1200" i="1" dirty="0" smtClean="0"/>
              <a:t>P63+</a:t>
            </a:r>
          </a:p>
          <a:p>
            <a:pPr algn="ctr" eaLnBrk="1" hangingPunct="1"/>
            <a:r>
              <a:rPr lang="de-DE" sz="1200" i="1" dirty="0" smtClean="0"/>
              <a:t>K5+</a:t>
            </a:r>
          </a:p>
          <a:p>
            <a:pPr algn="ctr" eaLnBrk="1" hangingPunct="1"/>
            <a:r>
              <a:rPr lang="de-DE" sz="1200" i="1" dirty="0" smtClean="0"/>
              <a:t>K14+</a:t>
            </a:r>
          </a:p>
          <a:p>
            <a:pPr algn="ctr" eaLnBrk="1" hangingPunct="1"/>
            <a:r>
              <a:rPr lang="de-DE" sz="1200" i="1" dirty="0" err="1" smtClean="0"/>
              <a:t>Vimentin</a:t>
            </a:r>
            <a:r>
              <a:rPr lang="de-DE" sz="1200" i="1" dirty="0" smtClean="0"/>
              <a:t>+</a:t>
            </a:r>
          </a:p>
          <a:p>
            <a:pPr algn="ctr" eaLnBrk="1" hangingPunct="1"/>
            <a:endParaRPr lang="de-DE" sz="1600" b="1" dirty="0"/>
          </a:p>
        </p:txBody>
      </p:sp>
      <p:sp>
        <p:nvSpPr>
          <p:cNvPr id="32" name="Oval 31"/>
          <p:cNvSpPr/>
          <p:nvPr/>
        </p:nvSpPr>
        <p:spPr>
          <a:xfrm>
            <a:off x="3566957" y="2468617"/>
            <a:ext cx="435611" cy="3765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3" name="Oval 32"/>
          <p:cNvSpPr/>
          <p:nvPr/>
        </p:nvSpPr>
        <p:spPr>
          <a:xfrm>
            <a:off x="3715709" y="2590708"/>
            <a:ext cx="133070" cy="10744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p>
        </p:txBody>
      </p:sp>
      <p:cxnSp>
        <p:nvCxnSpPr>
          <p:cNvPr id="40" name="Gerade Verbindung mit Pfeil 39"/>
          <p:cNvCxnSpPr/>
          <p:nvPr/>
        </p:nvCxnSpPr>
        <p:spPr>
          <a:xfrm flipV="1">
            <a:off x="4145097" y="2342698"/>
            <a:ext cx="717246" cy="345318"/>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Gerade Verbindung mit Pfeil 40"/>
          <p:cNvCxnSpPr/>
          <p:nvPr/>
        </p:nvCxnSpPr>
        <p:spPr>
          <a:xfrm>
            <a:off x="4145097" y="2688016"/>
            <a:ext cx="745417" cy="522281"/>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1" name="Abgerundetes Rechteck 50"/>
          <p:cNvSpPr/>
          <p:nvPr/>
        </p:nvSpPr>
        <p:spPr>
          <a:xfrm>
            <a:off x="5365097" y="1809165"/>
            <a:ext cx="351272" cy="314532"/>
          </a:xfrm>
          <a:prstGeom prst="roundRect">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52" name="Oval 51"/>
          <p:cNvSpPr/>
          <p:nvPr/>
        </p:nvSpPr>
        <p:spPr>
          <a:xfrm>
            <a:off x="5479453" y="1914764"/>
            <a:ext cx="120973" cy="98571"/>
          </a:xfrm>
          <a:prstGeom prst="ellipse">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57" name="Textfeld 56"/>
          <p:cNvSpPr txBox="1"/>
          <p:nvPr/>
        </p:nvSpPr>
        <p:spPr>
          <a:xfrm>
            <a:off x="5039690" y="958539"/>
            <a:ext cx="1435767" cy="584776"/>
          </a:xfrm>
          <a:prstGeom prst="rect">
            <a:avLst/>
          </a:prstGeom>
          <a:noFill/>
        </p:spPr>
        <p:txBody>
          <a:bodyPr wrap="square" rtlCol="0">
            <a:spAutoFit/>
          </a:bodyPr>
          <a:lstStyle/>
          <a:p>
            <a:r>
              <a:rPr lang="de-DE" sz="1600" b="1" dirty="0" err="1" smtClean="0">
                <a:solidFill>
                  <a:srgbClr val="7F7F7F"/>
                </a:solidFill>
              </a:rPr>
              <a:t>Restricted</a:t>
            </a:r>
            <a:r>
              <a:rPr lang="de-DE" sz="1600" b="1" dirty="0" smtClean="0">
                <a:solidFill>
                  <a:srgbClr val="7F7F7F"/>
                </a:solidFill>
              </a:rPr>
              <a:t> </a:t>
            </a:r>
          </a:p>
          <a:p>
            <a:r>
              <a:rPr lang="de-DE" sz="1600" b="1" dirty="0" err="1" smtClean="0">
                <a:solidFill>
                  <a:srgbClr val="7F7F7F"/>
                </a:solidFill>
              </a:rPr>
              <a:t>Progenitors</a:t>
            </a:r>
            <a:endParaRPr lang="de-DE" sz="1600" b="1" dirty="0">
              <a:solidFill>
                <a:srgbClr val="7F7F7F"/>
              </a:solidFill>
            </a:endParaRPr>
          </a:p>
        </p:txBody>
      </p:sp>
      <p:sp>
        <p:nvSpPr>
          <p:cNvPr id="71" name="Textfeld 70"/>
          <p:cNvSpPr txBox="1"/>
          <p:nvPr/>
        </p:nvSpPr>
        <p:spPr>
          <a:xfrm>
            <a:off x="6913157" y="1016763"/>
            <a:ext cx="1435767" cy="584776"/>
          </a:xfrm>
          <a:prstGeom prst="rect">
            <a:avLst/>
          </a:prstGeom>
          <a:noFill/>
        </p:spPr>
        <p:txBody>
          <a:bodyPr wrap="square" rtlCol="0">
            <a:spAutoFit/>
          </a:bodyPr>
          <a:lstStyle/>
          <a:p>
            <a:r>
              <a:rPr lang="de-DE" sz="1600" b="1" dirty="0" smtClean="0"/>
              <a:t>Differentiated </a:t>
            </a:r>
            <a:r>
              <a:rPr lang="de-DE" sz="1600" b="1" dirty="0" err="1" smtClean="0"/>
              <a:t>Lineage</a:t>
            </a:r>
            <a:r>
              <a:rPr lang="de-DE" sz="1600" b="1" dirty="0" smtClean="0"/>
              <a:t> Cells</a:t>
            </a:r>
            <a:endParaRPr lang="de-DE" sz="1600" b="1" dirty="0"/>
          </a:p>
        </p:txBody>
      </p:sp>
      <p:sp>
        <p:nvSpPr>
          <p:cNvPr id="72" name="Textfeld 71"/>
          <p:cNvSpPr txBox="1"/>
          <p:nvPr/>
        </p:nvSpPr>
        <p:spPr>
          <a:xfrm>
            <a:off x="3302038" y="822512"/>
            <a:ext cx="1204912" cy="830997"/>
          </a:xfrm>
          <a:prstGeom prst="rect">
            <a:avLst/>
          </a:prstGeom>
          <a:noFill/>
        </p:spPr>
        <p:txBody>
          <a:bodyPr wrap="square" rtlCol="0">
            <a:spAutoFit/>
          </a:bodyPr>
          <a:lstStyle/>
          <a:p>
            <a:r>
              <a:rPr lang="de-DE" sz="1600" b="1" dirty="0" smtClean="0"/>
              <a:t>Putative </a:t>
            </a:r>
            <a:r>
              <a:rPr lang="de-DE" sz="1600" b="1" dirty="0" err="1" smtClean="0"/>
              <a:t>common</a:t>
            </a:r>
            <a:endParaRPr lang="de-DE" sz="1600" b="1" dirty="0" smtClean="0"/>
          </a:p>
          <a:p>
            <a:r>
              <a:rPr lang="de-DE" sz="1600" b="1" dirty="0" err="1" smtClean="0"/>
              <a:t>Progenitor</a:t>
            </a:r>
            <a:endParaRPr lang="de-DE" sz="1600" b="1" dirty="0"/>
          </a:p>
        </p:txBody>
      </p:sp>
      <p:cxnSp>
        <p:nvCxnSpPr>
          <p:cNvPr id="76" name="Gerade Verbindung mit Pfeil 75"/>
          <p:cNvCxnSpPr/>
          <p:nvPr/>
        </p:nvCxnSpPr>
        <p:spPr>
          <a:xfrm>
            <a:off x="6239532" y="1990317"/>
            <a:ext cx="503773" cy="0"/>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7" name="Gerade Verbindung mit Pfeil 76"/>
          <p:cNvCxnSpPr/>
          <p:nvPr/>
        </p:nvCxnSpPr>
        <p:spPr>
          <a:xfrm>
            <a:off x="6284196" y="3861889"/>
            <a:ext cx="503773" cy="0"/>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9" name="Gerade Verbindung mit Pfeil 78"/>
          <p:cNvCxnSpPr/>
          <p:nvPr/>
        </p:nvCxnSpPr>
        <p:spPr>
          <a:xfrm>
            <a:off x="5334146" y="3848797"/>
            <a:ext cx="503773" cy="0"/>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0" name="Textfeld 20"/>
          <p:cNvSpPr txBox="1">
            <a:spLocks noChangeArrowheads="1"/>
          </p:cNvSpPr>
          <p:nvPr/>
        </p:nvSpPr>
        <p:spPr bwMode="auto">
          <a:xfrm>
            <a:off x="5003688" y="1526544"/>
            <a:ext cx="1076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dirty="0" smtClean="0"/>
              <a:t>L </a:t>
            </a:r>
            <a:r>
              <a:rPr lang="de-DE" sz="1200" dirty="0" err="1" smtClean="0"/>
              <a:t>u</a:t>
            </a:r>
            <a:r>
              <a:rPr lang="de-DE" sz="1200" dirty="0" smtClean="0"/>
              <a:t> m i </a:t>
            </a:r>
            <a:r>
              <a:rPr lang="de-DE" sz="1200" dirty="0" err="1" smtClean="0"/>
              <a:t>n</a:t>
            </a:r>
            <a:r>
              <a:rPr lang="de-DE" sz="1200" dirty="0" smtClean="0"/>
              <a:t> a l</a:t>
            </a:r>
            <a:endParaRPr lang="de-DE" sz="1200" dirty="0"/>
          </a:p>
        </p:txBody>
      </p:sp>
      <p:sp>
        <p:nvSpPr>
          <p:cNvPr id="54" name="Textfeld 17"/>
          <p:cNvSpPr txBox="1">
            <a:spLocks noChangeArrowheads="1"/>
          </p:cNvSpPr>
          <p:nvPr/>
        </p:nvSpPr>
        <p:spPr bwMode="auto">
          <a:xfrm>
            <a:off x="7134702" y="5011441"/>
            <a:ext cx="1003300" cy="861774"/>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i="1" dirty="0" err="1" smtClean="0"/>
              <a:t>EpCAM</a:t>
            </a:r>
            <a:r>
              <a:rPr lang="de-DE" sz="1200" i="1" dirty="0" smtClean="0"/>
              <a:t>+</a:t>
            </a:r>
          </a:p>
          <a:p>
            <a:pPr algn="ctr" eaLnBrk="1" hangingPunct="1"/>
            <a:r>
              <a:rPr lang="de-DE" sz="1200" i="1" dirty="0" smtClean="0"/>
              <a:t>MUC1+</a:t>
            </a:r>
          </a:p>
          <a:p>
            <a:pPr algn="ctr" eaLnBrk="1" hangingPunct="1"/>
            <a:r>
              <a:rPr lang="de-DE" sz="1200" i="1" dirty="0" smtClean="0"/>
              <a:t>ER+ o ER-</a:t>
            </a:r>
          </a:p>
          <a:p>
            <a:pPr algn="ctr" eaLnBrk="1" hangingPunct="1"/>
            <a:endParaRPr lang="de-DE" sz="1400" dirty="0"/>
          </a:p>
        </p:txBody>
      </p:sp>
      <p:sp>
        <p:nvSpPr>
          <p:cNvPr id="55" name="Abgerundetes Rechteck 54"/>
          <p:cNvSpPr/>
          <p:nvPr/>
        </p:nvSpPr>
        <p:spPr>
          <a:xfrm>
            <a:off x="7428761" y="4730507"/>
            <a:ext cx="351272" cy="314532"/>
          </a:xfrm>
          <a:prstGeom prst="round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56" name="Oval 55"/>
          <p:cNvSpPr/>
          <p:nvPr/>
        </p:nvSpPr>
        <p:spPr>
          <a:xfrm>
            <a:off x="7543117" y="4836106"/>
            <a:ext cx="120973" cy="98571"/>
          </a:xfrm>
          <a:prstGeom prst="ellipse">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7" name="Oval 66"/>
          <p:cNvSpPr/>
          <p:nvPr/>
        </p:nvSpPr>
        <p:spPr>
          <a:xfrm>
            <a:off x="7242299" y="6014410"/>
            <a:ext cx="773785" cy="159823"/>
          </a:xfrm>
          <a:prstGeom prst="ellipse">
            <a:avLst/>
          </a:prstGeom>
          <a:solidFill>
            <a:srgbClr val="008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8" name="Oval 67"/>
          <p:cNvSpPr/>
          <p:nvPr/>
        </p:nvSpPr>
        <p:spPr>
          <a:xfrm>
            <a:off x="7537742" y="6061123"/>
            <a:ext cx="160672" cy="67985"/>
          </a:xfrm>
          <a:prstGeom prst="ellipse">
            <a:avLst/>
          </a:prstGeom>
          <a:solidFill>
            <a:srgbClr val="D9D9D9"/>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73" name="Textfeld 20"/>
          <p:cNvSpPr txBox="1">
            <a:spLocks noChangeArrowheads="1"/>
          </p:cNvSpPr>
          <p:nvPr/>
        </p:nvSpPr>
        <p:spPr bwMode="auto">
          <a:xfrm>
            <a:off x="7136459" y="6176025"/>
            <a:ext cx="1076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i="1" dirty="0" smtClean="0"/>
              <a:t>K14+</a:t>
            </a:r>
          </a:p>
          <a:p>
            <a:pPr algn="ctr" eaLnBrk="1" hangingPunct="1"/>
            <a:r>
              <a:rPr lang="de-DE" sz="1200" i="1" dirty="0" smtClean="0"/>
              <a:t>CD10+</a:t>
            </a:r>
            <a:endParaRPr lang="de-DE" sz="1200" i="1" dirty="0"/>
          </a:p>
        </p:txBody>
      </p:sp>
      <p:sp>
        <p:nvSpPr>
          <p:cNvPr id="81" name="Textfeld 12"/>
          <p:cNvSpPr txBox="1">
            <a:spLocks noChangeArrowheads="1"/>
          </p:cNvSpPr>
          <p:nvPr/>
        </p:nvSpPr>
        <p:spPr bwMode="auto">
          <a:xfrm>
            <a:off x="3488525" y="5642608"/>
            <a:ext cx="917575" cy="12618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e-DE" sz="1200" i="1" dirty="0" smtClean="0"/>
              <a:t>ER+</a:t>
            </a:r>
          </a:p>
          <a:p>
            <a:pPr algn="ctr" eaLnBrk="1" hangingPunct="1"/>
            <a:r>
              <a:rPr lang="de-DE" sz="1200" i="1" dirty="0" err="1" smtClean="0"/>
              <a:t>Musashi</a:t>
            </a:r>
            <a:r>
              <a:rPr lang="de-DE" sz="1200" i="1" dirty="0" smtClean="0"/>
              <a:t>+</a:t>
            </a:r>
          </a:p>
          <a:p>
            <a:pPr algn="ctr" eaLnBrk="1" hangingPunct="1"/>
            <a:r>
              <a:rPr lang="de-DE" sz="1200" i="1" dirty="0" err="1"/>
              <a:t>o</a:t>
            </a:r>
            <a:r>
              <a:rPr lang="de-DE" sz="1200" i="1" dirty="0" err="1" smtClean="0"/>
              <a:t>r</a:t>
            </a:r>
            <a:r>
              <a:rPr lang="de-DE" sz="1200" i="1" dirty="0" smtClean="0"/>
              <a:t> p21+</a:t>
            </a:r>
          </a:p>
          <a:p>
            <a:pPr algn="ctr" eaLnBrk="1" hangingPunct="1"/>
            <a:r>
              <a:rPr lang="de-DE" sz="1200" i="1" dirty="0" smtClean="0"/>
              <a:t>K19-</a:t>
            </a:r>
          </a:p>
          <a:p>
            <a:pPr algn="ctr" eaLnBrk="1" hangingPunct="1"/>
            <a:r>
              <a:rPr lang="de-DE" sz="1200" dirty="0" smtClean="0"/>
              <a:t>-</a:t>
            </a:r>
          </a:p>
          <a:p>
            <a:pPr algn="ctr" eaLnBrk="1" hangingPunct="1"/>
            <a:endParaRPr lang="de-DE" sz="1600" b="1" dirty="0"/>
          </a:p>
        </p:txBody>
      </p:sp>
      <p:sp>
        <p:nvSpPr>
          <p:cNvPr id="82" name="Oval 81"/>
          <p:cNvSpPr/>
          <p:nvPr/>
        </p:nvSpPr>
        <p:spPr>
          <a:xfrm>
            <a:off x="3709486" y="5277832"/>
            <a:ext cx="435611" cy="376537"/>
          </a:xfrm>
          <a:prstGeom prst="ellipse">
            <a:avLst/>
          </a:prstGeom>
          <a:solidFill>
            <a:srgbClr val="FF6F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3" name="Oval 82"/>
          <p:cNvSpPr/>
          <p:nvPr/>
        </p:nvSpPr>
        <p:spPr>
          <a:xfrm>
            <a:off x="3864287" y="5415756"/>
            <a:ext cx="120973" cy="97675"/>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cxnSp>
        <p:nvCxnSpPr>
          <p:cNvPr id="84" name="Gerade Verbindung mit Pfeil 83"/>
          <p:cNvCxnSpPr/>
          <p:nvPr/>
        </p:nvCxnSpPr>
        <p:spPr>
          <a:xfrm flipV="1">
            <a:off x="4381794" y="4934678"/>
            <a:ext cx="2406175" cy="551604"/>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5" name="Gerade Verbindung mit Pfeil 84"/>
          <p:cNvCxnSpPr/>
          <p:nvPr/>
        </p:nvCxnSpPr>
        <p:spPr>
          <a:xfrm>
            <a:off x="4381794" y="5486282"/>
            <a:ext cx="2531363" cy="574841"/>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8" name="Textfeld 37"/>
          <p:cNvSpPr txBox="1"/>
          <p:nvPr/>
        </p:nvSpPr>
        <p:spPr>
          <a:xfrm>
            <a:off x="505315" y="6028640"/>
            <a:ext cx="2439101" cy="738664"/>
          </a:xfrm>
          <a:prstGeom prst="rect">
            <a:avLst/>
          </a:prstGeom>
          <a:noFill/>
        </p:spPr>
        <p:txBody>
          <a:bodyPr wrap="square" rtlCol="0">
            <a:spAutoFit/>
          </a:bodyPr>
          <a:lstStyle/>
          <a:p>
            <a:r>
              <a:rPr lang="de-DE" sz="1400" b="1" dirty="0" err="1" smtClean="0"/>
              <a:t>Shehata</a:t>
            </a:r>
            <a:r>
              <a:rPr lang="de-DE" sz="1400" b="1" dirty="0" smtClean="0"/>
              <a:t> et al, 2012</a:t>
            </a:r>
          </a:p>
          <a:p>
            <a:r>
              <a:rPr lang="de-DE" sz="1400" b="1" dirty="0" smtClean="0"/>
              <a:t>Liu et al, 2014</a:t>
            </a:r>
          </a:p>
          <a:p>
            <a:r>
              <a:rPr lang="de-DE" sz="1400" b="1" dirty="0" smtClean="0"/>
              <a:t>Deng et al, 2014</a:t>
            </a:r>
          </a:p>
        </p:txBody>
      </p:sp>
    </p:spTree>
    <p:extLst>
      <p:ext uri="{BB962C8B-B14F-4D97-AF65-F5344CB8AC3E}">
        <p14:creationId xmlns:p14="http://schemas.microsoft.com/office/powerpoint/2010/main" val="345894244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65386" y="1544454"/>
            <a:ext cx="4184941" cy="2554545"/>
          </a:xfrm>
          <a:prstGeom prst="rect">
            <a:avLst/>
          </a:prstGeom>
          <a:noFill/>
        </p:spPr>
        <p:txBody>
          <a:bodyPr wrap="square" rtlCol="0">
            <a:spAutoFit/>
          </a:bodyPr>
          <a:lstStyle/>
          <a:p>
            <a:r>
              <a:rPr lang="de-DE" sz="2000" b="1" dirty="0" err="1" smtClean="0">
                <a:solidFill>
                  <a:schemeClr val="bg2">
                    <a:lumMod val="25000"/>
                  </a:schemeClr>
                </a:solidFill>
              </a:rPr>
              <a:t>Pleomorphic</a:t>
            </a:r>
            <a:r>
              <a:rPr lang="de-DE" sz="2000" b="1" dirty="0" smtClean="0">
                <a:solidFill>
                  <a:schemeClr val="bg2">
                    <a:lumMod val="25000"/>
                  </a:schemeClr>
                </a:solidFill>
              </a:rPr>
              <a:t> </a:t>
            </a:r>
            <a:r>
              <a:rPr lang="de-DE" sz="2000" b="1" dirty="0" err="1" smtClean="0">
                <a:solidFill>
                  <a:schemeClr val="bg2">
                    <a:lumMod val="25000"/>
                  </a:schemeClr>
                </a:solidFill>
              </a:rPr>
              <a:t>adenoma</a:t>
            </a:r>
            <a:r>
              <a:rPr lang="de-DE" sz="2000" b="1" dirty="0" smtClean="0">
                <a:solidFill>
                  <a:schemeClr val="bg2">
                    <a:lumMod val="25000"/>
                  </a:schemeClr>
                </a:solidFill>
              </a:rPr>
              <a:t> </a:t>
            </a:r>
            <a:r>
              <a:rPr lang="de-DE" sz="2000" b="1" dirty="0" err="1" smtClean="0">
                <a:solidFill>
                  <a:schemeClr val="bg2">
                    <a:lumMod val="25000"/>
                  </a:schemeClr>
                </a:solidFill>
              </a:rPr>
              <a:t>breast</a:t>
            </a:r>
            <a:r>
              <a:rPr lang="de-DE" sz="2000" b="1" dirty="0" smtClean="0">
                <a:solidFill>
                  <a:schemeClr val="bg2">
                    <a:lumMod val="25000"/>
                  </a:schemeClr>
                </a:solidFill>
              </a:rPr>
              <a:t> (</a:t>
            </a:r>
            <a:r>
              <a:rPr lang="de-DE" sz="2000" b="1" dirty="0" err="1" smtClean="0">
                <a:solidFill>
                  <a:schemeClr val="bg2">
                    <a:lumMod val="25000"/>
                  </a:schemeClr>
                </a:solidFill>
              </a:rPr>
              <a:t>n</a:t>
            </a:r>
            <a:r>
              <a:rPr lang="de-DE" sz="2000" b="1" dirty="0" smtClean="0">
                <a:solidFill>
                  <a:schemeClr val="bg2">
                    <a:lumMod val="25000"/>
                  </a:schemeClr>
                </a:solidFill>
              </a:rPr>
              <a:t>=4)</a:t>
            </a:r>
          </a:p>
          <a:p>
            <a:r>
              <a:rPr lang="de-DE" sz="2000" b="1" dirty="0" err="1" smtClean="0">
                <a:solidFill>
                  <a:schemeClr val="bg2">
                    <a:lumMod val="25000"/>
                  </a:schemeClr>
                </a:solidFill>
              </a:rPr>
              <a:t>Adeno-myoepithelial</a:t>
            </a:r>
            <a:r>
              <a:rPr lang="de-DE" sz="2000" b="1" dirty="0" smtClean="0">
                <a:solidFill>
                  <a:schemeClr val="bg2">
                    <a:lumMod val="25000"/>
                  </a:schemeClr>
                </a:solidFill>
              </a:rPr>
              <a:t> </a:t>
            </a:r>
            <a:r>
              <a:rPr lang="de-DE" sz="2000" b="1" dirty="0" err="1" smtClean="0">
                <a:solidFill>
                  <a:schemeClr val="bg2">
                    <a:lumMod val="25000"/>
                  </a:schemeClr>
                </a:solidFill>
              </a:rPr>
              <a:t>tumors</a:t>
            </a:r>
            <a:r>
              <a:rPr lang="de-DE" sz="2000" b="1" dirty="0" smtClean="0">
                <a:solidFill>
                  <a:schemeClr val="bg2">
                    <a:lumMod val="25000"/>
                  </a:schemeClr>
                </a:solidFill>
              </a:rPr>
              <a:t> </a:t>
            </a:r>
            <a:r>
              <a:rPr lang="de-DE" sz="2000" b="1" dirty="0" err="1" smtClean="0">
                <a:solidFill>
                  <a:schemeClr val="bg2">
                    <a:lumMod val="25000"/>
                  </a:schemeClr>
                </a:solidFill>
              </a:rPr>
              <a:t>breast</a:t>
            </a:r>
            <a:r>
              <a:rPr lang="de-DE" sz="2000" b="1" dirty="0" smtClean="0">
                <a:solidFill>
                  <a:schemeClr val="bg2">
                    <a:lumMod val="25000"/>
                  </a:schemeClr>
                </a:solidFill>
              </a:rPr>
              <a:t> (</a:t>
            </a:r>
            <a:r>
              <a:rPr lang="de-DE" sz="2000" b="1" dirty="0" err="1" smtClean="0">
                <a:solidFill>
                  <a:schemeClr val="bg2">
                    <a:lumMod val="25000"/>
                  </a:schemeClr>
                </a:solidFill>
              </a:rPr>
              <a:t>n</a:t>
            </a:r>
            <a:r>
              <a:rPr lang="de-DE" sz="2000" b="1" dirty="0" smtClean="0">
                <a:solidFill>
                  <a:schemeClr val="bg2">
                    <a:lumMod val="25000"/>
                  </a:schemeClr>
                </a:solidFill>
              </a:rPr>
              <a:t>=7) </a:t>
            </a:r>
          </a:p>
          <a:p>
            <a:r>
              <a:rPr lang="de-DE" sz="2000" b="1" dirty="0" smtClean="0">
                <a:solidFill>
                  <a:schemeClr val="bg2">
                    <a:lumMod val="25000"/>
                  </a:schemeClr>
                </a:solidFill>
              </a:rPr>
              <a:t>Adenoid-</a:t>
            </a:r>
            <a:r>
              <a:rPr lang="de-DE" sz="2000" b="1" dirty="0" err="1" smtClean="0">
                <a:solidFill>
                  <a:schemeClr val="bg2">
                    <a:lumMod val="25000"/>
                  </a:schemeClr>
                </a:solidFill>
              </a:rPr>
              <a:t>cystic</a:t>
            </a:r>
            <a:r>
              <a:rPr lang="de-DE" sz="2000" b="1" dirty="0" smtClean="0">
                <a:solidFill>
                  <a:schemeClr val="bg2">
                    <a:lumMod val="25000"/>
                  </a:schemeClr>
                </a:solidFill>
              </a:rPr>
              <a:t> </a:t>
            </a:r>
            <a:r>
              <a:rPr lang="de-DE" sz="2000" b="1" dirty="0" err="1" smtClean="0">
                <a:solidFill>
                  <a:schemeClr val="bg2">
                    <a:lumMod val="25000"/>
                  </a:schemeClr>
                </a:solidFill>
              </a:rPr>
              <a:t>carcinoma</a:t>
            </a:r>
            <a:r>
              <a:rPr lang="de-DE" sz="2000" b="1" dirty="0" smtClean="0">
                <a:solidFill>
                  <a:schemeClr val="bg2">
                    <a:lumMod val="25000"/>
                  </a:schemeClr>
                </a:solidFill>
              </a:rPr>
              <a:t> </a:t>
            </a:r>
            <a:r>
              <a:rPr lang="de-DE" sz="2000" b="1" dirty="0" err="1" smtClean="0">
                <a:solidFill>
                  <a:schemeClr val="bg2">
                    <a:lumMod val="25000"/>
                  </a:schemeClr>
                </a:solidFill>
              </a:rPr>
              <a:t>breast</a:t>
            </a:r>
            <a:r>
              <a:rPr lang="de-DE" sz="2000" b="1" dirty="0" smtClean="0">
                <a:solidFill>
                  <a:schemeClr val="bg2">
                    <a:lumMod val="25000"/>
                  </a:schemeClr>
                </a:solidFill>
              </a:rPr>
              <a:t>  (</a:t>
            </a:r>
            <a:r>
              <a:rPr lang="de-DE" sz="2000" b="1" dirty="0" err="1" smtClean="0">
                <a:solidFill>
                  <a:schemeClr val="bg2">
                    <a:lumMod val="25000"/>
                  </a:schemeClr>
                </a:solidFill>
              </a:rPr>
              <a:t>n</a:t>
            </a:r>
            <a:r>
              <a:rPr lang="de-DE" sz="2000" b="1" dirty="0" smtClean="0">
                <a:solidFill>
                  <a:schemeClr val="bg2">
                    <a:lumMod val="25000"/>
                  </a:schemeClr>
                </a:solidFill>
              </a:rPr>
              <a:t>=6)</a:t>
            </a:r>
          </a:p>
          <a:p>
            <a:r>
              <a:rPr lang="de-DE" sz="2000" b="1" dirty="0" err="1" smtClean="0">
                <a:solidFill>
                  <a:schemeClr val="bg2">
                    <a:lumMod val="25000"/>
                  </a:schemeClr>
                </a:solidFill>
              </a:rPr>
              <a:t>Squamous</a:t>
            </a:r>
            <a:r>
              <a:rPr lang="de-DE" sz="2000" b="1" dirty="0" smtClean="0">
                <a:solidFill>
                  <a:schemeClr val="bg2">
                    <a:lumMod val="25000"/>
                  </a:schemeClr>
                </a:solidFill>
              </a:rPr>
              <a:t> </a:t>
            </a:r>
            <a:r>
              <a:rPr lang="de-DE" sz="2000" b="1" dirty="0" err="1" smtClean="0">
                <a:solidFill>
                  <a:schemeClr val="bg2">
                    <a:lumMod val="25000"/>
                  </a:schemeClr>
                </a:solidFill>
              </a:rPr>
              <a:t>carcinoma</a:t>
            </a:r>
            <a:r>
              <a:rPr lang="de-DE" sz="2000" b="1" dirty="0" smtClean="0">
                <a:solidFill>
                  <a:schemeClr val="bg2">
                    <a:lumMod val="25000"/>
                  </a:schemeClr>
                </a:solidFill>
              </a:rPr>
              <a:t> </a:t>
            </a:r>
            <a:r>
              <a:rPr lang="de-DE" sz="2000" b="1" dirty="0" err="1">
                <a:solidFill>
                  <a:schemeClr val="bg2">
                    <a:lumMod val="25000"/>
                  </a:schemeClr>
                </a:solidFill>
              </a:rPr>
              <a:t>b</a:t>
            </a:r>
            <a:r>
              <a:rPr lang="de-DE" sz="2000" b="1" dirty="0" err="1" smtClean="0">
                <a:solidFill>
                  <a:schemeClr val="bg2">
                    <a:lumMod val="25000"/>
                  </a:schemeClr>
                </a:solidFill>
              </a:rPr>
              <a:t>reast</a:t>
            </a:r>
            <a:r>
              <a:rPr lang="de-DE" sz="2000" b="1" dirty="0" smtClean="0">
                <a:solidFill>
                  <a:schemeClr val="bg2">
                    <a:lumMod val="25000"/>
                  </a:schemeClr>
                </a:solidFill>
              </a:rPr>
              <a:t> (</a:t>
            </a:r>
            <a:r>
              <a:rPr lang="de-DE" sz="2000" b="1" dirty="0" err="1" smtClean="0">
                <a:solidFill>
                  <a:schemeClr val="bg2">
                    <a:lumMod val="25000"/>
                  </a:schemeClr>
                </a:solidFill>
              </a:rPr>
              <a:t>n</a:t>
            </a:r>
            <a:r>
              <a:rPr lang="de-DE" sz="2000" b="1" dirty="0" smtClean="0">
                <a:solidFill>
                  <a:schemeClr val="bg2">
                    <a:lumMod val="25000"/>
                  </a:schemeClr>
                </a:solidFill>
              </a:rPr>
              <a:t>=8)</a:t>
            </a:r>
          </a:p>
          <a:p>
            <a:r>
              <a:rPr lang="de-DE" sz="2000" b="1" dirty="0" err="1" smtClean="0">
                <a:solidFill>
                  <a:srgbClr val="000090"/>
                </a:solidFill>
              </a:rPr>
              <a:t>Syringoma</a:t>
            </a:r>
            <a:r>
              <a:rPr lang="de-DE" sz="2000" b="1" dirty="0" smtClean="0">
                <a:solidFill>
                  <a:srgbClr val="000090"/>
                </a:solidFill>
              </a:rPr>
              <a:t> </a:t>
            </a:r>
            <a:r>
              <a:rPr lang="de-DE" sz="2000" b="1" dirty="0" err="1" smtClean="0">
                <a:solidFill>
                  <a:srgbClr val="000090"/>
                </a:solidFill>
              </a:rPr>
              <a:t>breast</a:t>
            </a:r>
            <a:r>
              <a:rPr lang="de-DE" sz="2000" b="1" dirty="0" smtClean="0">
                <a:solidFill>
                  <a:srgbClr val="000090"/>
                </a:solidFill>
              </a:rPr>
              <a:t>  (</a:t>
            </a:r>
            <a:r>
              <a:rPr lang="de-DE" sz="2000" b="1" dirty="0" err="1" smtClean="0">
                <a:solidFill>
                  <a:srgbClr val="000090"/>
                </a:solidFill>
              </a:rPr>
              <a:t>n</a:t>
            </a:r>
            <a:r>
              <a:rPr lang="de-DE" sz="2000" b="1" dirty="0" smtClean="0">
                <a:solidFill>
                  <a:srgbClr val="000090"/>
                </a:solidFill>
              </a:rPr>
              <a:t>=12)</a:t>
            </a:r>
          </a:p>
          <a:p>
            <a:r>
              <a:rPr lang="de-DE" sz="2000" b="1" dirty="0" err="1" smtClean="0">
                <a:solidFill>
                  <a:srgbClr val="000090"/>
                </a:solidFill>
              </a:rPr>
              <a:t>Adeno-squamous</a:t>
            </a:r>
            <a:r>
              <a:rPr lang="de-DE" sz="2000" b="1" dirty="0" smtClean="0">
                <a:solidFill>
                  <a:srgbClr val="000090"/>
                </a:solidFill>
              </a:rPr>
              <a:t> </a:t>
            </a:r>
            <a:r>
              <a:rPr lang="de-DE" sz="2000" b="1" dirty="0" err="1" smtClean="0">
                <a:solidFill>
                  <a:srgbClr val="000090"/>
                </a:solidFill>
              </a:rPr>
              <a:t>carcinoma</a:t>
            </a:r>
            <a:r>
              <a:rPr lang="de-DE" sz="2000" b="1" dirty="0" smtClean="0">
                <a:solidFill>
                  <a:srgbClr val="000090"/>
                </a:solidFill>
              </a:rPr>
              <a:t> (</a:t>
            </a:r>
            <a:r>
              <a:rPr lang="de-DE" sz="2000" b="1" dirty="0" err="1" smtClean="0">
                <a:solidFill>
                  <a:srgbClr val="000090"/>
                </a:solidFill>
              </a:rPr>
              <a:t>n</a:t>
            </a:r>
            <a:r>
              <a:rPr lang="de-DE" sz="2000" b="1" dirty="0" smtClean="0">
                <a:solidFill>
                  <a:srgbClr val="000090"/>
                </a:solidFill>
              </a:rPr>
              <a:t>=8)</a:t>
            </a:r>
            <a:endParaRPr lang="de-DE" sz="2800" b="1" dirty="0">
              <a:solidFill>
                <a:srgbClr val="000090"/>
              </a:solidFill>
            </a:endParaRPr>
          </a:p>
        </p:txBody>
      </p:sp>
      <p:sp>
        <p:nvSpPr>
          <p:cNvPr id="3" name="Textfeld 2"/>
          <p:cNvSpPr txBox="1"/>
          <p:nvPr/>
        </p:nvSpPr>
        <p:spPr>
          <a:xfrm>
            <a:off x="4750328" y="1544454"/>
            <a:ext cx="4013483" cy="2369880"/>
          </a:xfrm>
          <a:prstGeom prst="rect">
            <a:avLst/>
          </a:prstGeom>
          <a:noFill/>
        </p:spPr>
        <p:txBody>
          <a:bodyPr wrap="square" rtlCol="0">
            <a:spAutoFit/>
          </a:bodyPr>
          <a:lstStyle/>
          <a:p>
            <a:pPr marL="285750" indent="-285750">
              <a:buFont typeface="Arial"/>
              <a:buChar char="•"/>
            </a:pPr>
            <a:r>
              <a:rPr lang="de-DE" sz="2800" b="1" dirty="0" err="1" smtClean="0">
                <a:solidFill>
                  <a:srgbClr val="4A452A"/>
                </a:solidFill>
              </a:rPr>
              <a:t>ERneg</a:t>
            </a:r>
            <a:r>
              <a:rPr lang="de-DE" sz="2800" b="1" dirty="0" smtClean="0">
                <a:solidFill>
                  <a:srgbClr val="4A452A"/>
                </a:solidFill>
              </a:rPr>
              <a:t>, </a:t>
            </a:r>
            <a:r>
              <a:rPr lang="de-DE" sz="2800" b="1" dirty="0" err="1" smtClean="0">
                <a:solidFill>
                  <a:srgbClr val="4A452A"/>
                </a:solidFill>
              </a:rPr>
              <a:t>PRneg</a:t>
            </a:r>
            <a:r>
              <a:rPr lang="de-DE" sz="2800" b="1" dirty="0" smtClean="0">
                <a:solidFill>
                  <a:srgbClr val="4A452A"/>
                </a:solidFill>
              </a:rPr>
              <a:t>, Her2neg, K5+</a:t>
            </a:r>
          </a:p>
          <a:p>
            <a:pPr marL="285750" indent="-285750">
              <a:buFont typeface="Arial"/>
              <a:buChar char="•"/>
            </a:pPr>
            <a:r>
              <a:rPr lang="de-DE" sz="2800" b="1" dirty="0" smtClean="0">
                <a:solidFill>
                  <a:srgbClr val="000090"/>
                </a:solidFill>
              </a:rPr>
              <a:t>Low-grade o </a:t>
            </a:r>
            <a:r>
              <a:rPr lang="de-DE" sz="2800" b="1" dirty="0" err="1" smtClean="0">
                <a:solidFill>
                  <a:srgbClr val="000090"/>
                </a:solidFill>
              </a:rPr>
              <a:t>benign</a:t>
            </a:r>
            <a:r>
              <a:rPr lang="de-DE" sz="2800" b="1" dirty="0" smtClean="0">
                <a:solidFill>
                  <a:srgbClr val="000090"/>
                </a:solidFill>
              </a:rPr>
              <a:t> </a:t>
            </a:r>
          </a:p>
          <a:p>
            <a:pPr marL="285750" indent="-285750">
              <a:buFont typeface="Arial"/>
              <a:buChar char="•"/>
            </a:pPr>
            <a:r>
              <a:rPr lang="de-DE" sz="2800" b="1" dirty="0">
                <a:solidFill>
                  <a:srgbClr val="000090"/>
                </a:solidFill>
              </a:rPr>
              <a:t>p</a:t>
            </a:r>
            <a:r>
              <a:rPr lang="de-DE" sz="2800" b="1" dirty="0" smtClean="0">
                <a:solidFill>
                  <a:srgbClr val="000090"/>
                </a:solidFill>
              </a:rPr>
              <a:t>63-pos</a:t>
            </a:r>
          </a:p>
          <a:p>
            <a:pPr marL="285750" indent="-285750">
              <a:buFont typeface="Arial"/>
              <a:buChar char="•"/>
            </a:pPr>
            <a:endParaRPr lang="de-DE" dirty="0" smtClean="0"/>
          </a:p>
          <a:p>
            <a:pPr marL="285750" indent="-285750">
              <a:buFont typeface="Arial"/>
              <a:buChar char="•"/>
            </a:pPr>
            <a:endParaRPr lang="de-DE" dirty="0"/>
          </a:p>
        </p:txBody>
      </p:sp>
      <p:sp>
        <p:nvSpPr>
          <p:cNvPr id="4" name="Textfeld 3"/>
          <p:cNvSpPr txBox="1"/>
          <p:nvPr/>
        </p:nvSpPr>
        <p:spPr>
          <a:xfrm>
            <a:off x="924982" y="380094"/>
            <a:ext cx="7838829" cy="954107"/>
          </a:xfrm>
          <a:prstGeom prst="rect">
            <a:avLst/>
          </a:prstGeom>
          <a:noFill/>
        </p:spPr>
        <p:txBody>
          <a:bodyPr wrap="square" rtlCol="0">
            <a:spAutoFit/>
          </a:bodyPr>
          <a:lstStyle/>
          <a:p>
            <a:r>
              <a:rPr lang="de-DE" sz="2800" b="1" dirty="0" smtClean="0">
                <a:solidFill>
                  <a:srgbClr val="000090"/>
                </a:solidFill>
              </a:rPr>
              <a:t>Basal-</a:t>
            </a:r>
            <a:r>
              <a:rPr lang="de-DE" sz="2800" b="1" dirty="0" err="1" smtClean="0">
                <a:solidFill>
                  <a:srgbClr val="000090"/>
                </a:solidFill>
              </a:rPr>
              <a:t>like</a:t>
            </a:r>
            <a:r>
              <a:rPr lang="de-DE" sz="2800" b="1" dirty="0" smtClean="0">
                <a:solidFill>
                  <a:srgbClr val="000090"/>
                </a:solidFill>
              </a:rPr>
              <a:t> </a:t>
            </a:r>
            <a:r>
              <a:rPr lang="de-DE" sz="2800" b="1" dirty="0" err="1" smtClean="0">
                <a:solidFill>
                  <a:srgbClr val="000090"/>
                </a:solidFill>
              </a:rPr>
              <a:t>tumors</a:t>
            </a:r>
            <a:r>
              <a:rPr lang="de-DE" sz="2800" b="1" dirty="0" smtClean="0">
                <a:solidFill>
                  <a:srgbClr val="000090"/>
                </a:solidFill>
              </a:rPr>
              <a:t> </a:t>
            </a:r>
            <a:r>
              <a:rPr lang="de-DE" sz="2800" b="1" dirty="0" err="1" smtClean="0">
                <a:solidFill>
                  <a:srgbClr val="000090"/>
                </a:solidFill>
              </a:rPr>
              <a:t>of</a:t>
            </a:r>
            <a:r>
              <a:rPr lang="de-DE" sz="2800" b="1" dirty="0" smtClean="0">
                <a:solidFill>
                  <a:srgbClr val="000090"/>
                </a:solidFill>
              </a:rPr>
              <a:t> </a:t>
            </a:r>
            <a:r>
              <a:rPr lang="de-DE" sz="2800" b="1" dirty="0" err="1" smtClean="0">
                <a:solidFill>
                  <a:srgbClr val="000090"/>
                </a:solidFill>
              </a:rPr>
              <a:t>the</a:t>
            </a:r>
            <a:r>
              <a:rPr lang="de-DE" sz="2800" b="1" dirty="0" smtClean="0">
                <a:solidFill>
                  <a:srgbClr val="000090"/>
                </a:solidFill>
              </a:rPr>
              <a:t> </a:t>
            </a:r>
            <a:r>
              <a:rPr lang="de-DE" sz="2800" b="1" dirty="0" err="1" smtClean="0">
                <a:solidFill>
                  <a:srgbClr val="000090"/>
                </a:solidFill>
              </a:rPr>
              <a:t>breast</a:t>
            </a:r>
            <a:r>
              <a:rPr lang="de-DE" sz="2800" b="1" dirty="0" smtClean="0">
                <a:solidFill>
                  <a:srgbClr val="000090"/>
                </a:solidFill>
              </a:rPr>
              <a:t> </a:t>
            </a:r>
            <a:r>
              <a:rPr lang="de-DE" sz="2800" b="1" dirty="0" err="1" smtClean="0">
                <a:solidFill>
                  <a:srgbClr val="000090"/>
                </a:solidFill>
              </a:rPr>
              <a:t>unlike</a:t>
            </a:r>
            <a:r>
              <a:rPr lang="de-DE" sz="2800" b="1" dirty="0" smtClean="0">
                <a:solidFill>
                  <a:srgbClr val="000090"/>
                </a:solidFill>
              </a:rPr>
              <a:t> </a:t>
            </a:r>
            <a:r>
              <a:rPr lang="de-DE" sz="2800" b="1" dirty="0" err="1" smtClean="0">
                <a:solidFill>
                  <a:srgbClr val="000090"/>
                </a:solidFill>
              </a:rPr>
              <a:t>classical</a:t>
            </a:r>
            <a:r>
              <a:rPr lang="de-DE" sz="2800" b="1" dirty="0" smtClean="0">
                <a:solidFill>
                  <a:srgbClr val="000090"/>
                </a:solidFill>
              </a:rPr>
              <a:t> basal-</a:t>
            </a:r>
            <a:r>
              <a:rPr lang="de-DE" sz="2800" b="1" dirty="0" err="1" smtClean="0">
                <a:solidFill>
                  <a:srgbClr val="000090"/>
                </a:solidFill>
              </a:rPr>
              <a:t>like</a:t>
            </a:r>
            <a:r>
              <a:rPr lang="de-DE" sz="2800" b="1" dirty="0" smtClean="0">
                <a:solidFill>
                  <a:srgbClr val="000090"/>
                </a:solidFill>
              </a:rPr>
              <a:t> </a:t>
            </a:r>
            <a:r>
              <a:rPr lang="de-DE" sz="2800" b="1" dirty="0" err="1" smtClean="0">
                <a:solidFill>
                  <a:srgbClr val="000090"/>
                </a:solidFill>
              </a:rPr>
              <a:t>carcinomas</a:t>
            </a:r>
            <a:endParaRPr lang="de-DE" sz="2800" b="1" dirty="0">
              <a:solidFill>
                <a:srgbClr val="000090"/>
              </a:solidFill>
            </a:endParaRPr>
          </a:p>
        </p:txBody>
      </p:sp>
      <p:sp>
        <p:nvSpPr>
          <p:cNvPr id="5" name="Textfeld 4"/>
          <p:cNvSpPr txBox="1"/>
          <p:nvPr/>
        </p:nvSpPr>
        <p:spPr>
          <a:xfrm>
            <a:off x="565385" y="4931988"/>
            <a:ext cx="8198425" cy="1200329"/>
          </a:xfrm>
          <a:prstGeom prst="rect">
            <a:avLst/>
          </a:prstGeom>
          <a:noFill/>
        </p:spPr>
        <p:txBody>
          <a:bodyPr wrap="square" rtlCol="0">
            <a:spAutoFit/>
          </a:bodyPr>
          <a:lstStyle/>
          <a:p>
            <a:r>
              <a:rPr lang="de-DE" dirty="0" smtClean="0"/>
              <a:t>Chang et al, 2003; </a:t>
            </a:r>
            <a:r>
              <a:rPr lang="de-DE" dirty="0" err="1" smtClean="0"/>
              <a:t>Foschini</a:t>
            </a:r>
            <a:r>
              <a:rPr lang="de-DE" dirty="0" smtClean="0"/>
              <a:t> and </a:t>
            </a:r>
            <a:r>
              <a:rPr lang="de-DE" dirty="0" err="1" smtClean="0"/>
              <a:t>Eusebi</a:t>
            </a:r>
            <a:r>
              <a:rPr lang="de-DE" dirty="0" smtClean="0"/>
              <a:t>, 1989; Loose et al,1992;  </a:t>
            </a:r>
            <a:r>
              <a:rPr lang="de-DE" dirty="0" err="1" smtClean="0"/>
              <a:t>Marchio</a:t>
            </a:r>
            <a:r>
              <a:rPr lang="de-DE" dirty="0" smtClean="0"/>
              <a:t> et al, 2010;Shin and Rosen, 2002;Slaughter et al, 1992; </a:t>
            </a:r>
            <a:r>
              <a:rPr lang="de-DE" dirty="0" err="1" smtClean="0"/>
              <a:t>Suster</a:t>
            </a:r>
            <a:r>
              <a:rPr lang="de-DE" dirty="0" smtClean="0"/>
              <a:t> et al, 1991; Pia </a:t>
            </a:r>
            <a:r>
              <a:rPr lang="de-DE" dirty="0" err="1" smtClean="0"/>
              <a:t>Foschini</a:t>
            </a:r>
            <a:r>
              <a:rPr lang="de-DE" dirty="0" smtClean="0"/>
              <a:t> and Reis-</a:t>
            </a:r>
            <a:r>
              <a:rPr lang="de-DE" dirty="0" err="1" smtClean="0"/>
              <a:t>Filho</a:t>
            </a:r>
            <a:r>
              <a:rPr lang="de-DE" dirty="0" smtClean="0"/>
              <a:t>, 2003; Rosen, 1989; </a:t>
            </a:r>
            <a:r>
              <a:rPr lang="de-DE" dirty="0" err="1" smtClean="0"/>
              <a:t>Trendell</a:t>
            </a:r>
            <a:r>
              <a:rPr lang="de-DE" dirty="0" smtClean="0"/>
              <a:t>-Smith et al, 1999; </a:t>
            </a:r>
            <a:r>
              <a:rPr lang="de-DE" dirty="0" err="1" smtClean="0"/>
              <a:t>Wetterskog</a:t>
            </a:r>
            <a:r>
              <a:rPr lang="de-DE" dirty="0" smtClean="0"/>
              <a:t> et al, 2012 </a:t>
            </a:r>
          </a:p>
          <a:p>
            <a:r>
              <a:rPr lang="de-DE" dirty="0" smtClean="0"/>
              <a:t>Boecker et al, 2012,2013,2014a,b</a:t>
            </a:r>
            <a:endParaRPr lang="de-DE" dirty="0"/>
          </a:p>
        </p:txBody>
      </p:sp>
    </p:spTree>
    <p:extLst>
      <p:ext uri="{BB962C8B-B14F-4D97-AF65-F5344CB8AC3E}">
        <p14:creationId xmlns:p14="http://schemas.microsoft.com/office/powerpoint/2010/main" val="522001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58482"/>
            <a:ext cx="8229600" cy="1143000"/>
          </a:xfrm>
        </p:spPr>
        <p:txBody>
          <a:bodyPr/>
          <a:lstStyle/>
          <a:p>
            <a:r>
              <a:rPr lang="de-DE" b="1" dirty="0" smtClean="0"/>
              <a:t>Basal and </a:t>
            </a:r>
            <a:r>
              <a:rPr lang="de-DE" b="1" dirty="0" err="1" smtClean="0"/>
              <a:t>luminal</a:t>
            </a:r>
            <a:r>
              <a:rPr lang="de-DE" b="1" dirty="0" smtClean="0"/>
              <a:t> </a:t>
            </a:r>
            <a:r>
              <a:rPr lang="de-DE" b="1" dirty="0" err="1" smtClean="0"/>
              <a:t>keratins</a:t>
            </a:r>
            <a:endParaRPr lang="de-DE" b="1" dirty="0"/>
          </a:p>
        </p:txBody>
      </p:sp>
      <p:pic>
        <p:nvPicPr>
          <p:cNvPr id="7" name="Bild 6" descr="2-ck14p+ck10g_(c1+c2+c4).JPG"/>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457200" y="3825897"/>
            <a:ext cx="3708184" cy="2938023"/>
          </a:xfrm>
          <a:prstGeom prst="rect">
            <a:avLst/>
          </a:prstGeom>
        </p:spPr>
      </p:pic>
      <p:sp>
        <p:nvSpPr>
          <p:cNvPr id="9" name="Textfeld 8"/>
          <p:cNvSpPr txBox="1"/>
          <p:nvPr/>
        </p:nvSpPr>
        <p:spPr>
          <a:xfrm>
            <a:off x="4671944" y="583103"/>
            <a:ext cx="4472056" cy="3170099"/>
          </a:xfrm>
          <a:prstGeom prst="rect">
            <a:avLst/>
          </a:prstGeom>
          <a:noFill/>
        </p:spPr>
        <p:txBody>
          <a:bodyPr wrap="square" rtlCol="0">
            <a:spAutoFit/>
          </a:bodyPr>
          <a:lstStyle/>
          <a:p>
            <a:r>
              <a:rPr lang="de-DE" sz="3200" b="1" dirty="0" err="1" smtClean="0"/>
              <a:t>Salivary</a:t>
            </a:r>
            <a:r>
              <a:rPr lang="de-DE" sz="3200" b="1" dirty="0" smtClean="0"/>
              <a:t> </a:t>
            </a:r>
            <a:r>
              <a:rPr lang="de-DE" sz="3200" b="1" dirty="0" err="1" smtClean="0"/>
              <a:t>gland</a:t>
            </a:r>
            <a:r>
              <a:rPr lang="de-DE" sz="3200" b="1" dirty="0" smtClean="0"/>
              <a:t>; </a:t>
            </a:r>
            <a:r>
              <a:rPr lang="de-DE" sz="3200" b="1" dirty="0" err="1" smtClean="0"/>
              <a:t>Excr</a:t>
            </a:r>
            <a:r>
              <a:rPr lang="de-DE" sz="3200" b="1" dirty="0" smtClean="0"/>
              <a:t>. </a:t>
            </a:r>
            <a:r>
              <a:rPr lang="de-DE" sz="3200" b="1" dirty="0" err="1" smtClean="0"/>
              <a:t>Duct</a:t>
            </a:r>
            <a:endParaRPr lang="de-DE" sz="3200" b="1" dirty="0" smtClean="0"/>
          </a:p>
          <a:p>
            <a:pPr marL="457200" indent="-457200">
              <a:buFont typeface="Arial"/>
              <a:buChar char="•"/>
            </a:pPr>
            <a:r>
              <a:rPr lang="de-DE" sz="2400" b="1" dirty="0" smtClean="0">
                <a:solidFill>
                  <a:srgbClr val="000090"/>
                </a:solidFill>
              </a:rPr>
              <a:t>Basal </a:t>
            </a:r>
            <a:r>
              <a:rPr lang="de-DE" sz="2400" b="1" dirty="0" err="1" smtClean="0">
                <a:solidFill>
                  <a:srgbClr val="000090"/>
                </a:solidFill>
              </a:rPr>
              <a:t>keratins</a:t>
            </a:r>
            <a:r>
              <a:rPr lang="de-DE" sz="2400" b="1" dirty="0" smtClean="0">
                <a:solidFill>
                  <a:srgbClr val="000090"/>
                </a:solidFill>
              </a:rPr>
              <a:t> K5, K14, (K17) </a:t>
            </a:r>
            <a:r>
              <a:rPr lang="de-DE" sz="2400" dirty="0" err="1" smtClean="0"/>
              <a:t>expressed</a:t>
            </a:r>
            <a:r>
              <a:rPr lang="de-DE" sz="2400" dirty="0" smtClean="0"/>
              <a:t> in </a:t>
            </a:r>
            <a:r>
              <a:rPr lang="de-DE" sz="2400" dirty="0" err="1" smtClean="0"/>
              <a:t>cells</a:t>
            </a:r>
            <a:r>
              <a:rPr lang="de-DE" sz="2400" dirty="0" smtClean="0"/>
              <a:t> </a:t>
            </a:r>
            <a:r>
              <a:rPr lang="de-DE" sz="2400" dirty="0" err="1" smtClean="0"/>
              <a:t>sitting</a:t>
            </a:r>
            <a:r>
              <a:rPr lang="de-DE" sz="2400" dirty="0" smtClean="0"/>
              <a:t> an a basal </a:t>
            </a:r>
            <a:r>
              <a:rPr lang="de-DE" sz="2400" dirty="0" err="1" smtClean="0"/>
              <a:t>position</a:t>
            </a:r>
            <a:endParaRPr lang="de-DE" sz="2400" dirty="0" smtClean="0"/>
          </a:p>
          <a:p>
            <a:pPr marL="457200" indent="-457200">
              <a:buFont typeface="Arial"/>
              <a:buChar char="•"/>
            </a:pPr>
            <a:r>
              <a:rPr lang="de-DE" sz="2400" b="1" dirty="0" err="1" smtClean="0">
                <a:solidFill>
                  <a:srgbClr val="660066"/>
                </a:solidFill>
              </a:rPr>
              <a:t>Luminal</a:t>
            </a:r>
            <a:r>
              <a:rPr lang="de-DE" sz="2400" b="1" dirty="0" smtClean="0">
                <a:solidFill>
                  <a:srgbClr val="660066"/>
                </a:solidFill>
              </a:rPr>
              <a:t> (</a:t>
            </a:r>
            <a:r>
              <a:rPr lang="de-DE" sz="2400" b="1" dirty="0" err="1" smtClean="0">
                <a:solidFill>
                  <a:srgbClr val="660066"/>
                </a:solidFill>
              </a:rPr>
              <a:t>glandular</a:t>
            </a:r>
            <a:r>
              <a:rPr lang="de-DE" sz="2400" b="1" dirty="0" smtClean="0">
                <a:solidFill>
                  <a:srgbClr val="660066"/>
                </a:solidFill>
              </a:rPr>
              <a:t>) </a:t>
            </a:r>
            <a:r>
              <a:rPr lang="de-DE" sz="2400" b="1" dirty="0" err="1" smtClean="0">
                <a:solidFill>
                  <a:srgbClr val="660066"/>
                </a:solidFill>
              </a:rPr>
              <a:t>keratins</a:t>
            </a:r>
            <a:r>
              <a:rPr lang="de-DE" sz="2400" b="1" dirty="0" smtClean="0">
                <a:solidFill>
                  <a:srgbClr val="660066"/>
                </a:solidFill>
              </a:rPr>
              <a:t> </a:t>
            </a:r>
            <a:r>
              <a:rPr lang="de-DE" sz="2400" dirty="0" smtClean="0">
                <a:solidFill>
                  <a:srgbClr val="660066"/>
                </a:solidFill>
              </a:rPr>
              <a:t>K7, K8/18 </a:t>
            </a:r>
            <a:r>
              <a:rPr lang="de-DE" sz="2400" dirty="0" err="1" smtClean="0">
                <a:solidFill>
                  <a:srgbClr val="0000FF"/>
                </a:solidFill>
              </a:rPr>
              <a:t>expressed</a:t>
            </a:r>
            <a:r>
              <a:rPr lang="de-DE" sz="2400" dirty="0" smtClean="0">
                <a:solidFill>
                  <a:srgbClr val="0000FF"/>
                </a:solidFill>
              </a:rPr>
              <a:t> in </a:t>
            </a:r>
            <a:r>
              <a:rPr lang="de-DE" sz="2400" dirty="0" err="1" smtClean="0">
                <a:solidFill>
                  <a:srgbClr val="0000FF"/>
                </a:solidFill>
              </a:rPr>
              <a:t>glandular</a:t>
            </a:r>
            <a:r>
              <a:rPr lang="de-DE" sz="2400" dirty="0" smtClean="0">
                <a:solidFill>
                  <a:srgbClr val="0000FF"/>
                </a:solidFill>
              </a:rPr>
              <a:t> </a:t>
            </a:r>
            <a:r>
              <a:rPr lang="de-DE" sz="2400" dirty="0" err="1" smtClean="0">
                <a:solidFill>
                  <a:srgbClr val="0000FF"/>
                </a:solidFill>
              </a:rPr>
              <a:t>cells</a:t>
            </a:r>
            <a:endParaRPr lang="de-DE" sz="2400" dirty="0" smtClean="0">
              <a:solidFill>
                <a:srgbClr val="0000FF"/>
              </a:solidFill>
            </a:endParaRPr>
          </a:p>
          <a:p>
            <a:pPr marL="342900" indent="-342900">
              <a:buFont typeface="Arial"/>
              <a:buChar char="•"/>
            </a:pPr>
            <a:endParaRPr lang="de-DE" sz="2400" b="1" dirty="0"/>
          </a:p>
        </p:txBody>
      </p:sp>
      <p:sp>
        <p:nvSpPr>
          <p:cNvPr id="11" name="Textfeld 10"/>
          <p:cNvSpPr txBox="1"/>
          <p:nvPr/>
        </p:nvSpPr>
        <p:spPr>
          <a:xfrm>
            <a:off x="457200" y="5812809"/>
            <a:ext cx="1079211" cy="954107"/>
          </a:xfrm>
          <a:prstGeom prst="rect">
            <a:avLst/>
          </a:prstGeom>
          <a:solidFill>
            <a:srgbClr val="FFFFFF"/>
          </a:solidFill>
        </p:spPr>
        <p:txBody>
          <a:bodyPr wrap="square" rtlCol="0">
            <a:spAutoFit/>
          </a:bodyPr>
          <a:lstStyle/>
          <a:p>
            <a:r>
              <a:rPr lang="de-DE" sz="2800" b="1" dirty="0" smtClean="0">
                <a:solidFill>
                  <a:srgbClr val="FF00FF"/>
                </a:solidFill>
              </a:rPr>
              <a:t>K5</a:t>
            </a:r>
          </a:p>
          <a:p>
            <a:r>
              <a:rPr lang="de-DE" sz="2800" b="1" dirty="0" smtClean="0">
                <a:solidFill>
                  <a:srgbClr val="008000"/>
                </a:solidFill>
              </a:rPr>
              <a:t>K10</a:t>
            </a:r>
            <a:endParaRPr lang="de-DE" sz="2800" b="1" dirty="0">
              <a:solidFill>
                <a:srgbClr val="008000"/>
              </a:solidFill>
            </a:endParaRPr>
          </a:p>
        </p:txBody>
      </p:sp>
      <p:sp>
        <p:nvSpPr>
          <p:cNvPr id="12" name="Textfeld 11"/>
          <p:cNvSpPr txBox="1"/>
          <p:nvPr/>
        </p:nvSpPr>
        <p:spPr>
          <a:xfrm>
            <a:off x="4542147" y="3698052"/>
            <a:ext cx="4472512" cy="2800767"/>
          </a:xfrm>
          <a:prstGeom prst="rect">
            <a:avLst/>
          </a:prstGeom>
          <a:noFill/>
        </p:spPr>
        <p:txBody>
          <a:bodyPr wrap="square" rtlCol="0">
            <a:spAutoFit/>
          </a:bodyPr>
          <a:lstStyle/>
          <a:p>
            <a:r>
              <a:rPr lang="de-DE" sz="3200" b="1" dirty="0" err="1" smtClean="0"/>
              <a:t>Squamous</a:t>
            </a:r>
            <a:r>
              <a:rPr lang="de-DE" sz="3200" b="1" dirty="0" smtClean="0"/>
              <a:t> </a:t>
            </a:r>
            <a:r>
              <a:rPr lang="de-DE" sz="3200" b="1" dirty="0" err="1" smtClean="0"/>
              <a:t>epithelium</a:t>
            </a:r>
            <a:endParaRPr lang="de-DE" sz="3200" b="1" dirty="0" smtClean="0"/>
          </a:p>
          <a:p>
            <a:pPr marL="342900" indent="-342900">
              <a:buFont typeface="Arial"/>
              <a:buChar char="•"/>
            </a:pPr>
            <a:r>
              <a:rPr lang="de-DE" sz="2400" b="1" dirty="0" smtClean="0">
                <a:solidFill>
                  <a:srgbClr val="000090"/>
                </a:solidFill>
              </a:rPr>
              <a:t>Basal </a:t>
            </a:r>
            <a:r>
              <a:rPr lang="de-DE" sz="2400" b="1" dirty="0" err="1">
                <a:solidFill>
                  <a:srgbClr val="000090"/>
                </a:solidFill>
              </a:rPr>
              <a:t>keratins</a:t>
            </a:r>
            <a:r>
              <a:rPr lang="de-DE" sz="2400" b="1" dirty="0">
                <a:solidFill>
                  <a:srgbClr val="000090"/>
                </a:solidFill>
              </a:rPr>
              <a:t> K5, K14, (K17) </a:t>
            </a:r>
            <a:r>
              <a:rPr lang="de-DE" sz="2400" dirty="0" err="1"/>
              <a:t>expressed</a:t>
            </a:r>
            <a:r>
              <a:rPr lang="de-DE" sz="2400" dirty="0"/>
              <a:t> in </a:t>
            </a:r>
            <a:r>
              <a:rPr lang="de-DE" sz="2400" dirty="0" err="1"/>
              <a:t>cells</a:t>
            </a:r>
            <a:r>
              <a:rPr lang="de-DE" sz="2400" dirty="0"/>
              <a:t> </a:t>
            </a:r>
            <a:r>
              <a:rPr lang="de-DE" sz="2400" dirty="0" err="1"/>
              <a:t>sitting</a:t>
            </a:r>
            <a:r>
              <a:rPr lang="de-DE" sz="2400" dirty="0"/>
              <a:t> </a:t>
            </a:r>
            <a:r>
              <a:rPr lang="de-DE" sz="2400" dirty="0" smtClean="0"/>
              <a:t>in </a:t>
            </a:r>
            <a:r>
              <a:rPr lang="de-DE" sz="2400" dirty="0"/>
              <a:t>a basal </a:t>
            </a:r>
            <a:r>
              <a:rPr lang="de-DE" sz="2400" dirty="0" err="1" smtClean="0"/>
              <a:t>position</a:t>
            </a:r>
            <a:endParaRPr lang="de-DE" sz="2400" dirty="0" smtClean="0"/>
          </a:p>
          <a:p>
            <a:pPr marL="342900" indent="-342900">
              <a:buFont typeface="Arial"/>
              <a:buChar char="•"/>
            </a:pPr>
            <a:r>
              <a:rPr lang="de-DE" sz="2400" b="1" dirty="0" err="1" smtClean="0"/>
              <a:t>Squamous</a:t>
            </a:r>
            <a:r>
              <a:rPr lang="de-DE" sz="2400" b="1" dirty="0" smtClean="0"/>
              <a:t> </a:t>
            </a:r>
            <a:r>
              <a:rPr lang="de-DE" sz="2400" b="1" dirty="0" err="1" smtClean="0"/>
              <a:t>keratins</a:t>
            </a:r>
            <a:r>
              <a:rPr lang="de-DE" sz="2400" b="1" dirty="0" smtClean="0"/>
              <a:t> K10 </a:t>
            </a:r>
            <a:r>
              <a:rPr lang="de-DE" sz="2400" dirty="0" err="1" smtClean="0"/>
              <a:t>expressed</a:t>
            </a:r>
            <a:r>
              <a:rPr lang="de-DE" sz="2400" b="1" dirty="0" smtClean="0"/>
              <a:t> </a:t>
            </a:r>
            <a:r>
              <a:rPr lang="de-DE" sz="2400" dirty="0" smtClean="0"/>
              <a:t>in </a:t>
            </a:r>
            <a:r>
              <a:rPr lang="de-DE" sz="2400" dirty="0" err="1" smtClean="0"/>
              <a:t>more</a:t>
            </a:r>
            <a:r>
              <a:rPr lang="de-DE" sz="2400" dirty="0" smtClean="0"/>
              <a:t> </a:t>
            </a:r>
            <a:r>
              <a:rPr lang="de-DE" sz="2400" dirty="0" err="1" smtClean="0"/>
              <a:t>differentiated</a:t>
            </a:r>
            <a:r>
              <a:rPr lang="de-DE" sz="2400" dirty="0" smtClean="0"/>
              <a:t> </a:t>
            </a:r>
            <a:r>
              <a:rPr lang="de-DE" sz="2400" dirty="0" err="1" smtClean="0"/>
              <a:t>squamous</a:t>
            </a:r>
            <a:r>
              <a:rPr lang="de-DE" sz="2400" dirty="0" smtClean="0"/>
              <a:t> </a:t>
            </a:r>
            <a:r>
              <a:rPr lang="de-DE" sz="2400" dirty="0" err="1" smtClean="0"/>
              <a:t>cells</a:t>
            </a:r>
            <a:endParaRPr lang="de-DE" sz="2400" b="1" dirty="0"/>
          </a:p>
        </p:txBody>
      </p:sp>
      <p:pic>
        <p:nvPicPr>
          <p:cNvPr id="13" name="Bild 12" descr="M13 38913 K5y P63r K7g  4++++_(c1+c2+c3+c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33553" y="884517"/>
            <a:ext cx="3685619" cy="2920143"/>
          </a:xfrm>
          <a:prstGeom prst="rect">
            <a:avLst/>
          </a:prstGeom>
        </p:spPr>
      </p:pic>
      <p:sp>
        <p:nvSpPr>
          <p:cNvPr id="10" name="Textfeld 9"/>
          <p:cNvSpPr txBox="1"/>
          <p:nvPr/>
        </p:nvSpPr>
        <p:spPr>
          <a:xfrm>
            <a:off x="457200" y="2809065"/>
            <a:ext cx="1079211" cy="1015663"/>
          </a:xfrm>
          <a:prstGeom prst="rect">
            <a:avLst/>
          </a:prstGeom>
          <a:solidFill>
            <a:srgbClr val="FFFFFF"/>
          </a:solidFill>
        </p:spPr>
        <p:txBody>
          <a:bodyPr wrap="square" rtlCol="0">
            <a:spAutoFit/>
          </a:bodyPr>
          <a:lstStyle/>
          <a:p>
            <a:r>
              <a:rPr lang="de-DE" sz="2000" b="1" dirty="0" smtClean="0">
                <a:solidFill>
                  <a:srgbClr val="FF0000"/>
                </a:solidFill>
              </a:rPr>
              <a:t>P63</a:t>
            </a:r>
          </a:p>
          <a:p>
            <a:r>
              <a:rPr lang="de-DE" sz="2000" b="1" dirty="0" smtClean="0">
                <a:solidFill>
                  <a:srgbClr val="FFCC66"/>
                </a:solidFill>
              </a:rPr>
              <a:t>K5</a:t>
            </a:r>
          </a:p>
          <a:p>
            <a:r>
              <a:rPr lang="de-DE" sz="2000" b="1" dirty="0" smtClean="0">
                <a:solidFill>
                  <a:srgbClr val="008000"/>
                </a:solidFill>
              </a:rPr>
              <a:t>K8/18</a:t>
            </a:r>
            <a:endParaRPr lang="de-DE" sz="2000" b="1" dirty="0">
              <a:solidFill>
                <a:srgbClr val="008000"/>
              </a:solidFill>
            </a:endParaRPr>
          </a:p>
        </p:txBody>
      </p:sp>
    </p:spTree>
    <p:extLst>
      <p:ext uri="{BB962C8B-B14F-4D97-AF65-F5344CB8AC3E}">
        <p14:creationId xmlns:p14="http://schemas.microsoft.com/office/powerpoint/2010/main" val="11547732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FIGURE 1c++ M15 51218 ducts K5r K18g SMAcy 2a_c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654" y="3421199"/>
            <a:ext cx="4138819" cy="3279218"/>
          </a:xfrm>
          <a:prstGeom prst="rect">
            <a:avLst/>
          </a:prstGeom>
        </p:spPr>
      </p:pic>
      <p:pic>
        <p:nvPicPr>
          <p:cNvPr id="11" name="Bild 10" descr="FIGURE 1b++ M15 51218 ducts K5r K18g SMAcy 2a_(c3+c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654" y="144645"/>
            <a:ext cx="4135457" cy="3276554"/>
          </a:xfrm>
          <a:prstGeom prst="rect">
            <a:avLst/>
          </a:prstGeom>
        </p:spPr>
      </p:pic>
      <p:pic>
        <p:nvPicPr>
          <p:cNvPr id="13" name="Bild 12" descr="FIGURE 1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532" y="3744425"/>
            <a:ext cx="4583995" cy="2767621"/>
          </a:xfrm>
          <a:prstGeom prst="rect">
            <a:avLst/>
          </a:prstGeom>
        </p:spPr>
      </p:pic>
      <p:sp>
        <p:nvSpPr>
          <p:cNvPr id="14" name="Textfeld 13"/>
          <p:cNvSpPr txBox="1"/>
          <p:nvPr/>
        </p:nvSpPr>
        <p:spPr>
          <a:xfrm>
            <a:off x="358190" y="455844"/>
            <a:ext cx="4200582" cy="1754327"/>
          </a:xfrm>
          <a:prstGeom prst="rect">
            <a:avLst/>
          </a:prstGeom>
          <a:noFill/>
        </p:spPr>
        <p:txBody>
          <a:bodyPr wrap="square" rtlCol="0">
            <a:spAutoFit/>
          </a:bodyPr>
          <a:lstStyle/>
          <a:p>
            <a:r>
              <a:rPr lang="de-DE" sz="3600" b="1" i="1" dirty="0" err="1" smtClean="0">
                <a:solidFill>
                  <a:schemeClr val="tx1">
                    <a:lumMod val="65000"/>
                    <a:lumOff val="35000"/>
                  </a:schemeClr>
                </a:solidFill>
              </a:rPr>
              <a:t>Breast</a:t>
            </a:r>
            <a:r>
              <a:rPr lang="de-DE" sz="3600" b="1" i="1" dirty="0" smtClean="0">
                <a:solidFill>
                  <a:schemeClr val="tx1">
                    <a:lumMod val="65000"/>
                    <a:lumOff val="35000"/>
                  </a:schemeClr>
                </a:solidFill>
              </a:rPr>
              <a:t> </a:t>
            </a:r>
            <a:r>
              <a:rPr lang="de-DE" sz="3600" b="1" i="1" dirty="0" err="1" smtClean="0">
                <a:solidFill>
                  <a:schemeClr val="tx1">
                    <a:lumMod val="65000"/>
                    <a:lumOff val="35000"/>
                  </a:schemeClr>
                </a:solidFill>
              </a:rPr>
              <a:t>duct</a:t>
            </a:r>
            <a:endParaRPr lang="de-DE" sz="3600" b="1" i="1" dirty="0" smtClean="0">
              <a:solidFill>
                <a:schemeClr val="tx1">
                  <a:lumMod val="65000"/>
                  <a:lumOff val="35000"/>
                </a:schemeClr>
              </a:solidFill>
            </a:endParaRPr>
          </a:p>
          <a:p>
            <a:endParaRPr lang="de-DE" sz="2400" b="1" i="1" dirty="0" smtClean="0">
              <a:solidFill>
                <a:schemeClr val="tx1">
                  <a:lumMod val="65000"/>
                  <a:lumOff val="35000"/>
                </a:schemeClr>
              </a:solidFill>
            </a:endParaRPr>
          </a:p>
          <a:p>
            <a:r>
              <a:rPr lang="de-DE" sz="2400" b="1" dirty="0" smtClean="0"/>
              <a:t>Triple </a:t>
            </a:r>
            <a:r>
              <a:rPr lang="de-DE" sz="2400" b="1" dirty="0" err="1" smtClean="0"/>
              <a:t>Immunofluorescence</a:t>
            </a:r>
            <a:r>
              <a:rPr lang="de-DE" sz="2400" b="1" dirty="0" smtClean="0"/>
              <a:t> </a:t>
            </a:r>
            <a:r>
              <a:rPr lang="de-DE" sz="2400" b="1" dirty="0" err="1" smtClean="0"/>
              <a:t>for</a:t>
            </a:r>
            <a:r>
              <a:rPr lang="de-DE" sz="2400" b="1" dirty="0" smtClean="0"/>
              <a:t> K5, K8/18, and SMA</a:t>
            </a:r>
            <a:endParaRPr lang="de-DE" sz="2400" b="1" dirty="0"/>
          </a:p>
        </p:txBody>
      </p:sp>
      <p:cxnSp>
        <p:nvCxnSpPr>
          <p:cNvPr id="16" name="Gerade Verbindung mit Pfeil 15"/>
          <p:cNvCxnSpPr/>
          <p:nvPr/>
        </p:nvCxnSpPr>
        <p:spPr>
          <a:xfrm flipH="1">
            <a:off x="1123412" y="5372439"/>
            <a:ext cx="309345" cy="146521"/>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7" name="Gerade Verbindung mit Pfeil 16"/>
          <p:cNvCxnSpPr/>
          <p:nvPr/>
        </p:nvCxnSpPr>
        <p:spPr>
          <a:xfrm flipH="1">
            <a:off x="5622927" y="5225918"/>
            <a:ext cx="309345" cy="146521"/>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8" name="Gerade Verbindung mit Pfeil 17"/>
          <p:cNvCxnSpPr/>
          <p:nvPr/>
        </p:nvCxnSpPr>
        <p:spPr>
          <a:xfrm flipH="1">
            <a:off x="5671771" y="1943213"/>
            <a:ext cx="309345" cy="146521"/>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9" name="Multiplizieren 18"/>
          <p:cNvSpPr/>
          <p:nvPr/>
        </p:nvSpPr>
        <p:spPr>
          <a:xfrm>
            <a:off x="2767827" y="5079397"/>
            <a:ext cx="244220" cy="293042"/>
          </a:xfrm>
          <a:prstGeom prst="mathMultiply">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Multiplizieren 19"/>
          <p:cNvSpPr/>
          <p:nvPr/>
        </p:nvSpPr>
        <p:spPr>
          <a:xfrm>
            <a:off x="6931301" y="1699011"/>
            <a:ext cx="244220" cy="293042"/>
          </a:xfrm>
          <a:prstGeom prst="mathMultiply">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Multiplizieren 20"/>
          <p:cNvSpPr/>
          <p:nvPr/>
        </p:nvSpPr>
        <p:spPr>
          <a:xfrm>
            <a:off x="6963863" y="4932876"/>
            <a:ext cx="244220" cy="293042"/>
          </a:xfrm>
          <a:prstGeom prst="mathMultiply">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Halbbogen 21"/>
          <p:cNvSpPr/>
          <p:nvPr/>
        </p:nvSpPr>
        <p:spPr>
          <a:xfrm>
            <a:off x="1742100" y="5453840"/>
            <a:ext cx="748941" cy="45719"/>
          </a:xfrm>
          <a:prstGeom prst="blockArc">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23" name="Halbbogen 22"/>
          <p:cNvSpPr/>
          <p:nvPr/>
        </p:nvSpPr>
        <p:spPr>
          <a:xfrm>
            <a:off x="6078802" y="2027735"/>
            <a:ext cx="748941" cy="45719"/>
          </a:xfrm>
          <a:prstGeom prst="blockArc">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24" name="Halbbogen 23"/>
          <p:cNvSpPr/>
          <p:nvPr/>
        </p:nvSpPr>
        <p:spPr>
          <a:xfrm>
            <a:off x="6182360" y="5294160"/>
            <a:ext cx="748941" cy="45719"/>
          </a:xfrm>
          <a:prstGeom prst="blockArc">
            <a:avLst/>
          </a:prstGeom>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25" name="Textfeld 24"/>
          <p:cNvSpPr txBox="1"/>
          <p:nvPr/>
        </p:nvSpPr>
        <p:spPr>
          <a:xfrm>
            <a:off x="3835055" y="5588716"/>
            <a:ext cx="895472" cy="923330"/>
          </a:xfrm>
          <a:prstGeom prst="rect">
            <a:avLst/>
          </a:prstGeom>
          <a:solidFill>
            <a:srgbClr val="FFFFFF"/>
          </a:solidFill>
        </p:spPr>
        <p:txBody>
          <a:bodyPr wrap="square" rtlCol="0">
            <a:spAutoFit/>
          </a:bodyPr>
          <a:lstStyle/>
          <a:p>
            <a:r>
              <a:rPr lang="de-DE" b="1" dirty="0" smtClean="0">
                <a:solidFill>
                  <a:srgbClr val="FF0000"/>
                </a:solidFill>
              </a:rPr>
              <a:t>K5</a:t>
            </a:r>
          </a:p>
          <a:p>
            <a:r>
              <a:rPr lang="de-DE" b="1" dirty="0" smtClean="0">
                <a:solidFill>
                  <a:srgbClr val="008000"/>
                </a:solidFill>
              </a:rPr>
              <a:t>K8/18</a:t>
            </a:r>
          </a:p>
          <a:p>
            <a:r>
              <a:rPr lang="de-DE" b="1" dirty="0" smtClean="0">
                <a:solidFill>
                  <a:srgbClr val="6666FF"/>
                </a:solidFill>
              </a:rPr>
              <a:t>SMA</a:t>
            </a:r>
            <a:endParaRPr lang="de-DE" b="1" dirty="0">
              <a:solidFill>
                <a:srgbClr val="6666FF"/>
              </a:solidFill>
            </a:endParaRPr>
          </a:p>
        </p:txBody>
      </p:sp>
      <p:sp>
        <p:nvSpPr>
          <p:cNvPr id="26" name="Textfeld 25"/>
          <p:cNvSpPr txBox="1"/>
          <p:nvPr/>
        </p:nvSpPr>
        <p:spPr>
          <a:xfrm>
            <a:off x="8071739" y="5909680"/>
            <a:ext cx="895472" cy="369332"/>
          </a:xfrm>
          <a:prstGeom prst="rect">
            <a:avLst/>
          </a:prstGeom>
          <a:solidFill>
            <a:srgbClr val="FFFFFF"/>
          </a:solidFill>
        </p:spPr>
        <p:txBody>
          <a:bodyPr wrap="square" rtlCol="0">
            <a:spAutoFit/>
          </a:bodyPr>
          <a:lstStyle/>
          <a:p>
            <a:r>
              <a:rPr lang="de-DE" b="1" dirty="0" smtClean="0">
                <a:solidFill>
                  <a:srgbClr val="008000"/>
                </a:solidFill>
              </a:rPr>
              <a:t>K8/18</a:t>
            </a:r>
          </a:p>
        </p:txBody>
      </p:sp>
      <p:sp>
        <p:nvSpPr>
          <p:cNvPr id="27" name="Textfeld 26"/>
          <p:cNvSpPr txBox="1"/>
          <p:nvPr/>
        </p:nvSpPr>
        <p:spPr>
          <a:xfrm>
            <a:off x="8053558" y="2452530"/>
            <a:ext cx="895472" cy="646331"/>
          </a:xfrm>
          <a:prstGeom prst="rect">
            <a:avLst/>
          </a:prstGeom>
          <a:solidFill>
            <a:srgbClr val="FFFFFF"/>
          </a:solidFill>
        </p:spPr>
        <p:txBody>
          <a:bodyPr wrap="square" rtlCol="0">
            <a:spAutoFit/>
          </a:bodyPr>
          <a:lstStyle/>
          <a:p>
            <a:r>
              <a:rPr lang="de-DE" b="1" dirty="0" smtClean="0">
                <a:solidFill>
                  <a:srgbClr val="FF0000"/>
                </a:solidFill>
              </a:rPr>
              <a:t>K5</a:t>
            </a:r>
          </a:p>
          <a:p>
            <a:r>
              <a:rPr lang="de-DE" b="1" dirty="0" smtClean="0">
                <a:solidFill>
                  <a:srgbClr val="6666FF"/>
                </a:solidFill>
              </a:rPr>
              <a:t>SMA</a:t>
            </a:r>
            <a:endParaRPr lang="de-DE" b="1" dirty="0">
              <a:solidFill>
                <a:srgbClr val="6666FF"/>
              </a:solidFill>
            </a:endParaRPr>
          </a:p>
        </p:txBody>
      </p:sp>
      <p:sp>
        <p:nvSpPr>
          <p:cNvPr id="28" name="Abgerundetes Rechteck 27"/>
          <p:cNvSpPr/>
          <p:nvPr/>
        </p:nvSpPr>
        <p:spPr>
          <a:xfrm>
            <a:off x="509701" y="2631468"/>
            <a:ext cx="470185" cy="42833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9" name="Textfeld 17"/>
          <p:cNvSpPr txBox="1">
            <a:spLocks noChangeArrowheads="1"/>
          </p:cNvSpPr>
          <p:nvPr/>
        </p:nvSpPr>
        <p:spPr bwMode="auto">
          <a:xfrm>
            <a:off x="537618" y="3088566"/>
            <a:ext cx="6683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dirty="0"/>
              <a:t>K </a:t>
            </a:r>
            <a:r>
              <a:rPr lang="de-DE" sz="1600" dirty="0" smtClean="0"/>
              <a:t>5</a:t>
            </a:r>
            <a:endParaRPr lang="de-DE" sz="1600" dirty="0"/>
          </a:p>
        </p:txBody>
      </p:sp>
      <p:sp>
        <p:nvSpPr>
          <p:cNvPr id="30" name="Oval 29"/>
          <p:cNvSpPr/>
          <p:nvPr/>
        </p:nvSpPr>
        <p:spPr>
          <a:xfrm>
            <a:off x="655586" y="2762350"/>
            <a:ext cx="178414" cy="137999"/>
          </a:xfrm>
          <a:prstGeom prst="ellipse">
            <a:avLst/>
          </a:prstGeom>
          <a:solidFill>
            <a:srgbClr val="A6A6A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1" name="Abgerundetes Rechteck 30"/>
          <p:cNvSpPr/>
          <p:nvPr/>
        </p:nvSpPr>
        <p:spPr>
          <a:xfrm>
            <a:off x="2002249" y="2629531"/>
            <a:ext cx="427441" cy="389396"/>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2" name="Textfeld 16"/>
          <p:cNvSpPr txBox="1">
            <a:spLocks noChangeArrowheads="1"/>
          </p:cNvSpPr>
          <p:nvPr/>
        </p:nvSpPr>
        <p:spPr bwMode="auto">
          <a:xfrm>
            <a:off x="1846235" y="3023446"/>
            <a:ext cx="79134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dirty="0"/>
              <a:t>K 5/14</a:t>
            </a:r>
          </a:p>
          <a:p>
            <a:pPr eaLnBrk="1" hangingPunct="1"/>
            <a:r>
              <a:rPr lang="de-DE" sz="1600" dirty="0"/>
              <a:t>K 8/18</a:t>
            </a:r>
          </a:p>
        </p:txBody>
      </p:sp>
      <p:sp>
        <p:nvSpPr>
          <p:cNvPr id="33" name="Oval 32"/>
          <p:cNvSpPr/>
          <p:nvPr/>
        </p:nvSpPr>
        <p:spPr>
          <a:xfrm>
            <a:off x="2146184" y="2772095"/>
            <a:ext cx="161298" cy="126268"/>
          </a:xfrm>
          <a:prstGeom prst="ellipse">
            <a:avLst/>
          </a:prstGeom>
          <a:solidFill>
            <a:srgbClr val="A6A6A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4" name="Abgerundetes Rechteck 33"/>
          <p:cNvSpPr/>
          <p:nvPr/>
        </p:nvSpPr>
        <p:spPr>
          <a:xfrm>
            <a:off x="3572491" y="2683637"/>
            <a:ext cx="427441" cy="38939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5" name="Textfeld 15"/>
          <p:cNvSpPr txBox="1">
            <a:spLocks noChangeArrowheads="1"/>
          </p:cNvSpPr>
          <p:nvPr/>
        </p:nvSpPr>
        <p:spPr bwMode="auto">
          <a:xfrm>
            <a:off x="3371867" y="3192723"/>
            <a:ext cx="9263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dirty="0"/>
              <a:t>K </a:t>
            </a:r>
            <a:r>
              <a:rPr lang="de-DE" sz="1600" dirty="0" smtClean="0"/>
              <a:t>8/18</a:t>
            </a:r>
            <a:endParaRPr lang="de-DE" sz="1600" dirty="0"/>
          </a:p>
        </p:txBody>
      </p:sp>
      <p:sp>
        <p:nvSpPr>
          <p:cNvPr id="36" name="Oval 35"/>
          <p:cNvSpPr/>
          <p:nvPr/>
        </p:nvSpPr>
        <p:spPr>
          <a:xfrm>
            <a:off x="3703526" y="2802908"/>
            <a:ext cx="162195" cy="125454"/>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cxnSp>
        <p:nvCxnSpPr>
          <p:cNvPr id="38" name="Gerade Verbindung mit Pfeil 37"/>
          <p:cNvCxnSpPr/>
          <p:nvPr/>
        </p:nvCxnSpPr>
        <p:spPr>
          <a:xfrm>
            <a:off x="1205932" y="2851748"/>
            <a:ext cx="53616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Gerade Verbindung mit Pfeil 39"/>
          <p:cNvCxnSpPr/>
          <p:nvPr/>
        </p:nvCxnSpPr>
        <p:spPr>
          <a:xfrm>
            <a:off x="2653860" y="2851748"/>
            <a:ext cx="56984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89651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341882"/>
            <a:ext cx="4038600" cy="5784281"/>
          </a:xfrm>
        </p:spPr>
        <p:txBody>
          <a:bodyPr>
            <a:normAutofit fontScale="92500" lnSpcReduction="20000"/>
          </a:bodyPr>
          <a:lstStyle/>
          <a:p>
            <a:pPr marL="0" indent="0">
              <a:buNone/>
            </a:pPr>
            <a:r>
              <a:rPr lang="de-DE" b="1" dirty="0" err="1" smtClean="0"/>
              <a:t>Syringomatous</a:t>
            </a:r>
            <a:r>
              <a:rPr lang="de-DE" b="1" dirty="0" smtClean="0"/>
              <a:t> </a:t>
            </a:r>
            <a:r>
              <a:rPr lang="de-DE" b="1" dirty="0" err="1" smtClean="0"/>
              <a:t>tumor</a:t>
            </a:r>
            <a:endParaRPr lang="de-DE" b="1" dirty="0" smtClean="0"/>
          </a:p>
          <a:p>
            <a:endParaRPr lang="de-DE" b="1" dirty="0" smtClean="0"/>
          </a:p>
          <a:p>
            <a:r>
              <a:rPr lang="de-DE" b="1" dirty="0" smtClean="0"/>
              <a:t>12 </a:t>
            </a:r>
            <a:r>
              <a:rPr lang="de-DE" b="1" dirty="0" err="1"/>
              <a:t>cases</a:t>
            </a:r>
            <a:r>
              <a:rPr lang="de-DE" b="1" dirty="0"/>
              <a:t>: </a:t>
            </a:r>
            <a:r>
              <a:rPr lang="de-DE" dirty="0"/>
              <a:t>3 </a:t>
            </a:r>
            <a:r>
              <a:rPr lang="de-DE" dirty="0" err="1"/>
              <a:t>core</a:t>
            </a:r>
            <a:r>
              <a:rPr lang="de-DE" dirty="0"/>
              <a:t> </a:t>
            </a:r>
            <a:r>
              <a:rPr lang="de-DE" dirty="0" err="1"/>
              <a:t>biopsies</a:t>
            </a:r>
            <a:r>
              <a:rPr lang="de-DE" dirty="0"/>
              <a:t>, 9 </a:t>
            </a:r>
            <a:r>
              <a:rPr lang="de-DE" dirty="0" err="1"/>
              <a:t>excision</a:t>
            </a:r>
            <a:r>
              <a:rPr lang="de-DE" dirty="0"/>
              <a:t> </a:t>
            </a:r>
            <a:r>
              <a:rPr lang="de-DE" dirty="0" err="1"/>
              <a:t>biopsies</a:t>
            </a:r>
            <a:endParaRPr lang="de-DE" dirty="0"/>
          </a:p>
          <a:p>
            <a:endParaRPr lang="de-DE" dirty="0" smtClean="0"/>
          </a:p>
          <a:p>
            <a:endParaRPr lang="de-DE" dirty="0"/>
          </a:p>
          <a:p>
            <a:r>
              <a:rPr lang="de-DE" dirty="0" err="1" smtClean="0"/>
              <a:t>Macroscopy</a:t>
            </a:r>
            <a:r>
              <a:rPr lang="de-DE" dirty="0"/>
              <a:t>: 0,4- 3,0 cm </a:t>
            </a:r>
            <a:r>
              <a:rPr lang="de-DE" dirty="0" err="1"/>
              <a:t>size</a:t>
            </a:r>
            <a:r>
              <a:rPr lang="de-DE" dirty="0"/>
              <a:t> (</a:t>
            </a:r>
            <a:r>
              <a:rPr lang="de-DE" dirty="0" err="1"/>
              <a:t>Literature</a:t>
            </a:r>
            <a:r>
              <a:rPr lang="de-DE" dirty="0"/>
              <a:t>: 1-3,5 cm, </a:t>
            </a:r>
            <a:r>
              <a:rPr lang="de-DE" dirty="0" err="1"/>
              <a:t>mean</a:t>
            </a:r>
            <a:r>
              <a:rPr lang="de-DE" dirty="0"/>
              <a:t> 1,7)</a:t>
            </a:r>
          </a:p>
          <a:p>
            <a:r>
              <a:rPr lang="de-DE" dirty="0" err="1" smtClean="0"/>
              <a:t>Microscopy</a:t>
            </a:r>
            <a:r>
              <a:rPr lang="de-DE" dirty="0"/>
              <a:t>: </a:t>
            </a:r>
            <a:r>
              <a:rPr lang="de-DE" dirty="0" err="1"/>
              <a:t>tubular</a:t>
            </a:r>
            <a:r>
              <a:rPr lang="de-DE" dirty="0"/>
              <a:t> </a:t>
            </a:r>
            <a:r>
              <a:rPr lang="de-DE" dirty="0" err="1"/>
              <a:t>to</a:t>
            </a:r>
            <a:r>
              <a:rPr lang="de-DE" dirty="0"/>
              <a:t> solid </a:t>
            </a:r>
            <a:r>
              <a:rPr lang="de-DE" dirty="0" err="1"/>
              <a:t>nests</a:t>
            </a:r>
            <a:r>
              <a:rPr lang="de-DE" dirty="0"/>
              <a:t> </a:t>
            </a:r>
            <a:r>
              <a:rPr lang="de-DE" dirty="0" err="1"/>
              <a:t>or</a:t>
            </a:r>
            <a:r>
              <a:rPr lang="de-DE" dirty="0"/>
              <a:t> </a:t>
            </a:r>
            <a:r>
              <a:rPr lang="de-DE" dirty="0" err="1"/>
              <a:t>colums</a:t>
            </a:r>
            <a:r>
              <a:rPr lang="de-DE" dirty="0"/>
              <a:t> </a:t>
            </a:r>
            <a:r>
              <a:rPr lang="de-DE" dirty="0" err="1"/>
              <a:t>with</a:t>
            </a:r>
            <a:r>
              <a:rPr lang="de-DE" dirty="0"/>
              <a:t> </a:t>
            </a:r>
            <a:r>
              <a:rPr lang="de-DE" dirty="0" err="1"/>
              <a:t>comma</a:t>
            </a:r>
            <a:r>
              <a:rPr lang="de-DE" dirty="0"/>
              <a:t> </a:t>
            </a:r>
            <a:r>
              <a:rPr lang="de-DE" dirty="0" err="1"/>
              <a:t>or</a:t>
            </a:r>
            <a:r>
              <a:rPr lang="de-DE" dirty="0"/>
              <a:t> </a:t>
            </a:r>
            <a:r>
              <a:rPr lang="de-DE" dirty="0" err="1"/>
              <a:t>tail-like</a:t>
            </a:r>
            <a:r>
              <a:rPr lang="de-DE" dirty="0"/>
              <a:t> </a:t>
            </a:r>
            <a:r>
              <a:rPr lang="de-DE" dirty="0" err="1"/>
              <a:t>extension</a:t>
            </a:r>
            <a:r>
              <a:rPr lang="de-DE" dirty="0"/>
              <a:t> and </a:t>
            </a:r>
            <a:r>
              <a:rPr lang="de-DE" dirty="0" err="1"/>
              <a:t>small</a:t>
            </a:r>
            <a:r>
              <a:rPr lang="de-DE" dirty="0"/>
              <a:t> </a:t>
            </a:r>
            <a:r>
              <a:rPr lang="de-DE" dirty="0" err="1"/>
              <a:t>squamous</a:t>
            </a:r>
            <a:r>
              <a:rPr lang="de-DE" dirty="0"/>
              <a:t> </a:t>
            </a:r>
            <a:r>
              <a:rPr lang="de-DE" dirty="0" err="1"/>
              <a:t>cysts</a:t>
            </a:r>
            <a:r>
              <a:rPr lang="de-DE" dirty="0"/>
              <a:t>. </a:t>
            </a:r>
            <a:r>
              <a:rPr lang="de-DE" dirty="0" smtClean="0"/>
              <a:t>Infiltration </a:t>
            </a:r>
            <a:r>
              <a:rPr lang="de-DE" dirty="0" err="1" smtClean="0"/>
              <a:t>into</a:t>
            </a:r>
            <a:r>
              <a:rPr lang="de-DE" dirty="0" smtClean="0"/>
              <a:t> smooth </a:t>
            </a:r>
            <a:r>
              <a:rPr lang="de-DE" dirty="0" err="1" smtClean="0"/>
              <a:t>muscle</a:t>
            </a:r>
            <a:r>
              <a:rPr lang="de-DE" dirty="0" smtClean="0"/>
              <a:t> </a:t>
            </a:r>
            <a:r>
              <a:rPr lang="de-DE" dirty="0" err="1" smtClean="0"/>
              <a:t>bundles</a:t>
            </a:r>
            <a:r>
              <a:rPr lang="de-DE" dirty="0" smtClean="0"/>
              <a:t> </a:t>
            </a:r>
            <a:r>
              <a:rPr lang="de-DE" dirty="0" err="1" smtClean="0"/>
              <a:t>of</a:t>
            </a:r>
            <a:r>
              <a:rPr lang="de-DE" dirty="0" smtClean="0"/>
              <a:t> </a:t>
            </a:r>
            <a:r>
              <a:rPr lang="de-DE" dirty="0" err="1" smtClean="0"/>
              <a:t>nipple</a:t>
            </a:r>
            <a:r>
              <a:rPr lang="de-DE" dirty="0" smtClean="0"/>
              <a:t>. </a:t>
            </a:r>
            <a:endParaRPr lang="de-DE" dirty="0"/>
          </a:p>
          <a:p>
            <a:endParaRPr lang="de-DE" dirty="0"/>
          </a:p>
        </p:txBody>
      </p:sp>
      <p:sp>
        <p:nvSpPr>
          <p:cNvPr id="4" name="Inhaltsplatzhalter 3"/>
          <p:cNvSpPr>
            <a:spLocks noGrp="1"/>
          </p:cNvSpPr>
          <p:nvPr>
            <p:ph sz="half" idx="2"/>
          </p:nvPr>
        </p:nvSpPr>
        <p:spPr>
          <a:xfrm>
            <a:off x="4648200" y="341882"/>
            <a:ext cx="4038600" cy="5784281"/>
          </a:xfrm>
        </p:spPr>
        <p:txBody>
          <a:bodyPr>
            <a:normAutofit fontScale="92500" lnSpcReduction="20000"/>
          </a:bodyPr>
          <a:lstStyle/>
          <a:p>
            <a:pPr marL="0" indent="0">
              <a:buNone/>
            </a:pPr>
            <a:r>
              <a:rPr lang="de-DE" b="1" dirty="0" smtClean="0"/>
              <a:t>Low-grade </a:t>
            </a:r>
            <a:r>
              <a:rPr lang="de-DE" b="1" dirty="0" err="1" smtClean="0"/>
              <a:t>adeno-squamous</a:t>
            </a:r>
            <a:r>
              <a:rPr lang="de-DE" b="1" dirty="0" smtClean="0"/>
              <a:t> </a:t>
            </a:r>
            <a:r>
              <a:rPr lang="de-DE" b="1" dirty="0" err="1" smtClean="0"/>
              <a:t>carcinoma</a:t>
            </a:r>
            <a:endParaRPr lang="de-DE" b="1" dirty="0" smtClean="0"/>
          </a:p>
          <a:p>
            <a:r>
              <a:rPr lang="de-DE" b="1" dirty="0" smtClean="0"/>
              <a:t>9 </a:t>
            </a:r>
            <a:r>
              <a:rPr lang="de-DE" b="1" dirty="0" err="1" smtClean="0"/>
              <a:t>cases</a:t>
            </a:r>
            <a:r>
              <a:rPr lang="de-DE" b="1" dirty="0" smtClean="0"/>
              <a:t>: </a:t>
            </a:r>
            <a:r>
              <a:rPr lang="de-DE" dirty="0"/>
              <a:t>All 9 </a:t>
            </a:r>
            <a:r>
              <a:rPr lang="de-DE" dirty="0" err="1"/>
              <a:t>tumors</a:t>
            </a:r>
            <a:r>
              <a:rPr lang="de-DE" dirty="0"/>
              <a:t> </a:t>
            </a:r>
            <a:r>
              <a:rPr lang="de-DE" dirty="0" err="1"/>
              <a:t>located</a:t>
            </a:r>
            <a:r>
              <a:rPr lang="de-DE" dirty="0"/>
              <a:t> </a:t>
            </a:r>
            <a:r>
              <a:rPr lang="de-DE" dirty="0" err="1"/>
              <a:t>deep</a:t>
            </a:r>
            <a:r>
              <a:rPr lang="de-DE" dirty="0"/>
              <a:t> in </a:t>
            </a:r>
            <a:r>
              <a:rPr lang="de-DE" dirty="0" err="1"/>
              <a:t>the</a:t>
            </a:r>
            <a:r>
              <a:rPr lang="de-DE" dirty="0"/>
              <a:t> </a:t>
            </a:r>
            <a:r>
              <a:rPr lang="de-DE" dirty="0" err="1"/>
              <a:t>parenchyme</a:t>
            </a:r>
            <a:r>
              <a:rPr lang="de-DE" dirty="0"/>
              <a:t> outside </a:t>
            </a:r>
            <a:r>
              <a:rPr lang="de-DE" dirty="0" err="1"/>
              <a:t>the</a:t>
            </a:r>
            <a:r>
              <a:rPr lang="de-DE" dirty="0"/>
              <a:t> </a:t>
            </a:r>
            <a:r>
              <a:rPr lang="de-DE" dirty="0" err="1" smtClean="0"/>
              <a:t>nipple</a:t>
            </a:r>
            <a:r>
              <a:rPr lang="de-DE" dirty="0" smtClean="0"/>
              <a:t>.</a:t>
            </a:r>
          </a:p>
          <a:p>
            <a:r>
              <a:rPr lang="de-DE" dirty="0" err="1" smtClean="0"/>
              <a:t>Macroscopy</a:t>
            </a:r>
            <a:r>
              <a:rPr lang="de-DE" dirty="0"/>
              <a:t>: 1,0- &gt;3,0 cm </a:t>
            </a:r>
            <a:r>
              <a:rPr lang="de-DE" dirty="0" err="1"/>
              <a:t>size</a:t>
            </a:r>
            <a:r>
              <a:rPr lang="de-DE" dirty="0"/>
              <a:t> (</a:t>
            </a:r>
            <a:r>
              <a:rPr lang="de-DE" dirty="0" err="1"/>
              <a:t>Literature</a:t>
            </a:r>
            <a:r>
              <a:rPr lang="de-DE" dirty="0"/>
              <a:t>: 0,5-3,4cm, </a:t>
            </a:r>
            <a:r>
              <a:rPr lang="de-DE" dirty="0" err="1"/>
              <a:t>average</a:t>
            </a:r>
            <a:r>
              <a:rPr lang="de-DE" dirty="0"/>
              <a:t> </a:t>
            </a:r>
            <a:r>
              <a:rPr lang="de-DE" dirty="0" err="1"/>
              <a:t>about</a:t>
            </a:r>
            <a:r>
              <a:rPr lang="de-DE" dirty="0"/>
              <a:t> 2.0cm</a:t>
            </a:r>
            <a:r>
              <a:rPr lang="de-DE" dirty="0" smtClean="0"/>
              <a:t>)</a:t>
            </a:r>
          </a:p>
          <a:p>
            <a:r>
              <a:rPr lang="de-DE" dirty="0" err="1" smtClean="0"/>
              <a:t>Microscopy</a:t>
            </a:r>
            <a:r>
              <a:rPr lang="de-DE" dirty="0"/>
              <a:t>: </a:t>
            </a:r>
            <a:r>
              <a:rPr lang="de-DE" dirty="0" err="1"/>
              <a:t>tubular</a:t>
            </a:r>
            <a:r>
              <a:rPr lang="de-DE" dirty="0"/>
              <a:t> </a:t>
            </a:r>
            <a:r>
              <a:rPr lang="de-DE" dirty="0" err="1"/>
              <a:t>to</a:t>
            </a:r>
            <a:r>
              <a:rPr lang="de-DE" dirty="0"/>
              <a:t> solid </a:t>
            </a:r>
            <a:r>
              <a:rPr lang="de-DE" dirty="0" err="1"/>
              <a:t>nests</a:t>
            </a:r>
            <a:r>
              <a:rPr lang="de-DE" dirty="0"/>
              <a:t> </a:t>
            </a:r>
            <a:r>
              <a:rPr lang="de-DE" dirty="0" err="1"/>
              <a:t>or</a:t>
            </a:r>
            <a:r>
              <a:rPr lang="de-DE" dirty="0"/>
              <a:t> </a:t>
            </a:r>
            <a:r>
              <a:rPr lang="de-DE" dirty="0" err="1"/>
              <a:t>columns</a:t>
            </a:r>
            <a:r>
              <a:rPr lang="de-DE" dirty="0"/>
              <a:t> </a:t>
            </a:r>
            <a:r>
              <a:rPr lang="de-DE" dirty="0" smtClean="0"/>
              <a:t> </a:t>
            </a:r>
            <a:r>
              <a:rPr lang="de-DE" dirty="0"/>
              <a:t>and </a:t>
            </a:r>
            <a:r>
              <a:rPr lang="de-DE" dirty="0" err="1"/>
              <a:t>occasional</a:t>
            </a:r>
            <a:r>
              <a:rPr lang="de-DE" dirty="0"/>
              <a:t> </a:t>
            </a:r>
            <a:r>
              <a:rPr lang="de-DE" dirty="0" err="1"/>
              <a:t>small</a:t>
            </a:r>
            <a:r>
              <a:rPr lang="de-DE" dirty="0"/>
              <a:t> </a:t>
            </a:r>
            <a:r>
              <a:rPr lang="de-DE" dirty="0" err="1"/>
              <a:t>squamous</a:t>
            </a:r>
            <a:r>
              <a:rPr lang="de-DE" dirty="0"/>
              <a:t> </a:t>
            </a:r>
            <a:r>
              <a:rPr lang="de-DE" dirty="0" err="1"/>
              <a:t>cysts</a:t>
            </a:r>
            <a:r>
              <a:rPr lang="de-DE" dirty="0"/>
              <a:t> in a spindle </a:t>
            </a:r>
            <a:r>
              <a:rPr lang="de-DE" dirty="0" err="1"/>
              <a:t>cell</a:t>
            </a:r>
            <a:r>
              <a:rPr lang="de-DE" dirty="0"/>
              <a:t> </a:t>
            </a:r>
            <a:r>
              <a:rPr lang="de-DE" dirty="0" err="1"/>
              <a:t>stroma</a:t>
            </a:r>
            <a:r>
              <a:rPr lang="de-DE" dirty="0"/>
              <a:t>. Infiltration </a:t>
            </a:r>
            <a:r>
              <a:rPr lang="de-DE" dirty="0" err="1"/>
              <a:t>between</a:t>
            </a:r>
            <a:r>
              <a:rPr lang="de-DE" dirty="0"/>
              <a:t> and </a:t>
            </a:r>
            <a:r>
              <a:rPr lang="de-DE" dirty="0" err="1"/>
              <a:t>around</a:t>
            </a:r>
            <a:r>
              <a:rPr lang="de-DE" dirty="0"/>
              <a:t> </a:t>
            </a:r>
            <a:r>
              <a:rPr lang="de-DE" dirty="0" err="1"/>
              <a:t>ducts</a:t>
            </a:r>
            <a:r>
              <a:rPr lang="de-DE" dirty="0"/>
              <a:t> and </a:t>
            </a:r>
            <a:r>
              <a:rPr lang="de-DE" dirty="0" err="1"/>
              <a:t>lobules</a:t>
            </a:r>
            <a:r>
              <a:rPr lang="de-DE" dirty="0"/>
              <a:t>.</a:t>
            </a:r>
          </a:p>
          <a:p>
            <a:endParaRPr lang="de-DE" dirty="0"/>
          </a:p>
        </p:txBody>
      </p:sp>
    </p:spTree>
    <p:extLst>
      <p:ext uri="{BB962C8B-B14F-4D97-AF65-F5344CB8AC3E}">
        <p14:creationId xmlns:p14="http://schemas.microsoft.com/office/powerpoint/2010/main" val="371348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3481" y="225794"/>
            <a:ext cx="8229600" cy="1143000"/>
          </a:xfrm>
        </p:spPr>
        <p:txBody>
          <a:bodyPr>
            <a:noAutofit/>
          </a:bodyPr>
          <a:lstStyle/>
          <a:p>
            <a:r>
              <a:rPr lang="de-DE" sz="2800" dirty="0" smtClean="0"/>
              <a:t>Low grade </a:t>
            </a:r>
            <a:r>
              <a:rPr lang="de-DE" sz="2800" dirty="0" err="1" smtClean="0"/>
              <a:t>adeno-squamous</a:t>
            </a:r>
            <a:r>
              <a:rPr lang="de-DE" sz="2800" dirty="0" smtClean="0"/>
              <a:t> </a:t>
            </a:r>
            <a:r>
              <a:rPr lang="de-DE" sz="2800" dirty="0" err="1" smtClean="0"/>
              <a:t>carcinoma</a:t>
            </a:r>
            <a:r>
              <a:rPr lang="de-DE" sz="2800" dirty="0" smtClean="0"/>
              <a:t> (</a:t>
            </a:r>
            <a:r>
              <a:rPr lang="de-DE" sz="2800" dirty="0" err="1" smtClean="0"/>
              <a:t>n</a:t>
            </a:r>
            <a:r>
              <a:rPr lang="de-DE" sz="2800" dirty="0" smtClean="0"/>
              <a:t>=9)</a:t>
            </a:r>
            <a:br>
              <a:rPr lang="de-DE" sz="2800" dirty="0" smtClean="0"/>
            </a:br>
            <a:r>
              <a:rPr lang="de-DE" sz="2000" dirty="0" smtClean="0"/>
              <a:t>All 9 </a:t>
            </a:r>
            <a:r>
              <a:rPr lang="de-DE" sz="2000" dirty="0" err="1"/>
              <a:t>tumors</a:t>
            </a:r>
            <a:r>
              <a:rPr lang="de-DE" sz="2000" dirty="0"/>
              <a:t> </a:t>
            </a:r>
            <a:r>
              <a:rPr lang="de-DE" sz="2000" dirty="0" err="1"/>
              <a:t>located</a:t>
            </a:r>
            <a:r>
              <a:rPr lang="de-DE" sz="2000" dirty="0"/>
              <a:t> </a:t>
            </a:r>
            <a:r>
              <a:rPr lang="de-DE" sz="2000" dirty="0" err="1"/>
              <a:t>deep</a:t>
            </a:r>
            <a:r>
              <a:rPr lang="de-DE" sz="2000" dirty="0"/>
              <a:t> in </a:t>
            </a:r>
            <a:r>
              <a:rPr lang="de-DE" sz="2000" dirty="0" err="1"/>
              <a:t>the</a:t>
            </a:r>
            <a:r>
              <a:rPr lang="de-DE" sz="2000" dirty="0"/>
              <a:t> </a:t>
            </a:r>
            <a:r>
              <a:rPr lang="de-DE" sz="2000" dirty="0" err="1"/>
              <a:t>parenchyme</a:t>
            </a:r>
            <a:r>
              <a:rPr lang="de-DE" sz="2000" dirty="0"/>
              <a:t> outside </a:t>
            </a:r>
            <a:r>
              <a:rPr lang="de-DE" sz="2000" dirty="0" err="1"/>
              <a:t>the</a:t>
            </a:r>
            <a:r>
              <a:rPr lang="de-DE" sz="2000" dirty="0"/>
              <a:t> </a:t>
            </a:r>
            <a:r>
              <a:rPr lang="de-DE" sz="2000" dirty="0" err="1"/>
              <a:t>nipple</a:t>
            </a:r>
            <a:r>
              <a:rPr lang="de-DE" sz="2000" dirty="0"/>
              <a:t>.</a:t>
            </a:r>
            <a:br>
              <a:rPr lang="de-DE" sz="2000" dirty="0"/>
            </a:br>
            <a:r>
              <a:rPr lang="de-DE" sz="2000" dirty="0" err="1"/>
              <a:t>Macroscopy</a:t>
            </a:r>
            <a:r>
              <a:rPr lang="de-DE" sz="2000" dirty="0"/>
              <a:t>: 1,0- &gt;3,0 cm </a:t>
            </a:r>
            <a:r>
              <a:rPr lang="de-DE" sz="2000" dirty="0" err="1"/>
              <a:t>size</a:t>
            </a:r>
            <a:r>
              <a:rPr lang="de-DE" sz="2000" dirty="0"/>
              <a:t> (</a:t>
            </a:r>
            <a:r>
              <a:rPr lang="de-DE" sz="2000" dirty="0" err="1"/>
              <a:t>Literature</a:t>
            </a:r>
            <a:r>
              <a:rPr lang="de-DE" sz="2000" dirty="0"/>
              <a:t>: 0,5-3,4cm, </a:t>
            </a:r>
            <a:r>
              <a:rPr lang="de-DE" sz="2000" dirty="0" err="1"/>
              <a:t>average</a:t>
            </a:r>
            <a:r>
              <a:rPr lang="de-DE" sz="2000" dirty="0"/>
              <a:t> </a:t>
            </a:r>
            <a:r>
              <a:rPr lang="de-DE" sz="2000" dirty="0" err="1"/>
              <a:t>about</a:t>
            </a:r>
            <a:r>
              <a:rPr lang="de-DE" sz="2000" dirty="0"/>
              <a:t> 2.0cm)</a:t>
            </a:r>
            <a:br>
              <a:rPr lang="de-DE" sz="2000" dirty="0"/>
            </a:br>
            <a:endParaRPr lang="de-DE" sz="2000" dirty="0"/>
          </a:p>
        </p:txBody>
      </p:sp>
      <p:pic>
        <p:nvPicPr>
          <p:cNvPr id="6" name="Inhaltsplatzhalter 5" descr="breastcancer.JPG"/>
          <p:cNvPicPr>
            <a:picLocks noGrp="1" noChangeAspect="1"/>
          </p:cNvPicPr>
          <p:nvPr>
            <p:ph sz="half" idx="1"/>
          </p:nvPr>
        </p:nvPicPr>
        <p:blipFill>
          <a:blip r:embed="rId2">
            <a:extLst>
              <a:ext uri="{28A0092B-C50C-407E-A947-70E740481C1C}">
                <a14:useLocalDpi xmlns:a14="http://schemas.microsoft.com/office/drawing/2010/main" val="0"/>
              </a:ext>
            </a:extLst>
          </a:blip>
          <a:srcRect l="11354" r="11354"/>
          <a:stretch>
            <a:fillRect/>
          </a:stretch>
        </p:blipFill>
        <p:spPr/>
      </p:pic>
      <p:pic>
        <p:nvPicPr>
          <p:cNvPr id="5" name="Inhaltsplatzhalter 4" descr="32.jpg"/>
          <p:cNvPicPr>
            <a:picLocks noGrp="1" noChangeAspect="1"/>
          </p:cNvPicPr>
          <p:nvPr>
            <p:ph sz="half" idx="2"/>
          </p:nvPr>
        </p:nvPicPr>
        <p:blipFill>
          <a:blip r:embed="rId3">
            <a:extLst>
              <a:ext uri="{28A0092B-C50C-407E-A947-70E740481C1C}">
                <a14:useLocalDpi xmlns:a14="http://schemas.microsoft.com/office/drawing/2010/main" val="0"/>
              </a:ext>
            </a:extLst>
          </a:blip>
          <a:srcRect l="20660" r="20660"/>
          <a:stretch>
            <a:fillRect/>
          </a:stretch>
        </p:blipFill>
        <p:spPr/>
      </p:pic>
      <p:cxnSp>
        <p:nvCxnSpPr>
          <p:cNvPr id="4" name="Gerade Verbindung 3"/>
          <p:cNvCxnSpPr/>
          <p:nvPr/>
        </p:nvCxnSpPr>
        <p:spPr>
          <a:xfrm>
            <a:off x="781504" y="5584081"/>
            <a:ext cx="1335068" cy="1628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feld 6"/>
          <p:cNvSpPr txBox="1"/>
          <p:nvPr/>
        </p:nvSpPr>
        <p:spPr>
          <a:xfrm>
            <a:off x="993161" y="5725017"/>
            <a:ext cx="765222" cy="369332"/>
          </a:xfrm>
          <a:prstGeom prst="rect">
            <a:avLst/>
          </a:prstGeom>
          <a:solidFill>
            <a:schemeClr val="bg1"/>
          </a:solidFill>
        </p:spPr>
        <p:txBody>
          <a:bodyPr wrap="square" rtlCol="0">
            <a:spAutoFit/>
          </a:bodyPr>
          <a:lstStyle/>
          <a:p>
            <a:r>
              <a:rPr lang="de-DE" dirty="0" smtClean="0"/>
              <a:t>1 cm</a:t>
            </a:r>
            <a:endParaRPr lang="de-DE" dirty="0"/>
          </a:p>
        </p:txBody>
      </p:sp>
    </p:spTree>
    <p:extLst>
      <p:ext uri="{BB962C8B-B14F-4D97-AF65-F5344CB8AC3E}">
        <p14:creationId xmlns:p14="http://schemas.microsoft.com/office/powerpoint/2010/main" val="24092098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fig.13.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777" y="285961"/>
            <a:ext cx="4102895" cy="3077171"/>
          </a:xfrm>
          <a:prstGeom prst="rect">
            <a:avLst/>
          </a:prstGeom>
        </p:spPr>
      </p:pic>
      <p:pic>
        <p:nvPicPr>
          <p:cNvPr id="6" name="Bild 5" descr="fig.13.13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106" y="309923"/>
            <a:ext cx="4070944" cy="3053209"/>
          </a:xfrm>
          <a:prstGeom prst="rect">
            <a:avLst/>
          </a:prstGeom>
        </p:spPr>
      </p:pic>
      <p:pic>
        <p:nvPicPr>
          <p:cNvPr id="7" name="Bild 6" descr="25791_07-LGAdSC-10x1.jp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746106" y="3428005"/>
            <a:ext cx="4070944" cy="3034061"/>
          </a:xfrm>
          <a:prstGeom prst="rect">
            <a:avLst/>
          </a:prstGeom>
        </p:spPr>
      </p:pic>
      <p:pic>
        <p:nvPicPr>
          <p:cNvPr id="8" name="Bild 7" descr="6009_03_LGAdSC-5x1.jpg"/>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76777" y="3428006"/>
            <a:ext cx="4102895" cy="3057874"/>
          </a:xfrm>
          <a:prstGeom prst="rect">
            <a:avLst/>
          </a:prstGeom>
        </p:spPr>
      </p:pic>
      <p:sp>
        <p:nvSpPr>
          <p:cNvPr id="2" name="Textfeld 1"/>
          <p:cNvSpPr txBox="1"/>
          <p:nvPr/>
        </p:nvSpPr>
        <p:spPr>
          <a:xfrm>
            <a:off x="162810" y="114563"/>
            <a:ext cx="2507330" cy="584776"/>
          </a:xfrm>
          <a:prstGeom prst="rect">
            <a:avLst/>
          </a:prstGeom>
          <a:solidFill>
            <a:srgbClr val="FFFFFF"/>
          </a:solidFill>
        </p:spPr>
        <p:txBody>
          <a:bodyPr wrap="square" rtlCol="0">
            <a:spAutoFit/>
          </a:bodyPr>
          <a:lstStyle/>
          <a:p>
            <a:r>
              <a:rPr lang="de-DE" sz="3200" b="1" dirty="0" err="1" smtClean="0"/>
              <a:t>Microscopy</a:t>
            </a:r>
            <a:endParaRPr lang="de-DE" sz="3200" b="1" dirty="0"/>
          </a:p>
        </p:txBody>
      </p:sp>
    </p:spTree>
    <p:extLst>
      <p:ext uri="{BB962C8B-B14F-4D97-AF65-F5344CB8AC3E}">
        <p14:creationId xmlns:p14="http://schemas.microsoft.com/office/powerpoint/2010/main" val="30651936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fig.13.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777" y="285961"/>
            <a:ext cx="4102895" cy="3077171"/>
          </a:xfrm>
          <a:prstGeom prst="rect">
            <a:avLst/>
          </a:prstGeom>
        </p:spPr>
      </p:pic>
      <p:pic>
        <p:nvPicPr>
          <p:cNvPr id="6" name="Bild 5" descr="fig.13.13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106" y="309923"/>
            <a:ext cx="4070944" cy="3053209"/>
          </a:xfrm>
          <a:prstGeom prst="rect">
            <a:avLst/>
          </a:prstGeom>
        </p:spPr>
      </p:pic>
      <p:pic>
        <p:nvPicPr>
          <p:cNvPr id="7" name="Bild 6" descr="25791_07-LGAdSC-10x1.jp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746106" y="3428005"/>
            <a:ext cx="4070944" cy="3034061"/>
          </a:xfrm>
          <a:prstGeom prst="rect">
            <a:avLst/>
          </a:prstGeom>
        </p:spPr>
      </p:pic>
      <p:pic>
        <p:nvPicPr>
          <p:cNvPr id="8" name="Bild 7" descr="6009_03_LGAdSC-5x1.jpg"/>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76777" y="3428006"/>
            <a:ext cx="4102895" cy="3057874"/>
          </a:xfrm>
          <a:prstGeom prst="rect">
            <a:avLst/>
          </a:prstGeom>
        </p:spPr>
      </p:pic>
      <p:sp>
        <p:nvSpPr>
          <p:cNvPr id="2" name="Textfeld 1"/>
          <p:cNvSpPr txBox="1"/>
          <p:nvPr/>
        </p:nvSpPr>
        <p:spPr>
          <a:xfrm>
            <a:off x="276777" y="2989957"/>
            <a:ext cx="2523611" cy="369332"/>
          </a:xfrm>
          <a:prstGeom prst="rect">
            <a:avLst/>
          </a:prstGeom>
          <a:solidFill>
            <a:schemeClr val="bg1"/>
          </a:solidFill>
        </p:spPr>
        <p:txBody>
          <a:bodyPr wrap="square" rtlCol="0">
            <a:spAutoFit/>
          </a:bodyPr>
          <a:lstStyle/>
          <a:p>
            <a:r>
              <a:rPr lang="de-DE" dirty="0" err="1" smtClean="0"/>
              <a:t>Syringomatous</a:t>
            </a:r>
            <a:r>
              <a:rPr lang="de-DE" dirty="0" smtClean="0"/>
              <a:t> </a:t>
            </a:r>
            <a:r>
              <a:rPr lang="de-DE" dirty="0" err="1" smtClean="0"/>
              <a:t>tumor</a:t>
            </a:r>
            <a:endParaRPr lang="de-DE" dirty="0"/>
          </a:p>
        </p:txBody>
      </p:sp>
      <p:sp>
        <p:nvSpPr>
          <p:cNvPr id="9" name="Textfeld 8"/>
          <p:cNvSpPr txBox="1"/>
          <p:nvPr/>
        </p:nvSpPr>
        <p:spPr>
          <a:xfrm>
            <a:off x="276777" y="5844857"/>
            <a:ext cx="2523611" cy="646331"/>
          </a:xfrm>
          <a:prstGeom prst="rect">
            <a:avLst/>
          </a:prstGeom>
          <a:solidFill>
            <a:schemeClr val="bg1"/>
          </a:solidFill>
        </p:spPr>
        <p:txBody>
          <a:bodyPr wrap="square" rtlCol="0">
            <a:spAutoFit/>
          </a:bodyPr>
          <a:lstStyle/>
          <a:p>
            <a:r>
              <a:rPr lang="de-DE" dirty="0" smtClean="0"/>
              <a:t>Low-grade </a:t>
            </a:r>
            <a:r>
              <a:rPr lang="de-DE" dirty="0" err="1" smtClean="0"/>
              <a:t>adeno-squamous</a:t>
            </a:r>
            <a:r>
              <a:rPr lang="de-DE" dirty="0" smtClean="0"/>
              <a:t> </a:t>
            </a:r>
            <a:r>
              <a:rPr lang="de-DE" dirty="0" err="1" smtClean="0"/>
              <a:t>carcinoma</a:t>
            </a:r>
            <a:endParaRPr lang="de-DE" dirty="0"/>
          </a:p>
        </p:txBody>
      </p:sp>
      <p:sp>
        <p:nvSpPr>
          <p:cNvPr id="10" name="Textfeld 9"/>
          <p:cNvSpPr txBox="1"/>
          <p:nvPr/>
        </p:nvSpPr>
        <p:spPr>
          <a:xfrm>
            <a:off x="146529" y="114563"/>
            <a:ext cx="2507330" cy="584776"/>
          </a:xfrm>
          <a:prstGeom prst="rect">
            <a:avLst/>
          </a:prstGeom>
          <a:solidFill>
            <a:srgbClr val="FFFFFF"/>
          </a:solidFill>
        </p:spPr>
        <p:txBody>
          <a:bodyPr wrap="square" rtlCol="0">
            <a:spAutoFit/>
          </a:bodyPr>
          <a:lstStyle/>
          <a:p>
            <a:r>
              <a:rPr lang="de-DE" sz="3200" b="1" dirty="0" err="1" smtClean="0"/>
              <a:t>Microscopy</a:t>
            </a:r>
            <a:endParaRPr lang="de-DE" sz="3200" b="1" dirty="0"/>
          </a:p>
        </p:txBody>
      </p:sp>
    </p:spTree>
    <p:extLst>
      <p:ext uri="{BB962C8B-B14F-4D97-AF65-F5344CB8AC3E}">
        <p14:creationId xmlns:p14="http://schemas.microsoft.com/office/powerpoint/2010/main" val="41628214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2557</Words>
  <Application>Microsoft Macintosh PowerPoint</Application>
  <PresentationFormat>Bildschirmpräsentation (4:3)</PresentationFormat>
  <Paragraphs>422</Paragraphs>
  <Slides>34</Slides>
  <Notes>0</Notes>
  <HiddenSlides>1</HiddenSlides>
  <MMClips>0</MMClips>
  <ScaleCrop>false</ScaleCrop>
  <HeadingPairs>
    <vt:vector size="4" baseType="variant">
      <vt:variant>
        <vt:lpstr>Design</vt:lpstr>
      </vt:variant>
      <vt:variant>
        <vt:i4>1</vt:i4>
      </vt:variant>
      <vt:variant>
        <vt:lpstr>Folientitel</vt:lpstr>
      </vt:variant>
      <vt:variant>
        <vt:i4>34</vt:i4>
      </vt:variant>
    </vt:vector>
  </HeadingPairs>
  <TitlesOfParts>
    <vt:vector size="35" baseType="lpstr">
      <vt:lpstr>Office-Design</vt:lpstr>
      <vt:lpstr>Syringomatous tumour of the nipple and low-grade adenosquamous carcinoma:</vt:lpstr>
      <vt:lpstr>PowerPoint-Präsentation</vt:lpstr>
      <vt:lpstr>Material and Methods</vt:lpstr>
      <vt:lpstr>Basal and luminal keratins</vt:lpstr>
      <vt:lpstr>PowerPoint-Präsentation</vt:lpstr>
      <vt:lpstr>PowerPoint-Präsentation</vt:lpstr>
      <vt:lpstr>Low grade adeno-squamous carcinoma (n=9) All 9 tumors located deep in the parenchyme outside the nipple. Macroscopy: 1,0- &gt;3,0 cm size (Literature: 0,5-3,4cm, average about 2.0cm)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Conclusions</vt:lpstr>
      <vt:lpstr>PowerPoint-Präsentation</vt:lpstr>
      <vt:lpstr>PowerPoint-Präsentation</vt:lpstr>
      <vt:lpstr>Associated lesions</vt:lpstr>
      <vt:lpstr>PowerPoint-Präsentation</vt:lpstr>
      <vt:lpstr>Syringomatous adenoma</vt:lpstr>
      <vt:lpstr>PowerPoint-Präsentation</vt:lpstr>
      <vt:lpstr>PowerPoint-Präsentation</vt:lpstr>
      <vt:lpstr>Ontogeny Knowledge of the human adult mammary gland epithelium is a requirement for understanding physiologic regeneration and for developing concepts of abnormal proliferative disease.  Recent cell culture studies and transplantation assays have provided profound evidence for the existence of stem cells, pointing to the existence of an epithelial differentiation hierarchy in both human and  mouse mammary gland epithelium</vt:lpstr>
      <vt:lpstr>Ontogeny  However, different definitions and partly  opposing concepts on the nature of mammary progenitor cells have evolved based on  type of experimental study and on tools used to identify the cells such as FACS with cell surface markers, molecular stem cell-and lineage markers, Hoechst 33342 dye efflux,  and multicolor immunofluorescence experiments  </vt:lpstr>
      <vt:lpstr>PowerPoint-Präsentation</vt:lpstr>
      <vt:lpstr>PowerPoint-Präsentation</vt:lpstr>
      <vt:lpstr>Ontogeny: Hypothetical Models of the Cellular Hierarchy of Human Breast Epithelium I  </vt:lpstr>
      <vt:lpstr>Hypothetical Models of the Cellular Hierarchy of Human Breast Epithelium II </vt:lpstr>
      <vt:lpstr>PowerPoint-Präsentation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Werner Boecker</dc:creator>
  <cp:lastModifiedBy>Werner Boecker</cp:lastModifiedBy>
  <cp:revision>114</cp:revision>
  <dcterms:created xsi:type="dcterms:W3CDTF">2015-07-25T16:36:42Z</dcterms:created>
  <dcterms:modified xsi:type="dcterms:W3CDTF">2015-08-03T06:59:00Z</dcterms:modified>
</cp:coreProperties>
</file>