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481" r:id="rId2"/>
    <p:sldId id="457" r:id="rId3"/>
    <p:sldId id="510" r:id="rId4"/>
    <p:sldId id="563" r:id="rId5"/>
    <p:sldId id="483" r:id="rId6"/>
    <p:sldId id="534" r:id="rId7"/>
    <p:sldId id="521" r:id="rId8"/>
    <p:sldId id="497" r:id="rId9"/>
    <p:sldId id="556" r:id="rId10"/>
    <p:sldId id="512" r:id="rId11"/>
    <p:sldId id="473" r:id="rId12"/>
    <p:sldId id="498" r:id="rId13"/>
    <p:sldId id="560" r:id="rId14"/>
    <p:sldId id="557" r:id="rId15"/>
    <p:sldId id="564" r:id="rId16"/>
    <p:sldId id="538" r:id="rId17"/>
    <p:sldId id="551" r:id="rId18"/>
    <p:sldId id="561" r:id="rId19"/>
    <p:sldId id="569" r:id="rId20"/>
    <p:sldId id="567" r:id="rId21"/>
    <p:sldId id="568" r:id="rId22"/>
    <p:sldId id="574" r:id="rId23"/>
    <p:sldId id="571" r:id="rId24"/>
    <p:sldId id="572" r:id="rId25"/>
    <p:sldId id="573" r:id="rId26"/>
    <p:sldId id="532" r:id="rId27"/>
    <p:sldId id="496" r:id="rId28"/>
    <p:sldId id="51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E78"/>
    <a:srgbClr val="0A0A0A"/>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6" autoAdjust="0"/>
    <p:restoredTop sz="95748" autoAdjust="0"/>
  </p:normalViewPr>
  <p:slideViewPr>
    <p:cSldViewPr snapToGrid="0" snapToObjects="1">
      <p:cViewPr varScale="1">
        <p:scale>
          <a:sx n="99" d="100"/>
          <a:sy n="99" d="100"/>
        </p:scale>
        <p:origin x="870"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6C07C-8A1E-4343-928A-AB8F630AA8A4}" type="datetimeFigureOut">
              <a:rPr lang="en-US" smtClean="0"/>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6D4D-FC6C-41B6-905D-6B66CD86244A}" type="slidenum">
              <a:rPr lang="en-US" smtClean="0"/>
              <a:t>‹#›</a:t>
            </a:fld>
            <a:endParaRPr lang="en-US"/>
          </a:p>
        </p:txBody>
      </p:sp>
    </p:spTree>
    <p:extLst>
      <p:ext uri="{BB962C8B-B14F-4D97-AF65-F5344CB8AC3E}">
        <p14:creationId xmlns:p14="http://schemas.microsoft.com/office/powerpoint/2010/main" val="21129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342664-718A-4018-8F09-69BDC1C76090}"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4460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12</a:t>
            </a:fld>
            <a:endParaRPr lang="en-US"/>
          </a:p>
        </p:txBody>
      </p:sp>
    </p:spTree>
    <p:extLst>
      <p:ext uri="{BB962C8B-B14F-4D97-AF65-F5344CB8AC3E}">
        <p14:creationId xmlns:p14="http://schemas.microsoft.com/office/powerpoint/2010/main" val="403091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Are mice</a:t>
            </a:r>
            <a:r>
              <a:rPr lang="en-US" b="1" baseline="0" dirty="0"/>
              <a:t> really </a:t>
            </a:r>
            <a:r>
              <a:rPr lang="en-US" b="1" dirty="0"/>
              <a:t>miniaturized humans?</a:t>
            </a:r>
          </a:p>
          <a:p>
            <a:endParaRPr lang="en-US" dirty="0"/>
          </a:p>
        </p:txBody>
      </p:sp>
      <p:sp>
        <p:nvSpPr>
          <p:cNvPr id="4" name="Slide Number Placeholder 3"/>
          <p:cNvSpPr>
            <a:spLocks noGrp="1"/>
          </p:cNvSpPr>
          <p:nvPr>
            <p:ph type="sldNum" sz="quarter" idx="10"/>
          </p:nvPr>
        </p:nvSpPr>
        <p:spPr/>
        <p:txBody>
          <a:bodyPr/>
          <a:lstStyle/>
          <a:p>
            <a:fld id="{9E7F6D4D-FC6C-41B6-905D-6B66CD86244A}" type="slidenum">
              <a:rPr lang="en-US" smtClean="0"/>
              <a:t>14</a:t>
            </a:fld>
            <a:endParaRPr lang="en-US"/>
          </a:p>
        </p:txBody>
      </p:sp>
    </p:spTree>
    <p:extLst>
      <p:ext uri="{BB962C8B-B14F-4D97-AF65-F5344CB8AC3E}">
        <p14:creationId xmlns:p14="http://schemas.microsoft.com/office/powerpoint/2010/main" val="425740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cornerstone of modern biomedical research, the use of</a:t>
            </a:r>
          </a:p>
          <a:p>
            <a:r>
              <a:rPr lang="en-US" sz="1200" b="0" i="0" u="none" strike="noStrike" kern="1200" baseline="0" dirty="0">
                <a:solidFill>
                  <a:schemeClr val="tx1"/>
                </a:solidFill>
                <a:latin typeface="+mn-lt"/>
                <a:ea typeface="+mn-ea"/>
                <a:cs typeface="+mn-cs"/>
              </a:rPr>
              <a:t>mouse models has dominated scientific literature (3, 13). The</a:t>
            </a:r>
          </a:p>
          <a:p>
            <a:r>
              <a:rPr lang="en-US" sz="1200" b="0" i="0" u="none" strike="noStrike" kern="1200" baseline="0" dirty="0">
                <a:solidFill>
                  <a:schemeClr val="tx1"/>
                </a:solidFill>
                <a:latin typeface="+mn-lt"/>
                <a:ea typeface="+mn-ea"/>
                <a:cs typeface="+mn-cs"/>
              </a:rPr>
              <a:t>prevailing assumption—that molecular results from current mouse</a:t>
            </a:r>
          </a:p>
          <a:p>
            <a:r>
              <a:rPr lang="en-US" sz="1200" b="0" i="0" u="none" strike="noStrike" kern="1200" baseline="0" dirty="0">
                <a:solidFill>
                  <a:schemeClr val="tx1"/>
                </a:solidFill>
                <a:latin typeface="+mn-lt"/>
                <a:ea typeface="+mn-ea"/>
                <a:cs typeface="+mn-cs"/>
              </a:rPr>
              <a:t>models developed to mimic human diseases translate directly to</a:t>
            </a:r>
          </a:p>
          <a:p>
            <a:r>
              <a:rPr lang="en-US" sz="1200" b="0" i="0" u="none" strike="noStrike" kern="1200" baseline="0" dirty="0">
                <a:solidFill>
                  <a:schemeClr val="tx1"/>
                </a:solidFill>
                <a:latin typeface="+mn-lt"/>
                <a:ea typeface="+mn-ea"/>
                <a:cs typeface="+mn-cs"/>
              </a:rPr>
              <a:t>human conditions—is challenged by our study. Because virtually</a:t>
            </a:r>
          </a:p>
          <a:p>
            <a:r>
              <a:rPr lang="en-US" sz="1200" b="0" i="0" u="none" strike="noStrike" kern="1200" baseline="0" dirty="0">
                <a:solidFill>
                  <a:schemeClr val="tx1"/>
                </a:solidFill>
                <a:latin typeface="+mn-lt"/>
                <a:ea typeface="+mn-ea"/>
                <a:cs typeface="+mn-cs"/>
              </a:rPr>
              <a:t>every drug and drug candidate functions at the molecular level,</a:t>
            </a:r>
          </a:p>
          <a:p>
            <a:r>
              <a:rPr lang="en-US" sz="1200" b="0" i="0" u="none" strike="noStrike" kern="1200" baseline="0" dirty="0">
                <a:solidFill>
                  <a:schemeClr val="tx1"/>
                </a:solidFill>
                <a:latin typeface="+mn-lt"/>
                <a:ea typeface="+mn-ea"/>
                <a:cs typeface="+mn-cs"/>
              </a:rPr>
              <a:t>one practical approach forward is to raise the bar by requiring</a:t>
            </a:r>
          </a:p>
          <a:p>
            <a:r>
              <a:rPr lang="en-US" sz="1200" b="0" i="0" u="none" strike="noStrike" kern="1200" baseline="0" dirty="0">
                <a:solidFill>
                  <a:schemeClr val="tx1"/>
                </a:solidFill>
                <a:latin typeface="+mn-lt"/>
                <a:ea typeface="+mn-ea"/>
                <a:cs typeface="+mn-cs"/>
              </a:rPr>
              <a:t>molecular detail in the animal model studies indicating whether </a:t>
            </a:r>
          </a:p>
          <a:p>
            <a:r>
              <a:rPr lang="en-US" dirty="0"/>
              <a:t>the model mimics or fails to mimic the molecular behavior of key</a:t>
            </a:r>
          </a:p>
          <a:p>
            <a:r>
              <a:rPr lang="en-US" dirty="0"/>
              <a:t>genes, key pathways, or the genome-wide level thought to be important</a:t>
            </a:r>
          </a:p>
          <a:p>
            <a:r>
              <a:rPr lang="en-US" dirty="0"/>
              <a:t>for the relevant human disease.</a:t>
            </a:r>
          </a:p>
        </p:txBody>
      </p:sp>
      <p:sp>
        <p:nvSpPr>
          <p:cNvPr id="4" name="Slide Number Placeholder 3"/>
          <p:cNvSpPr>
            <a:spLocks noGrp="1"/>
          </p:cNvSpPr>
          <p:nvPr>
            <p:ph type="sldNum" sz="quarter" idx="10"/>
          </p:nvPr>
        </p:nvSpPr>
        <p:spPr/>
        <p:txBody>
          <a:bodyPr/>
          <a:lstStyle/>
          <a:p>
            <a:fld id="{9E7F6D4D-FC6C-41B6-905D-6B66CD86244A}" type="slidenum">
              <a:rPr lang="en-US" smtClean="0"/>
              <a:t>15</a:t>
            </a:fld>
            <a:endParaRPr lang="en-US"/>
          </a:p>
        </p:txBody>
      </p:sp>
    </p:spTree>
    <p:extLst>
      <p:ext uri="{BB962C8B-B14F-4D97-AF65-F5344CB8AC3E}">
        <p14:creationId xmlns:p14="http://schemas.microsoft.com/office/powerpoint/2010/main" val="2608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by first requiring comprehensive genomic descriptions</a:t>
            </a:r>
            <a:r>
              <a:rPr lang="en-US" baseline="0" dirty="0"/>
              <a:t> </a:t>
            </a:r>
            <a:r>
              <a:rPr lang="en-US" dirty="0"/>
              <a:t>in patient studies to define the human disease, the disease altered</a:t>
            </a:r>
          </a:p>
          <a:p>
            <a:r>
              <a:rPr lang="en-US" dirty="0"/>
              <a:t>pathways could be used as a guide to develop the animal</a:t>
            </a:r>
            <a:r>
              <a:rPr lang="en-US" baseline="0" dirty="0"/>
              <a:t> </a:t>
            </a:r>
            <a:r>
              <a:rPr lang="en-US" dirty="0"/>
              <a:t>model. The quality of the animal model could then be determined</a:t>
            </a:r>
          </a:p>
          <a:p>
            <a:r>
              <a:rPr lang="en-US" dirty="0"/>
              <a:t>by how well it reproduces the human disease on a molecular basis</a:t>
            </a:r>
            <a:r>
              <a:rPr lang="en-US" baseline="0" dirty="0"/>
              <a:t> </a:t>
            </a:r>
            <a:r>
              <a:rPr lang="en-US" dirty="0"/>
              <a:t>rather than simply phenotype. </a:t>
            </a:r>
          </a:p>
          <a:p>
            <a:endParaRPr lang="en-US" dirty="0"/>
          </a:p>
          <a:p>
            <a:r>
              <a:rPr lang="en-US" dirty="0"/>
              <a:t>In addition, the development of</a:t>
            </a:r>
            <a:r>
              <a:rPr lang="en-US" baseline="0" dirty="0"/>
              <a:t> </a:t>
            </a:r>
            <a:r>
              <a:rPr lang="en-US" dirty="0"/>
              <a:t>synthetic human models by in vitro reconstitution of disease-related</a:t>
            </a:r>
            <a:r>
              <a:rPr lang="en-US" baseline="0" dirty="0"/>
              <a:t> </a:t>
            </a:r>
            <a:r>
              <a:rPr lang="en-US" dirty="0"/>
              <a:t>cell types or tissues (31) might similarly improve current</a:t>
            </a:r>
          </a:p>
          <a:p>
            <a:r>
              <a:rPr lang="en-US" dirty="0"/>
              <a:t>disease models. </a:t>
            </a:r>
          </a:p>
          <a:p>
            <a:endParaRPr lang="en-US" dirty="0"/>
          </a:p>
          <a:p>
            <a:r>
              <a:rPr lang="en-US" dirty="0"/>
              <a:t>Furthermore, new genomic information, such as</a:t>
            </a:r>
            <a:r>
              <a:rPr lang="en-US" baseline="0" dirty="0"/>
              <a:t> </a:t>
            </a:r>
            <a:r>
              <a:rPr lang="en-US" dirty="0"/>
              <a:t>the availability of personal genomes (32) or </a:t>
            </a:r>
            <a:r>
              <a:rPr lang="en-US" dirty="0" err="1"/>
              <a:t>exomes</a:t>
            </a:r>
            <a:r>
              <a:rPr lang="en-US" dirty="0"/>
              <a:t> (33) to capture</a:t>
            </a:r>
            <a:r>
              <a:rPr lang="en-US" baseline="0" dirty="0"/>
              <a:t> </a:t>
            </a:r>
            <a:r>
              <a:rPr lang="en-US" dirty="0"/>
              <a:t>the disease heterogeneity directly from patients or systematic</a:t>
            </a:r>
            <a:r>
              <a:rPr lang="en-US" baseline="0" dirty="0"/>
              <a:t> </a:t>
            </a:r>
            <a:r>
              <a:rPr lang="en-US" dirty="0"/>
              <a:t>interpretation of genome-wide signatures in human diseases (34,</a:t>
            </a:r>
            <a:r>
              <a:rPr lang="en-US" baseline="0" dirty="0"/>
              <a:t> </a:t>
            </a:r>
            <a:r>
              <a:rPr lang="en-US" dirty="0"/>
              <a:t>35), will likely complement or short circuit the need for mouse</a:t>
            </a:r>
            <a:r>
              <a:rPr lang="en-US" baseline="0" dirty="0"/>
              <a:t> </a:t>
            </a:r>
            <a:r>
              <a:rPr lang="en-US" dirty="0"/>
              <a:t>models in disease discovery and drug development. </a:t>
            </a:r>
          </a:p>
          <a:p>
            <a:endParaRPr lang="en-US" dirty="0"/>
          </a:p>
          <a:p>
            <a:r>
              <a:rPr lang="en-US" dirty="0"/>
              <a:t>Notwithstanding,</a:t>
            </a:r>
            <a:r>
              <a:rPr lang="en-US" baseline="0" dirty="0"/>
              <a:t> </a:t>
            </a:r>
            <a:r>
              <a:rPr lang="en-US" dirty="0"/>
              <a:t>our study supports higher priority to focus on the more</a:t>
            </a:r>
            <a:r>
              <a:rPr lang="en-US" baseline="0" dirty="0"/>
              <a:t> </a:t>
            </a:r>
            <a:r>
              <a:rPr lang="en-US" dirty="0"/>
              <a:t>complex human conditions rather than relying on mouse models</a:t>
            </a:r>
          </a:p>
          <a:p>
            <a:r>
              <a:rPr lang="en-US" dirty="0"/>
              <a:t>to study human inflammatory diseases.</a:t>
            </a:r>
          </a:p>
        </p:txBody>
      </p:sp>
      <p:sp>
        <p:nvSpPr>
          <p:cNvPr id="4" name="Slide Number Placeholder 3"/>
          <p:cNvSpPr>
            <a:spLocks noGrp="1"/>
          </p:cNvSpPr>
          <p:nvPr>
            <p:ph type="sldNum" sz="quarter" idx="10"/>
          </p:nvPr>
        </p:nvSpPr>
        <p:spPr/>
        <p:txBody>
          <a:bodyPr/>
          <a:lstStyle/>
          <a:p>
            <a:fld id="{9E7F6D4D-FC6C-41B6-905D-6B66CD86244A}" type="slidenum">
              <a:rPr lang="en-US" smtClean="0"/>
              <a:t>16</a:t>
            </a:fld>
            <a:endParaRPr lang="en-US"/>
          </a:p>
        </p:txBody>
      </p:sp>
    </p:spTree>
    <p:extLst>
      <p:ext uri="{BB962C8B-B14F-4D97-AF65-F5344CB8AC3E}">
        <p14:creationId xmlns:p14="http://schemas.microsoft.com/office/powerpoint/2010/main" val="402594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6D4D-FC6C-41B6-905D-6B66CD86244A}" type="slidenum">
              <a:rPr lang="en-US" smtClean="0"/>
              <a:t>18</a:t>
            </a:fld>
            <a:endParaRPr lang="en-US"/>
          </a:p>
        </p:txBody>
      </p:sp>
    </p:spTree>
    <p:extLst>
      <p:ext uri="{BB962C8B-B14F-4D97-AF65-F5344CB8AC3E}">
        <p14:creationId xmlns:p14="http://schemas.microsoft.com/office/powerpoint/2010/main" val="79733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20</a:t>
            </a:fld>
            <a:endParaRPr lang="en-US"/>
          </a:p>
        </p:txBody>
      </p:sp>
    </p:spTree>
    <p:extLst>
      <p:ext uri="{BB962C8B-B14F-4D97-AF65-F5344CB8AC3E}">
        <p14:creationId xmlns:p14="http://schemas.microsoft.com/office/powerpoint/2010/main" val="101956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21</a:t>
            </a:fld>
            <a:endParaRPr lang="en-US"/>
          </a:p>
        </p:txBody>
      </p:sp>
    </p:spTree>
    <p:extLst>
      <p:ext uri="{BB962C8B-B14F-4D97-AF65-F5344CB8AC3E}">
        <p14:creationId xmlns:p14="http://schemas.microsoft.com/office/powerpoint/2010/main" val="142837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6D4D-FC6C-41B6-905D-6B66CD86244A}" type="slidenum">
              <a:rPr lang="en-US" smtClean="0"/>
              <a:t>23</a:t>
            </a:fld>
            <a:endParaRPr lang="en-US"/>
          </a:p>
        </p:txBody>
      </p:sp>
    </p:spTree>
    <p:extLst>
      <p:ext uri="{BB962C8B-B14F-4D97-AF65-F5344CB8AC3E}">
        <p14:creationId xmlns:p14="http://schemas.microsoft.com/office/powerpoint/2010/main" val="274886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5E5FD2-1E60-451C-AD3C-3EEEFBD32BEF}" type="slidenum">
              <a:rPr lang="en-US" smtClean="0"/>
              <a:t>27</a:t>
            </a:fld>
            <a:endParaRPr lang="en-US"/>
          </a:p>
        </p:txBody>
      </p:sp>
    </p:spTree>
    <p:extLst>
      <p:ext uri="{BB962C8B-B14F-4D97-AF65-F5344CB8AC3E}">
        <p14:creationId xmlns:p14="http://schemas.microsoft.com/office/powerpoint/2010/main" val="303037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28</a:t>
            </a:fld>
            <a:endParaRPr lang="en-US"/>
          </a:p>
        </p:txBody>
      </p:sp>
    </p:spTree>
    <p:extLst>
      <p:ext uri="{BB962C8B-B14F-4D97-AF65-F5344CB8AC3E}">
        <p14:creationId xmlns:p14="http://schemas.microsoft.com/office/powerpoint/2010/main" val="99391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Inflammation as a common mechanism of disease</a:t>
            </a:r>
            <a:r>
              <a:rPr lang="en-US" dirty="0"/>
              <a:t> – While significant breakthroughs have occurred in our understanding of inflammation, research is needed to further understand inflammatory processes. Because inflammation is broadly implicated in many diseases and conditions, this initiative would be valuable in uncovering as-yet-unknown immune mechanisms and mediators of inflammation as well as genetic factors, environmental triggers, and the relationship of inflammation to disease.</a:t>
            </a:r>
            <a:r>
              <a:rPr lang="en-US" baseline="0" dirty="0"/>
              <a:t> </a:t>
            </a:r>
            <a:endParaRPr lang="en-US" dirty="0"/>
          </a:p>
          <a:p>
            <a:pPr eaLnBrk="1" hangingPunct="1">
              <a:spcBef>
                <a:spcPct val="0"/>
              </a:spcBef>
            </a:pPr>
            <a:endParaRPr lang="en-US" dirty="0"/>
          </a:p>
          <a:p>
            <a:pPr eaLnBrk="1" hangingPunct="1">
              <a:buFont typeface="Arial" pitchFamily="34" charset="0"/>
              <a:buChar char="•"/>
              <a:defRPr/>
            </a:pPr>
            <a:r>
              <a:rPr lang="en-US" sz="1200" dirty="0"/>
              <a:t>Injuries </a:t>
            </a:r>
          </a:p>
          <a:p>
            <a:pPr eaLnBrk="1" hangingPunct="1">
              <a:buFont typeface="Arial" pitchFamily="34" charset="0"/>
              <a:buChar char="•"/>
              <a:defRPr/>
            </a:pPr>
            <a:r>
              <a:rPr lang="en-US" sz="1200" dirty="0"/>
              <a:t>Infections and sepsis</a:t>
            </a:r>
          </a:p>
          <a:p>
            <a:pPr eaLnBrk="1" hangingPunct="1">
              <a:buFont typeface="Arial" pitchFamily="34" charset="0"/>
              <a:buChar char="•"/>
              <a:defRPr/>
            </a:pPr>
            <a:r>
              <a:rPr lang="en-US" sz="1200" dirty="0"/>
              <a:t>Cardiovascular diseases</a:t>
            </a:r>
          </a:p>
          <a:p>
            <a:pPr eaLnBrk="1" hangingPunct="1">
              <a:buFont typeface="Arial" pitchFamily="34" charset="0"/>
              <a:buChar char="•"/>
              <a:defRPr/>
            </a:pPr>
            <a:r>
              <a:rPr lang="en-US" sz="1200" dirty="0"/>
              <a:t>Asthma and allergies</a:t>
            </a:r>
          </a:p>
          <a:p>
            <a:pPr eaLnBrk="1" hangingPunct="1">
              <a:buFont typeface="Arial" pitchFamily="34" charset="0"/>
              <a:buChar char="•"/>
              <a:defRPr/>
            </a:pPr>
            <a:r>
              <a:rPr lang="en-US" sz="1200" dirty="0"/>
              <a:t>Autoimmune diseases</a:t>
            </a:r>
          </a:p>
          <a:p>
            <a:pPr eaLnBrk="1" hangingPunct="1">
              <a:buFont typeface="Arial" pitchFamily="34" charset="0"/>
              <a:buChar char="•"/>
              <a:defRPr/>
            </a:pPr>
            <a:r>
              <a:rPr lang="en-US" sz="1200" dirty="0"/>
              <a:t>Transplantation and immune tolerance </a:t>
            </a:r>
          </a:p>
          <a:p>
            <a:pPr eaLnBrk="1" hangingPunct="1">
              <a:buFont typeface="Arial" pitchFamily="34" charset="0"/>
              <a:buChar char="•"/>
              <a:defRPr/>
            </a:pPr>
            <a:r>
              <a:rPr lang="en-US" sz="1200" dirty="0"/>
              <a:t>Cancer </a:t>
            </a:r>
          </a:p>
          <a:p>
            <a:pPr eaLnBrk="1" hangingPunct="1">
              <a:buFont typeface="Arial" pitchFamily="34" charset="0"/>
              <a:buChar char="•"/>
              <a:defRPr/>
            </a:pPr>
            <a:r>
              <a:rPr lang="en-US" sz="1200" dirty="0"/>
              <a:t>Neurodegenerative diseases</a:t>
            </a:r>
          </a:p>
          <a:p>
            <a:pPr eaLnBrk="1" hangingPunct="1">
              <a:spcBef>
                <a:spcPct val="0"/>
              </a:spcBef>
            </a:pPr>
            <a:endParaRPr lang="en-US" dirty="0"/>
          </a:p>
          <a:p>
            <a:pPr eaLnBrk="1" hangingPunct="1">
              <a:spcBef>
                <a:spcPct val="0"/>
              </a:spcBef>
            </a:pPr>
            <a:r>
              <a:rPr lang="en-US" dirty="0"/>
              <a:t>Recent data have expanded the concept that inflammation is a critical component of </a:t>
            </a:r>
            <a:r>
              <a:rPr lang="en-US" dirty="0" err="1"/>
              <a:t>tumour</a:t>
            </a:r>
            <a:r>
              <a:rPr lang="en-US" dirty="0"/>
              <a:t> progression. Many cancers arise from sites of infection, chronic irritation and inflammation. It is now becoming clear that the </a:t>
            </a:r>
            <a:r>
              <a:rPr lang="en-US" dirty="0" err="1"/>
              <a:t>tumour</a:t>
            </a:r>
            <a:r>
              <a:rPr lang="en-US" dirty="0"/>
              <a:t> microenvironment, which is largely orchestrated by inflammatory cells, is an indispensable participant in the neoplastic process, fostering proliferation, survival and migration. In addition, </a:t>
            </a:r>
            <a:r>
              <a:rPr lang="en-US" dirty="0" err="1"/>
              <a:t>tumour</a:t>
            </a:r>
            <a:r>
              <a:rPr lang="en-US" dirty="0"/>
              <a:t> cells have co-opted some of the </a:t>
            </a:r>
            <a:r>
              <a:rPr lang="en-US" dirty="0" err="1"/>
              <a:t>signalling</a:t>
            </a:r>
            <a:r>
              <a:rPr lang="en-US" dirty="0"/>
              <a:t> molecules of the innate immune system, such as </a:t>
            </a:r>
            <a:r>
              <a:rPr lang="en-US" dirty="0" err="1"/>
              <a:t>selectins</a:t>
            </a:r>
            <a:r>
              <a:rPr lang="en-US" dirty="0"/>
              <a:t>, </a:t>
            </a:r>
            <a:r>
              <a:rPr lang="en-US" dirty="0" err="1"/>
              <a:t>chemokines</a:t>
            </a:r>
            <a:r>
              <a:rPr lang="en-US" dirty="0"/>
              <a:t> and their receptors for invasion, migration and metastasis. These insights are fostering new anti-inflammatory therapeutic approaches to cancer development.</a:t>
            </a:r>
          </a:p>
          <a:p>
            <a:pPr eaLnBrk="1" hangingPunct="1">
              <a:spcBef>
                <a:spcPct val="0"/>
              </a:spcBef>
            </a:pPr>
            <a:endParaRPr 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17F51-269A-4FCA-86FE-B8522449D80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56566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6D4D-FC6C-41B6-905D-6B66CD86244A}" type="slidenum">
              <a:rPr lang="en-US" smtClean="0"/>
              <a:t>3</a:t>
            </a:fld>
            <a:endParaRPr lang="en-US"/>
          </a:p>
        </p:txBody>
      </p:sp>
    </p:spTree>
    <p:extLst>
      <p:ext uri="{BB962C8B-B14F-4D97-AF65-F5344CB8AC3E}">
        <p14:creationId xmlns:p14="http://schemas.microsoft.com/office/powerpoint/2010/main" val="400706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5</a:t>
            </a:fld>
            <a:endParaRPr lang="en-US"/>
          </a:p>
        </p:txBody>
      </p:sp>
    </p:spTree>
    <p:extLst>
      <p:ext uri="{BB962C8B-B14F-4D97-AF65-F5344CB8AC3E}">
        <p14:creationId xmlns:p14="http://schemas.microsoft.com/office/powerpoint/2010/main" val="163041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cornerstone of modern biomedical research, the use of</a:t>
            </a:r>
          </a:p>
          <a:p>
            <a:r>
              <a:rPr lang="en-US" sz="1200" b="0" i="0" u="none" strike="noStrike" kern="1200" baseline="0" dirty="0">
                <a:solidFill>
                  <a:schemeClr val="tx1"/>
                </a:solidFill>
                <a:latin typeface="+mn-lt"/>
                <a:ea typeface="+mn-ea"/>
                <a:cs typeface="+mn-cs"/>
              </a:rPr>
              <a:t>mouse models has dominated scientific literature (3, 13). The</a:t>
            </a:r>
          </a:p>
          <a:p>
            <a:r>
              <a:rPr lang="en-US" sz="1200" b="0" i="0" u="none" strike="noStrike" kern="1200" baseline="0" dirty="0">
                <a:solidFill>
                  <a:schemeClr val="tx1"/>
                </a:solidFill>
                <a:latin typeface="+mn-lt"/>
                <a:ea typeface="+mn-ea"/>
                <a:cs typeface="+mn-cs"/>
              </a:rPr>
              <a:t>prevailing assumption—that molecular results from current mouse</a:t>
            </a:r>
          </a:p>
          <a:p>
            <a:r>
              <a:rPr lang="en-US" sz="1200" b="0" i="0" u="none" strike="noStrike" kern="1200" baseline="0" dirty="0">
                <a:solidFill>
                  <a:schemeClr val="tx1"/>
                </a:solidFill>
                <a:latin typeface="+mn-lt"/>
                <a:ea typeface="+mn-ea"/>
                <a:cs typeface="+mn-cs"/>
              </a:rPr>
              <a:t>models developed to mimic human diseases translate directly to</a:t>
            </a:r>
          </a:p>
          <a:p>
            <a:r>
              <a:rPr lang="en-US" sz="1200" b="0" i="0" u="none" strike="noStrike" kern="1200" baseline="0" dirty="0">
                <a:solidFill>
                  <a:schemeClr val="tx1"/>
                </a:solidFill>
                <a:latin typeface="+mn-lt"/>
                <a:ea typeface="+mn-ea"/>
                <a:cs typeface="+mn-cs"/>
              </a:rPr>
              <a:t>human conditions—is challenged by our study. Because virtually</a:t>
            </a:r>
          </a:p>
          <a:p>
            <a:r>
              <a:rPr lang="en-US" sz="1200" b="0" i="0" u="none" strike="noStrike" kern="1200" baseline="0" dirty="0">
                <a:solidFill>
                  <a:schemeClr val="tx1"/>
                </a:solidFill>
                <a:latin typeface="+mn-lt"/>
                <a:ea typeface="+mn-ea"/>
                <a:cs typeface="+mn-cs"/>
              </a:rPr>
              <a:t>every drug and drug candidate functions at the molecular level,</a:t>
            </a:r>
          </a:p>
          <a:p>
            <a:r>
              <a:rPr lang="en-US" sz="1200" b="0" i="0" u="none" strike="noStrike" kern="1200" baseline="0" dirty="0">
                <a:solidFill>
                  <a:schemeClr val="tx1"/>
                </a:solidFill>
                <a:latin typeface="+mn-lt"/>
                <a:ea typeface="+mn-ea"/>
                <a:cs typeface="+mn-cs"/>
              </a:rPr>
              <a:t>one practical approach forward is to raise the bar by requiring</a:t>
            </a:r>
          </a:p>
          <a:p>
            <a:r>
              <a:rPr lang="en-US" sz="1200" b="0" i="0" u="none" strike="noStrike" kern="1200" baseline="0" dirty="0">
                <a:solidFill>
                  <a:schemeClr val="tx1"/>
                </a:solidFill>
                <a:latin typeface="+mn-lt"/>
                <a:ea typeface="+mn-ea"/>
                <a:cs typeface="+mn-cs"/>
              </a:rPr>
              <a:t>molecular detail in the animal model studies indicating whether </a:t>
            </a:r>
          </a:p>
          <a:p>
            <a:r>
              <a:rPr lang="en-US" dirty="0"/>
              <a:t>the model mimics or fails to mimic the molecular behavior of key</a:t>
            </a:r>
          </a:p>
          <a:p>
            <a:r>
              <a:rPr lang="en-US" dirty="0"/>
              <a:t>genes, key pathways, or the genome-wide level thought to be important</a:t>
            </a:r>
          </a:p>
          <a:p>
            <a:r>
              <a:rPr lang="en-US" dirty="0"/>
              <a:t>for the relevant human disease.</a:t>
            </a:r>
          </a:p>
        </p:txBody>
      </p:sp>
      <p:sp>
        <p:nvSpPr>
          <p:cNvPr id="4" name="Slide Number Placeholder 3"/>
          <p:cNvSpPr>
            <a:spLocks noGrp="1"/>
          </p:cNvSpPr>
          <p:nvPr>
            <p:ph type="sldNum" sz="quarter" idx="10"/>
          </p:nvPr>
        </p:nvSpPr>
        <p:spPr/>
        <p:txBody>
          <a:bodyPr/>
          <a:lstStyle/>
          <a:p>
            <a:fld id="{9E7F6D4D-FC6C-41B6-905D-6B66CD86244A}" type="slidenum">
              <a:rPr lang="en-US" smtClean="0"/>
              <a:t>6</a:t>
            </a:fld>
            <a:endParaRPr lang="en-US"/>
          </a:p>
        </p:txBody>
      </p:sp>
    </p:spTree>
    <p:extLst>
      <p:ext uri="{BB962C8B-B14F-4D97-AF65-F5344CB8AC3E}">
        <p14:creationId xmlns:p14="http://schemas.microsoft.com/office/powerpoint/2010/main" val="428967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6D4D-FC6C-41B6-905D-6B66CD86244A}" type="slidenum">
              <a:rPr lang="en-US" smtClean="0"/>
              <a:t>7</a:t>
            </a:fld>
            <a:endParaRPr lang="en-US"/>
          </a:p>
        </p:txBody>
      </p:sp>
    </p:spTree>
    <p:extLst>
      <p:ext uri="{BB962C8B-B14F-4D97-AF65-F5344CB8AC3E}">
        <p14:creationId xmlns:p14="http://schemas.microsoft.com/office/powerpoint/2010/main" val="161052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8</a:t>
            </a:fld>
            <a:endParaRPr lang="en-US"/>
          </a:p>
        </p:txBody>
      </p:sp>
    </p:spTree>
    <p:extLst>
      <p:ext uri="{BB962C8B-B14F-4D97-AF65-F5344CB8AC3E}">
        <p14:creationId xmlns:p14="http://schemas.microsoft.com/office/powerpoint/2010/main" val="233266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10</a:t>
            </a:fld>
            <a:endParaRPr lang="en-US"/>
          </a:p>
        </p:txBody>
      </p:sp>
    </p:spTree>
    <p:extLst>
      <p:ext uri="{BB962C8B-B14F-4D97-AF65-F5344CB8AC3E}">
        <p14:creationId xmlns:p14="http://schemas.microsoft.com/office/powerpoint/2010/main" val="408305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F6D4D-FC6C-41B6-905D-6B66CD86244A}" type="slidenum">
              <a:rPr lang="en-US" smtClean="0"/>
              <a:t>11</a:t>
            </a:fld>
            <a:endParaRPr lang="en-US"/>
          </a:p>
        </p:txBody>
      </p:sp>
    </p:spTree>
    <p:extLst>
      <p:ext uri="{BB962C8B-B14F-4D97-AF65-F5344CB8AC3E}">
        <p14:creationId xmlns:p14="http://schemas.microsoft.com/office/powerpoint/2010/main" val="77408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8BBEE3-0C12-4337-A25A-606BB03AF1BF}" type="datetimeFigureOut">
              <a:rPr lang="en-US">
                <a:solidFill>
                  <a:prstClr val="black">
                    <a:tint val="75000"/>
                  </a:prstClr>
                </a:solidFill>
              </a:rPr>
              <a:pPr>
                <a:def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AA0D0B-7335-4D47-85FE-D47BC648FF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229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4DA842-F88D-4960-8101-8987A378D9A9}" type="datetimeFigureOut">
              <a:rPr lang="en-US">
                <a:solidFill>
                  <a:prstClr val="black">
                    <a:tint val="75000"/>
                  </a:prstClr>
                </a:solidFill>
              </a:rPr>
              <a:pPr>
                <a:def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F39E13-6C78-4723-818B-69285E7B3B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82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0F3A76-3E68-45EA-B3D7-13ADB1223052}" type="datetimeFigureOut">
              <a:rPr lang="en-US">
                <a:solidFill>
                  <a:prstClr val="black">
                    <a:tint val="75000"/>
                  </a:prstClr>
                </a:solidFill>
              </a:rPr>
              <a:pPr>
                <a:def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74671D-02C8-460E-850A-E5F096C8A5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770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FD7539-9E7E-4491-BD0F-4EF6C3FD8A2F}" type="datetimeFigureOut">
              <a:rPr lang="en-US">
                <a:solidFill>
                  <a:prstClr val="black">
                    <a:tint val="75000"/>
                  </a:prstClr>
                </a:solidFill>
              </a:rPr>
              <a:pPr>
                <a:def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3B82A2-8F51-4941-9F3A-B4054D1981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441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3C607D-F49A-4E29-9F0B-D0D0B19F7DB9}" type="datetimeFigureOut">
              <a:rPr lang="en-US">
                <a:solidFill>
                  <a:prstClr val="black">
                    <a:tint val="75000"/>
                  </a:prstClr>
                </a:solidFill>
              </a:rPr>
              <a:pPr>
                <a:defRPr/>
              </a:pPr>
              <a:t>10/24/2016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BE3BFD-994A-4387-BA0A-70ADA8327B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551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86DD3F-CC81-4686-9ECB-D6BB19AD6F6C}" type="datetimeFigureOut">
              <a:rPr lang="en-US">
                <a:solidFill>
                  <a:prstClr val="black">
                    <a:tint val="75000"/>
                  </a:prstClr>
                </a:solidFill>
              </a:rPr>
              <a:pPr>
                <a:defRPr/>
              </a:pPr>
              <a:t>10/24/2016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16C5B8-6D39-4DB4-A66A-163101DE79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916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32FCC27-530D-445E-8874-442115A66DB6}" type="datetimeFigureOut">
              <a:rPr lang="en-US">
                <a:solidFill>
                  <a:prstClr val="black">
                    <a:tint val="75000"/>
                  </a:prstClr>
                </a:solidFill>
              </a:rPr>
              <a:pPr>
                <a:defRPr/>
              </a:pPr>
              <a:t>10/24/2016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714810-41B4-48C7-A516-1A6BCB2094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66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72350E1-C999-41C0-B4E2-362CD37DE9EC}" type="datetimeFigureOut">
              <a:rPr lang="en-US">
                <a:solidFill>
                  <a:prstClr val="black">
                    <a:tint val="75000"/>
                  </a:prstClr>
                </a:solidFill>
              </a:rPr>
              <a:pPr>
                <a:defRPr/>
              </a:pPr>
              <a:t>10/24/2016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A79C58A-1881-4143-BD01-CD55DC1C90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068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AB2A7C-7514-4C60-A79D-F50AB8009B02}" type="datetimeFigureOut">
              <a:rPr lang="en-US">
                <a:solidFill>
                  <a:prstClr val="black">
                    <a:tint val="75000"/>
                  </a:prstClr>
                </a:solidFill>
              </a:rPr>
              <a:pPr>
                <a:defRPr/>
              </a:pPr>
              <a:t>10/24/2016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B53BD-4751-46F5-9994-1A56FD4979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760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FD99FF-124F-48CB-AAB4-BBDF7A61BE2D}" type="datetimeFigureOut">
              <a:rPr lang="en-US">
                <a:solidFill>
                  <a:prstClr val="black">
                    <a:tint val="75000"/>
                  </a:prstClr>
                </a:solidFill>
              </a:rPr>
              <a:pPr>
                <a:defRPr/>
              </a:pPr>
              <a:t>10/24/2016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BFAC40-8984-4A16-8C20-49918B3B9E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87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81967D-E7E6-4C2D-A24A-953599708A0D}" type="datetimeFigureOut">
              <a:rPr lang="en-US">
                <a:solidFill>
                  <a:prstClr val="black">
                    <a:tint val="75000"/>
                  </a:prstClr>
                </a:solidFill>
              </a:rPr>
              <a:pPr>
                <a:defRPr/>
              </a:pPr>
              <a:t>10/24/2016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CB0954-936E-4C87-9A57-979F7E89E9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16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5F542F24-C09D-4E43-B123-6B2C49B53B72}" type="datetimeFigureOut">
              <a:rPr lang="en-US">
                <a:solidFill>
                  <a:prstClr val="black">
                    <a:tint val="75000"/>
                  </a:prstClr>
                </a:solidFill>
              </a:rPr>
              <a:pPr defTabSz="914400">
                <a:defRPr/>
              </a:pPr>
              <a:t>10/24/2016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59132A45-F8A4-46C3-899C-3BE1285A6938}"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19731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if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6200" y="1718054"/>
            <a:ext cx="8991600" cy="1470025"/>
          </a:xfrm>
        </p:spPr>
        <p:txBody>
          <a:bodyPr rtlCol="0">
            <a:normAutofit fontScale="90000"/>
          </a:bodyPr>
          <a:lstStyle/>
          <a:p>
            <a:pPr eaLnBrk="1" fontAlgn="auto" hangingPunct="1">
              <a:spcAft>
                <a:spcPts val="0"/>
              </a:spcAft>
              <a:defRPr/>
            </a:pPr>
            <a:r>
              <a:rPr lang="en-US" sz="4900" b="1" dirty="0">
                <a:solidFill>
                  <a:schemeClr val="accent2"/>
                </a:solidFill>
              </a:rPr>
              <a:t>Of Men, Not Mice </a:t>
            </a:r>
            <a:br>
              <a:rPr lang="en-US" sz="4900" b="1" dirty="0">
                <a:solidFill>
                  <a:schemeClr val="accent2"/>
                </a:solidFill>
              </a:rPr>
            </a:br>
            <a:r>
              <a:rPr lang="en-US" sz="4200" b="1" dirty="0">
                <a:solidFill>
                  <a:schemeClr val="accent2"/>
                </a:solidFill>
              </a:rPr>
              <a:t>Comparative analysis of human diseases and mouse models</a:t>
            </a:r>
            <a:endParaRPr lang="en-US" sz="4200" b="1" dirty="0">
              <a:solidFill>
                <a:srgbClr val="C00000"/>
              </a:solidFill>
            </a:endParaRPr>
          </a:p>
        </p:txBody>
      </p:sp>
      <p:sp>
        <p:nvSpPr>
          <p:cNvPr id="5" name="Subtitle 4"/>
          <p:cNvSpPr>
            <a:spLocks noGrp="1"/>
          </p:cNvSpPr>
          <p:nvPr>
            <p:ph type="subTitle" idx="1"/>
          </p:nvPr>
        </p:nvSpPr>
        <p:spPr>
          <a:xfrm>
            <a:off x="11930" y="3930188"/>
            <a:ext cx="8991600" cy="772120"/>
          </a:xfrm>
        </p:spPr>
        <p:txBody>
          <a:bodyPr rtlCol="0">
            <a:noAutofit/>
          </a:bodyPr>
          <a:lstStyle/>
          <a:p>
            <a:pPr eaLnBrk="1" fontAlgn="auto" hangingPunct="1">
              <a:spcAft>
                <a:spcPts val="0"/>
              </a:spcAft>
              <a:defRPr/>
            </a:pPr>
            <a:r>
              <a:rPr lang="en-US" sz="2400" dirty="0">
                <a:solidFill>
                  <a:schemeClr val="tx1">
                    <a:lumMod val="65000"/>
                    <a:lumOff val="35000"/>
                  </a:schemeClr>
                </a:solidFill>
              </a:rPr>
              <a:t>Wenzhong Xiao</a:t>
            </a:r>
          </a:p>
          <a:p>
            <a:pPr eaLnBrk="1" fontAlgn="auto" hangingPunct="1">
              <a:spcAft>
                <a:spcPts val="0"/>
              </a:spcAft>
              <a:defRPr/>
            </a:pPr>
            <a:r>
              <a:rPr lang="en-US" sz="2400" dirty="0">
                <a:solidFill>
                  <a:schemeClr val="tx1">
                    <a:lumMod val="65000"/>
                    <a:lumOff val="35000"/>
                  </a:schemeClr>
                </a:solidFill>
              </a:rPr>
              <a:t>Stanford Genome Technology Center</a:t>
            </a:r>
          </a:p>
          <a:p>
            <a:pPr eaLnBrk="1" fontAlgn="auto" hangingPunct="1">
              <a:spcAft>
                <a:spcPts val="0"/>
              </a:spcAft>
              <a:defRPr/>
            </a:pPr>
            <a:r>
              <a:rPr lang="en-US" sz="2400" dirty="0">
                <a:solidFill>
                  <a:schemeClr val="tx1">
                    <a:lumMod val="65000"/>
                    <a:lumOff val="35000"/>
                  </a:schemeClr>
                </a:solidFill>
              </a:rPr>
              <a:t>Massachusetts General Hospital, Harvard Medical School</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5834743"/>
            <a:ext cx="984947" cy="97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930" y="5801942"/>
            <a:ext cx="858927" cy="105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063" y="5801942"/>
            <a:ext cx="931313" cy="10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533" y="5910943"/>
            <a:ext cx="1109716" cy="8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97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54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283"/>
            <a:ext cx="90963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40267" y="-2324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Calibri"/>
              </a:rPr>
              <a:t>Gene HLA-DRA as an Example</a:t>
            </a:r>
            <a:endParaRPr kumimoji="0" lang="en-US" sz="3600" b="1" i="0" u="none" strike="noStrike" kern="1200" cap="none" spc="0" normalizeH="0" baseline="0" noProof="0" dirty="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297908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50482" y="285750"/>
            <a:ext cx="7993517" cy="6572250"/>
            <a:chOff x="1150482" y="285750"/>
            <a:chExt cx="7993517" cy="657225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482" y="419100"/>
              <a:ext cx="7993517"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067675" y="285750"/>
              <a:ext cx="657225" cy="3057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a:spLocks/>
          </p:cNvSpPr>
          <p:nvPr/>
        </p:nvSpPr>
        <p:spPr>
          <a:xfrm>
            <a:off x="-1" y="19968"/>
            <a:ext cx="7467601"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b="1" dirty="0">
                <a:solidFill>
                  <a:srgbClr val="C00000"/>
                </a:solidFill>
                <a:latin typeface="Calibri"/>
              </a:rPr>
              <a:t>Correlations of Individual Pathways</a:t>
            </a:r>
            <a:endParaRPr kumimoji="0" lang="en-US" sz="3200" b="1" i="0" u="none" strike="noStrike" kern="1200" cap="none" spc="0" normalizeH="0" baseline="0" noProof="0" dirty="0">
              <a:ln>
                <a:noFill/>
              </a:ln>
              <a:solidFill>
                <a:srgbClr val="C00000"/>
              </a:solidFill>
              <a:effectLst/>
              <a:uLnTx/>
              <a:uFillTx/>
              <a:latin typeface="Calibri"/>
            </a:endParaRPr>
          </a:p>
        </p:txBody>
      </p:sp>
      <p:sp>
        <p:nvSpPr>
          <p:cNvPr id="2" name="Rectangle 1"/>
          <p:cNvSpPr/>
          <p:nvPr/>
        </p:nvSpPr>
        <p:spPr>
          <a:xfrm>
            <a:off x="1665514" y="1371600"/>
            <a:ext cx="838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703614" y="2786743"/>
            <a:ext cx="1344386"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5517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895796"/>
            <a:ext cx="6550027" cy="59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600" y="109835"/>
            <a:ext cx="8864600" cy="954107"/>
          </a:xfrm>
          <a:prstGeom prst="rect">
            <a:avLst/>
          </a:prstGeom>
        </p:spPr>
        <p:txBody>
          <a:bodyPr wrap="square">
            <a:spAutoFit/>
          </a:bodyPr>
          <a:lstStyle/>
          <a:p>
            <a:pPr algn="ctr"/>
            <a:r>
              <a:rPr lang="en-US" sz="2800" b="1" dirty="0">
                <a:solidFill>
                  <a:schemeClr val="accent2"/>
                </a:solidFill>
              </a:rPr>
              <a:t>Genomic Response to Severe Acute Inflammatory Diseases in Human and Murine Models</a:t>
            </a:r>
            <a:endParaRPr lang="en-US" sz="2800" dirty="0">
              <a:solidFill>
                <a:schemeClr val="accent2"/>
              </a:solidFill>
            </a:endParaRPr>
          </a:p>
        </p:txBody>
      </p:sp>
      <p:sp>
        <p:nvSpPr>
          <p:cNvPr id="3" name="Rectangle 2"/>
          <p:cNvSpPr/>
          <p:nvPr/>
        </p:nvSpPr>
        <p:spPr>
          <a:xfrm>
            <a:off x="6118738" y="6488668"/>
            <a:ext cx="3093476" cy="369332"/>
          </a:xfrm>
          <a:prstGeom prst="rect">
            <a:avLst/>
          </a:prstGeom>
        </p:spPr>
        <p:txBody>
          <a:bodyPr wrap="none">
            <a:spAutoFit/>
          </a:bodyPr>
          <a:lstStyle/>
          <a:p>
            <a:r>
              <a:rPr lang="en-US" dirty="0"/>
              <a:t>http://igenomed.org/immune/</a:t>
            </a:r>
          </a:p>
        </p:txBody>
      </p:sp>
    </p:spTree>
    <p:extLst>
      <p:ext uri="{BB962C8B-B14F-4D97-AF65-F5344CB8AC3E}">
        <p14:creationId xmlns:p14="http://schemas.microsoft.com/office/powerpoint/2010/main" val="260560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227329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000" b="1" dirty="0">
                <a:solidFill>
                  <a:schemeClr val="accent2"/>
                </a:solidFill>
              </a:rPr>
              <a:t>Why Existing Murine Models Poorly Reflect Human Inflammatory Diseases?</a:t>
            </a:r>
          </a:p>
        </p:txBody>
      </p:sp>
      <p:sp>
        <p:nvSpPr>
          <p:cNvPr id="3" name="TextBox 2"/>
          <p:cNvSpPr txBox="1"/>
          <p:nvPr/>
        </p:nvSpPr>
        <p:spPr>
          <a:xfrm>
            <a:off x="225778" y="1533465"/>
            <a:ext cx="8918222" cy="5940088"/>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Calibri Light" panose="020F0302020204030204" pitchFamily="34" charset="0"/>
                <a:cs typeface="Calibri Light" panose="020F0302020204030204" pitchFamily="34" charset="0"/>
              </a:rPr>
              <a:t>Ways existing disease models were developed: phenotype(s) or genotype(s)</a:t>
            </a:r>
          </a:p>
          <a:p>
            <a:pPr marL="457200" indent="-457200">
              <a:buFont typeface="Arial" panose="020B0604020202020204" pitchFamily="34" charset="0"/>
              <a:buChar char="•"/>
            </a:pPr>
            <a:r>
              <a:rPr lang="en-US" sz="4000" dirty="0">
                <a:latin typeface="Calibri Light" panose="020F0302020204030204" pitchFamily="34" charset="0"/>
                <a:cs typeface="Calibri Light" panose="020F0302020204030204" pitchFamily="34" charset="0"/>
              </a:rPr>
              <a:t>Divergence of evolution of the immune system between the species: resistance vs tolerance  </a:t>
            </a:r>
          </a:p>
          <a:p>
            <a:pPr marL="457200" indent="-457200">
              <a:buFont typeface="Arial" panose="020B0604020202020204" pitchFamily="34" charset="0"/>
              <a:buChar char="•"/>
            </a:pPr>
            <a:r>
              <a:rPr lang="en-US" sz="4000" dirty="0">
                <a:latin typeface="Calibri Light" panose="020F0302020204030204" pitchFamily="34" charset="0"/>
                <a:cs typeface="Calibri Light" panose="020F0302020204030204" pitchFamily="34" charset="0"/>
              </a:rPr>
              <a:t>Genetic distance between human and mouse</a:t>
            </a:r>
          </a:p>
          <a:p>
            <a:pPr marL="457200" indent="-457200">
              <a:buFont typeface="Arial" panose="020B0604020202020204" pitchFamily="34" charset="0"/>
              <a:buChar char="•"/>
            </a:pPr>
            <a:endParaRPr lang="en-US" sz="4000" dirty="0">
              <a:latin typeface="Calibri Light" panose="020F0302020204030204" pitchFamily="34" charset="0"/>
              <a:cs typeface="Calibri Light" panose="020F0302020204030204" pitchFamily="34" charset="0"/>
            </a:endParaRPr>
          </a:p>
          <a:p>
            <a:endParaRPr lang="en-US" sz="32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330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 y="-1548"/>
            <a:ext cx="9875520" cy="6858000"/>
          </a:xfrm>
          <a:prstGeom prst="rect">
            <a:avLst/>
          </a:prstGeom>
        </p:spPr>
      </p:pic>
      <p:sp>
        <p:nvSpPr>
          <p:cNvPr id="3" name="TextBox 2"/>
          <p:cNvSpPr txBox="1"/>
          <p:nvPr/>
        </p:nvSpPr>
        <p:spPr>
          <a:xfrm>
            <a:off x="6010675" y="6535290"/>
            <a:ext cx="3571427" cy="369332"/>
          </a:xfrm>
          <a:prstGeom prst="rect">
            <a:avLst/>
          </a:prstGeom>
          <a:noFill/>
        </p:spPr>
        <p:txBody>
          <a:bodyPr wrap="none" rtlCol="0">
            <a:spAutoFit/>
          </a:bodyPr>
          <a:lstStyle/>
          <a:p>
            <a:r>
              <a:rPr lang="en-US" dirty="0"/>
              <a:t>from Shay et al., the Broad Institute </a:t>
            </a:r>
          </a:p>
        </p:txBody>
      </p:sp>
      <p:sp>
        <p:nvSpPr>
          <p:cNvPr id="5" name="Title 1"/>
          <p:cNvSpPr txBox="1">
            <a:spLocks/>
          </p:cNvSpPr>
          <p:nvPr/>
        </p:nvSpPr>
        <p:spPr>
          <a:xfrm>
            <a:off x="-9423" y="999412"/>
            <a:ext cx="5554134" cy="227329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b="1" dirty="0">
                <a:solidFill>
                  <a:schemeClr val="accent2"/>
                </a:solidFill>
              </a:rPr>
              <a:t>Re-thinking the Animal Models: </a:t>
            </a:r>
          </a:p>
          <a:p>
            <a:pPr defTabSz="914400"/>
            <a:r>
              <a:rPr lang="en-US" b="1" i="1" dirty="0">
                <a:solidFill>
                  <a:schemeClr val="accent2"/>
                </a:solidFill>
              </a:rPr>
              <a:t>Are Mice Really Miniaturized Humans?</a:t>
            </a:r>
          </a:p>
        </p:txBody>
      </p:sp>
    </p:spTree>
    <p:extLst>
      <p:ext uri="{BB962C8B-B14F-4D97-AF65-F5344CB8AC3E}">
        <p14:creationId xmlns:p14="http://schemas.microsoft.com/office/powerpoint/2010/main" val="19367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611"/>
          <a:stretch/>
        </p:blipFill>
        <p:spPr>
          <a:xfrm>
            <a:off x="767007" y="1738489"/>
            <a:ext cx="6855993" cy="5119511"/>
          </a:xfrm>
          <a:prstGeom prst="rect">
            <a:avLst/>
          </a:prstGeom>
        </p:spPr>
      </p:pic>
      <p:sp>
        <p:nvSpPr>
          <p:cNvPr id="4" name="Rectangle 3"/>
          <p:cNvSpPr/>
          <p:nvPr/>
        </p:nvSpPr>
        <p:spPr>
          <a:xfrm>
            <a:off x="158044" y="192954"/>
            <a:ext cx="8985956" cy="1815882"/>
          </a:xfrm>
          <a:prstGeom prst="rect">
            <a:avLst/>
          </a:prstGeom>
        </p:spPr>
        <p:txBody>
          <a:bodyPr wrap="square">
            <a:spAutoFit/>
          </a:bodyPr>
          <a:lstStyle/>
          <a:p>
            <a:r>
              <a:rPr lang="en-US" sz="2800" b="1" dirty="0">
                <a:solidFill>
                  <a:schemeClr val="accent2"/>
                </a:solidFill>
              </a:rPr>
              <a:t>Since every drug compound acts on gene product(s), disease studies in animal models need to show that the molecular behavior of key genes and pathways in the human disease is reproduced in the models used.</a:t>
            </a:r>
          </a:p>
        </p:txBody>
      </p:sp>
    </p:spTree>
    <p:extLst>
      <p:ext uri="{BB962C8B-B14F-4D97-AF65-F5344CB8AC3E}">
        <p14:creationId xmlns:p14="http://schemas.microsoft.com/office/powerpoint/2010/main" val="22670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30" name="Oval 14"/>
          <p:cNvSpPr>
            <a:spLocks noChangeAspect="1" noChangeArrowheads="1"/>
          </p:cNvSpPr>
          <p:nvPr/>
        </p:nvSpPr>
        <p:spPr bwMode="auto">
          <a:xfrm>
            <a:off x="914400" y="533400"/>
            <a:ext cx="7010400" cy="7010400"/>
          </a:xfrm>
          <a:prstGeom prst="ellipse">
            <a:avLst/>
          </a:prstGeom>
          <a:noFill/>
          <a:ln w="635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7122391" y="2022786"/>
            <a:ext cx="2021609" cy="1107996"/>
          </a:xfrm>
          <a:prstGeom prst="rect">
            <a:avLst/>
          </a:prstGeom>
          <a:solidFill>
            <a:schemeClr val="bg1"/>
          </a:solidFill>
          <a:ln>
            <a:noFill/>
          </a:ln>
          <a:effectLst/>
          <a:extLst/>
        </p:spPr>
        <p:txBody>
          <a:bodyPr wrap="square">
            <a:spAutoFit/>
          </a:bodyPr>
          <a:lstStyle/>
          <a:p>
            <a:r>
              <a:rPr lang="en-US" sz="2200" b="1" dirty="0">
                <a:solidFill>
                  <a:schemeClr val="bg1"/>
                </a:solidFill>
              </a:rPr>
              <a:t>Generate new hypotheses and better models</a:t>
            </a:r>
          </a:p>
        </p:txBody>
      </p:sp>
      <p:sp>
        <p:nvSpPr>
          <p:cNvPr id="239626" name="Rectangle 10"/>
          <p:cNvSpPr>
            <a:spLocks noChangeArrowheads="1"/>
          </p:cNvSpPr>
          <p:nvPr/>
        </p:nvSpPr>
        <p:spPr bwMode="auto">
          <a:xfrm>
            <a:off x="-73891" y="4294188"/>
            <a:ext cx="1826491" cy="2000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b="1" dirty="0">
                <a:solidFill>
                  <a:srgbClr val="990000"/>
                </a:solidFill>
              </a:rPr>
              <a:t>Clinical trials</a:t>
            </a:r>
          </a:p>
          <a:p>
            <a:pPr algn="ctr"/>
            <a:r>
              <a:rPr lang="en-US" sz="2200" b="1" dirty="0">
                <a:solidFill>
                  <a:srgbClr val="990000"/>
                </a:solidFill>
              </a:rPr>
              <a:t>based on animal model studies   </a:t>
            </a:r>
          </a:p>
          <a:p>
            <a:pPr algn="ctr"/>
            <a:r>
              <a:rPr lang="en-US" b="1" dirty="0">
                <a:solidFill>
                  <a:srgbClr val="990000"/>
                </a:solidFill>
              </a:rPr>
              <a:t>                                    </a:t>
            </a:r>
          </a:p>
          <a:p>
            <a:endParaRPr lang="en-US" b="1" dirty="0">
              <a:solidFill>
                <a:srgbClr val="990000"/>
              </a:solidFill>
            </a:endParaRPr>
          </a:p>
        </p:txBody>
      </p:sp>
      <p:grpSp>
        <p:nvGrpSpPr>
          <p:cNvPr id="239625" name="Group 9"/>
          <p:cNvGrpSpPr>
            <a:grpSpLocks/>
          </p:cNvGrpSpPr>
          <p:nvPr/>
        </p:nvGrpSpPr>
        <p:grpSpPr bwMode="auto">
          <a:xfrm>
            <a:off x="1676400" y="1247775"/>
            <a:ext cx="5715000" cy="5610225"/>
            <a:chOff x="816" y="768"/>
            <a:chExt cx="3600" cy="3534"/>
          </a:xfrm>
        </p:grpSpPr>
        <p:pic>
          <p:nvPicPr>
            <p:cNvPr id="239621" name="Picture 5" descr="yiny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768"/>
              <a:ext cx="3600" cy="3534"/>
            </a:xfrm>
            <a:prstGeom prst="rect">
              <a:avLst/>
            </a:prstGeom>
            <a:noFill/>
            <a:extLst>
              <a:ext uri="{909E8E84-426E-40DD-AFC4-6F175D3DCCD1}">
                <a14:hiddenFill xmlns:a14="http://schemas.microsoft.com/office/drawing/2010/main">
                  <a:solidFill>
                    <a:srgbClr val="FFFFFF"/>
                  </a:solidFill>
                </a14:hiddenFill>
              </a:ext>
            </a:extLst>
          </p:spPr>
        </p:pic>
        <p:sp>
          <p:nvSpPr>
            <p:cNvPr id="239622" name="Text Box 6"/>
            <p:cNvSpPr txBox="1">
              <a:spLocks noChangeArrowheads="1"/>
            </p:cNvSpPr>
            <p:nvPr/>
          </p:nvSpPr>
          <p:spPr bwMode="auto">
            <a:xfrm>
              <a:off x="2160" y="1344"/>
              <a:ext cx="1584" cy="902"/>
            </a:xfrm>
            <a:prstGeom prst="rect">
              <a:avLst/>
            </a:prstGeom>
            <a:solidFill>
              <a:srgbClr val="2020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4400">
                  <a:solidFill>
                    <a:schemeClr val="bg1"/>
                  </a:solidFill>
                </a:rPr>
                <a:t>   </a:t>
              </a:r>
              <a:r>
                <a:rPr lang="en-US" sz="4400" b="1">
                  <a:solidFill>
                    <a:schemeClr val="bg1"/>
                  </a:solidFill>
                </a:rPr>
                <a:t>Study   Patients</a:t>
              </a:r>
            </a:p>
          </p:txBody>
        </p:sp>
        <p:sp>
          <p:nvSpPr>
            <p:cNvPr id="239623" name="Text Box 7"/>
            <p:cNvSpPr txBox="1">
              <a:spLocks noChangeArrowheads="1"/>
            </p:cNvSpPr>
            <p:nvPr/>
          </p:nvSpPr>
          <p:spPr bwMode="auto">
            <a:xfrm>
              <a:off x="1536" y="2928"/>
              <a:ext cx="1466" cy="9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a:t>Model </a:t>
              </a:r>
            </a:p>
            <a:p>
              <a:r>
                <a:rPr lang="en-US" sz="4400"/>
                <a:t>Systems</a:t>
              </a:r>
            </a:p>
          </p:txBody>
        </p:sp>
      </p:grpSp>
      <p:sp>
        <p:nvSpPr>
          <p:cNvPr id="239627" name="Rectangle 11"/>
          <p:cNvSpPr>
            <a:spLocks noChangeArrowheads="1"/>
          </p:cNvSpPr>
          <p:nvPr/>
        </p:nvSpPr>
        <p:spPr bwMode="auto">
          <a:xfrm>
            <a:off x="7122391" y="1990906"/>
            <a:ext cx="2021609" cy="11079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b="1" dirty="0">
                <a:solidFill>
                  <a:srgbClr val="990000"/>
                </a:solidFill>
              </a:rPr>
              <a:t>Generate new hypotheses and better models</a:t>
            </a:r>
          </a:p>
        </p:txBody>
      </p:sp>
      <p:sp>
        <p:nvSpPr>
          <p:cNvPr id="239633" name="Line 17"/>
          <p:cNvSpPr>
            <a:spLocks noChangeShapeType="1"/>
          </p:cNvSpPr>
          <p:nvPr/>
        </p:nvSpPr>
        <p:spPr bwMode="auto">
          <a:xfrm rot="21240000" flipV="1">
            <a:off x="1600200" y="1524000"/>
            <a:ext cx="381000" cy="381000"/>
          </a:xfrm>
          <a:prstGeom prst="line">
            <a:avLst/>
          </a:prstGeom>
          <a:noFill/>
          <a:ln w="57150">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34" name="Line 18"/>
          <p:cNvSpPr>
            <a:spLocks noChangeShapeType="1"/>
          </p:cNvSpPr>
          <p:nvPr/>
        </p:nvSpPr>
        <p:spPr bwMode="auto">
          <a:xfrm rot="10800000" flipV="1">
            <a:off x="7200900" y="5727700"/>
            <a:ext cx="304800" cy="381000"/>
          </a:xfrm>
          <a:prstGeom prst="line">
            <a:avLst/>
          </a:prstGeom>
          <a:noFill/>
          <a:ln w="57150">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itle 1"/>
          <p:cNvSpPr>
            <a:spLocks noGrp="1"/>
          </p:cNvSpPr>
          <p:nvPr>
            <p:ph type="title"/>
          </p:nvPr>
        </p:nvSpPr>
        <p:spPr>
          <a:xfrm>
            <a:off x="457200" y="133531"/>
            <a:ext cx="8229600" cy="1143000"/>
          </a:xfrm>
          <a:solidFill>
            <a:schemeClr val="bg1"/>
          </a:solidFill>
        </p:spPr>
        <p:txBody>
          <a:bodyPr/>
          <a:lstStyle/>
          <a:p>
            <a:r>
              <a:rPr lang="en-US" sz="4000" b="1" dirty="0">
                <a:solidFill>
                  <a:schemeClr val="accent2"/>
                </a:solidFill>
              </a:rPr>
              <a:t>New Approaches Needed to Improve Disease Models</a:t>
            </a:r>
          </a:p>
        </p:txBody>
      </p:sp>
    </p:spTree>
    <p:extLst>
      <p:ext uri="{BB962C8B-B14F-4D97-AF65-F5344CB8AC3E}">
        <p14:creationId xmlns:p14="http://schemas.microsoft.com/office/powerpoint/2010/main" val="37560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6128"/>
          <a:stretch/>
        </p:blipFill>
        <p:spPr>
          <a:xfrm>
            <a:off x="1095374" y="-41395"/>
            <a:ext cx="5975187" cy="1345283"/>
          </a:xfrm>
          <a:prstGeom prst="rect">
            <a:avLst/>
          </a:prstGeom>
        </p:spPr>
      </p:pic>
      <p:pic>
        <p:nvPicPr>
          <p:cNvPr id="5" name="Picture 4"/>
          <p:cNvPicPr>
            <a:picLocks noChangeAspect="1"/>
          </p:cNvPicPr>
          <p:nvPr/>
        </p:nvPicPr>
        <p:blipFill>
          <a:blip r:embed="rId3"/>
          <a:stretch>
            <a:fillRect/>
          </a:stretch>
        </p:blipFill>
        <p:spPr>
          <a:xfrm>
            <a:off x="1095375" y="1303888"/>
            <a:ext cx="5951970" cy="5609529"/>
          </a:xfrm>
          <a:prstGeom prst="rect">
            <a:avLst/>
          </a:prstGeom>
        </p:spPr>
      </p:pic>
    </p:spTree>
    <p:extLst>
      <p:ext uri="{BB962C8B-B14F-4D97-AF65-F5344CB8AC3E}">
        <p14:creationId xmlns:p14="http://schemas.microsoft.com/office/powerpoint/2010/main" val="284613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674"/>
          <a:stretch/>
        </p:blipFill>
        <p:spPr bwMode="auto">
          <a:xfrm>
            <a:off x="126526" y="878680"/>
            <a:ext cx="4866955" cy="5757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5038" y="4872038"/>
            <a:ext cx="184731" cy="369332"/>
          </a:xfrm>
          <a:prstGeom prst="rect">
            <a:avLst/>
          </a:prstGeom>
          <a:noFill/>
        </p:spPr>
        <p:txBody>
          <a:bodyPr wrap="none" rtlCol="0">
            <a:spAutoFit/>
          </a:bodyPr>
          <a:lstStyle/>
          <a:p>
            <a:endParaRPr lang="en-US" dirty="0"/>
          </a:p>
        </p:txBody>
      </p:sp>
      <p:sp>
        <p:nvSpPr>
          <p:cNvPr id="5" name="Rectangle 4"/>
          <p:cNvSpPr/>
          <p:nvPr/>
        </p:nvSpPr>
        <p:spPr>
          <a:xfrm>
            <a:off x="2286000" y="3105835"/>
            <a:ext cx="4572000" cy="369332"/>
          </a:xfrm>
          <a:prstGeom prst="rect">
            <a:avLst/>
          </a:prstGeom>
        </p:spPr>
        <p:txBody>
          <a:bodyPr>
            <a:spAutoFit/>
          </a:bodyPr>
          <a:lstStyle/>
          <a:p>
            <a:r>
              <a:rPr lang="en-US" dirty="0"/>
              <a:t>)</a:t>
            </a:r>
          </a:p>
        </p:txBody>
      </p:sp>
      <p:grpSp>
        <p:nvGrpSpPr>
          <p:cNvPr id="9" name="Group 8"/>
          <p:cNvGrpSpPr/>
          <p:nvPr/>
        </p:nvGrpSpPr>
        <p:grpSpPr>
          <a:xfrm>
            <a:off x="4993481" y="1435895"/>
            <a:ext cx="4221955" cy="3712728"/>
            <a:chOff x="5000415" y="1768459"/>
            <a:chExt cx="3931334" cy="3380163"/>
          </a:xfrm>
        </p:grpSpPr>
        <p:pic>
          <p:nvPicPr>
            <p:cNvPr id="7" name="Picture 6"/>
            <p:cNvPicPr>
              <a:picLocks noChangeAspect="1"/>
            </p:cNvPicPr>
            <p:nvPr/>
          </p:nvPicPr>
          <p:blipFill>
            <a:blip r:embed="rId4"/>
            <a:stretch>
              <a:fillRect/>
            </a:stretch>
          </p:blipFill>
          <p:spPr>
            <a:xfrm>
              <a:off x="5000415" y="1768459"/>
              <a:ext cx="3837556" cy="2863520"/>
            </a:xfrm>
            <a:prstGeom prst="rect">
              <a:avLst/>
            </a:prstGeom>
          </p:spPr>
        </p:pic>
        <p:sp>
          <p:nvSpPr>
            <p:cNvPr id="8" name="Rectangle 7"/>
            <p:cNvSpPr/>
            <p:nvPr/>
          </p:nvSpPr>
          <p:spPr>
            <a:xfrm>
              <a:off x="5201606" y="4748512"/>
              <a:ext cx="3730143" cy="400110"/>
            </a:xfrm>
            <a:prstGeom prst="rect">
              <a:avLst/>
            </a:prstGeom>
          </p:spPr>
          <p:txBody>
            <a:bodyPr wrap="square">
              <a:spAutoFit/>
            </a:bodyPr>
            <a:lstStyle/>
            <a:p>
              <a:r>
                <a:rPr lang="en-US" sz="2000" b="1" dirty="0">
                  <a:solidFill>
                    <a:srgbClr val="250E78"/>
                  </a:solidFill>
                </a:rPr>
                <a:t>Technologies for Host Resilience</a:t>
              </a:r>
            </a:p>
          </p:txBody>
        </p:sp>
      </p:grpSp>
    </p:spTree>
    <p:extLst>
      <p:ext uri="{BB962C8B-B14F-4D97-AF65-F5344CB8AC3E}">
        <p14:creationId xmlns:p14="http://schemas.microsoft.com/office/powerpoint/2010/main" val="34589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32" y="157394"/>
            <a:ext cx="8229600" cy="1143000"/>
          </a:xfrm>
        </p:spPr>
        <p:txBody>
          <a:bodyPr/>
          <a:lstStyle/>
          <a:p>
            <a:r>
              <a:rPr lang="en-US" sz="3600" b="1" dirty="0">
                <a:solidFill>
                  <a:srgbClr val="C00000"/>
                </a:solidFill>
              </a:rPr>
              <a:t>New Computational Opportunities in Patient Studies</a:t>
            </a:r>
          </a:p>
        </p:txBody>
      </p:sp>
      <p:sp>
        <p:nvSpPr>
          <p:cNvPr id="3" name="Content Placeholder 2"/>
          <p:cNvSpPr>
            <a:spLocks noGrp="1"/>
          </p:cNvSpPr>
          <p:nvPr>
            <p:ph idx="1"/>
          </p:nvPr>
        </p:nvSpPr>
        <p:spPr>
          <a:xfrm>
            <a:off x="521493" y="2140365"/>
            <a:ext cx="8229600" cy="4525963"/>
          </a:xfrm>
        </p:spPr>
        <p:txBody>
          <a:bodyPr/>
          <a:lstStyle/>
          <a:p>
            <a:endParaRPr lang="en-US"/>
          </a:p>
        </p:txBody>
      </p:sp>
      <p:pic>
        <p:nvPicPr>
          <p:cNvPr id="4" name="Picture 3"/>
          <p:cNvPicPr>
            <a:picLocks noChangeAspect="1"/>
          </p:cNvPicPr>
          <p:nvPr/>
        </p:nvPicPr>
        <p:blipFill rotWithShape="1">
          <a:blip r:embed="rId2"/>
          <a:srcRect r="23949"/>
          <a:stretch/>
        </p:blipFill>
        <p:spPr>
          <a:xfrm>
            <a:off x="8020669" y="5697357"/>
            <a:ext cx="1018558" cy="1035839"/>
          </a:xfrm>
          <a:prstGeom prst="rect">
            <a:avLst/>
          </a:prstGeom>
        </p:spPr>
      </p:pic>
      <p:pic>
        <p:nvPicPr>
          <p:cNvPr id="5" name="Picture 2" descr="Arrow_with_sitting_man.jpe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596" y="1691858"/>
            <a:ext cx="5438300" cy="4968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25"/>
          <p:cNvSpPr>
            <a:spLocks noChangeAspect="1" noChangeArrowheads="1"/>
          </p:cNvSpPr>
          <p:nvPr/>
        </p:nvSpPr>
        <p:spPr bwMode="auto">
          <a:xfrm>
            <a:off x="5644405" y="3681133"/>
            <a:ext cx="2410490" cy="457200"/>
          </a:xfrm>
          <a:prstGeom prst="roundRect">
            <a:avLst>
              <a:gd name="adj" fmla="val 16667"/>
            </a:avLst>
          </a:prstGeom>
          <a:solidFill>
            <a:srgbClr val="FFC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351">
              <a:lnSpc>
                <a:spcPct val="120000"/>
              </a:lnSpc>
              <a:buClr>
                <a:srgbClr val="4BACC6">
                  <a:lumMod val="75000"/>
                </a:srgbClr>
              </a:buClr>
              <a:defRPr/>
            </a:pPr>
            <a:r>
              <a:rPr lang="en-US" sz="1500" dirty="0">
                <a:solidFill>
                  <a:srgbClr val="5E5E5E"/>
                </a:solidFill>
                <a:latin typeface="Abadi MT Condensed Extra Bold" charset="0"/>
                <a:ea typeface="Abadi MT Condensed Extra Bold" charset="0"/>
                <a:cs typeface="Abadi MT Condensed Extra Bold" charset="0"/>
              </a:rPr>
              <a:t>Organ/Tissue physiology</a:t>
            </a:r>
          </a:p>
        </p:txBody>
      </p:sp>
      <p:sp>
        <p:nvSpPr>
          <p:cNvPr id="7" name="Rounded Rectangle 6"/>
          <p:cNvSpPr>
            <a:spLocks noChangeAspect="1"/>
          </p:cNvSpPr>
          <p:nvPr/>
        </p:nvSpPr>
        <p:spPr bwMode="auto">
          <a:xfrm>
            <a:off x="5212357" y="3033061"/>
            <a:ext cx="2842538" cy="457200"/>
          </a:xfrm>
          <a:prstGeom prst="roundRect">
            <a:avLst/>
          </a:prstGeom>
          <a:solidFill>
            <a:schemeClr val="accent3">
              <a:lumMod val="60000"/>
              <a:lumOff val="40000"/>
            </a:schemeClr>
          </a:solidFill>
          <a:ln w="9525" cap="flat" cmpd="sng" algn="ctr">
            <a:noFill/>
            <a:prstDash val="solid"/>
            <a:round/>
            <a:headEnd type="none" w="med" len="med"/>
            <a:tailEnd type="none" w="med" len="med"/>
          </a:ln>
          <a:effectLst/>
        </p:spPr>
        <p:txBody>
          <a:bodyPr/>
          <a:lstStyle/>
          <a:p>
            <a:pPr defTabSz="1981200">
              <a:defRPr/>
            </a:pPr>
            <a:endParaRPr lang="en-US" sz="1600">
              <a:solidFill>
                <a:prstClr val="black"/>
              </a:solidFill>
              <a:latin typeface="Abadi MT Condensed Extra Bold" charset="0"/>
              <a:ea typeface="Abadi MT Condensed Extra Bold" charset="0"/>
              <a:cs typeface="Abadi MT Condensed Extra Bold" charset="0"/>
            </a:endParaRPr>
          </a:p>
        </p:txBody>
      </p:sp>
      <p:sp>
        <p:nvSpPr>
          <p:cNvPr id="8" name="Rounded Rectangle 23"/>
          <p:cNvSpPr>
            <a:spLocks noChangeAspect="1" noChangeArrowheads="1"/>
          </p:cNvSpPr>
          <p:nvPr/>
        </p:nvSpPr>
        <p:spPr bwMode="auto">
          <a:xfrm>
            <a:off x="3988221" y="2373806"/>
            <a:ext cx="4066674" cy="457200"/>
          </a:xfrm>
          <a:prstGeom prst="roundRect">
            <a:avLst>
              <a:gd name="adj" fmla="val 16667"/>
            </a:avLst>
          </a:prstGeom>
          <a:solidFill>
            <a:srgbClr val="62D0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81200"/>
            <a:endParaRPr lang="en-US" sz="1600">
              <a:solidFill>
                <a:prstClr val="black"/>
              </a:solidFill>
              <a:latin typeface="Abadi MT Condensed Extra Bold" charset="0"/>
              <a:ea typeface="Abadi MT Condensed Extra Bold" charset="0"/>
              <a:cs typeface="Abadi MT Condensed Extra Bold" charset="0"/>
            </a:endParaRPr>
          </a:p>
        </p:txBody>
      </p:sp>
      <p:sp>
        <p:nvSpPr>
          <p:cNvPr id="9" name="Rounded Rectangle 22"/>
          <p:cNvSpPr>
            <a:spLocks noChangeAspect="1" noChangeArrowheads="1"/>
          </p:cNvSpPr>
          <p:nvPr/>
        </p:nvSpPr>
        <p:spPr bwMode="auto">
          <a:xfrm>
            <a:off x="3688084" y="1817046"/>
            <a:ext cx="4375074" cy="457200"/>
          </a:xfrm>
          <a:prstGeom prst="roundRect">
            <a:avLst>
              <a:gd name="adj" fmla="val 16667"/>
            </a:avLst>
          </a:prstGeom>
          <a:solidFill>
            <a:srgbClr val="DAB7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81200"/>
            <a:endParaRPr lang="en-US" sz="1600">
              <a:solidFill>
                <a:prstClr val="black"/>
              </a:solidFill>
              <a:latin typeface="Abadi MT Condensed Extra Bold" charset="0"/>
              <a:ea typeface="Abadi MT Condensed Extra Bold" charset="0"/>
              <a:cs typeface="Abadi MT Condensed Extra Bold" charset="0"/>
            </a:endParaRPr>
          </a:p>
        </p:txBody>
      </p:sp>
      <p:sp>
        <p:nvSpPr>
          <p:cNvPr id="10" name="Rounded Rectangle 4"/>
          <p:cNvSpPr>
            <a:spLocks noChangeAspect="1" noChangeArrowheads="1"/>
          </p:cNvSpPr>
          <p:nvPr/>
        </p:nvSpPr>
        <p:spPr bwMode="auto">
          <a:xfrm>
            <a:off x="1971997" y="1257563"/>
            <a:ext cx="6091161" cy="457200"/>
          </a:xfrm>
          <a:prstGeom prst="roundRect">
            <a:avLst>
              <a:gd name="adj" fmla="val 16667"/>
            </a:avLst>
          </a:prstGeom>
          <a:solidFill>
            <a:srgbClr val="DAC79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2351">
              <a:lnSpc>
                <a:spcPct val="120000"/>
              </a:lnSpc>
              <a:buClr>
                <a:srgbClr val="4BACC6">
                  <a:lumMod val="75000"/>
                </a:srgbClr>
              </a:buClr>
              <a:defRPr/>
            </a:pPr>
            <a:endParaRPr lang="en-US" sz="1600" dirty="0">
              <a:solidFill>
                <a:srgbClr val="5E5E5E"/>
              </a:solidFill>
              <a:latin typeface="Abadi MT Condensed Extra Bold" charset="0"/>
              <a:ea typeface="Abadi MT Condensed Extra Bold" charset="0"/>
              <a:cs typeface="Abadi MT Condensed Extra Bold" charset="0"/>
            </a:endParaRPr>
          </a:p>
        </p:txBody>
      </p:sp>
      <p:sp>
        <p:nvSpPr>
          <p:cNvPr id="11" name="TextBox 10"/>
          <p:cNvSpPr txBox="1"/>
          <p:nvPr/>
        </p:nvSpPr>
        <p:spPr>
          <a:xfrm>
            <a:off x="4852317" y="2817037"/>
            <a:ext cx="3492669" cy="310108"/>
          </a:xfrm>
          <a:prstGeom prst="rect">
            <a:avLst/>
          </a:prstGeom>
          <a:noFill/>
        </p:spPr>
        <p:txBody>
          <a:bodyPr lIns="91398" tIns="45699" rIns="91398" bIns="45699" numCol="3"/>
          <a:lstStyle/>
          <a:p>
            <a:pPr defTabSz="912351">
              <a:lnSpc>
                <a:spcPct val="120000"/>
              </a:lnSpc>
              <a:buClr>
                <a:srgbClr val="4BACC6">
                  <a:lumMod val="75000"/>
                </a:srgbClr>
              </a:buClr>
              <a:defRPr/>
            </a:pPr>
            <a:endParaRPr lang="en-US" sz="1600" dirty="0">
              <a:solidFill>
                <a:srgbClr val="5E5E5E"/>
              </a:solidFill>
              <a:latin typeface="Abadi MT Condensed Extra Bold" charset="0"/>
              <a:ea typeface="Abadi MT Condensed Extra Bold" charset="0"/>
              <a:cs typeface="Abadi MT Condensed Extra Bold" charset="0"/>
            </a:endParaRPr>
          </a:p>
        </p:txBody>
      </p:sp>
      <p:sp>
        <p:nvSpPr>
          <p:cNvPr id="12" name="TextBox 11"/>
          <p:cNvSpPr txBox="1"/>
          <p:nvPr/>
        </p:nvSpPr>
        <p:spPr>
          <a:xfrm>
            <a:off x="3773689" y="1844267"/>
            <a:ext cx="4598988" cy="387756"/>
          </a:xfrm>
          <a:prstGeom prst="rect">
            <a:avLst/>
          </a:prstGeom>
          <a:noFill/>
        </p:spPr>
        <p:txBody>
          <a:bodyPr lIns="91398" tIns="45699" rIns="91398" bIns="45699">
            <a:spAutoFit/>
          </a:bodyPr>
          <a:lstStyle/>
          <a:p>
            <a:pPr defTabSz="912351">
              <a:lnSpc>
                <a:spcPct val="120000"/>
              </a:lnSpc>
              <a:buClr>
                <a:srgbClr val="4BACC6">
                  <a:lumMod val="75000"/>
                </a:srgbClr>
              </a:buClr>
              <a:defRPr/>
            </a:pPr>
            <a:r>
              <a:rPr lang="en-US" sz="1600" dirty="0" err="1">
                <a:solidFill>
                  <a:srgbClr val="5E5E5E"/>
                </a:solidFill>
                <a:latin typeface="Abadi MT Condensed Extra Bold" charset="0"/>
                <a:ea typeface="Abadi MT Condensed Extra Bold" charset="0"/>
                <a:cs typeface="Abadi MT Condensed Extra Bold" charset="0"/>
              </a:rPr>
              <a:t>Epigenome</a:t>
            </a:r>
            <a:r>
              <a:rPr lang="en-US" sz="1600" dirty="0">
                <a:solidFill>
                  <a:srgbClr val="5E5E5E"/>
                </a:solidFill>
                <a:latin typeface="Abadi MT Condensed Extra Bold" charset="0"/>
                <a:ea typeface="Abadi MT Condensed Extra Bold" charset="0"/>
                <a:cs typeface="Abadi MT Condensed Extra Bold" charset="0"/>
              </a:rPr>
              <a:t> and </a:t>
            </a:r>
            <a:r>
              <a:rPr lang="en-US" sz="1600" dirty="0" err="1">
                <a:solidFill>
                  <a:srgbClr val="5E5E5E"/>
                </a:solidFill>
                <a:latin typeface="Abadi MT Condensed Extra Bold" charset="0"/>
                <a:ea typeface="Abadi MT Condensed Extra Bold" charset="0"/>
                <a:cs typeface="Abadi MT Condensed Extra Bold" charset="0"/>
              </a:rPr>
              <a:t>Transcriptome</a:t>
            </a:r>
            <a:endParaRPr lang="en-US" sz="1600" dirty="0">
              <a:solidFill>
                <a:srgbClr val="5E5E5E"/>
              </a:solidFill>
              <a:latin typeface="Abadi MT Condensed Extra Bold" charset="0"/>
              <a:ea typeface="Abadi MT Condensed Extra Bold" charset="0"/>
              <a:cs typeface="Abadi MT Condensed Extra Bold" charset="0"/>
            </a:endParaRPr>
          </a:p>
        </p:txBody>
      </p:sp>
      <p:sp>
        <p:nvSpPr>
          <p:cNvPr id="13" name="TextBox 12"/>
          <p:cNvSpPr txBox="1">
            <a:spLocks noChangeAspect="1"/>
          </p:cNvSpPr>
          <p:nvPr/>
        </p:nvSpPr>
        <p:spPr>
          <a:xfrm>
            <a:off x="4417789" y="2392366"/>
            <a:ext cx="3711176" cy="387756"/>
          </a:xfrm>
          <a:prstGeom prst="rect">
            <a:avLst/>
          </a:prstGeom>
          <a:noFill/>
        </p:spPr>
        <p:txBody>
          <a:bodyPr wrap="square" lIns="91398" tIns="45699" rIns="91398" bIns="45699">
            <a:spAutoFit/>
          </a:bodyPr>
          <a:lstStyle/>
          <a:p>
            <a:pPr defTabSz="912351">
              <a:lnSpc>
                <a:spcPct val="120000"/>
              </a:lnSpc>
              <a:buClr>
                <a:srgbClr val="4BACC6">
                  <a:lumMod val="75000"/>
                </a:srgbClr>
              </a:buClr>
              <a:defRPr/>
            </a:pPr>
            <a:r>
              <a:rPr lang="en-US" sz="1600" dirty="0">
                <a:solidFill>
                  <a:srgbClr val="5E5E5E"/>
                </a:solidFill>
                <a:latin typeface="Abadi MT Condensed Extra Bold" charset="0"/>
                <a:ea typeface="Abadi MT Condensed Extra Bold" charset="0"/>
                <a:cs typeface="Abadi MT Condensed Extra Bold" charset="0"/>
              </a:rPr>
              <a:t>Proteome and Metabolome</a:t>
            </a:r>
          </a:p>
        </p:txBody>
      </p:sp>
      <p:sp>
        <p:nvSpPr>
          <p:cNvPr id="14" name="Rectangle 13"/>
          <p:cNvSpPr/>
          <p:nvPr/>
        </p:nvSpPr>
        <p:spPr>
          <a:xfrm>
            <a:off x="5428381" y="3033061"/>
            <a:ext cx="1129348" cy="387798"/>
          </a:xfrm>
          <a:prstGeom prst="rect">
            <a:avLst/>
          </a:prstGeom>
        </p:spPr>
        <p:txBody>
          <a:bodyPr wrap="none">
            <a:spAutoFit/>
          </a:bodyPr>
          <a:lstStyle/>
          <a:p>
            <a:pPr defTabSz="912351">
              <a:lnSpc>
                <a:spcPct val="120000"/>
              </a:lnSpc>
              <a:buClr>
                <a:srgbClr val="4BACC6">
                  <a:lumMod val="75000"/>
                </a:srgbClr>
              </a:buClr>
              <a:defRPr/>
            </a:pPr>
            <a:r>
              <a:rPr lang="en-US" sz="1600" dirty="0">
                <a:solidFill>
                  <a:srgbClr val="5E5E5E"/>
                </a:solidFill>
                <a:latin typeface="Abadi MT Condensed Extra Bold" charset="0"/>
                <a:ea typeface="Abadi MT Condensed Extra Bold" charset="0"/>
                <a:cs typeface="Abadi MT Condensed Extra Bold" charset="0"/>
              </a:rPr>
              <a:t>Cell biology</a:t>
            </a:r>
          </a:p>
        </p:txBody>
      </p:sp>
      <p:sp>
        <p:nvSpPr>
          <p:cNvPr id="15" name="TextBox 14"/>
          <p:cNvSpPr txBox="1"/>
          <p:nvPr/>
        </p:nvSpPr>
        <p:spPr>
          <a:xfrm>
            <a:off x="2692981" y="1278305"/>
            <a:ext cx="5242519" cy="452130"/>
          </a:xfrm>
          <a:prstGeom prst="rect">
            <a:avLst/>
          </a:prstGeom>
          <a:noFill/>
        </p:spPr>
        <p:txBody>
          <a:bodyPr/>
          <a:lstStyle/>
          <a:p>
            <a:pPr defTabSz="912351">
              <a:lnSpc>
                <a:spcPct val="120000"/>
              </a:lnSpc>
              <a:buClr>
                <a:srgbClr val="4BACC6">
                  <a:lumMod val="75000"/>
                </a:srgbClr>
              </a:buClr>
              <a:defRPr/>
            </a:pPr>
            <a:r>
              <a:rPr lang="en-US" sz="1600" dirty="0">
                <a:solidFill>
                  <a:srgbClr val="5E5E5E"/>
                </a:solidFill>
                <a:latin typeface="Abadi MT Condensed Extra Bold" charset="0"/>
                <a:ea typeface="Abadi MT Condensed Extra Bold" charset="0"/>
                <a:cs typeface="Abadi MT Condensed Extra Bold" charset="0"/>
              </a:rPr>
              <a:t>Genome: Inherited and Somatic Variations </a:t>
            </a:r>
          </a:p>
        </p:txBody>
      </p:sp>
      <p:sp>
        <p:nvSpPr>
          <p:cNvPr id="16" name="Rounded Rectangle 27"/>
          <p:cNvSpPr>
            <a:spLocks noChangeAspect="1" noChangeArrowheads="1"/>
          </p:cNvSpPr>
          <p:nvPr/>
        </p:nvSpPr>
        <p:spPr bwMode="auto">
          <a:xfrm>
            <a:off x="5860429" y="6201413"/>
            <a:ext cx="2160240" cy="457200"/>
          </a:xfrm>
          <a:prstGeom prst="roundRect">
            <a:avLst>
              <a:gd name="adj" fmla="val 16667"/>
            </a:avLst>
          </a:prstGeom>
          <a:solidFill>
            <a:srgbClr val="D6C6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351">
              <a:lnSpc>
                <a:spcPct val="120000"/>
              </a:lnSpc>
              <a:buClr>
                <a:srgbClr val="4BACC6">
                  <a:lumMod val="75000"/>
                </a:srgbClr>
              </a:buClr>
              <a:defRPr/>
            </a:pPr>
            <a:r>
              <a:rPr lang="en-US" sz="1600" dirty="0">
                <a:solidFill>
                  <a:srgbClr val="5E5E5E"/>
                </a:solidFill>
                <a:latin typeface="Abadi MT Condensed Extra Bold" charset="0"/>
                <a:ea typeface="Abadi MT Condensed Extra Bold" charset="0"/>
                <a:cs typeface="Abadi MT Condensed Extra Bold" charset="0"/>
              </a:rPr>
              <a:t>Clinical Information</a:t>
            </a:r>
          </a:p>
        </p:txBody>
      </p:sp>
      <p:grpSp>
        <p:nvGrpSpPr>
          <p:cNvPr id="17" name="Group 16"/>
          <p:cNvGrpSpPr/>
          <p:nvPr/>
        </p:nvGrpSpPr>
        <p:grpSpPr>
          <a:xfrm>
            <a:off x="171797" y="5193301"/>
            <a:ext cx="4887020" cy="1070297"/>
            <a:chOff x="179512" y="5041599"/>
            <a:chExt cx="4887020" cy="1070297"/>
          </a:xfrm>
        </p:grpSpPr>
        <p:sp>
          <p:nvSpPr>
            <p:cNvPr id="18" name="Rounded Rectangle 28"/>
            <p:cNvSpPr>
              <a:spLocks noChangeAspect="1" noChangeArrowheads="1"/>
            </p:cNvSpPr>
            <p:nvPr/>
          </p:nvSpPr>
          <p:spPr bwMode="auto">
            <a:xfrm>
              <a:off x="179512" y="5654696"/>
              <a:ext cx="3096344" cy="457200"/>
            </a:xfrm>
            <a:prstGeom prst="roundRect">
              <a:avLst>
                <a:gd name="adj" fmla="val 16667"/>
              </a:avLst>
            </a:prstGeom>
            <a:solidFill>
              <a:srgbClr val="F9B4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2351">
                <a:lnSpc>
                  <a:spcPct val="120000"/>
                </a:lnSpc>
                <a:buClr>
                  <a:srgbClr val="4BACC6">
                    <a:lumMod val="75000"/>
                  </a:srgbClr>
                </a:buClr>
                <a:defRPr/>
              </a:pPr>
              <a:endParaRPr lang="en-US" sz="1600" dirty="0">
                <a:solidFill>
                  <a:srgbClr val="5E5E5E"/>
                </a:solidFill>
                <a:latin typeface="Abadi MT Condensed Extra Bold" charset="0"/>
                <a:ea typeface="Abadi MT Condensed Extra Bold" charset="0"/>
                <a:cs typeface="Abadi MT Condensed Extra Bold" charset="0"/>
              </a:endParaRPr>
            </a:p>
          </p:txBody>
        </p:sp>
        <p:sp>
          <p:nvSpPr>
            <p:cNvPr id="19" name="Rounded Rectangle 27"/>
            <p:cNvSpPr>
              <a:spLocks noChangeAspect="1" noChangeArrowheads="1"/>
            </p:cNvSpPr>
            <p:nvPr/>
          </p:nvSpPr>
          <p:spPr bwMode="auto">
            <a:xfrm>
              <a:off x="179512" y="5041599"/>
              <a:ext cx="1854542" cy="457200"/>
            </a:xfrm>
            <a:prstGeom prst="roundRect">
              <a:avLst>
                <a:gd name="adj" fmla="val 16667"/>
              </a:avLst>
            </a:prstGeom>
            <a:solidFill>
              <a:srgbClr val="FFB4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defTabSz="912351">
                <a:lnSpc>
                  <a:spcPct val="120000"/>
                </a:lnSpc>
                <a:buClr>
                  <a:srgbClr val="4BACC6">
                    <a:lumMod val="75000"/>
                  </a:srgbClr>
                </a:buClr>
                <a:defRPr/>
              </a:pPr>
              <a:r>
                <a:rPr lang="en-US" sz="1600" dirty="0">
                  <a:solidFill>
                    <a:srgbClr val="5E5E5E"/>
                  </a:solidFill>
                  <a:latin typeface="Abadi MT Condensed Extra Bold" charset="0"/>
                  <a:ea typeface="Abadi MT Condensed Extra Bold" charset="0"/>
                  <a:cs typeface="Abadi MT Condensed Extra Bold" charset="0"/>
                </a:rPr>
                <a:t>Microbiome</a:t>
              </a:r>
            </a:p>
          </p:txBody>
        </p:sp>
        <p:sp>
          <p:nvSpPr>
            <p:cNvPr id="20" name="TextBox 19"/>
            <p:cNvSpPr txBox="1"/>
            <p:nvPr/>
          </p:nvSpPr>
          <p:spPr>
            <a:xfrm>
              <a:off x="467544" y="5661248"/>
              <a:ext cx="4598988" cy="387756"/>
            </a:xfrm>
            <a:prstGeom prst="rect">
              <a:avLst/>
            </a:prstGeom>
            <a:noFill/>
          </p:spPr>
          <p:txBody>
            <a:bodyPr lIns="91398" tIns="45699" rIns="91398" bIns="45699">
              <a:spAutoFit/>
            </a:bodyPr>
            <a:lstStyle/>
            <a:p>
              <a:pPr defTabSz="912351">
                <a:lnSpc>
                  <a:spcPct val="120000"/>
                </a:lnSpc>
                <a:buClr>
                  <a:srgbClr val="4BACC6">
                    <a:lumMod val="75000"/>
                  </a:srgbClr>
                </a:buClr>
                <a:defRPr/>
              </a:pPr>
              <a:r>
                <a:rPr lang="en-US" sz="1600">
                  <a:solidFill>
                    <a:srgbClr val="5E5E5E"/>
                  </a:solidFill>
                  <a:latin typeface="Abadi MT Condensed Extra Bold" charset="0"/>
                  <a:ea typeface="Abadi MT Condensed Extra Bold" charset="0"/>
                  <a:cs typeface="Abadi MT Condensed Extra Bold" charset="0"/>
                </a:rPr>
                <a:t>Environmentome</a:t>
              </a:r>
              <a:endParaRPr lang="en-US" sz="1600" dirty="0">
                <a:solidFill>
                  <a:srgbClr val="5E5E5E"/>
                </a:solidFill>
                <a:latin typeface="Abadi MT Condensed Extra Bold" charset="0"/>
                <a:ea typeface="Abadi MT Condensed Extra Bold" charset="0"/>
                <a:cs typeface="Abadi MT Condensed Extra Bold" charset="0"/>
              </a:endParaRPr>
            </a:p>
          </p:txBody>
        </p:sp>
      </p:grpSp>
      <p:pic>
        <p:nvPicPr>
          <p:cNvPr id="21" name="Picture 20"/>
          <p:cNvPicPr>
            <a:picLocks noChangeAspect="1"/>
          </p:cNvPicPr>
          <p:nvPr/>
        </p:nvPicPr>
        <p:blipFill>
          <a:blip r:embed="rId4">
            <a:duotone>
              <a:schemeClr val="bg2">
                <a:shade val="45000"/>
                <a:satMod val="135000"/>
              </a:schemeClr>
              <a:prstClr val="white"/>
            </a:duotone>
          </a:blip>
          <a:stretch>
            <a:fillRect/>
          </a:stretch>
        </p:blipFill>
        <p:spPr>
          <a:xfrm>
            <a:off x="5860429" y="5625349"/>
            <a:ext cx="2283078" cy="571741"/>
          </a:xfrm>
          <a:prstGeom prst="rect">
            <a:avLst/>
          </a:prstGeom>
        </p:spPr>
      </p:pic>
    </p:spTree>
    <p:extLst>
      <p:ext uri="{BB962C8B-B14F-4D97-AF65-F5344CB8AC3E}">
        <p14:creationId xmlns:p14="http://schemas.microsoft.com/office/powerpoint/2010/main" val="342079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fontScale="90000"/>
          </a:bodyPr>
          <a:lstStyle/>
          <a:p>
            <a:pPr eaLnBrk="1" hangingPunct="1">
              <a:defRPr/>
            </a:pPr>
            <a:r>
              <a:rPr lang="en-US" b="1" dirty="0">
                <a:solidFill>
                  <a:schemeClr val="accent2"/>
                </a:solidFill>
              </a:rPr>
              <a:t>Inflammation is a Common Mechanism of Human Disease</a:t>
            </a:r>
            <a:r>
              <a:rPr lang="en-US" dirty="0">
                <a:solidFill>
                  <a:schemeClr val="accent2"/>
                </a:solidFill>
              </a:rPr>
              <a:t> </a:t>
            </a:r>
          </a:p>
        </p:txBody>
      </p:sp>
      <p:sp>
        <p:nvSpPr>
          <p:cNvPr id="4" name="Rectangle 3"/>
          <p:cNvSpPr/>
          <p:nvPr/>
        </p:nvSpPr>
        <p:spPr>
          <a:xfrm>
            <a:off x="635907" y="1189038"/>
            <a:ext cx="8699500" cy="5393784"/>
          </a:xfrm>
          <a:prstGeom prst="rect">
            <a:avLst/>
          </a:prstGeom>
        </p:spPr>
        <p:txBody>
          <a:bodyPr wrap="square">
            <a:spAutoFit/>
          </a:bodyPr>
          <a:lstStyle/>
          <a:p>
            <a:pPr>
              <a:lnSpc>
                <a:spcPct val="150000"/>
              </a:lnSpc>
            </a:pPr>
            <a:r>
              <a:rPr lang="en-US" sz="2800" b="1" dirty="0"/>
              <a:t>Leading Causes of Deaths in the US </a:t>
            </a:r>
            <a:r>
              <a:rPr lang="en-US" sz="2800" dirty="0"/>
              <a:t>(2015 CDC)</a:t>
            </a:r>
            <a:r>
              <a:rPr lang="en-US" sz="2800" b="1" dirty="0"/>
              <a:t>:</a:t>
            </a:r>
          </a:p>
          <a:p>
            <a:pPr>
              <a:spcAft>
                <a:spcPts val="300"/>
              </a:spcAft>
            </a:pPr>
            <a:r>
              <a:rPr lang="en-US" sz="2800" dirty="0"/>
              <a:t>• Heart disease: 614,348</a:t>
            </a:r>
          </a:p>
          <a:p>
            <a:pPr>
              <a:spcAft>
                <a:spcPts val="300"/>
              </a:spcAft>
            </a:pPr>
            <a:r>
              <a:rPr lang="en-US" sz="2800" dirty="0"/>
              <a:t>• Cancer: 591,699</a:t>
            </a:r>
          </a:p>
          <a:p>
            <a:pPr>
              <a:spcAft>
                <a:spcPts val="300"/>
              </a:spcAft>
            </a:pPr>
            <a:r>
              <a:rPr lang="en-US" sz="2800" dirty="0"/>
              <a:t>• Chronic lower respiratory diseases: 147,101</a:t>
            </a:r>
          </a:p>
          <a:p>
            <a:pPr>
              <a:spcAft>
                <a:spcPts val="300"/>
              </a:spcAft>
            </a:pPr>
            <a:r>
              <a:rPr lang="en-US" sz="2800" dirty="0"/>
              <a:t>• Accidents (unintentional injuries): 136,053</a:t>
            </a:r>
          </a:p>
          <a:p>
            <a:pPr>
              <a:spcAft>
                <a:spcPts val="300"/>
              </a:spcAft>
            </a:pPr>
            <a:r>
              <a:rPr lang="en-US" sz="2800" dirty="0"/>
              <a:t>• Stroke (cerebrovascular diseases): 133,103</a:t>
            </a:r>
          </a:p>
          <a:p>
            <a:pPr>
              <a:spcAft>
                <a:spcPts val="300"/>
              </a:spcAft>
            </a:pPr>
            <a:r>
              <a:rPr lang="en-US" sz="2800" dirty="0"/>
              <a:t>• Alzheimer's disease: 93,541</a:t>
            </a:r>
          </a:p>
          <a:p>
            <a:pPr>
              <a:spcAft>
                <a:spcPts val="300"/>
              </a:spcAft>
            </a:pPr>
            <a:r>
              <a:rPr lang="en-US" sz="2800" dirty="0"/>
              <a:t>• Diabetes: 76,488</a:t>
            </a:r>
          </a:p>
          <a:p>
            <a:pPr>
              <a:spcAft>
                <a:spcPts val="300"/>
              </a:spcAft>
            </a:pPr>
            <a:r>
              <a:rPr lang="en-US" sz="2800" dirty="0"/>
              <a:t>• Influenza and pneumonia: 55,227</a:t>
            </a:r>
          </a:p>
          <a:p>
            <a:pPr>
              <a:spcAft>
                <a:spcPts val="300"/>
              </a:spcAft>
            </a:pPr>
            <a:r>
              <a:rPr lang="en-US" sz="2800" dirty="0"/>
              <a:t>• Nephritis, nephrotic syndrome, and nephrosis: 48,146</a:t>
            </a:r>
          </a:p>
          <a:p>
            <a:pPr>
              <a:spcAft>
                <a:spcPts val="300"/>
              </a:spcAft>
            </a:pPr>
            <a:r>
              <a:rPr lang="en-US" sz="2800" dirty="0"/>
              <a:t>• Intentional self-harm (suicide): 42,773</a:t>
            </a:r>
            <a:r>
              <a:rPr lang="en-US" sz="2400" dirty="0"/>
              <a:t>                                                                                              </a:t>
            </a:r>
          </a:p>
        </p:txBody>
      </p:sp>
      <p:pic>
        <p:nvPicPr>
          <p:cNvPr id="21" name="Picture 2" descr="C:\Users\wenzhong xiao\AppData\Local\Microsoft\Windows\Temporary Internet Files\Content.IE5\1VXMLC3I\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82" y="127827087"/>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9228078">
            <a:off x="970617" y="3365514"/>
            <a:ext cx="6966972" cy="1323439"/>
          </a:xfrm>
          <a:prstGeom prst="rect">
            <a:avLst/>
          </a:prstGeom>
          <a:noFill/>
        </p:spPr>
        <p:txBody>
          <a:bodyPr wrap="none" rtlCol="0">
            <a:spAutoFit/>
          </a:bodyPr>
          <a:lstStyle/>
          <a:p>
            <a:r>
              <a:rPr lang="en-US" sz="8000" dirty="0">
                <a:solidFill>
                  <a:srgbClr val="CC3300"/>
                </a:solidFill>
              </a:rPr>
              <a:t>INFLAMMATION</a:t>
            </a:r>
          </a:p>
        </p:txBody>
      </p:sp>
    </p:spTree>
    <p:extLst>
      <p:ext uri="{BB962C8B-B14F-4D97-AF65-F5344CB8AC3E}">
        <p14:creationId xmlns:p14="http://schemas.microsoft.com/office/powerpoint/2010/main" val="13061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659" y="5306281"/>
            <a:ext cx="2021341" cy="149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065"/>
            <a:ext cx="8229600" cy="883920"/>
          </a:xfrm>
        </p:spPr>
        <p:txBody>
          <a:bodyPr/>
          <a:lstStyle/>
          <a:p>
            <a:r>
              <a:rPr lang="en-US" b="1" dirty="0">
                <a:solidFill>
                  <a:srgbClr val="C00000"/>
                </a:solidFill>
              </a:rPr>
              <a:t>Acknowledgements</a:t>
            </a:r>
          </a:p>
        </p:txBody>
      </p:sp>
      <p:sp>
        <p:nvSpPr>
          <p:cNvPr id="4" name="Content Placeholder 2"/>
          <p:cNvSpPr txBox="1">
            <a:spLocks/>
          </p:cNvSpPr>
          <p:nvPr/>
        </p:nvSpPr>
        <p:spPr bwMode="auto">
          <a:xfrm>
            <a:off x="3653245" y="1395042"/>
            <a:ext cx="5490753" cy="389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a:t>Trauma (Ron Maier, Harborview)</a:t>
            </a:r>
          </a:p>
          <a:p>
            <a:pPr>
              <a:spcBef>
                <a:spcPts val="600"/>
              </a:spcBef>
            </a:pPr>
            <a:r>
              <a:rPr lang="en-US" sz="2000" dirty="0"/>
              <a:t>Burns (David Herndon, </a:t>
            </a:r>
            <a:r>
              <a:rPr lang="en-US" sz="2000" dirty="0" err="1"/>
              <a:t>UTMB</a:t>
            </a:r>
            <a:r>
              <a:rPr lang="en-US" sz="2000" dirty="0"/>
              <a:t>)</a:t>
            </a:r>
          </a:p>
          <a:p>
            <a:pPr>
              <a:spcBef>
                <a:spcPts val="600"/>
              </a:spcBef>
            </a:pPr>
            <a:r>
              <a:rPr lang="en-US" sz="2000" dirty="0"/>
              <a:t>Endotoxin (Stephen Lowry, </a:t>
            </a:r>
            <a:r>
              <a:rPr lang="en-US" sz="2000" dirty="0" err="1"/>
              <a:t>UMDNJ</a:t>
            </a:r>
            <a:r>
              <a:rPr lang="en-US" sz="2000" dirty="0"/>
              <a:t>)</a:t>
            </a:r>
          </a:p>
          <a:p>
            <a:pPr>
              <a:spcBef>
                <a:spcPts val="600"/>
              </a:spcBef>
            </a:pPr>
            <a:r>
              <a:rPr lang="en-US" sz="2000" dirty="0"/>
              <a:t>Cell Separation (Linc Moldawer, U Florida)</a:t>
            </a:r>
          </a:p>
          <a:p>
            <a:pPr>
              <a:spcBef>
                <a:spcPts val="600"/>
              </a:spcBef>
            </a:pPr>
            <a:r>
              <a:rPr lang="en-US" sz="2000" dirty="0"/>
              <a:t>Microfluidics (Mehmet Toner, MGH)</a:t>
            </a:r>
          </a:p>
          <a:p>
            <a:pPr>
              <a:spcBef>
                <a:spcPts val="600"/>
              </a:spcBef>
            </a:pPr>
            <a:r>
              <a:rPr lang="en-US" sz="2000" dirty="0"/>
              <a:t>Genomics (Ron Davis, Stanford, Henry Baker, U Florida)</a:t>
            </a:r>
          </a:p>
          <a:p>
            <a:pPr>
              <a:spcBef>
                <a:spcPts val="600"/>
              </a:spcBef>
            </a:pPr>
            <a:r>
              <a:rPr lang="en-US" sz="2000" dirty="0"/>
              <a:t>Proteomics (Dick Smith, </a:t>
            </a:r>
            <a:r>
              <a:rPr lang="en-US" sz="2000" dirty="0" err="1"/>
              <a:t>PNNL</a:t>
            </a:r>
            <a:r>
              <a:rPr lang="en-US" sz="2000" dirty="0"/>
              <a:t>)</a:t>
            </a:r>
          </a:p>
          <a:p>
            <a:pPr>
              <a:spcBef>
                <a:spcPts val="600"/>
              </a:spcBef>
            </a:pPr>
            <a:r>
              <a:rPr lang="en-US" sz="2000" dirty="0"/>
              <a:t>Functional analysis (Carol Miller-Graziano, U Rochester)</a:t>
            </a:r>
          </a:p>
          <a:p>
            <a:pPr>
              <a:spcBef>
                <a:spcPts val="600"/>
              </a:spcBef>
            </a:pPr>
            <a:r>
              <a:rPr lang="en-US" sz="2000" dirty="0"/>
              <a:t>Ron Tompkins (PI, MGH)</a:t>
            </a:r>
          </a:p>
          <a:p>
            <a:pPr marL="0" indent="0">
              <a:spcBef>
                <a:spcPts val="600"/>
              </a:spcBef>
              <a:buNone/>
            </a:pPr>
            <a:r>
              <a:rPr lang="en-US" sz="2400" dirty="0"/>
              <a:t>   </a:t>
            </a:r>
            <a:r>
              <a:rPr lang="en-US" dirty="0"/>
              <a:t>  </a:t>
            </a:r>
          </a:p>
          <a:p>
            <a:endParaRPr lang="en-US" dirty="0"/>
          </a:p>
        </p:txBody>
      </p:sp>
      <p:sp>
        <p:nvSpPr>
          <p:cNvPr id="5" name="Content Placeholder 2"/>
          <p:cNvSpPr txBox="1">
            <a:spLocks/>
          </p:cNvSpPr>
          <p:nvPr/>
        </p:nvSpPr>
        <p:spPr bwMode="auto">
          <a:xfrm>
            <a:off x="133348" y="970223"/>
            <a:ext cx="3838575" cy="281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endParaRPr lang="en-US" sz="2000" dirty="0"/>
          </a:p>
          <a:p>
            <a:pPr>
              <a:spcBef>
                <a:spcPts val="300"/>
              </a:spcBef>
            </a:pPr>
            <a:r>
              <a:rPr lang="en-US" sz="2000" b="1" dirty="0"/>
              <a:t>Junhee Seok</a:t>
            </a:r>
          </a:p>
          <a:p>
            <a:pPr>
              <a:spcBef>
                <a:spcPts val="300"/>
              </a:spcBef>
            </a:pPr>
            <a:r>
              <a:rPr lang="en-US" sz="2000" b="1" dirty="0"/>
              <a:t>Weihong Xu</a:t>
            </a:r>
          </a:p>
          <a:p>
            <a:pPr>
              <a:spcBef>
                <a:spcPts val="300"/>
              </a:spcBef>
            </a:pPr>
            <a:r>
              <a:rPr lang="en-US" sz="2000" dirty="0"/>
              <a:t>Amit Kaushal</a:t>
            </a:r>
          </a:p>
          <a:p>
            <a:pPr>
              <a:spcBef>
                <a:spcPts val="300"/>
              </a:spcBef>
            </a:pPr>
            <a:r>
              <a:rPr lang="en-US" sz="2000" dirty="0"/>
              <a:t>Hong Gao</a:t>
            </a:r>
          </a:p>
          <a:p>
            <a:pPr>
              <a:spcBef>
                <a:spcPts val="300"/>
              </a:spcBef>
            </a:pPr>
            <a:r>
              <a:rPr lang="en-US" sz="2000" dirty="0"/>
              <a:t>Claire Ryu</a:t>
            </a:r>
          </a:p>
          <a:p>
            <a:pPr>
              <a:spcBef>
                <a:spcPts val="300"/>
              </a:spcBef>
            </a:pPr>
            <a:r>
              <a:rPr lang="en-US" sz="2000" dirty="0"/>
              <a:t>Chia-Jung Chang</a:t>
            </a:r>
          </a:p>
          <a:p>
            <a:pPr>
              <a:spcBef>
                <a:spcPts val="300"/>
              </a:spcBef>
            </a:pPr>
            <a:r>
              <a:rPr lang="en-US" altLang="zh-CN" sz="2000" dirty="0"/>
              <a:t>Erik Miller</a:t>
            </a:r>
            <a:endParaRPr lang="en-US" sz="2000" dirty="0"/>
          </a:p>
          <a:p>
            <a:pPr>
              <a:spcBef>
                <a:spcPts val="300"/>
              </a:spcBef>
            </a:pPr>
            <a:r>
              <a:rPr lang="en-US" sz="2000" b="1" dirty="0"/>
              <a:t>Peng Li</a:t>
            </a:r>
          </a:p>
          <a:p>
            <a:pPr>
              <a:spcBef>
                <a:spcPts val="300"/>
              </a:spcBef>
            </a:pPr>
            <a:r>
              <a:rPr lang="en-US" sz="2000" dirty="0"/>
              <a:t>Gonghua Li</a:t>
            </a:r>
          </a:p>
          <a:p>
            <a:pPr>
              <a:spcBef>
                <a:spcPts val="300"/>
              </a:spcBef>
            </a:pPr>
            <a:endParaRPr lang="en-US" sz="2000" dirty="0"/>
          </a:p>
          <a:p>
            <a:pPr>
              <a:spcBef>
                <a:spcPts val="300"/>
              </a:spcBef>
            </a:pPr>
            <a:r>
              <a:rPr lang="en-US" sz="2000" dirty="0"/>
              <a:t>Wing H Wong,  Stanford</a:t>
            </a:r>
          </a:p>
          <a:p>
            <a:pPr>
              <a:spcBef>
                <a:spcPts val="300"/>
              </a:spcBef>
            </a:pPr>
            <a:r>
              <a:rPr lang="en-US" sz="2000" dirty="0"/>
              <a:t>Rob Tibshirani, Stanford</a:t>
            </a:r>
          </a:p>
          <a:p>
            <a:pPr>
              <a:spcBef>
                <a:spcPts val="300"/>
              </a:spcBef>
            </a:pPr>
            <a:r>
              <a:rPr lang="en-US" sz="2000" dirty="0"/>
              <a:t>John </a:t>
            </a:r>
            <a:r>
              <a:rPr lang="en-US" sz="2000" dirty="0" err="1"/>
              <a:t>Storey</a:t>
            </a:r>
            <a:r>
              <a:rPr lang="en-US" sz="2000" dirty="0"/>
              <a:t>, Princeton</a:t>
            </a:r>
          </a:p>
          <a:p>
            <a:pPr>
              <a:spcBef>
                <a:spcPts val="300"/>
              </a:spcBef>
            </a:pPr>
            <a:endParaRPr lang="en-US" sz="24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345" y="6093958"/>
            <a:ext cx="2049235" cy="68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6150428"/>
            <a:ext cx="2993230" cy="5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18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417" y="267685"/>
            <a:ext cx="6429851" cy="1143000"/>
          </a:xfrm>
        </p:spPr>
        <p:txBody>
          <a:bodyPr/>
          <a:lstStyle/>
          <a:p>
            <a:r>
              <a:rPr lang="en-US" b="1" dirty="0">
                <a:solidFill>
                  <a:srgbClr val="C00000"/>
                </a:solidFill>
              </a:rPr>
              <a:t>Questions &amp;Comments?</a:t>
            </a:r>
          </a:p>
        </p:txBody>
      </p:sp>
      <p:sp>
        <p:nvSpPr>
          <p:cNvPr id="3" name="Content Placeholder 2"/>
          <p:cNvSpPr>
            <a:spLocks noGrp="1"/>
          </p:cNvSpPr>
          <p:nvPr>
            <p:ph idx="1"/>
          </p:nvPr>
        </p:nvSpPr>
        <p:spPr>
          <a:xfrm>
            <a:off x="2292667" y="4248211"/>
            <a:ext cx="4593908" cy="1608592"/>
          </a:xfrm>
        </p:spPr>
        <p:txBody>
          <a:bodyPr/>
          <a:lstStyle/>
          <a:p>
            <a:pPr marL="0" indent="0" algn="ctr">
              <a:buNone/>
            </a:pPr>
            <a:r>
              <a:rPr lang="en-US" sz="3600" dirty="0">
                <a:solidFill>
                  <a:schemeClr val="tx1">
                    <a:lumMod val="65000"/>
                    <a:lumOff val="35000"/>
                  </a:schemeClr>
                </a:solidFill>
              </a:rPr>
              <a:t>wzxiao@stanford.edu</a:t>
            </a:r>
          </a:p>
          <a:p>
            <a:pPr marL="0" indent="0" algn="ctr">
              <a:buNone/>
            </a:pPr>
            <a:endParaRPr lang="en-US" sz="4400" dirty="0">
              <a:solidFill>
                <a:schemeClr val="tx1">
                  <a:lumMod val="65000"/>
                  <a:lumOff val="35000"/>
                </a:schemeClr>
              </a:solidFill>
            </a:endParaRPr>
          </a:p>
          <a:p>
            <a:pPr marL="0" indent="0" algn="ctr">
              <a:buNone/>
            </a:pPr>
            <a:endParaRPr lang="en-US" sz="4400" dirty="0">
              <a:solidFill>
                <a:schemeClr val="tx1">
                  <a:lumMod val="65000"/>
                  <a:lumOff val="35000"/>
                </a:schemeClr>
              </a:solidFill>
            </a:endParaRPr>
          </a:p>
          <a:p>
            <a:pPr marL="0" indent="0" algn="ctr">
              <a:buNone/>
            </a:pPr>
            <a:endParaRPr lang="en-US" sz="4400" dirty="0"/>
          </a:p>
          <a:p>
            <a:pPr marL="0" indent="0" algn="ctr">
              <a:buNone/>
            </a:pPr>
            <a:endParaRPr lang="en-US" sz="44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33805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099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20675"/>
            <a:ext cx="9150184" cy="5113338"/>
          </a:xfrm>
          <a:prstGeom prst="rect">
            <a:avLst/>
          </a:prstGeom>
        </p:spPr>
      </p:pic>
      <p:sp>
        <p:nvSpPr>
          <p:cNvPr id="5" name="Rectangle 4"/>
          <p:cNvSpPr/>
          <p:nvPr/>
        </p:nvSpPr>
        <p:spPr>
          <a:xfrm>
            <a:off x="6118738" y="6488668"/>
            <a:ext cx="3093476" cy="369332"/>
          </a:xfrm>
          <a:prstGeom prst="rect">
            <a:avLst/>
          </a:prstGeom>
        </p:spPr>
        <p:txBody>
          <a:bodyPr wrap="none">
            <a:spAutoFit/>
          </a:bodyPr>
          <a:lstStyle/>
          <a:p>
            <a:r>
              <a:rPr lang="en-US" dirty="0"/>
              <a:t>http://igenomed.org/immune/</a:t>
            </a:r>
          </a:p>
        </p:txBody>
      </p:sp>
    </p:spTree>
    <p:extLst>
      <p:ext uri="{BB962C8B-B14F-4D97-AF65-F5344CB8AC3E}">
        <p14:creationId xmlns:p14="http://schemas.microsoft.com/office/powerpoint/2010/main" val="323266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25296"/>
            <a:ext cx="9205415" cy="5847598"/>
          </a:xfrm>
          <a:prstGeom prst="rect">
            <a:avLst/>
          </a:prstGeom>
        </p:spPr>
      </p:pic>
      <p:sp>
        <p:nvSpPr>
          <p:cNvPr id="5" name="Rectangle 4"/>
          <p:cNvSpPr/>
          <p:nvPr/>
        </p:nvSpPr>
        <p:spPr>
          <a:xfrm>
            <a:off x="6118738" y="6488668"/>
            <a:ext cx="3093476" cy="369332"/>
          </a:xfrm>
          <a:prstGeom prst="rect">
            <a:avLst/>
          </a:prstGeom>
        </p:spPr>
        <p:txBody>
          <a:bodyPr wrap="none">
            <a:spAutoFit/>
          </a:bodyPr>
          <a:lstStyle/>
          <a:p>
            <a:r>
              <a:rPr lang="en-US" dirty="0"/>
              <a:t>http://igenomed.org/immune/</a:t>
            </a:r>
          </a:p>
        </p:txBody>
      </p:sp>
    </p:spTree>
    <p:extLst>
      <p:ext uri="{BB962C8B-B14F-4D97-AF65-F5344CB8AC3E}">
        <p14:creationId xmlns:p14="http://schemas.microsoft.com/office/powerpoint/2010/main" val="418770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9895" y="225718"/>
            <a:ext cx="8721390" cy="6189996"/>
          </a:xfrm>
          <a:prstGeom prst="rect">
            <a:avLst/>
          </a:prstGeom>
        </p:spPr>
      </p:pic>
      <p:sp>
        <p:nvSpPr>
          <p:cNvPr id="5" name="Rectangle 4"/>
          <p:cNvSpPr/>
          <p:nvPr/>
        </p:nvSpPr>
        <p:spPr>
          <a:xfrm>
            <a:off x="6118738" y="6488668"/>
            <a:ext cx="3093476" cy="369332"/>
          </a:xfrm>
          <a:prstGeom prst="rect">
            <a:avLst/>
          </a:prstGeom>
        </p:spPr>
        <p:txBody>
          <a:bodyPr wrap="none">
            <a:spAutoFit/>
          </a:bodyPr>
          <a:lstStyle/>
          <a:p>
            <a:r>
              <a:rPr lang="en-US" dirty="0"/>
              <a:t>http://igenomed.org/immune/</a:t>
            </a:r>
          </a:p>
        </p:txBody>
      </p:sp>
    </p:spTree>
    <p:extLst>
      <p:ext uri="{BB962C8B-B14F-4D97-AF65-F5344CB8AC3E}">
        <p14:creationId xmlns:p14="http://schemas.microsoft.com/office/powerpoint/2010/main" val="1386995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192"/>
            <a:ext cx="4680857" cy="3416320"/>
          </a:xfrm>
          <a:prstGeom prst="rect">
            <a:avLst/>
          </a:prstGeom>
        </p:spPr>
        <p:txBody>
          <a:bodyPr wrap="square">
            <a:spAutoFit/>
          </a:bodyPr>
          <a:lstStyle/>
          <a:p>
            <a:pPr algn="ctr"/>
            <a:r>
              <a:rPr lang="en-US" sz="3600" b="1" dirty="0">
                <a:solidFill>
                  <a:schemeClr val="accent2"/>
                </a:solidFill>
              </a:rPr>
              <a:t>Comparisons of Publicly Available Studies of Severe Acute Inflammatory Diseases </a:t>
            </a:r>
          </a:p>
          <a:p>
            <a:pPr algn="ctr"/>
            <a:r>
              <a:rPr lang="en-US" sz="3600" b="1" dirty="0">
                <a:solidFill>
                  <a:schemeClr val="accent2"/>
                </a:solidFill>
              </a:rPr>
              <a:t>in Human and Murine models</a:t>
            </a:r>
          </a:p>
        </p:txBody>
      </p:sp>
      <p:graphicFrame>
        <p:nvGraphicFramePr>
          <p:cNvPr id="3" name="Table 2"/>
          <p:cNvGraphicFramePr>
            <a:graphicFrameLocks noGrp="1"/>
          </p:cNvGraphicFramePr>
          <p:nvPr>
            <p:extLst>
              <p:ext uri="{D42A27DB-BD31-4B8C-83A1-F6EECF244321}">
                <p14:modId xmlns:p14="http://schemas.microsoft.com/office/powerpoint/2010/main" val="668836847"/>
              </p:ext>
            </p:extLst>
          </p:nvPr>
        </p:nvGraphicFramePr>
        <p:xfrm>
          <a:off x="4953001" y="-76460"/>
          <a:ext cx="5170714" cy="6934461"/>
        </p:xfrm>
        <a:graphic>
          <a:graphicData uri="http://schemas.openxmlformats.org/drawingml/2006/table">
            <a:tbl>
              <a:tblPr firstRow="1" firstCol="1" bandRow="1">
                <a:tableStyleId>{5C22544A-7EE6-4342-B048-85BDC9FD1C3A}</a:tableStyleId>
              </a:tblPr>
              <a:tblGrid>
                <a:gridCol w="1251857">
                  <a:extLst>
                    <a:ext uri="{9D8B030D-6E8A-4147-A177-3AD203B41FA5}">
                      <a16:colId xmlns:a16="http://schemas.microsoft.com/office/drawing/2014/main" val="20000"/>
                    </a:ext>
                  </a:extLst>
                </a:gridCol>
                <a:gridCol w="1578428">
                  <a:extLst>
                    <a:ext uri="{9D8B030D-6E8A-4147-A177-3AD203B41FA5}">
                      <a16:colId xmlns:a16="http://schemas.microsoft.com/office/drawing/2014/main" val="20001"/>
                    </a:ext>
                  </a:extLst>
                </a:gridCol>
                <a:gridCol w="1058292">
                  <a:extLst>
                    <a:ext uri="{9D8B030D-6E8A-4147-A177-3AD203B41FA5}">
                      <a16:colId xmlns:a16="http://schemas.microsoft.com/office/drawing/2014/main" val="20002"/>
                    </a:ext>
                  </a:extLst>
                </a:gridCol>
                <a:gridCol w="666712">
                  <a:extLst>
                    <a:ext uri="{9D8B030D-6E8A-4147-A177-3AD203B41FA5}">
                      <a16:colId xmlns:a16="http://schemas.microsoft.com/office/drawing/2014/main" val="20003"/>
                    </a:ext>
                  </a:extLst>
                </a:gridCol>
                <a:gridCol w="615425">
                  <a:extLst>
                    <a:ext uri="{9D8B030D-6E8A-4147-A177-3AD203B41FA5}">
                      <a16:colId xmlns:a16="http://schemas.microsoft.com/office/drawing/2014/main" val="20004"/>
                    </a:ext>
                  </a:extLst>
                </a:gridCol>
              </a:tblGrid>
              <a:tr h="506471">
                <a:tc>
                  <a:txBody>
                    <a:bodyPr/>
                    <a:lstStyle/>
                    <a:p>
                      <a:pPr marL="0" marR="0" algn="ctr">
                        <a:lnSpc>
                          <a:spcPct val="115000"/>
                        </a:lnSpc>
                        <a:spcBef>
                          <a:spcPts val="0"/>
                        </a:spcBef>
                        <a:spcAft>
                          <a:spcPts val="0"/>
                        </a:spcAft>
                      </a:pPr>
                      <a:r>
                        <a:rPr lang="en-US" sz="2400" b="1" dirty="0">
                          <a:effectLst/>
                        </a:rPr>
                        <a:t>Species</a:t>
                      </a: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2400" b="1" dirty="0">
                          <a:effectLst/>
                        </a:rPr>
                        <a:t>Disease</a:t>
                      </a: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2400" dirty="0">
                          <a:effectLst/>
                        </a:rPr>
                        <a:t>GEO</a:t>
                      </a:r>
                    </a:p>
                  </a:txBody>
                  <a:tcPr marL="46320" marR="46320" marT="11681" marB="11681" anchor="ctr"/>
                </a:tc>
                <a:tc>
                  <a:txBody>
                    <a:bodyPr/>
                    <a:lstStyle/>
                    <a:p>
                      <a:pPr marL="0" marR="0" algn="ctr">
                        <a:lnSpc>
                          <a:spcPct val="115000"/>
                        </a:lnSpc>
                        <a:spcBef>
                          <a:spcPts val="0"/>
                        </a:spcBef>
                        <a:spcAft>
                          <a:spcPts val="0"/>
                        </a:spcAft>
                      </a:pPr>
                      <a:r>
                        <a:rPr lang="en-US" sz="2400" dirty="0">
                          <a:effectLst/>
                        </a:rPr>
                        <a:t>R</a:t>
                      </a:r>
                      <a:r>
                        <a:rPr lang="en-US" sz="2400" baseline="30000" dirty="0">
                          <a:effectLst/>
                        </a:rPr>
                        <a:t>2</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2400" dirty="0">
                          <a:effectLst/>
                        </a:rPr>
                        <a:t>%</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0"/>
                  </a:ext>
                </a:extLst>
              </a:tr>
              <a:tr h="364496">
                <a:tc rowSpan="10">
                  <a:txBody>
                    <a:bodyPr/>
                    <a:lstStyle/>
                    <a:p>
                      <a:pPr marL="0" marR="0" algn="ctr">
                        <a:lnSpc>
                          <a:spcPct val="115000"/>
                        </a:lnSpc>
                        <a:spcBef>
                          <a:spcPts val="0"/>
                        </a:spcBef>
                        <a:spcAft>
                          <a:spcPts val="0"/>
                        </a:spcAft>
                      </a:pPr>
                      <a:r>
                        <a:rPr lang="en-US" sz="2400" b="1" dirty="0">
                          <a:effectLst/>
                        </a:rPr>
                        <a:t>Human</a:t>
                      </a: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tc>
                <a:tc>
                  <a:txBody>
                    <a:bodyPr/>
                    <a:lstStyle/>
                    <a:p>
                      <a:pPr marL="0" marR="0">
                        <a:lnSpc>
                          <a:spcPct val="115000"/>
                        </a:lnSpc>
                        <a:spcBef>
                          <a:spcPts val="0"/>
                        </a:spcBef>
                        <a:spcAft>
                          <a:spcPts val="0"/>
                        </a:spcAft>
                      </a:pPr>
                      <a:r>
                        <a:rPr lang="en-US" sz="1400" b="1" dirty="0">
                          <a:effectLst/>
                        </a:rPr>
                        <a:t>Burns (reference)</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GSE37069</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1.00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100%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1"/>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Trauma</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GSE36809</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0.91</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97%</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2"/>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Endotoxemia</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GSE3284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0.47</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88%</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3"/>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Endotoxemia</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GSE3284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0.59</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90%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4"/>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ARDS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GSE10474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0.55</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84%</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5"/>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GSE13904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0.76</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93%</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6"/>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GSE9960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0.64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87%</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7"/>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GSE13015</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0.61</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86%</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8"/>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GSE28750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0.63</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85%</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09"/>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a:effectLst/>
                        </a:rPr>
                        <a:t>Acute Infection</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GSE6269</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0.50</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83%</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0"/>
                  </a:ext>
                </a:extLst>
              </a:tr>
              <a:tr h="198137">
                <a:tc rowSpan="10">
                  <a:txBody>
                    <a:bodyPr/>
                    <a:lstStyle/>
                    <a:p>
                      <a:pPr marL="0" marR="0" algn="ctr">
                        <a:lnSpc>
                          <a:spcPct val="115000"/>
                        </a:lnSpc>
                        <a:spcBef>
                          <a:spcPts val="0"/>
                        </a:spcBef>
                        <a:spcAft>
                          <a:spcPts val="0"/>
                        </a:spcAft>
                      </a:pPr>
                      <a:r>
                        <a:rPr lang="en-US" sz="2400" b="1" dirty="0">
                          <a:effectLst/>
                        </a:rPr>
                        <a:t>Mouse</a:t>
                      </a: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tc>
                <a:tc>
                  <a:txBody>
                    <a:bodyPr/>
                    <a:lstStyle/>
                    <a:p>
                      <a:pPr marL="0" marR="0">
                        <a:lnSpc>
                          <a:spcPct val="115000"/>
                        </a:lnSpc>
                        <a:spcBef>
                          <a:spcPts val="0"/>
                        </a:spcBef>
                        <a:spcAft>
                          <a:spcPts val="0"/>
                        </a:spcAft>
                      </a:pPr>
                      <a:r>
                        <a:rPr lang="en-US" sz="1400" b="1" dirty="0">
                          <a:effectLst/>
                        </a:rPr>
                        <a:t>Burns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GSE7404</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0.08</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60%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1"/>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a:effectLst/>
                        </a:rPr>
                        <a:t>Trauma</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GSE7404</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0.05</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61%</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2"/>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Endotoxemia</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GSE7404</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0.00</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47%</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3"/>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Endotoxemia</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GSE5663</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0.00</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50%</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4"/>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a:effectLst/>
                        </a:rPr>
                        <a:t>ARDS</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GSE19030</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-0.01</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48%</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5"/>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 </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GSE5663</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0.03</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53%</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6"/>
                  </a:ext>
                </a:extLst>
              </a:tr>
              <a:tr h="198137">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 </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GSE5663</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0.02</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52%</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7"/>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Sepsis</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GSE19668</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0.05</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58%</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8"/>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a:effectLst/>
                        </a:rPr>
                        <a:t>Sepsis</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GSE26472</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0.02</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55%</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19"/>
                  </a:ext>
                </a:extLst>
              </a:tr>
              <a:tr h="364496">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Infection</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GSE20524</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a:effectLst/>
                        </a:rPr>
                        <a:t>0.08</a:t>
                      </a:r>
                      <a:endParaRPr lang="en-US" sz="14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tc>
                  <a:txBody>
                    <a:bodyPr/>
                    <a:lstStyle/>
                    <a:p>
                      <a:pPr marL="0" marR="0" algn="ctr">
                        <a:lnSpc>
                          <a:spcPct val="115000"/>
                        </a:lnSpc>
                        <a:spcBef>
                          <a:spcPts val="0"/>
                        </a:spcBef>
                        <a:spcAft>
                          <a:spcPts val="0"/>
                        </a:spcAft>
                      </a:pPr>
                      <a:r>
                        <a:rPr lang="en-US" sz="1400" b="1" dirty="0">
                          <a:effectLst/>
                        </a:rPr>
                        <a:t>61%</a:t>
                      </a:r>
                      <a:endParaRPr lang="en-US" sz="14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46320" marR="46320" marT="11681" marB="11681" anchor="ctr"/>
                </a:tc>
                <a:extLst>
                  <a:ext uri="{0D108BD9-81ED-4DB2-BD59-A6C34878D82A}">
                    <a16:rowId xmlns:a16="http://schemas.microsoft.com/office/drawing/2014/main" val="10020"/>
                  </a:ext>
                </a:extLst>
              </a:tr>
            </a:tbl>
          </a:graphicData>
        </a:graphic>
      </p:graphicFrame>
      <p:sp>
        <p:nvSpPr>
          <p:cNvPr id="4" name="Rectangle 3"/>
          <p:cNvSpPr/>
          <p:nvPr/>
        </p:nvSpPr>
        <p:spPr>
          <a:xfrm flipH="1" flipV="1">
            <a:off x="8850084" y="-76461"/>
            <a:ext cx="1273629" cy="693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0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0267" y="-2324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Calibri"/>
              </a:rPr>
              <a:t>Commonalities of Inflammatory</a:t>
            </a:r>
            <a:r>
              <a:rPr kumimoji="0" lang="en-US" sz="3600" b="1" i="0" u="none" strike="noStrike" kern="1200" cap="none" spc="0" normalizeH="0" baseline="0" noProof="0" dirty="0">
                <a:ln>
                  <a:noFill/>
                </a:ln>
                <a:solidFill>
                  <a:srgbClr val="C00000"/>
                </a:solidFill>
                <a:effectLst/>
                <a:uLnTx/>
                <a:uFillTx/>
                <a:latin typeface="Calibri"/>
                <a:ea typeface="+mj-ea"/>
                <a:cs typeface="+mj-cs"/>
              </a:rPr>
              <a:t> </a:t>
            </a:r>
            <a:r>
              <a:rPr lang="en-US" sz="3600" b="1" noProof="0" dirty="0">
                <a:solidFill>
                  <a:srgbClr val="C00000"/>
                </a:solidFill>
                <a:latin typeface="Calibri"/>
              </a:rPr>
              <a:t>R</a:t>
            </a:r>
            <a:r>
              <a:rPr kumimoji="0" lang="en-US" sz="3600" b="1" i="0" u="none" strike="noStrike" kern="1200" cap="none" spc="0" normalizeH="0" baseline="0" noProof="0" dirty="0">
                <a:ln>
                  <a:noFill/>
                </a:ln>
                <a:solidFill>
                  <a:srgbClr val="C00000"/>
                </a:solidFill>
                <a:effectLst/>
                <a:uLnTx/>
                <a:uFillTx/>
                <a:latin typeface="Calibri"/>
                <a:ea typeface="+mj-ea"/>
                <a:cs typeface="+mj-cs"/>
              </a:rPr>
              <a:t>esponse to</a:t>
            </a:r>
            <a:r>
              <a:rPr kumimoji="0" lang="en-US" sz="3600" b="1" i="0" u="none" strike="noStrike" kern="1200" cap="none" spc="0" normalizeH="0" noProof="0" dirty="0">
                <a:ln>
                  <a:noFill/>
                </a:ln>
                <a:solidFill>
                  <a:srgbClr val="C00000"/>
                </a:solidFill>
                <a:effectLst/>
                <a:uLnTx/>
                <a:uFillTx/>
                <a:latin typeface="Calibri"/>
                <a:ea typeface="+mj-ea"/>
                <a:cs typeface="+mj-cs"/>
              </a:rPr>
              <a:t> Different </a:t>
            </a:r>
            <a:r>
              <a:rPr lang="en-US" sz="3600" b="1" noProof="0" dirty="0">
                <a:solidFill>
                  <a:srgbClr val="C00000"/>
                </a:solidFill>
                <a:latin typeface="Calibri"/>
              </a:rPr>
              <a:t>I</a:t>
            </a:r>
            <a:r>
              <a:rPr kumimoji="0" lang="en-US" sz="3600" b="1" i="0" u="none" strike="noStrike" kern="1200" cap="none" spc="0" normalizeH="0" noProof="0" dirty="0">
                <a:ln>
                  <a:noFill/>
                </a:ln>
                <a:solidFill>
                  <a:srgbClr val="C00000"/>
                </a:solidFill>
                <a:effectLst/>
                <a:uLnTx/>
                <a:uFillTx/>
                <a:latin typeface="Calibri"/>
                <a:ea typeface="+mj-ea"/>
                <a:cs typeface="+mj-cs"/>
              </a:rPr>
              <a:t>njuries in Patients</a:t>
            </a:r>
            <a:endParaRPr kumimoji="0" lang="en-US" sz="3600" b="1" i="0" u="none" strike="noStrike" kern="1200" cap="none" spc="0" normalizeH="0" baseline="0" noProof="0" dirty="0">
              <a:ln>
                <a:noFill/>
              </a:ln>
              <a:solidFill>
                <a:srgbClr val="C00000"/>
              </a:solidFill>
              <a:effectLst/>
              <a:uLnTx/>
              <a:uFillTx/>
              <a:latin typeface="Calibri"/>
              <a:ea typeface="+mj-ea"/>
              <a:cs typeface="+mj-cs"/>
            </a:endParaRPr>
          </a:p>
        </p:txBody>
      </p:sp>
      <p:grpSp>
        <p:nvGrpSpPr>
          <p:cNvPr id="5" name="Group 4"/>
          <p:cNvGrpSpPr/>
          <p:nvPr/>
        </p:nvGrpSpPr>
        <p:grpSpPr>
          <a:xfrm>
            <a:off x="1794405" y="2575833"/>
            <a:ext cx="4663545" cy="3981450"/>
            <a:chOff x="609600" y="2130425"/>
            <a:chExt cx="3007783" cy="270510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90" r="35292" b="35313"/>
            <a:stretch/>
          </p:blipFill>
          <p:spPr bwMode="auto">
            <a:xfrm>
              <a:off x="609600" y="2130425"/>
              <a:ext cx="300778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3613" y="23622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Burn</a:t>
              </a:r>
            </a:p>
          </p:txBody>
        </p:sp>
        <p:sp>
          <p:nvSpPr>
            <p:cNvPr id="9" name="Rectangle 8"/>
            <p:cNvSpPr/>
            <p:nvPr/>
          </p:nvSpPr>
          <p:spPr>
            <a:xfrm>
              <a:off x="2362200" y="3711575"/>
              <a:ext cx="116205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400" b="1" dirty="0">
                  <a:solidFill>
                    <a:schemeClr val="tx1"/>
                  </a:solidFill>
                </a:rPr>
                <a:t>Trauma</a:t>
              </a:r>
            </a:p>
          </p:txBody>
        </p:sp>
        <p:sp>
          <p:nvSpPr>
            <p:cNvPr id="11" name="Rectangle 10"/>
            <p:cNvSpPr/>
            <p:nvPr/>
          </p:nvSpPr>
          <p:spPr>
            <a:xfrm>
              <a:off x="2362200" y="2362200"/>
              <a:ext cx="116205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400" b="1" dirty="0">
                  <a:solidFill>
                    <a:schemeClr val="tx1"/>
                  </a:solidFill>
                </a:rPr>
                <a:t>R</a:t>
              </a:r>
              <a:r>
                <a:rPr lang="en-US" sz="2400" b="1" baseline="30000" dirty="0">
                  <a:solidFill>
                    <a:schemeClr val="tx1"/>
                  </a:solidFill>
                </a:rPr>
                <a:t>2</a:t>
              </a:r>
              <a:r>
                <a:rPr lang="en-US" sz="2400" b="1" dirty="0">
                  <a:solidFill>
                    <a:schemeClr val="tx1"/>
                  </a:solidFill>
                </a:rPr>
                <a:t>=0.91</a:t>
              </a:r>
            </a:p>
            <a:p>
              <a:pPr algn="ctr">
                <a:defRPr/>
              </a:pPr>
              <a:r>
                <a:rPr lang="en-US" sz="2400" b="1" dirty="0">
                  <a:solidFill>
                    <a:schemeClr val="tx1"/>
                  </a:solidFill>
                </a:rPr>
                <a:t>97%</a:t>
              </a:r>
            </a:p>
          </p:txBody>
        </p:sp>
      </p:grpSp>
      <p:sp>
        <p:nvSpPr>
          <p:cNvPr id="2" name="Rectangle 1"/>
          <p:cNvSpPr/>
          <p:nvPr/>
        </p:nvSpPr>
        <p:spPr>
          <a:xfrm>
            <a:off x="1306286" y="1204937"/>
            <a:ext cx="7189410" cy="1200329"/>
          </a:xfrm>
          <a:prstGeom prst="rect">
            <a:avLst/>
          </a:prstGeom>
        </p:spPr>
        <p:txBody>
          <a:bodyPr wrap="square">
            <a:spAutoFit/>
          </a:bodyPr>
          <a:lstStyle/>
          <a:p>
            <a:r>
              <a:rPr lang="en-US" sz="2400" dirty="0">
                <a:latin typeface="+mj-lt"/>
              </a:rPr>
              <a:t>Time course studies of 167 patients up to 28 days after severe blunt trauma and 244 patients up to 1 year after burn injury.</a:t>
            </a:r>
          </a:p>
        </p:txBody>
      </p:sp>
    </p:spTree>
    <p:extLst>
      <p:ext uri="{BB962C8B-B14F-4D97-AF65-F5344CB8AC3E}">
        <p14:creationId xmlns:p14="http://schemas.microsoft.com/office/powerpoint/2010/main" val="3123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igure 8"/>
          <p:cNvPicPr>
            <a:picLocks/>
          </p:cNvPicPr>
          <p:nvPr/>
        </p:nvPicPr>
        <p:blipFill rotWithShape="1">
          <a:blip r:embed="rId3">
            <a:extLst>
              <a:ext uri="{28A0092B-C50C-407E-A947-70E740481C1C}">
                <a14:useLocalDpi xmlns:a14="http://schemas.microsoft.com/office/drawing/2010/main" val="0"/>
              </a:ext>
            </a:extLst>
          </a:blip>
          <a:srcRect l="4122" t="2495" r="5555" b="43763"/>
          <a:stretch/>
        </p:blipFill>
        <p:spPr bwMode="auto">
          <a:xfrm>
            <a:off x="-289560" y="1493520"/>
            <a:ext cx="9601200" cy="5166360"/>
          </a:xfrm>
          <a:prstGeom prst="rect">
            <a:avLst/>
          </a:prstGeom>
          <a:noFill/>
          <a:ln>
            <a:noFill/>
          </a:ln>
          <a:extLst/>
        </p:spPr>
      </p:pic>
      <p:sp>
        <p:nvSpPr>
          <p:cNvPr id="4" name="Title 1"/>
          <p:cNvSpPr txBox="1">
            <a:spLocks/>
          </p:cNvSpPr>
          <p:nvPr/>
        </p:nvSpPr>
        <p:spPr>
          <a:xfrm>
            <a:off x="440267" y="-23247"/>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3600" b="1" dirty="0">
                <a:solidFill>
                  <a:srgbClr val="C00000"/>
                </a:solidFill>
              </a:rPr>
              <a:t>Gene MMP8 as </a:t>
            </a:r>
            <a:r>
              <a:rPr lang="en-US" sz="3600" b="1" dirty="0">
                <a:solidFill>
                  <a:srgbClr val="C00000"/>
                </a:solidFill>
                <a:latin typeface="Calibri"/>
              </a:rPr>
              <a:t>an Example</a:t>
            </a:r>
            <a:endParaRPr kumimoji="0" lang="en-US" sz="3600" b="1" i="0" u="none" strike="noStrike" kern="1200" cap="none" spc="0" normalizeH="0" baseline="0" noProof="0" dirty="0">
              <a:ln>
                <a:noFill/>
              </a:ln>
              <a:solidFill>
                <a:srgbClr val="C00000"/>
              </a:solidFill>
              <a:effectLst/>
              <a:uLnTx/>
              <a:uFillTx/>
              <a:latin typeface="Calibri"/>
              <a:ea typeface="+mj-ea"/>
              <a:cs typeface="+mj-cs"/>
            </a:endParaRPr>
          </a:p>
        </p:txBody>
      </p:sp>
      <p:cxnSp>
        <p:nvCxnSpPr>
          <p:cNvPr id="6" name="Straight Connector 5"/>
          <p:cNvCxnSpPr/>
          <p:nvPr/>
        </p:nvCxnSpPr>
        <p:spPr>
          <a:xfrm>
            <a:off x="2270760" y="2194560"/>
            <a:ext cx="0" cy="33375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32120" y="2194560"/>
            <a:ext cx="0" cy="33375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99560" y="2194560"/>
            <a:ext cx="0" cy="33375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0274" y="5751672"/>
            <a:ext cx="9033948" cy="369332"/>
          </a:xfrm>
          <a:prstGeom prst="rect">
            <a:avLst/>
          </a:prstGeom>
          <a:noFill/>
        </p:spPr>
        <p:txBody>
          <a:bodyPr wrap="none" rtlCol="0">
            <a:spAutoFit/>
          </a:bodyPr>
          <a:lstStyle/>
          <a:p>
            <a:r>
              <a:rPr lang="en-US" b="1" dirty="0"/>
              <a:t>   0 Hour                   1 Day                      1 Week              1 Month                                    1 Year       </a:t>
            </a:r>
          </a:p>
        </p:txBody>
      </p:sp>
      <p:cxnSp>
        <p:nvCxnSpPr>
          <p:cNvPr id="10" name="Straight Connector 9"/>
          <p:cNvCxnSpPr/>
          <p:nvPr/>
        </p:nvCxnSpPr>
        <p:spPr>
          <a:xfrm>
            <a:off x="8290560" y="2194560"/>
            <a:ext cx="0" cy="33375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80" y="2194560"/>
            <a:ext cx="0" cy="333756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7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3" y="274638"/>
            <a:ext cx="8229600" cy="1143000"/>
          </a:xfrm>
        </p:spPr>
        <p:txBody>
          <a:bodyPr/>
          <a:lstStyle/>
          <a:p>
            <a:r>
              <a:rPr lang="en-US" b="1" dirty="0">
                <a:solidFill>
                  <a:schemeClr val="accent2"/>
                </a:solidFill>
              </a:rPr>
              <a:t>Challenges in Studying Patients</a:t>
            </a:r>
            <a:r>
              <a:rPr lang="en-US" dirty="0">
                <a:solidFill>
                  <a:schemeClr val="accent2"/>
                </a:solidFill>
              </a:rPr>
              <a:t> </a:t>
            </a:r>
          </a:p>
        </p:txBody>
      </p:sp>
      <p:sp>
        <p:nvSpPr>
          <p:cNvPr id="3" name="Content Placeholder 2"/>
          <p:cNvSpPr>
            <a:spLocks noGrp="1"/>
          </p:cNvSpPr>
          <p:nvPr>
            <p:ph idx="1"/>
          </p:nvPr>
        </p:nvSpPr>
        <p:spPr>
          <a:xfrm>
            <a:off x="0" y="1971403"/>
            <a:ext cx="4086225" cy="2467428"/>
          </a:xfrm>
        </p:spPr>
        <p:txBody>
          <a:bodyPr/>
          <a:lstStyle/>
          <a:p>
            <a:r>
              <a:rPr lang="en-US" sz="2800" dirty="0"/>
              <a:t>Ethical considerations and regulations </a:t>
            </a:r>
          </a:p>
          <a:p>
            <a:r>
              <a:rPr lang="en-US" sz="2800" dirty="0"/>
              <a:t>Heterogeneities of the individuals: nature and nurture </a:t>
            </a:r>
          </a:p>
          <a:p>
            <a:r>
              <a:rPr lang="en-US" sz="2800" dirty="0"/>
              <a:t>Diversity of the disease: etiologies &amp; phenotypes</a:t>
            </a:r>
          </a:p>
          <a:p>
            <a:r>
              <a:rPr lang="en-US" sz="2800" dirty="0"/>
              <a:t>Variations in patient care</a:t>
            </a:r>
          </a:p>
        </p:txBody>
      </p:sp>
      <p:pic>
        <p:nvPicPr>
          <p:cNvPr id="4" name="Picture 2" descr="http://www.memorialhealth.us/images/made/images/uploads/MHD_Lufkin_19_600_447_75.jpg"/>
          <p:cNvPicPr>
            <a:picLocks noChangeAspect="1" noChangeArrowheads="1"/>
          </p:cNvPicPr>
          <p:nvPr/>
        </p:nvPicPr>
        <p:blipFill rotWithShape="1">
          <a:blip r:embed="rId3">
            <a:extLst>
              <a:ext uri="{28A0092B-C50C-407E-A947-70E740481C1C}">
                <a14:useLocalDpi xmlns:a14="http://schemas.microsoft.com/office/drawing/2010/main" val="0"/>
              </a:ext>
            </a:extLst>
          </a:blip>
          <a:srcRect r="20480"/>
          <a:stretch/>
        </p:blipFill>
        <p:spPr bwMode="auto">
          <a:xfrm>
            <a:off x="4021931" y="1631836"/>
            <a:ext cx="4914899" cy="506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25762" y="3609616"/>
            <a:ext cx="6623735" cy="1096527"/>
            <a:chOff x="2925762" y="3609616"/>
            <a:chExt cx="6623735" cy="1096527"/>
          </a:xfrm>
        </p:grpSpPr>
        <p:grpSp>
          <p:nvGrpSpPr>
            <p:cNvPr id="434362" name="Group 186"/>
            <p:cNvGrpSpPr>
              <a:grpSpLocks/>
            </p:cNvGrpSpPr>
            <p:nvPr/>
          </p:nvGrpSpPr>
          <p:grpSpPr bwMode="auto">
            <a:xfrm>
              <a:off x="2925762" y="3961606"/>
              <a:ext cx="5730875" cy="744537"/>
              <a:chOff x="1644" y="2473"/>
              <a:chExt cx="3610" cy="469"/>
            </a:xfrm>
          </p:grpSpPr>
          <p:sp>
            <p:nvSpPr>
              <p:cNvPr id="434180" name="Line 4"/>
              <p:cNvSpPr>
                <a:spLocks noChangeShapeType="1"/>
              </p:cNvSpPr>
              <p:nvPr/>
            </p:nvSpPr>
            <p:spPr bwMode="auto">
              <a:xfrm>
                <a:off x="2219" y="274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34192" name="Group 16"/>
              <p:cNvGrpSpPr>
                <a:grpSpLocks/>
              </p:cNvGrpSpPr>
              <p:nvPr/>
            </p:nvGrpSpPr>
            <p:grpSpPr bwMode="auto">
              <a:xfrm>
                <a:off x="1644" y="2879"/>
                <a:ext cx="691" cy="51"/>
                <a:chOff x="1548" y="3360"/>
                <a:chExt cx="496" cy="60"/>
              </a:xfrm>
            </p:grpSpPr>
            <p:sp>
              <p:nvSpPr>
                <p:cNvPr id="434193" name="Oval 17"/>
                <p:cNvSpPr>
                  <a:spLocks noChangeArrowheads="1"/>
                </p:cNvSpPr>
                <p:nvPr/>
              </p:nvSpPr>
              <p:spPr bwMode="auto">
                <a:xfrm>
                  <a:off x="1548"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194" name="Oval 18"/>
                <p:cNvSpPr>
                  <a:spLocks noChangeArrowheads="1"/>
                </p:cNvSpPr>
                <p:nvPr/>
              </p:nvSpPr>
              <p:spPr bwMode="auto">
                <a:xfrm>
                  <a:off x="1740"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195" name="Oval 19"/>
                <p:cNvSpPr>
                  <a:spLocks noChangeArrowheads="1"/>
                </p:cNvSpPr>
                <p:nvPr/>
              </p:nvSpPr>
              <p:spPr bwMode="auto">
                <a:xfrm>
                  <a:off x="1932"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34196" name="Group 20"/>
              <p:cNvGrpSpPr>
                <a:grpSpLocks/>
              </p:cNvGrpSpPr>
              <p:nvPr/>
            </p:nvGrpSpPr>
            <p:grpSpPr bwMode="auto">
              <a:xfrm>
                <a:off x="1763" y="2767"/>
                <a:ext cx="658" cy="50"/>
                <a:chOff x="1548" y="3360"/>
                <a:chExt cx="496" cy="60"/>
              </a:xfrm>
            </p:grpSpPr>
            <p:sp>
              <p:nvSpPr>
                <p:cNvPr id="434197" name="Oval 21"/>
                <p:cNvSpPr>
                  <a:spLocks noChangeArrowheads="1"/>
                </p:cNvSpPr>
                <p:nvPr/>
              </p:nvSpPr>
              <p:spPr bwMode="auto">
                <a:xfrm>
                  <a:off x="1548"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198" name="Oval 22"/>
                <p:cNvSpPr>
                  <a:spLocks noChangeArrowheads="1"/>
                </p:cNvSpPr>
                <p:nvPr/>
              </p:nvSpPr>
              <p:spPr bwMode="auto">
                <a:xfrm>
                  <a:off x="1740"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199" name="Oval 23"/>
                <p:cNvSpPr>
                  <a:spLocks noChangeArrowheads="1"/>
                </p:cNvSpPr>
                <p:nvPr/>
              </p:nvSpPr>
              <p:spPr bwMode="auto">
                <a:xfrm>
                  <a:off x="1932"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34200" name="Group 24"/>
              <p:cNvGrpSpPr>
                <a:grpSpLocks/>
              </p:cNvGrpSpPr>
              <p:nvPr/>
            </p:nvGrpSpPr>
            <p:grpSpPr bwMode="auto">
              <a:xfrm>
                <a:off x="1887" y="2668"/>
                <a:ext cx="612" cy="49"/>
                <a:chOff x="1548" y="3360"/>
                <a:chExt cx="496" cy="60"/>
              </a:xfrm>
            </p:grpSpPr>
            <p:sp>
              <p:nvSpPr>
                <p:cNvPr id="434201" name="Oval 25"/>
                <p:cNvSpPr>
                  <a:spLocks noChangeArrowheads="1"/>
                </p:cNvSpPr>
                <p:nvPr/>
              </p:nvSpPr>
              <p:spPr bwMode="auto">
                <a:xfrm>
                  <a:off x="1548"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02" name="Oval 26"/>
                <p:cNvSpPr>
                  <a:spLocks noChangeArrowheads="1"/>
                </p:cNvSpPr>
                <p:nvPr/>
              </p:nvSpPr>
              <p:spPr bwMode="auto">
                <a:xfrm>
                  <a:off x="1740"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03" name="Oval 27"/>
                <p:cNvSpPr>
                  <a:spLocks noChangeArrowheads="1"/>
                </p:cNvSpPr>
                <p:nvPr/>
              </p:nvSpPr>
              <p:spPr bwMode="auto">
                <a:xfrm>
                  <a:off x="1932"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34204" name="Group 28"/>
              <p:cNvGrpSpPr>
                <a:grpSpLocks/>
              </p:cNvGrpSpPr>
              <p:nvPr/>
            </p:nvGrpSpPr>
            <p:grpSpPr bwMode="auto">
              <a:xfrm>
                <a:off x="1990" y="2564"/>
                <a:ext cx="592" cy="49"/>
                <a:chOff x="1548" y="3360"/>
                <a:chExt cx="496" cy="60"/>
              </a:xfrm>
            </p:grpSpPr>
            <p:sp>
              <p:nvSpPr>
                <p:cNvPr id="434205" name="Oval 29"/>
                <p:cNvSpPr>
                  <a:spLocks noChangeArrowheads="1"/>
                </p:cNvSpPr>
                <p:nvPr/>
              </p:nvSpPr>
              <p:spPr bwMode="auto">
                <a:xfrm>
                  <a:off x="1548"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06" name="Oval 30"/>
                <p:cNvSpPr>
                  <a:spLocks noChangeArrowheads="1"/>
                </p:cNvSpPr>
                <p:nvPr/>
              </p:nvSpPr>
              <p:spPr bwMode="auto">
                <a:xfrm>
                  <a:off x="1740"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07" name="Oval 31"/>
                <p:cNvSpPr>
                  <a:spLocks noChangeArrowheads="1"/>
                </p:cNvSpPr>
                <p:nvPr/>
              </p:nvSpPr>
              <p:spPr bwMode="auto">
                <a:xfrm>
                  <a:off x="1932"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34208" name="Group 32"/>
              <p:cNvGrpSpPr>
                <a:grpSpLocks/>
              </p:cNvGrpSpPr>
              <p:nvPr/>
            </p:nvGrpSpPr>
            <p:grpSpPr bwMode="auto">
              <a:xfrm>
                <a:off x="2105" y="2473"/>
                <a:ext cx="538" cy="49"/>
                <a:chOff x="1548" y="3360"/>
                <a:chExt cx="496" cy="60"/>
              </a:xfrm>
            </p:grpSpPr>
            <p:sp>
              <p:nvSpPr>
                <p:cNvPr id="434209" name="Oval 33"/>
                <p:cNvSpPr>
                  <a:spLocks noChangeArrowheads="1"/>
                </p:cNvSpPr>
                <p:nvPr/>
              </p:nvSpPr>
              <p:spPr bwMode="auto">
                <a:xfrm>
                  <a:off x="1548"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0" name="Oval 34"/>
                <p:cNvSpPr>
                  <a:spLocks noChangeArrowheads="1"/>
                </p:cNvSpPr>
                <p:nvPr/>
              </p:nvSpPr>
              <p:spPr bwMode="auto">
                <a:xfrm>
                  <a:off x="1740"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1" name="Oval 35"/>
                <p:cNvSpPr>
                  <a:spLocks noChangeArrowheads="1"/>
                </p:cNvSpPr>
                <p:nvPr/>
              </p:nvSpPr>
              <p:spPr bwMode="auto">
                <a:xfrm>
                  <a:off x="1932" y="3360"/>
                  <a:ext cx="112" cy="6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34212" name="Oval 36"/>
              <p:cNvSpPr>
                <a:spLocks noChangeArrowheads="1"/>
              </p:cNvSpPr>
              <p:nvPr/>
            </p:nvSpPr>
            <p:spPr bwMode="auto">
              <a:xfrm>
                <a:off x="2976" y="2892"/>
                <a:ext cx="157"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3" name="Oval 37"/>
              <p:cNvSpPr>
                <a:spLocks noChangeArrowheads="1"/>
              </p:cNvSpPr>
              <p:nvPr/>
            </p:nvSpPr>
            <p:spPr bwMode="auto">
              <a:xfrm>
                <a:off x="3386" y="2892"/>
                <a:ext cx="156"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4" name="Oval 38"/>
              <p:cNvSpPr>
                <a:spLocks noChangeArrowheads="1"/>
              </p:cNvSpPr>
              <p:nvPr/>
            </p:nvSpPr>
            <p:spPr bwMode="auto">
              <a:xfrm>
                <a:off x="3789" y="2892"/>
                <a:ext cx="156"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5" name="Oval 39"/>
              <p:cNvSpPr>
                <a:spLocks noChangeArrowheads="1"/>
              </p:cNvSpPr>
              <p:nvPr/>
            </p:nvSpPr>
            <p:spPr bwMode="auto">
              <a:xfrm>
                <a:off x="3022" y="2780"/>
                <a:ext cx="149"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6" name="Oval 40"/>
              <p:cNvSpPr>
                <a:spLocks noChangeArrowheads="1"/>
              </p:cNvSpPr>
              <p:nvPr/>
            </p:nvSpPr>
            <p:spPr bwMode="auto">
              <a:xfrm>
                <a:off x="3390" y="2780"/>
                <a:ext cx="148"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7" name="Oval 41"/>
              <p:cNvSpPr>
                <a:spLocks noChangeArrowheads="1"/>
              </p:cNvSpPr>
              <p:nvPr/>
            </p:nvSpPr>
            <p:spPr bwMode="auto">
              <a:xfrm>
                <a:off x="3755" y="2780"/>
                <a:ext cx="149"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8" name="Oval 42"/>
              <p:cNvSpPr>
                <a:spLocks noChangeArrowheads="1"/>
              </p:cNvSpPr>
              <p:nvPr/>
            </p:nvSpPr>
            <p:spPr bwMode="auto">
              <a:xfrm>
                <a:off x="3061" y="2680"/>
                <a:ext cx="138"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19" name="Oval 43"/>
              <p:cNvSpPr>
                <a:spLocks noChangeArrowheads="1"/>
              </p:cNvSpPr>
              <p:nvPr/>
            </p:nvSpPr>
            <p:spPr bwMode="auto">
              <a:xfrm>
                <a:off x="3395" y="2680"/>
                <a:ext cx="138"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0" name="Oval 44"/>
              <p:cNvSpPr>
                <a:spLocks noChangeArrowheads="1"/>
              </p:cNvSpPr>
              <p:nvPr/>
            </p:nvSpPr>
            <p:spPr bwMode="auto">
              <a:xfrm>
                <a:off x="3726" y="2680"/>
                <a:ext cx="139"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1" name="Oval 45"/>
              <p:cNvSpPr>
                <a:spLocks noChangeArrowheads="1"/>
              </p:cNvSpPr>
              <p:nvPr/>
            </p:nvSpPr>
            <p:spPr bwMode="auto">
              <a:xfrm>
                <a:off x="3104" y="2577"/>
                <a:ext cx="134"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2" name="Oval 46"/>
              <p:cNvSpPr>
                <a:spLocks noChangeArrowheads="1"/>
              </p:cNvSpPr>
              <p:nvPr/>
            </p:nvSpPr>
            <p:spPr bwMode="auto">
              <a:xfrm>
                <a:off x="3397" y="2577"/>
                <a:ext cx="133"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3" name="Oval 47"/>
              <p:cNvSpPr>
                <a:spLocks noChangeArrowheads="1"/>
              </p:cNvSpPr>
              <p:nvPr/>
            </p:nvSpPr>
            <p:spPr bwMode="auto">
              <a:xfrm>
                <a:off x="3704" y="2577"/>
                <a:ext cx="134"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4" name="Oval 48"/>
              <p:cNvSpPr>
                <a:spLocks noChangeArrowheads="1"/>
              </p:cNvSpPr>
              <p:nvPr/>
            </p:nvSpPr>
            <p:spPr bwMode="auto">
              <a:xfrm>
                <a:off x="3139" y="2486"/>
                <a:ext cx="121"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5" name="Oval 49"/>
              <p:cNvSpPr>
                <a:spLocks noChangeArrowheads="1"/>
              </p:cNvSpPr>
              <p:nvPr/>
            </p:nvSpPr>
            <p:spPr bwMode="auto">
              <a:xfrm>
                <a:off x="3403" y="2486"/>
                <a:ext cx="121"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6" name="Oval 50"/>
              <p:cNvSpPr>
                <a:spLocks noChangeArrowheads="1"/>
              </p:cNvSpPr>
              <p:nvPr/>
            </p:nvSpPr>
            <p:spPr bwMode="auto">
              <a:xfrm>
                <a:off x="3682" y="2486"/>
                <a:ext cx="121"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7" name="Oval 51"/>
              <p:cNvSpPr>
                <a:spLocks noChangeArrowheads="1"/>
              </p:cNvSpPr>
              <p:nvPr/>
            </p:nvSpPr>
            <p:spPr bwMode="auto">
              <a:xfrm flipH="1">
                <a:off x="5098" y="2879"/>
                <a:ext cx="156" cy="51"/>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8" name="Oval 52"/>
              <p:cNvSpPr>
                <a:spLocks noChangeArrowheads="1"/>
              </p:cNvSpPr>
              <p:nvPr/>
            </p:nvSpPr>
            <p:spPr bwMode="auto">
              <a:xfrm flipH="1">
                <a:off x="4831" y="2879"/>
                <a:ext cx="156" cy="51"/>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29" name="Oval 53"/>
              <p:cNvSpPr>
                <a:spLocks noChangeArrowheads="1"/>
              </p:cNvSpPr>
              <p:nvPr/>
            </p:nvSpPr>
            <p:spPr bwMode="auto">
              <a:xfrm flipH="1">
                <a:off x="4732" y="2767"/>
                <a:ext cx="148"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30" name="Oval 54"/>
              <p:cNvSpPr>
                <a:spLocks noChangeArrowheads="1"/>
              </p:cNvSpPr>
              <p:nvPr/>
            </p:nvSpPr>
            <p:spPr bwMode="auto">
              <a:xfrm flipH="1">
                <a:off x="4477" y="2767"/>
                <a:ext cx="149" cy="50"/>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31" name="Oval 55"/>
              <p:cNvSpPr>
                <a:spLocks noChangeArrowheads="1"/>
              </p:cNvSpPr>
              <p:nvPr/>
            </p:nvSpPr>
            <p:spPr bwMode="auto">
              <a:xfrm flipH="1">
                <a:off x="4637" y="2668"/>
                <a:ext cx="137"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32" name="Oval 56"/>
              <p:cNvSpPr>
                <a:spLocks noChangeArrowheads="1"/>
              </p:cNvSpPr>
              <p:nvPr/>
            </p:nvSpPr>
            <p:spPr bwMode="auto">
              <a:xfrm flipH="1">
                <a:off x="4775" y="2564"/>
                <a:ext cx="134"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33" name="Oval 57"/>
              <p:cNvSpPr>
                <a:spLocks noChangeArrowheads="1"/>
              </p:cNvSpPr>
              <p:nvPr/>
            </p:nvSpPr>
            <p:spPr bwMode="auto">
              <a:xfrm flipH="1">
                <a:off x="4546" y="2564"/>
                <a:ext cx="134"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4234" name="Oval 58"/>
              <p:cNvSpPr>
                <a:spLocks noChangeArrowheads="1"/>
              </p:cNvSpPr>
              <p:nvPr/>
            </p:nvSpPr>
            <p:spPr bwMode="auto">
              <a:xfrm flipH="1">
                <a:off x="4673" y="2473"/>
                <a:ext cx="121" cy="49"/>
              </a:xfrm>
              <a:prstGeom prst="ellipse">
                <a:avLst/>
              </a:prstGeom>
              <a:gradFill rotWithShape="0">
                <a:gsLst>
                  <a:gs pos="0">
                    <a:schemeClr val="hlink">
                      <a:gamma/>
                      <a:tint val="30196"/>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7" name="TextBox 6"/>
            <p:cNvSpPr txBox="1"/>
            <p:nvPr/>
          </p:nvSpPr>
          <p:spPr>
            <a:xfrm>
              <a:off x="3421216" y="3609616"/>
              <a:ext cx="6128281" cy="369332"/>
            </a:xfrm>
            <a:prstGeom prst="rect">
              <a:avLst/>
            </a:prstGeom>
            <a:noFill/>
          </p:spPr>
          <p:txBody>
            <a:bodyPr wrap="none" rtlCol="0">
              <a:spAutoFit/>
            </a:bodyPr>
            <a:lstStyle/>
            <a:p>
              <a:r>
                <a:rPr lang="en-US" dirty="0"/>
                <a:t>Molecular                Cellular                       Phenotypical                   </a:t>
              </a:r>
            </a:p>
          </p:txBody>
        </p:sp>
      </p:grpSp>
      <p:grpSp>
        <p:nvGrpSpPr>
          <p:cNvPr id="5" name="Group 4"/>
          <p:cNvGrpSpPr/>
          <p:nvPr/>
        </p:nvGrpSpPr>
        <p:grpSpPr>
          <a:xfrm>
            <a:off x="873546" y="2348084"/>
            <a:ext cx="3674392" cy="958759"/>
            <a:chOff x="873546" y="2348084"/>
            <a:chExt cx="3674392" cy="958759"/>
          </a:xfrm>
        </p:grpSpPr>
        <p:sp>
          <p:nvSpPr>
            <p:cNvPr id="4" name="Right Arrow 3"/>
            <p:cNvSpPr/>
            <p:nvPr/>
          </p:nvSpPr>
          <p:spPr>
            <a:xfrm rot="18910102">
              <a:off x="2120215" y="3003398"/>
              <a:ext cx="2427723" cy="30344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182" name="Text Box 6"/>
            <p:cNvSpPr txBox="1">
              <a:spLocks noChangeArrowheads="1"/>
            </p:cNvSpPr>
            <p:nvPr/>
          </p:nvSpPr>
          <p:spPr bwMode="auto">
            <a:xfrm>
              <a:off x="873546" y="2348084"/>
              <a:ext cx="2626648" cy="742995"/>
            </a:xfrm>
            <a:prstGeom prst="rect">
              <a:avLst/>
            </a:prstGeom>
            <a:noFill/>
            <a:ln>
              <a:noFill/>
            </a:ln>
            <a:effectLst/>
            <a:extLst>
              <a:ext uri="{909E8E84-426E-40DD-AFC4-6F175D3DCCD1}">
                <a14:hiddenFill xmlns:a14="http://schemas.microsoft.com/office/drawing/2010/main">
                  <a:solidFill>
                    <a:srgbClr val="8700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eaLnBrk="0" hangingPunct="0"/>
              <a:r>
                <a:rPr lang="en-US" sz="2000" b="1" dirty="0">
                  <a:solidFill>
                    <a:srgbClr val="C00000"/>
                  </a:solidFill>
                </a:rPr>
                <a:t>New insights into </a:t>
              </a:r>
            </a:p>
            <a:p>
              <a:pPr eaLnBrk="0" hangingPunct="0"/>
              <a:r>
                <a:rPr lang="en-US" sz="2000" b="1" dirty="0">
                  <a:solidFill>
                    <a:srgbClr val="C00000"/>
                  </a:solidFill>
                </a:rPr>
                <a:t>disease mechanisms</a:t>
              </a:r>
            </a:p>
            <a:p>
              <a:pPr eaLnBrk="0" hangingPunct="0"/>
              <a:r>
                <a:rPr lang="en-US" sz="2000" b="1" dirty="0">
                  <a:solidFill>
                    <a:srgbClr val="C00000"/>
                  </a:solidFill>
                </a:rPr>
                <a:t>and treatments </a:t>
              </a:r>
            </a:p>
          </p:txBody>
        </p:sp>
      </p:grpSp>
      <p:sp>
        <p:nvSpPr>
          <p:cNvPr id="434332" name="Rectangle 156"/>
          <p:cNvSpPr>
            <a:spLocks noChangeArrowheads="1"/>
          </p:cNvSpPr>
          <p:nvPr/>
        </p:nvSpPr>
        <p:spPr bwMode="auto">
          <a:xfrm>
            <a:off x="17466" y="3953452"/>
            <a:ext cx="2438400" cy="830997"/>
          </a:xfrm>
          <a:prstGeom prst="rect">
            <a:avLst/>
          </a:prstGeom>
          <a:noFill/>
          <a:ln>
            <a:noFill/>
          </a:ln>
          <a:effectLst/>
          <a:extLst>
            <a:ext uri="{909E8E84-426E-40DD-AFC4-6F175D3DCCD1}">
              <a14:hiddenFill xmlns:a14="http://schemas.microsoft.com/office/drawing/2010/main">
                <a:gradFill rotWithShape="0">
                  <a:gsLst>
                    <a:gs pos="0">
                      <a:srgbClr val="8700EC">
                        <a:gamma/>
                        <a:shade val="0"/>
                        <a:invGamma/>
                      </a:srgbClr>
                    </a:gs>
                    <a:gs pos="100000">
                      <a:srgbClr val="8700EC"/>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r" eaLnBrk="0" hangingPunct="0"/>
            <a:r>
              <a:rPr lang="en-US" sz="2400" b="1" dirty="0"/>
              <a:t>Studies on </a:t>
            </a:r>
          </a:p>
          <a:p>
            <a:pPr algn="r" eaLnBrk="0" hangingPunct="0"/>
            <a:r>
              <a:rPr lang="en-US" sz="2400" b="1" dirty="0"/>
              <a:t>Model Organisms</a:t>
            </a:r>
          </a:p>
        </p:txBody>
      </p:sp>
      <p:pic>
        <p:nvPicPr>
          <p:cNvPr id="434356" name="Picture 180" descr="800px-E_coli_at_10000x,_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0540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434357" name="Picture 181" descr="th_y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054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34358" name="Picture 182" descr="800px-Enlarged_c_eleg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105400"/>
            <a:ext cx="1447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434359" name="Picture 183" descr="200px-Drosophila_melanogaster_-_side_(a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105400"/>
            <a:ext cx="160020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434360" name="Picture 184" descr="essay_righ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105400"/>
            <a:ext cx="1676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34361" name="Picture 185" descr="180px-Arabidopsis_thal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98742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4364" name="Text Box 188"/>
          <p:cNvSpPr txBox="1">
            <a:spLocks noChangeArrowheads="1"/>
          </p:cNvSpPr>
          <p:nvPr/>
        </p:nvSpPr>
        <p:spPr bwMode="auto">
          <a:xfrm>
            <a:off x="3672298" y="1739613"/>
            <a:ext cx="1222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Patients</a:t>
            </a:r>
          </a:p>
        </p:txBody>
      </p:sp>
      <p:sp>
        <p:nvSpPr>
          <p:cNvPr id="2" name="Title 1"/>
          <p:cNvSpPr>
            <a:spLocks noGrp="1"/>
          </p:cNvSpPr>
          <p:nvPr>
            <p:ph type="title"/>
          </p:nvPr>
        </p:nvSpPr>
        <p:spPr>
          <a:xfrm>
            <a:off x="-144287" y="387574"/>
            <a:ext cx="5059187" cy="509587"/>
          </a:xfrm>
        </p:spPr>
        <p:txBody>
          <a:bodyPr/>
          <a:lstStyle/>
          <a:p>
            <a:r>
              <a:rPr lang="en-US" b="1" dirty="0">
                <a:solidFill>
                  <a:schemeClr val="accent2"/>
                </a:solidFill>
              </a:rPr>
              <a:t>Disease Models</a:t>
            </a:r>
          </a:p>
        </p:txBody>
      </p:sp>
      <p:pic>
        <p:nvPicPr>
          <p:cNvPr id="2050" name="Picture 2" descr="http://trialx.com/curetalk/wp-content/blogs.dir/7/files/2011/05/diseases/Icu-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320" y="85822"/>
            <a:ext cx="3934884" cy="2951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22925" y="2197965"/>
            <a:ext cx="601385" cy="1569660"/>
          </a:xfrm>
          <a:prstGeom prst="rect">
            <a:avLst/>
          </a:prstGeom>
          <a:noFill/>
        </p:spPr>
        <p:txBody>
          <a:bodyPr wrap="square" rtlCol="0">
            <a:spAutoFit/>
          </a:bodyPr>
          <a:lstStyle/>
          <a:p>
            <a:r>
              <a:rPr lang="en-US" sz="9600" b="1" dirty="0">
                <a:solidFill>
                  <a:srgbClr val="C00000"/>
                </a:solidFill>
              </a:rPr>
              <a:t>?</a:t>
            </a:r>
          </a:p>
        </p:txBody>
      </p:sp>
      <p:grpSp>
        <p:nvGrpSpPr>
          <p:cNvPr id="10" name="Group 9"/>
          <p:cNvGrpSpPr/>
          <p:nvPr/>
        </p:nvGrpSpPr>
        <p:grpSpPr>
          <a:xfrm>
            <a:off x="3810000" y="4038603"/>
            <a:ext cx="3889371" cy="744538"/>
            <a:chOff x="3810000" y="4038603"/>
            <a:chExt cx="3889371" cy="744538"/>
          </a:xfrm>
        </p:grpSpPr>
        <p:grpSp>
          <p:nvGrpSpPr>
            <p:cNvPr id="434367" name="Group 191"/>
            <p:cNvGrpSpPr>
              <a:grpSpLocks/>
            </p:cNvGrpSpPr>
            <p:nvPr/>
          </p:nvGrpSpPr>
          <p:grpSpPr bwMode="auto">
            <a:xfrm>
              <a:off x="3810000" y="4038603"/>
              <a:ext cx="2193925" cy="744538"/>
              <a:chOff x="2400" y="2544"/>
              <a:chExt cx="1382" cy="469"/>
            </a:xfrm>
            <a:solidFill>
              <a:srgbClr val="C00000"/>
            </a:solidFill>
          </p:grpSpPr>
          <p:sp>
            <p:nvSpPr>
              <p:cNvPr id="434365" name="Oval 189"/>
              <p:cNvSpPr>
                <a:spLocks noChangeArrowheads="1"/>
              </p:cNvSpPr>
              <p:nvPr/>
            </p:nvSpPr>
            <p:spPr bwMode="auto">
              <a:xfrm>
                <a:off x="2400" y="2544"/>
                <a:ext cx="240" cy="14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366" name="Oval 190"/>
              <p:cNvSpPr>
                <a:spLocks noChangeArrowheads="1"/>
              </p:cNvSpPr>
              <p:nvPr/>
            </p:nvSpPr>
            <p:spPr bwMode="auto">
              <a:xfrm>
                <a:off x="3542" y="2869"/>
                <a:ext cx="240" cy="14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Oval 190"/>
            <p:cNvSpPr>
              <a:spLocks noChangeArrowheads="1"/>
            </p:cNvSpPr>
            <p:nvPr/>
          </p:nvSpPr>
          <p:spPr bwMode="auto">
            <a:xfrm>
              <a:off x="7318371" y="4368151"/>
              <a:ext cx="381000" cy="228600"/>
            </a:xfrm>
            <a:prstGeom prst="ellipse">
              <a:avLst/>
            </a:prstGeom>
            <a:solidFill>
              <a:srgbClr val="C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49407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1"/>
          <p:cNvGrpSpPr>
            <a:grpSpLocks/>
          </p:cNvGrpSpPr>
          <p:nvPr/>
        </p:nvGrpSpPr>
        <p:grpSpPr bwMode="auto">
          <a:xfrm>
            <a:off x="0" y="1219200"/>
            <a:ext cx="9144000" cy="5974398"/>
            <a:chOff x="8464" y="9292"/>
            <a:chExt cx="3378" cy="2140"/>
          </a:xfrm>
        </p:grpSpPr>
        <p:pic>
          <p:nvPicPr>
            <p:cNvPr id="7" name="Picture 82" descr="home_topc"/>
            <p:cNvPicPr>
              <a:picLocks noChangeAspect="1" noChangeArrowheads="1"/>
            </p:cNvPicPr>
            <p:nvPr/>
          </p:nvPicPr>
          <p:blipFill>
            <a:blip r:embed="rId3">
              <a:lum bright="-8000" contrast="-10000"/>
              <a:extLst>
                <a:ext uri="{28A0092B-C50C-407E-A947-70E740481C1C}">
                  <a14:useLocalDpi xmlns:a14="http://schemas.microsoft.com/office/drawing/2010/main" val="0"/>
                </a:ext>
              </a:extLst>
            </a:blip>
            <a:srcRect/>
            <a:stretch>
              <a:fillRect/>
            </a:stretch>
          </p:blipFill>
          <p:spPr bwMode="auto">
            <a:xfrm>
              <a:off x="8465" y="9292"/>
              <a:ext cx="3377"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3" descr="trauma_text1"/>
            <p:cNvPicPr>
              <a:picLocks noChangeAspect="1" noChangeArrowheads="1"/>
            </p:cNvPicPr>
            <p:nvPr/>
          </p:nvPicPr>
          <p:blipFill>
            <a:blip r:embed="rId4">
              <a:lum bright="-8000" contrast="-10000"/>
              <a:extLst>
                <a:ext uri="{28A0092B-C50C-407E-A947-70E740481C1C}">
                  <a14:useLocalDpi xmlns:a14="http://schemas.microsoft.com/office/drawing/2010/main" val="0"/>
                </a:ext>
              </a:extLst>
            </a:blip>
            <a:srcRect/>
            <a:stretch>
              <a:fillRect/>
            </a:stretch>
          </p:blipFill>
          <p:spPr bwMode="auto">
            <a:xfrm>
              <a:off x="8464" y="10827"/>
              <a:ext cx="25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4" descr="home_right"/>
            <p:cNvPicPr>
              <a:picLocks noChangeAspect="1" noChangeArrowheads="1"/>
            </p:cNvPicPr>
            <p:nvPr/>
          </p:nvPicPr>
          <p:blipFill>
            <a:blip r:embed="rId5">
              <a:lum bright="-8000" contrast="-10000"/>
              <a:extLst>
                <a:ext uri="{28A0092B-C50C-407E-A947-70E740481C1C}">
                  <a14:useLocalDpi xmlns:a14="http://schemas.microsoft.com/office/drawing/2010/main" val="0"/>
                </a:ext>
              </a:extLst>
            </a:blip>
            <a:srcRect/>
            <a:stretch>
              <a:fillRect/>
            </a:stretch>
          </p:blipFill>
          <p:spPr bwMode="auto">
            <a:xfrm>
              <a:off x="10985" y="10827"/>
              <a:ext cx="857"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5" descr="home_bottom"/>
            <p:cNvPicPr>
              <a:picLocks noChangeAspect="1" noChangeArrowheads="1"/>
            </p:cNvPicPr>
            <p:nvPr/>
          </p:nvPicPr>
          <p:blipFill>
            <a:blip r:embed="rId6">
              <a:lum bright="-8000" contrast="-10000"/>
              <a:extLst>
                <a:ext uri="{28A0092B-C50C-407E-A947-70E740481C1C}">
                  <a14:useLocalDpi xmlns:a14="http://schemas.microsoft.com/office/drawing/2010/main" val="0"/>
                </a:ext>
              </a:extLst>
            </a:blip>
            <a:srcRect/>
            <a:stretch>
              <a:fillRect/>
            </a:stretch>
          </p:blipFill>
          <p:spPr bwMode="auto">
            <a:xfrm>
              <a:off x="8464" y="11144"/>
              <a:ext cx="2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7"/>
          <p:cNvSpPr txBox="1">
            <a:spLocks noChangeArrowheads="1"/>
          </p:cNvSpPr>
          <p:nvPr/>
        </p:nvSpPr>
        <p:spPr bwMode="auto">
          <a:xfrm>
            <a:off x="1796823" y="1216408"/>
            <a:ext cx="5893344" cy="745500"/>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wrap="square" lIns="67730" tIns="33865" rIns="67730" bIns="33865">
            <a:spAutoFit/>
          </a:bodyPr>
          <a:lstStyle/>
          <a:p>
            <a:pPr>
              <a:defRPr/>
            </a:pPr>
            <a:r>
              <a:rPr lang="en-US" sz="4400" b="1" dirty="0">
                <a:solidFill>
                  <a:schemeClr val="accent2"/>
                </a:solidFill>
              </a:rPr>
              <a:t>Inflammation in Injury</a:t>
            </a:r>
          </a:p>
        </p:txBody>
      </p:sp>
      <p:sp>
        <p:nvSpPr>
          <p:cNvPr id="11" name="Title 1"/>
          <p:cNvSpPr txBox="1">
            <a:spLocks/>
          </p:cNvSpPr>
          <p:nvPr/>
        </p:nvSpPr>
        <p:spPr bwMode="auto">
          <a:xfrm>
            <a:off x="-207420" y="3900443"/>
            <a:ext cx="9525001" cy="1600200"/>
          </a:xfrm>
          <a:prstGeom prst="rect">
            <a:avLst/>
          </a:prstGeom>
          <a:solidFill>
            <a:schemeClr val="bg1">
              <a:alpha val="75000"/>
            </a:schemeClr>
          </a:solidFill>
          <a:ln>
            <a:noFill/>
          </a:ln>
          <a:effectLst>
            <a:outerShdw blurRad="50800" dist="38100" dir="10800000" algn="r"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3200" b="1" dirty="0">
                <a:solidFill>
                  <a:srgbClr val="C00000"/>
                </a:solidFill>
                <a:effectLst>
                  <a:outerShdw blurRad="38100" dist="38100" dir="2700000" algn="tl">
                    <a:srgbClr val="000000">
                      <a:alpha val="43137"/>
                    </a:srgbClr>
                  </a:outerShdw>
                </a:effectLst>
              </a:rPr>
              <a:t>To date, there have been &gt;150 major clinical trials testing agents to block inflammatory response in critically ill patients and every one failed.</a:t>
            </a:r>
          </a:p>
        </p:txBody>
      </p:sp>
    </p:spTree>
    <p:extLst>
      <p:ext uri="{BB962C8B-B14F-4D97-AF65-F5344CB8AC3E}">
        <p14:creationId xmlns:p14="http://schemas.microsoft.com/office/powerpoint/2010/main" val="1855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611"/>
          <a:stretch/>
        </p:blipFill>
        <p:spPr>
          <a:xfrm>
            <a:off x="1217063" y="138289"/>
            <a:ext cx="6855993" cy="5119511"/>
          </a:xfrm>
          <a:prstGeom prst="rect">
            <a:avLst/>
          </a:prstGeom>
        </p:spPr>
      </p:pic>
      <p:sp>
        <p:nvSpPr>
          <p:cNvPr id="4" name="Rectangle 3"/>
          <p:cNvSpPr/>
          <p:nvPr/>
        </p:nvSpPr>
        <p:spPr>
          <a:xfrm>
            <a:off x="979576" y="5650779"/>
            <a:ext cx="7978687" cy="954107"/>
          </a:xfrm>
          <a:prstGeom prst="rect">
            <a:avLst/>
          </a:prstGeom>
        </p:spPr>
        <p:txBody>
          <a:bodyPr wrap="square">
            <a:spAutoFit/>
          </a:bodyPr>
          <a:lstStyle/>
          <a:p>
            <a:r>
              <a:rPr lang="en-US" sz="2800" b="1" dirty="0">
                <a:solidFill>
                  <a:schemeClr val="accent2"/>
                </a:solidFill>
              </a:rPr>
              <a:t>Critical Evaluation of Disease Models: Reproducibility and Relevance to the Human Disease </a:t>
            </a:r>
          </a:p>
        </p:txBody>
      </p:sp>
    </p:spTree>
    <p:extLst>
      <p:ext uri="{BB962C8B-B14F-4D97-AF65-F5344CB8AC3E}">
        <p14:creationId xmlns:p14="http://schemas.microsoft.com/office/powerpoint/2010/main" val="3411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6828"/>
            <a:ext cx="6999514" cy="1066800"/>
          </a:xfrm>
        </p:spPr>
        <p:txBody>
          <a:bodyPr>
            <a:normAutofit fontScale="90000"/>
          </a:bodyPr>
          <a:lstStyle/>
          <a:p>
            <a:r>
              <a:rPr lang="en-US" b="1" i="1" dirty="0">
                <a:solidFill>
                  <a:schemeClr val="accent2"/>
                </a:solidFill>
              </a:rPr>
              <a:t>Inflammation and the Host Response to Injury </a:t>
            </a:r>
            <a:r>
              <a:rPr lang="en-US" b="1" dirty="0">
                <a:solidFill>
                  <a:schemeClr val="accent2"/>
                </a:solidFill>
              </a:rPr>
              <a:t>consortium</a:t>
            </a:r>
          </a:p>
        </p:txBody>
      </p:sp>
      <p:sp>
        <p:nvSpPr>
          <p:cNvPr id="3" name="Content Placeholder 2"/>
          <p:cNvSpPr>
            <a:spLocks noGrp="1"/>
          </p:cNvSpPr>
          <p:nvPr>
            <p:ph idx="1"/>
          </p:nvPr>
        </p:nvSpPr>
        <p:spPr>
          <a:xfrm>
            <a:off x="0" y="1872343"/>
            <a:ext cx="8919556" cy="3954879"/>
          </a:xfrm>
        </p:spPr>
        <p:txBody>
          <a:bodyPr>
            <a:normAutofit fontScale="92500" lnSpcReduction="20000"/>
          </a:bodyPr>
          <a:lstStyle/>
          <a:p>
            <a:r>
              <a:rPr lang="en-US" dirty="0"/>
              <a:t>&gt;100 participating investigators from 17 academic institutions in the United States since 2001. </a:t>
            </a:r>
          </a:p>
          <a:p>
            <a:r>
              <a:rPr lang="en-US" dirty="0"/>
              <a:t>To study systemic inflammation in humans by monitoring multi-level information (genomics, proteomics, cell function, physiological and clinical) of trauma patients in intensive care units.</a:t>
            </a:r>
          </a:p>
          <a:p>
            <a:r>
              <a:rPr lang="en-US" dirty="0"/>
              <a:t>Comparisons with murine models.</a:t>
            </a:r>
          </a:p>
          <a:p>
            <a:r>
              <a:rPr lang="en-US" dirty="0"/>
              <a:t>http://igenomed.org/systemic_inflammation_of_humans</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370"/>
            <a:ext cx="9144000" cy="8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5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Z:\Documents\Shared\fig1.pn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452636" y="25912"/>
            <a:ext cx="6907264" cy="69072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4300" y="1012074"/>
            <a:ext cx="278892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a:solidFill>
                  <a:srgbClr val="C00000"/>
                </a:solidFill>
                <a:latin typeface="Calibri"/>
              </a:rPr>
              <a:t>How Well do Animal Models Reflect Human Diseases? </a:t>
            </a:r>
            <a:endParaRPr kumimoji="0" lang="en-US" sz="3200" b="1" i="0" u="none" strike="noStrike" kern="1200" cap="none" spc="0" normalizeH="0" baseline="0" noProof="0" dirty="0">
              <a:ln>
                <a:noFill/>
              </a:ln>
              <a:solidFill>
                <a:srgbClr val="C00000"/>
              </a:solidFill>
              <a:effectLst/>
              <a:uLnTx/>
              <a:uFillTx/>
              <a:latin typeface="Calibri"/>
            </a:endParaRPr>
          </a:p>
        </p:txBody>
      </p:sp>
      <p:sp>
        <p:nvSpPr>
          <p:cNvPr id="3" name="Rectangle 2"/>
          <p:cNvSpPr/>
          <p:nvPr/>
        </p:nvSpPr>
        <p:spPr>
          <a:xfrm>
            <a:off x="2771776" y="382636"/>
            <a:ext cx="2067644" cy="20557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06268" y="3513227"/>
            <a:ext cx="2038660" cy="1993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78721" y="3501736"/>
            <a:ext cx="2055138" cy="2022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13213" y="382636"/>
            <a:ext cx="2031715" cy="2055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9743" y="6291552"/>
            <a:ext cx="2345899" cy="369332"/>
          </a:xfrm>
          <a:prstGeom prst="rect">
            <a:avLst/>
          </a:prstGeom>
          <a:noFill/>
        </p:spPr>
        <p:txBody>
          <a:bodyPr wrap="none" rtlCol="0">
            <a:spAutoFit/>
          </a:bodyPr>
          <a:lstStyle/>
          <a:p>
            <a:r>
              <a:rPr lang="en-US" dirty="0"/>
              <a:t>Seok et al., PNAS, 2013</a:t>
            </a:r>
          </a:p>
        </p:txBody>
      </p:sp>
      <p:sp>
        <p:nvSpPr>
          <p:cNvPr id="4" name="L-Shape 3"/>
          <p:cNvSpPr/>
          <p:nvPr/>
        </p:nvSpPr>
        <p:spPr>
          <a:xfrm flipH="1">
            <a:off x="2771775" y="382636"/>
            <a:ext cx="3126253" cy="3070609"/>
          </a:xfrm>
          <a:prstGeom prst="corner">
            <a:avLst>
              <a:gd name="adj1" fmla="val 32664"/>
              <a:gd name="adj2" fmla="val 331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p:nvSpPr>
        <p:spPr>
          <a:xfrm flipH="1">
            <a:off x="2778721" y="382635"/>
            <a:ext cx="6238616" cy="6199319"/>
          </a:xfrm>
          <a:prstGeom prst="corner">
            <a:avLst>
              <a:gd name="adj1" fmla="val 16524"/>
              <a:gd name="adj2" fmla="val 166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07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4" grpId="0" animBg="1"/>
      <p:bldP spid="4"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04267" y="135467"/>
            <a:ext cx="4073463" cy="6858000"/>
            <a:chOff x="2692400" y="254000"/>
            <a:chExt cx="4073463" cy="68580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3" t="3950" r="53709" b="-3950"/>
            <a:stretch/>
          </p:blipFill>
          <p:spPr>
            <a:xfrm>
              <a:off x="2692400" y="254000"/>
              <a:ext cx="4073463" cy="6858000"/>
            </a:xfrm>
            <a:prstGeom prst="rect">
              <a:avLst/>
            </a:prstGeom>
          </p:spPr>
        </p:pic>
        <p:sp>
          <p:nvSpPr>
            <p:cNvPr id="4" name="TextBox 3"/>
            <p:cNvSpPr txBox="1"/>
            <p:nvPr/>
          </p:nvSpPr>
          <p:spPr>
            <a:xfrm>
              <a:off x="2709333" y="533400"/>
              <a:ext cx="554960" cy="369332"/>
            </a:xfrm>
            <a:prstGeom prst="rect">
              <a:avLst/>
            </a:prstGeom>
            <a:solidFill>
              <a:schemeClr val="bg1"/>
            </a:solidFill>
          </p:spPr>
          <p:txBody>
            <a:bodyPr wrap="none" rtlCol="0">
              <a:spAutoFit/>
            </a:bodyPr>
            <a:lstStyle/>
            <a:p>
              <a:r>
                <a:rPr lang="en-US" dirty="0"/>
                <a:t>       </a:t>
              </a:r>
            </a:p>
          </p:txBody>
        </p:sp>
      </p:grpSp>
      <p:sp>
        <p:nvSpPr>
          <p:cNvPr id="6" name="Title 1"/>
          <p:cNvSpPr txBox="1">
            <a:spLocks/>
          </p:cNvSpPr>
          <p:nvPr/>
        </p:nvSpPr>
        <p:spPr>
          <a:xfrm>
            <a:off x="109401" y="933532"/>
            <a:ext cx="428479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a:solidFill>
                  <a:srgbClr val="C00000"/>
                </a:solidFill>
                <a:latin typeface="Calibri"/>
              </a:rPr>
              <a:t>Comparisons of the Time Course Response between Human Disease and Mouse Models</a:t>
            </a:r>
            <a:endParaRPr kumimoji="0" lang="en-US" sz="3200" b="1" i="0" u="none" strike="noStrike" kern="1200" cap="none" spc="0" normalizeH="0" baseline="0" noProof="0" dirty="0">
              <a:ln>
                <a:noFill/>
              </a:ln>
              <a:solidFill>
                <a:srgbClr val="C00000"/>
              </a:solidFill>
              <a:effectLst/>
              <a:uLnTx/>
              <a:uFillTx/>
              <a:latin typeface="Calibri"/>
            </a:endParaRPr>
          </a:p>
        </p:txBody>
      </p:sp>
      <p:sp>
        <p:nvSpPr>
          <p:cNvPr id="2" name="Rectangle 1"/>
          <p:cNvSpPr/>
          <p:nvPr/>
        </p:nvSpPr>
        <p:spPr>
          <a:xfrm>
            <a:off x="6515100" y="236220"/>
            <a:ext cx="2225040" cy="584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1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GlPkQ12vOF40gLOPRRGC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22049</TotalTime>
  <Words>1388</Words>
  <Application>Microsoft Office PowerPoint</Application>
  <PresentationFormat>On-screen Show (4:3)</PresentationFormat>
  <Paragraphs>271</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 MT Condensed Extra Bold</vt:lpstr>
      <vt:lpstr>Malgun Gothic</vt:lpstr>
      <vt:lpstr>宋体</vt:lpstr>
      <vt:lpstr>Arial</vt:lpstr>
      <vt:lpstr>Calibri</vt:lpstr>
      <vt:lpstr>Calibri Light</vt:lpstr>
      <vt:lpstr>Times New Roman</vt:lpstr>
      <vt:lpstr>1_Office Theme</vt:lpstr>
      <vt:lpstr>Of Men, Not Mice  Comparative analysis of human diseases and mouse models</vt:lpstr>
      <vt:lpstr>Inflammation is a Common Mechanism of Human Disease </vt:lpstr>
      <vt:lpstr>Challenges in Studying Patients </vt:lpstr>
      <vt:lpstr>Disease Models</vt:lpstr>
      <vt:lpstr>PowerPoint Presentation</vt:lpstr>
      <vt:lpstr>PowerPoint Presentation</vt:lpstr>
      <vt:lpstr>Inflammation and the Host Response to Injury consortium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Approaches Needed to Improve Disease Models</vt:lpstr>
      <vt:lpstr>PowerPoint Presentation</vt:lpstr>
      <vt:lpstr>PowerPoint Presentation</vt:lpstr>
      <vt:lpstr>New Computational Opportunities in Patient Studies</vt:lpstr>
      <vt:lpstr>Acknowledgements</vt:lpstr>
      <vt:lpstr>Questions &amp;Comments?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Gene-level median normalization</dc:title>
  <dc:creator>Weihong Xu</dc:creator>
  <cp:lastModifiedBy>wenzhong xiao</cp:lastModifiedBy>
  <cp:revision>512</cp:revision>
  <dcterms:created xsi:type="dcterms:W3CDTF">2011-05-25T08:05:54Z</dcterms:created>
  <dcterms:modified xsi:type="dcterms:W3CDTF">2016-10-24T14:29:50Z</dcterms:modified>
</cp:coreProperties>
</file>