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8" r:id="rId2"/>
    <p:sldId id="301" r:id="rId3"/>
    <p:sldId id="259" r:id="rId4"/>
    <p:sldId id="260" r:id="rId5"/>
    <p:sldId id="299" r:id="rId6"/>
    <p:sldId id="262" r:id="rId7"/>
    <p:sldId id="266" r:id="rId8"/>
    <p:sldId id="267" r:id="rId9"/>
    <p:sldId id="261" r:id="rId10"/>
    <p:sldId id="268" r:id="rId11"/>
    <p:sldId id="264" r:id="rId12"/>
    <p:sldId id="263" r:id="rId13"/>
    <p:sldId id="265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2" r:id="rId27"/>
    <p:sldId id="281" r:id="rId28"/>
    <p:sldId id="283" r:id="rId29"/>
    <p:sldId id="303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" autoAdjust="0"/>
    <p:restoredTop sz="94660"/>
  </p:normalViewPr>
  <p:slideViewPr>
    <p:cSldViewPr>
      <p:cViewPr>
        <p:scale>
          <a:sx n="75" d="100"/>
          <a:sy n="75" d="100"/>
        </p:scale>
        <p:origin x="-238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1599-ABB8-4B9B-AC39-5B2A449DA45B}" type="datetimeFigureOut">
              <a:rPr lang="en-SG" smtClean="0"/>
              <a:t>18/11/2014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23D1-3AA4-4EB9-8F81-AB542700E67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696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23D1-3AA4-4EB9-8F81-AB542700E67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58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8B151-1743-45AE-B8A4-679F1DEC76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88000">
              <a:srgbClr val="CACACA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254A-0D2F-453D-9BB5-567B8EB9C14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6131-AA69-4B2B-BCF1-BC21EB36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6152"/>
            <a:ext cx="7848600" cy="24415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Patient Centered Transitional Care for Patients Transferred from Intensive Care Unit (ICU) to Step-down Care Unit: A Mixed Method Study   </a:t>
            </a:r>
            <a:endParaRPr lang="en-S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3" y="4800600"/>
            <a:ext cx="1851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PHD Candidate:</a:t>
            </a:r>
          </a:p>
          <a:p>
            <a:pPr algn="ctr"/>
            <a:r>
              <a:rPr lang="en-US" sz="2000" dirty="0" smtClean="0"/>
              <a:t>Zhou Wentao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3185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7" y="990600"/>
            <a:ext cx="8229600" cy="91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exploratory sequential (</a:t>
            </a:r>
            <a:r>
              <a:rPr lang="en-US" sz="2800" dirty="0" err="1" smtClean="0"/>
              <a:t>Qual-Quan</a:t>
            </a:r>
            <a:r>
              <a:rPr lang="en-US" sz="2800" dirty="0" smtClean="0"/>
              <a:t>) mixed method design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981200"/>
            <a:ext cx="88947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762972"/>
            <a:ext cx="8610600" cy="5866428"/>
            <a:chOff x="889000" y="555381"/>
            <a:chExt cx="7366000" cy="57515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555381"/>
              <a:ext cx="7366000" cy="575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71600" y="685800"/>
              <a:ext cx="164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Nature of Transition</a:t>
              </a:r>
              <a:endParaRPr lang="en-US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1600" y="1143000"/>
              <a:ext cx="1550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/>
                <a:t>Types: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Situational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Health/illness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Organizational</a:t>
              </a:r>
              <a:endParaRPr lang="en-US" sz="1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600" y="2438400"/>
              <a:ext cx="1752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/>
                <a:t>Patterns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Single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Multiple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Sequential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Simultaneous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Related/unrelated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7462" y="3886200"/>
              <a:ext cx="1779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smtClean="0"/>
                <a:t>Properties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Awareness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Engagement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Change and different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Transition timespan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Critical points and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events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0" y="578078"/>
              <a:ext cx="2027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Transition Conditions:</a:t>
              </a:r>
            </a:p>
            <a:p>
              <a:r>
                <a:rPr lang="en-US" sz="1400" dirty="0" smtClean="0"/>
                <a:t>Facilitators and Inhibitors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1101298"/>
              <a:ext cx="21056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smtClean="0"/>
                <a:t>Personal</a:t>
              </a:r>
              <a:r>
                <a:rPr lang="en-US" sz="1200" dirty="0" smtClean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Meanings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Culture beliefs &amp; attitudes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Socioeconomic status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Preparation &amp; knowledge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589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Community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2600316"/>
              <a:ext cx="6342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Society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877408"/>
              <a:ext cx="1703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Nursing therapeutics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670411"/>
              <a:ext cx="1687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Patterns of response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94128" y="964993"/>
              <a:ext cx="17608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/>
                <a:t>Process indicators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Feelings connected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Interactions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being situated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Developing confidence/coping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4127" y="2343098"/>
              <a:ext cx="15938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u="sng" dirty="0" smtClean="0"/>
                <a:t>Outcome indicators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Mastery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Fluids integrative </a:t>
              </a:r>
            </a:p>
            <a:p>
              <a:r>
                <a:rPr lang="en-US" sz="1100" dirty="0"/>
                <a:t> </a:t>
              </a:r>
              <a:r>
                <a:rPr lang="en-US" sz="1100" dirty="0" smtClean="0"/>
                <a:t>        identities</a:t>
              </a:r>
              <a:endParaRPr lang="en-US" sz="11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01056" y="152400"/>
            <a:ext cx="306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Theoretical Framework</a:t>
            </a:r>
            <a:endParaRPr lang="en-SG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2080" y="6248400"/>
            <a:ext cx="2719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Mid-range Transitional Theory</a:t>
            </a:r>
          </a:p>
          <a:p>
            <a:pPr algn="r"/>
            <a:r>
              <a:rPr lang="en-US" sz="1200" dirty="0" smtClean="0"/>
              <a:t>(</a:t>
            </a:r>
            <a:r>
              <a:rPr lang="en-US" sz="1200" dirty="0" err="1" smtClean="0"/>
              <a:t>Meleis</a:t>
            </a:r>
            <a:r>
              <a:rPr lang="en-US" sz="1200" dirty="0" smtClean="0"/>
              <a:t> et al. 2000) 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4640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Theoretical Framework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2800" dirty="0" smtClean="0"/>
              <a:t>The transitional theory will help to</a:t>
            </a:r>
          </a:p>
          <a:p>
            <a:pPr lvl="1"/>
            <a:r>
              <a:rPr lang="en-SG" sz="2400" dirty="0" smtClean="0"/>
              <a:t>develop interview guideline for qualitative study</a:t>
            </a:r>
          </a:p>
          <a:p>
            <a:pPr lvl="1"/>
            <a:r>
              <a:rPr lang="en-SG" sz="2400" dirty="0"/>
              <a:t>u</a:t>
            </a:r>
            <a:r>
              <a:rPr lang="en-SG" sz="2400" dirty="0" smtClean="0"/>
              <a:t>nderpin the PCTC pathway development</a:t>
            </a:r>
          </a:p>
          <a:p>
            <a:pPr lvl="1"/>
            <a:r>
              <a:rPr lang="en-SG" sz="2400" dirty="0" smtClean="0"/>
              <a:t>identify the outcome measures for quantitative study</a:t>
            </a:r>
          </a:p>
          <a:p>
            <a:pPr lvl="1"/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12763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42287" y="534624"/>
            <a:ext cx="8307025" cy="4981481"/>
            <a:chOff x="485282" y="519896"/>
            <a:chExt cx="8307025" cy="4981481"/>
          </a:xfrm>
        </p:grpSpPr>
        <p:sp>
          <p:nvSpPr>
            <p:cNvPr id="2" name="Rectangle 1"/>
            <p:cNvSpPr/>
            <p:nvPr/>
          </p:nvSpPr>
          <p:spPr>
            <a:xfrm>
              <a:off x="840645" y="1592595"/>
              <a:ext cx="2209800" cy="3448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32523" y="1538635"/>
              <a:ext cx="1932062" cy="7251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6305" y="1990381"/>
              <a:ext cx="1675992" cy="7803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26720" y="2970092"/>
              <a:ext cx="1675992" cy="1911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3132" y="3384250"/>
              <a:ext cx="4798867" cy="16449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5285" y="519896"/>
              <a:ext cx="2657022" cy="246266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1641" y="1646366"/>
              <a:ext cx="22411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b="1" u="sng" dirty="0" smtClean="0">
                  <a:solidFill>
                    <a:prstClr val="black"/>
                  </a:solidFill>
                </a:rPr>
                <a:t>Patient’s transitional experience</a:t>
              </a:r>
              <a:endParaRPr lang="en-US" sz="1200" b="1" u="sng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94232" y="1990381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u="sng" dirty="0">
                  <a:solidFill>
                    <a:prstClr val="black"/>
                  </a:solidFill>
                </a:rPr>
                <a:t>Types: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Situational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Health/illness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67134" y="3071756"/>
              <a:ext cx="159516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u="sng" dirty="0">
                  <a:solidFill>
                    <a:prstClr val="black"/>
                  </a:solidFill>
                </a:rPr>
                <a:t>Properties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Awareness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Engagement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Change and different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Transition timespan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Critical points and </a:t>
              </a:r>
            </a:p>
            <a:p>
              <a:pPr lvl="0"/>
              <a:r>
                <a:rPr lang="en-US" sz="1200" dirty="0" smtClean="0">
                  <a:solidFill>
                    <a:prstClr val="black"/>
                  </a:solidFill>
                </a:rPr>
                <a:t>        events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98914" y="1585445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b="1" u="sng" dirty="0">
                  <a:solidFill>
                    <a:prstClr val="black"/>
                  </a:solidFill>
                </a:rPr>
                <a:t>Transition </a:t>
              </a:r>
              <a:r>
                <a:rPr lang="en-US" sz="1200" b="1" u="sng" dirty="0" smtClean="0">
                  <a:solidFill>
                    <a:prstClr val="black"/>
                  </a:solidFill>
                </a:rPr>
                <a:t>Conditions</a:t>
              </a:r>
              <a:endParaRPr lang="en-US" sz="1200" u="sng" dirty="0">
                <a:solidFill>
                  <a:prstClr val="black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Facilitators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Inhibitors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09772" y="519896"/>
              <a:ext cx="8326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b="1" u="sng" dirty="0" smtClean="0">
                  <a:solidFill>
                    <a:prstClr val="black"/>
                  </a:solidFill>
                </a:rPr>
                <a:t>Outcomes</a:t>
              </a:r>
              <a:endParaRPr lang="en-US" sz="1200" b="1" u="sng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4383" y="811659"/>
              <a:ext cx="2411272" cy="13194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5429" y="2208664"/>
              <a:ext cx="2440226" cy="7199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5429" y="846781"/>
              <a:ext cx="2394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Process Indicator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Patient satisfaction on continuity of care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Healthcare provider satisfaction on collaboration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ICU Readmission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5429" y="2173975"/>
              <a:ext cx="2411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Outcome Indicators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Functional status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Nurses clinical decision making ability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 smtClean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30266" y="3437300"/>
              <a:ext cx="20830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b="1" u="sng" dirty="0">
                  <a:solidFill>
                    <a:prstClr val="black"/>
                  </a:solidFill>
                </a:rPr>
                <a:t>Health providers therapeutics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657885" y="2199152"/>
              <a:ext cx="326221" cy="95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2697345" y="4352818"/>
              <a:ext cx="257568" cy="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672543" y="2313548"/>
              <a:ext cx="2672" cy="104616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347836" y="2955604"/>
              <a:ext cx="0" cy="46806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057742" y="2029487"/>
              <a:ext cx="674781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647442" y="1985983"/>
              <a:ext cx="487844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/>
            <p:cNvCxnSpPr/>
            <p:nvPr/>
          </p:nvCxnSpPr>
          <p:spPr>
            <a:xfrm>
              <a:off x="2954913" y="2191485"/>
              <a:ext cx="0" cy="21613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85282" y="3045458"/>
              <a:ext cx="37133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/>
            <p:cNvCxnSpPr/>
            <p:nvPr/>
          </p:nvCxnSpPr>
          <p:spPr>
            <a:xfrm>
              <a:off x="485282" y="3028131"/>
              <a:ext cx="0" cy="24732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85282" y="5501377"/>
              <a:ext cx="50035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488845" y="5029201"/>
              <a:ext cx="0" cy="4721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937607" y="3845868"/>
              <a:ext cx="290184" cy="34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6336091" y="3856586"/>
              <a:ext cx="190915" cy="110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Rectangle 2061"/>
            <p:cNvSpPr/>
            <p:nvPr/>
          </p:nvSpPr>
          <p:spPr>
            <a:xfrm>
              <a:off x="3687429" y="3716909"/>
              <a:ext cx="1265571" cy="12118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27791" y="3716909"/>
              <a:ext cx="1103510" cy="12118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46409" y="3716910"/>
              <a:ext cx="1759391" cy="1220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1" name="TextBox 2070"/>
            <p:cNvSpPr txBox="1"/>
            <p:nvPr/>
          </p:nvSpPr>
          <p:spPr>
            <a:xfrm>
              <a:off x="3678804" y="3716909"/>
              <a:ext cx="1274196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 smtClean="0"/>
                <a:t>Before Transfer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/>
                <a:t>Assess the need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Discharge </a:t>
              </a:r>
            </a:p>
            <a:p>
              <a:r>
                <a:rPr lang="en-US" sz="1100" dirty="0"/>
                <a:t> </a:t>
              </a:r>
              <a:r>
                <a:rPr lang="en-US" sz="1100" dirty="0" smtClean="0"/>
                <a:t>    decision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Plan for discharge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2073" name="TextBox 2072"/>
            <p:cNvSpPr txBox="1"/>
            <p:nvPr/>
          </p:nvSpPr>
          <p:spPr>
            <a:xfrm>
              <a:off x="5253762" y="3983195"/>
              <a:ext cx="962123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Hand-over</a:t>
              </a:r>
            </a:p>
            <a:p>
              <a:endParaRPr lang="en-US" dirty="0"/>
            </a:p>
          </p:txBody>
        </p:sp>
        <p:sp>
          <p:nvSpPr>
            <p:cNvPr id="2074" name="TextBox 2073"/>
            <p:cNvSpPr txBox="1"/>
            <p:nvPr/>
          </p:nvSpPr>
          <p:spPr>
            <a:xfrm>
              <a:off x="6578039" y="3698795"/>
              <a:ext cx="1803960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00" u="sng" dirty="0" smtClean="0">
                  <a:solidFill>
                    <a:prstClr val="black"/>
                  </a:solidFill>
                </a:rPr>
                <a:t>After </a:t>
              </a:r>
              <a:r>
                <a:rPr lang="en-US" sz="1200" u="sng" dirty="0">
                  <a:solidFill>
                    <a:prstClr val="black"/>
                  </a:solidFill>
                </a:rPr>
                <a:t>Transfer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Assessment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Review information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Complete tasks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Required knowledge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Evaluate outcome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60125" y="3704296"/>
              <a:ext cx="11365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200" u="sng" dirty="0" smtClean="0">
                  <a:solidFill>
                    <a:prstClr val="black"/>
                  </a:solidFill>
                </a:rPr>
                <a:t>During </a:t>
              </a:r>
              <a:r>
                <a:rPr lang="en-US" sz="1200" u="sng" dirty="0">
                  <a:solidFill>
                    <a:prstClr val="black"/>
                  </a:solidFill>
                </a:rPr>
                <a:t>Transfer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44097" y="5867400"/>
            <a:ext cx="370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ICU Transitional Care Model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28600" y="1033947"/>
            <a:ext cx="0" cy="473006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600" y="1021055"/>
            <a:ext cx="557048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99083" y="1021055"/>
            <a:ext cx="0" cy="217041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99083" y="3191474"/>
            <a:ext cx="281151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610600" y="3191474"/>
            <a:ext cx="0" cy="25596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600" y="5751117"/>
            <a:ext cx="838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381000" y="152400"/>
            <a:ext cx="25554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Qualitative Exploration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PCTC Pathway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Quantitative study outcome</a:t>
            </a:r>
            <a:r>
              <a:rPr lang="en-US" sz="1400" dirty="0" smtClean="0">
                <a:solidFill>
                  <a:srgbClr val="FFC000"/>
                </a:solidFill>
              </a:rPr>
              <a:t> 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268605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u="sng" dirty="0" smtClean="0"/>
              <a:t>Qualitative study</a:t>
            </a:r>
            <a:br>
              <a:rPr lang="en-US" sz="3600" b="1" u="sng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Explore </a:t>
            </a:r>
            <a:r>
              <a:rPr lang="en-US" sz="3100" dirty="0"/>
              <a:t>and Develop the Patient Centered Transitional Care </a:t>
            </a:r>
            <a:r>
              <a:rPr lang="en-US" sz="3100" dirty="0" smtClean="0"/>
              <a:t>(PCTC) Pathway </a:t>
            </a:r>
            <a:r>
              <a:rPr lang="en-US" sz="3100" dirty="0"/>
              <a:t>for Patients </a:t>
            </a:r>
            <a:r>
              <a:rPr lang="en-US" sz="3100" dirty="0" smtClean="0"/>
              <a:t>Transferred from </a:t>
            </a:r>
            <a:r>
              <a:rPr lang="en-US" sz="3100" dirty="0"/>
              <a:t>Intensive Care Unit (ICU) to Step-down Care Unit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948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Aim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/>
              <a:t>explore the patients’ transition experiences and the healthcare providers’ perspectives towards patients’ transition </a:t>
            </a:r>
            <a:r>
              <a:rPr lang="en-US" sz="2400" dirty="0" smtClean="0"/>
              <a:t>experiences </a:t>
            </a:r>
            <a:r>
              <a:rPr lang="en-US" sz="2400" dirty="0"/>
              <a:t>and transitional care </a:t>
            </a:r>
            <a:r>
              <a:rPr lang="en-US" sz="2400" dirty="0" smtClean="0"/>
              <a:t>provided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develop a P</a:t>
            </a:r>
            <a:r>
              <a:rPr lang="en-US" sz="2400" dirty="0" smtClean="0"/>
              <a:t>atient </a:t>
            </a:r>
            <a:r>
              <a:rPr lang="en-US" sz="2400" dirty="0"/>
              <a:t>Cantered Transitional Care (PCTC) </a:t>
            </a:r>
            <a:r>
              <a:rPr lang="en-US" sz="2400" dirty="0" smtClean="0"/>
              <a:t>pathway </a:t>
            </a:r>
            <a:r>
              <a:rPr lang="en-US" sz="2400" dirty="0"/>
              <a:t>for patients who are transferred from ICU to step-down care </a:t>
            </a:r>
            <a:r>
              <a:rPr lang="en-US" sz="2400" dirty="0" smtClean="0"/>
              <a:t>units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the patients’ transition experiences and needs when transferred from ICU to step-down care unit?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the factors affecting their </a:t>
            </a:r>
            <a:r>
              <a:rPr lang="en-US" dirty="0" smtClean="0"/>
              <a:t>transitional experiences?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the healthcare providers’ perspectives towards patients’ transition experience and </a:t>
            </a:r>
            <a:r>
              <a:rPr lang="en-US" dirty="0" smtClean="0"/>
              <a:t>needs?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the barriers that affect </a:t>
            </a:r>
            <a:r>
              <a:rPr lang="en-US" dirty="0" smtClean="0"/>
              <a:t>the transitional care provided?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 the strategies that will help patients’ </a:t>
            </a:r>
            <a:r>
              <a:rPr lang="en-US" dirty="0" smtClean="0"/>
              <a:t>transition care?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6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Method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Study design</a:t>
            </a:r>
          </a:p>
          <a:p>
            <a:pPr lvl="1"/>
            <a:r>
              <a:rPr lang="en-US" sz="2600" dirty="0" smtClean="0"/>
              <a:t>Descriptive </a:t>
            </a:r>
            <a:r>
              <a:rPr lang="en-US" sz="2600" dirty="0"/>
              <a:t>qualitative research </a:t>
            </a:r>
            <a:r>
              <a:rPr lang="en-US" sz="2600" dirty="0" smtClean="0"/>
              <a:t>design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dirty="0" smtClean="0"/>
              <a:t>Study setting</a:t>
            </a:r>
          </a:p>
          <a:p>
            <a:pPr lvl="1"/>
            <a:r>
              <a:rPr lang="en-US" sz="2600" dirty="0" smtClean="0"/>
              <a:t>A restructured public hospital in Singapore, has total 33 wards, 4 ICUs and 1500 beds</a:t>
            </a:r>
          </a:p>
          <a:p>
            <a:pPr lvl="1"/>
            <a:r>
              <a:rPr lang="en-US" sz="2600" dirty="0" smtClean="0"/>
              <a:t>2 ICUs (NICU, SICU), Surgical HD and 10 wards will be the study sites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91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Study </a:t>
            </a:r>
            <a:r>
              <a:rPr lang="en-US" sz="3600" dirty="0" smtClean="0"/>
              <a:t>Sample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Purposive </a:t>
            </a:r>
            <a:r>
              <a:rPr lang="en-US" dirty="0"/>
              <a:t>s</a:t>
            </a:r>
            <a:r>
              <a:rPr lang="en-US" dirty="0" smtClean="0"/>
              <a:t>ampling method</a:t>
            </a:r>
          </a:p>
          <a:p>
            <a:pPr lvl="1"/>
            <a:r>
              <a:rPr lang="en-US" dirty="0" smtClean="0"/>
              <a:t>Helps to maximize the variation of samples</a:t>
            </a:r>
          </a:p>
          <a:p>
            <a:pPr lvl="1"/>
            <a:r>
              <a:rPr lang="en-US" dirty="0" smtClean="0"/>
              <a:t>Patients</a:t>
            </a:r>
          </a:p>
          <a:p>
            <a:pPr lvl="2"/>
            <a:r>
              <a:rPr lang="en-US" sz="2000" dirty="0" smtClean="0"/>
              <a:t>Based on length of stays</a:t>
            </a:r>
          </a:p>
          <a:p>
            <a:pPr lvl="2"/>
            <a:r>
              <a:rPr lang="en-US" sz="2000" dirty="0" smtClean="0"/>
              <a:t>Age</a:t>
            </a:r>
          </a:p>
          <a:p>
            <a:pPr lvl="2"/>
            <a:r>
              <a:rPr lang="en-US" sz="2000" dirty="0" smtClean="0"/>
              <a:t>Surgical and medical cases</a:t>
            </a:r>
          </a:p>
          <a:p>
            <a:pPr lvl="2"/>
            <a:r>
              <a:rPr lang="en-US" sz="2000" dirty="0" smtClean="0"/>
              <a:t>Destination location </a:t>
            </a:r>
          </a:p>
          <a:p>
            <a:pPr lvl="1"/>
            <a:r>
              <a:rPr lang="en-US" dirty="0" smtClean="0"/>
              <a:t>Healthcare providers</a:t>
            </a:r>
          </a:p>
          <a:p>
            <a:pPr lvl="2"/>
            <a:r>
              <a:rPr lang="en-US" sz="2000" dirty="0" smtClean="0"/>
              <a:t>Multi-professional groups</a:t>
            </a:r>
          </a:p>
          <a:p>
            <a:pPr lvl="2"/>
            <a:r>
              <a:rPr lang="en-US" sz="2000" dirty="0" smtClean="0"/>
              <a:t>Seniorities</a:t>
            </a:r>
          </a:p>
          <a:p>
            <a:pPr lvl="2"/>
            <a:r>
              <a:rPr lang="en-US" sz="2000" dirty="0" smtClean="0"/>
              <a:t>Locations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Sample Size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No. of participants are based on evidence of data saturation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 patients were proposed, 3 patients have been interviewed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30 healthcare providers were interviewed 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urses, Doctors, Allied health providers (includes: PT, OT, ST, </a:t>
            </a:r>
            <a:r>
              <a:rPr lang="en-US" dirty="0"/>
              <a:t>D</a:t>
            </a:r>
            <a:r>
              <a:rPr lang="en-US" dirty="0" smtClean="0"/>
              <a:t>ieticians and Medical Social Workers)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houwentao\Pictures\singapore_ca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390787"/>
              </p:ext>
            </p:extLst>
          </p:nvPr>
        </p:nvGraphicFramePr>
        <p:xfrm>
          <a:off x="533400" y="381001"/>
          <a:ext cx="8153400" cy="5807370"/>
        </p:xfrm>
        <a:graphic>
          <a:graphicData uri="http://schemas.openxmlformats.org/drawingml/2006/table">
            <a:tbl>
              <a:tblPr firstRow="1" firstCol="1" bandRow="1"/>
              <a:tblGrid>
                <a:gridCol w="4331493"/>
                <a:gridCol w="3821907"/>
              </a:tblGrid>
              <a:tr h="38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Inclusion Criteria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Exclusion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criteria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51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patients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patients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143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&gt;21 years old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Stay in NICU/ SICU for &gt;48 hours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Able to communicate in English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Neurological GCS </a:t>
                      </a:r>
                      <a:r>
                        <a:rPr lang="en-US" sz="18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8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Transferred from NICU/SICU to step-down care units (Surgical HD or general wards)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Stays in step-down care units &gt;24hours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&lt; 7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2hours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Terminal ill and DNR patients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Transferred to step-down care units from other hospitals’ ICUs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Have ICU transitional experience in the past 2 months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healthcare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healthcare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2546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experience in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transferring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patient out from NICU/SICU and receiving patient from NICU/SICU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ork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experience at the relative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settings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 &gt;6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Healthcare providers who are interns or fellows from other institutions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1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Ethical Consideration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study has been approved by </a:t>
            </a:r>
            <a:r>
              <a:rPr lang="en-US" sz="2800" dirty="0"/>
              <a:t>Domain Specific Review Board </a:t>
            </a:r>
            <a:r>
              <a:rPr lang="en-US" sz="2800" dirty="0" smtClean="0"/>
              <a:t>(DSRB)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Study participation is voluntary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Recruitment </a:t>
            </a:r>
            <a:r>
              <a:rPr lang="en-US" sz="4000" dirty="0"/>
              <a:t>process</a:t>
            </a:r>
            <a:br>
              <a:rPr lang="en-US" sz="4000" dirty="0"/>
            </a:b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66800" y="1523999"/>
            <a:ext cx="7073900" cy="3975101"/>
            <a:chOff x="501650" y="1523999"/>
            <a:chExt cx="7073900" cy="3975101"/>
          </a:xfrm>
        </p:grpSpPr>
        <p:sp>
          <p:nvSpPr>
            <p:cNvPr id="4" name="Rectangle 3"/>
            <p:cNvSpPr/>
            <p:nvPr/>
          </p:nvSpPr>
          <p:spPr>
            <a:xfrm>
              <a:off x="609600" y="1524000"/>
              <a:ext cx="18288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Obtain Permission from Department head and Nursing Manager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>
              <a:off x="2438400" y="22860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24200" y="1523999"/>
              <a:ext cx="1828800" cy="15605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Department head and nursing manager shared the study to their patients and staffs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953000" y="22860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588000" y="1524000"/>
              <a:ext cx="18288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Participants call me if they fulfill the criteria and will be invited to the study 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37287" y="3349626"/>
              <a:ext cx="688975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746750" y="3773489"/>
              <a:ext cx="18288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Consent taken before interview 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953000" y="4114800"/>
              <a:ext cx="793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953000" y="4800600"/>
              <a:ext cx="793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092450" y="3448845"/>
              <a:ext cx="1828800" cy="9509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Patient: Face-to-face interview (45mins)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92450" y="4548189"/>
              <a:ext cx="1828800" cy="9509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HCPs: Focus group interview (60mins)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346325" y="3924300"/>
              <a:ext cx="793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330450" y="5023644"/>
              <a:ext cx="793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1650" y="3773489"/>
              <a:ext cx="18288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All interviews are audiotaped  </a:t>
              </a:r>
              <a:endParaRPr lang="en-S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1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Data </a:t>
            </a:r>
            <a:r>
              <a:rPr lang="en-US" sz="3600" dirty="0" smtClean="0"/>
              <a:t>Collection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0413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Semi structured interview guide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 </a:t>
            </a:r>
            <a:r>
              <a:rPr lang="en-US" sz="2800" dirty="0" smtClean="0"/>
              <a:t>Pilot test </a:t>
            </a:r>
          </a:p>
          <a:p>
            <a:pPr lvl="1"/>
            <a:r>
              <a:rPr lang="en-US" sz="2400" dirty="0" smtClean="0"/>
              <a:t>to ensure understandability and changes were done after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Face to face interview guide</a:t>
            </a:r>
          </a:p>
          <a:p>
            <a:pPr lvl="1"/>
            <a:r>
              <a:rPr lang="en-US" sz="2000" i="1" dirty="0" smtClean="0"/>
              <a:t>What your experiences are during  the transfer from ICU to step down care wards?</a:t>
            </a:r>
          </a:p>
          <a:p>
            <a:pPr lvl="1"/>
            <a:r>
              <a:rPr lang="en-US" sz="2000" i="1" dirty="0" smtClean="0"/>
              <a:t>What can be improved for this transfer process?</a:t>
            </a:r>
          </a:p>
          <a:p>
            <a:pPr lvl="1"/>
            <a:r>
              <a:rPr lang="en-US" sz="2000" i="1" dirty="0" smtClean="0"/>
              <a:t>What will be the idea care before, during and after transfer? 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2117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Focus group interview </a:t>
            </a:r>
            <a:r>
              <a:rPr lang="en-US" dirty="0" smtClean="0"/>
              <a:t>guide</a:t>
            </a:r>
          </a:p>
          <a:p>
            <a:pPr lvl="2"/>
            <a:r>
              <a:rPr lang="en-US" sz="2000" i="1" dirty="0" smtClean="0"/>
              <a:t>What are the patients’ transfer needs when they transferred from ICU to step-down care wards?</a:t>
            </a:r>
          </a:p>
          <a:p>
            <a:pPr lvl="2"/>
            <a:r>
              <a:rPr lang="en-US" sz="2000" i="1" dirty="0" smtClean="0"/>
              <a:t>What are the current structure or process to transfer patient from ICU to step-down wards?</a:t>
            </a:r>
          </a:p>
          <a:p>
            <a:pPr lvl="2"/>
            <a:r>
              <a:rPr lang="en-US" sz="2000" i="1" dirty="0" smtClean="0"/>
              <a:t>What are the barriers and strategies to ensure the continuity of care?</a:t>
            </a:r>
          </a:p>
          <a:p>
            <a:pPr marL="914400" lvl="2" indent="0">
              <a:buNone/>
            </a:pPr>
            <a:endParaRPr lang="en-US" sz="2000" i="1" dirty="0" smtClean="0"/>
          </a:p>
          <a:p>
            <a:pPr lvl="1"/>
            <a:r>
              <a:rPr lang="en-US" dirty="0" smtClean="0"/>
              <a:t>Probing technique was used for interviews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Observation diaries were recorded 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Interviews were transcribed immediately </a:t>
            </a:r>
          </a:p>
          <a:p>
            <a:pPr lvl="1"/>
            <a:r>
              <a:rPr lang="en-US" sz="2600" dirty="0" smtClean="0"/>
              <a:t>to ensure consistency</a:t>
            </a:r>
          </a:p>
          <a:p>
            <a:r>
              <a:rPr lang="en-US" sz="3000" dirty="0" smtClean="0"/>
              <a:t>Checked with audiotape again after transcription </a:t>
            </a:r>
          </a:p>
          <a:p>
            <a:pPr lvl="1"/>
            <a:r>
              <a:rPr lang="en-US" sz="2600" dirty="0" smtClean="0"/>
              <a:t>to ensure accuracy</a:t>
            </a:r>
          </a:p>
          <a:p>
            <a:r>
              <a:rPr lang="en-US" sz="3000" dirty="0" smtClean="0"/>
              <a:t>Nvivo10 were used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nalysis in progress </a:t>
            </a:r>
          </a:p>
          <a:p>
            <a:r>
              <a:rPr lang="en-US" sz="3000" dirty="0" smtClean="0"/>
              <a:t>Themes derived from qualitative study</a:t>
            </a:r>
          </a:p>
          <a:p>
            <a:pPr lvl="1"/>
            <a:r>
              <a:rPr lang="en-US" sz="2600" dirty="0" smtClean="0"/>
              <a:t> used to develop PCTC protocol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Study Rigor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Credibility</a:t>
            </a:r>
          </a:p>
          <a:p>
            <a:pPr lvl="1"/>
            <a:r>
              <a:rPr lang="en-US" dirty="0" smtClean="0"/>
              <a:t>Developed interview guide based on transitional theory and literatures</a:t>
            </a:r>
          </a:p>
          <a:p>
            <a:pPr lvl="1"/>
            <a:r>
              <a:rPr lang="en-US" dirty="0" smtClean="0"/>
              <a:t>Pilot tests were done to ensure understandabilities</a:t>
            </a:r>
          </a:p>
          <a:p>
            <a:r>
              <a:rPr lang="en-US" dirty="0" smtClean="0"/>
              <a:t>Dependability</a:t>
            </a:r>
          </a:p>
          <a:p>
            <a:pPr lvl="1"/>
            <a:r>
              <a:rPr lang="en-US" dirty="0" smtClean="0"/>
              <a:t>Purposive sampling to ensure representative</a:t>
            </a:r>
          </a:p>
          <a:p>
            <a:pPr lvl="1"/>
            <a:r>
              <a:rPr lang="en-US" dirty="0" smtClean="0"/>
              <a:t>Interview </a:t>
            </a:r>
            <a:r>
              <a:rPr lang="en-US" dirty="0"/>
              <a:t>is conducted by researcher herself</a:t>
            </a:r>
          </a:p>
          <a:p>
            <a:pPr lvl="1"/>
            <a:r>
              <a:rPr lang="en-US" dirty="0"/>
              <a:t>Immediate transcription to ensure accuracy </a:t>
            </a:r>
          </a:p>
          <a:p>
            <a:pPr lvl="1"/>
            <a:r>
              <a:rPr lang="en-US" dirty="0" smtClean="0"/>
              <a:t>code by using </a:t>
            </a:r>
            <a:r>
              <a:rPr lang="en-US" dirty="0"/>
              <a:t>an inter-rater agreement between the researcher and </a:t>
            </a:r>
            <a:r>
              <a:rPr lang="en-US" dirty="0" smtClean="0"/>
              <a:t>experienced supervisors </a:t>
            </a:r>
          </a:p>
          <a:p>
            <a:r>
              <a:rPr lang="en-US" dirty="0" err="1" smtClean="0"/>
              <a:t>Confirmability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 data will safe kept for audit purpose</a:t>
            </a:r>
          </a:p>
          <a:p>
            <a:r>
              <a:rPr lang="en-US" dirty="0" smtClean="0"/>
              <a:t>Transferability</a:t>
            </a:r>
          </a:p>
          <a:p>
            <a:pPr lvl="1"/>
            <a:r>
              <a:rPr lang="en-US" dirty="0" smtClean="0"/>
              <a:t>Purposive sampling method helps to ensure well represent the study context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Develop PCTC Pathway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Drafted transitional care protocol has been developed</a:t>
            </a:r>
          </a:p>
          <a:p>
            <a:pPr lvl="1"/>
            <a:r>
              <a:rPr lang="en-US" sz="2000" dirty="0" smtClean="0"/>
              <a:t>Transitional  theory and available literatures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study findings will help to </a:t>
            </a:r>
          </a:p>
          <a:p>
            <a:pPr lvl="1"/>
            <a:r>
              <a:rPr lang="en-US" sz="2000" dirty="0" smtClean="0"/>
              <a:t>identify the common goals among patients and healthcare providers to direct the transitional care</a:t>
            </a:r>
          </a:p>
          <a:p>
            <a:pPr lvl="1"/>
            <a:r>
              <a:rPr lang="en-US" sz="2000" dirty="0" smtClean="0"/>
              <a:t>integrate patient centeredness </a:t>
            </a:r>
            <a:r>
              <a:rPr lang="en-US" sz="2000" dirty="0"/>
              <a:t> </a:t>
            </a:r>
            <a:r>
              <a:rPr lang="en-US" sz="2000" dirty="0" smtClean="0"/>
              <a:t>into the transition process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nclude and expand some of the drafted interventions </a:t>
            </a:r>
          </a:p>
          <a:p>
            <a:pPr lvl="1"/>
            <a:r>
              <a:rPr lang="en-US" sz="2000" dirty="0" smtClean="0"/>
              <a:t>interlink the three phases </a:t>
            </a:r>
            <a:endParaRPr lang="en-US" sz="2000" dirty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scertain the appropriate implementation method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SG" sz="2400" dirty="0"/>
              <a:t>Clinical stakeholders were and will </a:t>
            </a:r>
            <a:r>
              <a:rPr lang="en-SG" sz="2400"/>
              <a:t>be </a:t>
            </a:r>
            <a:r>
              <a:rPr lang="en-SG" sz="2400" smtClean="0"/>
              <a:t>consulted on </a:t>
            </a:r>
            <a:r>
              <a:rPr lang="en-SG" sz="2400" dirty="0"/>
              <a:t>the feasibility and usability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0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18373"/>
              </p:ext>
            </p:extLst>
          </p:nvPr>
        </p:nvGraphicFramePr>
        <p:xfrm>
          <a:off x="304800" y="152400"/>
          <a:ext cx="8534400" cy="6592431"/>
        </p:xfrm>
        <a:graphic>
          <a:graphicData uri="http://schemas.openxmlformats.org/drawingml/2006/table">
            <a:tbl>
              <a:tblPr firstRow="1" firstCol="1" bandRow="1"/>
              <a:tblGrid>
                <a:gridCol w="1899138"/>
                <a:gridCol w="4958862"/>
                <a:gridCol w="1676400"/>
              </a:tblGrid>
              <a:tr h="2162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Pre-transfer-discharge phase: 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Coordination of care and decision making for ICU transfer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Domains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Activities and action plan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developing multidiscipline discharge planning 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Multi-disciplinary team create discharge planning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medication reconcile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functional ability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nutritional needs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psychosocial needs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advanced care planning (Palliative care)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Level of follow up care required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Setting Multidisciplinary goals of care for patient under transition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Coordination care among team members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  <a:latin typeface="Calibri"/>
                        </a:rPr>
                        <a:t>Multi-disciplinary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Physician,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ICU Nurses,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pharmacist,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ST, PT, OT as per patients’ need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</a:rPr>
                        <a:t>providing  patient education to ensure transition aware, engage, prepare for the changes and differences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Educate on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recovery process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new wards’ environment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resource person outside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plan of care 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ICU Nurses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During 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transfer- handover phase:  Information transfer and assess the care providers’ needs for the complex care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communicating information by using structure format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Communicating information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Situation: Patient identity , primary diagnosis, patients’ vital data and precautions and status, patient’s need (physical, function, psychological)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Background: Past medical history, past related investigations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Assessment: Problem list, pharmacy issues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Recommendation: Plan of care and activities, Pardon me for not clear ( equipment , invasive lines and special devices, properties) 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ICU and GW nurses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Post-transfer phase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admission phase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follow up care activities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5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providing continuum support 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providing continuum support for patient as well as for healthcare providers in general wards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Support step-down wards to reprioritize the nursing care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Act as resource person to support step-down nurses to assess and monitor patients’ clinical condition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Educate step-down nurses to skilled up to care for critical ill patients’ </a:t>
                      </a:r>
                      <a:r>
                        <a:rPr lang="en-US" sz="1200" dirty="0" smtClean="0">
                          <a:effectLst/>
                          <a:latin typeface="Calibri"/>
                        </a:rPr>
                        <a:t>need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Calibri"/>
                        </a:rPr>
                        <a:t>Liaison nurse/Advanced practice nurse/Clinical Nurse specialist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9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600" dirty="0"/>
              <a:t>PCTC pathway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Aims to </a:t>
            </a:r>
          </a:p>
          <a:p>
            <a:pPr lvl="1"/>
            <a:r>
              <a:rPr lang="en-SG" dirty="0" smtClean="0"/>
              <a:t>improve </a:t>
            </a:r>
            <a:r>
              <a:rPr lang="en-SG" dirty="0"/>
              <a:t>patients’ continuity of care</a:t>
            </a:r>
          </a:p>
          <a:p>
            <a:pPr lvl="1"/>
            <a:r>
              <a:rPr lang="en-SG" dirty="0" smtClean="0"/>
              <a:t>improve </a:t>
            </a:r>
            <a:r>
              <a:rPr lang="en-SG" dirty="0"/>
              <a:t>the collaboration between the intra-professional, inter-professional, and </a:t>
            </a:r>
            <a:r>
              <a:rPr lang="en-SG" dirty="0" smtClean="0"/>
              <a:t>inter-departmental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 patients’ cognitive and functional status</a:t>
            </a:r>
          </a:p>
          <a:p>
            <a:pPr lvl="1"/>
            <a:r>
              <a:rPr lang="en-US" dirty="0" smtClean="0"/>
              <a:t>improve nurses’ clinical decision making ability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128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Literature review</a:t>
            </a:r>
          </a:p>
          <a:p>
            <a:r>
              <a:rPr lang="en-US" sz="2800" dirty="0" smtClean="0"/>
              <a:t>Study aim</a:t>
            </a:r>
          </a:p>
          <a:p>
            <a:r>
              <a:rPr lang="en-US" sz="2800" dirty="0" smtClean="0"/>
              <a:t>Theoretical framework</a:t>
            </a:r>
          </a:p>
          <a:p>
            <a:r>
              <a:rPr lang="en-US" sz="2800" dirty="0" smtClean="0"/>
              <a:t>Method</a:t>
            </a:r>
          </a:p>
          <a:p>
            <a:r>
              <a:rPr lang="en-US" sz="2800" dirty="0" smtClean="0"/>
              <a:t>Results (analysis in progress)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659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999"/>
            <a:ext cx="8077200" cy="627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300" y="253999"/>
            <a:ext cx="7772400" cy="1470025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                                              </a:t>
            </a:r>
            <a:r>
              <a:rPr lang="en-US" sz="72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SG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Critical ill patients </a:t>
            </a:r>
          </a:p>
          <a:p>
            <a:pPr lvl="1"/>
            <a:r>
              <a:rPr lang="en-US" sz="2000" dirty="0" smtClean="0"/>
              <a:t>experience multiple transition </a:t>
            </a:r>
          </a:p>
          <a:p>
            <a:pPr lvl="1"/>
            <a:r>
              <a:rPr lang="en-US" sz="2000" dirty="0" smtClean="0"/>
              <a:t>survived with complex health problem </a:t>
            </a:r>
          </a:p>
          <a:p>
            <a:r>
              <a:rPr lang="en-US" sz="2400" dirty="0" smtClean="0"/>
              <a:t>healthcare providers (HCPs) face great challenges  to provide continuity of care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hortage of ICU beds</a:t>
            </a:r>
          </a:p>
          <a:p>
            <a:pPr lvl="1"/>
            <a:r>
              <a:rPr lang="en-US" sz="2000" dirty="0" smtClean="0"/>
              <a:t>immature ICU discharge</a:t>
            </a:r>
          </a:p>
          <a:p>
            <a:pPr lvl="1"/>
            <a:r>
              <a:rPr lang="en-US" sz="2000" dirty="0" smtClean="0"/>
              <a:t>silo clinical practices</a:t>
            </a:r>
          </a:p>
          <a:p>
            <a:pPr lvl="1"/>
            <a:r>
              <a:rPr lang="en-US" sz="2000" dirty="0" smtClean="0"/>
              <a:t>under equipped general ward care</a:t>
            </a:r>
          </a:p>
          <a:p>
            <a:r>
              <a:rPr lang="en-US" sz="2400" dirty="0" smtClean="0"/>
              <a:t>To ensure the continuity of care</a:t>
            </a:r>
          </a:p>
          <a:p>
            <a:pPr lvl="1"/>
            <a:r>
              <a:rPr lang="en-US" sz="2000" dirty="0" smtClean="0"/>
              <a:t>understand ICU patients’ transitional needs</a:t>
            </a:r>
          </a:p>
          <a:p>
            <a:pPr lvl="1"/>
            <a:r>
              <a:rPr lang="en-US" sz="2000" dirty="0" smtClean="0"/>
              <a:t>identify gaps exist in the current transitional care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xplore ways to improve patients’ transition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5257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Define Terms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Transition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s not only a process but also refers to the outcome of the complex person interaction with environment</a:t>
            </a:r>
          </a:p>
          <a:p>
            <a:pPr marL="457200" lvl="1" indent="0">
              <a:buNone/>
            </a:pPr>
            <a:r>
              <a:rPr lang="en-US" dirty="0" smtClean="0"/>
              <a:t>							</a:t>
            </a:r>
            <a:r>
              <a:rPr lang="en-US" sz="1500" dirty="0" smtClean="0"/>
              <a:t>(Chick, 1986)</a:t>
            </a:r>
          </a:p>
          <a:p>
            <a:r>
              <a:rPr lang="en-US" sz="2400" dirty="0" smtClean="0"/>
              <a:t>Transitional care</a:t>
            </a:r>
          </a:p>
          <a:p>
            <a:pPr lvl="1"/>
            <a:r>
              <a:rPr lang="en-US" sz="2000" dirty="0" smtClean="0"/>
              <a:t>is defined as critical component of healthcare system to ensure patients’ care coordination and continuity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        </a:t>
            </a:r>
            <a:r>
              <a:rPr lang="en-US" sz="1500" dirty="0" smtClean="0"/>
              <a:t>(</a:t>
            </a:r>
            <a:r>
              <a:rPr lang="en-US" sz="1500" dirty="0" err="1" smtClean="0"/>
              <a:t>Chaboyer</a:t>
            </a:r>
            <a:r>
              <a:rPr lang="en-US" sz="1500" dirty="0" smtClean="0"/>
              <a:t> et al., 2005; Coleman &amp; </a:t>
            </a:r>
            <a:r>
              <a:rPr lang="en-US" sz="1500" dirty="0" err="1" smtClean="0"/>
              <a:t>Boult</a:t>
            </a:r>
            <a:r>
              <a:rPr lang="en-US" sz="1500" dirty="0" smtClean="0"/>
              <a:t>, 2003)</a:t>
            </a:r>
          </a:p>
          <a:p>
            <a:r>
              <a:rPr lang="en-US" sz="2400" dirty="0" smtClean="0"/>
              <a:t>ICU transitional care 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efers to care provided before, during and after transferring patients from ICU to other care units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s to ensure continuity of care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</a:t>
            </a:r>
            <a:r>
              <a:rPr lang="en-US" sz="1800" dirty="0"/>
              <a:t> </a:t>
            </a:r>
            <a:r>
              <a:rPr lang="en-US" sz="1800" dirty="0" smtClean="0"/>
              <a:t>		       </a:t>
            </a:r>
            <a:r>
              <a:rPr lang="en-US" sz="1500" dirty="0" smtClean="0"/>
              <a:t>(</a:t>
            </a:r>
            <a:r>
              <a:rPr lang="en-US" sz="1500" dirty="0" err="1" smtClean="0"/>
              <a:t>Chaboyer</a:t>
            </a:r>
            <a:r>
              <a:rPr lang="en-US" sz="1500" dirty="0" smtClean="0"/>
              <a:t> </a:t>
            </a:r>
            <a:r>
              <a:rPr lang="en-US" sz="1500" dirty="0"/>
              <a:t>et al., </a:t>
            </a:r>
            <a:r>
              <a:rPr lang="en-US" sz="1500" dirty="0" smtClean="0"/>
              <a:t>2005) </a:t>
            </a:r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17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Literatures Review - Patients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SG" sz="2400" dirty="0"/>
              <a:t>C</a:t>
            </a:r>
            <a:r>
              <a:rPr lang="en-SG" sz="2400" dirty="0" smtClean="0"/>
              <a:t>ritical ill patients’ perception on transition </a:t>
            </a:r>
          </a:p>
          <a:p>
            <a:pPr lvl="1"/>
            <a:r>
              <a:rPr lang="en-SG" sz="2200" dirty="0" smtClean="0"/>
              <a:t>reorientation and readapting  to the new environment  	</a:t>
            </a:r>
            <a:endParaRPr lang="en-SG" sz="1400" dirty="0" smtClean="0"/>
          </a:p>
          <a:p>
            <a:pPr lvl="1"/>
            <a:r>
              <a:rPr lang="en-SG" sz="2200" dirty="0"/>
              <a:t>d</a:t>
            </a:r>
            <a:r>
              <a:rPr lang="en-SG" sz="2200" dirty="0" smtClean="0"/>
              <a:t>ependent due to certain irreversible pathophysiology, physical deficit and psycho-social difficulties  </a:t>
            </a:r>
            <a:endParaRPr lang="en-SG" sz="1900" dirty="0" smtClean="0"/>
          </a:p>
          <a:p>
            <a:pPr lvl="1"/>
            <a:r>
              <a:rPr lang="en-SG" sz="2200" dirty="0" smtClean="0"/>
              <a:t>sense of abandon, vulnerable, anxiety and depression, helpless, unimportant, high care demand from wards nurse</a:t>
            </a:r>
          </a:p>
          <a:p>
            <a:pPr lvl="1"/>
            <a:r>
              <a:rPr lang="en-SG" sz="2200" dirty="0" smtClean="0"/>
              <a:t>Lack of care continuity</a:t>
            </a:r>
          </a:p>
          <a:p>
            <a:pPr marL="914400" lvl="2" indent="0">
              <a:buNone/>
            </a:pPr>
            <a:r>
              <a:rPr lang="en-SG" sz="1400" dirty="0" smtClean="0"/>
              <a:t>	(</a:t>
            </a:r>
            <a:r>
              <a:rPr lang="en-SG" sz="1400" dirty="0" err="1"/>
              <a:t>Chaboyer</a:t>
            </a:r>
            <a:r>
              <a:rPr lang="en-SG" sz="1400" dirty="0"/>
              <a:t> et al. 2002; </a:t>
            </a:r>
            <a:r>
              <a:rPr lang="en-SG" sz="1400" dirty="0" err="1"/>
              <a:t>Russel</a:t>
            </a:r>
            <a:r>
              <a:rPr lang="en-SG" sz="1400" dirty="0"/>
              <a:t>, </a:t>
            </a:r>
            <a:r>
              <a:rPr lang="en-SG" sz="1400" dirty="0" smtClean="0"/>
              <a:t>1999;Mckinney &amp; </a:t>
            </a:r>
            <a:r>
              <a:rPr lang="en-SG" sz="1400" dirty="0" err="1" smtClean="0"/>
              <a:t>Deeny</a:t>
            </a:r>
            <a:r>
              <a:rPr lang="en-SG" sz="1400" dirty="0" smtClean="0"/>
              <a:t>, 2002; Ramsay et al., 2014; </a:t>
            </a:r>
            <a:r>
              <a:rPr lang="en-SG" sz="1400" dirty="0" err="1" smtClean="0"/>
              <a:t>Kralik</a:t>
            </a:r>
            <a:r>
              <a:rPr lang="en-SG" sz="1400" dirty="0" smtClean="0"/>
              <a:t> </a:t>
            </a:r>
            <a:r>
              <a:rPr lang="en-SG" sz="1400" dirty="0"/>
              <a:t>et al., 2006)</a:t>
            </a:r>
            <a:endParaRPr lang="en-SG" sz="1400" dirty="0" smtClean="0"/>
          </a:p>
          <a:p>
            <a:pPr marL="914400" lvl="2" indent="0">
              <a:buNone/>
            </a:pPr>
            <a:endParaRPr lang="en-SG" sz="1400" dirty="0" smtClean="0"/>
          </a:p>
          <a:p>
            <a:r>
              <a:rPr lang="en-SG" sz="2400" dirty="0" smtClean="0"/>
              <a:t>Therefore, understand the patients’ transitional needs will equip HCPs to assist their transition </a:t>
            </a:r>
          </a:p>
          <a:p>
            <a:pPr marL="0" indent="0">
              <a:buNone/>
            </a:pPr>
            <a:r>
              <a:rPr lang="en-SG" sz="1400" dirty="0" smtClean="0"/>
              <a:t>					(</a:t>
            </a:r>
            <a:r>
              <a:rPr lang="da-DK" sz="1400" dirty="0" smtClean="0"/>
              <a:t>Chaboyer et al., 2005; Kralik et al., 2006</a:t>
            </a:r>
            <a:r>
              <a:rPr lang="en-SG" sz="1400" dirty="0" smtClean="0"/>
              <a:t> ) 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20105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Literatures Review-Factors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Factors affecting patients’ transition</a:t>
            </a:r>
          </a:p>
          <a:p>
            <a:pPr lvl="1"/>
            <a:r>
              <a:rPr lang="en-US" sz="2000" dirty="0" smtClean="0"/>
              <a:t>Patients’ factors</a:t>
            </a:r>
          </a:p>
          <a:p>
            <a:pPr lvl="2"/>
            <a:r>
              <a:rPr lang="en-US" sz="1700" dirty="0"/>
              <a:t>p</a:t>
            </a:r>
            <a:r>
              <a:rPr lang="en-US" sz="1700" dirty="0" smtClean="0"/>
              <a:t>hysical instability, functional decline, not ready </a:t>
            </a:r>
            <a:r>
              <a:rPr lang="en-US" sz="1700" dirty="0"/>
              <a:t>for self-care, </a:t>
            </a:r>
            <a:r>
              <a:rPr lang="en-US" sz="1700" dirty="0" smtClean="0"/>
              <a:t>poor coping skills</a:t>
            </a:r>
          </a:p>
          <a:p>
            <a:pPr lvl="2"/>
            <a:r>
              <a:rPr lang="en-US" sz="1700" dirty="0"/>
              <a:t>u</a:t>
            </a:r>
            <a:r>
              <a:rPr lang="en-US" sz="1700" dirty="0" smtClean="0"/>
              <a:t>nrealistic expectation, unavailability </a:t>
            </a:r>
            <a:r>
              <a:rPr lang="en-US" sz="1700" dirty="0"/>
              <a:t>of social support, </a:t>
            </a:r>
            <a:r>
              <a:rPr lang="en-US" sz="1700" dirty="0" smtClean="0"/>
              <a:t>and inadequacy of </a:t>
            </a:r>
            <a:r>
              <a:rPr lang="en-US" sz="1700" dirty="0"/>
              <a:t>education and </a:t>
            </a:r>
            <a:r>
              <a:rPr lang="en-US" sz="1700" dirty="0" smtClean="0"/>
              <a:t>information     				             </a:t>
            </a:r>
            <a:r>
              <a:rPr lang="en-US" sz="1600" dirty="0" smtClean="0"/>
              <a:t>            						</a:t>
            </a:r>
            <a:r>
              <a:rPr lang="en-US" sz="1300" dirty="0" smtClean="0"/>
              <a:t>(Weiss et al., 2007)</a:t>
            </a:r>
          </a:p>
          <a:p>
            <a:pPr lvl="1"/>
            <a:r>
              <a:rPr lang="en-US" sz="2000" dirty="0" smtClean="0"/>
              <a:t>HCPs’ factors</a:t>
            </a:r>
          </a:p>
          <a:p>
            <a:pPr lvl="2"/>
            <a:r>
              <a:rPr lang="en-US" sz="1700" dirty="0" smtClean="0"/>
              <a:t>lack of ICU discharge planning, last minutes decision due to bed shortage</a:t>
            </a:r>
          </a:p>
          <a:p>
            <a:pPr lvl="2"/>
            <a:r>
              <a:rPr lang="en-US" sz="1700" dirty="0" smtClean="0"/>
              <a:t>lack of team collaboration for discharge plan</a:t>
            </a:r>
          </a:p>
          <a:p>
            <a:pPr lvl="2"/>
            <a:r>
              <a:rPr lang="en-US" sz="1700" dirty="0" smtClean="0"/>
              <a:t>lack of common goals for patient’s transfer </a:t>
            </a:r>
          </a:p>
          <a:p>
            <a:pPr lvl="2"/>
            <a:r>
              <a:rPr lang="en-US" sz="1700" dirty="0" smtClean="0"/>
              <a:t>lack of efficiency and effectiveness of handover information and accountability /responsibility</a:t>
            </a:r>
            <a:endParaRPr lang="en-US" sz="1700" dirty="0"/>
          </a:p>
          <a:p>
            <a:pPr lvl="2"/>
            <a:r>
              <a:rPr lang="en-US" sz="1700" dirty="0" smtClean="0"/>
              <a:t>lack of following up care and </a:t>
            </a:r>
            <a:r>
              <a:rPr lang="en-US" sz="1700" dirty="0" err="1" smtClean="0"/>
              <a:t>insuffiently</a:t>
            </a:r>
            <a:r>
              <a:rPr lang="en-US" sz="1700" dirty="0" smtClean="0"/>
              <a:t>  equipped step-down  wards</a:t>
            </a:r>
            <a:endParaRPr lang="en-US" sz="1700" dirty="0"/>
          </a:p>
          <a:p>
            <a:pPr lvl="2"/>
            <a:r>
              <a:rPr lang="en-US" sz="1700" dirty="0" smtClean="0"/>
              <a:t>lack of wards manpower </a:t>
            </a:r>
          </a:p>
          <a:p>
            <a:pPr marL="914400" lvl="2" indent="0">
              <a:buNone/>
            </a:pPr>
            <a:r>
              <a:rPr lang="da-DK" sz="1300" dirty="0" smtClean="0"/>
              <a:t>	 </a:t>
            </a:r>
            <a:r>
              <a:rPr lang="da-DK" sz="1300" dirty="0"/>
              <a:t>(Field,2008; Chaboyer et al 2003, Haggstorm et al., 2009, 2012; Wu &amp; Coyer, 2007; </a:t>
            </a:r>
            <a:r>
              <a:rPr lang="da-DK" sz="1300" dirty="0" smtClean="0"/>
              <a:t>Abraham </a:t>
            </a:r>
            <a:r>
              <a:rPr lang="da-DK" sz="1300" dirty="0"/>
              <a:t>et al., 2012; Arora et al., </a:t>
            </a:r>
            <a:r>
              <a:rPr lang="da-DK" sz="1300" dirty="0" smtClean="0"/>
              <a:t>2009; </a:t>
            </a:r>
            <a:r>
              <a:rPr lang="en-US" sz="1300" dirty="0" err="1" smtClean="0"/>
              <a:t>Chaboyer</a:t>
            </a:r>
            <a:r>
              <a:rPr lang="en-US" sz="1300" dirty="0" smtClean="0"/>
              <a:t> </a:t>
            </a:r>
            <a:r>
              <a:rPr lang="en-US" sz="1300" dirty="0"/>
              <a:t>et al </a:t>
            </a:r>
            <a:r>
              <a:rPr lang="en-US" sz="1300" dirty="0" smtClean="0"/>
              <a:t>2003)</a:t>
            </a:r>
          </a:p>
          <a:p>
            <a:pPr marL="914400" lvl="2" indent="0">
              <a:buNone/>
            </a:pPr>
            <a:endParaRPr lang="en-US" sz="1300" dirty="0"/>
          </a:p>
          <a:p>
            <a:r>
              <a:rPr lang="en-US" sz="2400" dirty="0" smtClean="0"/>
              <a:t>Hence,  build supporting structure and system </a:t>
            </a:r>
            <a:r>
              <a:rPr lang="en-US" sz="2400" dirty="0"/>
              <a:t>between </a:t>
            </a:r>
            <a:r>
              <a:rPr lang="en-US" sz="2400" dirty="0" smtClean="0"/>
              <a:t>intra-professionals, inter-professionals </a:t>
            </a:r>
            <a:r>
              <a:rPr lang="en-US" sz="2400" dirty="0"/>
              <a:t>and inter-departments </a:t>
            </a:r>
            <a:r>
              <a:rPr lang="en-US" sz="2400" dirty="0" smtClean="0"/>
              <a:t>will ensure patients’ continuity of care 					</a:t>
            </a:r>
            <a:r>
              <a:rPr lang="en-US" sz="2400" dirty="0"/>
              <a:t> </a:t>
            </a:r>
            <a:r>
              <a:rPr lang="en-US" sz="2400" dirty="0" smtClean="0"/>
              <a:t>                							</a:t>
            </a:r>
            <a:r>
              <a:rPr lang="en-US" sz="1300" dirty="0" smtClean="0"/>
              <a:t>(Lin et al., 2012)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968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Literature Review- Interventions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Interventions to improve</a:t>
            </a:r>
          </a:p>
          <a:p>
            <a:pPr lvl="1"/>
            <a:r>
              <a:rPr lang="en-US" sz="2100" dirty="0" smtClean="0"/>
              <a:t>Information </a:t>
            </a:r>
            <a:r>
              <a:rPr lang="en-US" sz="2100" dirty="0"/>
              <a:t>booklets to </a:t>
            </a:r>
            <a:r>
              <a:rPr lang="en-US" sz="2100" dirty="0" smtClean="0"/>
              <a:t>prepare patients and relatives </a:t>
            </a:r>
            <a:r>
              <a:rPr lang="en-US" sz="2100" dirty="0"/>
              <a:t>prior to </a:t>
            </a:r>
            <a:r>
              <a:rPr lang="en-US" sz="2100" dirty="0" smtClean="0"/>
              <a:t>transfer</a:t>
            </a:r>
          </a:p>
          <a:p>
            <a:pPr lvl="1"/>
            <a:r>
              <a:rPr lang="en-US" sz="2100" dirty="0" smtClean="0"/>
              <a:t>ICU </a:t>
            </a:r>
            <a:r>
              <a:rPr lang="en-US" sz="2100" dirty="0"/>
              <a:t>l</a:t>
            </a:r>
            <a:r>
              <a:rPr lang="en-US" sz="2100" dirty="0" smtClean="0"/>
              <a:t>iaison </a:t>
            </a:r>
            <a:r>
              <a:rPr lang="en-US" sz="2100" dirty="0"/>
              <a:t>nurse to ensure continuity of </a:t>
            </a:r>
            <a:r>
              <a:rPr lang="en-US" sz="2100" dirty="0" smtClean="0"/>
              <a:t>care</a:t>
            </a:r>
            <a:r>
              <a:rPr lang="en-US" sz="1900" dirty="0" smtClean="0"/>
              <a:t> </a:t>
            </a:r>
          </a:p>
          <a:p>
            <a:pPr lvl="1"/>
            <a:r>
              <a:rPr lang="en-US" sz="2100" dirty="0"/>
              <a:t>Critical care outreach services (CCOS) </a:t>
            </a:r>
            <a:r>
              <a:rPr lang="en-US" sz="2100" dirty="0" smtClean="0"/>
              <a:t> and extent ICU services </a:t>
            </a:r>
            <a:r>
              <a:rPr lang="en-US" sz="2000" dirty="0"/>
              <a:t>	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1400" dirty="0" smtClean="0"/>
              <a:t>(</a:t>
            </a:r>
            <a:r>
              <a:rPr lang="en-US" sz="1400" dirty="0" err="1" smtClean="0"/>
              <a:t>Chaboyer</a:t>
            </a:r>
            <a:r>
              <a:rPr lang="en-US" sz="1400" dirty="0" smtClean="0"/>
              <a:t> et al., </a:t>
            </a:r>
            <a:r>
              <a:rPr lang="en-US" sz="1400" dirty="0"/>
              <a:t>2005; Wendy </a:t>
            </a:r>
            <a:r>
              <a:rPr lang="en-US" sz="1400" dirty="0" err="1"/>
              <a:t>Chaboyer</a:t>
            </a:r>
            <a:r>
              <a:rPr lang="en-US" sz="1400" dirty="0"/>
              <a:t>, </a:t>
            </a:r>
            <a:r>
              <a:rPr lang="en-US" sz="1400" dirty="0" err="1"/>
              <a:t>Thalib</a:t>
            </a:r>
            <a:r>
              <a:rPr lang="en-US" sz="1400" dirty="0"/>
              <a:t>, Alcorn, &amp; Foster, 2007; </a:t>
            </a:r>
            <a:r>
              <a:rPr lang="en-US" sz="1400" dirty="0" err="1"/>
              <a:t>Endacott</a:t>
            </a:r>
            <a:r>
              <a:rPr lang="en-US" sz="1400" dirty="0"/>
              <a:t> &amp; </a:t>
            </a:r>
            <a:r>
              <a:rPr lang="en-US" sz="1400" dirty="0" err="1"/>
              <a:t>Chaboyer</a:t>
            </a:r>
            <a:r>
              <a:rPr lang="en-US" sz="1400" dirty="0"/>
              <a:t>, 2006; </a:t>
            </a:r>
            <a:r>
              <a:rPr lang="en-US" sz="1400" dirty="0" err="1" smtClean="0"/>
              <a:t>Endacott</a:t>
            </a:r>
            <a:r>
              <a:rPr lang="en-US" sz="1400" dirty="0" smtClean="0"/>
              <a:t> et al., 2009</a:t>
            </a:r>
            <a:r>
              <a:rPr lang="en-US" sz="1400" dirty="0"/>
              <a:t>; Green &amp; Edmonds, </a:t>
            </a:r>
            <a:r>
              <a:rPr lang="en-US" sz="1400" dirty="0" smtClean="0"/>
              <a:t>2004; Harrison</a:t>
            </a:r>
            <a:r>
              <a:rPr lang="en-US" sz="1400" dirty="0"/>
              <a:t>, Gao, Welch, &amp; Rowan, </a:t>
            </a:r>
            <a:r>
              <a:rPr lang="en-US" sz="1400" dirty="0" smtClean="0"/>
              <a:t>2010)</a:t>
            </a:r>
          </a:p>
          <a:p>
            <a:pPr marL="914400" lvl="2" indent="0">
              <a:buNone/>
            </a:pPr>
            <a:endParaRPr lang="en-US" sz="1400" dirty="0" smtClean="0"/>
          </a:p>
          <a:p>
            <a:r>
              <a:rPr lang="en-US" sz="2800" dirty="0" smtClean="0"/>
              <a:t>However, the limitations </a:t>
            </a:r>
          </a:p>
          <a:p>
            <a:pPr lvl="1"/>
            <a:r>
              <a:rPr lang="en-US" sz="2100" dirty="0" smtClean="0"/>
              <a:t>Lack of common goals, objectives</a:t>
            </a:r>
            <a:r>
              <a:rPr lang="en-US" sz="2100" dirty="0"/>
              <a:t>, </a:t>
            </a:r>
            <a:r>
              <a:rPr lang="en-US" sz="2100" dirty="0" smtClean="0"/>
              <a:t>and activities</a:t>
            </a:r>
          </a:p>
          <a:p>
            <a:pPr lvl="1"/>
            <a:r>
              <a:rPr lang="en-US" sz="2100" dirty="0" smtClean="0"/>
              <a:t>lack of theoretical fundamental support</a:t>
            </a:r>
          </a:p>
          <a:p>
            <a:pPr lvl="1"/>
            <a:r>
              <a:rPr lang="en-US" sz="2100" dirty="0" smtClean="0"/>
              <a:t>lack of exploring transitional needs related to their clinical context</a:t>
            </a:r>
            <a:endParaRPr lang="en-US" sz="2100" dirty="0"/>
          </a:p>
          <a:p>
            <a:pPr lvl="1"/>
            <a:r>
              <a:rPr lang="en-US" sz="2100" dirty="0" smtClean="0"/>
              <a:t>lack of multi-disciplinary collaboration        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1400" dirty="0" smtClean="0"/>
              <a:t>(</a:t>
            </a:r>
            <a:r>
              <a:rPr lang="en-US" sz="1400" dirty="0" err="1" smtClean="0"/>
              <a:t>Kibler</a:t>
            </a:r>
            <a:r>
              <a:rPr lang="en-US" sz="1400" dirty="0" smtClean="0"/>
              <a:t> &amp; Lee, 2011; Burke et al., 2009)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2800" dirty="0" smtClean="0"/>
              <a:t>Therefore, effective intervention need to explore</a:t>
            </a:r>
          </a:p>
          <a:p>
            <a:pPr lvl="1"/>
            <a:r>
              <a:rPr lang="en-US" sz="2400" dirty="0" smtClean="0"/>
              <a:t>patients’ needs </a:t>
            </a:r>
          </a:p>
          <a:p>
            <a:pPr lvl="1"/>
            <a:r>
              <a:rPr lang="en-US" sz="2100" dirty="0" smtClean="0"/>
              <a:t>healthcare providers’ needs and restrictions</a:t>
            </a:r>
          </a:p>
          <a:p>
            <a:pPr lvl="1"/>
            <a:r>
              <a:rPr lang="en-US" sz="2100" dirty="0" smtClean="0"/>
              <a:t>clinical context</a:t>
            </a:r>
          </a:p>
          <a:p>
            <a:pPr lvl="1"/>
            <a:r>
              <a:rPr lang="en-US" sz="2100" dirty="0"/>
              <a:t>t</a:t>
            </a:r>
            <a:r>
              <a:rPr lang="en-US" sz="2100" dirty="0" smtClean="0"/>
              <a:t>heoretical support 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1400" dirty="0" smtClean="0"/>
              <a:t>(Bruner et al., 2011, </a:t>
            </a:r>
            <a:r>
              <a:rPr lang="en-US" sz="1400" dirty="0" err="1" smtClean="0"/>
              <a:t>Dacies</a:t>
            </a:r>
            <a:r>
              <a:rPr lang="en-US" sz="1400" dirty="0" smtClean="0"/>
              <a:t>, 2005) </a:t>
            </a:r>
          </a:p>
          <a:p>
            <a:pPr lvl="1"/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88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Study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Aims: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o explore, develop and evaluate the Patient Centered Transitional Care to support patient who transferred from ICU to step-down care unit </a:t>
            </a:r>
          </a:p>
          <a:p>
            <a:r>
              <a:rPr lang="en-US" sz="2800" dirty="0" smtClean="0"/>
              <a:t>Objectives are: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xplore what is patient centered ICU transitional care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 a Patient Centered Transitional Care (PCTC) pathway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ilot test the effectiveness of the PCTC pathway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5221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1525</Words>
  <Application>Microsoft Office PowerPoint</Application>
  <PresentationFormat>On-screen Show (4:3)</PresentationFormat>
  <Paragraphs>362</Paragraphs>
  <Slides>30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Patient Centered Transitional Care for Patients Transferred from Intensive Care Unit (ICU) to Step-down Care Unit: A Mixed Method Study   </vt:lpstr>
      <vt:lpstr>PowerPoint Presentation</vt:lpstr>
      <vt:lpstr>Outline</vt:lpstr>
      <vt:lpstr>Introduction</vt:lpstr>
      <vt:lpstr>Define Terms</vt:lpstr>
      <vt:lpstr>Literatures Review - Patients</vt:lpstr>
      <vt:lpstr>Literatures Review-Factors</vt:lpstr>
      <vt:lpstr>Literature Review- Interventions </vt:lpstr>
      <vt:lpstr>This Study</vt:lpstr>
      <vt:lpstr>Study Design</vt:lpstr>
      <vt:lpstr>PowerPoint Presentation</vt:lpstr>
      <vt:lpstr>Theoretical Framework</vt:lpstr>
      <vt:lpstr>PowerPoint Presentation</vt:lpstr>
      <vt:lpstr> Qualitative study  Explore and Develop the Patient Centered Transitional Care (PCTC) Pathway for Patients Transferred from Intensive Care Unit (ICU) to Step-down Care Unit  </vt:lpstr>
      <vt:lpstr>Study Aim</vt:lpstr>
      <vt:lpstr>Research Questions</vt:lpstr>
      <vt:lpstr>Study Method </vt:lpstr>
      <vt:lpstr>Study Sample </vt:lpstr>
      <vt:lpstr>Sample Size</vt:lpstr>
      <vt:lpstr>PowerPoint Presentation</vt:lpstr>
      <vt:lpstr>Ethical Consideration</vt:lpstr>
      <vt:lpstr> Recruitment process </vt:lpstr>
      <vt:lpstr>Data Collection Tools</vt:lpstr>
      <vt:lpstr>Data collection</vt:lpstr>
      <vt:lpstr> Data Analysis </vt:lpstr>
      <vt:lpstr>Study Rigor</vt:lpstr>
      <vt:lpstr>Develop PCTC Pathway</vt:lpstr>
      <vt:lpstr>PowerPoint Presentation</vt:lpstr>
      <vt:lpstr>PCTC pathway </vt:lpstr>
      <vt:lpstr>                                            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 Wentao</dc:creator>
  <cp:lastModifiedBy>Zhouwentao</cp:lastModifiedBy>
  <cp:revision>136</cp:revision>
  <dcterms:created xsi:type="dcterms:W3CDTF">2014-08-27T05:02:28Z</dcterms:created>
  <dcterms:modified xsi:type="dcterms:W3CDTF">2014-11-18T10:42:44Z</dcterms:modified>
</cp:coreProperties>
</file>