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1040" r:id="rId2"/>
    <p:sldId id="863" r:id="rId3"/>
    <p:sldId id="1073" r:id="rId4"/>
    <p:sldId id="1071" r:id="rId5"/>
    <p:sldId id="1045" r:id="rId6"/>
    <p:sldId id="1044" r:id="rId7"/>
    <p:sldId id="1072" r:id="rId8"/>
    <p:sldId id="1047" r:id="rId9"/>
    <p:sldId id="1078" r:id="rId10"/>
    <p:sldId id="1049" r:id="rId11"/>
    <p:sldId id="1050" r:id="rId12"/>
    <p:sldId id="1051" r:id="rId13"/>
    <p:sldId id="1055" r:id="rId14"/>
    <p:sldId id="1056" r:id="rId15"/>
    <p:sldId id="1083" r:id="rId16"/>
    <p:sldId id="1042" r:id="rId17"/>
    <p:sldId id="1058" r:id="rId18"/>
    <p:sldId id="1059" r:id="rId19"/>
    <p:sldId id="1084" r:id="rId20"/>
    <p:sldId id="1085" r:id="rId21"/>
    <p:sldId id="1075" r:id="rId22"/>
    <p:sldId id="1079" r:id="rId23"/>
    <p:sldId id="1060" r:id="rId24"/>
    <p:sldId id="1080" r:id="rId25"/>
    <p:sldId id="1061" r:id="rId26"/>
    <p:sldId id="1062" r:id="rId27"/>
    <p:sldId id="1063" r:id="rId28"/>
    <p:sldId id="1081" r:id="rId29"/>
    <p:sldId id="1082" r:id="rId30"/>
    <p:sldId id="1066" r:id="rId31"/>
    <p:sldId id="1067" r:id="rId32"/>
    <p:sldId id="1074" r:id="rId33"/>
    <p:sldId id="1076" r:id="rId34"/>
    <p:sldId id="1077" r:id="rId35"/>
    <p:sldId id="1068" r:id="rId36"/>
    <p:sldId id="1069" r:id="rId37"/>
    <p:sldId id="1089" r:id="rId38"/>
    <p:sldId id="1086" r:id="rId39"/>
    <p:sldId id="1088" r:id="rId40"/>
  </p:sldIdLst>
  <p:sldSz cx="9144000" cy="6858000" type="screen4x3"/>
  <p:notesSz cx="7315200" cy="9601200"/>
  <p:defaultTextStyle>
    <a:defPPr>
      <a:defRPr lang="en-US"/>
    </a:defPPr>
    <a:lvl1pPr algn="ctr" rtl="0" fontAlgn="base">
      <a:spcBef>
        <a:spcPct val="0"/>
      </a:spcBef>
      <a:spcAft>
        <a:spcPct val="0"/>
      </a:spcAft>
      <a:defRPr kern="1200">
        <a:solidFill>
          <a:srgbClr val="595959"/>
        </a:solidFill>
        <a:latin typeface="Arial" charset="0"/>
        <a:ea typeface="ＭＳ Ｐゴシック" charset="-128"/>
        <a:cs typeface="ＭＳ Ｐゴシック" charset="-128"/>
      </a:defRPr>
    </a:lvl1pPr>
    <a:lvl2pPr marL="457200" algn="ctr" rtl="0" fontAlgn="base">
      <a:spcBef>
        <a:spcPct val="0"/>
      </a:spcBef>
      <a:spcAft>
        <a:spcPct val="0"/>
      </a:spcAft>
      <a:defRPr kern="1200">
        <a:solidFill>
          <a:srgbClr val="595959"/>
        </a:solidFill>
        <a:latin typeface="Arial" charset="0"/>
        <a:ea typeface="ＭＳ Ｐゴシック" charset="-128"/>
        <a:cs typeface="ＭＳ Ｐゴシック" charset="-128"/>
      </a:defRPr>
    </a:lvl2pPr>
    <a:lvl3pPr marL="914400" algn="ctr" rtl="0" fontAlgn="base">
      <a:spcBef>
        <a:spcPct val="0"/>
      </a:spcBef>
      <a:spcAft>
        <a:spcPct val="0"/>
      </a:spcAft>
      <a:defRPr kern="1200">
        <a:solidFill>
          <a:srgbClr val="595959"/>
        </a:solidFill>
        <a:latin typeface="Arial" charset="0"/>
        <a:ea typeface="ＭＳ Ｐゴシック" charset="-128"/>
        <a:cs typeface="ＭＳ Ｐゴシック" charset="-128"/>
      </a:defRPr>
    </a:lvl3pPr>
    <a:lvl4pPr marL="1371600" algn="ctr" rtl="0" fontAlgn="base">
      <a:spcBef>
        <a:spcPct val="0"/>
      </a:spcBef>
      <a:spcAft>
        <a:spcPct val="0"/>
      </a:spcAft>
      <a:defRPr kern="1200">
        <a:solidFill>
          <a:srgbClr val="595959"/>
        </a:solidFill>
        <a:latin typeface="Arial" charset="0"/>
        <a:ea typeface="ＭＳ Ｐゴシック" charset="-128"/>
        <a:cs typeface="ＭＳ Ｐゴシック" charset="-128"/>
      </a:defRPr>
    </a:lvl4pPr>
    <a:lvl5pPr marL="1828800" algn="ctr" rtl="0" fontAlgn="base">
      <a:spcBef>
        <a:spcPct val="0"/>
      </a:spcBef>
      <a:spcAft>
        <a:spcPct val="0"/>
      </a:spcAft>
      <a:defRPr kern="1200">
        <a:solidFill>
          <a:srgbClr val="595959"/>
        </a:solidFill>
        <a:latin typeface="Arial" charset="0"/>
        <a:ea typeface="ＭＳ Ｐゴシック" charset="-128"/>
        <a:cs typeface="ＭＳ Ｐゴシック" charset="-128"/>
      </a:defRPr>
    </a:lvl5pPr>
    <a:lvl6pPr marL="2286000" algn="l" defTabSz="457200" rtl="0" eaLnBrk="1" latinLnBrk="0" hangingPunct="1">
      <a:defRPr kern="1200">
        <a:solidFill>
          <a:srgbClr val="595959"/>
        </a:solidFill>
        <a:latin typeface="Arial" charset="0"/>
        <a:ea typeface="ＭＳ Ｐゴシック" charset="-128"/>
        <a:cs typeface="ＭＳ Ｐゴシック" charset="-128"/>
      </a:defRPr>
    </a:lvl6pPr>
    <a:lvl7pPr marL="2743200" algn="l" defTabSz="457200" rtl="0" eaLnBrk="1" latinLnBrk="0" hangingPunct="1">
      <a:defRPr kern="1200">
        <a:solidFill>
          <a:srgbClr val="595959"/>
        </a:solidFill>
        <a:latin typeface="Arial" charset="0"/>
        <a:ea typeface="ＭＳ Ｐゴシック" charset="-128"/>
        <a:cs typeface="ＭＳ Ｐゴシック" charset="-128"/>
      </a:defRPr>
    </a:lvl7pPr>
    <a:lvl8pPr marL="3200400" algn="l" defTabSz="457200" rtl="0" eaLnBrk="1" latinLnBrk="0" hangingPunct="1">
      <a:defRPr kern="1200">
        <a:solidFill>
          <a:srgbClr val="595959"/>
        </a:solidFill>
        <a:latin typeface="Arial" charset="0"/>
        <a:ea typeface="ＭＳ Ｐゴシック" charset="-128"/>
        <a:cs typeface="ＭＳ Ｐゴシック" charset="-128"/>
      </a:defRPr>
    </a:lvl8pPr>
    <a:lvl9pPr marL="3657600" algn="l" defTabSz="457200" rtl="0" eaLnBrk="1" latinLnBrk="0" hangingPunct="1">
      <a:defRPr kern="1200">
        <a:solidFill>
          <a:srgbClr val="595959"/>
        </a:solidFill>
        <a:latin typeface="Arial" charset="0"/>
        <a:ea typeface="ＭＳ Ｐゴシック" charset="-128"/>
        <a:cs typeface="ＭＳ Ｐゴシック" charset="-128"/>
      </a:defRPr>
    </a:lvl9pPr>
  </p:defaultTextStyle>
  <p:extLst>
    <p:ext uri="{EFAFB233-063F-42B5-8137-9DF3F51BA10A}">
      <p15:sldGuideLst xmlns="" xmlns:p15="http://schemas.microsoft.com/office/powerpoint/2012/main">
        <p15:guide id="1" orient="horz" pos="1612">
          <p15:clr>
            <a:srgbClr val="A4A3A4"/>
          </p15:clr>
        </p15:guide>
        <p15:guide id="2" pos="2206">
          <p15:clr>
            <a:srgbClr val="A4A3A4"/>
          </p15:clr>
        </p15:guide>
        <p15:guide id="3" pos="2208">
          <p15:clr>
            <a:srgbClr val="A4A3A4"/>
          </p15:clr>
        </p15:guide>
      </p15:sldGuideLst>
    </p:ext>
    <p:ext uri="{2D200454-40CA-4A62-9FC3-DE9A4176ACB9}">
      <p15:notesGuideLst xmlns=""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les Semba" initials="CS" lastIdx="1" clrIdx="0"/>
  <p:cmAuthor id="1" name="Vaxart Inc." initials="VI"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FFCC"/>
    <a:srgbClr val="99FFCC"/>
    <a:srgbClr val="FFFF99"/>
    <a:srgbClr val="595959"/>
    <a:srgbClr val="7C98AB"/>
    <a:srgbClr val="333333"/>
    <a:srgbClr val="C0C0C0"/>
    <a:srgbClr val="4D4D4D"/>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52" autoAdjust="0"/>
    <p:restoredTop sz="99569" autoAdjust="0"/>
  </p:normalViewPr>
  <p:slideViewPr>
    <p:cSldViewPr>
      <p:cViewPr>
        <p:scale>
          <a:sx n="100" d="100"/>
          <a:sy n="100" d="100"/>
        </p:scale>
        <p:origin x="-1096" y="-672"/>
      </p:cViewPr>
      <p:guideLst>
        <p:guide orient="horz" pos="2572"/>
        <p:guide pos="1870"/>
        <p:guide pos="33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720"/>
    </p:cViewPr>
  </p:sorterViewPr>
  <p:notesViewPr>
    <p:cSldViewPr>
      <p:cViewPr varScale="1">
        <p:scale>
          <a:sx n="52" d="100"/>
          <a:sy n="52" d="100"/>
        </p:scale>
        <p:origin x="-163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commentAuthors" Target="commentAuthors.xml"/><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MN &gt;=4x Rise</c:v>
                </c:pt>
              </c:strCache>
            </c:strRef>
          </c:tx>
          <c:spPr>
            <a:solidFill>
              <a:schemeClr val="accent2"/>
            </a:solidFill>
          </c:spPr>
          <c:invertIfNegative val="0"/>
          <c:cat>
            <c:strRef>
              <c:f>Sheet1!$A$2:$A$5</c:f>
              <c:strCache>
                <c:ptCount val="4"/>
                <c:pt idx="0">
                  <c:v>Placebo</c:v>
                </c:pt>
                <c:pt idx="1">
                  <c:v>Tablet 1e9</c:v>
                </c:pt>
                <c:pt idx="2">
                  <c:v>Tablet 1e10</c:v>
                </c:pt>
                <c:pt idx="3">
                  <c:v>Tablet 1e11</c:v>
                </c:pt>
              </c:strCache>
            </c:strRef>
          </c:cat>
          <c:val>
            <c:numRef>
              <c:f>Sheet1!$B$2:$B$5</c:f>
              <c:numCache>
                <c:formatCode>General</c:formatCode>
                <c:ptCount val="4"/>
                <c:pt idx="0">
                  <c:v>0.0</c:v>
                </c:pt>
                <c:pt idx="1">
                  <c:v>27.0</c:v>
                </c:pt>
                <c:pt idx="2">
                  <c:v>64.0</c:v>
                </c:pt>
                <c:pt idx="3">
                  <c:v>92.0</c:v>
                </c:pt>
              </c:numCache>
            </c:numRef>
          </c:val>
        </c:ser>
        <c:ser>
          <c:idx val="1"/>
          <c:order val="1"/>
          <c:tx>
            <c:strRef>
              <c:f>Sheet1!$C$1</c:f>
              <c:strCache>
                <c:ptCount val="1"/>
                <c:pt idx="0">
                  <c:v>HAI &gt;=4X Rise; &gt;= 1:40</c:v>
                </c:pt>
              </c:strCache>
            </c:strRef>
          </c:tx>
          <c:spPr>
            <a:solidFill>
              <a:srgbClr val="F93607"/>
            </a:solidFill>
          </c:spPr>
          <c:invertIfNegative val="0"/>
          <c:cat>
            <c:strRef>
              <c:f>Sheet1!$A$2:$A$5</c:f>
              <c:strCache>
                <c:ptCount val="4"/>
                <c:pt idx="0">
                  <c:v>Placebo</c:v>
                </c:pt>
                <c:pt idx="1">
                  <c:v>Tablet 1e9</c:v>
                </c:pt>
                <c:pt idx="2">
                  <c:v>Tablet 1e10</c:v>
                </c:pt>
                <c:pt idx="3">
                  <c:v>Tablet 1e11</c:v>
                </c:pt>
              </c:strCache>
            </c:strRef>
          </c:cat>
          <c:val>
            <c:numRef>
              <c:f>Sheet1!$C$2:$C$5</c:f>
              <c:numCache>
                <c:formatCode>General</c:formatCode>
                <c:ptCount val="4"/>
                <c:pt idx="0">
                  <c:v>0.0</c:v>
                </c:pt>
                <c:pt idx="1">
                  <c:v>0.0</c:v>
                </c:pt>
                <c:pt idx="2">
                  <c:v>27.0</c:v>
                </c:pt>
                <c:pt idx="3">
                  <c:v>75.0</c:v>
                </c:pt>
              </c:numCache>
            </c:numRef>
          </c:val>
        </c:ser>
        <c:dLbls>
          <c:showLegendKey val="0"/>
          <c:showVal val="0"/>
          <c:showCatName val="0"/>
          <c:showSerName val="0"/>
          <c:showPercent val="0"/>
          <c:showBubbleSize val="0"/>
        </c:dLbls>
        <c:gapWidth val="150"/>
        <c:axId val="2131669752"/>
        <c:axId val="2130928104"/>
      </c:barChart>
      <c:catAx>
        <c:axId val="2131669752"/>
        <c:scaling>
          <c:orientation val="minMax"/>
        </c:scaling>
        <c:delete val="0"/>
        <c:axPos val="b"/>
        <c:numFmt formatCode="General" sourceLinked="0"/>
        <c:majorTickMark val="none"/>
        <c:minorTickMark val="none"/>
        <c:tickLblPos val="none"/>
        <c:crossAx val="2130928104"/>
        <c:crosses val="autoZero"/>
        <c:auto val="1"/>
        <c:lblAlgn val="ctr"/>
        <c:lblOffset val="100"/>
        <c:noMultiLvlLbl val="0"/>
      </c:catAx>
      <c:valAx>
        <c:axId val="2130928104"/>
        <c:scaling>
          <c:orientation val="minMax"/>
        </c:scaling>
        <c:delete val="0"/>
        <c:axPos val="l"/>
        <c:numFmt formatCode="General" sourceLinked="1"/>
        <c:majorTickMark val="none"/>
        <c:minorTickMark val="none"/>
        <c:tickLblPos val="nextTo"/>
        <c:spPr>
          <a:ln>
            <a:noFill/>
          </a:ln>
        </c:spPr>
        <c:txPr>
          <a:bodyPr/>
          <a:lstStyle/>
          <a:p>
            <a:pPr>
              <a:defRPr sz="1600"/>
            </a:pPr>
            <a:endParaRPr lang="en-US"/>
          </a:p>
        </c:txPr>
        <c:crossAx val="2131669752"/>
        <c:crosses val="autoZero"/>
        <c:crossBetween val="between"/>
        <c:majorUnit val="20.0"/>
      </c:valAx>
      <c:spPr>
        <a:solidFill>
          <a:schemeClr val="bg1">
            <a:alpha val="50000"/>
          </a:schemeClr>
        </a:solidFill>
      </c:spPr>
    </c:plotArea>
    <c:legend>
      <c:legendPos val="r"/>
      <c:layout/>
      <c:overlay val="0"/>
      <c:txPr>
        <a:bodyPr/>
        <a:lstStyle/>
        <a:p>
          <a:pPr>
            <a:defRPr sz="1800"/>
          </a:pPr>
          <a:endParaRPr lang="en-US"/>
        </a:p>
      </c:txPr>
    </c:legend>
    <c:plotVisOnly val="1"/>
    <c:dispBlanksAs val="gap"/>
    <c:showDLblsOverMax val="0"/>
  </c:chart>
  <c:txPr>
    <a:bodyPr/>
    <a:lstStyle/>
    <a:p>
      <a:pPr>
        <a:defRPr sz="1400">
          <a:solidFill>
            <a:schemeClr val="tx1">
              <a:lumMod val="65000"/>
              <a:lumOff val="35000"/>
            </a:schemeClr>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276134129435518"/>
          <c:y val="0.0512820512820513"/>
          <c:w val="0.949375409603488"/>
          <c:h val="0.813658434741112"/>
        </c:manualLayout>
      </c:layout>
      <c:barChart>
        <c:barDir val="col"/>
        <c:grouping val="clustered"/>
        <c:varyColors val="0"/>
        <c:ser>
          <c:idx val="0"/>
          <c:order val="0"/>
          <c:tx>
            <c:strRef>
              <c:f>Sheet1!$B$1</c:f>
              <c:strCache>
                <c:ptCount val="1"/>
                <c:pt idx="0">
                  <c:v>Day 7 IgA</c:v>
                </c:pt>
              </c:strCache>
            </c:strRef>
          </c:tx>
          <c:spPr>
            <a:solidFill>
              <a:schemeClr val="accent2"/>
            </a:solidFill>
            <a:ln w="76200" cap="flat" cmpd="sng" algn="ctr">
              <a:noFill/>
              <a:prstDash val="solid"/>
              <a:round/>
              <a:headEnd type="none" w="med" len="med"/>
              <a:tailEnd type="none" w="med" len="med"/>
            </a:ln>
            <a:effectLst/>
          </c:spPr>
          <c:invertIfNegative val="0"/>
          <c:dPt>
            <c:idx val="0"/>
            <c:invertIfNegative val="0"/>
            <c:bubble3D val="0"/>
          </c:dPt>
          <c:dPt>
            <c:idx val="2"/>
            <c:invertIfNegative val="0"/>
            <c:bubble3D val="0"/>
          </c:dPt>
          <c:cat>
            <c:numRef>
              <c:f>Sheet1!$A$2:$A$47</c:f>
              <c:numCache>
                <c:formatCode>General</c:formatCode>
                <c:ptCount val="46"/>
                <c:pt idx="0">
                  <c:v>1.0</c:v>
                </c:pt>
                <c:pt idx="1">
                  <c:v>2.0</c:v>
                </c:pt>
                <c:pt idx="2">
                  <c:v>3.0</c:v>
                </c:pt>
                <c:pt idx="3">
                  <c:v>4.0</c:v>
                </c:pt>
                <c:pt idx="4">
                  <c:v>5.0</c:v>
                </c:pt>
                <c:pt idx="5">
                  <c:v>6.0</c:v>
                </c:pt>
                <c:pt idx="6">
                  <c:v>7.0</c:v>
                </c:pt>
                <c:pt idx="7">
                  <c:v>8.0</c:v>
                </c:pt>
                <c:pt idx="9">
                  <c:v>11.0</c:v>
                </c:pt>
                <c:pt idx="10">
                  <c:v>12.0</c:v>
                </c:pt>
                <c:pt idx="11">
                  <c:v>13.0</c:v>
                </c:pt>
                <c:pt idx="12">
                  <c:v>14.0</c:v>
                </c:pt>
                <c:pt idx="13">
                  <c:v>15.0</c:v>
                </c:pt>
                <c:pt idx="14">
                  <c:v>16.0</c:v>
                </c:pt>
                <c:pt idx="15">
                  <c:v>17.0</c:v>
                </c:pt>
                <c:pt idx="16">
                  <c:v>18.0</c:v>
                </c:pt>
                <c:pt idx="18">
                  <c:v>21.0</c:v>
                </c:pt>
                <c:pt idx="19">
                  <c:v>22.0</c:v>
                </c:pt>
                <c:pt idx="20">
                  <c:v>23.0</c:v>
                </c:pt>
                <c:pt idx="21">
                  <c:v>24.0</c:v>
                </c:pt>
                <c:pt idx="22">
                  <c:v>25.0</c:v>
                </c:pt>
                <c:pt idx="23">
                  <c:v>26.0</c:v>
                </c:pt>
                <c:pt idx="24">
                  <c:v>27.0</c:v>
                </c:pt>
                <c:pt idx="25">
                  <c:v>28.0</c:v>
                </c:pt>
                <c:pt idx="26">
                  <c:v>29.0</c:v>
                </c:pt>
                <c:pt idx="27">
                  <c:v>30.0</c:v>
                </c:pt>
                <c:pt idx="29">
                  <c:v>32.0</c:v>
                </c:pt>
                <c:pt idx="30">
                  <c:v>33.0</c:v>
                </c:pt>
                <c:pt idx="31">
                  <c:v>34.0</c:v>
                </c:pt>
                <c:pt idx="32">
                  <c:v>35.0</c:v>
                </c:pt>
                <c:pt idx="33">
                  <c:v>36.0</c:v>
                </c:pt>
                <c:pt idx="34">
                  <c:v>37.0</c:v>
                </c:pt>
                <c:pt idx="35">
                  <c:v>38.0</c:v>
                </c:pt>
                <c:pt idx="36">
                  <c:v>39.0</c:v>
                </c:pt>
                <c:pt idx="37">
                  <c:v>40.0</c:v>
                </c:pt>
                <c:pt idx="38">
                  <c:v>41.0</c:v>
                </c:pt>
                <c:pt idx="39">
                  <c:v>42.0</c:v>
                </c:pt>
                <c:pt idx="40">
                  <c:v>43.0</c:v>
                </c:pt>
                <c:pt idx="42">
                  <c:v>45.0</c:v>
                </c:pt>
                <c:pt idx="43">
                  <c:v>46.0</c:v>
                </c:pt>
                <c:pt idx="44">
                  <c:v>47.0</c:v>
                </c:pt>
                <c:pt idx="45">
                  <c:v>48.0</c:v>
                </c:pt>
              </c:numCache>
            </c:numRef>
          </c:cat>
          <c:val>
            <c:numRef>
              <c:f>Sheet1!$B$2:$B$47</c:f>
              <c:numCache>
                <c:formatCode>General</c:formatCode>
                <c:ptCount val="46"/>
                <c:pt idx="0">
                  <c:v>0.0</c:v>
                </c:pt>
                <c:pt idx="1">
                  <c:v>0.0</c:v>
                </c:pt>
                <c:pt idx="2">
                  <c:v>0.0</c:v>
                </c:pt>
                <c:pt idx="3">
                  <c:v>0.0</c:v>
                </c:pt>
                <c:pt idx="4">
                  <c:v>0.0</c:v>
                </c:pt>
                <c:pt idx="5">
                  <c:v>0.0</c:v>
                </c:pt>
                <c:pt idx="6">
                  <c:v>0.0</c:v>
                </c:pt>
                <c:pt idx="7">
                  <c:v>0.0</c:v>
                </c:pt>
                <c:pt idx="9">
                  <c:v>0.0</c:v>
                </c:pt>
                <c:pt idx="10">
                  <c:v>0.0</c:v>
                </c:pt>
                <c:pt idx="11">
                  <c:v>0.0</c:v>
                </c:pt>
                <c:pt idx="12">
                  <c:v>1.0</c:v>
                </c:pt>
                <c:pt idx="13">
                  <c:v>0.0</c:v>
                </c:pt>
                <c:pt idx="14">
                  <c:v>0.0</c:v>
                </c:pt>
                <c:pt idx="15">
                  <c:v>31.0</c:v>
                </c:pt>
                <c:pt idx="16">
                  <c:v>35.0</c:v>
                </c:pt>
                <c:pt idx="18">
                  <c:v>0.0</c:v>
                </c:pt>
                <c:pt idx="19">
                  <c:v>2.3</c:v>
                </c:pt>
                <c:pt idx="20">
                  <c:v>3.0</c:v>
                </c:pt>
                <c:pt idx="21">
                  <c:v>3.3</c:v>
                </c:pt>
                <c:pt idx="22">
                  <c:v>4.0</c:v>
                </c:pt>
                <c:pt idx="23">
                  <c:v>3.3</c:v>
                </c:pt>
                <c:pt idx="24">
                  <c:v>14.6</c:v>
                </c:pt>
                <c:pt idx="25">
                  <c:v>287.0</c:v>
                </c:pt>
                <c:pt idx="26">
                  <c:v>586.0</c:v>
                </c:pt>
                <c:pt idx="27">
                  <c:v>146.6</c:v>
                </c:pt>
                <c:pt idx="29">
                  <c:v>0.0</c:v>
                </c:pt>
                <c:pt idx="30">
                  <c:v>30.0</c:v>
                </c:pt>
                <c:pt idx="31">
                  <c:v>78.0</c:v>
                </c:pt>
                <c:pt idx="32">
                  <c:v>87.0</c:v>
                </c:pt>
                <c:pt idx="33">
                  <c:v>101.0</c:v>
                </c:pt>
                <c:pt idx="34">
                  <c:v>214.0</c:v>
                </c:pt>
                <c:pt idx="35">
                  <c:v>214.0</c:v>
                </c:pt>
                <c:pt idx="36">
                  <c:v>275.0</c:v>
                </c:pt>
                <c:pt idx="37">
                  <c:v>402.0</c:v>
                </c:pt>
                <c:pt idx="38">
                  <c:v>630.0</c:v>
                </c:pt>
                <c:pt idx="39">
                  <c:v>951.0</c:v>
                </c:pt>
                <c:pt idx="40">
                  <c:v>1059.0</c:v>
                </c:pt>
                <c:pt idx="42">
                  <c:v>0.0</c:v>
                </c:pt>
                <c:pt idx="43">
                  <c:v>0.0</c:v>
                </c:pt>
                <c:pt idx="44">
                  <c:v>0.0</c:v>
                </c:pt>
                <c:pt idx="45">
                  <c:v>7.0</c:v>
                </c:pt>
              </c:numCache>
            </c:numRef>
          </c:val>
        </c:ser>
        <c:dLbls>
          <c:showLegendKey val="0"/>
          <c:showVal val="0"/>
          <c:showCatName val="0"/>
          <c:showSerName val="0"/>
          <c:showPercent val="0"/>
          <c:showBubbleSize val="0"/>
        </c:dLbls>
        <c:gapWidth val="100"/>
        <c:axId val="2132056856"/>
        <c:axId val="2132159048"/>
      </c:barChart>
      <c:catAx>
        <c:axId val="2132056856"/>
        <c:scaling>
          <c:orientation val="minMax"/>
        </c:scaling>
        <c:delete val="0"/>
        <c:axPos val="b"/>
        <c:numFmt formatCode="General" sourceLinked="1"/>
        <c:majorTickMark val="none"/>
        <c:minorTickMark val="none"/>
        <c:tickLblPos val="none"/>
        <c:spPr>
          <a:ln w="12700" cap="rnd" cmpd="sng">
            <a:solidFill>
              <a:schemeClr val="bg1">
                <a:lumMod val="50000"/>
              </a:schemeClr>
            </a:solidFill>
          </a:ln>
        </c:spPr>
        <c:txPr>
          <a:bodyPr/>
          <a:lstStyle/>
          <a:p>
            <a:pPr>
              <a:defRPr sz="1600">
                <a:solidFill>
                  <a:schemeClr val="tx1">
                    <a:lumMod val="65000"/>
                    <a:lumOff val="35000"/>
                  </a:schemeClr>
                </a:solidFill>
              </a:defRPr>
            </a:pPr>
            <a:endParaRPr lang="en-US"/>
          </a:p>
        </c:txPr>
        <c:crossAx val="2132159048"/>
        <c:crosses val="autoZero"/>
        <c:auto val="1"/>
        <c:lblAlgn val="ctr"/>
        <c:lblOffset val="100"/>
        <c:noMultiLvlLbl val="0"/>
      </c:catAx>
      <c:valAx>
        <c:axId val="2132159048"/>
        <c:scaling>
          <c:orientation val="minMax"/>
          <c:max val="300.0"/>
        </c:scaling>
        <c:delete val="0"/>
        <c:axPos val="l"/>
        <c:numFmt formatCode="General" sourceLinked="1"/>
        <c:majorTickMark val="out"/>
        <c:minorTickMark val="none"/>
        <c:tickLblPos val="nextTo"/>
        <c:spPr>
          <a:ln>
            <a:noFill/>
          </a:ln>
        </c:spPr>
        <c:txPr>
          <a:bodyPr/>
          <a:lstStyle/>
          <a:p>
            <a:pPr>
              <a:defRPr sz="1200">
                <a:solidFill>
                  <a:srgbClr val="595959"/>
                </a:solidFill>
              </a:defRPr>
            </a:pPr>
            <a:endParaRPr lang="en-US"/>
          </a:p>
        </c:txPr>
        <c:crossAx val="2132056856"/>
        <c:crosses val="autoZero"/>
        <c:crossBetween val="between"/>
        <c:majorUnit val="50.0"/>
      </c:valAx>
      <c:spPr>
        <a:solidFill>
          <a:schemeClr val="bg1">
            <a:alpha val="50000"/>
          </a:schemeClr>
        </a:solidFill>
        <a:ln>
          <a:noFill/>
        </a:ln>
        <a:effectLst/>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76134129435518"/>
          <c:y val="0.0512820512820513"/>
          <c:w val="0.949375409603488"/>
          <c:h val="0.813658434741112"/>
        </c:manualLayout>
      </c:layout>
      <c:barChart>
        <c:barDir val="col"/>
        <c:grouping val="clustered"/>
        <c:varyColors val="0"/>
        <c:ser>
          <c:idx val="0"/>
          <c:order val="0"/>
          <c:tx>
            <c:strRef>
              <c:f>Sheet1!$B$1</c:f>
              <c:strCache>
                <c:ptCount val="1"/>
                <c:pt idx="0">
                  <c:v>Day 7 IgA</c:v>
                </c:pt>
              </c:strCache>
            </c:strRef>
          </c:tx>
          <c:spPr>
            <a:solidFill>
              <a:schemeClr val="accent2"/>
            </a:solidFill>
            <a:ln w="76200" cap="flat" cmpd="sng" algn="ctr">
              <a:noFill/>
              <a:prstDash val="solid"/>
              <a:round/>
              <a:headEnd type="none" w="med" len="med"/>
              <a:tailEnd type="none" w="med" len="med"/>
            </a:ln>
            <a:effectLst/>
          </c:spPr>
          <c:invertIfNegative val="0"/>
          <c:dPt>
            <c:idx val="0"/>
            <c:invertIfNegative val="0"/>
            <c:bubble3D val="0"/>
          </c:dPt>
          <c:dPt>
            <c:idx val="2"/>
            <c:invertIfNegative val="0"/>
            <c:bubble3D val="0"/>
          </c:dPt>
          <c:cat>
            <c:numRef>
              <c:f>Sheet1!$A$2:$A$47</c:f>
              <c:numCache>
                <c:formatCode>General</c:formatCode>
                <c:ptCount val="46"/>
                <c:pt idx="0">
                  <c:v>1.0</c:v>
                </c:pt>
                <c:pt idx="1">
                  <c:v>2.0</c:v>
                </c:pt>
                <c:pt idx="2">
                  <c:v>3.0</c:v>
                </c:pt>
                <c:pt idx="3">
                  <c:v>4.0</c:v>
                </c:pt>
                <c:pt idx="4">
                  <c:v>5.0</c:v>
                </c:pt>
                <c:pt idx="5">
                  <c:v>6.0</c:v>
                </c:pt>
                <c:pt idx="6">
                  <c:v>7.0</c:v>
                </c:pt>
                <c:pt idx="7">
                  <c:v>8.0</c:v>
                </c:pt>
                <c:pt idx="9">
                  <c:v>11.0</c:v>
                </c:pt>
                <c:pt idx="10">
                  <c:v>12.0</c:v>
                </c:pt>
                <c:pt idx="11">
                  <c:v>13.0</c:v>
                </c:pt>
                <c:pt idx="12">
                  <c:v>14.0</c:v>
                </c:pt>
                <c:pt idx="13">
                  <c:v>15.0</c:v>
                </c:pt>
                <c:pt idx="14">
                  <c:v>16.0</c:v>
                </c:pt>
                <c:pt idx="15">
                  <c:v>17.0</c:v>
                </c:pt>
                <c:pt idx="16">
                  <c:v>18.0</c:v>
                </c:pt>
                <c:pt idx="18">
                  <c:v>21.0</c:v>
                </c:pt>
                <c:pt idx="19">
                  <c:v>22.0</c:v>
                </c:pt>
                <c:pt idx="20">
                  <c:v>23.0</c:v>
                </c:pt>
                <c:pt idx="21">
                  <c:v>24.0</c:v>
                </c:pt>
                <c:pt idx="22">
                  <c:v>25.0</c:v>
                </c:pt>
                <c:pt idx="23">
                  <c:v>26.0</c:v>
                </c:pt>
                <c:pt idx="24">
                  <c:v>27.0</c:v>
                </c:pt>
                <c:pt idx="25">
                  <c:v>28.0</c:v>
                </c:pt>
                <c:pt idx="26">
                  <c:v>29.0</c:v>
                </c:pt>
                <c:pt idx="27">
                  <c:v>30.0</c:v>
                </c:pt>
                <c:pt idx="29">
                  <c:v>32.0</c:v>
                </c:pt>
                <c:pt idx="30">
                  <c:v>33.0</c:v>
                </c:pt>
                <c:pt idx="31">
                  <c:v>34.0</c:v>
                </c:pt>
                <c:pt idx="32">
                  <c:v>35.0</c:v>
                </c:pt>
                <c:pt idx="33">
                  <c:v>36.0</c:v>
                </c:pt>
                <c:pt idx="34">
                  <c:v>37.0</c:v>
                </c:pt>
                <c:pt idx="35">
                  <c:v>38.0</c:v>
                </c:pt>
                <c:pt idx="36">
                  <c:v>39.0</c:v>
                </c:pt>
                <c:pt idx="37">
                  <c:v>40.0</c:v>
                </c:pt>
                <c:pt idx="38">
                  <c:v>41.0</c:v>
                </c:pt>
                <c:pt idx="39">
                  <c:v>42.0</c:v>
                </c:pt>
                <c:pt idx="40">
                  <c:v>43.0</c:v>
                </c:pt>
                <c:pt idx="42">
                  <c:v>45.0</c:v>
                </c:pt>
                <c:pt idx="43">
                  <c:v>46.0</c:v>
                </c:pt>
                <c:pt idx="44">
                  <c:v>47.0</c:v>
                </c:pt>
                <c:pt idx="45">
                  <c:v>48.0</c:v>
                </c:pt>
              </c:numCache>
            </c:numRef>
          </c:cat>
          <c:val>
            <c:numRef>
              <c:f>Sheet1!$B$2:$B$47</c:f>
              <c:numCache>
                <c:formatCode>General</c:formatCode>
                <c:ptCount val="46"/>
                <c:pt idx="37">
                  <c:v>402.0</c:v>
                </c:pt>
                <c:pt idx="38">
                  <c:v>630.0</c:v>
                </c:pt>
                <c:pt idx="39">
                  <c:v>951.0</c:v>
                </c:pt>
                <c:pt idx="40">
                  <c:v>1059.0</c:v>
                </c:pt>
              </c:numCache>
            </c:numRef>
          </c:val>
        </c:ser>
        <c:dLbls>
          <c:showLegendKey val="0"/>
          <c:showVal val="0"/>
          <c:showCatName val="0"/>
          <c:showSerName val="0"/>
          <c:showPercent val="0"/>
          <c:showBubbleSize val="0"/>
        </c:dLbls>
        <c:gapWidth val="100"/>
        <c:axId val="2120167688"/>
        <c:axId val="2120129400"/>
      </c:barChart>
      <c:catAx>
        <c:axId val="2120167688"/>
        <c:scaling>
          <c:orientation val="minMax"/>
        </c:scaling>
        <c:delete val="0"/>
        <c:axPos val="b"/>
        <c:numFmt formatCode="General" sourceLinked="1"/>
        <c:majorTickMark val="none"/>
        <c:minorTickMark val="none"/>
        <c:tickLblPos val="none"/>
        <c:spPr>
          <a:ln w="12700" cap="rnd" cmpd="sng">
            <a:noFill/>
          </a:ln>
        </c:spPr>
        <c:txPr>
          <a:bodyPr/>
          <a:lstStyle/>
          <a:p>
            <a:pPr>
              <a:defRPr sz="1600">
                <a:solidFill>
                  <a:schemeClr val="tx1">
                    <a:lumMod val="65000"/>
                    <a:lumOff val="35000"/>
                  </a:schemeClr>
                </a:solidFill>
              </a:defRPr>
            </a:pPr>
            <a:endParaRPr lang="en-US"/>
          </a:p>
        </c:txPr>
        <c:crossAx val="2120129400"/>
        <c:crosses val="autoZero"/>
        <c:auto val="1"/>
        <c:lblAlgn val="ctr"/>
        <c:lblOffset val="100"/>
        <c:noMultiLvlLbl val="0"/>
      </c:catAx>
      <c:valAx>
        <c:axId val="2120129400"/>
        <c:scaling>
          <c:orientation val="minMax"/>
          <c:max val="1100.0"/>
          <c:min val="300.0"/>
        </c:scaling>
        <c:delete val="0"/>
        <c:axPos val="l"/>
        <c:numFmt formatCode="General" sourceLinked="1"/>
        <c:majorTickMark val="out"/>
        <c:minorTickMark val="none"/>
        <c:tickLblPos val="nextTo"/>
        <c:spPr>
          <a:ln>
            <a:noFill/>
          </a:ln>
        </c:spPr>
        <c:txPr>
          <a:bodyPr/>
          <a:lstStyle/>
          <a:p>
            <a:pPr>
              <a:defRPr sz="1200">
                <a:solidFill>
                  <a:srgbClr val="595959"/>
                </a:solidFill>
              </a:defRPr>
            </a:pPr>
            <a:endParaRPr lang="en-US"/>
          </a:p>
        </c:txPr>
        <c:crossAx val="2120167688"/>
        <c:crosses val="autoZero"/>
        <c:crossBetween val="between"/>
        <c:majorUnit val="200.0"/>
      </c:valAx>
      <c:spPr>
        <a:solidFill>
          <a:schemeClr val="bg1">
            <a:alpha val="50000"/>
          </a:schemeClr>
        </a:solidFill>
        <a:ln>
          <a:noFill/>
        </a:ln>
        <a:effectLst/>
      </c:spPr>
    </c:plotArea>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19" tIns="48310" rIns="96619" bIns="48310" numCol="1" anchor="t" anchorCtr="0" compatLnSpc="1">
            <a:prstTxWarp prst="textNoShape">
              <a:avLst/>
            </a:prstTxWarp>
          </a:bodyPr>
          <a:lstStyle>
            <a:lvl1pPr algn="l">
              <a:defRPr sz="1300">
                <a:solidFill>
                  <a:schemeClr val="tx1"/>
                </a:solidFill>
                <a:latin typeface="Arial" pitchFamily="23" charset="0"/>
                <a:ea typeface="+mn-ea"/>
                <a:cs typeface="+mn-cs"/>
              </a:defRPr>
            </a:lvl1pPr>
          </a:lstStyle>
          <a:p>
            <a:pPr>
              <a:defRPr/>
            </a:pPr>
            <a:endParaRPr lang="en-US" dirty="0">
              <a:latin typeface="Calibri"/>
            </a:endParaRPr>
          </a:p>
        </p:txBody>
      </p:sp>
      <p:sp>
        <p:nvSpPr>
          <p:cNvPr id="95235" name="Rectangle 3"/>
          <p:cNvSpPr>
            <a:spLocks noGrp="1" noChangeArrowheads="1"/>
          </p:cNvSpPr>
          <p:nvPr>
            <p:ph type="dt" sz="quarter" idx="1"/>
          </p:nvPr>
        </p:nvSpPr>
        <p:spPr bwMode="auto">
          <a:xfrm>
            <a:off x="4143587" y="0"/>
            <a:ext cx="3169920" cy="480060"/>
          </a:xfrm>
          <a:prstGeom prst="rect">
            <a:avLst/>
          </a:prstGeom>
          <a:noFill/>
          <a:ln w="9525">
            <a:noFill/>
            <a:miter lim="800000"/>
            <a:headEnd/>
            <a:tailEnd/>
          </a:ln>
          <a:effectLst/>
        </p:spPr>
        <p:txBody>
          <a:bodyPr vert="horz" wrap="square" lIns="96619" tIns="48310" rIns="96619" bIns="48310" numCol="1" anchor="t" anchorCtr="0" compatLnSpc="1">
            <a:prstTxWarp prst="textNoShape">
              <a:avLst/>
            </a:prstTxWarp>
          </a:bodyPr>
          <a:lstStyle>
            <a:lvl1pPr algn="r">
              <a:defRPr sz="1300">
                <a:solidFill>
                  <a:schemeClr val="tx1"/>
                </a:solidFill>
                <a:latin typeface="Arial" pitchFamily="23" charset="0"/>
                <a:ea typeface="+mn-ea"/>
                <a:cs typeface="+mn-cs"/>
              </a:defRPr>
            </a:lvl1pPr>
          </a:lstStyle>
          <a:p>
            <a:pPr>
              <a:defRPr/>
            </a:pPr>
            <a:endParaRPr lang="en-US" dirty="0">
              <a:latin typeface="Calibri"/>
            </a:endParaRPr>
          </a:p>
        </p:txBody>
      </p:sp>
      <p:sp>
        <p:nvSpPr>
          <p:cNvPr id="95236" name="Rectangle 4"/>
          <p:cNvSpPr>
            <a:spLocks noGrp="1" noChangeArrowheads="1"/>
          </p:cNvSpPr>
          <p:nvPr>
            <p:ph type="ftr" sz="quarter" idx="2"/>
          </p:nvPr>
        </p:nvSpPr>
        <p:spPr bwMode="auto">
          <a:xfrm>
            <a:off x="0" y="9119474"/>
            <a:ext cx="3169920" cy="480060"/>
          </a:xfrm>
          <a:prstGeom prst="rect">
            <a:avLst/>
          </a:prstGeom>
          <a:noFill/>
          <a:ln w="9525">
            <a:noFill/>
            <a:miter lim="800000"/>
            <a:headEnd/>
            <a:tailEnd/>
          </a:ln>
          <a:effectLst/>
        </p:spPr>
        <p:txBody>
          <a:bodyPr vert="horz" wrap="square" lIns="96619" tIns="48310" rIns="96619" bIns="48310" numCol="1" anchor="b" anchorCtr="0" compatLnSpc="1">
            <a:prstTxWarp prst="textNoShape">
              <a:avLst/>
            </a:prstTxWarp>
          </a:bodyPr>
          <a:lstStyle>
            <a:lvl1pPr algn="l">
              <a:defRPr sz="1300">
                <a:solidFill>
                  <a:schemeClr val="tx1"/>
                </a:solidFill>
                <a:latin typeface="Arial" pitchFamily="23" charset="0"/>
                <a:ea typeface="+mn-ea"/>
                <a:cs typeface="+mn-cs"/>
              </a:defRPr>
            </a:lvl1pPr>
          </a:lstStyle>
          <a:p>
            <a:pPr>
              <a:defRPr/>
            </a:pPr>
            <a:endParaRPr lang="en-US" dirty="0">
              <a:latin typeface="Calibri"/>
            </a:endParaRPr>
          </a:p>
        </p:txBody>
      </p:sp>
      <p:sp>
        <p:nvSpPr>
          <p:cNvPr id="95237" name="Rectangle 5"/>
          <p:cNvSpPr>
            <a:spLocks noGrp="1" noChangeArrowheads="1"/>
          </p:cNvSpPr>
          <p:nvPr>
            <p:ph type="sldNum" sz="quarter" idx="3"/>
          </p:nvPr>
        </p:nvSpPr>
        <p:spPr bwMode="auto">
          <a:xfrm>
            <a:off x="4143587" y="9119474"/>
            <a:ext cx="3169920" cy="480060"/>
          </a:xfrm>
          <a:prstGeom prst="rect">
            <a:avLst/>
          </a:prstGeom>
          <a:noFill/>
          <a:ln w="9525">
            <a:noFill/>
            <a:miter lim="800000"/>
            <a:headEnd/>
            <a:tailEnd/>
          </a:ln>
          <a:effectLst/>
        </p:spPr>
        <p:txBody>
          <a:bodyPr vert="horz" wrap="square" lIns="96619" tIns="48310" rIns="96619" bIns="48310" numCol="1" anchor="b" anchorCtr="0" compatLnSpc="1">
            <a:prstTxWarp prst="textNoShape">
              <a:avLst/>
            </a:prstTxWarp>
          </a:bodyPr>
          <a:lstStyle>
            <a:lvl1pPr algn="r">
              <a:defRPr sz="1300">
                <a:solidFill>
                  <a:schemeClr val="tx1"/>
                </a:solidFill>
                <a:latin typeface="Arial" pitchFamily="23" charset="0"/>
                <a:ea typeface="+mn-ea"/>
                <a:cs typeface="+mn-cs"/>
              </a:defRPr>
            </a:lvl1pPr>
          </a:lstStyle>
          <a:p>
            <a:pPr>
              <a:defRPr/>
            </a:pPr>
            <a:fld id="{4A58E080-4CF5-DA4A-9651-4E11928DA0ED}"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3205221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19" tIns="48310" rIns="96619" bIns="48310" numCol="1" anchor="t" anchorCtr="0" compatLnSpc="1">
            <a:prstTxWarp prst="textNoShape">
              <a:avLst/>
            </a:prstTxWarp>
          </a:bodyPr>
          <a:lstStyle>
            <a:lvl1pPr algn="l">
              <a:defRPr sz="1300">
                <a:solidFill>
                  <a:schemeClr val="tx1"/>
                </a:solidFill>
                <a:latin typeface="Calibri"/>
                <a:ea typeface="+mn-ea"/>
                <a:cs typeface="+mn-cs"/>
              </a:defRPr>
            </a:lvl1pPr>
          </a:lstStyle>
          <a:p>
            <a:pPr>
              <a:defRPr/>
            </a:pPr>
            <a:endParaRPr lang="en-US" dirty="0"/>
          </a:p>
        </p:txBody>
      </p:sp>
      <p:sp>
        <p:nvSpPr>
          <p:cNvPr id="12291"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19" tIns="48310" rIns="96619" bIns="48310" numCol="1" anchor="t" anchorCtr="0" compatLnSpc="1">
            <a:prstTxWarp prst="textNoShape">
              <a:avLst/>
            </a:prstTxWarp>
          </a:bodyPr>
          <a:lstStyle>
            <a:lvl1pPr algn="r">
              <a:defRPr sz="1300">
                <a:solidFill>
                  <a:schemeClr val="tx1"/>
                </a:solidFill>
                <a:latin typeface="Calibri"/>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19" tIns="48310" rIns="96619" bIns="4831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294"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19" tIns="48310" rIns="96619" bIns="48310" numCol="1" anchor="b" anchorCtr="0" compatLnSpc="1">
            <a:prstTxWarp prst="textNoShape">
              <a:avLst/>
            </a:prstTxWarp>
          </a:bodyPr>
          <a:lstStyle>
            <a:lvl1pPr algn="l">
              <a:defRPr sz="1300">
                <a:solidFill>
                  <a:schemeClr val="tx1"/>
                </a:solidFill>
                <a:latin typeface="Calibri"/>
                <a:ea typeface="+mn-ea"/>
                <a:cs typeface="+mn-cs"/>
              </a:defRPr>
            </a:lvl1pPr>
          </a:lstStyle>
          <a:p>
            <a:pPr>
              <a:defRPr/>
            </a:pPr>
            <a:endParaRPr lang="en-US" dirty="0"/>
          </a:p>
        </p:txBody>
      </p:sp>
      <p:sp>
        <p:nvSpPr>
          <p:cNvPr id="12295"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19" tIns="48310" rIns="96619" bIns="48310" numCol="1" anchor="b" anchorCtr="0" compatLnSpc="1">
            <a:prstTxWarp prst="textNoShape">
              <a:avLst/>
            </a:prstTxWarp>
          </a:bodyPr>
          <a:lstStyle>
            <a:lvl1pPr algn="r">
              <a:defRPr sz="1300">
                <a:solidFill>
                  <a:schemeClr val="tx1"/>
                </a:solidFill>
                <a:latin typeface="Calibri"/>
                <a:ea typeface="+mn-ea"/>
                <a:cs typeface="+mn-cs"/>
              </a:defRPr>
            </a:lvl1pPr>
          </a:lstStyle>
          <a:p>
            <a:pPr>
              <a:defRPr/>
            </a:pPr>
            <a:fld id="{5A651059-8DB8-5044-97F1-F934F7FC73CC}" type="slidenum">
              <a:rPr lang="en-US" smtClean="0"/>
              <a:pPr>
                <a:defRPr/>
              </a:pPr>
              <a:t>‹#›</a:t>
            </a:fld>
            <a:endParaRPr lang="en-US" dirty="0"/>
          </a:p>
        </p:txBody>
      </p:sp>
    </p:spTree>
    <p:extLst>
      <p:ext uri="{BB962C8B-B14F-4D97-AF65-F5344CB8AC3E}">
        <p14:creationId xmlns:p14="http://schemas.microsoft.com/office/powerpoint/2010/main" val="14444312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pitchFamily="23"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pitchFamily="23"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pitchFamily="23"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pitchFamily="2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’d like to thank the organizers for inviting me</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1</a:t>
            </a:fld>
            <a:endParaRPr lang="en-US" dirty="0"/>
          </a:p>
        </p:txBody>
      </p:sp>
    </p:spTree>
    <p:extLst>
      <p:ext uri="{BB962C8B-B14F-4D97-AF65-F5344CB8AC3E}">
        <p14:creationId xmlns:p14="http://schemas.microsoft.com/office/powerpoint/2010/main" val="1854453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Turning</a:t>
            </a:r>
            <a:r>
              <a:rPr lang="en-US" baseline="0" dirty="0" smtClean="0"/>
              <a:t> to the immunogenicity data. The correlate of protection for Flu is a 4 fold rise in neutralizing antibody titer. And you can see here that 75% of subjects seroconverted by HAI,  92% by </a:t>
            </a:r>
            <a:r>
              <a:rPr lang="en-US" baseline="0" dirty="0" err="1" smtClean="0"/>
              <a:t>microneut</a:t>
            </a:r>
            <a:r>
              <a:rPr lang="en-US" baseline="0" dirty="0" smtClean="0"/>
              <a:t> assay. Thus we have comparable efficacy to commercial </a:t>
            </a:r>
            <a:r>
              <a:rPr lang="en-US" baseline="0" dirty="0" err="1" smtClean="0"/>
              <a:t>im</a:t>
            </a:r>
            <a:r>
              <a:rPr lang="en-US" baseline="0" dirty="0" smtClean="0"/>
              <a:t> vaccines.</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10</a:t>
            </a:fld>
            <a:endParaRPr lang="en-US" dirty="0"/>
          </a:p>
        </p:txBody>
      </p:sp>
    </p:spTree>
    <p:extLst>
      <p:ext uri="{BB962C8B-B14F-4D97-AF65-F5344CB8AC3E}">
        <p14:creationId xmlns:p14="http://schemas.microsoft.com/office/powerpoint/2010/main" val="2498102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a:t>
            </a:r>
            <a:r>
              <a:rPr lang="en-US" baseline="0" dirty="0" err="1" smtClean="0"/>
              <a:t>Vaxarts</a:t>
            </a:r>
            <a:r>
              <a:rPr lang="en-US" baseline="0" dirty="0" smtClean="0"/>
              <a:t> vaccine has a bigger advantage as it can also elicit a strong and dose dependent Mucosal IgA response as seen here by ASC assay. In contrast 4 volunteers that took the injectable vaccine did not elicit an IgA response.</a:t>
            </a:r>
          </a:p>
          <a:p>
            <a:endParaRPr lang="en-US" dirty="0" smtClean="0"/>
          </a:p>
          <a:p>
            <a:r>
              <a:rPr lang="en-US" b="1" u="sng" dirty="0" smtClean="0"/>
              <a:t>Transition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a:t>
            </a:r>
            <a:r>
              <a:rPr lang="en-US" baseline="0" dirty="0" smtClean="0"/>
              <a:t> the vaccine can induce both systemic neutralizing antibodies as well as mucosal IgA responses, but what about the CELL MEDIATED response.</a:t>
            </a:r>
            <a:endParaRPr lang="en-US" dirty="0" smtClean="0"/>
          </a:p>
          <a:p>
            <a:endParaRPr lang="en-US" b="1" u="sng"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11</a:t>
            </a:fld>
            <a:endParaRPr lang="en-US" dirty="0"/>
          </a:p>
        </p:txBody>
      </p:sp>
    </p:spTree>
    <p:extLst>
      <p:ext uri="{BB962C8B-B14F-4D97-AF65-F5344CB8AC3E}">
        <p14:creationId xmlns:p14="http://schemas.microsoft.com/office/powerpoint/2010/main" val="2706739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looked at IFN-g production by PB</a:t>
            </a:r>
            <a:r>
              <a:rPr lang="en-US" baseline="0" dirty="0" smtClean="0"/>
              <a:t> </a:t>
            </a:r>
            <a:r>
              <a:rPr lang="en-US" dirty="0" smtClean="0"/>
              <a:t>T cells we</a:t>
            </a:r>
            <a:r>
              <a:rPr lang="en-US" baseline="0" dirty="0" smtClean="0"/>
              <a:t> saw a clear dose dependent response.</a:t>
            </a:r>
          </a:p>
          <a:p>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12</a:t>
            </a:fld>
            <a:endParaRPr lang="en-US" dirty="0"/>
          </a:p>
        </p:txBody>
      </p:sp>
    </p:spTree>
    <p:extLst>
      <p:ext uri="{BB962C8B-B14F-4D97-AF65-F5344CB8AC3E}">
        <p14:creationId xmlns:p14="http://schemas.microsoft.com/office/powerpoint/2010/main" val="3091768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even</a:t>
            </a:r>
            <a:r>
              <a:rPr lang="en-US" baseline="0" dirty="0" smtClean="0"/>
              <a:t> more compelling it that the mucosal homing receptor A4B7 was </a:t>
            </a:r>
            <a:r>
              <a:rPr lang="en-US" baseline="0" dirty="0" err="1" smtClean="0"/>
              <a:t>upregulated</a:t>
            </a:r>
            <a:r>
              <a:rPr lang="en-US" baseline="0" dirty="0" smtClean="0"/>
              <a:t> on these IFN-producing CD8 T cells. </a:t>
            </a:r>
          </a:p>
          <a:p>
            <a:endParaRPr lang="en-US" baseline="0" dirty="0" smtClean="0"/>
          </a:p>
          <a:p>
            <a:r>
              <a:rPr lang="en-US" baseline="0" dirty="0" smtClean="0"/>
              <a:t>So this got us thinking about diseases that might benefit from mucosal homing T cells.</a:t>
            </a:r>
          </a:p>
          <a:p>
            <a:endParaRPr lang="en-US" baseline="0" dirty="0" smtClean="0"/>
          </a:p>
          <a:p>
            <a:r>
              <a:rPr lang="en-US" baseline="0" dirty="0" smtClean="0"/>
              <a:t>We know from work by Connie Trimble and others that A4B7 is used by T cells to enter the genital tract.</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13</a:t>
            </a:fld>
            <a:endParaRPr lang="en-US" dirty="0"/>
          </a:p>
        </p:txBody>
      </p:sp>
    </p:spTree>
    <p:extLst>
      <p:ext uri="{BB962C8B-B14F-4D97-AF65-F5344CB8AC3E}">
        <p14:creationId xmlns:p14="http://schemas.microsoft.com/office/powerpoint/2010/main" val="2768129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we know from work by Connie </a:t>
            </a:r>
            <a:r>
              <a:rPr lang="en-US" baseline="0" dirty="0" err="1" smtClean="0"/>
              <a:t>trimble</a:t>
            </a:r>
            <a:r>
              <a:rPr lang="en-US" baseline="0" dirty="0" smtClean="0"/>
              <a:t> and others that A4B7 is used by T cells to enter the genital tract and more recent work by Shannon et al found the expression of this homing receptor on PB T cells of HSV-2 + subjects So by putting all this information together the Therapeutic program for HSV-2  was born</a:t>
            </a:r>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14</a:t>
            </a:fld>
            <a:endParaRPr lang="en-US" dirty="0"/>
          </a:p>
        </p:txBody>
      </p:sp>
    </p:spTree>
    <p:extLst>
      <p:ext uri="{BB962C8B-B14F-4D97-AF65-F5344CB8AC3E}">
        <p14:creationId xmlns:p14="http://schemas.microsoft.com/office/powerpoint/2010/main" val="2056976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we know from work by Connie </a:t>
            </a:r>
            <a:r>
              <a:rPr lang="en-US" baseline="0" dirty="0" err="1" smtClean="0"/>
              <a:t>trimble</a:t>
            </a:r>
            <a:r>
              <a:rPr lang="en-US" baseline="0" dirty="0" smtClean="0"/>
              <a:t> and others that A4B7 is used by T cells to enter the genital tract and more recent work by Shannon et al found the expression of this homing receptor on PB T cells of HSV-2 + subjects So by putting all this information together the Therapeutic program for HSV-2  was born</a:t>
            </a:r>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15</a:t>
            </a:fld>
            <a:endParaRPr lang="en-US" dirty="0"/>
          </a:p>
        </p:txBody>
      </p:sp>
    </p:spTree>
    <p:extLst>
      <p:ext uri="{BB962C8B-B14F-4D97-AF65-F5344CB8AC3E}">
        <p14:creationId xmlns:p14="http://schemas.microsoft.com/office/powerpoint/2010/main" val="205697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a:t>
            </a:r>
            <a:r>
              <a:rPr lang="en-US" baseline="0" dirty="0" smtClean="0"/>
              <a:t> now I would like to move on and tell you about the characterization of potential T cell antigens for inclusion in the HSV-2 vaccine </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16</a:t>
            </a:fld>
            <a:endParaRPr lang="en-US" dirty="0"/>
          </a:p>
        </p:txBody>
      </p:sp>
    </p:spTree>
    <p:extLst>
      <p:ext uri="{BB962C8B-B14F-4D97-AF65-F5344CB8AC3E}">
        <p14:creationId xmlns:p14="http://schemas.microsoft.com/office/powerpoint/2010/main" val="4071575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before I do that that would like to review with you the pathogenesis of HSV and how a therapeutic vaccine can help.</a:t>
            </a:r>
            <a:endParaRPr lang="en-US" dirty="0"/>
          </a:p>
        </p:txBody>
      </p:sp>
      <p:sp>
        <p:nvSpPr>
          <p:cNvPr id="4" name="Slide Number Placeholder 3"/>
          <p:cNvSpPr>
            <a:spLocks noGrp="1"/>
          </p:cNvSpPr>
          <p:nvPr>
            <p:ph type="sldNum" sz="quarter" idx="10"/>
          </p:nvPr>
        </p:nvSpPr>
        <p:spPr/>
        <p:txBody>
          <a:bodyPr/>
          <a:lstStyle/>
          <a:p>
            <a:fld id="{9A8BF374-84CE-8A49-BAC6-6DC25472DC1E}" type="slidenum">
              <a:rPr lang="en-US" smtClean="0"/>
              <a:t>17</a:t>
            </a:fld>
            <a:endParaRPr lang="en-US"/>
          </a:p>
        </p:txBody>
      </p:sp>
    </p:spTree>
    <p:extLst>
      <p:ext uri="{BB962C8B-B14F-4D97-AF65-F5344CB8AC3E}">
        <p14:creationId xmlns:p14="http://schemas.microsoft.com/office/powerpoint/2010/main" val="2722527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therapeutic vaccination we hope to elicit cytotoxic CD8 T cells to keep the virus in latency and to be able to kill infected cells if the virus does reactivate we would also like to elicit neutralizing  antibody incase the virus does reactivate. </a:t>
            </a:r>
          </a:p>
          <a:p>
            <a:endParaRPr lang="en-US" baseline="0" dirty="0" smtClean="0"/>
          </a:p>
          <a:p>
            <a:r>
              <a:rPr lang="en-US" baseline="0" dirty="0" smtClean="0"/>
              <a:t>But we don’t  just want these cells to be cytotoxic we also want them to </a:t>
            </a:r>
            <a:r>
              <a:rPr lang="en-US" baseline="0" dirty="0" err="1" smtClean="0"/>
              <a:t>polyfunctional</a:t>
            </a:r>
            <a:r>
              <a:rPr lang="en-US" baseline="0" dirty="0" smtClean="0"/>
              <a:t> since numerous reports have now been published correlating the existence of </a:t>
            </a:r>
            <a:r>
              <a:rPr lang="en-US" baseline="0" dirty="0" err="1" smtClean="0"/>
              <a:t>polyfunctional</a:t>
            </a:r>
            <a:r>
              <a:rPr lang="en-US" baseline="0" dirty="0" smtClean="0"/>
              <a:t> T cells with efficacious vaccines such as yellow fever and with HIV non-</a:t>
            </a:r>
            <a:r>
              <a:rPr lang="en-US" baseline="0" dirty="0" err="1" smtClean="0"/>
              <a:t>progressors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A8BF374-84CE-8A49-BAC6-6DC25472DC1E}" type="slidenum">
              <a:rPr lang="en-US" smtClean="0"/>
              <a:t>18</a:t>
            </a:fld>
            <a:endParaRPr lang="en-US"/>
          </a:p>
        </p:txBody>
      </p:sp>
    </p:spTree>
    <p:extLst>
      <p:ext uri="{BB962C8B-B14F-4D97-AF65-F5344CB8AC3E}">
        <p14:creationId xmlns:p14="http://schemas.microsoft.com/office/powerpoint/2010/main" val="1532123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therapeutic vaccination we hope to elicit cytotoxic CD8 T cells to keep the virus in latency and to be able to kill infected cells if the virus does reactivate we would also like to elicit neutralizing  antibody incase the virus does reactivate. </a:t>
            </a:r>
          </a:p>
          <a:p>
            <a:endParaRPr lang="en-US" baseline="0" dirty="0" smtClean="0"/>
          </a:p>
          <a:p>
            <a:r>
              <a:rPr lang="en-US" baseline="0" dirty="0" smtClean="0"/>
              <a:t>But we don’t  just want these cells to be cytotoxic we also want them to </a:t>
            </a:r>
            <a:r>
              <a:rPr lang="en-US" baseline="0" dirty="0" err="1" smtClean="0"/>
              <a:t>polyfunctional</a:t>
            </a:r>
            <a:r>
              <a:rPr lang="en-US" baseline="0" dirty="0" smtClean="0"/>
              <a:t> since numerous reports have now been published correlating the existence of </a:t>
            </a:r>
            <a:r>
              <a:rPr lang="en-US" baseline="0" dirty="0" err="1" smtClean="0"/>
              <a:t>polyfunctional</a:t>
            </a:r>
            <a:r>
              <a:rPr lang="en-US" baseline="0" dirty="0" smtClean="0"/>
              <a:t> T cells with efficacious vaccines such as yellow fever and with HIV non-</a:t>
            </a:r>
            <a:r>
              <a:rPr lang="en-US" baseline="0" dirty="0" err="1" smtClean="0"/>
              <a:t>progressors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A8BF374-84CE-8A49-BAC6-6DC25472DC1E}" type="slidenum">
              <a:rPr lang="en-US" smtClean="0"/>
              <a:t>19</a:t>
            </a:fld>
            <a:endParaRPr lang="en-US"/>
          </a:p>
        </p:txBody>
      </p:sp>
    </p:spTree>
    <p:extLst>
      <p:ext uri="{BB962C8B-B14F-4D97-AF65-F5344CB8AC3E}">
        <p14:creationId xmlns:p14="http://schemas.microsoft.com/office/powerpoint/2010/main" val="1532123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I’d like to talk to you about the platform technology that Vaxart is developing for oral delivery of prophylactic and Therapeutic vaccines. The vaccine is administered by tablet and we believe the platform is suitable for delivery of any viral antigen. We are a clinical stage company that has completed 2 phase 1 clinical trials for H1N1 seasonal flu. And the safety and Immunogenicity profile is competitive with commercial vaccines after 1 dose. We also have an advanced preclinical pipeline for </a:t>
            </a:r>
            <a:r>
              <a:rPr lang="en-US" baseline="0" dirty="0" err="1" smtClean="0"/>
              <a:t>Norovirus</a:t>
            </a:r>
            <a:r>
              <a:rPr lang="en-US" baseline="0" dirty="0" smtClean="0"/>
              <a:t>, RSV and our first Therapeutic vaccine HSV-2.</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2</a:t>
            </a:fld>
            <a:endParaRPr lang="en-US" dirty="0"/>
          </a:p>
        </p:txBody>
      </p:sp>
    </p:spTree>
    <p:extLst>
      <p:ext uri="{BB962C8B-B14F-4D97-AF65-F5344CB8AC3E}">
        <p14:creationId xmlns:p14="http://schemas.microsoft.com/office/powerpoint/2010/main" val="2140852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Vaxarts</a:t>
            </a:r>
            <a:r>
              <a:rPr lang="en-US" dirty="0" smtClean="0"/>
              <a:t> HSV vaccine contains</a:t>
            </a:r>
          </a:p>
          <a:p>
            <a:endParaRPr lang="en-US" dirty="0" smtClean="0"/>
          </a:p>
          <a:p>
            <a:r>
              <a:rPr lang="en-US" dirty="0" smtClean="0"/>
              <a:t>So we went</a:t>
            </a:r>
            <a:r>
              <a:rPr lang="en-US" baseline="0" dirty="0" smtClean="0"/>
              <a:t> on to </a:t>
            </a:r>
            <a:r>
              <a:rPr lang="en-US" dirty="0" smtClean="0"/>
              <a:t>test the efficacy of the vaccine </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21</a:t>
            </a:fld>
            <a:endParaRPr lang="en-US" dirty="0"/>
          </a:p>
        </p:txBody>
      </p:sp>
    </p:spTree>
    <p:extLst>
      <p:ext uri="{BB962C8B-B14F-4D97-AF65-F5344CB8AC3E}">
        <p14:creationId xmlns:p14="http://schemas.microsoft.com/office/powerpoint/2010/main" val="836659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collaboration </a:t>
            </a:r>
            <a:r>
              <a:rPr lang="en-US" baseline="0" dirty="0" smtClean="0"/>
              <a:t>with R. Cardin and D. Bernstein using their Therapeutic GP model of HSV-2</a:t>
            </a:r>
          </a:p>
          <a:p>
            <a:endParaRPr lang="en-US" baseline="0" dirty="0" smtClean="0"/>
          </a:p>
          <a:p>
            <a:r>
              <a:rPr lang="en-US" baseline="0" dirty="0" smtClean="0"/>
              <a:t>GPS are infected at DO disease generally peaks around 7 days</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22</a:t>
            </a:fld>
            <a:endParaRPr lang="en-US" dirty="0"/>
          </a:p>
        </p:txBody>
      </p:sp>
    </p:spTree>
    <p:extLst>
      <p:ext uri="{BB962C8B-B14F-4D97-AF65-F5344CB8AC3E}">
        <p14:creationId xmlns:p14="http://schemas.microsoft.com/office/powerpoint/2010/main" val="447306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are looking at the </a:t>
            </a:r>
            <a:r>
              <a:rPr lang="en-US" baseline="0" dirty="0" err="1" smtClean="0"/>
              <a:t>cummulative</a:t>
            </a:r>
            <a:r>
              <a:rPr lang="en-US" baseline="0" dirty="0" smtClean="0"/>
              <a:t> lesion scores. You can see after either oral of </a:t>
            </a:r>
            <a:r>
              <a:rPr lang="en-US" baseline="0" dirty="0" err="1" smtClean="0"/>
              <a:t>Ivag</a:t>
            </a:r>
            <a:r>
              <a:rPr lang="en-US" baseline="0" dirty="0" smtClean="0"/>
              <a:t> delivery of the vaccine we see around a 35% decrease in lesion scores. So this was a little disappointing. So we decided to go back and characterize the quality of the T </a:t>
            </a:r>
            <a:r>
              <a:rPr lang="en-US" baseline="0" dirty="0" err="1" smtClean="0"/>
              <a:t>cell.response</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23</a:t>
            </a:fld>
            <a:endParaRPr lang="en-US" dirty="0"/>
          </a:p>
        </p:txBody>
      </p:sp>
    </p:spTree>
    <p:extLst>
      <p:ext uri="{BB962C8B-B14F-4D97-AF65-F5344CB8AC3E}">
        <p14:creationId xmlns:p14="http://schemas.microsoft.com/office/powerpoint/2010/main" val="2659902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do this we vaccinated mice 3x, a week apart and</a:t>
            </a:r>
            <a:r>
              <a:rPr lang="en-US" baseline="0" dirty="0" smtClean="0"/>
              <a:t> then 2 weeks after the last vaccination we </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24</a:t>
            </a:fld>
            <a:endParaRPr lang="en-US" dirty="0"/>
          </a:p>
        </p:txBody>
      </p:sp>
    </p:spTree>
    <p:extLst>
      <p:ext uri="{BB962C8B-B14F-4D97-AF65-F5344CB8AC3E}">
        <p14:creationId xmlns:p14="http://schemas.microsoft.com/office/powerpoint/2010/main" val="3040809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Decided to use the</a:t>
            </a:r>
            <a:r>
              <a:rPr lang="en-US" baseline="0" dirty="0" smtClean="0"/>
              <a:t> diversity out bred mice to mimic more closely the human immune response. These mice were developed from crossing these 8 inbred strains and then inbreeding the R1 to produce a collaborative cross strains. These collaborative cross mice were then  randomly mated to produce the diversity outbred mice.</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25</a:t>
            </a:fld>
            <a:endParaRPr lang="en-US" dirty="0"/>
          </a:p>
        </p:txBody>
      </p:sp>
    </p:spTree>
    <p:extLst>
      <p:ext uri="{BB962C8B-B14F-4D97-AF65-F5344CB8AC3E}">
        <p14:creationId xmlns:p14="http://schemas.microsoft.com/office/powerpoint/2010/main" val="4194675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 cell subsets produced after vaccination with </a:t>
            </a:r>
            <a:r>
              <a:rPr lang="en-US" dirty="0" err="1" smtClean="0"/>
              <a:t>gD</a:t>
            </a:r>
            <a:r>
              <a:rPr lang="en-US" dirty="0" smtClean="0"/>
              <a:t> alone.</a:t>
            </a:r>
          </a:p>
          <a:p>
            <a:r>
              <a:rPr lang="en-US" baseline="0" dirty="0" smtClean="0"/>
              <a:t>The graph is showing the % CD4/CD8 T cells that are producing the different cytokines or function. </a:t>
            </a:r>
          </a:p>
          <a:p>
            <a:r>
              <a:rPr lang="en-US" baseline="0" dirty="0" smtClean="0"/>
              <a:t>The subsets in yellow and blue are those that are poly functional while orange are </a:t>
            </a:r>
            <a:r>
              <a:rPr lang="en-US" baseline="0" dirty="0" err="1" smtClean="0"/>
              <a:t>bifunctional</a:t>
            </a:r>
            <a:r>
              <a:rPr lang="en-US" baseline="0" dirty="0" smtClean="0"/>
              <a:t> and tan </a:t>
            </a:r>
            <a:r>
              <a:rPr lang="en-US" baseline="0" dirty="0" err="1" smtClean="0"/>
              <a:t>monofunction</a:t>
            </a:r>
            <a:r>
              <a:rPr lang="en-US" baseline="0" dirty="0" smtClean="0"/>
              <a:t> </a:t>
            </a:r>
          </a:p>
          <a:p>
            <a:r>
              <a:rPr lang="en-US" baseline="0" dirty="0" smtClean="0"/>
              <a:t>Each circle is an individual mouse.</a:t>
            </a:r>
          </a:p>
          <a:p>
            <a:r>
              <a:rPr lang="en-US" baseline="0" dirty="0" smtClean="0"/>
              <a:t>I think it is clear to see that more CD8  cells are producing cytokines </a:t>
            </a:r>
            <a:r>
              <a:rPr lang="en-US" baseline="0" dirty="0" err="1" smtClean="0"/>
              <a:t>infact</a:t>
            </a:r>
            <a:r>
              <a:rPr lang="en-US" baseline="0" dirty="0" smtClean="0"/>
              <a:t> on average 21.7% of CD8 T cells are producing cytokines compared to 4.6% CD4’s. And we are also seeing some nice </a:t>
            </a:r>
            <a:r>
              <a:rPr lang="en-US" baseline="0" dirty="0" err="1" smtClean="0"/>
              <a:t>polyfunctional</a:t>
            </a:r>
            <a:r>
              <a:rPr lang="en-US" baseline="0" dirty="0" smtClean="0"/>
              <a:t> responses.</a:t>
            </a:r>
          </a:p>
          <a:p>
            <a:r>
              <a:rPr lang="en-US" baseline="0" dirty="0" smtClean="0"/>
              <a:t>The overall proportion of </a:t>
            </a:r>
            <a:r>
              <a:rPr lang="en-US" baseline="0" dirty="0" err="1" smtClean="0"/>
              <a:t>polyfunctionals</a:t>
            </a:r>
            <a:r>
              <a:rPr lang="en-US" baseline="0" dirty="0" smtClean="0"/>
              <a:t> is the same between CD4 and CD8.</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26</a:t>
            </a:fld>
            <a:endParaRPr lang="en-US" dirty="0"/>
          </a:p>
        </p:txBody>
      </p:sp>
    </p:spTree>
    <p:extLst>
      <p:ext uri="{BB962C8B-B14F-4D97-AF65-F5344CB8AC3E}">
        <p14:creationId xmlns:p14="http://schemas.microsoft.com/office/powerpoint/2010/main" val="194698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do the same analysis after ICP0 vaccination.</a:t>
            </a:r>
            <a:r>
              <a:rPr lang="en-US" baseline="0" dirty="0" smtClean="0"/>
              <a:t> It appears that similar % of CD4 and CD8 are producing </a:t>
            </a:r>
            <a:r>
              <a:rPr lang="en-US" baseline="0" dirty="0" err="1" smtClean="0"/>
              <a:t>cytokines.And</a:t>
            </a:r>
            <a:r>
              <a:rPr lang="en-US" baseline="0" dirty="0" smtClean="0"/>
              <a:t> the subsets are more bi and </a:t>
            </a:r>
            <a:r>
              <a:rPr lang="en-US" baseline="0" dirty="0" err="1" smtClean="0"/>
              <a:t>monofunctional</a:t>
            </a:r>
            <a:r>
              <a:rPr lang="en-US" baseline="0" dirty="0" smtClean="0"/>
              <a:t> rather than  </a:t>
            </a:r>
            <a:r>
              <a:rPr lang="en-US" baseline="0" dirty="0" err="1" smtClean="0"/>
              <a:t>polyfunctional</a:t>
            </a:r>
            <a:r>
              <a:rPr lang="en-US" baseline="0" dirty="0" smtClean="0"/>
              <a:t>. Levels of CD8 T cells producing cytokines are less than half of the those that </a:t>
            </a:r>
            <a:r>
              <a:rPr lang="en-US" baseline="0" dirty="0" err="1" smtClean="0"/>
              <a:t>gD</a:t>
            </a:r>
            <a:r>
              <a:rPr lang="en-US" baseline="0" dirty="0" smtClean="0"/>
              <a:t> induced and there seem to be more </a:t>
            </a:r>
            <a:r>
              <a:rPr lang="en-US" baseline="0" dirty="0" err="1" smtClean="0"/>
              <a:t>bifunctional</a:t>
            </a:r>
            <a:r>
              <a:rPr lang="en-US" baseline="0" dirty="0" smtClean="0"/>
              <a:t> and </a:t>
            </a:r>
            <a:r>
              <a:rPr lang="en-US" baseline="0" dirty="0" err="1" smtClean="0"/>
              <a:t>monofunctional</a:t>
            </a:r>
            <a:r>
              <a:rPr lang="en-US" baseline="0" dirty="0" smtClean="0"/>
              <a:t> cells</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27</a:t>
            </a:fld>
            <a:endParaRPr lang="en-US" dirty="0"/>
          </a:p>
        </p:txBody>
      </p:sp>
    </p:spTree>
    <p:extLst>
      <p:ext uri="{BB962C8B-B14F-4D97-AF65-F5344CB8AC3E}">
        <p14:creationId xmlns:p14="http://schemas.microsoft.com/office/powerpoint/2010/main" val="938011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look at the total amounts of </a:t>
            </a:r>
            <a:r>
              <a:rPr lang="en-US" baseline="0" dirty="0" err="1" smtClean="0"/>
              <a:t>Ifn</a:t>
            </a:r>
            <a:r>
              <a:rPr lang="en-US" baseline="0" dirty="0" smtClean="0"/>
              <a:t> being produced by the </a:t>
            </a:r>
            <a:r>
              <a:rPr lang="en-US" baseline="0" dirty="0" err="1" smtClean="0"/>
              <a:t>spenocytes</a:t>
            </a:r>
            <a:r>
              <a:rPr lang="en-US" baseline="0" dirty="0" smtClean="0"/>
              <a:t> of vaccinated mice it is clear that </a:t>
            </a:r>
            <a:r>
              <a:rPr lang="en-US" baseline="0" dirty="0" err="1" smtClean="0"/>
              <a:t>gD</a:t>
            </a:r>
            <a:r>
              <a:rPr lang="en-US" baseline="0" dirty="0" smtClean="0"/>
              <a:t> is superior to ICPO when it comes to eliciting IFN-g. So this may all explain the disappointing efficacy results. So we went back to our screen and found another antigen VXA3859 and at lest at the total IFN level the </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28</a:t>
            </a:fld>
            <a:endParaRPr lang="en-US" dirty="0"/>
          </a:p>
        </p:txBody>
      </p:sp>
    </p:spTree>
    <p:extLst>
      <p:ext uri="{BB962C8B-B14F-4D97-AF65-F5344CB8AC3E}">
        <p14:creationId xmlns:p14="http://schemas.microsoft.com/office/powerpoint/2010/main" val="933446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antigen looks more</a:t>
            </a:r>
            <a:r>
              <a:rPr lang="en-US" baseline="0" dirty="0" smtClean="0"/>
              <a:t> superior than </a:t>
            </a:r>
            <a:r>
              <a:rPr lang="en-US" baseline="0" dirty="0" err="1" smtClean="0"/>
              <a:t>eith</a:t>
            </a:r>
            <a:r>
              <a:rPr lang="en-US" baseline="0" dirty="0" smtClean="0"/>
              <a:t> </a:t>
            </a:r>
            <a:r>
              <a:rPr lang="en-US" baseline="0" dirty="0" err="1" smtClean="0"/>
              <a:t>er</a:t>
            </a:r>
            <a:r>
              <a:rPr lang="en-US" baseline="0" dirty="0" smtClean="0"/>
              <a:t> ICP0 or </a:t>
            </a:r>
            <a:r>
              <a:rPr lang="en-US" baseline="0" dirty="0" err="1" smtClean="0"/>
              <a:t>gD.</a:t>
            </a:r>
            <a:r>
              <a:rPr lang="en-US" baseline="0" dirty="0" smtClean="0"/>
              <a:t> So encouraged by this we went on and examined the quality of the </a:t>
            </a:r>
            <a:r>
              <a:rPr lang="en-US" baseline="0" dirty="0" err="1" smtClean="0"/>
              <a:t>repsonse</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29</a:t>
            </a:fld>
            <a:endParaRPr lang="en-US" dirty="0"/>
          </a:p>
        </p:txBody>
      </p:sp>
    </p:spTree>
    <p:extLst>
      <p:ext uri="{BB962C8B-B14F-4D97-AF65-F5344CB8AC3E}">
        <p14:creationId xmlns:p14="http://schemas.microsoft.com/office/powerpoint/2010/main" val="1753134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were excited to see that around 65% of the CD8 T cells were producing cytokines and and furthermore a large percentage are </a:t>
            </a:r>
            <a:r>
              <a:rPr lang="en-US" baseline="0" dirty="0" err="1" smtClean="0"/>
              <a:t>polyfunctional</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30</a:t>
            </a:fld>
            <a:endParaRPr lang="en-US" dirty="0"/>
          </a:p>
        </p:txBody>
      </p:sp>
    </p:spTree>
    <p:extLst>
      <p:ext uri="{BB962C8B-B14F-4D97-AF65-F5344CB8AC3E}">
        <p14:creationId xmlns:p14="http://schemas.microsoft.com/office/powerpoint/2010/main" val="3392782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I’ll be breaking </a:t>
            </a:r>
            <a:r>
              <a:rPr lang="en-US" dirty="0" err="1" smtClean="0"/>
              <a:t>mt</a:t>
            </a:r>
            <a:r>
              <a:rPr lang="en-US" dirty="0" smtClean="0"/>
              <a:t> talk into 3 parts </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3</a:t>
            </a:fld>
            <a:endParaRPr lang="en-US" dirty="0"/>
          </a:p>
        </p:txBody>
      </p:sp>
    </p:spTree>
    <p:extLst>
      <p:ext uri="{BB962C8B-B14F-4D97-AF65-F5344CB8AC3E}">
        <p14:creationId xmlns:p14="http://schemas.microsoft.com/office/powerpoint/2010/main" val="4071575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 </a:t>
            </a:r>
            <a:r>
              <a:rPr lang="en-US" dirty="0" err="1" smtClean="0"/>
              <a:t>summarise</a:t>
            </a:r>
            <a:r>
              <a:rPr lang="en-US" baseline="0" dirty="0" smtClean="0"/>
              <a:t> </a:t>
            </a:r>
            <a:r>
              <a:rPr lang="en-US" baseline="0" dirty="0" err="1" smtClean="0"/>
              <a:t>gD</a:t>
            </a:r>
            <a:r>
              <a:rPr lang="en-US" baseline="0" dirty="0" smtClean="0"/>
              <a:t> induces cytokine production by 21% of CD8 cells and </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31</a:t>
            </a:fld>
            <a:endParaRPr lang="en-US" dirty="0"/>
          </a:p>
        </p:txBody>
      </p:sp>
    </p:spTree>
    <p:extLst>
      <p:ext uri="{BB962C8B-B14F-4D97-AF65-F5344CB8AC3E}">
        <p14:creationId xmlns:p14="http://schemas.microsoft.com/office/powerpoint/2010/main" val="1784459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33% of</a:t>
            </a:r>
            <a:r>
              <a:rPr lang="en-US" baseline="0" dirty="0" smtClean="0"/>
              <a:t> those are </a:t>
            </a:r>
            <a:r>
              <a:rPr lang="en-US" baseline="0" dirty="0" err="1" smtClean="0"/>
              <a:t>polyfunctional</a:t>
            </a:r>
            <a:endParaRPr lang="en-US" baseline="0" dirty="0" smtClean="0"/>
          </a:p>
          <a:p>
            <a:r>
              <a:rPr lang="en-US" baseline="0" dirty="0" smtClean="0"/>
              <a:t>In contrast vaccination with  ICP0 leads to 7% of its CD8’s producing cytokines and of those</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32</a:t>
            </a:fld>
            <a:endParaRPr lang="en-US" dirty="0"/>
          </a:p>
        </p:txBody>
      </p:sp>
    </p:spTree>
    <p:extLst>
      <p:ext uri="{BB962C8B-B14F-4D97-AF65-F5344CB8AC3E}">
        <p14:creationId xmlns:p14="http://schemas.microsoft.com/office/powerpoint/2010/main" val="2067018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26% are </a:t>
            </a:r>
            <a:r>
              <a:rPr lang="en-US" dirty="0" err="1" smtClean="0"/>
              <a:t>polyfunctional</a:t>
            </a:r>
            <a:endParaRPr lang="en-US" dirty="0" smtClean="0"/>
          </a:p>
          <a:p>
            <a:r>
              <a:rPr lang="en-US" dirty="0" smtClean="0"/>
              <a:t>However vaccination</a:t>
            </a:r>
            <a:r>
              <a:rPr lang="en-US" baseline="0" dirty="0" smtClean="0"/>
              <a:t> with </a:t>
            </a:r>
            <a:r>
              <a:rPr lang="en-US" dirty="0" smtClean="0"/>
              <a:t>3859 results in 65% of its CD8’ s producing</a:t>
            </a:r>
            <a:r>
              <a:rPr lang="en-US" baseline="0" dirty="0" smtClean="0"/>
              <a:t> cytokines and around 50% of those are </a:t>
            </a:r>
            <a:r>
              <a:rPr lang="en-US" baseline="0" dirty="0" err="1" smtClean="0"/>
              <a:t>polyfunctional</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33</a:t>
            </a:fld>
            <a:endParaRPr lang="en-US" dirty="0"/>
          </a:p>
        </p:txBody>
      </p:sp>
    </p:spTree>
    <p:extLst>
      <p:ext uri="{BB962C8B-B14F-4D97-AF65-F5344CB8AC3E}">
        <p14:creationId xmlns:p14="http://schemas.microsoft.com/office/powerpoint/2010/main" val="29547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an efficacy study </a:t>
            </a:r>
            <a:r>
              <a:rPr lang="en-US" dirty="0" err="1" smtClean="0"/>
              <a:t>vaxinating</a:t>
            </a:r>
            <a:r>
              <a:rPr lang="en-US" baseline="0" dirty="0" smtClean="0"/>
              <a:t> with </a:t>
            </a:r>
            <a:r>
              <a:rPr lang="en-US" baseline="0" dirty="0" err="1" smtClean="0"/>
              <a:t>gD</a:t>
            </a:r>
            <a:r>
              <a:rPr lang="en-US" baseline="0" dirty="0" smtClean="0"/>
              <a:t> and 3859 is </a:t>
            </a:r>
            <a:r>
              <a:rPr lang="en-US" baseline="0" dirty="0" err="1" smtClean="0"/>
              <a:t>onging</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34</a:t>
            </a:fld>
            <a:endParaRPr lang="en-US" dirty="0"/>
          </a:p>
        </p:txBody>
      </p:sp>
    </p:spTree>
    <p:extLst>
      <p:ext uri="{BB962C8B-B14F-4D97-AF65-F5344CB8AC3E}">
        <p14:creationId xmlns:p14="http://schemas.microsoft.com/office/powerpoint/2010/main" val="2711025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36</a:t>
            </a:fld>
            <a:endParaRPr lang="en-US" dirty="0"/>
          </a:p>
        </p:txBody>
      </p:sp>
    </p:spTree>
    <p:extLst>
      <p:ext uri="{BB962C8B-B14F-4D97-AF65-F5344CB8AC3E}">
        <p14:creationId xmlns:p14="http://schemas.microsoft.com/office/powerpoint/2010/main" val="266318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4</a:t>
            </a:fld>
            <a:endParaRPr lang="en-US" dirty="0"/>
          </a:p>
        </p:txBody>
      </p:sp>
    </p:spTree>
    <p:extLst>
      <p:ext uri="{BB962C8B-B14F-4D97-AF65-F5344CB8AC3E}">
        <p14:creationId xmlns:p14="http://schemas.microsoft.com/office/powerpoint/2010/main" val="407157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vaccine is delivered by enteric coated tablet to protect the virus from the acidic environment of the stomach. Once in the SI the tablets dissolve allowing the virus to deliver the payload antigen and the </a:t>
            </a:r>
            <a:r>
              <a:rPr lang="en-US" baseline="0" dirty="0" err="1" smtClean="0"/>
              <a:t>dsRNA</a:t>
            </a:r>
            <a:r>
              <a:rPr lang="en-US" baseline="0" dirty="0" smtClean="0"/>
              <a:t> adjuvant to the mucosal epithelium. There the TLR3 adjuvant activates the immune system to induce a strong T and B cell response to the vaccine specific antigen.</a:t>
            </a:r>
          </a:p>
          <a:p>
            <a:endParaRPr lang="en-US" baseline="0" dirty="0" smtClean="0"/>
          </a:p>
          <a:p>
            <a:r>
              <a:rPr lang="en-US" b="1" u="sng" baseline="0" dirty="0" smtClean="0"/>
              <a:t>Transition</a:t>
            </a:r>
          </a:p>
          <a:p>
            <a:r>
              <a:rPr lang="en-US" baseline="0" dirty="0" smtClean="0"/>
              <a:t>Clearly, administering the vaccine by tablet has advantages over regular injectable vaccines since it is needle free</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5</a:t>
            </a:fld>
            <a:endParaRPr lang="en-US" dirty="0"/>
          </a:p>
        </p:txBody>
      </p:sp>
    </p:spTree>
    <p:extLst>
      <p:ext uri="{BB962C8B-B14F-4D97-AF65-F5344CB8AC3E}">
        <p14:creationId xmlns:p14="http://schemas.microsoft.com/office/powerpoint/2010/main" val="1950286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Which leads to patient acceptance and better compliance. No needles means no medical </a:t>
            </a:r>
            <a:r>
              <a:rPr lang="en-US" baseline="0" dirty="0" err="1" smtClean="0"/>
              <a:t>personel</a:t>
            </a:r>
            <a:r>
              <a:rPr lang="en-US" baseline="0" dirty="0" smtClean="0"/>
              <a:t> required to administer the vaccine. And no needles also means no needle stick biohazard and no difficult disposal. </a:t>
            </a:r>
            <a:r>
              <a:rPr lang="en-US" baseline="0" dirty="0" err="1" smtClean="0"/>
              <a:t>Vaxarts</a:t>
            </a:r>
            <a:r>
              <a:rPr lang="en-US" baseline="0" dirty="0" smtClean="0"/>
              <a:t> tablets are also extremely stable. At RT they are stable for greater than 1 year. Which means no cold chain is required which makes distribution easy and reduces costs.</a:t>
            </a:r>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6</a:t>
            </a:fld>
            <a:endParaRPr lang="en-US" dirty="0"/>
          </a:p>
        </p:txBody>
      </p:sp>
    </p:spTree>
    <p:extLst>
      <p:ext uri="{BB962C8B-B14F-4D97-AF65-F5344CB8AC3E}">
        <p14:creationId xmlns:p14="http://schemas.microsoft.com/office/powerpoint/2010/main" val="2585409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 now I would like to share with you the data from our phase I trials where we have delivered H1N1 vaccine as a tablet</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7</a:t>
            </a:fld>
            <a:endParaRPr lang="en-US" dirty="0"/>
          </a:p>
        </p:txBody>
      </p:sp>
    </p:spTree>
    <p:extLst>
      <p:ext uri="{BB962C8B-B14F-4D97-AF65-F5344CB8AC3E}">
        <p14:creationId xmlns:p14="http://schemas.microsoft.com/office/powerpoint/2010/main" val="4071575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completedv2 phase 1 trials that were randomized, double blind and placebo controlled the first trial had groups of 1e9 and 1e10 </a:t>
            </a:r>
            <a:r>
              <a:rPr lang="en-US" baseline="0" dirty="0" err="1" smtClean="0"/>
              <a:t>iu</a:t>
            </a:r>
            <a:r>
              <a:rPr lang="en-US" baseline="0" dirty="0" smtClean="0"/>
              <a:t> plus placebo and the second trial had a group of 1e11 IU plus placebo. The purpose of the  trials were to determine safety and immunogenicity as well as determining the optimal dose.</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8</a:t>
            </a:fld>
            <a:endParaRPr lang="en-US" dirty="0"/>
          </a:p>
        </p:txBody>
      </p:sp>
    </p:spTree>
    <p:extLst>
      <p:ext uri="{BB962C8B-B14F-4D97-AF65-F5344CB8AC3E}">
        <p14:creationId xmlns:p14="http://schemas.microsoft.com/office/powerpoint/2010/main" val="2690003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take home message for the safety</a:t>
            </a:r>
            <a:r>
              <a:rPr lang="en-US" baseline="0" dirty="0" smtClean="0"/>
              <a:t> profile is that all the AE’S were mild except for one moderate headache and abdominal pain and there were no notable differences between AE’s in placebo and vaccine treated groups.</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9</a:t>
            </a:fld>
            <a:endParaRPr lang="en-US" dirty="0"/>
          </a:p>
        </p:txBody>
      </p:sp>
    </p:spTree>
    <p:extLst>
      <p:ext uri="{BB962C8B-B14F-4D97-AF65-F5344CB8AC3E}">
        <p14:creationId xmlns:p14="http://schemas.microsoft.com/office/powerpoint/2010/main" val="534132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Layout - Opt 1">
    <p:bg bwMode="auto">
      <p:bgPr>
        <a:blipFill rotWithShape="1">
          <a:blip r:embed="rId2"/>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userDrawn="1">
            <p:ph type="ctrTitle" hasCustomPrompt="1"/>
          </p:nvPr>
        </p:nvSpPr>
        <p:spPr bwMode="auto">
          <a:xfrm>
            <a:off x="2667000" y="762000"/>
            <a:ext cx="6045200" cy="564257"/>
          </a:xfrm>
          <a:noFill/>
        </p:spPr>
        <p:txBody>
          <a:bodyPr wrap="square" lIns="91440" anchor="t" anchorCtr="0">
            <a:spAutoFit/>
          </a:bodyPr>
          <a:lstStyle>
            <a:lvl1pPr algn="l">
              <a:lnSpc>
                <a:spcPct val="90000"/>
              </a:lnSpc>
              <a:defRPr sz="3200" b="0" i="0" cap="none" spc="-50">
                <a:solidFill>
                  <a:srgbClr val="FFFFFF"/>
                </a:solidFill>
                <a:effectLst>
                  <a:outerShdw blurRad="38100" dist="38100" dir="2700000" algn="tl">
                    <a:srgbClr val="000000">
                      <a:alpha val="43137"/>
                    </a:srgbClr>
                  </a:outerShdw>
                </a:effectLst>
                <a:latin typeface="+mn-lt"/>
                <a:cs typeface="Calibri"/>
              </a:defRPr>
            </a:lvl1pPr>
          </a:lstStyle>
          <a:p>
            <a:r>
              <a:rPr lang="en-US" dirty="0" smtClean="0"/>
              <a:t>Click To Edit Master Title Style</a:t>
            </a:r>
            <a:endParaRPr lang="en-US" dirty="0"/>
          </a:p>
        </p:txBody>
      </p:sp>
      <p:sp>
        <p:nvSpPr>
          <p:cNvPr id="6147" name="Rectangle 3"/>
          <p:cNvSpPr>
            <a:spLocks noGrp="1" noChangeArrowheads="1"/>
          </p:cNvSpPr>
          <p:nvPr userDrawn="1">
            <p:ph type="subTitle" idx="1"/>
          </p:nvPr>
        </p:nvSpPr>
        <p:spPr bwMode="gray">
          <a:xfrm>
            <a:off x="2667000" y="1600200"/>
            <a:ext cx="6019800" cy="357790"/>
          </a:xfrm>
          <a:prstGeom prst="rect">
            <a:avLst/>
          </a:prstGeom>
          <a:noFill/>
          <a:ln>
            <a:noFill/>
          </a:ln>
        </p:spPr>
        <p:txBody>
          <a:bodyPr wrap="square" lIns="91440" tIns="45720" bIns="45720" anchor="t" anchorCtr="0">
            <a:spAutoFit/>
          </a:bodyPr>
          <a:lstStyle>
            <a:lvl1pPr marL="0" indent="0" algn="l">
              <a:lnSpc>
                <a:spcPct val="95000"/>
              </a:lnSpc>
              <a:spcBef>
                <a:spcPct val="0"/>
              </a:spcBef>
              <a:spcAft>
                <a:spcPts val="0"/>
              </a:spcAft>
              <a:buFont typeface="Wingdings" pitchFamily="23" charset="2"/>
              <a:buNone/>
              <a:defRPr sz="1800" b="0" cap="none">
                <a:solidFill>
                  <a:schemeClr val="bg1"/>
                </a:solidFill>
                <a:effectLst>
                  <a:outerShdw blurRad="38100" dist="38100" dir="2700000" algn="tl">
                    <a:srgbClr val="000000">
                      <a:alpha val="43137"/>
                    </a:srgbClr>
                  </a:outerShdw>
                </a:effectLst>
                <a:latin typeface="+mn-lt"/>
                <a:cs typeface="Calibri"/>
              </a:defRPr>
            </a:lvl1pPr>
          </a:lstStyle>
          <a:p>
            <a:r>
              <a:rPr lang="en-US" dirty="0"/>
              <a:t>Click to edit Master subtitle style</a:t>
            </a:r>
          </a:p>
        </p:txBody>
      </p:sp>
      <p:sp>
        <p:nvSpPr>
          <p:cNvPr id="4" name="TextBox 3"/>
          <p:cNvSpPr txBox="1"/>
          <p:nvPr userDrawn="1"/>
        </p:nvSpPr>
        <p:spPr>
          <a:xfrm>
            <a:off x="2667000" y="5964422"/>
            <a:ext cx="5791200" cy="269304"/>
          </a:xfrm>
          <a:prstGeom prst="rect">
            <a:avLst/>
          </a:prstGeom>
          <a:noFill/>
          <a:effectLst/>
        </p:spPr>
        <p:txBody>
          <a:bodyPr wrap="square" tIns="45720" bIns="45720" rtlCol="0" anchor="t" anchorCtr="0">
            <a:spAutoFit/>
          </a:bodyPr>
          <a:lstStyle/>
          <a:p>
            <a:pPr algn="l">
              <a:lnSpc>
                <a:spcPct val="95000"/>
              </a:lnSpc>
            </a:pPr>
            <a:r>
              <a:rPr lang="en-US" sz="1200" b="1" spc="250" dirty="0" smtClean="0">
                <a:solidFill>
                  <a:schemeClr val="bg1"/>
                </a:solidFill>
                <a:effectLst>
                  <a:outerShdw blurRad="38100" dist="38100" dir="2700000" algn="tl">
                    <a:srgbClr val="000000">
                      <a:alpha val="43137"/>
                    </a:srgbClr>
                  </a:outerShdw>
                </a:effectLst>
                <a:latin typeface="+mn-lt"/>
                <a:cs typeface="Calibri"/>
              </a:rPr>
              <a:t>UNLOCKING THE FULL POTENTIAL OF ORAL VACCINES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AE6909-9649-694C-A046-12C8E02640EB}" type="slidenum">
              <a:rPr lang="en-US" smtClean="0"/>
              <a:t>‹#›</a:t>
            </a:fld>
            <a:endParaRPr lang="en-US"/>
          </a:p>
        </p:txBody>
      </p:sp>
    </p:spTree>
    <p:extLst>
      <p:ext uri="{BB962C8B-B14F-4D97-AF65-F5344CB8AC3E}">
        <p14:creationId xmlns:p14="http://schemas.microsoft.com/office/powerpoint/2010/main" val="992584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7926B8-B630-3348-B8F1-95DEEAC45255}" type="slidenum">
              <a:rPr lang="en-US" smtClean="0"/>
              <a:t>‹#›</a:t>
            </a:fld>
            <a:endParaRPr lang="en-US"/>
          </a:p>
        </p:txBody>
      </p:sp>
    </p:spTree>
    <p:extLst>
      <p:ext uri="{BB962C8B-B14F-4D97-AF65-F5344CB8AC3E}">
        <p14:creationId xmlns:p14="http://schemas.microsoft.com/office/powerpoint/2010/main" val="2520076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2omark bac">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 Box 23"/>
          <p:cNvSpPr txBox="1">
            <a:spLocks noChangeArrowheads="1"/>
          </p:cNvSpPr>
          <p:nvPr userDrawn="1"/>
        </p:nvSpPr>
        <p:spPr bwMode="black">
          <a:xfrm>
            <a:off x="8458200" y="6658689"/>
            <a:ext cx="457200" cy="123111"/>
          </a:xfrm>
          <a:prstGeom prst="rect">
            <a:avLst/>
          </a:prstGeom>
          <a:noFill/>
          <a:ln w="9525">
            <a:noFill/>
            <a:miter lim="800000"/>
            <a:headEnd/>
            <a:tailEnd/>
          </a:ln>
          <a:effectLst/>
        </p:spPr>
        <p:txBody>
          <a:bodyPr wrap="square" lIns="0" tIns="0" rIns="0" bIns="0" anchor="b">
            <a:prstTxWarp prst="textNoShape">
              <a:avLst/>
            </a:prstTxWarp>
            <a:spAutoFit/>
          </a:bodyPr>
          <a:lstStyle/>
          <a:p>
            <a:pPr algn="r"/>
            <a:fld id="{B2C5CB95-9817-1947-838C-B47211A7713A}" type="slidenum">
              <a:rPr lang="en-US" sz="800" b="0" i="0" smtClean="0">
                <a:solidFill>
                  <a:schemeClr val="tx1">
                    <a:lumMod val="65000"/>
                    <a:lumOff val="35000"/>
                  </a:schemeClr>
                </a:solidFill>
                <a:effectLst/>
                <a:latin typeface="+mn-lt"/>
                <a:ea typeface="Calibri"/>
                <a:cs typeface="Calibri"/>
              </a:rPr>
              <a:pPr algn="r"/>
              <a:t>‹#›</a:t>
            </a:fld>
            <a:endParaRPr lang="en-US" sz="800" b="0" i="0" dirty="0">
              <a:solidFill>
                <a:schemeClr val="tx1">
                  <a:lumMod val="65000"/>
                  <a:lumOff val="35000"/>
                </a:schemeClr>
              </a:solidFill>
              <a:effectLst/>
              <a:latin typeface="+mn-lt"/>
              <a:ea typeface="Calibri"/>
              <a:cs typeface="Calibri"/>
            </a:endParaRPr>
          </a:p>
        </p:txBody>
      </p:sp>
      <p:sp>
        <p:nvSpPr>
          <p:cNvPr id="3" name="TextBox 2"/>
          <p:cNvSpPr txBox="1"/>
          <p:nvPr userDrawn="1"/>
        </p:nvSpPr>
        <p:spPr>
          <a:xfrm>
            <a:off x="5732384" y="6658689"/>
            <a:ext cx="2878216" cy="123111"/>
          </a:xfrm>
          <a:prstGeom prst="rect">
            <a:avLst/>
          </a:prstGeom>
          <a:noFill/>
        </p:spPr>
        <p:txBody>
          <a:bodyPr wrap="square" tIns="0" bIns="0" rtlCol="0" anchor="b" anchorCtr="0">
            <a:spAutoFit/>
          </a:bodyPr>
          <a:lstStyle/>
          <a:p>
            <a:pPr algn="r"/>
            <a:r>
              <a:rPr lang="en-US" sz="800" cap="all" dirty="0" smtClean="0">
                <a:solidFill>
                  <a:schemeClr val="tx1">
                    <a:lumMod val="65000"/>
                    <a:lumOff val="35000"/>
                  </a:schemeClr>
                </a:solidFill>
                <a:effectLst/>
                <a:latin typeface="+mn-lt"/>
              </a:rPr>
              <a:t>Confidential and</a:t>
            </a:r>
            <a:r>
              <a:rPr lang="en-US" sz="800" cap="all" baseline="0" dirty="0" smtClean="0">
                <a:solidFill>
                  <a:schemeClr val="tx1">
                    <a:lumMod val="65000"/>
                    <a:lumOff val="35000"/>
                  </a:schemeClr>
                </a:solidFill>
                <a:effectLst/>
                <a:latin typeface="+mn-lt"/>
              </a:rPr>
              <a:t> Proprietary      |</a:t>
            </a:r>
            <a:endParaRPr lang="en-US" sz="800" cap="all" dirty="0" smtClean="0">
              <a:solidFill>
                <a:schemeClr val="tx1">
                  <a:lumMod val="65000"/>
                  <a:lumOff val="35000"/>
                </a:schemeClr>
              </a:solidFill>
              <a:effectLst/>
              <a:latin typeface="+mn-lt"/>
            </a:endParaRPr>
          </a:p>
        </p:txBody>
      </p:sp>
      <p:sp>
        <p:nvSpPr>
          <p:cNvPr id="4" name="Text Box 23"/>
          <p:cNvSpPr txBox="1">
            <a:spLocks noChangeArrowheads="1"/>
          </p:cNvSpPr>
          <p:nvPr userDrawn="1"/>
        </p:nvSpPr>
        <p:spPr bwMode="black">
          <a:xfrm>
            <a:off x="8458200" y="6658689"/>
            <a:ext cx="457200" cy="123111"/>
          </a:xfrm>
          <a:prstGeom prst="rect">
            <a:avLst/>
          </a:prstGeom>
          <a:noFill/>
          <a:ln w="9525">
            <a:noFill/>
            <a:miter lim="800000"/>
            <a:headEnd/>
            <a:tailEnd/>
          </a:ln>
          <a:effectLst/>
        </p:spPr>
        <p:txBody>
          <a:bodyPr wrap="square" lIns="0" tIns="0" rIns="0" bIns="0" anchor="b">
            <a:prstTxWarp prst="textNoShape">
              <a:avLst/>
            </a:prstTxWarp>
            <a:spAutoFit/>
          </a:bodyPr>
          <a:lstStyle/>
          <a:p>
            <a:pPr algn="r"/>
            <a:fld id="{B2C5CB95-9817-1947-838C-B47211A7713A}" type="slidenum">
              <a:rPr lang="en-US" sz="800" smtClean="0">
                <a:solidFill>
                  <a:srgbClr val="000000">
                    <a:lumMod val="65000"/>
                    <a:lumOff val="35000"/>
                  </a:srgbClr>
                </a:solidFill>
                <a:latin typeface="Calibri"/>
                <a:ea typeface="Calibri"/>
                <a:cs typeface="Calibri"/>
              </a:rPr>
              <a:pPr algn="r"/>
              <a:t>‹#›</a:t>
            </a:fld>
            <a:endParaRPr lang="en-US" sz="800" dirty="0">
              <a:solidFill>
                <a:srgbClr val="000000">
                  <a:lumMod val="65000"/>
                  <a:lumOff val="35000"/>
                </a:srgbClr>
              </a:solidFill>
              <a:latin typeface="Calibri"/>
              <a:ea typeface="Calibri"/>
              <a:cs typeface="Calibri"/>
            </a:endParaRPr>
          </a:p>
        </p:txBody>
      </p:sp>
      <p:sp>
        <p:nvSpPr>
          <p:cNvPr id="5" name="TextBox 4"/>
          <p:cNvSpPr txBox="1"/>
          <p:nvPr userDrawn="1"/>
        </p:nvSpPr>
        <p:spPr>
          <a:xfrm>
            <a:off x="5732384" y="6658689"/>
            <a:ext cx="2878216" cy="123111"/>
          </a:xfrm>
          <a:prstGeom prst="rect">
            <a:avLst/>
          </a:prstGeom>
          <a:noFill/>
        </p:spPr>
        <p:txBody>
          <a:bodyPr wrap="square" tIns="0" bIns="0" rtlCol="0" anchor="b" anchorCtr="0">
            <a:spAutoFit/>
          </a:bodyPr>
          <a:lstStyle/>
          <a:p>
            <a:pPr algn="r"/>
            <a:r>
              <a:rPr lang="en-US" sz="800" cap="all" dirty="0" smtClean="0">
                <a:solidFill>
                  <a:srgbClr val="000000">
                    <a:lumMod val="65000"/>
                    <a:lumOff val="35000"/>
                  </a:srgbClr>
                </a:solidFill>
                <a:latin typeface="Calibri"/>
                <a:cs typeface="+mn-cs"/>
              </a:rPr>
              <a:t>Confidential and Proprietary      |</a:t>
            </a:r>
          </a:p>
        </p:txBody>
      </p:sp>
    </p:spTree>
    <p:extLst>
      <p:ext uri="{BB962C8B-B14F-4D97-AF65-F5344CB8AC3E}">
        <p14:creationId xmlns:p14="http://schemas.microsoft.com/office/powerpoint/2010/main" val="418484273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1" y="571500"/>
            <a:ext cx="7467599" cy="446276"/>
          </a:xfrm>
        </p:spPr>
        <p:txBody>
          <a:bodyPr wrap="square">
            <a:spAutoFit/>
          </a:bodyPr>
          <a:lstStyle>
            <a:lvl1pPr>
              <a:defRPr>
                <a:solidFill>
                  <a:srgbClr val="000000"/>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905000"/>
            <a:ext cx="8534400" cy="1556837"/>
          </a:xfrm>
        </p:spPr>
        <p:txBody>
          <a:bodyPr/>
          <a:lstStyle>
            <a:lvl1pPr>
              <a:lnSpc>
                <a:spcPct val="95000"/>
              </a:lnSpc>
              <a:buClr>
                <a:schemeClr val="accent1"/>
              </a:buClr>
              <a:defRPr sz="2000">
                <a:solidFill>
                  <a:srgbClr val="595959"/>
                </a:solidFill>
              </a:defRPr>
            </a:lvl1pPr>
            <a:lvl2pPr>
              <a:buClr>
                <a:schemeClr val="accent1"/>
              </a:buClr>
              <a:defRPr sz="1800">
                <a:solidFill>
                  <a:srgbClr val="595959"/>
                </a:solidFill>
              </a:defRPr>
            </a:lvl2pPr>
            <a:lvl3pPr>
              <a:buClr>
                <a:schemeClr val="accent1"/>
              </a:buClr>
              <a:defRPr sz="1600">
                <a:solidFill>
                  <a:srgbClr val="595959"/>
                </a:solidFill>
              </a:defRPr>
            </a:lvl3pPr>
            <a:lvl4pPr>
              <a:buClr>
                <a:schemeClr val="accent1"/>
              </a:buClr>
              <a:defRPr sz="1600">
                <a:solidFill>
                  <a:srgbClr val="595959"/>
                </a:solidFill>
              </a:defRPr>
            </a:lvl4pPr>
            <a:lvl5pPr>
              <a:buClr>
                <a:schemeClr val="accent1"/>
              </a:buClr>
              <a:defRPr sz="1600">
                <a:solidFill>
                  <a:srgbClr val="5959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905000"/>
            <a:ext cx="8534400" cy="1556837"/>
          </a:xfrm>
        </p:spPr>
        <p:txBody>
          <a:bodyPr/>
          <a:lstStyle>
            <a:lvl1pPr marL="0" indent="0">
              <a:lnSpc>
                <a:spcPct val="95000"/>
              </a:lnSpc>
              <a:buClr>
                <a:schemeClr val="accent1"/>
              </a:buClr>
              <a:buNone/>
              <a:defRPr sz="2000" b="1">
                <a:solidFill>
                  <a:schemeClr val="tx1"/>
                </a:solidFill>
              </a:defRPr>
            </a:lvl1pPr>
            <a:lvl2pPr marL="293688" indent="-285750">
              <a:buClr>
                <a:schemeClr val="accent1"/>
              </a:buClr>
              <a:buSzPct val="120000"/>
              <a:buFont typeface="Arial"/>
              <a:buChar char="•"/>
              <a:defRPr sz="1800">
                <a:solidFill>
                  <a:srgbClr val="595959"/>
                </a:solidFill>
              </a:defRPr>
            </a:lvl2pPr>
            <a:lvl3pPr marL="681038" indent="-228600">
              <a:buClr>
                <a:schemeClr val="accent1"/>
              </a:buClr>
              <a:buFont typeface="Lucida Grande"/>
              <a:buChar char="­"/>
              <a:defRPr sz="1600">
                <a:solidFill>
                  <a:srgbClr val="595959"/>
                </a:solidFill>
              </a:defRPr>
            </a:lvl3pPr>
            <a:lvl4pPr marL="908050" indent="-228600">
              <a:buClr>
                <a:schemeClr val="accent1"/>
              </a:buClr>
              <a:buFont typeface="Arial"/>
              <a:buChar char="•"/>
              <a:defRPr sz="1600">
                <a:solidFill>
                  <a:srgbClr val="595959"/>
                </a:solidFill>
              </a:defRPr>
            </a:lvl4pPr>
            <a:lvl5pPr marL="1144588" indent="-228600">
              <a:buClr>
                <a:schemeClr val="accent1"/>
              </a:buClr>
              <a:defRPr sz="1600">
                <a:solidFill>
                  <a:srgbClr val="5959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0315451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ontent-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571500"/>
            <a:ext cx="6934200" cy="446276"/>
          </a:xfrm>
          <a:noFill/>
          <a:ln w="9525">
            <a:noFill/>
            <a:miter lim="800000"/>
            <a:headEnd/>
            <a:tailEnd/>
          </a:ln>
        </p:spPr>
        <p:txBody>
          <a:bodyPr vert="horz" wrap="square" lIns="91440" tIns="45720" rIns="91440" bIns="45720" numCol="1" anchor="b" anchorCtr="0" compatLnSpc="1">
            <a:prstTxWarp prst="textNoShape">
              <a:avLst/>
            </a:prstTxWarp>
            <a:sp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304800" y="1905000"/>
            <a:ext cx="8534400" cy="1556837"/>
          </a:xfrm>
        </p:spPr>
        <p:txBody>
          <a:bodyPr/>
          <a:lstStyle>
            <a:lvl1pPr marL="284163" indent="-284163">
              <a:buClr>
                <a:schemeClr val="accent1"/>
              </a:buClr>
              <a:buSzPct val="120000"/>
              <a:buFont typeface="Arial"/>
              <a:buChar char="•"/>
              <a:defRPr sz="2000">
                <a:solidFill>
                  <a:srgbClr val="595959"/>
                </a:solidFill>
              </a:defRPr>
            </a:lvl1pPr>
            <a:lvl2pPr>
              <a:buClr>
                <a:schemeClr val="accent1"/>
              </a:buClr>
              <a:defRPr sz="1800">
                <a:solidFill>
                  <a:srgbClr val="595959"/>
                </a:solidFill>
              </a:defRPr>
            </a:lvl2pPr>
            <a:lvl3pPr>
              <a:buClr>
                <a:schemeClr val="accent1"/>
              </a:buClr>
              <a:defRPr sz="1600">
                <a:solidFill>
                  <a:srgbClr val="595959"/>
                </a:solidFill>
              </a:defRPr>
            </a:lvl3pPr>
            <a:lvl4pPr>
              <a:buClr>
                <a:schemeClr val="accent1"/>
              </a:buClr>
              <a:defRPr sz="1600">
                <a:solidFill>
                  <a:srgbClr val="595959"/>
                </a:solidFill>
              </a:defRPr>
            </a:lvl4pPr>
            <a:lvl5pPr>
              <a:buClr>
                <a:schemeClr val="accent1"/>
              </a:buClr>
              <a:defRPr sz="1600">
                <a:solidFill>
                  <a:srgbClr val="5959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2"/>
          <p:cNvSpPr>
            <a:spLocks noGrp="1"/>
          </p:cNvSpPr>
          <p:nvPr>
            <p:ph type="body" idx="10" hasCustomPrompt="1"/>
          </p:nvPr>
        </p:nvSpPr>
        <p:spPr>
          <a:xfrm>
            <a:off x="304800" y="1225739"/>
            <a:ext cx="8534400" cy="374461"/>
          </a:xfrm>
        </p:spPr>
        <p:txBody>
          <a:bodyPr wrap="square" anchor="t" anchorCtr="0">
            <a:spAutoFit/>
          </a:bodyPr>
          <a:lstStyle>
            <a:lvl1pPr marL="0" indent="0">
              <a:lnSpc>
                <a:spcPct val="90000"/>
              </a:lnSpc>
              <a:spcBef>
                <a:spcPts val="0"/>
              </a:spcBef>
              <a:spcAft>
                <a:spcPts val="0"/>
              </a:spcAft>
              <a:buNone/>
              <a:defRPr sz="2000" b="0" cap="none">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1" y="571500"/>
            <a:ext cx="6934199" cy="446276"/>
          </a:xfrm>
          <a:noFill/>
          <a:ln w="9525">
            <a:noFill/>
            <a:miter lim="800000"/>
            <a:headEnd/>
            <a:tailEnd/>
          </a:ln>
        </p:spPr>
        <p:txBody>
          <a:bodyPr vert="horz" wrap="square" lIns="91440" tIns="45720" rIns="91440" bIns="45720" numCol="1" anchor="b" anchorCtr="0" compatLnSpc="1">
            <a:prstTxWarp prst="textNoShape">
              <a:avLst/>
            </a:prstTxWarp>
            <a:spAutoFit/>
          </a:bodyPr>
          <a:lstStyle>
            <a:lvl1pPr>
              <a:defRPr lang="en-US" dirty="0"/>
            </a:lvl1pPr>
          </a:lstStyle>
          <a:p>
            <a:pPr lvl="0"/>
            <a:r>
              <a:rPr lang="en-US" dirty="0" smtClean="0"/>
              <a:t>Click To Edit Master Title Style</a:t>
            </a:r>
            <a:endParaRPr lang="en-US" dirty="0"/>
          </a:p>
        </p:txBody>
      </p:sp>
      <p:sp>
        <p:nvSpPr>
          <p:cNvPr id="5" name="Content Placeholder 2"/>
          <p:cNvSpPr>
            <a:spLocks noGrp="1"/>
          </p:cNvSpPr>
          <p:nvPr>
            <p:ph sz="half" idx="10"/>
          </p:nvPr>
        </p:nvSpPr>
        <p:spPr>
          <a:xfrm>
            <a:off x="304800" y="1981200"/>
            <a:ext cx="4114800" cy="1410386"/>
          </a:xfrm>
        </p:spPr>
        <p:txBody>
          <a:bodyPr wrap="square">
            <a:spAutoFit/>
          </a:bodyPr>
          <a:lstStyle>
            <a:lvl1pPr>
              <a:buClr>
                <a:schemeClr val="accent1"/>
              </a:buClr>
              <a:defRPr sz="1800">
                <a:solidFill>
                  <a:srgbClr val="595959"/>
                </a:solidFill>
              </a:defRPr>
            </a:lvl1pPr>
            <a:lvl2pPr>
              <a:buClr>
                <a:schemeClr val="accent1"/>
              </a:buClr>
              <a:defRPr sz="1600">
                <a:solidFill>
                  <a:srgbClr val="595959"/>
                </a:solidFill>
              </a:defRPr>
            </a:lvl2pPr>
            <a:lvl3pPr>
              <a:buClr>
                <a:schemeClr val="accent1"/>
              </a:buClr>
              <a:defRPr sz="1400">
                <a:solidFill>
                  <a:srgbClr val="595959"/>
                </a:solidFill>
              </a:defRPr>
            </a:lvl3pPr>
            <a:lvl4pPr>
              <a:buClr>
                <a:schemeClr val="accent1"/>
              </a:buClr>
              <a:defRPr sz="1400">
                <a:solidFill>
                  <a:srgbClr val="595959"/>
                </a:solidFill>
              </a:defRPr>
            </a:lvl4pPr>
            <a:lvl5pPr>
              <a:buClr>
                <a:schemeClr val="accent1"/>
              </a:buClr>
              <a:defRPr sz="14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half" idx="2"/>
          </p:nvPr>
        </p:nvSpPr>
        <p:spPr>
          <a:xfrm>
            <a:off x="4724400" y="1981200"/>
            <a:ext cx="4114800" cy="1410386"/>
          </a:xfrm>
        </p:spPr>
        <p:txBody>
          <a:bodyPr wrap="square">
            <a:spAutoFit/>
          </a:bodyPr>
          <a:lstStyle>
            <a:lvl1pPr>
              <a:buClr>
                <a:schemeClr val="accent1"/>
              </a:buClr>
              <a:defRPr sz="1800">
                <a:solidFill>
                  <a:srgbClr val="595959"/>
                </a:solidFill>
              </a:defRPr>
            </a:lvl1pPr>
            <a:lvl2pPr>
              <a:buClr>
                <a:schemeClr val="accent1"/>
              </a:buClr>
              <a:defRPr sz="1600">
                <a:solidFill>
                  <a:srgbClr val="595959"/>
                </a:solidFill>
              </a:defRPr>
            </a:lvl2pPr>
            <a:lvl3pPr>
              <a:buClr>
                <a:schemeClr val="accent1"/>
              </a:buClr>
              <a:defRPr sz="1400">
                <a:solidFill>
                  <a:srgbClr val="595959"/>
                </a:solidFill>
              </a:defRPr>
            </a:lvl3pPr>
            <a:lvl4pPr>
              <a:buClr>
                <a:schemeClr val="accent1"/>
              </a:buClr>
              <a:defRPr sz="1400">
                <a:solidFill>
                  <a:srgbClr val="595959"/>
                </a:solidFill>
              </a:defRPr>
            </a:lvl4pPr>
            <a:lvl5pPr>
              <a:buClr>
                <a:schemeClr val="accent1"/>
              </a:buClr>
              <a:defRPr sz="14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Content-Subtitl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04800" y="1225739"/>
            <a:ext cx="4111625" cy="374461"/>
          </a:xfrm>
        </p:spPr>
        <p:txBody>
          <a:bodyPr anchor="t" anchorCtr="0"/>
          <a:lstStyle>
            <a:lvl1pPr marL="0" indent="0">
              <a:lnSpc>
                <a:spcPct val="90000"/>
              </a:lnSpc>
              <a:spcBef>
                <a:spcPts val="0"/>
              </a:spcBef>
              <a:spcAft>
                <a:spcPts val="0"/>
              </a:spcAft>
              <a:buNone/>
              <a:defRPr sz="2000" b="0" cap="none">
                <a:solidFill>
                  <a:srgbClr val="F9360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5" name="Text Placeholder 4"/>
          <p:cNvSpPr>
            <a:spLocks noGrp="1"/>
          </p:cNvSpPr>
          <p:nvPr>
            <p:ph type="body" sz="quarter" idx="3" hasCustomPrompt="1"/>
          </p:nvPr>
        </p:nvSpPr>
        <p:spPr>
          <a:xfrm>
            <a:off x="4724400" y="1225739"/>
            <a:ext cx="4114798" cy="374461"/>
          </a:xfrm>
        </p:spPr>
        <p:txBody>
          <a:bodyPr anchor="t" anchorCtr="0"/>
          <a:lstStyle>
            <a:lvl1pPr marL="0" indent="0">
              <a:lnSpc>
                <a:spcPct val="90000"/>
              </a:lnSpc>
              <a:spcBef>
                <a:spcPts val="0"/>
              </a:spcBef>
              <a:spcAft>
                <a:spcPts val="0"/>
              </a:spcAft>
              <a:buNone/>
              <a:defRPr sz="2000" b="0" cap="none">
                <a:solidFill>
                  <a:srgbClr val="F9360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8" name="Title 1"/>
          <p:cNvSpPr>
            <a:spLocks noGrp="1"/>
          </p:cNvSpPr>
          <p:nvPr>
            <p:ph type="title" hasCustomPrompt="1"/>
          </p:nvPr>
        </p:nvSpPr>
        <p:spPr>
          <a:xfrm>
            <a:off x="304800" y="571500"/>
            <a:ext cx="7391400" cy="446276"/>
          </a:xfrm>
          <a:noFill/>
          <a:ln w="9525">
            <a:noFill/>
            <a:miter lim="800000"/>
            <a:headEnd/>
            <a:tailEnd/>
          </a:ln>
        </p:spPr>
        <p:txBody>
          <a:bodyPr vert="horz" wrap="square" lIns="91440" tIns="45720" rIns="91440" bIns="45720" numCol="1" anchor="b" anchorCtr="0" compatLnSpc="1">
            <a:prstTxWarp prst="textNoShape">
              <a:avLst/>
            </a:prstTxWarp>
            <a:spAutoFit/>
          </a:bodyPr>
          <a:lstStyle>
            <a:lvl1pPr>
              <a:defRPr lang="en-US" dirty="0"/>
            </a:lvl1pPr>
          </a:lstStyle>
          <a:p>
            <a:pPr lvl="0"/>
            <a:r>
              <a:rPr lang="en-US" dirty="0" smtClean="0"/>
              <a:t>Click To Edit Master Title Style</a:t>
            </a:r>
            <a:endParaRPr lang="en-US" dirty="0"/>
          </a:p>
        </p:txBody>
      </p:sp>
      <p:sp>
        <p:nvSpPr>
          <p:cNvPr id="9" name="Content Placeholder 2"/>
          <p:cNvSpPr>
            <a:spLocks noGrp="1"/>
          </p:cNvSpPr>
          <p:nvPr>
            <p:ph sz="half" idx="10"/>
          </p:nvPr>
        </p:nvSpPr>
        <p:spPr>
          <a:xfrm>
            <a:off x="304800" y="1981200"/>
            <a:ext cx="4111625" cy="1410386"/>
          </a:xfrm>
        </p:spPr>
        <p:txBody>
          <a:bodyPr wrap="square">
            <a:spAutoFit/>
          </a:bodyPr>
          <a:lstStyle>
            <a:lvl1pPr>
              <a:buClr>
                <a:schemeClr val="accent1"/>
              </a:buClr>
              <a:defRPr sz="1800">
                <a:solidFill>
                  <a:srgbClr val="595959"/>
                </a:solidFill>
              </a:defRPr>
            </a:lvl1pPr>
            <a:lvl2pPr>
              <a:buClr>
                <a:schemeClr val="accent1"/>
              </a:buClr>
              <a:defRPr sz="1600">
                <a:solidFill>
                  <a:srgbClr val="595959"/>
                </a:solidFill>
              </a:defRPr>
            </a:lvl2pPr>
            <a:lvl3pPr>
              <a:buClr>
                <a:schemeClr val="accent1"/>
              </a:buClr>
              <a:defRPr sz="1400">
                <a:solidFill>
                  <a:srgbClr val="595959"/>
                </a:solidFill>
              </a:defRPr>
            </a:lvl3pPr>
            <a:lvl4pPr>
              <a:buClr>
                <a:schemeClr val="accent1"/>
              </a:buClr>
              <a:defRPr sz="1400">
                <a:solidFill>
                  <a:srgbClr val="595959"/>
                </a:solidFill>
              </a:defRPr>
            </a:lvl4pPr>
            <a:lvl5pPr>
              <a:buClr>
                <a:schemeClr val="accent1"/>
              </a:buClr>
              <a:defRPr sz="14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2"/>
          </p:nvPr>
        </p:nvSpPr>
        <p:spPr>
          <a:xfrm>
            <a:off x="4727575" y="1981200"/>
            <a:ext cx="4111625" cy="1410386"/>
          </a:xfrm>
        </p:spPr>
        <p:txBody>
          <a:bodyPr wrap="square">
            <a:spAutoFit/>
          </a:bodyPr>
          <a:lstStyle>
            <a:lvl1pPr>
              <a:buClr>
                <a:schemeClr val="accent1"/>
              </a:buClr>
              <a:defRPr sz="1800">
                <a:solidFill>
                  <a:srgbClr val="595959"/>
                </a:solidFill>
              </a:defRPr>
            </a:lvl1pPr>
            <a:lvl2pPr>
              <a:buClr>
                <a:schemeClr val="accent1"/>
              </a:buClr>
              <a:defRPr sz="1600">
                <a:solidFill>
                  <a:srgbClr val="595959"/>
                </a:solidFill>
              </a:defRPr>
            </a:lvl2pPr>
            <a:lvl3pPr>
              <a:buClr>
                <a:schemeClr val="accent1"/>
              </a:buClr>
              <a:defRPr sz="1400">
                <a:solidFill>
                  <a:srgbClr val="595959"/>
                </a:solidFill>
              </a:defRPr>
            </a:lvl3pPr>
            <a:lvl4pPr>
              <a:buClr>
                <a:schemeClr val="accent1"/>
              </a:buClr>
              <a:defRPr sz="1400">
                <a:solidFill>
                  <a:srgbClr val="595959"/>
                </a:solidFill>
              </a:defRPr>
            </a:lvl4pPr>
            <a:lvl5pPr>
              <a:buClr>
                <a:schemeClr val="accent1"/>
              </a:buClr>
              <a:defRPr sz="14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1" y="571500"/>
            <a:ext cx="7391399" cy="446276"/>
          </a:xfrm>
          <a:noFill/>
          <a:ln w="9525">
            <a:noFill/>
            <a:miter lim="800000"/>
            <a:headEnd/>
            <a:tailEnd/>
          </a:ln>
        </p:spPr>
        <p:txBody>
          <a:bodyPr vert="horz" wrap="square" lIns="91440" tIns="45720" rIns="91440" bIns="45720" numCol="1" anchor="b" anchorCtr="0" compatLnSpc="1">
            <a:prstTxWarp prst="textNoShape">
              <a:avLst/>
            </a:prstTxWarp>
            <a:spAutoFit/>
          </a:bodyPr>
          <a:lstStyle>
            <a:lvl1pPr>
              <a:defRPr lang="en-US" dirty="0"/>
            </a:lvl1pPr>
          </a:lstStyle>
          <a:p>
            <a:pPr lvl="0"/>
            <a:r>
              <a:rPr lang="en-US" dirty="0" smtClean="0"/>
              <a:t>Click To Edit Master Title Style</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571500"/>
            <a:ext cx="7391400" cy="446276"/>
          </a:xfrm>
          <a:noFill/>
          <a:ln w="9525">
            <a:noFill/>
            <a:miter lim="800000"/>
            <a:headEnd/>
            <a:tailEnd/>
          </a:ln>
        </p:spPr>
        <p:txBody>
          <a:bodyPr vert="horz" wrap="square" lIns="91440" tIns="45720" rIns="91440" bIns="45720" numCol="1" anchor="b" anchorCtr="0" compatLnSpc="1">
            <a:prstTxWarp prst="textNoShape">
              <a:avLst/>
            </a:prstTxWarp>
            <a:spAutoFit/>
          </a:bodyPr>
          <a:lstStyle>
            <a:lvl1pPr>
              <a:defRPr lang="en-US" dirty="0"/>
            </a:lvl1pPr>
          </a:lstStyle>
          <a:p>
            <a:pPr lvl="0"/>
            <a:r>
              <a:rPr lang="en-US" dirty="0" smtClean="0"/>
              <a:t>Click To Edit Master Title Style</a:t>
            </a:r>
            <a:endParaRPr lang="en-US" dirty="0"/>
          </a:p>
        </p:txBody>
      </p:sp>
      <p:sp>
        <p:nvSpPr>
          <p:cNvPr id="4" name="Text Placeholder 2"/>
          <p:cNvSpPr>
            <a:spLocks noGrp="1"/>
          </p:cNvSpPr>
          <p:nvPr>
            <p:ph type="body" idx="10" hasCustomPrompt="1"/>
          </p:nvPr>
        </p:nvSpPr>
        <p:spPr>
          <a:xfrm>
            <a:off x="304800" y="1225739"/>
            <a:ext cx="8534400" cy="374461"/>
          </a:xfrm>
        </p:spPr>
        <p:txBody>
          <a:bodyPr wrap="square" anchor="t" anchorCtr="0">
            <a:spAutoFit/>
          </a:bodyPr>
          <a:lstStyle>
            <a:lvl1pPr marL="0" indent="0">
              <a:lnSpc>
                <a:spcPct val="90000"/>
              </a:lnSpc>
              <a:spcBef>
                <a:spcPts val="0"/>
              </a:spcBef>
              <a:spcAft>
                <a:spcPts val="0"/>
              </a:spcAft>
              <a:buNone/>
              <a:defRPr sz="2000" b="0" cap="none">
                <a:solidFill>
                  <a:srgbClr val="F9360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rotWithShape="1">
          <a:blip r:embed="rId14"/>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userDrawn="1">
            <p:ph type="body" idx="1"/>
          </p:nvPr>
        </p:nvSpPr>
        <p:spPr bwMode="gray">
          <a:xfrm>
            <a:off x="304800" y="1905000"/>
            <a:ext cx="8534400" cy="1556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text styles</a:t>
            </a:r>
          </a:p>
          <a:p>
            <a:pPr lvl="1"/>
            <a:r>
              <a:rPr lang="en-US" dirty="0" smtClean="0"/>
              <a:t>Second </a:t>
            </a:r>
            <a:r>
              <a:rPr lang="en-US" dirty="0"/>
              <a:t>level</a:t>
            </a:r>
          </a:p>
          <a:p>
            <a:pPr lvl="2"/>
            <a:r>
              <a:rPr lang="en-US" dirty="0"/>
              <a:t>Third level</a:t>
            </a:r>
          </a:p>
          <a:p>
            <a:pPr lvl="3"/>
            <a:r>
              <a:rPr lang="en-US" dirty="0"/>
              <a:t>Fourth level</a:t>
            </a:r>
          </a:p>
          <a:p>
            <a:pPr lvl="4"/>
            <a:r>
              <a:rPr lang="en-US" dirty="0"/>
              <a:t>Fifth </a:t>
            </a:r>
            <a:r>
              <a:rPr lang="en-US" dirty="0" smtClean="0"/>
              <a:t>level</a:t>
            </a:r>
            <a:endParaRPr lang="en-US" dirty="0"/>
          </a:p>
        </p:txBody>
      </p:sp>
      <p:sp>
        <p:nvSpPr>
          <p:cNvPr id="2" name="Rectangle 2"/>
          <p:cNvSpPr>
            <a:spLocks noGrp="1" noChangeArrowheads="1"/>
          </p:cNvSpPr>
          <p:nvPr userDrawn="1">
            <p:ph type="title"/>
          </p:nvPr>
        </p:nvSpPr>
        <p:spPr bwMode="black">
          <a:xfrm>
            <a:off x="304801" y="571500"/>
            <a:ext cx="7467599" cy="446276"/>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US" dirty="0" smtClean="0"/>
              <a:t>Click To Edit Master Title Style</a:t>
            </a:r>
            <a:endParaRPr lang="en-US" dirty="0"/>
          </a:p>
        </p:txBody>
      </p:sp>
      <p:cxnSp>
        <p:nvCxnSpPr>
          <p:cNvPr id="4" name="Straight Connector 3"/>
          <p:cNvCxnSpPr/>
          <p:nvPr userDrawn="1"/>
        </p:nvCxnSpPr>
        <p:spPr bwMode="auto">
          <a:xfrm>
            <a:off x="0" y="1066800"/>
            <a:ext cx="9144000" cy="0"/>
          </a:xfrm>
          <a:prstGeom prst="line">
            <a:avLst/>
          </a:prstGeom>
          <a:noFill/>
          <a:ln w="19050" cap="rnd" cmpd="sng" algn="ctr">
            <a:solidFill>
              <a:schemeClr val="accent1"/>
            </a:solidFill>
            <a:prstDash val="solid"/>
            <a:round/>
            <a:headEnd type="none" w="med" len="med"/>
            <a:tailEnd type="none" w="med" len="med"/>
          </a:ln>
          <a:effectLst/>
        </p:spPr>
      </p:cxnSp>
      <p:sp>
        <p:nvSpPr>
          <p:cNvPr id="7" name="Text Box 23"/>
          <p:cNvSpPr txBox="1">
            <a:spLocks noChangeArrowheads="1"/>
          </p:cNvSpPr>
          <p:nvPr userDrawn="1"/>
        </p:nvSpPr>
        <p:spPr bwMode="black">
          <a:xfrm>
            <a:off x="8458200" y="6658689"/>
            <a:ext cx="457200" cy="123111"/>
          </a:xfrm>
          <a:prstGeom prst="rect">
            <a:avLst/>
          </a:prstGeom>
          <a:noFill/>
          <a:ln w="9525">
            <a:noFill/>
            <a:miter lim="800000"/>
            <a:headEnd/>
            <a:tailEnd/>
          </a:ln>
          <a:effectLst/>
        </p:spPr>
        <p:txBody>
          <a:bodyPr wrap="square" lIns="0" tIns="0" rIns="0" bIns="0" anchor="b">
            <a:prstTxWarp prst="textNoShape">
              <a:avLst/>
            </a:prstTxWarp>
            <a:spAutoFit/>
          </a:bodyPr>
          <a:lstStyle/>
          <a:p>
            <a:pPr algn="r"/>
            <a:fld id="{B2C5CB95-9817-1947-838C-B47211A7713A}" type="slidenum">
              <a:rPr lang="en-US" sz="800" smtClean="0">
                <a:solidFill>
                  <a:srgbClr val="000000">
                    <a:lumMod val="65000"/>
                    <a:lumOff val="35000"/>
                  </a:srgbClr>
                </a:solidFill>
                <a:latin typeface="Calibri"/>
                <a:ea typeface="Calibri"/>
                <a:cs typeface="Calibri"/>
              </a:rPr>
              <a:pPr algn="r"/>
              <a:t>‹#›</a:t>
            </a:fld>
            <a:endParaRPr lang="en-US" sz="800" dirty="0">
              <a:solidFill>
                <a:srgbClr val="000000">
                  <a:lumMod val="65000"/>
                  <a:lumOff val="35000"/>
                </a:srgbClr>
              </a:solidFill>
              <a:latin typeface="Calibri"/>
              <a:ea typeface="Calibri"/>
              <a:cs typeface="Calibri"/>
            </a:endParaRPr>
          </a:p>
        </p:txBody>
      </p:sp>
      <p:sp>
        <p:nvSpPr>
          <p:cNvPr id="8" name="TextBox 7"/>
          <p:cNvSpPr txBox="1"/>
          <p:nvPr userDrawn="1"/>
        </p:nvSpPr>
        <p:spPr>
          <a:xfrm>
            <a:off x="5732384" y="6658689"/>
            <a:ext cx="2878216" cy="123111"/>
          </a:xfrm>
          <a:prstGeom prst="rect">
            <a:avLst/>
          </a:prstGeom>
          <a:noFill/>
        </p:spPr>
        <p:txBody>
          <a:bodyPr wrap="square" tIns="0" bIns="0" rtlCol="0" anchor="b" anchorCtr="0">
            <a:spAutoFit/>
          </a:bodyPr>
          <a:lstStyle/>
          <a:p>
            <a:pPr algn="r"/>
            <a:r>
              <a:rPr lang="en-US" sz="800" cap="all" dirty="0" smtClean="0">
                <a:solidFill>
                  <a:srgbClr val="000000">
                    <a:lumMod val="65000"/>
                    <a:lumOff val="35000"/>
                  </a:srgbClr>
                </a:solidFill>
                <a:latin typeface="Calibri"/>
                <a:cs typeface="+mn-cs"/>
              </a:rPr>
              <a:t>Confidential and Proprietary      |</a:t>
            </a:r>
          </a:p>
        </p:txBody>
      </p:sp>
    </p:spTree>
  </p:cSld>
  <p:clrMap bg1="lt1" tx1="dk1" bg2="lt2" tx2="dk2" accent1="accent1" accent2="accent2" accent3="accent3" accent4="accent4" accent5="accent5" accent6="accent6" hlink="hlink" folHlink="folHlink"/>
  <p:sldLayoutIdLst>
    <p:sldLayoutId id="2147483671" r:id="rId1"/>
    <p:sldLayoutId id="2147483675" r:id="rId2"/>
    <p:sldLayoutId id="2147483661" r:id="rId3"/>
    <p:sldLayoutId id="2147483676" r:id="rId4"/>
    <p:sldLayoutId id="2147483672" r:id="rId5"/>
    <p:sldLayoutId id="2147483663" r:id="rId6"/>
    <p:sldLayoutId id="2147483664" r:id="rId7"/>
    <p:sldLayoutId id="2147483673" r:id="rId8"/>
    <p:sldLayoutId id="2147483665" r:id="rId9"/>
    <p:sldLayoutId id="2147483674" r:id="rId10"/>
    <p:sldLayoutId id="2147483824" r:id="rId11"/>
    <p:sldLayoutId id="2147483825" r:id="rId12"/>
  </p:sldLayoutIdLst>
  <p:transition xmlns:p14="http://schemas.microsoft.com/office/powerpoint/2010/main">
    <p:wipe dir="r"/>
  </p:transition>
  <p:timing>
    <p:tnLst>
      <p:par>
        <p:cTn xmlns:p14="http://schemas.microsoft.com/office/powerpoint/2010/main" id="1" dur="indefinite" restart="never" nodeType="tmRoot"/>
      </p:par>
    </p:tnLst>
  </p:timing>
  <p:txStyles>
    <p:titleStyle>
      <a:lvl1pPr algn="l" rtl="0" eaLnBrk="0" fontAlgn="base" hangingPunct="0">
        <a:lnSpc>
          <a:spcPct val="95000"/>
        </a:lnSpc>
        <a:spcBef>
          <a:spcPct val="0"/>
        </a:spcBef>
        <a:spcAft>
          <a:spcPct val="0"/>
        </a:spcAft>
        <a:defRPr sz="2400" b="1" i="0" cap="none" spc="0" baseline="0">
          <a:solidFill>
            <a:schemeClr val="tx1"/>
          </a:solidFill>
          <a:effectLst/>
          <a:latin typeface="+mn-lt"/>
          <a:ea typeface="ＭＳ Ｐゴシック" charset="-128"/>
          <a:cs typeface="Calibri"/>
        </a:defRPr>
      </a:lvl1pPr>
      <a:lvl2pPr algn="l" rtl="0" eaLnBrk="0" fontAlgn="base" hangingPunct="0">
        <a:lnSpc>
          <a:spcPct val="95000"/>
        </a:lnSpc>
        <a:spcBef>
          <a:spcPct val="0"/>
        </a:spcBef>
        <a:spcAft>
          <a:spcPct val="0"/>
        </a:spcAft>
        <a:defRPr sz="2000">
          <a:solidFill>
            <a:schemeClr val="tx1"/>
          </a:solidFill>
          <a:latin typeface="Arial" pitchFamily="23" charset="0"/>
          <a:ea typeface="ＭＳ Ｐゴシック" charset="-128"/>
        </a:defRPr>
      </a:lvl2pPr>
      <a:lvl3pPr algn="l" rtl="0" eaLnBrk="0" fontAlgn="base" hangingPunct="0">
        <a:lnSpc>
          <a:spcPct val="95000"/>
        </a:lnSpc>
        <a:spcBef>
          <a:spcPct val="0"/>
        </a:spcBef>
        <a:spcAft>
          <a:spcPct val="0"/>
        </a:spcAft>
        <a:defRPr sz="2000">
          <a:solidFill>
            <a:schemeClr val="tx1"/>
          </a:solidFill>
          <a:latin typeface="Arial" pitchFamily="23" charset="0"/>
          <a:ea typeface="ＭＳ Ｐゴシック" charset="-128"/>
        </a:defRPr>
      </a:lvl3pPr>
      <a:lvl4pPr algn="l" rtl="0" eaLnBrk="0" fontAlgn="base" hangingPunct="0">
        <a:lnSpc>
          <a:spcPct val="95000"/>
        </a:lnSpc>
        <a:spcBef>
          <a:spcPct val="0"/>
        </a:spcBef>
        <a:spcAft>
          <a:spcPct val="0"/>
        </a:spcAft>
        <a:defRPr sz="2000">
          <a:solidFill>
            <a:schemeClr val="tx1"/>
          </a:solidFill>
          <a:latin typeface="Arial" pitchFamily="23" charset="0"/>
          <a:ea typeface="ＭＳ Ｐゴシック" charset="-128"/>
        </a:defRPr>
      </a:lvl4pPr>
      <a:lvl5pPr algn="l" rtl="0" eaLnBrk="0" fontAlgn="base" hangingPunct="0">
        <a:lnSpc>
          <a:spcPct val="95000"/>
        </a:lnSpc>
        <a:spcBef>
          <a:spcPct val="0"/>
        </a:spcBef>
        <a:spcAft>
          <a:spcPct val="0"/>
        </a:spcAft>
        <a:defRPr sz="2000">
          <a:solidFill>
            <a:schemeClr val="tx1"/>
          </a:solidFill>
          <a:latin typeface="Arial" pitchFamily="23" charset="0"/>
          <a:ea typeface="ＭＳ Ｐゴシック" charset="-128"/>
        </a:defRPr>
      </a:lvl5pPr>
      <a:lvl6pPr marL="457200" algn="l" rtl="0" fontAlgn="base">
        <a:lnSpc>
          <a:spcPct val="95000"/>
        </a:lnSpc>
        <a:spcBef>
          <a:spcPct val="0"/>
        </a:spcBef>
        <a:spcAft>
          <a:spcPct val="0"/>
        </a:spcAft>
        <a:defRPr sz="2200">
          <a:solidFill>
            <a:schemeClr val="bg1"/>
          </a:solidFill>
          <a:latin typeface="Arial" pitchFamily="23" charset="0"/>
        </a:defRPr>
      </a:lvl6pPr>
      <a:lvl7pPr marL="914400" algn="l" rtl="0" fontAlgn="base">
        <a:lnSpc>
          <a:spcPct val="95000"/>
        </a:lnSpc>
        <a:spcBef>
          <a:spcPct val="0"/>
        </a:spcBef>
        <a:spcAft>
          <a:spcPct val="0"/>
        </a:spcAft>
        <a:defRPr sz="2200">
          <a:solidFill>
            <a:schemeClr val="bg1"/>
          </a:solidFill>
          <a:latin typeface="Arial" pitchFamily="23" charset="0"/>
        </a:defRPr>
      </a:lvl7pPr>
      <a:lvl8pPr marL="1371600" algn="l" rtl="0" fontAlgn="base">
        <a:lnSpc>
          <a:spcPct val="95000"/>
        </a:lnSpc>
        <a:spcBef>
          <a:spcPct val="0"/>
        </a:spcBef>
        <a:spcAft>
          <a:spcPct val="0"/>
        </a:spcAft>
        <a:defRPr sz="2200">
          <a:solidFill>
            <a:schemeClr val="bg1"/>
          </a:solidFill>
          <a:latin typeface="Arial" pitchFamily="23" charset="0"/>
        </a:defRPr>
      </a:lvl8pPr>
      <a:lvl9pPr marL="1828800" algn="l" rtl="0" fontAlgn="base">
        <a:lnSpc>
          <a:spcPct val="95000"/>
        </a:lnSpc>
        <a:spcBef>
          <a:spcPct val="0"/>
        </a:spcBef>
        <a:spcAft>
          <a:spcPct val="0"/>
        </a:spcAft>
        <a:defRPr sz="2200">
          <a:solidFill>
            <a:schemeClr val="bg1"/>
          </a:solidFill>
          <a:latin typeface="Arial" pitchFamily="23" charset="0"/>
        </a:defRPr>
      </a:lvl9pPr>
    </p:titleStyle>
    <p:bodyStyle>
      <a:lvl1pPr marL="284163" indent="-284163" algn="l" rtl="0" eaLnBrk="0" fontAlgn="base" hangingPunct="0">
        <a:lnSpc>
          <a:spcPct val="95000"/>
        </a:lnSpc>
        <a:spcBef>
          <a:spcPts val="400"/>
        </a:spcBef>
        <a:spcAft>
          <a:spcPts val="400"/>
        </a:spcAft>
        <a:buClr>
          <a:schemeClr val="accent1"/>
        </a:buClr>
        <a:buSzPct val="120000"/>
        <a:buFont typeface="Arial"/>
        <a:buChar char="•"/>
        <a:defRPr sz="2000">
          <a:solidFill>
            <a:schemeClr val="tx1">
              <a:lumMod val="65000"/>
              <a:lumOff val="35000"/>
            </a:schemeClr>
          </a:solidFill>
          <a:latin typeface="+mn-lt"/>
          <a:ea typeface="ＭＳ Ｐゴシック" charset="-128"/>
          <a:cs typeface="Calibri"/>
        </a:defRPr>
      </a:lvl1pPr>
      <a:lvl2pPr marL="742950" indent="-285750" algn="l" rtl="0" eaLnBrk="0" fontAlgn="base" hangingPunct="0">
        <a:lnSpc>
          <a:spcPct val="95000"/>
        </a:lnSpc>
        <a:spcBef>
          <a:spcPts val="0"/>
        </a:spcBef>
        <a:spcAft>
          <a:spcPts val="400"/>
        </a:spcAft>
        <a:buClr>
          <a:schemeClr val="accent1"/>
        </a:buClr>
        <a:buChar char="–"/>
        <a:defRPr sz="1800">
          <a:solidFill>
            <a:schemeClr val="tx1">
              <a:lumMod val="65000"/>
              <a:lumOff val="35000"/>
            </a:schemeClr>
          </a:solidFill>
          <a:latin typeface="+mn-lt"/>
          <a:ea typeface="ＭＳ Ｐゴシック" pitchFamily="23" charset="-128"/>
          <a:cs typeface="Calibri"/>
        </a:defRPr>
      </a:lvl2pPr>
      <a:lvl3pPr marL="1143000" indent="-228600" algn="l" rtl="0" eaLnBrk="0" fontAlgn="base" hangingPunct="0">
        <a:lnSpc>
          <a:spcPct val="95000"/>
        </a:lnSpc>
        <a:spcBef>
          <a:spcPts val="0"/>
        </a:spcBef>
        <a:spcAft>
          <a:spcPts val="400"/>
        </a:spcAft>
        <a:buClr>
          <a:schemeClr val="accent1"/>
        </a:buClr>
        <a:buChar char="•"/>
        <a:defRPr sz="1600">
          <a:solidFill>
            <a:schemeClr val="tx1">
              <a:lumMod val="65000"/>
              <a:lumOff val="35000"/>
            </a:schemeClr>
          </a:solidFill>
          <a:latin typeface="+mn-lt"/>
          <a:ea typeface="ＭＳ Ｐゴシック" pitchFamily="23" charset="-128"/>
          <a:cs typeface="Calibri"/>
        </a:defRPr>
      </a:lvl3pPr>
      <a:lvl4pPr marL="1600200" indent="-228600" algn="l" rtl="0" eaLnBrk="0" fontAlgn="base" hangingPunct="0">
        <a:lnSpc>
          <a:spcPct val="95000"/>
        </a:lnSpc>
        <a:spcBef>
          <a:spcPts val="0"/>
        </a:spcBef>
        <a:spcAft>
          <a:spcPts val="400"/>
        </a:spcAft>
        <a:buClr>
          <a:schemeClr val="accent1"/>
        </a:buClr>
        <a:buChar char="–"/>
        <a:defRPr sz="1600">
          <a:solidFill>
            <a:schemeClr val="tx1">
              <a:lumMod val="65000"/>
              <a:lumOff val="35000"/>
            </a:schemeClr>
          </a:solidFill>
          <a:latin typeface="+mn-lt"/>
          <a:ea typeface="ＭＳ Ｐゴシック" pitchFamily="23" charset="-128"/>
          <a:cs typeface="Calibri"/>
        </a:defRPr>
      </a:lvl4pPr>
      <a:lvl5pPr marL="2057400" indent="-228600" algn="l" rtl="0" eaLnBrk="0" fontAlgn="base" hangingPunct="0">
        <a:lnSpc>
          <a:spcPct val="95000"/>
        </a:lnSpc>
        <a:spcBef>
          <a:spcPts val="0"/>
        </a:spcBef>
        <a:spcAft>
          <a:spcPts val="400"/>
        </a:spcAft>
        <a:buClr>
          <a:schemeClr val="accent1"/>
        </a:buClr>
        <a:buChar char="»"/>
        <a:defRPr sz="1600">
          <a:solidFill>
            <a:schemeClr val="tx1">
              <a:lumMod val="65000"/>
              <a:lumOff val="35000"/>
            </a:schemeClr>
          </a:solidFill>
          <a:latin typeface="+mn-lt"/>
          <a:ea typeface="ＭＳ Ｐゴシック" pitchFamily="23" charset="-128"/>
          <a:cs typeface="Calibri"/>
        </a:defRPr>
      </a:lvl5pPr>
      <a:lvl6pPr marL="25146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6pPr>
      <a:lvl7pPr marL="29718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7pPr>
      <a:lvl8pPr marL="34290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8pPr>
      <a:lvl9pPr marL="38862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tags" Target="../tags/tag1.xml"/><Relationship Id="rId2"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microsoft.com/office/2007/relationships/hdphoto" Target="../media/hdphoto1.wdp"/><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29.png"/><Relationship Id="rId8" Type="http://schemas.openxmlformats.org/officeDocument/2006/relationships/image" Target="../media/image31.png"/><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29.png"/><Relationship Id="rId8" Type="http://schemas.openxmlformats.org/officeDocument/2006/relationships/image" Target="../media/image31.png"/><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29.png"/><Relationship Id="rId8" Type="http://schemas.openxmlformats.org/officeDocument/2006/relationships/image" Target="../media/image31.png"/><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29.png"/><Relationship Id="rId8" Type="http://schemas.openxmlformats.org/officeDocument/2006/relationships/image" Target="../media/image31.png"/><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7.png"/><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9.emf"/><Relationship Id="rId3" Type="http://schemas.openxmlformats.org/officeDocument/2006/relationships/image" Target="../media/image4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jp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ctrTitle"/>
          </p:nvPr>
        </p:nvSpPr>
        <p:spPr>
          <a:xfrm>
            <a:off x="2495266" y="1258366"/>
            <a:ext cx="6477000" cy="2203680"/>
          </a:xfrm>
          <a:ln>
            <a:noFill/>
          </a:ln>
          <a:effectLst/>
        </p:spPr>
        <p:txBody>
          <a:bodyPr/>
          <a:lstStyle/>
          <a:p>
            <a:r>
              <a:rPr lang="en-US" b="1" dirty="0" smtClean="0">
                <a:solidFill>
                  <a:schemeClr val="bg1"/>
                </a:solidFill>
              </a:rPr>
              <a:t>A Non-Replicating Ad5 Vaccine for the  Treatment of HSV-2 Infection</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Wendy Peters</a:t>
            </a:r>
            <a:r>
              <a:rPr lang="en-US" sz="2400" b="1" dirty="0" smtClean="0">
                <a:solidFill>
                  <a:schemeClr val="bg1"/>
                </a:solidFill>
              </a:rPr>
              <a:t>, PhD | Associate Director of 				Immunology </a:t>
            </a:r>
            <a:endParaRPr lang="en-US" sz="2400" b="1" dirty="0">
              <a:solidFill>
                <a:schemeClr val="bg1"/>
              </a:solidFill>
            </a:endParaRPr>
          </a:p>
        </p:txBody>
      </p:sp>
      <p:sp>
        <p:nvSpPr>
          <p:cNvPr id="4" name="TextBox 3"/>
          <p:cNvSpPr txBox="1"/>
          <p:nvPr/>
        </p:nvSpPr>
        <p:spPr>
          <a:xfrm>
            <a:off x="76200" y="990600"/>
            <a:ext cx="2209800" cy="267766"/>
          </a:xfrm>
          <a:prstGeom prst="rect">
            <a:avLst/>
          </a:prstGeom>
          <a:noFill/>
          <a:effectLst/>
        </p:spPr>
        <p:txBody>
          <a:bodyPr wrap="square" tIns="45720" bIns="45720" rtlCol="0" anchor="t" anchorCtr="0">
            <a:spAutoFit/>
          </a:bodyPr>
          <a:lstStyle/>
          <a:p>
            <a:pPr>
              <a:lnSpc>
                <a:spcPct val="95000"/>
              </a:lnSpc>
            </a:pPr>
            <a:r>
              <a:rPr lang="en-US" sz="1200" spc="200" dirty="0" smtClean="0">
                <a:solidFill>
                  <a:srgbClr val="000000"/>
                </a:solidFill>
                <a:latin typeface="+mn-lt"/>
                <a:cs typeface="Calibri"/>
              </a:rPr>
              <a:t>August 2015</a:t>
            </a:r>
          </a:p>
        </p:txBody>
      </p:sp>
      <p:sp>
        <p:nvSpPr>
          <p:cNvPr id="5" name="Rectangle 4"/>
          <p:cNvSpPr/>
          <p:nvPr/>
        </p:nvSpPr>
        <p:spPr bwMode="gray">
          <a:xfrm>
            <a:off x="6838666" y="6400800"/>
            <a:ext cx="2133600" cy="381000"/>
          </a:xfrm>
          <a:prstGeom prst="rect">
            <a:avLst/>
          </a:prstGeom>
          <a:no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Tree>
    <p:extLst>
      <p:ext uri="{BB962C8B-B14F-4D97-AF65-F5344CB8AC3E}">
        <p14:creationId xmlns:p14="http://schemas.microsoft.com/office/powerpoint/2010/main" val="3987302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191"/>
            <a:ext cx="8458200" cy="914609"/>
          </a:xfrm>
        </p:spPr>
        <p:txBody>
          <a:bodyPr/>
          <a:lstStyle/>
          <a:p>
            <a:r>
              <a:rPr lang="en-US" sz="2800" dirty="0" smtClean="0"/>
              <a:t>Robust and Dose-Dependent Neutralizing Antibody Responses in 92% of Subjects</a:t>
            </a:r>
            <a:endParaRPr lang="en-US" sz="2800" dirty="0"/>
          </a:p>
        </p:txBody>
      </p:sp>
      <p:sp>
        <p:nvSpPr>
          <p:cNvPr id="5" name="TextBox 4"/>
          <p:cNvSpPr txBox="1"/>
          <p:nvPr/>
        </p:nvSpPr>
        <p:spPr>
          <a:xfrm>
            <a:off x="1676400" y="5133257"/>
            <a:ext cx="1019632" cy="562205"/>
          </a:xfrm>
          <a:prstGeom prst="rect">
            <a:avLst/>
          </a:prstGeom>
          <a:noFill/>
        </p:spPr>
        <p:txBody>
          <a:bodyPr wrap="square" rtlCol="0" anchor="t" anchorCtr="0">
            <a:spAutoFit/>
          </a:bodyPr>
          <a:lstStyle/>
          <a:p>
            <a:pPr>
              <a:lnSpc>
                <a:spcPct val="95000"/>
              </a:lnSpc>
            </a:pPr>
            <a:r>
              <a:rPr lang="en-US" sz="1600" dirty="0" smtClean="0">
                <a:solidFill>
                  <a:schemeClr val="tx1">
                    <a:lumMod val="65000"/>
                    <a:lumOff val="35000"/>
                  </a:schemeClr>
                </a:solidFill>
                <a:latin typeface="+mn-lt"/>
                <a:cs typeface="Corbel"/>
              </a:rPr>
              <a:t>Placebo Tablet</a:t>
            </a:r>
          </a:p>
        </p:txBody>
      </p:sp>
      <p:sp>
        <p:nvSpPr>
          <p:cNvPr id="6" name="TextBox 5"/>
          <p:cNvSpPr txBox="1"/>
          <p:nvPr/>
        </p:nvSpPr>
        <p:spPr>
          <a:xfrm>
            <a:off x="152400" y="3200400"/>
            <a:ext cx="1183742" cy="562205"/>
          </a:xfrm>
          <a:prstGeom prst="rect">
            <a:avLst/>
          </a:prstGeom>
          <a:noFill/>
        </p:spPr>
        <p:txBody>
          <a:bodyPr wrap="square" rtlCol="0" anchor="t" anchorCtr="0">
            <a:spAutoFit/>
          </a:bodyPr>
          <a:lstStyle/>
          <a:p>
            <a:pPr>
              <a:lnSpc>
                <a:spcPct val="95000"/>
              </a:lnSpc>
            </a:pPr>
            <a:r>
              <a:rPr lang="en-US" sz="1600" dirty="0" smtClean="0">
                <a:solidFill>
                  <a:schemeClr val="tx1">
                    <a:lumMod val="65000"/>
                    <a:lumOff val="35000"/>
                  </a:schemeClr>
                </a:solidFill>
                <a:latin typeface="+mn-lt"/>
                <a:cs typeface="Corbel"/>
              </a:rPr>
              <a:t>%</a:t>
            </a:r>
          </a:p>
          <a:p>
            <a:pPr>
              <a:lnSpc>
                <a:spcPct val="95000"/>
              </a:lnSpc>
            </a:pPr>
            <a:r>
              <a:rPr lang="en-US" sz="1600" dirty="0" smtClean="0">
                <a:solidFill>
                  <a:schemeClr val="tx1">
                    <a:lumMod val="65000"/>
                    <a:lumOff val="35000"/>
                  </a:schemeClr>
                </a:solidFill>
                <a:latin typeface="+mn-lt"/>
                <a:cs typeface="Corbel"/>
              </a:rPr>
              <a:t>Responders</a:t>
            </a:r>
          </a:p>
        </p:txBody>
      </p:sp>
      <p:sp>
        <p:nvSpPr>
          <p:cNvPr id="7" name="TextBox 6"/>
          <p:cNvSpPr txBox="1"/>
          <p:nvPr/>
        </p:nvSpPr>
        <p:spPr>
          <a:xfrm>
            <a:off x="3018968" y="5133257"/>
            <a:ext cx="1019632" cy="562205"/>
          </a:xfrm>
          <a:prstGeom prst="rect">
            <a:avLst/>
          </a:prstGeom>
          <a:noFill/>
        </p:spPr>
        <p:txBody>
          <a:bodyPr wrap="square" rtlCol="0" anchor="t" anchorCtr="0">
            <a:spAutoFit/>
          </a:bodyPr>
          <a:lstStyle/>
          <a:p>
            <a:pPr>
              <a:lnSpc>
                <a:spcPct val="95000"/>
              </a:lnSpc>
            </a:pPr>
            <a:r>
              <a:rPr lang="en-US" sz="1600" dirty="0" smtClean="0">
                <a:solidFill>
                  <a:schemeClr val="tx1">
                    <a:lumMod val="65000"/>
                    <a:lumOff val="35000"/>
                  </a:schemeClr>
                </a:solidFill>
                <a:latin typeface="+mn-lt"/>
                <a:cs typeface="Corbel"/>
              </a:rPr>
              <a:t>H1 Tablet</a:t>
            </a:r>
          </a:p>
          <a:p>
            <a:pPr>
              <a:lnSpc>
                <a:spcPct val="95000"/>
              </a:lnSpc>
            </a:pPr>
            <a:r>
              <a:rPr lang="en-US" sz="1600" dirty="0" smtClean="0">
                <a:solidFill>
                  <a:schemeClr val="tx1">
                    <a:lumMod val="65000"/>
                    <a:lumOff val="35000"/>
                  </a:schemeClr>
                </a:solidFill>
                <a:latin typeface="+mn-lt"/>
                <a:cs typeface="Corbel"/>
              </a:rPr>
              <a:t>1e9</a:t>
            </a:r>
          </a:p>
        </p:txBody>
      </p:sp>
      <p:sp>
        <p:nvSpPr>
          <p:cNvPr id="8" name="TextBox 7"/>
          <p:cNvSpPr txBox="1"/>
          <p:nvPr/>
        </p:nvSpPr>
        <p:spPr>
          <a:xfrm>
            <a:off x="4343400" y="5133257"/>
            <a:ext cx="1019632" cy="562205"/>
          </a:xfrm>
          <a:prstGeom prst="rect">
            <a:avLst/>
          </a:prstGeom>
          <a:noFill/>
        </p:spPr>
        <p:txBody>
          <a:bodyPr wrap="square" rtlCol="0" anchor="t" anchorCtr="0">
            <a:spAutoFit/>
          </a:bodyPr>
          <a:lstStyle/>
          <a:p>
            <a:pPr>
              <a:lnSpc>
                <a:spcPct val="95000"/>
              </a:lnSpc>
            </a:pPr>
            <a:r>
              <a:rPr lang="en-US" sz="1600" dirty="0" smtClean="0">
                <a:solidFill>
                  <a:schemeClr val="tx1">
                    <a:lumMod val="65000"/>
                    <a:lumOff val="35000"/>
                  </a:schemeClr>
                </a:solidFill>
                <a:latin typeface="+mn-lt"/>
                <a:cs typeface="Corbel"/>
              </a:rPr>
              <a:t>H1 Tablet</a:t>
            </a:r>
          </a:p>
          <a:p>
            <a:pPr>
              <a:lnSpc>
                <a:spcPct val="95000"/>
              </a:lnSpc>
            </a:pPr>
            <a:r>
              <a:rPr lang="en-US" sz="1600" dirty="0" smtClean="0">
                <a:solidFill>
                  <a:schemeClr val="tx1">
                    <a:lumMod val="65000"/>
                    <a:lumOff val="35000"/>
                  </a:schemeClr>
                </a:solidFill>
                <a:latin typeface="+mn-lt"/>
                <a:cs typeface="Corbel"/>
              </a:rPr>
              <a:t>1e10</a:t>
            </a:r>
          </a:p>
        </p:txBody>
      </p:sp>
      <p:sp>
        <p:nvSpPr>
          <p:cNvPr id="9" name="TextBox 8"/>
          <p:cNvSpPr txBox="1"/>
          <p:nvPr/>
        </p:nvSpPr>
        <p:spPr>
          <a:xfrm>
            <a:off x="5562600" y="5133257"/>
            <a:ext cx="1019632" cy="562205"/>
          </a:xfrm>
          <a:prstGeom prst="rect">
            <a:avLst/>
          </a:prstGeom>
          <a:noFill/>
        </p:spPr>
        <p:txBody>
          <a:bodyPr wrap="square" rtlCol="0" anchor="t" anchorCtr="0">
            <a:spAutoFit/>
          </a:bodyPr>
          <a:lstStyle/>
          <a:p>
            <a:pPr>
              <a:lnSpc>
                <a:spcPct val="95000"/>
              </a:lnSpc>
            </a:pPr>
            <a:r>
              <a:rPr lang="en-US" sz="1600" dirty="0" smtClean="0">
                <a:solidFill>
                  <a:schemeClr val="tx1">
                    <a:lumMod val="65000"/>
                    <a:lumOff val="35000"/>
                  </a:schemeClr>
                </a:solidFill>
                <a:latin typeface="+mn-lt"/>
                <a:cs typeface="Corbel"/>
              </a:rPr>
              <a:t>H1 Tablet</a:t>
            </a:r>
          </a:p>
          <a:p>
            <a:pPr>
              <a:lnSpc>
                <a:spcPct val="95000"/>
              </a:lnSpc>
            </a:pPr>
            <a:r>
              <a:rPr lang="en-US" sz="1600" dirty="0" smtClean="0">
                <a:solidFill>
                  <a:schemeClr val="tx1">
                    <a:lumMod val="65000"/>
                    <a:lumOff val="35000"/>
                  </a:schemeClr>
                </a:solidFill>
                <a:latin typeface="+mn-lt"/>
                <a:cs typeface="Corbel"/>
              </a:rPr>
              <a:t>1e11</a:t>
            </a:r>
          </a:p>
        </p:txBody>
      </p:sp>
      <p:graphicFrame>
        <p:nvGraphicFramePr>
          <p:cNvPr id="13" name="Chart 12"/>
          <p:cNvGraphicFramePr/>
          <p:nvPr>
            <p:extLst>
              <p:ext uri="{D42A27DB-BD31-4B8C-83A1-F6EECF244321}">
                <p14:modId xmlns:p14="http://schemas.microsoft.com/office/powerpoint/2010/main" val="4204984868"/>
              </p:ext>
            </p:extLst>
          </p:nvPr>
        </p:nvGraphicFramePr>
        <p:xfrm>
          <a:off x="1066800" y="1828800"/>
          <a:ext cx="8001000" cy="34798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304800" y="6019800"/>
            <a:ext cx="8839200" cy="338554"/>
          </a:xfrm>
          <a:prstGeom prst="rect">
            <a:avLst/>
          </a:prstGeom>
          <a:noFill/>
        </p:spPr>
        <p:txBody>
          <a:bodyPr wrap="square" rtlCol="0" anchor="b" anchorCtr="0">
            <a:spAutoFit/>
          </a:bodyPr>
          <a:lstStyle/>
          <a:p>
            <a:pPr marL="171450" indent="-171450" algn="l">
              <a:buFont typeface="Arial" panose="020B0604020202020204" pitchFamily="34" charset="0"/>
              <a:buChar char="•"/>
            </a:pPr>
            <a:r>
              <a:rPr lang="en-US" sz="1600" dirty="0" err="1">
                <a:solidFill>
                  <a:schemeClr val="tx1">
                    <a:lumMod val="75000"/>
                    <a:lumOff val="25000"/>
                  </a:schemeClr>
                </a:solidFill>
                <a:latin typeface="+mn-lt"/>
              </a:rPr>
              <a:t>Hemagglutinin</a:t>
            </a:r>
            <a:r>
              <a:rPr lang="en-US" sz="1600" dirty="0">
                <a:solidFill>
                  <a:schemeClr val="tx1">
                    <a:lumMod val="75000"/>
                    <a:lumOff val="25000"/>
                  </a:schemeClr>
                </a:solidFill>
                <a:latin typeface="+mn-lt"/>
              </a:rPr>
              <a:t> Inhibition (HAI) and </a:t>
            </a:r>
            <a:r>
              <a:rPr lang="en-US" sz="1600" dirty="0" err="1" smtClean="0">
                <a:solidFill>
                  <a:schemeClr val="tx1">
                    <a:lumMod val="75000"/>
                    <a:lumOff val="25000"/>
                  </a:schemeClr>
                </a:solidFill>
                <a:latin typeface="+mn-lt"/>
              </a:rPr>
              <a:t>Microneutralization</a:t>
            </a:r>
            <a:r>
              <a:rPr lang="en-US" sz="1600" dirty="0" smtClean="0">
                <a:solidFill>
                  <a:schemeClr val="tx1">
                    <a:lumMod val="75000"/>
                    <a:lumOff val="25000"/>
                  </a:schemeClr>
                </a:solidFill>
                <a:latin typeface="+mn-lt"/>
              </a:rPr>
              <a:t> </a:t>
            </a:r>
            <a:r>
              <a:rPr lang="en-US" sz="1600" dirty="0">
                <a:solidFill>
                  <a:schemeClr val="tx1">
                    <a:lumMod val="75000"/>
                    <a:lumOff val="25000"/>
                  </a:schemeClr>
                </a:solidFill>
                <a:latin typeface="+mn-lt"/>
              </a:rPr>
              <a:t>(MN) </a:t>
            </a:r>
            <a:r>
              <a:rPr lang="en-US" sz="1600" dirty="0" smtClean="0">
                <a:solidFill>
                  <a:schemeClr val="tx1">
                    <a:lumMod val="75000"/>
                    <a:lumOff val="25000"/>
                  </a:schemeClr>
                </a:solidFill>
                <a:latin typeface="+mn-lt"/>
              </a:rPr>
              <a:t>assays </a:t>
            </a:r>
            <a:r>
              <a:rPr lang="en-US" sz="1600" dirty="0">
                <a:solidFill>
                  <a:schemeClr val="tx1">
                    <a:lumMod val="75000"/>
                    <a:lumOff val="25000"/>
                  </a:schemeClr>
                </a:solidFill>
                <a:latin typeface="+mn-lt"/>
              </a:rPr>
              <a:t>c</a:t>
            </a:r>
            <a:r>
              <a:rPr lang="en-US" sz="1600" dirty="0" smtClean="0">
                <a:solidFill>
                  <a:schemeClr val="tx1">
                    <a:lumMod val="75000"/>
                    <a:lumOff val="25000"/>
                  </a:schemeClr>
                </a:solidFill>
                <a:latin typeface="+mn-lt"/>
              </a:rPr>
              <a:t>onducted </a:t>
            </a:r>
            <a:r>
              <a:rPr lang="en-US" sz="1600" dirty="0">
                <a:solidFill>
                  <a:schemeClr val="tx1">
                    <a:lumMod val="75000"/>
                    <a:lumOff val="25000"/>
                  </a:schemeClr>
                </a:solidFill>
                <a:latin typeface="+mn-lt"/>
              </a:rPr>
              <a:t>by Focus </a:t>
            </a:r>
            <a:r>
              <a:rPr lang="en-US" sz="1600" dirty="0" smtClean="0">
                <a:solidFill>
                  <a:schemeClr val="tx1">
                    <a:lumMod val="75000"/>
                    <a:lumOff val="25000"/>
                  </a:schemeClr>
                </a:solidFill>
                <a:latin typeface="+mn-lt"/>
              </a:rPr>
              <a:t>Diagnostics</a:t>
            </a:r>
            <a:endParaRPr lang="en-US" sz="1600" dirty="0">
              <a:solidFill>
                <a:schemeClr val="tx1">
                  <a:lumMod val="75000"/>
                  <a:lumOff val="25000"/>
                </a:schemeClr>
              </a:solidFill>
              <a:latin typeface="+mn-lt"/>
            </a:endParaRPr>
          </a:p>
        </p:txBody>
      </p:sp>
      <p:sp>
        <p:nvSpPr>
          <p:cNvPr id="4" name="Text Placeholder 3"/>
          <p:cNvSpPr>
            <a:spLocks noGrp="1"/>
          </p:cNvSpPr>
          <p:nvPr>
            <p:ph type="body" idx="10"/>
          </p:nvPr>
        </p:nvSpPr>
        <p:spPr>
          <a:xfrm>
            <a:off x="685800" y="1294114"/>
            <a:ext cx="8077200" cy="763286"/>
          </a:xfrm>
        </p:spPr>
        <p:txBody>
          <a:bodyPr/>
          <a:lstStyle/>
          <a:p>
            <a:r>
              <a:rPr lang="en-US" sz="2400" b="1" dirty="0" smtClean="0"/>
              <a:t>75% of Subjects Seroconverted by HAI after Single Dosing</a:t>
            </a:r>
            <a:endParaRPr lang="en-US" sz="2400" b="1" dirty="0"/>
          </a:p>
        </p:txBody>
      </p:sp>
      <p:sp>
        <p:nvSpPr>
          <p:cNvPr id="11" name="Rectangle 10"/>
          <p:cNvSpPr/>
          <p:nvPr/>
        </p:nvSpPr>
        <p:spPr bwMode="gray">
          <a:xfrm>
            <a:off x="6858000" y="6477000"/>
            <a:ext cx="18288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Tree>
    <p:extLst>
      <p:ext uri="{BB962C8B-B14F-4D97-AF65-F5344CB8AC3E}">
        <p14:creationId xmlns:p14="http://schemas.microsoft.com/office/powerpoint/2010/main" val="3019142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772400" cy="914609"/>
          </a:xfrm>
        </p:spPr>
        <p:txBody>
          <a:bodyPr/>
          <a:lstStyle/>
          <a:p>
            <a:r>
              <a:rPr lang="en-US" sz="2800" dirty="0" smtClean="0"/>
              <a:t>Advantage-Strong and Dose Dependent Mucosal IgA Immune Response</a:t>
            </a:r>
            <a:endParaRPr lang="en-US" sz="2800" dirty="0"/>
          </a:p>
        </p:txBody>
      </p:sp>
      <p:sp>
        <p:nvSpPr>
          <p:cNvPr id="3" name="Text Placeholder 2"/>
          <p:cNvSpPr>
            <a:spLocks noGrp="1"/>
          </p:cNvSpPr>
          <p:nvPr>
            <p:ph type="body" idx="10"/>
          </p:nvPr>
        </p:nvSpPr>
        <p:spPr>
          <a:xfrm>
            <a:off x="152400" y="1295400"/>
            <a:ext cx="8991600" cy="763286"/>
          </a:xfrm>
        </p:spPr>
        <p:txBody>
          <a:bodyPr/>
          <a:lstStyle/>
          <a:p>
            <a:r>
              <a:rPr lang="en-US" sz="2400" b="1" dirty="0" smtClean="0"/>
              <a:t>No Mucosal Response when Vaccinated with Commercial Vaccine</a:t>
            </a:r>
            <a:endParaRPr lang="en-US" sz="2400" b="1" dirty="0"/>
          </a:p>
        </p:txBody>
      </p:sp>
      <p:grpSp>
        <p:nvGrpSpPr>
          <p:cNvPr id="4" name="Group 3"/>
          <p:cNvGrpSpPr/>
          <p:nvPr/>
        </p:nvGrpSpPr>
        <p:grpSpPr>
          <a:xfrm>
            <a:off x="152400" y="1905000"/>
            <a:ext cx="8473705" cy="4419600"/>
            <a:chOff x="152400" y="1905000"/>
            <a:chExt cx="8473705" cy="4419600"/>
          </a:xfrm>
        </p:grpSpPr>
        <p:graphicFrame>
          <p:nvGraphicFramePr>
            <p:cNvPr id="66" name="Content Placeholder 5"/>
            <p:cNvGraphicFramePr>
              <a:graphicFrameLocks/>
            </p:cNvGraphicFramePr>
            <p:nvPr>
              <p:extLst/>
            </p:nvPr>
          </p:nvGraphicFramePr>
          <p:xfrm>
            <a:off x="1295400" y="3352800"/>
            <a:ext cx="7067062" cy="2133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9"/>
            <p:cNvSpPr txBox="1">
              <a:spLocks noChangeArrowheads="1"/>
            </p:cNvSpPr>
            <p:nvPr/>
          </p:nvSpPr>
          <p:spPr bwMode="auto">
            <a:xfrm>
              <a:off x="3340225" y="5448821"/>
              <a:ext cx="5585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400" dirty="0">
                  <a:solidFill>
                    <a:schemeClr val="tx1">
                      <a:lumMod val="65000"/>
                      <a:lumOff val="35000"/>
                    </a:schemeClr>
                  </a:solidFill>
                  <a:latin typeface="+mn-lt"/>
                </a:rPr>
                <a:t>N=8</a:t>
              </a:r>
            </a:p>
          </p:txBody>
        </p:sp>
        <p:sp>
          <p:nvSpPr>
            <p:cNvPr id="6" name="TextBox 10"/>
            <p:cNvSpPr txBox="1">
              <a:spLocks noChangeArrowheads="1"/>
            </p:cNvSpPr>
            <p:nvPr/>
          </p:nvSpPr>
          <p:spPr bwMode="auto">
            <a:xfrm>
              <a:off x="4769665" y="5448821"/>
              <a:ext cx="6383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400" dirty="0">
                  <a:solidFill>
                    <a:schemeClr val="tx1">
                      <a:lumMod val="65000"/>
                      <a:lumOff val="35000"/>
                    </a:schemeClr>
                  </a:solidFill>
                  <a:latin typeface="+mn-lt"/>
                </a:rPr>
                <a:t>N=10</a:t>
              </a:r>
            </a:p>
          </p:txBody>
        </p:sp>
        <p:sp>
          <p:nvSpPr>
            <p:cNvPr id="8" name="TextBox 12"/>
            <p:cNvSpPr txBox="1">
              <a:spLocks noChangeArrowheads="1"/>
            </p:cNvSpPr>
            <p:nvPr/>
          </p:nvSpPr>
          <p:spPr bwMode="auto">
            <a:xfrm>
              <a:off x="7848600" y="5448821"/>
              <a:ext cx="4833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400" dirty="0">
                  <a:solidFill>
                    <a:schemeClr val="tx1">
                      <a:lumMod val="65000"/>
                      <a:lumOff val="35000"/>
                    </a:schemeClr>
                  </a:solidFill>
                  <a:latin typeface="+mn-lt"/>
                </a:rPr>
                <a:t>N=4</a:t>
              </a:r>
            </a:p>
          </p:txBody>
        </p:sp>
        <p:sp>
          <p:nvSpPr>
            <p:cNvPr id="13" name="TextBox 10"/>
            <p:cNvSpPr txBox="1">
              <a:spLocks noChangeArrowheads="1"/>
            </p:cNvSpPr>
            <p:nvPr/>
          </p:nvSpPr>
          <p:spPr bwMode="auto">
            <a:xfrm>
              <a:off x="6467832" y="5448821"/>
              <a:ext cx="7041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400" dirty="0">
                  <a:solidFill>
                    <a:schemeClr val="tx1">
                      <a:lumMod val="65000"/>
                      <a:lumOff val="35000"/>
                    </a:schemeClr>
                  </a:solidFill>
                  <a:latin typeface="+mn-lt"/>
                </a:rPr>
                <a:t>N=</a:t>
              </a:r>
              <a:r>
                <a:rPr lang="en-US" altLang="en-US" sz="1400" dirty="0" smtClean="0">
                  <a:solidFill>
                    <a:schemeClr val="tx1">
                      <a:lumMod val="65000"/>
                      <a:lumOff val="35000"/>
                    </a:schemeClr>
                  </a:solidFill>
                  <a:latin typeface="+mn-lt"/>
                </a:rPr>
                <a:t>12</a:t>
              </a:r>
              <a:endParaRPr lang="en-US" altLang="en-US" sz="1400" dirty="0">
                <a:solidFill>
                  <a:schemeClr val="tx1">
                    <a:lumMod val="65000"/>
                    <a:lumOff val="35000"/>
                  </a:schemeClr>
                </a:solidFill>
                <a:latin typeface="+mn-lt"/>
              </a:endParaRPr>
            </a:p>
          </p:txBody>
        </p:sp>
        <p:sp>
          <p:nvSpPr>
            <p:cNvPr id="10" name="Rectangle 6"/>
            <p:cNvSpPr>
              <a:spLocks noChangeArrowheads="1"/>
            </p:cNvSpPr>
            <p:nvPr/>
          </p:nvSpPr>
          <p:spPr bwMode="auto">
            <a:xfrm>
              <a:off x="3304301" y="5707639"/>
              <a:ext cx="6303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600" dirty="0">
                  <a:solidFill>
                    <a:schemeClr val="tx1">
                      <a:lumMod val="65000"/>
                      <a:lumOff val="35000"/>
                    </a:schemeClr>
                  </a:solidFill>
                  <a:latin typeface="+mn-lt"/>
                </a:rPr>
                <a:t>1e9</a:t>
              </a:r>
            </a:p>
          </p:txBody>
        </p:sp>
        <p:sp>
          <p:nvSpPr>
            <p:cNvPr id="11" name="Rectangle 7"/>
            <p:cNvSpPr>
              <a:spLocks noChangeArrowheads="1"/>
            </p:cNvSpPr>
            <p:nvPr/>
          </p:nvSpPr>
          <p:spPr bwMode="auto">
            <a:xfrm>
              <a:off x="4758845" y="5707639"/>
              <a:ext cx="6600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600" dirty="0">
                  <a:solidFill>
                    <a:schemeClr val="tx1">
                      <a:lumMod val="65000"/>
                      <a:lumOff val="35000"/>
                    </a:schemeClr>
                  </a:solidFill>
                  <a:latin typeface="+mn-lt"/>
                </a:rPr>
                <a:t>1e10</a:t>
              </a:r>
            </a:p>
          </p:txBody>
        </p:sp>
        <p:sp>
          <p:nvSpPr>
            <p:cNvPr id="14" name="Rectangle 7"/>
            <p:cNvSpPr>
              <a:spLocks noChangeArrowheads="1"/>
            </p:cNvSpPr>
            <p:nvPr/>
          </p:nvSpPr>
          <p:spPr bwMode="auto">
            <a:xfrm>
              <a:off x="6471742" y="5725331"/>
              <a:ext cx="6963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600" dirty="0" smtClean="0">
                  <a:solidFill>
                    <a:schemeClr val="tx1">
                      <a:lumMod val="65000"/>
                      <a:lumOff val="35000"/>
                    </a:schemeClr>
                  </a:solidFill>
                  <a:latin typeface="+mn-lt"/>
                </a:rPr>
                <a:t>1e11</a:t>
              </a:r>
              <a:endParaRPr lang="en-US" altLang="en-US" sz="1600" dirty="0">
                <a:solidFill>
                  <a:schemeClr val="tx1">
                    <a:lumMod val="65000"/>
                    <a:lumOff val="35000"/>
                  </a:schemeClr>
                </a:solidFill>
                <a:latin typeface="+mn-lt"/>
              </a:endParaRPr>
            </a:p>
          </p:txBody>
        </p:sp>
        <p:sp>
          <p:nvSpPr>
            <p:cNvPr id="16" name="TextBox 15"/>
            <p:cNvSpPr txBox="1"/>
            <p:nvPr/>
          </p:nvSpPr>
          <p:spPr>
            <a:xfrm>
              <a:off x="152400" y="2971800"/>
              <a:ext cx="1015998" cy="562205"/>
            </a:xfrm>
            <a:prstGeom prst="rect">
              <a:avLst/>
            </a:prstGeom>
            <a:noFill/>
          </p:spPr>
          <p:txBody>
            <a:bodyPr wrap="square" rtlCol="0" anchor="t" anchorCtr="0">
              <a:spAutoFit/>
            </a:bodyPr>
            <a:lstStyle/>
            <a:p>
              <a:pPr>
                <a:lnSpc>
                  <a:spcPct val="95000"/>
                </a:lnSpc>
              </a:pPr>
              <a:r>
                <a:rPr lang="en-US" sz="1600" dirty="0" smtClean="0">
                  <a:solidFill>
                    <a:schemeClr val="tx1">
                      <a:lumMod val="65000"/>
                      <a:lumOff val="35000"/>
                    </a:schemeClr>
                  </a:solidFill>
                  <a:latin typeface="+mn-lt"/>
                  <a:cs typeface="Corbel"/>
                </a:rPr>
                <a:t>ASC per 1e6 Cells</a:t>
              </a:r>
            </a:p>
          </p:txBody>
        </p:sp>
        <p:grpSp>
          <p:nvGrpSpPr>
            <p:cNvPr id="40" name="Group 39"/>
            <p:cNvGrpSpPr/>
            <p:nvPr/>
          </p:nvGrpSpPr>
          <p:grpSpPr>
            <a:xfrm rot="16200000">
              <a:off x="3505201" y="4869437"/>
              <a:ext cx="228599" cy="1143001"/>
              <a:chOff x="2767446" y="2317175"/>
              <a:chExt cx="265545" cy="1443181"/>
            </a:xfrm>
          </p:grpSpPr>
          <p:cxnSp>
            <p:nvCxnSpPr>
              <p:cNvPr id="41" name="Straight Connector 40"/>
              <p:cNvCxnSpPr/>
              <p:nvPr/>
            </p:nvCxnSpPr>
            <p:spPr bwMode="auto">
              <a:xfrm>
                <a:off x="2900219" y="2322945"/>
                <a:ext cx="0" cy="1420091"/>
              </a:xfrm>
              <a:prstGeom prst="line">
                <a:avLst/>
              </a:prstGeom>
              <a:noFill/>
              <a:ln w="19050" cap="rnd" cmpd="sng" algn="ctr">
                <a:solidFill>
                  <a:schemeClr val="bg1">
                    <a:lumMod val="65000"/>
                  </a:schemeClr>
                </a:solidFill>
                <a:prstDash val="solid"/>
                <a:round/>
                <a:headEnd type="none" w="med" len="med"/>
                <a:tailEnd type="none" w="med" len="med"/>
              </a:ln>
              <a:effectLst/>
            </p:spPr>
          </p:cxnSp>
          <p:cxnSp>
            <p:nvCxnSpPr>
              <p:cNvPr id="42" name="Straight Connector 41"/>
              <p:cNvCxnSpPr/>
              <p:nvPr/>
            </p:nvCxnSpPr>
            <p:spPr bwMode="auto">
              <a:xfrm rot="5400000">
                <a:off x="2900219" y="3627583"/>
                <a:ext cx="0" cy="265545"/>
              </a:xfrm>
              <a:prstGeom prst="line">
                <a:avLst/>
              </a:prstGeom>
              <a:noFill/>
              <a:ln w="19050" cap="rnd" cmpd="sng" algn="ctr">
                <a:solidFill>
                  <a:schemeClr val="bg1">
                    <a:lumMod val="65000"/>
                  </a:schemeClr>
                </a:solidFill>
                <a:prstDash val="solid"/>
                <a:round/>
                <a:headEnd type="none" w="med" len="med"/>
                <a:tailEnd type="none" w="med" len="med"/>
              </a:ln>
              <a:effectLst/>
            </p:spPr>
          </p:cxnSp>
          <p:cxnSp>
            <p:nvCxnSpPr>
              <p:cNvPr id="43" name="Straight Connector 42"/>
              <p:cNvCxnSpPr/>
              <p:nvPr/>
            </p:nvCxnSpPr>
            <p:spPr bwMode="auto">
              <a:xfrm rot="5400000">
                <a:off x="2900219" y="2184402"/>
                <a:ext cx="0" cy="265545"/>
              </a:xfrm>
              <a:prstGeom prst="line">
                <a:avLst/>
              </a:prstGeom>
              <a:noFill/>
              <a:ln w="19050" cap="rnd" cmpd="sng" algn="ctr">
                <a:solidFill>
                  <a:schemeClr val="bg1">
                    <a:lumMod val="65000"/>
                  </a:schemeClr>
                </a:solidFill>
                <a:prstDash val="solid"/>
                <a:round/>
                <a:headEnd type="none" w="med" len="med"/>
                <a:tailEnd type="none" w="med" len="med"/>
              </a:ln>
              <a:effectLst/>
            </p:spPr>
          </p:cxnSp>
        </p:grpSp>
        <p:grpSp>
          <p:nvGrpSpPr>
            <p:cNvPr id="44" name="Group 43"/>
            <p:cNvGrpSpPr/>
            <p:nvPr/>
          </p:nvGrpSpPr>
          <p:grpSpPr>
            <a:xfrm rot="16200000">
              <a:off x="4974553" y="4678940"/>
              <a:ext cx="228599" cy="1523998"/>
              <a:chOff x="2767446" y="2317175"/>
              <a:chExt cx="265545" cy="1443181"/>
            </a:xfrm>
          </p:grpSpPr>
          <p:cxnSp>
            <p:nvCxnSpPr>
              <p:cNvPr id="45" name="Straight Connector 44"/>
              <p:cNvCxnSpPr/>
              <p:nvPr/>
            </p:nvCxnSpPr>
            <p:spPr bwMode="auto">
              <a:xfrm>
                <a:off x="2900219" y="2322945"/>
                <a:ext cx="0" cy="1420091"/>
              </a:xfrm>
              <a:prstGeom prst="line">
                <a:avLst/>
              </a:prstGeom>
              <a:noFill/>
              <a:ln w="19050" cap="rnd" cmpd="sng" algn="ctr">
                <a:solidFill>
                  <a:schemeClr val="bg1">
                    <a:lumMod val="65000"/>
                  </a:schemeClr>
                </a:solidFill>
                <a:prstDash val="solid"/>
                <a:round/>
                <a:headEnd type="none" w="med" len="med"/>
                <a:tailEnd type="none" w="med" len="med"/>
              </a:ln>
              <a:effectLst/>
            </p:spPr>
          </p:cxnSp>
          <p:cxnSp>
            <p:nvCxnSpPr>
              <p:cNvPr id="46" name="Straight Connector 45"/>
              <p:cNvCxnSpPr/>
              <p:nvPr/>
            </p:nvCxnSpPr>
            <p:spPr bwMode="auto">
              <a:xfrm rot="5400000">
                <a:off x="2900219" y="3627583"/>
                <a:ext cx="0" cy="265545"/>
              </a:xfrm>
              <a:prstGeom prst="line">
                <a:avLst/>
              </a:prstGeom>
              <a:noFill/>
              <a:ln w="19050" cap="rnd" cmpd="sng" algn="ctr">
                <a:solidFill>
                  <a:schemeClr val="bg1">
                    <a:lumMod val="65000"/>
                  </a:schemeClr>
                </a:solidFill>
                <a:prstDash val="solid"/>
                <a:round/>
                <a:headEnd type="none" w="med" len="med"/>
                <a:tailEnd type="none" w="med" len="med"/>
              </a:ln>
              <a:effectLst/>
            </p:spPr>
          </p:cxnSp>
          <p:cxnSp>
            <p:nvCxnSpPr>
              <p:cNvPr id="47" name="Straight Connector 46"/>
              <p:cNvCxnSpPr/>
              <p:nvPr/>
            </p:nvCxnSpPr>
            <p:spPr bwMode="auto">
              <a:xfrm rot="5400000">
                <a:off x="2900219" y="2184402"/>
                <a:ext cx="0" cy="265545"/>
              </a:xfrm>
              <a:prstGeom prst="line">
                <a:avLst/>
              </a:prstGeom>
              <a:noFill/>
              <a:ln w="19050" cap="rnd" cmpd="sng" algn="ctr">
                <a:solidFill>
                  <a:schemeClr val="bg1">
                    <a:lumMod val="65000"/>
                  </a:schemeClr>
                </a:solidFill>
                <a:prstDash val="solid"/>
                <a:round/>
                <a:headEnd type="none" w="med" len="med"/>
                <a:tailEnd type="none" w="med" len="med"/>
              </a:ln>
              <a:effectLst/>
            </p:spPr>
          </p:cxnSp>
        </p:grpSp>
        <p:grpSp>
          <p:nvGrpSpPr>
            <p:cNvPr id="48" name="Group 47"/>
            <p:cNvGrpSpPr/>
            <p:nvPr/>
          </p:nvGrpSpPr>
          <p:grpSpPr>
            <a:xfrm rot="16200000">
              <a:off x="6705601" y="4564639"/>
              <a:ext cx="228599" cy="1752600"/>
              <a:chOff x="2767446" y="2317175"/>
              <a:chExt cx="265545" cy="1443181"/>
            </a:xfrm>
          </p:grpSpPr>
          <p:cxnSp>
            <p:nvCxnSpPr>
              <p:cNvPr id="49" name="Straight Connector 48"/>
              <p:cNvCxnSpPr/>
              <p:nvPr/>
            </p:nvCxnSpPr>
            <p:spPr bwMode="auto">
              <a:xfrm>
                <a:off x="2900219" y="2322945"/>
                <a:ext cx="0" cy="1420091"/>
              </a:xfrm>
              <a:prstGeom prst="line">
                <a:avLst/>
              </a:prstGeom>
              <a:noFill/>
              <a:ln w="19050" cap="rnd" cmpd="sng" algn="ctr">
                <a:solidFill>
                  <a:schemeClr val="bg1">
                    <a:lumMod val="65000"/>
                  </a:schemeClr>
                </a:solidFill>
                <a:prstDash val="solid"/>
                <a:round/>
                <a:headEnd type="none" w="med" len="med"/>
                <a:tailEnd type="none" w="med" len="med"/>
              </a:ln>
              <a:effectLst/>
            </p:spPr>
          </p:cxnSp>
          <p:cxnSp>
            <p:nvCxnSpPr>
              <p:cNvPr id="50" name="Straight Connector 49"/>
              <p:cNvCxnSpPr/>
              <p:nvPr/>
            </p:nvCxnSpPr>
            <p:spPr bwMode="auto">
              <a:xfrm rot="5400000">
                <a:off x="2900219" y="3627583"/>
                <a:ext cx="0" cy="265545"/>
              </a:xfrm>
              <a:prstGeom prst="line">
                <a:avLst/>
              </a:prstGeom>
              <a:noFill/>
              <a:ln w="19050" cap="rnd" cmpd="sng" algn="ctr">
                <a:solidFill>
                  <a:schemeClr val="bg1">
                    <a:lumMod val="65000"/>
                  </a:schemeClr>
                </a:solidFill>
                <a:prstDash val="solid"/>
                <a:round/>
                <a:headEnd type="none" w="med" len="med"/>
                <a:tailEnd type="none" w="med" len="med"/>
              </a:ln>
              <a:effectLst/>
            </p:spPr>
          </p:cxnSp>
          <p:cxnSp>
            <p:nvCxnSpPr>
              <p:cNvPr id="51" name="Straight Connector 50"/>
              <p:cNvCxnSpPr/>
              <p:nvPr/>
            </p:nvCxnSpPr>
            <p:spPr bwMode="auto">
              <a:xfrm rot="5400000">
                <a:off x="2900219" y="2184402"/>
                <a:ext cx="0" cy="265545"/>
              </a:xfrm>
              <a:prstGeom prst="line">
                <a:avLst/>
              </a:prstGeom>
              <a:noFill/>
              <a:ln w="19050" cap="rnd" cmpd="sng" algn="ctr">
                <a:solidFill>
                  <a:schemeClr val="bg1">
                    <a:lumMod val="65000"/>
                  </a:schemeClr>
                </a:solidFill>
                <a:prstDash val="solid"/>
                <a:round/>
                <a:headEnd type="none" w="med" len="med"/>
                <a:tailEnd type="none" w="med" len="med"/>
              </a:ln>
              <a:effectLst/>
            </p:spPr>
          </p:cxnSp>
        </p:grpSp>
        <p:grpSp>
          <p:nvGrpSpPr>
            <p:cNvPr id="64" name="Group 63"/>
            <p:cNvGrpSpPr/>
            <p:nvPr/>
          </p:nvGrpSpPr>
          <p:grpSpPr>
            <a:xfrm>
              <a:off x="3048000" y="6088634"/>
              <a:ext cx="4648200" cy="235966"/>
              <a:chOff x="3124200" y="6019796"/>
              <a:chExt cx="3429000" cy="235966"/>
            </a:xfrm>
          </p:grpSpPr>
          <p:sp>
            <p:nvSpPr>
              <p:cNvPr id="58" name="TextBox 57"/>
              <p:cNvSpPr txBox="1"/>
              <p:nvPr/>
            </p:nvSpPr>
            <p:spPr>
              <a:xfrm>
                <a:off x="4000500" y="6019800"/>
                <a:ext cx="1676400" cy="235962"/>
              </a:xfrm>
              <a:prstGeom prst="rect">
                <a:avLst/>
              </a:prstGeom>
              <a:noFill/>
            </p:spPr>
            <p:txBody>
              <a:bodyPr wrap="square" tIns="0" bIns="0" rtlCol="0" anchor="t" anchorCtr="0">
                <a:spAutoFit/>
              </a:bodyPr>
              <a:lstStyle/>
              <a:p>
                <a:pPr>
                  <a:lnSpc>
                    <a:spcPct val="95000"/>
                  </a:lnSpc>
                </a:pPr>
                <a:r>
                  <a:rPr lang="en-US" sz="1600" dirty="0" smtClean="0">
                    <a:solidFill>
                      <a:schemeClr val="accent1"/>
                    </a:solidFill>
                    <a:latin typeface="+mn-lt"/>
                    <a:cs typeface="Corbel"/>
                  </a:rPr>
                  <a:t>Vaxart Tablets</a:t>
                </a:r>
              </a:p>
            </p:txBody>
          </p:sp>
          <p:grpSp>
            <p:nvGrpSpPr>
              <p:cNvPr id="63" name="Group 62"/>
              <p:cNvGrpSpPr/>
              <p:nvPr/>
            </p:nvGrpSpPr>
            <p:grpSpPr>
              <a:xfrm>
                <a:off x="3124200" y="6019796"/>
                <a:ext cx="3429000" cy="174533"/>
                <a:chOff x="3124200" y="5867394"/>
                <a:chExt cx="3429000" cy="326937"/>
              </a:xfrm>
            </p:grpSpPr>
            <p:sp>
              <p:nvSpPr>
                <p:cNvPr id="59" name="Freeform 9"/>
                <p:cNvSpPr>
                  <a:spLocks/>
                </p:cNvSpPr>
                <p:nvPr/>
              </p:nvSpPr>
              <p:spPr bwMode="gray">
                <a:xfrm flipV="1">
                  <a:off x="3124200" y="5867394"/>
                  <a:ext cx="1124262" cy="326933"/>
                </a:xfrm>
                <a:custGeom>
                  <a:avLst/>
                  <a:gdLst>
                    <a:gd name="T0" fmla="*/ 0 w 2112"/>
                    <a:gd name="T1" fmla="*/ 2147483647 h 384"/>
                    <a:gd name="T2" fmla="*/ 0 w 2112"/>
                    <a:gd name="T3" fmla="*/ 0 h 384"/>
                    <a:gd name="T4" fmla="*/ 2147483647 w 2112"/>
                    <a:gd name="T5" fmla="*/ 0 h 384"/>
                    <a:gd name="T6" fmla="*/ 0 60000 65536"/>
                    <a:gd name="T7" fmla="*/ 0 60000 65536"/>
                    <a:gd name="T8" fmla="*/ 0 60000 65536"/>
                    <a:gd name="T9" fmla="*/ 0 w 2112"/>
                    <a:gd name="T10" fmla="*/ 0 h 384"/>
                    <a:gd name="T11" fmla="*/ 2112 w 2112"/>
                    <a:gd name="T12" fmla="*/ 384 h 384"/>
                  </a:gdLst>
                  <a:ahLst/>
                  <a:cxnLst>
                    <a:cxn ang="T6">
                      <a:pos x="T0" y="T1"/>
                    </a:cxn>
                    <a:cxn ang="T7">
                      <a:pos x="T2" y="T3"/>
                    </a:cxn>
                    <a:cxn ang="T8">
                      <a:pos x="T4" y="T5"/>
                    </a:cxn>
                  </a:cxnLst>
                  <a:rect l="T9" t="T10" r="T11" b="T12"/>
                  <a:pathLst>
                    <a:path w="2112" h="384">
                      <a:moveTo>
                        <a:pt x="0" y="384"/>
                      </a:moveTo>
                      <a:lnTo>
                        <a:pt x="0" y="0"/>
                      </a:lnTo>
                      <a:lnTo>
                        <a:pt x="2112" y="0"/>
                      </a:lnTo>
                    </a:path>
                  </a:pathLst>
                </a:custGeom>
                <a:noFill/>
                <a:ln w="19050">
                  <a:solidFill>
                    <a:schemeClr val="bg1">
                      <a:lumMod val="65000"/>
                    </a:schemeClr>
                  </a:solidFill>
                  <a:round/>
                  <a:headEnd/>
                  <a:tailEnd/>
                </a:ln>
              </p:spPr>
              <p:txBody>
                <a:bodyPr>
                  <a:prstTxWarp prst="textNoShape">
                    <a:avLst/>
                  </a:prstTxWarp>
                </a:bodyPr>
                <a:lstStyle/>
                <a:p>
                  <a:endParaRPr lang="en-US"/>
                </a:p>
              </p:txBody>
            </p:sp>
            <p:sp>
              <p:nvSpPr>
                <p:cNvPr id="62" name="Freeform 9"/>
                <p:cNvSpPr>
                  <a:spLocks/>
                </p:cNvSpPr>
                <p:nvPr/>
              </p:nvSpPr>
              <p:spPr bwMode="gray">
                <a:xfrm flipH="1" flipV="1">
                  <a:off x="5428938" y="5867398"/>
                  <a:ext cx="1124262" cy="326933"/>
                </a:xfrm>
                <a:custGeom>
                  <a:avLst/>
                  <a:gdLst>
                    <a:gd name="T0" fmla="*/ 0 w 2112"/>
                    <a:gd name="T1" fmla="*/ 2147483647 h 384"/>
                    <a:gd name="T2" fmla="*/ 0 w 2112"/>
                    <a:gd name="T3" fmla="*/ 0 h 384"/>
                    <a:gd name="T4" fmla="*/ 2147483647 w 2112"/>
                    <a:gd name="T5" fmla="*/ 0 h 384"/>
                    <a:gd name="T6" fmla="*/ 0 60000 65536"/>
                    <a:gd name="T7" fmla="*/ 0 60000 65536"/>
                    <a:gd name="T8" fmla="*/ 0 60000 65536"/>
                    <a:gd name="T9" fmla="*/ 0 w 2112"/>
                    <a:gd name="T10" fmla="*/ 0 h 384"/>
                    <a:gd name="T11" fmla="*/ 2112 w 2112"/>
                    <a:gd name="T12" fmla="*/ 384 h 384"/>
                  </a:gdLst>
                  <a:ahLst/>
                  <a:cxnLst>
                    <a:cxn ang="T6">
                      <a:pos x="T0" y="T1"/>
                    </a:cxn>
                    <a:cxn ang="T7">
                      <a:pos x="T2" y="T3"/>
                    </a:cxn>
                    <a:cxn ang="T8">
                      <a:pos x="T4" y="T5"/>
                    </a:cxn>
                  </a:cxnLst>
                  <a:rect l="T9" t="T10" r="T11" b="T12"/>
                  <a:pathLst>
                    <a:path w="2112" h="384">
                      <a:moveTo>
                        <a:pt x="0" y="384"/>
                      </a:moveTo>
                      <a:lnTo>
                        <a:pt x="0" y="0"/>
                      </a:lnTo>
                      <a:lnTo>
                        <a:pt x="2112" y="0"/>
                      </a:lnTo>
                    </a:path>
                  </a:pathLst>
                </a:custGeom>
                <a:noFill/>
                <a:ln w="19050">
                  <a:solidFill>
                    <a:schemeClr val="bg1">
                      <a:lumMod val="65000"/>
                    </a:schemeClr>
                  </a:solidFill>
                  <a:round/>
                  <a:headEnd/>
                  <a:tailEnd/>
                </a:ln>
              </p:spPr>
              <p:txBody>
                <a:bodyPr>
                  <a:prstTxWarp prst="textNoShape">
                    <a:avLst/>
                  </a:prstTxWarp>
                </a:bodyPr>
                <a:lstStyle/>
                <a:p>
                  <a:endParaRPr lang="en-US"/>
                </a:p>
              </p:txBody>
            </p:sp>
          </p:grpSp>
        </p:grpSp>
        <p:graphicFrame>
          <p:nvGraphicFramePr>
            <p:cNvPr id="67" name="Content Placeholder 5"/>
            <p:cNvGraphicFramePr>
              <a:graphicFrameLocks/>
            </p:cNvGraphicFramePr>
            <p:nvPr>
              <p:extLst/>
            </p:nvPr>
          </p:nvGraphicFramePr>
          <p:xfrm>
            <a:off x="1219200" y="1905000"/>
            <a:ext cx="7143262" cy="1592838"/>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8"/>
            <p:cNvSpPr>
              <a:spLocks noChangeArrowheads="1"/>
            </p:cNvSpPr>
            <p:nvPr/>
          </p:nvSpPr>
          <p:spPr bwMode="auto">
            <a:xfrm>
              <a:off x="7620000" y="5707639"/>
              <a:ext cx="10061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600" dirty="0" smtClean="0">
                  <a:solidFill>
                    <a:schemeClr val="tx1">
                      <a:lumMod val="65000"/>
                      <a:lumOff val="35000"/>
                    </a:schemeClr>
                  </a:solidFill>
                  <a:latin typeface="+mn-lt"/>
                </a:rPr>
                <a:t>Injectable</a:t>
              </a:r>
              <a:endParaRPr lang="en-US" altLang="en-US" sz="1600" dirty="0">
                <a:solidFill>
                  <a:schemeClr val="tx1">
                    <a:lumMod val="65000"/>
                    <a:lumOff val="35000"/>
                  </a:schemeClr>
                </a:solidFill>
                <a:latin typeface="+mn-lt"/>
              </a:endParaRPr>
            </a:p>
          </p:txBody>
        </p:sp>
        <p:grpSp>
          <p:nvGrpSpPr>
            <p:cNvPr id="52" name="Group 51"/>
            <p:cNvGrpSpPr/>
            <p:nvPr/>
          </p:nvGrpSpPr>
          <p:grpSpPr>
            <a:xfrm rot="16200000">
              <a:off x="7972634" y="5145871"/>
              <a:ext cx="228599" cy="590136"/>
              <a:chOff x="2767446" y="2317175"/>
              <a:chExt cx="265545" cy="1443181"/>
            </a:xfrm>
          </p:grpSpPr>
          <p:cxnSp>
            <p:nvCxnSpPr>
              <p:cNvPr id="53" name="Straight Connector 52"/>
              <p:cNvCxnSpPr/>
              <p:nvPr/>
            </p:nvCxnSpPr>
            <p:spPr bwMode="auto">
              <a:xfrm>
                <a:off x="2900219" y="2322945"/>
                <a:ext cx="0" cy="1420091"/>
              </a:xfrm>
              <a:prstGeom prst="line">
                <a:avLst/>
              </a:prstGeom>
              <a:noFill/>
              <a:ln w="19050" cap="rnd" cmpd="sng" algn="ctr">
                <a:solidFill>
                  <a:schemeClr val="bg1">
                    <a:lumMod val="65000"/>
                  </a:schemeClr>
                </a:solidFill>
                <a:prstDash val="solid"/>
                <a:round/>
                <a:headEnd type="none" w="med" len="med"/>
                <a:tailEnd type="none" w="med" len="med"/>
              </a:ln>
              <a:effectLst/>
            </p:spPr>
          </p:cxnSp>
          <p:cxnSp>
            <p:nvCxnSpPr>
              <p:cNvPr id="54" name="Straight Connector 53"/>
              <p:cNvCxnSpPr/>
              <p:nvPr/>
            </p:nvCxnSpPr>
            <p:spPr bwMode="auto">
              <a:xfrm rot="5400000">
                <a:off x="2900219" y="3627583"/>
                <a:ext cx="0" cy="265545"/>
              </a:xfrm>
              <a:prstGeom prst="line">
                <a:avLst/>
              </a:prstGeom>
              <a:noFill/>
              <a:ln w="19050" cap="rnd" cmpd="sng" algn="ctr">
                <a:solidFill>
                  <a:schemeClr val="bg1">
                    <a:lumMod val="65000"/>
                  </a:schemeClr>
                </a:solidFill>
                <a:prstDash val="solid"/>
                <a:round/>
                <a:headEnd type="none" w="med" len="med"/>
                <a:tailEnd type="none" w="med" len="med"/>
              </a:ln>
              <a:effectLst/>
            </p:spPr>
          </p:cxnSp>
          <p:cxnSp>
            <p:nvCxnSpPr>
              <p:cNvPr id="55" name="Straight Connector 54"/>
              <p:cNvCxnSpPr/>
              <p:nvPr/>
            </p:nvCxnSpPr>
            <p:spPr bwMode="auto">
              <a:xfrm rot="5400000">
                <a:off x="2900219" y="2184402"/>
                <a:ext cx="0" cy="265545"/>
              </a:xfrm>
              <a:prstGeom prst="line">
                <a:avLst/>
              </a:prstGeom>
              <a:noFill/>
              <a:ln w="19050" cap="rnd" cmpd="sng" algn="ctr">
                <a:solidFill>
                  <a:schemeClr val="bg1">
                    <a:lumMod val="65000"/>
                  </a:schemeClr>
                </a:solidFill>
                <a:prstDash val="solid"/>
                <a:round/>
                <a:headEnd type="none" w="med" len="med"/>
                <a:tailEnd type="none" w="med" len="med"/>
              </a:ln>
              <a:effectLst/>
            </p:spPr>
          </p:cxnSp>
        </p:grpSp>
        <p:grpSp>
          <p:nvGrpSpPr>
            <p:cNvPr id="28" name="Group 27"/>
            <p:cNvGrpSpPr/>
            <p:nvPr/>
          </p:nvGrpSpPr>
          <p:grpSpPr>
            <a:xfrm>
              <a:off x="1828800" y="5326638"/>
              <a:ext cx="1143001" cy="720931"/>
              <a:chOff x="1828800" y="5326638"/>
              <a:chExt cx="1143001" cy="720931"/>
            </a:xfrm>
          </p:grpSpPr>
          <p:sp>
            <p:nvSpPr>
              <p:cNvPr id="9" name="TextBox 5"/>
              <p:cNvSpPr txBox="1">
                <a:spLocks noChangeArrowheads="1"/>
              </p:cNvSpPr>
              <p:nvPr/>
            </p:nvSpPr>
            <p:spPr bwMode="auto">
              <a:xfrm>
                <a:off x="1979853" y="5709015"/>
                <a:ext cx="8408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600" dirty="0">
                    <a:solidFill>
                      <a:schemeClr val="tx1">
                        <a:lumMod val="65000"/>
                        <a:lumOff val="35000"/>
                      </a:schemeClr>
                    </a:solidFill>
                    <a:latin typeface="+mn-lt"/>
                  </a:rPr>
                  <a:t>Placebo</a:t>
                </a:r>
              </a:p>
            </p:txBody>
          </p:sp>
          <p:sp>
            <p:nvSpPr>
              <p:cNvPr id="68" name="TextBox 9"/>
              <p:cNvSpPr txBox="1">
                <a:spLocks noChangeArrowheads="1"/>
              </p:cNvSpPr>
              <p:nvPr/>
            </p:nvSpPr>
            <p:spPr bwMode="auto">
              <a:xfrm>
                <a:off x="2121025" y="5448821"/>
                <a:ext cx="5585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400" dirty="0">
                    <a:solidFill>
                      <a:schemeClr val="tx1">
                        <a:lumMod val="65000"/>
                        <a:lumOff val="35000"/>
                      </a:schemeClr>
                    </a:solidFill>
                    <a:latin typeface="+mn-lt"/>
                  </a:rPr>
                  <a:t>N=8</a:t>
                </a:r>
              </a:p>
            </p:txBody>
          </p:sp>
          <p:grpSp>
            <p:nvGrpSpPr>
              <p:cNvPr id="69" name="Group 68"/>
              <p:cNvGrpSpPr/>
              <p:nvPr/>
            </p:nvGrpSpPr>
            <p:grpSpPr>
              <a:xfrm rot="16200000">
                <a:off x="2286001" y="4869437"/>
                <a:ext cx="228599" cy="1143001"/>
                <a:chOff x="2767446" y="2317175"/>
                <a:chExt cx="265545" cy="1443181"/>
              </a:xfrm>
            </p:grpSpPr>
            <p:cxnSp>
              <p:nvCxnSpPr>
                <p:cNvPr id="70" name="Straight Connector 69"/>
                <p:cNvCxnSpPr/>
                <p:nvPr/>
              </p:nvCxnSpPr>
              <p:spPr bwMode="auto">
                <a:xfrm>
                  <a:off x="2900219" y="2322945"/>
                  <a:ext cx="0" cy="1420091"/>
                </a:xfrm>
                <a:prstGeom prst="line">
                  <a:avLst/>
                </a:prstGeom>
                <a:noFill/>
                <a:ln w="19050" cap="rnd" cmpd="sng" algn="ctr">
                  <a:solidFill>
                    <a:schemeClr val="bg1">
                      <a:lumMod val="65000"/>
                    </a:schemeClr>
                  </a:solidFill>
                  <a:prstDash val="solid"/>
                  <a:round/>
                  <a:headEnd type="none" w="med" len="med"/>
                  <a:tailEnd type="none" w="med" len="med"/>
                </a:ln>
                <a:effectLst/>
              </p:spPr>
            </p:cxnSp>
            <p:cxnSp>
              <p:nvCxnSpPr>
                <p:cNvPr id="71" name="Straight Connector 70"/>
                <p:cNvCxnSpPr/>
                <p:nvPr/>
              </p:nvCxnSpPr>
              <p:spPr bwMode="auto">
                <a:xfrm rot="5400000">
                  <a:off x="2900219" y="3627583"/>
                  <a:ext cx="0" cy="265545"/>
                </a:xfrm>
                <a:prstGeom prst="line">
                  <a:avLst/>
                </a:prstGeom>
                <a:noFill/>
                <a:ln w="19050" cap="rnd" cmpd="sng" algn="ctr">
                  <a:solidFill>
                    <a:schemeClr val="bg1">
                      <a:lumMod val="65000"/>
                    </a:schemeClr>
                  </a:solidFill>
                  <a:prstDash val="solid"/>
                  <a:round/>
                  <a:headEnd type="none" w="med" len="med"/>
                  <a:tailEnd type="none" w="med" len="med"/>
                </a:ln>
                <a:effectLst/>
              </p:spPr>
            </p:cxnSp>
            <p:cxnSp>
              <p:nvCxnSpPr>
                <p:cNvPr id="72" name="Straight Connector 71"/>
                <p:cNvCxnSpPr/>
                <p:nvPr/>
              </p:nvCxnSpPr>
              <p:spPr bwMode="auto">
                <a:xfrm rot="5400000">
                  <a:off x="2900219" y="2184402"/>
                  <a:ext cx="0" cy="265545"/>
                </a:xfrm>
                <a:prstGeom prst="line">
                  <a:avLst/>
                </a:prstGeom>
                <a:noFill/>
                <a:ln w="19050" cap="rnd" cmpd="sng" algn="ctr">
                  <a:solidFill>
                    <a:schemeClr val="bg1">
                      <a:lumMod val="65000"/>
                    </a:schemeClr>
                  </a:solidFill>
                  <a:prstDash val="solid"/>
                  <a:round/>
                  <a:headEnd type="none" w="med" len="med"/>
                  <a:tailEnd type="none" w="med" len="med"/>
                </a:ln>
                <a:effectLst/>
              </p:spPr>
            </p:cxnSp>
          </p:grpSp>
        </p:grpSp>
      </p:grpSp>
      <p:sp>
        <p:nvSpPr>
          <p:cNvPr id="15" name="TextBox 14"/>
          <p:cNvSpPr txBox="1"/>
          <p:nvPr/>
        </p:nvSpPr>
        <p:spPr>
          <a:xfrm>
            <a:off x="362362" y="6519562"/>
            <a:ext cx="5045677" cy="276999"/>
          </a:xfrm>
          <a:prstGeom prst="rect">
            <a:avLst/>
          </a:prstGeom>
          <a:noFill/>
          <a:ln>
            <a:solidFill>
              <a:schemeClr val="tx1"/>
            </a:solidFill>
          </a:ln>
        </p:spPr>
        <p:txBody>
          <a:bodyPr wrap="none" rtlCol="0" anchor="t" anchorCtr="0">
            <a:spAutoFit/>
          </a:bodyPr>
          <a:lstStyle/>
          <a:p>
            <a:r>
              <a:rPr lang="en-US" sz="1200" dirty="0" smtClean="0"/>
              <a:t>IgA Antibody Secreting Cells (ASC) present in peripheral blood at Day 7</a:t>
            </a:r>
            <a:endParaRPr lang="en-US" sz="1200" dirty="0"/>
          </a:p>
        </p:txBody>
      </p:sp>
      <p:sp>
        <p:nvSpPr>
          <p:cNvPr id="56" name="Rectangle 55"/>
          <p:cNvSpPr/>
          <p:nvPr/>
        </p:nvSpPr>
        <p:spPr bwMode="gray">
          <a:xfrm>
            <a:off x="64770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Tree>
    <p:extLst>
      <p:ext uri="{BB962C8B-B14F-4D97-AF65-F5344CB8AC3E}">
        <p14:creationId xmlns:p14="http://schemas.microsoft.com/office/powerpoint/2010/main" val="1716590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685800" y="2134899"/>
            <a:ext cx="7162800" cy="3503901"/>
          </a:xfrm>
          <a:prstGeom prst="rect">
            <a:avLst/>
          </a:prstGeom>
        </p:spPr>
      </p:pic>
      <p:sp>
        <p:nvSpPr>
          <p:cNvPr id="2" name="Title 1"/>
          <p:cNvSpPr>
            <a:spLocks noGrp="1"/>
          </p:cNvSpPr>
          <p:nvPr>
            <p:ph type="title"/>
          </p:nvPr>
        </p:nvSpPr>
        <p:spPr>
          <a:xfrm>
            <a:off x="8467" y="457200"/>
            <a:ext cx="7391400" cy="505266"/>
          </a:xfrm>
        </p:spPr>
        <p:txBody>
          <a:bodyPr/>
          <a:lstStyle/>
          <a:p>
            <a:r>
              <a:rPr lang="en-US" sz="2800" dirty="0" smtClean="0"/>
              <a:t>Dose Dependent Cell Mediated T Cell Responses</a:t>
            </a:r>
            <a:endParaRPr lang="en-US" sz="2800" dirty="0"/>
          </a:p>
        </p:txBody>
      </p:sp>
      <p:cxnSp>
        <p:nvCxnSpPr>
          <p:cNvPr id="7" name="Straight Connector 6"/>
          <p:cNvCxnSpPr/>
          <p:nvPr/>
        </p:nvCxnSpPr>
        <p:spPr bwMode="auto">
          <a:xfrm>
            <a:off x="2209800" y="2514600"/>
            <a:ext cx="4419600" cy="0"/>
          </a:xfrm>
          <a:prstGeom prst="line">
            <a:avLst/>
          </a:prstGeom>
          <a:noFill/>
          <a:ln w="38100" cap="rnd" cmpd="sng" algn="ctr">
            <a:solidFill>
              <a:schemeClr val="accent2"/>
            </a:solidFill>
            <a:prstDash val="solid"/>
            <a:round/>
            <a:headEnd type="none" w="med" len="med"/>
            <a:tailEnd type="none" w="med" len="med"/>
          </a:ln>
          <a:effectLst/>
        </p:spPr>
      </p:cxnSp>
      <p:cxnSp>
        <p:nvCxnSpPr>
          <p:cNvPr id="9" name="Straight Connector 8"/>
          <p:cNvCxnSpPr/>
          <p:nvPr/>
        </p:nvCxnSpPr>
        <p:spPr bwMode="auto">
          <a:xfrm>
            <a:off x="2209800" y="2971800"/>
            <a:ext cx="2971800" cy="0"/>
          </a:xfrm>
          <a:prstGeom prst="line">
            <a:avLst/>
          </a:prstGeom>
          <a:noFill/>
          <a:ln w="38100" cap="rnd" cmpd="sng" algn="ctr">
            <a:solidFill>
              <a:schemeClr val="accent2"/>
            </a:solidFill>
            <a:prstDash val="solid"/>
            <a:round/>
            <a:headEnd type="none" w="med" len="med"/>
            <a:tailEnd type="none" w="med" len="med"/>
          </a:ln>
          <a:effectLst/>
        </p:spPr>
      </p:cxnSp>
      <p:cxnSp>
        <p:nvCxnSpPr>
          <p:cNvPr id="11" name="Straight Connector 10"/>
          <p:cNvCxnSpPr/>
          <p:nvPr/>
        </p:nvCxnSpPr>
        <p:spPr bwMode="auto">
          <a:xfrm>
            <a:off x="2209800" y="3429000"/>
            <a:ext cx="1600200" cy="0"/>
          </a:xfrm>
          <a:prstGeom prst="line">
            <a:avLst/>
          </a:prstGeom>
          <a:noFill/>
          <a:ln w="38100" cap="rnd" cmpd="sng" algn="ctr">
            <a:solidFill>
              <a:schemeClr val="accent2"/>
            </a:solidFill>
            <a:prstDash val="solid"/>
            <a:round/>
            <a:headEnd type="none" w="med" len="med"/>
            <a:tailEnd type="none" w="med" len="med"/>
          </a:ln>
          <a:effectLst/>
        </p:spPr>
      </p:cxnSp>
      <p:sp>
        <p:nvSpPr>
          <p:cNvPr id="12" name="TextBox 11"/>
          <p:cNvSpPr txBox="1"/>
          <p:nvPr/>
        </p:nvSpPr>
        <p:spPr>
          <a:xfrm>
            <a:off x="3581400" y="3048000"/>
            <a:ext cx="609600" cy="446276"/>
          </a:xfrm>
          <a:prstGeom prst="rect">
            <a:avLst/>
          </a:prstGeom>
          <a:noFill/>
        </p:spPr>
        <p:txBody>
          <a:bodyPr wrap="square" rtlCol="0" anchor="t" anchorCtr="0">
            <a:spAutoFit/>
          </a:bodyPr>
          <a:lstStyle/>
          <a:p>
            <a:pPr algn="l">
              <a:lnSpc>
                <a:spcPct val="95000"/>
              </a:lnSpc>
            </a:pPr>
            <a:r>
              <a:rPr lang="en-US" sz="2400" dirty="0" smtClean="0">
                <a:solidFill>
                  <a:schemeClr val="accent1">
                    <a:lumMod val="60000"/>
                    <a:lumOff val="40000"/>
                  </a:schemeClr>
                </a:solidFill>
                <a:latin typeface="+mn-lt"/>
                <a:cs typeface="Corbel"/>
              </a:rPr>
              <a:t>*</a:t>
            </a:r>
          </a:p>
        </p:txBody>
      </p:sp>
      <p:sp>
        <p:nvSpPr>
          <p:cNvPr id="13" name="TextBox 12"/>
          <p:cNvSpPr txBox="1"/>
          <p:nvPr/>
        </p:nvSpPr>
        <p:spPr>
          <a:xfrm>
            <a:off x="4800600" y="2590800"/>
            <a:ext cx="609600" cy="446276"/>
          </a:xfrm>
          <a:prstGeom prst="rect">
            <a:avLst/>
          </a:prstGeom>
          <a:noFill/>
        </p:spPr>
        <p:txBody>
          <a:bodyPr wrap="square" rtlCol="0" anchor="t" anchorCtr="0">
            <a:spAutoFit/>
          </a:bodyPr>
          <a:lstStyle/>
          <a:p>
            <a:pPr algn="l">
              <a:lnSpc>
                <a:spcPct val="95000"/>
              </a:lnSpc>
            </a:pPr>
            <a:r>
              <a:rPr lang="en-US" sz="2400" dirty="0" smtClean="0">
                <a:solidFill>
                  <a:schemeClr val="accent1">
                    <a:lumMod val="60000"/>
                    <a:lumOff val="40000"/>
                  </a:schemeClr>
                </a:solidFill>
                <a:latin typeface="+mn-lt"/>
                <a:cs typeface="Corbel"/>
              </a:rPr>
              <a:t>**</a:t>
            </a:r>
          </a:p>
        </p:txBody>
      </p:sp>
      <p:sp>
        <p:nvSpPr>
          <p:cNvPr id="14" name="TextBox 13"/>
          <p:cNvSpPr txBox="1"/>
          <p:nvPr/>
        </p:nvSpPr>
        <p:spPr>
          <a:xfrm>
            <a:off x="6248400" y="2133600"/>
            <a:ext cx="609600" cy="446276"/>
          </a:xfrm>
          <a:prstGeom prst="rect">
            <a:avLst/>
          </a:prstGeom>
          <a:noFill/>
          <a:ln>
            <a:noFill/>
          </a:ln>
        </p:spPr>
        <p:txBody>
          <a:bodyPr wrap="square" rtlCol="0" anchor="t" anchorCtr="0">
            <a:spAutoFit/>
          </a:bodyPr>
          <a:lstStyle/>
          <a:p>
            <a:pPr algn="l">
              <a:lnSpc>
                <a:spcPct val="95000"/>
              </a:lnSpc>
            </a:pPr>
            <a:r>
              <a:rPr lang="en-US" sz="2400" dirty="0" smtClean="0">
                <a:solidFill>
                  <a:schemeClr val="accent1">
                    <a:lumMod val="60000"/>
                    <a:lumOff val="40000"/>
                  </a:schemeClr>
                </a:solidFill>
                <a:latin typeface="+mn-lt"/>
                <a:cs typeface="Corbel"/>
              </a:rPr>
              <a:t>**</a:t>
            </a:r>
          </a:p>
        </p:txBody>
      </p:sp>
      <p:sp>
        <p:nvSpPr>
          <p:cNvPr id="15" name="TextBox 14"/>
          <p:cNvSpPr txBox="1"/>
          <p:nvPr/>
        </p:nvSpPr>
        <p:spPr>
          <a:xfrm>
            <a:off x="7620000" y="5715000"/>
            <a:ext cx="1524000" cy="298800"/>
          </a:xfrm>
          <a:prstGeom prst="rect">
            <a:avLst/>
          </a:prstGeom>
          <a:noFill/>
        </p:spPr>
        <p:txBody>
          <a:bodyPr wrap="square" rtlCol="0" anchor="t" anchorCtr="0">
            <a:spAutoFit/>
          </a:bodyPr>
          <a:lstStyle/>
          <a:p>
            <a:pPr algn="l">
              <a:lnSpc>
                <a:spcPct val="95000"/>
              </a:lnSpc>
            </a:pPr>
            <a:r>
              <a:rPr lang="en-US" sz="1400" dirty="0" smtClean="0">
                <a:solidFill>
                  <a:schemeClr val="tx1">
                    <a:lumMod val="65000"/>
                    <a:lumOff val="35000"/>
                  </a:schemeClr>
                </a:solidFill>
                <a:latin typeface="+mn-lt"/>
                <a:cs typeface="Corbel"/>
              </a:rPr>
              <a:t>*  </a:t>
            </a:r>
            <a:r>
              <a:rPr lang="en-US" sz="1400" dirty="0" smtClean="0">
                <a:solidFill>
                  <a:schemeClr val="tx1">
                    <a:lumMod val="65000"/>
                    <a:lumOff val="35000"/>
                  </a:schemeClr>
                </a:solidFill>
                <a:cs typeface="Corbel"/>
              </a:rPr>
              <a:t>P ≤ 0.05</a:t>
            </a:r>
            <a:endParaRPr lang="en-US" sz="1400" dirty="0" smtClean="0">
              <a:solidFill>
                <a:schemeClr val="tx1">
                  <a:lumMod val="65000"/>
                  <a:lumOff val="35000"/>
                </a:schemeClr>
              </a:solidFill>
              <a:latin typeface="+mn-lt"/>
              <a:cs typeface="Corbel"/>
            </a:endParaRPr>
          </a:p>
        </p:txBody>
      </p:sp>
      <p:sp>
        <p:nvSpPr>
          <p:cNvPr id="16" name="TextBox 15"/>
          <p:cNvSpPr txBox="1"/>
          <p:nvPr/>
        </p:nvSpPr>
        <p:spPr>
          <a:xfrm>
            <a:off x="7620000" y="6172200"/>
            <a:ext cx="1177365" cy="298800"/>
          </a:xfrm>
          <a:prstGeom prst="rect">
            <a:avLst/>
          </a:prstGeom>
          <a:noFill/>
        </p:spPr>
        <p:txBody>
          <a:bodyPr wrap="square" rtlCol="0" anchor="t" anchorCtr="0">
            <a:spAutoFit/>
          </a:bodyPr>
          <a:lstStyle/>
          <a:p>
            <a:pPr algn="l">
              <a:lnSpc>
                <a:spcPct val="95000"/>
              </a:lnSpc>
            </a:pPr>
            <a:r>
              <a:rPr lang="en-US" sz="1400" dirty="0" smtClean="0">
                <a:solidFill>
                  <a:schemeClr val="tx1">
                    <a:lumMod val="65000"/>
                    <a:lumOff val="35000"/>
                  </a:schemeClr>
                </a:solidFill>
                <a:latin typeface="+mn-lt"/>
                <a:cs typeface="Corbel"/>
              </a:rPr>
              <a:t>**</a:t>
            </a:r>
            <a:r>
              <a:rPr lang="en-US" sz="1400" dirty="0">
                <a:solidFill>
                  <a:schemeClr val="tx1">
                    <a:lumMod val="65000"/>
                    <a:lumOff val="35000"/>
                  </a:schemeClr>
                </a:solidFill>
                <a:cs typeface="Corbel"/>
              </a:rPr>
              <a:t>P </a:t>
            </a:r>
            <a:r>
              <a:rPr lang="en-US" sz="1400" dirty="0" smtClean="0">
                <a:solidFill>
                  <a:schemeClr val="tx1">
                    <a:lumMod val="65000"/>
                    <a:lumOff val="35000"/>
                  </a:schemeClr>
                </a:solidFill>
                <a:cs typeface="Corbel"/>
              </a:rPr>
              <a:t>≤ 0.01</a:t>
            </a:r>
            <a:endParaRPr lang="en-US" sz="1400" dirty="0" smtClean="0">
              <a:solidFill>
                <a:schemeClr val="tx1">
                  <a:lumMod val="65000"/>
                  <a:lumOff val="35000"/>
                </a:schemeClr>
              </a:solidFill>
              <a:latin typeface="+mn-lt"/>
              <a:cs typeface="Corbel"/>
            </a:endParaRPr>
          </a:p>
        </p:txBody>
      </p:sp>
      <p:graphicFrame>
        <p:nvGraphicFramePr>
          <p:cNvPr id="18" name="Table 17"/>
          <p:cNvGraphicFramePr>
            <a:graphicFrameLocks noGrp="1"/>
          </p:cNvGraphicFramePr>
          <p:nvPr>
            <p:extLst/>
          </p:nvPr>
        </p:nvGraphicFramePr>
        <p:xfrm>
          <a:off x="381000" y="5943600"/>
          <a:ext cx="7086600" cy="370840"/>
        </p:xfrm>
        <a:graphic>
          <a:graphicData uri="http://schemas.openxmlformats.org/drawingml/2006/table">
            <a:tbl>
              <a:tblPr firstRow="1" bandRow="1">
                <a:tableStyleId>{5C22544A-7EE6-4342-B048-85BDC9FD1C3A}</a:tableStyleId>
              </a:tblPr>
              <a:tblGrid>
                <a:gridCol w="1417320"/>
                <a:gridCol w="1417320"/>
                <a:gridCol w="1417320"/>
                <a:gridCol w="1417320"/>
                <a:gridCol w="1417320"/>
              </a:tblGrid>
              <a:tr h="370840">
                <a:tc>
                  <a:txBody>
                    <a:bodyPr/>
                    <a:lstStyle/>
                    <a:p>
                      <a:pPr algn="ctr"/>
                      <a:r>
                        <a:rPr lang="en-US" dirty="0" smtClean="0">
                          <a:solidFill>
                            <a:schemeClr val="bg1"/>
                          </a:solidFill>
                        </a:rPr>
                        <a:t>Mean</a:t>
                      </a:r>
                      <a:endParaRPr lang="en-US" dirty="0">
                        <a:solidFill>
                          <a:schemeClr val="bg1"/>
                        </a:solidFill>
                      </a:endParaRPr>
                    </a:p>
                  </a:txBody>
                  <a:tcPr>
                    <a:solidFill>
                      <a:srgbClr val="F93607"/>
                    </a:solidFill>
                  </a:tcPr>
                </a:tc>
                <a:tc>
                  <a:txBody>
                    <a:bodyPr/>
                    <a:lstStyle/>
                    <a:p>
                      <a:pPr algn="ctr"/>
                      <a:r>
                        <a:rPr lang="en-US" dirty="0" smtClean="0">
                          <a:solidFill>
                            <a:schemeClr val="bg1"/>
                          </a:solidFill>
                        </a:rPr>
                        <a:t>9</a:t>
                      </a:r>
                      <a:endParaRPr lang="en-US" dirty="0">
                        <a:solidFill>
                          <a:schemeClr val="bg1"/>
                        </a:solidFill>
                      </a:endParaRPr>
                    </a:p>
                  </a:txBody>
                  <a:tcPr>
                    <a:solidFill>
                      <a:srgbClr val="F93607"/>
                    </a:solidFill>
                  </a:tcPr>
                </a:tc>
                <a:tc>
                  <a:txBody>
                    <a:bodyPr/>
                    <a:lstStyle/>
                    <a:p>
                      <a:pPr algn="ctr"/>
                      <a:r>
                        <a:rPr lang="en-US" dirty="0" smtClean="0">
                          <a:solidFill>
                            <a:schemeClr val="bg1"/>
                          </a:solidFill>
                        </a:rPr>
                        <a:t>41</a:t>
                      </a:r>
                      <a:endParaRPr lang="en-US" dirty="0">
                        <a:solidFill>
                          <a:schemeClr val="bg1"/>
                        </a:solidFill>
                      </a:endParaRPr>
                    </a:p>
                  </a:txBody>
                  <a:tcPr>
                    <a:solidFill>
                      <a:srgbClr val="F93607"/>
                    </a:solidFill>
                  </a:tcPr>
                </a:tc>
                <a:tc>
                  <a:txBody>
                    <a:bodyPr/>
                    <a:lstStyle/>
                    <a:p>
                      <a:pPr algn="ctr"/>
                      <a:r>
                        <a:rPr lang="en-US" dirty="0" smtClean="0">
                          <a:solidFill>
                            <a:schemeClr val="bg1"/>
                          </a:solidFill>
                        </a:rPr>
                        <a:t>102</a:t>
                      </a:r>
                      <a:endParaRPr lang="en-US" dirty="0">
                        <a:solidFill>
                          <a:schemeClr val="bg1"/>
                        </a:solidFill>
                      </a:endParaRPr>
                    </a:p>
                  </a:txBody>
                  <a:tcPr>
                    <a:solidFill>
                      <a:srgbClr val="F93607"/>
                    </a:solidFill>
                  </a:tcPr>
                </a:tc>
                <a:tc>
                  <a:txBody>
                    <a:bodyPr/>
                    <a:lstStyle/>
                    <a:p>
                      <a:pPr algn="ctr"/>
                      <a:r>
                        <a:rPr lang="en-US" dirty="0" smtClean="0">
                          <a:solidFill>
                            <a:schemeClr val="bg1"/>
                          </a:solidFill>
                        </a:rPr>
                        <a:t>175</a:t>
                      </a:r>
                      <a:endParaRPr lang="en-US" dirty="0">
                        <a:solidFill>
                          <a:schemeClr val="bg1"/>
                        </a:solidFill>
                      </a:endParaRPr>
                    </a:p>
                  </a:txBody>
                  <a:tcPr>
                    <a:solidFill>
                      <a:srgbClr val="F93607"/>
                    </a:solidFill>
                  </a:tcPr>
                </a:tc>
              </a:tr>
            </a:tbl>
          </a:graphicData>
        </a:graphic>
      </p:graphicFrame>
      <p:sp>
        <p:nvSpPr>
          <p:cNvPr id="17" name="Rectangle 16"/>
          <p:cNvSpPr/>
          <p:nvPr/>
        </p:nvSpPr>
        <p:spPr bwMode="gray">
          <a:xfrm>
            <a:off x="67056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Tree>
    <p:extLst>
      <p:ext uri="{BB962C8B-B14F-4D97-AF65-F5344CB8AC3E}">
        <p14:creationId xmlns:p14="http://schemas.microsoft.com/office/powerpoint/2010/main" val="2663004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966872" y="1114214"/>
            <a:ext cx="2638269" cy="2743200"/>
          </a:xfrm>
          <a:prstGeom prst="rect">
            <a:avLst/>
          </a:prstGeom>
        </p:spPr>
      </p:pic>
      <p:pic>
        <p:nvPicPr>
          <p:cNvPr id="5" name="Picture 4"/>
          <p:cNvPicPr>
            <a:picLocks noChangeAspect="1"/>
          </p:cNvPicPr>
          <p:nvPr/>
        </p:nvPicPr>
        <p:blipFill>
          <a:blip r:embed="rId5"/>
          <a:stretch>
            <a:fillRect/>
          </a:stretch>
        </p:blipFill>
        <p:spPr>
          <a:xfrm>
            <a:off x="4256320" y="1114214"/>
            <a:ext cx="2638269" cy="2743200"/>
          </a:xfrm>
          <a:prstGeom prst="rect">
            <a:avLst/>
          </a:prstGeom>
        </p:spPr>
      </p:pic>
      <p:cxnSp>
        <p:nvCxnSpPr>
          <p:cNvPr id="9" name="Straight Connector 8"/>
          <p:cNvCxnSpPr/>
          <p:nvPr/>
        </p:nvCxnSpPr>
        <p:spPr>
          <a:xfrm>
            <a:off x="1756381" y="3448323"/>
            <a:ext cx="5345640" cy="0"/>
          </a:xfrm>
          <a:prstGeom prst="line">
            <a:avLst/>
          </a:prstGeom>
          <a:ln w="38100" cmpd="sng">
            <a:solidFill>
              <a:schemeClr val="accent2"/>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767712" y="1241925"/>
            <a:ext cx="20491" cy="2206398"/>
          </a:xfrm>
          <a:prstGeom prst="straightConnector1">
            <a:avLst/>
          </a:prstGeom>
          <a:ln w="381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102021" y="3258067"/>
            <a:ext cx="1258014" cy="369332"/>
          </a:xfrm>
          <a:prstGeom prst="rect">
            <a:avLst/>
          </a:prstGeom>
          <a:noFill/>
        </p:spPr>
        <p:txBody>
          <a:bodyPr wrap="none" rtlCol="0">
            <a:spAutoFit/>
          </a:bodyPr>
          <a:lstStyle/>
          <a:p>
            <a:r>
              <a:rPr lang="en-US" b="1" dirty="0" smtClean="0"/>
              <a:t>CD8 (</a:t>
            </a:r>
            <a:r>
              <a:rPr lang="en-US" b="1" dirty="0"/>
              <a:t>T</a:t>
            </a:r>
            <a:r>
              <a:rPr lang="en-US" b="1" dirty="0" smtClean="0"/>
              <a:t> cell)</a:t>
            </a:r>
            <a:endParaRPr lang="en-US" b="1" dirty="0"/>
          </a:p>
        </p:txBody>
      </p:sp>
      <p:sp>
        <p:nvSpPr>
          <p:cNvPr id="12" name="TextBox 11"/>
          <p:cNvSpPr txBox="1"/>
          <p:nvPr/>
        </p:nvSpPr>
        <p:spPr>
          <a:xfrm rot="16200000">
            <a:off x="1177319" y="2060588"/>
            <a:ext cx="788672" cy="400110"/>
          </a:xfrm>
          <a:prstGeom prst="rect">
            <a:avLst/>
          </a:prstGeom>
          <a:noFill/>
        </p:spPr>
        <p:txBody>
          <a:bodyPr wrap="none" rtlCol="0">
            <a:spAutoFit/>
          </a:bodyPr>
          <a:lstStyle/>
          <a:p>
            <a:pPr algn="ctr"/>
            <a:r>
              <a:rPr lang="en-US" sz="2000" b="1" dirty="0" smtClean="0"/>
              <a:t>IFN-</a:t>
            </a:r>
            <a:r>
              <a:rPr lang="en-US" sz="2000" b="1" dirty="0" smtClean="0">
                <a:latin typeface="Symbol" charset="2"/>
                <a:cs typeface="Symbol" charset="2"/>
              </a:rPr>
              <a:t>g</a:t>
            </a:r>
          </a:p>
        </p:txBody>
      </p:sp>
      <p:sp>
        <p:nvSpPr>
          <p:cNvPr id="13" name="TextBox 12"/>
          <p:cNvSpPr txBox="1"/>
          <p:nvPr/>
        </p:nvSpPr>
        <p:spPr>
          <a:xfrm>
            <a:off x="3239440" y="1047690"/>
            <a:ext cx="724427" cy="400110"/>
          </a:xfrm>
          <a:prstGeom prst="rect">
            <a:avLst/>
          </a:prstGeom>
          <a:noFill/>
        </p:spPr>
        <p:txBody>
          <a:bodyPr wrap="none" rtlCol="0">
            <a:spAutoFit/>
          </a:bodyPr>
          <a:lstStyle/>
          <a:p>
            <a:r>
              <a:rPr lang="en-US" sz="2000" b="1" dirty="0" smtClean="0"/>
              <a:t>Day0</a:t>
            </a:r>
            <a:endParaRPr lang="en-US" sz="2000" b="1" dirty="0"/>
          </a:p>
        </p:txBody>
      </p:sp>
      <p:sp>
        <p:nvSpPr>
          <p:cNvPr id="14" name="TextBox 13"/>
          <p:cNvSpPr txBox="1"/>
          <p:nvPr/>
        </p:nvSpPr>
        <p:spPr>
          <a:xfrm>
            <a:off x="5549104" y="1047690"/>
            <a:ext cx="724427" cy="400110"/>
          </a:xfrm>
          <a:prstGeom prst="rect">
            <a:avLst/>
          </a:prstGeom>
          <a:noFill/>
        </p:spPr>
        <p:txBody>
          <a:bodyPr wrap="none" rtlCol="0">
            <a:spAutoFit/>
          </a:bodyPr>
          <a:lstStyle/>
          <a:p>
            <a:r>
              <a:rPr lang="en-US" sz="2000" b="1" dirty="0" smtClean="0"/>
              <a:t>Day7</a:t>
            </a:r>
            <a:endParaRPr lang="en-US" sz="2000" b="1" dirty="0"/>
          </a:p>
        </p:txBody>
      </p:sp>
      <p:cxnSp>
        <p:nvCxnSpPr>
          <p:cNvPr id="16" name="Straight Connector 15"/>
          <p:cNvCxnSpPr/>
          <p:nvPr/>
        </p:nvCxnSpPr>
        <p:spPr>
          <a:xfrm flipV="1">
            <a:off x="1798393" y="6197315"/>
            <a:ext cx="5459132" cy="2"/>
          </a:xfrm>
          <a:prstGeom prst="line">
            <a:avLst/>
          </a:prstGeom>
          <a:ln w="38100" cmpd="sng">
            <a:solidFill>
              <a:srgbClr val="7C98AB"/>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809724" y="3971543"/>
            <a:ext cx="0" cy="2225772"/>
          </a:xfrm>
          <a:prstGeom prst="straightConnector1">
            <a:avLst/>
          </a:prstGeom>
          <a:ln w="381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rot="16200000">
            <a:off x="1192932" y="4881609"/>
            <a:ext cx="505267" cy="400110"/>
          </a:xfrm>
          <a:prstGeom prst="rect">
            <a:avLst/>
          </a:prstGeom>
          <a:noFill/>
        </p:spPr>
        <p:txBody>
          <a:bodyPr wrap="none" rtlCol="0">
            <a:spAutoFit/>
          </a:bodyPr>
          <a:lstStyle/>
          <a:p>
            <a:r>
              <a:rPr lang="en-US" sz="2000" b="1" dirty="0" smtClean="0">
                <a:latin typeface="Symbol" charset="2"/>
                <a:cs typeface="Symbol" charset="2"/>
              </a:rPr>
              <a:t>a</a:t>
            </a:r>
            <a:r>
              <a:rPr lang="en-US" sz="2000" b="1" dirty="0" smtClean="0">
                <a:latin typeface="Arial"/>
                <a:cs typeface="Arial"/>
              </a:rPr>
              <a:t>4</a:t>
            </a:r>
            <a:endParaRPr lang="en-US" sz="2000" b="1" dirty="0">
              <a:latin typeface="Arial"/>
              <a:cs typeface="Arial"/>
            </a:endParaRPr>
          </a:p>
        </p:txBody>
      </p:sp>
      <p:sp>
        <p:nvSpPr>
          <p:cNvPr id="20" name="Rectangle 19"/>
          <p:cNvSpPr/>
          <p:nvPr/>
        </p:nvSpPr>
        <p:spPr>
          <a:xfrm>
            <a:off x="7382968" y="6012649"/>
            <a:ext cx="441146" cy="369332"/>
          </a:xfrm>
          <a:prstGeom prst="rect">
            <a:avLst/>
          </a:prstGeom>
        </p:spPr>
        <p:txBody>
          <a:bodyPr wrap="none">
            <a:spAutoFit/>
          </a:bodyPr>
          <a:lstStyle/>
          <a:p>
            <a:r>
              <a:rPr lang="en-US" b="1" dirty="0">
                <a:latin typeface="Symbol" charset="2"/>
                <a:cs typeface="Symbol" charset="2"/>
              </a:rPr>
              <a:t>b</a:t>
            </a:r>
            <a:r>
              <a:rPr lang="en-US" b="1" dirty="0"/>
              <a:t>7</a:t>
            </a:r>
          </a:p>
        </p:txBody>
      </p:sp>
      <p:cxnSp>
        <p:nvCxnSpPr>
          <p:cNvPr id="22" name="Straight Arrow Connector 21"/>
          <p:cNvCxnSpPr/>
          <p:nvPr/>
        </p:nvCxnSpPr>
        <p:spPr>
          <a:xfrm>
            <a:off x="6505919" y="2075977"/>
            <a:ext cx="596102"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5529673" y="1421071"/>
            <a:ext cx="879843" cy="118141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233245" y="1421071"/>
            <a:ext cx="879843" cy="118141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7149021" y="1891311"/>
            <a:ext cx="1211014" cy="369332"/>
          </a:xfrm>
          <a:prstGeom prst="rect">
            <a:avLst/>
          </a:prstGeom>
          <a:noFill/>
        </p:spPr>
        <p:txBody>
          <a:bodyPr wrap="none" rtlCol="0">
            <a:spAutoFit/>
          </a:bodyPr>
          <a:lstStyle/>
          <a:p>
            <a:r>
              <a:rPr lang="en-US" dirty="0" smtClean="0"/>
              <a:t>HA specific</a:t>
            </a:r>
            <a:endParaRPr lang="en-US" dirty="0"/>
          </a:p>
        </p:txBody>
      </p:sp>
      <p:grpSp>
        <p:nvGrpSpPr>
          <p:cNvPr id="15" name="Group 14"/>
          <p:cNvGrpSpPr/>
          <p:nvPr/>
        </p:nvGrpSpPr>
        <p:grpSpPr>
          <a:xfrm>
            <a:off x="1958066" y="2500530"/>
            <a:ext cx="2647075" cy="3805670"/>
            <a:chOff x="2243583" y="2555751"/>
            <a:chExt cx="2647075" cy="3805670"/>
          </a:xfrm>
        </p:grpSpPr>
        <p:cxnSp>
          <p:nvCxnSpPr>
            <p:cNvPr id="31" name="Straight Arrow Connector 30"/>
            <p:cNvCxnSpPr/>
            <p:nvPr/>
          </p:nvCxnSpPr>
          <p:spPr>
            <a:xfrm flipH="1">
              <a:off x="3829204" y="2555751"/>
              <a:ext cx="1" cy="12962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2243583" y="3618221"/>
              <a:ext cx="2647075" cy="2743200"/>
              <a:chOff x="2243583" y="3618221"/>
              <a:chExt cx="2647075" cy="2743200"/>
            </a:xfrm>
          </p:grpSpPr>
          <p:pic>
            <p:nvPicPr>
              <p:cNvPr id="6" name="Picture 5"/>
              <p:cNvPicPr>
                <a:picLocks noChangeAspect="1"/>
              </p:cNvPicPr>
              <p:nvPr/>
            </p:nvPicPr>
            <p:blipFill>
              <a:blip r:embed="rId6"/>
              <a:stretch>
                <a:fillRect/>
              </a:stretch>
            </p:blipFill>
            <p:spPr>
              <a:xfrm>
                <a:off x="2243583" y="3618221"/>
                <a:ext cx="2638269" cy="2743200"/>
              </a:xfrm>
              <a:prstGeom prst="rect">
                <a:avLst/>
              </a:prstGeom>
            </p:spPr>
          </p:pic>
          <p:sp>
            <p:nvSpPr>
              <p:cNvPr id="36" name="Oval 35"/>
              <p:cNvSpPr/>
              <p:nvPr/>
            </p:nvSpPr>
            <p:spPr>
              <a:xfrm>
                <a:off x="3425212" y="4079772"/>
                <a:ext cx="1465446" cy="121355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3571779" y="3760637"/>
                <a:ext cx="928459" cy="369332"/>
              </a:xfrm>
              <a:prstGeom prst="rect">
                <a:avLst/>
              </a:prstGeom>
              <a:noFill/>
            </p:spPr>
            <p:txBody>
              <a:bodyPr wrap="none" rtlCol="0">
                <a:spAutoFit/>
              </a:bodyPr>
              <a:lstStyle/>
              <a:p>
                <a:r>
                  <a:rPr lang="en-US" b="1" dirty="0">
                    <a:latin typeface="Symbol" charset="2"/>
                    <a:cs typeface="Symbol" charset="2"/>
                  </a:rPr>
                  <a:t>a</a:t>
                </a:r>
                <a:r>
                  <a:rPr lang="en-US" b="1" dirty="0" smtClean="0"/>
                  <a:t>4+</a:t>
                </a:r>
                <a:r>
                  <a:rPr lang="en-US" b="1" dirty="0" smtClean="0">
                    <a:latin typeface="Symbol" charset="2"/>
                    <a:cs typeface="Symbol" charset="2"/>
                  </a:rPr>
                  <a:t>b</a:t>
                </a:r>
                <a:r>
                  <a:rPr lang="en-US" b="1" dirty="0" smtClean="0"/>
                  <a:t>7+</a:t>
                </a:r>
                <a:endParaRPr lang="en-US" b="1" dirty="0"/>
              </a:p>
            </p:txBody>
          </p:sp>
        </p:grpSp>
      </p:grpSp>
      <p:grpSp>
        <p:nvGrpSpPr>
          <p:cNvPr id="19" name="Group 18"/>
          <p:cNvGrpSpPr/>
          <p:nvPr/>
        </p:nvGrpSpPr>
        <p:grpSpPr>
          <a:xfrm>
            <a:off x="4247514" y="2546721"/>
            <a:ext cx="2638269" cy="3759479"/>
            <a:chOff x="4533031" y="2601942"/>
            <a:chExt cx="2638269" cy="3759479"/>
          </a:xfrm>
        </p:grpSpPr>
        <p:cxnSp>
          <p:nvCxnSpPr>
            <p:cNvPr id="32" name="Straight Arrow Connector 31"/>
            <p:cNvCxnSpPr/>
            <p:nvPr/>
          </p:nvCxnSpPr>
          <p:spPr>
            <a:xfrm flipH="1">
              <a:off x="6167967" y="2601942"/>
              <a:ext cx="1" cy="125001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4533031" y="3618221"/>
              <a:ext cx="2638269" cy="2743200"/>
              <a:chOff x="4533031" y="3618221"/>
              <a:chExt cx="2638269" cy="2743200"/>
            </a:xfrm>
          </p:grpSpPr>
          <p:pic>
            <p:nvPicPr>
              <p:cNvPr id="7" name="Picture 6"/>
              <p:cNvPicPr>
                <a:picLocks noChangeAspect="1"/>
              </p:cNvPicPr>
              <p:nvPr/>
            </p:nvPicPr>
            <p:blipFill>
              <a:blip r:embed="rId7"/>
              <a:stretch>
                <a:fillRect/>
              </a:stretch>
            </p:blipFill>
            <p:spPr>
              <a:xfrm>
                <a:off x="4533031" y="3618221"/>
                <a:ext cx="2638269" cy="2743200"/>
              </a:xfrm>
              <a:prstGeom prst="rect">
                <a:avLst/>
              </a:prstGeom>
            </p:spPr>
          </p:pic>
          <p:sp>
            <p:nvSpPr>
              <p:cNvPr id="35" name="Oval 34"/>
              <p:cNvSpPr/>
              <p:nvPr/>
            </p:nvSpPr>
            <p:spPr>
              <a:xfrm>
                <a:off x="5705854" y="4079772"/>
                <a:ext cx="1465446" cy="121355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5945408" y="3760637"/>
                <a:ext cx="928459" cy="369332"/>
              </a:xfrm>
              <a:prstGeom prst="rect">
                <a:avLst/>
              </a:prstGeom>
              <a:noFill/>
            </p:spPr>
            <p:txBody>
              <a:bodyPr wrap="none" rtlCol="0">
                <a:spAutoFit/>
              </a:bodyPr>
              <a:lstStyle/>
              <a:p>
                <a:r>
                  <a:rPr lang="en-US" b="1" dirty="0">
                    <a:latin typeface="Symbol" charset="2"/>
                    <a:cs typeface="Symbol" charset="2"/>
                  </a:rPr>
                  <a:t>a</a:t>
                </a:r>
                <a:r>
                  <a:rPr lang="en-US" b="1" dirty="0" smtClean="0"/>
                  <a:t>4+</a:t>
                </a:r>
                <a:r>
                  <a:rPr lang="en-US" b="1" dirty="0" smtClean="0">
                    <a:latin typeface="Symbol" charset="2"/>
                    <a:cs typeface="Symbol" charset="2"/>
                  </a:rPr>
                  <a:t>b</a:t>
                </a:r>
                <a:r>
                  <a:rPr lang="en-US" b="1" dirty="0" smtClean="0"/>
                  <a:t>7+</a:t>
                </a:r>
                <a:endParaRPr lang="en-US" b="1" dirty="0"/>
              </a:p>
            </p:txBody>
          </p:sp>
        </p:grpSp>
      </p:grpSp>
      <p:sp>
        <p:nvSpPr>
          <p:cNvPr id="34" name="Title 1"/>
          <p:cNvSpPr>
            <a:spLocks noGrp="1"/>
          </p:cNvSpPr>
          <p:nvPr>
            <p:ph type="title"/>
          </p:nvPr>
        </p:nvSpPr>
        <p:spPr>
          <a:xfrm>
            <a:off x="0" y="533400"/>
            <a:ext cx="7467599" cy="505266"/>
          </a:xfrm>
        </p:spPr>
        <p:txBody>
          <a:bodyPr/>
          <a:lstStyle/>
          <a:p>
            <a:r>
              <a:rPr lang="en-US" sz="2800" dirty="0" smtClean="0"/>
              <a:t>Mucosal Homing T Cells Expressing </a:t>
            </a:r>
            <a:r>
              <a:rPr lang="en-US" sz="2800" dirty="0" smtClean="0">
                <a:latin typeface="Symbol" charset="2"/>
                <a:cs typeface="Symbol" charset="2"/>
              </a:rPr>
              <a:t>a</a:t>
            </a:r>
            <a:r>
              <a:rPr lang="en-US" sz="2800" dirty="0" smtClean="0"/>
              <a:t>4</a:t>
            </a:r>
            <a:r>
              <a:rPr lang="en-US" sz="2800" dirty="0" smtClean="0">
                <a:latin typeface="Symbol" charset="2"/>
                <a:cs typeface="Symbol" charset="2"/>
              </a:rPr>
              <a:t>b</a:t>
            </a:r>
            <a:r>
              <a:rPr lang="en-US" sz="2800" dirty="0" smtClean="0"/>
              <a:t>7</a:t>
            </a:r>
            <a:endParaRPr lang="en-US" sz="2800" dirty="0"/>
          </a:p>
        </p:txBody>
      </p:sp>
      <p:sp>
        <p:nvSpPr>
          <p:cNvPr id="33" name="Rectangle 32"/>
          <p:cNvSpPr/>
          <p:nvPr/>
        </p:nvSpPr>
        <p:spPr bwMode="gray">
          <a:xfrm>
            <a:off x="65532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Tree>
    <p:custDataLst>
      <p:tags r:id="rId1"/>
    </p:custDataLst>
    <p:extLst>
      <p:ext uri="{BB962C8B-B14F-4D97-AF65-F5344CB8AC3E}">
        <p14:creationId xmlns:p14="http://schemas.microsoft.com/office/powerpoint/2010/main" val="1065871972"/>
      </p:ext>
    </p:extLst>
  </p:cSld>
  <p:clrMapOvr>
    <a:masterClrMapping/>
  </p:clrMapOvr>
  <mc:AlternateContent xmlns:mc="http://schemas.openxmlformats.org/markup-compatibility/2006" xmlns:p14="http://schemas.microsoft.com/office/powerpoint/2010/main">
    <mc:Choice Requires="p14">
      <p:transition p14:dur="0" advTm="56931"/>
    </mc:Choice>
    <mc:Fallback xmlns="">
      <p:transition advTm="56931"/>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ymbol" charset="2"/>
                <a:cs typeface="Symbol" charset="2"/>
              </a:rPr>
              <a:t>a</a:t>
            </a:r>
            <a:r>
              <a:rPr lang="en-US" sz="2800" dirty="0" smtClean="0"/>
              <a:t>4</a:t>
            </a:r>
            <a:r>
              <a:rPr lang="en-US" sz="2800" dirty="0" smtClean="0">
                <a:latin typeface="Symbol" charset="2"/>
                <a:cs typeface="Symbol" charset="2"/>
              </a:rPr>
              <a:t>b</a:t>
            </a:r>
            <a:r>
              <a:rPr lang="en-US" sz="2800" dirty="0" smtClean="0"/>
              <a:t>7 Directs Genital Tract T Cell Homing</a:t>
            </a:r>
            <a:endParaRPr lang="en-US" sz="2800" dirty="0"/>
          </a:p>
        </p:txBody>
      </p:sp>
      <p:sp>
        <p:nvSpPr>
          <p:cNvPr id="3" name="Content Placeholder 2"/>
          <p:cNvSpPr>
            <a:spLocks noGrp="1"/>
          </p:cNvSpPr>
          <p:nvPr>
            <p:ph idx="1"/>
          </p:nvPr>
        </p:nvSpPr>
        <p:spPr>
          <a:xfrm>
            <a:off x="304800" y="1905000"/>
            <a:ext cx="8534400" cy="3136756"/>
          </a:xfrm>
        </p:spPr>
        <p:txBody>
          <a:bodyPr/>
          <a:lstStyle/>
          <a:p>
            <a:r>
              <a:rPr lang="en-US" dirty="0" smtClean="0"/>
              <a:t>Trimble et al 2010. Human Papillomavirus 16-Associated Cervical Intraepithelial </a:t>
            </a:r>
            <a:r>
              <a:rPr lang="en-US" dirty="0" err="1" smtClean="0"/>
              <a:t>Neoplasia</a:t>
            </a:r>
            <a:r>
              <a:rPr lang="en-US" dirty="0" smtClean="0"/>
              <a:t> in Humans Excludes CD8 T Cells from Dysplastic Epithelium. </a:t>
            </a:r>
            <a:r>
              <a:rPr lang="en-US" i="1" dirty="0" smtClean="0"/>
              <a:t>Journal of Immunology</a:t>
            </a:r>
          </a:p>
          <a:p>
            <a:pPr lvl="1"/>
            <a:endParaRPr lang="en-US" i="1" dirty="0" smtClean="0"/>
          </a:p>
          <a:p>
            <a:endParaRPr lang="en-US" i="1" dirty="0" smtClean="0"/>
          </a:p>
          <a:p>
            <a:r>
              <a:rPr lang="en-US" dirty="0" smtClean="0"/>
              <a:t>Shannon B et al 2014. Impact of Asymptomatic Herpes Simplex Virus Type 2 Infection on Mucosal Homing and Immune Cell Subsets in the Blood and Female Genital Tract.  </a:t>
            </a:r>
            <a:r>
              <a:rPr lang="en-US" i="1" dirty="0" smtClean="0"/>
              <a:t>Journal of Immunology</a:t>
            </a:r>
          </a:p>
          <a:p>
            <a:endParaRPr lang="en-US" dirty="0"/>
          </a:p>
        </p:txBody>
      </p:sp>
      <p:sp>
        <p:nvSpPr>
          <p:cNvPr id="5" name="Rectangle 4"/>
          <p:cNvSpPr/>
          <p:nvPr/>
        </p:nvSpPr>
        <p:spPr bwMode="gray">
          <a:xfrm>
            <a:off x="65532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Tree>
    <p:extLst>
      <p:ext uri="{BB962C8B-B14F-4D97-AF65-F5344CB8AC3E}">
        <p14:creationId xmlns:p14="http://schemas.microsoft.com/office/powerpoint/2010/main" val="1087050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ymbol" charset="2"/>
                <a:cs typeface="Symbol" charset="2"/>
              </a:rPr>
              <a:t>a</a:t>
            </a:r>
            <a:r>
              <a:rPr lang="en-US" sz="2800" dirty="0" smtClean="0"/>
              <a:t>4</a:t>
            </a:r>
            <a:r>
              <a:rPr lang="en-US" sz="2800" dirty="0" smtClean="0">
                <a:latin typeface="Symbol" charset="2"/>
                <a:cs typeface="Symbol" charset="2"/>
              </a:rPr>
              <a:t>b</a:t>
            </a:r>
            <a:r>
              <a:rPr lang="en-US" sz="2800" dirty="0" smtClean="0"/>
              <a:t>7 Directs Genital Tract T Cell Homing</a:t>
            </a:r>
            <a:endParaRPr lang="en-US" sz="2800" dirty="0"/>
          </a:p>
        </p:txBody>
      </p:sp>
      <p:sp>
        <p:nvSpPr>
          <p:cNvPr id="3" name="Content Placeholder 2"/>
          <p:cNvSpPr>
            <a:spLocks noGrp="1"/>
          </p:cNvSpPr>
          <p:nvPr>
            <p:ph idx="1"/>
          </p:nvPr>
        </p:nvSpPr>
        <p:spPr>
          <a:xfrm>
            <a:off x="304800" y="1905000"/>
            <a:ext cx="8534400" cy="3136756"/>
          </a:xfrm>
        </p:spPr>
        <p:txBody>
          <a:bodyPr/>
          <a:lstStyle/>
          <a:p>
            <a:r>
              <a:rPr lang="en-US" dirty="0" smtClean="0"/>
              <a:t>Trimble et al 2010. Human Papillomavirus 16-Associated Cervical Intraepithelial </a:t>
            </a:r>
            <a:r>
              <a:rPr lang="en-US" dirty="0" err="1" smtClean="0"/>
              <a:t>Neoplasia</a:t>
            </a:r>
            <a:r>
              <a:rPr lang="en-US" dirty="0" smtClean="0"/>
              <a:t> in Humans Excludes CD8 T Cells from Dysplastic Epithelium. </a:t>
            </a:r>
            <a:r>
              <a:rPr lang="en-US" i="1" dirty="0" smtClean="0"/>
              <a:t>Journal of Immunology</a:t>
            </a:r>
          </a:p>
          <a:p>
            <a:pPr lvl="1"/>
            <a:endParaRPr lang="en-US" i="1" dirty="0" smtClean="0"/>
          </a:p>
          <a:p>
            <a:endParaRPr lang="en-US" i="1" dirty="0" smtClean="0"/>
          </a:p>
          <a:p>
            <a:r>
              <a:rPr lang="en-US" dirty="0" smtClean="0"/>
              <a:t>Shannon B et al 2014. Impact of Asymptomatic Herpes Simplex Virus Type 2 Infection on Mucosal Homing and Immune Cell Subsets in the Blood and Female Genital Tract.  </a:t>
            </a:r>
            <a:r>
              <a:rPr lang="en-US" i="1" dirty="0" smtClean="0"/>
              <a:t>Journal of Immunology</a:t>
            </a:r>
          </a:p>
          <a:p>
            <a:endParaRPr lang="en-US" dirty="0"/>
          </a:p>
        </p:txBody>
      </p:sp>
      <p:sp>
        <p:nvSpPr>
          <p:cNvPr id="5" name="Rectangle 4"/>
          <p:cNvSpPr/>
          <p:nvPr/>
        </p:nvSpPr>
        <p:spPr bwMode="gray">
          <a:xfrm>
            <a:off x="64770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cxnSp>
        <p:nvCxnSpPr>
          <p:cNvPr id="6" name="Straight Arrow Connector 5"/>
          <p:cNvCxnSpPr/>
          <p:nvPr/>
        </p:nvCxnSpPr>
        <p:spPr bwMode="auto">
          <a:xfrm>
            <a:off x="4191000" y="4572000"/>
            <a:ext cx="0" cy="685800"/>
          </a:xfrm>
          <a:prstGeom prst="straightConnector1">
            <a:avLst/>
          </a:prstGeom>
          <a:noFill/>
          <a:ln w="38100" cap="rnd" cmpd="sng" algn="ctr">
            <a:solidFill>
              <a:schemeClr val="accent2">
                <a:lumMod val="75000"/>
              </a:schemeClr>
            </a:solidFill>
            <a:prstDash val="solid"/>
            <a:round/>
            <a:headEnd type="none" w="med" len="med"/>
            <a:tailEnd type="arrow"/>
          </a:ln>
          <a:effectLst/>
        </p:spPr>
      </p:cxnSp>
      <p:sp>
        <p:nvSpPr>
          <p:cNvPr id="7" name="TextBox 6"/>
          <p:cNvSpPr txBox="1"/>
          <p:nvPr/>
        </p:nvSpPr>
        <p:spPr>
          <a:xfrm>
            <a:off x="1524000" y="5334000"/>
            <a:ext cx="6843114" cy="505266"/>
          </a:xfrm>
          <a:prstGeom prst="rect">
            <a:avLst/>
          </a:prstGeom>
          <a:noFill/>
        </p:spPr>
        <p:txBody>
          <a:bodyPr wrap="none" rtlCol="0" anchor="t" anchorCtr="0">
            <a:spAutoFit/>
          </a:bodyPr>
          <a:lstStyle/>
          <a:p>
            <a:pPr algn="l">
              <a:lnSpc>
                <a:spcPct val="95000"/>
              </a:lnSpc>
            </a:pPr>
            <a:r>
              <a:rPr lang="en-US" sz="2800" b="1" dirty="0" err="1" smtClean="0">
                <a:solidFill>
                  <a:srgbClr val="FF0000"/>
                </a:solidFill>
                <a:latin typeface="+mn-lt"/>
                <a:cs typeface="Corbel"/>
              </a:rPr>
              <a:t>Vaxart’s</a:t>
            </a:r>
            <a:r>
              <a:rPr lang="en-US" sz="2800" b="1" dirty="0" smtClean="0">
                <a:solidFill>
                  <a:srgbClr val="FF0000"/>
                </a:solidFill>
                <a:latin typeface="+mn-lt"/>
                <a:cs typeface="Corbel"/>
              </a:rPr>
              <a:t> Therapeutic HSV-2 Vaccine Program</a:t>
            </a:r>
          </a:p>
        </p:txBody>
      </p:sp>
    </p:spTree>
    <p:extLst>
      <p:ext uri="{BB962C8B-B14F-4D97-AF65-F5344CB8AC3E}">
        <p14:creationId xmlns:p14="http://schemas.microsoft.com/office/powerpoint/2010/main" val="2946496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453519"/>
            <a:ext cx="7467599" cy="564257"/>
          </a:xfrm>
        </p:spPr>
        <p:txBody>
          <a:bodyPr/>
          <a:lstStyle/>
          <a:p>
            <a:r>
              <a:rPr lang="en-US" sz="3200" dirty="0" smtClean="0"/>
              <a:t>Outline</a:t>
            </a:r>
            <a:endParaRPr lang="en-US" sz="3200" dirty="0"/>
          </a:p>
        </p:txBody>
      </p:sp>
      <p:sp>
        <p:nvSpPr>
          <p:cNvPr id="3" name="Content Placeholder 2"/>
          <p:cNvSpPr>
            <a:spLocks noGrp="1"/>
          </p:cNvSpPr>
          <p:nvPr>
            <p:ph idx="1"/>
          </p:nvPr>
        </p:nvSpPr>
        <p:spPr>
          <a:xfrm>
            <a:off x="304800" y="1752600"/>
            <a:ext cx="8534400" cy="3803093"/>
          </a:xfrm>
        </p:spPr>
        <p:txBody>
          <a:bodyPr/>
          <a:lstStyle/>
          <a:p>
            <a:pPr marL="0" indent="0">
              <a:buNone/>
            </a:pPr>
            <a:r>
              <a:rPr lang="en-US" sz="2800" dirty="0" smtClean="0">
                <a:solidFill>
                  <a:schemeClr val="bg1">
                    <a:lumMod val="95000"/>
                  </a:schemeClr>
                </a:solidFill>
              </a:rPr>
              <a:t>Background on </a:t>
            </a:r>
            <a:r>
              <a:rPr lang="en-US" sz="2800" dirty="0" err="1" smtClean="0">
                <a:solidFill>
                  <a:schemeClr val="bg1">
                    <a:lumMod val="95000"/>
                  </a:schemeClr>
                </a:solidFill>
              </a:rPr>
              <a:t>Vaxart’s</a:t>
            </a:r>
            <a:r>
              <a:rPr lang="en-US" sz="2800" dirty="0" smtClean="0">
                <a:solidFill>
                  <a:schemeClr val="bg1">
                    <a:lumMod val="95000"/>
                  </a:schemeClr>
                </a:solidFill>
              </a:rPr>
              <a:t> oral vaccine technology</a:t>
            </a:r>
          </a:p>
          <a:p>
            <a:pPr marL="457200" lvl="1" indent="0">
              <a:buNone/>
            </a:pPr>
            <a:r>
              <a:rPr lang="en-US" sz="2600" dirty="0" smtClean="0">
                <a:solidFill>
                  <a:schemeClr val="bg1">
                    <a:lumMod val="95000"/>
                  </a:schemeClr>
                </a:solidFill>
              </a:rPr>
              <a:t>Non-replicating Ad5-TLR3 platform</a:t>
            </a:r>
          </a:p>
          <a:p>
            <a:endParaRPr lang="en-US" sz="2800" dirty="0" smtClean="0">
              <a:solidFill>
                <a:schemeClr val="bg1">
                  <a:lumMod val="95000"/>
                </a:schemeClr>
              </a:solidFill>
            </a:endParaRPr>
          </a:p>
          <a:p>
            <a:pPr marL="0" indent="0">
              <a:buNone/>
            </a:pPr>
            <a:r>
              <a:rPr lang="en-US" sz="2800" dirty="0" smtClean="0">
                <a:solidFill>
                  <a:schemeClr val="bg1">
                    <a:lumMod val="95000"/>
                  </a:schemeClr>
                </a:solidFill>
              </a:rPr>
              <a:t>Clinical data from phase I trials using delivery H1N1 vaccine in a tablet</a:t>
            </a:r>
          </a:p>
          <a:p>
            <a:pPr marL="0" indent="0">
              <a:buNone/>
            </a:pPr>
            <a:endParaRPr lang="en-US" sz="2800" dirty="0" smtClean="0"/>
          </a:p>
          <a:p>
            <a:r>
              <a:rPr lang="en-US" sz="2800" dirty="0" smtClean="0"/>
              <a:t>Characterization of potential T cell antigens for inclusion in our therapeutic HSV-2 vaccine</a:t>
            </a:r>
            <a:endParaRPr lang="en-US" sz="2800" dirty="0"/>
          </a:p>
        </p:txBody>
      </p:sp>
      <p:sp>
        <p:nvSpPr>
          <p:cNvPr id="4" name="Rectangle 3"/>
          <p:cNvSpPr/>
          <p:nvPr/>
        </p:nvSpPr>
        <p:spPr bwMode="gray">
          <a:xfrm>
            <a:off x="64008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Tree>
    <p:extLst>
      <p:ext uri="{BB962C8B-B14F-4D97-AF65-F5344CB8AC3E}">
        <p14:creationId xmlns:p14="http://schemas.microsoft.com/office/powerpoint/2010/main" val="2431341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gray">
          <a:xfrm>
            <a:off x="66294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
        <p:nvSpPr>
          <p:cNvPr id="2" name="Title 1"/>
          <p:cNvSpPr>
            <a:spLocks noGrp="1"/>
          </p:cNvSpPr>
          <p:nvPr>
            <p:ph type="title"/>
          </p:nvPr>
        </p:nvSpPr>
        <p:spPr>
          <a:xfrm>
            <a:off x="179564" y="-188220"/>
            <a:ext cx="9040636" cy="1143000"/>
          </a:xfrm>
        </p:spPr>
        <p:txBody>
          <a:bodyPr>
            <a:normAutofit/>
          </a:bodyPr>
          <a:lstStyle/>
          <a:p>
            <a:r>
              <a:rPr lang="en-US" sz="2800" dirty="0" smtClean="0"/>
              <a:t>HSV-2 Life Cycle</a:t>
            </a:r>
            <a:endParaRPr lang="en-US" sz="2800" dirty="0"/>
          </a:p>
        </p:txBody>
      </p:sp>
      <p:pic>
        <p:nvPicPr>
          <p:cNvPr id="4" name="Picture 3" descr="Screen Shot 2014-02-07 at 9.14.5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331" y="1197280"/>
            <a:ext cx="6068204" cy="5660720"/>
          </a:xfrm>
          <a:prstGeom prst="rect">
            <a:avLst/>
          </a:prstGeom>
        </p:spPr>
      </p:pic>
      <p:sp>
        <p:nvSpPr>
          <p:cNvPr id="5" name="Rectangle 4"/>
          <p:cNvSpPr/>
          <p:nvPr/>
        </p:nvSpPr>
        <p:spPr>
          <a:xfrm>
            <a:off x="2457007" y="6356350"/>
            <a:ext cx="1190231" cy="22225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5041900" y="6356350"/>
            <a:ext cx="2343751" cy="22225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p:nvGrpSpPr>
        <p:grpSpPr>
          <a:xfrm>
            <a:off x="8165521" y="4520620"/>
            <a:ext cx="1084251" cy="2361000"/>
            <a:chOff x="8165521" y="4520620"/>
            <a:chExt cx="1084251" cy="2361000"/>
          </a:xfrm>
        </p:grpSpPr>
        <p:cxnSp>
          <p:nvCxnSpPr>
            <p:cNvPr id="83" name="Straight Connector 82"/>
            <p:cNvCxnSpPr/>
            <p:nvPr/>
          </p:nvCxnSpPr>
          <p:spPr>
            <a:xfrm>
              <a:off x="8222834" y="6059042"/>
              <a:ext cx="0" cy="822578"/>
            </a:xfrm>
            <a:prstGeom prst="line">
              <a:avLst/>
            </a:prstGeom>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8283518" y="6096000"/>
              <a:ext cx="796212" cy="584776"/>
            </a:xfrm>
            <a:prstGeom prst="rect">
              <a:avLst/>
            </a:prstGeom>
            <a:noFill/>
          </p:spPr>
          <p:txBody>
            <a:bodyPr wrap="none" rtlCol="0">
              <a:spAutoFit/>
            </a:bodyPr>
            <a:lstStyle/>
            <a:p>
              <a:r>
                <a:rPr lang="en-US" sz="1600" dirty="0" smtClean="0"/>
                <a:t>Vaginal</a:t>
              </a:r>
            </a:p>
            <a:p>
              <a:r>
                <a:rPr lang="en-US" sz="1600" dirty="0" smtClean="0"/>
                <a:t> Vault</a:t>
              </a:r>
              <a:endParaRPr lang="en-US" sz="1600" dirty="0"/>
            </a:p>
          </p:txBody>
        </p:sp>
        <p:cxnSp>
          <p:nvCxnSpPr>
            <p:cNvPr id="85" name="Straight Connector 84"/>
            <p:cNvCxnSpPr/>
            <p:nvPr/>
          </p:nvCxnSpPr>
          <p:spPr>
            <a:xfrm>
              <a:off x="8213001" y="5089957"/>
              <a:ext cx="0" cy="714700"/>
            </a:xfrm>
            <a:prstGeom prst="line">
              <a:avLst/>
            </a:prstGeom>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8165521" y="5337793"/>
              <a:ext cx="1084251" cy="338554"/>
            </a:xfrm>
            <a:prstGeom prst="rect">
              <a:avLst/>
            </a:prstGeom>
            <a:noFill/>
          </p:spPr>
          <p:txBody>
            <a:bodyPr wrap="none" rtlCol="0">
              <a:spAutoFit/>
            </a:bodyPr>
            <a:lstStyle/>
            <a:p>
              <a:r>
                <a:rPr lang="en-US" sz="1600" dirty="0" smtClean="0"/>
                <a:t>Epithelium</a:t>
              </a:r>
              <a:endParaRPr lang="en-US" sz="1600" dirty="0"/>
            </a:p>
          </p:txBody>
        </p:sp>
        <p:cxnSp>
          <p:nvCxnSpPr>
            <p:cNvPr id="87" name="Straight Connector 86"/>
            <p:cNvCxnSpPr/>
            <p:nvPr/>
          </p:nvCxnSpPr>
          <p:spPr>
            <a:xfrm>
              <a:off x="8213001" y="4520620"/>
              <a:ext cx="0" cy="351293"/>
            </a:xfrm>
            <a:prstGeom prst="line">
              <a:avLst/>
            </a:prstGeom>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8254019" y="4629642"/>
              <a:ext cx="376926" cy="338554"/>
            </a:xfrm>
            <a:prstGeom prst="rect">
              <a:avLst/>
            </a:prstGeom>
            <a:noFill/>
          </p:spPr>
          <p:txBody>
            <a:bodyPr wrap="none" rtlCol="0">
              <a:spAutoFit/>
            </a:bodyPr>
            <a:lstStyle/>
            <a:p>
              <a:r>
                <a:rPr lang="en-US" sz="1600" dirty="0" smtClean="0"/>
                <a:t>LP</a:t>
              </a:r>
              <a:endParaRPr lang="en-US" sz="1600" dirty="0"/>
            </a:p>
          </p:txBody>
        </p:sp>
      </p:grpSp>
      <p:sp>
        <p:nvSpPr>
          <p:cNvPr id="8" name="TextBox 7"/>
          <p:cNvSpPr txBox="1"/>
          <p:nvPr/>
        </p:nvSpPr>
        <p:spPr>
          <a:xfrm>
            <a:off x="0" y="6212430"/>
            <a:ext cx="1676400" cy="620170"/>
          </a:xfrm>
          <a:prstGeom prst="rect">
            <a:avLst/>
          </a:prstGeom>
          <a:noFill/>
        </p:spPr>
        <p:txBody>
          <a:bodyPr wrap="square" rtlCol="0" anchor="t" anchorCtr="0">
            <a:spAutoFit/>
          </a:bodyPr>
          <a:lstStyle/>
          <a:p>
            <a:pPr algn="l">
              <a:lnSpc>
                <a:spcPct val="95000"/>
              </a:lnSpc>
            </a:pPr>
            <a:r>
              <a:rPr lang="en-US" sz="1200" dirty="0" smtClean="0">
                <a:solidFill>
                  <a:schemeClr val="tx1">
                    <a:lumMod val="65000"/>
                    <a:lumOff val="35000"/>
                  </a:schemeClr>
                </a:solidFill>
                <a:latin typeface="+mn-lt"/>
                <a:cs typeface="Corbel"/>
              </a:rPr>
              <a:t>Adapted from Expert Reviews in Molecular Medicine 2003</a:t>
            </a:r>
          </a:p>
        </p:txBody>
      </p:sp>
    </p:spTree>
    <p:extLst>
      <p:ext uri="{BB962C8B-B14F-4D97-AF65-F5344CB8AC3E}">
        <p14:creationId xmlns:p14="http://schemas.microsoft.com/office/powerpoint/2010/main" val="291542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bwMode="gray">
          <a:xfrm>
            <a:off x="66294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pic>
        <p:nvPicPr>
          <p:cNvPr id="4" name="Picture 3" descr="Screen Shot 2014-02-07 at 9.14.5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331" y="1197280"/>
            <a:ext cx="6068204" cy="5660720"/>
          </a:xfrm>
          <a:prstGeom prst="rect">
            <a:avLst/>
          </a:prstGeom>
        </p:spPr>
      </p:pic>
      <p:grpSp>
        <p:nvGrpSpPr>
          <p:cNvPr id="36" name="Group 35"/>
          <p:cNvGrpSpPr/>
          <p:nvPr/>
        </p:nvGrpSpPr>
        <p:grpSpPr>
          <a:xfrm>
            <a:off x="7199369" y="4451858"/>
            <a:ext cx="956048" cy="826575"/>
            <a:chOff x="1234222" y="4764763"/>
            <a:chExt cx="956048" cy="826575"/>
          </a:xfrm>
        </p:grpSpPr>
        <p:sp>
          <p:nvSpPr>
            <p:cNvPr id="37" name="Oval 36"/>
            <p:cNvSpPr/>
            <p:nvPr/>
          </p:nvSpPr>
          <p:spPr>
            <a:xfrm>
              <a:off x="1234222" y="5178051"/>
              <a:ext cx="468023" cy="4132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CD8</a:t>
              </a:r>
              <a:endParaRPr lang="en-US" sz="1000" dirty="0"/>
            </a:p>
          </p:txBody>
        </p:sp>
        <p:sp>
          <p:nvSpPr>
            <p:cNvPr id="38" name="Oval 37"/>
            <p:cNvSpPr/>
            <p:nvPr/>
          </p:nvSpPr>
          <p:spPr>
            <a:xfrm>
              <a:off x="1722247" y="4764763"/>
              <a:ext cx="468023" cy="4132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CD8</a:t>
              </a:r>
              <a:endParaRPr lang="en-US" sz="1000" dirty="0"/>
            </a:p>
          </p:txBody>
        </p:sp>
        <p:sp>
          <p:nvSpPr>
            <p:cNvPr id="39" name="Oval 38"/>
            <p:cNvSpPr/>
            <p:nvPr/>
          </p:nvSpPr>
          <p:spPr>
            <a:xfrm>
              <a:off x="1561236" y="5123807"/>
              <a:ext cx="468023" cy="4132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CD8</a:t>
              </a:r>
              <a:endParaRPr lang="en-US" sz="1000" dirty="0"/>
            </a:p>
          </p:txBody>
        </p:sp>
      </p:grpSp>
      <p:sp>
        <p:nvSpPr>
          <p:cNvPr id="64" name="Oval 63"/>
          <p:cNvSpPr/>
          <p:nvPr/>
        </p:nvSpPr>
        <p:spPr>
          <a:xfrm>
            <a:off x="6228266" y="1556288"/>
            <a:ext cx="468023" cy="4132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CD8</a:t>
            </a:r>
            <a:endParaRPr lang="en-US" sz="1000" dirty="0"/>
          </a:p>
        </p:txBody>
      </p:sp>
      <p:sp>
        <p:nvSpPr>
          <p:cNvPr id="65" name="Oval 64"/>
          <p:cNvSpPr/>
          <p:nvPr/>
        </p:nvSpPr>
        <p:spPr>
          <a:xfrm>
            <a:off x="6087257" y="1143000"/>
            <a:ext cx="468023" cy="4132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CD8</a:t>
            </a:r>
            <a:endParaRPr lang="en-US" sz="1000" dirty="0"/>
          </a:p>
        </p:txBody>
      </p:sp>
      <p:sp>
        <p:nvSpPr>
          <p:cNvPr id="66" name="Oval 65"/>
          <p:cNvSpPr/>
          <p:nvPr/>
        </p:nvSpPr>
        <p:spPr>
          <a:xfrm>
            <a:off x="6087257" y="2012530"/>
            <a:ext cx="468023" cy="4132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CD8</a:t>
            </a:r>
            <a:endParaRPr lang="en-US" sz="1000" dirty="0"/>
          </a:p>
        </p:txBody>
      </p:sp>
      <p:grpSp>
        <p:nvGrpSpPr>
          <p:cNvPr id="63" name="Group 62"/>
          <p:cNvGrpSpPr/>
          <p:nvPr/>
        </p:nvGrpSpPr>
        <p:grpSpPr>
          <a:xfrm rot="5400000">
            <a:off x="7167465" y="4347565"/>
            <a:ext cx="214206" cy="222165"/>
            <a:chOff x="1327124" y="3821601"/>
            <a:chExt cx="374086" cy="502390"/>
          </a:xfrm>
        </p:grpSpPr>
        <p:cxnSp>
          <p:nvCxnSpPr>
            <p:cNvPr id="67" name="Straight Connector 66"/>
            <p:cNvCxnSpPr/>
            <p:nvPr/>
          </p:nvCxnSpPr>
          <p:spPr>
            <a:xfrm>
              <a:off x="1327124" y="3821601"/>
              <a:ext cx="162420" cy="27554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a:off x="1489544" y="4097148"/>
              <a:ext cx="1" cy="226843"/>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489544" y="4079136"/>
              <a:ext cx="211666"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grpSp>
        <p:nvGrpSpPr>
          <p:cNvPr id="70" name="Group 69"/>
          <p:cNvGrpSpPr/>
          <p:nvPr/>
        </p:nvGrpSpPr>
        <p:grpSpPr>
          <a:xfrm>
            <a:off x="6949279" y="4147401"/>
            <a:ext cx="214206" cy="222165"/>
            <a:chOff x="1327124" y="3821601"/>
            <a:chExt cx="374086" cy="502390"/>
          </a:xfrm>
        </p:grpSpPr>
        <p:cxnSp>
          <p:nvCxnSpPr>
            <p:cNvPr id="71" name="Straight Connector 70"/>
            <p:cNvCxnSpPr/>
            <p:nvPr/>
          </p:nvCxnSpPr>
          <p:spPr>
            <a:xfrm>
              <a:off x="1327124" y="3821601"/>
              <a:ext cx="162420" cy="27554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a:off x="1489544" y="4097148"/>
              <a:ext cx="1" cy="226843"/>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1489544" y="4079136"/>
              <a:ext cx="211666"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grpSp>
        <p:nvGrpSpPr>
          <p:cNvPr id="74" name="Group 73"/>
          <p:cNvGrpSpPr/>
          <p:nvPr/>
        </p:nvGrpSpPr>
        <p:grpSpPr>
          <a:xfrm>
            <a:off x="6747416" y="3891593"/>
            <a:ext cx="214206" cy="222165"/>
            <a:chOff x="1327124" y="3821601"/>
            <a:chExt cx="374086" cy="502390"/>
          </a:xfrm>
        </p:grpSpPr>
        <p:cxnSp>
          <p:nvCxnSpPr>
            <p:cNvPr id="75" name="Straight Connector 74"/>
            <p:cNvCxnSpPr/>
            <p:nvPr/>
          </p:nvCxnSpPr>
          <p:spPr>
            <a:xfrm>
              <a:off x="1327124" y="3821601"/>
              <a:ext cx="162420" cy="27554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1489544" y="4097148"/>
              <a:ext cx="1" cy="226843"/>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1489544" y="4079136"/>
              <a:ext cx="211666"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sp>
        <p:nvSpPr>
          <p:cNvPr id="5" name="Rectangle 4"/>
          <p:cNvSpPr/>
          <p:nvPr/>
        </p:nvSpPr>
        <p:spPr>
          <a:xfrm>
            <a:off x="2457007" y="6356350"/>
            <a:ext cx="1190231" cy="22225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5041900" y="6356350"/>
            <a:ext cx="2343751" cy="22225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6716680" y="2249269"/>
            <a:ext cx="1490875" cy="646331"/>
          </a:xfrm>
          <a:prstGeom prst="rect">
            <a:avLst/>
          </a:prstGeom>
          <a:noFill/>
        </p:spPr>
        <p:txBody>
          <a:bodyPr wrap="none" rtlCol="0">
            <a:spAutoFit/>
          </a:bodyPr>
          <a:lstStyle/>
          <a:p>
            <a:r>
              <a:rPr lang="en-US" dirty="0" smtClean="0"/>
              <a:t>Non </a:t>
            </a:r>
            <a:r>
              <a:rPr lang="en-US" dirty="0" err="1" smtClean="0"/>
              <a:t>Cytocidal</a:t>
            </a:r>
            <a:r>
              <a:rPr lang="en-US" dirty="0" smtClean="0"/>
              <a:t> </a:t>
            </a:r>
          </a:p>
          <a:p>
            <a:r>
              <a:rPr lang="en-US" dirty="0" smtClean="0"/>
              <a:t>Mechanisms</a:t>
            </a:r>
            <a:endParaRPr lang="en-US" dirty="0"/>
          </a:p>
        </p:txBody>
      </p:sp>
      <p:grpSp>
        <p:nvGrpSpPr>
          <p:cNvPr id="3" name="Group 2"/>
          <p:cNvGrpSpPr/>
          <p:nvPr/>
        </p:nvGrpSpPr>
        <p:grpSpPr>
          <a:xfrm>
            <a:off x="8165521" y="4520620"/>
            <a:ext cx="1084251" cy="2361000"/>
            <a:chOff x="8165521" y="4520620"/>
            <a:chExt cx="1084251" cy="2361000"/>
          </a:xfrm>
        </p:grpSpPr>
        <p:cxnSp>
          <p:nvCxnSpPr>
            <p:cNvPr id="83" name="Straight Connector 82"/>
            <p:cNvCxnSpPr/>
            <p:nvPr/>
          </p:nvCxnSpPr>
          <p:spPr>
            <a:xfrm>
              <a:off x="8222834" y="6059042"/>
              <a:ext cx="0" cy="822578"/>
            </a:xfrm>
            <a:prstGeom prst="line">
              <a:avLst/>
            </a:prstGeom>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8283518" y="6096000"/>
              <a:ext cx="796212" cy="584776"/>
            </a:xfrm>
            <a:prstGeom prst="rect">
              <a:avLst/>
            </a:prstGeom>
            <a:noFill/>
          </p:spPr>
          <p:txBody>
            <a:bodyPr wrap="none" rtlCol="0">
              <a:spAutoFit/>
            </a:bodyPr>
            <a:lstStyle/>
            <a:p>
              <a:r>
                <a:rPr lang="en-US" sz="1600" dirty="0" smtClean="0"/>
                <a:t>Vaginal</a:t>
              </a:r>
            </a:p>
            <a:p>
              <a:r>
                <a:rPr lang="en-US" sz="1600" dirty="0" smtClean="0"/>
                <a:t> Vault</a:t>
              </a:r>
              <a:endParaRPr lang="en-US" sz="1600" dirty="0"/>
            </a:p>
          </p:txBody>
        </p:sp>
        <p:cxnSp>
          <p:nvCxnSpPr>
            <p:cNvPr id="85" name="Straight Connector 84"/>
            <p:cNvCxnSpPr/>
            <p:nvPr/>
          </p:nvCxnSpPr>
          <p:spPr>
            <a:xfrm>
              <a:off x="8213001" y="5089957"/>
              <a:ext cx="0" cy="714700"/>
            </a:xfrm>
            <a:prstGeom prst="line">
              <a:avLst/>
            </a:prstGeom>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8165521" y="5337793"/>
              <a:ext cx="1084251" cy="338554"/>
            </a:xfrm>
            <a:prstGeom prst="rect">
              <a:avLst/>
            </a:prstGeom>
            <a:noFill/>
          </p:spPr>
          <p:txBody>
            <a:bodyPr wrap="none" rtlCol="0">
              <a:spAutoFit/>
            </a:bodyPr>
            <a:lstStyle/>
            <a:p>
              <a:r>
                <a:rPr lang="en-US" sz="1600" dirty="0" smtClean="0"/>
                <a:t>Epithelium</a:t>
              </a:r>
              <a:endParaRPr lang="en-US" sz="1600" dirty="0"/>
            </a:p>
          </p:txBody>
        </p:sp>
        <p:cxnSp>
          <p:nvCxnSpPr>
            <p:cNvPr id="87" name="Straight Connector 86"/>
            <p:cNvCxnSpPr/>
            <p:nvPr/>
          </p:nvCxnSpPr>
          <p:spPr>
            <a:xfrm>
              <a:off x="8213001" y="4520620"/>
              <a:ext cx="0" cy="351293"/>
            </a:xfrm>
            <a:prstGeom prst="line">
              <a:avLst/>
            </a:prstGeom>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8254019" y="4629642"/>
              <a:ext cx="376926" cy="338554"/>
            </a:xfrm>
            <a:prstGeom prst="rect">
              <a:avLst/>
            </a:prstGeom>
            <a:noFill/>
          </p:spPr>
          <p:txBody>
            <a:bodyPr wrap="none" rtlCol="0">
              <a:spAutoFit/>
            </a:bodyPr>
            <a:lstStyle/>
            <a:p>
              <a:r>
                <a:rPr lang="en-US" sz="1600" dirty="0" smtClean="0"/>
                <a:t>LP</a:t>
              </a:r>
              <a:endParaRPr lang="en-US" sz="1600" dirty="0"/>
            </a:p>
          </p:txBody>
        </p:sp>
      </p:grpSp>
      <p:sp>
        <p:nvSpPr>
          <p:cNvPr id="41" name="TextBox 40"/>
          <p:cNvSpPr txBox="1"/>
          <p:nvPr/>
        </p:nvSpPr>
        <p:spPr>
          <a:xfrm>
            <a:off x="6781800" y="6019800"/>
            <a:ext cx="1365541" cy="646331"/>
          </a:xfrm>
          <a:prstGeom prst="rect">
            <a:avLst/>
          </a:prstGeom>
          <a:noFill/>
        </p:spPr>
        <p:txBody>
          <a:bodyPr wrap="none" rtlCol="0">
            <a:spAutoFit/>
          </a:bodyPr>
          <a:lstStyle/>
          <a:p>
            <a:r>
              <a:rPr lang="en-US" dirty="0" err="1" smtClean="0"/>
              <a:t>Cytocidal</a:t>
            </a:r>
            <a:endParaRPr lang="en-US" dirty="0" smtClean="0"/>
          </a:p>
          <a:p>
            <a:r>
              <a:rPr lang="en-US" dirty="0" smtClean="0"/>
              <a:t>Mechanisms</a:t>
            </a:r>
            <a:endParaRPr lang="en-US" dirty="0"/>
          </a:p>
        </p:txBody>
      </p:sp>
      <p:sp>
        <p:nvSpPr>
          <p:cNvPr id="42" name="TextBox 41"/>
          <p:cNvSpPr txBox="1"/>
          <p:nvPr/>
        </p:nvSpPr>
        <p:spPr>
          <a:xfrm>
            <a:off x="0" y="6212430"/>
            <a:ext cx="1676400" cy="620170"/>
          </a:xfrm>
          <a:prstGeom prst="rect">
            <a:avLst/>
          </a:prstGeom>
          <a:noFill/>
        </p:spPr>
        <p:txBody>
          <a:bodyPr wrap="square" rtlCol="0" anchor="t" anchorCtr="0">
            <a:spAutoFit/>
          </a:bodyPr>
          <a:lstStyle/>
          <a:p>
            <a:pPr algn="l">
              <a:lnSpc>
                <a:spcPct val="95000"/>
              </a:lnSpc>
            </a:pPr>
            <a:r>
              <a:rPr lang="en-US" sz="1200" dirty="0" smtClean="0">
                <a:solidFill>
                  <a:schemeClr val="tx1">
                    <a:lumMod val="65000"/>
                    <a:lumOff val="35000"/>
                  </a:schemeClr>
                </a:solidFill>
                <a:latin typeface="+mn-lt"/>
                <a:cs typeface="Corbel"/>
              </a:rPr>
              <a:t>Adapted from Expert Reviews in Molecular Medicine 2003</a:t>
            </a:r>
          </a:p>
        </p:txBody>
      </p:sp>
      <p:sp>
        <p:nvSpPr>
          <p:cNvPr id="43" name="Title 1"/>
          <p:cNvSpPr>
            <a:spLocks noGrp="1"/>
          </p:cNvSpPr>
          <p:nvPr>
            <p:ph type="title"/>
          </p:nvPr>
        </p:nvSpPr>
        <p:spPr>
          <a:xfrm>
            <a:off x="179564" y="-188220"/>
            <a:ext cx="9040636" cy="1143000"/>
          </a:xfrm>
        </p:spPr>
        <p:txBody>
          <a:bodyPr>
            <a:normAutofit/>
          </a:bodyPr>
          <a:lstStyle/>
          <a:p>
            <a:r>
              <a:rPr lang="en-US" sz="2800" dirty="0" smtClean="0"/>
              <a:t>HSV-2 Life Cycle-Therapeutic Vaccination</a:t>
            </a:r>
            <a:endParaRPr lang="en-US" sz="2800" dirty="0"/>
          </a:p>
        </p:txBody>
      </p:sp>
    </p:spTree>
    <p:extLst>
      <p:ext uri="{BB962C8B-B14F-4D97-AF65-F5344CB8AC3E}">
        <p14:creationId xmlns:p14="http://schemas.microsoft.com/office/powerpoint/2010/main" val="569594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bwMode="gray">
          <a:xfrm>
            <a:off x="67056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pic>
        <p:nvPicPr>
          <p:cNvPr id="4" name="Picture 3" descr="Screen Shot 2014-02-07 at 9.14.5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331" y="1197280"/>
            <a:ext cx="6068204" cy="5660720"/>
          </a:xfrm>
          <a:prstGeom prst="rect">
            <a:avLst/>
          </a:prstGeom>
        </p:spPr>
      </p:pic>
      <p:grpSp>
        <p:nvGrpSpPr>
          <p:cNvPr id="36" name="Group 35"/>
          <p:cNvGrpSpPr/>
          <p:nvPr/>
        </p:nvGrpSpPr>
        <p:grpSpPr>
          <a:xfrm>
            <a:off x="7199369" y="4451858"/>
            <a:ext cx="956048" cy="826575"/>
            <a:chOff x="1234222" y="4764763"/>
            <a:chExt cx="956048" cy="826575"/>
          </a:xfrm>
        </p:grpSpPr>
        <p:sp>
          <p:nvSpPr>
            <p:cNvPr id="37" name="Oval 36"/>
            <p:cNvSpPr/>
            <p:nvPr/>
          </p:nvSpPr>
          <p:spPr>
            <a:xfrm>
              <a:off x="1234222" y="5178051"/>
              <a:ext cx="468023" cy="4132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CD8</a:t>
              </a:r>
              <a:endParaRPr lang="en-US" sz="1000" dirty="0"/>
            </a:p>
          </p:txBody>
        </p:sp>
        <p:sp>
          <p:nvSpPr>
            <p:cNvPr id="38" name="Oval 37"/>
            <p:cNvSpPr/>
            <p:nvPr/>
          </p:nvSpPr>
          <p:spPr>
            <a:xfrm>
              <a:off x="1722247" y="4764763"/>
              <a:ext cx="468023" cy="4132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CD8</a:t>
              </a:r>
              <a:endParaRPr lang="en-US" sz="1000" dirty="0"/>
            </a:p>
          </p:txBody>
        </p:sp>
        <p:sp>
          <p:nvSpPr>
            <p:cNvPr id="39" name="Oval 38"/>
            <p:cNvSpPr/>
            <p:nvPr/>
          </p:nvSpPr>
          <p:spPr>
            <a:xfrm>
              <a:off x="1561236" y="5123807"/>
              <a:ext cx="468023" cy="4132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CD8</a:t>
              </a:r>
              <a:endParaRPr lang="en-US" sz="1000" dirty="0"/>
            </a:p>
          </p:txBody>
        </p:sp>
      </p:grpSp>
      <p:sp>
        <p:nvSpPr>
          <p:cNvPr id="64" name="Oval 63"/>
          <p:cNvSpPr/>
          <p:nvPr/>
        </p:nvSpPr>
        <p:spPr>
          <a:xfrm>
            <a:off x="6228266" y="1556288"/>
            <a:ext cx="468023" cy="4132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CD8</a:t>
            </a:r>
            <a:endParaRPr lang="en-US" sz="1000" dirty="0"/>
          </a:p>
        </p:txBody>
      </p:sp>
      <p:sp>
        <p:nvSpPr>
          <p:cNvPr id="65" name="Oval 64"/>
          <p:cNvSpPr/>
          <p:nvPr/>
        </p:nvSpPr>
        <p:spPr>
          <a:xfrm>
            <a:off x="6087257" y="1143000"/>
            <a:ext cx="468023" cy="4132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CD8</a:t>
            </a:r>
            <a:endParaRPr lang="en-US" sz="1000" dirty="0"/>
          </a:p>
        </p:txBody>
      </p:sp>
      <p:sp>
        <p:nvSpPr>
          <p:cNvPr id="66" name="Oval 65"/>
          <p:cNvSpPr/>
          <p:nvPr/>
        </p:nvSpPr>
        <p:spPr>
          <a:xfrm>
            <a:off x="6087257" y="2012530"/>
            <a:ext cx="468023" cy="4132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CD8</a:t>
            </a:r>
            <a:endParaRPr lang="en-US" sz="1000" dirty="0"/>
          </a:p>
        </p:txBody>
      </p:sp>
      <p:grpSp>
        <p:nvGrpSpPr>
          <p:cNvPr id="63" name="Group 62"/>
          <p:cNvGrpSpPr/>
          <p:nvPr/>
        </p:nvGrpSpPr>
        <p:grpSpPr>
          <a:xfrm rot="5400000">
            <a:off x="7167465" y="4347565"/>
            <a:ext cx="214206" cy="222165"/>
            <a:chOff x="1327124" y="3821601"/>
            <a:chExt cx="374086" cy="502390"/>
          </a:xfrm>
        </p:grpSpPr>
        <p:cxnSp>
          <p:nvCxnSpPr>
            <p:cNvPr id="67" name="Straight Connector 66"/>
            <p:cNvCxnSpPr/>
            <p:nvPr/>
          </p:nvCxnSpPr>
          <p:spPr>
            <a:xfrm>
              <a:off x="1327124" y="3821601"/>
              <a:ext cx="162420" cy="27554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a:off x="1489544" y="4097148"/>
              <a:ext cx="1" cy="226843"/>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489544" y="4079136"/>
              <a:ext cx="211666"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grpSp>
        <p:nvGrpSpPr>
          <p:cNvPr id="70" name="Group 69"/>
          <p:cNvGrpSpPr/>
          <p:nvPr/>
        </p:nvGrpSpPr>
        <p:grpSpPr>
          <a:xfrm>
            <a:off x="6949279" y="4147401"/>
            <a:ext cx="214206" cy="222165"/>
            <a:chOff x="1327124" y="3821601"/>
            <a:chExt cx="374086" cy="502390"/>
          </a:xfrm>
        </p:grpSpPr>
        <p:cxnSp>
          <p:nvCxnSpPr>
            <p:cNvPr id="71" name="Straight Connector 70"/>
            <p:cNvCxnSpPr/>
            <p:nvPr/>
          </p:nvCxnSpPr>
          <p:spPr>
            <a:xfrm>
              <a:off x="1327124" y="3821601"/>
              <a:ext cx="162420" cy="27554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a:off x="1489544" y="4097148"/>
              <a:ext cx="1" cy="226843"/>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1489544" y="4079136"/>
              <a:ext cx="211666"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grpSp>
        <p:nvGrpSpPr>
          <p:cNvPr id="74" name="Group 73"/>
          <p:cNvGrpSpPr/>
          <p:nvPr/>
        </p:nvGrpSpPr>
        <p:grpSpPr>
          <a:xfrm>
            <a:off x="6747416" y="3891593"/>
            <a:ext cx="214206" cy="222165"/>
            <a:chOff x="1327124" y="3821601"/>
            <a:chExt cx="374086" cy="502390"/>
          </a:xfrm>
        </p:grpSpPr>
        <p:cxnSp>
          <p:nvCxnSpPr>
            <p:cNvPr id="75" name="Straight Connector 74"/>
            <p:cNvCxnSpPr/>
            <p:nvPr/>
          </p:nvCxnSpPr>
          <p:spPr>
            <a:xfrm>
              <a:off x="1327124" y="3821601"/>
              <a:ext cx="162420" cy="27554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1489544" y="4097148"/>
              <a:ext cx="1" cy="226843"/>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1489544" y="4079136"/>
              <a:ext cx="211666"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sp>
        <p:nvSpPr>
          <p:cNvPr id="5" name="Rectangle 4"/>
          <p:cNvSpPr/>
          <p:nvPr/>
        </p:nvSpPr>
        <p:spPr>
          <a:xfrm>
            <a:off x="2457007" y="6356350"/>
            <a:ext cx="1190231" cy="22225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5041900" y="6356350"/>
            <a:ext cx="2343751" cy="22225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6716680" y="2249269"/>
            <a:ext cx="1490875" cy="646331"/>
          </a:xfrm>
          <a:prstGeom prst="rect">
            <a:avLst/>
          </a:prstGeom>
          <a:noFill/>
        </p:spPr>
        <p:txBody>
          <a:bodyPr wrap="none" rtlCol="0">
            <a:spAutoFit/>
          </a:bodyPr>
          <a:lstStyle/>
          <a:p>
            <a:r>
              <a:rPr lang="en-US" dirty="0" smtClean="0"/>
              <a:t>Non </a:t>
            </a:r>
            <a:r>
              <a:rPr lang="en-US" dirty="0" err="1" smtClean="0"/>
              <a:t>Cytocidal</a:t>
            </a:r>
            <a:r>
              <a:rPr lang="en-US" dirty="0" smtClean="0"/>
              <a:t> </a:t>
            </a:r>
          </a:p>
          <a:p>
            <a:r>
              <a:rPr lang="en-US" dirty="0" smtClean="0"/>
              <a:t>Mechanisms</a:t>
            </a:r>
            <a:endParaRPr lang="en-US" dirty="0"/>
          </a:p>
        </p:txBody>
      </p:sp>
      <p:grpSp>
        <p:nvGrpSpPr>
          <p:cNvPr id="3" name="Group 2"/>
          <p:cNvGrpSpPr/>
          <p:nvPr/>
        </p:nvGrpSpPr>
        <p:grpSpPr>
          <a:xfrm>
            <a:off x="8165521" y="4520620"/>
            <a:ext cx="1084251" cy="2361000"/>
            <a:chOff x="8165521" y="4520620"/>
            <a:chExt cx="1084251" cy="2361000"/>
          </a:xfrm>
        </p:grpSpPr>
        <p:cxnSp>
          <p:nvCxnSpPr>
            <p:cNvPr id="83" name="Straight Connector 82"/>
            <p:cNvCxnSpPr/>
            <p:nvPr/>
          </p:nvCxnSpPr>
          <p:spPr>
            <a:xfrm>
              <a:off x="8222834" y="6059042"/>
              <a:ext cx="0" cy="822578"/>
            </a:xfrm>
            <a:prstGeom prst="line">
              <a:avLst/>
            </a:prstGeom>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8283518" y="6096000"/>
              <a:ext cx="796212" cy="584776"/>
            </a:xfrm>
            <a:prstGeom prst="rect">
              <a:avLst/>
            </a:prstGeom>
            <a:noFill/>
          </p:spPr>
          <p:txBody>
            <a:bodyPr wrap="none" rtlCol="0">
              <a:spAutoFit/>
            </a:bodyPr>
            <a:lstStyle/>
            <a:p>
              <a:r>
                <a:rPr lang="en-US" sz="1600" dirty="0" smtClean="0"/>
                <a:t>Vaginal</a:t>
              </a:r>
            </a:p>
            <a:p>
              <a:r>
                <a:rPr lang="en-US" sz="1600" dirty="0" smtClean="0"/>
                <a:t> Vault</a:t>
              </a:r>
              <a:endParaRPr lang="en-US" sz="1600" dirty="0"/>
            </a:p>
          </p:txBody>
        </p:sp>
        <p:cxnSp>
          <p:nvCxnSpPr>
            <p:cNvPr id="85" name="Straight Connector 84"/>
            <p:cNvCxnSpPr/>
            <p:nvPr/>
          </p:nvCxnSpPr>
          <p:spPr>
            <a:xfrm>
              <a:off x="8213001" y="5089957"/>
              <a:ext cx="0" cy="714700"/>
            </a:xfrm>
            <a:prstGeom prst="line">
              <a:avLst/>
            </a:prstGeom>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8165521" y="5337793"/>
              <a:ext cx="1084251" cy="338554"/>
            </a:xfrm>
            <a:prstGeom prst="rect">
              <a:avLst/>
            </a:prstGeom>
            <a:noFill/>
          </p:spPr>
          <p:txBody>
            <a:bodyPr wrap="none" rtlCol="0">
              <a:spAutoFit/>
            </a:bodyPr>
            <a:lstStyle/>
            <a:p>
              <a:r>
                <a:rPr lang="en-US" sz="1600" dirty="0" smtClean="0"/>
                <a:t>Epithelium</a:t>
              </a:r>
              <a:endParaRPr lang="en-US" sz="1600" dirty="0"/>
            </a:p>
          </p:txBody>
        </p:sp>
        <p:cxnSp>
          <p:nvCxnSpPr>
            <p:cNvPr id="87" name="Straight Connector 86"/>
            <p:cNvCxnSpPr/>
            <p:nvPr/>
          </p:nvCxnSpPr>
          <p:spPr>
            <a:xfrm>
              <a:off x="8213001" y="4520620"/>
              <a:ext cx="0" cy="351293"/>
            </a:xfrm>
            <a:prstGeom prst="line">
              <a:avLst/>
            </a:prstGeom>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8254019" y="4629642"/>
              <a:ext cx="376926" cy="338554"/>
            </a:xfrm>
            <a:prstGeom prst="rect">
              <a:avLst/>
            </a:prstGeom>
            <a:noFill/>
          </p:spPr>
          <p:txBody>
            <a:bodyPr wrap="none" rtlCol="0">
              <a:spAutoFit/>
            </a:bodyPr>
            <a:lstStyle/>
            <a:p>
              <a:r>
                <a:rPr lang="en-US" sz="1600" dirty="0" smtClean="0"/>
                <a:t>LP</a:t>
              </a:r>
              <a:endParaRPr lang="en-US" sz="1600" dirty="0"/>
            </a:p>
          </p:txBody>
        </p:sp>
      </p:grpSp>
      <p:sp>
        <p:nvSpPr>
          <p:cNvPr id="41" name="TextBox 40"/>
          <p:cNvSpPr txBox="1"/>
          <p:nvPr/>
        </p:nvSpPr>
        <p:spPr>
          <a:xfrm>
            <a:off x="6781800" y="6019800"/>
            <a:ext cx="1365541" cy="646331"/>
          </a:xfrm>
          <a:prstGeom prst="rect">
            <a:avLst/>
          </a:prstGeom>
          <a:noFill/>
        </p:spPr>
        <p:txBody>
          <a:bodyPr wrap="none" rtlCol="0">
            <a:spAutoFit/>
          </a:bodyPr>
          <a:lstStyle/>
          <a:p>
            <a:r>
              <a:rPr lang="en-US" dirty="0" err="1" smtClean="0"/>
              <a:t>Cytocidal</a:t>
            </a:r>
            <a:endParaRPr lang="en-US" dirty="0" smtClean="0"/>
          </a:p>
          <a:p>
            <a:r>
              <a:rPr lang="en-US" dirty="0" smtClean="0"/>
              <a:t>Mechanisms</a:t>
            </a:r>
            <a:endParaRPr lang="en-US" dirty="0"/>
          </a:p>
        </p:txBody>
      </p:sp>
      <p:sp>
        <p:nvSpPr>
          <p:cNvPr id="42" name="TextBox 41"/>
          <p:cNvSpPr txBox="1"/>
          <p:nvPr/>
        </p:nvSpPr>
        <p:spPr>
          <a:xfrm>
            <a:off x="0" y="6212430"/>
            <a:ext cx="1676400" cy="620170"/>
          </a:xfrm>
          <a:prstGeom prst="rect">
            <a:avLst/>
          </a:prstGeom>
          <a:noFill/>
        </p:spPr>
        <p:txBody>
          <a:bodyPr wrap="square" rtlCol="0" anchor="t" anchorCtr="0">
            <a:spAutoFit/>
          </a:bodyPr>
          <a:lstStyle/>
          <a:p>
            <a:pPr algn="l">
              <a:lnSpc>
                <a:spcPct val="95000"/>
              </a:lnSpc>
            </a:pPr>
            <a:r>
              <a:rPr lang="en-US" sz="1200" dirty="0" smtClean="0">
                <a:solidFill>
                  <a:schemeClr val="tx1">
                    <a:lumMod val="65000"/>
                    <a:lumOff val="35000"/>
                  </a:schemeClr>
                </a:solidFill>
                <a:latin typeface="+mn-lt"/>
                <a:cs typeface="Corbel"/>
              </a:rPr>
              <a:t>Adapted from Expert Reviews in Molecular Medicine 2003</a:t>
            </a:r>
          </a:p>
        </p:txBody>
      </p:sp>
      <p:sp>
        <p:nvSpPr>
          <p:cNvPr id="43" name="Title 1"/>
          <p:cNvSpPr>
            <a:spLocks noGrp="1"/>
          </p:cNvSpPr>
          <p:nvPr>
            <p:ph type="title"/>
          </p:nvPr>
        </p:nvSpPr>
        <p:spPr>
          <a:xfrm>
            <a:off x="179564" y="-188220"/>
            <a:ext cx="9040636" cy="1143000"/>
          </a:xfrm>
        </p:spPr>
        <p:txBody>
          <a:bodyPr>
            <a:normAutofit/>
          </a:bodyPr>
          <a:lstStyle/>
          <a:p>
            <a:r>
              <a:rPr lang="en-US" sz="2800" dirty="0" smtClean="0"/>
              <a:t>HSV-2 Life Cycle-Therapeutic Vaccination</a:t>
            </a:r>
            <a:endParaRPr lang="en-US" sz="2800" dirty="0"/>
          </a:p>
        </p:txBody>
      </p:sp>
      <p:sp>
        <p:nvSpPr>
          <p:cNvPr id="40" name="TextBox 39"/>
          <p:cNvSpPr txBox="1"/>
          <p:nvPr/>
        </p:nvSpPr>
        <p:spPr>
          <a:xfrm>
            <a:off x="7150100" y="3733800"/>
            <a:ext cx="1981200" cy="357790"/>
          </a:xfrm>
          <a:prstGeom prst="rect">
            <a:avLst/>
          </a:prstGeom>
          <a:noFill/>
        </p:spPr>
        <p:txBody>
          <a:bodyPr wrap="square" rtlCol="0" anchor="t" anchorCtr="0">
            <a:spAutoFit/>
          </a:bodyPr>
          <a:lstStyle/>
          <a:p>
            <a:pPr algn="l">
              <a:lnSpc>
                <a:spcPct val="95000"/>
              </a:lnSpc>
            </a:pPr>
            <a:r>
              <a:rPr lang="en-US" b="1" dirty="0" smtClean="0">
                <a:solidFill>
                  <a:srgbClr val="FF6600"/>
                </a:solidFill>
                <a:latin typeface="+mn-lt"/>
                <a:cs typeface="Corbel"/>
              </a:rPr>
              <a:t>POLYFUNCTIONAL</a:t>
            </a:r>
          </a:p>
        </p:txBody>
      </p:sp>
      <p:cxnSp>
        <p:nvCxnSpPr>
          <p:cNvPr id="6" name="Straight Arrow Connector 5"/>
          <p:cNvCxnSpPr/>
          <p:nvPr/>
        </p:nvCxnSpPr>
        <p:spPr bwMode="auto">
          <a:xfrm>
            <a:off x="7848600" y="4114800"/>
            <a:ext cx="0" cy="228600"/>
          </a:xfrm>
          <a:prstGeom prst="straightConnector1">
            <a:avLst/>
          </a:prstGeom>
          <a:noFill/>
          <a:ln w="38100" cap="rnd" cmpd="sng" algn="ctr">
            <a:solidFill>
              <a:srgbClr val="FF6600"/>
            </a:solidFill>
            <a:prstDash val="solid"/>
            <a:round/>
            <a:headEnd type="none" w="med" len="med"/>
            <a:tailEnd type="arrow"/>
          </a:ln>
          <a:effectLst/>
        </p:spPr>
      </p:cxnSp>
    </p:spTree>
    <p:extLst>
      <p:ext uri="{BB962C8B-B14F-4D97-AF65-F5344CB8AC3E}">
        <p14:creationId xmlns:p14="http://schemas.microsoft.com/office/powerpoint/2010/main" val="244937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38200" y="1447800"/>
            <a:ext cx="7467600" cy="2286000"/>
            <a:chOff x="838200" y="1447800"/>
            <a:chExt cx="7467600" cy="2286000"/>
          </a:xfrm>
        </p:grpSpPr>
        <p:sp>
          <p:nvSpPr>
            <p:cNvPr id="8" name="Rectangle 7"/>
            <p:cNvSpPr/>
            <p:nvPr/>
          </p:nvSpPr>
          <p:spPr bwMode="gray">
            <a:xfrm>
              <a:off x="838200" y="1447800"/>
              <a:ext cx="7467600" cy="2286000"/>
            </a:xfrm>
            <a:prstGeom prst="rect">
              <a:avLst/>
            </a:prstGeom>
            <a:solidFill>
              <a:schemeClr val="bg1">
                <a:alpha val="50000"/>
              </a:schemeClr>
            </a:solidFill>
            <a:ln w="19050" cap="rnd"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5000"/>
                </a:lnSpc>
                <a:spcAft>
                  <a:spcPts val="1000"/>
                </a:spcAft>
              </a:pPr>
              <a:endParaRPr lang="en-US" sz="2400" dirty="0">
                <a:solidFill>
                  <a:srgbClr val="F93607"/>
                </a:solidFill>
                <a:latin typeface="Calibri"/>
                <a:cs typeface="Corbel"/>
              </a:endParaRPr>
            </a:p>
          </p:txBody>
        </p:sp>
        <p:grpSp>
          <p:nvGrpSpPr>
            <p:cNvPr id="5" name="Group 4"/>
            <p:cNvGrpSpPr/>
            <p:nvPr/>
          </p:nvGrpSpPr>
          <p:grpSpPr>
            <a:xfrm>
              <a:off x="1937731" y="1828800"/>
              <a:ext cx="5268539" cy="1631266"/>
              <a:chOff x="1937731" y="1905000"/>
              <a:chExt cx="5268539" cy="1631266"/>
            </a:xfrm>
          </p:grpSpPr>
          <p:pic>
            <p:nvPicPr>
              <p:cNvPr id="23" name="Picture 22"/>
              <p:cNvPicPr>
                <a:picLocks/>
              </p:cNvPicPr>
              <p:nvPr/>
            </p:nvPicPr>
            <p:blipFill rotWithShape="1">
              <a:blip r:embed="rId3" cstate="print">
                <a:extLst>
                  <a:ext uri="{28A0092B-C50C-407E-A947-70E740481C1C}">
                    <a14:useLocalDpi xmlns:a14="http://schemas.microsoft.com/office/drawing/2010/main"/>
                  </a:ext>
                </a:extLst>
              </a:blip>
              <a:srcRect/>
              <a:stretch/>
            </p:blipFill>
            <p:spPr>
              <a:xfrm>
                <a:off x="3452076" y="2438400"/>
                <a:ext cx="2186724" cy="1097866"/>
              </a:xfrm>
              <a:prstGeom prst="can">
                <a:avLst>
                  <a:gd name="adj" fmla="val 28684"/>
                </a:avLst>
              </a:prstGeom>
              <a:ln w="38100" cmpd="sng">
                <a:solidFill>
                  <a:srgbClr val="FFFFFF"/>
                </a:solidFill>
              </a:ln>
              <a:effectLst>
                <a:reflection stA="50000" endPos="50000" dir="5400000" sy="-100000" algn="bl" rotWithShape="0"/>
              </a:effectLst>
            </p:spPr>
          </p:pic>
          <p:sp>
            <p:nvSpPr>
              <p:cNvPr id="2" name="TextBox 1"/>
              <p:cNvSpPr txBox="1"/>
              <p:nvPr/>
            </p:nvSpPr>
            <p:spPr>
              <a:xfrm>
                <a:off x="1937731" y="1905000"/>
                <a:ext cx="5268539" cy="446276"/>
              </a:xfrm>
              <a:prstGeom prst="rect">
                <a:avLst/>
              </a:prstGeom>
              <a:noFill/>
            </p:spPr>
            <p:txBody>
              <a:bodyPr wrap="none" rtlCol="0" anchor="t" anchorCtr="0">
                <a:spAutoFit/>
              </a:bodyPr>
              <a:lstStyle/>
              <a:p>
                <a:pPr lvl="0">
                  <a:lnSpc>
                    <a:spcPct val="95000"/>
                  </a:lnSpc>
                  <a:spcAft>
                    <a:spcPts val="1000"/>
                  </a:spcAft>
                </a:pPr>
                <a:r>
                  <a:rPr lang="en-US" sz="2400" dirty="0">
                    <a:solidFill>
                      <a:srgbClr val="F93607"/>
                    </a:solidFill>
                    <a:latin typeface="Calibri"/>
                    <a:cs typeface="Corbel"/>
                  </a:rPr>
                  <a:t>ORAL</a:t>
                </a:r>
                <a:r>
                  <a:rPr lang="en-US" sz="2000" dirty="0">
                    <a:solidFill>
                      <a:srgbClr val="000000">
                        <a:lumMod val="65000"/>
                        <a:lumOff val="35000"/>
                      </a:srgbClr>
                    </a:solidFill>
                    <a:latin typeface="Calibri"/>
                    <a:cs typeface="Corbel"/>
                  </a:rPr>
                  <a:t> Prophylactic and Therapeutic </a:t>
                </a:r>
                <a:r>
                  <a:rPr lang="en-US" sz="2400" dirty="0">
                    <a:solidFill>
                      <a:srgbClr val="F93607"/>
                    </a:solidFill>
                    <a:latin typeface="Calibri"/>
                    <a:cs typeface="Corbel"/>
                  </a:rPr>
                  <a:t>VACCINES</a:t>
                </a:r>
              </a:p>
            </p:txBody>
          </p:sp>
        </p:grpSp>
      </p:grpSp>
      <p:pic>
        <p:nvPicPr>
          <p:cNvPr id="22" name="Picture 21" descr="vaxart-logotyp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77872" y="990600"/>
            <a:ext cx="4588256" cy="632445"/>
          </a:xfrm>
          <a:prstGeom prst="rect">
            <a:avLst/>
          </a:prstGeom>
          <a:solidFill>
            <a:schemeClr val="bg1"/>
          </a:solidFill>
        </p:spPr>
      </p:pic>
      <p:grpSp>
        <p:nvGrpSpPr>
          <p:cNvPr id="18" name="Group 17"/>
          <p:cNvGrpSpPr/>
          <p:nvPr/>
        </p:nvGrpSpPr>
        <p:grpSpPr>
          <a:xfrm>
            <a:off x="152400" y="4038600"/>
            <a:ext cx="2819400" cy="2286058"/>
            <a:chOff x="152400" y="4038600"/>
            <a:chExt cx="2819400" cy="2286058"/>
          </a:xfrm>
        </p:grpSpPr>
        <p:sp>
          <p:nvSpPr>
            <p:cNvPr id="9" name="TextBox 8"/>
            <p:cNvSpPr txBox="1"/>
            <p:nvPr/>
          </p:nvSpPr>
          <p:spPr>
            <a:xfrm>
              <a:off x="152400" y="4038600"/>
              <a:ext cx="2743200" cy="831766"/>
            </a:xfrm>
            <a:prstGeom prst="rect">
              <a:avLst/>
            </a:prstGeom>
            <a:noFill/>
          </p:spPr>
          <p:txBody>
            <a:bodyPr wrap="square" rtlCol="0" anchor="t" anchorCtr="0">
              <a:spAutoFit/>
            </a:bodyPr>
            <a:lstStyle/>
            <a:p>
              <a:pPr>
                <a:lnSpc>
                  <a:spcPct val="85000"/>
                </a:lnSpc>
              </a:pPr>
              <a:r>
                <a:rPr lang="en-US" sz="2000" b="1" dirty="0" smtClean="0">
                  <a:solidFill>
                    <a:srgbClr val="F93607"/>
                  </a:solidFill>
                  <a:latin typeface="+mn-lt"/>
                  <a:cs typeface="Corbel"/>
                </a:rPr>
                <a:t>PLATFORM</a:t>
              </a:r>
            </a:p>
            <a:p>
              <a:pPr>
                <a:lnSpc>
                  <a:spcPct val="85000"/>
                </a:lnSpc>
              </a:pPr>
              <a:r>
                <a:rPr lang="en-US" dirty="0" smtClean="0">
                  <a:solidFill>
                    <a:schemeClr val="tx1"/>
                  </a:solidFill>
                  <a:latin typeface="+mn-lt"/>
                  <a:cs typeface="Corbel"/>
                </a:rPr>
                <a:t>First-in-Class: Oral</a:t>
              </a:r>
              <a:br>
                <a:rPr lang="en-US" dirty="0" smtClean="0">
                  <a:solidFill>
                    <a:schemeClr val="tx1"/>
                  </a:solidFill>
                  <a:latin typeface="+mn-lt"/>
                  <a:cs typeface="Corbel"/>
                </a:rPr>
              </a:br>
              <a:r>
                <a:rPr lang="en-US" dirty="0" smtClean="0">
                  <a:solidFill>
                    <a:schemeClr val="tx1"/>
                  </a:solidFill>
                  <a:latin typeface="+mn-lt"/>
                  <a:cs typeface="Corbel"/>
                </a:rPr>
                <a:t>Recombinant Vaccines</a:t>
              </a:r>
            </a:p>
          </p:txBody>
        </p:sp>
        <p:sp>
          <p:nvSpPr>
            <p:cNvPr id="13" name="Rectangle 12"/>
            <p:cNvSpPr/>
            <p:nvPr/>
          </p:nvSpPr>
          <p:spPr>
            <a:xfrm>
              <a:off x="228600" y="4953000"/>
              <a:ext cx="2743200" cy="13716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28600" indent="-228600" algn="l" eaLnBrk="0" hangingPunct="0">
                <a:lnSpc>
                  <a:spcPct val="95000"/>
                </a:lnSpc>
                <a:spcBef>
                  <a:spcPts val="400"/>
                </a:spcBef>
                <a:spcAft>
                  <a:spcPts val="0"/>
                </a:spcAft>
                <a:buClr>
                  <a:schemeClr val="accent1"/>
                </a:buClr>
                <a:buSzPct val="120000"/>
                <a:buFont typeface="Arial"/>
                <a:buChar char="•"/>
              </a:pPr>
              <a:r>
                <a:rPr lang="en-US" sz="1400" dirty="0">
                  <a:latin typeface="+mn-lt"/>
                  <a:cs typeface="Calibri"/>
                </a:rPr>
                <a:t>Administered by </a:t>
              </a:r>
              <a:r>
                <a:rPr lang="en-US" sz="1400" dirty="0" smtClean="0">
                  <a:latin typeface="+mn-lt"/>
                  <a:cs typeface="Calibri"/>
                </a:rPr>
                <a:t>tablet</a:t>
              </a:r>
              <a:endParaRPr lang="en-US" sz="1400" dirty="0">
                <a:latin typeface="+mn-lt"/>
                <a:cs typeface="Calibri"/>
              </a:endParaRPr>
            </a:p>
            <a:p>
              <a:pPr marL="228600" indent="-228600" algn="l" eaLnBrk="0" hangingPunct="0">
                <a:lnSpc>
                  <a:spcPct val="95000"/>
                </a:lnSpc>
                <a:spcBef>
                  <a:spcPts val="400"/>
                </a:spcBef>
                <a:spcAft>
                  <a:spcPts val="0"/>
                </a:spcAft>
                <a:buClr>
                  <a:schemeClr val="accent1"/>
                </a:buClr>
                <a:buSzPct val="120000"/>
                <a:buFont typeface="Arial"/>
                <a:buChar char="•"/>
              </a:pPr>
              <a:r>
                <a:rPr lang="en-US" sz="1400" dirty="0" smtClean="0">
                  <a:latin typeface="+mn-lt"/>
                  <a:cs typeface="Calibri"/>
                </a:rPr>
                <a:t>We believe the platform is suitable for delivery of many recombinant protein antigen: Flu, HPV, </a:t>
              </a:r>
              <a:r>
                <a:rPr lang="en-US" sz="1400" dirty="0" err="1" smtClean="0">
                  <a:latin typeface="+mn-lt"/>
                  <a:cs typeface="Calibri"/>
                </a:rPr>
                <a:t>Hep</a:t>
              </a:r>
              <a:r>
                <a:rPr lang="en-US" sz="1400" dirty="0" smtClean="0">
                  <a:latin typeface="+mn-lt"/>
                  <a:cs typeface="Calibri"/>
                </a:rPr>
                <a:t> B, industry pipeline</a:t>
              </a:r>
            </a:p>
          </p:txBody>
        </p:sp>
      </p:grpSp>
      <p:grpSp>
        <p:nvGrpSpPr>
          <p:cNvPr id="26" name="Group 25"/>
          <p:cNvGrpSpPr/>
          <p:nvPr/>
        </p:nvGrpSpPr>
        <p:grpSpPr>
          <a:xfrm>
            <a:off x="6060722" y="4038600"/>
            <a:ext cx="3083277" cy="2237071"/>
            <a:chOff x="6136922" y="4038600"/>
            <a:chExt cx="3083277" cy="2237072"/>
          </a:xfrm>
        </p:grpSpPr>
        <p:sp>
          <p:nvSpPr>
            <p:cNvPr id="12" name="TextBox 11"/>
            <p:cNvSpPr txBox="1"/>
            <p:nvPr/>
          </p:nvSpPr>
          <p:spPr>
            <a:xfrm>
              <a:off x="6248400" y="4038600"/>
              <a:ext cx="2743200" cy="831766"/>
            </a:xfrm>
            <a:prstGeom prst="rect">
              <a:avLst/>
            </a:prstGeom>
            <a:noFill/>
          </p:spPr>
          <p:txBody>
            <a:bodyPr wrap="square" rtlCol="0" anchor="t" anchorCtr="0">
              <a:spAutoFit/>
            </a:bodyPr>
            <a:lstStyle/>
            <a:p>
              <a:pPr>
                <a:lnSpc>
                  <a:spcPct val="85000"/>
                </a:lnSpc>
              </a:pPr>
              <a:r>
                <a:rPr lang="en-US" sz="2000" b="1" dirty="0" smtClean="0">
                  <a:solidFill>
                    <a:srgbClr val="F93607"/>
                  </a:solidFill>
                  <a:latin typeface="+mn-lt"/>
                  <a:cs typeface="Corbel"/>
                </a:rPr>
                <a:t>PIPELINE</a:t>
              </a:r>
            </a:p>
            <a:p>
              <a:pPr>
                <a:lnSpc>
                  <a:spcPct val="85000"/>
                </a:lnSpc>
              </a:pPr>
              <a:r>
                <a:rPr lang="en-US" dirty="0" smtClean="0">
                  <a:solidFill>
                    <a:srgbClr val="000000"/>
                  </a:solidFill>
                  <a:latin typeface="+mn-lt"/>
                  <a:cs typeface="Corbel"/>
                </a:rPr>
                <a:t>Advanced Preclinical</a:t>
              </a:r>
              <a:br>
                <a:rPr lang="en-US" dirty="0" smtClean="0">
                  <a:solidFill>
                    <a:srgbClr val="000000"/>
                  </a:solidFill>
                  <a:latin typeface="+mn-lt"/>
                  <a:cs typeface="Corbel"/>
                </a:rPr>
              </a:br>
              <a:r>
                <a:rPr lang="en-US" dirty="0" smtClean="0">
                  <a:solidFill>
                    <a:srgbClr val="000000"/>
                  </a:solidFill>
                  <a:latin typeface="+mn-lt"/>
                  <a:cs typeface="Corbel"/>
                </a:rPr>
                <a:t>Pipeline</a:t>
              </a:r>
            </a:p>
          </p:txBody>
        </p:sp>
        <p:sp>
          <p:nvSpPr>
            <p:cNvPr id="15" name="Rectangle 14"/>
            <p:cNvSpPr/>
            <p:nvPr/>
          </p:nvSpPr>
          <p:spPr>
            <a:xfrm>
              <a:off x="6136922" y="4953001"/>
              <a:ext cx="3083277" cy="13226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85750" indent="-285750" algn="l" eaLnBrk="0" hangingPunct="0">
                <a:lnSpc>
                  <a:spcPct val="95000"/>
                </a:lnSpc>
                <a:spcBef>
                  <a:spcPts val="400"/>
                </a:spcBef>
                <a:spcAft>
                  <a:spcPts val="0"/>
                </a:spcAft>
                <a:buClr>
                  <a:schemeClr val="accent1"/>
                </a:buClr>
                <a:buSzPct val="120000"/>
                <a:buFont typeface="Arial"/>
                <a:buChar char="•"/>
              </a:pPr>
              <a:r>
                <a:rPr lang="en-US" sz="1400" dirty="0" smtClean="0">
                  <a:latin typeface="+mn-lt"/>
                  <a:cs typeface="Calibri"/>
                </a:rPr>
                <a:t>Seasonal Influenza (Flu B)</a:t>
              </a:r>
              <a:endParaRPr lang="en-US" sz="1400" dirty="0">
                <a:latin typeface="+mn-lt"/>
                <a:cs typeface="Calibri"/>
              </a:endParaRPr>
            </a:p>
            <a:p>
              <a:pPr marL="285750" indent="-285750" algn="l" eaLnBrk="0" hangingPunct="0">
                <a:lnSpc>
                  <a:spcPct val="95000"/>
                </a:lnSpc>
                <a:spcBef>
                  <a:spcPts val="400"/>
                </a:spcBef>
                <a:spcAft>
                  <a:spcPts val="0"/>
                </a:spcAft>
                <a:buClr>
                  <a:schemeClr val="accent1"/>
                </a:buClr>
                <a:buSzPct val="120000"/>
                <a:buFont typeface="Arial"/>
                <a:buChar char="•"/>
              </a:pPr>
              <a:r>
                <a:rPr lang="en-US" sz="1400" dirty="0" err="1" smtClean="0">
                  <a:latin typeface="+mn-lt"/>
                  <a:cs typeface="Calibri"/>
                </a:rPr>
                <a:t>Norovirus</a:t>
              </a:r>
              <a:endParaRPr lang="en-US" sz="1400" dirty="0" smtClean="0">
                <a:latin typeface="+mn-lt"/>
                <a:cs typeface="Calibri"/>
              </a:endParaRPr>
            </a:p>
            <a:p>
              <a:pPr marL="228600" indent="-228600" algn="l" eaLnBrk="0" hangingPunct="0">
                <a:lnSpc>
                  <a:spcPct val="95000"/>
                </a:lnSpc>
                <a:spcBef>
                  <a:spcPts val="400"/>
                </a:spcBef>
                <a:spcAft>
                  <a:spcPts val="0"/>
                </a:spcAft>
                <a:buClr>
                  <a:schemeClr val="accent1"/>
                </a:buClr>
                <a:buSzPct val="120000"/>
                <a:buFont typeface="Arial"/>
                <a:buChar char="•"/>
              </a:pPr>
              <a:r>
                <a:rPr lang="en-US" sz="1400" dirty="0" smtClean="0">
                  <a:latin typeface="+mn-lt"/>
                  <a:cs typeface="Calibri"/>
                </a:rPr>
                <a:t> RSV</a:t>
              </a:r>
            </a:p>
            <a:p>
              <a:pPr marL="228600" indent="-228600" algn="l" eaLnBrk="0" hangingPunct="0">
                <a:lnSpc>
                  <a:spcPct val="95000"/>
                </a:lnSpc>
                <a:spcBef>
                  <a:spcPts val="400"/>
                </a:spcBef>
                <a:spcAft>
                  <a:spcPts val="0"/>
                </a:spcAft>
                <a:buClr>
                  <a:schemeClr val="accent1"/>
                </a:buClr>
                <a:buSzPct val="120000"/>
                <a:buFont typeface="Arial"/>
                <a:buChar char="•"/>
              </a:pPr>
              <a:r>
                <a:rPr lang="en-US" sz="1400" dirty="0" smtClean="0">
                  <a:latin typeface="+mn-lt"/>
                  <a:cs typeface="Calibri"/>
                </a:rPr>
                <a:t> First Therapeutic Candidate–HSV2</a:t>
              </a:r>
            </a:p>
            <a:p>
              <a:pPr algn="l" eaLnBrk="0" hangingPunct="0">
                <a:lnSpc>
                  <a:spcPct val="95000"/>
                </a:lnSpc>
                <a:spcBef>
                  <a:spcPts val="400"/>
                </a:spcBef>
                <a:spcAft>
                  <a:spcPts val="0"/>
                </a:spcAft>
                <a:buClr>
                  <a:schemeClr val="accent1"/>
                </a:buClr>
                <a:buSzPct val="120000"/>
              </a:pPr>
              <a:endParaRPr lang="en-US" sz="1400" dirty="0" smtClean="0">
                <a:latin typeface="+mn-lt"/>
                <a:cs typeface="Calibri"/>
              </a:endParaRPr>
            </a:p>
          </p:txBody>
        </p:sp>
      </p:grpSp>
      <p:grpSp>
        <p:nvGrpSpPr>
          <p:cNvPr id="19" name="Group 18"/>
          <p:cNvGrpSpPr/>
          <p:nvPr/>
        </p:nvGrpSpPr>
        <p:grpSpPr>
          <a:xfrm>
            <a:off x="2971800" y="4038600"/>
            <a:ext cx="3048000" cy="2247900"/>
            <a:chOff x="3048000" y="4038600"/>
            <a:chExt cx="3048000" cy="2247900"/>
          </a:xfrm>
        </p:grpSpPr>
        <p:sp>
          <p:nvSpPr>
            <p:cNvPr id="11" name="TextBox 10"/>
            <p:cNvSpPr txBox="1"/>
            <p:nvPr/>
          </p:nvSpPr>
          <p:spPr>
            <a:xfrm>
              <a:off x="3200400" y="4038600"/>
              <a:ext cx="2743200" cy="596317"/>
            </a:xfrm>
            <a:prstGeom prst="rect">
              <a:avLst/>
            </a:prstGeom>
            <a:noFill/>
          </p:spPr>
          <p:txBody>
            <a:bodyPr wrap="square" rtlCol="0" anchor="t" anchorCtr="0">
              <a:spAutoFit/>
            </a:bodyPr>
            <a:lstStyle/>
            <a:p>
              <a:pPr>
                <a:lnSpc>
                  <a:spcPct val="85000"/>
                </a:lnSpc>
              </a:pPr>
              <a:r>
                <a:rPr lang="en-US" sz="2000" b="1" dirty="0" smtClean="0">
                  <a:solidFill>
                    <a:srgbClr val="F93607"/>
                  </a:solidFill>
                  <a:latin typeface="+mn-lt"/>
                  <a:cs typeface="Corbel"/>
                </a:rPr>
                <a:t>STAGE</a:t>
              </a:r>
            </a:p>
            <a:p>
              <a:pPr>
                <a:lnSpc>
                  <a:spcPct val="85000"/>
                </a:lnSpc>
              </a:pPr>
              <a:r>
                <a:rPr lang="en-US" dirty="0" smtClean="0">
                  <a:solidFill>
                    <a:srgbClr val="000000"/>
                  </a:solidFill>
                  <a:latin typeface="+mn-lt"/>
                  <a:cs typeface="Corbel"/>
                </a:rPr>
                <a:t>Clinical Stage Company</a:t>
              </a:r>
            </a:p>
          </p:txBody>
        </p:sp>
        <p:sp>
          <p:nvSpPr>
            <p:cNvPr id="14" name="Rectangle 13"/>
            <p:cNvSpPr/>
            <p:nvPr/>
          </p:nvSpPr>
          <p:spPr>
            <a:xfrm>
              <a:off x="3088923" y="4953000"/>
              <a:ext cx="2971800" cy="9623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28600" indent="-228600" algn="l" eaLnBrk="0" hangingPunct="0">
                <a:lnSpc>
                  <a:spcPct val="95000"/>
                </a:lnSpc>
                <a:spcBef>
                  <a:spcPts val="400"/>
                </a:spcBef>
                <a:spcAft>
                  <a:spcPts val="0"/>
                </a:spcAft>
                <a:buClr>
                  <a:schemeClr val="accent1"/>
                </a:buClr>
                <a:buSzPct val="120000"/>
                <a:buFont typeface="Arial"/>
                <a:buChar char="•"/>
              </a:pPr>
              <a:r>
                <a:rPr lang="en-US" sz="1400" dirty="0" smtClean="0">
                  <a:latin typeface="+mn-lt"/>
                  <a:cs typeface="Calibri"/>
                </a:rPr>
                <a:t>H1N1 seasonal Flu tablet </a:t>
              </a:r>
              <a:r>
                <a:rPr lang="en-US" sz="1400" dirty="0">
                  <a:latin typeface="+mn-lt"/>
                  <a:cs typeface="Calibri"/>
                </a:rPr>
                <a:t>v</a:t>
              </a:r>
              <a:r>
                <a:rPr lang="en-US" sz="1400" dirty="0" smtClean="0">
                  <a:latin typeface="+mn-lt"/>
                  <a:cs typeface="Calibri"/>
                </a:rPr>
                <a:t>accine</a:t>
              </a:r>
            </a:p>
            <a:p>
              <a:pPr marL="228600" indent="-228600" algn="l" eaLnBrk="0" hangingPunct="0">
                <a:lnSpc>
                  <a:spcPct val="95000"/>
                </a:lnSpc>
                <a:spcBef>
                  <a:spcPts val="400"/>
                </a:spcBef>
                <a:spcAft>
                  <a:spcPts val="0"/>
                </a:spcAft>
                <a:buClr>
                  <a:schemeClr val="accent1"/>
                </a:buClr>
                <a:buSzPct val="120000"/>
                <a:buFont typeface="Arial"/>
                <a:buChar char="•"/>
              </a:pPr>
              <a:r>
                <a:rPr lang="en-US" sz="1400" dirty="0" smtClean="0">
                  <a:latin typeface="+mn-lt"/>
                  <a:cs typeface="Calibri"/>
                </a:rPr>
                <a:t>Safety/immunogenicity profile competitive with commercial vaccines after single administration</a:t>
              </a:r>
            </a:p>
          </p:txBody>
        </p:sp>
        <p:grpSp>
          <p:nvGrpSpPr>
            <p:cNvPr id="7" name="Group 6"/>
            <p:cNvGrpSpPr/>
            <p:nvPr/>
          </p:nvGrpSpPr>
          <p:grpSpPr>
            <a:xfrm>
              <a:off x="3048000" y="4076700"/>
              <a:ext cx="3048000" cy="2209800"/>
              <a:chOff x="3048000" y="4038600"/>
              <a:chExt cx="3048000" cy="2209800"/>
            </a:xfrm>
          </p:grpSpPr>
          <p:cxnSp>
            <p:nvCxnSpPr>
              <p:cNvPr id="20" name="Straight Connector 19"/>
              <p:cNvCxnSpPr/>
              <p:nvPr/>
            </p:nvCxnSpPr>
            <p:spPr bwMode="auto">
              <a:xfrm>
                <a:off x="3048000" y="4038600"/>
                <a:ext cx="0" cy="2209800"/>
              </a:xfrm>
              <a:prstGeom prst="line">
                <a:avLst/>
              </a:prstGeom>
              <a:noFill/>
              <a:ln w="19050" cap="rnd" cmpd="sng" algn="ctr">
                <a:solidFill>
                  <a:schemeClr val="bg1">
                    <a:lumMod val="50000"/>
                  </a:schemeClr>
                </a:solidFill>
                <a:prstDash val="sysDot"/>
                <a:round/>
                <a:headEnd type="none" w="med" len="med"/>
                <a:tailEnd type="oval" w="sm" len="sm"/>
              </a:ln>
              <a:effectLst/>
            </p:spPr>
          </p:cxnSp>
          <p:cxnSp>
            <p:nvCxnSpPr>
              <p:cNvPr id="21" name="Straight Connector 20"/>
              <p:cNvCxnSpPr/>
              <p:nvPr/>
            </p:nvCxnSpPr>
            <p:spPr bwMode="auto">
              <a:xfrm>
                <a:off x="6096000" y="4038600"/>
                <a:ext cx="0" cy="2209800"/>
              </a:xfrm>
              <a:prstGeom prst="line">
                <a:avLst/>
              </a:prstGeom>
              <a:noFill/>
              <a:ln w="19050" cap="rnd" cmpd="sng" algn="ctr">
                <a:solidFill>
                  <a:schemeClr val="bg1">
                    <a:lumMod val="50000"/>
                  </a:schemeClr>
                </a:solidFill>
                <a:prstDash val="sysDot"/>
                <a:round/>
                <a:headEnd type="none" w="med" len="med"/>
                <a:tailEnd type="oval" w="sm" len="sm"/>
              </a:ln>
              <a:effectLst/>
            </p:spPr>
          </p:cxnSp>
        </p:grpSp>
      </p:grpSp>
      <p:sp>
        <p:nvSpPr>
          <p:cNvPr id="24" name="Rectangle 23"/>
          <p:cNvSpPr/>
          <p:nvPr/>
        </p:nvSpPr>
        <p:spPr bwMode="gray">
          <a:xfrm>
            <a:off x="66294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Tree>
    <p:extLst>
      <p:ext uri="{BB962C8B-B14F-4D97-AF65-F5344CB8AC3E}">
        <p14:creationId xmlns:p14="http://schemas.microsoft.com/office/powerpoint/2010/main" val="38370397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453519"/>
            <a:ext cx="7467599" cy="564257"/>
          </a:xfrm>
        </p:spPr>
        <p:txBody>
          <a:bodyPr/>
          <a:lstStyle/>
          <a:p>
            <a:r>
              <a:rPr lang="en-US" sz="3200" dirty="0" smtClean="0"/>
              <a:t>Why </a:t>
            </a:r>
            <a:r>
              <a:rPr lang="en-US" sz="3200" dirty="0" err="1" smtClean="0"/>
              <a:t>Polyfunctional</a:t>
            </a:r>
            <a:r>
              <a:rPr lang="en-US" sz="3200" dirty="0" smtClean="0"/>
              <a:t> CD8 T Cells?</a:t>
            </a:r>
            <a:endParaRPr lang="en-US" sz="3200" dirty="0"/>
          </a:p>
        </p:txBody>
      </p:sp>
      <p:sp>
        <p:nvSpPr>
          <p:cNvPr id="34" name="Content Placeholder 33"/>
          <p:cNvSpPr>
            <a:spLocks noGrp="1"/>
          </p:cNvSpPr>
          <p:nvPr>
            <p:ph sz="half" idx="1"/>
          </p:nvPr>
        </p:nvSpPr>
        <p:spPr>
          <a:xfrm>
            <a:off x="457200" y="1600200"/>
            <a:ext cx="4495800" cy="2895665"/>
          </a:xfrm>
        </p:spPr>
        <p:txBody>
          <a:bodyPr/>
          <a:lstStyle/>
          <a:p>
            <a:r>
              <a:rPr lang="en-US" sz="2000" b="1" dirty="0" smtClean="0"/>
              <a:t>Efficacious vaccines</a:t>
            </a:r>
          </a:p>
          <a:p>
            <a:pPr lvl="1"/>
            <a:r>
              <a:rPr lang="en-US" sz="2000" b="1" dirty="0" smtClean="0"/>
              <a:t>Yellow Fever </a:t>
            </a:r>
            <a:r>
              <a:rPr lang="en-US" sz="2000" dirty="0" smtClean="0"/>
              <a:t>(</a:t>
            </a:r>
            <a:r>
              <a:rPr lang="en-US" sz="1600" dirty="0" err="1" smtClean="0"/>
              <a:t>Akondy</a:t>
            </a:r>
            <a:r>
              <a:rPr lang="en-US" sz="1600" dirty="0"/>
              <a:t> </a:t>
            </a:r>
            <a:r>
              <a:rPr lang="en-US" sz="1600" dirty="0" smtClean="0"/>
              <a:t>et al, Miller et al)</a:t>
            </a:r>
          </a:p>
          <a:p>
            <a:pPr lvl="1"/>
            <a:r>
              <a:rPr lang="en-US" sz="2000" b="1" dirty="0" smtClean="0"/>
              <a:t>Small Pox </a:t>
            </a:r>
            <a:r>
              <a:rPr lang="en-US" sz="1600" dirty="0" smtClean="0"/>
              <a:t>(Miller et. al)</a:t>
            </a:r>
          </a:p>
          <a:p>
            <a:pPr lvl="1"/>
            <a:endParaRPr lang="en-US" sz="2000" dirty="0" smtClean="0"/>
          </a:p>
          <a:p>
            <a:r>
              <a:rPr lang="en-US" sz="2000" dirty="0" smtClean="0"/>
              <a:t> </a:t>
            </a:r>
            <a:r>
              <a:rPr lang="en-US" sz="2000" b="1" dirty="0" smtClean="0"/>
              <a:t>HIV Non-</a:t>
            </a:r>
            <a:r>
              <a:rPr lang="en-US" sz="2000" b="1" dirty="0" err="1" smtClean="0"/>
              <a:t>progressors</a:t>
            </a:r>
            <a:r>
              <a:rPr lang="en-US" sz="2000" b="1" dirty="0" smtClean="0"/>
              <a:t> </a:t>
            </a:r>
            <a:r>
              <a:rPr lang="en-US" sz="1600" dirty="0" smtClean="0"/>
              <a:t>(Betts et. Al)</a:t>
            </a:r>
          </a:p>
          <a:p>
            <a:pPr marL="0" indent="0">
              <a:buNone/>
            </a:pPr>
            <a:endParaRPr lang="en-US" sz="2000" dirty="0" smtClean="0"/>
          </a:p>
          <a:p>
            <a:r>
              <a:rPr lang="en-US" sz="2000" b="1" dirty="0" smtClean="0"/>
              <a:t>“Asymptomatic” HSV seropositive </a:t>
            </a:r>
            <a:r>
              <a:rPr lang="en-US" sz="1600" dirty="0" smtClean="0"/>
              <a:t>(</a:t>
            </a:r>
            <a:r>
              <a:rPr lang="en-US" sz="1600" dirty="0" err="1" smtClean="0"/>
              <a:t>Srivastava</a:t>
            </a:r>
            <a:r>
              <a:rPr lang="en-US" sz="1600" dirty="0" smtClean="0"/>
              <a:t> R et. al)</a:t>
            </a:r>
          </a:p>
        </p:txBody>
      </p:sp>
      <p:grpSp>
        <p:nvGrpSpPr>
          <p:cNvPr id="8" name="Group 7"/>
          <p:cNvGrpSpPr/>
          <p:nvPr/>
        </p:nvGrpSpPr>
        <p:grpSpPr>
          <a:xfrm>
            <a:off x="4572000" y="2209800"/>
            <a:ext cx="4419600" cy="2590800"/>
            <a:chOff x="4648200" y="1905000"/>
            <a:chExt cx="4419600" cy="2590800"/>
          </a:xfrm>
        </p:grpSpPr>
        <p:sp>
          <p:nvSpPr>
            <p:cNvPr id="3" name="Oval 2"/>
            <p:cNvSpPr/>
            <p:nvPr/>
          </p:nvSpPr>
          <p:spPr bwMode="gray">
            <a:xfrm>
              <a:off x="6172200" y="2971800"/>
              <a:ext cx="1295400" cy="1219200"/>
            </a:xfrm>
            <a:prstGeom prst="ellipse">
              <a:avLst/>
            </a:prstGeom>
            <a:noFill/>
            <a:ln w="57150" cap="rnd" cmpd="sng" algn="ctr">
              <a:solidFill>
                <a:schemeClr val="bg1">
                  <a:lumMod val="50000"/>
                </a:schemeClr>
              </a:solid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
          <p:nvSpPr>
            <p:cNvPr id="4" name="TextBox 3"/>
            <p:cNvSpPr txBox="1"/>
            <p:nvPr/>
          </p:nvSpPr>
          <p:spPr>
            <a:xfrm>
              <a:off x="6429343" y="1905000"/>
              <a:ext cx="768510" cy="357790"/>
            </a:xfrm>
            <a:prstGeom prst="rect">
              <a:avLst/>
            </a:prstGeom>
            <a:noFill/>
            <a:ln w="28575" cmpd="sng">
              <a:solidFill>
                <a:srgbClr val="FF0000"/>
              </a:solidFill>
            </a:ln>
          </p:spPr>
          <p:txBody>
            <a:bodyPr wrap="none" rtlCol="0" anchor="t" anchorCtr="0">
              <a:spAutoFit/>
            </a:bodyPr>
            <a:lstStyle/>
            <a:p>
              <a:pPr algn="l">
                <a:lnSpc>
                  <a:spcPct val="95000"/>
                </a:lnSpc>
              </a:pPr>
              <a:r>
                <a:rPr lang="en-US" b="1" dirty="0" smtClean="0">
                  <a:solidFill>
                    <a:srgbClr val="FF0000"/>
                  </a:solidFill>
                  <a:latin typeface="+mn-lt"/>
                  <a:cs typeface="Corbel"/>
                </a:rPr>
                <a:t>TNF-</a:t>
              </a:r>
              <a:r>
                <a:rPr lang="en-US" b="1" dirty="0" smtClean="0">
                  <a:solidFill>
                    <a:srgbClr val="FF0000"/>
                  </a:solidFill>
                  <a:latin typeface="Symbol" charset="2"/>
                  <a:cs typeface="Symbol" charset="2"/>
                </a:rPr>
                <a:t>a</a:t>
              </a:r>
            </a:p>
          </p:txBody>
        </p:sp>
        <p:sp>
          <p:nvSpPr>
            <p:cNvPr id="5" name="TextBox 4"/>
            <p:cNvSpPr txBox="1"/>
            <p:nvPr/>
          </p:nvSpPr>
          <p:spPr>
            <a:xfrm>
              <a:off x="8390586" y="3352800"/>
              <a:ext cx="677214" cy="357790"/>
            </a:xfrm>
            <a:prstGeom prst="rect">
              <a:avLst/>
            </a:prstGeom>
            <a:noFill/>
            <a:ln w="28575" cmpd="sng">
              <a:solidFill>
                <a:srgbClr val="0000FF"/>
              </a:solidFill>
            </a:ln>
          </p:spPr>
          <p:txBody>
            <a:bodyPr wrap="none" rtlCol="0" anchor="t" anchorCtr="0">
              <a:spAutoFit/>
            </a:bodyPr>
            <a:lstStyle/>
            <a:p>
              <a:pPr algn="l">
                <a:lnSpc>
                  <a:spcPct val="95000"/>
                </a:lnSpc>
              </a:pPr>
              <a:r>
                <a:rPr lang="en-US" b="1" dirty="0" smtClean="0">
                  <a:solidFill>
                    <a:srgbClr val="0000FF"/>
                  </a:solidFill>
                  <a:latin typeface="+mn-lt"/>
                  <a:cs typeface="Corbel"/>
                </a:rPr>
                <a:t>IFN-</a:t>
              </a:r>
              <a:r>
                <a:rPr lang="en-US" b="1" dirty="0" smtClean="0">
                  <a:solidFill>
                    <a:srgbClr val="0000FF"/>
                  </a:solidFill>
                  <a:latin typeface="Symbol" charset="2"/>
                  <a:cs typeface="Symbol" charset="2"/>
                </a:rPr>
                <a:t>g</a:t>
              </a:r>
            </a:p>
          </p:txBody>
        </p:sp>
        <p:sp>
          <p:nvSpPr>
            <p:cNvPr id="6" name="TextBox 5"/>
            <p:cNvSpPr txBox="1"/>
            <p:nvPr/>
          </p:nvSpPr>
          <p:spPr>
            <a:xfrm>
              <a:off x="4648200" y="3390900"/>
              <a:ext cx="609600" cy="357790"/>
            </a:xfrm>
            <a:prstGeom prst="rect">
              <a:avLst/>
            </a:prstGeom>
            <a:noFill/>
            <a:ln w="28575" cmpd="sng">
              <a:solidFill>
                <a:srgbClr val="008000"/>
              </a:solidFill>
            </a:ln>
          </p:spPr>
          <p:txBody>
            <a:bodyPr wrap="square" rtlCol="0" anchor="t" anchorCtr="0">
              <a:spAutoFit/>
            </a:bodyPr>
            <a:lstStyle/>
            <a:p>
              <a:pPr algn="l">
                <a:lnSpc>
                  <a:spcPct val="95000"/>
                </a:lnSpc>
              </a:pPr>
              <a:r>
                <a:rPr lang="en-US" b="1" dirty="0" smtClean="0">
                  <a:solidFill>
                    <a:srgbClr val="008000"/>
                  </a:solidFill>
                  <a:latin typeface="+mn-lt"/>
                  <a:cs typeface="Corbel"/>
                </a:rPr>
                <a:t>IL-2</a:t>
              </a:r>
            </a:p>
          </p:txBody>
        </p:sp>
        <p:sp>
          <p:nvSpPr>
            <p:cNvPr id="7" name="TextBox 6"/>
            <p:cNvSpPr txBox="1"/>
            <p:nvPr/>
          </p:nvSpPr>
          <p:spPr>
            <a:xfrm>
              <a:off x="6403885" y="4138010"/>
              <a:ext cx="911315" cy="357790"/>
            </a:xfrm>
            <a:prstGeom prst="rect">
              <a:avLst/>
            </a:prstGeom>
            <a:noFill/>
          </p:spPr>
          <p:txBody>
            <a:bodyPr wrap="none" rtlCol="0" anchor="t" anchorCtr="0">
              <a:spAutoFit/>
            </a:bodyPr>
            <a:lstStyle/>
            <a:p>
              <a:pPr algn="l">
                <a:lnSpc>
                  <a:spcPct val="95000"/>
                </a:lnSpc>
              </a:pPr>
              <a:r>
                <a:rPr lang="en-US" b="1" dirty="0" smtClean="0">
                  <a:solidFill>
                    <a:srgbClr val="FF6600"/>
                  </a:solidFill>
                  <a:latin typeface="+mn-lt"/>
                  <a:cs typeface="Corbel"/>
                </a:rPr>
                <a:t>CD107a</a:t>
              </a:r>
            </a:p>
          </p:txBody>
        </p:sp>
        <p:cxnSp>
          <p:nvCxnSpPr>
            <p:cNvPr id="17" name="Straight Arrow Connector 16"/>
            <p:cNvCxnSpPr/>
            <p:nvPr/>
          </p:nvCxnSpPr>
          <p:spPr bwMode="auto">
            <a:xfrm flipV="1">
              <a:off x="7620000" y="3581400"/>
              <a:ext cx="685800" cy="1"/>
            </a:xfrm>
            <a:prstGeom prst="straightConnector1">
              <a:avLst/>
            </a:prstGeom>
            <a:noFill/>
            <a:ln w="28575" cap="rnd" cmpd="sng" algn="ctr">
              <a:solidFill>
                <a:srgbClr val="0000FF"/>
              </a:solidFill>
              <a:prstDash val="solid"/>
              <a:round/>
              <a:headEnd type="none" w="med" len="med"/>
              <a:tailEnd type="arrow"/>
            </a:ln>
            <a:effectLst/>
          </p:spPr>
        </p:cxnSp>
        <p:cxnSp>
          <p:nvCxnSpPr>
            <p:cNvPr id="19" name="Straight Arrow Connector 18"/>
            <p:cNvCxnSpPr/>
            <p:nvPr/>
          </p:nvCxnSpPr>
          <p:spPr bwMode="auto">
            <a:xfrm flipH="1">
              <a:off x="5334000" y="3581400"/>
              <a:ext cx="685800" cy="0"/>
            </a:xfrm>
            <a:prstGeom prst="straightConnector1">
              <a:avLst/>
            </a:prstGeom>
            <a:noFill/>
            <a:ln w="28575" cap="rnd" cmpd="sng" algn="ctr">
              <a:solidFill>
                <a:srgbClr val="008000"/>
              </a:solidFill>
              <a:prstDash val="solid"/>
              <a:round/>
              <a:headEnd type="none" w="med" len="med"/>
              <a:tailEnd type="arrow"/>
            </a:ln>
            <a:effectLst/>
          </p:spPr>
        </p:cxnSp>
        <p:cxnSp>
          <p:nvCxnSpPr>
            <p:cNvPr id="24" name="Straight Arrow Connector 23"/>
            <p:cNvCxnSpPr/>
            <p:nvPr/>
          </p:nvCxnSpPr>
          <p:spPr bwMode="auto">
            <a:xfrm flipV="1">
              <a:off x="6781800" y="2362200"/>
              <a:ext cx="0" cy="533400"/>
            </a:xfrm>
            <a:prstGeom prst="straightConnector1">
              <a:avLst/>
            </a:prstGeom>
            <a:noFill/>
            <a:ln w="28575" cap="rnd" cmpd="sng" algn="ctr">
              <a:solidFill>
                <a:srgbClr val="FF0000"/>
              </a:solidFill>
              <a:prstDash val="solid"/>
              <a:round/>
              <a:headEnd type="none" w="med" len="med"/>
              <a:tailEnd type="arrow"/>
            </a:ln>
            <a:effectLst/>
          </p:spPr>
        </p:cxnSp>
        <p:sp>
          <p:nvSpPr>
            <p:cNvPr id="32" name="TextBox 31"/>
            <p:cNvSpPr txBox="1"/>
            <p:nvPr/>
          </p:nvSpPr>
          <p:spPr>
            <a:xfrm>
              <a:off x="6324600" y="3352800"/>
              <a:ext cx="1056700" cy="357790"/>
            </a:xfrm>
            <a:prstGeom prst="rect">
              <a:avLst/>
            </a:prstGeom>
            <a:noFill/>
          </p:spPr>
          <p:txBody>
            <a:bodyPr wrap="none" rtlCol="0" anchor="t" anchorCtr="0">
              <a:spAutoFit/>
            </a:bodyPr>
            <a:lstStyle/>
            <a:p>
              <a:pPr algn="l">
                <a:lnSpc>
                  <a:spcPct val="95000"/>
                </a:lnSpc>
              </a:pPr>
              <a:r>
                <a:rPr lang="en-US" b="1" dirty="0" smtClean="0">
                  <a:solidFill>
                    <a:schemeClr val="tx1">
                      <a:lumMod val="65000"/>
                      <a:lumOff val="35000"/>
                    </a:schemeClr>
                  </a:solidFill>
                  <a:latin typeface="+mn-lt"/>
                  <a:cs typeface="Corbel"/>
                </a:rPr>
                <a:t>CD4/CD8</a:t>
              </a:r>
            </a:p>
          </p:txBody>
        </p:sp>
      </p:grpSp>
      <p:sp>
        <p:nvSpPr>
          <p:cNvPr id="15" name="Rectangle 14"/>
          <p:cNvSpPr/>
          <p:nvPr/>
        </p:nvSpPr>
        <p:spPr bwMode="gray">
          <a:xfrm>
            <a:off x="65532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Tree>
    <p:extLst>
      <p:ext uri="{BB962C8B-B14F-4D97-AF65-F5344CB8AC3E}">
        <p14:creationId xmlns:p14="http://schemas.microsoft.com/office/powerpoint/2010/main" val="378834679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8610599" cy="446276"/>
          </a:xfrm>
        </p:spPr>
        <p:txBody>
          <a:bodyPr>
            <a:noAutofit/>
          </a:bodyPr>
          <a:lstStyle/>
          <a:p>
            <a:r>
              <a:rPr lang="en-US" sz="2800" dirty="0" err="1" smtClean="0"/>
              <a:t>Vaxarts</a:t>
            </a:r>
            <a:r>
              <a:rPr lang="en-US" sz="2800" dirty="0" smtClean="0"/>
              <a:t> HSV Vaccine-</a:t>
            </a:r>
            <a:r>
              <a:rPr lang="en-US" sz="2800" dirty="0" err="1" smtClean="0"/>
              <a:t>gD</a:t>
            </a:r>
            <a:r>
              <a:rPr lang="en-US" sz="2800" dirty="0" smtClean="0"/>
              <a:t> Plus T </a:t>
            </a:r>
            <a:r>
              <a:rPr lang="en-US" sz="2800" dirty="0"/>
              <a:t>C</a:t>
            </a:r>
            <a:r>
              <a:rPr lang="en-US" sz="2800" dirty="0" smtClean="0"/>
              <a:t>ell Antigen ICP0</a:t>
            </a:r>
            <a:r>
              <a:rPr lang="en-US" sz="2800" i="1" baseline="30000" dirty="0" smtClean="0"/>
              <a:t>mut</a:t>
            </a:r>
            <a:endParaRPr lang="en-US" sz="2800" i="1" baseline="30000" dirty="0"/>
          </a:p>
        </p:txBody>
      </p:sp>
      <p:sp>
        <p:nvSpPr>
          <p:cNvPr id="4" name="Content Placeholder 3"/>
          <p:cNvSpPr>
            <a:spLocks noGrp="1"/>
          </p:cNvSpPr>
          <p:nvPr>
            <p:ph sz="half" idx="1"/>
          </p:nvPr>
        </p:nvSpPr>
        <p:spPr>
          <a:xfrm>
            <a:off x="152400" y="1295400"/>
            <a:ext cx="4400841" cy="5257800"/>
          </a:xfrm>
        </p:spPr>
        <p:txBody>
          <a:bodyPr>
            <a:normAutofit fontScale="92500"/>
          </a:bodyPr>
          <a:lstStyle/>
          <a:p>
            <a:pPr marL="0" indent="0">
              <a:buNone/>
            </a:pPr>
            <a:r>
              <a:rPr lang="en-US" sz="2600" b="1" dirty="0" err="1" smtClean="0">
                <a:solidFill>
                  <a:srgbClr val="FF6600"/>
                </a:solidFill>
              </a:rPr>
              <a:t>gD</a:t>
            </a:r>
            <a:r>
              <a:rPr lang="en-US" sz="2600" b="1" dirty="0" smtClean="0">
                <a:solidFill>
                  <a:srgbClr val="FF6600"/>
                </a:solidFill>
              </a:rPr>
              <a:t>-Late Gene</a:t>
            </a:r>
          </a:p>
          <a:p>
            <a:r>
              <a:rPr lang="en-US" sz="2400" dirty="0" smtClean="0"/>
              <a:t>Envelope glycoprotein</a:t>
            </a:r>
          </a:p>
          <a:p>
            <a:r>
              <a:rPr lang="en-US" sz="2400" dirty="0" smtClean="0"/>
              <a:t>Good neutralizing </a:t>
            </a:r>
            <a:r>
              <a:rPr lang="en-US" sz="2400" dirty="0" err="1" smtClean="0"/>
              <a:t>Ab</a:t>
            </a:r>
            <a:r>
              <a:rPr lang="en-US" sz="2400" dirty="0" smtClean="0"/>
              <a:t> target</a:t>
            </a:r>
          </a:p>
          <a:p>
            <a:r>
              <a:rPr lang="en-US" sz="2400" dirty="0"/>
              <a:t>Used to enter host </a:t>
            </a:r>
            <a:r>
              <a:rPr lang="en-US" sz="2400" dirty="0" smtClean="0"/>
              <a:t>cell</a:t>
            </a:r>
          </a:p>
          <a:p>
            <a:r>
              <a:rPr lang="en-US" sz="2400" dirty="0" smtClean="0"/>
              <a:t>Documented T cell epitopes</a:t>
            </a:r>
          </a:p>
          <a:p>
            <a:pPr marL="0" indent="0">
              <a:buNone/>
            </a:pPr>
            <a:endParaRPr lang="en-US" sz="3400" dirty="0"/>
          </a:p>
          <a:p>
            <a:pPr marL="0" indent="0">
              <a:buNone/>
            </a:pPr>
            <a:r>
              <a:rPr lang="en-US" sz="2600" b="1" dirty="0" smtClean="0">
                <a:solidFill>
                  <a:srgbClr val="FF6600"/>
                </a:solidFill>
              </a:rPr>
              <a:t>ICP0-Immediate Early Gene</a:t>
            </a:r>
          </a:p>
          <a:p>
            <a:r>
              <a:rPr lang="en-US" sz="2400" dirty="0" smtClean="0"/>
              <a:t>First gene expressed as HSV reactivates</a:t>
            </a:r>
          </a:p>
          <a:p>
            <a:r>
              <a:rPr lang="en-US" sz="2400" dirty="0"/>
              <a:t>Rapid Immune response -Ag is presented early after </a:t>
            </a:r>
            <a:r>
              <a:rPr lang="en-US" sz="2400" dirty="0" smtClean="0"/>
              <a:t>infection</a:t>
            </a:r>
            <a:endParaRPr lang="en-US" sz="2600" b="1" dirty="0" smtClean="0">
              <a:solidFill>
                <a:srgbClr val="FF6600"/>
              </a:solidFill>
            </a:endParaRPr>
          </a:p>
          <a:p>
            <a:r>
              <a:rPr lang="en-US" sz="2400" dirty="0" smtClean="0"/>
              <a:t>Documented CD8  T cell epitopes </a:t>
            </a:r>
          </a:p>
          <a:p>
            <a:pPr marL="0" indent="0">
              <a:buNone/>
            </a:pPr>
            <a:endParaRPr lang="en-US" sz="2400" dirty="0" smtClean="0"/>
          </a:p>
        </p:txBody>
      </p:sp>
      <p:sp>
        <p:nvSpPr>
          <p:cNvPr id="2" name="TextBox 1"/>
          <p:cNvSpPr txBox="1"/>
          <p:nvPr/>
        </p:nvSpPr>
        <p:spPr>
          <a:xfrm>
            <a:off x="6400800" y="3276600"/>
            <a:ext cx="1066800" cy="446276"/>
          </a:xfrm>
          <a:prstGeom prst="rect">
            <a:avLst/>
          </a:prstGeom>
          <a:noFill/>
        </p:spPr>
        <p:txBody>
          <a:bodyPr wrap="square" rtlCol="0" anchor="t" anchorCtr="0">
            <a:spAutoFit/>
          </a:bodyPr>
          <a:lstStyle/>
          <a:p>
            <a:pPr algn="l">
              <a:lnSpc>
                <a:spcPct val="95000"/>
              </a:lnSpc>
            </a:pPr>
            <a:r>
              <a:rPr lang="en-US" sz="2400" b="1" dirty="0" smtClean="0">
                <a:solidFill>
                  <a:schemeClr val="tx1"/>
                </a:solidFill>
                <a:latin typeface="+mn-lt"/>
                <a:cs typeface="Corbel"/>
              </a:rPr>
              <a:t>ICP0</a:t>
            </a:r>
          </a:p>
        </p:txBody>
      </p:sp>
      <p:pic>
        <p:nvPicPr>
          <p:cNvPr id="5" name="Picture 4" descr="Screen Shot 2015-06-26 at 10.15.23 AM.png"/>
          <p:cNvPicPr>
            <a:picLocks noChangeAspect="1"/>
          </p:cNvPicPr>
          <p:nvPr/>
        </p:nvPicPr>
        <p:blipFill>
          <a:blip r:embed="rId3">
            <a:alphaModFix/>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114800" y="1828800"/>
            <a:ext cx="4946906" cy="3115982"/>
          </a:xfrm>
          <a:prstGeom prst="rect">
            <a:avLst/>
          </a:prstGeom>
          <a:solidFill>
            <a:schemeClr val="accent1">
              <a:alpha val="0"/>
            </a:schemeClr>
          </a:solidFill>
        </p:spPr>
      </p:pic>
      <p:sp>
        <p:nvSpPr>
          <p:cNvPr id="6" name="TextBox 5"/>
          <p:cNvSpPr txBox="1"/>
          <p:nvPr/>
        </p:nvSpPr>
        <p:spPr>
          <a:xfrm>
            <a:off x="5105400" y="1447800"/>
            <a:ext cx="990600" cy="446276"/>
          </a:xfrm>
          <a:prstGeom prst="rect">
            <a:avLst/>
          </a:prstGeom>
          <a:noFill/>
        </p:spPr>
        <p:txBody>
          <a:bodyPr wrap="square" rtlCol="0" anchor="t" anchorCtr="0">
            <a:spAutoFit/>
          </a:bodyPr>
          <a:lstStyle/>
          <a:p>
            <a:pPr algn="l">
              <a:lnSpc>
                <a:spcPct val="95000"/>
              </a:lnSpc>
            </a:pPr>
            <a:r>
              <a:rPr lang="en-US" sz="2400" b="1" dirty="0" err="1" smtClean="0">
                <a:solidFill>
                  <a:schemeClr val="tx1">
                    <a:lumMod val="65000"/>
                    <a:lumOff val="35000"/>
                  </a:schemeClr>
                </a:solidFill>
                <a:latin typeface="+mn-lt"/>
                <a:cs typeface="Corbel"/>
              </a:rPr>
              <a:t>gD</a:t>
            </a:r>
            <a:endParaRPr lang="en-US" sz="2400" b="1" dirty="0" smtClean="0">
              <a:solidFill>
                <a:schemeClr val="tx1">
                  <a:lumMod val="65000"/>
                  <a:lumOff val="35000"/>
                </a:schemeClr>
              </a:solidFill>
              <a:latin typeface="+mn-lt"/>
              <a:cs typeface="Corbel"/>
            </a:endParaRPr>
          </a:p>
        </p:txBody>
      </p:sp>
      <p:cxnSp>
        <p:nvCxnSpPr>
          <p:cNvPr id="8" name="Straight Connector 7"/>
          <p:cNvCxnSpPr/>
          <p:nvPr/>
        </p:nvCxnSpPr>
        <p:spPr bwMode="auto">
          <a:xfrm>
            <a:off x="5486400" y="1828800"/>
            <a:ext cx="609600" cy="381000"/>
          </a:xfrm>
          <a:prstGeom prst="line">
            <a:avLst/>
          </a:prstGeom>
          <a:noFill/>
          <a:ln w="28575" cap="rnd" cmpd="sng" algn="ctr">
            <a:solidFill>
              <a:schemeClr val="accent2">
                <a:lumMod val="75000"/>
              </a:schemeClr>
            </a:solidFill>
            <a:prstDash val="solid"/>
            <a:round/>
            <a:headEnd type="none" w="med" len="med"/>
            <a:tailEnd type="none" w="med" len="med"/>
          </a:ln>
          <a:effectLst/>
        </p:spPr>
      </p:cxnSp>
      <p:sp>
        <p:nvSpPr>
          <p:cNvPr id="11" name="TextBox 10"/>
          <p:cNvSpPr txBox="1"/>
          <p:nvPr/>
        </p:nvSpPr>
        <p:spPr>
          <a:xfrm>
            <a:off x="6172200" y="5105400"/>
            <a:ext cx="914400" cy="446276"/>
          </a:xfrm>
          <a:prstGeom prst="rect">
            <a:avLst/>
          </a:prstGeom>
          <a:noFill/>
        </p:spPr>
        <p:txBody>
          <a:bodyPr wrap="square" rtlCol="0" anchor="t" anchorCtr="0">
            <a:spAutoFit/>
          </a:bodyPr>
          <a:lstStyle/>
          <a:p>
            <a:pPr algn="l">
              <a:lnSpc>
                <a:spcPct val="95000"/>
              </a:lnSpc>
            </a:pPr>
            <a:r>
              <a:rPr lang="en-US" sz="2400" b="1" dirty="0" smtClean="0">
                <a:solidFill>
                  <a:schemeClr val="tx1">
                    <a:lumMod val="65000"/>
                    <a:lumOff val="35000"/>
                  </a:schemeClr>
                </a:solidFill>
                <a:latin typeface="+mn-lt"/>
                <a:cs typeface="Corbel"/>
              </a:rPr>
              <a:t>ICP0</a:t>
            </a:r>
          </a:p>
        </p:txBody>
      </p:sp>
      <p:cxnSp>
        <p:nvCxnSpPr>
          <p:cNvPr id="13" name="Straight Connector 12"/>
          <p:cNvCxnSpPr>
            <a:stCxn id="5" idx="2"/>
          </p:cNvCxnSpPr>
          <p:nvPr/>
        </p:nvCxnSpPr>
        <p:spPr bwMode="auto">
          <a:xfrm flipH="1" flipV="1">
            <a:off x="6553200" y="3505200"/>
            <a:ext cx="35053" cy="1439582"/>
          </a:xfrm>
          <a:prstGeom prst="line">
            <a:avLst/>
          </a:prstGeom>
          <a:noFill/>
          <a:ln w="28575" cap="rnd" cmpd="sng" algn="ctr">
            <a:solidFill>
              <a:schemeClr val="accent2">
                <a:lumMod val="75000"/>
              </a:schemeClr>
            </a:solidFill>
            <a:prstDash val="solid"/>
            <a:round/>
            <a:headEnd type="none" w="med" len="med"/>
            <a:tailEnd type="none" w="med" len="med"/>
          </a:ln>
          <a:effectLst/>
        </p:spPr>
      </p:cxnSp>
      <p:sp>
        <p:nvSpPr>
          <p:cNvPr id="10" name="Rectangle 9"/>
          <p:cNvSpPr/>
          <p:nvPr/>
        </p:nvSpPr>
        <p:spPr bwMode="gray">
          <a:xfrm>
            <a:off x="66294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Tree>
    <p:extLst>
      <p:ext uri="{BB962C8B-B14F-4D97-AF65-F5344CB8AC3E}">
        <p14:creationId xmlns:p14="http://schemas.microsoft.com/office/powerpoint/2010/main" val="180388504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502543"/>
            <a:ext cx="7391399" cy="564257"/>
          </a:xfrm>
        </p:spPr>
        <p:txBody>
          <a:bodyPr/>
          <a:lstStyle/>
          <a:p>
            <a:r>
              <a:rPr lang="en-US" sz="3200" dirty="0" smtClean="0"/>
              <a:t>Therapeutic Guinea Pig Model of HSV-2</a:t>
            </a:r>
            <a:endParaRPr lang="en-US" sz="3200" dirty="0"/>
          </a:p>
        </p:txBody>
      </p:sp>
      <p:sp>
        <p:nvSpPr>
          <p:cNvPr id="7" name="Rectangle 6"/>
          <p:cNvSpPr/>
          <p:nvPr/>
        </p:nvSpPr>
        <p:spPr bwMode="gray">
          <a:xfrm>
            <a:off x="533399" y="2667000"/>
            <a:ext cx="8001000" cy="381000"/>
          </a:xfrm>
          <a:prstGeom prst="rect">
            <a:avLst/>
          </a:prstGeom>
          <a:solidFill>
            <a:srgbClr val="7C98AB"/>
          </a:solidFill>
          <a:ln w="12700" cap="rnd" cmpd="sng" algn="ctr">
            <a:solidFill>
              <a:schemeClr val="bg1">
                <a:lumMod val="75000"/>
              </a:schemeClr>
            </a:solid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cxnSp>
        <p:nvCxnSpPr>
          <p:cNvPr id="14" name="Straight Arrow Connector 13"/>
          <p:cNvCxnSpPr/>
          <p:nvPr/>
        </p:nvCxnSpPr>
        <p:spPr bwMode="auto">
          <a:xfrm flipV="1">
            <a:off x="1752599" y="3168650"/>
            <a:ext cx="0" cy="641350"/>
          </a:xfrm>
          <a:prstGeom prst="straightConnector1">
            <a:avLst/>
          </a:prstGeom>
          <a:noFill/>
          <a:ln w="57150" cap="rnd" cmpd="sng" algn="ctr">
            <a:solidFill>
              <a:srgbClr val="333333"/>
            </a:solidFill>
            <a:prstDash val="solid"/>
            <a:round/>
            <a:headEnd type="none" w="med" len="med"/>
            <a:tailEnd type="arrow"/>
          </a:ln>
          <a:effectLst/>
        </p:spPr>
      </p:cxnSp>
      <p:cxnSp>
        <p:nvCxnSpPr>
          <p:cNvPr id="15" name="Straight Arrow Connector 14"/>
          <p:cNvCxnSpPr/>
          <p:nvPr/>
        </p:nvCxnSpPr>
        <p:spPr bwMode="auto">
          <a:xfrm flipV="1">
            <a:off x="2819399" y="3168650"/>
            <a:ext cx="0" cy="641350"/>
          </a:xfrm>
          <a:prstGeom prst="straightConnector1">
            <a:avLst/>
          </a:prstGeom>
          <a:noFill/>
          <a:ln w="57150" cap="rnd" cmpd="sng" algn="ctr">
            <a:solidFill>
              <a:srgbClr val="333333"/>
            </a:solidFill>
            <a:prstDash val="solid"/>
            <a:round/>
            <a:headEnd type="none" w="med" len="med"/>
            <a:tailEnd type="arrow"/>
          </a:ln>
          <a:effectLst/>
        </p:spPr>
      </p:cxnSp>
      <p:cxnSp>
        <p:nvCxnSpPr>
          <p:cNvPr id="16" name="Straight Arrow Connector 15"/>
          <p:cNvCxnSpPr/>
          <p:nvPr/>
        </p:nvCxnSpPr>
        <p:spPr bwMode="auto">
          <a:xfrm flipV="1">
            <a:off x="3809999" y="3168650"/>
            <a:ext cx="0" cy="641350"/>
          </a:xfrm>
          <a:prstGeom prst="straightConnector1">
            <a:avLst/>
          </a:prstGeom>
          <a:noFill/>
          <a:ln w="57150" cap="rnd" cmpd="sng" algn="ctr">
            <a:solidFill>
              <a:srgbClr val="333333"/>
            </a:solidFill>
            <a:prstDash val="solid"/>
            <a:round/>
            <a:headEnd type="none" w="med" len="med"/>
            <a:tailEnd type="arrow"/>
          </a:ln>
          <a:effectLst/>
        </p:spPr>
      </p:cxnSp>
      <p:cxnSp>
        <p:nvCxnSpPr>
          <p:cNvPr id="18" name="Straight Arrow Connector 17"/>
          <p:cNvCxnSpPr/>
          <p:nvPr/>
        </p:nvCxnSpPr>
        <p:spPr bwMode="auto">
          <a:xfrm>
            <a:off x="4038599" y="2514600"/>
            <a:ext cx="4343400" cy="0"/>
          </a:xfrm>
          <a:prstGeom prst="straightConnector1">
            <a:avLst/>
          </a:prstGeom>
          <a:noFill/>
          <a:ln w="38100" cap="rnd" cmpd="sng" algn="ctr">
            <a:solidFill>
              <a:srgbClr val="4D4D4D"/>
            </a:solidFill>
            <a:prstDash val="solid"/>
            <a:round/>
            <a:headEnd type="arrow"/>
            <a:tailEnd type="arrow"/>
          </a:ln>
          <a:effectLst/>
        </p:spPr>
      </p:cxnSp>
      <p:cxnSp>
        <p:nvCxnSpPr>
          <p:cNvPr id="20" name="Straight Arrow Connector 19"/>
          <p:cNvCxnSpPr/>
          <p:nvPr/>
        </p:nvCxnSpPr>
        <p:spPr bwMode="auto">
          <a:xfrm>
            <a:off x="533399" y="2057400"/>
            <a:ext cx="0" cy="609600"/>
          </a:xfrm>
          <a:prstGeom prst="straightConnector1">
            <a:avLst/>
          </a:prstGeom>
          <a:noFill/>
          <a:ln w="57150" cap="rnd" cmpd="sng" algn="ctr">
            <a:solidFill>
              <a:srgbClr val="FF6600"/>
            </a:solidFill>
            <a:prstDash val="solid"/>
            <a:round/>
            <a:headEnd type="none" w="med" len="med"/>
            <a:tailEnd type="arrow"/>
          </a:ln>
          <a:effectLst/>
        </p:spPr>
      </p:cxnSp>
      <p:sp>
        <p:nvSpPr>
          <p:cNvPr id="22" name="TextBox 21"/>
          <p:cNvSpPr txBox="1"/>
          <p:nvPr/>
        </p:nvSpPr>
        <p:spPr>
          <a:xfrm>
            <a:off x="380999" y="3124200"/>
            <a:ext cx="762000" cy="446276"/>
          </a:xfrm>
          <a:prstGeom prst="rect">
            <a:avLst/>
          </a:prstGeom>
          <a:noFill/>
        </p:spPr>
        <p:txBody>
          <a:bodyPr wrap="square" rtlCol="0" anchor="t" anchorCtr="0">
            <a:spAutoFit/>
          </a:bodyPr>
          <a:lstStyle/>
          <a:p>
            <a:pPr algn="l">
              <a:lnSpc>
                <a:spcPct val="95000"/>
              </a:lnSpc>
            </a:pPr>
            <a:r>
              <a:rPr lang="en-US" sz="2400" b="1" dirty="0" smtClean="0">
                <a:solidFill>
                  <a:schemeClr val="tx1">
                    <a:lumMod val="65000"/>
                    <a:lumOff val="35000"/>
                  </a:schemeClr>
                </a:solidFill>
                <a:latin typeface="+mn-lt"/>
                <a:cs typeface="Corbel"/>
              </a:rPr>
              <a:t>D0</a:t>
            </a:r>
          </a:p>
        </p:txBody>
      </p:sp>
      <p:sp>
        <p:nvSpPr>
          <p:cNvPr id="23" name="TextBox 22"/>
          <p:cNvSpPr txBox="1"/>
          <p:nvPr/>
        </p:nvSpPr>
        <p:spPr>
          <a:xfrm>
            <a:off x="1447799" y="3820924"/>
            <a:ext cx="690664" cy="446276"/>
          </a:xfrm>
          <a:prstGeom prst="rect">
            <a:avLst/>
          </a:prstGeom>
          <a:noFill/>
        </p:spPr>
        <p:txBody>
          <a:bodyPr wrap="none" rtlCol="0" anchor="t" anchorCtr="0">
            <a:spAutoFit/>
          </a:bodyPr>
          <a:lstStyle/>
          <a:p>
            <a:pPr algn="l">
              <a:lnSpc>
                <a:spcPct val="95000"/>
              </a:lnSpc>
            </a:pPr>
            <a:r>
              <a:rPr lang="en-US" sz="2400" b="1" dirty="0" smtClean="0">
                <a:solidFill>
                  <a:schemeClr val="tx1">
                    <a:lumMod val="65000"/>
                    <a:lumOff val="35000"/>
                  </a:schemeClr>
                </a:solidFill>
                <a:latin typeface="+mn-lt"/>
                <a:cs typeface="Corbel"/>
              </a:rPr>
              <a:t>D14</a:t>
            </a:r>
          </a:p>
        </p:txBody>
      </p:sp>
      <p:sp>
        <p:nvSpPr>
          <p:cNvPr id="24" name="TextBox 23"/>
          <p:cNvSpPr txBox="1"/>
          <p:nvPr/>
        </p:nvSpPr>
        <p:spPr>
          <a:xfrm>
            <a:off x="2514599" y="3810000"/>
            <a:ext cx="690664" cy="446276"/>
          </a:xfrm>
          <a:prstGeom prst="rect">
            <a:avLst/>
          </a:prstGeom>
          <a:noFill/>
        </p:spPr>
        <p:txBody>
          <a:bodyPr wrap="none" rtlCol="0" anchor="t" anchorCtr="0">
            <a:spAutoFit/>
          </a:bodyPr>
          <a:lstStyle/>
          <a:p>
            <a:pPr algn="l">
              <a:lnSpc>
                <a:spcPct val="95000"/>
              </a:lnSpc>
            </a:pPr>
            <a:r>
              <a:rPr lang="en-US" sz="2400" b="1" dirty="0" smtClean="0">
                <a:solidFill>
                  <a:schemeClr val="tx1">
                    <a:lumMod val="65000"/>
                    <a:lumOff val="35000"/>
                  </a:schemeClr>
                </a:solidFill>
                <a:latin typeface="+mn-lt"/>
                <a:cs typeface="Corbel"/>
              </a:rPr>
              <a:t>D21</a:t>
            </a:r>
          </a:p>
        </p:txBody>
      </p:sp>
      <p:sp>
        <p:nvSpPr>
          <p:cNvPr id="25" name="TextBox 24"/>
          <p:cNvSpPr txBox="1"/>
          <p:nvPr/>
        </p:nvSpPr>
        <p:spPr>
          <a:xfrm>
            <a:off x="3500335" y="3810000"/>
            <a:ext cx="690664" cy="446276"/>
          </a:xfrm>
          <a:prstGeom prst="rect">
            <a:avLst/>
          </a:prstGeom>
          <a:noFill/>
        </p:spPr>
        <p:txBody>
          <a:bodyPr wrap="none" rtlCol="0" anchor="t" anchorCtr="0">
            <a:spAutoFit/>
          </a:bodyPr>
          <a:lstStyle/>
          <a:p>
            <a:pPr algn="l">
              <a:lnSpc>
                <a:spcPct val="95000"/>
              </a:lnSpc>
            </a:pPr>
            <a:r>
              <a:rPr lang="en-US" sz="2400" b="1" dirty="0" smtClean="0">
                <a:solidFill>
                  <a:schemeClr val="tx1">
                    <a:lumMod val="65000"/>
                    <a:lumOff val="35000"/>
                  </a:schemeClr>
                </a:solidFill>
                <a:latin typeface="+mn-lt"/>
                <a:cs typeface="Corbel"/>
              </a:rPr>
              <a:t>D28</a:t>
            </a:r>
          </a:p>
        </p:txBody>
      </p:sp>
      <p:cxnSp>
        <p:nvCxnSpPr>
          <p:cNvPr id="29" name="Straight Arrow Connector 28"/>
          <p:cNvCxnSpPr/>
          <p:nvPr/>
        </p:nvCxnSpPr>
        <p:spPr bwMode="auto">
          <a:xfrm>
            <a:off x="762000" y="2209800"/>
            <a:ext cx="1066800" cy="0"/>
          </a:xfrm>
          <a:prstGeom prst="straightConnector1">
            <a:avLst/>
          </a:prstGeom>
          <a:noFill/>
          <a:ln w="38100" cap="rnd" cmpd="sng" algn="ctr">
            <a:solidFill>
              <a:srgbClr val="4D4D4D"/>
            </a:solidFill>
            <a:prstDash val="solid"/>
            <a:round/>
            <a:headEnd type="none" w="med" len="med"/>
            <a:tailEnd type="arrow"/>
          </a:ln>
          <a:effectLst/>
        </p:spPr>
      </p:cxnSp>
      <p:sp>
        <p:nvSpPr>
          <p:cNvPr id="32" name="TextBox 31"/>
          <p:cNvSpPr txBox="1"/>
          <p:nvPr/>
        </p:nvSpPr>
        <p:spPr>
          <a:xfrm>
            <a:off x="4038600" y="1905000"/>
            <a:ext cx="4343401" cy="446276"/>
          </a:xfrm>
          <a:prstGeom prst="rect">
            <a:avLst/>
          </a:prstGeom>
          <a:noFill/>
        </p:spPr>
        <p:txBody>
          <a:bodyPr wrap="square" rtlCol="0" anchor="t" anchorCtr="0">
            <a:spAutoFit/>
          </a:bodyPr>
          <a:lstStyle/>
          <a:p>
            <a:pPr algn="l">
              <a:lnSpc>
                <a:spcPct val="95000"/>
              </a:lnSpc>
            </a:pPr>
            <a:r>
              <a:rPr lang="en-US" sz="2400" b="1" dirty="0" smtClean="0">
                <a:solidFill>
                  <a:schemeClr val="tx1">
                    <a:lumMod val="65000"/>
                    <a:lumOff val="35000"/>
                  </a:schemeClr>
                </a:solidFill>
                <a:latin typeface="+mn-lt"/>
                <a:cs typeface="Corbel"/>
              </a:rPr>
              <a:t>Monitor Lesion Scores/Shedding </a:t>
            </a:r>
          </a:p>
        </p:txBody>
      </p:sp>
      <p:sp>
        <p:nvSpPr>
          <p:cNvPr id="33" name="TextBox 32"/>
          <p:cNvSpPr txBox="1"/>
          <p:nvPr/>
        </p:nvSpPr>
        <p:spPr>
          <a:xfrm>
            <a:off x="533400" y="1775810"/>
            <a:ext cx="1813317" cy="387286"/>
          </a:xfrm>
          <a:prstGeom prst="rect">
            <a:avLst/>
          </a:prstGeom>
          <a:noFill/>
        </p:spPr>
        <p:txBody>
          <a:bodyPr wrap="none" rtlCol="0" anchor="t" anchorCtr="0">
            <a:spAutoFit/>
          </a:bodyPr>
          <a:lstStyle/>
          <a:p>
            <a:pPr algn="l">
              <a:lnSpc>
                <a:spcPct val="95000"/>
              </a:lnSpc>
            </a:pPr>
            <a:r>
              <a:rPr lang="en-US" sz="2000" b="1" dirty="0" smtClean="0">
                <a:solidFill>
                  <a:schemeClr val="tx1">
                    <a:lumMod val="65000"/>
                    <a:lumOff val="35000"/>
                  </a:schemeClr>
                </a:solidFill>
                <a:latin typeface="+mn-lt"/>
                <a:cs typeface="Corbel"/>
              </a:rPr>
              <a:t>Primary</a:t>
            </a:r>
            <a:r>
              <a:rPr lang="en-US" b="1" dirty="0" smtClean="0">
                <a:solidFill>
                  <a:schemeClr val="tx1">
                    <a:lumMod val="65000"/>
                    <a:lumOff val="35000"/>
                  </a:schemeClr>
                </a:solidFill>
                <a:latin typeface="+mn-lt"/>
                <a:cs typeface="Corbel"/>
              </a:rPr>
              <a:t> Disease</a:t>
            </a:r>
          </a:p>
        </p:txBody>
      </p:sp>
      <p:sp>
        <p:nvSpPr>
          <p:cNvPr id="34" name="Rectangle 33"/>
          <p:cNvSpPr/>
          <p:nvPr/>
        </p:nvSpPr>
        <p:spPr bwMode="gray">
          <a:xfrm>
            <a:off x="6629400" y="6444179"/>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
        <p:nvSpPr>
          <p:cNvPr id="35" name="TextBox 34"/>
          <p:cNvSpPr txBox="1"/>
          <p:nvPr/>
        </p:nvSpPr>
        <p:spPr>
          <a:xfrm>
            <a:off x="4876800" y="5867400"/>
            <a:ext cx="1752600" cy="797141"/>
          </a:xfrm>
          <a:prstGeom prst="rect">
            <a:avLst/>
          </a:prstGeom>
          <a:noFill/>
        </p:spPr>
        <p:txBody>
          <a:bodyPr wrap="square" rtlCol="0" anchor="t" anchorCtr="0">
            <a:spAutoFit/>
          </a:bodyPr>
          <a:lstStyle/>
          <a:p>
            <a:pPr algn="l">
              <a:lnSpc>
                <a:spcPct val="95000"/>
              </a:lnSpc>
            </a:pPr>
            <a:r>
              <a:rPr lang="en-US" sz="2400" dirty="0" smtClean="0">
                <a:solidFill>
                  <a:schemeClr val="tx1"/>
                </a:solidFill>
                <a:latin typeface="+mn-lt"/>
                <a:cs typeface="Corbel"/>
              </a:rPr>
              <a:t>R. Cardin, </a:t>
            </a:r>
          </a:p>
          <a:p>
            <a:pPr algn="l">
              <a:lnSpc>
                <a:spcPct val="95000"/>
              </a:lnSpc>
            </a:pPr>
            <a:r>
              <a:rPr lang="en-US" sz="2400" dirty="0" err="1" smtClean="0">
                <a:solidFill>
                  <a:schemeClr val="tx1"/>
                </a:solidFill>
                <a:latin typeface="+mn-lt"/>
                <a:cs typeface="Corbel"/>
              </a:rPr>
              <a:t>D.Bernstein</a:t>
            </a:r>
            <a:endParaRPr lang="en-US" sz="2400" dirty="0" smtClean="0">
              <a:solidFill>
                <a:schemeClr val="tx1"/>
              </a:solidFill>
              <a:latin typeface="+mn-lt"/>
              <a:cs typeface="Corbel"/>
            </a:endParaRPr>
          </a:p>
        </p:txBody>
      </p:sp>
      <p:sp>
        <p:nvSpPr>
          <p:cNvPr id="2" name="TextBox 1"/>
          <p:cNvSpPr txBox="1"/>
          <p:nvPr/>
        </p:nvSpPr>
        <p:spPr>
          <a:xfrm>
            <a:off x="152400" y="1471010"/>
            <a:ext cx="1143000" cy="446276"/>
          </a:xfrm>
          <a:prstGeom prst="rect">
            <a:avLst/>
          </a:prstGeom>
          <a:noFill/>
        </p:spPr>
        <p:txBody>
          <a:bodyPr wrap="square" rtlCol="0" anchor="t" anchorCtr="0">
            <a:spAutoFit/>
          </a:bodyPr>
          <a:lstStyle/>
          <a:p>
            <a:pPr algn="l">
              <a:lnSpc>
                <a:spcPct val="95000"/>
              </a:lnSpc>
            </a:pPr>
            <a:r>
              <a:rPr lang="en-US" sz="2400" b="1" dirty="0" smtClean="0">
                <a:solidFill>
                  <a:srgbClr val="FF6600"/>
                </a:solidFill>
                <a:latin typeface="+mn-lt"/>
                <a:cs typeface="Corbel"/>
              </a:rPr>
              <a:t>HSV-2</a:t>
            </a:r>
          </a:p>
        </p:txBody>
      </p:sp>
      <p:sp>
        <p:nvSpPr>
          <p:cNvPr id="4" name="Right Brace 3"/>
          <p:cNvSpPr/>
          <p:nvPr/>
        </p:nvSpPr>
        <p:spPr bwMode="auto">
          <a:xfrm rot="5400000">
            <a:off x="2552700" y="3848100"/>
            <a:ext cx="609600" cy="1752600"/>
          </a:xfrm>
          <a:prstGeom prst="rightBrace">
            <a:avLst>
              <a:gd name="adj1" fmla="val 8333"/>
              <a:gd name="adj2" fmla="val 48057"/>
            </a:avLst>
          </a:prstGeom>
          <a:noFill/>
          <a:ln w="57150" cap="rnd" cmpd="sng" algn="ctr">
            <a:solidFill>
              <a:schemeClr val="accent2">
                <a:lumMod val="75000"/>
              </a:schemeClr>
            </a:solidFill>
            <a:prstDash val="solid"/>
            <a:round/>
            <a:headEnd type="none" w="med" len="med"/>
            <a:tailEnd type="none" w="med" len="med"/>
          </a:ln>
          <a:effectLst/>
        </p:spPr>
        <p:txBody>
          <a:bodyPr rtlCol="0" anchor="ctr"/>
          <a:lstStyle/>
          <a:p>
            <a:pPr algn="ctr"/>
            <a:endParaRPr lang="en-US"/>
          </a:p>
        </p:txBody>
      </p:sp>
      <p:sp>
        <p:nvSpPr>
          <p:cNvPr id="6" name="TextBox 5"/>
          <p:cNvSpPr txBox="1"/>
          <p:nvPr/>
        </p:nvSpPr>
        <p:spPr>
          <a:xfrm>
            <a:off x="1600200" y="5105400"/>
            <a:ext cx="3429000" cy="446276"/>
          </a:xfrm>
          <a:prstGeom prst="rect">
            <a:avLst/>
          </a:prstGeom>
          <a:noFill/>
        </p:spPr>
        <p:txBody>
          <a:bodyPr wrap="square" rtlCol="0" anchor="t" anchorCtr="0">
            <a:spAutoFit/>
          </a:bodyPr>
          <a:lstStyle/>
          <a:p>
            <a:pPr algn="l">
              <a:lnSpc>
                <a:spcPct val="95000"/>
              </a:lnSpc>
            </a:pPr>
            <a:r>
              <a:rPr lang="en-US" sz="2400" b="1" dirty="0" smtClean="0">
                <a:solidFill>
                  <a:schemeClr val="accent3">
                    <a:lumMod val="75000"/>
                  </a:schemeClr>
                </a:solidFill>
                <a:latin typeface="+mn-lt"/>
                <a:cs typeface="Corbel"/>
              </a:rPr>
              <a:t>Ad5-gD-</a:t>
            </a:r>
            <a:r>
              <a:rPr lang="en-US" sz="2400" b="1" dirty="0" smtClean="0">
                <a:solidFill>
                  <a:schemeClr val="accent2">
                    <a:lumMod val="75000"/>
                  </a:schemeClr>
                </a:solidFill>
                <a:latin typeface="+mn-lt"/>
                <a:cs typeface="Corbel"/>
              </a:rPr>
              <a:t>ICP0</a:t>
            </a:r>
            <a:r>
              <a:rPr lang="en-US" sz="2400" b="1" dirty="0" smtClean="0">
                <a:solidFill>
                  <a:schemeClr val="accent3">
                    <a:lumMod val="75000"/>
                  </a:schemeClr>
                </a:solidFill>
                <a:latin typeface="+mn-lt"/>
                <a:cs typeface="Corbel"/>
              </a:rPr>
              <a:t>-dsRNA</a:t>
            </a:r>
          </a:p>
        </p:txBody>
      </p:sp>
      <p:sp>
        <p:nvSpPr>
          <p:cNvPr id="26" name="TextBox 25"/>
          <p:cNvSpPr txBox="1"/>
          <p:nvPr/>
        </p:nvSpPr>
        <p:spPr>
          <a:xfrm>
            <a:off x="7924800" y="3200400"/>
            <a:ext cx="690664" cy="446276"/>
          </a:xfrm>
          <a:prstGeom prst="rect">
            <a:avLst/>
          </a:prstGeom>
          <a:noFill/>
        </p:spPr>
        <p:txBody>
          <a:bodyPr wrap="none" rtlCol="0" anchor="t" anchorCtr="0">
            <a:spAutoFit/>
          </a:bodyPr>
          <a:lstStyle/>
          <a:p>
            <a:pPr algn="l">
              <a:lnSpc>
                <a:spcPct val="95000"/>
              </a:lnSpc>
            </a:pPr>
            <a:r>
              <a:rPr lang="en-US" sz="2400" b="1" dirty="0" smtClean="0">
                <a:solidFill>
                  <a:schemeClr val="tx1">
                    <a:lumMod val="65000"/>
                    <a:lumOff val="35000"/>
                  </a:schemeClr>
                </a:solidFill>
                <a:latin typeface="+mn-lt"/>
                <a:cs typeface="Corbel"/>
              </a:rPr>
              <a:t>D63</a:t>
            </a:r>
          </a:p>
        </p:txBody>
      </p:sp>
      <p:pic>
        <p:nvPicPr>
          <p:cNvPr id="8" name="Picture 7" descr="Screen Shot 2015-08-02 at 2.44.48 PM.png"/>
          <p:cNvPicPr>
            <a:picLocks noChangeAspect="1"/>
          </p:cNvPicPr>
          <p:nvPr/>
        </p:nvPicPr>
        <p:blipFill rotWithShape="1">
          <a:blip r:embed="rId3">
            <a:extLst>
              <a:ext uri="{28A0092B-C50C-407E-A947-70E740481C1C}">
                <a14:useLocalDpi xmlns:a14="http://schemas.microsoft.com/office/drawing/2010/main" val="0"/>
              </a:ext>
            </a:extLst>
          </a:blip>
          <a:srcRect l="7788" t="-622"/>
          <a:stretch/>
        </p:blipFill>
        <p:spPr>
          <a:xfrm>
            <a:off x="6477000" y="5928633"/>
            <a:ext cx="2278063" cy="741179"/>
          </a:xfrm>
          <a:prstGeom prst="rect">
            <a:avLst/>
          </a:prstGeom>
        </p:spPr>
      </p:pic>
    </p:spTree>
    <p:extLst>
      <p:ext uri="{BB962C8B-B14F-4D97-AF65-F5344CB8AC3E}">
        <p14:creationId xmlns:p14="http://schemas.microsoft.com/office/powerpoint/2010/main" val="375911683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5991"/>
            <a:ext cx="7391399" cy="914609"/>
          </a:xfrm>
        </p:spPr>
        <p:txBody>
          <a:bodyPr/>
          <a:lstStyle/>
          <a:p>
            <a:r>
              <a:rPr lang="en-US" sz="2800" dirty="0" err="1" smtClean="0"/>
              <a:t>Cummulative</a:t>
            </a:r>
            <a:r>
              <a:rPr lang="en-US" sz="2800" dirty="0" smtClean="0"/>
              <a:t> Lesion Scores </a:t>
            </a:r>
            <a:r>
              <a:rPr lang="en-US" sz="2800" dirty="0"/>
              <a:t>Reduced After </a:t>
            </a:r>
            <a:r>
              <a:rPr lang="en-US" sz="2800" dirty="0" smtClean="0"/>
              <a:t/>
            </a:r>
            <a:br>
              <a:rPr lang="en-US" sz="2800" dirty="0" smtClean="0"/>
            </a:br>
            <a:r>
              <a:rPr lang="en-US" sz="2800" dirty="0" smtClean="0"/>
              <a:t>gD</a:t>
            </a:r>
            <a:r>
              <a:rPr lang="en-US" sz="2800" dirty="0"/>
              <a:t>+ICP0</a:t>
            </a:r>
            <a:r>
              <a:rPr lang="en-US" sz="2800" i="1" baseline="30000" dirty="0"/>
              <a:t>mut</a:t>
            </a:r>
            <a:r>
              <a:rPr lang="en-US" sz="2800" dirty="0"/>
              <a:t> </a:t>
            </a:r>
            <a:r>
              <a:rPr lang="en-US" sz="2800" dirty="0" smtClean="0"/>
              <a:t>Vaccination</a:t>
            </a:r>
            <a:endParaRPr lang="en-US" sz="2800" dirty="0"/>
          </a:p>
        </p:txBody>
      </p:sp>
      <p:grpSp>
        <p:nvGrpSpPr>
          <p:cNvPr id="2" name="Group 1"/>
          <p:cNvGrpSpPr/>
          <p:nvPr/>
        </p:nvGrpSpPr>
        <p:grpSpPr>
          <a:xfrm>
            <a:off x="7595597" y="2743200"/>
            <a:ext cx="1396003" cy="1143000"/>
            <a:chOff x="7467600" y="3214567"/>
            <a:chExt cx="1396003" cy="1143000"/>
          </a:xfrm>
        </p:grpSpPr>
        <p:cxnSp>
          <p:nvCxnSpPr>
            <p:cNvPr id="5" name="Straight Arrow Connector 4"/>
            <p:cNvCxnSpPr/>
            <p:nvPr/>
          </p:nvCxnSpPr>
          <p:spPr bwMode="auto">
            <a:xfrm>
              <a:off x="7467600" y="3214567"/>
              <a:ext cx="0" cy="1143000"/>
            </a:xfrm>
            <a:prstGeom prst="straightConnector1">
              <a:avLst/>
            </a:prstGeom>
            <a:noFill/>
            <a:ln w="38100" cap="rnd" cmpd="sng" algn="ctr">
              <a:solidFill>
                <a:schemeClr val="tx1"/>
              </a:solidFill>
              <a:prstDash val="dash"/>
              <a:round/>
              <a:headEnd type="none" w="med" len="med"/>
              <a:tailEnd type="arrow"/>
            </a:ln>
            <a:effectLst/>
          </p:spPr>
        </p:cxnSp>
        <p:sp>
          <p:nvSpPr>
            <p:cNvPr id="6" name="TextBox 5"/>
            <p:cNvSpPr txBox="1"/>
            <p:nvPr/>
          </p:nvSpPr>
          <p:spPr>
            <a:xfrm>
              <a:off x="7473980" y="3443167"/>
              <a:ext cx="1389623" cy="797141"/>
            </a:xfrm>
            <a:prstGeom prst="rect">
              <a:avLst/>
            </a:prstGeom>
            <a:noFill/>
          </p:spPr>
          <p:txBody>
            <a:bodyPr wrap="none" rtlCol="0" anchor="t" anchorCtr="0">
              <a:spAutoFit/>
            </a:bodyPr>
            <a:lstStyle/>
            <a:p>
              <a:pPr algn="l">
                <a:lnSpc>
                  <a:spcPct val="95000"/>
                </a:lnSpc>
              </a:pPr>
              <a:r>
                <a:rPr lang="en-US" sz="2400" b="1" dirty="0" smtClean="0">
                  <a:solidFill>
                    <a:srgbClr val="000000"/>
                  </a:solidFill>
                  <a:latin typeface="+mn-lt"/>
                  <a:cs typeface="Corbel"/>
                </a:rPr>
                <a:t>35% </a:t>
              </a:r>
            </a:p>
            <a:p>
              <a:pPr algn="l">
                <a:lnSpc>
                  <a:spcPct val="95000"/>
                </a:lnSpc>
              </a:pPr>
              <a:r>
                <a:rPr lang="en-US" sz="2400" b="1" dirty="0" smtClean="0">
                  <a:solidFill>
                    <a:schemeClr val="tx1"/>
                  </a:solidFill>
                  <a:latin typeface="+mn-lt"/>
                  <a:cs typeface="Corbel"/>
                </a:rPr>
                <a:t>Decrease</a:t>
              </a:r>
            </a:p>
          </p:txBody>
        </p:sp>
      </p:grpSp>
      <p:sp>
        <p:nvSpPr>
          <p:cNvPr id="7" name="Rectangle 6"/>
          <p:cNvSpPr/>
          <p:nvPr/>
        </p:nvSpPr>
        <p:spPr bwMode="gray">
          <a:xfrm>
            <a:off x="6858000" y="6629400"/>
            <a:ext cx="1828800" cy="2286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pic>
        <p:nvPicPr>
          <p:cNvPr id="8" name="Picture 7"/>
          <p:cNvPicPr>
            <a:picLocks noChangeAspect="1"/>
          </p:cNvPicPr>
          <p:nvPr/>
        </p:nvPicPr>
        <p:blipFill>
          <a:blip r:embed="rId3"/>
          <a:stretch>
            <a:fillRect/>
          </a:stretch>
        </p:blipFill>
        <p:spPr>
          <a:xfrm>
            <a:off x="533400" y="1219200"/>
            <a:ext cx="7753350" cy="5638800"/>
          </a:xfrm>
          <a:prstGeom prst="rect">
            <a:avLst/>
          </a:prstGeom>
        </p:spPr>
      </p:pic>
    </p:spTree>
    <p:extLst>
      <p:ext uri="{BB962C8B-B14F-4D97-AF65-F5344CB8AC3E}">
        <p14:creationId xmlns:p14="http://schemas.microsoft.com/office/powerpoint/2010/main" val="56290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4723"/>
            <a:ext cx="8839200" cy="1032077"/>
          </a:xfrm>
        </p:spPr>
        <p:txBody>
          <a:bodyPr/>
          <a:lstStyle/>
          <a:p>
            <a:r>
              <a:rPr lang="en-US" sz="3200" dirty="0" smtClean="0"/>
              <a:t>Mouse Genital Tract T Cell Characterization</a:t>
            </a:r>
            <a:endParaRPr lang="en-US" sz="3200" dirty="0"/>
          </a:p>
        </p:txBody>
      </p:sp>
      <p:sp>
        <p:nvSpPr>
          <p:cNvPr id="7" name="Rectangle 6"/>
          <p:cNvSpPr/>
          <p:nvPr/>
        </p:nvSpPr>
        <p:spPr bwMode="gray">
          <a:xfrm>
            <a:off x="1600200" y="1641677"/>
            <a:ext cx="4953000" cy="381000"/>
          </a:xfrm>
          <a:prstGeom prst="rect">
            <a:avLst/>
          </a:prstGeom>
          <a:solidFill>
            <a:srgbClr val="7C98AB"/>
          </a:solidFill>
          <a:ln w="12700" cap="rnd" cmpd="sng" algn="ctr">
            <a:solidFill>
              <a:schemeClr val="bg1">
                <a:lumMod val="75000"/>
              </a:schemeClr>
            </a:solid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
        <p:nvSpPr>
          <p:cNvPr id="34" name="Rectangle 33"/>
          <p:cNvSpPr/>
          <p:nvPr/>
        </p:nvSpPr>
        <p:spPr bwMode="gray">
          <a:xfrm>
            <a:off x="6781800" y="5495056"/>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cxnSp>
        <p:nvCxnSpPr>
          <p:cNvPr id="21" name="Straight Arrow Connector 20"/>
          <p:cNvCxnSpPr/>
          <p:nvPr/>
        </p:nvCxnSpPr>
        <p:spPr bwMode="auto">
          <a:xfrm>
            <a:off x="6477000" y="2667000"/>
            <a:ext cx="0" cy="1641677"/>
          </a:xfrm>
          <a:prstGeom prst="straightConnector1">
            <a:avLst/>
          </a:prstGeom>
          <a:noFill/>
          <a:ln w="57150" cap="rnd" cmpd="sng" algn="ctr">
            <a:solidFill>
              <a:schemeClr val="accent1"/>
            </a:solidFill>
            <a:prstDash val="solid"/>
            <a:round/>
            <a:headEnd type="none" w="med" len="med"/>
            <a:tailEnd type="arrow"/>
          </a:ln>
          <a:effectLst/>
        </p:spPr>
      </p:cxnSp>
      <p:sp>
        <p:nvSpPr>
          <p:cNvPr id="27" name="TextBox 26"/>
          <p:cNvSpPr txBox="1"/>
          <p:nvPr/>
        </p:nvSpPr>
        <p:spPr>
          <a:xfrm>
            <a:off x="5045866" y="4308677"/>
            <a:ext cx="3793334" cy="446276"/>
          </a:xfrm>
          <a:prstGeom prst="rect">
            <a:avLst/>
          </a:prstGeom>
          <a:noFill/>
        </p:spPr>
        <p:txBody>
          <a:bodyPr wrap="square" rtlCol="0" anchor="t" anchorCtr="0">
            <a:spAutoFit/>
          </a:bodyPr>
          <a:lstStyle/>
          <a:p>
            <a:pPr algn="l">
              <a:lnSpc>
                <a:spcPct val="95000"/>
              </a:lnSpc>
            </a:pPr>
            <a:r>
              <a:rPr lang="en-US" sz="2400" b="1" dirty="0" smtClean="0">
                <a:solidFill>
                  <a:schemeClr val="accent1"/>
                </a:solidFill>
                <a:latin typeface="+mn-lt"/>
                <a:cs typeface="Corbel"/>
              </a:rPr>
              <a:t>Genital Tract T Cell Isolation</a:t>
            </a:r>
          </a:p>
        </p:txBody>
      </p:sp>
      <p:cxnSp>
        <p:nvCxnSpPr>
          <p:cNvPr id="37" name="Straight Arrow Connector 36"/>
          <p:cNvCxnSpPr/>
          <p:nvPr/>
        </p:nvCxnSpPr>
        <p:spPr bwMode="auto">
          <a:xfrm>
            <a:off x="5791200" y="4765877"/>
            <a:ext cx="0" cy="609600"/>
          </a:xfrm>
          <a:prstGeom prst="straightConnector1">
            <a:avLst/>
          </a:prstGeom>
          <a:noFill/>
          <a:ln w="57150" cap="rnd" cmpd="sng" algn="ctr">
            <a:solidFill>
              <a:schemeClr val="bg2">
                <a:lumMod val="50000"/>
              </a:schemeClr>
            </a:solidFill>
            <a:prstDash val="solid"/>
            <a:round/>
            <a:headEnd type="none" w="med" len="med"/>
            <a:tailEnd type="arrow"/>
          </a:ln>
          <a:effectLst/>
        </p:spPr>
      </p:cxnSp>
      <p:sp>
        <p:nvSpPr>
          <p:cNvPr id="38" name="TextBox 37"/>
          <p:cNvSpPr txBox="1"/>
          <p:nvPr/>
        </p:nvSpPr>
        <p:spPr>
          <a:xfrm>
            <a:off x="4572000" y="5246287"/>
            <a:ext cx="4343400" cy="505266"/>
          </a:xfrm>
          <a:prstGeom prst="rect">
            <a:avLst/>
          </a:prstGeom>
          <a:noFill/>
        </p:spPr>
        <p:txBody>
          <a:bodyPr wrap="square" rtlCol="0" anchor="t" anchorCtr="0">
            <a:spAutoFit/>
          </a:bodyPr>
          <a:lstStyle/>
          <a:p>
            <a:pPr algn="l">
              <a:lnSpc>
                <a:spcPct val="95000"/>
              </a:lnSpc>
            </a:pPr>
            <a:r>
              <a:rPr lang="en-US" sz="2800" b="1" dirty="0" smtClean="0">
                <a:solidFill>
                  <a:schemeClr val="tx1">
                    <a:lumMod val="65000"/>
                    <a:lumOff val="35000"/>
                  </a:schemeClr>
                </a:solidFill>
                <a:latin typeface="+mn-lt"/>
                <a:cs typeface="Corbel"/>
              </a:rPr>
              <a:t>Multicolor Flow </a:t>
            </a:r>
            <a:r>
              <a:rPr lang="en-US" sz="2800" b="1" dirty="0" err="1" smtClean="0">
                <a:solidFill>
                  <a:schemeClr val="tx1">
                    <a:lumMod val="65000"/>
                    <a:lumOff val="35000"/>
                  </a:schemeClr>
                </a:solidFill>
                <a:latin typeface="+mn-lt"/>
                <a:cs typeface="Corbel"/>
              </a:rPr>
              <a:t>Cytometry</a:t>
            </a:r>
            <a:endParaRPr lang="en-US" sz="2800" b="1" dirty="0" smtClean="0">
              <a:solidFill>
                <a:schemeClr val="tx1">
                  <a:lumMod val="65000"/>
                  <a:lumOff val="35000"/>
                </a:schemeClr>
              </a:solidFill>
              <a:latin typeface="+mn-lt"/>
              <a:cs typeface="Corbel"/>
            </a:endParaRPr>
          </a:p>
        </p:txBody>
      </p:sp>
      <p:cxnSp>
        <p:nvCxnSpPr>
          <p:cNvPr id="20" name="Straight Arrow Connector 19"/>
          <p:cNvCxnSpPr/>
          <p:nvPr/>
        </p:nvCxnSpPr>
        <p:spPr bwMode="auto">
          <a:xfrm flipV="1">
            <a:off x="1752599" y="2098877"/>
            <a:ext cx="0" cy="641350"/>
          </a:xfrm>
          <a:prstGeom prst="straightConnector1">
            <a:avLst/>
          </a:prstGeom>
          <a:noFill/>
          <a:ln w="57150" cap="rnd" cmpd="sng" algn="ctr">
            <a:solidFill>
              <a:srgbClr val="333333"/>
            </a:solidFill>
            <a:prstDash val="solid"/>
            <a:round/>
            <a:headEnd type="none" w="med" len="med"/>
            <a:tailEnd type="arrow"/>
          </a:ln>
          <a:effectLst/>
        </p:spPr>
      </p:cxnSp>
      <p:cxnSp>
        <p:nvCxnSpPr>
          <p:cNvPr id="23" name="Straight Arrow Connector 22"/>
          <p:cNvCxnSpPr/>
          <p:nvPr/>
        </p:nvCxnSpPr>
        <p:spPr bwMode="auto">
          <a:xfrm flipV="1">
            <a:off x="2819399" y="2098877"/>
            <a:ext cx="0" cy="641350"/>
          </a:xfrm>
          <a:prstGeom prst="straightConnector1">
            <a:avLst/>
          </a:prstGeom>
          <a:noFill/>
          <a:ln w="57150" cap="rnd" cmpd="sng" algn="ctr">
            <a:solidFill>
              <a:srgbClr val="333333"/>
            </a:solidFill>
            <a:prstDash val="solid"/>
            <a:round/>
            <a:headEnd type="none" w="med" len="med"/>
            <a:tailEnd type="arrow"/>
          </a:ln>
          <a:effectLst/>
        </p:spPr>
      </p:cxnSp>
      <p:cxnSp>
        <p:nvCxnSpPr>
          <p:cNvPr id="24" name="Straight Arrow Connector 23"/>
          <p:cNvCxnSpPr/>
          <p:nvPr/>
        </p:nvCxnSpPr>
        <p:spPr bwMode="auto">
          <a:xfrm flipV="1">
            <a:off x="3809999" y="2098877"/>
            <a:ext cx="0" cy="641350"/>
          </a:xfrm>
          <a:prstGeom prst="straightConnector1">
            <a:avLst/>
          </a:prstGeom>
          <a:noFill/>
          <a:ln w="57150" cap="rnd" cmpd="sng" algn="ctr">
            <a:solidFill>
              <a:srgbClr val="333333"/>
            </a:solidFill>
            <a:prstDash val="solid"/>
            <a:round/>
            <a:headEnd type="none" w="med" len="med"/>
            <a:tailEnd type="arrow"/>
          </a:ln>
          <a:effectLst/>
        </p:spPr>
      </p:cxnSp>
      <p:sp>
        <p:nvSpPr>
          <p:cNvPr id="25" name="TextBox 24"/>
          <p:cNvSpPr txBox="1"/>
          <p:nvPr/>
        </p:nvSpPr>
        <p:spPr>
          <a:xfrm>
            <a:off x="1447799" y="2751151"/>
            <a:ext cx="534672" cy="446276"/>
          </a:xfrm>
          <a:prstGeom prst="rect">
            <a:avLst/>
          </a:prstGeom>
          <a:noFill/>
        </p:spPr>
        <p:txBody>
          <a:bodyPr wrap="none" rtlCol="0" anchor="t" anchorCtr="0">
            <a:spAutoFit/>
          </a:bodyPr>
          <a:lstStyle/>
          <a:p>
            <a:pPr algn="l">
              <a:lnSpc>
                <a:spcPct val="95000"/>
              </a:lnSpc>
            </a:pPr>
            <a:r>
              <a:rPr lang="en-US" sz="2400" b="1" dirty="0" smtClean="0">
                <a:solidFill>
                  <a:schemeClr val="tx1">
                    <a:lumMod val="65000"/>
                    <a:lumOff val="35000"/>
                  </a:schemeClr>
                </a:solidFill>
                <a:latin typeface="+mn-lt"/>
                <a:cs typeface="Corbel"/>
              </a:rPr>
              <a:t>D0</a:t>
            </a:r>
          </a:p>
        </p:txBody>
      </p:sp>
      <p:sp>
        <p:nvSpPr>
          <p:cNvPr id="29" name="TextBox 28"/>
          <p:cNvSpPr txBox="1"/>
          <p:nvPr/>
        </p:nvSpPr>
        <p:spPr>
          <a:xfrm>
            <a:off x="2514599" y="2740227"/>
            <a:ext cx="534672" cy="446276"/>
          </a:xfrm>
          <a:prstGeom prst="rect">
            <a:avLst/>
          </a:prstGeom>
          <a:noFill/>
        </p:spPr>
        <p:txBody>
          <a:bodyPr wrap="none" rtlCol="0" anchor="t" anchorCtr="0">
            <a:spAutoFit/>
          </a:bodyPr>
          <a:lstStyle/>
          <a:p>
            <a:pPr algn="l">
              <a:lnSpc>
                <a:spcPct val="95000"/>
              </a:lnSpc>
            </a:pPr>
            <a:r>
              <a:rPr lang="en-US" sz="2400" b="1" dirty="0" smtClean="0">
                <a:solidFill>
                  <a:schemeClr val="tx1">
                    <a:lumMod val="65000"/>
                    <a:lumOff val="35000"/>
                  </a:schemeClr>
                </a:solidFill>
                <a:latin typeface="+mn-lt"/>
                <a:cs typeface="Corbel"/>
              </a:rPr>
              <a:t>D7</a:t>
            </a:r>
          </a:p>
        </p:txBody>
      </p:sp>
      <p:sp>
        <p:nvSpPr>
          <p:cNvPr id="31" name="TextBox 30"/>
          <p:cNvSpPr txBox="1"/>
          <p:nvPr/>
        </p:nvSpPr>
        <p:spPr>
          <a:xfrm>
            <a:off x="3500335" y="2740227"/>
            <a:ext cx="690664" cy="446276"/>
          </a:xfrm>
          <a:prstGeom prst="rect">
            <a:avLst/>
          </a:prstGeom>
          <a:noFill/>
        </p:spPr>
        <p:txBody>
          <a:bodyPr wrap="none" rtlCol="0" anchor="t" anchorCtr="0">
            <a:spAutoFit/>
          </a:bodyPr>
          <a:lstStyle/>
          <a:p>
            <a:pPr algn="l">
              <a:lnSpc>
                <a:spcPct val="95000"/>
              </a:lnSpc>
            </a:pPr>
            <a:r>
              <a:rPr lang="en-US" sz="2400" b="1" dirty="0" smtClean="0">
                <a:solidFill>
                  <a:schemeClr val="tx1">
                    <a:lumMod val="65000"/>
                    <a:lumOff val="35000"/>
                  </a:schemeClr>
                </a:solidFill>
                <a:latin typeface="+mn-lt"/>
                <a:cs typeface="Corbel"/>
              </a:rPr>
              <a:t>D14</a:t>
            </a:r>
          </a:p>
        </p:txBody>
      </p:sp>
      <p:sp>
        <p:nvSpPr>
          <p:cNvPr id="32" name="Right Brace 31"/>
          <p:cNvSpPr/>
          <p:nvPr/>
        </p:nvSpPr>
        <p:spPr bwMode="auto">
          <a:xfrm rot="5400000">
            <a:off x="2552700" y="2778327"/>
            <a:ext cx="609600" cy="1752600"/>
          </a:xfrm>
          <a:prstGeom prst="rightBrace">
            <a:avLst>
              <a:gd name="adj1" fmla="val 8333"/>
              <a:gd name="adj2" fmla="val 48057"/>
            </a:avLst>
          </a:prstGeom>
          <a:noFill/>
          <a:ln w="57150" cap="rnd" cmpd="sng" algn="ctr">
            <a:solidFill>
              <a:schemeClr val="accent2">
                <a:lumMod val="75000"/>
              </a:schemeClr>
            </a:solidFill>
            <a:prstDash val="solid"/>
            <a:round/>
            <a:headEnd type="none" w="med" len="med"/>
            <a:tailEnd type="none" w="med" len="med"/>
          </a:ln>
          <a:effectLst/>
        </p:spPr>
        <p:txBody>
          <a:bodyPr rtlCol="0" anchor="ctr"/>
          <a:lstStyle/>
          <a:p>
            <a:pPr algn="ctr"/>
            <a:endParaRPr lang="en-US"/>
          </a:p>
        </p:txBody>
      </p:sp>
      <p:sp>
        <p:nvSpPr>
          <p:cNvPr id="33" name="TextBox 32"/>
          <p:cNvSpPr txBox="1"/>
          <p:nvPr/>
        </p:nvSpPr>
        <p:spPr>
          <a:xfrm>
            <a:off x="1600200" y="4035627"/>
            <a:ext cx="3429000" cy="446276"/>
          </a:xfrm>
          <a:prstGeom prst="rect">
            <a:avLst/>
          </a:prstGeom>
          <a:noFill/>
        </p:spPr>
        <p:txBody>
          <a:bodyPr wrap="square" rtlCol="0" anchor="t" anchorCtr="0">
            <a:spAutoFit/>
          </a:bodyPr>
          <a:lstStyle/>
          <a:p>
            <a:pPr algn="l">
              <a:lnSpc>
                <a:spcPct val="95000"/>
              </a:lnSpc>
            </a:pPr>
            <a:r>
              <a:rPr lang="en-US" sz="2400" b="1" dirty="0" smtClean="0">
                <a:solidFill>
                  <a:schemeClr val="accent3">
                    <a:lumMod val="75000"/>
                  </a:schemeClr>
                </a:solidFill>
                <a:latin typeface="+mn-lt"/>
                <a:cs typeface="Corbel"/>
              </a:rPr>
              <a:t>Ad5-gD-</a:t>
            </a:r>
            <a:r>
              <a:rPr lang="en-US" sz="2400" b="1" dirty="0" smtClean="0">
                <a:solidFill>
                  <a:schemeClr val="accent2">
                    <a:lumMod val="75000"/>
                  </a:schemeClr>
                </a:solidFill>
                <a:latin typeface="+mn-lt"/>
                <a:cs typeface="Corbel"/>
              </a:rPr>
              <a:t>ICP0</a:t>
            </a:r>
            <a:r>
              <a:rPr lang="en-US" sz="2400" b="1" dirty="0" smtClean="0">
                <a:solidFill>
                  <a:schemeClr val="accent3">
                    <a:lumMod val="75000"/>
                  </a:schemeClr>
                </a:solidFill>
                <a:latin typeface="+mn-lt"/>
                <a:cs typeface="Corbel"/>
              </a:rPr>
              <a:t>-dsRNA</a:t>
            </a:r>
          </a:p>
        </p:txBody>
      </p:sp>
      <p:sp>
        <p:nvSpPr>
          <p:cNvPr id="35" name="TextBox 34"/>
          <p:cNvSpPr txBox="1"/>
          <p:nvPr/>
        </p:nvSpPr>
        <p:spPr>
          <a:xfrm>
            <a:off x="6096000" y="2175077"/>
            <a:ext cx="690664" cy="446276"/>
          </a:xfrm>
          <a:prstGeom prst="rect">
            <a:avLst/>
          </a:prstGeom>
          <a:noFill/>
        </p:spPr>
        <p:txBody>
          <a:bodyPr wrap="none" rtlCol="0" anchor="t" anchorCtr="0">
            <a:spAutoFit/>
          </a:bodyPr>
          <a:lstStyle/>
          <a:p>
            <a:pPr algn="l">
              <a:lnSpc>
                <a:spcPct val="95000"/>
              </a:lnSpc>
            </a:pPr>
            <a:r>
              <a:rPr lang="en-US" sz="2400" b="1" dirty="0" smtClean="0">
                <a:solidFill>
                  <a:schemeClr val="tx1">
                    <a:lumMod val="65000"/>
                    <a:lumOff val="35000"/>
                  </a:schemeClr>
                </a:solidFill>
                <a:latin typeface="+mn-lt"/>
                <a:cs typeface="Corbel"/>
              </a:rPr>
              <a:t>D28</a:t>
            </a:r>
          </a:p>
        </p:txBody>
      </p:sp>
      <p:sp>
        <p:nvSpPr>
          <p:cNvPr id="39" name="Rectangle 38"/>
          <p:cNvSpPr/>
          <p:nvPr/>
        </p:nvSpPr>
        <p:spPr bwMode="gray">
          <a:xfrm>
            <a:off x="6858000" y="6629400"/>
            <a:ext cx="1828800" cy="2286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
        <p:nvSpPr>
          <p:cNvPr id="13" name="TextBox 12"/>
          <p:cNvSpPr txBox="1"/>
          <p:nvPr/>
        </p:nvSpPr>
        <p:spPr>
          <a:xfrm>
            <a:off x="5041297" y="6096000"/>
            <a:ext cx="3016663" cy="387286"/>
          </a:xfrm>
          <a:prstGeom prst="rect">
            <a:avLst/>
          </a:prstGeom>
          <a:noFill/>
        </p:spPr>
        <p:txBody>
          <a:bodyPr wrap="square" rtlCol="0" anchor="t" anchorCtr="0">
            <a:spAutoFit/>
          </a:bodyPr>
          <a:lstStyle/>
          <a:p>
            <a:pPr algn="l">
              <a:lnSpc>
                <a:spcPct val="95000"/>
              </a:lnSpc>
            </a:pPr>
            <a:r>
              <a:rPr lang="en-US" sz="2000" b="1" dirty="0" smtClean="0">
                <a:solidFill>
                  <a:schemeClr val="tx1">
                    <a:lumMod val="65000"/>
                    <a:lumOff val="35000"/>
                  </a:schemeClr>
                </a:solidFill>
                <a:latin typeface="+mn-lt"/>
                <a:cs typeface="Corbel"/>
              </a:rPr>
              <a:t>IFN TNF IL-2 and CD107A</a:t>
            </a:r>
          </a:p>
        </p:txBody>
      </p:sp>
      <p:sp>
        <p:nvSpPr>
          <p:cNvPr id="17" name="TextBox 16"/>
          <p:cNvSpPr txBox="1"/>
          <p:nvPr/>
        </p:nvSpPr>
        <p:spPr>
          <a:xfrm>
            <a:off x="5638800" y="5791200"/>
            <a:ext cx="2438400" cy="387286"/>
          </a:xfrm>
          <a:prstGeom prst="rect">
            <a:avLst/>
          </a:prstGeom>
          <a:noFill/>
        </p:spPr>
        <p:txBody>
          <a:bodyPr wrap="square" rtlCol="0" anchor="t" anchorCtr="0">
            <a:spAutoFit/>
          </a:bodyPr>
          <a:lstStyle/>
          <a:p>
            <a:pPr algn="l">
              <a:lnSpc>
                <a:spcPct val="95000"/>
              </a:lnSpc>
            </a:pPr>
            <a:r>
              <a:rPr lang="en-US" sz="2000" b="1" dirty="0" smtClean="0">
                <a:solidFill>
                  <a:schemeClr val="tx1">
                    <a:lumMod val="65000"/>
                    <a:lumOff val="35000"/>
                  </a:schemeClr>
                </a:solidFill>
                <a:latin typeface="+mn-lt"/>
                <a:cs typeface="Corbel"/>
              </a:rPr>
              <a:t>CD4 and CD8</a:t>
            </a:r>
          </a:p>
        </p:txBody>
      </p:sp>
    </p:spTree>
    <p:extLst>
      <p:ext uri="{BB962C8B-B14F-4D97-AF65-F5344CB8AC3E}">
        <p14:creationId xmlns:p14="http://schemas.microsoft.com/office/powerpoint/2010/main" val="201443580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258735"/>
            <a:ext cx="7391399" cy="797141"/>
          </a:xfrm>
        </p:spPr>
        <p:txBody>
          <a:bodyPr/>
          <a:lstStyle/>
          <a:p>
            <a:r>
              <a:rPr lang="en-US" dirty="0" err="1" smtClean="0"/>
              <a:t>Jax</a:t>
            </a:r>
            <a:r>
              <a:rPr lang="en-US" dirty="0" smtClean="0"/>
              <a:t> Diversity Outbred Mice J:DO-To Mimic Outbred Human Population Immune Response</a:t>
            </a:r>
            <a:endParaRPr lang="en-US" dirty="0"/>
          </a:p>
        </p:txBody>
      </p:sp>
      <p:pic>
        <p:nvPicPr>
          <p:cNvPr id="5" name="Picture 4" descr="Screen Shot 2015-07-28 at 11.03.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377950"/>
            <a:ext cx="7008525" cy="5194300"/>
          </a:xfrm>
          <a:prstGeom prst="rect">
            <a:avLst/>
          </a:prstGeom>
        </p:spPr>
      </p:pic>
      <p:sp>
        <p:nvSpPr>
          <p:cNvPr id="4" name="Rectangle 3"/>
          <p:cNvSpPr/>
          <p:nvPr/>
        </p:nvSpPr>
        <p:spPr bwMode="gray">
          <a:xfrm>
            <a:off x="66294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Tree>
    <p:extLst>
      <p:ext uri="{BB962C8B-B14F-4D97-AF65-F5344CB8AC3E}">
        <p14:creationId xmlns:p14="http://schemas.microsoft.com/office/powerpoint/2010/main" val="1474996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gray">
          <a:xfrm>
            <a:off x="66294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
        <p:nvSpPr>
          <p:cNvPr id="2" name="Title 1"/>
          <p:cNvSpPr>
            <a:spLocks noGrp="1"/>
          </p:cNvSpPr>
          <p:nvPr>
            <p:ph type="title"/>
          </p:nvPr>
        </p:nvSpPr>
        <p:spPr>
          <a:xfrm>
            <a:off x="0" y="228600"/>
            <a:ext cx="7924800" cy="797141"/>
          </a:xfrm>
        </p:spPr>
        <p:txBody>
          <a:bodyPr/>
          <a:lstStyle/>
          <a:p>
            <a:r>
              <a:rPr lang="en-US" dirty="0" smtClean="0"/>
              <a:t>Analysis of T cell Subsets in the Genital Tract Induced After Vaccination with </a:t>
            </a:r>
            <a:r>
              <a:rPr lang="en-US" dirty="0" smtClean="0">
                <a:solidFill>
                  <a:schemeClr val="accent1">
                    <a:lumMod val="60000"/>
                    <a:lumOff val="40000"/>
                  </a:schemeClr>
                </a:solidFill>
              </a:rPr>
              <a:t>Ad-gD-dsRNA</a:t>
            </a:r>
            <a:endParaRPr lang="en-US" dirty="0">
              <a:solidFill>
                <a:schemeClr val="accent1">
                  <a:lumMod val="60000"/>
                  <a:lumOff val="40000"/>
                </a:schemeClr>
              </a:solidFill>
            </a:endParaRPr>
          </a:p>
        </p:txBody>
      </p:sp>
      <p:pic>
        <p:nvPicPr>
          <p:cNvPr id="3" name="Picture 2"/>
          <p:cNvPicPr>
            <a:picLocks noChangeAspect="1"/>
          </p:cNvPicPr>
          <p:nvPr/>
        </p:nvPicPr>
        <p:blipFill>
          <a:blip r:embed="rId3"/>
          <a:stretch>
            <a:fillRect/>
          </a:stretch>
        </p:blipFill>
        <p:spPr>
          <a:xfrm>
            <a:off x="152400" y="1397499"/>
            <a:ext cx="4419600" cy="3190431"/>
          </a:xfrm>
          <a:prstGeom prst="rect">
            <a:avLst/>
          </a:prstGeom>
        </p:spPr>
      </p:pic>
      <p:pic>
        <p:nvPicPr>
          <p:cNvPr id="4" name="Picture 3"/>
          <p:cNvPicPr>
            <a:picLocks noChangeAspect="1"/>
          </p:cNvPicPr>
          <p:nvPr/>
        </p:nvPicPr>
        <p:blipFill>
          <a:blip r:embed="rId4"/>
          <a:stretch>
            <a:fillRect/>
          </a:stretch>
        </p:blipFill>
        <p:spPr>
          <a:xfrm>
            <a:off x="4572000" y="1501659"/>
            <a:ext cx="4419600" cy="3146541"/>
          </a:xfrm>
          <a:prstGeom prst="rect">
            <a:avLst/>
          </a:prstGeom>
        </p:spPr>
      </p:pic>
      <p:pic>
        <p:nvPicPr>
          <p:cNvPr id="5" name="Picture 4"/>
          <p:cNvPicPr>
            <a:picLocks noChangeAspect="1"/>
          </p:cNvPicPr>
          <p:nvPr/>
        </p:nvPicPr>
        <p:blipFill>
          <a:blip r:embed="rId5"/>
          <a:stretch>
            <a:fillRect/>
          </a:stretch>
        </p:blipFill>
        <p:spPr>
          <a:xfrm>
            <a:off x="1752600" y="4768850"/>
            <a:ext cx="1828800" cy="1828800"/>
          </a:xfrm>
          <a:prstGeom prst="rect">
            <a:avLst/>
          </a:prstGeom>
        </p:spPr>
      </p:pic>
      <p:pic>
        <p:nvPicPr>
          <p:cNvPr id="6" name="Picture 5"/>
          <p:cNvPicPr>
            <a:picLocks noChangeAspect="1"/>
          </p:cNvPicPr>
          <p:nvPr/>
        </p:nvPicPr>
        <p:blipFill>
          <a:blip r:embed="rId6"/>
          <a:stretch>
            <a:fillRect/>
          </a:stretch>
        </p:blipFill>
        <p:spPr>
          <a:xfrm>
            <a:off x="6172200" y="4768850"/>
            <a:ext cx="1828800" cy="1828800"/>
          </a:xfrm>
          <a:prstGeom prst="rect">
            <a:avLst/>
          </a:prstGeom>
        </p:spPr>
      </p:pic>
      <p:sp>
        <p:nvSpPr>
          <p:cNvPr id="7" name="TextBox 6"/>
          <p:cNvSpPr txBox="1"/>
          <p:nvPr/>
        </p:nvSpPr>
        <p:spPr>
          <a:xfrm>
            <a:off x="2209800" y="1094934"/>
            <a:ext cx="990600" cy="505266"/>
          </a:xfrm>
          <a:prstGeom prst="rect">
            <a:avLst/>
          </a:prstGeom>
          <a:noFill/>
        </p:spPr>
        <p:txBody>
          <a:bodyPr wrap="square" rtlCol="0" anchor="t" anchorCtr="0">
            <a:spAutoFit/>
          </a:bodyPr>
          <a:lstStyle/>
          <a:p>
            <a:pPr algn="l">
              <a:lnSpc>
                <a:spcPct val="95000"/>
              </a:lnSpc>
            </a:pPr>
            <a:r>
              <a:rPr lang="en-US" sz="2800" b="1" dirty="0" smtClean="0">
                <a:solidFill>
                  <a:schemeClr val="tx1">
                    <a:lumMod val="65000"/>
                    <a:lumOff val="35000"/>
                  </a:schemeClr>
                </a:solidFill>
                <a:latin typeface="+mn-lt"/>
                <a:cs typeface="Corbel"/>
              </a:rPr>
              <a:t>CD4</a:t>
            </a:r>
          </a:p>
        </p:txBody>
      </p:sp>
      <p:sp>
        <p:nvSpPr>
          <p:cNvPr id="8" name="TextBox 7"/>
          <p:cNvSpPr txBox="1"/>
          <p:nvPr/>
        </p:nvSpPr>
        <p:spPr>
          <a:xfrm>
            <a:off x="6629400" y="1094934"/>
            <a:ext cx="990600" cy="505266"/>
          </a:xfrm>
          <a:prstGeom prst="rect">
            <a:avLst/>
          </a:prstGeom>
          <a:noFill/>
        </p:spPr>
        <p:txBody>
          <a:bodyPr wrap="square" rtlCol="0" anchor="t" anchorCtr="0">
            <a:spAutoFit/>
          </a:bodyPr>
          <a:lstStyle/>
          <a:p>
            <a:pPr algn="l">
              <a:lnSpc>
                <a:spcPct val="95000"/>
              </a:lnSpc>
            </a:pPr>
            <a:r>
              <a:rPr lang="en-US" sz="2800" b="1" dirty="0" smtClean="0">
                <a:solidFill>
                  <a:schemeClr val="tx1">
                    <a:lumMod val="65000"/>
                    <a:lumOff val="35000"/>
                  </a:schemeClr>
                </a:solidFill>
                <a:latin typeface="+mn-lt"/>
                <a:cs typeface="Corbel"/>
              </a:rPr>
              <a:t>CD8</a:t>
            </a:r>
          </a:p>
        </p:txBody>
      </p:sp>
    </p:spTree>
    <p:extLst>
      <p:ext uri="{BB962C8B-B14F-4D97-AF65-F5344CB8AC3E}">
        <p14:creationId xmlns:p14="http://schemas.microsoft.com/office/powerpoint/2010/main" val="2938696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66294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pic>
        <p:nvPicPr>
          <p:cNvPr id="4" name="Picture 3"/>
          <p:cNvPicPr>
            <a:picLocks noChangeAspect="1"/>
          </p:cNvPicPr>
          <p:nvPr/>
        </p:nvPicPr>
        <p:blipFill>
          <a:blip r:embed="rId3"/>
          <a:stretch>
            <a:fillRect/>
          </a:stretch>
        </p:blipFill>
        <p:spPr>
          <a:xfrm>
            <a:off x="4582233" y="1500025"/>
            <a:ext cx="4561767" cy="3148175"/>
          </a:xfrm>
          <a:prstGeom prst="rect">
            <a:avLst/>
          </a:prstGeom>
        </p:spPr>
      </p:pic>
      <p:pic>
        <p:nvPicPr>
          <p:cNvPr id="6" name="Picture 5"/>
          <p:cNvPicPr>
            <a:picLocks noChangeAspect="1"/>
          </p:cNvPicPr>
          <p:nvPr/>
        </p:nvPicPr>
        <p:blipFill>
          <a:blip r:embed="rId4"/>
          <a:stretch>
            <a:fillRect/>
          </a:stretch>
        </p:blipFill>
        <p:spPr>
          <a:xfrm>
            <a:off x="6248400" y="4756150"/>
            <a:ext cx="1873250" cy="1873250"/>
          </a:xfrm>
          <a:prstGeom prst="rect">
            <a:avLst/>
          </a:prstGeom>
        </p:spPr>
      </p:pic>
      <p:sp>
        <p:nvSpPr>
          <p:cNvPr id="9" name="TextBox 8"/>
          <p:cNvSpPr txBox="1"/>
          <p:nvPr/>
        </p:nvSpPr>
        <p:spPr>
          <a:xfrm>
            <a:off x="2209800" y="1094934"/>
            <a:ext cx="990600" cy="505266"/>
          </a:xfrm>
          <a:prstGeom prst="rect">
            <a:avLst/>
          </a:prstGeom>
          <a:noFill/>
        </p:spPr>
        <p:txBody>
          <a:bodyPr wrap="square" rtlCol="0" anchor="t" anchorCtr="0">
            <a:spAutoFit/>
          </a:bodyPr>
          <a:lstStyle/>
          <a:p>
            <a:pPr algn="l">
              <a:lnSpc>
                <a:spcPct val="95000"/>
              </a:lnSpc>
            </a:pPr>
            <a:r>
              <a:rPr lang="en-US" sz="2800" b="1" dirty="0" smtClean="0">
                <a:solidFill>
                  <a:schemeClr val="tx1">
                    <a:lumMod val="65000"/>
                    <a:lumOff val="35000"/>
                  </a:schemeClr>
                </a:solidFill>
                <a:latin typeface="+mn-lt"/>
                <a:cs typeface="Corbel"/>
              </a:rPr>
              <a:t>CD4</a:t>
            </a:r>
          </a:p>
        </p:txBody>
      </p:sp>
      <p:sp>
        <p:nvSpPr>
          <p:cNvPr id="10" name="TextBox 9"/>
          <p:cNvSpPr txBox="1"/>
          <p:nvPr/>
        </p:nvSpPr>
        <p:spPr>
          <a:xfrm>
            <a:off x="6629400" y="1094934"/>
            <a:ext cx="990600" cy="505266"/>
          </a:xfrm>
          <a:prstGeom prst="rect">
            <a:avLst/>
          </a:prstGeom>
          <a:noFill/>
        </p:spPr>
        <p:txBody>
          <a:bodyPr wrap="square" rtlCol="0" anchor="t" anchorCtr="0">
            <a:spAutoFit/>
          </a:bodyPr>
          <a:lstStyle/>
          <a:p>
            <a:pPr algn="l">
              <a:lnSpc>
                <a:spcPct val="95000"/>
              </a:lnSpc>
            </a:pPr>
            <a:r>
              <a:rPr lang="en-US" sz="2800" b="1" dirty="0" smtClean="0">
                <a:solidFill>
                  <a:schemeClr val="tx1">
                    <a:lumMod val="65000"/>
                    <a:lumOff val="35000"/>
                  </a:schemeClr>
                </a:solidFill>
                <a:latin typeface="+mn-lt"/>
                <a:cs typeface="Corbel"/>
              </a:rPr>
              <a:t>CD8</a:t>
            </a:r>
          </a:p>
        </p:txBody>
      </p:sp>
      <p:pic>
        <p:nvPicPr>
          <p:cNvPr id="12" name="Picture 11"/>
          <p:cNvPicPr>
            <a:picLocks noChangeAspect="1"/>
          </p:cNvPicPr>
          <p:nvPr/>
        </p:nvPicPr>
        <p:blipFill>
          <a:blip r:embed="rId5"/>
          <a:stretch>
            <a:fillRect/>
          </a:stretch>
        </p:blipFill>
        <p:spPr>
          <a:xfrm>
            <a:off x="152400" y="1575816"/>
            <a:ext cx="4267200" cy="3072384"/>
          </a:xfrm>
          <a:prstGeom prst="rect">
            <a:avLst/>
          </a:prstGeom>
        </p:spPr>
      </p:pic>
      <p:sp>
        <p:nvSpPr>
          <p:cNvPr id="13" name="Title 1"/>
          <p:cNvSpPr>
            <a:spLocks noGrp="1"/>
          </p:cNvSpPr>
          <p:nvPr>
            <p:ph type="title"/>
          </p:nvPr>
        </p:nvSpPr>
        <p:spPr>
          <a:xfrm>
            <a:off x="0" y="228600"/>
            <a:ext cx="7924800" cy="797141"/>
          </a:xfrm>
        </p:spPr>
        <p:txBody>
          <a:bodyPr/>
          <a:lstStyle/>
          <a:p>
            <a:r>
              <a:rPr lang="en-US" dirty="0" smtClean="0"/>
              <a:t>Analysis of T cell Subsets in the Genital Tract Induced After Vaccination with </a:t>
            </a:r>
            <a:r>
              <a:rPr lang="en-US" dirty="0" smtClean="0">
                <a:solidFill>
                  <a:srgbClr val="FB866A"/>
                </a:solidFill>
              </a:rPr>
              <a:t>Ad-ICP0</a:t>
            </a:r>
            <a:r>
              <a:rPr lang="en-US" i="1" baseline="30000" dirty="0" smtClean="0">
                <a:solidFill>
                  <a:srgbClr val="FB866A"/>
                </a:solidFill>
              </a:rPr>
              <a:t>mut</a:t>
            </a:r>
            <a:r>
              <a:rPr lang="en-US" dirty="0" smtClean="0">
                <a:solidFill>
                  <a:srgbClr val="FB866A"/>
                </a:solidFill>
              </a:rPr>
              <a:t>-dsRNA</a:t>
            </a:r>
            <a:endParaRPr lang="en-US" dirty="0">
              <a:solidFill>
                <a:srgbClr val="FB866A"/>
              </a:solidFill>
            </a:endParaRPr>
          </a:p>
        </p:txBody>
      </p:sp>
      <p:pic>
        <p:nvPicPr>
          <p:cNvPr id="2" name="Picture 1"/>
          <p:cNvPicPr>
            <a:picLocks noChangeAspect="1"/>
          </p:cNvPicPr>
          <p:nvPr/>
        </p:nvPicPr>
        <p:blipFill>
          <a:blip r:embed="rId6"/>
          <a:stretch>
            <a:fillRect/>
          </a:stretch>
        </p:blipFill>
        <p:spPr>
          <a:xfrm>
            <a:off x="1673225" y="4756150"/>
            <a:ext cx="1828800" cy="1828800"/>
          </a:xfrm>
          <a:prstGeom prst="rect">
            <a:avLst/>
          </a:prstGeom>
        </p:spPr>
      </p:pic>
    </p:spTree>
    <p:extLst>
      <p:ext uri="{BB962C8B-B14F-4D97-AF65-F5344CB8AC3E}">
        <p14:creationId xmlns:p14="http://schemas.microsoft.com/office/powerpoint/2010/main" val="3332262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27" y="23799"/>
            <a:ext cx="9112173" cy="1032077"/>
          </a:xfrm>
        </p:spPr>
        <p:txBody>
          <a:bodyPr/>
          <a:lstStyle/>
          <a:p>
            <a:r>
              <a:rPr lang="en-US" sz="3200" dirty="0" err="1" smtClean="0"/>
              <a:t>Splenocyte</a:t>
            </a:r>
            <a:r>
              <a:rPr lang="en-US" sz="3200" dirty="0" smtClean="0"/>
              <a:t> IFN-</a:t>
            </a:r>
            <a:r>
              <a:rPr lang="en-US" sz="3200" dirty="0" smtClean="0">
                <a:latin typeface="Symbol" charset="2"/>
                <a:cs typeface="Symbol" charset="2"/>
              </a:rPr>
              <a:t>g </a:t>
            </a:r>
            <a:r>
              <a:rPr lang="en-US" sz="3200" dirty="0" smtClean="0"/>
              <a:t>Response to HSV-2 Antigens</a:t>
            </a:r>
            <a:endParaRPr lang="en-US" sz="3200" dirty="0"/>
          </a:p>
        </p:txBody>
      </p:sp>
      <p:pic>
        <p:nvPicPr>
          <p:cNvPr id="3" name="Picture 2"/>
          <p:cNvPicPr>
            <a:picLocks noChangeAspect="1"/>
          </p:cNvPicPr>
          <p:nvPr/>
        </p:nvPicPr>
        <p:blipFill rotWithShape="1">
          <a:blip r:embed="rId3"/>
          <a:srcRect t="13511" r="31822"/>
          <a:stretch/>
        </p:blipFill>
        <p:spPr>
          <a:xfrm>
            <a:off x="1371600" y="2443959"/>
            <a:ext cx="4208116" cy="3885072"/>
          </a:xfrm>
          <a:prstGeom prst="rect">
            <a:avLst/>
          </a:prstGeom>
        </p:spPr>
      </p:pic>
      <p:sp>
        <p:nvSpPr>
          <p:cNvPr id="4" name="Rectangle 3"/>
          <p:cNvSpPr/>
          <p:nvPr/>
        </p:nvSpPr>
        <p:spPr bwMode="gray">
          <a:xfrm>
            <a:off x="66294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Tree>
    <p:extLst>
      <p:ext uri="{BB962C8B-B14F-4D97-AF65-F5344CB8AC3E}">
        <p14:creationId xmlns:p14="http://schemas.microsoft.com/office/powerpoint/2010/main" val="282169832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27" y="23799"/>
            <a:ext cx="9112173" cy="1032077"/>
          </a:xfrm>
        </p:spPr>
        <p:txBody>
          <a:bodyPr/>
          <a:lstStyle/>
          <a:p>
            <a:r>
              <a:rPr lang="en-US" sz="3200" dirty="0" err="1" smtClean="0"/>
              <a:t>Splenocyte</a:t>
            </a:r>
            <a:r>
              <a:rPr lang="en-US" sz="3200" dirty="0" smtClean="0"/>
              <a:t> IFN-</a:t>
            </a:r>
            <a:r>
              <a:rPr lang="en-US" sz="3200" dirty="0" smtClean="0">
                <a:latin typeface="Symbol" charset="2"/>
                <a:cs typeface="Symbol" charset="2"/>
              </a:rPr>
              <a:t>g </a:t>
            </a:r>
            <a:r>
              <a:rPr lang="en-US" sz="3200" dirty="0" smtClean="0"/>
              <a:t>Response to HSV-2 Antigens</a:t>
            </a:r>
            <a:endParaRPr lang="en-US" sz="3200" dirty="0"/>
          </a:p>
        </p:txBody>
      </p:sp>
      <p:pic>
        <p:nvPicPr>
          <p:cNvPr id="3" name="Picture 2"/>
          <p:cNvPicPr>
            <a:picLocks noChangeAspect="1"/>
          </p:cNvPicPr>
          <p:nvPr/>
        </p:nvPicPr>
        <p:blipFill>
          <a:blip r:embed="rId3"/>
          <a:stretch>
            <a:fillRect/>
          </a:stretch>
        </p:blipFill>
        <p:spPr>
          <a:xfrm>
            <a:off x="1371600" y="1837068"/>
            <a:ext cx="6172200" cy="4491963"/>
          </a:xfrm>
          <a:prstGeom prst="rect">
            <a:avLst/>
          </a:prstGeom>
        </p:spPr>
      </p:pic>
      <p:sp>
        <p:nvSpPr>
          <p:cNvPr id="4" name="Rectangle 3"/>
          <p:cNvSpPr/>
          <p:nvPr/>
        </p:nvSpPr>
        <p:spPr bwMode="gray">
          <a:xfrm>
            <a:off x="66294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Tree>
    <p:extLst>
      <p:ext uri="{BB962C8B-B14F-4D97-AF65-F5344CB8AC3E}">
        <p14:creationId xmlns:p14="http://schemas.microsoft.com/office/powerpoint/2010/main" val="199504795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453519"/>
            <a:ext cx="7467599" cy="564257"/>
          </a:xfrm>
        </p:spPr>
        <p:txBody>
          <a:bodyPr/>
          <a:lstStyle/>
          <a:p>
            <a:r>
              <a:rPr lang="en-US" sz="3200" dirty="0" smtClean="0"/>
              <a:t>Outline</a:t>
            </a:r>
            <a:endParaRPr lang="en-US" sz="3200" dirty="0"/>
          </a:p>
        </p:txBody>
      </p:sp>
      <p:sp>
        <p:nvSpPr>
          <p:cNvPr id="3" name="Content Placeholder 2"/>
          <p:cNvSpPr>
            <a:spLocks noGrp="1"/>
          </p:cNvSpPr>
          <p:nvPr>
            <p:ph idx="1"/>
          </p:nvPr>
        </p:nvSpPr>
        <p:spPr>
          <a:xfrm>
            <a:off x="304800" y="1752600"/>
            <a:ext cx="8534400" cy="3803093"/>
          </a:xfrm>
        </p:spPr>
        <p:txBody>
          <a:bodyPr/>
          <a:lstStyle/>
          <a:p>
            <a:r>
              <a:rPr lang="en-US" sz="2800" dirty="0" smtClean="0"/>
              <a:t>Background on </a:t>
            </a:r>
            <a:r>
              <a:rPr lang="en-US" sz="2800" dirty="0" err="1" smtClean="0"/>
              <a:t>Vaxart’s</a:t>
            </a:r>
            <a:r>
              <a:rPr lang="en-US" sz="2800" dirty="0" smtClean="0"/>
              <a:t> oral vaccine technology</a:t>
            </a:r>
          </a:p>
          <a:p>
            <a:pPr lvl="1"/>
            <a:r>
              <a:rPr lang="en-US" sz="2600" dirty="0" smtClean="0"/>
              <a:t>Non-replicating Ad5</a:t>
            </a:r>
            <a:r>
              <a:rPr lang="en-US" sz="2600" dirty="0"/>
              <a:t>-</a:t>
            </a:r>
            <a:r>
              <a:rPr lang="en-US" sz="2600" dirty="0" smtClean="0"/>
              <a:t>TLR3 agonist platform</a:t>
            </a:r>
          </a:p>
          <a:p>
            <a:endParaRPr lang="en-US" sz="2800" dirty="0" smtClean="0"/>
          </a:p>
          <a:p>
            <a:r>
              <a:rPr lang="en-US" sz="2800" dirty="0" smtClean="0"/>
              <a:t>Clinical data from phase I trials using delivery H1N1 vaccine in a tablet</a:t>
            </a:r>
          </a:p>
          <a:p>
            <a:pPr marL="0" indent="0">
              <a:buNone/>
            </a:pPr>
            <a:endParaRPr lang="en-US" sz="2800" dirty="0" smtClean="0"/>
          </a:p>
          <a:p>
            <a:r>
              <a:rPr lang="en-US" sz="2800" dirty="0" smtClean="0"/>
              <a:t>Characterization of potential T cell antigens for inclusion in our therapeutic HSV-2 vaccine</a:t>
            </a:r>
            <a:endParaRPr lang="en-US" sz="2800" dirty="0"/>
          </a:p>
        </p:txBody>
      </p:sp>
      <p:sp>
        <p:nvSpPr>
          <p:cNvPr id="4" name="Rectangle 3"/>
          <p:cNvSpPr/>
          <p:nvPr/>
        </p:nvSpPr>
        <p:spPr bwMode="gray">
          <a:xfrm>
            <a:off x="64770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Tree>
    <p:extLst>
      <p:ext uri="{BB962C8B-B14F-4D97-AF65-F5344CB8AC3E}">
        <p14:creationId xmlns:p14="http://schemas.microsoft.com/office/powerpoint/2010/main" val="835825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66294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pic>
        <p:nvPicPr>
          <p:cNvPr id="4" name="Picture 3"/>
          <p:cNvPicPr>
            <a:picLocks noChangeAspect="1"/>
          </p:cNvPicPr>
          <p:nvPr/>
        </p:nvPicPr>
        <p:blipFill>
          <a:blip r:embed="rId3"/>
          <a:stretch>
            <a:fillRect/>
          </a:stretch>
        </p:blipFill>
        <p:spPr>
          <a:xfrm>
            <a:off x="4572000" y="1524000"/>
            <a:ext cx="4350870" cy="3048000"/>
          </a:xfrm>
          <a:prstGeom prst="rect">
            <a:avLst/>
          </a:prstGeom>
        </p:spPr>
      </p:pic>
      <p:pic>
        <p:nvPicPr>
          <p:cNvPr id="5" name="Picture 4"/>
          <p:cNvPicPr>
            <a:picLocks noChangeAspect="1"/>
          </p:cNvPicPr>
          <p:nvPr/>
        </p:nvPicPr>
        <p:blipFill>
          <a:blip r:embed="rId4"/>
          <a:stretch>
            <a:fillRect/>
          </a:stretch>
        </p:blipFill>
        <p:spPr>
          <a:xfrm>
            <a:off x="1828800" y="4768850"/>
            <a:ext cx="1828800" cy="1828800"/>
          </a:xfrm>
          <a:prstGeom prst="rect">
            <a:avLst/>
          </a:prstGeom>
        </p:spPr>
      </p:pic>
      <p:pic>
        <p:nvPicPr>
          <p:cNvPr id="6" name="Picture 5"/>
          <p:cNvPicPr>
            <a:picLocks noChangeAspect="1"/>
          </p:cNvPicPr>
          <p:nvPr/>
        </p:nvPicPr>
        <p:blipFill>
          <a:blip r:embed="rId5"/>
          <a:stretch>
            <a:fillRect/>
          </a:stretch>
        </p:blipFill>
        <p:spPr>
          <a:xfrm>
            <a:off x="6400800" y="4768850"/>
            <a:ext cx="1828800" cy="1828800"/>
          </a:xfrm>
          <a:prstGeom prst="rect">
            <a:avLst/>
          </a:prstGeom>
        </p:spPr>
      </p:pic>
      <p:pic>
        <p:nvPicPr>
          <p:cNvPr id="7" name="Picture 6"/>
          <p:cNvPicPr>
            <a:picLocks noChangeAspect="1"/>
          </p:cNvPicPr>
          <p:nvPr/>
        </p:nvPicPr>
        <p:blipFill>
          <a:blip r:embed="rId6"/>
          <a:stretch>
            <a:fillRect/>
          </a:stretch>
        </p:blipFill>
        <p:spPr>
          <a:xfrm>
            <a:off x="0" y="1447800"/>
            <a:ext cx="4458423" cy="3008992"/>
          </a:xfrm>
          <a:prstGeom prst="rect">
            <a:avLst/>
          </a:prstGeom>
        </p:spPr>
      </p:pic>
      <p:sp>
        <p:nvSpPr>
          <p:cNvPr id="9" name="TextBox 8"/>
          <p:cNvSpPr txBox="1"/>
          <p:nvPr/>
        </p:nvSpPr>
        <p:spPr>
          <a:xfrm>
            <a:off x="2209800" y="1094934"/>
            <a:ext cx="990600" cy="505266"/>
          </a:xfrm>
          <a:prstGeom prst="rect">
            <a:avLst/>
          </a:prstGeom>
          <a:noFill/>
        </p:spPr>
        <p:txBody>
          <a:bodyPr wrap="square" rtlCol="0" anchor="t" anchorCtr="0">
            <a:spAutoFit/>
          </a:bodyPr>
          <a:lstStyle/>
          <a:p>
            <a:pPr algn="l">
              <a:lnSpc>
                <a:spcPct val="95000"/>
              </a:lnSpc>
            </a:pPr>
            <a:r>
              <a:rPr lang="en-US" sz="2800" b="1" dirty="0" smtClean="0">
                <a:solidFill>
                  <a:schemeClr val="tx1">
                    <a:lumMod val="65000"/>
                    <a:lumOff val="35000"/>
                  </a:schemeClr>
                </a:solidFill>
                <a:latin typeface="+mn-lt"/>
                <a:cs typeface="Corbel"/>
              </a:rPr>
              <a:t>CD4</a:t>
            </a:r>
          </a:p>
        </p:txBody>
      </p:sp>
      <p:sp>
        <p:nvSpPr>
          <p:cNvPr id="10" name="TextBox 9"/>
          <p:cNvSpPr txBox="1"/>
          <p:nvPr/>
        </p:nvSpPr>
        <p:spPr>
          <a:xfrm>
            <a:off x="6629400" y="1094934"/>
            <a:ext cx="990600" cy="505266"/>
          </a:xfrm>
          <a:prstGeom prst="rect">
            <a:avLst/>
          </a:prstGeom>
          <a:noFill/>
        </p:spPr>
        <p:txBody>
          <a:bodyPr wrap="square" rtlCol="0" anchor="t" anchorCtr="0">
            <a:spAutoFit/>
          </a:bodyPr>
          <a:lstStyle/>
          <a:p>
            <a:pPr algn="l">
              <a:lnSpc>
                <a:spcPct val="95000"/>
              </a:lnSpc>
            </a:pPr>
            <a:r>
              <a:rPr lang="en-US" sz="2800" b="1" dirty="0" smtClean="0">
                <a:solidFill>
                  <a:schemeClr val="tx1">
                    <a:lumMod val="65000"/>
                    <a:lumOff val="35000"/>
                  </a:schemeClr>
                </a:solidFill>
                <a:latin typeface="+mn-lt"/>
                <a:cs typeface="Corbel"/>
              </a:rPr>
              <a:t>CD8</a:t>
            </a:r>
          </a:p>
        </p:txBody>
      </p:sp>
      <p:sp>
        <p:nvSpPr>
          <p:cNvPr id="13" name="Title 1"/>
          <p:cNvSpPr>
            <a:spLocks noGrp="1"/>
          </p:cNvSpPr>
          <p:nvPr>
            <p:ph type="title"/>
          </p:nvPr>
        </p:nvSpPr>
        <p:spPr>
          <a:xfrm>
            <a:off x="0" y="228600"/>
            <a:ext cx="7924800" cy="797141"/>
          </a:xfrm>
        </p:spPr>
        <p:txBody>
          <a:bodyPr/>
          <a:lstStyle/>
          <a:p>
            <a:r>
              <a:rPr lang="en-US" dirty="0" smtClean="0"/>
              <a:t>Analysis of T cell Subsets in the Genital Tract Induced After Vaccination with </a:t>
            </a:r>
            <a:r>
              <a:rPr lang="en-US" dirty="0" smtClean="0">
                <a:solidFill>
                  <a:srgbClr val="FB866A"/>
                </a:solidFill>
              </a:rPr>
              <a:t>Ad-VXA3859-dsRNA</a:t>
            </a:r>
            <a:endParaRPr lang="en-US" dirty="0">
              <a:solidFill>
                <a:srgbClr val="FB866A"/>
              </a:solidFill>
            </a:endParaRPr>
          </a:p>
        </p:txBody>
      </p:sp>
    </p:spTree>
    <p:extLst>
      <p:ext uri="{BB962C8B-B14F-4D97-AF65-F5344CB8AC3E}">
        <p14:creationId xmlns:p14="http://schemas.microsoft.com/office/powerpoint/2010/main" val="1898827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gray">
          <a:xfrm>
            <a:off x="66294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
        <p:nvSpPr>
          <p:cNvPr id="2" name="Title 1"/>
          <p:cNvSpPr>
            <a:spLocks noGrp="1"/>
          </p:cNvSpPr>
          <p:nvPr>
            <p:ph type="title"/>
          </p:nvPr>
        </p:nvSpPr>
        <p:spPr>
          <a:xfrm>
            <a:off x="0" y="124057"/>
            <a:ext cx="7924800" cy="914609"/>
          </a:xfrm>
        </p:spPr>
        <p:txBody>
          <a:bodyPr/>
          <a:lstStyle/>
          <a:p>
            <a:r>
              <a:rPr lang="en-US" sz="2800" dirty="0" smtClean="0"/>
              <a:t>Proportions of T cell Subsets Induced by HSV-2 Antigens</a:t>
            </a:r>
            <a:endParaRPr lang="en-US" sz="2800" dirty="0"/>
          </a:p>
        </p:txBody>
      </p:sp>
      <p:sp>
        <p:nvSpPr>
          <p:cNvPr id="9" name="TextBox 8"/>
          <p:cNvSpPr txBox="1"/>
          <p:nvPr/>
        </p:nvSpPr>
        <p:spPr>
          <a:xfrm>
            <a:off x="3733800" y="1094934"/>
            <a:ext cx="990600" cy="505266"/>
          </a:xfrm>
          <a:prstGeom prst="rect">
            <a:avLst/>
          </a:prstGeom>
          <a:noFill/>
        </p:spPr>
        <p:txBody>
          <a:bodyPr wrap="square" rtlCol="0" anchor="t" anchorCtr="0">
            <a:spAutoFit/>
          </a:bodyPr>
          <a:lstStyle/>
          <a:p>
            <a:pPr algn="l">
              <a:lnSpc>
                <a:spcPct val="95000"/>
              </a:lnSpc>
            </a:pPr>
            <a:r>
              <a:rPr lang="en-US" sz="2800" b="1" dirty="0" smtClean="0">
                <a:solidFill>
                  <a:schemeClr val="tx1">
                    <a:lumMod val="65000"/>
                    <a:lumOff val="35000"/>
                  </a:schemeClr>
                </a:solidFill>
                <a:latin typeface="+mn-lt"/>
                <a:cs typeface="Corbel"/>
              </a:rPr>
              <a:t>CD4</a:t>
            </a:r>
          </a:p>
        </p:txBody>
      </p:sp>
      <p:sp>
        <p:nvSpPr>
          <p:cNvPr id="10" name="TextBox 9"/>
          <p:cNvSpPr txBox="1"/>
          <p:nvPr/>
        </p:nvSpPr>
        <p:spPr>
          <a:xfrm>
            <a:off x="6553200" y="1094934"/>
            <a:ext cx="990600" cy="505266"/>
          </a:xfrm>
          <a:prstGeom prst="rect">
            <a:avLst/>
          </a:prstGeom>
          <a:noFill/>
        </p:spPr>
        <p:txBody>
          <a:bodyPr wrap="square" rtlCol="0" anchor="t" anchorCtr="0">
            <a:spAutoFit/>
          </a:bodyPr>
          <a:lstStyle/>
          <a:p>
            <a:pPr algn="l">
              <a:lnSpc>
                <a:spcPct val="95000"/>
              </a:lnSpc>
            </a:pPr>
            <a:r>
              <a:rPr lang="en-US" sz="2800" b="1" dirty="0" smtClean="0">
                <a:solidFill>
                  <a:schemeClr val="tx1">
                    <a:lumMod val="65000"/>
                    <a:lumOff val="35000"/>
                  </a:schemeClr>
                </a:solidFill>
                <a:latin typeface="+mn-lt"/>
                <a:cs typeface="Corbel"/>
              </a:rPr>
              <a:t>CD8</a:t>
            </a:r>
          </a:p>
        </p:txBody>
      </p:sp>
      <p:sp>
        <p:nvSpPr>
          <p:cNvPr id="11" name="TextBox 10"/>
          <p:cNvSpPr txBox="1"/>
          <p:nvPr/>
        </p:nvSpPr>
        <p:spPr>
          <a:xfrm>
            <a:off x="1414099" y="1981200"/>
            <a:ext cx="581259" cy="505266"/>
          </a:xfrm>
          <a:prstGeom prst="rect">
            <a:avLst/>
          </a:prstGeom>
          <a:noFill/>
        </p:spPr>
        <p:txBody>
          <a:bodyPr wrap="none" rtlCol="0" anchor="t" anchorCtr="0">
            <a:spAutoFit/>
          </a:bodyPr>
          <a:lstStyle/>
          <a:p>
            <a:pPr algn="l">
              <a:lnSpc>
                <a:spcPct val="95000"/>
              </a:lnSpc>
            </a:pPr>
            <a:r>
              <a:rPr lang="en-US" sz="2800" b="1" dirty="0" err="1" smtClean="0">
                <a:solidFill>
                  <a:schemeClr val="tx1">
                    <a:lumMod val="65000"/>
                    <a:lumOff val="35000"/>
                  </a:schemeClr>
                </a:solidFill>
                <a:latin typeface="+mn-lt"/>
                <a:cs typeface="Corbel"/>
              </a:rPr>
              <a:t>gD</a:t>
            </a:r>
            <a:endParaRPr lang="en-US" sz="2800" b="1" dirty="0" smtClean="0">
              <a:solidFill>
                <a:schemeClr val="tx1">
                  <a:lumMod val="65000"/>
                  <a:lumOff val="35000"/>
                </a:schemeClr>
              </a:solidFill>
              <a:latin typeface="+mn-lt"/>
              <a:cs typeface="Corbel"/>
            </a:endParaRPr>
          </a:p>
        </p:txBody>
      </p:sp>
      <p:sp>
        <p:nvSpPr>
          <p:cNvPr id="12" name="TextBox 11"/>
          <p:cNvSpPr txBox="1"/>
          <p:nvPr/>
        </p:nvSpPr>
        <p:spPr>
          <a:xfrm>
            <a:off x="1257300" y="3761934"/>
            <a:ext cx="838200" cy="505266"/>
          </a:xfrm>
          <a:prstGeom prst="rect">
            <a:avLst/>
          </a:prstGeom>
          <a:noFill/>
        </p:spPr>
        <p:txBody>
          <a:bodyPr wrap="square" rtlCol="0" anchor="t" anchorCtr="0">
            <a:spAutoFit/>
          </a:bodyPr>
          <a:lstStyle/>
          <a:p>
            <a:pPr algn="l">
              <a:lnSpc>
                <a:spcPct val="95000"/>
              </a:lnSpc>
            </a:pPr>
            <a:r>
              <a:rPr lang="en-US" sz="2800" b="1" dirty="0" smtClean="0">
                <a:solidFill>
                  <a:schemeClr val="tx1">
                    <a:lumMod val="65000"/>
                    <a:lumOff val="35000"/>
                  </a:schemeClr>
                </a:solidFill>
                <a:latin typeface="+mn-lt"/>
                <a:cs typeface="Corbel"/>
              </a:rPr>
              <a:t>ICP0</a:t>
            </a:r>
          </a:p>
        </p:txBody>
      </p:sp>
      <p:sp>
        <p:nvSpPr>
          <p:cNvPr id="13" name="TextBox 12"/>
          <p:cNvSpPr txBox="1"/>
          <p:nvPr/>
        </p:nvSpPr>
        <p:spPr>
          <a:xfrm>
            <a:off x="1066800" y="5562600"/>
            <a:ext cx="1540305" cy="505266"/>
          </a:xfrm>
          <a:prstGeom prst="rect">
            <a:avLst/>
          </a:prstGeom>
          <a:noFill/>
        </p:spPr>
        <p:txBody>
          <a:bodyPr wrap="none" rtlCol="0" anchor="t" anchorCtr="0">
            <a:spAutoFit/>
          </a:bodyPr>
          <a:lstStyle/>
          <a:p>
            <a:pPr algn="l">
              <a:lnSpc>
                <a:spcPct val="95000"/>
              </a:lnSpc>
            </a:pPr>
            <a:r>
              <a:rPr lang="en-US" sz="2800" b="1" dirty="0" smtClean="0">
                <a:solidFill>
                  <a:schemeClr val="tx1">
                    <a:lumMod val="65000"/>
                    <a:lumOff val="35000"/>
                  </a:schemeClr>
                </a:solidFill>
                <a:latin typeface="+mn-lt"/>
                <a:cs typeface="Corbel"/>
              </a:rPr>
              <a:t>VXA3859</a:t>
            </a:r>
          </a:p>
        </p:txBody>
      </p:sp>
      <p:sp>
        <p:nvSpPr>
          <p:cNvPr id="16" name="Freeform 15"/>
          <p:cNvSpPr/>
          <p:nvPr/>
        </p:nvSpPr>
        <p:spPr>
          <a:xfrm>
            <a:off x="7196667" y="1405467"/>
            <a:ext cx="1918210" cy="1410523"/>
          </a:xfrm>
          <a:custGeom>
            <a:avLst/>
            <a:gdLst>
              <a:gd name="connsiteX0" fmla="*/ 0 w 1918210"/>
              <a:gd name="connsiteY0" fmla="*/ 0 h 1410523"/>
              <a:gd name="connsiteX1" fmla="*/ 897466 w 1918210"/>
              <a:gd name="connsiteY1" fmla="*/ 1117600 h 1410523"/>
              <a:gd name="connsiteX2" fmla="*/ 1117600 w 1918210"/>
              <a:gd name="connsiteY2" fmla="*/ 1134533 h 1410523"/>
              <a:gd name="connsiteX3" fmla="*/ 1828800 w 1918210"/>
              <a:gd name="connsiteY3" fmla="*/ 1151466 h 1410523"/>
            </a:gdLst>
            <a:ahLst/>
            <a:cxnLst>
              <a:cxn ang="0">
                <a:pos x="connsiteX0" y="connsiteY0"/>
              </a:cxn>
              <a:cxn ang="0">
                <a:pos x="connsiteX1" y="connsiteY1"/>
              </a:cxn>
              <a:cxn ang="0">
                <a:pos x="connsiteX2" y="connsiteY2"/>
              </a:cxn>
              <a:cxn ang="0">
                <a:pos x="connsiteX3" y="connsiteY3"/>
              </a:cxn>
            </a:cxnLst>
            <a:rect l="l" t="t" r="r" b="b"/>
            <a:pathLst>
              <a:path w="1918210" h="1410523">
                <a:moveTo>
                  <a:pt x="0" y="0"/>
                </a:moveTo>
                <a:cubicBezTo>
                  <a:pt x="355599" y="464255"/>
                  <a:pt x="711199" y="928511"/>
                  <a:pt x="897466" y="1117600"/>
                </a:cubicBezTo>
                <a:cubicBezTo>
                  <a:pt x="1083733" y="1306689"/>
                  <a:pt x="962378" y="1128889"/>
                  <a:pt x="1117600" y="1134533"/>
                </a:cubicBezTo>
                <a:cubicBezTo>
                  <a:pt x="1272822" y="1140177"/>
                  <a:pt x="2206978" y="1741311"/>
                  <a:pt x="1828800" y="1151466"/>
                </a:cubicBezTo>
              </a:path>
            </a:pathLst>
          </a:custGeom>
        </p:spPr>
        <p:txBody>
          <a:bodyPr rtlCol="0" anchor="ctr"/>
          <a:lstStyle/>
          <a:p>
            <a:pPr algn="ctr"/>
            <a:endParaRPr lang="en-US"/>
          </a:p>
        </p:txBody>
      </p:sp>
      <p:sp>
        <p:nvSpPr>
          <p:cNvPr id="17" name="Freeform 16"/>
          <p:cNvSpPr/>
          <p:nvPr/>
        </p:nvSpPr>
        <p:spPr>
          <a:xfrm>
            <a:off x="7264400" y="1422400"/>
            <a:ext cx="2013498" cy="2623500"/>
          </a:xfrm>
          <a:custGeom>
            <a:avLst/>
            <a:gdLst>
              <a:gd name="connsiteX0" fmla="*/ 0 w 2013498"/>
              <a:gd name="connsiteY0" fmla="*/ 0 h 2623500"/>
              <a:gd name="connsiteX1" fmla="*/ 728133 w 2013498"/>
              <a:gd name="connsiteY1" fmla="*/ 880533 h 2623500"/>
              <a:gd name="connsiteX2" fmla="*/ 999067 w 2013498"/>
              <a:gd name="connsiteY2" fmla="*/ 2184400 h 2623500"/>
              <a:gd name="connsiteX3" fmla="*/ 897467 w 2013498"/>
              <a:gd name="connsiteY3" fmla="*/ 1913467 h 2623500"/>
            </a:gdLst>
            <a:ahLst/>
            <a:cxnLst>
              <a:cxn ang="0">
                <a:pos x="connsiteX0" y="connsiteY0"/>
              </a:cxn>
              <a:cxn ang="0">
                <a:pos x="connsiteX1" y="connsiteY1"/>
              </a:cxn>
              <a:cxn ang="0">
                <a:pos x="connsiteX2" y="connsiteY2"/>
              </a:cxn>
              <a:cxn ang="0">
                <a:pos x="connsiteX3" y="connsiteY3"/>
              </a:cxn>
            </a:cxnLst>
            <a:rect l="l" t="t" r="r" b="b"/>
            <a:pathLst>
              <a:path w="2013498" h="2623500">
                <a:moveTo>
                  <a:pt x="0" y="0"/>
                </a:moveTo>
                <a:cubicBezTo>
                  <a:pt x="280811" y="258233"/>
                  <a:pt x="561622" y="516466"/>
                  <a:pt x="728133" y="880533"/>
                </a:cubicBezTo>
                <a:cubicBezTo>
                  <a:pt x="894644" y="1244600"/>
                  <a:pt x="970845" y="2012244"/>
                  <a:pt x="999067" y="2184400"/>
                </a:cubicBezTo>
                <a:cubicBezTo>
                  <a:pt x="1027289" y="2356556"/>
                  <a:pt x="3333045" y="3220156"/>
                  <a:pt x="897467" y="1913467"/>
                </a:cubicBezTo>
              </a:path>
            </a:pathLst>
          </a:custGeom>
        </p:spPr>
        <p:txBody>
          <a:bodyPr rtlCol="0" anchor="ctr"/>
          <a:lstStyle/>
          <a:p>
            <a:pPr algn="ctr"/>
            <a:endParaRPr lang="en-US"/>
          </a:p>
        </p:txBody>
      </p:sp>
      <p:pic>
        <p:nvPicPr>
          <p:cNvPr id="18" name="Picture 17"/>
          <p:cNvPicPr>
            <a:picLocks noChangeAspect="1"/>
          </p:cNvPicPr>
          <p:nvPr/>
        </p:nvPicPr>
        <p:blipFill>
          <a:blip r:embed="rId3"/>
          <a:stretch>
            <a:fillRect/>
          </a:stretch>
        </p:blipFill>
        <p:spPr>
          <a:xfrm>
            <a:off x="3390900" y="1676400"/>
            <a:ext cx="1600200" cy="1600200"/>
          </a:xfrm>
          <a:prstGeom prst="rect">
            <a:avLst/>
          </a:prstGeom>
        </p:spPr>
      </p:pic>
      <p:pic>
        <p:nvPicPr>
          <p:cNvPr id="19" name="Picture 18"/>
          <p:cNvPicPr>
            <a:picLocks noChangeAspect="1"/>
          </p:cNvPicPr>
          <p:nvPr/>
        </p:nvPicPr>
        <p:blipFill>
          <a:blip r:embed="rId4"/>
          <a:stretch>
            <a:fillRect/>
          </a:stretch>
        </p:blipFill>
        <p:spPr>
          <a:xfrm>
            <a:off x="6210300" y="1676400"/>
            <a:ext cx="1600200" cy="1600200"/>
          </a:xfrm>
          <a:prstGeom prst="rect">
            <a:avLst/>
          </a:prstGeom>
        </p:spPr>
      </p:pic>
      <p:pic>
        <p:nvPicPr>
          <p:cNvPr id="20" name="Picture 19"/>
          <p:cNvPicPr>
            <a:picLocks noChangeAspect="1"/>
          </p:cNvPicPr>
          <p:nvPr/>
        </p:nvPicPr>
        <p:blipFill>
          <a:blip r:embed="rId5"/>
          <a:stretch>
            <a:fillRect/>
          </a:stretch>
        </p:blipFill>
        <p:spPr>
          <a:xfrm>
            <a:off x="3390900" y="5257800"/>
            <a:ext cx="1600200" cy="1600200"/>
          </a:xfrm>
          <a:prstGeom prst="rect">
            <a:avLst/>
          </a:prstGeom>
        </p:spPr>
      </p:pic>
      <p:pic>
        <p:nvPicPr>
          <p:cNvPr id="21" name="Picture 20"/>
          <p:cNvPicPr>
            <a:picLocks noChangeAspect="1"/>
          </p:cNvPicPr>
          <p:nvPr/>
        </p:nvPicPr>
        <p:blipFill>
          <a:blip r:embed="rId6"/>
          <a:stretch>
            <a:fillRect/>
          </a:stretch>
        </p:blipFill>
        <p:spPr>
          <a:xfrm>
            <a:off x="6210300" y="5240867"/>
            <a:ext cx="1600200" cy="1600200"/>
          </a:xfrm>
          <a:prstGeom prst="rect">
            <a:avLst/>
          </a:prstGeom>
        </p:spPr>
      </p:pic>
      <p:pic>
        <p:nvPicPr>
          <p:cNvPr id="23" name="Picture 22"/>
          <p:cNvPicPr>
            <a:picLocks noChangeAspect="1"/>
          </p:cNvPicPr>
          <p:nvPr/>
        </p:nvPicPr>
        <p:blipFill>
          <a:blip r:embed="rId7"/>
          <a:stretch>
            <a:fillRect/>
          </a:stretch>
        </p:blipFill>
        <p:spPr>
          <a:xfrm>
            <a:off x="6210300" y="3429000"/>
            <a:ext cx="1600200" cy="1600200"/>
          </a:xfrm>
          <a:prstGeom prst="rect">
            <a:avLst/>
          </a:prstGeom>
        </p:spPr>
      </p:pic>
      <p:sp>
        <p:nvSpPr>
          <p:cNvPr id="3" name="Freeform 2"/>
          <p:cNvSpPr/>
          <p:nvPr/>
        </p:nvSpPr>
        <p:spPr>
          <a:xfrm>
            <a:off x="8458200" y="5257800"/>
            <a:ext cx="856968" cy="1435420"/>
          </a:xfrm>
          <a:custGeom>
            <a:avLst/>
            <a:gdLst>
              <a:gd name="connsiteX0" fmla="*/ 0 w 856968"/>
              <a:gd name="connsiteY0" fmla="*/ 0 h 1435420"/>
              <a:gd name="connsiteX1" fmla="*/ 0 w 856968"/>
              <a:gd name="connsiteY1" fmla="*/ 0 h 1435420"/>
              <a:gd name="connsiteX2" fmla="*/ 103249 w 856968"/>
              <a:gd name="connsiteY2" fmla="*/ 61947 h 1435420"/>
              <a:gd name="connsiteX3" fmla="*/ 165199 w 856968"/>
              <a:gd name="connsiteY3" fmla="*/ 92920 h 1435420"/>
              <a:gd name="connsiteX4" fmla="*/ 196173 w 856968"/>
              <a:gd name="connsiteY4" fmla="*/ 103245 h 1435420"/>
              <a:gd name="connsiteX5" fmla="*/ 268448 w 856968"/>
              <a:gd name="connsiteY5" fmla="*/ 154867 h 1435420"/>
              <a:gd name="connsiteX6" fmla="*/ 299422 w 856968"/>
              <a:gd name="connsiteY6" fmla="*/ 165191 h 1435420"/>
              <a:gd name="connsiteX7" fmla="*/ 371697 w 856968"/>
              <a:gd name="connsiteY7" fmla="*/ 206489 h 1435420"/>
              <a:gd name="connsiteX8" fmla="*/ 402672 w 856968"/>
              <a:gd name="connsiteY8" fmla="*/ 227138 h 1435420"/>
              <a:gd name="connsiteX9" fmla="*/ 443971 w 856968"/>
              <a:gd name="connsiteY9" fmla="*/ 258111 h 1435420"/>
              <a:gd name="connsiteX10" fmla="*/ 505921 w 856968"/>
              <a:gd name="connsiteY10" fmla="*/ 278760 h 1435420"/>
              <a:gd name="connsiteX11" fmla="*/ 536895 w 856968"/>
              <a:gd name="connsiteY11" fmla="*/ 299409 h 1435420"/>
              <a:gd name="connsiteX12" fmla="*/ 557545 w 856968"/>
              <a:gd name="connsiteY12" fmla="*/ 330382 h 1435420"/>
              <a:gd name="connsiteX13" fmla="*/ 588520 w 856968"/>
              <a:gd name="connsiteY13" fmla="*/ 340706 h 1435420"/>
              <a:gd name="connsiteX14" fmla="*/ 660794 w 856968"/>
              <a:gd name="connsiteY14" fmla="*/ 412977 h 1435420"/>
              <a:gd name="connsiteX15" fmla="*/ 691769 w 856968"/>
              <a:gd name="connsiteY15" fmla="*/ 485248 h 1435420"/>
              <a:gd name="connsiteX16" fmla="*/ 722744 w 856968"/>
              <a:gd name="connsiteY16" fmla="*/ 505897 h 1435420"/>
              <a:gd name="connsiteX17" fmla="*/ 733069 w 856968"/>
              <a:gd name="connsiteY17" fmla="*/ 547195 h 1435420"/>
              <a:gd name="connsiteX18" fmla="*/ 764043 w 856968"/>
              <a:gd name="connsiteY18" fmla="*/ 567844 h 1435420"/>
              <a:gd name="connsiteX19" fmla="*/ 774368 w 856968"/>
              <a:gd name="connsiteY19" fmla="*/ 629790 h 1435420"/>
              <a:gd name="connsiteX20" fmla="*/ 815668 w 856968"/>
              <a:gd name="connsiteY20" fmla="*/ 722710 h 1435420"/>
              <a:gd name="connsiteX21" fmla="*/ 836318 w 856968"/>
              <a:gd name="connsiteY21" fmla="*/ 815630 h 1435420"/>
              <a:gd name="connsiteX22" fmla="*/ 856968 w 856968"/>
              <a:gd name="connsiteY22" fmla="*/ 877577 h 1435420"/>
              <a:gd name="connsiteX23" fmla="*/ 846643 w 856968"/>
              <a:gd name="connsiteY23" fmla="*/ 1094390 h 1435420"/>
              <a:gd name="connsiteX24" fmla="*/ 825993 w 856968"/>
              <a:gd name="connsiteY24" fmla="*/ 1166661 h 1435420"/>
              <a:gd name="connsiteX25" fmla="*/ 795018 w 856968"/>
              <a:gd name="connsiteY25" fmla="*/ 1197634 h 1435420"/>
              <a:gd name="connsiteX26" fmla="*/ 743394 w 856968"/>
              <a:gd name="connsiteY26" fmla="*/ 1280229 h 1435420"/>
              <a:gd name="connsiteX27" fmla="*/ 681444 w 856968"/>
              <a:gd name="connsiteY27" fmla="*/ 1352500 h 1435420"/>
              <a:gd name="connsiteX28" fmla="*/ 640144 w 856968"/>
              <a:gd name="connsiteY28" fmla="*/ 1404122 h 1435420"/>
              <a:gd name="connsiteX29" fmla="*/ 598845 w 856968"/>
              <a:gd name="connsiteY29" fmla="*/ 1435096 h 143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56968" h="1435420">
                <a:moveTo>
                  <a:pt x="0" y="0"/>
                </a:moveTo>
                <a:lnTo>
                  <a:pt x="0" y="0"/>
                </a:lnTo>
                <a:cubicBezTo>
                  <a:pt x="34416" y="20649"/>
                  <a:pt x="68267" y="42271"/>
                  <a:pt x="103249" y="61947"/>
                </a:cubicBezTo>
                <a:cubicBezTo>
                  <a:pt x="123371" y="73265"/>
                  <a:pt x="144102" y="83544"/>
                  <a:pt x="165199" y="92920"/>
                </a:cubicBezTo>
                <a:cubicBezTo>
                  <a:pt x="175144" y="97340"/>
                  <a:pt x="186439" y="98378"/>
                  <a:pt x="196173" y="103245"/>
                </a:cubicBezTo>
                <a:cubicBezTo>
                  <a:pt x="228137" y="119227"/>
                  <a:pt x="235704" y="136157"/>
                  <a:pt x="268448" y="154867"/>
                </a:cubicBezTo>
                <a:cubicBezTo>
                  <a:pt x="277897" y="160266"/>
                  <a:pt x="289097" y="161750"/>
                  <a:pt x="299422" y="165191"/>
                </a:cubicBezTo>
                <a:cubicBezTo>
                  <a:pt x="399286" y="240087"/>
                  <a:pt x="292864" y="167075"/>
                  <a:pt x="371697" y="206489"/>
                </a:cubicBezTo>
                <a:cubicBezTo>
                  <a:pt x="382796" y="212038"/>
                  <a:pt x="392574" y="219926"/>
                  <a:pt x="402672" y="227138"/>
                </a:cubicBezTo>
                <a:cubicBezTo>
                  <a:pt x="416675" y="237139"/>
                  <a:pt x="428580" y="250416"/>
                  <a:pt x="443971" y="258111"/>
                </a:cubicBezTo>
                <a:cubicBezTo>
                  <a:pt x="463440" y="267845"/>
                  <a:pt x="505921" y="278760"/>
                  <a:pt x="505921" y="278760"/>
                </a:cubicBezTo>
                <a:cubicBezTo>
                  <a:pt x="516246" y="285643"/>
                  <a:pt x="528121" y="290635"/>
                  <a:pt x="536895" y="299409"/>
                </a:cubicBezTo>
                <a:cubicBezTo>
                  <a:pt x="545669" y="308183"/>
                  <a:pt x="547855" y="322631"/>
                  <a:pt x="557545" y="330382"/>
                </a:cubicBezTo>
                <a:cubicBezTo>
                  <a:pt x="566044" y="337181"/>
                  <a:pt x="578195" y="337265"/>
                  <a:pt x="588520" y="340706"/>
                </a:cubicBezTo>
                <a:cubicBezTo>
                  <a:pt x="612611" y="364796"/>
                  <a:pt x="650020" y="380656"/>
                  <a:pt x="660794" y="412977"/>
                </a:cubicBezTo>
                <a:cubicBezTo>
                  <a:pt x="667967" y="434496"/>
                  <a:pt x="677592" y="468236"/>
                  <a:pt x="691769" y="485248"/>
                </a:cubicBezTo>
                <a:cubicBezTo>
                  <a:pt x="699713" y="494781"/>
                  <a:pt x="712419" y="499014"/>
                  <a:pt x="722744" y="505897"/>
                </a:cubicBezTo>
                <a:cubicBezTo>
                  <a:pt x="726186" y="519663"/>
                  <a:pt x="725198" y="535389"/>
                  <a:pt x="733069" y="547195"/>
                </a:cubicBezTo>
                <a:cubicBezTo>
                  <a:pt x="739952" y="557520"/>
                  <a:pt x="758494" y="556745"/>
                  <a:pt x="764043" y="567844"/>
                </a:cubicBezTo>
                <a:cubicBezTo>
                  <a:pt x="773405" y="586567"/>
                  <a:pt x="769291" y="609482"/>
                  <a:pt x="774368" y="629790"/>
                </a:cubicBezTo>
                <a:cubicBezTo>
                  <a:pt x="789113" y="688766"/>
                  <a:pt x="788547" y="682032"/>
                  <a:pt x="815668" y="722710"/>
                </a:cubicBezTo>
                <a:cubicBezTo>
                  <a:pt x="845210" y="811333"/>
                  <a:pt x="799974" y="670262"/>
                  <a:pt x="836318" y="815630"/>
                </a:cubicBezTo>
                <a:cubicBezTo>
                  <a:pt x="841597" y="836746"/>
                  <a:pt x="856968" y="877577"/>
                  <a:pt x="856968" y="877577"/>
                </a:cubicBezTo>
                <a:cubicBezTo>
                  <a:pt x="853526" y="949848"/>
                  <a:pt x="852413" y="1022268"/>
                  <a:pt x="846643" y="1094390"/>
                </a:cubicBezTo>
                <a:cubicBezTo>
                  <a:pt x="846330" y="1098301"/>
                  <a:pt x="831101" y="1158999"/>
                  <a:pt x="825993" y="1166661"/>
                </a:cubicBezTo>
                <a:cubicBezTo>
                  <a:pt x="817893" y="1178810"/>
                  <a:pt x="804366" y="1186417"/>
                  <a:pt x="795018" y="1197634"/>
                </a:cubicBezTo>
                <a:cubicBezTo>
                  <a:pt x="782180" y="1213039"/>
                  <a:pt x="750116" y="1270146"/>
                  <a:pt x="743394" y="1280229"/>
                </a:cubicBezTo>
                <a:cubicBezTo>
                  <a:pt x="716904" y="1319963"/>
                  <a:pt x="713348" y="1320598"/>
                  <a:pt x="681444" y="1352500"/>
                </a:cubicBezTo>
                <a:cubicBezTo>
                  <a:pt x="661343" y="1412802"/>
                  <a:pt x="686847" y="1357421"/>
                  <a:pt x="640144" y="1404122"/>
                </a:cubicBezTo>
                <a:cubicBezTo>
                  <a:pt x="603441" y="1440823"/>
                  <a:pt x="638691" y="1435096"/>
                  <a:pt x="598845" y="1435096"/>
                </a:cubicBezTo>
              </a:path>
            </a:pathLst>
          </a:custGeom>
        </p:spPr>
        <p:txBody>
          <a:bodyPr rtlCol="0" anchor="ctr"/>
          <a:lstStyle/>
          <a:p>
            <a:pPr algn="ctr"/>
            <a:endParaRPr lang="en-US"/>
          </a:p>
        </p:txBody>
      </p:sp>
      <p:sp>
        <p:nvSpPr>
          <p:cNvPr id="4" name="Freeform 3"/>
          <p:cNvSpPr/>
          <p:nvPr/>
        </p:nvSpPr>
        <p:spPr>
          <a:xfrm>
            <a:off x="7175814" y="3923282"/>
            <a:ext cx="1141318" cy="2676825"/>
          </a:xfrm>
          <a:custGeom>
            <a:avLst/>
            <a:gdLst>
              <a:gd name="connsiteX0" fmla="*/ 0 w 1141318"/>
              <a:gd name="connsiteY0" fmla="*/ 1331851 h 2676825"/>
              <a:gd name="connsiteX1" fmla="*/ 795018 w 1141318"/>
              <a:gd name="connsiteY1" fmla="*/ 2674026 h 2676825"/>
              <a:gd name="connsiteX2" fmla="*/ 1115090 w 1141318"/>
              <a:gd name="connsiteY2" fmla="*/ 1682881 h 2676825"/>
              <a:gd name="connsiteX3" fmla="*/ 1104765 w 1141318"/>
              <a:gd name="connsiteY3" fmla="*/ 1631259 h 2676825"/>
              <a:gd name="connsiteX4" fmla="*/ 960216 w 1141318"/>
              <a:gd name="connsiteY4" fmla="*/ 0 h 2676825"/>
              <a:gd name="connsiteX5" fmla="*/ 960216 w 1141318"/>
              <a:gd name="connsiteY5" fmla="*/ 0 h 267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318" h="2676825">
                <a:moveTo>
                  <a:pt x="0" y="1331851"/>
                </a:moveTo>
                <a:cubicBezTo>
                  <a:pt x="304585" y="1973686"/>
                  <a:pt x="609170" y="2615521"/>
                  <a:pt x="795018" y="2674026"/>
                </a:cubicBezTo>
                <a:cubicBezTo>
                  <a:pt x="980866" y="2732531"/>
                  <a:pt x="1063466" y="1856676"/>
                  <a:pt x="1115090" y="1682881"/>
                </a:cubicBezTo>
                <a:cubicBezTo>
                  <a:pt x="1166715" y="1509087"/>
                  <a:pt x="1130577" y="1911739"/>
                  <a:pt x="1104765" y="1631259"/>
                </a:cubicBezTo>
                <a:cubicBezTo>
                  <a:pt x="1078953" y="1350779"/>
                  <a:pt x="960216" y="0"/>
                  <a:pt x="960216" y="0"/>
                </a:cubicBezTo>
                <a:lnTo>
                  <a:pt x="960216" y="0"/>
                </a:lnTo>
              </a:path>
            </a:pathLst>
          </a:custGeom>
        </p:spPr>
        <p:txBody>
          <a:bodyPr rtlCol="0" anchor="ctr"/>
          <a:lstStyle/>
          <a:p>
            <a:pPr algn="ctr"/>
            <a:endParaRPr lang="en-US"/>
          </a:p>
        </p:txBody>
      </p:sp>
      <p:sp>
        <p:nvSpPr>
          <p:cNvPr id="7" name="Freeform 6"/>
          <p:cNvSpPr/>
          <p:nvPr/>
        </p:nvSpPr>
        <p:spPr>
          <a:xfrm>
            <a:off x="7289388" y="1569313"/>
            <a:ext cx="1286355" cy="1238931"/>
          </a:xfrm>
          <a:custGeom>
            <a:avLst/>
            <a:gdLst>
              <a:gd name="connsiteX0" fmla="*/ 0 w 1286355"/>
              <a:gd name="connsiteY0" fmla="*/ 41297 h 1238931"/>
              <a:gd name="connsiteX1" fmla="*/ 0 w 1286355"/>
              <a:gd name="connsiteY1" fmla="*/ 41297 h 1238931"/>
              <a:gd name="connsiteX2" fmla="*/ 144548 w 1286355"/>
              <a:gd name="connsiteY2" fmla="*/ 72271 h 1238931"/>
              <a:gd name="connsiteX3" fmla="*/ 247798 w 1286355"/>
              <a:gd name="connsiteY3" fmla="*/ 92920 h 1238931"/>
              <a:gd name="connsiteX4" fmla="*/ 278772 w 1286355"/>
              <a:gd name="connsiteY4" fmla="*/ 113568 h 1238931"/>
              <a:gd name="connsiteX5" fmla="*/ 309747 w 1286355"/>
              <a:gd name="connsiteY5" fmla="*/ 123893 h 1238931"/>
              <a:gd name="connsiteX6" fmla="*/ 340722 w 1286355"/>
              <a:gd name="connsiteY6" fmla="*/ 154866 h 1238931"/>
              <a:gd name="connsiteX7" fmla="*/ 382021 w 1286355"/>
              <a:gd name="connsiteY7" fmla="*/ 185839 h 1238931"/>
              <a:gd name="connsiteX8" fmla="*/ 454296 w 1286355"/>
              <a:gd name="connsiteY8" fmla="*/ 216813 h 1238931"/>
              <a:gd name="connsiteX9" fmla="*/ 516245 w 1286355"/>
              <a:gd name="connsiteY9" fmla="*/ 247786 h 1238931"/>
              <a:gd name="connsiteX10" fmla="*/ 536895 w 1286355"/>
              <a:gd name="connsiteY10" fmla="*/ 278759 h 1238931"/>
              <a:gd name="connsiteX11" fmla="*/ 609170 w 1286355"/>
              <a:gd name="connsiteY11" fmla="*/ 330381 h 1238931"/>
              <a:gd name="connsiteX12" fmla="*/ 629819 w 1286355"/>
              <a:gd name="connsiteY12" fmla="*/ 361355 h 1238931"/>
              <a:gd name="connsiteX13" fmla="*/ 660794 w 1286355"/>
              <a:gd name="connsiteY13" fmla="*/ 392328 h 1238931"/>
              <a:gd name="connsiteX14" fmla="*/ 733068 w 1286355"/>
              <a:gd name="connsiteY14" fmla="*/ 485248 h 1238931"/>
              <a:gd name="connsiteX15" fmla="*/ 774368 w 1286355"/>
              <a:gd name="connsiteY15" fmla="*/ 536870 h 1238931"/>
              <a:gd name="connsiteX16" fmla="*/ 805343 w 1286355"/>
              <a:gd name="connsiteY16" fmla="*/ 567843 h 1238931"/>
              <a:gd name="connsiteX17" fmla="*/ 856967 w 1286355"/>
              <a:gd name="connsiteY17" fmla="*/ 691736 h 1238931"/>
              <a:gd name="connsiteX18" fmla="*/ 887942 w 1286355"/>
              <a:gd name="connsiteY18" fmla="*/ 743358 h 1238931"/>
              <a:gd name="connsiteX19" fmla="*/ 908592 w 1286355"/>
              <a:gd name="connsiteY19" fmla="*/ 805305 h 1238931"/>
              <a:gd name="connsiteX20" fmla="*/ 918917 w 1286355"/>
              <a:gd name="connsiteY20" fmla="*/ 1156335 h 1238931"/>
              <a:gd name="connsiteX21" fmla="*/ 805343 w 1286355"/>
              <a:gd name="connsiteY21" fmla="*/ 1238931 h 1238931"/>
              <a:gd name="connsiteX22" fmla="*/ 867292 w 1286355"/>
              <a:gd name="connsiteY22" fmla="*/ 764007 h 1238931"/>
              <a:gd name="connsiteX23" fmla="*/ 929242 w 1286355"/>
              <a:gd name="connsiteY23" fmla="*/ 464599 h 1238931"/>
              <a:gd name="connsiteX24" fmla="*/ 949892 w 1286355"/>
              <a:gd name="connsiteY24" fmla="*/ 330381 h 1238931"/>
              <a:gd name="connsiteX25" fmla="*/ 980866 w 1286355"/>
              <a:gd name="connsiteY25" fmla="*/ 227137 h 1238931"/>
              <a:gd name="connsiteX26" fmla="*/ 980866 w 1286355"/>
              <a:gd name="connsiteY26" fmla="*/ 0 h 1238931"/>
              <a:gd name="connsiteX27" fmla="*/ 898267 w 1286355"/>
              <a:gd name="connsiteY27" fmla="*/ 41297 h 1238931"/>
              <a:gd name="connsiteX28" fmla="*/ 1094440 w 1286355"/>
              <a:gd name="connsiteY28" fmla="*/ 123893 h 1238931"/>
              <a:gd name="connsiteX29" fmla="*/ 1197689 w 1286355"/>
              <a:gd name="connsiteY29" fmla="*/ 175515 h 1238931"/>
              <a:gd name="connsiteX30" fmla="*/ 1280289 w 1286355"/>
              <a:gd name="connsiteY30" fmla="*/ 206488 h 1238931"/>
              <a:gd name="connsiteX31" fmla="*/ 929242 w 1286355"/>
              <a:gd name="connsiteY31" fmla="*/ 154866 h 1238931"/>
              <a:gd name="connsiteX32" fmla="*/ 691769 w 1286355"/>
              <a:gd name="connsiteY32" fmla="*/ 123893 h 1238931"/>
              <a:gd name="connsiteX33" fmla="*/ 743393 w 1286355"/>
              <a:gd name="connsiteY33" fmla="*/ 196164 h 1238931"/>
              <a:gd name="connsiteX34" fmla="*/ 805343 w 1286355"/>
              <a:gd name="connsiteY34" fmla="*/ 227137 h 1238931"/>
              <a:gd name="connsiteX35" fmla="*/ 949892 w 1286355"/>
              <a:gd name="connsiteY35" fmla="*/ 289084 h 1238931"/>
              <a:gd name="connsiteX36" fmla="*/ 867292 w 1286355"/>
              <a:gd name="connsiteY36" fmla="*/ 309733 h 123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86355" h="1238931">
                <a:moveTo>
                  <a:pt x="0" y="41297"/>
                </a:moveTo>
                <a:lnTo>
                  <a:pt x="0" y="41297"/>
                </a:lnTo>
                <a:lnTo>
                  <a:pt x="144548" y="72271"/>
                </a:lnTo>
                <a:cubicBezTo>
                  <a:pt x="271132" y="97587"/>
                  <a:pt x="151865" y="68937"/>
                  <a:pt x="247798" y="92920"/>
                </a:cubicBezTo>
                <a:cubicBezTo>
                  <a:pt x="258123" y="99803"/>
                  <a:pt x="267673" y="108019"/>
                  <a:pt x="278772" y="113568"/>
                </a:cubicBezTo>
                <a:cubicBezTo>
                  <a:pt x="288507" y="118435"/>
                  <a:pt x="300691" y="117856"/>
                  <a:pt x="309747" y="123893"/>
                </a:cubicBezTo>
                <a:cubicBezTo>
                  <a:pt x="321896" y="131992"/>
                  <a:pt x="329636" y="145364"/>
                  <a:pt x="340722" y="154866"/>
                </a:cubicBezTo>
                <a:cubicBezTo>
                  <a:pt x="353787" y="166064"/>
                  <a:pt x="367429" y="176719"/>
                  <a:pt x="382021" y="185839"/>
                </a:cubicBezTo>
                <a:cubicBezTo>
                  <a:pt x="467957" y="239547"/>
                  <a:pt x="384040" y="181686"/>
                  <a:pt x="454296" y="216813"/>
                </a:cubicBezTo>
                <a:cubicBezTo>
                  <a:pt x="534352" y="256840"/>
                  <a:pt x="438395" y="221838"/>
                  <a:pt x="516245" y="247786"/>
                </a:cubicBezTo>
                <a:cubicBezTo>
                  <a:pt x="523128" y="258110"/>
                  <a:pt x="527362" y="270816"/>
                  <a:pt x="536895" y="278759"/>
                </a:cubicBezTo>
                <a:cubicBezTo>
                  <a:pt x="616597" y="345174"/>
                  <a:pt x="543270" y="251303"/>
                  <a:pt x="609170" y="330381"/>
                </a:cubicBezTo>
                <a:cubicBezTo>
                  <a:pt x="617114" y="339913"/>
                  <a:pt x="621875" y="351823"/>
                  <a:pt x="629819" y="361355"/>
                </a:cubicBezTo>
                <a:cubicBezTo>
                  <a:pt x="639167" y="372572"/>
                  <a:pt x="651446" y="381111"/>
                  <a:pt x="660794" y="392328"/>
                </a:cubicBezTo>
                <a:cubicBezTo>
                  <a:pt x="685915" y="422472"/>
                  <a:pt x="708824" y="454394"/>
                  <a:pt x="733068" y="485248"/>
                </a:cubicBezTo>
                <a:cubicBezTo>
                  <a:pt x="746683" y="502576"/>
                  <a:pt x="758785" y="521288"/>
                  <a:pt x="774368" y="536870"/>
                </a:cubicBezTo>
                <a:lnTo>
                  <a:pt x="805343" y="567843"/>
                </a:lnTo>
                <a:cubicBezTo>
                  <a:pt x="819996" y="626452"/>
                  <a:pt x="816129" y="623677"/>
                  <a:pt x="856967" y="691736"/>
                </a:cubicBezTo>
                <a:cubicBezTo>
                  <a:pt x="867292" y="708943"/>
                  <a:pt x="879638" y="725090"/>
                  <a:pt x="887942" y="743358"/>
                </a:cubicBezTo>
                <a:cubicBezTo>
                  <a:pt x="896949" y="763173"/>
                  <a:pt x="908592" y="805305"/>
                  <a:pt x="908592" y="805305"/>
                </a:cubicBezTo>
                <a:cubicBezTo>
                  <a:pt x="932059" y="969562"/>
                  <a:pt x="918917" y="853241"/>
                  <a:pt x="918917" y="1156335"/>
                </a:cubicBezTo>
                <a:lnTo>
                  <a:pt x="805343" y="1238931"/>
                </a:lnTo>
                <a:cubicBezTo>
                  <a:pt x="829312" y="1015237"/>
                  <a:pt x="829261" y="962603"/>
                  <a:pt x="867292" y="764007"/>
                </a:cubicBezTo>
                <a:cubicBezTo>
                  <a:pt x="886461" y="663909"/>
                  <a:pt x="913744" y="565330"/>
                  <a:pt x="929242" y="464599"/>
                </a:cubicBezTo>
                <a:cubicBezTo>
                  <a:pt x="936125" y="419860"/>
                  <a:pt x="940276" y="374614"/>
                  <a:pt x="949892" y="330381"/>
                </a:cubicBezTo>
                <a:cubicBezTo>
                  <a:pt x="957525" y="295271"/>
                  <a:pt x="977512" y="262910"/>
                  <a:pt x="980866" y="227137"/>
                </a:cubicBezTo>
                <a:cubicBezTo>
                  <a:pt x="987933" y="151755"/>
                  <a:pt x="980866" y="75712"/>
                  <a:pt x="980866" y="0"/>
                </a:cubicBezTo>
                <a:lnTo>
                  <a:pt x="898267" y="41297"/>
                </a:lnTo>
                <a:cubicBezTo>
                  <a:pt x="1115883" y="150101"/>
                  <a:pt x="822399" y="7309"/>
                  <a:pt x="1094440" y="123893"/>
                </a:cubicBezTo>
                <a:cubicBezTo>
                  <a:pt x="1129807" y="139050"/>
                  <a:pt x="1162527" y="159888"/>
                  <a:pt x="1197689" y="175515"/>
                </a:cubicBezTo>
                <a:cubicBezTo>
                  <a:pt x="1224560" y="187457"/>
                  <a:pt x="1309608" y="208743"/>
                  <a:pt x="1280289" y="206488"/>
                </a:cubicBezTo>
                <a:cubicBezTo>
                  <a:pt x="1162363" y="197417"/>
                  <a:pt x="1046706" y="168685"/>
                  <a:pt x="929242" y="154866"/>
                </a:cubicBezTo>
                <a:cubicBezTo>
                  <a:pt x="732927" y="131771"/>
                  <a:pt x="811828" y="143901"/>
                  <a:pt x="691769" y="123893"/>
                </a:cubicBezTo>
                <a:cubicBezTo>
                  <a:pt x="708977" y="147983"/>
                  <a:pt x="721487" y="176250"/>
                  <a:pt x="743393" y="196164"/>
                </a:cubicBezTo>
                <a:cubicBezTo>
                  <a:pt x="760476" y="211694"/>
                  <a:pt x="784122" y="218043"/>
                  <a:pt x="805343" y="227137"/>
                </a:cubicBezTo>
                <a:cubicBezTo>
                  <a:pt x="987705" y="305288"/>
                  <a:pt x="800285" y="214283"/>
                  <a:pt x="949892" y="289084"/>
                </a:cubicBezTo>
                <a:cubicBezTo>
                  <a:pt x="896279" y="315889"/>
                  <a:pt x="923983" y="309733"/>
                  <a:pt x="867292" y="309733"/>
                </a:cubicBezTo>
              </a:path>
            </a:pathLst>
          </a:custGeom>
        </p:spPr>
        <p:txBody>
          <a:bodyPr rtlCol="0" anchor="ctr"/>
          <a:lstStyle/>
          <a:p>
            <a:pPr algn="ctr"/>
            <a:endParaRPr lang="en-US"/>
          </a:p>
        </p:txBody>
      </p:sp>
      <p:sp>
        <p:nvSpPr>
          <p:cNvPr id="8" name="Freeform 7"/>
          <p:cNvSpPr/>
          <p:nvPr/>
        </p:nvSpPr>
        <p:spPr>
          <a:xfrm>
            <a:off x="7464911" y="3252194"/>
            <a:ext cx="1538412" cy="960172"/>
          </a:xfrm>
          <a:custGeom>
            <a:avLst/>
            <a:gdLst>
              <a:gd name="connsiteX0" fmla="*/ 0 w 1538412"/>
              <a:gd name="connsiteY0" fmla="*/ 154867 h 960172"/>
              <a:gd name="connsiteX1" fmla="*/ 0 w 1538412"/>
              <a:gd name="connsiteY1" fmla="*/ 154867 h 960172"/>
              <a:gd name="connsiteX2" fmla="*/ 268448 w 1538412"/>
              <a:gd name="connsiteY2" fmla="*/ 175515 h 960172"/>
              <a:gd name="connsiteX3" fmla="*/ 309748 w 1538412"/>
              <a:gd name="connsiteY3" fmla="*/ 196164 h 960172"/>
              <a:gd name="connsiteX4" fmla="*/ 371697 w 1538412"/>
              <a:gd name="connsiteY4" fmla="*/ 216813 h 960172"/>
              <a:gd name="connsiteX5" fmla="*/ 485271 w 1538412"/>
              <a:gd name="connsiteY5" fmla="*/ 237462 h 960172"/>
              <a:gd name="connsiteX6" fmla="*/ 526571 w 1538412"/>
              <a:gd name="connsiteY6" fmla="*/ 258111 h 960172"/>
              <a:gd name="connsiteX7" fmla="*/ 691769 w 1538412"/>
              <a:gd name="connsiteY7" fmla="*/ 320057 h 960172"/>
              <a:gd name="connsiteX8" fmla="*/ 784694 w 1538412"/>
              <a:gd name="connsiteY8" fmla="*/ 361355 h 960172"/>
              <a:gd name="connsiteX9" fmla="*/ 867293 w 1538412"/>
              <a:gd name="connsiteY9" fmla="*/ 392328 h 960172"/>
              <a:gd name="connsiteX10" fmla="*/ 970542 w 1538412"/>
              <a:gd name="connsiteY10" fmla="*/ 454275 h 960172"/>
              <a:gd name="connsiteX11" fmla="*/ 1166715 w 1538412"/>
              <a:gd name="connsiteY11" fmla="*/ 557519 h 960172"/>
              <a:gd name="connsiteX12" fmla="*/ 1249315 w 1538412"/>
              <a:gd name="connsiteY12" fmla="*/ 629790 h 960172"/>
              <a:gd name="connsiteX13" fmla="*/ 1342239 w 1538412"/>
              <a:gd name="connsiteY13" fmla="*/ 702061 h 960172"/>
              <a:gd name="connsiteX14" fmla="*/ 1497112 w 1538412"/>
              <a:gd name="connsiteY14" fmla="*/ 867252 h 960172"/>
              <a:gd name="connsiteX15" fmla="*/ 1528087 w 1538412"/>
              <a:gd name="connsiteY15" fmla="*/ 939523 h 960172"/>
              <a:gd name="connsiteX16" fmla="*/ 1538412 w 1538412"/>
              <a:gd name="connsiteY16" fmla="*/ 960172 h 960172"/>
              <a:gd name="connsiteX17" fmla="*/ 629820 w 1538412"/>
              <a:gd name="connsiteY17" fmla="*/ 0 h 96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8412" h="960172">
                <a:moveTo>
                  <a:pt x="0" y="154867"/>
                </a:moveTo>
                <a:lnTo>
                  <a:pt x="0" y="154867"/>
                </a:lnTo>
                <a:cubicBezTo>
                  <a:pt x="2800" y="155014"/>
                  <a:pt x="212248" y="160189"/>
                  <a:pt x="268448" y="175515"/>
                </a:cubicBezTo>
                <a:cubicBezTo>
                  <a:pt x="283297" y="179565"/>
                  <a:pt x="295457" y="190448"/>
                  <a:pt x="309748" y="196164"/>
                </a:cubicBezTo>
                <a:cubicBezTo>
                  <a:pt x="329958" y="204248"/>
                  <a:pt x="350509" y="211828"/>
                  <a:pt x="371697" y="216813"/>
                </a:cubicBezTo>
                <a:cubicBezTo>
                  <a:pt x="409153" y="225626"/>
                  <a:pt x="447413" y="230579"/>
                  <a:pt x="485271" y="237462"/>
                </a:cubicBezTo>
                <a:cubicBezTo>
                  <a:pt x="499038" y="244345"/>
                  <a:pt x="512280" y="252395"/>
                  <a:pt x="526571" y="258111"/>
                </a:cubicBezTo>
                <a:cubicBezTo>
                  <a:pt x="581175" y="279952"/>
                  <a:pt x="638027" y="296173"/>
                  <a:pt x="691769" y="320057"/>
                </a:cubicBezTo>
                <a:cubicBezTo>
                  <a:pt x="722744" y="333823"/>
                  <a:pt x="753351" y="348450"/>
                  <a:pt x="784694" y="361355"/>
                </a:cubicBezTo>
                <a:cubicBezTo>
                  <a:pt x="811884" y="372550"/>
                  <a:pt x="840992" y="379178"/>
                  <a:pt x="867293" y="392328"/>
                </a:cubicBezTo>
                <a:cubicBezTo>
                  <a:pt x="903192" y="410277"/>
                  <a:pt x="935400" y="434887"/>
                  <a:pt x="970542" y="454275"/>
                </a:cubicBezTo>
                <a:cubicBezTo>
                  <a:pt x="1035243" y="489970"/>
                  <a:pt x="1111103" y="508861"/>
                  <a:pt x="1166715" y="557519"/>
                </a:cubicBezTo>
                <a:cubicBezTo>
                  <a:pt x="1194248" y="581609"/>
                  <a:pt x="1221074" y="606534"/>
                  <a:pt x="1249315" y="629790"/>
                </a:cubicBezTo>
                <a:cubicBezTo>
                  <a:pt x="1279606" y="654734"/>
                  <a:pt x="1313072" y="675811"/>
                  <a:pt x="1342239" y="702061"/>
                </a:cubicBezTo>
                <a:cubicBezTo>
                  <a:pt x="1374208" y="730831"/>
                  <a:pt x="1462370" y="815141"/>
                  <a:pt x="1497112" y="867252"/>
                </a:cubicBezTo>
                <a:cubicBezTo>
                  <a:pt x="1520613" y="902502"/>
                  <a:pt x="1514320" y="905108"/>
                  <a:pt x="1528087" y="939523"/>
                </a:cubicBezTo>
                <a:cubicBezTo>
                  <a:pt x="1530945" y="946668"/>
                  <a:pt x="1534970" y="953289"/>
                  <a:pt x="1538412" y="960172"/>
                </a:cubicBezTo>
                <a:lnTo>
                  <a:pt x="629820" y="0"/>
                </a:lnTo>
              </a:path>
            </a:pathLst>
          </a:custGeom>
        </p:spPr>
        <p:txBody>
          <a:bodyPr rtlCol="0" anchor="ctr"/>
          <a:lstStyle/>
          <a:p>
            <a:pPr algn="ctr"/>
            <a:endParaRPr lang="en-US"/>
          </a:p>
        </p:txBody>
      </p:sp>
      <p:pic>
        <p:nvPicPr>
          <p:cNvPr id="5" name="Picture 4"/>
          <p:cNvPicPr>
            <a:picLocks noChangeAspect="1"/>
          </p:cNvPicPr>
          <p:nvPr/>
        </p:nvPicPr>
        <p:blipFill>
          <a:blip r:embed="rId8"/>
          <a:stretch>
            <a:fillRect/>
          </a:stretch>
        </p:blipFill>
        <p:spPr>
          <a:xfrm>
            <a:off x="3429000" y="3429000"/>
            <a:ext cx="1600200" cy="1600200"/>
          </a:xfrm>
          <a:prstGeom prst="rect">
            <a:avLst/>
          </a:prstGeom>
        </p:spPr>
      </p:pic>
    </p:spTree>
    <p:extLst>
      <p:ext uri="{BB962C8B-B14F-4D97-AF65-F5344CB8AC3E}">
        <p14:creationId xmlns:p14="http://schemas.microsoft.com/office/powerpoint/2010/main" val="3317608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gray">
          <a:xfrm>
            <a:off x="66294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
        <p:nvSpPr>
          <p:cNvPr id="2" name="Title 1"/>
          <p:cNvSpPr>
            <a:spLocks noGrp="1"/>
          </p:cNvSpPr>
          <p:nvPr>
            <p:ph type="title"/>
          </p:nvPr>
        </p:nvSpPr>
        <p:spPr>
          <a:xfrm>
            <a:off x="0" y="124057"/>
            <a:ext cx="7924800" cy="914609"/>
          </a:xfrm>
        </p:spPr>
        <p:txBody>
          <a:bodyPr/>
          <a:lstStyle/>
          <a:p>
            <a:r>
              <a:rPr lang="en-US" sz="2800" dirty="0" smtClean="0"/>
              <a:t>Proportions of T cell Subsets Induced by HSV-2 Antigens </a:t>
            </a:r>
            <a:r>
              <a:rPr lang="en-US" sz="2800" smtClean="0"/>
              <a:t>After Vaccination</a:t>
            </a:r>
            <a:endParaRPr lang="en-US" sz="2800" dirty="0"/>
          </a:p>
        </p:txBody>
      </p:sp>
      <p:sp>
        <p:nvSpPr>
          <p:cNvPr id="9" name="TextBox 8"/>
          <p:cNvSpPr txBox="1"/>
          <p:nvPr/>
        </p:nvSpPr>
        <p:spPr>
          <a:xfrm>
            <a:off x="3733800" y="1094934"/>
            <a:ext cx="990600" cy="505266"/>
          </a:xfrm>
          <a:prstGeom prst="rect">
            <a:avLst/>
          </a:prstGeom>
          <a:noFill/>
        </p:spPr>
        <p:txBody>
          <a:bodyPr wrap="square" rtlCol="0" anchor="t" anchorCtr="0">
            <a:spAutoFit/>
          </a:bodyPr>
          <a:lstStyle/>
          <a:p>
            <a:pPr algn="l">
              <a:lnSpc>
                <a:spcPct val="95000"/>
              </a:lnSpc>
            </a:pPr>
            <a:r>
              <a:rPr lang="en-US" sz="2800" b="1" dirty="0" smtClean="0">
                <a:solidFill>
                  <a:schemeClr val="tx1">
                    <a:lumMod val="65000"/>
                    <a:lumOff val="35000"/>
                  </a:schemeClr>
                </a:solidFill>
                <a:latin typeface="+mn-lt"/>
                <a:cs typeface="Corbel"/>
              </a:rPr>
              <a:t>CD4</a:t>
            </a:r>
          </a:p>
        </p:txBody>
      </p:sp>
      <p:sp>
        <p:nvSpPr>
          <p:cNvPr id="10" name="TextBox 9"/>
          <p:cNvSpPr txBox="1"/>
          <p:nvPr/>
        </p:nvSpPr>
        <p:spPr>
          <a:xfrm>
            <a:off x="6553200" y="1094934"/>
            <a:ext cx="990600" cy="505266"/>
          </a:xfrm>
          <a:prstGeom prst="rect">
            <a:avLst/>
          </a:prstGeom>
          <a:noFill/>
        </p:spPr>
        <p:txBody>
          <a:bodyPr wrap="square" rtlCol="0" anchor="t" anchorCtr="0">
            <a:spAutoFit/>
          </a:bodyPr>
          <a:lstStyle/>
          <a:p>
            <a:pPr algn="l">
              <a:lnSpc>
                <a:spcPct val="95000"/>
              </a:lnSpc>
            </a:pPr>
            <a:r>
              <a:rPr lang="en-US" sz="2800" b="1" dirty="0" smtClean="0">
                <a:solidFill>
                  <a:schemeClr val="tx1">
                    <a:lumMod val="65000"/>
                    <a:lumOff val="35000"/>
                  </a:schemeClr>
                </a:solidFill>
                <a:latin typeface="+mn-lt"/>
                <a:cs typeface="Corbel"/>
              </a:rPr>
              <a:t>CD8</a:t>
            </a:r>
          </a:p>
        </p:txBody>
      </p:sp>
      <p:sp>
        <p:nvSpPr>
          <p:cNvPr id="11" name="TextBox 10"/>
          <p:cNvSpPr txBox="1"/>
          <p:nvPr/>
        </p:nvSpPr>
        <p:spPr>
          <a:xfrm>
            <a:off x="1414099" y="1981200"/>
            <a:ext cx="581259" cy="505266"/>
          </a:xfrm>
          <a:prstGeom prst="rect">
            <a:avLst/>
          </a:prstGeom>
          <a:noFill/>
        </p:spPr>
        <p:txBody>
          <a:bodyPr wrap="none" rtlCol="0" anchor="t" anchorCtr="0">
            <a:spAutoFit/>
          </a:bodyPr>
          <a:lstStyle/>
          <a:p>
            <a:pPr algn="l">
              <a:lnSpc>
                <a:spcPct val="95000"/>
              </a:lnSpc>
            </a:pPr>
            <a:r>
              <a:rPr lang="en-US" sz="2800" b="1" dirty="0" err="1" smtClean="0">
                <a:solidFill>
                  <a:schemeClr val="tx1">
                    <a:lumMod val="65000"/>
                    <a:lumOff val="35000"/>
                  </a:schemeClr>
                </a:solidFill>
                <a:latin typeface="+mn-lt"/>
                <a:cs typeface="Corbel"/>
              </a:rPr>
              <a:t>gD</a:t>
            </a:r>
            <a:endParaRPr lang="en-US" sz="2800" b="1" dirty="0" smtClean="0">
              <a:solidFill>
                <a:schemeClr val="tx1">
                  <a:lumMod val="65000"/>
                  <a:lumOff val="35000"/>
                </a:schemeClr>
              </a:solidFill>
              <a:latin typeface="+mn-lt"/>
              <a:cs typeface="Corbel"/>
            </a:endParaRPr>
          </a:p>
        </p:txBody>
      </p:sp>
      <p:sp>
        <p:nvSpPr>
          <p:cNvPr id="12" name="TextBox 11"/>
          <p:cNvSpPr txBox="1"/>
          <p:nvPr/>
        </p:nvSpPr>
        <p:spPr>
          <a:xfrm>
            <a:off x="1257300" y="3761934"/>
            <a:ext cx="838200" cy="505266"/>
          </a:xfrm>
          <a:prstGeom prst="rect">
            <a:avLst/>
          </a:prstGeom>
          <a:noFill/>
        </p:spPr>
        <p:txBody>
          <a:bodyPr wrap="square" rtlCol="0" anchor="t" anchorCtr="0">
            <a:spAutoFit/>
          </a:bodyPr>
          <a:lstStyle/>
          <a:p>
            <a:pPr algn="l">
              <a:lnSpc>
                <a:spcPct val="95000"/>
              </a:lnSpc>
            </a:pPr>
            <a:r>
              <a:rPr lang="en-US" sz="2800" b="1" dirty="0" smtClean="0">
                <a:solidFill>
                  <a:schemeClr val="tx1">
                    <a:lumMod val="65000"/>
                    <a:lumOff val="35000"/>
                  </a:schemeClr>
                </a:solidFill>
                <a:latin typeface="+mn-lt"/>
                <a:cs typeface="Corbel"/>
              </a:rPr>
              <a:t>ICP0</a:t>
            </a:r>
          </a:p>
        </p:txBody>
      </p:sp>
      <p:sp>
        <p:nvSpPr>
          <p:cNvPr id="16" name="Freeform 15"/>
          <p:cNvSpPr/>
          <p:nvPr/>
        </p:nvSpPr>
        <p:spPr>
          <a:xfrm>
            <a:off x="7196667" y="1405467"/>
            <a:ext cx="1918210" cy="1410523"/>
          </a:xfrm>
          <a:custGeom>
            <a:avLst/>
            <a:gdLst>
              <a:gd name="connsiteX0" fmla="*/ 0 w 1918210"/>
              <a:gd name="connsiteY0" fmla="*/ 0 h 1410523"/>
              <a:gd name="connsiteX1" fmla="*/ 897466 w 1918210"/>
              <a:gd name="connsiteY1" fmla="*/ 1117600 h 1410523"/>
              <a:gd name="connsiteX2" fmla="*/ 1117600 w 1918210"/>
              <a:gd name="connsiteY2" fmla="*/ 1134533 h 1410523"/>
              <a:gd name="connsiteX3" fmla="*/ 1828800 w 1918210"/>
              <a:gd name="connsiteY3" fmla="*/ 1151466 h 1410523"/>
            </a:gdLst>
            <a:ahLst/>
            <a:cxnLst>
              <a:cxn ang="0">
                <a:pos x="connsiteX0" y="connsiteY0"/>
              </a:cxn>
              <a:cxn ang="0">
                <a:pos x="connsiteX1" y="connsiteY1"/>
              </a:cxn>
              <a:cxn ang="0">
                <a:pos x="connsiteX2" y="connsiteY2"/>
              </a:cxn>
              <a:cxn ang="0">
                <a:pos x="connsiteX3" y="connsiteY3"/>
              </a:cxn>
            </a:cxnLst>
            <a:rect l="l" t="t" r="r" b="b"/>
            <a:pathLst>
              <a:path w="1918210" h="1410523">
                <a:moveTo>
                  <a:pt x="0" y="0"/>
                </a:moveTo>
                <a:cubicBezTo>
                  <a:pt x="355599" y="464255"/>
                  <a:pt x="711199" y="928511"/>
                  <a:pt x="897466" y="1117600"/>
                </a:cubicBezTo>
                <a:cubicBezTo>
                  <a:pt x="1083733" y="1306689"/>
                  <a:pt x="962378" y="1128889"/>
                  <a:pt x="1117600" y="1134533"/>
                </a:cubicBezTo>
                <a:cubicBezTo>
                  <a:pt x="1272822" y="1140177"/>
                  <a:pt x="2206978" y="1741311"/>
                  <a:pt x="1828800" y="1151466"/>
                </a:cubicBezTo>
              </a:path>
            </a:pathLst>
          </a:custGeom>
        </p:spPr>
        <p:txBody>
          <a:bodyPr rtlCol="0" anchor="ctr"/>
          <a:lstStyle/>
          <a:p>
            <a:pPr algn="ctr"/>
            <a:endParaRPr lang="en-US"/>
          </a:p>
        </p:txBody>
      </p:sp>
      <p:pic>
        <p:nvPicPr>
          <p:cNvPr id="18" name="Picture 17"/>
          <p:cNvPicPr>
            <a:picLocks noChangeAspect="1"/>
          </p:cNvPicPr>
          <p:nvPr/>
        </p:nvPicPr>
        <p:blipFill>
          <a:blip r:embed="rId3"/>
          <a:stretch>
            <a:fillRect/>
          </a:stretch>
        </p:blipFill>
        <p:spPr>
          <a:xfrm>
            <a:off x="3390900" y="1676400"/>
            <a:ext cx="1600200" cy="1600200"/>
          </a:xfrm>
          <a:prstGeom prst="rect">
            <a:avLst/>
          </a:prstGeom>
        </p:spPr>
      </p:pic>
      <p:pic>
        <p:nvPicPr>
          <p:cNvPr id="19" name="Picture 18"/>
          <p:cNvPicPr>
            <a:picLocks noChangeAspect="1"/>
          </p:cNvPicPr>
          <p:nvPr/>
        </p:nvPicPr>
        <p:blipFill>
          <a:blip r:embed="rId4"/>
          <a:stretch>
            <a:fillRect/>
          </a:stretch>
        </p:blipFill>
        <p:spPr>
          <a:xfrm>
            <a:off x="6210300" y="1676400"/>
            <a:ext cx="1600200" cy="1600200"/>
          </a:xfrm>
          <a:prstGeom prst="rect">
            <a:avLst/>
          </a:prstGeom>
        </p:spPr>
      </p:pic>
      <p:pic>
        <p:nvPicPr>
          <p:cNvPr id="20" name="Picture 19"/>
          <p:cNvPicPr>
            <a:picLocks noChangeAspect="1"/>
          </p:cNvPicPr>
          <p:nvPr/>
        </p:nvPicPr>
        <p:blipFill>
          <a:blip r:embed="rId5"/>
          <a:stretch>
            <a:fillRect/>
          </a:stretch>
        </p:blipFill>
        <p:spPr>
          <a:xfrm>
            <a:off x="3390900" y="5257800"/>
            <a:ext cx="1600200" cy="1600200"/>
          </a:xfrm>
          <a:prstGeom prst="rect">
            <a:avLst/>
          </a:prstGeom>
        </p:spPr>
      </p:pic>
      <p:pic>
        <p:nvPicPr>
          <p:cNvPr id="21" name="Picture 20"/>
          <p:cNvPicPr>
            <a:picLocks noChangeAspect="1"/>
          </p:cNvPicPr>
          <p:nvPr/>
        </p:nvPicPr>
        <p:blipFill>
          <a:blip r:embed="rId6"/>
          <a:stretch>
            <a:fillRect/>
          </a:stretch>
        </p:blipFill>
        <p:spPr>
          <a:xfrm>
            <a:off x="6210300" y="5240867"/>
            <a:ext cx="1600200" cy="1600200"/>
          </a:xfrm>
          <a:prstGeom prst="rect">
            <a:avLst/>
          </a:prstGeom>
        </p:spPr>
      </p:pic>
      <p:pic>
        <p:nvPicPr>
          <p:cNvPr id="23" name="Picture 22"/>
          <p:cNvPicPr>
            <a:picLocks noChangeAspect="1"/>
          </p:cNvPicPr>
          <p:nvPr/>
        </p:nvPicPr>
        <p:blipFill>
          <a:blip r:embed="rId7"/>
          <a:stretch>
            <a:fillRect/>
          </a:stretch>
        </p:blipFill>
        <p:spPr>
          <a:xfrm>
            <a:off x="6210300" y="3429000"/>
            <a:ext cx="1593850" cy="1600200"/>
          </a:xfrm>
          <a:prstGeom prst="rect">
            <a:avLst/>
          </a:prstGeom>
          <a:ln>
            <a:noFill/>
          </a:ln>
        </p:spPr>
      </p:pic>
      <p:sp>
        <p:nvSpPr>
          <p:cNvPr id="3" name="Freeform 2"/>
          <p:cNvSpPr/>
          <p:nvPr/>
        </p:nvSpPr>
        <p:spPr>
          <a:xfrm>
            <a:off x="8458200" y="5257800"/>
            <a:ext cx="856968" cy="1435420"/>
          </a:xfrm>
          <a:custGeom>
            <a:avLst/>
            <a:gdLst>
              <a:gd name="connsiteX0" fmla="*/ 0 w 856968"/>
              <a:gd name="connsiteY0" fmla="*/ 0 h 1435420"/>
              <a:gd name="connsiteX1" fmla="*/ 0 w 856968"/>
              <a:gd name="connsiteY1" fmla="*/ 0 h 1435420"/>
              <a:gd name="connsiteX2" fmla="*/ 103249 w 856968"/>
              <a:gd name="connsiteY2" fmla="*/ 61947 h 1435420"/>
              <a:gd name="connsiteX3" fmla="*/ 165199 w 856968"/>
              <a:gd name="connsiteY3" fmla="*/ 92920 h 1435420"/>
              <a:gd name="connsiteX4" fmla="*/ 196173 w 856968"/>
              <a:gd name="connsiteY4" fmla="*/ 103245 h 1435420"/>
              <a:gd name="connsiteX5" fmla="*/ 268448 w 856968"/>
              <a:gd name="connsiteY5" fmla="*/ 154867 h 1435420"/>
              <a:gd name="connsiteX6" fmla="*/ 299422 w 856968"/>
              <a:gd name="connsiteY6" fmla="*/ 165191 h 1435420"/>
              <a:gd name="connsiteX7" fmla="*/ 371697 w 856968"/>
              <a:gd name="connsiteY7" fmla="*/ 206489 h 1435420"/>
              <a:gd name="connsiteX8" fmla="*/ 402672 w 856968"/>
              <a:gd name="connsiteY8" fmla="*/ 227138 h 1435420"/>
              <a:gd name="connsiteX9" fmla="*/ 443971 w 856968"/>
              <a:gd name="connsiteY9" fmla="*/ 258111 h 1435420"/>
              <a:gd name="connsiteX10" fmla="*/ 505921 w 856968"/>
              <a:gd name="connsiteY10" fmla="*/ 278760 h 1435420"/>
              <a:gd name="connsiteX11" fmla="*/ 536895 w 856968"/>
              <a:gd name="connsiteY11" fmla="*/ 299409 h 1435420"/>
              <a:gd name="connsiteX12" fmla="*/ 557545 w 856968"/>
              <a:gd name="connsiteY12" fmla="*/ 330382 h 1435420"/>
              <a:gd name="connsiteX13" fmla="*/ 588520 w 856968"/>
              <a:gd name="connsiteY13" fmla="*/ 340706 h 1435420"/>
              <a:gd name="connsiteX14" fmla="*/ 660794 w 856968"/>
              <a:gd name="connsiteY14" fmla="*/ 412977 h 1435420"/>
              <a:gd name="connsiteX15" fmla="*/ 691769 w 856968"/>
              <a:gd name="connsiteY15" fmla="*/ 485248 h 1435420"/>
              <a:gd name="connsiteX16" fmla="*/ 722744 w 856968"/>
              <a:gd name="connsiteY16" fmla="*/ 505897 h 1435420"/>
              <a:gd name="connsiteX17" fmla="*/ 733069 w 856968"/>
              <a:gd name="connsiteY17" fmla="*/ 547195 h 1435420"/>
              <a:gd name="connsiteX18" fmla="*/ 764043 w 856968"/>
              <a:gd name="connsiteY18" fmla="*/ 567844 h 1435420"/>
              <a:gd name="connsiteX19" fmla="*/ 774368 w 856968"/>
              <a:gd name="connsiteY19" fmla="*/ 629790 h 1435420"/>
              <a:gd name="connsiteX20" fmla="*/ 815668 w 856968"/>
              <a:gd name="connsiteY20" fmla="*/ 722710 h 1435420"/>
              <a:gd name="connsiteX21" fmla="*/ 836318 w 856968"/>
              <a:gd name="connsiteY21" fmla="*/ 815630 h 1435420"/>
              <a:gd name="connsiteX22" fmla="*/ 856968 w 856968"/>
              <a:gd name="connsiteY22" fmla="*/ 877577 h 1435420"/>
              <a:gd name="connsiteX23" fmla="*/ 846643 w 856968"/>
              <a:gd name="connsiteY23" fmla="*/ 1094390 h 1435420"/>
              <a:gd name="connsiteX24" fmla="*/ 825993 w 856968"/>
              <a:gd name="connsiteY24" fmla="*/ 1166661 h 1435420"/>
              <a:gd name="connsiteX25" fmla="*/ 795018 w 856968"/>
              <a:gd name="connsiteY25" fmla="*/ 1197634 h 1435420"/>
              <a:gd name="connsiteX26" fmla="*/ 743394 w 856968"/>
              <a:gd name="connsiteY26" fmla="*/ 1280229 h 1435420"/>
              <a:gd name="connsiteX27" fmla="*/ 681444 w 856968"/>
              <a:gd name="connsiteY27" fmla="*/ 1352500 h 1435420"/>
              <a:gd name="connsiteX28" fmla="*/ 640144 w 856968"/>
              <a:gd name="connsiteY28" fmla="*/ 1404122 h 1435420"/>
              <a:gd name="connsiteX29" fmla="*/ 598845 w 856968"/>
              <a:gd name="connsiteY29" fmla="*/ 1435096 h 143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56968" h="1435420">
                <a:moveTo>
                  <a:pt x="0" y="0"/>
                </a:moveTo>
                <a:lnTo>
                  <a:pt x="0" y="0"/>
                </a:lnTo>
                <a:cubicBezTo>
                  <a:pt x="34416" y="20649"/>
                  <a:pt x="68267" y="42271"/>
                  <a:pt x="103249" y="61947"/>
                </a:cubicBezTo>
                <a:cubicBezTo>
                  <a:pt x="123371" y="73265"/>
                  <a:pt x="144102" y="83544"/>
                  <a:pt x="165199" y="92920"/>
                </a:cubicBezTo>
                <a:cubicBezTo>
                  <a:pt x="175144" y="97340"/>
                  <a:pt x="186439" y="98378"/>
                  <a:pt x="196173" y="103245"/>
                </a:cubicBezTo>
                <a:cubicBezTo>
                  <a:pt x="228137" y="119227"/>
                  <a:pt x="235704" y="136157"/>
                  <a:pt x="268448" y="154867"/>
                </a:cubicBezTo>
                <a:cubicBezTo>
                  <a:pt x="277897" y="160266"/>
                  <a:pt x="289097" y="161750"/>
                  <a:pt x="299422" y="165191"/>
                </a:cubicBezTo>
                <a:cubicBezTo>
                  <a:pt x="399286" y="240087"/>
                  <a:pt x="292864" y="167075"/>
                  <a:pt x="371697" y="206489"/>
                </a:cubicBezTo>
                <a:cubicBezTo>
                  <a:pt x="382796" y="212038"/>
                  <a:pt x="392574" y="219926"/>
                  <a:pt x="402672" y="227138"/>
                </a:cubicBezTo>
                <a:cubicBezTo>
                  <a:pt x="416675" y="237139"/>
                  <a:pt x="428580" y="250416"/>
                  <a:pt x="443971" y="258111"/>
                </a:cubicBezTo>
                <a:cubicBezTo>
                  <a:pt x="463440" y="267845"/>
                  <a:pt x="505921" y="278760"/>
                  <a:pt x="505921" y="278760"/>
                </a:cubicBezTo>
                <a:cubicBezTo>
                  <a:pt x="516246" y="285643"/>
                  <a:pt x="528121" y="290635"/>
                  <a:pt x="536895" y="299409"/>
                </a:cubicBezTo>
                <a:cubicBezTo>
                  <a:pt x="545669" y="308183"/>
                  <a:pt x="547855" y="322631"/>
                  <a:pt x="557545" y="330382"/>
                </a:cubicBezTo>
                <a:cubicBezTo>
                  <a:pt x="566044" y="337181"/>
                  <a:pt x="578195" y="337265"/>
                  <a:pt x="588520" y="340706"/>
                </a:cubicBezTo>
                <a:cubicBezTo>
                  <a:pt x="612611" y="364796"/>
                  <a:pt x="650020" y="380656"/>
                  <a:pt x="660794" y="412977"/>
                </a:cubicBezTo>
                <a:cubicBezTo>
                  <a:pt x="667967" y="434496"/>
                  <a:pt x="677592" y="468236"/>
                  <a:pt x="691769" y="485248"/>
                </a:cubicBezTo>
                <a:cubicBezTo>
                  <a:pt x="699713" y="494781"/>
                  <a:pt x="712419" y="499014"/>
                  <a:pt x="722744" y="505897"/>
                </a:cubicBezTo>
                <a:cubicBezTo>
                  <a:pt x="726186" y="519663"/>
                  <a:pt x="725198" y="535389"/>
                  <a:pt x="733069" y="547195"/>
                </a:cubicBezTo>
                <a:cubicBezTo>
                  <a:pt x="739952" y="557520"/>
                  <a:pt x="758494" y="556745"/>
                  <a:pt x="764043" y="567844"/>
                </a:cubicBezTo>
                <a:cubicBezTo>
                  <a:pt x="773405" y="586567"/>
                  <a:pt x="769291" y="609482"/>
                  <a:pt x="774368" y="629790"/>
                </a:cubicBezTo>
                <a:cubicBezTo>
                  <a:pt x="789113" y="688766"/>
                  <a:pt x="788547" y="682032"/>
                  <a:pt x="815668" y="722710"/>
                </a:cubicBezTo>
                <a:cubicBezTo>
                  <a:pt x="845210" y="811333"/>
                  <a:pt x="799974" y="670262"/>
                  <a:pt x="836318" y="815630"/>
                </a:cubicBezTo>
                <a:cubicBezTo>
                  <a:pt x="841597" y="836746"/>
                  <a:pt x="856968" y="877577"/>
                  <a:pt x="856968" y="877577"/>
                </a:cubicBezTo>
                <a:cubicBezTo>
                  <a:pt x="853526" y="949848"/>
                  <a:pt x="852413" y="1022268"/>
                  <a:pt x="846643" y="1094390"/>
                </a:cubicBezTo>
                <a:cubicBezTo>
                  <a:pt x="846330" y="1098301"/>
                  <a:pt x="831101" y="1158999"/>
                  <a:pt x="825993" y="1166661"/>
                </a:cubicBezTo>
                <a:cubicBezTo>
                  <a:pt x="817893" y="1178810"/>
                  <a:pt x="804366" y="1186417"/>
                  <a:pt x="795018" y="1197634"/>
                </a:cubicBezTo>
                <a:cubicBezTo>
                  <a:pt x="782180" y="1213039"/>
                  <a:pt x="750116" y="1270146"/>
                  <a:pt x="743394" y="1280229"/>
                </a:cubicBezTo>
                <a:cubicBezTo>
                  <a:pt x="716904" y="1319963"/>
                  <a:pt x="713348" y="1320598"/>
                  <a:pt x="681444" y="1352500"/>
                </a:cubicBezTo>
                <a:cubicBezTo>
                  <a:pt x="661343" y="1412802"/>
                  <a:pt x="686847" y="1357421"/>
                  <a:pt x="640144" y="1404122"/>
                </a:cubicBezTo>
                <a:cubicBezTo>
                  <a:pt x="603441" y="1440823"/>
                  <a:pt x="638691" y="1435096"/>
                  <a:pt x="598845" y="1435096"/>
                </a:cubicBezTo>
              </a:path>
            </a:pathLst>
          </a:custGeom>
        </p:spPr>
        <p:txBody>
          <a:bodyPr rtlCol="0" anchor="ctr"/>
          <a:lstStyle/>
          <a:p>
            <a:pPr algn="ctr"/>
            <a:endParaRPr lang="en-US"/>
          </a:p>
        </p:txBody>
      </p:sp>
      <p:sp>
        <p:nvSpPr>
          <p:cNvPr id="7" name="Freeform 6"/>
          <p:cNvSpPr/>
          <p:nvPr/>
        </p:nvSpPr>
        <p:spPr>
          <a:xfrm>
            <a:off x="7289388" y="1569313"/>
            <a:ext cx="1286355" cy="1238931"/>
          </a:xfrm>
          <a:custGeom>
            <a:avLst/>
            <a:gdLst>
              <a:gd name="connsiteX0" fmla="*/ 0 w 1286355"/>
              <a:gd name="connsiteY0" fmla="*/ 41297 h 1238931"/>
              <a:gd name="connsiteX1" fmla="*/ 0 w 1286355"/>
              <a:gd name="connsiteY1" fmla="*/ 41297 h 1238931"/>
              <a:gd name="connsiteX2" fmla="*/ 144548 w 1286355"/>
              <a:gd name="connsiteY2" fmla="*/ 72271 h 1238931"/>
              <a:gd name="connsiteX3" fmla="*/ 247798 w 1286355"/>
              <a:gd name="connsiteY3" fmla="*/ 92920 h 1238931"/>
              <a:gd name="connsiteX4" fmla="*/ 278772 w 1286355"/>
              <a:gd name="connsiteY4" fmla="*/ 113568 h 1238931"/>
              <a:gd name="connsiteX5" fmla="*/ 309747 w 1286355"/>
              <a:gd name="connsiteY5" fmla="*/ 123893 h 1238931"/>
              <a:gd name="connsiteX6" fmla="*/ 340722 w 1286355"/>
              <a:gd name="connsiteY6" fmla="*/ 154866 h 1238931"/>
              <a:gd name="connsiteX7" fmla="*/ 382021 w 1286355"/>
              <a:gd name="connsiteY7" fmla="*/ 185839 h 1238931"/>
              <a:gd name="connsiteX8" fmla="*/ 454296 w 1286355"/>
              <a:gd name="connsiteY8" fmla="*/ 216813 h 1238931"/>
              <a:gd name="connsiteX9" fmla="*/ 516245 w 1286355"/>
              <a:gd name="connsiteY9" fmla="*/ 247786 h 1238931"/>
              <a:gd name="connsiteX10" fmla="*/ 536895 w 1286355"/>
              <a:gd name="connsiteY10" fmla="*/ 278759 h 1238931"/>
              <a:gd name="connsiteX11" fmla="*/ 609170 w 1286355"/>
              <a:gd name="connsiteY11" fmla="*/ 330381 h 1238931"/>
              <a:gd name="connsiteX12" fmla="*/ 629819 w 1286355"/>
              <a:gd name="connsiteY12" fmla="*/ 361355 h 1238931"/>
              <a:gd name="connsiteX13" fmla="*/ 660794 w 1286355"/>
              <a:gd name="connsiteY13" fmla="*/ 392328 h 1238931"/>
              <a:gd name="connsiteX14" fmla="*/ 733068 w 1286355"/>
              <a:gd name="connsiteY14" fmla="*/ 485248 h 1238931"/>
              <a:gd name="connsiteX15" fmla="*/ 774368 w 1286355"/>
              <a:gd name="connsiteY15" fmla="*/ 536870 h 1238931"/>
              <a:gd name="connsiteX16" fmla="*/ 805343 w 1286355"/>
              <a:gd name="connsiteY16" fmla="*/ 567843 h 1238931"/>
              <a:gd name="connsiteX17" fmla="*/ 856967 w 1286355"/>
              <a:gd name="connsiteY17" fmla="*/ 691736 h 1238931"/>
              <a:gd name="connsiteX18" fmla="*/ 887942 w 1286355"/>
              <a:gd name="connsiteY18" fmla="*/ 743358 h 1238931"/>
              <a:gd name="connsiteX19" fmla="*/ 908592 w 1286355"/>
              <a:gd name="connsiteY19" fmla="*/ 805305 h 1238931"/>
              <a:gd name="connsiteX20" fmla="*/ 918917 w 1286355"/>
              <a:gd name="connsiteY20" fmla="*/ 1156335 h 1238931"/>
              <a:gd name="connsiteX21" fmla="*/ 805343 w 1286355"/>
              <a:gd name="connsiteY21" fmla="*/ 1238931 h 1238931"/>
              <a:gd name="connsiteX22" fmla="*/ 867292 w 1286355"/>
              <a:gd name="connsiteY22" fmla="*/ 764007 h 1238931"/>
              <a:gd name="connsiteX23" fmla="*/ 929242 w 1286355"/>
              <a:gd name="connsiteY23" fmla="*/ 464599 h 1238931"/>
              <a:gd name="connsiteX24" fmla="*/ 949892 w 1286355"/>
              <a:gd name="connsiteY24" fmla="*/ 330381 h 1238931"/>
              <a:gd name="connsiteX25" fmla="*/ 980866 w 1286355"/>
              <a:gd name="connsiteY25" fmla="*/ 227137 h 1238931"/>
              <a:gd name="connsiteX26" fmla="*/ 980866 w 1286355"/>
              <a:gd name="connsiteY26" fmla="*/ 0 h 1238931"/>
              <a:gd name="connsiteX27" fmla="*/ 898267 w 1286355"/>
              <a:gd name="connsiteY27" fmla="*/ 41297 h 1238931"/>
              <a:gd name="connsiteX28" fmla="*/ 1094440 w 1286355"/>
              <a:gd name="connsiteY28" fmla="*/ 123893 h 1238931"/>
              <a:gd name="connsiteX29" fmla="*/ 1197689 w 1286355"/>
              <a:gd name="connsiteY29" fmla="*/ 175515 h 1238931"/>
              <a:gd name="connsiteX30" fmla="*/ 1280289 w 1286355"/>
              <a:gd name="connsiteY30" fmla="*/ 206488 h 1238931"/>
              <a:gd name="connsiteX31" fmla="*/ 929242 w 1286355"/>
              <a:gd name="connsiteY31" fmla="*/ 154866 h 1238931"/>
              <a:gd name="connsiteX32" fmla="*/ 691769 w 1286355"/>
              <a:gd name="connsiteY32" fmla="*/ 123893 h 1238931"/>
              <a:gd name="connsiteX33" fmla="*/ 743393 w 1286355"/>
              <a:gd name="connsiteY33" fmla="*/ 196164 h 1238931"/>
              <a:gd name="connsiteX34" fmla="*/ 805343 w 1286355"/>
              <a:gd name="connsiteY34" fmla="*/ 227137 h 1238931"/>
              <a:gd name="connsiteX35" fmla="*/ 949892 w 1286355"/>
              <a:gd name="connsiteY35" fmla="*/ 289084 h 1238931"/>
              <a:gd name="connsiteX36" fmla="*/ 867292 w 1286355"/>
              <a:gd name="connsiteY36" fmla="*/ 309733 h 123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86355" h="1238931">
                <a:moveTo>
                  <a:pt x="0" y="41297"/>
                </a:moveTo>
                <a:lnTo>
                  <a:pt x="0" y="41297"/>
                </a:lnTo>
                <a:lnTo>
                  <a:pt x="144548" y="72271"/>
                </a:lnTo>
                <a:cubicBezTo>
                  <a:pt x="271132" y="97587"/>
                  <a:pt x="151865" y="68937"/>
                  <a:pt x="247798" y="92920"/>
                </a:cubicBezTo>
                <a:cubicBezTo>
                  <a:pt x="258123" y="99803"/>
                  <a:pt x="267673" y="108019"/>
                  <a:pt x="278772" y="113568"/>
                </a:cubicBezTo>
                <a:cubicBezTo>
                  <a:pt x="288507" y="118435"/>
                  <a:pt x="300691" y="117856"/>
                  <a:pt x="309747" y="123893"/>
                </a:cubicBezTo>
                <a:cubicBezTo>
                  <a:pt x="321896" y="131992"/>
                  <a:pt x="329636" y="145364"/>
                  <a:pt x="340722" y="154866"/>
                </a:cubicBezTo>
                <a:cubicBezTo>
                  <a:pt x="353787" y="166064"/>
                  <a:pt x="367429" y="176719"/>
                  <a:pt x="382021" y="185839"/>
                </a:cubicBezTo>
                <a:cubicBezTo>
                  <a:pt x="467957" y="239547"/>
                  <a:pt x="384040" y="181686"/>
                  <a:pt x="454296" y="216813"/>
                </a:cubicBezTo>
                <a:cubicBezTo>
                  <a:pt x="534352" y="256840"/>
                  <a:pt x="438395" y="221838"/>
                  <a:pt x="516245" y="247786"/>
                </a:cubicBezTo>
                <a:cubicBezTo>
                  <a:pt x="523128" y="258110"/>
                  <a:pt x="527362" y="270816"/>
                  <a:pt x="536895" y="278759"/>
                </a:cubicBezTo>
                <a:cubicBezTo>
                  <a:pt x="616597" y="345174"/>
                  <a:pt x="543270" y="251303"/>
                  <a:pt x="609170" y="330381"/>
                </a:cubicBezTo>
                <a:cubicBezTo>
                  <a:pt x="617114" y="339913"/>
                  <a:pt x="621875" y="351823"/>
                  <a:pt x="629819" y="361355"/>
                </a:cubicBezTo>
                <a:cubicBezTo>
                  <a:pt x="639167" y="372572"/>
                  <a:pt x="651446" y="381111"/>
                  <a:pt x="660794" y="392328"/>
                </a:cubicBezTo>
                <a:cubicBezTo>
                  <a:pt x="685915" y="422472"/>
                  <a:pt x="708824" y="454394"/>
                  <a:pt x="733068" y="485248"/>
                </a:cubicBezTo>
                <a:cubicBezTo>
                  <a:pt x="746683" y="502576"/>
                  <a:pt x="758785" y="521288"/>
                  <a:pt x="774368" y="536870"/>
                </a:cubicBezTo>
                <a:lnTo>
                  <a:pt x="805343" y="567843"/>
                </a:lnTo>
                <a:cubicBezTo>
                  <a:pt x="819996" y="626452"/>
                  <a:pt x="816129" y="623677"/>
                  <a:pt x="856967" y="691736"/>
                </a:cubicBezTo>
                <a:cubicBezTo>
                  <a:pt x="867292" y="708943"/>
                  <a:pt x="879638" y="725090"/>
                  <a:pt x="887942" y="743358"/>
                </a:cubicBezTo>
                <a:cubicBezTo>
                  <a:pt x="896949" y="763173"/>
                  <a:pt x="908592" y="805305"/>
                  <a:pt x="908592" y="805305"/>
                </a:cubicBezTo>
                <a:cubicBezTo>
                  <a:pt x="932059" y="969562"/>
                  <a:pt x="918917" y="853241"/>
                  <a:pt x="918917" y="1156335"/>
                </a:cubicBezTo>
                <a:lnTo>
                  <a:pt x="805343" y="1238931"/>
                </a:lnTo>
                <a:cubicBezTo>
                  <a:pt x="829312" y="1015237"/>
                  <a:pt x="829261" y="962603"/>
                  <a:pt x="867292" y="764007"/>
                </a:cubicBezTo>
                <a:cubicBezTo>
                  <a:pt x="886461" y="663909"/>
                  <a:pt x="913744" y="565330"/>
                  <a:pt x="929242" y="464599"/>
                </a:cubicBezTo>
                <a:cubicBezTo>
                  <a:pt x="936125" y="419860"/>
                  <a:pt x="940276" y="374614"/>
                  <a:pt x="949892" y="330381"/>
                </a:cubicBezTo>
                <a:cubicBezTo>
                  <a:pt x="957525" y="295271"/>
                  <a:pt x="977512" y="262910"/>
                  <a:pt x="980866" y="227137"/>
                </a:cubicBezTo>
                <a:cubicBezTo>
                  <a:pt x="987933" y="151755"/>
                  <a:pt x="980866" y="75712"/>
                  <a:pt x="980866" y="0"/>
                </a:cubicBezTo>
                <a:lnTo>
                  <a:pt x="898267" y="41297"/>
                </a:lnTo>
                <a:cubicBezTo>
                  <a:pt x="1115883" y="150101"/>
                  <a:pt x="822399" y="7309"/>
                  <a:pt x="1094440" y="123893"/>
                </a:cubicBezTo>
                <a:cubicBezTo>
                  <a:pt x="1129807" y="139050"/>
                  <a:pt x="1162527" y="159888"/>
                  <a:pt x="1197689" y="175515"/>
                </a:cubicBezTo>
                <a:cubicBezTo>
                  <a:pt x="1224560" y="187457"/>
                  <a:pt x="1309608" y="208743"/>
                  <a:pt x="1280289" y="206488"/>
                </a:cubicBezTo>
                <a:cubicBezTo>
                  <a:pt x="1162363" y="197417"/>
                  <a:pt x="1046706" y="168685"/>
                  <a:pt x="929242" y="154866"/>
                </a:cubicBezTo>
                <a:cubicBezTo>
                  <a:pt x="732927" y="131771"/>
                  <a:pt x="811828" y="143901"/>
                  <a:pt x="691769" y="123893"/>
                </a:cubicBezTo>
                <a:cubicBezTo>
                  <a:pt x="708977" y="147983"/>
                  <a:pt x="721487" y="176250"/>
                  <a:pt x="743393" y="196164"/>
                </a:cubicBezTo>
                <a:cubicBezTo>
                  <a:pt x="760476" y="211694"/>
                  <a:pt x="784122" y="218043"/>
                  <a:pt x="805343" y="227137"/>
                </a:cubicBezTo>
                <a:cubicBezTo>
                  <a:pt x="987705" y="305288"/>
                  <a:pt x="800285" y="214283"/>
                  <a:pt x="949892" y="289084"/>
                </a:cubicBezTo>
                <a:cubicBezTo>
                  <a:pt x="896279" y="315889"/>
                  <a:pt x="923983" y="309733"/>
                  <a:pt x="867292" y="309733"/>
                </a:cubicBezTo>
              </a:path>
            </a:pathLst>
          </a:custGeom>
        </p:spPr>
        <p:txBody>
          <a:bodyPr rtlCol="0" anchor="ctr"/>
          <a:lstStyle/>
          <a:p>
            <a:pPr algn="ctr"/>
            <a:endParaRPr lang="en-US"/>
          </a:p>
        </p:txBody>
      </p:sp>
      <p:sp>
        <p:nvSpPr>
          <p:cNvPr id="8" name="Freeform 7"/>
          <p:cNvSpPr/>
          <p:nvPr/>
        </p:nvSpPr>
        <p:spPr>
          <a:xfrm>
            <a:off x="7464911" y="3252194"/>
            <a:ext cx="1538412" cy="960172"/>
          </a:xfrm>
          <a:custGeom>
            <a:avLst/>
            <a:gdLst>
              <a:gd name="connsiteX0" fmla="*/ 0 w 1538412"/>
              <a:gd name="connsiteY0" fmla="*/ 154867 h 960172"/>
              <a:gd name="connsiteX1" fmla="*/ 0 w 1538412"/>
              <a:gd name="connsiteY1" fmla="*/ 154867 h 960172"/>
              <a:gd name="connsiteX2" fmla="*/ 268448 w 1538412"/>
              <a:gd name="connsiteY2" fmla="*/ 175515 h 960172"/>
              <a:gd name="connsiteX3" fmla="*/ 309748 w 1538412"/>
              <a:gd name="connsiteY3" fmla="*/ 196164 h 960172"/>
              <a:gd name="connsiteX4" fmla="*/ 371697 w 1538412"/>
              <a:gd name="connsiteY4" fmla="*/ 216813 h 960172"/>
              <a:gd name="connsiteX5" fmla="*/ 485271 w 1538412"/>
              <a:gd name="connsiteY5" fmla="*/ 237462 h 960172"/>
              <a:gd name="connsiteX6" fmla="*/ 526571 w 1538412"/>
              <a:gd name="connsiteY6" fmla="*/ 258111 h 960172"/>
              <a:gd name="connsiteX7" fmla="*/ 691769 w 1538412"/>
              <a:gd name="connsiteY7" fmla="*/ 320057 h 960172"/>
              <a:gd name="connsiteX8" fmla="*/ 784694 w 1538412"/>
              <a:gd name="connsiteY8" fmla="*/ 361355 h 960172"/>
              <a:gd name="connsiteX9" fmla="*/ 867293 w 1538412"/>
              <a:gd name="connsiteY9" fmla="*/ 392328 h 960172"/>
              <a:gd name="connsiteX10" fmla="*/ 970542 w 1538412"/>
              <a:gd name="connsiteY10" fmla="*/ 454275 h 960172"/>
              <a:gd name="connsiteX11" fmla="*/ 1166715 w 1538412"/>
              <a:gd name="connsiteY11" fmla="*/ 557519 h 960172"/>
              <a:gd name="connsiteX12" fmla="*/ 1249315 w 1538412"/>
              <a:gd name="connsiteY12" fmla="*/ 629790 h 960172"/>
              <a:gd name="connsiteX13" fmla="*/ 1342239 w 1538412"/>
              <a:gd name="connsiteY13" fmla="*/ 702061 h 960172"/>
              <a:gd name="connsiteX14" fmla="*/ 1497112 w 1538412"/>
              <a:gd name="connsiteY14" fmla="*/ 867252 h 960172"/>
              <a:gd name="connsiteX15" fmla="*/ 1528087 w 1538412"/>
              <a:gd name="connsiteY15" fmla="*/ 939523 h 960172"/>
              <a:gd name="connsiteX16" fmla="*/ 1538412 w 1538412"/>
              <a:gd name="connsiteY16" fmla="*/ 960172 h 960172"/>
              <a:gd name="connsiteX17" fmla="*/ 629820 w 1538412"/>
              <a:gd name="connsiteY17" fmla="*/ 0 h 96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8412" h="960172">
                <a:moveTo>
                  <a:pt x="0" y="154867"/>
                </a:moveTo>
                <a:lnTo>
                  <a:pt x="0" y="154867"/>
                </a:lnTo>
                <a:cubicBezTo>
                  <a:pt x="2800" y="155014"/>
                  <a:pt x="212248" y="160189"/>
                  <a:pt x="268448" y="175515"/>
                </a:cubicBezTo>
                <a:cubicBezTo>
                  <a:pt x="283297" y="179565"/>
                  <a:pt x="295457" y="190448"/>
                  <a:pt x="309748" y="196164"/>
                </a:cubicBezTo>
                <a:cubicBezTo>
                  <a:pt x="329958" y="204248"/>
                  <a:pt x="350509" y="211828"/>
                  <a:pt x="371697" y="216813"/>
                </a:cubicBezTo>
                <a:cubicBezTo>
                  <a:pt x="409153" y="225626"/>
                  <a:pt x="447413" y="230579"/>
                  <a:pt x="485271" y="237462"/>
                </a:cubicBezTo>
                <a:cubicBezTo>
                  <a:pt x="499038" y="244345"/>
                  <a:pt x="512280" y="252395"/>
                  <a:pt x="526571" y="258111"/>
                </a:cubicBezTo>
                <a:cubicBezTo>
                  <a:pt x="581175" y="279952"/>
                  <a:pt x="638027" y="296173"/>
                  <a:pt x="691769" y="320057"/>
                </a:cubicBezTo>
                <a:cubicBezTo>
                  <a:pt x="722744" y="333823"/>
                  <a:pt x="753351" y="348450"/>
                  <a:pt x="784694" y="361355"/>
                </a:cubicBezTo>
                <a:cubicBezTo>
                  <a:pt x="811884" y="372550"/>
                  <a:pt x="840992" y="379178"/>
                  <a:pt x="867293" y="392328"/>
                </a:cubicBezTo>
                <a:cubicBezTo>
                  <a:pt x="903192" y="410277"/>
                  <a:pt x="935400" y="434887"/>
                  <a:pt x="970542" y="454275"/>
                </a:cubicBezTo>
                <a:cubicBezTo>
                  <a:pt x="1035243" y="489970"/>
                  <a:pt x="1111103" y="508861"/>
                  <a:pt x="1166715" y="557519"/>
                </a:cubicBezTo>
                <a:cubicBezTo>
                  <a:pt x="1194248" y="581609"/>
                  <a:pt x="1221074" y="606534"/>
                  <a:pt x="1249315" y="629790"/>
                </a:cubicBezTo>
                <a:cubicBezTo>
                  <a:pt x="1279606" y="654734"/>
                  <a:pt x="1313072" y="675811"/>
                  <a:pt x="1342239" y="702061"/>
                </a:cubicBezTo>
                <a:cubicBezTo>
                  <a:pt x="1374208" y="730831"/>
                  <a:pt x="1462370" y="815141"/>
                  <a:pt x="1497112" y="867252"/>
                </a:cubicBezTo>
                <a:cubicBezTo>
                  <a:pt x="1520613" y="902502"/>
                  <a:pt x="1514320" y="905108"/>
                  <a:pt x="1528087" y="939523"/>
                </a:cubicBezTo>
                <a:cubicBezTo>
                  <a:pt x="1530945" y="946668"/>
                  <a:pt x="1534970" y="953289"/>
                  <a:pt x="1538412" y="960172"/>
                </a:cubicBezTo>
                <a:lnTo>
                  <a:pt x="629820" y="0"/>
                </a:lnTo>
              </a:path>
            </a:pathLst>
          </a:custGeom>
        </p:spPr>
        <p:txBody>
          <a:bodyPr rtlCol="0" anchor="ctr"/>
          <a:lstStyle/>
          <a:p>
            <a:pPr algn="ctr"/>
            <a:endParaRPr lang="en-US"/>
          </a:p>
        </p:txBody>
      </p:sp>
      <p:cxnSp>
        <p:nvCxnSpPr>
          <p:cNvPr id="56" name="Straight Connector 55"/>
          <p:cNvCxnSpPr/>
          <p:nvPr/>
        </p:nvCxnSpPr>
        <p:spPr bwMode="auto">
          <a:xfrm>
            <a:off x="7010400" y="1714500"/>
            <a:ext cx="0" cy="768350"/>
          </a:xfrm>
          <a:prstGeom prst="line">
            <a:avLst/>
          </a:prstGeom>
          <a:noFill/>
          <a:ln w="19050" cap="rnd" cmpd="sng" algn="ctr">
            <a:solidFill>
              <a:srgbClr val="000000"/>
            </a:solidFill>
            <a:prstDash val="solid"/>
            <a:round/>
            <a:headEnd type="none" w="med" len="med"/>
            <a:tailEnd type="none" w="med" len="med"/>
          </a:ln>
          <a:effectLst/>
        </p:spPr>
      </p:cxnSp>
      <p:cxnSp>
        <p:nvCxnSpPr>
          <p:cNvPr id="63" name="Straight Connector 62"/>
          <p:cNvCxnSpPr/>
          <p:nvPr/>
        </p:nvCxnSpPr>
        <p:spPr bwMode="auto">
          <a:xfrm>
            <a:off x="7010400" y="2489200"/>
            <a:ext cx="609600" cy="406400"/>
          </a:xfrm>
          <a:prstGeom prst="line">
            <a:avLst/>
          </a:prstGeom>
          <a:noFill/>
          <a:ln w="19050" cap="rnd" cmpd="sng" algn="ctr">
            <a:solidFill>
              <a:srgbClr val="000000"/>
            </a:solidFill>
            <a:prstDash val="solid"/>
            <a:round/>
            <a:headEnd type="none" w="med" len="med"/>
            <a:tailEnd type="none" w="med" len="med"/>
          </a:ln>
          <a:effectLst/>
        </p:spPr>
      </p:cxnSp>
      <p:sp>
        <p:nvSpPr>
          <p:cNvPr id="79" name="TextBox 78"/>
          <p:cNvSpPr txBox="1"/>
          <p:nvPr/>
        </p:nvSpPr>
        <p:spPr>
          <a:xfrm>
            <a:off x="8115300" y="2233010"/>
            <a:ext cx="685800" cy="357790"/>
          </a:xfrm>
          <a:prstGeom prst="rect">
            <a:avLst/>
          </a:prstGeom>
          <a:noFill/>
        </p:spPr>
        <p:txBody>
          <a:bodyPr wrap="square" rtlCol="0" anchor="t" anchorCtr="0">
            <a:spAutoFit/>
          </a:bodyPr>
          <a:lstStyle/>
          <a:p>
            <a:pPr algn="l">
              <a:lnSpc>
                <a:spcPct val="95000"/>
              </a:lnSpc>
            </a:pPr>
            <a:r>
              <a:rPr lang="en-US" dirty="0" smtClean="0">
                <a:solidFill>
                  <a:srgbClr val="000000"/>
                </a:solidFill>
                <a:latin typeface="+mn-lt"/>
                <a:cs typeface="Corbel"/>
              </a:rPr>
              <a:t>33%</a:t>
            </a:r>
          </a:p>
        </p:txBody>
      </p:sp>
      <p:sp>
        <p:nvSpPr>
          <p:cNvPr id="25" name="TextBox 24"/>
          <p:cNvSpPr txBox="1"/>
          <p:nvPr/>
        </p:nvSpPr>
        <p:spPr>
          <a:xfrm>
            <a:off x="1066800" y="5562600"/>
            <a:ext cx="1540305" cy="505266"/>
          </a:xfrm>
          <a:prstGeom prst="rect">
            <a:avLst/>
          </a:prstGeom>
          <a:noFill/>
        </p:spPr>
        <p:txBody>
          <a:bodyPr wrap="none" rtlCol="0" anchor="t" anchorCtr="0">
            <a:spAutoFit/>
          </a:bodyPr>
          <a:lstStyle/>
          <a:p>
            <a:pPr algn="l">
              <a:lnSpc>
                <a:spcPct val="95000"/>
              </a:lnSpc>
            </a:pPr>
            <a:r>
              <a:rPr lang="en-US" sz="2800" b="1" dirty="0" smtClean="0">
                <a:solidFill>
                  <a:schemeClr val="tx1">
                    <a:lumMod val="65000"/>
                    <a:lumOff val="35000"/>
                  </a:schemeClr>
                </a:solidFill>
                <a:latin typeface="+mn-lt"/>
                <a:cs typeface="Corbel"/>
              </a:rPr>
              <a:t>VXA3859</a:t>
            </a:r>
          </a:p>
        </p:txBody>
      </p:sp>
      <p:pic>
        <p:nvPicPr>
          <p:cNvPr id="26" name="Picture 25"/>
          <p:cNvPicPr>
            <a:picLocks noChangeAspect="1"/>
          </p:cNvPicPr>
          <p:nvPr/>
        </p:nvPicPr>
        <p:blipFill>
          <a:blip r:embed="rId8"/>
          <a:stretch>
            <a:fillRect/>
          </a:stretch>
        </p:blipFill>
        <p:spPr>
          <a:xfrm>
            <a:off x="3429000" y="3429000"/>
            <a:ext cx="1600200" cy="1600200"/>
          </a:xfrm>
          <a:prstGeom prst="rect">
            <a:avLst/>
          </a:prstGeom>
        </p:spPr>
      </p:pic>
    </p:spTree>
    <p:extLst>
      <p:ext uri="{BB962C8B-B14F-4D97-AF65-F5344CB8AC3E}">
        <p14:creationId xmlns:p14="http://schemas.microsoft.com/office/powerpoint/2010/main" val="1490957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gray">
          <a:xfrm>
            <a:off x="68580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
        <p:nvSpPr>
          <p:cNvPr id="2" name="Title 1"/>
          <p:cNvSpPr>
            <a:spLocks noGrp="1"/>
          </p:cNvSpPr>
          <p:nvPr>
            <p:ph type="title"/>
          </p:nvPr>
        </p:nvSpPr>
        <p:spPr>
          <a:xfrm>
            <a:off x="0" y="124057"/>
            <a:ext cx="7924800" cy="914609"/>
          </a:xfrm>
        </p:spPr>
        <p:txBody>
          <a:bodyPr/>
          <a:lstStyle/>
          <a:p>
            <a:r>
              <a:rPr lang="en-US" sz="2800" dirty="0" smtClean="0"/>
              <a:t>Proportions of T cell Subsets Induced by HSV-2 Antigens After Vaccination</a:t>
            </a:r>
            <a:endParaRPr lang="en-US" sz="2800" dirty="0"/>
          </a:p>
        </p:txBody>
      </p:sp>
      <p:sp>
        <p:nvSpPr>
          <p:cNvPr id="9" name="TextBox 8"/>
          <p:cNvSpPr txBox="1"/>
          <p:nvPr/>
        </p:nvSpPr>
        <p:spPr>
          <a:xfrm>
            <a:off x="3733800" y="1094934"/>
            <a:ext cx="990600" cy="505266"/>
          </a:xfrm>
          <a:prstGeom prst="rect">
            <a:avLst/>
          </a:prstGeom>
          <a:noFill/>
        </p:spPr>
        <p:txBody>
          <a:bodyPr wrap="square" rtlCol="0" anchor="t" anchorCtr="0">
            <a:spAutoFit/>
          </a:bodyPr>
          <a:lstStyle/>
          <a:p>
            <a:pPr algn="l">
              <a:lnSpc>
                <a:spcPct val="95000"/>
              </a:lnSpc>
            </a:pPr>
            <a:r>
              <a:rPr lang="en-US" sz="2800" b="1" dirty="0" smtClean="0">
                <a:solidFill>
                  <a:schemeClr val="tx1">
                    <a:lumMod val="65000"/>
                    <a:lumOff val="35000"/>
                  </a:schemeClr>
                </a:solidFill>
                <a:latin typeface="+mn-lt"/>
                <a:cs typeface="Corbel"/>
              </a:rPr>
              <a:t>CD4</a:t>
            </a:r>
          </a:p>
        </p:txBody>
      </p:sp>
      <p:sp>
        <p:nvSpPr>
          <p:cNvPr id="10" name="TextBox 9"/>
          <p:cNvSpPr txBox="1"/>
          <p:nvPr/>
        </p:nvSpPr>
        <p:spPr>
          <a:xfrm>
            <a:off x="6553200" y="1094934"/>
            <a:ext cx="990600" cy="505266"/>
          </a:xfrm>
          <a:prstGeom prst="rect">
            <a:avLst/>
          </a:prstGeom>
          <a:noFill/>
        </p:spPr>
        <p:txBody>
          <a:bodyPr wrap="square" rtlCol="0" anchor="t" anchorCtr="0">
            <a:spAutoFit/>
          </a:bodyPr>
          <a:lstStyle/>
          <a:p>
            <a:pPr algn="l">
              <a:lnSpc>
                <a:spcPct val="95000"/>
              </a:lnSpc>
            </a:pPr>
            <a:r>
              <a:rPr lang="en-US" sz="2800" b="1" dirty="0" smtClean="0">
                <a:solidFill>
                  <a:schemeClr val="tx1">
                    <a:lumMod val="65000"/>
                    <a:lumOff val="35000"/>
                  </a:schemeClr>
                </a:solidFill>
                <a:latin typeface="+mn-lt"/>
                <a:cs typeface="Corbel"/>
              </a:rPr>
              <a:t>CD8</a:t>
            </a:r>
          </a:p>
        </p:txBody>
      </p:sp>
      <p:sp>
        <p:nvSpPr>
          <p:cNvPr id="11" name="TextBox 10"/>
          <p:cNvSpPr txBox="1"/>
          <p:nvPr/>
        </p:nvSpPr>
        <p:spPr>
          <a:xfrm>
            <a:off x="1414099" y="1981200"/>
            <a:ext cx="581259" cy="505266"/>
          </a:xfrm>
          <a:prstGeom prst="rect">
            <a:avLst/>
          </a:prstGeom>
          <a:noFill/>
        </p:spPr>
        <p:txBody>
          <a:bodyPr wrap="none" rtlCol="0" anchor="t" anchorCtr="0">
            <a:spAutoFit/>
          </a:bodyPr>
          <a:lstStyle/>
          <a:p>
            <a:pPr algn="l">
              <a:lnSpc>
                <a:spcPct val="95000"/>
              </a:lnSpc>
            </a:pPr>
            <a:r>
              <a:rPr lang="en-US" sz="2800" b="1" dirty="0" err="1" smtClean="0">
                <a:solidFill>
                  <a:schemeClr val="tx1">
                    <a:lumMod val="65000"/>
                    <a:lumOff val="35000"/>
                  </a:schemeClr>
                </a:solidFill>
                <a:latin typeface="+mn-lt"/>
                <a:cs typeface="Corbel"/>
              </a:rPr>
              <a:t>gD</a:t>
            </a:r>
            <a:endParaRPr lang="en-US" sz="2800" b="1" dirty="0" smtClean="0">
              <a:solidFill>
                <a:schemeClr val="tx1">
                  <a:lumMod val="65000"/>
                  <a:lumOff val="35000"/>
                </a:schemeClr>
              </a:solidFill>
              <a:latin typeface="+mn-lt"/>
              <a:cs typeface="Corbel"/>
            </a:endParaRPr>
          </a:p>
        </p:txBody>
      </p:sp>
      <p:sp>
        <p:nvSpPr>
          <p:cNvPr id="12" name="TextBox 11"/>
          <p:cNvSpPr txBox="1"/>
          <p:nvPr/>
        </p:nvSpPr>
        <p:spPr>
          <a:xfrm>
            <a:off x="1257300" y="3761934"/>
            <a:ext cx="838200" cy="505266"/>
          </a:xfrm>
          <a:prstGeom prst="rect">
            <a:avLst/>
          </a:prstGeom>
          <a:noFill/>
        </p:spPr>
        <p:txBody>
          <a:bodyPr wrap="square" rtlCol="0" anchor="t" anchorCtr="0">
            <a:spAutoFit/>
          </a:bodyPr>
          <a:lstStyle/>
          <a:p>
            <a:pPr algn="l">
              <a:lnSpc>
                <a:spcPct val="95000"/>
              </a:lnSpc>
            </a:pPr>
            <a:r>
              <a:rPr lang="en-US" sz="2800" b="1" dirty="0" smtClean="0">
                <a:solidFill>
                  <a:schemeClr val="tx1">
                    <a:lumMod val="65000"/>
                    <a:lumOff val="35000"/>
                  </a:schemeClr>
                </a:solidFill>
                <a:latin typeface="+mn-lt"/>
                <a:cs typeface="Corbel"/>
              </a:rPr>
              <a:t>ICP0</a:t>
            </a:r>
          </a:p>
        </p:txBody>
      </p:sp>
      <p:sp>
        <p:nvSpPr>
          <p:cNvPr id="16" name="Freeform 15"/>
          <p:cNvSpPr/>
          <p:nvPr/>
        </p:nvSpPr>
        <p:spPr>
          <a:xfrm>
            <a:off x="7196667" y="1405467"/>
            <a:ext cx="1918210" cy="1410523"/>
          </a:xfrm>
          <a:custGeom>
            <a:avLst/>
            <a:gdLst>
              <a:gd name="connsiteX0" fmla="*/ 0 w 1918210"/>
              <a:gd name="connsiteY0" fmla="*/ 0 h 1410523"/>
              <a:gd name="connsiteX1" fmla="*/ 897466 w 1918210"/>
              <a:gd name="connsiteY1" fmla="*/ 1117600 h 1410523"/>
              <a:gd name="connsiteX2" fmla="*/ 1117600 w 1918210"/>
              <a:gd name="connsiteY2" fmla="*/ 1134533 h 1410523"/>
              <a:gd name="connsiteX3" fmla="*/ 1828800 w 1918210"/>
              <a:gd name="connsiteY3" fmla="*/ 1151466 h 1410523"/>
            </a:gdLst>
            <a:ahLst/>
            <a:cxnLst>
              <a:cxn ang="0">
                <a:pos x="connsiteX0" y="connsiteY0"/>
              </a:cxn>
              <a:cxn ang="0">
                <a:pos x="connsiteX1" y="connsiteY1"/>
              </a:cxn>
              <a:cxn ang="0">
                <a:pos x="connsiteX2" y="connsiteY2"/>
              </a:cxn>
              <a:cxn ang="0">
                <a:pos x="connsiteX3" y="connsiteY3"/>
              </a:cxn>
            </a:cxnLst>
            <a:rect l="l" t="t" r="r" b="b"/>
            <a:pathLst>
              <a:path w="1918210" h="1410523">
                <a:moveTo>
                  <a:pt x="0" y="0"/>
                </a:moveTo>
                <a:cubicBezTo>
                  <a:pt x="355599" y="464255"/>
                  <a:pt x="711199" y="928511"/>
                  <a:pt x="897466" y="1117600"/>
                </a:cubicBezTo>
                <a:cubicBezTo>
                  <a:pt x="1083733" y="1306689"/>
                  <a:pt x="962378" y="1128889"/>
                  <a:pt x="1117600" y="1134533"/>
                </a:cubicBezTo>
                <a:cubicBezTo>
                  <a:pt x="1272822" y="1140177"/>
                  <a:pt x="2206978" y="1741311"/>
                  <a:pt x="1828800" y="1151466"/>
                </a:cubicBezTo>
              </a:path>
            </a:pathLst>
          </a:custGeom>
        </p:spPr>
        <p:txBody>
          <a:bodyPr rtlCol="0" anchor="ctr"/>
          <a:lstStyle/>
          <a:p>
            <a:pPr algn="ctr"/>
            <a:endParaRPr lang="en-US"/>
          </a:p>
        </p:txBody>
      </p:sp>
      <p:pic>
        <p:nvPicPr>
          <p:cNvPr id="18" name="Picture 17"/>
          <p:cNvPicPr>
            <a:picLocks noChangeAspect="1"/>
          </p:cNvPicPr>
          <p:nvPr/>
        </p:nvPicPr>
        <p:blipFill>
          <a:blip r:embed="rId3"/>
          <a:stretch>
            <a:fillRect/>
          </a:stretch>
        </p:blipFill>
        <p:spPr>
          <a:xfrm>
            <a:off x="3390900" y="1676400"/>
            <a:ext cx="1600200" cy="1600200"/>
          </a:xfrm>
          <a:prstGeom prst="rect">
            <a:avLst/>
          </a:prstGeom>
        </p:spPr>
      </p:pic>
      <p:pic>
        <p:nvPicPr>
          <p:cNvPr id="19" name="Picture 18"/>
          <p:cNvPicPr>
            <a:picLocks noChangeAspect="1"/>
          </p:cNvPicPr>
          <p:nvPr/>
        </p:nvPicPr>
        <p:blipFill>
          <a:blip r:embed="rId4"/>
          <a:stretch>
            <a:fillRect/>
          </a:stretch>
        </p:blipFill>
        <p:spPr>
          <a:xfrm>
            <a:off x="6210300" y="1676400"/>
            <a:ext cx="1600200" cy="1600200"/>
          </a:xfrm>
          <a:prstGeom prst="rect">
            <a:avLst/>
          </a:prstGeom>
        </p:spPr>
      </p:pic>
      <p:pic>
        <p:nvPicPr>
          <p:cNvPr id="20" name="Picture 19"/>
          <p:cNvPicPr>
            <a:picLocks noChangeAspect="1"/>
          </p:cNvPicPr>
          <p:nvPr/>
        </p:nvPicPr>
        <p:blipFill>
          <a:blip r:embed="rId5"/>
          <a:stretch>
            <a:fillRect/>
          </a:stretch>
        </p:blipFill>
        <p:spPr>
          <a:xfrm>
            <a:off x="3390900" y="5257800"/>
            <a:ext cx="1600200" cy="1600200"/>
          </a:xfrm>
          <a:prstGeom prst="rect">
            <a:avLst/>
          </a:prstGeom>
        </p:spPr>
      </p:pic>
      <p:pic>
        <p:nvPicPr>
          <p:cNvPr id="21" name="Picture 20"/>
          <p:cNvPicPr>
            <a:picLocks noChangeAspect="1"/>
          </p:cNvPicPr>
          <p:nvPr/>
        </p:nvPicPr>
        <p:blipFill>
          <a:blip r:embed="rId6"/>
          <a:stretch>
            <a:fillRect/>
          </a:stretch>
        </p:blipFill>
        <p:spPr>
          <a:xfrm>
            <a:off x="6210300" y="5240867"/>
            <a:ext cx="1600200" cy="1600200"/>
          </a:xfrm>
          <a:prstGeom prst="rect">
            <a:avLst/>
          </a:prstGeom>
        </p:spPr>
      </p:pic>
      <p:pic>
        <p:nvPicPr>
          <p:cNvPr id="23" name="Picture 22"/>
          <p:cNvPicPr>
            <a:picLocks noChangeAspect="1"/>
          </p:cNvPicPr>
          <p:nvPr/>
        </p:nvPicPr>
        <p:blipFill>
          <a:blip r:embed="rId7"/>
          <a:stretch>
            <a:fillRect/>
          </a:stretch>
        </p:blipFill>
        <p:spPr>
          <a:xfrm>
            <a:off x="6210300" y="3429000"/>
            <a:ext cx="1593850" cy="1600200"/>
          </a:xfrm>
          <a:prstGeom prst="rect">
            <a:avLst/>
          </a:prstGeom>
          <a:ln>
            <a:noFill/>
          </a:ln>
        </p:spPr>
      </p:pic>
      <p:sp>
        <p:nvSpPr>
          <p:cNvPr id="3" name="Freeform 2"/>
          <p:cNvSpPr/>
          <p:nvPr/>
        </p:nvSpPr>
        <p:spPr>
          <a:xfrm>
            <a:off x="8458200" y="5257800"/>
            <a:ext cx="856968" cy="1435420"/>
          </a:xfrm>
          <a:custGeom>
            <a:avLst/>
            <a:gdLst>
              <a:gd name="connsiteX0" fmla="*/ 0 w 856968"/>
              <a:gd name="connsiteY0" fmla="*/ 0 h 1435420"/>
              <a:gd name="connsiteX1" fmla="*/ 0 w 856968"/>
              <a:gd name="connsiteY1" fmla="*/ 0 h 1435420"/>
              <a:gd name="connsiteX2" fmla="*/ 103249 w 856968"/>
              <a:gd name="connsiteY2" fmla="*/ 61947 h 1435420"/>
              <a:gd name="connsiteX3" fmla="*/ 165199 w 856968"/>
              <a:gd name="connsiteY3" fmla="*/ 92920 h 1435420"/>
              <a:gd name="connsiteX4" fmla="*/ 196173 w 856968"/>
              <a:gd name="connsiteY4" fmla="*/ 103245 h 1435420"/>
              <a:gd name="connsiteX5" fmla="*/ 268448 w 856968"/>
              <a:gd name="connsiteY5" fmla="*/ 154867 h 1435420"/>
              <a:gd name="connsiteX6" fmla="*/ 299422 w 856968"/>
              <a:gd name="connsiteY6" fmla="*/ 165191 h 1435420"/>
              <a:gd name="connsiteX7" fmla="*/ 371697 w 856968"/>
              <a:gd name="connsiteY7" fmla="*/ 206489 h 1435420"/>
              <a:gd name="connsiteX8" fmla="*/ 402672 w 856968"/>
              <a:gd name="connsiteY8" fmla="*/ 227138 h 1435420"/>
              <a:gd name="connsiteX9" fmla="*/ 443971 w 856968"/>
              <a:gd name="connsiteY9" fmla="*/ 258111 h 1435420"/>
              <a:gd name="connsiteX10" fmla="*/ 505921 w 856968"/>
              <a:gd name="connsiteY10" fmla="*/ 278760 h 1435420"/>
              <a:gd name="connsiteX11" fmla="*/ 536895 w 856968"/>
              <a:gd name="connsiteY11" fmla="*/ 299409 h 1435420"/>
              <a:gd name="connsiteX12" fmla="*/ 557545 w 856968"/>
              <a:gd name="connsiteY12" fmla="*/ 330382 h 1435420"/>
              <a:gd name="connsiteX13" fmla="*/ 588520 w 856968"/>
              <a:gd name="connsiteY13" fmla="*/ 340706 h 1435420"/>
              <a:gd name="connsiteX14" fmla="*/ 660794 w 856968"/>
              <a:gd name="connsiteY14" fmla="*/ 412977 h 1435420"/>
              <a:gd name="connsiteX15" fmla="*/ 691769 w 856968"/>
              <a:gd name="connsiteY15" fmla="*/ 485248 h 1435420"/>
              <a:gd name="connsiteX16" fmla="*/ 722744 w 856968"/>
              <a:gd name="connsiteY16" fmla="*/ 505897 h 1435420"/>
              <a:gd name="connsiteX17" fmla="*/ 733069 w 856968"/>
              <a:gd name="connsiteY17" fmla="*/ 547195 h 1435420"/>
              <a:gd name="connsiteX18" fmla="*/ 764043 w 856968"/>
              <a:gd name="connsiteY18" fmla="*/ 567844 h 1435420"/>
              <a:gd name="connsiteX19" fmla="*/ 774368 w 856968"/>
              <a:gd name="connsiteY19" fmla="*/ 629790 h 1435420"/>
              <a:gd name="connsiteX20" fmla="*/ 815668 w 856968"/>
              <a:gd name="connsiteY20" fmla="*/ 722710 h 1435420"/>
              <a:gd name="connsiteX21" fmla="*/ 836318 w 856968"/>
              <a:gd name="connsiteY21" fmla="*/ 815630 h 1435420"/>
              <a:gd name="connsiteX22" fmla="*/ 856968 w 856968"/>
              <a:gd name="connsiteY22" fmla="*/ 877577 h 1435420"/>
              <a:gd name="connsiteX23" fmla="*/ 846643 w 856968"/>
              <a:gd name="connsiteY23" fmla="*/ 1094390 h 1435420"/>
              <a:gd name="connsiteX24" fmla="*/ 825993 w 856968"/>
              <a:gd name="connsiteY24" fmla="*/ 1166661 h 1435420"/>
              <a:gd name="connsiteX25" fmla="*/ 795018 w 856968"/>
              <a:gd name="connsiteY25" fmla="*/ 1197634 h 1435420"/>
              <a:gd name="connsiteX26" fmla="*/ 743394 w 856968"/>
              <a:gd name="connsiteY26" fmla="*/ 1280229 h 1435420"/>
              <a:gd name="connsiteX27" fmla="*/ 681444 w 856968"/>
              <a:gd name="connsiteY27" fmla="*/ 1352500 h 1435420"/>
              <a:gd name="connsiteX28" fmla="*/ 640144 w 856968"/>
              <a:gd name="connsiteY28" fmla="*/ 1404122 h 1435420"/>
              <a:gd name="connsiteX29" fmla="*/ 598845 w 856968"/>
              <a:gd name="connsiteY29" fmla="*/ 1435096 h 143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56968" h="1435420">
                <a:moveTo>
                  <a:pt x="0" y="0"/>
                </a:moveTo>
                <a:lnTo>
                  <a:pt x="0" y="0"/>
                </a:lnTo>
                <a:cubicBezTo>
                  <a:pt x="34416" y="20649"/>
                  <a:pt x="68267" y="42271"/>
                  <a:pt x="103249" y="61947"/>
                </a:cubicBezTo>
                <a:cubicBezTo>
                  <a:pt x="123371" y="73265"/>
                  <a:pt x="144102" y="83544"/>
                  <a:pt x="165199" y="92920"/>
                </a:cubicBezTo>
                <a:cubicBezTo>
                  <a:pt x="175144" y="97340"/>
                  <a:pt x="186439" y="98378"/>
                  <a:pt x="196173" y="103245"/>
                </a:cubicBezTo>
                <a:cubicBezTo>
                  <a:pt x="228137" y="119227"/>
                  <a:pt x="235704" y="136157"/>
                  <a:pt x="268448" y="154867"/>
                </a:cubicBezTo>
                <a:cubicBezTo>
                  <a:pt x="277897" y="160266"/>
                  <a:pt x="289097" y="161750"/>
                  <a:pt x="299422" y="165191"/>
                </a:cubicBezTo>
                <a:cubicBezTo>
                  <a:pt x="399286" y="240087"/>
                  <a:pt x="292864" y="167075"/>
                  <a:pt x="371697" y="206489"/>
                </a:cubicBezTo>
                <a:cubicBezTo>
                  <a:pt x="382796" y="212038"/>
                  <a:pt x="392574" y="219926"/>
                  <a:pt x="402672" y="227138"/>
                </a:cubicBezTo>
                <a:cubicBezTo>
                  <a:pt x="416675" y="237139"/>
                  <a:pt x="428580" y="250416"/>
                  <a:pt x="443971" y="258111"/>
                </a:cubicBezTo>
                <a:cubicBezTo>
                  <a:pt x="463440" y="267845"/>
                  <a:pt x="505921" y="278760"/>
                  <a:pt x="505921" y="278760"/>
                </a:cubicBezTo>
                <a:cubicBezTo>
                  <a:pt x="516246" y="285643"/>
                  <a:pt x="528121" y="290635"/>
                  <a:pt x="536895" y="299409"/>
                </a:cubicBezTo>
                <a:cubicBezTo>
                  <a:pt x="545669" y="308183"/>
                  <a:pt x="547855" y="322631"/>
                  <a:pt x="557545" y="330382"/>
                </a:cubicBezTo>
                <a:cubicBezTo>
                  <a:pt x="566044" y="337181"/>
                  <a:pt x="578195" y="337265"/>
                  <a:pt x="588520" y="340706"/>
                </a:cubicBezTo>
                <a:cubicBezTo>
                  <a:pt x="612611" y="364796"/>
                  <a:pt x="650020" y="380656"/>
                  <a:pt x="660794" y="412977"/>
                </a:cubicBezTo>
                <a:cubicBezTo>
                  <a:pt x="667967" y="434496"/>
                  <a:pt x="677592" y="468236"/>
                  <a:pt x="691769" y="485248"/>
                </a:cubicBezTo>
                <a:cubicBezTo>
                  <a:pt x="699713" y="494781"/>
                  <a:pt x="712419" y="499014"/>
                  <a:pt x="722744" y="505897"/>
                </a:cubicBezTo>
                <a:cubicBezTo>
                  <a:pt x="726186" y="519663"/>
                  <a:pt x="725198" y="535389"/>
                  <a:pt x="733069" y="547195"/>
                </a:cubicBezTo>
                <a:cubicBezTo>
                  <a:pt x="739952" y="557520"/>
                  <a:pt x="758494" y="556745"/>
                  <a:pt x="764043" y="567844"/>
                </a:cubicBezTo>
                <a:cubicBezTo>
                  <a:pt x="773405" y="586567"/>
                  <a:pt x="769291" y="609482"/>
                  <a:pt x="774368" y="629790"/>
                </a:cubicBezTo>
                <a:cubicBezTo>
                  <a:pt x="789113" y="688766"/>
                  <a:pt x="788547" y="682032"/>
                  <a:pt x="815668" y="722710"/>
                </a:cubicBezTo>
                <a:cubicBezTo>
                  <a:pt x="845210" y="811333"/>
                  <a:pt x="799974" y="670262"/>
                  <a:pt x="836318" y="815630"/>
                </a:cubicBezTo>
                <a:cubicBezTo>
                  <a:pt x="841597" y="836746"/>
                  <a:pt x="856968" y="877577"/>
                  <a:pt x="856968" y="877577"/>
                </a:cubicBezTo>
                <a:cubicBezTo>
                  <a:pt x="853526" y="949848"/>
                  <a:pt x="852413" y="1022268"/>
                  <a:pt x="846643" y="1094390"/>
                </a:cubicBezTo>
                <a:cubicBezTo>
                  <a:pt x="846330" y="1098301"/>
                  <a:pt x="831101" y="1158999"/>
                  <a:pt x="825993" y="1166661"/>
                </a:cubicBezTo>
                <a:cubicBezTo>
                  <a:pt x="817893" y="1178810"/>
                  <a:pt x="804366" y="1186417"/>
                  <a:pt x="795018" y="1197634"/>
                </a:cubicBezTo>
                <a:cubicBezTo>
                  <a:pt x="782180" y="1213039"/>
                  <a:pt x="750116" y="1270146"/>
                  <a:pt x="743394" y="1280229"/>
                </a:cubicBezTo>
                <a:cubicBezTo>
                  <a:pt x="716904" y="1319963"/>
                  <a:pt x="713348" y="1320598"/>
                  <a:pt x="681444" y="1352500"/>
                </a:cubicBezTo>
                <a:cubicBezTo>
                  <a:pt x="661343" y="1412802"/>
                  <a:pt x="686847" y="1357421"/>
                  <a:pt x="640144" y="1404122"/>
                </a:cubicBezTo>
                <a:cubicBezTo>
                  <a:pt x="603441" y="1440823"/>
                  <a:pt x="638691" y="1435096"/>
                  <a:pt x="598845" y="1435096"/>
                </a:cubicBezTo>
              </a:path>
            </a:pathLst>
          </a:custGeom>
        </p:spPr>
        <p:txBody>
          <a:bodyPr rtlCol="0" anchor="ctr"/>
          <a:lstStyle/>
          <a:p>
            <a:pPr algn="ctr"/>
            <a:endParaRPr lang="en-US"/>
          </a:p>
        </p:txBody>
      </p:sp>
      <p:sp>
        <p:nvSpPr>
          <p:cNvPr id="7" name="Freeform 6"/>
          <p:cNvSpPr/>
          <p:nvPr/>
        </p:nvSpPr>
        <p:spPr>
          <a:xfrm>
            <a:off x="7289388" y="1569313"/>
            <a:ext cx="1286355" cy="1238931"/>
          </a:xfrm>
          <a:custGeom>
            <a:avLst/>
            <a:gdLst>
              <a:gd name="connsiteX0" fmla="*/ 0 w 1286355"/>
              <a:gd name="connsiteY0" fmla="*/ 41297 h 1238931"/>
              <a:gd name="connsiteX1" fmla="*/ 0 w 1286355"/>
              <a:gd name="connsiteY1" fmla="*/ 41297 h 1238931"/>
              <a:gd name="connsiteX2" fmla="*/ 144548 w 1286355"/>
              <a:gd name="connsiteY2" fmla="*/ 72271 h 1238931"/>
              <a:gd name="connsiteX3" fmla="*/ 247798 w 1286355"/>
              <a:gd name="connsiteY3" fmla="*/ 92920 h 1238931"/>
              <a:gd name="connsiteX4" fmla="*/ 278772 w 1286355"/>
              <a:gd name="connsiteY4" fmla="*/ 113568 h 1238931"/>
              <a:gd name="connsiteX5" fmla="*/ 309747 w 1286355"/>
              <a:gd name="connsiteY5" fmla="*/ 123893 h 1238931"/>
              <a:gd name="connsiteX6" fmla="*/ 340722 w 1286355"/>
              <a:gd name="connsiteY6" fmla="*/ 154866 h 1238931"/>
              <a:gd name="connsiteX7" fmla="*/ 382021 w 1286355"/>
              <a:gd name="connsiteY7" fmla="*/ 185839 h 1238931"/>
              <a:gd name="connsiteX8" fmla="*/ 454296 w 1286355"/>
              <a:gd name="connsiteY8" fmla="*/ 216813 h 1238931"/>
              <a:gd name="connsiteX9" fmla="*/ 516245 w 1286355"/>
              <a:gd name="connsiteY9" fmla="*/ 247786 h 1238931"/>
              <a:gd name="connsiteX10" fmla="*/ 536895 w 1286355"/>
              <a:gd name="connsiteY10" fmla="*/ 278759 h 1238931"/>
              <a:gd name="connsiteX11" fmla="*/ 609170 w 1286355"/>
              <a:gd name="connsiteY11" fmla="*/ 330381 h 1238931"/>
              <a:gd name="connsiteX12" fmla="*/ 629819 w 1286355"/>
              <a:gd name="connsiteY12" fmla="*/ 361355 h 1238931"/>
              <a:gd name="connsiteX13" fmla="*/ 660794 w 1286355"/>
              <a:gd name="connsiteY13" fmla="*/ 392328 h 1238931"/>
              <a:gd name="connsiteX14" fmla="*/ 733068 w 1286355"/>
              <a:gd name="connsiteY14" fmla="*/ 485248 h 1238931"/>
              <a:gd name="connsiteX15" fmla="*/ 774368 w 1286355"/>
              <a:gd name="connsiteY15" fmla="*/ 536870 h 1238931"/>
              <a:gd name="connsiteX16" fmla="*/ 805343 w 1286355"/>
              <a:gd name="connsiteY16" fmla="*/ 567843 h 1238931"/>
              <a:gd name="connsiteX17" fmla="*/ 856967 w 1286355"/>
              <a:gd name="connsiteY17" fmla="*/ 691736 h 1238931"/>
              <a:gd name="connsiteX18" fmla="*/ 887942 w 1286355"/>
              <a:gd name="connsiteY18" fmla="*/ 743358 h 1238931"/>
              <a:gd name="connsiteX19" fmla="*/ 908592 w 1286355"/>
              <a:gd name="connsiteY19" fmla="*/ 805305 h 1238931"/>
              <a:gd name="connsiteX20" fmla="*/ 918917 w 1286355"/>
              <a:gd name="connsiteY20" fmla="*/ 1156335 h 1238931"/>
              <a:gd name="connsiteX21" fmla="*/ 805343 w 1286355"/>
              <a:gd name="connsiteY21" fmla="*/ 1238931 h 1238931"/>
              <a:gd name="connsiteX22" fmla="*/ 867292 w 1286355"/>
              <a:gd name="connsiteY22" fmla="*/ 764007 h 1238931"/>
              <a:gd name="connsiteX23" fmla="*/ 929242 w 1286355"/>
              <a:gd name="connsiteY23" fmla="*/ 464599 h 1238931"/>
              <a:gd name="connsiteX24" fmla="*/ 949892 w 1286355"/>
              <a:gd name="connsiteY24" fmla="*/ 330381 h 1238931"/>
              <a:gd name="connsiteX25" fmla="*/ 980866 w 1286355"/>
              <a:gd name="connsiteY25" fmla="*/ 227137 h 1238931"/>
              <a:gd name="connsiteX26" fmla="*/ 980866 w 1286355"/>
              <a:gd name="connsiteY26" fmla="*/ 0 h 1238931"/>
              <a:gd name="connsiteX27" fmla="*/ 898267 w 1286355"/>
              <a:gd name="connsiteY27" fmla="*/ 41297 h 1238931"/>
              <a:gd name="connsiteX28" fmla="*/ 1094440 w 1286355"/>
              <a:gd name="connsiteY28" fmla="*/ 123893 h 1238931"/>
              <a:gd name="connsiteX29" fmla="*/ 1197689 w 1286355"/>
              <a:gd name="connsiteY29" fmla="*/ 175515 h 1238931"/>
              <a:gd name="connsiteX30" fmla="*/ 1280289 w 1286355"/>
              <a:gd name="connsiteY30" fmla="*/ 206488 h 1238931"/>
              <a:gd name="connsiteX31" fmla="*/ 929242 w 1286355"/>
              <a:gd name="connsiteY31" fmla="*/ 154866 h 1238931"/>
              <a:gd name="connsiteX32" fmla="*/ 691769 w 1286355"/>
              <a:gd name="connsiteY32" fmla="*/ 123893 h 1238931"/>
              <a:gd name="connsiteX33" fmla="*/ 743393 w 1286355"/>
              <a:gd name="connsiteY33" fmla="*/ 196164 h 1238931"/>
              <a:gd name="connsiteX34" fmla="*/ 805343 w 1286355"/>
              <a:gd name="connsiteY34" fmla="*/ 227137 h 1238931"/>
              <a:gd name="connsiteX35" fmla="*/ 949892 w 1286355"/>
              <a:gd name="connsiteY35" fmla="*/ 289084 h 1238931"/>
              <a:gd name="connsiteX36" fmla="*/ 867292 w 1286355"/>
              <a:gd name="connsiteY36" fmla="*/ 309733 h 123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86355" h="1238931">
                <a:moveTo>
                  <a:pt x="0" y="41297"/>
                </a:moveTo>
                <a:lnTo>
                  <a:pt x="0" y="41297"/>
                </a:lnTo>
                <a:lnTo>
                  <a:pt x="144548" y="72271"/>
                </a:lnTo>
                <a:cubicBezTo>
                  <a:pt x="271132" y="97587"/>
                  <a:pt x="151865" y="68937"/>
                  <a:pt x="247798" y="92920"/>
                </a:cubicBezTo>
                <a:cubicBezTo>
                  <a:pt x="258123" y="99803"/>
                  <a:pt x="267673" y="108019"/>
                  <a:pt x="278772" y="113568"/>
                </a:cubicBezTo>
                <a:cubicBezTo>
                  <a:pt x="288507" y="118435"/>
                  <a:pt x="300691" y="117856"/>
                  <a:pt x="309747" y="123893"/>
                </a:cubicBezTo>
                <a:cubicBezTo>
                  <a:pt x="321896" y="131992"/>
                  <a:pt x="329636" y="145364"/>
                  <a:pt x="340722" y="154866"/>
                </a:cubicBezTo>
                <a:cubicBezTo>
                  <a:pt x="353787" y="166064"/>
                  <a:pt x="367429" y="176719"/>
                  <a:pt x="382021" y="185839"/>
                </a:cubicBezTo>
                <a:cubicBezTo>
                  <a:pt x="467957" y="239547"/>
                  <a:pt x="384040" y="181686"/>
                  <a:pt x="454296" y="216813"/>
                </a:cubicBezTo>
                <a:cubicBezTo>
                  <a:pt x="534352" y="256840"/>
                  <a:pt x="438395" y="221838"/>
                  <a:pt x="516245" y="247786"/>
                </a:cubicBezTo>
                <a:cubicBezTo>
                  <a:pt x="523128" y="258110"/>
                  <a:pt x="527362" y="270816"/>
                  <a:pt x="536895" y="278759"/>
                </a:cubicBezTo>
                <a:cubicBezTo>
                  <a:pt x="616597" y="345174"/>
                  <a:pt x="543270" y="251303"/>
                  <a:pt x="609170" y="330381"/>
                </a:cubicBezTo>
                <a:cubicBezTo>
                  <a:pt x="617114" y="339913"/>
                  <a:pt x="621875" y="351823"/>
                  <a:pt x="629819" y="361355"/>
                </a:cubicBezTo>
                <a:cubicBezTo>
                  <a:pt x="639167" y="372572"/>
                  <a:pt x="651446" y="381111"/>
                  <a:pt x="660794" y="392328"/>
                </a:cubicBezTo>
                <a:cubicBezTo>
                  <a:pt x="685915" y="422472"/>
                  <a:pt x="708824" y="454394"/>
                  <a:pt x="733068" y="485248"/>
                </a:cubicBezTo>
                <a:cubicBezTo>
                  <a:pt x="746683" y="502576"/>
                  <a:pt x="758785" y="521288"/>
                  <a:pt x="774368" y="536870"/>
                </a:cubicBezTo>
                <a:lnTo>
                  <a:pt x="805343" y="567843"/>
                </a:lnTo>
                <a:cubicBezTo>
                  <a:pt x="819996" y="626452"/>
                  <a:pt x="816129" y="623677"/>
                  <a:pt x="856967" y="691736"/>
                </a:cubicBezTo>
                <a:cubicBezTo>
                  <a:pt x="867292" y="708943"/>
                  <a:pt x="879638" y="725090"/>
                  <a:pt x="887942" y="743358"/>
                </a:cubicBezTo>
                <a:cubicBezTo>
                  <a:pt x="896949" y="763173"/>
                  <a:pt x="908592" y="805305"/>
                  <a:pt x="908592" y="805305"/>
                </a:cubicBezTo>
                <a:cubicBezTo>
                  <a:pt x="932059" y="969562"/>
                  <a:pt x="918917" y="853241"/>
                  <a:pt x="918917" y="1156335"/>
                </a:cubicBezTo>
                <a:lnTo>
                  <a:pt x="805343" y="1238931"/>
                </a:lnTo>
                <a:cubicBezTo>
                  <a:pt x="829312" y="1015237"/>
                  <a:pt x="829261" y="962603"/>
                  <a:pt x="867292" y="764007"/>
                </a:cubicBezTo>
                <a:cubicBezTo>
                  <a:pt x="886461" y="663909"/>
                  <a:pt x="913744" y="565330"/>
                  <a:pt x="929242" y="464599"/>
                </a:cubicBezTo>
                <a:cubicBezTo>
                  <a:pt x="936125" y="419860"/>
                  <a:pt x="940276" y="374614"/>
                  <a:pt x="949892" y="330381"/>
                </a:cubicBezTo>
                <a:cubicBezTo>
                  <a:pt x="957525" y="295271"/>
                  <a:pt x="977512" y="262910"/>
                  <a:pt x="980866" y="227137"/>
                </a:cubicBezTo>
                <a:cubicBezTo>
                  <a:pt x="987933" y="151755"/>
                  <a:pt x="980866" y="75712"/>
                  <a:pt x="980866" y="0"/>
                </a:cubicBezTo>
                <a:lnTo>
                  <a:pt x="898267" y="41297"/>
                </a:lnTo>
                <a:cubicBezTo>
                  <a:pt x="1115883" y="150101"/>
                  <a:pt x="822399" y="7309"/>
                  <a:pt x="1094440" y="123893"/>
                </a:cubicBezTo>
                <a:cubicBezTo>
                  <a:pt x="1129807" y="139050"/>
                  <a:pt x="1162527" y="159888"/>
                  <a:pt x="1197689" y="175515"/>
                </a:cubicBezTo>
                <a:cubicBezTo>
                  <a:pt x="1224560" y="187457"/>
                  <a:pt x="1309608" y="208743"/>
                  <a:pt x="1280289" y="206488"/>
                </a:cubicBezTo>
                <a:cubicBezTo>
                  <a:pt x="1162363" y="197417"/>
                  <a:pt x="1046706" y="168685"/>
                  <a:pt x="929242" y="154866"/>
                </a:cubicBezTo>
                <a:cubicBezTo>
                  <a:pt x="732927" y="131771"/>
                  <a:pt x="811828" y="143901"/>
                  <a:pt x="691769" y="123893"/>
                </a:cubicBezTo>
                <a:cubicBezTo>
                  <a:pt x="708977" y="147983"/>
                  <a:pt x="721487" y="176250"/>
                  <a:pt x="743393" y="196164"/>
                </a:cubicBezTo>
                <a:cubicBezTo>
                  <a:pt x="760476" y="211694"/>
                  <a:pt x="784122" y="218043"/>
                  <a:pt x="805343" y="227137"/>
                </a:cubicBezTo>
                <a:cubicBezTo>
                  <a:pt x="987705" y="305288"/>
                  <a:pt x="800285" y="214283"/>
                  <a:pt x="949892" y="289084"/>
                </a:cubicBezTo>
                <a:cubicBezTo>
                  <a:pt x="896279" y="315889"/>
                  <a:pt x="923983" y="309733"/>
                  <a:pt x="867292" y="309733"/>
                </a:cubicBezTo>
              </a:path>
            </a:pathLst>
          </a:custGeom>
        </p:spPr>
        <p:txBody>
          <a:bodyPr rtlCol="0" anchor="ctr"/>
          <a:lstStyle/>
          <a:p>
            <a:pPr algn="ctr"/>
            <a:endParaRPr lang="en-US"/>
          </a:p>
        </p:txBody>
      </p:sp>
      <p:sp>
        <p:nvSpPr>
          <p:cNvPr id="8" name="Freeform 7"/>
          <p:cNvSpPr/>
          <p:nvPr/>
        </p:nvSpPr>
        <p:spPr>
          <a:xfrm>
            <a:off x="7464911" y="3252194"/>
            <a:ext cx="1538412" cy="960172"/>
          </a:xfrm>
          <a:custGeom>
            <a:avLst/>
            <a:gdLst>
              <a:gd name="connsiteX0" fmla="*/ 0 w 1538412"/>
              <a:gd name="connsiteY0" fmla="*/ 154867 h 960172"/>
              <a:gd name="connsiteX1" fmla="*/ 0 w 1538412"/>
              <a:gd name="connsiteY1" fmla="*/ 154867 h 960172"/>
              <a:gd name="connsiteX2" fmla="*/ 268448 w 1538412"/>
              <a:gd name="connsiteY2" fmla="*/ 175515 h 960172"/>
              <a:gd name="connsiteX3" fmla="*/ 309748 w 1538412"/>
              <a:gd name="connsiteY3" fmla="*/ 196164 h 960172"/>
              <a:gd name="connsiteX4" fmla="*/ 371697 w 1538412"/>
              <a:gd name="connsiteY4" fmla="*/ 216813 h 960172"/>
              <a:gd name="connsiteX5" fmla="*/ 485271 w 1538412"/>
              <a:gd name="connsiteY5" fmla="*/ 237462 h 960172"/>
              <a:gd name="connsiteX6" fmla="*/ 526571 w 1538412"/>
              <a:gd name="connsiteY6" fmla="*/ 258111 h 960172"/>
              <a:gd name="connsiteX7" fmla="*/ 691769 w 1538412"/>
              <a:gd name="connsiteY7" fmla="*/ 320057 h 960172"/>
              <a:gd name="connsiteX8" fmla="*/ 784694 w 1538412"/>
              <a:gd name="connsiteY8" fmla="*/ 361355 h 960172"/>
              <a:gd name="connsiteX9" fmla="*/ 867293 w 1538412"/>
              <a:gd name="connsiteY9" fmla="*/ 392328 h 960172"/>
              <a:gd name="connsiteX10" fmla="*/ 970542 w 1538412"/>
              <a:gd name="connsiteY10" fmla="*/ 454275 h 960172"/>
              <a:gd name="connsiteX11" fmla="*/ 1166715 w 1538412"/>
              <a:gd name="connsiteY11" fmla="*/ 557519 h 960172"/>
              <a:gd name="connsiteX12" fmla="*/ 1249315 w 1538412"/>
              <a:gd name="connsiteY12" fmla="*/ 629790 h 960172"/>
              <a:gd name="connsiteX13" fmla="*/ 1342239 w 1538412"/>
              <a:gd name="connsiteY13" fmla="*/ 702061 h 960172"/>
              <a:gd name="connsiteX14" fmla="*/ 1497112 w 1538412"/>
              <a:gd name="connsiteY14" fmla="*/ 867252 h 960172"/>
              <a:gd name="connsiteX15" fmla="*/ 1528087 w 1538412"/>
              <a:gd name="connsiteY15" fmla="*/ 939523 h 960172"/>
              <a:gd name="connsiteX16" fmla="*/ 1538412 w 1538412"/>
              <a:gd name="connsiteY16" fmla="*/ 960172 h 960172"/>
              <a:gd name="connsiteX17" fmla="*/ 629820 w 1538412"/>
              <a:gd name="connsiteY17" fmla="*/ 0 h 96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8412" h="960172">
                <a:moveTo>
                  <a:pt x="0" y="154867"/>
                </a:moveTo>
                <a:lnTo>
                  <a:pt x="0" y="154867"/>
                </a:lnTo>
                <a:cubicBezTo>
                  <a:pt x="2800" y="155014"/>
                  <a:pt x="212248" y="160189"/>
                  <a:pt x="268448" y="175515"/>
                </a:cubicBezTo>
                <a:cubicBezTo>
                  <a:pt x="283297" y="179565"/>
                  <a:pt x="295457" y="190448"/>
                  <a:pt x="309748" y="196164"/>
                </a:cubicBezTo>
                <a:cubicBezTo>
                  <a:pt x="329958" y="204248"/>
                  <a:pt x="350509" y="211828"/>
                  <a:pt x="371697" y="216813"/>
                </a:cubicBezTo>
                <a:cubicBezTo>
                  <a:pt x="409153" y="225626"/>
                  <a:pt x="447413" y="230579"/>
                  <a:pt x="485271" y="237462"/>
                </a:cubicBezTo>
                <a:cubicBezTo>
                  <a:pt x="499038" y="244345"/>
                  <a:pt x="512280" y="252395"/>
                  <a:pt x="526571" y="258111"/>
                </a:cubicBezTo>
                <a:cubicBezTo>
                  <a:pt x="581175" y="279952"/>
                  <a:pt x="638027" y="296173"/>
                  <a:pt x="691769" y="320057"/>
                </a:cubicBezTo>
                <a:cubicBezTo>
                  <a:pt x="722744" y="333823"/>
                  <a:pt x="753351" y="348450"/>
                  <a:pt x="784694" y="361355"/>
                </a:cubicBezTo>
                <a:cubicBezTo>
                  <a:pt x="811884" y="372550"/>
                  <a:pt x="840992" y="379178"/>
                  <a:pt x="867293" y="392328"/>
                </a:cubicBezTo>
                <a:cubicBezTo>
                  <a:pt x="903192" y="410277"/>
                  <a:pt x="935400" y="434887"/>
                  <a:pt x="970542" y="454275"/>
                </a:cubicBezTo>
                <a:cubicBezTo>
                  <a:pt x="1035243" y="489970"/>
                  <a:pt x="1111103" y="508861"/>
                  <a:pt x="1166715" y="557519"/>
                </a:cubicBezTo>
                <a:cubicBezTo>
                  <a:pt x="1194248" y="581609"/>
                  <a:pt x="1221074" y="606534"/>
                  <a:pt x="1249315" y="629790"/>
                </a:cubicBezTo>
                <a:cubicBezTo>
                  <a:pt x="1279606" y="654734"/>
                  <a:pt x="1313072" y="675811"/>
                  <a:pt x="1342239" y="702061"/>
                </a:cubicBezTo>
                <a:cubicBezTo>
                  <a:pt x="1374208" y="730831"/>
                  <a:pt x="1462370" y="815141"/>
                  <a:pt x="1497112" y="867252"/>
                </a:cubicBezTo>
                <a:cubicBezTo>
                  <a:pt x="1520613" y="902502"/>
                  <a:pt x="1514320" y="905108"/>
                  <a:pt x="1528087" y="939523"/>
                </a:cubicBezTo>
                <a:cubicBezTo>
                  <a:pt x="1530945" y="946668"/>
                  <a:pt x="1534970" y="953289"/>
                  <a:pt x="1538412" y="960172"/>
                </a:cubicBezTo>
                <a:lnTo>
                  <a:pt x="629820" y="0"/>
                </a:lnTo>
              </a:path>
            </a:pathLst>
          </a:custGeom>
        </p:spPr>
        <p:txBody>
          <a:bodyPr rtlCol="0" anchor="ctr"/>
          <a:lstStyle/>
          <a:p>
            <a:pPr algn="ctr"/>
            <a:endParaRPr lang="en-US"/>
          </a:p>
        </p:txBody>
      </p:sp>
      <p:cxnSp>
        <p:nvCxnSpPr>
          <p:cNvPr id="28" name="Straight Connector 27"/>
          <p:cNvCxnSpPr/>
          <p:nvPr/>
        </p:nvCxnSpPr>
        <p:spPr bwMode="auto">
          <a:xfrm>
            <a:off x="7004051" y="3473450"/>
            <a:ext cx="6349" cy="717550"/>
          </a:xfrm>
          <a:prstGeom prst="line">
            <a:avLst/>
          </a:prstGeom>
          <a:noFill/>
          <a:ln w="19050" cap="rnd" cmpd="sng" algn="ctr">
            <a:solidFill>
              <a:srgbClr val="000000"/>
            </a:solidFill>
            <a:prstDash val="solid"/>
            <a:round/>
            <a:headEnd type="none" w="med" len="med"/>
            <a:tailEnd type="none" w="med" len="med"/>
          </a:ln>
          <a:effectLst/>
        </p:spPr>
      </p:cxnSp>
      <p:cxnSp>
        <p:nvCxnSpPr>
          <p:cNvPr id="31" name="Straight Connector 30"/>
          <p:cNvCxnSpPr/>
          <p:nvPr/>
        </p:nvCxnSpPr>
        <p:spPr bwMode="auto">
          <a:xfrm>
            <a:off x="7073900" y="4222750"/>
            <a:ext cx="685800" cy="38100"/>
          </a:xfrm>
          <a:prstGeom prst="line">
            <a:avLst/>
          </a:prstGeom>
          <a:noFill/>
          <a:ln w="19050" cap="rnd" cmpd="sng" algn="ctr">
            <a:solidFill>
              <a:schemeClr val="tx1"/>
            </a:solidFill>
            <a:prstDash val="solid"/>
            <a:round/>
            <a:headEnd type="none" w="med" len="med"/>
            <a:tailEnd type="none" w="med" len="med"/>
          </a:ln>
          <a:effectLst/>
        </p:spPr>
      </p:cxnSp>
      <p:cxnSp>
        <p:nvCxnSpPr>
          <p:cNvPr id="56" name="Straight Connector 55"/>
          <p:cNvCxnSpPr/>
          <p:nvPr/>
        </p:nvCxnSpPr>
        <p:spPr bwMode="auto">
          <a:xfrm>
            <a:off x="7010400" y="1714500"/>
            <a:ext cx="0" cy="768350"/>
          </a:xfrm>
          <a:prstGeom prst="line">
            <a:avLst/>
          </a:prstGeom>
          <a:noFill/>
          <a:ln w="19050" cap="rnd" cmpd="sng" algn="ctr">
            <a:solidFill>
              <a:srgbClr val="000000"/>
            </a:solidFill>
            <a:prstDash val="solid"/>
            <a:round/>
            <a:headEnd type="none" w="med" len="med"/>
            <a:tailEnd type="none" w="med" len="med"/>
          </a:ln>
          <a:effectLst/>
        </p:spPr>
      </p:cxnSp>
      <p:cxnSp>
        <p:nvCxnSpPr>
          <p:cNvPr id="63" name="Straight Connector 62"/>
          <p:cNvCxnSpPr/>
          <p:nvPr/>
        </p:nvCxnSpPr>
        <p:spPr bwMode="auto">
          <a:xfrm>
            <a:off x="7010400" y="2489200"/>
            <a:ext cx="609600" cy="406400"/>
          </a:xfrm>
          <a:prstGeom prst="line">
            <a:avLst/>
          </a:prstGeom>
          <a:noFill/>
          <a:ln w="19050" cap="rnd" cmpd="sng" algn="ctr">
            <a:solidFill>
              <a:srgbClr val="000000"/>
            </a:solidFill>
            <a:prstDash val="solid"/>
            <a:round/>
            <a:headEnd type="none" w="med" len="med"/>
            <a:tailEnd type="none" w="med" len="med"/>
          </a:ln>
          <a:effectLst/>
        </p:spPr>
      </p:cxnSp>
      <p:sp>
        <p:nvSpPr>
          <p:cNvPr id="79" name="TextBox 78"/>
          <p:cNvSpPr txBox="1"/>
          <p:nvPr/>
        </p:nvSpPr>
        <p:spPr>
          <a:xfrm>
            <a:off x="8115300" y="2233010"/>
            <a:ext cx="685800" cy="357790"/>
          </a:xfrm>
          <a:prstGeom prst="rect">
            <a:avLst/>
          </a:prstGeom>
          <a:noFill/>
        </p:spPr>
        <p:txBody>
          <a:bodyPr wrap="square" rtlCol="0" anchor="t" anchorCtr="0">
            <a:spAutoFit/>
          </a:bodyPr>
          <a:lstStyle/>
          <a:p>
            <a:pPr algn="l">
              <a:lnSpc>
                <a:spcPct val="95000"/>
              </a:lnSpc>
            </a:pPr>
            <a:r>
              <a:rPr lang="en-US" dirty="0" smtClean="0">
                <a:solidFill>
                  <a:srgbClr val="000000"/>
                </a:solidFill>
                <a:latin typeface="+mn-lt"/>
                <a:cs typeface="Corbel"/>
              </a:rPr>
              <a:t>33%</a:t>
            </a:r>
          </a:p>
        </p:txBody>
      </p:sp>
      <p:sp>
        <p:nvSpPr>
          <p:cNvPr id="80" name="TextBox 79"/>
          <p:cNvSpPr txBox="1"/>
          <p:nvPr/>
        </p:nvSpPr>
        <p:spPr>
          <a:xfrm>
            <a:off x="8153400" y="4061810"/>
            <a:ext cx="609600" cy="357790"/>
          </a:xfrm>
          <a:prstGeom prst="rect">
            <a:avLst/>
          </a:prstGeom>
          <a:noFill/>
        </p:spPr>
        <p:txBody>
          <a:bodyPr wrap="square" rtlCol="0" anchor="t" anchorCtr="0">
            <a:spAutoFit/>
          </a:bodyPr>
          <a:lstStyle/>
          <a:p>
            <a:pPr algn="l">
              <a:lnSpc>
                <a:spcPct val="95000"/>
              </a:lnSpc>
            </a:pPr>
            <a:r>
              <a:rPr lang="en-US" dirty="0" smtClean="0">
                <a:solidFill>
                  <a:srgbClr val="000000"/>
                </a:solidFill>
                <a:latin typeface="+mn-lt"/>
                <a:cs typeface="Corbel"/>
              </a:rPr>
              <a:t>26%</a:t>
            </a:r>
          </a:p>
        </p:txBody>
      </p:sp>
      <p:sp>
        <p:nvSpPr>
          <p:cNvPr id="27" name="TextBox 26"/>
          <p:cNvSpPr txBox="1"/>
          <p:nvPr/>
        </p:nvSpPr>
        <p:spPr>
          <a:xfrm>
            <a:off x="1066800" y="5562600"/>
            <a:ext cx="1540305" cy="505266"/>
          </a:xfrm>
          <a:prstGeom prst="rect">
            <a:avLst/>
          </a:prstGeom>
          <a:noFill/>
        </p:spPr>
        <p:txBody>
          <a:bodyPr wrap="none" rtlCol="0" anchor="t" anchorCtr="0">
            <a:spAutoFit/>
          </a:bodyPr>
          <a:lstStyle/>
          <a:p>
            <a:pPr algn="l">
              <a:lnSpc>
                <a:spcPct val="95000"/>
              </a:lnSpc>
            </a:pPr>
            <a:r>
              <a:rPr lang="en-US" sz="2800" b="1" dirty="0" smtClean="0">
                <a:solidFill>
                  <a:schemeClr val="tx1">
                    <a:lumMod val="65000"/>
                    <a:lumOff val="35000"/>
                  </a:schemeClr>
                </a:solidFill>
                <a:latin typeface="+mn-lt"/>
                <a:cs typeface="Corbel"/>
              </a:rPr>
              <a:t>VXA3859</a:t>
            </a:r>
          </a:p>
        </p:txBody>
      </p:sp>
      <p:pic>
        <p:nvPicPr>
          <p:cNvPr id="25" name="Picture 24"/>
          <p:cNvPicPr>
            <a:picLocks noChangeAspect="1"/>
          </p:cNvPicPr>
          <p:nvPr/>
        </p:nvPicPr>
        <p:blipFill>
          <a:blip r:embed="rId8"/>
          <a:stretch>
            <a:fillRect/>
          </a:stretch>
        </p:blipFill>
        <p:spPr>
          <a:xfrm>
            <a:off x="3429000" y="3429000"/>
            <a:ext cx="1600200" cy="1600200"/>
          </a:xfrm>
          <a:prstGeom prst="rect">
            <a:avLst/>
          </a:prstGeom>
        </p:spPr>
      </p:pic>
    </p:spTree>
    <p:extLst>
      <p:ext uri="{BB962C8B-B14F-4D97-AF65-F5344CB8AC3E}">
        <p14:creationId xmlns:p14="http://schemas.microsoft.com/office/powerpoint/2010/main" val="2649001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gray">
          <a:xfrm>
            <a:off x="68580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
        <p:nvSpPr>
          <p:cNvPr id="2" name="Title 1"/>
          <p:cNvSpPr>
            <a:spLocks noGrp="1"/>
          </p:cNvSpPr>
          <p:nvPr>
            <p:ph type="title"/>
          </p:nvPr>
        </p:nvSpPr>
        <p:spPr>
          <a:xfrm>
            <a:off x="0" y="124057"/>
            <a:ext cx="7924800" cy="914609"/>
          </a:xfrm>
        </p:spPr>
        <p:txBody>
          <a:bodyPr/>
          <a:lstStyle/>
          <a:p>
            <a:r>
              <a:rPr lang="en-US" sz="2800" dirty="0" smtClean="0"/>
              <a:t>Proportions of T cell Subsets Induced by HSV-2 Antigens After Vaccination</a:t>
            </a:r>
            <a:endParaRPr lang="en-US" sz="2800" dirty="0"/>
          </a:p>
        </p:txBody>
      </p:sp>
      <p:sp>
        <p:nvSpPr>
          <p:cNvPr id="9" name="TextBox 8"/>
          <p:cNvSpPr txBox="1"/>
          <p:nvPr/>
        </p:nvSpPr>
        <p:spPr>
          <a:xfrm>
            <a:off x="3733800" y="1094934"/>
            <a:ext cx="990600" cy="505266"/>
          </a:xfrm>
          <a:prstGeom prst="rect">
            <a:avLst/>
          </a:prstGeom>
          <a:noFill/>
        </p:spPr>
        <p:txBody>
          <a:bodyPr wrap="square" rtlCol="0" anchor="t" anchorCtr="0">
            <a:spAutoFit/>
          </a:bodyPr>
          <a:lstStyle/>
          <a:p>
            <a:pPr algn="l">
              <a:lnSpc>
                <a:spcPct val="95000"/>
              </a:lnSpc>
            </a:pPr>
            <a:r>
              <a:rPr lang="en-US" sz="2800" b="1" dirty="0" smtClean="0">
                <a:solidFill>
                  <a:schemeClr val="tx1">
                    <a:lumMod val="65000"/>
                    <a:lumOff val="35000"/>
                  </a:schemeClr>
                </a:solidFill>
                <a:latin typeface="+mn-lt"/>
                <a:cs typeface="Corbel"/>
              </a:rPr>
              <a:t>CD4</a:t>
            </a:r>
          </a:p>
        </p:txBody>
      </p:sp>
      <p:sp>
        <p:nvSpPr>
          <p:cNvPr id="10" name="TextBox 9"/>
          <p:cNvSpPr txBox="1"/>
          <p:nvPr/>
        </p:nvSpPr>
        <p:spPr>
          <a:xfrm>
            <a:off x="6553200" y="1094934"/>
            <a:ext cx="990600" cy="505266"/>
          </a:xfrm>
          <a:prstGeom prst="rect">
            <a:avLst/>
          </a:prstGeom>
          <a:noFill/>
        </p:spPr>
        <p:txBody>
          <a:bodyPr wrap="square" rtlCol="0" anchor="t" anchorCtr="0">
            <a:spAutoFit/>
          </a:bodyPr>
          <a:lstStyle/>
          <a:p>
            <a:pPr algn="l">
              <a:lnSpc>
                <a:spcPct val="95000"/>
              </a:lnSpc>
            </a:pPr>
            <a:r>
              <a:rPr lang="en-US" sz="2800" b="1" dirty="0" smtClean="0">
                <a:solidFill>
                  <a:schemeClr val="tx1">
                    <a:lumMod val="65000"/>
                    <a:lumOff val="35000"/>
                  </a:schemeClr>
                </a:solidFill>
                <a:latin typeface="+mn-lt"/>
                <a:cs typeface="Corbel"/>
              </a:rPr>
              <a:t>CD8</a:t>
            </a:r>
          </a:p>
        </p:txBody>
      </p:sp>
      <p:sp>
        <p:nvSpPr>
          <p:cNvPr id="11" name="TextBox 10"/>
          <p:cNvSpPr txBox="1"/>
          <p:nvPr/>
        </p:nvSpPr>
        <p:spPr>
          <a:xfrm>
            <a:off x="1414099" y="1981200"/>
            <a:ext cx="581259" cy="505266"/>
          </a:xfrm>
          <a:prstGeom prst="rect">
            <a:avLst/>
          </a:prstGeom>
          <a:noFill/>
        </p:spPr>
        <p:txBody>
          <a:bodyPr wrap="none" rtlCol="0" anchor="t" anchorCtr="0">
            <a:spAutoFit/>
          </a:bodyPr>
          <a:lstStyle/>
          <a:p>
            <a:pPr algn="l">
              <a:lnSpc>
                <a:spcPct val="95000"/>
              </a:lnSpc>
            </a:pPr>
            <a:r>
              <a:rPr lang="en-US" sz="2800" b="1" dirty="0" err="1" smtClean="0">
                <a:solidFill>
                  <a:schemeClr val="tx1">
                    <a:lumMod val="65000"/>
                    <a:lumOff val="35000"/>
                  </a:schemeClr>
                </a:solidFill>
                <a:latin typeface="+mn-lt"/>
                <a:cs typeface="Corbel"/>
              </a:rPr>
              <a:t>gD</a:t>
            </a:r>
            <a:endParaRPr lang="en-US" sz="2800" b="1" dirty="0" smtClean="0">
              <a:solidFill>
                <a:schemeClr val="tx1">
                  <a:lumMod val="65000"/>
                  <a:lumOff val="35000"/>
                </a:schemeClr>
              </a:solidFill>
              <a:latin typeface="+mn-lt"/>
              <a:cs typeface="Corbel"/>
            </a:endParaRPr>
          </a:p>
        </p:txBody>
      </p:sp>
      <p:sp>
        <p:nvSpPr>
          <p:cNvPr id="12" name="TextBox 11"/>
          <p:cNvSpPr txBox="1"/>
          <p:nvPr/>
        </p:nvSpPr>
        <p:spPr>
          <a:xfrm>
            <a:off x="1257300" y="3761934"/>
            <a:ext cx="838200" cy="505266"/>
          </a:xfrm>
          <a:prstGeom prst="rect">
            <a:avLst/>
          </a:prstGeom>
          <a:noFill/>
        </p:spPr>
        <p:txBody>
          <a:bodyPr wrap="square" rtlCol="0" anchor="t" anchorCtr="0">
            <a:spAutoFit/>
          </a:bodyPr>
          <a:lstStyle/>
          <a:p>
            <a:pPr algn="l">
              <a:lnSpc>
                <a:spcPct val="95000"/>
              </a:lnSpc>
            </a:pPr>
            <a:r>
              <a:rPr lang="en-US" sz="2800" b="1" dirty="0" smtClean="0">
                <a:solidFill>
                  <a:schemeClr val="tx1">
                    <a:lumMod val="65000"/>
                    <a:lumOff val="35000"/>
                  </a:schemeClr>
                </a:solidFill>
                <a:latin typeface="+mn-lt"/>
                <a:cs typeface="Corbel"/>
              </a:rPr>
              <a:t>ICP0</a:t>
            </a:r>
          </a:p>
        </p:txBody>
      </p:sp>
      <p:sp>
        <p:nvSpPr>
          <p:cNvPr id="16" name="Freeform 15"/>
          <p:cNvSpPr/>
          <p:nvPr/>
        </p:nvSpPr>
        <p:spPr>
          <a:xfrm>
            <a:off x="7196667" y="1405467"/>
            <a:ext cx="1918210" cy="1410523"/>
          </a:xfrm>
          <a:custGeom>
            <a:avLst/>
            <a:gdLst>
              <a:gd name="connsiteX0" fmla="*/ 0 w 1918210"/>
              <a:gd name="connsiteY0" fmla="*/ 0 h 1410523"/>
              <a:gd name="connsiteX1" fmla="*/ 897466 w 1918210"/>
              <a:gd name="connsiteY1" fmla="*/ 1117600 h 1410523"/>
              <a:gd name="connsiteX2" fmla="*/ 1117600 w 1918210"/>
              <a:gd name="connsiteY2" fmla="*/ 1134533 h 1410523"/>
              <a:gd name="connsiteX3" fmla="*/ 1828800 w 1918210"/>
              <a:gd name="connsiteY3" fmla="*/ 1151466 h 1410523"/>
            </a:gdLst>
            <a:ahLst/>
            <a:cxnLst>
              <a:cxn ang="0">
                <a:pos x="connsiteX0" y="connsiteY0"/>
              </a:cxn>
              <a:cxn ang="0">
                <a:pos x="connsiteX1" y="connsiteY1"/>
              </a:cxn>
              <a:cxn ang="0">
                <a:pos x="connsiteX2" y="connsiteY2"/>
              </a:cxn>
              <a:cxn ang="0">
                <a:pos x="connsiteX3" y="connsiteY3"/>
              </a:cxn>
            </a:cxnLst>
            <a:rect l="l" t="t" r="r" b="b"/>
            <a:pathLst>
              <a:path w="1918210" h="1410523">
                <a:moveTo>
                  <a:pt x="0" y="0"/>
                </a:moveTo>
                <a:cubicBezTo>
                  <a:pt x="355599" y="464255"/>
                  <a:pt x="711199" y="928511"/>
                  <a:pt x="897466" y="1117600"/>
                </a:cubicBezTo>
                <a:cubicBezTo>
                  <a:pt x="1083733" y="1306689"/>
                  <a:pt x="962378" y="1128889"/>
                  <a:pt x="1117600" y="1134533"/>
                </a:cubicBezTo>
                <a:cubicBezTo>
                  <a:pt x="1272822" y="1140177"/>
                  <a:pt x="2206978" y="1741311"/>
                  <a:pt x="1828800" y="1151466"/>
                </a:cubicBezTo>
              </a:path>
            </a:pathLst>
          </a:custGeom>
        </p:spPr>
        <p:txBody>
          <a:bodyPr rtlCol="0" anchor="ctr"/>
          <a:lstStyle/>
          <a:p>
            <a:pPr algn="ctr"/>
            <a:endParaRPr lang="en-US"/>
          </a:p>
        </p:txBody>
      </p:sp>
      <p:pic>
        <p:nvPicPr>
          <p:cNvPr id="18" name="Picture 17"/>
          <p:cNvPicPr>
            <a:picLocks noChangeAspect="1"/>
          </p:cNvPicPr>
          <p:nvPr/>
        </p:nvPicPr>
        <p:blipFill>
          <a:blip r:embed="rId3"/>
          <a:stretch>
            <a:fillRect/>
          </a:stretch>
        </p:blipFill>
        <p:spPr>
          <a:xfrm>
            <a:off x="3390900" y="1676400"/>
            <a:ext cx="1600200" cy="1600200"/>
          </a:xfrm>
          <a:prstGeom prst="rect">
            <a:avLst/>
          </a:prstGeom>
        </p:spPr>
      </p:pic>
      <p:pic>
        <p:nvPicPr>
          <p:cNvPr id="19" name="Picture 18"/>
          <p:cNvPicPr>
            <a:picLocks noChangeAspect="1"/>
          </p:cNvPicPr>
          <p:nvPr/>
        </p:nvPicPr>
        <p:blipFill>
          <a:blip r:embed="rId4"/>
          <a:stretch>
            <a:fillRect/>
          </a:stretch>
        </p:blipFill>
        <p:spPr>
          <a:xfrm>
            <a:off x="6210300" y="1676400"/>
            <a:ext cx="1600200" cy="1600200"/>
          </a:xfrm>
          <a:prstGeom prst="rect">
            <a:avLst/>
          </a:prstGeom>
        </p:spPr>
      </p:pic>
      <p:pic>
        <p:nvPicPr>
          <p:cNvPr id="20" name="Picture 19"/>
          <p:cNvPicPr>
            <a:picLocks noChangeAspect="1"/>
          </p:cNvPicPr>
          <p:nvPr/>
        </p:nvPicPr>
        <p:blipFill>
          <a:blip r:embed="rId5"/>
          <a:stretch>
            <a:fillRect/>
          </a:stretch>
        </p:blipFill>
        <p:spPr>
          <a:xfrm>
            <a:off x="3390900" y="5257800"/>
            <a:ext cx="1600200" cy="1600200"/>
          </a:xfrm>
          <a:prstGeom prst="rect">
            <a:avLst/>
          </a:prstGeom>
        </p:spPr>
      </p:pic>
      <p:pic>
        <p:nvPicPr>
          <p:cNvPr id="21" name="Picture 20"/>
          <p:cNvPicPr>
            <a:picLocks noChangeAspect="1"/>
          </p:cNvPicPr>
          <p:nvPr/>
        </p:nvPicPr>
        <p:blipFill>
          <a:blip r:embed="rId6"/>
          <a:stretch>
            <a:fillRect/>
          </a:stretch>
        </p:blipFill>
        <p:spPr>
          <a:xfrm>
            <a:off x="6210300" y="5240867"/>
            <a:ext cx="1600200" cy="1600200"/>
          </a:xfrm>
          <a:prstGeom prst="rect">
            <a:avLst/>
          </a:prstGeom>
        </p:spPr>
      </p:pic>
      <p:pic>
        <p:nvPicPr>
          <p:cNvPr id="23" name="Picture 22"/>
          <p:cNvPicPr>
            <a:picLocks noChangeAspect="1"/>
          </p:cNvPicPr>
          <p:nvPr/>
        </p:nvPicPr>
        <p:blipFill>
          <a:blip r:embed="rId7"/>
          <a:stretch>
            <a:fillRect/>
          </a:stretch>
        </p:blipFill>
        <p:spPr>
          <a:xfrm>
            <a:off x="6210300" y="3429000"/>
            <a:ext cx="1593850" cy="1600200"/>
          </a:xfrm>
          <a:prstGeom prst="rect">
            <a:avLst/>
          </a:prstGeom>
          <a:ln>
            <a:noFill/>
          </a:ln>
        </p:spPr>
      </p:pic>
      <p:sp>
        <p:nvSpPr>
          <p:cNvPr id="3" name="Freeform 2"/>
          <p:cNvSpPr/>
          <p:nvPr/>
        </p:nvSpPr>
        <p:spPr>
          <a:xfrm>
            <a:off x="8458200" y="5257800"/>
            <a:ext cx="856968" cy="1435420"/>
          </a:xfrm>
          <a:custGeom>
            <a:avLst/>
            <a:gdLst>
              <a:gd name="connsiteX0" fmla="*/ 0 w 856968"/>
              <a:gd name="connsiteY0" fmla="*/ 0 h 1435420"/>
              <a:gd name="connsiteX1" fmla="*/ 0 w 856968"/>
              <a:gd name="connsiteY1" fmla="*/ 0 h 1435420"/>
              <a:gd name="connsiteX2" fmla="*/ 103249 w 856968"/>
              <a:gd name="connsiteY2" fmla="*/ 61947 h 1435420"/>
              <a:gd name="connsiteX3" fmla="*/ 165199 w 856968"/>
              <a:gd name="connsiteY3" fmla="*/ 92920 h 1435420"/>
              <a:gd name="connsiteX4" fmla="*/ 196173 w 856968"/>
              <a:gd name="connsiteY4" fmla="*/ 103245 h 1435420"/>
              <a:gd name="connsiteX5" fmla="*/ 268448 w 856968"/>
              <a:gd name="connsiteY5" fmla="*/ 154867 h 1435420"/>
              <a:gd name="connsiteX6" fmla="*/ 299422 w 856968"/>
              <a:gd name="connsiteY6" fmla="*/ 165191 h 1435420"/>
              <a:gd name="connsiteX7" fmla="*/ 371697 w 856968"/>
              <a:gd name="connsiteY7" fmla="*/ 206489 h 1435420"/>
              <a:gd name="connsiteX8" fmla="*/ 402672 w 856968"/>
              <a:gd name="connsiteY8" fmla="*/ 227138 h 1435420"/>
              <a:gd name="connsiteX9" fmla="*/ 443971 w 856968"/>
              <a:gd name="connsiteY9" fmla="*/ 258111 h 1435420"/>
              <a:gd name="connsiteX10" fmla="*/ 505921 w 856968"/>
              <a:gd name="connsiteY10" fmla="*/ 278760 h 1435420"/>
              <a:gd name="connsiteX11" fmla="*/ 536895 w 856968"/>
              <a:gd name="connsiteY11" fmla="*/ 299409 h 1435420"/>
              <a:gd name="connsiteX12" fmla="*/ 557545 w 856968"/>
              <a:gd name="connsiteY12" fmla="*/ 330382 h 1435420"/>
              <a:gd name="connsiteX13" fmla="*/ 588520 w 856968"/>
              <a:gd name="connsiteY13" fmla="*/ 340706 h 1435420"/>
              <a:gd name="connsiteX14" fmla="*/ 660794 w 856968"/>
              <a:gd name="connsiteY14" fmla="*/ 412977 h 1435420"/>
              <a:gd name="connsiteX15" fmla="*/ 691769 w 856968"/>
              <a:gd name="connsiteY15" fmla="*/ 485248 h 1435420"/>
              <a:gd name="connsiteX16" fmla="*/ 722744 w 856968"/>
              <a:gd name="connsiteY16" fmla="*/ 505897 h 1435420"/>
              <a:gd name="connsiteX17" fmla="*/ 733069 w 856968"/>
              <a:gd name="connsiteY17" fmla="*/ 547195 h 1435420"/>
              <a:gd name="connsiteX18" fmla="*/ 764043 w 856968"/>
              <a:gd name="connsiteY18" fmla="*/ 567844 h 1435420"/>
              <a:gd name="connsiteX19" fmla="*/ 774368 w 856968"/>
              <a:gd name="connsiteY19" fmla="*/ 629790 h 1435420"/>
              <a:gd name="connsiteX20" fmla="*/ 815668 w 856968"/>
              <a:gd name="connsiteY20" fmla="*/ 722710 h 1435420"/>
              <a:gd name="connsiteX21" fmla="*/ 836318 w 856968"/>
              <a:gd name="connsiteY21" fmla="*/ 815630 h 1435420"/>
              <a:gd name="connsiteX22" fmla="*/ 856968 w 856968"/>
              <a:gd name="connsiteY22" fmla="*/ 877577 h 1435420"/>
              <a:gd name="connsiteX23" fmla="*/ 846643 w 856968"/>
              <a:gd name="connsiteY23" fmla="*/ 1094390 h 1435420"/>
              <a:gd name="connsiteX24" fmla="*/ 825993 w 856968"/>
              <a:gd name="connsiteY24" fmla="*/ 1166661 h 1435420"/>
              <a:gd name="connsiteX25" fmla="*/ 795018 w 856968"/>
              <a:gd name="connsiteY25" fmla="*/ 1197634 h 1435420"/>
              <a:gd name="connsiteX26" fmla="*/ 743394 w 856968"/>
              <a:gd name="connsiteY26" fmla="*/ 1280229 h 1435420"/>
              <a:gd name="connsiteX27" fmla="*/ 681444 w 856968"/>
              <a:gd name="connsiteY27" fmla="*/ 1352500 h 1435420"/>
              <a:gd name="connsiteX28" fmla="*/ 640144 w 856968"/>
              <a:gd name="connsiteY28" fmla="*/ 1404122 h 1435420"/>
              <a:gd name="connsiteX29" fmla="*/ 598845 w 856968"/>
              <a:gd name="connsiteY29" fmla="*/ 1435096 h 143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56968" h="1435420">
                <a:moveTo>
                  <a:pt x="0" y="0"/>
                </a:moveTo>
                <a:lnTo>
                  <a:pt x="0" y="0"/>
                </a:lnTo>
                <a:cubicBezTo>
                  <a:pt x="34416" y="20649"/>
                  <a:pt x="68267" y="42271"/>
                  <a:pt x="103249" y="61947"/>
                </a:cubicBezTo>
                <a:cubicBezTo>
                  <a:pt x="123371" y="73265"/>
                  <a:pt x="144102" y="83544"/>
                  <a:pt x="165199" y="92920"/>
                </a:cubicBezTo>
                <a:cubicBezTo>
                  <a:pt x="175144" y="97340"/>
                  <a:pt x="186439" y="98378"/>
                  <a:pt x="196173" y="103245"/>
                </a:cubicBezTo>
                <a:cubicBezTo>
                  <a:pt x="228137" y="119227"/>
                  <a:pt x="235704" y="136157"/>
                  <a:pt x="268448" y="154867"/>
                </a:cubicBezTo>
                <a:cubicBezTo>
                  <a:pt x="277897" y="160266"/>
                  <a:pt x="289097" y="161750"/>
                  <a:pt x="299422" y="165191"/>
                </a:cubicBezTo>
                <a:cubicBezTo>
                  <a:pt x="399286" y="240087"/>
                  <a:pt x="292864" y="167075"/>
                  <a:pt x="371697" y="206489"/>
                </a:cubicBezTo>
                <a:cubicBezTo>
                  <a:pt x="382796" y="212038"/>
                  <a:pt x="392574" y="219926"/>
                  <a:pt x="402672" y="227138"/>
                </a:cubicBezTo>
                <a:cubicBezTo>
                  <a:pt x="416675" y="237139"/>
                  <a:pt x="428580" y="250416"/>
                  <a:pt x="443971" y="258111"/>
                </a:cubicBezTo>
                <a:cubicBezTo>
                  <a:pt x="463440" y="267845"/>
                  <a:pt x="505921" y="278760"/>
                  <a:pt x="505921" y="278760"/>
                </a:cubicBezTo>
                <a:cubicBezTo>
                  <a:pt x="516246" y="285643"/>
                  <a:pt x="528121" y="290635"/>
                  <a:pt x="536895" y="299409"/>
                </a:cubicBezTo>
                <a:cubicBezTo>
                  <a:pt x="545669" y="308183"/>
                  <a:pt x="547855" y="322631"/>
                  <a:pt x="557545" y="330382"/>
                </a:cubicBezTo>
                <a:cubicBezTo>
                  <a:pt x="566044" y="337181"/>
                  <a:pt x="578195" y="337265"/>
                  <a:pt x="588520" y="340706"/>
                </a:cubicBezTo>
                <a:cubicBezTo>
                  <a:pt x="612611" y="364796"/>
                  <a:pt x="650020" y="380656"/>
                  <a:pt x="660794" y="412977"/>
                </a:cubicBezTo>
                <a:cubicBezTo>
                  <a:pt x="667967" y="434496"/>
                  <a:pt x="677592" y="468236"/>
                  <a:pt x="691769" y="485248"/>
                </a:cubicBezTo>
                <a:cubicBezTo>
                  <a:pt x="699713" y="494781"/>
                  <a:pt x="712419" y="499014"/>
                  <a:pt x="722744" y="505897"/>
                </a:cubicBezTo>
                <a:cubicBezTo>
                  <a:pt x="726186" y="519663"/>
                  <a:pt x="725198" y="535389"/>
                  <a:pt x="733069" y="547195"/>
                </a:cubicBezTo>
                <a:cubicBezTo>
                  <a:pt x="739952" y="557520"/>
                  <a:pt x="758494" y="556745"/>
                  <a:pt x="764043" y="567844"/>
                </a:cubicBezTo>
                <a:cubicBezTo>
                  <a:pt x="773405" y="586567"/>
                  <a:pt x="769291" y="609482"/>
                  <a:pt x="774368" y="629790"/>
                </a:cubicBezTo>
                <a:cubicBezTo>
                  <a:pt x="789113" y="688766"/>
                  <a:pt x="788547" y="682032"/>
                  <a:pt x="815668" y="722710"/>
                </a:cubicBezTo>
                <a:cubicBezTo>
                  <a:pt x="845210" y="811333"/>
                  <a:pt x="799974" y="670262"/>
                  <a:pt x="836318" y="815630"/>
                </a:cubicBezTo>
                <a:cubicBezTo>
                  <a:pt x="841597" y="836746"/>
                  <a:pt x="856968" y="877577"/>
                  <a:pt x="856968" y="877577"/>
                </a:cubicBezTo>
                <a:cubicBezTo>
                  <a:pt x="853526" y="949848"/>
                  <a:pt x="852413" y="1022268"/>
                  <a:pt x="846643" y="1094390"/>
                </a:cubicBezTo>
                <a:cubicBezTo>
                  <a:pt x="846330" y="1098301"/>
                  <a:pt x="831101" y="1158999"/>
                  <a:pt x="825993" y="1166661"/>
                </a:cubicBezTo>
                <a:cubicBezTo>
                  <a:pt x="817893" y="1178810"/>
                  <a:pt x="804366" y="1186417"/>
                  <a:pt x="795018" y="1197634"/>
                </a:cubicBezTo>
                <a:cubicBezTo>
                  <a:pt x="782180" y="1213039"/>
                  <a:pt x="750116" y="1270146"/>
                  <a:pt x="743394" y="1280229"/>
                </a:cubicBezTo>
                <a:cubicBezTo>
                  <a:pt x="716904" y="1319963"/>
                  <a:pt x="713348" y="1320598"/>
                  <a:pt x="681444" y="1352500"/>
                </a:cubicBezTo>
                <a:cubicBezTo>
                  <a:pt x="661343" y="1412802"/>
                  <a:pt x="686847" y="1357421"/>
                  <a:pt x="640144" y="1404122"/>
                </a:cubicBezTo>
                <a:cubicBezTo>
                  <a:pt x="603441" y="1440823"/>
                  <a:pt x="638691" y="1435096"/>
                  <a:pt x="598845" y="1435096"/>
                </a:cubicBezTo>
              </a:path>
            </a:pathLst>
          </a:custGeom>
        </p:spPr>
        <p:txBody>
          <a:bodyPr rtlCol="0" anchor="ctr"/>
          <a:lstStyle/>
          <a:p>
            <a:pPr algn="ctr"/>
            <a:endParaRPr lang="en-US"/>
          </a:p>
        </p:txBody>
      </p:sp>
      <p:sp>
        <p:nvSpPr>
          <p:cNvPr id="7" name="Freeform 6"/>
          <p:cNvSpPr/>
          <p:nvPr/>
        </p:nvSpPr>
        <p:spPr>
          <a:xfrm>
            <a:off x="7289388" y="1569313"/>
            <a:ext cx="1286355" cy="1238931"/>
          </a:xfrm>
          <a:custGeom>
            <a:avLst/>
            <a:gdLst>
              <a:gd name="connsiteX0" fmla="*/ 0 w 1286355"/>
              <a:gd name="connsiteY0" fmla="*/ 41297 h 1238931"/>
              <a:gd name="connsiteX1" fmla="*/ 0 w 1286355"/>
              <a:gd name="connsiteY1" fmla="*/ 41297 h 1238931"/>
              <a:gd name="connsiteX2" fmla="*/ 144548 w 1286355"/>
              <a:gd name="connsiteY2" fmla="*/ 72271 h 1238931"/>
              <a:gd name="connsiteX3" fmla="*/ 247798 w 1286355"/>
              <a:gd name="connsiteY3" fmla="*/ 92920 h 1238931"/>
              <a:gd name="connsiteX4" fmla="*/ 278772 w 1286355"/>
              <a:gd name="connsiteY4" fmla="*/ 113568 h 1238931"/>
              <a:gd name="connsiteX5" fmla="*/ 309747 w 1286355"/>
              <a:gd name="connsiteY5" fmla="*/ 123893 h 1238931"/>
              <a:gd name="connsiteX6" fmla="*/ 340722 w 1286355"/>
              <a:gd name="connsiteY6" fmla="*/ 154866 h 1238931"/>
              <a:gd name="connsiteX7" fmla="*/ 382021 w 1286355"/>
              <a:gd name="connsiteY7" fmla="*/ 185839 h 1238931"/>
              <a:gd name="connsiteX8" fmla="*/ 454296 w 1286355"/>
              <a:gd name="connsiteY8" fmla="*/ 216813 h 1238931"/>
              <a:gd name="connsiteX9" fmla="*/ 516245 w 1286355"/>
              <a:gd name="connsiteY9" fmla="*/ 247786 h 1238931"/>
              <a:gd name="connsiteX10" fmla="*/ 536895 w 1286355"/>
              <a:gd name="connsiteY10" fmla="*/ 278759 h 1238931"/>
              <a:gd name="connsiteX11" fmla="*/ 609170 w 1286355"/>
              <a:gd name="connsiteY11" fmla="*/ 330381 h 1238931"/>
              <a:gd name="connsiteX12" fmla="*/ 629819 w 1286355"/>
              <a:gd name="connsiteY12" fmla="*/ 361355 h 1238931"/>
              <a:gd name="connsiteX13" fmla="*/ 660794 w 1286355"/>
              <a:gd name="connsiteY13" fmla="*/ 392328 h 1238931"/>
              <a:gd name="connsiteX14" fmla="*/ 733068 w 1286355"/>
              <a:gd name="connsiteY14" fmla="*/ 485248 h 1238931"/>
              <a:gd name="connsiteX15" fmla="*/ 774368 w 1286355"/>
              <a:gd name="connsiteY15" fmla="*/ 536870 h 1238931"/>
              <a:gd name="connsiteX16" fmla="*/ 805343 w 1286355"/>
              <a:gd name="connsiteY16" fmla="*/ 567843 h 1238931"/>
              <a:gd name="connsiteX17" fmla="*/ 856967 w 1286355"/>
              <a:gd name="connsiteY17" fmla="*/ 691736 h 1238931"/>
              <a:gd name="connsiteX18" fmla="*/ 887942 w 1286355"/>
              <a:gd name="connsiteY18" fmla="*/ 743358 h 1238931"/>
              <a:gd name="connsiteX19" fmla="*/ 908592 w 1286355"/>
              <a:gd name="connsiteY19" fmla="*/ 805305 h 1238931"/>
              <a:gd name="connsiteX20" fmla="*/ 918917 w 1286355"/>
              <a:gd name="connsiteY20" fmla="*/ 1156335 h 1238931"/>
              <a:gd name="connsiteX21" fmla="*/ 805343 w 1286355"/>
              <a:gd name="connsiteY21" fmla="*/ 1238931 h 1238931"/>
              <a:gd name="connsiteX22" fmla="*/ 867292 w 1286355"/>
              <a:gd name="connsiteY22" fmla="*/ 764007 h 1238931"/>
              <a:gd name="connsiteX23" fmla="*/ 929242 w 1286355"/>
              <a:gd name="connsiteY23" fmla="*/ 464599 h 1238931"/>
              <a:gd name="connsiteX24" fmla="*/ 949892 w 1286355"/>
              <a:gd name="connsiteY24" fmla="*/ 330381 h 1238931"/>
              <a:gd name="connsiteX25" fmla="*/ 980866 w 1286355"/>
              <a:gd name="connsiteY25" fmla="*/ 227137 h 1238931"/>
              <a:gd name="connsiteX26" fmla="*/ 980866 w 1286355"/>
              <a:gd name="connsiteY26" fmla="*/ 0 h 1238931"/>
              <a:gd name="connsiteX27" fmla="*/ 898267 w 1286355"/>
              <a:gd name="connsiteY27" fmla="*/ 41297 h 1238931"/>
              <a:gd name="connsiteX28" fmla="*/ 1094440 w 1286355"/>
              <a:gd name="connsiteY28" fmla="*/ 123893 h 1238931"/>
              <a:gd name="connsiteX29" fmla="*/ 1197689 w 1286355"/>
              <a:gd name="connsiteY29" fmla="*/ 175515 h 1238931"/>
              <a:gd name="connsiteX30" fmla="*/ 1280289 w 1286355"/>
              <a:gd name="connsiteY30" fmla="*/ 206488 h 1238931"/>
              <a:gd name="connsiteX31" fmla="*/ 929242 w 1286355"/>
              <a:gd name="connsiteY31" fmla="*/ 154866 h 1238931"/>
              <a:gd name="connsiteX32" fmla="*/ 691769 w 1286355"/>
              <a:gd name="connsiteY32" fmla="*/ 123893 h 1238931"/>
              <a:gd name="connsiteX33" fmla="*/ 743393 w 1286355"/>
              <a:gd name="connsiteY33" fmla="*/ 196164 h 1238931"/>
              <a:gd name="connsiteX34" fmla="*/ 805343 w 1286355"/>
              <a:gd name="connsiteY34" fmla="*/ 227137 h 1238931"/>
              <a:gd name="connsiteX35" fmla="*/ 949892 w 1286355"/>
              <a:gd name="connsiteY35" fmla="*/ 289084 h 1238931"/>
              <a:gd name="connsiteX36" fmla="*/ 867292 w 1286355"/>
              <a:gd name="connsiteY36" fmla="*/ 309733 h 123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86355" h="1238931">
                <a:moveTo>
                  <a:pt x="0" y="41297"/>
                </a:moveTo>
                <a:lnTo>
                  <a:pt x="0" y="41297"/>
                </a:lnTo>
                <a:lnTo>
                  <a:pt x="144548" y="72271"/>
                </a:lnTo>
                <a:cubicBezTo>
                  <a:pt x="271132" y="97587"/>
                  <a:pt x="151865" y="68937"/>
                  <a:pt x="247798" y="92920"/>
                </a:cubicBezTo>
                <a:cubicBezTo>
                  <a:pt x="258123" y="99803"/>
                  <a:pt x="267673" y="108019"/>
                  <a:pt x="278772" y="113568"/>
                </a:cubicBezTo>
                <a:cubicBezTo>
                  <a:pt x="288507" y="118435"/>
                  <a:pt x="300691" y="117856"/>
                  <a:pt x="309747" y="123893"/>
                </a:cubicBezTo>
                <a:cubicBezTo>
                  <a:pt x="321896" y="131992"/>
                  <a:pt x="329636" y="145364"/>
                  <a:pt x="340722" y="154866"/>
                </a:cubicBezTo>
                <a:cubicBezTo>
                  <a:pt x="353787" y="166064"/>
                  <a:pt x="367429" y="176719"/>
                  <a:pt x="382021" y="185839"/>
                </a:cubicBezTo>
                <a:cubicBezTo>
                  <a:pt x="467957" y="239547"/>
                  <a:pt x="384040" y="181686"/>
                  <a:pt x="454296" y="216813"/>
                </a:cubicBezTo>
                <a:cubicBezTo>
                  <a:pt x="534352" y="256840"/>
                  <a:pt x="438395" y="221838"/>
                  <a:pt x="516245" y="247786"/>
                </a:cubicBezTo>
                <a:cubicBezTo>
                  <a:pt x="523128" y="258110"/>
                  <a:pt x="527362" y="270816"/>
                  <a:pt x="536895" y="278759"/>
                </a:cubicBezTo>
                <a:cubicBezTo>
                  <a:pt x="616597" y="345174"/>
                  <a:pt x="543270" y="251303"/>
                  <a:pt x="609170" y="330381"/>
                </a:cubicBezTo>
                <a:cubicBezTo>
                  <a:pt x="617114" y="339913"/>
                  <a:pt x="621875" y="351823"/>
                  <a:pt x="629819" y="361355"/>
                </a:cubicBezTo>
                <a:cubicBezTo>
                  <a:pt x="639167" y="372572"/>
                  <a:pt x="651446" y="381111"/>
                  <a:pt x="660794" y="392328"/>
                </a:cubicBezTo>
                <a:cubicBezTo>
                  <a:pt x="685915" y="422472"/>
                  <a:pt x="708824" y="454394"/>
                  <a:pt x="733068" y="485248"/>
                </a:cubicBezTo>
                <a:cubicBezTo>
                  <a:pt x="746683" y="502576"/>
                  <a:pt x="758785" y="521288"/>
                  <a:pt x="774368" y="536870"/>
                </a:cubicBezTo>
                <a:lnTo>
                  <a:pt x="805343" y="567843"/>
                </a:lnTo>
                <a:cubicBezTo>
                  <a:pt x="819996" y="626452"/>
                  <a:pt x="816129" y="623677"/>
                  <a:pt x="856967" y="691736"/>
                </a:cubicBezTo>
                <a:cubicBezTo>
                  <a:pt x="867292" y="708943"/>
                  <a:pt x="879638" y="725090"/>
                  <a:pt x="887942" y="743358"/>
                </a:cubicBezTo>
                <a:cubicBezTo>
                  <a:pt x="896949" y="763173"/>
                  <a:pt x="908592" y="805305"/>
                  <a:pt x="908592" y="805305"/>
                </a:cubicBezTo>
                <a:cubicBezTo>
                  <a:pt x="932059" y="969562"/>
                  <a:pt x="918917" y="853241"/>
                  <a:pt x="918917" y="1156335"/>
                </a:cubicBezTo>
                <a:lnTo>
                  <a:pt x="805343" y="1238931"/>
                </a:lnTo>
                <a:cubicBezTo>
                  <a:pt x="829312" y="1015237"/>
                  <a:pt x="829261" y="962603"/>
                  <a:pt x="867292" y="764007"/>
                </a:cubicBezTo>
                <a:cubicBezTo>
                  <a:pt x="886461" y="663909"/>
                  <a:pt x="913744" y="565330"/>
                  <a:pt x="929242" y="464599"/>
                </a:cubicBezTo>
                <a:cubicBezTo>
                  <a:pt x="936125" y="419860"/>
                  <a:pt x="940276" y="374614"/>
                  <a:pt x="949892" y="330381"/>
                </a:cubicBezTo>
                <a:cubicBezTo>
                  <a:pt x="957525" y="295271"/>
                  <a:pt x="977512" y="262910"/>
                  <a:pt x="980866" y="227137"/>
                </a:cubicBezTo>
                <a:cubicBezTo>
                  <a:pt x="987933" y="151755"/>
                  <a:pt x="980866" y="75712"/>
                  <a:pt x="980866" y="0"/>
                </a:cubicBezTo>
                <a:lnTo>
                  <a:pt x="898267" y="41297"/>
                </a:lnTo>
                <a:cubicBezTo>
                  <a:pt x="1115883" y="150101"/>
                  <a:pt x="822399" y="7309"/>
                  <a:pt x="1094440" y="123893"/>
                </a:cubicBezTo>
                <a:cubicBezTo>
                  <a:pt x="1129807" y="139050"/>
                  <a:pt x="1162527" y="159888"/>
                  <a:pt x="1197689" y="175515"/>
                </a:cubicBezTo>
                <a:cubicBezTo>
                  <a:pt x="1224560" y="187457"/>
                  <a:pt x="1309608" y="208743"/>
                  <a:pt x="1280289" y="206488"/>
                </a:cubicBezTo>
                <a:cubicBezTo>
                  <a:pt x="1162363" y="197417"/>
                  <a:pt x="1046706" y="168685"/>
                  <a:pt x="929242" y="154866"/>
                </a:cubicBezTo>
                <a:cubicBezTo>
                  <a:pt x="732927" y="131771"/>
                  <a:pt x="811828" y="143901"/>
                  <a:pt x="691769" y="123893"/>
                </a:cubicBezTo>
                <a:cubicBezTo>
                  <a:pt x="708977" y="147983"/>
                  <a:pt x="721487" y="176250"/>
                  <a:pt x="743393" y="196164"/>
                </a:cubicBezTo>
                <a:cubicBezTo>
                  <a:pt x="760476" y="211694"/>
                  <a:pt x="784122" y="218043"/>
                  <a:pt x="805343" y="227137"/>
                </a:cubicBezTo>
                <a:cubicBezTo>
                  <a:pt x="987705" y="305288"/>
                  <a:pt x="800285" y="214283"/>
                  <a:pt x="949892" y="289084"/>
                </a:cubicBezTo>
                <a:cubicBezTo>
                  <a:pt x="896279" y="315889"/>
                  <a:pt x="923983" y="309733"/>
                  <a:pt x="867292" y="309733"/>
                </a:cubicBezTo>
              </a:path>
            </a:pathLst>
          </a:custGeom>
        </p:spPr>
        <p:txBody>
          <a:bodyPr rtlCol="0" anchor="ctr"/>
          <a:lstStyle/>
          <a:p>
            <a:pPr algn="ctr"/>
            <a:endParaRPr lang="en-US"/>
          </a:p>
        </p:txBody>
      </p:sp>
      <p:sp>
        <p:nvSpPr>
          <p:cNvPr id="8" name="Freeform 7"/>
          <p:cNvSpPr/>
          <p:nvPr/>
        </p:nvSpPr>
        <p:spPr>
          <a:xfrm>
            <a:off x="7464911" y="3252194"/>
            <a:ext cx="1538412" cy="960172"/>
          </a:xfrm>
          <a:custGeom>
            <a:avLst/>
            <a:gdLst>
              <a:gd name="connsiteX0" fmla="*/ 0 w 1538412"/>
              <a:gd name="connsiteY0" fmla="*/ 154867 h 960172"/>
              <a:gd name="connsiteX1" fmla="*/ 0 w 1538412"/>
              <a:gd name="connsiteY1" fmla="*/ 154867 h 960172"/>
              <a:gd name="connsiteX2" fmla="*/ 268448 w 1538412"/>
              <a:gd name="connsiteY2" fmla="*/ 175515 h 960172"/>
              <a:gd name="connsiteX3" fmla="*/ 309748 w 1538412"/>
              <a:gd name="connsiteY3" fmla="*/ 196164 h 960172"/>
              <a:gd name="connsiteX4" fmla="*/ 371697 w 1538412"/>
              <a:gd name="connsiteY4" fmla="*/ 216813 h 960172"/>
              <a:gd name="connsiteX5" fmla="*/ 485271 w 1538412"/>
              <a:gd name="connsiteY5" fmla="*/ 237462 h 960172"/>
              <a:gd name="connsiteX6" fmla="*/ 526571 w 1538412"/>
              <a:gd name="connsiteY6" fmla="*/ 258111 h 960172"/>
              <a:gd name="connsiteX7" fmla="*/ 691769 w 1538412"/>
              <a:gd name="connsiteY7" fmla="*/ 320057 h 960172"/>
              <a:gd name="connsiteX8" fmla="*/ 784694 w 1538412"/>
              <a:gd name="connsiteY8" fmla="*/ 361355 h 960172"/>
              <a:gd name="connsiteX9" fmla="*/ 867293 w 1538412"/>
              <a:gd name="connsiteY9" fmla="*/ 392328 h 960172"/>
              <a:gd name="connsiteX10" fmla="*/ 970542 w 1538412"/>
              <a:gd name="connsiteY10" fmla="*/ 454275 h 960172"/>
              <a:gd name="connsiteX11" fmla="*/ 1166715 w 1538412"/>
              <a:gd name="connsiteY11" fmla="*/ 557519 h 960172"/>
              <a:gd name="connsiteX12" fmla="*/ 1249315 w 1538412"/>
              <a:gd name="connsiteY12" fmla="*/ 629790 h 960172"/>
              <a:gd name="connsiteX13" fmla="*/ 1342239 w 1538412"/>
              <a:gd name="connsiteY13" fmla="*/ 702061 h 960172"/>
              <a:gd name="connsiteX14" fmla="*/ 1497112 w 1538412"/>
              <a:gd name="connsiteY14" fmla="*/ 867252 h 960172"/>
              <a:gd name="connsiteX15" fmla="*/ 1528087 w 1538412"/>
              <a:gd name="connsiteY15" fmla="*/ 939523 h 960172"/>
              <a:gd name="connsiteX16" fmla="*/ 1538412 w 1538412"/>
              <a:gd name="connsiteY16" fmla="*/ 960172 h 960172"/>
              <a:gd name="connsiteX17" fmla="*/ 629820 w 1538412"/>
              <a:gd name="connsiteY17" fmla="*/ 0 h 96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8412" h="960172">
                <a:moveTo>
                  <a:pt x="0" y="154867"/>
                </a:moveTo>
                <a:lnTo>
                  <a:pt x="0" y="154867"/>
                </a:lnTo>
                <a:cubicBezTo>
                  <a:pt x="2800" y="155014"/>
                  <a:pt x="212248" y="160189"/>
                  <a:pt x="268448" y="175515"/>
                </a:cubicBezTo>
                <a:cubicBezTo>
                  <a:pt x="283297" y="179565"/>
                  <a:pt x="295457" y="190448"/>
                  <a:pt x="309748" y="196164"/>
                </a:cubicBezTo>
                <a:cubicBezTo>
                  <a:pt x="329958" y="204248"/>
                  <a:pt x="350509" y="211828"/>
                  <a:pt x="371697" y="216813"/>
                </a:cubicBezTo>
                <a:cubicBezTo>
                  <a:pt x="409153" y="225626"/>
                  <a:pt x="447413" y="230579"/>
                  <a:pt x="485271" y="237462"/>
                </a:cubicBezTo>
                <a:cubicBezTo>
                  <a:pt x="499038" y="244345"/>
                  <a:pt x="512280" y="252395"/>
                  <a:pt x="526571" y="258111"/>
                </a:cubicBezTo>
                <a:cubicBezTo>
                  <a:pt x="581175" y="279952"/>
                  <a:pt x="638027" y="296173"/>
                  <a:pt x="691769" y="320057"/>
                </a:cubicBezTo>
                <a:cubicBezTo>
                  <a:pt x="722744" y="333823"/>
                  <a:pt x="753351" y="348450"/>
                  <a:pt x="784694" y="361355"/>
                </a:cubicBezTo>
                <a:cubicBezTo>
                  <a:pt x="811884" y="372550"/>
                  <a:pt x="840992" y="379178"/>
                  <a:pt x="867293" y="392328"/>
                </a:cubicBezTo>
                <a:cubicBezTo>
                  <a:pt x="903192" y="410277"/>
                  <a:pt x="935400" y="434887"/>
                  <a:pt x="970542" y="454275"/>
                </a:cubicBezTo>
                <a:cubicBezTo>
                  <a:pt x="1035243" y="489970"/>
                  <a:pt x="1111103" y="508861"/>
                  <a:pt x="1166715" y="557519"/>
                </a:cubicBezTo>
                <a:cubicBezTo>
                  <a:pt x="1194248" y="581609"/>
                  <a:pt x="1221074" y="606534"/>
                  <a:pt x="1249315" y="629790"/>
                </a:cubicBezTo>
                <a:cubicBezTo>
                  <a:pt x="1279606" y="654734"/>
                  <a:pt x="1313072" y="675811"/>
                  <a:pt x="1342239" y="702061"/>
                </a:cubicBezTo>
                <a:cubicBezTo>
                  <a:pt x="1374208" y="730831"/>
                  <a:pt x="1462370" y="815141"/>
                  <a:pt x="1497112" y="867252"/>
                </a:cubicBezTo>
                <a:cubicBezTo>
                  <a:pt x="1520613" y="902502"/>
                  <a:pt x="1514320" y="905108"/>
                  <a:pt x="1528087" y="939523"/>
                </a:cubicBezTo>
                <a:cubicBezTo>
                  <a:pt x="1530945" y="946668"/>
                  <a:pt x="1534970" y="953289"/>
                  <a:pt x="1538412" y="960172"/>
                </a:cubicBezTo>
                <a:lnTo>
                  <a:pt x="629820" y="0"/>
                </a:lnTo>
              </a:path>
            </a:pathLst>
          </a:custGeom>
        </p:spPr>
        <p:txBody>
          <a:bodyPr rtlCol="0" anchor="ctr"/>
          <a:lstStyle/>
          <a:p>
            <a:pPr algn="ctr"/>
            <a:endParaRPr lang="en-US"/>
          </a:p>
        </p:txBody>
      </p:sp>
      <p:cxnSp>
        <p:nvCxnSpPr>
          <p:cNvPr id="15" name="Straight Connector 14"/>
          <p:cNvCxnSpPr/>
          <p:nvPr/>
        </p:nvCxnSpPr>
        <p:spPr bwMode="auto">
          <a:xfrm>
            <a:off x="7010400" y="5272617"/>
            <a:ext cx="0" cy="778933"/>
          </a:xfrm>
          <a:prstGeom prst="line">
            <a:avLst/>
          </a:prstGeom>
          <a:noFill/>
          <a:ln w="19050" cap="rnd"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7010400" y="6019800"/>
            <a:ext cx="152400" cy="762000"/>
          </a:xfrm>
          <a:prstGeom prst="line">
            <a:avLst/>
          </a:prstGeom>
          <a:noFill/>
          <a:ln w="19050" cap="rnd" cmpd="sng" algn="ctr">
            <a:solidFill>
              <a:srgbClr val="000000"/>
            </a:solidFill>
            <a:prstDash val="solid"/>
            <a:round/>
            <a:headEnd type="none" w="med" len="med"/>
            <a:tailEnd type="none" w="med" len="med"/>
          </a:ln>
          <a:effectLst/>
        </p:spPr>
      </p:cxnSp>
      <p:cxnSp>
        <p:nvCxnSpPr>
          <p:cNvPr id="28" name="Straight Connector 27"/>
          <p:cNvCxnSpPr/>
          <p:nvPr/>
        </p:nvCxnSpPr>
        <p:spPr bwMode="auto">
          <a:xfrm>
            <a:off x="7004051" y="3473450"/>
            <a:ext cx="6349" cy="717550"/>
          </a:xfrm>
          <a:prstGeom prst="line">
            <a:avLst/>
          </a:prstGeom>
          <a:noFill/>
          <a:ln w="19050" cap="rnd" cmpd="sng" algn="ctr">
            <a:solidFill>
              <a:srgbClr val="000000"/>
            </a:solidFill>
            <a:prstDash val="solid"/>
            <a:round/>
            <a:headEnd type="none" w="med" len="med"/>
            <a:tailEnd type="none" w="med" len="med"/>
          </a:ln>
          <a:effectLst/>
        </p:spPr>
      </p:cxnSp>
      <p:cxnSp>
        <p:nvCxnSpPr>
          <p:cNvPr id="31" name="Straight Connector 30"/>
          <p:cNvCxnSpPr/>
          <p:nvPr/>
        </p:nvCxnSpPr>
        <p:spPr bwMode="auto">
          <a:xfrm>
            <a:off x="7073900" y="4222750"/>
            <a:ext cx="685800" cy="38100"/>
          </a:xfrm>
          <a:prstGeom prst="line">
            <a:avLst/>
          </a:prstGeom>
          <a:noFill/>
          <a:ln w="19050" cap="rnd" cmpd="sng" algn="ctr">
            <a:solidFill>
              <a:schemeClr val="tx1"/>
            </a:solidFill>
            <a:prstDash val="solid"/>
            <a:round/>
            <a:headEnd type="none" w="med" len="med"/>
            <a:tailEnd type="none" w="med" len="med"/>
          </a:ln>
          <a:effectLst/>
        </p:spPr>
      </p:cxnSp>
      <p:cxnSp>
        <p:nvCxnSpPr>
          <p:cNvPr id="56" name="Straight Connector 55"/>
          <p:cNvCxnSpPr/>
          <p:nvPr/>
        </p:nvCxnSpPr>
        <p:spPr bwMode="auto">
          <a:xfrm>
            <a:off x="7010400" y="1714500"/>
            <a:ext cx="0" cy="768350"/>
          </a:xfrm>
          <a:prstGeom prst="line">
            <a:avLst/>
          </a:prstGeom>
          <a:noFill/>
          <a:ln w="19050" cap="rnd" cmpd="sng" algn="ctr">
            <a:solidFill>
              <a:srgbClr val="000000"/>
            </a:solidFill>
            <a:prstDash val="solid"/>
            <a:round/>
            <a:headEnd type="none" w="med" len="med"/>
            <a:tailEnd type="none" w="med" len="med"/>
          </a:ln>
          <a:effectLst/>
        </p:spPr>
      </p:cxnSp>
      <p:cxnSp>
        <p:nvCxnSpPr>
          <p:cNvPr id="63" name="Straight Connector 62"/>
          <p:cNvCxnSpPr/>
          <p:nvPr/>
        </p:nvCxnSpPr>
        <p:spPr bwMode="auto">
          <a:xfrm>
            <a:off x="7010400" y="2489200"/>
            <a:ext cx="609600" cy="406400"/>
          </a:xfrm>
          <a:prstGeom prst="line">
            <a:avLst/>
          </a:prstGeom>
          <a:noFill/>
          <a:ln w="19050" cap="rnd" cmpd="sng" algn="ctr">
            <a:solidFill>
              <a:srgbClr val="000000"/>
            </a:solidFill>
            <a:prstDash val="solid"/>
            <a:round/>
            <a:headEnd type="none" w="med" len="med"/>
            <a:tailEnd type="none" w="med" len="med"/>
          </a:ln>
          <a:effectLst/>
        </p:spPr>
      </p:cxnSp>
      <p:sp>
        <p:nvSpPr>
          <p:cNvPr id="79" name="TextBox 78"/>
          <p:cNvSpPr txBox="1"/>
          <p:nvPr/>
        </p:nvSpPr>
        <p:spPr>
          <a:xfrm>
            <a:off x="8115300" y="2233010"/>
            <a:ext cx="685800" cy="357790"/>
          </a:xfrm>
          <a:prstGeom prst="rect">
            <a:avLst/>
          </a:prstGeom>
          <a:noFill/>
        </p:spPr>
        <p:txBody>
          <a:bodyPr wrap="square" rtlCol="0" anchor="t" anchorCtr="0">
            <a:spAutoFit/>
          </a:bodyPr>
          <a:lstStyle/>
          <a:p>
            <a:pPr algn="l">
              <a:lnSpc>
                <a:spcPct val="95000"/>
              </a:lnSpc>
            </a:pPr>
            <a:r>
              <a:rPr lang="en-US" dirty="0" smtClean="0">
                <a:solidFill>
                  <a:srgbClr val="000000"/>
                </a:solidFill>
                <a:latin typeface="+mn-lt"/>
                <a:cs typeface="Corbel"/>
              </a:rPr>
              <a:t>33%</a:t>
            </a:r>
          </a:p>
        </p:txBody>
      </p:sp>
      <p:sp>
        <p:nvSpPr>
          <p:cNvPr id="80" name="TextBox 79"/>
          <p:cNvSpPr txBox="1"/>
          <p:nvPr/>
        </p:nvSpPr>
        <p:spPr>
          <a:xfrm>
            <a:off x="8153400" y="4061810"/>
            <a:ext cx="609600" cy="357790"/>
          </a:xfrm>
          <a:prstGeom prst="rect">
            <a:avLst/>
          </a:prstGeom>
          <a:noFill/>
        </p:spPr>
        <p:txBody>
          <a:bodyPr wrap="square" rtlCol="0" anchor="t" anchorCtr="0">
            <a:spAutoFit/>
          </a:bodyPr>
          <a:lstStyle/>
          <a:p>
            <a:pPr algn="l">
              <a:lnSpc>
                <a:spcPct val="95000"/>
              </a:lnSpc>
            </a:pPr>
            <a:r>
              <a:rPr lang="en-US" dirty="0" smtClean="0">
                <a:solidFill>
                  <a:srgbClr val="000000"/>
                </a:solidFill>
                <a:latin typeface="+mn-lt"/>
                <a:cs typeface="Corbel"/>
              </a:rPr>
              <a:t>26%</a:t>
            </a:r>
          </a:p>
        </p:txBody>
      </p:sp>
      <p:sp>
        <p:nvSpPr>
          <p:cNvPr id="81" name="TextBox 80"/>
          <p:cNvSpPr txBox="1"/>
          <p:nvPr/>
        </p:nvSpPr>
        <p:spPr>
          <a:xfrm>
            <a:off x="8115300" y="5791200"/>
            <a:ext cx="876300" cy="446276"/>
          </a:xfrm>
          <a:prstGeom prst="rect">
            <a:avLst/>
          </a:prstGeom>
          <a:noFill/>
        </p:spPr>
        <p:txBody>
          <a:bodyPr wrap="square" rtlCol="0" anchor="t" anchorCtr="0">
            <a:spAutoFit/>
          </a:bodyPr>
          <a:lstStyle/>
          <a:p>
            <a:pPr algn="l">
              <a:lnSpc>
                <a:spcPct val="95000"/>
              </a:lnSpc>
            </a:pPr>
            <a:r>
              <a:rPr lang="en-US" sz="2400" b="1" dirty="0" smtClean="0">
                <a:solidFill>
                  <a:srgbClr val="000000"/>
                </a:solidFill>
                <a:latin typeface="+mn-lt"/>
                <a:cs typeface="Corbel"/>
              </a:rPr>
              <a:t>47%</a:t>
            </a:r>
          </a:p>
        </p:txBody>
      </p:sp>
      <p:sp>
        <p:nvSpPr>
          <p:cNvPr id="30" name="TextBox 29"/>
          <p:cNvSpPr txBox="1"/>
          <p:nvPr/>
        </p:nvSpPr>
        <p:spPr>
          <a:xfrm>
            <a:off x="1066800" y="5562600"/>
            <a:ext cx="1540305" cy="505266"/>
          </a:xfrm>
          <a:prstGeom prst="rect">
            <a:avLst/>
          </a:prstGeom>
          <a:noFill/>
        </p:spPr>
        <p:txBody>
          <a:bodyPr wrap="none" rtlCol="0" anchor="t" anchorCtr="0">
            <a:spAutoFit/>
          </a:bodyPr>
          <a:lstStyle/>
          <a:p>
            <a:pPr algn="l">
              <a:lnSpc>
                <a:spcPct val="95000"/>
              </a:lnSpc>
            </a:pPr>
            <a:r>
              <a:rPr lang="en-US" sz="2800" b="1" dirty="0" smtClean="0">
                <a:solidFill>
                  <a:schemeClr val="tx1">
                    <a:lumMod val="65000"/>
                    <a:lumOff val="35000"/>
                  </a:schemeClr>
                </a:solidFill>
                <a:latin typeface="+mn-lt"/>
                <a:cs typeface="Corbel"/>
              </a:rPr>
              <a:t>VXA3859</a:t>
            </a:r>
          </a:p>
        </p:txBody>
      </p:sp>
      <p:pic>
        <p:nvPicPr>
          <p:cNvPr id="29" name="Picture 28"/>
          <p:cNvPicPr>
            <a:picLocks noChangeAspect="1"/>
          </p:cNvPicPr>
          <p:nvPr/>
        </p:nvPicPr>
        <p:blipFill>
          <a:blip r:embed="rId8"/>
          <a:stretch>
            <a:fillRect/>
          </a:stretch>
        </p:blipFill>
        <p:spPr>
          <a:xfrm>
            <a:off x="3429000" y="3429000"/>
            <a:ext cx="1600200" cy="1600200"/>
          </a:xfrm>
          <a:prstGeom prst="rect">
            <a:avLst/>
          </a:prstGeom>
        </p:spPr>
      </p:pic>
    </p:spTree>
    <p:extLst>
      <p:ext uri="{BB962C8B-B14F-4D97-AF65-F5344CB8AC3E}">
        <p14:creationId xmlns:p14="http://schemas.microsoft.com/office/powerpoint/2010/main" val="3416308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453519"/>
            <a:ext cx="7467599" cy="564257"/>
          </a:xfrm>
        </p:spPr>
        <p:txBody>
          <a:bodyPr/>
          <a:lstStyle/>
          <a:p>
            <a:r>
              <a:rPr lang="en-US" sz="3200" dirty="0" smtClean="0"/>
              <a:t>Summary</a:t>
            </a:r>
            <a:endParaRPr lang="en-US" sz="2800" dirty="0"/>
          </a:p>
        </p:txBody>
      </p:sp>
      <p:sp>
        <p:nvSpPr>
          <p:cNvPr id="6" name="Content Placeholder 5"/>
          <p:cNvSpPr>
            <a:spLocks noGrp="1"/>
          </p:cNvSpPr>
          <p:nvPr>
            <p:ph idx="1"/>
          </p:nvPr>
        </p:nvSpPr>
        <p:spPr>
          <a:xfrm>
            <a:off x="228600" y="1752600"/>
            <a:ext cx="8534400" cy="5638979"/>
          </a:xfrm>
        </p:spPr>
        <p:txBody>
          <a:bodyPr/>
          <a:lstStyle/>
          <a:p>
            <a:pPr marL="0" indent="0">
              <a:buNone/>
            </a:pPr>
            <a:r>
              <a:rPr lang="en-US" sz="2400" b="1" dirty="0" smtClean="0"/>
              <a:t>Clinical Trials-Tablet Influenza Vaccine</a:t>
            </a:r>
          </a:p>
          <a:p>
            <a:r>
              <a:rPr lang="en-US" dirty="0" smtClean="0"/>
              <a:t>Neutralizing antibody responses induced comparable to seasonal IM vaccines</a:t>
            </a:r>
          </a:p>
          <a:p>
            <a:r>
              <a:rPr lang="en-US" dirty="0"/>
              <a:t>M</a:t>
            </a:r>
            <a:r>
              <a:rPr lang="en-US" dirty="0" smtClean="0"/>
              <a:t>ucosal IgA responses  elicited</a:t>
            </a:r>
            <a:endParaRPr lang="en-US" dirty="0"/>
          </a:p>
          <a:p>
            <a:r>
              <a:rPr lang="en-US" dirty="0"/>
              <a:t>M</a:t>
            </a:r>
            <a:r>
              <a:rPr lang="en-US" dirty="0" smtClean="0"/>
              <a:t>ucosal homing, IFN-</a:t>
            </a:r>
            <a:r>
              <a:rPr lang="en-US" dirty="0" smtClean="0">
                <a:latin typeface="Symbol" charset="2"/>
                <a:cs typeface="Symbol" charset="2"/>
              </a:rPr>
              <a:t>g</a:t>
            </a:r>
            <a:r>
              <a:rPr lang="en-US" dirty="0" smtClean="0"/>
              <a:t> producing, CD8 T cells induced</a:t>
            </a:r>
          </a:p>
          <a:p>
            <a:endParaRPr lang="en-US" dirty="0"/>
          </a:p>
          <a:p>
            <a:pPr marL="0" indent="0">
              <a:buNone/>
            </a:pPr>
            <a:r>
              <a:rPr lang="en-US" sz="2400" b="1" dirty="0" smtClean="0"/>
              <a:t>Preclinical HSV-2 Therapeutic Vaccine</a:t>
            </a:r>
          </a:p>
          <a:p>
            <a:r>
              <a:rPr lang="en-US" dirty="0" smtClean="0"/>
              <a:t>Identified a potential T cell antigen with </a:t>
            </a:r>
            <a:r>
              <a:rPr lang="en-US" dirty="0" err="1" smtClean="0"/>
              <a:t>immunodominant</a:t>
            </a:r>
            <a:r>
              <a:rPr lang="en-US" dirty="0" smtClean="0"/>
              <a:t> epitope/s </a:t>
            </a:r>
          </a:p>
          <a:p>
            <a:r>
              <a:rPr lang="en-US" dirty="0" smtClean="0"/>
              <a:t>Elicits a high % of </a:t>
            </a:r>
            <a:r>
              <a:rPr lang="en-US" dirty="0" err="1" smtClean="0"/>
              <a:t>polyfunctional</a:t>
            </a:r>
            <a:r>
              <a:rPr lang="en-US" dirty="0" smtClean="0"/>
              <a:t> CD8 cytotoxic T cells </a:t>
            </a:r>
          </a:p>
          <a:p>
            <a:r>
              <a:rPr lang="en-US" dirty="0" smtClean="0"/>
              <a:t>Efficacy study vaccinating with </a:t>
            </a:r>
            <a:r>
              <a:rPr lang="en-US" dirty="0" err="1" smtClean="0"/>
              <a:t>gD</a:t>
            </a:r>
            <a:r>
              <a:rPr lang="en-US" dirty="0" smtClean="0"/>
              <a:t> plus VXA3859 is on going </a:t>
            </a:r>
          </a:p>
          <a:p>
            <a:pPr marL="0" indent="0">
              <a:buNone/>
            </a:pPr>
            <a:endParaRPr lang="en-US" dirty="0"/>
          </a:p>
          <a:p>
            <a:pPr marL="0" indent="0">
              <a:buNone/>
            </a:pPr>
            <a:endParaRPr lang="en-US" dirty="0" smtClean="0"/>
          </a:p>
          <a:p>
            <a:endParaRPr lang="en-US" dirty="0" smtClean="0"/>
          </a:p>
          <a:p>
            <a:endParaRPr lang="en-US" dirty="0"/>
          </a:p>
          <a:p>
            <a:pPr marL="0" indent="0">
              <a:buNone/>
            </a:pPr>
            <a:endParaRPr lang="en-US" dirty="0"/>
          </a:p>
        </p:txBody>
      </p:sp>
      <p:sp>
        <p:nvSpPr>
          <p:cNvPr id="4" name="Rectangle 3"/>
          <p:cNvSpPr/>
          <p:nvPr/>
        </p:nvSpPr>
        <p:spPr bwMode="gray">
          <a:xfrm>
            <a:off x="66294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Tree>
    <p:extLst>
      <p:ext uri="{BB962C8B-B14F-4D97-AF65-F5344CB8AC3E}">
        <p14:creationId xmlns:p14="http://schemas.microsoft.com/office/powerpoint/2010/main" val="1840723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453519"/>
            <a:ext cx="6934199" cy="564257"/>
          </a:xfrm>
        </p:spPr>
        <p:txBody>
          <a:bodyPr/>
          <a:lstStyle/>
          <a:p>
            <a:r>
              <a:rPr lang="en-US" sz="3200" dirty="0" smtClean="0"/>
              <a:t>Acknowledgements</a:t>
            </a:r>
            <a:endParaRPr lang="en-US" sz="3200" dirty="0"/>
          </a:p>
        </p:txBody>
      </p:sp>
      <p:sp>
        <p:nvSpPr>
          <p:cNvPr id="3" name="Content Placeholder 2"/>
          <p:cNvSpPr>
            <a:spLocks noGrp="1"/>
          </p:cNvSpPr>
          <p:nvPr>
            <p:ph sz="half" idx="2"/>
          </p:nvPr>
        </p:nvSpPr>
        <p:spPr>
          <a:xfrm>
            <a:off x="4724400" y="1941132"/>
            <a:ext cx="4114800" cy="1411668"/>
          </a:xfrm>
        </p:spPr>
        <p:txBody>
          <a:bodyPr/>
          <a:lstStyle/>
          <a:p>
            <a:pPr marL="0" indent="0">
              <a:buNone/>
            </a:pPr>
            <a:endParaRPr lang="en-US" sz="2800" b="1" dirty="0" smtClean="0"/>
          </a:p>
          <a:p>
            <a:r>
              <a:rPr lang="en-US" sz="2400" b="1" dirty="0" smtClean="0"/>
              <a:t>David Bernstein</a:t>
            </a:r>
          </a:p>
          <a:p>
            <a:r>
              <a:rPr lang="en-US" sz="2400" b="1" dirty="0" smtClean="0"/>
              <a:t>Rhonda Cardin</a:t>
            </a:r>
            <a:endParaRPr lang="en-US" sz="2400" b="1" dirty="0"/>
          </a:p>
        </p:txBody>
      </p:sp>
      <p:sp>
        <p:nvSpPr>
          <p:cNvPr id="4" name="Content Placeholder 3"/>
          <p:cNvSpPr>
            <a:spLocks noGrp="1"/>
          </p:cNvSpPr>
          <p:nvPr>
            <p:ph sz="half" idx="10"/>
          </p:nvPr>
        </p:nvSpPr>
        <p:spPr>
          <a:xfrm>
            <a:off x="228600" y="1905109"/>
            <a:ext cx="4114800" cy="5434307"/>
          </a:xfrm>
        </p:spPr>
        <p:txBody>
          <a:bodyPr/>
          <a:lstStyle/>
          <a:p>
            <a:endParaRPr lang="en-US" sz="2400" b="1" dirty="0" smtClean="0"/>
          </a:p>
          <a:p>
            <a:r>
              <a:rPr lang="en-US" sz="2400" b="1" dirty="0" smtClean="0"/>
              <a:t>Sean Tucker</a:t>
            </a:r>
            <a:endParaRPr lang="en-US" sz="3200" b="1" dirty="0" smtClean="0"/>
          </a:p>
          <a:p>
            <a:r>
              <a:rPr lang="en-US" sz="2400" b="1" dirty="0" smtClean="0"/>
              <a:t>Katie Hodgson</a:t>
            </a:r>
          </a:p>
          <a:p>
            <a:r>
              <a:rPr lang="en-US" sz="2400" b="1" dirty="0" smtClean="0"/>
              <a:t>Josefina Martinez</a:t>
            </a:r>
          </a:p>
          <a:p>
            <a:endParaRPr lang="en-US" sz="2400" b="1" dirty="0"/>
          </a:p>
          <a:p>
            <a:r>
              <a:rPr lang="en-US" sz="2400" b="1" dirty="0" err="1" smtClean="0"/>
              <a:t>Leesun</a:t>
            </a:r>
            <a:r>
              <a:rPr lang="en-US" sz="2400" b="1" dirty="0" smtClean="0"/>
              <a:t> Kim</a:t>
            </a:r>
          </a:p>
          <a:p>
            <a:r>
              <a:rPr lang="en-US" sz="2400" b="1" dirty="0" smtClean="0"/>
              <a:t>Jennifer </a:t>
            </a:r>
            <a:r>
              <a:rPr lang="en-US" sz="2400" b="1" dirty="0" err="1" smtClean="0"/>
              <a:t>Brandl</a:t>
            </a:r>
            <a:endParaRPr lang="en-US" sz="2400" b="1" dirty="0"/>
          </a:p>
          <a:p>
            <a:endParaRPr lang="en-US" sz="2400" b="1" dirty="0" smtClean="0"/>
          </a:p>
          <a:p>
            <a:r>
              <a:rPr lang="en-US" sz="2400" b="1" dirty="0" smtClean="0"/>
              <a:t>Ciaran </a:t>
            </a:r>
            <a:r>
              <a:rPr lang="en-US" sz="2400" b="1" dirty="0" err="1" smtClean="0"/>
              <a:t>Scallan</a:t>
            </a:r>
            <a:endParaRPr lang="en-US" sz="2400" b="1" dirty="0" smtClean="0"/>
          </a:p>
          <a:p>
            <a:r>
              <a:rPr lang="en-US" sz="2400" b="1" dirty="0" smtClean="0"/>
              <a:t>Jon </a:t>
            </a:r>
            <a:r>
              <a:rPr lang="en-US" sz="2400" b="1" dirty="0" err="1" smtClean="0"/>
              <a:t>Lindbloom</a:t>
            </a:r>
            <a:endParaRPr lang="en-US" sz="2400" b="1" dirty="0" smtClean="0"/>
          </a:p>
          <a:p>
            <a:r>
              <a:rPr lang="en-US" sz="2400" b="1" dirty="0" smtClean="0"/>
              <a:t>Emery Dora</a:t>
            </a:r>
          </a:p>
          <a:p>
            <a:pPr marL="0" indent="0">
              <a:buNone/>
            </a:pPr>
            <a:endParaRPr lang="en-US" sz="2400" b="1" dirty="0" smtClean="0"/>
          </a:p>
        </p:txBody>
      </p:sp>
      <p:sp>
        <p:nvSpPr>
          <p:cNvPr id="5" name="Rectangle 4"/>
          <p:cNvSpPr/>
          <p:nvPr/>
        </p:nvSpPr>
        <p:spPr bwMode="gray">
          <a:xfrm>
            <a:off x="66294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pic>
        <p:nvPicPr>
          <p:cNvPr id="7" name="Picture 6" descr="Screen Shot 2015-08-02 at 2.44.48 PM.png"/>
          <p:cNvPicPr>
            <a:picLocks noChangeAspect="1"/>
          </p:cNvPicPr>
          <p:nvPr/>
        </p:nvPicPr>
        <p:blipFill rotWithShape="1">
          <a:blip r:embed="rId3">
            <a:extLst>
              <a:ext uri="{28A0092B-C50C-407E-A947-70E740481C1C}">
                <a14:useLocalDpi xmlns:a14="http://schemas.microsoft.com/office/drawing/2010/main" val="0"/>
              </a:ext>
            </a:extLst>
          </a:blip>
          <a:srcRect l="7555" t="8200"/>
          <a:stretch/>
        </p:blipFill>
        <p:spPr>
          <a:xfrm>
            <a:off x="4953000" y="1609799"/>
            <a:ext cx="2130038" cy="676201"/>
          </a:xfrm>
          <a:prstGeom prst="rect">
            <a:avLst/>
          </a:prstGeom>
        </p:spPr>
      </p:pic>
      <p:pic>
        <p:nvPicPr>
          <p:cNvPr id="9" name="Picture 8" descr="Screen Shot 2015-08-02 at 4.33.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260" y="1371600"/>
            <a:ext cx="1280160" cy="914400"/>
          </a:xfrm>
          <a:prstGeom prst="rect">
            <a:avLst/>
          </a:prstGeom>
        </p:spPr>
      </p:pic>
    </p:spTree>
    <p:extLst>
      <p:ext uri="{BB962C8B-B14F-4D97-AF65-F5344CB8AC3E}">
        <p14:creationId xmlns:p14="http://schemas.microsoft.com/office/powerpoint/2010/main" val="2237704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3442279440"/>
      </p:ext>
    </p:extLst>
  </p:cSld>
  <p:clrMapOvr>
    <a:masterClrMapping/>
  </p:clrMapOvr>
  <p:transition xmlns:p14="http://schemas.microsoft.com/office/powerpoint/2010/mai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1" y="220635"/>
            <a:ext cx="7391399" cy="797141"/>
          </a:xfrm>
        </p:spPr>
        <p:txBody>
          <a:bodyPr/>
          <a:lstStyle/>
          <a:p>
            <a:r>
              <a:rPr lang="en-US" dirty="0" smtClean="0"/>
              <a:t>Neutralizing Titers to Transgene Not Affected by Pre-Existing Immunity to Ad5 </a:t>
            </a:r>
            <a:endParaRPr lang="en-US" dirty="0"/>
          </a:p>
        </p:txBody>
      </p:sp>
      <p:pic>
        <p:nvPicPr>
          <p:cNvPr id="6" name="Picture 5" descr="Screen Shot 2015-08-12 at 12.29.53 PM.png"/>
          <p:cNvPicPr>
            <a:picLocks noChangeAspect="1"/>
          </p:cNvPicPr>
          <p:nvPr/>
        </p:nvPicPr>
        <p:blipFill rotWithShape="1">
          <a:blip r:embed="rId2">
            <a:extLst>
              <a:ext uri="{28A0092B-C50C-407E-A947-70E740481C1C}">
                <a14:useLocalDpi xmlns:a14="http://schemas.microsoft.com/office/drawing/2010/main" val="0"/>
              </a:ext>
            </a:extLst>
          </a:blip>
          <a:srcRect b="24318"/>
          <a:stretch/>
        </p:blipFill>
        <p:spPr>
          <a:xfrm>
            <a:off x="528015" y="1828800"/>
            <a:ext cx="7909721" cy="3886200"/>
          </a:xfrm>
          <a:prstGeom prst="rect">
            <a:avLst/>
          </a:prstGeom>
          <a:noFill/>
        </p:spPr>
      </p:pic>
      <p:sp>
        <p:nvSpPr>
          <p:cNvPr id="7" name="TextBox 6"/>
          <p:cNvSpPr txBox="1"/>
          <p:nvPr/>
        </p:nvSpPr>
        <p:spPr>
          <a:xfrm>
            <a:off x="1752600" y="1447800"/>
            <a:ext cx="2531462" cy="357790"/>
          </a:xfrm>
          <a:prstGeom prst="rect">
            <a:avLst/>
          </a:prstGeom>
          <a:noFill/>
        </p:spPr>
        <p:txBody>
          <a:bodyPr wrap="none" rtlCol="0" anchor="t" anchorCtr="0">
            <a:spAutoFit/>
          </a:bodyPr>
          <a:lstStyle/>
          <a:p>
            <a:pPr algn="l">
              <a:lnSpc>
                <a:spcPct val="95000"/>
              </a:lnSpc>
            </a:pPr>
            <a:r>
              <a:rPr lang="en-US" dirty="0" err="1" smtClean="0">
                <a:solidFill>
                  <a:schemeClr val="tx1">
                    <a:lumMod val="65000"/>
                    <a:lumOff val="35000"/>
                  </a:schemeClr>
                </a:solidFill>
                <a:latin typeface="+mn-lt"/>
                <a:cs typeface="Corbel"/>
              </a:rPr>
              <a:t>Microneutralization</a:t>
            </a:r>
            <a:r>
              <a:rPr lang="en-US" dirty="0" smtClean="0">
                <a:solidFill>
                  <a:schemeClr val="tx1">
                    <a:lumMod val="65000"/>
                    <a:lumOff val="35000"/>
                  </a:schemeClr>
                </a:solidFill>
                <a:latin typeface="+mn-lt"/>
                <a:cs typeface="Corbel"/>
              </a:rPr>
              <a:t> Titer</a:t>
            </a:r>
          </a:p>
        </p:txBody>
      </p:sp>
      <p:sp>
        <p:nvSpPr>
          <p:cNvPr id="8" name="TextBox 7"/>
          <p:cNvSpPr txBox="1"/>
          <p:nvPr/>
        </p:nvSpPr>
        <p:spPr>
          <a:xfrm>
            <a:off x="6324600" y="1447800"/>
            <a:ext cx="1010500" cy="357790"/>
          </a:xfrm>
          <a:prstGeom prst="rect">
            <a:avLst/>
          </a:prstGeom>
          <a:noFill/>
        </p:spPr>
        <p:txBody>
          <a:bodyPr wrap="none" rtlCol="0" anchor="t" anchorCtr="0">
            <a:spAutoFit/>
          </a:bodyPr>
          <a:lstStyle/>
          <a:p>
            <a:pPr algn="l">
              <a:lnSpc>
                <a:spcPct val="95000"/>
              </a:lnSpc>
            </a:pPr>
            <a:r>
              <a:rPr lang="en-US" dirty="0" smtClean="0">
                <a:solidFill>
                  <a:schemeClr val="tx1">
                    <a:lumMod val="65000"/>
                    <a:lumOff val="35000"/>
                  </a:schemeClr>
                </a:solidFill>
                <a:latin typeface="+mn-lt"/>
                <a:cs typeface="Corbel"/>
              </a:rPr>
              <a:t>HAI Titer</a:t>
            </a:r>
          </a:p>
        </p:txBody>
      </p:sp>
      <p:sp>
        <p:nvSpPr>
          <p:cNvPr id="9" name="Isosceles Triangle 8"/>
          <p:cNvSpPr/>
          <p:nvPr/>
        </p:nvSpPr>
        <p:spPr bwMode="gray">
          <a:xfrm>
            <a:off x="7467600" y="2247900"/>
            <a:ext cx="304800" cy="381000"/>
          </a:xfrm>
          <a:prstGeom prst="triangle">
            <a:avLst/>
          </a:prstGeom>
          <a:noFill/>
          <a:ln w="38100" cap="rnd" cmpd="sng" algn="ctr">
            <a:solidFill>
              <a:schemeClr val="bg2">
                <a:lumMod val="50000"/>
              </a:schemeClr>
            </a:solid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
        <p:nvSpPr>
          <p:cNvPr id="10" name="Rectangle 9"/>
          <p:cNvSpPr/>
          <p:nvPr/>
        </p:nvSpPr>
        <p:spPr bwMode="gray">
          <a:xfrm>
            <a:off x="66294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Tree>
    <p:extLst>
      <p:ext uri="{BB962C8B-B14F-4D97-AF65-F5344CB8AC3E}">
        <p14:creationId xmlns:p14="http://schemas.microsoft.com/office/powerpoint/2010/main" val="128201580"/>
      </p:ext>
    </p:extLst>
  </p:cSld>
  <p:clrMapOvr>
    <a:masterClrMapping/>
  </p:clrMapOvr>
  <p:transition xmlns:p14="http://schemas.microsoft.com/office/powerpoint/2010/mai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3712"/>
            <a:ext cx="7391400" cy="794064"/>
          </a:xfrm>
        </p:spPr>
        <p:txBody>
          <a:bodyPr/>
          <a:lstStyle/>
          <a:p>
            <a:r>
              <a:rPr lang="en-US" dirty="0">
                <a:ea typeface="ＭＳ Ｐゴシック" charset="0"/>
                <a:cs typeface="ＭＳ Ｐゴシック" charset="0"/>
              </a:rPr>
              <a:t>TLR3 Adjuvant </a:t>
            </a:r>
            <a:r>
              <a:rPr lang="en-US" dirty="0" smtClean="0">
                <a:ea typeface="ＭＳ Ｐゴシック" charset="0"/>
                <a:cs typeface="ＭＳ Ｐゴシック" charset="0"/>
              </a:rPr>
              <a:t>Improves Immune </a:t>
            </a:r>
            <a:r>
              <a:rPr lang="en-US" dirty="0">
                <a:ea typeface="ＭＳ Ｐゴシック" charset="0"/>
                <a:cs typeface="ＭＳ Ｐゴシック" charset="0"/>
              </a:rPr>
              <a:t>Response with Oral Delivery</a:t>
            </a:r>
            <a:endParaRPr lang="en-US" dirty="0"/>
          </a:p>
        </p:txBody>
      </p:sp>
      <p:pic>
        <p:nvPicPr>
          <p:cNvPr id="2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644650"/>
            <a:ext cx="48768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9"/>
          <p:cNvSpPr txBox="1">
            <a:spLocks noChangeArrowheads="1"/>
          </p:cNvSpPr>
          <p:nvPr/>
        </p:nvSpPr>
        <p:spPr bwMode="auto">
          <a:xfrm>
            <a:off x="2563813" y="5410200"/>
            <a:ext cx="40163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ja-JP" altLang="en-US" sz="1400">
                <a:solidFill>
                  <a:srgbClr val="000000"/>
                </a:solidFill>
              </a:rPr>
              <a:t>“</a:t>
            </a:r>
            <a:r>
              <a:rPr lang="en-US" altLang="ja-JP" sz="1400">
                <a:solidFill>
                  <a:srgbClr val="000000"/>
                </a:solidFill>
              </a:rPr>
              <a:t>Vaxart</a:t>
            </a:r>
            <a:r>
              <a:rPr lang="ja-JP" altLang="en-US" sz="1400">
                <a:solidFill>
                  <a:srgbClr val="000000"/>
                </a:solidFill>
              </a:rPr>
              <a:t>”</a:t>
            </a:r>
            <a:r>
              <a:rPr lang="en-US" altLang="ja-JP" sz="1400">
                <a:solidFill>
                  <a:srgbClr val="000000"/>
                </a:solidFill>
              </a:rPr>
              <a:t> = recombinant Ad5 with dsRNA</a:t>
            </a:r>
            <a:br>
              <a:rPr lang="en-US" altLang="ja-JP" sz="1400">
                <a:solidFill>
                  <a:srgbClr val="000000"/>
                </a:solidFill>
              </a:rPr>
            </a:br>
            <a:r>
              <a:rPr lang="ja-JP" altLang="en-US" sz="1400">
                <a:solidFill>
                  <a:srgbClr val="000000"/>
                </a:solidFill>
              </a:rPr>
              <a:t>“</a:t>
            </a:r>
            <a:r>
              <a:rPr lang="en-US" altLang="ja-JP" sz="1400">
                <a:solidFill>
                  <a:srgbClr val="000000"/>
                </a:solidFill>
              </a:rPr>
              <a:t>rAd5</a:t>
            </a:r>
            <a:r>
              <a:rPr lang="ja-JP" altLang="en-US" sz="1400">
                <a:solidFill>
                  <a:srgbClr val="000000"/>
                </a:solidFill>
              </a:rPr>
              <a:t>”</a:t>
            </a:r>
            <a:r>
              <a:rPr lang="en-US" altLang="ja-JP" sz="1400">
                <a:solidFill>
                  <a:srgbClr val="000000"/>
                </a:solidFill>
              </a:rPr>
              <a:t> = recombinant Ad5, no adjuvant</a:t>
            </a:r>
          </a:p>
          <a:p>
            <a:pPr>
              <a:spcBef>
                <a:spcPct val="50000"/>
              </a:spcBef>
            </a:pPr>
            <a:r>
              <a:rPr lang="en-US" sz="1200">
                <a:solidFill>
                  <a:srgbClr val="000000"/>
                </a:solidFill>
              </a:rPr>
              <a:t>Balb/c mice, 6 animals per group</a:t>
            </a:r>
          </a:p>
        </p:txBody>
      </p:sp>
      <p:pic>
        <p:nvPicPr>
          <p:cNvPr id="2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38350"/>
            <a:ext cx="4854575"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50473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453519"/>
            <a:ext cx="7467599" cy="564257"/>
          </a:xfrm>
        </p:spPr>
        <p:txBody>
          <a:bodyPr/>
          <a:lstStyle/>
          <a:p>
            <a:r>
              <a:rPr lang="en-US" sz="3200" dirty="0" smtClean="0"/>
              <a:t>Outline</a:t>
            </a:r>
            <a:endParaRPr lang="en-US" sz="3200" dirty="0"/>
          </a:p>
        </p:txBody>
      </p:sp>
      <p:sp>
        <p:nvSpPr>
          <p:cNvPr id="3" name="Content Placeholder 2"/>
          <p:cNvSpPr>
            <a:spLocks noGrp="1"/>
          </p:cNvSpPr>
          <p:nvPr>
            <p:ph idx="1"/>
          </p:nvPr>
        </p:nvSpPr>
        <p:spPr>
          <a:xfrm>
            <a:off x="304800" y="1752600"/>
            <a:ext cx="8534400" cy="3803093"/>
          </a:xfrm>
        </p:spPr>
        <p:txBody>
          <a:bodyPr/>
          <a:lstStyle/>
          <a:p>
            <a:r>
              <a:rPr lang="en-US" sz="2800" dirty="0" smtClean="0"/>
              <a:t>Background on </a:t>
            </a:r>
            <a:r>
              <a:rPr lang="en-US" sz="2800" dirty="0" err="1" smtClean="0"/>
              <a:t>Vaxart’s</a:t>
            </a:r>
            <a:r>
              <a:rPr lang="en-US" sz="2800" dirty="0" smtClean="0"/>
              <a:t> oral vaccine technology</a:t>
            </a:r>
          </a:p>
          <a:p>
            <a:pPr lvl="1"/>
            <a:r>
              <a:rPr lang="en-US" sz="2600" dirty="0" smtClean="0"/>
              <a:t>Non-replicating Ad5-TLR3 agonist platform</a:t>
            </a:r>
          </a:p>
          <a:p>
            <a:endParaRPr lang="en-US" sz="2800" dirty="0" smtClean="0"/>
          </a:p>
          <a:p>
            <a:pPr marL="0" indent="0">
              <a:buNone/>
            </a:pPr>
            <a:r>
              <a:rPr lang="en-US" sz="2800" dirty="0" smtClean="0">
                <a:solidFill>
                  <a:schemeClr val="bg1">
                    <a:lumMod val="95000"/>
                  </a:schemeClr>
                </a:solidFill>
              </a:rPr>
              <a:t>Clinical data from phase I trials using delivery H1N1 vaccine in a tablet</a:t>
            </a:r>
          </a:p>
          <a:p>
            <a:pPr marL="0" indent="0">
              <a:buNone/>
            </a:pPr>
            <a:endParaRPr lang="en-US" sz="2800" dirty="0" smtClean="0">
              <a:solidFill>
                <a:schemeClr val="bg1">
                  <a:lumMod val="95000"/>
                </a:schemeClr>
              </a:solidFill>
            </a:endParaRPr>
          </a:p>
          <a:p>
            <a:pPr marL="0" indent="0">
              <a:buNone/>
            </a:pPr>
            <a:r>
              <a:rPr lang="en-US" sz="2800" dirty="0" smtClean="0">
                <a:solidFill>
                  <a:schemeClr val="bg1">
                    <a:lumMod val="95000"/>
                  </a:schemeClr>
                </a:solidFill>
              </a:rPr>
              <a:t>Characterization of potential T cell antigens for inclusion in our therapeutic HSV-2 vaccine</a:t>
            </a:r>
            <a:endParaRPr lang="en-US" sz="2800" dirty="0">
              <a:solidFill>
                <a:schemeClr val="bg1">
                  <a:lumMod val="95000"/>
                </a:schemeClr>
              </a:solidFill>
            </a:endParaRPr>
          </a:p>
        </p:txBody>
      </p:sp>
      <p:sp>
        <p:nvSpPr>
          <p:cNvPr id="4" name="Rectangle 3"/>
          <p:cNvSpPr/>
          <p:nvPr/>
        </p:nvSpPr>
        <p:spPr bwMode="gray">
          <a:xfrm>
            <a:off x="64008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Tree>
    <p:extLst>
      <p:ext uri="{BB962C8B-B14F-4D97-AF65-F5344CB8AC3E}">
        <p14:creationId xmlns:p14="http://schemas.microsoft.com/office/powerpoint/2010/main" val="3589728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St-9148464dig syste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854366"/>
            <a:ext cx="5084029" cy="6041520"/>
          </a:xfrm>
          <a:prstGeom prst="rect">
            <a:avLst/>
          </a:prstGeom>
        </p:spPr>
      </p:pic>
      <p:sp>
        <p:nvSpPr>
          <p:cNvPr id="2" name="Title 1"/>
          <p:cNvSpPr>
            <a:spLocks noGrp="1"/>
          </p:cNvSpPr>
          <p:nvPr>
            <p:ph type="title"/>
          </p:nvPr>
        </p:nvSpPr>
        <p:spPr>
          <a:xfrm>
            <a:off x="0" y="-304800"/>
            <a:ext cx="7848599" cy="1323952"/>
          </a:xfrm>
        </p:spPr>
        <p:txBody>
          <a:bodyPr/>
          <a:lstStyle/>
          <a:p>
            <a:r>
              <a:rPr lang="en-US" sz="2800" dirty="0" smtClean="0"/>
              <a:t>Tablet Delivers Vectored Vaccine to Small Intestine</a:t>
            </a:r>
            <a:r>
              <a:rPr lang="en-US" sz="2800" dirty="0"/>
              <a:t> </a:t>
            </a:r>
            <a:r>
              <a:rPr lang="en-US" sz="2800" dirty="0" smtClean="0"/>
              <a:t/>
            </a:r>
            <a:br>
              <a:rPr lang="en-US" sz="2800" dirty="0" smtClean="0"/>
            </a:br>
            <a:r>
              <a:rPr lang="en-US" sz="2800" dirty="0" smtClean="0"/>
              <a:t>– Antigen and Adjuvant Are Co-Expressed</a:t>
            </a:r>
            <a:endParaRPr lang="en-US" sz="2800" dirty="0"/>
          </a:p>
        </p:txBody>
      </p:sp>
      <p:grpSp>
        <p:nvGrpSpPr>
          <p:cNvPr id="5" name="Group 4"/>
          <p:cNvGrpSpPr/>
          <p:nvPr/>
        </p:nvGrpSpPr>
        <p:grpSpPr>
          <a:xfrm>
            <a:off x="4419600" y="1725268"/>
            <a:ext cx="4572000" cy="1041027"/>
            <a:chOff x="4419600" y="2291658"/>
            <a:chExt cx="4572000" cy="1041027"/>
          </a:xfrm>
        </p:grpSpPr>
        <p:sp>
          <p:nvSpPr>
            <p:cNvPr id="23" name="Content Placeholder 7"/>
            <p:cNvSpPr txBox="1">
              <a:spLocks/>
            </p:cNvSpPr>
            <p:nvPr/>
          </p:nvSpPr>
          <p:spPr bwMode="gray">
            <a:xfrm>
              <a:off x="4419600" y="2469770"/>
              <a:ext cx="762000" cy="6848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marL="284163" indent="-284163" algn="l" rtl="0" eaLnBrk="0" fontAlgn="base" hangingPunct="0">
                <a:lnSpc>
                  <a:spcPct val="95000"/>
                </a:lnSpc>
                <a:spcBef>
                  <a:spcPts val="400"/>
                </a:spcBef>
                <a:spcAft>
                  <a:spcPts val="400"/>
                </a:spcAft>
                <a:buClr>
                  <a:schemeClr val="accent1"/>
                </a:buClr>
                <a:buSzPct val="120000"/>
                <a:buFont typeface="Arial"/>
                <a:buChar char="•"/>
                <a:defRPr sz="2000">
                  <a:solidFill>
                    <a:srgbClr val="595959"/>
                  </a:solidFill>
                  <a:latin typeface="+mn-lt"/>
                  <a:ea typeface="ＭＳ Ｐゴシック" charset="-128"/>
                  <a:cs typeface="Calibri"/>
                </a:defRPr>
              </a:lvl1pPr>
              <a:lvl2pPr marL="742950" indent="-285750" algn="l" rtl="0" eaLnBrk="0" fontAlgn="base" hangingPunct="0">
                <a:lnSpc>
                  <a:spcPct val="95000"/>
                </a:lnSpc>
                <a:spcBef>
                  <a:spcPts val="0"/>
                </a:spcBef>
                <a:spcAft>
                  <a:spcPts val="400"/>
                </a:spcAft>
                <a:buClr>
                  <a:schemeClr val="accent1"/>
                </a:buClr>
                <a:buChar char="–"/>
                <a:defRPr sz="1800">
                  <a:solidFill>
                    <a:srgbClr val="595959"/>
                  </a:solidFill>
                  <a:latin typeface="+mn-lt"/>
                  <a:ea typeface="ＭＳ Ｐゴシック" pitchFamily="23" charset="-128"/>
                  <a:cs typeface="Calibri"/>
                </a:defRPr>
              </a:lvl2pPr>
              <a:lvl3pPr marL="1143000" indent="-228600" algn="l" rtl="0" eaLnBrk="0" fontAlgn="base" hangingPunct="0">
                <a:lnSpc>
                  <a:spcPct val="95000"/>
                </a:lnSpc>
                <a:spcBef>
                  <a:spcPts val="0"/>
                </a:spcBef>
                <a:spcAft>
                  <a:spcPts val="400"/>
                </a:spcAft>
                <a:buClr>
                  <a:schemeClr val="accent1"/>
                </a:buClr>
                <a:buChar char="•"/>
                <a:defRPr sz="1600">
                  <a:solidFill>
                    <a:srgbClr val="595959"/>
                  </a:solidFill>
                  <a:latin typeface="+mn-lt"/>
                  <a:ea typeface="ＭＳ Ｐゴシック" pitchFamily="23" charset="-128"/>
                  <a:cs typeface="Calibri"/>
                </a:defRPr>
              </a:lvl3pPr>
              <a:lvl4pPr marL="1600200" indent="-228600" algn="l" rtl="0" eaLnBrk="0" fontAlgn="base" hangingPunct="0">
                <a:lnSpc>
                  <a:spcPct val="95000"/>
                </a:lnSpc>
                <a:spcBef>
                  <a:spcPts val="0"/>
                </a:spcBef>
                <a:spcAft>
                  <a:spcPts val="400"/>
                </a:spcAft>
                <a:buClr>
                  <a:schemeClr val="accent1"/>
                </a:buClr>
                <a:buChar char="–"/>
                <a:defRPr sz="1600">
                  <a:solidFill>
                    <a:srgbClr val="595959"/>
                  </a:solidFill>
                  <a:latin typeface="+mn-lt"/>
                  <a:ea typeface="ＭＳ Ｐゴシック" pitchFamily="23" charset="-128"/>
                  <a:cs typeface="Calibri"/>
                </a:defRPr>
              </a:lvl4pPr>
              <a:lvl5pPr marL="2057400" indent="-228600" algn="l" rtl="0" eaLnBrk="0" fontAlgn="base" hangingPunct="0">
                <a:lnSpc>
                  <a:spcPct val="95000"/>
                </a:lnSpc>
                <a:spcBef>
                  <a:spcPts val="0"/>
                </a:spcBef>
                <a:spcAft>
                  <a:spcPts val="400"/>
                </a:spcAft>
                <a:buClr>
                  <a:schemeClr val="accent1"/>
                </a:buClr>
                <a:buChar char="»"/>
                <a:defRPr sz="1600">
                  <a:solidFill>
                    <a:srgbClr val="595959"/>
                  </a:solidFill>
                  <a:latin typeface="+mn-lt"/>
                  <a:ea typeface="ＭＳ Ｐゴシック" pitchFamily="23" charset="-128"/>
                  <a:cs typeface="Calibri"/>
                </a:defRPr>
              </a:lvl5pPr>
              <a:lvl6pPr marL="25146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6pPr>
              <a:lvl7pPr marL="29718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7pPr>
              <a:lvl8pPr marL="34290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8pPr>
              <a:lvl9pPr marL="38862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9pPr>
            </a:lstStyle>
            <a:p>
              <a:pPr marL="0" indent="0" algn="r">
                <a:lnSpc>
                  <a:spcPct val="90000"/>
                </a:lnSpc>
                <a:spcBef>
                  <a:spcPts val="0"/>
                </a:spcBef>
                <a:spcAft>
                  <a:spcPts val="0"/>
                </a:spcAft>
                <a:buNone/>
              </a:pPr>
              <a:r>
                <a:rPr lang="en-US" sz="4200" b="1" dirty="0" smtClean="0">
                  <a:solidFill>
                    <a:schemeClr val="accent1"/>
                  </a:solidFill>
                </a:rPr>
                <a:t>2</a:t>
              </a:r>
            </a:p>
          </p:txBody>
        </p:sp>
        <p:sp>
          <p:nvSpPr>
            <p:cNvPr id="24" name="TextBox 23"/>
            <p:cNvSpPr txBox="1"/>
            <p:nvPr/>
          </p:nvSpPr>
          <p:spPr>
            <a:xfrm>
              <a:off x="5334000" y="2370127"/>
              <a:ext cx="3657600" cy="884088"/>
            </a:xfrm>
            <a:prstGeom prst="rect">
              <a:avLst/>
            </a:prstGeom>
            <a:noFill/>
          </p:spPr>
          <p:txBody>
            <a:bodyPr wrap="square" rtlCol="0" anchor="ctr" anchorCtr="0">
              <a:spAutoFit/>
            </a:bodyPr>
            <a:lstStyle/>
            <a:p>
              <a:pPr algn="l">
                <a:lnSpc>
                  <a:spcPct val="95000"/>
                </a:lnSpc>
              </a:pPr>
              <a:r>
                <a:rPr lang="en-US" dirty="0" smtClean="0">
                  <a:solidFill>
                    <a:schemeClr val="tx1">
                      <a:lumMod val="65000"/>
                      <a:lumOff val="35000"/>
                    </a:schemeClr>
                  </a:solidFill>
                  <a:latin typeface="+mn-lt"/>
                  <a:cs typeface="Corbel"/>
                </a:rPr>
                <a:t>Non-replicating </a:t>
              </a:r>
              <a:r>
                <a:rPr lang="en-US" dirty="0">
                  <a:solidFill>
                    <a:schemeClr val="tx1">
                      <a:lumMod val="65000"/>
                      <a:lumOff val="35000"/>
                    </a:schemeClr>
                  </a:solidFill>
                  <a:latin typeface="+mn-lt"/>
                  <a:cs typeface="Corbel"/>
                </a:rPr>
                <a:t>a</a:t>
              </a:r>
              <a:r>
                <a:rPr lang="en-US" dirty="0" smtClean="0">
                  <a:solidFill>
                    <a:schemeClr val="tx1">
                      <a:lumMod val="65000"/>
                      <a:lumOff val="35000"/>
                    </a:schemeClr>
                  </a:solidFill>
                  <a:latin typeface="+mn-lt"/>
                  <a:cs typeface="Corbel"/>
                </a:rPr>
                <a:t>denovirus 5 (Ad5) vector delivers </a:t>
              </a:r>
              <a:r>
                <a:rPr lang="en-US" dirty="0">
                  <a:solidFill>
                    <a:schemeClr val="tx1">
                      <a:lumMod val="65000"/>
                      <a:lumOff val="35000"/>
                    </a:schemeClr>
                  </a:solidFill>
                  <a:latin typeface="+mn-lt"/>
                  <a:cs typeface="Corbel"/>
                </a:rPr>
                <a:t>a</a:t>
              </a:r>
              <a:r>
                <a:rPr lang="en-US" dirty="0" smtClean="0">
                  <a:solidFill>
                    <a:schemeClr val="tx1">
                      <a:lumMod val="65000"/>
                      <a:lumOff val="35000"/>
                    </a:schemeClr>
                  </a:solidFill>
                  <a:latin typeface="+mn-lt"/>
                  <a:cs typeface="Corbel"/>
                </a:rPr>
                <a:t>ntigen genes to mucosal </a:t>
              </a:r>
              <a:r>
                <a:rPr lang="en-US" dirty="0">
                  <a:solidFill>
                    <a:schemeClr val="tx1">
                      <a:lumMod val="65000"/>
                      <a:lumOff val="35000"/>
                    </a:schemeClr>
                  </a:solidFill>
                  <a:latin typeface="+mn-lt"/>
                  <a:cs typeface="Corbel"/>
                </a:rPr>
                <a:t>e</a:t>
              </a:r>
              <a:r>
                <a:rPr lang="en-US" dirty="0" smtClean="0">
                  <a:solidFill>
                    <a:schemeClr val="tx1">
                      <a:lumMod val="65000"/>
                      <a:lumOff val="35000"/>
                    </a:schemeClr>
                  </a:solidFill>
                  <a:latin typeface="+mn-lt"/>
                  <a:cs typeface="Corbel"/>
                </a:rPr>
                <a:t>pithelium for expression</a:t>
              </a:r>
            </a:p>
          </p:txBody>
        </p:sp>
        <p:cxnSp>
          <p:nvCxnSpPr>
            <p:cNvPr id="25" name="Straight Connector 24"/>
            <p:cNvCxnSpPr/>
            <p:nvPr/>
          </p:nvCxnSpPr>
          <p:spPr bwMode="auto">
            <a:xfrm>
              <a:off x="5257800" y="2291658"/>
              <a:ext cx="0" cy="1041027"/>
            </a:xfrm>
            <a:prstGeom prst="line">
              <a:avLst/>
            </a:prstGeom>
            <a:noFill/>
            <a:ln w="19050" cap="rnd" cmpd="sng" algn="ctr">
              <a:solidFill>
                <a:schemeClr val="bg1">
                  <a:lumMod val="50000"/>
                </a:schemeClr>
              </a:solidFill>
              <a:prstDash val="sysDot"/>
              <a:round/>
              <a:headEnd type="none" w="med" len="med"/>
              <a:tailEnd type="none" w="sm" len="sm"/>
            </a:ln>
            <a:effectLst/>
          </p:spPr>
        </p:cxnSp>
      </p:grpSp>
      <p:grpSp>
        <p:nvGrpSpPr>
          <p:cNvPr id="26" name="Group 25"/>
          <p:cNvGrpSpPr/>
          <p:nvPr/>
        </p:nvGrpSpPr>
        <p:grpSpPr>
          <a:xfrm>
            <a:off x="4428722" y="3048000"/>
            <a:ext cx="1895880" cy="2273063"/>
            <a:chOff x="4428722" y="3200400"/>
            <a:chExt cx="1895880" cy="2273063"/>
          </a:xfrm>
        </p:grpSpPr>
        <p:sp>
          <p:nvSpPr>
            <p:cNvPr id="43" name="Freeform 42"/>
            <p:cNvSpPr/>
            <p:nvPr/>
          </p:nvSpPr>
          <p:spPr bwMode="gray">
            <a:xfrm rot="6992946" flipH="1" flipV="1">
              <a:off x="4289265" y="3996059"/>
              <a:ext cx="1616861" cy="1337948"/>
            </a:xfrm>
            <a:custGeom>
              <a:avLst/>
              <a:gdLst>
                <a:gd name="connsiteX0" fmla="*/ 74084 w 1873250"/>
                <a:gd name="connsiteY0" fmla="*/ 0 h 3524250"/>
                <a:gd name="connsiteX1" fmla="*/ 645584 w 1873250"/>
                <a:gd name="connsiteY1" fmla="*/ 296333 h 3524250"/>
                <a:gd name="connsiteX2" fmla="*/ 1873250 w 1873250"/>
                <a:gd name="connsiteY2" fmla="*/ 296333 h 3524250"/>
                <a:gd name="connsiteX3" fmla="*/ 1852084 w 1873250"/>
                <a:gd name="connsiteY3" fmla="*/ 3524250 h 3524250"/>
                <a:gd name="connsiteX4" fmla="*/ 0 w 1873250"/>
                <a:gd name="connsiteY4" fmla="*/ 412750 h 3524250"/>
                <a:gd name="connsiteX5" fmla="*/ 74084 w 1873250"/>
                <a:gd name="connsiteY5" fmla="*/ 0 h 3524250"/>
                <a:gd name="connsiteX0" fmla="*/ 74084 w 1873250"/>
                <a:gd name="connsiteY0" fmla="*/ 241653 h 3765903"/>
                <a:gd name="connsiteX1" fmla="*/ 645584 w 1873250"/>
                <a:gd name="connsiteY1" fmla="*/ 537986 h 3765903"/>
                <a:gd name="connsiteX2" fmla="*/ 1873250 w 1873250"/>
                <a:gd name="connsiteY2" fmla="*/ 537986 h 3765903"/>
                <a:gd name="connsiteX3" fmla="*/ 1852084 w 1873250"/>
                <a:gd name="connsiteY3" fmla="*/ 3765903 h 3765903"/>
                <a:gd name="connsiteX4" fmla="*/ 0 w 1873250"/>
                <a:gd name="connsiteY4" fmla="*/ 654403 h 3765903"/>
                <a:gd name="connsiteX5" fmla="*/ 74084 w 1873250"/>
                <a:gd name="connsiteY5" fmla="*/ 241653 h 3765903"/>
                <a:gd name="connsiteX0" fmla="*/ 74084 w 1873250"/>
                <a:gd name="connsiteY0" fmla="*/ 19403 h 3543653"/>
                <a:gd name="connsiteX1" fmla="*/ 645584 w 1873250"/>
                <a:gd name="connsiteY1" fmla="*/ 315736 h 3543653"/>
                <a:gd name="connsiteX2" fmla="*/ 1873250 w 1873250"/>
                <a:gd name="connsiteY2" fmla="*/ 315736 h 3543653"/>
                <a:gd name="connsiteX3" fmla="*/ 1852084 w 1873250"/>
                <a:gd name="connsiteY3" fmla="*/ 3543653 h 3543653"/>
                <a:gd name="connsiteX4" fmla="*/ 0 w 1873250"/>
                <a:gd name="connsiteY4" fmla="*/ 432153 h 3543653"/>
                <a:gd name="connsiteX5" fmla="*/ 74084 w 1873250"/>
                <a:gd name="connsiteY5" fmla="*/ 19403 h 3543653"/>
                <a:gd name="connsiteX0" fmla="*/ 74084 w 1873250"/>
                <a:gd name="connsiteY0" fmla="*/ 0 h 3524250"/>
                <a:gd name="connsiteX1" fmla="*/ 645584 w 1873250"/>
                <a:gd name="connsiteY1" fmla="*/ 296333 h 3524250"/>
                <a:gd name="connsiteX2" fmla="*/ 1873250 w 1873250"/>
                <a:gd name="connsiteY2" fmla="*/ 296333 h 3524250"/>
                <a:gd name="connsiteX3" fmla="*/ 1852084 w 1873250"/>
                <a:gd name="connsiteY3" fmla="*/ 3524250 h 3524250"/>
                <a:gd name="connsiteX4" fmla="*/ 0 w 1873250"/>
                <a:gd name="connsiteY4" fmla="*/ 412750 h 3524250"/>
                <a:gd name="connsiteX5" fmla="*/ 74084 w 1873250"/>
                <a:gd name="connsiteY5" fmla="*/ 0 h 3524250"/>
                <a:gd name="connsiteX0" fmla="*/ 74084 w 1873250"/>
                <a:gd name="connsiteY0" fmla="*/ 291042 h 3815292"/>
                <a:gd name="connsiteX1" fmla="*/ 1873250 w 1873250"/>
                <a:gd name="connsiteY1" fmla="*/ 587375 h 3815292"/>
                <a:gd name="connsiteX2" fmla="*/ 1852084 w 1873250"/>
                <a:gd name="connsiteY2" fmla="*/ 3815292 h 3815292"/>
                <a:gd name="connsiteX3" fmla="*/ 0 w 1873250"/>
                <a:gd name="connsiteY3" fmla="*/ 703792 h 3815292"/>
                <a:gd name="connsiteX4" fmla="*/ 74084 w 1873250"/>
                <a:gd name="connsiteY4" fmla="*/ 291042 h 3815292"/>
                <a:gd name="connsiteX0" fmla="*/ 74084 w 1873250"/>
                <a:gd name="connsiteY0" fmla="*/ 19403 h 3543653"/>
                <a:gd name="connsiteX1" fmla="*/ 1873250 w 1873250"/>
                <a:gd name="connsiteY1" fmla="*/ 315736 h 3543653"/>
                <a:gd name="connsiteX2" fmla="*/ 1852084 w 1873250"/>
                <a:gd name="connsiteY2" fmla="*/ 3543653 h 3543653"/>
                <a:gd name="connsiteX3" fmla="*/ 0 w 1873250"/>
                <a:gd name="connsiteY3" fmla="*/ 432153 h 3543653"/>
                <a:gd name="connsiteX4" fmla="*/ 74084 w 1873250"/>
                <a:gd name="connsiteY4" fmla="*/ 19403 h 3543653"/>
                <a:gd name="connsiteX0" fmla="*/ 74084 w 1873250"/>
                <a:gd name="connsiteY0" fmla="*/ 19403 h 3543653"/>
                <a:gd name="connsiteX1" fmla="*/ 1873250 w 1873250"/>
                <a:gd name="connsiteY1" fmla="*/ 315736 h 3543653"/>
                <a:gd name="connsiteX2" fmla="*/ 1852084 w 1873250"/>
                <a:gd name="connsiteY2" fmla="*/ 3543653 h 3543653"/>
                <a:gd name="connsiteX3" fmla="*/ 0 w 1873250"/>
                <a:gd name="connsiteY3" fmla="*/ 432153 h 3543653"/>
                <a:gd name="connsiteX4" fmla="*/ 74084 w 1873250"/>
                <a:gd name="connsiteY4" fmla="*/ 19403 h 3543653"/>
                <a:gd name="connsiteX0" fmla="*/ 74084 w 1873250"/>
                <a:gd name="connsiteY0" fmla="*/ 0 h 3524250"/>
                <a:gd name="connsiteX1" fmla="*/ 1873250 w 1873250"/>
                <a:gd name="connsiteY1" fmla="*/ 296333 h 3524250"/>
                <a:gd name="connsiteX2" fmla="*/ 1852084 w 1873250"/>
                <a:gd name="connsiteY2" fmla="*/ 3524250 h 3524250"/>
                <a:gd name="connsiteX3" fmla="*/ 0 w 1873250"/>
                <a:gd name="connsiteY3" fmla="*/ 412750 h 3524250"/>
                <a:gd name="connsiteX4" fmla="*/ 74084 w 1873250"/>
                <a:gd name="connsiteY4" fmla="*/ 0 h 3524250"/>
                <a:gd name="connsiteX0" fmla="*/ 74084 w 1873250"/>
                <a:gd name="connsiteY0" fmla="*/ 0 h 3524250"/>
                <a:gd name="connsiteX1" fmla="*/ 1873250 w 1873250"/>
                <a:gd name="connsiteY1" fmla="*/ 296333 h 3524250"/>
                <a:gd name="connsiteX2" fmla="*/ 1852084 w 1873250"/>
                <a:gd name="connsiteY2" fmla="*/ 3524250 h 3524250"/>
                <a:gd name="connsiteX3" fmla="*/ 0 w 1873250"/>
                <a:gd name="connsiteY3" fmla="*/ 412750 h 3524250"/>
                <a:gd name="connsiteX4" fmla="*/ 74084 w 1873250"/>
                <a:gd name="connsiteY4" fmla="*/ 0 h 3524250"/>
                <a:gd name="connsiteX0" fmla="*/ 74084 w 1873250"/>
                <a:gd name="connsiteY0" fmla="*/ 0 h 3524250"/>
                <a:gd name="connsiteX1" fmla="*/ 1873250 w 1873250"/>
                <a:gd name="connsiteY1" fmla="*/ 296333 h 3524250"/>
                <a:gd name="connsiteX2" fmla="*/ 1852084 w 1873250"/>
                <a:gd name="connsiteY2" fmla="*/ 3524250 h 3524250"/>
                <a:gd name="connsiteX3" fmla="*/ 0 w 1873250"/>
                <a:gd name="connsiteY3" fmla="*/ 412750 h 3524250"/>
                <a:gd name="connsiteX4" fmla="*/ 74084 w 1873250"/>
                <a:gd name="connsiteY4" fmla="*/ 0 h 3524250"/>
                <a:gd name="connsiteX0" fmla="*/ 0 w 1799166"/>
                <a:gd name="connsiteY0" fmla="*/ 0 h 3524250"/>
                <a:gd name="connsiteX1" fmla="*/ 1799166 w 1799166"/>
                <a:gd name="connsiteY1" fmla="*/ 296333 h 3524250"/>
                <a:gd name="connsiteX2" fmla="*/ 1778000 w 1799166"/>
                <a:gd name="connsiteY2" fmla="*/ 3524250 h 3524250"/>
                <a:gd name="connsiteX3" fmla="*/ 52916 w 1799166"/>
                <a:gd name="connsiteY3" fmla="*/ 550334 h 3524250"/>
                <a:gd name="connsiteX4" fmla="*/ 0 w 1799166"/>
                <a:gd name="connsiteY4" fmla="*/ 0 h 3524250"/>
                <a:gd name="connsiteX0" fmla="*/ 0 w 1799166"/>
                <a:gd name="connsiteY0" fmla="*/ 0 h 3524250"/>
                <a:gd name="connsiteX1" fmla="*/ 1799166 w 1799166"/>
                <a:gd name="connsiteY1" fmla="*/ 296333 h 3524250"/>
                <a:gd name="connsiteX2" fmla="*/ 1778000 w 1799166"/>
                <a:gd name="connsiteY2" fmla="*/ 3524250 h 3524250"/>
                <a:gd name="connsiteX3" fmla="*/ 133958 w 1799166"/>
                <a:gd name="connsiteY3" fmla="*/ 1043924 h 3524250"/>
                <a:gd name="connsiteX4" fmla="*/ 0 w 1799166"/>
                <a:gd name="connsiteY4" fmla="*/ 0 h 3524250"/>
                <a:gd name="connsiteX0" fmla="*/ 0 w 1799166"/>
                <a:gd name="connsiteY0" fmla="*/ 0 h 3524250"/>
                <a:gd name="connsiteX1" fmla="*/ 1799166 w 1799166"/>
                <a:gd name="connsiteY1" fmla="*/ 296333 h 3524250"/>
                <a:gd name="connsiteX2" fmla="*/ 1778000 w 1799166"/>
                <a:gd name="connsiteY2" fmla="*/ 3524250 h 3524250"/>
                <a:gd name="connsiteX3" fmla="*/ 7404 w 1799166"/>
                <a:gd name="connsiteY3" fmla="*/ 993855 h 3524250"/>
                <a:gd name="connsiteX4" fmla="*/ 0 w 1799166"/>
                <a:gd name="connsiteY4" fmla="*/ 0 h 3524250"/>
                <a:gd name="connsiteX0" fmla="*/ 0 w 1799166"/>
                <a:gd name="connsiteY0" fmla="*/ 0 h 3524250"/>
                <a:gd name="connsiteX1" fmla="*/ 1799166 w 1799166"/>
                <a:gd name="connsiteY1" fmla="*/ 296333 h 3524250"/>
                <a:gd name="connsiteX2" fmla="*/ 1778000 w 1799166"/>
                <a:gd name="connsiteY2" fmla="*/ 3524250 h 3524250"/>
                <a:gd name="connsiteX3" fmla="*/ 7404 w 1799166"/>
                <a:gd name="connsiteY3" fmla="*/ 993855 h 3524250"/>
                <a:gd name="connsiteX4" fmla="*/ 0 w 1799166"/>
                <a:gd name="connsiteY4" fmla="*/ 0 h 3524250"/>
                <a:gd name="connsiteX0" fmla="*/ 4439 w 1791762"/>
                <a:gd name="connsiteY0" fmla="*/ 0 h 3272285"/>
                <a:gd name="connsiteX1" fmla="*/ 1791762 w 1791762"/>
                <a:gd name="connsiteY1" fmla="*/ 44368 h 3272285"/>
                <a:gd name="connsiteX2" fmla="*/ 1770596 w 1791762"/>
                <a:gd name="connsiteY2" fmla="*/ 3272285 h 3272285"/>
                <a:gd name="connsiteX3" fmla="*/ 0 w 1791762"/>
                <a:gd name="connsiteY3" fmla="*/ 741890 h 3272285"/>
                <a:gd name="connsiteX4" fmla="*/ 4439 w 1791762"/>
                <a:gd name="connsiteY4" fmla="*/ 0 h 3272285"/>
                <a:gd name="connsiteX0" fmla="*/ 72747 w 1791762"/>
                <a:gd name="connsiteY0" fmla="*/ 190130 h 3227918"/>
                <a:gd name="connsiteX1" fmla="*/ 1791762 w 1791762"/>
                <a:gd name="connsiteY1" fmla="*/ 1 h 3227918"/>
                <a:gd name="connsiteX2" fmla="*/ 1770596 w 1791762"/>
                <a:gd name="connsiteY2" fmla="*/ 3227918 h 3227918"/>
                <a:gd name="connsiteX3" fmla="*/ 0 w 1791762"/>
                <a:gd name="connsiteY3" fmla="*/ 697523 h 3227918"/>
                <a:gd name="connsiteX4" fmla="*/ 72747 w 1791762"/>
                <a:gd name="connsiteY4" fmla="*/ 190130 h 3227918"/>
                <a:gd name="connsiteX0" fmla="*/ 93231 w 1812246"/>
                <a:gd name="connsiteY0" fmla="*/ 190130 h 3227918"/>
                <a:gd name="connsiteX1" fmla="*/ 1812246 w 1812246"/>
                <a:gd name="connsiteY1" fmla="*/ 1 h 3227918"/>
                <a:gd name="connsiteX2" fmla="*/ 1791080 w 1812246"/>
                <a:gd name="connsiteY2" fmla="*/ 3227918 h 3227918"/>
                <a:gd name="connsiteX3" fmla="*/ 0 w 1812246"/>
                <a:gd name="connsiteY3" fmla="*/ 568561 h 3227918"/>
                <a:gd name="connsiteX4" fmla="*/ 93231 w 1812246"/>
                <a:gd name="connsiteY4" fmla="*/ 190130 h 3227918"/>
                <a:gd name="connsiteX0" fmla="*/ 93231 w 2181241"/>
                <a:gd name="connsiteY0" fmla="*/ 0 h 3037788"/>
                <a:gd name="connsiteX1" fmla="*/ 2181241 w 2181241"/>
                <a:gd name="connsiteY1" fmla="*/ 255524 h 3037788"/>
                <a:gd name="connsiteX2" fmla="*/ 1791080 w 2181241"/>
                <a:gd name="connsiteY2" fmla="*/ 3037788 h 3037788"/>
                <a:gd name="connsiteX3" fmla="*/ 0 w 2181241"/>
                <a:gd name="connsiteY3" fmla="*/ 378431 h 3037788"/>
                <a:gd name="connsiteX4" fmla="*/ 93231 w 2181241"/>
                <a:gd name="connsiteY4" fmla="*/ 0 h 3037788"/>
                <a:gd name="connsiteX0" fmla="*/ 93231 w 2181241"/>
                <a:gd name="connsiteY0" fmla="*/ 0 h 3037788"/>
                <a:gd name="connsiteX1" fmla="*/ 2181241 w 2181241"/>
                <a:gd name="connsiteY1" fmla="*/ 255524 h 3037788"/>
                <a:gd name="connsiteX2" fmla="*/ 1791080 w 2181241"/>
                <a:gd name="connsiteY2" fmla="*/ 3037788 h 3037788"/>
                <a:gd name="connsiteX3" fmla="*/ 0 w 2181241"/>
                <a:gd name="connsiteY3" fmla="*/ 378431 h 3037788"/>
                <a:gd name="connsiteX4" fmla="*/ 93231 w 2181241"/>
                <a:gd name="connsiteY4" fmla="*/ 0 h 3037788"/>
                <a:gd name="connsiteX0" fmla="*/ 52216 w 2140226"/>
                <a:gd name="connsiteY0" fmla="*/ 0 h 3037788"/>
                <a:gd name="connsiteX1" fmla="*/ 2140226 w 2140226"/>
                <a:gd name="connsiteY1" fmla="*/ 255524 h 3037788"/>
                <a:gd name="connsiteX2" fmla="*/ 1750065 w 2140226"/>
                <a:gd name="connsiteY2" fmla="*/ 3037788 h 3037788"/>
                <a:gd name="connsiteX3" fmla="*/ 0 w 2140226"/>
                <a:gd name="connsiteY3" fmla="*/ 343281 h 3037788"/>
                <a:gd name="connsiteX4" fmla="*/ 52216 w 2140226"/>
                <a:gd name="connsiteY4" fmla="*/ 0 h 303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226" h="3037788">
                  <a:moveTo>
                    <a:pt x="52216" y="0"/>
                  </a:moveTo>
                  <a:cubicBezTo>
                    <a:pt x="523174" y="298097"/>
                    <a:pt x="1350445" y="561651"/>
                    <a:pt x="2140226" y="255524"/>
                  </a:cubicBezTo>
                  <a:lnTo>
                    <a:pt x="1750065" y="3037788"/>
                  </a:lnTo>
                  <a:cubicBezTo>
                    <a:pt x="1227954" y="1672538"/>
                    <a:pt x="842209" y="1056398"/>
                    <a:pt x="0" y="343281"/>
                  </a:cubicBezTo>
                  <a:cubicBezTo>
                    <a:pt x="1480" y="95984"/>
                    <a:pt x="50736" y="247297"/>
                    <a:pt x="52216" y="0"/>
                  </a:cubicBezTo>
                  <a:close/>
                </a:path>
              </a:pathLst>
            </a:custGeom>
            <a:gradFill flip="none" rotWithShape="1">
              <a:gsLst>
                <a:gs pos="3000">
                  <a:schemeClr val="bg1">
                    <a:alpha val="0"/>
                  </a:schemeClr>
                </a:gs>
                <a:gs pos="96000">
                  <a:srgbClr val="FFFFFF">
                    <a:alpha val="0"/>
                  </a:srgbClr>
                </a:gs>
                <a:gs pos="29000">
                  <a:schemeClr val="accent3">
                    <a:lumMod val="40000"/>
                    <a:lumOff val="60000"/>
                  </a:schemeClr>
                </a:gs>
              </a:gsLst>
              <a:lin ang="0" scaled="0"/>
              <a:tileRect/>
            </a:gradFill>
            <a:ln w="12700" cap="flat" cmpd="sng" algn="ctr">
              <a:noFill/>
              <a:prstDash val="solid"/>
              <a:miter lim="800000"/>
              <a:headEnd type="none" w="med" len="med"/>
              <a:tailEnd type="none" w="med" len="med"/>
            </a:ln>
            <a:effectLst/>
          </p:spPr>
          <p:txBody>
            <a:bodyPr lIns="91440" rtlCol="0" anchor="ctr" anchorCtr="1">
              <a:prstTxWarp prst="textNoShape">
                <a:avLst/>
              </a:prstTxWarp>
              <a:noAutofit/>
            </a:bodyPr>
            <a:lstStyle/>
            <a:p>
              <a:pPr eaLnBrk="0" hangingPunct="0"/>
              <a:endParaRPr lang="en-US" sz="2000" dirty="0" smtClean="0">
                <a:solidFill>
                  <a:schemeClr val="bg1"/>
                </a:solidFill>
                <a:effectLst>
                  <a:outerShdw blurRad="38100" dist="38100" dir="2700000" algn="tl">
                    <a:srgbClr val="000000">
                      <a:alpha val="43137"/>
                    </a:srgbClr>
                  </a:outerShdw>
                </a:effectLst>
                <a:latin typeface="Century Gothic"/>
                <a:cs typeface="Century Gothic"/>
              </a:endParaRPr>
            </a:p>
          </p:txBody>
        </p:sp>
        <p:pic>
          <p:nvPicPr>
            <p:cNvPr id="21" name="Picture 20" descr="lumen-crop.jpg"/>
            <p:cNvPicPr>
              <a:picLocks noChangeAspect="1"/>
            </p:cNvPicPr>
            <p:nvPr/>
          </p:nvPicPr>
          <p:blipFill rotWithShape="1">
            <a:blip r:embed="rId4" cstate="print">
              <a:extLst>
                <a:ext uri="{28A0092B-C50C-407E-A947-70E740481C1C}">
                  <a14:useLocalDpi xmlns:a14="http://schemas.microsoft.com/office/drawing/2010/main"/>
                </a:ext>
              </a:extLst>
            </a:blip>
            <a:srcRect t="-28195"/>
            <a:stretch/>
          </p:blipFill>
          <p:spPr>
            <a:xfrm>
              <a:off x="4953000" y="3200400"/>
              <a:ext cx="1371602" cy="1371621"/>
            </a:xfrm>
            <a:prstGeom prst="ellipse">
              <a:avLst/>
            </a:prstGeom>
            <a:solidFill>
              <a:srgbClr val="FFFFFF"/>
            </a:solidFill>
            <a:effectLst>
              <a:outerShdw blurRad="190500" dir="2700000" algn="tl" rotWithShape="0">
                <a:srgbClr val="000000">
                  <a:alpha val="35000"/>
                </a:srgbClr>
              </a:outerShdw>
            </a:effectLst>
          </p:spPr>
        </p:pic>
      </p:grpSp>
      <p:grpSp>
        <p:nvGrpSpPr>
          <p:cNvPr id="29" name="Group 28"/>
          <p:cNvGrpSpPr/>
          <p:nvPr/>
        </p:nvGrpSpPr>
        <p:grpSpPr>
          <a:xfrm>
            <a:off x="4876800" y="4327958"/>
            <a:ext cx="4114800" cy="2212542"/>
            <a:chOff x="4876800" y="4276991"/>
            <a:chExt cx="4114800" cy="2212542"/>
          </a:xfrm>
        </p:grpSpPr>
        <p:grpSp>
          <p:nvGrpSpPr>
            <p:cNvPr id="6" name="Group 5"/>
            <p:cNvGrpSpPr/>
            <p:nvPr/>
          </p:nvGrpSpPr>
          <p:grpSpPr>
            <a:xfrm>
              <a:off x="4876800" y="5562600"/>
              <a:ext cx="4114800" cy="926933"/>
              <a:chOff x="4876800" y="5562600"/>
              <a:chExt cx="4114800" cy="926933"/>
            </a:xfrm>
          </p:grpSpPr>
          <p:sp>
            <p:nvSpPr>
              <p:cNvPr id="31" name="Content Placeholder 7"/>
              <p:cNvSpPr txBox="1">
                <a:spLocks/>
              </p:cNvSpPr>
              <p:nvPr/>
            </p:nvSpPr>
            <p:spPr bwMode="gray">
              <a:xfrm>
                <a:off x="4876800" y="5683665"/>
                <a:ext cx="762000" cy="6848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marL="284163" indent="-284163" algn="l" rtl="0" eaLnBrk="0" fontAlgn="base" hangingPunct="0">
                  <a:lnSpc>
                    <a:spcPct val="95000"/>
                  </a:lnSpc>
                  <a:spcBef>
                    <a:spcPts val="400"/>
                  </a:spcBef>
                  <a:spcAft>
                    <a:spcPts val="400"/>
                  </a:spcAft>
                  <a:buClr>
                    <a:schemeClr val="accent1"/>
                  </a:buClr>
                  <a:buSzPct val="120000"/>
                  <a:buFont typeface="Arial"/>
                  <a:buChar char="•"/>
                  <a:defRPr sz="2000">
                    <a:solidFill>
                      <a:srgbClr val="595959"/>
                    </a:solidFill>
                    <a:latin typeface="+mn-lt"/>
                    <a:ea typeface="ＭＳ Ｐゴシック" charset="-128"/>
                    <a:cs typeface="Calibri"/>
                  </a:defRPr>
                </a:lvl1pPr>
                <a:lvl2pPr marL="742950" indent="-285750" algn="l" rtl="0" eaLnBrk="0" fontAlgn="base" hangingPunct="0">
                  <a:lnSpc>
                    <a:spcPct val="95000"/>
                  </a:lnSpc>
                  <a:spcBef>
                    <a:spcPts val="0"/>
                  </a:spcBef>
                  <a:spcAft>
                    <a:spcPts val="400"/>
                  </a:spcAft>
                  <a:buClr>
                    <a:schemeClr val="accent1"/>
                  </a:buClr>
                  <a:buChar char="–"/>
                  <a:defRPr sz="1800">
                    <a:solidFill>
                      <a:srgbClr val="595959"/>
                    </a:solidFill>
                    <a:latin typeface="+mn-lt"/>
                    <a:ea typeface="ＭＳ Ｐゴシック" pitchFamily="23" charset="-128"/>
                    <a:cs typeface="Calibri"/>
                  </a:defRPr>
                </a:lvl2pPr>
                <a:lvl3pPr marL="1143000" indent="-228600" algn="l" rtl="0" eaLnBrk="0" fontAlgn="base" hangingPunct="0">
                  <a:lnSpc>
                    <a:spcPct val="95000"/>
                  </a:lnSpc>
                  <a:spcBef>
                    <a:spcPts val="0"/>
                  </a:spcBef>
                  <a:spcAft>
                    <a:spcPts val="400"/>
                  </a:spcAft>
                  <a:buClr>
                    <a:schemeClr val="accent1"/>
                  </a:buClr>
                  <a:buChar char="•"/>
                  <a:defRPr sz="1600">
                    <a:solidFill>
                      <a:srgbClr val="595959"/>
                    </a:solidFill>
                    <a:latin typeface="+mn-lt"/>
                    <a:ea typeface="ＭＳ Ｐゴシック" pitchFamily="23" charset="-128"/>
                    <a:cs typeface="Calibri"/>
                  </a:defRPr>
                </a:lvl3pPr>
                <a:lvl4pPr marL="1600200" indent="-228600" algn="l" rtl="0" eaLnBrk="0" fontAlgn="base" hangingPunct="0">
                  <a:lnSpc>
                    <a:spcPct val="95000"/>
                  </a:lnSpc>
                  <a:spcBef>
                    <a:spcPts val="0"/>
                  </a:spcBef>
                  <a:spcAft>
                    <a:spcPts val="400"/>
                  </a:spcAft>
                  <a:buClr>
                    <a:schemeClr val="accent1"/>
                  </a:buClr>
                  <a:buChar char="–"/>
                  <a:defRPr sz="1600">
                    <a:solidFill>
                      <a:srgbClr val="595959"/>
                    </a:solidFill>
                    <a:latin typeface="+mn-lt"/>
                    <a:ea typeface="ＭＳ Ｐゴシック" pitchFamily="23" charset="-128"/>
                    <a:cs typeface="Calibri"/>
                  </a:defRPr>
                </a:lvl4pPr>
                <a:lvl5pPr marL="2057400" indent="-228600" algn="l" rtl="0" eaLnBrk="0" fontAlgn="base" hangingPunct="0">
                  <a:lnSpc>
                    <a:spcPct val="95000"/>
                  </a:lnSpc>
                  <a:spcBef>
                    <a:spcPts val="0"/>
                  </a:spcBef>
                  <a:spcAft>
                    <a:spcPts val="400"/>
                  </a:spcAft>
                  <a:buClr>
                    <a:schemeClr val="accent1"/>
                  </a:buClr>
                  <a:buChar char="»"/>
                  <a:defRPr sz="1600">
                    <a:solidFill>
                      <a:srgbClr val="595959"/>
                    </a:solidFill>
                    <a:latin typeface="+mn-lt"/>
                    <a:ea typeface="ＭＳ Ｐゴシック" pitchFamily="23" charset="-128"/>
                    <a:cs typeface="Calibri"/>
                  </a:defRPr>
                </a:lvl5pPr>
                <a:lvl6pPr marL="25146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6pPr>
                <a:lvl7pPr marL="29718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7pPr>
                <a:lvl8pPr marL="34290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8pPr>
                <a:lvl9pPr marL="38862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9pPr>
              </a:lstStyle>
              <a:p>
                <a:pPr marL="0" indent="0" algn="r">
                  <a:lnSpc>
                    <a:spcPct val="90000"/>
                  </a:lnSpc>
                  <a:spcBef>
                    <a:spcPts val="0"/>
                  </a:spcBef>
                  <a:spcAft>
                    <a:spcPts val="0"/>
                  </a:spcAft>
                  <a:buNone/>
                </a:pPr>
                <a:r>
                  <a:rPr lang="en-US" sz="4200" b="1" dirty="0" smtClean="0">
                    <a:solidFill>
                      <a:schemeClr val="accent1"/>
                    </a:solidFill>
                  </a:rPr>
                  <a:t>3</a:t>
                </a:r>
              </a:p>
            </p:txBody>
          </p:sp>
          <p:sp>
            <p:nvSpPr>
              <p:cNvPr id="32" name="TextBox 31"/>
              <p:cNvSpPr txBox="1"/>
              <p:nvPr/>
            </p:nvSpPr>
            <p:spPr>
              <a:xfrm>
                <a:off x="5791200" y="5584023"/>
                <a:ext cx="3200400" cy="884088"/>
              </a:xfrm>
              <a:prstGeom prst="rect">
                <a:avLst/>
              </a:prstGeom>
              <a:noFill/>
            </p:spPr>
            <p:txBody>
              <a:bodyPr wrap="square" rtlCol="0" anchor="ctr" anchorCtr="0">
                <a:spAutoFit/>
              </a:bodyPr>
              <a:lstStyle/>
              <a:p>
                <a:pPr algn="l">
                  <a:lnSpc>
                    <a:spcPct val="95000"/>
                  </a:lnSpc>
                </a:pPr>
                <a:r>
                  <a:rPr lang="en-US" dirty="0" err="1" smtClean="0">
                    <a:solidFill>
                      <a:schemeClr val="tx1">
                        <a:lumMod val="65000"/>
                        <a:lumOff val="35000"/>
                      </a:schemeClr>
                    </a:solidFill>
                    <a:latin typeface="+mn-lt"/>
                    <a:cs typeface="Corbel"/>
                  </a:rPr>
                  <a:t>dsRNA</a:t>
                </a:r>
                <a:r>
                  <a:rPr lang="en-US" dirty="0" smtClean="0">
                    <a:solidFill>
                      <a:schemeClr val="tx1">
                        <a:lumMod val="65000"/>
                        <a:lumOff val="35000"/>
                      </a:schemeClr>
                    </a:solidFill>
                    <a:latin typeface="+mn-lt"/>
                    <a:cs typeface="Corbel"/>
                  </a:rPr>
                  <a:t> adjuvant expressed in the same cell as the antigen activates the immune cascade</a:t>
                </a:r>
              </a:p>
            </p:txBody>
          </p:sp>
          <p:cxnSp>
            <p:nvCxnSpPr>
              <p:cNvPr id="33" name="Straight Connector 32"/>
              <p:cNvCxnSpPr/>
              <p:nvPr/>
            </p:nvCxnSpPr>
            <p:spPr bwMode="auto">
              <a:xfrm>
                <a:off x="5715000" y="5562600"/>
                <a:ext cx="0" cy="926933"/>
              </a:xfrm>
              <a:prstGeom prst="line">
                <a:avLst/>
              </a:prstGeom>
              <a:noFill/>
              <a:ln w="19050" cap="rnd" cmpd="sng" algn="ctr">
                <a:solidFill>
                  <a:schemeClr val="bg1">
                    <a:lumMod val="50000"/>
                  </a:schemeClr>
                </a:solidFill>
                <a:prstDash val="sysDot"/>
                <a:round/>
                <a:headEnd type="none" w="med" len="med"/>
                <a:tailEnd type="none" w="sm" len="sm"/>
              </a:ln>
              <a:effectLst/>
            </p:spPr>
          </p:cxnSp>
        </p:grpSp>
        <p:grpSp>
          <p:nvGrpSpPr>
            <p:cNvPr id="37" name="Group 36"/>
            <p:cNvGrpSpPr/>
            <p:nvPr/>
          </p:nvGrpSpPr>
          <p:grpSpPr>
            <a:xfrm>
              <a:off x="5486400" y="4276991"/>
              <a:ext cx="2661564" cy="1157272"/>
              <a:chOff x="4648200" y="4343400"/>
              <a:chExt cx="2661564" cy="1157272"/>
            </a:xfrm>
          </p:grpSpPr>
          <p:pic>
            <p:nvPicPr>
              <p:cNvPr id="28" name="Picture 27" descr="lumen-cells.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48200" y="4343400"/>
                <a:ext cx="2514600" cy="1133209"/>
              </a:xfrm>
              <a:prstGeom prst="rect">
                <a:avLst/>
              </a:prstGeom>
              <a:solidFill>
                <a:srgbClr val="F93607"/>
              </a:solidFill>
              <a:effectLst>
                <a:outerShdw blurRad="190500" dir="2700000" algn="tl" rotWithShape="0">
                  <a:srgbClr val="000000">
                    <a:alpha val="35000"/>
                  </a:srgbClr>
                </a:outerShdw>
              </a:effectLst>
            </p:spPr>
          </p:pic>
          <p:sp>
            <p:nvSpPr>
              <p:cNvPr id="34" name="TextBox 33"/>
              <p:cNvSpPr txBox="1"/>
              <p:nvPr/>
            </p:nvSpPr>
            <p:spPr>
              <a:xfrm>
                <a:off x="4771621" y="5029200"/>
                <a:ext cx="532417" cy="269304"/>
              </a:xfrm>
              <a:prstGeom prst="rect">
                <a:avLst/>
              </a:prstGeom>
              <a:noFill/>
            </p:spPr>
            <p:txBody>
              <a:bodyPr wrap="none" rtlCol="0" anchor="ctr" anchorCtr="1">
                <a:spAutoFit/>
              </a:bodyPr>
              <a:lstStyle/>
              <a:p>
                <a:pPr>
                  <a:lnSpc>
                    <a:spcPct val="95000"/>
                  </a:lnSpc>
                </a:pPr>
                <a:r>
                  <a:rPr lang="en-US" sz="1200" dirty="0" smtClean="0">
                    <a:solidFill>
                      <a:schemeClr val="tx1"/>
                    </a:solidFill>
                    <a:latin typeface="+mn-lt"/>
                    <a:cs typeface="Corbel"/>
                  </a:rPr>
                  <a:t>B Cell</a:t>
                </a:r>
              </a:p>
            </p:txBody>
          </p:sp>
          <p:sp>
            <p:nvSpPr>
              <p:cNvPr id="35" name="TextBox 34"/>
              <p:cNvSpPr txBox="1"/>
              <p:nvPr/>
            </p:nvSpPr>
            <p:spPr>
              <a:xfrm>
                <a:off x="5385579" y="4648200"/>
                <a:ext cx="523701" cy="269304"/>
              </a:xfrm>
              <a:prstGeom prst="rect">
                <a:avLst/>
              </a:prstGeom>
              <a:noFill/>
            </p:spPr>
            <p:txBody>
              <a:bodyPr wrap="none" rtlCol="0" anchor="ctr" anchorCtr="1">
                <a:spAutoFit/>
              </a:bodyPr>
              <a:lstStyle/>
              <a:p>
                <a:pPr>
                  <a:lnSpc>
                    <a:spcPct val="95000"/>
                  </a:lnSpc>
                </a:pPr>
                <a:r>
                  <a:rPr lang="en-US" sz="1200" dirty="0" smtClean="0">
                    <a:solidFill>
                      <a:schemeClr val="tx1"/>
                    </a:solidFill>
                    <a:latin typeface="+mn-lt"/>
                    <a:cs typeface="Corbel"/>
                  </a:rPr>
                  <a:t>T Cell</a:t>
                </a:r>
              </a:p>
            </p:txBody>
          </p:sp>
          <p:sp>
            <p:nvSpPr>
              <p:cNvPr id="36" name="TextBox 35"/>
              <p:cNvSpPr txBox="1"/>
              <p:nvPr/>
            </p:nvSpPr>
            <p:spPr>
              <a:xfrm>
                <a:off x="6019800" y="5055935"/>
                <a:ext cx="1289964" cy="444737"/>
              </a:xfrm>
              <a:prstGeom prst="rect">
                <a:avLst/>
              </a:prstGeom>
              <a:noFill/>
            </p:spPr>
            <p:txBody>
              <a:bodyPr wrap="square" rtlCol="0" anchor="ctr" anchorCtr="1">
                <a:spAutoFit/>
              </a:bodyPr>
              <a:lstStyle/>
              <a:p>
                <a:pPr>
                  <a:lnSpc>
                    <a:spcPct val="95000"/>
                  </a:lnSpc>
                </a:pPr>
                <a:r>
                  <a:rPr lang="en-US" sz="1200" dirty="0" smtClean="0">
                    <a:solidFill>
                      <a:schemeClr val="tx1"/>
                    </a:solidFill>
                    <a:latin typeface="+mn-lt"/>
                    <a:cs typeface="Corbel"/>
                  </a:rPr>
                  <a:t>Activated Dendritic Cell </a:t>
                </a:r>
              </a:p>
            </p:txBody>
          </p:sp>
        </p:grpSp>
      </p:grpSp>
      <p:sp>
        <p:nvSpPr>
          <p:cNvPr id="40" name="TextBox 39"/>
          <p:cNvSpPr txBox="1"/>
          <p:nvPr/>
        </p:nvSpPr>
        <p:spPr>
          <a:xfrm>
            <a:off x="5207000" y="3871913"/>
            <a:ext cx="914400" cy="444737"/>
          </a:xfrm>
          <a:prstGeom prst="rect">
            <a:avLst/>
          </a:prstGeom>
          <a:noFill/>
        </p:spPr>
        <p:txBody>
          <a:bodyPr wrap="square" rtlCol="0" anchor="ctr" anchorCtr="1">
            <a:spAutoFit/>
          </a:bodyPr>
          <a:lstStyle/>
          <a:p>
            <a:pPr>
              <a:lnSpc>
                <a:spcPct val="95000"/>
              </a:lnSpc>
            </a:pPr>
            <a:r>
              <a:rPr lang="en-US" sz="1200" dirty="0" smtClean="0">
                <a:solidFill>
                  <a:schemeClr val="tx1"/>
                </a:solidFill>
                <a:latin typeface="+mn-lt"/>
                <a:cs typeface="Corbel"/>
              </a:rPr>
              <a:t>Mucosal Epithelium</a:t>
            </a:r>
          </a:p>
        </p:txBody>
      </p:sp>
      <p:grpSp>
        <p:nvGrpSpPr>
          <p:cNvPr id="39" name="Group 38"/>
          <p:cNvGrpSpPr/>
          <p:nvPr/>
        </p:nvGrpSpPr>
        <p:grpSpPr>
          <a:xfrm>
            <a:off x="76200" y="1295399"/>
            <a:ext cx="4339027" cy="2301388"/>
            <a:chOff x="76200" y="1295399"/>
            <a:chExt cx="4339027" cy="2301388"/>
          </a:xfrm>
        </p:grpSpPr>
        <p:grpSp>
          <p:nvGrpSpPr>
            <p:cNvPr id="3" name="Group 2"/>
            <p:cNvGrpSpPr/>
            <p:nvPr/>
          </p:nvGrpSpPr>
          <p:grpSpPr>
            <a:xfrm>
              <a:off x="76200" y="1295399"/>
              <a:ext cx="4339027" cy="914401"/>
              <a:chOff x="76200" y="1295399"/>
              <a:chExt cx="4339027" cy="914401"/>
            </a:xfrm>
          </p:grpSpPr>
          <p:sp>
            <p:nvSpPr>
              <p:cNvPr id="8" name="Content Placeholder 7"/>
              <p:cNvSpPr txBox="1">
                <a:spLocks/>
              </p:cNvSpPr>
              <p:nvPr/>
            </p:nvSpPr>
            <p:spPr bwMode="gray">
              <a:xfrm>
                <a:off x="76200" y="1371600"/>
                <a:ext cx="626540" cy="6848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marL="284163" indent="-284163" algn="l" rtl="0" eaLnBrk="0" fontAlgn="base" hangingPunct="0">
                  <a:lnSpc>
                    <a:spcPct val="95000"/>
                  </a:lnSpc>
                  <a:spcBef>
                    <a:spcPts val="400"/>
                  </a:spcBef>
                  <a:spcAft>
                    <a:spcPts val="400"/>
                  </a:spcAft>
                  <a:buClr>
                    <a:schemeClr val="accent1"/>
                  </a:buClr>
                  <a:buSzPct val="120000"/>
                  <a:buFont typeface="Arial"/>
                  <a:buChar char="•"/>
                  <a:defRPr sz="2000">
                    <a:solidFill>
                      <a:srgbClr val="595959"/>
                    </a:solidFill>
                    <a:latin typeface="+mn-lt"/>
                    <a:ea typeface="ＭＳ Ｐゴシック" charset="-128"/>
                    <a:cs typeface="Calibri"/>
                  </a:defRPr>
                </a:lvl1pPr>
                <a:lvl2pPr marL="742950" indent="-285750" algn="l" rtl="0" eaLnBrk="0" fontAlgn="base" hangingPunct="0">
                  <a:lnSpc>
                    <a:spcPct val="95000"/>
                  </a:lnSpc>
                  <a:spcBef>
                    <a:spcPts val="0"/>
                  </a:spcBef>
                  <a:spcAft>
                    <a:spcPts val="400"/>
                  </a:spcAft>
                  <a:buClr>
                    <a:schemeClr val="accent1"/>
                  </a:buClr>
                  <a:buChar char="–"/>
                  <a:defRPr sz="1800">
                    <a:solidFill>
                      <a:srgbClr val="595959"/>
                    </a:solidFill>
                    <a:latin typeface="+mn-lt"/>
                    <a:ea typeface="ＭＳ Ｐゴシック" pitchFamily="23" charset="-128"/>
                    <a:cs typeface="Calibri"/>
                  </a:defRPr>
                </a:lvl2pPr>
                <a:lvl3pPr marL="1143000" indent="-228600" algn="l" rtl="0" eaLnBrk="0" fontAlgn="base" hangingPunct="0">
                  <a:lnSpc>
                    <a:spcPct val="95000"/>
                  </a:lnSpc>
                  <a:spcBef>
                    <a:spcPts val="0"/>
                  </a:spcBef>
                  <a:spcAft>
                    <a:spcPts val="400"/>
                  </a:spcAft>
                  <a:buClr>
                    <a:schemeClr val="accent1"/>
                  </a:buClr>
                  <a:buChar char="•"/>
                  <a:defRPr sz="1600">
                    <a:solidFill>
                      <a:srgbClr val="595959"/>
                    </a:solidFill>
                    <a:latin typeface="+mn-lt"/>
                    <a:ea typeface="ＭＳ Ｐゴシック" pitchFamily="23" charset="-128"/>
                    <a:cs typeface="Calibri"/>
                  </a:defRPr>
                </a:lvl3pPr>
                <a:lvl4pPr marL="1600200" indent="-228600" algn="l" rtl="0" eaLnBrk="0" fontAlgn="base" hangingPunct="0">
                  <a:lnSpc>
                    <a:spcPct val="95000"/>
                  </a:lnSpc>
                  <a:spcBef>
                    <a:spcPts val="0"/>
                  </a:spcBef>
                  <a:spcAft>
                    <a:spcPts val="400"/>
                  </a:spcAft>
                  <a:buClr>
                    <a:schemeClr val="accent1"/>
                  </a:buClr>
                  <a:buChar char="–"/>
                  <a:defRPr sz="1600">
                    <a:solidFill>
                      <a:srgbClr val="595959"/>
                    </a:solidFill>
                    <a:latin typeface="+mn-lt"/>
                    <a:ea typeface="ＭＳ Ｐゴシック" pitchFamily="23" charset="-128"/>
                    <a:cs typeface="Calibri"/>
                  </a:defRPr>
                </a:lvl4pPr>
                <a:lvl5pPr marL="2057400" indent="-228600" algn="l" rtl="0" eaLnBrk="0" fontAlgn="base" hangingPunct="0">
                  <a:lnSpc>
                    <a:spcPct val="95000"/>
                  </a:lnSpc>
                  <a:spcBef>
                    <a:spcPts val="0"/>
                  </a:spcBef>
                  <a:spcAft>
                    <a:spcPts val="400"/>
                  </a:spcAft>
                  <a:buClr>
                    <a:schemeClr val="accent1"/>
                  </a:buClr>
                  <a:buChar char="»"/>
                  <a:defRPr sz="1600">
                    <a:solidFill>
                      <a:srgbClr val="595959"/>
                    </a:solidFill>
                    <a:latin typeface="+mn-lt"/>
                    <a:ea typeface="ＭＳ Ｐゴシック" pitchFamily="23" charset="-128"/>
                    <a:cs typeface="Calibri"/>
                  </a:defRPr>
                </a:lvl5pPr>
                <a:lvl6pPr marL="25146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6pPr>
                <a:lvl7pPr marL="29718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7pPr>
                <a:lvl8pPr marL="34290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8pPr>
                <a:lvl9pPr marL="38862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9pPr>
              </a:lstStyle>
              <a:p>
                <a:pPr marL="0" indent="0" algn="r">
                  <a:lnSpc>
                    <a:spcPct val="90000"/>
                  </a:lnSpc>
                  <a:spcBef>
                    <a:spcPts val="0"/>
                  </a:spcBef>
                  <a:spcAft>
                    <a:spcPts val="0"/>
                  </a:spcAft>
                  <a:buNone/>
                </a:pPr>
                <a:r>
                  <a:rPr lang="en-US" sz="4200" b="1" dirty="0" smtClean="0">
                    <a:solidFill>
                      <a:schemeClr val="accent1"/>
                    </a:solidFill>
                  </a:rPr>
                  <a:t>1</a:t>
                </a:r>
              </a:p>
            </p:txBody>
          </p:sp>
          <p:sp>
            <p:nvSpPr>
              <p:cNvPr id="9" name="TextBox 8"/>
              <p:cNvSpPr txBox="1"/>
              <p:nvPr/>
            </p:nvSpPr>
            <p:spPr>
              <a:xfrm>
                <a:off x="855139" y="1295399"/>
                <a:ext cx="3560088" cy="884088"/>
              </a:xfrm>
              <a:prstGeom prst="rect">
                <a:avLst/>
              </a:prstGeom>
              <a:noFill/>
            </p:spPr>
            <p:txBody>
              <a:bodyPr wrap="square" rtlCol="0" anchor="ctr" anchorCtr="0">
                <a:spAutoFit/>
              </a:bodyPr>
              <a:lstStyle/>
              <a:p>
                <a:pPr algn="l">
                  <a:lnSpc>
                    <a:spcPct val="95000"/>
                  </a:lnSpc>
                </a:pPr>
                <a:r>
                  <a:rPr lang="en-US" dirty="0" smtClean="0">
                    <a:solidFill>
                      <a:schemeClr val="tx1">
                        <a:lumMod val="65000"/>
                        <a:lumOff val="35000"/>
                      </a:schemeClr>
                    </a:solidFill>
                    <a:latin typeface="+mn-lt"/>
                    <a:cs typeface="Corbel"/>
                  </a:rPr>
                  <a:t>Enteric-coated </a:t>
                </a:r>
                <a:r>
                  <a:rPr lang="en-US" dirty="0">
                    <a:solidFill>
                      <a:schemeClr val="tx1">
                        <a:lumMod val="65000"/>
                        <a:lumOff val="35000"/>
                      </a:schemeClr>
                    </a:solidFill>
                    <a:latin typeface="+mn-lt"/>
                    <a:cs typeface="Corbel"/>
                  </a:rPr>
                  <a:t>t</a:t>
                </a:r>
                <a:r>
                  <a:rPr lang="en-US" dirty="0" smtClean="0">
                    <a:solidFill>
                      <a:schemeClr val="tx1">
                        <a:lumMod val="65000"/>
                        <a:lumOff val="35000"/>
                      </a:schemeClr>
                    </a:solidFill>
                    <a:latin typeface="+mn-lt"/>
                    <a:cs typeface="Corbel"/>
                  </a:rPr>
                  <a:t>ablet </a:t>
                </a:r>
                <a:r>
                  <a:rPr lang="en-US" dirty="0">
                    <a:solidFill>
                      <a:schemeClr val="tx1">
                        <a:lumMod val="65000"/>
                        <a:lumOff val="35000"/>
                      </a:schemeClr>
                    </a:solidFill>
                    <a:latin typeface="+mn-lt"/>
                    <a:cs typeface="Corbel"/>
                  </a:rPr>
                  <a:t>p</a:t>
                </a:r>
                <a:r>
                  <a:rPr lang="en-US" dirty="0" smtClean="0">
                    <a:solidFill>
                      <a:schemeClr val="tx1">
                        <a:lumMod val="65000"/>
                        <a:lumOff val="35000"/>
                      </a:schemeClr>
                    </a:solidFill>
                    <a:latin typeface="+mn-lt"/>
                    <a:cs typeface="Corbel"/>
                  </a:rPr>
                  <a:t>rotects </a:t>
                </a:r>
                <a:r>
                  <a:rPr lang="en-US" dirty="0">
                    <a:solidFill>
                      <a:schemeClr val="tx1">
                        <a:lumMod val="65000"/>
                        <a:lumOff val="35000"/>
                      </a:schemeClr>
                    </a:solidFill>
                    <a:latin typeface="+mn-lt"/>
                    <a:cs typeface="Corbel"/>
                  </a:rPr>
                  <a:t>a</a:t>
                </a:r>
                <a:r>
                  <a:rPr lang="en-US" dirty="0" smtClean="0">
                    <a:solidFill>
                      <a:schemeClr val="tx1">
                        <a:lumMod val="65000"/>
                        <a:lumOff val="35000"/>
                      </a:schemeClr>
                    </a:solidFill>
                    <a:latin typeface="+mn-lt"/>
                    <a:cs typeface="Corbel"/>
                  </a:rPr>
                  <a:t>gainst </a:t>
                </a:r>
                <a:r>
                  <a:rPr lang="en-US" dirty="0">
                    <a:solidFill>
                      <a:schemeClr val="tx1">
                        <a:lumMod val="65000"/>
                        <a:lumOff val="35000"/>
                      </a:schemeClr>
                    </a:solidFill>
                    <a:latin typeface="+mn-lt"/>
                    <a:cs typeface="Corbel"/>
                  </a:rPr>
                  <a:t>s</a:t>
                </a:r>
                <a:r>
                  <a:rPr lang="en-US" dirty="0" smtClean="0">
                    <a:solidFill>
                      <a:schemeClr val="tx1">
                        <a:lumMod val="65000"/>
                        <a:lumOff val="35000"/>
                      </a:schemeClr>
                    </a:solidFill>
                    <a:latin typeface="+mn-lt"/>
                    <a:cs typeface="Corbel"/>
                  </a:rPr>
                  <a:t>tomach </a:t>
                </a:r>
                <a:r>
                  <a:rPr lang="en-US" dirty="0">
                    <a:solidFill>
                      <a:schemeClr val="tx1">
                        <a:lumMod val="65000"/>
                        <a:lumOff val="35000"/>
                      </a:schemeClr>
                    </a:solidFill>
                    <a:latin typeface="+mn-lt"/>
                    <a:cs typeface="Corbel"/>
                  </a:rPr>
                  <a:t>a</a:t>
                </a:r>
                <a:r>
                  <a:rPr lang="en-US" dirty="0" smtClean="0">
                    <a:solidFill>
                      <a:schemeClr val="tx1">
                        <a:lumMod val="65000"/>
                        <a:lumOff val="35000"/>
                      </a:schemeClr>
                    </a:solidFill>
                    <a:latin typeface="+mn-lt"/>
                    <a:cs typeface="Corbel"/>
                  </a:rPr>
                  <a:t>cid and delivers </a:t>
                </a:r>
                <a:r>
                  <a:rPr lang="en-US" dirty="0">
                    <a:solidFill>
                      <a:schemeClr val="tx1">
                        <a:lumMod val="65000"/>
                        <a:lumOff val="35000"/>
                      </a:schemeClr>
                    </a:solidFill>
                    <a:latin typeface="+mn-lt"/>
                    <a:cs typeface="Corbel"/>
                  </a:rPr>
                  <a:t>v</a:t>
                </a:r>
                <a:r>
                  <a:rPr lang="en-US" dirty="0" smtClean="0">
                    <a:solidFill>
                      <a:schemeClr val="tx1">
                        <a:lumMod val="65000"/>
                        <a:lumOff val="35000"/>
                      </a:schemeClr>
                    </a:solidFill>
                    <a:latin typeface="+mn-lt"/>
                    <a:cs typeface="Corbel"/>
                  </a:rPr>
                  <a:t>accine to small </a:t>
                </a:r>
                <a:r>
                  <a:rPr lang="en-US" dirty="0">
                    <a:solidFill>
                      <a:schemeClr val="tx1">
                        <a:lumMod val="65000"/>
                        <a:lumOff val="35000"/>
                      </a:schemeClr>
                    </a:solidFill>
                    <a:latin typeface="+mn-lt"/>
                    <a:cs typeface="Corbel"/>
                  </a:rPr>
                  <a:t>i</a:t>
                </a:r>
                <a:r>
                  <a:rPr lang="en-US" dirty="0" smtClean="0">
                    <a:solidFill>
                      <a:schemeClr val="tx1">
                        <a:lumMod val="65000"/>
                        <a:lumOff val="35000"/>
                      </a:schemeClr>
                    </a:solidFill>
                    <a:latin typeface="+mn-lt"/>
                    <a:cs typeface="Corbel"/>
                  </a:rPr>
                  <a:t>ntestine </a:t>
                </a:r>
              </a:p>
            </p:txBody>
          </p:sp>
          <p:cxnSp>
            <p:nvCxnSpPr>
              <p:cNvPr id="11" name="Straight Connector 10"/>
              <p:cNvCxnSpPr/>
              <p:nvPr/>
            </p:nvCxnSpPr>
            <p:spPr bwMode="auto">
              <a:xfrm>
                <a:off x="778940" y="1295400"/>
                <a:ext cx="0" cy="914400"/>
              </a:xfrm>
              <a:prstGeom prst="line">
                <a:avLst/>
              </a:prstGeom>
              <a:noFill/>
              <a:ln w="19050" cap="rnd" cmpd="sng" algn="ctr">
                <a:solidFill>
                  <a:schemeClr val="bg1">
                    <a:lumMod val="50000"/>
                  </a:schemeClr>
                </a:solidFill>
                <a:prstDash val="sysDot"/>
                <a:round/>
                <a:headEnd type="none" w="med" len="med"/>
                <a:tailEnd type="none" w="sm" len="sm"/>
              </a:ln>
              <a:effectLst/>
            </p:spPr>
          </p:cxnSp>
        </p:grpSp>
        <p:pic>
          <p:nvPicPr>
            <p:cNvPr id="27" name="Picture 26" descr="iSt-35078948-bluetablets.jpg"/>
            <p:cNvPicPr>
              <a:picLocks noChangeAspect="1"/>
            </p:cNvPicPr>
            <p:nvPr/>
          </p:nvPicPr>
          <p:blipFill rotWithShape="1">
            <a:blip r:embed="rId6">
              <a:extLst>
                <a:ext uri="{28A0092B-C50C-407E-A947-70E740481C1C}">
                  <a14:useLocalDpi xmlns:a14="http://schemas.microsoft.com/office/drawing/2010/main" val="0"/>
                </a:ext>
              </a:extLst>
            </a:blip>
            <a:srcRect l="6244" t="7511"/>
            <a:stretch/>
          </p:blipFill>
          <p:spPr>
            <a:xfrm>
              <a:off x="1143000" y="2304690"/>
              <a:ext cx="1295400" cy="1292097"/>
            </a:xfrm>
            <a:prstGeom prst="ellipse">
              <a:avLst/>
            </a:prstGeom>
            <a:solidFill>
              <a:srgbClr val="FFFFFF"/>
            </a:solidFill>
            <a:effectLst>
              <a:outerShdw blurRad="190500" dir="2700000" algn="tl" rotWithShape="0">
                <a:srgbClr val="000000">
                  <a:alpha val="35000"/>
                </a:srgbClr>
              </a:outerShdw>
            </a:effectLst>
          </p:spPr>
        </p:pic>
      </p:grpSp>
      <p:grpSp>
        <p:nvGrpSpPr>
          <p:cNvPr id="20" name="Group 19"/>
          <p:cNvGrpSpPr/>
          <p:nvPr/>
        </p:nvGrpSpPr>
        <p:grpSpPr>
          <a:xfrm>
            <a:off x="2435865" y="2344147"/>
            <a:ext cx="1130065" cy="1441633"/>
            <a:chOff x="2435865" y="2344147"/>
            <a:chExt cx="1130065" cy="1441633"/>
          </a:xfrm>
        </p:grpSpPr>
        <p:sp>
          <p:nvSpPr>
            <p:cNvPr id="41" name="Freeform 40"/>
            <p:cNvSpPr/>
            <p:nvPr/>
          </p:nvSpPr>
          <p:spPr>
            <a:xfrm rot="6751630" flipH="1" flipV="1">
              <a:off x="2448317" y="2350377"/>
              <a:ext cx="978017" cy="965558"/>
            </a:xfrm>
            <a:custGeom>
              <a:avLst/>
              <a:gdLst>
                <a:gd name="connsiteX0" fmla="*/ 0 w 2944169"/>
                <a:gd name="connsiteY0" fmla="*/ 0 h 2087950"/>
                <a:gd name="connsiteX1" fmla="*/ 2944169 w 2944169"/>
                <a:gd name="connsiteY1" fmla="*/ 2087950 h 2087950"/>
                <a:gd name="connsiteX0" fmla="*/ 0 w 2944169"/>
                <a:gd name="connsiteY0" fmla="*/ 203634 h 2291584"/>
                <a:gd name="connsiteX1" fmla="*/ 2944169 w 2944169"/>
                <a:gd name="connsiteY1" fmla="*/ 2291584 h 2291584"/>
                <a:gd name="connsiteX0" fmla="*/ 0 w 2944169"/>
                <a:gd name="connsiteY0" fmla="*/ 247734 h 2335684"/>
                <a:gd name="connsiteX1" fmla="*/ 2944169 w 2944169"/>
                <a:gd name="connsiteY1" fmla="*/ 2335684 h 2335684"/>
                <a:gd name="connsiteX0" fmla="*/ 0 w 2944169"/>
                <a:gd name="connsiteY0" fmla="*/ 252155 h 2340105"/>
                <a:gd name="connsiteX1" fmla="*/ 2944169 w 2944169"/>
                <a:gd name="connsiteY1" fmla="*/ 2340105 h 2340105"/>
                <a:gd name="connsiteX0" fmla="*/ 0 w 2944169"/>
                <a:gd name="connsiteY0" fmla="*/ 254872 h 2342822"/>
                <a:gd name="connsiteX1" fmla="*/ 2944169 w 2944169"/>
                <a:gd name="connsiteY1" fmla="*/ 2342822 h 2342822"/>
                <a:gd name="connsiteX0" fmla="*/ 0 w 3136598"/>
                <a:gd name="connsiteY0" fmla="*/ 324020 h 1873144"/>
                <a:gd name="connsiteX1" fmla="*/ 3136598 w 3136598"/>
                <a:gd name="connsiteY1" fmla="*/ 1873144 h 1873144"/>
                <a:gd name="connsiteX0" fmla="*/ 0 w 3107734"/>
                <a:gd name="connsiteY0" fmla="*/ 376402 h 1636870"/>
                <a:gd name="connsiteX1" fmla="*/ 3107734 w 3107734"/>
                <a:gd name="connsiteY1" fmla="*/ 1636870 h 1636870"/>
                <a:gd name="connsiteX0" fmla="*/ 0 w 3107734"/>
                <a:gd name="connsiteY0" fmla="*/ 435624 h 1696092"/>
                <a:gd name="connsiteX1" fmla="*/ 3107734 w 3107734"/>
                <a:gd name="connsiteY1" fmla="*/ 1696092 h 1696092"/>
                <a:gd name="connsiteX0" fmla="*/ 0 w 3324427"/>
                <a:gd name="connsiteY0" fmla="*/ 351490 h 2092176"/>
                <a:gd name="connsiteX1" fmla="*/ 3324427 w 3324427"/>
                <a:gd name="connsiteY1" fmla="*/ 2092176 h 2092176"/>
                <a:gd name="connsiteX0" fmla="*/ 0 w 3324427"/>
                <a:gd name="connsiteY0" fmla="*/ 158312 h 1898998"/>
                <a:gd name="connsiteX1" fmla="*/ 3324427 w 3324427"/>
                <a:gd name="connsiteY1" fmla="*/ 1898998 h 1898998"/>
                <a:gd name="connsiteX0" fmla="*/ 0 w 3324427"/>
                <a:gd name="connsiteY0" fmla="*/ 177855 h 1918541"/>
                <a:gd name="connsiteX1" fmla="*/ 3324427 w 3324427"/>
                <a:gd name="connsiteY1" fmla="*/ 1918541 h 1918541"/>
                <a:gd name="connsiteX0" fmla="*/ 0 w 3324427"/>
                <a:gd name="connsiteY0" fmla="*/ 269329 h 2010015"/>
                <a:gd name="connsiteX1" fmla="*/ 3324427 w 3324427"/>
                <a:gd name="connsiteY1" fmla="*/ 2010015 h 2010015"/>
                <a:gd name="connsiteX0" fmla="*/ 0 w 3324427"/>
                <a:gd name="connsiteY0" fmla="*/ 3384 h 1744070"/>
                <a:gd name="connsiteX1" fmla="*/ 3324427 w 3324427"/>
                <a:gd name="connsiteY1" fmla="*/ 1744070 h 1744070"/>
                <a:gd name="connsiteX0" fmla="*/ 0 w 3324427"/>
                <a:gd name="connsiteY0" fmla="*/ 1380 h 1742066"/>
                <a:gd name="connsiteX1" fmla="*/ 3324427 w 3324427"/>
                <a:gd name="connsiteY1" fmla="*/ 1742066 h 1742066"/>
                <a:gd name="connsiteX0" fmla="*/ -2 w 3037290"/>
                <a:gd name="connsiteY0" fmla="*/ 801 h 2265760"/>
                <a:gd name="connsiteX1" fmla="*/ 3037290 w 3037290"/>
                <a:gd name="connsiteY1" fmla="*/ 2265760 h 2265760"/>
                <a:gd name="connsiteX0" fmla="*/ -2 w 3037290"/>
                <a:gd name="connsiteY0" fmla="*/ 0 h 2264959"/>
                <a:gd name="connsiteX1" fmla="*/ 3037290 w 3037290"/>
                <a:gd name="connsiteY1" fmla="*/ 2264959 h 2264959"/>
                <a:gd name="connsiteX0" fmla="*/ -2 w 3042606"/>
                <a:gd name="connsiteY0" fmla="*/ 0 h 2264959"/>
                <a:gd name="connsiteX1" fmla="*/ 3037290 w 3042606"/>
                <a:gd name="connsiteY1" fmla="*/ 2264959 h 2264959"/>
                <a:gd name="connsiteX0" fmla="*/ -2 w 2528169"/>
                <a:gd name="connsiteY0" fmla="*/ 0 h 2370493"/>
                <a:gd name="connsiteX1" fmla="*/ 2517129 w 2528169"/>
                <a:gd name="connsiteY1" fmla="*/ 2370492 h 2370493"/>
                <a:gd name="connsiteX0" fmla="*/ -2 w 2653320"/>
                <a:gd name="connsiteY0" fmla="*/ 0 h 2370493"/>
                <a:gd name="connsiteX1" fmla="*/ 2517129 w 2653320"/>
                <a:gd name="connsiteY1" fmla="*/ 2370492 h 2370493"/>
                <a:gd name="connsiteX0" fmla="*/ -2 w 2633360"/>
                <a:gd name="connsiteY0" fmla="*/ 0 h 2370493"/>
                <a:gd name="connsiteX1" fmla="*/ 2517129 w 2633360"/>
                <a:gd name="connsiteY1" fmla="*/ 2370492 h 2370493"/>
                <a:gd name="connsiteX0" fmla="*/ -2 w 2625504"/>
                <a:gd name="connsiteY0" fmla="*/ 0 h 2370493"/>
                <a:gd name="connsiteX1" fmla="*/ 2517129 w 2625504"/>
                <a:gd name="connsiteY1" fmla="*/ 2370492 h 2370493"/>
                <a:gd name="connsiteX0" fmla="*/ 1 w 2899149"/>
                <a:gd name="connsiteY0" fmla="*/ 0 h 2461058"/>
                <a:gd name="connsiteX1" fmla="*/ 2807263 w 2899149"/>
                <a:gd name="connsiteY1" fmla="*/ 2461058 h 2461058"/>
                <a:gd name="connsiteX0" fmla="*/ 1 w 2807265"/>
                <a:gd name="connsiteY0" fmla="*/ 0 h 2461058"/>
                <a:gd name="connsiteX1" fmla="*/ 2807263 w 2807265"/>
                <a:gd name="connsiteY1" fmla="*/ 2461058 h 2461058"/>
                <a:gd name="connsiteX0" fmla="*/ -1 w 3334240"/>
                <a:gd name="connsiteY0" fmla="*/ 0 h 2435883"/>
                <a:gd name="connsiteX1" fmla="*/ 3334242 w 3334240"/>
                <a:gd name="connsiteY1" fmla="*/ 2435883 h 2435883"/>
                <a:gd name="connsiteX0" fmla="*/ -1 w 3334243"/>
                <a:gd name="connsiteY0" fmla="*/ 0 h 2435883"/>
                <a:gd name="connsiteX1" fmla="*/ 3334242 w 3334243"/>
                <a:gd name="connsiteY1" fmla="*/ 2435883 h 2435883"/>
                <a:gd name="connsiteX0" fmla="*/ -1 w 3334243"/>
                <a:gd name="connsiteY0" fmla="*/ 0 h 2435883"/>
                <a:gd name="connsiteX1" fmla="*/ 3334242 w 3334243"/>
                <a:gd name="connsiteY1" fmla="*/ 2435883 h 2435883"/>
              </a:gdLst>
              <a:ahLst/>
              <a:cxnLst>
                <a:cxn ang="0">
                  <a:pos x="connsiteX0" y="connsiteY0"/>
                </a:cxn>
                <a:cxn ang="0">
                  <a:pos x="connsiteX1" y="connsiteY1"/>
                </a:cxn>
              </a:cxnLst>
              <a:rect l="l" t="t" r="r" b="b"/>
              <a:pathLst>
                <a:path w="3334243" h="2435883">
                  <a:moveTo>
                    <a:pt x="-1" y="0"/>
                  </a:moveTo>
                  <a:cubicBezTo>
                    <a:pt x="1908333" y="352802"/>
                    <a:pt x="2870654" y="1256083"/>
                    <a:pt x="3334242" y="2435883"/>
                  </a:cubicBezTo>
                </a:path>
              </a:pathLst>
            </a:custGeom>
            <a:ln w="19050" cap="rnd" cmpd="sng">
              <a:solidFill>
                <a:schemeClr val="tx1"/>
              </a:solidFill>
              <a:prstDash val="sysDash"/>
              <a:headEnd type="oval" w="sm" len="sm"/>
              <a:tailEnd type="arrow" w="lg" len="sm"/>
            </a:ln>
          </p:spPr>
          <p:txBody>
            <a:bodyPr rtlCol="0" anchor="ctr"/>
            <a:lstStyle/>
            <a:p>
              <a:pPr algn="ctr"/>
              <a:endParaRPr lang="en-US"/>
            </a:p>
          </p:txBody>
        </p:sp>
        <p:sp>
          <p:nvSpPr>
            <p:cNvPr id="42" name="Freeform 41"/>
            <p:cNvSpPr/>
            <p:nvPr/>
          </p:nvSpPr>
          <p:spPr>
            <a:xfrm rot="9660374" flipH="1" flipV="1">
              <a:off x="2435865" y="3033417"/>
              <a:ext cx="1130065" cy="752363"/>
            </a:xfrm>
            <a:custGeom>
              <a:avLst/>
              <a:gdLst>
                <a:gd name="connsiteX0" fmla="*/ 0 w 2944169"/>
                <a:gd name="connsiteY0" fmla="*/ 0 h 2087950"/>
                <a:gd name="connsiteX1" fmla="*/ 2944169 w 2944169"/>
                <a:gd name="connsiteY1" fmla="*/ 2087950 h 2087950"/>
                <a:gd name="connsiteX0" fmla="*/ 0 w 2944169"/>
                <a:gd name="connsiteY0" fmla="*/ 203634 h 2291584"/>
                <a:gd name="connsiteX1" fmla="*/ 2944169 w 2944169"/>
                <a:gd name="connsiteY1" fmla="*/ 2291584 h 2291584"/>
                <a:gd name="connsiteX0" fmla="*/ 0 w 2944169"/>
                <a:gd name="connsiteY0" fmla="*/ 247734 h 2335684"/>
                <a:gd name="connsiteX1" fmla="*/ 2944169 w 2944169"/>
                <a:gd name="connsiteY1" fmla="*/ 2335684 h 2335684"/>
                <a:gd name="connsiteX0" fmla="*/ 0 w 2944169"/>
                <a:gd name="connsiteY0" fmla="*/ 252155 h 2340105"/>
                <a:gd name="connsiteX1" fmla="*/ 2944169 w 2944169"/>
                <a:gd name="connsiteY1" fmla="*/ 2340105 h 2340105"/>
                <a:gd name="connsiteX0" fmla="*/ 0 w 2944169"/>
                <a:gd name="connsiteY0" fmla="*/ 254872 h 2342822"/>
                <a:gd name="connsiteX1" fmla="*/ 2944169 w 2944169"/>
                <a:gd name="connsiteY1" fmla="*/ 2342822 h 2342822"/>
                <a:gd name="connsiteX0" fmla="*/ 0 w 3136598"/>
                <a:gd name="connsiteY0" fmla="*/ 324020 h 1873144"/>
                <a:gd name="connsiteX1" fmla="*/ 3136598 w 3136598"/>
                <a:gd name="connsiteY1" fmla="*/ 1873144 h 1873144"/>
                <a:gd name="connsiteX0" fmla="*/ 0 w 3107734"/>
                <a:gd name="connsiteY0" fmla="*/ 376402 h 1636870"/>
                <a:gd name="connsiteX1" fmla="*/ 3107734 w 3107734"/>
                <a:gd name="connsiteY1" fmla="*/ 1636870 h 1636870"/>
                <a:gd name="connsiteX0" fmla="*/ 0 w 3107734"/>
                <a:gd name="connsiteY0" fmla="*/ 435624 h 1696092"/>
                <a:gd name="connsiteX1" fmla="*/ 3107734 w 3107734"/>
                <a:gd name="connsiteY1" fmla="*/ 1696092 h 1696092"/>
                <a:gd name="connsiteX0" fmla="*/ 0 w 3324427"/>
                <a:gd name="connsiteY0" fmla="*/ 351490 h 2092176"/>
                <a:gd name="connsiteX1" fmla="*/ 3324427 w 3324427"/>
                <a:gd name="connsiteY1" fmla="*/ 2092176 h 2092176"/>
                <a:gd name="connsiteX0" fmla="*/ 0 w 3324427"/>
                <a:gd name="connsiteY0" fmla="*/ 158312 h 1898998"/>
                <a:gd name="connsiteX1" fmla="*/ 3324427 w 3324427"/>
                <a:gd name="connsiteY1" fmla="*/ 1898998 h 1898998"/>
                <a:gd name="connsiteX0" fmla="*/ 0 w 3324427"/>
                <a:gd name="connsiteY0" fmla="*/ 177855 h 1918541"/>
                <a:gd name="connsiteX1" fmla="*/ 3324427 w 3324427"/>
                <a:gd name="connsiteY1" fmla="*/ 1918541 h 1918541"/>
                <a:gd name="connsiteX0" fmla="*/ 0 w 3324427"/>
                <a:gd name="connsiteY0" fmla="*/ 269329 h 2010015"/>
                <a:gd name="connsiteX1" fmla="*/ 3324427 w 3324427"/>
                <a:gd name="connsiteY1" fmla="*/ 2010015 h 2010015"/>
                <a:gd name="connsiteX0" fmla="*/ 0 w 3324427"/>
                <a:gd name="connsiteY0" fmla="*/ 3384 h 1744070"/>
                <a:gd name="connsiteX1" fmla="*/ 3324427 w 3324427"/>
                <a:gd name="connsiteY1" fmla="*/ 1744070 h 1744070"/>
                <a:gd name="connsiteX0" fmla="*/ 0 w 3324427"/>
                <a:gd name="connsiteY0" fmla="*/ 1380 h 1742066"/>
                <a:gd name="connsiteX1" fmla="*/ 3324427 w 3324427"/>
                <a:gd name="connsiteY1" fmla="*/ 1742066 h 1742066"/>
                <a:gd name="connsiteX0" fmla="*/ -2 w 3037290"/>
                <a:gd name="connsiteY0" fmla="*/ 801 h 2265760"/>
                <a:gd name="connsiteX1" fmla="*/ 3037290 w 3037290"/>
                <a:gd name="connsiteY1" fmla="*/ 2265760 h 2265760"/>
                <a:gd name="connsiteX0" fmla="*/ -2 w 3037290"/>
                <a:gd name="connsiteY0" fmla="*/ 0 h 2264959"/>
                <a:gd name="connsiteX1" fmla="*/ 3037290 w 3037290"/>
                <a:gd name="connsiteY1" fmla="*/ 2264959 h 2264959"/>
                <a:gd name="connsiteX0" fmla="*/ -2 w 3042606"/>
                <a:gd name="connsiteY0" fmla="*/ 0 h 2264959"/>
                <a:gd name="connsiteX1" fmla="*/ 3037290 w 3042606"/>
                <a:gd name="connsiteY1" fmla="*/ 2264959 h 2264959"/>
                <a:gd name="connsiteX0" fmla="*/ -2 w 2528169"/>
                <a:gd name="connsiteY0" fmla="*/ 0 h 2370493"/>
                <a:gd name="connsiteX1" fmla="*/ 2517129 w 2528169"/>
                <a:gd name="connsiteY1" fmla="*/ 2370492 h 2370493"/>
                <a:gd name="connsiteX0" fmla="*/ -2 w 2653320"/>
                <a:gd name="connsiteY0" fmla="*/ 0 h 2370493"/>
                <a:gd name="connsiteX1" fmla="*/ 2517129 w 2653320"/>
                <a:gd name="connsiteY1" fmla="*/ 2370492 h 2370493"/>
                <a:gd name="connsiteX0" fmla="*/ -2 w 2633360"/>
                <a:gd name="connsiteY0" fmla="*/ 0 h 2370493"/>
                <a:gd name="connsiteX1" fmla="*/ 2517129 w 2633360"/>
                <a:gd name="connsiteY1" fmla="*/ 2370492 h 2370493"/>
                <a:gd name="connsiteX0" fmla="*/ -2 w 2625504"/>
                <a:gd name="connsiteY0" fmla="*/ 0 h 2370493"/>
                <a:gd name="connsiteX1" fmla="*/ 2517129 w 2625504"/>
                <a:gd name="connsiteY1" fmla="*/ 2370492 h 2370493"/>
                <a:gd name="connsiteX0" fmla="*/ 1 w 2899149"/>
                <a:gd name="connsiteY0" fmla="*/ 0 h 2461058"/>
                <a:gd name="connsiteX1" fmla="*/ 2807263 w 2899149"/>
                <a:gd name="connsiteY1" fmla="*/ 2461058 h 2461058"/>
                <a:gd name="connsiteX0" fmla="*/ 1 w 2807265"/>
                <a:gd name="connsiteY0" fmla="*/ 0 h 2461058"/>
                <a:gd name="connsiteX1" fmla="*/ 2807263 w 2807265"/>
                <a:gd name="connsiteY1" fmla="*/ 2461058 h 2461058"/>
                <a:gd name="connsiteX0" fmla="*/ -1 w 3334240"/>
                <a:gd name="connsiteY0" fmla="*/ 0 h 2435883"/>
                <a:gd name="connsiteX1" fmla="*/ 3334242 w 3334240"/>
                <a:gd name="connsiteY1" fmla="*/ 2435883 h 2435883"/>
                <a:gd name="connsiteX0" fmla="*/ -1 w 3334243"/>
                <a:gd name="connsiteY0" fmla="*/ 0 h 2435883"/>
                <a:gd name="connsiteX1" fmla="*/ 3334242 w 3334243"/>
                <a:gd name="connsiteY1" fmla="*/ 2435883 h 2435883"/>
                <a:gd name="connsiteX0" fmla="*/ -1 w 3334243"/>
                <a:gd name="connsiteY0" fmla="*/ 0 h 2435883"/>
                <a:gd name="connsiteX1" fmla="*/ 3334242 w 3334243"/>
                <a:gd name="connsiteY1" fmla="*/ 2435883 h 2435883"/>
                <a:gd name="connsiteX0" fmla="*/ -1 w 3334243"/>
                <a:gd name="connsiteY0" fmla="*/ 0 h 2435883"/>
                <a:gd name="connsiteX1" fmla="*/ 3334242 w 3334243"/>
                <a:gd name="connsiteY1" fmla="*/ 2435883 h 2435883"/>
              </a:gdLst>
              <a:ahLst/>
              <a:cxnLst>
                <a:cxn ang="0">
                  <a:pos x="connsiteX0" y="connsiteY0"/>
                </a:cxn>
                <a:cxn ang="0">
                  <a:pos x="connsiteX1" y="connsiteY1"/>
                </a:cxn>
              </a:cxnLst>
              <a:rect l="l" t="t" r="r" b="b"/>
              <a:pathLst>
                <a:path w="3334243" h="2435883">
                  <a:moveTo>
                    <a:pt x="-1" y="0"/>
                  </a:moveTo>
                  <a:cubicBezTo>
                    <a:pt x="1995974" y="175187"/>
                    <a:pt x="2870654" y="1256083"/>
                    <a:pt x="3334242" y="2435883"/>
                  </a:cubicBezTo>
                </a:path>
              </a:pathLst>
            </a:custGeom>
            <a:ln w="19050" cap="rnd" cmpd="sng">
              <a:solidFill>
                <a:schemeClr val="tx1"/>
              </a:solidFill>
              <a:prstDash val="sysDash"/>
              <a:headEnd type="oval" w="sm" len="sm"/>
              <a:tailEnd type="arrow" w="lg" len="sm"/>
            </a:ln>
          </p:spPr>
          <p:txBody>
            <a:bodyPr rtlCol="0" anchor="ctr"/>
            <a:lstStyle/>
            <a:p>
              <a:pPr algn="ctr"/>
              <a:endParaRPr lang="en-US"/>
            </a:p>
          </p:txBody>
        </p:sp>
      </p:grpSp>
      <p:grpSp>
        <p:nvGrpSpPr>
          <p:cNvPr id="38" name="Group 37"/>
          <p:cNvGrpSpPr/>
          <p:nvPr/>
        </p:nvGrpSpPr>
        <p:grpSpPr>
          <a:xfrm>
            <a:off x="3618346" y="2486890"/>
            <a:ext cx="607291" cy="2743200"/>
            <a:chOff x="3826164" y="2486890"/>
            <a:chExt cx="607291" cy="2743200"/>
          </a:xfrm>
        </p:grpSpPr>
        <p:pic>
          <p:nvPicPr>
            <p:cNvPr id="30" name="Picture 29" descr="single bluetablet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6164" y="2486890"/>
              <a:ext cx="226291" cy="226291"/>
            </a:xfrm>
            <a:prstGeom prst="ellipse">
              <a:avLst/>
            </a:prstGeom>
            <a:effectLst>
              <a:softEdge rad="38100"/>
            </a:effectLst>
          </p:spPr>
        </p:pic>
        <p:pic>
          <p:nvPicPr>
            <p:cNvPr id="44" name="Picture 43" descr="single bluetablet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6164" y="3029526"/>
              <a:ext cx="226291" cy="226291"/>
            </a:xfrm>
            <a:prstGeom prst="ellipse">
              <a:avLst/>
            </a:prstGeom>
            <a:effectLst>
              <a:softEdge rad="38100"/>
            </a:effectLst>
          </p:spPr>
        </p:pic>
        <p:pic>
          <p:nvPicPr>
            <p:cNvPr id="45" name="Picture 44" descr="single bluetablet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6164" y="3572162"/>
              <a:ext cx="226291" cy="226291"/>
            </a:xfrm>
            <a:prstGeom prst="ellipse">
              <a:avLst/>
            </a:prstGeom>
            <a:effectLst>
              <a:softEdge rad="38100"/>
            </a:effectLst>
          </p:spPr>
        </p:pic>
        <p:pic>
          <p:nvPicPr>
            <p:cNvPr id="46" name="Picture 45" descr="single bluetablet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7164" y="3699162"/>
              <a:ext cx="226291" cy="226291"/>
            </a:xfrm>
            <a:prstGeom prst="ellipse">
              <a:avLst/>
            </a:prstGeom>
            <a:effectLst>
              <a:softEdge rad="38100"/>
            </a:effectLst>
          </p:spPr>
        </p:pic>
        <p:pic>
          <p:nvPicPr>
            <p:cNvPr id="47" name="Picture 46" descr="single bluetablet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80164" y="3930071"/>
              <a:ext cx="226291" cy="226291"/>
            </a:xfrm>
            <a:prstGeom prst="ellipse">
              <a:avLst/>
            </a:prstGeom>
            <a:effectLst>
              <a:softEdge rad="38100"/>
            </a:effectLst>
          </p:spPr>
        </p:pic>
        <p:pic>
          <p:nvPicPr>
            <p:cNvPr id="48" name="Picture 47" descr="single bluetablet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5619" y="4091708"/>
              <a:ext cx="226291" cy="226291"/>
            </a:xfrm>
            <a:prstGeom prst="ellipse">
              <a:avLst/>
            </a:prstGeom>
            <a:effectLst>
              <a:softEdge rad="38100"/>
            </a:effectLst>
          </p:spPr>
        </p:pic>
        <p:pic>
          <p:nvPicPr>
            <p:cNvPr id="49" name="Picture 48" descr="single bluetablet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7074" y="5003799"/>
              <a:ext cx="226291" cy="226291"/>
            </a:xfrm>
            <a:prstGeom prst="ellipse">
              <a:avLst/>
            </a:prstGeom>
            <a:effectLst>
              <a:softEdge rad="38100"/>
            </a:effectLst>
          </p:spPr>
        </p:pic>
      </p:grpSp>
      <p:sp>
        <p:nvSpPr>
          <p:cNvPr id="50" name="Rectangle 49"/>
          <p:cNvSpPr/>
          <p:nvPr/>
        </p:nvSpPr>
        <p:spPr bwMode="gray">
          <a:xfrm>
            <a:off x="66294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Tree>
    <p:extLst>
      <p:ext uri="{BB962C8B-B14F-4D97-AF65-F5344CB8AC3E}">
        <p14:creationId xmlns:p14="http://schemas.microsoft.com/office/powerpoint/2010/main" val="3660594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up)">
                                      <p:cBhvr>
                                        <p:cTn id="15" dur="10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1000"/>
                                        <p:tgtEl>
                                          <p:spTgt spid="2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1000"/>
                                        <p:tgtEl>
                                          <p:spTgt spid="40"/>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gray">
          <a:xfrm>
            <a:off x="66294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
        <p:nvSpPr>
          <p:cNvPr id="7" name="Title 6"/>
          <p:cNvSpPr>
            <a:spLocks noGrp="1"/>
          </p:cNvSpPr>
          <p:nvPr>
            <p:ph type="title"/>
          </p:nvPr>
        </p:nvSpPr>
        <p:spPr>
          <a:xfrm>
            <a:off x="0" y="533400"/>
            <a:ext cx="7696200" cy="505266"/>
          </a:xfrm>
        </p:spPr>
        <p:txBody>
          <a:bodyPr/>
          <a:lstStyle/>
          <a:p>
            <a:r>
              <a:rPr lang="en-US" sz="2800" dirty="0" smtClean="0"/>
              <a:t>Tablet Vaccine: Easy to Distribute and Administer</a:t>
            </a:r>
            <a:endParaRPr lang="en-US" sz="2800" dirty="0"/>
          </a:p>
        </p:txBody>
      </p:sp>
      <p:sp>
        <p:nvSpPr>
          <p:cNvPr id="5" name="Content Placeholder 4"/>
          <p:cNvSpPr>
            <a:spLocks noGrp="1"/>
          </p:cNvSpPr>
          <p:nvPr>
            <p:ph idx="1"/>
          </p:nvPr>
        </p:nvSpPr>
        <p:spPr>
          <a:xfrm>
            <a:off x="304800" y="2057400"/>
            <a:ext cx="3657600" cy="3692806"/>
          </a:xfrm>
        </p:spPr>
        <p:txBody>
          <a:bodyPr/>
          <a:lstStyle/>
          <a:p>
            <a:r>
              <a:rPr lang="en-US" dirty="0" smtClean="0"/>
              <a:t>Needle Free</a:t>
            </a:r>
            <a:endParaRPr lang="en-US" dirty="0"/>
          </a:p>
          <a:p>
            <a:pPr lvl="1"/>
            <a:r>
              <a:rPr lang="en-US" dirty="0"/>
              <a:t>Patient a</a:t>
            </a:r>
            <a:r>
              <a:rPr lang="en-US" dirty="0" smtClean="0"/>
              <a:t>cceptance</a:t>
            </a:r>
          </a:p>
          <a:p>
            <a:pPr lvl="1"/>
            <a:r>
              <a:rPr lang="en-US" dirty="0" smtClean="0"/>
              <a:t>Ease of </a:t>
            </a:r>
            <a:r>
              <a:rPr lang="en-US" dirty="0"/>
              <a:t>a</a:t>
            </a:r>
            <a:r>
              <a:rPr lang="en-US" dirty="0" smtClean="0"/>
              <a:t>dministration</a:t>
            </a:r>
            <a:endParaRPr lang="en-US" dirty="0"/>
          </a:p>
          <a:p>
            <a:pPr lvl="1"/>
            <a:r>
              <a:rPr lang="en-US" dirty="0" smtClean="0"/>
              <a:t>No needle </a:t>
            </a:r>
            <a:r>
              <a:rPr lang="en-US" dirty="0"/>
              <a:t>s</a:t>
            </a:r>
            <a:r>
              <a:rPr lang="en-US" dirty="0" smtClean="0"/>
              <a:t>tick, biohazard</a:t>
            </a:r>
          </a:p>
          <a:p>
            <a:pPr lvl="1"/>
            <a:endParaRPr lang="en-US" dirty="0"/>
          </a:p>
          <a:p>
            <a:r>
              <a:rPr lang="en-US" dirty="0"/>
              <a:t>No Cold Chain</a:t>
            </a:r>
          </a:p>
          <a:p>
            <a:pPr lvl="1"/>
            <a:r>
              <a:rPr lang="en-US" dirty="0"/>
              <a:t>Ease of distribution</a:t>
            </a:r>
          </a:p>
          <a:p>
            <a:pPr lvl="1"/>
            <a:r>
              <a:rPr lang="en-US" dirty="0" smtClean="0"/>
              <a:t>Logistics are simpler</a:t>
            </a:r>
          </a:p>
          <a:p>
            <a:pPr lvl="1"/>
            <a:r>
              <a:rPr lang="en-US" dirty="0" smtClean="0"/>
              <a:t>Costs are reduced</a:t>
            </a:r>
            <a:endParaRPr lang="en-US" dirty="0"/>
          </a:p>
          <a:p>
            <a:pPr lvl="1"/>
            <a:endParaRPr lang="en-US" dirty="0"/>
          </a:p>
          <a:p>
            <a:pPr marL="0" indent="0">
              <a:buNone/>
            </a:pPr>
            <a:endParaRPr lang="en-US" dirty="0"/>
          </a:p>
        </p:txBody>
      </p:sp>
      <p:pic>
        <p:nvPicPr>
          <p:cNvPr id="16" name="Picture 15" descr="vaxart bottleofpills_crop.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49892" y="4267200"/>
            <a:ext cx="1322108" cy="2729512"/>
          </a:xfrm>
          <a:prstGeom prst="rect">
            <a:avLst/>
          </a:prstGeom>
        </p:spPr>
      </p:pic>
      <p:sp>
        <p:nvSpPr>
          <p:cNvPr id="2" name="TextBox 1"/>
          <p:cNvSpPr txBox="1"/>
          <p:nvPr/>
        </p:nvSpPr>
        <p:spPr>
          <a:xfrm>
            <a:off x="304800" y="1524000"/>
            <a:ext cx="3651060" cy="446276"/>
          </a:xfrm>
          <a:prstGeom prst="rect">
            <a:avLst/>
          </a:prstGeom>
          <a:noFill/>
        </p:spPr>
        <p:txBody>
          <a:bodyPr wrap="none" rtlCol="0" anchor="t" anchorCtr="0">
            <a:spAutoFit/>
          </a:bodyPr>
          <a:lstStyle/>
          <a:p>
            <a:pPr algn="l">
              <a:lnSpc>
                <a:spcPct val="95000"/>
              </a:lnSpc>
            </a:pPr>
            <a:r>
              <a:rPr lang="en-US" sz="2400" b="1" dirty="0" smtClean="0">
                <a:solidFill>
                  <a:srgbClr val="FF6600"/>
                </a:solidFill>
                <a:latin typeface="+mn-lt"/>
                <a:cs typeface="Corbel"/>
              </a:rPr>
              <a:t>Vaxart Vaccine Advantages</a:t>
            </a:r>
          </a:p>
        </p:txBody>
      </p:sp>
      <p:sp>
        <p:nvSpPr>
          <p:cNvPr id="6" name="Rectangle 5"/>
          <p:cNvSpPr/>
          <p:nvPr/>
        </p:nvSpPr>
        <p:spPr bwMode="gray">
          <a:xfrm>
            <a:off x="5715000" y="2133600"/>
            <a:ext cx="2590800" cy="228600"/>
          </a:xfrm>
          <a:prstGeom prst="rect">
            <a:avLst/>
          </a:prstGeom>
          <a:solidFill>
            <a:schemeClr val="bg2">
              <a:lumMod val="60000"/>
              <a:lumOff val="40000"/>
            </a:schemeClr>
          </a:solidFill>
          <a:ln w="12700" cap="rnd" cmpd="sng" algn="ctr">
            <a:solidFill>
              <a:schemeClr val="bg2">
                <a:lumMod val="60000"/>
                <a:lumOff val="40000"/>
              </a:schemeClr>
            </a:solid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rgbClr val="DDDDDD"/>
              </a:solidFill>
              <a:effectLst>
                <a:outerShdw blurRad="38100" dist="38100" dir="2700000" algn="tl">
                  <a:srgbClr val="000000">
                    <a:alpha val="43137"/>
                  </a:srgbClr>
                </a:outerShdw>
              </a:effectLst>
              <a:latin typeface="+mn-lt"/>
              <a:cs typeface="Arial Black"/>
            </a:endParaRPr>
          </a:p>
        </p:txBody>
      </p:sp>
      <p:sp>
        <p:nvSpPr>
          <p:cNvPr id="9" name="TextBox 8"/>
          <p:cNvSpPr txBox="1"/>
          <p:nvPr/>
        </p:nvSpPr>
        <p:spPr>
          <a:xfrm>
            <a:off x="5791200" y="5943600"/>
            <a:ext cx="2438400" cy="620939"/>
          </a:xfrm>
          <a:prstGeom prst="rect">
            <a:avLst/>
          </a:prstGeom>
          <a:noFill/>
        </p:spPr>
        <p:txBody>
          <a:bodyPr wrap="square" rtlCol="0" anchor="t" anchorCtr="0">
            <a:spAutoFit/>
          </a:bodyPr>
          <a:lstStyle/>
          <a:p>
            <a:pPr algn="l">
              <a:lnSpc>
                <a:spcPct val="95000"/>
              </a:lnSpc>
            </a:pPr>
            <a:r>
              <a:rPr lang="en-US" dirty="0" smtClean="0">
                <a:solidFill>
                  <a:schemeClr val="tx1">
                    <a:lumMod val="65000"/>
                    <a:lumOff val="35000"/>
                  </a:schemeClr>
                </a:solidFill>
                <a:latin typeface="+mn-lt"/>
                <a:cs typeface="Corbel"/>
              </a:rPr>
              <a:t>Stable at 25</a:t>
            </a:r>
            <a:r>
              <a:rPr lang="en-US" baseline="30000" dirty="0" smtClean="0">
                <a:solidFill>
                  <a:schemeClr val="tx1">
                    <a:lumMod val="65000"/>
                    <a:lumOff val="35000"/>
                  </a:schemeClr>
                </a:solidFill>
                <a:latin typeface="+mn-lt"/>
                <a:cs typeface="Corbel"/>
              </a:rPr>
              <a:t>0</a:t>
            </a:r>
            <a:r>
              <a:rPr lang="en-US" dirty="0" smtClean="0">
                <a:solidFill>
                  <a:schemeClr val="tx1">
                    <a:lumMod val="65000"/>
                    <a:lumOff val="35000"/>
                  </a:schemeClr>
                </a:solidFill>
                <a:latin typeface="+mn-lt"/>
                <a:cs typeface="Corbel"/>
              </a:rPr>
              <a:t>C &gt; 1 year</a:t>
            </a:r>
          </a:p>
          <a:p>
            <a:pPr algn="l">
              <a:lnSpc>
                <a:spcPct val="95000"/>
              </a:lnSpc>
            </a:pPr>
            <a:r>
              <a:rPr lang="en-US" dirty="0" smtClean="0">
                <a:solidFill>
                  <a:schemeClr val="tx1">
                    <a:lumMod val="65000"/>
                    <a:lumOff val="35000"/>
                  </a:schemeClr>
                </a:solidFill>
                <a:latin typeface="+mn-lt"/>
                <a:cs typeface="Corbel"/>
              </a:rPr>
              <a:t>Stable at 4</a:t>
            </a:r>
            <a:r>
              <a:rPr lang="en-US" baseline="30000" dirty="0" smtClean="0">
                <a:solidFill>
                  <a:schemeClr val="tx1">
                    <a:lumMod val="65000"/>
                    <a:lumOff val="35000"/>
                  </a:schemeClr>
                </a:solidFill>
                <a:latin typeface="+mn-lt"/>
                <a:cs typeface="Corbel"/>
              </a:rPr>
              <a:t>0</a:t>
            </a:r>
            <a:r>
              <a:rPr lang="en-US" dirty="0" smtClean="0">
                <a:solidFill>
                  <a:schemeClr val="tx1">
                    <a:lumMod val="65000"/>
                    <a:lumOff val="35000"/>
                  </a:schemeClr>
                </a:solidFill>
                <a:latin typeface="+mn-lt"/>
                <a:cs typeface="Corbel"/>
              </a:rPr>
              <a:t>C &gt;&gt; 1 year</a:t>
            </a:r>
          </a:p>
        </p:txBody>
      </p:sp>
      <p:sp>
        <p:nvSpPr>
          <p:cNvPr id="10" name="TextBox 9"/>
          <p:cNvSpPr txBox="1"/>
          <p:nvPr/>
        </p:nvSpPr>
        <p:spPr>
          <a:xfrm>
            <a:off x="5026025" y="1752600"/>
            <a:ext cx="3660775" cy="357790"/>
          </a:xfrm>
          <a:prstGeom prst="rect">
            <a:avLst/>
          </a:prstGeom>
          <a:noFill/>
        </p:spPr>
        <p:txBody>
          <a:bodyPr wrap="square" rtlCol="0" anchor="t" anchorCtr="0">
            <a:spAutoFit/>
          </a:bodyPr>
          <a:lstStyle/>
          <a:p>
            <a:pPr algn="l">
              <a:lnSpc>
                <a:spcPct val="95000"/>
              </a:lnSpc>
            </a:pPr>
            <a:r>
              <a:rPr lang="en-US" dirty="0" smtClean="0">
                <a:solidFill>
                  <a:schemeClr val="tx1">
                    <a:lumMod val="65000"/>
                    <a:lumOff val="35000"/>
                  </a:schemeClr>
                </a:solidFill>
                <a:latin typeface="+mn-lt"/>
                <a:cs typeface="Corbel"/>
              </a:rPr>
              <a:t>Stability of </a:t>
            </a:r>
            <a:r>
              <a:rPr lang="en-US" dirty="0" err="1" smtClean="0">
                <a:solidFill>
                  <a:schemeClr val="tx1">
                    <a:lumMod val="65000"/>
                    <a:lumOff val="35000"/>
                  </a:schemeClr>
                </a:solidFill>
                <a:latin typeface="+mn-lt"/>
                <a:cs typeface="Corbel"/>
              </a:rPr>
              <a:t>Vaxart’s</a:t>
            </a:r>
            <a:r>
              <a:rPr lang="en-US" dirty="0" smtClean="0">
                <a:solidFill>
                  <a:schemeClr val="tx1">
                    <a:lumMod val="65000"/>
                    <a:lumOff val="35000"/>
                  </a:schemeClr>
                </a:solidFill>
                <a:latin typeface="+mn-lt"/>
                <a:cs typeface="Corbel"/>
              </a:rPr>
              <a:t> Tablet Vaccine</a:t>
            </a:r>
          </a:p>
        </p:txBody>
      </p:sp>
      <p:pic>
        <p:nvPicPr>
          <p:cNvPr id="11" name="Picture 10"/>
          <p:cNvPicPr>
            <a:picLocks noChangeAspect="1"/>
          </p:cNvPicPr>
          <p:nvPr/>
        </p:nvPicPr>
        <p:blipFill rotWithShape="1">
          <a:blip r:embed="rId4"/>
          <a:srcRect t="8904" b="19275"/>
          <a:stretch/>
        </p:blipFill>
        <p:spPr>
          <a:xfrm>
            <a:off x="4800600" y="2218267"/>
            <a:ext cx="3926164" cy="3572933"/>
          </a:xfrm>
          <a:prstGeom prst="rect">
            <a:avLst/>
          </a:prstGeom>
          <a:ln>
            <a:solidFill>
              <a:srgbClr val="7C98AB"/>
            </a:solidFill>
          </a:ln>
        </p:spPr>
      </p:pic>
    </p:spTree>
    <p:extLst>
      <p:ext uri="{BB962C8B-B14F-4D97-AF65-F5344CB8AC3E}">
        <p14:creationId xmlns:p14="http://schemas.microsoft.com/office/powerpoint/2010/main" val="2593636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453519"/>
            <a:ext cx="7467599" cy="564257"/>
          </a:xfrm>
        </p:spPr>
        <p:txBody>
          <a:bodyPr/>
          <a:lstStyle/>
          <a:p>
            <a:r>
              <a:rPr lang="en-US" sz="3200" dirty="0" smtClean="0"/>
              <a:t>Outline</a:t>
            </a:r>
            <a:endParaRPr lang="en-US" sz="3200" dirty="0"/>
          </a:p>
        </p:txBody>
      </p:sp>
      <p:sp>
        <p:nvSpPr>
          <p:cNvPr id="3" name="Content Placeholder 2"/>
          <p:cNvSpPr>
            <a:spLocks noGrp="1"/>
          </p:cNvSpPr>
          <p:nvPr>
            <p:ph idx="1"/>
          </p:nvPr>
        </p:nvSpPr>
        <p:spPr>
          <a:xfrm>
            <a:off x="304800" y="1752600"/>
            <a:ext cx="8534400" cy="3803093"/>
          </a:xfrm>
        </p:spPr>
        <p:txBody>
          <a:bodyPr/>
          <a:lstStyle/>
          <a:p>
            <a:pPr marL="0" indent="0">
              <a:buNone/>
            </a:pPr>
            <a:r>
              <a:rPr lang="en-US" sz="2800" dirty="0" smtClean="0">
                <a:solidFill>
                  <a:schemeClr val="bg1">
                    <a:lumMod val="95000"/>
                  </a:schemeClr>
                </a:solidFill>
              </a:rPr>
              <a:t>Background on </a:t>
            </a:r>
            <a:r>
              <a:rPr lang="en-US" sz="2800" dirty="0" err="1" smtClean="0">
                <a:solidFill>
                  <a:schemeClr val="bg1">
                    <a:lumMod val="95000"/>
                  </a:schemeClr>
                </a:solidFill>
              </a:rPr>
              <a:t>Vaxart’s</a:t>
            </a:r>
            <a:r>
              <a:rPr lang="en-US" sz="2800" dirty="0" smtClean="0">
                <a:solidFill>
                  <a:schemeClr val="bg1">
                    <a:lumMod val="95000"/>
                  </a:schemeClr>
                </a:solidFill>
              </a:rPr>
              <a:t> oral vaccine technology</a:t>
            </a:r>
          </a:p>
          <a:p>
            <a:pPr marL="457200" lvl="1" indent="0">
              <a:buNone/>
            </a:pPr>
            <a:r>
              <a:rPr lang="en-US" sz="2600" dirty="0" smtClean="0">
                <a:solidFill>
                  <a:schemeClr val="bg1">
                    <a:lumMod val="95000"/>
                  </a:schemeClr>
                </a:solidFill>
              </a:rPr>
              <a:t>Non-replicating Ad5-TLR3 platform</a:t>
            </a:r>
          </a:p>
          <a:p>
            <a:endParaRPr lang="en-US" sz="2800" dirty="0" smtClean="0"/>
          </a:p>
          <a:p>
            <a:r>
              <a:rPr lang="en-US" sz="2800" dirty="0" smtClean="0"/>
              <a:t>Clinical data from phase I trials using delivery H1N1 vaccine in a tablet</a:t>
            </a:r>
          </a:p>
          <a:p>
            <a:pPr marL="0" indent="0">
              <a:buNone/>
            </a:pPr>
            <a:endParaRPr lang="en-US" sz="2800" dirty="0" smtClean="0"/>
          </a:p>
          <a:p>
            <a:pPr marL="0" indent="0">
              <a:buNone/>
            </a:pPr>
            <a:r>
              <a:rPr lang="en-US" sz="2800" dirty="0" smtClean="0">
                <a:solidFill>
                  <a:srgbClr val="F2F2F2"/>
                </a:solidFill>
              </a:rPr>
              <a:t>Characterization of potential T cell antigens for inclusion in our therapeutic HSV-2 vaccine</a:t>
            </a:r>
            <a:endParaRPr lang="en-US" sz="2800" dirty="0">
              <a:solidFill>
                <a:srgbClr val="F2F2F2"/>
              </a:solidFill>
            </a:endParaRPr>
          </a:p>
        </p:txBody>
      </p:sp>
      <p:sp>
        <p:nvSpPr>
          <p:cNvPr id="4" name="Rectangle 3"/>
          <p:cNvSpPr/>
          <p:nvPr/>
        </p:nvSpPr>
        <p:spPr bwMode="gray">
          <a:xfrm>
            <a:off x="6629400" y="6553200"/>
            <a:ext cx="2133600" cy="3048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Tree>
    <p:extLst>
      <p:ext uri="{BB962C8B-B14F-4D97-AF65-F5344CB8AC3E}">
        <p14:creationId xmlns:p14="http://schemas.microsoft.com/office/powerpoint/2010/main" val="2151203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001000" cy="560576"/>
          </a:xfrm>
        </p:spPr>
        <p:txBody>
          <a:bodyPr/>
          <a:lstStyle/>
          <a:p>
            <a:r>
              <a:rPr lang="en-US" sz="2800" dirty="0"/>
              <a:t>H1N1 </a:t>
            </a:r>
            <a:r>
              <a:rPr lang="en-US" sz="2800" dirty="0" smtClean="0"/>
              <a:t>Influenza: Phase </a:t>
            </a:r>
            <a:r>
              <a:rPr lang="en-US" sz="2800" dirty="0"/>
              <a:t>I </a:t>
            </a:r>
            <a:r>
              <a:rPr lang="en-US" sz="2800" dirty="0" smtClean="0"/>
              <a:t>Placebo-Controlled Studies</a:t>
            </a:r>
            <a:endParaRPr lang="en-US" sz="2800" dirty="0"/>
          </a:p>
        </p:txBody>
      </p:sp>
      <p:graphicFrame>
        <p:nvGraphicFramePr>
          <p:cNvPr id="4" name="Content Placeholder 4"/>
          <p:cNvGraphicFramePr>
            <a:graphicFrameLocks/>
          </p:cNvGraphicFramePr>
          <p:nvPr>
            <p:extLst>
              <p:ext uri="{D42A27DB-BD31-4B8C-83A1-F6EECF244321}">
                <p14:modId xmlns:p14="http://schemas.microsoft.com/office/powerpoint/2010/main" val="1783697986"/>
              </p:ext>
            </p:extLst>
          </p:nvPr>
        </p:nvGraphicFramePr>
        <p:xfrm>
          <a:off x="3505200" y="2514600"/>
          <a:ext cx="5486400" cy="2362200"/>
        </p:xfrm>
        <a:graphic>
          <a:graphicData uri="http://schemas.openxmlformats.org/drawingml/2006/table">
            <a:tbl>
              <a:tblPr firstRow="1" firstCol="1" bandRow="1">
                <a:tableStyleId>{912C8C85-51F0-491E-9774-3900AFEF0FD7}</a:tableStyleId>
              </a:tblPr>
              <a:tblGrid>
                <a:gridCol w="4176215"/>
                <a:gridCol w="1310185"/>
              </a:tblGrid>
              <a:tr h="413385">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sz="1600" b="0" i="0" cap="none" dirty="0" smtClean="0">
                          <a:solidFill>
                            <a:schemeClr val="accent2">
                              <a:lumMod val="75000"/>
                            </a:schemeClr>
                          </a:solidFill>
                          <a:effectLst/>
                          <a:latin typeface="+mn-lt"/>
                          <a:cs typeface="Calibri"/>
                        </a:rPr>
                        <a:t>THREE</a:t>
                      </a:r>
                      <a:r>
                        <a:rPr lang="en-US" sz="1600" b="0" i="0" cap="none" baseline="0" dirty="0" smtClean="0">
                          <a:solidFill>
                            <a:schemeClr val="accent2">
                              <a:lumMod val="75000"/>
                            </a:schemeClr>
                          </a:solidFill>
                          <a:effectLst/>
                          <a:latin typeface="+mn-lt"/>
                          <a:cs typeface="Calibri"/>
                        </a:rPr>
                        <a:t> DOSE LEVELS</a:t>
                      </a:r>
                      <a:endParaRPr lang="en-US" sz="1600" b="0" i="0" cap="none" dirty="0" smtClean="0">
                        <a:solidFill>
                          <a:schemeClr val="accent2">
                            <a:lumMod val="75000"/>
                          </a:schemeClr>
                        </a:solidFill>
                        <a:effectLst/>
                        <a:latin typeface="+mn-lt"/>
                        <a:cs typeface="Calibri"/>
                      </a:endParaRPr>
                    </a:p>
                  </a:txBody>
                  <a:tcPr marL="94253" marR="94253" marT="47127" marB="47127" anchor="b">
                    <a:lnL>
                      <a:noFill/>
                    </a:lnL>
                    <a:lnR>
                      <a:noFill/>
                    </a:lnR>
                    <a:lnT w="12700" cap="flat" cmpd="sng" algn="ctr">
                      <a:noFill/>
                      <a:prstDash val="sysDash"/>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5000"/>
                        </a:lnSpc>
                        <a:spcBef>
                          <a:spcPts val="0"/>
                        </a:spcBef>
                        <a:spcAft>
                          <a:spcPts val="0"/>
                        </a:spcAft>
                        <a:buClrTx/>
                        <a:buSzTx/>
                        <a:buFontTx/>
                        <a:buNone/>
                        <a:tabLst/>
                        <a:defRPr/>
                      </a:pPr>
                      <a:r>
                        <a:rPr lang="en-US" sz="1600" b="0" i="0" cap="none" dirty="0" smtClean="0">
                          <a:solidFill>
                            <a:schemeClr val="accent2">
                              <a:lumMod val="75000"/>
                            </a:schemeClr>
                          </a:solidFill>
                          <a:effectLst/>
                          <a:latin typeface="+mn-lt"/>
                          <a:cs typeface="Calibri"/>
                        </a:rPr>
                        <a:t># SUBJECTS</a:t>
                      </a:r>
                    </a:p>
                  </a:txBody>
                  <a:tcPr marL="94253" marR="94253" marT="47127" marB="47127" anchor="b">
                    <a:lnL>
                      <a:noFill/>
                    </a:lnL>
                    <a:lnR>
                      <a:noFill/>
                    </a:lnR>
                    <a:lnT w="12700" cap="flat" cmpd="sng" algn="ctr">
                      <a:noFill/>
                      <a:prstDash val="sysDash"/>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noFill/>
                  </a:tcPr>
                </a:tc>
              </a:tr>
              <a:tr h="649605">
                <a:tc>
                  <a:txBody>
                    <a:bodyPr/>
                    <a:lstStyle/>
                    <a:p>
                      <a:pPr algn="l"/>
                      <a:r>
                        <a:rPr lang="en-US" sz="1600" b="0" i="0" dirty="0" smtClean="0">
                          <a:solidFill>
                            <a:schemeClr val="tx1">
                              <a:lumMod val="65000"/>
                              <a:lumOff val="35000"/>
                            </a:schemeClr>
                          </a:solidFill>
                          <a:effectLst/>
                          <a:latin typeface="+mn-lt"/>
                          <a:cs typeface="Calibri"/>
                        </a:rPr>
                        <a:t>Placebo, 1e9, 1e10 IU</a:t>
                      </a:r>
                      <a:endParaRPr lang="en-US" sz="1600" b="0" i="0" dirty="0">
                        <a:solidFill>
                          <a:schemeClr val="tx1">
                            <a:lumMod val="65000"/>
                            <a:lumOff val="35000"/>
                          </a:schemeClr>
                        </a:solidFill>
                        <a:effectLst/>
                        <a:latin typeface="+mn-lt"/>
                        <a:cs typeface="Calibri"/>
                      </a:endParaRPr>
                    </a:p>
                  </a:txBody>
                  <a:tcPr marL="188507" marR="188507" marT="47127" marB="47127"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dirty="0" smtClean="0">
                          <a:solidFill>
                            <a:schemeClr val="tx1">
                              <a:lumMod val="65000"/>
                              <a:lumOff val="35000"/>
                            </a:schemeClr>
                          </a:solidFill>
                          <a:effectLst/>
                          <a:latin typeface="+mn-lt"/>
                          <a:cs typeface="Calibri"/>
                        </a:rPr>
                        <a:t>36 (3 x 12)</a:t>
                      </a:r>
                    </a:p>
                  </a:txBody>
                  <a:tcPr marL="188507" marR="188507" marT="47127" marB="47127"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649605">
                <a:tc>
                  <a:txBody>
                    <a:bodyPr/>
                    <a:lstStyle/>
                    <a:p>
                      <a:pPr algn="l"/>
                      <a:r>
                        <a:rPr lang="en-US" sz="1600" b="0" i="0" dirty="0" smtClean="0">
                          <a:solidFill>
                            <a:schemeClr val="tx1">
                              <a:lumMod val="65000"/>
                              <a:lumOff val="35000"/>
                            </a:schemeClr>
                          </a:solidFill>
                          <a:effectLst/>
                          <a:latin typeface="+mn-lt"/>
                          <a:cs typeface="Calibri"/>
                        </a:rPr>
                        <a:t>Placebo, 1e11 IU</a:t>
                      </a:r>
                      <a:endParaRPr lang="en-US" sz="1600" b="0" i="0" dirty="0">
                        <a:solidFill>
                          <a:schemeClr val="tx1">
                            <a:lumMod val="65000"/>
                            <a:lumOff val="35000"/>
                          </a:schemeClr>
                        </a:solidFill>
                        <a:effectLst/>
                        <a:latin typeface="+mn-lt"/>
                        <a:cs typeface="Calibri"/>
                      </a:endParaRPr>
                    </a:p>
                  </a:txBody>
                  <a:tcPr marL="188507" marR="188507" marT="47127" marB="47127"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dirty="0" smtClean="0">
                          <a:solidFill>
                            <a:schemeClr val="tx1">
                              <a:lumMod val="65000"/>
                              <a:lumOff val="35000"/>
                            </a:schemeClr>
                          </a:solidFill>
                          <a:effectLst/>
                          <a:latin typeface="+mn-lt"/>
                          <a:cs typeface="Calibri"/>
                        </a:rPr>
                        <a:t>24 (2 x 12)</a:t>
                      </a:r>
                    </a:p>
                  </a:txBody>
                  <a:tcPr marL="188507" marR="188507" marT="47127" marB="47127"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649605">
                <a:tc>
                  <a:txBody>
                    <a:bodyPr/>
                    <a:lstStyle/>
                    <a:p>
                      <a:pPr algn="l"/>
                      <a:r>
                        <a:rPr lang="en-US" sz="1600" b="1" i="0" dirty="0" smtClean="0">
                          <a:solidFill>
                            <a:schemeClr val="tx1"/>
                          </a:solidFill>
                          <a:effectLst/>
                          <a:latin typeface="+mn-lt"/>
                          <a:cs typeface="Calibri"/>
                        </a:rPr>
                        <a:t>TOTAL</a:t>
                      </a:r>
                      <a:endParaRPr lang="en-US" sz="1600" b="1" i="0" dirty="0">
                        <a:solidFill>
                          <a:schemeClr val="tx1"/>
                        </a:solidFill>
                        <a:effectLst/>
                        <a:latin typeface="+mn-lt"/>
                        <a:cs typeface="Calibri"/>
                      </a:endParaRPr>
                    </a:p>
                  </a:txBody>
                  <a:tcPr marL="188507" marR="188507" marT="47127" marB="47127"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0" dirty="0" smtClean="0">
                          <a:solidFill>
                            <a:schemeClr val="tx1"/>
                          </a:solidFill>
                          <a:effectLst/>
                          <a:latin typeface="+mn-lt"/>
                          <a:cs typeface="Calibri"/>
                        </a:rPr>
                        <a:t>60</a:t>
                      </a:r>
                    </a:p>
                  </a:txBody>
                  <a:tcPr marL="188507" marR="188507" marT="47127" marB="47127"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
        <p:nvSpPr>
          <p:cNvPr id="5" name="TextBox 4"/>
          <p:cNvSpPr txBox="1"/>
          <p:nvPr/>
        </p:nvSpPr>
        <p:spPr>
          <a:xfrm>
            <a:off x="527490" y="1524000"/>
            <a:ext cx="2063310" cy="387286"/>
          </a:xfrm>
          <a:prstGeom prst="rect">
            <a:avLst/>
          </a:prstGeom>
          <a:noFill/>
        </p:spPr>
        <p:txBody>
          <a:bodyPr wrap="none" rtlCol="0" anchor="t" anchorCtr="0">
            <a:spAutoFit/>
          </a:bodyPr>
          <a:lstStyle/>
          <a:p>
            <a:pPr algn="l">
              <a:lnSpc>
                <a:spcPct val="95000"/>
              </a:lnSpc>
            </a:pPr>
            <a:r>
              <a:rPr lang="en-US" sz="2000" dirty="0" smtClean="0">
                <a:solidFill>
                  <a:schemeClr val="accent1"/>
                </a:solidFill>
                <a:latin typeface="+mn-lt"/>
                <a:cs typeface="Corbel"/>
              </a:rPr>
              <a:t>DELIVERY SYSTEM</a:t>
            </a:r>
          </a:p>
        </p:txBody>
      </p:sp>
      <p:sp>
        <p:nvSpPr>
          <p:cNvPr id="6" name="TextBox 5"/>
          <p:cNvSpPr txBox="1"/>
          <p:nvPr/>
        </p:nvSpPr>
        <p:spPr>
          <a:xfrm>
            <a:off x="3657600" y="1524000"/>
            <a:ext cx="1725678" cy="387286"/>
          </a:xfrm>
          <a:prstGeom prst="rect">
            <a:avLst/>
          </a:prstGeom>
          <a:noFill/>
        </p:spPr>
        <p:txBody>
          <a:bodyPr wrap="none" rtlCol="0" anchor="t" anchorCtr="0">
            <a:spAutoFit/>
          </a:bodyPr>
          <a:lstStyle/>
          <a:p>
            <a:pPr algn="l">
              <a:lnSpc>
                <a:spcPct val="95000"/>
              </a:lnSpc>
            </a:pPr>
            <a:r>
              <a:rPr lang="en-US" sz="2000" dirty="0" smtClean="0">
                <a:solidFill>
                  <a:schemeClr val="accent1"/>
                </a:solidFill>
                <a:latin typeface="+mn-lt"/>
                <a:cs typeface="Corbel"/>
              </a:rPr>
              <a:t>STUDY DESIGN</a:t>
            </a:r>
          </a:p>
        </p:txBody>
      </p:sp>
      <p:sp>
        <p:nvSpPr>
          <p:cNvPr id="7" name="TextBox 6"/>
          <p:cNvSpPr txBox="1"/>
          <p:nvPr/>
        </p:nvSpPr>
        <p:spPr>
          <a:xfrm>
            <a:off x="770850" y="1905000"/>
            <a:ext cx="1585440" cy="357790"/>
          </a:xfrm>
          <a:prstGeom prst="rect">
            <a:avLst/>
          </a:prstGeom>
          <a:noFill/>
        </p:spPr>
        <p:txBody>
          <a:bodyPr wrap="none" rtlCol="0" anchor="t" anchorCtr="0">
            <a:spAutoFit/>
          </a:bodyPr>
          <a:lstStyle/>
          <a:p>
            <a:pPr algn="l">
              <a:lnSpc>
                <a:spcPct val="95000"/>
              </a:lnSpc>
            </a:pPr>
            <a:r>
              <a:rPr lang="en-US" dirty="0" smtClean="0">
                <a:solidFill>
                  <a:schemeClr val="tx1"/>
                </a:solidFill>
                <a:latin typeface="+mn-lt"/>
                <a:cs typeface="Corbel"/>
              </a:rPr>
              <a:t>Coated Tablets</a:t>
            </a:r>
          </a:p>
        </p:txBody>
      </p:sp>
      <p:sp>
        <p:nvSpPr>
          <p:cNvPr id="8" name="TextBox 7"/>
          <p:cNvSpPr txBox="1"/>
          <p:nvPr/>
        </p:nvSpPr>
        <p:spPr>
          <a:xfrm>
            <a:off x="3657600" y="1905000"/>
            <a:ext cx="4526863" cy="357790"/>
          </a:xfrm>
          <a:prstGeom prst="rect">
            <a:avLst/>
          </a:prstGeom>
          <a:noFill/>
        </p:spPr>
        <p:txBody>
          <a:bodyPr wrap="none" rtlCol="0" anchor="t" anchorCtr="0">
            <a:spAutoFit/>
          </a:bodyPr>
          <a:lstStyle/>
          <a:p>
            <a:pPr algn="l">
              <a:lnSpc>
                <a:spcPct val="95000"/>
              </a:lnSpc>
            </a:pPr>
            <a:r>
              <a:rPr lang="en-US" dirty="0" smtClean="0">
                <a:solidFill>
                  <a:schemeClr val="tx1"/>
                </a:solidFill>
                <a:latin typeface="+mn-lt"/>
                <a:cs typeface="Corbel"/>
              </a:rPr>
              <a:t>Randomized, </a:t>
            </a:r>
            <a:r>
              <a:rPr lang="en-US" dirty="0">
                <a:solidFill>
                  <a:schemeClr val="tx1"/>
                </a:solidFill>
                <a:latin typeface="+mn-lt"/>
                <a:cs typeface="Corbel"/>
              </a:rPr>
              <a:t>D</a:t>
            </a:r>
            <a:r>
              <a:rPr lang="en-US" dirty="0" smtClean="0">
                <a:solidFill>
                  <a:schemeClr val="tx1"/>
                </a:solidFill>
                <a:latin typeface="+mn-lt"/>
                <a:cs typeface="Corbel"/>
              </a:rPr>
              <a:t>ouble Blind, </a:t>
            </a:r>
            <a:r>
              <a:rPr lang="en-US" dirty="0">
                <a:solidFill>
                  <a:schemeClr val="tx1"/>
                </a:solidFill>
                <a:latin typeface="+mn-lt"/>
                <a:cs typeface="Corbel"/>
              </a:rPr>
              <a:t>P</a:t>
            </a:r>
            <a:r>
              <a:rPr lang="en-US" dirty="0" smtClean="0">
                <a:solidFill>
                  <a:schemeClr val="tx1"/>
                </a:solidFill>
                <a:latin typeface="+mn-lt"/>
                <a:cs typeface="Corbel"/>
              </a:rPr>
              <a:t>lacebo Controlled</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1000" y="2780323"/>
            <a:ext cx="2590800" cy="1971587"/>
          </a:xfrm>
          <a:prstGeom prst="rect">
            <a:avLst/>
          </a:prstGeom>
          <a:ln w="19050" cmpd="sng">
            <a:solidFill>
              <a:srgbClr val="FFFFFF"/>
            </a:solidFill>
          </a:ln>
        </p:spPr>
      </p:pic>
      <p:cxnSp>
        <p:nvCxnSpPr>
          <p:cNvPr id="10" name="Straight Connector 9"/>
          <p:cNvCxnSpPr/>
          <p:nvPr/>
        </p:nvCxnSpPr>
        <p:spPr bwMode="auto">
          <a:xfrm>
            <a:off x="3276600" y="1295400"/>
            <a:ext cx="0" cy="5257800"/>
          </a:xfrm>
          <a:prstGeom prst="line">
            <a:avLst/>
          </a:prstGeom>
          <a:noFill/>
          <a:ln w="19050" cap="rnd" cmpd="sng" algn="ctr">
            <a:solidFill>
              <a:srgbClr val="7F7F7F"/>
            </a:solidFill>
            <a:prstDash val="sysDot"/>
            <a:round/>
            <a:headEnd type="none" w="med" len="med"/>
            <a:tailEnd type="oval" w="sm" len="sm"/>
          </a:ln>
          <a:effectLst/>
        </p:spPr>
      </p:cxnSp>
      <p:sp>
        <p:nvSpPr>
          <p:cNvPr id="11" name="Rectangle 10"/>
          <p:cNvSpPr/>
          <p:nvPr/>
        </p:nvSpPr>
        <p:spPr>
          <a:xfrm>
            <a:off x="381000" y="4876800"/>
            <a:ext cx="2951382" cy="847411"/>
          </a:xfrm>
          <a:prstGeom prst="rect">
            <a:avLst/>
          </a:prstGeom>
          <a:noFill/>
        </p:spPr>
        <p:txBody>
          <a:bodyPr wrap="square" rtlCol="0">
            <a:spAutoFit/>
          </a:bodyPr>
          <a:lstStyle/>
          <a:p>
            <a:pPr marL="0" lvl="1" algn="l" eaLnBrk="0" hangingPunct="0">
              <a:lnSpc>
                <a:spcPct val="95000"/>
              </a:lnSpc>
              <a:spcBef>
                <a:spcPts val="0"/>
              </a:spcBef>
              <a:spcAft>
                <a:spcPts val="200"/>
              </a:spcAft>
              <a:buClr>
                <a:schemeClr val="accent1"/>
              </a:buClr>
              <a:buSzPct val="120000"/>
            </a:pPr>
            <a:r>
              <a:rPr lang="en-US" sz="1600" b="1" dirty="0" smtClean="0">
                <a:solidFill>
                  <a:schemeClr val="tx1"/>
                </a:solidFill>
                <a:latin typeface="+mn-lt"/>
                <a:cs typeface="Calibri"/>
              </a:rPr>
              <a:t>Purpose:</a:t>
            </a:r>
          </a:p>
          <a:p>
            <a:pPr marL="230188" lvl="1" indent="-230188" algn="l" eaLnBrk="0" hangingPunct="0">
              <a:lnSpc>
                <a:spcPct val="95000"/>
              </a:lnSpc>
              <a:spcBef>
                <a:spcPts val="0"/>
              </a:spcBef>
              <a:spcAft>
                <a:spcPts val="200"/>
              </a:spcAft>
              <a:buClr>
                <a:schemeClr val="accent1"/>
              </a:buClr>
              <a:buSzPct val="120000"/>
              <a:buFont typeface="Arial"/>
              <a:buChar char="•"/>
            </a:pPr>
            <a:r>
              <a:rPr lang="en-US" sz="1600" dirty="0" smtClean="0">
                <a:latin typeface="+mn-lt"/>
                <a:cs typeface="Calibri"/>
              </a:rPr>
              <a:t>Safety and </a:t>
            </a:r>
            <a:r>
              <a:rPr lang="en-US" sz="1600" dirty="0">
                <a:latin typeface="+mn-lt"/>
                <a:cs typeface="Calibri"/>
              </a:rPr>
              <a:t>i</a:t>
            </a:r>
            <a:r>
              <a:rPr lang="en-US" sz="1600" dirty="0" smtClean="0">
                <a:latin typeface="+mn-lt"/>
                <a:cs typeface="Calibri"/>
              </a:rPr>
              <a:t>mmunogenicity</a:t>
            </a:r>
          </a:p>
          <a:p>
            <a:pPr marL="230188" lvl="1" indent="-230188" algn="l" eaLnBrk="0" hangingPunct="0">
              <a:lnSpc>
                <a:spcPct val="95000"/>
              </a:lnSpc>
              <a:spcBef>
                <a:spcPts val="0"/>
              </a:spcBef>
              <a:spcAft>
                <a:spcPts val="200"/>
              </a:spcAft>
              <a:buClr>
                <a:schemeClr val="accent1"/>
              </a:buClr>
              <a:buSzPct val="120000"/>
              <a:buFont typeface="Arial"/>
              <a:buChar char="•"/>
            </a:pPr>
            <a:r>
              <a:rPr lang="en-US" sz="1600" dirty="0" smtClean="0">
                <a:latin typeface="+mn-lt"/>
                <a:cs typeface="Calibri"/>
              </a:rPr>
              <a:t>Dose ranging</a:t>
            </a:r>
            <a:endParaRPr lang="en-US" sz="1600" dirty="0">
              <a:latin typeface="+mn-lt"/>
              <a:cs typeface="Calibri"/>
            </a:endParaRPr>
          </a:p>
        </p:txBody>
      </p:sp>
      <p:sp>
        <p:nvSpPr>
          <p:cNvPr id="12" name="Rectangle 11"/>
          <p:cNvSpPr/>
          <p:nvPr/>
        </p:nvSpPr>
        <p:spPr bwMode="gray">
          <a:xfrm>
            <a:off x="6553200" y="6477000"/>
            <a:ext cx="21336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Tree>
    <p:extLst>
      <p:ext uri="{BB962C8B-B14F-4D97-AF65-F5344CB8AC3E}">
        <p14:creationId xmlns:p14="http://schemas.microsoft.com/office/powerpoint/2010/main" val="3769659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6" y="116442"/>
            <a:ext cx="8642927" cy="914609"/>
          </a:xfrm>
        </p:spPr>
        <p:txBody>
          <a:bodyPr/>
          <a:lstStyle/>
          <a:p>
            <a:r>
              <a:rPr lang="en-US" sz="2800" dirty="0"/>
              <a:t>Safety Summary: Primarily Mild Adverse Events,</a:t>
            </a:r>
            <a:br>
              <a:rPr lang="en-US" sz="2800" dirty="0"/>
            </a:br>
            <a:r>
              <a:rPr lang="en-US" sz="2800" dirty="0"/>
              <a:t>Evenly Distributed Between Active and Placebo</a:t>
            </a:r>
          </a:p>
        </p:txBody>
      </p:sp>
      <p:sp>
        <p:nvSpPr>
          <p:cNvPr id="4" name="Text Placeholder 3"/>
          <p:cNvSpPr>
            <a:spLocks noGrp="1"/>
          </p:cNvSpPr>
          <p:nvPr>
            <p:ph type="body" idx="10"/>
          </p:nvPr>
        </p:nvSpPr>
        <p:spPr/>
        <p:txBody>
          <a:bodyPr/>
          <a:lstStyle/>
          <a:p>
            <a:r>
              <a:rPr lang="en-US" dirty="0" smtClean="0"/>
              <a:t>SOLICITED ADVERSE EVENTS</a:t>
            </a:r>
            <a:endParaRPr lang="en-US" dirty="0"/>
          </a:p>
        </p:txBody>
      </p:sp>
      <p:graphicFrame>
        <p:nvGraphicFramePr>
          <p:cNvPr id="3" name="Content Placeholder 4"/>
          <p:cNvGraphicFramePr>
            <a:graphicFrameLocks/>
          </p:cNvGraphicFramePr>
          <p:nvPr>
            <p:extLst>
              <p:ext uri="{D42A27DB-BD31-4B8C-83A1-F6EECF244321}">
                <p14:modId xmlns:p14="http://schemas.microsoft.com/office/powerpoint/2010/main" val="361794183"/>
              </p:ext>
            </p:extLst>
          </p:nvPr>
        </p:nvGraphicFramePr>
        <p:xfrm>
          <a:off x="777447" y="1600198"/>
          <a:ext cx="7473949" cy="3581402"/>
        </p:xfrm>
        <a:graphic>
          <a:graphicData uri="http://schemas.openxmlformats.org/drawingml/2006/table">
            <a:tbl>
              <a:tblPr firstRow="1" firstCol="1" bandRow="1">
                <a:tableStyleId>{912C8C85-51F0-491E-9774-3900AFEF0FD7}</a:tableStyleId>
              </a:tblPr>
              <a:tblGrid>
                <a:gridCol w="1790699"/>
                <a:gridCol w="1136650"/>
                <a:gridCol w="1136650"/>
                <a:gridCol w="1136650"/>
                <a:gridCol w="1136650"/>
                <a:gridCol w="1136650"/>
              </a:tblGrid>
              <a:tr h="325582">
                <a:tc>
                  <a:txBody>
                    <a:bodyPr/>
                    <a:lstStyle/>
                    <a:p>
                      <a:pPr algn="l">
                        <a:lnSpc>
                          <a:spcPct val="85000"/>
                        </a:lnSpc>
                      </a:pPr>
                      <a:r>
                        <a:rPr lang="en-US" sz="1400" b="0" i="0" cap="none" dirty="0" smtClean="0">
                          <a:solidFill>
                            <a:schemeClr val="accent2">
                              <a:lumMod val="75000"/>
                            </a:schemeClr>
                          </a:solidFill>
                          <a:effectLst/>
                          <a:latin typeface="+mn-lt"/>
                          <a:cs typeface="Calibri"/>
                        </a:rPr>
                        <a:t>ADVERSE EVENT*</a:t>
                      </a:r>
                      <a:endParaRPr lang="en-US" sz="1400" b="0" i="0" cap="none" dirty="0">
                        <a:solidFill>
                          <a:schemeClr val="accent2">
                            <a:lumMod val="75000"/>
                          </a:schemeClr>
                        </a:solidFill>
                        <a:effectLst/>
                        <a:latin typeface="+mn-lt"/>
                        <a:cs typeface="Calibri"/>
                      </a:endParaRPr>
                    </a:p>
                  </a:txBody>
                  <a:tcPr marL="182880" anchor="b">
                    <a:lnL w="9525" cap="flat" cmpd="sng" algn="ctr">
                      <a:noFill/>
                      <a:prstDash val="solid"/>
                    </a:lnL>
                    <a:lnR>
                      <a:noFill/>
                    </a:lnR>
                    <a:lnT w="12700" cap="flat" cmpd="sng" algn="ctr">
                      <a:noFill/>
                      <a:prstDash val="sysDash"/>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pPr>
                      <a:r>
                        <a:rPr lang="en-US" sz="1400" b="0" i="0" cap="none" dirty="0" smtClean="0">
                          <a:solidFill>
                            <a:schemeClr val="accent2">
                              <a:lumMod val="75000"/>
                            </a:schemeClr>
                          </a:solidFill>
                          <a:effectLst/>
                          <a:latin typeface="+mn-lt"/>
                          <a:cs typeface="Calibri"/>
                        </a:rPr>
                        <a:t>TOTAL AEs</a:t>
                      </a:r>
                      <a:endParaRPr lang="en-US" sz="1400" b="0" i="0" cap="none" dirty="0">
                        <a:solidFill>
                          <a:schemeClr val="accent2">
                            <a:lumMod val="75000"/>
                          </a:schemeClr>
                        </a:solidFill>
                        <a:effectLst/>
                        <a:latin typeface="+mn-lt"/>
                        <a:cs typeface="Calibri"/>
                      </a:endParaRPr>
                    </a:p>
                  </a:txBody>
                  <a:tcPr anchor="b">
                    <a:lnL>
                      <a:noFill/>
                    </a:lnL>
                    <a:lnR>
                      <a:noFill/>
                    </a:lnR>
                    <a:lnT w="12700" cap="flat" cmpd="sng" algn="ctr">
                      <a:noFill/>
                      <a:prstDash val="sysDash"/>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5000"/>
                        </a:lnSpc>
                        <a:spcBef>
                          <a:spcPts val="0"/>
                        </a:spcBef>
                        <a:spcAft>
                          <a:spcPts val="0"/>
                        </a:spcAft>
                        <a:buClrTx/>
                        <a:buSzTx/>
                        <a:buFontTx/>
                        <a:buNone/>
                        <a:tabLst/>
                        <a:defRPr/>
                      </a:pPr>
                      <a:r>
                        <a:rPr lang="en-US" sz="1400" b="0" i="0" cap="none" dirty="0" smtClean="0">
                          <a:solidFill>
                            <a:schemeClr val="accent2">
                              <a:lumMod val="75000"/>
                            </a:schemeClr>
                          </a:solidFill>
                          <a:effectLst/>
                          <a:latin typeface="+mn-lt"/>
                          <a:cs typeface="Calibri"/>
                        </a:rPr>
                        <a:t>1E9</a:t>
                      </a:r>
                    </a:p>
                  </a:txBody>
                  <a:tcPr anchor="b">
                    <a:lnL>
                      <a:noFill/>
                    </a:lnL>
                    <a:lnR>
                      <a:noFill/>
                    </a:lnR>
                    <a:lnT w="12700" cap="flat" cmpd="sng" algn="ctr">
                      <a:noFill/>
                      <a:prstDash val="sysDash"/>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5000"/>
                        </a:lnSpc>
                        <a:spcBef>
                          <a:spcPts val="0"/>
                        </a:spcBef>
                        <a:spcAft>
                          <a:spcPts val="0"/>
                        </a:spcAft>
                        <a:buClrTx/>
                        <a:buSzTx/>
                        <a:buFontTx/>
                        <a:buNone/>
                        <a:tabLst/>
                        <a:defRPr/>
                      </a:pPr>
                      <a:r>
                        <a:rPr lang="en-US" sz="1400" b="0" i="0" cap="none" dirty="0" smtClean="0">
                          <a:solidFill>
                            <a:schemeClr val="accent2">
                              <a:lumMod val="75000"/>
                            </a:schemeClr>
                          </a:solidFill>
                          <a:effectLst/>
                          <a:latin typeface="+mn-lt"/>
                          <a:cs typeface="Calibri"/>
                        </a:rPr>
                        <a:t>1E10</a:t>
                      </a:r>
                    </a:p>
                  </a:txBody>
                  <a:tcPr anchor="b">
                    <a:lnL>
                      <a:noFill/>
                    </a:lnL>
                    <a:lnR>
                      <a:noFill/>
                    </a:lnR>
                    <a:lnT w="12700" cap="flat" cmpd="sng" algn="ctr">
                      <a:noFill/>
                      <a:prstDash val="sysDash"/>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5000"/>
                        </a:lnSpc>
                        <a:spcBef>
                          <a:spcPts val="0"/>
                        </a:spcBef>
                        <a:spcAft>
                          <a:spcPts val="0"/>
                        </a:spcAft>
                        <a:buClrTx/>
                        <a:buSzTx/>
                        <a:buFontTx/>
                        <a:buNone/>
                        <a:tabLst/>
                        <a:defRPr/>
                      </a:pPr>
                      <a:r>
                        <a:rPr lang="en-US" sz="1400" b="0" i="0" cap="none" dirty="0" smtClean="0">
                          <a:solidFill>
                            <a:schemeClr val="accent2">
                              <a:lumMod val="75000"/>
                            </a:schemeClr>
                          </a:solidFill>
                          <a:effectLst/>
                          <a:latin typeface="+mn-lt"/>
                          <a:cs typeface="Calibri"/>
                        </a:rPr>
                        <a:t>1E11</a:t>
                      </a:r>
                    </a:p>
                  </a:txBody>
                  <a:tcPr anchor="b">
                    <a:lnL>
                      <a:noFill/>
                    </a:lnL>
                    <a:lnR>
                      <a:noFill/>
                    </a:lnR>
                    <a:lnT w="12700" cap="flat" cmpd="sng" algn="ctr">
                      <a:noFill/>
                      <a:prstDash val="sysDash"/>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5000"/>
                        </a:lnSpc>
                        <a:spcBef>
                          <a:spcPts val="0"/>
                        </a:spcBef>
                        <a:spcAft>
                          <a:spcPts val="0"/>
                        </a:spcAft>
                        <a:buClrTx/>
                        <a:buSzTx/>
                        <a:buFontTx/>
                        <a:buNone/>
                        <a:tabLst/>
                        <a:defRPr/>
                      </a:pPr>
                      <a:r>
                        <a:rPr lang="en-US" sz="1400" b="0" i="0" cap="none" dirty="0" smtClean="0">
                          <a:solidFill>
                            <a:schemeClr val="accent2">
                              <a:lumMod val="75000"/>
                            </a:schemeClr>
                          </a:solidFill>
                          <a:effectLst/>
                          <a:latin typeface="+mn-lt"/>
                          <a:cs typeface="Calibri"/>
                        </a:rPr>
                        <a:t>PLACEBO</a:t>
                      </a:r>
                    </a:p>
                  </a:txBody>
                  <a:tcPr anchor="b">
                    <a:lnL>
                      <a:noFill/>
                    </a:lnL>
                    <a:lnR>
                      <a:noFill/>
                    </a:lnR>
                    <a:lnT w="12700" cap="flat" cmpd="sng" algn="ctr">
                      <a:noFill/>
                      <a:prstDash val="sysDash"/>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noFill/>
                  </a:tcPr>
                </a:tc>
              </a:tr>
              <a:tr h="325582">
                <a:tc>
                  <a:txBody>
                    <a:bodyPr/>
                    <a:lstStyle/>
                    <a:p>
                      <a:pPr algn="l"/>
                      <a:r>
                        <a:rPr lang="en-US" sz="1400" b="1" i="0" dirty="0" smtClean="0">
                          <a:solidFill>
                            <a:srgbClr val="000000"/>
                          </a:solidFill>
                          <a:effectLst/>
                          <a:latin typeface="+mn-lt"/>
                          <a:cs typeface="Calibri"/>
                        </a:rPr>
                        <a:t># Subjects</a:t>
                      </a:r>
                      <a:endParaRPr lang="en-US" sz="1400" b="1" i="0" dirty="0">
                        <a:solidFill>
                          <a:srgbClr val="000000"/>
                        </a:solidFill>
                        <a:effectLst/>
                        <a:latin typeface="+mn-lt"/>
                        <a:cs typeface="Calibri"/>
                      </a:endParaRPr>
                    </a:p>
                  </a:txBody>
                  <a:tcPr marL="182880" anchor="ctr">
                    <a:lnL w="9525" cap="flat" cmpd="sng" algn="ctr">
                      <a:noFill/>
                      <a:prstDash val="solid"/>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sz="1400" b="1" i="0" dirty="0">
                        <a:solidFill>
                          <a:schemeClr val="tx1">
                            <a:lumMod val="65000"/>
                            <a:lumOff val="35000"/>
                          </a:schemeClr>
                        </a:solidFill>
                        <a:effectLst/>
                        <a:latin typeface="+mn-lt"/>
                        <a:cs typeface="Calibri"/>
                      </a:endParaRP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lumMod val="65000"/>
                              <a:lumOff val="35000"/>
                            </a:schemeClr>
                          </a:solidFill>
                          <a:effectLst/>
                          <a:latin typeface="+mn-lt"/>
                          <a:cs typeface="Calibri"/>
                        </a:rPr>
                        <a:t>12</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lumMod val="65000"/>
                              <a:lumOff val="35000"/>
                            </a:schemeClr>
                          </a:solidFill>
                          <a:effectLst/>
                          <a:latin typeface="+mn-lt"/>
                          <a:cs typeface="Calibri"/>
                        </a:rPr>
                        <a:t>13</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lumMod val="65000"/>
                              <a:lumOff val="35000"/>
                            </a:schemeClr>
                          </a:solidFill>
                          <a:effectLst/>
                          <a:latin typeface="+mn-lt"/>
                          <a:cs typeface="Calibri"/>
                        </a:rPr>
                        <a:t>12</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lumMod val="65000"/>
                              <a:lumOff val="35000"/>
                            </a:schemeClr>
                          </a:solidFill>
                          <a:effectLst/>
                          <a:latin typeface="+mn-lt"/>
                          <a:cs typeface="Calibri"/>
                        </a:rPr>
                        <a:t>24</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25582">
                <a:tc>
                  <a:txBody>
                    <a:bodyPr/>
                    <a:lstStyle/>
                    <a:p>
                      <a:pPr algn="l"/>
                      <a:r>
                        <a:rPr lang="en-US" sz="1400" b="1" i="0" dirty="0" smtClean="0">
                          <a:solidFill>
                            <a:srgbClr val="000000"/>
                          </a:solidFill>
                          <a:effectLst/>
                          <a:latin typeface="+mn-lt"/>
                          <a:cs typeface="Calibri"/>
                        </a:rPr>
                        <a:t>Diarrhea</a:t>
                      </a:r>
                      <a:endParaRPr lang="en-US" sz="1400" b="1" i="0" dirty="0">
                        <a:solidFill>
                          <a:srgbClr val="000000"/>
                        </a:solidFill>
                        <a:effectLst/>
                        <a:latin typeface="+mn-lt"/>
                        <a:cs typeface="Calibri"/>
                      </a:endParaRPr>
                    </a:p>
                  </a:txBody>
                  <a:tcPr marL="182880" anchor="ctr">
                    <a:lnL w="9525" cap="flat" cmpd="sng" algn="ctr">
                      <a:noFill/>
                      <a:prstDash val="solid"/>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r>
                        <a:rPr lang="en-US" sz="1400" b="0" i="0" dirty="0" smtClean="0">
                          <a:solidFill>
                            <a:schemeClr val="tx1">
                              <a:lumMod val="65000"/>
                              <a:lumOff val="35000"/>
                            </a:schemeClr>
                          </a:solidFill>
                          <a:effectLst/>
                          <a:latin typeface="+mn-lt"/>
                          <a:cs typeface="Calibri"/>
                        </a:rPr>
                        <a:t>3</a:t>
                      </a:r>
                      <a:endParaRPr lang="en-US" sz="1400" b="0" i="0" dirty="0">
                        <a:solidFill>
                          <a:schemeClr val="tx1">
                            <a:lumMod val="65000"/>
                            <a:lumOff val="35000"/>
                          </a:schemeClr>
                        </a:solidFill>
                        <a:effectLst/>
                        <a:latin typeface="+mn-lt"/>
                        <a:cs typeface="Calibri"/>
                      </a:endParaRP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1</a:t>
                      </a:r>
                      <a:r>
                        <a:rPr lang="en-US" sz="1400" b="0" i="0" baseline="30000" dirty="0" smtClean="0">
                          <a:solidFill>
                            <a:schemeClr val="tx1">
                              <a:lumMod val="65000"/>
                              <a:lumOff val="35000"/>
                            </a:schemeClr>
                          </a:solidFill>
                          <a:effectLst/>
                          <a:latin typeface="+mn-lt"/>
                          <a:cs typeface="Calibri"/>
                        </a:rPr>
                        <a:t>1</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1</a:t>
                      </a:r>
                      <a:r>
                        <a:rPr lang="en-US" sz="1400" b="0" i="0" baseline="30000" dirty="0" smtClean="0">
                          <a:solidFill>
                            <a:schemeClr val="tx1">
                              <a:lumMod val="65000"/>
                              <a:lumOff val="35000"/>
                            </a:schemeClr>
                          </a:solidFill>
                          <a:effectLst/>
                          <a:latin typeface="+mn-lt"/>
                          <a:cs typeface="Calibri"/>
                        </a:rPr>
                        <a:t>1</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1</a:t>
                      </a:r>
                      <a:r>
                        <a:rPr lang="en-US" sz="1400" b="0" i="0" baseline="30000" dirty="0" smtClean="0">
                          <a:solidFill>
                            <a:schemeClr val="tx1">
                              <a:lumMod val="65000"/>
                              <a:lumOff val="35000"/>
                            </a:schemeClr>
                          </a:solidFill>
                          <a:effectLst/>
                          <a:latin typeface="+mn-lt"/>
                          <a:cs typeface="Calibri"/>
                        </a:rPr>
                        <a:t>1</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0</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325582">
                <a:tc>
                  <a:txBody>
                    <a:bodyPr/>
                    <a:lstStyle/>
                    <a:p>
                      <a:pPr algn="l"/>
                      <a:r>
                        <a:rPr lang="en-US" sz="1400" b="1" i="0" dirty="0" smtClean="0">
                          <a:solidFill>
                            <a:srgbClr val="000000"/>
                          </a:solidFill>
                          <a:effectLst/>
                          <a:latin typeface="+mn-lt"/>
                          <a:cs typeface="Calibri"/>
                        </a:rPr>
                        <a:t>Nausea</a:t>
                      </a:r>
                      <a:endParaRPr lang="en-US" sz="1400" b="1" i="0" dirty="0">
                        <a:solidFill>
                          <a:srgbClr val="000000"/>
                        </a:solidFill>
                        <a:effectLst/>
                        <a:latin typeface="+mn-lt"/>
                        <a:cs typeface="Calibri"/>
                      </a:endParaRPr>
                    </a:p>
                  </a:txBody>
                  <a:tcPr marL="182880" anchor="ctr">
                    <a:lnL w="9525" cap="flat" cmpd="sng" algn="ctr">
                      <a:noFill/>
                      <a:prstDash val="solid"/>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r>
                        <a:rPr lang="en-US" sz="1400" b="0" i="0" dirty="0" smtClean="0">
                          <a:solidFill>
                            <a:schemeClr val="tx1">
                              <a:lumMod val="65000"/>
                              <a:lumOff val="35000"/>
                            </a:schemeClr>
                          </a:solidFill>
                          <a:effectLst/>
                          <a:latin typeface="+mn-lt"/>
                          <a:cs typeface="Calibri"/>
                        </a:rPr>
                        <a:t>3</a:t>
                      </a:r>
                      <a:endParaRPr lang="en-US" sz="1400" b="0" i="0" dirty="0">
                        <a:solidFill>
                          <a:schemeClr val="tx1">
                            <a:lumMod val="65000"/>
                            <a:lumOff val="35000"/>
                          </a:schemeClr>
                        </a:solidFill>
                        <a:effectLst/>
                        <a:latin typeface="+mn-lt"/>
                        <a:cs typeface="Calibri"/>
                      </a:endParaRP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1</a:t>
                      </a:r>
                      <a:r>
                        <a:rPr lang="en-US" sz="1400" b="0" i="0" baseline="30000" dirty="0" smtClean="0">
                          <a:solidFill>
                            <a:schemeClr val="tx1">
                              <a:lumMod val="65000"/>
                              <a:lumOff val="35000"/>
                            </a:schemeClr>
                          </a:solidFill>
                          <a:effectLst/>
                          <a:latin typeface="+mn-lt"/>
                          <a:cs typeface="Calibri"/>
                        </a:rPr>
                        <a:t>1</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0</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0</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2</a:t>
                      </a:r>
                      <a:r>
                        <a:rPr lang="en-US" sz="1400" b="0" i="0" baseline="30000" dirty="0" smtClean="0">
                          <a:solidFill>
                            <a:schemeClr val="tx1">
                              <a:lumMod val="65000"/>
                              <a:lumOff val="35000"/>
                            </a:schemeClr>
                          </a:solidFill>
                          <a:effectLst/>
                          <a:latin typeface="+mn-lt"/>
                          <a:cs typeface="Calibri"/>
                        </a:rPr>
                        <a:t>1</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325582">
                <a:tc>
                  <a:txBody>
                    <a:bodyPr/>
                    <a:lstStyle/>
                    <a:p>
                      <a:pPr algn="l"/>
                      <a:r>
                        <a:rPr lang="en-US" sz="1400" b="1" i="0" dirty="0" smtClean="0">
                          <a:solidFill>
                            <a:srgbClr val="000000"/>
                          </a:solidFill>
                          <a:effectLst/>
                          <a:latin typeface="+mn-lt"/>
                          <a:cs typeface="Calibri"/>
                        </a:rPr>
                        <a:t>Vomiting</a:t>
                      </a:r>
                      <a:endParaRPr lang="en-US" sz="1400" b="1" i="0" dirty="0">
                        <a:solidFill>
                          <a:srgbClr val="000000"/>
                        </a:solidFill>
                        <a:effectLst/>
                        <a:latin typeface="+mn-lt"/>
                        <a:cs typeface="Calibri"/>
                      </a:endParaRPr>
                    </a:p>
                  </a:txBody>
                  <a:tcPr marL="182880" anchor="ctr">
                    <a:lnL w="9525" cap="flat" cmpd="sng" algn="ctr">
                      <a:noFill/>
                      <a:prstDash val="solid"/>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r>
                        <a:rPr lang="en-US" sz="1400" b="0" i="0" dirty="0" smtClean="0">
                          <a:solidFill>
                            <a:schemeClr val="tx1">
                              <a:lumMod val="65000"/>
                              <a:lumOff val="35000"/>
                            </a:schemeClr>
                          </a:solidFill>
                          <a:effectLst/>
                          <a:latin typeface="+mn-lt"/>
                          <a:cs typeface="Calibri"/>
                        </a:rPr>
                        <a:t>0</a:t>
                      </a:r>
                      <a:endParaRPr lang="en-US" sz="1400" b="0" i="0" dirty="0">
                        <a:solidFill>
                          <a:schemeClr val="tx1">
                            <a:lumMod val="65000"/>
                            <a:lumOff val="35000"/>
                          </a:schemeClr>
                        </a:solidFill>
                        <a:effectLst/>
                        <a:latin typeface="+mn-lt"/>
                        <a:cs typeface="Calibri"/>
                      </a:endParaRP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325582">
                <a:tc>
                  <a:txBody>
                    <a:bodyPr/>
                    <a:lstStyle/>
                    <a:p>
                      <a:pPr algn="l"/>
                      <a:r>
                        <a:rPr lang="en-US" sz="1400" b="1" i="0" dirty="0" smtClean="0">
                          <a:solidFill>
                            <a:srgbClr val="000000"/>
                          </a:solidFill>
                          <a:effectLst/>
                          <a:latin typeface="+mn-lt"/>
                          <a:cs typeface="Calibri"/>
                        </a:rPr>
                        <a:t>Abdominal Pain</a:t>
                      </a:r>
                      <a:endParaRPr lang="en-US" sz="1400" b="1" i="0" dirty="0">
                        <a:solidFill>
                          <a:srgbClr val="000000"/>
                        </a:solidFill>
                        <a:effectLst/>
                        <a:latin typeface="+mn-lt"/>
                        <a:cs typeface="Calibri"/>
                      </a:endParaRPr>
                    </a:p>
                  </a:txBody>
                  <a:tcPr marL="182880" anchor="ctr">
                    <a:lnL w="9525" cap="flat" cmpd="sng" algn="ctr">
                      <a:noFill/>
                      <a:prstDash val="solid"/>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r>
                        <a:rPr lang="en-US" sz="1400" b="0" i="0" dirty="0" smtClean="0">
                          <a:solidFill>
                            <a:schemeClr val="tx1">
                              <a:lumMod val="65000"/>
                              <a:lumOff val="35000"/>
                            </a:schemeClr>
                          </a:solidFill>
                          <a:effectLst/>
                          <a:latin typeface="+mn-lt"/>
                          <a:cs typeface="Calibri"/>
                        </a:rPr>
                        <a:t>2</a:t>
                      </a:r>
                      <a:endParaRPr lang="en-US" sz="1400" b="0" i="0" dirty="0">
                        <a:solidFill>
                          <a:schemeClr val="tx1">
                            <a:lumMod val="65000"/>
                            <a:lumOff val="35000"/>
                          </a:schemeClr>
                        </a:solidFill>
                        <a:effectLst/>
                        <a:latin typeface="+mn-lt"/>
                        <a:cs typeface="Calibri"/>
                      </a:endParaRP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1</a:t>
                      </a:r>
                      <a:r>
                        <a:rPr lang="en-US" sz="1400" b="0" i="0" baseline="30000" dirty="0" smtClean="0">
                          <a:solidFill>
                            <a:schemeClr val="tx1">
                              <a:lumMod val="65000"/>
                              <a:lumOff val="35000"/>
                            </a:schemeClr>
                          </a:solidFill>
                          <a:effectLst/>
                          <a:latin typeface="+mn-lt"/>
                          <a:cs typeface="Calibri"/>
                        </a:rPr>
                        <a:t>2</a:t>
                      </a:r>
                      <a:endParaRPr lang="en-US" sz="1400" b="0" i="0" dirty="0" smtClean="0">
                        <a:solidFill>
                          <a:schemeClr val="tx1">
                            <a:lumMod val="65000"/>
                            <a:lumOff val="35000"/>
                          </a:schemeClr>
                        </a:solidFill>
                        <a:effectLst/>
                        <a:latin typeface="+mn-lt"/>
                        <a:cs typeface="Calibri"/>
                      </a:endParaRP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0</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1</a:t>
                      </a:r>
                      <a:r>
                        <a:rPr lang="en-US" sz="1400" b="0" i="0" baseline="30000" dirty="0" smtClean="0">
                          <a:solidFill>
                            <a:schemeClr val="tx1">
                              <a:lumMod val="65000"/>
                              <a:lumOff val="35000"/>
                            </a:schemeClr>
                          </a:solidFill>
                          <a:effectLst/>
                          <a:latin typeface="+mn-lt"/>
                          <a:cs typeface="Calibri"/>
                        </a:rPr>
                        <a:t>1</a:t>
                      </a:r>
                      <a:endParaRPr lang="en-US" sz="1400" b="0" i="0" dirty="0" smtClean="0">
                        <a:solidFill>
                          <a:schemeClr val="tx1">
                            <a:lumMod val="65000"/>
                            <a:lumOff val="35000"/>
                          </a:schemeClr>
                        </a:solidFill>
                        <a:effectLst/>
                        <a:latin typeface="+mn-lt"/>
                        <a:cs typeface="Calibri"/>
                      </a:endParaRP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0</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325582">
                <a:tc>
                  <a:txBody>
                    <a:bodyPr/>
                    <a:lstStyle/>
                    <a:p>
                      <a:pPr algn="l"/>
                      <a:r>
                        <a:rPr lang="en-US" sz="1400" b="1" i="0" dirty="0" err="1" smtClean="0">
                          <a:solidFill>
                            <a:srgbClr val="000000"/>
                          </a:solidFill>
                          <a:effectLst/>
                          <a:latin typeface="+mn-lt"/>
                          <a:cs typeface="Calibri"/>
                        </a:rPr>
                        <a:t>Hematochezia</a:t>
                      </a:r>
                      <a:endParaRPr lang="en-US" sz="1400" b="1" i="0" dirty="0">
                        <a:solidFill>
                          <a:srgbClr val="000000"/>
                        </a:solidFill>
                        <a:effectLst/>
                        <a:latin typeface="+mn-lt"/>
                        <a:cs typeface="Calibri"/>
                      </a:endParaRPr>
                    </a:p>
                  </a:txBody>
                  <a:tcPr marL="182880" anchor="ctr">
                    <a:lnL w="9525" cap="flat" cmpd="sng" algn="ctr">
                      <a:noFill/>
                      <a:prstDash val="solid"/>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r>
                        <a:rPr lang="en-US" sz="1400" b="0" i="0" dirty="0" smtClean="0">
                          <a:solidFill>
                            <a:schemeClr val="tx1">
                              <a:lumMod val="65000"/>
                              <a:lumOff val="35000"/>
                            </a:schemeClr>
                          </a:solidFill>
                          <a:effectLst/>
                          <a:latin typeface="+mn-lt"/>
                          <a:cs typeface="Calibri"/>
                        </a:rPr>
                        <a:t>0</a:t>
                      </a:r>
                      <a:endParaRPr lang="en-US" sz="1400" b="0" i="0" dirty="0">
                        <a:solidFill>
                          <a:schemeClr val="tx1">
                            <a:lumMod val="65000"/>
                            <a:lumOff val="35000"/>
                          </a:schemeClr>
                        </a:solidFill>
                        <a:effectLst/>
                        <a:latin typeface="+mn-lt"/>
                        <a:cs typeface="Calibri"/>
                      </a:endParaRP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325582">
                <a:tc>
                  <a:txBody>
                    <a:bodyPr/>
                    <a:lstStyle/>
                    <a:p>
                      <a:pPr algn="l"/>
                      <a:r>
                        <a:rPr lang="en-US" sz="1400" b="1" i="0" dirty="0" smtClean="0">
                          <a:solidFill>
                            <a:srgbClr val="000000"/>
                          </a:solidFill>
                          <a:effectLst/>
                          <a:latin typeface="+mn-lt"/>
                          <a:cs typeface="Calibri"/>
                        </a:rPr>
                        <a:t>Malaise</a:t>
                      </a:r>
                      <a:endParaRPr lang="en-US" sz="1400" b="1" i="0" dirty="0">
                        <a:solidFill>
                          <a:srgbClr val="000000"/>
                        </a:solidFill>
                        <a:effectLst/>
                        <a:latin typeface="+mn-lt"/>
                        <a:cs typeface="Calibri"/>
                      </a:endParaRPr>
                    </a:p>
                  </a:txBody>
                  <a:tcPr marL="182880" anchor="ctr">
                    <a:lnL w="9525" cap="flat" cmpd="sng" algn="ctr">
                      <a:noFill/>
                      <a:prstDash val="solid"/>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r>
                        <a:rPr lang="en-US" sz="1400" b="0" i="0" dirty="0" smtClean="0">
                          <a:solidFill>
                            <a:schemeClr val="tx1">
                              <a:lumMod val="65000"/>
                              <a:lumOff val="35000"/>
                            </a:schemeClr>
                          </a:solidFill>
                          <a:effectLst/>
                          <a:latin typeface="+mn-lt"/>
                          <a:cs typeface="Calibri"/>
                        </a:rPr>
                        <a:t>2</a:t>
                      </a:r>
                      <a:endParaRPr lang="en-US" sz="1400" b="0" i="0" dirty="0">
                        <a:solidFill>
                          <a:schemeClr val="tx1">
                            <a:lumMod val="65000"/>
                            <a:lumOff val="35000"/>
                          </a:schemeClr>
                        </a:solidFill>
                        <a:effectLst/>
                        <a:latin typeface="+mn-lt"/>
                        <a:cs typeface="Calibri"/>
                      </a:endParaRP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1</a:t>
                      </a:r>
                      <a:r>
                        <a:rPr lang="en-US" sz="1400" b="0" i="0" baseline="30000" dirty="0" smtClean="0">
                          <a:solidFill>
                            <a:schemeClr val="tx1">
                              <a:lumMod val="65000"/>
                              <a:lumOff val="35000"/>
                            </a:schemeClr>
                          </a:solidFill>
                          <a:effectLst/>
                          <a:latin typeface="+mn-lt"/>
                          <a:cs typeface="Calibri"/>
                        </a:rPr>
                        <a:t>1</a:t>
                      </a:r>
                      <a:endParaRPr lang="en-US" sz="1400" b="0" i="0" dirty="0" smtClean="0">
                        <a:solidFill>
                          <a:schemeClr val="tx1">
                            <a:lumMod val="65000"/>
                            <a:lumOff val="35000"/>
                          </a:schemeClr>
                        </a:solidFill>
                        <a:effectLst/>
                        <a:latin typeface="+mn-lt"/>
                        <a:cs typeface="Calibri"/>
                      </a:endParaRP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0</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0</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1</a:t>
                      </a:r>
                      <a:r>
                        <a:rPr lang="en-US" sz="1400" b="0" i="0" baseline="30000" dirty="0" smtClean="0">
                          <a:solidFill>
                            <a:schemeClr val="tx1">
                              <a:lumMod val="65000"/>
                              <a:lumOff val="35000"/>
                            </a:schemeClr>
                          </a:solidFill>
                          <a:effectLst/>
                          <a:latin typeface="+mn-lt"/>
                          <a:cs typeface="Calibri"/>
                        </a:rPr>
                        <a:t>1</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325582">
                <a:tc>
                  <a:txBody>
                    <a:bodyPr/>
                    <a:lstStyle/>
                    <a:p>
                      <a:pPr algn="l"/>
                      <a:r>
                        <a:rPr lang="en-US" sz="1400" b="1" i="0" dirty="0" smtClean="0">
                          <a:solidFill>
                            <a:srgbClr val="000000"/>
                          </a:solidFill>
                          <a:effectLst/>
                          <a:latin typeface="+mn-lt"/>
                          <a:cs typeface="Calibri"/>
                        </a:rPr>
                        <a:t>Anorexia</a:t>
                      </a:r>
                      <a:endParaRPr lang="en-US" sz="1400" b="1" i="0" dirty="0">
                        <a:solidFill>
                          <a:srgbClr val="000000"/>
                        </a:solidFill>
                        <a:effectLst/>
                        <a:latin typeface="+mn-lt"/>
                        <a:cs typeface="Calibri"/>
                      </a:endParaRPr>
                    </a:p>
                  </a:txBody>
                  <a:tcPr marL="182880" anchor="ctr">
                    <a:lnL w="9525" cap="flat" cmpd="sng" algn="ctr">
                      <a:noFill/>
                      <a:prstDash val="solid"/>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r>
                        <a:rPr lang="en-US" sz="1400" b="0" i="0" dirty="0" smtClean="0">
                          <a:solidFill>
                            <a:schemeClr val="tx1">
                              <a:lumMod val="65000"/>
                              <a:lumOff val="35000"/>
                            </a:schemeClr>
                          </a:solidFill>
                          <a:effectLst/>
                          <a:latin typeface="+mn-lt"/>
                          <a:cs typeface="Calibri"/>
                        </a:rPr>
                        <a:t>0</a:t>
                      </a:r>
                      <a:endParaRPr lang="en-US" sz="1400" b="0" i="0" dirty="0">
                        <a:solidFill>
                          <a:schemeClr val="tx1">
                            <a:lumMod val="65000"/>
                            <a:lumOff val="35000"/>
                          </a:schemeClr>
                        </a:solidFill>
                        <a:effectLst/>
                        <a:latin typeface="+mn-lt"/>
                        <a:cs typeface="Calibri"/>
                      </a:endParaRP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325582">
                <a:tc>
                  <a:txBody>
                    <a:bodyPr/>
                    <a:lstStyle/>
                    <a:p>
                      <a:pPr algn="l"/>
                      <a:r>
                        <a:rPr lang="en-US" sz="1400" b="1" i="0" dirty="0" smtClean="0">
                          <a:solidFill>
                            <a:srgbClr val="000000"/>
                          </a:solidFill>
                          <a:effectLst/>
                          <a:latin typeface="+mn-lt"/>
                          <a:cs typeface="Calibri"/>
                        </a:rPr>
                        <a:t>Headache</a:t>
                      </a:r>
                      <a:endParaRPr lang="en-US" sz="1400" b="1" i="0" dirty="0">
                        <a:solidFill>
                          <a:srgbClr val="000000"/>
                        </a:solidFill>
                        <a:effectLst/>
                        <a:latin typeface="+mn-lt"/>
                        <a:cs typeface="Calibri"/>
                      </a:endParaRPr>
                    </a:p>
                  </a:txBody>
                  <a:tcPr marL="182880" anchor="ctr">
                    <a:lnL w="9525" cap="flat" cmpd="sng" algn="ctr">
                      <a:noFill/>
                      <a:prstDash val="solid"/>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r>
                        <a:rPr lang="en-US" sz="1400" b="0" i="0" dirty="0" smtClean="0">
                          <a:solidFill>
                            <a:schemeClr val="tx1">
                              <a:lumMod val="65000"/>
                              <a:lumOff val="35000"/>
                            </a:schemeClr>
                          </a:solidFill>
                          <a:effectLst/>
                          <a:latin typeface="+mn-lt"/>
                          <a:cs typeface="Calibri"/>
                        </a:rPr>
                        <a:t>9</a:t>
                      </a:r>
                      <a:endParaRPr lang="en-US" sz="1400" b="0" i="0" dirty="0">
                        <a:solidFill>
                          <a:schemeClr val="tx1">
                            <a:lumMod val="65000"/>
                            <a:lumOff val="35000"/>
                          </a:schemeClr>
                        </a:solidFill>
                        <a:effectLst/>
                        <a:latin typeface="+mn-lt"/>
                        <a:cs typeface="Calibri"/>
                      </a:endParaRP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3</a:t>
                      </a:r>
                      <a:r>
                        <a:rPr lang="en-US" sz="1400" b="0" i="0" baseline="30000" dirty="0" smtClean="0">
                          <a:solidFill>
                            <a:schemeClr val="tx1">
                              <a:lumMod val="65000"/>
                              <a:lumOff val="35000"/>
                            </a:schemeClr>
                          </a:solidFill>
                          <a:effectLst/>
                          <a:latin typeface="+mn-lt"/>
                          <a:cs typeface="Calibri"/>
                        </a:rPr>
                        <a:t>1</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1</a:t>
                      </a:r>
                      <a:r>
                        <a:rPr lang="en-US" sz="1400" b="0" i="0" baseline="30000" dirty="0" smtClean="0">
                          <a:solidFill>
                            <a:schemeClr val="tx1">
                              <a:lumMod val="65000"/>
                              <a:lumOff val="35000"/>
                            </a:schemeClr>
                          </a:solidFill>
                          <a:effectLst/>
                          <a:latin typeface="+mn-lt"/>
                          <a:cs typeface="Calibri"/>
                        </a:rPr>
                        <a:t>2</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1</a:t>
                      </a:r>
                      <a:r>
                        <a:rPr lang="en-US" sz="1400" b="0" i="0" baseline="30000" dirty="0" smtClean="0">
                          <a:solidFill>
                            <a:schemeClr val="tx1">
                              <a:lumMod val="65000"/>
                              <a:lumOff val="35000"/>
                            </a:schemeClr>
                          </a:solidFill>
                          <a:effectLst/>
                          <a:latin typeface="+mn-lt"/>
                          <a:cs typeface="Calibri"/>
                        </a:rPr>
                        <a:t>1</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baseline="0" dirty="0" smtClean="0">
                          <a:solidFill>
                            <a:schemeClr val="tx1">
                              <a:lumMod val="65000"/>
                              <a:lumOff val="35000"/>
                            </a:schemeClr>
                          </a:solidFill>
                          <a:effectLst/>
                          <a:latin typeface="+mn-lt"/>
                          <a:cs typeface="Calibri"/>
                        </a:rPr>
                        <a:t>3</a:t>
                      </a:r>
                      <a:r>
                        <a:rPr lang="en-US" sz="1400" b="0" i="0" baseline="30000" dirty="0" smtClean="0">
                          <a:solidFill>
                            <a:schemeClr val="tx1">
                              <a:lumMod val="65000"/>
                              <a:lumOff val="35000"/>
                            </a:schemeClr>
                          </a:solidFill>
                          <a:effectLst/>
                          <a:latin typeface="+mn-lt"/>
                          <a:cs typeface="Calibri"/>
                        </a:rPr>
                        <a:t>1</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325582">
                <a:tc>
                  <a:txBody>
                    <a:bodyPr/>
                    <a:lstStyle/>
                    <a:p>
                      <a:pPr algn="l"/>
                      <a:r>
                        <a:rPr lang="en-US" sz="1400" b="1" i="0" dirty="0" smtClean="0">
                          <a:solidFill>
                            <a:srgbClr val="000000"/>
                          </a:solidFill>
                          <a:effectLst/>
                          <a:latin typeface="+mn-lt"/>
                          <a:cs typeface="Calibri"/>
                        </a:rPr>
                        <a:t>Fever (Pyrexia)</a:t>
                      </a:r>
                      <a:endParaRPr lang="en-US" sz="1400" b="1" i="0" dirty="0">
                        <a:solidFill>
                          <a:srgbClr val="000000"/>
                        </a:solidFill>
                        <a:effectLst/>
                        <a:latin typeface="+mn-lt"/>
                        <a:cs typeface="Calibri"/>
                      </a:endParaRPr>
                    </a:p>
                  </a:txBody>
                  <a:tcPr marL="182880" anchor="ctr">
                    <a:lnL w="9525" cap="flat" cmpd="sng" algn="ctr">
                      <a:noFill/>
                      <a:prstDash val="solid"/>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r>
                        <a:rPr lang="en-US" sz="1400" b="0" i="0" dirty="0" smtClean="0">
                          <a:solidFill>
                            <a:schemeClr val="tx1">
                              <a:lumMod val="65000"/>
                              <a:lumOff val="35000"/>
                            </a:schemeClr>
                          </a:solidFill>
                          <a:effectLst/>
                          <a:latin typeface="+mn-lt"/>
                          <a:cs typeface="Calibri"/>
                        </a:rPr>
                        <a:t>1</a:t>
                      </a:r>
                      <a:endParaRPr lang="en-US" sz="1400" b="0" i="0" dirty="0">
                        <a:solidFill>
                          <a:schemeClr val="tx1">
                            <a:lumMod val="65000"/>
                            <a:lumOff val="35000"/>
                          </a:schemeClr>
                        </a:solidFill>
                        <a:effectLst/>
                        <a:latin typeface="+mn-lt"/>
                        <a:cs typeface="Calibri"/>
                      </a:endParaRP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0</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0</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1</a:t>
                      </a:r>
                      <a:r>
                        <a:rPr lang="en-US" sz="1400" b="0" i="0" baseline="30000" dirty="0" smtClean="0">
                          <a:solidFill>
                            <a:schemeClr val="tx1">
                              <a:lumMod val="65000"/>
                              <a:lumOff val="35000"/>
                            </a:schemeClr>
                          </a:solidFill>
                          <a:effectLst/>
                          <a:latin typeface="+mn-lt"/>
                          <a:cs typeface="Calibri"/>
                        </a:rPr>
                        <a:t>1</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65000"/>
                              <a:lumOff val="35000"/>
                            </a:schemeClr>
                          </a:solidFill>
                          <a:effectLst/>
                          <a:latin typeface="+mn-lt"/>
                          <a:cs typeface="Calibri"/>
                        </a:rPr>
                        <a:t>0</a:t>
                      </a:r>
                    </a:p>
                  </a:txBody>
                  <a:tcPr anchor="ctr">
                    <a:lnL>
                      <a:noFill/>
                    </a:lnL>
                    <a:lnR>
                      <a:noFill/>
                    </a:lnR>
                    <a:lnT w="12700" cap="flat" cmpd="sng" algn="ctr">
                      <a:solidFill>
                        <a:srgbClr val="FFFFFF">
                          <a:lumMod val="50000"/>
                        </a:srgbClr>
                      </a:solidFill>
                      <a:prstDash val="sysDot"/>
                      <a:round/>
                      <a:headEnd type="none" w="med" len="med"/>
                      <a:tailEnd type="none" w="med" len="med"/>
                    </a:lnT>
                    <a:lnB w="12700" cap="flat" cmpd="sng" algn="ctr">
                      <a:solidFill>
                        <a:srgbClr val="FFFFFF">
                          <a:lumMod val="50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2" name="TextBox 11"/>
          <p:cNvSpPr txBox="1"/>
          <p:nvPr/>
        </p:nvSpPr>
        <p:spPr>
          <a:xfrm>
            <a:off x="304801" y="6262300"/>
            <a:ext cx="8642926" cy="492443"/>
          </a:xfrm>
          <a:prstGeom prst="rect">
            <a:avLst/>
          </a:prstGeom>
          <a:noFill/>
        </p:spPr>
        <p:txBody>
          <a:bodyPr wrap="square" rtlCol="0" anchor="b" anchorCtr="0">
            <a:spAutoFit/>
          </a:bodyPr>
          <a:lstStyle/>
          <a:p>
            <a:pPr marL="171450" indent="-171450" algn="l">
              <a:buFont typeface="Arial"/>
              <a:buChar char="•"/>
            </a:pPr>
            <a:r>
              <a:rPr lang="en-US" sz="900" dirty="0" smtClean="0">
                <a:solidFill>
                  <a:schemeClr val="tx1">
                    <a:lumMod val="65000"/>
                    <a:lumOff val="35000"/>
                  </a:schemeClr>
                </a:solidFill>
                <a:latin typeface="+mn-lt"/>
              </a:rPr>
              <a:t>Solicited </a:t>
            </a:r>
            <a:r>
              <a:rPr lang="en-US" sz="900" dirty="0">
                <a:solidFill>
                  <a:schemeClr val="tx1">
                    <a:lumMod val="65000"/>
                    <a:lumOff val="35000"/>
                  </a:schemeClr>
                </a:solidFill>
                <a:latin typeface="+mn-lt"/>
              </a:rPr>
              <a:t>local and systemic adverse events (AEs) </a:t>
            </a:r>
            <a:r>
              <a:rPr lang="en-US" sz="900" dirty="0" smtClean="0">
                <a:solidFill>
                  <a:schemeClr val="tx1">
                    <a:lumMod val="65000"/>
                    <a:lumOff val="35000"/>
                  </a:schemeClr>
                </a:solidFill>
                <a:latin typeface="+mn-lt"/>
              </a:rPr>
              <a:t>collected </a:t>
            </a:r>
            <a:r>
              <a:rPr lang="en-US" sz="900" dirty="0">
                <a:solidFill>
                  <a:schemeClr val="tx1">
                    <a:lumMod val="65000"/>
                    <a:lumOff val="35000"/>
                  </a:schemeClr>
                </a:solidFill>
                <a:latin typeface="+mn-lt"/>
              </a:rPr>
              <a:t>for 7 days </a:t>
            </a:r>
            <a:r>
              <a:rPr lang="en-US" sz="900" dirty="0" smtClean="0">
                <a:solidFill>
                  <a:schemeClr val="tx1">
                    <a:lumMod val="65000"/>
                    <a:lumOff val="35000"/>
                  </a:schemeClr>
                </a:solidFill>
                <a:latin typeface="+mn-lt"/>
              </a:rPr>
              <a:t>post vaccination.</a:t>
            </a:r>
            <a:br>
              <a:rPr lang="en-US" sz="900" dirty="0" smtClean="0">
                <a:solidFill>
                  <a:schemeClr val="tx1">
                    <a:lumMod val="65000"/>
                    <a:lumOff val="35000"/>
                  </a:schemeClr>
                </a:solidFill>
                <a:latin typeface="+mn-lt"/>
              </a:rPr>
            </a:br>
            <a:r>
              <a:rPr lang="en-US" sz="900" dirty="0" smtClean="0">
                <a:solidFill>
                  <a:schemeClr val="tx1">
                    <a:lumMod val="65000"/>
                    <a:lumOff val="35000"/>
                  </a:schemeClr>
                </a:solidFill>
                <a:latin typeface="+mn-lt"/>
              </a:rPr>
              <a:t>Unsolicited </a:t>
            </a:r>
            <a:r>
              <a:rPr lang="en-US" sz="900" dirty="0">
                <a:solidFill>
                  <a:schemeClr val="tx1">
                    <a:lumMod val="65000"/>
                    <a:lumOff val="35000"/>
                  </a:schemeClr>
                </a:solidFill>
                <a:latin typeface="+mn-lt"/>
              </a:rPr>
              <a:t>AEs and AEs of special interest (AESIs</a:t>
            </a:r>
            <a:r>
              <a:rPr lang="en-US" sz="900" dirty="0" smtClean="0">
                <a:solidFill>
                  <a:schemeClr val="tx1">
                    <a:lumMod val="65000"/>
                    <a:lumOff val="35000"/>
                  </a:schemeClr>
                </a:solidFill>
                <a:latin typeface="+mn-lt"/>
              </a:rPr>
              <a:t>) </a:t>
            </a:r>
            <a:r>
              <a:rPr lang="en-US" sz="900" dirty="0">
                <a:solidFill>
                  <a:schemeClr val="tx1">
                    <a:lumMod val="65000"/>
                    <a:lumOff val="35000"/>
                  </a:schemeClr>
                </a:solidFill>
                <a:latin typeface="+mn-lt"/>
              </a:rPr>
              <a:t>collected for 1 year </a:t>
            </a:r>
            <a:r>
              <a:rPr lang="en-US" sz="900" smtClean="0">
                <a:solidFill>
                  <a:schemeClr val="tx1">
                    <a:lumMod val="65000"/>
                    <a:lumOff val="35000"/>
                  </a:schemeClr>
                </a:solidFill>
                <a:latin typeface="+mn-lt"/>
              </a:rPr>
              <a:t>post vaccination.</a:t>
            </a:r>
            <a:endParaRPr lang="en-US" sz="900" dirty="0" smtClean="0">
              <a:solidFill>
                <a:schemeClr val="tx1">
                  <a:lumMod val="65000"/>
                  <a:lumOff val="35000"/>
                </a:schemeClr>
              </a:solidFill>
              <a:latin typeface="+mn-lt"/>
            </a:endParaRPr>
          </a:p>
          <a:p>
            <a:pPr marL="171450" indent="-171450" algn="l">
              <a:buFont typeface="Arial"/>
              <a:buChar char="•"/>
            </a:pPr>
            <a:r>
              <a:rPr lang="en-US" sz="800" dirty="0" smtClean="0"/>
              <a:t>Adverse </a:t>
            </a:r>
            <a:r>
              <a:rPr lang="en-US" sz="800" dirty="0"/>
              <a:t>Event Severity: </a:t>
            </a:r>
            <a:r>
              <a:rPr lang="en-US" sz="800" baseline="30000" dirty="0"/>
              <a:t>1</a:t>
            </a:r>
            <a:r>
              <a:rPr lang="en-US" sz="800" dirty="0"/>
              <a:t>Mild, </a:t>
            </a:r>
            <a:r>
              <a:rPr lang="en-US" sz="800" baseline="30000" dirty="0"/>
              <a:t>2</a:t>
            </a:r>
            <a:r>
              <a:rPr lang="en-US" sz="800" dirty="0"/>
              <a:t>Moderate, </a:t>
            </a:r>
            <a:r>
              <a:rPr lang="en-US" sz="800" baseline="30000" dirty="0"/>
              <a:t>3</a:t>
            </a:r>
            <a:r>
              <a:rPr lang="en-US" sz="800" dirty="0"/>
              <a:t>Severe</a:t>
            </a:r>
            <a:endParaRPr lang="en-US" sz="800" dirty="0">
              <a:solidFill>
                <a:schemeClr val="tx1">
                  <a:lumMod val="65000"/>
                  <a:lumOff val="35000"/>
                </a:schemeClr>
              </a:solidFill>
              <a:latin typeface="+mn-lt"/>
            </a:endParaRPr>
          </a:p>
        </p:txBody>
      </p:sp>
      <p:grpSp>
        <p:nvGrpSpPr>
          <p:cNvPr id="20" name="Group 19"/>
          <p:cNvGrpSpPr/>
          <p:nvPr/>
        </p:nvGrpSpPr>
        <p:grpSpPr>
          <a:xfrm>
            <a:off x="3200400" y="5247608"/>
            <a:ext cx="4572000" cy="1000784"/>
            <a:chOff x="3364669" y="5115614"/>
            <a:chExt cx="4267200" cy="1145213"/>
          </a:xfrm>
        </p:grpSpPr>
        <p:sp>
          <p:nvSpPr>
            <p:cNvPr id="18" name="Rectangle 17"/>
            <p:cNvSpPr/>
            <p:nvPr/>
          </p:nvSpPr>
          <p:spPr bwMode="gray">
            <a:xfrm>
              <a:off x="3364669" y="5115614"/>
              <a:ext cx="4267200" cy="428655"/>
            </a:xfrm>
            <a:prstGeom prst="rect">
              <a:avLst/>
            </a:prstGeom>
            <a:solidFill>
              <a:schemeClr val="accent1"/>
            </a:solidFill>
            <a:ln w="28575" cap="rnd" cmpd="sng" algn="ctr">
              <a:solidFill>
                <a:schemeClr val="accent1"/>
              </a:solid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0000"/>
                </a:lnSpc>
              </a:pPr>
              <a:r>
                <a:rPr lang="en-US" sz="1400" b="1" dirty="0" smtClean="0">
                  <a:solidFill>
                    <a:schemeClr val="bg1"/>
                  </a:solidFill>
                  <a:effectLst>
                    <a:outerShdw blurRad="38100" dist="38100" dir="2700000" algn="tl">
                      <a:srgbClr val="000000">
                        <a:alpha val="43137"/>
                      </a:srgbClr>
                    </a:outerShdw>
                  </a:effectLst>
                  <a:latin typeface="+mn-lt"/>
                  <a:cs typeface="Arial Black"/>
                </a:rPr>
                <a:t>All AEs Mild Except One Moderate </a:t>
              </a:r>
              <a:br>
                <a:rPr lang="en-US" sz="1400" b="1" dirty="0" smtClean="0">
                  <a:solidFill>
                    <a:schemeClr val="bg1"/>
                  </a:solidFill>
                  <a:effectLst>
                    <a:outerShdw blurRad="38100" dist="38100" dir="2700000" algn="tl">
                      <a:srgbClr val="000000">
                        <a:alpha val="43137"/>
                      </a:srgbClr>
                    </a:outerShdw>
                  </a:effectLst>
                  <a:latin typeface="+mn-lt"/>
                  <a:cs typeface="Arial Black"/>
                </a:rPr>
              </a:br>
              <a:r>
                <a:rPr lang="en-US" sz="1400" b="1" dirty="0" smtClean="0">
                  <a:solidFill>
                    <a:schemeClr val="bg1"/>
                  </a:solidFill>
                  <a:effectLst>
                    <a:outerShdw blurRad="38100" dist="38100" dir="2700000" algn="tl">
                      <a:srgbClr val="000000">
                        <a:alpha val="43137"/>
                      </a:srgbClr>
                    </a:outerShdw>
                  </a:effectLst>
                  <a:latin typeface="+mn-lt"/>
                  <a:cs typeface="Arial Black"/>
                </a:rPr>
                <a:t>Headache and Abdominal Pain</a:t>
              </a:r>
            </a:p>
          </p:txBody>
        </p:sp>
        <p:sp>
          <p:nvSpPr>
            <p:cNvPr id="13" name="Content Placeholder 3"/>
            <p:cNvSpPr txBox="1">
              <a:spLocks/>
            </p:cNvSpPr>
            <p:nvPr/>
          </p:nvSpPr>
          <p:spPr>
            <a:xfrm>
              <a:off x="3364669" y="5498827"/>
              <a:ext cx="4267200" cy="762000"/>
            </a:xfrm>
            <a:prstGeom prst="rect">
              <a:avLst/>
            </a:prstGeom>
          </p:spPr>
          <p:txBody>
            <a:bodyPr/>
            <a:lstStyle>
              <a:lvl1pPr marL="284163" indent="-284163" algn="l" rtl="0" eaLnBrk="0" fontAlgn="base" hangingPunct="0">
                <a:lnSpc>
                  <a:spcPct val="95000"/>
                </a:lnSpc>
                <a:spcBef>
                  <a:spcPts val="400"/>
                </a:spcBef>
                <a:spcAft>
                  <a:spcPts val="400"/>
                </a:spcAft>
                <a:buClr>
                  <a:schemeClr val="accent1"/>
                </a:buClr>
                <a:buSzPct val="120000"/>
                <a:buFont typeface="Arial"/>
                <a:buChar char="•"/>
                <a:defRPr sz="2000">
                  <a:solidFill>
                    <a:schemeClr val="tx1">
                      <a:lumMod val="65000"/>
                      <a:lumOff val="35000"/>
                    </a:schemeClr>
                  </a:solidFill>
                  <a:latin typeface="+mn-lt"/>
                  <a:ea typeface="ＭＳ Ｐゴシック" charset="-128"/>
                  <a:cs typeface="Calibri"/>
                </a:defRPr>
              </a:lvl1pPr>
              <a:lvl2pPr marL="742950" indent="-285750" algn="l" rtl="0" eaLnBrk="0" fontAlgn="base" hangingPunct="0">
                <a:lnSpc>
                  <a:spcPct val="95000"/>
                </a:lnSpc>
                <a:spcBef>
                  <a:spcPts val="0"/>
                </a:spcBef>
                <a:spcAft>
                  <a:spcPts val="400"/>
                </a:spcAft>
                <a:buClr>
                  <a:schemeClr val="accent1"/>
                </a:buClr>
                <a:buChar char="–"/>
                <a:defRPr sz="1800">
                  <a:solidFill>
                    <a:schemeClr val="tx1">
                      <a:lumMod val="65000"/>
                      <a:lumOff val="35000"/>
                    </a:schemeClr>
                  </a:solidFill>
                  <a:latin typeface="+mn-lt"/>
                  <a:ea typeface="ＭＳ Ｐゴシック" pitchFamily="23" charset="-128"/>
                  <a:cs typeface="Calibri"/>
                </a:defRPr>
              </a:lvl2pPr>
              <a:lvl3pPr marL="1143000" indent="-228600" algn="l" rtl="0" eaLnBrk="0" fontAlgn="base" hangingPunct="0">
                <a:lnSpc>
                  <a:spcPct val="95000"/>
                </a:lnSpc>
                <a:spcBef>
                  <a:spcPts val="0"/>
                </a:spcBef>
                <a:spcAft>
                  <a:spcPts val="400"/>
                </a:spcAft>
                <a:buClr>
                  <a:schemeClr val="accent1"/>
                </a:buClr>
                <a:buChar char="•"/>
                <a:defRPr sz="1600">
                  <a:solidFill>
                    <a:schemeClr val="tx1">
                      <a:lumMod val="65000"/>
                      <a:lumOff val="35000"/>
                    </a:schemeClr>
                  </a:solidFill>
                  <a:latin typeface="+mn-lt"/>
                  <a:ea typeface="ＭＳ Ｐゴシック" pitchFamily="23" charset="-128"/>
                  <a:cs typeface="Calibri"/>
                </a:defRPr>
              </a:lvl3pPr>
              <a:lvl4pPr marL="1600200" indent="-228600" algn="l" rtl="0" eaLnBrk="0" fontAlgn="base" hangingPunct="0">
                <a:lnSpc>
                  <a:spcPct val="95000"/>
                </a:lnSpc>
                <a:spcBef>
                  <a:spcPts val="0"/>
                </a:spcBef>
                <a:spcAft>
                  <a:spcPts val="400"/>
                </a:spcAft>
                <a:buClr>
                  <a:schemeClr val="accent1"/>
                </a:buClr>
                <a:buChar char="–"/>
                <a:defRPr sz="1600">
                  <a:solidFill>
                    <a:schemeClr val="tx1">
                      <a:lumMod val="65000"/>
                      <a:lumOff val="35000"/>
                    </a:schemeClr>
                  </a:solidFill>
                  <a:latin typeface="+mn-lt"/>
                  <a:ea typeface="ＭＳ Ｐゴシック" pitchFamily="23" charset="-128"/>
                  <a:cs typeface="Calibri"/>
                </a:defRPr>
              </a:lvl4pPr>
              <a:lvl5pPr marL="2057400" indent="-228600" algn="l" rtl="0" eaLnBrk="0" fontAlgn="base" hangingPunct="0">
                <a:lnSpc>
                  <a:spcPct val="95000"/>
                </a:lnSpc>
                <a:spcBef>
                  <a:spcPts val="0"/>
                </a:spcBef>
                <a:spcAft>
                  <a:spcPts val="400"/>
                </a:spcAft>
                <a:buClr>
                  <a:schemeClr val="accent1"/>
                </a:buClr>
                <a:buChar char="»"/>
                <a:defRPr sz="1600">
                  <a:solidFill>
                    <a:schemeClr val="tx1">
                      <a:lumMod val="65000"/>
                      <a:lumOff val="35000"/>
                    </a:schemeClr>
                  </a:solidFill>
                  <a:latin typeface="+mn-lt"/>
                  <a:ea typeface="ＭＳ Ｐゴシック" pitchFamily="23" charset="-128"/>
                  <a:cs typeface="Calibri"/>
                </a:defRPr>
              </a:lvl5pPr>
              <a:lvl6pPr marL="25146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6pPr>
              <a:lvl7pPr marL="29718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7pPr>
              <a:lvl8pPr marL="34290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8pPr>
              <a:lvl9pPr marL="38862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9pPr>
            </a:lstStyle>
            <a:p>
              <a:pPr marL="230188" indent="-230188">
                <a:spcBef>
                  <a:spcPts val="0"/>
                </a:spcBef>
                <a:spcAft>
                  <a:spcPts val="200"/>
                </a:spcAft>
              </a:pPr>
              <a:r>
                <a:rPr lang="en-US" sz="1300" dirty="0" smtClean="0"/>
                <a:t>No Notable Differences in Either Solicited and Unsolicited Adverse Events in Comparison to Placebo Recipients </a:t>
              </a:r>
            </a:p>
            <a:p>
              <a:pPr marL="230188" indent="-230188">
                <a:spcBef>
                  <a:spcPts val="0"/>
                </a:spcBef>
                <a:spcAft>
                  <a:spcPts val="200"/>
                </a:spcAft>
              </a:pPr>
              <a:r>
                <a:rPr lang="en-US" sz="1300" dirty="0" smtClean="0"/>
                <a:t>No Vaccine-Related SAEs</a:t>
              </a:r>
              <a:endParaRPr lang="en-US" sz="1300" dirty="0"/>
            </a:p>
          </p:txBody>
        </p:sp>
      </p:grpSp>
      <p:sp>
        <p:nvSpPr>
          <p:cNvPr id="14" name="Rectangle 13"/>
          <p:cNvSpPr/>
          <p:nvPr/>
        </p:nvSpPr>
        <p:spPr bwMode="gray">
          <a:xfrm>
            <a:off x="3756454" y="2262909"/>
            <a:ext cx="3377514" cy="2918691"/>
          </a:xfrm>
          <a:prstGeom prst="rect">
            <a:avLst/>
          </a:prstGeom>
          <a:noFill/>
          <a:ln w="28575" cap="rnd" cmpd="sng" algn="ctr">
            <a:solidFill>
              <a:srgbClr val="F93607"/>
            </a:solid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
        <p:nvSpPr>
          <p:cNvPr id="10" name="Rectangle 9"/>
          <p:cNvSpPr/>
          <p:nvPr/>
        </p:nvSpPr>
        <p:spPr bwMode="gray">
          <a:xfrm>
            <a:off x="6858000" y="6477000"/>
            <a:ext cx="1828800" cy="381000"/>
          </a:xfrm>
          <a:prstGeom prst="rect">
            <a:avLst/>
          </a:prstGeom>
          <a:solidFill>
            <a:srgbClr val="FFFFFF"/>
          </a:solidFill>
          <a:ln w="12700" cap="rnd"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lnSpc>
                <a:spcPct val="95000"/>
              </a:lnSpc>
            </a:pPr>
            <a:endParaRPr lang="en-US" sz="2600" dirty="0" smtClean="0">
              <a:solidFill>
                <a:schemeClr val="bg1"/>
              </a:solidFill>
              <a:effectLst>
                <a:outerShdw blurRad="38100" dist="38100" dir="2700000" algn="tl">
                  <a:srgbClr val="000000">
                    <a:alpha val="43137"/>
                  </a:srgbClr>
                </a:outerShdw>
              </a:effectLst>
              <a:latin typeface="+mn-lt"/>
              <a:cs typeface="Arial Black"/>
            </a:endParaRPr>
          </a:p>
        </p:txBody>
      </p:sp>
    </p:spTree>
    <p:extLst>
      <p:ext uri="{BB962C8B-B14F-4D97-AF65-F5344CB8AC3E}">
        <p14:creationId xmlns:p14="http://schemas.microsoft.com/office/powerpoint/2010/main" val="420699099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6|25.8"/>
</p:tagLst>
</file>

<file path=ppt/theme/theme1.xml><?xml version="1.0" encoding="utf-8"?>
<a:theme xmlns:a="http://schemas.openxmlformats.org/drawingml/2006/main" name="Default Design">
  <a:themeElements>
    <a:clrScheme name="Custom 10">
      <a:dk1>
        <a:srgbClr val="000000"/>
      </a:dk1>
      <a:lt1>
        <a:srgbClr val="FFFFFF"/>
      </a:lt1>
      <a:dk2>
        <a:srgbClr val="000000"/>
      </a:dk2>
      <a:lt2>
        <a:srgbClr val="C8C8C8"/>
      </a:lt2>
      <a:accent1>
        <a:srgbClr val="F93607"/>
      </a:accent1>
      <a:accent2>
        <a:srgbClr val="7C98AB"/>
      </a:accent2>
      <a:accent3>
        <a:srgbClr val="7EA8AD"/>
      </a:accent3>
      <a:accent4>
        <a:srgbClr val="95A496"/>
      </a:accent4>
      <a:accent5>
        <a:srgbClr val="A3A467"/>
      </a:accent5>
      <a:accent6>
        <a:srgbClr val="B6A269"/>
      </a:accent6>
      <a:hlink>
        <a:srgbClr val="F83607"/>
      </a:hlink>
      <a:folHlink>
        <a:srgbClr val="9ECAD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1">
            <a:lumMod val="65000"/>
            <a:lumOff val="35000"/>
          </a:schemeClr>
        </a:solidFill>
        <a:ln w="12700" cap="rnd" cmpd="sng" algn="ctr">
          <a:solidFill>
            <a:schemeClr val="bg1">
              <a:lumMod val="75000"/>
            </a:schemeClr>
          </a:solidFill>
          <a:prstDash val="solid"/>
          <a:round/>
          <a:headEnd type="none" w="med" len="med"/>
          <a:tailEnd type="none" w="med" len="med"/>
        </a:ln>
        <a:effectLst/>
      </a:spPr>
      <a:bodyPr vert="horz" wrap="square" lIns="91440" tIns="45720" rIns="91440" bIns="91440" numCol="1" rtlCol="0" anchor="ctr" anchorCtr="0" compatLnSpc="1">
        <a:prstTxWarp prst="textNoShape">
          <a:avLst/>
        </a:prstTxWarp>
      </a:bodyPr>
      <a:lstStyle>
        <a:defPPr>
          <a:lnSpc>
            <a:spcPct val="95000"/>
          </a:lnSpc>
          <a:defRPr sz="2600" dirty="0" smtClean="0">
            <a:solidFill>
              <a:schemeClr val="bg1"/>
            </a:solidFill>
            <a:effectLst>
              <a:outerShdw blurRad="38100" dist="38100" dir="2700000" algn="tl">
                <a:srgbClr val="000000">
                  <a:alpha val="43137"/>
                </a:srgbClr>
              </a:outerShdw>
            </a:effectLst>
            <a:latin typeface="+mn-lt"/>
            <a:cs typeface="Arial Black"/>
          </a:defRPr>
        </a:defPPr>
      </a:lstStyle>
    </a:spDef>
    <a:lnDef>
      <a:spPr bwMode="auto">
        <a:noFill/>
        <a:ln w="19050" cap="rnd" cmpd="sng" algn="ctr">
          <a:solidFill>
            <a:schemeClr val="bg1">
              <a:lumMod val="75000"/>
            </a:schemeClr>
          </a:solidFill>
          <a:prstDash val="solid"/>
          <a:round/>
          <a:headEnd type="none" w="med" len="med"/>
          <a:tailEnd type="none" w="med" len="med"/>
        </a:ln>
        <a:effectLst/>
      </a:spPr>
      <a:bodyPr/>
      <a:lstStyle/>
    </a:lnDef>
    <a:txDef>
      <a:spPr>
        <a:noFill/>
      </a:spPr>
      <a:bodyPr wrap="square" rtlCol="0" anchor="t" anchorCtr="0">
        <a:spAutoFit/>
      </a:bodyPr>
      <a:lstStyle>
        <a:defPPr algn="l">
          <a:lnSpc>
            <a:spcPct val="95000"/>
          </a:lnSpc>
          <a:defRPr dirty="0" err="1" smtClean="0">
            <a:solidFill>
              <a:schemeClr val="tx1">
                <a:lumMod val="65000"/>
                <a:lumOff val="35000"/>
              </a:schemeClr>
            </a:solidFill>
            <a:latin typeface="+mn-lt"/>
            <a:cs typeface="Corbel"/>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3F515C"/>
        </a:dk1>
        <a:lt1>
          <a:srgbClr val="FFFFFF"/>
        </a:lt1>
        <a:dk2>
          <a:srgbClr val="006FA7"/>
        </a:dk2>
        <a:lt2>
          <a:srgbClr val="C8C8C8"/>
        </a:lt2>
        <a:accent1>
          <a:srgbClr val="2295CC"/>
        </a:accent1>
        <a:accent2>
          <a:srgbClr val="9AD6F0"/>
        </a:accent2>
        <a:accent3>
          <a:srgbClr val="FFFFFF"/>
        </a:accent3>
        <a:accent4>
          <a:srgbClr val="34444D"/>
        </a:accent4>
        <a:accent5>
          <a:srgbClr val="ABC8E2"/>
        </a:accent5>
        <a:accent6>
          <a:srgbClr val="8BC2D9"/>
        </a:accent6>
        <a:hlink>
          <a:srgbClr val="FFE2A7"/>
        </a:hlink>
        <a:folHlink>
          <a:srgbClr val="FF9F00"/>
        </a:folHlink>
      </a:clrScheme>
      <a:clrMap bg1="lt1" tx1="dk1" bg2="lt2" tx2="dk2" accent1="accent1" accent2="accent2" accent3="accent3" accent4="accent4" accent5="accent5" accent6="accent6" hlink="hlink" folHlink="folHlink"/>
    </a:extraClrScheme>
    <a:extraClrScheme>
      <a:clrScheme name="Default Design 9">
        <a:dk1>
          <a:srgbClr val="3F515C"/>
        </a:dk1>
        <a:lt1>
          <a:srgbClr val="FFFFFF"/>
        </a:lt1>
        <a:dk2>
          <a:srgbClr val="005782"/>
        </a:dk2>
        <a:lt2>
          <a:srgbClr val="C8C8C8"/>
        </a:lt2>
        <a:accent1>
          <a:srgbClr val="2295CC"/>
        </a:accent1>
        <a:accent2>
          <a:srgbClr val="9AD6F0"/>
        </a:accent2>
        <a:accent3>
          <a:srgbClr val="FFFFFF"/>
        </a:accent3>
        <a:accent4>
          <a:srgbClr val="34444D"/>
        </a:accent4>
        <a:accent5>
          <a:srgbClr val="ABC8E2"/>
        </a:accent5>
        <a:accent6>
          <a:srgbClr val="8BC2D9"/>
        </a:accent6>
        <a:hlink>
          <a:srgbClr val="FFE2A7"/>
        </a:hlink>
        <a:folHlink>
          <a:srgbClr val="FF9F00"/>
        </a:folHlink>
      </a:clrScheme>
      <a:clrMap bg1="lt1" tx1="dk1" bg2="lt2" tx2="dk2" accent1="accent1" accent2="accent2" accent3="accent3" accent4="accent4" accent5="accent5" accent6="accent6" hlink="hlink" folHlink="folHlink"/>
    </a:extraClrScheme>
    <a:extraClrScheme>
      <a:clrScheme name="Default Design 10">
        <a:dk1>
          <a:srgbClr val="3F515C"/>
        </a:dk1>
        <a:lt1>
          <a:srgbClr val="FFFFFF"/>
        </a:lt1>
        <a:dk2>
          <a:srgbClr val="005782"/>
        </a:dk2>
        <a:lt2>
          <a:srgbClr val="C8C8C8"/>
        </a:lt2>
        <a:accent1>
          <a:srgbClr val="2295CC"/>
        </a:accent1>
        <a:accent2>
          <a:srgbClr val="9AD6F0"/>
        </a:accent2>
        <a:accent3>
          <a:srgbClr val="FFFFFF"/>
        </a:accent3>
        <a:accent4>
          <a:srgbClr val="34444D"/>
        </a:accent4>
        <a:accent5>
          <a:srgbClr val="ABC8E2"/>
        </a:accent5>
        <a:accent6>
          <a:srgbClr val="8BC2D9"/>
        </a:accent6>
        <a:hlink>
          <a:srgbClr val="99CC00"/>
        </a:hlink>
        <a:folHlink>
          <a:srgbClr val="FF9F00"/>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005782"/>
        </a:dk2>
        <a:lt2>
          <a:srgbClr val="C8C8C8"/>
        </a:lt2>
        <a:accent1>
          <a:srgbClr val="2295CC"/>
        </a:accent1>
        <a:accent2>
          <a:srgbClr val="9AD6F0"/>
        </a:accent2>
        <a:accent3>
          <a:srgbClr val="FFFFFF"/>
        </a:accent3>
        <a:accent4>
          <a:srgbClr val="000000"/>
        </a:accent4>
        <a:accent5>
          <a:srgbClr val="ABC8E2"/>
        </a:accent5>
        <a:accent6>
          <a:srgbClr val="8BC2D9"/>
        </a:accent6>
        <a:hlink>
          <a:srgbClr val="99CC00"/>
        </a:hlink>
        <a:folHlink>
          <a:srgbClr val="FF9F00"/>
        </a:folHlink>
      </a:clrScheme>
      <a:clrMap bg1="lt1" tx1="dk1" bg2="lt2" tx2="dk2" accent1="accent1" accent2="accent2" accent3="accent3" accent4="accent4" accent5="accent5" accent6="accent6" hlink="hlink" folHlink="folHlink"/>
    </a:extraClrScheme>
    <a:extraClrScheme>
      <a:clrScheme name="Default Design 12">
        <a:dk1>
          <a:srgbClr val="000000"/>
        </a:dk1>
        <a:lt1>
          <a:srgbClr val="FFFFFF"/>
        </a:lt1>
        <a:dk2>
          <a:srgbClr val="B10135"/>
        </a:dk2>
        <a:lt2>
          <a:srgbClr val="C8C8C8"/>
        </a:lt2>
        <a:accent1>
          <a:srgbClr val="005A2E"/>
        </a:accent1>
        <a:accent2>
          <a:srgbClr val="9AD6F0"/>
        </a:accent2>
        <a:accent3>
          <a:srgbClr val="FFFFFF"/>
        </a:accent3>
        <a:accent4>
          <a:srgbClr val="000000"/>
        </a:accent4>
        <a:accent5>
          <a:srgbClr val="AAB5AD"/>
        </a:accent5>
        <a:accent6>
          <a:srgbClr val="8BC2D9"/>
        </a:accent6>
        <a:hlink>
          <a:srgbClr val="99CC00"/>
        </a:hlink>
        <a:folHlink>
          <a:srgbClr val="FF9F00"/>
        </a:folHlink>
      </a:clrScheme>
      <a:clrMap bg1="lt1" tx1="dk1" bg2="lt2" tx2="dk2" accent1="accent1" accent2="accent2" accent3="accent3" accent4="accent4" accent5="accent5" accent6="accent6" hlink="hlink" folHlink="folHlink"/>
    </a:extraClrScheme>
    <a:extraClrScheme>
      <a:clrScheme name="Default Design 13">
        <a:dk1>
          <a:srgbClr val="000000"/>
        </a:dk1>
        <a:lt1>
          <a:srgbClr val="FFFFFF"/>
        </a:lt1>
        <a:dk2>
          <a:srgbClr val="B10135"/>
        </a:dk2>
        <a:lt2>
          <a:srgbClr val="C8C8C8"/>
        </a:lt2>
        <a:accent1>
          <a:srgbClr val="005A2E"/>
        </a:accent1>
        <a:accent2>
          <a:srgbClr val="325292"/>
        </a:accent2>
        <a:accent3>
          <a:srgbClr val="FFFFFF"/>
        </a:accent3>
        <a:accent4>
          <a:srgbClr val="000000"/>
        </a:accent4>
        <a:accent5>
          <a:srgbClr val="AAB5AD"/>
        </a:accent5>
        <a:accent6>
          <a:srgbClr val="2C4984"/>
        </a:accent6>
        <a:hlink>
          <a:srgbClr val="333399"/>
        </a:hlink>
        <a:folHlink>
          <a:srgbClr val="FF9F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B10135"/>
        </a:dk2>
        <a:lt2>
          <a:srgbClr val="C8C8C8"/>
        </a:lt2>
        <a:accent1>
          <a:srgbClr val="005A2E"/>
        </a:accent1>
        <a:accent2>
          <a:srgbClr val="325292"/>
        </a:accent2>
        <a:accent3>
          <a:srgbClr val="FFFFFF"/>
        </a:accent3>
        <a:accent4>
          <a:srgbClr val="000000"/>
        </a:accent4>
        <a:accent5>
          <a:srgbClr val="AAB5AD"/>
        </a:accent5>
        <a:accent6>
          <a:srgbClr val="2C4984"/>
        </a:accent6>
        <a:hlink>
          <a:srgbClr val="461964"/>
        </a:hlink>
        <a:folHlink>
          <a:srgbClr val="FF9F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2A7DC5"/>
        </a:dk2>
        <a:lt2>
          <a:srgbClr val="C8C8C8"/>
        </a:lt2>
        <a:accent1>
          <a:srgbClr val="008F36"/>
        </a:accent1>
        <a:accent2>
          <a:srgbClr val="603385"/>
        </a:accent2>
        <a:accent3>
          <a:srgbClr val="FFFFFF"/>
        </a:accent3>
        <a:accent4>
          <a:srgbClr val="000000"/>
        </a:accent4>
        <a:accent5>
          <a:srgbClr val="AAC6AE"/>
        </a:accent5>
        <a:accent6>
          <a:srgbClr val="562D78"/>
        </a:accent6>
        <a:hlink>
          <a:srgbClr val="0D387D"/>
        </a:hlink>
        <a:folHlink>
          <a:srgbClr val="FF9F00"/>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2A7DC5"/>
        </a:dk2>
        <a:lt2>
          <a:srgbClr val="C8C8C8"/>
        </a:lt2>
        <a:accent1>
          <a:srgbClr val="008F36"/>
        </a:accent1>
        <a:accent2>
          <a:srgbClr val="603385"/>
        </a:accent2>
        <a:accent3>
          <a:srgbClr val="FFFFFF"/>
        </a:accent3>
        <a:accent4>
          <a:srgbClr val="000000"/>
        </a:accent4>
        <a:accent5>
          <a:srgbClr val="AAC6AE"/>
        </a:accent5>
        <a:accent6>
          <a:srgbClr val="562D78"/>
        </a:accent6>
        <a:hlink>
          <a:srgbClr val="0D387D"/>
        </a:hlink>
        <a:folHlink>
          <a:srgbClr val="FFFF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0">
    <a:dk1>
      <a:srgbClr val="000000"/>
    </a:dk1>
    <a:lt1>
      <a:srgbClr val="FFFFFF"/>
    </a:lt1>
    <a:dk2>
      <a:srgbClr val="000000"/>
    </a:dk2>
    <a:lt2>
      <a:srgbClr val="C8C8C8"/>
    </a:lt2>
    <a:accent1>
      <a:srgbClr val="F93607"/>
    </a:accent1>
    <a:accent2>
      <a:srgbClr val="7C98AB"/>
    </a:accent2>
    <a:accent3>
      <a:srgbClr val="7EA8AD"/>
    </a:accent3>
    <a:accent4>
      <a:srgbClr val="95A496"/>
    </a:accent4>
    <a:accent5>
      <a:srgbClr val="A3A467"/>
    </a:accent5>
    <a:accent6>
      <a:srgbClr val="B6A269"/>
    </a:accent6>
    <a:hlink>
      <a:srgbClr val="F83607"/>
    </a:hlink>
    <a:folHlink>
      <a:srgbClr val="9ECAD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43204</TotalTime>
  <Words>2970</Words>
  <Application>Microsoft Macintosh PowerPoint</Application>
  <PresentationFormat>On-screen Show (4:3)</PresentationFormat>
  <Paragraphs>476</Paragraphs>
  <Slides>39</Slides>
  <Notes>34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Design</vt:lpstr>
      <vt:lpstr>A Non-Replicating Ad5 Vaccine for the  Treatment of HSV-2 Infection  Wendy Peters, PhD | Associate Director of     Immunology </vt:lpstr>
      <vt:lpstr>PowerPoint Presentation</vt:lpstr>
      <vt:lpstr>Outline</vt:lpstr>
      <vt:lpstr>Outline</vt:lpstr>
      <vt:lpstr>Tablet Delivers Vectored Vaccine to Small Intestine  – Antigen and Adjuvant Are Co-Expressed</vt:lpstr>
      <vt:lpstr>Tablet Vaccine: Easy to Distribute and Administer</vt:lpstr>
      <vt:lpstr>Outline</vt:lpstr>
      <vt:lpstr>H1N1 Influenza: Phase I Placebo-Controlled Studies</vt:lpstr>
      <vt:lpstr>Safety Summary: Primarily Mild Adverse Events, Evenly Distributed Between Active and Placebo</vt:lpstr>
      <vt:lpstr>Robust and Dose-Dependent Neutralizing Antibody Responses in 92% of Subjects</vt:lpstr>
      <vt:lpstr>Advantage-Strong and Dose Dependent Mucosal IgA Immune Response</vt:lpstr>
      <vt:lpstr>Dose Dependent Cell Mediated T Cell Responses</vt:lpstr>
      <vt:lpstr>Mucosal Homing T Cells Expressing a4b7</vt:lpstr>
      <vt:lpstr>a4b7 Directs Genital Tract T Cell Homing</vt:lpstr>
      <vt:lpstr>a4b7 Directs Genital Tract T Cell Homing</vt:lpstr>
      <vt:lpstr>Outline</vt:lpstr>
      <vt:lpstr>HSV-2 Life Cycle</vt:lpstr>
      <vt:lpstr>HSV-2 Life Cycle-Therapeutic Vaccination</vt:lpstr>
      <vt:lpstr>HSV-2 Life Cycle-Therapeutic Vaccination</vt:lpstr>
      <vt:lpstr>Why Polyfunctional CD8 T Cells?</vt:lpstr>
      <vt:lpstr>Vaxarts HSV Vaccine-gD Plus T Cell Antigen ICP0mut</vt:lpstr>
      <vt:lpstr>Therapeutic Guinea Pig Model of HSV-2</vt:lpstr>
      <vt:lpstr>Cummulative Lesion Scores Reduced After  gD+ICP0mut Vaccination</vt:lpstr>
      <vt:lpstr>Mouse Genital Tract T Cell Characterization</vt:lpstr>
      <vt:lpstr>Jax Diversity Outbred Mice J:DO-To Mimic Outbred Human Population Immune Response</vt:lpstr>
      <vt:lpstr>Analysis of T cell Subsets in the Genital Tract Induced After Vaccination with Ad-gD-dsRNA</vt:lpstr>
      <vt:lpstr>Analysis of T cell Subsets in the Genital Tract Induced After Vaccination with Ad-ICP0mut-dsRNA</vt:lpstr>
      <vt:lpstr>Splenocyte IFN-g Response to HSV-2 Antigens</vt:lpstr>
      <vt:lpstr>Splenocyte IFN-g Response to HSV-2 Antigens</vt:lpstr>
      <vt:lpstr>Analysis of T cell Subsets in the Genital Tract Induced After Vaccination with Ad-VXA3859-dsRNA</vt:lpstr>
      <vt:lpstr>Proportions of T cell Subsets Induced by HSV-2 Antigens</vt:lpstr>
      <vt:lpstr>Proportions of T cell Subsets Induced by HSV-2 Antigens After Vaccination</vt:lpstr>
      <vt:lpstr>Proportions of T cell Subsets Induced by HSV-2 Antigens After Vaccination</vt:lpstr>
      <vt:lpstr>Proportions of T cell Subsets Induced by HSV-2 Antigens After Vaccination</vt:lpstr>
      <vt:lpstr>Summary</vt:lpstr>
      <vt:lpstr>Acknowledgements</vt:lpstr>
      <vt:lpstr>Appendix</vt:lpstr>
      <vt:lpstr>Neutralizing Titers to Transgene Not Affected by Pre-Existing Immunity to Ad5 </vt:lpstr>
      <vt:lpstr>TLR3 Adjuvant Improves Immune Response with Oral Delivery</vt:lpstr>
    </vt:vector>
  </TitlesOfParts>
  <Company>Vaxart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Wouter Latour</dc:creator>
  <cp:lastModifiedBy>Wendy Peters</cp:lastModifiedBy>
  <cp:revision>2591</cp:revision>
  <cp:lastPrinted>2015-08-06T17:28:34Z</cp:lastPrinted>
  <dcterms:created xsi:type="dcterms:W3CDTF">2014-01-15T16:50:50Z</dcterms:created>
  <dcterms:modified xsi:type="dcterms:W3CDTF">2015-08-13T17:26:47Z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ubTitleWidth">
    <vt:r8>9.80000019073486</vt:r8>
  </property>
  <property fmtid="{D5CDD505-2E9C-101B-9397-08002B2CF9AE}" pid="3" name="AutoPageNumberingON">
    <vt:bool>true</vt:bool>
  </property>
  <property fmtid="{D5CDD505-2E9C-101B-9397-08002B2CF9AE}" pid="4" name="TabStyleTOC">
    <vt:bool>false</vt:bool>
  </property>
  <property fmtid="{D5CDD505-2E9C-101B-9397-08002B2CF9AE}" pid="5" name="ShowDocPath">
    <vt:bool>false</vt:bool>
  </property>
</Properties>
</file>