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32"/>
  </p:notesMasterIdLst>
  <p:sldIdLst>
    <p:sldId id="287" r:id="rId3"/>
    <p:sldId id="327" r:id="rId4"/>
    <p:sldId id="328" r:id="rId5"/>
    <p:sldId id="293" r:id="rId6"/>
    <p:sldId id="303" r:id="rId7"/>
    <p:sldId id="304" r:id="rId8"/>
    <p:sldId id="306" r:id="rId9"/>
    <p:sldId id="307" r:id="rId10"/>
    <p:sldId id="309" r:id="rId11"/>
    <p:sldId id="310" r:id="rId12"/>
    <p:sldId id="311" r:id="rId13"/>
    <p:sldId id="312" r:id="rId14"/>
    <p:sldId id="313" r:id="rId15"/>
    <p:sldId id="318" r:id="rId16"/>
    <p:sldId id="315" r:id="rId17"/>
    <p:sldId id="316" r:id="rId18"/>
    <p:sldId id="317" r:id="rId19"/>
    <p:sldId id="319" r:id="rId20"/>
    <p:sldId id="314" r:id="rId21"/>
    <p:sldId id="301" r:id="rId22"/>
    <p:sldId id="320" r:id="rId23"/>
    <p:sldId id="321" r:id="rId24"/>
    <p:sldId id="323" r:id="rId25"/>
    <p:sldId id="322" r:id="rId26"/>
    <p:sldId id="324" r:id="rId27"/>
    <p:sldId id="325" r:id="rId28"/>
    <p:sldId id="300" r:id="rId29"/>
    <p:sldId id="326" r:id="rId30"/>
    <p:sldId id="329" r:id="rId31"/>
  </p:sldIdLst>
  <p:sldSz cx="9144000" cy="6858000" type="screen4x3"/>
  <p:notesSz cx="6858000" cy="9144000"/>
  <p:defaultTextStyle>
    <a:defPPr>
      <a:defRPr lang="zh-CN"/>
    </a:defPPr>
    <a:lvl1pPr algn="l" rtl="0" fontAlgn="base">
      <a:spcBef>
        <a:spcPct val="0"/>
      </a:spcBef>
      <a:spcAft>
        <a:spcPct val="0"/>
      </a:spcAft>
      <a:defRPr sz="1400" kern="1200">
        <a:solidFill>
          <a:schemeClr val="tx1"/>
        </a:solidFill>
        <a:latin typeface="Arial" charset="0"/>
        <a:ea typeface="宋体" charset="-122"/>
        <a:cs typeface="+mn-cs"/>
      </a:defRPr>
    </a:lvl1pPr>
    <a:lvl2pPr marL="457200" algn="l" rtl="0" fontAlgn="base">
      <a:spcBef>
        <a:spcPct val="0"/>
      </a:spcBef>
      <a:spcAft>
        <a:spcPct val="0"/>
      </a:spcAft>
      <a:defRPr sz="1400" kern="1200">
        <a:solidFill>
          <a:schemeClr val="tx1"/>
        </a:solidFill>
        <a:latin typeface="Arial" charset="0"/>
        <a:ea typeface="宋体" charset="-122"/>
        <a:cs typeface="+mn-cs"/>
      </a:defRPr>
    </a:lvl2pPr>
    <a:lvl3pPr marL="914400" algn="l" rtl="0" fontAlgn="base">
      <a:spcBef>
        <a:spcPct val="0"/>
      </a:spcBef>
      <a:spcAft>
        <a:spcPct val="0"/>
      </a:spcAft>
      <a:defRPr sz="1400" kern="1200">
        <a:solidFill>
          <a:schemeClr val="tx1"/>
        </a:solidFill>
        <a:latin typeface="Arial" charset="0"/>
        <a:ea typeface="宋体" charset="-122"/>
        <a:cs typeface="+mn-cs"/>
      </a:defRPr>
    </a:lvl3pPr>
    <a:lvl4pPr marL="1371600" algn="l" rtl="0" fontAlgn="base">
      <a:spcBef>
        <a:spcPct val="0"/>
      </a:spcBef>
      <a:spcAft>
        <a:spcPct val="0"/>
      </a:spcAft>
      <a:defRPr sz="1400" kern="1200">
        <a:solidFill>
          <a:schemeClr val="tx1"/>
        </a:solidFill>
        <a:latin typeface="Arial" charset="0"/>
        <a:ea typeface="宋体" charset="-122"/>
        <a:cs typeface="+mn-cs"/>
      </a:defRPr>
    </a:lvl4pPr>
    <a:lvl5pPr marL="1828800" algn="l" rtl="0" fontAlgn="base">
      <a:spcBef>
        <a:spcPct val="0"/>
      </a:spcBef>
      <a:spcAft>
        <a:spcPct val="0"/>
      </a:spcAft>
      <a:defRPr sz="1400" kern="1200">
        <a:solidFill>
          <a:schemeClr val="tx1"/>
        </a:solidFill>
        <a:latin typeface="Arial" charset="0"/>
        <a:ea typeface="宋体" charset="-122"/>
        <a:cs typeface="+mn-cs"/>
      </a:defRPr>
    </a:lvl5pPr>
    <a:lvl6pPr marL="2286000" algn="l" defTabSz="914400" rtl="0" eaLnBrk="1" latinLnBrk="0" hangingPunct="1">
      <a:defRPr sz="1400" kern="1200">
        <a:solidFill>
          <a:schemeClr val="tx1"/>
        </a:solidFill>
        <a:latin typeface="Arial" charset="0"/>
        <a:ea typeface="宋体" charset="-122"/>
        <a:cs typeface="+mn-cs"/>
      </a:defRPr>
    </a:lvl6pPr>
    <a:lvl7pPr marL="2743200" algn="l" defTabSz="914400" rtl="0" eaLnBrk="1" latinLnBrk="0" hangingPunct="1">
      <a:defRPr sz="1400" kern="1200">
        <a:solidFill>
          <a:schemeClr val="tx1"/>
        </a:solidFill>
        <a:latin typeface="Arial" charset="0"/>
        <a:ea typeface="宋体" charset="-122"/>
        <a:cs typeface="+mn-cs"/>
      </a:defRPr>
    </a:lvl7pPr>
    <a:lvl8pPr marL="3200400" algn="l" defTabSz="914400" rtl="0" eaLnBrk="1" latinLnBrk="0" hangingPunct="1">
      <a:defRPr sz="1400" kern="1200">
        <a:solidFill>
          <a:schemeClr val="tx1"/>
        </a:solidFill>
        <a:latin typeface="Arial" charset="0"/>
        <a:ea typeface="宋体" charset="-122"/>
        <a:cs typeface="+mn-cs"/>
      </a:defRPr>
    </a:lvl8pPr>
    <a:lvl9pPr marL="3657600" algn="l" defTabSz="914400" rtl="0" eaLnBrk="1" latinLnBrk="0" hangingPunct="1">
      <a:defRPr sz="1400"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3399"/>
    <a:srgbClr val="D93BB7"/>
    <a:srgbClr val="FF8F8F"/>
    <a:srgbClr val="A10BF5"/>
    <a:srgbClr val="BEEEF8"/>
    <a:srgbClr val="6600CC"/>
    <a:srgbClr val="84F4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359" autoAdjust="0"/>
    <p:restoredTop sz="94275" autoAdjust="0"/>
  </p:normalViewPr>
  <p:slideViewPr>
    <p:cSldViewPr>
      <p:cViewPr>
        <p:scale>
          <a:sx n="100" d="100"/>
          <a:sy n="100" d="100"/>
        </p:scale>
        <p:origin x="-1152" y="10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image" Target="../media/image3.emf"/><Relationship Id="rId6" Type="http://schemas.openxmlformats.org/officeDocument/2006/relationships/image" Target="../media/image8.png"/><Relationship Id="rId5" Type="http://schemas.openxmlformats.org/officeDocument/2006/relationships/image" Target="../media/image7.wmf"/><Relationship Id="rId4" Type="http://schemas.openxmlformats.org/officeDocument/2006/relationships/image" Target="../media/image6.png"/><Relationship Id="rId9" Type="http://schemas.openxmlformats.org/officeDocument/2006/relationships/image" Target="../media/image1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pitchFamily="34" charset="0"/>
                <a:ea typeface="宋体" pitchFamily="2" charset="-122"/>
              </a:defRPr>
            </a:lvl1pPr>
          </a:lstStyle>
          <a:p>
            <a:pPr>
              <a:defRPr/>
            </a:pPr>
            <a:endParaRPr lang="en-US" altLang="zh-CN"/>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defRPr>
            </a:lvl1pPr>
          </a:lstStyle>
          <a:p>
            <a:pPr>
              <a:defRPr/>
            </a:pPr>
            <a:endParaRPr lang="en-US" altLang="zh-CN"/>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pitchFamily="34" charset="0"/>
                <a:ea typeface="宋体" pitchFamily="2" charset="-122"/>
              </a:defRPr>
            </a:lvl1pPr>
          </a:lstStyle>
          <a:p>
            <a:pPr>
              <a:defRPr/>
            </a:pPr>
            <a:endParaRPr lang="en-US" altLang="zh-CN"/>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宋体" pitchFamily="2" charset="-122"/>
              </a:defRPr>
            </a:lvl1pPr>
          </a:lstStyle>
          <a:p>
            <a:pPr>
              <a:defRPr/>
            </a:pPr>
            <a:fld id="{70F965DB-32FF-46DC-A9E4-73C9D39B7400}" type="slidenum">
              <a:rPr lang="en-US" altLang="zh-CN"/>
              <a:pPr>
                <a:defRPr/>
              </a:pPr>
              <a:t>‹#›</a:t>
            </a:fld>
            <a:endParaRPr lang="en-US" altLang="zh-CN"/>
          </a:p>
        </p:txBody>
      </p:sp>
    </p:spTree>
    <p:extLst>
      <p:ext uri="{BB962C8B-B14F-4D97-AF65-F5344CB8AC3E}">
        <p14:creationId xmlns:p14="http://schemas.microsoft.com/office/powerpoint/2010/main" val="30166898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D30C53B-7E16-480D-A8B5-F9FC14AFC252}" type="slidenum">
              <a:rPr lang="en-US" altLang="zh-CN"/>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B2B4379-F458-40CA-8DE2-45CC15D2FC95}" type="slidenum">
              <a:rPr lang="en-US" altLang="zh-CN"/>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D5212AA-2628-4BAC-AE31-529A26AD7665}" type="slidenum">
              <a:rPr lang="en-US" altLang="zh-CN"/>
              <a:pPr>
                <a:defRPr/>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BE8D1E7-40AF-4BDD-AA9C-87DB3CF62B13}" type="slidenum">
              <a:rPr lang="en-US" altLang="zh-CN"/>
              <a:pPr>
                <a:defRPr/>
              </a:pPr>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9B1A5571-8F38-4FBE-A515-6D1C87D4E4EC}" type="slidenum">
              <a:rPr lang="en-US" altLang="zh-CN"/>
              <a:pPr>
                <a:defRPr/>
              </a:pPr>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03A0AABB-5A19-4FC5-932B-42C5FF8A257C}" type="slidenum">
              <a:rPr lang="en-US" altLang="zh-CN"/>
              <a:pPr>
                <a:defRPr/>
              </a:pPr>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1DE4634E-7DFC-467A-8720-61B3255714A0}" type="slidenum">
              <a:rPr lang="en-US" altLang="zh-CN"/>
              <a:pPr>
                <a:defRPr/>
              </a:pPr>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5FEEB8C0-D52D-4905-A742-CFBD42C10B61}"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9EDCD74-919E-4638-9A9C-C046BB01627C}" type="slidenum">
              <a:rPr lang="en-US" altLang="zh-CN"/>
              <a:pPr>
                <a:defRPr/>
              </a:pPr>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2BDBC44-FB62-4143-96C2-6E8CCE4CDE81}" type="slidenum">
              <a:rPr lang="en-US" altLang="zh-CN"/>
              <a:pPr>
                <a:defRPr/>
              </a:pPr>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95FAEE7-AF2F-4309-A236-9F4DCA6AC629}"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图片 3" descr="2623346782960976445.jpg"/>
          <p:cNvPicPr>
            <a:picLocks noChangeAspect="1"/>
          </p:cNvPicPr>
          <p:nvPr userDrawn="1"/>
        </p:nvPicPr>
        <p:blipFill>
          <a:blip r:embed="rId13"/>
          <a:srcRect/>
          <a:stretch>
            <a:fillRect/>
          </a:stretch>
        </p:blipFill>
        <p:spPr bwMode="auto">
          <a:xfrm>
            <a:off x="7681913" y="0"/>
            <a:ext cx="1462087" cy="1462088"/>
          </a:xfrm>
          <a:prstGeom prst="rect">
            <a:avLst/>
          </a:prstGeom>
          <a:noFill/>
          <a:ln w="9525">
            <a:noFill/>
            <a:miter lim="800000"/>
            <a:headEnd/>
            <a:tailEnd/>
          </a:ln>
        </p:spPr>
      </p:pic>
      <p:cxnSp>
        <p:nvCxnSpPr>
          <p:cNvPr id="5" name="直接连接符 4"/>
          <p:cNvCxnSpPr/>
          <p:nvPr userDrawn="1"/>
        </p:nvCxnSpPr>
        <p:spPr>
          <a:xfrm>
            <a:off x="0" y="1071563"/>
            <a:ext cx="7429500"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57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Arial" pitchFamily="34" charset="0"/>
                <a:ea typeface="宋体" pitchFamily="2" charset="-122"/>
              </a:defRPr>
            </a:lvl1pPr>
          </a:lstStyle>
          <a:p>
            <a:pPr>
              <a:defRPr/>
            </a:pPr>
            <a:endParaRPr lang="en-US" altLang="zh-CN"/>
          </a:p>
        </p:txBody>
      </p:sp>
      <p:sp>
        <p:nvSpPr>
          <p:cNvPr id="57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atin typeface="Arial" pitchFamily="34" charset="0"/>
                <a:ea typeface="宋体" pitchFamily="2" charset="-122"/>
              </a:defRPr>
            </a:lvl1pPr>
          </a:lstStyle>
          <a:p>
            <a:pPr>
              <a:defRPr/>
            </a:pPr>
            <a:endParaRPr lang="en-US" altLang="zh-CN"/>
          </a:p>
        </p:txBody>
      </p:sp>
      <p:sp>
        <p:nvSpPr>
          <p:cNvPr id="57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pitchFamily="34" charset="0"/>
                <a:ea typeface="宋体" pitchFamily="2" charset="-122"/>
              </a:defRPr>
            </a:lvl1pPr>
          </a:lstStyle>
          <a:p>
            <a:pPr>
              <a:defRPr/>
            </a:pPr>
            <a:fld id="{DEAA0BB2-2344-4A7C-9EBE-CEF9731F6B49}"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0.emf"/><Relationship Id="rId5" Type="http://schemas.openxmlformats.org/officeDocument/2006/relationships/oleObject" Target="../embeddings/oleObject18.bin"/><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2.png"/><Relationship Id="rId7" Type="http://schemas.openxmlformats.org/officeDocument/2006/relationships/image" Target="../media/image24.e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2.bin"/><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5.emf"/></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2.xml"/><Relationship Id="rId4" Type="http://schemas.openxmlformats.org/officeDocument/2006/relationships/hyperlink" Target="http://www.omicsonline.org/international-scientific-conference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e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25.bin"/><Relationship Id="rId5" Type="http://schemas.openxmlformats.org/officeDocument/2006/relationships/image" Target="../media/image29.emf"/><Relationship Id="rId4" Type="http://schemas.openxmlformats.org/officeDocument/2006/relationships/oleObject" Target="../embeddings/oleObject24.bin"/></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hyperlink" Target="http://www.omicsgroup.com/" TargetMode="External"/><Relationship Id="rId1" Type="http://schemas.openxmlformats.org/officeDocument/2006/relationships/slideLayout" Target="../slideLayouts/slideLayout2.xml"/><Relationship Id="rId4" Type="http://schemas.openxmlformats.org/officeDocument/2006/relationships/hyperlink" Target="http://www.pharmaceuticalconferences.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7.wmf"/><Relationship Id="rId18" Type="http://schemas.openxmlformats.org/officeDocument/2006/relationships/oleObject" Target="../embeddings/oleObject8.bin"/><Relationship Id="rId3" Type="http://schemas.openxmlformats.org/officeDocument/2006/relationships/image" Target="../media/image1.jpeg"/><Relationship Id="rId21" Type="http://schemas.openxmlformats.org/officeDocument/2006/relationships/image" Target="../media/image11.png"/><Relationship Id="rId7" Type="http://schemas.openxmlformats.org/officeDocument/2006/relationships/image" Target="../media/image4.emf"/><Relationship Id="rId12" Type="http://schemas.openxmlformats.org/officeDocument/2006/relationships/oleObject" Target="../embeddings/oleObject5.bin"/><Relationship Id="rId17" Type="http://schemas.openxmlformats.org/officeDocument/2006/relationships/image" Target="../media/image9.png"/><Relationship Id="rId2" Type="http://schemas.openxmlformats.org/officeDocument/2006/relationships/slideLayout" Target="../slideLayouts/slideLayout2.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png"/><Relationship Id="rId5" Type="http://schemas.openxmlformats.org/officeDocument/2006/relationships/image" Target="../media/image3.emf"/><Relationship Id="rId15" Type="http://schemas.openxmlformats.org/officeDocument/2006/relationships/image" Target="../media/image8.png"/><Relationship Id="rId10" Type="http://schemas.openxmlformats.org/officeDocument/2006/relationships/oleObject" Target="../embeddings/oleObject4.bin"/><Relationship Id="rId19" Type="http://schemas.openxmlformats.org/officeDocument/2006/relationships/image" Target="../media/image10.wmf"/><Relationship Id="rId4" Type="http://schemas.openxmlformats.org/officeDocument/2006/relationships/oleObject" Target="../embeddings/oleObject1.bin"/><Relationship Id="rId9" Type="http://schemas.openxmlformats.org/officeDocument/2006/relationships/image" Target="../media/image5.emf"/><Relationship Id="rId1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jpe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矩形 3"/>
          <p:cNvSpPr>
            <a:spLocks noChangeArrowheads="1"/>
          </p:cNvSpPr>
          <p:nvPr/>
        </p:nvSpPr>
        <p:spPr bwMode="auto">
          <a:xfrm>
            <a:off x="152400" y="2057400"/>
            <a:ext cx="8915400" cy="1554163"/>
          </a:xfrm>
          <a:prstGeom prst="rect">
            <a:avLst/>
          </a:prstGeom>
          <a:noFill/>
          <a:ln w="9525">
            <a:noFill/>
            <a:miter lim="800000"/>
            <a:headEnd/>
            <a:tailEnd/>
          </a:ln>
        </p:spPr>
        <p:txBody>
          <a:bodyPr>
            <a:spAutoFit/>
          </a:bodyPr>
          <a:lstStyle/>
          <a:p>
            <a:pPr algn="just">
              <a:spcBef>
                <a:spcPct val="50000"/>
              </a:spcBef>
            </a:pPr>
            <a:r>
              <a:rPr lang="en-US" altLang="zh-CN" sz="3200" b="1"/>
              <a:t>Recent structure activity relationship studies (SAR) on natural occurring sulfonium salts as potent </a:t>
            </a:r>
            <a:r>
              <a:rPr lang="en-US" altLang="zh-CN" sz="3200" b="1">
                <a:latin typeface="Symbol" pitchFamily="18" charset="2"/>
              </a:rPr>
              <a:t>a</a:t>
            </a:r>
            <a:r>
              <a:rPr lang="en-US" altLang="zh-CN" sz="3200" b="1"/>
              <a:t>-glucosidase inhibitors</a:t>
            </a:r>
            <a:endParaRPr lang="en-US" altLang="zh-CN" sz="3200">
              <a:cs typeface="Arial" charset="0"/>
            </a:endParaRPr>
          </a:p>
        </p:txBody>
      </p:sp>
      <p:sp>
        <p:nvSpPr>
          <p:cNvPr id="26626" name="TextBox 8"/>
          <p:cNvSpPr txBox="1">
            <a:spLocks noChangeArrowheads="1"/>
          </p:cNvSpPr>
          <p:nvPr/>
        </p:nvSpPr>
        <p:spPr bwMode="auto">
          <a:xfrm>
            <a:off x="3505200" y="5124450"/>
            <a:ext cx="5334000" cy="1200150"/>
          </a:xfrm>
          <a:prstGeom prst="rect">
            <a:avLst/>
          </a:prstGeom>
          <a:noFill/>
          <a:ln w="9525">
            <a:noFill/>
            <a:miter lim="800000"/>
            <a:headEnd/>
            <a:tailEnd/>
          </a:ln>
        </p:spPr>
        <p:txBody>
          <a:bodyPr>
            <a:spAutoFit/>
          </a:bodyPr>
          <a:lstStyle/>
          <a:p>
            <a:pPr algn="r"/>
            <a:r>
              <a:rPr lang="en-US" altLang="zh-CN" sz="2400" b="1">
                <a:cs typeface="Arial" charset="0"/>
              </a:rPr>
              <a:t>Weijia Xie</a:t>
            </a:r>
          </a:p>
          <a:p>
            <a:pPr algn="r"/>
            <a:r>
              <a:rPr lang="en-US" altLang="zh-CN" sz="2400" b="1">
                <a:cs typeface="Arial" charset="0"/>
              </a:rPr>
              <a:t>China Pharmaceutical University</a:t>
            </a:r>
          </a:p>
          <a:p>
            <a:pPr algn="r"/>
            <a:r>
              <a:rPr lang="en-US" altLang="zh-CN" sz="2400" b="1">
                <a:cs typeface="Arial" charset="0"/>
              </a:rPr>
              <a:t>2014-08-25</a:t>
            </a:r>
          </a:p>
        </p:txBody>
      </p:sp>
      <p:pic>
        <p:nvPicPr>
          <p:cNvPr id="26627" name="Picture 8"/>
          <p:cNvPicPr>
            <a:picLocks noChangeAspect="1" noChangeArrowheads="1"/>
          </p:cNvPicPr>
          <p:nvPr/>
        </p:nvPicPr>
        <p:blipFill>
          <a:blip r:embed="rId2"/>
          <a:srcRect/>
          <a:stretch>
            <a:fillRect/>
          </a:stretch>
        </p:blipFill>
        <p:spPr bwMode="auto">
          <a:xfrm>
            <a:off x="0" y="0"/>
            <a:ext cx="7467600" cy="1027113"/>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5"/>
          <p:cNvGraphicFramePr>
            <a:graphicFrameLocks noChangeAspect="1"/>
          </p:cNvGraphicFramePr>
          <p:nvPr/>
        </p:nvGraphicFramePr>
        <p:xfrm>
          <a:off x="230188" y="1460500"/>
          <a:ext cx="8351837" cy="4887913"/>
        </p:xfrm>
        <a:graphic>
          <a:graphicData uri="http://schemas.openxmlformats.org/presentationml/2006/ole">
            <mc:AlternateContent xmlns:mc="http://schemas.openxmlformats.org/markup-compatibility/2006">
              <mc:Choice xmlns:v="urn:schemas-microsoft-com:vml" Requires="v">
                <p:oleObj spid="_x0000_s53252" name="CS ChemDraw Drawing" r:id="rId3" imgW="5626336" imgH="3305278" progId="ChemDraw.Document.6.0">
                  <p:embed/>
                </p:oleObj>
              </mc:Choice>
              <mc:Fallback>
                <p:oleObj name="CS ChemDraw Drawing" r:id="rId3" imgW="5626336" imgH="3305278" progId="ChemDraw.Document.6.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88" y="1460500"/>
                        <a:ext cx="8351837" cy="4887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标题 1"/>
          <p:cNvSpPr>
            <a:spLocks noGrp="1"/>
          </p:cNvSpPr>
          <p:nvPr>
            <p:ph type="title"/>
          </p:nvPr>
        </p:nvSpPr>
        <p:spPr>
          <a:xfrm>
            <a:off x="0" y="304800"/>
            <a:ext cx="7620000" cy="1143000"/>
          </a:xfrm>
        </p:spPr>
        <p:txBody>
          <a:bodyPr/>
          <a:lstStyle/>
          <a:p>
            <a:pPr algn="just">
              <a:defRPr/>
            </a:pPr>
            <a:r>
              <a:rPr lang="en-US" altLang="ja-JP" sz="2800" b="1" kern="1200" dirty="0" smtClean="0">
                <a:solidFill>
                  <a:srgbClr val="558ED5"/>
                </a:solidFill>
                <a:cs typeface="Arial" charset="0"/>
              </a:rPr>
              <a:t>Synthesis of Neoponkoranol</a:t>
            </a:r>
            <a:endParaRPr lang="zh-CN" altLang="en-US" sz="2800" b="1" kern="1200" dirty="0" smtClean="0">
              <a:solidFill>
                <a:srgbClr val="558ED5"/>
              </a:solidFill>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0" y="304800"/>
            <a:ext cx="7620000" cy="1143000"/>
          </a:xfrm>
        </p:spPr>
        <p:txBody>
          <a:bodyPr/>
          <a:lstStyle/>
          <a:p>
            <a:pPr algn="just">
              <a:defRPr/>
            </a:pPr>
            <a:r>
              <a:rPr lang="en-US" altLang="ja-JP" sz="2800" b="1" kern="1200" dirty="0" smtClean="0">
                <a:solidFill>
                  <a:srgbClr val="558ED5"/>
                </a:solidFill>
                <a:cs typeface="Arial" charset="0"/>
              </a:rPr>
              <a:t>Synthesis of 3’-</a:t>
            </a:r>
            <a:r>
              <a:rPr lang="en-US" altLang="ja-JP" sz="2800" b="1" i="1" kern="1200" dirty="0" smtClean="0">
                <a:solidFill>
                  <a:srgbClr val="558ED5"/>
                </a:solidFill>
                <a:cs typeface="Arial" charset="0"/>
              </a:rPr>
              <a:t>epi</a:t>
            </a:r>
            <a:r>
              <a:rPr lang="en-US" altLang="ja-JP" sz="2800" b="1" kern="1200" dirty="0" smtClean="0">
                <a:solidFill>
                  <a:srgbClr val="558ED5"/>
                </a:solidFill>
                <a:cs typeface="Arial" charset="0"/>
              </a:rPr>
              <a:t>-Neoponkoranol</a:t>
            </a:r>
            <a:endParaRPr lang="zh-CN" altLang="en-US" sz="2800" b="1" kern="1200" dirty="0" smtClean="0">
              <a:solidFill>
                <a:srgbClr val="558ED5"/>
              </a:solidFill>
              <a:cs typeface="Arial" charset="0"/>
            </a:endParaRPr>
          </a:p>
        </p:txBody>
      </p:sp>
      <p:graphicFrame>
        <p:nvGraphicFramePr>
          <p:cNvPr id="54274" name="Object 6"/>
          <p:cNvGraphicFramePr>
            <a:graphicFrameLocks noChangeAspect="1"/>
          </p:cNvGraphicFramePr>
          <p:nvPr/>
        </p:nvGraphicFramePr>
        <p:xfrm>
          <a:off x="212725" y="1368425"/>
          <a:ext cx="8474075" cy="4879975"/>
        </p:xfrm>
        <a:graphic>
          <a:graphicData uri="http://schemas.openxmlformats.org/presentationml/2006/ole">
            <mc:AlternateContent xmlns:mc="http://schemas.openxmlformats.org/markup-compatibility/2006">
              <mc:Choice xmlns:v="urn:schemas-microsoft-com:vml" Requires="v">
                <p:oleObj spid="_x0000_s54276" name="CS ChemDraw Drawing" r:id="rId3" imgW="5478189" imgH="3159043" progId="ChemDraw.Document.6.0">
                  <p:embed/>
                </p:oleObj>
              </mc:Choice>
              <mc:Fallback>
                <p:oleObj name="CS ChemDraw Drawing" r:id="rId3" imgW="5478189" imgH="3159043" progId="ChemDraw.Document.6.0">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1368425"/>
                        <a:ext cx="8474075"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8"/>
          <p:cNvGraphicFramePr>
            <a:graphicFrameLocks noChangeAspect="1"/>
          </p:cNvGraphicFramePr>
          <p:nvPr/>
        </p:nvGraphicFramePr>
        <p:xfrm>
          <a:off x="366713" y="1154113"/>
          <a:ext cx="8229600" cy="4981575"/>
        </p:xfrm>
        <a:graphic>
          <a:graphicData uri="http://schemas.openxmlformats.org/presentationml/2006/ole">
            <mc:AlternateContent xmlns:mc="http://schemas.openxmlformats.org/markup-compatibility/2006">
              <mc:Choice xmlns:v="urn:schemas-microsoft-com:vml" Requires="v">
                <p:oleObj spid="_x0000_s55300" name="CS ChemDraw Drawing" r:id="rId3" imgW="5693258" imgH="3420968" progId="ChemDraw.Document.6.0">
                  <p:embed/>
                </p:oleObj>
              </mc:Choice>
              <mc:Fallback>
                <p:oleObj name="CS ChemDraw Drawing" r:id="rId3" imgW="5693258" imgH="3420968" progId="ChemDraw.Document.6.0">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1154113"/>
                        <a:ext cx="8229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标题 1"/>
          <p:cNvSpPr>
            <a:spLocks noGrp="1"/>
          </p:cNvSpPr>
          <p:nvPr>
            <p:ph type="title"/>
          </p:nvPr>
        </p:nvSpPr>
        <p:spPr>
          <a:xfrm>
            <a:off x="0" y="304800"/>
            <a:ext cx="7620000" cy="1143000"/>
          </a:xfrm>
        </p:spPr>
        <p:txBody>
          <a:bodyPr/>
          <a:lstStyle/>
          <a:p>
            <a:pPr algn="just">
              <a:defRPr/>
            </a:pPr>
            <a:r>
              <a:rPr lang="en-US" altLang="ja-JP" sz="2800" b="1" kern="1200" dirty="0" smtClean="0">
                <a:solidFill>
                  <a:srgbClr val="558ED5"/>
                </a:solidFill>
                <a:cs typeface="Arial" charset="0"/>
              </a:rPr>
              <a:t>Synthesis of 5’-</a:t>
            </a:r>
            <a:r>
              <a:rPr lang="en-US" altLang="ja-JP" sz="2800" b="1" i="1" kern="1200" dirty="0" smtClean="0">
                <a:solidFill>
                  <a:srgbClr val="558ED5"/>
                </a:solidFill>
                <a:cs typeface="Arial" charset="0"/>
              </a:rPr>
              <a:t>epi</a:t>
            </a:r>
            <a:r>
              <a:rPr lang="en-US" altLang="ja-JP" sz="2800" b="1" kern="1200" dirty="0" smtClean="0">
                <a:solidFill>
                  <a:srgbClr val="558ED5"/>
                </a:solidFill>
                <a:cs typeface="Arial" charset="0"/>
              </a:rPr>
              <a:t>-Neoponkoranol</a:t>
            </a:r>
            <a:endParaRPr lang="zh-CN" altLang="en-US" sz="2800" b="1" kern="1200" dirty="0" smtClean="0">
              <a:solidFill>
                <a:srgbClr val="558ED5"/>
              </a:solidFill>
              <a:cs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 y="76200"/>
            <a:ext cx="8229600" cy="1143000"/>
          </a:xfrm>
        </p:spPr>
        <p:txBody>
          <a:bodyPr/>
          <a:lstStyle/>
          <a:p>
            <a:pPr>
              <a:defRPr/>
            </a:pPr>
            <a:r>
              <a:rPr lang="en-US" altLang="ja-JP" sz="2800" b="1" kern="1200" dirty="0" smtClean="0">
                <a:solidFill>
                  <a:srgbClr val="558ED5"/>
                </a:solidFill>
                <a:cs typeface="Arial" charset="0"/>
              </a:rPr>
              <a:t>Plausible Coupling Reaction Mechanism of </a:t>
            </a:r>
            <a:br>
              <a:rPr lang="en-US" altLang="ja-JP" sz="2800" b="1" kern="1200" dirty="0" smtClean="0">
                <a:solidFill>
                  <a:srgbClr val="558ED5"/>
                </a:solidFill>
                <a:cs typeface="Arial" charset="0"/>
              </a:rPr>
            </a:br>
            <a:r>
              <a:rPr lang="en-US" altLang="ja-JP" sz="2800" b="1" kern="1200" dirty="0" smtClean="0">
                <a:solidFill>
                  <a:srgbClr val="558ED5"/>
                </a:solidFill>
                <a:cs typeface="Arial" charset="0"/>
              </a:rPr>
              <a:t>Triflate (19) with Thiosugar (11a)</a:t>
            </a:r>
            <a:endParaRPr lang="zh-CN" altLang="en-US" sz="2800" b="1" kern="1200" dirty="0" smtClean="0">
              <a:solidFill>
                <a:srgbClr val="558ED5"/>
              </a:solidFill>
              <a:cs typeface="Arial" charset="0"/>
            </a:endParaRPr>
          </a:p>
        </p:txBody>
      </p:sp>
      <p:sp>
        <p:nvSpPr>
          <p:cNvPr id="5" name="正方形/長方形 6"/>
          <p:cNvSpPr/>
          <p:nvPr/>
        </p:nvSpPr>
        <p:spPr>
          <a:xfrm>
            <a:off x="2441575" y="1143000"/>
            <a:ext cx="3273425" cy="390525"/>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a:xfrm>
            <a:off x="76200" y="2751138"/>
            <a:ext cx="2082800" cy="1439862"/>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aphicFrame>
        <p:nvGraphicFramePr>
          <p:cNvPr id="56322" name="Object 7"/>
          <p:cNvGraphicFramePr>
            <a:graphicFrameLocks noChangeAspect="1"/>
          </p:cNvGraphicFramePr>
          <p:nvPr/>
        </p:nvGraphicFramePr>
        <p:xfrm>
          <a:off x="150813" y="1204913"/>
          <a:ext cx="8537575" cy="5561012"/>
        </p:xfrm>
        <a:graphic>
          <a:graphicData uri="http://schemas.openxmlformats.org/presentationml/2006/ole">
            <mc:AlternateContent xmlns:mc="http://schemas.openxmlformats.org/markup-compatibility/2006">
              <mc:Choice xmlns:v="urn:schemas-microsoft-com:vml" Requires="v">
                <p:oleObj spid="_x0000_s56324" name="CS ChemDraw Drawing" r:id="rId3" imgW="5487364" imgH="3561256" progId="ChemDraw.Document.6.0">
                  <p:embed/>
                </p:oleObj>
              </mc:Choice>
              <mc:Fallback>
                <p:oleObj name="CS ChemDraw Drawing" r:id="rId3" imgW="5487364" imgH="3561256" progId="ChemDraw.Document.6.0">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1204913"/>
                        <a:ext cx="8537575" cy="5561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76200"/>
            <a:ext cx="7239000" cy="933450"/>
          </a:xfrm>
        </p:spPr>
        <p:txBody>
          <a:bodyPr/>
          <a:lstStyle/>
          <a:p>
            <a:pPr>
              <a:defRPr/>
            </a:pPr>
            <a:r>
              <a:rPr lang="en-US" altLang="zh-CN" sz="2800" b="1" kern="1200" dirty="0" smtClean="0">
                <a:solidFill>
                  <a:srgbClr val="558ED5"/>
                </a:solidFill>
                <a:latin typeface="Symbol" pitchFamily="18" charset="2"/>
                <a:cs typeface="Arial" charset="0"/>
              </a:rPr>
              <a:t>a</a:t>
            </a:r>
            <a:r>
              <a:rPr lang="en-US" altLang="zh-CN" sz="2800" b="1" kern="1200" dirty="0" smtClean="0">
                <a:solidFill>
                  <a:srgbClr val="558ED5"/>
                </a:solidFill>
                <a:cs typeface="Arial" charset="0"/>
              </a:rPr>
              <a:t>-Glucosidase Inhibitory Activities of </a:t>
            </a:r>
            <a:r>
              <a:rPr lang="en-US" altLang="ja-JP" sz="2800" b="1" kern="1200" dirty="0" smtClean="0">
                <a:solidFill>
                  <a:srgbClr val="558ED5"/>
                </a:solidFill>
                <a:cs typeface="Arial" charset="0"/>
              </a:rPr>
              <a:t>Neoponkoranol and Its Analogs</a:t>
            </a:r>
            <a:endParaRPr lang="zh-CN" altLang="en-US" sz="2800" b="1" kern="1200" dirty="0" smtClean="0">
              <a:solidFill>
                <a:srgbClr val="558ED5"/>
              </a:solidFill>
              <a:cs typeface="Arial" charset="0"/>
            </a:endParaRPr>
          </a:p>
        </p:txBody>
      </p:sp>
      <p:graphicFrame>
        <p:nvGraphicFramePr>
          <p:cNvPr id="59394" name="Object 5"/>
          <p:cNvGraphicFramePr>
            <a:graphicFrameLocks noChangeAspect="1"/>
          </p:cNvGraphicFramePr>
          <p:nvPr/>
        </p:nvGraphicFramePr>
        <p:xfrm>
          <a:off x="192088" y="1301750"/>
          <a:ext cx="8647112" cy="2312988"/>
        </p:xfrm>
        <a:graphic>
          <a:graphicData uri="http://schemas.openxmlformats.org/presentationml/2006/ole">
            <mc:AlternateContent xmlns:mc="http://schemas.openxmlformats.org/markup-compatibility/2006">
              <mc:Choice xmlns:v="urn:schemas-microsoft-com:vml" Requires="v">
                <p:oleObj spid="_x0000_s59400" name="CS ChemDraw Drawing" r:id="rId3" imgW="5770974" imgH="1543436" progId="ChemDraw.Document.6.0">
                  <p:embed/>
                </p:oleObj>
              </mc:Choice>
              <mc:Fallback>
                <p:oleObj name="CS ChemDraw Drawing" r:id="rId3" imgW="5770974" imgH="1543436" progId="ChemDraw.Document.6.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1301750"/>
                        <a:ext cx="8647112" cy="2312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395" name="Object 47"/>
          <p:cNvGraphicFramePr>
            <a:graphicFrameLocks noChangeAspect="1"/>
          </p:cNvGraphicFramePr>
          <p:nvPr/>
        </p:nvGraphicFramePr>
        <p:xfrm>
          <a:off x="-909638" y="3606800"/>
          <a:ext cx="11882438" cy="3175000"/>
        </p:xfrm>
        <a:graphic>
          <a:graphicData uri="http://schemas.openxmlformats.org/presentationml/2006/ole">
            <mc:AlternateContent xmlns:mc="http://schemas.openxmlformats.org/markup-compatibility/2006">
              <mc:Choice xmlns:v="urn:schemas-microsoft-com:vml" Requires="v">
                <p:oleObj spid="_x0000_s59401" name="Chart" r:id="rId5" imgW="10505880" imgH="3807360" progId="Excel.Sheet.8">
                  <p:embed/>
                </p:oleObj>
              </mc:Choice>
              <mc:Fallback>
                <p:oleObj name="Chart" r:id="rId5" imgW="10505880" imgH="3807360" progId="Excel.Sheet.8">
                  <p:embed/>
                  <p:pic>
                    <p:nvPicPr>
                      <p:cNvPr id="0" name="Object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38" y="3606800"/>
                        <a:ext cx="11882438" cy="317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398" name="Text Box 50"/>
          <p:cNvSpPr txBox="1">
            <a:spLocks noChangeArrowheads="1"/>
          </p:cNvSpPr>
          <p:nvPr/>
        </p:nvSpPr>
        <p:spPr bwMode="auto">
          <a:xfrm>
            <a:off x="4422775" y="3044825"/>
            <a:ext cx="1122363" cy="323850"/>
          </a:xfrm>
          <a:prstGeom prst="rect">
            <a:avLst/>
          </a:prstGeom>
          <a:solidFill>
            <a:srgbClr val="95A1FD"/>
          </a:solidFill>
          <a:ln w="9525">
            <a:noFill/>
            <a:miter lim="800000"/>
            <a:headEnd/>
            <a:tailEnd/>
          </a:ln>
        </p:spPr>
        <p:txBody>
          <a:bodyPr>
            <a:spAutoFit/>
          </a:bodyPr>
          <a:lstStyle/>
          <a:p>
            <a:pPr algn="ctr">
              <a:spcBef>
                <a:spcPct val="50000"/>
              </a:spcBef>
            </a:pPr>
            <a:r>
              <a:rPr lang="ja-JP" altLang="en-US" sz="1500" b="1"/>
              <a:t>3</a:t>
            </a:r>
            <a:r>
              <a:rPr lang="en-US" altLang="ja-JP" sz="1500" b="1">
                <a:latin typeface="Times New Roman" pitchFamily="18" charset="0"/>
              </a:rPr>
              <a:t>'</a:t>
            </a:r>
            <a:r>
              <a:rPr lang="ja-JP" altLang="en-US" sz="1500" b="1"/>
              <a:t>-</a:t>
            </a:r>
            <a:r>
              <a:rPr lang="en-US" altLang="ja-JP" sz="1500" b="1" i="1"/>
              <a:t>epi</a:t>
            </a:r>
            <a:r>
              <a:rPr lang="en-US" altLang="ja-JP" sz="1500" b="1"/>
              <a:t>-7</a:t>
            </a:r>
          </a:p>
        </p:txBody>
      </p:sp>
      <p:sp>
        <p:nvSpPr>
          <p:cNvPr id="59399" name="Text Box 51"/>
          <p:cNvSpPr txBox="1">
            <a:spLocks noChangeArrowheads="1"/>
          </p:cNvSpPr>
          <p:nvPr/>
        </p:nvSpPr>
        <p:spPr bwMode="auto">
          <a:xfrm>
            <a:off x="7377113" y="3036888"/>
            <a:ext cx="852487" cy="323850"/>
          </a:xfrm>
          <a:prstGeom prst="rect">
            <a:avLst/>
          </a:prstGeom>
          <a:solidFill>
            <a:srgbClr val="00FF00"/>
          </a:solidFill>
          <a:ln w="9525">
            <a:noFill/>
            <a:miter lim="800000"/>
            <a:headEnd/>
            <a:tailEnd/>
          </a:ln>
        </p:spPr>
        <p:txBody>
          <a:bodyPr>
            <a:spAutoFit/>
          </a:bodyPr>
          <a:lstStyle/>
          <a:p>
            <a:pPr algn="ctr">
              <a:spcBef>
                <a:spcPct val="50000"/>
              </a:spcBef>
            </a:pPr>
            <a:r>
              <a:rPr lang="ja-JP" altLang="en-US" sz="1500" b="1"/>
              <a:t>5</a:t>
            </a:r>
            <a:r>
              <a:rPr lang="en-US" altLang="ja-JP" sz="1500" b="1">
                <a:latin typeface="Times New Roman" pitchFamily="18" charset="0"/>
              </a:rPr>
              <a:t>'</a:t>
            </a:r>
            <a:r>
              <a:rPr lang="ja-JP" altLang="en-US" sz="1500" b="1"/>
              <a:t>-</a:t>
            </a:r>
            <a:r>
              <a:rPr lang="en-US" altLang="ja-JP" sz="1500" b="1" i="1"/>
              <a:t>epi</a:t>
            </a:r>
            <a:r>
              <a:rPr lang="en-US" altLang="ja-JP" sz="1500" b="1"/>
              <a:t>-7</a:t>
            </a:r>
          </a:p>
        </p:txBody>
      </p:sp>
      <p:sp>
        <p:nvSpPr>
          <p:cNvPr id="59400" name="Text Box 52"/>
          <p:cNvSpPr txBox="1">
            <a:spLocks noChangeArrowheads="1"/>
          </p:cNvSpPr>
          <p:nvPr/>
        </p:nvSpPr>
        <p:spPr bwMode="auto">
          <a:xfrm>
            <a:off x="0" y="3268663"/>
            <a:ext cx="1905000" cy="323850"/>
          </a:xfrm>
          <a:prstGeom prst="rect">
            <a:avLst/>
          </a:prstGeom>
          <a:solidFill>
            <a:srgbClr val="FF99FF"/>
          </a:solidFill>
          <a:ln w="9525">
            <a:noFill/>
            <a:miter lim="800000"/>
            <a:headEnd/>
            <a:tailEnd/>
          </a:ln>
        </p:spPr>
        <p:txBody>
          <a:bodyPr>
            <a:spAutoFit/>
          </a:bodyPr>
          <a:lstStyle/>
          <a:p>
            <a:pPr algn="r">
              <a:spcBef>
                <a:spcPct val="50000"/>
              </a:spcBef>
            </a:pPr>
            <a:r>
              <a:rPr lang="en-US" altLang="ja-JP" sz="1500" b="1"/>
              <a:t>neoponkoranol (7)</a:t>
            </a:r>
          </a:p>
        </p:txBody>
      </p:sp>
      <p:sp>
        <p:nvSpPr>
          <p:cNvPr id="59401" name="Text Box 53"/>
          <p:cNvSpPr txBox="1">
            <a:spLocks noChangeArrowheads="1"/>
          </p:cNvSpPr>
          <p:nvPr/>
        </p:nvSpPr>
        <p:spPr bwMode="auto">
          <a:xfrm>
            <a:off x="127000" y="2947988"/>
            <a:ext cx="1765300" cy="323850"/>
          </a:xfrm>
          <a:prstGeom prst="rect">
            <a:avLst/>
          </a:prstGeom>
          <a:solidFill>
            <a:srgbClr val="FF9900"/>
          </a:solidFill>
          <a:ln w="9525">
            <a:noFill/>
            <a:miter lim="800000"/>
            <a:headEnd/>
            <a:tailEnd/>
          </a:ln>
        </p:spPr>
        <p:txBody>
          <a:bodyPr>
            <a:spAutoFit/>
          </a:bodyPr>
          <a:lstStyle/>
          <a:p>
            <a:pPr algn="r">
              <a:spcBef>
                <a:spcPct val="50000"/>
              </a:spcBef>
            </a:pPr>
            <a:r>
              <a:rPr lang="en-US" altLang="ja-JP" sz="1500" b="1"/>
              <a:t>ponkoranol (3)</a:t>
            </a:r>
          </a:p>
        </p:txBody>
      </p:sp>
      <p:sp>
        <p:nvSpPr>
          <p:cNvPr id="59402" name="Rectangle 54"/>
          <p:cNvSpPr>
            <a:spLocks noChangeArrowheads="1"/>
          </p:cNvSpPr>
          <p:nvPr/>
        </p:nvSpPr>
        <p:spPr bwMode="auto">
          <a:xfrm>
            <a:off x="3582988" y="3902075"/>
            <a:ext cx="1290637" cy="517525"/>
          </a:xfrm>
          <a:prstGeom prst="rect">
            <a:avLst/>
          </a:prstGeom>
          <a:solidFill>
            <a:schemeClr val="bg1"/>
          </a:solidFill>
          <a:ln w="9525">
            <a:noFill/>
            <a:miter lim="800000"/>
            <a:headEnd/>
            <a:tailEnd/>
          </a:ln>
        </p:spPr>
        <p:txBody>
          <a:bodyPr>
            <a:spAutoFit/>
          </a:bodyPr>
          <a:lstStyle/>
          <a:p>
            <a:pPr algn="ctr">
              <a:spcBef>
                <a:spcPct val="50000"/>
              </a:spcBef>
            </a:pPr>
            <a:r>
              <a:rPr lang="en-US" altLang="ja-JP" b="1"/>
              <a:t>IC</a:t>
            </a:r>
            <a:r>
              <a:rPr lang="en-US" altLang="ja-JP" b="1" baseline="-25000"/>
              <a:t>50</a:t>
            </a:r>
            <a:r>
              <a:rPr lang="en-US" altLang="ja-JP" b="1"/>
              <a:t> Values (</a:t>
            </a:r>
            <a:r>
              <a:rPr lang="en-US" altLang="ja-JP" b="1">
                <a:latin typeface="Symbol" pitchFamily="18" charset="2"/>
              </a:rPr>
              <a:t>m</a:t>
            </a:r>
            <a:r>
              <a:rPr lang="en-US" altLang="ja-JP" b="1"/>
              <a:t>M)</a:t>
            </a:r>
            <a:endParaRPr lang="ja-JP" altLang="en-US" b="1"/>
          </a:p>
        </p:txBody>
      </p:sp>
      <p:sp>
        <p:nvSpPr>
          <p:cNvPr id="59403" name="Rectangle 13"/>
          <p:cNvSpPr>
            <a:spLocks noChangeArrowheads="1"/>
          </p:cNvSpPr>
          <p:nvPr/>
        </p:nvSpPr>
        <p:spPr bwMode="auto">
          <a:xfrm>
            <a:off x="6688138" y="4281488"/>
            <a:ext cx="2038350" cy="1666875"/>
          </a:xfrm>
          <a:prstGeom prst="rect">
            <a:avLst/>
          </a:prstGeom>
          <a:solidFill>
            <a:schemeClr val="bg1"/>
          </a:solidFill>
          <a:ln w="9525">
            <a:solidFill>
              <a:schemeClr val="bg1"/>
            </a:solidFill>
            <a:miter lim="800000"/>
            <a:headEnd/>
            <a:tailEnd/>
          </a:ln>
        </p:spPr>
        <p:txBody>
          <a:bodyPr wrap="none" anchor="ctr"/>
          <a:lstStyle/>
          <a:p>
            <a:pPr algn="ctr"/>
            <a:endParaRPr lang="ja-JP" altLang="en-US"/>
          </a:p>
        </p:txBody>
      </p:sp>
      <p:graphicFrame>
        <p:nvGraphicFramePr>
          <p:cNvPr id="59396" name="Object 4"/>
          <p:cNvGraphicFramePr>
            <a:graphicFrameLocks noChangeAspect="1"/>
          </p:cNvGraphicFramePr>
          <p:nvPr/>
        </p:nvGraphicFramePr>
        <p:xfrm>
          <a:off x="6534150" y="4337050"/>
          <a:ext cx="1865313" cy="1697038"/>
        </p:xfrm>
        <a:graphic>
          <a:graphicData uri="http://schemas.openxmlformats.org/presentationml/2006/ole">
            <mc:AlternateContent xmlns:mc="http://schemas.openxmlformats.org/markup-compatibility/2006">
              <mc:Choice xmlns:v="urn:schemas-microsoft-com:vml" Requires="v">
                <p:oleObj spid="_x0000_s59402" name="CS ChemDraw Drawing" r:id="rId7" imgW="1910795" imgH="1647233" progId="ChemDraw.Document.6.0">
                  <p:embed/>
                </p:oleObj>
              </mc:Choice>
              <mc:Fallback>
                <p:oleObj name="CS ChemDraw Drawing" r:id="rId7" imgW="1910795" imgH="1647233" progId="ChemDraw.Document.6.0">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4150" y="4337050"/>
                        <a:ext cx="1865313" cy="169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6" name="Object 2"/>
          <p:cNvGraphicFramePr>
            <a:graphicFrameLocks noChangeAspect="1"/>
          </p:cNvGraphicFramePr>
          <p:nvPr/>
        </p:nvGraphicFramePr>
        <p:xfrm>
          <a:off x="152400" y="1143000"/>
          <a:ext cx="8686800" cy="5653088"/>
        </p:xfrm>
        <a:graphic>
          <a:graphicData uri="http://schemas.openxmlformats.org/presentationml/2006/ole">
            <mc:AlternateContent xmlns:mc="http://schemas.openxmlformats.org/markup-compatibility/2006">
              <mc:Choice xmlns:v="urn:schemas-microsoft-com:vml" Requires="v">
                <p:oleObj spid="_x0000_s57348" name="CS ChemDraw Drawing" r:id="rId3" imgW="5748037" imgH="3742360" progId="ChemDraw.Document.6.0">
                  <p:embed/>
                </p:oleObj>
              </mc:Choice>
              <mc:Fallback>
                <p:oleObj name="CS ChemDraw Drawing" r:id="rId3" imgW="5748037" imgH="3742360" progId="ChemDraw.Document.6.0">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8686800" cy="56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47" name="标题 1"/>
          <p:cNvSpPr txBox="1">
            <a:spLocks/>
          </p:cNvSpPr>
          <p:nvPr/>
        </p:nvSpPr>
        <p:spPr bwMode="auto">
          <a:xfrm>
            <a:off x="0" y="152400"/>
            <a:ext cx="7620000" cy="1143000"/>
          </a:xfrm>
          <a:prstGeom prst="rect">
            <a:avLst/>
          </a:prstGeom>
          <a:noFill/>
          <a:ln w="9525">
            <a:noFill/>
            <a:miter lim="800000"/>
            <a:headEnd/>
            <a:tailEnd/>
          </a:ln>
        </p:spPr>
        <p:txBody>
          <a:bodyPr/>
          <a:lstStyle/>
          <a:p>
            <a:pPr algn="just" eaLnBrk="0" hangingPunct="0"/>
            <a:r>
              <a:rPr lang="en-US" altLang="ja-JP" sz="2800" b="1">
                <a:solidFill>
                  <a:srgbClr val="558ED5"/>
                </a:solidFill>
                <a:cs typeface="Arial" charset="0"/>
              </a:rPr>
              <a:t>Synthetic studies on Neoponkoranol and Its 5’-Epimer</a:t>
            </a:r>
            <a:endParaRPr lang="zh-CN" altLang="en-US" sz="2800" b="1">
              <a:solidFill>
                <a:srgbClr val="558ED5"/>
              </a:solidFill>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2"/>
          <p:cNvGraphicFramePr>
            <a:graphicFrameLocks noChangeAspect="1"/>
          </p:cNvGraphicFramePr>
          <p:nvPr/>
        </p:nvGraphicFramePr>
        <p:xfrm>
          <a:off x="304800" y="2133600"/>
          <a:ext cx="8205788" cy="2895600"/>
        </p:xfrm>
        <a:graphic>
          <a:graphicData uri="http://schemas.openxmlformats.org/presentationml/2006/ole">
            <mc:AlternateContent xmlns:mc="http://schemas.openxmlformats.org/markup-compatibility/2006">
              <mc:Choice xmlns:v="urn:schemas-microsoft-com:vml" Requires="v">
                <p:oleObj spid="_x0000_s58372" name="CS ChemDraw Drawing" r:id="rId3" imgW="10728626" imgH="3785338" progId="ChemDraw.Document.6.0">
                  <p:embed/>
                </p:oleObj>
              </mc:Choice>
              <mc:Fallback>
                <p:oleObj name="CS ChemDraw Drawing" r:id="rId3" imgW="10728626" imgH="3785338" progId="ChemDraw.Document.6.0">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133600"/>
                        <a:ext cx="820578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1" name="TextBox 7"/>
          <p:cNvSpPr txBox="1">
            <a:spLocks noChangeArrowheads="1"/>
          </p:cNvSpPr>
          <p:nvPr/>
        </p:nvSpPr>
        <p:spPr bwMode="auto">
          <a:xfrm>
            <a:off x="381000" y="1719263"/>
            <a:ext cx="7696200" cy="338137"/>
          </a:xfrm>
          <a:prstGeom prst="rect">
            <a:avLst/>
          </a:prstGeom>
          <a:noFill/>
          <a:ln w="9525">
            <a:noFill/>
            <a:miter lim="800000"/>
            <a:headEnd/>
            <a:tailEnd/>
          </a:ln>
        </p:spPr>
        <p:txBody>
          <a:bodyPr>
            <a:spAutoFit/>
          </a:bodyPr>
          <a:lstStyle/>
          <a:p>
            <a:r>
              <a:rPr lang="en-US" altLang="zh-CN" sz="1600" b="1"/>
              <a:t>Table1. </a:t>
            </a:r>
            <a:r>
              <a:rPr lang="en-US" altLang="zh-CN" sz="1600"/>
              <a:t>Yields of coupling reaction</a:t>
            </a:r>
            <a:r>
              <a:rPr lang="en-US" altLang="zh-CN" sz="1600" baseline="30000"/>
              <a:t>a</a:t>
            </a:r>
            <a:r>
              <a:rPr lang="en-US" altLang="zh-CN" sz="1600"/>
              <a:t> between different triflates and thiosugar (</a:t>
            </a:r>
            <a:r>
              <a:rPr lang="en-US" altLang="zh-CN" sz="1600" b="1"/>
              <a:t>11a</a:t>
            </a:r>
            <a:r>
              <a:rPr lang="en-US" altLang="zh-CN" sz="1600"/>
              <a:t>)</a:t>
            </a:r>
            <a:endParaRPr lang="zh-CN" altLang="en-US" sz="1600"/>
          </a:p>
        </p:txBody>
      </p:sp>
      <p:sp>
        <p:nvSpPr>
          <p:cNvPr id="9" name="TextBox 8"/>
          <p:cNvSpPr txBox="1"/>
          <p:nvPr/>
        </p:nvSpPr>
        <p:spPr>
          <a:xfrm>
            <a:off x="457200" y="5065713"/>
            <a:ext cx="7696200" cy="1368425"/>
          </a:xfrm>
          <a:prstGeom prst="rect">
            <a:avLst/>
          </a:prstGeom>
          <a:noFill/>
        </p:spPr>
        <p:txBody>
          <a:bodyPr>
            <a:spAutoFit/>
          </a:bodyPr>
          <a:lstStyle/>
          <a:p>
            <a:r>
              <a:rPr lang="en-US" altLang="zh-CN" i="1" baseline="30000"/>
              <a:t>a </a:t>
            </a:r>
            <a:r>
              <a:rPr lang="en-US" altLang="zh-CN"/>
              <a:t>All reactions were performed in 1.0 mmol scale in anhydrous solvents.</a:t>
            </a:r>
            <a:endParaRPr lang="zh-CN" altLang="en-US"/>
          </a:p>
          <a:p>
            <a:r>
              <a:rPr lang="en-US" altLang="zh-CN" i="1" baseline="30000"/>
              <a:t>b </a:t>
            </a:r>
            <a:r>
              <a:rPr lang="en-US" altLang="zh-CN"/>
              <a:t>Isolated yield after column chromatography.</a:t>
            </a:r>
            <a:endParaRPr lang="zh-CN" altLang="en-US"/>
          </a:p>
          <a:p>
            <a:pPr algn="just"/>
            <a:r>
              <a:rPr lang="en-US" altLang="zh-CN" i="1" baseline="30000"/>
              <a:t>c </a:t>
            </a:r>
            <a:r>
              <a:rPr lang="de-DE" altLang="zh-CN" b="1" u="sng"/>
              <a:t>Xie, W.</a:t>
            </a:r>
            <a:r>
              <a:rPr lang="de-DE" altLang="zh-CN"/>
              <a:t>; Tanabe, G.; Akaki, J.; Morikawa, T.; Ninomiya, K.; Minematsu, T.; Yoshikawa, M.; Wu,  X.; Muraoka, O. </a:t>
            </a:r>
            <a:r>
              <a:rPr lang="de-DE" altLang="zh-CN" i="1"/>
              <a:t>Bioorg. </a:t>
            </a:r>
            <a:r>
              <a:rPr lang="en-US" altLang="zh-CN" i="1"/>
              <a:t>Med. Chem.</a:t>
            </a:r>
            <a:r>
              <a:rPr lang="en-US" altLang="zh-CN"/>
              <a:t>, </a:t>
            </a:r>
            <a:r>
              <a:rPr lang="en-US" altLang="zh-CN" b="1"/>
              <a:t>2011</a:t>
            </a:r>
            <a:r>
              <a:rPr lang="en-US" altLang="zh-CN"/>
              <a:t>, </a:t>
            </a:r>
            <a:r>
              <a:rPr lang="en-US" altLang="zh-CN" i="1"/>
              <a:t>19</a:t>
            </a:r>
            <a:r>
              <a:rPr lang="en-US" altLang="zh-CN"/>
              <a:t>, 2015-2022.</a:t>
            </a:r>
          </a:p>
          <a:p>
            <a:pPr algn="just"/>
            <a:r>
              <a:rPr lang="en-US" altLang="zh-CN" i="1" baseline="30000"/>
              <a:t>d</a:t>
            </a:r>
            <a:r>
              <a:rPr lang="en-US" altLang="zh-CN" baseline="30000"/>
              <a:t> </a:t>
            </a:r>
            <a:r>
              <a:rPr lang="en-US" altLang="zh-CN"/>
              <a:t>Liu, D.; </a:t>
            </a:r>
            <a:r>
              <a:rPr lang="en-US" altLang="zh-CN" b="1" u="sng"/>
              <a:t>Xie, W.*</a:t>
            </a:r>
            <a:r>
              <a:rPr lang="en-US" altLang="zh-CN"/>
              <a:t>; Liu, L.; Yao, H.; Xu, J.; Tanabe, G.; Muraoka, O.; Wu, X. </a:t>
            </a:r>
            <a:r>
              <a:rPr lang="en-US" altLang="zh-CN" i="1"/>
              <a:t>Tetrahedron Lett. </a:t>
            </a:r>
            <a:r>
              <a:rPr lang="en-US" altLang="zh-CN" b="1"/>
              <a:t>2013</a:t>
            </a:r>
            <a:r>
              <a:rPr lang="en-US" altLang="zh-CN"/>
              <a:t>, </a:t>
            </a:r>
            <a:r>
              <a:rPr lang="en-US" altLang="zh-CN" i="1"/>
              <a:t>54</a:t>
            </a:r>
            <a:r>
              <a:rPr lang="en-US" altLang="zh-CN"/>
              <a:t>, (47), 6333-6336.</a:t>
            </a:r>
            <a:endParaRPr lang="en-US" altLang="zh-CN" i="1" baseline="30000"/>
          </a:p>
        </p:txBody>
      </p:sp>
      <p:sp>
        <p:nvSpPr>
          <p:cNvPr id="58373" name="矩形 12"/>
          <p:cNvSpPr>
            <a:spLocks noChangeArrowheads="1"/>
          </p:cNvSpPr>
          <p:nvPr/>
        </p:nvSpPr>
        <p:spPr bwMode="auto">
          <a:xfrm>
            <a:off x="4495800" y="3352800"/>
            <a:ext cx="3200400" cy="1447800"/>
          </a:xfrm>
          <a:prstGeom prst="rect">
            <a:avLst/>
          </a:prstGeom>
          <a:noFill/>
          <a:ln w="25400" algn="ctr">
            <a:solidFill>
              <a:schemeClr val="accent2"/>
            </a:solidFill>
            <a:round/>
            <a:headEnd/>
            <a:tailEnd/>
          </a:ln>
        </p:spPr>
        <p:txBody>
          <a:bodyPr wrap="none" anchor="ctr"/>
          <a:lstStyle/>
          <a:p>
            <a:pPr algn="ctr"/>
            <a:endParaRPr lang="zh-CN" altLang="en-US"/>
          </a:p>
        </p:txBody>
      </p:sp>
      <p:sp>
        <p:nvSpPr>
          <p:cNvPr id="58374" name="标题 1"/>
          <p:cNvSpPr txBox="1">
            <a:spLocks/>
          </p:cNvSpPr>
          <p:nvPr/>
        </p:nvSpPr>
        <p:spPr bwMode="auto">
          <a:xfrm>
            <a:off x="0" y="76200"/>
            <a:ext cx="7620000" cy="1143000"/>
          </a:xfrm>
          <a:prstGeom prst="rect">
            <a:avLst/>
          </a:prstGeom>
          <a:noFill/>
          <a:ln w="9525">
            <a:noFill/>
            <a:miter lim="800000"/>
            <a:headEnd/>
            <a:tailEnd/>
          </a:ln>
        </p:spPr>
        <p:txBody>
          <a:bodyPr/>
          <a:lstStyle/>
          <a:p>
            <a:pPr algn="just" eaLnBrk="0" hangingPunct="0"/>
            <a:r>
              <a:rPr lang="en-US" altLang="ja-JP" sz="2800" b="1">
                <a:solidFill>
                  <a:srgbClr val="558ED5"/>
                </a:solidFill>
                <a:cs typeface="Arial" charset="0"/>
              </a:rPr>
              <a:t>Synthetic studies on Neoponkoranol and Its 5’-Epimer</a:t>
            </a:r>
            <a:endParaRPr lang="zh-CN" altLang="en-US" sz="2800" b="1">
              <a:solidFill>
                <a:srgbClr val="558ED5"/>
              </a:solidFill>
              <a:cs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2863" y="1244600"/>
            <a:ext cx="8948737" cy="5210175"/>
          </a:xfrm>
          <a:prstGeom prst="rect">
            <a:avLst/>
          </a:prstGeom>
        </p:spPr>
        <p:txBody>
          <a:bodyPr/>
          <a:lstStyle/>
          <a:p>
            <a:pPr marL="647700" indent="-647700" eaLnBrk="0" hangingPunct="0">
              <a:lnSpc>
                <a:spcPct val="150000"/>
              </a:lnSpc>
              <a:spcBef>
                <a:spcPct val="20000"/>
              </a:spcBef>
              <a:buFontTx/>
              <a:buAutoNum type="arabicPeriod"/>
              <a:defRPr/>
            </a:pPr>
            <a:r>
              <a:rPr lang="en-US" altLang="zh-CN" sz="3000" b="1" kern="0" dirty="0">
                <a:solidFill>
                  <a:schemeClr val="accent2"/>
                </a:solidFill>
                <a:latin typeface="Arial" pitchFamily="34" charset="0"/>
                <a:ea typeface="+mn-ea"/>
                <a:cs typeface="Times New Roman" pitchFamily="18" charset="0"/>
              </a:rPr>
              <a:t>Introduction</a:t>
            </a:r>
          </a:p>
          <a:p>
            <a:pPr marL="647700" indent="-647700" eaLnBrk="0" hangingPunct="0">
              <a:lnSpc>
                <a:spcPct val="150000"/>
              </a:lnSpc>
              <a:spcBef>
                <a:spcPct val="20000"/>
              </a:spcBef>
              <a:buFontTx/>
              <a:buAutoNum type="arabicPeriod"/>
              <a:defRPr/>
            </a:pPr>
            <a:r>
              <a:rPr lang="en-US" altLang="ja-JP" sz="3000" b="1" kern="0" dirty="0">
                <a:solidFill>
                  <a:schemeClr val="accent2"/>
                </a:solidFill>
                <a:latin typeface="Arial" pitchFamily="34" charset="0"/>
                <a:ea typeface="+mn-ea"/>
                <a:cs typeface="Times New Roman" pitchFamily="18" charset="0"/>
              </a:rPr>
              <a:t>Synthetic and Biological Studies on Neoponkoranol and its Epimers</a:t>
            </a:r>
          </a:p>
          <a:p>
            <a:pPr marL="647700" indent="-647700" eaLnBrk="0" hangingPunct="0">
              <a:lnSpc>
                <a:spcPct val="150000"/>
              </a:lnSpc>
              <a:spcBef>
                <a:spcPct val="20000"/>
              </a:spcBef>
              <a:buFontTx/>
              <a:buAutoNum type="arabicPeriod"/>
              <a:defRPr/>
            </a:pPr>
            <a:r>
              <a:rPr lang="en-US" altLang="ja-JP" sz="3000" b="1" kern="0" dirty="0">
                <a:solidFill>
                  <a:srgbClr val="FF0000"/>
                </a:solidFill>
                <a:latin typeface="Arial" pitchFamily="34" charset="0"/>
                <a:ea typeface="+mn-ea"/>
                <a:cs typeface="Times New Roman" pitchFamily="18" charset="0"/>
              </a:rPr>
              <a:t>Structure Modification and Biological Evaluation of Neosalacinol</a:t>
            </a:r>
          </a:p>
          <a:p>
            <a:pPr marL="647700" indent="-647700" eaLnBrk="0" hangingPunct="0">
              <a:lnSpc>
                <a:spcPct val="150000"/>
              </a:lnSpc>
              <a:spcBef>
                <a:spcPct val="20000"/>
              </a:spcBef>
              <a:buFontTx/>
              <a:buAutoNum type="arabicPeriod"/>
              <a:defRPr/>
            </a:pPr>
            <a:r>
              <a:rPr lang="en-US" altLang="ja-JP" sz="3000" b="1" kern="0" dirty="0">
                <a:solidFill>
                  <a:schemeClr val="accent2"/>
                </a:solidFill>
                <a:latin typeface="Arial" pitchFamily="34" charset="0"/>
                <a:ea typeface="+mn-ea"/>
                <a:cs typeface="Times New Roman" pitchFamily="18" charset="0"/>
              </a:rPr>
              <a:t>Total Synthesis of Neokotalanol</a:t>
            </a:r>
          </a:p>
        </p:txBody>
      </p:sp>
      <p:pic>
        <p:nvPicPr>
          <p:cNvPr id="64514" name="Picture 8"/>
          <p:cNvPicPr>
            <a:picLocks noChangeAspect="1" noChangeArrowheads="1"/>
          </p:cNvPicPr>
          <p:nvPr/>
        </p:nvPicPr>
        <p:blipFill>
          <a:blip r:embed="rId2"/>
          <a:srcRect/>
          <a:stretch>
            <a:fillRect/>
          </a:stretch>
        </p:blipFill>
        <p:spPr bwMode="auto">
          <a:xfrm>
            <a:off x="0" y="0"/>
            <a:ext cx="7467600" cy="1027113"/>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8"/>
          <p:cNvPicPr>
            <a:picLocks noChangeAspect="1" noChangeArrowheads="1"/>
          </p:cNvPicPr>
          <p:nvPr/>
        </p:nvPicPr>
        <p:blipFill>
          <a:blip r:embed="rId3"/>
          <a:srcRect/>
          <a:stretch>
            <a:fillRect/>
          </a:stretch>
        </p:blipFill>
        <p:spPr bwMode="auto">
          <a:xfrm>
            <a:off x="0" y="0"/>
            <a:ext cx="7467600" cy="1027113"/>
          </a:xfrm>
          <a:prstGeom prst="rect">
            <a:avLst/>
          </a:prstGeom>
          <a:noFill/>
          <a:ln w="9525" algn="ctr">
            <a:noFill/>
            <a:miter lim="800000"/>
            <a:headEnd/>
            <a:tailEnd/>
          </a:ln>
        </p:spPr>
      </p:pic>
      <p:pic>
        <p:nvPicPr>
          <p:cNvPr id="61446" name="Picture 42" descr="salacinol_int_asc"/>
          <p:cNvPicPr>
            <a:picLocks noChangeAspect="1" noChangeArrowheads="1"/>
          </p:cNvPicPr>
          <p:nvPr/>
        </p:nvPicPr>
        <p:blipFill>
          <a:blip r:embed="rId4"/>
          <a:srcRect/>
          <a:stretch>
            <a:fillRect/>
          </a:stretch>
        </p:blipFill>
        <p:spPr bwMode="auto">
          <a:xfrm>
            <a:off x="5105400" y="4038600"/>
            <a:ext cx="3886200" cy="2819400"/>
          </a:xfrm>
          <a:prstGeom prst="rect">
            <a:avLst/>
          </a:prstGeom>
          <a:noFill/>
          <a:ln w="9525">
            <a:noFill/>
            <a:miter lim="800000"/>
            <a:headEnd/>
            <a:tailEnd/>
          </a:ln>
        </p:spPr>
      </p:pic>
      <p:sp>
        <p:nvSpPr>
          <p:cNvPr id="61447" name="Rectangle 37"/>
          <p:cNvSpPr>
            <a:spLocks noChangeArrowheads="1"/>
          </p:cNvSpPr>
          <p:nvPr/>
        </p:nvSpPr>
        <p:spPr bwMode="auto">
          <a:xfrm>
            <a:off x="-90488" y="2955925"/>
            <a:ext cx="4765676" cy="396875"/>
          </a:xfrm>
          <a:prstGeom prst="rect">
            <a:avLst/>
          </a:prstGeom>
          <a:noFill/>
          <a:ln w="9525">
            <a:noFill/>
            <a:miter lim="800000"/>
            <a:headEnd/>
            <a:tailEnd/>
          </a:ln>
        </p:spPr>
        <p:txBody>
          <a:bodyPr tIns="0" bIns="0">
            <a:spAutoFit/>
          </a:bodyPr>
          <a:lstStyle/>
          <a:p>
            <a:pPr marL="195263" indent="-195263" algn="ctr" eaLnBrk="0" hangingPunct="0">
              <a:spcBef>
                <a:spcPct val="30000"/>
              </a:spcBef>
            </a:pPr>
            <a:r>
              <a:rPr lang="en-US" altLang="ja-JP" sz="1300"/>
              <a:t>1. </a:t>
            </a:r>
            <a:r>
              <a:rPr lang="en-US" altLang="ja-JP" sz="1300">
                <a:ea typeface="AdvGulliv-R"/>
                <a:cs typeface="AdvGulliv-R"/>
              </a:rPr>
              <a:t>S. Nakamura, O. Muraoka, I. Nakanishi, </a:t>
            </a:r>
            <a:r>
              <a:rPr lang="en-US" altLang="ja-JP" sz="1300" i="1">
                <a:ea typeface="AdvGulliv-R"/>
                <a:cs typeface="AdvGulliv-R"/>
              </a:rPr>
              <a:t>et al</a:t>
            </a:r>
            <a:r>
              <a:rPr lang="en-US" altLang="ja-JP" sz="1300">
                <a:ea typeface="AdvGulliv-R"/>
                <a:cs typeface="AdvGulliv-R"/>
              </a:rPr>
              <a:t>.</a:t>
            </a:r>
            <a:r>
              <a:rPr lang="en-US" altLang="ja-JP" sz="1300">
                <a:latin typeface="AdvGulliv-R"/>
                <a:ea typeface="AdvGulliv-R"/>
                <a:cs typeface="AdvGulliv-R"/>
              </a:rPr>
              <a:t> </a:t>
            </a:r>
            <a:r>
              <a:rPr lang="en-US" altLang="ja-JP" sz="1300" i="1">
                <a:ea typeface="HGP創英角ｺﾞｼｯｸUB"/>
                <a:cs typeface="HGP創英角ｺﾞｼｯｸUB"/>
              </a:rPr>
              <a:t>Bioorg. Med.     Chem Lett.</a:t>
            </a:r>
            <a:r>
              <a:rPr lang="en-US" altLang="ja-JP" sz="1300">
                <a:ea typeface="HGP創英角ｺﾞｼｯｸUB"/>
                <a:cs typeface="HGP創英角ｺﾞｼｯｸUB"/>
              </a:rPr>
              <a:t>,</a:t>
            </a:r>
            <a:r>
              <a:rPr lang="en-US" altLang="ja-JP" sz="1300" b="1">
                <a:ea typeface="HGP創英角ｺﾞｼｯｸUB"/>
                <a:cs typeface="HGP創英角ｺﾞｼｯｸUB"/>
              </a:rPr>
              <a:t> 2010</a:t>
            </a:r>
            <a:r>
              <a:rPr lang="en-US" altLang="ja-JP" sz="1300">
                <a:ea typeface="HGP創英角ｺﾞｼｯｸUB"/>
                <a:cs typeface="HGP創英角ｺﾞｼｯｸUB"/>
              </a:rPr>
              <a:t>,</a:t>
            </a:r>
            <a:r>
              <a:rPr lang="en-US" altLang="ja-JP" sz="1300" b="1">
                <a:ea typeface="HGP創英角ｺﾞｼｯｸUB"/>
                <a:cs typeface="HGP創英角ｺﾞｼｯｸUB"/>
              </a:rPr>
              <a:t> </a:t>
            </a:r>
            <a:r>
              <a:rPr lang="en-US" altLang="ja-JP" sz="1300" i="1">
                <a:ea typeface="HGP創英角ｺﾞｼｯｸUB"/>
                <a:cs typeface="HGP創英角ｺﾞｼｯｸUB"/>
              </a:rPr>
              <a:t>20</a:t>
            </a:r>
            <a:r>
              <a:rPr lang="en-US" altLang="ja-JP" sz="1300">
                <a:ea typeface="HGP創英角ｺﾞｼｯｸUB"/>
                <a:cs typeface="HGP創英角ｺﾞｼｯｸUB"/>
              </a:rPr>
              <a:t>, 4420.</a:t>
            </a:r>
            <a:endParaRPr lang="ja-JP" altLang="en-US" sz="1300">
              <a:ea typeface="HGP創英角ｺﾞｼｯｸUB"/>
              <a:cs typeface="HGP創英角ｺﾞｼｯｸUB"/>
            </a:endParaRPr>
          </a:p>
        </p:txBody>
      </p:sp>
      <p:pic>
        <p:nvPicPr>
          <p:cNvPr id="61448" name="Picture 5" descr="sala_mesh_cmyk"/>
          <p:cNvPicPr>
            <a:picLocks noChangeAspect="1" noChangeArrowheads="1"/>
          </p:cNvPicPr>
          <p:nvPr/>
        </p:nvPicPr>
        <p:blipFill>
          <a:blip r:embed="rId5"/>
          <a:srcRect/>
          <a:stretch>
            <a:fillRect/>
          </a:stretch>
        </p:blipFill>
        <p:spPr bwMode="auto">
          <a:xfrm>
            <a:off x="4800600" y="1295400"/>
            <a:ext cx="4343400" cy="2743200"/>
          </a:xfrm>
          <a:prstGeom prst="rect">
            <a:avLst/>
          </a:prstGeom>
          <a:noFill/>
          <a:ln w="9525">
            <a:noFill/>
            <a:miter lim="800000"/>
            <a:headEnd/>
            <a:tailEnd/>
          </a:ln>
        </p:spPr>
      </p:pic>
      <p:graphicFrame>
        <p:nvGraphicFramePr>
          <p:cNvPr id="61442" name="Object 16"/>
          <p:cNvGraphicFramePr>
            <a:graphicFrameLocks noChangeAspect="1"/>
          </p:cNvGraphicFramePr>
          <p:nvPr/>
        </p:nvGraphicFramePr>
        <p:xfrm>
          <a:off x="0" y="1365250"/>
          <a:ext cx="4703763" cy="1454150"/>
        </p:xfrm>
        <a:graphic>
          <a:graphicData uri="http://schemas.openxmlformats.org/presentationml/2006/ole">
            <mc:AlternateContent xmlns:mc="http://schemas.openxmlformats.org/markup-compatibility/2006">
              <mc:Choice xmlns:v="urn:schemas-microsoft-com:vml" Requires="v">
                <p:oleObj spid="_x0000_s61447" name="CS ChemDraw Drawing" r:id="rId6" imgW="3491027" imgH="1078513" progId="ChemDraw.Document.6.0">
                  <p:embed/>
                </p:oleObj>
              </mc:Choice>
              <mc:Fallback>
                <p:oleObj name="CS ChemDraw Drawing" r:id="rId6" imgW="3491027" imgH="1078513" progId="ChemDraw.Document.6.0">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65250"/>
                        <a:ext cx="4703763"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44" name="Object 5"/>
          <p:cNvGraphicFramePr>
            <a:graphicFrameLocks noChangeAspect="1"/>
          </p:cNvGraphicFramePr>
          <p:nvPr/>
        </p:nvGraphicFramePr>
        <p:xfrm>
          <a:off x="228600" y="3594100"/>
          <a:ext cx="4267200" cy="3263900"/>
        </p:xfrm>
        <a:graphic>
          <a:graphicData uri="http://schemas.openxmlformats.org/presentationml/2006/ole">
            <mc:AlternateContent xmlns:mc="http://schemas.openxmlformats.org/markup-compatibility/2006">
              <mc:Choice xmlns:v="urn:schemas-microsoft-com:vml" Requires="v">
                <p:oleObj spid="_x0000_s61448" name="CS ChemDraw Drawing" r:id="rId8" imgW="3489407" imgH="2643844" progId="ChemDraw.Document.6.0">
                  <p:embed/>
                </p:oleObj>
              </mc:Choice>
              <mc:Fallback>
                <p:oleObj name="CS ChemDraw Drawing" r:id="rId8" imgW="3489407" imgH="2643844" progId="ChemDraw.Document.6.0">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594100"/>
                        <a:ext cx="4267200" cy="3263900"/>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sp>
        <p:nvSpPr>
          <p:cNvPr id="11" name="矩形 10"/>
          <p:cNvSpPr/>
          <p:nvPr/>
        </p:nvSpPr>
        <p:spPr>
          <a:xfrm>
            <a:off x="2841625" y="4432300"/>
            <a:ext cx="1333500" cy="492125"/>
          </a:xfrm>
          <a:prstGeom prst="rect">
            <a:avLst/>
          </a:prstGeom>
          <a:solidFill>
            <a:schemeClr val="bg1">
              <a:alpha val="0"/>
            </a:schemeClr>
          </a:solidFill>
          <a:ln w="19050">
            <a:solidFill>
              <a:srgbClr val="B111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2" name="矩形 11"/>
          <p:cNvSpPr/>
          <p:nvPr/>
        </p:nvSpPr>
        <p:spPr>
          <a:xfrm>
            <a:off x="2913063" y="5003800"/>
            <a:ext cx="1582737" cy="574675"/>
          </a:xfrm>
          <a:prstGeom prst="rect">
            <a:avLst/>
          </a:prstGeom>
          <a:solidFill>
            <a:schemeClr val="bg1">
              <a:alpha val="0"/>
            </a:schemeClr>
          </a:solidFill>
          <a:ln w="19050">
            <a:solidFill>
              <a:srgbClr val="B111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3" name="矩形 12"/>
          <p:cNvSpPr/>
          <p:nvPr/>
        </p:nvSpPr>
        <p:spPr>
          <a:xfrm>
            <a:off x="2720975" y="5575300"/>
            <a:ext cx="1166813" cy="1147763"/>
          </a:xfrm>
          <a:prstGeom prst="rect">
            <a:avLst/>
          </a:prstGeom>
          <a:solidFill>
            <a:schemeClr val="bg1">
              <a:alpha val="0"/>
            </a:schemeClr>
          </a:solidFill>
          <a:ln w="19050">
            <a:solidFill>
              <a:srgbClr val="B111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4800" y="304800"/>
            <a:ext cx="8229600" cy="1143000"/>
          </a:xfrm>
        </p:spPr>
        <p:txBody>
          <a:bodyPr/>
          <a:lstStyle/>
          <a:p>
            <a:pPr>
              <a:defRPr/>
            </a:pPr>
            <a:r>
              <a:rPr lang="en-US" altLang="ja-JP" sz="3200" b="1" kern="1200" dirty="0" smtClean="0">
                <a:solidFill>
                  <a:srgbClr val="558ED5"/>
                </a:solidFill>
                <a:cs typeface="Arial" charset="0"/>
              </a:rPr>
              <a:t>Structure Modification of Neosalacinol</a:t>
            </a:r>
            <a:r>
              <a:rPr lang="en-US" altLang="ja-JP" sz="3000" b="1" dirty="0" smtClean="0">
                <a:solidFill>
                  <a:srgbClr val="FF0000"/>
                </a:solidFill>
                <a:cs typeface="Times New Roman" pitchFamily="18" charset="0"/>
              </a:rPr>
              <a:t/>
            </a:r>
            <a:br>
              <a:rPr lang="en-US" altLang="ja-JP" sz="3000" b="1" dirty="0" smtClean="0">
                <a:solidFill>
                  <a:srgbClr val="FF0000"/>
                </a:solidFill>
                <a:cs typeface="Times New Roman" pitchFamily="18" charset="0"/>
              </a:rPr>
            </a:br>
            <a:endParaRPr lang="zh-CN" altLang="en-US" sz="3000" dirty="0"/>
          </a:p>
        </p:txBody>
      </p:sp>
      <p:pic>
        <p:nvPicPr>
          <p:cNvPr id="66562" name="Picture 2"/>
          <p:cNvPicPr>
            <a:picLocks noChangeAspect="1" noChangeArrowheads="1"/>
          </p:cNvPicPr>
          <p:nvPr/>
        </p:nvPicPr>
        <p:blipFill>
          <a:blip r:embed="rId2"/>
          <a:srcRect/>
          <a:stretch>
            <a:fillRect/>
          </a:stretch>
        </p:blipFill>
        <p:spPr bwMode="auto">
          <a:xfrm>
            <a:off x="152400" y="1343025"/>
            <a:ext cx="8610600" cy="528637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b="1"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an amalgamation of </a:t>
            </a:r>
            <a:r>
              <a:rPr lang="en-US" sz="2000" dirty="0" smtClean="0">
                <a:latin typeface="+mj-lt"/>
                <a:hlinkClick r:id="rId2" tooltip="Open Access publications"/>
              </a:rPr>
              <a:t>Open Access publications</a:t>
            </a:r>
            <a:r>
              <a:rPr lang="en-US" sz="2000" dirty="0" smtClean="0">
                <a:latin typeface="+mj-lt"/>
              </a:rPr>
              <a:t> and worldwide international science conferences and events. Established in the year 2007 with the sole aim of making the information on Sciences and technology ‘Open Access’, OMICS Group publishes 400 online open access </a:t>
            </a:r>
            <a:r>
              <a:rPr lang="en-US" sz="2000" dirty="0" smtClean="0">
                <a:latin typeface="+mj-lt"/>
                <a:hlinkClick r:id="rId3" tooltip="scholarly journals"/>
              </a:rPr>
              <a:t>scholarly journals</a:t>
            </a:r>
            <a:r>
              <a:rPr lang="en-US" sz="2000" dirty="0" smtClean="0">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dirty="0" smtClean="0">
                <a:latin typeface="+mj-lt"/>
                <a:hlinkClick r:id="rId4" tooltip="International conferences"/>
              </a:rPr>
              <a:t>International conferences</a:t>
            </a:r>
            <a:r>
              <a:rPr lang="en-US" sz="2000" dirty="0" smtClean="0">
                <a:latin typeface="+mj-lt"/>
              </a:rPr>
              <a:t> annually across the globe, where knowledge transfer takes place through debates, round table discussions, poster presentations, workshops, symposia and exhibitions</a:t>
            </a:r>
            <a:r>
              <a:rPr lang="en-US" sz="1800" dirty="0" smtClean="0">
                <a:latin typeface="+mj-lt"/>
              </a:rPr>
              <a:t>.</a:t>
            </a:r>
            <a:endParaRPr lang="en-US" sz="1800" dirty="0">
              <a:latin typeface="+mj-lt"/>
            </a:endParaRPr>
          </a:p>
        </p:txBody>
      </p:sp>
    </p:spTree>
    <p:extLst>
      <p:ext uri="{BB962C8B-B14F-4D97-AF65-F5344CB8AC3E}">
        <p14:creationId xmlns:p14="http://schemas.microsoft.com/office/powerpoint/2010/main" val="2795085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矩形 7"/>
          <p:cNvSpPr>
            <a:spLocks noChangeArrowheads="1"/>
          </p:cNvSpPr>
          <p:nvPr/>
        </p:nvSpPr>
        <p:spPr bwMode="auto">
          <a:xfrm>
            <a:off x="0" y="214313"/>
            <a:ext cx="7500938" cy="579437"/>
          </a:xfrm>
          <a:prstGeom prst="rect">
            <a:avLst/>
          </a:prstGeom>
          <a:noFill/>
          <a:ln w="9525">
            <a:noFill/>
            <a:miter lim="800000"/>
            <a:headEnd/>
            <a:tailEnd/>
          </a:ln>
        </p:spPr>
        <p:txBody>
          <a:bodyPr>
            <a:spAutoFit/>
          </a:bodyPr>
          <a:lstStyle/>
          <a:p>
            <a:pPr algn="just">
              <a:spcBef>
                <a:spcPct val="50000"/>
              </a:spcBef>
            </a:pPr>
            <a:r>
              <a:rPr lang="en-US" altLang="zh-CN" sz="3200" b="1">
                <a:solidFill>
                  <a:srgbClr val="558ED5"/>
                </a:solidFill>
                <a:cs typeface="Arial" charset="0"/>
              </a:rPr>
              <a:t>Background of the project</a:t>
            </a:r>
          </a:p>
        </p:txBody>
      </p:sp>
      <p:graphicFrame>
        <p:nvGraphicFramePr>
          <p:cNvPr id="80238" name="Group 366"/>
          <p:cNvGraphicFramePr>
            <a:graphicFrameLocks noGrp="1"/>
          </p:cNvGraphicFramePr>
          <p:nvPr/>
        </p:nvGraphicFramePr>
        <p:xfrm>
          <a:off x="228600" y="1441450"/>
          <a:ext cx="7696200" cy="5339399"/>
        </p:xfrm>
        <a:graphic>
          <a:graphicData uri="http://schemas.openxmlformats.org/drawingml/2006/table">
            <a:tbl>
              <a:tblPr/>
              <a:tblGrid>
                <a:gridCol w="1143000"/>
                <a:gridCol w="1935163"/>
                <a:gridCol w="1538287"/>
                <a:gridCol w="1539875"/>
                <a:gridCol w="1539875"/>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Entry</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Compound</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Maltase</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Sucrase</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Isomaltase</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29a (R = 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0.32</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0.44</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0.14</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r>
              <a:tr h="258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29b (R = CH</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3</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0.46</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5.3</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0.39</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r>
              <a:tr h="212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3</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29c (R = CH</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3</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1.3</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1.0</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0.95</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r>
              <a:tr h="168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4</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29d (R = C</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2</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H</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5</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0.32</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0.44</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0.14</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5</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29e (R = </a:t>
                      </a:r>
                      <a:r>
                        <a:rPr kumimoji="0" lang="en-US" altLang="zh-CN" sz="1200" b="1" i="1" u="none" strike="noStrike" cap="none" normalizeH="0" baseline="0" smtClean="0">
                          <a:ln>
                            <a:noFill/>
                          </a:ln>
                          <a:solidFill>
                            <a:schemeClr val="tx1"/>
                          </a:solidFill>
                          <a:effectLst/>
                          <a:latin typeface="Times New Roman" pitchFamily="18" charset="0"/>
                          <a:ea typeface="宋体" charset="-122"/>
                          <a:cs typeface="Times New Roman" pitchFamily="18" charset="0"/>
                        </a:rPr>
                        <a:t>o</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-CH</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3</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0.66</a:t>
                      </a:r>
                      <a:endParaRPr kumimoji="0" lang="zh-CN" altLang="en-US" sz="1200" b="1"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0.41</a:t>
                      </a:r>
                      <a:endParaRPr kumimoji="0" lang="zh-CN" altLang="en-US" sz="1200" b="1"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0.48</a:t>
                      </a:r>
                      <a:endParaRPr kumimoji="0" lang="zh-CN" altLang="en-US" sz="1200" b="1"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6</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29f (R = </a:t>
                      </a:r>
                      <a:r>
                        <a:rPr kumimoji="0" lang="en-US" altLang="zh-CN" sz="1200" b="1" i="1" u="none" strike="noStrike" cap="none" normalizeH="0" baseline="0" smtClean="0">
                          <a:ln>
                            <a:noFill/>
                          </a:ln>
                          <a:solidFill>
                            <a:schemeClr val="tx1"/>
                          </a:solidFill>
                          <a:effectLst/>
                          <a:latin typeface="Times New Roman" pitchFamily="18" charset="0"/>
                          <a:ea typeface="宋体" charset="-122"/>
                          <a:cs typeface="Times New Roman" pitchFamily="18" charset="0"/>
                        </a:rPr>
                        <a:t>m</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-CH</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3</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0.84</a:t>
                      </a:r>
                      <a:endParaRPr kumimoji="0" lang="zh-CN" altLang="en-US" sz="1200" b="1"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1.3</a:t>
                      </a:r>
                      <a:endParaRPr kumimoji="0" lang="zh-CN" altLang="en-US" sz="1200" b="1"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0.35</a:t>
                      </a:r>
                      <a:endParaRPr kumimoji="0" lang="zh-CN" altLang="en-US" sz="1200" b="1"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r>
              <a:tr h="182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7</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29g (R = </a:t>
                      </a:r>
                      <a:r>
                        <a:rPr kumimoji="0" lang="en-US" altLang="zh-CN" sz="1200" b="1" i="1" u="none" strike="noStrike" cap="none" normalizeH="0" baseline="0" smtClean="0">
                          <a:ln>
                            <a:noFill/>
                          </a:ln>
                          <a:solidFill>
                            <a:schemeClr val="tx1"/>
                          </a:solidFill>
                          <a:effectLst/>
                          <a:latin typeface="Times New Roman" pitchFamily="18" charset="0"/>
                          <a:ea typeface="宋体" charset="-122"/>
                          <a:cs typeface="Times New Roman" pitchFamily="18" charset="0"/>
                        </a:rPr>
                        <a:t>p</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-CH</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3</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0.86</a:t>
                      </a:r>
                      <a:endParaRPr kumimoji="0" lang="zh-CN" altLang="en-US" sz="1200" b="1"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1.1</a:t>
                      </a:r>
                      <a:endParaRPr kumimoji="0" lang="zh-CN" altLang="en-US" sz="1200" b="1"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0.68</a:t>
                      </a:r>
                      <a:endParaRPr kumimoji="0" lang="zh-CN" altLang="en-US" sz="1200" b="1"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alpha val="50195"/>
                      </a:srgbClr>
                    </a:solidFill>
                  </a:tcPr>
                </a:tc>
              </a:tr>
              <a:tr h="241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8</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29h (R = </a:t>
                      </a:r>
                      <a:r>
                        <a:rPr kumimoji="0" lang="en-US" altLang="zh-CN" sz="1200" b="1" i="1" u="none" strike="noStrike" cap="none" normalizeH="0" baseline="0" smtClean="0">
                          <a:ln>
                            <a:noFill/>
                          </a:ln>
                          <a:solidFill>
                            <a:schemeClr val="tx1"/>
                          </a:solidFill>
                          <a:effectLst/>
                          <a:latin typeface="Times New Roman" pitchFamily="18" charset="0"/>
                          <a:ea typeface="宋体" charset="-122"/>
                          <a:cs typeface="Times New Roman" pitchFamily="18" charset="0"/>
                        </a:rPr>
                        <a:t>o</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-Cl)</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0.31</a:t>
                      </a:r>
                      <a:endParaRPr kumimoji="0" lang="zh-CN" altLang="en-US" sz="1200" b="1"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0.09</a:t>
                      </a:r>
                      <a:endParaRPr kumimoji="0" lang="zh-CN" altLang="en-US" sz="1200" b="1"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0.26</a:t>
                      </a:r>
                      <a:endParaRPr kumimoji="0" lang="zh-CN" altLang="en-US" sz="1200" b="1"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ts val="1438"/>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29i (R = </a:t>
                      </a:r>
                      <a:r>
                        <a:rPr kumimoji="0" lang="en-US" altLang="zh-CN" sz="1200" b="1" i="1" u="none" strike="noStrike" cap="none" normalizeH="0" baseline="0" smtClean="0">
                          <a:ln>
                            <a:noFill/>
                          </a:ln>
                          <a:solidFill>
                            <a:schemeClr val="tx1"/>
                          </a:solidFill>
                          <a:effectLst/>
                          <a:latin typeface="Times New Roman" pitchFamily="18" charset="0"/>
                          <a:ea typeface="宋体" charset="-122"/>
                          <a:cs typeface="Times New Roman" pitchFamily="18" charset="0"/>
                        </a:rPr>
                        <a:t>m</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-Cl)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0.31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r>
              <a:tr h="306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ts val="1438"/>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29j (R= </a:t>
                      </a:r>
                      <a:r>
                        <a:rPr kumimoji="0" lang="en-US" altLang="zh-CN" sz="1200" b="1" i="1" u="none" strike="noStrike" cap="none" normalizeH="0" baseline="0" smtClean="0">
                          <a:ln>
                            <a:noFill/>
                          </a:ln>
                          <a:solidFill>
                            <a:schemeClr val="tx1"/>
                          </a:solidFill>
                          <a:effectLst/>
                          <a:latin typeface="Times New Roman" pitchFamily="18" charset="0"/>
                          <a:ea typeface="宋体" charset="-122"/>
                          <a:cs typeface="Times New Roman" pitchFamily="18" charset="0"/>
                        </a:rPr>
                        <a:t>p</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-Cl)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0.89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0.72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0.48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r>
              <a:tr h="284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ts val="1438"/>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29k (R = </a:t>
                      </a:r>
                      <a:r>
                        <a:rPr kumimoji="0" lang="en-US" altLang="zh-CN" sz="1200" b="1" i="1" u="none" strike="noStrike" cap="none" normalizeH="0" baseline="0" smtClean="0">
                          <a:ln>
                            <a:noFill/>
                          </a:ln>
                          <a:solidFill>
                            <a:schemeClr val="tx1"/>
                          </a:solidFill>
                          <a:effectLst/>
                          <a:latin typeface="Times New Roman" pitchFamily="18" charset="0"/>
                          <a:ea typeface="宋体" charset="-122"/>
                          <a:cs typeface="Times New Roman" pitchFamily="18" charset="0"/>
                        </a:rPr>
                        <a:t>o</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-CF</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3</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0.33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0.19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r>
              <a:tr h="307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ts val="1438"/>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29l (R = </a:t>
                      </a:r>
                      <a:r>
                        <a:rPr kumimoji="0" lang="en-US" altLang="zh-CN" sz="1200" b="1" i="1" u="none" strike="noStrike" cap="none" normalizeH="0" baseline="0" smtClean="0">
                          <a:ln>
                            <a:noFill/>
                          </a:ln>
                          <a:solidFill>
                            <a:schemeClr val="tx1"/>
                          </a:solidFill>
                          <a:effectLst/>
                          <a:latin typeface="Times New Roman" pitchFamily="18" charset="0"/>
                          <a:ea typeface="宋体" charset="-122"/>
                          <a:cs typeface="Times New Roman" pitchFamily="18" charset="0"/>
                        </a:rPr>
                        <a:t>m</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-CF</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3</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0.98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0.82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ts val="1438"/>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29m (R = </a:t>
                      </a:r>
                      <a:r>
                        <a:rPr kumimoji="0" lang="en-US" altLang="zh-CN" sz="1200" b="1" i="1" u="none" strike="noStrike" cap="none" normalizeH="0" baseline="0" smtClean="0">
                          <a:ln>
                            <a:noFill/>
                          </a:ln>
                          <a:solidFill>
                            <a:schemeClr val="tx1"/>
                          </a:solidFill>
                          <a:effectLst/>
                          <a:latin typeface="Times New Roman" pitchFamily="18" charset="0"/>
                          <a:ea typeface="宋体" charset="-122"/>
                          <a:cs typeface="Times New Roman" pitchFamily="18" charset="0"/>
                        </a:rPr>
                        <a:t>p</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-CF</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3</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0.98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0.72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0.38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r>
              <a:tr h="234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ts val="1438"/>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29n (R = </a:t>
                      </a:r>
                      <a:r>
                        <a:rPr kumimoji="0" lang="en-US" altLang="zh-CN" sz="1200" b="1" i="1" u="none" strike="noStrike" cap="none" normalizeH="0" baseline="0" smtClean="0">
                          <a:ln>
                            <a:noFill/>
                          </a:ln>
                          <a:solidFill>
                            <a:schemeClr val="tx1"/>
                          </a:solidFill>
                          <a:effectLst/>
                          <a:latin typeface="Times New Roman" pitchFamily="18" charset="0"/>
                          <a:ea typeface="宋体" charset="-122"/>
                          <a:cs typeface="Times New Roman" pitchFamily="18" charset="0"/>
                        </a:rPr>
                        <a:t>o</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-NO</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2</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0.042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50195"/>
                      </a:srgbClr>
                    </a:solid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61176"/>
                      </a:srgbClr>
                    </a:solidFill>
                  </a:tcPr>
                </a:tc>
                <a:tc>
                  <a:txBody>
                    <a:bodyPr/>
                    <a:lstStyle/>
                    <a:p>
                      <a:pPr marL="0" marR="0" lvl="0" indent="0" algn="l" defTabSz="914400" rtl="0" eaLnBrk="1" fontAlgn="base" latinLnBrk="0" hangingPunct="1">
                        <a:lnSpc>
                          <a:spcPts val="1438"/>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29o (R = </a:t>
                      </a:r>
                      <a:r>
                        <a:rPr kumimoji="0" lang="en-US" altLang="zh-CN" sz="1200" b="1" i="1" u="none" strike="noStrike" cap="none" normalizeH="0" baseline="0" smtClean="0">
                          <a:ln>
                            <a:noFill/>
                          </a:ln>
                          <a:solidFill>
                            <a:schemeClr val="tx1"/>
                          </a:solidFill>
                          <a:effectLst/>
                          <a:latin typeface="Times New Roman" pitchFamily="18" charset="0"/>
                          <a:ea typeface="宋体" charset="-122"/>
                          <a:cs typeface="Times New Roman" pitchFamily="18" charset="0"/>
                        </a:rPr>
                        <a:t>m</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-NO</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2</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6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0.94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6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0.49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6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61176"/>
                      </a:srgbClr>
                    </a:solidFill>
                  </a:tcPr>
                </a:tc>
              </a:tr>
              <a:tr h="258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61176"/>
                      </a:srgbClr>
                    </a:solidFill>
                  </a:tcPr>
                </a:tc>
                <a:tc>
                  <a:txBody>
                    <a:bodyPr/>
                    <a:lstStyle/>
                    <a:p>
                      <a:pPr marL="0" marR="0" lvl="0" indent="0" algn="l" defTabSz="914400" rtl="0" eaLnBrk="1" fontAlgn="base" latinLnBrk="0" hangingPunct="1">
                        <a:lnSpc>
                          <a:spcPts val="1438"/>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29p (R = </a:t>
                      </a:r>
                      <a:r>
                        <a:rPr kumimoji="0" lang="en-US" altLang="zh-CN" sz="1200" b="1" i="1" u="none" strike="noStrike" cap="none" normalizeH="0" baseline="0" smtClean="0">
                          <a:ln>
                            <a:noFill/>
                          </a:ln>
                          <a:solidFill>
                            <a:schemeClr val="tx1"/>
                          </a:solidFill>
                          <a:effectLst/>
                          <a:latin typeface="Times New Roman" pitchFamily="18" charset="0"/>
                          <a:ea typeface="宋体" charset="-122"/>
                          <a:cs typeface="Times New Roman" pitchFamily="18" charset="0"/>
                        </a:rPr>
                        <a:t>p</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-NO</a:t>
                      </a:r>
                      <a:r>
                        <a:rPr kumimoji="0" lang="en-US" altLang="zh-CN" sz="1200" b="1" i="0" u="none" strike="noStrike" cap="none" normalizeH="0" baseline="-25000" smtClean="0">
                          <a:ln>
                            <a:noFill/>
                          </a:ln>
                          <a:solidFill>
                            <a:schemeClr val="tx1"/>
                          </a:solidFill>
                          <a:effectLst/>
                          <a:latin typeface="Times New Roman" pitchFamily="18" charset="0"/>
                          <a:ea typeface="宋体" charset="-122"/>
                          <a:cs typeface="Times New Roman" pitchFamily="18" charset="0"/>
                        </a:rPr>
                        <a:t>2</a:t>
                      </a: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6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0.68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6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0.38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6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alpha val="61176"/>
                      </a:srgbClr>
                    </a:solid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17</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Voglibose </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1.2</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0.2</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2.1</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18</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Acarbose </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2.0</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1.7</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charset="-122"/>
                          <a:cs typeface="Times New Roman" pitchFamily="18" charset="0"/>
                        </a:rPr>
                        <a:t>155</a:t>
                      </a:r>
                      <a:endParaRPr kumimoji="0" lang="en-US" altLang="zh-CN" sz="1800" b="1"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7708" name="Text Box 367"/>
          <p:cNvSpPr txBox="1">
            <a:spLocks noChangeArrowheads="1"/>
          </p:cNvSpPr>
          <p:nvPr/>
        </p:nvSpPr>
        <p:spPr bwMode="auto">
          <a:xfrm>
            <a:off x="152400" y="1139825"/>
            <a:ext cx="8534400" cy="304800"/>
          </a:xfrm>
          <a:prstGeom prst="rect">
            <a:avLst/>
          </a:prstGeom>
          <a:noFill/>
          <a:ln w="9525" algn="ctr">
            <a:noFill/>
            <a:miter lim="800000"/>
            <a:headEnd/>
            <a:tailEnd/>
          </a:ln>
        </p:spPr>
        <p:txBody>
          <a:bodyPr>
            <a:spAutoFit/>
          </a:bodyPr>
          <a:lstStyle/>
          <a:p>
            <a:pPr>
              <a:spcBef>
                <a:spcPct val="50000"/>
              </a:spcBef>
            </a:pPr>
            <a:r>
              <a:rPr lang="en-US" altLang="zh-CN" b="1"/>
              <a:t>Table 2.</a:t>
            </a:r>
            <a:r>
              <a:rPr lang="en-US" altLang="zh-CN"/>
              <a:t> IC</a:t>
            </a:r>
            <a:r>
              <a:rPr lang="en-US" altLang="zh-CN" baseline="-25000"/>
              <a:t>50</a:t>
            </a:r>
            <a:r>
              <a:rPr lang="en-US" altLang="zh-CN"/>
              <a:t> Values (mM) of thiosugar sulfonium salts and related compounds against disaccharidases</a:t>
            </a:r>
            <a:endParaRPr lang="en-US" altLang="zh-CN" b="1"/>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矩形 7"/>
          <p:cNvSpPr>
            <a:spLocks noChangeArrowheads="1"/>
          </p:cNvSpPr>
          <p:nvPr/>
        </p:nvSpPr>
        <p:spPr bwMode="auto">
          <a:xfrm>
            <a:off x="0" y="214313"/>
            <a:ext cx="7500938" cy="579437"/>
          </a:xfrm>
          <a:prstGeom prst="rect">
            <a:avLst/>
          </a:prstGeom>
          <a:noFill/>
          <a:ln w="9525">
            <a:noFill/>
            <a:miter lim="800000"/>
            <a:headEnd/>
            <a:tailEnd/>
          </a:ln>
        </p:spPr>
        <p:txBody>
          <a:bodyPr>
            <a:spAutoFit/>
          </a:bodyPr>
          <a:lstStyle/>
          <a:p>
            <a:pPr algn="just">
              <a:spcBef>
                <a:spcPct val="50000"/>
              </a:spcBef>
            </a:pPr>
            <a:r>
              <a:rPr lang="en-US" altLang="zh-CN" sz="3200" b="1">
                <a:solidFill>
                  <a:srgbClr val="558ED5"/>
                </a:solidFill>
                <a:cs typeface="Arial" charset="0"/>
              </a:rPr>
              <a:t>Background of the project</a:t>
            </a:r>
          </a:p>
        </p:txBody>
      </p:sp>
      <p:graphicFrame>
        <p:nvGraphicFramePr>
          <p:cNvPr id="80238" name="Group 366"/>
          <p:cNvGraphicFramePr>
            <a:graphicFrameLocks noGrp="1"/>
          </p:cNvGraphicFramePr>
          <p:nvPr/>
        </p:nvGraphicFramePr>
        <p:xfrm>
          <a:off x="228600" y="1441450"/>
          <a:ext cx="7696200" cy="5370195"/>
        </p:xfrm>
        <a:graphic>
          <a:graphicData uri="http://schemas.openxmlformats.org/drawingml/2006/table">
            <a:tbl>
              <a:tblPr/>
              <a:tblGrid>
                <a:gridCol w="1143000"/>
                <a:gridCol w="1935163"/>
                <a:gridCol w="1538287"/>
                <a:gridCol w="1539875"/>
                <a:gridCol w="1539875"/>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Entry</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Compound</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Maltase</a:t>
                      </a:r>
                      <a:endParaRPr kumimoji="0" lang="en-US" altLang="zh-CN" sz="18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Sucrase</a:t>
                      </a:r>
                      <a:endParaRPr kumimoji="0" lang="en-US" altLang="zh-CN" sz="18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Isomaltase</a:t>
                      </a:r>
                      <a:endParaRPr kumimoji="0" lang="en-US" altLang="zh-CN" sz="18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29a (R = 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0.32</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0.44</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0.14</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r>
              <a:tr h="2590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29b (R = CH</a:t>
                      </a:r>
                      <a:r>
                        <a:rPr kumimoji="0" lang="en-US" altLang="zh-CN" sz="1200" b="1" i="0" u="none" strike="noStrike" cap="none" normalizeH="0" baseline="-25000" dirty="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0.46</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5.3</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0.39</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r>
              <a:tr h="2133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3</a:t>
                      </a:r>
                      <a:endParaRPr kumimoji="0" lang="en-US" altLang="zh-CN" sz="18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29c (R = CH</a:t>
                      </a:r>
                      <a:r>
                        <a:rPr kumimoji="0" lang="en-US" altLang="zh-CN" sz="1200" b="1" i="0" u="none" strike="noStrike" cap="none" normalizeH="0" baseline="-25000" dirty="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1.3</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1.0</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0.95</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r>
              <a:tr h="1676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4</a:t>
                      </a:r>
                      <a:endParaRPr kumimoji="0" lang="en-US" altLang="zh-CN" sz="18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29d (R = C</a:t>
                      </a:r>
                      <a:r>
                        <a:rPr kumimoji="0" lang="en-US" altLang="zh-CN" sz="1200" b="1" i="0" u="none" strike="noStrike" kern="1200" cap="none" normalizeH="0" baseline="-25000" dirty="0" smtClean="0">
                          <a:ln>
                            <a:noFill/>
                          </a:ln>
                          <a:solidFill>
                            <a:schemeClr val="tx1"/>
                          </a:solidFill>
                          <a:effectLst/>
                          <a:latin typeface="Times New Roman" pitchFamily="18" charset="0"/>
                          <a:ea typeface="宋体" pitchFamily="2" charset="-122"/>
                          <a:cs typeface="Times New Roman" pitchFamily="18" charset="0"/>
                        </a:rPr>
                        <a:t>2</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H</a:t>
                      </a:r>
                      <a:r>
                        <a:rPr kumimoji="0" lang="en-US" altLang="zh-CN" sz="1200" b="1" i="0" u="none" strike="noStrike" cap="none" normalizeH="0" baseline="-25000" dirty="0" smtClean="0">
                          <a:ln>
                            <a:noFill/>
                          </a:ln>
                          <a:solidFill>
                            <a:schemeClr val="tx1"/>
                          </a:solidFill>
                          <a:effectLst/>
                          <a:latin typeface="Times New Roman" pitchFamily="18" charset="0"/>
                          <a:ea typeface="宋体" pitchFamily="2" charset="-122"/>
                          <a:cs typeface="Times New Roman" pitchFamily="18" charset="0"/>
                        </a:rPr>
                        <a:t>5</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0.32</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0.44</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0.14</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r>
              <a:tr h="2743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5</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29e (R = </a:t>
                      </a:r>
                      <a:r>
                        <a:rPr kumimoji="0" lang="en-US" altLang="zh-CN" sz="1200" b="1"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o</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-CH</a:t>
                      </a:r>
                      <a:r>
                        <a:rPr kumimoji="0" lang="en-US" altLang="zh-CN" sz="1200" b="1" i="0" u="none" strike="noStrike" kern="1200" cap="none" normalizeH="0" baseline="-25000" dirty="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algn="l"/>
                      <a:r>
                        <a:rPr lang="en-US" altLang="zh-CN" sz="1200" b="1" dirty="0" smtClean="0">
                          <a:latin typeface="Times New Roman" pitchFamily="18" charset="0"/>
                          <a:cs typeface="Times New Roman" pitchFamily="18" charset="0"/>
                        </a:rPr>
                        <a:t>0.66</a:t>
                      </a:r>
                      <a:endParaRPr lang="zh-CN" altLang="en-US" sz="1200" b="1" dirty="0">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algn="l"/>
                      <a:r>
                        <a:rPr lang="en-US" altLang="zh-CN" sz="1200" b="1" dirty="0" smtClean="0">
                          <a:latin typeface="Times New Roman" pitchFamily="18" charset="0"/>
                          <a:cs typeface="Times New Roman" pitchFamily="18" charset="0"/>
                        </a:rPr>
                        <a:t>0.41</a:t>
                      </a:r>
                      <a:endParaRPr lang="zh-CN" altLang="en-US" sz="1200" b="1" dirty="0">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algn="l"/>
                      <a:r>
                        <a:rPr lang="en-US" altLang="zh-CN" sz="1200" b="1" dirty="0" smtClean="0">
                          <a:latin typeface="Times New Roman" pitchFamily="18" charset="0"/>
                          <a:cs typeface="Times New Roman" pitchFamily="18" charset="0"/>
                        </a:rPr>
                        <a:t>0.48</a:t>
                      </a:r>
                      <a:endParaRPr lang="zh-CN" altLang="en-US" sz="1200" b="1" dirty="0">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6</a:t>
                      </a:r>
                      <a:endParaRPr kumimoji="0" lang="en-US" altLang="zh-CN" sz="18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29f (R = </a:t>
                      </a:r>
                      <a:r>
                        <a:rPr kumimoji="0" lang="en-US" altLang="zh-CN" sz="1200" b="1"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m</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-CH</a:t>
                      </a:r>
                      <a:r>
                        <a:rPr kumimoji="0" lang="en-US" altLang="zh-CN" sz="1200" b="1" i="0" u="none" strike="noStrike" kern="1200" cap="none" normalizeH="0" baseline="-25000" dirty="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algn="l"/>
                      <a:r>
                        <a:rPr lang="en-US" altLang="zh-CN" sz="1200" b="1" dirty="0" smtClean="0">
                          <a:latin typeface="Times New Roman" pitchFamily="18" charset="0"/>
                          <a:cs typeface="Times New Roman" pitchFamily="18" charset="0"/>
                        </a:rPr>
                        <a:t>0.84</a:t>
                      </a:r>
                      <a:endParaRPr lang="zh-CN" altLang="en-US" sz="1200" b="1" dirty="0">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algn="l"/>
                      <a:r>
                        <a:rPr lang="en-US" altLang="zh-CN" sz="1200" b="1" dirty="0" smtClean="0">
                          <a:latin typeface="Times New Roman" pitchFamily="18" charset="0"/>
                          <a:cs typeface="Times New Roman" pitchFamily="18" charset="0"/>
                        </a:rPr>
                        <a:t>1.3</a:t>
                      </a:r>
                      <a:endParaRPr lang="zh-CN" altLang="en-US" sz="1200" b="1" dirty="0">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algn="l"/>
                      <a:r>
                        <a:rPr lang="en-US" altLang="zh-CN" sz="1200" b="1" dirty="0" smtClean="0">
                          <a:latin typeface="Times New Roman" pitchFamily="18" charset="0"/>
                          <a:cs typeface="Times New Roman" pitchFamily="18" charset="0"/>
                        </a:rPr>
                        <a:t>0.35</a:t>
                      </a:r>
                      <a:endParaRPr lang="zh-CN" altLang="en-US" sz="1200" b="1" dirty="0">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r>
              <a:tr h="1828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7</a:t>
                      </a:r>
                      <a:endParaRPr kumimoji="0" lang="en-US" altLang="zh-CN" sz="18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29g (R = </a:t>
                      </a:r>
                      <a:r>
                        <a:rPr kumimoji="0" lang="en-US" altLang="zh-CN" sz="1200" b="1"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p</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-CH</a:t>
                      </a:r>
                      <a:r>
                        <a:rPr kumimoji="0" lang="en-US" altLang="zh-CN" sz="1200" b="1" i="0" u="none" strike="noStrike" kern="1200" cap="none" normalizeH="0" baseline="-25000" dirty="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algn="l"/>
                      <a:r>
                        <a:rPr lang="en-US" altLang="zh-CN" sz="1200" b="1" dirty="0" smtClean="0">
                          <a:latin typeface="Times New Roman" pitchFamily="18" charset="0"/>
                          <a:cs typeface="Times New Roman" pitchFamily="18" charset="0"/>
                        </a:rPr>
                        <a:t>0.86</a:t>
                      </a:r>
                      <a:endParaRPr lang="zh-CN" altLang="en-US" sz="1200" b="1" dirty="0">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algn="l"/>
                      <a:r>
                        <a:rPr lang="en-US" altLang="zh-CN" sz="1200" b="1" dirty="0" smtClean="0">
                          <a:latin typeface="Times New Roman" pitchFamily="18" charset="0"/>
                          <a:cs typeface="Times New Roman" pitchFamily="18" charset="0"/>
                        </a:rPr>
                        <a:t>1.1</a:t>
                      </a:r>
                      <a:endParaRPr lang="zh-CN" altLang="en-US" sz="1200" b="1" dirty="0">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algn="l"/>
                      <a:r>
                        <a:rPr lang="en-US" altLang="zh-CN" sz="1200" b="1" dirty="0" smtClean="0">
                          <a:latin typeface="Times New Roman" pitchFamily="18" charset="0"/>
                          <a:cs typeface="Times New Roman" pitchFamily="18" charset="0"/>
                        </a:rPr>
                        <a:t>0.68</a:t>
                      </a:r>
                      <a:endParaRPr lang="zh-CN" altLang="en-US" sz="1200" b="1" dirty="0">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90000"/>
                        <a:alpha val="50000"/>
                      </a:schemeClr>
                    </a:solidFill>
                  </a:tcPr>
                </a:tc>
              </a:tr>
              <a:tr h="2419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8</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29h (R = </a:t>
                      </a:r>
                      <a:r>
                        <a:rPr kumimoji="0" lang="en-US" altLang="zh-CN" sz="1200" b="1"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o</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200" b="1"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C</a:t>
                      </a:r>
                      <a:r>
                        <a:rPr kumimoji="0" lang="en-US" altLang="zh-CN" sz="1200" b="1" i="0" u="none" strike="noStrike" kern="1200" cap="none" normalizeH="0" baseline="0" dirty="0" err="1" smtClean="0">
                          <a:ln>
                            <a:noFill/>
                          </a:ln>
                          <a:solidFill>
                            <a:schemeClr val="tx1"/>
                          </a:solidFill>
                          <a:effectLst/>
                          <a:latin typeface="Times New Roman" pitchFamily="18" charset="0"/>
                          <a:ea typeface="宋体" pitchFamily="2" charset="-122"/>
                          <a:cs typeface="Times New Roman" pitchFamily="18" charset="0"/>
                        </a:rPr>
                        <a:t>l</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algn="l"/>
                      <a:r>
                        <a:rPr lang="en-US" altLang="zh-CN" sz="1200" b="1" dirty="0" smtClean="0">
                          <a:latin typeface="Times New Roman" pitchFamily="18" charset="0"/>
                          <a:cs typeface="Times New Roman" pitchFamily="18" charset="0"/>
                        </a:rPr>
                        <a:t>0.31</a:t>
                      </a:r>
                      <a:endParaRPr lang="zh-CN" altLang="en-US" sz="1200" b="1" dirty="0">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algn="l"/>
                      <a:r>
                        <a:rPr lang="en-US" altLang="zh-CN" sz="1200" b="1" dirty="0" smtClean="0">
                          <a:latin typeface="Times New Roman" pitchFamily="18" charset="0"/>
                          <a:cs typeface="Times New Roman" pitchFamily="18" charset="0"/>
                        </a:rPr>
                        <a:t>0.09</a:t>
                      </a:r>
                      <a:endParaRPr lang="zh-CN" altLang="en-US" sz="1200" b="1" dirty="0">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algn="l"/>
                      <a:r>
                        <a:rPr lang="en-US" altLang="zh-CN" sz="1200" b="1" dirty="0" smtClean="0">
                          <a:latin typeface="Times New Roman" pitchFamily="18" charset="0"/>
                          <a:cs typeface="Times New Roman" pitchFamily="18" charset="0"/>
                        </a:rPr>
                        <a:t>0.26</a:t>
                      </a:r>
                      <a:endParaRPr lang="zh-CN" altLang="en-US" sz="1200" b="1" dirty="0">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r>
              <a:tr h="243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ts val="144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29i (R = </a:t>
                      </a:r>
                      <a:r>
                        <a:rPr kumimoji="0" lang="en-US" altLang="zh-CN" sz="1200" b="1"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m</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200" b="1"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C</a:t>
                      </a:r>
                      <a:r>
                        <a:rPr kumimoji="0" lang="en-US" altLang="zh-CN" sz="1200" b="1" i="0" u="none" strike="noStrike" kern="1200" cap="none" normalizeH="0" baseline="0" dirty="0" err="1" smtClean="0">
                          <a:ln>
                            <a:noFill/>
                          </a:ln>
                          <a:solidFill>
                            <a:schemeClr val="tx1"/>
                          </a:solidFill>
                          <a:effectLst/>
                          <a:latin typeface="Times New Roman" pitchFamily="18" charset="0"/>
                          <a:ea typeface="宋体" pitchFamily="2" charset="-122"/>
                          <a:cs typeface="Times New Roman" pitchFamily="18" charset="0"/>
                        </a:rPr>
                        <a:t>l</a:t>
                      </a: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0.31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r>
              <a:tr h="306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ts val="144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29j (R= </a:t>
                      </a:r>
                      <a:r>
                        <a:rPr kumimoji="0" lang="en-US" altLang="zh-CN" sz="1200" b="1"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p</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200" b="1"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C</a:t>
                      </a:r>
                      <a:r>
                        <a:rPr kumimoji="0" lang="en-US" altLang="zh-CN" sz="1200" b="1" i="0" u="none" strike="noStrike" kern="1200" cap="none" normalizeH="0" baseline="0" dirty="0" err="1" smtClean="0">
                          <a:ln>
                            <a:noFill/>
                          </a:ln>
                          <a:solidFill>
                            <a:schemeClr val="tx1"/>
                          </a:solidFill>
                          <a:effectLst/>
                          <a:latin typeface="Times New Roman" pitchFamily="18" charset="0"/>
                          <a:ea typeface="宋体" pitchFamily="2" charset="-122"/>
                          <a:cs typeface="Times New Roman" pitchFamily="18" charset="0"/>
                        </a:rPr>
                        <a:t>l</a:t>
                      </a: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0.89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0.72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0.48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r>
              <a:tr h="283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ts val="144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29k (R = </a:t>
                      </a:r>
                      <a:r>
                        <a:rPr kumimoji="0" lang="en-US" altLang="zh-CN" sz="1200" b="1"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o</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-CF</a:t>
                      </a:r>
                      <a:r>
                        <a:rPr kumimoji="0" lang="en-US" altLang="zh-CN" sz="1200" b="1" i="0" u="none" strike="noStrike" kern="1200" cap="none" normalizeH="0" baseline="-25000" dirty="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0.33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0.19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r>
              <a:tr h="3086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ts val="144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29l (R = </a:t>
                      </a:r>
                      <a:r>
                        <a:rPr kumimoji="0" lang="en-US" altLang="zh-CN" sz="1200" b="1" i="1"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m</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-CF</a:t>
                      </a:r>
                      <a:r>
                        <a:rPr kumimoji="0" lang="en-US" altLang="zh-CN" sz="1200" b="1" i="0" u="none" strike="noStrike" kern="1200" cap="none" normalizeH="0" baseline="-25000" dirty="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0.98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0.82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ts val="144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29m (R = </a:t>
                      </a:r>
                      <a:r>
                        <a:rPr kumimoji="0" lang="en-US" altLang="zh-CN" sz="1200" b="1"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p</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-CF</a:t>
                      </a:r>
                      <a:r>
                        <a:rPr kumimoji="0" lang="en-US" altLang="zh-CN" sz="1200" b="1" i="0" u="none" strike="noStrike" kern="1200" cap="none" normalizeH="0" baseline="-25000" dirty="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0.98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0.72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0.38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50000"/>
                      </a:schemeClr>
                    </a:solidFill>
                  </a:tcPr>
                </a:tc>
              </a:tr>
              <a:tr h="2343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3BB7">
                        <a:alpha val="29000"/>
                      </a:srgbClr>
                    </a:solidFill>
                  </a:tcPr>
                </a:tc>
                <a:tc>
                  <a:txBody>
                    <a:bodyPr/>
                    <a:lstStyle/>
                    <a:p>
                      <a:pPr marL="0" marR="0" lvl="0" indent="0" algn="l" defTabSz="914400" rtl="0" eaLnBrk="1" fontAlgn="base" latinLnBrk="0" hangingPunct="1">
                        <a:lnSpc>
                          <a:spcPts val="1440"/>
                        </a:lnSpc>
                        <a:spcBef>
                          <a:spcPct val="0"/>
                        </a:spcBef>
                        <a:spcAft>
                          <a:spcPct val="0"/>
                        </a:spcAft>
                        <a:buClrTx/>
                        <a:buSzTx/>
                        <a:buFontTx/>
                        <a:buNone/>
                        <a:tabLst/>
                      </a:pPr>
                      <a:r>
                        <a:rPr kumimoji="0" lang="en-US" altLang="zh-CN" sz="14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29n (R = </a:t>
                      </a:r>
                      <a:r>
                        <a:rPr kumimoji="0" lang="en-US" altLang="zh-CN" sz="1400" b="1"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o</a:t>
                      </a: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-NO</a:t>
                      </a:r>
                      <a:r>
                        <a:rPr kumimoji="0" lang="en-US" altLang="zh-CN" sz="1400" b="1" i="0" u="none" strike="noStrike" kern="1200" cap="none" normalizeH="0" baseline="-25000" dirty="0" smtClean="0">
                          <a:ln>
                            <a:noFill/>
                          </a:ln>
                          <a:solidFill>
                            <a:schemeClr val="tx1"/>
                          </a:solidFill>
                          <a:effectLst/>
                          <a:latin typeface="Times New Roman" pitchFamily="18" charset="0"/>
                          <a:ea typeface="宋体" pitchFamily="2" charset="-122"/>
                          <a:cs typeface="Times New Roman" pitchFamily="18" charset="0"/>
                        </a:rPr>
                        <a:t>2</a:t>
                      </a:r>
                      <a:r>
                        <a:rPr kumimoji="0" lang="en-US" altLang="zh-CN" sz="14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3BB7">
                        <a:alpha val="29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3BB7">
                        <a:alpha val="29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0.042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3BB7">
                        <a:alpha val="29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3BB7">
                        <a:alpha val="29000"/>
                      </a:srgbClr>
                    </a:solid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61000"/>
                      </a:schemeClr>
                    </a:solidFill>
                  </a:tcPr>
                </a:tc>
                <a:tc>
                  <a:txBody>
                    <a:bodyPr/>
                    <a:lstStyle/>
                    <a:p>
                      <a:pPr marL="0" marR="0" lvl="0" indent="0" algn="l" defTabSz="914400" rtl="0" eaLnBrk="1" fontAlgn="base" latinLnBrk="0" hangingPunct="1">
                        <a:lnSpc>
                          <a:spcPts val="1440"/>
                        </a:lnSpc>
                        <a:spcBef>
                          <a:spcPct val="0"/>
                        </a:spcBef>
                        <a:spcAft>
                          <a:spcPct val="0"/>
                        </a:spcAft>
                        <a:buClrTx/>
                        <a:buSzTx/>
                        <a:buFontTx/>
                        <a:buNone/>
                        <a:tabLst/>
                        <a:defRPr/>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29o (R = </a:t>
                      </a:r>
                      <a:r>
                        <a:rPr kumimoji="0" lang="en-US" altLang="zh-CN" sz="1200" b="1"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m</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-NO</a:t>
                      </a:r>
                      <a:r>
                        <a:rPr kumimoji="0" lang="en-US" altLang="zh-CN" sz="1200" b="1" i="0" u="none" strike="noStrike" kern="1200" cap="none" normalizeH="0" baseline="-25000" dirty="0" smtClean="0">
                          <a:ln>
                            <a:noFill/>
                          </a:ln>
                          <a:solidFill>
                            <a:schemeClr val="tx1"/>
                          </a:solidFill>
                          <a:effectLst/>
                          <a:latin typeface="Times New Roman" pitchFamily="18" charset="0"/>
                          <a:ea typeface="宋体" pitchFamily="2" charset="-122"/>
                          <a:cs typeface="Times New Roman" pitchFamily="18" charset="0"/>
                        </a:rPr>
                        <a:t>2</a:t>
                      </a: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61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0.94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61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0.49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61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61000"/>
                      </a:schemeClr>
                    </a:solidFill>
                  </a:tcPr>
                </a:tc>
              </a:tr>
              <a:tr h="2590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61000"/>
                      </a:schemeClr>
                    </a:solidFill>
                  </a:tcPr>
                </a:tc>
                <a:tc>
                  <a:txBody>
                    <a:bodyPr/>
                    <a:lstStyle/>
                    <a:p>
                      <a:pPr marL="0" marR="0" lvl="0" indent="0" algn="l" defTabSz="914400" rtl="0" eaLnBrk="1" fontAlgn="base" latinLnBrk="0" hangingPunct="1">
                        <a:lnSpc>
                          <a:spcPts val="1440"/>
                        </a:lnSpc>
                        <a:spcBef>
                          <a:spcPct val="0"/>
                        </a:spcBef>
                        <a:spcAft>
                          <a:spcPct val="0"/>
                        </a:spcAft>
                        <a:buClrTx/>
                        <a:buSzTx/>
                        <a:buFontTx/>
                        <a:buNone/>
                        <a:tabLst/>
                        <a:defRPr/>
                      </a:pP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29p (R = </a:t>
                      </a:r>
                      <a:r>
                        <a:rPr kumimoji="0" lang="en-US" altLang="zh-CN" sz="1200" b="1"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p</a:t>
                      </a: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-NO</a:t>
                      </a:r>
                      <a:r>
                        <a:rPr kumimoji="0" lang="en-US" altLang="zh-CN" sz="1200" b="1" i="0" u="none" strike="noStrike" kern="1200" cap="none" normalizeH="0" baseline="-25000" dirty="0" smtClean="0">
                          <a:ln>
                            <a:noFill/>
                          </a:ln>
                          <a:solidFill>
                            <a:schemeClr val="tx1"/>
                          </a:solidFill>
                          <a:effectLst/>
                          <a:latin typeface="Times New Roman" pitchFamily="18" charset="0"/>
                          <a:ea typeface="宋体" pitchFamily="2" charset="-122"/>
                          <a:cs typeface="Times New Roman" pitchFamily="18" charset="0"/>
                        </a:rPr>
                        <a:t>2</a:t>
                      </a:r>
                      <a:r>
                        <a:rPr kumimoji="0" lang="en-US" altLang="zh-CN" sz="1200" b="1" i="0" u="none" strike="noStrike" kern="1200" cap="none" normalizeH="0" baseline="0" dirty="0" smtClean="0">
                          <a:ln>
                            <a:noFill/>
                          </a:ln>
                          <a:solidFill>
                            <a:schemeClr val="tx1"/>
                          </a:solidFill>
                          <a:effectLst/>
                          <a:latin typeface="Times New Roman" pitchFamily="18" charset="0"/>
                          <a:ea typeface="宋体" pitchFamily="2"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61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0.68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61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0.38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61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alpha val="61000"/>
                      </a:schemeClr>
                    </a:solidFill>
                  </a:tcPr>
                </a:tc>
              </a:tr>
              <a:tr h="243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17</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Voglibose </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1.2</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0.2</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2.1</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81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18</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Acarbose </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2.0</a:t>
                      </a:r>
                      <a:endParaRPr kumimoji="0" lang="en-US" altLang="zh-CN" sz="18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1.7</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155</a:t>
                      </a:r>
                      <a:endParaRPr kumimoji="0" lang="en-US" altLang="zh-CN" sz="1800" b="1" i="0" u="none" strike="noStrike" cap="none" normalizeH="0" baseline="0" dirty="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8732" name="Text Box 367"/>
          <p:cNvSpPr txBox="1">
            <a:spLocks noChangeArrowheads="1"/>
          </p:cNvSpPr>
          <p:nvPr/>
        </p:nvSpPr>
        <p:spPr bwMode="auto">
          <a:xfrm>
            <a:off x="152400" y="1139825"/>
            <a:ext cx="8305800" cy="304800"/>
          </a:xfrm>
          <a:prstGeom prst="rect">
            <a:avLst/>
          </a:prstGeom>
          <a:noFill/>
          <a:ln w="9525" algn="ctr">
            <a:noFill/>
            <a:miter lim="800000"/>
            <a:headEnd/>
            <a:tailEnd/>
          </a:ln>
        </p:spPr>
        <p:txBody>
          <a:bodyPr>
            <a:spAutoFit/>
          </a:bodyPr>
          <a:lstStyle/>
          <a:p>
            <a:pPr>
              <a:spcBef>
                <a:spcPct val="50000"/>
              </a:spcBef>
            </a:pPr>
            <a:r>
              <a:rPr lang="en-US" altLang="zh-CN" b="1"/>
              <a:t>Table 2.</a:t>
            </a:r>
            <a:r>
              <a:rPr lang="en-US" altLang="zh-CN"/>
              <a:t> IC</a:t>
            </a:r>
            <a:r>
              <a:rPr lang="en-US" altLang="zh-CN" baseline="-25000"/>
              <a:t>50</a:t>
            </a:r>
            <a:r>
              <a:rPr lang="en-US" altLang="zh-CN"/>
              <a:t> Values (</a:t>
            </a:r>
            <a:r>
              <a:rPr lang="en-US" altLang="zh-CN">
                <a:latin typeface="Symbol" pitchFamily="18" charset="2"/>
              </a:rPr>
              <a:t>m</a:t>
            </a:r>
            <a:r>
              <a:rPr lang="en-US" altLang="zh-CN"/>
              <a:t>M) of thiosugar sulfonium salts and related compounds against disaccharidases</a:t>
            </a:r>
            <a:endParaRPr lang="en-US" altLang="zh-CN" b="1"/>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2"/>
          <p:cNvPicPr>
            <a:picLocks noChangeAspect="1" noChangeArrowheads="1"/>
          </p:cNvPicPr>
          <p:nvPr/>
        </p:nvPicPr>
        <p:blipFill>
          <a:blip r:embed="rId3"/>
          <a:srcRect/>
          <a:stretch>
            <a:fillRect/>
          </a:stretch>
        </p:blipFill>
        <p:spPr bwMode="auto">
          <a:xfrm>
            <a:off x="228600" y="1295400"/>
            <a:ext cx="3810000" cy="3073400"/>
          </a:xfrm>
          <a:prstGeom prst="rect">
            <a:avLst/>
          </a:prstGeom>
          <a:noFill/>
          <a:ln w="9525" algn="ctr">
            <a:noFill/>
            <a:miter lim="800000"/>
            <a:headEnd/>
            <a:tailEnd/>
          </a:ln>
        </p:spPr>
      </p:pic>
      <p:graphicFrame>
        <p:nvGraphicFramePr>
          <p:cNvPr id="62467" name="Object 12"/>
          <p:cNvGraphicFramePr>
            <a:graphicFrameLocks noChangeAspect="1"/>
          </p:cNvGraphicFramePr>
          <p:nvPr/>
        </p:nvGraphicFramePr>
        <p:xfrm>
          <a:off x="4419600" y="1143000"/>
          <a:ext cx="4724400" cy="4308475"/>
        </p:xfrm>
        <a:graphic>
          <a:graphicData uri="http://schemas.openxmlformats.org/presentationml/2006/ole">
            <mc:AlternateContent xmlns:mc="http://schemas.openxmlformats.org/markup-compatibility/2006">
              <mc:Choice xmlns:v="urn:schemas-microsoft-com:vml" Requires="v">
                <p:oleObj spid="_x0000_s62471" name="CS ChemDraw Drawing" r:id="rId4" imgW="3521519" imgH="3203103" progId="ChemDraw.Document.6.0">
                  <p:embed/>
                </p:oleObj>
              </mc:Choice>
              <mc:Fallback>
                <p:oleObj name="CS ChemDraw Drawing" r:id="rId4" imgW="3521519" imgH="3203103" progId="ChemDraw.Document.6.0">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143000"/>
                        <a:ext cx="4724400" cy="430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68" name="Object 4"/>
          <p:cNvGraphicFramePr>
            <a:graphicFrameLocks noChangeAspect="1"/>
          </p:cNvGraphicFramePr>
          <p:nvPr/>
        </p:nvGraphicFramePr>
        <p:xfrm>
          <a:off x="381000" y="4745038"/>
          <a:ext cx="3321050" cy="2112962"/>
        </p:xfrm>
        <a:graphic>
          <a:graphicData uri="http://schemas.openxmlformats.org/presentationml/2006/ole">
            <mc:AlternateContent xmlns:mc="http://schemas.openxmlformats.org/markup-compatibility/2006">
              <mc:Choice xmlns:v="urn:schemas-microsoft-com:vml" Requires="v">
                <p:oleObj spid="_x0000_s62472" name="CS ChemDraw Drawing" r:id="rId6" imgW="2358743" imgH="1500728" progId="ChemDraw.Document.6.0">
                  <p:embed/>
                </p:oleObj>
              </mc:Choice>
              <mc:Fallback>
                <p:oleObj name="CS ChemDraw Drawing" r:id="rId6" imgW="2358743" imgH="1500728" progId="ChemDraw.Document.6.0">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745038"/>
                        <a:ext cx="3321050" cy="211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70" name="TextBox 4"/>
          <p:cNvSpPr txBox="1">
            <a:spLocks noChangeArrowheads="1"/>
          </p:cNvSpPr>
          <p:nvPr/>
        </p:nvSpPr>
        <p:spPr bwMode="auto">
          <a:xfrm>
            <a:off x="4038600" y="5830888"/>
            <a:ext cx="4953000" cy="639762"/>
          </a:xfrm>
          <a:prstGeom prst="rect">
            <a:avLst/>
          </a:prstGeom>
          <a:noFill/>
          <a:ln w="9525">
            <a:noFill/>
            <a:miter lim="800000"/>
            <a:headEnd/>
            <a:tailEnd/>
          </a:ln>
        </p:spPr>
        <p:txBody>
          <a:bodyPr>
            <a:spAutoFit/>
          </a:bodyPr>
          <a:lstStyle/>
          <a:p>
            <a:pPr algn="just"/>
            <a:r>
              <a:rPr lang="en-US" altLang="zh-CN" sz="1200" b="1"/>
              <a:t>Reference: </a:t>
            </a:r>
            <a:r>
              <a:rPr lang="en-US" altLang="zh-CN" sz="1200"/>
              <a:t>Tanabe, G.; Nakamura, S.; </a:t>
            </a:r>
            <a:r>
              <a:rPr lang="en-US" altLang="zh-CN" sz="1200" b="1" u="sng"/>
              <a:t>Xie, W</a:t>
            </a:r>
            <a:r>
              <a:rPr lang="en-US" altLang="zh-CN" sz="1200"/>
              <a:t>.; Tsuchiya, S.; Akaki, J.; Morikawa, T.; Yoshikawa, M.; Muraoka, O. </a:t>
            </a:r>
            <a:r>
              <a:rPr lang="en-US" altLang="zh-CN" sz="1200" i="1"/>
              <a:t>Chem. Commun</a:t>
            </a:r>
            <a:r>
              <a:rPr lang="en-US" altLang="zh-CN" sz="1200"/>
              <a:t>. </a:t>
            </a:r>
            <a:r>
              <a:rPr lang="en-US" altLang="zh-CN" sz="1200" b="1"/>
              <a:t>2012</a:t>
            </a:r>
            <a:r>
              <a:rPr lang="en-US" altLang="zh-CN" sz="1200"/>
              <a:t>, 8646–8648.)</a:t>
            </a:r>
            <a:endParaRPr lang="zh-CN" altLang="en-US" sz="1200"/>
          </a:p>
        </p:txBody>
      </p:sp>
      <p:sp>
        <p:nvSpPr>
          <p:cNvPr id="62471" name="矩形 7"/>
          <p:cNvSpPr>
            <a:spLocks noChangeArrowheads="1"/>
          </p:cNvSpPr>
          <p:nvPr/>
        </p:nvSpPr>
        <p:spPr bwMode="auto">
          <a:xfrm>
            <a:off x="0" y="112713"/>
            <a:ext cx="7500938" cy="954087"/>
          </a:xfrm>
          <a:prstGeom prst="rect">
            <a:avLst/>
          </a:prstGeom>
          <a:noFill/>
          <a:ln w="9525">
            <a:noFill/>
            <a:miter lim="800000"/>
            <a:headEnd/>
            <a:tailEnd/>
          </a:ln>
        </p:spPr>
        <p:txBody>
          <a:bodyPr>
            <a:spAutoFit/>
          </a:bodyPr>
          <a:lstStyle/>
          <a:p>
            <a:pPr algn="just">
              <a:spcBef>
                <a:spcPct val="50000"/>
              </a:spcBef>
            </a:pPr>
            <a:r>
              <a:rPr lang="en-US" altLang="zh-CN" sz="2800" b="1">
                <a:solidFill>
                  <a:srgbClr val="558ED5"/>
                </a:solidFill>
                <a:cs typeface="Arial" charset="0"/>
              </a:rPr>
              <a:t>Molecular Docking of 29n with hNtMGAM active site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2863" y="1343025"/>
            <a:ext cx="8948737" cy="5210175"/>
          </a:xfrm>
          <a:prstGeom prst="rect">
            <a:avLst/>
          </a:prstGeom>
        </p:spPr>
        <p:txBody>
          <a:bodyPr/>
          <a:lstStyle/>
          <a:p>
            <a:pPr marL="647700" indent="-647700" eaLnBrk="0" hangingPunct="0">
              <a:lnSpc>
                <a:spcPct val="150000"/>
              </a:lnSpc>
              <a:spcBef>
                <a:spcPct val="20000"/>
              </a:spcBef>
              <a:buFontTx/>
              <a:buAutoNum type="arabicPeriod"/>
              <a:defRPr/>
            </a:pPr>
            <a:r>
              <a:rPr lang="en-US" altLang="zh-CN" sz="3000" b="1" kern="0" dirty="0">
                <a:solidFill>
                  <a:schemeClr val="accent2"/>
                </a:solidFill>
                <a:latin typeface="Arial" pitchFamily="34" charset="0"/>
                <a:ea typeface="+mn-ea"/>
                <a:cs typeface="Times New Roman" pitchFamily="18" charset="0"/>
              </a:rPr>
              <a:t>Introduction</a:t>
            </a:r>
          </a:p>
          <a:p>
            <a:pPr marL="647700" indent="-647700" eaLnBrk="0" hangingPunct="0">
              <a:lnSpc>
                <a:spcPct val="150000"/>
              </a:lnSpc>
              <a:spcBef>
                <a:spcPct val="20000"/>
              </a:spcBef>
              <a:buFontTx/>
              <a:buAutoNum type="arabicPeriod"/>
              <a:defRPr/>
            </a:pPr>
            <a:r>
              <a:rPr lang="en-US" altLang="ja-JP" sz="3000" b="1" kern="0" dirty="0">
                <a:solidFill>
                  <a:schemeClr val="accent2"/>
                </a:solidFill>
                <a:latin typeface="Arial" pitchFamily="34" charset="0"/>
                <a:ea typeface="+mn-ea"/>
                <a:cs typeface="Times New Roman" pitchFamily="18" charset="0"/>
              </a:rPr>
              <a:t>Synthetic and Biological Studies on Neoponkoranol and its Epimers</a:t>
            </a:r>
          </a:p>
          <a:p>
            <a:pPr marL="647700" indent="-647700" eaLnBrk="0" hangingPunct="0">
              <a:lnSpc>
                <a:spcPct val="150000"/>
              </a:lnSpc>
              <a:spcBef>
                <a:spcPct val="20000"/>
              </a:spcBef>
              <a:buFontTx/>
              <a:buAutoNum type="arabicPeriod"/>
              <a:defRPr/>
            </a:pPr>
            <a:r>
              <a:rPr lang="en-US" altLang="ja-JP" sz="3000" b="1" kern="0" dirty="0">
                <a:solidFill>
                  <a:schemeClr val="accent2"/>
                </a:solidFill>
                <a:latin typeface="Arial" pitchFamily="34" charset="0"/>
                <a:ea typeface="+mn-ea"/>
                <a:cs typeface="Times New Roman" pitchFamily="18" charset="0"/>
              </a:rPr>
              <a:t>Structure Modification and Biological Evaluation of Neosalacinol</a:t>
            </a:r>
          </a:p>
          <a:p>
            <a:pPr marL="647700" indent="-647700" eaLnBrk="0" hangingPunct="0">
              <a:lnSpc>
                <a:spcPct val="150000"/>
              </a:lnSpc>
              <a:spcBef>
                <a:spcPct val="20000"/>
              </a:spcBef>
              <a:buFontTx/>
              <a:buAutoNum type="arabicPeriod"/>
              <a:defRPr/>
            </a:pPr>
            <a:r>
              <a:rPr lang="en-US" altLang="ja-JP" sz="3000" b="1" kern="0" dirty="0">
                <a:solidFill>
                  <a:srgbClr val="FF0000"/>
                </a:solidFill>
                <a:latin typeface="Arial" pitchFamily="34" charset="0"/>
                <a:ea typeface="+mn-ea"/>
                <a:cs typeface="Times New Roman" pitchFamily="18" charset="0"/>
              </a:rPr>
              <a:t>Total Synthesis of Neokotalanol</a:t>
            </a:r>
          </a:p>
        </p:txBody>
      </p:sp>
      <p:pic>
        <p:nvPicPr>
          <p:cNvPr id="71682" name="Picture 8"/>
          <p:cNvPicPr>
            <a:picLocks noChangeAspect="1" noChangeArrowheads="1"/>
          </p:cNvPicPr>
          <p:nvPr/>
        </p:nvPicPr>
        <p:blipFill>
          <a:blip r:embed="rId2"/>
          <a:srcRect/>
          <a:stretch>
            <a:fillRect/>
          </a:stretch>
        </p:blipFill>
        <p:spPr bwMode="auto">
          <a:xfrm>
            <a:off x="0" y="0"/>
            <a:ext cx="7467600" cy="1027113"/>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pPr algn="ctr"/>
            <a:endParaRPr lang="zh-CN" altLang="en-US"/>
          </a:p>
        </p:txBody>
      </p:sp>
      <p:graphicFrame>
        <p:nvGraphicFramePr>
          <p:cNvPr id="63491" name="_x0000_i1027"/>
          <p:cNvGraphicFramePr>
            <a:graphicFrameLocks noChangeAspect="1"/>
          </p:cNvGraphicFramePr>
          <p:nvPr/>
        </p:nvGraphicFramePr>
        <p:xfrm>
          <a:off x="304800" y="1111250"/>
          <a:ext cx="8534400" cy="5746750"/>
        </p:xfrm>
        <a:graphic>
          <a:graphicData uri="http://schemas.openxmlformats.org/presentationml/2006/ole">
            <mc:AlternateContent xmlns:mc="http://schemas.openxmlformats.org/markup-compatibility/2006">
              <mc:Choice xmlns:v="urn:schemas-microsoft-com:vml" Requires="v">
                <p:oleObj spid="_x0000_s63493" name="CS ChemDraw Drawing" r:id="rId3" imgW="5958249" imgH="4070238" progId="ChemDraw.Document.6.0">
                  <p:embed/>
                </p:oleObj>
              </mc:Choice>
              <mc:Fallback>
                <p:oleObj name="CS ChemDraw Drawing" r:id="rId3" imgW="5958249" imgH="4070238" progId="ChemDraw.Document.6.0">
                  <p:embed/>
                  <p:pic>
                    <p:nvPicPr>
                      <p:cNvPr id="0" name="_x0000_i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11250"/>
                        <a:ext cx="8534400" cy="574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493" name="矩形 3"/>
          <p:cNvSpPr>
            <a:spLocks noChangeArrowheads="1"/>
          </p:cNvSpPr>
          <p:nvPr/>
        </p:nvSpPr>
        <p:spPr bwMode="auto">
          <a:xfrm>
            <a:off x="0" y="0"/>
            <a:ext cx="6051550" cy="523875"/>
          </a:xfrm>
          <a:prstGeom prst="rect">
            <a:avLst/>
          </a:prstGeom>
          <a:noFill/>
          <a:ln w="9525">
            <a:noFill/>
            <a:miter lim="800000"/>
            <a:headEnd/>
            <a:tailEnd/>
          </a:ln>
        </p:spPr>
        <p:txBody>
          <a:bodyPr wrap="none">
            <a:spAutoFit/>
          </a:bodyPr>
          <a:lstStyle/>
          <a:p>
            <a:pPr marL="647700" indent="-647700" eaLnBrk="0" hangingPunct="0">
              <a:spcBef>
                <a:spcPct val="20000"/>
              </a:spcBef>
            </a:pPr>
            <a:r>
              <a:rPr lang="en-US" altLang="ja-JP" sz="2800" b="1">
                <a:solidFill>
                  <a:srgbClr val="558ED5"/>
                </a:solidFill>
                <a:cs typeface="Arial" charset="0"/>
              </a:rPr>
              <a:t>Total Synthesis of Neokotalanol (I)</a:t>
            </a:r>
          </a:p>
        </p:txBody>
      </p:sp>
      <p:sp>
        <p:nvSpPr>
          <p:cNvPr id="63494" name="矩形 4"/>
          <p:cNvSpPr>
            <a:spLocks noChangeArrowheads="1"/>
          </p:cNvSpPr>
          <p:nvPr/>
        </p:nvSpPr>
        <p:spPr bwMode="auto">
          <a:xfrm>
            <a:off x="2438400" y="609600"/>
            <a:ext cx="5003800" cy="461963"/>
          </a:xfrm>
          <a:prstGeom prst="rect">
            <a:avLst/>
          </a:prstGeom>
          <a:noFill/>
          <a:ln w="9525">
            <a:noFill/>
            <a:miter lim="800000"/>
            <a:headEnd/>
            <a:tailEnd/>
          </a:ln>
        </p:spPr>
        <p:txBody>
          <a:bodyPr wrap="none">
            <a:spAutoFit/>
          </a:bodyPr>
          <a:lstStyle/>
          <a:p>
            <a:pPr marL="647700" indent="-647700" eaLnBrk="0" hangingPunct="0">
              <a:spcBef>
                <a:spcPct val="20000"/>
              </a:spcBef>
            </a:pPr>
            <a:r>
              <a:rPr lang="en-US" altLang="ja-JP" sz="2400" b="1">
                <a:solidFill>
                  <a:srgbClr val="558ED5"/>
                </a:solidFill>
                <a:cs typeface="Arial" charset="0"/>
              </a:rPr>
              <a:t>Preparation of Side Chain Moiety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矩形 3"/>
          <p:cNvSpPr>
            <a:spLocks noChangeArrowheads="1"/>
          </p:cNvSpPr>
          <p:nvPr/>
        </p:nvSpPr>
        <p:spPr bwMode="auto">
          <a:xfrm>
            <a:off x="0" y="0"/>
            <a:ext cx="6151563" cy="523875"/>
          </a:xfrm>
          <a:prstGeom prst="rect">
            <a:avLst/>
          </a:prstGeom>
          <a:noFill/>
          <a:ln w="9525">
            <a:noFill/>
            <a:miter lim="800000"/>
            <a:headEnd/>
            <a:tailEnd/>
          </a:ln>
        </p:spPr>
        <p:txBody>
          <a:bodyPr wrap="none">
            <a:spAutoFit/>
          </a:bodyPr>
          <a:lstStyle/>
          <a:p>
            <a:pPr marL="647700" indent="-647700" eaLnBrk="0" hangingPunct="0">
              <a:spcBef>
                <a:spcPct val="20000"/>
              </a:spcBef>
            </a:pPr>
            <a:r>
              <a:rPr lang="en-US" altLang="ja-JP" sz="2800" b="1">
                <a:solidFill>
                  <a:srgbClr val="558ED5"/>
                </a:solidFill>
                <a:cs typeface="Arial" charset="0"/>
              </a:rPr>
              <a:t>Total Synthesis of Neokotalanol (II)</a:t>
            </a:r>
          </a:p>
        </p:txBody>
      </p:sp>
      <p:sp>
        <p:nvSpPr>
          <p:cNvPr id="86021" name="矩形 4"/>
          <p:cNvSpPr>
            <a:spLocks noChangeArrowheads="1"/>
          </p:cNvSpPr>
          <p:nvPr/>
        </p:nvSpPr>
        <p:spPr bwMode="auto">
          <a:xfrm>
            <a:off x="-50800" y="609600"/>
            <a:ext cx="7786688" cy="446088"/>
          </a:xfrm>
          <a:prstGeom prst="rect">
            <a:avLst/>
          </a:prstGeom>
          <a:noFill/>
          <a:ln w="9525">
            <a:noFill/>
            <a:miter lim="800000"/>
            <a:headEnd/>
            <a:tailEnd/>
          </a:ln>
        </p:spPr>
        <p:txBody>
          <a:bodyPr wrap="none">
            <a:spAutoFit/>
          </a:bodyPr>
          <a:lstStyle/>
          <a:p>
            <a:pPr marL="647700" indent="-647700" eaLnBrk="0" hangingPunct="0">
              <a:spcBef>
                <a:spcPct val="20000"/>
              </a:spcBef>
            </a:pPr>
            <a:r>
              <a:rPr lang="en-US" altLang="ja-JP" sz="2300" b="1">
                <a:solidFill>
                  <a:srgbClr val="558ED5"/>
                </a:solidFill>
                <a:cs typeface="Arial" charset="0"/>
              </a:rPr>
              <a:t>Coupling Reaction Between Side Chain and Thiosugar</a:t>
            </a:r>
          </a:p>
        </p:txBody>
      </p:sp>
      <p:sp>
        <p:nvSpPr>
          <p:cNvPr id="8602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a:endParaRPr lang="zh-CN" altLang="en-US"/>
          </a:p>
        </p:txBody>
      </p:sp>
      <p:sp>
        <p:nvSpPr>
          <p:cNvPr id="8602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a:endParaRPr lang="zh-CN" altLang="en-US"/>
          </a:p>
        </p:txBody>
      </p:sp>
      <p:graphicFrame>
        <p:nvGraphicFramePr>
          <p:cNvPr id="86019" name="Object 3"/>
          <p:cNvGraphicFramePr>
            <a:graphicFrameLocks noChangeAspect="1"/>
          </p:cNvGraphicFramePr>
          <p:nvPr/>
        </p:nvGraphicFramePr>
        <p:xfrm>
          <a:off x="577850" y="1520825"/>
          <a:ext cx="8016875" cy="4654550"/>
        </p:xfrm>
        <a:graphic>
          <a:graphicData uri="http://schemas.openxmlformats.org/presentationml/2006/ole">
            <mc:AlternateContent xmlns:mc="http://schemas.openxmlformats.org/markup-compatibility/2006">
              <mc:Choice xmlns:v="urn:schemas-microsoft-com:vml" Requires="v">
                <p:oleObj spid="_x0000_s86021" name="CS ChemDraw Drawing" r:id="rId3" imgW="5734275" imgH="3279058" progId="ChemDraw.Document.6.0">
                  <p:embed/>
                </p:oleObj>
              </mc:Choice>
              <mc:Fallback>
                <p:oleObj name="CS ChemDraw Drawing" r:id="rId3" imgW="5734275" imgH="3279058" progId="ChemDraw.Document.6.0">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 y="1520825"/>
                        <a:ext cx="8016875" cy="465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a:endParaRPr lang="zh-CN" altLang="en-US"/>
          </a:p>
        </p:txBody>
      </p:sp>
      <p:graphicFrame>
        <p:nvGraphicFramePr>
          <p:cNvPr id="88065" name="Object 1"/>
          <p:cNvGraphicFramePr>
            <a:graphicFrameLocks noChangeAspect="1"/>
          </p:cNvGraphicFramePr>
          <p:nvPr/>
        </p:nvGraphicFramePr>
        <p:xfrm>
          <a:off x="128588" y="2035175"/>
          <a:ext cx="8302625" cy="2308225"/>
        </p:xfrm>
        <a:graphic>
          <a:graphicData uri="http://schemas.openxmlformats.org/presentationml/2006/ole">
            <mc:AlternateContent xmlns:mc="http://schemas.openxmlformats.org/markup-compatibility/2006">
              <mc:Choice xmlns:v="urn:schemas-microsoft-com:vml" Requires="v">
                <p:oleObj spid="_x0000_s88067" name="CS ChemDraw Drawing" r:id="rId3" imgW="5342725" imgH="1476401" progId="ChemDraw.Document.6.0">
                  <p:embed/>
                </p:oleObj>
              </mc:Choice>
              <mc:Fallback>
                <p:oleObj name="CS ChemDraw Drawing" r:id="rId3" imgW="5342725" imgH="1476401" progId="ChemDraw.Document.6.0">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2035175"/>
                        <a:ext cx="8302625" cy="230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067" name="矩形 3"/>
          <p:cNvSpPr>
            <a:spLocks noChangeArrowheads="1"/>
          </p:cNvSpPr>
          <p:nvPr/>
        </p:nvSpPr>
        <p:spPr bwMode="auto">
          <a:xfrm>
            <a:off x="0" y="0"/>
            <a:ext cx="6251575" cy="523875"/>
          </a:xfrm>
          <a:prstGeom prst="rect">
            <a:avLst/>
          </a:prstGeom>
          <a:noFill/>
          <a:ln w="9525">
            <a:noFill/>
            <a:miter lim="800000"/>
            <a:headEnd/>
            <a:tailEnd/>
          </a:ln>
        </p:spPr>
        <p:txBody>
          <a:bodyPr wrap="none">
            <a:spAutoFit/>
          </a:bodyPr>
          <a:lstStyle/>
          <a:p>
            <a:pPr marL="647700" indent="-647700" eaLnBrk="0" hangingPunct="0">
              <a:spcBef>
                <a:spcPct val="20000"/>
              </a:spcBef>
            </a:pPr>
            <a:r>
              <a:rPr lang="en-US" altLang="ja-JP" sz="2800" b="1">
                <a:solidFill>
                  <a:srgbClr val="558ED5"/>
                </a:solidFill>
                <a:cs typeface="Arial" charset="0"/>
              </a:rPr>
              <a:t>Total Synthesis of Neokotalanol (III)</a:t>
            </a:r>
          </a:p>
        </p:txBody>
      </p:sp>
      <p:sp>
        <p:nvSpPr>
          <p:cNvPr id="88068" name="矩形 4"/>
          <p:cNvSpPr>
            <a:spLocks noChangeArrowheads="1"/>
          </p:cNvSpPr>
          <p:nvPr/>
        </p:nvSpPr>
        <p:spPr bwMode="auto">
          <a:xfrm>
            <a:off x="2438400" y="609600"/>
            <a:ext cx="5105400" cy="446088"/>
          </a:xfrm>
          <a:prstGeom prst="rect">
            <a:avLst/>
          </a:prstGeom>
          <a:noFill/>
          <a:ln w="9525">
            <a:noFill/>
            <a:miter lim="800000"/>
            <a:headEnd/>
            <a:tailEnd/>
          </a:ln>
        </p:spPr>
        <p:txBody>
          <a:bodyPr wrap="none">
            <a:spAutoFit/>
          </a:bodyPr>
          <a:lstStyle/>
          <a:p>
            <a:pPr marL="647700" indent="-647700" eaLnBrk="0" hangingPunct="0">
              <a:spcBef>
                <a:spcPct val="20000"/>
              </a:spcBef>
            </a:pPr>
            <a:r>
              <a:rPr lang="en-US" altLang="ja-JP" sz="2300" b="1">
                <a:solidFill>
                  <a:srgbClr val="558ED5"/>
                </a:solidFill>
                <a:cs typeface="Arial" charset="0"/>
              </a:rPr>
              <a:t>Deprotection of Sulfonium Salt (21)</a:t>
            </a:r>
          </a:p>
        </p:txBody>
      </p:sp>
      <p:sp>
        <p:nvSpPr>
          <p:cNvPr id="88070" name="TextBox 4"/>
          <p:cNvSpPr txBox="1">
            <a:spLocks noChangeArrowheads="1"/>
          </p:cNvSpPr>
          <p:nvPr/>
        </p:nvSpPr>
        <p:spPr bwMode="auto">
          <a:xfrm>
            <a:off x="152400" y="4648200"/>
            <a:ext cx="7696200" cy="304800"/>
          </a:xfrm>
          <a:prstGeom prst="rect">
            <a:avLst/>
          </a:prstGeom>
          <a:noFill/>
          <a:ln w="9525">
            <a:noFill/>
            <a:miter lim="800000"/>
            <a:headEnd/>
            <a:tailEnd/>
          </a:ln>
        </p:spPr>
        <p:txBody>
          <a:bodyPr>
            <a:spAutoFit/>
          </a:bodyPr>
          <a:lstStyle/>
          <a:p>
            <a:pPr algn="just"/>
            <a:r>
              <a:rPr lang="en-US" altLang="zh-CN" b="1">
                <a:latin typeface="Times New Roman" pitchFamily="18" charset="0"/>
              </a:rPr>
              <a:t>Reference:</a:t>
            </a:r>
            <a:r>
              <a:rPr lang="en-US" altLang="zh-CN" b="1"/>
              <a:t> </a:t>
            </a:r>
            <a:r>
              <a:rPr lang="en-US" altLang="zh-CN" b="1" u="sng">
                <a:latin typeface="Times New Roman" pitchFamily="18" charset="0"/>
              </a:rPr>
              <a:t>Xie, W.</a:t>
            </a:r>
            <a:r>
              <a:rPr lang="en-US" altLang="zh-CN">
                <a:latin typeface="Times New Roman" pitchFamily="18" charset="0"/>
              </a:rPr>
              <a:t>; Tanabe, G.;Tsutsui, N.;Wu. X.; Muraoka, O.*</a:t>
            </a:r>
            <a:r>
              <a:rPr lang="en-US" altLang="zh-CN" i="1">
                <a:latin typeface="Times New Roman" pitchFamily="18" charset="0"/>
              </a:rPr>
              <a:t> Chin. J. Nat. Med.11</a:t>
            </a:r>
            <a:r>
              <a:rPr lang="en-US" altLang="zh-CN">
                <a:latin typeface="Times New Roman" pitchFamily="18" charset="0"/>
              </a:rPr>
              <a:t>(6), 676,</a:t>
            </a:r>
            <a:r>
              <a:rPr lang="en-US" altLang="zh-CN" b="1">
                <a:latin typeface="Times New Roman" pitchFamily="18" charset="0"/>
              </a:rPr>
              <a:t> 2013</a:t>
            </a:r>
            <a:r>
              <a:rPr lang="en-US" altLang="zh-CN">
                <a:latin typeface="Times New Roman" pitchFamily="18" charset="0"/>
              </a:rPr>
              <a:t>. </a:t>
            </a:r>
            <a:endParaRPr lang="zh-CN" altLang="en-US">
              <a:latin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矩形 7"/>
          <p:cNvSpPr>
            <a:spLocks noChangeArrowheads="1"/>
          </p:cNvSpPr>
          <p:nvPr/>
        </p:nvSpPr>
        <p:spPr bwMode="auto">
          <a:xfrm>
            <a:off x="0" y="214313"/>
            <a:ext cx="7500938" cy="579437"/>
          </a:xfrm>
          <a:prstGeom prst="rect">
            <a:avLst/>
          </a:prstGeom>
          <a:noFill/>
          <a:ln w="9525">
            <a:noFill/>
            <a:miter lim="800000"/>
            <a:headEnd/>
            <a:tailEnd/>
          </a:ln>
        </p:spPr>
        <p:txBody>
          <a:bodyPr>
            <a:spAutoFit/>
          </a:bodyPr>
          <a:lstStyle/>
          <a:p>
            <a:pPr algn="just">
              <a:spcBef>
                <a:spcPct val="50000"/>
              </a:spcBef>
            </a:pPr>
            <a:r>
              <a:rPr lang="en-US" altLang="zh-CN" sz="3200" b="1">
                <a:solidFill>
                  <a:srgbClr val="558ED5"/>
                </a:solidFill>
                <a:cs typeface="Arial" charset="0"/>
              </a:rPr>
              <a:t>Acknowledge</a:t>
            </a:r>
            <a:endParaRPr lang="en-US" altLang="zh-CN" b="1"/>
          </a:p>
        </p:txBody>
      </p:sp>
      <p:sp>
        <p:nvSpPr>
          <p:cNvPr id="89090" name="TextBox 3"/>
          <p:cNvSpPr txBox="1">
            <a:spLocks noChangeArrowheads="1"/>
          </p:cNvSpPr>
          <p:nvPr/>
        </p:nvSpPr>
        <p:spPr bwMode="auto">
          <a:xfrm>
            <a:off x="152400" y="1219200"/>
            <a:ext cx="4343400" cy="5170488"/>
          </a:xfrm>
          <a:prstGeom prst="rect">
            <a:avLst/>
          </a:prstGeom>
          <a:noFill/>
          <a:ln w="9525">
            <a:noFill/>
            <a:miter lim="800000"/>
            <a:headEnd/>
            <a:tailEnd/>
          </a:ln>
        </p:spPr>
        <p:txBody>
          <a:bodyPr>
            <a:spAutoFit/>
          </a:bodyPr>
          <a:lstStyle/>
          <a:p>
            <a:pPr algn="ctr">
              <a:lnSpc>
                <a:spcPct val="250000"/>
              </a:lnSpc>
            </a:pPr>
            <a:r>
              <a:rPr lang="en-US" altLang="zh-CN" sz="2000" b="1"/>
              <a:t>China Pharmaceutical University</a:t>
            </a:r>
          </a:p>
          <a:p>
            <a:pPr algn="ctr">
              <a:lnSpc>
                <a:spcPct val="250000"/>
              </a:lnSpc>
            </a:pPr>
            <a:r>
              <a:rPr lang="en-US" altLang="zh-CN" sz="1600" b="1"/>
              <a:t>Professor: Xiaoming Wu</a:t>
            </a:r>
          </a:p>
          <a:p>
            <a:pPr algn="ctr">
              <a:lnSpc>
                <a:spcPct val="250000"/>
              </a:lnSpc>
            </a:pPr>
            <a:r>
              <a:rPr lang="en-US" altLang="zh-CN" sz="1600" b="1"/>
              <a:t>Professor: Jinyi Xu</a:t>
            </a:r>
          </a:p>
          <a:p>
            <a:pPr algn="ctr">
              <a:lnSpc>
                <a:spcPct val="250000"/>
              </a:lnSpc>
            </a:pPr>
            <a:r>
              <a:rPr lang="en-US" altLang="zh-CN" sz="1600" b="1"/>
              <a:t>Professor: Hequan Yao</a:t>
            </a:r>
          </a:p>
          <a:p>
            <a:pPr algn="ctr">
              <a:lnSpc>
                <a:spcPct val="250000"/>
              </a:lnSpc>
            </a:pPr>
            <a:r>
              <a:rPr lang="en-US" altLang="zh-CN" sz="1600" b="1"/>
              <a:t>Dan Li (Dr.)</a:t>
            </a:r>
          </a:p>
          <a:p>
            <a:pPr algn="ctr">
              <a:lnSpc>
                <a:spcPct val="250000"/>
              </a:lnSpc>
            </a:pPr>
            <a:r>
              <a:rPr lang="en-US" altLang="zh-CN" sz="1600" b="1"/>
              <a:t>Long Liu (Ms.)</a:t>
            </a:r>
          </a:p>
          <a:p>
            <a:pPr algn="ctr">
              <a:lnSpc>
                <a:spcPct val="250000"/>
              </a:lnSpc>
            </a:pPr>
            <a:r>
              <a:rPr lang="en-US" altLang="zh-CN" sz="1600" b="1"/>
              <a:t>Chengqian Wang (Ms.)</a:t>
            </a:r>
          </a:p>
          <a:p>
            <a:pPr algn="ctr">
              <a:lnSpc>
                <a:spcPct val="250000"/>
              </a:lnSpc>
            </a:pPr>
            <a:r>
              <a:rPr lang="en-US" altLang="zh-CN" sz="1600" b="1"/>
              <a:t>Weigang He (Ms.)</a:t>
            </a:r>
            <a:endParaRPr lang="zh-CN" altLang="en-US" sz="1600" b="1"/>
          </a:p>
        </p:txBody>
      </p:sp>
      <p:sp>
        <p:nvSpPr>
          <p:cNvPr id="89091" name="TextBox 4"/>
          <p:cNvSpPr txBox="1">
            <a:spLocks noChangeArrowheads="1"/>
          </p:cNvSpPr>
          <p:nvPr/>
        </p:nvSpPr>
        <p:spPr bwMode="auto">
          <a:xfrm>
            <a:off x="4572000" y="1219200"/>
            <a:ext cx="4343400" cy="2092325"/>
          </a:xfrm>
          <a:prstGeom prst="rect">
            <a:avLst/>
          </a:prstGeom>
          <a:noFill/>
          <a:ln w="9525">
            <a:noFill/>
            <a:miter lim="800000"/>
            <a:headEnd/>
            <a:tailEnd/>
          </a:ln>
        </p:spPr>
        <p:txBody>
          <a:bodyPr>
            <a:spAutoFit/>
          </a:bodyPr>
          <a:lstStyle/>
          <a:p>
            <a:pPr algn="ctr">
              <a:lnSpc>
                <a:spcPct val="250000"/>
              </a:lnSpc>
            </a:pPr>
            <a:r>
              <a:rPr lang="en-US" altLang="zh-CN" sz="2000" b="1"/>
              <a:t>Kinki University (Japan)</a:t>
            </a:r>
          </a:p>
          <a:p>
            <a:pPr algn="ctr">
              <a:lnSpc>
                <a:spcPct val="250000"/>
              </a:lnSpc>
            </a:pPr>
            <a:r>
              <a:rPr lang="en-US" altLang="zh-CN" sz="1600" b="1"/>
              <a:t>Professor: Osamu Muraoka</a:t>
            </a:r>
          </a:p>
          <a:p>
            <a:pPr algn="ctr">
              <a:lnSpc>
                <a:spcPct val="250000"/>
              </a:lnSpc>
            </a:pPr>
            <a:r>
              <a:rPr lang="en-US" altLang="zh-CN" sz="1600" b="1"/>
              <a:t>Associate Professor: Genzoh Tanabe</a:t>
            </a:r>
          </a:p>
        </p:txBody>
      </p:sp>
      <p:sp>
        <p:nvSpPr>
          <p:cNvPr id="89092" name="矩形 5"/>
          <p:cNvSpPr>
            <a:spLocks noChangeArrowheads="1"/>
          </p:cNvSpPr>
          <p:nvPr/>
        </p:nvSpPr>
        <p:spPr bwMode="auto">
          <a:xfrm>
            <a:off x="4724400" y="4572000"/>
            <a:ext cx="4117975" cy="1323975"/>
          </a:xfrm>
          <a:prstGeom prst="rect">
            <a:avLst/>
          </a:prstGeom>
          <a:noFill/>
          <a:ln w="9525">
            <a:noFill/>
            <a:miter lim="800000"/>
            <a:headEnd/>
            <a:tailEnd/>
          </a:ln>
        </p:spPr>
        <p:txBody>
          <a:bodyPr wrap="none">
            <a:spAutoFit/>
          </a:bodyPr>
          <a:lstStyle/>
          <a:p>
            <a:pPr algn="ctr"/>
            <a:r>
              <a:rPr lang="en-US" altLang="zh-CN" sz="4000" b="1">
                <a:solidFill>
                  <a:srgbClr val="558ED5"/>
                </a:solidFill>
                <a:cs typeface="Arial" charset="0"/>
              </a:rPr>
              <a:t>Thank you for </a:t>
            </a:r>
          </a:p>
          <a:p>
            <a:pPr algn="ctr"/>
            <a:r>
              <a:rPr lang="en-US" altLang="zh-CN" sz="4000" b="1">
                <a:solidFill>
                  <a:srgbClr val="558ED5"/>
                </a:solidFill>
                <a:cs typeface="Arial" charset="0"/>
              </a:rPr>
              <a:t>your attention!!!</a:t>
            </a:r>
            <a:endParaRPr lang="zh-CN" altLang="en-US" sz="4000" b="1">
              <a:solidFill>
                <a:srgbClr val="558ED5"/>
              </a:solidFill>
              <a:cs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图片 7" descr="无标题.jpg"/>
          <p:cNvPicPr>
            <a:picLocks noChangeAspect="1"/>
          </p:cNvPicPr>
          <p:nvPr/>
        </p:nvPicPr>
        <p:blipFill>
          <a:blip r:embed="rId2"/>
          <a:srcRect/>
          <a:stretch>
            <a:fillRect/>
          </a:stretch>
        </p:blipFill>
        <p:spPr bwMode="auto">
          <a:xfrm>
            <a:off x="0" y="0"/>
            <a:ext cx="9144000" cy="4200525"/>
          </a:xfrm>
          <a:prstGeom prst="rect">
            <a:avLst/>
          </a:prstGeom>
          <a:noFill/>
          <a:ln w="9525">
            <a:noFill/>
            <a:miter lim="800000"/>
            <a:headEnd/>
            <a:tailEnd/>
          </a:ln>
        </p:spPr>
      </p:pic>
      <p:pic>
        <p:nvPicPr>
          <p:cNvPr id="90114" name="图片 5" descr="江宁2.jpg"/>
          <p:cNvPicPr>
            <a:picLocks noChangeAspect="1"/>
          </p:cNvPicPr>
          <p:nvPr/>
        </p:nvPicPr>
        <p:blipFill>
          <a:blip r:embed="rId3"/>
          <a:srcRect/>
          <a:stretch>
            <a:fillRect/>
          </a:stretch>
        </p:blipFill>
        <p:spPr bwMode="auto">
          <a:xfrm>
            <a:off x="0" y="4078288"/>
            <a:ext cx="9144000" cy="2779712"/>
          </a:xfrm>
          <a:prstGeom prst="rect">
            <a:avLst/>
          </a:prstGeom>
          <a:noFill/>
          <a:ln w="9525">
            <a:noFill/>
            <a:miter lim="800000"/>
            <a:headEnd/>
            <a:tailEnd/>
          </a:ln>
        </p:spPr>
      </p:pic>
      <p:sp>
        <p:nvSpPr>
          <p:cNvPr id="7" name="TextBox 6"/>
          <p:cNvSpPr txBox="1"/>
          <p:nvPr/>
        </p:nvSpPr>
        <p:spPr>
          <a:xfrm>
            <a:off x="0" y="48161"/>
            <a:ext cx="9144000" cy="1323439"/>
          </a:xfrm>
          <a:prstGeom prst="rect">
            <a:avLst/>
          </a:prstGeom>
          <a:noFill/>
        </p:spPr>
        <p:txBody>
          <a:bodyPr>
            <a:spAutoFit/>
          </a:bodyPr>
          <a:lstStyle/>
          <a:p>
            <a:pPr algn="ctr">
              <a:defRPr/>
            </a:pPr>
            <a:r>
              <a:rPr lang="en-US" altLang="zh-CN" sz="4000" b="1" dirty="0">
                <a:ln w="17780" cmpd="sng">
                  <a:solidFill>
                    <a:srgbClr val="FFFFFF"/>
                  </a:solidFill>
                  <a:prstDash val="solid"/>
                  <a:miter lim="800000"/>
                </a:ln>
                <a:solidFill>
                  <a:srgbClr val="0070C0"/>
                </a:solidFill>
                <a:effectLst>
                  <a:outerShdw blurRad="50800" algn="tl" rotWithShape="0">
                    <a:srgbClr val="000000"/>
                  </a:outerShdw>
                </a:effectLst>
                <a:latin typeface="+mn-lt"/>
                <a:ea typeface="+mn-ea"/>
              </a:rPr>
              <a:t>Welcome to China Pharmaceutical University !!!</a:t>
            </a:r>
            <a:endParaRPr lang="zh-CN" altLang="en-US" sz="4000" b="1" dirty="0">
              <a:ln w="17780" cmpd="sng">
                <a:solidFill>
                  <a:srgbClr val="FFFFFF"/>
                </a:solidFill>
                <a:prstDash val="solid"/>
                <a:miter lim="800000"/>
              </a:ln>
              <a:solidFill>
                <a:srgbClr val="0070C0"/>
              </a:solidFill>
              <a:effectLst>
                <a:outerShdw blurRad="50800" algn="tl" rotWithShape="0">
                  <a:srgbClr val="000000"/>
                </a:outerShdw>
              </a:effectLst>
              <a:latin typeface="+mn-lt"/>
              <a:ea typeface="+mn-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00063" y="428625"/>
            <a:ext cx="8186737" cy="1143000"/>
          </a:xfrm>
          <a:extLst>
            <a:ext uri="{91240B29-F687-4F45-9708-019B960494DF}">
              <a14:hiddenLine xmlns:a14="http://schemas.microsoft.com/office/drawing/2010/main" w="3175">
                <a:solidFill>
                  <a:srgbClr val="000000"/>
                </a:solidFill>
                <a:miter lim="800000"/>
                <a:headEnd/>
                <a:tailEnd/>
              </a14:hiddenLine>
            </a:ext>
          </a:extLst>
        </p:spPr>
        <p:txBody>
          <a:bodyPr/>
          <a:lstStyle/>
          <a:p>
            <a:r>
              <a:rPr lang="en-US" sz="3600" b="1" smtClean="0">
                <a:solidFill>
                  <a:srgbClr val="FF6600"/>
                </a:solidFill>
                <a:latin typeface="Baskerville Old Face" pitchFamily="18" charset="0"/>
                <a:ea typeface="ＭＳ Ｐゴシック" pitchFamily="50" charset="-128"/>
              </a:rPr>
              <a:t>Let Us Meet Again</a:t>
            </a:r>
          </a:p>
        </p:txBody>
      </p:sp>
      <p:sp>
        <p:nvSpPr>
          <p:cNvPr id="3" name="Content Placeholder 2"/>
          <p:cNvSpPr>
            <a:spLocks noGrp="1"/>
          </p:cNvSpPr>
          <p:nvPr>
            <p:ph idx="1"/>
          </p:nvPr>
        </p:nvSpPr>
        <p:spPr>
          <a:xfrm>
            <a:off x="642938" y="1714500"/>
            <a:ext cx="8001000" cy="4000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lstStyle/>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welcome you all to our future conferences of OMICS Group International  </a:t>
            </a: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Please Visit:</a:t>
            </a:r>
            <a:r>
              <a:rPr lang="en-US" sz="2400" dirty="0" smtClean="0">
                <a:effectLst>
                  <a:outerShdw blurRad="38100" dist="38100" dir="2700000" algn="tl">
                    <a:srgbClr val="000000">
                      <a:alpha val="43137"/>
                    </a:srgbClr>
                  </a:outerShdw>
                </a:effectLst>
                <a:latin typeface="Georgia" pitchFamily="18" charset="0"/>
              </a:rPr>
              <a:t/>
            </a:r>
            <a:br>
              <a:rPr lang="en-US" sz="2400" dirty="0" smtClean="0">
                <a:effectLst>
                  <a:outerShdw blurRad="38100" dist="38100" dir="2700000" algn="tl">
                    <a:srgbClr val="000000">
                      <a:alpha val="43137"/>
                    </a:srgbClr>
                  </a:outerShdw>
                </a:effectLst>
                <a:latin typeface="Georgia" pitchFamily="18" charset="0"/>
              </a:rPr>
            </a:br>
            <a:r>
              <a:rPr lang="en-US" sz="2400" dirty="0" smtClean="0">
                <a:effectLst>
                  <a:outerShdw blurRad="38100" dist="38100" dir="2700000" algn="tl">
                    <a:srgbClr val="000000">
                      <a:alpha val="43137"/>
                    </a:srgbClr>
                  </a:outerShdw>
                </a:effectLst>
                <a:latin typeface="Georgia" pitchFamily="18" charset="0"/>
                <a:hlinkClick r:id="rId2"/>
              </a:rPr>
              <a:t>www.omicsgroup.com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400" dirty="0" smtClean="0">
                <a:effectLst>
                  <a:outerShdw blurRad="38100" dist="38100" dir="2700000" algn="tl">
                    <a:srgbClr val="000000">
                      <a:alpha val="43137"/>
                    </a:srgbClr>
                  </a:outerShdw>
                </a:effectLst>
                <a:latin typeface="Georgia" pitchFamily="18" charset="0"/>
                <a:hlinkClick r:id="rId3"/>
              </a:rPr>
              <a:t>www.conferenceseries.com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400" dirty="0" smtClean="0">
                <a:effectLst>
                  <a:outerShdw blurRad="38100" dist="38100" dir="2700000" algn="tl">
                    <a:srgbClr val="000000">
                      <a:alpha val="43137"/>
                    </a:srgbClr>
                  </a:outerShdw>
                </a:effectLst>
                <a:latin typeface="Georgia" pitchFamily="18" charset="0"/>
                <a:hlinkClick r:id="rId4"/>
              </a:rPr>
              <a:t>www.pharmaceuticalconferences.com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5994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29600" cy="1143000"/>
          </a:xfrm>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571625"/>
            <a:ext cx="7972425" cy="44831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 pioneer and leading science event organizer, which publishes around 400 open access journals and conducts over 300 Medical, Clinical, Engineering, Life Sciences, </a:t>
            </a:r>
            <a:r>
              <a:rPr lang="en-US" sz="2000" dirty="0" err="1" smtClean="0">
                <a:latin typeface="+mj-lt"/>
              </a:rPr>
              <a:t>Phrama</a:t>
            </a:r>
            <a:r>
              <a:rPr lang="en-US" sz="2000" dirty="0" smtClean="0">
                <a:latin typeface="+mj-lt"/>
              </a:rPr>
              <a:t> scientific conferences all over the globe annually with the support of more than 1000 scientific associations and 30,000 editorial board members and 3.5 million followers to its credit.</a:t>
            </a:r>
            <a:br>
              <a:rPr lang="en-US" sz="2000" dirty="0" smtClean="0">
                <a:latin typeface="+mj-lt"/>
              </a:rPr>
            </a:br>
            <a:endParaRPr lang="en-US" sz="2000" dirty="0" smtClean="0">
              <a:latin typeface="+mj-lt"/>
            </a:endParaRPr>
          </a:p>
          <a:p>
            <a:pPr algn="just">
              <a:buFont typeface="Arial" charset="0"/>
              <a:buNone/>
              <a:defRPr/>
            </a:pPr>
            <a:r>
              <a:rPr lang="en-US" sz="2000" dirty="0" smtClean="0">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000" dirty="0" err="1" smtClean="0">
                <a:latin typeface="+mj-lt"/>
              </a:rPr>
              <a:t>Bengaluru</a:t>
            </a:r>
            <a:r>
              <a:rPr lang="en-US" sz="2000" dirty="0" smtClean="0">
                <a:latin typeface="+mj-lt"/>
              </a:rPr>
              <a:t> and Mumbai.</a:t>
            </a:r>
          </a:p>
          <a:p>
            <a:pPr>
              <a:defRPr/>
            </a:pPr>
            <a:endParaRPr lang="en-US" dirty="0"/>
          </a:p>
        </p:txBody>
      </p:sp>
    </p:spTree>
    <p:extLst>
      <p:ext uri="{BB962C8B-B14F-4D97-AF65-F5344CB8AC3E}">
        <p14:creationId xmlns:p14="http://schemas.microsoft.com/office/powerpoint/2010/main" val="2110517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8"/>
          <p:cNvPicPr>
            <a:picLocks noChangeAspect="1" noChangeArrowheads="1"/>
          </p:cNvPicPr>
          <p:nvPr/>
        </p:nvPicPr>
        <p:blipFill>
          <a:blip r:embed="rId2"/>
          <a:srcRect/>
          <a:stretch>
            <a:fillRect/>
          </a:stretch>
        </p:blipFill>
        <p:spPr bwMode="auto">
          <a:xfrm>
            <a:off x="0" y="0"/>
            <a:ext cx="7467600" cy="1027113"/>
          </a:xfrm>
          <a:prstGeom prst="rect">
            <a:avLst/>
          </a:prstGeom>
          <a:noFill/>
          <a:ln w="9525" algn="ctr">
            <a:noFill/>
            <a:miter lim="800000"/>
            <a:headEnd/>
            <a:tailEnd/>
          </a:ln>
        </p:spPr>
      </p:pic>
      <p:sp>
        <p:nvSpPr>
          <p:cNvPr id="6" name="Rectangle 3"/>
          <p:cNvSpPr txBox="1">
            <a:spLocks noChangeArrowheads="1"/>
          </p:cNvSpPr>
          <p:nvPr/>
        </p:nvSpPr>
        <p:spPr>
          <a:xfrm>
            <a:off x="42863" y="1244600"/>
            <a:ext cx="8415337" cy="5210175"/>
          </a:xfrm>
          <a:prstGeom prst="rect">
            <a:avLst/>
          </a:prstGeom>
        </p:spPr>
        <p:txBody>
          <a:bodyPr/>
          <a:lstStyle/>
          <a:p>
            <a:pPr marL="647700" indent="-647700" eaLnBrk="0" hangingPunct="0">
              <a:lnSpc>
                <a:spcPct val="150000"/>
              </a:lnSpc>
              <a:spcBef>
                <a:spcPct val="20000"/>
              </a:spcBef>
              <a:buFontTx/>
              <a:buAutoNum type="arabicPeriod"/>
              <a:defRPr/>
            </a:pPr>
            <a:r>
              <a:rPr lang="en-US" altLang="zh-CN" sz="3000" b="1" kern="0" dirty="0">
                <a:solidFill>
                  <a:srgbClr val="FF0000"/>
                </a:solidFill>
                <a:latin typeface="Arial" pitchFamily="34" charset="0"/>
                <a:ea typeface="+mn-ea"/>
                <a:cs typeface="Times New Roman" pitchFamily="18" charset="0"/>
              </a:rPr>
              <a:t>Introduction</a:t>
            </a:r>
          </a:p>
          <a:p>
            <a:pPr marL="647700" indent="-647700" eaLnBrk="0" hangingPunct="0">
              <a:lnSpc>
                <a:spcPct val="150000"/>
              </a:lnSpc>
              <a:spcBef>
                <a:spcPct val="20000"/>
              </a:spcBef>
              <a:buFontTx/>
              <a:buAutoNum type="arabicPeriod"/>
              <a:defRPr/>
            </a:pPr>
            <a:r>
              <a:rPr lang="en-US" altLang="ja-JP" sz="3000" b="1" kern="0" dirty="0">
                <a:solidFill>
                  <a:schemeClr val="accent2"/>
                </a:solidFill>
                <a:latin typeface="Arial" pitchFamily="34" charset="0"/>
                <a:ea typeface="+mn-ea"/>
                <a:cs typeface="Times New Roman" pitchFamily="18" charset="0"/>
              </a:rPr>
              <a:t>Synthetic and Biological Studies on Neoponkoranol and its Epimers</a:t>
            </a:r>
          </a:p>
          <a:p>
            <a:pPr marL="647700" indent="-647700" eaLnBrk="0" hangingPunct="0">
              <a:lnSpc>
                <a:spcPct val="150000"/>
              </a:lnSpc>
              <a:spcBef>
                <a:spcPct val="20000"/>
              </a:spcBef>
              <a:buFontTx/>
              <a:buAutoNum type="arabicPeriod"/>
              <a:defRPr/>
            </a:pPr>
            <a:r>
              <a:rPr lang="en-US" altLang="ja-JP" sz="3000" b="1" kern="0" dirty="0">
                <a:solidFill>
                  <a:schemeClr val="accent2"/>
                </a:solidFill>
                <a:latin typeface="Arial" pitchFamily="34" charset="0"/>
                <a:ea typeface="+mn-ea"/>
                <a:cs typeface="Arial" pitchFamily="34" charset="0"/>
              </a:rPr>
              <a:t>Structure Modification and Biological Evaluation of Neosalacinol</a:t>
            </a:r>
          </a:p>
          <a:p>
            <a:pPr marL="647700" indent="-647700" eaLnBrk="0" hangingPunct="0">
              <a:lnSpc>
                <a:spcPct val="150000"/>
              </a:lnSpc>
              <a:spcBef>
                <a:spcPct val="20000"/>
              </a:spcBef>
              <a:buFontTx/>
              <a:buAutoNum type="arabicPeriod"/>
              <a:defRPr/>
            </a:pPr>
            <a:r>
              <a:rPr lang="en-US" altLang="ja-JP" sz="3000" b="1" kern="0" dirty="0">
                <a:solidFill>
                  <a:schemeClr val="accent2"/>
                </a:solidFill>
                <a:latin typeface="Arial" pitchFamily="34" charset="0"/>
                <a:ea typeface="+mn-ea"/>
                <a:cs typeface="Times New Roman" pitchFamily="18" charset="0"/>
              </a:rPr>
              <a:t>Total Synthesis of Neokotalanol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0" y="928688"/>
            <a:ext cx="9144000" cy="2928937"/>
          </a:xfrm>
          <a:prstGeom prst="rect">
            <a:avLst/>
          </a:prstGeom>
          <a:solidFill>
            <a:schemeClr val="bg1"/>
          </a:solidFill>
          <a:ln w="38100">
            <a:solidFill>
              <a:srgbClr val="B111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标题 1"/>
          <p:cNvSpPr>
            <a:spLocks noGrp="1"/>
          </p:cNvSpPr>
          <p:nvPr>
            <p:ph type="title"/>
          </p:nvPr>
        </p:nvSpPr>
        <p:spPr>
          <a:xfrm>
            <a:off x="428625" y="71438"/>
            <a:ext cx="8229600" cy="1143000"/>
          </a:xfrm>
        </p:spPr>
        <p:txBody>
          <a:bodyPr>
            <a:noAutofit/>
          </a:bodyPr>
          <a:lstStyle/>
          <a:p>
            <a:pPr algn="l">
              <a:defRPr/>
            </a:pPr>
            <a:r>
              <a:rPr lang="en-US" altLang="zh-CN" sz="3600" b="1" kern="1200" dirty="0" smtClean="0">
                <a:solidFill>
                  <a:srgbClr val="558ED5"/>
                </a:solidFill>
                <a:cs typeface="Arial" charset="0"/>
              </a:rPr>
              <a:t>Introduction</a:t>
            </a:r>
            <a:r>
              <a:rPr lang="en-US" altLang="zh-CN" sz="3600" b="1" dirty="0" smtClean="0">
                <a:cs typeface="Arial" pitchFamily="34" charset="0"/>
              </a:rPr>
              <a:t/>
            </a:r>
            <a:br>
              <a:rPr lang="en-US" altLang="zh-CN" sz="3600" b="1" dirty="0" smtClean="0">
                <a:cs typeface="Arial" pitchFamily="34" charset="0"/>
              </a:rPr>
            </a:br>
            <a:endParaRPr lang="zh-CN" altLang="en-US" sz="3600" dirty="0"/>
          </a:p>
        </p:txBody>
      </p:sp>
      <p:pic>
        <p:nvPicPr>
          <p:cNvPr id="1037" name="图片 3" descr="2623346782960976445.jpg"/>
          <p:cNvPicPr>
            <a:picLocks noChangeAspect="1"/>
          </p:cNvPicPr>
          <p:nvPr/>
        </p:nvPicPr>
        <p:blipFill>
          <a:blip r:embed="rId3"/>
          <a:srcRect/>
          <a:stretch>
            <a:fillRect/>
          </a:stretch>
        </p:blipFill>
        <p:spPr bwMode="auto">
          <a:xfrm>
            <a:off x="7429500" y="0"/>
            <a:ext cx="1690688" cy="1690688"/>
          </a:xfrm>
          <a:prstGeom prst="rect">
            <a:avLst/>
          </a:prstGeom>
          <a:noFill/>
          <a:ln w="9525">
            <a:noFill/>
            <a:miter lim="800000"/>
            <a:headEnd/>
            <a:tailEnd/>
          </a:ln>
        </p:spPr>
      </p:pic>
      <p:cxnSp>
        <p:nvCxnSpPr>
          <p:cNvPr id="5" name="直接连接符 4"/>
          <p:cNvCxnSpPr/>
          <p:nvPr/>
        </p:nvCxnSpPr>
        <p:spPr>
          <a:xfrm>
            <a:off x="0" y="785813"/>
            <a:ext cx="7429500"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26" name="Object 4"/>
          <p:cNvGraphicFramePr>
            <a:graphicFrameLocks noGrp="1" noChangeAspect="1"/>
          </p:cNvGraphicFramePr>
          <p:nvPr>
            <p:ph sz="half" idx="4294967295"/>
          </p:nvPr>
        </p:nvGraphicFramePr>
        <p:xfrm>
          <a:off x="90488" y="1376363"/>
          <a:ext cx="1833562" cy="1624012"/>
        </p:xfrm>
        <a:graphic>
          <a:graphicData uri="http://schemas.openxmlformats.org/presentationml/2006/ole">
            <mc:AlternateContent xmlns:mc="http://schemas.openxmlformats.org/markup-compatibility/2006">
              <mc:Choice xmlns:v="urn:schemas-microsoft-com:vml" Requires="v">
                <p:oleObj spid="_x0000_s1044" name="CS ChemDraw Drawing" r:id="rId4" imgW="2275090" imgH="2014306" progId="ChemDraw.Document.6.0">
                  <p:embed/>
                </p:oleObj>
              </mc:Choice>
              <mc:Fallback>
                <p:oleObj name="CS ChemDraw Drawing" r:id="rId4" imgW="2275090" imgH="2014306" progId="ChemDraw.Document.6.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8" y="1376363"/>
                        <a:ext cx="1833562" cy="16240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5"/>
          <p:cNvGraphicFramePr>
            <a:graphicFrameLocks noChangeAspect="1"/>
          </p:cNvGraphicFramePr>
          <p:nvPr/>
        </p:nvGraphicFramePr>
        <p:xfrm>
          <a:off x="88900" y="4214813"/>
          <a:ext cx="1839913" cy="1462087"/>
        </p:xfrm>
        <a:graphic>
          <a:graphicData uri="http://schemas.openxmlformats.org/presentationml/2006/ole">
            <mc:AlternateContent xmlns:mc="http://schemas.openxmlformats.org/markup-compatibility/2006">
              <mc:Choice xmlns:v="urn:schemas-microsoft-com:vml" Requires="v">
                <p:oleObj spid="_x0000_s1045" name="CS ChemDraw Drawing" r:id="rId6" imgW="1910795" imgH="1441261" progId="ChemDraw.Document.6.0">
                  <p:embed/>
                </p:oleObj>
              </mc:Choice>
              <mc:Fallback>
                <p:oleObj name="CS ChemDraw Drawing" r:id="rId6" imgW="1910795" imgH="1441261" progId="ChemDraw.Document.6.0">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00" y="4214813"/>
                        <a:ext cx="1839913" cy="14620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9" name="Text Box 6"/>
          <p:cNvSpPr txBox="1">
            <a:spLocks noChangeArrowheads="1"/>
          </p:cNvSpPr>
          <p:nvPr/>
        </p:nvSpPr>
        <p:spPr bwMode="auto">
          <a:xfrm>
            <a:off x="4217988" y="3449638"/>
            <a:ext cx="1327150" cy="336550"/>
          </a:xfrm>
          <a:prstGeom prst="rect">
            <a:avLst/>
          </a:prstGeom>
          <a:solidFill>
            <a:srgbClr val="FFC5E2"/>
          </a:solidFill>
          <a:ln w="9525">
            <a:noFill/>
            <a:miter lim="800000"/>
            <a:headEnd/>
            <a:tailEnd/>
          </a:ln>
        </p:spPr>
        <p:txBody>
          <a:bodyPr wrap="none">
            <a:spAutoFit/>
          </a:bodyPr>
          <a:lstStyle/>
          <a:p>
            <a:pPr algn="ctr"/>
            <a:r>
              <a:rPr lang="en-US" altLang="ja-JP" sz="1600" b="1">
                <a:solidFill>
                  <a:schemeClr val="tx2"/>
                </a:solidFill>
              </a:rPr>
              <a:t>Maltase  5.2</a:t>
            </a:r>
          </a:p>
        </p:txBody>
      </p:sp>
      <p:sp>
        <p:nvSpPr>
          <p:cNvPr id="1040" name="Text Box 7"/>
          <p:cNvSpPr txBox="1">
            <a:spLocks noChangeArrowheads="1"/>
          </p:cNvSpPr>
          <p:nvPr/>
        </p:nvSpPr>
        <p:spPr bwMode="auto">
          <a:xfrm>
            <a:off x="5591175" y="3449638"/>
            <a:ext cx="1368425" cy="336550"/>
          </a:xfrm>
          <a:prstGeom prst="rect">
            <a:avLst/>
          </a:prstGeom>
          <a:solidFill>
            <a:srgbClr val="FFFF99"/>
          </a:solidFill>
          <a:ln w="9525">
            <a:noFill/>
            <a:miter lim="800000"/>
            <a:headEnd/>
            <a:tailEnd/>
          </a:ln>
        </p:spPr>
        <p:txBody>
          <a:bodyPr wrap="none">
            <a:spAutoFit/>
          </a:bodyPr>
          <a:lstStyle/>
          <a:p>
            <a:pPr algn="ctr"/>
            <a:r>
              <a:rPr lang="en-US" altLang="ja-JP" sz="1600" b="1">
                <a:solidFill>
                  <a:schemeClr val="tx2"/>
                </a:solidFill>
              </a:rPr>
              <a:t>Sucrase  1.6</a:t>
            </a:r>
          </a:p>
        </p:txBody>
      </p:sp>
      <p:sp>
        <p:nvSpPr>
          <p:cNvPr id="1041" name="Text Box 8"/>
          <p:cNvSpPr txBox="1">
            <a:spLocks noChangeArrowheads="1"/>
          </p:cNvSpPr>
          <p:nvPr/>
        </p:nvSpPr>
        <p:spPr bwMode="auto">
          <a:xfrm>
            <a:off x="7008813" y="3449638"/>
            <a:ext cx="1631950" cy="336550"/>
          </a:xfrm>
          <a:prstGeom prst="rect">
            <a:avLst/>
          </a:prstGeom>
          <a:solidFill>
            <a:srgbClr val="99FF99"/>
          </a:solidFill>
          <a:ln w="9525">
            <a:noFill/>
            <a:miter lim="800000"/>
            <a:headEnd/>
            <a:tailEnd/>
          </a:ln>
        </p:spPr>
        <p:txBody>
          <a:bodyPr wrap="none">
            <a:spAutoFit/>
          </a:bodyPr>
          <a:lstStyle/>
          <a:p>
            <a:pPr algn="ctr"/>
            <a:r>
              <a:rPr lang="en-US" altLang="ja-JP" sz="1600" b="1">
                <a:solidFill>
                  <a:schemeClr val="tx2"/>
                </a:solidFill>
              </a:rPr>
              <a:t>Isomaltase  1.3</a:t>
            </a:r>
          </a:p>
        </p:txBody>
      </p:sp>
      <p:sp>
        <p:nvSpPr>
          <p:cNvPr id="1042" name="Text Box 9"/>
          <p:cNvSpPr txBox="1">
            <a:spLocks noChangeArrowheads="1"/>
          </p:cNvSpPr>
          <p:nvPr/>
        </p:nvSpPr>
        <p:spPr bwMode="auto">
          <a:xfrm>
            <a:off x="246063" y="6176963"/>
            <a:ext cx="466725" cy="336550"/>
          </a:xfrm>
          <a:prstGeom prst="rect">
            <a:avLst/>
          </a:prstGeom>
          <a:solidFill>
            <a:srgbClr val="FFC5E2"/>
          </a:solidFill>
          <a:ln w="9525">
            <a:noFill/>
            <a:miter lim="800000"/>
            <a:headEnd/>
            <a:tailEnd/>
          </a:ln>
        </p:spPr>
        <p:txBody>
          <a:bodyPr wrap="none">
            <a:spAutoFit/>
          </a:bodyPr>
          <a:lstStyle/>
          <a:p>
            <a:pPr algn="ctr"/>
            <a:r>
              <a:rPr lang="en-US" altLang="ja-JP" sz="1600" b="1">
                <a:solidFill>
                  <a:schemeClr val="tx2"/>
                </a:solidFill>
              </a:rPr>
              <a:t>1.2</a:t>
            </a:r>
          </a:p>
        </p:txBody>
      </p:sp>
      <p:sp>
        <p:nvSpPr>
          <p:cNvPr id="1043" name="Text Box 10"/>
          <p:cNvSpPr txBox="1">
            <a:spLocks noChangeArrowheads="1"/>
          </p:cNvSpPr>
          <p:nvPr/>
        </p:nvSpPr>
        <p:spPr bwMode="auto">
          <a:xfrm>
            <a:off x="822325" y="6176963"/>
            <a:ext cx="466725" cy="336550"/>
          </a:xfrm>
          <a:prstGeom prst="rect">
            <a:avLst/>
          </a:prstGeom>
          <a:solidFill>
            <a:srgbClr val="FFFF99"/>
          </a:solidFill>
          <a:ln w="9525">
            <a:noFill/>
            <a:miter lim="800000"/>
            <a:headEnd/>
            <a:tailEnd/>
          </a:ln>
        </p:spPr>
        <p:txBody>
          <a:bodyPr wrap="none">
            <a:spAutoFit/>
          </a:bodyPr>
          <a:lstStyle/>
          <a:p>
            <a:pPr algn="ctr"/>
            <a:r>
              <a:rPr lang="en-US" altLang="ja-JP" sz="1600" b="1">
                <a:solidFill>
                  <a:schemeClr val="tx2"/>
                </a:solidFill>
              </a:rPr>
              <a:t>0.2</a:t>
            </a:r>
          </a:p>
        </p:txBody>
      </p:sp>
      <p:sp>
        <p:nvSpPr>
          <p:cNvPr id="1044" name="Text Box 11"/>
          <p:cNvSpPr txBox="1">
            <a:spLocks noChangeArrowheads="1"/>
          </p:cNvSpPr>
          <p:nvPr/>
        </p:nvSpPr>
        <p:spPr bwMode="auto">
          <a:xfrm>
            <a:off x="1398588" y="6176963"/>
            <a:ext cx="466725" cy="336550"/>
          </a:xfrm>
          <a:prstGeom prst="rect">
            <a:avLst/>
          </a:prstGeom>
          <a:solidFill>
            <a:srgbClr val="99FF99"/>
          </a:solidFill>
          <a:ln w="9525">
            <a:noFill/>
            <a:miter lim="800000"/>
            <a:headEnd/>
            <a:tailEnd/>
          </a:ln>
        </p:spPr>
        <p:txBody>
          <a:bodyPr wrap="none">
            <a:spAutoFit/>
          </a:bodyPr>
          <a:lstStyle/>
          <a:p>
            <a:pPr algn="ctr"/>
            <a:r>
              <a:rPr lang="en-US" altLang="ja-JP" sz="1600" b="1">
                <a:solidFill>
                  <a:schemeClr val="tx2"/>
                </a:solidFill>
              </a:rPr>
              <a:t>2.1</a:t>
            </a:r>
          </a:p>
        </p:txBody>
      </p:sp>
      <p:sp>
        <p:nvSpPr>
          <p:cNvPr id="1045" name="Text Box 12"/>
          <p:cNvSpPr txBox="1">
            <a:spLocks noChangeArrowheads="1"/>
          </p:cNvSpPr>
          <p:nvPr/>
        </p:nvSpPr>
        <p:spPr bwMode="auto">
          <a:xfrm>
            <a:off x="4105275" y="3087688"/>
            <a:ext cx="2527300" cy="336550"/>
          </a:xfrm>
          <a:prstGeom prst="rect">
            <a:avLst/>
          </a:prstGeom>
          <a:noFill/>
          <a:ln w="9525">
            <a:noFill/>
            <a:miter lim="800000"/>
            <a:headEnd/>
            <a:tailEnd/>
          </a:ln>
        </p:spPr>
        <p:txBody>
          <a:bodyPr wrap="none">
            <a:spAutoFit/>
          </a:bodyPr>
          <a:lstStyle/>
          <a:p>
            <a:pPr algn="ctr"/>
            <a:r>
              <a:rPr lang="en-US" altLang="ja-JP" sz="1600" b="1">
                <a:solidFill>
                  <a:schemeClr val="tx2"/>
                </a:solidFill>
              </a:rPr>
              <a:t>IC</a:t>
            </a:r>
            <a:r>
              <a:rPr lang="en-US" altLang="ja-JP" sz="1600" b="1" baseline="-25000">
                <a:solidFill>
                  <a:schemeClr val="tx2"/>
                </a:solidFill>
              </a:rPr>
              <a:t>50</a:t>
            </a:r>
            <a:r>
              <a:rPr lang="en-US" altLang="ja-JP" sz="1600" b="1">
                <a:solidFill>
                  <a:schemeClr val="tx2"/>
                </a:solidFill>
              </a:rPr>
              <a:t> Values (</a:t>
            </a:r>
            <a:r>
              <a:rPr lang="en-US" altLang="ja-JP" sz="1600" b="1">
                <a:solidFill>
                  <a:schemeClr val="tx2"/>
                </a:solidFill>
                <a:latin typeface="Symbol" pitchFamily="18" charset="2"/>
              </a:rPr>
              <a:t>m</a:t>
            </a:r>
            <a:r>
              <a:rPr lang="en-US" altLang="ja-JP" sz="1600" b="1">
                <a:solidFill>
                  <a:schemeClr val="tx2"/>
                </a:solidFill>
              </a:rPr>
              <a:t>M, </a:t>
            </a:r>
            <a:r>
              <a:rPr lang="en-US" altLang="ja-JP" sz="1600" b="1" i="1">
                <a:solidFill>
                  <a:schemeClr val="tx2"/>
                </a:solidFill>
              </a:rPr>
              <a:t>in vitro</a:t>
            </a:r>
            <a:r>
              <a:rPr lang="en-US" altLang="ja-JP" sz="1600" b="1">
                <a:solidFill>
                  <a:schemeClr val="tx2"/>
                </a:solidFill>
              </a:rPr>
              <a:t>)</a:t>
            </a:r>
          </a:p>
        </p:txBody>
      </p:sp>
      <p:graphicFrame>
        <p:nvGraphicFramePr>
          <p:cNvPr id="1028" name="Object 13"/>
          <p:cNvGraphicFramePr>
            <a:graphicFrameLocks noChangeAspect="1"/>
          </p:cNvGraphicFramePr>
          <p:nvPr/>
        </p:nvGraphicFramePr>
        <p:xfrm>
          <a:off x="4143375" y="4286250"/>
          <a:ext cx="5000625" cy="1239838"/>
        </p:xfrm>
        <a:graphic>
          <a:graphicData uri="http://schemas.openxmlformats.org/presentationml/2006/ole">
            <mc:AlternateContent xmlns:mc="http://schemas.openxmlformats.org/markup-compatibility/2006">
              <mc:Choice xmlns:v="urn:schemas-microsoft-com:vml" Requires="v">
                <p:oleObj spid="_x0000_s1046" name="CS ChemDraw Drawing" r:id="rId8" imgW="4414717" imgH="1185283" progId="ChemDraw.Document.6.0">
                  <p:embed/>
                </p:oleObj>
              </mc:Choice>
              <mc:Fallback>
                <p:oleObj name="CS ChemDraw Drawing" r:id="rId8" imgW="4414717" imgH="1185283" progId="ChemDraw.Document.6.0">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3375" y="4286250"/>
                        <a:ext cx="5000625" cy="12398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6" name="Rectangle 14"/>
          <p:cNvSpPr>
            <a:spLocks noChangeArrowheads="1"/>
          </p:cNvSpPr>
          <p:nvPr/>
        </p:nvSpPr>
        <p:spPr bwMode="auto">
          <a:xfrm>
            <a:off x="498475" y="5756275"/>
            <a:ext cx="1274763" cy="366713"/>
          </a:xfrm>
          <a:prstGeom prst="rect">
            <a:avLst/>
          </a:prstGeom>
          <a:noFill/>
          <a:ln w="9525">
            <a:noFill/>
            <a:miter lim="800000"/>
            <a:headEnd/>
            <a:tailEnd/>
          </a:ln>
        </p:spPr>
        <p:txBody>
          <a:bodyPr wrap="none">
            <a:spAutoFit/>
          </a:bodyPr>
          <a:lstStyle/>
          <a:p>
            <a:pPr algn="ctr"/>
            <a:r>
              <a:rPr lang="en-US" altLang="ja-JP" sz="1800" b="1">
                <a:solidFill>
                  <a:schemeClr val="tx2"/>
                </a:solidFill>
              </a:rPr>
              <a:t>Voglibose</a:t>
            </a:r>
            <a:endParaRPr lang="en-US" altLang="ja-JP" sz="1600" b="1">
              <a:solidFill>
                <a:schemeClr val="tx2"/>
              </a:solidFill>
            </a:endParaRPr>
          </a:p>
        </p:txBody>
      </p:sp>
      <p:sp>
        <p:nvSpPr>
          <p:cNvPr id="1047" name="Text Box 15"/>
          <p:cNvSpPr txBox="1">
            <a:spLocks noChangeArrowheads="1"/>
          </p:cNvSpPr>
          <p:nvPr/>
        </p:nvSpPr>
        <p:spPr bwMode="auto">
          <a:xfrm>
            <a:off x="5810250" y="5599113"/>
            <a:ext cx="1344613" cy="369887"/>
          </a:xfrm>
          <a:prstGeom prst="rect">
            <a:avLst/>
          </a:prstGeom>
          <a:noFill/>
          <a:ln w="9525">
            <a:noFill/>
            <a:miter lim="800000"/>
            <a:headEnd/>
            <a:tailEnd/>
          </a:ln>
        </p:spPr>
        <p:txBody>
          <a:bodyPr>
            <a:spAutoFit/>
          </a:bodyPr>
          <a:lstStyle/>
          <a:p>
            <a:pPr algn="ctr"/>
            <a:r>
              <a:rPr lang="en-US" altLang="ja-JP" sz="1800" b="1">
                <a:solidFill>
                  <a:schemeClr val="tx2"/>
                </a:solidFill>
              </a:rPr>
              <a:t>Acarbose</a:t>
            </a:r>
            <a:endParaRPr lang="en-US" altLang="ja-JP" sz="1600" b="1">
              <a:solidFill>
                <a:schemeClr val="tx2"/>
              </a:solidFill>
            </a:endParaRPr>
          </a:p>
        </p:txBody>
      </p:sp>
      <p:graphicFrame>
        <p:nvGraphicFramePr>
          <p:cNvPr id="1029" name="Object 16"/>
          <p:cNvGraphicFramePr>
            <a:graphicFrameLocks noChangeAspect="1"/>
          </p:cNvGraphicFramePr>
          <p:nvPr/>
        </p:nvGraphicFramePr>
        <p:xfrm>
          <a:off x="2198688" y="5403850"/>
          <a:ext cx="1873250" cy="1295400"/>
        </p:xfrm>
        <a:graphic>
          <a:graphicData uri="http://schemas.openxmlformats.org/presentationml/2006/ole">
            <mc:AlternateContent xmlns:mc="http://schemas.openxmlformats.org/markup-compatibility/2006">
              <mc:Choice xmlns:v="urn:schemas-microsoft-com:vml" Requires="v">
                <p:oleObj spid="_x0000_s1047" name="Image" r:id="rId10" imgW="13053968" imgH="9777778" progId="">
                  <p:embed/>
                </p:oleObj>
              </mc:Choice>
              <mc:Fallback>
                <p:oleObj name="Image" r:id="rId10" imgW="13053968" imgH="9777778" progId="">
                  <p:embed/>
                  <p:pic>
                    <p:nvPicPr>
                      <p:cNvPr id="0"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8688" y="5403850"/>
                        <a:ext cx="18732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17"/>
          <p:cNvGraphicFramePr>
            <a:graphicFrameLocks noGrp="1" noChangeAspect="1"/>
          </p:cNvGraphicFramePr>
          <p:nvPr>
            <p:ph sz="half" idx="4294967295"/>
          </p:nvPr>
        </p:nvGraphicFramePr>
        <p:xfrm>
          <a:off x="4052888" y="2533650"/>
          <a:ext cx="3149600" cy="493713"/>
        </p:xfrm>
        <a:graphic>
          <a:graphicData uri="http://schemas.openxmlformats.org/presentationml/2006/ole">
            <mc:AlternateContent xmlns:mc="http://schemas.openxmlformats.org/markup-compatibility/2006">
              <mc:Choice xmlns:v="urn:schemas-microsoft-com:vml" Requires="v">
                <p:oleObj spid="_x0000_s1048" name="CS ChemDraw Drawing" r:id="rId12" imgW="2953512" imgH="501396" progId="ChemDraw.Document.6.0">
                  <p:embed/>
                </p:oleObj>
              </mc:Choice>
              <mc:Fallback>
                <p:oleObj name="CS ChemDraw Drawing" r:id="rId12" imgW="2953512" imgH="501396" progId="ChemDraw.Document.6.0">
                  <p:embed/>
                  <p:pic>
                    <p:nvPicPr>
                      <p:cNvPr id="0"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2888" y="2533650"/>
                        <a:ext cx="3149600" cy="493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18"/>
          <p:cNvGraphicFramePr>
            <a:graphicFrameLocks noChangeAspect="1"/>
          </p:cNvGraphicFramePr>
          <p:nvPr/>
        </p:nvGraphicFramePr>
        <p:xfrm>
          <a:off x="7566025" y="5599113"/>
          <a:ext cx="1454150" cy="1211262"/>
        </p:xfrm>
        <a:graphic>
          <a:graphicData uri="http://schemas.openxmlformats.org/presentationml/2006/ole">
            <mc:AlternateContent xmlns:mc="http://schemas.openxmlformats.org/markup-compatibility/2006">
              <mc:Choice xmlns:v="urn:schemas-microsoft-com:vml" Requires="v">
                <p:oleObj spid="_x0000_s1049" name="Image" r:id="rId14" imgW="12901587" imgH="10336508" progId="">
                  <p:embed/>
                </p:oleObj>
              </mc:Choice>
              <mc:Fallback>
                <p:oleObj name="Image" r:id="rId14" imgW="12901587" imgH="10336508" progId="">
                  <p:embed/>
                  <p:pic>
                    <p:nvPicPr>
                      <p:cNvPr id="0" name="Object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66025" y="5599113"/>
                        <a:ext cx="1454150" cy="121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8" name="Text Box 19"/>
          <p:cNvSpPr txBox="1">
            <a:spLocks noChangeArrowheads="1"/>
          </p:cNvSpPr>
          <p:nvPr/>
        </p:nvSpPr>
        <p:spPr bwMode="auto">
          <a:xfrm>
            <a:off x="5640388" y="6011863"/>
            <a:ext cx="531812" cy="336550"/>
          </a:xfrm>
          <a:prstGeom prst="rect">
            <a:avLst/>
          </a:prstGeom>
          <a:solidFill>
            <a:srgbClr val="FFC5E2"/>
          </a:solidFill>
          <a:ln w="9525">
            <a:noFill/>
            <a:miter lim="800000"/>
            <a:headEnd/>
            <a:tailEnd/>
          </a:ln>
        </p:spPr>
        <p:txBody>
          <a:bodyPr>
            <a:spAutoFit/>
          </a:bodyPr>
          <a:lstStyle/>
          <a:p>
            <a:pPr algn="ctr"/>
            <a:r>
              <a:rPr lang="en-US" altLang="ja-JP" sz="1600" b="1">
                <a:solidFill>
                  <a:schemeClr val="tx2"/>
                </a:solidFill>
              </a:rPr>
              <a:t>2.0</a:t>
            </a:r>
          </a:p>
        </p:txBody>
      </p:sp>
      <p:sp>
        <p:nvSpPr>
          <p:cNvPr id="1049" name="Text Box 20"/>
          <p:cNvSpPr txBox="1">
            <a:spLocks noChangeArrowheads="1"/>
          </p:cNvSpPr>
          <p:nvPr/>
        </p:nvSpPr>
        <p:spPr bwMode="auto">
          <a:xfrm>
            <a:off x="6202363" y="6007100"/>
            <a:ext cx="579437" cy="336550"/>
          </a:xfrm>
          <a:prstGeom prst="rect">
            <a:avLst/>
          </a:prstGeom>
          <a:solidFill>
            <a:srgbClr val="FFFF99"/>
          </a:solidFill>
          <a:ln w="9525">
            <a:noFill/>
            <a:miter lim="800000"/>
            <a:headEnd/>
            <a:tailEnd/>
          </a:ln>
        </p:spPr>
        <p:txBody>
          <a:bodyPr>
            <a:spAutoFit/>
          </a:bodyPr>
          <a:lstStyle/>
          <a:p>
            <a:pPr algn="ctr"/>
            <a:r>
              <a:rPr lang="en-US" altLang="ja-JP" sz="1600" b="1">
                <a:solidFill>
                  <a:schemeClr val="tx2"/>
                </a:solidFill>
              </a:rPr>
              <a:t>1.7</a:t>
            </a:r>
          </a:p>
        </p:txBody>
      </p:sp>
      <p:sp>
        <p:nvSpPr>
          <p:cNvPr id="1050" name="Text Box 21"/>
          <p:cNvSpPr txBox="1">
            <a:spLocks noChangeArrowheads="1"/>
          </p:cNvSpPr>
          <p:nvPr/>
        </p:nvSpPr>
        <p:spPr bwMode="auto">
          <a:xfrm>
            <a:off x="6757988" y="6000750"/>
            <a:ext cx="633412" cy="336550"/>
          </a:xfrm>
          <a:prstGeom prst="rect">
            <a:avLst/>
          </a:prstGeom>
          <a:solidFill>
            <a:srgbClr val="99FF99"/>
          </a:solidFill>
          <a:ln w="9525">
            <a:noFill/>
            <a:miter lim="800000"/>
            <a:headEnd/>
            <a:tailEnd/>
          </a:ln>
        </p:spPr>
        <p:txBody>
          <a:bodyPr>
            <a:spAutoFit/>
          </a:bodyPr>
          <a:lstStyle/>
          <a:p>
            <a:pPr algn="ctr"/>
            <a:r>
              <a:rPr lang="en-US" altLang="ja-JP" sz="1600" b="1">
                <a:solidFill>
                  <a:schemeClr val="tx2"/>
                </a:solidFill>
              </a:rPr>
              <a:t>155</a:t>
            </a:r>
          </a:p>
        </p:txBody>
      </p:sp>
      <p:sp>
        <p:nvSpPr>
          <p:cNvPr id="1051" name="Text Box 22"/>
          <p:cNvSpPr txBox="1">
            <a:spLocks noChangeArrowheads="1"/>
          </p:cNvSpPr>
          <p:nvPr/>
        </p:nvSpPr>
        <p:spPr bwMode="auto">
          <a:xfrm>
            <a:off x="4395788" y="1120775"/>
            <a:ext cx="3033712" cy="1314450"/>
          </a:xfrm>
          <a:prstGeom prst="rect">
            <a:avLst/>
          </a:prstGeom>
          <a:noFill/>
          <a:ln w="9525">
            <a:noFill/>
            <a:miter lim="800000"/>
            <a:headEnd/>
            <a:tailEnd/>
          </a:ln>
        </p:spPr>
        <p:txBody>
          <a:bodyPr wrap="none">
            <a:spAutoFit/>
          </a:bodyPr>
          <a:lstStyle/>
          <a:p>
            <a:pPr algn="ctr"/>
            <a:r>
              <a:rPr lang="en-US" altLang="ja-JP" sz="1600" b="1">
                <a:solidFill>
                  <a:schemeClr val="tx2"/>
                </a:solidFill>
              </a:rPr>
              <a:t>Isolation and Structure </a:t>
            </a:r>
          </a:p>
          <a:p>
            <a:pPr algn="ctr"/>
            <a:r>
              <a:rPr lang="en-US" altLang="ja-JP" sz="1600" b="1">
                <a:solidFill>
                  <a:schemeClr val="tx2"/>
                </a:solidFill>
              </a:rPr>
              <a:t>Determination:</a:t>
            </a:r>
          </a:p>
          <a:p>
            <a:pPr algn="ctr"/>
            <a:r>
              <a:rPr lang="en-US" altLang="ja-JP" sz="1600" b="1">
                <a:solidFill>
                  <a:schemeClr val="tx2"/>
                </a:solidFill>
              </a:rPr>
              <a:t>   from an antidiabetic </a:t>
            </a:r>
          </a:p>
          <a:p>
            <a:pPr algn="ctr"/>
            <a:r>
              <a:rPr lang="en-US" altLang="ja-JP" sz="1600" b="1">
                <a:solidFill>
                  <a:schemeClr val="tx2"/>
                </a:solidFill>
              </a:rPr>
              <a:t>   Ayurvedic traditional </a:t>
            </a:r>
          </a:p>
          <a:p>
            <a:pPr algn="ctr"/>
            <a:r>
              <a:rPr lang="ja-JP" altLang="en-US" sz="1600" b="1">
                <a:solidFill>
                  <a:schemeClr val="tx2"/>
                </a:solidFill>
              </a:rPr>
              <a:t>　</a:t>
            </a:r>
            <a:r>
              <a:rPr lang="en-US" altLang="ja-JP" sz="1600" b="1">
                <a:solidFill>
                  <a:schemeClr val="tx2"/>
                </a:solidFill>
              </a:rPr>
              <a:t>medicine, </a:t>
            </a:r>
            <a:r>
              <a:rPr lang="en-US" altLang="ja-JP" sz="1600" b="1" i="1">
                <a:solidFill>
                  <a:schemeClr val="tx2"/>
                </a:solidFill>
              </a:rPr>
              <a:t>Salacia reticulata </a:t>
            </a:r>
          </a:p>
        </p:txBody>
      </p:sp>
      <p:grpSp>
        <p:nvGrpSpPr>
          <p:cNvPr id="1052" name="Group 23"/>
          <p:cNvGrpSpPr>
            <a:grpSpLocks/>
          </p:cNvGrpSpPr>
          <p:nvPr/>
        </p:nvGrpSpPr>
        <p:grpSpPr bwMode="auto">
          <a:xfrm>
            <a:off x="1905000" y="1000125"/>
            <a:ext cx="2592388" cy="2894013"/>
            <a:chOff x="1144" y="260"/>
            <a:chExt cx="1633" cy="1906"/>
          </a:xfrm>
        </p:grpSpPr>
        <p:grpSp>
          <p:nvGrpSpPr>
            <p:cNvPr id="1054" name="Group 24"/>
            <p:cNvGrpSpPr>
              <a:grpSpLocks/>
            </p:cNvGrpSpPr>
            <p:nvPr/>
          </p:nvGrpSpPr>
          <p:grpSpPr bwMode="auto">
            <a:xfrm>
              <a:off x="1157" y="260"/>
              <a:ext cx="1482" cy="1808"/>
              <a:chOff x="1202" y="253"/>
              <a:chExt cx="1482" cy="1808"/>
            </a:xfrm>
          </p:grpSpPr>
          <p:graphicFrame>
            <p:nvGraphicFramePr>
              <p:cNvPr id="1033" name="Object 26"/>
              <p:cNvGraphicFramePr>
                <a:graphicFrameLocks noChangeAspect="1"/>
              </p:cNvGraphicFramePr>
              <p:nvPr/>
            </p:nvGraphicFramePr>
            <p:xfrm>
              <a:off x="1202" y="253"/>
              <a:ext cx="1412" cy="1808"/>
            </p:xfrm>
            <a:graphic>
              <a:graphicData uri="http://schemas.openxmlformats.org/presentationml/2006/ole">
                <mc:AlternateContent xmlns:mc="http://schemas.openxmlformats.org/markup-compatibility/2006">
                  <mc:Choice xmlns:v="urn:schemas-microsoft-com:vml" Requires="v">
                    <p:oleObj spid="_x0000_s1050" name="Image" r:id="rId16" imgW="15595102" imgH="20728163" progId="">
                      <p:embed/>
                    </p:oleObj>
                  </mc:Choice>
                  <mc:Fallback>
                    <p:oleObj name="Image" r:id="rId16" imgW="15595102" imgH="20728163" progId="">
                      <p:embed/>
                      <p:pic>
                        <p:nvPicPr>
                          <p:cNvPr id="0" name="Object 2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02" y="253"/>
                            <a:ext cx="1412" cy="180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6" name="Text Box 27"/>
              <p:cNvSpPr txBox="1">
                <a:spLocks noChangeArrowheads="1"/>
              </p:cNvSpPr>
              <p:nvPr/>
            </p:nvSpPr>
            <p:spPr bwMode="auto">
              <a:xfrm>
                <a:off x="2243" y="790"/>
                <a:ext cx="283" cy="226"/>
              </a:xfrm>
              <a:prstGeom prst="rect">
                <a:avLst/>
              </a:prstGeom>
              <a:noFill/>
              <a:ln w="9525">
                <a:noFill/>
                <a:miter lim="800000"/>
                <a:headEnd/>
                <a:tailEnd/>
              </a:ln>
            </p:spPr>
            <p:txBody>
              <a:bodyPr wrap="none" lIns="171806" tIns="85903" rIns="171806" bIns="85903">
                <a:spAutoFit/>
              </a:bodyPr>
              <a:lstStyle/>
              <a:p>
                <a:pPr algn="ctr" defTabSz="1719263"/>
                <a:r>
                  <a:rPr lang="en-US" altLang="ja-JP" sz="1200" b="1">
                    <a:solidFill>
                      <a:srgbClr val="FF9900"/>
                    </a:solidFill>
                  </a:rPr>
                  <a:t>S</a:t>
                </a:r>
              </a:p>
            </p:txBody>
          </p:sp>
          <p:sp>
            <p:nvSpPr>
              <p:cNvPr id="1057" name="Text Box 28"/>
              <p:cNvSpPr txBox="1">
                <a:spLocks noChangeArrowheads="1"/>
              </p:cNvSpPr>
              <p:nvPr/>
            </p:nvSpPr>
            <p:spPr bwMode="auto">
              <a:xfrm>
                <a:off x="1656" y="1164"/>
                <a:ext cx="321" cy="226"/>
              </a:xfrm>
              <a:prstGeom prst="rect">
                <a:avLst/>
              </a:prstGeom>
              <a:noFill/>
              <a:ln w="9525">
                <a:noFill/>
                <a:miter lim="800000"/>
                <a:headEnd/>
                <a:tailEnd/>
              </a:ln>
            </p:spPr>
            <p:txBody>
              <a:bodyPr wrap="none" lIns="171806" tIns="85903" rIns="171806" bIns="85903">
                <a:spAutoFit/>
              </a:bodyPr>
              <a:lstStyle/>
              <a:p>
                <a:pPr algn="ctr" defTabSz="1719263"/>
                <a:r>
                  <a:rPr lang="en-US" altLang="ja-JP" sz="1200" b="1">
                    <a:solidFill>
                      <a:srgbClr val="FF9900"/>
                    </a:solidFill>
                  </a:rPr>
                  <a:t>S</a:t>
                </a:r>
                <a:r>
                  <a:rPr lang="en-US" altLang="ja-JP" sz="1200" b="1" baseline="30000">
                    <a:solidFill>
                      <a:srgbClr val="FF9900"/>
                    </a:solidFill>
                  </a:rPr>
                  <a:t>+</a:t>
                </a:r>
              </a:p>
            </p:txBody>
          </p:sp>
          <p:sp>
            <p:nvSpPr>
              <p:cNvPr id="1058" name="Text Box 29"/>
              <p:cNvSpPr txBox="1">
                <a:spLocks noChangeArrowheads="1"/>
              </p:cNvSpPr>
              <p:nvPr/>
            </p:nvSpPr>
            <p:spPr bwMode="auto">
              <a:xfrm>
                <a:off x="2280" y="938"/>
                <a:ext cx="348" cy="226"/>
              </a:xfrm>
              <a:prstGeom prst="rect">
                <a:avLst/>
              </a:prstGeom>
              <a:noFill/>
              <a:ln w="9525">
                <a:noFill/>
                <a:miter lim="800000"/>
                <a:headEnd/>
                <a:tailEnd/>
              </a:ln>
            </p:spPr>
            <p:txBody>
              <a:bodyPr wrap="none" lIns="171806" tIns="85903" rIns="171806" bIns="85903">
                <a:spAutoFit/>
              </a:bodyPr>
              <a:lstStyle/>
              <a:p>
                <a:pPr algn="ctr" defTabSz="1719263"/>
                <a:r>
                  <a:rPr lang="en-US" altLang="ja-JP" sz="1200" b="1">
                    <a:solidFill>
                      <a:srgbClr val="FF0066"/>
                    </a:solidFill>
                  </a:rPr>
                  <a:t>O1</a:t>
                </a:r>
                <a:endParaRPr lang="en-US" altLang="ja-JP" sz="1200" b="1" baseline="30000">
                  <a:solidFill>
                    <a:srgbClr val="FF0066"/>
                  </a:solidFill>
                </a:endParaRPr>
              </a:p>
            </p:txBody>
          </p:sp>
          <p:graphicFrame>
            <p:nvGraphicFramePr>
              <p:cNvPr id="1034" name="Object 30"/>
              <p:cNvGraphicFramePr>
                <a:graphicFrameLocks noChangeAspect="1"/>
              </p:cNvGraphicFramePr>
              <p:nvPr/>
            </p:nvGraphicFramePr>
            <p:xfrm>
              <a:off x="1961" y="1061"/>
              <a:ext cx="281" cy="248"/>
            </p:xfrm>
            <a:graphic>
              <a:graphicData uri="http://schemas.openxmlformats.org/presentationml/2006/ole">
                <mc:AlternateContent xmlns:mc="http://schemas.openxmlformats.org/markup-compatibility/2006">
                  <mc:Choice xmlns:v="urn:schemas-microsoft-com:vml" Requires="v">
                    <p:oleObj spid="_x0000_s1051" name="CS ChemDraw Drawing" r:id="rId18" imgW="1716024" imgH="1400556" progId="ChemDraw.Document.6.0">
                      <p:embed/>
                    </p:oleObj>
                  </mc:Choice>
                  <mc:Fallback>
                    <p:oleObj name="CS ChemDraw Drawing" r:id="rId18" imgW="1716024" imgH="1400556" progId="ChemDraw.Document.6.0">
                      <p:embed/>
                      <p:pic>
                        <p:nvPicPr>
                          <p:cNvPr id="0" name="Object 3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61" y="1061"/>
                            <a:ext cx="281"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9" name="Line 31"/>
              <p:cNvSpPr>
                <a:spLocks noChangeShapeType="1"/>
              </p:cNvSpPr>
              <p:nvPr/>
            </p:nvSpPr>
            <p:spPr bwMode="auto">
              <a:xfrm flipH="1" flipV="1">
                <a:off x="2127" y="1208"/>
                <a:ext cx="103" cy="100"/>
              </a:xfrm>
              <a:prstGeom prst="line">
                <a:avLst/>
              </a:prstGeom>
              <a:noFill/>
              <a:ln w="9525">
                <a:solidFill>
                  <a:schemeClr val="accent2"/>
                </a:solidFill>
                <a:round/>
                <a:headEnd/>
                <a:tailEnd type="triangle" w="med" len="med"/>
              </a:ln>
            </p:spPr>
            <p:txBody>
              <a:bodyPr/>
              <a:lstStyle/>
              <a:p>
                <a:endParaRPr lang="zh-CN" altLang="en-US"/>
              </a:p>
            </p:txBody>
          </p:sp>
          <p:sp>
            <p:nvSpPr>
              <p:cNvPr id="1060" name="Text Box 32"/>
              <p:cNvSpPr txBox="1">
                <a:spLocks noChangeArrowheads="1"/>
              </p:cNvSpPr>
              <p:nvPr/>
            </p:nvSpPr>
            <p:spPr bwMode="auto">
              <a:xfrm>
                <a:off x="2336" y="488"/>
                <a:ext cx="348" cy="226"/>
              </a:xfrm>
              <a:prstGeom prst="rect">
                <a:avLst/>
              </a:prstGeom>
              <a:noFill/>
              <a:ln w="9525">
                <a:noFill/>
                <a:miter lim="800000"/>
                <a:headEnd/>
                <a:tailEnd/>
              </a:ln>
            </p:spPr>
            <p:txBody>
              <a:bodyPr wrap="none" lIns="171806" tIns="85903" rIns="171806" bIns="85903">
                <a:spAutoFit/>
              </a:bodyPr>
              <a:lstStyle/>
              <a:p>
                <a:pPr algn="ctr" defTabSz="1719263"/>
                <a:r>
                  <a:rPr lang="en-US" altLang="ja-JP" sz="1200" b="1">
                    <a:solidFill>
                      <a:srgbClr val="FF0066"/>
                    </a:solidFill>
                  </a:rPr>
                  <a:t>O2</a:t>
                </a:r>
                <a:endParaRPr lang="en-US" altLang="ja-JP" sz="1200" b="1" baseline="30000">
                  <a:solidFill>
                    <a:srgbClr val="FF0066"/>
                  </a:solidFill>
                </a:endParaRPr>
              </a:p>
            </p:txBody>
          </p:sp>
          <p:sp>
            <p:nvSpPr>
              <p:cNvPr id="1061" name="Text Box 33"/>
              <p:cNvSpPr txBox="1">
                <a:spLocks noChangeArrowheads="1"/>
              </p:cNvSpPr>
              <p:nvPr/>
            </p:nvSpPr>
            <p:spPr bwMode="auto">
              <a:xfrm>
                <a:off x="2083" y="484"/>
                <a:ext cx="348" cy="226"/>
              </a:xfrm>
              <a:prstGeom prst="rect">
                <a:avLst/>
              </a:prstGeom>
              <a:noFill/>
              <a:ln w="9525">
                <a:noFill/>
                <a:miter lim="800000"/>
                <a:headEnd/>
                <a:tailEnd/>
              </a:ln>
            </p:spPr>
            <p:txBody>
              <a:bodyPr wrap="none" lIns="171806" tIns="85903" rIns="171806" bIns="85903">
                <a:spAutoFit/>
              </a:bodyPr>
              <a:lstStyle/>
              <a:p>
                <a:pPr algn="ctr" defTabSz="1719263"/>
                <a:r>
                  <a:rPr lang="en-US" altLang="ja-JP" sz="1200" b="1">
                    <a:solidFill>
                      <a:srgbClr val="FF0066"/>
                    </a:solidFill>
                  </a:rPr>
                  <a:t>O3</a:t>
                </a:r>
                <a:endParaRPr lang="en-US" altLang="ja-JP" sz="1200" b="1" baseline="30000">
                  <a:solidFill>
                    <a:srgbClr val="FF0066"/>
                  </a:solidFill>
                </a:endParaRPr>
              </a:p>
            </p:txBody>
          </p:sp>
          <p:sp>
            <p:nvSpPr>
              <p:cNvPr id="1062" name="Text Box 34"/>
              <p:cNvSpPr txBox="1">
                <a:spLocks noChangeArrowheads="1"/>
              </p:cNvSpPr>
              <p:nvPr/>
            </p:nvSpPr>
            <p:spPr bwMode="auto">
              <a:xfrm>
                <a:off x="2064" y="1248"/>
                <a:ext cx="531" cy="226"/>
              </a:xfrm>
              <a:prstGeom prst="rect">
                <a:avLst/>
              </a:prstGeom>
              <a:noFill/>
              <a:ln w="9525">
                <a:noFill/>
                <a:miter lim="800000"/>
                <a:headEnd/>
                <a:tailEnd/>
              </a:ln>
            </p:spPr>
            <p:txBody>
              <a:bodyPr wrap="none" lIns="171806" tIns="85903" rIns="171806" bIns="85903">
                <a:spAutoFit/>
              </a:bodyPr>
              <a:lstStyle/>
              <a:p>
                <a:pPr algn="ctr" defTabSz="1719263"/>
                <a:r>
                  <a:rPr lang="en-US" altLang="ja-JP" sz="1200" b="1">
                    <a:solidFill>
                      <a:schemeClr val="accent2"/>
                    </a:solidFill>
                  </a:rPr>
                  <a:t>3.16 Å</a:t>
                </a:r>
                <a:endParaRPr lang="en-US" altLang="ja-JP" sz="1200" b="1" baseline="30000">
                  <a:solidFill>
                    <a:schemeClr val="accent2"/>
                  </a:solidFill>
                </a:endParaRPr>
              </a:p>
            </p:txBody>
          </p:sp>
        </p:grpSp>
        <p:sp>
          <p:nvSpPr>
            <p:cNvPr id="1055" name="Text Box 35"/>
            <p:cNvSpPr txBox="1">
              <a:spLocks noChangeArrowheads="1"/>
            </p:cNvSpPr>
            <p:nvPr/>
          </p:nvSpPr>
          <p:spPr bwMode="auto">
            <a:xfrm>
              <a:off x="1144" y="1910"/>
              <a:ext cx="1633" cy="256"/>
            </a:xfrm>
            <a:prstGeom prst="rect">
              <a:avLst/>
            </a:prstGeom>
            <a:noFill/>
            <a:ln w="9525">
              <a:noFill/>
              <a:miter lim="800000"/>
              <a:headEnd/>
              <a:tailEnd/>
            </a:ln>
          </p:spPr>
          <p:txBody>
            <a:bodyPr lIns="171806" tIns="85903" rIns="171806" bIns="85903">
              <a:spAutoFit/>
            </a:bodyPr>
            <a:lstStyle/>
            <a:p>
              <a:pPr algn="ctr" defTabSz="1719263"/>
              <a:r>
                <a:rPr lang="en-US" altLang="ja-JP" b="1"/>
                <a:t>Perspective view of 1</a:t>
              </a:r>
            </a:p>
          </p:txBody>
        </p:sp>
      </p:grpSp>
      <p:graphicFrame>
        <p:nvGraphicFramePr>
          <p:cNvPr id="1032" name="Object 36"/>
          <p:cNvGraphicFramePr>
            <a:graphicFrameLocks noChangeAspect="1"/>
          </p:cNvGraphicFramePr>
          <p:nvPr/>
        </p:nvGraphicFramePr>
        <p:xfrm>
          <a:off x="7458075" y="1500188"/>
          <a:ext cx="1152525" cy="1841500"/>
        </p:xfrm>
        <a:graphic>
          <a:graphicData uri="http://schemas.openxmlformats.org/presentationml/2006/ole">
            <mc:AlternateContent xmlns:mc="http://schemas.openxmlformats.org/markup-compatibility/2006">
              <mc:Choice xmlns:v="urn:schemas-microsoft-com:vml" Requires="v">
                <p:oleObj spid="_x0000_s1052" name="Image" r:id="rId20" imgW="3145542" imgH="4462281" progId="">
                  <p:embed/>
                </p:oleObj>
              </mc:Choice>
              <mc:Fallback>
                <p:oleObj name="Image" r:id="rId20" imgW="3145542" imgH="4462281" progId="">
                  <p:embed/>
                  <p:pic>
                    <p:nvPicPr>
                      <p:cNvPr id="0" name="Object 3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58075" y="1500188"/>
                        <a:ext cx="115252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3" name="Rectangle 37"/>
          <p:cNvSpPr>
            <a:spLocks noChangeArrowheads="1"/>
          </p:cNvSpPr>
          <p:nvPr/>
        </p:nvSpPr>
        <p:spPr bwMode="auto">
          <a:xfrm>
            <a:off x="7115175" y="2713038"/>
            <a:ext cx="1800225" cy="660400"/>
          </a:xfrm>
          <a:prstGeom prst="rect">
            <a:avLst/>
          </a:prstGeom>
          <a:noFill/>
          <a:ln w="9525">
            <a:noFill/>
            <a:miter lim="800000"/>
            <a:headEnd/>
            <a:tailEnd/>
          </a:ln>
        </p:spPr>
        <p:txBody>
          <a:bodyPr lIns="360000" tIns="180000" rIns="360000" bIns="180000" anchor="ctr">
            <a:spAutoFit/>
          </a:bodyPr>
          <a:lstStyle/>
          <a:p>
            <a:pPr algn="ctr" defTabSz="5218113">
              <a:lnSpc>
                <a:spcPct val="60000"/>
              </a:lnSpc>
            </a:pPr>
            <a:r>
              <a:rPr lang="en-US" altLang="ja-JP" sz="1600" b="1" i="1">
                <a:solidFill>
                  <a:srgbClr val="FFFF99"/>
                </a:solidFill>
              </a:rPr>
              <a:t>Salacia reticulata</a:t>
            </a:r>
            <a:r>
              <a:rPr lang="en-US" altLang="ja-JP" sz="1600" b="1">
                <a:solidFill>
                  <a:srgbClr val="FFFF99"/>
                </a:solidFill>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46038" y="1536700"/>
          <a:ext cx="8902700" cy="3244850"/>
        </p:xfrm>
        <a:graphic>
          <a:graphicData uri="http://schemas.openxmlformats.org/presentationml/2006/ole">
            <mc:AlternateContent xmlns:mc="http://schemas.openxmlformats.org/markup-compatibility/2006">
              <mc:Choice xmlns:v="urn:schemas-microsoft-com:vml" Requires="v">
                <p:oleObj spid="_x0000_s2052" name="CS ChemDraw Drawing" r:id="rId3" imgW="7884695" imgH="2878468" progId="ChemDraw.Document.6.0">
                  <p:embed/>
                </p:oleObj>
              </mc:Choice>
              <mc:Fallback>
                <p:oleObj name="CS ChemDraw Drawing" r:id="rId3" imgW="7884695" imgH="2878468" progId="ChemDraw.Document.6.0">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8" y="1536700"/>
                        <a:ext cx="8902700" cy="324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1" name="标题 1"/>
          <p:cNvSpPr txBox="1">
            <a:spLocks/>
          </p:cNvSpPr>
          <p:nvPr/>
        </p:nvSpPr>
        <p:spPr bwMode="auto">
          <a:xfrm>
            <a:off x="214313" y="-71438"/>
            <a:ext cx="8229600" cy="1143001"/>
          </a:xfrm>
          <a:prstGeom prst="rect">
            <a:avLst/>
          </a:prstGeom>
          <a:noFill/>
          <a:ln w="9525">
            <a:noFill/>
            <a:miter lim="800000"/>
            <a:headEnd/>
            <a:tailEnd/>
          </a:ln>
        </p:spPr>
        <p:txBody>
          <a:bodyPr anchor="ctr"/>
          <a:lstStyle/>
          <a:p>
            <a:r>
              <a:rPr lang="en-US" altLang="zh-CN" sz="3200" b="1">
                <a:solidFill>
                  <a:srgbClr val="558ED5"/>
                </a:solidFill>
                <a:cs typeface="Arial" charset="0"/>
              </a:rPr>
              <a:t>Introduction</a:t>
            </a:r>
            <a:endParaRPr lang="zh-CN" altLang="en-US" sz="3200" b="1">
              <a:solidFill>
                <a:srgbClr val="558ED5"/>
              </a:solidFill>
              <a:cs typeface="Arial" charset="0"/>
            </a:endParaRPr>
          </a:p>
        </p:txBody>
      </p:sp>
      <p:pic>
        <p:nvPicPr>
          <p:cNvPr id="2052" name="图片 4" descr="2623346782960976445.jpg"/>
          <p:cNvPicPr>
            <a:picLocks noChangeAspect="1"/>
          </p:cNvPicPr>
          <p:nvPr/>
        </p:nvPicPr>
        <p:blipFill>
          <a:blip r:embed="rId5"/>
          <a:srcRect/>
          <a:stretch>
            <a:fillRect/>
          </a:stretch>
        </p:blipFill>
        <p:spPr bwMode="auto">
          <a:xfrm>
            <a:off x="7572375" y="0"/>
            <a:ext cx="1500188" cy="1500188"/>
          </a:xfrm>
          <a:prstGeom prst="rect">
            <a:avLst/>
          </a:prstGeom>
          <a:noFill/>
          <a:ln w="9525">
            <a:noFill/>
            <a:miter lim="800000"/>
            <a:headEnd/>
            <a:tailEnd/>
          </a:ln>
        </p:spPr>
      </p:pic>
      <p:sp>
        <p:nvSpPr>
          <p:cNvPr id="205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a:endParaRPr lang="zh-CN" altLang="en-US"/>
          </a:p>
        </p:txBody>
      </p:sp>
      <p:sp>
        <p:nvSpPr>
          <p:cNvPr id="2054" name="TextBox 560"/>
          <p:cNvSpPr txBox="1">
            <a:spLocks noChangeArrowheads="1"/>
          </p:cNvSpPr>
          <p:nvPr/>
        </p:nvSpPr>
        <p:spPr bwMode="auto">
          <a:xfrm>
            <a:off x="142875" y="5022850"/>
            <a:ext cx="8858250" cy="1692275"/>
          </a:xfrm>
          <a:prstGeom prst="rect">
            <a:avLst/>
          </a:prstGeom>
          <a:noFill/>
          <a:ln w="9525">
            <a:noFill/>
            <a:miter lim="800000"/>
            <a:headEnd/>
            <a:tailEnd/>
          </a:ln>
        </p:spPr>
        <p:txBody>
          <a:bodyPr>
            <a:spAutoFit/>
          </a:bodyPr>
          <a:lstStyle/>
          <a:p>
            <a:pPr marL="342900" indent="-342900" algn="just">
              <a:buFontTx/>
              <a:buAutoNum type="arabicPeriod"/>
            </a:pPr>
            <a:r>
              <a:rPr lang="en-US" altLang="zh-CN" sz="1300">
                <a:cs typeface="Arial" charset="0"/>
              </a:rPr>
              <a:t>a) </a:t>
            </a:r>
            <a:r>
              <a:rPr lang="de-DE" altLang="zh-CN" sz="1300">
                <a:cs typeface="Arial" charset="0"/>
              </a:rPr>
              <a:t>Yoshikawa, M.; Murakami, T.; Yashiro, K.; Matsuda, H. </a:t>
            </a:r>
            <a:r>
              <a:rPr lang="de-DE" altLang="zh-CN" sz="1300" i="1">
                <a:cs typeface="Arial" charset="0"/>
              </a:rPr>
              <a:t>Chem. Pharm. Bull.</a:t>
            </a:r>
            <a:r>
              <a:rPr lang="de-DE" altLang="zh-CN" sz="1300">
                <a:cs typeface="Arial" charset="0"/>
              </a:rPr>
              <a:t> </a:t>
            </a:r>
            <a:r>
              <a:rPr lang="de-DE" altLang="zh-CN" sz="1300" b="1">
                <a:cs typeface="Arial" charset="0"/>
              </a:rPr>
              <a:t>1998</a:t>
            </a:r>
            <a:r>
              <a:rPr lang="de-DE" altLang="zh-CN" sz="1300">
                <a:cs typeface="Arial" charset="0"/>
              </a:rPr>
              <a:t>, </a:t>
            </a:r>
            <a:r>
              <a:rPr lang="de-DE" altLang="zh-CN" sz="1300" i="1">
                <a:cs typeface="Arial" charset="0"/>
              </a:rPr>
              <a:t>46</a:t>
            </a:r>
            <a:r>
              <a:rPr lang="de-DE" altLang="zh-CN" sz="1300">
                <a:cs typeface="Arial" charset="0"/>
              </a:rPr>
              <a:t>, 1339-1340; b)  Yoshikawa, M.; Xu, F.; Nakamura, S.; Wang, T.; Matsuda, H.; Tanabe, G.; Muraoka, O. </a:t>
            </a:r>
            <a:r>
              <a:rPr lang="de-DE" altLang="zh-CN" sz="1300" i="1">
                <a:cs typeface="Arial" charset="0"/>
              </a:rPr>
              <a:t>Heterocycles </a:t>
            </a:r>
            <a:r>
              <a:rPr lang="de-DE" altLang="zh-CN" sz="1300" b="1">
                <a:cs typeface="Arial" charset="0"/>
              </a:rPr>
              <a:t>2008</a:t>
            </a:r>
            <a:r>
              <a:rPr lang="de-DE" altLang="zh-CN" sz="1300">
                <a:cs typeface="Arial" charset="0"/>
              </a:rPr>
              <a:t>,</a:t>
            </a:r>
            <a:r>
              <a:rPr lang="de-DE" altLang="zh-CN" sz="1300" i="1">
                <a:cs typeface="Arial" charset="0"/>
              </a:rPr>
              <a:t> 75</a:t>
            </a:r>
            <a:r>
              <a:rPr lang="de-DE" altLang="zh-CN" sz="1300">
                <a:cs typeface="Arial" charset="0"/>
              </a:rPr>
              <a:t>, 1397-1405; c) Minami, Y.; Kuriyama, C.; Ikeda, K.; Kato, A.; Takebayashi, K.; Adachi, I.; Fleet, W. J. G.; Kettawan, A.; Okamoto, T.; Asano, N. </a:t>
            </a:r>
            <a:r>
              <a:rPr lang="de-DE" altLang="zh-CN" sz="1300" i="1">
                <a:cs typeface="Arial" charset="0"/>
              </a:rPr>
              <a:t>Bioorg. </a:t>
            </a:r>
            <a:r>
              <a:rPr lang="en-US" altLang="zh-CN" sz="1300" i="1">
                <a:cs typeface="Arial" charset="0"/>
              </a:rPr>
              <a:t>Med. Chem</a:t>
            </a:r>
            <a:r>
              <a:rPr lang="en-US" altLang="zh-CN" sz="1300">
                <a:cs typeface="Arial" charset="0"/>
              </a:rPr>
              <a:t>. </a:t>
            </a:r>
            <a:r>
              <a:rPr lang="en-US" altLang="zh-CN" sz="1300" b="1">
                <a:cs typeface="Arial" charset="0"/>
              </a:rPr>
              <a:t>2008</a:t>
            </a:r>
            <a:r>
              <a:rPr lang="en-US" altLang="zh-CN" sz="1300">
                <a:cs typeface="Arial" charset="0"/>
              </a:rPr>
              <a:t>, </a:t>
            </a:r>
            <a:r>
              <a:rPr lang="en-US" altLang="zh-CN" sz="1300" i="1">
                <a:cs typeface="Arial" charset="0"/>
              </a:rPr>
              <a:t>16</a:t>
            </a:r>
            <a:r>
              <a:rPr lang="en-US" altLang="zh-CN" sz="1300">
                <a:cs typeface="Arial" charset="0"/>
              </a:rPr>
              <a:t>, 2734-2740; d) Ozaki, S.; Oe, H.; Kitamura, S. </a:t>
            </a:r>
            <a:r>
              <a:rPr lang="en-US" altLang="zh-CN" sz="1300" i="1">
                <a:cs typeface="Arial" charset="0"/>
              </a:rPr>
              <a:t>J. Nat. Prod. </a:t>
            </a:r>
            <a:r>
              <a:rPr lang="en-US" altLang="zh-CN" sz="1300" b="1">
                <a:cs typeface="Arial" charset="0"/>
              </a:rPr>
              <a:t>2008</a:t>
            </a:r>
            <a:r>
              <a:rPr lang="en-US" altLang="zh-CN" sz="1300">
                <a:cs typeface="Arial" charset="0"/>
              </a:rPr>
              <a:t>, </a:t>
            </a:r>
            <a:r>
              <a:rPr lang="en-US" altLang="zh-CN" sz="1300" i="1">
                <a:cs typeface="Arial" charset="0"/>
              </a:rPr>
              <a:t>71</a:t>
            </a:r>
            <a:r>
              <a:rPr lang="en-US" altLang="zh-CN" sz="1300">
                <a:cs typeface="Arial" charset="0"/>
              </a:rPr>
              <a:t>, 981-984.</a:t>
            </a:r>
          </a:p>
          <a:p>
            <a:pPr marL="342900" indent="-342900" algn="just">
              <a:buFontTx/>
              <a:buAutoNum type="arabicPeriod"/>
            </a:pPr>
            <a:r>
              <a:rPr lang="de-DE" altLang="zh-CN" sz="1300">
                <a:cs typeface="Arial" charset="0"/>
              </a:rPr>
              <a:t>(a) </a:t>
            </a:r>
            <a:r>
              <a:rPr lang="en-US" altLang="zh-CN" sz="1300">
                <a:cs typeface="Arial" charset="0"/>
              </a:rPr>
              <a:t>Eskandari, R.; Kuntz, D. A.; Rose, D. R.; Pinto, B. M. </a:t>
            </a:r>
            <a:r>
              <a:rPr lang="en-US" altLang="zh-CN" sz="1300" i="1">
                <a:cs typeface="Arial" charset="0"/>
              </a:rPr>
              <a:t>Org. Lett.</a:t>
            </a:r>
            <a:r>
              <a:rPr lang="en-US" altLang="zh-CN" sz="1300">
                <a:cs typeface="Arial" charset="0"/>
              </a:rPr>
              <a:t>, </a:t>
            </a:r>
            <a:r>
              <a:rPr lang="en-US" altLang="zh-CN" sz="1300" b="1">
                <a:cs typeface="Arial" charset="0"/>
              </a:rPr>
              <a:t>2010, </a:t>
            </a:r>
            <a:r>
              <a:rPr lang="en-US" altLang="zh-CN" sz="1300" i="1">
                <a:cs typeface="Arial" charset="0"/>
              </a:rPr>
              <a:t>12</a:t>
            </a:r>
            <a:r>
              <a:rPr lang="en-US" altLang="zh-CN" sz="1300">
                <a:cs typeface="Arial" charset="0"/>
              </a:rPr>
              <a:t>, 1632-1635; (b) </a:t>
            </a:r>
            <a:r>
              <a:rPr lang="de-DE" altLang="zh-CN" sz="1300">
                <a:cs typeface="Arial" charset="0"/>
              </a:rPr>
              <a:t>Xie, W.;</a:t>
            </a:r>
            <a:r>
              <a:rPr lang="de-DE" altLang="zh-CN" sz="1300" baseline="30000">
                <a:cs typeface="Arial" charset="0"/>
              </a:rPr>
              <a:t> </a:t>
            </a:r>
            <a:r>
              <a:rPr lang="de-DE" altLang="zh-CN" sz="1300">
                <a:cs typeface="Arial" charset="0"/>
              </a:rPr>
              <a:t>Tanabe, G.; Akaki, J.; Morikawa, T.; Ninomiya, K.; Minematsu, T.; Yoshikawa, M.; Wu, X.; Muraoka, O. </a:t>
            </a:r>
            <a:r>
              <a:rPr lang="de-DE" altLang="zh-CN" sz="1300" i="1">
                <a:cs typeface="Arial" charset="0"/>
              </a:rPr>
              <a:t>Bioorg. </a:t>
            </a:r>
            <a:r>
              <a:rPr lang="en-US" altLang="zh-CN" sz="1300" i="1">
                <a:cs typeface="Arial" charset="0"/>
              </a:rPr>
              <a:t>Med. Chem.</a:t>
            </a:r>
            <a:r>
              <a:rPr lang="en-US" altLang="zh-CN" sz="1300">
                <a:cs typeface="Arial" charset="0"/>
              </a:rPr>
              <a:t>, </a:t>
            </a:r>
            <a:r>
              <a:rPr lang="en-US" altLang="zh-CN" sz="1300" b="1">
                <a:cs typeface="Arial" charset="0"/>
              </a:rPr>
              <a:t>2011</a:t>
            </a:r>
            <a:r>
              <a:rPr lang="en-US" altLang="zh-CN" sz="1300">
                <a:cs typeface="Arial" charset="0"/>
              </a:rPr>
              <a:t>, </a:t>
            </a:r>
            <a:r>
              <a:rPr lang="en-US" altLang="zh-CN" sz="1300" i="1">
                <a:cs typeface="Arial" charset="0"/>
              </a:rPr>
              <a:t>19</a:t>
            </a:r>
            <a:r>
              <a:rPr lang="en-US" altLang="zh-CN" sz="1300">
                <a:cs typeface="Arial" charset="0"/>
              </a:rPr>
              <a:t>, 2015-2022.</a:t>
            </a:r>
            <a:endParaRPr lang="zh-CN" altLang="en-US" sz="1300">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noGrp="1"/>
          </p:cNvSpPr>
          <p:nvPr>
            <p:ph type="title"/>
          </p:nvPr>
        </p:nvSpPr>
        <p:spPr bwMode="auto">
          <a:xfrm>
            <a:off x="76200" y="0"/>
            <a:ext cx="8229600" cy="1143000"/>
          </a:xfrm>
          <a:ln>
            <a:miter lim="800000"/>
            <a:headEnd/>
            <a:tailEnd/>
          </a:ln>
        </p:spPr>
        <p:txBody>
          <a:bodyPr anchor="ctr"/>
          <a:lstStyle/>
          <a:p>
            <a:pPr algn="l">
              <a:defRPr/>
            </a:pPr>
            <a:r>
              <a:rPr lang="en-US" altLang="ja-JP" sz="2800" b="1" kern="1200" dirty="0" smtClean="0">
                <a:solidFill>
                  <a:srgbClr val="558ED5"/>
                </a:solidFill>
                <a:cs typeface="Arial" charset="0"/>
              </a:rPr>
              <a:t>Important Structural Determinants for the Inhibitory Activity </a:t>
            </a:r>
            <a:endParaRPr lang="zh-CN" altLang="en-US" sz="2800" b="1" kern="1200" dirty="0">
              <a:solidFill>
                <a:srgbClr val="558ED5"/>
              </a:solidFill>
              <a:cs typeface="Arial" charset="0"/>
            </a:endParaRPr>
          </a:p>
        </p:txBody>
      </p:sp>
      <p:sp>
        <p:nvSpPr>
          <p:cNvPr id="14" name="Rectangle 3"/>
          <p:cNvSpPr txBox="1">
            <a:spLocks noChangeArrowheads="1"/>
          </p:cNvSpPr>
          <p:nvPr/>
        </p:nvSpPr>
        <p:spPr>
          <a:xfrm>
            <a:off x="0" y="1371600"/>
            <a:ext cx="9144000" cy="2219325"/>
          </a:xfrm>
          <a:prstGeom prst="rect">
            <a:avLst/>
          </a:prstGeom>
        </p:spPr>
        <p:txBody>
          <a:bodyPr/>
          <a:lstStyle/>
          <a:p>
            <a:pPr marL="571500" indent="-571500" algn="just" eaLnBrk="0" hangingPunct="0">
              <a:lnSpc>
                <a:spcPct val="125000"/>
              </a:lnSpc>
              <a:spcBef>
                <a:spcPct val="20000"/>
              </a:spcBef>
              <a:buFontTx/>
              <a:buAutoNum type="alphaLcParenBoth"/>
              <a:defRPr/>
            </a:pPr>
            <a:r>
              <a:rPr lang="en-US" altLang="ja-JP" sz="2000" b="1" kern="0" dirty="0">
                <a:solidFill>
                  <a:srgbClr val="000000"/>
                </a:solidFill>
                <a:latin typeface="Arial" pitchFamily="34" charset="0"/>
                <a:ea typeface="ＭＳ 明朝" pitchFamily="49" charset="-128"/>
              </a:rPr>
              <a:t> </a:t>
            </a:r>
            <a:r>
              <a:rPr lang="en-US" altLang="ja-JP" sz="2000" b="1" kern="0" dirty="0">
                <a:solidFill>
                  <a:srgbClr val="FF0000"/>
                </a:solidFill>
                <a:latin typeface="Arial" pitchFamily="34" charset="0"/>
                <a:ea typeface="ＭＳ 明朝" pitchFamily="49" charset="-128"/>
              </a:rPr>
              <a:t>2</a:t>
            </a:r>
            <a:r>
              <a:rPr lang="en-US" altLang="ja-JP" sz="2000" b="1" i="1" kern="0" dirty="0">
                <a:solidFill>
                  <a:srgbClr val="FF0000"/>
                </a:solidFill>
                <a:latin typeface="Arial" pitchFamily="34" charset="0"/>
                <a:ea typeface="ＭＳ 明朝" pitchFamily="49" charset="-128"/>
              </a:rPr>
              <a:t>S</a:t>
            </a:r>
            <a:r>
              <a:rPr lang="en-US" altLang="ja-JP" sz="2000" b="1" kern="0" dirty="0">
                <a:solidFill>
                  <a:srgbClr val="000000"/>
                </a:solidFill>
                <a:latin typeface="Arial" pitchFamily="34" charset="0"/>
                <a:ea typeface="ＭＳ 明朝" pitchFamily="49" charset="-128"/>
              </a:rPr>
              <a:t>, </a:t>
            </a:r>
            <a:r>
              <a:rPr lang="en-US" altLang="ja-JP" sz="2000" b="1" kern="0" dirty="0">
                <a:solidFill>
                  <a:srgbClr val="FF0000"/>
                </a:solidFill>
                <a:latin typeface="Arial" pitchFamily="34" charset="0"/>
                <a:ea typeface="ＭＳ 明朝" pitchFamily="49" charset="-128"/>
              </a:rPr>
              <a:t>3</a:t>
            </a:r>
            <a:r>
              <a:rPr lang="en-US" altLang="ja-JP" sz="2000" b="1" i="1" kern="0" dirty="0">
                <a:solidFill>
                  <a:srgbClr val="FF0000"/>
                </a:solidFill>
                <a:latin typeface="Arial" pitchFamily="34" charset="0"/>
                <a:ea typeface="ＭＳ 明朝" pitchFamily="49" charset="-128"/>
              </a:rPr>
              <a:t>S</a:t>
            </a:r>
            <a:r>
              <a:rPr lang="en-US" altLang="ja-JP" sz="2000" b="1" kern="0" dirty="0">
                <a:solidFill>
                  <a:srgbClr val="000000"/>
                </a:solidFill>
                <a:latin typeface="Arial" pitchFamily="34" charset="0"/>
                <a:ea typeface="ＭＳ 明朝" pitchFamily="49" charset="-128"/>
              </a:rPr>
              <a:t>, </a:t>
            </a:r>
            <a:r>
              <a:rPr lang="en-US" altLang="ja-JP" sz="2000" b="1" kern="0" dirty="0">
                <a:solidFill>
                  <a:srgbClr val="FF0000"/>
                </a:solidFill>
                <a:latin typeface="Arial" pitchFamily="34" charset="0"/>
                <a:ea typeface="ＭＳ 明朝" pitchFamily="49" charset="-128"/>
              </a:rPr>
              <a:t>4</a:t>
            </a:r>
            <a:r>
              <a:rPr lang="en-US" altLang="ja-JP" sz="2000" b="1" i="1" kern="0" dirty="0">
                <a:solidFill>
                  <a:srgbClr val="FF0000"/>
                </a:solidFill>
                <a:latin typeface="Arial" pitchFamily="34" charset="0"/>
                <a:ea typeface="ＭＳ 明朝" pitchFamily="49" charset="-128"/>
              </a:rPr>
              <a:t>R</a:t>
            </a:r>
            <a:r>
              <a:rPr lang="en-US" altLang="ja-JP" sz="2000" b="1" kern="0" dirty="0">
                <a:solidFill>
                  <a:srgbClr val="000000"/>
                </a:solidFill>
                <a:latin typeface="Arial" pitchFamily="34" charset="0"/>
                <a:ea typeface="ＭＳ 明朝" pitchFamily="49" charset="-128"/>
              </a:rPr>
              <a:t> configurations of the thiosugar moiety are important. </a:t>
            </a:r>
          </a:p>
          <a:p>
            <a:pPr marL="571500" indent="-571500" algn="just" eaLnBrk="0" hangingPunct="0">
              <a:lnSpc>
                <a:spcPct val="125000"/>
              </a:lnSpc>
              <a:spcBef>
                <a:spcPct val="20000"/>
              </a:spcBef>
              <a:buFontTx/>
              <a:buAutoNum type="alphaLcParenBoth"/>
              <a:defRPr/>
            </a:pPr>
            <a:r>
              <a:rPr lang="en-US" altLang="ja-JP" sz="2000" b="1" kern="0" dirty="0">
                <a:solidFill>
                  <a:srgbClr val="000000"/>
                </a:solidFill>
                <a:latin typeface="Arial" pitchFamily="34" charset="0"/>
                <a:ea typeface="ＭＳ 明朝" pitchFamily="49" charset="-128"/>
              </a:rPr>
              <a:t> The </a:t>
            </a:r>
            <a:r>
              <a:rPr lang="en-US" altLang="ja-JP" sz="2000" b="1" kern="0" dirty="0">
                <a:solidFill>
                  <a:srgbClr val="000000"/>
                </a:solidFill>
                <a:latin typeface="Symbol" pitchFamily="18" charset="2"/>
                <a:ea typeface="ＭＳ 明朝" pitchFamily="49" charset="-128"/>
              </a:rPr>
              <a:t>a</a:t>
            </a:r>
            <a:r>
              <a:rPr lang="en-US" altLang="ja-JP" sz="2000" b="1" kern="0" dirty="0">
                <a:solidFill>
                  <a:srgbClr val="000000"/>
                </a:solidFill>
                <a:latin typeface="Arial" pitchFamily="34" charset="0"/>
                <a:ea typeface="ＭＳ 明朝" pitchFamily="49" charset="-128"/>
              </a:rPr>
              <a:t>-orientation of the side chain is essential for the inhibition.</a:t>
            </a:r>
          </a:p>
          <a:p>
            <a:pPr marL="571500" indent="-571500" algn="just" eaLnBrk="0" hangingPunct="0">
              <a:lnSpc>
                <a:spcPct val="125000"/>
              </a:lnSpc>
              <a:spcBef>
                <a:spcPct val="20000"/>
              </a:spcBef>
              <a:buFontTx/>
              <a:buAutoNum type="alphaLcParenBoth"/>
              <a:defRPr/>
            </a:pPr>
            <a:r>
              <a:rPr lang="en-US" altLang="ja-JP" sz="2000" b="1" kern="0" dirty="0">
                <a:solidFill>
                  <a:srgbClr val="000000"/>
                </a:solidFill>
                <a:latin typeface="Arial" pitchFamily="34" charset="0"/>
                <a:ea typeface="ＭＳ 明朝" pitchFamily="49" charset="-128"/>
              </a:rPr>
              <a:t> Polyhydroxylated side chain longer than four carbons does not enhance the inhibitory activity significantly. </a:t>
            </a:r>
          </a:p>
        </p:txBody>
      </p:sp>
      <p:sp>
        <p:nvSpPr>
          <p:cNvPr id="51207" name="Text Box 4"/>
          <p:cNvSpPr txBox="1">
            <a:spLocks noChangeArrowheads="1"/>
          </p:cNvSpPr>
          <p:nvPr/>
        </p:nvSpPr>
        <p:spPr bwMode="auto">
          <a:xfrm>
            <a:off x="0" y="3124200"/>
            <a:ext cx="5943600" cy="3232150"/>
          </a:xfrm>
          <a:prstGeom prst="rect">
            <a:avLst/>
          </a:prstGeom>
          <a:noFill/>
          <a:ln w="9525">
            <a:noFill/>
            <a:miter lim="800000"/>
            <a:headEnd/>
            <a:tailEnd/>
          </a:ln>
        </p:spPr>
        <p:txBody>
          <a:bodyPr>
            <a:spAutoFit/>
          </a:bodyPr>
          <a:lstStyle/>
          <a:p>
            <a:pPr marL="481013" indent="-481013" algn="just" eaLnBrk="0" hangingPunct="0">
              <a:lnSpc>
                <a:spcPct val="125000"/>
              </a:lnSpc>
              <a:spcBef>
                <a:spcPct val="20000"/>
              </a:spcBef>
            </a:pPr>
            <a:r>
              <a:rPr lang="en-US" altLang="ja-JP" sz="2000" b="1">
                <a:solidFill>
                  <a:srgbClr val="000000"/>
                </a:solidFill>
                <a:ea typeface="ＭＳ 明朝"/>
                <a:cs typeface="ＭＳ 明朝"/>
              </a:rPr>
              <a:t>(d)  Cooperative role of </a:t>
            </a:r>
            <a:r>
              <a:rPr lang="en-US" altLang="ja-JP" sz="2000" b="1">
                <a:solidFill>
                  <a:schemeClr val="accent2"/>
                </a:solidFill>
                <a:ea typeface="ＭＳ 明朝"/>
                <a:cs typeface="ＭＳ 明朝"/>
              </a:rPr>
              <a:t>2’</a:t>
            </a:r>
            <a:r>
              <a:rPr lang="en-US" altLang="ja-JP" sz="2000" b="1" i="1">
                <a:solidFill>
                  <a:schemeClr val="accent2"/>
                </a:solidFill>
                <a:ea typeface="ＭＳ 明朝"/>
                <a:cs typeface="ＭＳ 明朝"/>
              </a:rPr>
              <a:t>S</a:t>
            </a:r>
            <a:r>
              <a:rPr lang="en-US" altLang="ja-JP" sz="2000" b="1">
                <a:solidFill>
                  <a:schemeClr val="accent2"/>
                </a:solidFill>
                <a:ea typeface="ＭＳ 明朝"/>
                <a:cs typeface="ＭＳ 明朝"/>
              </a:rPr>
              <a:t>-OH</a:t>
            </a:r>
            <a:r>
              <a:rPr lang="en-US" altLang="ja-JP" sz="2000" b="1">
                <a:solidFill>
                  <a:srgbClr val="000000"/>
                </a:solidFill>
                <a:ea typeface="ＭＳ 明朝"/>
                <a:cs typeface="ＭＳ 明朝"/>
              </a:rPr>
              <a:t> and </a:t>
            </a:r>
            <a:r>
              <a:rPr lang="en-US" altLang="ja-JP" sz="2000" b="1">
                <a:solidFill>
                  <a:schemeClr val="accent2"/>
                </a:solidFill>
                <a:ea typeface="ＭＳ 明朝"/>
                <a:cs typeface="ＭＳ 明朝"/>
              </a:rPr>
              <a:t>4’-OH </a:t>
            </a:r>
            <a:r>
              <a:rPr lang="en-US" altLang="ja-JP" sz="2000" b="1">
                <a:solidFill>
                  <a:srgbClr val="000000"/>
                </a:solidFill>
                <a:ea typeface="ＭＳ 明朝"/>
                <a:cs typeface="ＭＳ 明朝"/>
              </a:rPr>
              <a:t>is critical for strong inhibitions. Furthermore, it is of prime importance that </a:t>
            </a:r>
            <a:r>
              <a:rPr lang="en-US" altLang="ja-JP" sz="2000" b="1" i="1">
                <a:solidFill>
                  <a:srgbClr val="000000"/>
                </a:solidFill>
                <a:ea typeface="ＭＳ 明朝"/>
                <a:cs typeface="ＭＳ 明朝"/>
              </a:rPr>
              <a:t>R</a:t>
            </a:r>
            <a:r>
              <a:rPr lang="en-US" altLang="ja-JP" sz="2000" b="1">
                <a:solidFill>
                  <a:srgbClr val="000000"/>
                </a:solidFill>
                <a:ea typeface="ＭＳ 明朝"/>
                <a:cs typeface="ＭＳ 明朝"/>
              </a:rPr>
              <a:t> configuration of OH at C4’</a:t>
            </a:r>
            <a:r>
              <a:rPr lang="en-US" altLang="ja-JP" sz="2000" b="1" baseline="30000">
                <a:solidFill>
                  <a:srgbClr val="000000"/>
                </a:solidFill>
                <a:ea typeface="ＭＳ 明朝"/>
                <a:cs typeface="ＭＳ 明朝"/>
              </a:rPr>
              <a:t> </a:t>
            </a:r>
            <a:r>
              <a:rPr lang="en-US" altLang="ja-JP" sz="2000" b="1">
                <a:solidFill>
                  <a:srgbClr val="000000"/>
                </a:solidFill>
                <a:ea typeface="ＭＳ 明朝"/>
                <a:cs typeface="ＭＳ 明朝"/>
              </a:rPr>
              <a:t>is imperative to inhibitors bearing the side chain more than four carbons. </a:t>
            </a:r>
          </a:p>
          <a:p>
            <a:pPr marL="481013" indent="-481013" algn="just" eaLnBrk="0" hangingPunct="0">
              <a:lnSpc>
                <a:spcPct val="125000"/>
              </a:lnSpc>
              <a:spcBef>
                <a:spcPct val="20000"/>
              </a:spcBef>
            </a:pPr>
            <a:r>
              <a:rPr lang="en-US" altLang="ja-JP" sz="2000" b="1"/>
              <a:t>(e)  </a:t>
            </a:r>
            <a:r>
              <a:rPr lang="en-US" altLang="ja-JP" sz="2000" b="1">
                <a:solidFill>
                  <a:srgbClr val="993300"/>
                </a:solidFill>
              </a:rPr>
              <a:t>Sulfate moiety</a:t>
            </a:r>
            <a:r>
              <a:rPr lang="en-US" altLang="ja-JP" sz="2000" b="1"/>
              <a:t> might not contribute to </a:t>
            </a:r>
            <a:r>
              <a:rPr lang="en-US" altLang="ja-JP" sz="2000" b="1">
                <a:solidFill>
                  <a:srgbClr val="000000"/>
                </a:solidFill>
                <a:ea typeface="ＭＳ 明朝"/>
                <a:cs typeface="ＭＳ 明朝"/>
              </a:rPr>
              <a:t>inhibitory activity.</a:t>
            </a:r>
            <a:endParaRPr lang="ja-JP" altLang="en-US" sz="2000" b="1">
              <a:solidFill>
                <a:srgbClr val="000000"/>
              </a:solidFill>
              <a:ea typeface="ＭＳ 明朝"/>
              <a:cs typeface="ＭＳ 明朝"/>
            </a:endParaRPr>
          </a:p>
        </p:txBody>
      </p:sp>
      <p:sp>
        <p:nvSpPr>
          <p:cNvPr id="51208" name="Rectangle 6"/>
          <p:cNvSpPr>
            <a:spLocks noChangeArrowheads="1"/>
          </p:cNvSpPr>
          <p:nvPr/>
        </p:nvSpPr>
        <p:spPr bwMode="auto">
          <a:xfrm>
            <a:off x="5913438" y="3124200"/>
            <a:ext cx="3154362" cy="2514600"/>
          </a:xfrm>
          <a:prstGeom prst="rect">
            <a:avLst/>
          </a:prstGeom>
          <a:solidFill>
            <a:schemeClr val="bg1"/>
          </a:solidFill>
          <a:ln w="19050">
            <a:solidFill>
              <a:schemeClr val="accent2"/>
            </a:solidFill>
            <a:miter lim="800000"/>
            <a:headEnd/>
            <a:tailEnd/>
          </a:ln>
        </p:spPr>
        <p:txBody>
          <a:bodyPr wrap="none" anchor="ctr"/>
          <a:lstStyle/>
          <a:p>
            <a:pPr algn="ctr"/>
            <a:endParaRPr lang="ja-JP" altLang="en-US"/>
          </a:p>
        </p:txBody>
      </p:sp>
      <p:graphicFrame>
        <p:nvGraphicFramePr>
          <p:cNvPr id="51204" name="Object 5"/>
          <p:cNvGraphicFramePr>
            <a:graphicFrameLocks noChangeAspect="1"/>
          </p:cNvGraphicFramePr>
          <p:nvPr/>
        </p:nvGraphicFramePr>
        <p:xfrm>
          <a:off x="5905500" y="3206750"/>
          <a:ext cx="3087688" cy="2333625"/>
        </p:xfrm>
        <a:graphic>
          <a:graphicData uri="http://schemas.openxmlformats.org/presentationml/2006/ole">
            <mc:AlternateContent xmlns:mc="http://schemas.openxmlformats.org/markup-compatibility/2006">
              <mc:Choice xmlns:v="urn:schemas-microsoft-com:vml" Requires="v">
                <p:oleObj spid="_x0000_s51206" name="CS ChemDraw Drawing" r:id="rId3" imgW="1717044" imgH="1296649" progId="ChemDraw.Document.6.0">
                  <p:embed/>
                </p:oleObj>
              </mc:Choice>
              <mc:Fallback>
                <p:oleObj name="CS ChemDraw Drawing" r:id="rId3" imgW="1717044" imgH="1296649" progId="ChemDraw.Document.6.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3206750"/>
                        <a:ext cx="3087688"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2863" y="1244600"/>
            <a:ext cx="8948737" cy="5210175"/>
          </a:xfrm>
          <a:prstGeom prst="rect">
            <a:avLst/>
          </a:prstGeom>
        </p:spPr>
        <p:txBody>
          <a:bodyPr/>
          <a:lstStyle/>
          <a:p>
            <a:pPr marL="647700" indent="-647700" eaLnBrk="0" hangingPunct="0">
              <a:lnSpc>
                <a:spcPct val="150000"/>
              </a:lnSpc>
              <a:spcBef>
                <a:spcPct val="20000"/>
              </a:spcBef>
              <a:buFontTx/>
              <a:buAutoNum type="arabicPeriod"/>
              <a:defRPr/>
            </a:pPr>
            <a:r>
              <a:rPr lang="en-US" altLang="zh-CN" sz="3000" b="1" kern="0" dirty="0">
                <a:solidFill>
                  <a:schemeClr val="accent2"/>
                </a:solidFill>
                <a:latin typeface="Arial" pitchFamily="34" charset="0"/>
                <a:ea typeface="+mn-ea"/>
                <a:cs typeface="Times New Roman" pitchFamily="18" charset="0"/>
              </a:rPr>
              <a:t>Introduction</a:t>
            </a:r>
          </a:p>
          <a:p>
            <a:pPr marL="647700" indent="-647700" eaLnBrk="0" hangingPunct="0">
              <a:lnSpc>
                <a:spcPct val="150000"/>
              </a:lnSpc>
              <a:spcBef>
                <a:spcPct val="20000"/>
              </a:spcBef>
              <a:buFontTx/>
              <a:buAutoNum type="arabicPeriod"/>
              <a:defRPr/>
            </a:pPr>
            <a:r>
              <a:rPr lang="en-US" altLang="ja-JP" sz="3000" b="1" kern="0" dirty="0">
                <a:solidFill>
                  <a:srgbClr val="FF0000"/>
                </a:solidFill>
                <a:latin typeface="Arial" pitchFamily="34" charset="0"/>
                <a:ea typeface="+mn-ea"/>
                <a:cs typeface="Times New Roman" pitchFamily="18" charset="0"/>
              </a:rPr>
              <a:t>Synthetic and Biological Studies on Neoponkoranol and its Epimers</a:t>
            </a:r>
            <a:endParaRPr lang="en-US" altLang="ja-JP" sz="3000" b="1" kern="0" dirty="0">
              <a:solidFill>
                <a:srgbClr val="FF0000"/>
              </a:solidFill>
              <a:latin typeface="Arial" pitchFamily="34" charset="0"/>
              <a:ea typeface="+mn-ea"/>
              <a:cs typeface="Arial" pitchFamily="34" charset="0"/>
            </a:endParaRPr>
          </a:p>
          <a:p>
            <a:pPr marL="647700" indent="-647700" eaLnBrk="0" hangingPunct="0">
              <a:lnSpc>
                <a:spcPct val="150000"/>
              </a:lnSpc>
              <a:spcBef>
                <a:spcPct val="20000"/>
              </a:spcBef>
              <a:buFontTx/>
              <a:buAutoNum type="arabicPeriod"/>
              <a:defRPr/>
            </a:pPr>
            <a:r>
              <a:rPr lang="en-US" altLang="ja-JP" sz="3000" b="1" kern="0" dirty="0">
                <a:solidFill>
                  <a:schemeClr val="accent2"/>
                </a:solidFill>
                <a:latin typeface="Arial" pitchFamily="34" charset="0"/>
                <a:ea typeface="+mn-ea"/>
                <a:cs typeface="Arial" pitchFamily="34" charset="0"/>
              </a:rPr>
              <a:t>Structure Modification </a:t>
            </a:r>
            <a:r>
              <a:rPr lang="en-US" altLang="ja-JP" sz="3000" b="1" kern="0" dirty="0">
                <a:solidFill>
                  <a:schemeClr val="accent2"/>
                </a:solidFill>
                <a:latin typeface="Arial" pitchFamily="34" charset="0"/>
                <a:cs typeface="Arial" pitchFamily="34" charset="0"/>
              </a:rPr>
              <a:t>and Biological Evaluation </a:t>
            </a:r>
            <a:r>
              <a:rPr lang="en-US" altLang="ja-JP" sz="3000" b="1" kern="0" dirty="0">
                <a:solidFill>
                  <a:schemeClr val="accent2"/>
                </a:solidFill>
                <a:latin typeface="Arial" pitchFamily="34" charset="0"/>
                <a:ea typeface="+mn-ea"/>
                <a:cs typeface="Arial" pitchFamily="34" charset="0"/>
              </a:rPr>
              <a:t>of Neosalacinol</a:t>
            </a:r>
          </a:p>
          <a:p>
            <a:pPr marL="647700" indent="-647700" eaLnBrk="0" hangingPunct="0">
              <a:lnSpc>
                <a:spcPct val="150000"/>
              </a:lnSpc>
              <a:spcBef>
                <a:spcPct val="20000"/>
              </a:spcBef>
              <a:buFontTx/>
              <a:buAutoNum type="arabicPeriod"/>
              <a:defRPr/>
            </a:pPr>
            <a:r>
              <a:rPr lang="en-US" altLang="ja-JP" sz="3000" b="1" kern="0" dirty="0">
                <a:solidFill>
                  <a:schemeClr val="accent2"/>
                </a:solidFill>
                <a:latin typeface="Arial" pitchFamily="34" charset="0"/>
                <a:ea typeface="+mn-ea"/>
                <a:cs typeface="Times New Roman" pitchFamily="18" charset="0"/>
              </a:rPr>
              <a:t>Total Synthesis of Neokotalanol</a:t>
            </a:r>
          </a:p>
        </p:txBody>
      </p:sp>
      <p:pic>
        <p:nvPicPr>
          <p:cNvPr id="70658" name="Picture 8"/>
          <p:cNvPicPr>
            <a:picLocks noChangeAspect="1" noChangeArrowheads="1"/>
          </p:cNvPicPr>
          <p:nvPr/>
        </p:nvPicPr>
        <p:blipFill>
          <a:blip r:embed="rId2"/>
          <a:srcRect/>
          <a:stretch>
            <a:fillRect/>
          </a:stretch>
        </p:blipFill>
        <p:spPr bwMode="auto">
          <a:xfrm>
            <a:off x="0" y="0"/>
            <a:ext cx="7467600" cy="1027113"/>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76200"/>
            <a:ext cx="7620000" cy="1143000"/>
          </a:xfrm>
        </p:spPr>
        <p:txBody>
          <a:bodyPr/>
          <a:lstStyle/>
          <a:p>
            <a:pPr algn="just">
              <a:defRPr/>
            </a:pPr>
            <a:r>
              <a:rPr lang="en-US" altLang="ja-JP" sz="2800" b="1" kern="1200" dirty="0" smtClean="0">
                <a:solidFill>
                  <a:srgbClr val="558ED5"/>
                </a:solidFill>
                <a:cs typeface="Arial" charset="0"/>
              </a:rPr>
              <a:t>Synthetic and Biological Studies on Neoponkoranol and Its Epimers</a:t>
            </a:r>
            <a:endParaRPr lang="zh-CN" altLang="en-US" sz="2800" b="1" kern="1200" dirty="0" smtClean="0">
              <a:solidFill>
                <a:srgbClr val="558ED5"/>
              </a:solidFill>
              <a:cs typeface="Arial" charset="0"/>
            </a:endParaRPr>
          </a:p>
        </p:txBody>
      </p:sp>
      <p:graphicFrame>
        <p:nvGraphicFramePr>
          <p:cNvPr id="52226" name="Object 5"/>
          <p:cNvGraphicFramePr>
            <a:graphicFrameLocks noChangeAspect="1"/>
          </p:cNvGraphicFramePr>
          <p:nvPr/>
        </p:nvGraphicFramePr>
        <p:xfrm>
          <a:off x="211138" y="1344613"/>
          <a:ext cx="8177212" cy="5360987"/>
        </p:xfrm>
        <a:graphic>
          <a:graphicData uri="http://schemas.openxmlformats.org/presentationml/2006/ole">
            <mc:AlternateContent xmlns:mc="http://schemas.openxmlformats.org/markup-compatibility/2006">
              <mc:Choice xmlns:v="urn:schemas-microsoft-com:vml" Requires="v">
                <p:oleObj spid="_x0000_s52228" name="CS ChemDraw Drawing" r:id="rId3" imgW="5458490" imgH="3576393" progId="ChemDraw.Document.6.0">
                  <p:embed/>
                </p:oleObj>
              </mc:Choice>
              <mc:Fallback>
                <p:oleObj name="CS ChemDraw Drawing" r:id="rId3" imgW="5458490" imgH="3576393" progId="ChemDraw.Document.6.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138" y="1344613"/>
                        <a:ext cx="8177212" cy="536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课题汇报 刘丹">
  <a:themeElements>
    <a:clrScheme name="课题汇报 刘丹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课题汇报 刘丹">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课题汇报 刘丹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课题汇报 刘丹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课题汇报 刘丹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课题汇报 刘丹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课题汇报 刘丹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课题汇报 刘丹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课题汇报 刘丹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课题汇报 刘丹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课题汇报 刘丹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课题汇报 刘丹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课题汇报 刘丹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课题汇报 刘丹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2331</TotalTime>
  <Words>1366</Words>
  <Application>Microsoft Office PowerPoint</Application>
  <PresentationFormat>On-screen Show (4:3)</PresentationFormat>
  <Paragraphs>306</Paragraphs>
  <Slides>29</Slides>
  <Notes>0</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29</vt:i4>
      </vt:variant>
    </vt:vector>
  </HeadingPairs>
  <TitlesOfParts>
    <vt:vector size="34" baseType="lpstr">
      <vt:lpstr>默认设计模板</vt:lpstr>
      <vt:lpstr>课题汇报 刘丹</vt:lpstr>
      <vt:lpstr>CS ChemDraw Drawing</vt:lpstr>
      <vt:lpstr>Image</vt:lpstr>
      <vt:lpstr>Chart</vt:lpstr>
      <vt:lpstr>PowerPoint Presentation</vt:lpstr>
      <vt:lpstr>About OMICS Group</vt:lpstr>
      <vt:lpstr>About OMICS Group Conferences</vt:lpstr>
      <vt:lpstr>PowerPoint Presentation</vt:lpstr>
      <vt:lpstr>Introduction </vt:lpstr>
      <vt:lpstr>PowerPoint Presentation</vt:lpstr>
      <vt:lpstr>Important Structural Determinants for the Inhibitory Activity </vt:lpstr>
      <vt:lpstr>PowerPoint Presentation</vt:lpstr>
      <vt:lpstr>Synthetic and Biological Studies on Neoponkoranol and Its Epimers</vt:lpstr>
      <vt:lpstr>Synthesis of Neoponkoranol</vt:lpstr>
      <vt:lpstr>Synthesis of 3’-epi-Neoponkoranol</vt:lpstr>
      <vt:lpstr>Synthesis of 5’-epi-Neoponkoranol</vt:lpstr>
      <vt:lpstr>Plausible Coupling Reaction Mechanism of  Triflate (19) with Thiosugar (11a)</vt:lpstr>
      <vt:lpstr>a-Glucosidase Inhibitory Activities of Neoponkoranol and Its Analogs</vt:lpstr>
      <vt:lpstr>PowerPoint Presentation</vt:lpstr>
      <vt:lpstr>PowerPoint Presentation</vt:lpstr>
      <vt:lpstr>PowerPoint Presentation</vt:lpstr>
      <vt:lpstr>PowerPoint Presentation</vt:lpstr>
      <vt:lpstr>Structure Modification of Neosalacinol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Meet Again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HenryCPU</dc:creator>
  <cp:lastModifiedBy>John</cp:lastModifiedBy>
  <cp:revision>143</cp:revision>
  <cp:lastPrinted>1601-01-01T00:00:00Z</cp:lastPrinted>
  <dcterms:created xsi:type="dcterms:W3CDTF">1601-01-01T00:00:00Z</dcterms:created>
  <dcterms:modified xsi:type="dcterms:W3CDTF">2014-10-09T17:58:18Z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