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96" r:id="rId2"/>
    <p:sldId id="333" r:id="rId3"/>
    <p:sldId id="335" r:id="rId4"/>
    <p:sldId id="337" r:id="rId5"/>
    <p:sldId id="338" r:id="rId6"/>
    <p:sldId id="336" r:id="rId7"/>
    <p:sldId id="339" r:id="rId8"/>
    <p:sldId id="340" r:id="rId9"/>
    <p:sldId id="341" r:id="rId10"/>
    <p:sldId id="343" r:id="rId11"/>
    <p:sldId id="344" r:id="rId12"/>
    <p:sldId id="342" r:id="rId13"/>
    <p:sldId id="345" r:id="rId14"/>
    <p:sldId id="354" r:id="rId15"/>
    <p:sldId id="366" r:id="rId16"/>
    <p:sldId id="355" r:id="rId17"/>
    <p:sldId id="356" r:id="rId18"/>
    <p:sldId id="357" r:id="rId19"/>
    <p:sldId id="358" r:id="rId20"/>
    <p:sldId id="359" r:id="rId21"/>
    <p:sldId id="360" r:id="rId22"/>
    <p:sldId id="347" r:id="rId23"/>
    <p:sldId id="361" r:id="rId24"/>
    <p:sldId id="369" r:id="rId25"/>
    <p:sldId id="349" r:id="rId26"/>
    <p:sldId id="350" r:id="rId27"/>
    <p:sldId id="362" r:id="rId28"/>
    <p:sldId id="363" r:id="rId29"/>
    <p:sldId id="351" r:id="rId30"/>
    <p:sldId id="364" r:id="rId31"/>
    <p:sldId id="352" r:id="rId32"/>
    <p:sldId id="353" r:id="rId33"/>
    <p:sldId id="365" r:id="rId34"/>
    <p:sldId id="36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85143" autoAdjust="0"/>
  </p:normalViewPr>
  <p:slideViewPr>
    <p:cSldViewPr>
      <p:cViewPr>
        <p:scale>
          <a:sx n="80" d="100"/>
          <a:sy n="80" d="100"/>
        </p:scale>
        <p:origin x="-1710"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854D2E-7766-4A77-8B68-F0FB82821F4C}" type="datetimeFigureOut">
              <a:rPr lang="en-CA" smtClean="0"/>
              <a:pPr/>
              <a:t>03/11/2014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1882C-A39E-4A9E-82E4-9F4BCFB1E81F}"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5E1F06-C387-45E1-B61D-2401B9081CF7}" type="slidenum">
              <a:rPr lang="en-US" altLang="en-US">
                <a:solidFill>
                  <a:prstClr val="black"/>
                </a:solidFill>
              </a:rPr>
              <a:pPr/>
              <a:t>1</a:t>
            </a:fld>
            <a:endParaRPr lang="en-US" altLang="en-US">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CA" sz="1200" kern="1200" dirty="0">
              <a:solidFill>
                <a:schemeClr val="tx1"/>
              </a:solidFill>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10. For each split, it searches all the candidate splitting factors and choose the best split that  maximize a splitting measure statistic.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11. Depends on prognostic or predictive tree models, the splitting measure can be different. For example, the prognostic tree split is to maximize the different of survival performance between the two splitting nodes. And the predictive tree split is to maximize the different of HRs between the two splitting nodes.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12. The splitting measure of the predictive tree is based on a likelihood ratio test to assess the models with or without a treatment interactive term. Clinical covariates can be incorporated in the calculation to adjust for potential confounding effects.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13. Apply the same splitting rule recursively, we can build up a full tree with lots of subgroups.</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14. the full tree can be big and may over fit the data. the next step, pruning algorithm is very important to reduce the tree size. This algorithm is based on a split-complexity measure which give a penalty on the tree size. the bigger the tree, the larger the tree size, and the smaller the split complexity.  The complexity parameter alpha here controls the magnitude of the penalty.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15-21. Under different values of the complexity parameter, the full tree can be trimmed from a complicated tree structure to totally no split.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15-21. Under different values of the complexity parameter, the full tree can be trimmed from a complicated tree structure to totally no split.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21</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22. Now the question is, what is the optimal tree structure?  This needs to calculate an honest estimation of split complexity. To do this, the first approach is to use a training and validation process, this is under the situation that there is a large data and we can randomly split it into the training and validation sets. We can use the training set to build up a full tree and use the validation set to calculate the corresponding split complexity. The optimal tree structure is the one with the maximized split complexity which is estimated from the validation data set.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22</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23. For a data with smaller sample size, we can apply another approach called cross validation. I can skip the detailed technology here, but the idea is similar, use independent samples to provide honest estimation of the split complexity and choose optimal tree structures accordingly.</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23</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For illustration, we can see the difference of splitting measure and the splitting complexity. The splitting measure or say goodness of split keep increase when the tree size is getting bigger, but the split complexity is different. And the best tree structure is the </a:t>
            </a:r>
            <a:r>
              <a:rPr lang="en-US" sz="1200" kern="1200" dirty="0" err="1" smtClean="0">
                <a:solidFill>
                  <a:schemeClr val="tx1"/>
                </a:solidFill>
                <a:latin typeface="+mn-lt"/>
                <a:ea typeface="+mn-ea"/>
                <a:cs typeface="+mn-cs"/>
              </a:rPr>
              <a:t>subtree</a:t>
            </a:r>
            <a:r>
              <a:rPr lang="en-US" sz="1200" kern="1200" dirty="0" smtClean="0">
                <a:solidFill>
                  <a:schemeClr val="tx1"/>
                </a:solidFill>
                <a:latin typeface="+mn-lt"/>
                <a:ea typeface="+mn-ea"/>
                <a:cs typeface="+mn-cs"/>
              </a:rPr>
              <a:t> with the optimal split complexity.</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24</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2. First I will briefly discuss the statistical considerations on personalized medicine. And introduce the recursive portioning method (or so called tree based model). There are two types of tree models on cancer outcomes, one for prognostic purpose, the other for predictive purpose.</a:t>
            </a:r>
          </a:p>
          <a:p>
            <a:r>
              <a:rPr lang="en-CA" sz="1200" kern="1200" dirty="0" smtClean="0">
                <a:solidFill>
                  <a:schemeClr val="tx1"/>
                </a:solidFill>
                <a:latin typeface="+mn-lt"/>
                <a:ea typeface="+mn-ea"/>
                <a:cs typeface="+mn-cs"/>
              </a:rPr>
              <a:t>I will show some statistical algorithms for model construction and simulations. And implementation of the developed method on a randomized clinical trial study with genome wide association information. Finally some conclusions and further directions.</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24. After the theoretical model construction, the next step is for evaluation. We designed comprehensive simulations under different situations of interactive effects and different number of splitting variables. For simplicity, all the factors are treated as binary. The magnitude of interactive effect and sample sizes varies and multiple confounders are created.</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25</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25.  Now let's see some simulation results. the first evaluation is on type I error. The wrong splitting rates are well under controlled given different sample sizes and different number of splitting factors even when the covariate space is huge.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26</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26. Then let's see the statistical power, the power of the model increase when the sample size increase, or when effect size increases, or the two treatment group are more balanced. When the number of splitting factors increase, the power decreases as expected. Interestingly, the power performed quite robust when the dimension of the covariate space is getting very high.</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27</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27. The performance of model with two split is similar to the model with only one split.</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28</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28. The simulation results demonstrate the good performance of the model. Then we apply the model on a real randomized clinical trial study with 540 early stage head and neck cancer patients. The study was conducted in Quebec of Canada with 10 years follow up. Interesting to see, the placebo group showed better performance on disease free survival.</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29</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29. What we conducted here is an extension study on </a:t>
            </a:r>
            <a:r>
              <a:rPr lang="en-US" sz="1200" kern="1200" dirty="0" err="1" smtClean="0">
                <a:solidFill>
                  <a:schemeClr val="tx1"/>
                </a:solidFill>
                <a:latin typeface="+mn-lt"/>
                <a:ea typeface="+mn-ea"/>
                <a:cs typeface="+mn-cs"/>
              </a:rPr>
              <a:t>pharmacogenetic</a:t>
            </a:r>
            <a:r>
              <a:rPr lang="en-US" sz="1200" kern="1200" dirty="0" smtClean="0">
                <a:solidFill>
                  <a:schemeClr val="tx1"/>
                </a:solidFill>
                <a:latin typeface="+mn-lt"/>
                <a:ea typeface="+mn-ea"/>
                <a:cs typeface="+mn-cs"/>
              </a:rPr>
              <a:t> assessment on genetic markers. Our goal is to assess gene-treatment interactions using the </a:t>
            </a:r>
            <a:r>
              <a:rPr lang="en-US" sz="1200" kern="1200" dirty="0" err="1" smtClean="0">
                <a:solidFill>
                  <a:schemeClr val="tx1"/>
                </a:solidFill>
                <a:latin typeface="+mn-lt"/>
                <a:ea typeface="+mn-ea"/>
                <a:cs typeface="+mn-cs"/>
              </a:rPr>
              <a:t>illumina</a:t>
            </a:r>
            <a:r>
              <a:rPr lang="en-US" sz="1200" kern="1200" dirty="0" smtClean="0">
                <a:solidFill>
                  <a:schemeClr val="tx1"/>
                </a:solidFill>
                <a:latin typeface="+mn-lt"/>
                <a:ea typeface="+mn-ea"/>
                <a:cs typeface="+mn-cs"/>
              </a:rPr>
              <a:t> 610K GWAS data. We applied genome scan on all the SNPs and use the top 100 SNPs with the highest prognostic signals for the predictive tree construction.</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30</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30. The final tree structure provide three splits and corresponding genetic markers. Each SNP genotype has been coded as wild type versus the others following a genetic dominant model.  The numbers in each group are the HRs comparing the treatment group to placebo group.  The initial group with all the samples have HR 1.35 show better placebo performance, after tree model construction, we identified subgroup with different treatment effect, and suggest different treatment strategy accordingly.</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31</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31. Finally some conclusions, the predictive tree model can be used to assess treatment interactive effect with large number of clinical and genetic or genomic markers, the biomarkers can be DNA, RNA, proteomics, or integrative signatures. This novel method has well controlled type I error and is robust to the number of potential risk factors. The method can adjust for potential confounders. The identified subgroups can help treatment decision on patients with specific characteristics.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32</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32. Further directions include treatments with multiple arms, different clinical outcomes such as binary, ordinal, or count data. Another extension is the development on competing risk outcomes such as cause specific survival. The current model is based on randomized trial in which the treatment are randomly assigned and independent to other risk factors. How to extent the current model to non-randomized retrospective study is another direction.  </a:t>
            </a:r>
            <a:endParaRPr lang="en-CA"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33</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34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3.  In these two days, there are a lot of excellent talks on personalized medicine which is the idea of getting the right treatment on the right people based on their demographic, clinical, genetic and genomic characteristics. This is seen by medical researchers and pharmaceutical industries as the future of healthcare.</a:t>
            </a: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4. Statistical methods can be used to help on personalized medicine development, especially on cancer research. However, there are still lots of challenges. The first challenge is the high dimensional data. For example, genome wide association data with millions of SNPs, high throughput genomic biomarkers, large number of clinical and demographic factors, and different treatment strategies. The study endpoint is another concern since most of the cancer studies are dealing with censoring outcomes such as overall survival and disease free survival. Most important, we aim to explore the treatment interaction with the multiple risk factors. </a:t>
            </a:r>
          </a:p>
          <a:p>
            <a:r>
              <a:rPr lang="en-CA" sz="1200" kern="1200" dirty="0" smtClean="0">
                <a:solidFill>
                  <a:schemeClr val="tx1"/>
                </a:solidFill>
                <a:latin typeface="+mn-lt"/>
                <a:ea typeface="+mn-ea"/>
                <a:cs typeface="+mn-cs"/>
              </a:rPr>
              <a:t>For personalized medicine, the goal is to classify the patients population into homogenous subgroups and apply targeted  therapy. And such classifications are based on the high dimensional covariate space. At the end, the statistical modeling results should have clear clinical  interpretation.</a:t>
            </a: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5. Today I want to introduce the recursive partitioning method. The advantage of this algorithm is that it can partition the covariate space in a way that mimics the clinicians' natural decision making process which is very useful for personalized medicine. These methods have been used for prognostic purpose such as prognostic tree model.</a:t>
            </a:r>
          </a:p>
          <a:p>
            <a:r>
              <a:rPr lang="en-CA" sz="1200" kern="1200" dirty="0" smtClean="0">
                <a:solidFill>
                  <a:schemeClr val="tx1"/>
                </a:solidFill>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6. For example, one of the studies we conducted on </a:t>
            </a:r>
            <a:r>
              <a:rPr lang="en-US" sz="1200" kern="1200" dirty="0" err="1" smtClean="0">
                <a:solidFill>
                  <a:schemeClr val="tx1"/>
                </a:solidFill>
                <a:latin typeface="+mn-lt"/>
                <a:ea typeface="+mn-ea"/>
                <a:cs typeface="+mn-cs"/>
              </a:rPr>
              <a:t>Oropharyngeal</a:t>
            </a:r>
            <a:r>
              <a:rPr lang="en-US" sz="1200" kern="1200" dirty="0" smtClean="0">
                <a:solidFill>
                  <a:schemeClr val="tx1"/>
                </a:solidFill>
                <a:latin typeface="+mn-lt"/>
                <a:ea typeface="+mn-ea"/>
                <a:cs typeface="+mn-cs"/>
              </a:rPr>
              <a:t> Carcinomas can create high risk subgroup and low risk subgroups on HPV+ and HPV- OPC patients separately based on the prognostic tree model.</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7. However, the prognostic tree didn't consider treatment effects on patients' outcome. The predictive tree, which </a:t>
            </a:r>
            <a:r>
              <a:rPr lang="en-US" sz="1200" kern="1200" dirty="0" smtClean="0">
                <a:solidFill>
                  <a:schemeClr val="tx1"/>
                </a:solidFill>
                <a:latin typeface="+mn-lt"/>
                <a:ea typeface="+mn-ea"/>
                <a:cs typeface="+mn-cs"/>
              </a:rPr>
              <a:t>try to create interpretable tools that can help to determine the best treatment strategies on specific patients. Instead of create high or low prognostic subgroup, it try to identify subgroups with the biggest difference of treatment response and accordingly to assign optimal treatment on specific subgroup.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latin typeface="+mn-lt"/>
                <a:ea typeface="+mn-ea"/>
                <a:cs typeface="+mn-cs"/>
              </a:rPr>
              <a:t>8. Statistically, there are three processes for the recursive partitioning model construction. The splitting rule, the pruning algorithm, and the final tree selection. Existing tree models have been developed for binary outcomes as classification tree, continuous outcomes as regression tree, and time to event outcomes as survival tree. However, for the predictive tree model, all three parts of the algorithm need to be re-developed to </a:t>
            </a:r>
            <a:r>
              <a:rPr lang="en-US" sz="1200" kern="1200" dirty="0" smtClean="0">
                <a:solidFill>
                  <a:schemeClr val="tx1"/>
                </a:solidFill>
                <a:latin typeface="+mn-lt"/>
                <a:ea typeface="+mn-ea"/>
                <a:cs typeface="+mn-cs"/>
              </a:rPr>
              <a:t>reflect the difference of treatment effect for the subgroups.</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9. The splitting rule partitions the samples into many groups based on covariate space. For each split, it split</a:t>
            </a:r>
            <a:r>
              <a:rPr lang="en-US" sz="1200" kern="1200" baseline="0" dirty="0" smtClean="0">
                <a:solidFill>
                  <a:schemeClr val="tx1"/>
                </a:solidFill>
                <a:latin typeface="+mn-lt"/>
                <a:ea typeface="+mn-ea"/>
                <a:cs typeface="+mn-cs"/>
              </a:rPr>
              <a:t> the samples into two subgroup or say sub-nodes. </a:t>
            </a:r>
            <a:r>
              <a:rPr lang="en-US" sz="1200" kern="1200" dirty="0" smtClean="0">
                <a:solidFill>
                  <a:schemeClr val="tx1"/>
                </a:solidFill>
                <a:latin typeface="+mn-lt"/>
                <a:ea typeface="+mn-ea"/>
                <a:cs typeface="+mn-cs"/>
              </a:rPr>
              <a:t>It is applied recursively until there are very few samples in each group,  or large number of subgroups are created. </a:t>
            </a:r>
            <a:endParaRPr lang="en-CA" sz="1200" kern="1200" dirty="0" smtClean="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381882C-A39E-4A9E-82E4-9F4BCFB1E81F}"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CA" altLang="en-US" sz="2400" smtClean="0">
                <a:solidFill>
                  <a:srgbClr val="000000"/>
                </a:solidFill>
              </a:endParaRPr>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B342C037-21E9-4D85-96DF-08C24C9A33CF}" type="slidenum">
              <a:rPr lang="en-US">
                <a:solidFill>
                  <a:srgbClr val="1C1C1C"/>
                </a:solidFill>
              </a:rPr>
              <a:pPr/>
              <a:t>‹#›</a:t>
            </a:fld>
            <a:endParaRPr lang="en-US">
              <a:solidFill>
                <a:srgbClr val="1C1C1C"/>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A6BEBB0B-3195-44B3-8BB7-2FFAF6C6CF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0"/>
            <a:ext cx="2095500" cy="6172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762000" y="0"/>
            <a:ext cx="61341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3AC110D3-8743-454E-B06B-B6CAF946022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93038" cy="762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762000" y="762000"/>
            <a:ext cx="4114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29200" y="762000"/>
            <a:ext cx="4114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721C624C-85C9-4BFA-831B-439B00E65E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0"/>
            <a:ext cx="83820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03746F70-8373-41F3-B10E-03DF6B68DCD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D820DAB1-4431-4960-9340-9DBEED9B3CA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A2FC105A-C292-464F-AD6B-CF6D505DC07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762000" y="762000"/>
            <a:ext cx="411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29200" y="762000"/>
            <a:ext cx="411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C20806E7-A79A-44DA-B26A-CF656072C52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51209CB0-FDA5-4602-8273-F0F89510ECC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0CFDEEE6-2CB4-4FFA-8447-C7EED849B2A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DABE225B-2173-4BA4-9D94-EDFEB561D5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E619F40C-B809-4A41-AFEA-DA2C0CC19FB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07C2D37-BAB7-4257-A91F-3E618303C364}"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381000" y="228600"/>
            <a:ext cx="438150" cy="4746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27" name="Rectangle 3"/>
          <p:cNvSpPr>
            <a:spLocks noChangeArrowheads="1"/>
          </p:cNvSpPr>
          <p:nvPr/>
        </p:nvSpPr>
        <p:spPr bwMode="ltGray">
          <a:xfrm>
            <a:off x="762000" y="22860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28" name="Rectangle 4"/>
          <p:cNvSpPr>
            <a:spLocks noChangeArrowheads="1"/>
          </p:cNvSpPr>
          <p:nvPr/>
        </p:nvSpPr>
        <p:spPr bwMode="ltGray">
          <a:xfrm>
            <a:off x="533400" y="609600"/>
            <a:ext cx="422275" cy="474663"/>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29" name="Rectangle 5"/>
          <p:cNvSpPr>
            <a:spLocks noChangeArrowheads="1"/>
          </p:cNvSpPr>
          <p:nvPr/>
        </p:nvSpPr>
        <p:spPr bwMode="ltGray">
          <a:xfrm>
            <a:off x="838200" y="609600"/>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30" name="Rectangle 6"/>
          <p:cNvSpPr>
            <a:spLocks noChangeArrowheads="1"/>
          </p:cNvSpPr>
          <p:nvPr/>
        </p:nvSpPr>
        <p:spPr bwMode="ltGray">
          <a:xfrm>
            <a:off x="152400" y="4572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31" name="Rectangle 7"/>
          <p:cNvSpPr>
            <a:spLocks noChangeArrowheads="1"/>
          </p:cNvSpPr>
          <p:nvPr/>
        </p:nvSpPr>
        <p:spPr bwMode="gray">
          <a:xfrm>
            <a:off x="762000" y="0"/>
            <a:ext cx="31750" cy="105251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32" name="Rectangle 8"/>
          <p:cNvSpPr>
            <a:spLocks noChangeArrowheads="1"/>
          </p:cNvSpPr>
          <p:nvPr/>
        </p:nvSpPr>
        <p:spPr bwMode="gray">
          <a:xfrm>
            <a:off x="381000" y="762000"/>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fontAlgn="base">
              <a:spcBef>
                <a:spcPct val="0"/>
              </a:spcBef>
              <a:spcAft>
                <a:spcPct val="0"/>
              </a:spcAft>
            </a:pPr>
            <a:endParaRPr kumimoji="1" lang="en-US" altLang="en-US" sz="2400" smtClean="0">
              <a:solidFill>
                <a:srgbClr val="000000"/>
              </a:solidFill>
              <a:latin typeface="Tahoma" pitchFamily="34" charset="0"/>
            </a:endParaRPr>
          </a:p>
        </p:txBody>
      </p:sp>
      <p:sp>
        <p:nvSpPr>
          <p:cNvPr id="1033" name="Rectangle 9"/>
          <p:cNvSpPr>
            <a:spLocks noGrp="1" noChangeArrowheads="1"/>
          </p:cNvSpPr>
          <p:nvPr>
            <p:ph type="title"/>
          </p:nvPr>
        </p:nvSpPr>
        <p:spPr bwMode="auto">
          <a:xfrm>
            <a:off x="1219200" y="0"/>
            <a:ext cx="7793038"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4" name="Rectangle 10"/>
          <p:cNvSpPr>
            <a:spLocks noGrp="1" noChangeArrowheads="1"/>
          </p:cNvSpPr>
          <p:nvPr>
            <p:ph type="body" idx="1"/>
          </p:nvPr>
        </p:nvSpPr>
        <p:spPr bwMode="auto">
          <a:xfrm>
            <a:off x="762000" y="762000"/>
            <a:ext cx="83820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5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ahoma" pitchFamily="34" charset="0"/>
              </a:defRPr>
            </a:lvl1pPr>
          </a:lstStyle>
          <a:p>
            <a:pPr fontAlgn="base">
              <a:spcBef>
                <a:spcPct val="0"/>
              </a:spcBef>
              <a:spcAft>
                <a:spcPct val="0"/>
              </a:spcAft>
            </a:pPr>
            <a:endParaRPr lang="en-US" smtClean="0">
              <a:solidFill>
                <a:srgbClr val="000000"/>
              </a:solidFill>
            </a:endParaRPr>
          </a:p>
        </p:txBody>
      </p:sp>
      <p:sp>
        <p:nvSpPr>
          <p:cNvPr id="615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ahoma" pitchFamily="34" charset="0"/>
              </a:defRPr>
            </a:lvl1pPr>
          </a:lstStyle>
          <a:p>
            <a:pPr fontAlgn="base">
              <a:spcBef>
                <a:spcPct val="0"/>
              </a:spcBef>
              <a:spcAft>
                <a:spcPct val="0"/>
              </a:spcAft>
            </a:pPr>
            <a:endParaRPr lang="en-US" smtClean="0">
              <a:solidFill>
                <a:srgbClr val="000000"/>
              </a:solidFill>
            </a:endParaRPr>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ahoma" pitchFamily="34" charset="0"/>
              </a:defRPr>
            </a:lvl1pPr>
          </a:lstStyle>
          <a:p>
            <a:pPr fontAlgn="base">
              <a:spcBef>
                <a:spcPct val="0"/>
              </a:spcBef>
              <a:spcAft>
                <a:spcPct val="0"/>
              </a:spcAft>
            </a:pPr>
            <a:fld id="{18A029D2-F4C4-41AE-A8DF-274B190C6846}" type="slidenum">
              <a:rPr lang="en-US" smtClean="0">
                <a:solidFill>
                  <a:srgbClr val="000000"/>
                </a:solidFill>
              </a:rPr>
              <a:pPr fontAlgn="base">
                <a:spcBef>
                  <a:spcPct val="0"/>
                </a:spcBef>
                <a:spcAft>
                  <a:spcPct val="0"/>
                </a:spcAft>
              </a:pPr>
              <a:t>‹#›</a:t>
            </a:fld>
            <a:endParaRPr lang="en-US" smtClean="0">
              <a:solidFill>
                <a:srgbClr val="000000"/>
              </a:solidFill>
            </a:endParaRPr>
          </a:p>
        </p:txBody>
      </p:sp>
      <p:pic>
        <p:nvPicPr>
          <p:cNvPr id="1038" name="Picture 16"/>
          <p:cNvPicPr>
            <a:picLocks noChangeAspect="1" noChangeArrowheads="1"/>
          </p:cNvPicPr>
          <p:nvPr userDrawn="1"/>
        </p:nvPicPr>
        <p:blipFill>
          <a:blip r:embed="rId15" cstate="print">
            <a:lum bright="70000" contrast="2000"/>
          </a:blip>
          <a:srcRect/>
          <a:stretch>
            <a:fillRect/>
          </a:stretch>
        </p:blipFill>
        <p:spPr bwMode="auto">
          <a:xfrm>
            <a:off x="7620000" y="0"/>
            <a:ext cx="1524000" cy="1035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55000"/>
        <a:buFont typeface="Wingdings" pitchFamily="2" charset="2"/>
        <a:buChar char="Ø"/>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50000"/>
        <a:buFont typeface="Wingdings" pitchFamily="2" charset="2"/>
        <a:buChar char="q"/>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50000"/>
        <a:buChar char="o"/>
        <a:defRPr sz="2000">
          <a:solidFill>
            <a:schemeClr val="tx1"/>
          </a:solidFill>
          <a:latin typeface="+mn-lt"/>
        </a:defRPr>
      </a:lvl5pPr>
      <a:lvl6pPr marL="2514600" indent="-228600" algn="l" rtl="0" fontAlgn="base">
        <a:spcBef>
          <a:spcPct val="20000"/>
        </a:spcBef>
        <a:spcAft>
          <a:spcPct val="0"/>
        </a:spcAft>
        <a:buClr>
          <a:schemeClr val="tx1"/>
        </a:buClr>
        <a:buSzPct val="50000"/>
        <a:buChar char="o"/>
        <a:defRPr sz="2000">
          <a:solidFill>
            <a:schemeClr val="tx1"/>
          </a:solidFill>
          <a:latin typeface="+mn-lt"/>
        </a:defRPr>
      </a:lvl6pPr>
      <a:lvl7pPr marL="2971800" indent="-228600" algn="l" rtl="0" fontAlgn="base">
        <a:spcBef>
          <a:spcPct val="20000"/>
        </a:spcBef>
        <a:spcAft>
          <a:spcPct val="0"/>
        </a:spcAft>
        <a:buClr>
          <a:schemeClr val="tx1"/>
        </a:buClr>
        <a:buSzPct val="50000"/>
        <a:buChar char="o"/>
        <a:defRPr sz="2000">
          <a:solidFill>
            <a:schemeClr val="tx1"/>
          </a:solidFill>
          <a:latin typeface="+mn-lt"/>
        </a:defRPr>
      </a:lvl7pPr>
      <a:lvl8pPr marL="3429000" indent="-228600" algn="l" rtl="0" fontAlgn="base">
        <a:spcBef>
          <a:spcPct val="20000"/>
        </a:spcBef>
        <a:spcAft>
          <a:spcPct val="0"/>
        </a:spcAft>
        <a:buClr>
          <a:schemeClr val="tx1"/>
        </a:buClr>
        <a:buSzPct val="50000"/>
        <a:buChar char="o"/>
        <a:defRPr sz="2000">
          <a:solidFill>
            <a:schemeClr val="tx1"/>
          </a:solidFill>
          <a:latin typeface="+mn-lt"/>
        </a:defRPr>
      </a:lvl8pPr>
      <a:lvl9pPr marL="3886200" indent="-228600" algn="l" rtl="0" fontAlgn="base">
        <a:spcBef>
          <a:spcPct val="20000"/>
        </a:spcBef>
        <a:spcAft>
          <a:spcPct val="0"/>
        </a:spcAft>
        <a:buClr>
          <a:schemeClr val="tx1"/>
        </a:buClr>
        <a:buSzPct val="50000"/>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1143000"/>
            <a:ext cx="9144000" cy="1477328"/>
          </a:xfrm>
          <a:prstGeom prst="rect">
            <a:avLst/>
          </a:prstGeom>
          <a:noFill/>
          <a:ln w="9525">
            <a:noFill/>
            <a:miter lim="800000"/>
            <a:headEnd/>
            <a:tailEnd/>
          </a:ln>
        </p:spPr>
        <p:txBody>
          <a:bodyPr>
            <a:spAutoFit/>
          </a:bodyPr>
          <a:lstStyle/>
          <a:p>
            <a:pPr marL="457200" indent="-457200" algn="ctr" fontAlgn="base">
              <a:spcBef>
                <a:spcPct val="30000"/>
              </a:spcBef>
              <a:spcAft>
                <a:spcPct val="0"/>
              </a:spcAft>
            </a:pPr>
            <a:r>
              <a:rPr lang="en-CA" altLang="en-US" sz="3200" b="1" dirty="0" smtClean="0">
                <a:solidFill>
                  <a:srgbClr val="000000"/>
                </a:solidFill>
              </a:rPr>
              <a:t>Recursive Partitioning Method on Survival Outcomes for Personalized Medicine</a:t>
            </a:r>
            <a:endParaRPr lang="en-US" altLang="en-US" sz="3200" b="1" dirty="0" smtClean="0">
              <a:solidFill>
                <a:srgbClr val="000000"/>
              </a:solidFill>
            </a:endParaRPr>
          </a:p>
          <a:p>
            <a:pPr marL="457200" indent="-457200" fontAlgn="base">
              <a:spcBef>
                <a:spcPct val="30000"/>
              </a:spcBef>
              <a:spcAft>
                <a:spcPct val="0"/>
              </a:spcAft>
            </a:pPr>
            <a:endParaRPr lang="en-US" altLang="en-US" sz="2000" b="1" dirty="0" smtClean="0">
              <a:solidFill>
                <a:srgbClr val="000000"/>
              </a:solidFill>
            </a:endParaRPr>
          </a:p>
        </p:txBody>
      </p:sp>
      <p:sp>
        <p:nvSpPr>
          <p:cNvPr id="3075" name="Rectangle 14"/>
          <p:cNvSpPr>
            <a:spLocks noChangeArrowheads="1"/>
          </p:cNvSpPr>
          <p:nvPr/>
        </p:nvSpPr>
        <p:spPr bwMode="auto">
          <a:xfrm>
            <a:off x="304800" y="5105400"/>
            <a:ext cx="8839200" cy="1107996"/>
          </a:xfrm>
          <a:prstGeom prst="rect">
            <a:avLst/>
          </a:prstGeom>
          <a:noFill/>
          <a:ln w="9525">
            <a:noFill/>
            <a:miter lim="800000"/>
            <a:headEnd/>
            <a:tailEnd/>
          </a:ln>
        </p:spPr>
        <p:txBody>
          <a:bodyPr wrap="square">
            <a:spAutoFit/>
          </a:bodyPr>
          <a:lstStyle/>
          <a:p>
            <a:pPr marL="457200" indent="-457200" algn="ctr" fontAlgn="base">
              <a:spcBef>
                <a:spcPct val="0"/>
              </a:spcBef>
              <a:spcAft>
                <a:spcPct val="0"/>
              </a:spcAft>
            </a:pPr>
            <a:r>
              <a:rPr lang="en-CA" altLang="en-US" sz="2200" b="1" dirty="0" smtClean="0">
                <a:solidFill>
                  <a:srgbClr val="000000"/>
                </a:solidFill>
              </a:rPr>
              <a:t>2nd International Conference on Predictive, Preventive and Personalized Medicine &amp; Molecular Diagnostics</a:t>
            </a:r>
          </a:p>
          <a:p>
            <a:pPr marL="457200" indent="-457200" algn="ctr" fontAlgn="base">
              <a:spcBef>
                <a:spcPct val="0"/>
              </a:spcBef>
              <a:spcAft>
                <a:spcPct val="0"/>
              </a:spcAft>
            </a:pPr>
            <a:r>
              <a:rPr lang="en-US" altLang="en-US" sz="2200" b="1" dirty="0" smtClean="0">
                <a:solidFill>
                  <a:srgbClr val="000000"/>
                </a:solidFill>
              </a:rPr>
              <a:t> </a:t>
            </a:r>
            <a:endParaRPr lang="en-US" altLang="en-US" sz="2200" dirty="0" smtClean="0">
              <a:solidFill>
                <a:srgbClr val="000000"/>
              </a:solidFill>
            </a:endParaRPr>
          </a:p>
        </p:txBody>
      </p:sp>
      <p:sp>
        <p:nvSpPr>
          <p:cNvPr id="3076" name="Rectangle 1"/>
          <p:cNvSpPr>
            <a:spLocks noChangeArrowheads="1"/>
          </p:cNvSpPr>
          <p:nvPr/>
        </p:nvSpPr>
        <p:spPr bwMode="auto">
          <a:xfrm>
            <a:off x="685800" y="2895601"/>
            <a:ext cx="7848600" cy="1631216"/>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en-US" sz="2800" b="1" dirty="0" smtClean="0">
                <a:solidFill>
                  <a:srgbClr val="000000"/>
                </a:solidFill>
              </a:rPr>
              <a:t>Wei </a:t>
            </a:r>
            <a:r>
              <a:rPr lang="en-US" altLang="en-US" sz="2800" b="1" dirty="0" err="1" smtClean="0">
                <a:solidFill>
                  <a:srgbClr val="000000"/>
                </a:solidFill>
              </a:rPr>
              <a:t>Xu</a:t>
            </a:r>
            <a:r>
              <a:rPr lang="en-US" altLang="en-US" sz="2800" b="1" dirty="0" smtClean="0">
                <a:solidFill>
                  <a:srgbClr val="000000"/>
                </a:solidFill>
              </a:rPr>
              <a:t>, </a:t>
            </a:r>
            <a:r>
              <a:rPr lang="en-US" altLang="en-US" sz="2800" b="1" dirty="0" err="1" smtClean="0">
                <a:solidFill>
                  <a:srgbClr val="000000"/>
                </a:solidFill>
              </a:rPr>
              <a:t>Ph.D</a:t>
            </a:r>
            <a:endParaRPr lang="en-US" altLang="en-US" sz="2800" b="1" dirty="0" smtClean="0">
              <a:solidFill>
                <a:srgbClr val="000000"/>
              </a:solidFill>
            </a:endParaRPr>
          </a:p>
          <a:p>
            <a:pPr algn="ctr" fontAlgn="base">
              <a:spcBef>
                <a:spcPct val="0"/>
              </a:spcBef>
              <a:spcAft>
                <a:spcPct val="0"/>
              </a:spcAft>
            </a:pPr>
            <a:endParaRPr lang="en-US" altLang="en-US" sz="2400" b="1" dirty="0" smtClean="0">
              <a:solidFill>
                <a:srgbClr val="000000"/>
              </a:solidFill>
            </a:endParaRPr>
          </a:p>
          <a:p>
            <a:pPr algn="ctr" fontAlgn="base">
              <a:spcBef>
                <a:spcPct val="0"/>
              </a:spcBef>
              <a:spcAft>
                <a:spcPct val="0"/>
              </a:spcAft>
            </a:pPr>
            <a:r>
              <a:rPr lang="en-US" altLang="en-US" sz="2400" b="1" dirty="0" err="1" smtClean="0">
                <a:solidFill>
                  <a:srgbClr val="000000"/>
                </a:solidFill>
              </a:rPr>
              <a:t>Dalla</a:t>
            </a:r>
            <a:r>
              <a:rPr lang="en-US" altLang="en-US" sz="2400" b="1" dirty="0" smtClean="0">
                <a:solidFill>
                  <a:srgbClr val="000000"/>
                </a:solidFill>
              </a:rPr>
              <a:t> Lana School of Public Health, University of Toronto</a:t>
            </a:r>
          </a:p>
          <a:p>
            <a:pPr algn="ctr" fontAlgn="base">
              <a:spcBef>
                <a:spcPct val="0"/>
              </a:spcBef>
              <a:spcAft>
                <a:spcPct val="0"/>
              </a:spcAft>
            </a:pPr>
            <a:r>
              <a:rPr lang="en-US" altLang="en-US" sz="2400" b="1" dirty="0" smtClean="0">
                <a:solidFill>
                  <a:srgbClr val="000000"/>
                </a:solidFill>
              </a:rPr>
              <a:t>Princess Margaret Cancer </a:t>
            </a:r>
            <a:r>
              <a:rPr lang="en-US" altLang="en-US" sz="2400" b="1" dirty="0" smtClean="0">
                <a:solidFill>
                  <a:srgbClr val="000000"/>
                </a:solidFill>
              </a:rPr>
              <a:t>Centre</a:t>
            </a:r>
            <a:endParaRPr lang="en-CA" altLang="en-US" sz="2600" dirty="0" smtClean="0">
              <a:solidFill>
                <a:srgbClr val="000000"/>
              </a:solidFill>
            </a:endParaRPr>
          </a:p>
        </p:txBody>
      </p:sp>
      <p:pic>
        <p:nvPicPr>
          <p:cNvPr id="3077" name="Picture 4"/>
          <p:cNvPicPr>
            <a:picLocks noChangeAspect="1" noChangeArrowheads="1"/>
          </p:cNvPicPr>
          <p:nvPr/>
        </p:nvPicPr>
        <p:blipFill>
          <a:blip r:embed="rId3" cstate="print"/>
          <a:srcRect/>
          <a:stretch>
            <a:fillRect/>
          </a:stretch>
        </p:blipFill>
        <p:spPr bwMode="auto">
          <a:xfrm>
            <a:off x="76200" y="5484813"/>
            <a:ext cx="762000" cy="1333500"/>
          </a:xfrm>
          <a:prstGeom prst="rect">
            <a:avLst/>
          </a:prstGeom>
          <a:noFill/>
          <a:ln w="9525">
            <a:noFill/>
            <a:miter lim="800000"/>
            <a:headEnd/>
            <a:tailEnd/>
          </a:ln>
          <a:effectLst/>
        </p:spPr>
      </p:pic>
      <p:pic>
        <p:nvPicPr>
          <p:cNvPr id="3078" name="Picture 5"/>
          <p:cNvPicPr>
            <a:picLocks noChangeAspect="1" noChangeArrowheads="1"/>
          </p:cNvPicPr>
          <p:nvPr/>
        </p:nvPicPr>
        <p:blipFill>
          <a:blip r:embed="rId4" cstate="print"/>
          <a:srcRect/>
          <a:stretch>
            <a:fillRect/>
          </a:stretch>
        </p:blipFill>
        <p:spPr bwMode="auto">
          <a:xfrm>
            <a:off x="7837488" y="5683250"/>
            <a:ext cx="1101725" cy="11033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Splitting Rule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399" y="1371600"/>
            <a:ext cx="8462037" cy="419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Different Splitting Rules</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29" name="Oval 28"/>
          <p:cNvSpPr/>
          <p:nvPr/>
        </p:nvSpPr>
        <p:spPr>
          <a:xfrm>
            <a:off x="6444126" y="2195674"/>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30" name="Straight Arrow Connector 29"/>
          <p:cNvCxnSpPr/>
          <p:nvPr/>
        </p:nvCxnSpPr>
        <p:spPr>
          <a:xfrm flipH="1">
            <a:off x="5986926" y="2652874"/>
            <a:ext cx="762000" cy="838200"/>
          </a:xfrm>
          <a:prstGeom prst="straightConnector1">
            <a:avLst/>
          </a:prstGeom>
          <a:noFill/>
          <a:ln w="9525" cap="flat" cmpd="sng" algn="ctr">
            <a:solidFill>
              <a:srgbClr val="4F81BD">
                <a:shade val="95000"/>
                <a:satMod val="105000"/>
              </a:srgbClr>
            </a:solidFill>
            <a:prstDash val="solid"/>
            <a:tailEnd type="arrow"/>
          </a:ln>
          <a:effectLst/>
        </p:spPr>
      </p:cxnSp>
      <p:cxnSp>
        <p:nvCxnSpPr>
          <p:cNvPr id="31" name="Straight Arrow Connector 30"/>
          <p:cNvCxnSpPr/>
          <p:nvPr/>
        </p:nvCxnSpPr>
        <p:spPr>
          <a:xfrm>
            <a:off x="7053726" y="2652874"/>
            <a:ext cx="762000" cy="838200"/>
          </a:xfrm>
          <a:prstGeom prst="straightConnector1">
            <a:avLst/>
          </a:prstGeom>
          <a:noFill/>
          <a:ln w="9525" cap="flat" cmpd="sng" algn="ctr">
            <a:solidFill>
              <a:srgbClr val="4F81BD">
                <a:shade val="95000"/>
                <a:satMod val="105000"/>
              </a:srgbClr>
            </a:solidFill>
            <a:prstDash val="solid"/>
            <a:tailEnd type="arrow"/>
          </a:ln>
          <a:effectLst/>
        </p:spPr>
      </p:cxnSp>
      <p:sp>
        <p:nvSpPr>
          <p:cNvPr id="32" name="Oval 31"/>
          <p:cNvSpPr/>
          <p:nvPr/>
        </p:nvSpPr>
        <p:spPr>
          <a:xfrm>
            <a:off x="5453526" y="3504929"/>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7587126" y="3504929"/>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96326" y="4227274"/>
            <a:ext cx="1581150" cy="1239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0926" y="4329274"/>
            <a:ext cx="1600200" cy="128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Rectangle 35"/>
          <p:cNvSpPr/>
          <p:nvPr/>
        </p:nvSpPr>
        <p:spPr>
          <a:xfrm>
            <a:off x="4984944" y="2702642"/>
            <a:ext cx="145918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ysClr val="windowText" lastClr="000000"/>
                </a:solidFill>
                <a:effectLst/>
                <a:uLnTx/>
                <a:uFillTx/>
              </a:rPr>
              <a:t>Signature = H</a:t>
            </a:r>
            <a:endParaRPr kumimoji="0" lang="en-CA" sz="1800" b="1" i="0" u="none" strike="noStrike" kern="0" cap="none" spc="0" normalizeH="0" baseline="0" noProof="0" dirty="0">
              <a:ln>
                <a:noFill/>
              </a:ln>
              <a:solidFill>
                <a:sysClr val="windowText" lastClr="000000"/>
              </a:solidFill>
              <a:effectLst/>
              <a:uLnTx/>
              <a:uFillTx/>
            </a:endParaRPr>
          </a:p>
        </p:txBody>
      </p:sp>
      <p:sp>
        <p:nvSpPr>
          <p:cNvPr id="37" name="Rectangle 36"/>
          <p:cNvSpPr/>
          <p:nvPr/>
        </p:nvSpPr>
        <p:spPr>
          <a:xfrm>
            <a:off x="7482351" y="2702642"/>
            <a:ext cx="1411092"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ysClr val="windowText" lastClr="000000"/>
                </a:solidFill>
                <a:effectLst/>
                <a:uLnTx/>
                <a:uFillTx/>
              </a:rPr>
              <a:t>Signature = L</a:t>
            </a:r>
            <a:endParaRPr kumimoji="0" lang="en-CA" sz="1800" b="1" i="0" u="none" strike="noStrike" kern="0" cap="none" spc="0" normalizeH="0" baseline="0" noProof="0" dirty="0">
              <a:ln>
                <a:noFill/>
              </a:ln>
              <a:solidFill>
                <a:sysClr val="windowText" lastClr="000000"/>
              </a:solidFill>
              <a:effectLst/>
              <a:uLnTx/>
              <a:uFillTx/>
            </a:endParaRPr>
          </a:p>
        </p:txBody>
      </p:sp>
      <p:sp>
        <p:nvSpPr>
          <p:cNvPr id="38" name="Title 1"/>
          <p:cNvSpPr txBox="1">
            <a:spLocks/>
          </p:cNvSpPr>
          <p:nvPr/>
        </p:nvSpPr>
        <p:spPr>
          <a:xfrm>
            <a:off x="4605801" y="1152525"/>
            <a:ext cx="48006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ysClr val="windowText" lastClr="000000"/>
                </a:solidFill>
                <a:effectLst/>
                <a:uLnTx/>
                <a:uFillTx/>
                <a:ea typeface="+mj-ea"/>
                <a:cs typeface="+mj-cs"/>
              </a:rPr>
              <a:t>Predictive Tree Split</a:t>
            </a:r>
            <a:endParaRPr kumimoji="0" lang="en-US" sz="3000" b="0" i="0" u="none" strike="noStrike" kern="1200" cap="none" spc="0" normalizeH="0" baseline="0" noProof="0" dirty="0">
              <a:ln>
                <a:noFill/>
              </a:ln>
              <a:solidFill>
                <a:sysClr val="windowText" lastClr="000000"/>
              </a:solidFill>
              <a:effectLst/>
              <a:uLnTx/>
              <a:uFillTx/>
              <a:ea typeface="+mj-ea"/>
              <a:cs typeface="+mj-cs"/>
            </a:endParaRPr>
          </a:p>
        </p:txBody>
      </p:sp>
      <p:sp>
        <p:nvSpPr>
          <p:cNvPr id="39" name="Oval 38"/>
          <p:cNvSpPr/>
          <p:nvPr/>
        </p:nvSpPr>
        <p:spPr>
          <a:xfrm>
            <a:off x="1486196" y="2245442"/>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0" name="Straight Arrow Connector 39"/>
          <p:cNvCxnSpPr/>
          <p:nvPr/>
        </p:nvCxnSpPr>
        <p:spPr>
          <a:xfrm flipH="1">
            <a:off x="1028996" y="2702642"/>
            <a:ext cx="762000" cy="838200"/>
          </a:xfrm>
          <a:prstGeom prst="straightConnector1">
            <a:avLst/>
          </a:prstGeom>
          <a:noFill/>
          <a:ln w="9525" cap="flat" cmpd="sng" algn="ctr">
            <a:solidFill>
              <a:srgbClr val="4F81BD">
                <a:shade val="95000"/>
                <a:satMod val="105000"/>
              </a:srgbClr>
            </a:solidFill>
            <a:prstDash val="solid"/>
            <a:tailEnd type="arrow"/>
          </a:ln>
          <a:effectLst/>
        </p:spPr>
      </p:cxnSp>
      <p:cxnSp>
        <p:nvCxnSpPr>
          <p:cNvPr id="41" name="Straight Arrow Connector 40"/>
          <p:cNvCxnSpPr/>
          <p:nvPr/>
        </p:nvCxnSpPr>
        <p:spPr>
          <a:xfrm>
            <a:off x="2095796" y="2702642"/>
            <a:ext cx="762000" cy="838200"/>
          </a:xfrm>
          <a:prstGeom prst="straightConnector1">
            <a:avLst/>
          </a:prstGeom>
          <a:noFill/>
          <a:ln w="9525" cap="flat" cmpd="sng" algn="ctr">
            <a:solidFill>
              <a:srgbClr val="4F81BD">
                <a:shade val="95000"/>
                <a:satMod val="105000"/>
              </a:srgbClr>
            </a:solidFill>
            <a:prstDash val="solid"/>
            <a:tailEnd type="arrow"/>
          </a:ln>
          <a:effectLst/>
        </p:spPr>
      </p:cxnSp>
      <p:sp>
        <p:nvSpPr>
          <p:cNvPr id="42" name="Oval 41"/>
          <p:cNvSpPr/>
          <p:nvPr/>
        </p:nvSpPr>
        <p:spPr>
          <a:xfrm>
            <a:off x="495596" y="3554697"/>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2629196" y="3554697"/>
            <a:ext cx="914400" cy="45720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Rectangle 43"/>
          <p:cNvSpPr/>
          <p:nvPr/>
        </p:nvSpPr>
        <p:spPr>
          <a:xfrm>
            <a:off x="739756" y="2739972"/>
            <a:ext cx="51969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ysClr val="windowText" lastClr="000000"/>
                </a:solidFill>
                <a:effectLst/>
                <a:uLnTx/>
                <a:uFillTx/>
              </a:rPr>
              <a:t>Old</a:t>
            </a:r>
            <a:endParaRPr kumimoji="0" lang="en-CA" sz="1800" b="1" i="0" u="none" strike="noStrike" kern="0" cap="none" spc="0" normalizeH="0" baseline="0" noProof="0" dirty="0">
              <a:ln>
                <a:noFill/>
              </a:ln>
              <a:solidFill>
                <a:sysClr val="windowText" lastClr="000000"/>
              </a:solidFill>
              <a:effectLst/>
              <a:uLnTx/>
              <a:uFillTx/>
            </a:endParaRPr>
          </a:p>
        </p:txBody>
      </p:sp>
      <p:sp>
        <p:nvSpPr>
          <p:cNvPr id="45" name="Title 1"/>
          <p:cNvSpPr txBox="1">
            <a:spLocks/>
          </p:cNvSpPr>
          <p:nvPr/>
        </p:nvSpPr>
        <p:spPr>
          <a:xfrm>
            <a:off x="-266552" y="1166655"/>
            <a:ext cx="4800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ysClr val="windowText" lastClr="000000"/>
                </a:solidFill>
                <a:effectLst/>
                <a:uLnTx/>
                <a:uFillTx/>
                <a:latin typeface="+mn-lt"/>
                <a:ea typeface="+mj-ea"/>
                <a:cs typeface="+mj-cs"/>
              </a:rPr>
              <a:t>Prognostic Tree Split</a:t>
            </a:r>
            <a:endParaRPr kumimoji="0" lang="en-US" sz="3000" b="0" i="0" u="none" strike="noStrike" kern="1200" cap="none" spc="0" normalizeH="0" baseline="0" noProof="0" dirty="0">
              <a:ln>
                <a:noFill/>
              </a:ln>
              <a:solidFill>
                <a:sysClr val="windowText" lastClr="000000"/>
              </a:solidFill>
              <a:effectLst/>
              <a:uLnTx/>
              <a:uFillTx/>
              <a:latin typeface="+mn-lt"/>
              <a:ea typeface="+mj-ea"/>
              <a:cs typeface="+mj-cs"/>
            </a:endParaRPr>
          </a:p>
        </p:txBody>
      </p:sp>
      <p:cxnSp>
        <p:nvCxnSpPr>
          <p:cNvPr id="46" name="Straight Connector 45"/>
          <p:cNvCxnSpPr/>
          <p:nvPr/>
        </p:nvCxnSpPr>
        <p:spPr>
          <a:xfrm>
            <a:off x="430518" y="4435954"/>
            <a:ext cx="0" cy="819028"/>
          </a:xfrm>
          <a:prstGeom prst="line">
            <a:avLst/>
          </a:prstGeom>
          <a:noFill/>
          <a:ln w="19050" cap="flat" cmpd="sng" algn="ctr">
            <a:solidFill>
              <a:sysClr val="windowText" lastClr="000000"/>
            </a:solidFill>
            <a:prstDash val="solid"/>
          </a:ln>
          <a:effectLst/>
        </p:spPr>
      </p:cxnSp>
      <p:cxnSp>
        <p:nvCxnSpPr>
          <p:cNvPr id="47" name="Straight Connector 46"/>
          <p:cNvCxnSpPr/>
          <p:nvPr/>
        </p:nvCxnSpPr>
        <p:spPr>
          <a:xfrm>
            <a:off x="430518" y="5254982"/>
            <a:ext cx="1181396" cy="0"/>
          </a:xfrm>
          <a:prstGeom prst="line">
            <a:avLst/>
          </a:prstGeom>
          <a:noFill/>
          <a:ln w="19050" cap="flat" cmpd="sng" algn="ctr">
            <a:solidFill>
              <a:sysClr val="windowText" lastClr="000000"/>
            </a:solidFill>
            <a:prstDash val="solid"/>
          </a:ln>
          <a:effectLst/>
        </p:spPr>
      </p:cxnSp>
      <p:cxnSp>
        <p:nvCxnSpPr>
          <p:cNvPr id="48" name="Straight Connector 47"/>
          <p:cNvCxnSpPr/>
          <p:nvPr/>
        </p:nvCxnSpPr>
        <p:spPr>
          <a:xfrm>
            <a:off x="560674" y="4512154"/>
            <a:ext cx="849322" cy="517046"/>
          </a:xfrm>
          <a:prstGeom prst="line">
            <a:avLst/>
          </a:prstGeom>
          <a:noFill/>
          <a:ln w="19050" cap="flat" cmpd="sng" algn="ctr">
            <a:solidFill>
              <a:sysClr val="windowText" lastClr="000000"/>
            </a:solidFill>
            <a:prstDash val="solid"/>
          </a:ln>
          <a:effectLst/>
        </p:spPr>
      </p:cxnSp>
      <p:sp>
        <p:nvSpPr>
          <p:cNvPr id="49" name="Rectangle 48"/>
          <p:cNvSpPr/>
          <p:nvPr/>
        </p:nvSpPr>
        <p:spPr>
          <a:xfrm>
            <a:off x="2876324" y="2753651"/>
            <a:ext cx="765594"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ysClr val="windowText" lastClr="000000"/>
                </a:solidFill>
                <a:effectLst/>
                <a:uLnTx/>
                <a:uFillTx/>
              </a:rPr>
              <a:t>Young</a:t>
            </a:r>
            <a:endParaRPr kumimoji="0" lang="en-CA" sz="1800" b="1" i="0" u="none" strike="noStrike" kern="0" cap="none" spc="0" normalizeH="0" baseline="0" noProof="0" dirty="0">
              <a:ln>
                <a:noFill/>
              </a:ln>
              <a:solidFill>
                <a:sysClr val="windowText" lastClr="000000"/>
              </a:solidFill>
              <a:effectLst/>
              <a:uLnTx/>
              <a:uFillTx/>
            </a:endParaRPr>
          </a:p>
        </p:txBody>
      </p:sp>
      <p:cxnSp>
        <p:nvCxnSpPr>
          <p:cNvPr id="50" name="Straight Connector 49"/>
          <p:cNvCxnSpPr/>
          <p:nvPr/>
        </p:nvCxnSpPr>
        <p:spPr>
          <a:xfrm>
            <a:off x="2575118" y="4444018"/>
            <a:ext cx="0" cy="819028"/>
          </a:xfrm>
          <a:prstGeom prst="line">
            <a:avLst/>
          </a:prstGeom>
          <a:noFill/>
          <a:ln w="19050" cap="flat" cmpd="sng" algn="ctr">
            <a:solidFill>
              <a:sysClr val="windowText" lastClr="000000"/>
            </a:solidFill>
            <a:prstDash val="solid"/>
          </a:ln>
          <a:effectLst/>
        </p:spPr>
      </p:cxnSp>
      <p:cxnSp>
        <p:nvCxnSpPr>
          <p:cNvPr id="51" name="Straight Connector 50"/>
          <p:cNvCxnSpPr/>
          <p:nvPr/>
        </p:nvCxnSpPr>
        <p:spPr>
          <a:xfrm>
            <a:off x="2575118" y="5263046"/>
            <a:ext cx="1181396" cy="0"/>
          </a:xfrm>
          <a:prstGeom prst="line">
            <a:avLst/>
          </a:prstGeom>
          <a:noFill/>
          <a:ln w="19050" cap="flat" cmpd="sng" algn="ctr">
            <a:solidFill>
              <a:sysClr val="windowText" lastClr="000000"/>
            </a:solidFill>
            <a:prstDash val="solid"/>
          </a:ln>
          <a:effectLst/>
        </p:spPr>
      </p:cxnSp>
      <p:cxnSp>
        <p:nvCxnSpPr>
          <p:cNvPr id="52" name="Straight Connector 51"/>
          <p:cNvCxnSpPr/>
          <p:nvPr/>
        </p:nvCxnSpPr>
        <p:spPr>
          <a:xfrm>
            <a:off x="2705274" y="4520218"/>
            <a:ext cx="936644" cy="96224"/>
          </a:xfrm>
          <a:prstGeom prst="line">
            <a:avLst/>
          </a:prstGeom>
          <a:noFill/>
          <a:ln w="19050" cap="flat" cmpd="sng" algn="ctr">
            <a:solidFill>
              <a:sysClr val="windowText" lastClr="000000"/>
            </a:solidFill>
            <a:prstDash val="solid"/>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Splitting Rule for Predictive Survival Tree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4" name="Rectangle 3"/>
          <p:cNvSpPr/>
          <p:nvPr/>
        </p:nvSpPr>
        <p:spPr>
          <a:xfrm>
            <a:off x="457200" y="1143000"/>
            <a:ext cx="8077200" cy="1107996"/>
          </a:xfrm>
          <a:prstGeom prst="rect">
            <a:avLst/>
          </a:prstGeom>
        </p:spPr>
        <p:txBody>
          <a:bodyPr wrap="square">
            <a:spAutoFit/>
          </a:bodyPr>
          <a:lstStyle/>
          <a:p>
            <a:r>
              <a:rPr lang="en-US" sz="2200" dirty="0"/>
              <a:t>The best split can be interpreted as the one that creates the two </a:t>
            </a:r>
            <a:r>
              <a:rPr lang="en-US" sz="2200" dirty="0" smtClean="0"/>
              <a:t>child nodes </a:t>
            </a:r>
            <a:r>
              <a:rPr lang="en-US" sz="2200" dirty="0"/>
              <a:t>with the most statistically </a:t>
            </a:r>
            <a:r>
              <a:rPr lang="en-US" sz="2200" dirty="0" smtClean="0"/>
              <a:t>significant difference </a:t>
            </a:r>
            <a:r>
              <a:rPr lang="en-US" sz="2200" dirty="0"/>
              <a:t>in </a:t>
            </a:r>
            <a:r>
              <a:rPr lang="en-US" sz="2200" dirty="0" smtClean="0"/>
              <a:t>response (i.e. OS) to treatments.</a:t>
            </a:r>
            <a:endParaRPr lang="en-CA" sz="22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834" y="2438400"/>
            <a:ext cx="7397750" cy="3098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Full Tree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grpSp>
        <p:nvGrpSpPr>
          <p:cNvPr id="4" name="Group 3"/>
          <p:cNvGrpSpPr/>
          <p:nvPr/>
        </p:nvGrpSpPr>
        <p:grpSpPr>
          <a:xfrm>
            <a:off x="94456" y="838200"/>
            <a:ext cx="9049544" cy="5805701"/>
            <a:chOff x="94456" y="621049"/>
            <a:chExt cx="9049544" cy="5805701"/>
          </a:xfrm>
        </p:grpSpPr>
        <p:sp>
          <p:nvSpPr>
            <p:cNvPr id="5" name="椭圆 7"/>
            <p:cNvSpPr/>
            <p:nvPr/>
          </p:nvSpPr>
          <p:spPr>
            <a:xfrm>
              <a:off x="1759874" y="1600200"/>
              <a:ext cx="1077782" cy="666985"/>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5"/>
            <p:cNvSpPr/>
            <p:nvPr/>
          </p:nvSpPr>
          <p:spPr>
            <a:xfrm>
              <a:off x="4207145" y="621049"/>
              <a:ext cx="867465" cy="546656"/>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zh-CN" altLang="en-US" sz="2400" dirty="0"/>
            </a:p>
          </p:txBody>
        </p:sp>
        <p:sp>
          <p:nvSpPr>
            <p:cNvPr id="8" name="椭圆 7"/>
            <p:cNvSpPr/>
            <p:nvPr/>
          </p:nvSpPr>
          <p:spPr>
            <a:xfrm>
              <a:off x="6855120" y="1695090"/>
              <a:ext cx="1077782" cy="666985"/>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5923963" y="2584546"/>
              <a:ext cx="1085294" cy="627892"/>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770687" y="2627828"/>
              <a:ext cx="997584" cy="675093"/>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3290763" y="2625163"/>
              <a:ext cx="1040956" cy="593591"/>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6975719" y="3578267"/>
              <a:ext cx="1048164" cy="645622"/>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6033355" y="4770545"/>
              <a:ext cx="1060030" cy="637693"/>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13"/>
            <p:cNvSpPr/>
            <p:nvPr/>
          </p:nvSpPr>
          <p:spPr>
            <a:xfrm>
              <a:off x="1601867" y="3929701"/>
              <a:ext cx="1007189" cy="642299"/>
            </a:xfrm>
            <a:prstGeom prst="ellipse">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5"/>
            <p:cNvSpPr/>
            <p:nvPr/>
          </p:nvSpPr>
          <p:spPr>
            <a:xfrm>
              <a:off x="94456" y="3936450"/>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6"/>
            <p:cNvSpPr/>
            <p:nvPr/>
          </p:nvSpPr>
          <p:spPr>
            <a:xfrm>
              <a:off x="945577" y="5012120"/>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矩形 17"/>
            <p:cNvSpPr/>
            <p:nvPr/>
          </p:nvSpPr>
          <p:spPr>
            <a:xfrm>
              <a:off x="2761456" y="5016225"/>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8"/>
            <p:cNvSpPr/>
            <p:nvPr/>
          </p:nvSpPr>
          <p:spPr>
            <a:xfrm>
              <a:off x="2774969" y="3736642"/>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矩形 19"/>
            <p:cNvSpPr/>
            <p:nvPr/>
          </p:nvSpPr>
          <p:spPr>
            <a:xfrm>
              <a:off x="4331719" y="3750256"/>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矩形 20"/>
            <p:cNvSpPr/>
            <p:nvPr/>
          </p:nvSpPr>
          <p:spPr>
            <a:xfrm>
              <a:off x="8171656" y="2692633"/>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1"/>
            <p:cNvSpPr/>
            <p:nvPr/>
          </p:nvSpPr>
          <p:spPr>
            <a:xfrm>
              <a:off x="5074610" y="3625320"/>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2"/>
            <p:cNvSpPr/>
            <p:nvPr/>
          </p:nvSpPr>
          <p:spPr>
            <a:xfrm>
              <a:off x="8265837" y="4985268"/>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矩形 23"/>
            <p:cNvSpPr/>
            <p:nvPr/>
          </p:nvSpPr>
          <p:spPr>
            <a:xfrm>
              <a:off x="5512876" y="5943600"/>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矩形 24"/>
            <p:cNvSpPr/>
            <p:nvPr/>
          </p:nvSpPr>
          <p:spPr>
            <a:xfrm>
              <a:off x="7225265" y="5943600"/>
              <a:ext cx="520479" cy="483150"/>
            </a:xfrm>
            <a:prstGeom prst="rect">
              <a:avLst/>
            </a:prstGeom>
            <a:solidFill>
              <a:srgbClr val="BCD6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5" name="直接箭头连接符 26"/>
            <p:cNvCxnSpPr>
              <a:stCxn id="7" idx="3"/>
              <a:endCxn id="5" idx="0"/>
            </p:cNvCxnSpPr>
            <p:nvPr/>
          </p:nvCxnSpPr>
          <p:spPr>
            <a:xfrm flipH="1">
              <a:off x="2298765" y="1087649"/>
              <a:ext cx="2035417" cy="512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8"/>
            <p:cNvCxnSpPr>
              <a:stCxn id="7" idx="5"/>
              <a:endCxn id="8" idx="0"/>
            </p:cNvCxnSpPr>
            <p:nvPr/>
          </p:nvCxnSpPr>
          <p:spPr>
            <a:xfrm>
              <a:off x="4947573" y="1087649"/>
              <a:ext cx="2446438" cy="607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34"/>
            <p:cNvCxnSpPr>
              <a:stCxn id="10" idx="3"/>
              <a:endCxn id="15" idx="0"/>
            </p:cNvCxnSpPr>
            <p:nvPr/>
          </p:nvCxnSpPr>
          <p:spPr>
            <a:xfrm flipH="1">
              <a:off x="354696" y="3204056"/>
              <a:ext cx="562084" cy="732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36"/>
            <p:cNvCxnSpPr>
              <a:stCxn id="10" idx="5"/>
              <a:endCxn id="14" idx="0"/>
            </p:cNvCxnSpPr>
            <p:nvPr/>
          </p:nvCxnSpPr>
          <p:spPr>
            <a:xfrm>
              <a:off x="1622178" y="3204056"/>
              <a:ext cx="483284" cy="7256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38"/>
            <p:cNvCxnSpPr>
              <a:stCxn id="14" idx="3"/>
              <a:endCxn id="16" idx="0"/>
            </p:cNvCxnSpPr>
            <p:nvPr/>
          </p:nvCxnSpPr>
          <p:spPr>
            <a:xfrm flipH="1">
              <a:off x="1205817" y="4477937"/>
              <a:ext cx="543549" cy="534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40"/>
            <p:cNvCxnSpPr>
              <a:stCxn id="14" idx="5"/>
              <a:endCxn id="17" idx="0"/>
            </p:cNvCxnSpPr>
            <p:nvPr/>
          </p:nvCxnSpPr>
          <p:spPr>
            <a:xfrm>
              <a:off x="2461557" y="4477937"/>
              <a:ext cx="560139" cy="538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42"/>
            <p:cNvCxnSpPr>
              <a:stCxn id="11" idx="3"/>
              <a:endCxn id="18" idx="0"/>
            </p:cNvCxnSpPr>
            <p:nvPr/>
          </p:nvCxnSpPr>
          <p:spPr>
            <a:xfrm flipH="1">
              <a:off x="3035209" y="3131825"/>
              <a:ext cx="407998" cy="604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44"/>
            <p:cNvCxnSpPr>
              <a:stCxn id="11" idx="5"/>
              <a:endCxn id="19" idx="0"/>
            </p:cNvCxnSpPr>
            <p:nvPr/>
          </p:nvCxnSpPr>
          <p:spPr>
            <a:xfrm>
              <a:off x="4179275" y="3131825"/>
              <a:ext cx="412684" cy="618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50"/>
            <p:cNvCxnSpPr>
              <a:stCxn id="5" idx="3"/>
              <a:endCxn id="10" idx="0"/>
            </p:cNvCxnSpPr>
            <p:nvPr/>
          </p:nvCxnSpPr>
          <p:spPr>
            <a:xfrm flipH="1">
              <a:off x="1269479" y="2169507"/>
              <a:ext cx="648233" cy="4583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52"/>
            <p:cNvCxnSpPr>
              <a:stCxn id="5" idx="5"/>
              <a:endCxn id="11" idx="0"/>
            </p:cNvCxnSpPr>
            <p:nvPr/>
          </p:nvCxnSpPr>
          <p:spPr>
            <a:xfrm>
              <a:off x="2679818" y="2169507"/>
              <a:ext cx="1131423" cy="455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直接箭头连接符 58"/>
            <p:cNvCxnSpPr>
              <a:stCxn id="9" idx="3"/>
              <a:endCxn id="21" idx="0"/>
            </p:cNvCxnSpPr>
            <p:nvPr/>
          </p:nvCxnSpPr>
          <p:spPr>
            <a:xfrm flipH="1">
              <a:off x="5334850" y="3120485"/>
              <a:ext cx="748051" cy="504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60"/>
            <p:cNvCxnSpPr>
              <a:stCxn id="9" idx="5"/>
              <a:endCxn id="12" idx="0"/>
            </p:cNvCxnSpPr>
            <p:nvPr/>
          </p:nvCxnSpPr>
          <p:spPr>
            <a:xfrm>
              <a:off x="6850319" y="3120485"/>
              <a:ext cx="649482" cy="457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64"/>
            <p:cNvCxnSpPr>
              <a:stCxn id="12" idx="3"/>
              <a:endCxn id="13" idx="0"/>
            </p:cNvCxnSpPr>
            <p:nvPr/>
          </p:nvCxnSpPr>
          <p:spPr>
            <a:xfrm flipH="1">
              <a:off x="6563370" y="4129340"/>
              <a:ext cx="565849" cy="641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66"/>
            <p:cNvCxnSpPr>
              <a:stCxn id="12" idx="5"/>
              <a:endCxn id="22" idx="0"/>
            </p:cNvCxnSpPr>
            <p:nvPr/>
          </p:nvCxnSpPr>
          <p:spPr>
            <a:xfrm>
              <a:off x="7870383" y="4129340"/>
              <a:ext cx="655694" cy="855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68"/>
            <p:cNvCxnSpPr>
              <a:stCxn id="13" idx="3"/>
              <a:endCxn id="23" idx="0"/>
            </p:cNvCxnSpPr>
            <p:nvPr/>
          </p:nvCxnSpPr>
          <p:spPr>
            <a:xfrm flipH="1">
              <a:off x="5773116" y="5314850"/>
              <a:ext cx="415477" cy="62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70"/>
            <p:cNvCxnSpPr>
              <a:stCxn id="13" idx="5"/>
              <a:endCxn id="24" idx="0"/>
            </p:cNvCxnSpPr>
            <p:nvPr/>
          </p:nvCxnSpPr>
          <p:spPr>
            <a:xfrm>
              <a:off x="6938147" y="5314850"/>
              <a:ext cx="547358" cy="628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文本框 3"/>
            <p:cNvSpPr txBox="1"/>
            <p:nvPr/>
          </p:nvSpPr>
          <p:spPr>
            <a:xfrm>
              <a:off x="1715671" y="1676400"/>
              <a:ext cx="1484729" cy="461665"/>
            </a:xfrm>
            <a:prstGeom prst="rect">
              <a:avLst/>
            </a:prstGeom>
            <a:noFill/>
          </p:spPr>
          <p:txBody>
            <a:bodyPr wrap="square" rtlCol="0">
              <a:spAutoFit/>
            </a:bodyPr>
            <a:lstStyle/>
            <a:p>
              <a:pPr>
                <a:buNone/>
              </a:pPr>
              <a:r>
                <a:rPr lang="en-US" altLang="zh-CN" sz="2400" dirty="0" smtClean="0">
                  <a:latin typeface="+mn-lt"/>
                </a:rPr>
                <a:t>Smoking</a:t>
              </a:r>
              <a:endParaRPr lang="zh-CN" altLang="en-US" sz="2400" dirty="0">
                <a:latin typeface="+mn-lt"/>
              </a:endParaRPr>
            </a:p>
          </p:txBody>
        </p:sp>
        <p:sp>
          <p:nvSpPr>
            <p:cNvPr id="44" name="文本框 14"/>
            <p:cNvSpPr txBox="1"/>
            <p:nvPr/>
          </p:nvSpPr>
          <p:spPr>
            <a:xfrm>
              <a:off x="1117673" y="2037265"/>
              <a:ext cx="563852" cy="503845"/>
            </a:xfrm>
            <a:prstGeom prst="rect">
              <a:avLst/>
            </a:prstGeom>
            <a:noFill/>
          </p:spPr>
          <p:txBody>
            <a:bodyPr wrap="square" rtlCol="0">
              <a:spAutoFit/>
            </a:bodyPr>
            <a:lstStyle/>
            <a:p>
              <a:pPr>
                <a:buNone/>
              </a:pPr>
              <a:r>
                <a:rPr lang="en-US" altLang="zh-CN" sz="2400" dirty="0" smtClean="0">
                  <a:latin typeface="+mn-lt"/>
                </a:rPr>
                <a:t>No</a:t>
              </a:r>
              <a:endParaRPr lang="zh-CN" altLang="en-US" sz="2400" dirty="0">
                <a:latin typeface="+mn-lt"/>
              </a:endParaRPr>
            </a:p>
          </p:txBody>
        </p:sp>
        <p:sp>
          <p:nvSpPr>
            <p:cNvPr id="45" name="文本框 43"/>
            <p:cNvSpPr txBox="1"/>
            <p:nvPr/>
          </p:nvSpPr>
          <p:spPr>
            <a:xfrm>
              <a:off x="2971800" y="1992649"/>
              <a:ext cx="706888" cy="461665"/>
            </a:xfrm>
            <a:prstGeom prst="rect">
              <a:avLst/>
            </a:prstGeom>
            <a:noFill/>
          </p:spPr>
          <p:txBody>
            <a:bodyPr wrap="square" rtlCol="0">
              <a:spAutoFit/>
            </a:bodyPr>
            <a:lstStyle/>
            <a:p>
              <a:pPr>
                <a:buNone/>
              </a:pPr>
              <a:r>
                <a:rPr lang="en-US" altLang="zh-CN" sz="2400" dirty="0" smtClean="0">
                  <a:latin typeface="+mn-lt"/>
                </a:rPr>
                <a:t>Yes</a:t>
              </a:r>
              <a:endParaRPr lang="zh-CN" altLang="en-US" sz="2400" dirty="0">
                <a:latin typeface="+mn-lt"/>
              </a:endParaRPr>
            </a:p>
          </p:txBody>
        </p:sp>
        <p:sp>
          <p:nvSpPr>
            <p:cNvPr id="46" name="文本框 25"/>
            <p:cNvSpPr txBox="1"/>
            <p:nvPr/>
          </p:nvSpPr>
          <p:spPr>
            <a:xfrm>
              <a:off x="3479234" y="2675030"/>
              <a:ext cx="1034822" cy="461665"/>
            </a:xfrm>
            <a:prstGeom prst="rect">
              <a:avLst/>
            </a:prstGeom>
            <a:noFill/>
          </p:spPr>
          <p:txBody>
            <a:bodyPr wrap="square" rtlCol="0">
              <a:spAutoFit/>
            </a:bodyPr>
            <a:lstStyle/>
            <a:p>
              <a:pPr>
                <a:buNone/>
              </a:pPr>
              <a:r>
                <a:rPr lang="en-US" altLang="zh-CN" sz="2400" dirty="0" smtClean="0">
                  <a:latin typeface="+mn-lt"/>
                </a:rPr>
                <a:t>Age</a:t>
              </a:r>
              <a:endParaRPr lang="zh-CN" altLang="en-US" sz="2400" dirty="0">
                <a:latin typeface="+mn-lt"/>
              </a:endParaRPr>
            </a:p>
          </p:txBody>
        </p:sp>
        <p:sp>
          <p:nvSpPr>
            <p:cNvPr id="47" name="文本框 27"/>
            <p:cNvSpPr txBox="1"/>
            <p:nvPr/>
          </p:nvSpPr>
          <p:spPr>
            <a:xfrm>
              <a:off x="770687" y="2738735"/>
              <a:ext cx="1304280" cy="461665"/>
            </a:xfrm>
            <a:prstGeom prst="rect">
              <a:avLst/>
            </a:prstGeom>
            <a:noFill/>
          </p:spPr>
          <p:txBody>
            <a:bodyPr wrap="square" rtlCol="0">
              <a:spAutoFit/>
            </a:bodyPr>
            <a:lstStyle/>
            <a:p>
              <a:pPr>
                <a:buNone/>
              </a:pPr>
              <a:r>
                <a:rPr lang="en-US" altLang="zh-CN" sz="2400" dirty="0">
                  <a:latin typeface="+mn-lt"/>
                </a:rPr>
                <a:t>T</a:t>
              </a:r>
              <a:r>
                <a:rPr lang="en-US" altLang="zh-CN" sz="2400" dirty="0" smtClean="0">
                  <a:latin typeface="+mn-lt"/>
                </a:rPr>
                <a:t> stage</a:t>
              </a:r>
              <a:endParaRPr lang="zh-CN" altLang="en-US" sz="2400" dirty="0">
                <a:latin typeface="+mn-lt"/>
              </a:endParaRPr>
            </a:p>
          </p:txBody>
        </p:sp>
        <p:sp>
          <p:nvSpPr>
            <p:cNvPr id="48" name="文本框 29"/>
            <p:cNvSpPr txBox="1"/>
            <p:nvPr/>
          </p:nvSpPr>
          <p:spPr>
            <a:xfrm>
              <a:off x="132561" y="3274977"/>
              <a:ext cx="885821" cy="461665"/>
            </a:xfrm>
            <a:prstGeom prst="rect">
              <a:avLst/>
            </a:prstGeom>
            <a:noFill/>
          </p:spPr>
          <p:txBody>
            <a:bodyPr wrap="square" rtlCol="0">
              <a:spAutoFit/>
            </a:bodyPr>
            <a:lstStyle/>
            <a:p>
              <a:pPr>
                <a:buNone/>
              </a:pPr>
              <a:r>
                <a:rPr lang="en-US" altLang="zh-CN" sz="2400" dirty="0" smtClean="0">
                  <a:latin typeface="+mn-lt"/>
                </a:rPr>
                <a:t>Early</a:t>
              </a:r>
              <a:endParaRPr lang="zh-CN" altLang="en-US" sz="2400" dirty="0">
                <a:latin typeface="+mn-lt"/>
              </a:endParaRPr>
            </a:p>
          </p:txBody>
        </p:sp>
        <p:sp>
          <p:nvSpPr>
            <p:cNvPr id="49" name="文本框 30"/>
            <p:cNvSpPr txBox="1"/>
            <p:nvPr/>
          </p:nvSpPr>
          <p:spPr>
            <a:xfrm>
              <a:off x="8019256" y="2129135"/>
              <a:ext cx="851113" cy="461665"/>
            </a:xfrm>
            <a:prstGeom prst="rect">
              <a:avLst/>
            </a:prstGeom>
            <a:noFill/>
          </p:spPr>
          <p:txBody>
            <a:bodyPr wrap="square" rtlCol="0">
              <a:spAutoFit/>
            </a:bodyPr>
            <a:lstStyle/>
            <a:p>
              <a:pPr>
                <a:buNone/>
              </a:pPr>
              <a:r>
                <a:rPr lang="en-US" altLang="zh-CN" sz="2400" dirty="0" smtClean="0">
                  <a:latin typeface="+mn-lt"/>
                </a:rPr>
                <a:t>Late</a:t>
              </a:r>
              <a:endParaRPr lang="zh-CN" altLang="en-US" sz="2400" dirty="0">
                <a:latin typeface="+mn-lt"/>
              </a:endParaRPr>
            </a:p>
          </p:txBody>
        </p:sp>
        <p:sp>
          <p:nvSpPr>
            <p:cNvPr id="50" name="文本框 32"/>
            <p:cNvSpPr txBox="1"/>
            <p:nvPr/>
          </p:nvSpPr>
          <p:spPr>
            <a:xfrm>
              <a:off x="4244060" y="659506"/>
              <a:ext cx="937540" cy="461665"/>
            </a:xfrm>
            <a:prstGeom prst="rect">
              <a:avLst/>
            </a:prstGeom>
            <a:noFill/>
          </p:spPr>
          <p:txBody>
            <a:bodyPr wrap="square" rtlCol="0">
              <a:spAutoFit/>
            </a:bodyPr>
            <a:lstStyle/>
            <a:p>
              <a:pPr>
                <a:buNone/>
              </a:pPr>
              <a:r>
                <a:rPr lang="en-US" altLang="zh-CN" sz="2400" dirty="0" smtClean="0">
                  <a:latin typeface="+mn-lt"/>
                </a:rPr>
                <a:t>Sig 1</a:t>
              </a:r>
              <a:endParaRPr lang="zh-CN" altLang="en-US" sz="2400" dirty="0">
                <a:latin typeface="+mn-lt"/>
              </a:endParaRPr>
            </a:p>
          </p:txBody>
        </p:sp>
        <p:sp>
          <p:nvSpPr>
            <p:cNvPr id="51" name="文本框 33"/>
            <p:cNvSpPr txBox="1"/>
            <p:nvPr/>
          </p:nvSpPr>
          <p:spPr>
            <a:xfrm>
              <a:off x="5029201" y="5287355"/>
              <a:ext cx="1161256" cy="461665"/>
            </a:xfrm>
            <a:prstGeom prst="rect">
              <a:avLst/>
            </a:prstGeom>
            <a:noFill/>
          </p:spPr>
          <p:txBody>
            <a:bodyPr wrap="square" rtlCol="0">
              <a:spAutoFit/>
            </a:bodyPr>
            <a:lstStyle/>
            <a:p>
              <a:pPr>
                <a:buNone/>
              </a:pPr>
              <a:r>
                <a:rPr lang="en-US" altLang="zh-CN" sz="2400" dirty="0" smtClean="0"/>
                <a:t>Early</a:t>
              </a:r>
              <a:endParaRPr lang="zh-CN" altLang="en-US" sz="2400" dirty="0">
                <a:latin typeface="+mn-lt"/>
              </a:endParaRPr>
            </a:p>
          </p:txBody>
        </p:sp>
        <p:sp>
          <p:nvSpPr>
            <p:cNvPr id="52" name="文本框 35"/>
            <p:cNvSpPr txBox="1"/>
            <p:nvPr/>
          </p:nvSpPr>
          <p:spPr>
            <a:xfrm>
              <a:off x="7171959" y="5257800"/>
              <a:ext cx="747317" cy="461665"/>
            </a:xfrm>
            <a:prstGeom prst="rect">
              <a:avLst/>
            </a:prstGeom>
            <a:noFill/>
          </p:spPr>
          <p:txBody>
            <a:bodyPr wrap="square" rtlCol="0">
              <a:spAutoFit/>
            </a:bodyPr>
            <a:lstStyle/>
            <a:p>
              <a:pPr>
                <a:buNone/>
              </a:pPr>
              <a:r>
                <a:rPr lang="en-US" altLang="zh-CN" sz="2400" dirty="0" smtClean="0">
                  <a:latin typeface="+mn-lt"/>
                </a:rPr>
                <a:t>Late</a:t>
              </a:r>
              <a:endParaRPr lang="zh-CN" altLang="en-US" sz="2400" dirty="0">
                <a:latin typeface="+mn-lt"/>
              </a:endParaRPr>
            </a:p>
          </p:txBody>
        </p:sp>
        <p:sp>
          <p:nvSpPr>
            <p:cNvPr id="53" name="文本框 63"/>
            <p:cNvSpPr txBox="1"/>
            <p:nvPr/>
          </p:nvSpPr>
          <p:spPr>
            <a:xfrm>
              <a:off x="6800487" y="1797749"/>
              <a:ext cx="1069726" cy="461665"/>
            </a:xfrm>
            <a:prstGeom prst="rect">
              <a:avLst/>
            </a:prstGeom>
            <a:noFill/>
          </p:spPr>
          <p:txBody>
            <a:bodyPr wrap="square" rtlCol="0">
              <a:spAutoFit/>
            </a:bodyPr>
            <a:lstStyle/>
            <a:p>
              <a:pPr>
                <a:buNone/>
              </a:pPr>
              <a:r>
                <a:rPr lang="en-US" altLang="zh-CN" sz="2400" dirty="0">
                  <a:latin typeface="+mn-lt"/>
                </a:rPr>
                <a:t>T</a:t>
              </a:r>
              <a:r>
                <a:rPr lang="en-US" altLang="zh-CN" sz="2400" dirty="0" smtClean="0">
                  <a:latin typeface="+mn-lt"/>
                </a:rPr>
                <a:t> stage</a:t>
              </a:r>
              <a:endParaRPr lang="zh-CN" altLang="en-US" sz="2400" dirty="0">
                <a:latin typeface="+mn-lt"/>
              </a:endParaRPr>
            </a:p>
          </p:txBody>
        </p:sp>
        <p:sp>
          <p:nvSpPr>
            <p:cNvPr id="54" name="文本框 65"/>
            <p:cNvSpPr txBox="1"/>
            <p:nvPr/>
          </p:nvSpPr>
          <p:spPr>
            <a:xfrm>
              <a:off x="5791200" y="2103743"/>
              <a:ext cx="933284" cy="461665"/>
            </a:xfrm>
            <a:prstGeom prst="rect">
              <a:avLst/>
            </a:prstGeom>
            <a:noFill/>
          </p:spPr>
          <p:txBody>
            <a:bodyPr wrap="square" rtlCol="0">
              <a:spAutoFit/>
            </a:bodyPr>
            <a:lstStyle/>
            <a:p>
              <a:pPr>
                <a:buNone/>
              </a:pPr>
              <a:r>
                <a:rPr lang="en-US" altLang="zh-CN" sz="2400" dirty="0" smtClean="0">
                  <a:latin typeface="+mn-lt"/>
                </a:rPr>
                <a:t>Early</a:t>
              </a:r>
              <a:endParaRPr lang="zh-CN" altLang="en-US" sz="2400" dirty="0">
                <a:latin typeface="+mn-lt"/>
              </a:endParaRPr>
            </a:p>
          </p:txBody>
        </p:sp>
        <p:sp>
          <p:nvSpPr>
            <p:cNvPr id="55" name="文本框 69"/>
            <p:cNvSpPr txBox="1"/>
            <p:nvPr/>
          </p:nvSpPr>
          <p:spPr>
            <a:xfrm>
              <a:off x="1819836" y="3231491"/>
              <a:ext cx="847164" cy="461665"/>
            </a:xfrm>
            <a:prstGeom prst="rect">
              <a:avLst/>
            </a:prstGeom>
            <a:noFill/>
          </p:spPr>
          <p:txBody>
            <a:bodyPr wrap="square" rtlCol="0">
              <a:spAutoFit/>
            </a:bodyPr>
            <a:lstStyle/>
            <a:p>
              <a:pPr>
                <a:buNone/>
              </a:pPr>
              <a:r>
                <a:rPr lang="en-US" altLang="zh-CN" sz="2400" dirty="0" smtClean="0">
                  <a:latin typeface="+mn-lt"/>
                </a:rPr>
                <a:t>Late</a:t>
              </a:r>
              <a:endParaRPr lang="zh-CN" altLang="en-US" sz="2400" dirty="0">
                <a:latin typeface="+mn-lt"/>
              </a:endParaRPr>
            </a:p>
          </p:txBody>
        </p:sp>
        <p:sp>
          <p:nvSpPr>
            <p:cNvPr id="56" name="文本框 71"/>
            <p:cNvSpPr txBox="1"/>
            <p:nvPr/>
          </p:nvSpPr>
          <p:spPr>
            <a:xfrm>
              <a:off x="5923963" y="2703376"/>
              <a:ext cx="1143000" cy="461665"/>
            </a:xfrm>
            <a:prstGeom prst="rect">
              <a:avLst/>
            </a:prstGeom>
            <a:noFill/>
          </p:spPr>
          <p:txBody>
            <a:bodyPr wrap="square" rtlCol="0">
              <a:spAutoFit/>
            </a:bodyPr>
            <a:lstStyle/>
            <a:p>
              <a:pPr>
                <a:buNone/>
              </a:pPr>
              <a:r>
                <a:rPr lang="en-US" altLang="zh-CN" sz="2400" dirty="0" smtClean="0">
                  <a:latin typeface="+mn-lt"/>
                </a:rPr>
                <a:t>Gender</a:t>
              </a:r>
              <a:endParaRPr lang="zh-CN" altLang="en-US" sz="2400" dirty="0">
                <a:latin typeface="+mn-lt"/>
              </a:endParaRPr>
            </a:p>
          </p:txBody>
        </p:sp>
        <p:sp>
          <p:nvSpPr>
            <p:cNvPr id="57" name="文本框 39"/>
            <p:cNvSpPr txBox="1"/>
            <p:nvPr/>
          </p:nvSpPr>
          <p:spPr>
            <a:xfrm>
              <a:off x="5334849" y="2948358"/>
              <a:ext cx="553880" cy="503845"/>
            </a:xfrm>
            <a:prstGeom prst="rect">
              <a:avLst/>
            </a:prstGeom>
            <a:noFill/>
          </p:spPr>
          <p:txBody>
            <a:bodyPr wrap="square" rtlCol="0">
              <a:spAutoFit/>
            </a:bodyPr>
            <a:lstStyle/>
            <a:p>
              <a:pPr>
                <a:buNone/>
              </a:pPr>
              <a:r>
                <a:rPr lang="en-US" altLang="zh-CN" sz="2400" dirty="0" smtClean="0">
                  <a:latin typeface="+mn-lt"/>
                </a:rPr>
                <a:t>F</a:t>
              </a:r>
              <a:endParaRPr lang="zh-CN" altLang="en-US" sz="2400" dirty="0">
                <a:latin typeface="+mn-lt"/>
              </a:endParaRPr>
            </a:p>
          </p:txBody>
        </p:sp>
        <p:sp>
          <p:nvSpPr>
            <p:cNvPr id="58" name="文本框 72"/>
            <p:cNvSpPr txBox="1"/>
            <p:nvPr/>
          </p:nvSpPr>
          <p:spPr>
            <a:xfrm>
              <a:off x="7062475" y="2966833"/>
              <a:ext cx="553880" cy="503845"/>
            </a:xfrm>
            <a:prstGeom prst="rect">
              <a:avLst/>
            </a:prstGeom>
            <a:noFill/>
          </p:spPr>
          <p:txBody>
            <a:bodyPr wrap="square" rtlCol="0">
              <a:spAutoFit/>
            </a:bodyPr>
            <a:lstStyle/>
            <a:p>
              <a:pPr>
                <a:buNone/>
              </a:pPr>
              <a:r>
                <a:rPr lang="en-US" altLang="zh-CN" sz="2400" dirty="0">
                  <a:latin typeface="+mn-lt"/>
                </a:rPr>
                <a:t>M</a:t>
              </a:r>
              <a:endParaRPr lang="zh-CN" altLang="en-US" sz="2400" dirty="0">
                <a:latin typeface="+mn-lt"/>
              </a:endParaRPr>
            </a:p>
          </p:txBody>
        </p:sp>
        <p:sp>
          <p:nvSpPr>
            <p:cNvPr id="59" name="文本框 73"/>
            <p:cNvSpPr txBox="1"/>
            <p:nvPr/>
          </p:nvSpPr>
          <p:spPr>
            <a:xfrm>
              <a:off x="5981339" y="4871493"/>
              <a:ext cx="1412672" cy="461665"/>
            </a:xfrm>
            <a:prstGeom prst="rect">
              <a:avLst/>
            </a:prstGeom>
            <a:noFill/>
          </p:spPr>
          <p:txBody>
            <a:bodyPr wrap="square" rtlCol="0">
              <a:spAutoFit/>
            </a:bodyPr>
            <a:lstStyle/>
            <a:p>
              <a:pPr>
                <a:buNone/>
              </a:pPr>
              <a:r>
                <a:rPr lang="en-US" altLang="zh-CN" sz="2400" dirty="0">
                  <a:latin typeface="+mn-lt"/>
                </a:rPr>
                <a:t>N</a:t>
              </a:r>
              <a:r>
                <a:rPr lang="en-US" altLang="zh-CN" sz="2400" dirty="0" smtClean="0">
                  <a:latin typeface="+mn-lt"/>
                </a:rPr>
                <a:t> stage</a:t>
              </a:r>
              <a:endParaRPr lang="zh-CN" altLang="en-US" sz="2400" dirty="0">
                <a:latin typeface="+mn-lt"/>
              </a:endParaRPr>
            </a:p>
          </p:txBody>
        </p:sp>
        <p:sp>
          <p:nvSpPr>
            <p:cNvPr id="60" name="文本框 78"/>
            <p:cNvSpPr txBox="1"/>
            <p:nvPr/>
          </p:nvSpPr>
          <p:spPr>
            <a:xfrm>
              <a:off x="2532856" y="909935"/>
              <a:ext cx="1494337" cy="461665"/>
            </a:xfrm>
            <a:prstGeom prst="rect">
              <a:avLst/>
            </a:prstGeom>
            <a:noFill/>
          </p:spPr>
          <p:txBody>
            <a:bodyPr wrap="square" rtlCol="0">
              <a:spAutoFit/>
            </a:bodyPr>
            <a:lstStyle/>
            <a:p>
              <a:pPr>
                <a:buNone/>
              </a:pPr>
              <a:r>
                <a:rPr lang="en-US" altLang="zh-CN" sz="2400" dirty="0" smtClean="0">
                  <a:latin typeface="+mn-lt"/>
                </a:rPr>
                <a:t>High</a:t>
              </a:r>
              <a:endParaRPr lang="zh-CN" altLang="en-US" sz="2400" dirty="0">
                <a:latin typeface="+mn-lt"/>
              </a:endParaRPr>
            </a:p>
          </p:txBody>
        </p:sp>
        <p:sp>
          <p:nvSpPr>
            <p:cNvPr id="61" name="文本框 79"/>
            <p:cNvSpPr txBox="1"/>
            <p:nvPr/>
          </p:nvSpPr>
          <p:spPr>
            <a:xfrm>
              <a:off x="5596585" y="915783"/>
              <a:ext cx="1226579" cy="461665"/>
            </a:xfrm>
            <a:prstGeom prst="rect">
              <a:avLst/>
            </a:prstGeom>
            <a:noFill/>
          </p:spPr>
          <p:txBody>
            <a:bodyPr wrap="square" rtlCol="0">
              <a:spAutoFit/>
            </a:bodyPr>
            <a:lstStyle/>
            <a:p>
              <a:pPr>
                <a:buNone/>
              </a:pPr>
              <a:r>
                <a:rPr lang="en-US" altLang="zh-CN" sz="2400" dirty="0" smtClean="0">
                  <a:latin typeface="+mn-lt"/>
                </a:rPr>
                <a:t>Low</a:t>
              </a:r>
              <a:endParaRPr lang="zh-CN" altLang="en-US" sz="2400" dirty="0">
                <a:latin typeface="+mn-lt"/>
              </a:endParaRPr>
            </a:p>
          </p:txBody>
        </p:sp>
        <p:sp>
          <p:nvSpPr>
            <p:cNvPr id="62" name="文本框 80"/>
            <p:cNvSpPr txBox="1"/>
            <p:nvPr/>
          </p:nvSpPr>
          <p:spPr>
            <a:xfrm>
              <a:off x="1752918" y="3957935"/>
              <a:ext cx="932338" cy="461665"/>
            </a:xfrm>
            <a:prstGeom prst="rect">
              <a:avLst/>
            </a:prstGeom>
            <a:noFill/>
          </p:spPr>
          <p:txBody>
            <a:bodyPr wrap="square" rtlCol="0">
              <a:spAutoFit/>
            </a:bodyPr>
            <a:lstStyle/>
            <a:p>
              <a:pPr>
                <a:buNone/>
              </a:pPr>
              <a:r>
                <a:rPr lang="en-US" altLang="zh-CN" sz="2400" dirty="0" smtClean="0">
                  <a:latin typeface="+mn-lt"/>
                </a:rPr>
                <a:t>Sig 2</a:t>
              </a:r>
              <a:endParaRPr lang="zh-CN" altLang="en-US" sz="2400" dirty="0">
                <a:latin typeface="+mn-lt"/>
              </a:endParaRPr>
            </a:p>
          </p:txBody>
        </p:sp>
        <p:sp>
          <p:nvSpPr>
            <p:cNvPr id="63" name="文本框 81"/>
            <p:cNvSpPr txBox="1"/>
            <p:nvPr/>
          </p:nvSpPr>
          <p:spPr>
            <a:xfrm>
              <a:off x="388306" y="4415135"/>
              <a:ext cx="1686661" cy="461665"/>
            </a:xfrm>
            <a:prstGeom prst="rect">
              <a:avLst/>
            </a:prstGeom>
            <a:noFill/>
          </p:spPr>
          <p:txBody>
            <a:bodyPr wrap="square" rtlCol="0">
              <a:spAutoFit/>
            </a:bodyPr>
            <a:lstStyle/>
            <a:p>
              <a:pPr>
                <a:buNone/>
              </a:pPr>
              <a:r>
                <a:rPr lang="en-US" altLang="zh-CN" sz="2400" dirty="0" smtClean="0">
                  <a:latin typeface="+mn-lt"/>
                </a:rPr>
                <a:t>Negative</a:t>
              </a:r>
              <a:endParaRPr lang="zh-CN" altLang="en-US" sz="2400" dirty="0">
                <a:latin typeface="+mn-lt"/>
              </a:endParaRPr>
            </a:p>
          </p:txBody>
        </p:sp>
        <p:sp>
          <p:nvSpPr>
            <p:cNvPr id="64" name="文本框 82"/>
            <p:cNvSpPr txBox="1"/>
            <p:nvPr/>
          </p:nvSpPr>
          <p:spPr>
            <a:xfrm>
              <a:off x="2525477" y="4419600"/>
              <a:ext cx="1226579" cy="503845"/>
            </a:xfrm>
            <a:prstGeom prst="rect">
              <a:avLst/>
            </a:prstGeom>
            <a:noFill/>
          </p:spPr>
          <p:txBody>
            <a:bodyPr wrap="square" rtlCol="0">
              <a:spAutoFit/>
            </a:bodyPr>
            <a:lstStyle/>
            <a:p>
              <a:pPr>
                <a:buNone/>
              </a:pPr>
              <a:r>
                <a:rPr lang="en-US" altLang="zh-CN" sz="2400" dirty="0" smtClean="0">
                  <a:latin typeface="+mn-lt"/>
                </a:rPr>
                <a:t>Positive</a:t>
              </a:r>
              <a:endParaRPr lang="zh-CN" altLang="en-US" sz="2400" dirty="0">
                <a:latin typeface="+mn-lt"/>
              </a:endParaRPr>
            </a:p>
          </p:txBody>
        </p:sp>
        <p:sp>
          <p:nvSpPr>
            <p:cNvPr id="65" name="文本框 84"/>
            <p:cNvSpPr txBox="1"/>
            <p:nvPr/>
          </p:nvSpPr>
          <p:spPr>
            <a:xfrm>
              <a:off x="7109533" y="3653135"/>
              <a:ext cx="1062123" cy="461665"/>
            </a:xfrm>
            <a:prstGeom prst="rect">
              <a:avLst/>
            </a:prstGeom>
            <a:noFill/>
          </p:spPr>
          <p:txBody>
            <a:bodyPr wrap="square" rtlCol="0">
              <a:spAutoFit/>
            </a:bodyPr>
            <a:lstStyle/>
            <a:p>
              <a:pPr>
                <a:buNone/>
              </a:pPr>
              <a:r>
                <a:rPr lang="en-US" altLang="zh-CN" sz="2400" dirty="0" smtClean="0">
                  <a:latin typeface="+mn-lt"/>
                </a:rPr>
                <a:t>Sig 3</a:t>
              </a:r>
              <a:endParaRPr lang="zh-CN" altLang="en-US" sz="2400" dirty="0">
                <a:latin typeface="+mn-lt"/>
              </a:endParaRPr>
            </a:p>
          </p:txBody>
        </p:sp>
        <p:sp>
          <p:nvSpPr>
            <p:cNvPr id="66" name="文本框 85"/>
            <p:cNvSpPr txBox="1"/>
            <p:nvPr/>
          </p:nvSpPr>
          <p:spPr>
            <a:xfrm>
              <a:off x="8117035" y="4114800"/>
              <a:ext cx="1026965" cy="461665"/>
            </a:xfrm>
            <a:prstGeom prst="rect">
              <a:avLst/>
            </a:prstGeom>
            <a:noFill/>
          </p:spPr>
          <p:txBody>
            <a:bodyPr wrap="square" rtlCol="0">
              <a:spAutoFit/>
            </a:bodyPr>
            <a:lstStyle/>
            <a:p>
              <a:pPr>
                <a:buNone/>
              </a:pPr>
              <a:r>
                <a:rPr lang="en-US" altLang="zh-CN" sz="2400" dirty="0" smtClean="0">
                  <a:latin typeface="+mn-lt"/>
                </a:rPr>
                <a:t>Low</a:t>
              </a:r>
              <a:endParaRPr lang="zh-CN" altLang="en-US" sz="2400" dirty="0">
                <a:latin typeface="+mn-lt"/>
              </a:endParaRPr>
            </a:p>
          </p:txBody>
        </p:sp>
        <p:sp>
          <p:nvSpPr>
            <p:cNvPr id="67" name="文本框 86"/>
            <p:cNvSpPr txBox="1"/>
            <p:nvPr/>
          </p:nvSpPr>
          <p:spPr>
            <a:xfrm>
              <a:off x="6096000" y="4114800"/>
              <a:ext cx="1226579" cy="461665"/>
            </a:xfrm>
            <a:prstGeom prst="rect">
              <a:avLst/>
            </a:prstGeom>
            <a:noFill/>
          </p:spPr>
          <p:txBody>
            <a:bodyPr wrap="square" rtlCol="0">
              <a:spAutoFit/>
            </a:bodyPr>
            <a:lstStyle/>
            <a:p>
              <a:pPr>
                <a:buNone/>
              </a:pPr>
              <a:r>
                <a:rPr lang="en-US" altLang="zh-CN" sz="2400" dirty="0" smtClean="0">
                  <a:latin typeface="+mn-lt"/>
                </a:rPr>
                <a:t>High</a:t>
              </a:r>
              <a:endParaRPr lang="zh-CN" altLang="en-US" sz="2400" dirty="0">
                <a:latin typeface="+mn-lt"/>
              </a:endParaRPr>
            </a:p>
          </p:txBody>
        </p:sp>
        <p:cxnSp>
          <p:nvCxnSpPr>
            <p:cNvPr id="74" name="Straight Arrow Connector 73"/>
            <p:cNvCxnSpPr>
              <a:stCxn id="8" idx="3"/>
              <a:endCxn id="9" idx="0"/>
            </p:cNvCxnSpPr>
            <p:nvPr/>
          </p:nvCxnSpPr>
          <p:spPr>
            <a:xfrm flipH="1">
              <a:off x="6466610" y="2264397"/>
              <a:ext cx="546348" cy="320149"/>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8" idx="5"/>
              <a:endCxn id="20" idx="0"/>
            </p:cNvCxnSpPr>
            <p:nvPr/>
          </p:nvCxnSpPr>
          <p:spPr>
            <a:xfrm>
              <a:off x="7775064" y="2264397"/>
              <a:ext cx="656832" cy="428236"/>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6" name="文本框 69"/>
          <p:cNvSpPr txBox="1"/>
          <p:nvPr/>
        </p:nvSpPr>
        <p:spPr>
          <a:xfrm>
            <a:off x="2667000" y="3341351"/>
            <a:ext cx="847164" cy="461665"/>
          </a:xfrm>
          <a:prstGeom prst="rect">
            <a:avLst/>
          </a:prstGeom>
          <a:noFill/>
        </p:spPr>
        <p:txBody>
          <a:bodyPr wrap="square" rtlCol="0">
            <a:spAutoFit/>
          </a:bodyPr>
          <a:lstStyle/>
          <a:p>
            <a:pPr>
              <a:buNone/>
            </a:pPr>
            <a:r>
              <a:rPr lang="en-US" altLang="zh-CN" sz="2400" dirty="0" smtClean="0">
                <a:latin typeface="+mn-lt"/>
              </a:rPr>
              <a:t>Old</a:t>
            </a:r>
            <a:endParaRPr lang="zh-CN" altLang="en-US" sz="2400" dirty="0">
              <a:latin typeface="+mn-lt"/>
            </a:endParaRPr>
          </a:p>
        </p:txBody>
      </p:sp>
      <p:sp>
        <p:nvSpPr>
          <p:cNvPr id="77" name="文本框 69"/>
          <p:cNvSpPr txBox="1"/>
          <p:nvPr/>
        </p:nvSpPr>
        <p:spPr>
          <a:xfrm>
            <a:off x="4267200" y="3265151"/>
            <a:ext cx="999564" cy="461665"/>
          </a:xfrm>
          <a:prstGeom prst="rect">
            <a:avLst/>
          </a:prstGeom>
          <a:noFill/>
        </p:spPr>
        <p:txBody>
          <a:bodyPr wrap="square" rtlCol="0">
            <a:spAutoFit/>
          </a:bodyPr>
          <a:lstStyle/>
          <a:p>
            <a:pPr>
              <a:buNone/>
            </a:pPr>
            <a:r>
              <a:rPr lang="en-US" altLang="zh-CN" sz="2400" dirty="0" smtClean="0">
                <a:latin typeface="+mn-lt"/>
              </a:rPr>
              <a:t>Young</a:t>
            </a:r>
            <a:endParaRPr lang="zh-CN" altLang="en-US" sz="24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3875" y="2695575"/>
            <a:ext cx="8097703" cy="312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499" y="1092200"/>
            <a:ext cx="7965395" cy="157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75" y="1089025"/>
            <a:ext cx="7461250" cy="467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2800" y="1108075"/>
            <a:ext cx="7518400" cy="464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2800" y="1108075"/>
            <a:ext cx="7518400" cy="464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 y="1111250"/>
            <a:ext cx="7543800" cy="463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 y="1111250"/>
            <a:ext cx="7543800" cy="463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tx2"/>
                </a:solidFill>
                <a:effectLst/>
                <a:uLnTx/>
                <a:uFillTx/>
                <a:latin typeface="+mn-lt"/>
                <a:ea typeface="+mj-ea"/>
                <a:cs typeface="+mj-cs"/>
              </a:rPr>
              <a:t>Outline</a:t>
            </a:r>
          </a:p>
        </p:txBody>
      </p:sp>
      <p:sp>
        <p:nvSpPr>
          <p:cNvPr id="3" name="Text Box 3"/>
          <p:cNvSpPr txBox="1">
            <a:spLocks noChangeArrowheads="1"/>
          </p:cNvSpPr>
          <p:nvPr/>
        </p:nvSpPr>
        <p:spPr bwMode="auto">
          <a:xfrm>
            <a:off x="876300" y="1219200"/>
            <a:ext cx="7620000" cy="4862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buClr>
                <a:schemeClr val="hlink"/>
              </a:buClr>
              <a:buFont typeface="Wingdings" pitchFamily="2" charset="2"/>
              <a:buChar char="v"/>
            </a:pPr>
            <a:r>
              <a:rPr lang="en-US" altLang="zh-CN" sz="2800" dirty="0" smtClean="0">
                <a:ea typeface="宋体" pitchFamily="2" charset="-122"/>
              </a:rPr>
              <a:t>Statistical consideration on personalized medicine</a:t>
            </a:r>
            <a:endParaRPr lang="en-US" altLang="en-US" sz="1000" dirty="0"/>
          </a:p>
          <a:p>
            <a:pPr marL="457200" indent="-457200">
              <a:spcBef>
                <a:spcPct val="50000"/>
              </a:spcBef>
              <a:buClr>
                <a:schemeClr val="hlink"/>
              </a:buClr>
              <a:buFont typeface="Wingdings" pitchFamily="2" charset="2"/>
              <a:buChar char="v"/>
            </a:pPr>
            <a:r>
              <a:rPr lang="en-US" altLang="zh-CN" sz="2800" dirty="0" smtClean="0">
                <a:ea typeface="宋体" pitchFamily="2" charset="-122"/>
              </a:rPr>
              <a:t>Recursive partitioning method: prognostic tree and predictive </a:t>
            </a:r>
            <a:r>
              <a:rPr lang="en-US" altLang="zh-CN" sz="2800" dirty="0" smtClean="0">
                <a:ea typeface="宋体" pitchFamily="2" charset="-122"/>
              </a:rPr>
              <a:t>tree on cancer research</a:t>
            </a:r>
            <a:endParaRPr lang="en-US" altLang="en-US" dirty="0"/>
          </a:p>
          <a:p>
            <a:pPr marL="457200" indent="-457200">
              <a:spcBef>
                <a:spcPct val="50000"/>
              </a:spcBef>
              <a:buClr>
                <a:schemeClr val="hlink"/>
              </a:buClr>
              <a:buFont typeface="Wingdings" pitchFamily="2" charset="2"/>
              <a:buNone/>
            </a:pPr>
            <a:endParaRPr lang="en-US" altLang="en-US" sz="1000" dirty="0"/>
          </a:p>
          <a:p>
            <a:pPr marL="457200" indent="-457200">
              <a:spcBef>
                <a:spcPct val="50000"/>
              </a:spcBef>
              <a:buClr>
                <a:schemeClr val="hlink"/>
              </a:buClr>
              <a:buFont typeface="Wingdings" pitchFamily="2" charset="2"/>
              <a:buChar char="v"/>
            </a:pPr>
            <a:r>
              <a:rPr lang="en-US" altLang="en-US" sz="2800" dirty="0" smtClean="0"/>
              <a:t>Model construction and simulations</a:t>
            </a:r>
            <a:endParaRPr lang="en-US" altLang="en-US" sz="2800" dirty="0"/>
          </a:p>
          <a:p>
            <a:pPr marL="457200" indent="-457200">
              <a:spcBef>
                <a:spcPct val="50000"/>
              </a:spcBef>
              <a:buClr>
                <a:schemeClr val="hlink"/>
              </a:buClr>
              <a:buFont typeface="Wingdings" pitchFamily="2" charset="2"/>
              <a:buChar char="v"/>
            </a:pPr>
            <a:endParaRPr lang="en-US" altLang="en-US" sz="1000" dirty="0"/>
          </a:p>
          <a:p>
            <a:pPr marL="457200" indent="-457200">
              <a:spcBef>
                <a:spcPct val="50000"/>
              </a:spcBef>
              <a:buClr>
                <a:schemeClr val="hlink"/>
              </a:buClr>
              <a:buFont typeface="Wingdings" pitchFamily="2" charset="2"/>
              <a:buChar char="v"/>
            </a:pPr>
            <a:r>
              <a:rPr lang="en-US" altLang="en-US" sz="2800" dirty="0" smtClean="0"/>
              <a:t>Application to a GWAS study on randomized clinical trial data</a:t>
            </a:r>
          </a:p>
          <a:p>
            <a:pPr marL="457200" indent="-457200">
              <a:spcBef>
                <a:spcPct val="50000"/>
              </a:spcBef>
              <a:buClr>
                <a:schemeClr val="hlink"/>
              </a:buClr>
              <a:buFont typeface="Wingdings" pitchFamily="2" charset="2"/>
              <a:buChar char="v"/>
            </a:pPr>
            <a:r>
              <a:rPr lang="en-US" altLang="en-US" sz="2800" dirty="0" smtClean="0"/>
              <a:t>Conclusions and </a:t>
            </a:r>
            <a:r>
              <a:rPr lang="en-US" altLang="en-US" sz="2800" dirty="0" smtClean="0"/>
              <a:t>further directions</a:t>
            </a:r>
            <a:endParaRPr lang="en-US" alt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0100" y="1111250"/>
            <a:ext cx="7543800" cy="4635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Pruning</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1375" y="1108075"/>
            <a:ext cx="7461250" cy="464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Final Tree Selection with Validation Set</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838200"/>
            <a:ext cx="7696200" cy="2457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158392"/>
            <a:ext cx="8001000" cy="3699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Final Tree Selection with Cross Validations</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599" y="1187450"/>
            <a:ext cx="8136229" cy="5060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Final Tree Selection Example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575" y="1600200"/>
            <a:ext cx="4309847" cy="4029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1600200"/>
            <a:ext cx="4420534" cy="403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8001000"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Evaluation of the Decision Tree: Simulations</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6" name="Text Box 3"/>
          <p:cNvSpPr txBox="1">
            <a:spLocks noChangeArrowheads="1"/>
          </p:cNvSpPr>
          <p:nvPr/>
        </p:nvSpPr>
        <p:spPr bwMode="auto">
          <a:xfrm>
            <a:off x="876300" y="1219200"/>
            <a:ext cx="7620000" cy="5555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buClr>
                <a:schemeClr val="hlink"/>
              </a:buClr>
              <a:buFont typeface="Wingdings" pitchFamily="2" charset="2"/>
              <a:buChar char="v"/>
            </a:pPr>
            <a:r>
              <a:rPr lang="en-CA" altLang="zh-CN" sz="2600" dirty="0" smtClean="0">
                <a:ea typeface="宋体" pitchFamily="2" charset="-122"/>
              </a:rPr>
              <a:t>We simulate the following tree structures:</a:t>
            </a:r>
          </a:p>
          <a:p>
            <a:pPr marL="457200" indent="-457200">
              <a:spcBef>
                <a:spcPct val="50000"/>
              </a:spcBef>
              <a:buClr>
                <a:schemeClr val="hlink"/>
              </a:buClr>
              <a:buFont typeface="Wingdings" pitchFamily="2" charset="2"/>
              <a:buChar char="v"/>
            </a:pPr>
            <a:endParaRPr lang="en-CA" altLang="zh-CN" sz="1000" dirty="0" smtClean="0">
              <a:ea typeface="宋体" pitchFamily="2" charset="-122"/>
            </a:endParaRPr>
          </a:p>
          <a:p>
            <a:pPr marL="1143000" lvl="2" indent="-228600">
              <a:buClr>
                <a:schemeClr val="tx2"/>
              </a:buClr>
              <a:buSzPct val="50000"/>
              <a:buFont typeface="Wingdings" pitchFamily="2" charset="2"/>
              <a:buChar char="Ø"/>
            </a:pPr>
            <a:r>
              <a:rPr lang="en-CA" altLang="zh-CN" sz="2400" dirty="0" smtClean="0">
                <a:ea typeface="宋体" pitchFamily="2" charset="-122"/>
              </a:rPr>
              <a:t>The 'null' tree with no predictive factor (no split)</a:t>
            </a:r>
          </a:p>
          <a:p>
            <a:pPr marL="1143000" lvl="2" indent="-228600">
              <a:buClr>
                <a:schemeClr val="tx2"/>
              </a:buClr>
              <a:buSzPct val="50000"/>
              <a:buFont typeface="Wingdings" pitchFamily="2" charset="2"/>
              <a:buChar char="Ø"/>
            </a:pPr>
            <a:endParaRPr lang="en-CA" altLang="zh-CN" sz="2400" dirty="0" smtClean="0">
              <a:ea typeface="宋体" pitchFamily="2" charset="-122"/>
            </a:endParaRPr>
          </a:p>
          <a:p>
            <a:pPr marL="1143000" lvl="2" indent="-228600">
              <a:buClr>
                <a:schemeClr val="tx2"/>
              </a:buClr>
              <a:buSzPct val="50000"/>
              <a:buFont typeface="Wingdings" pitchFamily="2" charset="2"/>
              <a:buChar char="Ø"/>
            </a:pPr>
            <a:r>
              <a:rPr lang="en-CA" altLang="en-US" sz="2200" dirty="0" smtClean="0"/>
              <a:t>A tree with a single true predictive factor (one split)</a:t>
            </a:r>
          </a:p>
          <a:p>
            <a:pPr marL="1143000" lvl="2" indent="-228600">
              <a:buClr>
                <a:schemeClr val="tx2"/>
              </a:buClr>
              <a:buSzPct val="50000"/>
              <a:buFont typeface="Wingdings" pitchFamily="2" charset="2"/>
              <a:buChar char="Ø"/>
            </a:pPr>
            <a:endParaRPr lang="en-CA" altLang="en-US" sz="2200" dirty="0" smtClean="0"/>
          </a:p>
          <a:p>
            <a:pPr marL="1143000" lvl="2" indent="-228600">
              <a:buClr>
                <a:schemeClr val="tx2"/>
              </a:buClr>
              <a:buSzPct val="50000"/>
              <a:buFont typeface="Wingdings" pitchFamily="2" charset="2"/>
              <a:buChar char="Ø"/>
            </a:pPr>
            <a:r>
              <a:rPr lang="en-CA" altLang="en-US" sz="2200" dirty="0" smtClean="0"/>
              <a:t>A tree with two true predictive factor (two splits)</a:t>
            </a:r>
            <a:endParaRPr lang="en-CA" altLang="zh-CN" sz="2600" dirty="0" smtClean="0">
              <a:ea typeface="宋体" pitchFamily="2" charset="-122"/>
            </a:endParaRPr>
          </a:p>
          <a:p>
            <a:pPr marL="457200" indent="-457200">
              <a:spcBef>
                <a:spcPct val="50000"/>
              </a:spcBef>
              <a:buClr>
                <a:schemeClr val="hlink"/>
              </a:buClr>
              <a:buFont typeface="Wingdings" pitchFamily="2" charset="2"/>
              <a:buChar char="v"/>
            </a:pPr>
            <a:r>
              <a:rPr lang="en-CA" altLang="zh-CN" sz="2600" dirty="0" smtClean="0">
                <a:ea typeface="宋体" pitchFamily="2" charset="-122"/>
              </a:rPr>
              <a:t>The number of potential genetic or clinical factors from 20 to 1000, and the risk factors are binary variables. </a:t>
            </a:r>
          </a:p>
          <a:p>
            <a:pPr marL="457200" indent="-457200">
              <a:spcBef>
                <a:spcPct val="50000"/>
              </a:spcBef>
              <a:buClr>
                <a:schemeClr val="hlink"/>
              </a:buClr>
              <a:buFont typeface="Wingdings" pitchFamily="2" charset="2"/>
              <a:buChar char="v"/>
            </a:pPr>
            <a:endParaRPr lang="en-CA" altLang="zh-CN" sz="1200" dirty="0" smtClean="0">
              <a:ea typeface="宋体" pitchFamily="2" charset="-122"/>
            </a:endParaRPr>
          </a:p>
          <a:p>
            <a:pPr marL="457200" indent="-457200">
              <a:spcBef>
                <a:spcPct val="50000"/>
              </a:spcBef>
              <a:buClr>
                <a:schemeClr val="hlink"/>
              </a:buClr>
              <a:buFont typeface="Wingdings" pitchFamily="2" charset="2"/>
              <a:buChar char="v"/>
            </a:pPr>
            <a:r>
              <a:rPr lang="en-CA" altLang="zh-CN" sz="2600" dirty="0" smtClean="0">
                <a:ea typeface="宋体" pitchFamily="2" charset="-122"/>
              </a:rPr>
              <a:t>Different effect sizes </a:t>
            </a:r>
            <a:r>
              <a:rPr lang="en-CA" altLang="zh-CN" sz="2600" dirty="0" smtClean="0">
                <a:ea typeface="宋体" pitchFamily="2" charset="-122"/>
              </a:rPr>
              <a:t>and sample sizes were </a:t>
            </a:r>
            <a:r>
              <a:rPr lang="en-CA" altLang="zh-CN" sz="2600" dirty="0" smtClean="0">
                <a:ea typeface="宋体" pitchFamily="2" charset="-122"/>
              </a:rPr>
              <a:t>simulated with four confounders created that are associated with survival outcome.</a:t>
            </a:r>
            <a:endParaRPr lang="en-CA" altLang="en-US" sz="22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Evaluation of the Model: Type I Error</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1447800"/>
            <a:ext cx="7891501" cy="4232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Evaluation of the Model: Statistical Power</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3032" y="990600"/>
            <a:ext cx="6845393" cy="566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Evaluation of the Model: Statistical Power</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878605"/>
            <a:ext cx="6718300" cy="57317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8001000"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Application to a Clinical Trial Study</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6" name="Subtitle 2"/>
          <p:cNvSpPr txBox="1">
            <a:spLocks/>
          </p:cNvSpPr>
          <p:nvPr/>
        </p:nvSpPr>
        <p:spPr>
          <a:xfrm>
            <a:off x="304800" y="1066800"/>
            <a:ext cx="8382000" cy="11430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200" b="0" i="0" u="none" strike="noStrike" kern="0" cap="none" spc="0" normalizeH="0" baseline="0" noProof="0" smtClean="0">
                <a:ln>
                  <a:noFill/>
                </a:ln>
                <a:solidFill>
                  <a:schemeClr val="tx1"/>
                </a:solidFill>
                <a:effectLst/>
                <a:uLnTx/>
                <a:uFillTx/>
                <a:latin typeface="+mn-lt"/>
                <a:ea typeface="+mn-ea"/>
                <a:cs typeface="+mn-cs"/>
              </a:rPr>
              <a:t>A randomized Phase III </a:t>
            </a:r>
            <a:r>
              <a:rPr kumimoji="0" lang="el-GR" sz="2200" b="0" i="0" u="none" strike="noStrike" kern="0" cap="none" spc="0" normalizeH="0" baseline="0" noProof="0" smtClean="0">
                <a:ln>
                  <a:noFill/>
                </a:ln>
                <a:solidFill>
                  <a:schemeClr val="tx1"/>
                </a:solidFill>
                <a:effectLst/>
                <a:uLnTx/>
                <a:uFillTx/>
                <a:latin typeface="+mn-lt"/>
                <a:ea typeface="+mn-ea"/>
                <a:cs typeface="+mn-cs"/>
              </a:rPr>
              <a:t>α</a:t>
            </a:r>
            <a:r>
              <a:rPr kumimoji="0" lang="en-US" sz="2200" b="0" i="0" u="none" strike="noStrike" kern="0" cap="none" spc="0" normalizeH="0" baseline="0" noProof="0" smtClean="0">
                <a:ln>
                  <a:noFill/>
                </a:ln>
                <a:solidFill>
                  <a:schemeClr val="tx1"/>
                </a:solidFill>
                <a:effectLst/>
                <a:uLnTx/>
                <a:uFillTx/>
                <a:latin typeface="+mn-lt"/>
                <a:ea typeface="+mn-ea"/>
                <a:cs typeface="+mn-cs"/>
              </a:rPr>
              <a:t>-tocopherol/</a:t>
            </a:r>
            <a:r>
              <a:rPr kumimoji="0" lang="el-GR" sz="2200" b="0" i="0" u="none" strike="noStrike" kern="0" cap="none" spc="0" normalizeH="0" baseline="0" noProof="0" smtClean="0">
                <a:ln>
                  <a:noFill/>
                </a:ln>
                <a:solidFill>
                  <a:schemeClr val="tx1"/>
                </a:solidFill>
                <a:effectLst/>
                <a:uLnTx/>
                <a:uFillTx/>
                <a:latin typeface="+mn-lt"/>
                <a:ea typeface="+mn-ea"/>
                <a:cs typeface="+mn-cs"/>
              </a:rPr>
              <a:t>β</a:t>
            </a:r>
            <a:r>
              <a:rPr kumimoji="0" lang="en-US" sz="2200" b="0" i="0" u="none" strike="noStrike" kern="0" cap="none" spc="0" normalizeH="0" baseline="0" noProof="0" smtClean="0">
                <a:ln>
                  <a:noFill/>
                </a:ln>
                <a:solidFill>
                  <a:schemeClr val="tx1"/>
                </a:solidFill>
                <a:effectLst/>
                <a:uLnTx/>
                <a:uFillTx/>
                <a:latin typeface="+mn-lt"/>
                <a:ea typeface="+mn-ea"/>
                <a:cs typeface="+mn-cs"/>
              </a:rPr>
              <a:t>-carotene placebo-controlled trial with 540 early stage HNC patients (Quebec). </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5543507"/>
            <a:ext cx="5705474" cy="1254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399" y="1981200"/>
            <a:ext cx="6086475" cy="3295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lvl="0" fontAlgn="base">
              <a:spcBef>
                <a:spcPct val="0"/>
              </a:spcBef>
              <a:spcAft>
                <a:spcPct val="0"/>
              </a:spcAft>
              <a:defRPr/>
            </a:pPr>
            <a:r>
              <a:rPr lang="en-US" sz="3200" b="1" kern="0" dirty="0" smtClean="0">
                <a:solidFill>
                  <a:schemeClr val="tx2"/>
                </a:solidFill>
                <a:ea typeface="+mj-ea"/>
                <a:cs typeface="+mj-cs"/>
              </a:rPr>
              <a:t>Personalized Medicine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3" name="Text Box 3"/>
          <p:cNvSpPr txBox="1">
            <a:spLocks noChangeArrowheads="1"/>
          </p:cNvSpPr>
          <p:nvPr/>
        </p:nvSpPr>
        <p:spPr bwMode="auto">
          <a:xfrm>
            <a:off x="876300" y="1219200"/>
            <a:ext cx="76200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buClr>
                <a:schemeClr val="hlink"/>
              </a:buClr>
              <a:buFont typeface="Wingdings" pitchFamily="2" charset="2"/>
              <a:buChar char="v"/>
            </a:pPr>
            <a:r>
              <a:rPr lang="en-CA" altLang="zh-CN" sz="2800" dirty="0" smtClean="0">
                <a:ea typeface="宋体" pitchFamily="2" charset="-122"/>
              </a:rPr>
              <a:t>Personalized Medicine is the idea of getting the right treatment on the right </a:t>
            </a:r>
            <a:r>
              <a:rPr lang="en-CA" altLang="zh-CN" sz="2800" dirty="0" smtClean="0">
                <a:ea typeface="宋体" pitchFamily="2" charset="-122"/>
              </a:rPr>
              <a:t>people based </a:t>
            </a:r>
            <a:r>
              <a:rPr lang="en-CA" altLang="zh-CN" sz="2800" dirty="0" smtClean="0">
                <a:ea typeface="宋体" pitchFamily="2" charset="-122"/>
              </a:rPr>
              <a:t>on their </a:t>
            </a:r>
            <a:r>
              <a:rPr lang="en-CA" altLang="zh-CN" sz="2800" dirty="0" smtClean="0">
                <a:ea typeface="宋体" pitchFamily="2" charset="-122"/>
              </a:rPr>
              <a:t>demographic, clinical</a:t>
            </a:r>
            <a:r>
              <a:rPr lang="en-CA" altLang="zh-CN" sz="2800" dirty="0" smtClean="0">
                <a:ea typeface="宋体" pitchFamily="2" charset="-122"/>
              </a:rPr>
              <a:t>, genetic, </a:t>
            </a:r>
            <a:r>
              <a:rPr lang="en-CA" altLang="zh-CN" sz="2800" dirty="0" smtClean="0">
                <a:ea typeface="宋体" pitchFamily="2" charset="-122"/>
              </a:rPr>
              <a:t>and genomic characteristics</a:t>
            </a:r>
            <a:endParaRPr lang="en-CA" altLang="zh-CN" sz="2800" dirty="0" smtClean="0">
              <a:ea typeface="宋体" pitchFamily="2" charset="-122"/>
            </a:endParaRPr>
          </a:p>
          <a:p>
            <a:pPr marL="457200" indent="-457200">
              <a:spcBef>
                <a:spcPct val="50000"/>
              </a:spcBef>
              <a:buClr>
                <a:schemeClr val="hlink"/>
              </a:buClr>
              <a:buFont typeface="Wingdings" pitchFamily="2" charset="2"/>
              <a:buChar char="v"/>
            </a:pPr>
            <a:endParaRPr lang="en-CA" altLang="zh-CN" sz="2800" dirty="0" smtClean="0">
              <a:ea typeface="宋体" pitchFamily="2" charset="-122"/>
            </a:endParaRPr>
          </a:p>
          <a:p>
            <a:pPr marL="457200" indent="-457200">
              <a:spcBef>
                <a:spcPct val="50000"/>
              </a:spcBef>
              <a:buClr>
                <a:schemeClr val="hlink"/>
              </a:buClr>
              <a:buFont typeface="Wingdings" pitchFamily="2" charset="2"/>
              <a:buChar char="v"/>
            </a:pPr>
            <a:r>
              <a:rPr lang="en-CA" altLang="zh-CN" sz="2800" dirty="0" smtClean="0">
                <a:ea typeface="宋体" pitchFamily="2" charset="-122"/>
              </a:rPr>
              <a:t>This </a:t>
            </a:r>
            <a:r>
              <a:rPr lang="en-CA" altLang="zh-CN" sz="2800" dirty="0" smtClean="0">
                <a:ea typeface="宋体" pitchFamily="2" charset="-122"/>
              </a:rPr>
              <a:t>has</a:t>
            </a:r>
            <a:r>
              <a:rPr lang="en-CA" altLang="zh-CN" sz="2800" dirty="0" smtClean="0">
                <a:ea typeface="宋体" pitchFamily="2" charset="-122"/>
              </a:rPr>
              <a:t> </a:t>
            </a:r>
            <a:r>
              <a:rPr lang="en-CA" altLang="zh-CN" sz="2800" dirty="0" smtClean="0">
                <a:ea typeface="宋体" pitchFamily="2" charset="-122"/>
              </a:rPr>
              <a:t>seen by some </a:t>
            </a:r>
            <a:r>
              <a:rPr lang="en-CA" altLang="zh-CN" sz="2800" dirty="0" smtClean="0">
                <a:ea typeface="宋体" pitchFamily="2" charset="-122"/>
              </a:rPr>
              <a:t>medical </a:t>
            </a:r>
            <a:r>
              <a:rPr lang="en-CA" altLang="zh-CN" sz="2800" dirty="0" smtClean="0">
                <a:ea typeface="宋体" pitchFamily="2" charset="-122"/>
              </a:rPr>
              <a:t>researchers and pharmaceutical industries as the future of healthcare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8001000"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Application to a Clinical Trial Study</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9" name="Subtitle 2"/>
          <p:cNvSpPr txBox="1">
            <a:spLocks/>
          </p:cNvSpPr>
          <p:nvPr/>
        </p:nvSpPr>
        <p:spPr>
          <a:xfrm>
            <a:off x="304800" y="1219200"/>
            <a:ext cx="8382000" cy="5562600"/>
          </a:xfrm>
          <a:prstGeom prst="rect">
            <a:avLst/>
          </a:prstGeom>
        </p:spPr>
        <p:txBody>
          <a:bodyPr>
            <a:normAutofit fontScale="92500" lnSpcReduction="2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GWAS data with 620,901 SNPs genotype </a:t>
            </a:r>
            <a:r>
              <a:rPr kumimoji="0" lang="en-US" sz="2600" b="0" i="0" u="none" strike="noStrike" kern="0" cap="none" spc="0" normalizeH="0" baseline="0" noProof="0" dirty="0" smtClean="0">
                <a:ln>
                  <a:noFill/>
                </a:ln>
                <a:solidFill>
                  <a:schemeClr val="tx1"/>
                </a:solidFill>
                <a:effectLst/>
                <a:uLnTx/>
                <a:uFillTx/>
                <a:latin typeface="+mn-lt"/>
                <a:ea typeface="+mn-ea"/>
                <a:cs typeface="+mn-cs"/>
              </a:rPr>
              <a:t>information (</a:t>
            </a:r>
            <a:r>
              <a:rPr kumimoji="0" lang="en-US" sz="2600" b="0" i="0" u="none" strike="noStrike" kern="0" cap="none" spc="0" normalizeH="0" baseline="0" noProof="0" dirty="0" err="1" smtClean="0">
                <a:ln>
                  <a:noFill/>
                </a:ln>
                <a:solidFill>
                  <a:schemeClr val="tx1"/>
                </a:solidFill>
                <a:effectLst/>
                <a:uLnTx/>
                <a:uFillTx/>
                <a:latin typeface="+mn-lt"/>
                <a:ea typeface="+mn-ea"/>
                <a:cs typeface="+mn-cs"/>
              </a:rPr>
              <a:t>Illumina</a:t>
            </a:r>
            <a:r>
              <a:rPr kumimoji="0" lang="en-US" sz="2600" b="0" i="0" u="none" strike="noStrike" kern="0" cap="none" spc="0" normalizeH="0" noProof="0" dirty="0" smtClean="0">
                <a:ln>
                  <a:noFill/>
                </a:ln>
                <a:solidFill>
                  <a:schemeClr val="tx1"/>
                </a:solidFill>
                <a:effectLst/>
                <a:uLnTx/>
                <a:uFillTx/>
                <a:latin typeface="+mn-lt"/>
                <a:ea typeface="+mn-ea"/>
                <a:cs typeface="+mn-cs"/>
              </a:rPr>
              <a:t> 610K platform)</a:t>
            </a:r>
            <a:r>
              <a:rPr kumimoji="0" lang="en-US" sz="2600" b="0" i="0" u="none" strike="noStrike" kern="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After genetic quality control: </a:t>
            </a:r>
          </a:p>
          <a:p>
            <a:pPr marL="342900" marR="0" lvl="0" indent="-342900" algn="l" defTabSz="914400" rtl="0" eaLnBrk="0" fontAlgn="base" latinLnBrk="0" hangingPunct="0">
              <a:lnSpc>
                <a:spcPct val="100000"/>
              </a:lnSpc>
              <a:spcBef>
                <a:spcPct val="20000"/>
              </a:spcBef>
              <a:spcAft>
                <a:spcPct val="0"/>
              </a:spcAft>
              <a:buClr>
                <a:schemeClr val="hlink"/>
              </a:buClr>
              <a:buSzPct val="60000"/>
              <a:tabLst/>
              <a:defRPr/>
            </a:pPr>
            <a:r>
              <a:rPr lang="en-US" sz="2600" kern="0" dirty="0" smtClean="0"/>
              <a:t>	</a:t>
            </a:r>
            <a:r>
              <a:rPr kumimoji="0" lang="en-US" sz="2600" b="0" i="0" u="none" strike="noStrike" kern="0" cap="none" spc="0" normalizeH="0" baseline="0" noProof="0" dirty="0" smtClean="0">
                <a:ln>
                  <a:noFill/>
                </a:ln>
                <a:solidFill>
                  <a:schemeClr val="tx1"/>
                </a:solidFill>
                <a:effectLst/>
                <a:uLnTx/>
                <a:uFillTx/>
                <a:latin typeface="+mn-lt"/>
                <a:ea typeface="+mn-ea"/>
                <a:cs typeface="+mn-cs"/>
              </a:rPr>
              <a:t>515 patients (261 in the treatment arm and 254 in the placebo arm) with 543,873 SNPs.</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PFS is the primary outcome with top three genetic principal component as the confounders.</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Top 100 most prognostic significant SNPs were selected for predictive survival tree. </a:t>
            </a:r>
            <a:r>
              <a:rPr lang="en-US" sz="2600" kern="0" dirty="0" smtClean="0"/>
              <a:t>Genetic</a:t>
            </a:r>
            <a:r>
              <a:rPr kumimoji="0" lang="en-US" sz="2600" b="0" i="0" u="none" strike="noStrike" kern="0" cap="none" spc="0" normalizeH="0" baseline="0" noProof="0" dirty="0" smtClean="0">
                <a:ln>
                  <a:noFill/>
                </a:ln>
                <a:solidFill>
                  <a:schemeClr val="tx1"/>
                </a:solidFill>
                <a:effectLst/>
                <a:uLnTx/>
                <a:uFillTx/>
                <a:latin typeface="+mn-lt"/>
                <a:ea typeface="+mn-ea"/>
                <a:cs typeface="+mn-cs"/>
              </a:rPr>
              <a:t> dominant model was used for each SNP.</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1000 validation</a:t>
            </a:r>
            <a:r>
              <a:rPr kumimoji="0" lang="en-US" sz="2600" b="0" i="0" u="none" strike="noStrike" kern="0" cap="none" spc="0" normalizeH="0" noProof="0" dirty="0" smtClean="0">
                <a:ln>
                  <a:noFill/>
                </a:ln>
                <a:solidFill>
                  <a:schemeClr val="tx1"/>
                </a:solidFill>
                <a:effectLst/>
                <a:uLnTx/>
                <a:uFillTx/>
                <a:latin typeface="+mn-lt"/>
                <a:ea typeface="+mn-ea"/>
                <a:cs typeface="+mn-cs"/>
              </a:rPr>
              <a:t> </a:t>
            </a:r>
            <a:r>
              <a:rPr kumimoji="0" lang="en-US" sz="2600" b="0" i="0" u="none" strike="noStrike" kern="0" cap="none" spc="0" normalizeH="0" baseline="0" noProof="0" dirty="0" smtClean="0">
                <a:ln>
                  <a:noFill/>
                </a:ln>
                <a:solidFill>
                  <a:schemeClr val="tx1"/>
                </a:solidFill>
                <a:effectLst/>
                <a:uLnTx/>
                <a:uFillTx/>
                <a:latin typeface="+mn-lt"/>
                <a:ea typeface="+mn-ea"/>
                <a:cs typeface="+mn-cs"/>
              </a:rPr>
              <a:t>data sets were used for pruning.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rPr>
              <a:t>Application to a Clinical Trial Study</a:t>
            </a:r>
            <a:endParaRPr lang="en-US" sz="3200" b="1" kern="0" dirty="0" smtClean="0">
              <a:solidFill>
                <a:schemeClr val="tx2"/>
              </a:solidFill>
            </a:endParaRPr>
          </a:p>
        </p:txBody>
      </p:sp>
      <p:sp>
        <p:nvSpPr>
          <p:cNvPr id="6" name="Oval 5"/>
          <p:cNvSpPr/>
          <p:nvPr/>
        </p:nvSpPr>
        <p:spPr bwMode="auto">
          <a:xfrm>
            <a:off x="2895600" y="16002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cxnSp>
        <p:nvCxnSpPr>
          <p:cNvPr id="7" name="Straight Connector 6"/>
          <p:cNvCxnSpPr>
            <a:stCxn id="6" idx="3"/>
          </p:cNvCxnSpPr>
          <p:nvPr/>
        </p:nvCxnSpPr>
        <p:spPr bwMode="auto">
          <a:xfrm flipH="1">
            <a:off x="2514600" y="1990445"/>
            <a:ext cx="5037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8" name="Straight Connector 7"/>
          <p:cNvCxnSpPr>
            <a:stCxn id="6" idx="5"/>
          </p:cNvCxnSpPr>
          <p:nvPr/>
        </p:nvCxnSpPr>
        <p:spPr bwMode="auto">
          <a:xfrm>
            <a:off x="3611048" y="1990445"/>
            <a:ext cx="4275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0" name="Oval 9"/>
          <p:cNvSpPr/>
          <p:nvPr/>
        </p:nvSpPr>
        <p:spPr bwMode="auto">
          <a:xfrm>
            <a:off x="3657600" y="23622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cxnSp>
        <p:nvCxnSpPr>
          <p:cNvPr id="11" name="Straight Connector 10"/>
          <p:cNvCxnSpPr/>
          <p:nvPr/>
        </p:nvCxnSpPr>
        <p:spPr bwMode="auto">
          <a:xfrm flipH="1">
            <a:off x="3276600" y="2743200"/>
            <a:ext cx="5037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2" name="Straight Connector 11"/>
          <p:cNvCxnSpPr/>
          <p:nvPr/>
        </p:nvCxnSpPr>
        <p:spPr bwMode="auto">
          <a:xfrm>
            <a:off x="4419600" y="2743200"/>
            <a:ext cx="4275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4" name="Oval 13"/>
          <p:cNvSpPr/>
          <p:nvPr/>
        </p:nvSpPr>
        <p:spPr bwMode="auto">
          <a:xfrm>
            <a:off x="4495800" y="31242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33" name="Rectangle 32"/>
          <p:cNvSpPr/>
          <p:nvPr/>
        </p:nvSpPr>
        <p:spPr>
          <a:xfrm>
            <a:off x="5334000" y="2971800"/>
            <a:ext cx="1292571" cy="369332"/>
          </a:xfrm>
          <a:prstGeom prst="rect">
            <a:avLst/>
          </a:prstGeom>
        </p:spPr>
        <p:txBody>
          <a:bodyPr wrap="square">
            <a:spAutoFit/>
          </a:bodyPr>
          <a:lstStyle/>
          <a:p>
            <a:r>
              <a:rPr lang="en-US" dirty="0" smtClean="0"/>
              <a:t>rs290991</a:t>
            </a:r>
            <a:endParaRPr lang="en-CA" dirty="0"/>
          </a:p>
        </p:txBody>
      </p:sp>
      <p:cxnSp>
        <p:nvCxnSpPr>
          <p:cNvPr id="41" name="Straight Connector 40"/>
          <p:cNvCxnSpPr/>
          <p:nvPr/>
        </p:nvCxnSpPr>
        <p:spPr bwMode="auto">
          <a:xfrm flipH="1">
            <a:off x="4114800" y="3505200"/>
            <a:ext cx="5037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2" name="Straight Connector 41"/>
          <p:cNvCxnSpPr/>
          <p:nvPr/>
        </p:nvCxnSpPr>
        <p:spPr bwMode="auto">
          <a:xfrm>
            <a:off x="5257800" y="3505200"/>
            <a:ext cx="4275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46" name="Rectangle 45"/>
          <p:cNvSpPr/>
          <p:nvPr/>
        </p:nvSpPr>
        <p:spPr>
          <a:xfrm>
            <a:off x="3048000" y="1600200"/>
            <a:ext cx="588623" cy="369332"/>
          </a:xfrm>
          <a:prstGeom prst="rect">
            <a:avLst/>
          </a:prstGeom>
        </p:spPr>
        <p:txBody>
          <a:bodyPr wrap="none">
            <a:spAutoFit/>
          </a:bodyPr>
          <a:lstStyle/>
          <a:p>
            <a:r>
              <a:rPr lang="en-US" dirty="0" smtClean="0"/>
              <a:t>1.35</a:t>
            </a:r>
            <a:endParaRPr lang="en-CA" dirty="0"/>
          </a:p>
        </p:txBody>
      </p:sp>
      <p:sp>
        <p:nvSpPr>
          <p:cNvPr id="47" name="Rectangle 46"/>
          <p:cNvSpPr/>
          <p:nvPr/>
        </p:nvSpPr>
        <p:spPr>
          <a:xfrm>
            <a:off x="2133600" y="2362200"/>
            <a:ext cx="588623" cy="369332"/>
          </a:xfrm>
          <a:prstGeom prst="rect">
            <a:avLst/>
          </a:prstGeom>
        </p:spPr>
        <p:txBody>
          <a:bodyPr wrap="none">
            <a:spAutoFit/>
          </a:bodyPr>
          <a:lstStyle/>
          <a:p>
            <a:r>
              <a:rPr lang="en-US" dirty="0" smtClean="0"/>
              <a:t>0.34</a:t>
            </a:r>
            <a:endParaRPr lang="en-CA" dirty="0"/>
          </a:p>
        </p:txBody>
      </p:sp>
      <p:sp>
        <p:nvSpPr>
          <p:cNvPr id="48" name="Rectangle 47"/>
          <p:cNvSpPr/>
          <p:nvPr/>
        </p:nvSpPr>
        <p:spPr>
          <a:xfrm>
            <a:off x="3810000" y="2438400"/>
            <a:ext cx="588623" cy="369332"/>
          </a:xfrm>
          <a:prstGeom prst="rect">
            <a:avLst/>
          </a:prstGeom>
        </p:spPr>
        <p:txBody>
          <a:bodyPr wrap="none">
            <a:spAutoFit/>
          </a:bodyPr>
          <a:lstStyle/>
          <a:p>
            <a:r>
              <a:rPr lang="en-US" dirty="0" smtClean="0"/>
              <a:t>1.62</a:t>
            </a:r>
            <a:endParaRPr lang="en-CA" dirty="0"/>
          </a:p>
        </p:txBody>
      </p:sp>
      <p:sp>
        <p:nvSpPr>
          <p:cNvPr id="49" name="Rectangle 48"/>
          <p:cNvSpPr/>
          <p:nvPr/>
        </p:nvSpPr>
        <p:spPr>
          <a:xfrm>
            <a:off x="2819400" y="3124200"/>
            <a:ext cx="588623" cy="369332"/>
          </a:xfrm>
          <a:prstGeom prst="rect">
            <a:avLst/>
          </a:prstGeom>
        </p:spPr>
        <p:txBody>
          <a:bodyPr wrap="none">
            <a:spAutoFit/>
          </a:bodyPr>
          <a:lstStyle/>
          <a:p>
            <a:r>
              <a:rPr lang="en-US" dirty="0" smtClean="0"/>
              <a:t>0.36</a:t>
            </a:r>
            <a:endParaRPr lang="en-CA" dirty="0"/>
          </a:p>
        </p:txBody>
      </p:sp>
      <p:sp>
        <p:nvSpPr>
          <p:cNvPr id="54" name="Rectangle 53"/>
          <p:cNvSpPr/>
          <p:nvPr/>
        </p:nvSpPr>
        <p:spPr>
          <a:xfrm>
            <a:off x="4648200" y="3200400"/>
            <a:ext cx="588623" cy="369332"/>
          </a:xfrm>
          <a:prstGeom prst="rect">
            <a:avLst/>
          </a:prstGeom>
        </p:spPr>
        <p:txBody>
          <a:bodyPr wrap="none">
            <a:spAutoFit/>
          </a:bodyPr>
          <a:lstStyle/>
          <a:p>
            <a:r>
              <a:rPr lang="en-US" dirty="0" smtClean="0"/>
              <a:t>1.82</a:t>
            </a:r>
            <a:endParaRPr lang="en-CA" dirty="0"/>
          </a:p>
        </p:txBody>
      </p:sp>
      <p:sp>
        <p:nvSpPr>
          <p:cNvPr id="55" name="Rectangle 54"/>
          <p:cNvSpPr/>
          <p:nvPr/>
        </p:nvSpPr>
        <p:spPr>
          <a:xfrm>
            <a:off x="3657600" y="3886200"/>
            <a:ext cx="588623" cy="369332"/>
          </a:xfrm>
          <a:prstGeom prst="rect">
            <a:avLst/>
          </a:prstGeom>
        </p:spPr>
        <p:txBody>
          <a:bodyPr wrap="none">
            <a:spAutoFit/>
          </a:bodyPr>
          <a:lstStyle/>
          <a:p>
            <a:r>
              <a:rPr lang="en-US" dirty="0" smtClean="0"/>
              <a:t>2.65</a:t>
            </a:r>
            <a:endParaRPr lang="en-CA" dirty="0"/>
          </a:p>
        </p:txBody>
      </p:sp>
      <p:sp>
        <p:nvSpPr>
          <p:cNvPr id="56" name="Rectangle 55"/>
          <p:cNvSpPr/>
          <p:nvPr/>
        </p:nvSpPr>
        <p:spPr>
          <a:xfrm>
            <a:off x="5486400" y="3886200"/>
            <a:ext cx="588623" cy="369332"/>
          </a:xfrm>
          <a:prstGeom prst="rect">
            <a:avLst/>
          </a:prstGeom>
        </p:spPr>
        <p:txBody>
          <a:bodyPr wrap="none">
            <a:spAutoFit/>
          </a:bodyPr>
          <a:lstStyle/>
          <a:p>
            <a:r>
              <a:rPr lang="en-US" dirty="0" smtClean="0"/>
              <a:t>1.10</a:t>
            </a:r>
            <a:endParaRPr lang="en-CA" dirty="0"/>
          </a:p>
        </p:txBody>
      </p:sp>
      <p:sp>
        <p:nvSpPr>
          <p:cNvPr id="58" name="Rectangle 57"/>
          <p:cNvSpPr/>
          <p:nvPr/>
        </p:nvSpPr>
        <p:spPr>
          <a:xfrm>
            <a:off x="4572000" y="2286000"/>
            <a:ext cx="1292571" cy="369332"/>
          </a:xfrm>
          <a:prstGeom prst="rect">
            <a:avLst/>
          </a:prstGeom>
        </p:spPr>
        <p:txBody>
          <a:bodyPr wrap="square">
            <a:spAutoFit/>
          </a:bodyPr>
          <a:lstStyle/>
          <a:p>
            <a:r>
              <a:rPr lang="en-US" dirty="0" smtClean="0"/>
              <a:t>rs7245010</a:t>
            </a:r>
            <a:endParaRPr lang="en-CA" dirty="0"/>
          </a:p>
        </p:txBody>
      </p:sp>
      <p:sp>
        <p:nvSpPr>
          <p:cNvPr id="59" name="Rectangle 58"/>
          <p:cNvSpPr/>
          <p:nvPr/>
        </p:nvSpPr>
        <p:spPr>
          <a:xfrm>
            <a:off x="3810000" y="1524000"/>
            <a:ext cx="1292571" cy="369332"/>
          </a:xfrm>
          <a:prstGeom prst="rect">
            <a:avLst/>
          </a:prstGeom>
        </p:spPr>
        <p:txBody>
          <a:bodyPr wrap="square">
            <a:spAutoFit/>
          </a:bodyPr>
          <a:lstStyle/>
          <a:p>
            <a:r>
              <a:rPr lang="en-US" dirty="0" smtClean="0"/>
              <a:t>rs16916113</a:t>
            </a:r>
            <a:endParaRPr lang="en-CA" dirty="0"/>
          </a:p>
        </p:txBody>
      </p:sp>
      <p:sp>
        <p:nvSpPr>
          <p:cNvPr id="60" name="Subtitle 2"/>
          <p:cNvSpPr txBox="1">
            <a:spLocks/>
          </p:cNvSpPr>
          <p:nvPr/>
        </p:nvSpPr>
        <p:spPr>
          <a:xfrm>
            <a:off x="304800" y="4648200"/>
            <a:ext cx="8382000" cy="2133600"/>
          </a:xfrm>
          <a:prstGeom prst="rect">
            <a:avLst/>
          </a:prstGeom>
        </p:spPr>
        <p:txBody>
          <a:bodyPr>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lang="en-US" sz="2600" kern="0" noProof="0" dirty="0" smtClean="0"/>
              <a:t>Subgroups are defined by SNP genotypes, wild type on the right, others on the left.</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Hazard</a:t>
            </a:r>
            <a:r>
              <a:rPr kumimoji="0" lang="en-US" sz="2600" b="0" i="0" u="none" strike="noStrike" kern="0" cap="none" spc="0" normalizeH="0" noProof="0" dirty="0" smtClean="0">
                <a:ln>
                  <a:noFill/>
                </a:ln>
                <a:solidFill>
                  <a:schemeClr val="tx1"/>
                </a:solidFill>
                <a:effectLst/>
                <a:uLnTx/>
                <a:uFillTx/>
                <a:latin typeface="+mn-lt"/>
                <a:ea typeface="+mn-ea"/>
                <a:cs typeface="+mn-cs"/>
              </a:rPr>
              <a:t> ratios (HRs) are presented for each subgroup</a:t>
            </a:r>
            <a:r>
              <a:rPr kumimoji="0" lang="en-US" sz="2600" b="0" i="0" u="none" strike="noStrike" kern="0" cap="none" spc="0" normalizeH="0" baseline="0" noProof="0" dirty="0" smtClean="0">
                <a:ln>
                  <a:noFill/>
                </a:ln>
                <a:solidFill>
                  <a:schemeClr val="tx1"/>
                </a:solidFill>
                <a:effectLst/>
                <a:uLnTx/>
                <a:uFillTx/>
                <a:latin typeface="+mn-lt"/>
                <a:ea typeface="+mn-ea"/>
                <a:cs typeface="+mn-cs"/>
              </a:rPr>
              <a:t>.</a:t>
            </a:r>
          </a:p>
        </p:txBody>
      </p:sp>
      <p:sp>
        <p:nvSpPr>
          <p:cNvPr id="61" name="Subtitle 2"/>
          <p:cNvSpPr txBox="1">
            <a:spLocks/>
          </p:cNvSpPr>
          <p:nvPr/>
        </p:nvSpPr>
        <p:spPr>
          <a:xfrm>
            <a:off x="2133600" y="838200"/>
            <a:ext cx="4419600" cy="6096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Final </a:t>
            </a:r>
            <a:r>
              <a:rPr lang="en-US" sz="2600" b="1" kern="0" noProof="0" dirty="0" smtClean="0"/>
              <a:t>Decision </a:t>
            </a:r>
            <a:r>
              <a:rPr kumimoji="0" lang="en-US" sz="2600" b="1" i="0" u="none" strike="noStrike" kern="0" cap="none" spc="0" normalizeH="0" baseline="0" noProof="0" dirty="0" smtClean="0">
                <a:ln>
                  <a:noFill/>
                </a:ln>
                <a:solidFill>
                  <a:schemeClr val="tx1"/>
                </a:solidFill>
                <a:effectLst/>
                <a:uLnTx/>
                <a:uFillTx/>
                <a:latin typeface="+mn-lt"/>
                <a:ea typeface="+mn-ea"/>
                <a:cs typeface="+mn-cs"/>
              </a:rPr>
              <a:t>Tree</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p:txBody>
      </p:sp>
      <p:cxnSp>
        <p:nvCxnSpPr>
          <p:cNvPr id="30" name="Straight Connector 29"/>
          <p:cNvCxnSpPr/>
          <p:nvPr/>
        </p:nvCxnSpPr>
        <p:spPr bwMode="auto">
          <a:xfrm>
            <a:off x="2057400" y="2362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2" name="Straight Connector 31"/>
          <p:cNvCxnSpPr/>
          <p:nvPr/>
        </p:nvCxnSpPr>
        <p:spPr bwMode="auto">
          <a:xfrm>
            <a:off x="2057400" y="2362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5" name="Straight Connector 34"/>
          <p:cNvCxnSpPr/>
          <p:nvPr/>
        </p:nvCxnSpPr>
        <p:spPr bwMode="auto">
          <a:xfrm>
            <a:off x="2819400" y="2362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7" name="Straight Connector 36"/>
          <p:cNvCxnSpPr/>
          <p:nvPr/>
        </p:nvCxnSpPr>
        <p:spPr bwMode="auto">
          <a:xfrm flipH="1">
            <a:off x="2057400" y="2743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5" name="Straight Connector 64"/>
          <p:cNvCxnSpPr/>
          <p:nvPr/>
        </p:nvCxnSpPr>
        <p:spPr bwMode="auto">
          <a:xfrm>
            <a:off x="2743200" y="3124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6" name="Straight Connector 65"/>
          <p:cNvCxnSpPr/>
          <p:nvPr/>
        </p:nvCxnSpPr>
        <p:spPr bwMode="auto">
          <a:xfrm>
            <a:off x="2743200" y="3124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7" name="Straight Connector 66"/>
          <p:cNvCxnSpPr/>
          <p:nvPr/>
        </p:nvCxnSpPr>
        <p:spPr bwMode="auto">
          <a:xfrm>
            <a:off x="3505200" y="3124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8" name="Straight Connector 67"/>
          <p:cNvCxnSpPr/>
          <p:nvPr/>
        </p:nvCxnSpPr>
        <p:spPr bwMode="auto">
          <a:xfrm flipH="1">
            <a:off x="2743200" y="3505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69" name="Straight Connector 68"/>
          <p:cNvCxnSpPr/>
          <p:nvPr/>
        </p:nvCxnSpPr>
        <p:spPr bwMode="auto">
          <a:xfrm>
            <a:off x="3581400" y="3886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0" name="Straight Connector 69"/>
          <p:cNvCxnSpPr/>
          <p:nvPr/>
        </p:nvCxnSpPr>
        <p:spPr bwMode="auto">
          <a:xfrm>
            <a:off x="3581400" y="3886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1" name="Straight Connector 70"/>
          <p:cNvCxnSpPr/>
          <p:nvPr/>
        </p:nvCxnSpPr>
        <p:spPr bwMode="auto">
          <a:xfrm>
            <a:off x="4343400" y="3886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2" name="Straight Connector 71"/>
          <p:cNvCxnSpPr/>
          <p:nvPr/>
        </p:nvCxnSpPr>
        <p:spPr bwMode="auto">
          <a:xfrm flipH="1">
            <a:off x="3581400" y="4267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3" name="Straight Connector 72"/>
          <p:cNvCxnSpPr/>
          <p:nvPr/>
        </p:nvCxnSpPr>
        <p:spPr bwMode="auto">
          <a:xfrm>
            <a:off x="5410200" y="3886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4" name="Straight Connector 73"/>
          <p:cNvCxnSpPr/>
          <p:nvPr/>
        </p:nvCxnSpPr>
        <p:spPr bwMode="auto">
          <a:xfrm>
            <a:off x="5410200" y="3886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5" name="Straight Connector 74"/>
          <p:cNvCxnSpPr/>
          <p:nvPr/>
        </p:nvCxnSpPr>
        <p:spPr bwMode="auto">
          <a:xfrm>
            <a:off x="6172200" y="3886200"/>
            <a:ext cx="0" cy="381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6" name="Straight Connector 75"/>
          <p:cNvCxnSpPr/>
          <p:nvPr/>
        </p:nvCxnSpPr>
        <p:spPr bwMode="auto">
          <a:xfrm flipH="1">
            <a:off x="5410200" y="4267200"/>
            <a:ext cx="7620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Conclusions</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6" name="Subtitle 2"/>
          <p:cNvSpPr txBox="1">
            <a:spLocks/>
          </p:cNvSpPr>
          <p:nvPr/>
        </p:nvSpPr>
        <p:spPr>
          <a:xfrm>
            <a:off x="304800" y="1219200"/>
            <a:ext cx="8382000" cy="5562600"/>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The predictive tree model can be used to assess treatment interactive effect of multiple risk factors such as multiple genetic markers or signatures</a:t>
            </a:r>
          </a:p>
          <a:p>
            <a:pPr marL="342900" marR="0" lvl="0" indent="-342900" algn="l" defTabSz="914400" rtl="0" eaLnBrk="0" fontAlgn="base" latinLnBrk="0" hangingPunct="0">
              <a:lnSpc>
                <a:spcPct val="100000"/>
              </a:lnSpc>
              <a:spcBef>
                <a:spcPct val="20000"/>
              </a:spcBef>
              <a:spcAft>
                <a:spcPct val="0"/>
              </a:spcAft>
              <a:buClr>
                <a:schemeClr val="hlink"/>
              </a:buClr>
              <a:buSzPct val="60000"/>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The method has well controlled type I error and is robust to the number of potential risk factors to be explored. </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The method can adjust for potential confounders</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r>
              <a:rPr kumimoji="0" lang="en-US" sz="2600" b="0" i="0" u="none" strike="noStrike" kern="0" cap="none" spc="0" normalizeH="0" baseline="0" noProof="0" dirty="0" smtClean="0">
                <a:ln>
                  <a:noFill/>
                </a:ln>
                <a:solidFill>
                  <a:schemeClr val="tx1"/>
                </a:solidFill>
                <a:effectLst/>
                <a:uLnTx/>
                <a:uFillTx/>
                <a:latin typeface="+mn-lt"/>
                <a:ea typeface="+mn-ea"/>
                <a:cs typeface="+mn-cs"/>
              </a:rPr>
              <a:t>The identified</a:t>
            </a:r>
            <a:r>
              <a:rPr kumimoji="0" lang="en-US" sz="2600" b="0" i="0" u="none" strike="noStrike" kern="0" cap="none" spc="0" normalizeH="0" noProof="0" dirty="0" smtClean="0">
                <a:ln>
                  <a:noFill/>
                </a:ln>
                <a:solidFill>
                  <a:schemeClr val="tx1"/>
                </a:solidFill>
                <a:effectLst/>
                <a:uLnTx/>
                <a:uFillTx/>
                <a:latin typeface="+mn-lt"/>
                <a:ea typeface="+mn-ea"/>
                <a:cs typeface="+mn-cs"/>
              </a:rPr>
              <a:t> subgroups can help treatment decision on patients with specific characteristics</a:t>
            </a:r>
            <a:r>
              <a:rPr kumimoji="0" lang="en-US" sz="2600" b="0" i="0" u="none" strike="noStrike" kern="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Further Directions</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6" name="Subtitle 2"/>
          <p:cNvSpPr txBox="1">
            <a:spLocks/>
          </p:cNvSpPr>
          <p:nvPr/>
        </p:nvSpPr>
        <p:spPr>
          <a:xfrm>
            <a:off x="304800" y="1219200"/>
            <a:ext cx="8382000" cy="5562600"/>
          </a:xfrm>
          <a:prstGeom prst="rect">
            <a:avLst/>
          </a:prstGeom>
        </p:spPr>
        <p:txBody>
          <a:bodyPr>
            <a:normAutofit/>
          </a:bodyPr>
          <a:lstStyle/>
          <a:p>
            <a:pPr marL="342900" lvl="0" indent="-342900" eaLnBrk="0" fontAlgn="base" hangingPunct="0">
              <a:spcBef>
                <a:spcPct val="20000"/>
              </a:spcBef>
              <a:spcAft>
                <a:spcPct val="0"/>
              </a:spcAft>
              <a:buClr>
                <a:schemeClr val="hlink"/>
              </a:buClr>
              <a:buSzPct val="60000"/>
              <a:buFont typeface="Wingdings" pitchFamily="2" charset="2"/>
              <a:buChar char="v"/>
            </a:pPr>
            <a:r>
              <a:rPr lang="en-CA" sz="2600" kern="0" dirty="0" smtClean="0"/>
              <a:t>The methods can be extended to the studies where there are more than two treatment arms. </a:t>
            </a:r>
          </a:p>
          <a:p>
            <a:pPr marL="342900" lvl="0" indent="-342900" eaLnBrk="0" fontAlgn="base" hangingPunct="0">
              <a:spcBef>
                <a:spcPct val="20000"/>
              </a:spcBef>
              <a:spcAft>
                <a:spcPct val="0"/>
              </a:spcAft>
              <a:buClr>
                <a:schemeClr val="hlink"/>
              </a:buClr>
              <a:buSzPct val="60000"/>
              <a:buFont typeface="Wingdings" pitchFamily="2" charset="2"/>
              <a:buChar char="v"/>
            </a:pPr>
            <a:endParaRPr lang="en-CA" sz="2600" kern="0" dirty="0" smtClean="0"/>
          </a:p>
          <a:p>
            <a:pPr marL="342900" lvl="0" indent="-342900" eaLnBrk="0" fontAlgn="base" hangingPunct="0">
              <a:spcBef>
                <a:spcPct val="20000"/>
              </a:spcBef>
              <a:spcAft>
                <a:spcPct val="0"/>
              </a:spcAft>
              <a:buClr>
                <a:schemeClr val="hlink"/>
              </a:buClr>
              <a:buSzPct val="60000"/>
              <a:buFont typeface="Wingdings" pitchFamily="2" charset="2"/>
              <a:buChar char="v"/>
            </a:pPr>
            <a:r>
              <a:rPr lang="en-CA" sz="2600" kern="0" dirty="0" smtClean="0"/>
              <a:t>The methods are based on parametric survival models. It can be extended to other clinical outcomes such as binary, ordinal, count.</a:t>
            </a:r>
          </a:p>
          <a:p>
            <a:pPr marL="342900" lvl="0" indent="-342900" eaLnBrk="0" fontAlgn="base" hangingPunct="0">
              <a:spcBef>
                <a:spcPct val="20000"/>
              </a:spcBef>
              <a:spcAft>
                <a:spcPct val="0"/>
              </a:spcAft>
              <a:buClr>
                <a:schemeClr val="hlink"/>
              </a:buClr>
              <a:buSzPct val="60000"/>
              <a:buFont typeface="Wingdings" pitchFamily="2" charset="2"/>
              <a:buChar char="v"/>
            </a:pPr>
            <a:endParaRPr lang="en-CA" sz="2600" kern="0" dirty="0" smtClean="0"/>
          </a:p>
          <a:p>
            <a:pPr marL="342900" lvl="0" indent="-342900" eaLnBrk="0" fontAlgn="base" hangingPunct="0">
              <a:spcBef>
                <a:spcPct val="20000"/>
              </a:spcBef>
              <a:spcAft>
                <a:spcPct val="0"/>
              </a:spcAft>
              <a:buClr>
                <a:schemeClr val="hlink"/>
              </a:buClr>
              <a:buSzPct val="60000"/>
              <a:buFont typeface="Wingdings" pitchFamily="2" charset="2"/>
              <a:buChar char="v"/>
            </a:pPr>
            <a:r>
              <a:rPr lang="en-CA" sz="2600" kern="0" dirty="0" smtClean="0"/>
              <a:t>Further extension on computing risk outcomes such as cause specific survival.</a:t>
            </a:r>
          </a:p>
          <a:p>
            <a:pPr marL="342900" lvl="0" indent="-342900" eaLnBrk="0" fontAlgn="base" hangingPunct="0">
              <a:spcBef>
                <a:spcPct val="20000"/>
              </a:spcBef>
              <a:spcAft>
                <a:spcPct val="0"/>
              </a:spcAft>
              <a:buClr>
                <a:schemeClr val="hlink"/>
              </a:buClr>
              <a:buSzPct val="60000"/>
              <a:buFont typeface="Wingdings" pitchFamily="2" charset="2"/>
              <a:buChar char="v"/>
            </a:pPr>
            <a:endParaRPr lang="en-CA" sz="2600" kern="0" dirty="0" smtClean="0"/>
          </a:p>
          <a:p>
            <a:pPr marL="342900" lvl="0" indent="-342900" eaLnBrk="0" fontAlgn="base" hangingPunct="0">
              <a:spcBef>
                <a:spcPct val="20000"/>
              </a:spcBef>
              <a:spcAft>
                <a:spcPct val="0"/>
              </a:spcAft>
              <a:buClr>
                <a:schemeClr val="hlink"/>
              </a:buClr>
              <a:buSzPct val="60000"/>
              <a:buFont typeface="Wingdings" pitchFamily="2" charset="2"/>
              <a:buChar char="v"/>
            </a:pPr>
            <a:r>
              <a:rPr lang="en-CA" sz="2600" kern="0" dirty="0" smtClean="0"/>
              <a:t>Further development on non-randomized retrospective clinical data for personalized medicine decision. </a:t>
            </a: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60000"/>
              <a:buFont typeface="Wingdings" pitchFamily="2" charset="2"/>
              <a:buChar char="v"/>
              <a:tabLst/>
              <a:defRPr/>
            </a:pP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Acknowledgement</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4" name="Rectangle 7"/>
          <p:cNvSpPr>
            <a:spLocks noChangeArrowheads="1"/>
          </p:cNvSpPr>
          <p:nvPr/>
        </p:nvSpPr>
        <p:spPr bwMode="auto">
          <a:xfrm>
            <a:off x="304800" y="1447800"/>
            <a:ext cx="3810000" cy="4801314"/>
          </a:xfrm>
          <a:prstGeom prst="rect">
            <a:avLst/>
          </a:prstGeom>
          <a:noFill/>
          <a:ln w="9525">
            <a:noFill/>
            <a:miter lim="800000"/>
            <a:headEnd/>
            <a:tailEnd/>
          </a:ln>
        </p:spPr>
        <p:txBody>
          <a:bodyPr>
            <a:spAutoFit/>
          </a:bodyPr>
          <a:lstStyle/>
          <a:p>
            <a:r>
              <a:rPr lang="en-US" altLang="en-US" b="1" dirty="0">
                <a:solidFill>
                  <a:srgbClr val="000000"/>
                </a:solidFill>
              </a:rPr>
              <a:t>Princess Margaret </a:t>
            </a:r>
            <a:r>
              <a:rPr lang="en-US" altLang="en-US" b="1" dirty="0" smtClean="0">
                <a:solidFill>
                  <a:srgbClr val="000000"/>
                </a:solidFill>
              </a:rPr>
              <a:t>Cancer Centre</a:t>
            </a:r>
          </a:p>
          <a:p>
            <a:r>
              <a:rPr lang="en-US" altLang="en-US" b="1" dirty="0" smtClean="0">
                <a:solidFill>
                  <a:srgbClr val="000000"/>
                </a:solidFill>
              </a:rPr>
              <a:t>University of Toronto</a:t>
            </a:r>
            <a:endParaRPr lang="en-US" altLang="en-US" b="1" dirty="0">
              <a:solidFill>
                <a:srgbClr val="000000"/>
              </a:solidFill>
            </a:endParaRPr>
          </a:p>
          <a:p>
            <a:endParaRPr lang="en-US" altLang="zh-CN" dirty="0" smtClean="0">
              <a:solidFill>
                <a:srgbClr val="000000"/>
              </a:solidFill>
              <a:ea typeface="SimSun" pitchFamily="2" charset="-122"/>
            </a:endParaRPr>
          </a:p>
          <a:p>
            <a:r>
              <a:rPr lang="en-US" altLang="zh-CN" dirty="0" smtClean="0">
                <a:solidFill>
                  <a:srgbClr val="000000"/>
                </a:solidFill>
                <a:ea typeface="SimSun" pitchFamily="2" charset="-122"/>
              </a:rPr>
              <a:t>Ryan </a:t>
            </a:r>
            <a:r>
              <a:rPr lang="en-US" altLang="zh-CN" dirty="0" smtClean="0">
                <a:solidFill>
                  <a:srgbClr val="000000"/>
                </a:solidFill>
                <a:ea typeface="SimSun" pitchFamily="2" charset="-122"/>
              </a:rPr>
              <a:t>Del </a:t>
            </a:r>
            <a:r>
              <a:rPr lang="en-US" altLang="zh-CN" dirty="0" err="1" smtClean="0">
                <a:solidFill>
                  <a:srgbClr val="000000"/>
                </a:solidFill>
                <a:ea typeface="SimSun" pitchFamily="2" charset="-122"/>
              </a:rPr>
              <a:t>Bel</a:t>
            </a:r>
            <a:endParaRPr lang="en-US" altLang="zh-CN" dirty="0" smtClean="0">
              <a:solidFill>
                <a:srgbClr val="000000"/>
              </a:solidFill>
              <a:ea typeface="SimSun" pitchFamily="2" charset="-122"/>
            </a:endParaRPr>
          </a:p>
          <a:p>
            <a:r>
              <a:rPr lang="en-US" altLang="zh-CN" dirty="0" smtClean="0">
                <a:solidFill>
                  <a:srgbClr val="000000"/>
                </a:solidFill>
                <a:ea typeface="SimSun" pitchFamily="2" charset="-122"/>
              </a:rPr>
              <a:t>Colleen Kong</a:t>
            </a:r>
          </a:p>
          <a:p>
            <a:r>
              <a:rPr lang="en-US" altLang="zh-CN" dirty="0" err="1" smtClean="0">
                <a:solidFill>
                  <a:srgbClr val="000000"/>
                </a:solidFill>
                <a:ea typeface="SimSun" pitchFamily="2" charset="-122"/>
              </a:rPr>
              <a:t>Osvaldo</a:t>
            </a:r>
            <a:r>
              <a:rPr lang="en-US" altLang="zh-CN" dirty="0" smtClean="0">
                <a:solidFill>
                  <a:srgbClr val="000000"/>
                </a:solidFill>
                <a:ea typeface="SimSun" pitchFamily="2" charset="-122"/>
              </a:rPr>
              <a:t> </a:t>
            </a:r>
            <a:r>
              <a:rPr lang="en-US" altLang="zh-CN" dirty="0" err="1" smtClean="0">
                <a:solidFill>
                  <a:srgbClr val="000000"/>
                </a:solidFill>
                <a:ea typeface="SimSun" pitchFamily="2" charset="-122"/>
              </a:rPr>
              <a:t>Espin</a:t>
            </a:r>
            <a:r>
              <a:rPr lang="en-US" altLang="zh-CN" dirty="0" smtClean="0">
                <a:solidFill>
                  <a:srgbClr val="000000"/>
                </a:solidFill>
                <a:ea typeface="SimSun" pitchFamily="2" charset="-122"/>
              </a:rPr>
              <a:t>-Garcia</a:t>
            </a:r>
          </a:p>
          <a:p>
            <a:endParaRPr lang="en-US" altLang="zh-CN" dirty="0" smtClean="0">
              <a:solidFill>
                <a:srgbClr val="000000"/>
              </a:solidFill>
              <a:ea typeface="SimSun" pitchFamily="2" charset="-122"/>
            </a:endParaRPr>
          </a:p>
          <a:p>
            <a:endParaRPr lang="en-US" altLang="zh-CN" dirty="0" smtClean="0">
              <a:solidFill>
                <a:srgbClr val="000000"/>
              </a:solidFill>
              <a:ea typeface="SimSun" pitchFamily="2" charset="-122"/>
            </a:endParaRPr>
          </a:p>
          <a:p>
            <a:pPr lvl="0"/>
            <a:r>
              <a:rPr lang="en-US" altLang="zh-CN" dirty="0" smtClean="0">
                <a:solidFill>
                  <a:srgbClr val="000000"/>
                </a:solidFill>
                <a:ea typeface="SimSun" pitchFamily="2" charset="-122"/>
              </a:rPr>
              <a:t>Dr. Brian O'Sullivan</a:t>
            </a:r>
          </a:p>
          <a:p>
            <a:pPr lvl="0"/>
            <a:r>
              <a:rPr lang="en-US" altLang="zh-CN" dirty="0" smtClean="0">
                <a:solidFill>
                  <a:srgbClr val="000000"/>
                </a:solidFill>
                <a:ea typeface="SimSun" pitchFamily="2" charset="-122"/>
              </a:rPr>
              <a:t>Dr. Sophie Huang</a:t>
            </a:r>
            <a:endParaRPr lang="en-US" altLang="zh-CN" dirty="0" smtClean="0">
              <a:solidFill>
                <a:srgbClr val="000000"/>
              </a:solidFill>
              <a:ea typeface="SimSun" pitchFamily="2" charset="-122"/>
            </a:endParaRPr>
          </a:p>
          <a:p>
            <a:pPr lvl="0"/>
            <a:r>
              <a:rPr lang="en-US" altLang="zh-CN" dirty="0" smtClean="0">
                <a:solidFill>
                  <a:srgbClr val="000000"/>
                </a:solidFill>
                <a:ea typeface="SimSun" pitchFamily="2" charset="-122"/>
              </a:rPr>
              <a:t>Dr. Geoffrey </a:t>
            </a:r>
            <a:r>
              <a:rPr lang="en-US" altLang="zh-CN" dirty="0" smtClean="0">
                <a:solidFill>
                  <a:srgbClr val="000000"/>
                </a:solidFill>
                <a:ea typeface="SimSun" pitchFamily="2" charset="-122"/>
              </a:rPr>
              <a:t>Liu </a:t>
            </a:r>
          </a:p>
          <a:p>
            <a:pPr lvl="0"/>
            <a:r>
              <a:rPr lang="en-US" altLang="zh-CN" dirty="0" smtClean="0">
                <a:solidFill>
                  <a:srgbClr val="000000"/>
                </a:solidFill>
                <a:ea typeface="SimSun" pitchFamily="2" charset="-122"/>
              </a:rPr>
              <a:t>Dr. </a:t>
            </a:r>
            <a:r>
              <a:rPr lang="en-US" altLang="zh-CN" dirty="0" err="1" smtClean="0">
                <a:solidFill>
                  <a:srgbClr val="000000"/>
                </a:solidFill>
                <a:ea typeface="SimSun" pitchFamily="2" charset="-122"/>
              </a:rPr>
              <a:t>Fei-Fei</a:t>
            </a:r>
            <a:r>
              <a:rPr lang="en-US" altLang="zh-CN" dirty="0" smtClean="0">
                <a:solidFill>
                  <a:srgbClr val="000000"/>
                </a:solidFill>
                <a:ea typeface="SimSun" pitchFamily="2" charset="-122"/>
              </a:rPr>
              <a:t> </a:t>
            </a:r>
            <a:r>
              <a:rPr lang="en-US" altLang="zh-CN" dirty="0" smtClean="0">
                <a:solidFill>
                  <a:srgbClr val="000000"/>
                </a:solidFill>
                <a:ea typeface="SimSun" pitchFamily="2" charset="-122"/>
              </a:rPr>
              <a:t>Liu</a:t>
            </a:r>
          </a:p>
          <a:p>
            <a:endParaRPr lang="en-US" altLang="zh-CN" dirty="0" smtClean="0">
              <a:solidFill>
                <a:srgbClr val="000000"/>
              </a:solidFill>
              <a:ea typeface="SimSun" pitchFamily="2" charset="-122"/>
            </a:endParaRPr>
          </a:p>
          <a:p>
            <a:endParaRPr lang="en-US" altLang="en-US" dirty="0" smtClean="0">
              <a:solidFill>
                <a:srgbClr val="000000"/>
              </a:solidFill>
              <a:ea typeface="SimSun" pitchFamily="2" charset="-122"/>
            </a:endParaRPr>
          </a:p>
          <a:p>
            <a:endParaRPr lang="en-US" altLang="en-US" dirty="0" smtClean="0">
              <a:solidFill>
                <a:srgbClr val="000000"/>
              </a:solidFill>
            </a:endParaRPr>
          </a:p>
          <a:p>
            <a:endParaRPr lang="en-US" altLang="en-US" dirty="0">
              <a:solidFill>
                <a:srgbClr val="000000"/>
              </a:solidFill>
            </a:endParaRPr>
          </a:p>
          <a:p>
            <a:endParaRPr lang="en-US" altLang="en-US" dirty="0">
              <a:solidFill>
                <a:srgbClr val="000000"/>
              </a:solidFill>
            </a:endParaRPr>
          </a:p>
        </p:txBody>
      </p:sp>
      <p:sp>
        <p:nvSpPr>
          <p:cNvPr id="5" name="Rectangle 1"/>
          <p:cNvSpPr>
            <a:spLocks noChangeArrowheads="1"/>
          </p:cNvSpPr>
          <p:nvPr/>
        </p:nvSpPr>
        <p:spPr bwMode="auto">
          <a:xfrm>
            <a:off x="4953000" y="1447800"/>
            <a:ext cx="4572000" cy="2031325"/>
          </a:xfrm>
          <a:prstGeom prst="rect">
            <a:avLst/>
          </a:prstGeom>
          <a:noFill/>
          <a:ln w="9525">
            <a:noFill/>
            <a:miter lim="800000"/>
            <a:headEnd/>
            <a:tailEnd/>
          </a:ln>
        </p:spPr>
        <p:txBody>
          <a:bodyPr>
            <a:spAutoFit/>
          </a:bodyPr>
          <a:lstStyle/>
          <a:p>
            <a:r>
              <a:rPr lang="en-US" altLang="zh-CN" b="1" dirty="0" smtClean="0">
                <a:solidFill>
                  <a:srgbClr val="000000"/>
                </a:solidFill>
                <a:ea typeface="SimSun" pitchFamily="2" charset="-122"/>
              </a:rPr>
              <a:t>Laval University</a:t>
            </a:r>
            <a:endParaRPr lang="en-US" altLang="zh-CN" b="1" dirty="0">
              <a:solidFill>
                <a:srgbClr val="000000"/>
              </a:solidFill>
              <a:ea typeface="SimSun" pitchFamily="2" charset="-122"/>
            </a:endParaRPr>
          </a:p>
          <a:p>
            <a:endParaRPr lang="en-US" altLang="zh-CN" dirty="0" smtClean="0">
              <a:solidFill>
                <a:srgbClr val="000000"/>
              </a:solidFill>
              <a:ea typeface="SimSun" pitchFamily="2" charset="-122"/>
            </a:endParaRPr>
          </a:p>
          <a:p>
            <a:endParaRPr lang="en-US" altLang="zh-CN" dirty="0" smtClean="0">
              <a:solidFill>
                <a:srgbClr val="000000"/>
              </a:solidFill>
              <a:ea typeface="SimSun" pitchFamily="2" charset="-122"/>
            </a:endParaRPr>
          </a:p>
          <a:p>
            <a:r>
              <a:rPr lang="en-US" altLang="zh-CN" dirty="0" smtClean="0">
                <a:solidFill>
                  <a:srgbClr val="000000"/>
                </a:solidFill>
                <a:ea typeface="SimSun" pitchFamily="2" charset="-122"/>
              </a:rPr>
              <a:t>Dr. Isabelle </a:t>
            </a:r>
            <a:r>
              <a:rPr lang="en-US" altLang="zh-CN" dirty="0" err="1" smtClean="0">
                <a:solidFill>
                  <a:srgbClr val="000000"/>
                </a:solidFill>
                <a:ea typeface="SimSun" pitchFamily="2" charset="-122"/>
              </a:rPr>
              <a:t>Bairati</a:t>
            </a:r>
            <a:endParaRPr lang="en-US" altLang="zh-CN" dirty="0" smtClean="0">
              <a:solidFill>
                <a:srgbClr val="000000"/>
              </a:solidFill>
              <a:ea typeface="SimSun" pitchFamily="2" charset="-122"/>
            </a:endParaRPr>
          </a:p>
          <a:p>
            <a:r>
              <a:rPr lang="en-US" altLang="zh-CN" dirty="0" smtClean="0">
                <a:solidFill>
                  <a:srgbClr val="000000"/>
                </a:solidFill>
                <a:ea typeface="SimSun" pitchFamily="2" charset="-122"/>
              </a:rPr>
              <a:t>Dr. Francois </a:t>
            </a:r>
            <a:r>
              <a:rPr lang="en-US" altLang="zh-CN" dirty="0" smtClean="0">
                <a:solidFill>
                  <a:srgbClr val="000000"/>
                </a:solidFill>
                <a:ea typeface="SimSun" pitchFamily="2" charset="-122"/>
              </a:rPr>
              <a:t>Meyer </a:t>
            </a:r>
          </a:p>
          <a:p>
            <a:endParaRPr lang="en-US" altLang="zh-CN" dirty="0">
              <a:solidFill>
                <a:srgbClr val="000000"/>
              </a:solidFill>
              <a:ea typeface="SimSun" pitchFamily="2" charset="-122"/>
            </a:endParaRPr>
          </a:p>
          <a:p>
            <a:endParaRPr lang="en-US" altLang="zh-CN" dirty="0">
              <a:solidFill>
                <a:srgbClr val="000000"/>
              </a:solidFill>
              <a:ea typeface="SimSun" pitchFamily="2" charset="-122"/>
            </a:endParaRPr>
          </a:p>
        </p:txBody>
      </p:sp>
      <p:pic>
        <p:nvPicPr>
          <p:cNvPr id="7" name="Picture 2"/>
          <p:cNvPicPr>
            <a:picLocks noChangeAspect="1" noChangeArrowheads="1"/>
          </p:cNvPicPr>
          <p:nvPr/>
        </p:nvPicPr>
        <p:blipFill>
          <a:blip r:embed="rId3" cstate="print"/>
          <a:srcRect/>
          <a:stretch>
            <a:fillRect/>
          </a:stretch>
        </p:blipFill>
        <p:spPr bwMode="auto">
          <a:xfrm>
            <a:off x="177800" y="5295900"/>
            <a:ext cx="2044700" cy="11430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583238" y="5688013"/>
            <a:ext cx="3409950"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US" sz="3200" b="1" kern="0" dirty="0" smtClean="0">
                <a:solidFill>
                  <a:schemeClr val="tx2"/>
                </a:solidFill>
                <a:ea typeface="+mj-ea"/>
                <a:cs typeface="+mj-cs"/>
              </a:rPr>
              <a:t>Statistical Consideration</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3" name="Text Box 3"/>
          <p:cNvSpPr txBox="1">
            <a:spLocks noChangeArrowheads="1"/>
          </p:cNvSpPr>
          <p:nvPr/>
        </p:nvSpPr>
        <p:spPr bwMode="auto">
          <a:xfrm>
            <a:off x="609600" y="1219200"/>
            <a:ext cx="8229600" cy="4985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50000"/>
              </a:spcBef>
              <a:buClr>
                <a:schemeClr val="hlink"/>
              </a:buClr>
              <a:buFont typeface="Wingdings" pitchFamily="2" charset="2"/>
              <a:buChar char="v"/>
            </a:pPr>
            <a:r>
              <a:rPr lang="en-CA" altLang="zh-CN" sz="2600" dirty="0" smtClean="0">
                <a:ea typeface="宋体" pitchFamily="2" charset="-122"/>
              </a:rPr>
              <a:t>Statistical methods to help enable personalized medicine in cancer research face many challenges.</a:t>
            </a:r>
          </a:p>
          <a:p>
            <a:pPr marL="457200" indent="-457200">
              <a:spcBef>
                <a:spcPct val="50000"/>
              </a:spcBef>
              <a:buClr>
                <a:schemeClr val="hlink"/>
              </a:buClr>
              <a:buFont typeface="Wingdings" pitchFamily="2" charset="2"/>
              <a:buChar char="v"/>
            </a:pPr>
            <a:endParaRPr lang="en-CA" altLang="zh-CN" sz="1600" dirty="0" smtClean="0">
              <a:ea typeface="宋体" pitchFamily="2" charset="-122"/>
            </a:endParaRPr>
          </a:p>
          <a:p>
            <a:pPr marL="1143000" lvl="2" indent="-228600">
              <a:buClr>
                <a:schemeClr val="tx2"/>
              </a:buClr>
              <a:buSzPct val="50000"/>
              <a:buFont typeface="Wingdings" pitchFamily="2" charset="2"/>
              <a:buChar char="Ø"/>
            </a:pPr>
            <a:r>
              <a:rPr lang="en-CA" altLang="en-US" sz="2200" dirty="0" smtClean="0"/>
              <a:t>High dimensional genetic and clinical data</a:t>
            </a:r>
          </a:p>
          <a:p>
            <a:pPr marL="1143000" lvl="2" indent="-228600">
              <a:buClr>
                <a:schemeClr val="tx2"/>
              </a:buClr>
              <a:buSzPct val="50000"/>
              <a:buFont typeface="Wingdings" pitchFamily="2" charset="2"/>
              <a:buChar char="Ø"/>
            </a:pPr>
            <a:endParaRPr lang="en-CA" altLang="en-US" sz="2200" dirty="0" smtClean="0"/>
          </a:p>
          <a:p>
            <a:pPr marL="1143000" lvl="2" indent="-228600">
              <a:buClr>
                <a:schemeClr val="tx2"/>
              </a:buClr>
              <a:buSzPct val="50000"/>
              <a:buFont typeface="Wingdings" pitchFamily="2" charset="2"/>
              <a:buChar char="Ø"/>
            </a:pPr>
            <a:r>
              <a:rPr lang="en-CA" altLang="en-US" sz="2200" dirty="0" smtClean="0"/>
              <a:t>Work on censoring outcomes such as OS and PFS</a:t>
            </a:r>
          </a:p>
          <a:p>
            <a:pPr marL="1143000" lvl="2" indent="-228600">
              <a:buClr>
                <a:schemeClr val="tx2"/>
              </a:buClr>
              <a:buSzPct val="50000"/>
              <a:buFont typeface="Wingdings" pitchFamily="2" charset="2"/>
              <a:buChar char="Ø"/>
            </a:pPr>
            <a:endParaRPr lang="en-CA" altLang="en-US" sz="2200" dirty="0" smtClean="0"/>
          </a:p>
          <a:p>
            <a:pPr marL="1143000" lvl="2" indent="-228600">
              <a:buClr>
                <a:schemeClr val="tx2"/>
              </a:buClr>
              <a:buSzPct val="50000"/>
              <a:buFont typeface="Wingdings" pitchFamily="2" charset="2"/>
              <a:buChar char="Ø"/>
            </a:pPr>
            <a:r>
              <a:rPr lang="en-CA" altLang="en-US" sz="2200" dirty="0" smtClean="0"/>
              <a:t>Treatment interactions with multiple risk factor on cancer outcomes</a:t>
            </a:r>
          </a:p>
          <a:p>
            <a:pPr marL="1143000" lvl="2" indent="-228600">
              <a:buClr>
                <a:schemeClr val="tx2"/>
              </a:buClr>
              <a:buSzPct val="50000"/>
              <a:buFont typeface="Wingdings" pitchFamily="2" charset="2"/>
              <a:buChar char="Ø"/>
            </a:pPr>
            <a:endParaRPr lang="en-CA" altLang="en-US" sz="2200" dirty="0" smtClean="0"/>
          </a:p>
          <a:p>
            <a:pPr marL="1143000" lvl="2" indent="-228600">
              <a:buClr>
                <a:schemeClr val="tx2"/>
              </a:buClr>
              <a:buSzPct val="50000"/>
              <a:buFont typeface="Wingdings" pitchFamily="2" charset="2"/>
              <a:buChar char="Ø"/>
            </a:pPr>
            <a:r>
              <a:rPr lang="en-CA" altLang="en-US" sz="2200" dirty="0" smtClean="0"/>
              <a:t>Classify the patient population into homogeneous subgroups based on the covariate space </a:t>
            </a:r>
          </a:p>
          <a:p>
            <a:pPr marL="1143000" lvl="2" indent="-228600">
              <a:buClr>
                <a:schemeClr val="tx2"/>
              </a:buClr>
              <a:buSzPct val="50000"/>
              <a:buFont typeface="Wingdings" pitchFamily="2" charset="2"/>
              <a:buChar char="Ø"/>
            </a:pPr>
            <a:endParaRPr lang="en-CA" altLang="en-US" sz="2200" dirty="0" smtClean="0"/>
          </a:p>
          <a:p>
            <a:pPr marL="1143000" lvl="2" indent="-228600">
              <a:buClr>
                <a:schemeClr val="tx2"/>
              </a:buClr>
              <a:buSzPct val="50000"/>
              <a:buFont typeface="Wingdings" pitchFamily="2" charset="2"/>
              <a:buChar char="Ø"/>
            </a:pPr>
            <a:r>
              <a:rPr lang="en-CA" altLang="en-US" sz="2200" dirty="0" smtClean="0"/>
              <a:t>The analytic results should have clear clinical interpretation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Recursive Partitioning Methods</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3" name="Text Box 3"/>
          <p:cNvSpPr txBox="1">
            <a:spLocks noChangeArrowheads="1"/>
          </p:cNvSpPr>
          <p:nvPr/>
        </p:nvSpPr>
        <p:spPr bwMode="auto">
          <a:xfrm>
            <a:off x="876300" y="1219200"/>
            <a:ext cx="76200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buClr>
                <a:schemeClr val="hlink"/>
              </a:buClr>
              <a:buFont typeface="Wingdings" pitchFamily="2" charset="2"/>
              <a:buChar char="v"/>
            </a:pPr>
            <a:r>
              <a:rPr lang="en-CA" altLang="zh-CN" sz="2800" dirty="0" smtClean="0">
                <a:ea typeface="宋体" pitchFamily="2" charset="-122"/>
              </a:rPr>
              <a:t>This </a:t>
            </a:r>
            <a:r>
              <a:rPr lang="en-CA" altLang="zh-CN" sz="2800" dirty="0" smtClean="0">
                <a:ea typeface="宋体" pitchFamily="2" charset="-122"/>
              </a:rPr>
              <a:t>model is natural for personalized medicine as they partition the covariate space in a way that mimics </a:t>
            </a:r>
            <a:r>
              <a:rPr lang="en-CA" altLang="zh-CN" sz="2800" dirty="0" smtClean="0">
                <a:ea typeface="宋体" pitchFamily="2" charset="-122"/>
              </a:rPr>
              <a:t>the clinicians’ </a:t>
            </a:r>
            <a:r>
              <a:rPr lang="en-CA" altLang="zh-CN" sz="2800" dirty="0" smtClean="0">
                <a:ea typeface="宋体" pitchFamily="2" charset="-122"/>
              </a:rPr>
              <a:t>natural decision making process. </a:t>
            </a:r>
          </a:p>
          <a:p>
            <a:pPr marL="457200" indent="-457200">
              <a:spcBef>
                <a:spcPct val="50000"/>
              </a:spcBef>
              <a:buClr>
                <a:schemeClr val="hlink"/>
              </a:buClr>
              <a:buFont typeface="Wingdings" pitchFamily="2" charset="2"/>
              <a:buChar char="v"/>
            </a:pPr>
            <a:endParaRPr lang="en-CA" altLang="zh-CN" sz="2800" dirty="0" smtClean="0">
              <a:ea typeface="宋体" pitchFamily="2" charset="-122"/>
            </a:endParaRPr>
          </a:p>
          <a:p>
            <a:pPr marL="457200" indent="-457200">
              <a:spcBef>
                <a:spcPct val="50000"/>
              </a:spcBef>
              <a:buClr>
                <a:schemeClr val="hlink"/>
              </a:buClr>
              <a:buFont typeface="Wingdings" pitchFamily="2" charset="2"/>
              <a:buChar char="v"/>
            </a:pPr>
            <a:r>
              <a:rPr lang="en-CA" altLang="zh-CN" sz="2800" dirty="0" smtClean="0">
                <a:ea typeface="宋体" pitchFamily="2" charset="-122"/>
              </a:rPr>
              <a:t>They have been used to create interpretable tools to classify prognosis (i.e. prognostic survival tree).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
            <a:ext cx="8839200" cy="5334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5334000"/>
            <a:ext cx="586740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62600" y="6416421"/>
            <a:ext cx="2324100" cy="4415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Predictive Survival Tree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3" name="Text Box 3"/>
          <p:cNvSpPr txBox="1">
            <a:spLocks noChangeArrowheads="1"/>
          </p:cNvSpPr>
          <p:nvPr/>
        </p:nvSpPr>
        <p:spPr bwMode="auto">
          <a:xfrm>
            <a:off x="533400" y="1066800"/>
            <a:ext cx="7962900" cy="20928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lgn="just">
              <a:spcBef>
                <a:spcPct val="50000"/>
              </a:spcBef>
              <a:buClr>
                <a:schemeClr val="hlink"/>
              </a:buClr>
              <a:buFont typeface="Wingdings" pitchFamily="2" charset="2"/>
              <a:buChar char="v"/>
            </a:pPr>
            <a:r>
              <a:rPr lang="en-US" sz="2600" dirty="0" smtClean="0"/>
              <a:t>We extend survival trees to partition the covariate space based on having large differences in response to </a:t>
            </a:r>
            <a:r>
              <a:rPr lang="en-US" sz="2600" b="1" i="1" dirty="0" smtClean="0"/>
              <a:t>treatment</a:t>
            </a:r>
            <a:r>
              <a:rPr lang="en-US" sz="2600" dirty="0" smtClean="0"/>
              <a:t>. These methods could be used to create interpretable tools that help on the best treatment decision of patients (treatment interaction).</a:t>
            </a:r>
            <a:endParaRPr lang="en-CA" altLang="zh-CN" sz="2600" dirty="0" smtClean="0">
              <a:ea typeface="宋体" pitchFamily="2" charset="-122"/>
            </a:endParaRPr>
          </a:p>
        </p:txBody>
      </p:sp>
      <p:sp>
        <p:nvSpPr>
          <p:cNvPr id="6" name="Oval 5"/>
          <p:cNvSpPr/>
          <p:nvPr/>
        </p:nvSpPr>
        <p:spPr bwMode="auto">
          <a:xfrm>
            <a:off x="3657600" y="32766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cxnSp>
        <p:nvCxnSpPr>
          <p:cNvPr id="8" name="Straight Connector 7"/>
          <p:cNvCxnSpPr>
            <a:stCxn id="6" idx="3"/>
          </p:cNvCxnSpPr>
          <p:nvPr/>
        </p:nvCxnSpPr>
        <p:spPr bwMode="auto">
          <a:xfrm flipH="1">
            <a:off x="3276600" y="3666845"/>
            <a:ext cx="5037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0" name="Straight Connector 9"/>
          <p:cNvCxnSpPr>
            <a:stCxn id="6" idx="5"/>
          </p:cNvCxnSpPr>
          <p:nvPr/>
        </p:nvCxnSpPr>
        <p:spPr bwMode="auto">
          <a:xfrm>
            <a:off x="4373048" y="3666845"/>
            <a:ext cx="4275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2" name="Oval 11"/>
          <p:cNvSpPr/>
          <p:nvPr/>
        </p:nvSpPr>
        <p:spPr bwMode="auto">
          <a:xfrm>
            <a:off x="2743200" y="40386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3" name="Oval 12"/>
          <p:cNvSpPr/>
          <p:nvPr/>
        </p:nvSpPr>
        <p:spPr bwMode="auto">
          <a:xfrm>
            <a:off x="4419600" y="40386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cxnSp>
        <p:nvCxnSpPr>
          <p:cNvPr id="14" name="Straight Connector 13"/>
          <p:cNvCxnSpPr/>
          <p:nvPr/>
        </p:nvCxnSpPr>
        <p:spPr bwMode="auto">
          <a:xfrm flipH="1">
            <a:off x="2362200" y="4419600"/>
            <a:ext cx="5037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6" name="Straight Connector 15"/>
          <p:cNvCxnSpPr/>
          <p:nvPr/>
        </p:nvCxnSpPr>
        <p:spPr bwMode="auto">
          <a:xfrm>
            <a:off x="3505200" y="4419600"/>
            <a:ext cx="427552" cy="371755"/>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7" name="Oval 16"/>
          <p:cNvSpPr/>
          <p:nvPr/>
        </p:nvSpPr>
        <p:spPr bwMode="auto">
          <a:xfrm>
            <a:off x="1828800" y="48006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sp>
        <p:nvSpPr>
          <p:cNvPr id="18" name="Oval 17"/>
          <p:cNvSpPr/>
          <p:nvPr/>
        </p:nvSpPr>
        <p:spPr bwMode="auto">
          <a:xfrm>
            <a:off x="3581400" y="4800600"/>
            <a:ext cx="838200" cy="4572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Times New Roman" pitchFamily="18" charset="0"/>
            </a:endParaRPr>
          </a:p>
        </p:txBody>
      </p:sp>
      <p:cxnSp>
        <p:nvCxnSpPr>
          <p:cNvPr id="20" name="Straight Connector 19"/>
          <p:cNvCxnSpPr/>
          <p:nvPr/>
        </p:nvCxnSpPr>
        <p:spPr bwMode="auto">
          <a:xfrm>
            <a:off x="1676400" y="5715000"/>
            <a:ext cx="0" cy="762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2" name="Straight Connector 21"/>
          <p:cNvCxnSpPr/>
          <p:nvPr/>
        </p:nvCxnSpPr>
        <p:spPr bwMode="auto">
          <a:xfrm>
            <a:off x="1676400" y="6477000"/>
            <a:ext cx="1371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4" name="Straight Connector 23"/>
          <p:cNvCxnSpPr/>
          <p:nvPr/>
        </p:nvCxnSpPr>
        <p:spPr bwMode="auto">
          <a:xfrm>
            <a:off x="1676400" y="5867400"/>
            <a:ext cx="1143000" cy="152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6" name="Straight Connector 25"/>
          <p:cNvCxnSpPr/>
          <p:nvPr/>
        </p:nvCxnSpPr>
        <p:spPr bwMode="auto">
          <a:xfrm>
            <a:off x="1676400" y="5867400"/>
            <a:ext cx="990600" cy="533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7" name="Rectangle 26"/>
          <p:cNvSpPr/>
          <p:nvPr/>
        </p:nvSpPr>
        <p:spPr>
          <a:xfrm>
            <a:off x="2133600" y="5638800"/>
            <a:ext cx="619657" cy="369332"/>
          </a:xfrm>
          <a:prstGeom prst="rect">
            <a:avLst/>
          </a:prstGeom>
        </p:spPr>
        <p:txBody>
          <a:bodyPr wrap="none">
            <a:spAutoFit/>
          </a:bodyPr>
          <a:lstStyle/>
          <a:p>
            <a:r>
              <a:rPr lang="en-US" dirty="0" smtClean="0"/>
              <a:t>CRT</a:t>
            </a:r>
            <a:endParaRPr lang="en-CA" dirty="0"/>
          </a:p>
        </p:txBody>
      </p:sp>
      <p:sp>
        <p:nvSpPr>
          <p:cNvPr id="28" name="Rectangle 27"/>
          <p:cNvSpPr/>
          <p:nvPr/>
        </p:nvSpPr>
        <p:spPr>
          <a:xfrm>
            <a:off x="1981200" y="6096000"/>
            <a:ext cx="465769" cy="369332"/>
          </a:xfrm>
          <a:prstGeom prst="rect">
            <a:avLst/>
          </a:prstGeom>
        </p:spPr>
        <p:txBody>
          <a:bodyPr wrap="none">
            <a:spAutoFit/>
          </a:bodyPr>
          <a:lstStyle/>
          <a:p>
            <a:r>
              <a:rPr lang="en-US" dirty="0" smtClean="0"/>
              <a:t>RT</a:t>
            </a:r>
            <a:endParaRPr lang="en-CA" dirty="0"/>
          </a:p>
        </p:txBody>
      </p:sp>
      <p:cxnSp>
        <p:nvCxnSpPr>
          <p:cNvPr id="29" name="Straight Connector 28"/>
          <p:cNvCxnSpPr/>
          <p:nvPr/>
        </p:nvCxnSpPr>
        <p:spPr bwMode="auto">
          <a:xfrm>
            <a:off x="4648200" y="5029200"/>
            <a:ext cx="0" cy="762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0" name="Straight Connector 29"/>
          <p:cNvCxnSpPr/>
          <p:nvPr/>
        </p:nvCxnSpPr>
        <p:spPr bwMode="auto">
          <a:xfrm>
            <a:off x="4648200" y="5791200"/>
            <a:ext cx="1371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1" name="Straight Connector 30"/>
          <p:cNvCxnSpPr/>
          <p:nvPr/>
        </p:nvCxnSpPr>
        <p:spPr bwMode="auto">
          <a:xfrm>
            <a:off x="4648200" y="5181600"/>
            <a:ext cx="1143000" cy="152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2" name="Straight Connector 31"/>
          <p:cNvCxnSpPr/>
          <p:nvPr/>
        </p:nvCxnSpPr>
        <p:spPr bwMode="auto">
          <a:xfrm>
            <a:off x="4648200" y="5181600"/>
            <a:ext cx="990600" cy="533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3" name="Rectangle 32"/>
          <p:cNvSpPr/>
          <p:nvPr/>
        </p:nvSpPr>
        <p:spPr>
          <a:xfrm>
            <a:off x="5105400" y="4953000"/>
            <a:ext cx="465769" cy="369332"/>
          </a:xfrm>
          <a:prstGeom prst="rect">
            <a:avLst/>
          </a:prstGeom>
        </p:spPr>
        <p:txBody>
          <a:bodyPr wrap="none">
            <a:spAutoFit/>
          </a:bodyPr>
          <a:lstStyle/>
          <a:p>
            <a:r>
              <a:rPr lang="en-US" dirty="0" smtClean="0"/>
              <a:t>RT</a:t>
            </a:r>
            <a:endParaRPr lang="en-CA" dirty="0"/>
          </a:p>
        </p:txBody>
      </p:sp>
      <p:sp>
        <p:nvSpPr>
          <p:cNvPr id="34" name="Rectangle 33"/>
          <p:cNvSpPr/>
          <p:nvPr/>
        </p:nvSpPr>
        <p:spPr>
          <a:xfrm>
            <a:off x="4800600" y="5410200"/>
            <a:ext cx="619657" cy="369332"/>
          </a:xfrm>
          <a:prstGeom prst="rect">
            <a:avLst/>
          </a:prstGeom>
        </p:spPr>
        <p:txBody>
          <a:bodyPr wrap="none">
            <a:spAutoFit/>
          </a:bodyPr>
          <a:lstStyle/>
          <a:p>
            <a:r>
              <a:rPr lang="en-US" dirty="0" smtClean="0"/>
              <a:t>CRT</a:t>
            </a:r>
            <a:endParaRPr lang="en-CA" dirty="0"/>
          </a:p>
        </p:txBody>
      </p:sp>
      <p:cxnSp>
        <p:nvCxnSpPr>
          <p:cNvPr id="35" name="Straight Connector 34"/>
          <p:cNvCxnSpPr/>
          <p:nvPr/>
        </p:nvCxnSpPr>
        <p:spPr bwMode="auto">
          <a:xfrm>
            <a:off x="3352800" y="5715000"/>
            <a:ext cx="0" cy="7620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6" name="Straight Connector 35"/>
          <p:cNvCxnSpPr/>
          <p:nvPr/>
        </p:nvCxnSpPr>
        <p:spPr bwMode="auto">
          <a:xfrm>
            <a:off x="3352800" y="6477000"/>
            <a:ext cx="1371600"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7" name="Straight Connector 36"/>
          <p:cNvCxnSpPr/>
          <p:nvPr/>
        </p:nvCxnSpPr>
        <p:spPr bwMode="auto">
          <a:xfrm>
            <a:off x="3352800" y="5867400"/>
            <a:ext cx="1143000" cy="152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38" name="Straight Connector 37"/>
          <p:cNvCxnSpPr/>
          <p:nvPr/>
        </p:nvCxnSpPr>
        <p:spPr bwMode="auto">
          <a:xfrm>
            <a:off x="3352800" y="5867400"/>
            <a:ext cx="1143000" cy="2286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9" name="Rectangle 38"/>
          <p:cNvSpPr/>
          <p:nvPr/>
        </p:nvSpPr>
        <p:spPr>
          <a:xfrm>
            <a:off x="3810000" y="5638800"/>
            <a:ext cx="619657" cy="369332"/>
          </a:xfrm>
          <a:prstGeom prst="rect">
            <a:avLst/>
          </a:prstGeom>
        </p:spPr>
        <p:txBody>
          <a:bodyPr wrap="none">
            <a:spAutoFit/>
          </a:bodyPr>
          <a:lstStyle/>
          <a:p>
            <a:r>
              <a:rPr lang="en-US" dirty="0" smtClean="0"/>
              <a:t>CRT</a:t>
            </a:r>
            <a:endParaRPr lang="en-CA" dirty="0"/>
          </a:p>
        </p:txBody>
      </p:sp>
      <p:sp>
        <p:nvSpPr>
          <p:cNvPr id="40" name="Rectangle 39"/>
          <p:cNvSpPr/>
          <p:nvPr/>
        </p:nvSpPr>
        <p:spPr>
          <a:xfrm>
            <a:off x="3886200" y="5943600"/>
            <a:ext cx="465769" cy="369332"/>
          </a:xfrm>
          <a:prstGeom prst="rect">
            <a:avLst/>
          </a:prstGeom>
        </p:spPr>
        <p:txBody>
          <a:bodyPr wrap="none">
            <a:spAutoFit/>
          </a:bodyPr>
          <a:lstStyle/>
          <a:p>
            <a:r>
              <a:rPr lang="en-US" dirty="0" smtClean="0"/>
              <a:t>RT</a:t>
            </a:r>
            <a:endParaRPr lang="en-CA" dirty="0"/>
          </a:p>
        </p:txBody>
      </p:sp>
      <p:sp>
        <p:nvSpPr>
          <p:cNvPr id="42" name="Rectangle 41"/>
          <p:cNvSpPr/>
          <p:nvPr/>
        </p:nvSpPr>
        <p:spPr>
          <a:xfrm>
            <a:off x="2590800" y="3505200"/>
            <a:ext cx="987771" cy="369332"/>
          </a:xfrm>
          <a:prstGeom prst="rect">
            <a:avLst/>
          </a:prstGeom>
        </p:spPr>
        <p:txBody>
          <a:bodyPr wrap="none">
            <a:spAutoFit/>
          </a:bodyPr>
          <a:lstStyle/>
          <a:p>
            <a:r>
              <a:rPr lang="en-US" dirty="0" smtClean="0"/>
              <a:t>Age &lt;70</a:t>
            </a:r>
            <a:endParaRPr lang="en-CA" dirty="0"/>
          </a:p>
        </p:txBody>
      </p:sp>
      <p:sp>
        <p:nvSpPr>
          <p:cNvPr id="43" name="Rectangle 42"/>
          <p:cNvSpPr/>
          <p:nvPr/>
        </p:nvSpPr>
        <p:spPr>
          <a:xfrm>
            <a:off x="4724400" y="3581400"/>
            <a:ext cx="984565" cy="369332"/>
          </a:xfrm>
          <a:prstGeom prst="rect">
            <a:avLst/>
          </a:prstGeom>
        </p:spPr>
        <p:txBody>
          <a:bodyPr wrap="none">
            <a:spAutoFit/>
          </a:bodyPr>
          <a:lstStyle/>
          <a:p>
            <a:r>
              <a:rPr lang="en-US" dirty="0" smtClean="0"/>
              <a:t>Age ≥70</a:t>
            </a:r>
            <a:endParaRPr lang="en-CA" dirty="0"/>
          </a:p>
        </p:txBody>
      </p:sp>
      <p:sp>
        <p:nvSpPr>
          <p:cNvPr id="44" name="Rectangle 43"/>
          <p:cNvSpPr/>
          <p:nvPr/>
        </p:nvSpPr>
        <p:spPr>
          <a:xfrm>
            <a:off x="1447800" y="4343400"/>
            <a:ext cx="1242648" cy="369332"/>
          </a:xfrm>
          <a:prstGeom prst="rect">
            <a:avLst/>
          </a:prstGeom>
        </p:spPr>
        <p:txBody>
          <a:bodyPr wrap="none">
            <a:spAutoFit/>
          </a:bodyPr>
          <a:lstStyle/>
          <a:p>
            <a:r>
              <a:rPr lang="en-US" dirty="0" smtClean="0"/>
              <a:t>No Smoker</a:t>
            </a:r>
            <a:endParaRPr lang="en-CA" dirty="0"/>
          </a:p>
        </p:txBody>
      </p:sp>
      <p:sp>
        <p:nvSpPr>
          <p:cNvPr id="45" name="Rectangle 44"/>
          <p:cNvSpPr/>
          <p:nvPr/>
        </p:nvSpPr>
        <p:spPr>
          <a:xfrm>
            <a:off x="3733800" y="4419600"/>
            <a:ext cx="902811" cy="369332"/>
          </a:xfrm>
          <a:prstGeom prst="rect">
            <a:avLst/>
          </a:prstGeom>
        </p:spPr>
        <p:txBody>
          <a:bodyPr wrap="none">
            <a:spAutoFit/>
          </a:bodyPr>
          <a:lstStyle/>
          <a:p>
            <a:r>
              <a:rPr lang="en-US" dirty="0" smtClean="0"/>
              <a:t>Smoker</a:t>
            </a:r>
            <a:endParaRPr lang="en-CA" dirty="0"/>
          </a:p>
        </p:txBody>
      </p:sp>
      <p:sp>
        <p:nvSpPr>
          <p:cNvPr id="46" name="Rectangle 45"/>
          <p:cNvSpPr/>
          <p:nvPr/>
        </p:nvSpPr>
        <p:spPr>
          <a:xfrm>
            <a:off x="1905000" y="6488668"/>
            <a:ext cx="1039067" cy="369332"/>
          </a:xfrm>
          <a:prstGeom prst="rect">
            <a:avLst/>
          </a:prstGeom>
        </p:spPr>
        <p:txBody>
          <a:bodyPr wrap="none">
            <a:spAutoFit/>
          </a:bodyPr>
          <a:lstStyle/>
          <a:p>
            <a:r>
              <a:rPr lang="en-US" dirty="0" smtClean="0"/>
              <a:t>HR=0.55</a:t>
            </a:r>
            <a:endParaRPr lang="en-CA" dirty="0"/>
          </a:p>
        </p:txBody>
      </p:sp>
      <p:sp>
        <p:nvSpPr>
          <p:cNvPr id="47" name="Rectangle 46"/>
          <p:cNvSpPr/>
          <p:nvPr/>
        </p:nvSpPr>
        <p:spPr>
          <a:xfrm>
            <a:off x="3429000" y="6488668"/>
            <a:ext cx="1039067" cy="369332"/>
          </a:xfrm>
          <a:prstGeom prst="rect">
            <a:avLst/>
          </a:prstGeom>
        </p:spPr>
        <p:txBody>
          <a:bodyPr wrap="none">
            <a:spAutoFit/>
          </a:bodyPr>
          <a:lstStyle/>
          <a:p>
            <a:r>
              <a:rPr lang="en-US" dirty="0" smtClean="0"/>
              <a:t>HR=0.95</a:t>
            </a:r>
            <a:endParaRPr lang="en-CA" dirty="0"/>
          </a:p>
        </p:txBody>
      </p:sp>
      <p:sp>
        <p:nvSpPr>
          <p:cNvPr id="48" name="Rectangle 47"/>
          <p:cNvSpPr/>
          <p:nvPr/>
        </p:nvSpPr>
        <p:spPr>
          <a:xfrm>
            <a:off x="4876800" y="5867400"/>
            <a:ext cx="1039067" cy="369332"/>
          </a:xfrm>
          <a:prstGeom prst="rect">
            <a:avLst/>
          </a:prstGeom>
        </p:spPr>
        <p:txBody>
          <a:bodyPr wrap="none">
            <a:spAutoFit/>
          </a:bodyPr>
          <a:lstStyle/>
          <a:p>
            <a:r>
              <a:rPr lang="en-US" dirty="0" smtClean="0"/>
              <a:t>HR=1.40</a:t>
            </a:r>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Recursive Partitioning Algorithm</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3" name="Text Box 3"/>
          <p:cNvSpPr txBox="1">
            <a:spLocks noChangeArrowheads="1"/>
          </p:cNvSpPr>
          <p:nvPr/>
        </p:nvSpPr>
        <p:spPr bwMode="auto">
          <a:xfrm>
            <a:off x="876300" y="1219200"/>
            <a:ext cx="7620000" cy="4247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ct val="50000"/>
              </a:spcBef>
              <a:buClr>
                <a:schemeClr val="hlink"/>
              </a:buClr>
              <a:buFont typeface="Wingdings" pitchFamily="2" charset="2"/>
              <a:buChar char="v"/>
            </a:pPr>
            <a:r>
              <a:rPr lang="en-CA" altLang="zh-CN" sz="2800" dirty="0" smtClean="0">
                <a:ea typeface="宋体" pitchFamily="2" charset="-122"/>
              </a:rPr>
              <a:t>Tree based models usually consist of three parts: </a:t>
            </a:r>
          </a:p>
          <a:p>
            <a:pPr marL="1143000" lvl="2" indent="-228600">
              <a:buClr>
                <a:schemeClr val="tx2"/>
              </a:buClr>
              <a:buSzPct val="50000"/>
              <a:buFont typeface="Wingdings" pitchFamily="2" charset="2"/>
              <a:buChar char="Ø"/>
            </a:pPr>
            <a:endParaRPr lang="en-CA" altLang="en-US" sz="1400" dirty="0" smtClean="0"/>
          </a:p>
          <a:p>
            <a:pPr marL="1143000" lvl="2" indent="-228600">
              <a:buClr>
                <a:schemeClr val="tx2"/>
              </a:buClr>
              <a:buSzPct val="50000"/>
              <a:buFont typeface="Wingdings" pitchFamily="2" charset="2"/>
              <a:buChar char="Ø"/>
            </a:pPr>
            <a:r>
              <a:rPr lang="en-CA" altLang="en-US" sz="2400" dirty="0" smtClean="0"/>
              <a:t>Splitting rule</a:t>
            </a:r>
          </a:p>
          <a:p>
            <a:pPr marL="1143000" lvl="2" indent="-228600">
              <a:buClr>
                <a:schemeClr val="tx2"/>
              </a:buClr>
              <a:buSzPct val="50000"/>
              <a:buFont typeface="Wingdings" pitchFamily="2" charset="2"/>
              <a:buChar char="Ø"/>
            </a:pPr>
            <a:endParaRPr lang="en-CA" altLang="en-US" sz="1400" dirty="0" smtClean="0"/>
          </a:p>
          <a:p>
            <a:pPr marL="1143000" lvl="2" indent="-228600">
              <a:buClr>
                <a:schemeClr val="tx2"/>
              </a:buClr>
              <a:buSzPct val="50000"/>
              <a:buFont typeface="Wingdings" pitchFamily="2" charset="2"/>
              <a:buChar char="Ø"/>
            </a:pPr>
            <a:r>
              <a:rPr lang="en-CA" altLang="en-US" sz="2400" dirty="0" smtClean="0"/>
              <a:t>Pruning algorithm</a:t>
            </a:r>
          </a:p>
          <a:p>
            <a:pPr marL="1143000" lvl="2" indent="-228600">
              <a:buClr>
                <a:schemeClr val="tx2"/>
              </a:buClr>
              <a:buSzPct val="50000"/>
              <a:buFont typeface="Wingdings" pitchFamily="2" charset="2"/>
              <a:buChar char="Ø"/>
            </a:pPr>
            <a:endParaRPr lang="en-CA" altLang="en-US" sz="1400" dirty="0" smtClean="0"/>
          </a:p>
          <a:p>
            <a:pPr marL="1143000" lvl="2" indent="-228600">
              <a:buClr>
                <a:schemeClr val="tx2"/>
              </a:buClr>
              <a:buSzPct val="50000"/>
              <a:buFont typeface="Wingdings" pitchFamily="2" charset="2"/>
              <a:buChar char="Ø"/>
            </a:pPr>
            <a:r>
              <a:rPr lang="en-CA" altLang="en-US" sz="2400" dirty="0" smtClean="0"/>
              <a:t>Final tree selection</a:t>
            </a:r>
          </a:p>
          <a:p>
            <a:pPr marL="457200" indent="-457200">
              <a:spcBef>
                <a:spcPct val="50000"/>
              </a:spcBef>
              <a:buClr>
                <a:schemeClr val="hlink"/>
              </a:buClr>
              <a:buFont typeface="Wingdings" pitchFamily="2" charset="2"/>
              <a:buChar char="v"/>
            </a:pPr>
            <a:endParaRPr lang="en-CA" altLang="zh-CN" sz="2000" dirty="0" smtClean="0">
              <a:ea typeface="宋体" pitchFamily="2" charset="-122"/>
            </a:endParaRPr>
          </a:p>
          <a:p>
            <a:pPr marL="457200" indent="-457200">
              <a:spcBef>
                <a:spcPct val="50000"/>
              </a:spcBef>
              <a:buClr>
                <a:schemeClr val="hlink"/>
              </a:buClr>
              <a:buFont typeface="Wingdings" pitchFamily="2" charset="2"/>
              <a:buChar char="v"/>
            </a:pPr>
            <a:r>
              <a:rPr lang="en-CA" altLang="zh-CN" sz="2800" dirty="0" smtClean="0">
                <a:ea typeface="宋体" pitchFamily="2" charset="-122"/>
              </a:rPr>
              <a:t>For the predictive survival tree, all three parts need to be re-developed to reflect the difference of treatment </a:t>
            </a:r>
            <a:r>
              <a:rPr lang="en-CA" altLang="zh-CN" sz="2800" dirty="0" smtClean="0">
                <a:ea typeface="宋体" pitchFamily="2" charset="-122"/>
              </a:rPr>
              <a:t>effect for the subgroups.</a:t>
            </a:r>
            <a:endParaRPr lang="en-CA" altLang="zh-CN" sz="2800" dirty="0" smtClean="0">
              <a:ea typeface="宋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0"/>
            <a:ext cx="7793038" cy="762000"/>
          </a:xfrm>
          <a:prstGeom prst="rect">
            <a:avLst/>
          </a:prstGeom>
        </p:spPr>
        <p:txBody>
          <a:bodyPr/>
          <a:lstStyle/>
          <a:p>
            <a:pPr fontAlgn="base">
              <a:spcBef>
                <a:spcPct val="0"/>
              </a:spcBef>
              <a:spcAft>
                <a:spcPct val="0"/>
              </a:spcAft>
              <a:defRPr/>
            </a:pPr>
            <a:r>
              <a:rPr lang="en-CA" sz="3200" b="1" kern="0" dirty="0" smtClean="0">
                <a:solidFill>
                  <a:schemeClr val="tx2"/>
                </a:solidFill>
                <a:ea typeface="+mj-ea"/>
                <a:cs typeface="+mj-cs"/>
              </a:rPr>
              <a:t>Splitting Rule</a:t>
            </a:r>
            <a:endParaRPr kumimoji="0" lang="en-US" sz="32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3" name="Text Box 3"/>
          <p:cNvSpPr txBox="1">
            <a:spLocks noChangeArrowheads="1"/>
          </p:cNvSpPr>
          <p:nvPr/>
        </p:nvSpPr>
        <p:spPr bwMode="auto">
          <a:xfrm>
            <a:off x="228600" y="990601"/>
            <a:ext cx="8763000" cy="129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457200" indent="-457200">
              <a:spcBef>
                <a:spcPct val="50000"/>
              </a:spcBef>
              <a:buClr>
                <a:schemeClr val="hlink"/>
              </a:buClr>
              <a:buFont typeface="Wingdings" pitchFamily="2" charset="2"/>
              <a:buChar char="v"/>
            </a:pPr>
            <a:r>
              <a:rPr lang="en-US" sz="2600" dirty="0" smtClean="0"/>
              <a:t>The splitting rule partitions the samples into many groups. It is applied recursively until there are very few samples in each group,  or large number of groups are created.</a:t>
            </a:r>
            <a:endParaRPr lang="en-CA" altLang="zh-CN" sz="2600" dirty="0" smtClean="0">
              <a:ea typeface="宋体" pitchFamily="2" charset="-122"/>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234463"/>
            <a:ext cx="6905625" cy="4623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3743</TotalTime>
  <Words>2538</Words>
  <Application>Microsoft Office PowerPoint</Application>
  <PresentationFormat>On-screen Show (4:3)</PresentationFormat>
  <Paragraphs>261</Paragraphs>
  <Slides>34</Slides>
  <Notes>29</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Blends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UHN Research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Environment</dc:title>
  <dc:creator>Qin Quinn Kong</dc:creator>
  <cp:lastModifiedBy>BX</cp:lastModifiedBy>
  <cp:revision>116</cp:revision>
  <dcterms:created xsi:type="dcterms:W3CDTF">2014-05-07T18:34:05Z</dcterms:created>
  <dcterms:modified xsi:type="dcterms:W3CDTF">2014-11-04T20:51:30Z</dcterms:modified>
</cp:coreProperties>
</file>