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tiff" ContentType="image/tiff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415" r:id="rId3"/>
    <p:sldId id="419" r:id="rId4"/>
    <p:sldId id="420" r:id="rId5"/>
    <p:sldId id="421" r:id="rId6"/>
    <p:sldId id="424" r:id="rId7"/>
    <p:sldId id="423" r:id="rId8"/>
    <p:sldId id="425" r:id="rId9"/>
    <p:sldId id="426" r:id="rId10"/>
    <p:sldId id="427" r:id="rId11"/>
    <p:sldId id="428" r:id="rId12"/>
    <p:sldId id="429" r:id="rId13"/>
    <p:sldId id="430" r:id="rId14"/>
    <p:sldId id="431" r:id="rId15"/>
    <p:sldId id="432" r:id="rId16"/>
    <p:sldId id="433" r:id="rId17"/>
    <p:sldId id="434" r:id="rId18"/>
    <p:sldId id="435" r:id="rId19"/>
  </p:sldIdLst>
  <p:sldSz cx="9144000" cy="6858000" type="screen4x3"/>
  <p:notesSz cx="7099300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C00CC"/>
    <a:srgbClr val="D4963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46F890A9-2807-4EBB-B81D-B2AA78EC7F39}" styleName="深色样式 2 - 强调 5/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深色样式 2 - 强调 3/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深色样式 2 - 强调 1/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03447BB-5D67-496B-8E87-E561075AD55C}" styleName="深色样式 1 - 强调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深色样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53" autoAdjust="0"/>
    <p:restoredTop sz="95176" autoAdjust="0"/>
  </p:normalViewPr>
  <p:slideViewPr>
    <p:cSldViewPr>
      <p:cViewPr>
        <p:scale>
          <a:sx n="66" d="100"/>
          <a:sy n="66" d="100"/>
        </p:scale>
        <p:origin x="-169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F92B4-2DDD-4DB1-BBED-4B55C70C6D99}" type="datetimeFigureOut">
              <a:rPr lang="zh-CN" altLang="en-US" smtClean="0"/>
              <a:pPr/>
              <a:t>2015/11/17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D81A2F-D925-4F4F-9BD5-248FA7B7739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57424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7CC9A17-8CB7-4407-B172-8A2E3F2885AC}" type="datetimeFigureOut">
              <a:rPr lang="zh-CN" altLang="en-US" smtClean="0"/>
              <a:pPr/>
              <a:t>2015/11/17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ACA54D2-ABEB-4EC8-B356-164D300AC13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73825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A54D2-ABEB-4EC8-B356-164D300AC13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A54D2-ABEB-4EC8-B356-164D300AC13D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A54D2-ABEB-4EC8-B356-164D300AC13D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A54D2-ABEB-4EC8-B356-164D300AC13D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A54D2-ABEB-4EC8-B356-164D300AC13D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A54D2-ABEB-4EC8-B356-164D300AC13D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A54D2-ABEB-4EC8-B356-164D300AC13D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A54D2-ABEB-4EC8-B356-164D300AC13D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A54D2-ABEB-4EC8-B356-164D300AC13D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A54D2-ABEB-4EC8-B356-164D300AC13D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A54D2-ABEB-4EC8-B356-164D300AC13D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A54D2-ABEB-4EC8-B356-164D300AC13D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A54D2-ABEB-4EC8-B356-164D300AC13D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A54D2-ABEB-4EC8-B356-164D300AC13D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A54D2-ABEB-4EC8-B356-164D300AC13D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2015/11/17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2015/11/17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2015/11/17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2015/11/17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vykung@fox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31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33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ivykung@fox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79512" y="1772816"/>
            <a:ext cx="8856984" cy="187220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de-DE" altLang="zh-CN" sz="24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Probabilistic seismic hazard </a:t>
            </a:r>
            <a:r>
              <a:rPr lang="en-US" altLang="zh-CN" sz="24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assessment for the</a:t>
            </a:r>
            <a:r>
              <a:rPr lang="de-DE" altLang="zh-CN" sz="24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pseudo-negative stiffness control of a steel base-isolated building: A comparative  study with bilinear isolation scheme</a:t>
            </a:r>
            <a:endParaRPr lang="zh-CN" altLang="en-US" sz="2400" dirty="0">
              <a:latin typeface="Cambria Math" pitchFamily="18" charset="0"/>
              <a:ea typeface="Arial Unicode MS" pitchFamily="34" charset="-122"/>
              <a:cs typeface="Times New Roman" pitchFamily="18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331640" y="620688"/>
            <a:ext cx="781236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标题 1"/>
          <p:cNvSpPr txBox="1">
            <a:spLocks/>
          </p:cNvSpPr>
          <p:nvPr/>
        </p:nvSpPr>
        <p:spPr>
          <a:xfrm>
            <a:off x="4283968" y="692696"/>
            <a:ext cx="4861048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altLang="zh-CN" sz="2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School of Civil Engineering and Mechanics</a:t>
            </a:r>
            <a:endParaRPr lang="zh-CN" altLang="en-US" sz="2000" dirty="0">
              <a:latin typeface="Cambria Math" pitchFamily="18" charset="0"/>
              <a:ea typeface="Arial Unicode MS" pitchFamily="34" charset="-122"/>
              <a:cs typeface="Times New Roman" pitchFamily="18" charset="0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3707904" y="188640"/>
            <a:ext cx="5436096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altLang="zh-CN" sz="2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Huazhong University of Science and Technology</a:t>
            </a:r>
            <a:endParaRPr lang="zh-CN" altLang="en-US" sz="2000" dirty="0">
              <a:latin typeface="Cambria Math" pitchFamily="18" charset="0"/>
              <a:ea typeface="Arial Unicode MS" pitchFamily="34" charset="-122"/>
              <a:cs typeface="Times New Roman" pitchFamily="18" charset="0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4751512" y="5157192"/>
            <a:ext cx="4392488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zh-CN" sz="16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Wei Gong</a:t>
            </a:r>
            <a:r>
              <a:rPr lang="zh-CN" altLang="en-US" sz="1600" dirty="0" smtClean="0">
                <a:latin typeface="Cambria Math" pitchFamily="18" charset="0"/>
                <a:ea typeface="华文楷体" pitchFamily="2" charset="-122"/>
                <a:cs typeface="Times New Roman" pitchFamily="18" charset="0"/>
              </a:rPr>
              <a:t>，</a:t>
            </a:r>
            <a:r>
              <a:rPr lang="zh-CN" altLang="en-US" sz="1600" dirty="0" smtClean="0">
                <a:latin typeface="Cambria Math" pitchFamily="18" charset="0"/>
                <a:ea typeface="楷体" pitchFamily="49" charset="-122"/>
                <a:cs typeface="Times New Roman" pitchFamily="18" charset="0"/>
              </a:rPr>
              <a:t>龚微</a:t>
            </a:r>
            <a:r>
              <a:rPr lang="zh-CN" altLang="en-US" sz="1600" dirty="0" smtClean="0">
                <a:latin typeface="Cambria Math" pitchFamily="18" charset="0"/>
                <a:ea typeface="华文楷体" pitchFamily="2" charset="-122"/>
                <a:cs typeface="Times New Roman" pitchFamily="18" charset="0"/>
              </a:rPr>
              <a:t>，</a:t>
            </a:r>
            <a:r>
              <a:rPr lang="en-US" altLang="zh-CN" sz="16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PhD Candidate, </a:t>
            </a:r>
          </a:p>
          <a:p>
            <a:pPr algn="l">
              <a:lnSpc>
                <a:spcPct val="150000"/>
              </a:lnSpc>
            </a:pPr>
            <a:r>
              <a:rPr lang="en-US" altLang="zh-CN" sz="16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Huazhong</a:t>
            </a:r>
            <a:r>
              <a:rPr lang="en-US" altLang="zh-CN" sz="16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University of Science and Technology</a:t>
            </a:r>
          </a:p>
          <a:p>
            <a:pPr algn="l">
              <a:lnSpc>
                <a:spcPct val="150000"/>
              </a:lnSpc>
            </a:pPr>
            <a:r>
              <a:rPr lang="en-US" altLang="zh-CN" sz="16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Email: </a:t>
            </a:r>
            <a:r>
              <a:rPr lang="en-US" altLang="zh-CN" sz="1600" dirty="0" smtClean="0">
                <a:latin typeface="Cambria Math" pitchFamily="18" charset="0"/>
                <a:ea typeface="Cambria Math" pitchFamily="18" charset="0"/>
                <a:cs typeface="Times New Roman" pitchFamily="18" charset="0"/>
                <a:hlinkClick r:id="rId3"/>
              </a:rPr>
              <a:t>ivykung@foxmail.com</a:t>
            </a:r>
            <a:endParaRPr lang="en-US" altLang="zh-CN" sz="160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altLang="zh-CN" sz="16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1037, </a:t>
            </a:r>
            <a:r>
              <a:rPr lang="en-US" altLang="zh-CN" sz="16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LuoYu</a:t>
            </a:r>
            <a:r>
              <a:rPr lang="en-US" altLang="zh-CN" sz="16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Road, Wuhan, China,430074 </a:t>
            </a:r>
          </a:p>
          <a:p>
            <a:pPr algn="l"/>
            <a:endParaRPr lang="zh-CN" altLang="en-US" sz="1600" dirty="0">
              <a:latin typeface="Cambria Math" pitchFamily="18" charset="0"/>
              <a:ea typeface="华文新魏" pitchFamily="2" charset="-122"/>
              <a:cs typeface="Times New Roman" pitchFamily="18" charset="0"/>
            </a:endParaRPr>
          </a:p>
        </p:txBody>
      </p:sp>
      <p:pic>
        <p:nvPicPr>
          <p:cNvPr id="20481" name="Picture 1" descr="C:\Users\Administrator\AppData\Roaming\Tencent\Users\2813528969\QQ\WinTemp\RichOle\P)DW}DSPS9_78@ZQTF5A(W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31640" cy="128868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95536" y="6309320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Cambria Math" pitchFamily="18" charset="0"/>
                <a:ea typeface="Cambria Math" pitchFamily="18" charset="0"/>
              </a:rPr>
              <a:t>Earthquake Epicenter Distribution of China</a:t>
            </a:r>
            <a:endParaRPr lang="zh-CN" altLang="en-US" sz="1600" dirty="0">
              <a:latin typeface="Cambria Math" pitchFamily="18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323528" y="4005064"/>
            <a:ext cx="3456384" cy="2390666"/>
            <a:chOff x="323528" y="4005064"/>
            <a:chExt cx="3456384" cy="2390666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67544" y="4077072"/>
              <a:ext cx="3312368" cy="231865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323528" y="4005064"/>
              <a:ext cx="165618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zh-CN" altLang="en-US" dirty="0">
                <a:latin typeface="Cambria Math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812027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1331640" y="620688"/>
            <a:ext cx="781236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标题 1"/>
          <p:cNvSpPr txBox="1">
            <a:spLocks/>
          </p:cNvSpPr>
          <p:nvPr/>
        </p:nvSpPr>
        <p:spPr>
          <a:xfrm>
            <a:off x="4283968" y="692696"/>
            <a:ext cx="4861048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altLang="zh-CN" sz="2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School of Civil Engineering and Mechanics</a:t>
            </a:r>
            <a:endParaRPr lang="zh-CN" altLang="en-US" sz="2000" dirty="0">
              <a:latin typeface="Cambria Math" pitchFamily="18" charset="0"/>
              <a:ea typeface="Arial Unicode MS" pitchFamily="34" charset="-122"/>
              <a:cs typeface="Times New Roman" pitchFamily="18" charset="0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3707904" y="188640"/>
            <a:ext cx="5436096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altLang="zh-CN" sz="2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Huazhong University of Science and Technology</a:t>
            </a:r>
            <a:endParaRPr lang="zh-CN" altLang="en-US" sz="2000" dirty="0">
              <a:latin typeface="Cambria Math" pitchFamily="18" charset="0"/>
              <a:ea typeface="Arial Unicode MS" pitchFamily="34" charset="-122"/>
              <a:cs typeface="Times New Roman" pitchFamily="18" charset="0"/>
            </a:endParaRPr>
          </a:p>
        </p:txBody>
      </p:sp>
      <p:pic>
        <p:nvPicPr>
          <p:cNvPr id="20481" name="Picture 1" descr="C:\Users\Administrator\AppData\Roaming\Tencent\Users\2813528969\QQ\WinTemp\RichOle\P)DW}DSPS9_78@ZQTF5A(W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31640" cy="1288684"/>
          </a:xfrm>
          <a:prstGeom prst="rect">
            <a:avLst/>
          </a:prstGeom>
          <a:noFill/>
        </p:spPr>
      </p:pic>
      <p:sp>
        <p:nvSpPr>
          <p:cNvPr id="34" name="圆角矩形 33"/>
          <p:cNvSpPr/>
          <p:nvPr/>
        </p:nvSpPr>
        <p:spPr>
          <a:xfrm>
            <a:off x="2495600" y="1340768"/>
            <a:ext cx="1800200" cy="504056"/>
          </a:xfrm>
          <a:prstGeom prst="round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Objective</a:t>
            </a:r>
            <a:endParaRPr lang="zh-CN" altLang="en-US" sz="2400" dirty="0">
              <a:solidFill>
                <a:schemeClr val="tx1"/>
              </a:solidFill>
              <a:latin typeface="Cambria Math" pitchFamily="18" charset="0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4811688" y="1340768"/>
            <a:ext cx="1800200" cy="504056"/>
          </a:xfrm>
          <a:prstGeom prst="round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Method</a:t>
            </a:r>
            <a:endParaRPr lang="zh-CN" altLang="en-US" sz="2400" b="1" dirty="0">
              <a:solidFill>
                <a:schemeClr val="tx1"/>
              </a:solidFill>
              <a:latin typeface="Cambria Math" pitchFamily="18" charset="0"/>
            </a:endParaRPr>
          </a:p>
        </p:txBody>
      </p:sp>
      <p:sp>
        <p:nvSpPr>
          <p:cNvPr id="36" name="圆角矩形 35"/>
          <p:cNvSpPr/>
          <p:nvPr/>
        </p:nvSpPr>
        <p:spPr>
          <a:xfrm>
            <a:off x="7127776" y="1340768"/>
            <a:ext cx="1800200" cy="504056"/>
          </a:xfrm>
          <a:prstGeom prst="round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Conclusion</a:t>
            </a:r>
            <a:endParaRPr lang="zh-CN" altLang="en-US" sz="2400" dirty="0">
              <a:solidFill>
                <a:schemeClr val="tx1"/>
              </a:solidFill>
              <a:latin typeface="Cambria Math" pitchFamily="18" charset="0"/>
            </a:endParaRPr>
          </a:p>
        </p:txBody>
      </p:sp>
      <p:sp>
        <p:nvSpPr>
          <p:cNvPr id="38" name="圆角矩形 37"/>
          <p:cNvSpPr/>
          <p:nvPr/>
        </p:nvSpPr>
        <p:spPr>
          <a:xfrm>
            <a:off x="242896" y="1340768"/>
            <a:ext cx="1800200" cy="504056"/>
          </a:xfrm>
          <a:prstGeom prst="round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350" dirty="0" smtClean="0">
                <a:solidFill>
                  <a:schemeClr val="tx1"/>
                </a:solidFill>
                <a:latin typeface="Cambria Math" pitchFamily="18" charset="0"/>
              </a:rPr>
              <a:t>Background</a:t>
            </a:r>
            <a:endParaRPr lang="zh-CN" altLang="en-US" sz="2350" dirty="0">
              <a:solidFill>
                <a:schemeClr val="tx1"/>
              </a:solidFill>
              <a:latin typeface="Cambria Math" pitchFamily="18" charset="0"/>
            </a:endParaRPr>
          </a:p>
        </p:txBody>
      </p:sp>
      <p:sp>
        <p:nvSpPr>
          <p:cNvPr id="40" name="圆角矩形 39"/>
          <p:cNvSpPr/>
          <p:nvPr/>
        </p:nvSpPr>
        <p:spPr>
          <a:xfrm>
            <a:off x="164436" y="2002792"/>
            <a:ext cx="6904436" cy="37399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000" dirty="0" smtClean="0">
                <a:latin typeface="Cambria Math" pitchFamily="18" charset="0"/>
                <a:ea typeface="Cambria Math" pitchFamily="18" charset="0"/>
              </a:rPr>
              <a:t>Part 2: </a:t>
            </a:r>
            <a:r>
              <a:rPr lang="en-GB" altLang="zh-CN" sz="2000" dirty="0" smtClean="0">
                <a:latin typeface="Cambria Math" pitchFamily="18" charset="0"/>
                <a:ea typeface="Cambria Math" pitchFamily="18" charset="0"/>
              </a:rPr>
              <a:t>Deterministic assessment  of MPNS control</a:t>
            </a:r>
            <a:endParaRPr lang="zh-CN" altLang="en-US" sz="2000" dirty="0">
              <a:latin typeface="Cambria Math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48" name="组合 47"/>
          <p:cNvGrpSpPr/>
          <p:nvPr/>
        </p:nvGrpSpPr>
        <p:grpSpPr>
          <a:xfrm>
            <a:off x="35496" y="2708920"/>
            <a:ext cx="3312368" cy="3960440"/>
            <a:chOff x="35496" y="2708920"/>
            <a:chExt cx="3312368" cy="3960440"/>
          </a:xfrm>
        </p:grpSpPr>
        <p:pic>
          <p:nvPicPr>
            <p:cNvPr id="57" name="Picture 4" descr="C:\Users\Administrator\AppData\Roaming\Tencent\Users\2813528969\QQ\WinTemp\RichOle\_0G3)VZX}{QF3OQKG5@XA86.png"/>
            <p:cNvPicPr>
              <a:picLocks noChangeAspect="1" noChangeArrowheads="1"/>
            </p:cNvPicPr>
            <p:nvPr/>
          </p:nvPicPr>
          <p:blipFill>
            <a:blip r:embed="rId4" cstate="print"/>
            <a:srcRect l="8000" t="2532" b="6317"/>
            <a:stretch>
              <a:fillRect/>
            </a:stretch>
          </p:blipFill>
          <p:spPr bwMode="auto">
            <a:xfrm>
              <a:off x="35496" y="3429000"/>
              <a:ext cx="3312368" cy="3240360"/>
            </a:xfrm>
            <a:prstGeom prst="rect">
              <a:avLst/>
            </a:prstGeom>
            <a:noFill/>
          </p:spPr>
        </p:pic>
        <p:sp>
          <p:nvSpPr>
            <p:cNvPr id="47" name="矩形 46"/>
            <p:cNvSpPr/>
            <p:nvPr/>
          </p:nvSpPr>
          <p:spPr>
            <a:xfrm>
              <a:off x="151608" y="2708920"/>
              <a:ext cx="284347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altLang="zh-CN" sz="2000" dirty="0" smtClean="0">
                  <a:latin typeface="Cambria Math" pitchFamily="18" charset="0"/>
                  <a:ea typeface="Cambria Math" pitchFamily="18" charset="0"/>
                </a:rPr>
                <a:t>Seismic input : El Centro</a:t>
              </a:r>
              <a:endParaRPr lang="zh-CN" altLang="en-US" sz="2000" dirty="0">
                <a:latin typeface="Cambria Math" pitchFamily="18" charset="0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858860" y="3068960"/>
              <a:ext cx="12648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altLang="zh-CN" dirty="0" smtClean="0">
                  <a:latin typeface="Cambria Math" pitchFamily="18" charset="0"/>
                  <a:ea typeface="Cambria Math" pitchFamily="18" charset="0"/>
                </a:rPr>
                <a:t>x-direction</a:t>
              </a:r>
              <a:endParaRPr lang="zh-CN" altLang="en-US" dirty="0">
                <a:latin typeface="Cambria Math" pitchFamily="18" charset="0"/>
              </a:endParaRPr>
            </a:p>
          </p:txBody>
        </p:sp>
      </p:grp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52" name="组合 51"/>
          <p:cNvGrpSpPr/>
          <p:nvPr/>
        </p:nvGrpSpPr>
        <p:grpSpPr>
          <a:xfrm>
            <a:off x="6168811" y="2543666"/>
            <a:ext cx="2960210" cy="1807369"/>
            <a:chOff x="6168811" y="2543666"/>
            <a:chExt cx="2960210" cy="1807369"/>
          </a:xfrm>
        </p:grpSpPr>
        <p:pic>
          <p:nvPicPr>
            <p:cNvPr id="59" name="Picture 5" descr="C:\Users\Administrator\Desktop\图片2.png"/>
            <p:cNvPicPr>
              <a:picLocks noChangeAspect="1" noChangeArrowheads="1"/>
            </p:cNvPicPr>
            <p:nvPr/>
          </p:nvPicPr>
          <p:blipFill>
            <a:blip r:embed="rId5" cstate="print"/>
            <a:srcRect t="50596"/>
            <a:stretch>
              <a:fillRect/>
            </a:stretch>
          </p:blipFill>
          <p:spPr bwMode="auto">
            <a:xfrm>
              <a:off x="6196908" y="2944808"/>
              <a:ext cx="2932113" cy="1406227"/>
            </a:xfrm>
            <a:prstGeom prst="rect">
              <a:avLst/>
            </a:prstGeom>
            <a:noFill/>
          </p:spPr>
        </p:pic>
        <p:sp>
          <p:nvSpPr>
            <p:cNvPr id="62" name="TextBox 61"/>
            <p:cNvSpPr txBox="1"/>
            <p:nvPr/>
          </p:nvSpPr>
          <p:spPr>
            <a:xfrm flipH="1" flipV="1">
              <a:off x="6168811" y="2742828"/>
              <a:ext cx="215444" cy="1454694"/>
            </a:xfrm>
            <a:prstGeom prst="rect">
              <a:avLst/>
            </a:prstGeom>
            <a:solidFill>
              <a:schemeClr val="bg1"/>
            </a:solidFill>
          </p:spPr>
          <p:txBody>
            <a:bodyPr vert="eaVert" wrap="square" lIns="0" tIns="0" rIns="0" bIns="0" rtlCol="0">
              <a:spAutoFit/>
            </a:bodyPr>
            <a:lstStyle/>
            <a:p>
              <a:r>
                <a:rPr lang="en-US" altLang="zh-CN" sz="1400" dirty="0" smtClean="0">
                  <a:latin typeface="Cambria Math" pitchFamily="18" charset="0"/>
                  <a:ea typeface="Cambria Math" pitchFamily="18" charset="0"/>
                </a:rPr>
                <a:t>Displacement(m)</a:t>
              </a:r>
              <a:endParaRPr lang="zh-CN" altLang="en-US" sz="1400" dirty="0">
                <a:latin typeface="Cambria Math" pitchFamily="18" charset="0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7044572" y="2543666"/>
              <a:ext cx="1471621" cy="40011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GB" altLang="zh-CN" sz="2000" dirty="0" smtClean="0">
                  <a:latin typeface="Cambria Math" pitchFamily="18" charset="0"/>
                  <a:ea typeface="Cambria Math" pitchFamily="18" charset="0"/>
                </a:rPr>
                <a:t>PGA = 0.8 g</a:t>
              </a:r>
              <a:endParaRPr lang="zh-CN" altLang="en-US" sz="2000" dirty="0">
                <a:latin typeface="Cambria Math" pitchFamily="18" charset="0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3101296" y="2543666"/>
            <a:ext cx="3034665" cy="1841302"/>
            <a:chOff x="3101296" y="2543666"/>
            <a:chExt cx="3034665" cy="1841302"/>
          </a:xfrm>
        </p:grpSpPr>
        <p:sp>
          <p:nvSpPr>
            <p:cNvPr id="49" name="矩形 48"/>
            <p:cNvSpPr/>
            <p:nvPr/>
          </p:nvSpPr>
          <p:spPr>
            <a:xfrm>
              <a:off x="3851920" y="2543666"/>
              <a:ext cx="1756956" cy="40011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GB" altLang="zh-CN" sz="2000" dirty="0" smtClean="0">
                  <a:latin typeface="Cambria Math" pitchFamily="18" charset="0"/>
                  <a:ea typeface="Cambria Math" pitchFamily="18" charset="0"/>
                </a:rPr>
                <a:t>PGA = 0.139 g</a:t>
              </a:r>
              <a:endParaRPr lang="zh-CN" altLang="en-US" sz="2000" dirty="0">
                <a:latin typeface="Cambria Math" pitchFamily="18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 flipH="1" flipV="1">
              <a:off x="3101296" y="2743067"/>
              <a:ext cx="400110" cy="1615074"/>
            </a:xfrm>
            <a:prstGeom prst="rect">
              <a:avLst/>
            </a:prstGeom>
            <a:solidFill>
              <a:schemeClr val="bg1"/>
            </a:solidFill>
          </p:spPr>
          <p:txBody>
            <a:bodyPr vert="eaVert" wrap="square" rtlCol="0">
              <a:spAutoFit/>
            </a:bodyPr>
            <a:lstStyle/>
            <a:p>
              <a:r>
                <a:rPr lang="en-US" altLang="zh-CN" sz="1400" dirty="0" smtClean="0">
                  <a:latin typeface="Cambria Math" pitchFamily="18" charset="0"/>
                  <a:ea typeface="Cambria Math" pitchFamily="18" charset="0"/>
                </a:rPr>
                <a:t>Acceleration (m/s</a:t>
              </a:r>
              <a:r>
                <a:rPr lang="en-US" altLang="zh-CN" sz="1400" baseline="30000" dirty="0" smtClean="0">
                  <a:latin typeface="Cambria Math" pitchFamily="18" charset="0"/>
                  <a:ea typeface="Cambria Math" pitchFamily="18" charset="0"/>
                </a:rPr>
                <a:t>2</a:t>
              </a:r>
              <a:r>
                <a:rPr lang="en-US" altLang="zh-CN" sz="1400" dirty="0" smtClean="0">
                  <a:latin typeface="Cambria Math" pitchFamily="18" charset="0"/>
                  <a:ea typeface="Cambria Math" pitchFamily="18" charset="0"/>
                </a:rPr>
                <a:t>)</a:t>
              </a:r>
              <a:endParaRPr lang="zh-CN" altLang="en-US" sz="1400" dirty="0">
                <a:latin typeface="Cambria Math" pitchFamily="18" charset="0"/>
              </a:endParaRPr>
            </a:p>
          </p:txBody>
        </p:sp>
        <p:pic>
          <p:nvPicPr>
            <p:cNvPr id="51205" name="Picture 5" descr="C:\Users\Administrator\Desktop\图片2.png"/>
            <p:cNvPicPr>
              <a:picLocks noChangeAspect="1" noChangeArrowheads="1"/>
            </p:cNvPicPr>
            <p:nvPr/>
          </p:nvPicPr>
          <p:blipFill>
            <a:blip r:embed="rId5" cstate="print"/>
            <a:srcRect l="6139" b="49404"/>
            <a:stretch>
              <a:fillRect/>
            </a:stretch>
          </p:blipFill>
          <p:spPr bwMode="auto">
            <a:xfrm>
              <a:off x="3383858" y="2944808"/>
              <a:ext cx="2752103" cy="1440160"/>
            </a:xfrm>
            <a:prstGeom prst="rect">
              <a:avLst/>
            </a:prstGeom>
            <a:noFill/>
          </p:spPr>
        </p:pic>
      </p:grp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58" name="组合 57"/>
          <p:cNvGrpSpPr/>
          <p:nvPr/>
        </p:nvGrpSpPr>
        <p:grpSpPr>
          <a:xfrm>
            <a:off x="3236808" y="6518144"/>
            <a:ext cx="5868144" cy="295232"/>
            <a:chOff x="3236808" y="6518144"/>
            <a:chExt cx="5868144" cy="295232"/>
          </a:xfrm>
        </p:grpSpPr>
        <p:sp>
          <p:nvSpPr>
            <p:cNvPr id="89" name="流程图: 可选过程 88"/>
            <p:cNvSpPr/>
            <p:nvPr/>
          </p:nvSpPr>
          <p:spPr>
            <a:xfrm>
              <a:off x="3236808" y="6525376"/>
              <a:ext cx="2808312" cy="288000"/>
            </a:xfrm>
            <a:prstGeom prst="flowChartAlternateProcess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 smtClean="0">
                  <a:latin typeface="Cambria Math" pitchFamily="18" charset="0"/>
                  <a:ea typeface="Cambria Math" pitchFamily="18" charset="0"/>
                </a:rPr>
                <a:t>Larger </a:t>
              </a:r>
              <a:r>
                <a:rPr lang="en-US" altLang="zh-CN" dirty="0" err="1" smtClean="0">
                  <a:latin typeface="Cambria Math" pitchFamily="18" charset="0"/>
                  <a:ea typeface="Cambria Math" pitchFamily="18" charset="0"/>
                </a:rPr>
                <a:t>iso</a:t>
              </a:r>
              <a:r>
                <a:rPr lang="en-US" altLang="zh-CN" dirty="0" smtClean="0">
                  <a:latin typeface="Cambria Math" pitchFamily="18" charset="0"/>
                  <a:ea typeface="Cambria Math" pitchFamily="18" charset="0"/>
                </a:rPr>
                <a:t>. </a:t>
              </a:r>
              <a:r>
                <a:rPr lang="en-US" altLang="zh-CN" dirty="0" err="1" smtClean="0">
                  <a:latin typeface="Cambria Math" pitchFamily="18" charset="0"/>
                  <a:ea typeface="Cambria Math" pitchFamily="18" charset="0"/>
                </a:rPr>
                <a:t>displ</a:t>
              </a:r>
              <a:r>
                <a:rPr lang="en-US" altLang="zh-CN" dirty="0" smtClean="0">
                  <a:latin typeface="Cambria Math" pitchFamily="18" charset="0"/>
                  <a:ea typeface="Cambria Math" pitchFamily="18" charset="0"/>
                </a:rPr>
                <a:t>. for </a:t>
              </a:r>
              <a:r>
                <a:rPr lang="en-US" altLang="zh-CN" sz="1600" dirty="0" smtClean="0">
                  <a:latin typeface="Cambria Math" pitchFamily="18" charset="0"/>
                  <a:ea typeface="Cambria Math" pitchFamily="18" charset="0"/>
                </a:rPr>
                <a:t>MPNS</a:t>
              </a:r>
              <a:endParaRPr lang="zh-CN" altLang="en-US" sz="1600" dirty="0">
                <a:latin typeface="Cambria Math" pitchFamily="18" charset="0"/>
                <a:ea typeface="楷体" pitchFamily="49" charset="-122"/>
              </a:endParaRPr>
            </a:p>
          </p:txBody>
        </p:sp>
        <p:sp>
          <p:nvSpPr>
            <p:cNvPr id="93" name="流程图: 可选过程 92"/>
            <p:cNvSpPr/>
            <p:nvPr/>
          </p:nvSpPr>
          <p:spPr>
            <a:xfrm>
              <a:off x="6117128" y="6518144"/>
              <a:ext cx="2987824" cy="288000"/>
            </a:xfrm>
            <a:prstGeom prst="flowChartAlternateProcess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tIns="0" bIns="0" rtlCol="0" anchor="ctr"/>
            <a:lstStyle/>
            <a:p>
              <a:pPr algn="ctr"/>
              <a:r>
                <a:rPr lang="en-US" altLang="zh-CN" dirty="0" smtClean="0">
                  <a:latin typeface="Cambria Math" pitchFamily="18" charset="0"/>
                  <a:ea typeface="Cambria Math" pitchFamily="18" charset="0"/>
                </a:rPr>
                <a:t>Larger contr. force for </a:t>
              </a:r>
              <a:r>
                <a:rPr lang="en-US" altLang="zh-CN" sz="1600" dirty="0" smtClean="0">
                  <a:latin typeface="Cambria Math" pitchFamily="18" charset="0"/>
                  <a:ea typeface="Cambria Math" pitchFamily="18" charset="0"/>
                </a:rPr>
                <a:t>MPNS</a:t>
              </a:r>
              <a:endParaRPr lang="zh-CN" altLang="en-US" sz="1600" dirty="0">
                <a:latin typeface="Cambria Math" pitchFamily="18" charset="0"/>
                <a:ea typeface="楷体" pitchFamily="49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3896370" y="4322686"/>
            <a:ext cx="4708078" cy="1081485"/>
            <a:chOff x="3851920" y="4334147"/>
            <a:chExt cx="4708078" cy="1081485"/>
          </a:xfrm>
        </p:grpSpPr>
        <p:sp>
          <p:nvSpPr>
            <p:cNvPr id="31" name="左箭头 30"/>
            <p:cNvSpPr/>
            <p:nvPr/>
          </p:nvSpPr>
          <p:spPr>
            <a:xfrm>
              <a:off x="5631365" y="4595080"/>
              <a:ext cx="114988" cy="504056"/>
            </a:xfrm>
            <a:prstGeom prst="leftArrow">
              <a:avLst>
                <a:gd name="adj1" fmla="val 28584"/>
                <a:gd name="adj2" fmla="val 6104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3851920" y="4334147"/>
              <a:ext cx="4708078" cy="1081485"/>
              <a:chOff x="3851920" y="4334147"/>
              <a:chExt cx="4708078" cy="1081485"/>
            </a:xfrm>
          </p:grpSpPr>
          <p:sp>
            <p:nvSpPr>
              <p:cNvPr id="81" name="矩形 80"/>
              <p:cNvSpPr/>
              <p:nvPr/>
            </p:nvSpPr>
            <p:spPr>
              <a:xfrm>
                <a:off x="5810088" y="4623640"/>
                <a:ext cx="840295" cy="40011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GB" altLang="zh-CN" sz="2000" dirty="0" smtClean="0">
                    <a:latin typeface="Cambria Math" pitchFamily="18" charset="0"/>
                    <a:ea typeface="Cambria Math" pitchFamily="18" charset="0"/>
                  </a:rPr>
                  <a:t>MPNS</a:t>
                </a:r>
                <a:endParaRPr lang="zh-CN" altLang="en-US" sz="2000" dirty="0">
                  <a:latin typeface="Cambria Math" pitchFamily="18" charset="0"/>
                </a:endParaRPr>
              </a:p>
            </p:txBody>
          </p:sp>
          <p:sp>
            <p:nvSpPr>
              <p:cNvPr id="33" name="左箭头 32"/>
              <p:cNvSpPr/>
              <p:nvPr/>
            </p:nvSpPr>
            <p:spPr>
              <a:xfrm flipH="1">
                <a:off x="6698332" y="4595080"/>
                <a:ext cx="114988" cy="504056"/>
              </a:xfrm>
              <a:prstGeom prst="leftArrow">
                <a:avLst>
                  <a:gd name="adj1" fmla="val 28584"/>
                  <a:gd name="adj2" fmla="val 6104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41" name="Picture 8" descr="C:\Users\Administrator\Desktop\图片2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r="49373" b="50000"/>
              <a:stretch>
                <a:fillRect/>
              </a:stretch>
            </p:blipFill>
            <p:spPr bwMode="auto">
              <a:xfrm>
                <a:off x="3851920" y="4334147"/>
                <a:ext cx="1800200" cy="1080120"/>
              </a:xfrm>
              <a:prstGeom prst="rect">
                <a:avLst/>
              </a:prstGeom>
              <a:noFill/>
            </p:spPr>
          </p:pic>
          <p:pic>
            <p:nvPicPr>
              <p:cNvPr id="43" name="Picture 8" descr="C:\Users\Administrator\Desktop\图片2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50627" b="49994"/>
              <a:stretch>
                <a:fillRect/>
              </a:stretch>
            </p:blipFill>
            <p:spPr bwMode="auto">
              <a:xfrm>
                <a:off x="6816373" y="4335512"/>
                <a:ext cx="1743625" cy="1080120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55" name="组合 54"/>
          <p:cNvGrpSpPr/>
          <p:nvPr/>
        </p:nvGrpSpPr>
        <p:grpSpPr>
          <a:xfrm>
            <a:off x="3854301" y="5411316"/>
            <a:ext cx="4706396" cy="1081021"/>
            <a:chOff x="3854301" y="5411316"/>
            <a:chExt cx="4706396" cy="1081021"/>
          </a:xfrm>
        </p:grpSpPr>
        <p:sp>
          <p:nvSpPr>
            <p:cNvPr id="83" name="矩形 82"/>
            <p:cNvSpPr/>
            <p:nvPr/>
          </p:nvSpPr>
          <p:spPr>
            <a:xfrm>
              <a:off x="5925076" y="5646610"/>
              <a:ext cx="631904" cy="40011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GB" altLang="zh-CN" sz="2000" dirty="0" smtClean="0">
                  <a:latin typeface="Cambria Math" pitchFamily="18" charset="0"/>
                  <a:ea typeface="Cambria Math" pitchFamily="18" charset="0"/>
                </a:rPr>
                <a:t>PNS</a:t>
              </a:r>
              <a:endParaRPr lang="zh-CN" altLang="en-US" sz="2000" dirty="0">
                <a:latin typeface="Cambria Math" pitchFamily="18" charset="0"/>
              </a:endParaRPr>
            </a:p>
          </p:txBody>
        </p:sp>
        <p:sp>
          <p:nvSpPr>
            <p:cNvPr id="37" name="左箭头 36"/>
            <p:cNvSpPr/>
            <p:nvPr/>
          </p:nvSpPr>
          <p:spPr>
            <a:xfrm>
              <a:off x="5724128" y="5608292"/>
              <a:ext cx="114988" cy="504056"/>
            </a:xfrm>
            <a:prstGeom prst="leftArrow">
              <a:avLst>
                <a:gd name="adj1" fmla="val 28584"/>
                <a:gd name="adj2" fmla="val 6104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左箭头 38"/>
            <p:cNvSpPr/>
            <p:nvPr/>
          </p:nvSpPr>
          <p:spPr>
            <a:xfrm flipH="1">
              <a:off x="6660232" y="5608292"/>
              <a:ext cx="114988" cy="504056"/>
            </a:xfrm>
            <a:prstGeom prst="leftArrow">
              <a:avLst>
                <a:gd name="adj1" fmla="val 28584"/>
                <a:gd name="adj2" fmla="val 6104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2" name="Picture 8" descr="C:\Users\Administrator\Desktop\图片2.png"/>
            <p:cNvPicPr>
              <a:picLocks noChangeAspect="1" noChangeArrowheads="1"/>
            </p:cNvPicPr>
            <p:nvPr/>
          </p:nvPicPr>
          <p:blipFill>
            <a:blip r:embed="rId6" cstate="print"/>
            <a:srcRect t="50000" r="49373"/>
            <a:stretch>
              <a:fillRect/>
            </a:stretch>
          </p:blipFill>
          <p:spPr bwMode="auto">
            <a:xfrm>
              <a:off x="3854301" y="5411316"/>
              <a:ext cx="1800200" cy="1080120"/>
            </a:xfrm>
            <a:prstGeom prst="rect">
              <a:avLst/>
            </a:prstGeom>
            <a:noFill/>
          </p:spPr>
        </p:pic>
        <p:pic>
          <p:nvPicPr>
            <p:cNvPr id="44" name="Picture 8" descr="C:\Users\Administrator\Desktop\图片2.png"/>
            <p:cNvPicPr>
              <a:picLocks noChangeAspect="1" noChangeArrowheads="1"/>
            </p:cNvPicPr>
            <p:nvPr/>
          </p:nvPicPr>
          <p:blipFill>
            <a:blip r:embed="rId6" cstate="print"/>
            <a:srcRect l="50627" t="50006"/>
            <a:stretch>
              <a:fillRect/>
            </a:stretch>
          </p:blipFill>
          <p:spPr bwMode="auto">
            <a:xfrm>
              <a:off x="6817072" y="5412457"/>
              <a:ext cx="1743625" cy="107988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xmlns="" val="33812027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1331640" y="620688"/>
            <a:ext cx="781236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标题 1"/>
          <p:cNvSpPr txBox="1">
            <a:spLocks/>
          </p:cNvSpPr>
          <p:nvPr/>
        </p:nvSpPr>
        <p:spPr>
          <a:xfrm>
            <a:off x="4283968" y="692696"/>
            <a:ext cx="4861048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altLang="zh-CN" sz="2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School of Civil Engineering and Mechanics</a:t>
            </a:r>
            <a:endParaRPr lang="zh-CN" altLang="en-US" sz="2000" dirty="0">
              <a:latin typeface="Cambria Math" pitchFamily="18" charset="0"/>
              <a:ea typeface="Arial Unicode MS" pitchFamily="34" charset="-122"/>
              <a:cs typeface="Times New Roman" pitchFamily="18" charset="0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3707904" y="188640"/>
            <a:ext cx="5436096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altLang="zh-CN" sz="2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Huazhong University of Science and Technology</a:t>
            </a:r>
            <a:endParaRPr lang="zh-CN" altLang="en-US" sz="2000" dirty="0">
              <a:latin typeface="Cambria Math" pitchFamily="18" charset="0"/>
              <a:ea typeface="Arial Unicode MS" pitchFamily="34" charset="-122"/>
              <a:cs typeface="Times New Roman" pitchFamily="18" charset="0"/>
            </a:endParaRPr>
          </a:p>
        </p:txBody>
      </p:sp>
      <p:pic>
        <p:nvPicPr>
          <p:cNvPr id="20481" name="Picture 1" descr="C:\Users\Administrator\AppData\Roaming\Tencent\Users\2813528969\QQ\WinTemp\RichOle\P)DW}DSPS9_78@ZQTF5A(W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31640" cy="1288684"/>
          </a:xfrm>
          <a:prstGeom prst="rect">
            <a:avLst/>
          </a:prstGeom>
          <a:noFill/>
        </p:spPr>
      </p:pic>
      <p:sp>
        <p:nvSpPr>
          <p:cNvPr id="34" name="圆角矩形 33"/>
          <p:cNvSpPr/>
          <p:nvPr/>
        </p:nvSpPr>
        <p:spPr>
          <a:xfrm>
            <a:off x="2495600" y="1340768"/>
            <a:ext cx="1800200" cy="504056"/>
          </a:xfrm>
          <a:prstGeom prst="round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Objective</a:t>
            </a:r>
            <a:endParaRPr lang="zh-CN" altLang="en-US" sz="2400" dirty="0">
              <a:solidFill>
                <a:schemeClr val="tx1"/>
              </a:solidFill>
              <a:latin typeface="Cambria Math" pitchFamily="18" charset="0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4811688" y="1340768"/>
            <a:ext cx="1800200" cy="504056"/>
          </a:xfrm>
          <a:prstGeom prst="round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Method</a:t>
            </a:r>
            <a:endParaRPr lang="zh-CN" altLang="en-US" sz="2400" b="1" dirty="0">
              <a:solidFill>
                <a:schemeClr val="tx1"/>
              </a:solidFill>
              <a:latin typeface="Cambria Math" pitchFamily="18" charset="0"/>
            </a:endParaRPr>
          </a:p>
        </p:txBody>
      </p:sp>
      <p:sp>
        <p:nvSpPr>
          <p:cNvPr id="36" name="圆角矩形 35"/>
          <p:cNvSpPr/>
          <p:nvPr/>
        </p:nvSpPr>
        <p:spPr>
          <a:xfrm>
            <a:off x="7127776" y="1340768"/>
            <a:ext cx="1800200" cy="504056"/>
          </a:xfrm>
          <a:prstGeom prst="round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Conclusion</a:t>
            </a:r>
            <a:endParaRPr lang="zh-CN" altLang="en-US" sz="2400" dirty="0">
              <a:solidFill>
                <a:schemeClr val="tx1"/>
              </a:solidFill>
              <a:latin typeface="Cambria Math" pitchFamily="18" charset="0"/>
            </a:endParaRPr>
          </a:p>
        </p:txBody>
      </p:sp>
      <p:sp>
        <p:nvSpPr>
          <p:cNvPr id="38" name="圆角矩形 37"/>
          <p:cNvSpPr/>
          <p:nvPr/>
        </p:nvSpPr>
        <p:spPr>
          <a:xfrm>
            <a:off x="242896" y="1340768"/>
            <a:ext cx="1800200" cy="504056"/>
          </a:xfrm>
          <a:prstGeom prst="round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350" dirty="0" smtClean="0">
                <a:solidFill>
                  <a:schemeClr val="tx1"/>
                </a:solidFill>
                <a:latin typeface="Cambria Math" pitchFamily="18" charset="0"/>
              </a:rPr>
              <a:t>Background</a:t>
            </a:r>
            <a:endParaRPr lang="zh-CN" altLang="en-US" sz="2350" dirty="0">
              <a:solidFill>
                <a:schemeClr val="tx1"/>
              </a:solidFill>
              <a:latin typeface="Cambria Math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55" name="组合 54"/>
          <p:cNvGrpSpPr/>
          <p:nvPr/>
        </p:nvGrpSpPr>
        <p:grpSpPr>
          <a:xfrm>
            <a:off x="34934" y="1988840"/>
            <a:ext cx="8857546" cy="468590"/>
            <a:chOff x="34934" y="1988840"/>
            <a:chExt cx="8857546" cy="468590"/>
          </a:xfrm>
        </p:grpSpPr>
        <p:sp>
          <p:nvSpPr>
            <p:cNvPr id="40" name="圆角矩形 39"/>
            <p:cNvSpPr/>
            <p:nvPr/>
          </p:nvSpPr>
          <p:spPr>
            <a:xfrm>
              <a:off x="164436" y="1988840"/>
              <a:ext cx="8728044" cy="45995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</a:rPr>
                <a:t>Part 3: </a:t>
              </a:r>
              <a:r>
                <a:rPr lang="en-GB" altLang="zh-CN" sz="2000" dirty="0" smtClean="0">
                  <a:latin typeface="Cambria Math" pitchFamily="18" charset="0"/>
                  <a:ea typeface="Cambria Math" pitchFamily="18" charset="0"/>
                </a:rPr>
                <a:t> Probabilistic seismic hazard/risk assessment (PSHA) of MPNS control</a:t>
              </a:r>
              <a:endParaRPr lang="zh-CN" altLang="en-US" sz="2000" dirty="0">
                <a:latin typeface="Cambria Math" pitchFamily="18" charset="0"/>
              </a:endParaRPr>
            </a:p>
          </p:txBody>
        </p:sp>
        <p:sp>
          <p:nvSpPr>
            <p:cNvPr id="41" name="减号 40"/>
            <p:cNvSpPr/>
            <p:nvPr/>
          </p:nvSpPr>
          <p:spPr>
            <a:xfrm>
              <a:off x="34934" y="2276872"/>
              <a:ext cx="7920000" cy="180558"/>
            </a:xfrm>
            <a:prstGeom prst="mathMinus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235040" y="2594400"/>
            <a:ext cx="8772990" cy="758049"/>
            <a:chOff x="235040" y="2594400"/>
            <a:chExt cx="8772990" cy="758049"/>
          </a:xfrm>
        </p:grpSpPr>
        <p:sp>
          <p:nvSpPr>
            <p:cNvPr id="31" name="矩形 30"/>
            <p:cNvSpPr/>
            <p:nvPr/>
          </p:nvSpPr>
          <p:spPr>
            <a:xfrm>
              <a:off x="333822" y="2953410"/>
              <a:ext cx="8674208" cy="369332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algn="just"/>
              <a:r>
                <a:rPr lang="en-GB" altLang="zh-CN" dirty="0" smtClean="0">
                  <a:latin typeface="Cambria Math" pitchFamily="18" charset="0"/>
                  <a:ea typeface="Cambria Math" pitchFamily="18" charset="0"/>
                  <a:cs typeface="Arial Unicode MS" pitchFamily="34" charset="-122"/>
                </a:rPr>
                <a:t>estimate probabilities of exceeding various damage states for a certain damage measure </a:t>
              </a:r>
              <a:endParaRPr lang="zh-CN" altLang="en-US" dirty="0">
                <a:latin typeface="Cambria Math" pitchFamily="18" charset="0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235040" y="2594400"/>
              <a:ext cx="1281120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altLang="zh-CN" b="1" dirty="0" smtClean="0">
                  <a:latin typeface="Cambria Math" pitchFamily="18" charset="0"/>
                  <a:ea typeface="Cambria Math" pitchFamily="18" charset="0"/>
                </a:rPr>
                <a:t>Definition :</a:t>
              </a:r>
              <a:endParaRPr lang="zh-CN" altLang="en-US" b="1" dirty="0">
                <a:latin typeface="Cambria Math" pitchFamily="18" charset="0"/>
              </a:endParaRPr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4527426" y="3280792"/>
              <a:ext cx="1440000" cy="71657"/>
            </a:xfrm>
            <a:custGeom>
              <a:avLst/>
              <a:gdLst>
                <a:gd name="connsiteX0" fmla="*/ 0 w 1603169"/>
                <a:gd name="connsiteY0" fmla="*/ 0 h 71657"/>
                <a:gd name="connsiteX1" fmla="*/ 285008 w 1603169"/>
                <a:gd name="connsiteY1" fmla="*/ 71252 h 71657"/>
                <a:gd name="connsiteX2" fmla="*/ 522515 w 1603169"/>
                <a:gd name="connsiteY2" fmla="*/ 11876 h 71657"/>
                <a:gd name="connsiteX3" fmla="*/ 807522 w 1603169"/>
                <a:gd name="connsiteY3" fmla="*/ 71252 h 71657"/>
                <a:gd name="connsiteX4" fmla="*/ 1116281 w 1603169"/>
                <a:gd name="connsiteY4" fmla="*/ 0 h 71657"/>
                <a:gd name="connsiteX5" fmla="*/ 1389413 w 1603169"/>
                <a:gd name="connsiteY5" fmla="*/ 71252 h 71657"/>
                <a:gd name="connsiteX6" fmla="*/ 1603169 w 1603169"/>
                <a:gd name="connsiteY6" fmla="*/ 23751 h 71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3169" h="71657">
                  <a:moveTo>
                    <a:pt x="0" y="0"/>
                  </a:moveTo>
                  <a:cubicBezTo>
                    <a:pt x="98961" y="34636"/>
                    <a:pt x="197922" y="69273"/>
                    <a:pt x="285008" y="71252"/>
                  </a:cubicBezTo>
                  <a:cubicBezTo>
                    <a:pt x="372094" y="73231"/>
                    <a:pt x="435429" y="11876"/>
                    <a:pt x="522515" y="11876"/>
                  </a:cubicBezTo>
                  <a:cubicBezTo>
                    <a:pt x="609601" y="11876"/>
                    <a:pt x="708561" y="73231"/>
                    <a:pt x="807522" y="71252"/>
                  </a:cubicBezTo>
                  <a:cubicBezTo>
                    <a:pt x="906483" y="69273"/>
                    <a:pt x="1019299" y="0"/>
                    <a:pt x="1116281" y="0"/>
                  </a:cubicBezTo>
                  <a:cubicBezTo>
                    <a:pt x="1213263" y="0"/>
                    <a:pt x="1308265" y="67294"/>
                    <a:pt x="1389413" y="71252"/>
                  </a:cubicBezTo>
                  <a:cubicBezTo>
                    <a:pt x="1470561" y="75210"/>
                    <a:pt x="1536865" y="49480"/>
                    <a:pt x="1603169" y="23751"/>
                  </a:cubicBezTo>
                </a:path>
              </a:pathLst>
            </a:cu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Cambria Math" pitchFamily="18" charset="0"/>
              </a:endParaRPr>
            </a:p>
          </p:txBody>
        </p:sp>
        <p:sp>
          <p:nvSpPr>
            <p:cNvPr id="43" name="任意多边形 42"/>
            <p:cNvSpPr/>
            <p:nvPr/>
          </p:nvSpPr>
          <p:spPr>
            <a:xfrm>
              <a:off x="7323000" y="3280792"/>
              <a:ext cx="1440000" cy="71657"/>
            </a:xfrm>
            <a:custGeom>
              <a:avLst/>
              <a:gdLst>
                <a:gd name="connsiteX0" fmla="*/ 0 w 1603169"/>
                <a:gd name="connsiteY0" fmla="*/ 0 h 71657"/>
                <a:gd name="connsiteX1" fmla="*/ 285008 w 1603169"/>
                <a:gd name="connsiteY1" fmla="*/ 71252 h 71657"/>
                <a:gd name="connsiteX2" fmla="*/ 522515 w 1603169"/>
                <a:gd name="connsiteY2" fmla="*/ 11876 h 71657"/>
                <a:gd name="connsiteX3" fmla="*/ 807522 w 1603169"/>
                <a:gd name="connsiteY3" fmla="*/ 71252 h 71657"/>
                <a:gd name="connsiteX4" fmla="*/ 1116281 w 1603169"/>
                <a:gd name="connsiteY4" fmla="*/ 0 h 71657"/>
                <a:gd name="connsiteX5" fmla="*/ 1389413 w 1603169"/>
                <a:gd name="connsiteY5" fmla="*/ 71252 h 71657"/>
                <a:gd name="connsiteX6" fmla="*/ 1603169 w 1603169"/>
                <a:gd name="connsiteY6" fmla="*/ 23751 h 71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3169" h="71657">
                  <a:moveTo>
                    <a:pt x="0" y="0"/>
                  </a:moveTo>
                  <a:cubicBezTo>
                    <a:pt x="98961" y="34636"/>
                    <a:pt x="197922" y="69273"/>
                    <a:pt x="285008" y="71252"/>
                  </a:cubicBezTo>
                  <a:cubicBezTo>
                    <a:pt x="372094" y="73231"/>
                    <a:pt x="435429" y="11876"/>
                    <a:pt x="522515" y="11876"/>
                  </a:cubicBezTo>
                  <a:cubicBezTo>
                    <a:pt x="609601" y="11876"/>
                    <a:pt x="708561" y="73231"/>
                    <a:pt x="807522" y="71252"/>
                  </a:cubicBezTo>
                  <a:cubicBezTo>
                    <a:pt x="906483" y="69273"/>
                    <a:pt x="1019299" y="0"/>
                    <a:pt x="1116281" y="0"/>
                  </a:cubicBezTo>
                  <a:cubicBezTo>
                    <a:pt x="1213263" y="0"/>
                    <a:pt x="1308265" y="67294"/>
                    <a:pt x="1389413" y="71252"/>
                  </a:cubicBezTo>
                  <a:cubicBezTo>
                    <a:pt x="1470561" y="75210"/>
                    <a:pt x="1536865" y="49480"/>
                    <a:pt x="1603169" y="23751"/>
                  </a:cubicBezTo>
                </a:path>
              </a:pathLst>
            </a:cu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Cambria Math" pitchFamily="18" charset="0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250958" y="3356992"/>
            <a:ext cx="8673226" cy="1254959"/>
            <a:chOff x="250958" y="3356992"/>
            <a:chExt cx="8673226" cy="1254959"/>
          </a:xfrm>
        </p:grpSpPr>
        <p:sp>
          <p:nvSpPr>
            <p:cNvPr id="32" name="矩形 31"/>
            <p:cNvSpPr/>
            <p:nvPr/>
          </p:nvSpPr>
          <p:spPr>
            <a:xfrm>
              <a:off x="250958" y="3356992"/>
              <a:ext cx="8354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 smtClean="0">
                  <a:latin typeface="Cambria Math" pitchFamily="18" charset="0"/>
                  <a:ea typeface="Cambria Math" pitchFamily="18" charset="0"/>
                </a:rPr>
                <a:t>Merit :</a:t>
              </a:r>
              <a:endParaRPr lang="zh-CN" altLang="en-US" b="1" dirty="0">
                <a:latin typeface="Cambria Math" pitchFamily="18" charset="0"/>
              </a:endParaRP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335514" y="3683182"/>
              <a:ext cx="8588670" cy="928769"/>
              <a:chOff x="335514" y="3741238"/>
              <a:chExt cx="8588670" cy="928769"/>
            </a:xfrm>
          </p:grpSpPr>
          <p:sp>
            <p:nvSpPr>
              <p:cNvPr id="44" name="左大括号 43"/>
              <p:cNvSpPr/>
              <p:nvPr/>
            </p:nvSpPr>
            <p:spPr>
              <a:xfrm>
                <a:off x="335514" y="3845972"/>
                <a:ext cx="175092" cy="576064"/>
              </a:xfrm>
              <a:prstGeom prst="leftBrace">
                <a:avLst>
                  <a:gd name="adj1" fmla="val 43609"/>
                  <a:gd name="adj2" fmla="val 50000"/>
                </a:avLst>
              </a:pr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mbria Math" pitchFamily="18" charset="0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463752" y="3741238"/>
                <a:ext cx="846043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altLang="zh-CN" dirty="0" smtClean="0">
                    <a:latin typeface="Cambria Math" pitchFamily="18" charset="0"/>
                    <a:ea typeface="Cambria Math" pitchFamily="18" charset="0"/>
                  </a:rPr>
                  <a:t>consider various ground motions with different </a:t>
                </a:r>
                <a:r>
                  <a:rPr lang="en-GB" altLang="zh-CN" b="1" i="1" dirty="0" smtClean="0">
                    <a:latin typeface="Cambria Math" pitchFamily="18" charset="0"/>
                    <a:ea typeface="Cambria Math" pitchFamily="18" charset="0"/>
                  </a:rPr>
                  <a:t>frequency contents </a:t>
                </a:r>
                <a:r>
                  <a:rPr lang="en-GB" altLang="zh-CN" dirty="0" smtClean="0">
                    <a:latin typeface="Cambria Math" pitchFamily="18" charset="0"/>
                    <a:ea typeface="Cambria Math" pitchFamily="18" charset="0"/>
                  </a:rPr>
                  <a:t>and </a:t>
                </a:r>
                <a:r>
                  <a:rPr lang="en-GB" altLang="zh-CN" b="1" i="1" dirty="0" smtClean="0">
                    <a:latin typeface="Cambria Math" pitchFamily="18" charset="0"/>
                    <a:ea typeface="Cambria Math" pitchFamily="18" charset="0"/>
                  </a:rPr>
                  <a:t>intensities</a:t>
                </a:r>
                <a:endParaRPr lang="zh-CN" altLang="en-US" b="1" i="1" dirty="0">
                  <a:latin typeface="Cambria Math" pitchFamily="18" charset="0"/>
                </a:endParaRPr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467544" y="4221088"/>
                <a:ext cx="619268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 smtClean="0">
                    <a:latin typeface="Cambria Math" pitchFamily="18" charset="0"/>
                    <a:ea typeface="Cambria Math" pitchFamily="18" charset="0"/>
                  </a:rPr>
                  <a:t>descript structural performances in probabilistic format</a:t>
                </a:r>
                <a:endParaRPr lang="zh-CN" altLang="en-US" dirty="0">
                  <a:latin typeface="Cambria Math" pitchFamily="18" charset="0"/>
                </a:endParaRPr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7164288" y="4076510"/>
                <a:ext cx="720262" cy="27699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>
                <a:spAutoFit/>
              </a:bodyPr>
              <a:lstStyle/>
              <a:p>
                <a:r>
                  <a:rPr lang="en-US" altLang="zh-CN" dirty="0" smtClean="0">
                    <a:latin typeface="Cambria Math" pitchFamily="18" charset="0"/>
                    <a:ea typeface="Cambria Math" pitchFamily="18" charset="0"/>
                  </a:rPr>
                  <a:t>explicit</a:t>
                </a:r>
                <a:endParaRPr lang="zh-CN" altLang="en-US" dirty="0"/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6444208" y="4393008"/>
                <a:ext cx="2191049" cy="27699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>
                <a:spAutoFit/>
              </a:bodyPr>
              <a:lstStyle/>
              <a:p>
                <a:r>
                  <a:rPr lang="en-US" altLang="zh-CN" dirty="0" smtClean="0">
                    <a:latin typeface="Cambria Math" pitchFamily="18" charset="0"/>
                    <a:ea typeface="Cambria Math" pitchFamily="18" charset="0"/>
                  </a:rPr>
                  <a:t>scientifically complete</a:t>
                </a:r>
                <a:endParaRPr lang="zh-CN" altLang="en-US" dirty="0"/>
              </a:p>
            </p:txBody>
          </p:sp>
        </p:grpSp>
      </p:grp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en-GB" altLang="zh-CN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 </a:t>
            </a:r>
            <a:endParaRPr kumimoji="0" lang="en-GB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en-GB" altLang="zh-CN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 </a:t>
            </a:r>
            <a:endParaRPr kumimoji="0" lang="en-GB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266596" y="4625021"/>
            <a:ext cx="2629053" cy="431697"/>
            <a:chOff x="266596" y="4480092"/>
            <a:chExt cx="2629053" cy="431697"/>
          </a:xfrm>
        </p:grpSpPr>
        <p:sp>
          <p:nvSpPr>
            <p:cNvPr id="57" name="矩形 56"/>
            <p:cNvSpPr/>
            <p:nvPr/>
          </p:nvSpPr>
          <p:spPr>
            <a:xfrm>
              <a:off x="266596" y="4480092"/>
              <a:ext cx="26290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altLang="zh-CN" b="1" dirty="0" smtClean="0">
                  <a:latin typeface="Cambria Math" pitchFamily="18" charset="0"/>
                  <a:ea typeface="Cambria Math" pitchFamily="18" charset="0"/>
                  <a:cs typeface="Arial Unicode MS" pitchFamily="34" charset="-122"/>
                </a:rPr>
                <a:t>Damage Measure (DM) </a:t>
              </a:r>
              <a:r>
                <a:rPr lang="en-US" altLang="zh-CN" b="1" dirty="0" smtClean="0">
                  <a:latin typeface="Cambria Math" pitchFamily="18" charset="0"/>
                  <a:ea typeface="Cambria Math" pitchFamily="18" charset="0"/>
                </a:rPr>
                <a:t> :</a:t>
              </a:r>
              <a:endParaRPr lang="zh-CN" altLang="en-US" b="1" dirty="0"/>
            </a:p>
          </p:txBody>
        </p:sp>
        <p:sp>
          <p:nvSpPr>
            <p:cNvPr id="58" name="任意多边形 57"/>
            <p:cNvSpPr/>
            <p:nvPr/>
          </p:nvSpPr>
          <p:spPr>
            <a:xfrm>
              <a:off x="379898" y="4840132"/>
              <a:ext cx="2160000" cy="71657"/>
            </a:xfrm>
            <a:custGeom>
              <a:avLst/>
              <a:gdLst>
                <a:gd name="connsiteX0" fmla="*/ 0 w 1603169"/>
                <a:gd name="connsiteY0" fmla="*/ 0 h 71657"/>
                <a:gd name="connsiteX1" fmla="*/ 285008 w 1603169"/>
                <a:gd name="connsiteY1" fmla="*/ 71252 h 71657"/>
                <a:gd name="connsiteX2" fmla="*/ 522515 w 1603169"/>
                <a:gd name="connsiteY2" fmla="*/ 11876 h 71657"/>
                <a:gd name="connsiteX3" fmla="*/ 807522 w 1603169"/>
                <a:gd name="connsiteY3" fmla="*/ 71252 h 71657"/>
                <a:gd name="connsiteX4" fmla="*/ 1116281 w 1603169"/>
                <a:gd name="connsiteY4" fmla="*/ 0 h 71657"/>
                <a:gd name="connsiteX5" fmla="*/ 1389413 w 1603169"/>
                <a:gd name="connsiteY5" fmla="*/ 71252 h 71657"/>
                <a:gd name="connsiteX6" fmla="*/ 1603169 w 1603169"/>
                <a:gd name="connsiteY6" fmla="*/ 23751 h 71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3169" h="71657">
                  <a:moveTo>
                    <a:pt x="0" y="0"/>
                  </a:moveTo>
                  <a:cubicBezTo>
                    <a:pt x="98961" y="34636"/>
                    <a:pt x="197922" y="69273"/>
                    <a:pt x="285008" y="71252"/>
                  </a:cubicBezTo>
                  <a:cubicBezTo>
                    <a:pt x="372094" y="73231"/>
                    <a:pt x="435429" y="11876"/>
                    <a:pt x="522515" y="11876"/>
                  </a:cubicBezTo>
                  <a:cubicBezTo>
                    <a:pt x="609601" y="11876"/>
                    <a:pt x="708561" y="73231"/>
                    <a:pt x="807522" y="71252"/>
                  </a:cubicBezTo>
                  <a:cubicBezTo>
                    <a:pt x="906483" y="69273"/>
                    <a:pt x="1019299" y="0"/>
                    <a:pt x="1116281" y="0"/>
                  </a:cubicBezTo>
                  <a:cubicBezTo>
                    <a:pt x="1213263" y="0"/>
                    <a:pt x="1308265" y="67294"/>
                    <a:pt x="1389413" y="71252"/>
                  </a:cubicBezTo>
                  <a:cubicBezTo>
                    <a:pt x="1470561" y="75210"/>
                    <a:pt x="1536865" y="49480"/>
                    <a:pt x="1603169" y="23751"/>
                  </a:cubicBezTo>
                </a:path>
              </a:pathLst>
            </a:cu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Cambria Math" pitchFamily="18" charset="0"/>
              </a:endParaRPr>
            </a:p>
          </p:txBody>
        </p:sp>
      </p:grpSp>
      <p:pic>
        <p:nvPicPr>
          <p:cNvPr id="22535" name="Picture 7" descr="C:\Users\Administrator\Desktop\图片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2446" y="4653136"/>
            <a:ext cx="585787" cy="3968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2538" name="Picture 10" descr="C:\Users\Administrator\Desktop\图片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4653136"/>
            <a:ext cx="586800" cy="39640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2541" name="Picture 13" descr="C:\Users\Administrator\Desktop\图片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4653136"/>
            <a:ext cx="779526" cy="396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graphicFrame>
        <p:nvGraphicFramePr>
          <p:cNvPr id="70" name="表格 69"/>
          <p:cNvGraphicFramePr>
            <a:graphicFrameLocks noGrp="1"/>
          </p:cNvGraphicFramePr>
          <p:nvPr/>
        </p:nvGraphicFramePr>
        <p:xfrm>
          <a:off x="467544" y="5216372"/>
          <a:ext cx="8172400" cy="1584000"/>
        </p:xfrm>
        <a:graphic>
          <a:graphicData uri="http://schemas.openxmlformats.org/drawingml/2006/table">
            <a:tbl>
              <a:tblPr/>
              <a:tblGrid>
                <a:gridCol w="1872208"/>
                <a:gridCol w="1584176"/>
                <a:gridCol w="1584176"/>
                <a:gridCol w="1497360"/>
                <a:gridCol w="1634480"/>
              </a:tblGrid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00" dirty="0">
                          <a:latin typeface="Times New Roman"/>
                          <a:ea typeface="宋体"/>
                          <a:cs typeface="Times New Roman"/>
                        </a:rPr>
                        <a:t>Damage </a:t>
                      </a:r>
                      <a:r>
                        <a:rPr lang="en-GB" sz="1400" b="1" kern="100" dirty="0" smtClean="0">
                          <a:latin typeface="Times New Roman"/>
                          <a:ea typeface="宋体"/>
                          <a:cs typeface="Times New Roman"/>
                        </a:rPr>
                        <a:t>State</a:t>
                      </a:r>
                      <a:endParaRPr lang="zh-CN" sz="24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kern="100" dirty="0" smtClean="0">
                          <a:latin typeface="Times New Roman"/>
                          <a:ea typeface="宋体"/>
                          <a:cs typeface="Times New Roman"/>
                        </a:rPr>
                        <a:t>Slight (</a:t>
                      </a:r>
                      <a:r>
                        <a:rPr lang="en-GB" sz="1400" b="0" kern="100" dirty="0">
                          <a:latin typeface="Times New Roman"/>
                          <a:ea typeface="宋体"/>
                          <a:cs typeface="Times New Roman"/>
                        </a:rPr>
                        <a:t>LS1)</a:t>
                      </a:r>
                      <a:endParaRPr lang="zh-CN" sz="2400" b="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kern="100" dirty="0" smtClean="0">
                          <a:latin typeface="Times New Roman"/>
                          <a:ea typeface="宋体"/>
                          <a:cs typeface="Times New Roman"/>
                        </a:rPr>
                        <a:t>Moderate (</a:t>
                      </a:r>
                      <a:r>
                        <a:rPr lang="en-GB" sz="1400" b="0" kern="100" dirty="0">
                          <a:latin typeface="Times New Roman"/>
                          <a:ea typeface="宋体"/>
                          <a:cs typeface="Times New Roman"/>
                        </a:rPr>
                        <a:t>LS2)</a:t>
                      </a:r>
                      <a:endParaRPr lang="zh-CN" sz="2400" b="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kern="100" dirty="0"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GB" sz="1400" b="0" kern="100" dirty="0" smtClean="0">
                          <a:latin typeface="Times New Roman"/>
                          <a:ea typeface="宋体"/>
                          <a:cs typeface="Times New Roman"/>
                        </a:rPr>
                        <a:t>Extensive (</a:t>
                      </a:r>
                      <a:r>
                        <a:rPr lang="en-GB" sz="1400" b="0" kern="100" dirty="0">
                          <a:latin typeface="Times New Roman"/>
                          <a:ea typeface="宋体"/>
                          <a:cs typeface="Times New Roman"/>
                        </a:rPr>
                        <a:t>LS3)</a:t>
                      </a:r>
                      <a:endParaRPr lang="zh-CN" sz="2400" b="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kern="100" dirty="0" smtClean="0">
                          <a:latin typeface="Times New Roman"/>
                          <a:ea typeface="宋体"/>
                          <a:cs typeface="Times New Roman"/>
                        </a:rPr>
                        <a:t>Collapse (</a:t>
                      </a:r>
                      <a:r>
                        <a:rPr lang="en-GB" sz="1400" b="0" kern="100" dirty="0">
                          <a:latin typeface="Times New Roman"/>
                          <a:ea typeface="宋体"/>
                          <a:cs typeface="Times New Roman"/>
                        </a:rPr>
                        <a:t>LS4)</a:t>
                      </a:r>
                      <a:endParaRPr lang="zh-CN" sz="2400" b="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kern="100" dirty="0">
                          <a:latin typeface="Times New Roman"/>
                          <a:ea typeface="宋体"/>
                          <a:cs typeface="Times New Roman"/>
                        </a:rPr>
                        <a:t>Inter-storey drift ratio</a:t>
                      </a:r>
                      <a:endParaRPr lang="zh-CN" sz="2400" b="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latin typeface="Times New Roman"/>
                          <a:ea typeface="宋体"/>
                          <a:cs typeface="Times New Roman"/>
                        </a:rPr>
                        <a:t>0.1%</a:t>
                      </a:r>
                      <a:endParaRPr lang="zh-CN" sz="2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latin typeface="Times New Roman"/>
                          <a:ea typeface="宋体"/>
                          <a:cs typeface="Times New Roman"/>
                        </a:rPr>
                        <a:t>0.2%</a:t>
                      </a:r>
                      <a:endParaRPr lang="zh-CN" sz="2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latin typeface="Times New Roman"/>
                          <a:ea typeface="宋体"/>
                          <a:cs typeface="Times New Roman"/>
                        </a:rPr>
                        <a:t>0.7%</a:t>
                      </a:r>
                      <a:endParaRPr lang="zh-CN" sz="2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latin typeface="Times New Roman"/>
                          <a:ea typeface="宋体"/>
                          <a:cs typeface="Times New Roman"/>
                        </a:rPr>
                        <a:t>1.5%</a:t>
                      </a:r>
                      <a:endParaRPr lang="zh-CN" sz="2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kern="100" dirty="0">
                          <a:latin typeface="Times New Roman"/>
                          <a:ea typeface="宋体"/>
                          <a:cs typeface="Times New Roman"/>
                        </a:rPr>
                        <a:t>Story acceleration(g)</a:t>
                      </a:r>
                      <a:endParaRPr lang="zh-CN" sz="2400" b="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latin typeface="Times New Roman"/>
                          <a:ea typeface="宋体"/>
                          <a:cs typeface="Times New Roman"/>
                        </a:rPr>
                        <a:t>0.05</a:t>
                      </a:r>
                      <a:endParaRPr lang="zh-CN" sz="2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latin typeface="Times New Roman"/>
                          <a:ea typeface="宋体"/>
                          <a:cs typeface="Times New Roman"/>
                        </a:rPr>
                        <a:t>0.1</a:t>
                      </a:r>
                      <a:endParaRPr lang="zh-CN" sz="2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latin typeface="Times New Roman"/>
                          <a:ea typeface="宋体"/>
                          <a:cs typeface="Times New Roman"/>
                        </a:rPr>
                        <a:t>0.2</a:t>
                      </a:r>
                      <a:endParaRPr lang="zh-CN" sz="2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latin typeface="Times New Roman"/>
                          <a:ea typeface="宋体"/>
                          <a:cs typeface="Times New Roman"/>
                        </a:rPr>
                        <a:t>0.4</a:t>
                      </a:r>
                      <a:endParaRPr lang="zh-CN" sz="2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kern="100" dirty="0" smtClean="0">
                          <a:latin typeface="Times New Roman"/>
                          <a:ea typeface="宋体"/>
                          <a:cs typeface="Times New Roman"/>
                        </a:rPr>
                        <a:t>Bearing displacement (m</a:t>
                      </a:r>
                      <a:r>
                        <a:rPr lang="en-GB" sz="1400" b="0" kern="100" dirty="0"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2400" b="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 smtClean="0">
                          <a:latin typeface="Times New Roman"/>
                          <a:ea typeface="宋体"/>
                          <a:cs typeface="Times New Roman"/>
                        </a:rPr>
                        <a:t>0.1D (</a:t>
                      </a:r>
                      <a:r>
                        <a:rPr lang="en-GB" sz="1400" kern="100" dirty="0">
                          <a:latin typeface="Times New Roman"/>
                          <a:ea typeface="宋体"/>
                          <a:cs typeface="Times New Roman"/>
                        </a:rPr>
                        <a:t>0.06)</a:t>
                      </a:r>
                      <a:endParaRPr lang="zh-CN" sz="2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 smtClean="0">
                          <a:latin typeface="Times New Roman"/>
                          <a:ea typeface="宋体"/>
                          <a:cs typeface="Times New Roman"/>
                        </a:rPr>
                        <a:t>0.2D (</a:t>
                      </a:r>
                      <a:r>
                        <a:rPr lang="en-GB" sz="1400" kern="100" dirty="0">
                          <a:latin typeface="Times New Roman"/>
                          <a:ea typeface="宋体"/>
                          <a:cs typeface="Times New Roman"/>
                        </a:rPr>
                        <a:t>0.12)</a:t>
                      </a:r>
                      <a:endParaRPr lang="zh-CN" sz="2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 smtClean="0">
                          <a:latin typeface="Times New Roman"/>
                          <a:ea typeface="宋体"/>
                          <a:cs typeface="Times New Roman"/>
                        </a:rPr>
                        <a:t>0.45D (</a:t>
                      </a:r>
                      <a:r>
                        <a:rPr lang="en-GB" sz="1400" kern="100" dirty="0">
                          <a:latin typeface="Times New Roman"/>
                          <a:ea typeface="宋体"/>
                          <a:cs typeface="Times New Roman"/>
                        </a:rPr>
                        <a:t>0.27)</a:t>
                      </a:r>
                      <a:endParaRPr lang="zh-CN" sz="2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latin typeface="Times New Roman"/>
                          <a:ea typeface="宋体"/>
                          <a:cs typeface="Times New Roman"/>
                        </a:rPr>
                        <a:t>min(0.55D,3Tr</a:t>
                      </a:r>
                      <a:r>
                        <a:rPr lang="en-GB" sz="1400" kern="100" dirty="0" smtClean="0">
                          <a:latin typeface="Times New Roman"/>
                          <a:ea typeface="宋体"/>
                          <a:cs typeface="Times New Roman"/>
                        </a:rPr>
                        <a:t>) (</a:t>
                      </a:r>
                      <a:r>
                        <a:rPr lang="en-GB" sz="1400" kern="100" dirty="0">
                          <a:latin typeface="Times New Roman"/>
                          <a:ea typeface="宋体"/>
                          <a:cs typeface="Times New Roman"/>
                        </a:rPr>
                        <a:t>0.33)</a:t>
                      </a:r>
                      <a:endParaRPr lang="zh-CN" sz="2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3" name="任意多边形 72"/>
          <p:cNvSpPr/>
          <p:nvPr/>
        </p:nvSpPr>
        <p:spPr>
          <a:xfrm>
            <a:off x="886202" y="5502718"/>
            <a:ext cx="1080000" cy="71657"/>
          </a:xfrm>
          <a:custGeom>
            <a:avLst/>
            <a:gdLst>
              <a:gd name="connsiteX0" fmla="*/ 0 w 1603169"/>
              <a:gd name="connsiteY0" fmla="*/ 0 h 71657"/>
              <a:gd name="connsiteX1" fmla="*/ 285008 w 1603169"/>
              <a:gd name="connsiteY1" fmla="*/ 71252 h 71657"/>
              <a:gd name="connsiteX2" fmla="*/ 522515 w 1603169"/>
              <a:gd name="connsiteY2" fmla="*/ 11876 h 71657"/>
              <a:gd name="connsiteX3" fmla="*/ 807522 w 1603169"/>
              <a:gd name="connsiteY3" fmla="*/ 71252 h 71657"/>
              <a:gd name="connsiteX4" fmla="*/ 1116281 w 1603169"/>
              <a:gd name="connsiteY4" fmla="*/ 0 h 71657"/>
              <a:gd name="connsiteX5" fmla="*/ 1389413 w 1603169"/>
              <a:gd name="connsiteY5" fmla="*/ 71252 h 71657"/>
              <a:gd name="connsiteX6" fmla="*/ 1603169 w 1603169"/>
              <a:gd name="connsiteY6" fmla="*/ 23751 h 7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3169" h="71657">
                <a:moveTo>
                  <a:pt x="0" y="0"/>
                </a:moveTo>
                <a:cubicBezTo>
                  <a:pt x="98961" y="34636"/>
                  <a:pt x="197922" y="69273"/>
                  <a:pt x="285008" y="71252"/>
                </a:cubicBezTo>
                <a:cubicBezTo>
                  <a:pt x="372094" y="73231"/>
                  <a:pt x="435429" y="11876"/>
                  <a:pt x="522515" y="11876"/>
                </a:cubicBezTo>
                <a:cubicBezTo>
                  <a:pt x="609601" y="11876"/>
                  <a:pt x="708561" y="73231"/>
                  <a:pt x="807522" y="71252"/>
                </a:cubicBezTo>
                <a:cubicBezTo>
                  <a:pt x="906483" y="69273"/>
                  <a:pt x="1019299" y="0"/>
                  <a:pt x="1116281" y="0"/>
                </a:cubicBezTo>
                <a:cubicBezTo>
                  <a:pt x="1213263" y="0"/>
                  <a:pt x="1308265" y="67294"/>
                  <a:pt x="1389413" y="71252"/>
                </a:cubicBezTo>
                <a:cubicBezTo>
                  <a:pt x="1470561" y="75210"/>
                  <a:pt x="1536865" y="49480"/>
                  <a:pt x="1603169" y="23751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Cambria Math" pitchFamily="18" charset="0"/>
            </a:endParaRPr>
          </a:p>
        </p:txBody>
      </p:sp>
      <p:sp>
        <p:nvSpPr>
          <p:cNvPr id="75" name="右箭头 74"/>
          <p:cNvSpPr/>
          <p:nvPr/>
        </p:nvSpPr>
        <p:spPr>
          <a:xfrm>
            <a:off x="5698728" y="4835252"/>
            <a:ext cx="79208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矩形 75"/>
          <p:cNvSpPr/>
          <p:nvPr/>
        </p:nvSpPr>
        <p:spPr>
          <a:xfrm>
            <a:off x="6524724" y="4687044"/>
            <a:ext cx="593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b="1" dirty="0" smtClean="0">
                <a:latin typeface="Cambria Math" pitchFamily="18" charset="0"/>
                <a:ea typeface="Cambria Math" pitchFamily="18" charset="0"/>
                <a:cs typeface="Arial Unicode MS" pitchFamily="34" charset="-122"/>
              </a:rPr>
              <a:t>EDP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812027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 animBg="1"/>
      <p:bldP spid="7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1331640" y="620688"/>
            <a:ext cx="781236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标题 1"/>
          <p:cNvSpPr txBox="1">
            <a:spLocks/>
          </p:cNvSpPr>
          <p:nvPr/>
        </p:nvSpPr>
        <p:spPr>
          <a:xfrm>
            <a:off x="4283968" y="692696"/>
            <a:ext cx="4861048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altLang="zh-CN" sz="2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School of Civil Engineering and Mechanics</a:t>
            </a:r>
            <a:endParaRPr lang="zh-CN" altLang="en-US" sz="2000" dirty="0">
              <a:latin typeface="Cambria Math" pitchFamily="18" charset="0"/>
              <a:ea typeface="Arial Unicode MS" pitchFamily="34" charset="-122"/>
              <a:cs typeface="Times New Roman" pitchFamily="18" charset="0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3707904" y="188640"/>
            <a:ext cx="5436096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altLang="zh-CN" sz="2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Huazhong University of Science and Technology</a:t>
            </a:r>
            <a:endParaRPr lang="zh-CN" altLang="en-US" sz="2000" dirty="0">
              <a:latin typeface="Cambria Math" pitchFamily="18" charset="0"/>
              <a:ea typeface="Arial Unicode MS" pitchFamily="34" charset="-122"/>
              <a:cs typeface="Times New Roman" pitchFamily="18" charset="0"/>
            </a:endParaRPr>
          </a:p>
        </p:txBody>
      </p:sp>
      <p:pic>
        <p:nvPicPr>
          <p:cNvPr id="20481" name="Picture 1" descr="C:\Users\Administrator\AppData\Roaming\Tencent\Users\2813528969\QQ\WinTemp\RichOle\P)DW}DSPS9_78@ZQTF5A(W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31640" cy="1288684"/>
          </a:xfrm>
          <a:prstGeom prst="rect">
            <a:avLst/>
          </a:prstGeom>
          <a:noFill/>
        </p:spPr>
      </p:pic>
      <p:sp>
        <p:nvSpPr>
          <p:cNvPr id="34" name="圆角矩形 33"/>
          <p:cNvSpPr/>
          <p:nvPr/>
        </p:nvSpPr>
        <p:spPr>
          <a:xfrm>
            <a:off x="2495600" y="1340768"/>
            <a:ext cx="1800200" cy="504056"/>
          </a:xfrm>
          <a:prstGeom prst="round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Objective</a:t>
            </a:r>
            <a:endParaRPr lang="zh-CN" altLang="en-US" sz="2400" dirty="0">
              <a:solidFill>
                <a:schemeClr val="tx1"/>
              </a:solidFill>
              <a:latin typeface="Cambria Math" pitchFamily="18" charset="0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4811688" y="1340768"/>
            <a:ext cx="1800200" cy="504056"/>
          </a:xfrm>
          <a:prstGeom prst="round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Method</a:t>
            </a:r>
            <a:endParaRPr lang="zh-CN" altLang="en-US" sz="2400" b="1" dirty="0">
              <a:solidFill>
                <a:schemeClr val="tx1"/>
              </a:solidFill>
              <a:latin typeface="Cambria Math" pitchFamily="18" charset="0"/>
            </a:endParaRPr>
          </a:p>
        </p:txBody>
      </p:sp>
      <p:sp>
        <p:nvSpPr>
          <p:cNvPr id="36" name="圆角矩形 35"/>
          <p:cNvSpPr/>
          <p:nvPr/>
        </p:nvSpPr>
        <p:spPr>
          <a:xfrm>
            <a:off x="7127776" y="1340768"/>
            <a:ext cx="1800200" cy="504056"/>
          </a:xfrm>
          <a:prstGeom prst="round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Conclusion</a:t>
            </a:r>
            <a:endParaRPr lang="zh-CN" altLang="en-US" sz="2400" dirty="0">
              <a:solidFill>
                <a:schemeClr val="tx1"/>
              </a:solidFill>
              <a:latin typeface="Cambria Math" pitchFamily="18" charset="0"/>
            </a:endParaRPr>
          </a:p>
        </p:txBody>
      </p:sp>
      <p:sp>
        <p:nvSpPr>
          <p:cNvPr id="38" name="圆角矩形 37"/>
          <p:cNvSpPr/>
          <p:nvPr/>
        </p:nvSpPr>
        <p:spPr>
          <a:xfrm>
            <a:off x="242896" y="1340768"/>
            <a:ext cx="1800200" cy="504056"/>
          </a:xfrm>
          <a:prstGeom prst="round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350" dirty="0" smtClean="0">
                <a:solidFill>
                  <a:schemeClr val="tx1"/>
                </a:solidFill>
                <a:latin typeface="Cambria Math" pitchFamily="18" charset="0"/>
              </a:rPr>
              <a:t>Background</a:t>
            </a:r>
            <a:endParaRPr lang="zh-CN" altLang="en-US" sz="2350" dirty="0">
              <a:solidFill>
                <a:schemeClr val="tx1"/>
              </a:solidFill>
              <a:latin typeface="Cambria Math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2" name="组合 54"/>
          <p:cNvGrpSpPr/>
          <p:nvPr/>
        </p:nvGrpSpPr>
        <p:grpSpPr>
          <a:xfrm>
            <a:off x="34934" y="1988840"/>
            <a:ext cx="8857546" cy="468590"/>
            <a:chOff x="34934" y="1988840"/>
            <a:chExt cx="8857546" cy="468590"/>
          </a:xfrm>
        </p:grpSpPr>
        <p:sp>
          <p:nvSpPr>
            <p:cNvPr id="40" name="圆角矩形 39"/>
            <p:cNvSpPr/>
            <p:nvPr/>
          </p:nvSpPr>
          <p:spPr>
            <a:xfrm>
              <a:off x="164436" y="1988840"/>
              <a:ext cx="8728044" cy="45995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</a:rPr>
                <a:t>Part 3: </a:t>
              </a:r>
              <a:r>
                <a:rPr lang="en-GB" altLang="zh-CN" sz="2000" dirty="0" smtClean="0">
                  <a:latin typeface="Cambria Math" pitchFamily="18" charset="0"/>
                  <a:ea typeface="Cambria Math" pitchFamily="18" charset="0"/>
                </a:rPr>
                <a:t> Probabilistic seismic hazard/risk assessment (PSHA) of MPNS control</a:t>
              </a:r>
              <a:endParaRPr lang="zh-CN" altLang="en-US" sz="2000" dirty="0">
                <a:latin typeface="Cambria Math" pitchFamily="18" charset="0"/>
              </a:endParaRPr>
            </a:p>
          </p:txBody>
        </p:sp>
        <p:sp>
          <p:nvSpPr>
            <p:cNvPr id="41" name="减号 40"/>
            <p:cNvSpPr/>
            <p:nvPr/>
          </p:nvSpPr>
          <p:spPr>
            <a:xfrm>
              <a:off x="34934" y="2276872"/>
              <a:ext cx="7920000" cy="180558"/>
            </a:xfrm>
            <a:prstGeom prst="mathMinus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en-GB" altLang="zh-CN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 </a:t>
            </a:r>
            <a:endParaRPr kumimoji="0" lang="en-GB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en-GB" altLang="zh-CN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 </a:t>
            </a:r>
            <a:endParaRPr kumimoji="0" lang="en-GB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74" name="组合 73"/>
          <p:cNvGrpSpPr/>
          <p:nvPr/>
        </p:nvGrpSpPr>
        <p:grpSpPr>
          <a:xfrm>
            <a:off x="35496" y="2708920"/>
            <a:ext cx="2088232" cy="1656183"/>
            <a:chOff x="454154" y="2708920"/>
            <a:chExt cx="2088232" cy="1656183"/>
          </a:xfrm>
        </p:grpSpPr>
        <p:sp>
          <p:nvSpPr>
            <p:cNvPr id="47" name="圆角矩形 46"/>
            <p:cNvSpPr/>
            <p:nvPr/>
          </p:nvSpPr>
          <p:spPr>
            <a:xfrm>
              <a:off x="633768" y="2708920"/>
              <a:ext cx="1404664" cy="72008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000" dirty="0" smtClean="0">
                  <a:latin typeface="Cambria Math" pitchFamily="18" charset="0"/>
                </a:rPr>
                <a:t>Site Hazard</a:t>
              </a:r>
              <a:endParaRPr lang="zh-CN" altLang="en-US" sz="2000" dirty="0">
                <a:latin typeface="Cambria Math" pitchFamily="18" charset="0"/>
              </a:endParaRPr>
            </a:p>
          </p:txBody>
        </p:sp>
        <p:grpSp>
          <p:nvGrpSpPr>
            <p:cNvPr id="71" name="组合 70"/>
            <p:cNvGrpSpPr/>
            <p:nvPr/>
          </p:nvGrpSpPr>
          <p:grpSpPr>
            <a:xfrm>
              <a:off x="454154" y="3465215"/>
              <a:ext cx="2088232" cy="899888"/>
              <a:chOff x="454154" y="3465215"/>
              <a:chExt cx="2088232" cy="899888"/>
            </a:xfrm>
          </p:grpSpPr>
          <p:pic>
            <p:nvPicPr>
              <p:cNvPr id="56327" name="Picture 7" descr="C:\Users\Administrator\Desktop\图片1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r="69972" b="17368"/>
              <a:stretch>
                <a:fillRect/>
              </a:stretch>
            </p:blipFill>
            <p:spPr bwMode="auto">
              <a:xfrm>
                <a:off x="699768" y="3465215"/>
                <a:ext cx="896145" cy="467841"/>
              </a:xfrm>
              <a:prstGeom prst="rect">
                <a:avLst/>
              </a:prstGeom>
              <a:noFill/>
            </p:spPr>
          </p:pic>
          <p:pic>
            <p:nvPicPr>
              <p:cNvPr id="69" name="Picture 7" descr="C:\Users\Administrator\Desktop\图片1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30028" b="3596"/>
              <a:stretch>
                <a:fillRect/>
              </a:stretch>
            </p:blipFill>
            <p:spPr bwMode="auto">
              <a:xfrm>
                <a:off x="454154" y="3819288"/>
                <a:ext cx="2088232" cy="545815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92" name="组合 91"/>
          <p:cNvGrpSpPr/>
          <p:nvPr/>
        </p:nvGrpSpPr>
        <p:grpSpPr>
          <a:xfrm>
            <a:off x="3871352" y="2708920"/>
            <a:ext cx="2644865" cy="1742904"/>
            <a:chOff x="3871352" y="2708920"/>
            <a:chExt cx="2644865" cy="1742904"/>
          </a:xfrm>
        </p:grpSpPr>
        <p:sp>
          <p:nvSpPr>
            <p:cNvPr id="50" name="圆角矩形 49"/>
            <p:cNvSpPr/>
            <p:nvPr/>
          </p:nvSpPr>
          <p:spPr>
            <a:xfrm>
              <a:off x="4352512" y="2708920"/>
              <a:ext cx="2160240" cy="72008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altLang="zh-CN" sz="2000" dirty="0" smtClean="0">
                  <a:latin typeface="Cambria Math" pitchFamily="18" charset="0"/>
                  <a:ea typeface="Cambria Math" pitchFamily="18" charset="0"/>
                </a:rPr>
                <a:t>Probabilistic Seismic Fragility</a:t>
              </a:r>
              <a:endParaRPr lang="zh-CN" altLang="en-US" sz="2000" dirty="0">
                <a:latin typeface="Cambria Math" pitchFamily="18" charset="0"/>
              </a:endParaRPr>
            </a:p>
          </p:txBody>
        </p:sp>
        <p:pic>
          <p:nvPicPr>
            <p:cNvPr id="56325" name="Picture 5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41847"/>
            <a:stretch>
              <a:fillRect/>
            </a:stretch>
          </p:blipFill>
          <p:spPr bwMode="auto">
            <a:xfrm>
              <a:off x="4716016" y="3606806"/>
              <a:ext cx="1313087" cy="269665"/>
            </a:xfrm>
            <a:prstGeom prst="rect">
              <a:avLst/>
            </a:prstGeom>
            <a:noFill/>
          </p:spPr>
        </p:pic>
        <p:pic>
          <p:nvPicPr>
            <p:cNvPr id="56330" name="Picture 10" descr="C:\Users\Administrator\Desktop\图片1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83968" y="3861048"/>
              <a:ext cx="2232249" cy="590776"/>
            </a:xfrm>
            <a:prstGeom prst="rect">
              <a:avLst/>
            </a:prstGeom>
            <a:noFill/>
          </p:spPr>
        </p:pic>
        <p:sp>
          <p:nvSpPr>
            <p:cNvPr id="76" name="右箭头 75"/>
            <p:cNvSpPr/>
            <p:nvPr/>
          </p:nvSpPr>
          <p:spPr>
            <a:xfrm>
              <a:off x="3871352" y="2996952"/>
              <a:ext cx="432000" cy="144016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6588224" y="2708920"/>
            <a:ext cx="2592288" cy="1582782"/>
            <a:chOff x="6588224" y="2708920"/>
            <a:chExt cx="2592288" cy="1582782"/>
          </a:xfrm>
        </p:grpSpPr>
        <p:sp>
          <p:nvSpPr>
            <p:cNvPr id="54" name="圆角矩形 53"/>
            <p:cNvSpPr/>
            <p:nvPr/>
          </p:nvSpPr>
          <p:spPr>
            <a:xfrm>
              <a:off x="7198052" y="2708920"/>
              <a:ext cx="1404664" cy="72008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000" dirty="0" smtClean="0">
                  <a:latin typeface="Cambria Math" pitchFamily="18" charset="0"/>
                </a:rPr>
                <a:t>Structure Hazard</a:t>
              </a:r>
              <a:endParaRPr lang="zh-CN" altLang="en-US" sz="2000" dirty="0">
                <a:latin typeface="Cambria Math" pitchFamily="18" charset="0"/>
              </a:endParaRPr>
            </a:p>
          </p:txBody>
        </p:sp>
        <p:pic>
          <p:nvPicPr>
            <p:cNvPr id="56333" name="Picture 13" descr="C:\Users\Administrator\Desktop\图片1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690865" y="3472337"/>
              <a:ext cx="2489647" cy="551529"/>
            </a:xfrm>
            <a:prstGeom prst="rect">
              <a:avLst/>
            </a:prstGeom>
            <a:noFill/>
          </p:spPr>
        </p:pic>
        <p:pic>
          <p:nvPicPr>
            <p:cNvPr id="56336" name="Picture 16" descr="C:\Users\Administrator\Desktop\图片1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778216" y="4045067"/>
              <a:ext cx="2371186" cy="246635"/>
            </a:xfrm>
            <a:prstGeom prst="rect">
              <a:avLst/>
            </a:prstGeom>
            <a:noFill/>
          </p:spPr>
        </p:pic>
        <p:sp>
          <p:nvSpPr>
            <p:cNvPr id="77" name="右箭头 76"/>
            <p:cNvSpPr/>
            <p:nvPr/>
          </p:nvSpPr>
          <p:spPr>
            <a:xfrm>
              <a:off x="6588224" y="2996952"/>
              <a:ext cx="576064" cy="144016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0" y="2708920"/>
            <a:ext cx="8892480" cy="4149080"/>
            <a:chOff x="0" y="2708920"/>
            <a:chExt cx="8892480" cy="4149080"/>
          </a:xfrm>
        </p:grpSpPr>
        <p:sp>
          <p:nvSpPr>
            <p:cNvPr id="78" name="左大括号 77"/>
            <p:cNvSpPr/>
            <p:nvPr/>
          </p:nvSpPr>
          <p:spPr>
            <a:xfrm rot="5400000">
              <a:off x="2879812" y="2168860"/>
              <a:ext cx="360040" cy="4608512"/>
            </a:xfrm>
            <a:prstGeom prst="leftBrace">
              <a:avLst>
                <a:gd name="adj1" fmla="val 125621"/>
                <a:gd name="adj2" fmla="val 50000"/>
              </a:avLst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 Math" pitchFamily="18" charset="0"/>
              </a:endParaRPr>
            </a:p>
          </p:txBody>
        </p:sp>
        <p:grpSp>
          <p:nvGrpSpPr>
            <p:cNvPr id="94" name="组合 93"/>
            <p:cNvGrpSpPr/>
            <p:nvPr/>
          </p:nvGrpSpPr>
          <p:grpSpPr>
            <a:xfrm>
              <a:off x="0" y="2708920"/>
              <a:ext cx="8892480" cy="4149080"/>
              <a:chOff x="0" y="2708920"/>
              <a:chExt cx="8892480" cy="4149080"/>
            </a:xfrm>
          </p:grpSpPr>
          <p:pic>
            <p:nvPicPr>
              <p:cNvPr id="56337" name="Picture 17" descr="E:\负刚度隔震研究相关内容\第一篇SCI文章研究相关内容\第一篇SCI论文\WORD文件\Structure and Infrastructure Engineering投稿\图\小修-Figure 4.tif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r="51309"/>
              <a:stretch>
                <a:fillRect/>
              </a:stretch>
            </p:blipFill>
            <p:spPr bwMode="auto">
              <a:xfrm>
                <a:off x="0" y="4629150"/>
                <a:ext cx="2736304" cy="2228850"/>
              </a:xfrm>
              <a:prstGeom prst="rect">
                <a:avLst/>
              </a:prstGeom>
              <a:noFill/>
            </p:spPr>
          </p:pic>
          <p:pic>
            <p:nvPicPr>
              <p:cNvPr id="72" name="Picture 17" descr="E:\负刚度隔震研究相关内容\第一篇SCI文章研究相关内容\第一篇SCI论文\WORD文件\Structure and Infrastructure Engineering投稿\图\小修-Figure 4.tif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l="50000"/>
              <a:stretch>
                <a:fillRect/>
              </a:stretch>
            </p:blipFill>
            <p:spPr bwMode="auto">
              <a:xfrm>
                <a:off x="3131840" y="4629150"/>
                <a:ext cx="2809875" cy="2228850"/>
              </a:xfrm>
              <a:prstGeom prst="rect">
                <a:avLst/>
              </a:prstGeom>
              <a:noFill/>
            </p:spPr>
          </p:pic>
          <p:grpSp>
            <p:nvGrpSpPr>
              <p:cNvPr id="91" name="组合 90"/>
              <p:cNvGrpSpPr/>
              <p:nvPr/>
            </p:nvGrpSpPr>
            <p:grpSpPr>
              <a:xfrm>
                <a:off x="1719444" y="2708920"/>
                <a:ext cx="2322900" cy="1512168"/>
                <a:chOff x="1719444" y="2708920"/>
                <a:chExt cx="2322900" cy="1512168"/>
              </a:xfrm>
            </p:grpSpPr>
            <p:sp>
              <p:nvSpPr>
                <p:cNvPr id="60" name="矩形 59"/>
                <p:cNvSpPr/>
                <p:nvPr/>
              </p:nvSpPr>
              <p:spPr>
                <a:xfrm>
                  <a:off x="2233836" y="3851756"/>
                  <a:ext cx="1808508" cy="369332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zh-CN" dirty="0" smtClean="0">
                      <a:latin typeface="Cambria Math" pitchFamily="18" charset="0"/>
                    </a:rPr>
                    <a:t>Scale up with </a:t>
                  </a:r>
                  <a:r>
                    <a:rPr lang="en-US" altLang="zh-CN" b="1" dirty="0" smtClean="0">
                      <a:latin typeface="Cambria Math" pitchFamily="18" charset="0"/>
                    </a:rPr>
                    <a:t>IM</a:t>
                  </a:r>
                  <a:endParaRPr lang="zh-CN" altLang="en-US" b="1" dirty="0">
                    <a:latin typeface="Cambria Math" pitchFamily="18" charset="0"/>
                  </a:endParaRPr>
                </a:p>
              </p:txBody>
            </p:sp>
            <p:grpSp>
              <p:nvGrpSpPr>
                <p:cNvPr id="90" name="组合 89"/>
                <p:cNvGrpSpPr/>
                <p:nvPr/>
              </p:nvGrpSpPr>
              <p:grpSpPr>
                <a:xfrm>
                  <a:off x="1719444" y="2708920"/>
                  <a:ext cx="2088097" cy="720080"/>
                  <a:chOff x="1719444" y="2708920"/>
                  <a:chExt cx="2088097" cy="720080"/>
                </a:xfrm>
              </p:grpSpPr>
              <p:sp>
                <p:nvSpPr>
                  <p:cNvPr id="49" name="圆角矩形 48"/>
                  <p:cNvSpPr/>
                  <p:nvPr/>
                </p:nvSpPr>
                <p:spPr>
                  <a:xfrm>
                    <a:off x="2402877" y="2708920"/>
                    <a:ext cx="1404664" cy="720080"/>
                  </a:xfrm>
                  <a:prstGeom prst="roundRect">
                    <a:avLst/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GB" altLang="zh-CN" sz="2000" dirty="0" smtClean="0">
                        <a:latin typeface="Cambria Math" pitchFamily="18" charset="0"/>
                        <a:ea typeface="Cambria Math" pitchFamily="18" charset="0"/>
                      </a:rPr>
                      <a:t>Nonlinear </a:t>
                    </a:r>
                    <a:r>
                      <a:rPr lang="en-US" altLang="zh-CN" sz="2000" dirty="0" smtClean="0">
                        <a:latin typeface="Cambria Math" pitchFamily="18" charset="0"/>
                        <a:ea typeface="Cambria Math" pitchFamily="18" charset="0"/>
                      </a:rPr>
                      <a:t>IDA</a:t>
                    </a:r>
                    <a:endParaRPr lang="zh-CN" altLang="en-US" sz="2000" dirty="0">
                      <a:latin typeface="Cambria Math" pitchFamily="18" charset="0"/>
                    </a:endParaRPr>
                  </a:p>
                </p:txBody>
              </p:sp>
              <p:sp>
                <p:nvSpPr>
                  <p:cNvPr id="75" name="右箭头 74"/>
                  <p:cNvSpPr/>
                  <p:nvPr/>
                </p:nvSpPr>
                <p:spPr>
                  <a:xfrm>
                    <a:off x="1719444" y="2996952"/>
                    <a:ext cx="576064" cy="144016"/>
                  </a:xfrm>
                  <a:prstGeom prst="rightArrow">
                    <a:avLst/>
                  </a:prstGeom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82" name="圆角矩形 81"/>
              <p:cNvSpPr/>
              <p:nvPr/>
            </p:nvSpPr>
            <p:spPr>
              <a:xfrm>
                <a:off x="6156280" y="5438700"/>
                <a:ext cx="936104" cy="476672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GB" altLang="zh-CN" sz="2000" i="1" dirty="0" smtClean="0">
                    <a:latin typeface="Cambria Math" pitchFamily="18" charset="0"/>
                    <a:ea typeface="Cambria Math" pitchFamily="18" charset="0"/>
                  </a:rPr>
                  <a:t>Sa</a:t>
                </a:r>
                <a:r>
                  <a:rPr lang="en-GB" altLang="zh-CN" sz="2000" dirty="0" smtClean="0">
                    <a:latin typeface="Cambria Math" pitchFamily="18" charset="0"/>
                    <a:ea typeface="Cambria Math" pitchFamily="18" charset="0"/>
                  </a:rPr>
                  <a:t>(T</a:t>
                </a:r>
                <a:r>
                  <a:rPr lang="en-GB" altLang="zh-CN" sz="2000" baseline="-25000" dirty="0" smtClean="0"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en-GB" altLang="zh-CN" sz="2000" dirty="0" smtClean="0">
                    <a:latin typeface="Cambria Math" pitchFamily="18" charset="0"/>
                    <a:ea typeface="Cambria Math" pitchFamily="18" charset="0"/>
                  </a:rPr>
                  <a:t>) </a:t>
                </a:r>
                <a:endParaRPr lang="zh-CN" altLang="en-US" sz="2000" dirty="0"/>
              </a:p>
            </p:txBody>
          </p:sp>
          <p:sp>
            <p:nvSpPr>
              <p:cNvPr id="83" name="矩形 82"/>
              <p:cNvSpPr/>
              <p:nvPr/>
            </p:nvSpPr>
            <p:spPr>
              <a:xfrm>
                <a:off x="7956480" y="5510708"/>
                <a:ext cx="936000" cy="36933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anchor="ctr" anchorCtr="0">
                <a:spAutoFit/>
              </a:bodyPr>
              <a:lstStyle/>
              <a:p>
                <a:pPr algn="ctr"/>
                <a:r>
                  <a:rPr lang="en-US" altLang="zh-CN" b="1" dirty="0" smtClean="0">
                    <a:latin typeface="Cambria Math" pitchFamily="18" charset="0"/>
                  </a:rPr>
                  <a:t>IM</a:t>
                </a:r>
                <a:endParaRPr lang="zh-CN" altLang="en-US" b="1" dirty="0">
                  <a:latin typeface="Cambria Math" pitchFamily="18" charset="0"/>
                </a:endParaRPr>
              </a:p>
            </p:txBody>
          </p:sp>
          <p:sp>
            <p:nvSpPr>
              <p:cNvPr id="84" name="右箭头 83"/>
              <p:cNvSpPr/>
              <p:nvPr/>
            </p:nvSpPr>
            <p:spPr>
              <a:xfrm>
                <a:off x="7308408" y="5620816"/>
                <a:ext cx="432000" cy="144016"/>
              </a:xfrm>
              <a:prstGeom prst="rightArrow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5" name="组合 94"/>
          <p:cNvGrpSpPr/>
          <p:nvPr/>
        </p:nvGrpSpPr>
        <p:grpSpPr>
          <a:xfrm>
            <a:off x="539552" y="3851523"/>
            <a:ext cx="1521693" cy="518880"/>
            <a:chOff x="539552" y="3851523"/>
            <a:chExt cx="1521693" cy="518880"/>
          </a:xfrm>
        </p:grpSpPr>
        <p:sp>
          <p:nvSpPr>
            <p:cNvPr id="85" name="椭圆 84"/>
            <p:cNvSpPr/>
            <p:nvPr/>
          </p:nvSpPr>
          <p:spPr>
            <a:xfrm>
              <a:off x="539552" y="3851523"/>
              <a:ext cx="360040" cy="2160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椭圆 85"/>
            <p:cNvSpPr/>
            <p:nvPr/>
          </p:nvSpPr>
          <p:spPr>
            <a:xfrm>
              <a:off x="1701205" y="3933056"/>
              <a:ext cx="360040" cy="2880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椭圆 86"/>
            <p:cNvSpPr/>
            <p:nvPr/>
          </p:nvSpPr>
          <p:spPr>
            <a:xfrm>
              <a:off x="880542" y="4082403"/>
              <a:ext cx="451098" cy="288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5728891" y="3947345"/>
            <a:ext cx="686738" cy="465920"/>
            <a:chOff x="5728891" y="3947345"/>
            <a:chExt cx="686738" cy="465920"/>
          </a:xfrm>
        </p:grpSpPr>
        <p:sp>
          <p:nvSpPr>
            <p:cNvPr id="88" name="椭圆 87"/>
            <p:cNvSpPr/>
            <p:nvPr/>
          </p:nvSpPr>
          <p:spPr>
            <a:xfrm>
              <a:off x="5728891" y="4197273"/>
              <a:ext cx="451098" cy="21599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椭圆 88"/>
            <p:cNvSpPr/>
            <p:nvPr/>
          </p:nvSpPr>
          <p:spPr>
            <a:xfrm>
              <a:off x="6122834" y="3947345"/>
              <a:ext cx="292795" cy="21599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3812027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1331640" y="620688"/>
            <a:ext cx="781236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标题 1"/>
          <p:cNvSpPr txBox="1">
            <a:spLocks/>
          </p:cNvSpPr>
          <p:nvPr/>
        </p:nvSpPr>
        <p:spPr>
          <a:xfrm>
            <a:off x="4283968" y="692696"/>
            <a:ext cx="4861048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altLang="zh-CN" sz="2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School of Civil Engineering and Mechanics</a:t>
            </a:r>
            <a:endParaRPr lang="zh-CN" altLang="en-US" sz="2000" dirty="0">
              <a:latin typeface="Cambria Math" pitchFamily="18" charset="0"/>
              <a:ea typeface="Arial Unicode MS" pitchFamily="34" charset="-122"/>
              <a:cs typeface="Times New Roman" pitchFamily="18" charset="0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3707904" y="188640"/>
            <a:ext cx="5436096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altLang="zh-CN" sz="2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Huazhong University of Science and Technology</a:t>
            </a:r>
            <a:endParaRPr lang="zh-CN" altLang="en-US" sz="2000" dirty="0">
              <a:latin typeface="Cambria Math" pitchFamily="18" charset="0"/>
              <a:ea typeface="Arial Unicode MS" pitchFamily="34" charset="-122"/>
              <a:cs typeface="Times New Roman" pitchFamily="18" charset="0"/>
            </a:endParaRPr>
          </a:p>
        </p:txBody>
      </p:sp>
      <p:pic>
        <p:nvPicPr>
          <p:cNvPr id="20481" name="Picture 1" descr="C:\Users\Administrator\AppData\Roaming\Tencent\Users\2813528969\QQ\WinTemp\RichOle\P)DW}DSPS9_78@ZQTF5A(W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31640" cy="1288684"/>
          </a:xfrm>
          <a:prstGeom prst="rect">
            <a:avLst/>
          </a:prstGeom>
          <a:noFill/>
        </p:spPr>
      </p:pic>
      <p:sp>
        <p:nvSpPr>
          <p:cNvPr id="34" name="圆角矩形 33"/>
          <p:cNvSpPr/>
          <p:nvPr/>
        </p:nvSpPr>
        <p:spPr>
          <a:xfrm>
            <a:off x="2495600" y="1340768"/>
            <a:ext cx="1800200" cy="504056"/>
          </a:xfrm>
          <a:prstGeom prst="round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Objective</a:t>
            </a:r>
            <a:endParaRPr lang="zh-CN" altLang="en-US" sz="2400" dirty="0">
              <a:solidFill>
                <a:schemeClr val="tx1"/>
              </a:solidFill>
              <a:latin typeface="Cambria Math" pitchFamily="18" charset="0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4811688" y="1340768"/>
            <a:ext cx="1800200" cy="504056"/>
          </a:xfrm>
          <a:prstGeom prst="round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Method</a:t>
            </a:r>
            <a:endParaRPr lang="zh-CN" altLang="en-US" sz="2400" b="1" dirty="0">
              <a:solidFill>
                <a:schemeClr val="tx1"/>
              </a:solidFill>
              <a:latin typeface="Cambria Math" pitchFamily="18" charset="0"/>
            </a:endParaRPr>
          </a:p>
        </p:txBody>
      </p:sp>
      <p:sp>
        <p:nvSpPr>
          <p:cNvPr id="36" name="圆角矩形 35"/>
          <p:cNvSpPr/>
          <p:nvPr/>
        </p:nvSpPr>
        <p:spPr>
          <a:xfrm>
            <a:off x="7127776" y="1340768"/>
            <a:ext cx="1800200" cy="504056"/>
          </a:xfrm>
          <a:prstGeom prst="round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Conclusion</a:t>
            </a:r>
            <a:endParaRPr lang="zh-CN" altLang="en-US" sz="2400" dirty="0">
              <a:solidFill>
                <a:schemeClr val="tx1"/>
              </a:solidFill>
              <a:latin typeface="Cambria Math" pitchFamily="18" charset="0"/>
            </a:endParaRPr>
          </a:p>
        </p:txBody>
      </p:sp>
      <p:sp>
        <p:nvSpPr>
          <p:cNvPr id="38" name="圆角矩形 37"/>
          <p:cNvSpPr/>
          <p:nvPr/>
        </p:nvSpPr>
        <p:spPr>
          <a:xfrm>
            <a:off x="242896" y="1340768"/>
            <a:ext cx="1800200" cy="504056"/>
          </a:xfrm>
          <a:prstGeom prst="round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350" dirty="0" smtClean="0">
                <a:solidFill>
                  <a:schemeClr val="tx1"/>
                </a:solidFill>
                <a:latin typeface="Cambria Math" pitchFamily="18" charset="0"/>
              </a:rPr>
              <a:t>Background</a:t>
            </a:r>
            <a:endParaRPr lang="zh-CN" altLang="en-US" sz="2350" dirty="0">
              <a:solidFill>
                <a:schemeClr val="tx1"/>
              </a:solidFill>
              <a:latin typeface="Cambria Math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2" name="组合 54"/>
          <p:cNvGrpSpPr/>
          <p:nvPr/>
        </p:nvGrpSpPr>
        <p:grpSpPr>
          <a:xfrm>
            <a:off x="34934" y="1988840"/>
            <a:ext cx="8857546" cy="468590"/>
            <a:chOff x="34934" y="1988840"/>
            <a:chExt cx="8857546" cy="468590"/>
          </a:xfrm>
        </p:grpSpPr>
        <p:sp>
          <p:nvSpPr>
            <p:cNvPr id="40" name="圆角矩形 39"/>
            <p:cNvSpPr/>
            <p:nvPr/>
          </p:nvSpPr>
          <p:spPr>
            <a:xfrm>
              <a:off x="164436" y="1988840"/>
              <a:ext cx="8728044" cy="45995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</a:rPr>
                <a:t>Part 3: </a:t>
              </a:r>
              <a:r>
                <a:rPr lang="en-GB" altLang="zh-CN" sz="2000" dirty="0" smtClean="0">
                  <a:latin typeface="Cambria Math" pitchFamily="18" charset="0"/>
                  <a:ea typeface="Cambria Math" pitchFamily="18" charset="0"/>
                </a:rPr>
                <a:t> Probabilistic seismic hazard/risk assessment (PSHA) of MPNS control</a:t>
              </a:r>
              <a:endParaRPr lang="zh-CN" altLang="en-US" sz="2000" dirty="0">
                <a:latin typeface="Cambria Math" pitchFamily="18" charset="0"/>
              </a:endParaRPr>
            </a:p>
          </p:txBody>
        </p:sp>
        <p:sp>
          <p:nvSpPr>
            <p:cNvPr id="41" name="减号 40"/>
            <p:cNvSpPr/>
            <p:nvPr/>
          </p:nvSpPr>
          <p:spPr>
            <a:xfrm>
              <a:off x="34934" y="2276872"/>
              <a:ext cx="7920000" cy="180558"/>
            </a:xfrm>
            <a:prstGeom prst="mathMinus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en-GB" altLang="zh-CN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 </a:t>
            </a:r>
            <a:endParaRPr kumimoji="0" lang="en-GB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en-GB" altLang="zh-CN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 </a:t>
            </a:r>
            <a:endParaRPr kumimoji="0" lang="en-GB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3861640" y="2535500"/>
            <a:ext cx="1435394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tIns="0" bIns="0">
            <a:spAutoFit/>
          </a:bodyPr>
          <a:lstStyle/>
          <a:p>
            <a:pPr algn="ctr"/>
            <a:r>
              <a:rPr lang="en-US" altLang="zh-CN" sz="2000" dirty="0" smtClean="0">
                <a:latin typeface="Cambria Math" pitchFamily="18" charset="0"/>
              </a:rPr>
              <a:t>Site Hazard</a:t>
            </a:r>
            <a:endParaRPr lang="zh-CN" altLang="en-US" sz="2000" dirty="0">
              <a:latin typeface="Cambria Math" pitchFamily="18" charset="0"/>
            </a:endParaRPr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58376" name="Object 8"/>
          <p:cNvGraphicFramePr>
            <a:graphicFrameLocks noChangeAspect="1"/>
          </p:cNvGraphicFramePr>
          <p:nvPr/>
        </p:nvGraphicFramePr>
        <p:xfrm>
          <a:off x="2067712" y="2852937"/>
          <a:ext cx="4849734" cy="3962200"/>
        </p:xfrm>
        <a:graphic>
          <a:graphicData uri="http://schemas.openxmlformats.org/presentationml/2006/ole">
            <p:oleObj spid="_x0000_s58376" name="Visio" r:id="rId5" imgW="2908613" imgH="2393771" progId="Visio.Drawing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3812027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1331640" y="620688"/>
            <a:ext cx="781236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标题 1"/>
          <p:cNvSpPr txBox="1">
            <a:spLocks/>
          </p:cNvSpPr>
          <p:nvPr/>
        </p:nvSpPr>
        <p:spPr>
          <a:xfrm>
            <a:off x="4283968" y="692696"/>
            <a:ext cx="4861048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altLang="zh-CN" sz="2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School of Civil Engineering and Mechanics</a:t>
            </a:r>
            <a:endParaRPr lang="zh-CN" altLang="en-US" sz="2000" dirty="0">
              <a:latin typeface="Cambria Math" pitchFamily="18" charset="0"/>
              <a:ea typeface="Arial Unicode MS" pitchFamily="34" charset="-122"/>
              <a:cs typeface="Times New Roman" pitchFamily="18" charset="0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3707904" y="188640"/>
            <a:ext cx="5436096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altLang="zh-CN" sz="2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Huazhong University of Science and Technology</a:t>
            </a:r>
            <a:endParaRPr lang="zh-CN" altLang="en-US" sz="2000" dirty="0">
              <a:latin typeface="Cambria Math" pitchFamily="18" charset="0"/>
              <a:ea typeface="Arial Unicode MS" pitchFamily="34" charset="-122"/>
              <a:cs typeface="Times New Roman" pitchFamily="18" charset="0"/>
            </a:endParaRPr>
          </a:p>
        </p:txBody>
      </p:sp>
      <p:pic>
        <p:nvPicPr>
          <p:cNvPr id="20481" name="Picture 1" descr="C:\Users\Administrator\AppData\Roaming\Tencent\Users\2813528969\QQ\WinTemp\RichOle\P)DW}DSPS9_78@ZQTF5A(W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31640" cy="1288684"/>
          </a:xfrm>
          <a:prstGeom prst="rect">
            <a:avLst/>
          </a:prstGeom>
          <a:noFill/>
        </p:spPr>
      </p:pic>
      <p:sp>
        <p:nvSpPr>
          <p:cNvPr id="34" name="圆角矩形 33"/>
          <p:cNvSpPr/>
          <p:nvPr/>
        </p:nvSpPr>
        <p:spPr>
          <a:xfrm>
            <a:off x="2495600" y="1340768"/>
            <a:ext cx="1800200" cy="504056"/>
          </a:xfrm>
          <a:prstGeom prst="round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Objective</a:t>
            </a:r>
            <a:endParaRPr lang="zh-CN" altLang="en-US" sz="2400" dirty="0">
              <a:solidFill>
                <a:schemeClr val="tx1"/>
              </a:solidFill>
              <a:latin typeface="Cambria Math" pitchFamily="18" charset="0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4811688" y="1340768"/>
            <a:ext cx="1800200" cy="504056"/>
          </a:xfrm>
          <a:prstGeom prst="round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Method</a:t>
            </a:r>
            <a:endParaRPr lang="zh-CN" altLang="en-US" sz="2400" b="1" dirty="0">
              <a:solidFill>
                <a:schemeClr val="tx1"/>
              </a:solidFill>
              <a:latin typeface="Cambria Math" pitchFamily="18" charset="0"/>
            </a:endParaRPr>
          </a:p>
        </p:txBody>
      </p:sp>
      <p:sp>
        <p:nvSpPr>
          <p:cNvPr id="36" name="圆角矩形 35"/>
          <p:cNvSpPr/>
          <p:nvPr/>
        </p:nvSpPr>
        <p:spPr>
          <a:xfrm>
            <a:off x="7127776" y="1340768"/>
            <a:ext cx="1800200" cy="504056"/>
          </a:xfrm>
          <a:prstGeom prst="round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Conclusion</a:t>
            </a:r>
            <a:endParaRPr lang="zh-CN" altLang="en-US" sz="2400" dirty="0">
              <a:solidFill>
                <a:schemeClr val="tx1"/>
              </a:solidFill>
              <a:latin typeface="Cambria Math" pitchFamily="18" charset="0"/>
            </a:endParaRPr>
          </a:p>
        </p:txBody>
      </p:sp>
      <p:sp>
        <p:nvSpPr>
          <p:cNvPr id="38" name="圆角矩形 37"/>
          <p:cNvSpPr/>
          <p:nvPr/>
        </p:nvSpPr>
        <p:spPr>
          <a:xfrm>
            <a:off x="242896" y="1340768"/>
            <a:ext cx="1800200" cy="504056"/>
          </a:xfrm>
          <a:prstGeom prst="round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350" dirty="0" smtClean="0">
                <a:solidFill>
                  <a:schemeClr val="tx1"/>
                </a:solidFill>
                <a:latin typeface="Cambria Math" pitchFamily="18" charset="0"/>
              </a:rPr>
              <a:t>Background</a:t>
            </a:r>
            <a:endParaRPr lang="zh-CN" altLang="en-US" sz="2350" dirty="0">
              <a:solidFill>
                <a:schemeClr val="tx1"/>
              </a:solidFill>
              <a:latin typeface="Cambria Math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2" name="组合 54"/>
          <p:cNvGrpSpPr/>
          <p:nvPr/>
        </p:nvGrpSpPr>
        <p:grpSpPr>
          <a:xfrm>
            <a:off x="34934" y="1988840"/>
            <a:ext cx="8857546" cy="468590"/>
            <a:chOff x="34934" y="1988840"/>
            <a:chExt cx="8857546" cy="468590"/>
          </a:xfrm>
        </p:grpSpPr>
        <p:sp>
          <p:nvSpPr>
            <p:cNvPr id="40" name="圆角矩形 39"/>
            <p:cNvSpPr/>
            <p:nvPr/>
          </p:nvSpPr>
          <p:spPr>
            <a:xfrm>
              <a:off x="164436" y="1988840"/>
              <a:ext cx="8728044" cy="45995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</a:rPr>
                <a:t>Part 3: </a:t>
              </a:r>
              <a:r>
                <a:rPr lang="en-GB" altLang="zh-CN" sz="2000" dirty="0" smtClean="0">
                  <a:latin typeface="Cambria Math" pitchFamily="18" charset="0"/>
                  <a:ea typeface="Cambria Math" pitchFamily="18" charset="0"/>
                </a:rPr>
                <a:t> Probabilistic seismic hazard/risk assessment (PSHA) of MPNS control</a:t>
              </a:r>
              <a:endParaRPr lang="zh-CN" altLang="en-US" sz="2000" dirty="0">
                <a:latin typeface="Cambria Math" pitchFamily="18" charset="0"/>
              </a:endParaRPr>
            </a:p>
          </p:txBody>
        </p:sp>
        <p:sp>
          <p:nvSpPr>
            <p:cNvPr id="41" name="减号 40"/>
            <p:cNvSpPr/>
            <p:nvPr/>
          </p:nvSpPr>
          <p:spPr>
            <a:xfrm>
              <a:off x="34934" y="2276872"/>
              <a:ext cx="7920000" cy="180558"/>
            </a:xfrm>
            <a:prstGeom prst="mathMinus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en-GB" altLang="zh-CN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 </a:t>
            </a:r>
            <a:endParaRPr kumimoji="0" lang="en-GB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en-GB" altLang="zh-CN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 </a:t>
            </a:r>
            <a:endParaRPr kumimoji="0" lang="en-GB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3710093" y="2535500"/>
            <a:ext cx="1738489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tIns="0" bIns="0">
            <a:spAutoFit/>
          </a:bodyPr>
          <a:lstStyle/>
          <a:p>
            <a:pPr algn="ctr"/>
            <a:r>
              <a:rPr lang="en-GB" altLang="zh-CN" sz="2000" dirty="0" smtClean="0">
                <a:latin typeface="Cambria Math" pitchFamily="18" charset="0"/>
                <a:ea typeface="Cambria Math" pitchFamily="18" charset="0"/>
              </a:rPr>
              <a:t>Nonlinear </a:t>
            </a:r>
            <a:r>
              <a:rPr lang="en-US" altLang="zh-CN" sz="2000" dirty="0" smtClean="0">
                <a:latin typeface="Cambria Math" pitchFamily="18" charset="0"/>
                <a:ea typeface="Cambria Math" pitchFamily="18" charset="0"/>
              </a:rPr>
              <a:t>IDA</a:t>
            </a:r>
            <a:endParaRPr lang="zh-CN" altLang="en-US" sz="2000" dirty="0">
              <a:latin typeface="Cambria Math" pitchFamily="18" charset="0"/>
            </a:endParaRPr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57" name="组合 56"/>
          <p:cNvGrpSpPr/>
          <p:nvPr/>
        </p:nvGrpSpPr>
        <p:grpSpPr>
          <a:xfrm>
            <a:off x="44398" y="2852936"/>
            <a:ext cx="8992098" cy="2592288"/>
            <a:chOff x="44398" y="2852936"/>
            <a:chExt cx="8992098" cy="2592288"/>
          </a:xfrm>
        </p:grpSpPr>
        <p:grpSp>
          <p:nvGrpSpPr>
            <p:cNvPr id="3" name="组合 95"/>
            <p:cNvGrpSpPr/>
            <p:nvPr/>
          </p:nvGrpSpPr>
          <p:grpSpPr>
            <a:xfrm>
              <a:off x="3129012" y="2852936"/>
              <a:ext cx="2955156" cy="2592288"/>
              <a:chOff x="3129012" y="3343810"/>
              <a:chExt cx="2955156" cy="2592288"/>
            </a:xfrm>
          </p:grpSpPr>
          <p:pic>
            <p:nvPicPr>
              <p:cNvPr id="62" name="Picture 7" descr="C:\Users\Administrator\Desktop\图片1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6200000">
                <a:off x="3034556" y="4365104"/>
                <a:ext cx="585787" cy="39687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</p:pic>
          <p:pic>
            <p:nvPicPr>
              <p:cNvPr id="58" name="Picture 3" descr="C:\Users\Administrator\Desktop\图片1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3930" r="50226" b="49971"/>
              <a:stretch>
                <a:fillRect/>
              </a:stretch>
            </p:blipFill>
            <p:spPr bwMode="auto">
              <a:xfrm>
                <a:off x="3563888" y="3343810"/>
                <a:ext cx="2520280" cy="2592288"/>
              </a:xfrm>
              <a:prstGeom prst="rect">
                <a:avLst/>
              </a:prstGeom>
              <a:noFill/>
            </p:spPr>
          </p:pic>
        </p:grpSp>
        <p:grpSp>
          <p:nvGrpSpPr>
            <p:cNvPr id="7" name="组合 96"/>
            <p:cNvGrpSpPr/>
            <p:nvPr/>
          </p:nvGrpSpPr>
          <p:grpSpPr>
            <a:xfrm>
              <a:off x="6123407" y="2852936"/>
              <a:ext cx="2913089" cy="2561928"/>
              <a:chOff x="6123407" y="3343810"/>
              <a:chExt cx="2913089" cy="2561928"/>
            </a:xfrm>
          </p:grpSpPr>
          <p:pic>
            <p:nvPicPr>
              <p:cNvPr id="64" name="Picture 13" descr="C:\Users\Administrator\Desktop\图片1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rot="16200000">
                <a:off x="5931644" y="4437112"/>
                <a:ext cx="779526" cy="3960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</p:pic>
          <p:pic>
            <p:nvPicPr>
              <p:cNvPr id="59" name="Picture 3" descr="C:\Users\Administrator\Desktop\图片1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28817" t="50557" r="26649"/>
              <a:stretch>
                <a:fillRect/>
              </a:stretch>
            </p:blipFill>
            <p:spPr bwMode="auto">
              <a:xfrm>
                <a:off x="6588224" y="3343810"/>
                <a:ext cx="2448272" cy="2561928"/>
              </a:xfrm>
              <a:prstGeom prst="rect">
                <a:avLst/>
              </a:prstGeom>
              <a:noFill/>
            </p:spPr>
          </p:pic>
        </p:grpSp>
        <p:grpSp>
          <p:nvGrpSpPr>
            <p:cNvPr id="8" name="组合 94"/>
            <p:cNvGrpSpPr/>
            <p:nvPr/>
          </p:nvGrpSpPr>
          <p:grpSpPr>
            <a:xfrm>
              <a:off x="44398" y="2852936"/>
              <a:ext cx="3062042" cy="2592288"/>
              <a:chOff x="44398" y="3343810"/>
              <a:chExt cx="3062042" cy="2592288"/>
            </a:xfrm>
          </p:grpSpPr>
          <p:pic>
            <p:nvPicPr>
              <p:cNvPr id="61" name="Picture 3" descr="C:\Users\Administrator\Desktop\图片1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53044" b="49971"/>
              <a:stretch>
                <a:fillRect/>
              </a:stretch>
            </p:blipFill>
            <p:spPr bwMode="auto">
              <a:xfrm>
                <a:off x="524991" y="3343810"/>
                <a:ext cx="2581449" cy="2592288"/>
              </a:xfrm>
              <a:prstGeom prst="rect">
                <a:avLst/>
              </a:prstGeom>
              <a:noFill/>
            </p:spPr>
          </p:pic>
          <p:pic>
            <p:nvPicPr>
              <p:cNvPr id="63" name="Picture 10" descr="C:\Users\Administrator\Desktop\图片1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rot="16200000">
                <a:off x="-50800" y="4335512"/>
                <a:ext cx="586800" cy="396403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</p:pic>
        </p:grpSp>
      </p:grpSp>
      <p:graphicFrame>
        <p:nvGraphicFramePr>
          <p:cNvPr id="98" name="表格 97"/>
          <p:cNvGraphicFramePr>
            <a:graphicFrameLocks noGrp="1"/>
          </p:cNvGraphicFramePr>
          <p:nvPr/>
        </p:nvGraphicFramePr>
        <p:xfrm>
          <a:off x="1763689" y="5521424"/>
          <a:ext cx="6984775" cy="1209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6955"/>
                <a:gridCol w="1396955"/>
                <a:gridCol w="1396955"/>
                <a:gridCol w="1396955"/>
                <a:gridCol w="1396955"/>
              </a:tblGrid>
              <a:tr h="302434">
                <a:tc>
                  <a:txBody>
                    <a:bodyPr/>
                    <a:lstStyle/>
                    <a:p>
                      <a:pPr algn="ctr"/>
                      <a:endParaRPr lang="zh-CN" altLang="en-US" b="0" dirty="0">
                        <a:solidFill>
                          <a:schemeClr val="tx1"/>
                        </a:solidFill>
                        <a:latin typeface="Cambria Math" pitchFamily="18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1800" b="1" kern="1200" dirty="0" smtClean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63.2%50r</a:t>
                      </a:r>
                      <a:endParaRPr lang="zh-CN" altLang="en-US" b="1" dirty="0">
                        <a:solidFill>
                          <a:schemeClr val="bg1"/>
                        </a:solidFill>
                        <a:latin typeface="Cambria Math" pitchFamily="18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1800" b="1" kern="1200" dirty="0" smtClean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10%50r</a:t>
                      </a:r>
                      <a:endParaRPr lang="zh-CN" altLang="en-US" b="1" dirty="0">
                        <a:solidFill>
                          <a:schemeClr val="bg1"/>
                        </a:solidFill>
                        <a:latin typeface="Cambria Math" pitchFamily="18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1800" b="1" kern="1200" dirty="0" smtClean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2%50r </a:t>
                      </a:r>
                      <a:endParaRPr lang="zh-CN" altLang="en-US" b="1" dirty="0">
                        <a:solidFill>
                          <a:schemeClr val="bg1"/>
                        </a:solidFill>
                        <a:latin typeface="Cambria Math" pitchFamily="18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1800" b="1" kern="1200" dirty="0" smtClean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2%100r</a:t>
                      </a:r>
                      <a:endParaRPr lang="zh-CN" altLang="en-US" b="1" dirty="0">
                        <a:solidFill>
                          <a:schemeClr val="bg1"/>
                        </a:solidFill>
                        <a:latin typeface="Cambria Math" pitchFamily="18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434">
                <a:tc>
                  <a:txBody>
                    <a:bodyPr/>
                    <a:lstStyle/>
                    <a:p>
                      <a:pPr algn="ctr"/>
                      <a:endParaRPr lang="zh-CN" altLang="en-US" b="0" dirty="0">
                        <a:solidFill>
                          <a:schemeClr val="tx1"/>
                        </a:solidFill>
                        <a:latin typeface="Cambria Math" pitchFamily="18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CN" b="0" dirty="0" smtClean="0">
                          <a:solidFill>
                            <a:srgbClr val="FF0000"/>
                          </a:solidFill>
                          <a:latin typeface="Cambria Math" pitchFamily="18" charset="0"/>
                          <a:ea typeface="Cambria Math" pitchFamily="18" charset="0"/>
                          <a:cs typeface="Arial Unicode MS" pitchFamily="34" charset="-122"/>
                        </a:rPr>
                        <a:t>47% </a:t>
                      </a:r>
                      <a:endParaRPr lang="zh-CN" altLang="en-US" b="0" dirty="0">
                        <a:solidFill>
                          <a:srgbClr val="FF0000"/>
                        </a:solidFill>
                        <a:latin typeface="Cambria Math" pitchFamily="18" charset="0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b="0" dirty="0" smtClean="0">
                          <a:solidFill>
                            <a:srgbClr val="FF0000"/>
                          </a:solidFill>
                          <a:latin typeface="Cambria Math" pitchFamily="18" charset="0"/>
                          <a:ea typeface="Cambria Math" pitchFamily="18" charset="0"/>
                          <a:cs typeface="Arial Unicode MS" pitchFamily="34" charset="-122"/>
                        </a:rPr>
                        <a:t>11% </a:t>
                      </a:r>
                      <a:endParaRPr lang="zh-CN" altLang="en-US" b="0" dirty="0">
                        <a:solidFill>
                          <a:srgbClr val="FF0000"/>
                        </a:solidFill>
                        <a:latin typeface="Cambria Math" pitchFamily="18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Cambria Math" pitchFamily="18" charset="0"/>
                        </a:rPr>
                        <a:t>/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Cambria Math" pitchFamily="18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Cambria Math" pitchFamily="18" charset="0"/>
                        </a:rPr>
                        <a:t>/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Cambria Math" pitchFamily="18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02434">
                <a:tc>
                  <a:txBody>
                    <a:bodyPr/>
                    <a:lstStyle/>
                    <a:p>
                      <a:pPr algn="ctr"/>
                      <a:endParaRPr lang="zh-CN" altLang="en-US" b="0" dirty="0">
                        <a:solidFill>
                          <a:schemeClr val="tx1"/>
                        </a:solidFill>
                        <a:latin typeface="Cambria Math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b="0" dirty="0" smtClean="0">
                          <a:solidFill>
                            <a:srgbClr val="FF0000"/>
                          </a:solidFill>
                          <a:latin typeface="Cambria Math" pitchFamily="18" charset="0"/>
                          <a:ea typeface="Cambria Math" pitchFamily="18" charset="0"/>
                          <a:cs typeface="Arial Unicode MS" pitchFamily="34" charset="-122"/>
                        </a:rPr>
                        <a:t>64% </a:t>
                      </a:r>
                      <a:endParaRPr lang="zh-CN" altLang="en-US" b="0" dirty="0">
                        <a:solidFill>
                          <a:srgbClr val="FF0000"/>
                        </a:solidFill>
                        <a:latin typeface="Cambria Math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b="0" dirty="0" smtClean="0">
                          <a:solidFill>
                            <a:srgbClr val="FF0000"/>
                          </a:solidFill>
                          <a:latin typeface="Cambria Math" pitchFamily="18" charset="0"/>
                          <a:ea typeface="Cambria Math" pitchFamily="18" charset="0"/>
                          <a:cs typeface="Arial Unicode MS" pitchFamily="34" charset="-122"/>
                        </a:rPr>
                        <a:t>20% </a:t>
                      </a:r>
                      <a:endParaRPr lang="zh-CN" altLang="en-US" b="0" dirty="0">
                        <a:solidFill>
                          <a:srgbClr val="FF0000"/>
                        </a:solidFill>
                        <a:latin typeface="Cambria Math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Cambria Math" pitchFamily="18" charset="0"/>
                        </a:rPr>
                        <a:t>/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Cambria Math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Cambria Math" pitchFamily="18" charset="0"/>
                        </a:rPr>
                        <a:t>/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Cambria Math" pitchFamily="18" charset="0"/>
                      </a:endParaRPr>
                    </a:p>
                  </a:txBody>
                  <a:tcPr marT="0" marB="0"/>
                </a:tc>
              </a:tr>
              <a:tr h="302434">
                <a:tc>
                  <a:txBody>
                    <a:bodyPr/>
                    <a:lstStyle/>
                    <a:p>
                      <a:pPr algn="ctr"/>
                      <a:endParaRPr lang="zh-CN" altLang="en-US" b="0">
                        <a:solidFill>
                          <a:schemeClr val="tx1"/>
                        </a:solidFill>
                        <a:latin typeface="Cambria Math" pitchFamily="18" charset="0"/>
                      </a:endParaRPr>
                    </a:p>
                  </a:txBody>
                  <a:tcPr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Cambria Math" pitchFamily="18" charset="0"/>
                        </a:rPr>
                        <a:t>/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Cambria Math" pitchFamily="18" charset="0"/>
                      </a:endParaRPr>
                    </a:p>
                  </a:txBody>
                  <a:tcPr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Cambria Math" pitchFamily="18" charset="0"/>
                        </a:rPr>
                        <a:t>/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Cambria Math" pitchFamily="18" charset="0"/>
                      </a:endParaRPr>
                    </a:p>
                  </a:txBody>
                  <a:tcPr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b="0" i="0" dirty="0" smtClean="0">
                          <a:solidFill>
                            <a:srgbClr val="FF0000"/>
                          </a:solidFill>
                          <a:latin typeface="Cambria Math" pitchFamily="18" charset="0"/>
                          <a:ea typeface="Cambria Math" pitchFamily="18" charset="0"/>
                          <a:cs typeface="Arial Unicode MS" pitchFamily="34" charset="-122"/>
                        </a:rPr>
                        <a:t>9</a:t>
                      </a:r>
                      <a:r>
                        <a:rPr lang="en-GB" altLang="zh-CN" sz="1800" b="0" i="0" dirty="0" smtClean="0">
                          <a:solidFill>
                            <a:srgbClr val="FF0000"/>
                          </a:solidFill>
                          <a:latin typeface="Cambria Math" pitchFamily="18" charset="0"/>
                          <a:ea typeface="Cambria Math" pitchFamily="18" charset="0"/>
                          <a:cs typeface="Arial Unicode MS" pitchFamily="34" charset="-122"/>
                        </a:rPr>
                        <a:t>% </a:t>
                      </a:r>
                      <a:endParaRPr lang="zh-CN" altLang="en-US" b="0" i="0" dirty="0">
                        <a:solidFill>
                          <a:srgbClr val="FF0000"/>
                        </a:solidFill>
                        <a:latin typeface="Cambria Math" pitchFamily="18" charset="0"/>
                      </a:endParaRPr>
                    </a:p>
                  </a:txBody>
                  <a:tcPr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b="0" i="0" dirty="0" smtClean="0">
                          <a:solidFill>
                            <a:srgbClr val="FF0000"/>
                          </a:solidFill>
                          <a:latin typeface="Cambria Math" pitchFamily="18" charset="0"/>
                          <a:ea typeface="Cambria Math" pitchFamily="18" charset="0"/>
                          <a:cs typeface="Arial Unicode MS" pitchFamily="34" charset="-122"/>
                        </a:rPr>
                        <a:t>9</a:t>
                      </a:r>
                      <a:r>
                        <a:rPr lang="en-GB" altLang="zh-CN" sz="1800" b="0" i="0" dirty="0" smtClean="0">
                          <a:solidFill>
                            <a:srgbClr val="FF0000"/>
                          </a:solidFill>
                          <a:latin typeface="Cambria Math" pitchFamily="18" charset="0"/>
                          <a:ea typeface="Cambria Math" pitchFamily="18" charset="0"/>
                          <a:cs typeface="Arial Unicode MS" pitchFamily="34" charset="-122"/>
                        </a:rPr>
                        <a:t>% </a:t>
                      </a:r>
                      <a:endParaRPr lang="zh-CN" altLang="en-US" b="0" i="0" dirty="0">
                        <a:solidFill>
                          <a:srgbClr val="FF0000"/>
                        </a:solidFill>
                        <a:latin typeface="Cambria Math" pitchFamily="18" charset="0"/>
                      </a:endParaRPr>
                    </a:p>
                  </a:txBody>
                  <a:tcPr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99" name="Picture 7" descr="C:\Users\Administrator\Desktop\图片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5896" y="6059388"/>
            <a:ext cx="585787" cy="3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Picture 10" descr="C:\Users\Administrator\Desktop\图片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65896" y="5771356"/>
            <a:ext cx="586800" cy="396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Picture 13" descr="C:\Users\Administrator\Desktop\图片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4838" y="6404850"/>
            <a:ext cx="779526" cy="396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" name="组合 59"/>
          <p:cNvGrpSpPr/>
          <p:nvPr/>
        </p:nvGrpSpPr>
        <p:grpSpPr>
          <a:xfrm>
            <a:off x="164764" y="5877272"/>
            <a:ext cx="1296144" cy="729372"/>
            <a:chOff x="164764" y="5877272"/>
            <a:chExt cx="1296144" cy="729372"/>
          </a:xfrm>
        </p:grpSpPr>
        <p:sp>
          <p:nvSpPr>
            <p:cNvPr id="102" name="矩形 101"/>
            <p:cNvSpPr/>
            <p:nvPr/>
          </p:nvSpPr>
          <p:spPr>
            <a:xfrm>
              <a:off x="171450" y="5877272"/>
              <a:ext cx="1253869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GB" altLang="zh-CN" dirty="0" smtClean="0">
                  <a:latin typeface="Cambria Math" pitchFamily="18" charset="0"/>
                  <a:ea typeface="Cambria Math" pitchFamily="18" charset="0"/>
                </a:rPr>
                <a:t>PNS-MPNS</a:t>
              </a:r>
              <a:endParaRPr lang="zh-CN" altLang="en-US" dirty="0"/>
            </a:p>
          </p:txBody>
        </p:sp>
        <p:sp>
          <p:nvSpPr>
            <p:cNvPr id="103" name="矩形 102"/>
            <p:cNvSpPr/>
            <p:nvPr/>
          </p:nvSpPr>
          <p:spPr>
            <a:xfrm>
              <a:off x="492944" y="6237312"/>
              <a:ext cx="5870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altLang="zh-CN" dirty="0" smtClean="0">
                  <a:latin typeface="Cambria Math" pitchFamily="18" charset="0"/>
                  <a:ea typeface="Cambria Math" pitchFamily="18" charset="0"/>
                </a:rPr>
                <a:t>PNS</a:t>
              </a:r>
              <a:endParaRPr lang="zh-CN" altLang="en-US" dirty="0"/>
            </a:p>
          </p:txBody>
        </p:sp>
        <p:cxnSp>
          <p:nvCxnSpPr>
            <p:cNvPr id="105" name="直接连接符 104"/>
            <p:cNvCxnSpPr/>
            <p:nvPr/>
          </p:nvCxnSpPr>
          <p:spPr>
            <a:xfrm>
              <a:off x="251520" y="6237312"/>
              <a:ext cx="1080000" cy="0"/>
            </a:xfrm>
            <a:prstGeom prst="line">
              <a:avLst/>
            </a:prstGeom>
            <a:ln w="222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矩形 105"/>
            <p:cNvSpPr/>
            <p:nvPr/>
          </p:nvSpPr>
          <p:spPr>
            <a:xfrm>
              <a:off x="164764" y="5906768"/>
              <a:ext cx="1296144" cy="64807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3812027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1331640" y="620688"/>
            <a:ext cx="781236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标题 1"/>
          <p:cNvSpPr txBox="1">
            <a:spLocks/>
          </p:cNvSpPr>
          <p:nvPr/>
        </p:nvSpPr>
        <p:spPr>
          <a:xfrm>
            <a:off x="4283968" y="692696"/>
            <a:ext cx="4861048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altLang="zh-CN" sz="2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School of Civil Engineering and Mechanics</a:t>
            </a:r>
            <a:endParaRPr lang="zh-CN" altLang="en-US" sz="2000" dirty="0">
              <a:latin typeface="Cambria Math" pitchFamily="18" charset="0"/>
              <a:ea typeface="Arial Unicode MS" pitchFamily="34" charset="-122"/>
              <a:cs typeface="Times New Roman" pitchFamily="18" charset="0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3707904" y="188640"/>
            <a:ext cx="5436096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altLang="zh-CN" sz="2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Huazhong University of Science and Technology</a:t>
            </a:r>
            <a:endParaRPr lang="zh-CN" altLang="en-US" sz="2000" dirty="0">
              <a:latin typeface="Cambria Math" pitchFamily="18" charset="0"/>
              <a:ea typeface="Arial Unicode MS" pitchFamily="34" charset="-122"/>
              <a:cs typeface="Times New Roman" pitchFamily="18" charset="0"/>
            </a:endParaRPr>
          </a:p>
        </p:txBody>
      </p:sp>
      <p:pic>
        <p:nvPicPr>
          <p:cNvPr id="20481" name="Picture 1" descr="C:\Users\Administrator\AppData\Roaming\Tencent\Users\2813528969\QQ\WinTemp\RichOle\P)DW}DSPS9_78@ZQTF5A(W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31640" cy="1288684"/>
          </a:xfrm>
          <a:prstGeom prst="rect">
            <a:avLst/>
          </a:prstGeom>
          <a:noFill/>
        </p:spPr>
      </p:pic>
      <p:sp>
        <p:nvSpPr>
          <p:cNvPr id="34" name="圆角矩形 33"/>
          <p:cNvSpPr/>
          <p:nvPr/>
        </p:nvSpPr>
        <p:spPr>
          <a:xfrm>
            <a:off x="2495600" y="1340768"/>
            <a:ext cx="1800200" cy="504056"/>
          </a:xfrm>
          <a:prstGeom prst="round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Objective</a:t>
            </a:r>
            <a:endParaRPr lang="zh-CN" altLang="en-US" sz="2400" dirty="0">
              <a:solidFill>
                <a:schemeClr val="tx1"/>
              </a:solidFill>
              <a:latin typeface="Cambria Math" pitchFamily="18" charset="0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4811688" y="1340768"/>
            <a:ext cx="1800200" cy="504056"/>
          </a:xfrm>
          <a:prstGeom prst="round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Method</a:t>
            </a:r>
            <a:endParaRPr lang="zh-CN" altLang="en-US" sz="2400" b="1" dirty="0">
              <a:solidFill>
                <a:schemeClr val="tx1"/>
              </a:solidFill>
              <a:latin typeface="Cambria Math" pitchFamily="18" charset="0"/>
            </a:endParaRPr>
          </a:p>
        </p:txBody>
      </p:sp>
      <p:sp>
        <p:nvSpPr>
          <p:cNvPr id="36" name="圆角矩形 35"/>
          <p:cNvSpPr/>
          <p:nvPr/>
        </p:nvSpPr>
        <p:spPr>
          <a:xfrm>
            <a:off x="7127776" y="1340768"/>
            <a:ext cx="1800200" cy="504056"/>
          </a:xfrm>
          <a:prstGeom prst="round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Conclusion</a:t>
            </a:r>
            <a:endParaRPr lang="zh-CN" altLang="en-US" sz="2400" dirty="0">
              <a:solidFill>
                <a:schemeClr val="tx1"/>
              </a:solidFill>
              <a:latin typeface="Cambria Math" pitchFamily="18" charset="0"/>
            </a:endParaRPr>
          </a:p>
        </p:txBody>
      </p:sp>
      <p:sp>
        <p:nvSpPr>
          <p:cNvPr id="38" name="圆角矩形 37"/>
          <p:cNvSpPr/>
          <p:nvPr/>
        </p:nvSpPr>
        <p:spPr>
          <a:xfrm>
            <a:off x="242896" y="1340768"/>
            <a:ext cx="1800200" cy="504056"/>
          </a:xfrm>
          <a:prstGeom prst="round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350" dirty="0" smtClean="0">
                <a:solidFill>
                  <a:schemeClr val="tx1"/>
                </a:solidFill>
                <a:latin typeface="Cambria Math" pitchFamily="18" charset="0"/>
              </a:rPr>
              <a:t>Background</a:t>
            </a:r>
            <a:endParaRPr lang="zh-CN" altLang="en-US" sz="2350" dirty="0">
              <a:solidFill>
                <a:schemeClr val="tx1"/>
              </a:solidFill>
              <a:latin typeface="Cambria Math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2" name="组合 54"/>
          <p:cNvGrpSpPr/>
          <p:nvPr/>
        </p:nvGrpSpPr>
        <p:grpSpPr>
          <a:xfrm>
            <a:off x="34934" y="1988840"/>
            <a:ext cx="8857546" cy="468590"/>
            <a:chOff x="34934" y="1988840"/>
            <a:chExt cx="8857546" cy="468590"/>
          </a:xfrm>
        </p:grpSpPr>
        <p:sp>
          <p:nvSpPr>
            <p:cNvPr id="40" name="圆角矩形 39"/>
            <p:cNvSpPr/>
            <p:nvPr/>
          </p:nvSpPr>
          <p:spPr>
            <a:xfrm>
              <a:off x="164436" y="1988840"/>
              <a:ext cx="8728044" cy="45995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</a:rPr>
                <a:t>Part 3: </a:t>
              </a:r>
              <a:r>
                <a:rPr lang="en-GB" altLang="zh-CN" sz="2000" dirty="0" smtClean="0">
                  <a:latin typeface="Cambria Math" pitchFamily="18" charset="0"/>
                  <a:ea typeface="Cambria Math" pitchFamily="18" charset="0"/>
                </a:rPr>
                <a:t> Probabilistic seismic hazard/risk assessment (PSHA) of MPNS control</a:t>
              </a:r>
              <a:endParaRPr lang="zh-CN" altLang="en-US" sz="2000" dirty="0">
                <a:latin typeface="Cambria Math" pitchFamily="18" charset="0"/>
              </a:endParaRPr>
            </a:p>
          </p:txBody>
        </p:sp>
        <p:sp>
          <p:nvSpPr>
            <p:cNvPr id="41" name="减号 40"/>
            <p:cNvSpPr/>
            <p:nvPr/>
          </p:nvSpPr>
          <p:spPr>
            <a:xfrm>
              <a:off x="34934" y="2276872"/>
              <a:ext cx="7920000" cy="180558"/>
            </a:xfrm>
            <a:prstGeom prst="mathMinus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en-GB" altLang="zh-CN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 </a:t>
            </a:r>
            <a:endParaRPr kumimoji="0" lang="en-GB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en-GB" altLang="zh-CN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 </a:t>
            </a:r>
            <a:endParaRPr kumimoji="0" lang="en-GB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2868131" y="2592650"/>
            <a:ext cx="3422412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tIns="0" bIns="0">
            <a:spAutoFit/>
          </a:bodyPr>
          <a:lstStyle/>
          <a:p>
            <a:pPr algn="ctr"/>
            <a:r>
              <a:rPr lang="en-GB" altLang="zh-CN" sz="2000" dirty="0" smtClean="0">
                <a:latin typeface="Cambria Math" pitchFamily="18" charset="0"/>
                <a:ea typeface="Cambria Math" pitchFamily="18" charset="0"/>
              </a:rPr>
              <a:t>Probabilistic Seismic Fragility</a:t>
            </a:r>
            <a:endParaRPr lang="zh-CN" altLang="en-US" sz="2000" dirty="0">
              <a:latin typeface="Cambria Math" pitchFamily="18" charset="0"/>
            </a:endParaRPr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62467" name="Picture 3" descr="C:\Users\Administrator\Desktop\图片1.png"/>
          <p:cNvPicPr>
            <a:picLocks noChangeAspect="1" noChangeArrowheads="1"/>
          </p:cNvPicPr>
          <p:nvPr/>
        </p:nvPicPr>
        <p:blipFill>
          <a:blip r:embed="rId4" cstate="print"/>
          <a:srcRect r="49405" b="50474"/>
          <a:stretch>
            <a:fillRect/>
          </a:stretch>
        </p:blipFill>
        <p:spPr bwMode="auto">
          <a:xfrm>
            <a:off x="3353408" y="4149080"/>
            <a:ext cx="2581200" cy="2569270"/>
          </a:xfrm>
          <a:prstGeom prst="rect">
            <a:avLst/>
          </a:prstGeom>
          <a:noFill/>
        </p:spPr>
      </p:pic>
      <p:pic>
        <p:nvPicPr>
          <p:cNvPr id="50" name="Picture 3" descr="C:\Users\Administrator\Desktop\图片1.png"/>
          <p:cNvPicPr>
            <a:picLocks noChangeAspect="1" noChangeArrowheads="1"/>
          </p:cNvPicPr>
          <p:nvPr/>
        </p:nvPicPr>
        <p:blipFill>
          <a:blip r:embed="rId4" cstate="print"/>
          <a:srcRect l="78835" t="63412" r="2339" b="14603"/>
          <a:stretch>
            <a:fillRect/>
          </a:stretch>
        </p:blipFill>
        <p:spPr bwMode="auto">
          <a:xfrm>
            <a:off x="5724128" y="3140968"/>
            <a:ext cx="1152128" cy="136815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52" name="Picture 3" descr="C:\Users\Administrator\Desktop\图片1.png"/>
          <p:cNvPicPr>
            <a:picLocks noChangeAspect="1" noChangeArrowheads="1"/>
          </p:cNvPicPr>
          <p:nvPr/>
        </p:nvPicPr>
        <p:blipFill>
          <a:blip r:embed="rId4" cstate="print"/>
          <a:srcRect l="22356" t="49526" r="28225"/>
          <a:stretch>
            <a:fillRect/>
          </a:stretch>
        </p:blipFill>
        <p:spPr bwMode="auto">
          <a:xfrm>
            <a:off x="6383288" y="4149080"/>
            <a:ext cx="2581200" cy="2680743"/>
          </a:xfrm>
          <a:prstGeom prst="rect">
            <a:avLst/>
          </a:prstGeom>
          <a:noFill/>
        </p:spPr>
      </p:pic>
      <p:pic>
        <p:nvPicPr>
          <p:cNvPr id="51" name="Picture 3" descr="C:\Users\Administrator\Desktop\图片1.png"/>
          <p:cNvPicPr>
            <a:picLocks noChangeAspect="1" noChangeArrowheads="1"/>
          </p:cNvPicPr>
          <p:nvPr/>
        </p:nvPicPr>
        <p:blipFill>
          <a:blip r:embed="rId4" cstate="print"/>
          <a:srcRect l="49419" b="50474"/>
          <a:stretch>
            <a:fillRect/>
          </a:stretch>
        </p:blipFill>
        <p:spPr bwMode="auto">
          <a:xfrm>
            <a:off x="323528" y="4149080"/>
            <a:ext cx="2581200" cy="2569989"/>
          </a:xfrm>
          <a:prstGeom prst="rect">
            <a:avLst/>
          </a:prstGeom>
          <a:noFill/>
        </p:spPr>
      </p:pic>
      <p:pic>
        <p:nvPicPr>
          <p:cNvPr id="74" name="Picture 7" descr="C:\Users\Administrator\Desktop\图片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0" y="3788568"/>
            <a:ext cx="585787" cy="3968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5" name="Picture 10" descr="C:\Users\Administrator\Desktop\图片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3789040"/>
            <a:ext cx="586800" cy="39640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6" name="Picture 13" descr="C:\Users\Administrator\Desktop\图片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64882" y="3789443"/>
            <a:ext cx="779526" cy="396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3812027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1331640" y="620688"/>
            <a:ext cx="781236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标题 1"/>
          <p:cNvSpPr txBox="1">
            <a:spLocks/>
          </p:cNvSpPr>
          <p:nvPr/>
        </p:nvSpPr>
        <p:spPr>
          <a:xfrm>
            <a:off x="4283968" y="692696"/>
            <a:ext cx="4861048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altLang="zh-CN" sz="2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School of Civil Engineering and Mechanics</a:t>
            </a:r>
            <a:endParaRPr lang="zh-CN" altLang="en-US" sz="2000" dirty="0">
              <a:latin typeface="Cambria Math" pitchFamily="18" charset="0"/>
              <a:ea typeface="Arial Unicode MS" pitchFamily="34" charset="-122"/>
              <a:cs typeface="Times New Roman" pitchFamily="18" charset="0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3707904" y="188640"/>
            <a:ext cx="5436096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altLang="zh-CN" sz="2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Huazhong University of Science and Technology</a:t>
            </a:r>
            <a:endParaRPr lang="zh-CN" altLang="en-US" sz="2000" dirty="0">
              <a:latin typeface="Cambria Math" pitchFamily="18" charset="0"/>
              <a:ea typeface="Arial Unicode MS" pitchFamily="34" charset="-122"/>
              <a:cs typeface="Times New Roman" pitchFamily="18" charset="0"/>
            </a:endParaRPr>
          </a:p>
        </p:txBody>
      </p:sp>
      <p:pic>
        <p:nvPicPr>
          <p:cNvPr id="20481" name="Picture 1" descr="C:\Users\Administrator\AppData\Roaming\Tencent\Users\2813528969\QQ\WinTemp\RichOle\P)DW}DSPS9_78@ZQTF5A(W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31640" cy="1288684"/>
          </a:xfrm>
          <a:prstGeom prst="rect">
            <a:avLst/>
          </a:prstGeom>
          <a:noFill/>
        </p:spPr>
      </p:pic>
      <p:sp>
        <p:nvSpPr>
          <p:cNvPr id="34" name="圆角矩形 33"/>
          <p:cNvSpPr/>
          <p:nvPr/>
        </p:nvSpPr>
        <p:spPr>
          <a:xfrm>
            <a:off x="2495600" y="1340768"/>
            <a:ext cx="1800200" cy="504056"/>
          </a:xfrm>
          <a:prstGeom prst="round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Objective</a:t>
            </a:r>
            <a:endParaRPr lang="zh-CN" altLang="en-US" sz="2400" dirty="0">
              <a:solidFill>
                <a:schemeClr val="tx1"/>
              </a:solidFill>
              <a:latin typeface="Cambria Math" pitchFamily="18" charset="0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4811688" y="1340768"/>
            <a:ext cx="1800200" cy="504056"/>
          </a:xfrm>
          <a:prstGeom prst="round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Method</a:t>
            </a:r>
            <a:endParaRPr lang="zh-CN" altLang="en-US" sz="2400" b="1" dirty="0">
              <a:solidFill>
                <a:schemeClr val="tx1"/>
              </a:solidFill>
              <a:latin typeface="Cambria Math" pitchFamily="18" charset="0"/>
            </a:endParaRPr>
          </a:p>
        </p:txBody>
      </p:sp>
      <p:sp>
        <p:nvSpPr>
          <p:cNvPr id="36" name="圆角矩形 35"/>
          <p:cNvSpPr/>
          <p:nvPr/>
        </p:nvSpPr>
        <p:spPr>
          <a:xfrm>
            <a:off x="7127776" y="1340768"/>
            <a:ext cx="1800200" cy="504056"/>
          </a:xfrm>
          <a:prstGeom prst="round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Conclusion</a:t>
            </a:r>
            <a:endParaRPr lang="zh-CN" altLang="en-US" sz="2400" dirty="0">
              <a:solidFill>
                <a:schemeClr val="tx1"/>
              </a:solidFill>
              <a:latin typeface="Cambria Math" pitchFamily="18" charset="0"/>
            </a:endParaRPr>
          </a:p>
        </p:txBody>
      </p:sp>
      <p:sp>
        <p:nvSpPr>
          <p:cNvPr id="38" name="圆角矩形 37"/>
          <p:cNvSpPr/>
          <p:nvPr/>
        </p:nvSpPr>
        <p:spPr>
          <a:xfrm>
            <a:off x="242896" y="1340768"/>
            <a:ext cx="1800200" cy="504056"/>
          </a:xfrm>
          <a:prstGeom prst="round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350" dirty="0" smtClean="0">
                <a:solidFill>
                  <a:schemeClr val="tx1"/>
                </a:solidFill>
                <a:latin typeface="Cambria Math" pitchFamily="18" charset="0"/>
              </a:rPr>
              <a:t>Background</a:t>
            </a:r>
            <a:endParaRPr lang="zh-CN" altLang="en-US" sz="2350" dirty="0">
              <a:solidFill>
                <a:schemeClr val="tx1"/>
              </a:solidFill>
              <a:latin typeface="Cambria Math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2" name="组合 54"/>
          <p:cNvGrpSpPr/>
          <p:nvPr/>
        </p:nvGrpSpPr>
        <p:grpSpPr>
          <a:xfrm>
            <a:off x="34934" y="1988840"/>
            <a:ext cx="8857546" cy="468590"/>
            <a:chOff x="34934" y="1988840"/>
            <a:chExt cx="8857546" cy="468590"/>
          </a:xfrm>
        </p:grpSpPr>
        <p:sp>
          <p:nvSpPr>
            <p:cNvPr id="40" name="圆角矩形 39"/>
            <p:cNvSpPr/>
            <p:nvPr/>
          </p:nvSpPr>
          <p:spPr>
            <a:xfrm>
              <a:off x="164436" y="1988840"/>
              <a:ext cx="8728044" cy="45995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</a:rPr>
                <a:t>Part 3: </a:t>
              </a:r>
              <a:r>
                <a:rPr lang="en-GB" altLang="zh-CN" sz="2000" dirty="0" smtClean="0">
                  <a:latin typeface="Cambria Math" pitchFamily="18" charset="0"/>
                  <a:ea typeface="Cambria Math" pitchFamily="18" charset="0"/>
                </a:rPr>
                <a:t> Probabilistic seismic hazard/risk assessment (PSHA) of MPNS control</a:t>
              </a:r>
              <a:endParaRPr lang="zh-CN" altLang="en-US" sz="2000" dirty="0">
                <a:latin typeface="Cambria Math" pitchFamily="18" charset="0"/>
              </a:endParaRPr>
            </a:p>
          </p:txBody>
        </p:sp>
        <p:sp>
          <p:nvSpPr>
            <p:cNvPr id="41" name="减号 40"/>
            <p:cNvSpPr/>
            <p:nvPr/>
          </p:nvSpPr>
          <p:spPr>
            <a:xfrm>
              <a:off x="34934" y="2276872"/>
              <a:ext cx="7920000" cy="180558"/>
            </a:xfrm>
            <a:prstGeom prst="mathMinus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en-GB" altLang="zh-CN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 </a:t>
            </a:r>
            <a:endParaRPr kumimoji="0" lang="en-GB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en-GB" altLang="zh-CN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 </a:t>
            </a:r>
            <a:endParaRPr kumimoji="0" lang="en-GB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3550625" y="2592650"/>
            <a:ext cx="2057423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tIns="0" bIns="0">
            <a:spAutoFit/>
          </a:bodyPr>
          <a:lstStyle/>
          <a:p>
            <a:pPr algn="ctr"/>
            <a:r>
              <a:rPr lang="en-US" altLang="zh-CN" sz="2000" dirty="0" smtClean="0">
                <a:latin typeface="Cambria Math" pitchFamily="18" charset="0"/>
              </a:rPr>
              <a:t>Structure Hazard</a:t>
            </a:r>
            <a:endParaRPr lang="zh-CN" altLang="en-US" sz="2000" dirty="0">
              <a:latin typeface="Cambria Math" pitchFamily="18" charset="0"/>
            </a:endParaRPr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68" name="组合 67"/>
          <p:cNvGrpSpPr/>
          <p:nvPr/>
        </p:nvGrpSpPr>
        <p:grpSpPr>
          <a:xfrm>
            <a:off x="251520" y="2939458"/>
            <a:ext cx="4147020" cy="3918542"/>
            <a:chOff x="251520" y="2939458"/>
            <a:chExt cx="4147020" cy="3918542"/>
          </a:xfrm>
        </p:grpSpPr>
        <p:pic>
          <p:nvPicPr>
            <p:cNvPr id="76" name="Picture 13" descr="C:\Users\Administrator\Desktop\图片1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5536" y="5690964"/>
              <a:ext cx="779526" cy="3960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  <p:pic>
          <p:nvPicPr>
            <p:cNvPr id="42" name="Picture 3" descr="C:\Users\Administrator\Desktop\图片1.png"/>
            <p:cNvPicPr>
              <a:picLocks noChangeAspect="1" noChangeArrowheads="1"/>
            </p:cNvPicPr>
            <p:nvPr/>
          </p:nvPicPr>
          <p:blipFill>
            <a:blip r:embed="rId5" cstate="print"/>
            <a:srcRect l="26197" t="49736" r="22720"/>
            <a:stretch>
              <a:fillRect/>
            </a:stretch>
          </p:blipFill>
          <p:spPr bwMode="auto">
            <a:xfrm>
              <a:off x="1259756" y="5099698"/>
              <a:ext cx="1965161" cy="1758302"/>
            </a:xfrm>
            <a:prstGeom prst="rect">
              <a:avLst/>
            </a:prstGeom>
            <a:noFill/>
          </p:spPr>
        </p:pic>
        <p:grpSp>
          <p:nvGrpSpPr>
            <p:cNvPr id="57" name="组合 56"/>
            <p:cNvGrpSpPr/>
            <p:nvPr/>
          </p:nvGrpSpPr>
          <p:grpSpPr>
            <a:xfrm>
              <a:off x="251520" y="2939458"/>
              <a:ext cx="1822153" cy="2152653"/>
              <a:chOff x="251520" y="2939458"/>
              <a:chExt cx="1822153" cy="2152653"/>
            </a:xfrm>
          </p:grpSpPr>
          <p:pic>
            <p:nvPicPr>
              <p:cNvPr id="75" name="Picture 10" descr="C:\Users\Administrator\Desktop\图片1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955962" y="2939458"/>
                <a:ext cx="586800" cy="396403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</p:pic>
          <p:pic>
            <p:nvPicPr>
              <p:cNvPr id="64516" name="Picture 4" descr="C:\Users\Administrator\Desktop\图片1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52634" b="49984"/>
              <a:stretch>
                <a:fillRect/>
              </a:stretch>
            </p:blipFill>
            <p:spPr bwMode="auto">
              <a:xfrm>
                <a:off x="251520" y="3342478"/>
                <a:ext cx="1822153" cy="1749633"/>
              </a:xfrm>
              <a:prstGeom prst="rect">
                <a:avLst/>
              </a:prstGeom>
              <a:noFill/>
            </p:spPr>
          </p:pic>
        </p:grpSp>
        <p:grpSp>
          <p:nvGrpSpPr>
            <p:cNvPr id="58" name="组合 57"/>
            <p:cNvGrpSpPr/>
            <p:nvPr/>
          </p:nvGrpSpPr>
          <p:grpSpPr>
            <a:xfrm>
              <a:off x="2483768" y="2953410"/>
              <a:ext cx="1914772" cy="2153215"/>
              <a:chOff x="2483768" y="2953410"/>
              <a:chExt cx="1914772" cy="2153215"/>
            </a:xfrm>
          </p:grpSpPr>
          <p:pic>
            <p:nvPicPr>
              <p:cNvPr id="74" name="Picture 7" descr="C:\Users\Administrator\Desktop\图片1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204422" y="2953410"/>
                <a:ext cx="585787" cy="39687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</p:pic>
          <p:pic>
            <p:nvPicPr>
              <p:cNvPr id="44" name="Picture 4" descr="C:\Users\Administrator\Desktop\图片1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r="50226" b="49984"/>
              <a:stretch>
                <a:fillRect/>
              </a:stretch>
            </p:blipFill>
            <p:spPr bwMode="auto">
              <a:xfrm>
                <a:off x="2483768" y="3356992"/>
                <a:ext cx="1914772" cy="1749633"/>
              </a:xfrm>
              <a:prstGeom prst="rect">
                <a:avLst/>
              </a:prstGeom>
              <a:noFill/>
            </p:spPr>
          </p:pic>
        </p:grpSp>
      </p:grpSp>
      <p:graphicFrame>
        <p:nvGraphicFramePr>
          <p:cNvPr id="60" name="表格 59"/>
          <p:cNvGraphicFramePr>
            <a:graphicFrameLocks noGrp="1"/>
          </p:cNvGraphicFramePr>
          <p:nvPr/>
        </p:nvGraphicFramePr>
        <p:xfrm>
          <a:off x="4615542" y="3576956"/>
          <a:ext cx="4320480" cy="3159267"/>
        </p:xfrm>
        <a:graphic>
          <a:graphicData uri="http://schemas.openxmlformats.org/drawingml/2006/table">
            <a:tbl>
              <a:tblPr/>
              <a:tblGrid>
                <a:gridCol w="720080"/>
                <a:gridCol w="720080"/>
                <a:gridCol w="720080"/>
                <a:gridCol w="720080"/>
                <a:gridCol w="720080"/>
                <a:gridCol w="720080"/>
              </a:tblGrid>
              <a:tr h="282586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/>
                          <a:ea typeface="宋体"/>
                        </a:rPr>
                        <a:t>EDP</a:t>
                      </a:r>
                      <a:endParaRPr lang="zh-CN" sz="1400" dirty="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/>
                          <a:ea typeface="宋体"/>
                        </a:rPr>
                        <a:t>Control </a:t>
                      </a:r>
                      <a:endParaRPr lang="zh-CN" sz="1400" dirty="0">
                        <a:latin typeface="Times New Roman"/>
                        <a:ea typeface="宋体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/>
                          <a:ea typeface="宋体"/>
                        </a:rPr>
                        <a:t>scheme</a:t>
                      </a:r>
                      <a:endParaRPr lang="zh-CN" sz="1400" dirty="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/>
                          <a:ea typeface="宋体"/>
                        </a:rPr>
                        <a:t>PE in 50 years (10</a:t>
                      </a:r>
                      <a:r>
                        <a:rPr lang="en-GB" sz="1400" baseline="30000" dirty="0">
                          <a:latin typeface="Times New Roman"/>
                          <a:ea typeface="宋体"/>
                        </a:rPr>
                        <a:t>-2</a:t>
                      </a:r>
                      <a:r>
                        <a:rPr lang="en-GB" sz="1400" dirty="0">
                          <a:latin typeface="Times New Roman"/>
                          <a:ea typeface="宋体"/>
                        </a:rPr>
                        <a:t>)</a:t>
                      </a:r>
                      <a:endParaRPr lang="zh-CN" sz="1400" dirty="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3340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/>
                          <a:ea typeface="宋体"/>
                        </a:rPr>
                        <a:t>&gt;LS1</a:t>
                      </a:r>
                      <a:endParaRPr lang="zh-CN" sz="1400" dirty="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宋体"/>
                        </a:rPr>
                        <a:t>&gt;LS2</a:t>
                      </a:r>
                      <a:endParaRPr lang="zh-CN" sz="140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宋体"/>
                        </a:rPr>
                        <a:t>&gt;LS3</a:t>
                      </a:r>
                      <a:endParaRPr lang="zh-CN" sz="140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/>
                          <a:ea typeface="宋体"/>
                        </a:rPr>
                        <a:t>&gt;LS4</a:t>
                      </a:r>
                      <a:endParaRPr lang="zh-CN" sz="1400" dirty="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82586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4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/>
                          <a:ea typeface="宋体"/>
                        </a:rPr>
                        <a:t>MPNS</a:t>
                      </a:r>
                      <a:endParaRPr lang="zh-CN" sz="1400" dirty="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latin typeface="Times New Roman"/>
                          <a:ea typeface="宋体"/>
                        </a:rPr>
                        <a:t>21.0</a:t>
                      </a:r>
                      <a:endParaRPr lang="zh-CN" sz="1400" b="1" dirty="0">
                        <a:solidFill>
                          <a:srgbClr val="FF0000"/>
                        </a:solidFill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latin typeface="Times New Roman"/>
                          <a:ea typeface="宋体"/>
                        </a:rPr>
                        <a:t>2.0</a:t>
                      </a:r>
                      <a:endParaRPr lang="zh-CN" sz="1400" b="1" dirty="0">
                        <a:solidFill>
                          <a:srgbClr val="FF0000"/>
                        </a:solidFill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宋体"/>
                        </a:rPr>
                        <a:t>0.0</a:t>
                      </a:r>
                      <a:endParaRPr lang="zh-CN" sz="140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宋体"/>
                        </a:rPr>
                        <a:t>0.0</a:t>
                      </a:r>
                      <a:endParaRPr lang="zh-CN" sz="140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258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/>
                          <a:ea typeface="宋体"/>
                        </a:rPr>
                        <a:t>PNS</a:t>
                      </a:r>
                      <a:endParaRPr lang="zh-CN" sz="1400" dirty="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Times New Roman"/>
                          <a:ea typeface="宋体"/>
                        </a:rPr>
                        <a:t>48.1</a:t>
                      </a:r>
                      <a:endParaRPr lang="zh-CN" sz="1400" b="1" dirty="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Times New Roman"/>
                          <a:ea typeface="宋体"/>
                        </a:rPr>
                        <a:t>2.3</a:t>
                      </a:r>
                      <a:endParaRPr lang="zh-CN" sz="1400" b="1" dirty="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宋体"/>
                        </a:rPr>
                        <a:t>0.0</a:t>
                      </a:r>
                      <a:endParaRPr lang="zh-CN" sz="140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宋体"/>
                        </a:rPr>
                        <a:t>0.0</a:t>
                      </a:r>
                      <a:endParaRPr lang="zh-CN" sz="140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258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宋体"/>
                        </a:rPr>
                        <a:t>BIS</a:t>
                      </a:r>
                      <a:endParaRPr lang="zh-CN" sz="140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Times New Roman"/>
                          <a:ea typeface="宋体"/>
                        </a:rPr>
                        <a:t>63.2</a:t>
                      </a:r>
                      <a:endParaRPr lang="zh-CN" sz="1400" b="1" dirty="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Times New Roman"/>
                          <a:ea typeface="宋体"/>
                        </a:rPr>
                        <a:t>5.4</a:t>
                      </a:r>
                      <a:endParaRPr lang="zh-CN" sz="1400" b="1" dirty="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/>
                          <a:ea typeface="宋体"/>
                        </a:rPr>
                        <a:t>0.1</a:t>
                      </a:r>
                      <a:endParaRPr lang="zh-CN" sz="1400" dirty="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/>
                          <a:ea typeface="宋体"/>
                        </a:rPr>
                        <a:t>0.0</a:t>
                      </a:r>
                      <a:endParaRPr lang="zh-CN" sz="1400" dirty="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2586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宋体"/>
                        </a:rPr>
                        <a:t>MPNS</a:t>
                      </a:r>
                      <a:endParaRPr lang="zh-CN" sz="140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latin typeface="Times New Roman"/>
                          <a:ea typeface="宋体"/>
                        </a:rPr>
                        <a:t>76.1</a:t>
                      </a:r>
                      <a:endParaRPr lang="zh-CN" sz="1400" b="1" dirty="0">
                        <a:solidFill>
                          <a:srgbClr val="FF0000"/>
                        </a:solidFill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latin typeface="Times New Roman"/>
                          <a:ea typeface="宋体"/>
                        </a:rPr>
                        <a:t>36.7</a:t>
                      </a:r>
                      <a:endParaRPr lang="zh-CN" sz="1400" b="1" dirty="0">
                        <a:solidFill>
                          <a:srgbClr val="FF0000"/>
                        </a:solidFill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/>
                          <a:ea typeface="宋体"/>
                        </a:rPr>
                        <a:t>8.0</a:t>
                      </a:r>
                      <a:endParaRPr lang="zh-CN" sz="1400" dirty="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宋体"/>
                        </a:rPr>
                        <a:t>0.2</a:t>
                      </a:r>
                      <a:endParaRPr lang="zh-CN" sz="140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8258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宋体"/>
                        </a:rPr>
                        <a:t>PNS</a:t>
                      </a:r>
                      <a:endParaRPr lang="zh-CN" sz="140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Times New Roman"/>
                          <a:ea typeface="宋体"/>
                        </a:rPr>
                        <a:t>99.7</a:t>
                      </a:r>
                      <a:endParaRPr lang="zh-CN" sz="1400" b="1" dirty="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Times New Roman"/>
                          <a:ea typeface="宋体"/>
                        </a:rPr>
                        <a:t>96.3</a:t>
                      </a:r>
                      <a:endParaRPr lang="zh-CN" sz="1400" b="1" dirty="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/>
                          <a:ea typeface="宋体"/>
                        </a:rPr>
                        <a:t>35.0</a:t>
                      </a:r>
                      <a:endParaRPr lang="zh-CN" sz="1400" dirty="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/>
                          <a:ea typeface="宋体"/>
                        </a:rPr>
                        <a:t>0.4</a:t>
                      </a:r>
                      <a:endParaRPr lang="zh-CN" sz="1400" dirty="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8258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宋体"/>
                        </a:rPr>
                        <a:t>BIS</a:t>
                      </a:r>
                      <a:endParaRPr lang="zh-CN" sz="140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Times New Roman"/>
                          <a:ea typeface="宋体"/>
                        </a:rPr>
                        <a:t>95.9</a:t>
                      </a:r>
                      <a:endParaRPr lang="zh-CN" sz="1400" b="1" dirty="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Times New Roman"/>
                          <a:ea typeface="宋体"/>
                        </a:rPr>
                        <a:t>72.6</a:t>
                      </a:r>
                      <a:endParaRPr lang="zh-CN" sz="1400" b="1" dirty="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/>
                          <a:ea typeface="宋体"/>
                        </a:rPr>
                        <a:t>13.9</a:t>
                      </a:r>
                      <a:endParaRPr lang="zh-CN" sz="1400" dirty="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/>
                          <a:ea typeface="宋体"/>
                        </a:rPr>
                        <a:t>0.5</a:t>
                      </a:r>
                      <a:endParaRPr lang="zh-CN" sz="1400" dirty="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82586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4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宋体"/>
                        </a:rPr>
                        <a:t>MPNS</a:t>
                      </a:r>
                      <a:endParaRPr lang="zh-CN" sz="140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宋体"/>
                        </a:rPr>
                        <a:t>66.1</a:t>
                      </a:r>
                      <a:endParaRPr lang="zh-CN" sz="140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宋体"/>
                        </a:rPr>
                        <a:t>27.9</a:t>
                      </a:r>
                      <a:endParaRPr lang="zh-CN" sz="140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latin typeface="Times New Roman"/>
                          <a:ea typeface="宋体"/>
                        </a:rPr>
                        <a:t>3.1</a:t>
                      </a:r>
                      <a:endParaRPr lang="zh-CN" sz="1400" b="1" dirty="0">
                        <a:solidFill>
                          <a:srgbClr val="FF0000"/>
                        </a:solidFill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latin typeface="Times New Roman"/>
                          <a:ea typeface="宋体"/>
                        </a:rPr>
                        <a:t>1.4</a:t>
                      </a:r>
                      <a:endParaRPr lang="zh-CN" sz="1400" b="1" dirty="0">
                        <a:solidFill>
                          <a:srgbClr val="FF0000"/>
                        </a:solidFill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258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宋体"/>
                        </a:rPr>
                        <a:t>PNS</a:t>
                      </a:r>
                      <a:endParaRPr lang="zh-CN" sz="140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宋体"/>
                        </a:rPr>
                        <a:t>52.1</a:t>
                      </a:r>
                      <a:endParaRPr lang="zh-CN" sz="140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宋体"/>
                        </a:rPr>
                        <a:t>21.3</a:t>
                      </a:r>
                      <a:endParaRPr lang="zh-CN" sz="140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Times New Roman"/>
                          <a:ea typeface="宋体"/>
                        </a:rPr>
                        <a:t>3.3</a:t>
                      </a:r>
                      <a:endParaRPr lang="zh-CN" sz="1400" b="1" dirty="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Times New Roman"/>
                          <a:ea typeface="宋体"/>
                        </a:rPr>
                        <a:t>1.8</a:t>
                      </a:r>
                      <a:endParaRPr lang="zh-CN" sz="1400" b="1" dirty="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258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宋体"/>
                        </a:rPr>
                        <a:t>BIS</a:t>
                      </a:r>
                      <a:endParaRPr lang="zh-CN" sz="140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宋体"/>
                        </a:rPr>
                        <a:t>60.4</a:t>
                      </a:r>
                      <a:endParaRPr lang="zh-CN" sz="140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宋体"/>
                        </a:rPr>
                        <a:t>23.5</a:t>
                      </a:r>
                      <a:endParaRPr lang="zh-CN" sz="140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Times New Roman"/>
                          <a:ea typeface="宋体"/>
                        </a:rPr>
                        <a:t>3.1</a:t>
                      </a:r>
                      <a:endParaRPr lang="zh-CN" sz="1400" b="1" dirty="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Times New Roman"/>
                          <a:ea typeface="宋体"/>
                        </a:rPr>
                        <a:t>1.8</a:t>
                      </a:r>
                      <a:endParaRPr lang="zh-CN" sz="1400" b="1" dirty="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66" name="组合 65"/>
          <p:cNvGrpSpPr/>
          <p:nvPr/>
        </p:nvGrpSpPr>
        <p:grpSpPr>
          <a:xfrm>
            <a:off x="4701158" y="4178672"/>
            <a:ext cx="779526" cy="2126456"/>
            <a:chOff x="4701158" y="3873872"/>
            <a:chExt cx="779526" cy="2126456"/>
          </a:xfrm>
        </p:grpSpPr>
        <p:pic>
          <p:nvPicPr>
            <p:cNvPr id="63" name="Picture 7" descr="C:\Users\Administrator\Desktop\图片1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741416" y="4733776"/>
              <a:ext cx="585787" cy="396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Picture 10" descr="C:\Users\Administrator\Desktop\图片1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41416" y="3873872"/>
              <a:ext cx="586800" cy="3964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Picture 13" descr="C:\Users\Administrator\Desktop\图片1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01158" y="5604328"/>
              <a:ext cx="779526" cy="396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7" name="矩形 66"/>
          <p:cNvSpPr/>
          <p:nvPr/>
        </p:nvSpPr>
        <p:spPr>
          <a:xfrm>
            <a:off x="4607496" y="3073714"/>
            <a:ext cx="4356992" cy="3715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46800" rIns="0" bIns="46800">
            <a:spAutoFit/>
          </a:bodyPr>
          <a:lstStyle/>
          <a:p>
            <a:pPr algn="ctr"/>
            <a:r>
              <a:rPr lang="en-US" altLang="zh-CN" dirty="0" smtClean="0">
                <a:latin typeface="Cambria Math" pitchFamily="18" charset="0"/>
                <a:ea typeface="Cambria Math" pitchFamily="18" charset="0"/>
              </a:rPr>
              <a:t>probabilities of exceeding DMs per 50 years</a:t>
            </a:r>
            <a:endParaRPr lang="zh-CN" altLang="en-US" dirty="0">
              <a:latin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12027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1331640" y="620688"/>
            <a:ext cx="781236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标题 1"/>
          <p:cNvSpPr txBox="1">
            <a:spLocks/>
          </p:cNvSpPr>
          <p:nvPr/>
        </p:nvSpPr>
        <p:spPr>
          <a:xfrm>
            <a:off x="4283968" y="692696"/>
            <a:ext cx="4861048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altLang="zh-CN" sz="2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School of Civil Engineering and Mechanics</a:t>
            </a:r>
            <a:endParaRPr lang="zh-CN" altLang="en-US" sz="2000" dirty="0">
              <a:latin typeface="Cambria Math" pitchFamily="18" charset="0"/>
              <a:ea typeface="Arial Unicode MS" pitchFamily="34" charset="-122"/>
              <a:cs typeface="Times New Roman" pitchFamily="18" charset="0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3707904" y="188640"/>
            <a:ext cx="5436096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altLang="zh-CN" sz="2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Huazhong University of Science and Technology</a:t>
            </a:r>
            <a:endParaRPr lang="zh-CN" altLang="en-US" sz="2000" dirty="0">
              <a:latin typeface="Cambria Math" pitchFamily="18" charset="0"/>
              <a:ea typeface="Arial Unicode MS" pitchFamily="34" charset="-122"/>
              <a:cs typeface="Times New Roman" pitchFamily="18" charset="0"/>
            </a:endParaRPr>
          </a:p>
        </p:txBody>
      </p:sp>
      <p:pic>
        <p:nvPicPr>
          <p:cNvPr id="20481" name="Picture 1" descr="C:\Users\Administrator\AppData\Roaming\Tencent\Users\2813528969\QQ\WinTemp\RichOle\P)DW}DSPS9_78@ZQTF5A(W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31640" cy="1288684"/>
          </a:xfrm>
          <a:prstGeom prst="rect">
            <a:avLst/>
          </a:prstGeom>
          <a:noFill/>
        </p:spPr>
      </p:pic>
      <p:sp>
        <p:nvSpPr>
          <p:cNvPr id="34" name="圆角矩形 33"/>
          <p:cNvSpPr/>
          <p:nvPr/>
        </p:nvSpPr>
        <p:spPr>
          <a:xfrm>
            <a:off x="2495600" y="1340768"/>
            <a:ext cx="1800200" cy="504056"/>
          </a:xfrm>
          <a:prstGeom prst="round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Objective</a:t>
            </a:r>
            <a:endParaRPr lang="zh-CN" altLang="en-US" sz="2400" dirty="0">
              <a:solidFill>
                <a:schemeClr val="tx1"/>
              </a:solidFill>
              <a:latin typeface="Cambria Math" pitchFamily="18" charset="0"/>
            </a:endParaRPr>
          </a:p>
        </p:txBody>
      </p:sp>
      <p:sp>
        <p:nvSpPr>
          <p:cNvPr id="36" name="圆角矩形 35"/>
          <p:cNvSpPr/>
          <p:nvPr/>
        </p:nvSpPr>
        <p:spPr>
          <a:xfrm>
            <a:off x="7127776" y="1340768"/>
            <a:ext cx="1800200" cy="504056"/>
          </a:xfrm>
          <a:prstGeom prst="round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Conclusion</a:t>
            </a:r>
            <a:endParaRPr lang="zh-CN" altLang="en-US" sz="2400" b="1" dirty="0">
              <a:solidFill>
                <a:schemeClr val="tx1"/>
              </a:solidFill>
              <a:latin typeface="Cambria Math" pitchFamily="18" charset="0"/>
            </a:endParaRPr>
          </a:p>
        </p:txBody>
      </p:sp>
      <p:sp>
        <p:nvSpPr>
          <p:cNvPr id="38" name="圆角矩形 37"/>
          <p:cNvSpPr/>
          <p:nvPr/>
        </p:nvSpPr>
        <p:spPr>
          <a:xfrm>
            <a:off x="242896" y="1340768"/>
            <a:ext cx="1800200" cy="504056"/>
          </a:xfrm>
          <a:prstGeom prst="round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350" dirty="0" smtClean="0">
                <a:solidFill>
                  <a:schemeClr val="tx1"/>
                </a:solidFill>
                <a:latin typeface="Cambria Math" pitchFamily="18" charset="0"/>
              </a:rPr>
              <a:t>Background</a:t>
            </a:r>
            <a:endParaRPr lang="zh-CN" altLang="en-US" sz="2350" dirty="0">
              <a:solidFill>
                <a:schemeClr val="tx1"/>
              </a:solidFill>
              <a:latin typeface="Cambria Math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en-GB" altLang="zh-CN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 </a:t>
            </a:r>
            <a:endParaRPr kumimoji="0" lang="en-GB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en-GB" altLang="zh-CN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 </a:t>
            </a:r>
            <a:endParaRPr kumimoji="0" lang="en-GB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2" name="圆角矩形 51"/>
          <p:cNvSpPr/>
          <p:nvPr/>
        </p:nvSpPr>
        <p:spPr>
          <a:xfrm>
            <a:off x="4833462" y="1340768"/>
            <a:ext cx="1800200" cy="504056"/>
          </a:xfrm>
          <a:prstGeom prst="round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Method</a:t>
            </a:r>
            <a:endParaRPr lang="zh-CN" altLang="en-US" sz="2400" dirty="0">
              <a:solidFill>
                <a:schemeClr val="tx1"/>
              </a:solidFill>
              <a:latin typeface="Cambria Math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30944" y="5077633"/>
            <a:ext cx="8496944" cy="10156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altLang="zh-CN" sz="2000" dirty="0" smtClean="0">
                <a:latin typeface="Cambria Math" pitchFamily="18" charset="0"/>
                <a:ea typeface="Cambria Math" pitchFamily="18" charset="0"/>
              </a:rPr>
              <a:t>  </a:t>
            </a:r>
            <a:r>
              <a:rPr lang="en-US" altLang="zh-CN" sz="2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GB" altLang="zh-CN" sz="2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MPNS </a:t>
            </a:r>
            <a:r>
              <a:rPr lang="en-GB" altLang="zh-CN" sz="2000" dirty="0" smtClean="0">
                <a:latin typeface="Cambria Math" pitchFamily="18" charset="0"/>
                <a:ea typeface="Cambria Math" pitchFamily="18" charset="0"/>
              </a:rPr>
              <a:t>control exhibits an enhanced ideal isolation control capacity for  </a:t>
            </a:r>
          </a:p>
          <a:p>
            <a:pPr algn="just"/>
            <a:r>
              <a:rPr lang="en-GB" altLang="zh-CN" sz="2000" dirty="0" smtClean="0">
                <a:latin typeface="Cambria Math" pitchFamily="18" charset="0"/>
                <a:ea typeface="Cambria Math" pitchFamily="18" charset="0"/>
              </a:rPr>
              <a:t>      improving </a:t>
            </a:r>
            <a:r>
              <a:rPr lang="en-GB" altLang="zh-CN" sz="2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structural functionality</a:t>
            </a:r>
            <a:r>
              <a:rPr lang="en-GB" altLang="zh-CN" sz="2000" dirty="0" smtClean="0">
                <a:latin typeface="Cambria Math" pitchFamily="18" charset="0"/>
                <a:ea typeface="Cambria Math" pitchFamily="18" charset="0"/>
              </a:rPr>
              <a:t> to a substantial extent for low seismic  </a:t>
            </a:r>
          </a:p>
          <a:p>
            <a:pPr algn="just"/>
            <a:r>
              <a:rPr lang="en-GB" altLang="zh-CN" sz="2000" dirty="0" smtClean="0">
                <a:latin typeface="Cambria Math" pitchFamily="18" charset="0"/>
                <a:ea typeface="Cambria Math" pitchFamily="18" charset="0"/>
              </a:rPr>
              <a:t>      intensities and for enhancing </a:t>
            </a:r>
            <a:r>
              <a:rPr lang="en-GB" altLang="zh-CN" sz="2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structural safety </a:t>
            </a:r>
            <a:r>
              <a:rPr lang="en-GB" altLang="zh-CN" sz="2000" dirty="0" smtClean="0">
                <a:latin typeface="Cambria Math" pitchFamily="18" charset="0"/>
                <a:ea typeface="Cambria Math" pitchFamily="18" charset="0"/>
              </a:rPr>
              <a:t>from collapse.</a:t>
            </a:r>
            <a:endParaRPr lang="zh-CN" altLang="en-US" sz="2000" dirty="0">
              <a:latin typeface="Cambria Math" pitchFamily="18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429346" y="2564904"/>
            <a:ext cx="85324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GB" altLang="zh-CN" sz="2000" dirty="0" smtClean="0">
                <a:latin typeface="Cambria Math" pitchFamily="18" charset="0"/>
                <a:ea typeface="Cambria Math" pitchFamily="18" charset="0"/>
              </a:rPr>
              <a:t>   A </a:t>
            </a:r>
            <a:r>
              <a:rPr lang="en-GB" altLang="zh-CN" sz="2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MPNS</a:t>
            </a:r>
            <a:r>
              <a:rPr lang="en-GB" altLang="zh-CN" sz="2000" dirty="0" smtClean="0">
                <a:latin typeface="Cambria Math" pitchFamily="18" charset="0"/>
                <a:ea typeface="Cambria Math" pitchFamily="18" charset="0"/>
              </a:rPr>
              <a:t> control scheme is proposed based on the ‘</a:t>
            </a:r>
            <a:r>
              <a:rPr lang="en-GB" altLang="zh-CN" sz="2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ideal isolation control   </a:t>
            </a:r>
          </a:p>
          <a:p>
            <a:pPr algn="just"/>
            <a:r>
              <a:rPr lang="en-GB" altLang="zh-CN" sz="2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     principle</a:t>
            </a:r>
            <a:r>
              <a:rPr lang="en-GB" altLang="zh-CN" sz="2000" dirty="0" smtClean="0">
                <a:latin typeface="Cambria Math" pitchFamily="18" charset="0"/>
                <a:ea typeface="Cambria Math" pitchFamily="18" charset="0"/>
              </a:rPr>
              <a:t>.’</a:t>
            </a:r>
            <a:endParaRPr lang="zh-CN" altLang="en-US" sz="2000" dirty="0"/>
          </a:p>
        </p:txBody>
      </p:sp>
      <p:sp>
        <p:nvSpPr>
          <p:cNvPr id="56" name="矩形 55"/>
          <p:cNvSpPr/>
          <p:nvPr/>
        </p:nvSpPr>
        <p:spPr>
          <a:xfrm>
            <a:off x="429346" y="3717032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GB" altLang="zh-CN" sz="2000" dirty="0" smtClean="0">
                <a:latin typeface="Cambria Math" pitchFamily="18" charset="0"/>
                <a:ea typeface="Cambria Math" pitchFamily="18" charset="0"/>
              </a:rPr>
              <a:t>  The effect of the MPNS control is investigated within a </a:t>
            </a:r>
            <a:r>
              <a:rPr lang="en-GB" altLang="zh-CN" sz="2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probabilistic  </a:t>
            </a:r>
          </a:p>
          <a:p>
            <a:pPr algn="just"/>
            <a:r>
              <a:rPr lang="en-GB" altLang="zh-CN" sz="2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     performance-based seismic engineering</a:t>
            </a:r>
            <a:r>
              <a:rPr lang="en-GB" altLang="zh-CN" sz="2000" dirty="0" smtClean="0">
                <a:latin typeface="Cambria Math" pitchFamily="18" charset="0"/>
                <a:ea typeface="Cambria Math" pitchFamily="18" charset="0"/>
              </a:rPr>
              <a:t> framework in terms of structural </a:t>
            </a:r>
          </a:p>
          <a:p>
            <a:pPr algn="just"/>
            <a:r>
              <a:rPr lang="en-GB" altLang="zh-CN" sz="2000" dirty="0" smtClean="0">
                <a:latin typeface="Cambria Math" pitchFamily="18" charset="0"/>
                <a:ea typeface="Cambria Math" pitchFamily="18" charset="0"/>
              </a:rPr>
              <a:t>      functionality and safety.</a:t>
            </a:r>
            <a:endParaRPr lang="zh-CN" altLang="en-US" sz="2000" dirty="0">
              <a:latin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12027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1331640" y="620688"/>
            <a:ext cx="781236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标题 1"/>
          <p:cNvSpPr txBox="1">
            <a:spLocks/>
          </p:cNvSpPr>
          <p:nvPr/>
        </p:nvSpPr>
        <p:spPr>
          <a:xfrm>
            <a:off x="4283968" y="692696"/>
            <a:ext cx="4861048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altLang="zh-CN" sz="2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School of Civil Engineering and Mechanics</a:t>
            </a:r>
            <a:endParaRPr lang="zh-CN" altLang="en-US" sz="2000" dirty="0">
              <a:latin typeface="Cambria Math" pitchFamily="18" charset="0"/>
              <a:ea typeface="Arial Unicode MS" pitchFamily="34" charset="-122"/>
              <a:cs typeface="Times New Roman" pitchFamily="18" charset="0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3707904" y="188640"/>
            <a:ext cx="5436096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altLang="zh-CN" sz="2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Huazhong University of Science and Technology</a:t>
            </a:r>
            <a:endParaRPr lang="zh-CN" altLang="en-US" sz="2000" dirty="0">
              <a:latin typeface="Cambria Math" pitchFamily="18" charset="0"/>
              <a:ea typeface="Arial Unicode MS" pitchFamily="34" charset="-122"/>
              <a:cs typeface="Times New Roman" pitchFamily="18" charset="0"/>
            </a:endParaRPr>
          </a:p>
        </p:txBody>
      </p:sp>
      <p:pic>
        <p:nvPicPr>
          <p:cNvPr id="20481" name="Picture 1" descr="C:\Users\Administrator\AppData\Roaming\Tencent\Users\2813528969\QQ\WinTemp\RichOle\P)DW}DSPS9_78@ZQTF5A(W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31640" cy="1288684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en-GB" altLang="zh-CN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 </a:t>
            </a:r>
            <a:endParaRPr kumimoji="0" lang="en-GB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en-GB" altLang="zh-CN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 </a:t>
            </a:r>
            <a:endParaRPr kumimoji="0" lang="en-GB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2744458" y="2780928"/>
            <a:ext cx="36724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000" dirty="0" smtClean="0">
                <a:latin typeface="Cambria Math" pitchFamily="18" charset="0"/>
                <a:ea typeface="Cambria Math" pitchFamily="18" charset="0"/>
              </a:rPr>
              <a:t>Thank you ~</a:t>
            </a:r>
            <a:endParaRPr lang="zh-CN" altLang="en-US" sz="5000" dirty="0">
              <a:latin typeface="Cambria Math" pitchFamily="18" charset="0"/>
            </a:endParaRPr>
          </a:p>
        </p:txBody>
      </p:sp>
      <p:sp>
        <p:nvSpPr>
          <p:cNvPr id="39" name="标题 1"/>
          <p:cNvSpPr txBox="1">
            <a:spLocks/>
          </p:cNvSpPr>
          <p:nvPr/>
        </p:nvSpPr>
        <p:spPr>
          <a:xfrm>
            <a:off x="4693456" y="5287818"/>
            <a:ext cx="4392488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zh-CN" sz="16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Wei Gong</a:t>
            </a:r>
            <a:r>
              <a:rPr lang="zh-CN" altLang="en-US" sz="1600" dirty="0" smtClean="0">
                <a:latin typeface="Cambria Math" pitchFamily="18" charset="0"/>
                <a:ea typeface="华文楷体" pitchFamily="2" charset="-122"/>
                <a:cs typeface="Times New Roman" pitchFamily="18" charset="0"/>
              </a:rPr>
              <a:t>，</a:t>
            </a:r>
            <a:r>
              <a:rPr lang="zh-CN" altLang="en-US" sz="1600" dirty="0" smtClean="0">
                <a:latin typeface="Cambria Math" pitchFamily="18" charset="0"/>
                <a:ea typeface="楷体" pitchFamily="49" charset="-122"/>
                <a:cs typeface="Times New Roman" pitchFamily="18" charset="0"/>
              </a:rPr>
              <a:t>龚微</a:t>
            </a:r>
            <a:r>
              <a:rPr lang="zh-CN" altLang="en-US" sz="1600" dirty="0" smtClean="0">
                <a:latin typeface="Cambria Math" pitchFamily="18" charset="0"/>
                <a:ea typeface="华文楷体" pitchFamily="2" charset="-122"/>
                <a:cs typeface="Times New Roman" pitchFamily="18" charset="0"/>
              </a:rPr>
              <a:t>，</a:t>
            </a:r>
            <a:r>
              <a:rPr lang="en-US" altLang="zh-CN" sz="16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PhD Candidate, </a:t>
            </a:r>
          </a:p>
          <a:p>
            <a:pPr algn="l">
              <a:lnSpc>
                <a:spcPct val="150000"/>
              </a:lnSpc>
            </a:pPr>
            <a:r>
              <a:rPr lang="en-US" altLang="zh-CN" sz="16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Huazhong</a:t>
            </a:r>
            <a:r>
              <a:rPr lang="en-US" altLang="zh-CN" sz="16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University of Science and Technology</a:t>
            </a:r>
          </a:p>
          <a:p>
            <a:pPr algn="l">
              <a:lnSpc>
                <a:spcPct val="150000"/>
              </a:lnSpc>
            </a:pPr>
            <a:r>
              <a:rPr lang="en-US" altLang="zh-CN" sz="16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Email: </a:t>
            </a:r>
            <a:r>
              <a:rPr lang="en-US" altLang="zh-CN" sz="1600" dirty="0" smtClean="0">
                <a:latin typeface="Cambria Math" pitchFamily="18" charset="0"/>
                <a:ea typeface="Cambria Math" pitchFamily="18" charset="0"/>
                <a:cs typeface="Times New Roman" pitchFamily="18" charset="0"/>
                <a:hlinkClick r:id="rId4"/>
              </a:rPr>
              <a:t>ivykung@foxmail.com</a:t>
            </a:r>
            <a:endParaRPr lang="en-US" altLang="zh-CN" sz="160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altLang="zh-CN" sz="16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1037, </a:t>
            </a:r>
            <a:r>
              <a:rPr lang="en-US" altLang="zh-CN" sz="16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LuoYu</a:t>
            </a:r>
            <a:r>
              <a:rPr lang="en-US" altLang="zh-CN" sz="16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Road, Wuhan, China,430074 </a:t>
            </a:r>
          </a:p>
          <a:p>
            <a:pPr algn="l"/>
            <a:endParaRPr lang="zh-CN" altLang="en-US" sz="1600" dirty="0">
              <a:latin typeface="Cambria Math" pitchFamily="18" charset="0"/>
              <a:ea typeface="华文新魏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12027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1331640" y="620688"/>
            <a:ext cx="781236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标题 1"/>
          <p:cNvSpPr txBox="1">
            <a:spLocks/>
          </p:cNvSpPr>
          <p:nvPr/>
        </p:nvSpPr>
        <p:spPr>
          <a:xfrm>
            <a:off x="4283968" y="692696"/>
            <a:ext cx="4861048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altLang="zh-CN" sz="2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School of Civil Engineering and Mechanics</a:t>
            </a:r>
            <a:endParaRPr lang="zh-CN" altLang="en-US" sz="2000" dirty="0">
              <a:latin typeface="Cambria Math" pitchFamily="18" charset="0"/>
              <a:ea typeface="Arial Unicode MS" pitchFamily="34" charset="-122"/>
              <a:cs typeface="Times New Roman" pitchFamily="18" charset="0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3707904" y="188640"/>
            <a:ext cx="5436096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altLang="zh-CN" sz="2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Huazhong University of Science and Technology</a:t>
            </a:r>
            <a:endParaRPr lang="zh-CN" altLang="en-US" sz="2000" dirty="0">
              <a:latin typeface="Cambria Math" pitchFamily="18" charset="0"/>
              <a:ea typeface="Arial Unicode MS" pitchFamily="34" charset="-122"/>
              <a:cs typeface="Times New Roman" pitchFamily="18" charset="0"/>
            </a:endParaRPr>
          </a:p>
        </p:txBody>
      </p:sp>
      <p:pic>
        <p:nvPicPr>
          <p:cNvPr id="20481" name="Picture 1" descr="C:\Users\Administrator\AppData\Roaming\Tencent\Users\2813528969\QQ\WinTemp\RichOle\P)DW}DSPS9_78@ZQTF5A(W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31640" cy="1288684"/>
          </a:xfrm>
          <a:prstGeom prst="rect">
            <a:avLst/>
          </a:prstGeom>
          <a:noFill/>
        </p:spPr>
      </p:pic>
      <p:sp>
        <p:nvSpPr>
          <p:cNvPr id="34" name="圆角矩形 33"/>
          <p:cNvSpPr/>
          <p:nvPr/>
        </p:nvSpPr>
        <p:spPr>
          <a:xfrm>
            <a:off x="2495600" y="1340768"/>
            <a:ext cx="1800200" cy="504056"/>
          </a:xfrm>
          <a:prstGeom prst="round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Objective</a:t>
            </a:r>
            <a:endParaRPr lang="zh-CN" altLang="en-US" sz="2400" dirty="0">
              <a:solidFill>
                <a:schemeClr val="tx1"/>
              </a:solidFill>
              <a:latin typeface="Cambria Math" pitchFamily="18" charset="0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4811688" y="1340768"/>
            <a:ext cx="1800200" cy="504056"/>
          </a:xfrm>
          <a:prstGeom prst="round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Method</a:t>
            </a:r>
            <a:endParaRPr lang="zh-CN" altLang="en-US" sz="2400" dirty="0">
              <a:solidFill>
                <a:schemeClr val="tx1"/>
              </a:solidFill>
              <a:latin typeface="Cambria Math" pitchFamily="18" charset="0"/>
            </a:endParaRPr>
          </a:p>
        </p:txBody>
      </p:sp>
      <p:sp>
        <p:nvSpPr>
          <p:cNvPr id="36" name="圆角矩形 35"/>
          <p:cNvSpPr/>
          <p:nvPr/>
        </p:nvSpPr>
        <p:spPr>
          <a:xfrm>
            <a:off x="7127776" y="1340768"/>
            <a:ext cx="1800200" cy="504056"/>
          </a:xfrm>
          <a:prstGeom prst="round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Conclusion</a:t>
            </a:r>
            <a:endParaRPr lang="zh-CN" altLang="en-US" sz="2400" dirty="0">
              <a:solidFill>
                <a:schemeClr val="tx1"/>
              </a:solidFill>
              <a:latin typeface="Cambria Math" pitchFamily="18" charset="0"/>
            </a:endParaRPr>
          </a:p>
        </p:txBody>
      </p:sp>
      <p:pic>
        <p:nvPicPr>
          <p:cNvPr id="35847" name="Picture 7" descr="C:\Users\Administrator\Desktop\gezhenzhizuo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88840"/>
            <a:ext cx="3283861" cy="2448272"/>
          </a:xfrm>
          <a:prstGeom prst="rect">
            <a:avLst/>
          </a:prstGeom>
          <a:noFill/>
        </p:spPr>
      </p:pic>
      <p:sp>
        <p:nvSpPr>
          <p:cNvPr id="44" name="圆角矩形 43"/>
          <p:cNvSpPr/>
          <p:nvPr/>
        </p:nvSpPr>
        <p:spPr>
          <a:xfrm>
            <a:off x="179512" y="1340768"/>
            <a:ext cx="1800200" cy="504056"/>
          </a:xfrm>
          <a:prstGeom prst="round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Background</a:t>
            </a:r>
            <a:endParaRPr lang="zh-CN" altLang="en-US" sz="2400" b="1" dirty="0">
              <a:solidFill>
                <a:schemeClr val="tx1"/>
              </a:solidFill>
              <a:latin typeface="Cambria Math" pitchFamily="18" charset="0"/>
            </a:endParaRPr>
          </a:p>
        </p:txBody>
      </p:sp>
      <p:grpSp>
        <p:nvGrpSpPr>
          <p:cNvPr id="2" name="组合 52"/>
          <p:cNvGrpSpPr/>
          <p:nvPr/>
        </p:nvGrpSpPr>
        <p:grpSpPr>
          <a:xfrm>
            <a:off x="35496" y="4509120"/>
            <a:ext cx="4464496" cy="2348880"/>
            <a:chOff x="4788024" y="4509120"/>
            <a:chExt cx="4464496" cy="2348880"/>
          </a:xfrm>
        </p:grpSpPr>
        <p:pic>
          <p:nvPicPr>
            <p:cNvPr id="35853" name="Picture 13" descr="d:\360se6\User Data\temp\15-25-57-63-16574.jpg"/>
            <p:cNvPicPr>
              <a:picLocks noChangeAspect="1" noChangeArrowheads="1"/>
            </p:cNvPicPr>
            <p:nvPr/>
          </p:nvPicPr>
          <p:blipFill>
            <a:blip r:embed="rId4" cstate="print"/>
            <a:srcRect l="15124"/>
            <a:stretch>
              <a:fillRect/>
            </a:stretch>
          </p:blipFill>
          <p:spPr bwMode="auto">
            <a:xfrm>
              <a:off x="4788024" y="4570486"/>
              <a:ext cx="2828672" cy="2287514"/>
            </a:xfrm>
            <a:prstGeom prst="rect">
              <a:avLst/>
            </a:prstGeom>
            <a:noFill/>
          </p:spPr>
        </p:pic>
        <p:sp>
          <p:nvSpPr>
            <p:cNvPr id="45" name="TextBox 44"/>
            <p:cNvSpPr txBox="1"/>
            <p:nvPr/>
          </p:nvSpPr>
          <p:spPr>
            <a:xfrm>
              <a:off x="6300192" y="4509120"/>
              <a:ext cx="251926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latin typeface="Cambria Math" pitchFamily="18" charset="0"/>
                  <a:ea typeface="Cambria Math" pitchFamily="18" charset="0"/>
                </a:rPr>
                <a:t> Upper connection plate</a:t>
              </a:r>
              <a:endParaRPr lang="zh-CN" altLang="en-US" dirty="0">
                <a:latin typeface="Cambria Math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804248" y="6525344"/>
              <a:ext cx="244827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dirty="0" smtClean="0">
                  <a:latin typeface="Cambria Math" pitchFamily="18" charset="0"/>
                  <a:ea typeface="Cambria Math" pitchFamily="18" charset="0"/>
                </a:rPr>
                <a:t> Lower connection plate</a:t>
              </a:r>
              <a:endParaRPr lang="zh-CN" altLang="en-US" dirty="0">
                <a:latin typeface="Cambria Math" pitchFamily="18" charset="0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7063555" y="4941168"/>
              <a:ext cx="193322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latin typeface="Cambria Math" pitchFamily="18" charset="0"/>
                  <a:ea typeface="Cambria Math" pitchFamily="18" charset="0"/>
                </a:rPr>
                <a:t>Upper cover plate</a:t>
              </a:r>
              <a:endParaRPr lang="zh-CN" altLang="en-US" dirty="0">
                <a:latin typeface="Cambria Math" pitchFamily="18" charset="0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7092280" y="6093296"/>
              <a:ext cx="176368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>
              <a:spAutoFit/>
            </a:bodyPr>
            <a:lstStyle/>
            <a:p>
              <a:r>
                <a:rPr lang="en-US" altLang="zh-CN" dirty="0" smtClean="0">
                  <a:latin typeface="Cambria Math" pitchFamily="18" charset="0"/>
                  <a:ea typeface="Cambria Math" pitchFamily="18" charset="0"/>
                </a:rPr>
                <a:t>Lower cover plate</a:t>
              </a:r>
              <a:endParaRPr lang="zh-CN" altLang="en-US" dirty="0">
                <a:latin typeface="Cambria Math" pitchFamily="18" charset="0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7092280" y="5507940"/>
              <a:ext cx="171348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latin typeface="Cambria Math" pitchFamily="18" charset="0"/>
                  <a:ea typeface="Cambria Math" pitchFamily="18" charset="0"/>
                </a:rPr>
                <a:t>Internal rubber</a:t>
              </a:r>
              <a:endParaRPr lang="zh-CN" altLang="en-US" dirty="0">
                <a:latin typeface="Cambria Math" pitchFamily="18" charset="0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7092280" y="5805264"/>
              <a:ext cx="184851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>
              <a:spAutoFit/>
            </a:bodyPr>
            <a:lstStyle/>
            <a:p>
              <a:r>
                <a:rPr lang="en-US" altLang="zh-CN" dirty="0" smtClean="0">
                  <a:latin typeface="Cambria Math" pitchFamily="18" charset="0"/>
                  <a:ea typeface="Cambria Math" pitchFamily="18" charset="0"/>
                </a:rPr>
                <a:t>Internal steel plate</a:t>
              </a:r>
              <a:endParaRPr lang="zh-CN" altLang="en-US" dirty="0">
                <a:latin typeface="Cambria Math" pitchFamily="18" charset="0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827584" y="2852936"/>
            <a:ext cx="2520280" cy="720080"/>
            <a:chOff x="1259632" y="2852936"/>
            <a:chExt cx="2520280" cy="720080"/>
          </a:xfrm>
        </p:grpSpPr>
        <p:sp>
          <p:nvSpPr>
            <p:cNvPr id="21" name="椭圆 20"/>
            <p:cNvSpPr/>
            <p:nvPr/>
          </p:nvSpPr>
          <p:spPr>
            <a:xfrm>
              <a:off x="1259632" y="2852936"/>
              <a:ext cx="504056" cy="72008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 Math" pitchFamily="18" charset="0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3275856" y="2852936"/>
              <a:ext cx="504056" cy="72008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 Math" pitchFamily="18" charset="0"/>
              </a:endParaRPr>
            </a:p>
          </p:txBody>
        </p:sp>
      </p:grpSp>
      <p:sp>
        <p:nvSpPr>
          <p:cNvPr id="27" name="右箭头 26"/>
          <p:cNvSpPr/>
          <p:nvPr/>
        </p:nvSpPr>
        <p:spPr>
          <a:xfrm>
            <a:off x="3707904" y="2420888"/>
            <a:ext cx="1008112" cy="216024"/>
          </a:xfrm>
          <a:prstGeom prst="rightArrow">
            <a:avLst>
              <a:gd name="adj1" fmla="val 50000"/>
              <a:gd name="adj2" fmla="val 17460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 Math" pitchFamily="18" charset="0"/>
            </a:endParaRPr>
          </a:p>
        </p:txBody>
      </p:sp>
      <p:sp>
        <p:nvSpPr>
          <p:cNvPr id="30" name="二十四角星 29"/>
          <p:cNvSpPr/>
          <p:nvPr/>
        </p:nvSpPr>
        <p:spPr>
          <a:xfrm>
            <a:off x="5220072" y="2132856"/>
            <a:ext cx="2592288" cy="792088"/>
          </a:xfrm>
          <a:prstGeom prst="star24">
            <a:avLst>
              <a:gd name="adj" fmla="val 4344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latin typeface="Cambria Math" pitchFamily="18" charset="0"/>
                <a:ea typeface="Cambria Math" pitchFamily="18" charset="0"/>
              </a:rPr>
              <a:t>Flexibility</a:t>
            </a:r>
            <a:endParaRPr lang="zh-CN" altLang="en-US" sz="2400" dirty="0">
              <a:latin typeface="Cambria Math" pitchFamily="18" charset="0"/>
              <a:ea typeface="楷体" pitchFamily="49" charset="-122"/>
            </a:endParaRPr>
          </a:p>
        </p:txBody>
      </p:sp>
      <p:grpSp>
        <p:nvGrpSpPr>
          <p:cNvPr id="86" name="组合 85"/>
          <p:cNvGrpSpPr/>
          <p:nvPr/>
        </p:nvGrpSpPr>
        <p:grpSpPr>
          <a:xfrm>
            <a:off x="4067944" y="3068960"/>
            <a:ext cx="4572088" cy="1224136"/>
            <a:chOff x="4067944" y="3212976"/>
            <a:chExt cx="4572088" cy="1224136"/>
          </a:xfrm>
        </p:grpSpPr>
        <p:sp>
          <p:nvSpPr>
            <p:cNvPr id="26" name="右大括号 25"/>
            <p:cNvSpPr/>
            <p:nvPr/>
          </p:nvSpPr>
          <p:spPr>
            <a:xfrm flipH="1">
              <a:off x="4067944" y="3357048"/>
              <a:ext cx="288032" cy="1008056"/>
            </a:xfrm>
            <a:prstGeom prst="rightBrace">
              <a:avLst>
                <a:gd name="adj1" fmla="val 55714"/>
                <a:gd name="adj2" fmla="val 50000"/>
              </a:avLst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 Math" pitchFamily="18" charset="0"/>
              </a:endParaRPr>
            </a:p>
          </p:txBody>
        </p:sp>
        <p:sp>
          <p:nvSpPr>
            <p:cNvPr id="33" name="流程图: 可选过程 32"/>
            <p:cNvSpPr/>
            <p:nvPr/>
          </p:nvSpPr>
          <p:spPr>
            <a:xfrm>
              <a:off x="4644008" y="3212976"/>
              <a:ext cx="3600000" cy="504000"/>
            </a:xfrm>
            <a:prstGeom prst="flowChartAlternateProcess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0000" rIns="90000" rtlCol="0" anchor="ctr"/>
            <a:lstStyle/>
            <a:p>
              <a:pPr algn="ctr"/>
              <a:r>
                <a:rPr lang="en-US" altLang="zh-CN" sz="2400" dirty="0" smtClean="0">
                  <a:latin typeface="Cambria Math" pitchFamily="18" charset="0"/>
                  <a:ea typeface="Cambria Math" pitchFamily="18" charset="0"/>
                </a:rPr>
                <a:t>Superstructure demands </a:t>
              </a:r>
              <a:endParaRPr lang="zh-CN" altLang="en-US" sz="2400" dirty="0">
                <a:latin typeface="Cambria Math" pitchFamily="18" charset="0"/>
                <a:ea typeface="楷体" pitchFamily="49" charset="-122"/>
              </a:endParaRPr>
            </a:p>
          </p:txBody>
        </p:sp>
        <p:sp>
          <p:nvSpPr>
            <p:cNvPr id="60" name="下箭头 59"/>
            <p:cNvSpPr/>
            <p:nvPr/>
          </p:nvSpPr>
          <p:spPr>
            <a:xfrm>
              <a:off x="8460032" y="3212976"/>
              <a:ext cx="180000" cy="540000"/>
            </a:xfrm>
            <a:prstGeom prst="downArrow">
              <a:avLst>
                <a:gd name="adj1" fmla="val 42162"/>
                <a:gd name="adj2" fmla="val 109630"/>
              </a:avLst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 Math" pitchFamily="18" charset="0"/>
              </a:endParaRPr>
            </a:p>
          </p:txBody>
        </p:sp>
        <p:sp>
          <p:nvSpPr>
            <p:cNvPr id="63" name="流程图: 可选过程 62"/>
            <p:cNvSpPr/>
            <p:nvPr/>
          </p:nvSpPr>
          <p:spPr>
            <a:xfrm>
              <a:off x="4644008" y="3933000"/>
              <a:ext cx="3600000" cy="504056"/>
            </a:xfrm>
            <a:prstGeom prst="flowChartAlternateProcess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CN" sz="2400" dirty="0" smtClean="0">
                  <a:latin typeface="Cambria Math" pitchFamily="18" charset="0"/>
                  <a:ea typeface="Cambria Math" pitchFamily="18" charset="0"/>
                </a:rPr>
                <a:t>Base movement</a:t>
              </a:r>
              <a:endParaRPr lang="zh-CN" altLang="en-US" sz="2400" dirty="0">
                <a:latin typeface="Cambria Math" pitchFamily="18" charset="0"/>
                <a:ea typeface="楷体" pitchFamily="49" charset="-122"/>
              </a:endParaRPr>
            </a:p>
          </p:txBody>
        </p:sp>
        <p:sp>
          <p:nvSpPr>
            <p:cNvPr id="64" name="下箭头 63"/>
            <p:cNvSpPr/>
            <p:nvPr/>
          </p:nvSpPr>
          <p:spPr>
            <a:xfrm flipV="1">
              <a:off x="8460032" y="3897112"/>
              <a:ext cx="180000" cy="540000"/>
            </a:xfrm>
            <a:prstGeom prst="downArrow">
              <a:avLst>
                <a:gd name="adj1" fmla="val 42162"/>
                <a:gd name="adj2" fmla="val 109630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 Math" pitchFamily="18" charset="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199778" y="3933056"/>
            <a:ext cx="4908726" cy="1363635"/>
            <a:chOff x="4199778" y="3933056"/>
            <a:chExt cx="4908726" cy="1363635"/>
          </a:xfrm>
        </p:grpSpPr>
        <p:sp>
          <p:nvSpPr>
            <p:cNvPr id="77" name="十二角星 76"/>
            <p:cNvSpPr/>
            <p:nvPr/>
          </p:nvSpPr>
          <p:spPr>
            <a:xfrm rot="20884337">
              <a:off x="6360013" y="4463580"/>
              <a:ext cx="2433600" cy="833111"/>
            </a:xfrm>
            <a:prstGeom prst="star12">
              <a:avLst>
                <a:gd name="adj" fmla="val 4339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CN" dirty="0" smtClean="0">
                  <a:latin typeface="Cambria Math" pitchFamily="18" charset="0"/>
                  <a:ea typeface="Cambria Math" pitchFamily="18" charset="0"/>
                </a:rPr>
                <a:t>Extensive earthquake</a:t>
              </a:r>
              <a:endParaRPr lang="zh-CN" altLang="en-US" dirty="0">
                <a:latin typeface="Cambria Math" pitchFamily="18" charset="0"/>
                <a:ea typeface="楷体" pitchFamily="49" charset="-122"/>
              </a:endParaRPr>
            </a:p>
          </p:txBody>
        </p:sp>
        <p:sp>
          <p:nvSpPr>
            <p:cNvPr id="84" name="十二角星 83"/>
            <p:cNvSpPr/>
            <p:nvPr/>
          </p:nvSpPr>
          <p:spPr>
            <a:xfrm rot="20884337">
              <a:off x="4199778" y="4463529"/>
              <a:ext cx="2433112" cy="833111"/>
            </a:xfrm>
            <a:prstGeom prst="star12">
              <a:avLst>
                <a:gd name="adj" fmla="val 42529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CN" dirty="0" smtClean="0">
                  <a:latin typeface="Cambria Math" pitchFamily="18" charset="0"/>
                  <a:ea typeface="Cambria Math" pitchFamily="18" charset="0"/>
                </a:rPr>
                <a:t>Near-fault ground motion</a:t>
              </a:r>
              <a:endParaRPr lang="zh-CN" altLang="en-US" dirty="0">
                <a:latin typeface="Cambria Math" pitchFamily="18" charset="0"/>
                <a:ea typeface="楷体" pitchFamily="49" charset="-122"/>
              </a:endParaRPr>
            </a:p>
          </p:txBody>
        </p:sp>
        <p:sp>
          <p:nvSpPr>
            <p:cNvPr id="85" name="右弧形箭头 84"/>
            <p:cNvSpPr/>
            <p:nvPr/>
          </p:nvSpPr>
          <p:spPr>
            <a:xfrm flipV="1">
              <a:off x="8676456" y="3933056"/>
              <a:ext cx="432048" cy="1152128"/>
            </a:xfrm>
            <a:prstGeom prst="curvedLeftArrow">
              <a:avLst>
                <a:gd name="adj1" fmla="val 25000"/>
                <a:gd name="adj2" fmla="val 50000"/>
                <a:gd name="adj3" fmla="val 4479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Cambria Math" pitchFamily="18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644008" y="5733256"/>
            <a:ext cx="4499992" cy="921248"/>
            <a:chOff x="4644008" y="5733256"/>
            <a:chExt cx="4499992" cy="921248"/>
          </a:xfrm>
        </p:grpSpPr>
        <p:sp>
          <p:nvSpPr>
            <p:cNvPr id="69" name="标题 1"/>
            <p:cNvSpPr txBox="1">
              <a:spLocks/>
            </p:cNvSpPr>
            <p:nvPr/>
          </p:nvSpPr>
          <p:spPr>
            <a:xfrm>
              <a:off x="5508104" y="5877272"/>
              <a:ext cx="3528392" cy="504056"/>
            </a:xfrm>
            <a:prstGeom prst="rect">
              <a:avLst/>
            </a:prstGeom>
          </p:spPr>
          <p:txBody>
            <a:bodyPr vert="horz" lIns="0" tIns="45720" rIns="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</a:rPr>
                <a:t>New device brings new problem!</a:t>
              </a:r>
            </a:p>
          </p:txBody>
        </p:sp>
        <p:pic>
          <p:nvPicPr>
            <p:cNvPr id="73" name="Picture 15" descr="C:\Program Files\Microsoft Office\MEDIA\OFFICE14\Lines\BD21332_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82141" y="6381328"/>
              <a:ext cx="3761859" cy="213742"/>
            </a:xfrm>
            <a:prstGeom prst="rect">
              <a:avLst/>
            </a:prstGeom>
            <a:noFill/>
          </p:spPr>
        </p:pic>
        <p:pic>
          <p:nvPicPr>
            <p:cNvPr id="74" name="Picture 15" descr="C:\Program Files\Microsoft Office\MEDIA\OFFICE14\Lines\BD21332_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82141" y="5733256"/>
              <a:ext cx="3761859" cy="213742"/>
            </a:xfrm>
            <a:prstGeom prst="rect">
              <a:avLst/>
            </a:prstGeom>
            <a:noFill/>
          </p:spPr>
        </p:pic>
        <p:pic>
          <p:nvPicPr>
            <p:cNvPr id="89" name="Picture 3" descr="C:\Users\Administrator\Documents\Tencent Files\2813528969\FileRecv\MobileFile\IMG_0581.PNG"/>
            <p:cNvPicPr>
              <a:picLocks noChangeAspect="1" noChangeArrowheads="1"/>
            </p:cNvPicPr>
            <p:nvPr/>
          </p:nvPicPr>
          <p:blipFill>
            <a:blip r:embed="rId6" cstate="print"/>
            <a:srcRect l="21776" t="32432" r="21776" b="24498"/>
            <a:stretch>
              <a:fillRect/>
            </a:stretch>
          </p:blipFill>
          <p:spPr bwMode="auto">
            <a:xfrm>
              <a:off x="4644008" y="5745784"/>
              <a:ext cx="669583" cy="90872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xmlns="" val="33812027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1331640" y="620688"/>
            <a:ext cx="781236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标题 1"/>
          <p:cNvSpPr txBox="1">
            <a:spLocks/>
          </p:cNvSpPr>
          <p:nvPr/>
        </p:nvSpPr>
        <p:spPr>
          <a:xfrm>
            <a:off x="4283968" y="692696"/>
            <a:ext cx="4861048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altLang="zh-CN" sz="2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School of Civil Engineering and Mechanics</a:t>
            </a:r>
            <a:endParaRPr lang="zh-CN" altLang="en-US" sz="2000" dirty="0">
              <a:latin typeface="Cambria Math" pitchFamily="18" charset="0"/>
              <a:ea typeface="Arial Unicode MS" pitchFamily="34" charset="-122"/>
              <a:cs typeface="Times New Roman" pitchFamily="18" charset="0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3707904" y="188640"/>
            <a:ext cx="5436096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altLang="zh-CN" sz="2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Huazhong University of Science and Technology</a:t>
            </a:r>
            <a:endParaRPr lang="zh-CN" altLang="en-US" sz="2000" dirty="0">
              <a:latin typeface="Cambria Math" pitchFamily="18" charset="0"/>
              <a:ea typeface="Arial Unicode MS" pitchFamily="34" charset="-122"/>
              <a:cs typeface="Times New Roman" pitchFamily="18" charset="0"/>
            </a:endParaRPr>
          </a:p>
        </p:txBody>
      </p:sp>
      <p:pic>
        <p:nvPicPr>
          <p:cNvPr id="20481" name="Picture 1" descr="C:\Users\Administrator\AppData\Roaming\Tencent\Users\2813528969\QQ\WinTemp\RichOle\P)DW}DSPS9_78@ZQTF5A(W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31640" cy="1288684"/>
          </a:xfrm>
          <a:prstGeom prst="rect">
            <a:avLst/>
          </a:prstGeom>
          <a:noFill/>
        </p:spPr>
      </p:pic>
      <p:sp>
        <p:nvSpPr>
          <p:cNvPr id="34" name="圆角矩形 33"/>
          <p:cNvSpPr/>
          <p:nvPr/>
        </p:nvSpPr>
        <p:spPr>
          <a:xfrm>
            <a:off x="2495600" y="1340768"/>
            <a:ext cx="1800200" cy="504056"/>
          </a:xfrm>
          <a:prstGeom prst="round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Objective</a:t>
            </a:r>
            <a:endParaRPr lang="zh-CN" altLang="en-US" sz="2400" dirty="0">
              <a:solidFill>
                <a:schemeClr val="tx1"/>
              </a:solidFill>
              <a:latin typeface="Cambria Math" pitchFamily="18" charset="0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4811688" y="1340768"/>
            <a:ext cx="1800200" cy="504056"/>
          </a:xfrm>
          <a:prstGeom prst="round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Method</a:t>
            </a:r>
            <a:endParaRPr lang="zh-CN" altLang="en-US" sz="2400" dirty="0">
              <a:solidFill>
                <a:schemeClr val="tx1"/>
              </a:solidFill>
              <a:latin typeface="Cambria Math" pitchFamily="18" charset="0"/>
            </a:endParaRPr>
          </a:p>
        </p:txBody>
      </p:sp>
      <p:sp>
        <p:nvSpPr>
          <p:cNvPr id="36" name="圆角矩形 35"/>
          <p:cNvSpPr/>
          <p:nvPr/>
        </p:nvSpPr>
        <p:spPr>
          <a:xfrm>
            <a:off x="7127776" y="1340768"/>
            <a:ext cx="1800200" cy="504056"/>
          </a:xfrm>
          <a:prstGeom prst="round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Conclusion</a:t>
            </a:r>
            <a:endParaRPr lang="zh-CN" altLang="en-US" sz="2400" dirty="0">
              <a:solidFill>
                <a:schemeClr val="tx1"/>
              </a:solidFill>
              <a:latin typeface="Cambria Math" pitchFamily="18" charset="0"/>
            </a:endParaRPr>
          </a:p>
        </p:txBody>
      </p:sp>
      <p:sp>
        <p:nvSpPr>
          <p:cNvPr id="44" name="圆角矩形 43"/>
          <p:cNvSpPr/>
          <p:nvPr/>
        </p:nvSpPr>
        <p:spPr>
          <a:xfrm>
            <a:off x="179512" y="1340768"/>
            <a:ext cx="1800200" cy="504056"/>
          </a:xfrm>
          <a:prstGeom prst="round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Background</a:t>
            </a:r>
            <a:endParaRPr lang="zh-CN" altLang="en-US" sz="2400" b="1" dirty="0">
              <a:solidFill>
                <a:schemeClr val="tx1"/>
              </a:solidFill>
              <a:latin typeface="Cambria Math" pitchFamily="18" charset="0"/>
            </a:endParaRPr>
          </a:p>
        </p:txBody>
      </p:sp>
      <p:sp>
        <p:nvSpPr>
          <p:cNvPr id="46" name="上凸弯带形 45"/>
          <p:cNvSpPr/>
          <p:nvPr/>
        </p:nvSpPr>
        <p:spPr>
          <a:xfrm>
            <a:off x="2195736" y="2132856"/>
            <a:ext cx="4752528" cy="720080"/>
          </a:xfrm>
          <a:prstGeom prst="ellipseRibbon2">
            <a:avLst>
              <a:gd name="adj1" fmla="val 25000"/>
              <a:gd name="adj2" fmla="val 69067"/>
              <a:gd name="adj3" fmla="val 125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latin typeface="Cambria Math" pitchFamily="18" charset="0"/>
                <a:ea typeface="Cambria Math" pitchFamily="18" charset="0"/>
              </a:rPr>
              <a:t>Structure control</a:t>
            </a:r>
            <a:endParaRPr lang="zh-CN" altLang="en-US" sz="2400" dirty="0">
              <a:latin typeface="Cambria Math" pitchFamily="18" charset="0"/>
              <a:ea typeface="楷体" pitchFamily="49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14516" y="3212976"/>
            <a:ext cx="6454208" cy="961534"/>
            <a:chOff x="114516" y="3212976"/>
            <a:chExt cx="6454208" cy="961534"/>
          </a:xfrm>
        </p:grpSpPr>
        <p:sp>
          <p:nvSpPr>
            <p:cNvPr id="37" name="流程图: 可选过程 36"/>
            <p:cNvSpPr/>
            <p:nvPr/>
          </p:nvSpPr>
          <p:spPr>
            <a:xfrm>
              <a:off x="1600172" y="3212976"/>
              <a:ext cx="4968552" cy="935618"/>
            </a:xfrm>
            <a:prstGeom prst="flowChartAlternateProcess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Reduce</a:t>
              </a:r>
              <a:r>
                <a:rPr lang="en-US" altLang="zh-CN" sz="2400" dirty="0" smtClean="0">
                  <a:latin typeface="Cambria Math" pitchFamily="18" charset="0"/>
                  <a:ea typeface="Cambria Math" pitchFamily="18" charset="0"/>
                </a:rPr>
                <a:t> </a:t>
              </a:r>
              <a:r>
                <a:rPr lang="en-US" altLang="zh-CN" sz="2400" dirty="0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isolation effectiveness </a:t>
              </a:r>
            </a:p>
            <a:p>
              <a:pPr algn="ctr"/>
              <a:r>
                <a:rPr lang="en-US" altLang="zh-CN" sz="2400" dirty="0" smtClean="0">
                  <a:latin typeface="Cambria Math" pitchFamily="18" charset="0"/>
                  <a:ea typeface="Cambria Math" pitchFamily="18" charset="0"/>
                </a:rPr>
                <a:t>in superstructure response control</a:t>
              </a:r>
              <a:endParaRPr lang="zh-CN" altLang="en-US" sz="2400" dirty="0">
                <a:latin typeface="Cambria Math" pitchFamily="18" charset="0"/>
              </a:endParaRPr>
            </a:p>
          </p:txBody>
        </p:sp>
        <p:sp>
          <p:nvSpPr>
            <p:cNvPr id="38" name="十二角星 37"/>
            <p:cNvSpPr/>
            <p:nvPr/>
          </p:nvSpPr>
          <p:spPr>
            <a:xfrm rot="20884337">
              <a:off x="114516" y="3272442"/>
              <a:ext cx="1315294" cy="902068"/>
            </a:xfrm>
            <a:prstGeom prst="star12">
              <a:avLst>
                <a:gd name="adj" fmla="val 4339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</a:rPr>
                <a:t>passive</a:t>
              </a:r>
              <a:endParaRPr lang="zh-CN" altLang="en-US" sz="2000" dirty="0">
                <a:latin typeface="Cambria Math" pitchFamily="18" charset="0"/>
                <a:ea typeface="楷体" pitchFamily="49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14516" y="4422038"/>
            <a:ext cx="8657990" cy="902068"/>
            <a:chOff x="114516" y="4422038"/>
            <a:chExt cx="8657990" cy="902068"/>
          </a:xfrm>
        </p:grpSpPr>
        <p:sp>
          <p:nvSpPr>
            <p:cNvPr id="39" name="十二角星 38"/>
            <p:cNvSpPr/>
            <p:nvPr/>
          </p:nvSpPr>
          <p:spPr>
            <a:xfrm rot="20884337">
              <a:off x="114516" y="4422038"/>
              <a:ext cx="1315294" cy="902068"/>
            </a:xfrm>
            <a:prstGeom prst="star12">
              <a:avLst>
                <a:gd name="adj" fmla="val 4339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 smtClean="0">
                  <a:latin typeface="Cambria Math" pitchFamily="18" charset="0"/>
                  <a:ea typeface="Cambria Math" pitchFamily="18" charset="0"/>
                </a:rPr>
                <a:t>active</a:t>
              </a:r>
              <a:endParaRPr lang="zh-CN" altLang="en-US" sz="2000" b="1" dirty="0">
                <a:latin typeface="Cambria Math" pitchFamily="18" charset="0"/>
                <a:ea typeface="楷体" pitchFamily="49" charset="-122"/>
              </a:endParaRPr>
            </a:p>
          </p:txBody>
        </p:sp>
        <p:sp>
          <p:nvSpPr>
            <p:cNvPr id="40" name="流程图: 可选过程 39"/>
            <p:cNvSpPr/>
            <p:nvPr/>
          </p:nvSpPr>
          <p:spPr>
            <a:xfrm>
              <a:off x="1591206" y="4486936"/>
              <a:ext cx="7181300" cy="772267"/>
            </a:xfrm>
            <a:prstGeom prst="flowChartAlternateProcess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 smtClean="0">
                  <a:latin typeface="Cambria Math" pitchFamily="18" charset="0"/>
                  <a:ea typeface="Cambria Math" pitchFamily="18" charset="0"/>
                </a:rPr>
                <a:t>Require </a:t>
              </a:r>
              <a:r>
                <a:rPr lang="en-US" altLang="zh-CN" sz="2400" dirty="0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large power supply </a:t>
              </a:r>
              <a:r>
                <a:rPr lang="en-US" altLang="zh-CN" sz="2400" dirty="0" smtClean="0">
                  <a:latin typeface="Cambria Math" pitchFamily="18" charset="0"/>
                  <a:ea typeface="Cambria Math" pitchFamily="18" charset="0"/>
                </a:rPr>
                <a:t>and </a:t>
              </a:r>
              <a:r>
                <a:rPr lang="en-US" altLang="zh-CN" sz="2400" dirty="0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doubtable reliability</a:t>
              </a:r>
              <a:endParaRPr lang="zh-CN" altLang="en-US" sz="2400" dirty="0">
                <a:solidFill>
                  <a:srgbClr val="FF0000"/>
                </a:solidFill>
                <a:latin typeface="Cambria Math" pitchFamily="18" charset="0"/>
              </a:endParaRPr>
            </a:p>
          </p:txBody>
        </p:sp>
      </p:grpSp>
      <p:sp>
        <p:nvSpPr>
          <p:cNvPr id="41" name="标题 1"/>
          <p:cNvSpPr txBox="1">
            <a:spLocks/>
          </p:cNvSpPr>
          <p:nvPr/>
        </p:nvSpPr>
        <p:spPr>
          <a:xfrm>
            <a:off x="1907704" y="4561199"/>
            <a:ext cx="6637939" cy="6237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zh-CN" altLang="en-US" sz="2000" b="1" dirty="0" smtClean="0">
              <a:latin typeface="Cambria Math" pitchFamily="18" charset="0"/>
              <a:ea typeface="楷体" pitchFamily="49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14516" y="5553218"/>
            <a:ext cx="7066670" cy="902068"/>
            <a:chOff x="114516" y="5553218"/>
            <a:chExt cx="7066670" cy="902068"/>
          </a:xfrm>
        </p:grpSpPr>
        <p:grpSp>
          <p:nvGrpSpPr>
            <p:cNvPr id="30" name="组合 29"/>
            <p:cNvGrpSpPr/>
            <p:nvPr/>
          </p:nvGrpSpPr>
          <p:grpSpPr>
            <a:xfrm>
              <a:off x="114516" y="5553218"/>
              <a:ext cx="7066670" cy="902068"/>
              <a:chOff x="114516" y="5553218"/>
              <a:chExt cx="7066670" cy="902068"/>
            </a:xfrm>
          </p:grpSpPr>
          <p:sp>
            <p:nvSpPr>
              <p:cNvPr id="42" name="十二角星 41"/>
              <p:cNvSpPr/>
              <p:nvPr/>
            </p:nvSpPr>
            <p:spPr>
              <a:xfrm rot="20884337">
                <a:off x="114516" y="5553218"/>
                <a:ext cx="1315294" cy="902068"/>
              </a:xfrm>
              <a:prstGeom prst="star12">
                <a:avLst>
                  <a:gd name="adj" fmla="val 43390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2000" dirty="0" smtClean="0">
                    <a:latin typeface="Cambria Math" pitchFamily="18" charset="0"/>
                    <a:ea typeface="Cambria Math" pitchFamily="18" charset="0"/>
                  </a:rPr>
                  <a:t>Semi-active</a:t>
                </a:r>
                <a:endParaRPr lang="zh-CN" altLang="en-US" sz="2000" dirty="0">
                  <a:latin typeface="Cambria Math" pitchFamily="18" charset="0"/>
                  <a:ea typeface="楷体" pitchFamily="49" charset="-122"/>
                </a:endParaRPr>
              </a:p>
            </p:txBody>
          </p:sp>
          <p:sp>
            <p:nvSpPr>
              <p:cNvPr id="43" name="流程图: 可选过程 42"/>
              <p:cNvSpPr/>
              <p:nvPr/>
            </p:nvSpPr>
            <p:spPr>
              <a:xfrm>
                <a:off x="1619672" y="5610703"/>
                <a:ext cx="5561514" cy="771799"/>
              </a:xfrm>
              <a:prstGeom prst="flowChartAlternateProcess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 smtClean="0">
                    <a:latin typeface="Cambria Math" pitchFamily="18" charset="0"/>
                    <a:ea typeface="Cambria Math" pitchFamily="18" charset="0"/>
                  </a:rPr>
                  <a:t>Effectiveness + reliability + adaptability </a:t>
                </a:r>
                <a:endParaRPr lang="zh-CN" altLang="en-US" sz="2400" dirty="0" smtClean="0">
                  <a:latin typeface="Cambria Math" pitchFamily="18" charset="0"/>
                  <a:ea typeface="楷体" pitchFamily="49" charset="-122"/>
                </a:endParaRPr>
              </a:p>
            </p:txBody>
          </p:sp>
        </p:grpSp>
        <p:sp>
          <p:nvSpPr>
            <p:cNvPr id="51" name="任意多边形 50"/>
            <p:cNvSpPr/>
            <p:nvPr/>
          </p:nvSpPr>
          <p:spPr>
            <a:xfrm>
              <a:off x="1800086" y="6156480"/>
              <a:ext cx="1728192" cy="77968"/>
            </a:xfrm>
            <a:custGeom>
              <a:avLst/>
              <a:gdLst>
                <a:gd name="connsiteX0" fmla="*/ 0 w 4643252"/>
                <a:gd name="connsiteY0" fmla="*/ 71287 h 130786"/>
                <a:gd name="connsiteX1" fmla="*/ 451262 w 4643252"/>
                <a:gd name="connsiteY1" fmla="*/ 23786 h 130786"/>
                <a:gd name="connsiteX2" fmla="*/ 961901 w 4643252"/>
                <a:gd name="connsiteY2" fmla="*/ 83163 h 130786"/>
                <a:gd name="connsiteX3" fmla="*/ 1520042 w 4643252"/>
                <a:gd name="connsiteY3" fmla="*/ 35 h 130786"/>
                <a:gd name="connsiteX4" fmla="*/ 2339439 w 4643252"/>
                <a:gd name="connsiteY4" fmla="*/ 95038 h 130786"/>
                <a:gd name="connsiteX5" fmla="*/ 3028208 w 4643252"/>
                <a:gd name="connsiteY5" fmla="*/ 11911 h 130786"/>
                <a:gd name="connsiteX6" fmla="*/ 3918857 w 4643252"/>
                <a:gd name="connsiteY6" fmla="*/ 130664 h 130786"/>
                <a:gd name="connsiteX7" fmla="*/ 4643252 w 4643252"/>
                <a:gd name="connsiteY7" fmla="*/ 35661 h 13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43252" h="130786">
                  <a:moveTo>
                    <a:pt x="0" y="71287"/>
                  </a:moveTo>
                  <a:cubicBezTo>
                    <a:pt x="145472" y="46547"/>
                    <a:pt x="290945" y="21807"/>
                    <a:pt x="451262" y="23786"/>
                  </a:cubicBezTo>
                  <a:cubicBezTo>
                    <a:pt x="611579" y="25765"/>
                    <a:pt x="783771" y="87122"/>
                    <a:pt x="961901" y="83163"/>
                  </a:cubicBezTo>
                  <a:cubicBezTo>
                    <a:pt x="1140031" y="79204"/>
                    <a:pt x="1290452" y="-1944"/>
                    <a:pt x="1520042" y="35"/>
                  </a:cubicBezTo>
                  <a:cubicBezTo>
                    <a:pt x="1749632" y="2014"/>
                    <a:pt x="2088078" y="93059"/>
                    <a:pt x="2339439" y="95038"/>
                  </a:cubicBezTo>
                  <a:cubicBezTo>
                    <a:pt x="2590800" y="97017"/>
                    <a:pt x="2764972" y="5973"/>
                    <a:pt x="3028208" y="11911"/>
                  </a:cubicBezTo>
                  <a:cubicBezTo>
                    <a:pt x="3291444" y="17849"/>
                    <a:pt x="3649683" y="126706"/>
                    <a:pt x="3918857" y="130664"/>
                  </a:cubicBezTo>
                  <a:cubicBezTo>
                    <a:pt x="4188031" y="134622"/>
                    <a:pt x="4443351" y="41599"/>
                    <a:pt x="4643252" y="35661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 Math" pitchFamily="18" charset="0"/>
              </a:endParaRPr>
            </a:p>
          </p:txBody>
        </p:sp>
        <p:sp>
          <p:nvSpPr>
            <p:cNvPr id="53" name="任意多边形 52"/>
            <p:cNvSpPr/>
            <p:nvPr/>
          </p:nvSpPr>
          <p:spPr>
            <a:xfrm>
              <a:off x="3816310" y="6156480"/>
              <a:ext cx="1368152" cy="77968"/>
            </a:xfrm>
            <a:custGeom>
              <a:avLst/>
              <a:gdLst>
                <a:gd name="connsiteX0" fmla="*/ 0 w 4643252"/>
                <a:gd name="connsiteY0" fmla="*/ 71287 h 130786"/>
                <a:gd name="connsiteX1" fmla="*/ 451262 w 4643252"/>
                <a:gd name="connsiteY1" fmla="*/ 23786 h 130786"/>
                <a:gd name="connsiteX2" fmla="*/ 961901 w 4643252"/>
                <a:gd name="connsiteY2" fmla="*/ 83163 h 130786"/>
                <a:gd name="connsiteX3" fmla="*/ 1520042 w 4643252"/>
                <a:gd name="connsiteY3" fmla="*/ 35 h 130786"/>
                <a:gd name="connsiteX4" fmla="*/ 2339439 w 4643252"/>
                <a:gd name="connsiteY4" fmla="*/ 95038 h 130786"/>
                <a:gd name="connsiteX5" fmla="*/ 3028208 w 4643252"/>
                <a:gd name="connsiteY5" fmla="*/ 11911 h 130786"/>
                <a:gd name="connsiteX6" fmla="*/ 3918857 w 4643252"/>
                <a:gd name="connsiteY6" fmla="*/ 130664 h 130786"/>
                <a:gd name="connsiteX7" fmla="*/ 4643252 w 4643252"/>
                <a:gd name="connsiteY7" fmla="*/ 35661 h 13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43252" h="130786">
                  <a:moveTo>
                    <a:pt x="0" y="71287"/>
                  </a:moveTo>
                  <a:cubicBezTo>
                    <a:pt x="145472" y="46547"/>
                    <a:pt x="290945" y="21807"/>
                    <a:pt x="451262" y="23786"/>
                  </a:cubicBezTo>
                  <a:cubicBezTo>
                    <a:pt x="611579" y="25765"/>
                    <a:pt x="783771" y="87122"/>
                    <a:pt x="961901" y="83163"/>
                  </a:cubicBezTo>
                  <a:cubicBezTo>
                    <a:pt x="1140031" y="79204"/>
                    <a:pt x="1290452" y="-1944"/>
                    <a:pt x="1520042" y="35"/>
                  </a:cubicBezTo>
                  <a:cubicBezTo>
                    <a:pt x="1749632" y="2014"/>
                    <a:pt x="2088078" y="93059"/>
                    <a:pt x="2339439" y="95038"/>
                  </a:cubicBezTo>
                  <a:cubicBezTo>
                    <a:pt x="2590800" y="97017"/>
                    <a:pt x="2764972" y="5973"/>
                    <a:pt x="3028208" y="11911"/>
                  </a:cubicBezTo>
                  <a:cubicBezTo>
                    <a:pt x="3291444" y="17849"/>
                    <a:pt x="3649683" y="126706"/>
                    <a:pt x="3918857" y="130664"/>
                  </a:cubicBezTo>
                  <a:cubicBezTo>
                    <a:pt x="4188031" y="134622"/>
                    <a:pt x="4443351" y="41599"/>
                    <a:pt x="4643252" y="35661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 Math" pitchFamily="18" charset="0"/>
              </a:endParaRPr>
            </a:p>
          </p:txBody>
        </p:sp>
        <p:sp>
          <p:nvSpPr>
            <p:cNvPr id="54" name="任意多边形 53"/>
            <p:cNvSpPr/>
            <p:nvPr/>
          </p:nvSpPr>
          <p:spPr>
            <a:xfrm>
              <a:off x="5400486" y="6156480"/>
              <a:ext cx="1584016" cy="77968"/>
            </a:xfrm>
            <a:custGeom>
              <a:avLst/>
              <a:gdLst>
                <a:gd name="connsiteX0" fmla="*/ 0 w 4643252"/>
                <a:gd name="connsiteY0" fmla="*/ 71287 h 130786"/>
                <a:gd name="connsiteX1" fmla="*/ 451262 w 4643252"/>
                <a:gd name="connsiteY1" fmla="*/ 23786 h 130786"/>
                <a:gd name="connsiteX2" fmla="*/ 961901 w 4643252"/>
                <a:gd name="connsiteY2" fmla="*/ 83163 h 130786"/>
                <a:gd name="connsiteX3" fmla="*/ 1520042 w 4643252"/>
                <a:gd name="connsiteY3" fmla="*/ 35 h 130786"/>
                <a:gd name="connsiteX4" fmla="*/ 2339439 w 4643252"/>
                <a:gd name="connsiteY4" fmla="*/ 95038 h 130786"/>
                <a:gd name="connsiteX5" fmla="*/ 3028208 w 4643252"/>
                <a:gd name="connsiteY5" fmla="*/ 11911 h 130786"/>
                <a:gd name="connsiteX6" fmla="*/ 3918857 w 4643252"/>
                <a:gd name="connsiteY6" fmla="*/ 130664 h 130786"/>
                <a:gd name="connsiteX7" fmla="*/ 4643252 w 4643252"/>
                <a:gd name="connsiteY7" fmla="*/ 35661 h 13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43252" h="130786">
                  <a:moveTo>
                    <a:pt x="0" y="71287"/>
                  </a:moveTo>
                  <a:cubicBezTo>
                    <a:pt x="145472" y="46547"/>
                    <a:pt x="290945" y="21807"/>
                    <a:pt x="451262" y="23786"/>
                  </a:cubicBezTo>
                  <a:cubicBezTo>
                    <a:pt x="611579" y="25765"/>
                    <a:pt x="783771" y="87122"/>
                    <a:pt x="961901" y="83163"/>
                  </a:cubicBezTo>
                  <a:cubicBezTo>
                    <a:pt x="1140031" y="79204"/>
                    <a:pt x="1290452" y="-1944"/>
                    <a:pt x="1520042" y="35"/>
                  </a:cubicBezTo>
                  <a:cubicBezTo>
                    <a:pt x="1749632" y="2014"/>
                    <a:pt x="2088078" y="93059"/>
                    <a:pt x="2339439" y="95038"/>
                  </a:cubicBezTo>
                  <a:cubicBezTo>
                    <a:pt x="2590800" y="97017"/>
                    <a:pt x="2764972" y="5973"/>
                    <a:pt x="3028208" y="11911"/>
                  </a:cubicBezTo>
                  <a:cubicBezTo>
                    <a:pt x="3291444" y="17849"/>
                    <a:pt x="3649683" y="126706"/>
                    <a:pt x="3918857" y="130664"/>
                  </a:cubicBezTo>
                  <a:cubicBezTo>
                    <a:pt x="4188031" y="134622"/>
                    <a:pt x="4443351" y="41599"/>
                    <a:pt x="4643252" y="35661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 Math" pitchFamily="18" charset="0"/>
              </a:endParaRPr>
            </a:p>
          </p:txBody>
        </p:sp>
      </p:grpSp>
      <p:pic>
        <p:nvPicPr>
          <p:cNvPr id="55" name="图片 5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393744" y="5445224"/>
            <a:ext cx="903058" cy="1292562"/>
          </a:xfrm>
          <a:prstGeom prst="rect">
            <a:avLst/>
          </a:prstGeom>
        </p:spPr>
      </p:pic>
      <p:grpSp>
        <p:nvGrpSpPr>
          <p:cNvPr id="71" name="组合 70"/>
          <p:cNvGrpSpPr/>
          <p:nvPr/>
        </p:nvGrpSpPr>
        <p:grpSpPr>
          <a:xfrm>
            <a:off x="6660360" y="3012028"/>
            <a:ext cx="2448144" cy="1382666"/>
            <a:chOff x="6588224" y="2780928"/>
            <a:chExt cx="2448144" cy="1382666"/>
          </a:xfrm>
        </p:grpSpPr>
        <p:grpSp>
          <p:nvGrpSpPr>
            <p:cNvPr id="59" name="组合 58"/>
            <p:cNvGrpSpPr/>
            <p:nvPr/>
          </p:nvGrpSpPr>
          <p:grpSpPr>
            <a:xfrm>
              <a:off x="7207268" y="3356992"/>
              <a:ext cx="1224136" cy="806602"/>
              <a:chOff x="8316416" y="2262358"/>
              <a:chExt cx="1224136" cy="806602"/>
            </a:xfrm>
          </p:grpSpPr>
          <p:sp>
            <p:nvSpPr>
              <p:cNvPr id="58" name="流程图: 可选过程 57"/>
              <p:cNvSpPr/>
              <p:nvPr/>
            </p:nvSpPr>
            <p:spPr>
              <a:xfrm>
                <a:off x="8316416" y="2276872"/>
                <a:ext cx="1224136" cy="792088"/>
              </a:xfrm>
              <a:prstGeom prst="flowChartAlternateProcess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bg1"/>
                  </a:solidFill>
                  <a:latin typeface="Cambria Math" pitchFamily="18" charset="0"/>
                </a:endParaRPr>
              </a:p>
            </p:txBody>
          </p:sp>
          <p:pic>
            <p:nvPicPr>
              <p:cNvPr id="2051" name="Picture 3" descr="C:\Users\Administrator\AppData\Local\Microsoft\Windows\Temporary Internet Files\Content.IE5\EQMYKPG6\256px-Balance_icon.svg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388424" y="2262358"/>
                <a:ext cx="1072406" cy="756446"/>
              </a:xfrm>
              <a:prstGeom prst="rect">
                <a:avLst/>
              </a:prstGeom>
              <a:noFill/>
            </p:spPr>
          </p:pic>
        </p:grpSp>
        <p:sp>
          <p:nvSpPr>
            <p:cNvPr id="68" name="圆角矩形 67"/>
            <p:cNvSpPr/>
            <p:nvPr/>
          </p:nvSpPr>
          <p:spPr>
            <a:xfrm>
              <a:off x="6588224" y="2780928"/>
              <a:ext cx="1152128" cy="50405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</a:rPr>
                <a:t>Isolation</a:t>
              </a:r>
            </a:p>
            <a:p>
              <a:pPr algn="ctr"/>
              <a:r>
                <a:rPr lang="en-US" altLang="zh-CN" dirty="0" smtClean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</a:rPr>
                <a:t>safety</a:t>
              </a:r>
              <a:endParaRPr lang="zh-CN" altLang="en-US" dirty="0">
                <a:solidFill>
                  <a:schemeClr val="tx1"/>
                </a:solidFill>
                <a:latin typeface="Cambria Math" pitchFamily="18" charset="0"/>
              </a:endParaRPr>
            </a:p>
          </p:txBody>
        </p:sp>
        <p:sp>
          <p:nvSpPr>
            <p:cNvPr id="70" name="圆角矩形 69"/>
            <p:cNvSpPr/>
            <p:nvPr/>
          </p:nvSpPr>
          <p:spPr>
            <a:xfrm>
              <a:off x="7884368" y="2780984"/>
              <a:ext cx="1152000" cy="504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</a:rPr>
                <a:t>Isolation</a:t>
              </a:r>
            </a:p>
            <a:p>
              <a:pPr algn="ctr"/>
              <a:r>
                <a:rPr lang="en-US" altLang="zh-CN" dirty="0" smtClean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</a:rPr>
                <a:t>effective</a:t>
              </a:r>
              <a:endParaRPr lang="zh-CN" altLang="en-US" dirty="0">
                <a:solidFill>
                  <a:schemeClr val="tx1"/>
                </a:solidFill>
                <a:latin typeface="Cambria Math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812027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1331640" y="620688"/>
            <a:ext cx="781236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标题 1"/>
          <p:cNvSpPr txBox="1">
            <a:spLocks/>
          </p:cNvSpPr>
          <p:nvPr/>
        </p:nvSpPr>
        <p:spPr>
          <a:xfrm>
            <a:off x="4283968" y="692696"/>
            <a:ext cx="4861048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altLang="zh-CN" sz="2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School of Civil Engineering and Mechanics</a:t>
            </a:r>
            <a:endParaRPr lang="zh-CN" altLang="en-US" sz="2000" dirty="0">
              <a:latin typeface="Cambria Math" pitchFamily="18" charset="0"/>
              <a:ea typeface="Arial Unicode MS" pitchFamily="34" charset="-122"/>
              <a:cs typeface="Times New Roman" pitchFamily="18" charset="0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3707904" y="188640"/>
            <a:ext cx="5436096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altLang="zh-CN" sz="2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Huazhong University of Science and Technology</a:t>
            </a:r>
            <a:endParaRPr lang="zh-CN" altLang="en-US" sz="2000" dirty="0">
              <a:latin typeface="Cambria Math" pitchFamily="18" charset="0"/>
              <a:ea typeface="Arial Unicode MS" pitchFamily="34" charset="-122"/>
              <a:cs typeface="Times New Roman" pitchFamily="18" charset="0"/>
            </a:endParaRPr>
          </a:p>
        </p:txBody>
      </p:sp>
      <p:pic>
        <p:nvPicPr>
          <p:cNvPr id="20481" name="Picture 1" descr="C:\Users\Administrator\AppData\Roaming\Tencent\Users\2813528969\QQ\WinTemp\RichOle\P)DW}DSPS9_78@ZQTF5A(W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31640" cy="1288684"/>
          </a:xfrm>
          <a:prstGeom prst="rect">
            <a:avLst/>
          </a:prstGeom>
          <a:noFill/>
        </p:spPr>
      </p:pic>
      <p:sp>
        <p:nvSpPr>
          <p:cNvPr id="34" name="圆角矩形 33"/>
          <p:cNvSpPr/>
          <p:nvPr/>
        </p:nvSpPr>
        <p:spPr>
          <a:xfrm>
            <a:off x="2495600" y="1340768"/>
            <a:ext cx="1800200" cy="504056"/>
          </a:xfrm>
          <a:prstGeom prst="round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Objective</a:t>
            </a:r>
            <a:endParaRPr lang="zh-CN" altLang="en-US" sz="2400" dirty="0">
              <a:solidFill>
                <a:schemeClr val="tx1"/>
              </a:solidFill>
              <a:latin typeface="Cambria Math" pitchFamily="18" charset="0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4811688" y="1340768"/>
            <a:ext cx="1800200" cy="504056"/>
          </a:xfrm>
          <a:prstGeom prst="round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Method</a:t>
            </a:r>
            <a:endParaRPr lang="zh-CN" altLang="en-US" sz="2400" dirty="0">
              <a:solidFill>
                <a:schemeClr val="tx1"/>
              </a:solidFill>
              <a:latin typeface="Cambria Math" pitchFamily="18" charset="0"/>
            </a:endParaRPr>
          </a:p>
        </p:txBody>
      </p:sp>
      <p:sp>
        <p:nvSpPr>
          <p:cNvPr id="36" name="圆角矩形 35"/>
          <p:cNvSpPr/>
          <p:nvPr/>
        </p:nvSpPr>
        <p:spPr>
          <a:xfrm>
            <a:off x="7127776" y="1340768"/>
            <a:ext cx="1800200" cy="504056"/>
          </a:xfrm>
          <a:prstGeom prst="round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Conclusion</a:t>
            </a:r>
            <a:endParaRPr lang="zh-CN" altLang="en-US" sz="2400" dirty="0">
              <a:solidFill>
                <a:schemeClr val="tx1"/>
              </a:solidFill>
              <a:latin typeface="Cambria Math" pitchFamily="18" charset="0"/>
            </a:endParaRPr>
          </a:p>
        </p:txBody>
      </p:sp>
      <p:sp>
        <p:nvSpPr>
          <p:cNvPr id="44" name="圆角矩形 43"/>
          <p:cNvSpPr/>
          <p:nvPr/>
        </p:nvSpPr>
        <p:spPr>
          <a:xfrm>
            <a:off x="179512" y="1340768"/>
            <a:ext cx="1800200" cy="504056"/>
          </a:xfrm>
          <a:prstGeom prst="round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Background</a:t>
            </a:r>
            <a:endParaRPr lang="zh-CN" altLang="en-US" sz="2400" b="1" dirty="0">
              <a:solidFill>
                <a:schemeClr val="tx1"/>
              </a:solidFill>
              <a:latin typeface="Cambria Math" pitchFamily="18" charset="0"/>
            </a:endParaRPr>
          </a:p>
        </p:txBody>
      </p:sp>
      <p:grpSp>
        <p:nvGrpSpPr>
          <p:cNvPr id="91" name="组合 90"/>
          <p:cNvGrpSpPr/>
          <p:nvPr/>
        </p:nvGrpSpPr>
        <p:grpSpPr>
          <a:xfrm>
            <a:off x="35136" y="2060848"/>
            <a:ext cx="4608872" cy="2736304"/>
            <a:chOff x="-211797" y="2420888"/>
            <a:chExt cx="5396373" cy="3240360"/>
          </a:xfrm>
        </p:grpSpPr>
        <p:sp>
          <p:nvSpPr>
            <p:cNvPr id="60" name="矩形 59"/>
            <p:cNvSpPr/>
            <p:nvPr/>
          </p:nvSpPr>
          <p:spPr>
            <a:xfrm>
              <a:off x="-211797" y="2420888"/>
              <a:ext cx="1559594" cy="66713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</a:rPr>
                <a:t>earthquake</a:t>
              </a:r>
              <a:endParaRPr lang="zh-CN" altLang="en-US" dirty="0">
                <a:solidFill>
                  <a:schemeClr val="tx1"/>
                </a:solidFill>
                <a:latin typeface="Cambria Math" pitchFamily="18" charset="0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1882514" y="2420888"/>
              <a:ext cx="1362511" cy="66713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</a:rPr>
                <a:t>structure</a:t>
              </a:r>
              <a:endParaRPr lang="zh-CN" altLang="en-US" dirty="0">
                <a:solidFill>
                  <a:schemeClr val="tx1"/>
                </a:solidFill>
                <a:latin typeface="Cambria Math" pitchFamily="18" charset="0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3746370" y="2420888"/>
              <a:ext cx="1362511" cy="66713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</a:rPr>
                <a:t>response</a:t>
              </a:r>
              <a:endParaRPr lang="zh-CN" altLang="en-US" dirty="0">
                <a:solidFill>
                  <a:schemeClr val="tx1"/>
                </a:solidFill>
                <a:latin typeface="Cambria Math" pitchFamily="18" charset="0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1882514" y="3659849"/>
              <a:ext cx="1362511" cy="66713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</a:rPr>
                <a:t>control device</a:t>
              </a:r>
              <a:endParaRPr lang="zh-CN" altLang="en-US" dirty="0">
                <a:solidFill>
                  <a:schemeClr val="tx1"/>
                </a:solidFill>
                <a:latin typeface="Cambria Math" pitchFamily="18" charset="0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1882514" y="4898810"/>
              <a:ext cx="1362511" cy="66713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altLang="zh-CN" sz="1750" dirty="0" smtClean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</a:rPr>
                <a:t>control </a:t>
              </a:r>
            </a:p>
            <a:p>
              <a:pPr algn="ctr"/>
              <a:r>
                <a:rPr lang="en-US" altLang="zh-CN" sz="1750" dirty="0" smtClean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</a:rPr>
                <a:t>algorithm</a:t>
              </a:r>
              <a:endParaRPr lang="zh-CN" altLang="en-US" sz="1750" dirty="0">
                <a:solidFill>
                  <a:schemeClr val="tx1"/>
                </a:solidFill>
                <a:latin typeface="Cambria Math" pitchFamily="18" charset="0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3822065" y="3659849"/>
              <a:ext cx="1362511" cy="66713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</a:rPr>
                <a:t>feedback  sensor</a:t>
              </a:r>
              <a:endParaRPr lang="zh-CN" altLang="en-US" dirty="0">
                <a:solidFill>
                  <a:schemeClr val="tx1"/>
                </a:solidFill>
                <a:latin typeface="Cambria Math" pitchFamily="18" charset="0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-211375" y="3659849"/>
              <a:ext cx="1559172" cy="66713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CN" sz="1750" dirty="0" err="1" smtClean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</a:rPr>
                <a:t>feedforward</a:t>
              </a:r>
              <a:r>
                <a:rPr lang="en-US" altLang="zh-CN" sz="1750" dirty="0" smtClean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</a:rPr>
                <a:t> sensor</a:t>
              </a:r>
              <a:endParaRPr lang="zh-CN" altLang="en-US" sz="1750" dirty="0">
                <a:solidFill>
                  <a:schemeClr val="tx1"/>
                </a:solidFill>
                <a:latin typeface="Cambria Math" pitchFamily="18" charset="0"/>
              </a:endParaRPr>
            </a:p>
          </p:txBody>
        </p:sp>
        <p:sp>
          <p:nvSpPr>
            <p:cNvPr id="68" name="右箭头 67"/>
            <p:cNvSpPr/>
            <p:nvPr/>
          </p:nvSpPr>
          <p:spPr>
            <a:xfrm>
              <a:off x="1394818" y="2706802"/>
              <a:ext cx="454170" cy="190609"/>
            </a:xfrm>
            <a:prstGeom prst="rightArrow">
              <a:avLst>
                <a:gd name="adj1" fmla="val 50000"/>
                <a:gd name="adj2" fmla="val 8141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 Math" pitchFamily="18" charset="0"/>
              </a:endParaRPr>
            </a:p>
          </p:txBody>
        </p:sp>
        <p:sp>
          <p:nvSpPr>
            <p:cNvPr id="71" name="右箭头 70"/>
            <p:cNvSpPr/>
            <p:nvPr/>
          </p:nvSpPr>
          <p:spPr>
            <a:xfrm>
              <a:off x="3266574" y="2706802"/>
              <a:ext cx="454170" cy="190609"/>
            </a:xfrm>
            <a:prstGeom prst="rightArrow">
              <a:avLst>
                <a:gd name="adj1" fmla="val 50000"/>
                <a:gd name="adj2" fmla="val 8141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 Math" pitchFamily="18" charset="0"/>
              </a:endParaRPr>
            </a:p>
          </p:txBody>
        </p:sp>
        <p:sp>
          <p:nvSpPr>
            <p:cNvPr id="72" name="右箭头 71"/>
            <p:cNvSpPr/>
            <p:nvPr/>
          </p:nvSpPr>
          <p:spPr>
            <a:xfrm rot="16200000">
              <a:off x="2296988" y="3295461"/>
              <a:ext cx="476524" cy="151390"/>
            </a:xfrm>
            <a:prstGeom prst="rightArrow">
              <a:avLst>
                <a:gd name="adj1" fmla="val 50000"/>
                <a:gd name="adj2" fmla="val 8141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 Math" pitchFamily="18" charset="0"/>
              </a:endParaRPr>
            </a:p>
          </p:txBody>
        </p:sp>
        <p:sp>
          <p:nvSpPr>
            <p:cNvPr id="73" name="右箭头 72"/>
            <p:cNvSpPr/>
            <p:nvPr/>
          </p:nvSpPr>
          <p:spPr>
            <a:xfrm rot="16200000">
              <a:off x="2296988" y="4547178"/>
              <a:ext cx="476524" cy="151390"/>
            </a:xfrm>
            <a:prstGeom prst="rightArrow">
              <a:avLst>
                <a:gd name="adj1" fmla="val 50000"/>
                <a:gd name="adj2" fmla="val 8141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 Math" pitchFamily="18" charset="0"/>
              </a:endParaRPr>
            </a:p>
          </p:txBody>
        </p:sp>
        <p:sp>
          <p:nvSpPr>
            <p:cNvPr id="74" name="直角上箭头 73"/>
            <p:cNvSpPr/>
            <p:nvPr/>
          </p:nvSpPr>
          <p:spPr>
            <a:xfrm rot="5400000" flipV="1">
              <a:off x="3506736" y="4207752"/>
              <a:ext cx="857744" cy="1286816"/>
            </a:xfrm>
            <a:prstGeom prst="bentUpArrow">
              <a:avLst>
                <a:gd name="adj1" fmla="val 11962"/>
                <a:gd name="adj2" fmla="val 10976"/>
                <a:gd name="adj3" fmla="val 2362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 Math" pitchFamily="18" charset="0"/>
              </a:endParaRPr>
            </a:p>
          </p:txBody>
        </p:sp>
        <p:sp>
          <p:nvSpPr>
            <p:cNvPr id="75" name="直角上箭头 74"/>
            <p:cNvSpPr/>
            <p:nvPr/>
          </p:nvSpPr>
          <p:spPr>
            <a:xfrm rot="16200000" flipH="1" flipV="1">
              <a:off x="751201" y="4207752"/>
              <a:ext cx="857744" cy="1286816"/>
            </a:xfrm>
            <a:prstGeom prst="bentUpArrow">
              <a:avLst>
                <a:gd name="adj1" fmla="val 11962"/>
                <a:gd name="adj2" fmla="val 10976"/>
                <a:gd name="adj3" fmla="val 2362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 Math" pitchFamily="18" charset="0"/>
              </a:endParaRPr>
            </a:p>
          </p:txBody>
        </p:sp>
        <p:sp>
          <p:nvSpPr>
            <p:cNvPr id="76" name="右箭头 75"/>
            <p:cNvSpPr/>
            <p:nvPr/>
          </p:nvSpPr>
          <p:spPr>
            <a:xfrm rot="5400000" flipV="1">
              <a:off x="4280316" y="3295459"/>
              <a:ext cx="476524" cy="151390"/>
            </a:xfrm>
            <a:prstGeom prst="rightArrow">
              <a:avLst>
                <a:gd name="adj1" fmla="val 50000"/>
                <a:gd name="adj2" fmla="val 8141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 Math" pitchFamily="18" charset="0"/>
              </a:endParaRPr>
            </a:p>
          </p:txBody>
        </p:sp>
        <p:sp>
          <p:nvSpPr>
            <p:cNvPr id="77" name="右箭头 76"/>
            <p:cNvSpPr/>
            <p:nvPr/>
          </p:nvSpPr>
          <p:spPr>
            <a:xfrm rot="5400000" flipV="1">
              <a:off x="328917" y="3295459"/>
              <a:ext cx="476524" cy="151390"/>
            </a:xfrm>
            <a:prstGeom prst="rightArrow">
              <a:avLst>
                <a:gd name="adj1" fmla="val 50000"/>
                <a:gd name="adj2" fmla="val 8141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 Math" pitchFamily="18" charset="0"/>
              </a:endParaRPr>
            </a:p>
          </p:txBody>
        </p:sp>
        <p:sp>
          <p:nvSpPr>
            <p:cNvPr id="78" name="椭圆 77"/>
            <p:cNvSpPr/>
            <p:nvPr/>
          </p:nvSpPr>
          <p:spPr>
            <a:xfrm>
              <a:off x="3822065" y="3584064"/>
              <a:ext cx="1286816" cy="76243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 Math" pitchFamily="18" charset="0"/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>
              <a:off x="1900504" y="3603583"/>
              <a:ext cx="1286816" cy="76243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 Math" pitchFamily="18" charset="0"/>
              </a:endParaRPr>
            </a:p>
          </p:txBody>
        </p:sp>
        <p:sp>
          <p:nvSpPr>
            <p:cNvPr id="80" name="椭圆 79"/>
            <p:cNvSpPr/>
            <p:nvPr/>
          </p:nvSpPr>
          <p:spPr>
            <a:xfrm>
              <a:off x="1900504" y="4898810"/>
              <a:ext cx="1286816" cy="76243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 Math" pitchFamily="18" charset="0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-36512" y="4941168"/>
            <a:ext cx="5032386" cy="1837368"/>
            <a:chOff x="-36512" y="4941168"/>
            <a:chExt cx="5032386" cy="1837368"/>
          </a:xfrm>
        </p:grpSpPr>
        <p:sp>
          <p:nvSpPr>
            <p:cNvPr id="81" name="标题 1"/>
            <p:cNvSpPr txBox="1">
              <a:spLocks/>
            </p:cNvSpPr>
            <p:nvPr/>
          </p:nvSpPr>
          <p:spPr>
            <a:xfrm>
              <a:off x="-36512" y="4941168"/>
              <a:ext cx="5032386" cy="3693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zh-CN" sz="1800" b="1" dirty="0" smtClean="0">
                  <a:latin typeface="Cambria Math" pitchFamily="18" charset="0"/>
                  <a:ea typeface="Cambria Math" pitchFamily="18" charset="0"/>
                </a:rPr>
                <a:t>Conventional semi-active control algorithm</a:t>
              </a:r>
              <a:r>
                <a:rPr lang="zh-CN" altLang="en-US" sz="1800" b="1" dirty="0" smtClean="0">
                  <a:latin typeface="Cambria Math" pitchFamily="18" charset="0"/>
                  <a:ea typeface="楷体" pitchFamily="49" charset="-122"/>
                </a:rPr>
                <a:t>：</a:t>
              </a:r>
              <a:endParaRPr lang="en-US" altLang="zh-CN" sz="1800" b="1" dirty="0" smtClean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86" name="矩形 85"/>
            <p:cNvSpPr/>
            <p:nvPr/>
          </p:nvSpPr>
          <p:spPr>
            <a:xfrm>
              <a:off x="-36512" y="5301208"/>
              <a:ext cx="384193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/>
              <a:r>
                <a:rPr lang="en-GB" altLang="zh-CN" dirty="0" smtClean="0">
                  <a:latin typeface="Cambria Math" pitchFamily="18" charset="0"/>
                  <a:ea typeface="Cambria Math" pitchFamily="18" charset="0"/>
                </a:rPr>
                <a:t>clipped-optimal control</a:t>
              </a:r>
            </a:p>
            <a:p>
              <a:pPr marL="285750" indent="-285750"/>
              <a:r>
                <a:rPr lang="en-GB" altLang="zh-CN" dirty="0" smtClean="0">
                  <a:latin typeface="Cambria Math" pitchFamily="18" charset="0"/>
                  <a:ea typeface="Cambria Math" pitchFamily="18" charset="0"/>
                </a:rPr>
                <a:t>maximum energy dissipation</a:t>
              </a:r>
              <a:endParaRPr lang="en-US" altLang="zh-CN" dirty="0" smtClean="0">
                <a:latin typeface="Cambria Math" pitchFamily="18" charset="0"/>
                <a:ea typeface="Cambria Math" pitchFamily="18" charset="0"/>
              </a:endParaRPr>
            </a:p>
            <a:p>
              <a:pPr marL="285750" indent="-285750"/>
              <a:r>
                <a:rPr lang="en-GB" altLang="zh-CN" dirty="0" smtClean="0">
                  <a:latin typeface="Cambria Math" pitchFamily="18" charset="0"/>
                  <a:ea typeface="Cambria Math" pitchFamily="18" charset="0"/>
                </a:rPr>
                <a:t>modulated homogeneous friction</a:t>
              </a:r>
            </a:p>
            <a:p>
              <a:pPr marL="285750" indent="-285750"/>
              <a:r>
                <a:rPr lang="en-GB" altLang="zh-CN" dirty="0" smtClean="0">
                  <a:latin typeface="Cambria Math" pitchFamily="18" charset="0"/>
                  <a:ea typeface="Cambria Math" pitchFamily="18" charset="0"/>
                </a:rPr>
                <a:t>fuzzy logic-based control</a:t>
              </a:r>
            </a:p>
            <a:p>
              <a:pPr marL="285750" indent="-285750"/>
              <a:r>
                <a:rPr lang="en-GB" altLang="zh-CN" dirty="0" err="1" smtClean="0">
                  <a:latin typeface="Cambria Math" pitchFamily="18" charset="0"/>
                  <a:ea typeface="Cambria Math" pitchFamily="18" charset="0"/>
                </a:rPr>
                <a:t>Lyapunov</a:t>
              </a:r>
              <a:r>
                <a:rPr lang="en-GB" altLang="zh-CN" dirty="0" smtClean="0">
                  <a:latin typeface="Cambria Math" pitchFamily="18" charset="0"/>
                  <a:ea typeface="Cambria Math" pitchFamily="18" charset="0"/>
                </a:rPr>
                <a:t> control algorithm</a:t>
              </a:r>
              <a:endParaRPr lang="en-US" altLang="zh-CN" dirty="0" smtClean="0">
                <a:latin typeface="Cambria Math" pitchFamily="18" charset="0"/>
                <a:ea typeface="Cambria Math" pitchFamily="18" charset="0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148064" y="1988840"/>
            <a:ext cx="3672408" cy="3528392"/>
            <a:chOff x="5148064" y="1988840"/>
            <a:chExt cx="3672408" cy="3528392"/>
          </a:xfrm>
        </p:grpSpPr>
        <p:pic>
          <p:nvPicPr>
            <p:cNvPr id="89" name="图片 8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5940152" y="3717032"/>
              <a:ext cx="2185874" cy="1800200"/>
            </a:xfrm>
            <a:prstGeom prst="rect">
              <a:avLst/>
            </a:prstGeom>
          </p:spPr>
        </p:pic>
        <p:sp>
          <p:nvSpPr>
            <p:cNvPr id="97" name="云形 96"/>
            <p:cNvSpPr/>
            <p:nvPr/>
          </p:nvSpPr>
          <p:spPr>
            <a:xfrm>
              <a:off x="5148064" y="1988840"/>
              <a:ext cx="3672408" cy="1656184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000" dirty="0" smtClean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</a:rPr>
                <a:t>Is there a semi-active control algorithm </a:t>
              </a:r>
              <a:r>
                <a:rPr lang="en-US" altLang="zh-CN" sz="2000" dirty="0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simple</a:t>
              </a:r>
              <a:r>
                <a:rPr lang="en-US" altLang="zh-CN" sz="2000" dirty="0" smtClean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</a:rPr>
                <a:t>? </a:t>
              </a:r>
              <a:endParaRPr lang="zh-CN" altLang="en-US" sz="2000" dirty="0">
                <a:solidFill>
                  <a:schemeClr val="tx1"/>
                </a:solidFill>
                <a:latin typeface="Cambria Math" pitchFamily="18" charset="0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203848" y="5373216"/>
            <a:ext cx="6048423" cy="1387902"/>
            <a:chOff x="3203848" y="5373216"/>
            <a:chExt cx="6048423" cy="1387902"/>
          </a:xfrm>
        </p:grpSpPr>
        <p:sp>
          <p:nvSpPr>
            <p:cNvPr id="94" name="右大括号 93"/>
            <p:cNvSpPr/>
            <p:nvPr/>
          </p:nvSpPr>
          <p:spPr>
            <a:xfrm flipH="1">
              <a:off x="5479529" y="5705122"/>
              <a:ext cx="171722" cy="748214"/>
            </a:xfrm>
            <a:prstGeom prst="rightBrace">
              <a:avLst>
                <a:gd name="adj1" fmla="val 55714"/>
                <a:gd name="adj2" fmla="val 50000"/>
              </a:avLst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 Math" pitchFamily="18" charset="0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3203848" y="5373216"/>
              <a:ext cx="6048423" cy="1387902"/>
              <a:chOff x="3203848" y="5373216"/>
              <a:chExt cx="6048423" cy="1387902"/>
            </a:xfrm>
          </p:grpSpPr>
          <p:grpSp>
            <p:nvGrpSpPr>
              <p:cNvPr id="43" name="组合 42"/>
              <p:cNvGrpSpPr/>
              <p:nvPr/>
            </p:nvGrpSpPr>
            <p:grpSpPr>
              <a:xfrm>
                <a:off x="3203848" y="5373216"/>
                <a:ext cx="6048423" cy="1387902"/>
                <a:chOff x="3203848" y="5373216"/>
                <a:chExt cx="6048423" cy="1387902"/>
              </a:xfrm>
            </p:grpSpPr>
            <p:sp>
              <p:nvSpPr>
                <p:cNvPr id="85" name="右大括号 84"/>
                <p:cNvSpPr/>
                <p:nvPr/>
              </p:nvSpPr>
              <p:spPr>
                <a:xfrm>
                  <a:off x="3203848" y="5373216"/>
                  <a:ext cx="307354" cy="1387902"/>
                </a:xfrm>
                <a:prstGeom prst="rightBrace">
                  <a:avLst>
                    <a:gd name="adj1" fmla="val 55714"/>
                    <a:gd name="adj2" fmla="val 50000"/>
                  </a:avLst>
                </a:prstGeom>
                <a:noFill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Cambria Math" pitchFamily="18" charset="0"/>
                  </a:endParaRPr>
                </a:p>
              </p:txBody>
            </p:sp>
            <p:sp>
              <p:nvSpPr>
                <p:cNvPr id="87" name="十角星 86"/>
                <p:cNvSpPr/>
                <p:nvPr/>
              </p:nvSpPr>
              <p:spPr>
                <a:xfrm>
                  <a:off x="3588041" y="5805264"/>
                  <a:ext cx="1271991" cy="576064"/>
                </a:xfrm>
                <a:prstGeom prst="star10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altLang="zh-CN" dirty="0" smtClean="0">
                      <a:solidFill>
                        <a:srgbClr val="FF0000"/>
                      </a:solidFill>
                      <a:latin typeface="Cambria Math" pitchFamily="18" charset="0"/>
                      <a:ea typeface="Cambria Math" pitchFamily="18" charset="0"/>
                      <a:cs typeface="Times New Roman" pitchFamily="18" charset="0"/>
                    </a:rPr>
                    <a:t>Complex</a:t>
                  </a:r>
                  <a:endParaRPr lang="zh-CN" altLang="en-US" dirty="0">
                    <a:solidFill>
                      <a:srgbClr val="FF0000"/>
                    </a:solidFill>
                    <a:latin typeface="Cambria Math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3" name="右箭头 92"/>
                <p:cNvSpPr/>
                <p:nvPr/>
              </p:nvSpPr>
              <p:spPr>
                <a:xfrm>
                  <a:off x="4932040" y="6021288"/>
                  <a:ext cx="504056" cy="144016"/>
                </a:xfrm>
                <a:prstGeom prst="rightArrow">
                  <a:avLst>
                    <a:gd name="adj1" fmla="val 50000"/>
                    <a:gd name="adj2" fmla="val 98545"/>
                  </a:avLst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Cambria Math" pitchFamily="18" charset="0"/>
                  </a:endParaRPr>
                </a:p>
              </p:txBody>
            </p:sp>
            <p:sp>
              <p:nvSpPr>
                <p:cNvPr id="95" name="矩形 94"/>
                <p:cNvSpPr/>
                <p:nvPr/>
              </p:nvSpPr>
              <p:spPr>
                <a:xfrm>
                  <a:off x="5580112" y="5579948"/>
                  <a:ext cx="367215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dirty="0" smtClean="0">
                      <a:latin typeface="Cambria Math" pitchFamily="18" charset="0"/>
                      <a:ea typeface="Cambria Math" pitchFamily="18" charset="0"/>
                    </a:rPr>
                    <a:t>complicated computational process</a:t>
                  </a:r>
                  <a:endParaRPr lang="zh-CN" altLang="en-US" dirty="0">
                    <a:latin typeface="Cambria Math" pitchFamily="18" charset="0"/>
                  </a:endParaRPr>
                </a:p>
              </p:txBody>
            </p:sp>
            <p:sp>
              <p:nvSpPr>
                <p:cNvPr id="96" name="矩形 95"/>
                <p:cNvSpPr/>
                <p:nvPr/>
              </p:nvSpPr>
              <p:spPr>
                <a:xfrm>
                  <a:off x="5594002" y="6165304"/>
                  <a:ext cx="275222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dirty="0" smtClean="0">
                      <a:latin typeface="Cambria Math" pitchFamily="18" charset="0"/>
                      <a:ea typeface="Cambria Math" pitchFamily="18" charset="0"/>
                    </a:rPr>
                    <a:t>massive sensing networks</a:t>
                  </a:r>
                  <a:endParaRPr lang="zh-CN" altLang="en-US" dirty="0">
                    <a:latin typeface="Cambria Math" pitchFamily="18" charset="0"/>
                  </a:endParaRPr>
                </a:p>
              </p:txBody>
            </p:sp>
            <p:sp>
              <p:nvSpPr>
                <p:cNvPr id="99" name="任意多边形 98"/>
                <p:cNvSpPr/>
                <p:nvPr/>
              </p:nvSpPr>
              <p:spPr>
                <a:xfrm>
                  <a:off x="5724128" y="5949631"/>
                  <a:ext cx="3240000" cy="71657"/>
                </a:xfrm>
                <a:custGeom>
                  <a:avLst/>
                  <a:gdLst>
                    <a:gd name="connsiteX0" fmla="*/ 0 w 1603169"/>
                    <a:gd name="connsiteY0" fmla="*/ 0 h 71657"/>
                    <a:gd name="connsiteX1" fmla="*/ 285008 w 1603169"/>
                    <a:gd name="connsiteY1" fmla="*/ 71252 h 71657"/>
                    <a:gd name="connsiteX2" fmla="*/ 522515 w 1603169"/>
                    <a:gd name="connsiteY2" fmla="*/ 11876 h 71657"/>
                    <a:gd name="connsiteX3" fmla="*/ 807522 w 1603169"/>
                    <a:gd name="connsiteY3" fmla="*/ 71252 h 71657"/>
                    <a:gd name="connsiteX4" fmla="*/ 1116281 w 1603169"/>
                    <a:gd name="connsiteY4" fmla="*/ 0 h 71657"/>
                    <a:gd name="connsiteX5" fmla="*/ 1389413 w 1603169"/>
                    <a:gd name="connsiteY5" fmla="*/ 71252 h 71657"/>
                    <a:gd name="connsiteX6" fmla="*/ 1603169 w 1603169"/>
                    <a:gd name="connsiteY6" fmla="*/ 23751 h 716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03169" h="71657">
                      <a:moveTo>
                        <a:pt x="0" y="0"/>
                      </a:moveTo>
                      <a:cubicBezTo>
                        <a:pt x="98961" y="34636"/>
                        <a:pt x="197922" y="69273"/>
                        <a:pt x="285008" y="71252"/>
                      </a:cubicBezTo>
                      <a:cubicBezTo>
                        <a:pt x="372094" y="73231"/>
                        <a:pt x="435429" y="11876"/>
                        <a:pt x="522515" y="11876"/>
                      </a:cubicBezTo>
                      <a:cubicBezTo>
                        <a:pt x="609601" y="11876"/>
                        <a:pt x="708561" y="73231"/>
                        <a:pt x="807522" y="71252"/>
                      </a:cubicBezTo>
                      <a:cubicBezTo>
                        <a:pt x="906483" y="69273"/>
                        <a:pt x="1019299" y="0"/>
                        <a:pt x="1116281" y="0"/>
                      </a:cubicBezTo>
                      <a:cubicBezTo>
                        <a:pt x="1213263" y="0"/>
                        <a:pt x="1308265" y="67294"/>
                        <a:pt x="1389413" y="71252"/>
                      </a:cubicBezTo>
                      <a:cubicBezTo>
                        <a:pt x="1470561" y="75210"/>
                        <a:pt x="1536865" y="49480"/>
                        <a:pt x="1603169" y="23751"/>
                      </a:cubicBezTo>
                    </a:path>
                  </a:pathLst>
                </a:cu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Cambria Math" pitchFamily="18" charset="0"/>
                  </a:endParaRPr>
                </a:p>
              </p:txBody>
            </p:sp>
          </p:grpSp>
          <p:sp>
            <p:nvSpPr>
              <p:cNvPr id="100" name="任意多边形 99"/>
              <p:cNvSpPr/>
              <p:nvPr/>
            </p:nvSpPr>
            <p:spPr>
              <a:xfrm>
                <a:off x="5686028" y="6500295"/>
                <a:ext cx="2448000" cy="71657"/>
              </a:xfrm>
              <a:custGeom>
                <a:avLst/>
                <a:gdLst>
                  <a:gd name="connsiteX0" fmla="*/ 0 w 1603169"/>
                  <a:gd name="connsiteY0" fmla="*/ 0 h 71657"/>
                  <a:gd name="connsiteX1" fmla="*/ 285008 w 1603169"/>
                  <a:gd name="connsiteY1" fmla="*/ 71252 h 71657"/>
                  <a:gd name="connsiteX2" fmla="*/ 522515 w 1603169"/>
                  <a:gd name="connsiteY2" fmla="*/ 11876 h 71657"/>
                  <a:gd name="connsiteX3" fmla="*/ 807522 w 1603169"/>
                  <a:gd name="connsiteY3" fmla="*/ 71252 h 71657"/>
                  <a:gd name="connsiteX4" fmla="*/ 1116281 w 1603169"/>
                  <a:gd name="connsiteY4" fmla="*/ 0 h 71657"/>
                  <a:gd name="connsiteX5" fmla="*/ 1389413 w 1603169"/>
                  <a:gd name="connsiteY5" fmla="*/ 71252 h 71657"/>
                  <a:gd name="connsiteX6" fmla="*/ 1603169 w 1603169"/>
                  <a:gd name="connsiteY6" fmla="*/ 23751 h 71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03169" h="71657">
                    <a:moveTo>
                      <a:pt x="0" y="0"/>
                    </a:moveTo>
                    <a:cubicBezTo>
                      <a:pt x="98961" y="34636"/>
                      <a:pt x="197922" y="69273"/>
                      <a:pt x="285008" y="71252"/>
                    </a:cubicBezTo>
                    <a:cubicBezTo>
                      <a:pt x="372094" y="73231"/>
                      <a:pt x="435429" y="11876"/>
                      <a:pt x="522515" y="11876"/>
                    </a:cubicBezTo>
                    <a:cubicBezTo>
                      <a:pt x="609601" y="11876"/>
                      <a:pt x="708561" y="73231"/>
                      <a:pt x="807522" y="71252"/>
                    </a:cubicBezTo>
                    <a:cubicBezTo>
                      <a:pt x="906483" y="69273"/>
                      <a:pt x="1019299" y="0"/>
                      <a:pt x="1116281" y="0"/>
                    </a:cubicBezTo>
                    <a:cubicBezTo>
                      <a:pt x="1213263" y="0"/>
                      <a:pt x="1308265" y="67294"/>
                      <a:pt x="1389413" y="71252"/>
                    </a:cubicBezTo>
                    <a:cubicBezTo>
                      <a:pt x="1470561" y="75210"/>
                      <a:pt x="1536865" y="49480"/>
                      <a:pt x="1603169" y="23751"/>
                    </a:cubicBezTo>
                  </a:path>
                </a:pathLst>
              </a:cu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Cambria Math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3812027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" descr="C:\Users\Administrator\AppData\Roaming\Tencent\Users\2813528969\QQ\WinTemp\RichOle\_0G3)VZX}{QF3OQKG5@XA86.png"/>
          <p:cNvPicPr>
            <a:picLocks noChangeAspect="1" noChangeArrowheads="1"/>
          </p:cNvPicPr>
          <p:nvPr/>
        </p:nvPicPr>
        <p:blipFill>
          <a:blip r:embed="rId3" cstate="print"/>
          <a:srcRect t="2532" b="6317"/>
          <a:stretch>
            <a:fillRect/>
          </a:stretch>
        </p:blipFill>
        <p:spPr bwMode="auto">
          <a:xfrm>
            <a:off x="0" y="2564904"/>
            <a:ext cx="3275856" cy="2592288"/>
          </a:xfrm>
          <a:prstGeom prst="rect">
            <a:avLst/>
          </a:prstGeom>
          <a:noFill/>
        </p:spPr>
      </p:pic>
      <p:cxnSp>
        <p:nvCxnSpPr>
          <p:cNvPr id="4" name="直接连接符 3"/>
          <p:cNvCxnSpPr/>
          <p:nvPr/>
        </p:nvCxnSpPr>
        <p:spPr>
          <a:xfrm>
            <a:off x="1331640" y="620688"/>
            <a:ext cx="781236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标题 1"/>
          <p:cNvSpPr txBox="1">
            <a:spLocks/>
          </p:cNvSpPr>
          <p:nvPr/>
        </p:nvSpPr>
        <p:spPr>
          <a:xfrm>
            <a:off x="4283968" y="692696"/>
            <a:ext cx="4861048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altLang="zh-CN" sz="2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School of Civil Engineering and Mechanics</a:t>
            </a:r>
            <a:endParaRPr lang="zh-CN" altLang="en-US" sz="2000" dirty="0">
              <a:latin typeface="Cambria Math" pitchFamily="18" charset="0"/>
              <a:ea typeface="Arial Unicode MS" pitchFamily="34" charset="-122"/>
              <a:cs typeface="Times New Roman" pitchFamily="18" charset="0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3707904" y="188640"/>
            <a:ext cx="5436096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altLang="zh-CN" sz="2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Huazhong University of Science and Technology</a:t>
            </a:r>
            <a:endParaRPr lang="zh-CN" altLang="en-US" sz="2000" dirty="0">
              <a:latin typeface="Cambria Math" pitchFamily="18" charset="0"/>
              <a:ea typeface="Arial Unicode MS" pitchFamily="34" charset="-122"/>
              <a:cs typeface="Times New Roman" pitchFamily="18" charset="0"/>
            </a:endParaRPr>
          </a:p>
        </p:txBody>
      </p:sp>
      <p:pic>
        <p:nvPicPr>
          <p:cNvPr id="20481" name="Picture 1" descr="C:\Users\Administrator\AppData\Roaming\Tencent\Users\2813528969\QQ\WinTemp\RichOle\P)DW}DSPS9_78@ZQTF5A(W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31640" cy="1288684"/>
          </a:xfrm>
          <a:prstGeom prst="rect">
            <a:avLst/>
          </a:prstGeom>
          <a:noFill/>
        </p:spPr>
      </p:pic>
      <p:sp>
        <p:nvSpPr>
          <p:cNvPr id="34" name="圆角矩形 33"/>
          <p:cNvSpPr/>
          <p:nvPr/>
        </p:nvSpPr>
        <p:spPr>
          <a:xfrm>
            <a:off x="2495600" y="1340768"/>
            <a:ext cx="1800200" cy="504056"/>
          </a:xfrm>
          <a:prstGeom prst="round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Objective</a:t>
            </a:r>
            <a:endParaRPr lang="zh-CN" altLang="en-US" sz="2400" dirty="0">
              <a:solidFill>
                <a:schemeClr val="tx1"/>
              </a:solidFill>
              <a:latin typeface="Cambria Math" pitchFamily="18" charset="0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4811688" y="1340768"/>
            <a:ext cx="1800200" cy="504056"/>
          </a:xfrm>
          <a:prstGeom prst="round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Method</a:t>
            </a:r>
            <a:endParaRPr lang="zh-CN" altLang="en-US" sz="2400" dirty="0">
              <a:solidFill>
                <a:schemeClr val="tx1"/>
              </a:solidFill>
              <a:latin typeface="Cambria Math" pitchFamily="18" charset="0"/>
            </a:endParaRPr>
          </a:p>
        </p:txBody>
      </p:sp>
      <p:sp>
        <p:nvSpPr>
          <p:cNvPr id="36" name="圆角矩形 35"/>
          <p:cNvSpPr/>
          <p:nvPr/>
        </p:nvSpPr>
        <p:spPr>
          <a:xfrm>
            <a:off x="7127776" y="1340768"/>
            <a:ext cx="1800200" cy="504056"/>
          </a:xfrm>
          <a:prstGeom prst="round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Conclusion</a:t>
            </a:r>
            <a:endParaRPr lang="zh-CN" altLang="en-US" sz="2400" dirty="0">
              <a:solidFill>
                <a:schemeClr val="tx1"/>
              </a:solidFill>
              <a:latin typeface="Cambria Math" pitchFamily="18" charset="0"/>
            </a:endParaRPr>
          </a:p>
        </p:txBody>
      </p:sp>
      <p:sp>
        <p:nvSpPr>
          <p:cNvPr id="44" name="圆角矩形 43"/>
          <p:cNvSpPr/>
          <p:nvPr/>
        </p:nvSpPr>
        <p:spPr>
          <a:xfrm>
            <a:off x="179512" y="1340768"/>
            <a:ext cx="1800200" cy="504056"/>
          </a:xfrm>
          <a:prstGeom prst="round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Background</a:t>
            </a:r>
            <a:endParaRPr lang="zh-CN" altLang="en-US" sz="2400" b="1" dirty="0">
              <a:solidFill>
                <a:schemeClr val="tx1"/>
              </a:solidFill>
              <a:latin typeface="Cambria Math" pitchFamily="18" charset="0"/>
            </a:endParaRPr>
          </a:p>
        </p:txBody>
      </p:sp>
      <p:sp>
        <p:nvSpPr>
          <p:cNvPr id="24" name="流程图: 可选过程 23"/>
          <p:cNvSpPr/>
          <p:nvPr/>
        </p:nvSpPr>
        <p:spPr>
          <a:xfrm>
            <a:off x="1979712" y="1988840"/>
            <a:ext cx="5616624" cy="504056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altLang="zh-CN" sz="2400" dirty="0" smtClean="0">
                <a:latin typeface="Cambria Math" pitchFamily="18" charset="0"/>
                <a:ea typeface="Cambria Math" pitchFamily="18" charset="0"/>
              </a:rPr>
              <a:t>pseudo-negative stiffness (PNS) control</a:t>
            </a:r>
            <a:r>
              <a:rPr lang="en-US" altLang="zh-CN" sz="2400" dirty="0" smtClean="0">
                <a:latin typeface="Cambria Math" pitchFamily="18" charset="0"/>
                <a:ea typeface="Cambria Math" pitchFamily="18" charset="0"/>
              </a:rPr>
              <a:t> </a:t>
            </a:r>
            <a:endParaRPr lang="zh-CN" altLang="en-US" sz="2400" dirty="0">
              <a:latin typeface="Cambria Math" pitchFamily="18" charset="0"/>
              <a:ea typeface="楷体" pitchFamily="49" charset="-122"/>
            </a:endParaRPr>
          </a:p>
        </p:txBody>
      </p:sp>
      <p:grpSp>
        <p:nvGrpSpPr>
          <p:cNvPr id="87" name="组合 86"/>
          <p:cNvGrpSpPr/>
          <p:nvPr/>
        </p:nvGrpSpPr>
        <p:grpSpPr>
          <a:xfrm>
            <a:off x="2951880" y="4820713"/>
            <a:ext cx="2628232" cy="1164828"/>
            <a:chOff x="2951880" y="4820713"/>
            <a:chExt cx="2628232" cy="1164828"/>
          </a:xfrm>
        </p:grpSpPr>
        <p:sp>
          <p:nvSpPr>
            <p:cNvPr id="251" name="右箭头 250"/>
            <p:cNvSpPr/>
            <p:nvPr/>
          </p:nvSpPr>
          <p:spPr>
            <a:xfrm>
              <a:off x="2951880" y="5533174"/>
              <a:ext cx="540000" cy="117727"/>
            </a:xfrm>
            <a:prstGeom prst="rightArrow">
              <a:avLst>
                <a:gd name="adj1" fmla="val 37863"/>
                <a:gd name="adj2" fmla="val 14632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 Math" pitchFamily="18" charset="0"/>
              </a:endParaRPr>
            </a:p>
          </p:txBody>
        </p:sp>
        <p:sp>
          <p:nvSpPr>
            <p:cNvPr id="271" name="直角上箭头 270"/>
            <p:cNvSpPr/>
            <p:nvPr/>
          </p:nvSpPr>
          <p:spPr>
            <a:xfrm>
              <a:off x="5076056" y="4887841"/>
              <a:ext cx="504056" cy="763060"/>
            </a:xfrm>
            <a:prstGeom prst="bentUpArrow">
              <a:avLst>
                <a:gd name="adj1" fmla="val 9568"/>
                <a:gd name="adj2" fmla="val 10303"/>
                <a:gd name="adj3" fmla="val 2720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 Math" pitchFamily="18" charset="0"/>
              </a:endParaRPr>
            </a:p>
          </p:txBody>
        </p:sp>
        <p:grpSp>
          <p:nvGrpSpPr>
            <p:cNvPr id="276" name="组合 275"/>
            <p:cNvGrpSpPr/>
            <p:nvPr/>
          </p:nvGrpSpPr>
          <p:grpSpPr>
            <a:xfrm>
              <a:off x="3563888" y="4820713"/>
              <a:ext cx="1440160" cy="1164828"/>
              <a:chOff x="3517280" y="4975076"/>
              <a:chExt cx="1440160" cy="1164828"/>
            </a:xfrm>
          </p:grpSpPr>
          <p:sp>
            <p:nvSpPr>
              <p:cNvPr id="275" name="流程图: 可选过程 274"/>
              <p:cNvSpPr/>
              <p:nvPr/>
            </p:nvSpPr>
            <p:spPr>
              <a:xfrm>
                <a:off x="3517280" y="4987776"/>
                <a:ext cx="1440160" cy="1152128"/>
              </a:xfrm>
              <a:prstGeom prst="flowChartAlternateProcess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mbria Math" pitchFamily="18" charset="0"/>
                </a:endParaRPr>
              </a:p>
            </p:txBody>
          </p:sp>
          <p:grpSp>
            <p:nvGrpSpPr>
              <p:cNvPr id="274" name="组合 273"/>
              <p:cNvGrpSpPr/>
              <p:nvPr/>
            </p:nvGrpSpPr>
            <p:grpSpPr>
              <a:xfrm>
                <a:off x="3563888" y="4975076"/>
                <a:ext cx="1368152" cy="1118220"/>
                <a:chOff x="3491880" y="4975076"/>
                <a:chExt cx="1368152" cy="1118220"/>
              </a:xfrm>
            </p:grpSpPr>
            <p:grpSp>
              <p:nvGrpSpPr>
                <p:cNvPr id="270" name="组合 269"/>
                <p:cNvGrpSpPr/>
                <p:nvPr/>
              </p:nvGrpSpPr>
              <p:grpSpPr>
                <a:xfrm>
                  <a:off x="3491880" y="5157192"/>
                  <a:ext cx="1224136" cy="936104"/>
                  <a:chOff x="4355976" y="5024224"/>
                  <a:chExt cx="1224136" cy="936104"/>
                </a:xfrm>
              </p:grpSpPr>
              <p:cxnSp>
                <p:nvCxnSpPr>
                  <p:cNvPr id="253" name="直接箭头连接符 252"/>
                  <p:cNvCxnSpPr/>
                  <p:nvPr/>
                </p:nvCxnSpPr>
                <p:spPr>
                  <a:xfrm>
                    <a:off x="4355976" y="5661248"/>
                    <a:ext cx="1224136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5" name="直接箭头连接符 254"/>
                  <p:cNvCxnSpPr/>
                  <p:nvPr/>
                </p:nvCxnSpPr>
                <p:spPr>
                  <a:xfrm flipV="1">
                    <a:off x="4961756" y="5024224"/>
                    <a:ext cx="0" cy="936104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1" name="直接箭头连接符 260"/>
                  <p:cNvCxnSpPr/>
                  <p:nvPr/>
                </p:nvCxnSpPr>
                <p:spPr>
                  <a:xfrm>
                    <a:off x="4526280" y="5229200"/>
                    <a:ext cx="864096" cy="360040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stealt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2" name="直接箭头连接符 261"/>
                  <p:cNvCxnSpPr/>
                  <p:nvPr/>
                </p:nvCxnSpPr>
                <p:spPr>
                  <a:xfrm flipH="1">
                    <a:off x="4522852" y="5229200"/>
                    <a:ext cx="864096" cy="360040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stealt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8" name="直接连接符 267"/>
                  <p:cNvCxnSpPr/>
                  <p:nvPr/>
                </p:nvCxnSpPr>
                <p:spPr>
                  <a:xfrm>
                    <a:off x="5397996" y="5229200"/>
                    <a:ext cx="0" cy="36004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dash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9" name="直接连接符 268"/>
                  <p:cNvCxnSpPr/>
                  <p:nvPr/>
                </p:nvCxnSpPr>
                <p:spPr>
                  <a:xfrm>
                    <a:off x="4522217" y="5229200"/>
                    <a:ext cx="0" cy="36004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dash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72" name="矩形 271"/>
                <p:cNvSpPr/>
                <p:nvPr/>
              </p:nvSpPr>
              <p:spPr>
                <a:xfrm>
                  <a:off x="4430427" y="5805264"/>
                  <a:ext cx="429605" cy="215444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zh-CN" sz="1400" dirty="0" err="1" smtClean="0">
                      <a:latin typeface="Cambria Math" pitchFamily="18" charset="0"/>
                      <a:ea typeface="Cambria Math" pitchFamily="18" charset="0"/>
                    </a:rPr>
                    <a:t>Displ</a:t>
                  </a:r>
                  <a:r>
                    <a:rPr lang="en-US" altLang="zh-CN" sz="1400" dirty="0" smtClean="0">
                      <a:latin typeface="Cambria Math" pitchFamily="18" charset="0"/>
                      <a:ea typeface="Cambria Math" pitchFamily="18" charset="0"/>
                    </a:rPr>
                    <a:t>.</a:t>
                  </a:r>
                  <a:endParaRPr lang="zh-CN" altLang="en-US" sz="1400" dirty="0">
                    <a:latin typeface="Cambria Math" pitchFamily="18" charset="0"/>
                  </a:endParaRPr>
                </a:p>
              </p:txBody>
            </p:sp>
            <p:sp>
              <p:nvSpPr>
                <p:cNvPr id="273" name="矩形 272"/>
                <p:cNvSpPr/>
                <p:nvPr/>
              </p:nvSpPr>
              <p:spPr>
                <a:xfrm>
                  <a:off x="3648596" y="4975076"/>
                  <a:ext cx="1012778" cy="215444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zh-CN" sz="1400" dirty="0" smtClean="0">
                      <a:latin typeface="Cambria Math" pitchFamily="18" charset="0"/>
                      <a:ea typeface="Cambria Math" pitchFamily="18" charset="0"/>
                    </a:rPr>
                    <a:t>Input voltage</a:t>
                  </a:r>
                  <a:endParaRPr lang="zh-CN" altLang="en-US" sz="1400" dirty="0">
                    <a:latin typeface="Cambria Math" pitchFamily="18" charset="0"/>
                  </a:endParaRPr>
                </a:p>
              </p:txBody>
            </p:sp>
          </p:grpSp>
        </p:grpSp>
      </p:grpSp>
      <p:grpSp>
        <p:nvGrpSpPr>
          <p:cNvPr id="76" name="组合 75"/>
          <p:cNvGrpSpPr/>
          <p:nvPr/>
        </p:nvGrpSpPr>
        <p:grpSpPr>
          <a:xfrm>
            <a:off x="59308" y="4556493"/>
            <a:ext cx="3491880" cy="2090801"/>
            <a:chOff x="59308" y="4556493"/>
            <a:chExt cx="3491880" cy="2090801"/>
          </a:xfrm>
        </p:grpSpPr>
        <p:pic>
          <p:nvPicPr>
            <p:cNvPr id="27" name="图片 11" descr="DSC09668"/>
            <p:cNvPicPr>
              <a:picLocks noChangeAspect="1" noChangeArrowheads="1"/>
            </p:cNvPicPr>
            <p:nvPr/>
          </p:nvPicPr>
          <p:blipFill>
            <a:blip r:embed="rId5" cstate="print">
              <a:lum contrast="24000"/>
            </a:blip>
            <a:srcRect l="13069" t="32826" r="6372" b="34682"/>
            <a:stretch>
              <a:fillRect/>
            </a:stretch>
          </p:blipFill>
          <p:spPr bwMode="auto">
            <a:xfrm>
              <a:off x="611560" y="5218853"/>
              <a:ext cx="2304256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椭圆 27"/>
            <p:cNvSpPr/>
            <p:nvPr/>
          </p:nvSpPr>
          <p:spPr>
            <a:xfrm>
              <a:off x="1907704" y="4556493"/>
              <a:ext cx="720080" cy="2160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 Math" pitchFamily="18" charset="0"/>
              </a:endParaRPr>
            </a:p>
          </p:txBody>
        </p:sp>
        <p:sp>
          <p:nvSpPr>
            <p:cNvPr id="279" name="矩形 278"/>
            <p:cNvSpPr/>
            <p:nvPr/>
          </p:nvSpPr>
          <p:spPr>
            <a:xfrm>
              <a:off x="59308" y="6093296"/>
              <a:ext cx="3491880" cy="55399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>
              <a:softEdge rad="12700"/>
            </a:effectLst>
          </p:spPr>
          <p:txBody>
            <a:bodyPr wrap="square" lIns="0" tIns="0" rIns="0" bIns="0">
              <a:spAutoFit/>
            </a:bodyPr>
            <a:lstStyle/>
            <a:p>
              <a:pPr marL="457200" indent="-457200"/>
              <a:r>
                <a:rPr lang="en-US" altLang="zh-CN" dirty="0" smtClean="0">
                  <a:latin typeface="Cambria Math" pitchFamily="18" charset="0"/>
                  <a:ea typeface="Cambria Math" pitchFamily="18" charset="0"/>
                </a:rPr>
                <a:t>1</a:t>
              </a:r>
              <a:r>
                <a:rPr lang="zh-CN" altLang="en-US" dirty="0" smtClean="0">
                  <a:latin typeface="Cambria Math" pitchFamily="18" charset="0"/>
                  <a:ea typeface="Cambria Math" pitchFamily="18" charset="0"/>
                </a:rPr>
                <a:t>、</a:t>
              </a:r>
              <a:r>
                <a:rPr lang="en-US" altLang="zh-CN" dirty="0" smtClean="0">
                  <a:latin typeface="Cambria Math" pitchFamily="18" charset="0"/>
                  <a:ea typeface="Cambria Math" pitchFamily="18" charset="0"/>
                </a:rPr>
                <a:t>Low energy source requirement</a:t>
              </a:r>
            </a:p>
            <a:p>
              <a:pPr marL="457200" indent="-457200"/>
              <a:r>
                <a:rPr lang="en-US" altLang="zh-CN" dirty="0" smtClean="0">
                  <a:latin typeface="Cambria Math" pitchFamily="18" charset="0"/>
                  <a:ea typeface="Cambria Math" pitchFamily="18" charset="0"/>
                </a:rPr>
                <a:t>2</a:t>
              </a:r>
              <a:r>
                <a:rPr lang="zh-CN" altLang="en-US" dirty="0" smtClean="0">
                  <a:latin typeface="Cambria Math" pitchFamily="18" charset="0"/>
                  <a:ea typeface="Cambria Math" pitchFamily="18" charset="0"/>
                </a:rPr>
                <a:t>、</a:t>
              </a:r>
              <a:r>
                <a:rPr lang="en-US" altLang="zh-CN" dirty="0" smtClean="0">
                  <a:latin typeface="Cambria Math" pitchFamily="18" charset="0"/>
                  <a:ea typeface="Cambria Math" pitchFamily="18" charset="0"/>
                </a:rPr>
                <a:t>high control force</a:t>
              </a:r>
              <a:endParaRPr lang="zh-CN" altLang="en-US" dirty="0">
                <a:latin typeface="Cambria Math" pitchFamily="18" charset="0"/>
                <a:ea typeface="楷体" pitchFamily="49" charset="-122"/>
              </a:endParaRPr>
            </a:p>
          </p:txBody>
        </p:sp>
      </p:grpSp>
      <p:grpSp>
        <p:nvGrpSpPr>
          <p:cNvPr id="294" name="组合 293"/>
          <p:cNvGrpSpPr/>
          <p:nvPr/>
        </p:nvGrpSpPr>
        <p:grpSpPr>
          <a:xfrm>
            <a:off x="3059832" y="2564904"/>
            <a:ext cx="5544616" cy="2210762"/>
            <a:chOff x="2987824" y="2636912"/>
            <a:chExt cx="5544616" cy="2210762"/>
          </a:xfrm>
        </p:grpSpPr>
        <p:grpSp>
          <p:nvGrpSpPr>
            <p:cNvPr id="75" name="组合 74"/>
            <p:cNvGrpSpPr/>
            <p:nvPr/>
          </p:nvGrpSpPr>
          <p:grpSpPr>
            <a:xfrm>
              <a:off x="2987824" y="2636912"/>
              <a:ext cx="5544616" cy="2210762"/>
              <a:chOff x="3491880" y="3068960"/>
              <a:chExt cx="5544616" cy="2210762"/>
            </a:xfrm>
          </p:grpSpPr>
          <p:grpSp>
            <p:nvGrpSpPr>
              <p:cNvPr id="74" name="组合 73"/>
              <p:cNvGrpSpPr/>
              <p:nvPr/>
            </p:nvGrpSpPr>
            <p:grpSpPr>
              <a:xfrm>
                <a:off x="3491880" y="3068960"/>
                <a:ext cx="5415458" cy="2132609"/>
                <a:chOff x="3491880" y="3068960"/>
                <a:chExt cx="5415458" cy="2132609"/>
              </a:xfrm>
            </p:grpSpPr>
            <p:pic>
              <p:nvPicPr>
                <p:cNvPr id="46081" name="Picture 1" descr="C:\Users\Administrator\AppData\Roaming\Tencent\Users\2813528969\QQ\WinTemp\RichOle\HSVUX46@QJ2HRH4W$]4UF~1.pn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 t="9198"/>
                <a:stretch>
                  <a:fillRect/>
                </a:stretch>
              </p:blipFill>
              <p:spPr bwMode="auto">
                <a:xfrm>
                  <a:off x="3491880" y="3068960"/>
                  <a:ext cx="5328592" cy="2132609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49" name="组合 48"/>
                <p:cNvGrpSpPr/>
                <p:nvPr/>
              </p:nvGrpSpPr>
              <p:grpSpPr>
                <a:xfrm>
                  <a:off x="3779912" y="3140968"/>
                  <a:ext cx="1239376" cy="735037"/>
                  <a:chOff x="3779912" y="3140968"/>
                  <a:chExt cx="1239376" cy="735037"/>
                </a:xfrm>
              </p:grpSpPr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4515232" y="3629784"/>
                    <a:ext cx="504056" cy="246221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en-US" altLang="zh-CN" sz="1600" dirty="0" err="1" smtClean="0">
                        <a:latin typeface="Cambria Math" pitchFamily="18" charset="0"/>
                        <a:ea typeface="Cambria Math" pitchFamily="18" charset="0"/>
                      </a:rPr>
                      <a:t>Displ</a:t>
                    </a:r>
                    <a:r>
                      <a:rPr lang="en-US" altLang="zh-CN" sz="1600" dirty="0" smtClean="0">
                        <a:latin typeface="Cambria Math" pitchFamily="18" charset="0"/>
                        <a:ea typeface="Cambria Math" pitchFamily="18" charset="0"/>
                      </a:rPr>
                      <a:t>.</a:t>
                    </a:r>
                    <a:endParaRPr lang="zh-CN" altLang="en-US" sz="1600" dirty="0">
                      <a:latin typeface="Cambria Math" pitchFamily="18" charset="0"/>
                    </a:endParaRPr>
                  </a:p>
                </p:txBody>
              </p:sp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3779912" y="3140968"/>
                    <a:ext cx="504056" cy="246221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en-US" altLang="zh-CN" sz="1600" dirty="0" smtClean="0">
                        <a:latin typeface="Cambria Math" pitchFamily="18" charset="0"/>
                        <a:ea typeface="Cambria Math" pitchFamily="18" charset="0"/>
                      </a:rPr>
                      <a:t>Force</a:t>
                    </a:r>
                    <a:endParaRPr lang="zh-CN" altLang="en-US" sz="1600" dirty="0">
                      <a:latin typeface="Cambria Math" pitchFamily="18" charset="0"/>
                    </a:endParaRPr>
                  </a:p>
                </p:txBody>
              </p:sp>
            </p:grpSp>
            <p:sp>
              <p:nvSpPr>
                <p:cNvPr id="52" name="TextBox 51"/>
                <p:cNvSpPr txBox="1"/>
                <p:nvPr/>
              </p:nvSpPr>
              <p:spPr>
                <a:xfrm>
                  <a:off x="6487640" y="3601591"/>
                  <a:ext cx="504056" cy="24622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altLang="zh-CN" sz="1600" dirty="0" err="1" smtClean="0">
                      <a:latin typeface="Cambria Math" pitchFamily="18" charset="0"/>
                      <a:ea typeface="Cambria Math" pitchFamily="18" charset="0"/>
                    </a:rPr>
                    <a:t>Displ</a:t>
                  </a:r>
                  <a:r>
                    <a:rPr lang="en-US" altLang="zh-CN" sz="1600" dirty="0" smtClean="0">
                      <a:latin typeface="Cambria Math" pitchFamily="18" charset="0"/>
                      <a:ea typeface="Cambria Math" pitchFamily="18" charset="0"/>
                    </a:rPr>
                    <a:t>.</a:t>
                  </a:r>
                  <a:endParaRPr lang="zh-CN" altLang="en-US" sz="1600" dirty="0">
                    <a:latin typeface="Cambria Math" pitchFamily="18" charset="0"/>
                  </a:endParaRPr>
                </a:p>
              </p:txBody>
            </p:sp>
            <p:sp>
              <p:nvSpPr>
                <p:cNvPr id="56" name="TextBox 55"/>
                <p:cNvSpPr txBox="1"/>
                <p:nvPr/>
              </p:nvSpPr>
              <p:spPr>
                <a:xfrm>
                  <a:off x="5508104" y="3068960"/>
                  <a:ext cx="504056" cy="24622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altLang="zh-CN" sz="1600" dirty="0" smtClean="0">
                      <a:latin typeface="Cambria Math" pitchFamily="18" charset="0"/>
                      <a:ea typeface="Cambria Math" pitchFamily="18" charset="0"/>
                    </a:rPr>
                    <a:t>Force</a:t>
                  </a:r>
                  <a:endParaRPr lang="zh-CN" altLang="en-US" sz="1600" dirty="0">
                    <a:latin typeface="Cambria Math" pitchFamily="18" charset="0"/>
                  </a:endParaRPr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>
                  <a:off x="8316416" y="3614827"/>
                  <a:ext cx="504056" cy="24622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altLang="zh-CN" sz="1600" dirty="0" err="1" smtClean="0">
                      <a:latin typeface="Cambria Math" pitchFamily="18" charset="0"/>
                      <a:ea typeface="Cambria Math" pitchFamily="18" charset="0"/>
                    </a:rPr>
                    <a:t>Displ</a:t>
                  </a:r>
                  <a:r>
                    <a:rPr lang="en-US" altLang="zh-CN" sz="1600" dirty="0" smtClean="0">
                      <a:latin typeface="Cambria Math" pitchFamily="18" charset="0"/>
                      <a:ea typeface="Cambria Math" pitchFamily="18" charset="0"/>
                    </a:rPr>
                    <a:t>.</a:t>
                  </a:r>
                  <a:endParaRPr lang="zh-CN" altLang="en-US" sz="1600" dirty="0">
                    <a:latin typeface="Cambria Math" pitchFamily="18" charset="0"/>
                  </a:endParaRPr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7437080" y="3068960"/>
                  <a:ext cx="504056" cy="24622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altLang="zh-CN" sz="1600" dirty="0" smtClean="0">
                      <a:latin typeface="Cambria Math" pitchFamily="18" charset="0"/>
                      <a:ea typeface="Cambria Math" pitchFamily="18" charset="0"/>
                    </a:rPr>
                    <a:t>Force</a:t>
                  </a:r>
                  <a:endParaRPr lang="zh-CN" altLang="en-US" sz="1600" dirty="0">
                    <a:latin typeface="Cambria Math" pitchFamily="18" charset="0"/>
                  </a:endParaRPr>
                </a:p>
              </p:txBody>
            </p:sp>
            <p:sp>
              <p:nvSpPr>
                <p:cNvPr id="61" name="矩形 60"/>
                <p:cNvSpPr/>
                <p:nvPr/>
              </p:nvSpPr>
              <p:spPr>
                <a:xfrm>
                  <a:off x="3635896" y="3861048"/>
                  <a:ext cx="432048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Cambria Math" pitchFamily="18" charset="0"/>
                  </a:endParaRPr>
                </a:p>
              </p:txBody>
            </p:sp>
            <p:sp>
              <p:nvSpPr>
                <p:cNvPr id="62" name="矩形 61"/>
                <p:cNvSpPr/>
                <p:nvPr/>
              </p:nvSpPr>
              <p:spPr>
                <a:xfrm>
                  <a:off x="5220072" y="3861048"/>
                  <a:ext cx="432048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Cambria Math" pitchFamily="18" charset="0"/>
                  </a:endParaRPr>
                </a:p>
              </p:txBody>
            </p:sp>
            <p:sp>
              <p:nvSpPr>
                <p:cNvPr id="63" name="矩形 62"/>
                <p:cNvSpPr/>
                <p:nvPr/>
              </p:nvSpPr>
              <p:spPr>
                <a:xfrm>
                  <a:off x="7092280" y="3933056"/>
                  <a:ext cx="432048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Cambria Math" pitchFamily="18" charset="0"/>
                  </a:endParaRPr>
                </a:p>
              </p:txBody>
            </p:sp>
            <p:sp>
              <p:nvSpPr>
                <p:cNvPr id="64" name="矩形 63"/>
                <p:cNvSpPr/>
                <p:nvPr/>
              </p:nvSpPr>
              <p:spPr>
                <a:xfrm>
                  <a:off x="7092280" y="4797152"/>
                  <a:ext cx="432048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Cambria Math" pitchFamily="18" charset="0"/>
                  </a:endParaRPr>
                </a:p>
              </p:txBody>
            </p:sp>
            <p:sp>
              <p:nvSpPr>
                <p:cNvPr id="65" name="矩形 64"/>
                <p:cNvSpPr/>
                <p:nvPr/>
              </p:nvSpPr>
              <p:spPr>
                <a:xfrm>
                  <a:off x="5220072" y="4725144"/>
                  <a:ext cx="432048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Cambria Math" pitchFamily="18" charset="0"/>
                  </a:endParaRP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3813820" y="4046875"/>
                  <a:ext cx="504056" cy="24622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altLang="zh-CN" sz="1600" dirty="0" smtClean="0">
                      <a:latin typeface="Cambria Math" pitchFamily="18" charset="0"/>
                      <a:ea typeface="Cambria Math" pitchFamily="18" charset="0"/>
                    </a:rPr>
                    <a:t>Force</a:t>
                  </a:r>
                  <a:endParaRPr lang="zh-CN" altLang="en-US" sz="1600" dirty="0">
                    <a:latin typeface="Cambria Math" pitchFamily="18" charset="0"/>
                  </a:endParaRPr>
                </a:p>
              </p:txBody>
            </p:sp>
            <p:sp>
              <p:nvSpPr>
                <p:cNvPr id="69" name="TextBox 68"/>
                <p:cNvSpPr txBox="1"/>
                <p:nvPr/>
              </p:nvSpPr>
              <p:spPr>
                <a:xfrm>
                  <a:off x="6099026" y="4032017"/>
                  <a:ext cx="504056" cy="24622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altLang="zh-CN" sz="1600" dirty="0" smtClean="0">
                      <a:latin typeface="Cambria Math" pitchFamily="18" charset="0"/>
                      <a:ea typeface="Cambria Math" pitchFamily="18" charset="0"/>
                    </a:rPr>
                    <a:t>Force</a:t>
                  </a:r>
                  <a:endParaRPr lang="zh-CN" altLang="en-US" sz="1600" dirty="0">
                    <a:latin typeface="Cambria Math" pitchFamily="18" charset="0"/>
                  </a:endParaRPr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7398221" y="4019922"/>
                  <a:ext cx="504056" cy="24622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altLang="zh-CN" sz="1600" dirty="0" smtClean="0">
                      <a:latin typeface="Cambria Math" pitchFamily="18" charset="0"/>
                      <a:ea typeface="Cambria Math" pitchFamily="18" charset="0"/>
                    </a:rPr>
                    <a:t>Force</a:t>
                  </a:r>
                  <a:endParaRPr lang="zh-CN" altLang="en-US" sz="1600" dirty="0">
                    <a:latin typeface="Cambria Math" pitchFamily="18" charset="0"/>
                  </a:endParaRPr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8403282" y="4548361"/>
                  <a:ext cx="504056" cy="24622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altLang="zh-CN" sz="1600" dirty="0" err="1" smtClean="0">
                      <a:latin typeface="Cambria Math" pitchFamily="18" charset="0"/>
                      <a:ea typeface="Cambria Math" pitchFamily="18" charset="0"/>
                    </a:rPr>
                    <a:t>Displ</a:t>
                  </a:r>
                  <a:r>
                    <a:rPr lang="en-US" altLang="zh-CN" sz="1600" dirty="0" smtClean="0">
                      <a:latin typeface="Cambria Math" pitchFamily="18" charset="0"/>
                      <a:ea typeface="Cambria Math" pitchFamily="18" charset="0"/>
                    </a:rPr>
                    <a:t>.</a:t>
                  </a:r>
                  <a:endParaRPr lang="zh-CN" altLang="en-US" sz="1600" dirty="0">
                    <a:latin typeface="Cambria Math" pitchFamily="18" charset="0"/>
                  </a:endParaRPr>
                </a:p>
              </p:txBody>
            </p:sp>
            <p:sp>
              <p:nvSpPr>
                <p:cNvPr id="72" name="TextBox 71"/>
                <p:cNvSpPr txBox="1"/>
                <p:nvPr/>
              </p:nvSpPr>
              <p:spPr>
                <a:xfrm>
                  <a:off x="6482308" y="4543028"/>
                  <a:ext cx="504056" cy="24622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altLang="zh-CN" sz="1600" dirty="0" err="1" smtClean="0">
                      <a:latin typeface="Cambria Math" pitchFamily="18" charset="0"/>
                      <a:ea typeface="Cambria Math" pitchFamily="18" charset="0"/>
                    </a:rPr>
                    <a:t>Displ</a:t>
                  </a:r>
                  <a:r>
                    <a:rPr lang="en-US" altLang="zh-CN" sz="1600" dirty="0" smtClean="0">
                      <a:latin typeface="Cambria Math" pitchFamily="18" charset="0"/>
                      <a:ea typeface="Cambria Math" pitchFamily="18" charset="0"/>
                    </a:rPr>
                    <a:t>.</a:t>
                  </a:r>
                  <a:endParaRPr lang="zh-CN" altLang="en-US" sz="1600" dirty="0">
                    <a:latin typeface="Cambria Math" pitchFamily="18" charset="0"/>
                  </a:endParaRPr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4542284" y="4567411"/>
                  <a:ext cx="504056" cy="24622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altLang="zh-CN" sz="1600" dirty="0" err="1" smtClean="0">
                      <a:latin typeface="Cambria Math" pitchFamily="18" charset="0"/>
                      <a:ea typeface="Cambria Math" pitchFamily="18" charset="0"/>
                    </a:rPr>
                    <a:t>Displ</a:t>
                  </a:r>
                  <a:r>
                    <a:rPr lang="en-US" altLang="zh-CN" sz="1600" dirty="0" smtClean="0">
                      <a:latin typeface="Cambria Math" pitchFamily="18" charset="0"/>
                      <a:ea typeface="Cambria Math" pitchFamily="18" charset="0"/>
                    </a:rPr>
                    <a:t>.</a:t>
                  </a:r>
                  <a:endParaRPr lang="zh-CN" altLang="en-US" sz="1600" dirty="0">
                    <a:latin typeface="Cambria Math" pitchFamily="18" charset="0"/>
                  </a:endParaRPr>
                </a:p>
              </p:txBody>
            </p:sp>
          </p:grpSp>
          <p:sp>
            <p:nvSpPr>
              <p:cNvPr id="31" name="TextBox 30"/>
              <p:cNvSpPr txBox="1"/>
              <p:nvPr/>
            </p:nvSpPr>
            <p:spPr>
              <a:xfrm>
                <a:off x="5436096" y="4941168"/>
                <a:ext cx="1368152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 smtClean="0">
                    <a:latin typeface="Cambria Math" pitchFamily="18" charset="0"/>
                    <a:ea typeface="Cambria Math" pitchFamily="18" charset="0"/>
                  </a:rPr>
                  <a:t>Control Force</a:t>
                </a:r>
                <a:endParaRPr lang="zh-CN" altLang="en-US" sz="1600" dirty="0">
                  <a:latin typeface="Cambria Math" pitchFamily="18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452320" y="4941168"/>
                <a:ext cx="1584176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 smtClean="0">
                    <a:latin typeface="Cambria Math" pitchFamily="18" charset="0"/>
                    <a:ea typeface="Cambria Math" pitchFamily="18" charset="0"/>
                  </a:rPr>
                  <a:t>Total Force</a:t>
                </a:r>
                <a:endParaRPr lang="zh-CN" altLang="en-US" sz="1600" dirty="0">
                  <a:latin typeface="Cambria Math" pitchFamily="18" charset="0"/>
                </a:endParaRPr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3491880" y="4797152"/>
                <a:ext cx="432048" cy="2160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mbria Math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3635896" y="4941168"/>
                <a:ext cx="1544935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 smtClean="0">
                    <a:latin typeface="Cambria Math" pitchFamily="18" charset="0"/>
                    <a:ea typeface="Cambria Math" pitchFamily="18" charset="0"/>
                  </a:rPr>
                  <a:t>Bearing Force</a:t>
                </a:r>
                <a:endParaRPr lang="zh-CN" altLang="en-US" sz="1600" dirty="0">
                  <a:latin typeface="Cambria Math" pitchFamily="18" charset="0"/>
                </a:endParaRPr>
              </a:p>
            </p:txBody>
          </p:sp>
        </p:grpSp>
        <p:cxnSp>
          <p:nvCxnSpPr>
            <p:cNvPr id="282" name="直接连接符 281"/>
            <p:cNvCxnSpPr/>
            <p:nvPr/>
          </p:nvCxnSpPr>
          <p:spPr>
            <a:xfrm>
              <a:off x="4211960" y="3861048"/>
              <a:ext cx="3960440" cy="0"/>
            </a:xfrm>
            <a:prstGeom prst="line">
              <a:avLst/>
            </a:prstGeom>
            <a:ln w="25400" cmpd="sng">
              <a:solidFill>
                <a:srgbClr val="FFC000"/>
              </a:solidFill>
              <a:prstDash val="dash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直接连接符 282"/>
            <p:cNvCxnSpPr/>
            <p:nvPr/>
          </p:nvCxnSpPr>
          <p:spPr>
            <a:xfrm>
              <a:off x="4211960" y="2910430"/>
              <a:ext cx="3960440" cy="0"/>
            </a:xfrm>
            <a:prstGeom prst="line">
              <a:avLst/>
            </a:prstGeom>
            <a:ln w="25400" cmpd="sng">
              <a:solidFill>
                <a:srgbClr val="FFC000"/>
              </a:solidFill>
              <a:prstDash val="dash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组合 88"/>
          <p:cNvGrpSpPr/>
          <p:nvPr/>
        </p:nvGrpSpPr>
        <p:grpSpPr>
          <a:xfrm>
            <a:off x="5791373" y="4005065"/>
            <a:ext cx="3317131" cy="1839189"/>
            <a:chOff x="5791373" y="4005065"/>
            <a:chExt cx="3317131" cy="1839189"/>
          </a:xfrm>
        </p:grpSpPr>
        <p:sp>
          <p:nvSpPr>
            <p:cNvPr id="284" name="右弧形箭头 283"/>
            <p:cNvSpPr/>
            <p:nvPr/>
          </p:nvSpPr>
          <p:spPr>
            <a:xfrm>
              <a:off x="8748464" y="4005065"/>
              <a:ext cx="360040" cy="1357804"/>
            </a:xfrm>
            <a:prstGeom prst="curvedLeftArrow">
              <a:avLst>
                <a:gd name="adj1" fmla="val 25000"/>
                <a:gd name="adj2" fmla="val 50000"/>
                <a:gd name="adj3" fmla="val 4479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Cambria Math" pitchFamily="18" charset="0"/>
              </a:endParaRPr>
            </a:p>
          </p:txBody>
        </p:sp>
        <p:grpSp>
          <p:nvGrpSpPr>
            <p:cNvPr id="291" name="组合 290"/>
            <p:cNvGrpSpPr/>
            <p:nvPr/>
          </p:nvGrpSpPr>
          <p:grpSpPr>
            <a:xfrm>
              <a:off x="5791373" y="4930821"/>
              <a:ext cx="2976141" cy="913433"/>
              <a:chOff x="5791373" y="5085184"/>
              <a:chExt cx="2976141" cy="913433"/>
            </a:xfrm>
          </p:grpSpPr>
          <p:sp>
            <p:nvSpPr>
              <p:cNvPr id="280" name="矩形 279"/>
              <p:cNvSpPr/>
              <p:nvPr/>
            </p:nvSpPr>
            <p:spPr>
              <a:xfrm>
                <a:off x="6084168" y="5085184"/>
                <a:ext cx="2448272" cy="492443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GB" altLang="zh-CN" sz="1600" dirty="0" smtClean="0">
                    <a:latin typeface="Cambria Math" pitchFamily="18" charset="0"/>
                    <a:ea typeface="Cambria Math" pitchFamily="18" charset="0"/>
                  </a:rPr>
                  <a:t>reduced force transmission to the superstructure</a:t>
                </a:r>
                <a:endParaRPr lang="zh-CN" altLang="en-US" sz="1600" dirty="0">
                  <a:latin typeface="Cambria Math" pitchFamily="18" charset="0"/>
                </a:endParaRPr>
              </a:p>
            </p:txBody>
          </p:sp>
          <p:sp>
            <p:nvSpPr>
              <p:cNvPr id="285" name="矩形 284"/>
              <p:cNvSpPr/>
              <p:nvPr/>
            </p:nvSpPr>
            <p:spPr>
              <a:xfrm>
                <a:off x="6084168" y="5589240"/>
                <a:ext cx="1656184" cy="24622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GB" altLang="zh-CN" sz="1600" dirty="0" smtClean="0">
                    <a:latin typeface="Cambria Math" pitchFamily="18" charset="0"/>
                    <a:ea typeface="Cambria Math" pitchFamily="18" charset="0"/>
                  </a:rPr>
                  <a:t>high damping ratio</a:t>
                </a:r>
                <a:endParaRPr lang="zh-CN" altLang="en-US" sz="1600" dirty="0">
                  <a:latin typeface="Cambria Math" pitchFamily="18" charset="0"/>
                </a:endParaRPr>
              </a:p>
            </p:txBody>
          </p:sp>
          <p:pic>
            <p:nvPicPr>
              <p:cNvPr id="46088" name="Picture 8" descr="C:\Program Files\Microsoft Office\MEDIA\OFFICE14\Bullets\BD14579_.gif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791373" y="5100036"/>
                <a:ext cx="216024" cy="216024"/>
              </a:xfrm>
              <a:prstGeom prst="rect">
                <a:avLst/>
              </a:prstGeom>
              <a:noFill/>
            </p:spPr>
          </p:pic>
          <p:pic>
            <p:nvPicPr>
              <p:cNvPr id="286" name="Picture 8" descr="C:\Program Files\Microsoft Office\MEDIA\OFFICE14\Bullets\BD14579_.gif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796136" y="5608292"/>
                <a:ext cx="216024" cy="216024"/>
              </a:xfrm>
              <a:prstGeom prst="rect">
                <a:avLst/>
              </a:prstGeom>
              <a:noFill/>
            </p:spPr>
          </p:pic>
          <p:sp>
            <p:nvSpPr>
              <p:cNvPr id="288" name="十二角星 287"/>
              <p:cNvSpPr/>
              <p:nvPr/>
            </p:nvSpPr>
            <p:spPr>
              <a:xfrm rot="20884337">
                <a:off x="7717045" y="5535451"/>
                <a:ext cx="921495" cy="463166"/>
              </a:xfrm>
              <a:prstGeom prst="star12">
                <a:avLst>
                  <a:gd name="adj" fmla="val 43390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1600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53.4%</a:t>
                </a:r>
                <a:endParaRPr lang="zh-CN" altLang="en-US" sz="1600" dirty="0">
                  <a:solidFill>
                    <a:srgbClr val="FF0000"/>
                  </a:solidFill>
                  <a:latin typeface="Cambria Math" pitchFamily="18" charset="0"/>
                  <a:ea typeface="楷体" pitchFamily="49" charset="-122"/>
                </a:endParaRPr>
              </a:p>
            </p:txBody>
          </p:sp>
          <p:sp>
            <p:nvSpPr>
              <p:cNvPr id="290" name="右大括号 289"/>
              <p:cNvSpPr/>
              <p:nvPr/>
            </p:nvSpPr>
            <p:spPr>
              <a:xfrm>
                <a:off x="8623498" y="5157192"/>
                <a:ext cx="144016" cy="739830"/>
              </a:xfrm>
              <a:prstGeom prst="rightBrace">
                <a:avLst>
                  <a:gd name="adj1" fmla="val 55714"/>
                  <a:gd name="adj2" fmla="val 50000"/>
                </a:avLst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mbria Math" pitchFamily="18" charset="0"/>
                </a:endParaRPr>
              </a:p>
            </p:txBody>
          </p:sp>
        </p:grpSp>
      </p:grpSp>
      <p:grpSp>
        <p:nvGrpSpPr>
          <p:cNvPr id="90" name="组合 89"/>
          <p:cNvGrpSpPr/>
          <p:nvPr/>
        </p:nvGrpSpPr>
        <p:grpSpPr>
          <a:xfrm>
            <a:off x="3923928" y="5434877"/>
            <a:ext cx="5184576" cy="1421479"/>
            <a:chOff x="3923928" y="5434877"/>
            <a:chExt cx="5184576" cy="1421479"/>
          </a:xfrm>
        </p:grpSpPr>
        <p:sp>
          <p:nvSpPr>
            <p:cNvPr id="289" name="右弧形箭头 288"/>
            <p:cNvSpPr/>
            <p:nvPr/>
          </p:nvSpPr>
          <p:spPr>
            <a:xfrm>
              <a:off x="8820472" y="5434877"/>
              <a:ext cx="288032" cy="936104"/>
            </a:xfrm>
            <a:prstGeom prst="curvedLeftArrow">
              <a:avLst>
                <a:gd name="adj1" fmla="val 25000"/>
                <a:gd name="adj2" fmla="val 50000"/>
                <a:gd name="adj3" fmla="val 4479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Cambria Math" pitchFamily="18" charset="0"/>
              </a:endParaRPr>
            </a:p>
          </p:txBody>
        </p:sp>
        <p:grpSp>
          <p:nvGrpSpPr>
            <p:cNvPr id="88" name="组合 87"/>
            <p:cNvGrpSpPr/>
            <p:nvPr/>
          </p:nvGrpSpPr>
          <p:grpSpPr>
            <a:xfrm>
              <a:off x="3923928" y="5920356"/>
              <a:ext cx="4824536" cy="936000"/>
              <a:chOff x="3923928" y="5920356"/>
              <a:chExt cx="4824536" cy="936000"/>
            </a:xfrm>
          </p:grpSpPr>
          <p:grpSp>
            <p:nvGrpSpPr>
              <p:cNvPr id="296" name="组合 295"/>
              <p:cNvGrpSpPr/>
              <p:nvPr/>
            </p:nvGrpSpPr>
            <p:grpSpPr>
              <a:xfrm>
                <a:off x="3923928" y="5920356"/>
                <a:ext cx="4824536" cy="936000"/>
                <a:chOff x="3923928" y="6021288"/>
                <a:chExt cx="4824536" cy="836712"/>
              </a:xfrm>
            </p:grpSpPr>
            <p:sp>
              <p:nvSpPr>
                <p:cNvPr id="292" name="横卷形 291"/>
                <p:cNvSpPr/>
                <p:nvPr/>
              </p:nvSpPr>
              <p:spPr>
                <a:xfrm>
                  <a:off x="3923928" y="6021288"/>
                  <a:ext cx="4752528" cy="836712"/>
                </a:xfrm>
                <a:prstGeom prst="horizontalScroll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Cambria Math" pitchFamily="18" charset="0"/>
                  </a:endParaRPr>
                </a:p>
              </p:txBody>
            </p:sp>
            <p:sp>
              <p:nvSpPr>
                <p:cNvPr id="295" name="矩形 294"/>
                <p:cNvSpPr/>
                <p:nvPr/>
              </p:nvSpPr>
              <p:spPr>
                <a:xfrm>
                  <a:off x="3995936" y="6077242"/>
                  <a:ext cx="4752528" cy="357668"/>
                </a:xfrm>
                <a:prstGeom prst="rect">
                  <a:avLst/>
                </a:prstGeom>
              </p:spPr>
              <p:txBody>
                <a:bodyPr wrap="square" lIns="0" rIns="0">
                  <a:spAutoFit/>
                </a:bodyPr>
                <a:lstStyle/>
                <a:p>
                  <a:pPr algn="ctr"/>
                  <a:r>
                    <a:rPr lang="en-US" altLang="zh-CN" sz="2000" dirty="0" smtClean="0">
                      <a:latin typeface="Cambria Math" pitchFamily="18" charset="0"/>
                      <a:ea typeface="Cambria Math" pitchFamily="18" charset="0"/>
                    </a:rPr>
                    <a:t>Effectiveness;      Safety;      Simplicity</a:t>
                  </a:r>
                  <a:endParaRPr lang="zh-CN" altLang="en-US" sz="2000" dirty="0">
                    <a:latin typeface="Cambria Math" pitchFamily="18" charset="0"/>
                  </a:endParaRPr>
                </a:p>
              </p:txBody>
            </p:sp>
          </p:grpSp>
          <p:sp>
            <p:nvSpPr>
              <p:cNvPr id="297" name="下箭头 296"/>
              <p:cNvSpPr/>
              <p:nvPr/>
            </p:nvSpPr>
            <p:spPr>
              <a:xfrm>
                <a:off x="4946554" y="6352862"/>
                <a:ext cx="288000" cy="144016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mbria Math" pitchFamily="18" charset="0"/>
                </a:endParaRPr>
              </a:p>
            </p:txBody>
          </p:sp>
          <p:sp>
            <p:nvSpPr>
              <p:cNvPr id="298" name="矩形 297"/>
              <p:cNvSpPr/>
              <p:nvPr/>
            </p:nvSpPr>
            <p:spPr>
              <a:xfrm>
                <a:off x="4514506" y="6424308"/>
                <a:ext cx="12330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 smtClean="0">
                    <a:latin typeface="Cambria Math" pitchFamily="18" charset="0"/>
                    <a:ea typeface="Cambria Math" pitchFamily="18" charset="0"/>
                  </a:rPr>
                  <a:t>base shear</a:t>
                </a:r>
                <a:endParaRPr lang="zh-CN" altLang="en-US" dirty="0">
                  <a:latin typeface="Cambria Math" pitchFamily="18" charset="0"/>
                </a:endParaRPr>
              </a:p>
            </p:txBody>
          </p:sp>
          <p:sp>
            <p:nvSpPr>
              <p:cNvPr id="299" name="下箭头 298"/>
              <p:cNvSpPr/>
              <p:nvPr/>
            </p:nvSpPr>
            <p:spPr>
              <a:xfrm>
                <a:off x="6444208" y="6352862"/>
                <a:ext cx="288000" cy="144016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mbria Math" pitchFamily="18" charset="0"/>
                </a:endParaRPr>
              </a:p>
            </p:txBody>
          </p:sp>
          <p:sp>
            <p:nvSpPr>
              <p:cNvPr id="300" name="矩形 299"/>
              <p:cNvSpPr/>
              <p:nvPr/>
            </p:nvSpPr>
            <p:spPr>
              <a:xfrm>
                <a:off x="6012160" y="6424308"/>
                <a:ext cx="12170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 smtClean="0">
                    <a:latin typeface="Cambria Math" pitchFamily="18" charset="0"/>
                    <a:ea typeface="Cambria Math" pitchFamily="18" charset="0"/>
                  </a:rPr>
                  <a:t>base </a:t>
                </a:r>
                <a:r>
                  <a:rPr lang="en-US" altLang="zh-CN" dirty="0" err="1" smtClean="0">
                    <a:latin typeface="Cambria Math" pitchFamily="18" charset="0"/>
                    <a:ea typeface="Cambria Math" pitchFamily="18" charset="0"/>
                  </a:rPr>
                  <a:t>displ</a:t>
                </a:r>
                <a:r>
                  <a:rPr lang="en-US" altLang="zh-CN" dirty="0" smtClean="0">
                    <a:latin typeface="Cambria Math" pitchFamily="18" charset="0"/>
                    <a:ea typeface="Cambria Math" pitchFamily="18" charset="0"/>
                  </a:rPr>
                  <a:t>.</a:t>
                </a:r>
                <a:endParaRPr lang="zh-CN" altLang="en-US" dirty="0">
                  <a:latin typeface="Cambria Math" pitchFamily="18" charset="0"/>
                </a:endParaRPr>
              </a:p>
            </p:txBody>
          </p:sp>
          <p:sp>
            <p:nvSpPr>
              <p:cNvPr id="301" name="下箭头 300"/>
              <p:cNvSpPr/>
              <p:nvPr/>
            </p:nvSpPr>
            <p:spPr>
              <a:xfrm>
                <a:off x="7740352" y="6359166"/>
                <a:ext cx="288000" cy="144016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mbria Math" pitchFamily="18" charset="0"/>
                </a:endParaRPr>
              </a:p>
            </p:txBody>
          </p:sp>
          <p:sp>
            <p:nvSpPr>
              <p:cNvPr id="302" name="矩形 301"/>
              <p:cNvSpPr/>
              <p:nvPr/>
            </p:nvSpPr>
            <p:spPr>
              <a:xfrm>
                <a:off x="7192192" y="6430612"/>
                <a:ext cx="14382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 err="1" smtClean="0">
                    <a:latin typeface="Cambria Math" pitchFamily="18" charset="0"/>
                    <a:ea typeface="Cambria Math" pitchFamily="18" charset="0"/>
                  </a:rPr>
                  <a:t>func</a:t>
                </a:r>
                <a:r>
                  <a:rPr lang="en-US" altLang="zh-CN" dirty="0" smtClean="0">
                    <a:latin typeface="Cambria Math" pitchFamily="18" charset="0"/>
                    <a:ea typeface="Cambria Math" pitchFamily="18" charset="0"/>
                  </a:rPr>
                  <a:t>. of </a:t>
                </a:r>
                <a:r>
                  <a:rPr lang="en-US" altLang="zh-CN" dirty="0" err="1" smtClean="0">
                    <a:latin typeface="Cambria Math" pitchFamily="18" charset="0"/>
                    <a:ea typeface="Cambria Math" pitchFamily="18" charset="0"/>
                  </a:rPr>
                  <a:t>displ</a:t>
                </a:r>
                <a:endParaRPr lang="zh-CN" altLang="en-US" dirty="0">
                  <a:latin typeface="Cambria Math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3812027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1331640" y="620688"/>
            <a:ext cx="781236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标题 1"/>
          <p:cNvSpPr txBox="1">
            <a:spLocks/>
          </p:cNvSpPr>
          <p:nvPr/>
        </p:nvSpPr>
        <p:spPr>
          <a:xfrm>
            <a:off x="4283968" y="692696"/>
            <a:ext cx="4861048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altLang="zh-CN" sz="2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School of Civil Engineering and Mechanics</a:t>
            </a:r>
            <a:endParaRPr lang="zh-CN" altLang="en-US" sz="2000" dirty="0">
              <a:latin typeface="Cambria Math" pitchFamily="18" charset="0"/>
              <a:ea typeface="Arial Unicode MS" pitchFamily="34" charset="-122"/>
              <a:cs typeface="Times New Roman" pitchFamily="18" charset="0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3707904" y="188640"/>
            <a:ext cx="5436096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altLang="zh-CN" sz="2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Huazhong University of Science and Technology</a:t>
            </a:r>
            <a:endParaRPr lang="zh-CN" altLang="en-US" sz="2000" dirty="0">
              <a:latin typeface="Cambria Math" pitchFamily="18" charset="0"/>
              <a:ea typeface="Arial Unicode MS" pitchFamily="34" charset="-122"/>
              <a:cs typeface="Times New Roman" pitchFamily="18" charset="0"/>
            </a:endParaRPr>
          </a:p>
        </p:txBody>
      </p:sp>
      <p:pic>
        <p:nvPicPr>
          <p:cNvPr id="20481" name="Picture 1" descr="C:\Users\Administrator\AppData\Roaming\Tencent\Users\2813528969\QQ\WinTemp\RichOle\P)DW}DSPS9_78@ZQTF5A(W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31640" cy="1288684"/>
          </a:xfrm>
          <a:prstGeom prst="rect">
            <a:avLst/>
          </a:prstGeom>
          <a:noFill/>
        </p:spPr>
      </p:pic>
      <p:sp>
        <p:nvSpPr>
          <p:cNvPr id="34" name="圆角矩形 33"/>
          <p:cNvSpPr/>
          <p:nvPr/>
        </p:nvSpPr>
        <p:spPr>
          <a:xfrm>
            <a:off x="2495600" y="1340768"/>
            <a:ext cx="1800200" cy="504056"/>
          </a:xfrm>
          <a:prstGeom prst="round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Objective</a:t>
            </a:r>
            <a:endParaRPr lang="zh-CN" altLang="en-US" sz="2400" dirty="0">
              <a:solidFill>
                <a:schemeClr val="tx1"/>
              </a:solidFill>
              <a:latin typeface="Cambria Math" pitchFamily="18" charset="0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4811688" y="1340768"/>
            <a:ext cx="1800200" cy="504056"/>
          </a:xfrm>
          <a:prstGeom prst="round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Method</a:t>
            </a:r>
            <a:endParaRPr lang="zh-CN" altLang="en-US" sz="2400" dirty="0">
              <a:solidFill>
                <a:schemeClr val="tx1"/>
              </a:solidFill>
              <a:latin typeface="Cambria Math" pitchFamily="18" charset="0"/>
            </a:endParaRPr>
          </a:p>
        </p:txBody>
      </p:sp>
      <p:sp>
        <p:nvSpPr>
          <p:cNvPr id="36" name="圆角矩形 35"/>
          <p:cNvSpPr/>
          <p:nvPr/>
        </p:nvSpPr>
        <p:spPr>
          <a:xfrm>
            <a:off x="7127776" y="1340768"/>
            <a:ext cx="1800200" cy="504056"/>
          </a:xfrm>
          <a:prstGeom prst="round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Conclusion</a:t>
            </a:r>
            <a:endParaRPr lang="zh-CN" altLang="en-US" sz="2400" dirty="0">
              <a:solidFill>
                <a:schemeClr val="tx1"/>
              </a:solidFill>
              <a:latin typeface="Cambria Math" pitchFamily="18" charset="0"/>
            </a:endParaRPr>
          </a:p>
        </p:txBody>
      </p:sp>
      <p:sp>
        <p:nvSpPr>
          <p:cNvPr id="44" name="圆角矩形 43"/>
          <p:cNvSpPr/>
          <p:nvPr/>
        </p:nvSpPr>
        <p:spPr>
          <a:xfrm>
            <a:off x="179512" y="1340768"/>
            <a:ext cx="1800200" cy="504056"/>
          </a:xfrm>
          <a:prstGeom prst="round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Background</a:t>
            </a:r>
            <a:endParaRPr lang="zh-CN" altLang="en-US" sz="2400" b="1" dirty="0">
              <a:solidFill>
                <a:schemeClr val="tx1"/>
              </a:solidFill>
              <a:latin typeface="Cambria Math" pitchFamily="18" charset="0"/>
            </a:endParaRPr>
          </a:p>
        </p:txBody>
      </p:sp>
      <p:sp>
        <p:nvSpPr>
          <p:cNvPr id="148" name="十六角星 147"/>
          <p:cNvSpPr/>
          <p:nvPr/>
        </p:nvSpPr>
        <p:spPr>
          <a:xfrm rot="20463063">
            <a:off x="-24786" y="3439031"/>
            <a:ext cx="1514920" cy="734859"/>
          </a:xfrm>
          <a:prstGeom prst="star16">
            <a:avLst>
              <a:gd name="adj" fmla="val 44276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eaLnBrk="0">
              <a:lnSpc>
                <a:spcPts val="1800"/>
              </a:lnSpc>
            </a:pPr>
            <a:r>
              <a:rPr lang="en-US" altLang="zh-CN" sz="2000" dirty="0" smtClean="0">
                <a:latin typeface="Cambria Math" pitchFamily="18" charset="0"/>
                <a:ea typeface="Cambria Math" pitchFamily="18" charset="0"/>
              </a:rPr>
              <a:t>real effective</a:t>
            </a:r>
            <a:endParaRPr lang="zh-CN" altLang="en-US" sz="2000" dirty="0">
              <a:latin typeface="Cambria Math" pitchFamily="18" charset="0"/>
              <a:ea typeface="楷体" pitchFamily="49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1057560" y="1959250"/>
            <a:ext cx="7173458" cy="1367490"/>
            <a:chOff x="1057560" y="1959250"/>
            <a:chExt cx="7173458" cy="1367490"/>
          </a:xfrm>
        </p:grpSpPr>
        <p:grpSp>
          <p:nvGrpSpPr>
            <p:cNvPr id="10" name="组合 136"/>
            <p:cNvGrpSpPr/>
            <p:nvPr/>
          </p:nvGrpSpPr>
          <p:grpSpPr>
            <a:xfrm>
              <a:off x="1991589" y="1959250"/>
              <a:ext cx="5256584" cy="648072"/>
              <a:chOff x="6240061" y="2148032"/>
              <a:chExt cx="5256584" cy="648072"/>
            </a:xfrm>
          </p:grpSpPr>
          <p:sp>
            <p:nvSpPr>
              <p:cNvPr id="99" name="流程图: 可选过程 98"/>
              <p:cNvSpPr/>
              <p:nvPr/>
            </p:nvSpPr>
            <p:spPr>
              <a:xfrm>
                <a:off x="7791413" y="2148032"/>
                <a:ext cx="2160240" cy="648072"/>
              </a:xfrm>
              <a:prstGeom prst="flowChartAlternateProcess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altLang="zh-CN" sz="2000" dirty="0" smtClean="0">
                    <a:latin typeface="Cambria Math" pitchFamily="18" charset="0"/>
                    <a:ea typeface="Cambria Math" pitchFamily="18" charset="0"/>
                  </a:rPr>
                  <a:t>PNS control</a:t>
                </a:r>
                <a:endParaRPr lang="zh-CN" altLang="en-US" sz="2000" b="1" dirty="0">
                  <a:latin typeface="Cambria Math" pitchFamily="18" charset="0"/>
                  <a:ea typeface="楷体" pitchFamily="49" charset="-122"/>
                </a:endParaRPr>
              </a:p>
            </p:txBody>
          </p:sp>
          <p:sp>
            <p:nvSpPr>
              <p:cNvPr id="103" name="圆角右箭头 102"/>
              <p:cNvSpPr/>
              <p:nvPr/>
            </p:nvSpPr>
            <p:spPr>
              <a:xfrm rot="5400000">
                <a:off x="10588957" y="1888416"/>
                <a:ext cx="447224" cy="1368152"/>
              </a:xfrm>
              <a:prstGeom prst="bentArrow">
                <a:avLst>
                  <a:gd name="adj1" fmla="val 25000"/>
                  <a:gd name="adj2" fmla="val 25000"/>
                  <a:gd name="adj3" fmla="val 50000"/>
                  <a:gd name="adj4" fmla="val 43750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Cambria Math" pitchFamily="18" charset="0"/>
                </a:endParaRPr>
              </a:p>
            </p:txBody>
          </p:sp>
          <p:sp>
            <p:nvSpPr>
              <p:cNvPr id="104" name="圆角右箭头 103"/>
              <p:cNvSpPr/>
              <p:nvPr/>
            </p:nvSpPr>
            <p:spPr>
              <a:xfrm rot="16200000" flipH="1">
                <a:off x="6712305" y="1900196"/>
                <a:ext cx="423664" cy="1368152"/>
              </a:xfrm>
              <a:prstGeom prst="bentArrow">
                <a:avLst>
                  <a:gd name="adj1" fmla="val 25000"/>
                  <a:gd name="adj2" fmla="val 25000"/>
                  <a:gd name="adj3" fmla="val 50000"/>
                  <a:gd name="adj4" fmla="val 43750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Cambria Math" pitchFamily="18" charset="0"/>
                </a:endParaRPr>
              </a:p>
            </p:txBody>
          </p:sp>
        </p:grpSp>
        <p:grpSp>
          <p:nvGrpSpPr>
            <p:cNvPr id="11" name="组合 135"/>
            <p:cNvGrpSpPr/>
            <p:nvPr/>
          </p:nvGrpSpPr>
          <p:grpSpPr>
            <a:xfrm>
              <a:off x="6070778" y="2644065"/>
              <a:ext cx="2160240" cy="682675"/>
              <a:chOff x="5292080" y="2832847"/>
              <a:chExt cx="2160240" cy="682675"/>
            </a:xfrm>
          </p:grpSpPr>
          <p:sp>
            <p:nvSpPr>
              <p:cNvPr id="101" name="流程图: 可选过程 100"/>
              <p:cNvSpPr/>
              <p:nvPr/>
            </p:nvSpPr>
            <p:spPr>
              <a:xfrm>
                <a:off x="5292080" y="2861740"/>
                <a:ext cx="2160240" cy="648072"/>
              </a:xfrm>
              <a:prstGeom prst="flowChartAlternateProcess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zh-CN" altLang="en-US" sz="2000" dirty="0">
                  <a:latin typeface="Cambria Math" pitchFamily="18" charset="0"/>
                  <a:ea typeface="楷体" pitchFamily="49" charset="-122"/>
                </a:endParaRPr>
              </a:p>
            </p:txBody>
          </p:sp>
          <p:sp>
            <p:nvSpPr>
              <p:cNvPr id="107" name="矩形 106"/>
              <p:cNvSpPr/>
              <p:nvPr/>
            </p:nvSpPr>
            <p:spPr>
              <a:xfrm>
                <a:off x="5508104" y="2832847"/>
                <a:ext cx="1694246" cy="30777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zh-CN" sz="2000" dirty="0" smtClean="0">
                    <a:latin typeface="Cambria Math" pitchFamily="18" charset="0"/>
                    <a:ea typeface="Cambria Math" pitchFamily="18" charset="0"/>
                  </a:rPr>
                  <a:t>Large damping </a:t>
                </a:r>
                <a:endParaRPr lang="zh-CN" altLang="en-US" sz="2000" dirty="0">
                  <a:latin typeface="Cambria Math" pitchFamily="18" charset="0"/>
                  <a:ea typeface="楷体" pitchFamily="49" charset="-122"/>
                </a:endParaRPr>
              </a:p>
            </p:txBody>
          </p:sp>
          <p:sp>
            <p:nvSpPr>
              <p:cNvPr id="108" name="矩形 107"/>
              <p:cNvSpPr/>
              <p:nvPr/>
            </p:nvSpPr>
            <p:spPr>
              <a:xfrm>
                <a:off x="5774142" y="3207745"/>
                <a:ext cx="1162178" cy="30777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zh-CN" sz="2000" dirty="0" smtClean="0">
                    <a:latin typeface="Cambria Math" pitchFamily="18" charset="0"/>
                    <a:ea typeface="Cambria Math" pitchFamily="18" charset="0"/>
                  </a:rPr>
                  <a:t>Base </a:t>
                </a:r>
                <a:r>
                  <a:rPr lang="en-US" altLang="zh-CN" sz="2000" dirty="0" err="1" smtClean="0">
                    <a:latin typeface="Cambria Math" pitchFamily="18" charset="0"/>
                    <a:ea typeface="Cambria Math" pitchFamily="18" charset="0"/>
                  </a:rPr>
                  <a:t>displ</a:t>
                </a:r>
                <a:r>
                  <a:rPr lang="en-US" altLang="zh-CN" sz="2000" dirty="0" smtClean="0">
                    <a:latin typeface="Cambria Math" pitchFamily="18" charset="0"/>
                    <a:ea typeface="Cambria Math" pitchFamily="18" charset="0"/>
                  </a:rPr>
                  <a:t>.</a:t>
                </a:r>
                <a:endParaRPr lang="zh-CN" altLang="en-US" sz="2000" dirty="0">
                  <a:latin typeface="Cambria Math" pitchFamily="18" charset="0"/>
                  <a:ea typeface="楷体" pitchFamily="49" charset="-122"/>
                </a:endParaRPr>
              </a:p>
            </p:txBody>
          </p:sp>
          <p:cxnSp>
            <p:nvCxnSpPr>
              <p:cNvPr id="111" name="直接箭头连接符 110"/>
              <p:cNvCxnSpPr/>
              <p:nvPr/>
            </p:nvCxnSpPr>
            <p:spPr>
              <a:xfrm>
                <a:off x="7029798" y="3241554"/>
                <a:ext cx="0" cy="27213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6" name="直接箭头连接符 125"/>
              <p:cNvCxnSpPr/>
              <p:nvPr/>
            </p:nvCxnSpPr>
            <p:spPr>
              <a:xfrm>
                <a:off x="6355227" y="3129514"/>
                <a:ext cx="4" cy="149122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组合 134"/>
            <p:cNvGrpSpPr/>
            <p:nvPr/>
          </p:nvGrpSpPr>
          <p:grpSpPr>
            <a:xfrm>
              <a:off x="1057560" y="2592943"/>
              <a:ext cx="2160240" cy="682675"/>
              <a:chOff x="10347154" y="2781725"/>
              <a:chExt cx="2160240" cy="682675"/>
            </a:xfrm>
          </p:grpSpPr>
          <p:sp>
            <p:nvSpPr>
              <p:cNvPr id="119" name="流程图: 可选过程 118"/>
              <p:cNvSpPr/>
              <p:nvPr/>
            </p:nvSpPr>
            <p:spPr>
              <a:xfrm>
                <a:off x="10347154" y="2810618"/>
                <a:ext cx="2160240" cy="648072"/>
              </a:xfrm>
              <a:prstGeom prst="flowChartAlternateProcess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zh-CN" altLang="en-US" sz="2000" dirty="0">
                  <a:latin typeface="Cambria Math" pitchFamily="18" charset="0"/>
                  <a:ea typeface="楷体" pitchFamily="49" charset="-122"/>
                </a:endParaRPr>
              </a:p>
            </p:txBody>
          </p:sp>
          <p:sp>
            <p:nvSpPr>
              <p:cNvPr id="121" name="矩形 120"/>
              <p:cNvSpPr/>
              <p:nvPr/>
            </p:nvSpPr>
            <p:spPr>
              <a:xfrm>
                <a:off x="10529449" y="2781725"/>
                <a:ext cx="1761701" cy="30777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zh-CN" sz="2000" dirty="0" smtClean="0">
                    <a:latin typeface="Cambria Math" pitchFamily="18" charset="0"/>
                    <a:ea typeface="Cambria Math" pitchFamily="18" charset="0"/>
                  </a:rPr>
                  <a:t>Less base shear </a:t>
                </a:r>
                <a:endParaRPr lang="zh-CN" altLang="en-US" sz="2000" dirty="0">
                  <a:latin typeface="Cambria Math" pitchFamily="18" charset="0"/>
                  <a:ea typeface="楷体" pitchFamily="49" charset="-122"/>
                </a:endParaRPr>
              </a:p>
            </p:txBody>
          </p:sp>
          <p:sp>
            <p:nvSpPr>
              <p:cNvPr id="122" name="矩形 121"/>
              <p:cNvSpPr/>
              <p:nvPr/>
            </p:nvSpPr>
            <p:spPr>
              <a:xfrm>
                <a:off x="10614930" y="3156623"/>
                <a:ext cx="1590756" cy="30777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zh-CN" sz="2000" dirty="0" smtClean="0">
                    <a:latin typeface="Cambria Math" pitchFamily="18" charset="0"/>
                    <a:ea typeface="Cambria Math" pitchFamily="18" charset="0"/>
                  </a:rPr>
                  <a:t>Force to super.</a:t>
                </a:r>
                <a:endParaRPr lang="zh-CN" altLang="en-US" sz="2000" dirty="0">
                  <a:latin typeface="Cambria Math" pitchFamily="18" charset="0"/>
                  <a:ea typeface="楷体" pitchFamily="49" charset="-122"/>
                </a:endParaRPr>
              </a:p>
            </p:txBody>
          </p:sp>
          <p:cxnSp>
            <p:nvCxnSpPr>
              <p:cNvPr id="132" name="直接箭头连接符 131"/>
              <p:cNvCxnSpPr/>
              <p:nvPr/>
            </p:nvCxnSpPr>
            <p:spPr>
              <a:xfrm>
                <a:off x="11397520" y="3068960"/>
                <a:ext cx="4" cy="149122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直接箭头连接符 133"/>
              <p:cNvCxnSpPr/>
              <p:nvPr/>
            </p:nvCxnSpPr>
            <p:spPr>
              <a:xfrm>
                <a:off x="12352148" y="3181226"/>
                <a:ext cx="0" cy="27213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62" name="椭圆 161"/>
            <p:cNvSpPr/>
            <p:nvPr/>
          </p:nvSpPr>
          <p:spPr>
            <a:xfrm>
              <a:off x="6127601" y="2636349"/>
              <a:ext cx="1929358" cy="33565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 Math" pitchFamily="18" charset="0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104456" y="3356314"/>
            <a:ext cx="5004048" cy="1627718"/>
            <a:chOff x="4104456" y="3356314"/>
            <a:chExt cx="5004048" cy="1627718"/>
          </a:xfrm>
        </p:grpSpPr>
        <p:sp>
          <p:nvSpPr>
            <p:cNvPr id="161" name="横卷形 160"/>
            <p:cNvSpPr/>
            <p:nvPr/>
          </p:nvSpPr>
          <p:spPr>
            <a:xfrm flipH="1">
              <a:off x="4104456" y="3356314"/>
              <a:ext cx="5004048" cy="1627718"/>
            </a:xfrm>
            <a:prstGeom prst="horizontalScroll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tIns="0" bIns="0" rtlCol="0" anchor="t" anchorCtr="0"/>
            <a:lstStyle/>
            <a:p>
              <a:pPr algn="just"/>
              <a:r>
                <a:rPr lang="en-GB" altLang="zh-CN" sz="1600" dirty="0" smtClean="0">
                  <a:latin typeface="Cambria Math" pitchFamily="18" charset="0"/>
                  <a:ea typeface="Cambria Math" pitchFamily="18" charset="0"/>
                </a:rPr>
                <a:t>A low base shear is not a guarantee of an </a:t>
              </a:r>
              <a:r>
                <a:rPr lang="en-GB" altLang="zh-CN" sz="1600" dirty="0" smtClean="0">
                  <a:solidFill>
                    <a:schemeClr val="accent2"/>
                  </a:solidFill>
                  <a:latin typeface="Cambria Math" pitchFamily="18" charset="0"/>
                  <a:ea typeface="Cambria Math" pitchFamily="18" charset="0"/>
                </a:rPr>
                <a:t>real effective </a:t>
              </a:r>
              <a:r>
                <a:rPr lang="en-GB" altLang="zh-CN" sz="1600" dirty="0" smtClean="0">
                  <a:latin typeface="Cambria Math" pitchFamily="18" charset="0"/>
                  <a:ea typeface="Cambria Math" pitchFamily="18" charset="0"/>
                </a:rPr>
                <a:t>isolation system because the high modes, which carry both the floor acceleration and inter-storey drift, are almost orthogonal to the base shear.</a:t>
              </a:r>
              <a:endParaRPr lang="zh-CN" altLang="en-US" sz="1600" dirty="0">
                <a:latin typeface="Cambria Math" pitchFamily="18" charset="0"/>
              </a:endParaRPr>
            </a:p>
          </p:txBody>
        </p:sp>
        <p:sp>
          <p:nvSpPr>
            <p:cNvPr id="167" name="矩形 166"/>
            <p:cNvSpPr/>
            <p:nvPr/>
          </p:nvSpPr>
          <p:spPr>
            <a:xfrm>
              <a:off x="7666519" y="4450832"/>
              <a:ext cx="131638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altLang="zh-CN" sz="1600" dirty="0" smtClean="0">
                  <a:latin typeface="Cambria Math" pitchFamily="18" charset="0"/>
                  <a:ea typeface="Cambria Math" pitchFamily="18" charset="0"/>
                </a:rPr>
                <a:t>(Kelly, 1999)</a:t>
              </a:r>
              <a:endParaRPr lang="zh-CN" altLang="en-US" sz="1600" dirty="0">
                <a:latin typeface="Cambria Math" pitchFamily="18" charset="0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115616" y="5126912"/>
            <a:ext cx="7747720" cy="1731088"/>
            <a:chOff x="1115616" y="5126912"/>
            <a:chExt cx="7747720" cy="1731088"/>
          </a:xfrm>
        </p:grpSpPr>
        <p:pic>
          <p:nvPicPr>
            <p:cNvPr id="139" name="图片 13"/>
            <p:cNvPicPr>
              <a:picLocks noChangeAspect="1"/>
            </p:cNvPicPr>
            <p:nvPr/>
          </p:nvPicPr>
          <p:blipFill>
            <a:blip r:embed="rId4" cstate="print"/>
            <a:srcRect t="-681"/>
            <a:stretch>
              <a:fillRect/>
            </a:stretch>
          </p:blipFill>
          <p:spPr bwMode="auto">
            <a:xfrm>
              <a:off x="4763314" y="5734244"/>
              <a:ext cx="816798" cy="1123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6" name="组合 65"/>
            <p:cNvGrpSpPr/>
            <p:nvPr/>
          </p:nvGrpSpPr>
          <p:grpSpPr>
            <a:xfrm>
              <a:off x="1115616" y="5157192"/>
              <a:ext cx="3096344" cy="1469927"/>
              <a:chOff x="5781622" y="3645024"/>
              <a:chExt cx="3110858" cy="1469927"/>
            </a:xfrm>
          </p:grpSpPr>
          <p:pic>
            <p:nvPicPr>
              <p:cNvPr id="47111" name="Picture 7" descr="d:\360se6\User Data\temp\scales-of-justice-colored-glassy-effect-derivative-6206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5796136" y="3645024"/>
                <a:ext cx="3096344" cy="1469927"/>
              </a:xfrm>
              <a:prstGeom prst="rect">
                <a:avLst/>
              </a:prstGeom>
              <a:noFill/>
            </p:spPr>
          </p:pic>
          <p:sp>
            <p:nvSpPr>
              <p:cNvPr id="179" name="矩形 178"/>
              <p:cNvSpPr/>
              <p:nvPr/>
            </p:nvSpPr>
            <p:spPr>
              <a:xfrm>
                <a:off x="5803349" y="4323810"/>
                <a:ext cx="1032335" cy="276999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zh-CN" dirty="0" smtClean="0">
                    <a:latin typeface="Cambria Math" pitchFamily="18" charset="0"/>
                    <a:ea typeface="Cambria Math" pitchFamily="18" charset="0"/>
                  </a:rPr>
                  <a:t>base </a:t>
                </a:r>
                <a:r>
                  <a:rPr lang="en-US" altLang="zh-CN" dirty="0" err="1" smtClean="0">
                    <a:latin typeface="Cambria Math" pitchFamily="18" charset="0"/>
                    <a:ea typeface="Cambria Math" pitchFamily="18" charset="0"/>
                  </a:rPr>
                  <a:t>displ</a:t>
                </a:r>
                <a:r>
                  <a:rPr lang="en-US" altLang="zh-CN" dirty="0" smtClean="0">
                    <a:latin typeface="Cambria Math" pitchFamily="18" charset="0"/>
                    <a:ea typeface="Cambria Math" pitchFamily="18" charset="0"/>
                  </a:rPr>
                  <a:t>.</a:t>
                </a:r>
                <a:endParaRPr lang="zh-CN" altLang="en-US" dirty="0">
                  <a:latin typeface="Cambria Math" pitchFamily="18" charset="0"/>
                  <a:ea typeface="楷体" pitchFamily="49" charset="-122"/>
                </a:endParaRPr>
              </a:p>
            </p:txBody>
          </p:sp>
          <p:sp>
            <p:nvSpPr>
              <p:cNvPr id="180" name="矩形 179"/>
              <p:cNvSpPr/>
              <p:nvPr/>
            </p:nvSpPr>
            <p:spPr>
              <a:xfrm>
                <a:off x="5781622" y="4077634"/>
                <a:ext cx="1080120" cy="276999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altLang="zh-CN" dirty="0" smtClean="0">
                    <a:latin typeface="Cambria Math" pitchFamily="18" charset="0"/>
                    <a:ea typeface="Cambria Math" pitchFamily="18" charset="0"/>
                  </a:rPr>
                  <a:t>base shear</a:t>
                </a:r>
                <a:endParaRPr lang="zh-CN" altLang="en-US" dirty="0">
                  <a:latin typeface="Cambria Math" pitchFamily="18" charset="0"/>
                  <a:ea typeface="楷体" pitchFamily="49" charset="-122"/>
                </a:endParaRPr>
              </a:p>
            </p:txBody>
          </p:sp>
          <p:sp>
            <p:nvSpPr>
              <p:cNvPr id="181" name="矩形 180"/>
              <p:cNvSpPr/>
              <p:nvPr/>
            </p:nvSpPr>
            <p:spPr>
              <a:xfrm>
                <a:off x="7895050" y="3832582"/>
                <a:ext cx="943764" cy="492443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zh-CN" sz="1600" dirty="0" smtClean="0">
                    <a:latin typeface="Cambria Math" pitchFamily="18" charset="0"/>
                    <a:ea typeface="Cambria Math" pitchFamily="18" charset="0"/>
                  </a:rPr>
                  <a:t>acc. </a:t>
                </a:r>
                <a:r>
                  <a:rPr lang="en-US" altLang="zh-CN" sz="1200" dirty="0" smtClean="0">
                    <a:latin typeface="Cambria Math" pitchFamily="18" charset="0"/>
                    <a:ea typeface="Cambria Math" pitchFamily="18" charset="0"/>
                  </a:rPr>
                  <a:t>&amp; </a:t>
                </a:r>
                <a:r>
                  <a:rPr lang="en-US" altLang="zh-CN" sz="1600" dirty="0" smtClean="0">
                    <a:latin typeface="Cambria Math" pitchFamily="18" charset="0"/>
                    <a:ea typeface="Cambria Math" pitchFamily="18" charset="0"/>
                  </a:rPr>
                  <a:t>drift </a:t>
                </a:r>
              </a:p>
              <a:p>
                <a:pPr algn="ctr"/>
                <a:r>
                  <a:rPr lang="en-US" altLang="zh-CN" sz="1600" dirty="0" smtClean="0">
                    <a:latin typeface="Cambria Math" pitchFamily="18" charset="0"/>
                    <a:ea typeface="Cambria Math" pitchFamily="18" charset="0"/>
                  </a:rPr>
                  <a:t>in super</a:t>
                </a:r>
                <a:endParaRPr lang="zh-CN" altLang="en-US" sz="1600" dirty="0">
                  <a:latin typeface="Cambria Math" pitchFamily="18" charset="0"/>
                  <a:ea typeface="楷体" pitchFamily="49" charset="-122"/>
                </a:endParaRPr>
              </a:p>
            </p:txBody>
          </p:sp>
        </p:grpSp>
        <p:sp>
          <p:nvSpPr>
            <p:cNvPr id="48" name="云形 47"/>
            <p:cNvSpPr/>
            <p:nvPr/>
          </p:nvSpPr>
          <p:spPr>
            <a:xfrm>
              <a:off x="5478960" y="5126912"/>
              <a:ext cx="3384376" cy="1368152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400" dirty="0" smtClean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</a:rPr>
                <a:t>Can we get both? </a:t>
              </a:r>
              <a:endParaRPr lang="zh-CN" altLang="en-US" sz="2400" dirty="0">
                <a:solidFill>
                  <a:schemeClr val="tx1"/>
                </a:solidFill>
                <a:latin typeface="Cambria Math" pitchFamily="18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057560" y="2888402"/>
            <a:ext cx="3053816" cy="1592814"/>
            <a:chOff x="1057560" y="2888402"/>
            <a:chExt cx="3053816" cy="1592814"/>
          </a:xfrm>
        </p:grpSpPr>
        <p:sp>
          <p:nvSpPr>
            <p:cNvPr id="53" name="流程图: 可选过程 52"/>
            <p:cNvSpPr/>
            <p:nvPr/>
          </p:nvSpPr>
          <p:spPr>
            <a:xfrm>
              <a:off x="1057560" y="3833144"/>
              <a:ext cx="2160000" cy="648072"/>
            </a:xfrm>
            <a:prstGeom prst="flowChartAlternateProcess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</a:rPr>
                <a:t>Less acc. &amp; drift</a:t>
              </a:r>
            </a:p>
            <a:p>
              <a:pPr algn="ctr"/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</a:rPr>
                <a:t>in super.</a:t>
              </a:r>
              <a:endParaRPr lang="zh-CN" altLang="en-US" sz="2000" b="1" dirty="0">
                <a:latin typeface="Cambria Math" pitchFamily="18" charset="0"/>
                <a:ea typeface="楷体" pitchFamily="49" charset="-122"/>
              </a:endParaRPr>
            </a:p>
          </p:txBody>
        </p:sp>
        <p:grpSp>
          <p:nvGrpSpPr>
            <p:cNvPr id="13" name="组合 142"/>
            <p:cNvGrpSpPr/>
            <p:nvPr/>
          </p:nvGrpSpPr>
          <p:grpSpPr>
            <a:xfrm>
              <a:off x="3300566" y="2888402"/>
              <a:ext cx="288032" cy="1476702"/>
              <a:chOff x="8244408" y="4149080"/>
              <a:chExt cx="288032" cy="1116662"/>
            </a:xfrm>
          </p:grpSpPr>
          <p:sp>
            <p:nvSpPr>
              <p:cNvPr id="140" name="右弧形箭头 139"/>
              <p:cNvSpPr/>
              <p:nvPr/>
            </p:nvSpPr>
            <p:spPr>
              <a:xfrm>
                <a:off x="8244408" y="4267315"/>
                <a:ext cx="144016" cy="837256"/>
              </a:xfrm>
              <a:prstGeom prst="curvedLeftArrow">
                <a:avLst>
                  <a:gd name="adj1" fmla="val 38968"/>
                  <a:gd name="adj2" fmla="val 165494"/>
                  <a:gd name="adj3" fmla="val 44790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Cambria Math" pitchFamily="18" charset="0"/>
                </a:endParaRPr>
              </a:p>
            </p:txBody>
          </p:sp>
          <p:sp>
            <p:nvSpPr>
              <p:cNvPr id="141" name="右弧形箭头 140"/>
              <p:cNvSpPr/>
              <p:nvPr/>
            </p:nvSpPr>
            <p:spPr>
              <a:xfrm>
                <a:off x="8352420" y="4149080"/>
                <a:ext cx="180020" cy="1116662"/>
              </a:xfrm>
              <a:prstGeom prst="curvedLeftArrow">
                <a:avLst>
                  <a:gd name="adj1" fmla="val 25000"/>
                  <a:gd name="adj2" fmla="val 115220"/>
                  <a:gd name="adj3" fmla="val 44790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Cambria Math" pitchFamily="18" charset="0"/>
                </a:endParaRP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3535312" y="3068960"/>
              <a:ext cx="57606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altLang="zh-CN" sz="50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</a:rPr>
                <a:t>?</a:t>
              </a:r>
              <a:endParaRPr lang="zh-CN" altLang="en-US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 Math" pitchFamily="18" charset="0"/>
                <a:ea typeface="幼圆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812027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1331640" y="620688"/>
            <a:ext cx="781236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标题 1"/>
          <p:cNvSpPr txBox="1">
            <a:spLocks/>
          </p:cNvSpPr>
          <p:nvPr/>
        </p:nvSpPr>
        <p:spPr>
          <a:xfrm>
            <a:off x="4283968" y="692696"/>
            <a:ext cx="4861048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altLang="zh-CN" sz="2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School of Civil Engineering and Mechanics</a:t>
            </a:r>
            <a:endParaRPr lang="zh-CN" altLang="en-US" sz="2000" dirty="0">
              <a:latin typeface="Cambria Math" pitchFamily="18" charset="0"/>
              <a:ea typeface="Arial Unicode MS" pitchFamily="34" charset="-122"/>
              <a:cs typeface="Times New Roman" pitchFamily="18" charset="0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3707904" y="188640"/>
            <a:ext cx="5436096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altLang="zh-CN" sz="2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Huazhong University of Science and Technology</a:t>
            </a:r>
            <a:endParaRPr lang="zh-CN" altLang="en-US" sz="2000" dirty="0">
              <a:latin typeface="Cambria Math" pitchFamily="18" charset="0"/>
              <a:ea typeface="Arial Unicode MS" pitchFamily="34" charset="-122"/>
              <a:cs typeface="Times New Roman" pitchFamily="18" charset="0"/>
            </a:endParaRPr>
          </a:p>
        </p:txBody>
      </p:sp>
      <p:pic>
        <p:nvPicPr>
          <p:cNvPr id="20481" name="Picture 1" descr="C:\Users\Administrator\AppData\Roaming\Tencent\Users\2813528969\QQ\WinTemp\RichOle\P)DW}DSPS9_78@ZQTF5A(W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31640" cy="1288684"/>
          </a:xfrm>
          <a:prstGeom prst="rect">
            <a:avLst/>
          </a:prstGeom>
          <a:noFill/>
        </p:spPr>
      </p:pic>
      <p:sp>
        <p:nvSpPr>
          <p:cNvPr id="34" name="圆角矩形 33"/>
          <p:cNvSpPr/>
          <p:nvPr/>
        </p:nvSpPr>
        <p:spPr>
          <a:xfrm>
            <a:off x="2495600" y="1340768"/>
            <a:ext cx="1800200" cy="504056"/>
          </a:xfrm>
          <a:prstGeom prst="round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Objective</a:t>
            </a:r>
            <a:endParaRPr lang="zh-CN" altLang="en-US" sz="2400" dirty="0">
              <a:solidFill>
                <a:schemeClr val="tx1"/>
              </a:solidFill>
              <a:latin typeface="Cambria Math" pitchFamily="18" charset="0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4811688" y="1340768"/>
            <a:ext cx="1800200" cy="504056"/>
          </a:xfrm>
          <a:prstGeom prst="round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Method</a:t>
            </a:r>
            <a:endParaRPr lang="zh-CN" altLang="en-US" sz="2400" dirty="0">
              <a:solidFill>
                <a:schemeClr val="tx1"/>
              </a:solidFill>
              <a:latin typeface="Cambria Math" pitchFamily="18" charset="0"/>
            </a:endParaRPr>
          </a:p>
        </p:txBody>
      </p:sp>
      <p:sp>
        <p:nvSpPr>
          <p:cNvPr id="36" name="圆角矩形 35"/>
          <p:cNvSpPr/>
          <p:nvPr/>
        </p:nvSpPr>
        <p:spPr>
          <a:xfrm>
            <a:off x="7127776" y="1340768"/>
            <a:ext cx="1800200" cy="504056"/>
          </a:xfrm>
          <a:prstGeom prst="round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Conclusion</a:t>
            </a:r>
            <a:endParaRPr lang="zh-CN" altLang="en-US" sz="2400" dirty="0">
              <a:solidFill>
                <a:schemeClr val="tx1"/>
              </a:solidFill>
              <a:latin typeface="Cambria Math" pitchFamily="18" charset="0"/>
            </a:endParaRPr>
          </a:p>
        </p:txBody>
      </p:sp>
      <p:sp>
        <p:nvSpPr>
          <p:cNvPr id="44" name="圆角矩形 43"/>
          <p:cNvSpPr/>
          <p:nvPr/>
        </p:nvSpPr>
        <p:spPr>
          <a:xfrm>
            <a:off x="179512" y="1340768"/>
            <a:ext cx="1800200" cy="504056"/>
          </a:xfrm>
          <a:prstGeom prst="round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Background</a:t>
            </a:r>
            <a:endParaRPr lang="zh-CN" altLang="en-US" sz="2400" b="1" dirty="0">
              <a:solidFill>
                <a:schemeClr val="tx1"/>
              </a:solidFill>
              <a:latin typeface="Cambria Math" pitchFamily="18" charset="0"/>
            </a:endParaRPr>
          </a:p>
        </p:txBody>
      </p:sp>
      <p:sp>
        <p:nvSpPr>
          <p:cNvPr id="93" name="横卷形 92"/>
          <p:cNvSpPr/>
          <p:nvPr/>
        </p:nvSpPr>
        <p:spPr>
          <a:xfrm>
            <a:off x="324096" y="6237312"/>
            <a:ext cx="8610680" cy="542368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altLang="zh-CN" sz="1700" dirty="0" smtClean="0">
                <a:latin typeface="Cambria Math" pitchFamily="18" charset="0"/>
                <a:ea typeface="Cambria Math" pitchFamily="18" charset="0"/>
                <a:cs typeface="Arial Unicode MS" pitchFamily="34" charset="-122"/>
              </a:rPr>
              <a:t>Ideal isolation control principle solves the </a:t>
            </a:r>
            <a:r>
              <a:rPr lang="en-US" altLang="zh-CN" sz="1700" dirty="0" smtClean="0">
                <a:latin typeface="Cambria Math" pitchFamily="18" charset="0"/>
                <a:ea typeface="Cambria Math" pitchFamily="18" charset="0"/>
              </a:rPr>
              <a:t>conflict between </a:t>
            </a:r>
            <a:r>
              <a:rPr lang="en-US" altLang="zh-CN" sz="1700" dirty="0" err="1" smtClean="0">
                <a:latin typeface="Cambria Math" pitchFamily="18" charset="0"/>
                <a:ea typeface="Cambria Math" pitchFamily="18" charset="0"/>
              </a:rPr>
              <a:t>iso</a:t>
            </a:r>
            <a:r>
              <a:rPr lang="en-US" altLang="zh-CN" sz="1700" dirty="0" smtClean="0">
                <a:latin typeface="Cambria Math" pitchFamily="18" charset="0"/>
                <a:ea typeface="Cambria Math" pitchFamily="18" charset="0"/>
              </a:rPr>
              <a:t>. effectiveness and </a:t>
            </a:r>
            <a:r>
              <a:rPr lang="en-US" altLang="zh-CN" sz="1700" dirty="0" err="1" smtClean="0">
                <a:latin typeface="Cambria Math" pitchFamily="18" charset="0"/>
                <a:ea typeface="Cambria Math" pitchFamily="18" charset="0"/>
              </a:rPr>
              <a:t>iso</a:t>
            </a:r>
            <a:r>
              <a:rPr lang="en-US" altLang="zh-CN" sz="1700" dirty="0" smtClean="0">
                <a:latin typeface="Cambria Math" pitchFamily="18" charset="0"/>
                <a:ea typeface="Cambria Math" pitchFamily="18" charset="0"/>
              </a:rPr>
              <a:t>. safety.</a:t>
            </a:r>
            <a:endParaRPr lang="zh-CN" altLang="en-US" sz="1700" dirty="0">
              <a:latin typeface="Cambria Math" pitchFamily="18" charset="0"/>
              <a:ea typeface="Arial Unicode MS" pitchFamily="34" charset="-122"/>
              <a:cs typeface="Arial Unicode MS" pitchFamily="34" charset="-122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5538952" y="2578624"/>
            <a:ext cx="3524264" cy="1043696"/>
            <a:chOff x="6088296" y="2420888"/>
            <a:chExt cx="3524264" cy="1043696"/>
          </a:xfrm>
        </p:grpSpPr>
        <p:sp>
          <p:nvSpPr>
            <p:cNvPr id="49" name="横卷形 48"/>
            <p:cNvSpPr/>
            <p:nvPr/>
          </p:nvSpPr>
          <p:spPr>
            <a:xfrm>
              <a:off x="6088296" y="2420888"/>
              <a:ext cx="3523696" cy="1043696"/>
            </a:xfrm>
            <a:prstGeom prst="horizontalScroll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 Math" pitchFamily="18" charset="0"/>
              </a:endParaRPr>
            </a:p>
          </p:txBody>
        </p:sp>
        <p:sp>
          <p:nvSpPr>
            <p:cNvPr id="50" name="标题 1"/>
            <p:cNvSpPr txBox="1">
              <a:spLocks/>
            </p:cNvSpPr>
            <p:nvPr/>
          </p:nvSpPr>
          <p:spPr>
            <a:xfrm>
              <a:off x="6228776" y="2550616"/>
              <a:ext cx="3383784" cy="7491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dist">
                <a:lnSpc>
                  <a:spcPts val="2000"/>
                </a:lnSpc>
              </a:pPr>
              <a:r>
                <a:rPr lang="en-GB" altLang="zh-CN" sz="1800" dirty="0" smtClean="0">
                  <a:latin typeface="Cambria Math" pitchFamily="18" charset="0"/>
                  <a:ea typeface="Cambria Math" pitchFamily="18" charset="0"/>
                </a:rPr>
                <a:t>Response quantities can't be always reduced simultaneously for a specific control strategy.</a:t>
              </a:r>
              <a:endParaRPr lang="en-US" altLang="zh-CN" sz="1800" dirty="0" smtClean="0">
                <a:latin typeface="Cambria Math" pitchFamily="18" charset="0"/>
                <a:ea typeface="Cambria Math" pitchFamily="18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9754" y="1988840"/>
            <a:ext cx="5823776" cy="3022399"/>
            <a:chOff x="69754" y="1988840"/>
            <a:chExt cx="5823776" cy="3022399"/>
          </a:xfrm>
        </p:grpSpPr>
        <p:sp>
          <p:nvSpPr>
            <p:cNvPr id="76" name="十角星 75"/>
            <p:cNvSpPr/>
            <p:nvPr/>
          </p:nvSpPr>
          <p:spPr>
            <a:xfrm>
              <a:off x="2051720" y="2677692"/>
              <a:ext cx="2664296" cy="1152128"/>
            </a:xfrm>
            <a:prstGeom prst="star10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altLang="zh-CN" sz="2000" b="1" dirty="0" smtClean="0">
                  <a:latin typeface="Cambria Math" pitchFamily="18" charset="0"/>
                  <a:ea typeface="Cambria Math" pitchFamily="18" charset="0"/>
                  <a:cs typeface="Arial Unicode MS" pitchFamily="34" charset="-122"/>
                </a:rPr>
                <a:t>Ideal isolation control principle</a:t>
              </a:r>
              <a:endParaRPr lang="zh-CN" altLang="en-US" sz="2000" b="1" dirty="0">
                <a:latin typeface="Cambria Math" pitchFamily="18" charset="0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78" name="左弧形箭头 77"/>
            <p:cNvSpPr/>
            <p:nvPr/>
          </p:nvSpPr>
          <p:spPr>
            <a:xfrm rot="1985308" flipH="1">
              <a:off x="4925888" y="2726014"/>
              <a:ext cx="319181" cy="863669"/>
            </a:xfrm>
            <a:prstGeom prst="curvedRightArrow">
              <a:avLst>
                <a:gd name="adj1" fmla="val 25000"/>
                <a:gd name="adj2" fmla="val 50000"/>
                <a:gd name="adj3" fmla="val 5517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Cambria Math" pitchFamily="18" charset="0"/>
              </a:endParaRPr>
            </a:p>
          </p:txBody>
        </p:sp>
        <p:sp>
          <p:nvSpPr>
            <p:cNvPr id="79" name="流程图: 可选过程 78"/>
            <p:cNvSpPr/>
            <p:nvPr/>
          </p:nvSpPr>
          <p:spPr>
            <a:xfrm>
              <a:off x="773808" y="1988904"/>
              <a:ext cx="2070000" cy="576000"/>
            </a:xfrm>
            <a:prstGeom prst="flowChartAlternateProcess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altLang="zh-CN" sz="2000" dirty="0" smtClean="0">
                  <a:latin typeface="Cambria Math" pitchFamily="18" charset="0"/>
                  <a:ea typeface="Cambria Math" pitchFamily="18" charset="0"/>
                </a:rPr>
                <a:t>socio-economic</a:t>
              </a:r>
              <a:endParaRPr lang="zh-CN" altLang="en-US" sz="2000" b="1" dirty="0">
                <a:latin typeface="Cambria Math" pitchFamily="18" charset="0"/>
                <a:ea typeface="楷体" pitchFamily="49" charset="-122"/>
              </a:endParaRPr>
            </a:p>
          </p:txBody>
        </p:sp>
        <p:sp>
          <p:nvSpPr>
            <p:cNvPr id="80" name="流程图: 可选过程 79"/>
            <p:cNvSpPr/>
            <p:nvPr/>
          </p:nvSpPr>
          <p:spPr>
            <a:xfrm>
              <a:off x="3822424" y="1988840"/>
              <a:ext cx="2071106" cy="576064"/>
            </a:xfrm>
            <a:prstGeom prst="flowChartAlternateProcess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altLang="zh-CN" sz="2000" dirty="0" smtClean="0">
                  <a:latin typeface="Cambria Math" pitchFamily="18" charset="0"/>
                  <a:ea typeface="Cambria Math" pitchFamily="18" charset="0"/>
                </a:rPr>
                <a:t>variability in seismic intensity</a:t>
              </a:r>
              <a:endParaRPr lang="zh-CN" altLang="en-US" sz="2000" b="1" dirty="0">
                <a:latin typeface="Cambria Math" pitchFamily="18" charset="0"/>
                <a:ea typeface="楷体" pitchFamily="49" charset="-122"/>
              </a:endParaRPr>
            </a:p>
          </p:txBody>
        </p:sp>
        <p:pic>
          <p:nvPicPr>
            <p:cNvPr id="82" name="图片 8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9754" y="3569660"/>
              <a:ext cx="1566934" cy="144157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52" name="左弧形箭头 51"/>
            <p:cNvSpPr/>
            <p:nvPr/>
          </p:nvSpPr>
          <p:spPr>
            <a:xfrm rot="19614692">
              <a:off x="1397496" y="2726014"/>
              <a:ext cx="319181" cy="863669"/>
            </a:xfrm>
            <a:prstGeom prst="curvedRightArrow">
              <a:avLst>
                <a:gd name="adj1" fmla="val 25000"/>
                <a:gd name="adj2" fmla="val 50000"/>
                <a:gd name="adj3" fmla="val 5517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Cambria Math" pitchFamily="18" charset="0"/>
              </a:endParaRPr>
            </a:p>
          </p:txBody>
        </p:sp>
      </p:grpSp>
      <p:sp>
        <p:nvSpPr>
          <p:cNvPr id="98" name="流程图: 可选过程 97"/>
          <p:cNvSpPr/>
          <p:nvPr/>
        </p:nvSpPr>
        <p:spPr>
          <a:xfrm>
            <a:off x="3890144" y="3819592"/>
            <a:ext cx="5256584" cy="43204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altLang="zh-CN" dirty="0" smtClean="0">
                <a:latin typeface="Cambria Math" pitchFamily="18" charset="0"/>
                <a:ea typeface="Cambria Math" pitchFamily="18" charset="0"/>
              </a:rPr>
              <a:t>d</a:t>
            </a:r>
            <a:r>
              <a:rPr lang="en-GB" altLang="zh-CN" dirty="0" err="1" smtClean="0">
                <a:latin typeface="Cambria Math" pitchFamily="18" charset="0"/>
                <a:ea typeface="Cambria Math" pitchFamily="18" charset="0"/>
              </a:rPr>
              <a:t>ifferent</a:t>
            </a:r>
            <a:r>
              <a:rPr lang="en-GB" altLang="zh-CN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GB" altLang="zh-CN" i="1" dirty="0" smtClean="0">
                <a:latin typeface="Cambria Math" pitchFamily="18" charset="0"/>
                <a:ea typeface="Cambria Math" pitchFamily="18" charset="0"/>
              </a:rPr>
              <a:t>seismic intensity </a:t>
            </a:r>
            <a:r>
              <a:rPr lang="en-GB" altLang="zh-CN" dirty="0" smtClean="0">
                <a:latin typeface="Cambria Math" pitchFamily="18" charset="0"/>
                <a:ea typeface="Cambria Math" pitchFamily="18" charset="0"/>
              </a:rPr>
              <a:t>different </a:t>
            </a:r>
            <a:r>
              <a:rPr lang="en-GB" altLang="zh-CN" i="1" dirty="0" smtClean="0">
                <a:latin typeface="Cambria Math" pitchFamily="18" charset="0"/>
                <a:ea typeface="Cambria Math" pitchFamily="18" charset="0"/>
              </a:rPr>
              <a:t>control objective </a:t>
            </a:r>
            <a:endParaRPr lang="zh-CN" altLang="en-US" i="1" dirty="0">
              <a:latin typeface="Cambria Math" pitchFamily="18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1806104" y="3785684"/>
            <a:ext cx="21275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sz="2400" dirty="0" smtClean="0">
                <a:latin typeface="Cambria Math" pitchFamily="18" charset="0"/>
                <a:ea typeface="Cambria Math" pitchFamily="18" charset="0"/>
              </a:rPr>
              <a:t>Basic concept :</a:t>
            </a:r>
            <a:endParaRPr lang="zh-CN" altLang="en-US" sz="2400" dirty="0">
              <a:latin typeface="Cambria Math" pitchFamily="18" charset="0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1864286" y="4361748"/>
            <a:ext cx="6344542" cy="1327368"/>
            <a:chOff x="1864286" y="4361748"/>
            <a:chExt cx="6344542" cy="1327368"/>
          </a:xfrm>
        </p:grpSpPr>
        <p:sp>
          <p:nvSpPr>
            <p:cNvPr id="97" name="左大括号 96"/>
            <p:cNvSpPr/>
            <p:nvPr/>
          </p:nvSpPr>
          <p:spPr>
            <a:xfrm>
              <a:off x="1864286" y="4477298"/>
              <a:ext cx="161143" cy="1173212"/>
            </a:xfrm>
            <a:prstGeom prst="leftBrace">
              <a:avLst>
                <a:gd name="adj1" fmla="val 97291"/>
                <a:gd name="adj2" fmla="val 50000"/>
              </a:avLst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 Math" pitchFamily="18" charset="0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2051720" y="4361748"/>
              <a:ext cx="22082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altLang="zh-CN" dirty="0" smtClean="0">
                  <a:latin typeface="Cambria Math" pitchFamily="18" charset="0"/>
                  <a:ea typeface="Cambria Math" pitchFamily="18" charset="0"/>
                </a:rPr>
                <a:t>frequent earthquake</a:t>
              </a:r>
              <a:endParaRPr lang="zh-CN" altLang="en-US" dirty="0">
                <a:latin typeface="Cambria Math" pitchFamily="18" charset="0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4499992" y="4361748"/>
              <a:ext cx="37088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altLang="zh-CN" dirty="0" smtClean="0">
                  <a:latin typeface="Cambria Math" pitchFamily="18" charset="0"/>
                  <a:ea typeface="Cambria Math" pitchFamily="18" charset="0"/>
                </a:rPr>
                <a:t>improve the structural functionality</a:t>
              </a:r>
              <a:endParaRPr lang="zh-CN" altLang="en-US" dirty="0">
                <a:latin typeface="Cambria Math" pitchFamily="18" charset="0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4139952" y="4399848"/>
              <a:ext cx="3738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 smtClean="0">
                  <a:latin typeface="Cambria Math" pitchFamily="18" charset="0"/>
                  <a:ea typeface="楷体" pitchFamily="49" charset="-122"/>
                </a:rPr>
                <a:t>→</a:t>
              </a:r>
              <a:endParaRPr lang="zh-CN" altLang="en-US" dirty="0">
                <a:latin typeface="Cambria Math" pitchFamily="18" charset="0"/>
              </a:endParaRPr>
            </a:p>
          </p:txBody>
        </p:sp>
        <p:sp>
          <p:nvSpPr>
            <p:cNvPr id="65" name="下箭头 64"/>
            <p:cNvSpPr/>
            <p:nvPr/>
          </p:nvSpPr>
          <p:spPr>
            <a:xfrm>
              <a:off x="6228184" y="4668448"/>
              <a:ext cx="216024" cy="7200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 Math" pitchFamily="18" charset="0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5234179" y="4649016"/>
              <a:ext cx="23918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altLang="zh-CN" dirty="0" smtClean="0">
                  <a:latin typeface="Cambria Math" pitchFamily="18" charset="0"/>
                  <a:ea typeface="Cambria Math" pitchFamily="18" charset="0"/>
                </a:rPr>
                <a:t>acc. and drift in super. </a:t>
              </a:r>
              <a:endParaRPr lang="zh-CN" altLang="en-US" dirty="0">
                <a:latin typeface="Cambria Math" pitchFamily="18" charset="0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2037206" y="5024896"/>
              <a:ext cx="21687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altLang="zh-CN" dirty="0" smtClean="0">
                  <a:latin typeface="Cambria Math" pitchFamily="18" charset="0"/>
                  <a:ea typeface="Cambria Math" pitchFamily="18" charset="0"/>
                </a:rPr>
                <a:t>extreme earthquake</a:t>
              </a:r>
              <a:endParaRPr lang="zh-CN" altLang="en-US" dirty="0">
                <a:latin typeface="Cambria Math" pitchFamily="18" charset="0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4485478" y="5024896"/>
              <a:ext cx="30407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altLang="zh-CN" dirty="0" smtClean="0">
                  <a:latin typeface="Cambria Math" pitchFamily="18" charset="0"/>
                  <a:ea typeface="Cambria Math" pitchFamily="18" charset="0"/>
                </a:rPr>
                <a:t>improve the structural safety</a:t>
              </a:r>
              <a:endParaRPr lang="zh-CN" altLang="en-US" dirty="0">
                <a:latin typeface="Cambria Math" pitchFamily="18" charset="0"/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4125438" y="5062996"/>
              <a:ext cx="3738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 smtClean="0">
                  <a:latin typeface="Cambria Math" pitchFamily="18" charset="0"/>
                  <a:ea typeface="楷体" pitchFamily="49" charset="-122"/>
                </a:rPr>
                <a:t>→</a:t>
              </a:r>
              <a:endParaRPr lang="zh-CN" altLang="en-US" dirty="0">
                <a:latin typeface="Cambria Math" pitchFamily="18" charset="0"/>
              </a:endParaRPr>
            </a:p>
          </p:txBody>
        </p:sp>
        <p:sp>
          <p:nvSpPr>
            <p:cNvPr id="73" name="下箭头 72"/>
            <p:cNvSpPr/>
            <p:nvPr/>
          </p:nvSpPr>
          <p:spPr>
            <a:xfrm>
              <a:off x="5902052" y="5331596"/>
              <a:ext cx="216024" cy="7200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 Math" pitchFamily="18" charset="0"/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4852803" y="5319784"/>
              <a:ext cx="23097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altLang="zh-CN" dirty="0" smtClean="0">
                  <a:latin typeface="Cambria Math" pitchFamily="18" charset="0"/>
                  <a:ea typeface="Cambria Math" pitchFamily="18" charset="0"/>
                </a:rPr>
                <a:t>isolator displacement</a:t>
              </a:r>
              <a:endParaRPr lang="zh-CN" altLang="en-US" dirty="0">
                <a:latin typeface="Cambria Math" pitchFamily="18" charset="0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331640" y="5061884"/>
            <a:ext cx="3816424" cy="1081852"/>
            <a:chOff x="1331640" y="5061884"/>
            <a:chExt cx="3816424" cy="1081852"/>
          </a:xfrm>
        </p:grpSpPr>
        <p:sp>
          <p:nvSpPr>
            <p:cNvPr id="89" name="手杖形箭头 88"/>
            <p:cNvSpPr/>
            <p:nvPr/>
          </p:nvSpPr>
          <p:spPr>
            <a:xfrm rot="5400000" flipV="1">
              <a:off x="1044474" y="5349050"/>
              <a:ext cx="934372" cy="360040"/>
            </a:xfrm>
            <a:prstGeom prst="uturnArrow">
              <a:avLst>
                <a:gd name="adj1" fmla="val 9070"/>
                <a:gd name="adj2" fmla="val 12483"/>
                <a:gd name="adj3" fmla="val 29551"/>
                <a:gd name="adj4" fmla="val 26682"/>
                <a:gd name="adj5" fmla="val 100000"/>
              </a:avLst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Cambria Math" pitchFamily="18" charset="0"/>
              </a:endParaRPr>
            </a:p>
          </p:txBody>
        </p:sp>
        <p:sp>
          <p:nvSpPr>
            <p:cNvPr id="92" name="流程图: 可选过程 91"/>
            <p:cNvSpPr/>
            <p:nvPr/>
          </p:nvSpPr>
          <p:spPr>
            <a:xfrm>
              <a:off x="1763688" y="5711688"/>
              <a:ext cx="3384376" cy="432048"/>
            </a:xfrm>
            <a:prstGeom prst="flowChartAlternateProcess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r>
                <a:rPr lang="en-GB" altLang="zh-CN" dirty="0" smtClean="0">
                  <a:latin typeface="Cambria Math" pitchFamily="18" charset="0"/>
                  <a:ea typeface="Cambria Math" pitchFamily="18" charset="0"/>
                </a:rPr>
                <a:t> reduce the overall economic loss</a:t>
              </a:r>
              <a:endParaRPr lang="zh-CN" altLang="en-US" dirty="0">
                <a:latin typeface="Cambria Math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812027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8" grpId="0" animBg="1"/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1331640" y="620688"/>
            <a:ext cx="781236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标题 1"/>
          <p:cNvSpPr txBox="1">
            <a:spLocks/>
          </p:cNvSpPr>
          <p:nvPr/>
        </p:nvSpPr>
        <p:spPr>
          <a:xfrm>
            <a:off x="4283968" y="692696"/>
            <a:ext cx="4861048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altLang="zh-CN" sz="2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School of Civil Engineering and Mechanics</a:t>
            </a:r>
            <a:endParaRPr lang="zh-CN" altLang="en-US" sz="2000" dirty="0">
              <a:latin typeface="Cambria Math" pitchFamily="18" charset="0"/>
              <a:ea typeface="Arial Unicode MS" pitchFamily="34" charset="-122"/>
              <a:cs typeface="Times New Roman" pitchFamily="18" charset="0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3707904" y="188640"/>
            <a:ext cx="5436096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altLang="zh-CN" sz="2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Huazhong University of Science and Technology</a:t>
            </a:r>
            <a:endParaRPr lang="zh-CN" altLang="en-US" sz="2000" dirty="0">
              <a:latin typeface="Cambria Math" pitchFamily="18" charset="0"/>
              <a:ea typeface="Arial Unicode MS" pitchFamily="34" charset="-122"/>
              <a:cs typeface="Times New Roman" pitchFamily="18" charset="0"/>
            </a:endParaRPr>
          </a:p>
        </p:txBody>
      </p:sp>
      <p:pic>
        <p:nvPicPr>
          <p:cNvPr id="20481" name="Picture 1" descr="C:\Users\Administrator\AppData\Roaming\Tencent\Users\2813528969\QQ\WinTemp\RichOle\P)DW}DSPS9_78@ZQTF5A(W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31640" cy="1288684"/>
          </a:xfrm>
          <a:prstGeom prst="rect">
            <a:avLst/>
          </a:prstGeom>
          <a:noFill/>
        </p:spPr>
      </p:pic>
      <p:sp>
        <p:nvSpPr>
          <p:cNvPr id="34" name="圆角矩形 33"/>
          <p:cNvSpPr/>
          <p:nvPr/>
        </p:nvSpPr>
        <p:spPr>
          <a:xfrm>
            <a:off x="2495600" y="1340768"/>
            <a:ext cx="1800200" cy="504056"/>
          </a:xfrm>
          <a:prstGeom prst="round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Objective</a:t>
            </a:r>
            <a:endParaRPr lang="zh-CN" altLang="en-US" sz="2400" b="1" dirty="0">
              <a:solidFill>
                <a:schemeClr val="tx1"/>
              </a:solidFill>
              <a:latin typeface="Cambria Math" pitchFamily="18" charset="0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4811688" y="1340768"/>
            <a:ext cx="1800200" cy="504056"/>
          </a:xfrm>
          <a:prstGeom prst="round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Method</a:t>
            </a:r>
            <a:endParaRPr lang="zh-CN" altLang="en-US" sz="2400" dirty="0">
              <a:solidFill>
                <a:schemeClr val="tx1"/>
              </a:solidFill>
              <a:latin typeface="Cambria Math" pitchFamily="18" charset="0"/>
            </a:endParaRPr>
          </a:p>
        </p:txBody>
      </p:sp>
      <p:sp>
        <p:nvSpPr>
          <p:cNvPr id="36" name="圆角矩形 35"/>
          <p:cNvSpPr/>
          <p:nvPr/>
        </p:nvSpPr>
        <p:spPr>
          <a:xfrm>
            <a:off x="7127776" y="1340768"/>
            <a:ext cx="1800200" cy="504056"/>
          </a:xfrm>
          <a:prstGeom prst="round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Conclusion</a:t>
            </a:r>
            <a:endParaRPr lang="zh-CN" altLang="en-US" sz="2400" dirty="0">
              <a:solidFill>
                <a:schemeClr val="tx1"/>
              </a:solidFill>
              <a:latin typeface="Cambria Math" pitchFamily="18" charset="0"/>
            </a:endParaRPr>
          </a:p>
        </p:txBody>
      </p:sp>
      <p:sp>
        <p:nvSpPr>
          <p:cNvPr id="38" name="圆角矩形 37"/>
          <p:cNvSpPr/>
          <p:nvPr/>
        </p:nvSpPr>
        <p:spPr>
          <a:xfrm>
            <a:off x="242896" y="1340768"/>
            <a:ext cx="1800200" cy="504056"/>
          </a:xfrm>
          <a:prstGeom prst="round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350" dirty="0" smtClean="0">
                <a:solidFill>
                  <a:schemeClr val="tx1"/>
                </a:solidFill>
                <a:latin typeface="Cambria Math" pitchFamily="18" charset="0"/>
              </a:rPr>
              <a:t>Background</a:t>
            </a:r>
            <a:endParaRPr lang="zh-CN" altLang="en-US" sz="2350" dirty="0">
              <a:solidFill>
                <a:schemeClr val="tx1"/>
              </a:solidFill>
              <a:latin typeface="Cambria Math" pitchFamily="18" charset="0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6003002" y="2337844"/>
            <a:ext cx="2344490" cy="2419316"/>
            <a:chOff x="6003002" y="2337844"/>
            <a:chExt cx="2344490" cy="2419316"/>
          </a:xfrm>
        </p:grpSpPr>
        <p:sp>
          <p:nvSpPr>
            <p:cNvPr id="11" name="左大括号 10"/>
            <p:cNvSpPr/>
            <p:nvPr/>
          </p:nvSpPr>
          <p:spPr>
            <a:xfrm flipH="1">
              <a:off x="8172400" y="3791198"/>
              <a:ext cx="175092" cy="830188"/>
            </a:xfrm>
            <a:prstGeom prst="leftBrace">
              <a:avLst>
                <a:gd name="adj1" fmla="val 43609"/>
                <a:gd name="adj2" fmla="val 50000"/>
              </a:avLst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 Math" pitchFamily="18" charset="0"/>
              </a:endParaRP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6003002" y="2337844"/>
              <a:ext cx="2265000" cy="2419316"/>
              <a:chOff x="6003002" y="2337844"/>
              <a:chExt cx="2265000" cy="2419316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6253604" y="3649164"/>
                <a:ext cx="2014398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altLang="zh-CN" sz="2200" dirty="0" smtClean="0">
                    <a:latin typeface="Cambria Math" pitchFamily="18" charset="0"/>
                    <a:ea typeface="Cambria Math" pitchFamily="18" charset="0"/>
                  </a:rPr>
                  <a:t>   Deterministic</a:t>
                </a:r>
              </a:p>
              <a:p>
                <a:pPr>
                  <a:buFont typeface="Arial" pitchFamily="34" charset="0"/>
                  <a:buChar char="•"/>
                </a:pPr>
                <a:endParaRPr lang="en-GB" altLang="zh-CN" sz="220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en-GB" altLang="zh-CN" sz="2200" dirty="0" smtClean="0">
                    <a:latin typeface="Cambria Math" pitchFamily="18" charset="0"/>
                    <a:ea typeface="Cambria Math" pitchFamily="18" charset="0"/>
                  </a:rPr>
                  <a:t>   Probabilistic</a:t>
                </a:r>
                <a:endParaRPr lang="zh-CN" altLang="en-US" sz="2200" dirty="0">
                  <a:latin typeface="Cambria Math" pitchFamily="18" charset="0"/>
                </a:endParaRPr>
              </a:p>
            </p:txBody>
          </p:sp>
          <p:sp>
            <p:nvSpPr>
              <p:cNvPr id="31" name="流程图: 可选过程 30"/>
              <p:cNvSpPr/>
              <p:nvPr/>
            </p:nvSpPr>
            <p:spPr>
              <a:xfrm>
                <a:off x="6347700" y="2785068"/>
                <a:ext cx="1707464" cy="648072"/>
              </a:xfrm>
              <a:prstGeom prst="flowChartAlternate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200" dirty="0" smtClean="0">
                    <a:latin typeface="Cambria Math" pitchFamily="18" charset="0"/>
                    <a:ea typeface="Cambria Math" pitchFamily="18" charset="0"/>
                  </a:rPr>
                  <a:t>evaluate</a:t>
                </a:r>
                <a:endParaRPr lang="zh-CN" altLang="en-US" sz="2200" dirty="0">
                  <a:latin typeface="Cambria Math" pitchFamily="18" charset="0"/>
                  <a:ea typeface="楷体" pitchFamily="49" charset="-122"/>
                </a:endParaRPr>
              </a:p>
            </p:txBody>
          </p:sp>
          <p:sp>
            <p:nvSpPr>
              <p:cNvPr id="32" name="圆角右箭头 31"/>
              <p:cNvSpPr/>
              <p:nvPr/>
            </p:nvSpPr>
            <p:spPr>
              <a:xfrm rot="5400000">
                <a:off x="6463466" y="1877380"/>
                <a:ext cx="447224" cy="1368152"/>
              </a:xfrm>
              <a:prstGeom prst="bentArrow">
                <a:avLst>
                  <a:gd name="adj1" fmla="val 25000"/>
                  <a:gd name="adj2" fmla="val 25000"/>
                  <a:gd name="adj3" fmla="val 50000"/>
                  <a:gd name="adj4" fmla="val 43750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506536" y="2136996"/>
            <a:ext cx="5388388" cy="4400636"/>
            <a:chOff x="506536" y="2136996"/>
            <a:chExt cx="5388388" cy="4400636"/>
          </a:xfrm>
        </p:grpSpPr>
        <p:grpSp>
          <p:nvGrpSpPr>
            <p:cNvPr id="29" name="组合 28"/>
            <p:cNvGrpSpPr/>
            <p:nvPr/>
          </p:nvGrpSpPr>
          <p:grpSpPr>
            <a:xfrm>
              <a:off x="506536" y="2136996"/>
              <a:ext cx="5388388" cy="4400636"/>
              <a:chOff x="506536" y="2136996"/>
              <a:chExt cx="5388388" cy="4400636"/>
            </a:xfrm>
          </p:grpSpPr>
          <p:pic>
            <p:nvPicPr>
              <p:cNvPr id="23" name="图片 2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 flipH="1">
                <a:off x="539552" y="5373216"/>
                <a:ext cx="1062865" cy="1164416"/>
              </a:xfrm>
              <a:prstGeom prst="rect">
                <a:avLst/>
              </a:prstGeom>
            </p:spPr>
          </p:pic>
          <p:sp>
            <p:nvSpPr>
              <p:cNvPr id="24" name="十角星 23"/>
              <p:cNvSpPr/>
              <p:nvPr/>
            </p:nvSpPr>
            <p:spPr>
              <a:xfrm>
                <a:off x="661706" y="3937196"/>
                <a:ext cx="2664296" cy="1152128"/>
              </a:xfrm>
              <a:prstGeom prst="star10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altLang="zh-CN" sz="2000" b="1" dirty="0" smtClean="0">
                    <a:latin typeface="Cambria Math" pitchFamily="18" charset="0"/>
                    <a:ea typeface="Cambria Math" pitchFamily="18" charset="0"/>
                    <a:cs typeface="Arial Unicode MS" pitchFamily="34" charset="-122"/>
                  </a:rPr>
                  <a:t>Ideal isolation control principle</a:t>
                </a:r>
                <a:endParaRPr lang="zh-CN" altLang="en-US" sz="2000" b="1" dirty="0">
                  <a:latin typeface="Cambria Math" pitchFamily="18" charset="0"/>
                  <a:ea typeface="Arial Unicode MS" pitchFamily="34" charset="-122"/>
                  <a:cs typeface="Arial Unicode MS" pitchFamily="34" charset="-122"/>
                </a:endParaRPr>
              </a:p>
            </p:txBody>
          </p:sp>
          <p:sp>
            <p:nvSpPr>
              <p:cNvPr id="25" name="左弧形箭头 24"/>
              <p:cNvSpPr/>
              <p:nvPr/>
            </p:nvSpPr>
            <p:spPr>
              <a:xfrm rot="20423306" flipH="1" flipV="1">
                <a:off x="3044991" y="3125967"/>
                <a:ext cx="319181" cy="863669"/>
              </a:xfrm>
              <a:prstGeom prst="curvedRightArrow">
                <a:avLst>
                  <a:gd name="adj1" fmla="val 25000"/>
                  <a:gd name="adj2" fmla="val 50000"/>
                  <a:gd name="adj3" fmla="val 55170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Cambria Math" pitchFamily="18" charset="0"/>
                </a:endParaRPr>
              </a:p>
            </p:txBody>
          </p:sp>
          <p:sp>
            <p:nvSpPr>
              <p:cNvPr id="26" name="左弧形箭头 25"/>
              <p:cNvSpPr/>
              <p:nvPr/>
            </p:nvSpPr>
            <p:spPr>
              <a:xfrm rot="699118" flipV="1">
                <a:off x="506536" y="3212659"/>
                <a:ext cx="319181" cy="863669"/>
              </a:xfrm>
              <a:prstGeom prst="curvedRightArrow">
                <a:avLst>
                  <a:gd name="adj1" fmla="val 25000"/>
                  <a:gd name="adj2" fmla="val 50000"/>
                  <a:gd name="adj3" fmla="val 55170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Cambria Math" pitchFamily="18" charset="0"/>
                </a:endParaRPr>
              </a:p>
            </p:txBody>
          </p:sp>
          <p:sp>
            <p:nvSpPr>
              <p:cNvPr id="28" name="流程图: 可选过程 27"/>
              <p:cNvSpPr/>
              <p:nvPr/>
            </p:nvSpPr>
            <p:spPr>
              <a:xfrm>
                <a:off x="3230628" y="2136996"/>
                <a:ext cx="2664296" cy="648072"/>
              </a:xfrm>
              <a:prstGeom prst="flowChartAlternateProcess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rtlCol="0" anchor="t" anchorCtr="0"/>
              <a:lstStyle/>
              <a:p>
                <a:r>
                  <a:rPr lang="en-GB" altLang="zh-CN" sz="2200" dirty="0" smtClean="0">
                    <a:latin typeface="Cambria Math" pitchFamily="18" charset="0"/>
                    <a:ea typeface="Cambria Math" pitchFamily="18" charset="0"/>
                  </a:rPr>
                  <a:t>Modified PNS control</a:t>
                </a:r>
                <a:endParaRPr lang="zh-CN" altLang="en-US" sz="2200" dirty="0">
                  <a:latin typeface="Cambria Math" pitchFamily="18" charset="0"/>
                </a:endParaRPr>
              </a:p>
            </p:txBody>
          </p:sp>
          <p:sp>
            <p:nvSpPr>
              <p:cNvPr id="30" name="流程图: 可选过程 29"/>
              <p:cNvSpPr/>
              <p:nvPr/>
            </p:nvSpPr>
            <p:spPr>
              <a:xfrm>
                <a:off x="1070388" y="2785068"/>
                <a:ext cx="1707464" cy="648072"/>
              </a:xfrm>
              <a:prstGeom prst="flowChartAlternate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200" dirty="0" smtClean="0">
                    <a:latin typeface="Cambria Math" pitchFamily="18" charset="0"/>
                    <a:ea typeface="Cambria Math" pitchFamily="18" charset="0"/>
                  </a:rPr>
                  <a:t>Propose</a:t>
                </a:r>
                <a:endParaRPr lang="zh-CN" altLang="en-US" sz="2200" dirty="0">
                  <a:latin typeface="Cambria Math" pitchFamily="18" charset="0"/>
                  <a:ea typeface="楷体" pitchFamily="49" charset="-122"/>
                </a:endParaRPr>
              </a:p>
            </p:txBody>
          </p:sp>
          <p:sp>
            <p:nvSpPr>
              <p:cNvPr id="33" name="圆角右箭头 32"/>
              <p:cNvSpPr/>
              <p:nvPr/>
            </p:nvSpPr>
            <p:spPr>
              <a:xfrm rot="16200000" flipH="1">
                <a:off x="2202581" y="1889160"/>
                <a:ext cx="423664" cy="1368152"/>
              </a:xfrm>
              <a:prstGeom prst="bentArrow">
                <a:avLst>
                  <a:gd name="adj1" fmla="val 25000"/>
                  <a:gd name="adj2" fmla="val 25000"/>
                  <a:gd name="adj3" fmla="val 50000"/>
                  <a:gd name="adj4" fmla="val 43750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7" name="矩形 36"/>
            <p:cNvSpPr/>
            <p:nvPr/>
          </p:nvSpPr>
          <p:spPr>
            <a:xfrm>
              <a:off x="4195760" y="2468570"/>
              <a:ext cx="7745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altLang="zh-CN" dirty="0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MPNS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055516" y="4474195"/>
            <a:ext cx="4608512" cy="882081"/>
            <a:chOff x="3055516" y="4474195"/>
            <a:chExt cx="4608512" cy="882081"/>
          </a:xfrm>
        </p:grpSpPr>
        <p:sp>
          <p:nvSpPr>
            <p:cNvPr id="43" name="流程图: 可选过程 42"/>
            <p:cNvSpPr/>
            <p:nvPr/>
          </p:nvSpPr>
          <p:spPr>
            <a:xfrm>
              <a:off x="3055516" y="4924276"/>
              <a:ext cx="4608512" cy="432000"/>
            </a:xfrm>
            <a:prstGeom prst="flowChartAlternateProces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r>
                <a:rPr lang="en-GB" altLang="zh-CN" sz="2200" dirty="0" smtClean="0">
                  <a:latin typeface="Cambria Math" pitchFamily="18" charset="0"/>
                  <a:ea typeface="Cambria Math" pitchFamily="18" charset="0"/>
                </a:rPr>
                <a:t> Probabilistic seismic risk assessment</a:t>
              </a:r>
              <a:endParaRPr lang="zh-CN" altLang="en-US" sz="2200" dirty="0">
                <a:latin typeface="Cambria Math" pitchFamily="18" charset="0"/>
              </a:endParaRPr>
            </a:p>
          </p:txBody>
        </p:sp>
        <p:sp>
          <p:nvSpPr>
            <p:cNvPr id="46" name="圆角右箭头 45"/>
            <p:cNvSpPr/>
            <p:nvPr/>
          </p:nvSpPr>
          <p:spPr>
            <a:xfrm>
              <a:off x="5253856" y="4474195"/>
              <a:ext cx="1152128" cy="432048"/>
            </a:xfrm>
            <a:prstGeom prst="bentArrow">
              <a:avLst>
                <a:gd name="adj1" fmla="val 9664"/>
                <a:gd name="adj2" fmla="val 14153"/>
                <a:gd name="adj3" fmla="val 25443"/>
                <a:gd name="adj4" fmla="val 35781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7" name="椭圆 46"/>
          <p:cNvSpPr/>
          <p:nvPr/>
        </p:nvSpPr>
        <p:spPr>
          <a:xfrm rot="20384881">
            <a:off x="4394810" y="4106503"/>
            <a:ext cx="1584176" cy="50405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200" dirty="0" smtClean="0">
                <a:latin typeface="Cambria Math" pitchFamily="18" charset="0"/>
                <a:ea typeface="Cambria Math" pitchFamily="18" charset="0"/>
              </a:rPr>
              <a:t>difficulty</a:t>
            </a:r>
            <a:endParaRPr lang="zh-CN" altLang="en-US" sz="2200" dirty="0">
              <a:latin typeface="Cambria Math" pitchFamily="18" charset="0"/>
              <a:ea typeface="楷体" pitchFamily="49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3073320" y="4192060"/>
            <a:ext cx="5854656" cy="2391956"/>
            <a:chOff x="3073320" y="4192060"/>
            <a:chExt cx="5854656" cy="2391956"/>
          </a:xfrm>
        </p:grpSpPr>
        <p:sp>
          <p:nvSpPr>
            <p:cNvPr id="49" name="手杖形箭头 48"/>
            <p:cNvSpPr/>
            <p:nvPr/>
          </p:nvSpPr>
          <p:spPr>
            <a:xfrm rot="5400000">
              <a:off x="7794104" y="4930396"/>
              <a:ext cx="1872208" cy="395536"/>
            </a:xfrm>
            <a:prstGeom prst="uturnArrow">
              <a:avLst>
                <a:gd name="adj1" fmla="val 11213"/>
                <a:gd name="adj2" fmla="val 11562"/>
                <a:gd name="adj3" fmla="val 23320"/>
                <a:gd name="adj4" fmla="val 31992"/>
                <a:gd name="adj5" fmla="val 100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0" name="左大括号 49"/>
            <p:cNvSpPr/>
            <p:nvPr/>
          </p:nvSpPr>
          <p:spPr>
            <a:xfrm flipH="1">
              <a:off x="8172400" y="5733256"/>
              <a:ext cx="175092" cy="830188"/>
            </a:xfrm>
            <a:prstGeom prst="leftBrace">
              <a:avLst>
                <a:gd name="adj1" fmla="val 43609"/>
                <a:gd name="adj2" fmla="val 50000"/>
              </a:avLst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 Math" pitchFamily="18" charset="0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3073320" y="5660686"/>
              <a:ext cx="5036122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spcAft>
                  <a:spcPts val="1200"/>
                </a:spcAft>
              </a:pPr>
              <a:r>
                <a:rPr lang="en-GB" altLang="zh-CN" sz="2200" dirty="0" smtClean="0">
                  <a:latin typeface="Cambria Math" pitchFamily="18" charset="0"/>
                  <a:ea typeface="Cambria Math" pitchFamily="18" charset="0"/>
                </a:rPr>
                <a:t>Benchmark base-isolated building</a:t>
              </a:r>
            </a:p>
            <a:p>
              <a:pPr algn="r"/>
              <a:r>
                <a:rPr lang="en-GB" altLang="zh-CN" sz="2200" dirty="0" smtClean="0">
                  <a:latin typeface="Cambria Math" pitchFamily="18" charset="0"/>
                  <a:ea typeface="Cambria Math" pitchFamily="18" charset="0"/>
                </a:rPr>
                <a:t>MPNS, PNS and passive damping control</a:t>
              </a:r>
              <a:endParaRPr lang="zh-CN" altLang="en-US" sz="2200" dirty="0">
                <a:latin typeface="Cambria Math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812027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1331640" y="620688"/>
            <a:ext cx="781236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标题 1"/>
          <p:cNvSpPr txBox="1">
            <a:spLocks/>
          </p:cNvSpPr>
          <p:nvPr/>
        </p:nvSpPr>
        <p:spPr>
          <a:xfrm>
            <a:off x="4283968" y="692696"/>
            <a:ext cx="4861048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altLang="zh-CN" sz="2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School of Civil Engineering and Mechanics</a:t>
            </a:r>
            <a:endParaRPr lang="zh-CN" altLang="en-US" sz="2000" dirty="0">
              <a:latin typeface="Cambria Math" pitchFamily="18" charset="0"/>
              <a:ea typeface="Arial Unicode MS" pitchFamily="34" charset="-122"/>
              <a:cs typeface="Times New Roman" pitchFamily="18" charset="0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3707904" y="188640"/>
            <a:ext cx="5436096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altLang="zh-CN" sz="2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Huazhong University of Science and Technology</a:t>
            </a:r>
            <a:endParaRPr lang="zh-CN" altLang="en-US" sz="2000" dirty="0">
              <a:latin typeface="Cambria Math" pitchFamily="18" charset="0"/>
              <a:ea typeface="Arial Unicode MS" pitchFamily="34" charset="-122"/>
              <a:cs typeface="Times New Roman" pitchFamily="18" charset="0"/>
            </a:endParaRPr>
          </a:p>
        </p:txBody>
      </p:sp>
      <p:pic>
        <p:nvPicPr>
          <p:cNvPr id="20481" name="Picture 1" descr="C:\Users\Administrator\AppData\Roaming\Tencent\Users\2813528969\QQ\WinTemp\RichOle\P)DW}DSPS9_78@ZQTF5A(W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31640" cy="1288684"/>
          </a:xfrm>
          <a:prstGeom prst="rect">
            <a:avLst/>
          </a:prstGeom>
          <a:noFill/>
        </p:spPr>
      </p:pic>
      <p:sp>
        <p:nvSpPr>
          <p:cNvPr id="34" name="圆角矩形 33"/>
          <p:cNvSpPr/>
          <p:nvPr/>
        </p:nvSpPr>
        <p:spPr>
          <a:xfrm>
            <a:off x="2495600" y="1340768"/>
            <a:ext cx="1800200" cy="504056"/>
          </a:xfrm>
          <a:prstGeom prst="round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Objective</a:t>
            </a:r>
            <a:endParaRPr lang="zh-CN" altLang="en-US" sz="2400" dirty="0">
              <a:solidFill>
                <a:schemeClr val="tx1"/>
              </a:solidFill>
              <a:latin typeface="Cambria Math" pitchFamily="18" charset="0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4811688" y="1340768"/>
            <a:ext cx="1800200" cy="504056"/>
          </a:xfrm>
          <a:prstGeom prst="round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Method</a:t>
            </a:r>
            <a:endParaRPr lang="zh-CN" altLang="en-US" sz="2400" b="1" dirty="0">
              <a:solidFill>
                <a:schemeClr val="tx1"/>
              </a:solidFill>
              <a:latin typeface="Cambria Math" pitchFamily="18" charset="0"/>
            </a:endParaRPr>
          </a:p>
        </p:txBody>
      </p:sp>
      <p:sp>
        <p:nvSpPr>
          <p:cNvPr id="36" name="圆角矩形 35"/>
          <p:cNvSpPr/>
          <p:nvPr/>
        </p:nvSpPr>
        <p:spPr>
          <a:xfrm>
            <a:off x="7127776" y="1340768"/>
            <a:ext cx="1800200" cy="504056"/>
          </a:xfrm>
          <a:prstGeom prst="round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Conclusion</a:t>
            </a:r>
            <a:endParaRPr lang="zh-CN" altLang="en-US" sz="2400" dirty="0">
              <a:solidFill>
                <a:schemeClr val="tx1"/>
              </a:solidFill>
              <a:latin typeface="Cambria Math" pitchFamily="18" charset="0"/>
            </a:endParaRPr>
          </a:p>
        </p:txBody>
      </p:sp>
      <p:sp>
        <p:nvSpPr>
          <p:cNvPr id="38" name="圆角矩形 37"/>
          <p:cNvSpPr/>
          <p:nvPr/>
        </p:nvSpPr>
        <p:spPr>
          <a:xfrm>
            <a:off x="242896" y="1340768"/>
            <a:ext cx="1800200" cy="504056"/>
          </a:xfrm>
          <a:prstGeom prst="round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350" dirty="0" smtClean="0">
                <a:solidFill>
                  <a:schemeClr val="tx1"/>
                </a:solidFill>
                <a:latin typeface="Cambria Math" pitchFamily="18" charset="0"/>
              </a:rPr>
              <a:t>Background</a:t>
            </a:r>
            <a:endParaRPr lang="zh-CN" altLang="en-US" sz="2350" dirty="0">
              <a:solidFill>
                <a:schemeClr val="tx1"/>
              </a:solidFill>
              <a:latin typeface="Cambria Math" pitchFamily="18" charset="0"/>
            </a:endParaRPr>
          </a:p>
        </p:txBody>
      </p:sp>
      <p:sp>
        <p:nvSpPr>
          <p:cNvPr id="40" name="圆角矩形 39"/>
          <p:cNvSpPr/>
          <p:nvPr/>
        </p:nvSpPr>
        <p:spPr>
          <a:xfrm>
            <a:off x="539552" y="1988840"/>
            <a:ext cx="8208912" cy="5040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000" dirty="0" smtClean="0">
                <a:latin typeface="Cambria Math" pitchFamily="18" charset="0"/>
                <a:ea typeface="Cambria Math" pitchFamily="18" charset="0"/>
              </a:rPr>
              <a:t>Part 1: </a:t>
            </a:r>
            <a:r>
              <a:rPr lang="en-GB" altLang="zh-CN" sz="2000" dirty="0" smtClean="0">
                <a:latin typeface="Cambria Math" pitchFamily="18" charset="0"/>
                <a:ea typeface="Cambria Math" pitchFamily="18" charset="0"/>
              </a:rPr>
              <a:t>Modified pseudo-negative stiffness (MPNS) control</a:t>
            </a:r>
            <a:endParaRPr lang="zh-CN" altLang="en-US" sz="2000" dirty="0">
              <a:latin typeface="Cambria Math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37" name="组合 36"/>
          <p:cNvGrpSpPr/>
          <p:nvPr/>
        </p:nvGrpSpPr>
        <p:grpSpPr>
          <a:xfrm>
            <a:off x="-135185" y="2607768"/>
            <a:ext cx="9345413" cy="1829681"/>
            <a:chOff x="-135185" y="2607768"/>
            <a:chExt cx="9345413" cy="1829681"/>
          </a:xfrm>
        </p:grpSpPr>
        <p:sp>
          <p:nvSpPr>
            <p:cNvPr id="41" name="矩形 40"/>
            <p:cNvSpPr/>
            <p:nvPr/>
          </p:nvSpPr>
          <p:spPr>
            <a:xfrm>
              <a:off x="510408" y="2607768"/>
              <a:ext cx="185281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</a:rPr>
                <a:t>Control object: </a:t>
              </a:r>
              <a:endParaRPr lang="zh-CN" altLang="en-US" sz="2000" dirty="0">
                <a:latin typeface="Cambria Math" pitchFamily="18" charset="0"/>
              </a:endParaRPr>
            </a:p>
          </p:txBody>
        </p:sp>
        <p:grpSp>
          <p:nvGrpSpPr>
            <p:cNvPr id="67" name="组合 66"/>
            <p:cNvGrpSpPr/>
            <p:nvPr/>
          </p:nvGrpSpPr>
          <p:grpSpPr>
            <a:xfrm>
              <a:off x="-135185" y="2609472"/>
              <a:ext cx="9345413" cy="1827977"/>
              <a:chOff x="-135185" y="2780928"/>
              <a:chExt cx="9345413" cy="1827977"/>
            </a:xfrm>
          </p:grpSpPr>
          <p:sp>
            <p:nvSpPr>
              <p:cNvPr id="63" name="减号 62"/>
              <p:cNvSpPr/>
              <p:nvPr/>
            </p:nvSpPr>
            <p:spPr>
              <a:xfrm>
                <a:off x="-135185" y="3553966"/>
                <a:ext cx="6120000" cy="180558"/>
              </a:xfrm>
              <a:prstGeom prst="mathMinus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6" name="组合 65"/>
              <p:cNvGrpSpPr/>
              <p:nvPr/>
            </p:nvGrpSpPr>
            <p:grpSpPr>
              <a:xfrm>
                <a:off x="0" y="2780928"/>
                <a:ext cx="9210228" cy="1827977"/>
                <a:chOff x="-66228" y="2795786"/>
                <a:chExt cx="9210228" cy="1827977"/>
              </a:xfrm>
            </p:grpSpPr>
            <p:sp>
              <p:nvSpPr>
                <p:cNvPr id="42" name="左大括号 41"/>
                <p:cNvSpPr/>
                <p:nvPr/>
              </p:nvSpPr>
              <p:spPr>
                <a:xfrm>
                  <a:off x="328624" y="3318892"/>
                  <a:ext cx="175092" cy="830188"/>
                </a:xfrm>
                <a:prstGeom prst="leftBrace">
                  <a:avLst>
                    <a:gd name="adj1" fmla="val 43609"/>
                    <a:gd name="adj2" fmla="val 50000"/>
                  </a:avLst>
                </a:prstGeom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Cambria Math" pitchFamily="18" charset="0"/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544648" y="3269560"/>
                  <a:ext cx="859935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altLang="zh-CN" dirty="0" smtClean="0">
                      <a:latin typeface="Cambria Math" pitchFamily="18" charset="0"/>
                      <a:ea typeface="Cambria Math" pitchFamily="18" charset="0"/>
                    </a:rPr>
                    <a:t>loosen the restriction on isolator displacement for</a:t>
                  </a:r>
                  <a:r>
                    <a:rPr lang="en-GB" altLang="zh-CN" b="1" dirty="0" smtClean="0">
                      <a:latin typeface="Cambria Math" pitchFamily="18" charset="0"/>
                      <a:ea typeface="Cambria Math" pitchFamily="18" charset="0"/>
                    </a:rPr>
                    <a:t> low-to-moderate</a:t>
                  </a:r>
                  <a:r>
                    <a:rPr lang="en-GB" altLang="zh-CN" i="1" dirty="0" smtClean="0">
                      <a:latin typeface="Cambria Math" pitchFamily="18" charset="0"/>
                      <a:ea typeface="Cambria Math" pitchFamily="18" charset="0"/>
                    </a:rPr>
                    <a:t> </a:t>
                  </a:r>
                  <a:r>
                    <a:rPr lang="en-GB" altLang="zh-CN" dirty="0" smtClean="0">
                      <a:latin typeface="Cambria Math" pitchFamily="18" charset="0"/>
                      <a:ea typeface="Cambria Math" pitchFamily="18" charset="0"/>
                    </a:rPr>
                    <a:t>seismic intensity</a:t>
                  </a:r>
                  <a:endParaRPr lang="zh-CN" altLang="en-US" dirty="0">
                    <a:latin typeface="Cambria Math" pitchFamily="18" charset="0"/>
                  </a:endParaRPr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560072" y="3730864"/>
                  <a:ext cx="813690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altLang="zh-CN" dirty="0" smtClean="0">
                      <a:latin typeface="Cambria Math" pitchFamily="18" charset="0"/>
                      <a:ea typeface="Cambria Math" pitchFamily="18" charset="0"/>
                    </a:rPr>
                    <a:t>prevent the relative movement of isolators for </a:t>
                  </a:r>
                  <a:r>
                    <a:rPr lang="en-GB" altLang="zh-CN" b="1" dirty="0" smtClean="0">
                      <a:latin typeface="Cambria Math" pitchFamily="18" charset="0"/>
                      <a:ea typeface="Cambria Math" pitchFamily="18" charset="0"/>
                    </a:rPr>
                    <a:t>high</a:t>
                  </a:r>
                  <a:r>
                    <a:rPr lang="en-GB" altLang="zh-CN" dirty="0" smtClean="0">
                      <a:latin typeface="Cambria Math" pitchFamily="18" charset="0"/>
                      <a:ea typeface="Cambria Math" pitchFamily="18" charset="0"/>
                    </a:rPr>
                    <a:t> seismic intensity</a:t>
                  </a:r>
                  <a:endParaRPr lang="zh-CN" altLang="en-US" dirty="0">
                    <a:latin typeface="Cambria Math" pitchFamily="18" charset="0"/>
                  </a:endParaRPr>
                </a:p>
              </p:txBody>
            </p:sp>
            <p:sp>
              <p:nvSpPr>
                <p:cNvPr id="48" name="矩形 47"/>
                <p:cNvSpPr/>
                <p:nvPr/>
              </p:nvSpPr>
              <p:spPr>
                <a:xfrm>
                  <a:off x="4192910" y="2795786"/>
                  <a:ext cx="2868093" cy="369332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/>
                <a:p>
                  <a:r>
                    <a:rPr lang="en-GB" altLang="zh-CN" dirty="0" smtClean="0">
                      <a:latin typeface="Cambria Math" pitchFamily="18" charset="0"/>
                      <a:ea typeface="Cambria Math" pitchFamily="18" charset="0"/>
                    </a:rPr>
                    <a:t>energy dissipation capacity</a:t>
                  </a:r>
                  <a:endParaRPr lang="zh-CN" altLang="en-US" dirty="0">
                    <a:latin typeface="Cambria Math" pitchFamily="18" charset="0"/>
                  </a:endParaRPr>
                </a:p>
              </p:txBody>
            </p:sp>
            <p:sp>
              <p:nvSpPr>
                <p:cNvPr id="51" name="矩形 50"/>
                <p:cNvSpPr/>
                <p:nvPr/>
              </p:nvSpPr>
              <p:spPr>
                <a:xfrm>
                  <a:off x="4283968" y="4254431"/>
                  <a:ext cx="2874313" cy="369332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/>
                <a:p>
                  <a:r>
                    <a:rPr lang="en-GB" altLang="zh-CN" dirty="0" smtClean="0">
                      <a:latin typeface="Cambria Math" pitchFamily="18" charset="0"/>
                      <a:ea typeface="Cambria Math" pitchFamily="18" charset="0"/>
                    </a:rPr>
                    <a:t>increasing the control force</a:t>
                  </a:r>
                  <a:endParaRPr lang="zh-CN" altLang="en-US" dirty="0">
                    <a:latin typeface="Cambria Math" pitchFamily="18" charset="0"/>
                  </a:endParaRPr>
                </a:p>
              </p:txBody>
            </p:sp>
            <p:cxnSp>
              <p:nvCxnSpPr>
                <p:cNvPr id="54" name="曲线连接符 53"/>
                <p:cNvCxnSpPr/>
                <p:nvPr/>
              </p:nvCxnSpPr>
              <p:spPr>
                <a:xfrm flipV="1">
                  <a:off x="3467497" y="2991619"/>
                  <a:ext cx="720080" cy="360040"/>
                </a:xfrm>
                <a:prstGeom prst="curvedConnector3">
                  <a:avLst>
                    <a:gd name="adj1" fmla="val 50000"/>
                  </a:avLst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曲线连接符 54"/>
                <p:cNvCxnSpPr/>
                <p:nvPr/>
              </p:nvCxnSpPr>
              <p:spPr>
                <a:xfrm>
                  <a:off x="3491880" y="4177090"/>
                  <a:ext cx="720080" cy="360040"/>
                </a:xfrm>
                <a:prstGeom prst="curvedConnector3">
                  <a:avLst>
                    <a:gd name="adj1" fmla="val 50000"/>
                  </a:avLst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" name="减号 63"/>
                <p:cNvSpPr/>
                <p:nvPr/>
              </p:nvSpPr>
              <p:spPr>
                <a:xfrm>
                  <a:off x="-66228" y="4023658"/>
                  <a:ext cx="5580000" cy="180558"/>
                </a:xfrm>
                <a:prstGeom prst="mathMinus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grpSp>
        <p:nvGrpSpPr>
          <p:cNvPr id="43" name="组合 42"/>
          <p:cNvGrpSpPr/>
          <p:nvPr/>
        </p:nvGrpSpPr>
        <p:grpSpPr>
          <a:xfrm>
            <a:off x="43542" y="4192060"/>
            <a:ext cx="5680586" cy="2636912"/>
            <a:chOff x="43542" y="4192060"/>
            <a:chExt cx="5680586" cy="2636912"/>
          </a:xfrm>
        </p:grpSpPr>
        <p:grpSp>
          <p:nvGrpSpPr>
            <p:cNvPr id="39" name="组合 38"/>
            <p:cNvGrpSpPr/>
            <p:nvPr/>
          </p:nvGrpSpPr>
          <p:grpSpPr>
            <a:xfrm>
              <a:off x="295624" y="4192060"/>
              <a:ext cx="5428504" cy="2636912"/>
              <a:chOff x="295624" y="4192060"/>
              <a:chExt cx="5428504" cy="2636912"/>
            </a:xfrm>
          </p:grpSpPr>
          <p:sp>
            <p:nvSpPr>
              <p:cNvPr id="86" name="矩形 85"/>
              <p:cNvSpPr/>
              <p:nvPr/>
            </p:nvSpPr>
            <p:spPr>
              <a:xfrm>
                <a:off x="984428" y="6459640"/>
                <a:ext cx="3692806" cy="3693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altLang="zh-CN" dirty="0" smtClean="0">
                    <a:latin typeface="Cambria Math" pitchFamily="18" charset="0"/>
                    <a:ea typeface="Cambria Math" pitchFamily="18" charset="0"/>
                  </a:rPr>
                  <a:t>Force-displacement sketch of MPNS</a:t>
                </a:r>
                <a:endParaRPr lang="zh-CN" altLang="en-US" dirty="0">
                  <a:latin typeface="Cambria Math" pitchFamily="18" charset="0"/>
                </a:endParaRPr>
              </a:p>
            </p:txBody>
          </p:sp>
          <p:pic>
            <p:nvPicPr>
              <p:cNvPr id="2051" name="Picture 3" descr="C:\Users\Administrator\Desktop\图片1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788" r="36339"/>
              <a:stretch>
                <a:fillRect/>
              </a:stretch>
            </p:blipFill>
            <p:spPr bwMode="auto">
              <a:xfrm>
                <a:off x="395536" y="4465578"/>
                <a:ext cx="5328592" cy="1998663"/>
              </a:xfrm>
              <a:prstGeom prst="rect">
                <a:avLst/>
              </a:prstGeom>
              <a:noFill/>
            </p:spPr>
          </p:pic>
          <p:sp>
            <p:nvSpPr>
              <p:cNvPr id="89" name="圆角矩形 88"/>
              <p:cNvSpPr/>
              <p:nvPr/>
            </p:nvSpPr>
            <p:spPr>
              <a:xfrm>
                <a:off x="295624" y="4192060"/>
                <a:ext cx="3384376" cy="432048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altLang="zh-CN" dirty="0" smtClean="0">
                    <a:latin typeface="Cambria Math" pitchFamily="18" charset="0"/>
                    <a:ea typeface="Cambria Math" pitchFamily="18" charset="0"/>
                  </a:rPr>
                  <a:t>passive energy dissipation fashion</a:t>
                </a:r>
                <a:endParaRPr lang="zh-CN" altLang="en-US" dirty="0">
                  <a:latin typeface="Cambria Math" pitchFamily="18" charset="0"/>
                </a:endParaRPr>
              </a:p>
            </p:txBody>
          </p:sp>
        </p:grpSp>
        <p:sp>
          <p:nvSpPr>
            <p:cNvPr id="90" name="左弧形箭头 89"/>
            <p:cNvSpPr/>
            <p:nvPr/>
          </p:nvSpPr>
          <p:spPr>
            <a:xfrm flipV="1">
              <a:off x="43542" y="4581128"/>
              <a:ext cx="251520" cy="1008112"/>
            </a:xfrm>
            <a:prstGeom prst="curvedRightArrow">
              <a:avLst>
                <a:gd name="adj1" fmla="val 34073"/>
                <a:gd name="adj2" fmla="val 78291"/>
                <a:gd name="adj3" fmla="val 47721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7118568" y="5664676"/>
            <a:ext cx="21602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400" dirty="0" smtClean="0">
                <a:latin typeface="Cambria Math" pitchFamily="18" charset="0"/>
                <a:ea typeface="Cambria Math" pitchFamily="18" charset="0"/>
              </a:rPr>
              <a:t>V</a:t>
            </a:r>
            <a:r>
              <a:rPr lang="en-US" altLang="zh-CN" sz="1400" baseline="-25000" dirty="0" smtClean="0">
                <a:latin typeface="Cambria Math" pitchFamily="18" charset="0"/>
                <a:ea typeface="Cambria Math" pitchFamily="18" charset="0"/>
              </a:rPr>
              <a:t>0</a:t>
            </a:r>
            <a:endParaRPr lang="zh-CN" altLang="en-US" sz="1400" baseline="-25000" dirty="0">
              <a:latin typeface="Cambria Math" pitchFamily="18" charset="0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5825164" y="3501008"/>
            <a:ext cx="3232452" cy="3298936"/>
            <a:chOff x="5825164" y="3501008"/>
            <a:chExt cx="3232452" cy="3298936"/>
          </a:xfrm>
        </p:grpSpPr>
        <p:sp>
          <p:nvSpPr>
            <p:cNvPr id="87" name="矩形 86"/>
            <p:cNvSpPr/>
            <p:nvPr/>
          </p:nvSpPr>
          <p:spPr>
            <a:xfrm>
              <a:off x="5959184" y="6430612"/>
              <a:ext cx="2330446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altLang="zh-CN" dirty="0" smtClean="0">
                  <a:latin typeface="Cambria Math" pitchFamily="18" charset="0"/>
                  <a:ea typeface="Cambria Math" pitchFamily="18" charset="0"/>
                </a:rPr>
                <a:t>Implemented by MRD</a:t>
              </a:r>
              <a:endParaRPr lang="zh-CN" altLang="en-US" dirty="0">
                <a:latin typeface="Cambria Math" pitchFamily="18" charset="0"/>
              </a:endParaRPr>
            </a:p>
          </p:txBody>
        </p:sp>
        <p:pic>
          <p:nvPicPr>
            <p:cNvPr id="88" name="Picture 3" descr="C:\Users\Administrator\Desktop\图片1.png"/>
            <p:cNvPicPr>
              <a:picLocks noChangeAspect="1" noChangeArrowheads="1"/>
            </p:cNvPicPr>
            <p:nvPr/>
          </p:nvPicPr>
          <p:blipFill>
            <a:blip r:embed="rId4" cstate="print"/>
            <a:srcRect l="65217"/>
            <a:stretch>
              <a:fillRect/>
            </a:stretch>
          </p:blipFill>
          <p:spPr bwMode="auto">
            <a:xfrm>
              <a:off x="5825164" y="4465578"/>
              <a:ext cx="2995564" cy="1998663"/>
            </a:xfrm>
            <a:prstGeom prst="rect">
              <a:avLst/>
            </a:prstGeom>
            <a:noFill/>
          </p:spPr>
        </p:pic>
        <p:sp>
          <p:nvSpPr>
            <p:cNvPr id="91" name="圆角矩形 90"/>
            <p:cNvSpPr/>
            <p:nvPr/>
          </p:nvSpPr>
          <p:spPr>
            <a:xfrm>
              <a:off x="8265616" y="3501008"/>
              <a:ext cx="792000" cy="28803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altLang="zh-CN" dirty="0" smtClean="0">
                  <a:latin typeface="Cambria Math" pitchFamily="18" charset="0"/>
                  <a:ea typeface="Cambria Math" pitchFamily="18" charset="0"/>
                </a:rPr>
                <a:t>V</a:t>
              </a:r>
              <a:r>
                <a:rPr lang="en-GB" altLang="zh-CN" baseline="-25000" dirty="0" smtClean="0">
                  <a:latin typeface="Cambria Math" pitchFamily="18" charset="0"/>
                  <a:ea typeface="Cambria Math" pitchFamily="18" charset="0"/>
                </a:rPr>
                <a:t>0</a:t>
              </a:r>
              <a:r>
                <a:rPr lang="en-GB" altLang="zh-CN" dirty="0" smtClean="0">
                  <a:latin typeface="Cambria Math" pitchFamily="18" charset="0"/>
                  <a:ea typeface="Cambria Math" pitchFamily="18" charset="0"/>
                </a:rPr>
                <a:t>=1</a:t>
              </a:r>
              <a:endParaRPr lang="zh-CN" altLang="en-US" dirty="0">
                <a:latin typeface="Cambria Math" pitchFamily="18" charset="0"/>
              </a:endParaRPr>
            </a:p>
          </p:txBody>
        </p:sp>
        <p:sp>
          <p:nvSpPr>
            <p:cNvPr id="94" name="圆角矩形 93"/>
            <p:cNvSpPr/>
            <p:nvPr/>
          </p:nvSpPr>
          <p:spPr>
            <a:xfrm>
              <a:off x="8265616" y="3869618"/>
              <a:ext cx="792000" cy="28803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180000" rtlCol="0" anchor="t" anchorCtr="0"/>
            <a:lstStyle/>
            <a:p>
              <a:pPr algn="ctr"/>
              <a:r>
                <a:rPr lang="en-GB" altLang="zh-CN" dirty="0" err="1" smtClean="0">
                  <a:latin typeface="Cambria Math" pitchFamily="18" charset="0"/>
                  <a:ea typeface="Cambria Math" pitchFamily="18" charset="0"/>
                </a:rPr>
                <a:t>k</a:t>
              </a:r>
              <a:r>
                <a:rPr lang="en-GB" altLang="zh-CN" baseline="-25000" dirty="0" err="1" smtClean="0">
                  <a:latin typeface="Cambria Math" pitchFamily="18" charset="0"/>
                  <a:ea typeface="Cambria Math" pitchFamily="18" charset="0"/>
                </a:rPr>
                <a:t>pns</a:t>
              </a:r>
              <a:r>
                <a:rPr lang="en-GB" altLang="zh-CN" dirty="0" smtClean="0">
                  <a:latin typeface="Cambria Math" pitchFamily="18" charset="0"/>
                  <a:ea typeface="Cambria Math" pitchFamily="18" charset="0"/>
                </a:rPr>
                <a:t>=5</a:t>
              </a:r>
              <a:endParaRPr lang="zh-CN" altLang="en-US" dirty="0">
                <a:latin typeface="Cambria Math" pitchFamily="18" charset="0"/>
              </a:endParaRPr>
            </a:p>
          </p:txBody>
        </p:sp>
        <p:sp>
          <p:nvSpPr>
            <p:cNvPr id="96" name="圆角矩形 95"/>
            <p:cNvSpPr/>
            <p:nvPr/>
          </p:nvSpPr>
          <p:spPr>
            <a:xfrm>
              <a:off x="8265616" y="4238228"/>
              <a:ext cx="792000" cy="28803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altLang="zh-CN" i="1" dirty="0" smtClean="0">
                  <a:latin typeface="Cambria Math" pitchFamily="18" charset="0"/>
                  <a:ea typeface="Cambria Math" pitchFamily="18" charset="0"/>
                </a:rPr>
                <a:t>U</a:t>
              </a:r>
              <a:r>
                <a:rPr lang="en-GB" altLang="zh-CN" baseline="-25000" dirty="0" smtClean="0">
                  <a:latin typeface="Cambria Math" pitchFamily="18" charset="0"/>
                  <a:ea typeface="Cambria Math" pitchFamily="18" charset="0"/>
                </a:rPr>
                <a:t>T</a:t>
              </a:r>
              <a:r>
                <a:rPr lang="en-GB" altLang="zh-CN" sz="1400" dirty="0" smtClean="0">
                  <a:latin typeface="Cambria Math" pitchFamily="18" charset="0"/>
                  <a:ea typeface="Cambria Math" pitchFamily="18" charset="0"/>
                </a:rPr>
                <a:t>=0.2</a:t>
              </a:r>
              <a:endParaRPr lang="zh-CN" altLang="en-US" sz="1400" dirty="0">
                <a:latin typeface="Cambria Math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812027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11019</TotalTime>
  <Words>1200</Words>
  <Application>Microsoft Office PowerPoint</Application>
  <PresentationFormat>全屏显示(4:3)</PresentationFormat>
  <Paragraphs>405</Paragraphs>
  <Slides>18</Slides>
  <Notes>15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0" baseType="lpstr">
      <vt:lpstr>Office 主题</vt:lpstr>
      <vt:lpstr>Visio</vt:lpstr>
      <vt:lpstr>Probabilistic seismic hazard assessment for the pseudo-negative stiffness control of a steel base-isolated building: A comparative  study with bilinear isolation scheme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评估大跨空间结构竖向抗震性能的 静力Push-down方法</dc:title>
  <dc:creator>Think</dc:creator>
  <cp:lastModifiedBy>Ivy</cp:lastModifiedBy>
  <cp:revision>921</cp:revision>
  <cp:lastPrinted>2015-09-21T14:41:42Z</cp:lastPrinted>
  <dcterms:created xsi:type="dcterms:W3CDTF">2013-09-01T07:38:09Z</dcterms:created>
  <dcterms:modified xsi:type="dcterms:W3CDTF">2015-11-17T05:40:14Z</dcterms:modified>
</cp:coreProperties>
</file>