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12" r:id="rId2"/>
  </p:sldMasterIdLst>
  <p:notesMasterIdLst>
    <p:notesMasterId r:id="rId31"/>
  </p:notesMasterIdLst>
  <p:sldIdLst>
    <p:sldId id="283" r:id="rId3"/>
    <p:sldId id="284" r:id="rId4"/>
    <p:sldId id="256" r:id="rId5"/>
    <p:sldId id="258" r:id="rId6"/>
    <p:sldId id="257" r:id="rId7"/>
    <p:sldId id="282" r:id="rId8"/>
    <p:sldId id="262" r:id="rId9"/>
    <p:sldId id="263" r:id="rId10"/>
    <p:sldId id="264" r:id="rId11"/>
    <p:sldId id="265" r:id="rId12"/>
    <p:sldId id="260" r:id="rId13"/>
    <p:sldId id="266" r:id="rId14"/>
    <p:sldId id="267" r:id="rId15"/>
    <p:sldId id="280" r:id="rId16"/>
    <p:sldId id="268" r:id="rId17"/>
    <p:sldId id="270" r:id="rId18"/>
    <p:sldId id="271" r:id="rId19"/>
    <p:sldId id="281" r:id="rId20"/>
    <p:sldId id="269" r:id="rId21"/>
    <p:sldId id="272" r:id="rId22"/>
    <p:sldId id="273" r:id="rId23"/>
    <p:sldId id="274" r:id="rId24"/>
    <p:sldId id="275" r:id="rId25"/>
    <p:sldId id="276" r:id="rId26"/>
    <p:sldId id="277" r:id="rId27"/>
    <p:sldId id="278" r:id="rId28"/>
    <p:sldId id="279" r:id="rId29"/>
    <p:sldId id="261" r:id="rId3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9966"/>
    <a:srgbClr val="6699FF"/>
    <a:srgbClr val="CC0000"/>
    <a:srgbClr val="333300"/>
    <a:srgbClr val="FF0066"/>
    <a:srgbClr val="00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2081" autoAdjust="0"/>
  </p:normalViewPr>
  <p:slideViewPr>
    <p:cSldViewPr snapToGrid="0">
      <p:cViewPr>
        <p:scale>
          <a:sx n="75" d="100"/>
          <a:sy n="75"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w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pitchFamily="34" charset="0"/>
              </a:defRPr>
            </a:lvl1pPr>
          </a:lstStyle>
          <a:p>
            <a:pPr>
              <a:defRPr/>
            </a:pPr>
            <a:endParaRPr lang="zh-CN" altLang="en-US"/>
          </a:p>
        </p:txBody>
      </p:sp>
      <p:sp>
        <p:nvSpPr>
          <p:cNvPr id="4813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pitchFamily="34" charset="0"/>
              </a:defRPr>
            </a:lvl1pPr>
          </a:lstStyle>
          <a:p>
            <a:pPr>
              <a:defRPr/>
            </a:pPr>
            <a:endParaRPr lang="en-US" altLang="zh-CN"/>
          </a:p>
        </p:txBody>
      </p:sp>
      <p:sp>
        <p:nvSpPr>
          <p:cNvPr id="286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813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pitchFamily="34" charset="0"/>
              </a:defRPr>
            </a:lvl1pPr>
          </a:lstStyle>
          <a:p>
            <a:pPr>
              <a:defRPr/>
            </a:pPr>
            <a:endParaRPr lang="en-US" altLang="zh-CN"/>
          </a:p>
        </p:txBody>
      </p:sp>
      <p:sp>
        <p:nvSpPr>
          <p:cNvPr id="4813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itchFamily="34" charset="0"/>
              </a:defRPr>
            </a:lvl1pPr>
          </a:lstStyle>
          <a:p>
            <a:pPr>
              <a:defRPr/>
            </a:pPr>
            <a:fld id="{9DDA7EBC-246E-49C1-A7C0-FAA2F6FD4F17}" type="slidenum">
              <a:rPr lang="zh-CN" altLang="en-US"/>
              <a:pPr>
                <a:defRPr/>
              </a:pPr>
              <a:t>‹#›</a:t>
            </a:fld>
            <a:endParaRPr lang="en-US" altLang="zh-CN"/>
          </a:p>
        </p:txBody>
      </p:sp>
    </p:spTree>
    <p:extLst>
      <p:ext uri="{BB962C8B-B14F-4D97-AF65-F5344CB8AC3E}">
        <p14:creationId xmlns:p14="http://schemas.microsoft.com/office/powerpoint/2010/main" val="3892992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777C26A0-0363-4132-8F22-DCFBA7ACCF40}" type="slidenum">
              <a:rPr lang="zh-CN" altLang="en-US" smtClean="0">
                <a:latin typeface="Arial" pitchFamily="34" charset="0"/>
              </a:rPr>
              <a:pPr/>
              <a:t>3</a:t>
            </a:fld>
            <a:endParaRPr lang="en-US" altLang="zh-CN" smtClean="0">
              <a:latin typeface="Arial" pitchFamily="34" charset="0"/>
            </a:endParaRPr>
          </a:p>
        </p:txBody>
      </p:sp>
      <p:sp>
        <p:nvSpPr>
          <p:cNvPr id="29699" name="Rectangle 2"/>
          <p:cNvSpPr>
            <a:spLocks noGrp="1" noRot="1" noChangeAspect="1" noChangeArrowheads="1" noTextEdit="1"/>
          </p:cNvSpPr>
          <p:nvPr>
            <p:ph type="sldImg"/>
          </p:nvPr>
        </p:nvSpPr>
        <p:spPr>
          <a:xfrm>
            <a:off x="992188" y="768350"/>
            <a:ext cx="5114925" cy="3836988"/>
          </a:xfrm>
          <a:ln/>
        </p:spPr>
      </p:sp>
      <p:sp>
        <p:nvSpPr>
          <p:cNvPr id="29700" name="Rectangle 3"/>
          <p:cNvSpPr>
            <a:spLocks noGrp="1" noChangeArrowheads="1"/>
          </p:cNvSpPr>
          <p:nvPr>
            <p:ph type="body" idx="1"/>
          </p:nvPr>
        </p:nvSpPr>
        <p:spPr>
          <a:noFill/>
        </p:spPr>
        <p:txBody>
          <a:bodyPr/>
          <a:lstStyle/>
          <a:p>
            <a:pPr eaLnBrk="1" hangingPunct="1"/>
            <a:endParaRPr lang="en-US" altLang="zh-CN" sz="900" dirty="0" smtClean="0">
              <a:solidFill>
                <a:schemeClr val="bg1"/>
              </a:solidFill>
              <a:ea typeface="굴림"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b="0" dirty="0">
              <a:effectLst/>
            </a:endParaRPr>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12</a:t>
            </a:fld>
            <a:endParaRPr lang="en-US" altLang="zh-CN"/>
          </a:p>
        </p:txBody>
      </p:sp>
    </p:spTree>
    <p:extLst>
      <p:ext uri="{BB962C8B-B14F-4D97-AF65-F5344CB8AC3E}">
        <p14:creationId xmlns:p14="http://schemas.microsoft.com/office/powerpoint/2010/main" val="28412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b="0" u="sng" dirty="0">
              <a:solidFill>
                <a:schemeClr val="tx1"/>
              </a:solidFill>
              <a:effectLst/>
            </a:endParaRPr>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13</a:t>
            </a:fld>
            <a:endParaRPr lang="en-US" altLang="zh-CN"/>
          </a:p>
        </p:txBody>
      </p:sp>
    </p:spTree>
    <p:extLst>
      <p:ext uri="{BB962C8B-B14F-4D97-AF65-F5344CB8AC3E}">
        <p14:creationId xmlns:p14="http://schemas.microsoft.com/office/powerpoint/2010/main" val="99224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B295DB16-03FF-417A-A59C-B433BAA33F74}" type="slidenum">
              <a:rPr lang="zh-CN" altLang="en-US" smtClean="0">
                <a:latin typeface="Arial" pitchFamily="34" charset="0"/>
              </a:rPr>
              <a:pPr/>
              <a:t>14</a:t>
            </a:fld>
            <a:endParaRPr lang="en-US" altLang="zh-CN" smtClean="0">
              <a:latin typeface="Arial" pitchFamily="34" charset="0"/>
            </a:endParaRPr>
          </a:p>
        </p:txBody>
      </p:sp>
      <p:sp>
        <p:nvSpPr>
          <p:cNvPr id="34819" name="Rectangle 2"/>
          <p:cNvSpPr>
            <a:spLocks noGrp="1" noRot="1" noChangeAspect="1" noChangeArrowheads="1" noTextEdit="1"/>
          </p:cNvSpPr>
          <p:nvPr>
            <p:ph type="sldImg"/>
          </p:nvPr>
        </p:nvSpPr>
        <p:spPr>
          <a:xfrm>
            <a:off x="992188" y="768350"/>
            <a:ext cx="5114925" cy="3836988"/>
          </a:xfrm>
          <a:ln/>
        </p:spPr>
      </p:sp>
      <p:sp>
        <p:nvSpPr>
          <p:cNvPr id="34820" name="Rectangle 3"/>
          <p:cNvSpPr>
            <a:spLocks noGrp="1" noChangeArrowheads="1"/>
          </p:cNvSpPr>
          <p:nvPr>
            <p:ph type="body" idx="1"/>
          </p:nvPr>
        </p:nvSpPr>
        <p:spPr>
          <a:noFill/>
        </p:spPr>
        <p:txBody>
          <a:bodyPr/>
          <a:lstStyle/>
          <a:p>
            <a:pPr eaLnBrk="1" hangingPunct="1"/>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15</a:t>
            </a:fld>
            <a:endParaRPr lang="en-US" altLang="zh-CN"/>
          </a:p>
        </p:txBody>
      </p:sp>
    </p:spTree>
    <p:extLst>
      <p:ext uri="{BB962C8B-B14F-4D97-AF65-F5344CB8AC3E}">
        <p14:creationId xmlns:p14="http://schemas.microsoft.com/office/powerpoint/2010/main" val="245935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16</a:t>
            </a:fld>
            <a:endParaRPr lang="en-US" altLang="zh-CN"/>
          </a:p>
        </p:txBody>
      </p:sp>
    </p:spTree>
    <p:extLst>
      <p:ext uri="{BB962C8B-B14F-4D97-AF65-F5344CB8AC3E}">
        <p14:creationId xmlns:p14="http://schemas.microsoft.com/office/powerpoint/2010/main" val="23853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17</a:t>
            </a:fld>
            <a:endParaRPr lang="en-US" altLang="zh-CN"/>
          </a:p>
        </p:txBody>
      </p:sp>
    </p:spTree>
    <p:extLst>
      <p:ext uri="{BB962C8B-B14F-4D97-AF65-F5344CB8AC3E}">
        <p14:creationId xmlns:p14="http://schemas.microsoft.com/office/powerpoint/2010/main" val="9442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b="0" dirty="0">
              <a:effectLst/>
            </a:endParaRPr>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18</a:t>
            </a:fld>
            <a:endParaRPr lang="en-US" altLang="zh-CN"/>
          </a:p>
        </p:txBody>
      </p:sp>
    </p:spTree>
    <p:extLst>
      <p:ext uri="{BB962C8B-B14F-4D97-AF65-F5344CB8AC3E}">
        <p14:creationId xmlns:p14="http://schemas.microsoft.com/office/powerpoint/2010/main" val="159540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19</a:t>
            </a:fld>
            <a:endParaRPr lang="en-US" altLang="zh-CN"/>
          </a:p>
        </p:txBody>
      </p:sp>
    </p:spTree>
    <p:extLst>
      <p:ext uri="{BB962C8B-B14F-4D97-AF65-F5344CB8AC3E}">
        <p14:creationId xmlns:p14="http://schemas.microsoft.com/office/powerpoint/2010/main" val="168294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20</a:t>
            </a:fld>
            <a:endParaRPr lang="en-US" altLang="zh-CN"/>
          </a:p>
        </p:txBody>
      </p:sp>
    </p:spTree>
    <p:extLst>
      <p:ext uri="{BB962C8B-B14F-4D97-AF65-F5344CB8AC3E}">
        <p14:creationId xmlns:p14="http://schemas.microsoft.com/office/powerpoint/2010/main" val="197620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21</a:t>
            </a:fld>
            <a:endParaRPr lang="en-US" altLang="zh-CN"/>
          </a:p>
        </p:txBody>
      </p:sp>
    </p:spTree>
    <p:extLst>
      <p:ext uri="{BB962C8B-B14F-4D97-AF65-F5344CB8AC3E}">
        <p14:creationId xmlns:p14="http://schemas.microsoft.com/office/powerpoint/2010/main" val="127454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449BFDBA-973A-4F92-9E22-0E24CCD40C61}" type="slidenum">
              <a:rPr lang="zh-CN" altLang="en-US" smtClean="0">
                <a:latin typeface="Arial" pitchFamily="34" charset="0"/>
              </a:rPr>
              <a:pPr/>
              <a:t>4</a:t>
            </a:fld>
            <a:endParaRPr lang="en-US" altLang="zh-CN" smtClean="0">
              <a:latin typeface="Arial" pitchFamily="34" charset="0"/>
            </a:endParaRPr>
          </a:p>
        </p:txBody>
      </p:sp>
      <p:sp>
        <p:nvSpPr>
          <p:cNvPr id="30723" name="Rectangle 2"/>
          <p:cNvSpPr>
            <a:spLocks noGrp="1" noRot="1" noChangeAspect="1" noChangeArrowheads="1" noTextEdit="1"/>
          </p:cNvSpPr>
          <p:nvPr>
            <p:ph type="sldImg"/>
          </p:nvPr>
        </p:nvSpPr>
        <p:spPr>
          <a:xfrm>
            <a:off x="992188" y="768350"/>
            <a:ext cx="5114925" cy="3836988"/>
          </a:xfrm>
          <a:ln/>
        </p:spPr>
      </p:sp>
      <p:sp>
        <p:nvSpPr>
          <p:cNvPr id="30724"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8B914924-307D-4E0D-AAEC-244C81E62E90}" type="slidenum">
              <a:rPr lang="zh-CN" altLang="en-US" smtClean="0">
                <a:latin typeface="Arial" pitchFamily="34" charset="0"/>
              </a:rPr>
              <a:pPr/>
              <a:t>22</a:t>
            </a:fld>
            <a:endParaRPr lang="en-US" altLang="zh-CN" smtClean="0">
              <a:latin typeface="Arial" pitchFamily="34" charset="0"/>
            </a:endParaRPr>
          </a:p>
        </p:txBody>
      </p:sp>
      <p:sp>
        <p:nvSpPr>
          <p:cNvPr id="35843" name="Rectangle 2"/>
          <p:cNvSpPr>
            <a:spLocks noGrp="1" noRot="1" noChangeAspect="1" noChangeArrowheads="1" noTextEdit="1"/>
          </p:cNvSpPr>
          <p:nvPr>
            <p:ph type="sldImg"/>
          </p:nvPr>
        </p:nvSpPr>
        <p:spPr>
          <a:xfrm>
            <a:off x="992188" y="768350"/>
            <a:ext cx="5114925" cy="3836988"/>
          </a:xfrm>
          <a:ln/>
        </p:spPr>
      </p:sp>
      <p:sp>
        <p:nvSpPr>
          <p:cNvPr id="51203" name="Rectangle 3"/>
          <p:cNvSpPr>
            <a:spLocks noGrp="1" noChangeArrowheads="1"/>
          </p:cNvSpPr>
          <p:nvPr>
            <p:ph type="body" idx="1"/>
          </p:nvPr>
        </p:nvSpPr>
        <p:spPr/>
        <p:txBody>
          <a:bodyPr/>
          <a:lstStyle/>
          <a:p>
            <a:pPr eaLnBrk="1" hangingPunct="1">
              <a:defRPr/>
            </a:pPr>
            <a:endParaRPr lang="en-US" altLang="zh-CN"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BC511EC5-AC81-462A-89AA-B6F77EFB44C8}" type="slidenum">
              <a:rPr lang="zh-CN" altLang="en-US" smtClean="0">
                <a:latin typeface="Arial" pitchFamily="34" charset="0"/>
              </a:rPr>
              <a:pPr/>
              <a:t>23</a:t>
            </a:fld>
            <a:endParaRPr lang="en-US" altLang="zh-CN" smtClean="0">
              <a:latin typeface="Arial" pitchFamily="34" charset="0"/>
            </a:endParaRPr>
          </a:p>
        </p:txBody>
      </p:sp>
      <p:sp>
        <p:nvSpPr>
          <p:cNvPr id="36867" name="Rectangle 2"/>
          <p:cNvSpPr>
            <a:spLocks noGrp="1" noRot="1" noChangeAspect="1" noChangeArrowheads="1" noTextEdit="1"/>
          </p:cNvSpPr>
          <p:nvPr>
            <p:ph type="sldImg"/>
          </p:nvPr>
        </p:nvSpPr>
        <p:spPr>
          <a:xfrm>
            <a:off x="992188" y="768350"/>
            <a:ext cx="5114925" cy="3836988"/>
          </a:xfrm>
          <a:ln/>
        </p:spPr>
      </p:sp>
      <p:sp>
        <p:nvSpPr>
          <p:cNvPr id="36868"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0" dirty="0" smtClean="0">
                <a:solidFill>
                  <a:srgbClr val="000099"/>
                </a:solidFill>
                <a:effectLst>
                  <a:outerShdw blurRad="38100" dist="38100" dir="2700000" algn="tl">
                    <a:srgbClr val="C0C0C0"/>
                  </a:outerShdw>
                </a:effectLst>
                <a:latin typeface="微软雅黑" pitchFamily="34" charset="-122"/>
                <a:ea typeface="微软雅黑" pitchFamily="34" charset="-122"/>
              </a:rPr>
              <a:t>This is the virtual prototype of the experimental setup. All parts</a:t>
            </a:r>
            <a:r>
              <a:rPr lang="en-US" altLang="zh-CN" b="0" baseline="0" dirty="0" smtClean="0">
                <a:solidFill>
                  <a:srgbClr val="000099"/>
                </a:solidFill>
                <a:effectLst>
                  <a:outerShdw blurRad="38100" dist="38100" dir="2700000" algn="tl">
                    <a:srgbClr val="C0C0C0"/>
                  </a:outerShdw>
                </a:effectLst>
                <a:latin typeface="微软雅黑" pitchFamily="34" charset="-122"/>
                <a:ea typeface="微软雅黑" pitchFamily="34" charset="-122"/>
              </a:rPr>
              <a:t> in this system were designed and manufactured or bought for their using here.</a:t>
            </a:r>
            <a:endParaRPr lang="en-US" altLang="zh-CN" b="0" dirty="0" smtClean="0">
              <a:solidFill>
                <a:srgbClr val="000099"/>
              </a:solidFill>
              <a:effectLst>
                <a:outerShdw blurRad="38100" dist="38100" dir="2700000" algn="tl">
                  <a:srgbClr val="C0C0C0"/>
                </a:outerShdw>
              </a:effectLst>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25</a:t>
            </a:fld>
            <a:endParaRPr lang="en-US" altLang="zh-CN"/>
          </a:p>
        </p:txBody>
      </p:sp>
    </p:spTree>
    <p:extLst>
      <p:ext uri="{BB962C8B-B14F-4D97-AF65-F5344CB8AC3E}">
        <p14:creationId xmlns:p14="http://schemas.microsoft.com/office/powerpoint/2010/main" val="631951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26</a:t>
            </a:fld>
            <a:endParaRPr lang="en-US" altLang="zh-CN"/>
          </a:p>
        </p:txBody>
      </p:sp>
    </p:spTree>
    <p:extLst>
      <p:ext uri="{BB962C8B-B14F-4D97-AF65-F5344CB8AC3E}">
        <p14:creationId xmlns:p14="http://schemas.microsoft.com/office/powerpoint/2010/main" val="233888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27</a:t>
            </a:fld>
            <a:endParaRPr lang="en-US" altLang="zh-CN"/>
          </a:p>
        </p:txBody>
      </p:sp>
    </p:spTree>
    <p:extLst>
      <p:ext uri="{BB962C8B-B14F-4D97-AF65-F5344CB8AC3E}">
        <p14:creationId xmlns:p14="http://schemas.microsoft.com/office/powerpoint/2010/main" val="4075961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AE7FF391-E5B5-4B1D-933D-5681130D1D33}" type="slidenum">
              <a:rPr lang="zh-CN" altLang="en-US" smtClean="0">
                <a:latin typeface="Arial" pitchFamily="34" charset="0"/>
              </a:rPr>
              <a:pPr/>
              <a:t>28</a:t>
            </a:fld>
            <a:endParaRPr lang="en-US" altLang="zh-CN" smtClean="0">
              <a:latin typeface="Arial" pitchFamily="34" charset="0"/>
            </a:endParaRPr>
          </a:p>
        </p:txBody>
      </p:sp>
      <p:sp>
        <p:nvSpPr>
          <p:cNvPr id="37891" name="Rectangle 2"/>
          <p:cNvSpPr>
            <a:spLocks noGrp="1" noRot="1" noChangeAspect="1" noChangeArrowheads="1" noTextEdit="1"/>
          </p:cNvSpPr>
          <p:nvPr>
            <p:ph type="sldImg"/>
          </p:nvPr>
        </p:nvSpPr>
        <p:spPr>
          <a:xfrm>
            <a:off x="992188" y="768350"/>
            <a:ext cx="5114925" cy="3836988"/>
          </a:xfrm>
          <a:ln/>
        </p:spPr>
      </p:sp>
      <p:sp>
        <p:nvSpPr>
          <p:cNvPr id="37892"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E82DAC37-3A85-4777-8A5C-C2C43AF2A8C6}" type="slidenum">
              <a:rPr lang="zh-CN" altLang="en-US" smtClean="0">
                <a:latin typeface="Arial" pitchFamily="34" charset="0"/>
              </a:rPr>
              <a:pPr/>
              <a:t>5</a:t>
            </a:fld>
            <a:endParaRPr lang="en-US" altLang="zh-CN" smtClean="0">
              <a:latin typeface="Arial" pitchFamily="34" charset="0"/>
            </a:endParaRPr>
          </a:p>
        </p:txBody>
      </p:sp>
      <p:sp>
        <p:nvSpPr>
          <p:cNvPr id="31747" name="Rectangle 2"/>
          <p:cNvSpPr>
            <a:spLocks noGrp="1" noRot="1" noChangeAspect="1" noChangeArrowheads="1" noTextEdit="1"/>
          </p:cNvSpPr>
          <p:nvPr>
            <p:ph type="sldImg"/>
          </p:nvPr>
        </p:nvSpPr>
        <p:spPr>
          <a:xfrm>
            <a:off x="992188" y="768350"/>
            <a:ext cx="5114925" cy="3836988"/>
          </a:xfrm>
          <a:ln/>
        </p:spPr>
      </p:sp>
      <p:sp>
        <p:nvSpPr>
          <p:cNvPr id="31748"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E82DAC37-3A85-4777-8A5C-C2C43AF2A8C6}" type="slidenum">
              <a:rPr lang="zh-CN" altLang="en-US" smtClean="0">
                <a:latin typeface="Arial" pitchFamily="34" charset="0"/>
              </a:rPr>
              <a:pPr/>
              <a:t>6</a:t>
            </a:fld>
            <a:endParaRPr lang="en-US" altLang="zh-CN" smtClean="0">
              <a:latin typeface="Arial" pitchFamily="34" charset="0"/>
            </a:endParaRPr>
          </a:p>
        </p:txBody>
      </p:sp>
      <p:sp>
        <p:nvSpPr>
          <p:cNvPr id="31747" name="Rectangle 2"/>
          <p:cNvSpPr>
            <a:spLocks noGrp="1" noRot="1" noChangeAspect="1" noChangeArrowheads="1" noTextEdit="1"/>
          </p:cNvSpPr>
          <p:nvPr>
            <p:ph type="sldImg"/>
          </p:nvPr>
        </p:nvSpPr>
        <p:spPr>
          <a:xfrm>
            <a:off x="992188" y="768350"/>
            <a:ext cx="5114925" cy="3836988"/>
          </a:xfrm>
          <a:ln/>
        </p:spPr>
      </p:sp>
      <p:sp>
        <p:nvSpPr>
          <p:cNvPr id="31748"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992188" y="768350"/>
            <a:ext cx="5114925" cy="3836988"/>
          </a:xfrm>
          <a:ln/>
        </p:spPr>
      </p:sp>
      <p:sp>
        <p:nvSpPr>
          <p:cNvPr id="32771" name="备注占位符 2"/>
          <p:cNvSpPr>
            <a:spLocks noGrp="1"/>
          </p:cNvSpPr>
          <p:nvPr>
            <p:ph type="body" idx="1"/>
          </p:nvPr>
        </p:nvSpPr>
        <p:spPr>
          <a:noFill/>
        </p:spPr>
        <p:txBody>
          <a:bodyPr/>
          <a:lstStyle/>
          <a:p>
            <a:pPr eaLnBrk="1" hangingPunct="1"/>
            <a:endParaRPr lang="en-US" altLang="zh-CN" dirty="0" smtClean="0"/>
          </a:p>
        </p:txBody>
      </p:sp>
      <p:sp>
        <p:nvSpPr>
          <p:cNvPr id="32772" name="灯片编号占位符 3"/>
          <p:cNvSpPr>
            <a:spLocks noGrp="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F8235E48-F946-49FA-841D-ECB31D45B347}" type="slidenum">
              <a:rPr lang="zh-CN" altLang="en-US" smtClean="0">
                <a:latin typeface="Arial" pitchFamily="34" charset="0"/>
              </a:rPr>
              <a:pPr/>
              <a:t>7</a:t>
            </a:fld>
            <a:endParaRPr lang="en-US" altLang="zh-CN"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992188" y="768350"/>
            <a:ext cx="5114925" cy="3836988"/>
          </a:xfrm>
          <a:ln/>
        </p:spPr>
      </p:sp>
      <p:sp>
        <p:nvSpPr>
          <p:cNvPr id="33795" name="备注占位符 2"/>
          <p:cNvSpPr>
            <a:spLocks noGrp="1"/>
          </p:cNvSpPr>
          <p:nvPr>
            <p:ph type="body" idx="1"/>
          </p:nvPr>
        </p:nvSpPr>
        <p:spPr>
          <a:noFill/>
        </p:spPr>
        <p:txBody>
          <a:bodyPr/>
          <a:lstStyle/>
          <a:p>
            <a:r>
              <a:rPr lang="en-US" altLang="zh-CN" dirty="0" smtClean="0"/>
              <a:t>.</a:t>
            </a:r>
            <a:endParaRPr lang="zh-CN" altLang="en-US" dirty="0" smtClean="0"/>
          </a:p>
        </p:txBody>
      </p:sp>
      <p:sp>
        <p:nvSpPr>
          <p:cNvPr id="33796" name="灯片编号占位符 3"/>
          <p:cNvSpPr>
            <a:spLocks noGrp="1"/>
          </p:cNvSpPr>
          <p:nvPr>
            <p:ph type="sldNum" sz="quarter" idx="5"/>
          </p:nvPr>
        </p:nvSpPr>
        <p:spPr>
          <a:noFill/>
        </p:spPr>
        <p:txBody>
          <a:bodyPr/>
          <a:lstStyle>
            <a:lvl1pPr defTabSz="990600">
              <a:defRPr>
                <a:solidFill>
                  <a:schemeClr val="tx1"/>
                </a:solidFill>
                <a:latin typeface="Times New Roman" pitchFamily="18" charset="0"/>
              </a:defRPr>
            </a:lvl1pPr>
            <a:lvl2pPr marL="742950" indent="-285750" defTabSz="990600">
              <a:defRPr>
                <a:solidFill>
                  <a:schemeClr val="tx1"/>
                </a:solidFill>
                <a:latin typeface="Times New Roman" pitchFamily="18" charset="0"/>
              </a:defRPr>
            </a:lvl2pPr>
            <a:lvl3pPr marL="1143000" indent="-228600" defTabSz="990600">
              <a:defRPr>
                <a:solidFill>
                  <a:schemeClr val="tx1"/>
                </a:solidFill>
                <a:latin typeface="Times New Roman" pitchFamily="18" charset="0"/>
              </a:defRPr>
            </a:lvl3pPr>
            <a:lvl4pPr marL="1600200" indent="-228600" defTabSz="990600">
              <a:defRPr>
                <a:solidFill>
                  <a:schemeClr val="tx1"/>
                </a:solidFill>
                <a:latin typeface="Times New Roman" pitchFamily="18" charset="0"/>
              </a:defRPr>
            </a:lvl4pPr>
            <a:lvl5pPr marL="2057400" indent="-228600" defTabSz="990600">
              <a:defRPr>
                <a:solidFill>
                  <a:schemeClr val="tx1"/>
                </a:solidFill>
                <a:latin typeface="Times New Roman" pitchFamily="18" charset="0"/>
              </a:defRPr>
            </a:lvl5pPr>
            <a:lvl6pPr marL="2514600" indent="-228600" defTabSz="990600" eaLnBrk="0" fontAlgn="base" hangingPunct="0">
              <a:spcBef>
                <a:spcPct val="0"/>
              </a:spcBef>
              <a:spcAft>
                <a:spcPct val="0"/>
              </a:spcAft>
              <a:defRPr>
                <a:solidFill>
                  <a:schemeClr val="tx1"/>
                </a:solidFill>
                <a:latin typeface="Times New Roman" pitchFamily="18" charset="0"/>
              </a:defRPr>
            </a:lvl6pPr>
            <a:lvl7pPr marL="2971800" indent="-228600" defTabSz="990600" eaLnBrk="0" fontAlgn="base" hangingPunct="0">
              <a:spcBef>
                <a:spcPct val="0"/>
              </a:spcBef>
              <a:spcAft>
                <a:spcPct val="0"/>
              </a:spcAft>
              <a:defRPr>
                <a:solidFill>
                  <a:schemeClr val="tx1"/>
                </a:solidFill>
                <a:latin typeface="Times New Roman" pitchFamily="18" charset="0"/>
              </a:defRPr>
            </a:lvl7pPr>
            <a:lvl8pPr marL="3429000" indent="-228600" defTabSz="990600" eaLnBrk="0" fontAlgn="base" hangingPunct="0">
              <a:spcBef>
                <a:spcPct val="0"/>
              </a:spcBef>
              <a:spcAft>
                <a:spcPct val="0"/>
              </a:spcAft>
              <a:defRPr>
                <a:solidFill>
                  <a:schemeClr val="tx1"/>
                </a:solidFill>
                <a:latin typeface="Times New Roman" pitchFamily="18" charset="0"/>
              </a:defRPr>
            </a:lvl8pPr>
            <a:lvl9pPr marL="3886200" indent="-228600" defTabSz="990600" eaLnBrk="0" fontAlgn="base" hangingPunct="0">
              <a:spcBef>
                <a:spcPct val="0"/>
              </a:spcBef>
              <a:spcAft>
                <a:spcPct val="0"/>
              </a:spcAft>
              <a:defRPr>
                <a:solidFill>
                  <a:schemeClr val="tx1"/>
                </a:solidFill>
                <a:latin typeface="Times New Roman" pitchFamily="18" charset="0"/>
              </a:defRPr>
            </a:lvl9pPr>
          </a:lstStyle>
          <a:p>
            <a:fld id="{63500378-BF77-49C6-BF7A-E5DCCC06E2A5}" type="slidenum">
              <a:rPr lang="zh-CN" altLang="en-US" smtClean="0">
                <a:latin typeface="Arial" pitchFamily="34" charset="0"/>
              </a:rPr>
              <a:pPr/>
              <a:t>8</a:t>
            </a:fld>
            <a:endParaRPr lang="en-US" altLang="zh-CN"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9</a:t>
            </a:fld>
            <a:endParaRPr lang="en-US" altLang="zh-CN"/>
          </a:p>
        </p:txBody>
      </p:sp>
    </p:spTree>
    <p:extLst>
      <p:ext uri="{BB962C8B-B14F-4D97-AF65-F5344CB8AC3E}">
        <p14:creationId xmlns:p14="http://schemas.microsoft.com/office/powerpoint/2010/main" val="132252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10</a:t>
            </a:fld>
            <a:endParaRPr lang="en-US" altLang="zh-CN"/>
          </a:p>
        </p:txBody>
      </p:sp>
    </p:spTree>
    <p:extLst>
      <p:ext uri="{BB962C8B-B14F-4D97-AF65-F5344CB8AC3E}">
        <p14:creationId xmlns:p14="http://schemas.microsoft.com/office/powerpoint/2010/main" val="265167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0" dirty="0" smtClean="0">
              <a:solidFill>
                <a:srgbClr val="000099"/>
              </a:solidFill>
              <a:effectLst/>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9DDA7EBC-246E-49C1-A7C0-FAA2F6FD4F17}" type="slidenum">
              <a:rPr lang="zh-CN" altLang="en-US" smtClean="0"/>
              <a:pPr>
                <a:defRPr/>
              </a:pPr>
              <a:t>11</a:t>
            </a:fld>
            <a:endParaRPr lang="en-US" altLang="zh-CN"/>
          </a:p>
        </p:txBody>
      </p:sp>
    </p:spTree>
    <p:extLst>
      <p:ext uri="{BB962C8B-B14F-4D97-AF65-F5344CB8AC3E}">
        <p14:creationId xmlns:p14="http://schemas.microsoft.com/office/powerpoint/2010/main" val="211827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7"/>
          <p:cNvSpPr>
            <a:spLocks noChangeArrowheads="1"/>
          </p:cNvSpPr>
          <p:nvPr/>
        </p:nvSpPr>
        <p:spPr bwMode="ltGray">
          <a:xfrm>
            <a:off x="0" y="6564313"/>
            <a:ext cx="9144000" cy="304800"/>
          </a:xfrm>
          <a:prstGeom prst="rect">
            <a:avLst/>
          </a:prstGeom>
          <a:gradFill rotWithShape="1">
            <a:gsLst>
              <a:gs pos="0">
                <a:schemeClr val="hlink">
                  <a:gamma/>
                  <a:shade val="42353"/>
                  <a:invGamma/>
                </a:schemeClr>
              </a:gs>
              <a:gs pos="50000">
                <a:schemeClr val="hlink"/>
              </a:gs>
              <a:gs pos="100000">
                <a:schemeClr val="hlink">
                  <a:gamma/>
                  <a:shade val="42353"/>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itchFamily="2" charset="-122"/>
            </a:endParaRPr>
          </a:p>
        </p:txBody>
      </p:sp>
      <p:pic>
        <p:nvPicPr>
          <p:cNvPr id="5" name="Picture 26" descr="br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Rectangle 21"/>
          <p:cNvSpPr>
            <a:spLocks noGrp="1" noChangeArrowheads="1"/>
          </p:cNvSpPr>
          <p:nvPr>
            <p:ph type="ctrTitle" sz="quarter"/>
          </p:nvPr>
        </p:nvSpPr>
        <p:spPr>
          <a:xfrm>
            <a:off x="457200" y="4343400"/>
            <a:ext cx="8153400" cy="669925"/>
          </a:xfrm>
        </p:spPr>
        <p:txBody>
          <a:bodyPr/>
          <a:lstStyle>
            <a:lvl1pPr>
              <a:defRPr sz="4400" b="1"/>
            </a:lvl1pPr>
          </a:lstStyle>
          <a:p>
            <a:pPr lvl="0"/>
            <a:r>
              <a:rPr lang="zh-CN" altLang="en-US" noProof="0" smtClean="0"/>
              <a:t>单击此处编辑母版标题样式</a:t>
            </a:r>
          </a:p>
        </p:txBody>
      </p:sp>
      <p:sp>
        <p:nvSpPr>
          <p:cNvPr id="13334" name="Rectangle 22"/>
          <p:cNvSpPr>
            <a:spLocks noGrp="1" noChangeArrowheads="1"/>
          </p:cNvSpPr>
          <p:nvPr>
            <p:ph type="subTitle" sz="quarter" idx="1"/>
          </p:nvPr>
        </p:nvSpPr>
        <p:spPr>
          <a:xfrm>
            <a:off x="1371600" y="5410200"/>
            <a:ext cx="6400800" cy="609600"/>
          </a:xfrm>
        </p:spPr>
        <p:txBody>
          <a:bodyPr/>
          <a:lstStyle>
            <a:lvl1pPr marL="0" indent="0" algn="ctr">
              <a:buFont typeface="Wingdings" pitchFamily="2" charset="2"/>
              <a:buNone/>
              <a:defRPr sz="2000" b="0">
                <a:solidFill>
                  <a:schemeClr val="tx2"/>
                </a:solidFill>
              </a:defRPr>
            </a:lvl1pPr>
          </a:lstStyle>
          <a:p>
            <a:pPr lvl="0"/>
            <a:r>
              <a:rPr lang="zh-CN" altLang="en-US" noProof="0" smtClean="0"/>
              <a:t>单击此处编辑母版副标题样式</a:t>
            </a:r>
          </a:p>
        </p:txBody>
      </p:sp>
      <p:sp>
        <p:nvSpPr>
          <p:cNvPr id="6" name="Rectangle 23"/>
          <p:cNvSpPr>
            <a:spLocks noGrp="1" noChangeArrowheads="1"/>
          </p:cNvSpPr>
          <p:nvPr>
            <p:ph type="dt" sz="quarter" idx="10"/>
          </p:nvPr>
        </p:nvSpPr>
        <p:spPr>
          <a:xfrm>
            <a:off x="457200" y="6553200"/>
            <a:ext cx="2133600" cy="152400"/>
          </a:xfrm>
        </p:spPr>
        <p:txBody>
          <a:bodyPr/>
          <a:lstStyle>
            <a:lvl1pPr>
              <a:defRPr>
                <a:solidFill>
                  <a:schemeClr val="bg1"/>
                </a:solidFill>
              </a:defRPr>
            </a:lvl1pPr>
          </a:lstStyle>
          <a:p>
            <a:pPr>
              <a:defRPr/>
            </a:pPr>
            <a:endParaRPr lang="en-US" altLang="zh-CN"/>
          </a:p>
        </p:txBody>
      </p:sp>
      <p:sp>
        <p:nvSpPr>
          <p:cNvPr id="7" name="Rectangle 24"/>
          <p:cNvSpPr>
            <a:spLocks noGrp="1" noChangeArrowheads="1"/>
          </p:cNvSpPr>
          <p:nvPr>
            <p:ph type="ftr" sz="quarter" idx="11"/>
          </p:nvPr>
        </p:nvSpPr>
        <p:spPr bwMode="auto">
          <a:xfrm>
            <a:off x="3124200" y="6553200"/>
            <a:ext cx="2895600" cy="152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effectLst>
                  <a:outerShdw blurRad="38100" dist="38100" dir="2700000" algn="tl">
                    <a:srgbClr val="C0C0C0"/>
                  </a:outerShdw>
                </a:effectLst>
                <a:ea typeface="宋体" pitchFamily="2" charset="-122"/>
              </a:defRPr>
            </a:lvl1pPr>
          </a:lstStyle>
          <a:p>
            <a:pPr>
              <a:defRPr/>
            </a:pPr>
            <a:endParaRPr lang="en-US" altLang="zh-CN"/>
          </a:p>
        </p:txBody>
      </p:sp>
      <p:sp>
        <p:nvSpPr>
          <p:cNvPr id="8" name="Rectangle 25"/>
          <p:cNvSpPr>
            <a:spLocks noGrp="1" noChangeArrowheads="1"/>
          </p:cNvSpPr>
          <p:nvPr>
            <p:ph type="sldNum" sz="quarter" idx="12"/>
          </p:nvPr>
        </p:nvSpPr>
        <p:spPr>
          <a:xfrm>
            <a:off x="6553200" y="6553200"/>
            <a:ext cx="2133600" cy="152400"/>
          </a:xfrm>
        </p:spPr>
        <p:txBody>
          <a:bodyPr/>
          <a:lstStyle>
            <a:lvl1pPr algn="r">
              <a:defRPr>
                <a:solidFill>
                  <a:schemeClr val="bg1"/>
                </a:solidFill>
              </a:defRPr>
            </a:lvl1pPr>
          </a:lstStyle>
          <a:p>
            <a:pPr>
              <a:defRPr/>
            </a:pPr>
            <a:fld id="{3504F9FB-5414-42F2-BCA5-4C2DFA038BF2}" type="slidenum">
              <a:rPr lang="zh-CN" altLang="en-US"/>
              <a:pPr>
                <a:defRPr/>
              </a:pPr>
              <a:t>‹#›</a:t>
            </a:fld>
            <a:endParaRPr lang="en-US" altLang="zh-CN"/>
          </a:p>
        </p:txBody>
      </p:sp>
    </p:spTree>
    <p:extLst>
      <p:ext uri="{BB962C8B-B14F-4D97-AF65-F5344CB8AC3E}">
        <p14:creationId xmlns:p14="http://schemas.microsoft.com/office/powerpoint/2010/main" val="328411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0499652D-7BE2-4BE4-9026-9CD3497D86E7}" type="slidenum">
              <a:rPr lang="zh-CN" altLang="en-US"/>
              <a:pPr>
                <a:defRPr/>
              </a:pPr>
              <a:t>‹#›</a:t>
            </a:fld>
            <a:endParaRPr lang="en-US" altLang="zh-CN"/>
          </a:p>
        </p:txBody>
      </p:sp>
    </p:spTree>
    <p:extLst>
      <p:ext uri="{BB962C8B-B14F-4D97-AF65-F5344CB8AC3E}">
        <p14:creationId xmlns:p14="http://schemas.microsoft.com/office/powerpoint/2010/main" val="356179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4800"/>
            <a:ext cx="2057400" cy="6019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019800" cy="6019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3DC285C3-B1E4-4BD6-B415-89D84CF24F5A}" type="slidenum">
              <a:rPr lang="zh-CN" altLang="en-US"/>
              <a:pPr>
                <a:defRPr/>
              </a:pPr>
              <a:t>‹#›</a:t>
            </a:fld>
            <a:endParaRPr lang="en-US" altLang="zh-CN"/>
          </a:p>
        </p:txBody>
      </p:sp>
    </p:spTree>
    <p:extLst>
      <p:ext uri="{BB962C8B-B14F-4D97-AF65-F5344CB8AC3E}">
        <p14:creationId xmlns:p14="http://schemas.microsoft.com/office/powerpoint/2010/main" val="417572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229600" cy="6096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371600"/>
            <a:ext cx="8229600" cy="4953000"/>
          </a:xfrm>
        </p:spPr>
        <p:txBody>
          <a:bodyPr/>
          <a:lstStyle/>
          <a:p>
            <a:pPr lvl="0"/>
            <a:endParaRPr lang="zh-CN" alt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1CCF6D0B-A293-419D-9591-B6B6D6A4BD4B}" type="slidenum">
              <a:rPr lang="zh-CN" altLang="en-US"/>
              <a:pPr>
                <a:defRPr/>
              </a:pPr>
              <a:t>‹#›</a:t>
            </a:fld>
            <a:endParaRPr lang="en-US" altLang="zh-CN"/>
          </a:p>
        </p:txBody>
      </p:sp>
    </p:spTree>
    <p:extLst>
      <p:ext uri="{BB962C8B-B14F-4D97-AF65-F5344CB8AC3E}">
        <p14:creationId xmlns:p14="http://schemas.microsoft.com/office/powerpoint/2010/main" val="579465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04800"/>
            <a:ext cx="8229600" cy="601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
          <p:cNvSpPr>
            <a:spLocks noGrp="1" noChangeArrowheads="1"/>
          </p:cNvSpPr>
          <p:nvPr>
            <p:ph type="sldNum" sz="quarter" idx="11"/>
          </p:nvPr>
        </p:nvSpPr>
        <p:spPr>
          <a:ln/>
        </p:spPr>
        <p:txBody>
          <a:bodyPr/>
          <a:lstStyle>
            <a:lvl1pPr>
              <a:defRPr/>
            </a:lvl1pPr>
          </a:lstStyle>
          <a:p>
            <a:pPr>
              <a:defRPr/>
            </a:pPr>
            <a:fld id="{2BB9C7D5-3826-4A10-96C5-CE42D0AD5F4F}" type="slidenum">
              <a:rPr lang="zh-CN" altLang="en-US"/>
              <a:pPr>
                <a:defRPr/>
              </a:pPr>
              <a:t>‹#›</a:t>
            </a:fld>
            <a:endParaRPr lang="en-US" altLang="zh-CN"/>
          </a:p>
        </p:txBody>
      </p:sp>
    </p:spTree>
    <p:extLst>
      <p:ext uri="{BB962C8B-B14F-4D97-AF65-F5344CB8AC3E}">
        <p14:creationId xmlns:p14="http://schemas.microsoft.com/office/powerpoint/2010/main" val="332047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kumimoji="1" lang="en-US" sz="2800">
              <a:solidFill>
                <a:srgbClr val="FFFFFF"/>
              </a:solidFill>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kumimoji="1" lang="en-US" sz="2800">
              <a:solidFill>
                <a:srgbClr val="FFFFFF"/>
              </a:solidFill>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863827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68306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853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46315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99C19EFF-459A-43D4-8C7E-51F7F253F4FA}" type="slidenum">
              <a:rPr lang="zh-CN" altLang="en-US"/>
              <a:pPr>
                <a:defRPr/>
              </a:pPr>
              <a:t>‹#›</a:t>
            </a:fld>
            <a:endParaRPr lang="en-US" altLang="zh-CN"/>
          </a:p>
        </p:txBody>
      </p:sp>
    </p:spTree>
    <p:extLst>
      <p:ext uri="{BB962C8B-B14F-4D97-AF65-F5344CB8AC3E}">
        <p14:creationId xmlns:p14="http://schemas.microsoft.com/office/powerpoint/2010/main" val="6222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EB63BB06-9D96-4319-AB07-5AE4CCC3022B}" type="slidenum">
              <a:rPr lang="zh-CN" altLang="en-US"/>
              <a:pPr>
                <a:defRPr/>
              </a:pPr>
              <a:t>‹#›</a:t>
            </a:fld>
            <a:endParaRPr lang="en-US" altLang="zh-CN"/>
          </a:p>
        </p:txBody>
      </p:sp>
    </p:spTree>
    <p:extLst>
      <p:ext uri="{BB962C8B-B14F-4D97-AF65-F5344CB8AC3E}">
        <p14:creationId xmlns:p14="http://schemas.microsoft.com/office/powerpoint/2010/main" val="222002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1"/>
          </p:nvPr>
        </p:nvSpPr>
        <p:spPr>
          <a:ln/>
        </p:spPr>
        <p:txBody>
          <a:bodyPr/>
          <a:lstStyle>
            <a:lvl1pPr>
              <a:defRPr/>
            </a:lvl1pPr>
          </a:lstStyle>
          <a:p>
            <a:pPr>
              <a:defRPr/>
            </a:pPr>
            <a:fld id="{4DE2D849-BE6E-47C0-8274-EA05BD6C4DB4}" type="slidenum">
              <a:rPr lang="zh-CN" altLang="en-US"/>
              <a:pPr>
                <a:defRPr/>
              </a:pPr>
              <a:t>‹#›</a:t>
            </a:fld>
            <a:endParaRPr lang="en-US" altLang="zh-CN"/>
          </a:p>
        </p:txBody>
      </p:sp>
    </p:spTree>
    <p:extLst>
      <p:ext uri="{BB962C8B-B14F-4D97-AF65-F5344CB8AC3E}">
        <p14:creationId xmlns:p14="http://schemas.microsoft.com/office/powerpoint/2010/main" val="55177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5"/>
          <p:cNvSpPr>
            <a:spLocks noGrp="1" noChangeArrowheads="1"/>
          </p:cNvSpPr>
          <p:nvPr>
            <p:ph type="sldNum" sz="quarter" idx="11"/>
          </p:nvPr>
        </p:nvSpPr>
        <p:spPr>
          <a:ln/>
        </p:spPr>
        <p:txBody>
          <a:bodyPr/>
          <a:lstStyle>
            <a:lvl1pPr>
              <a:defRPr/>
            </a:lvl1pPr>
          </a:lstStyle>
          <a:p>
            <a:pPr>
              <a:defRPr/>
            </a:pPr>
            <a:fld id="{158A62D8-166F-44B2-9E8F-557DCF65E058}" type="slidenum">
              <a:rPr lang="zh-CN" altLang="en-US"/>
              <a:pPr>
                <a:defRPr/>
              </a:pPr>
              <a:t>‹#›</a:t>
            </a:fld>
            <a:endParaRPr lang="en-US" altLang="zh-CN"/>
          </a:p>
        </p:txBody>
      </p:sp>
    </p:spTree>
    <p:extLst>
      <p:ext uri="{BB962C8B-B14F-4D97-AF65-F5344CB8AC3E}">
        <p14:creationId xmlns:p14="http://schemas.microsoft.com/office/powerpoint/2010/main" val="176885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
          <p:cNvSpPr>
            <a:spLocks noGrp="1" noChangeArrowheads="1"/>
          </p:cNvSpPr>
          <p:nvPr>
            <p:ph type="sldNum" sz="quarter" idx="11"/>
          </p:nvPr>
        </p:nvSpPr>
        <p:spPr>
          <a:ln/>
        </p:spPr>
        <p:txBody>
          <a:bodyPr/>
          <a:lstStyle>
            <a:lvl1pPr>
              <a:defRPr/>
            </a:lvl1pPr>
          </a:lstStyle>
          <a:p>
            <a:pPr>
              <a:defRPr/>
            </a:pPr>
            <a:fld id="{2ECC51FB-6143-4114-BCC5-238B2ACCA977}" type="slidenum">
              <a:rPr lang="zh-CN" altLang="en-US"/>
              <a:pPr>
                <a:defRPr/>
              </a:pPr>
              <a:t>‹#›</a:t>
            </a:fld>
            <a:endParaRPr lang="en-US" altLang="zh-CN"/>
          </a:p>
        </p:txBody>
      </p:sp>
    </p:spTree>
    <p:extLst>
      <p:ext uri="{BB962C8B-B14F-4D97-AF65-F5344CB8AC3E}">
        <p14:creationId xmlns:p14="http://schemas.microsoft.com/office/powerpoint/2010/main" val="120254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5"/>
          <p:cNvSpPr>
            <a:spLocks noGrp="1" noChangeArrowheads="1"/>
          </p:cNvSpPr>
          <p:nvPr>
            <p:ph type="sldNum" sz="quarter" idx="11"/>
          </p:nvPr>
        </p:nvSpPr>
        <p:spPr>
          <a:ln/>
        </p:spPr>
        <p:txBody>
          <a:bodyPr/>
          <a:lstStyle>
            <a:lvl1pPr>
              <a:defRPr/>
            </a:lvl1pPr>
          </a:lstStyle>
          <a:p>
            <a:pPr>
              <a:defRPr/>
            </a:pPr>
            <a:fld id="{908FD41E-87B3-473E-96C1-797997CD50D3}" type="slidenum">
              <a:rPr lang="zh-CN" altLang="en-US"/>
              <a:pPr>
                <a:defRPr/>
              </a:pPr>
              <a:t>‹#›</a:t>
            </a:fld>
            <a:endParaRPr lang="en-US" altLang="zh-CN"/>
          </a:p>
        </p:txBody>
      </p:sp>
    </p:spTree>
    <p:extLst>
      <p:ext uri="{BB962C8B-B14F-4D97-AF65-F5344CB8AC3E}">
        <p14:creationId xmlns:p14="http://schemas.microsoft.com/office/powerpoint/2010/main" val="406325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1"/>
          </p:nvPr>
        </p:nvSpPr>
        <p:spPr>
          <a:ln/>
        </p:spPr>
        <p:txBody>
          <a:bodyPr/>
          <a:lstStyle>
            <a:lvl1pPr>
              <a:defRPr/>
            </a:lvl1pPr>
          </a:lstStyle>
          <a:p>
            <a:pPr>
              <a:defRPr/>
            </a:pPr>
            <a:fld id="{F4D63814-FDD1-4CF5-8F1D-B5755CFA1440}" type="slidenum">
              <a:rPr lang="zh-CN" altLang="en-US"/>
              <a:pPr>
                <a:defRPr/>
              </a:pPr>
              <a:t>‹#›</a:t>
            </a:fld>
            <a:endParaRPr lang="en-US" altLang="zh-CN"/>
          </a:p>
        </p:txBody>
      </p:sp>
    </p:spTree>
    <p:extLst>
      <p:ext uri="{BB962C8B-B14F-4D97-AF65-F5344CB8AC3E}">
        <p14:creationId xmlns:p14="http://schemas.microsoft.com/office/powerpoint/2010/main" val="268496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1"/>
          </p:nvPr>
        </p:nvSpPr>
        <p:spPr>
          <a:ln/>
        </p:spPr>
        <p:txBody>
          <a:bodyPr/>
          <a:lstStyle>
            <a:lvl1pPr>
              <a:defRPr/>
            </a:lvl1pPr>
          </a:lstStyle>
          <a:p>
            <a:pPr>
              <a:defRPr/>
            </a:pPr>
            <a:fld id="{E09626C0-7CE5-4E0C-A803-68F35E023CEC}" type="slidenum">
              <a:rPr lang="zh-CN" altLang="en-US"/>
              <a:pPr>
                <a:defRPr/>
              </a:pPr>
              <a:t>‹#›</a:t>
            </a:fld>
            <a:endParaRPr lang="en-US" altLang="zh-CN"/>
          </a:p>
        </p:txBody>
      </p:sp>
    </p:spTree>
    <p:extLst>
      <p:ext uri="{BB962C8B-B14F-4D97-AF65-F5344CB8AC3E}">
        <p14:creationId xmlns:p14="http://schemas.microsoft.com/office/powerpoint/2010/main" val="122501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6" descr="brown_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1"/>
          <p:cNvSpPr>
            <a:spLocks noGrp="1" noChangeArrowheads="1"/>
          </p:cNvSpPr>
          <p:nvPr>
            <p:ph type="title"/>
          </p:nvPr>
        </p:nvSpPr>
        <p:spPr bwMode="white">
          <a:xfrm>
            <a:off x="457200" y="3048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22"/>
          <p:cNvSpPr>
            <a:spLocks noGrp="1" noChangeArrowheads="1"/>
          </p:cNvSpPr>
          <p:nvPr>
            <p:ph type="body" idx="1"/>
          </p:nvPr>
        </p:nvSpPr>
        <p:spPr bwMode="auto">
          <a:xfrm>
            <a:off x="4572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311" name="Rectangle 23"/>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宋体" pitchFamily="2" charset="-122"/>
              </a:defRPr>
            </a:lvl1pPr>
          </a:lstStyle>
          <a:p>
            <a:pPr>
              <a:defRPr/>
            </a:pPr>
            <a:endParaRPr lang="en-US" altLang="zh-CN"/>
          </a:p>
        </p:txBody>
      </p:sp>
      <p:sp>
        <p:nvSpPr>
          <p:cNvPr id="12313" name="Rectangle 25"/>
          <p:cNvSpPr>
            <a:spLocks noGrp="1" noChangeArrowheads="1"/>
          </p:cNvSpPr>
          <p:nvPr>
            <p:ph type="sldNum" sz="quarter" idx="4"/>
          </p:nvPr>
        </p:nvSpPr>
        <p:spPr bwMode="auto">
          <a:xfrm>
            <a:off x="32766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C0C0C0"/>
                  </a:outerShdw>
                </a:effectLst>
                <a:ea typeface="宋体" pitchFamily="2" charset="-122"/>
              </a:defRPr>
            </a:lvl1pPr>
          </a:lstStyle>
          <a:p>
            <a:pPr>
              <a:defRPr/>
            </a:pPr>
            <a:fld id="{B38E4099-81C1-4DF1-95BC-9A6A3EBCA0DF}" type="slidenum">
              <a:rPr lang="zh-CN" altLang="en-US"/>
              <a:pPr>
                <a:defRPr/>
              </a:pPr>
              <a:t>‹#›</a:t>
            </a:fld>
            <a:endParaRPr lang="en-US" altLang="zh-CN"/>
          </a:p>
        </p:txBody>
      </p:sp>
      <p:sp>
        <p:nvSpPr>
          <p:cNvPr id="12315" name="Rectangle 27"/>
          <p:cNvSpPr>
            <a:spLocks noChangeArrowheads="1"/>
          </p:cNvSpPr>
          <p:nvPr/>
        </p:nvSpPr>
        <p:spPr bwMode="ltGray">
          <a:xfrm>
            <a:off x="0" y="914400"/>
            <a:ext cx="9144000" cy="304800"/>
          </a:xfrm>
          <a:prstGeom prst="rect">
            <a:avLst/>
          </a:prstGeom>
          <a:gradFill rotWithShape="1">
            <a:gsLst>
              <a:gs pos="0">
                <a:schemeClr val="hlink">
                  <a:gamma/>
                  <a:shade val="42353"/>
                  <a:invGamma/>
                </a:schemeClr>
              </a:gs>
              <a:gs pos="50000">
                <a:schemeClr val="hlink"/>
              </a:gs>
              <a:gs pos="100000">
                <a:schemeClr val="hlink">
                  <a:gamma/>
                  <a:shade val="42353"/>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itchFamily="2" charset="-122"/>
            </a:endParaRPr>
          </a:p>
        </p:txBody>
      </p:sp>
      <p:pic>
        <p:nvPicPr>
          <p:cNvPr id="1032" name="Picture 7" descr="南航校徽"/>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0400" y="594995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fontAlgn="base">
        <a:spcBef>
          <a:spcPct val="0"/>
        </a:spcBef>
        <a:spcAft>
          <a:spcPct val="0"/>
        </a:spcAft>
        <a:defRPr sz="4000">
          <a:solidFill>
            <a:schemeClr val="bg2"/>
          </a:solidFill>
          <a:latin typeface="Verdana" pitchFamily="34" charset="0"/>
        </a:defRPr>
      </a:lvl6pPr>
      <a:lvl7pPr marL="914400" algn="ctr" rtl="0" fontAlgn="base">
        <a:spcBef>
          <a:spcPct val="0"/>
        </a:spcBef>
        <a:spcAft>
          <a:spcPct val="0"/>
        </a:spcAft>
        <a:defRPr sz="4000">
          <a:solidFill>
            <a:schemeClr val="bg2"/>
          </a:solidFill>
          <a:latin typeface="Verdana" pitchFamily="34" charset="0"/>
        </a:defRPr>
      </a:lvl7pPr>
      <a:lvl8pPr marL="1371600" algn="ctr" rtl="0" fontAlgn="base">
        <a:spcBef>
          <a:spcPct val="0"/>
        </a:spcBef>
        <a:spcAft>
          <a:spcPct val="0"/>
        </a:spcAft>
        <a:defRPr sz="4000">
          <a:solidFill>
            <a:schemeClr val="bg2"/>
          </a:solidFill>
          <a:latin typeface="Verdana" pitchFamily="34" charset="0"/>
        </a:defRPr>
      </a:lvl8pPr>
      <a:lvl9pPr marL="1828800" algn="ctr" rtl="0" fontAlgn="base">
        <a:spcBef>
          <a:spcPct val="0"/>
        </a:spcBef>
        <a:spcAft>
          <a:spcPct val="0"/>
        </a:spcAft>
        <a:defRPr sz="4000">
          <a:solidFill>
            <a:schemeClr val="bg2"/>
          </a:solidFill>
          <a:latin typeface="Verdana"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ea typeface="ＭＳ Ｐゴシック" pitchFamily="34" charset="-128"/>
              </a:rPr>
              <a:pPr>
                <a:defRPr/>
              </a:pPr>
              <a:t>2015/10/13</a:t>
            </a:fld>
            <a:endParaRPr kumimoji="1" lang="en-US" altLang="ja-JP">
              <a:solidFill>
                <a:srgbClr val="FFFFFF"/>
              </a:solidFill>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ea typeface="ＭＳ Ｐゴシック" pitchFamily="34" charset="-128"/>
              </a:rPr>
              <a:pPr>
                <a:defRPr/>
              </a:pPr>
              <a:t>‹#›</a:t>
            </a:fld>
            <a:endParaRPr kumimoji="1" lang="en-US" altLang="ja-JP">
              <a:solidFill>
                <a:srgbClr val="FFFFFF"/>
              </a:solidFill>
              <a:ea typeface="ＭＳ Ｐゴシック" pitchFamily="34" charset="-128"/>
            </a:endParaRPr>
          </a:p>
        </p:txBody>
      </p:sp>
    </p:spTree>
    <p:extLst>
      <p:ext uri="{BB962C8B-B14F-4D97-AF65-F5344CB8AC3E}">
        <p14:creationId xmlns:p14="http://schemas.microsoft.com/office/powerpoint/2010/main" val="1058151351"/>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wmf"/><Relationship Id="rId18" Type="http://schemas.openxmlformats.org/officeDocument/2006/relationships/oleObject" Target="../embeddings/oleObject15.bin"/><Relationship Id="rId3" Type="http://schemas.openxmlformats.org/officeDocument/2006/relationships/notesSlide" Target="../notesSlides/notesSlide11.xml"/><Relationship Id="rId7" Type="http://schemas.openxmlformats.org/officeDocument/2006/relationships/image" Target="../media/image21.wmf"/><Relationship Id="rId12" Type="http://schemas.openxmlformats.org/officeDocument/2006/relationships/oleObject" Target="../embeddings/oleObject12.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1.bin"/><Relationship Id="rId19" Type="http://schemas.openxmlformats.org/officeDocument/2006/relationships/image" Target="../media/image27.wmf"/><Relationship Id="rId4" Type="http://schemas.openxmlformats.org/officeDocument/2006/relationships/oleObject" Target="../embeddings/oleObject8.bin"/><Relationship Id="rId9" Type="http://schemas.openxmlformats.org/officeDocument/2006/relationships/image" Target="../media/image22.wmf"/><Relationship Id="rId1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3.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6.bin"/><Relationship Id="rId10" Type="http://schemas.openxmlformats.org/officeDocument/2006/relationships/image" Target="../media/image30.wmf"/><Relationship Id="rId4" Type="http://schemas.openxmlformats.org/officeDocument/2006/relationships/image" Target="../media/image31.emf"/><Relationship Id="rId9"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6.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3.png"/><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oleObject" Target="../embeddings/oleObject4.bin"/><Relationship Id="rId5" Type="http://schemas.openxmlformats.org/officeDocument/2006/relationships/image" Target="../media/image5.wmf"/><Relationship Id="rId10"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5.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0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0" name="Rectangle 24"/>
          <p:cNvSpPr>
            <a:spLocks noChangeArrowheads="1"/>
          </p:cNvSpPr>
          <p:nvPr/>
        </p:nvSpPr>
        <p:spPr bwMode="auto">
          <a:xfrm>
            <a:off x="606425" y="1374775"/>
            <a:ext cx="4902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800">
                <a:solidFill>
                  <a:schemeClr val="tx2"/>
                </a:solidFill>
                <a:effectLst>
                  <a:outerShdw blurRad="38100" dist="38100" dir="2700000" algn="tl">
                    <a:srgbClr val="C0C0C0"/>
                  </a:outerShdw>
                </a:effectLst>
                <a:latin typeface="Franklin Gothic Medium" pitchFamily="34" charset="0"/>
                <a:ea typeface="微软雅黑" pitchFamily="34" charset="-122"/>
              </a:rPr>
              <a:t>Alternative actuating solutions:</a:t>
            </a:r>
            <a:endParaRPr lang="zh-CN" altLang="en-US" sz="2800">
              <a:solidFill>
                <a:schemeClr val="tx2"/>
              </a:solidFill>
              <a:effectLst>
                <a:outerShdw blurRad="38100" dist="38100" dir="2700000" algn="tl">
                  <a:srgbClr val="C0C0C0"/>
                </a:outerShdw>
              </a:effectLst>
              <a:latin typeface="Franklin Gothic Medium" pitchFamily="34" charset="0"/>
              <a:ea typeface="微软雅黑" pitchFamily="34" charset="-122"/>
            </a:endParaRPr>
          </a:p>
        </p:txBody>
      </p:sp>
      <p:sp>
        <p:nvSpPr>
          <p:cNvPr id="22537" name="Text Box 9"/>
          <p:cNvSpPr txBox="1">
            <a:spLocks noChangeArrowheads="1"/>
          </p:cNvSpPr>
          <p:nvPr/>
        </p:nvSpPr>
        <p:spPr bwMode="auto">
          <a:xfrm>
            <a:off x="322263" y="5618163"/>
            <a:ext cx="387350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dirty="0" smtClean="0">
                <a:solidFill>
                  <a:srgbClr val="000099"/>
                </a:solidFill>
                <a:latin typeface="微软雅黑" pitchFamily="34" charset="-122"/>
                <a:ea typeface="微软雅黑" pitchFamily="34" charset="-122"/>
              </a:rPr>
              <a:t>     Torque motor driving NFV.</a:t>
            </a:r>
          </a:p>
        </p:txBody>
      </p:sp>
      <p:sp>
        <p:nvSpPr>
          <p:cNvPr id="2" name="Text Box 9"/>
          <p:cNvSpPr txBox="1">
            <a:spLocks noChangeArrowheads="1"/>
          </p:cNvSpPr>
          <p:nvPr/>
        </p:nvSpPr>
        <p:spPr bwMode="auto">
          <a:xfrm>
            <a:off x="4106863" y="5618163"/>
            <a:ext cx="554513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dirty="0" smtClean="0">
                <a:solidFill>
                  <a:srgbClr val="000099"/>
                </a:solidFill>
                <a:latin typeface="微软雅黑" pitchFamily="34" charset="-122"/>
                <a:ea typeface="微软雅黑" pitchFamily="34" charset="-122"/>
              </a:rPr>
              <a:t>        Piezoelectric actuator driving NFV.</a:t>
            </a:r>
          </a:p>
        </p:txBody>
      </p:sp>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897063"/>
            <a:ext cx="429736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17"/>
          <p:cNvGrpSpPr>
            <a:grpSpLocks/>
          </p:cNvGrpSpPr>
          <p:nvPr/>
        </p:nvGrpSpPr>
        <p:grpSpPr bwMode="auto">
          <a:xfrm>
            <a:off x="4706938" y="2490788"/>
            <a:ext cx="4437062" cy="2347912"/>
            <a:chOff x="2965" y="1569"/>
            <a:chExt cx="2795" cy="1479"/>
          </a:xfrm>
        </p:grpSpPr>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 y="1657"/>
              <a:ext cx="2542" cy="1391"/>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sp>
          <p:nvSpPr>
            <p:cNvPr id="9226" name="Text Box 10"/>
            <p:cNvSpPr txBox="1">
              <a:spLocks noChangeArrowheads="1"/>
            </p:cNvSpPr>
            <p:nvPr/>
          </p:nvSpPr>
          <p:spPr bwMode="auto">
            <a:xfrm>
              <a:off x="4692" y="1590"/>
              <a:ext cx="1068" cy="4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altLang="zh-CN" b="1">
                <a:solidFill>
                  <a:schemeClr val="tx2"/>
                </a:solidFill>
                <a:ea typeface="宋体" pitchFamily="2" charset="-122"/>
              </a:endParaRPr>
            </a:p>
            <a:p>
              <a:pPr>
                <a:spcBef>
                  <a:spcPct val="50000"/>
                </a:spcBef>
              </a:pPr>
              <a:r>
                <a:rPr lang="en-US" altLang="zh-CN" b="1">
                  <a:solidFill>
                    <a:schemeClr val="tx2"/>
                  </a:solidFill>
                  <a:ea typeface="宋体" pitchFamily="2" charset="-122"/>
                </a:rPr>
                <a:t>orifice hole</a:t>
              </a:r>
            </a:p>
          </p:txBody>
        </p:sp>
        <p:sp>
          <p:nvSpPr>
            <p:cNvPr id="9227" name="Text Box 15"/>
            <p:cNvSpPr txBox="1">
              <a:spLocks noChangeArrowheads="1"/>
            </p:cNvSpPr>
            <p:nvPr/>
          </p:nvSpPr>
          <p:spPr bwMode="auto">
            <a:xfrm>
              <a:off x="4476" y="1684"/>
              <a:ext cx="730"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b="1">
                  <a:solidFill>
                    <a:schemeClr val="tx2"/>
                  </a:solidFill>
                  <a:ea typeface="宋体" pitchFamily="2" charset="-122"/>
                </a:rPr>
                <a:t>flapper</a:t>
              </a:r>
            </a:p>
          </p:txBody>
        </p:sp>
        <p:sp>
          <p:nvSpPr>
            <p:cNvPr id="9228" name="Text Box 16"/>
            <p:cNvSpPr txBox="1">
              <a:spLocks noChangeArrowheads="1"/>
            </p:cNvSpPr>
            <p:nvPr/>
          </p:nvSpPr>
          <p:spPr bwMode="auto">
            <a:xfrm>
              <a:off x="2965" y="1569"/>
              <a:ext cx="1068" cy="4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altLang="zh-CN" b="1">
                <a:solidFill>
                  <a:schemeClr val="tx2"/>
                </a:solidFill>
                <a:ea typeface="宋体" pitchFamily="2" charset="-122"/>
              </a:endParaRPr>
            </a:p>
            <a:p>
              <a:pPr algn="r">
                <a:spcBef>
                  <a:spcPct val="50000"/>
                </a:spcBef>
              </a:pPr>
              <a:r>
                <a:rPr lang="en-US" altLang="zh-CN" b="1">
                  <a:solidFill>
                    <a:schemeClr val="tx2"/>
                  </a:solidFill>
                  <a:ea typeface="宋体" pitchFamily="2" charset="-122"/>
                </a:rPr>
                <a:t>orifice hole</a:t>
              </a:r>
            </a:p>
          </p:txBody>
        </p:sp>
      </p:grpSp>
      <p:sp>
        <p:nvSpPr>
          <p:cNvPr id="9223" name="Rectangle 19"/>
          <p:cNvSpPr>
            <a:spLocks noGrp="1" noChangeArrowheads="1"/>
          </p:cNvSpPr>
          <p:nvPr>
            <p:ph type="title"/>
          </p:nvPr>
        </p:nvSpPr>
        <p:spPr>
          <a:xfrm>
            <a:off x="600075" y="115888"/>
            <a:ext cx="8178800" cy="609600"/>
          </a:xfrm>
          <a:noFill/>
        </p:spPr>
        <p:txBody>
          <a:bodyPr/>
          <a:lstStyle/>
          <a:p>
            <a:pPr eaLnBrk="1" hangingPunct="1"/>
            <a:r>
              <a:rPr lang="en-US" altLang="zh-CN" b="1" smtClean="0">
                <a:ea typeface="宋体" pitchFamily="2" charset="-122"/>
              </a:rPr>
              <a:t>Modeling and Simulation</a:t>
            </a:r>
          </a:p>
        </p:txBody>
      </p:sp>
      <p:sp>
        <p:nvSpPr>
          <p:cNvPr id="9224" name="Text Box 20"/>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7/24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265238"/>
            <a:ext cx="44243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2185988"/>
            <a:ext cx="41560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79375" y="6089650"/>
            <a:ext cx="49752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zh-CN" sz="1700" b="1" dirty="0" smtClean="0">
                <a:solidFill>
                  <a:srgbClr val="000099"/>
                </a:solidFill>
                <a:effectLst>
                  <a:outerShdw blurRad="38100" dist="38100" dir="2700000" algn="tl">
                    <a:srgbClr val="C0C0C0"/>
                  </a:outerShdw>
                </a:effectLst>
                <a:latin typeface="微软雅黑" pitchFamily="34" charset="-122"/>
                <a:ea typeface="微软雅黑" pitchFamily="34" charset="-122"/>
              </a:rPr>
              <a:t>Model of torque motor driving scheme</a:t>
            </a:r>
          </a:p>
        </p:txBody>
      </p:sp>
      <p:sp>
        <p:nvSpPr>
          <p:cNvPr id="2" name="Text Box 9"/>
          <p:cNvSpPr txBox="1">
            <a:spLocks noChangeArrowheads="1"/>
          </p:cNvSpPr>
          <p:nvPr/>
        </p:nvSpPr>
        <p:spPr bwMode="auto">
          <a:xfrm>
            <a:off x="3684588" y="5549900"/>
            <a:ext cx="556101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zh-CN" b="1" dirty="0" smtClean="0">
                <a:solidFill>
                  <a:srgbClr val="000099"/>
                </a:solidFill>
                <a:effectLst>
                  <a:outerShdw blurRad="38100" dist="38100" dir="2700000" algn="tl">
                    <a:srgbClr val="C0C0C0"/>
                  </a:outerShdw>
                </a:effectLst>
                <a:latin typeface="微软雅黑" pitchFamily="34" charset="-122"/>
                <a:ea typeface="微软雅黑" pitchFamily="34" charset="-122"/>
              </a:rPr>
              <a:t>        </a:t>
            </a:r>
            <a:r>
              <a:rPr lang="en-US" altLang="zh-CN" sz="1700" b="1" dirty="0" smtClean="0">
                <a:solidFill>
                  <a:srgbClr val="000099"/>
                </a:solidFill>
                <a:effectLst>
                  <a:outerShdw blurRad="38100" dist="38100" dir="2700000" algn="tl">
                    <a:srgbClr val="C0C0C0"/>
                  </a:outerShdw>
                </a:effectLst>
                <a:latin typeface="微软雅黑" pitchFamily="34" charset="-122"/>
                <a:ea typeface="微软雅黑" pitchFamily="34" charset="-122"/>
              </a:rPr>
              <a:t>Model of piezoelectric stack driving scheme </a:t>
            </a:r>
          </a:p>
        </p:txBody>
      </p:sp>
      <p:sp>
        <p:nvSpPr>
          <p:cNvPr id="10246" name="Rectangle 15"/>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Modeling and Simulation</a:t>
            </a:r>
          </a:p>
        </p:txBody>
      </p:sp>
      <p:sp>
        <p:nvSpPr>
          <p:cNvPr id="10247" name="Text Box 16"/>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8/24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2054225" y="5789613"/>
            <a:ext cx="61182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dirty="0" smtClean="0">
                <a:solidFill>
                  <a:srgbClr val="000099"/>
                </a:solidFill>
                <a:effectLst>
                  <a:outerShdw blurRad="38100" dist="38100" dir="2700000" algn="tl">
                    <a:srgbClr val="C0C0C0"/>
                  </a:outerShdw>
                </a:effectLst>
                <a:latin typeface="微软雅黑" pitchFamily="34" charset="-122"/>
                <a:ea typeface="微软雅黑" pitchFamily="34" charset="-122"/>
              </a:rPr>
              <a:t>Structure of nozzle-flapper stimulating  system</a:t>
            </a:r>
          </a:p>
        </p:txBody>
      </p:sp>
      <p:sp>
        <p:nvSpPr>
          <p:cNvPr id="11267" name="Rectangle 16"/>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Modeling and Simulation</a:t>
            </a:r>
          </a:p>
        </p:txBody>
      </p:sp>
      <p:pic>
        <p:nvPicPr>
          <p:cNvPr id="1126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7613"/>
            <a:ext cx="9144000" cy="44227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sp>
        <p:nvSpPr>
          <p:cNvPr id="11269" name="Text Box 20"/>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9/24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ChangeArrowheads="1"/>
          </p:cNvSpPr>
          <p:nvPr/>
        </p:nvSpPr>
        <p:spPr bwMode="auto">
          <a:xfrm>
            <a:off x="63500" y="2957513"/>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anchor="ctr">
            <a:spAutoFit/>
          </a:bodyPr>
          <a:lstStyle/>
          <a:p>
            <a:pPr>
              <a:defRPr/>
            </a:pPr>
            <a:endParaRPr lang="zh-CN" altLang="en-US">
              <a:ea typeface="宋体" pitchFamily="2" charset="-122"/>
            </a:endParaRPr>
          </a:p>
        </p:txBody>
      </p:sp>
      <p:graphicFrame>
        <p:nvGraphicFramePr>
          <p:cNvPr id="12292" name="Object 8"/>
          <p:cNvGraphicFramePr>
            <a:graphicFrameLocks noChangeAspect="1"/>
          </p:cNvGraphicFramePr>
          <p:nvPr/>
        </p:nvGraphicFramePr>
        <p:xfrm>
          <a:off x="3643313" y="1243013"/>
          <a:ext cx="3384550" cy="933450"/>
        </p:xfrm>
        <a:graphic>
          <a:graphicData uri="http://schemas.openxmlformats.org/presentationml/2006/ole">
            <mc:AlternateContent xmlns:mc="http://schemas.openxmlformats.org/markup-compatibility/2006">
              <mc:Choice xmlns:v="urn:schemas-microsoft-com:vml" Requires="v">
                <p:oleObj spid="_x0000_s12812" name="Equation" r:id="rId4" imgW="1765300" imgH="482600" progId="Equation.DSMT4">
                  <p:embed/>
                </p:oleObj>
              </mc:Choice>
              <mc:Fallback>
                <p:oleObj name="Equation" r:id="rId4" imgW="1765300" imgH="4826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1243013"/>
                        <a:ext cx="33845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3" name="Object 9"/>
          <p:cNvGraphicFramePr>
            <a:graphicFrameLocks noChangeAspect="1"/>
          </p:cNvGraphicFramePr>
          <p:nvPr/>
        </p:nvGraphicFramePr>
        <p:xfrm>
          <a:off x="3643313" y="2092325"/>
          <a:ext cx="1731962" cy="785813"/>
        </p:xfrm>
        <a:graphic>
          <a:graphicData uri="http://schemas.openxmlformats.org/presentationml/2006/ole">
            <mc:AlternateContent xmlns:mc="http://schemas.openxmlformats.org/markup-compatibility/2006">
              <mc:Choice xmlns:v="urn:schemas-microsoft-com:vml" Requires="v">
                <p:oleObj spid="_x0000_s12813" name="Equation" r:id="rId6" imgW="1028700" imgH="469900" progId="Equation.DSMT4">
                  <p:embed/>
                </p:oleObj>
              </mc:Choice>
              <mc:Fallback>
                <p:oleObj name="Equation" r:id="rId6" imgW="1028700" imgH="4699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13" y="2092325"/>
                        <a:ext cx="17319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10"/>
          <p:cNvGraphicFramePr>
            <a:graphicFrameLocks noChangeAspect="1"/>
          </p:cNvGraphicFramePr>
          <p:nvPr/>
        </p:nvGraphicFramePr>
        <p:xfrm>
          <a:off x="5372100" y="2128838"/>
          <a:ext cx="1649413" cy="747712"/>
        </p:xfrm>
        <a:graphic>
          <a:graphicData uri="http://schemas.openxmlformats.org/presentationml/2006/ole">
            <mc:AlternateContent xmlns:mc="http://schemas.openxmlformats.org/markup-compatibility/2006">
              <mc:Choice xmlns:v="urn:schemas-microsoft-com:vml" Requires="v">
                <p:oleObj spid="_x0000_s12814" name="Equation" r:id="rId8" imgW="1028700" imgH="469900" progId="Equation.DSMT4">
                  <p:embed/>
                </p:oleObj>
              </mc:Choice>
              <mc:Fallback>
                <p:oleObj name="Equation" r:id="rId8" imgW="1028700" imgH="4699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2100" y="2128838"/>
                        <a:ext cx="16494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5" name="Rectangle 11"/>
          <p:cNvSpPr>
            <a:spLocks noChangeArrowheads="1"/>
          </p:cNvSpPr>
          <p:nvPr/>
        </p:nvSpPr>
        <p:spPr bwMode="auto">
          <a:xfrm>
            <a:off x="-42863" y="1374775"/>
            <a:ext cx="4356101" cy="82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anchor="ctr">
            <a:spAutoFit/>
          </a:bodyPr>
          <a:lstStyle/>
          <a:p>
            <a:pPr eaLnBrk="1" hangingPunct="1">
              <a:tabLst>
                <a:tab pos="228600" algn="l"/>
              </a:tabLst>
              <a:defRPr/>
            </a:pPr>
            <a:r>
              <a:rPr lang="en-US" altLang="zh-CN" sz="2400" b="1">
                <a:solidFill>
                  <a:srgbClr val="CC0000"/>
                </a:solidFill>
                <a:ea typeface="宋体" pitchFamily="2" charset="-122"/>
                <a:cs typeface="Times New Roman" pitchFamily="18" charset="0"/>
              </a:rPr>
              <a:t>Piezoelectric stack actuator</a:t>
            </a:r>
          </a:p>
          <a:p>
            <a:pPr eaLnBrk="1" hangingPunct="1">
              <a:tabLst>
                <a:tab pos="228600" algn="l"/>
              </a:tabLst>
              <a:defRPr/>
            </a:pPr>
            <a:endParaRPr lang="en-US" altLang="zh-CN" sz="2400" b="1">
              <a:solidFill>
                <a:srgbClr val="CC0000"/>
              </a:solidFill>
              <a:ea typeface="宋体" pitchFamily="2" charset="-122"/>
              <a:cs typeface="Times New Roman" pitchFamily="18" charset="0"/>
            </a:endParaRPr>
          </a:p>
        </p:txBody>
      </p:sp>
      <p:graphicFrame>
        <p:nvGraphicFramePr>
          <p:cNvPr id="12296" name="Object 12"/>
          <p:cNvGraphicFramePr>
            <a:graphicFrameLocks noChangeAspect="1"/>
          </p:cNvGraphicFramePr>
          <p:nvPr/>
        </p:nvGraphicFramePr>
        <p:xfrm>
          <a:off x="3643313" y="2967038"/>
          <a:ext cx="5532437" cy="855662"/>
        </p:xfrm>
        <a:graphic>
          <a:graphicData uri="http://schemas.openxmlformats.org/presentationml/2006/ole">
            <mc:AlternateContent xmlns:mc="http://schemas.openxmlformats.org/markup-compatibility/2006">
              <mc:Choice xmlns:v="urn:schemas-microsoft-com:vml" Requires="v">
                <p:oleObj spid="_x0000_s12815" name="Equation" r:id="rId10" imgW="3022600" imgH="469900" progId="Equation.DSMT4">
                  <p:embed/>
                </p:oleObj>
              </mc:Choice>
              <mc:Fallback>
                <p:oleObj name="Equation" r:id="rId10" imgW="3022600" imgH="4699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3313" y="2967038"/>
                        <a:ext cx="553243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7" name="Object 13"/>
          <p:cNvGraphicFramePr>
            <a:graphicFrameLocks noChangeAspect="1"/>
          </p:cNvGraphicFramePr>
          <p:nvPr/>
        </p:nvGraphicFramePr>
        <p:xfrm>
          <a:off x="3698875" y="3810000"/>
          <a:ext cx="1236663" cy="714375"/>
        </p:xfrm>
        <a:graphic>
          <a:graphicData uri="http://schemas.openxmlformats.org/presentationml/2006/ole">
            <mc:AlternateContent xmlns:mc="http://schemas.openxmlformats.org/markup-compatibility/2006">
              <mc:Choice xmlns:v="urn:schemas-microsoft-com:vml" Requires="v">
                <p:oleObj spid="_x0000_s12816" name="Equation" r:id="rId12" imgW="672808" imgH="393529" progId="Equation.DSMT4">
                  <p:embed/>
                </p:oleObj>
              </mc:Choice>
              <mc:Fallback>
                <p:oleObj name="Equation" r:id="rId12" imgW="672808" imgH="393529"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75" y="3810000"/>
                        <a:ext cx="12366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8" name="Object 14"/>
          <p:cNvGraphicFramePr>
            <a:graphicFrameLocks noChangeAspect="1"/>
          </p:cNvGraphicFramePr>
          <p:nvPr/>
        </p:nvGraphicFramePr>
        <p:xfrm>
          <a:off x="5156200" y="3916363"/>
          <a:ext cx="2309813" cy="511175"/>
        </p:xfrm>
        <a:graphic>
          <a:graphicData uri="http://schemas.openxmlformats.org/presentationml/2006/ole">
            <mc:AlternateContent xmlns:mc="http://schemas.openxmlformats.org/markup-compatibility/2006">
              <mc:Choice xmlns:v="urn:schemas-microsoft-com:vml" Requires="v">
                <p:oleObj spid="_x0000_s12817" name="Equation" r:id="rId14" imgW="1244600" imgH="279400" progId="Equation.DSMT4">
                  <p:embed/>
                </p:oleObj>
              </mc:Choice>
              <mc:Fallback>
                <p:oleObj name="Equation" r:id="rId14" imgW="1244600" imgH="279400"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6200" y="3916363"/>
                        <a:ext cx="23098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9" name="Rectangle 15"/>
          <p:cNvSpPr>
            <a:spLocks noChangeArrowheads="1"/>
          </p:cNvSpPr>
          <p:nvPr/>
        </p:nvSpPr>
        <p:spPr bwMode="auto">
          <a:xfrm>
            <a:off x="-12700" y="3173413"/>
            <a:ext cx="2519363" cy="82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anchor="ctr">
            <a:spAutoFit/>
          </a:bodyPr>
          <a:lstStyle/>
          <a:p>
            <a:pPr eaLnBrk="1" hangingPunct="1">
              <a:tabLst>
                <a:tab pos="228600" algn="l"/>
              </a:tabLst>
              <a:defRPr/>
            </a:pPr>
            <a:r>
              <a:rPr lang="en-US" altLang="zh-CN" sz="2400" b="1">
                <a:solidFill>
                  <a:srgbClr val="CC0000"/>
                </a:solidFill>
                <a:ea typeface="宋体" pitchFamily="2" charset="-122"/>
                <a:cs typeface="Times New Roman" pitchFamily="18" charset="0"/>
              </a:rPr>
              <a:t>Control cavity</a:t>
            </a:r>
          </a:p>
          <a:p>
            <a:pPr eaLnBrk="1" hangingPunct="1">
              <a:tabLst>
                <a:tab pos="228600" algn="l"/>
              </a:tabLst>
              <a:defRPr/>
            </a:pPr>
            <a:endParaRPr lang="en-US" altLang="zh-CN" sz="2400" b="1">
              <a:solidFill>
                <a:srgbClr val="CC0000"/>
              </a:solidFill>
              <a:ea typeface="宋体" pitchFamily="2" charset="-122"/>
              <a:cs typeface="Times New Roman" pitchFamily="18" charset="0"/>
            </a:endParaRPr>
          </a:p>
        </p:txBody>
      </p:sp>
      <p:sp>
        <p:nvSpPr>
          <p:cNvPr id="31760" name="Rectangle 16"/>
          <p:cNvSpPr>
            <a:spLocks noChangeArrowheads="1"/>
          </p:cNvSpPr>
          <p:nvPr/>
        </p:nvSpPr>
        <p:spPr bwMode="auto">
          <a:xfrm>
            <a:off x="63500" y="3789363"/>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31761" name="Rectangle 17"/>
          <p:cNvSpPr>
            <a:spLocks noChangeArrowheads="1"/>
          </p:cNvSpPr>
          <p:nvPr/>
        </p:nvSpPr>
        <p:spPr bwMode="auto">
          <a:xfrm>
            <a:off x="63500" y="417988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31762" name="Rectangle 18"/>
          <p:cNvSpPr>
            <a:spLocks noChangeArrowheads="1"/>
          </p:cNvSpPr>
          <p:nvPr/>
        </p:nvSpPr>
        <p:spPr bwMode="auto">
          <a:xfrm>
            <a:off x="63500" y="4456113"/>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anchor="ctr">
            <a:spAutoFit/>
          </a:bodyPr>
          <a:lstStyle/>
          <a:p>
            <a:pPr>
              <a:defRPr/>
            </a:pPr>
            <a:endParaRPr lang="zh-CN" altLang="en-US">
              <a:ea typeface="宋体" pitchFamily="2" charset="-122"/>
            </a:endParaRPr>
          </a:p>
        </p:txBody>
      </p:sp>
      <p:graphicFrame>
        <p:nvGraphicFramePr>
          <p:cNvPr id="12303" name="Object 19"/>
          <p:cNvGraphicFramePr>
            <a:graphicFrameLocks noChangeAspect="1"/>
          </p:cNvGraphicFramePr>
          <p:nvPr/>
        </p:nvGraphicFramePr>
        <p:xfrm>
          <a:off x="3698875" y="5081588"/>
          <a:ext cx="1835150" cy="373062"/>
        </p:xfrm>
        <a:graphic>
          <a:graphicData uri="http://schemas.openxmlformats.org/presentationml/2006/ole">
            <mc:AlternateContent xmlns:mc="http://schemas.openxmlformats.org/markup-compatibility/2006">
              <mc:Choice xmlns:v="urn:schemas-microsoft-com:vml" Requires="v">
                <p:oleObj spid="_x0000_s12818" name="Equation" r:id="rId16" imgW="1079032" imgH="215806" progId="Equation.DSMT4">
                  <p:embed/>
                </p:oleObj>
              </mc:Choice>
              <mc:Fallback>
                <p:oleObj name="Equation" r:id="rId16" imgW="1079032" imgH="215806" progId="Equation.DSMT4">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8875" y="5081588"/>
                        <a:ext cx="18351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4" name="Object 20"/>
          <p:cNvGraphicFramePr>
            <a:graphicFrameLocks noChangeAspect="1"/>
          </p:cNvGraphicFramePr>
          <p:nvPr/>
        </p:nvGraphicFramePr>
        <p:xfrm>
          <a:off x="3698875" y="5586413"/>
          <a:ext cx="1979613" cy="693737"/>
        </p:xfrm>
        <a:graphic>
          <a:graphicData uri="http://schemas.openxmlformats.org/presentationml/2006/ole">
            <mc:AlternateContent xmlns:mc="http://schemas.openxmlformats.org/markup-compatibility/2006">
              <mc:Choice xmlns:v="urn:schemas-microsoft-com:vml" Requires="v">
                <p:oleObj spid="_x0000_s12819" name="Equation" r:id="rId18" imgW="1308100" imgH="457200" progId="Equation.DSMT4">
                  <p:embed/>
                </p:oleObj>
              </mc:Choice>
              <mc:Fallback>
                <p:oleObj name="Equation" r:id="rId18" imgW="1308100" imgH="457200" progId="Equation.DSMT4">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98875" y="5586413"/>
                        <a:ext cx="19796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5" name="Rectangle 21"/>
          <p:cNvSpPr>
            <a:spLocks noChangeArrowheads="1"/>
          </p:cNvSpPr>
          <p:nvPr/>
        </p:nvSpPr>
        <p:spPr bwMode="auto">
          <a:xfrm>
            <a:off x="44450" y="4525963"/>
            <a:ext cx="7983538" cy="82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Lst>
        </p:spPr>
        <p:txBody>
          <a:bodyPr anchor="ctr">
            <a:spAutoFit/>
          </a:bodyPr>
          <a:lstStyle/>
          <a:p>
            <a:pPr eaLnBrk="1" hangingPunct="1">
              <a:tabLst>
                <a:tab pos="228600" algn="l"/>
              </a:tabLst>
              <a:defRPr/>
            </a:pPr>
            <a:r>
              <a:rPr lang="en-US" altLang="zh-CN" sz="2400" b="1" dirty="0">
                <a:solidFill>
                  <a:srgbClr val="CC0000"/>
                </a:solidFill>
                <a:ea typeface="宋体" pitchFamily="2" charset="-122"/>
                <a:cs typeface="Times New Roman" pitchFamily="18" charset="0"/>
              </a:rPr>
              <a:t>Flowmeter and pressure difference transducer</a:t>
            </a:r>
          </a:p>
          <a:p>
            <a:pPr eaLnBrk="1" hangingPunct="1">
              <a:tabLst>
                <a:tab pos="228600" algn="l"/>
              </a:tabLst>
              <a:defRPr/>
            </a:pPr>
            <a:endParaRPr lang="en-US" altLang="zh-CN" sz="2400" b="1" dirty="0">
              <a:solidFill>
                <a:srgbClr val="CC0000"/>
              </a:solidFill>
              <a:ea typeface="宋体" pitchFamily="2" charset="-122"/>
              <a:cs typeface="Times New Roman" pitchFamily="18" charset="0"/>
            </a:endParaRPr>
          </a:p>
        </p:txBody>
      </p:sp>
      <p:sp>
        <p:nvSpPr>
          <p:cNvPr id="12306" name="Rectangle 23"/>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Modeling and Simulation</a:t>
            </a:r>
          </a:p>
        </p:txBody>
      </p:sp>
      <p:sp>
        <p:nvSpPr>
          <p:cNvPr id="12307" name="Text Box 24"/>
          <p:cNvSpPr txBox="1">
            <a:spLocks noChangeArrowheads="1"/>
          </p:cNvSpPr>
          <p:nvPr/>
        </p:nvSpPr>
        <p:spPr bwMode="auto">
          <a:xfrm>
            <a:off x="1397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10/24</a:t>
            </a:r>
            <a:endParaRPr lang="en-US" altLang="zh-CN" dirty="0">
              <a:ea typeface="宋体" pitchFamily="2" charset="-122"/>
            </a:endParaRPr>
          </a:p>
        </p:txBody>
      </p:sp>
      <p:sp>
        <p:nvSpPr>
          <p:cNvPr id="20" name="Text Box 9"/>
          <p:cNvSpPr txBox="1">
            <a:spLocks noChangeArrowheads="1"/>
          </p:cNvSpPr>
          <p:nvPr/>
        </p:nvSpPr>
        <p:spPr bwMode="auto">
          <a:xfrm>
            <a:off x="796925" y="6318250"/>
            <a:ext cx="7840663" cy="4308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zh-CN" sz="2200" b="1" dirty="0" smtClean="0">
                <a:solidFill>
                  <a:srgbClr val="000099"/>
                </a:solidFill>
                <a:effectLst>
                  <a:outerShdw blurRad="38100" dist="38100" dir="2700000" algn="tl">
                    <a:srgbClr val="C0C0C0"/>
                  </a:outerShdw>
                </a:effectLst>
                <a:latin typeface="微软雅黑" pitchFamily="34" charset="-122"/>
                <a:ea typeface="微软雅黑" pitchFamily="34" charset="-122"/>
              </a:rPr>
              <a:t>Equations </a:t>
            </a:r>
            <a:r>
              <a:rPr lang="en-US" altLang="zh-CN" sz="2200" b="1" dirty="0">
                <a:solidFill>
                  <a:srgbClr val="000099"/>
                </a:solidFill>
                <a:effectLst>
                  <a:outerShdw blurRad="38100" dist="38100" dir="2700000" algn="tl">
                    <a:srgbClr val="C0C0C0"/>
                  </a:outerShdw>
                </a:effectLst>
                <a:latin typeface="微软雅黑" pitchFamily="34" charset="-122"/>
                <a:ea typeface="微软雅黑" pitchFamily="34" charset="-122"/>
              </a:rPr>
              <a:t>of </a:t>
            </a:r>
            <a:r>
              <a:rPr lang="en-US" altLang="zh-CN" sz="2200" b="1" dirty="0" smtClean="0">
                <a:solidFill>
                  <a:srgbClr val="000099"/>
                </a:solidFill>
                <a:effectLst>
                  <a:outerShdw blurRad="38100" dist="38100" dir="2700000" algn="tl">
                    <a:srgbClr val="C0C0C0"/>
                  </a:outerShdw>
                </a:effectLst>
                <a:latin typeface="微软雅黑" pitchFamily="34" charset="-122"/>
                <a:ea typeface="微软雅黑" pitchFamily="34" charset="-122"/>
              </a:rPr>
              <a:t>nozzle-flapper stimulating 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2" name="Group 62"/>
          <p:cNvGraphicFramePr>
            <a:graphicFrameLocks noGrp="1"/>
          </p:cNvGraphicFramePr>
          <p:nvPr>
            <p:ph/>
          </p:nvPr>
        </p:nvGraphicFramePr>
        <p:xfrm>
          <a:off x="457200" y="1343025"/>
          <a:ext cx="8229600" cy="5410201"/>
        </p:xfrm>
        <a:graphic>
          <a:graphicData uri="http://schemas.openxmlformats.org/drawingml/2006/table">
            <a:tbl>
              <a:tblPr/>
              <a:tblGrid>
                <a:gridCol w="1600200"/>
                <a:gridCol w="2768600"/>
                <a:gridCol w="1312863"/>
                <a:gridCol w="800100"/>
                <a:gridCol w="1747837"/>
              </a:tblGrid>
              <a:tr h="414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Elements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Parameters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Value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Units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1" i="0" u="none" strike="noStrike" cap="none" normalizeH="0" baseline="0" smtClean="0">
                          <a:ln>
                            <a:noFill/>
                          </a:ln>
                          <a:solidFill>
                            <a:srgbClr val="FF3399"/>
                          </a:solidFill>
                          <a:effectLst/>
                          <a:latin typeface="굴림" pitchFamily="34" charset="-127"/>
                          <a:ea typeface="굴림" pitchFamily="34" charset="-127"/>
                        </a:rPr>
                        <a:t>Origin</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Piezoelectric stack actuator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excitation voltage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U</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electrostatic capacity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Ce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stiffness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Kp</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number of stack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piezoelectric constant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d</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33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0~150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1.6e-6</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1.2e7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420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4.4e-10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V</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F</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N/m</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pC/N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txBody>
                  <a:tcPr horzOverflow="overflow">
                    <a:lnL>
                      <a:noFill/>
                    </a:lnL>
                    <a:lnR cap="flat">
                      <a:noFill/>
                    </a:lnR>
                    <a:lnT>
                      <a:noFill/>
                    </a:lnT>
                    <a:lnB>
                      <a:noFill/>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Flapper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zh-CN" sz="1400" b="1" i="0" u="none" strike="noStrike" cap="none" normalizeH="0" baseline="0" smtClean="0">
                        <a:ln>
                          <a:noFill/>
                        </a:ln>
                        <a:solidFill>
                          <a:srgbClr val="FF3399"/>
                        </a:solidFill>
                        <a:effectLst/>
                        <a:latin typeface="굴림" pitchFamily="34" charset="-127"/>
                        <a:ea typeface="굴림" pitchFamily="34" charset="-127"/>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amplification factor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n</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length of flapper</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 L</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moment of inertia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J</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elasticity modulus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stiffness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K</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f</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10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0.12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1.63e-4</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2e11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5e6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m</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kg·m</a:t>
                      </a:r>
                      <a:r>
                        <a:rPr kumimoji="0" lang="en-US" altLang="zh-CN" sz="1400" b="1" i="0" u="none" strike="noStrike" cap="none" normalizeH="0" baseline="30000" smtClean="0">
                          <a:ln>
                            <a:noFill/>
                          </a:ln>
                          <a:solidFill>
                            <a:srgbClr val="FF3399"/>
                          </a:solidFill>
                          <a:effectLst/>
                          <a:latin typeface="굴림" pitchFamily="34" charset="-127"/>
                          <a:ea typeface="굴림" pitchFamily="34" charset="-127"/>
                        </a:rPr>
                        <a:t>2</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Pa</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N/m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designed</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designed</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calculated</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calculated</a:t>
                      </a:r>
                    </a:p>
                  </a:txBody>
                  <a:tcPr horzOverflow="overflow">
                    <a:lnL>
                      <a:noFill/>
                    </a:lnL>
                    <a:lnR cap="flat">
                      <a:noFill/>
                    </a:lnR>
                    <a:lnT>
                      <a:noFill/>
                    </a:lnT>
                    <a:lnB>
                      <a:noFill/>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Nozzle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inner diameter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d</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i</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external diameter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d</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e</a:t>
                      </a:r>
                      <a:endParaRPr kumimoji="0" lang="zh-CN" altLang="en-US" sz="1400" b="0" i="0" u="none" strike="noStrike" cap="none" normalizeH="0" baseline="-25000" smtClean="0">
                        <a:ln>
                          <a:noFill/>
                        </a:ln>
                        <a:solidFill>
                          <a:srgbClr val="FF3399"/>
                        </a:solidFill>
                        <a:effectLst/>
                        <a:latin typeface="굴림" pitchFamily="34" charset="-127"/>
                        <a:ea typeface="굴림" pitchFamily="34" charset="-127"/>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2.5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mm</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mm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designed</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designed</a:t>
                      </a:r>
                    </a:p>
                  </a:txBody>
                  <a:tcPr horzOverflow="overflow">
                    <a:lnL>
                      <a:noFill/>
                    </a:lnL>
                    <a:lnR cap="flat">
                      <a:noFill/>
                    </a:lnR>
                    <a:lnT>
                      <a:noFill/>
                    </a:lnT>
                    <a:lnB>
                      <a:noFill/>
                    </a:lnB>
                    <a:lnTlToBr>
                      <a:noFill/>
                    </a:lnTlToBr>
                    <a:lnBlToTr>
                      <a:noFill/>
                    </a:lnBlToTr>
                    <a:noFill/>
                  </a:tcPr>
                </a:tc>
              </a:tr>
              <a:tr h="67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dirty="0" smtClean="0">
                          <a:ln>
                            <a:noFill/>
                          </a:ln>
                          <a:solidFill>
                            <a:srgbClr val="FF3399"/>
                          </a:solidFill>
                          <a:effectLst/>
                          <a:latin typeface="굴림" pitchFamily="34" charset="-127"/>
                          <a:ea typeface="굴림" pitchFamily="34" charset="-127"/>
                        </a:rPr>
                        <a:t>Flowmeter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time constant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τ</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fuel density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ρ</a:t>
                      </a:r>
                      <a:endParaRPr kumimoji="0" lang="en-US" altLang="zh-CN" sz="2400" b="0" i="0" u="none" strike="noStrike" cap="none" normalizeH="0" baseline="0" smtClean="0">
                        <a:ln>
                          <a:noFill/>
                        </a:ln>
                        <a:solidFill>
                          <a:srgbClr val="FF3399"/>
                        </a:solidFill>
                        <a:effectLst/>
                        <a:latin typeface="굴림" pitchFamily="34" charset="-127"/>
                        <a:ea typeface="굴림" pitchFamily="34" charset="-127"/>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0.02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800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s</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kg/m</a:t>
                      </a:r>
                      <a:r>
                        <a:rPr kumimoji="0" lang="en-US" altLang="zh-CN" sz="1400" b="1" i="0" u="none" strike="noStrike" cap="none" normalizeH="0" baseline="30000" smtClean="0">
                          <a:ln>
                            <a:noFill/>
                          </a:ln>
                          <a:solidFill>
                            <a:srgbClr val="FF3399"/>
                          </a:solidFill>
                          <a:effectLst/>
                          <a:latin typeface="굴림" pitchFamily="34" charset="-127"/>
                          <a:ea typeface="굴림" pitchFamily="34" charset="-127"/>
                        </a:rPr>
                        <a:t>3</a:t>
                      </a:r>
                      <a:endParaRPr kumimoji="0" lang="zh-CN" altLang="en-US" sz="1400" b="1" i="0" u="none" strike="noStrike" cap="none" normalizeH="0" baseline="30000" smtClean="0">
                        <a:ln>
                          <a:noFill/>
                        </a:ln>
                        <a:solidFill>
                          <a:srgbClr val="FF3399"/>
                        </a:solidFill>
                        <a:effectLst/>
                        <a:latin typeface="굴림" pitchFamily="34" charset="-127"/>
                        <a:ea typeface="굴림" pitchFamily="34" charset="-127"/>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estimate</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datasheet</a:t>
                      </a:r>
                    </a:p>
                  </a:txBody>
                  <a:tcPr horzOverflow="overflow">
                    <a:lnL>
                      <a:noFill/>
                    </a:lnL>
                    <a:lnR cap="flat">
                      <a:noFill/>
                    </a:lnR>
                    <a:lnT>
                      <a:noFill/>
                    </a:lnT>
                    <a:lnB>
                      <a:noFill/>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Control cavity</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reference orifice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D</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draining orifice </a:t>
                      </a:r>
                      <a:r>
                        <a:rPr kumimoji="0" lang="en-US" altLang="zh-CN" sz="1400" b="0" i="0" u="none" strike="noStrike" cap="none" normalizeH="0" baseline="0" smtClean="0">
                          <a:ln>
                            <a:noFill/>
                          </a:ln>
                          <a:solidFill>
                            <a:srgbClr val="FF3399"/>
                          </a:solidFill>
                          <a:effectLst/>
                          <a:latin typeface="굴림" pitchFamily="34" charset="-127"/>
                          <a:ea typeface="굴림" pitchFamily="34" charset="-127"/>
                        </a:rPr>
                        <a:t>D</a:t>
                      </a:r>
                      <a:r>
                        <a:rPr kumimoji="0" lang="en-US" altLang="zh-CN" sz="1400" b="0" i="0" u="none" strike="noStrike" cap="none" normalizeH="0" baseline="-25000" smtClean="0">
                          <a:ln>
                            <a:noFill/>
                          </a:ln>
                          <a:solidFill>
                            <a:srgbClr val="FF3399"/>
                          </a:solidFill>
                          <a:effectLst/>
                          <a:latin typeface="굴림" pitchFamily="34" charset="-127"/>
                          <a:ea typeface="굴림" pitchFamily="34" charset="-127"/>
                        </a:rPr>
                        <a:t>d</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1.1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mm</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mm</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designed</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400" b="1" i="0" u="none" strike="noStrike" cap="none" normalizeH="0" baseline="0" smtClean="0">
                          <a:ln>
                            <a:noFill/>
                          </a:ln>
                          <a:solidFill>
                            <a:srgbClr val="FF3399"/>
                          </a:solidFill>
                          <a:effectLst/>
                          <a:latin typeface="굴림" pitchFamily="34" charset="-127"/>
                          <a:ea typeface="굴림" pitchFamily="34" charset="-127"/>
                        </a:rPr>
                        <a:t>designed</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7" name="Rectangle 52"/>
          <p:cNvSpPr>
            <a:spLocks noChangeArrowheads="1"/>
          </p:cNvSpPr>
          <p:nvPr/>
        </p:nvSpPr>
        <p:spPr bwMode="white">
          <a:xfrm>
            <a:off x="600075" y="100013"/>
            <a:ext cx="817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4000" b="1">
                <a:solidFill>
                  <a:schemeClr val="bg2"/>
                </a:solidFill>
                <a:latin typeface="Verdana" pitchFamily="34" charset="0"/>
                <a:ea typeface="宋体" pitchFamily="2" charset="-122"/>
              </a:rPr>
              <a:t>Modeling and Simulation</a:t>
            </a:r>
          </a:p>
        </p:txBody>
      </p:sp>
      <p:sp>
        <p:nvSpPr>
          <p:cNvPr id="13348" name="Text Box 53"/>
          <p:cNvSpPr txBox="1">
            <a:spLocks noChangeArrowheads="1"/>
          </p:cNvSpPr>
          <p:nvPr/>
        </p:nvSpPr>
        <p:spPr bwMode="auto">
          <a:xfrm>
            <a:off x="3725863" y="841375"/>
            <a:ext cx="283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sz="2400" b="1">
                <a:solidFill>
                  <a:srgbClr val="000099"/>
                </a:solidFill>
                <a:ea typeface="宋体" pitchFamily="2" charset="-122"/>
              </a:rPr>
              <a:t>Parameters</a:t>
            </a:r>
          </a:p>
        </p:txBody>
      </p:sp>
      <p:sp>
        <p:nvSpPr>
          <p:cNvPr id="13349" name="Text Box 64"/>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11/24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t="21240"/>
          <a:stretch>
            <a:fillRect/>
          </a:stretch>
        </p:blipFill>
        <p:spPr bwMode="auto">
          <a:xfrm>
            <a:off x="846138" y="1316038"/>
            <a:ext cx="755808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39" name="Object 23"/>
          <p:cNvGraphicFramePr>
            <a:graphicFrameLocks noChangeAspect="1"/>
          </p:cNvGraphicFramePr>
          <p:nvPr/>
        </p:nvGraphicFramePr>
        <p:xfrm>
          <a:off x="3276600" y="4060825"/>
          <a:ext cx="1008063" cy="474663"/>
        </p:xfrm>
        <a:graphic>
          <a:graphicData uri="http://schemas.openxmlformats.org/presentationml/2006/ole">
            <mc:AlternateContent xmlns:mc="http://schemas.openxmlformats.org/markup-compatibility/2006">
              <mc:Choice xmlns:v="urn:schemas-microsoft-com:vml" Requires="v">
                <p:oleObj spid="_x0000_s14537" name="Equation" r:id="rId5" imgW="482391" imgH="228501" progId="Equation.DSMT4">
                  <p:embed/>
                </p:oleObj>
              </mc:Choice>
              <mc:Fallback>
                <p:oleObj name="Equation" r:id="rId5" imgW="482391" imgH="228501"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060825"/>
                        <a:ext cx="100806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0" name="Object 24"/>
          <p:cNvGraphicFramePr>
            <a:graphicFrameLocks noChangeAspect="1"/>
          </p:cNvGraphicFramePr>
          <p:nvPr/>
        </p:nvGraphicFramePr>
        <p:xfrm>
          <a:off x="3213100" y="4545013"/>
          <a:ext cx="3519488" cy="998537"/>
        </p:xfrm>
        <a:graphic>
          <a:graphicData uri="http://schemas.openxmlformats.org/presentationml/2006/ole">
            <mc:AlternateContent xmlns:mc="http://schemas.openxmlformats.org/markup-compatibility/2006">
              <mc:Choice xmlns:v="urn:schemas-microsoft-com:vml" Requires="v">
                <p:oleObj spid="_x0000_s14538" name="Equation" r:id="rId7" imgW="1981200" imgH="558800" progId="Equation.DSMT4">
                  <p:embed/>
                </p:oleObj>
              </mc:Choice>
              <mc:Fallback>
                <p:oleObj name="Equation" r:id="rId7" imgW="1981200" imgH="55880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3100" y="4545013"/>
                        <a:ext cx="35194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1" name="Object 25"/>
          <p:cNvGraphicFramePr>
            <a:graphicFrameLocks noChangeAspect="1"/>
          </p:cNvGraphicFramePr>
          <p:nvPr/>
        </p:nvGraphicFramePr>
        <p:xfrm>
          <a:off x="3203575" y="5518150"/>
          <a:ext cx="2520950" cy="457200"/>
        </p:xfrm>
        <a:graphic>
          <a:graphicData uri="http://schemas.openxmlformats.org/presentationml/2006/ole">
            <mc:AlternateContent xmlns:mc="http://schemas.openxmlformats.org/markup-compatibility/2006">
              <mc:Choice xmlns:v="urn:schemas-microsoft-com:vml" Requires="v">
                <p:oleObj spid="_x0000_s14539" name="Equation" r:id="rId9" imgW="1422400" imgH="254000" progId="Equation.DSMT4">
                  <p:embed/>
                </p:oleObj>
              </mc:Choice>
              <mc:Fallback>
                <p:oleObj name="Equation" r:id="rId9" imgW="1422400" imgH="254000"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5518150"/>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7" name="Text Box 9"/>
          <p:cNvSpPr txBox="1">
            <a:spLocks noChangeArrowheads="1"/>
          </p:cNvSpPr>
          <p:nvPr/>
        </p:nvSpPr>
        <p:spPr bwMode="auto">
          <a:xfrm>
            <a:off x="2698750" y="6183313"/>
            <a:ext cx="524192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400" b="1" smtClean="0">
                <a:solidFill>
                  <a:srgbClr val="000099"/>
                </a:solidFill>
                <a:effectLst>
                  <a:outerShdw blurRad="38100" dist="38100" dir="2700000" algn="tl">
                    <a:srgbClr val="C0C0C0"/>
                  </a:outerShdw>
                </a:effectLst>
                <a:latin typeface="微软雅黑" pitchFamily="34" charset="-122"/>
                <a:ea typeface="微软雅黑" pitchFamily="34" charset="-122"/>
              </a:rPr>
              <a:t>Load analysis of the flapper</a:t>
            </a:r>
          </a:p>
        </p:txBody>
      </p:sp>
      <p:sp>
        <p:nvSpPr>
          <p:cNvPr id="14343" name="Rectangle 28"/>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Modeling and Simulation</a:t>
            </a:r>
          </a:p>
        </p:txBody>
      </p:sp>
      <p:sp>
        <p:nvSpPr>
          <p:cNvPr id="14344" name="Text Box 29"/>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12/24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Results and Discussion</a:t>
            </a:r>
          </a:p>
        </p:txBody>
      </p:sp>
      <p:sp>
        <p:nvSpPr>
          <p:cNvPr id="35848" name="Rectangle 8"/>
          <p:cNvSpPr>
            <a:spLocks noChangeArrowheads="1"/>
          </p:cNvSpPr>
          <p:nvPr/>
        </p:nvSpPr>
        <p:spPr bwMode="auto">
          <a:xfrm>
            <a:off x="0" y="160020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36" name="Rectangle 2"/>
          <p:cNvSpPr txBox="1">
            <a:spLocks noChangeArrowheads="1"/>
          </p:cNvSpPr>
          <p:nvPr/>
        </p:nvSpPr>
        <p:spPr bwMode="auto">
          <a:xfrm>
            <a:off x="495300" y="5162550"/>
            <a:ext cx="5194300" cy="3667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dirty="0" smtClean="0">
                <a:solidFill>
                  <a:srgbClr val="CC0000"/>
                </a:solidFill>
                <a:effectLst>
                  <a:outerShdw blurRad="38100" dist="38100" dir="2700000" algn="tl">
                    <a:srgbClr val="C0C0C0"/>
                  </a:outerShdw>
                </a:effectLst>
                <a:latin typeface="微软雅黑" pitchFamily="34" charset="-122"/>
                <a:ea typeface="微软雅黑" pitchFamily="34" charset="-122"/>
              </a:rPr>
              <a:t>Disp. of piezoelectric stack  system</a:t>
            </a:r>
            <a:endParaRPr lang="zh-CN" altLang="en-US" b="1" dirty="0" smtClean="0">
              <a:solidFill>
                <a:srgbClr val="CC0000"/>
              </a:solidFill>
              <a:effectLst>
                <a:outerShdw blurRad="38100" dist="38100" dir="2700000" algn="tl">
                  <a:srgbClr val="C0C0C0"/>
                </a:outerShdw>
              </a:effectLst>
              <a:latin typeface="微软雅黑" pitchFamily="34" charset="-122"/>
              <a:ea typeface="微软雅黑" pitchFamily="34" charset="-122"/>
            </a:endParaRPr>
          </a:p>
        </p:txBody>
      </p:sp>
      <p:sp>
        <p:nvSpPr>
          <p:cNvPr id="2" name="Rectangle 2"/>
          <p:cNvSpPr txBox="1">
            <a:spLocks noChangeArrowheads="1"/>
          </p:cNvSpPr>
          <p:nvPr/>
        </p:nvSpPr>
        <p:spPr bwMode="auto">
          <a:xfrm>
            <a:off x="5033963" y="5114925"/>
            <a:ext cx="4348162" cy="3667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dirty="0" smtClean="0">
                <a:solidFill>
                  <a:srgbClr val="CC0000"/>
                </a:solidFill>
                <a:effectLst>
                  <a:outerShdw blurRad="38100" dist="38100" dir="2700000" algn="tl">
                    <a:srgbClr val="C0C0C0"/>
                  </a:outerShdw>
                </a:effectLst>
                <a:latin typeface="微软雅黑" pitchFamily="34" charset="-122"/>
                <a:ea typeface="微软雅黑" pitchFamily="34" charset="-122"/>
              </a:rPr>
              <a:t>    Disp. of torque motor system</a:t>
            </a:r>
            <a:endParaRPr lang="zh-CN" altLang="en-US" b="1" dirty="0" smtClean="0">
              <a:solidFill>
                <a:srgbClr val="CC0000"/>
              </a:solidFill>
              <a:effectLst>
                <a:outerShdw blurRad="38100" dist="38100" dir="2700000" algn="tl">
                  <a:srgbClr val="C0C0C0"/>
                </a:outerShdw>
              </a:effectLst>
              <a:latin typeface="微软雅黑" pitchFamily="34" charset="-122"/>
              <a:ea typeface="微软雅黑" pitchFamily="34" charset="-122"/>
            </a:endParaRPr>
          </a:p>
        </p:txBody>
      </p:sp>
      <p:pic>
        <p:nvPicPr>
          <p:cNvPr id="16390" name="Picture 11" descr="Graph15b"/>
          <p:cNvPicPr>
            <a:picLocks noChangeAspect="1" noChangeArrowheads="1"/>
          </p:cNvPicPr>
          <p:nvPr/>
        </p:nvPicPr>
        <p:blipFill>
          <a:blip r:embed="rId3">
            <a:extLst>
              <a:ext uri="{28A0092B-C50C-407E-A947-70E740481C1C}">
                <a14:useLocalDpi xmlns:a14="http://schemas.microsoft.com/office/drawing/2010/main" val="0"/>
              </a:ext>
            </a:extLst>
          </a:blip>
          <a:srcRect l="3780" t="9914" r="11142" b="6961"/>
          <a:stretch>
            <a:fillRect/>
          </a:stretch>
        </p:blipFill>
        <p:spPr bwMode="auto">
          <a:xfrm>
            <a:off x="4610100" y="1858963"/>
            <a:ext cx="44259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descr="Graph15a"/>
          <p:cNvPicPr>
            <a:picLocks noChangeAspect="1" noChangeArrowheads="1"/>
          </p:cNvPicPr>
          <p:nvPr/>
        </p:nvPicPr>
        <p:blipFill>
          <a:blip r:embed="rId4">
            <a:extLst>
              <a:ext uri="{28A0092B-C50C-407E-A947-70E740481C1C}">
                <a14:useLocalDpi xmlns:a14="http://schemas.microsoft.com/office/drawing/2010/main" val="0"/>
              </a:ext>
            </a:extLst>
          </a:blip>
          <a:srcRect l="3780" t="8409" r="10078" b="6961"/>
          <a:stretch>
            <a:fillRect/>
          </a:stretch>
        </p:blipFill>
        <p:spPr bwMode="auto">
          <a:xfrm>
            <a:off x="66675" y="1890713"/>
            <a:ext cx="4402138"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1525588" y="5802313"/>
            <a:ext cx="73025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400" b="1" dirty="0" smtClean="0">
                <a:solidFill>
                  <a:srgbClr val="000099"/>
                </a:solidFill>
                <a:effectLst>
                  <a:outerShdw blurRad="38100" dist="38100" dir="2700000" algn="tl">
                    <a:srgbClr val="C0C0C0"/>
                  </a:outerShdw>
                </a:effectLst>
                <a:latin typeface="微软雅黑" pitchFamily="34" charset="-122"/>
                <a:ea typeface="微软雅黑" pitchFamily="34" charset="-122"/>
              </a:rPr>
              <a:t>Comparison between these two solutions </a:t>
            </a:r>
          </a:p>
        </p:txBody>
      </p:sp>
      <p:sp>
        <p:nvSpPr>
          <p:cNvPr id="16393" name="Text Box 14"/>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13/24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Results and Discussion</a:t>
            </a:r>
          </a:p>
        </p:txBody>
      </p:sp>
      <p:sp>
        <p:nvSpPr>
          <p:cNvPr id="36" name="Rectangle 2"/>
          <p:cNvSpPr txBox="1">
            <a:spLocks noChangeArrowheads="1"/>
          </p:cNvSpPr>
          <p:nvPr/>
        </p:nvSpPr>
        <p:spPr bwMode="auto">
          <a:xfrm>
            <a:off x="6351588" y="4945063"/>
            <a:ext cx="2549525" cy="366712"/>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b. </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Flowrate</a:t>
            </a:r>
          </a:p>
        </p:txBody>
      </p:sp>
      <p:sp>
        <p:nvSpPr>
          <p:cNvPr id="2" name="Rectangle 2"/>
          <p:cNvSpPr txBox="1">
            <a:spLocks noChangeArrowheads="1"/>
          </p:cNvSpPr>
          <p:nvPr/>
        </p:nvSpPr>
        <p:spPr bwMode="auto">
          <a:xfrm>
            <a:off x="793750" y="4984750"/>
            <a:ext cx="3744913" cy="3667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    a</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a:t>
            </a: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 </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Pressure difference</a:t>
            </a:r>
            <a:endParaRPr lang="zh-CN" altLang="en-US" b="1" smtClean="0">
              <a:solidFill>
                <a:srgbClr val="CC0000"/>
              </a:solidFill>
              <a:effectLst>
                <a:outerShdw blurRad="38100" dist="38100" dir="2700000" algn="tl">
                  <a:srgbClr val="C0C0C0"/>
                </a:outerShdw>
              </a:effectLst>
              <a:latin typeface="微软雅黑" pitchFamily="34" charset="-122"/>
              <a:ea typeface="微软雅黑" pitchFamily="34" charset="-122"/>
            </a:endParaRPr>
          </a:p>
        </p:txBody>
      </p:sp>
      <p:sp>
        <p:nvSpPr>
          <p:cNvPr id="36872" name="Rectangle 8"/>
          <p:cNvSpPr>
            <a:spLocks noChangeArrowheads="1"/>
          </p:cNvSpPr>
          <p:nvPr/>
        </p:nvSpPr>
        <p:spPr bwMode="auto">
          <a:xfrm>
            <a:off x="0" y="160020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36873" name="Rectangle 9"/>
          <p:cNvSpPr>
            <a:spLocks noChangeArrowheads="1"/>
          </p:cNvSpPr>
          <p:nvPr/>
        </p:nvSpPr>
        <p:spPr bwMode="auto">
          <a:xfrm>
            <a:off x="0" y="16287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pic>
        <p:nvPicPr>
          <p:cNvPr id="17415" name="Picture 10" descr="Graph16a"/>
          <p:cNvPicPr>
            <a:picLocks noChangeAspect="1" noChangeArrowheads="1"/>
          </p:cNvPicPr>
          <p:nvPr/>
        </p:nvPicPr>
        <p:blipFill>
          <a:blip r:embed="rId3">
            <a:extLst>
              <a:ext uri="{28A0092B-C50C-407E-A947-70E740481C1C}">
                <a14:useLocalDpi xmlns:a14="http://schemas.microsoft.com/office/drawing/2010/main" val="0"/>
              </a:ext>
            </a:extLst>
          </a:blip>
          <a:srcRect l="10078" t="9914" r="12204" b="6961"/>
          <a:stretch>
            <a:fillRect/>
          </a:stretch>
        </p:blipFill>
        <p:spPr bwMode="auto">
          <a:xfrm>
            <a:off x="4886325" y="1700213"/>
            <a:ext cx="4257675"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descr="Graph16b"/>
          <p:cNvPicPr>
            <a:picLocks noChangeAspect="1" noChangeArrowheads="1"/>
          </p:cNvPicPr>
          <p:nvPr/>
        </p:nvPicPr>
        <p:blipFill>
          <a:blip r:embed="rId4">
            <a:extLst>
              <a:ext uri="{28A0092B-C50C-407E-A947-70E740481C1C}">
                <a14:useLocalDpi xmlns:a14="http://schemas.microsoft.com/office/drawing/2010/main" val="0"/>
              </a:ext>
            </a:extLst>
          </a:blip>
          <a:srcRect l="6929" t="3954" r="4881" b="15872"/>
          <a:stretch>
            <a:fillRect/>
          </a:stretch>
        </p:blipFill>
        <p:spPr bwMode="auto">
          <a:xfrm>
            <a:off x="0" y="1862138"/>
            <a:ext cx="49212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760413" y="5570538"/>
            <a:ext cx="8882062" cy="4270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200" b="1" smtClean="0">
                <a:solidFill>
                  <a:srgbClr val="000099"/>
                </a:solidFill>
                <a:effectLst>
                  <a:outerShdw blurRad="38100" dist="38100" dir="2700000" algn="tl">
                    <a:srgbClr val="C0C0C0"/>
                  </a:outerShdw>
                </a:effectLst>
                <a:latin typeface="微软雅黑" pitchFamily="34" charset="-122"/>
                <a:ea typeface="微软雅黑" pitchFamily="34" charset="-122"/>
              </a:rPr>
              <a:t>Performance of torque motor stimulating system</a:t>
            </a:r>
          </a:p>
        </p:txBody>
      </p:sp>
      <p:sp>
        <p:nvSpPr>
          <p:cNvPr id="17418" name="Text Box 13"/>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14/24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0" y="160020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50181" name="Rectangle 5"/>
          <p:cNvSpPr>
            <a:spLocks noChangeArrowheads="1"/>
          </p:cNvSpPr>
          <p:nvPr/>
        </p:nvSpPr>
        <p:spPr bwMode="auto">
          <a:xfrm>
            <a:off x="0" y="16287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50182" name="Rectangle 6"/>
          <p:cNvSpPr>
            <a:spLocks noChangeArrowheads="1"/>
          </p:cNvSpPr>
          <p:nvPr/>
        </p:nvSpPr>
        <p:spPr bwMode="auto">
          <a:xfrm>
            <a:off x="0" y="161448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pic>
        <p:nvPicPr>
          <p:cNvPr id="18437" name="Picture 7" descr="Graph17b"/>
          <p:cNvPicPr>
            <a:picLocks noChangeAspect="1" noChangeArrowheads="1"/>
          </p:cNvPicPr>
          <p:nvPr/>
        </p:nvPicPr>
        <p:blipFill>
          <a:blip r:embed="rId3">
            <a:extLst>
              <a:ext uri="{28A0092B-C50C-407E-A947-70E740481C1C}">
                <a14:useLocalDpi xmlns:a14="http://schemas.microsoft.com/office/drawing/2010/main" val="0"/>
              </a:ext>
            </a:extLst>
          </a:blip>
          <a:srcRect l="6929" t="5458" r="3780" b="17320"/>
          <a:stretch>
            <a:fillRect/>
          </a:stretch>
        </p:blipFill>
        <p:spPr bwMode="auto">
          <a:xfrm>
            <a:off x="193675" y="1685925"/>
            <a:ext cx="4967288"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Graph17a"/>
          <p:cNvPicPr>
            <a:picLocks noChangeAspect="1" noChangeArrowheads="1"/>
          </p:cNvPicPr>
          <p:nvPr/>
        </p:nvPicPr>
        <p:blipFill>
          <a:blip r:embed="rId4">
            <a:extLst>
              <a:ext uri="{28A0092B-C50C-407E-A947-70E740481C1C}">
                <a14:useLocalDpi xmlns:a14="http://schemas.microsoft.com/office/drawing/2010/main" val="0"/>
              </a:ext>
            </a:extLst>
          </a:blip>
          <a:srcRect l="10078" t="9914" r="13228" b="5458"/>
          <a:stretch>
            <a:fillRect/>
          </a:stretch>
        </p:blipFill>
        <p:spPr bwMode="auto">
          <a:xfrm>
            <a:off x="5138738" y="1628775"/>
            <a:ext cx="3919537"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
          <p:cNvSpPr txBox="1">
            <a:spLocks noChangeArrowheads="1"/>
          </p:cNvSpPr>
          <p:nvPr/>
        </p:nvSpPr>
        <p:spPr bwMode="auto">
          <a:xfrm>
            <a:off x="6351588" y="4945063"/>
            <a:ext cx="2549525" cy="366712"/>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b. </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Flowrate</a:t>
            </a:r>
          </a:p>
        </p:txBody>
      </p:sp>
      <p:sp>
        <p:nvSpPr>
          <p:cNvPr id="2" name="Rectangle 2"/>
          <p:cNvSpPr txBox="1">
            <a:spLocks noChangeArrowheads="1"/>
          </p:cNvSpPr>
          <p:nvPr/>
        </p:nvSpPr>
        <p:spPr bwMode="auto">
          <a:xfrm>
            <a:off x="793750" y="4984750"/>
            <a:ext cx="3744913" cy="3667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    a</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a:t>
            </a: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 </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Pressure difference</a:t>
            </a:r>
            <a:endParaRPr lang="zh-CN" altLang="en-US" b="1" smtClean="0">
              <a:solidFill>
                <a:srgbClr val="CC0000"/>
              </a:solidFill>
              <a:effectLst>
                <a:outerShdw blurRad="38100" dist="38100" dir="2700000" algn="tl">
                  <a:srgbClr val="C0C0C0"/>
                </a:outerShdw>
              </a:effectLst>
              <a:latin typeface="微软雅黑" pitchFamily="34" charset="-122"/>
              <a:ea typeface="微软雅黑" pitchFamily="34" charset="-122"/>
            </a:endParaRPr>
          </a:p>
        </p:txBody>
      </p:sp>
      <p:sp>
        <p:nvSpPr>
          <p:cNvPr id="22537" name="Text Box 9"/>
          <p:cNvSpPr txBox="1">
            <a:spLocks noChangeArrowheads="1"/>
          </p:cNvSpPr>
          <p:nvPr/>
        </p:nvSpPr>
        <p:spPr bwMode="auto">
          <a:xfrm>
            <a:off x="760413" y="5570538"/>
            <a:ext cx="10245725" cy="4270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200" b="1" dirty="0" smtClean="0">
                <a:solidFill>
                  <a:srgbClr val="000099"/>
                </a:solidFill>
                <a:effectLst>
                  <a:outerShdw blurRad="38100" dist="38100" dir="2700000" algn="tl">
                    <a:srgbClr val="C0C0C0"/>
                  </a:outerShdw>
                </a:effectLst>
                <a:latin typeface="微软雅黑" pitchFamily="34" charset="-122"/>
                <a:ea typeface="微软雅黑" pitchFamily="34" charset="-122"/>
              </a:rPr>
              <a:t>Performance of piezoelectric stack stimulating system</a:t>
            </a:r>
          </a:p>
        </p:txBody>
      </p:sp>
      <p:sp>
        <p:nvSpPr>
          <p:cNvPr id="18442" name="Text Box 12"/>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15/24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3498850" y="6275388"/>
            <a:ext cx="429895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000" b="1" smtClean="0">
                <a:solidFill>
                  <a:srgbClr val="000099"/>
                </a:solidFill>
                <a:effectLst>
                  <a:outerShdw blurRad="38100" dist="38100" dir="2700000" algn="tl">
                    <a:srgbClr val="C0C0C0"/>
                  </a:outerShdw>
                </a:effectLst>
                <a:latin typeface="微软雅黑" pitchFamily="34" charset="-122"/>
                <a:ea typeface="微软雅黑" pitchFamily="34" charset="-122"/>
              </a:rPr>
              <a:t>Simulink Model</a:t>
            </a:r>
          </a:p>
        </p:txBody>
      </p:sp>
      <p:graphicFrame>
        <p:nvGraphicFramePr>
          <p:cNvPr id="15363" name="Object 8"/>
          <p:cNvGraphicFramePr>
            <a:graphicFrameLocks noGrp="1" noChangeAspect="1"/>
          </p:cNvGraphicFramePr>
          <p:nvPr>
            <p:ph idx="1"/>
          </p:nvPr>
        </p:nvGraphicFramePr>
        <p:xfrm>
          <a:off x="1219200" y="1339850"/>
          <a:ext cx="6673850" cy="4953000"/>
        </p:xfrm>
        <a:graphic>
          <a:graphicData uri="http://schemas.openxmlformats.org/presentationml/2006/ole">
            <mc:AlternateContent xmlns:mc="http://schemas.openxmlformats.org/markup-compatibility/2006">
              <mc:Choice xmlns:v="urn:schemas-microsoft-com:vml" Requires="v">
                <p:oleObj spid="_x0000_s15429" name="Visio" r:id="rId4" imgW="8332306" imgH="6184786" progId="Visio.Drawing.11">
                  <p:embed/>
                </p:oleObj>
              </mc:Choice>
              <mc:Fallback>
                <p:oleObj name="Visio" r:id="rId4" imgW="8332306" imgH="6184786"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b="9779"/>
                      <a:stretch>
                        <a:fillRect/>
                      </a:stretch>
                    </p:blipFill>
                    <p:spPr bwMode="auto">
                      <a:xfrm>
                        <a:off x="1219200" y="1339850"/>
                        <a:ext cx="667385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4" name="Rectangle 11"/>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Modeling and Simulation</a:t>
            </a:r>
          </a:p>
        </p:txBody>
      </p:sp>
      <p:sp>
        <p:nvSpPr>
          <p:cNvPr id="15365" name="Text Box 12"/>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16/24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1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Results and Discussion</a:t>
            </a:r>
          </a:p>
        </p:txBody>
      </p:sp>
      <p:pic>
        <p:nvPicPr>
          <p:cNvPr id="19459" name="Picture 9" descr="Graph50"/>
          <p:cNvPicPr>
            <a:picLocks noChangeAspect="1" noChangeArrowheads="1"/>
          </p:cNvPicPr>
          <p:nvPr/>
        </p:nvPicPr>
        <p:blipFill>
          <a:blip r:embed="rId3">
            <a:extLst>
              <a:ext uri="{28A0092B-C50C-407E-A947-70E740481C1C}">
                <a14:useLocalDpi xmlns:a14="http://schemas.microsoft.com/office/drawing/2010/main" val="0"/>
              </a:ext>
            </a:extLst>
          </a:blip>
          <a:srcRect l="3780" t="9914" r="12204" b="6961"/>
          <a:stretch>
            <a:fillRect/>
          </a:stretch>
        </p:blipFill>
        <p:spPr bwMode="auto">
          <a:xfrm>
            <a:off x="5153025" y="1889125"/>
            <a:ext cx="39481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 descr="Graphyecha"/>
          <p:cNvPicPr>
            <a:picLocks noChangeAspect="1" noChangeArrowheads="1"/>
          </p:cNvPicPr>
          <p:nvPr/>
        </p:nvPicPr>
        <p:blipFill>
          <a:blip r:embed="rId4">
            <a:extLst>
              <a:ext uri="{28A0092B-C50C-407E-A947-70E740481C1C}">
                <a14:useLocalDpi xmlns:a14="http://schemas.microsoft.com/office/drawing/2010/main" val="0"/>
              </a:ext>
            </a:extLst>
          </a:blip>
          <a:srcRect l="1692" t="5458" r="1692" b="9914"/>
          <a:stretch>
            <a:fillRect/>
          </a:stretch>
        </p:blipFill>
        <p:spPr bwMode="auto">
          <a:xfrm>
            <a:off x="0" y="1760538"/>
            <a:ext cx="518001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
          <p:cNvSpPr txBox="1">
            <a:spLocks noChangeArrowheads="1"/>
          </p:cNvSpPr>
          <p:nvPr/>
        </p:nvSpPr>
        <p:spPr bwMode="auto">
          <a:xfrm>
            <a:off x="6256338" y="4956175"/>
            <a:ext cx="2549525" cy="3667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b. </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Flowrate</a:t>
            </a:r>
          </a:p>
        </p:txBody>
      </p:sp>
      <p:sp>
        <p:nvSpPr>
          <p:cNvPr id="2" name="Rectangle 2"/>
          <p:cNvSpPr txBox="1">
            <a:spLocks noChangeArrowheads="1"/>
          </p:cNvSpPr>
          <p:nvPr/>
        </p:nvSpPr>
        <p:spPr bwMode="auto">
          <a:xfrm>
            <a:off x="969963" y="5027613"/>
            <a:ext cx="3744912" cy="366712"/>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    a</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a:t>
            </a:r>
            <a:r>
              <a:rPr lang="en-US" altLang="zh-CN" b="1" smtClean="0">
                <a:solidFill>
                  <a:srgbClr val="CC0000"/>
                </a:solidFill>
                <a:effectLst>
                  <a:outerShdw blurRad="38100" dist="38100" dir="2700000" algn="tl">
                    <a:srgbClr val="C0C0C0"/>
                  </a:outerShdw>
                </a:effectLst>
                <a:latin typeface="微软雅黑" pitchFamily="34" charset="-122"/>
                <a:ea typeface="微软雅黑" pitchFamily="34" charset="-122"/>
              </a:rPr>
              <a:t> </a:t>
            </a:r>
            <a:r>
              <a:rPr lang="en-US" altLang="en-US" b="1" smtClean="0">
                <a:solidFill>
                  <a:srgbClr val="CC0000"/>
                </a:solidFill>
                <a:effectLst>
                  <a:outerShdw blurRad="38100" dist="38100" dir="2700000" algn="tl">
                    <a:srgbClr val="C0C0C0"/>
                  </a:outerShdw>
                </a:effectLst>
                <a:latin typeface="微软雅黑" pitchFamily="34" charset="-122"/>
                <a:ea typeface="微软雅黑" pitchFamily="34" charset="-122"/>
              </a:rPr>
              <a:t>Pressure difference</a:t>
            </a:r>
            <a:endParaRPr lang="zh-CN" altLang="en-US" b="1" smtClean="0">
              <a:solidFill>
                <a:srgbClr val="CC0000"/>
              </a:solidFill>
              <a:effectLst>
                <a:outerShdw blurRad="38100" dist="38100" dir="2700000" algn="tl">
                  <a:srgbClr val="C0C0C0"/>
                </a:outerShdw>
              </a:effectLst>
              <a:latin typeface="微软雅黑" pitchFamily="34" charset="-122"/>
              <a:ea typeface="微软雅黑" pitchFamily="34" charset="-122"/>
            </a:endParaRPr>
          </a:p>
        </p:txBody>
      </p:sp>
      <p:sp>
        <p:nvSpPr>
          <p:cNvPr id="22537" name="Text Box 9"/>
          <p:cNvSpPr txBox="1">
            <a:spLocks noChangeArrowheads="1"/>
          </p:cNvSpPr>
          <p:nvPr/>
        </p:nvSpPr>
        <p:spPr bwMode="auto">
          <a:xfrm>
            <a:off x="484188" y="5535613"/>
            <a:ext cx="8674100" cy="4270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200" b="1" smtClean="0">
                <a:solidFill>
                  <a:srgbClr val="000099"/>
                </a:solidFill>
                <a:effectLst>
                  <a:outerShdw blurRad="38100" dist="38100" dir="2700000" algn="tl">
                    <a:srgbClr val="C0C0C0"/>
                  </a:outerShdw>
                </a:effectLst>
                <a:latin typeface="微软雅黑" pitchFamily="34" charset="-122"/>
                <a:ea typeface="微软雅黑" pitchFamily="34" charset="-122"/>
              </a:rPr>
              <a:t>Response of the adopted system to 80V excitation voltage</a:t>
            </a:r>
          </a:p>
        </p:txBody>
      </p:sp>
      <p:sp>
        <p:nvSpPr>
          <p:cNvPr id="19464" name="Text Box 14"/>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17/24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Results and Discussion</a:t>
            </a:r>
          </a:p>
        </p:txBody>
      </p:sp>
      <p:graphicFrame>
        <p:nvGraphicFramePr>
          <p:cNvPr id="20483" name="Object 9"/>
          <p:cNvGraphicFramePr>
            <a:graphicFrameLocks noGrp="1" noChangeAspect="1"/>
          </p:cNvGraphicFramePr>
          <p:nvPr>
            <p:ph idx="1"/>
          </p:nvPr>
        </p:nvGraphicFramePr>
        <p:xfrm>
          <a:off x="1530350" y="1371600"/>
          <a:ext cx="6246813" cy="4421188"/>
        </p:xfrm>
        <a:graphic>
          <a:graphicData uri="http://schemas.openxmlformats.org/presentationml/2006/ole">
            <mc:AlternateContent xmlns:mc="http://schemas.openxmlformats.org/markup-compatibility/2006">
              <mc:Choice xmlns:v="urn:schemas-microsoft-com:vml" Requires="v">
                <p:oleObj spid="_x0000_s20549" name="Visio" r:id="rId4" imgW="9172430" imgH="6492885" progId="Visio.Drawing.11">
                  <p:embed/>
                </p:oleObj>
              </mc:Choice>
              <mc:Fallback>
                <p:oleObj name="Visio" r:id="rId4" imgW="9172430" imgH="6492885" progId="Visio.Drawing.11">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l="2316" t="11034" r="12402" b="5711"/>
                      <a:stretch>
                        <a:fillRect/>
                      </a:stretch>
                    </p:blipFill>
                    <p:spPr bwMode="auto">
                      <a:xfrm>
                        <a:off x="1530350" y="1371600"/>
                        <a:ext cx="6246813" cy="442118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oleObj>
              </mc:Fallback>
            </mc:AlternateContent>
          </a:graphicData>
        </a:graphic>
      </p:graphicFrame>
      <p:sp>
        <p:nvSpPr>
          <p:cNvPr id="22537" name="Text Box 9"/>
          <p:cNvSpPr txBox="1">
            <a:spLocks noChangeArrowheads="1"/>
          </p:cNvSpPr>
          <p:nvPr/>
        </p:nvSpPr>
        <p:spPr bwMode="auto">
          <a:xfrm>
            <a:off x="800100" y="5816600"/>
            <a:ext cx="7613650"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200" b="1" smtClean="0">
                <a:solidFill>
                  <a:srgbClr val="000099"/>
                </a:solidFill>
                <a:effectLst>
                  <a:outerShdw blurRad="38100" dist="38100" dir="2700000" algn="tl">
                    <a:srgbClr val="C0C0C0"/>
                  </a:outerShdw>
                </a:effectLst>
                <a:latin typeface="微软雅黑" pitchFamily="34" charset="-122"/>
                <a:ea typeface="微软雅黑" pitchFamily="34" charset="-122"/>
              </a:rPr>
              <a:t>Calibrated flow rate with different excitation voltage</a:t>
            </a:r>
          </a:p>
        </p:txBody>
      </p:sp>
      <p:sp>
        <p:nvSpPr>
          <p:cNvPr id="20485" name="Text Box 12"/>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18/24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Results and Discussion</a:t>
            </a:r>
          </a:p>
        </p:txBody>
      </p:sp>
      <p:sp>
        <p:nvSpPr>
          <p:cNvPr id="22537" name="Text Box 9"/>
          <p:cNvSpPr txBox="1">
            <a:spLocks noChangeArrowheads="1"/>
          </p:cNvSpPr>
          <p:nvPr/>
        </p:nvSpPr>
        <p:spPr bwMode="auto">
          <a:xfrm>
            <a:off x="23813" y="5278438"/>
            <a:ext cx="510063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000099"/>
                </a:solidFill>
                <a:effectLst>
                  <a:outerShdw blurRad="38100" dist="38100" dir="2700000" algn="tl">
                    <a:srgbClr val="C0C0C0"/>
                  </a:outerShdw>
                </a:effectLst>
                <a:latin typeface="微软雅黑" pitchFamily="34" charset="-122"/>
                <a:ea typeface="微软雅黑" pitchFamily="34" charset="-122"/>
              </a:rPr>
              <a:t>Calibrated flow rate vs excitation voltage</a:t>
            </a:r>
          </a:p>
        </p:txBody>
      </p:sp>
      <p:sp>
        <p:nvSpPr>
          <p:cNvPr id="2" name="Text Box 9"/>
          <p:cNvSpPr txBox="1">
            <a:spLocks noChangeArrowheads="1"/>
          </p:cNvSpPr>
          <p:nvPr/>
        </p:nvSpPr>
        <p:spPr bwMode="auto">
          <a:xfrm>
            <a:off x="4984750" y="5295900"/>
            <a:ext cx="5018088"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000099"/>
                </a:solidFill>
                <a:effectLst>
                  <a:outerShdw blurRad="38100" dist="38100" dir="2700000" algn="tl">
                    <a:srgbClr val="C0C0C0"/>
                  </a:outerShdw>
                </a:effectLst>
                <a:latin typeface="微软雅黑" pitchFamily="34" charset="-122"/>
                <a:ea typeface="微软雅黑" pitchFamily="34" charset="-122"/>
              </a:rPr>
              <a:t>Driving force vs excitation voltage</a:t>
            </a:r>
          </a:p>
        </p:txBody>
      </p:sp>
      <p:pic>
        <p:nvPicPr>
          <p:cNvPr id="21509" name="Picture 9" descr="Graphdis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746" t="9004" r="13333" b="4813"/>
          <a:stretch>
            <a:fillRect/>
          </a:stretch>
        </p:blipFill>
        <p:spPr bwMode="auto">
          <a:xfrm>
            <a:off x="0" y="1550988"/>
            <a:ext cx="4522788"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Graphforce"/>
          <p:cNvPicPr>
            <a:picLocks noChangeAspect="1" noChangeArrowheads="1"/>
          </p:cNvPicPr>
          <p:nvPr/>
        </p:nvPicPr>
        <p:blipFill>
          <a:blip r:embed="rId4">
            <a:extLst>
              <a:ext uri="{28A0092B-C50C-407E-A947-70E740481C1C}">
                <a14:useLocalDpi xmlns:a14="http://schemas.microsoft.com/office/drawing/2010/main" val="0"/>
              </a:ext>
            </a:extLst>
          </a:blip>
          <a:srcRect l="8449" t="10773" r="13126" b="4781"/>
          <a:stretch>
            <a:fillRect/>
          </a:stretch>
        </p:blipFill>
        <p:spPr bwMode="auto">
          <a:xfrm>
            <a:off x="4603750" y="1728788"/>
            <a:ext cx="45402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1"/>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19/24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0075" y="100013"/>
            <a:ext cx="8178800" cy="609600"/>
          </a:xfrm>
          <a:noFill/>
        </p:spPr>
        <p:txBody>
          <a:bodyPr/>
          <a:lstStyle/>
          <a:p>
            <a:pPr eaLnBrk="1" hangingPunct="1"/>
            <a:r>
              <a:rPr lang="en-US" altLang="zh-CN" b="1" smtClean="0">
                <a:ea typeface="宋体" pitchFamily="2" charset="-122"/>
              </a:rPr>
              <a:t>Results and Discussion</a:t>
            </a:r>
          </a:p>
        </p:txBody>
      </p:sp>
      <p:sp>
        <p:nvSpPr>
          <p:cNvPr id="22537" name="Text Box 9"/>
          <p:cNvSpPr txBox="1">
            <a:spLocks noChangeArrowheads="1"/>
          </p:cNvSpPr>
          <p:nvPr/>
        </p:nvSpPr>
        <p:spPr bwMode="auto">
          <a:xfrm>
            <a:off x="-46038" y="5038725"/>
            <a:ext cx="5588001"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000099"/>
                </a:solidFill>
                <a:effectLst>
                  <a:outerShdw blurRad="38100" dist="38100" dir="2700000" algn="tl">
                    <a:srgbClr val="C0C0C0"/>
                  </a:outerShdw>
                </a:effectLst>
                <a:latin typeface="微软雅黑" pitchFamily="34" charset="-122"/>
                <a:ea typeface="微软雅黑" pitchFamily="34" charset="-122"/>
              </a:rPr>
              <a:t>Output force and disp. vs flapper stiffness</a:t>
            </a:r>
          </a:p>
        </p:txBody>
      </p:sp>
      <p:sp>
        <p:nvSpPr>
          <p:cNvPr id="2" name="Text Box 9"/>
          <p:cNvSpPr txBox="1">
            <a:spLocks noChangeArrowheads="1"/>
          </p:cNvSpPr>
          <p:nvPr/>
        </p:nvSpPr>
        <p:spPr bwMode="auto">
          <a:xfrm>
            <a:off x="4894263" y="5041900"/>
            <a:ext cx="552291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000099"/>
                </a:solidFill>
                <a:effectLst>
                  <a:outerShdw blurRad="38100" dist="38100" dir="2700000" algn="tl">
                    <a:srgbClr val="C0C0C0"/>
                  </a:outerShdw>
                </a:effectLst>
                <a:latin typeface="微软雅黑" pitchFamily="34" charset="-122"/>
                <a:ea typeface="微软雅黑" pitchFamily="34" charset="-122"/>
              </a:rPr>
              <a:t>Acceleration time vs spring preload</a:t>
            </a:r>
          </a:p>
        </p:txBody>
      </p:sp>
      <p:pic>
        <p:nvPicPr>
          <p:cNvPr id="22533" name="Picture 7" descr="STIFFNES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93" t="8409" r="6929" b="5458"/>
          <a:stretch>
            <a:fillRect/>
          </a:stretch>
        </p:blipFill>
        <p:spPr bwMode="auto">
          <a:xfrm>
            <a:off x="0" y="1587500"/>
            <a:ext cx="47974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Graphpre"/>
          <p:cNvPicPr>
            <a:picLocks noChangeAspect="1" noChangeArrowheads="1"/>
          </p:cNvPicPr>
          <p:nvPr/>
        </p:nvPicPr>
        <p:blipFill>
          <a:blip r:embed="rId4">
            <a:extLst>
              <a:ext uri="{28A0092B-C50C-407E-A947-70E740481C1C}">
                <a14:useLocalDpi xmlns:a14="http://schemas.microsoft.com/office/drawing/2010/main" val="0"/>
              </a:ext>
            </a:extLst>
          </a:blip>
          <a:srcRect l="7993" t="8409" r="13228" b="6961"/>
          <a:stretch>
            <a:fillRect/>
          </a:stretch>
        </p:blipFill>
        <p:spPr bwMode="auto">
          <a:xfrm>
            <a:off x="4765675" y="1651000"/>
            <a:ext cx="43783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9"/>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20/24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928688" y="100013"/>
            <a:ext cx="11023601" cy="609600"/>
          </a:xfrm>
          <a:noFill/>
        </p:spPr>
        <p:txBody>
          <a:bodyPr/>
          <a:lstStyle/>
          <a:p>
            <a:pPr eaLnBrk="1" hangingPunct="1"/>
            <a:r>
              <a:rPr lang="en-US" altLang="zh-CN" sz="3200" b="1" smtClean="0">
                <a:ea typeface="宋体" pitchFamily="2" charset="-122"/>
              </a:rPr>
              <a:t>Conclusions </a:t>
            </a:r>
            <a:r>
              <a:rPr lang="en-US" altLang="zh-CN" sz="3200" b="1" smtClean="0">
                <a:solidFill>
                  <a:srgbClr val="990033"/>
                </a:solidFill>
                <a:ea typeface="宋体" pitchFamily="2" charset="-122"/>
              </a:rPr>
              <a:t>and Ongoing work</a:t>
            </a:r>
          </a:p>
        </p:txBody>
      </p:sp>
      <p:sp>
        <p:nvSpPr>
          <p:cNvPr id="36" name="Rectangle 2"/>
          <p:cNvSpPr txBox="1">
            <a:spLocks noChangeArrowheads="1"/>
          </p:cNvSpPr>
          <p:nvPr/>
        </p:nvSpPr>
        <p:spPr>
          <a:xfrm>
            <a:off x="25400" y="1309688"/>
            <a:ext cx="8809038" cy="5249862"/>
          </a:xfrm>
          <a:prstGeom prst="rect">
            <a:avLst/>
          </a:prstGeom>
        </p:spPr>
        <p:txBody>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just" eaLnBrk="1" hangingPunct="1">
              <a:defRPr/>
            </a:pP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1. As the relatively small output torque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the torque motor</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can provide, diameter of the nozzle can’t be set to a large enough value.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Oscillation of the flapper</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can’t be neglected. </a:t>
            </a:r>
            <a:endParaRPr lang="en-US" altLang="zh-CN" sz="2000" dirty="0" smtClean="0">
              <a:solidFill>
                <a:srgbClr val="CC0000"/>
              </a:solidFill>
              <a:latin typeface="Arial Unicode MS" pitchFamily="34" charset="-122"/>
              <a:ea typeface="Arial Unicode MS" pitchFamily="34" charset="-122"/>
              <a:cs typeface="Arial Unicode MS" pitchFamily="34" charset="-122"/>
            </a:endParaRPr>
          </a:p>
          <a:p>
            <a:pPr algn="just" eaLnBrk="1" hangingPunct="1">
              <a:defRPr/>
            </a:pPr>
            <a:endParaRPr lang="en-US" altLang="zh-CN" sz="800" dirty="0" smtClean="0">
              <a:solidFill>
                <a:srgbClr val="CC0000"/>
              </a:solidFill>
              <a:latin typeface="Arial Unicode MS" pitchFamily="34" charset="-122"/>
              <a:ea typeface="Arial Unicode MS" pitchFamily="34" charset="-122"/>
              <a:cs typeface="Arial Unicode MS" pitchFamily="34" charset="-122"/>
            </a:endParaRPr>
          </a:p>
          <a:p>
            <a:pPr algn="just" eaLnBrk="1" hangingPunct="1">
              <a:defRPr/>
            </a:pP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2. The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piezoelectric stack actuator (PSA)</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can produce much greater force to balance the flow force acting on the flapper. Larger size nozzles are feasible. Piezoelectric structure effectively controls the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high-frequency oscillation</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of the flapper.</a:t>
            </a:r>
            <a:r>
              <a:rPr lang="en-US" altLang="zh-CN" sz="2000" dirty="0" smtClean="0">
                <a:solidFill>
                  <a:srgbClr val="CC0000"/>
                </a:solidFill>
                <a:latin typeface="Arial Unicode MS" pitchFamily="34" charset="-122"/>
                <a:ea typeface="Arial Unicode MS" pitchFamily="34" charset="-122"/>
                <a:cs typeface="Arial Unicode MS" pitchFamily="34" charset="-122"/>
              </a:rPr>
              <a:t> </a:t>
            </a:r>
          </a:p>
          <a:p>
            <a:pPr algn="just" eaLnBrk="1" hangingPunct="1">
              <a:defRPr/>
            </a:pPr>
            <a:endParaRPr lang="zh-CN" altLang="en-US" sz="800" dirty="0" smtClean="0">
              <a:solidFill>
                <a:srgbClr val="CC0000"/>
              </a:solidFill>
              <a:latin typeface="Arial Unicode MS" pitchFamily="34" charset="-122"/>
              <a:ea typeface="Arial Unicode MS" pitchFamily="34" charset="-122"/>
              <a:cs typeface="Arial Unicode MS" pitchFamily="34" charset="-122"/>
            </a:endParaRPr>
          </a:p>
          <a:p>
            <a:pPr algn="just" eaLnBrk="1" hangingPunct="1">
              <a:defRPr/>
            </a:pP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3.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Dynamic calibration</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system driven by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piezoelectric-stack</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provides a faster and larger excitation flow than by the torque motor. In the mean time, the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PSA</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can control the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flapper flutter</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more effectively.</a:t>
            </a:r>
          </a:p>
          <a:p>
            <a:pPr algn="just" eaLnBrk="1" hangingPunct="1">
              <a:defRPr/>
            </a:pPr>
            <a:endParaRPr lang="zh-CN" altLang="en-US" sz="8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endParaRPr>
          </a:p>
          <a:p>
            <a:pPr algn="just" eaLnBrk="1" hangingPunct="1">
              <a:defRPr/>
            </a:pPr>
            <a:r>
              <a:rPr lang="zh-CN" altLang="en-US"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4. Structural parameters of the flapper needs to be carefully designed on the basis of a thorough understanding of the characteristics of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PSA</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As the </a:t>
            </a:r>
            <a:r>
              <a:rPr lang="en-US" altLang="zh-CN" sz="2000" dirty="0" smtClean="0">
                <a:solidFill>
                  <a:srgbClr val="000099"/>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preload spring</a:t>
            </a:r>
            <a:r>
              <a:rPr lang="en-US" altLang="zh-CN" sz="2000" dirty="0" smtClean="0">
                <a:solidFill>
                  <a:srgbClr val="CC0000"/>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 is essential for stabilization of output displacement,  its magnitude should be considered carefully.</a:t>
            </a:r>
          </a:p>
        </p:txBody>
      </p:sp>
      <p:sp>
        <p:nvSpPr>
          <p:cNvPr id="23556" name="Text Box 10"/>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21/24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2533650" y="6227763"/>
            <a:ext cx="5018088"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dirty="0" smtClean="0">
                <a:solidFill>
                  <a:srgbClr val="000099"/>
                </a:solidFill>
                <a:effectLst>
                  <a:outerShdw blurRad="38100" dist="38100" dir="2700000" algn="tl">
                    <a:srgbClr val="C0C0C0"/>
                  </a:outerShdw>
                </a:effectLst>
                <a:latin typeface="微软雅黑" pitchFamily="34" charset="-122"/>
                <a:ea typeface="微软雅黑" pitchFamily="34" charset="-122"/>
              </a:rPr>
              <a:t>Virtual prototype of experimental setup</a:t>
            </a:r>
          </a:p>
        </p:txBody>
      </p:sp>
      <p:graphicFrame>
        <p:nvGraphicFramePr>
          <p:cNvPr id="24579" name="Object 7"/>
          <p:cNvGraphicFramePr>
            <a:graphicFrameLocks noGrp="1" noChangeAspect="1"/>
          </p:cNvGraphicFramePr>
          <p:nvPr>
            <p:ph idx="1"/>
          </p:nvPr>
        </p:nvGraphicFramePr>
        <p:xfrm>
          <a:off x="755650" y="1306513"/>
          <a:ext cx="7545388" cy="4737100"/>
        </p:xfrm>
        <a:graphic>
          <a:graphicData uri="http://schemas.openxmlformats.org/presentationml/2006/ole">
            <mc:AlternateContent xmlns:mc="http://schemas.openxmlformats.org/markup-compatibility/2006">
              <mc:Choice xmlns:v="urn:schemas-microsoft-com:vml" Requires="v">
                <p:oleObj spid="_x0000_s24644" name="Visio" r:id="rId4" imgW="10229694" imgH="6422746" progId="Visio.Drawing.11">
                  <p:embed/>
                </p:oleObj>
              </mc:Choice>
              <mc:Fallback>
                <p:oleObj name="Visio" r:id="rId4" imgW="10229694" imgH="6422746"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t="9360"/>
                      <a:stretch>
                        <a:fillRect/>
                      </a:stretch>
                    </p:blipFill>
                    <p:spPr bwMode="auto">
                      <a:xfrm>
                        <a:off x="755650" y="1306513"/>
                        <a:ext cx="7545388" cy="47371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oleObj>
              </mc:Fallback>
            </mc:AlternateContent>
          </a:graphicData>
        </a:graphic>
      </p:graphicFrame>
      <p:sp>
        <p:nvSpPr>
          <p:cNvPr id="24580" name="Rectangle 10"/>
          <p:cNvSpPr>
            <a:spLocks noGrp="1" noChangeArrowheads="1"/>
          </p:cNvSpPr>
          <p:nvPr>
            <p:ph type="title"/>
          </p:nvPr>
        </p:nvSpPr>
        <p:spPr>
          <a:xfrm>
            <a:off x="-928688" y="100013"/>
            <a:ext cx="11023601" cy="609600"/>
          </a:xfrm>
          <a:noFill/>
        </p:spPr>
        <p:txBody>
          <a:bodyPr/>
          <a:lstStyle/>
          <a:p>
            <a:pPr eaLnBrk="1" hangingPunct="1"/>
            <a:r>
              <a:rPr lang="en-US" altLang="zh-CN" sz="3200" b="1" smtClean="0">
                <a:solidFill>
                  <a:srgbClr val="CC0000"/>
                </a:solidFill>
                <a:ea typeface="宋体" pitchFamily="2" charset="-122"/>
              </a:rPr>
              <a:t>Conclusions and</a:t>
            </a:r>
            <a:r>
              <a:rPr lang="en-US" altLang="zh-CN" sz="3200" b="1" smtClean="0">
                <a:solidFill>
                  <a:srgbClr val="990033"/>
                </a:solidFill>
                <a:ea typeface="宋体" pitchFamily="2" charset="-122"/>
              </a:rPr>
              <a:t> </a:t>
            </a:r>
            <a:r>
              <a:rPr lang="en-US" altLang="zh-CN" sz="3200" b="1" smtClean="0">
                <a:ea typeface="宋体" pitchFamily="2" charset="-122"/>
              </a:rPr>
              <a:t>Ongoing work</a:t>
            </a:r>
          </a:p>
        </p:txBody>
      </p:sp>
      <p:sp>
        <p:nvSpPr>
          <p:cNvPr id="24581" name="Text Box 11"/>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22/24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2592388" y="5791200"/>
            <a:ext cx="50180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b="1" smtClean="0">
                <a:solidFill>
                  <a:srgbClr val="000099"/>
                </a:solidFill>
                <a:effectLst>
                  <a:outerShdw blurRad="38100" dist="38100" dir="2700000" algn="tl">
                    <a:srgbClr val="C0C0C0"/>
                  </a:outerShdw>
                </a:effectLst>
                <a:latin typeface="微软雅黑" pitchFamily="34" charset="-122"/>
                <a:ea typeface="微软雅黑" pitchFamily="34" charset="-122"/>
              </a:rPr>
              <a:t>Nozzle-flapper valve under in machining</a:t>
            </a:r>
          </a:p>
        </p:txBody>
      </p:sp>
      <p:sp>
        <p:nvSpPr>
          <p:cNvPr id="44039" name="Rectangle 7"/>
          <p:cNvSpPr>
            <a:spLocks noChangeArrowheads="1"/>
          </p:cNvSpPr>
          <p:nvPr/>
        </p:nvSpPr>
        <p:spPr bwMode="auto">
          <a:xfrm>
            <a:off x="-55563" y="2217738"/>
            <a:ext cx="9144001"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44040" name="Rectangle 8"/>
          <p:cNvSpPr>
            <a:spLocks noChangeArrowheads="1"/>
          </p:cNvSpPr>
          <p:nvPr/>
        </p:nvSpPr>
        <p:spPr bwMode="auto">
          <a:xfrm>
            <a:off x="-55563" y="2246313"/>
            <a:ext cx="9144001"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ea typeface="宋体" pitchFamily="2" charset="-122"/>
            </a:endParaRPr>
          </a:p>
        </p:txBody>
      </p:sp>
      <p:sp>
        <p:nvSpPr>
          <p:cNvPr id="25605" name="Rectangle 13"/>
          <p:cNvSpPr>
            <a:spLocks noGrp="1" noChangeArrowheads="1"/>
          </p:cNvSpPr>
          <p:nvPr>
            <p:ph type="title"/>
          </p:nvPr>
        </p:nvSpPr>
        <p:spPr>
          <a:xfrm>
            <a:off x="-928688" y="100013"/>
            <a:ext cx="11023601" cy="609600"/>
          </a:xfrm>
          <a:noFill/>
        </p:spPr>
        <p:txBody>
          <a:bodyPr/>
          <a:lstStyle/>
          <a:p>
            <a:pPr eaLnBrk="1" hangingPunct="1"/>
            <a:r>
              <a:rPr lang="en-US" altLang="zh-CN" sz="3200" b="1" smtClean="0">
                <a:solidFill>
                  <a:srgbClr val="CC0000"/>
                </a:solidFill>
                <a:ea typeface="宋体" pitchFamily="2" charset="-122"/>
              </a:rPr>
              <a:t>Conclusions and</a:t>
            </a:r>
            <a:r>
              <a:rPr lang="en-US" altLang="zh-CN" sz="3200" b="1" smtClean="0">
                <a:ea typeface="宋体" pitchFamily="2" charset="-122"/>
              </a:rPr>
              <a:t> Ongoing work</a:t>
            </a:r>
          </a:p>
        </p:txBody>
      </p:sp>
      <p:pic>
        <p:nvPicPr>
          <p:cNvPr id="25606" name="Picture 14" descr="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684" r="47963" b="1677"/>
          <a:stretch>
            <a:fillRect/>
          </a:stretch>
        </p:blipFill>
        <p:spPr bwMode="auto">
          <a:xfrm>
            <a:off x="134938" y="1458913"/>
            <a:ext cx="19637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5" descr="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204" t="24449" r="6204" b="40959"/>
          <a:stretch>
            <a:fillRect/>
          </a:stretch>
        </p:blipFill>
        <p:spPr bwMode="auto">
          <a:xfrm>
            <a:off x="2162175" y="2593975"/>
            <a:ext cx="715803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6"/>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23/24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2897188" y="5981700"/>
            <a:ext cx="5308600" cy="4429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ltLang="zh-CN" sz="2300" b="1" smtClean="0">
                <a:solidFill>
                  <a:srgbClr val="000099"/>
                </a:solidFill>
                <a:effectLst>
                  <a:outerShdw blurRad="38100" dist="38100" dir="2700000" algn="tl">
                    <a:srgbClr val="C0C0C0"/>
                  </a:outerShdw>
                </a:effectLst>
                <a:latin typeface="微软雅黑" pitchFamily="34" charset="-122"/>
                <a:ea typeface="微软雅黑" pitchFamily="34" charset="-122"/>
              </a:rPr>
              <a:t>Primary equipments prepared</a:t>
            </a:r>
          </a:p>
        </p:txBody>
      </p:sp>
      <p:grpSp>
        <p:nvGrpSpPr>
          <p:cNvPr id="26627" name="Group 22"/>
          <p:cNvGrpSpPr>
            <a:grpSpLocks/>
          </p:cNvGrpSpPr>
          <p:nvPr/>
        </p:nvGrpSpPr>
        <p:grpSpPr bwMode="auto">
          <a:xfrm>
            <a:off x="495300" y="1552575"/>
            <a:ext cx="4970463" cy="3119438"/>
            <a:chOff x="357" y="933"/>
            <a:chExt cx="3131" cy="1965"/>
          </a:xfrm>
        </p:grpSpPr>
        <p:pic>
          <p:nvPicPr>
            <p:cNvPr id="26634" name="Picture 11"/>
            <p:cNvPicPr>
              <a:picLocks noChangeAspect="1" noChangeArrowheads="1"/>
            </p:cNvPicPr>
            <p:nvPr/>
          </p:nvPicPr>
          <p:blipFill>
            <a:blip r:embed="rId3">
              <a:extLst>
                <a:ext uri="{28A0092B-C50C-407E-A947-70E740481C1C}">
                  <a14:useLocalDpi xmlns:a14="http://schemas.microsoft.com/office/drawing/2010/main" val="0"/>
                </a:ext>
              </a:extLst>
            </a:blip>
            <a:srcRect l="11111" t="15843" b="10365"/>
            <a:stretch>
              <a:fillRect/>
            </a:stretch>
          </p:blipFill>
          <p:spPr bwMode="auto">
            <a:xfrm rot="1041902">
              <a:off x="357" y="1524"/>
              <a:ext cx="1760" cy="1374"/>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pic>
          <p:nvPicPr>
            <p:cNvPr id="26635" name="Picture 13" descr="48135035767293924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9443">
              <a:off x="1446" y="933"/>
              <a:ext cx="2042"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8" name="Picture 1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00244">
            <a:off x="4594225" y="2719388"/>
            <a:ext cx="2673350"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17"/>
          <p:cNvPicPr>
            <a:picLocks noChangeAspect="1" noChangeArrowheads="1"/>
          </p:cNvPicPr>
          <p:nvPr/>
        </p:nvPicPr>
        <p:blipFill>
          <a:blip r:embed="rId6">
            <a:extLst>
              <a:ext uri="{28A0092B-C50C-407E-A947-70E740481C1C}">
                <a14:useLocalDpi xmlns:a14="http://schemas.microsoft.com/office/drawing/2010/main" val="0"/>
              </a:ext>
            </a:extLst>
          </a:blip>
          <a:srcRect l="14226" t="3282" r="17549" b="3819"/>
          <a:stretch>
            <a:fillRect/>
          </a:stretch>
        </p:blipFill>
        <p:spPr bwMode="auto">
          <a:xfrm rot="-1100684">
            <a:off x="6527800" y="1871663"/>
            <a:ext cx="2085975"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Rectangle 19"/>
          <p:cNvSpPr>
            <a:spLocks noGrp="1" noChangeArrowheads="1"/>
          </p:cNvSpPr>
          <p:nvPr>
            <p:ph type="title"/>
          </p:nvPr>
        </p:nvSpPr>
        <p:spPr>
          <a:xfrm>
            <a:off x="-928688" y="100013"/>
            <a:ext cx="11023601" cy="609600"/>
          </a:xfrm>
          <a:noFill/>
        </p:spPr>
        <p:txBody>
          <a:bodyPr/>
          <a:lstStyle/>
          <a:p>
            <a:pPr eaLnBrk="1" hangingPunct="1"/>
            <a:r>
              <a:rPr lang="en-US" altLang="zh-CN" sz="3200" b="1" smtClean="0">
                <a:solidFill>
                  <a:srgbClr val="CC0000"/>
                </a:solidFill>
                <a:ea typeface="宋体" pitchFamily="2" charset="-122"/>
              </a:rPr>
              <a:t>Conclusions and</a:t>
            </a:r>
            <a:r>
              <a:rPr lang="en-US" altLang="zh-CN" sz="3200" b="1" smtClean="0">
                <a:ea typeface="宋体" pitchFamily="2" charset="-122"/>
              </a:rPr>
              <a:t> Ongoing work</a:t>
            </a:r>
          </a:p>
        </p:txBody>
      </p:sp>
      <p:sp>
        <p:nvSpPr>
          <p:cNvPr id="26631" name="Text Box 20"/>
          <p:cNvSpPr txBox="1">
            <a:spLocks noChangeArrowheads="1"/>
          </p:cNvSpPr>
          <p:nvPr/>
        </p:nvSpPr>
        <p:spPr bwMode="auto">
          <a:xfrm>
            <a:off x="4984750" y="5529263"/>
            <a:ext cx="4240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b="1">
                <a:solidFill>
                  <a:srgbClr val="000099"/>
                </a:solidFill>
                <a:ea typeface="宋体" pitchFamily="2" charset="-122"/>
              </a:rPr>
              <a:t>FT Series flowmeters to be calibrated</a:t>
            </a:r>
          </a:p>
        </p:txBody>
      </p:sp>
      <p:sp>
        <p:nvSpPr>
          <p:cNvPr id="26632" name="Text Box 21"/>
          <p:cNvSpPr txBox="1">
            <a:spLocks noChangeArrowheads="1"/>
          </p:cNvSpPr>
          <p:nvPr/>
        </p:nvSpPr>
        <p:spPr bwMode="auto">
          <a:xfrm>
            <a:off x="342900" y="5532438"/>
            <a:ext cx="4327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b="1">
                <a:solidFill>
                  <a:srgbClr val="000099"/>
                </a:solidFill>
                <a:ea typeface="宋体" pitchFamily="2" charset="-122"/>
              </a:rPr>
              <a:t>Piezoelectric-stack and its power supply</a:t>
            </a:r>
          </a:p>
        </p:txBody>
      </p:sp>
      <p:sp>
        <p:nvSpPr>
          <p:cNvPr id="26633" name="Text Box 23"/>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smtClean="0">
                <a:ea typeface="宋体" pitchFamily="2" charset="-122"/>
              </a:rPr>
              <a:t>24/24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4"/>
          <p:cNvGraphicFramePr>
            <a:graphicFrameLocks noGrp="1" noChangeAspect="1"/>
          </p:cNvGraphicFramePr>
          <p:nvPr>
            <p:ph idx="1"/>
          </p:nvPr>
        </p:nvGraphicFramePr>
        <p:xfrm>
          <a:off x="2590800" y="1343025"/>
          <a:ext cx="3708400" cy="3670300"/>
        </p:xfrm>
        <a:graphic>
          <a:graphicData uri="http://schemas.openxmlformats.org/presentationml/2006/ole">
            <mc:AlternateContent xmlns:mc="http://schemas.openxmlformats.org/markup-compatibility/2006">
              <mc:Choice xmlns:v="urn:schemas-microsoft-com:vml" Requires="v">
                <p:oleObj spid="_x0000_s27715" name="Image" r:id="rId4" imgW="3707937" imgH="3669841" progId="Photoshop.Image.6">
                  <p:embed/>
                </p:oleObj>
              </mc:Choice>
              <mc:Fallback>
                <p:oleObj name="Image" r:id="rId4" imgW="3707937" imgH="3669841" progId="Photoshop.Image.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2590800" y="1343025"/>
                        <a:ext cx="37084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WordArt 7"/>
          <p:cNvSpPr>
            <a:spLocks noChangeArrowheads="1" noChangeShapeType="1" noTextEdit="1"/>
          </p:cNvSpPr>
          <p:nvPr/>
        </p:nvSpPr>
        <p:spPr bwMode="gray">
          <a:xfrm>
            <a:off x="1765300" y="4724400"/>
            <a:ext cx="5832475" cy="1512888"/>
          </a:xfrm>
          <a:prstGeom prst="rect">
            <a:avLst/>
          </a:prstGeom>
        </p:spPr>
        <p:txBody>
          <a:bodyPr wrap="none" fromWordArt="1">
            <a:prstTxWarp prst="textDeflate">
              <a:avLst>
                <a:gd name="adj" fmla="val 28421"/>
              </a:avLst>
            </a:prstTxWarp>
          </a:bodyPr>
          <a:lstStyle/>
          <a:p>
            <a:pPr algn="ctr"/>
            <a:r>
              <a:rPr lang="en-US" altLang="zh-CN" sz="3600" b="1" kern="10">
                <a:ln w="38100">
                  <a:solidFill>
                    <a:schemeClr val="bg1"/>
                  </a:solidFill>
                  <a:round/>
                  <a:headEnd/>
                  <a:tailEnd/>
                </a:ln>
                <a:gradFill rotWithShape="1">
                  <a:gsLst>
                    <a:gs pos="0">
                      <a:schemeClr val="tx1"/>
                    </a:gs>
                    <a:gs pos="100000">
                      <a:schemeClr val="hlink"/>
                    </a:gs>
                  </a:gsLst>
                  <a:lin ang="0" scaled="1"/>
                </a:gradFill>
                <a:effectLst>
                  <a:outerShdw dist="107763" dir="2700000" algn="ctr" rotWithShape="0">
                    <a:srgbClr val="868686">
                      <a:alpha val="50000"/>
                    </a:srgbClr>
                  </a:outerShdw>
                </a:effectLst>
                <a:latin typeface="Arial"/>
                <a:cs typeface="Arial"/>
              </a:rPr>
              <a:t>Thank you for your attention!</a:t>
            </a:r>
            <a:endParaRPr lang="zh-CN" altLang="en-US" sz="3600" b="1" kern="10">
              <a:ln w="38100">
                <a:solidFill>
                  <a:schemeClr val="bg1"/>
                </a:solidFill>
                <a:round/>
                <a:headEnd/>
                <a:tailEnd/>
              </a:ln>
              <a:gradFill rotWithShape="1">
                <a:gsLst>
                  <a:gs pos="0">
                    <a:schemeClr val="tx1"/>
                  </a:gs>
                  <a:gs pos="100000">
                    <a:schemeClr val="hlink"/>
                  </a:gs>
                </a:gsLst>
                <a:lin ang="0" scaled="1"/>
              </a:gradFill>
              <a:effectLst>
                <a:outerShdw dist="107763" dir="2700000" algn="ctr" rotWithShape="0">
                  <a:srgbClr val="868686">
                    <a:alpha val="50000"/>
                  </a:srgbClr>
                </a:outerShdw>
              </a:effectLst>
              <a:latin typeface="Arial"/>
              <a:cs typeface="Arial"/>
            </a:endParaRPr>
          </a:p>
        </p:txBody>
      </p:sp>
      <p:sp>
        <p:nvSpPr>
          <p:cNvPr id="27652" name="Text Box 8"/>
          <p:cNvSpPr txBox="1">
            <a:spLocks noChangeArrowheads="1"/>
          </p:cNvSpPr>
          <p:nvPr/>
        </p:nvSpPr>
        <p:spPr bwMode="auto">
          <a:xfrm>
            <a:off x="684213" y="50800"/>
            <a:ext cx="838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spcBef>
                <a:spcPct val="50000"/>
              </a:spcBef>
            </a:pPr>
            <a:r>
              <a:rPr lang="en-US" altLang="zh-CN" i="1" u="sng">
                <a:solidFill>
                  <a:schemeClr val="bg1"/>
                </a:solidFill>
                <a:ea typeface="宋体" pitchFamily="2" charset="-122"/>
              </a:rPr>
              <a:t>3rd International Conference and Exhibition on Mechanical &amp; Aerospace Engineering</a:t>
            </a:r>
            <a:r>
              <a:rPr lang="en-US" altLang="zh-CN" i="1">
                <a:solidFill>
                  <a:schemeClr val="bg1"/>
                </a:solidFill>
                <a:ea typeface="宋体" pitchFamily="2" charset="-122"/>
              </a:rPr>
              <a:t> </a:t>
            </a:r>
            <a:r>
              <a:rPr lang="en-US" altLang="zh-CN" i="1" u="sng">
                <a:solidFill>
                  <a:schemeClr val="bg1"/>
                </a:solidFill>
                <a:ea typeface="宋体" pitchFamily="2" charset="-122"/>
              </a:rPr>
              <a:t>October 05-07, 2015 San Francisco, USA</a:t>
            </a:r>
            <a:endParaRPr lang="zh-CN" altLang="en-US" i="1" u="sng">
              <a:solidFill>
                <a:schemeClr val="bg1"/>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p:cTn id="7" dur="500" fill="hold"/>
                                        <p:tgtEl>
                                          <p:spTgt spid="21511"/>
                                        </p:tgtEl>
                                        <p:attrNameLst>
                                          <p:attrName>ppt_w</p:attrName>
                                        </p:attrNameLst>
                                      </p:cBhvr>
                                      <p:tavLst>
                                        <p:tav tm="0">
                                          <p:val>
                                            <p:fltVal val="0"/>
                                          </p:val>
                                        </p:tav>
                                        <p:tav tm="100000">
                                          <p:val>
                                            <p:strVal val="#ppt_w"/>
                                          </p:val>
                                        </p:tav>
                                      </p:tavLst>
                                    </p:anim>
                                    <p:anim calcmode="lin" valueType="num">
                                      <p:cBhvr>
                                        <p:cTn id="8" dur="500" fill="hold"/>
                                        <p:tgtEl>
                                          <p:spTgt spid="21511"/>
                                        </p:tgtEl>
                                        <p:attrNameLst>
                                          <p:attrName>ppt_h</p:attrName>
                                        </p:attrNameLst>
                                      </p:cBhvr>
                                      <p:tavLst>
                                        <p:tav tm="0">
                                          <p:val>
                                            <p:fltVal val="0"/>
                                          </p:val>
                                        </p:tav>
                                        <p:tav tm="100000">
                                          <p:val>
                                            <p:strVal val="#ppt_h"/>
                                          </p:val>
                                        </p:tav>
                                      </p:tavLst>
                                    </p:anim>
                                    <p:animEffect transition="in" filter="fade">
                                      <p:cBhvr>
                                        <p:cTn id="9"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50" y="1412875"/>
            <a:ext cx="8153400" cy="3024188"/>
          </a:xfrm>
        </p:spPr>
        <p:txBody>
          <a:bodyPr/>
          <a:lstStyle/>
          <a:p>
            <a:pPr eaLnBrk="1" hangingPunct="1"/>
            <a:r>
              <a:rPr lang="en-US" altLang="zh-CN" sz="3000" smtClean="0">
                <a:solidFill>
                  <a:schemeClr val="bg1"/>
                </a:solidFill>
                <a:ea typeface="굴림" pitchFamily="34" charset="-127"/>
              </a:rPr>
              <a:t>Simulation Research of Driving Schemes for a Dynamic Calibration System of Fuel Turbine Flowmeters</a:t>
            </a:r>
          </a:p>
        </p:txBody>
      </p:sp>
      <p:sp>
        <p:nvSpPr>
          <p:cNvPr id="2051" name="Rectangle 3"/>
          <p:cNvSpPr>
            <a:spLocks noGrp="1" noChangeArrowheads="1"/>
          </p:cNvSpPr>
          <p:nvPr>
            <p:ph type="subTitle" idx="1"/>
          </p:nvPr>
        </p:nvSpPr>
        <p:spPr>
          <a:xfrm>
            <a:off x="539750" y="5294313"/>
            <a:ext cx="7993063" cy="942975"/>
          </a:xfrm>
        </p:spPr>
        <p:txBody>
          <a:bodyPr/>
          <a:lstStyle/>
          <a:p>
            <a:pPr eaLnBrk="1" hangingPunct="1">
              <a:lnSpc>
                <a:spcPct val="80000"/>
              </a:lnSpc>
              <a:defRPr/>
            </a:pPr>
            <a:r>
              <a:rPr lang="en-US" altLang="zh-CN" sz="2400" b="1" dirty="0" smtClean="0">
                <a:effectLst>
                  <a:outerShdw blurRad="38100" dist="38100" dir="2700000" algn="tl">
                    <a:srgbClr val="C0C0C0"/>
                  </a:outerShdw>
                </a:effectLst>
                <a:latin typeface="Tiger Expert" pitchFamily="18" charset="0"/>
                <a:ea typeface="Arial Unicode MS" pitchFamily="34" charset="-122"/>
                <a:cs typeface="Arial Unicode MS" pitchFamily="34" charset="-122"/>
              </a:rPr>
              <a:t>Bin Wang</a:t>
            </a:r>
          </a:p>
          <a:p>
            <a:pPr eaLnBrk="1" hangingPunct="1">
              <a:lnSpc>
                <a:spcPct val="80000"/>
              </a:lnSpc>
              <a:defRPr/>
            </a:pPr>
            <a:r>
              <a:rPr lang="en-US" altLang="zh-CN" dirty="0" smtClean="0">
                <a:latin typeface="Franklin Gothic Medium" pitchFamily="34" charset="0"/>
                <a:ea typeface="宋体" pitchFamily="2" charset="-122"/>
              </a:rPr>
              <a:t>Nanjing University of Aeronautics and Astronautics, China</a:t>
            </a:r>
          </a:p>
          <a:p>
            <a:pPr eaLnBrk="1" hangingPunct="1">
              <a:lnSpc>
                <a:spcPct val="80000"/>
              </a:lnSpc>
              <a:defRPr/>
            </a:pPr>
            <a:r>
              <a:rPr lang="en-US" altLang="zh-CN" dirty="0" smtClean="0">
                <a:latin typeface="Franklin Gothic Medium" pitchFamily="34" charset="0"/>
                <a:ea typeface="宋体" pitchFamily="2" charset="-122"/>
              </a:rPr>
              <a:t>October 7, 2015</a:t>
            </a:r>
          </a:p>
        </p:txBody>
      </p:sp>
      <p:pic>
        <p:nvPicPr>
          <p:cNvPr id="3076" name="Picture 7" descr="南航校徽"/>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1838" y="576897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684213" y="50800"/>
            <a:ext cx="838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spcBef>
                <a:spcPct val="50000"/>
              </a:spcBef>
            </a:pPr>
            <a:r>
              <a:rPr lang="en-US" altLang="zh-CN" i="1" u="sng">
                <a:solidFill>
                  <a:schemeClr val="bg1"/>
                </a:solidFill>
                <a:ea typeface="宋体" pitchFamily="2" charset="-122"/>
              </a:rPr>
              <a:t>3rd International Conference and Exhibition on Mechanical &amp; Aerospace Engineering</a:t>
            </a:r>
            <a:r>
              <a:rPr lang="en-US" altLang="zh-CN" i="1">
                <a:solidFill>
                  <a:schemeClr val="bg1"/>
                </a:solidFill>
                <a:ea typeface="宋体" pitchFamily="2" charset="-122"/>
              </a:rPr>
              <a:t> </a:t>
            </a:r>
            <a:r>
              <a:rPr lang="en-US" altLang="zh-CN" i="1" u="sng">
                <a:solidFill>
                  <a:schemeClr val="bg1"/>
                </a:solidFill>
                <a:ea typeface="宋体" pitchFamily="2" charset="-122"/>
              </a:rPr>
              <a:t>October 05-07, 2015 San Francisco, USA</a:t>
            </a:r>
            <a:endParaRPr lang="zh-CN" altLang="en-US" i="1" u="sng">
              <a:solidFill>
                <a:schemeClr val="bg1"/>
              </a:solidFill>
              <a:ea typeface="宋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55575"/>
            <a:ext cx="8229600" cy="609600"/>
          </a:xfrm>
        </p:spPr>
        <p:txBody>
          <a:bodyPr/>
          <a:lstStyle/>
          <a:p>
            <a:pPr eaLnBrk="1" hangingPunct="1"/>
            <a:r>
              <a:rPr lang="en-US" altLang="zh-CN" sz="3600" b="1" smtClean="0">
                <a:ea typeface="宋体" pitchFamily="2" charset="-122"/>
              </a:rPr>
              <a:t>Contents</a:t>
            </a:r>
          </a:p>
        </p:txBody>
      </p:sp>
      <p:sp>
        <p:nvSpPr>
          <p:cNvPr id="17412" name="AutoShape 4"/>
          <p:cNvSpPr>
            <a:spLocks noChangeArrowheads="1"/>
          </p:cNvSpPr>
          <p:nvPr/>
        </p:nvSpPr>
        <p:spPr bwMode="auto">
          <a:xfrm>
            <a:off x="1619250" y="1989138"/>
            <a:ext cx="6262688" cy="669925"/>
          </a:xfrm>
          <a:prstGeom prst="roundRect">
            <a:avLst>
              <a:gd name="adj" fmla="val 16667"/>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eaLnBrk="1" latinLnBrk="1" hangingPunct="1">
              <a:defRPr/>
            </a:pPr>
            <a:r>
              <a:rPr kumimoji="1" lang="en-US" altLang="ko-KR" sz="2400" b="1">
                <a:solidFill>
                  <a:schemeClr val="bg1"/>
                </a:solidFill>
                <a:latin typeface="Verdana" pitchFamily="34" charset="0"/>
                <a:ea typeface="굴림" pitchFamily="34" charset="-127"/>
              </a:rPr>
              <a:t> 1. Introduction</a:t>
            </a:r>
          </a:p>
        </p:txBody>
      </p:sp>
      <p:sp>
        <p:nvSpPr>
          <p:cNvPr id="17413" name="AutoShape 5"/>
          <p:cNvSpPr>
            <a:spLocks noChangeArrowheads="1"/>
          </p:cNvSpPr>
          <p:nvPr/>
        </p:nvSpPr>
        <p:spPr bwMode="auto">
          <a:xfrm>
            <a:off x="1633538" y="2925763"/>
            <a:ext cx="6262687" cy="669925"/>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eaLnBrk="1" latinLnBrk="1" hangingPunct="1">
              <a:defRPr/>
            </a:pPr>
            <a:r>
              <a:rPr kumimoji="1" lang="en-US" altLang="ko-KR" sz="2400" b="1">
                <a:solidFill>
                  <a:schemeClr val="bg1"/>
                </a:solidFill>
                <a:latin typeface="Verdana" pitchFamily="34" charset="0"/>
                <a:ea typeface="굴림" pitchFamily="34" charset="-127"/>
              </a:rPr>
              <a:t> 2. </a:t>
            </a:r>
            <a:r>
              <a:rPr kumimoji="1" lang="en-US" altLang="zh-CN" sz="2400" b="1">
                <a:solidFill>
                  <a:schemeClr val="bg1"/>
                </a:solidFill>
                <a:latin typeface="Verdana" pitchFamily="34" charset="0"/>
                <a:ea typeface="굴림" pitchFamily="34" charset="-127"/>
              </a:rPr>
              <a:t>Modeling and Simulation</a:t>
            </a:r>
            <a:endParaRPr kumimoji="1" lang="en-US" altLang="ko-KR" sz="2400" b="1">
              <a:solidFill>
                <a:schemeClr val="bg1"/>
              </a:solidFill>
              <a:latin typeface="Verdana" pitchFamily="34" charset="0"/>
              <a:ea typeface="굴림" pitchFamily="34" charset="-127"/>
            </a:endParaRPr>
          </a:p>
        </p:txBody>
      </p:sp>
      <p:sp>
        <p:nvSpPr>
          <p:cNvPr id="17414" name="AutoShape 6"/>
          <p:cNvSpPr>
            <a:spLocks noChangeArrowheads="1"/>
          </p:cNvSpPr>
          <p:nvPr/>
        </p:nvSpPr>
        <p:spPr bwMode="auto">
          <a:xfrm>
            <a:off x="1619250" y="3862388"/>
            <a:ext cx="6262688" cy="669925"/>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eaLnBrk="1" latinLnBrk="1" hangingPunct="1">
              <a:defRPr/>
            </a:pPr>
            <a:r>
              <a:rPr kumimoji="1" lang="en-US" altLang="ko-KR" sz="2400" b="1">
                <a:solidFill>
                  <a:schemeClr val="bg1"/>
                </a:solidFill>
                <a:latin typeface="Verdana" pitchFamily="34" charset="0"/>
                <a:ea typeface="굴림" pitchFamily="34" charset="-127"/>
              </a:rPr>
              <a:t> 3. </a:t>
            </a:r>
            <a:r>
              <a:rPr kumimoji="1" lang="en-US" altLang="zh-CN" sz="2400" b="1">
                <a:solidFill>
                  <a:schemeClr val="bg1"/>
                </a:solidFill>
                <a:latin typeface="Verdana" pitchFamily="34" charset="0"/>
                <a:ea typeface="굴림" pitchFamily="34" charset="-127"/>
              </a:rPr>
              <a:t>Results and Discussions</a:t>
            </a:r>
            <a:endParaRPr kumimoji="1" lang="en-US" altLang="ko-KR" sz="2400" b="1">
              <a:solidFill>
                <a:schemeClr val="bg1"/>
              </a:solidFill>
              <a:latin typeface="Verdana" pitchFamily="34" charset="0"/>
              <a:ea typeface="굴림" pitchFamily="34" charset="-127"/>
            </a:endParaRPr>
          </a:p>
        </p:txBody>
      </p:sp>
      <p:sp>
        <p:nvSpPr>
          <p:cNvPr id="17415" name="AutoShape 7"/>
          <p:cNvSpPr>
            <a:spLocks noChangeArrowheads="1"/>
          </p:cNvSpPr>
          <p:nvPr/>
        </p:nvSpPr>
        <p:spPr bwMode="auto">
          <a:xfrm>
            <a:off x="1619250" y="4765675"/>
            <a:ext cx="6262688" cy="669925"/>
          </a:xfrm>
          <a:prstGeom prst="roundRect">
            <a:avLst>
              <a:gd name="adj" fmla="val 16667"/>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eaLnBrk="1" latinLnBrk="1" hangingPunct="1">
              <a:defRPr/>
            </a:pPr>
            <a:r>
              <a:rPr kumimoji="1" lang="en-US" altLang="ko-KR" sz="2400" b="1">
                <a:solidFill>
                  <a:schemeClr val="bg1"/>
                </a:solidFill>
                <a:latin typeface="Verdana" pitchFamily="34" charset="0"/>
                <a:ea typeface="굴림" pitchFamily="34" charset="-127"/>
              </a:rPr>
              <a:t> 4. Conclusion</a:t>
            </a:r>
            <a:r>
              <a:rPr kumimoji="1" lang="en-US" altLang="zh-CN" sz="2400" b="1">
                <a:solidFill>
                  <a:schemeClr val="bg1"/>
                </a:solidFill>
                <a:latin typeface="Verdana" pitchFamily="34" charset="0"/>
                <a:ea typeface="굴림" pitchFamily="34" charset="-127"/>
              </a:rPr>
              <a:t>s and Ongoing Work</a:t>
            </a:r>
            <a:endParaRPr kumimoji="1" lang="en-US" altLang="ko-KR" sz="2400" b="1">
              <a:solidFill>
                <a:schemeClr val="bg1"/>
              </a:solidFill>
              <a:latin typeface="Verdana" pitchFamily="34" charset="0"/>
              <a:ea typeface="굴림" pitchFamily="34" charset="-127"/>
            </a:endParaRPr>
          </a:p>
        </p:txBody>
      </p:sp>
      <p:sp>
        <p:nvSpPr>
          <p:cNvPr id="4103" name="Text Box 9"/>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1/24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2124075" y="115888"/>
            <a:ext cx="4824413" cy="609600"/>
          </a:xfrm>
          <a:noFill/>
        </p:spPr>
        <p:txBody>
          <a:bodyPr/>
          <a:lstStyle/>
          <a:p>
            <a:pPr eaLnBrk="1" hangingPunct="1"/>
            <a:r>
              <a:rPr lang="en-US" altLang="zh-CN" b="1" smtClean="0">
                <a:ea typeface="宋体" pitchFamily="2" charset="-122"/>
              </a:rPr>
              <a:t>Introduction</a:t>
            </a:r>
          </a:p>
        </p:txBody>
      </p:sp>
      <p:graphicFrame>
        <p:nvGraphicFramePr>
          <p:cNvPr id="5123" name="Object 8"/>
          <p:cNvGraphicFramePr>
            <a:graphicFrameLocks noChangeAspect="1"/>
          </p:cNvGraphicFramePr>
          <p:nvPr/>
        </p:nvGraphicFramePr>
        <p:xfrm>
          <a:off x="4624388" y="1889125"/>
          <a:ext cx="114300" cy="177800"/>
        </p:xfrm>
        <a:graphic>
          <a:graphicData uri="http://schemas.openxmlformats.org/presentationml/2006/ole">
            <mc:AlternateContent xmlns:mc="http://schemas.openxmlformats.org/markup-compatibility/2006">
              <mc:Choice xmlns:v="urn:schemas-microsoft-com:vml" Requires="v">
                <p:oleObj spid="_x0000_s5434" name="Equation" r:id="rId4" imgW="114102" imgH="177492" progId="Equation.DSMT4">
                  <p:embed/>
                </p:oleObj>
              </mc:Choice>
              <mc:Fallback>
                <p:oleObj name="Equation" r:id="rId4" imgW="114102" imgH="177492"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1889125"/>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394" name="Picture 10" descr="2008320162558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8738" y="1527175"/>
            <a:ext cx="4368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00" name="Object 16"/>
          <p:cNvGraphicFramePr>
            <a:graphicFrameLocks noChangeAspect="1"/>
          </p:cNvGraphicFramePr>
          <p:nvPr>
            <p:extLst>
              <p:ext uri="{D42A27DB-BD31-4B8C-83A1-F6EECF244321}">
                <p14:modId xmlns:p14="http://schemas.microsoft.com/office/powerpoint/2010/main" val="2930464480"/>
              </p:ext>
            </p:extLst>
          </p:nvPr>
        </p:nvGraphicFramePr>
        <p:xfrm>
          <a:off x="1155700" y="1527175"/>
          <a:ext cx="2320925" cy="1979612"/>
        </p:xfrm>
        <a:graphic>
          <a:graphicData uri="http://schemas.openxmlformats.org/presentationml/2006/ole">
            <mc:AlternateContent xmlns:mc="http://schemas.openxmlformats.org/markup-compatibility/2006">
              <mc:Choice xmlns:v="urn:schemas-microsoft-com:vml" Requires="v">
                <p:oleObj spid="_x0000_s5435" name="Visio" r:id="rId7" imgW="9622650" imgH="7078962" progId="Visio.Drawing.11">
                  <p:embed/>
                </p:oleObj>
              </mc:Choice>
              <mc:Fallback>
                <p:oleObj name="Visio" r:id="rId7" imgW="9622650" imgH="7078962" progId="Visio.Drawing.11">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00" y="1527175"/>
                        <a:ext cx="2320925" cy="1979612"/>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oleObj>
              </mc:Fallback>
            </mc:AlternateContent>
          </a:graphicData>
        </a:graphic>
      </p:graphicFrame>
      <p:graphicFrame>
        <p:nvGraphicFramePr>
          <p:cNvPr id="16401" name="Object 17"/>
          <p:cNvGraphicFramePr>
            <a:graphicFrameLocks noChangeAspect="1"/>
          </p:cNvGraphicFramePr>
          <p:nvPr/>
        </p:nvGraphicFramePr>
        <p:xfrm>
          <a:off x="4932363" y="3500438"/>
          <a:ext cx="3005137" cy="2160587"/>
        </p:xfrm>
        <a:graphic>
          <a:graphicData uri="http://schemas.openxmlformats.org/presentationml/2006/ole">
            <mc:AlternateContent xmlns:mc="http://schemas.openxmlformats.org/markup-compatibility/2006">
              <mc:Choice xmlns:v="urn:schemas-microsoft-com:vml" Requires="v">
                <p:oleObj spid="_x0000_s5436" name="Visio" r:id="rId9" imgW="4790861" imgH="3443308" progId="Visio.Drawing.11">
                  <p:embed/>
                </p:oleObj>
              </mc:Choice>
              <mc:Fallback>
                <p:oleObj name="Visio" r:id="rId9" imgW="4790861" imgH="3443308" progId="Visio.Drawing.11">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3500438"/>
                        <a:ext cx="3005137" cy="2160587"/>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oleObj>
              </mc:Fallback>
            </mc:AlternateContent>
          </a:graphicData>
        </a:graphic>
      </p:graphicFrame>
      <p:graphicFrame>
        <p:nvGraphicFramePr>
          <p:cNvPr id="16402" name="Object 18"/>
          <p:cNvGraphicFramePr>
            <a:graphicFrameLocks noChangeAspect="1"/>
          </p:cNvGraphicFramePr>
          <p:nvPr>
            <p:extLst>
              <p:ext uri="{D42A27DB-BD31-4B8C-83A1-F6EECF244321}">
                <p14:modId xmlns:p14="http://schemas.microsoft.com/office/powerpoint/2010/main" val="1763041694"/>
              </p:ext>
            </p:extLst>
          </p:nvPr>
        </p:nvGraphicFramePr>
        <p:xfrm>
          <a:off x="1558925" y="3741738"/>
          <a:ext cx="2678113" cy="1798637"/>
        </p:xfrm>
        <a:graphic>
          <a:graphicData uri="http://schemas.openxmlformats.org/presentationml/2006/ole">
            <mc:AlternateContent xmlns:mc="http://schemas.openxmlformats.org/markup-compatibility/2006">
              <mc:Choice xmlns:v="urn:schemas-microsoft-com:vml" Requires="v">
                <p:oleObj spid="_x0000_s5437" name="Visio" r:id="rId11" imgW="4410004" imgH="2962656" progId="Visio.Drawing.11">
                  <p:embed/>
                </p:oleObj>
              </mc:Choice>
              <mc:Fallback>
                <p:oleObj name="Visio" r:id="rId11" imgW="4410004" imgH="2962656" progId="Visio.Drawing.11">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8925" y="3741738"/>
                        <a:ext cx="2678113" cy="1798637"/>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44626F"/>
                              </a:outerShdw>
                            </a:effectLst>
                          </a14:hiddenEffects>
                        </a:ext>
                      </a:extLst>
                    </p:spPr>
                  </p:pic>
                </p:oleObj>
              </mc:Fallback>
            </mc:AlternateContent>
          </a:graphicData>
        </a:graphic>
      </p:graphicFrame>
      <p:sp>
        <p:nvSpPr>
          <p:cNvPr id="5130" name="Text Box 29"/>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2/24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2124075" y="115888"/>
            <a:ext cx="4824413" cy="609600"/>
          </a:xfrm>
          <a:noFill/>
        </p:spPr>
        <p:txBody>
          <a:bodyPr/>
          <a:lstStyle/>
          <a:p>
            <a:pPr eaLnBrk="1" hangingPunct="1"/>
            <a:r>
              <a:rPr lang="en-US" altLang="zh-CN" b="1" smtClean="0">
                <a:ea typeface="宋体" pitchFamily="2" charset="-122"/>
              </a:rPr>
              <a:t>Introduction</a:t>
            </a:r>
          </a:p>
        </p:txBody>
      </p:sp>
      <p:graphicFrame>
        <p:nvGraphicFramePr>
          <p:cNvPr id="16403" name="Object 19"/>
          <p:cNvGraphicFramePr>
            <a:graphicFrameLocks noChangeAspect="1"/>
          </p:cNvGraphicFramePr>
          <p:nvPr>
            <p:extLst>
              <p:ext uri="{D42A27DB-BD31-4B8C-83A1-F6EECF244321}">
                <p14:modId xmlns:p14="http://schemas.microsoft.com/office/powerpoint/2010/main" val="3159789688"/>
              </p:ext>
            </p:extLst>
          </p:nvPr>
        </p:nvGraphicFramePr>
        <p:xfrm>
          <a:off x="1231900" y="1734207"/>
          <a:ext cx="6923015" cy="3675993"/>
        </p:xfrm>
        <a:graphic>
          <a:graphicData uri="http://schemas.openxmlformats.org/presentationml/2006/ole">
            <mc:AlternateContent xmlns:mc="http://schemas.openxmlformats.org/markup-compatibility/2006">
              <mc:Choice xmlns:v="urn:schemas-microsoft-com:vml" Requires="v">
                <p:oleObj spid="_x0000_s28686" name="Equation" r:id="rId4" imgW="9172430" imgH="4871063" progId="Equation.DSMT4">
                  <p:embed/>
                </p:oleObj>
              </mc:Choice>
              <mc:Fallback>
                <p:oleObj name="Equation" r:id="rId4" imgW="9172430" imgH="487106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1734207"/>
                        <a:ext cx="6923015" cy="3675993"/>
                      </a:xfrm>
                      <a:prstGeom prst="rect">
                        <a:avLst/>
                      </a:prstGeom>
                      <a:noFill/>
                      <a:ln>
                        <a:noFill/>
                      </a:ln>
                      <a:effectLst/>
                      <a:extLst/>
                    </p:spPr>
                  </p:pic>
                </p:oleObj>
              </mc:Fallback>
            </mc:AlternateContent>
          </a:graphicData>
        </a:graphic>
      </p:graphicFrame>
      <p:sp>
        <p:nvSpPr>
          <p:cNvPr id="5130" name="Text Box 29"/>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3/24</a:t>
            </a:r>
            <a:endParaRPr lang="en-US" altLang="zh-CN" dirty="0">
              <a:ea typeface="宋体" pitchFamily="2" charset="-122"/>
            </a:endParaRPr>
          </a:p>
        </p:txBody>
      </p:sp>
    </p:spTree>
    <p:extLst>
      <p:ext uri="{BB962C8B-B14F-4D97-AF65-F5344CB8AC3E}">
        <p14:creationId xmlns:p14="http://schemas.microsoft.com/office/powerpoint/2010/main" val="2668881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24075" y="115888"/>
            <a:ext cx="4824413" cy="609600"/>
          </a:xfrm>
          <a:noFill/>
        </p:spPr>
        <p:txBody>
          <a:bodyPr/>
          <a:lstStyle/>
          <a:p>
            <a:pPr eaLnBrk="1" hangingPunct="1"/>
            <a:r>
              <a:rPr lang="en-US" altLang="zh-CN" b="1" smtClean="0">
                <a:ea typeface="宋体" pitchFamily="2" charset="-122"/>
              </a:rPr>
              <a:t>Introduction</a:t>
            </a:r>
          </a:p>
        </p:txBody>
      </p:sp>
      <p:sp>
        <p:nvSpPr>
          <p:cNvPr id="24580" name="Rectangle 4"/>
          <p:cNvSpPr>
            <a:spLocks noChangeArrowheads="1"/>
          </p:cNvSpPr>
          <p:nvPr/>
        </p:nvSpPr>
        <p:spPr bwMode="auto">
          <a:xfrm>
            <a:off x="0" y="3319463"/>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eaLnBrk="1" hangingPunct="1">
              <a:defRPr/>
            </a:pPr>
            <a:endParaRPr lang="zh-CN" altLang="en-US">
              <a:latin typeface="Arial" pitchFamily="34" charset="0"/>
              <a:ea typeface="宋体" pitchFamily="2" charset="-122"/>
            </a:endParaRPr>
          </a:p>
        </p:txBody>
      </p:sp>
      <p:grpSp>
        <p:nvGrpSpPr>
          <p:cNvPr id="6148" name="Group 19"/>
          <p:cNvGrpSpPr>
            <a:grpSpLocks/>
          </p:cNvGrpSpPr>
          <p:nvPr/>
        </p:nvGrpSpPr>
        <p:grpSpPr bwMode="auto">
          <a:xfrm>
            <a:off x="985838" y="4754563"/>
            <a:ext cx="7575550" cy="1006475"/>
            <a:chOff x="558" y="2932"/>
            <a:chExt cx="4772" cy="634"/>
          </a:xfrm>
        </p:grpSpPr>
        <p:sp>
          <p:nvSpPr>
            <p:cNvPr id="19478" name="Rectangle 22"/>
            <p:cNvSpPr>
              <a:spLocks noChangeArrowheads="1"/>
            </p:cNvSpPr>
            <p:nvPr/>
          </p:nvSpPr>
          <p:spPr bwMode="auto">
            <a:xfrm>
              <a:off x="558" y="2932"/>
              <a:ext cx="4772" cy="63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000">
                  <a:solidFill>
                    <a:schemeClr val="tx2"/>
                  </a:solidFill>
                  <a:effectLst>
                    <a:outerShdw blurRad="38100" dist="38100" dir="2700000" algn="tl">
                      <a:srgbClr val="C0C0C0"/>
                    </a:outerShdw>
                  </a:effectLst>
                  <a:latin typeface="微软雅黑" pitchFamily="34" charset="-122"/>
                  <a:ea typeface="微软雅黑" pitchFamily="34" charset="-122"/>
                </a:rPr>
                <a:t>long-term usage         performance degradation</a:t>
              </a:r>
            </a:p>
            <a:p>
              <a:pPr eaLnBrk="1" hangingPunct="1">
                <a:defRPr/>
              </a:pPr>
              <a:endParaRPr lang="en-US" altLang="zh-CN" sz="2000">
                <a:solidFill>
                  <a:schemeClr val="tx2"/>
                </a:solidFill>
                <a:effectLst>
                  <a:outerShdw blurRad="38100" dist="38100" dir="2700000" algn="tl">
                    <a:srgbClr val="C0C0C0"/>
                  </a:outerShdw>
                </a:effectLst>
                <a:latin typeface="微软雅黑" pitchFamily="34" charset="-122"/>
                <a:ea typeface="微软雅黑" pitchFamily="34" charset="-122"/>
              </a:endParaRPr>
            </a:p>
            <a:p>
              <a:pPr eaLnBrk="1" hangingPunct="1">
                <a:defRPr/>
              </a:pPr>
              <a:r>
                <a:rPr lang="en-US" altLang="zh-CN" sz="2000">
                  <a:solidFill>
                    <a:schemeClr val="tx2"/>
                  </a:solidFill>
                  <a:effectLst>
                    <a:outerShdw blurRad="38100" dist="38100" dir="2700000" algn="tl">
                      <a:srgbClr val="C0C0C0"/>
                    </a:outerShdw>
                  </a:effectLst>
                  <a:latin typeface="微软雅黑" pitchFamily="34" charset="-122"/>
                  <a:ea typeface="微软雅黑" pitchFamily="34" charset="-122"/>
                </a:rPr>
                <a:t>        fluctuation of meter coefficient          calibration needed</a:t>
              </a:r>
              <a:endParaRPr lang="en-US" altLang="zh-CN" sz="2000">
                <a:latin typeface="Arial" pitchFamily="34" charset="0"/>
                <a:ea typeface="宋体" pitchFamily="2" charset="-122"/>
              </a:endParaRPr>
            </a:p>
          </p:txBody>
        </p:sp>
        <p:sp>
          <p:nvSpPr>
            <p:cNvPr id="6153" name="Line 8"/>
            <p:cNvSpPr>
              <a:spLocks noChangeShapeType="1"/>
            </p:cNvSpPr>
            <p:nvPr/>
          </p:nvSpPr>
          <p:spPr bwMode="auto">
            <a:xfrm>
              <a:off x="1964" y="3069"/>
              <a:ext cx="317" cy="0"/>
            </a:xfrm>
            <a:prstGeom prst="line">
              <a:avLst/>
            </a:prstGeom>
            <a:noFill/>
            <a:ln w="57150">
              <a:solidFill>
                <a:srgbClr val="FF0000"/>
              </a:solidFill>
              <a:round/>
              <a:headEnd/>
              <a:tailEnd type="stealth"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6154" name="Line 9"/>
            <p:cNvSpPr>
              <a:spLocks noChangeShapeType="1"/>
            </p:cNvSpPr>
            <p:nvPr/>
          </p:nvSpPr>
          <p:spPr bwMode="auto">
            <a:xfrm>
              <a:off x="604" y="3431"/>
              <a:ext cx="317" cy="0"/>
            </a:xfrm>
            <a:prstGeom prst="line">
              <a:avLst/>
            </a:prstGeom>
            <a:noFill/>
            <a:ln w="57150">
              <a:solidFill>
                <a:srgbClr val="FF0000"/>
              </a:solidFill>
              <a:round/>
              <a:headEnd/>
              <a:tailEnd type="stealth"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6155" name="Line 10"/>
            <p:cNvSpPr>
              <a:spLocks noChangeShapeType="1"/>
            </p:cNvSpPr>
            <p:nvPr/>
          </p:nvSpPr>
          <p:spPr bwMode="auto">
            <a:xfrm>
              <a:off x="3462" y="3440"/>
              <a:ext cx="317" cy="0"/>
            </a:xfrm>
            <a:prstGeom prst="line">
              <a:avLst/>
            </a:prstGeom>
            <a:noFill/>
            <a:ln w="57150">
              <a:solidFill>
                <a:srgbClr val="FF0000"/>
              </a:solidFill>
              <a:round/>
              <a:headEnd/>
              <a:tailEnd type="stealth"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grpSp>
      <p:pic>
        <p:nvPicPr>
          <p:cNvPr id="6149" name="Picture 17" descr="241f95cad1c8a786eb1ded396109c93d70cf50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00213"/>
            <a:ext cx="29845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8" descr="u=4070666741,3998563813&amp;fm=21&amp;g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960563"/>
            <a:ext cx="2735262"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0"/>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4/24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24075" y="115888"/>
            <a:ext cx="4824413" cy="609600"/>
          </a:xfrm>
          <a:noFill/>
        </p:spPr>
        <p:txBody>
          <a:bodyPr/>
          <a:lstStyle/>
          <a:p>
            <a:pPr eaLnBrk="1" hangingPunct="1"/>
            <a:r>
              <a:rPr lang="en-US" altLang="zh-CN" b="1" smtClean="0">
                <a:ea typeface="宋体" pitchFamily="2" charset="-122"/>
              </a:rPr>
              <a:t>Introduction</a:t>
            </a:r>
          </a:p>
        </p:txBody>
      </p:sp>
      <p:sp>
        <p:nvSpPr>
          <p:cNvPr id="19478" name="Rectangle 22"/>
          <p:cNvSpPr>
            <a:spLocks noChangeArrowheads="1"/>
          </p:cNvSpPr>
          <p:nvPr/>
        </p:nvSpPr>
        <p:spPr bwMode="auto">
          <a:xfrm>
            <a:off x="755650" y="1354138"/>
            <a:ext cx="2754313" cy="5191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800">
                <a:solidFill>
                  <a:schemeClr val="tx2"/>
                </a:solidFill>
                <a:effectLst>
                  <a:outerShdw blurRad="38100" dist="38100" dir="2700000" algn="tl">
                    <a:srgbClr val="C0C0C0"/>
                  </a:outerShdw>
                </a:effectLst>
                <a:latin typeface="Franklin Gothic Medium" pitchFamily="34" charset="0"/>
                <a:ea typeface="微软雅黑" pitchFamily="34" charset="-122"/>
              </a:rPr>
              <a:t>Theoretical basis</a:t>
            </a:r>
            <a:endParaRPr lang="zh-CN" altLang="en-US" sz="2800">
              <a:solidFill>
                <a:schemeClr val="tx2"/>
              </a:solidFill>
              <a:effectLst>
                <a:outerShdw blurRad="38100" dist="38100" dir="2700000" algn="tl">
                  <a:srgbClr val="C0C0C0"/>
                </a:outerShdw>
              </a:effectLst>
              <a:latin typeface="Franklin Gothic Medium" pitchFamily="34" charset="0"/>
              <a:ea typeface="微软雅黑" pitchFamily="34" charset="-122"/>
            </a:endParaRPr>
          </a:p>
        </p:txBody>
      </p:sp>
      <p:sp>
        <p:nvSpPr>
          <p:cNvPr id="19479" name="Rectangle 23"/>
          <p:cNvSpPr>
            <a:spLocks noChangeArrowheads="1"/>
          </p:cNvSpPr>
          <p:nvPr/>
        </p:nvSpPr>
        <p:spPr bwMode="auto">
          <a:xfrm>
            <a:off x="755650" y="2632075"/>
            <a:ext cx="30734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800">
                <a:solidFill>
                  <a:schemeClr val="tx2"/>
                </a:solidFill>
                <a:effectLst>
                  <a:outerShdw blurRad="38100" dist="38100" dir="2700000" algn="tl">
                    <a:srgbClr val="C0C0C0"/>
                  </a:outerShdw>
                </a:effectLst>
                <a:latin typeface="Franklin Gothic Medium" pitchFamily="34" charset="0"/>
                <a:ea typeface="微软雅黑" pitchFamily="34" charset="-122"/>
              </a:rPr>
              <a:t>Review of research</a:t>
            </a:r>
            <a:endParaRPr lang="zh-CN" altLang="en-US" sz="2800">
              <a:solidFill>
                <a:schemeClr val="tx2"/>
              </a:solidFill>
              <a:effectLst>
                <a:outerShdw blurRad="38100" dist="38100" dir="2700000" algn="tl">
                  <a:srgbClr val="C0C0C0"/>
                </a:outerShdw>
              </a:effectLst>
              <a:latin typeface="Franklin Gothic Medium" pitchFamily="34" charset="0"/>
              <a:ea typeface="微软雅黑" pitchFamily="34" charset="-122"/>
            </a:endParaRPr>
          </a:p>
        </p:txBody>
      </p:sp>
      <p:graphicFrame>
        <p:nvGraphicFramePr>
          <p:cNvPr id="7173" name="Object 13"/>
          <p:cNvGraphicFramePr>
            <a:graphicFrameLocks noChangeAspect="1"/>
          </p:cNvGraphicFramePr>
          <p:nvPr/>
        </p:nvGraphicFramePr>
        <p:xfrm>
          <a:off x="4679950" y="1889125"/>
          <a:ext cx="114300" cy="177800"/>
        </p:xfrm>
        <a:graphic>
          <a:graphicData uri="http://schemas.openxmlformats.org/presentationml/2006/ole">
            <mc:AlternateContent xmlns:mc="http://schemas.openxmlformats.org/markup-compatibility/2006">
              <mc:Choice xmlns:v="urn:schemas-microsoft-com:vml" Requires="v">
                <p:oleObj spid="_x0000_s7308" name="Equation" r:id="rId4" imgW="114102" imgH="177492" progId="Equation.DSMT4">
                  <p:embed/>
                </p:oleObj>
              </mc:Choice>
              <mc:Fallback>
                <p:oleObj name="Equation" r:id="rId4" imgW="114102" imgH="177492"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1889125"/>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14"/>
          <p:cNvGraphicFramePr>
            <a:graphicFrameLocks noChangeAspect="1"/>
          </p:cNvGraphicFramePr>
          <p:nvPr/>
        </p:nvGraphicFramePr>
        <p:xfrm>
          <a:off x="3292475" y="1941513"/>
          <a:ext cx="2619375" cy="558800"/>
        </p:xfrm>
        <a:graphic>
          <a:graphicData uri="http://schemas.openxmlformats.org/presentationml/2006/ole">
            <mc:AlternateContent xmlns:mc="http://schemas.openxmlformats.org/markup-compatibility/2006">
              <mc:Choice xmlns:v="urn:schemas-microsoft-com:vml" Requires="v">
                <p:oleObj spid="_x0000_s7309" name="Equation" r:id="rId6" imgW="1155700" imgH="241300" progId="Equation.DSMT4">
                  <p:embed/>
                </p:oleObj>
              </mc:Choice>
              <mc:Fallback>
                <p:oleObj name="Equation" r:id="rId6" imgW="1155700" imgH="2413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475" y="1941513"/>
                        <a:ext cx="2619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57"/>
          <p:cNvGrpSpPr>
            <a:grpSpLocks/>
          </p:cNvGrpSpPr>
          <p:nvPr/>
        </p:nvGrpSpPr>
        <p:grpSpPr bwMode="auto">
          <a:xfrm>
            <a:off x="1381103" y="3516296"/>
            <a:ext cx="2855935" cy="2232025"/>
            <a:chOff x="1066" y="2613"/>
            <a:chExt cx="1633" cy="1406"/>
          </a:xfrm>
          <a:scene3d>
            <a:camera prst="perspectiveFront" fov="3300000">
              <a:rot lat="486000" lon="19530000" rev="174000"/>
            </a:camera>
            <a:lightRig rig="harsh" dir="t">
              <a:rot lat="0" lon="0" rev="3000000"/>
            </a:lightRig>
          </a:scene3d>
        </p:grpSpPr>
        <p:sp>
          <p:nvSpPr>
            <p:cNvPr id="23" name="Rectangle 58"/>
            <p:cNvSpPr>
              <a:spLocks noChangeArrowheads="1"/>
            </p:cNvSpPr>
            <p:nvPr/>
          </p:nvSpPr>
          <p:spPr bwMode="auto">
            <a:xfrm>
              <a:off x="1076" y="2855"/>
              <a:ext cx="1618" cy="1164"/>
            </a:xfrm>
            <a:prstGeom prst="rect">
              <a:avLst/>
            </a:prstGeom>
            <a:solidFill>
              <a:srgbClr val="0046FC">
                <a:alpha val="20000"/>
              </a:srgbClr>
            </a:solidFill>
            <a:ln w="12700">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nchor="ctr"/>
            <a:lstStyle/>
            <a:p>
              <a:pPr eaLnBrk="1" hangingPunct="1">
                <a:defRPr/>
              </a:pPr>
              <a:endParaRPr lang="zh-CN" altLang="en-US">
                <a:latin typeface="Arial" charset="0"/>
                <a:ea typeface="宋体" charset="-122"/>
              </a:endParaRPr>
            </a:p>
          </p:txBody>
        </p:sp>
        <p:sp>
          <p:nvSpPr>
            <p:cNvPr id="24" name="Rectangle 59"/>
            <p:cNvSpPr>
              <a:spLocks noChangeArrowheads="1"/>
            </p:cNvSpPr>
            <p:nvPr/>
          </p:nvSpPr>
          <p:spPr bwMode="auto">
            <a:xfrm>
              <a:off x="1066" y="2613"/>
              <a:ext cx="1633" cy="288"/>
            </a:xfrm>
            <a:prstGeom prst="rect">
              <a:avLst/>
            </a:prstGeom>
            <a:solidFill>
              <a:srgbClr val="0046FC"/>
            </a:solidFill>
            <a:ln w="9525" algn="ctr">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nchor="ctr"/>
            <a:lstStyle/>
            <a:p>
              <a:pPr eaLnBrk="1" hangingPunct="1">
                <a:defRPr/>
              </a:pPr>
              <a:endParaRPr lang="zh-CN" altLang="en-US">
                <a:latin typeface="Arial" charset="0"/>
                <a:ea typeface="宋体" charset="-122"/>
              </a:endParaRPr>
            </a:p>
          </p:txBody>
        </p:sp>
        <p:sp>
          <p:nvSpPr>
            <p:cNvPr id="25" name="AutoShape 60"/>
            <p:cNvSpPr>
              <a:spLocks noChangeArrowheads="1"/>
            </p:cNvSpPr>
            <p:nvPr/>
          </p:nvSpPr>
          <p:spPr bwMode="auto">
            <a:xfrm>
              <a:off x="1093" y="2634"/>
              <a:ext cx="1547" cy="221"/>
            </a:xfrm>
            <a:prstGeom prst="roundRect">
              <a:avLst>
                <a:gd name="adj" fmla="val 17963"/>
              </a:avLst>
            </a:prstGeom>
            <a:gradFill rotWithShape="1">
              <a:gsLst>
                <a:gs pos="0">
                  <a:schemeClr val="bg1">
                    <a:alpha val="51999"/>
                  </a:schemeClr>
                </a:gs>
                <a:gs pos="100000">
                  <a:schemeClr val="bg1">
                    <a:alpha val="0"/>
                  </a:schemeClr>
                </a:gs>
              </a:gsLst>
              <a:lin ang="5400000" scaled="1"/>
            </a:gradFill>
            <a:ln w="25400">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nchor="ctr"/>
            <a:lstStyle/>
            <a:p>
              <a:pPr eaLnBrk="1" hangingPunct="1">
                <a:defRPr/>
              </a:pPr>
              <a:endParaRPr lang="zh-CN" altLang="en-US">
                <a:latin typeface="Arial" charset="0"/>
                <a:ea typeface="宋体" charset="-122"/>
              </a:endParaRPr>
            </a:p>
          </p:txBody>
        </p:sp>
      </p:grpSp>
      <p:sp>
        <p:nvSpPr>
          <p:cNvPr id="7176" name="Text Box 62"/>
          <p:cNvSpPr txBox="1">
            <a:spLocks noChangeArrowheads="1"/>
          </p:cNvSpPr>
          <p:nvPr/>
        </p:nvSpPr>
        <p:spPr bwMode="auto">
          <a:xfrm>
            <a:off x="1495425" y="4132263"/>
            <a:ext cx="24288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50000"/>
              </a:lnSpc>
            </a:pPr>
            <a:r>
              <a:rPr lang="en-US" altLang="zh-CN" b="1">
                <a:solidFill>
                  <a:srgbClr val="000099"/>
                </a:solidFill>
                <a:latin typeface="Century" pitchFamily="18" charset="0"/>
                <a:ea typeface="微软雅黑" pitchFamily="34" charset="-122"/>
                <a:cs typeface="HY헤드라인M"/>
              </a:rPr>
              <a:t>1</a:t>
            </a:r>
            <a:r>
              <a:rPr lang="zh-CN" altLang="en-US" b="1">
                <a:solidFill>
                  <a:srgbClr val="000099"/>
                </a:solidFill>
                <a:latin typeface="Century" pitchFamily="18" charset="0"/>
                <a:ea typeface="微软雅黑" pitchFamily="34" charset="-122"/>
                <a:cs typeface="HY헤드라인M"/>
              </a:rPr>
              <a:t>、</a:t>
            </a:r>
            <a:r>
              <a:rPr lang="en-US" altLang="zh-CN" b="1">
                <a:solidFill>
                  <a:srgbClr val="000099"/>
                </a:solidFill>
                <a:latin typeface="Century" pitchFamily="18" charset="0"/>
                <a:ea typeface="微软雅黑" pitchFamily="34" charset="-122"/>
                <a:cs typeface="HY헤드라인M"/>
              </a:rPr>
              <a:t>mass method</a:t>
            </a:r>
          </a:p>
          <a:p>
            <a:pPr eaLnBrk="1" hangingPunct="1">
              <a:lnSpc>
                <a:spcPct val="150000"/>
              </a:lnSpc>
            </a:pPr>
            <a:r>
              <a:rPr lang="en-US" altLang="zh-CN" b="1">
                <a:solidFill>
                  <a:srgbClr val="000099"/>
                </a:solidFill>
                <a:latin typeface="Century" pitchFamily="18" charset="0"/>
                <a:ea typeface="微软雅黑" pitchFamily="34" charset="-122"/>
                <a:cs typeface="HY헤드라인M"/>
              </a:rPr>
              <a:t>2</a:t>
            </a:r>
            <a:r>
              <a:rPr lang="zh-CN" altLang="en-US" b="1">
                <a:solidFill>
                  <a:srgbClr val="000099"/>
                </a:solidFill>
                <a:latin typeface="Century" pitchFamily="18" charset="0"/>
                <a:ea typeface="微软雅黑" pitchFamily="34" charset="-122"/>
                <a:cs typeface="HY헤드라인M"/>
              </a:rPr>
              <a:t>、</a:t>
            </a:r>
            <a:r>
              <a:rPr lang="en-US" altLang="zh-CN" b="1">
                <a:solidFill>
                  <a:srgbClr val="000099"/>
                </a:solidFill>
                <a:latin typeface="Century" pitchFamily="18" charset="0"/>
                <a:ea typeface="微软雅黑" pitchFamily="34" charset="-122"/>
                <a:cs typeface="HY헤드라인M"/>
              </a:rPr>
              <a:t>volume method</a:t>
            </a:r>
          </a:p>
        </p:txBody>
      </p:sp>
      <p:sp>
        <p:nvSpPr>
          <p:cNvPr id="7177" name="Rectangle 712"/>
          <p:cNvSpPr>
            <a:spLocks noChangeAspect="1" noChangeArrowheads="1"/>
          </p:cNvSpPr>
          <p:nvPr/>
        </p:nvSpPr>
        <p:spPr bwMode="auto">
          <a:xfrm>
            <a:off x="1692275" y="3594100"/>
            <a:ext cx="1714500" cy="292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spAutoFit/>
          </a:bodyPr>
          <a:lstStyle/>
          <a:p>
            <a:pPr algn="ctr" defTabSz="857250"/>
            <a:r>
              <a:rPr lang="en-US" altLang="zh-CN" sz="1900" b="1">
                <a:solidFill>
                  <a:schemeClr val="bg1"/>
                </a:solidFill>
                <a:latin typeface="微软雅黑" pitchFamily="34" charset="-122"/>
                <a:ea typeface="微软雅黑" pitchFamily="34" charset="-122"/>
              </a:rPr>
              <a:t>Static</a:t>
            </a:r>
            <a:endParaRPr lang="en-US" altLang="ko-KR" sz="1900" b="1">
              <a:solidFill>
                <a:schemeClr val="bg1"/>
              </a:solidFill>
              <a:latin typeface="微软雅黑" pitchFamily="34" charset="-122"/>
              <a:ea typeface="微软雅黑" pitchFamily="34" charset="-122"/>
            </a:endParaRPr>
          </a:p>
        </p:txBody>
      </p:sp>
      <p:grpSp>
        <p:nvGrpSpPr>
          <p:cNvPr id="16" name="Group 51"/>
          <p:cNvGrpSpPr>
            <a:grpSpLocks/>
          </p:cNvGrpSpPr>
          <p:nvPr/>
        </p:nvGrpSpPr>
        <p:grpSpPr bwMode="auto">
          <a:xfrm>
            <a:off x="5005388" y="3443270"/>
            <a:ext cx="2852760" cy="2232025"/>
            <a:chOff x="3153" y="2592"/>
            <a:chExt cx="1633" cy="1406"/>
          </a:xfrm>
          <a:scene3d>
            <a:camera prst="perspectiveFront" fov="3300000">
              <a:rot lat="486000" lon="19530000" rev="174000"/>
            </a:camera>
            <a:lightRig rig="harsh" dir="t">
              <a:rot lat="0" lon="0" rev="3000000"/>
            </a:lightRig>
          </a:scene3d>
        </p:grpSpPr>
        <p:sp>
          <p:nvSpPr>
            <p:cNvPr id="17" name="Rectangle 52"/>
            <p:cNvSpPr>
              <a:spLocks noChangeArrowheads="1"/>
            </p:cNvSpPr>
            <p:nvPr/>
          </p:nvSpPr>
          <p:spPr bwMode="auto">
            <a:xfrm>
              <a:off x="3163" y="2834"/>
              <a:ext cx="1618" cy="1164"/>
            </a:xfrm>
            <a:prstGeom prst="rect">
              <a:avLst/>
            </a:prstGeom>
            <a:solidFill>
              <a:srgbClr val="00B050">
                <a:alpha val="20000"/>
              </a:srgbClr>
            </a:solidFill>
            <a:ln w="12700">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nchor="ctr"/>
            <a:lstStyle/>
            <a:p>
              <a:pPr eaLnBrk="1" hangingPunct="1">
                <a:defRPr/>
              </a:pPr>
              <a:endParaRPr lang="zh-CN" altLang="en-US">
                <a:latin typeface="Arial" charset="0"/>
                <a:ea typeface="宋体" charset="-122"/>
              </a:endParaRPr>
            </a:p>
          </p:txBody>
        </p:sp>
        <p:sp>
          <p:nvSpPr>
            <p:cNvPr id="18" name="Rectangle 53"/>
            <p:cNvSpPr>
              <a:spLocks noChangeArrowheads="1"/>
            </p:cNvSpPr>
            <p:nvPr/>
          </p:nvSpPr>
          <p:spPr bwMode="auto">
            <a:xfrm>
              <a:off x="3153" y="2592"/>
              <a:ext cx="1633" cy="288"/>
            </a:xfrm>
            <a:prstGeom prst="rect">
              <a:avLst/>
            </a:prstGeom>
            <a:solidFill>
              <a:srgbClr val="00B050"/>
            </a:solidFill>
            <a:ln w="9525" algn="ctr">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nchor="ctr"/>
            <a:lstStyle/>
            <a:p>
              <a:pPr eaLnBrk="1" hangingPunct="1">
                <a:defRPr/>
              </a:pPr>
              <a:endParaRPr lang="zh-CN" altLang="en-US">
                <a:latin typeface="Arial" charset="0"/>
                <a:ea typeface="宋体" charset="-122"/>
              </a:endParaRPr>
            </a:p>
          </p:txBody>
        </p:sp>
        <p:sp>
          <p:nvSpPr>
            <p:cNvPr id="19" name="AutoShape 54"/>
            <p:cNvSpPr>
              <a:spLocks noChangeArrowheads="1"/>
            </p:cNvSpPr>
            <p:nvPr/>
          </p:nvSpPr>
          <p:spPr bwMode="auto">
            <a:xfrm>
              <a:off x="3180" y="2613"/>
              <a:ext cx="1547" cy="221"/>
            </a:xfrm>
            <a:prstGeom prst="roundRect">
              <a:avLst>
                <a:gd name="adj" fmla="val 17963"/>
              </a:avLst>
            </a:prstGeom>
            <a:gradFill rotWithShape="1">
              <a:gsLst>
                <a:gs pos="0">
                  <a:schemeClr val="bg1">
                    <a:alpha val="51999"/>
                  </a:schemeClr>
                </a:gs>
                <a:gs pos="100000">
                  <a:schemeClr val="bg1">
                    <a:alpha val="0"/>
                  </a:schemeClr>
                </a:gs>
              </a:gsLst>
              <a:lin ang="5400000" scaled="1"/>
            </a:gradFill>
            <a:ln w="25400">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nchor="ctr"/>
            <a:lstStyle/>
            <a:p>
              <a:pPr eaLnBrk="1" hangingPunct="1">
                <a:defRPr/>
              </a:pPr>
              <a:endParaRPr lang="zh-CN" altLang="en-US">
                <a:latin typeface="Arial" charset="0"/>
                <a:ea typeface="宋体" charset="-122"/>
              </a:endParaRPr>
            </a:p>
          </p:txBody>
        </p:sp>
      </p:grpSp>
      <p:sp>
        <p:nvSpPr>
          <p:cNvPr id="7179" name="Text Box 56"/>
          <p:cNvSpPr txBox="1">
            <a:spLocks noChangeArrowheads="1"/>
          </p:cNvSpPr>
          <p:nvPr/>
        </p:nvSpPr>
        <p:spPr bwMode="auto">
          <a:xfrm>
            <a:off x="5170488" y="4189413"/>
            <a:ext cx="2857500" cy="133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50000"/>
              </a:lnSpc>
            </a:pPr>
            <a:r>
              <a:rPr lang="en-US" altLang="zh-CN" b="1">
                <a:solidFill>
                  <a:srgbClr val="000099"/>
                </a:solidFill>
                <a:latin typeface="Century" pitchFamily="18" charset="0"/>
                <a:ea typeface="微软雅黑" pitchFamily="34" charset="-122"/>
                <a:cs typeface="HY헤드라인M"/>
              </a:rPr>
              <a:t>1</a:t>
            </a:r>
            <a:r>
              <a:rPr lang="zh-CN" altLang="en-US" b="1">
                <a:solidFill>
                  <a:srgbClr val="000099"/>
                </a:solidFill>
                <a:latin typeface="Century" pitchFamily="18" charset="0"/>
                <a:ea typeface="微软雅黑" pitchFamily="34" charset="-122"/>
                <a:cs typeface="HY헤드라인M"/>
              </a:rPr>
              <a:t>、</a:t>
            </a:r>
            <a:r>
              <a:rPr lang="en-US" altLang="zh-CN" b="1">
                <a:solidFill>
                  <a:srgbClr val="000099"/>
                </a:solidFill>
                <a:latin typeface="Century" pitchFamily="18" charset="0"/>
                <a:ea typeface="微软雅黑" pitchFamily="34" charset="-122"/>
                <a:cs typeface="HY헤드라인M"/>
              </a:rPr>
              <a:t>thimble method </a:t>
            </a:r>
          </a:p>
          <a:p>
            <a:pPr eaLnBrk="1" hangingPunct="1">
              <a:lnSpc>
                <a:spcPct val="150000"/>
              </a:lnSpc>
            </a:pPr>
            <a:r>
              <a:rPr lang="en-US" altLang="zh-CN" b="1">
                <a:solidFill>
                  <a:srgbClr val="000099"/>
                </a:solidFill>
                <a:latin typeface="Century" pitchFamily="18" charset="0"/>
                <a:ea typeface="微软雅黑" pitchFamily="34" charset="-122"/>
                <a:cs typeface="HY헤드라인M"/>
              </a:rPr>
              <a:t>2</a:t>
            </a:r>
            <a:r>
              <a:rPr lang="zh-CN" altLang="en-US" b="1">
                <a:solidFill>
                  <a:srgbClr val="000099"/>
                </a:solidFill>
                <a:latin typeface="Century" pitchFamily="18" charset="0"/>
                <a:ea typeface="微软雅黑" pitchFamily="34" charset="-122"/>
                <a:cs typeface="HY헤드라인M"/>
              </a:rPr>
              <a:t>、</a:t>
            </a:r>
            <a:r>
              <a:rPr lang="en-US" altLang="zh-CN" b="1">
                <a:solidFill>
                  <a:srgbClr val="000099"/>
                </a:solidFill>
                <a:latin typeface="Century" pitchFamily="18" charset="0"/>
                <a:ea typeface="微软雅黑" pitchFamily="34" charset="-122"/>
                <a:cs typeface="HY헤드라인M"/>
              </a:rPr>
              <a:t>……</a:t>
            </a:r>
          </a:p>
          <a:p>
            <a:pPr eaLnBrk="1" hangingPunct="1">
              <a:lnSpc>
                <a:spcPct val="150000"/>
              </a:lnSpc>
            </a:pPr>
            <a:endParaRPr lang="en-US" altLang="ko-KR" b="1">
              <a:solidFill>
                <a:srgbClr val="000099"/>
              </a:solidFill>
              <a:latin typeface="Century" pitchFamily="18" charset="0"/>
              <a:ea typeface="微软雅黑" pitchFamily="34" charset="-122"/>
              <a:cs typeface="Arial" pitchFamily="34" charset="0"/>
            </a:endParaRPr>
          </a:p>
        </p:txBody>
      </p:sp>
      <p:sp>
        <p:nvSpPr>
          <p:cNvPr id="7180" name="Rectangle 711"/>
          <p:cNvSpPr>
            <a:spLocks noChangeArrowheads="1"/>
          </p:cNvSpPr>
          <p:nvPr/>
        </p:nvSpPr>
        <p:spPr bwMode="auto">
          <a:xfrm>
            <a:off x="5651500" y="3522663"/>
            <a:ext cx="1152525" cy="288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spAutoFit/>
          </a:bodyPr>
          <a:lstStyle/>
          <a:p>
            <a:pPr algn="ctr" defTabSz="857250"/>
            <a:r>
              <a:rPr lang="en-US" altLang="zh-CN" sz="1900" b="1">
                <a:solidFill>
                  <a:schemeClr val="bg1"/>
                </a:solidFill>
                <a:latin typeface="微软雅黑" pitchFamily="34" charset="-122"/>
                <a:ea typeface="微软雅黑" pitchFamily="34" charset="-122"/>
              </a:rPr>
              <a:t>Dynamic</a:t>
            </a:r>
            <a:endParaRPr lang="en-US" altLang="ko-KR" sz="1900" b="1">
              <a:solidFill>
                <a:schemeClr val="bg1"/>
              </a:solidFill>
              <a:latin typeface="微软雅黑" pitchFamily="34" charset="-122"/>
              <a:ea typeface="微软雅黑" pitchFamily="34" charset="-122"/>
            </a:endParaRPr>
          </a:p>
        </p:txBody>
      </p:sp>
      <p:sp>
        <p:nvSpPr>
          <p:cNvPr id="7181" name="Text Box 21"/>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5/24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0" name="Rectangle 24"/>
          <p:cNvSpPr>
            <a:spLocks noChangeArrowheads="1"/>
          </p:cNvSpPr>
          <p:nvPr/>
        </p:nvSpPr>
        <p:spPr bwMode="auto">
          <a:xfrm>
            <a:off x="606425" y="1374775"/>
            <a:ext cx="7493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800">
                <a:solidFill>
                  <a:schemeClr val="tx2"/>
                </a:solidFill>
                <a:effectLst>
                  <a:outerShdw blurRad="38100" dist="38100" dir="2700000" algn="tl">
                    <a:srgbClr val="C0C0C0"/>
                  </a:outerShdw>
                </a:effectLst>
                <a:latin typeface="Franklin Gothic Medium" pitchFamily="34" charset="0"/>
                <a:ea typeface="微软雅黑" pitchFamily="34" charset="-122"/>
              </a:rPr>
              <a:t>Principle and method presented by our research</a:t>
            </a:r>
            <a:endParaRPr lang="zh-CN" altLang="en-US" sz="2800">
              <a:solidFill>
                <a:schemeClr val="tx2"/>
              </a:solidFill>
              <a:effectLst>
                <a:outerShdw blurRad="38100" dist="38100" dir="2700000" algn="tl">
                  <a:srgbClr val="C0C0C0"/>
                </a:outerShdw>
              </a:effectLst>
              <a:latin typeface="Franklin Gothic Medium" pitchFamily="34" charset="0"/>
              <a:ea typeface="微软雅黑" pitchFamily="34" charset="-122"/>
            </a:endParaRPr>
          </a:p>
        </p:txBody>
      </p:sp>
      <p:pic>
        <p:nvPicPr>
          <p:cNvPr id="819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179638"/>
            <a:ext cx="7408863" cy="39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0"/>
          <p:cNvSpPr>
            <a:spLocks noGrp="1" noChangeArrowheads="1"/>
          </p:cNvSpPr>
          <p:nvPr>
            <p:ph type="title"/>
          </p:nvPr>
        </p:nvSpPr>
        <p:spPr>
          <a:xfrm>
            <a:off x="2124075" y="115888"/>
            <a:ext cx="4824413" cy="609600"/>
          </a:xfrm>
          <a:noFill/>
        </p:spPr>
        <p:txBody>
          <a:bodyPr/>
          <a:lstStyle/>
          <a:p>
            <a:pPr eaLnBrk="1" hangingPunct="1"/>
            <a:r>
              <a:rPr lang="en-US" altLang="zh-CN" b="1" smtClean="0">
                <a:ea typeface="宋体" pitchFamily="2" charset="-122"/>
              </a:rPr>
              <a:t>Introduction</a:t>
            </a:r>
          </a:p>
        </p:txBody>
      </p:sp>
      <p:sp>
        <p:nvSpPr>
          <p:cNvPr id="8197" name="Text Box 21"/>
          <p:cNvSpPr txBox="1">
            <a:spLocks noChangeArrowheads="1"/>
          </p:cNvSpPr>
          <p:nvPr/>
        </p:nvSpPr>
        <p:spPr bwMode="auto">
          <a:xfrm>
            <a:off x="152400" y="6451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zh-CN" dirty="0">
                <a:ea typeface="宋体" pitchFamily="2" charset="-122"/>
              </a:rPr>
              <a:t> </a:t>
            </a:r>
            <a:r>
              <a:rPr lang="en-US" altLang="zh-CN" dirty="0" smtClean="0">
                <a:ea typeface="宋体" pitchFamily="2" charset="-122"/>
              </a:rPr>
              <a:t>6/24</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39tgp_sunset_brown">
  <a:themeElements>
    <a:clrScheme name="039tgp_sunset_brown 1">
      <a:dk1>
        <a:srgbClr val="666699"/>
      </a:dk1>
      <a:lt1>
        <a:srgbClr val="FFFFFF"/>
      </a:lt1>
      <a:dk2>
        <a:srgbClr val="000000"/>
      </a:dk2>
      <a:lt2>
        <a:srgbClr val="FFFFCC"/>
      </a:lt2>
      <a:accent1>
        <a:srgbClr val="71A4B9"/>
      </a:accent1>
      <a:accent2>
        <a:srgbClr val="917FC9"/>
      </a:accent2>
      <a:accent3>
        <a:srgbClr val="FFFFFF"/>
      </a:accent3>
      <a:accent4>
        <a:srgbClr val="565682"/>
      </a:accent4>
      <a:accent5>
        <a:srgbClr val="BBCFD9"/>
      </a:accent5>
      <a:accent6>
        <a:srgbClr val="8372B6"/>
      </a:accent6>
      <a:hlink>
        <a:srgbClr val="54985E"/>
      </a:hlink>
      <a:folHlink>
        <a:srgbClr val="878FA5"/>
      </a:folHlink>
    </a:clrScheme>
    <a:fontScheme name="039tgp_sunset_brow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39tgp_sunset_brown 1">
        <a:dk1>
          <a:srgbClr val="666699"/>
        </a:dk1>
        <a:lt1>
          <a:srgbClr val="FFFFFF"/>
        </a:lt1>
        <a:dk2>
          <a:srgbClr val="000000"/>
        </a:dk2>
        <a:lt2>
          <a:srgbClr val="FFFFCC"/>
        </a:lt2>
        <a:accent1>
          <a:srgbClr val="71A4B9"/>
        </a:accent1>
        <a:accent2>
          <a:srgbClr val="917FC9"/>
        </a:accent2>
        <a:accent3>
          <a:srgbClr val="FFFFFF"/>
        </a:accent3>
        <a:accent4>
          <a:srgbClr val="565682"/>
        </a:accent4>
        <a:accent5>
          <a:srgbClr val="BBCFD9"/>
        </a:accent5>
        <a:accent6>
          <a:srgbClr val="8372B6"/>
        </a:accent6>
        <a:hlink>
          <a:srgbClr val="54985E"/>
        </a:hlink>
        <a:folHlink>
          <a:srgbClr val="878FA5"/>
        </a:folHlink>
      </a:clrScheme>
      <a:clrMap bg1="lt1" tx1="dk1" bg2="lt2" tx2="dk2" accent1="accent1" accent2="accent2" accent3="accent3" accent4="accent4" accent5="accent5" accent6="accent6" hlink="hlink" folHlink="folHlink"/>
    </a:extraClrScheme>
    <a:extraClrScheme>
      <a:clrScheme name="039tgp_sunset_brown 2">
        <a:dk1>
          <a:srgbClr val="29698D"/>
        </a:dk1>
        <a:lt1>
          <a:srgbClr val="FFFFFF"/>
        </a:lt1>
        <a:dk2>
          <a:srgbClr val="000000"/>
        </a:dk2>
        <a:lt2>
          <a:srgbClr val="D6E1E2"/>
        </a:lt2>
        <a:accent1>
          <a:srgbClr val="FF5050"/>
        </a:accent1>
        <a:accent2>
          <a:srgbClr val="FF9933"/>
        </a:accent2>
        <a:accent3>
          <a:srgbClr val="FFFFFF"/>
        </a:accent3>
        <a:accent4>
          <a:srgbClr val="215978"/>
        </a:accent4>
        <a:accent5>
          <a:srgbClr val="FFB3B3"/>
        </a:accent5>
        <a:accent6>
          <a:srgbClr val="E78A2D"/>
        </a:accent6>
        <a:hlink>
          <a:srgbClr val="996633"/>
        </a:hlink>
        <a:folHlink>
          <a:srgbClr val="1FA6A7"/>
        </a:folHlink>
      </a:clrScheme>
      <a:clrMap bg1="lt1" tx1="dk1" bg2="lt2" tx2="dk2" accent1="accent1" accent2="accent2" accent3="accent3" accent4="accent4" accent5="accent5" accent6="accent6" hlink="hlink" folHlink="folHlink"/>
    </a:extraClrScheme>
    <a:extraClrScheme>
      <a:clrScheme name="039tgp_sunset_brown 3">
        <a:dk1>
          <a:srgbClr val="29698D"/>
        </a:dk1>
        <a:lt1>
          <a:srgbClr val="FFFFFF"/>
        </a:lt1>
        <a:dk2>
          <a:srgbClr val="000000"/>
        </a:dk2>
        <a:lt2>
          <a:srgbClr val="DDDDDD"/>
        </a:lt2>
        <a:accent1>
          <a:srgbClr val="9A6B16"/>
        </a:accent1>
        <a:accent2>
          <a:srgbClr val="FF9900"/>
        </a:accent2>
        <a:accent3>
          <a:srgbClr val="FFFFFF"/>
        </a:accent3>
        <a:accent4>
          <a:srgbClr val="215978"/>
        </a:accent4>
        <a:accent5>
          <a:srgbClr val="CABAAB"/>
        </a:accent5>
        <a:accent6>
          <a:srgbClr val="E78A00"/>
        </a:accent6>
        <a:hlink>
          <a:srgbClr val="669900"/>
        </a:hlink>
        <a:folHlink>
          <a:srgbClr val="83A6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039tgp_sunset_brown</Template>
  <TotalTime>1390</TotalTime>
  <Words>762</Words>
  <Application>Microsoft Office PowerPoint</Application>
  <PresentationFormat>On-screen Show (4:3)</PresentationFormat>
  <Paragraphs>223</Paragraphs>
  <Slides>28</Slides>
  <Notes>25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28</vt:i4>
      </vt:variant>
    </vt:vector>
  </HeadingPairs>
  <TitlesOfParts>
    <vt:vector size="33" baseType="lpstr">
      <vt:lpstr>039tgp_sunset_brown</vt:lpstr>
      <vt:lpstr>13_一般</vt:lpstr>
      <vt:lpstr>Equation</vt:lpstr>
      <vt:lpstr>Visio</vt:lpstr>
      <vt:lpstr>Image</vt:lpstr>
      <vt:lpstr>About OMICS Group</vt:lpstr>
      <vt:lpstr>About OMICS Group Conferences</vt:lpstr>
      <vt:lpstr>Simulation Research of Driving Schemes for a Dynamic Calibration System of Fuel Turbine Flowmeters</vt:lpstr>
      <vt:lpstr>Contents</vt:lpstr>
      <vt:lpstr>Introduction</vt:lpstr>
      <vt:lpstr>Introduction</vt:lpstr>
      <vt:lpstr>Introduction</vt:lpstr>
      <vt:lpstr>Introduction</vt:lpstr>
      <vt:lpstr>Introduction</vt:lpstr>
      <vt:lpstr>Modeling and Simulation</vt:lpstr>
      <vt:lpstr>Modeling and Simulation</vt:lpstr>
      <vt:lpstr>Modeling and Simulation</vt:lpstr>
      <vt:lpstr>Modeling and Simulation</vt:lpstr>
      <vt:lpstr>PowerPoint Presentation</vt:lpstr>
      <vt:lpstr>Modeling and Simulation</vt:lpstr>
      <vt:lpstr>Results and Discussion</vt:lpstr>
      <vt:lpstr>Results and Discussion</vt:lpstr>
      <vt:lpstr>PowerPoint Presentation</vt:lpstr>
      <vt:lpstr>Modeling and Simulation</vt:lpstr>
      <vt:lpstr>Results and Discussion</vt:lpstr>
      <vt:lpstr>Results and Discussion</vt:lpstr>
      <vt:lpstr>Results and Discussion</vt:lpstr>
      <vt:lpstr>Results and Discussion</vt:lpstr>
      <vt:lpstr>Conclusions and Ongoing work</vt:lpstr>
      <vt:lpstr>Conclusions and Ongoing work</vt:lpstr>
      <vt:lpstr>Conclusions and Ongoing work</vt:lpstr>
      <vt:lpstr>Conclusions and Ongoing work</vt:lpstr>
      <vt:lpstr>PowerPoint Presentation</vt:lpstr>
    </vt:vector>
  </TitlesOfParts>
  <Company>NUAA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雨林木风</dc:creator>
  <cp:lastModifiedBy>valentina</cp:lastModifiedBy>
  <cp:revision>142</cp:revision>
  <dcterms:created xsi:type="dcterms:W3CDTF">2015-10-01T07:48:16Z</dcterms:created>
  <dcterms:modified xsi:type="dcterms:W3CDTF">2015-10-13T16:04:30Z</dcterms:modified>
</cp:coreProperties>
</file>