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3"/>
  </p:notesMasterIdLst>
  <p:handoutMasterIdLst>
    <p:handoutMasterId r:id="rId34"/>
  </p:handoutMasterIdLst>
  <p:sldIdLst>
    <p:sldId id="305" r:id="rId2"/>
    <p:sldId id="306" r:id="rId3"/>
    <p:sldId id="257" r:id="rId4"/>
    <p:sldId id="259" r:id="rId5"/>
    <p:sldId id="260" r:id="rId6"/>
    <p:sldId id="261" r:id="rId7"/>
    <p:sldId id="262" r:id="rId8"/>
    <p:sldId id="265" r:id="rId9"/>
    <p:sldId id="266" r:id="rId10"/>
    <p:sldId id="267" r:id="rId11"/>
    <p:sldId id="269"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7" r:id="rId25"/>
    <p:sldId id="299" r:id="rId26"/>
    <p:sldId id="300" r:id="rId27"/>
    <p:sldId id="304" r:id="rId28"/>
    <p:sldId id="303" r:id="rId29"/>
    <p:sldId id="295" r:id="rId30"/>
    <p:sldId id="296" r:id="rId31"/>
    <p:sldId id="307" r:id="rId32"/>
  </p:sldIdLst>
  <p:sldSz cx="9144000" cy="6858000" type="screen4x3"/>
  <p:notesSz cx="6735763" cy="9799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C0CCE"/>
    <a:srgbClr val="D29D08"/>
    <a:srgbClr val="D36307"/>
    <a:srgbClr val="FF9900"/>
    <a:srgbClr val="2C1C04"/>
    <a:srgbClr val="CA7D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36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2FCF4600-81E0-41C2-9340-142BEB32F9EF}" type="datetimeFigureOut">
              <a:rPr lang="zh-CN" altLang="en-US" smtClean="0"/>
              <a:pPr/>
              <a:t>2014/10/9</a:t>
            </a:fld>
            <a:endParaRPr lang="zh-CN" altLang="en-US"/>
          </a:p>
        </p:txBody>
      </p:sp>
      <p:sp>
        <p:nvSpPr>
          <p:cNvPr id="4" name="Footer Placeholder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lvl1pPr>
          </a:lstStyle>
          <a:p>
            <a:fld id="{2FC79665-27FB-4F67-9474-145651D32C5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3CF4A4D5-5547-4098-BBCD-30E91CECE98F}" type="datetimeFigureOut">
              <a:rPr lang="zh-CN" altLang="en-US" smtClean="0"/>
              <a:pPr/>
              <a:t>2014/10/9</a:t>
            </a:fld>
            <a:endParaRPr lang="zh-CN" alt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B9E9CEB5-CB45-4481-AB70-BE1F8F43924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09E4C11-51D9-488F-A2CD-563BD9C82544}" type="slidenum">
              <a:rPr lang="en-US" altLang="zh-CN"/>
              <a:pPr/>
              <a:t>3</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DD2CA-E146-4020-8870-691E097FAB6A}" type="slidenum">
              <a:rPr lang="zh-CN" altLang="en-US"/>
              <a:pPr/>
              <a:t>25</a:t>
            </a:fld>
            <a:endParaRPr lang="en-US" altLang="zh-CN"/>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6FF69-9402-4BE2-8697-B5CF4C478039}" type="slidenum">
              <a:rPr lang="zh-CN" altLang="en-US"/>
              <a:pPr/>
              <a:t>26</a:t>
            </a:fld>
            <a:endParaRPr lang="en-US" altLang="zh-CN"/>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183-A21E-406B-883E-141EF59041DF}" type="slidenum">
              <a:rPr lang="zh-CN" altLang="en-US"/>
              <a:pPr/>
              <a:t>28</a:t>
            </a:fld>
            <a:endParaRPr lang="en-US" altLang="zh-CN"/>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F2A018-54F4-4636-B8BF-B7F4BF2656F6}" type="slidenum">
              <a:rPr lang="en-US" altLang="zh-CN"/>
              <a:pPr/>
              <a:t>29</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EEE4460-8B2C-4A6A-862F-C5C975AC1FE8}" type="slidenum">
              <a:rPr lang="en-US" altLang="zh-CN"/>
              <a:pPr/>
              <a:t>30</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CC66FF-83EE-4E3F-933F-982132725496}" type="slidenum">
              <a:rPr lang="en-US" altLang="zh-CN"/>
              <a:pPr/>
              <a:t>4</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A9245E0-7ADB-4298-B6F3-FFAD710FF5CA}" type="slidenum">
              <a:rPr lang="en-US" altLang="zh-CN"/>
              <a:pPr/>
              <a:t>5</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9AC95E5-BBC7-45A2-92B3-2091331F4874}" type="slidenum">
              <a:rPr lang="en-US" altLang="zh-CN"/>
              <a:pPr/>
              <a:t>7</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005A426-11C5-4108-92EB-71EF444B0FA1}" type="slidenum">
              <a:rPr lang="en-US" altLang="zh-CN"/>
              <a:pPr/>
              <a:t>8</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81ACDAA-05C9-4137-A171-718885BE73E4}" type="slidenum">
              <a:rPr lang="en-US" altLang="zh-CN"/>
              <a:pPr/>
              <a:t>9</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71EC0B3-CF95-4765-9D20-61F82C299AD8}" type="slidenum">
              <a:rPr lang="en-US" altLang="zh-CN"/>
              <a:pPr/>
              <a:t>10</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30A2AA3-B6BD-4B7F-A256-00D86531D688}" type="slidenum">
              <a:rPr lang="en-US" altLang="zh-CN"/>
              <a:pPr/>
              <a:t>23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1971A-F5CF-45A5-B5A6-CC6C4076DB51}" type="slidenum">
              <a:rPr lang="zh-CN" altLang="en-US"/>
              <a:pPr/>
              <a:t>24</a:t>
            </a:fld>
            <a:endParaRPr lang="en-US" altLang="zh-CN"/>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30" name="Date Placeholder 29"/>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9C8EA2C3-3FB9-42BA-A426-096957B149E1}"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smtClean="0"/>
              <a:t>Click to edit Master title style</a:t>
            </a:r>
            <a:endParaRPr lang="zh-CN" alt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93976CE-C419-431A-8BE7-901A55F000E6}"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1DA41D-B4D4-47CE-A26A-2131EA122C8E}"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ltLang="zh-CN"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7281FF-95D5-4398-B67C-A90CD6BB67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F871B2FA-7607-40B6-81DE-871CF74515F6}" type="datetimeFigureOut">
              <a:rPr lang="zh-CN" altLang="en-US" smtClean="0"/>
              <a:pPr/>
              <a:t>2014/10/9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B27281FF-95D5-4398-B67C-A90CD6BB67AA}" type="slidenum">
              <a:rPr lang="zh-CN" altLang="en-US" smtClean="0"/>
              <a:pPr/>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ltLang="zh-CN"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ltLang="zh-CN"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71B2FA-7607-40B6-81DE-871CF74515F6}" type="datetimeFigureOut">
              <a:rPr lang="zh-CN" altLang="en-US" smtClean="0"/>
              <a:pPr/>
              <a:t>2014/10/9</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7281FF-95D5-4398-B67C-A90CD6BB67AA}" type="slidenum">
              <a:rPr lang="zh-CN" altLang="en-US" smtClean="0"/>
              <a:pPr/>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oleObject" Target="../embeddings/oleObject10.bin"/><Relationship Id="rId3" Type="http://schemas.openxmlformats.org/officeDocument/2006/relationships/image" Target="../media/image27.jpeg"/><Relationship Id="rId7" Type="http://schemas.openxmlformats.org/officeDocument/2006/relationships/image" Target="../media/image30.jpeg"/><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jpeg"/><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image" Target="../media/image28.jpeg"/><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4.wmf"/></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notesSlide" Target="../notesSlides/notesSlide9.xml"/><Relationship Id="rId7" Type="http://schemas.openxmlformats.org/officeDocument/2006/relationships/image" Target="../media/image60.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oleObject" Target="../embeddings/oleObject12.bin"/><Relationship Id="rId4" Type="http://schemas.openxmlformats.org/officeDocument/2006/relationships/image" Target="../media/image57.jpeg"/><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10.xml"/><Relationship Id="rId7"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oleObject" Target="../embeddings/oleObject14.bin"/><Relationship Id="rId10" Type="http://schemas.openxmlformats.org/officeDocument/2006/relationships/image" Target="../media/image68.jpeg"/><Relationship Id="rId4" Type="http://schemas.openxmlformats.org/officeDocument/2006/relationships/oleObject" Target="../embeddings/oleObject13.bin"/><Relationship Id="rId9" Type="http://schemas.openxmlformats.org/officeDocument/2006/relationships/image" Target="../media/image67.jpeg"/></Relationships>
</file>

<file path=ppt/slides/_rels/slide26.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3" Type="http://schemas.openxmlformats.org/officeDocument/2006/relationships/notesSlide" Target="../notesSlides/notesSlide11.xml"/><Relationship Id="rId7" Type="http://schemas.openxmlformats.org/officeDocument/2006/relationships/image" Target="../media/image74.jpeg"/><Relationship Id="rId12" Type="http://schemas.openxmlformats.org/officeDocument/2006/relationships/image" Target="../media/image79.jpeg"/><Relationship Id="rId17" Type="http://schemas.openxmlformats.org/officeDocument/2006/relationships/oleObject" Target="../embeddings/oleObject15.bin"/><Relationship Id="rId2" Type="http://schemas.openxmlformats.org/officeDocument/2006/relationships/slideLayout" Target="../slideLayouts/slideLayout14.xml"/><Relationship Id="rId16" Type="http://schemas.openxmlformats.org/officeDocument/2006/relationships/image" Target="../media/image83.jpeg"/><Relationship Id="rId1" Type="http://schemas.openxmlformats.org/officeDocument/2006/relationships/vmlDrawing" Target="../drawings/vmlDrawing7.v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 Id="rId1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12.xml"/><Relationship Id="rId7" Type="http://schemas.openxmlformats.org/officeDocument/2006/relationships/image" Target="../media/image89.jpe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88.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oleObject" Target="../embeddings/oleObject16.bin"/><Relationship Id="rId9" Type="http://schemas.openxmlformats.org/officeDocument/2006/relationships/image" Target="../media/image9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biomarkers.conferenceseri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nsembl.org/Homo_sapiens/contigview?l=1:149603402-14961183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4" y="428625"/>
            <a:ext cx="8186737" cy="1143000"/>
          </a:xfrm>
          <a:ln w="3175"/>
        </p:spPr>
        <p:txBody>
          <a:bodyPr tIns="32146"/>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lIns="64291" tIns="32146" rIns="64291" bIns="32146"/>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691680" y="2924944"/>
            <a:ext cx="3816424" cy="2243916"/>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499992" y="908720"/>
            <a:ext cx="4121224" cy="1984144"/>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a:off x="128588" y="5065713"/>
            <a:ext cx="5662612" cy="1716087"/>
          </a:xfrm>
          <a:prstGeom prst="rect">
            <a:avLst/>
          </a:prstGeom>
          <a:noFill/>
          <a:ln w="9525">
            <a:noFill/>
            <a:miter lim="800000"/>
            <a:headEnd/>
            <a:tailEnd/>
          </a:ln>
        </p:spPr>
      </p:pic>
      <p:sp>
        <p:nvSpPr>
          <p:cNvPr id="24581" name="Text Box 5"/>
          <p:cNvSpPr txBox="1">
            <a:spLocks noChangeArrowheads="1"/>
          </p:cNvSpPr>
          <p:nvPr/>
        </p:nvSpPr>
        <p:spPr bwMode="auto">
          <a:xfrm>
            <a:off x="179512" y="620688"/>
            <a:ext cx="5296643" cy="830997"/>
          </a:xfrm>
          <a:prstGeom prst="rect">
            <a:avLst/>
          </a:prstGeom>
          <a:noFill/>
          <a:ln w="9525">
            <a:noFill/>
            <a:miter lim="800000"/>
            <a:headEnd/>
            <a:tailEnd/>
          </a:ln>
        </p:spPr>
        <p:txBody>
          <a:bodyPr wrap="none">
            <a:spAutoFit/>
          </a:bodyPr>
          <a:lstStyle/>
          <a:p>
            <a:r>
              <a:rPr lang="en-US" altLang="zh-CN" sz="2400" b="1" dirty="0">
                <a:solidFill>
                  <a:srgbClr val="0C0CCE"/>
                </a:solidFill>
                <a:latin typeface="Arial" pitchFamily="34" charset="0"/>
                <a:ea typeface="宋体" charset="-122"/>
                <a:cs typeface="Arial" pitchFamily="34" charset="0"/>
              </a:rPr>
              <a:t>SBP1 expression was </a:t>
            </a:r>
            <a:r>
              <a:rPr lang="en-US" altLang="zh-CN" sz="2400" b="1" dirty="0" err="1">
                <a:solidFill>
                  <a:srgbClr val="0C0CCE"/>
                </a:solidFill>
                <a:latin typeface="Arial" pitchFamily="34" charset="0"/>
                <a:ea typeface="宋体" charset="-122"/>
                <a:cs typeface="Arial" pitchFamily="34" charset="0"/>
              </a:rPr>
              <a:t>upregulated</a:t>
            </a:r>
            <a:r>
              <a:rPr lang="en-US" altLang="zh-CN" sz="2400" b="1" dirty="0">
                <a:solidFill>
                  <a:srgbClr val="0C0CCE"/>
                </a:solidFill>
                <a:latin typeface="Arial" pitchFamily="34" charset="0"/>
                <a:ea typeface="宋体" charset="-122"/>
                <a:cs typeface="Arial" pitchFamily="34" charset="0"/>
              </a:rPr>
              <a:t> </a:t>
            </a:r>
          </a:p>
          <a:p>
            <a:r>
              <a:rPr lang="en-US" altLang="zh-CN" sz="2400" b="1" dirty="0">
                <a:solidFill>
                  <a:srgbClr val="0C0CCE"/>
                </a:solidFill>
                <a:latin typeface="Arial" pitchFamily="34" charset="0"/>
                <a:ea typeface="宋体" charset="-122"/>
                <a:cs typeface="Arial" pitchFamily="34" charset="0"/>
              </a:rPr>
              <a:t>during cell differentiation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box(in)">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899592" y="476672"/>
            <a:ext cx="7747248" cy="830997"/>
          </a:xfrm>
          <a:prstGeom prst="rect">
            <a:avLst/>
          </a:prstGeom>
          <a:noFill/>
          <a:ln w="9525">
            <a:noFill/>
            <a:miter lim="800000"/>
            <a:headEnd/>
            <a:tailEnd/>
          </a:ln>
        </p:spPr>
        <p:txBody>
          <a:bodyPr wrap="square">
            <a:spAutoFit/>
          </a:bodyPr>
          <a:lstStyle/>
          <a:p>
            <a:pPr algn="r"/>
            <a:r>
              <a:rPr lang="en-US" altLang="zh-CN" sz="2400" b="1" dirty="0">
                <a:solidFill>
                  <a:srgbClr val="0C0CCE"/>
                </a:solidFill>
                <a:latin typeface="Arial Unicode MS" pitchFamily="34" charset="-122"/>
                <a:ea typeface="Arial Unicode MS" pitchFamily="34" charset="-122"/>
                <a:cs typeface="Arial Unicode MS" pitchFamily="34" charset="-122"/>
              </a:rPr>
              <a:t>Knockdown SBP1 by </a:t>
            </a:r>
            <a:r>
              <a:rPr lang="en-US" altLang="zh-CN" sz="2400" b="1" dirty="0" err="1">
                <a:solidFill>
                  <a:srgbClr val="0C0CCE"/>
                </a:solidFill>
                <a:latin typeface="Arial Unicode MS" pitchFamily="34" charset="-122"/>
                <a:ea typeface="Arial Unicode MS" pitchFamily="34" charset="-122"/>
                <a:cs typeface="Arial Unicode MS" pitchFamily="34" charset="-122"/>
              </a:rPr>
              <a:t>siRNA</a:t>
            </a:r>
            <a:r>
              <a:rPr lang="en-US" altLang="zh-CN" sz="2400" b="1" dirty="0">
                <a:solidFill>
                  <a:srgbClr val="0C0CCE"/>
                </a:solidFill>
                <a:latin typeface="Arial Unicode MS" pitchFamily="34" charset="-122"/>
                <a:ea typeface="Arial Unicode MS" pitchFamily="34" charset="-122"/>
                <a:cs typeface="Arial Unicode MS" pitchFamily="34" charset="-122"/>
              </a:rPr>
              <a:t> delayed cell differentiation in colon cancer cells</a:t>
            </a:r>
          </a:p>
        </p:txBody>
      </p:sp>
      <p:sp>
        <p:nvSpPr>
          <p:cNvPr id="26628" name="Rectangle 6"/>
          <p:cNvSpPr>
            <a:spLocks noChangeArrowheads="1"/>
          </p:cNvSpPr>
          <p:nvPr/>
        </p:nvSpPr>
        <p:spPr bwMode="auto">
          <a:xfrm>
            <a:off x="5720208" y="6404818"/>
            <a:ext cx="3316288" cy="336550"/>
          </a:xfrm>
          <a:prstGeom prst="rect">
            <a:avLst/>
          </a:prstGeom>
          <a:noFill/>
          <a:ln w="9525">
            <a:noFill/>
            <a:miter lim="800000"/>
            <a:headEnd/>
            <a:tailEnd/>
          </a:ln>
        </p:spPr>
        <p:txBody>
          <a:bodyPr wrap="none">
            <a:spAutoFit/>
          </a:bodyPr>
          <a:lstStyle/>
          <a:p>
            <a:r>
              <a:rPr lang="en-US" altLang="zh-CN" sz="1600" b="1" dirty="0">
                <a:ea typeface="宋体" charset="-122"/>
              </a:rPr>
              <a:t>Li </a:t>
            </a:r>
            <a:r>
              <a:rPr lang="en-US" altLang="zh-CN" sz="1600" b="1" dirty="0" smtClean="0">
                <a:ea typeface="宋体" charset="-122"/>
              </a:rPr>
              <a:t> et </a:t>
            </a:r>
            <a:r>
              <a:rPr lang="en-US" altLang="zh-CN" sz="1600" b="1" dirty="0">
                <a:ea typeface="宋体" charset="-122"/>
              </a:rPr>
              <a:t>al, </a:t>
            </a:r>
            <a:r>
              <a:rPr lang="en-US" altLang="zh-CN" sz="1600" b="1" i="1" dirty="0">
                <a:ea typeface="宋体" charset="-122"/>
              </a:rPr>
              <a:t>Mol </a:t>
            </a:r>
            <a:r>
              <a:rPr lang="en-US" altLang="zh-CN" sz="1600" b="1" i="1" dirty="0" err="1">
                <a:ea typeface="宋体" charset="-122"/>
              </a:rPr>
              <a:t>Nutr</a:t>
            </a:r>
            <a:r>
              <a:rPr lang="en-US" altLang="zh-CN" sz="1600" b="1" i="1" dirty="0">
                <a:ea typeface="宋体" charset="-122"/>
              </a:rPr>
              <a:t> Food Res</a:t>
            </a:r>
            <a:r>
              <a:rPr lang="en-US" altLang="zh-CN" sz="1600" b="1" dirty="0">
                <a:ea typeface="宋体" charset="-122"/>
              </a:rPr>
              <a:t>, 2008</a:t>
            </a:r>
          </a:p>
        </p:txBody>
      </p:sp>
      <p:pic>
        <p:nvPicPr>
          <p:cNvPr id="45057" name="Picture 1"/>
          <p:cNvPicPr>
            <a:picLocks noChangeAspect="1" noChangeArrowheads="1"/>
          </p:cNvPicPr>
          <p:nvPr/>
        </p:nvPicPr>
        <p:blipFill>
          <a:blip r:embed="rId2" cstate="print"/>
          <a:srcRect/>
          <a:stretch>
            <a:fillRect/>
          </a:stretch>
        </p:blipFill>
        <p:spPr bwMode="auto">
          <a:xfrm>
            <a:off x="683568" y="1196752"/>
            <a:ext cx="44958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6"/>
          <p:cNvSpPr txBox="1">
            <a:spLocks noChangeArrowheads="1"/>
          </p:cNvSpPr>
          <p:nvPr/>
        </p:nvSpPr>
        <p:spPr bwMode="auto">
          <a:xfrm>
            <a:off x="1475656" y="2636912"/>
            <a:ext cx="5953537" cy="954107"/>
          </a:xfrm>
          <a:prstGeom prst="rect">
            <a:avLst/>
          </a:prstGeom>
          <a:noFill/>
          <a:ln w="9525">
            <a:noFill/>
            <a:miter lim="800000"/>
            <a:headEnd/>
            <a:tailEnd/>
          </a:ln>
        </p:spPr>
        <p:txBody>
          <a:bodyPr wrap="square">
            <a:spAutoFit/>
          </a:bodyPr>
          <a:lstStyle/>
          <a:p>
            <a:pPr algn="ctr"/>
            <a:r>
              <a:rPr lang="en-US" altLang="zh-CN" sz="2800" b="1" dirty="0">
                <a:latin typeface="Arial Unicode MS" pitchFamily="34" charset="-122"/>
                <a:ea typeface="Arial Unicode MS" pitchFamily="34" charset="-122"/>
                <a:cs typeface="Arial Unicode MS" pitchFamily="34" charset="-122"/>
              </a:rPr>
              <a:t>Functional interaction between SBP1 </a:t>
            </a:r>
            <a:r>
              <a:rPr lang="en-US" altLang="zh-CN" sz="2800" b="1" dirty="0" smtClean="0">
                <a:latin typeface="Arial Unicode MS" pitchFamily="34" charset="-122"/>
                <a:ea typeface="Arial Unicode MS" pitchFamily="34" charset="-122"/>
                <a:cs typeface="Arial Unicode MS" pitchFamily="34" charset="-122"/>
              </a:rPr>
              <a:t> and GPX1 </a:t>
            </a:r>
            <a:endParaRPr lang="en-US" altLang="zh-CN" sz="2800" b="1"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755576" y="1844824"/>
          <a:ext cx="3038475" cy="2741613"/>
        </p:xfrm>
        <a:graphic>
          <a:graphicData uri="http://schemas.openxmlformats.org/presentationml/2006/ole">
            <p:oleObj spid="_x0000_s7170" name="Prism Project" r:id="rId3" imgW="2419210" imgH="2181333" progId="">
              <p:embed/>
            </p:oleObj>
          </a:graphicData>
        </a:graphic>
      </p:graphicFrame>
      <p:pic>
        <p:nvPicPr>
          <p:cNvPr id="135171" name="Picture 3" descr="SBP-1-2"/>
          <p:cNvPicPr>
            <a:picLocks noChangeAspect="1" noChangeArrowheads="1"/>
          </p:cNvPicPr>
          <p:nvPr/>
        </p:nvPicPr>
        <p:blipFill>
          <a:blip r:embed="rId4" cstate="print">
            <a:lum bright="-12000" contrast="-12000"/>
          </a:blip>
          <a:srcRect/>
          <a:stretch>
            <a:fillRect/>
          </a:stretch>
        </p:blipFill>
        <p:spPr bwMode="auto">
          <a:xfrm>
            <a:off x="6019800" y="1972394"/>
            <a:ext cx="1968500" cy="398462"/>
          </a:xfrm>
          <a:prstGeom prst="rect">
            <a:avLst/>
          </a:prstGeom>
          <a:noFill/>
          <a:ln w="9525">
            <a:solidFill>
              <a:schemeClr val="tx1"/>
            </a:solidFill>
            <a:miter lim="800000"/>
            <a:headEnd/>
            <a:tailEnd/>
          </a:ln>
        </p:spPr>
      </p:pic>
      <p:pic>
        <p:nvPicPr>
          <p:cNvPr id="135172" name="Picture 4" descr="beta-actin"/>
          <p:cNvPicPr>
            <a:picLocks noChangeAspect="1" noChangeArrowheads="1"/>
          </p:cNvPicPr>
          <p:nvPr/>
        </p:nvPicPr>
        <p:blipFill>
          <a:blip r:embed="rId5" cstate="print"/>
          <a:srcRect/>
          <a:stretch>
            <a:fillRect/>
          </a:stretch>
        </p:blipFill>
        <p:spPr bwMode="auto">
          <a:xfrm>
            <a:off x="6019800" y="2962994"/>
            <a:ext cx="1981200" cy="404812"/>
          </a:xfrm>
          <a:prstGeom prst="rect">
            <a:avLst/>
          </a:prstGeom>
          <a:noFill/>
          <a:ln w="9525">
            <a:solidFill>
              <a:schemeClr val="tx1"/>
            </a:solidFill>
            <a:miter lim="800000"/>
            <a:headEnd/>
            <a:tailEnd/>
          </a:ln>
        </p:spPr>
      </p:pic>
      <p:sp>
        <p:nvSpPr>
          <p:cNvPr id="135173" name="Text Box 5"/>
          <p:cNvSpPr txBox="1">
            <a:spLocks noChangeArrowheads="1"/>
          </p:cNvSpPr>
          <p:nvPr/>
        </p:nvSpPr>
        <p:spPr bwMode="auto">
          <a:xfrm>
            <a:off x="5715000" y="1691406"/>
            <a:ext cx="25146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  Parental   pIRES2    SBP1</a:t>
            </a:r>
          </a:p>
        </p:txBody>
      </p:sp>
      <p:sp>
        <p:nvSpPr>
          <p:cNvPr id="135174" name="Line 6"/>
          <p:cNvSpPr>
            <a:spLocks noChangeShapeType="1"/>
          </p:cNvSpPr>
          <p:nvPr/>
        </p:nvSpPr>
        <p:spPr bwMode="auto">
          <a:xfrm>
            <a:off x="6019800" y="1539006"/>
            <a:ext cx="1981200" cy="0"/>
          </a:xfrm>
          <a:prstGeom prst="line">
            <a:avLst/>
          </a:prstGeom>
          <a:noFill/>
          <a:ln w="28575">
            <a:solidFill>
              <a:schemeClr val="tx1"/>
            </a:solidFill>
            <a:round/>
            <a:headEnd/>
            <a:tailEnd/>
          </a:ln>
        </p:spPr>
        <p:txBody>
          <a:bodyPr/>
          <a:lstStyle/>
          <a:p>
            <a:endParaRPr lang="zh-CN" altLang="en-US"/>
          </a:p>
        </p:txBody>
      </p:sp>
      <p:sp>
        <p:nvSpPr>
          <p:cNvPr id="135175" name="Text Box 7"/>
          <p:cNvSpPr txBox="1">
            <a:spLocks noChangeArrowheads="1"/>
          </p:cNvSpPr>
          <p:nvPr/>
        </p:nvSpPr>
        <p:spPr bwMode="auto">
          <a:xfrm>
            <a:off x="6553200" y="1158006"/>
            <a:ext cx="11430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HCT116</a:t>
            </a:r>
          </a:p>
        </p:txBody>
      </p:sp>
      <p:pic>
        <p:nvPicPr>
          <p:cNvPr id="135176" name="Picture 8" descr="GPX1"/>
          <p:cNvPicPr>
            <a:picLocks noChangeAspect="1" noChangeArrowheads="1"/>
          </p:cNvPicPr>
          <p:nvPr/>
        </p:nvPicPr>
        <p:blipFill>
          <a:blip r:embed="rId6" cstate="print">
            <a:lum bright="-18000" contrast="48000"/>
          </a:blip>
          <a:srcRect/>
          <a:stretch>
            <a:fillRect/>
          </a:stretch>
        </p:blipFill>
        <p:spPr bwMode="auto">
          <a:xfrm>
            <a:off x="6019800" y="2453406"/>
            <a:ext cx="1981200" cy="400050"/>
          </a:xfrm>
          <a:prstGeom prst="rect">
            <a:avLst/>
          </a:prstGeom>
          <a:noFill/>
          <a:ln w="9525">
            <a:solidFill>
              <a:schemeClr val="tx1"/>
            </a:solidFill>
            <a:miter lim="800000"/>
            <a:headEnd/>
            <a:tailEnd/>
          </a:ln>
        </p:spPr>
      </p:pic>
      <p:sp>
        <p:nvSpPr>
          <p:cNvPr id="135177" name="Text Box 9"/>
          <p:cNvSpPr txBox="1">
            <a:spLocks noChangeArrowheads="1"/>
          </p:cNvSpPr>
          <p:nvPr/>
        </p:nvSpPr>
        <p:spPr bwMode="auto">
          <a:xfrm>
            <a:off x="5105400" y="1920006"/>
            <a:ext cx="838200" cy="1357313"/>
          </a:xfrm>
          <a:prstGeom prst="rect">
            <a:avLst/>
          </a:prstGeom>
          <a:noFill/>
          <a:ln w="9525">
            <a:noFill/>
            <a:miter lim="800000"/>
            <a:headEnd/>
            <a:tailEnd/>
          </a:ln>
        </p:spPr>
        <p:txBody>
          <a:bodyPr>
            <a:spAutoFit/>
          </a:bodyPr>
          <a:lstStyle/>
          <a:p>
            <a:pPr algn="r" eaLnBrk="0" hangingPunct="0">
              <a:lnSpc>
                <a:spcPct val="165000"/>
              </a:lnSpc>
              <a:spcBef>
                <a:spcPct val="50000"/>
              </a:spcBef>
            </a:pPr>
            <a:r>
              <a:rPr lang="en-US" altLang="zh-CN" sz="1400" b="1">
                <a:ea typeface="宋体" charset="-122"/>
              </a:rPr>
              <a:t>SBP1</a:t>
            </a:r>
          </a:p>
          <a:p>
            <a:pPr algn="r" eaLnBrk="0" hangingPunct="0">
              <a:lnSpc>
                <a:spcPct val="165000"/>
              </a:lnSpc>
              <a:spcBef>
                <a:spcPct val="50000"/>
              </a:spcBef>
            </a:pPr>
            <a:r>
              <a:rPr lang="en-US" altLang="zh-CN" sz="1400" b="1">
                <a:ea typeface="宋体" charset="-122"/>
              </a:rPr>
              <a:t>GPX1</a:t>
            </a:r>
          </a:p>
          <a:p>
            <a:pPr algn="r" eaLnBrk="0" hangingPunct="0">
              <a:lnSpc>
                <a:spcPct val="165000"/>
              </a:lnSpc>
              <a:spcBef>
                <a:spcPct val="50000"/>
              </a:spcBef>
            </a:pPr>
            <a:r>
              <a:rPr lang="en-US" altLang="zh-CN" sz="1400" b="1">
                <a:ea typeface="宋体" charset="-122"/>
              </a:rPr>
              <a:t>β-actin</a:t>
            </a:r>
          </a:p>
        </p:txBody>
      </p:sp>
      <p:graphicFrame>
        <p:nvGraphicFramePr>
          <p:cNvPr id="135178" name="Object 10"/>
          <p:cNvGraphicFramePr>
            <a:graphicFrameLocks noChangeAspect="1"/>
          </p:cNvGraphicFramePr>
          <p:nvPr/>
        </p:nvGraphicFramePr>
        <p:xfrm>
          <a:off x="5105400" y="3748806"/>
          <a:ext cx="3276600" cy="2776538"/>
        </p:xfrm>
        <a:graphic>
          <a:graphicData uri="http://schemas.openxmlformats.org/presentationml/2006/ole">
            <p:oleObj spid="_x0000_s7171" name="Prism Project" r:id="rId7" imgW="2695360" imgH="2285798" progId="">
              <p:embed/>
            </p:oleObj>
          </a:graphicData>
        </a:graphic>
      </p:graphicFrame>
      <p:sp>
        <p:nvSpPr>
          <p:cNvPr id="7179" name="Text Box 11"/>
          <p:cNvSpPr txBox="1">
            <a:spLocks noChangeArrowheads="1"/>
          </p:cNvSpPr>
          <p:nvPr/>
        </p:nvSpPr>
        <p:spPr bwMode="auto">
          <a:xfrm>
            <a:off x="251521" y="476672"/>
            <a:ext cx="8352928" cy="830997"/>
          </a:xfrm>
          <a:prstGeom prst="rect">
            <a:avLst/>
          </a:prstGeom>
          <a:noFill/>
          <a:ln w="9525">
            <a:noFill/>
            <a:miter lim="800000"/>
            <a:headEnd/>
            <a:tailEnd/>
          </a:ln>
        </p:spPr>
        <p:txBody>
          <a:bodyPr wrap="square">
            <a:spAutoFit/>
          </a:bodyPr>
          <a:lstStyle/>
          <a:p>
            <a:r>
              <a:rPr lang="en-US" altLang="zh-CN" sz="2400" b="1" dirty="0">
                <a:solidFill>
                  <a:srgbClr val="0000FF"/>
                </a:solidFill>
                <a:latin typeface="Arial Unicode MS" pitchFamily="34" charset="-122"/>
                <a:ea typeface="Arial Unicode MS" pitchFamily="34" charset="-122"/>
                <a:cs typeface="Arial Unicode MS" pitchFamily="34" charset="-122"/>
              </a:rPr>
              <a:t>SBP1 inhibited GPX1 activity </a:t>
            </a:r>
            <a:r>
              <a:rPr lang="en-US" altLang="zh-CN" sz="2400" b="1" dirty="0" smtClean="0">
                <a:solidFill>
                  <a:srgbClr val="0000FF"/>
                </a:solidFill>
                <a:latin typeface="Arial Unicode MS" pitchFamily="34" charset="-122"/>
                <a:ea typeface="Arial Unicode MS" pitchFamily="34" charset="-122"/>
                <a:cs typeface="Arial Unicode MS" pitchFamily="34" charset="-122"/>
              </a:rPr>
              <a:t>, but did not affect  GPX1 </a:t>
            </a:r>
            <a:r>
              <a:rPr lang="en-US" altLang="zh-CN" sz="2400" b="1" dirty="0">
                <a:solidFill>
                  <a:srgbClr val="0000FF"/>
                </a:solidFill>
                <a:latin typeface="Arial Unicode MS" pitchFamily="34" charset="-122"/>
                <a:ea typeface="Arial Unicode MS" pitchFamily="34" charset="-122"/>
                <a:cs typeface="Arial Unicode MS" pitchFamily="34" charset="-122"/>
              </a:rPr>
              <a:t>protein and </a:t>
            </a:r>
            <a:r>
              <a:rPr lang="en-US" altLang="zh-CN" sz="2400" b="1" dirty="0" smtClean="0">
                <a:solidFill>
                  <a:srgbClr val="0000FF"/>
                </a:solidFill>
                <a:latin typeface="Arial Unicode MS" pitchFamily="34" charset="-122"/>
                <a:ea typeface="Arial Unicode MS" pitchFamily="34" charset="-122"/>
                <a:cs typeface="Arial Unicode MS" pitchFamily="34" charset="-122"/>
              </a:rPr>
              <a:t>mRNA levels</a:t>
            </a:r>
            <a:endParaRPr lang="en-US" altLang="zh-CN" sz="2400" b="1" dirty="0">
              <a:solidFill>
                <a:srgbClr val="0000FF"/>
              </a:solidFill>
              <a:latin typeface="Arial Unicode MS" pitchFamily="34" charset="-122"/>
              <a:ea typeface="Arial Unicode MS" pitchFamily="34" charset="-122"/>
              <a:cs typeface="Arial Unicode MS" pitchFamily="34" charset="-122"/>
            </a:endParaRPr>
          </a:p>
        </p:txBody>
      </p:sp>
      <p:sp>
        <p:nvSpPr>
          <p:cNvPr id="7180" name="Rectangle 12"/>
          <p:cNvSpPr>
            <a:spLocks noChangeArrowheads="1"/>
          </p:cNvSpPr>
          <p:nvPr/>
        </p:nvSpPr>
        <p:spPr bwMode="auto">
          <a:xfrm>
            <a:off x="76200" y="6338888"/>
            <a:ext cx="3890963" cy="369887"/>
          </a:xfrm>
          <a:prstGeom prst="rect">
            <a:avLst/>
          </a:prstGeom>
          <a:noFill/>
          <a:ln w="9525">
            <a:noFill/>
            <a:miter lim="800000"/>
            <a:headEnd/>
            <a:tailEnd/>
          </a:ln>
        </p:spPr>
        <p:txBody>
          <a:bodyPr wrap="none">
            <a:spAutoFit/>
          </a:bodyPr>
          <a:lstStyle/>
          <a:p>
            <a:r>
              <a:rPr lang="en-US" altLang="zh-CN" b="1" i="1">
                <a:ea typeface="宋体" charset="-122"/>
              </a:rPr>
              <a:t>Fang et al, Carcinogenesis,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 calcmode="lin" valueType="num">
                                      <p:cBhvr additive="base">
                                        <p:cTn id="7" dur="500" fill="hold"/>
                                        <p:tgtEl>
                                          <p:spTgt spid="135171"/>
                                        </p:tgtEl>
                                        <p:attrNameLst>
                                          <p:attrName>ppt_x</p:attrName>
                                        </p:attrNameLst>
                                      </p:cBhvr>
                                      <p:tavLst>
                                        <p:tav tm="0">
                                          <p:val>
                                            <p:strVal val="#ppt_x"/>
                                          </p:val>
                                        </p:tav>
                                        <p:tav tm="100000">
                                          <p:val>
                                            <p:strVal val="#ppt_x"/>
                                          </p:val>
                                        </p:tav>
                                      </p:tavLst>
                                    </p:anim>
                                    <p:anim calcmode="lin" valueType="num">
                                      <p:cBhvr additive="base">
                                        <p:cTn id="8" dur="500" fill="hold"/>
                                        <p:tgtEl>
                                          <p:spTgt spid="1351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5172"/>
                                        </p:tgtEl>
                                        <p:attrNameLst>
                                          <p:attrName>style.visibility</p:attrName>
                                        </p:attrNameLst>
                                      </p:cBhvr>
                                      <p:to>
                                        <p:strVal val="visible"/>
                                      </p:to>
                                    </p:set>
                                    <p:anim calcmode="lin" valueType="num">
                                      <p:cBhvr additive="base">
                                        <p:cTn id="11" dur="500" fill="hold"/>
                                        <p:tgtEl>
                                          <p:spTgt spid="135172"/>
                                        </p:tgtEl>
                                        <p:attrNameLst>
                                          <p:attrName>ppt_x</p:attrName>
                                        </p:attrNameLst>
                                      </p:cBhvr>
                                      <p:tavLst>
                                        <p:tav tm="0">
                                          <p:val>
                                            <p:strVal val="#ppt_x"/>
                                          </p:val>
                                        </p:tav>
                                        <p:tav tm="100000">
                                          <p:val>
                                            <p:strVal val="#ppt_x"/>
                                          </p:val>
                                        </p:tav>
                                      </p:tavLst>
                                    </p:anim>
                                    <p:anim calcmode="lin" valueType="num">
                                      <p:cBhvr additive="base">
                                        <p:cTn id="12" dur="500" fill="hold"/>
                                        <p:tgtEl>
                                          <p:spTgt spid="1351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5173"/>
                                        </p:tgtEl>
                                        <p:attrNameLst>
                                          <p:attrName>style.visibility</p:attrName>
                                        </p:attrNameLst>
                                      </p:cBhvr>
                                      <p:to>
                                        <p:strVal val="visible"/>
                                      </p:to>
                                    </p:set>
                                    <p:anim calcmode="lin" valueType="num">
                                      <p:cBhvr additive="base">
                                        <p:cTn id="15" dur="500" fill="hold"/>
                                        <p:tgtEl>
                                          <p:spTgt spid="135173"/>
                                        </p:tgtEl>
                                        <p:attrNameLst>
                                          <p:attrName>ppt_x</p:attrName>
                                        </p:attrNameLst>
                                      </p:cBhvr>
                                      <p:tavLst>
                                        <p:tav tm="0">
                                          <p:val>
                                            <p:strVal val="#ppt_x"/>
                                          </p:val>
                                        </p:tav>
                                        <p:tav tm="100000">
                                          <p:val>
                                            <p:strVal val="#ppt_x"/>
                                          </p:val>
                                        </p:tav>
                                      </p:tavLst>
                                    </p:anim>
                                    <p:anim calcmode="lin" valueType="num">
                                      <p:cBhvr additive="base">
                                        <p:cTn id="16" dur="500" fill="hold"/>
                                        <p:tgtEl>
                                          <p:spTgt spid="13517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5174"/>
                                        </p:tgtEl>
                                        <p:attrNameLst>
                                          <p:attrName>style.visibility</p:attrName>
                                        </p:attrNameLst>
                                      </p:cBhvr>
                                      <p:to>
                                        <p:strVal val="visible"/>
                                      </p:to>
                                    </p:set>
                                    <p:anim calcmode="lin" valueType="num">
                                      <p:cBhvr additive="base">
                                        <p:cTn id="19" dur="500" fill="hold"/>
                                        <p:tgtEl>
                                          <p:spTgt spid="135174"/>
                                        </p:tgtEl>
                                        <p:attrNameLst>
                                          <p:attrName>ppt_x</p:attrName>
                                        </p:attrNameLst>
                                      </p:cBhvr>
                                      <p:tavLst>
                                        <p:tav tm="0">
                                          <p:val>
                                            <p:strVal val="#ppt_x"/>
                                          </p:val>
                                        </p:tav>
                                        <p:tav tm="100000">
                                          <p:val>
                                            <p:strVal val="#ppt_x"/>
                                          </p:val>
                                        </p:tav>
                                      </p:tavLst>
                                    </p:anim>
                                    <p:anim calcmode="lin" valueType="num">
                                      <p:cBhvr additive="base">
                                        <p:cTn id="20" dur="500" fill="hold"/>
                                        <p:tgtEl>
                                          <p:spTgt spid="13517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5175"/>
                                        </p:tgtEl>
                                        <p:attrNameLst>
                                          <p:attrName>style.visibility</p:attrName>
                                        </p:attrNameLst>
                                      </p:cBhvr>
                                      <p:to>
                                        <p:strVal val="visible"/>
                                      </p:to>
                                    </p:set>
                                    <p:anim calcmode="lin" valueType="num">
                                      <p:cBhvr additive="base">
                                        <p:cTn id="23" dur="500" fill="hold"/>
                                        <p:tgtEl>
                                          <p:spTgt spid="135175"/>
                                        </p:tgtEl>
                                        <p:attrNameLst>
                                          <p:attrName>ppt_x</p:attrName>
                                        </p:attrNameLst>
                                      </p:cBhvr>
                                      <p:tavLst>
                                        <p:tav tm="0">
                                          <p:val>
                                            <p:strVal val="#ppt_x"/>
                                          </p:val>
                                        </p:tav>
                                        <p:tav tm="100000">
                                          <p:val>
                                            <p:strVal val="#ppt_x"/>
                                          </p:val>
                                        </p:tav>
                                      </p:tavLst>
                                    </p:anim>
                                    <p:anim calcmode="lin" valueType="num">
                                      <p:cBhvr additive="base">
                                        <p:cTn id="24" dur="500" fill="hold"/>
                                        <p:tgtEl>
                                          <p:spTgt spid="13517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5176"/>
                                        </p:tgtEl>
                                        <p:attrNameLst>
                                          <p:attrName>style.visibility</p:attrName>
                                        </p:attrNameLst>
                                      </p:cBhvr>
                                      <p:to>
                                        <p:strVal val="visible"/>
                                      </p:to>
                                    </p:set>
                                    <p:anim calcmode="lin" valueType="num">
                                      <p:cBhvr additive="base">
                                        <p:cTn id="27" dur="500" fill="hold"/>
                                        <p:tgtEl>
                                          <p:spTgt spid="135176"/>
                                        </p:tgtEl>
                                        <p:attrNameLst>
                                          <p:attrName>ppt_x</p:attrName>
                                        </p:attrNameLst>
                                      </p:cBhvr>
                                      <p:tavLst>
                                        <p:tav tm="0">
                                          <p:val>
                                            <p:strVal val="#ppt_x"/>
                                          </p:val>
                                        </p:tav>
                                        <p:tav tm="100000">
                                          <p:val>
                                            <p:strVal val="#ppt_x"/>
                                          </p:val>
                                        </p:tav>
                                      </p:tavLst>
                                    </p:anim>
                                    <p:anim calcmode="lin" valueType="num">
                                      <p:cBhvr additive="base">
                                        <p:cTn id="28" dur="500" fill="hold"/>
                                        <p:tgtEl>
                                          <p:spTgt spid="1351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5177"/>
                                        </p:tgtEl>
                                        <p:attrNameLst>
                                          <p:attrName>style.visibility</p:attrName>
                                        </p:attrNameLst>
                                      </p:cBhvr>
                                      <p:to>
                                        <p:strVal val="visible"/>
                                      </p:to>
                                    </p:set>
                                    <p:anim calcmode="lin" valueType="num">
                                      <p:cBhvr additive="base">
                                        <p:cTn id="31" dur="500" fill="hold"/>
                                        <p:tgtEl>
                                          <p:spTgt spid="135177"/>
                                        </p:tgtEl>
                                        <p:attrNameLst>
                                          <p:attrName>ppt_x</p:attrName>
                                        </p:attrNameLst>
                                      </p:cBhvr>
                                      <p:tavLst>
                                        <p:tav tm="0">
                                          <p:val>
                                            <p:strVal val="#ppt_x"/>
                                          </p:val>
                                        </p:tav>
                                        <p:tav tm="100000">
                                          <p:val>
                                            <p:strVal val="#ppt_x"/>
                                          </p:val>
                                        </p:tav>
                                      </p:tavLst>
                                    </p:anim>
                                    <p:anim calcmode="lin" valueType="num">
                                      <p:cBhvr additive="base">
                                        <p:cTn id="32" dur="500" fill="hold"/>
                                        <p:tgtEl>
                                          <p:spTgt spid="1351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178"/>
                                        </p:tgtEl>
                                        <p:attrNameLst>
                                          <p:attrName>style.visibility</p:attrName>
                                        </p:attrNameLst>
                                      </p:cBhvr>
                                      <p:to>
                                        <p:strVal val="visible"/>
                                      </p:to>
                                    </p:set>
                                    <p:anim calcmode="lin" valueType="num">
                                      <p:cBhvr additive="base">
                                        <p:cTn id="37" dur="500" fill="hold"/>
                                        <p:tgtEl>
                                          <p:spTgt spid="135178"/>
                                        </p:tgtEl>
                                        <p:attrNameLst>
                                          <p:attrName>ppt_x</p:attrName>
                                        </p:attrNameLst>
                                      </p:cBhvr>
                                      <p:tavLst>
                                        <p:tav tm="0">
                                          <p:val>
                                            <p:strVal val="#ppt_x"/>
                                          </p:val>
                                        </p:tav>
                                        <p:tav tm="100000">
                                          <p:val>
                                            <p:strVal val="#ppt_x"/>
                                          </p:val>
                                        </p:tav>
                                      </p:tavLst>
                                    </p:anim>
                                    <p:anim calcmode="lin" valueType="num">
                                      <p:cBhvr additive="base">
                                        <p:cTn id="38" dur="500" fill="hold"/>
                                        <p:tgtEl>
                                          <p:spTgt spid="135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4" grpId="0" animBg="1"/>
      <p:bldP spid="135175" grpId="0"/>
      <p:bldP spid="1351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19672" y="1700808"/>
          <a:ext cx="5076825" cy="4267200"/>
        </p:xfrm>
        <a:graphic>
          <a:graphicData uri="http://schemas.openxmlformats.org/presentationml/2006/ole">
            <p:oleObj spid="_x0000_s8194" name="Prism Project" r:id="rId3" imgW="3817440" imgH="2928960" progId="">
              <p:embed/>
            </p:oleObj>
          </a:graphicData>
        </a:graphic>
      </p:graphicFrame>
      <p:sp>
        <p:nvSpPr>
          <p:cNvPr id="8195" name="Text Box 3"/>
          <p:cNvSpPr txBox="1">
            <a:spLocks noChangeArrowheads="1"/>
          </p:cNvSpPr>
          <p:nvPr/>
        </p:nvSpPr>
        <p:spPr bwMode="auto">
          <a:xfrm>
            <a:off x="899592" y="908720"/>
            <a:ext cx="7378815" cy="461665"/>
          </a:xfrm>
          <a:prstGeom prst="rect">
            <a:avLst/>
          </a:prstGeom>
          <a:noFill/>
          <a:ln w="9525">
            <a:noFill/>
            <a:miter lim="800000"/>
            <a:headEnd/>
            <a:tailEnd/>
          </a:ln>
        </p:spPr>
        <p:txBody>
          <a:bodyPr wrap="none">
            <a:spAutoFit/>
          </a:bodyPr>
          <a:lstStyle/>
          <a:p>
            <a:r>
              <a:rPr lang="en-US" altLang="zh-CN" sz="2400" b="1" dirty="0">
                <a:solidFill>
                  <a:srgbClr val="0000FF"/>
                </a:solidFill>
                <a:latin typeface="Arial Unicode MS" pitchFamily="34" charset="-122"/>
                <a:ea typeface="Arial Unicode MS" pitchFamily="34" charset="-122"/>
                <a:cs typeface="Arial Unicode MS" pitchFamily="34" charset="-122"/>
              </a:rPr>
              <a:t>SBP1 inhibited GPX1 activity in breast cancer cells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547664" y="2132856"/>
          <a:ext cx="5646738" cy="4133850"/>
        </p:xfrm>
        <a:graphic>
          <a:graphicData uri="http://schemas.openxmlformats.org/presentationml/2006/ole">
            <p:oleObj spid="_x0000_s9218" name="Prism Project" r:id="rId3" imgW="3867840" imgH="2828520" progId="">
              <p:embed/>
            </p:oleObj>
          </a:graphicData>
        </a:graphic>
      </p:graphicFrame>
      <p:sp>
        <p:nvSpPr>
          <p:cNvPr id="9219" name="Text Box 3"/>
          <p:cNvSpPr txBox="1">
            <a:spLocks noChangeArrowheads="1"/>
          </p:cNvSpPr>
          <p:nvPr/>
        </p:nvSpPr>
        <p:spPr bwMode="auto">
          <a:xfrm>
            <a:off x="690203" y="609600"/>
            <a:ext cx="7592143" cy="954107"/>
          </a:xfrm>
          <a:prstGeom prst="rect">
            <a:avLst/>
          </a:prstGeom>
          <a:noFill/>
          <a:ln w="9525">
            <a:noFill/>
            <a:miter lim="800000"/>
            <a:headEnd/>
            <a:tailEnd/>
          </a:ln>
        </p:spPr>
        <p:txBody>
          <a:bodyPr wrap="none">
            <a:spAutoFit/>
          </a:bodyPr>
          <a:lstStyle/>
          <a:p>
            <a:pPr algn="ctr"/>
            <a:r>
              <a:rPr lang="en-US" altLang="zh-CN" sz="2800" b="1" dirty="0">
                <a:solidFill>
                  <a:srgbClr val="0000FF"/>
                </a:solidFill>
                <a:latin typeface="+mj-lt"/>
                <a:ea typeface="宋体" charset="-122"/>
              </a:rPr>
              <a:t>SBP1 </a:t>
            </a:r>
            <a:r>
              <a:rPr lang="en-US" altLang="zh-CN" sz="2800" b="1" dirty="0" err="1">
                <a:solidFill>
                  <a:srgbClr val="0000FF"/>
                </a:solidFill>
                <a:latin typeface="+mj-lt"/>
                <a:ea typeface="宋体" charset="-122"/>
              </a:rPr>
              <a:t>overexpression</a:t>
            </a:r>
            <a:r>
              <a:rPr lang="en-US" altLang="zh-CN" sz="2800" b="1" dirty="0">
                <a:solidFill>
                  <a:srgbClr val="0000FF"/>
                </a:solidFill>
                <a:latin typeface="+mj-lt"/>
                <a:ea typeface="宋体" charset="-122"/>
              </a:rPr>
              <a:t>  inhibited selenium-induced </a:t>
            </a:r>
            <a:endParaRPr lang="en-US" altLang="zh-CN" sz="2800" b="1" dirty="0" smtClean="0">
              <a:solidFill>
                <a:srgbClr val="0000FF"/>
              </a:solidFill>
              <a:latin typeface="+mj-lt"/>
              <a:ea typeface="宋体" charset="-122"/>
            </a:endParaRPr>
          </a:p>
          <a:p>
            <a:pPr algn="ctr"/>
            <a:r>
              <a:rPr lang="en-US" altLang="zh-CN" sz="2800" b="1" dirty="0" smtClean="0">
                <a:solidFill>
                  <a:srgbClr val="0000FF"/>
                </a:solidFill>
                <a:latin typeface="+mj-lt"/>
                <a:ea typeface="宋体" charset="-122"/>
              </a:rPr>
              <a:t>GPX1 activity in </a:t>
            </a:r>
            <a:r>
              <a:rPr lang="en-US" altLang="zh-CN" sz="2800" b="1" dirty="0">
                <a:solidFill>
                  <a:srgbClr val="0000FF"/>
                </a:solidFill>
                <a:latin typeface="+mj-lt"/>
                <a:ea typeface="宋体" charset="-122"/>
              </a:rPr>
              <a:t>colon cancer cells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5715000" y="4502150"/>
            <a:ext cx="3352800" cy="304800"/>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charset="-122"/>
              </a:rPr>
              <a:t>      </a:t>
            </a:r>
            <a:r>
              <a:rPr lang="en-US" altLang="zh-CN" sz="1200">
                <a:ea typeface="宋体" charset="-122"/>
              </a:rPr>
              <a:t>0           25            50        100    250 nM</a:t>
            </a:r>
          </a:p>
        </p:txBody>
      </p:sp>
      <p:sp>
        <p:nvSpPr>
          <p:cNvPr id="10249" name="Text Box 3"/>
          <p:cNvSpPr txBox="1">
            <a:spLocks noChangeArrowheads="1"/>
          </p:cNvSpPr>
          <p:nvPr/>
        </p:nvSpPr>
        <p:spPr bwMode="auto">
          <a:xfrm>
            <a:off x="228600" y="2346573"/>
            <a:ext cx="838200" cy="1357312"/>
          </a:xfrm>
          <a:prstGeom prst="rect">
            <a:avLst/>
          </a:prstGeom>
          <a:noFill/>
          <a:ln w="9525">
            <a:noFill/>
            <a:miter lim="800000"/>
            <a:headEnd/>
            <a:tailEnd/>
          </a:ln>
        </p:spPr>
        <p:txBody>
          <a:bodyPr>
            <a:spAutoFit/>
          </a:bodyPr>
          <a:lstStyle/>
          <a:p>
            <a:pPr algn="r" eaLnBrk="0" hangingPunct="0">
              <a:lnSpc>
                <a:spcPct val="165000"/>
              </a:lnSpc>
              <a:spcBef>
                <a:spcPct val="50000"/>
              </a:spcBef>
            </a:pPr>
            <a:r>
              <a:rPr lang="en-US" altLang="zh-CN" sz="1400">
                <a:ea typeface="宋体" charset="-122"/>
              </a:rPr>
              <a:t>SBP1</a:t>
            </a:r>
          </a:p>
          <a:p>
            <a:pPr algn="r" eaLnBrk="0" hangingPunct="0">
              <a:lnSpc>
                <a:spcPct val="165000"/>
              </a:lnSpc>
              <a:spcBef>
                <a:spcPct val="50000"/>
              </a:spcBef>
            </a:pPr>
            <a:r>
              <a:rPr lang="en-US" altLang="zh-CN" sz="1400">
                <a:ea typeface="宋体" charset="-122"/>
              </a:rPr>
              <a:t>GPX1</a:t>
            </a:r>
          </a:p>
          <a:p>
            <a:pPr algn="r" eaLnBrk="0" hangingPunct="0">
              <a:lnSpc>
                <a:spcPct val="165000"/>
              </a:lnSpc>
              <a:spcBef>
                <a:spcPct val="50000"/>
              </a:spcBef>
            </a:pPr>
            <a:r>
              <a:rPr lang="en-US" altLang="zh-CN" sz="1400">
                <a:ea typeface="Arial Unicode MS" pitchFamily="34" charset="-128"/>
                <a:cs typeface="Arial Unicode MS" pitchFamily="34" charset="-128"/>
              </a:rPr>
              <a:t>β</a:t>
            </a:r>
            <a:r>
              <a:rPr lang="en-US" altLang="zh-CN" sz="1400">
                <a:ea typeface="宋体" charset="-122"/>
              </a:rPr>
              <a:t>-actin</a:t>
            </a:r>
          </a:p>
        </p:txBody>
      </p:sp>
      <p:pic>
        <p:nvPicPr>
          <p:cNvPr id="10250" name="Picture 4" descr="SBP-1-2"/>
          <p:cNvPicPr>
            <a:picLocks noChangeAspect="1" noChangeArrowheads="1"/>
          </p:cNvPicPr>
          <p:nvPr/>
        </p:nvPicPr>
        <p:blipFill>
          <a:blip r:embed="rId3" cstate="print"/>
          <a:srcRect/>
          <a:stretch>
            <a:fillRect/>
          </a:stretch>
        </p:blipFill>
        <p:spPr bwMode="auto">
          <a:xfrm>
            <a:off x="1066800" y="2370385"/>
            <a:ext cx="1828800" cy="471488"/>
          </a:xfrm>
          <a:prstGeom prst="rect">
            <a:avLst/>
          </a:prstGeom>
          <a:noFill/>
          <a:ln w="9525">
            <a:solidFill>
              <a:schemeClr val="tx1"/>
            </a:solidFill>
            <a:miter lim="800000"/>
            <a:headEnd/>
            <a:tailEnd/>
          </a:ln>
        </p:spPr>
      </p:pic>
      <p:pic>
        <p:nvPicPr>
          <p:cNvPr id="10251" name="Picture 5" descr="beta-actin-2"/>
          <p:cNvPicPr>
            <a:picLocks noChangeAspect="1" noChangeArrowheads="1"/>
          </p:cNvPicPr>
          <p:nvPr/>
        </p:nvPicPr>
        <p:blipFill>
          <a:blip r:embed="rId4" cstate="print"/>
          <a:srcRect/>
          <a:stretch>
            <a:fillRect/>
          </a:stretch>
        </p:blipFill>
        <p:spPr bwMode="auto">
          <a:xfrm>
            <a:off x="1066800" y="3300660"/>
            <a:ext cx="1828800" cy="403225"/>
          </a:xfrm>
          <a:prstGeom prst="rect">
            <a:avLst/>
          </a:prstGeom>
          <a:noFill/>
          <a:ln w="9525">
            <a:solidFill>
              <a:schemeClr val="tx1"/>
            </a:solidFill>
            <a:miter lim="800000"/>
            <a:headEnd/>
            <a:tailEnd/>
          </a:ln>
        </p:spPr>
      </p:pic>
      <p:sp>
        <p:nvSpPr>
          <p:cNvPr id="10252" name="Text Box 6"/>
          <p:cNvSpPr txBox="1">
            <a:spLocks noChangeArrowheads="1"/>
          </p:cNvSpPr>
          <p:nvPr/>
        </p:nvSpPr>
        <p:spPr bwMode="auto">
          <a:xfrm>
            <a:off x="1066800" y="2084635"/>
            <a:ext cx="1905000" cy="274638"/>
          </a:xfrm>
          <a:prstGeom prst="rect">
            <a:avLst/>
          </a:prstGeom>
          <a:noFill/>
          <a:ln w="9525">
            <a:noFill/>
            <a:miter lim="800000"/>
            <a:headEnd/>
            <a:tailEnd/>
          </a:ln>
        </p:spPr>
        <p:txBody>
          <a:bodyPr>
            <a:spAutoFit/>
          </a:bodyPr>
          <a:lstStyle/>
          <a:p>
            <a:pPr eaLnBrk="0" hangingPunct="0">
              <a:spcBef>
                <a:spcPct val="50000"/>
              </a:spcBef>
            </a:pPr>
            <a:r>
              <a:rPr lang="en-US" altLang="zh-CN" sz="1200">
                <a:ea typeface="宋体" charset="-122"/>
              </a:rPr>
              <a:t>Parental   Vector   GPX1</a:t>
            </a:r>
          </a:p>
        </p:txBody>
      </p:sp>
      <p:sp>
        <p:nvSpPr>
          <p:cNvPr id="10253" name="Line 7"/>
          <p:cNvSpPr>
            <a:spLocks noChangeShapeType="1"/>
          </p:cNvSpPr>
          <p:nvPr/>
        </p:nvSpPr>
        <p:spPr bwMode="auto">
          <a:xfrm>
            <a:off x="1185863" y="2084635"/>
            <a:ext cx="1593850" cy="0"/>
          </a:xfrm>
          <a:prstGeom prst="line">
            <a:avLst/>
          </a:prstGeom>
          <a:noFill/>
          <a:ln w="9525">
            <a:solidFill>
              <a:schemeClr val="tx1"/>
            </a:solidFill>
            <a:round/>
            <a:headEnd/>
            <a:tailEnd/>
          </a:ln>
        </p:spPr>
        <p:txBody>
          <a:bodyPr/>
          <a:lstStyle/>
          <a:p>
            <a:endParaRPr lang="zh-CN" altLang="en-US"/>
          </a:p>
        </p:txBody>
      </p:sp>
      <p:sp>
        <p:nvSpPr>
          <p:cNvPr id="10254" name="Text Box 8"/>
          <p:cNvSpPr txBox="1">
            <a:spLocks noChangeArrowheads="1"/>
          </p:cNvSpPr>
          <p:nvPr/>
        </p:nvSpPr>
        <p:spPr bwMode="auto">
          <a:xfrm>
            <a:off x="1371600" y="1798885"/>
            <a:ext cx="1143000" cy="274638"/>
          </a:xfrm>
          <a:prstGeom prst="rect">
            <a:avLst/>
          </a:prstGeom>
          <a:noFill/>
          <a:ln w="9525">
            <a:noFill/>
            <a:miter lim="800000"/>
            <a:headEnd/>
            <a:tailEnd/>
          </a:ln>
        </p:spPr>
        <p:txBody>
          <a:bodyPr>
            <a:spAutoFit/>
          </a:bodyPr>
          <a:lstStyle/>
          <a:p>
            <a:pPr algn="ctr" eaLnBrk="0" hangingPunct="0">
              <a:spcBef>
                <a:spcPct val="50000"/>
              </a:spcBef>
            </a:pPr>
            <a:r>
              <a:rPr lang="en-US" altLang="zh-CN" sz="1200">
                <a:ea typeface="宋体" charset="-122"/>
              </a:rPr>
              <a:t>MCF-7</a:t>
            </a:r>
          </a:p>
        </p:txBody>
      </p:sp>
      <p:graphicFrame>
        <p:nvGraphicFramePr>
          <p:cNvPr id="10242" name="Object 9"/>
          <p:cNvGraphicFramePr>
            <a:graphicFrameLocks noChangeAspect="1"/>
          </p:cNvGraphicFramePr>
          <p:nvPr/>
        </p:nvGraphicFramePr>
        <p:xfrm>
          <a:off x="6172200" y="1951285"/>
          <a:ext cx="2819400" cy="1909763"/>
        </p:xfrm>
        <a:graphic>
          <a:graphicData uri="http://schemas.openxmlformats.org/presentationml/2006/ole">
            <p:oleObj spid="_x0000_s10242" name="Prism Project" r:id="rId5" imgW="3321000" imgH="1881720" progId="">
              <p:embed/>
            </p:oleObj>
          </a:graphicData>
        </a:graphic>
      </p:graphicFrame>
      <p:pic>
        <p:nvPicPr>
          <p:cNvPr id="138250" name="Picture 10" descr="actin"/>
          <p:cNvPicPr>
            <a:picLocks noChangeAspect="1" noChangeArrowheads="1"/>
          </p:cNvPicPr>
          <p:nvPr/>
        </p:nvPicPr>
        <p:blipFill>
          <a:blip r:embed="rId6" cstate="print"/>
          <a:srcRect/>
          <a:stretch>
            <a:fillRect/>
          </a:stretch>
        </p:blipFill>
        <p:spPr bwMode="auto">
          <a:xfrm>
            <a:off x="1066800" y="5949950"/>
            <a:ext cx="3352800" cy="298450"/>
          </a:xfrm>
          <a:prstGeom prst="rect">
            <a:avLst/>
          </a:prstGeom>
          <a:noFill/>
          <a:ln w="9525">
            <a:solidFill>
              <a:schemeClr val="tx1"/>
            </a:solidFill>
            <a:miter lim="800000"/>
            <a:headEnd/>
            <a:tailEnd/>
          </a:ln>
        </p:spPr>
      </p:pic>
      <p:sp>
        <p:nvSpPr>
          <p:cNvPr id="138251" name="Text Box 11"/>
          <p:cNvSpPr txBox="1">
            <a:spLocks noChangeArrowheads="1"/>
          </p:cNvSpPr>
          <p:nvPr/>
        </p:nvSpPr>
        <p:spPr bwMode="auto">
          <a:xfrm>
            <a:off x="1600200" y="4349750"/>
            <a:ext cx="2819400" cy="274638"/>
          </a:xfrm>
          <a:prstGeom prst="rect">
            <a:avLst/>
          </a:prstGeom>
          <a:noFill/>
          <a:ln w="9525">
            <a:noFill/>
            <a:miter lim="800000"/>
            <a:headEnd/>
            <a:tailEnd/>
          </a:ln>
        </p:spPr>
        <p:txBody>
          <a:bodyPr>
            <a:spAutoFit/>
          </a:bodyPr>
          <a:lstStyle/>
          <a:p>
            <a:pPr eaLnBrk="0" hangingPunct="0">
              <a:spcBef>
                <a:spcPct val="50000"/>
              </a:spcBef>
            </a:pPr>
            <a:r>
              <a:rPr lang="en-US" altLang="zh-CN" sz="1200">
                <a:ea typeface="宋体" charset="-122"/>
              </a:rPr>
              <a:t>MCF-7-GPX1 stable cell line</a:t>
            </a:r>
          </a:p>
        </p:txBody>
      </p:sp>
      <p:sp>
        <p:nvSpPr>
          <p:cNvPr id="138252" name="Line 12"/>
          <p:cNvSpPr>
            <a:spLocks noChangeShapeType="1"/>
          </p:cNvSpPr>
          <p:nvPr/>
        </p:nvSpPr>
        <p:spPr bwMode="auto">
          <a:xfrm>
            <a:off x="1219200" y="4578350"/>
            <a:ext cx="3200400" cy="0"/>
          </a:xfrm>
          <a:prstGeom prst="line">
            <a:avLst/>
          </a:prstGeom>
          <a:noFill/>
          <a:ln w="9525">
            <a:solidFill>
              <a:schemeClr val="tx1"/>
            </a:solidFill>
            <a:round/>
            <a:headEnd/>
            <a:tailEnd/>
          </a:ln>
        </p:spPr>
        <p:txBody>
          <a:bodyPr/>
          <a:lstStyle/>
          <a:p>
            <a:endParaRPr lang="zh-CN" altLang="en-US"/>
          </a:p>
        </p:txBody>
      </p:sp>
      <p:sp>
        <p:nvSpPr>
          <p:cNvPr id="138253" name="Text Box 13"/>
          <p:cNvSpPr txBox="1">
            <a:spLocks noChangeArrowheads="1"/>
          </p:cNvSpPr>
          <p:nvPr/>
        </p:nvSpPr>
        <p:spPr bwMode="auto">
          <a:xfrm>
            <a:off x="1143000" y="4578350"/>
            <a:ext cx="3505200" cy="304800"/>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charset="-122"/>
              </a:rPr>
              <a:t>      </a:t>
            </a:r>
            <a:r>
              <a:rPr lang="en-US" altLang="zh-CN" sz="1200">
                <a:ea typeface="宋体" charset="-122"/>
              </a:rPr>
              <a:t>0            25            50          100      250 nM</a:t>
            </a:r>
          </a:p>
        </p:txBody>
      </p:sp>
      <p:pic>
        <p:nvPicPr>
          <p:cNvPr id="138254" name="Picture 14" descr="SBP-1"/>
          <p:cNvPicPr>
            <a:picLocks noChangeAspect="1" noChangeArrowheads="1"/>
          </p:cNvPicPr>
          <p:nvPr/>
        </p:nvPicPr>
        <p:blipFill>
          <a:blip r:embed="rId7" cstate="print"/>
          <a:srcRect/>
          <a:stretch>
            <a:fillRect/>
          </a:stretch>
        </p:blipFill>
        <p:spPr bwMode="auto">
          <a:xfrm>
            <a:off x="5715000" y="4806950"/>
            <a:ext cx="3048000" cy="434975"/>
          </a:xfrm>
          <a:prstGeom prst="rect">
            <a:avLst/>
          </a:prstGeom>
          <a:noFill/>
          <a:ln w="9525">
            <a:solidFill>
              <a:schemeClr val="tx1"/>
            </a:solidFill>
            <a:miter lim="800000"/>
            <a:headEnd/>
            <a:tailEnd/>
          </a:ln>
        </p:spPr>
      </p:pic>
      <p:pic>
        <p:nvPicPr>
          <p:cNvPr id="138255" name="Picture 15" descr="beta-actin"/>
          <p:cNvPicPr>
            <a:picLocks noChangeAspect="1" noChangeArrowheads="1"/>
          </p:cNvPicPr>
          <p:nvPr/>
        </p:nvPicPr>
        <p:blipFill>
          <a:blip r:embed="rId8" cstate="print"/>
          <a:srcRect/>
          <a:stretch>
            <a:fillRect/>
          </a:stretch>
        </p:blipFill>
        <p:spPr bwMode="auto">
          <a:xfrm>
            <a:off x="5715000" y="5840413"/>
            <a:ext cx="3048000" cy="395287"/>
          </a:xfrm>
          <a:prstGeom prst="rect">
            <a:avLst/>
          </a:prstGeom>
          <a:noFill/>
          <a:ln w="9525">
            <a:solidFill>
              <a:schemeClr val="tx1"/>
            </a:solidFill>
            <a:miter lim="800000"/>
            <a:headEnd/>
            <a:tailEnd/>
          </a:ln>
        </p:spPr>
      </p:pic>
      <p:sp>
        <p:nvSpPr>
          <p:cNvPr id="138256" name="Text Box 16"/>
          <p:cNvSpPr txBox="1">
            <a:spLocks noChangeArrowheads="1"/>
          </p:cNvSpPr>
          <p:nvPr/>
        </p:nvSpPr>
        <p:spPr bwMode="auto">
          <a:xfrm>
            <a:off x="4876800" y="4883150"/>
            <a:ext cx="838200" cy="1262063"/>
          </a:xfrm>
          <a:prstGeom prst="rect">
            <a:avLst/>
          </a:prstGeom>
          <a:noFill/>
          <a:ln w="9525">
            <a:noFill/>
            <a:miter lim="800000"/>
            <a:headEnd/>
            <a:tailEnd/>
          </a:ln>
        </p:spPr>
        <p:txBody>
          <a:bodyPr>
            <a:spAutoFit/>
          </a:bodyPr>
          <a:lstStyle/>
          <a:p>
            <a:pPr algn="r" eaLnBrk="0" hangingPunct="0">
              <a:lnSpc>
                <a:spcPct val="150000"/>
              </a:lnSpc>
              <a:spcBef>
                <a:spcPct val="50000"/>
              </a:spcBef>
            </a:pPr>
            <a:r>
              <a:rPr lang="en-US" altLang="zh-CN" sz="1400">
                <a:ea typeface="宋体" charset="-122"/>
              </a:rPr>
              <a:t>SBP1</a:t>
            </a:r>
          </a:p>
          <a:p>
            <a:pPr algn="r" eaLnBrk="0" hangingPunct="0">
              <a:lnSpc>
                <a:spcPct val="150000"/>
              </a:lnSpc>
              <a:spcBef>
                <a:spcPct val="50000"/>
              </a:spcBef>
            </a:pPr>
            <a:r>
              <a:rPr lang="en-US" altLang="zh-CN" sz="1400">
                <a:ea typeface="宋体" charset="-122"/>
              </a:rPr>
              <a:t>GPX1</a:t>
            </a:r>
          </a:p>
          <a:p>
            <a:pPr algn="r" eaLnBrk="0" hangingPunct="0">
              <a:lnSpc>
                <a:spcPct val="150000"/>
              </a:lnSpc>
              <a:spcBef>
                <a:spcPct val="50000"/>
              </a:spcBef>
            </a:pPr>
            <a:r>
              <a:rPr lang="en-US" altLang="zh-CN" sz="1400">
                <a:ea typeface="宋体" charset="-122"/>
              </a:rPr>
              <a:t>β-actin</a:t>
            </a:r>
          </a:p>
        </p:txBody>
      </p:sp>
      <p:sp>
        <p:nvSpPr>
          <p:cNvPr id="138257" name="Line 17"/>
          <p:cNvSpPr>
            <a:spLocks noChangeShapeType="1"/>
          </p:cNvSpPr>
          <p:nvPr/>
        </p:nvSpPr>
        <p:spPr bwMode="auto">
          <a:xfrm>
            <a:off x="5867400" y="4502150"/>
            <a:ext cx="2895600" cy="0"/>
          </a:xfrm>
          <a:prstGeom prst="line">
            <a:avLst/>
          </a:prstGeom>
          <a:noFill/>
          <a:ln w="9525">
            <a:solidFill>
              <a:schemeClr val="tx1"/>
            </a:solidFill>
            <a:round/>
            <a:headEnd/>
            <a:tailEnd/>
          </a:ln>
        </p:spPr>
        <p:txBody>
          <a:bodyPr/>
          <a:lstStyle/>
          <a:p>
            <a:endParaRPr lang="zh-CN" altLang="en-US"/>
          </a:p>
        </p:txBody>
      </p:sp>
      <p:sp>
        <p:nvSpPr>
          <p:cNvPr id="138258" name="Text Box 18"/>
          <p:cNvSpPr txBox="1">
            <a:spLocks noChangeArrowheads="1"/>
          </p:cNvSpPr>
          <p:nvPr/>
        </p:nvSpPr>
        <p:spPr bwMode="auto">
          <a:xfrm>
            <a:off x="6324600" y="4273550"/>
            <a:ext cx="2286000" cy="274638"/>
          </a:xfrm>
          <a:prstGeom prst="rect">
            <a:avLst/>
          </a:prstGeom>
          <a:noFill/>
          <a:ln w="9525">
            <a:noFill/>
            <a:miter lim="800000"/>
            <a:headEnd/>
            <a:tailEnd/>
          </a:ln>
        </p:spPr>
        <p:txBody>
          <a:bodyPr>
            <a:spAutoFit/>
          </a:bodyPr>
          <a:lstStyle/>
          <a:p>
            <a:pPr eaLnBrk="0" hangingPunct="0">
              <a:spcBef>
                <a:spcPct val="50000"/>
              </a:spcBef>
            </a:pPr>
            <a:r>
              <a:rPr lang="en-US" altLang="zh-CN" sz="1200">
                <a:ea typeface="宋体" charset="-122"/>
              </a:rPr>
              <a:t>HCT116-SBP1 stable cell line</a:t>
            </a:r>
          </a:p>
        </p:txBody>
      </p:sp>
      <p:sp>
        <p:nvSpPr>
          <p:cNvPr id="138259" name="Text Box 19"/>
          <p:cNvSpPr txBox="1">
            <a:spLocks noChangeArrowheads="1"/>
          </p:cNvSpPr>
          <p:nvPr/>
        </p:nvSpPr>
        <p:spPr bwMode="auto">
          <a:xfrm>
            <a:off x="228600" y="4959350"/>
            <a:ext cx="838200" cy="1262063"/>
          </a:xfrm>
          <a:prstGeom prst="rect">
            <a:avLst/>
          </a:prstGeom>
          <a:noFill/>
          <a:ln w="9525">
            <a:noFill/>
            <a:miter lim="800000"/>
            <a:headEnd/>
            <a:tailEnd/>
          </a:ln>
        </p:spPr>
        <p:txBody>
          <a:bodyPr>
            <a:spAutoFit/>
          </a:bodyPr>
          <a:lstStyle/>
          <a:p>
            <a:pPr algn="r" eaLnBrk="0" hangingPunct="0">
              <a:lnSpc>
                <a:spcPct val="150000"/>
              </a:lnSpc>
              <a:spcBef>
                <a:spcPct val="50000"/>
              </a:spcBef>
            </a:pPr>
            <a:r>
              <a:rPr lang="en-US" altLang="zh-CN" sz="1400">
                <a:ea typeface="宋体" charset="-122"/>
              </a:rPr>
              <a:t>SBP1</a:t>
            </a:r>
          </a:p>
          <a:p>
            <a:pPr algn="r" eaLnBrk="0" hangingPunct="0">
              <a:lnSpc>
                <a:spcPct val="150000"/>
              </a:lnSpc>
              <a:spcBef>
                <a:spcPct val="50000"/>
              </a:spcBef>
            </a:pPr>
            <a:r>
              <a:rPr lang="en-US" altLang="zh-CN" sz="1400">
                <a:ea typeface="宋体" charset="-122"/>
              </a:rPr>
              <a:t>GPX1</a:t>
            </a:r>
          </a:p>
          <a:p>
            <a:pPr algn="r" eaLnBrk="0" hangingPunct="0">
              <a:lnSpc>
                <a:spcPct val="150000"/>
              </a:lnSpc>
              <a:spcBef>
                <a:spcPct val="50000"/>
              </a:spcBef>
            </a:pPr>
            <a:r>
              <a:rPr lang="en-US" altLang="zh-CN" sz="1400">
                <a:ea typeface="Arial Unicode MS" pitchFamily="34" charset="-128"/>
                <a:cs typeface="Arial Unicode MS" pitchFamily="34" charset="-128"/>
              </a:rPr>
              <a:t>β</a:t>
            </a:r>
            <a:r>
              <a:rPr lang="en-US" altLang="zh-CN" sz="1400">
                <a:ea typeface="宋体" charset="-122"/>
              </a:rPr>
              <a:t>-actin</a:t>
            </a:r>
          </a:p>
        </p:txBody>
      </p:sp>
      <p:sp>
        <p:nvSpPr>
          <p:cNvPr id="138260" name="Text Box 20"/>
          <p:cNvSpPr txBox="1">
            <a:spLocks noChangeArrowheads="1"/>
          </p:cNvSpPr>
          <p:nvPr/>
        </p:nvSpPr>
        <p:spPr bwMode="auto">
          <a:xfrm>
            <a:off x="152400" y="4578350"/>
            <a:ext cx="1295400" cy="274638"/>
          </a:xfrm>
          <a:prstGeom prst="rect">
            <a:avLst/>
          </a:prstGeom>
          <a:noFill/>
          <a:ln w="9525">
            <a:noFill/>
            <a:miter lim="800000"/>
            <a:headEnd/>
            <a:tailEnd/>
          </a:ln>
        </p:spPr>
        <p:txBody>
          <a:bodyPr>
            <a:spAutoFit/>
          </a:bodyPr>
          <a:lstStyle/>
          <a:p>
            <a:pPr eaLnBrk="0" hangingPunct="0">
              <a:spcBef>
                <a:spcPct val="50000"/>
              </a:spcBef>
            </a:pPr>
            <a:r>
              <a:rPr lang="en-US" altLang="zh-CN" sz="1200">
                <a:ea typeface="宋体" charset="-122"/>
              </a:rPr>
              <a:t>Sodium selenite</a:t>
            </a:r>
          </a:p>
        </p:txBody>
      </p:sp>
      <p:sp>
        <p:nvSpPr>
          <p:cNvPr id="138261" name="Text Box 21"/>
          <p:cNvSpPr txBox="1">
            <a:spLocks noChangeArrowheads="1"/>
          </p:cNvSpPr>
          <p:nvPr/>
        </p:nvSpPr>
        <p:spPr bwMode="auto">
          <a:xfrm>
            <a:off x="4876800" y="4502150"/>
            <a:ext cx="1295400" cy="274638"/>
          </a:xfrm>
          <a:prstGeom prst="rect">
            <a:avLst/>
          </a:prstGeom>
          <a:noFill/>
          <a:ln w="9525">
            <a:noFill/>
            <a:miter lim="800000"/>
            <a:headEnd/>
            <a:tailEnd/>
          </a:ln>
        </p:spPr>
        <p:txBody>
          <a:bodyPr>
            <a:spAutoFit/>
          </a:bodyPr>
          <a:lstStyle/>
          <a:p>
            <a:pPr eaLnBrk="0" hangingPunct="0">
              <a:spcBef>
                <a:spcPct val="50000"/>
              </a:spcBef>
            </a:pPr>
            <a:r>
              <a:rPr lang="en-US" altLang="zh-CN" sz="1200">
                <a:ea typeface="宋体" charset="-122"/>
              </a:rPr>
              <a:t>Sodium selenite</a:t>
            </a:r>
          </a:p>
        </p:txBody>
      </p:sp>
      <p:sp>
        <p:nvSpPr>
          <p:cNvPr id="10267" name="Text Box 22"/>
          <p:cNvSpPr txBox="1">
            <a:spLocks noChangeArrowheads="1"/>
          </p:cNvSpPr>
          <p:nvPr/>
        </p:nvSpPr>
        <p:spPr bwMode="auto">
          <a:xfrm>
            <a:off x="228600" y="1646485"/>
            <a:ext cx="3810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A</a:t>
            </a:r>
          </a:p>
        </p:txBody>
      </p:sp>
      <p:sp>
        <p:nvSpPr>
          <p:cNvPr id="10268" name="Text Box 23"/>
          <p:cNvSpPr txBox="1">
            <a:spLocks noChangeArrowheads="1"/>
          </p:cNvSpPr>
          <p:nvPr/>
        </p:nvSpPr>
        <p:spPr bwMode="auto">
          <a:xfrm>
            <a:off x="5791200" y="1646485"/>
            <a:ext cx="4572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C</a:t>
            </a:r>
          </a:p>
        </p:txBody>
      </p:sp>
      <p:sp>
        <p:nvSpPr>
          <p:cNvPr id="138264" name="Text Box 24"/>
          <p:cNvSpPr txBox="1">
            <a:spLocks noChangeArrowheads="1"/>
          </p:cNvSpPr>
          <p:nvPr/>
        </p:nvSpPr>
        <p:spPr bwMode="auto">
          <a:xfrm>
            <a:off x="228600" y="4273550"/>
            <a:ext cx="3810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D</a:t>
            </a:r>
          </a:p>
        </p:txBody>
      </p:sp>
      <p:sp>
        <p:nvSpPr>
          <p:cNvPr id="138265" name="Text Box 25"/>
          <p:cNvSpPr txBox="1">
            <a:spLocks noChangeArrowheads="1"/>
          </p:cNvSpPr>
          <p:nvPr/>
        </p:nvSpPr>
        <p:spPr bwMode="auto">
          <a:xfrm>
            <a:off x="5029200" y="4273550"/>
            <a:ext cx="4572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E</a:t>
            </a:r>
          </a:p>
        </p:txBody>
      </p:sp>
      <p:graphicFrame>
        <p:nvGraphicFramePr>
          <p:cNvPr id="10243" name="Object 26"/>
          <p:cNvGraphicFramePr>
            <a:graphicFrameLocks noChangeAspect="1"/>
          </p:cNvGraphicFramePr>
          <p:nvPr/>
        </p:nvGraphicFramePr>
        <p:xfrm>
          <a:off x="3200400" y="1875085"/>
          <a:ext cx="2971800" cy="1905000"/>
        </p:xfrm>
        <a:graphic>
          <a:graphicData uri="http://schemas.openxmlformats.org/presentationml/2006/ole">
            <p:oleObj spid="_x0000_s10243" name="Prism Project" r:id="rId9" imgW="3447000" imgH="1898640" progId="">
              <p:embed/>
            </p:oleObj>
          </a:graphicData>
        </a:graphic>
      </p:graphicFrame>
      <p:sp>
        <p:nvSpPr>
          <p:cNvPr id="10271" name="Text Box 27"/>
          <p:cNvSpPr txBox="1">
            <a:spLocks noChangeArrowheads="1"/>
          </p:cNvSpPr>
          <p:nvPr/>
        </p:nvSpPr>
        <p:spPr bwMode="auto">
          <a:xfrm>
            <a:off x="3276600" y="1646485"/>
            <a:ext cx="457200" cy="304800"/>
          </a:xfrm>
          <a:prstGeom prst="rect">
            <a:avLst/>
          </a:prstGeom>
          <a:noFill/>
          <a:ln w="9525">
            <a:noFill/>
            <a:miter lim="800000"/>
            <a:headEnd/>
            <a:tailEnd/>
          </a:ln>
        </p:spPr>
        <p:txBody>
          <a:bodyPr>
            <a:spAutoFit/>
          </a:bodyPr>
          <a:lstStyle/>
          <a:p>
            <a:pPr>
              <a:spcBef>
                <a:spcPct val="50000"/>
              </a:spcBef>
            </a:pPr>
            <a:r>
              <a:rPr lang="en-US" altLang="zh-CN" sz="1400" b="1">
                <a:ea typeface="宋体" charset="-122"/>
              </a:rPr>
              <a:t>B</a:t>
            </a:r>
          </a:p>
        </p:txBody>
      </p:sp>
      <p:graphicFrame>
        <p:nvGraphicFramePr>
          <p:cNvPr id="138268" name="Object 28"/>
          <p:cNvGraphicFramePr>
            <a:graphicFrameLocks noChangeAspect="1"/>
          </p:cNvGraphicFramePr>
          <p:nvPr/>
        </p:nvGraphicFramePr>
        <p:xfrm>
          <a:off x="1066800" y="5364163"/>
          <a:ext cx="3352800" cy="433387"/>
        </p:xfrm>
        <a:graphic>
          <a:graphicData uri="http://schemas.openxmlformats.org/presentationml/2006/ole">
            <p:oleObj spid="_x0000_s10244" name="Image" r:id="rId10" imgW="6679365" imgH="863188" progId="">
              <p:embed/>
            </p:oleObj>
          </a:graphicData>
        </a:graphic>
      </p:graphicFrame>
      <p:graphicFrame>
        <p:nvGraphicFramePr>
          <p:cNvPr id="138269" name="Object 29"/>
          <p:cNvGraphicFramePr>
            <a:graphicFrameLocks noChangeAspect="1"/>
          </p:cNvGraphicFramePr>
          <p:nvPr/>
        </p:nvGraphicFramePr>
        <p:xfrm>
          <a:off x="1066800" y="4883150"/>
          <a:ext cx="3352800" cy="419100"/>
        </p:xfrm>
        <a:graphic>
          <a:graphicData uri="http://schemas.openxmlformats.org/presentationml/2006/ole">
            <p:oleObj spid="_x0000_s10245" name="Image" r:id="rId11" imgW="6476190" imgH="660317" progId="">
              <p:embed/>
            </p:oleObj>
          </a:graphicData>
        </a:graphic>
      </p:graphicFrame>
      <p:graphicFrame>
        <p:nvGraphicFramePr>
          <p:cNvPr id="138270" name="Object 30"/>
          <p:cNvGraphicFramePr>
            <a:graphicFrameLocks noChangeAspect="1"/>
          </p:cNvGraphicFramePr>
          <p:nvPr/>
        </p:nvGraphicFramePr>
        <p:xfrm>
          <a:off x="5715000" y="5340350"/>
          <a:ext cx="3048000" cy="396875"/>
        </p:xfrm>
        <a:graphic>
          <a:graphicData uri="http://schemas.openxmlformats.org/presentationml/2006/ole">
            <p:oleObj spid="_x0000_s10246" name="Image" r:id="rId12" imgW="6628571" imgH="1028571" progId="">
              <p:embed/>
            </p:oleObj>
          </a:graphicData>
        </a:graphic>
      </p:graphicFrame>
      <p:graphicFrame>
        <p:nvGraphicFramePr>
          <p:cNvPr id="10247" name="Object 31"/>
          <p:cNvGraphicFramePr>
            <a:graphicFrameLocks noChangeAspect="1"/>
          </p:cNvGraphicFramePr>
          <p:nvPr/>
        </p:nvGraphicFramePr>
        <p:xfrm>
          <a:off x="1068388" y="2922835"/>
          <a:ext cx="1827212" cy="323850"/>
        </p:xfrm>
        <a:graphic>
          <a:graphicData uri="http://schemas.openxmlformats.org/presentationml/2006/ole">
            <p:oleObj spid="_x0000_s10247" name="Image" r:id="rId13" imgW="3580952" imgH="634697" progId="">
              <p:embed/>
            </p:oleObj>
          </a:graphicData>
        </a:graphic>
      </p:graphicFrame>
      <p:sp>
        <p:nvSpPr>
          <p:cNvPr id="10272" name="Text Box 32"/>
          <p:cNvSpPr txBox="1">
            <a:spLocks noChangeArrowheads="1"/>
          </p:cNvSpPr>
          <p:nvPr/>
        </p:nvSpPr>
        <p:spPr bwMode="auto">
          <a:xfrm>
            <a:off x="1075982" y="332656"/>
            <a:ext cx="6837577" cy="830997"/>
          </a:xfrm>
          <a:prstGeom prst="rect">
            <a:avLst/>
          </a:prstGeom>
          <a:noFill/>
          <a:ln w="9525">
            <a:noFill/>
            <a:miter lim="800000"/>
            <a:headEnd/>
            <a:tailEnd/>
          </a:ln>
        </p:spPr>
        <p:txBody>
          <a:bodyPr wrap="none">
            <a:spAutoFit/>
          </a:bodyPr>
          <a:lstStyle/>
          <a:p>
            <a:pPr algn="ctr"/>
            <a:r>
              <a:rPr lang="en-US" altLang="zh-CN" sz="2400" b="1" dirty="0">
                <a:solidFill>
                  <a:srgbClr val="0000FF"/>
                </a:solidFill>
                <a:latin typeface="+mj-lt"/>
                <a:ea typeface="宋体" charset="-122"/>
              </a:rPr>
              <a:t>GPX1 inhibited SBP1 expression in translational and </a:t>
            </a:r>
            <a:endParaRPr lang="en-US" altLang="zh-CN" sz="2400" b="1" dirty="0" smtClean="0">
              <a:solidFill>
                <a:srgbClr val="0000FF"/>
              </a:solidFill>
              <a:latin typeface="+mj-lt"/>
              <a:ea typeface="宋体" charset="-122"/>
            </a:endParaRPr>
          </a:p>
          <a:p>
            <a:pPr algn="ctr"/>
            <a:r>
              <a:rPr lang="en-US" altLang="zh-CN" sz="2400" b="1" dirty="0" smtClean="0">
                <a:solidFill>
                  <a:srgbClr val="0000FF"/>
                </a:solidFill>
                <a:latin typeface="+mj-lt"/>
                <a:ea typeface="宋体" charset="-122"/>
              </a:rPr>
              <a:t>transcriptional </a:t>
            </a:r>
            <a:r>
              <a:rPr lang="en-US" altLang="zh-CN" sz="2400" b="1" dirty="0">
                <a:solidFill>
                  <a:srgbClr val="0000FF"/>
                </a:solidFill>
                <a:latin typeface="+mj-lt"/>
                <a:ea typeface="宋体" charset="-122"/>
              </a:rPr>
              <a:t>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down)">
                                      <p:cBhvr>
                                        <p:cTn id="7" dur="500"/>
                                        <p:tgtEl>
                                          <p:spTgt spid="138242"/>
                                        </p:tgtEl>
                                      </p:cBhvr>
                                    </p:animEffect>
                                  </p:childTnLst>
                                </p:cTn>
                              </p:par>
                              <p:par>
                                <p:cTn id="8" presetID="22" presetClass="entr" presetSubtype="4" fill="hold" nodeType="withEffect">
                                  <p:stCondLst>
                                    <p:cond delay="0"/>
                                  </p:stCondLst>
                                  <p:childTnLst>
                                    <p:set>
                                      <p:cBhvr>
                                        <p:cTn id="9" dur="1" fill="hold">
                                          <p:stCondLst>
                                            <p:cond delay="0"/>
                                          </p:stCondLst>
                                        </p:cTn>
                                        <p:tgtEl>
                                          <p:spTgt spid="138250"/>
                                        </p:tgtEl>
                                        <p:attrNameLst>
                                          <p:attrName>style.visibility</p:attrName>
                                        </p:attrNameLst>
                                      </p:cBhvr>
                                      <p:to>
                                        <p:strVal val="visible"/>
                                      </p:to>
                                    </p:set>
                                    <p:animEffect transition="in" filter="wipe(down)">
                                      <p:cBhvr>
                                        <p:cTn id="10" dur="500"/>
                                        <p:tgtEl>
                                          <p:spTgt spid="1382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8251"/>
                                        </p:tgtEl>
                                        <p:attrNameLst>
                                          <p:attrName>style.visibility</p:attrName>
                                        </p:attrNameLst>
                                      </p:cBhvr>
                                      <p:to>
                                        <p:strVal val="visible"/>
                                      </p:to>
                                    </p:set>
                                    <p:animEffect transition="in" filter="wipe(down)">
                                      <p:cBhvr>
                                        <p:cTn id="13" dur="500"/>
                                        <p:tgtEl>
                                          <p:spTgt spid="1382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8252"/>
                                        </p:tgtEl>
                                        <p:attrNameLst>
                                          <p:attrName>style.visibility</p:attrName>
                                        </p:attrNameLst>
                                      </p:cBhvr>
                                      <p:to>
                                        <p:strVal val="visible"/>
                                      </p:to>
                                    </p:set>
                                    <p:animEffect transition="in" filter="wipe(down)">
                                      <p:cBhvr>
                                        <p:cTn id="16" dur="500"/>
                                        <p:tgtEl>
                                          <p:spTgt spid="1382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8253"/>
                                        </p:tgtEl>
                                        <p:attrNameLst>
                                          <p:attrName>style.visibility</p:attrName>
                                        </p:attrNameLst>
                                      </p:cBhvr>
                                      <p:to>
                                        <p:strVal val="visible"/>
                                      </p:to>
                                    </p:set>
                                    <p:animEffect transition="in" filter="wipe(down)">
                                      <p:cBhvr>
                                        <p:cTn id="19" dur="500"/>
                                        <p:tgtEl>
                                          <p:spTgt spid="138253"/>
                                        </p:tgtEl>
                                      </p:cBhvr>
                                    </p:animEffect>
                                  </p:childTnLst>
                                </p:cTn>
                              </p:par>
                              <p:par>
                                <p:cTn id="20" presetID="22" presetClass="entr" presetSubtype="4" fill="hold" nodeType="withEffect">
                                  <p:stCondLst>
                                    <p:cond delay="0"/>
                                  </p:stCondLst>
                                  <p:childTnLst>
                                    <p:set>
                                      <p:cBhvr>
                                        <p:cTn id="21" dur="1" fill="hold">
                                          <p:stCondLst>
                                            <p:cond delay="0"/>
                                          </p:stCondLst>
                                        </p:cTn>
                                        <p:tgtEl>
                                          <p:spTgt spid="138254"/>
                                        </p:tgtEl>
                                        <p:attrNameLst>
                                          <p:attrName>style.visibility</p:attrName>
                                        </p:attrNameLst>
                                      </p:cBhvr>
                                      <p:to>
                                        <p:strVal val="visible"/>
                                      </p:to>
                                    </p:set>
                                    <p:animEffect transition="in" filter="wipe(down)">
                                      <p:cBhvr>
                                        <p:cTn id="22" dur="500"/>
                                        <p:tgtEl>
                                          <p:spTgt spid="138254"/>
                                        </p:tgtEl>
                                      </p:cBhvr>
                                    </p:animEffect>
                                  </p:childTnLst>
                                </p:cTn>
                              </p:par>
                              <p:par>
                                <p:cTn id="23" presetID="22" presetClass="entr" presetSubtype="4" fill="hold" nodeType="withEffect">
                                  <p:stCondLst>
                                    <p:cond delay="0"/>
                                  </p:stCondLst>
                                  <p:childTnLst>
                                    <p:set>
                                      <p:cBhvr>
                                        <p:cTn id="24" dur="1" fill="hold">
                                          <p:stCondLst>
                                            <p:cond delay="0"/>
                                          </p:stCondLst>
                                        </p:cTn>
                                        <p:tgtEl>
                                          <p:spTgt spid="138255"/>
                                        </p:tgtEl>
                                        <p:attrNameLst>
                                          <p:attrName>style.visibility</p:attrName>
                                        </p:attrNameLst>
                                      </p:cBhvr>
                                      <p:to>
                                        <p:strVal val="visible"/>
                                      </p:to>
                                    </p:set>
                                    <p:animEffect transition="in" filter="wipe(down)">
                                      <p:cBhvr>
                                        <p:cTn id="25" dur="500"/>
                                        <p:tgtEl>
                                          <p:spTgt spid="1382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8256"/>
                                        </p:tgtEl>
                                        <p:attrNameLst>
                                          <p:attrName>style.visibility</p:attrName>
                                        </p:attrNameLst>
                                      </p:cBhvr>
                                      <p:to>
                                        <p:strVal val="visible"/>
                                      </p:to>
                                    </p:set>
                                    <p:animEffect transition="in" filter="wipe(down)">
                                      <p:cBhvr>
                                        <p:cTn id="28" dur="500"/>
                                        <p:tgtEl>
                                          <p:spTgt spid="13825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8257"/>
                                        </p:tgtEl>
                                        <p:attrNameLst>
                                          <p:attrName>style.visibility</p:attrName>
                                        </p:attrNameLst>
                                      </p:cBhvr>
                                      <p:to>
                                        <p:strVal val="visible"/>
                                      </p:to>
                                    </p:set>
                                    <p:animEffect transition="in" filter="wipe(down)">
                                      <p:cBhvr>
                                        <p:cTn id="31" dur="500"/>
                                        <p:tgtEl>
                                          <p:spTgt spid="13825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8258"/>
                                        </p:tgtEl>
                                        <p:attrNameLst>
                                          <p:attrName>style.visibility</p:attrName>
                                        </p:attrNameLst>
                                      </p:cBhvr>
                                      <p:to>
                                        <p:strVal val="visible"/>
                                      </p:to>
                                    </p:set>
                                    <p:animEffect transition="in" filter="wipe(down)">
                                      <p:cBhvr>
                                        <p:cTn id="34" dur="500"/>
                                        <p:tgtEl>
                                          <p:spTgt spid="13825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8259"/>
                                        </p:tgtEl>
                                        <p:attrNameLst>
                                          <p:attrName>style.visibility</p:attrName>
                                        </p:attrNameLst>
                                      </p:cBhvr>
                                      <p:to>
                                        <p:strVal val="visible"/>
                                      </p:to>
                                    </p:set>
                                    <p:animEffect transition="in" filter="wipe(down)">
                                      <p:cBhvr>
                                        <p:cTn id="37" dur="500"/>
                                        <p:tgtEl>
                                          <p:spTgt spid="13825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8260"/>
                                        </p:tgtEl>
                                        <p:attrNameLst>
                                          <p:attrName>style.visibility</p:attrName>
                                        </p:attrNameLst>
                                      </p:cBhvr>
                                      <p:to>
                                        <p:strVal val="visible"/>
                                      </p:to>
                                    </p:set>
                                    <p:animEffect transition="in" filter="wipe(down)">
                                      <p:cBhvr>
                                        <p:cTn id="40" dur="500"/>
                                        <p:tgtEl>
                                          <p:spTgt spid="13826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8261"/>
                                        </p:tgtEl>
                                        <p:attrNameLst>
                                          <p:attrName>style.visibility</p:attrName>
                                        </p:attrNameLst>
                                      </p:cBhvr>
                                      <p:to>
                                        <p:strVal val="visible"/>
                                      </p:to>
                                    </p:set>
                                    <p:animEffect transition="in" filter="wipe(down)">
                                      <p:cBhvr>
                                        <p:cTn id="43" dur="500"/>
                                        <p:tgtEl>
                                          <p:spTgt spid="13826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8264"/>
                                        </p:tgtEl>
                                        <p:attrNameLst>
                                          <p:attrName>style.visibility</p:attrName>
                                        </p:attrNameLst>
                                      </p:cBhvr>
                                      <p:to>
                                        <p:strVal val="visible"/>
                                      </p:to>
                                    </p:set>
                                    <p:animEffect transition="in" filter="wipe(down)">
                                      <p:cBhvr>
                                        <p:cTn id="46" dur="500"/>
                                        <p:tgtEl>
                                          <p:spTgt spid="13826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8265"/>
                                        </p:tgtEl>
                                        <p:attrNameLst>
                                          <p:attrName>style.visibility</p:attrName>
                                        </p:attrNameLst>
                                      </p:cBhvr>
                                      <p:to>
                                        <p:strVal val="visible"/>
                                      </p:to>
                                    </p:set>
                                    <p:animEffect transition="in" filter="wipe(down)">
                                      <p:cBhvr>
                                        <p:cTn id="49" dur="500"/>
                                        <p:tgtEl>
                                          <p:spTgt spid="138265"/>
                                        </p:tgtEl>
                                      </p:cBhvr>
                                    </p:animEffect>
                                  </p:childTnLst>
                                </p:cTn>
                              </p:par>
                              <p:par>
                                <p:cTn id="50" presetID="22" presetClass="entr" presetSubtype="4" fill="hold" nodeType="withEffect">
                                  <p:stCondLst>
                                    <p:cond delay="0"/>
                                  </p:stCondLst>
                                  <p:childTnLst>
                                    <p:set>
                                      <p:cBhvr>
                                        <p:cTn id="51" dur="1" fill="hold">
                                          <p:stCondLst>
                                            <p:cond delay="0"/>
                                          </p:stCondLst>
                                        </p:cTn>
                                        <p:tgtEl>
                                          <p:spTgt spid="138268"/>
                                        </p:tgtEl>
                                        <p:attrNameLst>
                                          <p:attrName>style.visibility</p:attrName>
                                        </p:attrNameLst>
                                      </p:cBhvr>
                                      <p:to>
                                        <p:strVal val="visible"/>
                                      </p:to>
                                    </p:set>
                                    <p:animEffect transition="in" filter="wipe(down)">
                                      <p:cBhvr>
                                        <p:cTn id="52" dur="500"/>
                                        <p:tgtEl>
                                          <p:spTgt spid="138268"/>
                                        </p:tgtEl>
                                      </p:cBhvr>
                                    </p:animEffect>
                                  </p:childTnLst>
                                </p:cTn>
                              </p:par>
                              <p:par>
                                <p:cTn id="53" presetID="22" presetClass="entr" presetSubtype="4" fill="hold" nodeType="withEffect">
                                  <p:stCondLst>
                                    <p:cond delay="0"/>
                                  </p:stCondLst>
                                  <p:childTnLst>
                                    <p:set>
                                      <p:cBhvr>
                                        <p:cTn id="54" dur="1" fill="hold">
                                          <p:stCondLst>
                                            <p:cond delay="0"/>
                                          </p:stCondLst>
                                        </p:cTn>
                                        <p:tgtEl>
                                          <p:spTgt spid="138269"/>
                                        </p:tgtEl>
                                        <p:attrNameLst>
                                          <p:attrName>style.visibility</p:attrName>
                                        </p:attrNameLst>
                                      </p:cBhvr>
                                      <p:to>
                                        <p:strVal val="visible"/>
                                      </p:to>
                                    </p:set>
                                    <p:animEffect transition="in" filter="wipe(down)">
                                      <p:cBhvr>
                                        <p:cTn id="55" dur="500"/>
                                        <p:tgtEl>
                                          <p:spTgt spid="138269"/>
                                        </p:tgtEl>
                                      </p:cBhvr>
                                    </p:animEffect>
                                  </p:childTnLst>
                                </p:cTn>
                              </p:par>
                              <p:par>
                                <p:cTn id="56" presetID="22" presetClass="entr" presetSubtype="4" fill="hold" nodeType="withEffect">
                                  <p:stCondLst>
                                    <p:cond delay="0"/>
                                  </p:stCondLst>
                                  <p:childTnLst>
                                    <p:set>
                                      <p:cBhvr>
                                        <p:cTn id="57" dur="1" fill="hold">
                                          <p:stCondLst>
                                            <p:cond delay="0"/>
                                          </p:stCondLst>
                                        </p:cTn>
                                        <p:tgtEl>
                                          <p:spTgt spid="138270"/>
                                        </p:tgtEl>
                                        <p:attrNameLst>
                                          <p:attrName>style.visibility</p:attrName>
                                        </p:attrNameLst>
                                      </p:cBhvr>
                                      <p:to>
                                        <p:strVal val="visible"/>
                                      </p:to>
                                    </p:set>
                                    <p:animEffect transition="in" filter="wipe(down)">
                                      <p:cBhvr>
                                        <p:cTn id="58" dur="500"/>
                                        <p:tgtEl>
                                          <p:spTgt spid="138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51" grpId="0"/>
      <p:bldP spid="138252" grpId="0" animBg="1"/>
      <p:bldP spid="138253" grpId="0"/>
      <p:bldP spid="138256" grpId="0"/>
      <p:bldP spid="138257" grpId="0" animBg="1"/>
      <p:bldP spid="138258" grpId="0"/>
      <p:bldP spid="138259" grpId="0"/>
      <p:bldP spid="138260" grpId="0"/>
      <p:bldP spid="138261" grpId="0"/>
      <p:bldP spid="138264" grpId="0"/>
      <p:bldP spid="1382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wff2007 2009-03-20 16hr 42min"/>
          <p:cNvPicPr>
            <a:picLocks noChangeAspect="1" noChangeArrowheads="1"/>
          </p:cNvPicPr>
          <p:nvPr/>
        </p:nvPicPr>
        <p:blipFill>
          <a:blip r:embed="rId2" cstate="print">
            <a:lum bright="12000" contrast="-36000"/>
          </a:blip>
          <a:srcRect/>
          <a:stretch>
            <a:fillRect/>
          </a:stretch>
        </p:blipFill>
        <p:spPr bwMode="auto">
          <a:xfrm>
            <a:off x="2133600" y="4419600"/>
            <a:ext cx="5486400" cy="696913"/>
          </a:xfrm>
          <a:prstGeom prst="rect">
            <a:avLst/>
          </a:prstGeom>
          <a:noFill/>
          <a:ln w="9525">
            <a:solidFill>
              <a:schemeClr val="tx1"/>
            </a:solidFill>
            <a:miter lim="800000"/>
            <a:headEnd/>
            <a:tailEnd/>
          </a:ln>
        </p:spPr>
      </p:pic>
      <p:pic>
        <p:nvPicPr>
          <p:cNvPr id="139268" name="Picture 4" descr="img077"/>
          <p:cNvPicPr>
            <a:picLocks noChangeAspect="1" noChangeArrowheads="1"/>
          </p:cNvPicPr>
          <p:nvPr/>
        </p:nvPicPr>
        <p:blipFill>
          <a:blip r:embed="rId3" cstate="print"/>
          <a:srcRect/>
          <a:stretch>
            <a:fillRect/>
          </a:stretch>
        </p:blipFill>
        <p:spPr bwMode="auto">
          <a:xfrm>
            <a:off x="2133600" y="5197475"/>
            <a:ext cx="5486400" cy="746125"/>
          </a:xfrm>
          <a:prstGeom prst="rect">
            <a:avLst/>
          </a:prstGeom>
          <a:noFill/>
          <a:ln w="9525">
            <a:solidFill>
              <a:schemeClr val="tx1"/>
            </a:solidFill>
            <a:miter lim="800000"/>
            <a:headEnd/>
            <a:tailEnd/>
          </a:ln>
        </p:spPr>
      </p:pic>
      <p:pic>
        <p:nvPicPr>
          <p:cNvPr id="139269" name="Picture 5" descr="SBP1-HCT116-beta-actin"/>
          <p:cNvPicPr>
            <a:picLocks noChangeAspect="1" noChangeArrowheads="1"/>
          </p:cNvPicPr>
          <p:nvPr/>
        </p:nvPicPr>
        <p:blipFill>
          <a:blip r:embed="rId4" cstate="print"/>
          <a:srcRect/>
          <a:stretch>
            <a:fillRect/>
          </a:stretch>
        </p:blipFill>
        <p:spPr bwMode="auto">
          <a:xfrm>
            <a:off x="2133600" y="6054725"/>
            <a:ext cx="5486400" cy="650875"/>
          </a:xfrm>
          <a:prstGeom prst="rect">
            <a:avLst/>
          </a:prstGeom>
          <a:noFill/>
          <a:ln w="9525">
            <a:solidFill>
              <a:schemeClr val="tx1"/>
            </a:solidFill>
            <a:miter lim="800000"/>
            <a:headEnd/>
            <a:tailEnd/>
          </a:ln>
        </p:spPr>
      </p:pic>
      <p:sp>
        <p:nvSpPr>
          <p:cNvPr id="139270" name="Text Box 6"/>
          <p:cNvSpPr txBox="1">
            <a:spLocks noChangeArrowheads="1"/>
          </p:cNvSpPr>
          <p:nvPr/>
        </p:nvSpPr>
        <p:spPr bwMode="auto">
          <a:xfrm>
            <a:off x="3276600" y="3657600"/>
            <a:ext cx="32766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HCT116-SBP1 stable cell line</a:t>
            </a:r>
          </a:p>
        </p:txBody>
      </p:sp>
      <p:sp>
        <p:nvSpPr>
          <p:cNvPr id="139271" name="Text Box 7"/>
          <p:cNvSpPr txBox="1">
            <a:spLocks noChangeArrowheads="1"/>
          </p:cNvSpPr>
          <p:nvPr/>
        </p:nvSpPr>
        <p:spPr bwMode="auto">
          <a:xfrm>
            <a:off x="2209800" y="4038600"/>
            <a:ext cx="58674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0       25    50    100   250   500   1,000  2,500  5,000 nM</a:t>
            </a:r>
          </a:p>
        </p:txBody>
      </p:sp>
      <p:sp>
        <p:nvSpPr>
          <p:cNvPr id="139272" name="Text Box 8"/>
          <p:cNvSpPr txBox="1">
            <a:spLocks noChangeArrowheads="1"/>
          </p:cNvSpPr>
          <p:nvPr/>
        </p:nvSpPr>
        <p:spPr bwMode="auto">
          <a:xfrm>
            <a:off x="1066800" y="4724400"/>
            <a:ext cx="990600" cy="1684338"/>
          </a:xfrm>
          <a:prstGeom prst="rect">
            <a:avLst/>
          </a:prstGeom>
          <a:noFill/>
          <a:ln w="9525">
            <a:noFill/>
            <a:miter lim="800000"/>
            <a:headEnd/>
            <a:tailEnd/>
          </a:ln>
        </p:spPr>
        <p:txBody>
          <a:bodyPr>
            <a:spAutoFit/>
          </a:bodyPr>
          <a:lstStyle/>
          <a:p>
            <a:pPr algn="r">
              <a:lnSpc>
                <a:spcPct val="110000"/>
              </a:lnSpc>
              <a:spcBef>
                <a:spcPct val="50000"/>
              </a:spcBef>
            </a:pPr>
            <a:r>
              <a:rPr lang="en-US" altLang="zh-CN" sz="1400" b="1">
                <a:ea typeface="宋体" charset="-122"/>
              </a:rPr>
              <a:t>SBP1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宋体" charset="-122"/>
              </a:rPr>
              <a:t>GPX1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Arial Unicode MS" pitchFamily="34" charset="-128"/>
                <a:cs typeface="Arial Unicode MS" pitchFamily="34" charset="-128"/>
              </a:rPr>
              <a:t>β</a:t>
            </a:r>
            <a:r>
              <a:rPr lang="en-US" altLang="zh-CN" sz="1400" b="1">
                <a:ea typeface="宋体" charset="-122"/>
              </a:rPr>
              <a:t>-actin</a:t>
            </a:r>
            <a:endParaRPr lang="el-GR" altLang="zh-CN" sz="1400" b="1">
              <a:ea typeface="宋体" charset="-122"/>
            </a:endParaRPr>
          </a:p>
        </p:txBody>
      </p:sp>
      <p:sp>
        <p:nvSpPr>
          <p:cNvPr id="139273" name="Line 9"/>
          <p:cNvSpPr>
            <a:spLocks noChangeShapeType="1"/>
          </p:cNvSpPr>
          <p:nvPr/>
        </p:nvSpPr>
        <p:spPr bwMode="auto">
          <a:xfrm>
            <a:off x="2133600" y="4038600"/>
            <a:ext cx="5562600" cy="0"/>
          </a:xfrm>
          <a:prstGeom prst="line">
            <a:avLst/>
          </a:prstGeom>
          <a:noFill/>
          <a:ln w="19050">
            <a:solidFill>
              <a:schemeClr val="tx1"/>
            </a:solidFill>
            <a:round/>
            <a:headEnd/>
            <a:tailEnd/>
          </a:ln>
        </p:spPr>
        <p:txBody>
          <a:bodyPr/>
          <a:lstStyle/>
          <a:p>
            <a:endParaRPr lang="zh-CN" altLang="en-US"/>
          </a:p>
        </p:txBody>
      </p:sp>
      <p:sp>
        <p:nvSpPr>
          <p:cNvPr id="139274" name="Text Box 10"/>
          <p:cNvSpPr txBox="1">
            <a:spLocks noChangeArrowheads="1"/>
          </p:cNvSpPr>
          <p:nvPr/>
        </p:nvSpPr>
        <p:spPr bwMode="auto">
          <a:xfrm>
            <a:off x="685800" y="3886200"/>
            <a:ext cx="1281113" cy="517525"/>
          </a:xfrm>
          <a:prstGeom prst="rect">
            <a:avLst/>
          </a:prstGeom>
          <a:noFill/>
          <a:ln w="9525">
            <a:noFill/>
            <a:miter lim="800000"/>
            <a:headEnd/>
            <a:tailEnd/>
          </a:ln>
        </p:spPr>
        <p:txBody>
          <a:bodyPr>
            <a:spAutoFit/>
          </a:bodyPr>
          <a:lstStyle/>
          <a:p>
            <a:pPr algn="r">
              <a:spcBef>
                <a:spcPct val="50000"/>
              </a:spcBef>
            </a:pPr>
            <a:r>
              <a:rPr lang="en-US" altLang="zh-CN" sz="1400" b="1">
                <a:ea typeface="宋体" charset="-122"/>
              </a:rPr>
              <a:t>Sodium selenite</a:t>
            </a:r>
          </a:p>
        </p:txBody>
      </p:sp>
      <p:pic>
        <p:nvPicPr>
          <p:cNvPr id="32778" name="Picture 11" descr="GPX-1"/>
          <p:cNvPicPr>
            <a:picLocks noChangeAspect="1" noChangeArrowheads="1"/>
          </p:cNvPicPr>
          <p:nvPr/>
        </p:nvPicPr>
        <p:blipFill>
          <a:blip r:embed="rId5" cstate="print"/>
          <a:srcRect/>
          <a:stretch>
            <a:fillRect/>
          </a:stretch>
        </p:blipFill>
        <p:spPr bwMode="auto">
          <a:xfrm>
            <a:off x="2133600" y="2262187"/>
            <a:ext cx="5562600" cy="550863"/>
          </a:xfrm>
          <a:prstGeom prst="rect">
            <a:avLst/>
          </a:prstGeom>
          <a:noFill/>
          <a:ln w="9525">
            <a:solidFill>
              <a:schemeClr val="tx1"/>
            </a:solidFill>
            <a:miter lim="800000"/>
            <a:headEnd/>
            <a:tailEnd/>
          </a:ln>
        </p:spPr>
      </p:pic>
      <p:pic>
        <p:nvPicPr>
          <p:cNvPr id="32779" name="Picture 12" descr="SBP1"/>
          <p:cNvPicPr>
            <a:picLocks noChangeAspect="1" noChangeArrowheads="1"/>
          </p:cNvPicPr>
          <p:nvPr/>
        </p:nvPicPr>
        <p:blipFill>
          <a:blip r:embed="rId6" cstate="print"/>
          <a:srcRect/>
          <a:stretch>
            <a:fillRect/>
          </a:stretch>
        </p:blipFill>
        <p:spPr bwMode="auto">
          <a:xfrm>
            <a:off x="2133600" y="1652587"/>
            <a:ext cx="5562600" cy="515938"/>
          </a:xfrm>
          <a:prstGeom prst="rect">
            <a:avLst/>
          </a:prstGeom>
          <a:noFill/>
          <a:ln w="9525">
            <a:solidFill>
              <a:schemeClr val="tx1"/>
            </a:solidFill>
            <a:miter lim="800000"/>
            <a:headEnd/>
            <a:tailEnd/>
          </a:ln>
        </p:spPr>
      </p:pic>
      <p:pic>
        <p:nvPicPr>
          <p:cNvPr id="32780" name="Picture 13" descr="actin"/>
          <p:cNvPicPr>
            <a:picLocks noChangeAspect="1" noChangeArrowheads="1"/>
          </p:cNvPicPr>
          <p:nvPr/>
        </p:nvPicPr>
        <p:blipFill>
          <a:blip r:embed="rId7" cstate="print">
            <a:lum bright="-24000" contrast="46000"/>
          </a:blip>
          <a:srcRect/>
          <a:stretch>
            <a:fillRect/>
          </a:stretch>
        </p:blipFill>
        <p:spPr bwMode="auto">
          <a:xfrm>
            <a:off x="2133600" y="2947987"/>
            <a:ext cx="5562600" cy="481013"/>
          </a:xfrm>
          <a:prstGeom prst="rect">
            <a:avLst/>
          </a:prstGeom>
          <a:noFill/>
          <a:ln w="9525">
            <a:solidFill>
              <a:schemeClr val="tx1"/>
            </a:solidFill>
            <a:miter lim="800000"/>
            <a:headEnd/>
            <a:tailEnd/>
          </a:ln>
        </p:spPr>
      </p:pic>
      <p:sp>
        <p:nvSpPr>
          <p:cNvPr id="32781" name="Text Box 14"/>
          <p:cNvSpPr txBox="1">
            <a:spLocks noChangeArrowheads="1"/>
          </p:cNvSpPr>
          <p:nvPr/>
        </p:nvSpPr>
        <p:spPr bwMode="auto">
          <a:xfrm>
            <a:off x="3429000" y="738187"/>
            <a:ext cx="32766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HCT116-pIRES2 stable cell line</a:t>
            </a:r>
          </a:p>
        </p:txBody>
      </p:sp>
      <p:sp>
        <p:nvSpPr>
          <p:cNvPr id="32782" name="Line 15"/>
          <p:cNvSpPr>
            <a:spLocks noChangeShapeType="1"/>
          </p:cNvSpPr>
          <p:nvPr/>
        </p:nvSpPr>
        <p:spPr bwMode="auto">
          <a:xfrm>
            <a:off x="2286000" y="1119187"/>
            <a:ext cx="5562600" cy="0"/>
          </a:xfrm>
          <a:prstGeom prst="line">
            <a:avLst/>
          </a:prstGeom>
          <a:noFill/>
          <a:ln w="19050">
            <a:solidFill>
              <a:schemeClr val="tx1"/>
            </a:solidFill>
            <a:round/>
            <a:headEnd/>
            <a:tailEnd/>
          </a:ln>
        </p:spPr>
        <p:txBody>
          <a:bodyPr/>
          <a:lstStyle/>
          <a:p>
            <a:endParaRPr lang="zh-CN" altLang="en-US"/>
          </a:p>
        </p:txBody>
      </p:sp>
      <p:sp>
        <p:nvSpPr>
          <p:cNvPr id="32783" name="Text Box 16"/>
          <p:cNvSpPr txBox="1">
            <a:spLocks noChangeArrowheads="1"/>
          </p:cNvSpPr>
          <p:nvPr/>
        </p:nvSpPr>
        <p:spPr bwMode="auto">
          <a:xfrm>
            <a:off x="838200" y="966787"/>
            <a:ext cx="1281113" cy="517525"/>
          </a:xfrm>
          <a:prstGeom prst="rect">
            <a:avLst/>
          </a:prstGeom>
          <a:noFill/>
          <a:ln w="9525">
            <a:noFill/>
            <a:miter lim="800000"/>
            <a:headEnd/>
            <a:tailEnd/>
          </a:ln>
        </p:spPr>
        <p:txBody>
          <a:bodyPr>
            <a:spAutoFit/>
          </a:bodyPr>
          <a:lstStyle/>
          <a:p>
            <a:pPr algn="r">
              <a:spcBef>
                <a:spcPct val="50000"/>
              </a:spcBef>
            </a:pPr>
            <a:r>
              <a:rPr lang="en-US" altLang="zh-CN" sz="1400" b="1">
                <a:ea typeface="宋体" charset="-122"/>
              </a:rPr>
              <a:t>Sodium selenite</a:t>
            </a:r>
          </a:p>
        </p:txBody>
      </p:sp>
      <p:sp>
        <p:nvSpPr>
          <p:cNvPr id="32784" name="Text Box 17"/>
          <p:cNvSpPr txBox="1">
            <a:spLocks noChangeArrowheads="1"/>
          </p:cNvSpPr>
          <p:nvPr/>
        </p:nvSpPr>
        <p:spPr bwMode="auto">
          <a:xfrm>
            <a:off x="2209800" y="1316037"/>
            <a:ext cx="58674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0       25    50    100   250   500   1,000  2,500  5,000 nM</a:t>
            </a:r>
          </a:p>
        </p:txBody>
      </p:sp>
      <p:sp>
        <p:nvSpPr>
          <p:cNvPr id="32785" name="Text Box 18"/>
          <p:cNvSpPr txBox="1">
            <a:spLocks noChangeArrowheads="1"/>
          </p:cNvSpPr>
          <p:nvPr/>
        </p:nvSpPr>
        <p:spPr bwMode="auto">
          <a:xfrm>
            <a:off x="990600" y="1652587"/>
            <a:ext cx="990600" cy="1684338"/>
          </a:xfrm>
          <a:prstGeom prst="rect">
            <a:avLst/>
          </a:prstGeom>
          <a:noFill/>
          <a:ln w="9525">
            <a:noFill/>
            <a:miter lim="800000"/>
            <a:headEnd/>
            <a:tailEnd/>
          </a:ln>
        </p:spPr>
        <p:txBody>
          <a:bodyPr>
            <a:spAutoFit/>
          </a:bodyPr>
          <a:lstStyle/>
          <a:p>
            <a:pPr algn="r">
              <a:lnSpc>
                <a:spcPct val="110000"/>
              </a:lnSpc>
              <a:spcBef>
                <a:spcPct val="50000"/>
              </a:spcBef>
            </a:pPr>
            <a:r>
              <a:rPr lang="en-US" altLang="zh-CN" sz="1400" b="1">
                <a:ea typeface="宋体" charset="-122"/>
              </a:rPr>
              <a:t>SBP1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宋体" charset="-122"/>
              </a:rPr>
              <a:t>GPX1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Arial Unicode MS" pitchFamily="34" charset="-128"/>
                <a:cs typeface="Arial Unicode MS" pitchFamily="34" charset="-128"/>
              </a:rPr>
              <a:t>β</a:t>
            </a:r>
            <a:r>
              <a:rPr lang="en-US" altLang="zh-CN" sz="1400" b="1">
                <a:ea typeface="宋体" charset="-122"/>
              </a:rPr>
              <a:t>-actin</a:t>
            </a:r>
            <a:endParaRPr lang="el-GR" altLang="zh-CN" sz="1400" b="1">
              <a:ea typeface="宋体" charset="-122"/>
            </a:endParaRPr>
          </a:p>
        </p:txBody>
      </p:sp>
      <p:sp>
        <p:nvSpPr>
          <p:cNvPr id="32786" name="Text Box 19"/>
          <p:cNvSpPr txBox="1">
            <a:spLocks noChangeArrowheads="1"/>
          </p:cNvSpPr>
          <p:nvPr/>
        </p:nvSpPr>
        <p:spPr bwMode="auto">
          <a:xfrm>
            <a:off x="1043608" y="188640"/>
            <a:ext cx="6886629" cy="461665"/>
          </a:xfrm>
          <a:prstGeom prst="rect">
            <a:avLst/>
          </a:prstGeom>
          <a:noFill/>
          <a:ln w="9525">
            <a:noFill/>
            <a:miter lim="800000"/>
            <a:headEnd/>
            <a:tailEnd/>
          </a:ln>
        </p:spPr>
        <p:txBody>
          <a:bodyPr wrap="none">
            <a:spAutoFit/>
          </a:bodyPr>
          <a:lstStyle/>
          <a:p>
            <a:r>
              <a:rPr lang="en-US" altLang="zh-CN" sz="2400" b="1" dirty="0">
                <a:solidFill>
                  <a:srgbClr val="0000FF"/>
                </a:solidFill>
                <a:latin typeface="+mj-lt"/>
                <a:ea typeface="宋体" charset="-122"/>
              </a:rPr>
              <a:t>SBP1 affects selenium-mediated alterations of GPX1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 calcmode="lin" valueType="num">
                                      <p:cBhvr additive="base">
                                        <p:cTn id="7" dur="500" fill="hold"/>
                                        <p:tgtEl>
                                          <p:spTgt spid="139267"/>
                                        </p:tgtEl>
                                        <p:attrNameLst>
                                          <p:attrName>ppt_x</p:attrName>
                                        </p:attrNameLst>
                                      </p:cBhvr>
                                      <p:tavLst>
                                        <p:tav tm="0">
                                          <p:val>
                                            <p:strVal val="#ppt_x"/>
                                          </p:val>
                                        </p:tav>
                                        <p:tav tm="100000">
                                          <p:val>
                                            <p:strVal val="#ppt_x"/>
                                          </p:val>
                                        </p:tav>
                                      </p:tavLst>
                                    </p:anim>
                                    <p:anim calcmode="lin" valueType="num">
                                      <p:cBhvr additive="base">
                                        <p:cTn id="8" dur="500" fill="hold"/>
                                        <p:tgtEl>
                                          <p:spTgt spid="1392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8"/>
                                        </p:tgtEl>
                                        <p:attrNameLst>
                                          <p:attrName>style.visibility</p:attrName>
                                        </p:attrNameLst>
                                      </p:cBhvr>
                                      <p:to>
                                        <p:strVal val="visible"/>
                                      </p:to>
                                    </p:set>
                                    <p:anim calcmode="lin" valueType="num">
                                      <p:cBhvr additive="base">
                                        <p:cTn id="11" dur="500" fill="hold"/>
                                        <p:tgtEl>
                                          <p:spTgt spid="139268"/>
                                        </p:tgtEl>
                                        <p:attrNameLst>
                                          <p:attrName>ppt_x</p:attrName>
                                        </p:attrNameLst>
                                      </p:cBhvr>
                                      <p:tavLst>
                                        <p:tav tm="0">
                                          <p:val>
                                            <p:strVal val="#ppt_x"/>
                                          </p:val>
                                        </p:tav>
                                        <p:tav tm="100000">
                                          <p:val>
                                            <p:strVal val="#ppt_x"/>
                                          </p:val>
                                        </p:tav>
                                      </p:tavLst>
                                    </p:anim>
                                    <p:anim calcmode="lin" valueType="num">
                                      <p:cBhvr additive="base">
                                        <p:cTn id="12" dur="500" fill="hold"/>
                                        <p:tgtEl>
                                          <p:spTgt spid="1392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9"/>
                                        </p:tgtEl>
                                        <p:attrNameLst>
                                          <p:attrName>style.visibility</p:attrName>
                                        </p:attrNameLst>
                                      </p:cBhvr>
                                      <p:to>
                                        <p:strVal val="visible"/>
                                      </p:to>
                                    </p:set>
                                    <p:anim calcmode="lin" valueType="num">
                                      <p:cBhvr additive="base">
                                        <p:cTn id="15" dur="500" fill="hold"/>
                                        <p:tgtEl>
                                          <p:spTgt spid="139269"/>
                                        </p:tgtEl>
                                        <p:attrNameLst>
                                          <p:attrName>ppt_x</p:attrName>
                                        </p:attrNameLst>
                                      </p:cBhvr>
                                      <p:tavLst>
                                        <p:tav tm="0">
                                          <p:val>
                                            <p:strVal val="#ppt_x"/>
                                          </p:val>
                                        </p:tav>
                                        <p:tav tm="100000">
                                          <p:val>
                                            <p:strVal val="#ppt_x"/>
                                          </p:val>
                                        </p:tav>
                                      </p:tavLst>
                                    </p:anim>
                                    <p:anim calcmode="lin" valueType="num">
                                      <p:cBhvr additive="base">
                                        <p:cTn id="16" dur="500" fill="hold"/>
                                        <p:tgtEl>
                                          <p:spTgt spid="1392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9270"/>
                                        </p:tgtEl>
                                        <p:attrNameLst>
                                          <p:attrName>style.visibility</p:attrName>
                                        </p:attrNameLst>
                                      </p:cBhvr>
                                      <p:to>
                                        <p:strVal val="visible"/>
                                      </p:to>
                                    </p:set>
                                    <p:anim calcmode="lin" valueType="num">
                                      <p:cBhvr additive="base">
                                        <p:cTn id="19" dur="500" fill="hold"/>
                                        <p:tgtEl>
                                          <p:spTgt spid="139270"/>
                                        </p:tgtEl>
                                        <p:attrNameLst>
                                          <p:attrName>ppt_x</p:attrName>
                                        </p:attrNameLst>
                                      </p:cBhvr>
                                      <p:tavLst>
                                        <p:tav tm="0">
                                          <p:val>
                                            <p:strVal val="#ppt_x"/>
                                          </p:val>
                                        </p:tav>
                                        <p:tav tm="100000">
                                          <p:val>
                                            <p:strVal val="#ppt_x"/>
                                          </p:val>
                                        </p:tav>
                                      </p:tavLst>
                                    </p:anim>
                                    <p:anim calcmode="lin" valueType="num">
                                      <p:cBhvr additive="base">
                                        <p:cTn id="20" dur="500" fill="hold"/>
                                        <p:tgtEl>
                                          <p:spTgt spid="1392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9271"/>
                                        </p:tgtEl>
                                        <p:attrNameLst>
                                          <p:attrName>style.visibility</p:attrName>
                                        </p:attrNameLst>
                                      </p:cBhvr>
                                      <p:to>
                                        <p:strVal val="visible"/>
                                      </p:to>
                                    </p:set>
                                    <p:anim calcmode="lin" valueType="num">
                                      <p:cBhvr additive="base">
                                        <p:cTn id="23" dur="500" fill="hold"/>
                                        <p:tgtEl>
                                          <p:spTgt spid="139271"/>
                                        </p:tgtEl>
                                        <p:attrNameLst>
                                          <p:attrName>ppt_x</p:attrName>
                                        </p:attrNameLst>
                                      </p:cBhvr>
                                      <p:tavLst>
                                        <p:tav tm="0">
                                          <p:val>
                                            <p:strVal val="#ppt_x"/>
                                          </p:val>
                                        </p:tav>
                                        <p:tav tm="100000">
                                          <p:val>
                                            <p:strVal val="#ppt_x"/>
                                          </p:val>
                                        </p:tav>
                                      </p:tavLst>
                                    </p:anim>
                                    <p:anim calcmode="lin" valueType="num">
                                      <p:cBhvr additive="base">
                                        <p:cTn id="24" dur="500" fill="hold"/>
                                        <p:tgtEl>
                                          <p:spTgt spid="1392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9272"/>
                                        </p:tgtEl>
                                        <p:attrNameLst>
                                          <p:attrName>style.visibility</p:attrName>
                                        </p:attrNameLst>
                                      </p:cBhvr>
                                      <p:to>
                                        <p:strVal val="visible"/>
                                      </p:to>
                                    </p:set>
                                    <p:anim calcmode="lin" valueType="num">
                                      <p:cBhvr additive="base">
                                        <p:cTn id="27" dur="500" fill="hold"/>
                                        <p:tgtEl>
                                          <p:spTgt spid="139272"/>
                                        </p:tgtEl>
                                        <p:attrNameLst>
                                          <p:attrName>ppt_x</p:attrName>
                                        </p:attrNameLst>
                                      </p:cBhvr>
                                      <p:tavLst>
                                        <p:tav tm="0">
                                          <p:val>
                                            <p:strVal val="#ppt_x"/>
                                          </p:val>
                                        </p:tav>
                                        <p:tav tm="100000">
                                          <p:val>
                                            <p:strVal val="#ppt_x"/>
                                          </p:val>
                                        </p:tav>
                                      </p:tavLst>
                                    </p:anim>
                                    <p:anim calcmode="lin" valueType="num">
                                      <p:cBhvr additive="base">
                                        <p:cTn id="28" dur="500" fill="hold"/>
                                        <p:tgtEl>
                                          <p:spTgt spid="1392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9273"/>
                                        </p:tgtEl>
                                        <p:attrNameLst>
                                          <p:attrName>style.visibility</p:attrName>
                                        </p:attrNameLst>
                                      </p:cBhvr>
                                      <p:to>
                                        <p:strVal val="visible"/>
                                      </p:to>
                                    </p:set>
                                    <p:anim calcmode="lin" valueType="num">
                                      <p:cBhvr additive="base">
                                        <p:cTn id="31" dur="500" fill="hold"/>
                                        <p:tgtEl>
                                          <p:spTgt spid="139273"/>
                                        </p:tgtEl>
                                        <p:attrNameLst>
                                          <p:attrName>ppt_x</p:attrName>
                                        </p:attrNameLst>
                                      </p:cBhvr>
                                      <p:tavLst>
                                        <p:tav tm="0">
                                          <p:val>
                                            <p:strVal val="#ppt_x"/>
                                          </p:val>
                                        </p:tav>
                                        <p:tav tm="100000">
                                          <p:val>
                                            <p:strVal val="#ppt_x"/>
                                          </p:val>
                                        </p:tav>
                                      </p:tavLst>
                                    </p:anim>
                                    <p:anim calcmode="lin" valueType="num">
                                      <p:cBhvr additive="base">
                                        <p:cTn id="32" dur="500" fill="hold"/>
                                        <p:tgtEl>
                                          <p:spTgt spid="1392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9274"/>
                                        </p:tgtEl>
                                        <p:attrNameLst>
                                          <p:attrName>style.visibility</p:attrName>
                                        </p:attrNameLst>
                                      </p:cBhvr>
                                      <p:to>
                                        <p:strVal val="visible"/>
                                      </p:to>
                                    </p:set>
                                    <p:anim calcmode="lin" valueType="num">
                                      <p:cBhvr additive="base">
                                        <p:cTn id="35" dur="500" fill="hold"/>
                                        <p:tgtEl>
                                          <p:spTgt spid="139274"/>
                                        </p:tgtEl>
                                        <p:attrNameLst>
                                          <p:attrName>ppt_x</p:attrName>
                                        </p:attrNameLst>
                                      </p:cBhvr>
                                      <p:tavLst>
                                        <p:tav tm="0">
                                          <p:val>
                                            <p:strVal val="#ppt_x"/>
                                          </p:val>
                                        </p:tav>
                                        <p:tav tm="100000">
                                          <p:val>
                                            <p:strVal val="#ppt_x"/>
                                          </p:val>
                                        </p:tav>
                                      </p:tavLst>
                                    </p:anim>
                                    <p:anim calcmode="lin" valueType="num">
                                      <p:cBhvr additive="base">
                                        <p:cTn id="36" dur="500" fill="hold"/>
                                        <p:tgtEl>
                                          <p:spTgt spid="139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P spid="139271" grpId="0"/>
      <p:bldP spid="139272" grpId="0"/>
      <p:bldP spid="139273" grpId="0" animBg="1"/>
      <p:bldP spid="1392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133600" y="4845050"/>
            <a:ext cx="5562600" cy="1708150"/>
            <a:chOff x="1344" y="2988"/>
            <a:chExt cx="3504" cy="1076"/>
          </a:xfrm>
        </p:grpSpPr>
        <p:pic>
          <p:nvPicPr>
            <p:cNvPr id="33810" name="Picture 3" descr="MCF-7-GPX-1-SBP1"/>
            <p:cNvPicPr>
              <a:picLocks noChangeAspect="1" noChangeArrowheads="1"/>
            </p:cNvPicPr>
            <p:nvPr/>
          </p:nvPicPr>
          <p:blipFill>
            <a:blip r:embed="rId2" cstate="print"/>
            <a:srcRect/>
            <a:stretch>
              <a:fillRect/>
            </a:stretch>
          </p:blipFill>
          <p:spPr bwMode="auto">
            <a:xfrm>
              <a:off x="1344" y="3344"/>
              <a:ext cx="3504" cy="268"/>
            </a:xfrm>
            <a:prstGeom prst="rect">
              <a:avLst/>
            </a:prstGeom>
            <a:noFill/>
            <a:ln w="9525">
              <a:solidFill>
                <a:schemeClr val="tx1"/>
              </a:solidFill>
              <a:miter lim="800000"/>
              <a:headEnd/>
              <a:tailEnd/>
            </a:ln>
          </p:spPr>
        </p:pic>
        <p:pic>
          <p:nvPicPr>
            <p:cNvPr id="33811" name="Picture 4" descr="MCF-7-GPX-1-beta-actin"/>
            <p:cNvPicPr>
              <a:picLocks noChangeAspect="1" noChangeArrowheads="1"/>
            </p:cNvPicPr>
            <p:nvPr/>
          </p:nvPicPr>
          <p:blipFill>
            <a:blip r:embed="rId3" cstate="print"/>
            <a:srcRect/>
            <a:stretch>
              <a:fillRect/>
            </a:stretch>
          </p:blipFill>
          <p:spPr bwMode="auto">
            <a:xfrm>
              <a:off x="1344" y="3696"/>
              <a:ext cx="3504" cy="368"/>
            </a:xfrm>
            <a:prstGeom prst="rect">
              <a:avLst/>
            </a:prstGeom>
            <a:noFill/>
            <a:ln w="9525">
              <a:solidFill>
                <a:schemeClr val="tx1"/>
              </a:solidFill>
              <a:miter lim="800000"/>
              <a:headEnd/>
              <a:tailEnd/>
            </a:ln>
          </p:spPr>
        </p:pic>
        <p:pic>
          <p:nvPicPr>
            <p:cNvPr id="33812" name="Picture 5" descr="MCF-7GPX-1-GPX-1"/>
            <p:cNvPicPr>
              <a:picLocks noChangeAspect="1" noChangeArrowheads="1"/>
            </p:cNvPicPr>
            <p:nvPr/>
          </p:nvPicPr>
          <p:blipFill>
            <a:blip r:embed="rId4" cstate="print"/>
            <a:srcRect/>
            <a:stretch>
              <a:fillRect/>
            </a:stretch>
          </p:blipFill>
          <p:spPr bwMode="auto">
            <a:xfrm>
              <a:off x="1344" y="2988"/>
              <a:ext cx="3504" cy="302"/>
            </a:xfrm>
            <a:prstGeom prst="rect">
              <a:avLst/>
            </a:prstGeom>
            <a:noFill/>
            <a:ln w="9525">
              <a:solidFill>
                <a:schemeClr val="tx1"/>
              </a:solidFill>
              <a:miter lim="800000"/>
              <a:headEnd/>
              <a:tailEnd/>
            </a:ln>
          </p:spPr>
        </p:pic>
      </p:grpSp>
      <p:grpSp>
        <p:nvGrpSpPr>
          <p:cNvPr id="3" name="Group 22"/>
          <p:cNvGrpSpPr>
            <a:grpSpLocks/>
          </p:cNvGrpSpPr>
          <p:nvPr/>
        </p:nvGrpSpPr>
        <p:grpSpPr bwMode="auto">
          <a:xfrm>
            <a:off x="2133600" y="1803648"/>
            <a:ext cx="5562600" cy="2057400"/>
            <a:chOff x="1344" y="999"/>
            <a:chExt cx="3504" cy="1296"/>
          </a:xfrm>
        </p:grpSpPr>
        <p:pic>
          <p:nvPicPr>
            <p:cNvPr id="33807" name="Picture 7" descr="MCF-7-veter-SBP1"/>
            <p:cNvPicPr>
              <a:picLocks noChangeAspect="1" noChangeArrowheads="1"/>
            </p:cNvPicPr>
            <p:nvPr/>
          </p:nvPicPr>
          <p:blipFill>
            <a:blip r:embed="rId5" cstate="print"/>
            <a:srcRect/>
            <a:stretch>
              <a:fillRect/>
            </a:stretch>
          </p:blipFill>
          <p:spPr bwMode="auto">
            <a:xfrm>
              <a:off x="1344" y="1431"/>
              <a:ext cx="3504" cy="384"/>
            </a:xfrm>
            <a:prstGeom prst="rect">
              <a:avLst/>
            </a:prstGeom>
            <a:noFill/>
            <a:ln w="9525">
              <a:solidFill>
                <a:schemeClr val="tx1"/>
              </a:solidFill>
              <a:miter lim="800000"/>
              <a:headEnd/>
              <a:tailEnd/>
            </a:ln>
          </p:spPr>
        </p:pic>
        <p:pic>
          <p:nvPicPr>
            <p:cNvPr id="33808" name="Picture 8" descr="MCF-7-veter-beta-actin-2"/>
            <p:cNvPicPr>
              <a:picLocks noChangeAspect="1" noChangeArrowheads="1"/>
            </p:cNvPicPr>
            <p:nvPr/>
          </p:nvPicPr>
          <p:blipFill>
            <a:blip r:embed="rId6" cstate="print"/>
            <a:srcRect/>
            <a:stretch>
              <a:fillRect/>
            </a:stretch>
          </p:blipFill>
          <p:spPr bwMode="auto">
            <a:xfrm>
              <a:off x="1344" y="1920"/>
              <a:ext cx="3504" cy="375"/>
            </a:xfrm>
            <a:prstGeom prst="rect">
              <a:avLst/>
            </a:prstGeom>
            <a:noFill/>
            <a:ln w="9525">
              <a:solidFill>
                <a:schemeClr val="tx1"/>
              </a:solidFill>
              <a:miter lim="800000"/>
              <a:headEnd/>
              <a:tailEnd/>
            </a:ln>
          </p:spPr>
        </p:pic>
        <p:pic>
          <p:nvPicPr>
            <p:cNvPr id="33809" name="Picture 9" descr="MCF-7-vecter-GPX-1"/>
            <p:cNvPicPr>
              <a:picLocks noChangeAspect="1" noChangeArrowheads="1"/>
            </p:cNvPicPr>
            <p:nvPr/>
          </p:nvPicPr>
          <p:blipFill>
            <a:blip r:embed="rId7" cstate="print"/>
            <a:srcRect/>
            <a:stretch>
              <a:fillRect/>
            </a:stretch>
          </p:blipFill>
          <p:spPr bwMode="auto">
            <a:xfrm>
              <a:off x="1344" y="999"/>
              <a:ext cx="3504" cy="364"/>
            </a:xfrm>
            <a:prstGeom prst="rect">
              <a:avLst/>
            </a:prstGeom>
            <a:noFill/>
            <a:ln w="9525">
              <a:solidFill>
                <a:schemeClr val="tx1"/>
              </a:solidFill>
              <a:miter lim="800000"/>
              <a:headEnd/>
              <a:tailEnd/>
            </a:ln>
          </p:spPr>
        </p:pic>
      </p:grpSp>
      <p:sp>
        <p:nvSpPr>
          <p:cNvPr id="140298" name="Text Box 10"/>
          <p:cNvSpPr txBox="1">
            <a:spLocks noChangeArrowheads="1"/>
          </p:cNvSpPr>
          <p:nvPr/>
        </p:nvSpPr>
        <p:spPr bwMode="auto">
          <a:xfrm>
            <a:off x="3200400" y="4038600"/>
            <a:ext cx="32766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MCF7-GPX1 stable cell line</a:t>
            </a:r>
          </a:p>
        </p:txBody>
      </p:sp>
      <p:sp>
        <p:nvSpPr>
          <p:cNvPr id="140299" name="Text Box 11"/>
          <p:cNvSpPr txBox="1">
            <a:spLocks noChangeArrowheads="1"/>
          </p:cNvSpPr>
          <p:nvPr/>
        </p:nvSpPr>
        <p:spPr bwMode="auto">
          <a:xfrm>
            <a:off x="2209800" y="4451350"/>
            <a:ext cx="58674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0       25    50    100   250   500   1,000  2,500  5,000 nM</a:t>
            </a:r>
          </a:p>
        </p:txBody>
      </p:sp>
      <p:sp>
        <p:nvSpPr>
          <p:cNvPr id="140300" name="Line 12"/>
          <p:cNvSpPr>
            <a:spLocks noChangeShapeType="1"/>
          </p:cNvSpPr>
          <p:nvPr/>
        </p:nvSpPr>
        <p:spPr bwMode="auto">
          <a:xfrm>
            <a:off x="2133600" y="4451350"/>
            <a:ext cx="5562600" cy="0"/>
          </a:xfrm>
          <a:prstGeom prst="line">
            <a:avLst/>
          </a:prstGeom>
          <a:noFill/>
          <a:ln w="19050">
            <a:solidFill>
              <a:schemeClr val="tx1"/>
            </a:solidFill>
            <a:round/>
            <a:headEnd/>
            <a:tailEnd/>
          </a:ln>
        </p:spPr>
        <p:txBody>
          <a:bodyPr/>
          <a:lstStyle/>
          <a:p>
            <a:endParaRPr lang="zh-CN" altLang="en-US"/>
          </a:p>
        </p:txBody>
      </p:sp>
      <p:sp>
        <p:nvSpPr>
          <p:cNvPr id="140301" name="Text Box 13"/>
          <p:cNvSpPr txBox="1">
            <a:spLocks noChangeArrowheads="1"/>
          </p:cNvSpPr>
          <p:nvPr/>
        </p:nvSpPr>
        <p:spPr bwMode="auto">
          <a:xfrm>
            <a:off x="685800" y="4283075"/>
            <a:ext cx="1281113" cy="517525"/>
          </a:xfrm>
          <a:prstGeom prst="rect">
            <a:avLst/>
          </a:prstGeom>
          <a:noFill/>
          <a:ln w="9525">
            <a:noFill/>
            <a:miter lim="800000"/>
            <a:headEnd/>
            <a:tailEnd/>
          </a:ln>
        </p:spPr>
        <p:txBody>
          <a:bodyPr>
            <a:spAutoFit/>
          </a:bodyPr>
          <a:lstStyle/>
          <a:p>
            <a:pPr algn="r">
              <a:spcBef>
                <a:spcPct val="50000"/>
              </a:spcBef>
            </a:pPr>
            <a:r>
              <a:rPr lang="en-US" altLang="zh-CN" sz="1400" b="1">
                <a:ea typeface="宋体" charset="-122"/>
              </a:rPr>
              <a:t>Sodium selenite</a:t>
            </a:r>
          </a:p>
        </p:txBody>
      </p:sp>
      <p:sp>
        <p:nvSpPr>
          <p:cNvPr id="140302" name="Text Box 14"/>
          <p:cNvSpPr txBox="1">
            <a:spLocks noChangeArrowheads="1"/>
          </p:cNvSpPr>
          <p:nvPr/>
        </p:nvSpPr>
        <p:spPr bwMode="auto">
          <a:xfrm>
            <a:off x="1143000" y="4868863"/>
            <a:ext cx="990600" cy="1684337"/>
          </a:xfrm>
          <a:prstGeom prst="rect">
            <a:avLst/>
          </a:prstGeom>
          <a:noFill/>
          <a:ln w="9525">
            <a:noFill/>
            <a:miter lim="800000"/>
            <a:headEnd/>
            <a:tailEnd/>
          </a:ln>
        </p:spPr>
        <p:txBody>
          <a:bodyPr>
            <a:spAutoFit/>
          </a:bodyPr>
          <a:lstStyle/>
          <a:p>
            <a:pPr algn="r">
              <a:lnSpc>
                <a:spcPct val="110000"/>
              </a:lnSpc>
              <a:spcBef>
                <a:spcPct val="50000"/>
              </a:spcBef>
            </a:pPr>
            <a:r>
              <a:rPr lang="en-US" altLang="zh-CN" sz="1400" b="1">
                <a:ea typeface="宋体" charset="-122"/>
              </a:rPr>
              <a:t>GPx1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宋体" charset="-122"/>
              </a:rPr>
              <a:t>SBP1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Arial Unicode MS" pitchFamily="34" charset="-128"/>
                <a:cs typeface="Arial Unicode MS" pitchFamily="34" charset="-128"/>
              </a:rPr>
              <a:t>β</a:t>
            </a:r>
            <a:r>
              <a:rPr lang="en-US" altLang="zh-CN" sz="1400" b="1">
                <a:ea typeface="宋体" charset="-122"/>
              </a:rPr>
              <a:t>-actin</a:t>
            </a:r>
            <a:endParaRPr lang="el-GR" altLang="zh-CN" sz="1400" b="1">
              <a:ea typeface="宋体" charset="-122"/>
            </a:endParaRPr>
          </a:p>
        </p:txBody>
      </p:sp>
      <p:sp>
        <p:nvSpPr>
          <p:cNvPr id="33801" name="Text Box 15"/>
          <p:cNvSpPr txBox="1">
            <a:spLocks noChangeArrowheads="1"/>
          </p:cNvSpPr>
          <p:nvPr/>
        </p:nvSpPr>
        <p:spPr bwMode="auto">
          <a:xfrm>
            <a:off x="3200400" y="1055935"/>
            <a:ext cx="32766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MCF7-Vector stable cell line</a:t>
            </a:r>
          </a:p>
        </p:txBody>
      </p:sp>
      <p:sp>
        <p:nvSpPr>
          <p:cNvPr id="33802" name="Text Box 16"/>
          <p:cNvSpPr txBox="1">
            <a:spLocks noChangeArrowheads="1"/>
          </p:cNvSpPr>
          <p:nvPr/>
        </p:nvSpPr>
        <p:spPr bwMode="auto">
          <a:xfrm>
            <a:off x="2133600" y="1436935"/>
            <a:ext cx="6096000" cy="336550"/>
          </a:xfrm>
          <a:prstGeom prst="rect">
            <a:avLst/>
          </a:prstGeom>
          <a:noFill/>
          <a:ln w="9525">
            <a:noFill/>
            <a:miter lim="800000"/>
            <a:headEnd/>
            <a:tailEnd/>
          </a:ln>
        </p:spPr>
        <p:txBody>
          <a:bodyPr>
            <a:spAutoFit/>
          </a:bodyPr>
          <a:lstStyle/>
          <a:p>
            <a:pPr>
              <a:spcBef>
                <a:spcPct val="50000"/>
              </a:spcBef>
            </a:pPr>
            <a:r>
              <a:rPr lang="en-US" altLang="zh-CN" sz="1600" b="1">
                <a:ea typeface="宋体" charset="-122"/>
              </a:rPr>
              <a:t>      0        25       50    100    250    500   1,000  2,500  5,000 nM</a:t>
            </a:r>
          </a:p>
        </p:txBody>
      </p:sp>
      <p:sp>
        <p:nvSpPr>
          <p:cNvPr id="33803" name="Line 17"/>
          <p:cNvSpPr>
            <a:spLocks noChangeShapeType="1"/>
          </p:cNvSpPr>
          <p:nvPr/>
        </p:nvSpPr>
        <p:spPr bwMode="auto">
          <a:xfrm>
            <a:off x="2057400" y="1436935"/>
            <a:ext cx="5562600" cy="0"/>
          </a:xfrm>
          <a:prstGeom prst="line">
            <a:avLst/>
          </a:prstGeom>
          <a:noFill/>
          <a:ln w="19050">
            <a:solidFill>
              <a:schemeClr val="tx1"/>
            </a:solidFill>
            <a:round/>
            <a:headEnd/>
            <a:tailEnd/>
          </a:ln>
        </p:spPr>
        <p:txBody>
          <a:bodyPr/>
          <a:lstStyle/>
          <a:p>
            <a:endParaRPr lang="zh-CN" altLang="en-US"/>
          </a:p>
        </p:txBody>
      </p:sp>
      <p:sp>
        <p:nvSpPr>
          <p:cNvPr id="33804" name="Text Box 18"/>
          <p:cNvSpPr txBox="1">
            <a:spLocks noChangeArrowheads="1"/>
          </p:cNvSpPr>
          <p:nvPr/>
        </p:nvSpPr>
        <p:spPr bwMode="auto">
          <a:xfrm>
            <a:off x="685800" y="1276598"/>
            <a:ext cx="1281113" cy="517525"/>
          </a:xfrm>
          <a:prstGeom prst="rect">
            <a:avLst/>
          </a:prstGeom>
          <a:noFill/>
          <a:ln w="9525">
            <a:noFill/>
            <a:miter lim="800000"/>
            <a:headEnd/>
            <a:tailEnd/>
          </a:ln>
        </p:spPr>
        <p:txBody>
          <a:bodyPr>
            <a:spAutoFit/>
          </a:bodyPr>
          <a:lstStyle/>
          <a:p>
            <a:pPr algn="r">
              <a:spcBef>
                <a:spcPct val="50000"/>
              </a:spcBef>
            </a:pPr>
            <a:r>
              <a:rPr lang="en-US" altLang="zh-CN" sz="1400" b="1">
                <a:ea typeface="宋体" charset="-122"/>
              </a:rPr>
              <a:t>Sodium selenite</a:t>
            </a:r>
          </a:p>
        </p:txBody>
      </p:sp>
      <p:sp>
        <p:nvSpPr>
          <p:cNvPr id="33805" name="Text Box 19"/>
          <p:cNvSpPr txBox="1">
            <a:spLocks noChangeArrowheads="1"/>
          </p:cNvSpPr>
          <p:nvPr/>
        </p:nvSpPr>
        <p:spPr bwMode="auto">
          <a:xfrm>
            <a:off x="1143000" y="1962398"/>
            <a:ext cx="990600" cy="1684337"/>
          </a:xfrm>
          <a:prstGeom prst="rect">
            <a:avLst/>
          </a:prstGeom>
          <a:noFill/>
          <a:ln w="9525">
            <a:noFill/>
            <a:miter lim="800000"/>
            <a:headEnd/>
            <a:tailEnd/>
          </a:ln>
        </p:spPr>
        <p:txBody>
          <a:bodyPr>
            <a:spAutoFit/>
          </a:bodyPr>
          <a:lstStyle/>
          <a:p>
            <a:pPr algn="r">
              <a:lnSpc>
                <a:spcPct val="110000"/>
              </a:lnSpc>
              <a:spcBef>
                <a:spcPct val="50000"/>
              </a:spcBef>
            </a:pPr>
            <a:r>
              <a:rPr lang="en-US" altLang="zh-CN" sz="1400" b="1">
                <a:ea typeface="宋体" charset="-122"/>
              </a:rPr>
              <a:t>GPx1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宋体" charset="-122"/>
              </a:rPr>
              <a:t>SBP1</a:t>
            </a:r>
          </a:p>
          <a:p>
            <a:pPr algn="r">
              <a:lnSpc>
                <a:spcPct val="110000"/>
              </a:lnSpc>
              <a:spcBef>
                <a:spcPct val="50000"/>
              </a:spcBef>
            </a:pPr>
            <a:endParaRPr lang="en-US" altLang="zh-CN" sz="1400" b="1">
              <a:ea typeface="宋体" charset="-122"/>
            </a:endParaRPr>
          </a:p>
          <a:p>
            <a:pPr algn="r">
              <a:lnSpc>
                <a:spcPct val="110000"/>
              </a:lnSpc>
              <a:spcBef>
                <a:spcPct val="50000"/>
              </a:spcBef>
            </a:pPr>
            <a:r>
              <a:rPr lang="en-US" altLang="zh-CN" sz="1400" b="1">
                <a:ea typeface="Arial Unicode MS" pitchFamily="34" charset="-128"/>
                <a:cs typeface="Arial Unicode MS" pitchFamily="34" charset="-128"/>
              </a:rPr>
              <a:t>β</a:t>
            </a:r>
            <a:r>
              <a:rPr lang="en-US" altLang="zh-CN" sz="1400" b="1">
                <a:ea typeface="宋体" charset="-122"/>
              </a:rPr>
              <a:t>-actin</a:t>
            </a:r>
            <a:endParaRPr lang="el-GR" altLang="zh-CN" sz="1400" b="1">
              <a:ea typeface="宋体" charset="-122"/>
            </a:endParaRPr>
          </a:p>
        </p:txBody>
      </p:sp>
      <p:sp>
        <p:nvSpPr>
          <p:cNvPr id="33806" name="Text Box 20"/>
          <p:cNvSpPr txBox="1">
            <a:spLocks noChangeArrowheads="1"/>
          </p:cNvSpPr>
          <p:nvPr/>
        </p:nvSpPr>
        <p:spPr bwMode="auto">
          <a:xfrm>
            <a:off x="937354" y="457508"/>
            <a:ext cx="7955126" cy="523220"/>
          </a:xfrm>
          <a:prstGeom prst="rect">
            <a:avLst/>
          </a:prstGeom>
          <a:noFill/>
          <a:ln w="9525">
            <a:noFill/>
            <a:miter lim="800000"/>
            <a:headEnd/>
            <a:tailEnd/>
          </a:ln>
        </p:spPr>
        <p:txBody>
          <a:bodyPr wrap="none">
            <a:spAutoFit/>
          </a:bodyPr>
          <a:lstStyle/>
          <a:p>
            <a:r>
              <a:rPr lang="en-US" altLang="zh-CN" sz="2800" b="1" dirty="0">
                <a:solidFill>
                  <a:srgbClr val="0000FF"/>
                </a:solidFill>
                <a:latin typeface="+mj-lt"/>
                <a:ea typeface="宋体" charset="-122"/>
              </a:rPr>
              <a:t>Selenium-mediated alterations of GPX1 affects SBP1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0298"/>
                                        </p:tgtEl>
                                        <p:attrNameLst>
                                          <p:attrName>style.visibility</p:attrName>
                                        </p:attrNameLst>
                                      </p:cBhvr>
                                      <p:to>
                                        <p:strVal val="visible"/>
                                      </p:to>
                                    </p:set>
                                    <p:animEffect transition="in" filter="diamond(in)">
                                      <p:cBhvr>
                                        <p:cTn id="10" dur="2000"/>
                                        <p:tgtEl>
                                          <p:spTgt spid="14029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0299"/>
                                        </p:tgtEl>
                                        <p:attrNameLst>
                                          <p:attrName>style.visibility</p:attrName>
                                        </p:attrNameLst>
                                      </p:cBhvr>
                                      <p:to>
                                        <p:strVal val="visible"/>
                                      </p:to>
                                    </p:set>
                                    <p:animEffect transition="in" filter="diamond(in)">
                                      <p:cBhvr>
                                        <p:cTn id="13" dur="2000"/>
                                        <p:tgtEl>
                                          <p:spTgt spid="14029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40300"/>
                                        </p:tgtEl>
                                        <p:attrNameLst>
                                          <p:attrName>style.visibility</p:attrName>
                                        </p:attrNameLst>
                                      </p:cBhvr>
                                      <p:to>
                                        <p:strVal val="visible"/>
                                      </p:to>
                                    </p:set>
                                    <p:animEffect transition="in" filter="diamond(in)">
                                      <p:cBhvr>
                                        <p:cTn id="16" dur="2000"/>
                                        <p:tgtEl>
                                          <p:spTgt spid="14030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40301"/>
                                        </p:tgtEl>
                                        <p:attrNameLst>
                                          <p:attrName>style.visibility</p:attrName>
                                        </p:attrNameLst>
                                      </p:cBhvr>
                                      <p:to>
                                        <p:strVal val="visible"/>
                                      </p:to>
                                    </p:set>
                                    <p:animEffect transition="in" filter="diamond(in)">
                                      <p:cBhvr>
                                        <p:cTn id="19" dur="2000"/>
                                        <p:tgtEl>
                                          <p:spTgt spid="14030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40302"/>
                                        </p:tgtEl>
                                        <p:attrNameLst>
                                          <p:attrName>style.visibility</p:attrName>
                                        </p:attrNameLst>
                                      </p:cBhvr>
                                      <p:to>
                                        <p:strVal val="visible"/>
                                      </p:to>
                                    </p:set>
                                    <p:animEffect transition="in" filter="diamond(in)">
                                      <p:cBhvr>
                                        <p:cTn id="22" dur="2000"/>
                                        <p:tgtEl>
                                          <p:spTgt spid="140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P spid="140299" grpId="0"/>
      <p:bldP spid="140300" grpId="0" animBg="1"/>
      <p:bldP spid="140301" grpId="0"/>
      <p:bldP spid="1403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95400" y="1888232"/>
            <a:ext cx="1143000" cy="1622425"/>
          </a:xfrm>
          <a:prstGeom prst="rect">
            <a:avLst/>
          </a:prstGeom>
          <a:noFill/>
          <a:ln w="9525">
            <a:noFill/>
            <a:miter lim="800000"/>
            <a:headEnd/>
            <a:tailEnd/>
          </a:ln>
        </p:spPr>
        <p:txBody>
          <a:bodyPr>
            <a:spAutoFit/>
          </a:bodyPr>
          <a:lstStyle/>
          <a:p>
            <a:pPr algn="r" eaLnBrk="0" hangingPunct="0">
              <a:lnSpc>
                <a:spcPct val="175000"/>
              </a:lnSpc>
              <a:spcBef>
                <a:spcPct val="50000"/>
              </a:spcBef>
            </a:pPr>
            <a:r>
              <a:rPr lang="en-US" altLang="zh-CN" sz="1600">
                <a:ea typeface="宋体" charset="-122"/>
              </a:rPr>
              <a:t>GPX1</a:t>
            </a:r>
          </a:p>
          <a:p>
            <a:pPr algn="r" eaLnBrk="0" hangingPunct="0">
              <a:lnSpc>
                <a:spcPct val="175000"/>
              </a:lnSpc>
              <a:spcBef>
                <a:spcPct val="50000"/>
              </a:spcBef>
            </a:pPr>
            <a:r>
              <a:rPr lang="en-US" altLang="zh-CN" sz="1600">
                <a:ea typeface="宋体" charset="-122"/>
              </a:rPr>
              <a:t>SBP1</a:t>
            </a:r>
          </a:p>
          <a:p>
            <a:pPr algn="r" eaLnBrk="0" hangingPunct="0">
              <a:lnSpc>
                <a:spcPct val="175000"/>
              </a:lnSpc>
              <a:spcBef>
                <a:spcPct val="50000"/>
              </a:spcBef>
            </a:pPr>
            <a:r>
              <a:rPr lang="el-GR" altLang="zh-CN" sz="1600">
                <a:ea typeface="宋体" charset="-122"/>
              </a:rPr>
              <a:t>β</a:t>
            </a:r>
            <a:r>
              <a:rPr lang="en-US" altLang="zh-CN" sz="1600">
                <a:ea typeface="宋体" charset="-122"/>
              </a:rPr>
              <a:t>-actin</a:t>
            </a:r>
          </a:p>
        </p:txBody>
      </p:sp>
      <p:sp>
        <p:nvSpPr>
          <p:cNvPr id="34819" name="Text Box 3"/>
          <p:cNvSpPr txBox="1">
            <a:spLocks noChangeArrowheads="1"/>
          </p:cNvSpPr>
          <p:nvPr/>
        </p:nvSpPr>
        <p:spPr bwMode="auto">
          <a:xfrm>
            <a:off x="2590800" y="1431032"/>
            <a:ext cx="5257800" cy="304800"/>
          </a:xfrm>
          <a:prstGeom prst="rect">
            <a:avLst/>
          </a:prstGeom>
          <a:noFill/>
          <a:ln w="9525">
            <a:noFill/>
            <a:miter lim="800000"/>
            <a:headEnd/>
            <a:tailEnd/>
          </a:ln>
        </p:spPr>
        <p:txBody>
          <a:bodyPr>
            <a:spAutoFit/>
          </a:bodyPr>
          <a:lstStyle/>
          <a:p>
            <a:pPr eaLnBrk="0" hangingPunct="0">
              <a:spcBef>
                <a:spcPct val="50000"/>
              </a:spcBef>
            </a:pPr>
            <a:r>
              <a:rPr lang="en-US" altLang="zh-CN" sz="1400" b="1">
                <a:ea typeface="宋体" charset="-122"/>
              </a:rPr>
              <a:t>   Se-deficiency             Normal diet           Se-supplemental</a:t>
            </a:r>
          </a:p>
        </p:txBody>
      </p:sp>
      <p:sp>
        <p:nvSpPr>
          <p:cNvPr id="34820" name="Line 4"/>
          <p:cNvSpPr>
            <a:spLocks noChangeShapeType="1"/>
          </p:cNvSpPr>
          <p:nvPr/>
        </p:nvSpPr>
        <p:spPr bwMode="auto">
          <a:xfrm>
            <a:off x="2667000" y="1735832"/>
            <a:ext cx="1524000" cy="0"/>
          </a:xfrm>
          <a:prstGeom prst="line">
            <a:avLst/>
          </a:prstGeom>
          <a:noFill/>
          <a:ln w="19050">
            <a:solidFill>
              <a:schemeClr val="tx1"/>
            </a:solidFill>
            <a:round/>
            <a:headEnd/>
            <a:tailEnd/>
          </a:ln>
        </p:spPr>
        <p:txBody>
          <a:bodyPr/>
          <a:lstStyle/>
          <a:p>
            <a:endParaRPr lang="zh-CN" altLang="en-US"/>
          </a:p>
        </p:txBody>
      </p:sp>
      <p:sp>
        <p:nvSpPr>
          <p:cNvPr id="34821" name="Line 5"/>
          <p:cNvSpPr>
            <a:spLocks noChangeShapeType="1"/>
          </p:cNvSpPr>
          <p:nvPr/>
        </p:nvSpPr>
        <p:spPr bwMode="auto">
          <a:xfrm>
            <a:off x="4419600" y="1735832"/>
            <a:ext cx="1524000" cy="0"/>
          </a:xfrm>
          <a:prstGeom prst="line">
            <a:avLst/>
          </a:prstGeom>
          <a:noFill/>
          <a:ln w="19050">
            <a:solidFill>
              <a:schemeClr val="tx1"/>
            </a:solidFill>
            <a:round/>
            <a:headEnd/>
            <a:tailEnd/>
          </a:ln>
        </p:spPr>
        <p:txBody>
          <a:bodyPr/>
          <a:lstStyle/>
          <a:p>
            <a:endParaRPr lang="zh-CN" altLang="en-US"/>
          </a:p>
        </p:txBody>
      </p:sp>
      <p:sp>
        <p:nvSpPr>
          <p:cNvPr id="34822" name="Line 6"/>
          <p:cNvSpPr>
            <a:spLocks noChangeShapeType="1"/>
          </p:cNvSpPr>
          <p:nvPr/>
        </p:nvSpPr>
        <p:spPr bwMode="auto">
          <a:xfrm>
            <a:off x="6172200" y="1735832"/>
            <a:ext cx="1371600" cy="0"/>
          </a:xfrm>
          <a:prstGeom prst="line">
            <a:avLst/>
          </a:prstGeom>
          <a:noFill/>
          <a:ln w="19050">
            <a:solidFill>
              <a:schemeClr val="tx1"/>
            </a:solidFill>
            <a:round/>
            <a:headEnd/>
            <a:tailEnd/>
          </a:ln>
        </p:spPr>
        <p:txBody>
          <a:bodyPr/>
          <a:lstStyle/>
          <a:p>
            <a:endParaRPr lang="zh-CN" altLang="en-US"/>
          </a:p>
        </p:txBody>
      </p:sp>
      <p:pic>
        <p:nvPicPr>
          <p:cNvPr id="34823" name="Picture 7" descr="SBP1-2"/>
          <p:cNvPicPr>
            <a:picLocks noChangeAspect="1" noChangeArrowheads="1"/>
          </p:cNvPicPr>
          <p:nvPr/>
        </p:nvPicPr>
        <p:blipFill>
          <a:blip r:embed="rId2" cstate="print">
            <a:lum bright="24000" contrast="-6000"/>
          </a:blip>
          <a:srcRect/>
          <a:stretch>
            <a:fillRect/>
          </a:stretch>
        </p:blipFill>
        <p:spPr bwMode="auto">
          <a:xfrm>
            <a:off x="2438400" y="2440682"/>
            <a:ext cx="5181600" cy="609600"/>
          </a:xfrm>
          <a:prstGeom prst="rect">
            <a:avLst/>
          </a:prstGeom>
          <a:noFill/>
          <a:ln w="9525">
            <a:noFill/>
            <a:miter lim="800000"/>
            <a:headEnd/>
            <a:tailEnd/>
          </a:ln>
        </p:spPr>
      </p:pic>
      <p:pic>
        <p:nvPicPr>
          <p:cNvPr id="34824" name="Picture 8" descr="beta-actin"/>
          <p:cNvPicPr>
            <a:picLocks noChangeAspect="1" noChangeArrowheads="1"/>
          </p:cNvPicPr>
          <p:nvPr/>
        </p:nvPicPr>
        <p:blipFill>
          <a:blip r:embed="rId3" cstate="print">
            <a:lum bright="24000" contrast="-12000"/>
          </a:blip>
          <a:srcRect/>
          <a:stretch>
            <a:fillRect/>
          </a:stretch>
        </p:blipFill>
        <p:spPr bwMode="auto">
          <a:xfrm>
            <a:off x="2438400" y="3202682"/>
            <a:ext cx="5181600" cy="514350"/>
          </a:xfrm>
          <a:prstGeom prst="rect">
            <a:avLst/>
          </a:prstGeom>
          <a:noFill/>
          <a:ln w="9525">
            <a:noFill/>
            <a:miter lim="800000"/>
            <a:headEnd/>
            <a:tailEnd/>
          </a:ln>
        </p:spPr>
      </p:pic>
      <p:pic>
        <p:nvPicPr>
          <p:cNvPr id="34825" name="Picture 9" descr="GPX1-DJ"/>
          <p:cNvPicPr>
            <a:picLocks noChangeAspect="1" noChangeArrowheads="1"/>
          </p:cNvPicPr>
          <p:nvPr/>
        </p:nvPicPr>
        <p:blipFill>
          <a:blip r:embed="rId4" cstate="print">
            <a:lum bright="18000" contrast="-6000"/>
          </a:blip>
          <a:srcRect/>
          <a:stretch>
            <a:fillRect/>
          </a:stretch>
        </p:blipFill>
        <p:spPr bwMode="auto">
          <a:xfrm>
            <a:off x="2438400" y="1831082"/>
            <a:ext cx="5181600" cy="500063"/>
          </a:xfrm>
          <a:prstGeom prst="rect">
            <a:avLst/>
          </a:prstGeom>
          <a:noFill/>
          <a:ln w="9525">
            <a:noFill/>
            <a:miter lim="800000"/>
            <a:headEnd/>
            <a:tailEnd/>
          </a:ln>
        </p:spPr>
      </p:pic>
      <p:sp>
        <p:nvSpPr>
          <p:cNvPr id="34826" name="Text Box 10"/>
          <p:cNvSpPr txBox="1">
            <a:spLocks noChangeArrowheads="1"/>
          </p:cNvSpPr>
          <p:nvPr/>
        </p:nvSpPr>
        <p:spPr bwMode="auto">
          <a:xfrm>
            <a:off x="899592" y="437763"/>
            <a:ext cx="7467600" cy="830997"/>
          </a:xfrm>
          <a:prstGeom prst="rect">
            <a:avLst/>
          </a:prstGeom>
          <a:noFill/>
          <a:ln w="9525">
            <a:noFill/>
            <a:miter lim="800000"/>
            <a:headEnd/>
            <a:tailEnd/>
          </a:ln>
        </p:spPr>
        <p:txBody>
          <a:bodyPr>
            <a:spAutoFit/>
          </a:bodyPr>
          <a:lstStyle/>
          <a:p>
            <a:pPr algn="ctr" eaLnBrk="0" hangingPunct="0">
              <a:spcBef>
                <a:spcPct val="15000"/>
              </a:spcBef>
            </a:pPr>
            <a:r>
              <a:rPr lang="en-US" altLang="zh-CN" sz="2400" b="1" dirty="0">
                <a:solidFill>
                  <a:srgbClr val="0000FF"/>
                </a:solidFill>
                <a:ea typeface="宋体" charset="-122"/>
              </a:rPr>
              <a:t>GPX1 and SBP1 expression  in mouse intestinal epithelial </a:t>
            </a:r>
            <a:r>
              <a:rPr lang="en-US" altLang="zh-CN" sz="2400" b="1" dirty="0" smtClean="0">
                <a:solidFill>
                  <a:srgbClr val="0000FF"/>
                </a:solidFill>
                <a:ea typeface="宋体" charset="-122"/>
              </a:rPr>
              <a:t>cells (3 </a:t>
            </a:r>
            <a:r>
              <a:rPr lang="en-US" altLang="zh-CN" sz="2400" b="1" dirty="0">
                <a:solidFill>
                  <a:srgbClr val="0000FF"/>
                </a:solidFill>
                <a:ea typeface="宋体" charset="-122"/>
              </a:rPr>
              <a:t>mice/group)</a:t>
            </a:r>
          </a:p>
        </p:txBody>
      </p:sp>
      <p:pic>
        <p:nvPicPr>
          <p:cNvPr id="34827" name="Picture 11" descr="SBP1-colon"/>
          <p:cNvPicPr>
            <a:picLocks noChangeAspect="1" noChangeArrowheads="1"/>
          </p:cNvPicPr>
          <p:nvPr/>
        </p:nvPicPr>
        <p:blipFill>
          <a:blip r:embed="rId5" cstate="print">
            <a:lum bright="-6000" contrast="30000"/>
          </a:blip>
          <a:srcRect/>
          <a:stretch>
            <a:fillRect/>
          </a:stretch>
        </p:blipFill>
        <p:spPr bwMode="auto">
          <a:xfrm>
            <a:off x="2590800" y="5105400"/>
            <a:ext cx="4953000" cy="533400"/>
          </a:xfrm>
          <a:prstGeom prst="rect">
            <a:avLst/>
          </a:prstGeom>
          <a:noFill/>
          <a:ln w="9525">
            <a:noFill/>
            <a:miter lim="800000"/>
            <a:headEnd/>
            <a:tailEnd/>
          </a:ln>
        </p:spPr>
      </p:pic>
      <p:pic>
        <p:nvPicPr>
          <p:cNvPr id="34828" name="Picture 12" descr="actin-colon"/>
          <p:cNvPicPr>
            <a:picLocks noChangeAspect="1" noChangeArrowheads="1"/>
          </p:cNvPicPr>
          <p:nvPr/>
        </p:nvPicPr>
        <p:blipFill>
          <a:blip r:embed="rId6" cstate="print">
            <a:lum bright="18000"/>
          </a:blip>
          <a:srcRect/>
          <a:stretch>
            <a:fillRect/>
          </a:stretch>
        </p:blipFill>
        <p:spPr bwMode="auto">
          <a:xfrm>
            <a:off x="2590800" y="5791200"/>
            <a:ext cx="4953000" cy="533400"/>
          </a:xfrm>
          <a:prstGeom prst="rect">
            <a:avLst/>
          </a:prstGeom>
          <a:noFill/>
          <a:ln w="9525">
            <a:noFill/>
            <a:miter lim="800000"/>
            <a:headEnd/>
            <a:tailEnd/>
          </a:ln>
        </p:spPr>
      </p:pic>
      <p:sp>
        <p:nvSpPr>
          <p:cNvPr id="34829" name="Line 13"/>
          <p:cNvSpPr>
            <a:spLocks noChangeShapeType="1"/>
          </p:cNvSpPr>
          <p:nvPr/>
        </p:nvSpPr>
        <p:spPr bwMode="auto">
          <a:xfrm>
            <a:off x="2590800" y="4343400"/>
            <a:ext cx="1524000" cy="0"/>
          </a:xfrm>
          <a:prstGeom prst="line">
            <a:avLst/>
          </a:prstGeom>
          <a:noFill/>
          <a:ln w="19050">
            <a:solidFill>
              <a:schemeClr val="tx1"/>
            </a:solidFill>
            <a:round/>
            <a:headEnd/>
            <a:tailEnd/>
          </a:ln>
        </p:spPr>
        <p:txBody>
          <a:bodyPr/>
          <a:lstStyle/>
          <a:p>
            <a:endParaRPr lang="zh-CN" altLang="en-US"/>
          </a:p>
        </p:txBody>
      </p:sp>
      <p:sp>
        <p:nvSpPr>
          <p:cNvPr id="34830" name="Line 14"/>
          <p:cNvSpPr>
            <a:spLocks noChangeShapeType="1"/>
          </p:cNvSpPr>
          <p:nvPr/>
        </p:nvSpPr>
        <p:spPr bwMode="auto">
          <a:xfrm>
            <a:off x="4343400" y="4343400"/>
            <a:ext cx="1524000" cy="0"/>
          </a:xfrm>
          <a:prstGeom prst="line">
            <a:avLst/>
          </a:prstGeom>
          <a:noFill/>
          <a:ln w="19050">
            <a:solidFill>
              <a:schemeClr val="tx1"/>
            </a:solidFill>
            <a:round/>
            <a:headEnd/>
            <a:tailEnd/>
          </a:ln>
        </p:spPr>
        <p:txBody>
          <a:bodyPr/>
          <a:lstStyle/>
          <a:p>
            <a:endParaRPr lang="zh-CN" altLang="en-US"/>
          </a:p>
        </p:txBody>
      </p:sp>
      <p:sp>
        <p:nvSpPr>
          <p:cNvPr id="34831" name="Line 15"/>
          <p:cNvSpPr>
            <a:spLocks noChangeShapeType="1"/>
          </p:cNvSpPr>
          <p:nvPr/>
        </p:nvSpPr>
        <p:spPr bwMode="auto">
          <a:xfrm>
            <a:off x="6096000" y="4343400"/>
            <a:ext cx="1371600" cy="0"/>
          </a:xfrm>
          <a:prstGeom prst="line">
            <a:avLst/>
          </a:prstGeom>
          <a:noFill/>
          <a:ln w="19050">
            <a:solidFill>
              <a:schemeClr val="tx1"/>
            </a:solidFill>
            <a:round/>
            <a:headEnd/>
            <a:tailEnd/>
          </a:ln>
        </p:spPr>
        <p:txBody>
          <a:bodyPr/>
          <a:lstStyle/>
          <a:p>
            <a:endParaRPr lang="zh-CN" altLang="en-US"/>
          </a:p>
        </p:txBody>
      </p:sp>
      <p:pic>
        <p:nvPicPr>
          <p:cNvPr id="34832" name="Picture 16" descr="GPX1-colon"/>
          <p:cNvPicPr>
            <a:picLocks noChangeAspect="1" noChangeArrowheads="1"/>
          </p:cNvPicPr>
          <p:nvPr/>
        </p:nvPicPr>
        <p:blipFill>
          <a:blip r:embed="rId7" cstate="print"/>
          <a:srcRect/>
          <a:stretch>
            <a:fillRect/>
          </a:stretch>
        </p:blipFill>
        <p:spPr bwMode="auto">
          <a:xfrm>
            <a:off x="2590800" y="4419600"/>
            <a:ext cx="4953000" cy="581025"/>
          </a:xfrm>
          <a:prstGeom prst="rect">
            <a:avLst/>
          </a:prstGeom>
          <a:noFill/>
          <a:ln w="9525">
            <a:noFill/>
            <a:miter lim="800000"/>
            <a:headEnd/>
            <a:tailEnd/>
          </a:ln>
        </p:spPr>
      </p:pic>
      <p:sp>
        <p:nvSpPr>
          <p:cNvPr id="34833" name="Text Box 17"/>
          <p:cNvSpPr txBox="1">
            <a:spLocks noChangeArrowheads="1"/>
          </p:cNvSpPr>
          <p:nvPr/>
        </p:nvSpPr>
        <p:spPr bwMode="auto">
          <a:xfrm>
            <a:off x="2438400" y="4038600"/>
            <a:ext cx="5257800" cy="304800"/>
          </a:xfrm>
          <a:prstGeom prst="rect">
            <a:avLst/>
          </a:prstGeom>
          <a:noFill/>
          <a:ln w="9525">
            <a:noFill/>
            <a:miter lim="800000"/>
            <a:headEnd/>
            <a:tailEnd/>
          </a:ln>
        </p:spPr>
        <p:txBody>
          <a:bodyPr>
            <a:spAutoFit/>
          </a:bodyPr>
          <a:lstStyle/>
          <a:p>
            <a:pPr eaLnBrk="0" hangingPunct="0">
              <a:spcBef>
                <a:spcPct val="50000"/>
              </a:spcBef>
            </a:pPr>
            <a:r>
              <a:rPr lang="en-US" altLang="zh-CN" sz="1400" b="1">
                <a:ea typeface="宋体" charset="-122"/>
              </a:rPr>
              <a:t>   Se-deficiency              Normal diet             Se-supplemental</a:t>
            </a:r>
          </a:p>
        </p:txBody>
      </p:sp>
      <p:sp>
        <p:nvSpPr>
          <p:cNvPr id="34834" name="Text Box 18"/>
          <p:cNvSpPr txBox="1">
            <a:spLocks noChangeArrowheads="1"/>
          </p:cNvSpPr>
          <p:nvPr/>
        </p:nvSpPr>
        <p:spPr bwMode="auto">
          <a:xfrm>
            <a:off x="1371600" y="4495800"/>
            <a:ext cx="1143000" cy="1622425"/>
          </a:xfrm>
          <a:prstGeom prst="rect">
            <a:avLst/>
          </a:prstGeom>
          <a:noFill/>
          <a:ln w="9525">
            <a:noFill/>
            <a:miter lim="800000"/>
            <a:headEnd/>
            <a:tailEnd/>
          </a:ln>
        </p:spPr>
        <p:txBody>
          <a:bodyPr>
            <a:spAutoFit/>
          </a:bodyPr>
          <a:lstStyle/>
          <a:p>
            <a:pPr algn="r" eaLnBrk="0" hangingPunct="0">
              <a:lnSpc>
                <a:spcPct val="175000"/>
              </a:lnSpc>
              <a:spcBef>
                <a:spcPct val="50000"/>
              </a:spcBef>
            </a:pPr>
            <a:r>
              <a:rPr lang="en-US" altLang="zh-CN" sz="1600">
                <a:ea typeface="宋体" charset="-122"/>
              </a:rPr>
              <a:t>GPX1</a:t>
            </a:r>
          </a:p>
          <a:p>
            <a:pPr algn="r" eaLnBrk="0" hangingPunct="0">
              <a:lnSpc>
                <a:spcPct val="175000"/>
              </a:lnSpc>
              <a:spcBef>
                <a:spcPct val="50000"/>
              </a:spcBef>
            </a:pPr>
            <a:r>
              <a:rPr lang="en-US" altLang="zh-CN" sz="1600">
                <a:ea typeface="宋体" charset="-122"/>
              </a:rPr>
              <a:t>SBP1</a:t>
            </a:r>
          </a:p>
          <a:p>
            <a:pPr algn="r" eaLnBrk="0" hangingPunct="0">
              <a:lnSpc>
                <a:spcPct val="175000"/>
              </a:lnSpc>
              <a:spcBef>
                <a:spcPct val="50000"/>
              </a:spcBef>
            </a:pPr>
            <a:r>
              <a:rPr lang="el-GR" altLang="zh-CN" sz="1600">
                <a:ea typeface="宋体" charset="-122"/>
              </a:rPr>
              <a:t>β</a:t>
            </a:r>
            <a:r>
              <a:rPr lang="en-US" altLang="zh-CN" sz="1600">
                <a:ea typeface="宋体" charset="-122"/>
              </a:rPr>
              <a:t>-actin</a:t>
            </a:r>
          </a:p>
        </p:txBody>
      </p:sp>
      <p:sp>
        <p:nvSpPr>
          <p:cNvPr id="34835" name="Text Box 19"/>
          <p:cNvSpPr txBox="1">
            <a:spLocks noChangeArrowheads="1"/>
          </p:cNvSpPr>
          <p:nvPr/>
        </p:nvSpPr>
        <p:spPr bwMode="auto">
          <a:xfrm rot="-5400000">
            <a:off x="804069" y="2468464"/>
            <a:ext cx="1377950" cy="366712"/>
          </a:xfrm>
          <a:prstGeom prst="rect">
            <a:avLst/>
          </a:prstGeom>
          <a:noFill/>
          <a:ln w="9525">
            <a:noFill/>
            <a:miter lim="800000"/>
            <a:headEnd/>
            <a:tailEnd/>
          </a:ln>
        </p:spPr>
        <p:txBody>
          <a:bodyPr wrap="none">
            <a:spAutoFit/>
          </a:bodyPr>
          <a:lstStyle/>
          <a:p>
            <a:r>
              <a:rPr lang="en-US" altLang="zh-CN" b="1">
                <a:ea typeface="宋体" charset="-122"/>
              </a:rPr>
              <a:t>Duodenum</a:t>
            </a:r>
          </a:p>
        </p:txBody>
      </p:sp>
      <p:sp>
        <p:nvSpPr>
          <p:cNvPr id="34836" name="Text Box 20"/>
          <p:cNvSpPr txBox="1">
            <a:spLocks noChangeArrowheads="1"/>
          </p:cNvSpPr>
          <p:nvPr/>
        </p:nvSpPr>
        <p:spPr bwMode="auto">
          <a:xfrm rot="-5400000">
            <a:off x="1077119" y="5115719"/>
            <a:ext cx="831850" cy="366712"/>
          </a:xfrm>
          <a:prstGeom prst="rect">
            <a:avLst/>
          </a:prstGeom>
          <a:noFill/>
          <a:ln w="9525">
            <a:noFill/>
            <a:miter lim="800000"/>
            <a:headEnd/>
            <a:tailEnd/>
          </a:ln>
        </p:spPr>
        <p:txBody>
          <a:bodyPr wrap="none">
            <a:spAutoFit/>
          </a:bodyPr>
          <a:lstStyle/>
          <a:p>
            <a:r>
              <a:rPr lang="en-US" altLang="zh-CN" b="1">
                <a:ea typeface="宋体" charset="-122"/>
              </a:rPr>
              <a:t>Colon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tIns="32146"/>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1"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lIns="64291" tIns="32146" rIns="64291" bIns="32146"/>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4499992" y="1340768"/>
            <a:ext cx="3886200" cy="835025"/>
          </a:xfrm>
          <a:prstGeom prst="rect">
            <a:avLst/>
          </a:prstGeom>
          <a:noFill/>
          <a:ln w="9525">
            <a:noFill/>
            <a:miter lim="800000"/>
            <a:headEnd/>
            <a:tailEnd/>
          </a:ln>
        </p:spPr>
        <p:txBody>
          <a:bodyPr>
            <a:spAutoFit/>
          </a:bodyPr>
          <a:lstStyle/>
          <a:p>
            <a:pPr marL="342900" indent="-342900" eaLnBrk="0" hangingPunct="0">
              <a:lnSpc>
                <a:spcPct val="135000"/>
              </a:lnSpc>
            </a:pPr>
            <a:r>
              <a:rPr lang="en-US" altLang="zh-CN" b="1" dirty="0">
                <a:latin typeface="+mj-lt"/>
                <a:ea typeface="宋体" charset="-122"/>
              </a:rPr>
              <a:t>1.HA-SBP1+pECFP</a:t>
            </a:r>
          </a:p>
          <a:p>
            <a:pPr marL="342900" indent="-342900" eaLnBrk="0" hangingPunct="0">
              <a:lnSpc>
                <a:spcPct val="135000"/>
              </a:lnSpc>
            </a:pPr>
            <a:r>
              <a:rPr lang="en-US" altLang="zh-CN" b="1" dirty="0">
                <a:latin typeface="+mj-lt"/>
                <a:ea typeface="宋体" charset="-122"/>
              </a:rPr>
              <a:t>2.HA-SBP1+pECFP-Sec-GPX1</a:t>
            </a:r>
          </a:p>
        </p:txBody>
      </p:sp>
      <p:pic>
        <p:nvPicPr>
          <p:cNvPr id="142353" name="Picture 17"/>
          <p:cNvPicPr>
            <a:picLocks noChangeAspect="1" noChangeArrowheads="1"/>
          </p:cNvPicPr>
          <p:nvPr/>
        </p:nvPicPr>
        <p:blipFill>
          <a:blip r:embed="rId2" cstate="print"/>
          <a:srcRect/>
          <a:stretch>
            <a:fillRect/>
          </a:stretch>
        </p:blipFill>
        <p:spPr bwMode="auto">
          <a:xfrm>
            <a:off x="685800" y="4665364"/>
            <a:ext cx="3733800" cy="1931988"/>
          </a:xfrm>
          <a:prstGeom prst="rect">
            <a:avLst/>
          </a:prstGeom>
          <a:noFill/>
          <a:ln w="9525">
            <a:noFill/>
            <a:miter lim="800000"/>
            <a:headEnd/>
            <a:tailEnd/>
          </a:ln>
        </p:spPr>
      </p:pic>
      <p:sp>
        <p:nvSpPr>
          <p:cNvPr id="142354" name="Rectangle 18"/>
          <p:cNvSpPr>
            <a:spLocks noChangeArrowheads="1"/>
          </p:cNvSpPr>
          <p:nvPr/>
        </p:nvSpPr>
        <p:spPr bwMode="auto">
          <a:xfrm>
            <a:off x="4572000" y="5334000"/>
            <a:ext cx="3581400" cy="1206500"/>
          </a:xfrm>
          <a:prstGeom prst="rect">
            <a:avLst/>
          </a:prstGeom>
          <a:noFill/>
          <a:ln w="9525">
            <a:noFill/>
            <a:miter lim="800000"/>
            <a:headEnd/>
            <a:tailEnd/>
          </a:ln>
        </p:spPr>
        <p:txBody>
          <a:bodyPr>
            <a:spAutoFit/>
          </a:bodyPr>
          <a:lstStyle/>
          <a:p>
            <a:pPr marL="342900" indent="-342900" eaLnBrk="0" hangingPunct="0">
              <a:lnSpc>
                <a:spcPct val="135000"/>
              </a:lnSpc>
            </a:pPr>
            <a:r>
              <a:rPr lang="en-US" altLang="zh-CN" b="1" dirty="0">
                <a:latin typeface="+mj-lt"/>
                <a:ea typeface="宋体" charset="-122"/>
              </a:rPr>
              <a:t>1.HA-SBP1+pECFP</a:t>
            </a:r>
          </a:p>
          <a:p>
            <a:pPr marL="342900" indent="-342900" eaLnBrk="0" hangingPunct="0">
              <a:lnSpc>
                <a:spcPct val="135000"/>
              </a:lnSpc>
            </a:pPr>
            <a:r>
              <a:rPr lang="en-US" altLang="zh-CN" b="1" dirty="0">
                <a:latin typeface="+mj-lt"/>
                <a:ea typeface="宋体" charset="-122"/>
              </a:rPr>
              <a:t>2.HA-SBP1+pECFP-Sec-GPX1</a:t>
            </a:r>
          </a:p>
          <a:p>
            <a:pPr marL="342900" indent="-342900" eaLnBrk="0" hangingPunct="0">
              <a:lnSpc>
                <a:spcPct val="135000"/>
              </a:lnSpc>
            </a:pPr>
            <a:r>
              <a:rPr lang="en-US" altLang="zh-CN" b="1" dirty="0">
                <a:latin typeface="+mj-lt"/>
                <a:ea typeface="宋体" charset="-122"/>
              </a:rPr>
              <a:t>3.HA-SBP1+pECFP-</a:t>
            </a:r>
            <a:r>
              <a:rPr lang="en-US" altLang="zh-CN" b="1" dirty="0">
                <a:solidFill>
                  <a:srgbClr val="FF0000"/>
                </a:solidFill>
                <a:latin typeface="+mj-lt"/>
                <a:ea typeface="宋体" charset="-122"/>
              </a:rPr>
              <a:t>Cys-GPX1</a:t>
            </a:r>
          </a:p>
        </p:txBody>
      </p:sp>
      <p:sp>
        <p:nvSpPr>
          <p:cNvPr id="35845" name="Text Box 19"/>
          <p:cNvSpPr txBox="1">
            <a:spLocks noChangeArrowheads="1"/>
          </p:cNvSpPr>
          <p:nvPr/>
        </p:nvSpPr>
        <p:spPr bwMode="auto">
          <a:xfrm>
            <a:off x="1560967" y="1043444"/>
            <a:ext cx="2002921" cy="369332"/>
          </a:xfrm>
          <a:prstGeom prst="rect">
            <a:avLst/>
          </a:prstGeom>
          <a:noFill/>
          <a:ln w="9525">
            <a:noFill/>
            <a:miter lim="800000"/>
            <a:headEnd/>
            <a:tailEnd/>
          </a:ln>
        </p:spPr>
        <p:txBody>
          <a:bodyPr wrap="none">
            <a:spAutoFit/>
          </a:bodyPr>
          <a:lstStyle/>
          <a:p>
            <a:r>
              <a:rPr lang="en-US" altLang="zh-CN" b="1" dirty="0">
                <a:ea typeface="宋体" charset="-122"/>
              </a:rPr>
              <a:t>Whole cell </a:t>
            </a:r>
            <a:r>
              <a:rPr lang="en-US" altLang="zh-CN" b="1" dirty="0" err="1">
                <a:ea typeface="宋体" charset="-122"/>
              </a:rPr>
              <a:t>lysate</a:t>
            </a:r>
            <a:endParaRPr lang="en-US" altLang="zh-CN" b="1" dirty="0">
              <a:ea typeface="宋体" charset="-122"/>
            </a:endParaRPr>
          </a:p>
        </p:txBody>
      </p:sp>
      <p:pic>
        <p:nvPicPr>
          <p:cNvPr id="35846" name="Picture 20"/>
          <p:cNvPicPr>
            <a:picLocks noChangeAspect="1" noChangeArrowheads="1"/>
          </p:cNvPicPr>
          <p:nvPr/>
        </p:nvPicPr>
        <p:blipFill>
          <a:blip r:embed="rId3" cstate="print"/>
          <a:srcRect/>
          <a:stretch>
            <a:fillRect/>
          </a:stretch>
        </p:blipFill>
        <p:spPr bwMode="auto">
          <a:xfrm>
            <a:off x="304800" y="1340768"/>
            <a:ext cx="3813085" cy="2499395"/>
          </a:xfrm>
          <a:prstGeom prst="rect">
            <a:avLst/>
          </a:prstGeom>
          <a:noFill/>
          <a:ln w="9525">
            <a:noFill/>
            <a:miter lim="800000"/>
            <a:headEnd/>
            <a:tailEnd/>
          </a:ln>
        </p:spPr>
      </p:pic>
      <p:sp>
        <p:nvSpPr>
          <p:cNvPr id="35847" name="Text Box 21"/>
          <p:cNvSpPr txBox="1">
            <a:spLocks noChangeArrowheads="1"/>
          </p:cNvSpPr>
          <p:nvPr/>
        </p:nvSpPr>
        <p:spPr bwMode="auto">
          <a:xfrm>
            <a:off x="971600" y="332656"/>
            <a:ext cx="6824753" cy="523220"/>
          </a:xfrm>
          <a:prstGeom prst="rect">
            <a:avLst/>
          </a:prstGeom>
          <a:noFill/>
          <a:ln w="9525">
            <a:noFill/>
            <a:miter lim="800000"/>
            <a:headEnd/>
            <a:tailEnd/>
          </a:ln>
        </p:spPr>
        <p:txBody>
          <a:bodyPr wrap="none">
            <a:spAutoFit/>
          </a:bodyPr>
          <a:lstStyle/>
          <a:p>
            <a:r>
              <a:rPr lang="en-US" altLang="zh-CN" sz="2800" b="1" dirty="0">
                <a:solidFill>
                  <a:srgbClr val="0000FF"/>
                </a:solidFill>
                <a:latin typeface="+mj-lt"/>
                <a:ea typeface="宋体" charset="-122"/>
              </a:rPr>
              <a:t>Physical interaction between SBP1 and GPX1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2354"/>
                                        </p:tgtEl>
                                        <p:attrNameLst>
                                          <p:attrName>style.visibility</p:attrName>
                                        </p:attrNameLst>
                                      </p:cBhvr>
                                      <p:to>
                                        <p:strVal val="visible"/>
                                      </p:to>
                                    </p:set>
                                    <p:animEffect transition="in" filter="box(in)">
                                      <p:cBhvr>
                                        <p:cTn id="7" dur="500"/>
                                        <p:tgtEl>
                                          <p:spTgt spid="142354"/>
                                        </p:tgtEl>
                                      </p:cBhvr>
                                    </p:animEffect>
                                  </p:childTnLst>
                                </p:cTn>
                              </p:par>
                              <p:par>
                                <p:cTn id="8" presetID="4" presetClass="entr" presetSubtype="16" fill="hold" nodeType="withEffect">
                                  <p:stCondLst>
                                    <p:cond delay="0"/>
                                  </p:stCondLst>
                                  <p:childTnLst>
                                    <p:set>
                                      <p:cBhvr>
                                        <p:cTn id="9" dur="1" fill="hold">
                                          <p:stCondLst>
                                            <p:cond delay="0"/>
                                          </p:stCondLst>
                                        </p:cTn>
                                        <p:tgtEl>
                                          <p:spTgt spid="142353"/>
                                        </p:tgtEl>
                                        <p:attrNameLst>
                                          <p:attrName>style.visibility</p:attrName>
                                        </p:attrNameLst>
                                      </p:cBhvr>
                                      <p:to>
                                        <p:strVal val="visible"/>
                                      </p:to>
                                    </p:set>
                                    <p:animEffect transition="in" filter="box(in)">
                                      <p:cBhvr>
                                        <p:cTn id="10" dur="500"/>
                                        <p:tgtEl>
                                          <p:spTgt spid="14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3347864" y="1412776"/>
            <a:ext cx="4281289" cy="3960440"/>
          </a:xfrm>
          <a:prstGeom prst="rect">
            <a:avLst/>
          </a:prstGeom>
          <a:noFill/>
          <a:ln w="9525">
            <a:noFill/>
            <a:miter lim="800000"/>
            <a:headEnd/>
            <a:tailEnd/>
          </a:ln>
        </p:spPr>
      </p:pic>
      <p:sp>
        <p:nvSpPr>
          <p:cNvPr id="36867" name="Text Box 5"/>
          <p:cNvSpPr txBox="1">
            <a:spLocks noChangeArrowheads="1"/>
          </p:cNvSpPr>
          <p:nvPr/>
        </p:nvSpPr>
        <p:spPr bwMode="auto">
          <a:xfrm>
            <a:off x="179512" y="548680"/>
            <a:ext cx="5160836" cy="677108"/>
          </a:xfrm>
          <a:prstGeom prst="rect">
            <a:avLst/>
          </a:prstGeom>
          <a:noFill/>
          <a:ln w="9525">
            <a:noFill/>
            <a:miter lim="800000"/>
            <a:headEnd/>
            <a:tailEnd/>
          </a:ln>
        </p:spPr>
        <p:txBody>
          <a:bodyPr wrap="none">
            <a:spAutoFit/>
          </a:bodyPr>
          <a:lstStyle/>
          <a:p>
            <a:r>
              <a:rPr lang="en-US" altLang="zh-CN" sz="2000" b="1" dirty="0">
                <a:solidFill>
                  <a:srgbClr val="0000FF"/>
                </a:solidFill>
                <a:latin typeface="+mj-lt"/>
                <a:ea typeface="宋体" charset="-122"/>
              </a:rPr>
              <a:t>Co-localization of SBP1 and GPX1 in cytoplasm </a:t>
            </a:r>
          </a:p>
          <a:p>
            <a:r>
              <a:rPr lang="en-US" altLang="zh-CN" b="1" dirty="0">
                <a:solidFill>
                  <a:srgbClr val="0000FF"/>
                </a:solidFill>
                <a:latin typeface="+mj-lt"/>
                <a:ea typeface="宋体" charset="-122"/>
              </a:rPr>
              <a:t>detected by FRET (</a:t>
            </a:r>
            <a:r>
              <a:rPr lang="en-US" altLang="zh-CN" b="1" dirty="0" err="1">
                <a:solidFill>
                  <a:srgbClr val="0000FF"/>
                </a:solidFill>
                <a:latin typeface="+mj-lt"/>
                <a:ea typeface="宋体" charset="-122"/>
              </a:rPr>
              <a:t>confocal</a:t>
            </a:r>
            <a:r>
              <a:rPr lang="en-US" altLang="zh-CN" b="1" dirty="0">
                <a:solidFill>
                  <a:srgbClr val="0000FF"/>
                </a:solidFill>
                <a:latin typeface="+mj-lt"/>
                <a:ea typeface="宋体" charset="-122"/>
              </a:rPr>
              <a:t> microscope)</a:t>
            </a:r>
          </a:p>
        </p:txBody>
      </p:sp>
      <p:sp>
        <p:nvSpPr>
          <p:cNvPr id="36868" name="TextBox 7"/>
          <p:cNvSpPr txBox="1">
            <a:spLocks noChangeArrowheads="1"/>
          </p:cNvSpPr>
          <p:nvPr/>
        </p:nvSpPr>
        <p:spPr bwMode="auto">
          <a:xfrm>
            <a:off x="304800" y="5715000"/>
            <a:ext cx="4191000" cy="1069975"/>
          </a:xfrm>
          <a:prstGeom prst="rect">
            <a:avLst/>
          </a:prstGeom>
          <a:noFill/>
          <a:ln w="9525">
            <a:noFill/>
            <a:miter lim="800000"/>
            <a:headEnd/>
            <a:tailEnd/>
          </a:ln>
        </p:spPr>
        <p:txBody>
          <a:bodyPr>
            <a:spAutoFit/>
          </a:bodyPr>
          <a:lstStyle/>
          <a:p>
            <a:pPr marL="342900" indent="-342900">
              <a:lnSpc>
                <a:spcPct val="115000"/>
              </a:lnSpc>
            </a:pPr>
            <a:r>
              <a:rPr lang="en-US" altLang="zh-CN" sz="1400" b="1">
                <a:ea typeface="宋体" charset="-122"/>
              </a:rPr>
              <a:t>a. Before photobleaching</a:t>
            </a:r>
          </a:p>
          <a:p>
            <a:pPr marL="342900" indent="-342900">
              <a:lnSpc>
                <a:spcPct val="115000"/>
              </a:lnSpc>
            </a:pPr>
            <a:r>
              <a:rPr lang="en-US" altLang="zh-CN" sz="1400" b="1">
                <a:ea typeface="宋体" charset="-122"/>
              </a:rPr>
              <a:t>b. After photobleaching detect YFP-SBP1</a:t>
            </a:r>
          </a:p>
          <a:p>
            <a:pPr marL="342900" indent="-342900">
              <a:lnSpc>
                <a:spcPct val="115000"/>
              </a:lnSpc>
            </a:pPr>
            <a:r>
              <a:rPr lang="en-US" altLang="zh-CN" sz="1400" b="1">
                <a:ea typeface="宋体" charset="-122"/>
              </a:rPr>
              <a:t>c. After photobleaching detect CFP-GPx1</a:t>
            </a:r>
          </a:p>
          <a:p>
            <a:pPr marL="342900" indent="-342900">
              <a:lnSpc>
                <a:spcPct val="115000"/>
              </a:lnSpc>
            </a:pPr>
            <a:r>
              <a:rPr lang="en-US" altLang="zh-CN" sz="1400" b="1">
                <a:ea typeface="宋体" charset="-122"/>
              </a:rPr>
              <a:t>d. After photobleaching detect merge image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722501" y="3124200"/>
            <a:ext cx="6027611" cy="523220"/>
          </a:xfrm>
          <a:prstGeom prst="rect">
            <a:avLst/>
          </a:prstGeom>
          <a:noFill/>
          <a:ln w="9525">
            <a:noFill/>
            <a:miter lim="800000"/>
            <a:headEnd/>
            <a:tailEnd/>
          </a:ln>
        </p:spPr>
        <p:txBody>
          <a:bodyPr wrap="none">
            <a:spAutoFit/>
          </a:bodyPr>
          <a:lstStyle/>
          <a:p>
            <a:pPr algn="ctr"/>
            <a:r>
              <a:rPr lang="en-US" altLang="zh-CN" sz="2800" b="1" dirty="0">
                <a:solidFill>
                  <a:srgbClr val="0000FF"/>
                </a:solidFill>
                <a:latin typeface="Arial Unicode MS" pitchFamily="34" charset="-122"/>
                <a:ea typeface="Arial Unicode MS" pitchFamily="34" charset="-122"/>
                <a:cs typeface="Arial Unicode MS" pitchFamily="34" charset="-122"/>
              </a:rPr>
              <a:t>Anti-oxidant and Tumor Suppression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3491880" y="980728"/>
            <a:ext cx="3960440" cy="2590788"/>
          </a:xfrm>
          <a:prstGeom prst="rect">
            <a:avLst/>
          </a:prstGeom>
          <a:noFill/>
          <a:ln w="9525">
            <a:noFill/>
            <a:miter lim="800000"/>
            <a:headEnd/>
            <a:tailEnd/>
          </a:ln>
        </p:spPr>
      </p:pic>
      <p:sp>
        <p:nvSpPr>
          <p:cNvPr id="38915" name="Text Box 3"/>
          <p:cNvSpPr txBox="1">
            <a:spLocks noChangeArrowheads="1"/>
          </p:cNvSpPr>
          <p:nvPr/>
        </p:nvSpPr>
        <p:spPr bwMode="auto">
          <a:xfrm>
            <a:off x="228600" y="355600"/>
            <a:ext cx="7007696" cy="523220"/>
          </a:xfrm>
          <a:prstGeom prst="rect">
            <a:avLst/>
          </a:prstGeom>
          <a:noFill/>
          <a:ln w="9525">
            <a:noFill/>
            <a:miter lim="800000"/>
            <a:headEnd/>
            <a:tailEnd/>
          </a:ln>
        </p:spPr>
        <p:txBody>
          <a:bodyPr wrap="square">
            <a:spAutoFit/>
          </a:bodyPr>
          <a:lstStyle/>
          <a:p>
            <a:r>
              <a:rPr lang="en-US" altLang="zh-CN" sz="2800" b="1" dirty="0">
                <a:solidFill>
                  <a:srgbClr val="0000FF"/>
                </a:solidFill>
                <a:latin typeface="+mj-lt"/>
                <a:ea typeface="宋体" charset="-122"/>
              </a:rPr>
              <a:t>SBP1 accelerates </a:t>
            </a:r>
            <a:r>
              <a:rPr lang="en-US" altLang="zh-CN" sz="2800" b="1" dirty="0" smtClean="0">
                <a:solidFill>
                  <a:srgbClr val="0000FF"/>
                </a:solidFill>
                <a:latin typeface="+mj-lt"/>
                <a:ea typeface="宋体" charset="-122"/>
              </a:rPr>
              <a:t>H2O2-induced </a:t>
            </a:r>
            <a:r>
              <a:rPr lang="en-US" altLang="zh-CN" sz="2800" b="1" dirty="0">
                <a:solidFill>
                  <a:srgbClr val="0000FF"/>
                </a:solidFill>
                <a:latin typeface="+mj-lt"/>
                <a:ea typeface="宋体" charset="-122"/>
              </a:rPr>
              <a:t>cell death</a:t>
            </a:r>
          </a:p>
        </p:txBody>
      </p:sp>
      <p:pic>
        <p:nvPicPr>
          <p:cNvPr id="38916" name="Picture 4"/>
          <p:cNvPicPr>
            <a:picLocks noChangeAspect="1" noChangeArrowheads="1"/>
          </p:cNvPicPr>
          <p:nvPr/>
        </p:nvPicPr>
        <p:blipFill>
          <a:blip r:embed="rId4" cstate="print"/>
          <a:srcRect/>
          <a:stretch>
            <a:fillRect/>
          </a:stretch>
        </p:blipFill>
        <p:spPr bwMode="auto">
          <a:xfrm>
            <a:off x="3018698" y="3789040"/>
            <a:ext cx="5320189"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0" name="Picture 22" descr="Pi-JNK1-3"/>
          <p:cNvPicPr>
            <a:picLocks noChangeAspect="1" noChangeArrowheads="1"/>
          </p:cNvPicPr>
          <p:nvPr/>
        </p:nvPicPr>
        <p:blipFill>
          <a:blip r:embed="rId4" cstate="print"/>
          <a:srcRect/>
          <a:stretch>
            <a:fillRect/>
          </a:stretch>
        </p:blipFill>
        <p:spPr bwMode="auto">
          <a:xfrm>
            <a:off x="5410200" y="2672482"/>
            <a:ext cx="2887663" cy="392113"/>
          </a:xfrm>
          <a:prstGeom prst="rect">
            <a:avLst/>
          </a:prstGeom>
          <a:noFill/>
        </p:spPr>
      </p:pic>
      <p:pic>
        <p:nvPicPr>
          <p:cNvPr id="7191" name="Picture 23" descr="JNK1-2"/>
          <p:cNvPicPr>
            <a:picLocks noChangeAspect="1" noChangeArrowheads="1"/>
          </p:cNvPicPr>
          <p:nvPr/>
        </p:nvPicPr>
        <p:blipFill>
          <a:blip r:embed="rId5" cstate="print">
            <a:lum bright="-30000" contrast="18000"/>
          </a:blip>
          <a:srcRect/>
          <a:stretch>
            <a:fillRect/>
          </a:stretch>
        </p:blipFill>
        <p:spPr bwMode="auto">
          <a:xfrm>
            <a:off x="5410200" y="3282082"/>
            <a:ext cx="2887663" cy="384175"/>
          </a:xfrm>
          <a:prstGeom prst="rect">
            <a:avLst/>
          </a:prstGeom>
          <a:noFill/>
        </p:spPr>
      </p:pic>
      <p:pic>
        <p:nvPicPr>
          <p:cNvPr id="7192" name="Picture 24" descr="beta-actin-3"/>
          <p:cNvPicPr>
            <a:picLocks noChangeAspect="1" noChangeArrowheads="1"/>
          </p:cNvPicPr>
          <p:nvPr/>
        </p:nvPicPr>
        <p:blipFill>
          <a:blip r:embed="rId6" cstate="print"/>
          <a:srcRect/>
          <a:stretch>
            <a:fillRect/>
          </a:stretch>
        </p:blipFill>
        <p:spPr bwMode="auto">
          <a:xfrm>
            <a:off x="5410200" y="5415682"/>
            <a:ext cx="2887663" cy="463550"/>
          </a:xfrm>
          <a:prstGeom prst="rect">
            <a:avLst/>
          </a:prstGeom>
          <a:noFill/>
        </p:spPr>
      </p:pic>
      <p:pic>
        <p:nvPicPr>
          <p:cNvPr id="7193" name="Picture 25" descr="beta-catenin-2"/>
          <p:cNvPicPr>
            <a:picLocks noChangeAspect="1" noChangeArrowheads="1"/>
          </p:cNvPicPr>
          <p:nvPr/>
        </p:nvPicPr>
        <p:blipFill>
          <a:blip r:embed="rId7" cstate="print"/>
          <a:srcRect/>
          <a:stretch>
            <a:fillRect/>
          </a:stretch>
        </p:blipFill>
        <p:spPr bwMode="auto">
          <a:xfrm>
            <a:off x="5410200" y="3891682"/>
            <a:ext cx="2887663" cy="441325"/>
          </a:xfrm>
          <a:prstGeom prst="rect">
            <a:avLst/>
          </a:prstGeom>
          <a:noFill/>
        </p:spPr>
      </p:pic>
      <p:sp>
        <p:nvSpPr>
          <p:cNvPr id="7197" name="Text Box 29"/>
          <p:cNvSpPr txBox="1">
            <a:spLocks noChangeArrowheads="1"/>
          </p:cNvSpPr>
          <p:nvPr/>
        </p:nvSpPr>
        <p:spPr bwMode="auto">
          <a:xfrm>
            <a:off x="4191000" y="2678832"/>
            <a:ext cx="1219200" cy="3043238"/>
          </a:xfrm>
          <a:prstGeom prst="rect">
            <a:avLst/>
          </a:prstGeom>
          <a:noFill/>
          <a:ln w="9525">
            <a:noFill/>
            <a:miter lim="800000"/>
            <a:headEnd/>
            <a:tailEnd/>
          </a:ln>
          <a:effectLst/>
        </p:spPr>
        <p:txBody>
          <a:bodyPr>
            <a:spAutoFit/>
          </a:bodyPr>
          <a:lstStyle/>
          <a:p>
            <a:pPr algn="r">
              <a:lnSpc>
                <a:spcPct val="110000"/>
              </a:lnSpc>
              <a:spcBef>
                <a:spcPct val="50000"/>
              </a:spcBef>
            </a:pPr>
            <a:r>
              <a:rPr lang="en-US" altLang="zh-CN" sz="1400">
                <a:ea typeface="宋体" charset="-122"/>
              </a:rPr>
              <a:t>p-JNK</a:t>
            </a:r>
          </a:p>
          <a:p>
            <a:pPr algn="r">
              <a:lnSpc>
                <a:spcPct val="110000"/>
              </a:lnSpc>
              <a:spcBef>
                <a:spcPct val="50000"/>
              </a:spcBef>
            </a:pPr>
            <a:endParaRPr lang="en-US" altLang="zh-CN" sz="1400">
              <a:ea typeface="宋体" charset="-122"/>
            </a:endParaRPr>
          </a:p>
          <a:p>
            <a:pPr algn="r">
              <a:lnSpc>
                <a:spcPct val="110000"/>
              </a:lnSpc>
              <a:spcBef>
                <a:spcPct val="50000"/>
              </a:spcBef>
            </a:pPr>
            <a:r>
              <a:rPr lang="en-US" altLang="zh-CN" sz="1400">
                <a:ea typeface="宋体" charset="-122"/>
              </a:rPr>
              <a:t>JNK1</a:t>
            </a:r>
          </a:p>
          <a:p>
            <a:pPr algn="r">
              <a:lnSpc>
                <a:spcPct val="110000"/>
              </a:lnSpc>
              <a:spcBef>
                <a:spcPct val="50000"/>
              </a:spcBef>
            </a:pPr>
            <a:endParaRPr lang="en-US" altLang="zh-CN" sz="1400">
              <a:ea typeface="宋体" charset="-122"/>
            </a:endParaRPr>
          </a:p>
          <a:p>
            <a:pPr algn="r">
              <a:lnSpc>
                <a:spcPct val="110000"/>
              </a:lnSpc>
              <a:spcBef>
                <a:spcPct val="50000"/>
              </a:spcBef>
            </a:pPr>
            <a:r>
              <a:rPr lang="el-GR" sz="1400"/>
              <a:t>β</a:t>
            </a:r>
            <a:r>
              <a:rPr lang="en-US" altLang="zh-CN" sz="1400">
                <a:ea typeface="宋体" charset="-122"/>
              </a:rPr>
              <a:t>-catenin</a:t>
            </a:r>
          </a:p>
          <a:p>
            <a:pPr algn="r">
              <a:lnSpc>
                <a:spcPct val="110000"/>
              </a:lnSpc>
              <a:spcBef>
                <a:spcPct val="50000"/>
              </a:spcBef>
            </a:pPr>
            <a:endParaRPr lang="en-US" altLang="zh-CN" sz="1400">
              <a:ea typeface="宋体" charset="-122"/>
            </a:endParaRPr>
          </a:p>
          <a:p>
            <a:pPr algn="r">
              <a:lnSpc>
                <a:spcPct val="110000"/>
              </a:lnSpc>
              <a:spcBef>
                <a:spcPct val="50000"/>
              </a:spcBef>
            </a:pPr>
            <a:r>
              <a:rPr lang="en-US" altLang="zh-CN" sz="1400">
                <a:ea typeface="宋体" charset="-122"/>
              </a:rPr>
              <a:t>COX2</a:t>
            </a:r>
          </a:p>
          <a:p>
            <a:pPr algn="r">
              <a:lnSpc>
                <a:spcPct val="110000"/>
              </a:lnSpc>
              <a:spcBef>
                <a:spcPct val="50000"/>
              </a:spcBef>
            </a:pPr>
            <a:endParaRPr lang="en-US" altLang="zh-CN" sz="1400">
              <a:ea typeface="宋体" charset="-122"/>
            </a:endParaRPr>
          </a:p>
          <a:p>
            <a:pPr algn="r">
              <a:lnSpc>
                <a:spcPct val="110000"/>
              </a:lnSpc>
              <a:spcBef>
                <a:spcPct val="50000"/>
              </a:spcBef>
            </a:pPr>
            <a:r>
              <a:rPr lang="el-GR" sz="1400"/>
              <a:t>β</a:t>
            </a:r>
            <a:r>
              <a:rPr lang="en-US" altLang="zh-CN" sz="1400">
                <a:ea typeface="宋体" charset="-122"/>
              </a:rPr>
              <a:t>-actin</a:t>
            </a:r>
          </a:p>
        </p:txBody>
      </p:sp>
      <p:sp>
        <p:nvSpPr>
          <p:cNvPr id="7200" name="Text Box 32"/>
          <p:cNvSpPr txBox="1">
            <a:spLocks noChangeArrowheads="1"/>
          </p:cNvSpPr>
          <p:nvPr/>
        </p:nvSpPr>
        <p:spPr bwMode="auto">
          <a:xfrm>
            <a:off x="5257800" y="2215282"/>
            <a:ext cx="3276600" cy="304800"/>
          </a:xfrm>
          <a:prstGeom prst="rect">
            <a:avLst/>
          </a:prstGeom>
          <a:noFill/>
          <a:ln w="9525">
            <a:noFill/>
            <a:miter lim="800000"/>
            <a:headEnd/>
            <a:tailEnd/>
          </a:ln>
          <a:effectLst/>
        </p:spPr>
        <p:txBody>
          <a:bodyPr>
            <a:spAutoFit/>
          </a:bodyPr>
          <a:lstStyle/>
          <a:p>
            <a:pPr>
              <a:spcBef>
                <a:spcPct val="50000"/>
              </a:spcBef>
            </a:pPr>
            <a:r>
              <a:rPr lang="en-US" altLang="zh-CN" sz="1200">
                <a:ea typeface="宋体" charset="-122"/>
              </a:rPr>
              <a:t>       </a:t>
            </a:r>
            <a:r>
              <a:rPr lang="en-US" altLang="zh-CN" sz="1400">
                <a:ea typeface="宋体" charset="-122"/>
              </a:rPr>
              <a:t>Western Diet          WD + Selenite</a:t>
            </a:r>
          </a:p>
        </p:txBody>
      </p:sp>
      <p:sp>
        <p:nvSpPr>
          <p:cNvPr id="7203" name="Text Box 35"/>
          <p:cNvSpPr txBox="1">
            <a:spLocks noChangeArrowheads="1"/>
          </p:cNvSpPr>
          <p:nvPr/>
        </p:nvSpPr>
        <p:spPr bwMode="auto">
          <a:xfrm>
            <a:off x="4495800" y="1986682"/>
            <a:ext cx="381000" cy="304800"/>
          </a:xfrm>
          <a:prstGeom prst="rect">
            <a:avLst/>
          </a:prstGeom>
          <a:noFill/>
          <a:ln w="9525">
            <a:noFill/>
            <a:miter lim="800000"/>
            <a:headEnd/>
            <a:tailEnd/>
          </a:ln>
          <a:effectLst/>
        </p:spPr>
        <p:txBody>
          <a:bodyPr>
            <a:spAutoFit/>
          </a:bodyPr>
          <a:lstStyle/>
          <a:p>
            <a:pPr>
              <a:spcBef>
                <a:spcPct val="50000"/>
              </a:spcBef>
            </a:pPr>
            <a:r>
              <a:rPr lang="en-US" altLang="zh-CN" sz="1400" b="1">
                <a:ea typeface="宋体" charset="-122"/>
              </a:rPr>
              <a:t>B</a:t>
            </a:r>
          </a:p>
        </p:txBody>
      </p:sp>
      <p:sp>
        <p:nvSpPr>
          <p:cNvPr id="7206" name="Line 38"/>
          <p:cNvSpPr>
            <a:spLocks noChangeShapeType="1"/>
          </p:cNvSpPr>
          <p:nvPr/>
        </p:nvSpPr>
        <p:spPr bwMode="auto">
          <a:xfrm>
            <a:off x="5486400" y="2596282"/>
            <a:ext cx="1371600" cy="0"/>
          </a:xfrm>
          <a:prstGeom prst="line">
            <a:avLst/>
          </a:prstGeom>
          <a:noFill/>
          <a:ln w="22225">
            <a:solidFill>
              <a:schemeClr val="tx1"/>
            </a:solidFill>
            <a:round/>
            <a:headEnd/>
            <a:tailEnd/>
          </a:ln>
          <a:effectLst/>
        </p:spPr>
        <p:txBody>
          <a:bodyPr/>
          <a:lstStyle/>
          <a:p>
            <a:endParaRPr lang="zh-CN" altLang="en-US"/>
          </a:p>
        </p:txBody>
      </p:sp>
      <p:sp>
        <p:nvSpPr>
          <p:cNvPr id="7207" name="Line 39"/>
          <p:cNvSpPr>
            <a:spLocks noChangeShapeType="1"/>
          </p:cNvSpPr>
          <p:nvPr/>
        </p:nvSpPr>
        <p:spPr bwMode="auto">
          <a:xfrm>
            <a:off x="6934200" y="2596282"/>
            <a:ext cx="1371600" cy="0"/>
          </a:xfrm>
          <a:prstGeom prst="line">
            <a:avLst/>
          </a:prstGeom>
          <a:noFill/>
          <a:ln w="22225">
            <a:solidFill>
              <a:schemeClr val="tx1"/>
            </a:solidFill>
            <a:round/>
            <a:headEnd/>
            <a:tailEnd/>
          </a:ln>
          <a:effectLst/>
        </p:spPr>
        <p:txBody>
          <a:bodyPr/>
          <a:lstStyle/>
          <a:p>
            <a:endParaRPr lang="zh-CN" altLang="en-US"/>
          </a:p>
        </p:txBody>
      </p:sp>
      <p:pic>
        <p:nvPicPr>
          <p:cNvPr id="7211" name="Picture 43" descr="COX-2"/>
          <p:cNvPicPr>
            <a:picLocks noChangeAspect="1" noChangeArrowheads="1"/>
          </p:cNvPicPr>
          <p:nvPr/>
        </p:nvPicPr>
        <p:blipFill>
          <a:blip r:embed="rId8" cstate="print">
            <a:lum bright="12000" contrast="66000"/>
          </a:blip>
          <a:srcRect/>
          <a:stretch>
            <a:fillRect/>
          </a:stretch>
        </p:blipFill>
        <p:spPr bwMode="auto">
          <a:xfrm>
            <a:off x="5410200" y="4653682"/>
            <a:ext cx="2887663" cy="430213"/>
          </a:xfrm>
          <a:prstGeom prst="rect">
            <a:avLst/>
          </a:prstGeom>
          <a:noFill/>
        </p:spPr>
      </p:pic>
      <p:graphicFrame>
        <p:nvGraphicFramePr>
          <p:cNvPr id="7174" name="Object 6"/>
          <p:cNvGraphicFramePr>
            <a:graphicFrameLocks noChangeAspect="1"/>
          </p:cNvGraphicFramePr>
          <p:nvPr>
            <p:ph sz="half" idx="1"/>
          </p:nvPr>
        </p:nvGraphicFramePr>
        <p:xfrm>
          <a:off x="990600" y="4736232"/>
          <a:ext cx="2743200" cy="1808163"/>
        </p:xfrm>
        <a:graphic>
          <a:graphicData uri="http://schemas.openxmlformats.org/presentationml/2006/ole">
            <p:oleObj spid="_x0000_s69634" name="Prism Project" r:id="rId9" imgW="3168000" imgH="1957680" progId="">
              <p:embed/>
            </p:oleObj>
          </a:graphicData>
        </a:graphic>
      </p:graphicFrame>
      <p:sp>
        <p:nvSpPr>
          <p:cNvPr id="7183" name="Text Box 15"/>
          <p:cNvSpPr txBox="1">
            <a:spLocks noChangeArrowheads="1"/>
          </p:cNvSpPr>
          <p:nvPr/>
        </p:nvSpPr>
        <p:spPr bwMode="auto">
          <a:xfrm>
            <a:off x="2438400" y="4537795"/>
            <a:ext cx="1089025" cy="274637"/>
          </a:xfrm>
          <a:prstGeom prst="rect">
            <a:avLst/>
          </a:prstGeom>
          <a:noFill/>
          <a:ln w="9525">
            <a:noFill/>
            <a:miter lim="800000"/>
            <a:headEnd/>
            <a:tailEnd/>
          </a:ln>
          <a:effectLst/>
        </p:spPr>
        <p:txBody>
          <a:bodyPr>
            <a:spAutoFit/>
          </a:bodyPr>
          <a:lstStyle/>
          <a:p>
            <a:pPr>
              <a:spcBef>
                <a:spcPct val="50000"/>
              </a:spcBef>
            </a:pPr>
            <a:r>
              <a:rPr lang="zh-CN" altLang="en-US" sz="1200" b="1" i="1">
                <a:ea typeface="宋体" charset="-122"/>
              </a:rPr>
              <a:t>** </a:t>
            </a:r>
            <a:r>
              <a:rPr lang="en-US" altLang="zh-CN" sz="1200" b="1" i="1">
                <a:ea typeface="宋体" charset="-122"/>
              </a:rPr>
              <a:t>p=0.008</a:t>
            </a:r>
          </a:p>
        </p:txBody>
      </p:sp>
      <p:sp>
        <p:nvSpPr>
          <p:cNvPr id="7188" name="Text Box 20"/>
          <p:cNvSpPr txBox="1">
            <a:spLocks noChangeArrowheads="1"/>
          </p:cNvSpPr>
          <p:nvPr/>
        </p:nvSpPr>
        <p:spPr bwMode="auto">
          <a:xfrm>
            <a:off x="685800" y="1916832"/>
            <a:ext cx="304800" cy="304800"/>
          </a:xfrm>
          <a:prstGeom prst="rect">
            <a:avLst/>
          </a:prstGeom>
          <a:noFill/>
          <a:ln w="9525">
            <a:noFill/>
            <a:miter lim="800000"/>
            <a:headEnd/>
            <a:tailEnd/>
          </a:ln>
          <a:effectLst/>
        </p:spPr>
        <p:txBody>
          <a:bodyPr>
            <a:spAutoFit/>
          </a:bodyPr>
          <a:lstStyle/>
          <a:p>
            <a:pPr>
              <a:spcBef>
                <a:spcPct val="50000"/>
              </a:spcBef>
            </a:pPr>
            <a:r>
              <a:rPr lang="en-US" altLang="zh-CN" sz="1400" b="1">
                <a:ea typeface="宋体" charset="-122"/>
              </a:rPr>
              <a:t>A</a:t>
            </a:r>
          </a:p>
        </p:txBody>
      </p:sp>
      <p:sp>
        <p:nvSpPr>
          <p:cNvPr id="7213" name="Line 45"/>
          <p:cNvSpPr>
            <a:spLocks noChangeShapeType="1"/>
          </p:cNvSpPr>
          <p:nvPr/>
        </p:nvSpPr>
        <p:spPr bwMode="auto">
          <a:xfrm>
            <a:off x="1600200" y="4812432"/>
            <a:ext cx="822325" cy="1588"/>
          </a:xfrm>
          <a:prstGeom prst="line">
            <a:avLst/>
          </a:prstGeom>
          <a:noFill/>
          <a:ln w="9525">
            <a:solidFill>
              <a:schemeClr val="tx1"/>
            </a:solidFill>
            <a:round/>
            <a:headEnd/>
            <a:tailEnd/>
          </a:ln>
          <a:effectLst/>
        </p:spPr>
        <p:txBody>
          <a:bodyPr/>
          <a:lstStyle/>
          <a:p>
            <a:endParaRPr lang="zh-CN" altLang="en-US"/>
          </a:p>
        </p:txBody>
      </p:sp>
      <p:sp>
        <p:nvSpPr>
          <p:cNvPr id="7219" name="Text Box 51"/>
          <p:cNvSpPr txBox="1">
            <a:spLocks noChangeArrowheads="1"/>
          </p:cNvSpPr>
          <p:nvPr/>
        </p:nvSpPr>
        <p:spPr bwMode="auto">
          <a:xfrm>
            <a:off x="1524000" y="4537795"/>
            <a:ext cx="1257300" cy="274637"/>
          </a:xfrm>
          <a:prstGeom prst="rect">
            <a:avLst/>
          </a:prstGeom>
          <a:noFill/>
          <a:ln w="9525">
            <a:noFill/>
            <a:miter lim="800000"/>
            <a:headEnd/>
            <a:tailEnd/>
          </a:ln>
          <a:effectLst/>
        </p:spPr>
        <p:txBody>
          <a:bodyPr>
            <a:spAutoFit/>
          </a:bodyPr>
          <a:lstStyle/>
          <a:p>
            <a:pPr>
              <a:spcBef>
                <a:spcPct val="50000"/>
              </a:spcBef>
            </a:pPr>
            <a:r>
              <a:rPr lang="zh-CN" altLang="en-US" sz="1200" b="1">
                <a:ea typeface="宋体" charset="-122"/>
              </a:rPr>
              <a:t>*</a:t>
            </a:r>
            <a:r>
              <a:rPr lang="en-US" altLang="zh-CN" sz="1200" b="1" i="1">
                <a:ea typeface="宋体" charset="-122"/>
              </a:rPr>
              <a:t>p</a:t>
            </a:r>
            <a:r>
              <a:rPr lang="en-US" altLang="zh-CN" sz="1200" b="1">
                <a:ea typeface="宋体" charset="-122"/>
              </a:rPr>
              <a:t>=0.003</a:t>
            </a:r>
          </a:p>
        </p:txBody>
      </p:sp>
      <p:sp>
        <p:nvSpPr>
          <p:cNvPr id="7220" name="Text Box 52"/>
          <p:cNvSpPr txBox="1">
            <a:spLocks noChangeArrowheads="1"/>
          </p:cNvSpPr>
          <p:nvPr/>
        </p:nvSpPr>
        <p:spPr bwMode="auto">
          <a:xfrm>
            <a:off x="5486400" y="3053482"/>
            <a:ext cx="28956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  1.0                    0.7               1.5             1.7</a:t>
            </a:r>
          </a:p>
        </p:txBody>
      </p:sp>
      <p:sp>
        <p:nvSpPr>
          <p:cNvPr id="7221" name="Text Box 53"/>
          <p:cNvSpPr txBox="1">
            <a:spLocks noChangeArrowheads="1"/>
          </p:cNvSpPr>
          <p:nvPr/>
        </p:nvSpPr>
        <p:spPr bwMode="auto">
          <a:xfrm>
            <a:off x="5486400" y="3663082"/>
            <a:ext cx="28956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   1.0                   1.1               1.1              1.1</a:t>
            </a:r>
          </a:p>
        </p:txBody>
      </p:sp>
      <p:sp>
        <p:nvSpPr>
          <p:cNvPr id="7222" name="Text Box 54"/>
          <p:cNvSpPr txBox="1">
            <a:spLocks noChangeArrowheads="1"/>
          </p:cNvSpPr>
          <p:nvPr/>
        </p:nvSpPr>
        <p:spPr bwMode="auto">
          <a:xfrm>
            <a:off x="5410200" y="4348882"/>
            <a:ext cx="28956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     1.0                  1.0                 0.4             0.3</a:t>
            </a:r>
          </a:p>
        </p:txBody>
      </p:sp>
      <p:sp>
        <p:nvSpPr>
          <p:cNvPr id="7223" name="Text Box 55"/>
          <p:cNvSpPr txBox="1">
            <a:spLocks noChangeArrowheads="1"/>
          </p:cNvSpPr>
          <p:nvPr/>
        </p:nvSpPr>
        <p:spPr bwMode="auto">
          <a:xfrm>
            <a:off x="5486400" y="5110882"/>
            <a:ext cx="28956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     1.0                0.6                 0.3              0.3</a:t>
            </a:r>
          </a:p>
        </p:txBody>
      </p:sp>
      <p:sp>
        <p:nvSpPr>
          <p:cNvPr id="7227" name="Text Box 59"/>
          <p:cNvSpPr txBox="1">
            <a:spLocks noChangeArrowheads="1"/>
          </p:cNvSpPr>
          <p:nvPr/>
        </p:nvSpPr>
        <p:spPr bwMode="auto">
          <a:xfrm>
            <a:off x="1371600" y="4309195"/>
            <a:ext cx="2106613" cy="274637"/>
          </a:xfrm>
          <a:prstGeom prst="rect">
            <a:avLst/>
          </a:prstGeom>
          <a:noFill/>
          <a:ln w="9525">
            <a:noFill/>
            <a:miter lim="800000"/>
            <a:headEnd/>
            <a:tailEnd/>
          </a:ln>
          <a:effectLst/>
        </p:spPr>
        <p:txBody>
          <a:bodyPr wrap="none">
            <a:spAutoFit/>
          </a:bodyPr>
          <a:lstStyle/>
          <a:p>
            <a:r>
              <a:rPr lang="en-US" altLang="zh-CN" sz="1200" b="1">
                <a:ea typeface="宋体" charset="-122"/>
              </a:rPr>
              <a:t>Mice on diets for 24 weeks</a:t>
            </a:r>
          </a:p>
        </p:txBody>
      </p:sp>
      <p:graphicFrame>
        <p:nvGraphicFramePr>
          <p:cNvPr id="7228" name="Object 60"/>
          <p:cNvGraphicFramePr>
            <a:graphicFrameLocks noChangeAspect="1"/>
          </p:cNvGraphicFramePr>
          <p:nvPr>
            <p:ph sz="half" idx="2"/>
          </p:nvPr>
        </p:nvGraphicFramePr>
        <p:xfrm>
          <a:off x="1052513" y="2310532"/>
          <a:ext cx="2619375" cy="1655763"/>
        </p:xfrm>
        <a:graphic>
          <a:graphicData uri="http://schemas.openxmlformats.org/presentationml/2006/ole">
            <p:oleObj spid="_x0000_s69635" name="Prism Project" r:id="rId10" imgW="3303000" imgH="2088000" progId="">
              <p:embed/>
            </p:oleObj>
          </a:graphicData>
        </a:graphic>
      </p:graphicFrame>
      <p:sp>
        <p:nvSpPr>
          <p:cNvPr id="7233" name="Line 65"/>
          <p:cNvSpPr>
            <a:spLocks noChangeShapeType="1"/>
          </p:cNvSpPr>
          <p:nvPr/>
        </p:nvSpPr>
        <p:spPr bwMode="auto">
          <a:xfrm>
            <a:off x="2530475" y="4812432"/>
            <a:ext cx="822325" cy="1588"/>
          </a:xfrm>
          <a:prstGeom prst="line">
            <a:avLst/>
          </a:prstGeom>
          <a:noFill/>
          <a:ln w="9525">
            <a:solidFill>
              <a:schemeClr val="tx1"/>
            </a:solidFill>
            <a:round/>
            <a:headEnd/>
            <a:tailEnd/>
          </a:ln>
          <a:effectLst/>
        </p:spPr>
        <p:txBody>
          <a:bodyPr/>
          <a:lstStyle/>
          <a:p>
            <a:endParaRPr lang="zh-CN" altLang="en-US"/>
          </a:p>
        </p:txBody>
      </p:sp>
      <p:sp>
        <p:nvSpPr>
          <p:cNvPr id="7234" name="Line 66"/>
          <p:cNvSpPr>
            <a:spLocks noChangeShapeType="1"/>
          </p:cNvSpPr>
          <p:nvPr/>
        </p:nvSpPr>
        <p:spPr bwMode="auto">
          <a:xfrm>
            <a:off x="1600200" y="4812432"/>
            <a:ext cx="0" cy="152400"/>
          </a:xfrm>
          <a:prstGeom prst="line">
            <a:avLst/>
          </a:prstGeom>
          <a:noFill/>
          <a:ln w="12700">
            <a:solidFill>
              <a:schemeClr val="tx1"/>
            </a:solidFill>
            <a:round/>
            <a:headEnd/>
            <a:tailEnd/>
          </a:ln>
          <a:effectLst/>
        </p:spPr>
        <p:txBody>
          <a:bodyPr/>
          <a:lstStyle/>
          <a:p>
            <a:endParaRPr lang="zh-CN" altLang="en-US"/>
          </a:p>
        </p:txBody>
      </p:sp>
      <p:sp>
        <p:nvSpPr>
          <p:cNvPr id="7235" name="Line 67"/>
          <p:cNvSpPr>
            <a:spLocks noChangeShapeType="1"/>
          </p:cNvSpPr>
          <p:nvPr/>
        </p:nvSpPr>
        <p:spPr bwMode="auto">
          <a:xfrm>
            <a:off x="3352800" y="4812432"/>
            <a:ext cx="0" cy="152400"/>
          </a:xfrm>
          <a:prstGeom prst="line">
            <a:avLst/>
          </a:prstGeom>
          <a:noFill/>
          <a:ln w="12700">
            <a:solidFill>
              <a:schemeClr val="tx1"/>
            </a:solidFill>
            <a:round/>
            <a:headEnd/>
            <a:tailEnd/>
          </a:ln>
          <a:effectLst/>
        </p:spPr>
        <p:txBody>
          <a:bodyPr/>
          <a:lstStyle/>
          <a:p>
            <a:endParaRPr lang="zh-CN" altLang="en-US"/>
          </a:p>
        </p:txBody>
      </p:sp>
      <p:sp>
        <p:nvSpPr>
          <p:cNvPr id="7236" name="Text Box 68"/>
          <p:cNvSpPr txBox="1">
            <a:spLocks noChangeArrowheads="1"/>
          </p:cNvSpPr>
          <p:nvPr/>
        </p:nvSpPr>
        <p:spPr bwMode="auto">
          <a:xfrm>
            <a:off x="1371600" y="1916832"/>
            <a:ext cx="2106613" cy="274638"/>
          </a:xfrm>
          <a:prstGeom prst="rect">
            <a:avLst/>
          </a:prstGeom>
          <a:noFill/>
          <a:ln w="9525">
            <a:noFill/>
            <a:miter lim="800000"/>
            <a:headEnd/>
            <a:tailEnd/>
          </a:ln>
          <a:effectLst/>
        </p:spPr>
        <p:txBody>
          <a:bodyPr wrap="none">
            <a:spAutoFit/>
          </a:bodyPr>
          <a:lstStyle/>
          <a:p>
            <a:r>
              <a:rPr lang="en-US" altLang="zh-CN" sz="1200" b="1">
                <a:ea typeface="宋体" charset="-122"/>
              </a:rPr>
              <a:t>Mice on diets for 12 weeks</a:t>
            </a:r>
          </a:p>
        </p:txBody>
      </p:sp>
      <p:sp>
        <p:nvSpPr>
          <p:cNvPr id="7237" name="Line 69"/>
          <p:cNvSpPr>
            <a:spLocks noChangeShapeType="1"/>
          </p:cNvSpPr>
          <p:nvPr/>
        </p:nvSpPr>
        <p:spPr bwMode="auto">
          <a:xfrm>
            <a:off x="2514600" y="2450232"/>
            <a:ext cx="685800" cy="0"/>
          </a:xfrm>
          <a:prstGeom prst="line">
            <a:avLst/>
          </a:prstGeom>
          <a:noFill/>
          <a:ln w="9525">
            <a:solidFill>
              <a:schemeClr val="tx1"/>
            </a:solidFill>
            <a:round/>
            <a:headEnd/>
            <a:tailEnd/>
          </a:ln>
          <a:effectLst/>
        </p:spPr>
        <p:txBody>
          <a:bodyPr/>
          <a:lstStyle/>
          <a:p>
            <a:endParaRPr lang="zh-CN" altLang="en-US"/>
          </a:p>
        </p:txBody>
      </p:sp>
      <p:sp>
        <p:nvSpPr>
          <p:cNvPr id="7238" name="Line 70"/>
          <p:cNvSpPr>
            <a:spLocks noChangeShapeType="1"/>
          </p:cNvSpPr>
          <p:nvPr/>
        </p:nvSpPr>
        <p:spPr bwMode="auto">
          <a:xfrm>
            <a:off x="1752600" y="2450232"/>
            <a:ext cx="669925" cy="0"/>
          </a:xfrm>
          <a:prstGeom prst="line">
            <a:avLst/>
          </a:prstGeom>
          <a:noFill/>
          <a:ln w="9525">
            <a:solidFill>
              <a:schemeClr val="tx1"/>
            </a:solidFill>
            <a:round/>
            <a:headEnd/>
            <a:tailEnd/>
          </a:ln>
          <a:effectLst/>
        </p:spPr>
        <p:txBody>
          <a:bodyPr/>
          <a:lstStyle/>
          <a:p>
            <a:endParaRPr lang="zh-CN" altLang="en-US"/>
          </a:p>
        </p:txBody>
      </p:sp>
      <p:sp>
        <p:nvSpPr>
          <p:cNvPr id="7239" name="Line 71"/>
          <p:cNvSpPr>
            <a:spLocks noChangeShapeType="1"/>
          </p:cNvSpPr>
          <p:nvPr/>
        </p:nvSpPr>
        <p:spPr bwMode="auto">
          <a:xfrm>
            <a:off x="1752600" y="2450232"/>
            <a:ext cx="0" cy="152400"/>
          </a:xfrm>
          <a:prstGeom prst="line">
            <a:avLst/>
          </a:prstGeom>
          <a:noFill/>
          <a:ln w="9525">
            <a:solidFill>
              <a:schemeClr val="tx1"/>
            </a:solidFill>
            <a:round/>
            <a:headEnd/>
            <a:tailEnd/>
          </a:ln>
          <a:effectLst/>
        </p:spPr>
        <p:txBody>
          <a:bodyPr/>
          <a:lstStyle/>
          <a:p>
            <a:endParaRPr lang="zh-CN" altLang="en-US"/>
          </a:p>
        </p:txBody>
      </p:sp>
      <p:sp>
        <p:nvSpPr>
          <p:cNvPr id="7240" name="Line 72"/>
          <p:cNvSpPr>
            <a:spLocks noChangeShapeType="1"/>
          </p:cNvSpPr>
          <p:nvPr/>
        </p:nvSpPr>
        <p:spPr bwMode="auto">
          <a:xfrm>
            <a:off x="3200400" y="2450232"/>
            <a:ext cx="0" cy="152400"/>
          </a:xfrm>
          <a:prstGeom prst="line">
            <a:avLst/>
          </a:prstGeom>
          <a:noFill/>
          <a:ln w="9525">
            <a:solidFill>
              <a:schemeClr val="tx1"/>
            </a:solidFill>
            <a:round/>
            <a:headEnd/>
            <a:tailEnd/>
          </a:ln>
          <a:effectLst/>
        </p:spPr>
        <p:txBody>
          <a:bodyPr/>
          <a:lstStyle/>
          <a:p>
            <a:endParaRPr lang="zh-CN" altLang="en-US"/>
          </a:p>
        </p:txBody>
      </p:sp>
      <p:sp>
        <p:nvSpPr>
          <p:cNvPr id="7241" name="Text Box 73"/>
          <p:cNvSpPr txBox="1">
            <a:spLocks noChangeArrowheads="1"/>
          </p:cNvSpPr>
          <p:nvPr/>
        </p:nvSpPr>
        <p:spPr bwMode="auto">
          <a:xfrm>
            <a:off x="1676400" y="2221632"/>
            <a:ext cx="1257300" cy="274638"/>
          </a:xfrm>
          <a:prstGeom prst="rect">
            <a:avLst/>
          </a:prstGeom>
          <a:noFill/>
          <a:ln w="9525">
            <a:noFill/>
            <a:miter lim="800000"/>
            <a:headEnd/>
            <a:tailEnd/>
          </a:ln>
          <a:effectLst/>
        </p:spPr>
        <p:txBody>
          <a:bodyPr>
            <a:spAutoFit/>
          </a:bodyPr>
          <a:lstStyle/>
          <a:p>
            <a:pPr>
              <a:spcBef>
                <a:spcPct val="50000"/>
              </a:spcBef>
            </a:pPr>
            <a:r>
              <a:rPr lang="zh-CN" altLang="en-US" sz="1200" b="1">
                <a:ea typeface="宋体" charset="-122"/>
              </a:rPr>
              <a:t>*</a:t>
            </a:r>
            <a:r>
              <a:rPr lang="en-US" altLang="zh-CN" sz="1200" b="1" i="1">
                <a:ea typeface="宋体" charset="-122"/>
              </a:rPr>
              <a:t>p</a:t>
            </a:r>
            <a:r>
              <a:rPr lang="en-US" altLang="zh-CN" sz="1200" b="1">
                <a:ea typeface="宋体" charset="-122"/>
              </a:rPr>
              <a:t>=0.005</a:t>
            </a:r>
          </a:p>
        </p:txBody>
      </p:sp>
      <p:sp>
        <p:nvSpPr>
          <p:cNvPr id="7242" name="Text Box 74"/>
          <p:cNvSpPr txBox="1">
            <a:spLocks noChangeArrowheads="1"/>
          </p:cNvSpPr>
          <p:nvPr/>
        </p:nvSpPr>
        <p:spPr bwMode="auto">
          <a:xfrm>
            <a:off x="2438400" y="2221632"/>
            <a:ext cx="1089025" cy="274638"/>
          </a:xfrm>
          <a:prstGeom prst="rect">
            <a:avLst/>
          </a:prstGeom>
          <a:noFill/>
          <a:ln w="9525">
            <a:noFill/>
            <a:miter lim="800000"/>
            <a:headEnd/>
            <a:tailEnd/>
          </a:ln>
          <a:effectLst/>
        </p:spPr>
        <p:txBody>
          <a:bodyPr>
            <a:spAutoFit/>
          </a:bodyPr>
          <a:lstStyle/>
          <a:p>
            <a:pPr>
              <a:spcBef>
                <a:spcPct val="50000"/>
              </a:spcBef>
            </a:pPr>
            <a:r>
              <a:rPr lang="en-US" altLang="zh-CN" sz="1200" b="1" i="1">
                <a:ea typeface="宋体" charset="-122"/>
              </a:rPr>
              <a:t>   p=0.17</a:t>
            </a:r>
          </a:p>
        </p:txBody>
      </p:sp>
      <p:sp>
        <p:nvSpPr>
          <p:cNvPr id="35" name="Text Box 6"/>
          <p:cNvSpPr txBox="1">
            <a:spLocks noChangeArrowheads="1"/>
          </p:cNvSpPr>
          <p:nvPr/>
        </p:nvSpPr>
        <p:spPr bwMode="auto">
          <a:xfrm>
            <a:off x="683568" y="548680"/>
            <a:ext cx="7992888" cy="1015663"/>
          </a:xfrm>
          <a:prstGeom prst="rect">
            <a:avLst/>
          </a:prstGeom>
          <a:noFill/>
          <a:ln w="9525">
            <a:noFill/>
            <a:miter lim="800000"/>
            <a:headEnd/>
            <a:tailEnd/>
          </a:ln>
        </p:spPr>
        <p:txBody>
          <a:bodyPr wrap="square">
            <a:spAutoFit/>
          </a:bodyPr>
          <a:lstStyle/>
          <a:p>
            <a:pPr algn="ctr"/>
            <a:r>
              <a:rPr lang="en-US" altLang="zh-CN" sz="2000" b="1" dirty="0" smtClean="0">
                <a:solidFill>
                  <a:srgbClr val="0000FF"/>
                </a:solidFill>
                <a:ea typeface="宋体" charset="-122"/>
              </a:rPr>
              <a:t>Selenium-supplementation prevented intestinal tumor formation in Muc2/P21 mice through JNK1 phosphorylation and inhibition of beta-catenin and COX2</a:t>
            </a:r>
            <a:endParaRPr lang="en-US" altLang="zh-CN" b="1" i="1"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wipe(down)">
                                      <p:cBhvr>
                                        <p:cTn id="7" dur="500"/>
                                        <p:tgtEl>
                                          <p:spTgt spid="7190"/>
                                        </p:tgtEl>
                                      </p:cBhvr>
                                    </p:animEffect>
                                  </p:childTnLst>
                                </p:cTn>
                              </p:par>
                              <p:par>
                                <p:cTn id="8" presetID="22" presetClass="entr" presetSubtype="4" fill="hold" nodeType="withEffect">
                                  <p:stCondLst>
                                    <p:cond delay="0"/>
                                  </p:stCondLst>
                                  <p:childTnLst>
                                    <p:set>
                                      <p:cBhvr>
                                        <p:cTn id="9" dur="1" fill="hold">
                                          <p:stCondLst>
                                            <p:cond delay="0"/>
                                          </p:stCondLst>
                                        </p:cTn>
                                        <p:tgtEl>
                                          <p:spTgt spid="7191"/>
                                        </p:tgtEl>
                                        <p:attrNameLst>
                                          <p:attrName>style.visibility</p:attrName>
                                        </p:attrNameLst>
                                      </p:cBhvr>
                                      <p:to>
                                        <p:strVal val="visible"/>
                                      </p:to>
                                    </p:set>
                                    <p:animEffect transition="in" filter="wipe(down)">
                                      <p:cBhvr>
                                        <p:cTn id="10" dur="500"/>
                                        <p:tgtEl>
                                          <p:spTgt spid="7191"/>
                                        </p:tgtEl>
                                      </p:cBhvr>
                                    </p:animEffect>
                                  </p:childTnLst>
                                </p:cTn>
                              </p:par>
                              <p:par>
                                <p:cTn id="11" presetID="22" presetClass="entr" presetSubtype="4" fill="hold" nodeType="withEffect">
                                  <p:stCondLst>
                                    <p:cond delay="0"/>
                                  </p:stCondLst>
                                  <p:childTnLst>
                                    <p:set>
                                      <p:cBhvr>
                                        <p:cTn id="12" dur="1" fill="hold">
                                          <p:stCondLst>
                                            <p:cond delay="0"/>
                                          </p:stCondLst>
                                        </p:cTn>
                                        <p:tgtEl>
                                          <p:spTgt spid="7192"/>
                                        </p:tgtEl>
                                        <p:attrNameLst>
                                          <p:attrName>style.visibility</p:attrName>
                                        </p:attrNameLst>
                                      </p:cBhvr>
                                      <p:to>
                                        <p:strVal val="visible"/>
                                      </p:to>
                                    </p:set>
                                    <p:animEffect transition="in" filter="wipe(down)">
                                      <p:cBhvr>
                                        <p:cTn id="13" dur="500"/>
                                        <p:tgtEl>
                                          <p:spTgt spid="7192"/>
                                        </p:tgtEl>
                                      </p:cBhvr>
                                    </p:animEffect>
                                  </p:childTnLst>
                                </p:cTn>
                              </p:par>
                              <p:par>
                                <p:cTn id="14" presetID="22" presetClass="entr" presetSubtype="4" fill="hold" nodeType="withEffect">
                                  <p:stCondLst>
                                    <p:cond delay="0"/>
                                  </p:stCondLst>
                                  <p:childTnLst>
                                    <p:set>
                                      <p:cBhvr>
                                        <p:cTn id="15" dur="1" fill="hold">
                                          <p:stCondLst>
                                            <p:cond delay="0"/>
                                          </p:stCondLst>
                                        </p:cTn>
                                        <p:tgtEl>
                                          <p:spTgt spid="7193"/>
                                        </p:tgtEl>
                                        <p:attrNameLst>
                                          <p:attrName>style.visibility</p:attrName>
                                        </p:attrNameLst>
                                      </p:cBhvr>
                                      <p:to>
                                        <p:strVal val="visible"/>
                                      </p:to>
                                    </p:set>
                                    <p:animEffect transition="in" filter="wipe(down)">
                                      <p:cBhvr>
                                        <p:cTn id="16" dur="500"/>
                                        <p:tgtEl>
                                          <p:spTgt spid="719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97"/>
                                        </p:tgtEl>
                                        <p:attrNameLst>
                                          <p:attrName>style.visibility</p:attrName>
                                        </p:attrNameLst>
                                      </p:cBhvr>
                                      <p:to>
                                        <p:strVal val="visible"/>
                                      </p:to>
                                    </p:set>
                                    <p:animEffect transition="in" filter="wipe(down)">
                                      <p:cBhvr>
                                        <p:cTn id="19" dur="500"/>
                                        <p:tgtEl>
                                          <p:spTgt spid="719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200"/>
                                        </p:tgtEl>
                                        <p:attrNameLst>
                                          <p:attrName>style.visibility</p:attrName>
                                        </p:attrNameLst>
                                      </p:cBhvr>
                                      <p:to>
                                        <p:strVal val="visible"/>
                                      </p:to>
                                    </p:set>
                                    <p:animEffect transition="in" filter="wipe(down)">
                                      <p:cBhvr>
                                        <p:cTn id="22" dur="500"/>
                                        <p:tgtEl>
                                          <p:spTgt spid="720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203"/>
                                        </p:tgtEl>
                                        <p:attrNameLst>
                                          <p:attrName>style.visibility</p:attrName>
                                        </p:attrNameLst>
                                      </p:cBhvr>
                                      <p:to>
                                        <p:strVal val="visible"/>
                                      </p:to>
                                    </p:set>
                                    <p:animEffect transition="in" filter="wipe(down)">
                                      <p:cBhvr>
                                        <p:cTn id="25" dur="500"/>
                                        <p:tgtEl>
                                          <p:spTgt spid="720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206"/>
                                        </p:tgtEl>
                                        <p:attrNameLst>
                                          <p:attrName>style.visibility</p:attrName>
                                        </p:attrNameLst>
                                      </p:cBhvr>
                                      <p:to>
                                        <p:strVal val="visible"/>
                                      </p:to>
                                    </p:set>
                                    <p:animEffect transition="in" filter="wipe(down)">
                                      <p:cBhvr>
                                        <p:cTn id="28" dur="500"/>
                                        <p:tgtEl>
                                          <p:spTgt spid="720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207"/>
                                        </p:tgtEl>
                                        <p:attrNameLst>
                                          <p:attrName>style.visibility</p:attrName>
                                        </p:attrNameLst>
                                      </p:cBhvr>
                                      <p:to>
                                        <p:strVal val="visible"/>
                                      </p:to>
                                    </p:set>
                                    <p:animEffect transition="in" filter="wipe(down)">
                                      <p:cBhvr>
                                        <p:cTn id="31" dur="500"/>
                                        <p:tgtEl>
                                          <p:spTgt spid="7207"/>
                                        </p:tgtEl>
                                      </p:cBhvr>
                                    </p:animEffect>
                                  </p:childTnLst>
                                </p:cTn>
                              </p:par>
                              <p:par>
                                <p:cTn id="32" presetID="22" presetClass="entr" presetSubtype="4" fill="hold" nodeType="withEffect">
                                  <p:stCondLst>
                                    <p:cond delay="0"/>
                                  </p:stCondLst>
                                  <p:childTnLst>
                                    <p:set>
                                      <p:cBhvr>
                                        <p:cTn id="33" dur="1" fill="hold">
                                          <p:stCondLst>
                                            <p:cond delay="0"/>
                                          </p:stCondLst>
                                        </p:cTn>
                                        <p:tgtEl>
                                          <p:spTgt spid="7211"/>
                                        </p:tgtEl>
                                        <p:attrNameLst>
                                          <p:attrName>style.visibility</p:attrName>
                                        </p:attrNameLst>
                                      </p:cBhvr>
                                      <p:to>
                                        <p:strVal val="visible"/>
                                      </p:to>
                                    </p:set>
                                    <p:animEffect transition="in" filter="wipe(down)">
                                      <p:cBhvr>
                                        <p:cTn id="34" dur="500"/>
                                        <p:tgtEl>
                                          <p:spTgt spid="72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220"/>
                                        </p:tgtEl>
                                        <p:attrNameLst>
                                          <p:attrName>style.visibility</p:attrName>
                                        </p:attrNameLst>
                                      </p:cBhvr>
                                      <p:to>
                                        <p:strVal val="visible"/>
                                      </p:to>
                                    </p:set>
                                    <p:animEffect transition="in" filter="wipe(down)">
                                      <p:cBhvr>
                                        <p:cTn id="37" dur="500"/>
                                        <p:tgtEl>
                                          <p:spTgt spid="72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221"/>
                                        </p:tgtEl>
                                        <p:attrNameLst>
                                          <p:attrName>style.visibility</p:attrName>
                                        </p:attrNameLst>
                                      </p:cBhvr>
                                      <p:to>
                                        <p:strVal val="visible"/>
                                      </p:to>
                                    </p:set>
                                    <p:animEffect transition="in" filter="wipe(down)">
                                      <p:cBhvr>
                                        <p:cTn id="40" dur="500"/>
                                        <p:tgtEl>
                                          <p:spTgt spid="72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222"/>
                                        </p:tgtEl>
                                        <p:attrNameLst>
                                          <p:attrName>style.visibility</p:attrName>
                                        </p:attrNameLst>
                                      </p:cBhvr>
                                      <p:to>
                                        <p:strVal val="visible"/>
                                      </p:to>
                                    </p:set>
                                    <p:animEffect transition="in" filter="wipe(down)">
                                      <p:cBhvr>
                                        <p:cTn id="43" dur="500"/>
                                        <p:tgtEl>
                                          <p:spTgt spid="72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223"/>
                                        </p:tgtEl>
                                        <p:attrNameLst>
                                          <p:attrName>style.visibility</p:attrName>
                                        </p:attrNameLst>
                                      </p:cBhvr>
                                      <p:to>
                                        <p:strVal val="visible"/>
                                      </p:to>
                                    </p:set>
                                    <p:animEffect transition="in" filter="wipe(down)">
                                      <p:cBhvr>
                                        <p:cTn id="46" dur="500"/>
                                        <p:tgtEl>
                                          <p:spTgt spid="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7" grpId="0"/>
      <p:bldP spid="7200" grpId="0"/>
      <p:bldP spid="7203" grpId="0"/>
      <p:bldP spid="7206" grpId="0" animBg="1"/>
      <p:bldP spid="7207" grpId="0" animBg="1"/>
      <p:bldP spid="7220" grpId="0"/>
      <p:bldP spid="7221" grpId="0"/>
      <p:bldP spid="7222" grpId="0"/>
      <p:bldP spid="72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0" name="Text Box 18"/>
          <p:cNvSpPr txBox="1">
            <a:spLocks noChangeArrowheads="1"/>
          </p:cNvSpPr>
          <p:nvPr/>
        </p:nvSpPr>
        <p:spPr bwMode="auto">
          <a:xfrm>
            <a:off x="4988768" y="1340768"/>
            <a:ext cx="327025" cy="336550"/>
          </a:xfrm>
          <a:prstGeom prst="rect">
            <a:avLst/>
          </a:prstGeom>
          <a:noFill/>
          <a:ln w="9525">
            <a:noFill/>
            <a:miter lim="800000"/>
            <a:headEnd/>
            <a:tailEnd/>
          </a:ln>
          <a:effectLst/>
        </p:spPr>
        <p:txBody>
          <a:bodyPr>
            <a:spAutoFit/>
          </a:bodyPr>
          <a:lstStyle/>
          <a:p>
            <a:pPr>
              <a:spcBef>
                <a:spcPct val="50000"/>
              </a:spcBef>
            </a:pPr>
            <a:r>
              <a:rPr lang="en-US" altLang="zh-CN" sz="1600" b="1" dirty="0">
                <a:ea typeface="宋体" charset="-122"/>
              </a:rPr>
              <a:t>B</a:t>
            </a:r>
          </a:p>
        </p:txBody>
      </p:sp>
      <p:graphicFrame>
        <p:nvGraphicFramePr>
          <p:cNvPr id="64519" name="Object 7"/>
          <p:cNvGraphicFramePr>
            <a:graphicFrameLocks noChangeAspect="1"/>
          </p:cNvGraphicFramePr>
          <p:nvPr>
            <p:ph sz="quarter" idx="2"/>
          </p:nvPr>
        </p:nvGraphicFramePr>
        <p:xfrm>
          <a:off x="1740892" y="2136106"/>
          <a:ext cx="2357438" cy="1598612"/>
        </p:xfrm>
        <a:graphic>
          <a:graphicData uri="http://schemas.openxmlformats.org/presentationml/2006/ole">
            <p:oleObj spid="_x0000_s71684" name="Prism Project" r:id="rId4" imgW="3159000" imgH="2142000" progId="">
              <p:embed/>
            </p:oleObj>
          </a:graphicData>
        </a:graphic>
      </p:graphicFrame>
      <p:sp>
        <p:nvSpPr>
          <p:cNvPr id="64529" name="Text Box 17"/>
          <p:cNvSpPr txBox="1">
            <a:spLocks noChangeArrowheads="1"/>
          </p:cNvSpPr>
          <p:nvPr/>
        </p:nvSpPr>
        <p:spPr bwMode="auto">
          <a:xfrm>
            <a:off x="1691680" y="1340768"/>
            <a:ext cx="469900" cy="336550"/>
          </a:xfrm>
          <a:prstGeom prst="rect">
            <a:avLst/>
          </a:prstGeom>
          <a:noFill/>
          <a:ln w="9525">
            <a:noFill/>
            <a:miter lim="800000"/>
            <a:headEnd/>
            <a:tailEnd/>
          </a:ln>
          <a:effectLst/>
        </p:spPr>
        <p:txBody>
          <a:bodyPr>
            <a:spAutoFit/>
          </a:bodyPr>
          <a:lstStyle/>
          <a:p>
            <a:pPr>
              <a:spcBef>
                <a:spcPct val="50000"/>
              </a:spcBef>
            </a:pPr>
            <a:r>
              <a:rPr lang="en-US" altLang="zh-CN" sz="1600" b="1" dirty="0">
                <a:ea typeface="宋体" charset="-122"/>
              </a:rPr>
              <a:t>A</a:t>
            </a:r>
          </a:p>
        </p:txBody>
      </p:sp>
      <p:sp>
        <p:nvSpPr>
          <p:cNvPr id="64534" name="Text Box 22"/>
          <p:cNvSpPr txBox="1">
            <a:spLocks noChangeArrowheads="1"/>
          </p:cNvSpPr>
          <p:nvPr/>
        </p:nvSpPr>
        <p:spPr bwMode="auto">
          <a:xfrm>
            <a:off x="2529880" y="1524918"/>
            <a:ext cx="1074737" cy="274638"/>
          </a:xfrm>
          <a:prstGeom prst="rect">
            <a:avLst/>
          </a:prstGeom>
          <a:noFill/>
          <a:ln w="9525">
            <a:noFill/>
            <a:miter lim="800000"/>
            <a:headEnd/>
            <a:tailEnd/>
          </a:ln>
          <a:effectLst/>
        </p:spPr>
        <p:txBody>
          <a:bodyPr>
            <a:spAutoFit/>
          </a:bodyPr>
          <a:lstStyle/>
          <a:p>
            <a:pPr>
              <a:spcBef>
                <a:spcPct val="50000"/>
              </a:spcBef>
            </a:pPr>
            <a:r>
              <a:rPr lang="en-US" altLang="zh-CN" sz="1200" b="1">
                <a:ea typeface="宋体" charset="-122"/>
              </a:rPr>
              <a:t>HCT116</a:t>
            </a:r>
          </a:p>
        </p:txBody>
      </p:sp>
      <p:sp>
        <p:nvSpPr>
          <p:cNvPr id="64545" name="Text Box 33"/>
          <p:cNvSpPr txBox="1">
            <a:spLocks noChangeArrowheads="1"/>
          </p:cNvSpPr>
          <p:nvPr/>
        </p:nvSpPr>
        <p:spPr bwMode="auto">
          <a:xfrm>
            <a:off x="2372717" y="3048918"/>
            <a:ext cx="201613"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sp>
        <p:nvSpPr>
          <p:cNvPr id="64546" name="Text Box 34"/>
          <p:cNvSpPr txBox="1">
            <a:spLocks noChangeArrowheads="1"/>
          </p:cNvSpPr>
          <p:nvPr/>
        </p:nvSpPr>
        <p:spPr bwMode="auto">
          <a:xfrm>
            <a:off x="2987080" y="2439318"/>
            <a:ext cx="444500"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sp>
        <p:nvSpPr>
          <p:cNvPr id="64547" name="Text Box 35"/>
          <p:cNvSpPr txBox="1">
            <a:spLocks noChangeArrowheads="1"/>
          </p:cNvSpPr>
          <p:nvPr/>
        </p:nvSpPr>
        <p:spPr bwMode="auto">
          <a:xfrm>
            <a:off x="3668117" y="2058318"/>
            <a:ext cx="374650"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graphicFrame>
        <p:nvGraphicFramePr>
          <p:cNvPr id="64525" name="Object 13"/>
          <p:cNvGraphicFramePr>
            <a:graphicFrameLocks noChangeAspect="1"/>
          </p:cNvGraphicFramePr>
          <p:nvPr>
            <p:ph sz="quarter" idx="4"/>
          </p:nvPr>
        </p:nvGraphicFramePr>
        <p:xfrm>
          <a:off x="1725017" y="4822156"/>
          <a:ext cx="2476500" cy="1689100"/>
        </p:xfrm>
        <a:graphic>
          <a:graphicData uri="http://schemas.openxmlformats.org/presentationml/2006/ole">
            <p:oleObj spid="_x0000_s71685" name="Prism Project" r:id="rId5" imgW="3141000" imgH="2142000" progId="">
              <p:embed/>
            </p:oleObj>
          </a:graphicData>
        </a:graphic>
      </p:graphicFrame>
      <p:sp>
        <p:nvSpPr>
          <p:cNvPr id="64535" name="Text Box 23"/>
          <p:cNvSpPr txBox="1">
            <a:spLocks noChangeArrowheads="1"/>
          </p:cNvSpPr>
          <p:nvPr/>
        </p:nvSpPr>
        <p:spPr bwMode="auto">
          <a:xfrm>
            <a:off x="2758480" y="4426868"/>
            <a:ext cx="819150" cy="274638"/>
          </a:xfrm>
          <a:prstGeom prst="rect">
            <a:avLst/>
          </a:prstGeom>
          <a:noFill/>
          <a:ln w="9525">
            <a:noFill/>
            <a:miter lim="800000"/>
            <a:headEnd/>
            <a:tailEnd/>
          </a:ln>
          <a:effectLst/>
        </p:spPr>
        <p:txBody>
          <a:bodyPr>
            <a:spAutoFit/>
          </a:bodyPr>
          <a:lstStyle/>
          <a:p>
            <a:pPr>
              <a:spcBef>
                <a:spcPct val="50000"/>
              </a:spcBef>
            </a:pPr>
            <a:r>
              <a:rPr lang="en-US" altLang="zh-CN" sz="1200" b="1">
                <a:ea typeface="宋体" charset="-122"/>
              </a:rPr>
              <a:t>SW620</a:t>
            </a:r>
          </a:p>
        </p:txBody>
      </p:sp>
      <p:sp>
        <p:nvSpPr>
          <p:cNvPr id="64548" name="Text Box 36"/>
          <p:cNvSpPr txBox="1">
            <a:spLocks noChangeArrowheads="1"/>
          </p:cNvSpPr>
          <p:nvPr/>
        </p:nvSpPr>
        <p:spPr bwMode="auto">
          <a:xfrm>
            <a:off x="2372717" y="5715918"/>
            <a:ext cx="195263"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sp>
        <p:nvSpPr>
          <p:cNvPr id="64549" name="Text Box 37"/>
          <p:cNvSpPr txBox="1">
            <a:spLocks noChangeArrowheads="1"/>
          </p:cNvSpPr>
          <p:nvPr/>
        </p:nvSpPr>
        <p:spPr bwMode="auto">
          <a:xfrm>
            <a:off x="3058517" y="5258718"/>
            <a:ext cx="373063"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sp>
        <p:nvSpPr>
          <p:cNvPr id="64550" name="Text Box 38"/>
          <p:cNvSpPr txBox="1">
            <a:spLocks noChangeArrowheads="1"/>
          </p:cNvSpPr>
          <p:nvPr/>
        </p:nvSpPr>
        <p:spPr bwMode="auto">
          <a:xfrm>
            <a:off x="3744317" y="4725318"/>
            <a:ext cx="531813" cy="366713"/>
          </a:xfrm>
          <a:prstGeom prst="rect">
            <a:avLst/>
          </a:prstGeom>
          <a:noFill/>
          <a:ln w="9525">
            <a:noFill/>
            <a:miter lim="800000"/>
            <a:headEnd/>
            <a:tailEnd/>
          </a:ln>
          <a:effectLst/>
        </p:spPr>
        <p:txBody>
          <a:bodyPr>
            <a:spAutoFit/>
          </a:bodyPr>
          <a:lstStyle/>
          <a:p>
            <a:pPr>
              <a:spcBef>
                <a:spcPct val="50000"/>
              </a:spcBef>
            </a:pPr>
            <a:r>
              <a:rPr lang="zh-CN" altLang="en-US">
                <a:ea typeface="宋体" charset="-122"/>
              </a:rPr>
              <a:t>**</a:t>
            </a:r>
          </a:p>
        </p:txBody>
      </p:sp>
      <p:pic>
        <p:nvPicPr>
          <p:cNvPr id="64580" name="Picture 68" descr="Clease-caspase-3"/>
          <p:cNvPicPr>
            <a:picLocks noChangeAspect="1" noChangeArrowheads="1"/>
          </p:cNvPicPr>
          <p:nvPr/>
        </p:nvPicPr>
        <p:blipFill>
          <a:blip r:embed="rId6" cstate="print"/>
          <a:srcRect/>
          <a:stretch>
            <a:fillRect/>
          </a:stretch>
        </p:blipFill>
        <p:spPr bwMode="auto">
          <a:xfrm>
            <a:off x="5598368" y="2124993"/>
            <a:ext cx="2057400" cy="358775"/>
          </a:xfrm>
          <a:prstGeom prst="rect">
            <a:avLst/>
          </a:prstGeom>
          <a:noFill/>
        </p:spPr>
      </p:pic>
      <p:pic>
        <p:nvPicPr>
          <p:cNvPr id="64581" name="Picture 69" descr="total-capase-3-5"/>
          <p:cNvPicPr>
            <a:picLocks noChangeAspect="1" noChangeArrowheads="1"/>
          </p:cNvPicPr>
          <p:nvPr/>
        </p:nvPicPr>
        <p:blipFill>
          <a:blip r:embed="rId7" cstate="print">
            <a:lum bright="-6000" contrast="-30000"/>
          </a:blip>
          <a:srcRect/>
          <a:stretch>
            <a:fillRect/>
          </a:stretch>
        </p:blipFill>
        <p:spPr bwMode="auto">
          <a:xfrm>
            <a:off x="5598368" y="2699668"/>
            <a:ext cx="2057400" cy="298450"/>
          </a:xfrm>
          <a:prstGeom prst="rect">
            <a:avLst/>
          </a:prstGeom>
          <a:noFill/>
        </p:spPr>
      </p:pic>
      <p:pic>
        <p:nvPicPr>
          <p:cNvPr id="64582" name="Picture 70" descr="beta-actin-3"/>
          <p:cNvPicPr>
            <a:picLocks noChangeAspect="1" noChangeArrowheads="1"/>
          </p:cNvPicPr>
          <p:nvPr/>
        </p:nvPicPr>
        <p:blipFill>
          <a:blip r:embed="rId8" cstate="print"/>
          <a:srcRect/>
          <a:stretch>
            <a:fillRect/>
          </a:stretch>
        </p:blipFill>
        <p:spPr bwMode="auto">
          <a:xfrm>
            <a:off x="5598368" y="3353718"/>
            <a:ext cx="2057400" cy="300038"/>
          </a:xfrm>
          <a:prstGeom prst="rect">
            <a:avLst/>
          </a:prstGeom>
          <a:noFill/>
        </p:spPr>
      </p:pic>
      <p:sp>
        <p:nvSpPr>
          <p:cNvPr id="64583" name="Text Box 71"/>
          <p:cNvSpPr txBox="1">
            <a:spLocks noChangeArrowheads="1"/>
          </p:cNvSpPr>
          <p:nvPr/>
        </p:nvSpPr>
        <p:spPr bwMode="auto">
          <a:xfrm>
            <a:off x="5369768" y="1753518"/>
            <a:ext cx="2438400" cy="304800"/>
          </a:xfrm>
          <a:prstGeom prst="rect">
            <a:avLst/>
          </a:prstGeom>
          <a:noFill/>
          <a:ln w="9525">
            <a:noFill/>
            <a:miter lim="800000"/>
            <a:headEnd/>
            <a:tailEnd/>
          </a:ln>
          <a:effectLst/>
        </p:spPr>
        <p:txBody>
          <a:bodyPr>
            <a:spAutoFit/>
          </a:bodyPr>
          <a:lstStyle/>
          <a:p>
            <a:pPr>
              <a:spcBef>
                <a:spcPct val="50000"/>
              </a:spcBef>
            </a:pPr>
            <a:r>
              <a:rPr lang="en-US" altLang="zh-CN" sz="1400">
                <a:ea typeface="宋体" charset="-122"/>
              </a:rPr>
              <a:t>  </a:t>
            </a:r>
            <a:r>
              <a:rPr lang="en-US" altLang="zh-CN" sz="1200" b="1">
                <a:ea typeface="宋体" charset="-122"/>
              </a:rPr>
              <a:t>48h-C   48h-T   72h-C   72h-T</a:t>
            </a:r>
          </a:p>
        </p:txBody>
      </p:sp>
      <p:sp>
        <p:nvSpPr>
          <p:cNvPr id="64584" name="Text Box 72"/>
          <p:cNvSpPr txBox="1">
            <a:spLocks noChangeArrowheads="1"/>
          </p:cNvSpPr>
          <p:nvPr/>
        </p:nvSpPr>
        <p:spPr bwMode="auto">
          <a:xfrm>
            <a:off x="5598368" y="2515518"/>
            <a:ext cx="22098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1.0          1.7           1.2            2.0</a:t>
            </a:r>
          </a:p>
        </p:txBody>
      </p:sp>
      <p:sp>
        <p:nvSpPr>
          <p:cNvPr id="64585" name="Text Box 73"/>
          <p:cNvSpPr txBox="1">
            <a:spLocks noChangeArrowheads="1"/>
          </p:cNvSpPr>
          <p:nvPr/>
        </p:nvSpPr>
        <p:spPr bwMode="auto">
          <a:xfrm>
            <a:off x="5598368" y="3048918"/>
            <a:ext cx="22860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1.0         0.9             1.2          0.7</a:t>
            </a:r>
          </a:p>
        </p:txBody>
      </p:sp>
      <p:pic>
        <p:nvPicPr>
          <p:cNvPr id="64587" name="Picture 75" descr="clease-caspase-4"/>
          <p:cNvPicPr>
            <a:picLocks noChangeAspect="1" noChangeArrowheads="1"/>
          </p:cNvPicPr>
          <p:nvPr/>
        </p:nvPicPr>
        <p:blipFill>
          <a:blip r:embed="rId9" cstate="print">
            <a:lum bright="12000" contrast="42000"/>
          </a:blip>
          <a:srcRect/>
          <a:stretch>
            <a:fillRect/>
          </a:stretch>
        </p:blipFill>
        <p:spPr bwMode="auto">
          <a:xfrm>
            <a:off x="5598368" y="4988843"/>
            <a:ext cx="2057400" cy="346075"/>
          </a:xfrm>
          <a:prstGeom prst="rect">
            <a:avLst/>
          </a:prstGeom>
          <a:noFill/>
        </p:spPr>
      </p:pic>
      <p:pic>
        <p:nvPicPr>
          <p:cNvPr id="64588" name="Picture 76" descr="Total-caspase-4"/>
          <p:cNvPicPr>
            <a:picLocks noChangeAspect="1" noChangeArrowheads="1"/>
          </p:cNvPicPr>
          <p:nvPr/>
        </p:nvPicPr>
        <p:blipFill>
          <a:blip r:embed="rId10" cstate="print">
            <a:lum contrast="-30000"/>
          </a:blip>
          <a:srcRect/>
          <a:stretch>
            <a:fillRect/>
          </a:stretch>
        </p:blipFill>
        <p:spPr bwMode="auto">
          <a:xfrm>
            <a:off x="5598368" y="5544468"/>
            <a:ext cx="2057400" cy="323850"/>
          </a:xfrm>
          <a:prstGeom prst="rect">
            <a:avLst/>
          </a:prstGeom>
          <a:noFill/>
        </p:spPr>
      </p:pic>
      <p:pic>
        <p:nvPicPr>
          <p:cNvPr id="64589" name="Picture 77" descr="beta-actin"/>
          <p:cNvPicPr>
            <a:picLocks noChangeAspect="1" noChangeArrowheads="1"/>
          </p:cNvPicPr>
          <p:nvPr/>
        </p:nvPicPr>
        <p:blipFill>
          <a:blip r:embed="rId11" cstate="print">
            <a:lum bright="18000"/>
          </a:blip>
          <a:srcRect/>
          <a:stretch>
            <a:fillRect/>
          </a:stretch>
        </p:blipFill>
        <p:spPr bwMode="auto">
          <a:xfrm>
            <a:off x="5598368" y="6077868"/>
            <a:ext cx="2057400" cy="323850"/>
          </a:xfrm>
          <a:prstGeom prst="rect">
            <a:avLst/>
          </a:prstGeom>
          <a:noFill/>
        </p:spPr>
      </p:pic>
      <p:sp>
        <p:nvSpPr>
          <p:cNvPr id="64591" name="Text Box 79"/>
          <p:cNvSpPr txBox="1">
            <a:spLocks noChangeArrowheads="1"/>
          </p:cNvSpPr>
          <p:nvPr/>
        </p:nvSpPr>
        <p:spPr bwMode="auto">
          <a:xfrm>
            <a:off x="5445968" y="4649118"/>
            <a:ext cx="2362200" cy="304800"/>
          </a:xfrm>
          <a:prstGeom prst="rect">
            <a:avLst/>
          </a:prstGeom>
          <a:noFill/>
          <a:ln w="9525">
            <a:noFill/>
            <a:miter lim="800000"/>
            <a:headEnd/>
            <a:tailEnd/>
          </a:ln>
          <a:effectLst/>
        </p:spPr>
        <p:txBody>
          <a:bodyPr>
            <a:spAutoFit/>
          </a:bodyPr>
          <a:lstStyle/>
          <a:p>
            <a:pPr>
              <a:spcBef>
                <a:spcPct val="50000"/>
              </a:spcBef>
            </a:pPr>
            <a:r>
              <a:rPr lang="en-US" altLang="zh-CN" sz="1400">
                <a:ea typeface="宋体" charset="-122"/>
              </a:rPr>
              <a:t> </a:t>
            </a:r>
            <a:r>
              <a:rPr lang="en-US" altLang="zh-CN" sz="1200" b="1">
                <a:ea typeface="宋体" charset="-122"/>
              </a:rPr>
              <a:t>48h-C   48h-T   72h-C   72h-T</a:t>
            </a:r>
          </a:p>
        </p:txBody>
      </p:sp>
      <p:sp>
        <p:nvSpPr>
          <p:cNvPr id="64592" name="Text Box 80"/>
          <p:cNvSpPr txBox="1">
            <a:spLocks noChangeArrowheads="1"/>
          </p:cNvSpPr>
          <p:nvPr/>
        </p:nvSpPr>
        <p:spPr bwMode="auto">
          <a:xfrm>
            <a:off x="5674568" y="5315868"/>
            <a:ext cx="20574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1.0         1.5          1.2         1.8</a:t>
            </a:r>
          </a:p>
        </p:txBody>
      </p:sp>
      <p:sp>
        <p:nvSpPr>
          <p:cNvPr id="64593" name="Text Box 81"/>
          <p:cNvSpPr txBox="1">
            <a:spLocks noChangeArrowheads="1"/>
          </p:cNvSpPr>
          <p:nvPr/>
        </p:nvSpPr>
        <p:spPr bwMode="auto">
          <a:xfrm>
            <a:off x="5598368" y="5849268"/>
            <a:ext cx="1981200" cy="244475"/>
          </a:xfrm>
          <a:prstGeom prst="rect">
            <a:avLst/>
          </a:prstGeom>
          <a:noFill/>
          <a:ln w="9525">
            <a:noFill/>
            <a:miter lim="800000"/>
            <a:headEnd/>
            <a:tailEnd/>
          </a:ln>
          <a:effectLst/>
        </p:spPr>
        <p:txBody>
          <a:bodyPr>
            <a:spAutoFit/>
          </a:bodyPr>
          <a:lstStyle/>
          <a:p>
            <a:pPr>
              <a:spcBef>
                <a:spcPct val="50000"/>
              </a:spcBef>
            </a:pPr>
            <a:r>
              <a:rPr lang="en-US" altLang="zh-CN" sz="1000">
                <a:ea typeface="宋体" charset="-122"/>
              </a:rPr>
              <a:t>  1.0         0.9         1.0         0.7</a:t>
            </a:r>
          </a:p>
        </p:txBody>
      </p:sp>
      <p:sp>
        <p:nvSpPr>
          <p:cNvPr id="64595" name="Text Box 83"/>
          <p:cNvSpPr txBox="1">
            <a:spLocks noChangeArrowheads="1"/>
          </p:cNvSpPr>
          <p:nvPr/>
        </p:nvSpPr>
        <p:spPr bwMode="auto">
          <a:xfrm>
            <a:off x="4612531" y="4801518"/>
            <a:ext cx="985837" cy="1797050"/>
          </a:xfrm>
          <a:prstGeom prst="rect">
            <a:avLst/>
          </a:prstGeom>
          <a:noFill/>
          <a:ln w="9525">
            <a:noFill/>
            <a:miter lim="800000"/>
            <a:headEnd/>
            <a:tailEnd/>
          </a:ln>
          <a:effectLst/>
        </p:spPr>
        <p:txBody>
          <a:bodyPr>
            <a:spAutoFit/>
          </a:bodyPr>
          <a:lstStyle/>
          <a:p>
            <a:pPr algn="r">
              <a:lnSpc>
                <a:spcPct val="60000"/>
              </a:lnSpc>
              <a:spcBef>
                <a:spcPct val="50000"/>
              </a:spcBef>
            </a:pPr>
            <a:endParaRPr lang="en-US" altLang="zh-CN" sz="1200" b="1">
              <a:ea typeface="宋体" charset="-122"/>
            </a:endParaRPr>
          </a:p>
          <a:p>
            <a:pPr algn="r">
              <a:lnSpc>
                <a:spcPct val="40000"/>
              </a:lnSpc>
              <a:spcBef>
                <a:spcPct val="50000"/>
              </a:spcBef>
            </a:pPr>
            <a:r>
              <a:rPr lang="en-US" altLang="zh-CN" sz="1200" b="1">
                <a:ea typeface="宋体" charset="-122"/>
              </a:rPr>
              <a:t>Cleaved </a:t>
            </a:r>
          </a:p>
          <a:p>
            <a:pPr algn="r">
              <a:lnSpc>
                <a:spcPct val="40000"/>
              </a:lnSpc>
              <a:spcBef>
                <a:spcPct val="50000"/>
              </a:spcBef>
            </a:pPr>
            <a:r>
              <a:rPr lang="en-US" altLang="zh-CN" sz="1200" b="1">
                <a:ea typeface="宋体" charset="-122"/>
              </a:rPr>
              <a:t>Caspase3</a:t>
            </a:r>
          </a:p>
          <a:p>
            <a:pPr algn="r">
              <a:lnSpc>
                <a:spcPct val="40000"/>
              </a:lnSpc>
              <a:spcBef>
                <a:spcPct val="50000"/>
              </a:spcBef>
            </a:pPr>
            <a:endParaRPr lang="en-US" altLang="zh-CN" sz="1200" b="1">
              <a:ea typeface="宋体" charset="-122"/>
            </a:endParaRPr>
          </a:p>
          <a:p>
            <a:pPr algn="r">
              <a:lnSpc>
                <a:spcPct val="40000"/>
              </a:lnSpc>
              <a:spcBef>
                <a:spcPct val="50000"/>
              </a:spcBef>
            </a:pPr>
            <a:r>
              <a:rPr lang="en-US" altLang="zh-CN" sz="1200" b="1">
                <a:ea typeface="宋体" charset="-122"/>
              </a:rPr>
              <a:t>Total </a:t>
            </a:r>
          </a:p>
          <a:p>
            <a:pPr algn="r">
              <a:lnSpc>
                <a:spcPct val="40000"/>
              </a:lnSpc>
              <a:spcBef>
                <a:spcPct val="50000"/>
              </a:spcBef>
            </a:pPr>
            <a:r>
              <a:rPr lang="en-US" altLang="zh-CN" sz="1200" b="1">
                <a:ea typeface="宋体" charset="-122"/>
              </a:rPr>
              <a:t>Caspase3</a:t>
            </a:r>
          </a:p>
          <a:p>
            <a:pPr algn="r">
              <a:lnSpc>
                <a:spcPct val="40000"/>
              </a:lnSpc>
              <a:spcBef>
                <a:spcPct val="50000"/>
              </a:spcBef>
            </a:pPr>
            <a:endParaRPr lang="en-US" altLang="zh-CN" sz="1200" b="1">
              <a:ea typeface="宋体" charset="-122"/>
            </a:endParaRPr>
          </a:p>
          <a:p>
            <a:pPr algn="r">
              <a:lnSpc>
                <a:spcPct val="40000"/>
              </a:lnSpc>
              <a:spcBef>
                <a:spcPct val="50000"/>
              </a:spcBef>
            </a:pPr>
            <a:endParaRPr lang="en-US" altLang="zh-CN" sz="1200" b="1">
              <a:ea typeface="宋体" charset="-122"/>
            </a:endParaRPr>
          </a:p>
          <a:p>
            <a:pPr algn="r">
              <a:lnSpc>
                <a:spcPct val="40000"/>
              </a:lnSpc>
              <a:spcBef>
                <a:spcPct val="50000"/>
              </a:spcBef>
            </a:pPr>
            <a:r>
              <a:rPr lang="el-GR" altLang="zh-CN" sz="1200" b="1"/>
              <a:t>β</a:t>
            </a:r>
            <a:r>
              <a:rPr lang="en-US" altLang="zh-CN" sz="1200" b="1">
                <a:ea typeface="宋体" charset="-122"/>
              </a:rPr>
              <a:t>-actin</a:t>
            </a:r>
          </a:p>
          <a:p>
            <a:pPr algn="r">
              <a:spcBef>
                <a:spcPct val="50000"/>
              </a:spcBef>
            </a:pPr>
            <a:endParaRPr lang="en-US" altLang="zh-CN" sz="1200">
              <a:ea typeface="宋体" charset="-122"/>
            </a:endParaRPr>
          </a:p>
        </p:txBody>
      </p:sp>
      <p:sp>
        <p:nvSpPr>
          <p:cNvPr id="64596" name="Text Box 84"/>
          <p:cNvSpPr txBox="1">
            <a:spLocks noChangeArrowheads="1"/>
          </p:cNvSpPr>
          <p:nvPr/>
        </p:nvSpPr>
        <p:spPr bwMode="auto">
          <a:xfrm>
            <a:off x="6207968" y="1524918"/>
            <a:ext cx="889000" cy="274638"/>
          </a:xfrm>
          <a:prstGeom prst="rect">
            <a:avLst/>
          </a:prstGeom>
          <a:noFill/>
          <a:ln w="9525">
            <a:noFill/>
            <a:miter lim="800000"/>
            <a:headEnd/>
            <a:tailEnd/>
          </a:ln>
          <a:effectLst/>
        </p:spPr>
        <p:txBody>
          <a:bodyPr>
            <a:spAutoFit/>
          </a:bodyPr>
          <a:lstStyle/>
          <a:p>
            <a:pPr>
              <a:spcBef>
                <a:spcPct val="50000"/>
              </a:spcBef>
            </a:pPr>
            <a:r>
              <a:rPr lang="en-US" altLang="zh-CN" sz="1200" b="1">
                <a:ea typeface="宋体" charset="-122"/>
              </a:rPr>
              <a:t>HCT116</a:t>
            </a:r>
          </a:p>
        </p:txBody>
      </p:sp>
      <p:sp>
        <p:nvSpPr>
          <p:cNvPr id="64597" name="Text Box 85"/>
          <p:cNvSpPr txBox="1">
            <a:spLocks noChangeArrowheads="1"/>
          </p:cNvSpPr>
          <p:nvPr/>
        </p:nvSpPr>
        <p:spPr bwMode="auto">
          <a:xfrm>
            <a:off x="6207968" y="4420518"/>
            <a:ext cx="819150" cy="274638"/>
          </a:xfrm>
          <a:prstGeom prst="rect">
            <a:avLst/>
          </a:prstGeom>
          <a:noFill/>
          <a:ln w="9525">
            <a:noFill/>
            <a:miter lim="800000"/>
            <a:headEnd/>
            <a:tailEnd/>
          </a:ln>
          <a:effectLst/>
        </p:spPr>
        <p:txBody>
          <a:bodyPr>
            <a:spAutoFit/>
          </a:bodyPr>
          <a:lstStyle/>
          <a:p>
            <a:pPr>
              <a:spcBef>
                <a:spcPct val="50000"/>
              </a:spcBef>
            </a:pPr>
            <a:r>
              <a:rPr lang="en-US" altLang="zh-CN" sz="1200" b="1">
                <a:ea typeface="宋体" charset="-122"/>
              </a:rPr>
              <a:t>SW620</a:t>
            </a:r>
          </a:p>
        </p:txBody>
      </p:sp>
      <p:sp>
        <p:nvSpPr>
          <p:cNvPr id="64598" name="Text Box 86"/>
          <p:cNvSpPr txBox="1">
            <a:spLocks noChangeArrowheads="1"/>
          </p:cNvSpPr>
          <p:nvPr/>
        </p:nvSpPr>
        <p:spPr bwMode="auto">
          <a:xfrm>
            <a:off x="1691680" y="4236368"/>
            <a:ext cx="350837" cy="336550"/>
          </a:xfrm>
          <a:prstGeom prst="rect">
            <a:avLst/>
          </a:prstGeom>
          <a:noFill/>
          <a:ln w="9525">
            <a:noFill/>
            <a:miter lim="800000"/>
            <a:headEnd/>
            <a:tailEnd/>
          </a:ln>
          <a:effectLst/>
        </p:spPr>
        <p:txBody>
          <a:bodyPr>
            <a:spAutoFit/>
          </a:bodyPr>
          <a:lstStyle/>
          <a:p>
            <a:pPr>
              <a:spcBef>
                <a:spcPct val="50000"/>
              </a:spcBef>
            </a:pPr>
            <a:r>
              <a:rPr lang="en-US" altLang="zh-CN" sz="1600" b="1" dirty="0">
                <a:ea typeface="宋体" charset="-122"/>
              </a:rPr>
              <a:t>C</a:t>
            </a:r>
          </a:p>
        </p:txBody>
      </p:sp>
      <p:sp>
        <p:nvSpPr>
          <p:cNvPr id="64599" name="Text Box 87"/>
          <p:cNvSpPr txBox="1">
            <a:spLocks noChangeArrowheads="1"/>
          </p:cNvSpPr>
          <p:nvPr/>
        </p:nvSpPr>
        <p:spPr bwMode="auto">
          <a:xfrm>
            <a:off x="4912568" y="4236368"/>
            <a:ext cx="350838" cy="336550"/>
          </a:xfrm>
          <a:prstGeom prst="rect">
            <a:avLst/>
          </a:prstGeom>
          <a:noFill/>
          <a:ln w="9525">
            <a:noFill/>
            <a:miter lim="800000"/>
            <a:headEnd/>
            <a:tailEnd/>
          </a:ln>
          <a:effectLst/>
        </p:spPr>
        <p:txBody>
          <a:bodyPr>
            <a:spAutoFit/>
          </a:bodyPr>
          <a:lstStyle/>
          <a:p>
            <a:pPr>
              <a:spcBef>
                <a:spcPct val="50000"/>
              </a:spcBef>
            </a:pPr>
            <a:r>
              <a:rPr lang="en-US" altLang="zh-CN" sz="1600" b="1" dirty="0">
                <a:ea typeface="宋体" charset="-122"/>
              </a:rPr>
              <a:t>D</a:t>
            </a:r>
          </a:p>
        </p:txBody>
      </p:sp>
      <p:sp>
        <p:nvSpPr>
          <p:cNvPr id="64600" name="Line 88"/>
          <p:cNvSpPr>
            <a:spLocks noChangeShapeType="1"/>
          </p:cNvSpPr>
          <p:nvPr/>
        </p:nvSpPr>
        <p:spPr bwMode="auto">
          <a:xfrm>
            <a:off x="5598368" y="1753518"/>
            <a:ext cx="1981200" cy="0"/>
          </a:xfrm>
          <a:prstGeom prst="line">
            <a:avLst/>
          </a:prstGeom>
          <a:noFill/>
          <a:ln w="9525">
            <a:solidFill>
              <a:schemeClr val="tx1"/>
            </a:solidFill>
            <a:round/>
            <a:headEnd/>
            <a:tailEnd/>
          </a:ln>
          <a:effectLst/>
        </p:spPr>
        <p:txBody>
          <a:bodyPr/>
          <a:lstStyle/>
          <a:p>
            <a:endParaRPr lang="zh-CN" altLang="en-US"/>
          </a:p>
        </p:txBody>
      </p:sp>
      <p:sp>
        <p:nvSpPr>
          <p:cNvPr id="64601" name="Line 89"/>
          <p:cNvSpPr>
            <a:spLocks noChangeShapeType="1"/>
          </p:cNvSpPr>
          <p:nvPr/>
        </p:nvSpPr>
        <p:spPr bwMode="auto">
          <a:xfrm>
            <a:off x="5598368" y="4649118"/>
            <a:ext cx="1981200" cy="0"/>
          </a:xfrm>
          <a:prstGeom prst="line">
            <a:avLst/>
          </a:prstGeom>
          <a:noFill/>
          <a:ln w="9525">
            <a:solidFill>
              <a:schemeClr val="tx1"/>
            </a:solidFill>
            <a:round/>
            <a:headEnd/>
            <a:tailEnd/>
          </a:ln>
          <a:effectLst/>
        </p:spPr>
        <p:txBody>
          <a:bodyPr/>
          <a:lstStyle/>
          <a:p>
            <a:endParaRPr lang="zh-CN" altLang="en-US"/>
          </a:p>
        </p:txBody>
      </p:sp>
      <p:sp>
        <p:nvSpPr>
          <p:cNvPr id="64604" name="Text Box 92"/>
          <p:cNvSpPr txBox="1">
            <a:spLocks noChangeArrowheads="1"/>
          </p:cNvSpPr>
          <p:nvPr/>
        </p:nvSpPr>
        <p:spPr bwMode="auto">
          <a:xfrm>
            <a:off x="4607768" y="2090068"/>
            <a:ext cx="985838" cy="1797050"/>
          </a:xfrm>
          <a:prstGeom prst="rect">
            <a:avLst/>
          </a:prstGeom>
          <a:noFill/>
          <a:ln w="9525">
            <a:noFill/>
            <a:miter lim="800000"/>
            <a:headEnd/>
            <a:tailEnd/>
          </a:ln>
          <a:effectLst/>
        </p:spPr>
        <p:txBody>
          <a:bodyPr>
            <a:spAutoFit/>
          </a:bodyPr>
          <a:lstStyle/>
          <a:p>
            <a:pPr algn="r">
              <a:lnSpc>
                <a:spcPct val="60000"/>
              </a:lnSpc>
              <a:spcBef>
                <a:spcPct val="50000"/>
              </a:spcBef>
            </a:pPr>
            <a:endParaRPr lang="en-US" altLang="zh-CN" sz="1200" b="1">
              <a:ea typeface="宋体" charset="-122"/>
            </a:endParaRPr>
          </a:p>
          <a:p>
            <a:pPr algn="r">
              <a:lnSpc>
                <a:spcPct val="40000"/>
              </a:lnSpc>
              <a:spcBef>
                <a:spcPct val="50000"/>
              </a:spcBef>
            </a:pPr>
            <a:r>
              <a:rPr lang="en-US" altLang="zh-CN" sz="1200" b="1">
                <a:ea typeface="宋体" charset="-122"/>
              </a:rPr>
              <a:t>Cleaved </a:t>
            </a:r>
          </a:p>
          <a:p>
            <a:pPr algn="r">
              <a:lnSpc>
                <a:spcPct val="40000"/>
              </a:lnSpc>
              <a:spcBef>
                <a:spcPct val="50000"/>
              </a:spcBef>
            </a:pPr>
            <a:r>
              <a:rPr lang="en-US" altLang="zh-CN" sz="1200" b="1">
                <a:ea typeface="宋体" charset="-122"/>
              </a:rPr>
              <a:t>Caspase3</a:t>
            </a:r>
          </a:p>
          <a:p>
            <a:pPr algn="r">
              <a:lnSpc>
                <a:spcPct val="40000"/>
              </a:lnSpc>
              <a:spcBef>
                <a:spcPct val="50000"/>
              </a:spcBef>
            </a:pPr>
            <a:endParaRPr lang="en-US" altLang="zh-CN" sz="1200" b="1">
              <a:ea typeface="宋体" charset="-122"/>
            </a:endParaRPr>
          </a:p>
          <a:p>
            <a:pPr algn="r">
              <a:lnSpc>
                <a:spcPct val="40000"/>
              </a:lnSpc>
              <a:spcBef>
                <a:spcPct val="50000"/>
              </a:spcBef>
            </a:pPr>
            <a:r>
              <a:rPr lang="en-US" altLang="zh-CN" sz="1200" b="1">
                <a:ea typeface="宋体" charset="-122"/>
              </a:rPr>
              <a:t>Total </a:t>
            </a:r>
          </a:p>
          <a:p>
            <a:pPr algn="r">
              <a:lnSpc>
                <a:spcPct val="40000"/>
              </a:lnSpc>
              <a:spcBef>
                <a:spcPct val="50000"/>
              </a:spcBef>
            </a:pPr>
            <a:r>
              <a:rPr lang="en-US" altLang="zh-CN" sz="1200" b="1">
                <a:ea typeface="宋体" charset="-122"/>
              </a:rPr>
              <a:t>Caspase3</a:t>
            </a:r>
          </a:p>
          <a:p>
            <a:pPr algn="r">
              <a:lnSpc>
                <a:spcPct val="40000"/>
              </a:lnSpc>
              <a:spcBef>
                <a:spcPct val="50000"/>
              </a:spcBef>
            </a:pPr>
            <a:endParaRPr lang="en-US" altLang="zh-CN" sz="1200" b="1">
              <a:ea typeface="宋体" charset="-122"/>
            </a:endParaRPr>
          </a:p>
          <a:p>
            <a:pPr algn="r">
              <a:lnSpc>
                <a:spcPct val="40000"/>
              </a:lnSpc>
              <a:spcBef>
                <a:spcPct val="50000"/>
              </a:spcBef>
            </a:pPr>
            <a:endParaRPr lang="en-US" altLang="zh-CN" sz="1200" b="1">
              <a:ea typeface="宋体" charset="-122"/>
            </a:endParaRPr>
          </a:p>
          <a:p>
            <a:pPr algn="r">
              <a:lnSpc>
                <a:spcPct val="40000"/>
              </a:lnSpc>
              <a:spcBef>
                <a:spcPct val="50000"/>
              </a:spcBef>
            </a:pPr>
            <a:r>
              <a:rPr lang="el-GR" altLang="zh-CN" sz="1200" b="1"/>
              <a:t>β</a:t>
            </a:r>
            <a:r>
              <a:rPr lang="en-US" altLang="zh-CN" sz="1200" b="1">
                <a:ea typeface="宋体" charset="-122"/>
              </a:rPr>
              <a:t>-actin</a:t>
            </a:r>
          </a:p>
          <a:p>
            <a:pPr algn="r">
              <a:spcBef>
                <a:spcPct val="50000"/>
              </a:spcBef>
            </a:pPr>
            <a:endParaRPr lang="en-US" altLang="zh-CN" sz="1200">
              <a:ea typeface="宋体" charset="-122"/>
            </a:endParaRPr>
          </a:p>
        </p:txBody>
      </p:sp>
      <p:sp>
        <p:nvSpPr>
          <p:cNvPr id="49" name="Text Box 6"/>
          <p:cNvSpPr txBox="1">
            <a:spLocks noChangeArrowheads="1"/>
          </p:cNvSpPr>
          <p:nvPr/>
        </p:nvSpPr>
        <p:spPr bwMode="auto">
          <a:xfrm>
            <a:off x="251520" y="692696"/>
            <a:ext cx="8604448" cy="461665"/>
          </a:xfrm>
          <a:prstGeom prst="rect">
            <a:avLst/>
          </a:prstGeom>
          <a:noFill/>
          <a:ln w="9525">
            <a:noFill/>
            <a:miter lim="800000"/>
            <a:headEnd/>
            <a:tailEnd/>
          </a:ln>
        </p:spPr>
        <p:txBody>
          <a:bodyPr wrap="square">
            <a:spAutoFit/>
          </a:bodyPr>
          <a:lstStyle/>
          <a:p>
            <a:pPr algn="ctr"/>
            <a:r>
              <a:rPr lang="en-US" altLang="zh-CN" sz="2400" b="1" dirty="0" smtClean="0">
                <a:solidFill>
                  <a:srgbClr val="0000FF"/>
                </a:solidFill>
                <a:ea typeface="宋体" charset="-122"/>
              </a:rPr>
              <a:t>Sodium </a:t>
            </a:r>
            <a:r>
              <a:rPr lang="en-US" altLang="zh-CN" sz="2400" b="1" dirty="0" err="1" smtClean="0">
                <a:solidFill>
                  <a:srgbClr val="0000FF"/>
                </a:solidFill>
                <a:ea typeface="宋体" charset="-122"/>
              </a:rPr>
              <a:t>selenite</a:t>
            </a:r>
            <a:r>
              <a:rPr lang="en-US" altLang="zh-CN" sz="2400" b="1" dirty="0" smtClean="0">
                <a:solidFill>
                  <a:srgbClr val="0000FF"/>
                </a:solidFill>
                <a:ea typeface="宋体" charset="-122"/>
              </a:rPr>
              <a:t> promoted apoptosis in colon cancer cells</a:t>
            </a:r>
            <a:endParaRPr lang="en-US" altLang="zh-CN" sz="2400" b="1" i="1"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25"/>
                                        </p:tgtEl>
                                        <p:attrNameLst>
                                          <p:attrName>style.visibility</p:attrName>
                                        </p:attrNameLst>
                                      </p:cBhvr>
                                      <p:to>
                                        <p:strVal val="visible"/>
                                      </p:to>
                                    </p:set>
                                    <p:animEffect transition="in" filter="fade">
                                      <p:cBhvr>
                                        <p:cTn id="7" dur="2000"/>
                                        <p:tgtEl>
                                          <p:spTgt spid="64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535"/>
                                        </p:tgtEl>
                                        <p:attrNameLst>
                                          <p:attrName>style.visibility</p:attrName>
                                        </p:attrNameLst>
                                      </p:cBhvr>
                                      <p:to>
                                        <p:strVal val="visible"/>
                                      </p:to>
                                    </p:set>
                                    <p:animEffect transition="in" filter="fade">
                                      <p:cBhvr>
                                        <p:cTn id="10" dur="2000"/>
                                        <p:tgtEl>
                                          <p:spTgt spid="645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548"/>
                                        </p:tgtEl>
                                        <p:attrNameLst>
                                          <p:attrName>style.visibility</p:attrName>
                                        </p:attrNameLst>
                                      </p:cBhvr>
                                      <p:to>
                                        <p:strVal val="visible"/>
                                      </p:to>
                                    </p:set>
                                    <p:animEffect transition="in" filter="fade">
                                      <p:cBhvr>
                                        <p:cTn id="13" dur="2000"/>
                                        <p:tgtEl>
                                          <p:spTgt spid="645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549"/>
                                        </p:tgtEl>
                                        <p:attrNameLst>
                                          <p:attrName>style.visibility</p:attrName>
                                        </p:attrNameLst>
                                      </p:cBhvr>
                                      <p:to>
                                        <p:strVal val="visible"/>
                                      </p:to>
                                    </p:set>
                                    <p:animEffect transition="in" filter="fade">
                                      <p:cBhvr>
                                        <p:cTn id="16" dur="2000"/>
                                        <p:tgtEl>
                                          <p:spTgt spid="645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550"/>
                                        </p:tgtEl>
                                        <p:attrNameLst>
                                          <p:attrName>style.visibility</p:attrName>
                                        </p:attrNameLst>
                                      </p:cBhvr>
                                      <p:to>
                                        <p:strVal val="visible"/>
                                      </p:to>
                                    </p:set>
                                    <p:animEffect transition="in" filter="fade">
                                      <p:cBhvr>
                                        <p:cTn id="19" dur="2000"/>
                                        <p:tgtEl>
                                          <p:spTgt spid="64550"/>
                                        </p:tgtEl>
                                      </p:cBhvr>
                                    </p:animEffect>
                                  </p:childTnLst>
                                </p:cTn>
                              </p:par>
                              <p:par>
                                <p:cTn id="20" presetID="10" presetClass="entr" presetSubtype="0" fill="hold" nodeType="withEffect">
                                  <p:stCondLst>
                                    <p:cond delay="0"/>
                                  </p:stCondLst>
                                  <p:childTnLst>
                                    <p:set>
                                      <p:cBhvr>
                                        <p:cTn id="21" dur="1" fill="hold">
                                          <p:stCondLst>
                                            <p:cond delay="0"/>
                                          </p:stCondLst>
                                        </p:cTn>
                                        <p:tgtEl>
                                          <p:spTgt spid="64587"/>
                                        </p:tgtEl>
                                        <p:attrNameLst>
                                          <p:attrName>style.visibility</p:attrName>
                                        </p:attrNameLst>
                                      </p:cBhvr>
                                      <p:to>
                                        <p:strVal val="visible"/>
                                      </p:to>
                                    </p:set>
                                    <p:animEffect transition="in" filter="fade">
                                      <p:cBhvr>
                                        <p:cTn id="22" dur="2000"/>
                                        <p:tgtEl>
                                          <p:spTgt spid="64587"/>
                                        </p:tgtEl>
                                      </p:cBhvr>
                                    </p:animEffect>
                                  </p:childTnLst>
                                </p:cTn>
                              </p:par>
                              <p:par>
                                <p:cTn id="23" presetID="10" presetClass="entr" presetSubtype="0" fill="hold" nodeType="withEffect">
                                  <p:stCondLst>
                                    <p:cond delay="0"/>
                                  </p:stCondLst>
                                  <p:childTnLst>
                                    <p:set>
                                      <p:cBhvr>
                                        <p:cTn id="24" dur="1" fill="hold">
                                          <p:stCondLst>
                                            <p:cond delay="0"/>
                                          </p:stCondLst>
                                        </p:cTn>
                                        <p:tgtEl>
                                          <p:spTgt spid="64588"/>
                                        </p:tgtEl>
                                        <p:attrNameLst>
                                          <p:attrName>style.visibility</p:attrName>
                                        </p:attrNameLst>
                                      </p:cBhvr>
                                      <p:to>
                                        <p:strVal val="visible"/>
                                      </p:to>
                                    </p:set>
                                    <p:animEffect transition="in" filter="fade">
                                      <p:cBhvr>
                                        <p:cTn id="25" dur="2000"/>
                                        <p:tgtEl>
                                          <p:spTgt spid="64588"/>
                                        </p:tgtEl>
                                      </p:cBhvr>
                                    </p:animEffect>
                                  </p:childTnLst>
                                </p:cTn>
                              </p:par>
                              <p:par>
                                <p:cTn id="26" presetID="10" presetClass="entr" presetSubtype="0" fill="hold" nodeType="withEffect">
                                  <p:stCondLst>
                                    <p:cond delay="0"/>
                                  </p:stCondLst>
                                  <p:childTnLst>
                                    <p:set>
                                      <p:cBhvr>
                                        <p:cTn id="27" dur="1" fill="hold">
                                          <p:stCondLst>
                                            <p:cond delay="0"/>
                                          </p:stCondLst>
                                        </p:cTn>
                                        <p:tgtEl>
                                          <p:spTgt spid="64589"/>
                                        </p:tgtEl>
                                        <p:attrNameLst>
                                          <p:attrName>style.visibility</p:attrName>
                                        </p:attrNameLst>
                                      </p:cBhvr>
                                      <p:to>
                                        <p:strVal val="visible"/>
                                      </p:to>
                                    </p:set>
                                    <p:animEffect transition="in" filter="fade">
                                      <p:cBhvr>
                                        <p:cTn id="28" dur="2000"/>
                                        <p:tgtEl>
                                          <p:spTgt spid="645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591"/>
                                        </p:tgtEl>
                                        <p:attrNameLst>
                                          <p:attrName>style.visibility</p:attrName>
                                        </p:attrNameLst>
                                      </p:cBhvr>
                                      <p:to>
                                        <p:strVal val="visible"/>
                                      </p:to>
                                    </p:set>
                                    <p:animEffect transition="in" filter="fade">
                                      <p:cBhvr>
                                        <p:cTn id="31" dur="2000"/>
                                        <p:tgtEl>
                                          <p:spTgt spid="645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592"/>
                                        </p:tgtEl>
                                        <p:attrNameLst>
                                          <p:attrName>style.visibility</p:attrName>
                                        </p:attrNameLst>
                                      </p:cBhvr>
                                      <p:to>
                                        <p:strVal val="visible"/>
                                      </p:to>
                                    </p:set>
                                    <p:animEffect transition="in" filter="fade">
                                      <p:cBhvr>
                                        <p:cTn id="34" dur="2000"/>
                                        <p:tgtEl>
                                          <p:spTgt spid="6459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593"/>
                                        </p:tgtEl>
                                        <p:attrNameLst>
                                          <p:attrName>style.visibility</p:attrName>
                                        </p:attrNameLst>
                                      </p:cBhvr>
                                      <p:to>
                                        <p:strVal val="visible"/>
                                      </p:to>
                                    </p:set>
                                    <p:animEffect transition="in" filter="fade">
                                      <p:cBhvr>
                                        <p:cTn id="37" dur="2000"/>
                                        <p:tgtEl>
                                          <p:spTgt spid="645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595"/>
                                        </p:tgtEl>
                                        <p:attrNameLst>
                                          <p:attrName>style.visibility</p:attrName>
                                        </p:attrNameLst>
                                      </p:cBhvr>
                                      <p:to>
                                        <p:strVal val="visible"/>
                                      </p:to>
                                    </p:set>
                                    <p:animEffect transition="in" filter="fade">
                                      <p:cBhvr>
                                        <p:cTn id="40" dur="2000"/>
                                        <p:tgtEl>
                                          <p:spTgt spid="645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597"/>
                                        </p:tgtEl>
                                        <p:attrNameLst>
                                          <p:attrName>style.visibility</p:attrName>
                                        </p:attrNameLst>
                                      </p:cBhvr>
                                      <p:to>
                                        <p:strVal val="visible"/>
                                      </p:to>
                                    </p:set>
                                    <p:animEffect transition="in" filter="fade">
                                      <p:cBhvr>
                                        <p:cTn id="43" dur="2000"/>
                                        <p:tgtEl>
                                          <p:spTgt spid="645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4598"/>
                                        </p:tgtEl>
                                        <p:attrNameLst>
                                          <p:attrName>style.visibility</p:attrName>
                                        </p:attrNameLst>
                                      </p:cBhvr>
                                      <p:to>
                                        <p:strVal val="visible"/>
                                      </p:to>
                                    </p:set>
                                    <p:animEffect transition="in" filter="fade">
                                      <p:cBhvr>
                                        <p:cTn id="46" dur="2000"/>
                                        <p:tgtEl>
                                          <p:spTgt spid="645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599"/>
                                        </p:tgtEl>
                                        <p:attrNameLst>
                                          <p:attrName>style.visibility</p:attrName>
                                        </p:attrNameLst>
                                      </p:cBhvr>
                                      <p:to>
                                        <p:strVal val="visible"/>
                                      </p:to>
                                    </p:set>
                                    <p:animEffect transition="in" filter="fade">
                                      <p:cBhvr>
                                        <p:cTn id="49" dur="2000"/>
                                        <p:tgtEl>
                                          <p:spTgt spid="645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601"/>
                                        </p:tgtEl>
                                        <p:attrNameLst>
                                          <p:attrName>style.visibility</p:attrName>
                                        </p:attrNameLst>
                                      </p:cBhvr>
                                      <p:to>
                                        <p:strVal val="visible"/>
                                      </p:to>
                                    </p:set>
                                    <p:animEffect transition="in" filter="fade">
                                      <p:cBhvr>
                                        <p:cTn id="52" dur="2000"/>
                                        <p:tgtEl>
                                          <p:spTgt spid="6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5" grpId="0"/>
      <p:bldP spid="64548" grpId="0"/>
      <p:bldP spid="64549" grpId="0"/>
      <p:bldP spid="64550" grpId="0"/>
      <p:bldP spid="64591" grpId="0"/>
      <p:bldP spid="64592" grpId="0"/>
      <p:bldP spid="64593" grpId="0"/>
      <p:bldP spid="64595" grpId="0"/>
      <p:bldP spid="64597" grpId="0"/>
      <p:bldP spid="64598" grpId="0"/>
      <p:bldP spid="64599" grpId="0"/>
      <p:bldP spid="6460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p:cNvSpPr txBox="1">
            <a:spLocks noChangeArrowheads="1"/>
          </p:cNvSpPr>
          <p:nvPr/>
        </p:nvSpPr>
        <p:spPr bwMode="auto">
          <a:xfrm>
            <a:off x="1175320" y="1964432"/>
            <a:ext cx="3581400" cy="304800"/>
          </a:xfrm>
          <a:prstGeom prst="rect">
            <a:avLst/>
          </a:prstGeom>
          <a:noFill/>
          <a:ln w="9525">
            <a:noFill/>
            <a:miter lim="800000"/>
            <a:headEnd/>
            <a:tailEnd/>
          </a:ln>
          <a:effectLst/>
        </p:spPr>
        <p:txBody>
          <a:bodyPr>
            <a:spAutoFit/>
          </a:bodyPr>
          <a:lstStyle/>
          <a:p>
            <a:pPr>
              <a:spcBef>
                <a:spcPct val="50000"/>
              </a:spcBef>
            </a:pPr>
            <a:r>
              <a:rPr lang="zh-CN" altLang="en-US" sz="1400" b="1">
                <a:ea typeface="宋体" charset="-122"/>
              </a:rPr>
              <a:t>          </a:t>
            </a:r>
            <a:r>
              <a:rPr lang="en-US" altLang="zh-CN" sz="1200" b="1">
                <a:ea typeface="宋体" charset="-122"/>
              </a:rPr>
              <a:t>0             1             2.5            5  µmol/L</a:t>
            </a:r>
            <a:r>
              <a:rPr lang="en-US" altLang="zh-CN" sz="1400">
                <a:ea typeface="宋体" charset="-122"/>
              </a:rPr>
              <a:t> </a:t>
            </a:r>
          </a:p>
        </p:txBody>
      </p:sp>
      <p:pic>
        <p:nvPicPr>
          <p:cNvPr id="69637" name="Picture 5" descr="JNK1"/>
          <p:cNvPicPr>
            <a:picLocks noChangeAspect="1" noChangeArrowheads="1"/>
          </p:cNvPicPr>
          <p:nvPr/>
        </p:nvPicPr>
        <p:blipFill>
          <a:blip r:embed="rId4" cstate="print">
            <a:lum bright="-24000"/>
          </a:blip>
          <a:srcRect/>
          <a:stretch>
            <a:fillRect/>
          </a:stretch>
        </p:blipFill>
        <p:spPr bwMode="auto">
          <a:xfrm>
            <a:off x="1480120" y="5164832"/>
            <a:ext cx="2782888" cy="381000"/>
          </a:xfrm>
          <a:prstGeom prst="rect">
            <a:avLst/>
          </a:prstGeom>
          <a:noFill/>
        </p:spPr>
      </p:pic>
      <p:pic>
        <p:nvPicPr>
          <p:cNvPr id="69639" name="Picture 7" descr="Pi-JNK"/>
          <p:cNvPicPr>
            <a:picLocks noChangeAspect="1" noChangeArrowheads="1"/>
          </p:cNvPicPr>
          <p:nvPr/>
        </p:nvPicPr>
        <p:blipFill>
          <a:blip r:embed="rId5" cstate="print">
            <a:lum bright="-30000"/>
          </a:blip>
          <a:srcRect/>
          <a:stretch>
            <a:fillRect/>
          </a:stretch>
        </p:blipFill>
        <p:spPr bwMode="auto">
          <a:xfrm>
            <a:off x="1480120" y="4555232"/>
            <a:ext cx="2805113" cy="434975"/>
          </a:xfrm>
          <a:prstGeom prst="rect">
            <a:avLst/>
          </a:prstGeom>
          <a:noFill/>
        </p:spPr>
      </p:pic>
      <p:pic>
        <p:nvPicPr>
          <p:cNvPr id="69646" name="Picture 14" descr="beta-catenin-2"/>
          <p:cNvPicPr>
            <a:picLocks noChangeAspect="1" noChangeArrowheads="1"/>
          </p:cNvPicPr>
          <p:nvPr/>
        </p:nvPicPr>
        <p:blipFill>
          <a:blip r:embed="rId6" cstate="print">
            <a:lum bright="12000"/>
          </a:blip>
          <a:srcRect/>
          <a:stretch>
            <a:fillRect/>
          </a:stretch>
        </p:blipFill>
        <p:spPr bwMode="auto">
          <a:xfrm>
            <a:off x="1480120" y="2345432"/>
            <a:ext cx="2817813" cy="492125"/>
          </a:xfrm>
          <a:prstGeom prst="rect">
            <a:avLst/>
          </a:prstGeom>
          <a:solidFill>
            <a:schemeClr val="accent1"/>
          </a:solidFill>
        </p:spPr>
      </p:pic>
      <p:pic>
        <p:nvPicPr>
          <p:cNvPr id="69648" name="Picture 16" descr="TCF-4-2-BioRad 2008-03-11 17hr 34min"/>
          <p:cNvPicPr>
            <a:picLocks noChangeAspect="1" noChangeArrowheads="1"/>
          </p:cNvPicPr>
          <p:nvPr/>
        </p:nvPicPr>
        <p:blipFill>
          <a:blip r:embed="rId7" cstate="print"/>
          <a:srcRect/>
          <a:stretch>
            <a:fillRect/>
          </a:stretch>
        </p:blipFill>
        <p:spPr bwMode="auto">
          <a:xfrm>
            <a:off x="1480120" y="2924944"/>
            <a:ext cx="2819400" cy="411163"/>
          </a:xfrm>
          <a:prstGeom prst="rect">
            <a:avLst/>
          </a:prstGeom>
          <a:noFill/>
        </p:spPr>
      </p:pic>
      <p:pic>
        <p:nvPicPr>
          <p:cNvPr id="69650" name="Picture 18" descr="cyclinD1"/>
          <p:cNvPicPr>
            <a:picLocks noChangeAspect="1" noChangeArrowheads="1"/>
          </p:cNvPicPr>
          <p:nvPr/>
        </p:nvPicPr>
        <p:blipFill>
          <a:blip r:embed="rId8" cstate="print"/>
          <a:srcRect/>
          <a:stretch>
            <a:fillRect/>
          </a:stretch>
        </p:blipFill>
        <p:spPr bwMode="auto">
          <a:xfrm>
            <a:off x="1480120" y="3429000"/>
            <a:ext cx="2817813" cy="492125"/>
          </a:xfrm>
          <a:prstGeom prst="rect">
            <a:avLst/>
          </a:prstGeom>
          <a:noFill/>
        </p:spPr>
      </p:pic>
      <p:pic>
        <p:nvPicPr>
          <p:cNvPr id="69652" name="Picture 20" descr="CDK4"/>
          <p:cNvPicPr>
            <a:picLocks noChangeAspect="1" noChangeArrowheads="1"/>
          </p:cNvPicPr>
          <p:nvPr/>
        </p:nvPicPr>
        <p:blipFill>
          <a:blip r:embed="rId9" cstate="print"/>
          <a:srcRect/>
          <a:stretch>
            <a:fillRect/>
          </a:stretch>
        </p:blipFill>
        <p:spPr bwMode="auto">
          <a:xfrm>
            <a:off x="1480120" y="4005064"/>
            <a:ext cx="2811463" cy="466725"/>
          </a:xfrm>
          <a:prstGeom prst="rect">
            <a:avLst/>
          </a:prstGeom>
          <a:noFill/>
        </p:spPr>
      </p:pic>
      <p:pic>
        <p:nvPicPr>
          <p:cNvPr id="69654" name="Picture 22" descr="beta-actin"/>
          <p:cNvPicPr>
            <a:picLocks noChangeAspect="1" noChangeArrowheads="1"/>
          </p:cNvPicPr>
          <p:nvPr/>
        </p:nvPicPr>
        <p:blipFill>
          <a:blip r:embed="rId10" cstate="print"/>
          <a:srcRect/>
          <a:stretch>
            <a:fillRect/>
          </a:stretch>
        </p:blipFill>
        <p:spPr bwMode="auto">
          <a:xfrm>
            <a:off x="1480120" y="5661248"/>
            <a:ext cx="2819400" cy="504056"/>
          </a:xfrm>
          <a:prstGeom prst="rect">
            <a:avLst/>
          </a:prstGeom>
          <a:noFill/>
        </p:spPr>
      </p:pic>
      <p:sp>
        <p:nvSpPr>
          <p:cNvPr id="69726" name="Text Box 94"/>
          <p:cNvSpPr txBox="1">
            <a:spLocks noChangeArrowheads="1"/>
          </p:cNvSpPr>
          <p:nvPr/>
        </p:nvSpPr>
        <p:spPr bwMode="auto">
          <a:xfrm>
            <a:off x="337120" y="2345432"/>
            <a:ext cx="1066800" cy="3757613"/>
          </a:xfrm>
          <a:prstGeom prst="rect">
            <a:avLst/>
          </a:prstGeom>
          <a:noFill/>
          <a:ln w="9525">
            <a:noFill/>
            <a:miter lim="800000"/>
            <a:headEnd/>
            <a:tailEnd/>
          </a:ln>
          <a:effectLst/>
        </p:spPr>
        <p:txBody>
          <a:bodyPr>
            <a:spAutoFit/>
          </a:bodyPr>
          <a:lstStyle/>
          <a:p>
            <a:pPr algn="r">
              <a:lnSpc>
                <a:spcPct val="210000"/>
              </a:lnSpc>
              <a:spcBef>
                <a:spcPct val="50000"/>
              </a:spcBef>
            </a:pPr>
            <a:r>
              <a:rPr lang="el-GR" sz="1400" b="1"/>
              <a:t>β</a:t>
            </a:r>
            <a:r>
              <a:rPr lang="en-US" altLang="zh-CN" sz="1400" b="1">
                <a:ea typeface="宋体" charset="-122"/>
              </a:rPr>
              <a:t>-catenin</a:t>
            </a:r>
          </a:p>
          <a:p>
            <a:pPr algn="r">
              <a:lnSpc>
                <a:spcPct val="210000"/>
              </a:lnSpc>
              <a:spcBef>
                <a:spcPct val="50000"/>
              </a:spcBef>
            </a:pPr>
            <a:r>
              <a:rPr lang="en-US" altLang="zh-CN" sz="1400" b="1">
                <a:ea typeface="宋体" charset="-122"/>
              </a:rPr>
              <a:t>C-myc</a:t>
            </a:r>
          </a:p>
          <a:p>
            <a:pPr algn="r">
              <a:lnSpc>
                <a:spcPct val="210000"/>
              </a:lnSpc>
              <a:spcBef>
                <a:spcPct val="50000"/>
              </a:spcBef>
            </a:pPr>
            <a:r>
              <a:rPr lang="en-US" altLang="zh-CN" sz="1400" b="1">
                <a:ea typeface="宋体" charset="-122"/>
              </a:rPr>
              <a:t>Cyclin D1</a:t>
            </a:r>
          </a:p>
          <a:p>
            <a:pPr algn="r">
              <a:lnSpc>
                <a:spcPct val="210000"/>
              </a:lnSpc>
              <a:spcBef>
                <a:spcPct val="50000"/>
              </a:spcBef>
            </a:pPr>
            <a:r>
              <a:rPr lang="en-US" altLang="zh-CN" sz="1400" b="1">
                <a:ea typeface="宋体" charset="-122"/>
              </a:rPr>
              <a:t>Cdk4</a:t>
            </a:r>
          </a:p>
          <a:p>
            <a:pPr algn="r">
              <a:lnSpc>
                <a:spcPct val="165000"/>
              </a:lnSpc>
              <a:spcBef>
                <a:spcPct val="50000"/>
              </a:spcBef>
            </a:pPr>
            <a:r>
              <a:rPr lang="en-US" altLang="zh-CN" sz="1400" b="1">
                <a:ea typeface="宋体" charset="-122"/>
              </a:rPr>
              <a:t> p-JNK</a:t>
            </a:r>
          </a:p>
          <a:p>
            <a:pPr algn="r">
              <a:lnSpc>
                <a:spcPct val="210000"/>
              </a:lnSpc>
              <a:spcBef>
                <a:spcPct val="50000"/>
              </a:spcBef>
            </a:pPr>
            <a:r>
              <a:rPr lang="en-US" altLang="zh-CN" sz="1400" b="1">
                <a:ea typeface="宋体" charset="-122"/>
              </a:rPr>
              <a:t>JNK1</a:t>
            </a:r>
          </a:p>
          <a:p>
            <a:pPr algn="r">
              <a:lnSpc>
                <a:spcPct val="210000"/>
              </a:lnSpc>
              <a:spcBef>
                <a:spcPct val="50000"/>
              </a:spcBef>
            </a:pPr>
            <a:r>
              <a:rPr lang="el-GR" sz="1400" b="1"/>
              <a:t>β</a:t>
            </a:r>
            <a:r>
              <a:rPr lang="en-US" altLang="zh-CN" sz="1400" b="1">
                <a:ea typeface="宋体" charset="-122"/>
              </a:rPr>
              <a:t>-actin</a:t>
            </a:r>
          </a:p>
        </p:txBody>
      </p:sp>
      <p:sp>
        <p:nvSpPr>
          <p:cNvPr id="69727" name="Text Box 95"/>
          <p:cNvSpPr txBox="1">
            <a:spLocks noChangeArrowheads="1"/>
          </p:cNvSpPr>
          <p:nvPr/>
        </p:nvSpPr>
        <p:spPr bwMode="auto">
          <a:xfrm>
            <a:off x="2464370" y="1596132"/>
            <a:ext cx="844550" cy="304800"/>
          </a:xfrm>
          <a:prstGeom prst="rect">
            <a:avLst/>
          </a:prstGeom>
          <a:noFill/>
          <a:ln w="9525">
            <a:noFill/>
            <a:miter lim="800000"/>
            <a:headEnd/>
            <a:tailEnd/>
          </a:ln>
          <a:effectLst/>
        </p:spPr>
        <p:txBody>
          <a:bodyPr wrap="none">
            <a:spAutoFit/>
          </a:bodyPr>
          <a:lstStyle/>
          <a:p>
            <a:r>
              <a:rPr lang="en-US" altLang="zh-CN" sz="1400" b="1">
                <a:ea typeface="宋体" charset="-122"/>
              </a:rPr>
              <a:t>HCT116</a:t>
            </a:r>
          </a:p>
        </p:txBody>
      </p:sp>
      <p:pic>
        <p:nvPicPr>
          <p:cNvPr id="33" name="Picture 53" descr="Pi-JNK"/>
          <p:cNvPicPr>
            <a:picLocks noChangeAspect="1" noChangeArrowheads="1"/>
          </p:cNvPicPr>
          <p:nvPr/>
        </p:nvPicPr>
        <p:blipFill>
          <a:blip r:embed="rId11" cstate="print">
            <a:lum bright="-48000" contrast="54000"/>
          </a:blip>
          <a:srcRect/>
          <a:stretch>
            <a:fillRect/>
          </a:stretch>
        </p:blipFill>
        <p:spPr bwMode="auto">
          <a:xfrm>
            <a:off x="4739208" y="4555976"/>
            <a:ext cx="2757488" cy="457200"/>
          </a:xfrm>
          <a:prstGeom prst="rect">
            <a:avLst/>
          </a:prstGeom>
          <a:noFill/>
        </p:spPr>
      </p:pic>
      <p:pic>
        <p:nvPicPr>
          <p:cNvPr id="34" name="Picture 55" descr="beta-catenin"/>
          <p:cNvPicPr>
            <a:picLocks noChangeAspect="1" noChangeArrowheads="1"/>
          </p:cNvPicPr>
          <p:nvPr/>
        </p:nvPicPr>
        <p:blipFill>
          <a:blip r:embed="rId12" cstate="print">
            <a:lum bright="6000" contrast="48000"/>
          </a:blip>
          <a:srcRect/>
          <a:stretch>
            <a:fillRect/>
          </a:stretch>
        </p:blipFill>
        <p:spPr bwMode="auto">
          <a:xfrm>
            <a:off x="4724921" y="2267991"/>
            <a:ext cx="2757487" cy="446088"/>
          </a:xfrm>
          <a:prstGeom prst="rect">
            <a:avLst/>
          </a:prstGeom>
          <a:noFill/>
        </p:spPr>
      </p:pic>
      <p:pic>
        <p:nvPicPr>
          <p:cNvPr id="35" name="Picture 56" descr="C-myc"/>
          <p:cNvPicPr>
            <a:picLocks noChangeAspect="1" noChangeArrowheads="1"/>
          </p:cNvPicPr>
          <p:nvPr/>
        </p:nvPicPr>
        <p:blipFill>
          <a:blip r:embed="rId13" cstate="print">
            <a:lum bright="12000" contrast="12000"/>
          </a:blip>
          <a:srcRect/>
          <a:stretch>
            <a:fillRect/>
          </a:stretch>
        </p:blipFill>
        <p:spPr bwMode="auto">
          <a:xfrm>
            <a:off x="4739208" y="2877591"/>
            <a:ext cx="2757488" cy="446088"/>
          </a:xfrm>
          <a:prstGeom prst="rect">
            <a:avLst/>
          </a:prstGeom>
          <a:noFill/>
        </p:spPr>
      </p:pic>
      <p:pic>
        <p:nvPicPr>
          <p:cNvPr id="36" name="Picture 57" descr="CDK4"/>
          <p:cNvPicPr>
            <a:picLocks noChangeAspect="1" noChangeArrowheads="1"/>
          </p:cNvPicPr>
          <p:nvPr/>
        </p:nvPicPr>
        <p:blipFill>
          <a:blip r:embed="rId14" cstate="print">
            <a:lum bright="12000"/>
          </a:blip>
          <a:srcRect/>
          <a:stretch>
            <a:fillRect/>
          </a:stretch>
        </p:blipFill>
        <p:spPr bwMode="auto">
          <a:xfrm>
            <a:off x="4739208" y="3410991"/>
            <a:ext cx="2757488" cy="446088"/>
          </a:xfrm>
          <a:prstGeom prst="rect">
            <a:avLst/>
          </a:prstGeom>
          <a:noFill/>
        </p:spPr>
      </p:pic>
      <p:pic>
        <p:nvPicPr>
          <p:cNvPr id="37" name="Picture 60" descr="cyclinD1"/>
          <p:cNvPicPr>
            <a:picLocks noChangeAspect="1" noChangeArrowheads="1"/>
          </p:cNvPicPr>
          <p:nvPr/>
        </p:nvPicPr>
        <p:blipFill>
          <a:blip r:embed="rId15" cstate="print">
            <a:lum bright="6000"/>
          </a:blip>
          <a:srcRect/>
          <a:stretch>
            <a:fillRect/>
          </a:stretch>
        </p:blipFill>
        <p:spPr bwMode="auto">
          <a:xfrm>
            <a:off x="4739208" y="3991024"/>
            <a:ext cx="2757488" cy="446088"/>
          </a:xfrm>
          <a:prstGeom prst="rect">
            <a:avLst/>
          </a:prstGeom>
          <a:noFill/>
        </p:spPr>
      </p:pic>
      <p:pic>
        <p:nvPicPr>
          <p:cNvPr id="38" name="Picture 61" descr="beta-actin"/>
          <p:cNvPicPr>
            <a:picLocks noChangeAspect="1" noChangeArrowheads="1"/>
          </p:cNvPicPr>
          <p:nvPr/>
        </p:nvPicPr>
        <p:blipFill>
          <a:blip r:embed="rId16" cstate="print"/>
          <a:srcRect/>
          <a:stretch>
            <a:fillRect/>
          </a:stretch>
        </p:blipFill>
        <p:spPr bwMode="auto">
          <a:xfrm>
            <a:off x="4739208" y="5620791"/>
            <a:ext cx="2757488" cy="544513"/>
          </a:xfrm>
          <a:prstGeom prst="rect">
            <a:avLst/>
          </a:prstGeom>
          <a:noFill/>
        </p:spPr>
      </p:pic>
      <p:sp>
        <p:nvSpPr>
          <p:cNvPr id="40" name="Text Box 100"/>
          <p:cNvSpPr txBox="1">
            <a:spLocks noChangeArrowheads="1"/>
          </p:cNvSpPr>
          <p:nvPr/>
        </p:nvSpPr>
        <p:spPr bwMode="auto">
          <a:xfrm>
            <a:off x="5785371" y="1582191"/>
            <a:ext cx="766762" cy="304800"/>
          </a:xfrm>
          <a:prstGeom prst="rect">
            <a:avLst/>
          </a:prstGeom>
          <a:noFill/>
          <a:ln w="9525">
            <a:noFill/>
            <a:miter lim="800000"/>
            <a:headEnd/>
            <a:tailEnd/>
          </a:ln>
          <a:effectLst/>
        </p:spPr>
        <p:txBody>
          <a:bodyPr wrap="none">
            <a:spAutoFit/>
          </a:bodyPr>
          <a:lstStyle/>
          <a:p>
            <a:r>
              <a:rPr lang="en-US" altLang="zh-CN" sz="1400" b="1">
                <a:ea typeface="宋体" charset="-122"/>
              </a:rPr>
              <a:t>SW620</a:t>
            </a:r>
          </a:p>
        </p:txBody>
      </p:sp>
      <p:sp>
        <p:nvSpPr>
          <p:cNvPr id="41" name="Text Box 102"/>
          <p:cNvSpPr txBox="1">
            <a:spLocks noChangeArrowheads="1"/>
          </p:cNvSpPr>
          <p:nvPr/>
        </p:nvSpPr>
        <p:spPr bwMode="auto">
          <a:xfrm>
            <a:off x="4510608" y="1952079"/>
            <a:ext cx="3733800" cy="366712"/>
          </a:xfrm>
          <a:prstGeom prst="rect">
            <a:avLst/>
          </a:prstGeom>
          <a:noFill/>
          <a:ln w="9525">
            <a:noFill/>
            <a:miter lim="800000"/>
            <a:headEnd/>
            <a:tailEnd/>
          </a:ln>
          <a:effectLst/>
        </p:spPr>
        <p:txBody>
          <a:bodyPr>
            <a:spAutoFit/>
          </a:bodyPr>
          <a:lstStyle/>
          <a:p>
            <a:pPr>
              <a:spcBef>
                <a:spcPct val="50000"/>
              </a:spcBef>
            </a:pPr>
            <a:r>
              <a:rPr lang="zh-CN" altLang="en-US" sz="1400" b="1">
                <a:ea typeface="宋体" charset="-122"/>
              </a:rPr>
              <a:t>          </a:t>
            </a:r>
            <a:r>
              <a:rPr lang="en-US" altLang="zh-CN" sz="1200" b="1">
                <a:ea typeface="宋体" charset="-122"/>
              </a:rPr>
              <a:t>0              1          2.5          5  </a:t>
            </a:r>
            <a:r>
              <a:rPr lang="en-US" altLang="zh-CN" sz="1200">
                <a:ea typeface="宋体" charset="-122"/>
              </a:rPr>
              <a:t>µmol/L</a:t>
            </a:r>
            <a:r>
              <a:rPr lang="en-US" altLang="zh-CN">
                <a:ea typeface="宋体" charset="-122"/>
              </a:rPr>
              <a:t> </a:t>
            </a:r>
          </a:p>
        </p:txBody>
      </p:sp>
      <p:graphicFrame>
        <p:nvGraphicFramePr>
          <p:cNvPr id="42" name="Object 109"/>
          <p:cNvGraphicFramePr>
            <a:graphicFrameLocks noChangeAspect="1"/>
          </p:cNvGraphicFramePr>
          <p:nvPr/>
        </p:nvGraphicFramePr>
        <p:xfrm>
          <a:off x="4739208" y="5163591"/>
          <a:ext cx="2743200" cy="406400"/>
        </p:xfrm>
        <a:graphic>
          <a:graphicData uri="http://schemas.openxmlformats.org/presentationml/2006/ole">
            <p:oleObj spid="_x0000_s72707" name="Image" r:id="rId17" imgW="2653968" imgH="393512" progId="">
              <p:embed/>
            </p:oleObj>
          </a:graphicData>
        </a:graphic>
      </p:graphicFrame>
      <p:sp>
        <p:nvSpPr>
          <p:cNvPr id="45" name="Text Box 6"/>
          <p:cNvSpPr txBox="1">
            <a:spLocks noChangeArrowheads="1"/>
          </p:cNvSpPr>
          <p:nvPr/>
        </p:nvSpPr>
        <p:spPr bwMode="auto">
          <a:xfrm>
            <a:off x="251520" y="620688"/>
            <a:ext cx="8604448" cy="830997"/>
          </a:xfrm>
          <a:prstGeom prst="rect">
            <a:avLst/>
          </a:prstGeom>
          <a:noFill/>
          <a:ln w="9525">
            <a:noFill/>
            <a:miter lim="800000"/>
            <a:headEnd/>
            <a:tailEnd/>
          </a:ln>
        </p:spPr>
        <p:txBody>
          <a:bodyPr wrap="square">
            <a:spAutoFit/>
          </a:bodyPr>
          <a:lstStyle/>
          <a:p>
            <a:pPr algn="ctr"/>
            <a:r>
              <a:rPr lang="en-US" altLang="zh-CN" sz="2400" b="1" dirty="0" smtClean="0">
                <a:solidFill>
                  <a:srgbClr val="0000FF"/>
                </a:solidFill>
                <a:ea typeface="宋体" charset="-122"/>
              </a:rPr>
              <a:t>Sodium selenite suppressed beta-catenin signaling and increased JNK1 phosphorylation in vitro</a:t>
            </a:r>
            <a:endParaRPr lang="en-US" altLang="zh-CN" sz="2400" b="1" i="1"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trol"/>
          <p:cNvPicPr>
            <a:picLocks noChangeAspect="1" noChangeArrowheads="1"/>
          </p:cNvPicPr>
          <p:nvPr/>
        </p:nvPicPr>
        <p:blipFill>
          <a:blip r:embed="rId2" cstate="print"/>
          <a:srcRect/>
          <a:stretch>
            <a:fillRect/>
          </a:stretch>
        </p:blipFill>
        <p:spPr bwMode="auto">
          <a:xfrm>
            <a:off x="899592" y="2636912"/>
            <a:ext cx="3533210" cy="3082191"/>
          </a:xfrm>
          <a:prstGeom prst="rect">
            <a:avLst/>
          </a:prstGeom>
          <a:noFill/>
        </p:spPr>
      </p:pic>
      <p:pic>
        <p:nvPicPr>
          <p:cNvPr id="4101" name="Picture 5" descr="5uM"/>
          <p:cNvPicPr>
            <a:picLocks noChangeAspect="1" noChangeArrowheads="1"/>
          </p:cNvPicPr>
          <p:nvPr/>
        </p:nvPicPr>
        <p:blipFill>
          <a:blip r:embed="rId3" cstate="print"/>
          <a:srcRect/>
          <a:stretch>
            <a:fillRect/>
          </a:stretch>
        </p:blipFill>
        <p:spPr bwMode="auto">
          <a:xfrm>
            <a:off x="5004048" y="2636912"/>
            <a:ext cx="3533211" cy="3094236"/>
          </a:xfrm>
          <a:prstGeom prst="rect">
            <a:avLst/>
          </a:prstGeom>
          <a:noFill/>
        </p:spPr>
      </p:pic>
      <p:sp>
        <p:nvSpPr>
          <p:cNvPr id="4102" name="Text Box 6"/>
          <p:cNvSpPr txBox="1">
            <a:spLocks noChangeArrowheads="1"/>
          </p:cNvSpPr>
          <p:nvPr/>
        </p:nvSpPr>
        <p:spPr bwMode="auto">
          <a:xfrm>
            <a:off x="1752600" y="2181820"/>
            <a:ext cx="1143000" cy="366713"/>
          </a:xfrm>
          <a:prstGeom prst="rect">
            <a:avLst/>
          </a:prstGeom>
          <a:noFill/>
          <a:ln w="9525">
            <a:noFill/>
            <a:miter lim="800000"/>
            <a:headEnd/>
            <a:tailEnd/>
          </a:ln>
          <a:effectLst/>
        </p:spPr>
        <p:txBody>
          <a:bodyPr>
            <a:spAutoFit/>
          </a:bodyPr>
          <a:lstStyle/>
          <a:p>
            <a:pPr>
              <a:spcBef>
                <a:spcPct val="50000"/>
              </a:spcBef>
            </a:pPr>
            <a:r>
              <a:rPr lang="en-US" altLang="zh-CN">
                <a:ea typeface="宋体" charset="-122"/>
              </a:rPr>
              <a:t>Control</a:t>
            </a:r>
          </a:p>
        </p:txBody>
      </p:sp>
      <p:sp>
        <p:nvSpPr>
          <p:cNvPr id="4103" name="Text Box 7"/>
          <p:cNvSpPr txBox="1">
            <a:spLocks noChangeArrowheads="1"/>
          </p:cNvSpPr>
          <p:nvPr/>
        </p:nvSpPr>
        <p:spPr bwMode="auto">
          <a:xfrm>
            <a:off x="5715000" y="2258020"/>
            <a:ext cx="2590800" cy="366713"/>
          </a:xfrm>
          <a:prstGeom prst="rect">
            <a:avLst/>
          </a:prstGeom>
          <a:noFill/>
          <a:ln w="9525">
            <a:noFill/>
            <a:miter lim="800000"/>
            <a:headEnd/>
            <a:tailEnd/>
          </a:ln>
          <a:effectLst/>
        </p:spPr>
        <p:txBody>
          <a:bodyPr>
            <a:spAutoFit/>
          </a:bodyPr>
          <a:lstStyle/>
          <a:p>
            <a:pPr>
              <a:spcBef>
                <a:spcPct val="50000"/>
              </a:spcBef>
            </a:pPr>
            <a:r>
              <a:rPr lang="en-US" altLang="zh-CN">
                <a:ea typeface="宋体" charset="-122"/>
              </a:rPr>
              <a:t>5 </a:t>
            </a:r>
            <a:r>
              <a:rPr lang="en-US" altLang="zh-CN">
                <a:ea typeface="宋体" charset="-122"/>
                <a:cs typeface="Arial" charset="0"/>
              </a:rPr>
              <a:t>µM sodium selenite</a:t>
            </a:r>
          </a:p>
        </p:txBody>
      </p:sp>
      <p:sp>
        <p:nvSpPr>
          <p:cNvPr id="7" name="Text Box 6"/>
          <p:cNvSpPr txBox="1">
            <a:spLocks noChangeArrowheads="1"/>
          </p:cNvSpPr>
          <p:nvPr/>
        </p:nvSpPr>
        <p:spPr bwMode="auto">
          <a:xfrm>
            <a:off x="755576" y="692696"/>
            <a:ext cx="7272808" cy="830997"/>
          </a:xfrm>
          <a:prstGeom prst="rect">
            <a:avLst/>
          </a:prstGeom>
          <a:noFill/>
          <a:ln w="9525">
            <a:noFill/>
            <a:miter lim="800000"/>
            <a:headEnd/>
            <a:tailEnd/>
          </a:ln>
        </p:spPr>
        <p:txBody>
          <a:bodyPr wrap="square">
            <a:spAutoFit/>
          </a:bodyPr>
          <a:lstStyle/>
          <a:p>
            <a:pPr algn="ctr"/>
            <a:r>
              <a:rPr lang="en-US" altLang="zh-CN" sz="2400" b="1" dirty="0" smtClean="0">
                <a:solidFill>
                  <a:srgbClr val="0000FF"/>
                </a:solidFill>
                <a:ea typeface="宋体" charset="-122"/>
              </a:rPr>
              <a:t>Sodium selenite degraded beta-catenin in  </a:t>
            </a:r>
            <a:r>
              <a:rPr lang="en-US" altLang="zh-CN" sz="2400" b="1" dirty="0" err="1" smtClean="0">
                <a:solidFill>
                  <a:srgbClr val="0000FF"/>
                </a:solidFill>
                <a:ea typeface="宋体" charset="-122"/>
              </a:rPr>
              <a:t>osteosarcarmo</a:t>
            </a:r>
            <a:r>
              <a:rPr lang="en-US" altLang="zh-CN" sz="2400" b="1" dirty="0" smtClean="0">
                <a:solidFill>
                  <a:srgbClr val="0000FF"/>
                </a:solidFill>
                <a:ea typeface="宋体" charset="-122"/>
              </a:rPr>
              <a:t> cells U2OS</a:t>
            </a:r>
            <a:endParaRPr lang="en-US" altLang="zh-CN" sz="2400" b="1" i="1" dirty="0">
              <a:ea typeface="宋体"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52" name="Object 28"/>
          <p:cNvGraphicFramePr>
            <a:graphicFrameLocks noChangeAspect="1"/>
          </p:cNvGraphicFramePr>
          <p:nvPr>
            <p:ph sz="half" idx="2"/>
          </p:nvPr>
        </p:nvGraphicFramePr>
        <p:xfrm>
          <a:off x="467544" y="2636912"/>
          <a:ext cx="3441236" cy="2857251"/>
        </p:xfrm>
        <a:graphic>
          <a:graphicData uri="http://schemas.openxmlformats.org/presentationml/2006/ole">
            <p:oleObj spid="_x0000_s75778" name="Prism Project" r:id="rId4" imgW="3231000" imgH="2277000" progId="">
              <p:embed/>
            </p:oleObj>
          </a:graphicData>
        </a:graphic>
      </p:graphicFrame>
      <p:grpSp>
        <p:nvGrpSpPr>
          <p:cNvPr id="24" name="Group 23"/>
          <p:cNvGrpSpPr/>
          <p:nvPr/>
        </p:nvGrpSpPr>
        <p:grpSpPr>
          <a:xfrm>
            <a:off x="4079304" y="1684040"/>
            <a:ext cx="4669160" cy="4625280"/>
            <a:chOff x="4079304" y="1684040"/>
            <a:chExt cx="4669160" cy="4625280"/>
          </a:xfrm>
        </p:grpSpPr>
        <p:pic>
          <p:nvPicPr>
            <p:cNvPr id="52228" name="Picture 4" descr="beta-catenin"/>
            <p:cNvPicPr>
              <a:picLocks noChangeAspect="1" noChangeArrowheads="1"/>
            </p:cNvPicPr>
            <p:nvPr/>
          </p:nvPicPr>
          <p:blipFill>
            <a:blip r:embed="rId5" cstate="print"/>
            <a:srcRect/>
            <a:stretch>
              <a:fillRect/>
            </a:stretch>
          </p:blipFill>
          <p:spPr bwMode="auto">
            <a:xfrm>
              <a:off x="5298504" y="3861048"/>
              <a:ext cx="3276600" cy="503238"/>
            </a:xfrm>
            <a:prstGeom prst="rect">
              <a:avLst/>
            </a:prstGeom>
            <a:noFill/>
          </p:spPr>
        </p:pic>
        <p:sp>
          <p:nvSpPr>
            <p:cNvPr id="52229" name="Line 5"/>
            <p:cNvSpPr>
              <a:spLocks noChangeShapeType="1"/>
            </p:cNvSpPr>
            <p:nvPr/>
          </p:nvSpPr>
          <p:spPr bwMode="auto">
            <a:xfrm>
              <a:off x="5374704" y="2239788"/>
              <a:ext cx="1447800" cy="0"/>
            </a:xfrm>
            <a:prstGeom prst="line">
              <a:avLst/>
            </a:prstGeom>
            <a:noFill/>
            <a:ln w="9525">
              <a:solidFill>
                <a:schemeClr val="tx1"/>
              </a:solidFill>
              <a:round/>
              <a:headEnd/>
              <a:tailEnd/>
            </a:ln>
            <a:effectLst/>
          </p:spPr>
          <p:txBody>
            <a:bodyPr/>
            <a:lstStyle/>
            <a:p>
              <a:endParaRPr lang="zh-CN" altLang="en-US"/>
            </a:p>
          </p:txBody>
        </p:sp>
        <p:sp>
          <p:nvSpPr>
            <p:cNvPr id="52230" name="Line 6"/>
            <p:cNvSpPr>
              <a:spLocks noChangeShapeType="1"/>
            </p:cNvSpPr>
            <p:nvPr/>
          </p:nvSpPr>
          <p:spPr bwMode="auto">
            <a:xfrm>
              <a:off x="6974904" y="2239788"/>
              <a:ext cx="1600200" cy="0"/>
            </a:xfrm>
            <a:prstGeom prst="line">
              <a:avLst/>
            </a:prstGeom>
            <a:noFill/>
            <a:ln w="9525">
              <a:solidFill>
                <a:schemeClr val="tx1"/>
              </a:solidFill>
              <a:round/>
              <a:headEnd/>
              <a:tailEnd/>
            </a:ln>
            <a:effectLst/>
          </p:spPr>
          <p:txBody>
            <a:bodyPr/>
            <a:lstStyle/>
            <a:p>
              <a:endParaRPr lang="zh-CN" altLang="en-US"/>
            </a:p>
          </p:txBody>
        </p:sp>
        <p:sp>
          <p:nvSpPr>
            <p:cNvPr id="52231" name="Text Box 7"/>
            <p:cNvSpPr txBox="1">
              <a:spLocks noChangeArrowheads="1"/>
            </p:cNvSpPr>
            <p:nvPr/>
          </p:nvSpPr>
          <p:spPr bwMode="auto">
            <a:xfrm>
              <a:off x="5679504" y="1934988"/>
              <a:ext cx="1371600" cy="304800"/>
            </a:xfrm>
            <a:prstGeom prst="rect">
              <a:avLst/>
            </a:prstGeom>
            <a:noFill/>
            <a:ln w="9525">
              <a:noFill/>
              <a:miter lim="800000"/>
              <a:headEnd/>
              <a:tailEnd/>
            </a:ln>
            <a:effectLst/>
          </p:spPr>
          <p:txBody>
            <a:bodyPr>
              <a:spAutoFit/>
            </a:bodyPr>
            <a:lstStyle/>
            <a:p>
              <a:pPr>
                <a:spcBef>
                  <a:spcPct val="50000"/>
                </a:spcBef>
              </a:pPr>
              <a:r>
                <a:rPr lang="en-US" altLang="zh-CN" sz="1400">
                  <a:ea typeface="宋体" charset="-122"/>
                </a:rPr>
                <a:t>si-GFP</a:t>
              </a:r>
            </a:p>
          </p:txBody>
        </p:sp>
        <p:sp>
          <p:nvSpPr>
            <p:cNvPr id="52232" name="Text Box 8"/>
            <p:cNvSpPr txBox="1">
              <a:spLocks noChangeArrowheads="1"/>
            </p:cNvSpPr>
            <p:nvPr/>
          </p:nvSpPr>
          <p:spPr bwMode="auto">
            <a:xfrm>
              <a:off x="7355904" y="1934988"/>
              <a:ext cx="1143000" cy="304800"/>
            </a:xfrm>
            <a:prstGeom prst="rect">
              <a:avLst/>
            </a:prstGeom>
            <a:noFill/>
            <a:ln w="9525">
              <a:noFill/>
              <a:miter lim="800000"/>
              <a:headEnd/>
              <a:tailEnd/>
            </a:ln>
            <a:effectLst/>
          </p:spPr>
          <p:txBody>
            <a:bodyPr>
              <a:spAutoFit/>
            </a:bodyPr>
            <a:lstStyle/>
            <a:p>
              <a:pPr>
                <a:spcBef>
                  <a:spcPct val="50000"/>
                </a:spcBef>
              </a:pPr>
              <a:r>
                <a:rPr lang="en-US" altLang="zh-CN" sz="1400" dirty="0">
                  <a:ea typeface="宋体" charset="-122"/>
                </a:rPr>
                <a:t>si-JNK1</a:t>
              </a:r>
            </a:p>
          </p:txBody>
        </p:sp>
        <p:pic>
          <p:nvPicPr>
            <p:cNvPr id="52235" name="Picture 11" descr="CDK-4-2"/>
            <p:cNvPicPr>
              <a:picLocks noChangeAspect="1" noChangeArrowheads="1"/>
            </p:cNvPicPr>
            <p:nvPr/>
          </p:nvPicPr>
          <p:blipFill>
            <a:blip r:embed="rId6" cstate="print">
              <a:lum bright="-12000" contrast="-24000"/>
            </a:blip>
            <a:srcRect/>
            <a:stretch>
              <a:fillRect/>
            </a:stretch>
          </p:blipFill>
          <p:spPr bwMode="auto">
            <a:xfrm>
              <a:off x="5292080" y="5198268"/>
              <a:ext cx="3276600" cy="534988"/>
            </a:xfrm>
            <a:prstGeom prst="rect">
              <a:avLst/>
            </a:prstGeom>
            <a:noFill/>
          </p:spPr>
        </p:pic>
        <p:pic>
          <p:nvPicPr>
            <p:cNvPr id="52236" name="Picture 12" descr="Pi-JNK1-3"/>
            <p:cNvPicPr>
              <a:picLocks noChangeAspect="1" noChangeArrowheads="1"/>
            </p:cNvPicPr>
            <p:nvPr/>
          </p:nvPicPr>
          <p:blipFill>
            <a:blip r:embed="rId7" cstate="print">
              <a:lum bright="-66000" contrast="72000"/>
            </a:blip>
            <a:srcRect/>
            <a:stretch>
              <a:fillRect/>
            </a:stretch>
          </p:blipFill>
          <p:spPr bwMode="auto">
            <a:xfrm>
              <a:off x="5298504" y="2544588"/>
              <a:ext cx="3276600" cy="601663"/>
            </a:xfrm>
            <a:prstGeom prst="rect">
              <a:avLst/>
            </a:prstGeom>
            <a:noFill/>
          </p:spPr>
        </p:pic>
        <p:sp>
          <p:nvSpPr>
            <p:cNvPr id="52238" name="Text Box 14"/>
            <p:cNvSpPr txBox="1">
              <a:spLocks noChangeArrowheads="1"/>
            </p:cNvSpPr>
            <p:nvPr/>
          </p:nvSpPr>
          <p:spPr bwMode="auto">
            <a:xfrm>
              <a:off x="5222304" y="2163588"/>
              <a:ext cx="3526160" cy="366713"/>
            </a:xfrm>
            <a:prstGeom prst="rect">
              <a:avLst/>
            </a:prstGeom>
            <a:noFill/>
            <a:ln w="9525">
              <a:noFill/>
              <a:miter lim="800000"/>
              <a:headEnd/>
              <a:tailEnd/>
            </a:ln>
            <a:effectLst/>
          </p:spPr>
          <p:txBody>
            <a:bodyPr wrap="square">
              <a:spAutoFit/>
            </a:bodyPr>
            <a:lstStyle/>
            <a:p>
              <a:pPr>
                <a:spcBef>
                  <a:spcPct val="50000"/>
                </a:spcBef>
              </a:pPr>
              <a:r>
                <a:rPr lang="zh-CN" altLang="en-US" sz="1400" b="1">
                  <a:ea typeface="宋体" charset="-122"/>
                </a:rPr>
                <a:t>          </a:t>
              </a:r>
              <a:r>
                <a:rPr lang="en-US" altLang="zh-CN" sz="1200" b="1">
                  <a:ea typeface="宋体" charset="-122"/>
                </a:rPr>
                <a:t>0               5               0              5   </a:t>
              </a:r>
              <a:r>
                <a:rPr lang="en-US" altLang="zh-CN" sz="1200">
                  <a:ea typeface="宋体" charset="-122"/>
                </a:rPr>
                <a:t>µmol/L</a:t>
              </a:r>
              <a:r>
                <a:rPr lang="en-US" altLang="zh-CN">
                  <a:ea typeface="宋体" charset="-122"/>
                </a:rPr>
                <a:t> </a:t>
              </a:r>
            </a:p>
          </p:txBody>
        </p:sp>
        <p:pic>
          <p:nvPicPr>
            <p:cNvPr id="52240" name="Picture 16" descr="cyclinD1"/>
            <p:cNvPicPr>
              <a:picLocks noChangeAspect="1" noChangeArrowheads="1"/>
            </p:cNvPicPr>
            <p:nvPr/>
          </p:nvPicPr>
          <p:blipFill>
            <a:blip r:embed="rId8" cstate="print">
              <a:lum bright="-18000" contrast="-12000"/>
            </a:blip>
            <a:srcRect/>
            <a:stretch>
              <a:fillRect/>
            </a:stretch>
          </p:blipFill>
          <p:spPr bwMode="auto">
            <a:xfrm>
              <a:off x="5298504" y="4478188"/>
              <a:ext cx="3276600" cy="534988"/>
            </a:xfrm>
            <a:prstGeom prst="rect">
              <a:avLst/>
            </a:prstGeom>
            <a:noFill/>
          </p:spPr>
        </p:pic>
        <p:pic>
          <p:nvPicPr>
            <p:cNvPr id="52244" name="Picture 20" descr="bata-actin"/>
            <p:cNvPicPr>
              <a:picLocks noChangeAspect="1" noChangeArrowheads="1"/>
            </p:cNvPicPr>
            <p:nvPr/>
          </p:nvPicPr>
          <p:blipFill>
            <a:blip r:embed="rId9" cstate="print">
              <a:lum bright="-36000" contrast="18000"/>
            </a:blip>
            <a:srcRect/>
            <a:stretch>
              <a:fillRect/>
            </a:stretch>
          </p:blipFill>
          <p:spPr bwMode="auto">
            <a:xfrm>
              <a:off x="5298504" y="5774332"/>
              <a:ext cx="3276600" cy="534988"/>
            </a:xfrm>
            <a:prstGeom prst="rect">
              <a:avLst/>
            </a:prstGeom>
            <a:noFill/>
          </p:spPr>
        </p:pic>
        <p:sp>
          <p:nvSpPr>
            <p:cNvPr id="52246" name="Text Box 22"/>
            <p:cNvSpPr txBox="1">
              <a:spLocks noChangeArrowheads="1"/>
            </p:cNvSpPr>
            <p:nvPr/>
          </p:nvSpPr>
          <p:spPr bwMode="auto">
            <a:xfrm>
              <a:off x="6136704" y="1684040"/>
              <a:ext cx="2057400" cy="304800"/>
            </a:xfrm>
            <a:prstGeom prst="rect">
              <a:avLst/>
            </a:prstGeom>
            <a:noFill/>
            <a:ln w="9525">
              <a:noFill/>
              <a:miter lim="800000"/>
              <a:headEnd/>
              <a:tailEnd/>
            </a:ln>
            <a:effectLst/>
          </p:spPr>
          <p:txBody>
            <a:bodyPr>
              <a:spAutoFit/>
            </a:bodyPr>
            <a:lstStyle/>
            <a:p>
              <a:pPr>
                <a:spcBef>
                  <a:spcPct val="50000"/>
                </a:spcBef>
              </a:pPr>
              <a:r>
                <a:rPr lang="zh-CN" altLang="en-US" sz="1400" b="1" dirty="0">
                  <a:ea typeface="宋体" charset="-122"/>
                </a:rPr>
                <a:t>       </a:t>
              </a:r>
              <a:r>
                <a:rPr lang="en-US" altLang="zh-CN" sz="1400" b="1" dirty="0">
                  <a:ea typeface="宋体" charset="-122"/>
                </a:rPr>
                <a:t>HCT116</a:t>
              </a:r>
            </a:p>
          </p:txBody>
        </p:sp>
        <p:sp>
          <p:nvSpPr>
            <p:cNvPr id="52251" name="Text Box 27"/>
            <p:cNvSpPr txBox="1">
              <a:spLocks noChangeArrowheads="1"/>
            </p:cNvSpPr>
            <p:nvPr/>
          </p:nvSpPr>
          <p:spPr bwMode="auto">
            <a:xfrm>
              <a:off x="4079304" y="2468388"/>
              <a:ext cx="1219200" cy="3775329"/>
            </a:xfrm>
            <a:prstGeom prst="rect">
              <a:avLst/>
            </a:prstGeom>
            <a:noFill/>
            <a:ln w="9525">
              <a:noFill/>
              <a:miter lim="800000"/>
              <a:headEnd/>
              <a:tailEnd/>
            </a:ln>
            <a:effectLst/>
          </p:spPr>
          <p:txBody>
            <a:bodyPr>
              <a:spAutoFit/>
            </a:bodyPr>
            <a:lstStyle/>
            <a:p>
              <a:pPr algn="r">
                <a:lnSpc>
                  <a:spcPct val="250000"/>
                </a:lnSpc>
                <a:spcBef>
                  <a:spcPct val="50000"/>
                </a:spcBef>
              </a:pPr>
              <a:r>
                <a:rPr lang="en-US" altLang="zh-CN" sz="1400" b="1" dirty="0">
                  <a:ea typeface="宋体" charset="-122"/>
                </a:rPr>
                <a:t>p-JNK1</a:t>
              </a:r>
            </a:p>
            <a:p>
              <a:pPr algn="r">
                <a:lnSpc>
                  <a:spcPct val="250000"/>
                </a:lnSpc>
                <a:spcBef>
                  <a:spcPct val="50000"/>
                </a:spcBef>
              </a:pPr>
              <a:r>
                <a:rPr lang="en-US" altLang="zh-CN" sz="1400" b="1" dirty="0">
                  <a:ea typeface="宋体" charset="-122"/>
                </a:rPr>
                <a:t>JNK1</a:t>
              </a:r>
            </a:p>
            <a:p>
              <a:pPr algn="r">
                <a:lnSpc>
                  <a:spcPct val="250000"/>
                </a:lnSpc>
                <a:spcBef>
                  <a:spcPct val="50000"/>
                </a:spcBef>
              </a:pPr>
              <a:r>
                <a:rPr lang="el-GR" sz="1400" b="1" dirty="0"/>
                <a:t>β</a:t>
              </a:r>
              <a:r>
                <a:rPr lang="en-US" altLang="zh-CN" sz="1400" b="1" dirty="0">
                  <a:ea typeface="宋体" charset="-122"/>
                </a:rPr>
                <a:t>-catenin</a:t>
              </a:r>
            </a:p>
            <a:p>
              <a:pPr algn="r">
                <a:lnSpc>
                  <a:spcPct val="250000"/>
                </a:lnSpc>
                <a:spcBef>
                  <a:spcPct val="50000"/>
                </a:spcBef>
              </a:pPr>
              <a:r>
                <a:rPr lang="en-US" altLang="zh-CN" sz="1400" b="1" dirty="0">
                  <a:ea typeface="宋体" charset="-122"/>
                </a:rPr>
                <a:t>Cyclin D1</a:t>
              </a:r>
            </a:p>
            <a:p>
              <a:pPr algn="r">
                <a:lnSpc>
                  <a:spcPct val="250000"/>
                </a:lnSpc>
                <a:spcBef>
                  <a:spcPct val="50000"/>
                </a:spcBef>
              </a:pPr>
              <a:r>
                <a:rPr lang="en-US" altLang="zh-CN" sz="1400" b="1" dirty="0">
                  <a:ea typeface="宋体" charset="-122"/>
                </a:rPr>
                <a:t>Cdk4</a:t>
              </a:r>
            </a:p>
            <a:p>
              <a:pPr algn="r">
                <a:lnSpc>
                  <a:spcPct val="250000"/>
                </a:lnSpc>
                <a:spcBef>
                  <a:spcPct val="50000"/>
                </a:spcBef>
              </a:pPr>
              <a:r>
                <a:rPr lang="el-GR" sz="1400" b="1" dirty="0"/>
                <a:t>β</a:t>
              </a:r>
              <a:r>
                <a:rPr lang="en-US" altLang="zh-CN" sz="1400" b="1" dirty="0">
                  <a:ea typeface="宋体" charset="-122"/>
                </a:rPr>
                <a:t>-</a:t>
              </a:r>
              <a:r>
                <a:rPr lang="en-US" altLang="zh-CN" sz="1400" b="1" dirty="0" err="1">
                  <a:ea typeface="宋体" charset="-122"/>
                </a:rPr>
                <a:t>actin</a:t>
              </a:r>
              <a:endParaRPr lang="en-US" altLang="zh-CN" sz="1400" b="1" dirty="0">
                <a:ea typeface="宋体" charset="-122"/>
              </a:endParaRPr>
            </a:p>
          </p:txBody>
        </p:sp>
        <p:pic>
          <p:nvPicPr>
            <p:cNvPr id="52257" name="Picture 33" descr="img268"/>
            <p:cNvPicPr>
              <a:picLocks noChangeAspect="1" noChangeArrowheads="1"/>
            </p:cNvPicPr>
            <p:nvPr/>
          </p:nvPicPr>
          <p:blipFill>
            <a:blip r:embed="rId10" cstate="print">
              <a:lum bright="-12000" contrast="-42000"/>
            </a:blip>
            <a:srcRect l="33348" r="20799" b="-15199"/>
            <a:stretch>
              <a:fillRect/>
            </a:stretch>
          </p:blipFill>
          <p:spPr bwMode="auto">
            <a:xfrm>
              <a:off x="5298504" y="3284984"/>
              <a:ext cx="3276600" cy="515938"/>
            </a:xfrm>
            <a:prstGeom prst="rect">
              <a:avLst/>
            </a:prstGeom>
            <a:noFill/>
          </p:spPr>
        </p:pic>
      </p:grpSp>
      <p:sp>
        <p:nvSpPr>
          <p:cNvPr id="23" name="Text Box 6"/>
          <p:cNvSpPr txBox="1">
            <a:spLocks noChangeArrowheads="1"/>
          </p:cNvSpPr>
          <p:nvPr/>
        </p:nvSpPr>
        <p:spPr bwMode="auto">
          <a:xfrm>
            <a:off x="35496" y="692696"/>
            <a:ext cx="7272808" cy="830997"/>
          </a:xfrm>
          <a:prstGeom prst="rect">
            <a:avLst/>
          </a:prstGeom>
          <a:noFill/>
          <a:ln w="9525">
            <a:noFill/>
            <a:miter lim="800000"/>
            <a:headEnd/>
            <a:tailEnd/>
          </a:ln>
        </p:spPr>
        <p:txBody>
          <a:bodyPr wrap="square">
            <a:spAutoFit/>
          </a:bodyPr>
          <a:lstStyle/>
          <a:p>
            <a:r>
              <a:rPr lang="en-US" altLang="zh-CN" sz="2400" b="1" dirty="0" smtClean="0">
                <a:solidFill>
                  <a:srgbClr val="0000FF"/>
                </a:solidFill>
                <a:ea typeface="宋体" charset="-122"/>
              </a:rPr>
              <a:t>Reduced  JNK1 expression attenuated selenium-mediated inhibition of cell proliferation </a:t>
            </a:r>
            <a:endParaRPr lang="en-US" altLang="zh-CN" sz="2400" b="1" i="1"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304800"/>
            <a:ext cx="8458200" cy="4438395"/>
          </a:xfrm>
          <a:prstGeom prst="rect">
            <a:avLst/>
          </a:prstGeom>
          <a:noFill/>
          <a:ln w="9525">
            <a:noFill/>
            <a:miter lim="800000"/>
            <a:headEnd/>
            <a:tailEnd/>
          </a:ln>
        </p:spPr>
        <p:txBody>
          <a:bodyPr>
            <a:spAutoFit/>
          </a:bodyPr>
          <a:lstStyle/>
          <a:p>
            <a:pPr marL="342900" indent="-342900" algn="ctr">
              <a:lnSpc>
                <a:spcPct val="105000"/>
              </a:lnSpc>
            </a:pPr>
            <a:r>
              <a:rPr lang="en-US" altLang="zh-CN" sz="3600" b="1" dirty="0">
                <a:solidFill>
                  <a:srgbClr val="FF6600"/>
                </a:solidFill>
                <a:latin typeface="Arial Unicode MS" pitchFamily="34" charset="-122"/>
                <a:ea typeface="Arial Unicode MS" pitchFamily="34" charset="-122"/>
                <a:cs typeface="Arial Unicode MS" pitchFamily="34" charset="-122"/>
              </a:rPr>
              <a:t>Summary</a:t>
            </a:r>
          </a:p>
          <a:p>
            <a:pPr marL="342900" indent="-342900" algn="ctr">
              <a:lnSpc>
                <a:spcPct val="105000"/>
              </a:lnSpc>
            </a:pPr>
            <a:endParaRPr lang="en-US" altLang="zh-CN" b="1" dirty="0">
              <a:solidFill>
                <a:srgbClr val="FF6600"/>
              </a:solidFill>
              <a:latin typeface="Arial Unicode MS" pitchFamily="34" charset="-122"/>
              <a:ea typeface="Arial Unicode MS" pitchFamily="34" charset="-122"/>
              <a:cs typeface="Arial Unicode MS" pitchFamily="34" charset="-122"/>
            </a:endParaRPr>
          </a:p>
          <a:p>
            <a:pPr marL="342900" indent="-342900">
              <a:lnSpc>
                <a:spcPct val="105000"/>
              </a:lnSpc>
              <a:buFontTx/>
              <a:buChar char="•"/>
            </a:pPr>
            <a:r>
              <a:rPr lang="en-US" altLang="zh-CN" b="1" dirty="0" smtClean="0">
                <a:latin typeface="Arial Unicode MS" pitchFamily="34" charset="-122"/>
                <a:ea typeface="Arial Unicode MS" pitchFamily="34" charset="-122"/>
                <a:cs typeface="Arial Unicode MS" pitchFamily="34" charset="-122"/>
              </a:rPr>
              <a:t>SBP1 </a:t>
            </a:r>
            <a:r>
              <a:rPr lang="en-US" altLang="zh-CN" b="1" dirty="0">
                <a:latin typeface="Arial Unicode MS" pitchFamily="34" charset="-122"/>
                <a:ea typeface="Arial Unicode MS" pitchFamily="34" charset="-122"/>
                <a:cs typeface="Arial Unicode MS" pitchFamily="34" charset="-122"/>
              </a:rPr>
              <a:t>expression is reduced in colon </a:t>
            </a:r>
            <a:r>
              <a:rPr lang="en-US" altLang="zh-CN" b="1" dirty="0" smtClean="0">
                <a:latin typeface="Arial Unicode MS" pitchFamily="34" charset="-122"/>
                <a:ea typeface="Arial Unicode MS" pitchFamily="34" charset="-122"/>
                <a:cs typeface="Arial Unicode MS" pitchFamily="34" charset="-122"/>
              </a:rPr>
              <a:t>cancer, reduced expression of SBP1 in cancer predicts poor outcome;</a:t>
            </a:r>
            <a:endParaRPr lang="en-US" altLang="zh-CN" b="1" dirty="0">
              <a:latin typeface="Arial Unicode MS" pitchFamily="34" charset="-122"/>
              <a:ea typeface="Arial Unicode MS" pitchFamily="34" charset="-122"/>
              <a:cs typeface="Arial Unicode MS" pitchFamily="34" charset="-122"/>
            </a:endParaRPr>
          </a:p>
          <a:p>
            <a:pPr marL="342900" indent="-342900">
              <a:lnSpc>
                <a:spcPct val="105000"/>
              </a:lnSpc>
              <a:buFontTx/>
              <a:buChar char="•"/>
            </a:pPr>
            <a:endParaRPr lang="en-US" altLang="zh-CN" b="1" dirty="0">
              <a:latin typeface="Arial Unicode MS" pitchFamily="34" charset="-122"/>
              <a:ea typeface="Arial Unicode MS" pitchFamily="34" charset="-122"/>
              <a:cs typeface="Arial Unicode MS" pitchFamily="34" charset="-122"/>
            </a:endParaRPr>
          </a:p>
          <a:p>
            <a:pPr marL="342900" indent="-342900">
              <a:lnSpc>
                <a:spcPct val="105000"/>
              </a:lnSpc>
              <a:buFontTx/>
              <a:buChar char="•"/>
            </a:pPr>
            <a:r>
              <a:rPr lang="en-US" altLang="zh-CN" b="1" dirty="0">
                <a:latin typeface="Arial Unicode MS" pitchFamily="34" charset="-122"/>
                <a:ea typeface="Arial Unicode MS" pitchFamily="34" charset="-122"/>
                <a:cs typeface="Arial Unicode MS" pitchFamily="34" charset="-122"/>
              </a:rPr>
              <a:t>There is a direct interaction and negative regulation between SBP1 and </a:t>
            </a:r>
            <a:r>
              <a:rPr lang="en-US" altLang="zh-CN" b="1" dirty="0" smtClean="0">
                <a:latin typeface="Arial Unicode MS" pitchFamily="34" charset="-122"/>
                <a:ea typeface="Arial Unicode MS" pitchFamily="34" charset="-122"/>
                <a:cs typeface="Arial Unicode MS" pitchFamily="34" charset="-122"/>
              </a:rPr>
              <a:t>GPX1;</a:t>
            </a:r>
            <a:endParaRPr lang="en-US" altLang="zh-CN" b="1" dirty="0">
              <a:latin typeface="Arial Unicode MS" pitchFamily="34" charset="-122"/>
              <a:ea typeface="Arial Unicode MS" pitchFamily="34" charset="-122"/>
              <a:cs typeface="Arial Unicode MS" pitchFamily="34" charset="-122"/>
            </a:endParaRPr>
          </a:p>
          <a:p>
            <a:pPr marL="342900" indent="-342900">
              <a:lnSpc>
                <a:spcPct val="105000"/>
              </a:lnSpc>
              <a:buFontTx/>
              <a:buChar char="•"/>
            </a:pPr>
            <a:endParaRPr lang="en-US" altLang="zh-CN" b="1" dirty="0">
              <a:latin typeface="Arial Unicode MS" pitchFamily="34" charset="-122"/>
              <a:ea typeface="Arial Unicode MS" pitchFamily="34" charset="-122"/>
              <a:cs typeface="Arial Unicode MS" pitchFamily="34" charset="-122"/>
            </a:endParaRPr>
          </a:p>
          <a:p>
            <a:pPr marL="342900" indent="-342900">
              <a:lnSpc>
                <a:spcPct val="105000"/>
              </a:lnSpc>
              <a:buFontTx/>
              <a:buChar char="•"/>
            </a:pPr>
            <a:r>
              <a:rPr lang="en-US" altLang="zh-CN" b="1" dirty="0" smtClean="0">
                <a:latin typeface="Arial Unicode MS" pitchFamily="34" charset="-122"/>
                <a:ea typeface="Arial Unicode MS" pitchFamily="34" charset="-122"/>
                <a:cs typeface="Arial Unicode MS" pitchFamily="34" charset="-122"/>
              </a:rPr>
              <a:t>Decreased SBP1 transcription and translation by TGF-beta was linked to reduced p21 expression and JNK1 phosphorylation, to increased GPx1 and beta-catenin in vitro; </a:t>
            </a:r>
          </a:p>
          <a:p>
            <a:pPr marL="342900" indent="-342900">
              <a:lnSpc>
                <a:spcPct val="105000"/>
              </a:lnSpc>
              <a:buFontTx/>
              <a:buChar char="•"/>
            </a:pPr>
            <a:endParaRPr lang="en-US" altLang="zh-CN" b="1" dirty="0" smtClean="0">
              <a:solidFill>
                <a:srgbClr val="0000FF"/>
              </a:solidFill>
              <a:latin typeface="Arial Unicode MS" pitchFamily="34" charset="-122"/>
              <a:ea typeface="Arial Unicode MS" pitchFamily="34" charset="-122"/>
              <a:cs typeface="Arial Unicode MS" pitchFamily="34" charset="-122"/>
            </a:endParaRPr>
          </a:p>
          <a:p>
            <a:pPr marL="342900" indent="-342900">
              <a:lnSpc>
                <a:spcPct val="105000"/>
              </a:lnSpc>
              <a:buFontTx/>
              <a:buChar char="•"/>
            </a:pPr>
            <a:r>
              <a:rPr lang="en-US" altLang="zh-CN" b="1" dirty="0" smtClean="0">
                <a:latin typeface="Arial Unicode MS" pitchFamily="34" charset="-122"/>
                <a:ea typeface="Arial Unicode MS" pitchFamily="34" charset="-122"/>
                <a:cs typeface="Arial Unicode MS" pitchFamily="34" charset="-122"/>
              </a:rPr>
              <a:t>Selenium-mediated cancer prevention is associated with JNK1 phosphorylation and inhibition of beta-</a:t>
            </a:r>
            <a:r>
              <a:rPr lang="en-US" altLang="zh-CN" b="1" dirty="0" err="1" smtClean="0">
                <a:latin typeface="Arial Unicode MS" pitchFamily="34" charset="-122"/>
                <a:ea typeface="Arial Unicode MS" pitchFamily="34" charset="-122"/>
                <a:cs typeface="Arial Unicode MS" pitchFamily="34" charset="-122"/>
              </a:rPr>
              <a:t>catenin</a:t>
            </a:r>
            <a:r>
              <a:rPr lang="en-US" altLang="zh-CN" b="1" dirty="0" smtClean="0">
                <a:latin typeface="Arial Unicode MS" pitchFamily="34" charset="-122"/>
                <a:ea typeface="Arial Unicode MS" pitchFamily="34" charset="-122"/>
                <a:cs typeface="Arial Unicode MS" pitchFamily="34" charset="-122"/>
              </a:rPr>
              <a:t> </a:t>
            </a:r>
            <a:r>
              <a:rPr lang="en-US" altLang="zh-CN" b="1" i="1" dirty="0" smtClean="0">
                <a:latin typeface="Arial Unicode MS" pitchFamily="34" charset="-122"/>
                <a:ea typeface="Arial Unicode MS" pitchFamily="34" charset="-122"/>
                <a:cs typeface="Arial Unicode MS" pitchFamily="34" charset="-122"/>
              </a:rPr>
              <a:t>in vitro </a:t>
            </a:r>
            <a:r>
              <a:rPr lang="en-US" altLang="zh-CN" b="1" dirty="0" smtClean="0">
                <a:latin typeface="Arial Unicode MS" pitchFamily="34" charset="-122"/>
                <a:ea typeface="Arial Unicode MS" pitchFamily="34" charset="-122"/>
                <a:cs typeface="Arial Unicode MS" pitchFamily="34" charset="-122"/>
              </a:rPr>
              <a:t>and in mouse model of colon cancer.</a:t>
            </a:r>
            <a:endParaRPr lang="en-US" altLang="zh-CN" b="1" dirty="0">
              <a:latin typeface="Arial Unicode MS" pitchFamily="34" charset="-122"/>
              <a:ea typeface="Arial Unicode MS" pitchFamily="34" charset="-122"/>
              <a:cs typeface="Arial Unicode MS" pitchFamily="34" charset="-122"/>
            </a:endParaRPr>
          </a:p>
        </p:txBody>
      </p:sp>
      <p:sp>
        <p:nvSpPr>
          <p:cNvPr id="43011" name="Line 3"/>
          <p:cNvSpPr>
            <a:spLocks noChangeShapeType="1"/>
          </p:cNvSpPr>
          <p:nvPr/>
        </p:nvSpPr>
        <p:spPr bwMode="auto">
          <a:xfrm>
            <a:off x="0" y="980728"/>
            <a:ext cx="9144000" cy="0"/>
          </a:xfrm>
          <a:prstGeom prst="line">
            <a:avLst/>
          </a:prstGeom>
          <a:noFill/>
          <a:ln w="44450">
            <a:solidFill>
              <a:srgbClr val="FF0000"/>
            </a:solidFill>
            <a:round/>
            <a:headEnd/>
            <a:tailEnd/>
          </a:ln>
        </p:spPr>
        <p:txBody>
          <a:bodyPr/>
          <a:lstStyle/>
          <a:p>
            <a:endParaRPr lang="zh-CN" altLang="en-US"/>
          </a:p>
        </p:txBody>
      </p:sp>
      <p:sp>
        <p:nvSpPr>
          <p:cNvPr id="43012" name="Text Box 4"/>
          <p:cNvSpPr txBox="1">
            <a:spLocks noChangeArrowheads="1"/>
          </p:cNvSpPr>
          <p:nvPr/>
        </p:nvSpPr>
        <p:spPr bwMode="auto">
          <a:xfrm>
            <a:off x="611560" y="5373216"/>
            <a:ext cx="8352928" cy="1077218"/>
          </a:xfrm>
          <a:prstGeom prst="rect">
            <a:avLst/>
          </a:prstGeom>
          <a:noFill/>
          <a:ln w="9525">
            <a:noFill/>
            <a:miter lim="800000"/>
            <a:headEnd/>
            <a:tailEnd/>
          </a:ln>
        </p:spPr>
        <p:txBody>
          <a:bodyPr wrap="square">
            <a:spAutoFit/>
          </a:bodyPr>
          <a:lstStyle/>
          <a:p>
            <a:r>
              <a:rPr lang="en-US" altLang="zh-CN" sz="1600" b="1" i="1" dirty="0">
                <a:solidFill>
                  <a:srgbClr val="002060"/>
                </a:solidFill>
                <a:ea typeface="宋体" charset="-122"/>
              </a:rPr>
              <a:t>Li </a:t>
            </a:r>
            <a:r>
              <a:rPr lang="en-US" altLang="zh-CN" sz="1600" b="1" i="1" dirty="0" smtClean="0">
                <a:solidFill>
                  <a:srgbClr val="002060"/>
                </a:solidFill>
                <a:ea typeface="宋体" charset="-122"/>
              </a:rPr>
              <a:t>, et al. </a:t>
            </a:r>
            <a:r>
              <a:rPr lang="en-US" altLang="zh-CN" sz="1600" b="1" i="1" dirty="0">
                <a:solidFill>
                  <a:srgbClr val="002060"/>
                </a:solidFill>
                <a:ea typeface="宋体" charset="-122"/>
              </a:rPr>
              <a:t>Mol </a:t>
            </a:r>
            <a:r>
              <a:rPr lang="en-US" altLang="zh-CN" sz="1600" b="1" i="1" dirty="0" err="1">
                <a:solidFill>
                  <a:srgbClr val="002060"/>
                </a:solidFill>
                <a:ea typeface="宋体" charset="-122"/>
              </a:rPr>
              <a:t>Nutr</a:t>
            </a:r>
            <a:r>
              <a:rPr lang="en-US" altLang="zh-CN" sz="1600" b="1" i="1" dirty="0">
                <a:solidFill>
                  <a:srgbClr val="002060"/>
                </a:solidFill>
                <a:ea typeface="宋体" charset="-122"/>
              </a:rPr>
              <a:t> Food Res, </a:t>
            </a:r>
            <a:r>
              <a:rPr lang="en-US" altLang="zh-CN" sz="1600" b="1" i="1" dirty="0" smtClean="0">
                <a:solidFill>
                  <a:srgbClr val="002060"/>
                </a:solidFill>
                <a:ea typeface="宋体" charset="-122"/>
              </a:rPr>
              <a:t>2008;  		 Pohl</a:t>
            </a:r>
            <a:r>
              <a:rPr lang="en-US" altLang="zh-CN" sz="1600" b="1" i="1" dirty="0">
                <a:solidFill>
                  <a:srgbClr val="002060"/>
                </a:solidFill>
                <a:ea typeface="宋体" charset="-122"/>
              </a:rPr>
              <a:t>, et </a:t>
            </a:r>
            <a:r>
              <a:rPr lang="en-US" altLang="zh-CN" sz="1600" b="1" i="1" dirty="0" smtClean="0">
                <a:solidFill>
                  <a:srgbClr val="002060"/>
                </a:solidFill>
                <a:ea typeface="宋体" charset="-122"/>
              </a:rPr>
              <a:t>al. </a:t>
            </a:r>
            <a:r>
              <a:rPr lang="en-US" altLang="zh-CN" sz="1600" b="1" i="1" dirty="0" err="1">
                <a:solidFill>
                  <a:srgbClr val="002060"/>
                </a:solidFill>
                <a:ea typeface="宋体" charset="-122"/>
              </a:rPr>
              <a:t>PloS</a:t>
            </a:r>
            <a:r>
              <a:rPr lang="en-US" altLang="zh-CN" sz="1600" b="1" i="1" dirty="0">
                <a:solidFill>
                  <a:srgbClr val="002060"/>
                </a:solidFill>
                <a:ea typeface="宋体" charset="-122"/>
              </a:rPr>
              <a:t> ONE, 2009 </a:t>
            </a:r>
          </a:p>
          <a:p>
            <a:r>
              <a:rPr lang="en-US" altLang="zh-CN" sz="1600" b="1" i="1" dirty="0">
                <a:solidFill>
                  <a:srgbClr val="002060"/>
                </a:solidFill>
                <a:ea typeface="宋体" charset="-122"/>
              </a:rPr>
              <a:t>Fang, et </a:t>
            </a:r>
            <a:r>
              <a:rPr lang="en-US" altLang="zh-CN" sz="1600" b="1" i="1" dirty="0" smtClean="0">
                <a:solidFill>
                  <a:srgbClr val="002060"/>
                </a:solidFill>
                <a:ea typeface="宋体" charset="-122"/>
              </a:rPr>
              <a:t>al. </a:t>
            </a:r>
            <a:r>
              <a:rPr lang="en-US" altLang="zh-CN" sz="1600" b="1" i="1" dirty="0">
                <a:solidFill>
                  <a:srgbClr val="002060"/>
                </a:solidFill>
                <a:ea typeface="宋体" charset="-122"/>
              </a:rPr>
              <a:t>Int. J. Cancer, </a:t>
            </a:r>
            <a:r>
              <a:rPr lang="en-US" altLang="zh-CN" sz="1600" b="1" i="1" dirty="0" smtClean="0">
                <a:solidFill>
                  <a:srgbClr val="002060"/>
                </a:solidFill>
                <a:ea typeface="宋体" charset="-122"/>
              </a:rPr>
              <a:t>2010; 		 Fang </a:t>
            </a:r>
            <a:r>
              <a:rPr lang="en-US" altLang="zh-CN" sz="1600" b="1" i="1" dirty="0">
                <a:solidFill>
                  <a:srgbClr val="002060"/>
                </a:solidFill>
                <a:ea typeface="宋体" charset="-122"/>
              </a:rPr>
              <a:t>et al, Carcinogenesis, </a:t>
            </a:r>
            <a:r>
              <a:rPr lang="en-US" altLang="zh-CN" sz="1600" b="1" i="1" dirty="0" smtClean="0">
                <a:solidFill>
                  <a:srgbClr val="002060"/>
                </a:solidFill>
                <a:ea typeface="宋体" charset="-122"/>
              </a:rPr>
              <a:t>2010</a:t>
            </a:r>
          </a:p>
          <a:p>
            <a:r>
              <a:rPr lang="en-US" altLang="zh-CN" sz="1600" b="1" i="1" dirty="0" smtClean="0">
                <a:solidFill>
                  <a:srgbClr val="002060"/>
                </a:solidFill>
              </a:rPr>
              <a:t>Huang, et al. </a:t>
            </a:r>
            <a:r>
              <a:rPr lang="en-US" altLang="zh-CN" sz="1600" b="1" i="1" dirty="0" err="1" smtClean="0">
                <a:solidFill>
                  <a:srgbClr val="002060"/>
                </a:solidFill>
              </a:rPr>
              <a:t>Int</a:t>
            </a:r>
            <a:r>
              <a:rPr lang="en-US" altLang="zh-CN" sz="1600" b="1" i="1" dirty="0" smtClean="0">
                <a:solidFill>
                  <a:srgbClr val="002060"/>
                </a:solidFill>
              </a:rPr>
              <a:t> J Mol Med.</a:t>
            </a:r>
            <a:r>
              <a:rPr lang="en-US" altLang="zh-CN" sz="1600" b="1" i="1" dirty="0" smtClean="0">
                <a:solidFill>
                  <a:srgbClr val="002060"/>
                </a:solidFill>
                <a:ea typeface="宋体" charset="-122"/>
              </a:rPr>
              <a:t> 2012		Yang et al, Biomarker Res. 2013</a:t>
            </a:r>
          </a:p>
          <a:p>
            <a:r>
              <a:rPr lang="en-US" altLang="zh-CN" sz="1600" b="1" i="1" dirty="0" err="1" smtClean="0">
                <a:solidFill>
                  <a:srgbClr val="002060"/>
                </a:solidFill>
                <a:ea typeface="宋体" charset="-122"/>
              </a:rPr>
              <a:t>Ansong</a:t>
            </a:r>
            <a:r>
              <a:rPr lang="en-US" altLang="zh-CN" sz="1600" b="1" i="1" dirty="0" smtClean="0">
                <a:solidFill>
                  <a:srgbClr val="002060"/>
                </a:solidFill>
                <a:ea typeface="宋体" charset="-122"/>
              </a:rPr>
              <a:t> et al, Mol </a:t>
            </a:r>
            <a:r>
              <a:rPr lang="en-US" altLang="zh-CN" sz="1600" b="1" i="1" dirty="0" err="1" smtClean="0">
                <a:solidFill>
                  <a:srgbClr val="002060"/>
                </a:solidFill>
                <a:ea typeface="宋体" charset="-122"/>
              </a:rPr>
              <a:t>Nutr</a:t>
            </a:r>
            <a:r>
              <a:rPr lang="en-US" altLang="zh-CN" sz="1600" b="1" i="1" dirty="0" smtClean="0">
                <a:solidFill>
                  <a:srgbClr val="002060"/>
                </a:solidFill>
                <a:ea typeface="宋体" charset="-122"/>
              </a:rPr>
              <a:t> Food Res, 2014</a:t>
            </a:r>
            <a:endParaRPr lang="en-US" altLang="zh-CN" sz="1600" b="1" i="1" dirty="0">
              <a:solidFill>
                <a:srgbClr val="002060"/>
              </a:solidFill>
              <a:ea typeface="宋体"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lum bright="34000" contrast="-13000"/>
          </a:blip>
          <a:srcRect/>
          <a:stretch>
            <a:fillRect/>
          </a:stretch>
        </p:blipFill>
        <p:spPr bwMode="auto">
          <a:xfrm>
            <a:off x="0" y="3124200"/>
            <a:ext cx="91440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2"/>
          <p:cNvSpPr txBox="1">
            <a:spLocks noChangeArrowheads="1"/>
          </p:cNvSpPr>
          <p:nvPr/>
        </p:nvSpPr>
        <p:spPr bwMode="auto">
          <a:xfrm>
            <a:off x="323528" y="830317"/>
            <a:ext cx="8458200" cy="4893647"/>
          </a:xfrm>
          <a:prstGeom prst="rect">
            <a:avLst/>
          </a:prstGeom>
          <a:noFill/>
          <a:ln w="9525">
            <a:noFill/>
            <a:miter lim="800000"/>
            <a:headEnd/>
            <a:tailEnd/>
          </a:ln>
        </p:spPr>
        <p:txBody>
          <a:bodyPr wrap="square">
            <a:spAutoFit/>
          </a:bodyPr>
          <a:lstStyle/>
          <a:p>
            <a:pPr algn="ctr"/>
            <a:r>
              <a:rPr lang="en-US" altLang="zh-CN" sz="3200" b="1" dirty="0" smtClean="0">
                <a:solidFill>
                  <a:srgbClr val="FF0000"/>
                </a:solidFill>
                <a:latin typeface="Arial" pitchFamily="34" charset="0"/>
                <a:ea typeface="宋体" charset="-122"/>
                <a:cs typeface="Arial" pitchFamily="34" charset="0"/>
              </a:rPr>
              <a:t>Distinct classes of selenium-containing </a:t>
            </a:r>
          </a:p>
          <a:p>
            <a:pPr algn="ctr"/>
            <a:r>
              <a:rPr lang="en-US" altLang="zh-CN" sz="3200" b="1" dirty="0" smtClean="0">
                <a:solidFill>
                  <a:srgbClr val="FF0000"/>
                </a:solidFill>
                <a:latin typeface="Arial" pitchFamily="34" charset="0"/>
                <a:ea typeface="宋体" charset="-122"/>
                <a:cs typeface="Arial" pitchFamily="34" charset="0"/>
              </a:rPr>
              <a:t>proteins in carcinogenesis and prevention</a:t>
            </a:r>
          </a:p>
          <a:p>
            <a:pPr algn="ctr"/>
            <a:endParaRPr lang="en-US" altLang="zh-CN" sz="2000" b="1" dirty="0">
              <a:solidFill>
                <a:srgbClr val="FF6600"/>
              </a:solidFill>
              <a:ea typeface="宋体" charset="-122"/>
            </a:endParaRPr>
          </a:p>
          <a:p>
            <a:pPr algn="ctr"/>
            <a:r>
              <a:rPr lang="en-US" altLang="zh-CN" sz="2400" b="1" dirty="0" smtClean="0">
                <a:latin typeface="Arial" pitchFamily="34" charset="0"/>
                <a:ea typeface="宋体" charset="-122"/>
                <a:cs typeface="Arial" pitchFamily="34" charset="0"/>
              </a:rPr>
              <a:t>Wancai </a:t>
            </a:r>
            <a:r>
              <a:rPr lang="en-US" altLang="zh-CN" sz="2400" b="1" dirty="0">
                <a:latin typeface="Arial" pitchFamily="34" charset="0"/>
                <a:ea typeface="宋体" charset="-122"/>
                <a:cs typeface="Arial" pitchFamily="34" charset="0"/>
              </a:rPr>
              <a:t>Yang, MD</a:t>
            </a:r>
          </a:p>
          <a:p>
            <a:pPr algn="ctr"/>
            <a:r>
              <a:rPr lang="en-US" altLang="zh-CN" sz="2000" b="1" dirty="0" smtClean="0">
                <a:latin typeface="Arial" pitchFamily="34" charset="0"/>
                <a:ea typeface="Arial Unicode MS" pitchFamily="34" charset="-122"/>
                <a:cs typeface="Arial" pitchFamily="34" charset="0"/>
              </a:rPr>
              <a:t>Department of Pathology</a:t>
            </a:r>
          </a:p>
          <a:p>
            <a:pPr algn="ctr"/>
            <a:r>
              <a:rPr lang="en-US" altLang="zh-CN" sz="2000" b="1" dirty="0" smtClean="0">
                <a:latin typeface="Arial" pitchFamily="34" charset="0"/>
                <a:ea typeface="Arial Unicode MS" pitchFamily="34" charset="-122"/>
                <a:cs typeface="Arial" pitchFamily="34" charset="0"/>
              </a:rPr>
              <a:t>Xinxiang Medical University, China </a:t>
            </a:r>
            <a:endParaRPr lang="en-US" altLang="zh-CN" sz="2000" b="1" dirty="0">
              <a:latin typeface="Arial" pitchFamily="34" charset="0"/>
              <a:ea typeface="Arial Unicode MS" pitchFamily="34" charset="-122"/>
              <a:cs typeface="Arial" pitchFamily="34" charset="0"/>
            </a:endParaRPr>
          </a:p>
          <a:p>
            <a:pPr algn="ctr"/>
            <a:r>
              <a:rPr lang="en-US" altLang="zh-CN" sz="2000" b="1" dirty="0" smtClean="0">
                <a:solidFill>
                  <a:srgbClr val="0000FF"/>
                </a:solidFill>
                <a:latin typeface="Arial" pitchFamily="34" charset="0"/>
                <a:ea typeface="Arial Unicode MS" pitchFamily="34" charset="-122"/>
                <a:cs typeface="Arial" pitchFamily="34" charset="0"/>
              </a:rPr>
              <a:t>Department </a:t>
            </a:r>
            <a:r>
              <a:rPr lang="en-US" altLang="zh-CN" sz="2000" b="1" dirty="0">
                <a:solidFill>
                  <a:srgbClr val="0000FF"/>
                </a:solidFill>
                <a:latin typeface="Arial" pitchFamily="34" charset="0"/>
                <a:ea typeface="Arial Unicode MS" pitchFamily="34" charset="-122"/>
                <a:cs typeface="Arial" pitchFamily="34" charset="0"/>
              </a:rPr>
              <a:t>of Pathology</a:t>
            </a:r>
          </a:p>
          <a:p>
            <a:pPr algn="ctr"/>
            <a:r>
              <a:rPr lang="en-US" altLang="zh-CN" sz="2000" b="1" dirty="0">
                <a:solidFill>
                  <a:srgbClr val="0000FF"/>
                </a:solidFill>
                <a:latin typeface="Arial" pitchFamily="34" charset="0"/>
                <a:ea typeface="Arial Unicode MS" pitchFamily="34" charset="-122"/>
                <a:cs typeface="Arial" pitchFamily="34" charset="0"/>
              </a:rPr>
              <a:t>University of Illinois at </a:t>
            </a:r>
            <a:r>
              <a:rPr lang="en-US" altLang="zh-CN" sz="2000" b="1" dirty="0" smtClean="0">
                <a:solidFill>
                  <a:srgbClr val="0000FF"/>
                </a:solidFill>
                <a:latin typeface="Arial" pitchFamily="34" charset="0"/>
                <a:ea typeface="Arial Unicode MS" pitchFamily="34" charset="-122"/>
                <a:cs typeface="Arial" pitchFamily="34" charset="0"/>
              </a:rPr>
              <a:t>Chicago, USA</a:t>
            </a:r>
          </a:p>
          <a:p>
            <a:pPr algn="ctr"/>
            <a:endParaRPr lang="en-US" altLang="zh-CN" sz="2000" b="1" dirty="0" smtClean="0">
              <a:solidFill>
                <a:srgbClr val="FF6600"/>
              </a:solidFill>
              <a:latin typeface="Arial" pitchFamily="34" charset="0"/>
              <a:ea typeface="宋体" charset="-122"/>
              <a:cs typeface="Arial" pitchFamily="34" charset="0"/>
            </a:endParaRPr>
          </a:p>
          <a:p>
            <a:pPr algn="ctr"/>
            <a:endParaRPr lang="en-US" altLang="zh-CN" sz="1600" b="1" dirty="0" smtClean="0">
              <a:solidFill>
                <a:srgbClr val="FF0000"/>
              </a:solidFill>
              <a:latin typeface="Arial" pitchFamily="34" charset="0"/>
              <a:ea typeface="宋体" charset="-122"/>
              <a:cs typeface="Arial" pitchFamily="34" charset="0"/>
            </a:endParaRPr>
          </a:p>
          <a:p>
            <a:pPr algn="ctr"/>
            <a:endParaRPr lang="en-US" altLang="zh-CN" sz="1600" b="1" dirty="0" smtClean="0">
              <a:solidFill>
                <a:srgbClr val="FF0000"/>
              </a:solidFill>
              <a:latin typeface="Arial" pitchFamily="34" charset="0"/>
              <a:ea typeface="宋体" charset="-122"/>
              <a:cs typeface="Arial" pitchFamily="34" charset="0"/>
            </a:endParaRPr>
          </a:p>
          <a:p>
            <a:pPr algn="ctr"/>
            <a:r>
              <a:rPr lang="en-US" altLang="zh-CN" sz="2400" b="1" dirty="0" smtClean="0">
                <a:solidFill>
                  <a:srgbClr val="0C0CCE"/>
                </a:solidFill>
                <a:latin typeface="Arial" pitchFamily="34" charset="0"/>
                <a:ea typeface="宋体" charset="-122"/>
                <a:cs typeface="Arial" pitchFamily="34" charset="0"/>
              </a:rPr>
              <a:t>University of Oxford</a:t>
            </a:r>
          </a:p>
          <a:p>
            <a:pPr algn="ctr"/>
            <a:r>
              <a:rPr lang="en-US" altLang="zh-CN" sz="2400" b="1" dirty="0" smtClean="0">
                <a:solidFill>
                  <a:srgbClr val="0C0CCE"/>
                </a:solidFill>
                <a:latin typeface="Arial" pitchFamily="34" charset="0"/>
                <a:ea typeface="宋体" charset="-122"/>
                <a:cs typeface="Arial" pitchFamily="34" charset="0"/>
              </a:rPr>
              <a:t>Oxford, UK</a:t>
            </a:r>
          </a:p>
          <a:p>
            <a:pPr algn="ctr"/>
            <a:r>
              <a:rPr lang="en-US" altLang="zh-CN" sz="2400" b="1" dirty="0" smtClean="0">
                <a:solidFill>
                  <a:srgbClr val="0C0CCE"/>
                </a:solidFill>
                <a:latin typeface="Arial" pitchFamily="34" charset="0"/>
                <a:ea typeface="宋体" charset="-122"/>
                <a:cs typeface="Arial" pitchFamily="34" charset="0"/>
              </a:rPr>
              <a:t>April 15, 2014</a:t>
            </a:r>
            <a:endParaRPr lang="en-US" altLang="zh-CN" sz="2400" b="1" dirty="0">
              <a:solidFill>
                <a:srgbClr val="0C0CCE"/>
              </a:solidFill>
              <a:latin typeface="Arial" pitchFamily="34" charset="0"/>
              <a:ea typeface="宋体" charset="-122"/>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828800" y="689322"/>
            <a:ext cx="5257800" cy="579438"/>
          </a:xfrm>
          <a:prstGeom prst="rect">
            <a:avLst/>
          </a:prstGeom>
          <a:noFill/>
          <a:ln w="9525">
            <a:noFill/>
            <a:miter lim="800000"/>
            <a:headEnd/>
            <a:tailEnd/>
          </a:ln>
        </p:spPr>
        <p:txBody>
          <a:bodyPr>
            <a:spAutoFit/>
          </a:bodyPr>
          <a:lstStyle/>
          <a:p>
            <a:pPr algn="ctr"/>
            <a:r>
              <a:rPr lang="en-US" altLang="ja-JP" sz="3200" b="1" dirty="0">
                <a:solidFill>
                  <a:srgbClr val="0000FF"/>
                </a:solidFill>
                <a:ea typeface="MS PGothic" pitchFamily="34" charset="-128"/>
              </a:rPr>
              <a:t>Acknowledgements </a:t>
            </a:r>
          </a:p>
        </p:txBody>
      </p:sp>
      <p:sp>
        <p:nvSpPr>
          <p:cNvPr id="44035" name="Text Box 5"/>
          <p:cNvSpPr txBox="1">
            <a:spLocks noChangeArrowheads="1"/>
          </p:cNvSpPr>
          <p:nvPr/>
        </p:nvSpPr>
        <p:spPr bwMode="auto">
          <a:xfrm>
            <a:off x="5148064" y="1340768"/>
            <a:ext cx="3276600" cy="3533775"/>
          </a:xfrm>
          <a:prstGeom prst="rect">
            <a:avLst/>
          </a:prstGeom>
          <a:noFill/>
          <a:ln w="9525">
            <a:noFill/>
            <a:miter lim="800000"/>
            <a:headEnd/>
            <a:tailEnd/>
          </a:ln>
        </p:spPr>
        <p:txBody>
          <a:bodyPr>
            <a:spAutoFit/>
          </a:bodyPr>
          <a:lstStyle/>
          <a:p>
            <a:r>
              <a:rPr lang="en-US" altLang="ja-JP" sz="2000" b="1" i="1">
                <a:solidFill>
                  <a:srgbClr val="FF6600"/>
                </a:solidFill>
                <a:ea typeface="MS PGothic" pitchFamily="34" charset="-128"/>
              </a:rPr>
              <a:t>Collaborators:</a:t>
            </a:r>
          </a:p>
          <a:p>
            <a:r>
              <a:rPr lang="en-US" altLang="ja-JP" sz="1600" b="1" u="sng">
                <a:ea typeface="MS PGothic" pitchFamily="34" charset="-128"/>
              </a:rPr>
              <a:t>University of Illinois at Chicago</a:t>
            </a:r>
          </a:p>
          <a:p>
            <a:r>
              <a:rPr lang="en-US" altLang="ja-JP" sz="1400" b="1">
                <a:ea typeface="MS PGothic" pitchFamily="34" charset="-128"/>
              </a:rPr>
              <a:t>Alan Diamond, PhD</a:t>
            </a:r>
          </a:p>
          <a:p>
            <a:r>
              <a:rPr lang="en-US" altLang="ja-JP" sz="1400" b="1">
                <a:ea typeface="MS PGothic" pitchFamily="34" charset="-128"/>
              </a:rPr>
              <a:t>Marci Goldberg, MS</a:t>
            </a:r>
          </a:p>
          <a:p>
            <a:r>
              <a:rPr lang="en-US" altLang="ja-JP" sz="1400" b="1">
                <a:ea typeface="MS PGothic" pitchFamily="34" charset="-128"/>
              </a:rPr>
              <a:t>Timothy Koh, PhD</a:t>
            </a:r>
          </a:p>
          <a:p>
            <a:r>
              <a:rPr lang="en-US" altLang="ja-JP" sz="1400" b="1">
                <a:ea typeface="MS PGothic" pitchFamily="34" charset="-128"/>
              </a:rPr>
              <a:t>Grace Guzman, MD</a:t>
            </a:r>
          </a:p>
          <a:p>
            <a:r>
              <a:rPr lang="en-US" altLang="ja-JP" sz="1400" b="1">
                <a:ea typeface="MS PGothic" pitchFamily="34" charset="-128"/>
              </a:rPr>
              <a:t>Andrew Mesecar, PhD</a:t>
            </a:r>
          </a:p>
          <a:p>
            <a:endParaRPr lang="en-US" altLang="ja-JP" sz="1400" b="1">
              <a:ea typeface="MS PGothic" pitchFamily="34" charset="-128"/>
            </a:endParaRPr>
          </a:p>
          <a:p>
            <a:r>
              <a:rPr lang="en-US" altLang="ja-JP" sz="1600" b="1" u="sng">
                <a:ea typeface="MS PGothic" pitchFamily="34" charset="-128"/>
              </a:rPr>
              <a:t>Albert Einstein Cancer Center</a:t>
            </a:r>
          </a:p>
          <a:p>
            <a:r>
              <a:rPr lang="en-US" altLang="ja-JP" sz="1400" b="1">
                <a:ea typeface="MS PGothic" pitchFamily="34" charset="-128"/>
              </a:rPr>
              <a:t>Leonard Augenlicht, PhD</a:t>
            </a:r>
          </a:p>
          <a:p>
            <a:r>
              <a:rPr lang="en-US" altLang="ja-JP" sz="1400" b="1">
                <a:ea typeface="MS PGothic" pitchFamily="34" charset="-128"/>
              </a:rPr>
              <a:t>John Mariadason, PhD</a:t>
            </a:r>
          </a:p>
          <a:p>
            <a:endParaRPr lang="en-US" altLang="ja-JP" sz="1600" b="1" u="sng">
              <a:ea typeface="MS PGothic" pitchFamily="34" charset="-128"/>
            </a:endParaRPr>
          </a:p>
          <a:p>
            <a:r>
              <a:rPr lang="en-US" altLang="ja-JP" sz="1600" b="1" u="sng">
                <a:ea typeface="MS PGothic" pitchFamily="34" charset="-128"/>
              </a:rPr>
              <a:t>University of California </a:t>
            </a:r>
          </a:p>
          <a:p>
            <a:r>
              <a:rPr lang="en-US" altLang="ja-JP" sz="1600" b="1" u="sng">
                <a:ea typeface="MS PGothic" pitchFamily="34" charset="-128"/>
              </a:rPr>
              <a:t>Davis Cancer Center</a:t>
            </a:r>
          </a:p>
          <a:p>
            <a:r>
              <a:rPr lang="en-US" altLang="ja-JP" sz="1400" b="1">
                <a:ea typeface="MS PGothic" pitchFamily="34" charset="-128"/>
              </a:rPr>
              <a:t>Tina Li, PhD, MD</a:t>
            </a:r>
          </a:p>
        </p:txBody>
      </p:sp>
      <p:sp>
        <p:nvSpPr>
          <p:cNvPr id="44037" name="Text Box 10"/>
          <p:cNvSpPr txBox="1">
            <a:spLocks noChangeArrowheads="1"/>
          </p:cNvSpPr>
          <p:nvPr/>
        </p:nvSpPr>
        <p:spPr bwMode="auto">
          <a:xfrm>
            <a:off x="539552" y="1484784"/>
            <a:ext cx="2895600" cy="3170238"/>
          </a:xfrm>
          <a:prstGeom prst="rect">
            <a:avLst/>
          </a:prstGeom>
          <a:noFill/>
          <a:ln w="9525">
            <a:noFill/>
            <a:miter lim="800000"/>
            <a:headEnd/>
            <a:tailEnd/>
          </a:ln>
        </p:spPr>
        <p:txBody>
          <a:bodyPr>
            <a:spAutoFit/>
          </a:bodyPr>
          <a:lstStyle/>
          <a:p>
            <a:r>
              <a:rPr lang="en-US" altLang="ja-JP" b="1" i="1" dirty="0">
                <a:solidFill>
                  <a:srgbClr val="FF6600"/>
                </a:solidFill>
                <a:ea typeface="MS PGothic" pitchFamily="34" charset="-128"/>
              </a:rPr>
              <a:t>Yang’s Lab </a:t>
            </a:r>
          </a:p>
          <a:p>
            <a:r>
              <a:rPr lang="en-US" altLang="ja-JP" sz="1600" b="1" dirty="0" err="1">
                <a:ea typeface="MS PGothic" pitchFamily="34" charset="-128"/>
              </a:rPr>
              <a:t>Wenfeng</a:t>
            </a:r>
            <a:r>
              <a:rPr lang="en-US" altLang="ja-JP" sz="1600" b="1" dirty="0">
                <a:ea typeface="MS PGothic" pitchFamily="34" charset="-128"/>
              </a:rPr>
              <a:t> Fang, MD</a:t>
            </a:r>
          </a:p>
          <a:p>
            <a:r>
              <a:rPr lang="en-US" altLang="ja-JP" sz="1600" b="1" dirty="0">
                <a:ea typeface="MS PGothic" pitchFamily="34" charset="-128"/>
              </a:rPr>
              <a:t>Nicole Pohl, PhD </a:t>
            </a:r>
          </a:p>
          <a:p>
            <a:r>
              <a:rPr lang="en-US" altLang="ja-JP" sz="1600" b="1" dirty="0" err="1">
                <a:ea typeface="MS PGothic" pitchFamily="34" charset="-128"/>
              </a:rPr>
              <a:t>Xiuli</a:t>
            </a:r>
            <a:r>
              <a:rPr lang="en-US" altLang="ja-JP" sz="1600" b="1" dirty="0">
                <a:ea typeface="MS PGothic" pitchFamily="34" charset="-128"/>
              </a:rPr>
              <a:t> Bi, PhD</a:t>
            </a:r>
          </a:p>
          <a:p>
            <a:r>
              <a:rPr lang="en-US" altLang="ja-JP" sz="1600" b="1" dirty="0">
                <a:ea typeface="MS PGothic" pitchFamily="34" charset="-128"/>
              </a:rPr>
              <a:t>Emily Terry</a:t>
            </a:r>
          </a:p>
          <a:p>
            <a:r>
              <a:rPr lang="en-US" altLang="ja-JP" sz="1600" b="1" dirty="0">
                <a:ea typeface="MS PGothic" pitchFamily="34" charset="-128"/>
              </a:rPr>
              <a:t>Emmanuel </a:t>
            </a:r>
            <a:r>
              <a:rPr lang="en-US" altLang="ja-JP" sz="1600" b="1" dirty="0" err="1">
                <a:ea typeface="MS PGothic" pitchFamily="34" charset="-128"/>
              </a:rPr>
              <a:t>Ansong</a:t>
            </a:r>
            <a:endParaRPr lang="en-US" altLang="ja-JP" sz="1600" b="1" dirty="0">
              <a:ea typeface="MS PGothic" pitchFamily="34" charset="-128"/>
            </a:endParaRPr>
          </a:p>
          <a:p>
            <a:r>
              <a:rPr lang="en-US" altLang="ja-JP" sz="1600" b="1" dirty="0" err="1">
                <a:ea typeface="MS PGothic" pitchFamily="34" charset="-128"/>
              </a:rPr>
              <a:t>Mengtao</a:t>
            </a:r>
            <a:r>
              <a:rPr lang="en-US" altLang="ja-JP" sz="1600" b="1" dirty="0">
                <a:ea typeface="MS PGothic" pitchFamily="34" charset="-128"/>
              </a:rPr>
              <a:t> Xing</a:t>
            </a:r>
          </a:p>
          <a:p>
            <a:endParaRPr lang="en-US" altLang="ja-JP" sz="1600" b="1" dirty="0">
              <a:ea typeface="MS PGothic" pitchFamily="34" charset="-128"/>
            </a:endParaRPr>
          </a:p>
          <a:p>
            <a:r>
              <a:rPr lang="en-US" altLang="ja-JP" sz="1400" b="1" i="1" dirty="0">
                <a:ea typeface="MS PGothic" pitchFamily="34" charset="-128"/>
              </a:rPr>
              <a:t>Chang Tong, PhD</a:t>
            </a:r>
          </a:p>
          <a:p>
            <a:r>
              <a:rPr lang="en-US" altLang="ja-JP" sz="1400" b="1" i="1" dirty="0">
                <a:ea typeface="MS PGothic" pitchFamily="34" charset="-128"/>
              </a:rPr>
              <a:t>Dong </a:t>
            </a:r>
            <a:r>
              <a:rPr lang="en-US" altLang="ja-JP" sz="1400" b="1" i="1" dirty="0" err="1">
                <a:ea typeface="MS PGothic" pitchFamily="34" charset="-128"/>
              </a:rPr>
              <a:t>Hu</a:t>
            </a:r>
            <a:r>
              <a:rPr lang="en-US" altLang="ja-JP" sz="1400" b="1" i="1" dirty="0">
                <a:ea typeface="MS PGothic" pitchFamily="34" charset="-128"/>
              </a:rPr>
              <a:t>, PhD</a:t>
            </a:r>
          </a:p>
          <a:p>
            <a:r>
              <a:rPr lang="en-US" altLang="ja-JP" sz="1400" b="1" i="1" dirty="0" err="1">
                <a:ea typeface="MS PGothic" pitchFamily="34" charset="-128"/>
              </a:rPr>
              <a:t>Anjia</a:t>
            </a:r>
            <a:r>
              <a:rPr lang="en-US" altLang="ja-JP" sz="1400" b="1" i="1" dirty="0">
                <a:ea typeface="MS PGothic" pitchFamily="34" charset="-128"/>
              </a:rPr>
              <a:t> Han, PhD</a:t>
            </a:r>
          </a:p>
          <a:p>
            <a:r>
              <a:rPr lang="en-US" altLang="ja-JP" sz="1400" b="1" i="1" dirty="0">
                <a:ea typeface="MS PGothic" pitchFamily="34" charset="-128"/>
              </a:rPr>
              <a:t>Lindsay Gallagher </a:t>
            </a:r>
          </a:p>
          <a:p>
            <a:r>
              <a:rPr lang="en-US" altLang="ja-JP" sz="1400" b="1" i="1" dirty="0">
                <a:ea typeface="MS PGothic" pitchFamily="34" charset="-128"/>
              </a:rPr>
              <a:t>Ashley </a:t>
            </a:r>
            <a:r>
              <a:rPr lang="en-US" altLang="ja-JP" sz="1400" b="1" i="1" dirty="0" err="1">
                <a:ea typeface="MS PGothic" pitchFamily="34" charset="-128"/>
              </a:rPr>
              <a:t>Dockendorff</a:t>
            </a:r>
            <a:endParaRPr lang="en-US" altLang="ja-JP" sz="1400" b="1" i="1" dirty="0">
              <a:ea typeface="MS PGothic" pitchFamily="34" charset="-128"/>
            </a:endParaRPr>
          </a:p>
        </p:txBody>
      </p:sp>
      <p:sp>
        <p:nvSpPr>
          <p:cNvPr id="44040" name="Text Box 15"/>
          <p:cNvSpPr txBox="1">
            <a:spLocks noChangeArrowheads="1"/>
          </p:cNvSpPr>
          <p:nvPr/>
        </p:nvSpPr>
        <p:spPr bwMode="auto">
          <a:xfrm>
            <a:off x="179512" y="5301208"/>
            <a:ext cx="8712968" cy="738664"/>
          </a:xfrm>
          <a:prstGeom prst="rect">
            <a:avLst/>
          </a:prstGeom>
          <a:noFill/>
          <a:ln w="9525">
            <a:noFill/>
            <a:miter lim="800000"/>
            <a:headEnd/>
            <a:tailEnd/>
          </a:ln>
        </p:spPr>
        <p:txBody>
          <a:bodyPr wrap="square">
            <a:spAutoFit/>
          </a:bodyPr>
          <a:lstStyle/>
          <a:p>
            <a:pPr algn="ctr"/>
            <a:r>
              <a:rPr lang="en-US" altLang="zh-CN" sz="1400" b="1" dirty="0">
                <a:ea typeface="宋体" charset="-122"/>
              </a:rPr>
              <a:t>Support: </a:t>
            </a:r>
            <a:r>
              <a:rPr lang="en-US" altLang="zh-CN" sz="1400" b="1" dirty="0" smtClean="0">
                <a:ea typeface="宋体" charset="-122"/>
              </a:rPr>
              <a:t>Grants </a:t>
            </a:r>
            <a:r>
              <a:rPr lang="en-US" altLang="zh-CN" sz="1400" b="1" dirty="0">
                <a:ea typeface="宋体" charset="-122"/>
              </a:rPr>
              <a:t>from </a:t>
            </a:r>
            <a:r>
              <a:rPr lang="en-US" altLang="zh-CN" sz="1400" b="1" dirty="0" smtClean="0">
                <a:ea typeface="宋体" charset="-122"/>
              </a:rPr>
              <a:t>NCI, AICR </a:t>
            </a:r>
            <a:r>
              <a:rPr lang="en-US" altLang="zh-CN" sz="1400" b="1" dirty="0">
                <a:ea typeface="宋体" charset="-122"/>
              </a:rPr>
              <a:t>and UIC Faculty Startup </a:t>
            </a:r>
            <a:r>
              <a:rPr lang="en-US" altLang="zh-CN" sz="1400" b="1" dirty="0" smtClean="0">
                <a:ea typeface="宋体" charset="-122"/>
              </a:rPr>
              <a:t>fund, USA, and from the National Nature Science Foundation of China </a:t>
            </a:r>
            <a:r>
              <a:rPr lang="zh-CN" altLang="en-US" sz="1400" b="1" dirty="0" smtClean="0">
                <a:ea typeface="宋体" charset="-122"/>
              </a:rPr>
              <a:t>（</a:t>
            </a:r>
            <a:r>
              <a:rPr lang="en-US" altLang="zh-CN" sz="1400" b="1" dirty="0" smtClean="0"/>
              <a:t>Grant # 91229115, 81272251), and  the grants from the Department of Sciences and Technology, and Education, Henan, and USCACA-TIGM, USA</a:t>
            </a:r>
            <a:r>
              <a:rPr lang="en-US" altLang="zh-CN" sz="1400" b="1" dirty="0" smtClean="0">
                <a:ea typeface="宋体" charset="-122"/>
              </a:rPr>
              <a:t> </a:t>
            </a:r>
            <a:endParaRPr lang="en-US" altLang="zh-CN" sz="1400" b="1" dirty="0">
              <a:ea typeface="宋体"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4" y="428625"/>
            <a:ext cx="8186737" cy="1143000"/>
          </a:xfrm>
        </p:spPr>
        <p:txBody>
          <a:bodyPr tIns="32146"/>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lIns="64291" tIns="32146" rIns="64291" bIns="32146">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http://biomarkers.conferenceseries.com/</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552" y="548680"/>
            <a:ext cx="8305800" cy="4647426"/>
          </a:xfrm>
          <a:prstGeom prst="rect">
            <a:avLst/>
          </a:prstGeom>
          <a:noFill/>
          <a:ln w="9525">
            <a:noFill/>
            <a:miter lim="800000"/>
            <a:headEnd/>
            <a:tailEnd/>
          </a:ln>
        </p:spPr>
        <p:txBody>
          <a:bodyPr>
            <a:spAutoFit/>
          </a:bodyPr>
          <a:lstStyle/>
          <a:p>
            <a:pPr marL="342900" indent="-342900" algn="ctr"/>
            <a:r>
              <a:rPr lang="en-US" altLang="zh-CN" sz="3200" b="1" dirty="0">
                <a:solidFill>
                  <a:srgbClr val="FF6600"/>
                </a:solidFill>
                <a:latin typeface="Arial Unicode MS" pitchFamily="34" charset="-122"/>
                <a:ea typeface="Arial Unicode MS" pitchFamily="34" charset="-122"/>
                <a:cs typeface="Arial Unicode MS" pitchFamily="34" charset="-122"/>
              </a:rPr>
              <a:t>Introduction</a:t>
            </a:r>
          </a:p>
          <a:p>
            <a:pPr marL="342900" indent="-342900"/>
            <a:endParaRPr lang="en-US" altLang="zh-CN" sz="2400" b="1" dirty="0">
              <a:solidFill>
                <a:srgbClr val="FF6600"/>
              </a:solidFill>
              <a:ea typeface="宋体" charset="-122"/>
            </a:endParaRPr>
          </a:p>
          <a:p>
            <a:pPr marL="342900" indent="-342900"/>
            <a:r>
              <a:rPr lang="en-US" altLang="zh-CN" sz="2000" b="1" dirty="0">
                <a:latin typeface="Arial" pitchFamily="34" charset="0"/>
                <a:ea typeface="宋体" charset="-122"/>
                <a:cs typeface="Arial" pitchFamily="34" charset="0"/>
              </a:rPr>
              <a:t>There are three classes of selenium-containing proteins:</a:t>
            </a:r>
          </a:p>
          <a:p>
            <a:pPr marL="342900" indent="-342900"/>
            <a:endParaRPr lang="en-US" altLang="zh-CN" sz="2000" b="1" dirty="0">
              <a:latin typeface="Arial" pitchFamily="34" charset="0"/>
              <a:ea typeface="宋体" charset="-122"/>
              <a:cs typeface="Arial" pitchFamily="34" charset="0"/>
            </a:endParaRPr>
          </a:p>
          <a:p>
            <a:pPr marL="342900" indent="-342900">
              <a:buFontTx/>
              <a:buAutoNum type="arabicPeriod"/>
            </a:pPr>
            <a:r>
              <a:rPr lang="en-US" altLang="zh-CN" sz="2000" b="1" dirty="0">
                <a:latin typeface="Arial" pitchFamily="34" charset="0"/>
                <a:ea typeface="宋体" charset="-122"/>
                <a:cs typeface="Arial" pitchFamily="34" charset="0"/>
              </a:rPr>
              <a:t>A protein that contains </a:t>
            </a:r>
            <a:r>
              <a:rPr lang="en-US" altLang="zh-CN" sz="2000" b="1" dirty="0" err="1">
                <a:latin typeface="Arial" pitchFamily="34" charset="0"/>
                <a:ea typeface="宋体" charset="-122"/>
                <a:cs typeface="Arial" pitchFamily="34" charset="0"/>
              </a:rPr>
              <a:t>selenomethionine</a:t>
            </a:r>
            <a:r>
              <a:rPr lang="en-US" altLang="zh-CN" sz="2000" b="1" dirty="0">
                <a:latin typeface="Arial" pitchFamily="34" charset="0"/>
                <a:ea typeface="宋体" charset="-122"/>
                <a:cs typeface="Arial" pitchFamily="34" charset="0"/>
              </a:rPr>
              <a:t> in which selenium incorporates non-specifically into the sulfur-containing amino acid (due to its structural similarity to sulfur);</a:t>
            </a:r>
          </a:p>
          <a:p>
            <a:pPr marL="342900" indent="-342900">
              <a:buFontTx/>
              <a:buAutoNum type="arabicPeriod"/>
            </a:pPr>
            <a:endParaRPr lang="en-US" altLang="zh-CN" sz="2000" b="1" dirty="0">
              <a:latin typeface="Arial" pitchFamily="34" charset="0"/>
              <a:ea typeface="宋体" charset="-122"/>
              <a:cs typeface="Arial" pitchFamily="34" charset="0"/>
            </a:endParaRPr>
          </a:p>
          <a:p>
            <a:pPr marL="342900" indent="-342900">
              <a:buFontTx/>
              <a:buAutoNum type="arabicPeriod"/>
            </a:pPr>
            <a:r>
              <a:rPr lang="en-US" altLang="zh-CN" sz="2000" b="1" dirty="0" err="1">
                <a:latin typeface="Arial" pitchFamily="34" charset="0"/>
                <a:ea typeface="宋体" charset="-122"/>
                <a:cs typeface="Arial" pitchFamily="34" charset="0"/>
              </a:rPr>
              <a:t>Selenoproteins</a:t>
            </a:r>
            <a:r>
              <a:rPr lang="en-US" altLang="zh-CN" sz="2000" b="1" dirty="0">
                <a:latin typeface="Arial" pitchFamily="34" charset="0"/>
                <a:ea typeface="宋体" charset="-122"/>
                <a:cs typeface="Arial" pitchFamily="34" charset="0"/>
              </a:rPr>
              <a:t>: these proteins contain the amino acid </a:t>
            </a:r>
            <a:r>
              <a:rPr lang="en-US" altLang="zh-CN" sz="2000" b="1" dirty="0" err="1">
                <a:latin typeface="Arial" pitchFamily="34" charset="0"/>
                <a:ea typeface="宋体" charset="-122"/>
                <a:cs typeface="Arial" pitchFamily="34" charset="0"/>
              </a:rPr>
              <a:t>selenocysteine</a:t>
            </a:r>
            <a:r>
              <a:rPr lang="en-US" altLang="zh-CN" sz="2000" b="1" dirty="0">
                <a:latin typeface="Arial" pitchFamily="34" charset="0"/>
                <a:ea typeface="宋体" charset="-122"/>
                <a:cs typeface="Arial" pitchFamily="34" charset="0"/>
              </a:rPr>
              <a:t> (Sec), e.g. glutathione </a:t>
            </a:r>
            <a:r>
              <a:rPr lang="en-US" altLang="zh-CN" sz="2000" b="1" dirty="0" err="1">
                <a:latin typeface="Arial" pitchFamily="34" charset="0"/>
                <a:ea typeface="宋体" charset="-122"/>
                <a:cs typeface="Arial" pitchFamily="34" charset="0"/>
              </a:rPr>
              <a:t>peroxidases</a:t>
            </a:r>
            <a:r>
              <a:rPr lang="en-US" altLang="zh-CN" sz="2000" b="1" dirty="0">
                <a:latin typeface="Arial" pitchFamily="34" charset="0"/>
                <a:ea typeface="宋体" charset="-122"/>
                <a:cs typeface="Arial" pitchFamily="34" charset="0"/>
              </a:rPr>
              <a:t> (GPx-1, GPx-2, GPx-3 and GPx-4), </a:t>
            </a:r>
            <a:r>
              <a:rPr lang="en-US" altLang="zh-CN" sz="2000" b="1" dirty="0" err="1">
                <a:latin typeface="Arial" pitchFamily="34" charset="0"/>
                <a:ea typeface="宋体" charset="-122"/>
                <a:cs typeface="Arial" pitchFamily="34" charset="0"/>
              </a:rPr>
              <a:t>selenoprotein</a:t>
            </a:r>
            <a:r>
              <a:rPr lang="en-US" altLang="zh-CN" sz="2000" b="1" dirty="0">
                <a:latin typeface="Arial" pitchFamily="34" charset="0"/>
                <a:ea typeface="宋体" charset="-122"/>
                <a:cs typeface="Arial" pitchFamily="34" charset="0"/>
              </a:rPr>
              <a:t> P, </a:t>
            </a:r>
            <a:r>
              <a:rPr lang="en-US" altLang="zh-CN" sz="2000" b="1" dirty="0" err="1">
                <a:latin typeface="Arial" pitchFamily="34" charset="0"/>
                <a:ea typeface="宋体" charset="-122"/>
                <a:cs typeface="Arial" pitchFamily="34" charset="0"/>
              </a:rPr>
              <a:t>selenoprotein</a:t>
            </a:r>
            <a:r>
              <a:rPr lang="en-US" altLang="zh-CN" sz="2000" b="1" dirty="0">
                <a:latin typeface="Arial" pitchFamily="34" charset="0"/>
                <a:ea typeface="宋体" charset="-122"/>
                <a:cs typeface="Arial" pitchFamily="34" charset="0"/>
              </a:rPr>
              <a:t> W, etc;</a:t>
            </a:r>
          </a:p>
          <a:p>
            <a:pPr marL="342900" indent="-342900">
              <a:buFontTx/>
              <a:buAutoNum type="arabicPeriod"/>
            </a:pPr>
            <a:endParaRPr lang="en-US" altLang="zh-CN" sz="2000" b="1" dirty="0">
              <a:latin typeface="Arial" pitchFamily="34" charset="0"/>
              <a:ea typeface="宋体" charset="-122"/>
              <a:cs typeface="Arial" pitchFamily="34" charset="0"/>
            </a:endParaRPr>
          </a:p>
          <a:p>
            <a:pPr marL="342900" indent="-342900">
              <a:buFontTx/>
              <a:buAutoNum type="arabicPeriod"/>
            </a:pPr>
            <a:r>
              <a:rPr lang="en-US" altLang="zh-CN" sz="2000" b="1" u="sng" dirty="0">
                <a:latin typeface="Arial" pitchFamily="34" charset="0"/>
                <a:ea typeface="宋体" charset="-122"/>
                <a:cs typeface="Arial" pitchFamily="34" charset="0"/>
              </a:rPr>
              <a:t>Selenium-binding protein</a:t>
            </a:r>
            <a:r>
              <a:rPr lang="en-US" altLang="zh-CN" sz="2000" b="1" dirty="0">
                <a:latin typeface="Arial" pitchFamily="34" charset="0"/>
                <a:ea typeface="宋体" charset="-122"/>
                <a:cs typeface="Arial" pitchFamily="34" charset="0"/>
              </a:rPr>
              <a:t>: human, hSBP1, SELEBP; mouse, SBP1, SBP2.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9552" y="692696"/>
            <a:ext cx="8229600" cy="3447098"/>
          </a:xfrm>
          <a:prstGeom prst="rect">
            <a:avLst/>
          </a:prstGeom>
          <a:noFill/>
          <a:ln w="9525">
            <a:noFill/>
            <a:miter lim="800000"/>
            <a:headEnd/>
            <a:tailEnd/>
          </a:ln>
        </p:spPr>
        <p:txBody>
          <a:bodyPr>
            <a:spAutoFit/>
          </a:bodyPr>
          <a:lstStyle/>
          <a:p>
            <a:r>
              <a:rPr lang="en-US" altLang="zh-CN" sz="2800" b="1" dirty="0">
                <a:solidFill>
                  <a:srgbClr val="FF6600"/>
                </a:solidFill>
                <a:latin typeface="Arial" pitchFamily="34" charset="0"/>
                <a:ea typeface="宋体" charset="-122"/>
                <a:cs typeface="Arial" pitchFamily="34" charset="0"/>
              </a:rPr>
              <a:t>Identification of selenium-binding protein:</a:t>
            </a:r>
          </a:p>
          <a:p>
            <a:r>
              <a:rPr lang="en-US" altLang="zh-CN" sz="2000" b="1" dirty="0" smtClean="0">
                <a:ea typeface="宋体" charset="-122"/>
              </a:rPr>
              <a:t>SBP1 </a:t>
            </a:r>
            <a:r>
              <a:rPr lang="en-US" altLang="zh-CN" sz="2000" b="1" dirty="0">
                <a:ea typeface="宋体" charset="-122"/>
              </a:rPr>
              <a:t>was discovered in rat liver and intestinal tract </a:t>
            </a:r>
            <a:r>
              <a:rPr lang="en-US" altLang="zh-CN" b="1" dirty="0">
                <a:ea typeface="宋体" charset="-122"/>
              </a:rPr>
              <a:t>(</a:t>
            </a:r>
            <a:r>
              <a:rPr lang="en-US" altLang="zh-CN" b="1" dirty="0" err="1">
                <a:ea typeface="宋体" charset="-122"/>
              </a:rPr>
              <a:t>Banerjee</a:t>
            </a:r>
            <a:r>
              <a:rPr lang="en-US" altLang="zh-CN" b="1" dirty="0">
                <a:ea typeface="宋体" charset="-122"/>
              </a:rPr>
              <a:t> et al, BBRC, 1982; </a:t>
            </a:r>
            <a:r>
              <a:rPr lang="en-US" altLang="zh-CN" b="1" dirty="0" err="1">
                <a:ea typeface="宋体" charset="-122"/>
              </a:rPr>
              <a:t>Sani</a:t>
            </a:r>
            <a:r>
              <a:rPr lang="en-US" altLang="zh-CN" b="1" dirty="0">
                <a:ea typeface="宋体" charset="-122"/>
              </a:rPr>
              <a:t>, et al. Carcinogenesis. 1988</a:t>
            </a:r>
            <a:r>
              <a:rPr lang="en-US" altLang="zh-CN" dirty="0">
                <a:ea typeface="宋体" charset="-122"/>
              </a:rPr>
              <a:t>; </a:t>
            </a:r>
            <a:r>
              <a:rPr lang="en-US" altLang="zh-CN" b="1" dirty="0">
                <a:ea typeface="宋体" charset="-122"/>
              </a:rPr>
              <a:t>Morrison, et al, </a:t>
            </a:r>
            <a:r>
              <a:rPr lang="en-US" altLang="zh-CN" b="1" i="1" dirty="0">
                <a:ea typeface="宋体" charset="-122"/>
              </a:rPr>
              <a:t>In vivo.</a:t>
            </a:r>
            <a:r>
              <a:rPr lang="en-US" altLang="zh-CN" b="1" dirty="0">
                <a:ea typeface="宋体" charset="-122"/>
              </a:rPr>
              <a:t> </a:t>
            </a:r>
            <a:r>
              <a:rPr lang="en-US" altLang="zh-CN" b="1" dirty="0" smtClean="0">
                <a:ea typeface="宋体" charset="-122"/>
              </a:rPr>
              <a:t>1989)</a:t>
            </a:r>
            <a:r>
              <a:rPr lang="en-US" altLang="zh-CN" dirty="0">
                <a:ea typeface="宋体" charset="-122"/>
              </a:rPr>
              <a:t> </a:t>
            </a:r>
            <a:r>
              <a:rPr lang="en-US" altLang="zh-CN" dirty="0" smtClean="0">
                <a:ea typeface="宋体" charset="-122"/>
              </a:rPr>
              <a:t>	</a:t>
            </a:r>
            <a:r>
              <a:rPr lang="en-US" altLang="zh-CN" i="1" dirty="0" smtClean="0">
                <a:ea typeface="宋体" charset="-122"/>
              </a:rPr>
              <a:t>The </a:t>
            </a:r>
            <a:r>
              <a:rPr lang="en-US" altLang="zh-CN" i="1" dirty="0">
                <a:ea typeface="宋体" charset="-122"/>
              </a:rPr>
              <a:t>selenium-binding proteins were different from </a:t>
            </a:r>
            <a:r>
              <a:rPr lang="en-US" altLang="zh-CN" i="1" dirty="0" err="1">
                <a:ea typeface="宋体" charset="-122"/>
              </a:rPr>
              <a:t>selenoproteins</a:t>
            </a:r>
            <a:r>
              <a:rPr lang="en-US" altLang="zh-CN" i="1" dirty="0">
                <a:ea typeface="宋体" charset="-122"/>
              </a:rPr>
              <a:t> </a:t>
            </a:r>
            <a:r>
              <a:rPr lang="en-US" altLang="zh-CN" i="1" dirty="0" smtClean="0">
                <a:ea typeface="宋体" charset="-122"/>
              </a:rPr>
              <a:t>	(</a:t>
            </a:r>
            <a:r>
              <a:rPr lang="en-US" altLang="zh-CN" i="1" dirty="0">
                <a:ea typeface="宋体" charset="-122"/>
              </a:rPr>
              <a:t>glutathione </a:t>
            </a:r>
            <a:r>
              <a:rPr lang="en-US" altLang="zh-CN" i="1" dirty="0" err="1">
                <a:ea typeface="宋体" charset="-122"/>
              </a:rPr>
              <a:t>peroxidase</a:t>
            </a:r>
            <a:r>
              <a:rPr lang="en-US" altLang="zh-CN" i="1" dirty="0">
                <a:ea typeface="宋体" charset="-122"/>
              </a:rPr>
              <a:t>, etc)</a:t>
            </a:r>
          </a:p>
          <a:p>
            <a:endParaRPr lang="en-US" altLang="zh-CN" i="1" dirty="0">
              <a:ea typeface="宋体" charset="-122"/>
            </a:endParaRPr>
          </a:p>
          <a:p>
            <a:r>
              <a:rPr lang="en-US" altLang="zh-CN" sz="2000" b="1" dirty="0">
                <a:ea typeface="宋体" charset="-122"/>
              </a:rPr>
              <a:t>SBP1 was found to have anti-cancer function via binding selenium in mice</a:t>
            </a:r>
            <a:r>
              <a:rPr lang="en-US" altLang="zh-CN" b="1" dirty="0">
                <a:ea typeface="宋体" charset="-122"/>
              </a:rPr>
              <a:t> (</a:t>
            </a:r>
            <a:r>
              <a:rPr lang="en-US" altLang="zh-CN" b="1" dirty="0" err="1">
                <a:ea typeface="宋体" charset="-122"/>
              </a:rPr>
              <a:t>Bansal</a:t>
            </a:r>
            <a:r>
              <a:rPr lang="en-US" altLang="zh-CN" b="1" dirty="0">
                <a:ea typeface="宋体" charset="-122"/>
              </a:rPr>
              <a:t>, et al, Carcinogenesis, 1990)</a:t>
            </a:r>
          </a:p>
          <a:p>
            <a:endParaRPr lang="en-US" altLang="zh-CN" b="1" dirty="0">
              <a:ea typeface="宋体" charset="-122"/>
            </a:endParaRPr>
          </a:p>
          <a:p>
            <a:r>
              <a:rPr lang="en-US" altLang="zh-CN" sz="2000" b="1" dirty="0">
                <a:ea typeface="宋体" charset="-122"/>
              </a:rPr>
              <a:t>Human SBP1 was cloned and characterized in 1997 </a:t>
            </a:r>
            <a:r>
              <a:rPr lang="en-US" altLang="zh-CN" sz="2000" b="1" dirty="0" smtClean="0">
                <a:ea typeface="宋体" charset="-122"/>
              </a:rPr>
              <a:t> (J. Cell. </a:t>
            </a:r>
            <a:r>
              <a:rPr lang="en-US" altLang="zh-CN" sz="2000" b="1" dirty="0" err="1" smtClean="0">
                <a:ea typeface="宋体" charset="-122"/>
              </a:rPr>
              <a:t>Biolochem</a:t>
            </a:r>
            <a:r>
              <a:rPr lang="en-US" altLang="zh-CN" sz="2000" b="1" dirty="0">
                <a:ea typeface="宋体" charset="-122"/>
              </a:rPr>
              <a:t>, 1997, 64: 217)</a:t>
            </a:r>
          </a:p>
        </p:txBody>
      </p:sp>
      <p:grpSp>
        <p:nvGrpSpPr>
          <p:cNvPr id="2" name="Group 3"/>
          <p:cNvGrpSpPr>
            <a:grpSpLocks/>
          </p:cNvGrpSpPr>
          <p:nvPr/>
        </p:nvGrpSpPr>
        <p:grpSpPr bwMode="auto">
          <a:xfrm>
            <a:off x="827584" y="4437112"/>
            <a:ext cx="7924800" cy="1879600"/>
            <a:chOff x="528" y="2976"/>
            <a:chExt cx="4704" cy="1136"/>
          </a:xfrm>
        </p:grpSpPr>
        <p:sp>
          <p:nvSpPr>
            <p:cNvPr id="18436" name="Text Box 4"/>
            <p:cNvSpPr txBox="1">
              <a:spLocks noChangeArrowheads="1"/>
            </p:cNvSpPr>
            <p:nvPr/>
          </p:nvSpPr>
          <p:spPr bwMode="auto">
            <a:xfrm>
              <a:off x="528" y="2976"/>
              <a:ext cx="4704" cy="499"/>
            </a:xfrm>
            <a:prstGeom prst="rect">
              <a:avLst/>
            </a:prstGeom>
            <a:noFill/>
            <a:ln w="9525">
              <a:noFill/>
              <a:miter lim="800000"/>
              <a:headEnd/>
              <a:tailEnd/>
            </a:ln>
          </p:spPr>
          <p:txBody>
            <a:bodyPr>
              <a:spAutoFit/>
            </a:bodyPr>
            <a:lstStyle/>
            <a:p>
              <a:r>
                <a:rPr lang="en-US" altLang="zh-CN" sz="1600" b="1" dirty="0">
                  <a:ea typeface="宋体" charset="-122"/>
                </a:rPr>
                <a:t>Genomic location:	Chromosome 1 at </a:t>
              </a:r>
              <a:r>
                <a:rPr lang="en-US" altLang="zh-CN" sz="1600" b="1" dirty="0">
                  <a:solidFill>
                    <a:schemeClr val="accent1"/>
                  </a:solidFill>
                  <a:ea typeface="宋体" charset="-122"/>
                </a:rPr>
                <a:t>location </a:t>
              </a:r>
              <a:r>
                <a:rPr lang="en-US" altLang="zh-CN" sz="1600" b="1" dirty="0">
                  <a:solidFill>
                    <a:schemeClr val="accent1"/>
                  </a:solidFill>
                  <a:ea typeface="宋体" charset="-122"/>
                  <a:hlinkClick r:id="rId3"/>
                </a:rPr>
                <a:t>149,603,402-149,611,833</a:t>
              </a:r>
              <a:r>
                <a:rPr lang="en-US" altLang="zh-CN" sz="1600" dirty="0">
                  <a:solidFill>
                    <a:schemeClr val="accent1"/>
                  </a:solidFill>
                  <a:ea typeface="宋体" charset="-122"/>
                </a:rPr>
                <a:t> </a:t>
              </a:r>
              <a:endParaRPr lang="en-US" altLang="zh-CN" sz="1600" b="1" dirty="0">
                <a:solidFill>
                  <a:schemeClr val="accent1"/>
                </a:solidFill>
                <a:ea typeface="宋体" charset="-122"/>
              </a:endParaRPr>
            </a:p>
            <a:p>
              <a:r>
                <a:rPr lang="en-US" altLang="zh-CN" sz="1600" b="1" dirty="0">
                  <a:ea typeface="宋体" charset="-122"/>
                </a:rPr>
                <a:t>Transcription: 	</a:t>
              </a:r>
              <a:r>
                <a:rPr lang="en-US" altLang="zh-CN" sz="1600" b="1" dirty="0" err="1">
                  <a:ea typeface="宋体" charset="-122"/>
                </a:rPr>
                <a:t>Exons</a:t>
              </a:r>
              <a:r>
                <a:rPr lang="en-US" altLang="zh-CN" sz="1600" b="1" dirty="0">
                  <a:ea typeface="宋体" charset="-122"/>
                </a:rPr>
                <a:t>: 12; </a:t>
              </a:r>
              <a:r>
                <a:rPr lang="en-US" altLang="zh-CN" sz="1600" b="1" dirty="0" smtClean="0">
                  <a:ea typeface="宋体" charset="-122"/>
                </a:rPr>
                <a:t>   Transcript </a:t>
              </a:r>
              <a:r>
                <a:rPr lang="en-US" altLang="zh-CN" sz="1600" b="1" dirty="0">
                  <a:ea typeface="宋体" charset="-122"/>
                </a:rPr>
                <a:t>length: 1,752 bps; </a:t>
              </a:r>
            </a:p>
            <a:p>
              <a:r>
                <a:rPr lang="en-US" altLang="zh-CN" sz="1600" b="1" dirty="0">
                  <a:ea typeface="宋体" charset="-122"/>
                </a:rPr>
                <a:t>Translation length: 	472 residues </a:t>
              </a:r>
            </a:p>
          </p:txBody>
        </p:sp>
        <p:pic>
          <p:nvPicPr>
            <p:cNvPr id="18437" name="Picture 5"/>
            <p:cNvPicPr>
              <a:picLocks noChangeAspect="1" noChangeArrowheads="1"/>
            </p:cNvPicPr>
            <p:nvPr/>
          </p:nvPicPr>
          <p:blipFill>
            <a:blip r:embed="rId4" cstate="print"/>
            <a:srcRect/>
            <a:stretch>
              <a:fillRect/>
            </a:stretch>
          </p:blipFill>
          <p:spPr bwMode="auto">
            <a:xfrm>
              <a:off x="576" y="3611"/>
              <a:ext cx="4320" cy="50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9552" y="692696"/>
            <a:ext cx="8077200" cy="5170646"/>
          </a:xfrm>
          <a:prstGeom prst="rect">
            <a:avLst/>
          </a:prstGeom>
          <a:noFill/>
          <a:ln w="9525">
            <a:noFill/>
            <a:miter lim="800000"/>
            <a:headEnd/>
            <a:tailEnd/>
          </a:ln>
        </p:spPr>
        <p:txBody>
          <a:bodyPr>
            <a:spAutoFit/>
          </a:bodyPr>
          <a:lstStyle/>
          <a:p>
            <a:pPr marL="342900" indent="-342900" algn="ctr">
              <a:spcBef>
                <a:spcPts val="1200"/>
              </a:spcBef>
            </a:pPr>
            <a:r>
              <a:rPr lang="en-US" altLang="zh-CN" sz="2400" b="1" dirty="0">
                <a:solidFill>
                  <a:srgbClr val="FF6600"/>
                </a:solidFill>
                <a:latin typeface="Arial" pitchFamily="34" charset="0"/>
                <a:ea typeface="宋体" charset="-122"/>
                <a:cs typeface="Arial" pitchFamily="34" charset="0"/>
              </a:rPr>
              <a:t>SBP1 and Cancers:</a:t>
            </a:r>
          </a:p>
          <a:p>
            <a:pPr marL="342900" indent="-342900">
              <a:spcBef>
                <a:spcPts val="1200"/>
              </a:spcBef>
            </a:pPr>
            <a:r>
              <a:rPr lang="en-US" altLang="zh-CN" dirty="0" smtClean="0">
                <a:latin typeface="Arial" pitchFamily="34" charset="0"/>
                <a:ea typeface="宋体" charset="-122"/>
                <a:cs typeface="Arial" pitchFamily="34" charset="0"/>
              </a:rPr>
              <a:t>SBP1 </a:t>
            </a:r>
            <a:r>
              <a:rPr lang="en-US" altLang="zh-CN" dirty="0">
                <a:latin typeface="Arial" pitchFamily="34" charset="0"/>
                <a:ea typeface="宋体" charset="-122"/>
                <a:cs typeface="Arial" pitchFamily="34" charset="0"/>
              </a:rPr>
              <a:t>expression is reduced in human cancer tissues and the reduction of SBP1 in cancer is associated with poor survival:</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Prostate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Yang, </a:t>
            </a:r>
            <a:r>
              <a:rPr lang="en-US" altLang="zh-CN" sz="1400" b="1" i="1" dirty="0">
                <a:latin typeface="Arial" pitchFamily="34" charset="0"/>
                <a:ea typeface="宋体" charset="-122"/>
                <a:cs typeface="Arial" pitchFamily="34" charset="0"/>
              </a:rPr>
              <a:t>Cancer Res</a:t>
            </a:r>
            <a:r>
              <a:rPr lang="en-US" altLang="zh-CN" sz="1400" b="1" dirty="0">
                <a:latin typeface="Arial" pitchFamily="34" charset="0"/>
                <a:ea typeface="宋体" charset="-122"/>
                <a:cs typeface="Arial" pitchFamily="34" charset="0"/>
              </a:rPr>
              <a:t>, 1998, 58: 3150-3</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Lung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Chen et al, </a:t>
            </a:r>
            <a:r>
              <a:rPr lang="en-US" altLang="zh-CN" sz="1400" b="1" i="1" dirty="0">
                <a:latin typeface="Arial" pitchFamily="34" charset="0"/>
                <a:ea typeface="宋体" charset="-122"/>
                <a:cs typeface="Arial" pitchFamily="34" charset="0"/>
              </a:rPr>
              <a:t>J </a:t>
            </a:r>
            <a:r>
              <a:rPr lang="en-US" altLang="zh-CN" sz="1400" b="1" i="1" dirty="0" err="1">
                <a:latin typeface="Arial" pitchFamily="34" charset="0"/>
                <a:ea typeface="宋体" charset="-122"/>
                <a:cs typeface="Arial" pitchFamily="34" charset="0"/>
              </a:rPr>
              <a:t>Pathol</a:t>
            </a:r>
            <a:r>
              <a:rPr lang="en-US" altLang="zh-CN" sz="1400" b="1" dirty="0">
                <a:latin typeface="Arial" pitchFamily="34" charset="0"/>
                <a:ea typeface="宋体" charset="-122"/>
                <a:cs typeface="Arial" pitchFamily="34" charset="0"/>
              </a:rPr>
              <a:t>, 2004, 202: 321-9</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Pleural </a:t>
            </a:r>
            <a:r>
              <a:rPr lang="en-US" altLang="zh-CN" b="1" dirty="0" err="1">
                <a:latin typeface="Arial" pitchFamily="34" charset="0"/>
                <a:ea typeface="宋体" charset="-122"/>
                <a:cs typeface="Arial" pitchFamily="34" charset="0"/>
              </a:rPr>
              <a:t>Mesothelioma</a:t>
            </a:r>
            <a:r>
              <a:rPr lang="en-US" altLang="zh-CN" b="1" dirty="0">
                <a:latin typeface="Arial" pitchFamily="34" charset="0"/>
                <a:ea typeface="宋体" charset="-122"/>
                <a:cs typeface="Arial" pitchFamily="34" charset="0"/>
              </a:rPr>
              <a:t> (</a:t>
            </a:r>
            <a:r>
              <a:rPr lang="en-US" altLang="zh-CN" sz="1400" b="1" dirty="0">
                <a:latin typeface="Arial" pitchFamily="34" charset="0"/>
                <a:ea typeface="宋体" charset="-122"/>
                <a:cs typeface="Arial" pitchFamily="34" charset="0"/>
              </a:rPr>
              <a:t>Pass et </a:t>
            </a:r>
            <a:r>
              <a:rPr lang="en-US" altLang="zh-CN" sz="1400" b="1" dirty="0" err="1">
                <a:latin typeface="Arial" pitchFamily="34" charset="0"/>
                <a:ea typeface="宋体" charset="-122"/>
                <a:cs typeface="Arial" pitchFamily="34" charset="0"/>
              </a:rPr>
              <a:t>al,</a:t>
            </a:r>
            <a:r>
              <a:rPr lang="en-US" altLang="zh-CN" sz="1400" b="1" i="1" dirty="0" err="1">
                <a:latin typeface="Arial" pitchFamily="34" charset="0"/>
                <a:ea typeface="宋体" charset="-122"/>
                <a:cs typeface="Arial" pitchFamily="34" charset="0"/>
              </a:rPr>
              <a:t>Clin</a:t>
            </a:r>
            <a:r>
              <a:rPr lang="en-US" altLang="zh-CN" sz="1400" b="1" i="1" dirty="0">
                <a:latin typeface="Arial" pitchFamily="34" charset="0"/>
                <a:ea typeface="宋体" charset="-122"/>
                <a:cs typeface="Arial" pitchFamily="34" charset="0"/>
              </a:rPr>
              <a:t>. </a:t>
            </a:r>
            <a:r>
              <a:rPr lang="en-US" altLang="zh-CN" sz="1400" b="1" i="1" dirty="0" err="1">
                <a:latin typeface="Arial" pitchFamily="34" charset="0"/>
                <a:ea typeface="宋体" charset="-122"/>
                <a:cs typeface="Arial" pitchFamily="34" charset="0"/>
              </a:rPr>
              <a:t>Can.Res</a:t>
            </a:r>
            <a:r>
              <a:rPr lang="en-US" altLang="zh-CN" sz="1400" b="1" dirty="0">
                <a:latin typeface="Arial" pitchFamily="34" charset="0"/>
                <a:ea typeface="宋体" charset="-122"/>
                <a:cs typeface="Arial" pitchFamily="34" charset="0"/>
              </a:rPr>
              <a:t>., 2004, 10:849-859</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Ovarian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Huang et al, </a:t>
            </a:r>
            <a:r>
              <a:rPr lang="en-US" altLang="zh-CN" sz="1400" b="1" i="1" dirty="0" err="1">
                <a:latin typeface="Arial" pitchFamily="34" charset="0"/>
                <a:ea typeface="宋体" charset="-122"/>
                <a:cs typeface="Arial" pitchFamily="34" charset="0"/>
              </a:rPr>
              <a:t>Int</a:t>
            </a:r>
            <a:r>
              <a:rPr lang="en-US" altLang="zh-CN" sz="1400" b="1" i="1" dirty="0">
                <a:latin typeface="Arial" pitchFamily="34" charset="0"/>
                <a:ea typeface="宋体" charset="-122"/>
                <a:cs typeface="Arial" pitchFamily="34" charset="0"/>
              </a:rPr>
              <a:t> J Cancer</a:t>
            </a:r>
            <a:r>
              <a:rPr lang="en-US" altLang="zh-CN" sz="1400" b="1" dirty="0">
                <a:latin typeface="Arial" pitchFamily="34" charset="0"/>
                <a:ea typeface="宋体" charset="-122"/>
                <a:cs typeface="Arial" pitchFamily="34" charset="0"/>
              </a:rPr>
              <a:t>, 2006, 118: 2433-40; Zhang et al, </a:t>
            </a:r>
            <a:r>
              <a:rPr lang="en-US" altLang="zh-CN" sz="1400" b="1" i="1" dirty="0">
                <a:latin typeface="Arial" pitchFamily="34" charset="0"/>
                <a:ea typeface="宋体" charset="-122"/>
                <a:cs typeface="Arial" pitchFamily="34" charset="0"/>
              </a:rPr>
              <a:t>Hum </a:t>
            </a:r>
            <a:r>
              <a:rPr lang="en-US" altLang="zh-CN" sz="1400" b="1" i="1" dirty="0" err="1">
                <a:latin typeface="Arial" pitchFamily="34" charset="0"/>
                <a:ea typeface="宋体" charset="-122"/>
                <a:cs typeface="Arial" pitchFamily="34" charset="0"/>
              </a:rPr>
              <a:t>Pathol</a:t>
            </a:r>
            <a:r>
              <a:rPr lang="en-US" altLang="zh-CN" sz="1400" b="1" dirty="0">
                <a:latin typeface="Arial" pitchFamily="34" charset="0"/>
                <a:ea typeface="宋体" charset="-122"/>
                <a:cs typeface="Arial" pitchFamily="34" charset="0"/>
              </a:rPr>
              <a:t>, 2010, 41: 255-61</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Colorectal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Li et al, </a:t>
            </a:r>
            <a:r>
              <a:rPr lang="en-US" altLang="zh-CN" sz="1400" b="1" i="1" dirty="0" err="1">
                <a:latin typeface="Arial" pitchFamily="34" charset="0"/>
                <a:ea typeface="宋体" charset="-122"/>
                <a:cs typeface="Arial" pitchFamily="34" charset="0"/>
              </a:rPr>
              <a:t>Proc.AACR</a:t>
            </a:r>
            <a:r>
              <a:rPr lang="en-US" altLang="zh-CN" sz="1400" b="1" dirty="0">
                <a:latin typeface="Arial" pitchFamily="34" charset="0"/>
                <a:ea typeface="宋体" charset="-122"/>
                <a:cs typeface="Arial" pitchFamily="34" charset="0"/>
              </a:rPr>
              <a:t>, 2005; Kim et al, </a:t>
            </a:r>
            <a:r>
              <a:rPr lang="en-US" altLang="zh-CN" sz="1400" b="1" i="1" dirty="0">
                <a:latin typeface="Arial" pitchFamily="34" charset="0"/>
                <a:ea typeface="宋体" charset="-122"/>
                <a:cs typeface="Arial" pitchFamily="34" charset="0"/>
              </a:rPr>
              <a:t>Proteomics</a:t>
            </a:r>
            <a:r>
              <a:rPr lang="en-US" altLang="zh-CN" sz="1400" b="1" dirty="0">
                <a:latin typeface="Arial" pitchFamily="34" charset="0"/>
                <a:ea typeface="宋体" charset="-122"/>
                <a:cs typeface="Arial" pitchFamily="34" charset="0"/>
              </a:rPr>
              <a:t>, 2006, 6: 3466-76; Li et al, </a:t>
            </a:r>
            <a:r>
              <a:rPr lang="en-US" altLang="zh-CN" sz="1400" b="1" i="1" dirty="0">
                <a:latin typeface="Arial" pitchFamily="34" charset="0"/>
                <a:ea typeface="宋体" charset="-122"/>
                <a:cs typeface="Arial" pitchFamily="34" charset="0"/>
              </a:rPr>
              <a:t>Mol </a:t>
            </a:r>
            <a:r>
              <a:rPr lang="en-US" altLang="zh-CN" sz="1400" b="1" i="1" dirty="0" err="1">
                <a:latin typeface="Arial" pitchFamily="34" charset="0"/>
                <a:ea typeface="宋体" charset="-122"/>
                <a:cs typeface="Arial" pitchFamily="34" charset="0"/>
              </a:rPr>
              <a:t>Nutr</a:t>
            </a:r>
            <a:r>
              <a:rPr lang="en-US" altLang="zh-CN" sz="1400" b="1" i="1" dirty="0">
                <a:latin typeface="Arial" pitchFamily="34" charset="0"/>
                <a:ea typeface="宋体" charset="-122"/>
                <a:cs typeface="Arial" pitchFamily="34" charset="0"/>
              </a:rPr>
              <a:t> Food Res</a:t>
            </a:r>
            <a:r>
              <a:rPr lang="en-US" altLang="zh-CN" sz="1400" b="1" dirty="0">
                <a:latin typeface="Arial" pitchFamily="34" charset="0"/>
                <a:ea typeface="宋体" charset="-122"/>
                <a:cs typeface="Arial" pitchFamily="34" charset="0"/>
              </a:rPr>
              <a:t>, 2008</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Thyroid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Brown et a, Mol. </a:t>
            </a:r>
            <a:r>
              <a:rPr lang="en-US" altLang="zh-CN" sz="1400" b="1" i="1" dirty="0">
                <a:latin typeface="Arial" pitchFamily="34" charset="0"/>
                <a:ea typeface="宋体" charset="-122"/>
                <a:cs typeface="Arial" pitchFamily="34" charset="0"/>
              </a:rPr>
              <a:t>Carcinogenesis</a:t>
            </a:r>
            <a:r>
              <a:rPr lang="en-US" altLang="zh-CN" sz="1400" b="1" dirty="0">
                <a:latin typeface="Arial" pitchFamily="34" charset="0"/>
                <a:ea typeface="宋体" charset="-122"/>
                <a:cs typeface="Arial" pitchFamily="34" charset="0"/>
              </a:rPr>
              <a:t>, 2006, 45: 613-626</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Esophageal </a:t>
            </a:r>
            <a:r>
              <a:rPr lang="en-US" altLang="zh-CN" b="1" dirty="0">
                <a:latin typeface="Arial" pitchFamily="34" charset="0"/>
                <a:ea typeface="宋体" charset="-122"/>
                <a:cs typeface="Arial" pitchFamily="34" charset="0"/>
              </a:rPr>
              <a:t>cancer (</a:t>
            </a:r>
            <a:r>
              <a:rPr lang="en-US" altLang="zh-CN" sz="1400" b="1" i="1" dirty="0">
                <a:latin typeface="Arial" pitchFamily="34" charset="0"/>
                <a:ea typeface="宋体" charset="-122"/>
                <a:cs typeface="Arial" pitchFamily="34" charset="0"/>
              </a:rPr>
              <a:t>Silvers et al, </a:t>
            </a:r>
            <a:r>
              <a:rPr lang="en-US" altLang="zh-CN" sz="1400" b="1" i="1" dirty="0" err="1">
                <a:latin typeface="Arial" pitchFamily="34" charset="0"/>
                <a:ea typeface="宋体" charset="-122"/>
                <a:cs typeface="Arial" pitchFamily="34" charset="0"/>
              </a:rPr>
              <a:t>Clin</a:t>
            </a:r>
            <a:r>
              <a:rPr lang="en-US" altLang="zh-CN" sz="1400" b="1" i="1" dirty="0">
                <a:latin typeface="Arial" pitchFamily="34" charset="0"/>
                <a:ea typeface="宋体" charset="-122"/>
                <a:cs typeface="Arial" pitchFamily="34" charset="0"/>
              </a:rPr>
              <a:t> Can. Res, 2010,  16: 2009-21</a:t>
            </a:r>
            <a:r>
              <a:rPr lang="en-US" altLang="zh-CN" b="1" dirty="0">
                <a:latin typeface="Arial" pitchFamily="34" charset="0"/>
                <a:ea typeface="宋体" charset="-122"/>
                <a:cs typeface="Arial" pitchFamily="34" charset="0"/>
              </a:rPr>
              <a:t>)</a:t>
            </a:r>
          </a:p>
          <a:p>
            <a:pPr marL="342900" indent="-342900">
              <a:spcBef>
                <a:spcPts val="1200"/>
              </a:spcBef>
              <a:buFontTx/>
              <a:buAutoNum type="arabicPeriod"/>
            </a:pPr>
            <a:r>
              <a:rPr lang="en-US" altLang="zh-CN" b="1" dirty="0" smtClean="0">
                <a:latin typeface="Arial" pitchFamily="34" charset="0"/>
                <a:ea typeface="宋体" charset="-122"/>
                <a:cs typeface="Arial" pitchFamily="34" charset="0"/>
              </a:rPr>
              <a:t>Gastric </a:t>
            </a:r>
            <a:r>
              <a:rPr lang="en-US" altLang="zh-CN" b="1" dirty="0">
                <a:latin typeface="Arial" pitchFamily="34" charset="0"/>
                <a:ea typeface="宋体" charset="-122"/>
                <a:cs typeface="Arial" pitchFamily="34" charset="0"/>
              </a:rPr>
              <a:t>cancer (</a:t>
            </a:r>
            <a:r>
              <a:rPr lang="en-US" altLang="zh-CN" sz="1400" b="1" dirty="0">
                <a:latin typeface="Arial" pitchFamily="34" charset="0"/>
                <a:ea typeface="宋体" charset="-122"/>
                <a:cs typeface="Arial" pitchFamily="34" charset="0"/>
              </a:rPr>
              <a:t>Zhang et al, </a:t>
            </a:r>
            <a:r>
              <a:rPr lang="en-US" altLang="zh-CN" sz="1400" b="1" i="1" dirty="0">
                <a:latin typeface="Arial" pitchFamily="34" charset="0"/>
                <a:ea typeface="宋体" charset="-122"/>
                <a:cs typeface="Arial" pitchFamily="34" charset="0"/>
              </a:rPr>
              <a:t>Med. </a:t>
            </a:r>
            <a:r>
              <a:rPr lang="en-US" altLang="zh-CN" sz="1400" b="1" i="1" dirty="0" err="1">
                <a:latin typeface="Arial" pitchFamily="34" charset="0"/>
                <a:ea typeface="宋体" charset="-122"/>
                <a:cs typeface="Arial" pitchFamily="34" charset="0"/>
              </a:rPr>
              <a:t>Oncol</a:t>
            </a:r>
            <a:r>
              <a:rPr lang="en-US" altLang="zh-CN" sz="1400" b="1" dirty="0">
                <a:latin typeface="Arial" pitchFamily="34" charset="0"/>
                <a:ea typeface="宋体" charset="-122"/>
                <a:cs typeface="Arial" pitchFamily="34" charset="0"/>
              </a:rPr>
              <a:t>, 2010, </a:t>
            </a:r>
            <a:r>
              <a:rPr lang="en-US" altLang="zh-CN" sz="1400" b="1" dirty="0" smtClean="0">
                <a:latin typeface="Arial" pitchFamily="34" charset="0"/>
                <a:cs typeface="Arial" pitchFamily="34" charset="0"/>
              </a:rPr>
              <a:t>Jun;28(2):481-7</a:t>
            </a:r>
            <a:r>
              <a:rPr lang="en-US" altLang="zh-CN" b="1" dirty="0" smtClean="0">
                <a:latin typeface="Arial" pitchFamily="34" charset="0"/>
                <a:ea typeface="宋体" charset="-122"/>
                <a:cs typeface="Arial" pitchFamily="34" charset="0"/>
              </a:rPr>
              <a:t>)</a:t>
            </a:r>
            <a:endParaRPr lang="en-US" altLang="zh-CN" b="1" dirty="0">
              <a:latin typeface="Arial" pitchFamily="34" charset="0"/>
              <a:ea typeface="宋体"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187624" y="2132856"/>
            <a:ext cx="6172200" cy="1552575"/>
          </a:xfrm>
          <a:prstGeom prst="rect">
            <a:avLst/>
          </a:prstGeom>
          <a:noFill/>
          <a:ln w="9525">
            <a:noFill/>
            <a:miter lim="800000"/>
            <a:headEnd/>
            <a:tailEnd/>
          </a:ln>
        </p:spPr>
      </p:pic>
      <p:sp>
        <p:nvSpPr>
          <p:cNvPr id="20485" name="Text Box 5"/>
          <p:cNvSpPr txBox="1">
            <a:spLocks noChangeArrowheads="1"/>
          </p:cNvSpPr>
          <p:nvPr/>
        </p:nvSpPr>
        <p:spPr bwMode="auto">
          <a:xfrm>
            <a:off x="323528" y="476672"/>
            <a:ext cx="8458200" cy="954107"/>
          </a:xfrm>
          <a:prstGeom prst="rect">
            <a:avLst/>
          </a:prstGeom>
          <a:noFill/>
          <a:ln w="9525">
            <a:noFill/>
            <a:miter lim="800000"/>
            <a:headEnd/>
            <a:tailEnd/>
          </a:ln>
        </p:spPr>
        <p:txBody>
          <a:bodyPr>
            <a:spAutoFit/>
          </a:bodyPr>
          <a:lstStyle/>
          <a:p>
            <a:pPr algn="ctr"/>
            <a:r>
              <a:rPr lang="en-US" altLang="zh-CN" sz="2800" b="1" dirty="0">
                <a:solidFill>
                  <a:srgbClr val="0C0CCE"/>
                </a:solidFill>
                <a:latin typeface="Arial" pitchFamily="34" charset="0"/>
                <a:ea typeface="宋体" charset="-122"/>
                <a:cs typeface="Arial" pitchFamily="34" charset="0"/>
              </a:rPr>
              <a:t>SBP1 </a:t>
            </a:r>
            <a:r>
              <a:rPr lang="en-US" altLang="zh-CN" sz="2800" b="1" dirty="0" smtClean="0">
                <a:solidFill>
                  <a:srgbClr val="0C0CCE"/>
                </a:solidFill>
                <a:latin typeface="Arial" pitchFamily="34" charset="0"/>
                <a:ea typeface="宋体" charset="-122"/>
                <a:cs typeface="Arial" pitchFamily="34" charset="0"/>
              </a:rPr>
              <a:t>expression was </a:t>
            </a:r>
            <a:r>
              <a:rPr lang="en-US" altLang="zh-CN" sz="2800" b="1" dirty="0">
                <a:solidFill>
                  <a:srgbClr val="0C0CCE"/>
                </a:solidFill>
                <a:latin typeface="Arial" pitchFamily="34" charset="0"/>
                <a:ea typeface="宋体" charset="-122"/>
                <a:cs typeface="Arial" pitchFamily="34" charset="0"/>
              </a:rPr>
              <a:t>reduced </a:t>
            </a:r>
          </a:p>
          <a:p>
            <a:pPr algn="ctr"/>
            <a:r>
              <a:rPr lang="en-US" altLang="zh-CN" sz="2800" b="1" dirty="0">
                <a:solidFill>
                  <a:srgbClr val="0C0CCE"/>
                </a:solidFill>
                <a:latin typeface="Arial" pitchFamily="34" charset="0"/>
                <a:ea typeface="宋体" charset="-122"/>
                <a:cs typeface="Arial" pitchFamily="34" charset="0"/>
              </a:rPr>
              <a:t>in colonic carcinomas </a:t>
            </a:r>
            <a:r>
              <a:rPr lang="en-US" altLang="zh-CN" sz="2800" b="1" dirty="0" err="1">
                <a:solidFill>
                  <a:srgbClr val="0C0CCE"/>
                </a:solidFill>
                <a:latin typeface="Arial" pitchFamily="34" charset="0"/>
                <a:ea typeface="宋体" charset="-122"/>
                <a:cs typeface="Arial" pitchFamily="34" charset="0"/>
              </a:rPr>
              <a:t>v.s</a:t>
            </a:r>
            <a:r>
              <a:rPr lang="en-US" altLang="zh-CN" sz="2800" b="1" dirty="0">
                <a:solidFill>
                  <a:srgbClr val="0C0CCE"/>
                </a:solidFill>
                <a:latin typeface="Arial" pitchFamily="34" charset="0"/>
                <a:ea typeface="宋体" charset="-122"/>
                <a:cs typeface="Arial" pitchFamily="34" charset="0"/>
              </a:rPr>
              <a:t>. normal </a:t>
            </a:r>
            <a:r>
              <a:rPr lang="en-US" altLang="zh-CN" sz="2800" b="1" dirty="0" smtClean="0">
                <a:solidFill>
                  <a:srgbClr val="0C0CCE"/>
                </a:solidFill>
                <a:latin typeface="Arial" pitchFamily="34" charset="0"/>
                <a:ea typeface="宋体" charset="-122"/>
                <a:cs typeface="Arial" pitchFamily="34" charset="0"/>
              </a:rPr>
              <a:t>mucosa</a:t>
            </a:r>
            <a:endParaRPr lang="en-US" altLang="zh-CN" sz="2800" b="1" dirty="0">
              <a:solidFill>
                <a:srgbClr val="0C0CCE"/>
              </a:solidFill>
              <a:latin typeface="Arial" pitchFamily="34" charset="0"/>
              <a:ea typeface="宋体" charset="-122"/>
              <a:cs typeface="Arial" pitchFamily="34" charset="0"/>
            </a:endParaRPr>
          </a:p>
        </p:txBody>
      </p:sp>
      <p:pic>
        <p:nvPicPr>
          <p:cNvPr id="19457" name="Picture 1"/>
          <p:cNvPicPr>
            <a:picLocks noChangeAspect="1" noChangeArrowheads="1"/>
          </p:cNvPicPr>
          <p:nvPr/>
        </p:nvPicPr>
        <p:blipFill>
          <a:blip r:embed="rId4" cstate="print"/>
          <a:srcRect/>
          <a:stretch>
            <a:fillRect/>
          </a:stretch>
        </p:blipFill>
        <p:spPr bwMode="auto">
          <a:xfrm>
            <a:off x="395536" y="4581129"/>
            <a:ext cx="4306465" cy="1368152"/>
          </a:xfrm>
          <a:prstGeom prst="rect">
            <a:avLst/>
          </a:prstGeom>
          <a:noFill/>
          <a:ln w="9525">
            <a:noFill/>
            <a:miter lim="800000"/>
            <a:headEnd/>
            <a:tailEnd/>
          </a:ln>
        </p:spPr>
      </p:pic>
      <p:pic>
        <p:nvPicPr>
          <p:cNvPr id="19458" name="Picture 2"/>
          <p:cNvPicPr>
            <a:picLocks noChangeAspect="1" noChangeArrowheads="1"/>
          </p:cNvPicPr>
          <p:nvPr/>
        </p:nvPicPr>
        <p:blipFill>
          <a:blip r:embed="rId5" cstate="print"/>
          <a:srcRect/>
          <a:stretch>
            <a:fillRect/>
          </a:stretch>
        </p:blipFill>
        <p:spPr bwMode="auto">
          <a:xfrm>
            <a:off x="4788024" y="4077072"/>
            <a:ext cx="3096344" cy="20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304801" y="3617052"/>
            <a:ext cx="5203304" cy="3240947"/>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3913195" y="1196752"/>
            <a:ext cx="4955349" cy="2520280"/>
          </a:xfrm>
          <a:prstGeom prst="rect">
            <a:avLst/>
          </a:prstGeom>
          <a:noFill/>
          <a:ln w="9525">
            <a:noFill/>
            <a:miter lim="800000"/>
            <a:headEnd/>
            <a:tailEnd/>
          </a:ln>
        </p:spPr>
      </p:pic>
      <p:sp>
        <p:nvSpPr>
          <p:cNvPr id="22532" name="Text Box 4"/>
          <p:cNvSpPr txBox="1">
            <a:spLocks noChangeArrowheads="1"/>
          </p:cNvSpPr>
          <p:nvPr/>
        </p:nvSpPr>
        <p:spPr bwMode="auto">
          <a:xfrm>
            <a:off x="0" y="404664"/>
            <a:ext cx="7779694" cy="830997"/>
          </a:xfrm>
          <a:prstGeom prst="rect">
            <a:avLst/>
          </a:prstGeom>
          <a:noFill/>
          <a:ln w="9525">
            <a:noFill/>
            <a:miter lim="800000"/>
            <a:headEnd/>
            <a:tailEnd/>
          </a:ln>
        </p:spPr>
        <p:txBody>
          <a:bodyPr wrap="none">
            <a:spAutoFit/>
          </a:bodyPr>
          <a:lstStyle/>
          <a:p>
            <a:r>
              <a:rPr lang="en-US" altLang="zh-CN" sz="2400" b="1" dirty="0">
                <a:solidFill>
                  <a:srgbClr val="0C0CCE"/>
                </a:solidFill>
                <a:latin typeface="Arial" pitchFamily="34" charset="0"/>
                <a:ea typeface="宋体" charset="-122"/>
                <a:cs typeface="Arial" pitchFamily="34" charset="0"/>
              </a:rPr>
              <a:t>Decreased expression of SBP1 in colorectal cancer </a:t>
            </a:r>
          </a:p>
          <a:p>
            <a:r>
              <a:rPr lang="en-US" altLang="zh-CN" sz="2400" b="1" dirty="0">
                <a:solidFill>
                  <a:srgbClr val="0C0CCE"/>
                </a:solidFill>
                <a:latin typeface="Arial" pitchFamily="34" charset="0"/>
                <a:ea typeface="宋体" charset="-122"/>
                <a:cs typeface="Arial" pitchFamily="34" charset="0"/>
              </a:rPr>
              <a:t>was associated with poor survival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533400" y="368398"/>
            <a:ext cx="7999040" cy="6337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1000</TotalTime>
  <Words>1201</Words>
  <Application>Microsoft Office PowerPoint</Application>
  <PresentationFormat>On-screen Show (4:3)</PresentationFormat>
  <Paragraphs>302</Paragraphs>
  <Slides>31</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Flow</vt:lpstr>
      <vt:lpstr>Prism Project</vt:lpstr>
      <vt:lpstr>Image</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Let Us Meet Again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Wancai Yang</dc:creator>
  <cp:lastModifiedBy>omics-ws305</cp:lastModifiedBy>
  <cp:revision>58</cp:revision>
  <dcterms:created xsi:type="dcterms:W3CDTF">2012-10-08T08:09:34Z</dcterms:created>
  <dcterms:modified xsi:type="dcterms:W3CDTF">2014-10-09T13:37:21Z</dcterms:modified>
</cp:coreProperties>
</file>