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302" r:id="rId3"/>
    <p:sldId id="342" r:id="rId4"/>
    <p:sldId id="286" r:id="rId5"/>
    <p:sldId id="287" r:id="rId6"/>
    <p:sldId id="332" r:id="rId7"/>
    <p:sldId id="303" r:id="rId8"/>
    <p:sldId id="285" r:id="rId9"/>
    <p:sldId id="284" r:id="rId10"/>
    <p:sldId id="299" r:id="rId11"/>
    <p:sldId id="298" r:id="rId12"/>
    <p:sldId id="301" r:id="rId13"/>
    <p:sldId id="300" r:id="rId14"/>
    <p:sldId id="304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81" r:id="rId24"/>
    <p:sldId id="326" r:id="rId25"/>
    <p:sldId id="305" r:id="rId26"/>
    <p:sldId id="327" r:id="rId27"/>
    <p:sldId id="330" r:id="rId28"/>
    <p:sldId id="336" r:id="rId29"/>
    <p:sldId id="338" r:id="rId30"/>
    <p:sldId id="306" r:id="rId31"/>
    <p:sldId id="331" r:id="rId32"/>
    <p:sldId id="307" r:id="rId33"/>
    <p:sldId id="312" r:id="rId34"/>
    <p:sldId id="343" r:id="rId35"/>
    <p:sldId id="313" r:id="rId36"/>
    <p:sldId id="347" r:id="rId37"/>
    <p:sldId id="314" r:id="rId38"/>
    <p:sldId id="288" r:id="rId39"/>
    <p:sldId id="346" r:id="rId40"/>
    <p:sldId id="333" r:id="rId41"/>
    <p:sldId id="334" r:id="rId42"/>
    <p:sldId id="335" r:id="rId43"/>
    <p:sldId id="345" r:id="rId44"/>
    <p:sldId id="297" r:id="rId45"/>
    <p:sldId id="316" r:id="rId46"/>
    <p:sldId id="317" r:id="rId47"/>
    <p:sldId id="319" r:id="rId48"/>
    <p:sldId id="320" r:id="rId49"/>
    <p:sldId id="277" r:id="rId50"/>
    <p:sldId id="339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2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FBD87-E8F1-4A4A-9E03-61C5395BC398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F1613-BA22-D64C-BEC1-281455850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NEJM cohort 3837 case infertility in Seattle 1974-1985, 9/11 found invasive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boarderline</a:t>
            </a:r>
            <a:r>
              <a:rPr lang="en-US" baseline="0" dirty="0" smtClean="0"/>
              <a:t> took CC with RR 2.3, and 5/9 took 12 or more cycle, but &lt; 1 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not increase risk</a:t>
            </a:r>
          </a:p>
          <a:p>
            <a:r>
              <a:rPr lang="en-US" baseline="0" dirty="0" smtClean="0"/>
              <a:t>Case report and case </a:t>
            </a:r>
            <a:r>
              <a:rPr lang="en-US" baseline="0" dirty="0" err="1" smtClean="0"/>
              <a:t>controll</a:t>
            </a:r>
            <a:r>
              <a:rPr lang="en-US" baseline="0" dirty="0" smtClean="0"/>
              <a:t>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1613-BA22-D64C-BEC1-281455850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50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plausible mechanisms of action are the destruction of ovarian follicles and a part of the ovarian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inducing a reduction of serum androgens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levels, which results in an increase of FSH and restores the ovulation function (1). LOD may also increase ovarian blood flow, allowing a high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gonadotrophins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post-surgical local growth factors. An improvement of insulin sensitivity after LOD has also been suggested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1613-BA22-D64C-BEC1-2814558502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58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 RCT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1613-BA22-D64C-BEC1-28145585023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27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1613-BA22-D64C-BEC1-2814558502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5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NEJM cohort 3837 case infertility in Seattle 1974-1985, 9/11 found invasive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boarderline</a:t>
            </a:r>
            <a:r>
              <a:rPr lang="en-US" baseline="0" dirty="0" smtClean="0"/>
              <a:t> took CC with RR 2.3, and 5/9 took 12 or more cycle, but &lt; 1 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not increase risk</a:t>
            </a:r>
          </a:p>
          <a:p>
            <a:r>
              <a:rPr lang="en-US" baseline="0" dirty="0" smtClean="0"/>
              <a:t>Case report and case </a:t>
            </a:r>
            <a:r>
              <a:rPr lang="en-US" baseline="0" dirty="0" err="1" smtClean="0"/>
              <a:t>controll</a:t>
            </a:r>
            <a:r>
              <a:rPr lang="en-US" baseline="0" dirty="0" smtClean="0"/>
              <a:t>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1613-BA22-D64C-BEC1-281455850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5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NEJM cohort 3837 case infertility in Seattle 1974-1985, 9/11 found invasive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boarderline</a:t>
            </a:r>
            <a:r>
              <a:rPr lang="en-US" baseline="0" dirty="0" smtClean="0"/>
              <a:t> took CC with RR 2.3, and 5/9 took 12 or more cycle, but &lt; 1 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not increase risk</a:t>
            </a:r>
          </a:p>
          <a:p>
            <a:r>
              <a:rPr lang="en-US" baseline="0" dirty="0" smtClean="0"/>
              <a:t>Case report and case </a:t>
            </a:r>
            <a:r>
              <a:rPr lang="en-US" baseline="0" dirty="0" err="1" smtClean="0"/>
              <a:t>controll</a:t>
            </a:r>
            <a:r>
              <a:rPr lang="en-US" baseline="0" dirty="0" smtClean="0"/>
              <a:t>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1613-BA22-D64C-BEC1-281455850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5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NEJM cohort 3837 case infertility in Seattle 1974-1985, 9/11 found invasive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boarderline</a:t>
            </a:r>
            <a:r>
              <a:rPr lang="en-US" baseline="0" dirty="0" smtClean="0"/>
              <a:t> took CC with RR 2.3, and 5/9 took 12 or more cycle, but &lt; 1 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not increase risk</a:t>
            </a:r>
          </a:p>
          <a:p>
            <a:r>
              <a:rPr lang="en-US" baseline="0" dirty="0" smtClean="0"/>
              <a:t>Case report and case </a:t>
            </a:r>
            <a:r>
              <a:rPr lang="en-US" baseline="0" dirty="0" err="1" smtClean="0"/>
              <a:t>controll</a:t>
            </a:r>
            <a:r>
              <a:rPr lang="en-US" baseline="0" dirty="0" smtClean="0"/>
              <a:t>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1613-BA22-D64C-BEC1-281455850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5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 E2 suppress,</a:t>
            </a:r>
            <a:r>
              <a:rPr lang="en-US" baseline="0" dirty="0" smtClean="0"/>
              <a:t> rise FSH, E2 increase, </a:t>
            </a:r>
            <a:r>
              <a:rPr lang="en-US" baseline="0" dirty="0" err="1" smtClean="0"/>
              <a:t>dominat</a:t>
            </a:r>
            <a:r>
              <a:rPr lang="en-US" baseline="0" dirty="0" smtClean="0"/>
              <a:t> follicle growth, E2 production, normal negative feedback occur in brain, FSH then suppress small follicle atresia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1613-BA22-D64C-BEC1-281455850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3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Legro</a:t>
            </a:r>
            <a:r>
              <a:rPr lang="en-US" baseline="0" dirty="0" smtClean="0"/>
              <a:t> compare CC and </a:t>
            </a:r>
            <a:r>
              <a:rPr lang="en-US" baseline="0" dirty="0" err="1" smtClean="0"/>
              <a:t>Letrozole</a:t>
            </a:r>
            <a:r>
              <a:rPr lang="en-US" baseline="0" dirty="0" smtClean="0"/>
              <a:t> RCT multicenter double blind 75o women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1613-BA22-D64C-BEC1-2814558502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8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Legro</a:t>
            </a:r>
            <a:r>
              <a:rPr lang="en-US" baseline="0" dirty="0" smtClean="0"/>
              <a:t> compare CC and </a:t>
            </a:r>
            <a:r>
              <a:rPr lang="en-US" baseline="0" dirty="0" err="1" smtClean="0"/>
              <a:t>Letrozole</a:t>
            </a:r>
            <a:r>
              <a:rPr lang="en-US" baseline="0" dirty="0" smtClean="0"/>
              <a:t> RCT multicenter double blind 75o women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1613-BA22-D64C-BEC1-2814558502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8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Legro</a:t>
            </a:r>
            <a:r>
              <a:rPr lang="en-US" baseline="0" dirty="0" smtClean="0"/>
              <a:t> compare CC and </a:t>
            </a:r>
            <a:r>
              <a:rPr lang="en-US" baseline="0" dirty="0" err="1" smtClean="0"/>
              <a:t>Letrozole</a:t>
            </a:r>
            <a:r>
              <a:rPr lang="en-US" baseline="0" dirty="0" smtClean="0"/>
              <a:t> RCT multicenter double blind 75o women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1613-BA22-D64C-BEC1-281455850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87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Metaanalysis</a:t>
            </a:r>
            <a:r>
              <a:rPr lang="en-US" dirty="0" smtClean="0"/>
              <a:t> and systematic review</a:t>
            </a:r>
            <a:r>
              <a:rPr lang="en-US" baseline="0" dirty="0" smtClean="0"/>
              <a:t> 2015</a:t>
            </a:r>
          </a:p>
          <a:p>
            <a:r>
              <a:rPr lang="en-US" baseline="0" dirty="0" smtClean="0"/>
              <a:t>12 RCT from 2000-2013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1613-BA22-D64C-BEC1-2814558502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5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0E7-BEA6-CB45-AE61-0DBFDEBB2F4D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768-00D4-4F4A-AD44-A21BA164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8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0E7-BEA6-CB45-AE61-0DBFDEBB2F4D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768-00D4-4F4A-AD44-A21BA164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1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0E7-BEA6-CB45-AE61-0DBFDEBB2F4D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768-00D4-4F4A-AD44-A21BA164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0E7-BEA6-CB45-AE61-0DBFDEBB2F4D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768-00D4-4F4A-AD44-A21BA164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7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0E7-BEA6-CB45-AE61-0DBFDEBB2F4D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768-00D4-4F4A-AD44-A21BA164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1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0E7-BEA6-CB45-AE61-0DBFDEBB2F4D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768-00D4-4F4A-AD44-A21BA164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1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0E7-BEA6-CB45-AE61-0DBFDEBB2F4D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768-00D4-4F4A-AD44-A21BA164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3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0E7-BEA6-CB45-AE61-0DBFDEBB2F4D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768-00D4-4F4A-AD44-A21BA164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0E7-BEA6-CB45-AE61-0DBFDEBB2F4D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768-00D4-4F4A-AD44-A21BA164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3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0E7-BEA6-CB45-AE61-0DBFDEBB2F4D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768-00D4-4F4A-AD44-A21BA164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0E7-BEA6-CB45-AE61-0DBFDEBB2F4D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768-00D4-4F4A-AD44-A21BA164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9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D0E7-BEA6-CB45-AE61-0DBFDEBB2F4D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88768-00D4-4F4A-AD44-A21BA164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0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gif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90861"/>
            <a:ext cx="8669857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PCOS and </a:t>
            </a:r>
            <a:b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Infertility Treatment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600" y="4762500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WANAKAN SINGHASENA</a:t>
            </a:r>
            <a:r>
              <a:rPr lang="en-US" smtClean="0"/>
              <a:t>,MD</a:t>
            </a:r>
            <a:r>
              <a:rPr lang="en-US" dirty="0" smtClean="0"/>
              <a:t>.</a:t>
            </a:r>
          </a:p>
          <a:p>
            <a:pPr algn="r"/>
            <a:r>
              <a:rPr lang="en-US" dirty="0" smtClean="0"/>
              <a:t>BANGKOK, THAILAND</a:t>
            </a:r>
            <a:endParaRPr lang="en-US" dirty="0"/>
          </a:p>
        </p:txBody>
      </p:sp>
      <p:pic>
        <p:nvPicPr>
          <p:cNvPr id="4" name="Picture 3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698"/>
            <a:ext cx="330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8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Clomiphene citrate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OUTCOMES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Ovulatory and pregnancy rates</a:t>
            </a:r>
          </a:p>
          <a:p>
            <a:pPr lvl="1"/>
            <a:r>
              <a:rPr lang="en-US" dirty="0" smtClean="0"/>
              <a:t>80% ovulate and cumulative pregnancy rate 30-40% </a:t>
            </a:r>
            <a:r>
              <a:rPr lang="en-US" sz="1600" dirty="0" smtClean="0">
                <a:solidFill>
                  <a:srgbClr val="7F7F7F"/>
                </a:solidFill>
              </a:rPr>
              <a:t>(Dickey, </a:t>
            </a:r>
            <a:r>
              <a:rPr lang="en-US" sz="1600" i="1" dirty="0" smtClean="0">
                <a:solidFill>
                  <a:srgbClr val="7F7F7F"/>
                </a:solidFill>
              </a:rPr>
              <a:t>et al., </a:t>
            </a:r>
            <a:r>
              <a:rPr lang="en-US" sz="1600" dirty="0" smtClean="0">
                <a:solidFill>
                  <a:srgbClr val="7F7F7F"/>
                </a:solidFill>
              </a:rPr>
              <a:t>1996; </a:t>
            </a:r>
            <a:r>
              <a:rPr lang="en-US" sz="1600" dirty="0" err="1" smtClean="0">
                <a:solidFill>
                  <a:srgbClr val="7F7F7F"/>
                </a:solidFill>
              </a:rPr>
              <a:t>Gorlitsky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i="1" dirty="0" smtClean="0">
                <a:solidFill>
                  <a:srgbClr val="7F7F7F"/>
                </a:solidFill>
              </a:rPr>
              <a:t>et at.</a:t>
            </a:r>
            <a:r>
              <a:rPr lang="en-US" sz="1600" dirty="0" smtClean="0">
                <a:solidFill>
                  <a:srgbClr val="7F7F7F"/>
                </a:solidFill>
              </a:rPr>
              <a:t>, 1978; </a:t>
            </a:r>
            <a:r>
              <a:rPr lang="en-US" sz="1600" dirty="0" err="1" smtClean="0">
                <a:solidFill>
                  <a:srgbClr val="7F7F7F"/>
                </a:solidFill>
              </a:rPr>
              <a:t>Gysler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sz="1600" i="1" dirty="0" smtClean="0">
                <a:solidFill>
                  <a:srgbClr val="7F7F7F"/>
                </a:solidFill>
              </a:rPr>
              <a:t>et al.,</a:t>
            </a:r>
            <a:r>
              <a:rPr lang="en-US" sz="1600" dirty="0" smtClean="0">
                <a:solidFill>
                  <a:srgbClr val="7F7F7F"/>
                </a:solidFill>
              </a:rPr>
              <a:t>1982)</a:t>
            </a:r>
          </a:p>
          <a:p>
            <a:pPr lvl="1"/>
            <a:r>
              <a:rPr lang="en-US" dirty="0" smtClean="0"/>
              <a:t>Miscarriage and birth defect similar to spontaneous pregnancy </a:t>
            </a:r>
            <a:r>
              <a:rPr lang="en-US" sz="1600" dirty="0" smtClean="0">
                <a:solidFill>
                  <a:srgbClr val="7F7F7F"/>
                </a:solidFill>
              </a:rPr>
              <a:t>(Dickey </a:t>
            </a:r>
            <a:r>
              <a:rPr lang="en-US" sz="1600" i="1" dirty="0" smtClean="0">
                <a:solidFill>
                  <a:srgbClr val="7F7F7F"/>
                </a:solidFill>
              </a:rPr>
              <a:t>et al.</a:t>
            </a:r>
            <a:r>
              <a:rPr lang="en-US" sz="1600" dirty="0" smtClean="0">
                <a:solidFill>
                  <a:srgbClr val="7F7F7F"/>
                </a:solidFill>
              </a:rPr>
              <a:t>, 1989; </a:t>
            </a:r>
            <a:r>
              <a:rPr lang="en-US" sz="1600" dirty="0" err="1" smtClean="0">
                <a:solidFill>
                  <a:srgbClr val="7F7F7F"/>
                </a:solidFill>
              </a:rPr>
              <a:t>Gysler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sz="1600" i="1" dirty="0" smtClean="0">
                <a:solidFill>
                  <a:srgbClr val="7F7F7F"/>
                </a:solidFill>
              </a:rPr>
              <a:t>et al.,</a:t>
            </a:r>
            <a:r>
              <a:rPr lang="en-US" sz="1600" dirty="0" smtClean="0">
                <a:solidFill>
                  <a:srgbClr val="7F7F7F"/>
                </a:solidFill>
              </a:rPr>
              <a:t>1982; </a:t>
            </a:r>
            <a:r>
              <a:rPr lang="en-US" sz="1600" dirty="0" err="1" smtClean="0">
                <a:solidFill>
                  <a:srgbClr val="7F7F7F"/>
                </a:solidFill>
              </a:rPr>
              <a:t>Kurachi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sz="1600" i="1" dirty="0" smtClean="0">
                <a:solidFill>
                  <a:srgbClr val="7F7F7F"/>
                </a:solidFill>
              </a:rPr>
              <a:t>et al.</a:t>
            </a:r>
            <a:r>
              <a:rPr lang="en-US" sz="1600" dirty="0" smtClean="0">
                <a:solidFill>
                  <a:srgbClr val="7F7F7F"/>
                </a:solidFill>
              </a:rPr>
              <a:t>, 1983; Sorenson </a:t>
            </a:r>
            <a:r>
              <a:rPr lang="en-US" sz="1600" i="1" dirty="0" smtClean="0">
                <a:solidFill>
                  <a:srgbClr val="7F7F7F"/>
                </a:solidFill>
              </a:rPr>
              <a:t>et al.,2005</a:t>
            </a:r>
            <a:r>
              <a:rPr lang="en-US" sz="1600" dirty="0" smtClean="0">
                <a:solidFill>
                  <a:srgbClr val="7F7F7F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Multiple gestation </a:t>
            </a:r>
            <a:r>
              <a:rPr lang="en-US" dirty="0" smtClean="0"/>
              <a:t>7% </a:t>
            </a:r>
            <a:r>
              <a:rPr lang="en-US" sz="1600" dirty="0" smtClean="0">
                <a:solidFill>
                  <a:srgbClr val="7F7F7F"/>
                </a:solidFill>
              </a:rPr>
              <a:t>(</a:t>
            </a:r>
            <a:r>
              <a:rPr lang="en-US" sz="1600" dirty="0" err="1" smtClean="0">
                <a:solidFill>
                  <a:srgbClr val="7F7F7F"/>
                </a:solidFill>
              </a:rPr>
              <a:t>Legro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sz="1600" i="1" dirty="0" smtClean="0">
                <a:solidFill>
                  <a:srgbClr val="7F7F7F"/>
                </a:solidFill>
              </a:rPr>
              <a:t>et al., </a:t>
            </a:r>
            <a:r>
              <a:rPr lang="en-US" sz="1600" dirty="0" smtClean="0">
                <a:solidFill>
                  <a:srgbClr val="7F7F7F"/>
                </a:solidFill>
              </a:rPr>
              <a:t>2014 N </a:t>
            </a:r>
            <a:r>
              <a:rPr lang="en-US" sz="1600" dirty="0" err="1" smtClean="0">
                <a:solidFill>
                  <a:srgbClr val="7F7F7F"/>
                </a:solidFill>
              </a:rPr>
              <a:t>Engl</a:t>
            </a:r>
            <a:r>
              <a:rPr lang="en-US" sz="1600" dirty="0" smtClean="0">
                <a:solidFill>
                  <a:srgbClr val="7F7F7F"/>
                </a:solidFill>
              </a:rPr>
              <a:t> J Med)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smtClean="0"/>
              <a:t>, triplets 0.3-0.5</a:t>
            </a:r>
          </a:p>
          <a:p>
            <a:r>
              <a:rPr lang="en-US" dirty="0" smtClean="0"/>
              <a:t>OHSS &lt;1% </a:t>
            </a:r>
            <a:r>
              <a:rPr lang="en-US" sz="1600" dirty="0" smtClean="0">
                <a:solidFill>
                  <a:srgbClr val="7F7F7F"/>
                </a:solidFill>
              </a:rPr>
              <a:t>(</a:t>
            </a:r>
            <a:r>
              <a:rPr lang="en-US" sz="1600" dirty="0" err="1" smtClean="0">
                <a:solidFill>
                  <a:srgbClr val="7F7F7F"/>
                </a:solidFill>
              </a:rPr>
              <a:t>Eijkemans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sz="1600" i="1" dirty="0" smtClean="0">
                <a:solidFill>
                  <a:srgbClr val="7F7F7F"/>
                </a:solidFill>
              </a:rPr>
              <a:t>et al., 2003)</a:t>
            </a:r>
            <a:endParaRPr lang="en-US" sz="16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700" dirty="0" smtClean="0">
              <a:solidFill>
                <a:srgbClr val="7F7F7F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0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Clomiphene citrate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51" y="1600200"/>
            <a:ext cx="9013747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Duration of treatment</a:t>
            </a:r>
          </a:p>
          <a:p>
            <a:pPr lvl="1"/>
            <a:r>
              <a:rPr lang="en-US" dirty="0" smtClean="0"/>
              <a:t>Cumulative live birth rates 50-60% for up to six cycles</a:t>
            </a:r>
          </a:p>
          <a:p>
            <a:pPr lvl="1"/>
            <a:r>
              <a:rPr lang="en-US" dirty="0" smtClean="0"/>
              <a:t>Pregnancy rates low after six cycles and 12 or more cycles may increase risk ovarian neoplasm </a:t>
            </a:r>
            <a:r>
              <a:rPr lang="en-US" sz="1600" dirty="0" smtClean="0">
                <a:solidFill>
                  <a:srgbClr val="7F7F7F"/>
                </a:solidFill>
              </a:rPr>
              <a:t>(</a:t>
            </a:r>
            <a:r>
              <a:rPr lang="en-US" sz="1600" dirty="0" err="1" smtClean="0">
                <a:solidFill>
                  <a:srgbClr val="7F7F7F"/>
                </a:solidFill>
              </a:rPr>
              <a:t>Rossing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sz="1600" i="1" dirty="0" smtClean="0">
                <a:solidFill>
                  <a:srgbClr val="7F7F7F"/>
                </a:solidFill>
              </a:rPr>
              <a:t>et al., 1994 N </a:t>
            </a:r>
            <a:r>
              <a:rPr lang="en-US" sz="1600" i="1" dirty="0" err="1" smtClean="0">
                <a:solidFill>
                  <a:srgbClr val="7F7F7F"/>
                </a:solidFill>
              </a:rPr>
              <a:t>Eng</a:t>
            </a:r>
            <a:r>
              <a:rPr lang="en-US" sz="1600" i="1" dirty="0" smtClean="0">
                <a:solidFill>
                  <a:srgbClr val="7F7F7F"/>
                </a:solidFill>
              </a:rPr>
              <a:t> J med</a:t>
            </a:r>
            <a:r>
              <a:rPr lang="en-US" sz="1600" dirty="0" smtClean="0">
                <a:solidFill>
                  <a:srgbClr val="7F7F7F"/>
                </a:solidFill>
              </a:rPr>
              <a:t>)</a:t>
            </a:r>
          </a:p>
          <a:p>
            <a:pPr lvl="1"/>
            <a:r>
              <a:rPr lang="en-US" dirty="0" smtClean="0"/>
              <a:t>ACOG limited fewer than 12 cycles</a:t>
            </a:r>
          </a:p>
          <a:p>
            <a:pPr lvl="1"/>
            <a:r>
              <a:rPr lang="en-US" dirty="0" smtClean="0"/>
              <a:t>Generally should be limited to six cycles </a:t>
            </a:r>
            <a:r>
              <a:rPr lang="en-US" sz="1600" dirty="0" smtClean="0">
                <a:solidFill>
                  <a:srgbClr val="7F7F7F"/>
                </a:solidFill>
              </a:rPr>
              <a:t>(</a:t>
            </a:r>
            <a:r>
              <a:rPr lang="en-US" sz="1600" dirty="0" err="1" smtClean="0">
                <a:solidFill>
                  <a:srgbClr val="7F7F7F"/>
                </a:solidFill>
              </a:rPr>
              <a:t>Eijkeman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sz="1600" i="1" dirty="0" smtClean="0">
                <a:solidFill>
                  <a:srgbClr val="7F7F7F"/>
                </a:solidFill>
              </a:rPr>
              <a:t>et al., 2003; Homburg, 2005)</a:t>
            </a:r>
            <a:endParaRPr lang="en-US" sz="1600" dirty="0" smtClean="0">
              <a:solidFill>
                <a:srgbClr val="7F7F7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700" dirty="0" smtClean="0">
              <a:solidFill>
                <a:srgbClr val="7F7F7F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1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0"/>
            <a:ext cx="70612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3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Clomiphene citrate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Adverse effects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Common</a:t>
            </a:r>
            <a:r>
              <a:rPr lang="en-US" dirty="0" smtClean="0"/>
              <a:t> side effects </a:t>
            </a:r>
            <a:r>
              <a:rPr lang="en-US" sz="1600" dirty="0" smtClean="0">
                <a:solidFill>
                  <a:srgbClr val="7F7F7F"/>
                </a:solidFill>
              </a:rPr>
              <a:t>(ACOG committee 2002; Jones </a:t>
            </a:r>
            <a:r>
              <a:rPr lang="en-US" sz="1600" i="1" dirty="0" smtClean="0">
                <a:solidFill>
                  <a:srgbClr val="7F7F7F"/>
                </a:solidFill>
              </a:rPr>
              <a:t>et al., </a:t>
            </a:r>
            <a:r>
              <a:rPr lang="en-US" sz="1600" dirty="0" smtClean="0">
                <a:solidFill>
                  <a:srgbClr val="7F7F7F"/>
                </a:solidFill>
              </a:rPr>
              <a:t>1965)</a:t>
            </a:r>
          </a:p>
          <a:p>
            <a:pPr lvl="1"/>
            <a:r>
              <a:rPr lang="en-US" dirty="0" smtClean="0"/>
              <a:t>Hot flash 10-20%, Abdominal distention and pain 5.5%,</a:t>
            </a:r>
            <a:r>
              <a:rPr lang="en-US" dirty="0"/>
              <a:t> </a:t>
            </a:r>
            <a:r>
              <a:rPr lang="en-US" dirty="0" err="1" smtClean="0"/>
              <a:t>Nuasea</a:t>
            </a:r>
            <a:r>
              <a:rPr lang="en-US" dirty="0" smtClean="0"/>
              <a:t> and vomiting 2.2%</a:t>
            </a:r>
          </a:p>
          <a:p>
            <a:r>
              <a:rPr lang="en-US" dirty="0" smtClean="0"/>
              <a:t>Visual disturbances 1-2%, usually reversible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Endometrial effects</a:t>
            </a:r>
            <a:r>
              <a:rPr lang="en-US" dirty="0" smtClean="0"/>
              <a:t>: </a:t>
            </a:r>
            <a:r>
              <a:rPr lang="en-US" dirty="0" err="1" smtClean="0"/>
              <a:t>antiestrogenic</a:t>
            </a:r>
            <a:r>
              <a:rPr lang="en-US" dirty="0" smtClean="0"/>
              <a:t> effect and luteal phase defect </a:t>
            </a:r>
            <a:r>
              <a:rPr lang="en-US" sz="1600" dirty="0" smtClean="0">
                <a:solidFill>
                  <a:srgbClr val="7F7F7F"/>
                </a:solidFill>
              </a:rPr>
              <a:t>(Keenan </a:t>
            </a:r>
            <a:r>
              <a:rPr lang="en-US" sz="1600" i="1" dirty="0" smtClean="0">
                <a:solidFill>
                  <a:srgbClr val="7F7F7F"/>
                </a:solidFill>
              </a:rPr>
              <a:t>et al., </a:t>
            </a:r>
            <a:r>
              <a:rPr lang="en-US" sz="1600" dirty="0" smtClean="0">
                <a:solidFill>
                  <a:srgbClr val="7F7F7F"/>
                </a:solidFill>
              </a:rPr>
              <a:t>1989)</a:t>
            </a:r>
          </a:p>
          <a:p>
            <a:r>
              <a:rPr lang="en-US" dirty="0" smtClean="0"/>
              <a:t>Cancer risks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700" dirty="0" smtClean="0">
              <a:solidFill>
                <a:srgbClr val="7F7F7F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4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Clomiphene citrate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Combination therapy</a:t>
            </a:r>
          </a:p>
          <a:p>
            <a:pPr lvl="1"/>
            <a:r>
              <a:rPr lang="en-US" dirty="0" smtClean="0"/>
              <a:t>Addition of metformin </a:t>
            </a:r>
            <a:r>
              <a:rPr lang="en-US" sz="1600" dirty="0" smtClean="0">
                <a:solidFill>
                  <a:srgbClr val="7F7F7F"/>
                </a:solidFill>
              </a:rPr>
              <a:t>(Moll </a:t>
            </a:r>
            <a:r>
              <a:rPr lang="en-US" sz="1600" i="1" dirty="0" smtClean="0">
                <a:solidFill>
                  <a:srgbClr val="7F7F7F"/>
                </a:solidFill>
              </a:rPr>
              <a:t>el at., </a:t>
            </a:r>
            <a:r>
              <a:rPr lang="en-US" sz="1600" dirty="0" smtClean="0">
                <a:solidFill>
                  <a:srgbClr val="7F7F7F"/>
                </a:solidFill>
              </a:rPr>
              <a:t>2006; </a:t>
            </a:r>
            <a:r>
              <a:rPr lang="en-US" sz="1600" dirty="0" err="1" smtClean="0">
                <a:solidFill>
                  <a:srgbClr val="7F7F7F"/>
                </a:solidFill>
              </a:rPr>
              <a:t>Legro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sz="1600" i="1" dirty="0" smtClean="0">
                <a:solidFill>
                  <a:srgbClr val="7F7F7F"/>
                </a:solidFill>
              </a:rPr>
              <a:t>et al.</a:t>
            </a:r>
            <a:r>
              <a:rPr lang="en-US" sz="1600" dirty="0" smtClean="0">
                <a:solidFill>
                  <a:srgbClr val="7F7F7F"/>
                </a:solidFill>
              </a:rPr>
              <a:t>, 2007) </a:t>
            </a:r>
            <a:r>
              <a:rPr lang="en-US" dirty="0" smtClean="0"/>
              <a:t>or dexamethasone </a:t>
            </a:r>
            <a:r>
              <a:rPr lang="en-US" sz="1600" dirty="0" smtClean="0">
                <a:solidFill>
                  <a:srgbClr val="7F7F7F"/>
                </a:solidFill>
              </a:rPr>
              <a:t>(Daly </a:t>
            </a:r>
            <a:r>
              <a:rPr lang="en-US" sz="1600" i="1" dirty="0" smtClean="0">
                <a:solidFill>
                  <a:srgbClr val="7F7F7F"/>
                </a:solidFill>
              </a:rPr>
              <a:t>et al., 1984)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dirty="0" smtClean="0"/>
              <a:t>to CC as primary therapy has no </a:t>
            </a:r>
            <a:r>
              <a:rPr lang="en-US" dirty="0" err="1" smtClean="0"/>
              <a:t>benefital</a:t>
            </a:r>
            <a:r>
              <a:rPr lang="en-US" dirty="0" smtClean="0"/>
              <a:t> effect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Alternative therapy</a:t>
            </a:r>
          </a:p>
          <a:p>
            <a:pPr lvl="1"/>
            <a:r>
              <a:rPr lang="en-US" dirty="0" smtClean="0"/>
              <a:t>Anti-estrogen: </a:t>
            </a:r>
            <a:r>
              <a:rPr lang="en-US" dirty="0" err="1" smtClean="0"/>
              <a:t>Tamoxifen</a:t>
            </a:r>
            <a:r>
              <a:rPr lang="en-US" dirty="0" smtClean="0"/>
              <a:t> </a:t>
            </a:r>
            <a:r>
              <a:rPr lang="en-US" sz="1600" dirty="0" smtClean="0">
                <a:solidFill>
                  <a:srgbClr val="7F7F7F"/>
                </a:solidFill>
              </a:rPr>
              <a:t>(</a:t>
            </a:r>
            <a:r>
              <a:rPr lang="en-US" sz="1600" dirty="0" err="1" smtClean="0">
                <a:solidFill>
                  <a:srgbClr val="7F7F7F"/>
                </a:solidFill>
              </a:rPr>
              <a:t>Messinis</a:t>
            </a:r>
            <a:r>
              <a:rPr lang="en-US" sz="1600" dirty="0" smtClean="0">
                <a:solidFill>
                  <a:srgbClr val="7F7F7F"/>
                </a:solidFill>
              </a:rPr>
              <a:t> 1982; Steiner </a:t>
            </a:r>
            <a:r>
              <a:rPr lang="en-US" sz="1600" i="1" dirty="0" smtClean="0">
                <a:solidFill>
                  <a:srgbClr val="7F7F7F"/>
                </a:solidFill>
              </a:rPr>
              <a:t>et al.</a:t>
            </a:r>
            <a:r>
              <a:rPr lang="en-US" sz="1600" dirty="0" smtClean="0">
                <a:solidFill>
                  <a:srgbClr val="7F7F7F"/>
                </a:solidFill>
              </a:rPr>
              <a:t>, 2005)</a:t>
            </a:r>
          </a:p>
          <a:p>
            <a:pPr lvl="1"/>
            <a:r>
              <a:rPr lang="en-US" dirty="0" smtClean="0"/>
              <a:t>Aromatase inhibitors : </a:t>
            </a:r>
            <a:r>
              <a:rPr lang="en-US" dirty="0" err="1" smtClean="0"/>
              <a:t>Letrozole</a:t>
            </a:r>
            <a:r>
              <a:rPr lang="en-US" dirty="0" smtClean="0"/>
              <a:t> “off-label”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700" dirty="0" smtClean="0">
              <a:solidFill>
                <a:srgbClr val="7F7F7F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 shot 2015-10-27 at 11.21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4" r="-3004"/>
          <a:stretch>
            <a:fillRect/>
          </a:stretch>
        </p:blipFill>
        <p:spPr/>
      </p:pic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  <p:pic>
        <p:nvPicPr>
          <p:cNvPr id="7" name="Picture 6" descr="Screen shot 2015-10-27 at 2.52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17"/>
            <a:ext cx="7896443" cy="14854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08899"/>
            <a:ext cx="7351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</a:rPr>
              <a:t>Cochrane Database of Systematic Reviews 2009, Issue 4. Art. No.: CD002249</a:t>
            </a:r>
          </a:p>
        </p:txBody>
      </p:sp>
    </p:spTree>
    <p:extLst>
      <p:ext uri="{BB962C8B-B14F-4D97-AF65-F5344CB8AC3E}">
        <p14:creationId xmlns:p14="http://schemas.microsoft.com/office/powerpoint/2010/main" val="217556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5-10-27 at 11.23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14" r="-34714"/>
          <a:stretch>
            <a:fillRect/>
          </a:stretch>
        </p:blipFill>
        <p:spPr>
          <a:xfrm>
            <a:off x="-1998133" y="388599"/>
            <a:ext cx="11142132" cy="6469400"/>
          </a:xfrm>
        </p:spPr>
      </p:pic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6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5-10-27 at 11.25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56" b="-28056"/>
          <a:stretch>
            <a:fillRect/>
          </a:stretch>
        </p:blipFill>
        <p:spPr>
          <a:xfrm>
            <a:off x="0" y="274638"/>
            <a:ext cx="8075538" cy="5851525"/>
          </a:xfrm>
        </p:spPr>
      </p:pic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6379015"/>
            <a:ext cx="7261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Cochrane Database of Systematic Reviews 2009, Issue 4. Art. No.: CD002249</a:t>
            </a:r>
            <a:endParaRPr lang="en-U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6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5-10-27 at 11.26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7" b="-5557"/>
          <a:stretch>
            <a:fillRect/>
          </a:stretch>
        </p:blipFill>
        <p:spPr/>
      </p:pic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64074"/>
            <a:ext cx="6484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Cochrane Database of Systematic Reviews 2009, Issue 4. Art. No.: CD002249</a:t>
            </a:r>
            <a:endParaRPr lang="en-U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6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5-10-27 at 11.27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72" r="-13572"/>
          <a:stretch>
            <a:fillRect/>
          </a:stretch>
        </p:blipFill>
        <p:spPr/>
      </p:pic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80946"/>
            <a:ext cx="7029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Cochrane Database of Systematic Reviews 2009, Issue 4. Art. No.: CD002249</a:t>
            </a:r>
            <a:endParaRPr lang="en-U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6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1" y="0"/>
            <a:ext cx="7684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62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5-10-27 at 11.27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62" r="-18962"/>
          <a:stretch>
            <a:fillRect/>
          </a:stretch>
        </p:blipFill>
        <p:spPr>
          <a:xfrm>
            <a:off x="146532" y="944248"/>
            <a:ext cx="8540268" cy="5181916"/>
          </a:xfrm>
        </p:spPr>
      </p:pic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6349134"/>
            <a:ext cx="7029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Cochrane Database of Systematic Reviews 2009, Issue 4. Art. No.: CD002249</a:t>
            </a:r>
            <a:endParaRPr lang="en-U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6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5-10-27 at 11.29.1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82" r="-37582"/>
          <a:stretch>
            <a:fillRect/>
          </a:stretch>
        </p:blipFill>
        <p:spPr>
          <a:xfrm>
            <a:off x="-1896533" y="553524"/>
            <a:ext cx="11040533" cy="6016609"/>
          </a:xfrm>
        </p:spPr>
      </p:pic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70133"/>
            <a:ext cx="7029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Cochrane Database of Systematic Reviews 2009, Issue 4. Art. No.: CD002249</a:t>
            </a:r>
            <a:endParaRPr lang="en-U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6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15 </a:t>
            </a:r>
            <a:r>
              <a:rPr lang="en-US" dirty="0"/>
              <a:t>RCTs were </a:t>
            </a:r>
            <a:r>
              <a:rPr lang="en-US" dirty="0" smtClean="0"/>
              <a:t>included</a:t>
            </a:r>
          </a:p>
          <a:p>
            <a:r>
              <a:rPr lang="en-US" dirty="0" smtClean="0"/>
              <a:t>Clomiphene </a:t>
            </a:r>
            <a:r>
              <a:rPr lang="en-US" dirty="0"/>
              <a:t>was effective in </a:t>
            </a:r>
            <a:r>
              <a:rPr lang="en-US" dirty="0">
                <a:solidFill>
                  <a:srgbClr val="0000FF"/>
                </a:solidFill>
              </a:rPr>
              <a:t>increasing pregnancy rate </a:t>
            </a:r>
            <a:r>
              <a:rPr lang="en-US" dirty="0"/>
              <a:t>compared to placebo </a:t>
            </a:r>
            <a:r>
              <a:rPr lang="en-US" sz="3000" dirty="0"/>
              <a:t>(OR 5.8, 95% CI 1.6 to 21.5)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as was clomiphene plus dexamethasone treatment </a:t>
            </a:r>
            <a:r>
              <a:rPr lang="en-US" sz="3000" dirty="0"/>
              <a:t>(OR 9.46, 95% CI 5.1 to 17.7)</a:t>
            </a:r>
            <a:r>
              <a:rPr lang="en-US" dirty="0"/>
              <a:t> compared to clomiphene </a:t>
            </a:r>
            <a:r>
              <a:rPr lang="en-US" dirty="0" smtClean="0"/>
              <a:t>alone</a:t>
            </a:r>
          </a:p>
          <a:p>
            <a:r>
              <a:rPr lang="en-US" dirty="0" smtClean="0"/>
              <a:t>No </a:t>
            </a:r>
            <a:r>
              <a:rPr lang="en-US" dirty="0"/>
              <a:t>evidence of a difference in effect was found between clomiphene versus </a:t>
            </a:r>
            <a:r>
              <a:rPr lang="en-US" dirty="0" err="1"/>
              <a:t>tamoxifen</a:t>
            </a:r>
            <a:r>
              <a:rPr lang="en-US" dirty="0"/>
              <a:t> or clomiphene in conjunction with human chorionic </a:t>
            </a:r>
            <a:r>
              <a:rPr lang="en-US" dirty="0" err="1"/>
              <a:t>gonadotrophin</a:t>
            </a:r>
            <a:r>
              <a:rPr lang="en-US" dirty="0"/>
              <a:t> (</a:t>
            </a:r>
            <a:r>
              <a:rPr lang="en-US" dirty="0" err="1"/>
              <a:t>hCG</a:t>
            </a:r>
            <a:r>
              <a:rPr lang="en-US" dirty="0"/>
              <a:t>) versus clomiphene </a:t>
            </a:r>
            <a:r>
              <a:rPr lang="en-US" dirty="0" smtClean="0"/>
              <a:t>alone</a:t>
            </a:r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  <p:pic>
        <p:nvPicPr>
          <p:cNvPr id="7" name="Picture 6" descr="Screen shot 2015-10-27 at 2.52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17"/>
            <a:ext cx="7896443" cy="14854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38334"/>
            <a:ext cx="7261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Cochrane Database of Systematic Reviews 2009, Issue 4. Art. No.: CD002249</a:t>
            </a:r>
            <a:endParaRPr lang="en-U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6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Aromatase inhibitors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Off-label </a:t>
            </a:r>
            <a:r>
              <a:rPr lang="en-US" dirty="0" smtClean="0"/>
              <a:t>in treatment </a:t>
            </a:r>
            <a:r>
              <a:rPr lang="en-US" dirty="0" err="1" smtClean="0"/>
              <a:t>anovulatory</a:t>
            </a:r>
            <a:r>
              <a:rPr lang="en-US" dirty="0" smtClean="0"/>
              <a:t> infertility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Malloch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et al.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,2013</a:t>
            </a:r>
            <a:r>
              <a:rPr lang="en-US" sz="1600" dirty="0" smtClean="0">
                <a:solidFill>
                  <a:srgbClr val="BFBFBF"/>
                </a:solidFill>
              </a:rPr>
              <a:t>) </a:t>
            </a:r>
            <a:r>
              <a:rPr lang="en-US" dirty="0" smtClean="0"/>
              <a:t>and for increasing number of follicles in COH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(Casper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et al.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,2012;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Bedaiwy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et al.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,2007)</a:t>
            </a:r>
          </a:p>
          <a:p>
            <a:r>
              <a:rPr lang="en-US" dirty="0" smtClean="0"/>
              <a:t>Suppression ovarian E2, rise in FSH, follicular development, </a:t>
            </a:r>
            <a:r>
              <a:rPr lang="en-US" dirty="0" err="1" smtClean="0"/>
              <a:t>monofollicular</a:t>
            </a:r>
            <a:r>
              <a:rPr lang="en-US" dirty="0" smtClean="0"/>
              <a:t> ovulation due to not deplete ER in brain </a:t>
            </a:r>
            <a:r>
              <a:rPr lang="en-US" sz="1600" dirty="0" smtClean="0">
                <a:solidFill>
                  <a:srgbClr val="A6A6A6"/>
                </a:solidFill>
              </a:rPr>
              <a:t>(</a:t>
            </a:r>
            <a:r>
              <a:rPr lang="en-US" sz="1600" dirty="0" err="1" smtClean="0">
                <a:solidFill>
                  <a:srgbClr val="A6A6A6"/>
                </a:solidFill>
              </a:rPr>
              <a:t>Kamat</a:t>
            </a:r>
            <a:r>
              <a:rPr lang="en-US" sz="1600" dirty="0" smtClean="0">
                <a:solidFill>
                  <a:srgbClr val="A6A6A6"/>
                </a:solidFill>
              </a:rPr>
              <a:t> </a:t>
            </a:r>
            <a:r>
              <a:rPr lang="en-US" sz="1600" i="1" dirty="0" smtClean="0">
                <a:solidFill>
                  <a:srgbClr val="A6A6A6"/>
                </a:solidFill>
              </a:rPr>
              <a:t>et al., </a:t>
            </a:r>
            <a:r>
              <a:rPr lang="en-US" sz="1600" dirty="0" smtClean="0">
                <a:solidFill>
                  <a:srgbClr val="A6A6A6"/>
                </a:solidFill>
              </a:rPr>
              <a:t>2002; </a:t>
            </a:r>
            <a:r>
              <a:rPr lang="en-US" sz="1600" dirty="0" err="1" smtClean="0">
                <a:solidFill>
                  <a:srgbClr val="A6A6A6"/>
                </a:solidFill>
              </a:rPr>
              <a:t>Naftolin</a:t>
            </a:r>
            <a:r>
              <a:rPr lang="en-US" sz="1600" dirty="0" smtClean="0">
                <a:solidFill>
                  <a:srgbClr val="A6A6A6"/>
                </a:solidFill>
              </a:rPr>
              <a:t> 1994)</a:t>
            </a:r>
          </a:p>
          <a:p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7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0"/>
            <a:ext cx="3556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43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Aromatase inhibitors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889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Dose</a:t>
            </a:r>
          </a:p>
          <a:p>
            <a:pPr lvl="1"/>
            <a:r>
              <a:rPr lang="en-US" dirty="0" smtClean="0"/>
              <a:t>2.5 mg/day start cycle day 3-7, max 7.5 mg/day </a:t>
            </a:r>
            <a:r>
              <a:rPr lang="en-US" sz="1600" dirty="0" smtClean="0">
                <a:solidFill>
                  <a:srgbClr val="A6A6A6"/>
                </a:solidFill>
              </a:rPr>
              <a:t>(AL-</a:t>
            </a:r>
            <a:r>
              <a:rPr lang="en-US" sz="1600" dirty="0" err="1" smtClean="0">
                <a:solidFill>
                  <a:srgbClr val="A6A6A6"/>
                </a:solidFill>
              </a:rPr>
              <a:t>Fadhli</a:t>
            </a:r>
            <a:r>
              <a:rPr lang="en-US" sz="1600" dirty="0" smtClean="0">
                <a:solidFill>
                  <a:srgbClr val="A6A6A6"/>
                </a:solidFill>
              </a:rPr>
              <a:t> </a:t>
            </a:r>
            <a:r>
              <a:rPr lang="en-US" sz="1600" i="1" dirty="0" smtClean="0">
                <a:solidFill>
                  <a:srgbClr val="A6A6A6"/>
                </a:solidFill>
              </a:rPr>
              <a:t>et al.</a:t>
            </a:r>
            <a:r>
              <a:rPr lang="en-US" sz="1600" dirty="0" smtClean="0">
                <a:solidFill>
                  <a:srgbClr val="A6A6A6"/>
                </a:solidFill>
              </a:rPr>
              <a:t>, 2006; </a:t>
            </a:r>
            <a:r>
              <a:rPr lang="en-US" sz="1600" dirty="0" err="1" smtClean="0">
                <a:solidFill>
                  <a:srgbClr val="A6A6A6"/>
                </a:solidFill>
              </a:rPr>
              <a:t>Legro</a:t>
            </a:r>
            <a:r>
              <a:rPr lang="en-US" sz="1600" dirty="0" smtClean="0">
                <a:solidFill>
                  <a:srgbClr val="A6A6A6"/>
                </a:solidFill>
              </a:rPr>
              <a:t> et al., 2014 N </a:t>
            </a:r>
            <a:r>
              <a:rPr lang="en-US" sz="1600" dirty="0" err="1" smtClean="0">
                <a:solidFill>
                  <a:srgbClr val="A6A6A6"/>
                </a:solidFill>
              </a:rPr>
              <a:t>Engl</a:t>
            </a:r>
            <a:r>
              <a:rPr lang="en-US" sz="1600" dirty="0" smtClean="0">
                <a:solidFill>
                  <a:srgbClr val="A6A6A6"/>
                </a:solidFill>
              </a:rPr>
              <a:t> J Med)</a:t>
            </a:r>
          </a:p>
          <a:p>
            <a:pPr lvl="1"/>
            <a:r>
              <a:rPr lang="en-US" dirty="0" smtClean="0"/>
              <a:t>Higher dose associated with thin endometrium </a:t>
            </a:r>
            <a:r>
              <a:rPr lang="en-US" sz="1600" dirty="0" smtClean="0">
                <a:solidFill>
                  <a:srgbClr val="A6A6A6"/>
                </a:solidFill>
              </a:rPr>
              <a:t>(Al-</a:t>
            </a:r>
            <a:r>
              <a:rPr lang="en-US" sz="1600" dirty="0" err="1" smtClean="0">
                <a:solidFill>
                  <a:srgbClr val="A6A6A6"/>
                </a:solidFill>
              </a:rPr>
              <a:t>Fozan</a:t>
            </a:r>
            <a:r>
              <a:rPr lang="en-US" sz="1600" dirty="0" smtClean="0">
                <a:solidFill>
                  <a:srgbClr val="A6A6A6"/>
                </a:solidFill>
              </a:rPr>
              <a:t> </a:t>
            </a:r>
            <a:r>
              <a:rPr lang="en-US" sz="1600" i="1" dirty="0" smtClean="0">
                <a:solidFill>
                  <a:srgbClr val="A6A6A6"/>
                </a:solidFill>
              </a:rPr>
              <a:t>et al.</a:t>
            </a:r>
            <a:r>
              <a:rPr lang="en-US" sz="1600" dirty="0" smtClean="0">
                <a:solidFill>
                  <a:srgbClr val="A6A6A6"/>
                </a:solidFill>
              </a:rPr>
              <a:t>, 2004)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Comparison with CC </a:t>
            </a:r>
            <a:r>
              <a:rPr lang="en-US" sz="1700" dirty="0" smtClean="0">
                <a:solidFill>
                  <a:srgbClr val="A6A6A6"/>
                </a:solidFill>
              </a:rPr>
              <a:t>(Casper</a:t>
            </a:r>
            <a:r>
              <a:rPr lang="en-US" sz="1700" i="1" dirty="0" smtClean="0">
                <a:solidFill>
                  <a:srgbClr val="A6A6A6"/>
                </a:solidFill>
              </a:rPr>
              <a:t> et al.</a:t>
            </a:r>
            <a:r>
              <a:rPr lang="en-US" sz="1700" dirty="0" smtClean="0">
                <a:solidFill>
                  <a:srgbClr val="A6A6A6"/>
                </a:solidFill>
              </a:rPr>
              <a:t>, 2006)</a:t>
            </a:r>
          </a:p>
          <a:p>
            <a:pPr lvl="1"/>
            <a:r>
              <a:rPr lang="en-US" dirty="0" smtClean="0"/>
              <a:t>High rate of </a:t>
            </a:r>
            <a:r>
              <a:rPr lang="en-US" dirty="0" err="1" smtClean="0"/>
              <a:t>monofolliculr</a:t>
            </a:r>
            <a:endParaRPr lang="en-US" dirty="0" smtClean="0"/>
          </a:p>
          <a:p>
            <a:pPr lvl="1"/>
            <a:r>
              <a:rPr lang="en-US" dirty="0" smtClean="0"/>
              <a:t>No direct </a:t>
            </a:r>
            <a:r>
              <a:rPr lang="en-US" dirty="0" err="1" smtClean="0"/>
              <a:t>antiestrogenic</a:t>
            </a:r>
            <a:r>
              <a:rPr lang="en-US" dirty="0" smtClean="0"/>
              <a:t> </a:t>
            </a:r>
            <a:r>
              <a:rPr lang="en-US" dirty="0" smtClean="0"/>
              <a:t>adverse </a:t>
            </a:r>
            <a:r>
              <a:rPr lang="en-US" dirty="0" smtClean="0"/>
              <a:t>effect on endometrium</a:t>
            </a:r>
          </a:p>
          <a:p>
            <a:pPr lvl="1"/>
            <a:r>
              <a:rPr lang="en-US" dirty="0" smtClean="0"/>
              <a:t>Shorter half-life (48hr and 2 </a:t>
            </a:r>
            <a:r>
              <a:rPr lang="en-US" dirty="0" err="1" smtClean="0"/>
              <a:t>wks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Lower serum E2</a:t>
            </a:r>
          </a:p>
          <a:p>
            <a:r>
              <a:rPr lang="en-US" dirty="0" smtClean="0"/>
              <a:t>Outcomes</a:t>
            </a:r>
          </a:p>
          <a:p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Aromatase inhibitors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733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Outcomes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RCT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Legro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et al.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 2014)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Cumulative live birth rate </a:t>
            </a:r>
            <a:r>
              <a:rPr lang="en-US" dirty="0" smtClean="0"/>
              <a:t>higher in </a:t>
            </a:r>
            <a:r>
              <a:rPr lang="en-US" dirty="0" err="1" smtClean="0"/>
              <a:t>Letrozole</a:t>
            </a:r>
            <a:r>
              <a:rPr lang="en-US" dirty="0" smtClean="0"/>
              <a:t> </a:t>
            </a:r>
            <a:r>
              <a:rPr lang="en-US" sz="2800" dirty="0" smtClean="0"/>
              <a:t>(27.5 and 19.1 %, RR 1.44, 95% CI 1.10-1.87)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Cumulative ovulation rate </a:t>
            </a:r>
            <a:r>
              <a:rPr lang="en-US" dirty="0" smtClean="0"/>
              <a:t>higher in </a:t>
            </a:r>
            <a:r>
              <a:rPr lang="en-US" dirty="0" err="1" smtClean="0"/>
              <a:t>Letrozole</a:t>
            </a:r>
            <a:r>
              <a:rPr lang="en-US" dirty="0" smtClean="0"/>
              <a:t> </a:t>
            </a:r>
            <a:r>
              <a:rPr lang="en-US" sz="2800" dirty="0" smtClean="0"/>
              <a:t>(62 and 48%, RR 1.28, 95% CI 1.19-1.37)</a:t>
            </a:r>
          </a:p>
          <a:p>
            <a:r>
              <a:rPr lang="en-US" b="1" dirty="0" smtClean="0"/>
              <a:t>BMI </a:t>
            </a:r>
            <a:r>
              <a:rPr lang="en-US" dirty="0" smtClean="0"/>
              <a:t>had significant impact on live birth rates</a:t>
            </a:r>
          </a:p>
          <a:p>
            <a:pPr lvl="1"/>
            <a:r>
              <a:rPr lang="en-US" dirty="0" smtClean="0"/>
              <a:t>BMI ≤30.3 kg/m</a:t>
            </a:r>
            <a:r>
              <a:rPr lang="en-US" baseline="30000" dirty="0" smtClean="0"/>
              <a:t>2</a:t>
            </a:r>
            <a:r>
              <a:rPr lang="en-US" dirty="0" smtClean="0"/>
              <a:t>, cumulative live birth rate 30%</a:t>
            </a:r>
          </a:p>
          <a:p>
            <a:pPr lvl="1"/>
            <a:r>
              <a:rPr lang="en-US" dirty="0"/>
              <a:t>BMI &gt;</a:t>
            </a:r>
            <a:r>
              <a:rPr lang="en-US" dirty="0" smtClean="0"/>
              <a:t>30.3 </a:t>
            </a:r>
            <a:r>
              <a:rPr lang="en-US" dirty="0"/>
              <a:t>kg/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, higher in </a:t>
            </a:r>
            <a:r>
              <a:rPr lang="en-US" dirty="0" err="1" smtClean="0"/>
              <a:t>Letrozole</a:t>
            </a:r>
            <a:r>
              <a:rPr lang="en-US" dirty="0" smtClean="0"/>
              <a:t> (20 and 10 %)</a:t>
            </a:r>
          </a:p>
          <a:p>
            <a:pPr lvl="1"/>
            <a:r>
              <a:rPr lang="en-US" dirty="0" smtClean="0"/>
              <a:t>44% higher life birth rate in high BMI </a:t>
            </a:r>
            <a:r>
              <a:rPr lang="en-US" sz="1700" dirty="0" smtClean="0">
                <a:solidFill>
                  <a:schemeClr val="bg1">
                    <a:lumMod val="65000"/>
                  </a:schemeClr>
                </a:solidFill>
              </a:rPr>
              <a:t>(Berger </a:t>
            </a:r>
            <a:r>
              <a:rPr lang="en-US" sz="1700" i="1" dirty="0" smtClean="0">
                <a:solidFill>
                  <a:schemeClr val="bg1">
                    <a:lumMod val="65000"/>
                  </a:schemeClr>
                </a:solidFill>
              </a:rPr>
              <a:t>et al., </a:t>
            </a:r>
            <a:r>
              <a:rPr lang="en-US" sz="1700" dirty="0" smtClean="0">
                <a:solidFill>
                  <a:schemeClr val="bg1">
                    <a:lumMod val="65000"/>
                  </a:schemeClr>
                </a:solidFill>
              </a:rPr>
              <a:t>2014)</a:t>
            </a:r>
          </a:p>
          <a:p>
            <a:pPr marL="0" indent="0">
              <a:buNone/>
            </a:pPr>
            <a:endParaRPr lang="en-US" u="sng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9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Aromatase inhibitors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990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Outcomes</a:t>
            </a:r>
            <a:r>
              <a:rPr lang="en-US" b="1" dirty="0" smtClean="0"/>
              <a:t> </a:t>
            </a:r>
            <a:r>
              <a:rPr lang="en-US" dirty="0" smtClean="0"/>
              <a:t>RCT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Legro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et al.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 2014)</a:t>
            </a:r>
          </a:p>
          <a:p>
            <a:r>
              <a:rPr lang="en-US" dirty="0" smtClean="0"/>
              <a:t>Miscarriage rate similar in two group </a:t>
            </a:r>
            <a:r>
              <a:rPr lang="en-US" sz="2800" dirty="0" smtClean="0"/>
              <a:t>(31.8 and 29.1%)</a:t>
            </a:r>
            <a:endParaRPr lang="en-US" dirty="0" smtClean="0"/>
          </a:p>
          <a:p>
            <a:r>
              <a:rPr lang="en-US" dirty="0" smtClean="0"/>
              <a:t>Twin pregnancy rate lower in </a:t>
            </a:r>
            <a:r>
              <a:rPr lang="en-US" dirty="0" err="1" smtClean="0"/>
              <a:t>Letrozole</a:t>
            </a:r>
            <a:r>
              <a:rPr lang="en-US" dirty="0" smtClean="0"/>
              <a:t> </a:t>
            </a:r>
            <a:r>
              <a:rPr lang="en-US" sz="2800" dirty="0" smtClean="0"/>
              <a:t>(3.4 and 7.4%)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2014 meta-analysis </a:t>
            </a:r>
            <a:r>
              <a:rPr lang="en-US" sz="1600" dirty="0" smtClean="0">
                <a:solidFill>
                  <a:srgbClr val="A6A6A6"/>
                </a:solidFill>
              </a:rPr>
              <a:t>(</a:t>
            </a:r>
            <a:r>
              <a:rPr lang="en-US" sz="1600" dirty="0" err="1" smtClean="0">
                <a:solidFill>
                  <a:srgbClr val="A6A6A6"/>
                </a:solidFill>
              </a:rPr>
              <a:t>Franik</a:t>
            </a:r>
            <a:r>
              <a:rPr lang="en-US" sz="1600" dirty="0" smtClean="0">
                <a:solidFill>
                  <a:srgbClr val="A6A6A6"/>
                </a:solidFill>
              </a:rPr>
              <a:t>, Cochrane 2014;CD010287)</a:t>
            </a:r>
          </a:p>
          <a:p>
            <a:r>
              <a:rPr lang="en-US" dirty="0" smtClean="0"/>
              <a:t>Live birth rate higher in </a:t>
            </a:r>
            <a:r>
              <a:rPr lang="en-US" dirty="0" err="1" smtClean="0"/>
              <a:t>Letrozole</a:t>
            </a:r>
            <a:r>
              <a:rPr lang="en-US" dirty="0" smtClean="0"/>
              <a:t> </a:t>
            </a:r>
            <a:r>
              <a:rPr lang="en-US" sz="2400" dirty="0" smtClean="0"/>
              <a:t>(OR 1.79, 95% CI 1.38-2.31)</a:t>
            </a:r>
          </a:p>
          <a:p>
            <a:pPr marL="0" indent="0">
              <a:buNone/>
            </a:pPr>
            <a:r>
              <a:rPr lang="en-US" dirty="0">
                <a:solidFill>
                  <a:srgbClr val="660066"/>
                </a:solidFill>
              </a:rPr>
              <a:t>Side effects</a:t>
            </a:r>
          </a:p>
          <a:p>
            <a:pPr lvl="1"/>
            <a:r>
              <a:rPr lang="en-US" dirty="0"/>
              <a:t>Hot flash 33%, fatigue 22%, dizziness 12%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8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Screen shot 2015-11-07 at 11.18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8075538" cy="4898495"/>
          </a:xfrm>
          <a:prstGeom prst="rect">
            <a:avLst/>
          </a:prstGeom>
        </p:spPr>
      </p:pic>
      <p:pic>
        <p:nvPicPr>
          <p:cNvPr id="12" name="Picture 11" descr="Screen shot 2015-11-07 at 11.20.2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6" y="6554199"/>
            <a:ext cx="4178300" cy="241300"/>
          </a:xfrm>
          <a:prstGeom prst="rect">
            <a:avLst/>
          </a:prstGeom>
        </p:spPr>
      </p:pic>
      <p:pic>
        <p:nvPicPr>
          <p:cNvPr id="13" name="Picture 12" descr="Screen shot 2015-11-07 at 11.26.5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5538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9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  <p:pic>
        <p:nvPicPr>
          <p:cNvPr id="8" name="Content Placeholder 7" descr="Screen shot 2015-11-07 at 11.22.35 PM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4" r="-7204"/>
          <a:stretch>
            <a:fillRect/>
          </a:stretch>
        </p:blipFill>
        <p:spPr>
          <a:xfrm>
            <a:off x="-592667" y="1570038"/>
            <a:ext cx="9279467" cy="4708524"/>
          </a:xfrm>
        </p:spPr>
      </p:pic>
      <p:pic>
        <p:nvPicPr>
          <p:cNvPr id="9" name="Picture 8" descr="Screen shot 2015-11-07 at 11.26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075538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7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PCOS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ncreased </a:t>
            </a:r>
            <a:r>
              <a:rPr lang="en-US" dirty="0">
                <a:solidFill>
                  <a:srgbClr val="0000FF"/>
                </a:solidFill>
              </a:rPr>
              <a:t>risk </a:t>
            </a:r>
            <a:r>
              <a:rPr lang="en-US" dirty="0" smtClean="0"/>
              <a:t>of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nsulin </a:t>
            </a:r>
            <a:r>
              <a:rPr lang="en-US" dirty="0"/>
              <a:t>resistance (IR)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mpaired </a:t>
            </a:r>
            <a:r>
              <a:rPr lang="en-US" dirty="0"/>
              <a:t>glucose tolerance (IGT) </a:t>
            </a:r>
            <a:endParaRPr lang="en-US" dirty="0" smtClean="0"/>
          </a:p>
          <a:p>
            <a:pPr lvl="1"/>
            <a:r>
              <a:rPr lang="en-US" dirty="0" smtClean="0"/>
              <a:t>type </a:t>
            </a:r>
            <a:r>
              <a:rPr lang="en-US" dirty="0"/>
              <a:t>2 diabetes mellitus (DM2) </a:t>
            </a:r>
            <a:endParaRPr lang="en-US" dirty="0" smtClean="0"/>
          </a:p>
          <a:p>
            <a:pPr lvl="1"/>
            <a:r>
              <a:rPr lang="en-US" dirty="0" smtClean="0"/>
              <a:t>Obesity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yslipidemia </a:t>
            </a:r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8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Insulin sensitizing agents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Metformin</a:t>
            </a:r>
            <a:r>
              <a:rPr lang="en-US" dirty="0" smtClean="0"/>
              <a:t>, category B</a:t>
            </a:r>
          </a:p>
          <a:p>
            <a:r>
              <a:rPr lang="en-US" dirty="0" smtClean="0"/>
              <a:t>Lower fasting insulin but not change in BMI</a:t>
            </a:r>
          </a:p>
          <a:p>
            <a:r>
              <a:rPr lang="en-US" dirty="0" smtClean="0"/>
              <a:t>RCTs; metformin not increase live birth rate above CC alone (obese or normal weight PCOS) </a:t>
            </a:r>
            <a:r>
              <a:rPr lang="en-US" sz="1600" dirty="0" smtClean="0">
                <a:solidFill>
                  <a:srgbClr val="7F7F7F"/>
                </a:solidFill>
              </a:rPr>
              <a:t>(Moll </a:t>
            </a:r>
            <a:r>
              <a:rPr lang="en-US" sz="1600" i="1" dirty="0" smtClean="0">
                <a:solidFill>
                  <a:srgbClr val="7F7F7F"/>
                </a:solidFill>
              </a:rPr>
              <a:t>et al., </a:t>
            </a:r>
            <a:r>
              <a:rPr lang="en-US" sz="1600" dirty="0" smtClean="0">
                <a:solidFill>
                  <a:srgbClr val="7F7F7F"/>
                </a:solidFill>
              </a:rPr>
              <a:t>2006; </a:t>
            </a:r>
            <a:r>
              <a:rPr lang="en-US" sz="1600" dirty="0" err="1" smtClean="0">
                <a:solidFill>
                  <a:srgbClr val="7F7F7F"/>
                </a:solidFill>
              </a:rPr>
              <a:t>Legro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sz="1600" i="1" dirty="0" smtClean="0">
                <a:solidFill>
                  <a:srgbClr val="7F7F7F"/>
                </a:solidFill>
              </a:rPr>
              <a:t>et al.,</a:t>
            </a:r>
            <a:r>
              <a:rPr lang="en-US" sz="1600" dirty="0" smtClean="0">
                <a:solidFill>
                  <a:srgbClr val="7F7F7F"/>
                </a:solidFill>
              </a:rPr>
              <a:t> 2007)</a:t>
            </a:r>
          </a:p>
          <a:p>
            <a:r>
              <a:rPr lang="en-US" dirty="0" smtClean="0"/>
              <a:t>Except in BMI &gt;35 kg/m</a:t>
            </a:r>
            <a:r>
              <a:rPr lang="en-US" baseline="30000" dirty="0" smtClean="0"/>
              <a:t>2</a:t>
            </a:r>
            <a:r>
              <a:rPr lang="en-US" dirty="0" smtClean="0"/>
              <a:t> and in CC resistance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Metformin alone is less effective than CC, should be restricted to glucose intolerance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Metformin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Effective for restoring ovulation</a:t>
            </a:r>
            <a:r>
              <a:rPr lang="en-US" dirty="0" smtClean="0"/>
              <a:t>, but less effective for live birth rate, compare to CC </a:t>
            </a:r>
            <a:r>
              <a:rPr lang="en-US" sz="1600" dirty="0" smtClean="0">
                <a:solidFill>
                  <a:srgbClr val="A6A6A6"/>
                </a:solidFill>
              </a:rPr>
              <a:t>(</a:t>
            </a:r>
            <a:r>
              <a:rPr lang="en-US" sz="1600" dirty="0" err="1" smtClean="0">
                <a:solidFill>
                  <a:srgbClr val="A6A6A6"/>
                </a:solidFill>
              </a:rPr>
              <a:t>Legro</a:t>
            </a:r>
            <a:r>
              <a:rPr lang="en-US" sz="1600" dirty="0" smtClean="0">
                <a:solidFill>
                  <a:srgbClr val="A6A6A6"/>
                </a:solidFill>
              </a:rPr>
              <a:t> </a:t>
            </a:r>
            <a:r>
              <a:rPr lang="en-US" sz="1600" i="1" dirty="0" smtClean="0">
                <a:solidFill>
                  <a:srgbClr val="A6A6A6"/>
                </a:solidFill>
              </a:rPr>
              <a:t>et al.,</a:t>
            </a:r>
            <a:r>
              <a:rPr lang="en-US" sz="1600" dirty="0" smtClean="0">
                <a:solidFill>
                  <a:srgbClr val="A6A6A6"/>
                </a:solidFill>
              </a:rPr>
              <a:t> 2007; Moll </a:t>
            </a:r>
            <a:r>
              <a:rPr lang="en-US" sz="1600" i="1" dirty="0" smtClean="0">
                <a:solidFill>
                  <a:srgbClr val="A6A6A6"/>
                </a:solidFill>
              </a:rPr>
              <a:t>et al.,</a:t>
            </a:r>
            <a:r>
              <a:rPr lang="en-US" sz="1600" dirty="0" smtClean="0">
                <a:solidFill>
                  <a:srgbClr val="A6A6A6"/>
                </a:solidFill>
              </a:rPr>
              <a:t>2006; </a:t>
            </a:r>
            <a:r>
              <a:rPr lang="en-US" sz="1600" dirty="0" err="1" smtClean="0">
                <a:solidFill>
                  <a:srgbClr val="A6A6A6"/>
                </a:solidFill>
              </a:rPr>
              <a:t>Polomba</a:t>
            </a:r>
            <a:r>
              <a:rPr lang="en-US" sz="1600" dirty="0" smtClean="0">
                <a:solidFill>
                  <a:srgbClr val="A6A6A6"/>
                </a:solidFill>
              </a:rPr>
              <a:t> </a:t>
            </a:r>
            <a:r>
              <a:rPr lang="en-US" sz="1600" i="1" dirty="0" smtClean="0">
                <a:solidFill>
                  <a:srgbClr val="A6A6A6"/>
                </a:solidFill>
              </a:rPr>
              <a:t>et al.,</a:t>
            </a:r>
            <a:r>
              <a:rPr lang="en-US" sz="1600" dirty="0" smtClean="0">
                <a:solidFill>
                  <a:srgbClr val="A6A6A6"/>
                </a:solidFill>
              </a:rPr>
              <a:t> 2005; </a:t>
            </a:r>
            <a:r>
              <a:rPr lang="en-US" sz="1600" dirty="0" err="1" smtClean="0">
                <a:solidFill>
                  <a:srgbClr val="A6A6A6"/>
                </a:solidFill>
              </a:rPr>
              <a:t>Zain</a:t>
            </a:r>
            <a:r>
              <a:rPr lang="en-US" sz="1600" dirty="0" smtClean="0">
                <a:solidFill>
                  <a:srgbClr val="A6A6A6"/>
                </a:solidFill>
              </a:rPr>
              <a:t> </a:t>
            </a:r>
            <a:r>
              <a:rPr lang="en-US" sz="1600" i="1" dirty="0" smtClean="0">
                <a:solidFill>
                  <a:srgbClr val="A6A6A6"/>
                </a:solidFill>
              </a:rPr>
              <a:t>et al.,</a:t>
            </a:r>
            <a:r>
              <a:rPr lang="en-US" sz="1600" dirty="0" smtClean="0">
                <a:solidFill>
                  <a:srgbClr val="A6A6A6"/>
                </a:solidFill>
              </a:rPr>
              <a:t> 2009; Johnson </a:t>
            </a:r>
            <a:r>
              <a:rPr lang="en-US" sz="1600" i="1" dirty="0" smtClean="0">
                <a:solidFill>
                  <a:srgbClr val="A6A6A6"/>
                </a:solidFill>
              </a:rPr>
              <a:t>et al.,</a:t>
            </a:r>
            <a:r>
              <a:rPr lang="en-US" sz="1600" dirty="0" smtClean="0">
                <a:solidFill>
                  <a:srgbClr val="A6A6A6"/>
                </a:solidFill>
              </a:rPr>
              <a:t> 2010; Siebert </a:t>
            </a:r>
            <a:r>
              <a:rPr lang="en-US" sz="1600" i="1" dirty="0" smtClean="0">
                <a:solidFill>
                  <a:srgbClr val="A6A6A6"/>
                </a:solidFill>
              </a:rPr>
              <a:t>et al.,</a:t>
            </a:r>
            <a:r>
              <a:rPr lang="en-US" sz="1600" dirty="0" smtClean="0">
                <a:solidFill>
                  <a:srgbClr val="A6A6A6"/>
                </a:solidFill>
              </a:rPr>
              <a:t> 2012; </a:t>
            </a:r>
            <a:r>
              <a:rPr lang="en-US" sz="1600" dirty="0" err="1" smtClean="0">
                <a:solidFill>
                  <a:srgbClr val="A6A6A6"/>
                </a:solidFill>
              </a:rPr>
              <a:t>Misso</a:t>
            </a:r>
            <a:r>
              <a:rPr lang="en-US" sz="1600" dirty="0" smtClean="0">
                <a:solidFill>
                  <a:srgbClr val="A6A6A6"/>
                </a:solidFill>
              </a:rPr>
              <a:t> e</a:t>
            </a:r>
            <a:r>
              <a:rPr lang="en-US" sz="1600" i="1" dirty="0" smtClean="0">
                <a:solidFill>
                  <a:srgbClr val="A6A6A6"/>
                </a:solidFill>
              </a:rPr>
              <a:t>t al.,</a:t>
            </a:r>
            <a:r>
              <a:rPr lang="en-US" sz="1600" dirty="0" smtClean="0">
                <a:solidFill>
                  <a:srgbClr val="A6A6A6"/>
                </a:solidFill>
              </a:rPr>
              <a:t> 2013)</a:t>
            </a:r>
          </a:p>
          <a:p>
            <a:endParaRPr lang="en-US" dirty="0" smtClean="0"/>
          </a:p>
          <a:p>
            <a:r>
              <a:rPr lang="en-US" dirty="0" smtClean="0"/>
              <a:t>A 2012 meta-analysis </a:t>
            </a:r>
            <a:r>
              <a:rPr lang="en-US" sz="1600" dirty="0" smtClean="0">
                <a:solidFill>
                  <a:srgbClr val="A6A6A6"/>
                </a:solidFill>
              </a:rPr>
              <a:t>(Cochrane </a:t>
            </a:r>
            <a:r>
              <a:rPr lang="en-US" sz="1600" dirty="0">
                <a:solidFill>
                  <a:srgbClr val="A6A6A6"/>
                </a:solidFill>
              </a:rPr>
              <a:t>Database of Systematic Reviews 2010, Issue 1. Art. No.: </a:t>
            </a:r>
            <a:r>
              <a:rPr lang="en-US" sz="1600" dirty="0" smtClean="0">
                <a:solidFill>
                  <a:srgbClr val="A6A6A6"/>
                </a:solidFill>
              </a:rPr>
              <a:t>CD003053)</a:t>
            </a:r>
            <a:endParaRPr lang="en-US" sz="1600" dirty="0">
              <a:solidFill>
                <a:srgbClr val="A6A6A6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0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o </a:t>
            </a:r>
            <a:r>
              <a:rPr lang="en-US" dirty="0">
                <a:solidFill>
                  <a:srgbClr val="0000FF"/>
                </a:solidFill>
              </a:rPr>
              <a:t>evidence that metformin improves live birth rates </a:t>
            </a:r>
            <a:r>
              <a:rPr lang="en-US" dirty="0"/>
              <a:t>whether it is used alone </a:t>
            </a:r>
            <a:r>
              <a:rPr lang="en-US" sz="3100" dirty="0"/>
              <a:t>(Pooled OR = 1.00, 95% CI 0.16 to 6.39) </a:t>
            </a:r>
            <a:r>
              <a:rPr lang="en-US" dirty="0"/>
              <a:t>or in combination with clomiphene </a:t>
            </a:r>
            <a:r>
              <a:rPr lang="en-US" sz="3100" dirty="0"/>
              <a:t>(Pooled OR = 1.05, 95% C.I. 0.75 to 1.47</a:t>
            </a:r>
            <a:r>
              <a:rPr lang="en-US" sz="3100" dirty="0" smtClean="0"/>
              <a:t>)</a:t>
            </a:r>
            <a:endParaRPr lang="en-US" sz="3100" dirty="0"/>
          </a:p>
          <a:p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linical </a:t>
            </a:r>
            <a:r>
              <a:rPr lang="en-US" dirty="0">
                <a:solidFill>
                  <a:srgbClr val="0000FF"/>
                </a:solidFill>
              </a:rPr>
              <a:t>pregnancy rates are improved </a:t>
            </a:r>
            <a:r>
              <a:rPr lang="en-US" dirty="0"/>
              <a:t>for metformin versus placebo </a:t>
            </a:r>
            <a:r>
              <a:rPr lang="en-US" sz="3100" dirty="0"/>
              <a:t>(Pooled OR = OR 3.86, 95% C.I. 2.18 to 6.84) </a:t>
            </a:r>
            <a:r>
              <a:rPr lang="en-US" dirty="0"/>
              <a:t>and for metformin and clomiphene versus clomiphene alone </a:t>
            </a:r>
            <a:r>
              <a:rPr lang="en-US" sz="3100" dirty="0"/>
              <a:t>(Pooled OR =1.48, 95% C.I. 1.12 to 1.95) </a:t>
            </a:r>
            <a:r>
              <a:rPr lang="en-US" sz="3100" dirty="0" smtClean="0"/>
              <a:t>)</a:t>
            </a:r>
            <a:endParaRPr lang="en-US" sz="3100" dirty="0"/>
          </a:p>
          <a:p>
            <a:r>
              <a:rPr lang="en-US" dirty="0"/>
              <a:t>C</a:t>
            </a:r>
            <a:r>
              <a:rPr lang="en-US" dirty="0" smtClean="0"/>
              <a:t>ompared </a:t>
            </a:r>
            <a:r>
              <a:rPr lang="en-US" dirty="0"/>
              <a:t>metformin and clomiphene </a:t>
            </a:r>
            <a:r>
              <a:rPr lang="en-US" dirty="0" smtClean="0"/>
              <a:t>alone</a:t>
            </a:r>
            <a:endParaRPr lang="en-US" dirty="0"/>
          </a:p>
          <a:p>
            <a:pPr lvl="1"/>
            <a:r>
              <a:rPr lang="en-US" dirty="0" smtClean="0"/>
              <a:t>no </a:t>
            </a:r>
            <a:r>
              <a:rPr lang="en-US" dirty="0"/>
              <a:t>evidence of an improved live birth rate (OR= 0.67, 95% CI 0.44 to 1.02) but the pooled OR resulted in</a:t>
            </a:r>
            <a:r>
              <a:rPr lang="en-US" dirty="0">
                <a:solidFill>
                  <a:srgbClr val="0000FF"/>
                </a:solidFill>
              </a:rPr>
              <a:t> improved clinical pregnancy rate in the clomiphene group</a:t>
            </a:r>
            <a:r>
              <a:rPr lang="en-US" dirty="0"/>
              <a:t> (OR = 0.63 , 95% 0.43 to 0.92), although there was significant </a:t>
            </a:r>
            <a:r>
              <a:rPr lang="en-US" dirty="0" smtClean="0"/>
              <a:t>heterogeneity</a:t>
            </a:r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8" y="1"/>
            <a:ext cx="1556902" cy="1610712"/>
          </a:xfrm>
          <a:prstGeom prst="rect">
            <a:avLst/>
          </a:prstGeom>
        </p:spPr>
      </p:pic>
      <p:pic>
        <p:nvPicPr>
          <p:cNvPr id="6" name="Picture 5" descr="Screen shot 2015-10-27 at 11.50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87098" cy="16107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6379015"/>
            <a:ext cx="7029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A6A6A6"/>
                </a:solidFill>
              </a:rPr>
              <a:t>Cochrane Database of Systematic Reviews 2010, Issue 1. Art. No.: CD003053</a:t>
            </a:r>
          </a:p>
        </p:txBody>
      </p:sp>
    </p:spTree>
    <p:extLst>
      <p:ext uri="{BB962C8B-B14F-4D97-AF65-F5344CB8AC3E}">
        <p14:creationId xmlns:p14="http://schemas.microsoft.com/office/powerpoint/2010/main" val="274097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8655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vulation </a:t>
            </a:r>
            <a:r>
              <a:rPr lang="en-US" dirty="0">
                <a:solidFill>
                  <a:srgbClr val="0000FF"/>
                </a:solidFill>
              </a:rPr>
              <a:t>rates are improved with metformin </a:t>
            </a:r>
            <a:r>
              <a:rPr lang="en-US" dirty="0"/>
              <a:t>in women with PCOS for metformin versus placebo </a:t>
            </a:r>
            <a:r>
              <a:rPr lang="en-US" sz="2800" dirty="0"/>
              <a:t>(Pooled OR 2.12, 95% CI 1.50 to 3.0) </a:t>
            </a:r>
            <a:r>
              <a:rPr lang="en-US" dirty="0"/>
              <a:t>and for metformin and clomiphene versus clomiphene alone </a:t>
            </a:r>
            <a:r>
              <a:rPr lang="en-US" sz="2800" dirty="0"/>
              <a:t>(Pooled OR = 3.46, 95% CI 1.97 to 6.07</a:t>
            </a:r>
            <a:r>
              <a:rPr lang="en-US" sz="2800" dirty="0" smtClean="0"/>
              <a:t>)</a:t>
            </a:r>
            <a:endParaRPr lang="en-US" sz="3000" dirty="0"/>
          </a:p>
          <a:p>
            <a:r>
              <a:rPr lang="en-US" dirty="0"/>
              <a:t>Metformin was also associated with a significantly higher incidence of gastrointestinal disturbance, but </a:t>
            </a:r>
            <a:r>
              <a:rPr lang="en-US" dirty="0">
                <a:solidFill>
                  <a:srgbClr val="0000FF"/>
                </a:solidFill>
              </a:rPr>
              <a:t>no serious adverse effects </a:t>
            </a:r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98" y="1"/>
            <a:ext cx="1556902" cy="1610712"/>
          </a:xfrm>
          <a:prstGeom prst="rect">
            <a:avLst/>
          </a:prstGeom>
        </p:spPr>
      </p:pic>
      <p:pic>
        <p:nvPicPr>
          <p:cNvPr id="6" name="Picture 5" descr="Screen shot 2015-10-27 at 11.50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87098" cy="16107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6379015"/>
            <a:ext cx="7029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A6A6A6"/>
                </a:solidFill>
              </a:rPr>
              <a:t>Cochrane Database of Systematic Reviews 2010, Issue 1. Art. No.: CD003053</a:t>
            </a:r>
          </a:p>
        </p:txBody>
      </p:sp>
    </p:spTree>
    <p:extLst>
      <p:ext uri="{BB962C8B-B14F-4D97-AF65-F5344CB8AC3E}">
        <p14:creationId xmlns:p14="http://schemas.microsoft.com/office/powerpoint/2010/main" val="424919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Metformin and life style modification</a:t>
            </a:r>
            <a:endParaRPr lang="en-US" b="1" dirty="0"/>
          </a:p>
        </p:txBody>
      </p:sp>
      <p:pic>
        <p:nvPicPr>
          <p:cNvPr id="4" name="Content Placeholder 3" descr="Screen shot 2015-11-11 at 10.20.4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476" b="-63476"/>
          <a:stretch>
            <a:fillRect/>
          </a:stretch>
        </p:blipFill>
        <p:spPr>
          <a:xfrm>
            <a:off x="-1" y="3049130"/>
            <a:ext cx="9143999" cy="4525963"/>
          </a:xfrm>
        </p:spPr>
      </p:pic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6" name="Picture 5" descr="Screen shot 2015-11-11 at 10.21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446"/>
            <a:ext cx="9144000" cy="3084723"/>
          </a:xfrm>
          <a:prstGeom prst="rect">
            <a:avLst/>
          </a:prstGeom>
        </p:spPr>
      </p:pic>
      <p:pic>
        <p:nvPicPr>
          <p:cNvPr id="7" name="Picture 6" descr="Screen shot 2015-11-11 at 10.24.2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7"/>
            <a:ext cx="55372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1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Laparoscopic ovarian drilling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Main indication is CC resistance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Second-line treatment in selected population </a:t>
            </a:r>
            <a:r>
              <a:rPr lang="en-US" sz="1900" dirty="0" smtClean="0">
                <a:solidFill>
                  <a:srgbClr val="A6A6A6"/>
                </a:solidFill>
              </a:rPr>
              <a:t>(PCOS consensus group ESHRE/ARSM 2007; Berger </a:t>
            </a:r>
            <a:r>
              <a:rPr lang="en-US" sz="1900" i="1" dirty="0" smtClean="0">
                <a:solidFill>
                  <a:srgbClr val="A6A6A6"/>
                </a:solidFill>
              </a:rPr>
              <a:t>et al.,</a:t>
            </a:r>
            <a:r>
              <a:rPr lang="en-US" sz="1900" dirty="0" smtClean="0">
                <a:solidFill>
                  <a:srgbClr val="A6A6A6"/>
                </a:solidFill>
              </a:rPr>
              <a:t> 2014)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When there are other indications for laparoscopy, if </a:t>
            </a:r>
            <a:r>
              <a:rPr lang="en-US" dirty="0" err="1" smtClean="0">
                <a:solidFill>
                  <a:srgbClr val="000090"/>
                </a:solidFill>
              </a:rPr>
              <a:t>contraindiation</a:t>
            </a:r>
            <a:r>
              <a:rPr lang="en-US" dirty="0" smtClean="0">
                <a:solidFill>
                  <a:srgbClr val="000090"/>
                </a:solidFill>
              </a:rPr>
              <a:t> of </a:t>
            </a:r>
            <a:r>
              <a:rPr lang="en-US" dirty="0" err="1" smtClean="0">
                <a:solidFill>
                  <a:srgbClr val="000090"/>
                </a:solidFill>
              </a:rPr>
              <a:t>multuple</a:t>
            </a:r>
            <a:r>
              <a:rPr lang="en-US" dirty="0" smtClean="0">
                <a:solidFill>
                  <a:srgbClr val="000090"/>
                </a:solidFill>
              </a:rPr>
              <a:t> pregnancies </a:t>
            </a:r>
            <a:r>
              <a:rPr lang="en-US" sz="2100" dirty="0" smtClean="0">
                <a:solidFill>
                  <a:srgbClr val="A6A6A6"/>
                </a:solidFill>
              </a:rPr>
              <a:t>(Rockville </a:t>
            </a:r>
            <a:r>
              <a:rPr lang="en-US" sz="2100" i="1" dirty="0" smtClean="0">
                <a:solidFill>
                  <a:srgbClr val="A6A6A6"/>
                </a:solidFill>
              </a:rPr>
              <a:t>et al., </a:t>
            </a:r>
            <a:r>
              <a:rPr lang="en-US" sz="2100" dirty="0" smtClean="0">
                <a:solidFill>
                  <a:srgbClr val="A6A6A6"/>
                </a:solidFill>
              </a:rPr>
              <a:t>2013; French CPG 2010)</a:t>
            </a:r>
          </a:p>
          <a:p>
            <a:r>
              <a:rPr lang="en-US" dirty="0" smtClean="0"/>
              <a:t>Methods and dose</a:t>
            </a:r>
          </a:p>
          <a:p>
            <a:pPr lvl="1"/>
            <a:r>
              <a:rPr lang="en-US" dirty="0" err="1" smtClean="0"/>
              <a:t>Monopolar</a:t>
            </a:r>
            <a:r>
              <a:rPr lang="en-US" dirty="0" smtClean="0"/>
              <a:t> </a:t>
            </a:r>
            <a:r>
              <a:rPr lang="en-US" dirty="0" err="1" smtClean="0"/>
              <a:t>electrocautery</a:t>
            </a:r>
            <a:r>
              <a:rPr lang="en-US" dirty="0" smtClean="0"/>
              <a:t> and laser dose not difference outcomes </a:t>
            </a:r>
            <a:r>
              <a:rPr lang="en-US" sz="1600" dirty="0" smtClean="0">
                <a:solidFill>
                  <a:srgbClr val="A6A6A6"/>
                </a:solidFill>
              </a:rPr>
              <a:t>(Farquhar </a:t>
            </a:r>
            <a:r>
              <a:rPr lang="en-US" sz="1600" i="1" dirty="0" smtClean="0">
                <a:solidFill>
                  <a:srgbClr val="A6A6A6"/>
                </a:solidFill>
              </a:rPr>
              <a:t>et al., </a:t>
            </a:r>
            <a:r>
              <a:rPr lang="en-US" sz="1600" dirty="0" smtClean="0">
                <a:solidFill>
                  <a:srgbClr val="A6A6A6"/>
                </a:solidFill>
              </a:rPr>
              <a:t>2007)</a:t>
            </a:r>
          </a:p>
          <a:p>
            <a:pPr lvl="1"/>
            <a:r>
              <a:rPr lang="en-US" dirty="0" smtClean="0"/>
              <a:t>No evidence that any surgery technique is superior but few as 4 punctures shown to be effective, more puncture associated with POF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Amer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et al.,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2002, 2003;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Malkawi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et al.,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2003)</a:t>
            </a:r>
          </a:p>
          <a:p>
            <a:r>
              <a:rPr lang="en-US" dirty="0" smtClean="0"/>
              <a:t>Efficacy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0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1-11 at 11.15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34"/>
            <a:ext cx="8107510" cy="6007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261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Subarna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i="1" dirty="0" smtClean="0"/>
              <a:t>et al.,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9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Laparoscopic ovarian drilling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Safety</a:t>
            </a:r>
          </a:p>
          <a:p>
            <a:pPr lvl="1"/>
            <a:r>
              <a:rPr lang="en-US" dirty="0" smtClean="0"/>
              <a:t>Immediate complications are rare</a:t>
            </a:r>
          </a:p>
          <a:p>
            <a:pPr lvl="1"/>
            <a:r>
              <a:rPr lang="en-US" dirty="0" smtClean="0"/>
              <a:t>Long-term complication include adhesion, and premature menopause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LOD should not be offered for non-infertility indications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01" y="1600200"/>
            <a:ext cx="8751196" cy="53839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o </a:t>
            </a:r>
            <a:r>
              <a:rPr lang="en-US" dirty="0">
                <a:solidFill>
                  <a:srgbClr val="0000FF"/>
                </a:solidFill>
              </a:rPr>
              <a:t>evidence of a difference in live birth or clinical pregnancy rate </a:t>
            </a:r>
            <a:r>
              <a:rPr lang="en-US" dirty="0"/>
              <a:t>between LOD and </a:t>
            </a:r>
            <a:r>
              <a:rPr lang="en-US" dirty="0" err="1" smtClean="0"/>
              <a:t>Gn</a:t>
            </a:r>
            <a:r>
              <a:rPr lang="en-US" dirty="0" smtClean="0"/>
              <a:t> and </a:t>
            </a:r>
            <a:r>
              <a:rPr lang="en-US" sz="2400" dirty="0" smtClean="0"/>
              <a:t>OR </a:t>
            </a:r>
            <a:r>
              <a:rPr lang="en-US" sz="2400" dirty="0"/>
              <a:t>1.04 (95% CI 0.59 to 1.85) and 1.08 (95% CI 0.69 to 1.71) </a:t>
            </a:r>
            <a:endParaRPr lang="en-US" sz="2800" dirty="0"/>
          </a:p>
          <a:p>
            <a:r>
              <a:rPr lang="en-US" dirty="0" smtClean="0">
                <a:solidFill>
                  <a:srgbClr val="0000FF"/>
                </a:solidFill>
              </a:rPr>
              <a:t>Multiple </a:t>
            </a:r>
            <a:r>
              <a:rPr lang="en-US" dirty="0">
                <a:solidFill>
                  <a:srgbClr val="0000FF"/>
                </a:solidFill>
              </a:rPr>
              <a:t>pregnancy rates were lower </a:t>
            </a:r>
            <a:r>
              <a:rPr lang="en-US" dirty="0"/>
              <a:t>with </a:t>
            </a:r>
            <a:r>
              <a:rPr lang="en-US" dirty="0" smtClean="0"/>
              <a:t>LOD than </a:t>
            </a:r>
            <a:r>
              <a:rPr lang="en-US" dirty="0"/>
              <a:t>with </a:t>
            </a:r>
            <a:r>
              <a:rPr lang="en-US" dirty="0" err="1" smtClean="0"/>
              <a:t>Gn</a:t>
            </a:r>
            <a:r>
              <a:rPr lang="en-US" dirty="0" smtClean="0"/>
              <a:t> </a:t>
            </a:r>
            <a:r>
              <a:rPr lang="en-US" sz="2400" dirty="0"/>
              <a:t>(1% versus 16%; OR 0.13, 95% CI 0.03 to 0.52</a:t>
            </a:r>
            <a:r>
              <a:rPr lang="en-US" sz="2400" dirty="0" smtClean="0"/>
              <a:t>)</a:t>
            </a:r>
            <a:endParaRPr lang="en-US" sz="2800" dirty="0"/>
          </a:p>
          <a:p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o </a:t>
            </a:r>
            <a:r>
              <a:rPr lang="en-US" dirty="0">
                <a:solidFill>
                  <a:srgbClr val="0000FF"/>
                </a:solidFill>
              </a:rPr>
              <a:t>evidence of a difference in miscarriage rates </a:t>
            </a:r>
            <a:r>
              <a:rPr lang="en-US" dirty="0"/>
              <a:t>between the two groups </a:t>
            </a:r>
            <a:r>
              <a:rPr lang="en-US" sz="2400" dirty="0"/>
              <a:t>(OR 0.81, 95% 0.36 to 1.86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17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17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rgbClr val="7F7F7F"/>
                </a:solidFill>
              </a:rPr>
              <a:t>Cochrane Database of Systematic Reviews 2007, Issue 3. Art. No.: CD001122</a:t>
            </a:r>
            <a:endParaRPr lang="en-US" sz="1700" dirty="0">
              <a:solidFill>
                <a:srgbClr val="7F7F7F"/>
              </a:solidFill>
            </a:endParaRPr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  <p:pic>
        <p:nvPicPr>
          <p:cNvPr id="6" name="Picture 5" descr="Screen shot 2015-10-27 at 2.46.3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07553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6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6" name="Content Placeholder 5" descr="Screen shot 2015-11-11 at 11.03.1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9" b="-4289"/>
          <a:stretch>
            <a:fillRect/>
          </a:stretch>
        </p:blipFill>
        <p:spPr>
          <a:xfrm>
            <a:off x="457200" y="2336801"/>
            <a:ext cx="8229600" cy="3979332"/>
          </a:xfrm>
          <a:ln w="76200" cmpd="sng">
            <a:solidFill>
              <a:schemeClr val="tx1"/>
            </a:solidFill>
          </a:ln>
        </p:spPr>
      </p:pic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1-11 at 11.01.1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Goals of therapy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Ameolioration</a:t>
            </a:r>
            <a:r>
              <a:rPr lang="en-US" dirty="0" smtClean="0"/>
              <a:t> of </a:t>
            </a:r>
            <a:r>
              <a:rPr lang="en-US" dirty="0" err="1" smtClean="0"/>
              <a:t>hyperandrogenic</a:t>
            </a:r>
            <a:r>
              <a:rPr lang="en-US" dirty="0" smtClean="0"/>
              <a:t> symptoms</a:t>
            </a:r>
          </a:p>
          <a:p>
            <a:r>
              <a:rPr lang="en-US" dirty="0" smtClean="0"/>
              <a:t>Management of metabolic abnormalities</a:t>
            </a:r>
          </a:p>
          <a:p>
            <a:r>
              <a:rPr lang="en-US" dirty="0" smtClean="0"/>
              <a:t>Prevention of endometrial hyperplasia/ CA</a:t>
            </a:r>
          </a:p>
          <a:p>
            <a:r>
              <a:rPr lang="en-US" dirty="0" smtClean="0"/>
              <a:t>Contraception for those not pursuing pregnancy</a:t>
            </a:r>
          </a:p>
          <a:p>
            <a:r>
              <a:rPr lang="en-US" dirty="0" smtClean="0"/>
              <a:t>Ovulation induction for those pursuing pregnancy</a:t>
            </a:r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7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Gonadotropin and </a:t>
            </a:r>
            <a:r>
              <a:rPr lang="en-US" b="1" dirty="0" err="1" smtClean="0"/>
              <a:t>GnRH</a:t>
            </a:r>
            <a:r>
              <a:rPr lang="en-US" b="1" dirty="0" smtClean="0"/>
              <a:t> </a:t>
            </a:r>
            <a:r>
              <a:rPr lang="en-US" b="1" dirty="0" err="1" smtClean="0"/>
              <a:t>analoques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econd-line treatment in case of CC resistance or CC failure </a:t>
            </a:r>
            <a:r>
              <a:rPr lang="en-US" sz="1700" dirty="0" smtClean="0">
                <a:solidFill>
                  <a:srgbClr val="A6A6A6"/>
                </a:solidFill>
              </a:rPr>
              <a:t>(Rockville </a:t>
            </a:r>
            <a:r>
              <a:rPr lang="en-US" sz="1700" i="1" dirty="0" smtClean="0">
                <a:solidFill>
                  <a:srgbClr val="A6A6A6"/>
                </a:solidFill>
              </a:rPr>
              <a:t>et al.,</a:t>
            </a:r>
            <a:r>
              <a:rPr lang="en-US" sz="1700" dirty="0" smtClean="0">
                <a:solidFill>
                  <a:srgbClr val="A6A6A6"/>
                </a:solidFill>
              </a:rPr>
              <a:t>2013; French CPG 2010; ESHRE/ASRM)</a:t>
            </a:r>
          </a:p>
          <a:p>
            <a:r>
              <a:rPr lang="en-US" dirty="0" smtClean="0"/>
              <a:t>Step-up or step-down regimen to get single follicle resulting in single life birth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Low-dose step-up protocol recommended </a:t>
            </a:r>
            <a:r>
              <a:rPr lang="en-US" dirty="0" smtClean="0"/>
              <a:t>starting dose 37.5-50 IU/day 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(Thessaloniki ESHRE/ASRM sponsored PCOS workshop 2008; </a:t>
            </a:r>
            <a:r>
              <a:rPr lang="en-US" sz="1900" dirty="0" err="1" smtClean="0">
                <a:solidFill>
                  <a:schemeClr val="bg1">
                    <a:lumMod val="65000"/>
                  </a:schemeClr>
                </a:solidFill>
              </a:rPr>
              <a:t>Christin-Maitre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et al., 2003)</a:t>
            </a:r>
            <a:endParaRPr lang="en-US" sz="1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Ovarian response monitoring is required to reduce complication and secure efficiency</a:t>
            </a:r>
          </a:p>
          <a:p>
            <a:r>
              <a:rPr lang="en-US" dirty="0" smtClean="0"/>
              <a:t>Strict cycle cancellation criteria be agreed with patient (&gt;2 of 16 </a:t>
            </a:r>
            <a:r>
              <a:rPr lang="en-US" dirty="0" smtClean="0"/>
              <a:t>mm or </a:t>
            </a:r>
            <a:r>
              <a:rPr lang="en-US" dirty="0" smtClean="0"/>
              <a:t>1 of 16mm and 2 of 14mm)</a:t>
            </a:r>
          </a:p>
          <a:p>
            <a:r>
              <a:rPr lang="en-US" dirty="0" smtClean="0"/>
              <a:t>Higher OHSS and risk of multiple pregnancies</a:t>
            </a:r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7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Ovulation induction and IUI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686799" cy="49281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 RCTs compare pregnancy rate of IUI and timed intercourse during ovulation induction in PCOS women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IUI may be considered in PCOS women who failed to conceived despite successful ovulation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Cohlen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 et al.,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2000)</a:t>
            </a:r>
          </a:p>
          <a:p>
            <a:r>
              <a:rPr lang="en-US" dirty="0" smtClean="0"/>
              <a:t>Careful monitoring to reduce risk OHSS </a:t>
            </a:r>
            <a:r>
              <a:rPr lang="en-US" sz="1700" dirty="0" smtClean="0">
                <a:solidFill>
                  <a:srgbClr val="A6A6A6"/>
                </a:solidFill>
              </a:rPr>
              <a:t>(ESHRE Capri Workgroup, 2003)</a:t>
            </a:r>
          </a:p>
          <a:p>
            <a:r>
              <a:rPr lang="en-US" dirty="0" smtClean="0"/>
              <a:t>Double IUI did not show any significant benefit in pregnancy</a:t>
            </a:r>
            <a:r>
              <a:rPr lang="en-US" sz="1700" dirty="0">
                <a:solidFill>
                  <a:srgbClr val="A6A6A6"/>
                </a:solidFill>
              </a:rPr>
              <a:t>(</a:t>
            </a:r>
            <a:r>
              <a:rPr lang="en-US" sz="1700" dirty="0" err="1">
                <a:solidFill>
                  <a:srgbClr val="A6A6A6"/>
                </a:solidFill>
              </a:rPr>
              <a:t>Cantineau</a:t>
            </a:r>
            <a:r>
              <a:rPr lang="en-US" sz="1700" dirty="0">
                <a:solidFill>
                  <a:srgbClr val="A6A6A6"/>
                </a:solidFill>
              </a:rPr>
              <a:t> </a:t>
            </a:r>
            <a:r>
              <a:rPr lang="en-US" sz="1700" i="1" dirty="0">
                <a:solidFill>
                  <a:srgbClr val="A6A6A6"/>
                </a:solidFill>
              </a:rPr>
              <a:t>et al., 2003</a:t>
            </a:r>
            <a:r>
              <a:rPr lang="en-US" i="1" dirty="0" smtClean="0">
                <a:solidFill>
                  <a:srgbClr val="A6A6A6"/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Clinical pregnancy rate per cycle 11-20%, </a:t>
            </a:r>
            <a:r>
              <a:rPr lang="en-US" dirty="0" smtClean="0">
                <a:solidFill>
                  <a:srgbClr val="0000FF"/>
                </a:solidFill>
              </a:rPr>
              <a:t>multiple pregnancy rate 11-36%</a:t>
            </a:r>
            <a:r>
              <a:rPr lang="en-US" dirty="0" smtClean="0"/>
              <a:t> </a:t>
            </a:r>
            <a:r>
              <a:rPr lang="en-US" sz="1900" dirty="0" smtClean="0">
                <a:solidFill>
                  <a:srgbClr val="A6A6A6"/>
                </a:solidFill>
              </a:rPr>
              <a:t>(</a:t>
            </a:r>
            <a:r>
              <a:rPr lang="en-US" sz="1900" dirty="0" err="1" smtClean="0">
                <a:solidFill>
                  <a:srgbClr val="A6A6A6"/>
                </a:solidFill>
              </a:rPr>
              <a:t>Gerli</a:t>
            </a:r>
            <a:r>
              <a:rPr lang="en-US" sz="1900" dirty="0" smtClean="0">
                <a:solidFill>
                  <a:srgbClr val="A6A6A6"/>
                </a:solidFill>
              </a:rPr>
              <a:t> </a:t>
            </a:r>
            <a:r>
              <a:rPr lang="en-US" sz="1900" i="1" dirty="0" smtClean="0">
                <a:solidFill>
                  <a:srgbClr val="A6A6A6"/>
                </a:solidFill>
              </a:rPr>
              <a:t>et al., </a:t>
            </a:r>
            <a:r>
              <a:rPr lang="en-US" sz="1900" dirty="0" smtClean="0">
                <a:solidFill>
                  <a:srgbClr val="A6A6A6"/>
                </a:solidFill>
              </a:rPr>
              <a:t>2004; </a:t>
            </a:r>
            <a:r>
              <a:rPr lang="en-US" sz="1900" dirty="0" err="1" smtClean="0">
                <a:solidFill>
                  <a:srgbClr val="A6A6A6"/>
                </a:solidFill>
              </a:rPr>
              <a:t>Mitwally</a:t>
            </a:r>
            <a:r>
              <a:rPr lang="en-US" sz="1900" dirty="0" smtClean="0">
                <a:solidFill>
                  <a:srgbClr val="A6A6A6"/>
                </a:solidFill>
              </a:rPr>
              <a:t> and Casper, 2004; </a:t>
            </a:r>
            <a:r>
              <a:rPr lang="en-US" sz="1900" dirty="0" err="1" smtClean="0">
                <a:solidFill>
                  <a:srgbClr val="A6A6A6"/>
                </a:solidFill>
              </a:rPr>
              <a:t>Palomba</a:t>
            </a:r>
            <a:r>
              <a:rPr lang="en-US" sz="1900" dirty="0" smtClean="0">
                <a:solidFill>
                  <a:srgbClr val="A6A6A6"/>
                </a:solidFill>
              </a:rPr>
              <a:t> </a:t>
            </a:r>
            <a:r>
              <a:rPr lang="en-US" sz="1900" i="1" dirty="0" err="1" smtClean="0">
                <a:solidFill>
                  <a:srgbClr val="A6A6A6"/>
                </a:solidFill>
              </a:rPr>
              <a:t>etv</a:t>
            </a:r>
            <a:r>
              <a:rPr lang="en-US" sz="1900" i="1" dirty="0" smtClean="0">
                <a:solidFill>
                  <a:srgbClr val="A6A6A6"/>
                </a:solidFill>
              </a:rPr>
              <a:t> al., </a:t>
            </a:r>
            <a:r>
              <a:rPr lang="en-US" sz="1900" dirty="0" smtClean="0">
                <a:solidFill>
                  <a:srgbClr val="A6A6A6"/>
                </a:solidFill>
              </a:rPr>
              <a:t>2005)</a:t>
            </a:r>
            <a:endParaRPr lang="en-US" sz="1900" dirty="0">
              <a:solidFill>
                <a:srgbClr val="A6A6A6"/>
              </a:solidFill>
            </a:endParaRPr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7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IVF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376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Anovulation is not primary indication for IVF and multiple pregnancy rate 10% after </a:t>
            </a:r>
            <a:r>
              <a:rPr lang="en-US" dirty="0" err="1" smtClean="0"/>
              <a:t>Gn</a:t>
            </a:r>
            <a:r>
              <a:rPr lang="en-US" dirty="0" smtClean="0"/>
              <a:t> therapy </a:t>
            </a:r>
            <a:r>
              <a:rPr lang="en-US" sz="1600" dirty="0" smtClean="0">
                <a:solidFill>
                  <a:srgbClr val="A6A6A6"/>
                </a:solidFill>
              </a:rPr>
              <a:t>(van </a:t>
            </a:r>
            <a:r>
              <a:rPr lang="en-US" sz="1600" dirty="0" err="1" smtClean="0">
                <a:solidFill>
                  <a:srgbClr val="A6A6A6"/>
                </a:solidFill>
              </a:rPr>
              <a:t>Santbrink</a:t>
            </a:r>
            <a:r>
              <a:rPr lang="en-US" sz="1600" dirty="0" smtClean="0">
                <a:solidFill>
                  <a:srgbClr val="A6A6A6"/>
                </a:solidFill>
              </a:rPr>
              <a:t> and </a:t>
            </a:r>
            <a:r>
              <a:rPr lang="en-US" sz="1600" dirty="0" err="1" smtClean="0">
                <a:solidFill>
                  <a:srgbClr val="A6A6A6"/>
                </a:solidFill>
              </a:rPr>
              <a:t>Fauser</a:t>
            </a:r>
            <a:r>
              <a:rPr lang="en-US" sz="1600" dirty="0" smtClean="0">
                <a:solidFill>
                  <a:srgbClr val="A6A6A6"/>
                </a:solidFill>
              </a:rPr>
              <a:t>, 2003)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PCOS women who do have associated pathology, IVF is indicated </a:t>
            </a:r>
          </a:p>
          <a:p>
            <a:r>
              <a:rPr lang="en-US" dirty="0" smtClean="0"/>
              <a:t>Induction ovulation with </a:t>
            </a:r>
            <a:r>
              <a:rPr lang="en-US" dirty="0" err="1" smtClean="0"/>
              <a:t>Gn</a:t>
            </a:r>
            <a:r>
              <a:rPr lang="en-US" dirty="0" smtClean="0"/>
              <a:t> should be replaced by COS and IVF </a:t>
            </a:r>
            <a:r>
              <a:rPr lang="en-US" sz="1700" dirty="0" smtClean="0">
                <a:solidFill>
                  <a:srgbClr val="A6A6A6"/>
                </a:solidFill>
              </a:rPr>
              <a:t>(</a:t>
            </a:r>
            <a:r>
              <a:rPr lang="en-US" sz="1700" dirty="0" err="1" smtClean="0">
                <a:solidFill>
                  <a:srgbClr val="A6A6A6"/>
                </a:solidFill>
              </a:rPr>
              <a:t>Eijkemans</a:t>
            </a:r>
            <a:r>
              <a:rPr lang="en-US" sz="1700" dirty="0" smtClean="0">
                <a:solidFill>
                  <a:srgbClr val="A6A6A6"/>
                </a:solidFill>
              </a:rPr>
              <a:t> </a:t>
            </a:r>
            <a:r>
              <a:rPr lang="en-US" sz="1700" i="1" dirty="0" smtClean="0">
                <a:solidFill>
                  <a:srgbClr val="A6A6A6"/>
                </a:solidFill>
              </a:rPr>
              <a:t>et al.,</a:t>
            </a:r>
            <a:r>
              <a:rPr lang="en-US" sz="1700" dirty="0" smtClean="0">
                <a:solidFill>
                  <a:srgbClr val="A6A6A6"/>
                </a:solidFill>
              </a:rPr>
              <a:t>2005)</a:t>
            </a:r>
          </a:p>
          <a:p>
            <a:r>
              <a:rPr lang="en-US" dirty="0" smtClean="0"/>
              <a:t>IVF and SET, the risk of multiple </a:t>
            </a:r>
            <a:r>
              <a:rPr lang="en-US" dirty="0" err="1" smtClean="0"/>
              <a:t>pergnancies</a:t>
            </a:r>
            <a:r>
              <a:rPr lang="en-US" dirty="0" smtClean="0"/>
              <a:t> is markedly reduced</a:t>
            </a:r>
            <a:r>
              <a:rPr lang="en-US" sz="1900" dirty="0">
                <a:solidFill>
                  <a:srgbClr val="A6A6A6"/>
                </a:solidFill>
              </a:rPr>
              <a:t>(</a:t>
            </a:r>
            <a:r>
              <a:rPr lang="en-US" sz="1900" dirty="0" err="1">
                <a:solidFill>
                  <a:srgbClr val="A6A6A6"/>
                </a:solidFill>
              </a:rPr>
              <a:t>Papanikolaou</a:t>
            </a:r>
            <a:r>
              <a:rPr lang="en-US" sz="1900" dirty="0">
                <a:solidFill>
                  <a:srgbClr val="A6A6A6"/>
                </a:solidFill>
              </a:rPr>
              <a:t> </a:t>
            </a:r>
            <a:r>
              <a:rPr lang="en-US" sz="1900" i="1" dirty="0">
                <a:solidFill>
                  <a:srgbClr val="A6A6A6"/>
                </a:solidFill>
              </a:rPr>
              <a:t>et al., </a:t>
            </a:r>
            <a:r>
              <a:rPr lang="en-US" sz="1900" dirty="0">
                <a:solidFill>
                  <a:srgbClr val="A6A6A6"/>
                </a:solidFill>
              </a:rPr>
              <a:t>2006; </a:t>
            </a:r>
            <a:r>
              <a:rPr lang="en-US" sz="1900" dirty="0" err="1">
                <a:solidFill>
                  <a:srgbClr val="A6A6A6"/>
                </a:solidFill>
              </a:rPr>
              <a:t>Heijnen</a:t>
            </a:r>
            <a:r>
              <a:rPr lang="en-US" sz="1900" dirty="0">
                <a:solidFill>
                  <a:srgbClr val="A6A6A6"/>
                </a:solidFill>
              </a:rPr>
              <a:t> </a:t>
            </a:r>
            <a:r>
              <a:rPr lang="en-US" sz="1900" i="1" dirty="0">
                <a:solidFill>
                  <a:srgbClr val="A6A6A6"/>
                </a:solidFill>
              </a:rPr>
              <a:t>et al., </a:t>
            </a:r>
            <a:r>
              <a:rPr lang="en-US" sz="1900" dirty="0">
                <a:solidFill>
                  <a:srgbClr val="A6A6A6"/>
                </a:solidFill>
              </a:rPr>
              <a:t>2007</a:t>
            </a:r>
            <a:r>
              <a:rPr lang="en-US" sz="1900" dirty="0" smtClean="0">
                <a:solidFill>
                  <a:srgbClr val="A6A6A6"/>
                </a:solidFill>
              </a:rPr>
              <a:t>)</a:t>
            </a:r>
            <a:endParaRPr lang="en-US" dirty="0" smtClean="0"/>
          </a:p>
          <a:p>
            <a:r>
              <a:rPr lang="en-US" dirty="0" err="1" smtClean="0"/>
              <a:t>Clinial</a:t>
            </a:r>
            <a:r>
              <a:rPr lang="en-US" dirty="0" smtClean="0"/>
              <a:t> pregnancy rate similar between PCOS and non-PCOS women (35%)</a:t>
            </a:r>
          </a:p>
          <a:p>
            <a:r>
              <a:rPr lang="en-US" dirty="0" smtClean="0"/>
              <a:t>adjuvant use of metformin may enhance ongoing pregnancy rate and reduce incidence OHSS </a:t>
            </a:r>
            <a:r>
              <a:rPr lang="en-US" sz="2100" dirty="0" smtClean="0">
                <a:solidFill>
                  <a:srgbClr val="A6A6A6"/>
                </a:solidFill>
              </a:rPr>
              <a:t>(Tang </a:t>
            </a:r>
            <a:r>
              <a:rPr lang="en-US" sz="2100" i="1" dirty="0" smtClean="0">
                <a:solidFill>
                  <a:srgbClr val="A6A6A6"/>
                </a:solidFill>
              </a:rPr>
              <a:t>et al., </a:t>
            </a:r>
            <a:r>
              <a:rPr lang="en-US" sz="2100" dirty="0" smtClean="0">
                <a:solidFill>
                  <a:srgbClr val="A6A6A6"/>
                </a:solidFill>
              </a:rPr>
              <a:t>2006)</a:t>
            </a:r>
          </a:p>
          <a:p>
            <a:pPr marL="0" indent="0">
              <a:buNone/>
            </a:pPr>
            <a:endParaRPr lang="en-US" sz="1700" dirty="0">
              <a:solidFill>
                <a:srgbClr val="A6A6A6"/>
              </a:solidFill>
            </a:endParaRPr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7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IVF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496"/>
            <a:ext cx="8382000" cy="5037667"/>
          </a:xfrm>
        </p:spPr>
        <p:txBody>
          <a:bodyPr>
            <a:no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ecent </a:t>
            </a:r>
            <a:r>
              <a:rPr lang="en-US" sz="2800" dirty="0"/>
              <a:t>Cochrane review comparing the </a:t>
            </a:r>
            <a:r>
              <a:rPr lang="en-US" sz="2800" dirty="0" err="1"/>
              <a:t>GnRH</a:t>
            </a:r>
            <a:r>
              <a:rPr lang="en-US" sz="2800" dirty="0"/>
              <a:t> antagonist protocol with the long </a:t>
            </a:r>
            <a:r>
              <a:rPr lang="en-US" sz="2800" dirty="0" err="1"/>
              <a:t>GnRH</a:t>
            </a:r>
            <a:r>
              <a:rPr lang="en-US" sz="2800" dirty="0"/>
              <a:t> agonist protocol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sk-SK" sz="1600" dirty="0">
                <a:solidFill>
                  <a:schemeClr val="bg1">
                    <a:lumMod val="65000"/>
                  </a:schemeClr>
                </a:solidFill>
              </a:rPr>
              <a:t>Cochrane Database Syst Rev. 2011;11(5):</a:t>
            </a:r>
            <a:r>
              <a:rPr lang="sk-SK" sz="1600" dirty="0" smtClean="0">
                <a:solidFill>
                  <a:schemeClr val="bg1">
                    <a:lumMod val="65000"/>
                  </a:schemeClr>
                </a:solidFill>
              </a:rPr>
              <a:t>CD001750)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/>
              <a:t>no </a:t>
            </a:r>
            <a:r>
              <a:rPr lang="en-US" dirty="0"/>
              <a:t>significant difference was found in ongoing pregnancy rate or clinical pregnancy </a:t>
            </a:r>
            <a:r>
              <a:rPr lang="en-US" dirty="0" smtClean="0"/>
              <a:t>rate </a:t>
            </a:r>
          </a:p>
          <a:p>
            <a:pPr lvl="1"/>
            <a:r>
              <a:rPr lang="en-US" dirty="0" smtClean="0"/>
              <a:t>rate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OHSS was 10% lower with the antagonist </a:t>
            </a:r>
            <a:r>
              <a:rPr lang="en-US" dirty="0" smtClean="0">
                <a:solidFill>
                  <a:srgbClr val="0000FF"/>
                </a:solidFill>
              </a:rPr>
              <a:t>protocol</a:t>
            </a:r>
          </a:p>
          <a:p>
            <a:r>
              <a:rPr lang="en-US" sz="2800" dirty="0" smtClean="0"/>
              <a:t>RCT metformin 1500 mg per </a:t>
            </a:r>
            <a:r>
              <a:rPr lang="en-US" sz="2800" dirty="0"/>
              <a:t>day significantly reduced the risk of OHSS </a:t>
            </a:r>
            <a:r>
              <a:rPr lang="en-US" sz="2400" dirty="0"/>
              <a:t>(RR 0.28, 95% CI 0.11–0.67) </a:t>
            </a:r>
            <a:r>
              <a:rPr lang="en-US" sz="2800" dirty="0"/>
              <a:t>in women with PCOS undergoing IVF/ICSI who were at high risk for </a:t>
            </a:r>
            <a:r>
              <a:rPr lang="en-US" sz="2800" dirty="0" smtClean="0"/>
              <a:t>OHSS </a:t>
            </a:r>
            <a:r>
              <a:rPr lang="en-US" sz="1600" dirty="0" smtClean="0">
                <a:solidFill>
                  <a:srgbClr val="A6A6A6"/>
                </a:solidFill>
              </a:rPr>
              <a:t>(</a:t>
            </a:r>
            <a:r>
              <a:rPr lang="en-US" sz="1600" dirty="0" err="1" smtClean="0">
                <a:solidFill>
                  <a:srgbClr val="A6A6A6"/>
                </a:solidFill>
              </a:rPr>
              <a:t>Palomba</a:t>
            </a:r>
            <a:r>
              <a:rPr lang="en-US" sz="1600" dirty="0" smtClean="0">
                <a:solidFill>
                  <a:srgbClr val="A6A6A6"/>
                </a:solidFill>
              </a:rPr>
              <a:t> et al., 2011)</a:t>
            </a:r>
            <a:endParaRPr lang="en-US" sz="1600" dirty="0">
              <a:solidFill>
                <a:srgbClr val="A6A6A6"/>
              </a:solidFill>
            </a:endParaRPr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1143000"/>
            <a:ext cx="812800" cy="8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3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 shot 2015-10-28 at 12.00.3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44" b="-8444"/>
          <a:stretch>
            <a:fillRect/>
          </a:stretch>
        </p:blipFill>
        <p:spPr>
          <a:xfrm>
            <a:off x="149412" y="1600200"/>
            <a:ext cx="8537388" cy="4973918"/>
          </a:xfrm>
        </p:spPr>
      </p:pic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  <p:pic>
        <p:nvPicPr>
          <p:cNvPr id="6" name="Picture 5" descr="Screen shot 2015-10-27 at 11.56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5538" cy="16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80946"/>
            <a:ext cx="6738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</a:rPr>
              <a:t>Cochrane Database of Systematic Reviews 2014, Issue 11. Art. No.: CD006105</a:t>
            </a:r>
          </a:p>
        </p:txBody>
      </p:sp>
    </p:spTree>
    <p:extLst>
      <p:ext uri="{BB962C8B-B14F-4D97-AF65-F5344CB8AC3E}">
        <p14:creationId xmlns:p14="http://schemas.microsoft.com/office/powerpoint/2010/main" val="217556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 shot 2015-10-28 at 12.01.2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2" b="-1132"/>
          <a:stretch>
            <a:fillRect/>
          </a:stretch>
        </p:blipFill>
        <p:spPr/>
      </p:pic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  <p:pic>
        <p:nvPicPr>
          <p:cNvPr id="6" name="Picture 5" descr="Screen shot 2015-10-27 at 11.56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5538" cy="16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80946"/>
            <a:ext cx="6738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</a:rPr>
              <a:t>Cochrane Database of Systematic Reviews 2014, Issue 11. Art. No.: CD006105</a:t>
            </a:r>
          </a:p>
        </p:txBody>
      </p:sp>
    </p:spTree>
    <p:extLst>
      <p:ext uri="{BB962C8B-B14F-4D97-AF65-F5344CB8AC3E}">
        <p14:creationId xmlns:p14="http://schemas.microsoft.com/office/powerpoint/2010/main" val="177635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 shot 2015-10-28 at 12.02.1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3" r="-4193"/>
          <a:stretch>
            <a:fillRect/>
          </a:stretch>
        </p:blipFill>
        <p:spPr>
          <a:xfrm>
            <a:off x="0" y="1600200"/>
            <a:ext cx="8686800" cy="4525963"/>
          </a:xfrm>
        </p:spPr>
      </p:pic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  <p:pic>
        <p:nvPicPr>
          <p:cNvPr id="6" name="Picture 5" descr="Screen shot 2015-10-27 at 11.56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5538" cy="16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80946"/>
            <a:ext cx="6738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</a:rPr>
              <a:t>Cochrane Database of Systematic Reviews 2014, Issue 11. Art. No.: CD006105</a:t>
            </a:r>
          </a:p>
        </p:txBody>
      </p:sp>
    </p:spTree>
    <p:extLst>
      <p:ext uri="{BB962C8B-B14F-4D97-AF65-F5344CB8AC3E}">
        <p14:creationId xmlns:p14="http://schemas.microsoft.com/office/powerpoint/2010/main" val="177635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 shot 2015-10-28 at 12.04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28" r="-12228"/>
          <a:stretch>
            <a:fillRect/>
          </a:stretch>
        </p:blipFill>
        <p:spPr>
          <a:xfrm>
            <a:off x="-672353" y="1600200"/>
            <a:ext cx="9359153" cy="4780746"/>
          </a:xfrm>
        </p:spPr>
      </p:pic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  <p:pic>
        <p:nvPicPr>
          <p:cNvPr id="6" name="Picture 5" descr="Screen shot 2015-10-27 at 11.56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5538" cy="16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80946"/>
            <a:ext cx="6738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</a:rPr>
              <a:t>Cochrane Database of Systematic Reviews 2014, Issue 11. Art. No.: CD006105</a:t>
            </a:r>
          </a:p>
        </p:txBody>
      </p:sp>
    </p:spTree>
    <p:extLst>
      <p:ext uri="{BB962C8B-B14F-4D97-AF65-F5344CB8AC3E}">
        <p14:creationId xmlns:p14="http://schemas.microsoft.com/office/powerpoint/2010/main" val="346826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conclusive evidence that metformin treatment before or during ART cycles improved live birth rates in women with </a:t>
            </a:r>
            <a:r>
              <a:rPr lang="en-US" dirty="0" smtClean="0"/>
              <a:t>PCOS, 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use of this insulin-</a:t>
            </a:r>
            <a:r>
              <a:rPr lang="en-US" dirty="0" err="1"/>
              <a:t>sensitising</a:t>
            </a:r>
            <a:r>
              <a:rPr lang="en-US" dirty="0"/>
              <a:t> agent increased clinical pregnancy rates and decreased the risk of </a:t>
            </a:r>
            <a:r>
              <a:rPr lang="en-US" dirty="0" smtClean="0"/>
              <a:t>OHSS</a:t>
            </a:r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  <p:pic>
        <p:nvPicPr>
          <p:cNvPr id="4" name="Picture 3" descr="Screen shot 2015-10-27 at 2.4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0"/>
            <a:ext cx="1068462" cy="1105390"/>
          </a:xfrm>
          <a:prstGeom prst="rect">
            <a:avLst/>
          </a:prstGeom>
        </p:spPr>
      </p:pic>
      <p:pic>
        <p:nvPicPr>
          <p:cNvPr id="6" name="Picture 5" descr="Screen shot 2015-10-27 at 11.56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5538" cy="16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80946"/>
            <a:ext cx="6738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</a:rPr>
              <a:t>Cochrane Database of Systematic Reviews 2014, Issue 11. Art. No.: CD006105</a:t>
            </a:r>
          </a:p>
        </p:txBody>
      </p:sp>
    </p:spTree>
    <p:extLst>
      <p:ext uri="{BB962C8B-B14F-4D97-AF65-F5344CB8AC3E}">
        <p14:creationId xmlns:p14="http://schemas.microsoft.com/office/powerpoint/2010/main" val="346826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Overall conclusions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3976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PCOS women desire pregnancy should exclude any other health issues or infertility problem in couple</a:t>
            </a:r>
          </a:p>
          <a:p>
            <a:r>
              <a:rPr lang="en-US" dirty="0" err="1" smtClean="0"/>
              <a:t>Preconcetional</a:t>
            </a:r>
            <a:r>
              <a:rPr lang="en-US" dirty="0" smtClean="0"/>
              <a:t> counseling, weight reduction</a:t>
            </a:r>
          </a:p>
          <a:p>
            <a:r>
              <a:rPr lang="en-US" dirty="0" smtClean="0"/>
              <a:t>Recommended 1</a:t>
            </a:r>
            <a:r>
              <a:rPr lang="en-US" baseline="30000" dirty="0" smtClean="0"/>
              <a:t>st</a:t>
            </a:r>
            <a:r>
              <a:rPr lang="en-US" dirty="0" smtClean="0"/>
              <a:t>-line treatment for ovulation induction remains CC</a:t>
            </a:r>
          </a:p>
          <a:p>
            <a:r>
              <a:rPr lang="en-US" dirty="0"/>
              <a:t>Recommended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</a:t>
            </a:r>
            <a:r>
              <a:rPr lang="en-US" dirty="0"/>
              <a:t>line </a:t>
            </a:r>
            <a:r>
              <a:rPr lang="en-US" dirty="0" smtClean="0"/>
              <a:t>intervention </a:t>
            </a:r>
            <a:r>
              <a:rPr lang="en-US" dirty="0" err="1" smtClean="0"/>
              <a:t>Gn</a:t>
            </a:r>
            <a:r>
              <a:rPr lang="en-US" dirty="0" smtClean="0"/>
              <a:t> or LOD</a:t>
            </a:r>
          </a:p>
          <a:p>
            <a:r>
              <a:rPr lang="en-US" dirty="0"/>
              <a:t>Recommended </a:t>
            </a:r>
            <a:r>
              <a:rPr lang="en-US" dirty="0" smtClean="0"/>
              <a:t>3</a:t>
            </a:r>
            <a:r>
              <a:rPr lang="en-US" baseline="30000" dirty="0"/>
              <a:t>r</a:t>
            </a:r>
            <a:r>
              <a:rPr lang="en-US" baseline="30000" dirty="0" smtClean="0"/>
              <a:t>d</a:t>
            </a:r>
            <a:r>
              <a:rPr lang="en-US" dirty="0"/>
              <a:t>-line </a:t>
            </a:r>
            <a:r>
              <a:rPr lang="en-US" dirty="0" smtClean="0"/>
              <a:t>treatment is IVF</a:t>
            </a:r>
          </a:p>
          <a:p>
            <a:r>
              <a:rPr lang="en-US" dirty="0" err="1" smtClean="0"/>
              <a:t>Pateint</a:t>
            </a:r>
            <a:r>
              <a:rPr lang="en-US" dirty="0" smtClean="0"/>
              <a:t>-tailored approach</a:t>
            </a:r>
          </a:p>
          <a:p>
            <a:r>
              <a:rPr lang="en-US" dirty="0" err="1" smtClean="0"/>
              <a:t>Metfomin</a:t>
            </a:r>
            <a:r>
              <a:rPr lang="en-US" dirty="0" smtClean="0"/>
              <a:t> restrict to women with glucose intolerance</a:t>
            </a:r>
          </a:p>
          <a:p>
            <a:r>
              <a:rPr lang="en-US" dirty="0" smtClean="0"/>
              <a:t>Even singleton pregnancies are associated with increased health risk</a:t>
            </a:r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7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Infertility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Lifestyle modification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Ovulation induction</a:t>
            </a:r>
          </a:p>
          <a:p>
            <a:pPr lvl="1"/>
            <a:r>
              <a:rPr lang="en-US" dirty="0" smtClean="0"/>
              <a:t>Medications</a:t>
            </a:r>
          </a:p>
          <a:p>
            <a:pPr lvl="2"/>
            <a:r>
              <a:rPr lang="en-US" dirty="0" smtClean="0"/>
              <a:t>Clomiphene citrate</a:t>
            </a:r>
          </a:p>
          <a:p>
            <a:pPr lvl="2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Letrozole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dirty="0" smtClean="0"/>
              <a:t>Metformin</a:t>
            </a:r>
          </a:p>
          <a:p>
            <a:pPr lvl="2"/>
            <a:r>
              <a:rPr lang="en-US" dirty="0" smtClean="0"/>
              <a:t>Gonadotropin therapy</a:t>
            </a:r>
          </a:p>
          <a:p>
            <a:pPr lvl="1"/>
            <a:r>
              <a:rPr lang="en-US" dirty="0" smtClean="0"/>
              <a:t>Laparoscopic surgery</a:t>
            </a:r>
          </a:p>
          <a:p>
            <a:pPr lvl="1"/>
            <a:r>
              <a:rPr lang="en-US" dirty="0" smtClean="0"/>
              <a:t>In vitro fertilization</a:t>
            </a:r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7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803573"/>
            <a:ext cx="9146350" cy="105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30748" cy="103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Philips\My Documents\My Pictures\logo sbu\logo-Vejthani-eng5x10-cop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825589"/>
            <a:ext cx="1547121" cy="531709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3042" y="558786"/>
            <a:ext cx="5857916" cy="869950"/>
          </a:xfrm>
        </p:spPr>
        <p:txBody>
          <a:bodyPr>
            <a:normAutofit/>
          </a:bodyPr>
          <a:lstStyle/>
          <a:p>
            <a:endParaRPr lang="th-TH" sz="3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76056" y="2996952"/>
            <a:ext cx="42456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iphone 01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51435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7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Goals of ovulation induction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Induce </a:t>
            </a:r>
            <a:r>
              <a:rPr lang="en-US" dirty="0" err="1" smtClean="0"/>
              <a:t>monofollicular</a:t>
            </a:r>
            <a:r>
              <a:rPr lang="en-US" dirty="0" smtClean="0"/>
              <a:t> development</a:t>
            </a:r>
          </a:p>
          <a:p>
            <a:r>
              <a:rPr lang="en-US" dirty="0" smtClean="0"/>
              <a:t>Start with least invasive and simplest treatment option</a:t>
            </a:r>
          </a:p>
          <a:p>
            <a:r>
              <a:rPr lang="en-US" dirty="0" smtClean="0"/>
              <a:t>Maximize rate of singleton pregnancies</a:t>
            </a:r>
          </a:p>
          <a:p>
            <a:r>
              <a:rPr lang="en-US" dirty="0" smtClean="0"/>
              <a:t>Minimize risk of OHSS</a:t>
            </a:r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6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7" y="0"/>
            <a:ext cx="7489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5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Lifestyle modifications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Preconception </a:t>
            </a:r>
            <a:r>
              <a:rPr lang="en-US" dirty="0" err="1" smtClean="0">
                <a:solidFill>
                  <a:srgbClr val="000090"/>
                </a:solidFill>
              </a:rPr>
              <a:t>counselling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b="1" dirty="0" smtClean="0"/>
              <a:t>Obesity</a:t>
            </a:r>
            <a:r>
              <a:rPr lang="en-US" dirty="0" smtClean="0"/>
              <a:t> associated with anovulation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Pasquali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et al.,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2003)</a:t>
            </a:r>
            <a:r>
              <a:rPr lang="en-US" dirty="0" smtClean="0"/>
              <a:t>, pregnancy loss </a:t>
            </a:r>
            <a:r>
              <a:rPr lang="en-US" sz="1600" dirty="0" smtClean="0">
                <a:solidFill>
                  <a:srgbClr val="7F7F7F"/>
                </a:solidFill>
              </a:rPr>
              <a:t>(</a:t>
            </a:r>
            <a:r>
              <a:rPr lang="en-US" sz="1600" dirty="0" err="1" smtClean="0">
                <a:solidFill>
                  <a:srgbClr val="7F7F7F"/>
                </a:solidFill>
              </a:rPr>
              <a:t>Froen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sz="1600" i="1" dirty="0" smtClean="0">
                <a:solidFill>
                  <a:srgbClr val="7F7F7F"/>
                </a:solidFill>
              </a:rPr>
              <a:t>et al., </a:t>
            </a:r>
            <a:r>
              <a:rPr lang="en-US" sz="1600" dirty="0" smtClean="0">
                <a:solidFill>
                  <a:srgbClr val="7F7F7F"/>
                </a:solidFill>
              </a:rPr>
              <a:t>2001)</a:t>
            </a:r>
            <a:r>
              <a:rPr lang="en-US" dirty="0" smtClean="0"/>
              <a:t>, late pregnancy complication </a:t>
            </a:r>
            <a:r>
              <a:rPr lang="en-US" sz="1600" dirty="0" smtClean="0">
                <a:solidFill>
                  <a:srgbClr val="7F7F7F"/>
                </a:solidFill>
              </a:rPr>
              <a:t>(</a:t>
            </a:r>
            <a:r>
              <a:rPr lang="en-US" sz="1600" dirty="0" err="1" smtClean="0">
                <a:solidFill>
                  <a:srgbClr val="7F7F7F"/>
                </a:solidFill>
              </a:rPr>
              <a:t>Boomsma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sz="1600" i="1" dirty="0" smtClean="0">
                <a:solidFill>
                  <a:srgbClr val="7F7F7F"/>
                </a:solidFill>
              </a:rPr>
              <a:t>et al</a:t>
            </a:r>
            <a:r>
              <a:rPr lang="en-US" sz="1600" dirty="0" smtClean="0">
                <a:solidFill>
                  <a:srgbClr val="7F7F7F"/>
                </a:solidFill>
              </a:rPr>
              <a:t>., 2006)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Weight loss is recommended </a:t>
            </a:r>
            <a:r>
              <a:rPr lang="en-US" dirty="0" smtClean="0"/>
              <a:t>as  first-line therapy in obese women with PCOS</a:t>
            </a:r>
          </a:p>
          <a:p>
            <a:pPr lvl="1"/>
            <a:r>
              <a:rPr lang="en-US" dirty="0" smtClean="0"/>
              <a:t>Pregnancy after losing as little as 5% of initial bodyweight </a:t>
            </a:r>
            <a:r>
              <a:rPr lang="en-US" sz="1700" dirty="0" smtClean="0">
                <a:solidFill>
                  <a:srgbClr val="7F7F7F"/>
                </a:solidFill>
              </a:rPr>
              <a:t>(Kiddy </a:t>
            </a:r>
            <a:r>
              <a:rPr lang="en-US" sz="1700" i="1" dirty="0" smtClean="0">
                <a:solidFill>
                  <a:srgbClr val="7F7F7F"/>
                </a:solidFill>
              </a:rPr>
              <a:t>et al., 1992)</a:t>
            </a:r>
            <a:endParaRPr lang="en-US" sz="1700" dirty="0" smtClean="0">
              <a:solidFill>
                <a:srgbClr val="7F7F7F"/>
              </a:solidFill>
            </a:endParaRPr>
          </a:p>
          <a:p>
            <a:pPr lvl="1"/>
            <a:r>
              <a:rPr lang="en-US" dirty="0" smtClean="0"/>
              <a:t>Improve spontaneous ovulation rate </a:t>
            </a:r>
            <a:r>
              <a:rPr lang="en-US" sz="1700" dirty="0" smtClean="0">
                <a:solidFill>
                  <a:srgbClr val="7F7F7F"/>
                </a:solidFill>
              </a:rPr>
              <a:t>(</a:t>
            </a:r>
            <a:r>
              <a:rPr lang="en-US" sz="1700" dirty="0" err="1" smtClean="0">
                <a:solidFill>
                  <a:srgbClr val="7F7F7F"/>
                </a:solidFill>
              </a:rPr>
              <a:t>Pasquali</a:t>
            </a:r>
            <a:r>
              <a:rPr lang="en-US" sz="1700" dirty="0" smtClean="0">
                <a:solidFill>
                  <a:srgbClr val="7F7F7F"/>
                </a:solidFill>
              </a:rPr>
              <a:t> </a:t>
            </a:r>
            <a:r>
              <a:rPr lang="en-US" sz="1700" i="1" dirty="0" smtClean="0">
                <a:solidFill>
                  <a:srgbClr val="7F7F7F"/>
                </a:solidFill>
              </a:rPr>
              <a:t>et al., </a:t>
            </a:r>
            <a:r>
              <a:rPr lang="en-US" sz="1700" dirty="0" smtClean="0">
                <a:solidFill>
                  <a:srgbClr val="7F7F7F"/>
                </a:solidFill>
              </a:rPr>
              <a:t>2003; Moran </a:t>
            </a:r>
            <a:r>
              <a:rPr lang="en-US" sz="1700" i="1" dirty="0" smtClean="0">
                <a:solidFill>
                  <a:srgbClr val="7F7F7F"/>
                </a:solidFill>
              </a:rPr>
              <a:t>et al., </a:t>
            </a:r>
            <a:r>
              <a:rPr lang="en-US" sz="1700" dirty="0" smtClean="0">
                <a:solidFill>
                  <a:srgbClr val="7F7F7F"/>
                </a:solidFill>
              </a:rPr>
              <a:t>2006)</a:t>
            </a:r>
          </a:p>
          <a:p>
            <a:pPr lvl="1"/>
            <a:r>
              <a:rPr lang="en-US" dirty="0" smtClean="0"/>
              <a:t>Improve live birth rate </a:t>
            </a:r>
            <a:r>
              <a:rPr lang="en-US" sz="1700" dirty="0" smtClean="0">
                <a:solidFill>
                  <a:srgbClr val="7F7F7F"/>
                </a:solidFill>
              </a:rPr>
              <a:t>(Moran </a:t>
            </a:r>
            <a:r>
              <a:rPr lang="en-US" sz="1700" i="1" dirty="0" smtClean="0">
                <a:solidFill>
                  <a:srgbClr val="7F7F7F"/>
                </a:solidFill>
              </a:rPr>
              <a:t>et al., 2006)</a:t>
            </a:r>
            <a:endParaRPr lang="en-US" sz="1700" dirty="0" smtClean="0">
              <a:solidFill>
                <a:srgbClr val="7F7F7F"/>
              </a:solidFill>
            </a:endParaRPr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7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Clomiphene citrate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51" y="1600200"/>
            <a:ext cx="9013747" cy="50420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SERM, block negative feedback of endogenous estradiol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Dose</a:t>
            </a:r>
          </a:p>
          <a:p>
            <a:pPr lvl="1"/>
            <a:r>
              <a:rPr lang="en-US" dirty="0" smtClean="0"/>
              <a:t>50 mg/day x 5 days, start day 2-5 </a:t>
            </a:r>
            <a:r>
              <a:rPr lang="en-US" sz="1900" dirty="0" smtClean="0">
                <a:solidFill>
                  <a:srgbClr val="7F7F7F"/>
                </a:solidFill>
              </a:rPr>
              <a:t>(Wu </a:t>
            </a:r>
            <a:r>
              <a:rPr lang="en-US" sz="1900" i="1" dirty="0" smtClean="0">
                <a:solidFill>
                  <a:srgbClr val="7F7F7F"/>
                </a:solidFill>
              </a:rPr>
              <a:t>et al.</a:t>
            </a:r>
            <a:r>
              <a:rPr lang="en-US" sz="1900" dirty="0" smtClean="0">
                <a:solidFill>
                  <a:srgbClr val="7F7F7F"/>
                </a:solidFill>
              </a:rPr>
              <a:t>, 1989; </a:t>
            </a:r>
            <a:r>
              <a:rPr lang="en-US" sz="1900" dirty="0" err="1" smtClean="0">
                <a:solidFill>
                  <a:srgbClr val="7F7F7F"/>
                </a:solidFill>
              </a:rPr>
              <a:t>Denbashi</a:t>
            </a:r>
            <a:r>
              <a:rPr lang="en-US" sz="1900" dirty="0" smtClean="0">
                <a:solidFill>
                  <a:srgbClr val="7F7F7F"/>
                </a:solidFill>
              </a:rPr>
              <a:t> </a:t>
            </a:r>
            <a:r>
              <a:rPr lang="en-US" sz="1900" i="1" dirty="0" smtClean="0">
                <a:solidFill>
                  <a:srgbClr val="7F7F7F"/>
                </a:solidFill>
              </a:rPr>
              <a:t>et al.</a:t>
            </a:r>
            <a:r>
              <a:rPr lang="en-US" sz="1900" dirty="0" smtClean="0">
                <a:solidFill>
                  <a:srgbClr val="7F7F7F"/>
                </a:solidFill>
              </a:rPr>
              <a:t>, 2006)</a:t>
            </a:r>
          </a:p>
          <a:p>
            <a:pPr lvl="1"/>
            <a:r>
              <a:rPr lang="en-US" dirty="0" smtClean="0"/>
              <a:t>Max 150 mg/day</a:t>
            </a:r>
          </a:p>
          <a:p>
            <a:pPr lvl="1"/>
            <a:r>
              <a:rPr lang="en-US" dirty="0" smtClean="0"/>
              <a:t>ASRM suggest that &gt;100 mg add little to clinical pregnancy rate </a:t>
            </a:r>
            <a:r>
              <a:rPr lang="en-US" sz="1900" dirty="0" smtClean="0">
                <a:solidFill>
                  <a:srgbClr val="7F7F7F"/>
                </a:solidFill>
              </a:rPr>
              <a:t>(Practice Committee of ASRM, 2013) </a:t>
            </a:r>
          </a:p>
          <a:p>
            <a:pPr marL="457200" lvl="1" indent="0">
              <a:buNone/>
            </a:pPr>
            <a:endParaRPr lang="en-US" sz="1600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Monitoring</a:t>
            </a:r>
          </a:p>
          <a:p>
            <a:pPr lvl="1"/>
            <a:r>
              <a:rPr lang="en-US" dirty="0" smtClean="0"/>
              <a:t>LH kits ,LH surge 5-12 days after completed CC, ovulation 14-26hr </a:t>
            </a:r>
            <a:r>
              <a:rPr lang="en-US" sz="2100" dirty="0" smtClean="0">
                <a:solidFill>
                  <a:srgbClr val="7F7F7F"/>
                </a:solidFill>
              </a:rPr>
              <a:t>(Miller </a:t>
            </a:r>
            <a:r>
              <a:rPr lang="en-US" sz="2100" i="1" dirty="0" smtClean="0">
                <a:solidFill>
                  <a:srgbClr val="7F7F7F"/>
                </a:solidFill>
              </a:rPr>
              <a:t>et al., 1996)</a:t>
            </a:r>
            <a:endParaRPr lang="en-US" sz="2100" dirty="0" smtClean="0">
              <a:solidFill>
                <a:srgbClr val="7F7F7F"/>
              </a:solidFill>
            </a:endParaRPr>
          </a:p>
          <a:p>
            <a:pPr lvl="1"/>
            <a:r>
              <a:rPr lang="en-US" dirty="0" smtClean="0"/>
              <a:t>Ultrasound to monitor first cycle </a:t>
            </a:r>
            <a:r>
              <a:rPr lang="en-US" sz="1600" dirty="0" smtClean="0">
                <a:solidFill>
                  <a:srgbClr val="7F7F7F"/>
                </a:solidFill>
              </a:rPr>
              <a:t>(</a:t>
            </a:r>
            <a:r>
              <a:rPr lang="en-US" sz="1600" dirty="0" err="1" smtClean="0">
                <a:solidFill>
                  <a:srgbClr val="7F7F7F"/>
                </a:solidFill>
              </a:rPr>
              <a:t>Legro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en-US" sz="1600" i="1" dirty="0" smtClean="0">
                <a:solidFill>
                  <a:srgbClr val="7F7F7F"/>
                </a:solidFill>
              </a:rPr>
              <a:t>et al., </a:t>
            </a:r>
            <a:r>
              <a:rPr lang="en-US" sz="1600" dirty="0" smtClean="0">
                <a:solidFill>
                  <a:srgbClr val="7F7F7F"/>
                </a:solidFill>
              </a:rPr>
              <a:t>2007)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Efficacy</a:t>
            </a:r>
          </a:p>
          <a:p>
            <a:pPr lvl="1"/>
            <a:r>
              <a:rPr lang="en-US" dirty="0" smtClean="0"/>
              <a:t>70-80% will ovulate </a:t>
            </a:r>
            <a:r>
              <a:rPr lang="en-US" sz="1700" dirty="0" smtClean="0">
                <a:solidFill>
                  <a:srgbClr val="7F7F7F"/>
                </a:solidFill>
              </a:rPr>
              <a:t>(Homburg, 2005; </a:t>
            </a:r>
            <a:r>
              <a:rPr lang="en-US" sz="1700" dirty="0" err="1" smtClean="0">
                <a:solidFill>
                  <a:srgbClr val="7F7F7F"/>
                </a:solidFill>
              </a:rPr>
              <a:t>Messinis</a:t>
            </a:r>
            <a:r>
              <a:rPr lang="en-US" sz="1700" dirty="0" smtClean="0">
                <a:solidFill>
                  <a:srgbClr val="7F7F7F"/>
                </a:solidFill>
              </a:rPr>
              <a:t> 2005)</a:t>
            </a:r>
          </a:p>
          <a:p>
            <a:pPr lvl="1"/>
            <a:r>
              <a:rPr lang="en-US" dirty="0" smtClean="0"/>
              <a:t>Conception rate 22% per cycle </a:t>
            </a:r>
            <a:r>
              <a:rPr lang="en-US" sz="1700" dirty="0" smtClean="0">
                <a:solidFill>
                  <a:srgbClr val="7F7F7F"/>
                </a:solidFill>
              </a:rPr>
              <a:t>(Hammond </a:t>
            </a:r>
            <a:r>
              <a:rPr lang="en-US" sz="1700" i="1" dirty="0" smtClean="0">
                <a:solidFill>
                  <a:srgbClr val="7F7F7F"/>
                </a:solidFill>
              </a:rPr>
              <a:t>et al., </a:t>
            </a:r>
            <a:r>
              <a:rPr lang="en-US" sz="1700" dirty="0" smtClean="0">
                <a:solidFill>
                  <a:srgbClr val="7F7F7F"/>
                </a:solidFill>
              </a:rPr>
              <a:t>1983; </a:t>
            </a:r>
            <a:r>
              <a:rPr lang="en-US" sz="1700" dirty="0" err="1" smtClean="0">
                <a:solidFill>
                  <a:srgbClr val="7F7F7F"/>
                </a:solidFill>
              </a:rPr>
              <a:t>Kousta</a:t>
            </a:r>
            <a:r>
              <a:rPr lang="en-US" sz="1700" dirty="0" smtClean="0">
                <a:solidFill>
                  <a:srgbClr val="7F7F7F"/>
                </a:solidFill>
              </a:rPr>
              <a:t> </a:t>
            </a:r>
            <a:r>
              <a:rPr lang="en-US" sz="1700" i="1" dirty="0" smtClean="0">
                <a:solidFill>
                  <a:srgbClr val="7F7F7F"/>
                </a:solidFill>
              </a:rPr>
              <a:t>et al., </a:t>
            </a:r>
            <a:r>
              <a:rPr lang="en-US" sz="1700" dirty="0" smtClean="0">
                <a:solidFill>
                  <a:srgbClr val="7F7F7F"/>
                </a:solidFill>
              </a:rPr>
              <a:t>1997; </a:t>
            </a:r>
            <a:r>
              <a:rPr lang="en-US" sz="1700" dirty="0" err="1" smtClean="0">
                <a:solidFill>
                  <a:srgbClr val="7F7F7F"/>
                </a:solidFill>
              </a:rPr>
              <a:t>Eijkemans</a:t>
            </a:r>
            <a:r>
              <a:rPr lang="en-US" sz="1700" dirty="0" smtClean="0">
                <a:solidFill>
                  <a:srgbClr val="7F7F7F"/>
                </a:solidFill>
              </a:rPr>
              <a:t> </a:t>
            </a:r>
            <a:r>
              <a:rPr lang="en-US" sz="1700" i="1" dirty="0" smtClean="0">
                <a:solidFill>
                  <a:srgbClr val="7F7F7F"/>
                </a:solidFill>
              </a:rPr>
              <a:t>et al., </a:t>
            </a:r>
            <a:r>
              <a:rPr lang="en-US" sz="1700" dirty="0" smtClean="0">
                <a:solidFill>
                  <a:srgbClr val="7F7F7F"/>
                </a:solidFill>
              </a:rPr>
              <a:t>2003)</a:t>
            </a:r>
          </a:p>
          <a:p>
            <a:endParaRPr lang="en-US" dirty="0"/>
          </a:p>
        </p:txBody>
      </p:sp>
      <p:pic>
        <p:nvPicPr>
          <p:cNvPr id="5" name="Picture 4" descr="Screen shot 2015-09-26 at 1.4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7" y="6126163"/>
            <a:ext cx="2114192" cy="7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7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2871</Words>
  <Application>Microsoft Macintosh PowerPoint</Application>
  <PresentationFormat>On-screen Show (4:3)</PresentationFormat>
  <Paragraphs>244</Paragraphs>
  <Slides>50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PCOS and  Infertility Treatment</vt:lpstr>
      <vt:lpstr>PowerPoint Presentation</vt:lpstr>
      <vt:lpstr>PCOS</vt:lpstr>
      <vt:lpstr>Goals of therapy</vt:lpstr>
      <vt:lpstr>Infertility treatment</vt:lpstr>
      <vt:lpstr>Goals of ovulation induction</vt:lpstr>
      <vt:lpstr>PowerPoint Presentation</vt:lpstr>
      <vt:lpstr>Lifestyle modifications</vt:lpstr>
      <vt:lpstr>Clomiphene citrate</vt:lpstr>
      <vt:lpstr>Clomiphene citrate</vt:lpstr>
      <vt:lpstr>Clomiphene citrate</vt:lpstr>
      <vt:lpstr>PowerPoint Presentation</vt:lpstr>
      <vt:lpstr>Clomiphene citrate</vt:lpstr>
      <vt:lpstr>Clomiphene citrate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Aromatase inhibitors</vt:lpstr>
      <vt:lpstr>PowerPoint Presentation</vt:lpstr>
      <vt:lpstr>Aromatase inhibitors</vt:lpstr>
      <vt:lpstr>Aromatase inhibitors</vt:lpstr>
      <vt:lpstr>Aromatase inhibitors</vt:lpstr>
      <vt:lpstr>PowerPoint Presentation</vt:lpstr>
      <vt:lpstr>PowerPoint Presentation</vt:lpstr>
      <vt:lpstr>Insulin sensitizing agents</vt:lpstr>
      <vt:lpstr>Metformin</vt:lpstr>
      <vt:lpstr>PowerPoint Presentation</vt:lpstr>
      <vt:lpstr>PowerPoint Presentation</vt:lpstr>
      <vt:lpstr>Metformin and life style modification</vt:lpstr>
      <vt:lpstr>Laparoscopic ovarian drilling</vt:lpstr>
      <vt:lpstr>PowerPoint Presentation</vt:lpstr>
      <vt:lpstr>Laparoscopic ovarian drilling</vt:lpstr>
      <vt:lpstr>PowerPoint Presentation</vt:lpstr>
      <vt:lpstr>PowerPoint Presentation</vt:lpstr>
      <vt:lpstr>Gonadotropin and GnRH analoques</vt:lpstr>
      <vt:lpstr>Ovulation induction and IUI</vt:lpstr>
      <vt:lpstr>IVF</vt:lpstr>
      <vt:lpstr>IVF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conclusions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PCOS and Infertility Treatment</dc:title>
  <dc:creator>Macbook Air</dc:creator>
  <cp:lastModifiedBy>Macbook Air</cp:lastModifiedBy>
  <cp:revision>65</cp:revision>
  <dcterms:created xsi:type="dcterms:W3CDTF">2015-10-27T06:05:13Z</dcterms:created>
  <dcterms:modified xsi:type="dcterms:W3CDTF">2015-11-16T10:59:19Z</dcterms:modified>
</cp:coreProperties>
</file>