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467" r:id="rId2"/>
    <p:sldId id="508" r:id="rId3"/>
    <p:sldId id="519" r:id="rId4"/>
    <p:sldId id="487" r:id="rId5"/>
    <p:sldId id="486" r:id="rId6"/>
    <p:sldId id="492" r:id="rId7"/>
    <p:sldId id="493" r:id="rId8"/>
    <p:sldId id="494" r:id="rId9"/>
    <p:sldId id="509" r:id="rId10"/>
    <p:sldId id="510" r:id="rId11"/>
    <p:sldId id="511" r:id="rId12"/>
    <p:sldId id="512" r:id="rId13"/>
    <p:sldId id="513" r:id="rId14"/>
    <p:sldId id="514" r:id="rId15"/>
    <p:sldId id="515" r:id="rId16"/>
    <p:sldId id="516" r:id="rId17"/>
    <p:sldId id="481" r:id="rId18"/>
    <p:sldId id="490" r:id="rId19"/>
    <p:sldId id="518" r:id="rId20"/>
    <p:sldId id="491" r:id="rId21"/>
    <p:sldId id="495" r:id="rId22"/>
    <p:sldId id="475" r:id="rId23"/>
    <p:sldId id="506" r:id="rId24"/>
    <p:sldId id="498" r:id="rId25"/>
    <p:sldId id="499" r:id="rId26"/>
    <p:sldId id="488" r:id="rId27"/>
    <p:sldId id="500" r:id="rId28"/>
    <p:sldId id="497" r:id="rId29"/>
    <p:sldId id="471" r:id="rId30"/>
    <p:sldId id="329" r:id="rId31"/>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AB36"/>
    <a:srgbClr val="4EA92E"/>
    <a:srgbClr val="486175"/>
    <a:srgbClr val="4A6173"/>
    <a:srgbClr val="4A6171"/>
    <a:srgbClr val="5C626A"/>
    <a:srgbClr val="BBC2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9" autoAdjust="0"/>
    <p:restoredTop sz="94692" autoAdjust="0"/>
  </p:normalViewPr>
  <p:slideViewPr>
    <p:cSldViewPr snapToGrid="0" snapToObjects="1">
      <p:cViewPr>
        <p:scale>
          <a:sx n="90" d="100"/>
          <a:sy n="90" d="100"/>
        </p:scale>
        <p:origin x="-1722"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snapToObjects="1">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1230DFA-E45D-48F2-87BC-A355A6B39D85}" type="datetimeFigureOut">
              <a:rPr lang="de-DE"/>
              <a:pPr>
                <a:defRPr/>
              </a:pPr>
              <a:t>26.11.2014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A27C37B-F903-45D3-8DA0-241165C50374}" type="slidenum">
              <a:rPr lang="de-DE"/>
              <a:pPr>
                <a:defRPr/>
              </a:pPr>
              <a:t>‹Nr.›</a:t>
            </a:fld>
            <a:endParaRPr lang="de-DE"/>
          </a:p>
        </p:txBody>
      </p:sp>
    </p:spTree>
    <p:extLst>
      <p:ext uri="{BB962C8B-B14F-4D97-AF65-F5344CB8AC3E}">
        <p14:creationId xmlns:p14="http://schemas.microsoft.com/office/powerpoint/2010/main" val="942535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5874C13-9855-4181-BA9F-980ABDEA5A6B}" type="datetimeFigureOut">
              <a:rPr lang="de-DE"/>
              <a:pPr>
                <a:defRPr/>
              </a:pPr>
              <a:t>26.11.2014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DB66359-1BC7-4BBA-8D06-E72FCA700077}" type="slidenum">
              <a:rPr lang="de-DE"/>
              <a:pPr>
                <a:defRPr/>
              </a:pPr>
              <a:t>‹Nr.›</a:t>
            </a:fld>
            <a:endParaRPr lang="de-DE"/>
          </a:p>
        </p:txBody>
      </p:sp>
    </p:spTree>
    <p:extLst>
      <p:ext uri="{BB962C8B-B14F-4D97-AF65-F5344CB8AC3E}">
        <p14:creationId xmlns:p14="http://schemas.microsoft.com/office/powerpoint/2010/main" val="284507997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lienbildplatzhalter 1"/>
          <p:cNvSpPr>
            <a:spLocks noGrp="1" noRot="1" noChangeAspect="1" noTextEdit="1"/>
          </p:cNvSpPr>
          <p:nvPr>
            <p:ph type="sldImg"/>
          </p:nvPr>
        </p:nvSpPr>
        <p:spPr bwMode="auto">
          <a:noFill/>
          <a:ln>
            <a:solidFill>
              <a:srgbClr val="000000"/>
            </a:solidFill>
            <a:miter lim="800000"/>
            <a:headEnd/>
            <a:tailEnd/>
          </a:ln>
        </p:spPr>
      </p:sp>
      <p:sp>
        <p:nvSpPr>
          <p:cNvPr id="614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9220"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741FB9-920D-4214-A01D-07A0F3C352DF}" type="slidenum">
              <a:rPr lang="de-DE" smtClean="0"/>
              <a:pPr fontAlgn="base">
                <a:spcBef>
                  <a:spcPct val="0"/>
                </a:spcBef>
                <a:spcAft>
                  <a:spcPct val="0"/>
                </a:spcAft>
                <a:defRPr/>
              </a:pPr>
              <a:t>1</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K Titelseit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K Fließtext">
    <p:spTree>
      <p:nvGrpSpPr>
        <p:cNvPr id="1" name=""/>
        <p:cNvGrpSpPr/>
        <p:nvPr/>
      </p:nvGrpSpPr>
      <p:grpSpPr>
        <a:xfrm>
          <a:off x="0" y="0"/>
          <a:ext cx="0" cy="0"/>
          <a:chOff x="0" y="0"/>
          <a:chExt cx="0" cy="0"/>
        </a:xfrm>
      </p:grpSpPr>
      <p:sp>
        <p:nvSpPr>
          <p:cNvPr id="20" name="Inhaltsplatzhalter 19"/>
          <p:cNvSpPr>
            <a:spLocks noGrp="1"/>
          </p:cNvSpPr>
          <p:nvPr>
            <p:ph sz="quarter" idx="10"/>
          </p:nvPr>
        </p:nvSpPr>
        <p:spPr>
          <a:xfrm>
            <a:off x="364067" y="2243665"/>
            <a:ext cx="8407400" cy="3733800"/>
          </a:xfrm>
          <a:prstGeom prst="rect">
            <a:avLst/>
          </a:prstGeom>
        </p:spPr>
        <p:txBody>
          <a:bodyPr vert="horz" lIns="0" tIns="0" rIns="0" bIns="0"/>
          <a:lstStyle>
            <a:lvl1pPr indent="0">
              <a:buFontTx/>
              <a:buNone/>
              <a:defRPr/>
            </a:lvl1pPr>
            <a:lvl2pPr>
              <a:buFont typeface="Lucida Grande"/>
              <a:buChar char="•"/>
              <a:defRPr/>
            </a:lvl2pPr>
            <a:lvl3pPr>
              <a:buFont typeface="Lucida Grande"/>
              <a:buChar char="•"/>
              <a:defRPr/>
            </a:lvl3pPr>
            <a:lvl4pPr>
              <a:buFont typeface="Lucida Grande"/>
              <a:buChar char="•"/>
              <a:defRPr/>
            </a:lvl4pPr>
            <a:lvl5pPr>
              <a:buFont typeface="Lucida Grande"/>
              <a:buChar char="•"/>
              <a:defRPr/>
            </a:lvl5pPr>
          </a:lstStyle>
          <a:p>
            <a:pPr lvl="0"/>
            <a:r>
              <a:rPr lang="de-DE" smtClean="0"/>
              <a:t>Textmasterformate durch Klicken bearbeiten</a:t>
            </a:r>
          </a:p>
        </p:txBody>
      </p:sp>
      <p:sp>
        <p:nvSpPr>
          <p:cNvPr id="23" name="Inhaltsplatzhalter 22"/>
          <p:cNvSpPr>
            <a:spLocks noGrp="1"/>
          </p:cNvSpPr>
          <p:nvPr>
            <p:ph sz="quarter" idx="11"/>
          </p:nvPr>
        </p:nvSpPr>
        <p:spPr>
          <a:xfrm>
            <a:off x="364066" y="1244600"/>
            <a:ext cx="8407401" cy="829205"/>
          </a:xfrm>
          <a:prstGeom prst="rect">
            <a:avLst/>
          </a:prstGeom>
        </p:spPr>
        <p:txBody>
          <a:bodyPr vert="horz" lIns="0" tIns="0" rIns="0" bIns="0" anchor="b" anchorCtr="0"/>
          <a:lstStyle>
            <a:lvl1pPr indent="0">
              <a:buFontTx/>
              <a:buNone/>
              <a:defRPr sz="2400" b="1" i="0" cap="none">
                <a:solidFill>
                  <a:srgbClr val="46AB36"/>
                </a:solidFill>
              </a:defRPr>
            </a:lvl1pPr>
          </a:lstStyle>
          <a:p>
            <a:pPr lvl="0"/>
            <a:r>
              <a:rPr lang="de-DE" smtClean="0"/>
              <a:t>Textmasterformate durch Klicken bearbeiten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K Aufzählung">
    <p:spTree>
      <p:nvGrpSpPr>
        <p:cNvPr id="1" name=""/>
        <p:cNvGrpSpPr/>
        <p:nvPr/>
      </p:nvGrpSpPr>
      <p:grpSpPr>
        <a:xfrm>
          <a:off x="0" y="0"/>
          <a:ext cx="0" cy="0"/>
          <a:chOff x="0" y="0"/>
          <a:chExt cx="0" cy="0"/>
        </a:xfrm>
      </p:grpSpPr>
      <p:sp>
        <p:nvSpPr>
          <p:cNvPr id="4" name="Textfeld 3"/>
          <p:cNvSpPr txBox="1"/>
          <p:nvPr userDrawn="1"/>
        </p:nvSpPr>
        <p:spPr>
          <a:xfrm>
            <a:off x="1354138" y="6604000"/>
            <a:ext cx="0" cy="201613"/>
          </a:xfrm>
          <a:prstGeom prst="rect">
            <a:avLst/>
          </a:prstGeom>
        </p:spPr>
        <p:txBody>
          <a:bodyPr wrap="none" lIns="0" tIns="0" rIns="0" bIns="0">
            <a:spAutoFit/>
          </a:bodyPr>
          <a:lstStyle/>
          <a:p>
            <a:pPr algn="ctr" fontAlgn="auto">
              <a:lnSpc>
                <a:spcPts val="1600"/>
              </a:lnSpc>
              <a:spcBef>
                <a:spcPts val="0"/>
              </a:spcBef>
              <a:spcAft>
                <a:spcPts val="0"/>
              </a:spcAft>
              <a:defRPr/>
            </a:pPr>
            <a:endParaRPr lang="de-DE" sz="1200" dirty="0">
              <a:latin typeface="Arial"/>
              <a:cs typeface="Arial"/>
            </a:endParaRPr>
          </a:p>
        </p:txBody>
      </p:sp>
      <p:sp>
        <p:nvSpPr>
          <p:cNvPr id="11" name="Inhaltsplatzhalter 22"/>
          <p:cNvSpPr>
            <a:spLocks noGrp="1"/>
          </p:cNvSpPr>
          <p:nvPr>
            <p:ph sz="quarter" idx="11"/>
          </p:nvPr>
        </p:nvSpPr>
        <p:spPr>
          <a:xfrm>
            <a:off x="364066" y="1244600"/>
            <a:ext cx="8407401" cy="829205"/>
          </a:xfrm>
          <a:prstGeom prst="rect">
            <a:avLst/>
          </a:prstGeom>
        </p:spPr>
        <p:txBody>
          <a:bodyPr vert="horz" lIns="0" tIns="0" rIns="0" bIns="0" anchor="b" anchorCtr="0"/>
          <a:lstStyle>
            <a:lvl1pPr indent="0">
              <a:buFontTx/>
              <a:buNone/>
              <a:defRPr sz="2400" b="1" i="0" cap="none">
                <a:solidFill>
                  <a:srgbClr val="46AB36"/>
                </a:solidFill>
              </a:defRPr>
            </a:lvl1pPr>
          </a:lstStyle>
          <a:p>
            <a:pPr lvl="0"/>
            <a:r>
              <a:rPr lang="de-DE" smtClean="0"/>
              <a:t>Textmasterformate durch Klicken bearbeiten</a:t>
            </a:r>
          </a:p>
        </p:txBody>
      </p:sp>
      <p:sp>
        <p:nvSpPr>
          <p:cNvPr id="12" name="Inhaltsplatzhalter 19"/>
          <p:cNvSpPr>
            <a:spLocks noGrp="1"/>
          </p:cNvSpPr>
          <p:nvPr>
            <p:ph sz="quarter" idx="10"/>
          </p:nvPr>
        </p:nvSpPr>
        <p:spPr>
          <a:xfrm>
            <a:off x="364067" y="2243665"/>
            <a:ext cx="8407400" cy="3733800"/>
          </a:xfrm>
          <a:prstGeom prst="rect">
            <a:avLst/>
          </a:prstGeom>
        </p:spPr>
        <p:txBody>
          <a:bodyPr vert="horz" lIns="0" tIns="0" rIns="0" bIns="0"/>
          <a:lstStyle>
            <a:lvl1pPr indent="0">
              <a:buFontTx/>
              <a:buNone/>
              <a:defRPr/>
            </a:lvl1pPr>
            <a:lvl2pPr>
              <a:buFont typeface="Lucida Grande"/>
              <a:buChar char="•"/>
              <a:defRPr/>
            </a:lvl2pPr>
            <a:lvl3pPr>
              <a:buFont typeface="Lucida Grande"/>
              <a:buChar char="•"/>
              <a:defRPr/>
            </a:lvl3pPr>
            <a:lvl4pPr>
              <a:buFont typeface="Lucida Grande"/>
              <a:buChar char="•"/>
              <a:defRPr/>
            </a:lvl4pPr>
            <a:lvl5pPr>
              <a:buFont typeface="Lucida Grande"/>
              <a:buChar char="•"/>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xfrm>
            <a:off x="7010400" y="6381750"/>
            <a:ext cx="2133600" cy="476250"/>
          </a:xfrm>
          <a:prstGeom prst="rect">
            <a:avLst/>
          </a:prstGeom>
          <a:ln/>
        </p:spPr>
        <p:txBody>
          <a:bodyPr/>
          <a:lstStyle>
            <a:lvl1pPr>
              <a:defRPr/>
            </a:lvl1pPr>
          </a:lstStyle>
          <a:p>
            <a:pPr>
              <a:defRPr/>
            </a:pPr>
            <a:fld id="{29904506-7975-4323-BA4C-A7E806B6DDB7}" type="slidenum">
              <a:rPr lang="de-DE" altLang="de-DE"/>
              <a:pPr>
                <a:defRPr/>
              </a:pPr>
              <a:t>‹Nr.›</a:t>
            </a:fld>
            <a:endParaRPr lang="de-DE" altLang="de-DE"/>
          </a:p>
        </p:txBody>
      </p:sp>
    </p:spTree>
    <p:extLst>
      <p:ext uri="{BB962C8B-B14F-4D97-AF65-F5344CB8AC3E}">
        <p14:creationId xmlns:p14="http://schemas.microsoft.com/office/powerpoint/2010/main" val="40077655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a:defRPr>
            </a:lvl1pPr>
          </a:lstStyle>
          <a:p>
            <a:r>
              <a:rPr lang="de-DE" dirty="0" smtClean="0"/>
              <a:t>Mastertitelformat bearbeiten</a:t>
            </a:r>
            <a:endParaRPr lang="de-DE" dirty="0"/>
          </a:p>
        </p:txBody>
      </p:sp>
      <p:sp>
        <p:nvSpPr>
          <p:cNvPr id="3" name="Inhaltsplatzhalter 2"/>
          <p:cNvSpPr>
            <a:spLocks noGrp="1"/>
          </p:cNvSpPr>
          <p:nvPr>
            <p:ph idx="1"/>
          </p:nvPr>
        </p:nvSpPr>
        <p:spPr>
          <a:xfrm>
            <a:off x="457200" y="1600200"/>
            <a:ext cx="8229600" cy="4525963"/>
          </a:xfrm>
          <a:prstGeom prst="rect">
            <a:avLst/>
          </a:prstGeo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57200" y="6356350"/>
            <a:ext cx="2133600" cy="365125"/>
          </a:xfrm>
          <a:prstGeom prst="rect">
            <a:avLst/>
          </a:prstGeom>
        </p:spPr>
        <p:txBody>
          <a:bodyPr/>
          <a:lstStyle>
            <a:lvl1pPr>
              <a:defRPr/>
            </a:lvl1pPr>
          </a:lstStyle>
          <a:p>
            <a:fld id="{C1F1144F-FE81-4E55-8FD0-AECB54CA9F1E}" type="datetime1">
              <a:rPr lang="de-DE" altLang="de-DE"/>
              <a:pPr/>
              <a:t>26.11.2014</a:t>
            </a:fld>
            <a:endParaRPr lang="de-DE" alt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fld id="{C48F1C26-CFDE-4863-B5B3-ECECAF1AA15C}" type="slidenum">
              <a:rPr lang="de-DE" altLang="de-DE"/>
              <a:pPr/>
              <a:t>‹Nr.›</a:t>
            </a:fld>
            <a:endParaRPr lang="de-DE" altLang="de-DE"/>
          </a:p>
        </p:txBody>
      </p:sp>
    </p:spTree>
    <p:extLst>
      <p:ext uri="{BB962C8B-B14F-4D97-AF65-F5344CB8AC3E}">
        <p14:creationId xmlns:p14="http://schemas.microsoft.com/office/powerpoint/2010/main" val="186459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4" name="Datumsplatzhalter 3"/>
          <p:cNvSpPr txBox="1">
            <a:spLocks/>
          </p:cNvSpPr>
          <p:nvPr userDrawn="1"/>
        </p:nvSpPr>
        <p:spPr>
          <a:xfrm>
            <a:off x="6578600" y="6308725"/>
            <a:ext cx="2192338" cy="682625"/>
          </a:xfrm>
          <a:prstGeom prst="rect">
            <a:avLst/>
          </a:prstGeom>
        </p:spPr>
        <p:txBody>
          <a:bodyPr lIns="0" tIns="0" rIns="0" bIns="0"/>
          <a:lstStyle>
            <a:lvl1pPr>
              <a:defRPr sz="1000">
                <a:solidFill>
                  <a:schemeClr val="bg1"/>
                </a:solidFill>
                <a:latin typeface="Arial"/>
                <a:cs typeface="Arial"/>
              </a:defRPr>
            </a:lvl1pPr>
          </a:lstStyle>
          <a:p>
            <a:pPr algn="r" fontAlgn="auto">
              <a:lnSpc>
                <a:spcPts val="1400"/>
              </a:lnSpc>
              <a:spcBef>
                <a:spcPts val="0"/>
              </a:spcBef>
              <a:spcAft>
                <a:spcPts val="0"/>
              </a:spcAft>
              <a:defRPr/>
            </a:pPr>
            <a:r>
              <a:rPr lang="de-DE" dirty="0" smtClean="0">
                <a:solidFill>
                  <a:srgbClr val="486175"/>
                </a:solidFill>
              </a:rPr>
              <a:t>San Francisco, 2nd</a:t>
            </a:r>
            <a:r>
              <a:rPr lang="de-DE" baseline="0" dirty="0" smtClean="0">
                <a:solidFill>
                  <a:srgbClr val="486175"/>
                </a:solidFill>
              </a:rPr>
              <a:t>  </a:t>
            </a:r>
            <a:r>
              <a:rPr lang="de-DE" baseline="0" dirty="0" err="1" smtClean="0">
                <a:solidFill>
                  <a:srgbClr val="486175"/>
                </a:solidFill>
              </a:rPr>
              <a:t>December</a:t>
            </a:r>
            <a:r>
              <a:rPr lang="de-DE" dirty="0" smtClean="0">
                <a:solidFill>
                  <a:srgbClr val="486175"/>
                </a:solidFill>
              </a:rPr>
              <a:t> 2014</a:t>
            </a:r>
          </a:p>
          <a:p>
            <a:pPr algn="r" fontAlgn="auto">
              <a:lnSpc>
                <a:spcPts val="1400"/>
              </a:lnSpc>
              <a:spcBef>
                <a:spcPts val="0"/>
              </a:spcBef>
              <a:spcAft>
                <a:spcPts val="0"/>
              </a:spcAft>
              <a:defRPr/>
            </a:pPr>
            <a:fld id="{B90AAC19-06D3-4FF2-B9CB-FC5A9AF11627}" type="slidenum">
              <a:rPr lang="de-DE" smtClean="0">
                <a:solidFill>
                  <a:srgbClr val="486175"/>
                </a:solidFill>
              </a:rPr>
              <a:pPr algn="r" fontAlgn="auto">
                <a:lnSpc>
                  <a:spcPts val="1400"/>
                </a:lnSpc>
                <a:spcBef>
                  <a:spcPts val="0"/>
                </a:spcBef>
                <a:spcAft>
                  <a:spcPts val="0"/>
                </a:spcAft>
                <a:defRPr/>
              </a:pPr>
              <a:t>‹Nr.›</a:t>
            </a:fld>
            <a:endParaRPr lang="de-DE" dirty="0" smtClean="0">
              <a:solidFill>
                <a:srgbClr val="486175"/>
              </a:solidFill>
            </a:endParaRPr>
          </a:p>
          <a:p>
            <a:pPr algn="r" fontAlgn="auto">
              <a:lnSpc>
                <a:spcPts val="1400"/>
              </a:lnSpc>
              <a:spcBef>
                <a:spcPts val="0"/>
              </a:spcBef>
              <a:spcAft>
                <a:spcPts val="0"/>
              </a:spcAft>
              <a:defRPr/>
            </a:pPr>
            <a:endParaRPr lang="de-DE" dirty="0" smtClean="0">
              <a:solidFill>
                <a:srgbClr val="486175"/>
              </a:solidFill>
            </a:endParaRPr>
          </a:p>
        </p:txBody>
      </p:sp>
      <p:sp>
        <p:nvSpPr>
          <p:cNvPr id="5" name="Rechteck 4"/>
          <p:cNvSpPr/>
          <p:nvPr userDrawn="1"/>
        </p:nvSpPr>
        <p:spPr>
          <a:xfrm>
            <a:off x="354012" y="6308725"/>
            <a:ext cx="6078685" cy="549275"/>
          </a:xfrm>
          <a:prstGeom prst="rect">
            <a:avLst/>
          </a:prstGeom>
        </p:spPr>
        <p:txBody>
          <a:bodyPr lIns="0" tIns="0" rIns="0" bIns="0"/>
          <a:lstStyle/>
          <a:p>
            <a:pPr fontAlgn="auto">
              <a:lnSpc>
                <a:spcPts val="1400"/>
              </a:lnSpc>
              <a:spcBef>
                <a:spcPts val="0"/>
              </a:spcBef>
              <a:spcAft>
                <a:spcPts val="0"/>
              </a:spcAft>
              <a:defRPr/>
            </a:pPr>
            <a:r>
              <a:rPr lang="en-US" sz="1000" b="1" dirty="0" smtClean="0">
                <a:solidFill>
                  <a:srgbClr val="46AB36"/>
                </a:solidFill>
              </a:rPr>
              <a:t>Tumor regression by means of drug targeting</a:t>
            </a:r>
          </a:p>
          <a:p>
            <a:pPr fontAlgn="auto">
              <a:lnSpc>
                <a:spcPts val="1500"/>
              </a:lnSpc>
              <a:spcBef>
                <a:spcPts val="0"/>
              </a:spcBef>
              <a:spcAft>
                <a:spcPts val="0"/>
              </a:spcAft>
              <a:defRPr/>
            </a:pPr>
            <a:r>
              <a:rPr lang="de-DE" sz="1000" dirty="0" smtClean="0">
                <a:solidFill>
                  <a:srgbClr val="486175"/>
                </a:solidFill>
                <a:latin typeface="Arial"/>
                <a:cs typeface="Arial"/>
              </a:rPr>
              <a:t>Wolfgang </a:t>
            </a:r>
            <a:r>
              <a:rPr lang="de-DE" sz="1000" dirty="0">
                <a:solidFill>
                  <a:srgbClr val="486175"/>
                </a:solidFill>
                <a:latin typeface="Arial"/>
                <a:cs typeface="Arial"/>
              </a:rPr>
              <a:t>Wagner</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5" r:id="rId3"/>
    <p:sldLayoutId id="2147483684" r:id="rId4"/>
    <p:sldLayoutId id="2147483686" r:id="rId5"/>
    <p:sldLayoutId id="2147483687" r:id="rId6"/>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indent="-179388" algn="l" defTabSz="457200" rtl="0" eaLnBrk="0" fontAlgn="base" hangingPunct="0">
        <a:lnSpc>
          <a:spcPts val="2400"/>
        </a:lnSpc>
        <a:spcBef>
          <a:spcPct val="0"/>
        </a:spcBef>
        <a:spcAft>
          <a:spcPct val="0"/>
        </a:spcAft>
        <a:buFont typeface="Symbol" pitchFamily="18" charset="2"/>
        <a:buChar char="-"/>
        <a:defRPr sz="1600" kern="1200">
          <a:solidFill>
            <a:schemeClr val="tx1"/>
          </a:solidFill>
          <a:latin typeface="Arial"/>
          <a:ea typeface="+mn-ea"/>
          <a:cs typeface="Arial"/>
        </a:defRPr>
      </a:lvl1pPr>
      <a:lvl2pPr marL="358775" indent="-179388" algn="l" defTabSz="457200" rtl="0" eaLnBrk="0" fontAlgn="base" hangingPunct="0">
        <a:lnSpc>
          <a:spcPts val="2400"/>
        </a:lnSpc>
        <a:spcBef>
          <a:spcPct val="0"/>
        </a:spcBef>
        <a:spcAft>
          <a:spcPct val="0"/>
        </a:spcAft>
        <a:buFont typeface="Symbol" pitchFamily="18" charset="2"/>
        <a:buChar char="-"/>
        <a:defRPr sz="1600" kern="1200">
          <a:solidFill>
            <a:schemeClr val="tx1"/>
          </a:solidFill>
          <a:latin typeface="Arial"/>
          <a:ea typeface="+mn-ea"/>
          <a:cs typeface="Arial"/>
        </a:defRPr>
      </a:lvl2pPr>
      <a:lvl3pPr marL="539750" indent="-179388" algn="l" defTabSz="457200" rtl="0" eaLnBrk="0" fontAlgn="base" hangingPunct="0">
        <a:lnSpc>
          <a:spcPts val="2400"/>
        </a:lnSpc>
        <a:spcBef>
          <a:spcPct val="0"/>
        </a:spcBef>
        <a:spcAft>
          <a:spcPct val="0"/>
        </a:spcAft>
        <a:buFont typeface="Symbol" pitchFamily="18" charset="2"/>
        <a:buChar char="-"/>
        <a:defRPr sz="1600" kern="1200">
          <a:solidFill>
            <a:schemeClr val="tx1"/>
          </a:solidFill>
          <a:latin typeface="Arial"/>
          <a:ea typeface="+mn-ea"/>
          <a:cs typeface="Arial"/>
        </a:defRPr>
      </a:lvl3pPr>
      <a:lvl4pPr marL="719138" indent="-179388" algn="l" defTabSz="457200" rtl="0" eaLnBrk="0" fontAlgn="base" hangingPunct="0">
        <a:lnSpc>
          <a:spcPts val="2400"/>
        </a:lnSpc>
        <a:spcBef>
          <a:spcPct val="0"/>
        </a:spcBef>
        <a:spcAft>
          <a:spcPct val="0"/>
        </a:spcAft>
        <a:buFont typeface="Symbol" pitchFamily="18" charset="2"/>
        <a:buChar char="-"/>
        <a:defRPr sz="1600" kern="1200">
          <a:solidFill>
            <a:schemeClr val="tx1"/>
          </a:solidFill>
          <a:latin typeface="Arial"/>
          <a:ea typeface="+mn-ea"/>
          <a:cs typeface="Arial"/>
        </a:defRPr>
      </a:lvl4pPr>
      <a:lvl5pPr marL="898525" indent="-179388" algn="l" defTabSz="457200" rtl="0" eaLnBrk="0" fontAlgn="base" hangingPunct="0">
        <a:lnSpc>
          <a:spcPts val="2400"/>
        </a:lnSpc>
        <a:spcBef>
          <a:spcPct val="0"/>
        </a:spcBef>
        <a:spcAft>
          <a:spcPct val="0"/>
        </a:spcAft>
        <a:buFont typeface="Symbol" pitchFamily="18" charset="2"/>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hteck 4"/>
          <p:cNvSpPr>
            <a:spLocks noChangeArrowheads="1"/>
          </p:cNvSpPr>
          <p:nvPr/>
        </p:nvSpPr>
        <p:spPr bwMode="auto">
          <a:xfrm>
            <a:off x="1850065" y="5092700"/>
            <a:ext cx="5475767" cy="892552"/>
          </a:xfrm>
          <a:prstGeom prst="rect">
            <a:avLst/>
          </a:prstGeom>
          <a:noFill/>
          <a:ln w="9525">
            <a:noFill/>
            <a:miter lim="800000"/>
            <a:headEnd/>
            <a:tailEnd/>
          </a:ln>
        </p:spPr>
        <p:txBody>
          <a:bodyPr wrap="square">
            <a:spAutoFit/>
          </a:bodyPr>
          <a:lstStyle/>
          <a:p>
            <a:pPr algn="ctr"/>
            <a:r>
              <a:rPr lang="de-DE" sz="2000" b="1" dirty="0" smtClean="0"/>
              <a:t>MG </a:t>
            </a:r>
            <a:r>
              <a:rPr lang="de-DE" sz="2000" b="1" dirty="0" err="1" smtClean="0"/>
              <a:t>Krukemeyer</a:t>
            </a:r>
            <a:r>
              <a:rPr lang="de-DE" sz="2000" b="1" dirty="0" smtClean="0"/>
              <a:t>, </a:t>
            </a:r>
            <a:r>
              <a:rPr lang="de-DE" sz="2000" b="1" u="sng" dirty="0" smtClean="0"/>
              <a:t>Wolfgang </a:t>
            </a:r>
            <a:r>
              <a:rPr lang="de-DE" sz="2000" b="1" u="sng" dirty="0"/>
              <a:t>Wagner</a:t>
            </a:r>
          </a:p>
          <a:p>
            <a:pPr algn="ctr"/>
            <a:endParaRPr lang="de-DE" sz="1400" b="1" dirty="0"/>
          </a:p>
          <a:p>
            <a:pPr algn="ctr"/>
            <a:r>
              <a:rPr lang="de-DE" b="1" dirty="0"/>
              <a:t>Paracelsus-Strahlenklinik </a:t>
            </a:r>
            <a:r>
              <a:rPr lang="de-DE" b="1" dirty="0" smtClean="0"/>
              <a:t>Osnabrück/Germany</a:t>
            </a:r>
            <a:endParaRPr lang="de-DE" dirty="0">
              <a:latin typeface="Calibri" pitchFamily="34" charset="0"/>
            </a:endParaRPr>
          </a:p>
        </p:txBody>
      </p:sp>
      <p:sp>
        <p:nvSpPr>
          <p:cNvPr id="4" name="Rechteck 3"/>
          <p:cNvSpPr/>
          <p:nvPr/>
        </p:nvSpPr>
        <p:spPr>
          <a:xfrm>
            <a:off x="191386" y="6283842"/>
            <a:ext cx="8623005" cy="4359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p:cNvSpPr txBox="1"/>
          <p:nvPr/>
        </p:nvSpPr>
        <p:spPr>
          <a:xfrm>
            <a:off x="106325" y="2582878"/>
            <a:ext cx="8931350" cy="1292662"/>
          </a:xfrm>
          <a:prstGeom prst="rect">
            <a:avLst/>
          </a:prstGeom>
        </p:spPr>
        <p:txBody>
          <a:bodyPr vert="horz" wrap="square" lIns="0" tIns="0" rIns="0" bIns="0" rtlCol="0">
            <a:spAutoFit/>
          </a:bodyPr>
          <a:lstStyle/>
          <a:p>
            <a:pPr algn="ctr"/>
            <a:r>
              <a:rPr lang="de-DE" sz="2800" b="1" dirty="0" smtClean="0">
                <a:latin typeface="Arial"/>
                <a:cs typeface="Arial"/>
              </a:rPr>
              <a:t>Tumor </a:t>
            </a:r>
            <a:r>
              <a:rPr lang="de-DE" sz="2800" b="1" dirty="0" err="1" smtClean="0">
                <a:latin typeface="Arial"/>
                <a:cs typeface="Arial"/>
              </a:rPr>
              <a:t>regression</a:t>
            </a:r>
            <a:r>
              <a:rPr lang="de-DE" sz="2800" b="1" dirty="0" smtClean="0">
                <a:latin typeface="Arial"/>
                <a:cs typeface="Arial"/>
              </a:rPr>
              <a:t> </a:t>
            </a:r>
          </a:p>
          <a:p>
            <a:pPr algn="ctr"/>
            <a:r>
              <a:rPr lang="de-DE" sz="2800" b="1" dirty="0" err="1">
                <a:latin typeface="Arial"/>
                <a:cs typeface="Arial"/>
              </a:rPr>
              <a:t>b</a:t>
            </a:r>
            <a:r>
              <a:rPr lang="de-DE" sz="2800" b="1" dirty="0" err="1" smtClean="0">
                <a:latin typeface="Arial"/>
                <a:cs typeface="Arial"/>
              </a:rPr>
              <a:t>y</a:t>
            </a:r>
            <a:r>
              <a:rPr lang="de-DE" sz="2800" b="1" dirty="0" smtClean="0">
                <a:latin typeface="Arial"/>
                <a:cs typeface="Arial"/>
              </a:rPr>
              <a:t> </a:t>
            </a:r>
            <a:r>
              <a:rPr lang="de-DE" sz="2800" b="1" dirty="0" err="1" smtClean="0">
                <a:latin typeface="Arial"/>
                <a:cs typeface="Arial"/>
              </a:rPr>
              <a:t>means</a:t>
            </a:r>
            <a:r>
              <a:rPr lang="de-DE" sz="2800" b="1" dirty="0" smtClean="0">
                <a:latin typeface="Arial"/>
                <a:cs typeface="Arial"/>
              </a:rPr>
              <a:t> of </a:t>
            </a:r>
            <a:r>
              <a:rPr lang="de-DE" sz="2800" b="1" dirty="0" err="1" smtClean="0">
                <a:latin typeface="Arial"/>
                <a:cs typeface="Arial"/>
              </a:rPr>
              <a:t>nanotherapy</a:t>
            </a:r>
            <a:r>
              <a:rPr lang="de-DE" sz="2800" b="1" dirty="0" smtClean="0">
                <a:latin typeface="Arial"/>
                <a:cs typeface="Arial"/>
              </a:rPr>
              <a:t> </a:t>
            </a:r>
          </a:p>
          <a:p>
            <a:pPr algn="ctr"/>
            <a:r>
              <a:rPr lang="de-DE" sz="2800" b="1" dirty="0" err="1" smtClean="0">
                <a:latin typeface="Arial"/>
                <a:cs typeface="Arial"/>
              </a:rPr>
              <a:t>with</a:t>
            </a:r>
            <a:r>
              <a:rPr lang="de-DE" sz="2800" b="1" dirty="0" smtClean="0">
                <a:latin typeface="Arial"/>
                <a:cs typeface="Arial"/>
              </a:rPr>
              <a:t> and </a:t>
            </a:r>
            <a:r>
              <a:rPr lang="de-DE" sz="2800" b="1" dirty="0" err="1" smtClean="0">
                <a:latin typeface="Arial"/>
                <a:cs typeface="Arial"/>
              </a:rPr>
              <a:t>without</a:t>
            </a:r>
            <a:r>
              <a:rPr lang="de-DE" sz="2800" b="1" dirty="0" smtClean="0">
                <a:latin typeface="Arial"/>
                <a:cs typeface="Arial"/>
              </a:rPr>
              <a:t> </a:t>
            </a:r>
            <a:r>
              <a:rPr lang="de-DE" sz="2800" b="1" dirty="0" err="1" smtClean="0">
                <a:latin typeface="Arial"/>
                <a:cs typeface="Arial"/>
              </a:rPr>
              <a:t>magnetic</a:t>
            </a:r>
            <a:r>
              <a:rPr lang="de-DE" sz="2800" b="1" dirty="0" smtClean="0">
                <a:latin typeface="Arial"/>
                <a:cs typeface="Arial"/>
              </a:rPr>
              <a:t> </a:t>
            </a:r>
            <a:r>
              <a:rPr lang="de-DE" sz="2800" b="1" dirty="0" err="1" smtClean="0">
                <a:latin typeface="Arial"/>
                <a:cs typeface="Arial"/>
              </a:rPr>
              <a:t>drug</a:t>
            </a:r>
            <a:r>
              <a:rPr lang="de-DE" sz="2800" b="1" dirty="0" smtClean="0">
                <a:latin typeface="Arial"/>
                <a:cs typeface="Arial"/>
              </a:rPr>
              <a:t> </a:t>
            </a:r>
            <a:r>
              <a:rPr lang="de-DE" sz="2800" b="1" dirty="0" err="1" smtClean="0">
                <a:latin typeface="Arial"/>
                <a:cs typeface="Arial"/>
              </a:rPr>
              <a:t>targeting</a:t>
            </a:r>
            <a:endParaRPr lang="de-DE" sz="2800" b="1" dirty="0" smtClean="0">
              <a:latin typeface="Arial"/>
              <a:cs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301" y="398833"/>
            <a:ext cx="5408090" cy="1376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743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hteck 4"/>
          <p:cNvSpPr>
            <a:spLocks noChangeArrowheads="1"/>
          </p:cNvSpPr>
          <p:nvPr/>
        </p:nvSpPr>
        <p:spPr bwMode="auto">
          <a:xfrm>
            <a:off x="432945" y="1062887"/>
            <a:ext cx="80772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de-DE" altLang="de-DE" sz="2000" dirty="0"/>
          </a:p>
          <a:p>
            <a:pPr algn="ctr" eaLnBrk="1" hangingPunct="1"/>
            <a:r>
              <a:rPr lang="en-US" altLang="de-DE" sz="2000" dirty="0"/>
              <a:t>A batch of </a:t>
            </a:r>
            <a:r>
              <a:rPr lang="en-US" altLang="de-DE" sz="2000" dirty="0" smtClean="0"/>
              <a:t>2 x 36 </a:t>
            </a:r>
            <a:r>
              <a:rPr lang="en-US" altLang="de-DE" sz="2000" dirty="0"/>
              <a:t>rats divided into groups each of 6 female and 6 male rats formed the basis of the study. 14 days before the start of therapy R</a:t>
            </a:r>
            <a:r>
              <a:rPr lang="en-US" altLang="de-DE" sz="2000" baseline="-25000" dirty="0"/>
              <a:t>1</a:t>
            </a:r>
            <a:r>
              <a:rPr lang="en-US" altLang="de-DE" sz="2000" dirty="0"/>
              <a:t>H tumor cells were injected into the right-hand liver </a:t>
            </a:r>
            <a:r>
              <a:rPr lang="en-US" altLang="de-DE" sz="2000" dirty="0" smtClean="0"/>
              <a:t>lobe and in the </a:t>
            </a:r>
            <a:r>
              <a:rPr lang="en-US" altLang="de-DE" sz="2000" dirty="0" err="1" smtClean="0"/>
              <a:t>musculus</a:t>
            </a:r>
            <a:r>
              <a:rPr lang="en-US" altLang="de-DE" sz="2000" dirty="0" smtClean="0"/>
              <a:t> gastrocnemius. </a:t>
            </a:r>
            <a:endParaRPr lang="de-DE" altLang="de-DE" sz="2000" dirty="0"/>
          </a:p>
          <a:p>
            <a:pPr algn="ctr" eaLnBrk="1" hangingPunct="1"/>
            <a:endParaRPr lang="en-US" altLang="de-DE" sz="2000" u="sng" dirty="0"/>
          </a:p>
          <a:p>
            <a:pPr eaLnBrk="1" hangingPunct="1"/>
            <a:r>
              <a:rPr lang="en-US" altLang="de-DE" sz="2000" u="sng" dirty="0"/>
              <a:t>Day  -3:</a:t>
            </a:r>
            <a:r>
              <a:rPr lang="en-US" altLang="de-DE" sz="2000" dirty="0"/>
              <a:t> 	Blood sample with blood count, iron and ferritin assay. </a:t>
            </a:r>
            <a:endParaRPr lang="de-DE" altLang="de-DE" sz="2000" dirty="0"/>
          </a:p>
          <a:p>
            <a:pPr eaLnBrk="1" hangingPunct="1"/>
            <a:r>
              <a:rPr lang="en-US" altLang="de-DE" sz="2000" u="sng" dirty="0"/>
              <a:t>Day   0</a:t>
            </a:r>
            <a:r>
              <a:rPr lang="en-US" altLang="de-DE" sz="2000" dirty="0"/>
              <a:t>: 	Administration of substances and tumor ultrasound. </a:t>
            </a:r>
            <a:endParaRPr lang="de-DE" altLang="de-DE" sz="2000" dirty="0"/>
          </a:p>
          <a:p>
            <a:pPr eaLnBrk="1" hangingPunct="1"/>
            <a:r>
              <a:rPr lang="en-US" altLang="de-DE" sz="2000" u="sng" dirty="0"/>
              <a:t>Day   1</a:t>
            </a:r>
            <a:r>
              <a:rPr lang="en-US" altLang="de-DE" sz="2000" dirty="0"/>
              <a:t>: 	Blood count, iron and ferritin assay. </a:t>
            </a:r>
            <a:endParaRPr lang="de-DE" altLang="de-DE" sz="2000" dirty="0"/>
          </a:p>
          <a:p>
            <a:pPr eaLnBrk="1" hangingPunct="1"/>
            <a:r>
              <a:rPr lang="en-US" altLang="de-DE" sz="2000" u="sng" dirty="0"/>
              <a:t>Day   5</a:t>
            </a:r>
            <a:r>
              <a:rPr lang="en-US" altLang="de-DE" sz="2000" dirty="0"/>
              <a:t>: 	Blood count, iron and ferritin assay. </a:t>
            </a:r>
            <a:endParaRPr lang="de-DE" altLang="de-DE" sz="2000" dirty="0"/>
          </a:p>
          <a:p>
            <a:pPr eaLnBrk="1" hangingPunct="1"/>
            <a:r>
              <a:rPr lang="en-US" altLang="de-DE" sz="2000" u="sng" dirty="0"/>
              <a:t>Day 14</a:t>
            </a:r>
            <a:r>
              <a:rPr lang="en-US" altLang="de-DE" sz="2000" dirty="0"/>
              <a:t>:		Blood count, iron and ferritin assay. </a:t>
            </a:r>
            <a:endParaRPr lang="de-DE" altLang="de-DE" sz="2000" dirty="0"/>
          </a:p>
          <a:p>
            <a:pPr eaLnBrk="1" hangingPunct="1"/>
            <a:r>
              <a:rPr lang="en-US" altLang="de-DE" sz="2000" u="sng" dirty="0"/>
              <a:t>Day 14:</a:t>
            </a:r>
            <a:r>
              <a:rPr lang="en-US" altLang="de-DE" sz="2000" dirty="0"/>
              <a:t> 	At the end of the study: Tumor detection by ultrasound. </a:t>
            </a:r>
          </a:p>
          <a:p>
            <a:pPr algn="ctr" eaLnBrk="1" hangingPunct="1"/>
            <a:endParaRPr lang="en-US" altLang="de-DE" sz="2000" dirty="0"/>
          </a:p>
          <a:p>
            <a:pPr algn="ctr" eaLnBrk="1" hangingPunct="1"/>
            <a:endParaRPr lang="en-US" altLang="de-DE" sz="2000" dirty="0"/>
          </a:p>
          <a:p>
            <a:pPr algn="ctr" eaLnBrk="1" hangingPunct="1"/>
            <a:r>
              <a:rPr lang="en-US" altLang="de-DE" sz="2000" dirty="0"/>
              <a:t>Autopsy of the animals and measurement of tumor size. </a:t>
            </a:r>
            <a:endParaRPr lang="en-US" altLang="de-DE" sz="2000" dirty="0" smtClean="0"/>
          </a:p>
          <a:p>
            <a:pPr algn="ctr" eaLnBrk="1" hangingPunct="1"/>
            <a:r>
              <a:rPr lang="en-US" altLang="de-DE" sz="2000" dirty="0" smtClean="0"/>
              <a:t>Samples </a:t>
            </a:r>
            <a:r>
              <a:rPr lang="en-US" altLang="de-DE" sz="2000" dirty="0"/>
              <a:t>taken for </a:t>
            </a:r>
            <a:r>
              <a:rPr lang="en-US" altLang="de-DE" sz="2000" dirty="0" err="1"/>
              <a:t>pathohistological</a:t>
            </a:r>
            <a:r>
              <a:rPr lang="en-US" altLang="de-DE" sz="2000" dirty="0"/>
              <a:t> examination. </a:t>
            </a:r>
            <a:endParaRPr lang="de-DE" altLang="de-DE" sz="2000" b="1" dirty="0"/>
          </a:p>
        </p:txBody>
      </p:sp>
    </p:spTree>
    <p:extLst>
      <p:ext uri="{BB962C8B-B14F-4D97-AF65-F5344CB8AC3E}">
        <p14:creationId xmlns:p14="http://schemas.microsoft.com/office/powerpoint/2010/main" val="1946160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hteck 4"/>
          <p:cNvSpPr>
            <a:spLocks noChangeArrowheads="1"/>
          </p:cNvSpPr>
          <p:nvPr/>
        </p:nvSpPr>
        <p:spPr bwMode="auto">
          <a:xfrm>
            <a:off x="106325" y="1909614"/>
            <a:ext cx="89419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de-DE" altLang="de-DE" dirty="0"/>
          </a:p>
          <a:p>
            <a:pPr algn="ctr" eaLnBrk="1" hangingPunct="1"/>
            <a:r>
              <a:rPr lang="en-US" altLang="de-DE" dirty="0" smtClean="0"/>
              <a:t>The </a:t>
            </a:r>
            <a:r>
              <a:rPr lang="en-US" altLang="de-DE" dirty="0"/>
              <a:t>active substance </a:t>
            </a:r>
            <a:r>
              <a:rPr lang="en-US" altLang="de-DE" dirty="0" smtClean="0"/>
              <a:t>is </a:t>
            </a:r>
            <a:r>
              <a:rPr lang="en-US" altLang="de-DE" dirty="0" err="1" smtClean="0"/>
              <a:t>mitoxantrone</a:t>
            </a:r>
            <a:r>
              <a:rPr lang="en-US" altLang="de-DE" dirty="0" smtClean="0"/>
              <a:t> hydrochloride. </a:t>
            </a:r>
            <a:r>
              <a:rPr lang="en-US" altLang="de-DE" dirty="0"/>
              <a:t>Detachment of the iron oxide from </a:t>
            </a:r>
            <a:r>
              <a:rPr lang="en-US" altLang="de-DE" dirty="0" err="1"/>
              <a:t>mitoxantrone</a:t>
            </a:r>
            <a:r>
              <a:rPr lang="en-US" altLang="de-DE" dirty="0"/>
              <a:t> takes place during the half-life of </a:t>
            </a:r>
            <a:r>
              <a:rPr lang="en-US" altLang="de-DE" dirty="0" err="1"/>
              <a:t>mitoxantrone</a:t>
            </a:r>
            <a:r>
              <a:rPr lang="en-US" altLang="de-DE" dirty="0"/>
              <a:t> of approximately 30 minutes. </a:t>
            </a:r>
            <a:endParaRPr lang="de-DE" altLang="de-DE" dirty="0"/>
          </a:p>
        </p:txBody>
      </p:sp>
      <p:sp>
        <p:nvSpPr>
          <p:cNvPr id="3" name="Rechteck 2"/>
          <p:cNvSpPr/>
          <p:nvPr/>
        </p:nvSpPr>
        <p:spPr>
          <a:xfrm>
            <a:off x="3719314" y="380270"/>
            <a:ext cx="1141659" cy="584775"/>
          </a:xfrm>
          <a:prstGeom prst="rect">
            <a:avLst/>
          </a:prstGeom>
        </p:spPr>
        <p:txBody>
          <a:bodyPr wrap="none">
            <a:spAutoFit/>
          </a:bodyPr>
          <a:lstStyle/>
          <a:p>
            <a:r>
              <a:rPr lang="en-US" sz="3200" b="1" dirty="0" smtClean="0"/>
              <a:t>Drug</a:t>
            </a:r>
            <a:endParaRPr lang="de-DE" sz="3200" b="1" dirty="0"/>
          </a:p>
        </p:txBody>
      </p:sp>
    </p:spTree>
    <p:extLst>
      <p:ext uri="{BB962C8B-B14F-4D97-AF65-F5344CB8AC3E}">
        <p14:creationId xmlns:p14="http://schemas.microsoft.com/office/powerpoint/2010/main" val="1118123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2042638991"/>
              </p:ext>
            </p:extLst>
          </p:nvPr>
        </p:nvGraphicFramePr>
        <p:xfrm>
          <a:off x="340243" y="260350"/>
          <a:ext cx="8474148" cy="5844227"/>
        </p:xfrm>
        <a:graphic>
          <a:graphicData uri="http://schemas.openxmlformats.org/drawingml/2006/table">
            <a:tbl>
              <a:tblPr>
                <a:tableStyleId>{5940675A-B579-460E-94D1-54222C63F5DA}</a:tableStyleId>
              </a:tblPr>
              <a:tblGrid>
                <a:gridCol w="4237968"/>
                <a:gridCol w="4236180"/>
              </a:tblGrid>
              <a:tr h="37147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de-DE" sz="1600" b="1" u="none" strike="noStrike" cap="none" normalizeH="0" baseline="0" dirty="0" smtClean="0">
                          <a:ln>
                            <a:noFill/>
                          </a:ln>
                          <a:effectLst/>
                        </a:rPr>
                        <a:t>Parameter			</a:t>
                      </a:r>
                      <a:endParaRPr kumimoji="0" lang="de-DE" altLang="de-DE" sz="16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L="91425" marR="91425" marT="45725" marB="45725"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de-DE" sz="1600" b="1" u="none" strike="noStrike" cap="none" normalizeH="0" baseline="0" dirty="0" smtClean="0">
                          <a:ln>
                            <a:noFill/>
                          </a:ln>
                          <a:effectLst/>
                        </a:rPr>
                        <a:t>Specifications</a:t>
                      </a:r>
                      <a:endParaRPr kumimoji="0" lang="de-DE" altLang="de-DE" sz="16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L="91425" marR="91425" marT="45725" marB="45725" horzOverflow="overflow">
                    <a:solidFill>
                      <a:schemeClr val="bg1"/>
                    </a:solidFill>
                  </a:tcPr>
                </a:tc>
              </a:tr>
              <a:tr h="277813">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Product No.</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05-66-302 S55009</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66700">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Product Name</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nanomag</a:t>
                      </a:r>
                      <a:r>
                        <a:rPr kumimoji="0" lang="en-US" altLang="de-DE" sz="1400" u="none" strike="noStrike" cap="none" normalizeH="0" baseline="30000" smtClean="0">
                          <a:ln>
                            <a:noFill/>
                          </a:ln>
                          <a:effectLst/>
                        </a:rPr>
                        <a:t>R</a:t>
                      </a:r>
                      <a:r>
                        <a:rPr kumimoji="0" lang="en-US" altLang="de-DE" sz="1400" u="none" strike="noStrike" cap="none" normalizeH="0" baseline="0" smtClean="0">
                          <a:ln>
                            <a:noFill/>
                          </a:ln>
                          <a:effectLst/>
                        </a:rPr>
                        <a:t>-CLD-Mitoxantrone</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42703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Product Description</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magnetic dextran composite particles, cross-linked</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4447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Surface</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immobilized mitoxantrone</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33363">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Size (mean)</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300 nm</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2383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Polydispersity index</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&lt; 0.2</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1272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Particle content</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14 mg/ml</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73050">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Iron oxide content</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10.5 mg/ml</a:t>
                      </a:r>
                      <a:endParaRPr kumimoji="0" lang="de-DE" altLang="de-DE"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33363">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Mitoxantrone content</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0.6 mg/ml</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15900">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Quantity</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33 ml</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41300">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Shape</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cluster-typed</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6987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Density </a:t>
                      </a:r>
                      <a:endParaRPr kumimoji="0" lang="de-DE" altLang="de-DE"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2.5 g/cm</a:t>
                      </a:r>
                      <a:r>
                        <a:rPr kumimoji="0" lang="en-US" altLang="de-DE" sz="1400" u="none" strike="noStrike" cap="none" normalizeH="0" baseline="30000" smtClean="0">
                          <a:ln>
                            <a:noFill/>
                          </a:ln>
                          <a:effectLst/>
                        </a:rPr>
                        <a:t>3</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58763">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Magnetization</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43 emu/g particles (H = 1,000 Oe)</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47650">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Saturation Magnetization</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&gt; 67 emu/g particles (H = 1,000 Oe)</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3812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Stable in</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aqueous buffers pH &gt;4 </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27013">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Not stable in</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organic solvents, acidic solutions pH &lt; 4 </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42703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Product form</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suspension in 0.01M PBS (pH = 7.4) filled in 50 ml Macoflex Empty Bag in PVC</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34950">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Particles per ml</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4.0*10E11</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15900">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Particles per mg</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2.8*10E10</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8733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Sterility Status</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non-sterile</a:t>
                      </a:r>
                      <a:endParaRPr kumimoji="0" lang="de-DE" altLang="de-DE"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r h="215900">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Additional remarks</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Storage at 2-8° for 6 months, do not freeze</a:t>
                      </a:r>
                      <a:endParaRPr kumimoji="0" lang="de-DE" altLang="de-DE"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68569" marR="68569" marT="0" marB="0" horzOverflow="overflow">
                    <a:solidFill>
                      <a:schemeClr val="bg1"/>
                    </a:solidFill>
                  </a:tcPr>
                </a:tc>
              </a:tr>
            </a:tbl>
          </a:graphicData>
        </a:graphic>
      </p:graphicFrame>
      <p:sp>
        <p:nvSpPr>
          <p:cNvPr id="24648" name="Rechteck 2"/>
          <p:cNvSpPr>
            <a:spLocks noChangeArrowheads="1"/>
          </p:cNvSpPr>
          <p:nvPr/>
        </p:nvSpPr>
        <p:spPr bwMode="auto">
          <a:xfrm>
            <a:off x="340243" y="6127288"/>
            <a:ext cx="8474148" cy="553998"/>
          </a:xfrm>
          <a:prstGeom prst="rect">
            <a:avLst/>
          </a:prstGeom>
          <a:solidFill>
            <a:schemeClr val="bg1"/>
          </a:solidFill>
          <a:ln>
            <a:noFill/>
          </a:ln>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de-DE" sz="1000" dirty="0" err="1"/>
              <a:t>Mitoxantrone</a:t>
            </a:r>
            <a:r>
              <a:rPr lang="en-US" altLang="de-DE" sz="1000" dirty="0"/>
              <a:t> is obtained from </a:t>
            </a:r>
            <a:r>
              <a:rPr lang="en-US" altLang="de-DE" sz="1000" dirty="0" err="1"/>
              <a:t>micromod</a:t>
            </a:r>
            <a:r>
              <a:rPr lang="en-US" altLang="de-DE" sz="1000" dirty="0"/>
              <a:t> </a:t>
            </a:r>
            <a:r>
              <a:rPr lang="en-US" altLang="de-DE" sz="1000" dirty="0" err="1"/>
              <a:t>Partikeltechnologie</a:t>
            </a:r>
            <a:r>
              <a:rPr lang="en-US" altLang="de-DE" sz="1000" dirty="0"/>
              <a:t> GmbH, Rostock, Germany</a:t>
            </a:r>
            <a:r>
              <a:rPr lang="en-US" altLang="de-DE" sz="1000" dirty="0" smtClean="0"/>
              <a:t>.</a:t>
            </a:r>
          </a:p>
          <a:p>
            <a:pPr eaLnBrk="1" hangingPunct="1"/>
            <a:endParaRPr lang="en-US" altLang="de-DE" sz="1000" dirty="0"/>
          </a:p>
          <a:p>
            <a:pPr eaLnBrk="1" hangingPunct="1"/>
            <a:endParaRPr lang="de-DE" altLang="de-DE" sz="1000" dirty="0"/>
          </a:p>
        </p:txBody>
      </p:sp>
      <p:sp>
        <p:nvSpPr>
          <p:cNvPr id="3" name="Rechteck 2"/>
          <p:cNvSpPr/>
          <p:nvPr/>
        </p:nvSpPr>
        <p:spPr>
          <a:xfrm>
            <a:off x="244549" y="1807535"/>
            <a:ext cx="5943600" cy="297712"/>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p:nvSpPr>
        <p:spPr>
          <a:xfrm>
            <a:off x="244549" y="2261191"/>
            <a:ext cx="5943600" cy="80098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0708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hteck 4"/>
          <p:cNvSpPr>
            <a:spLocks noChangeArrowheads="1"/>
          </p:cNvSpPr>
          <p:nvPr/>
        </p:nvSpPr>
        <p:spPr bwMode="auto">
          <a:xfrm>
            <a:off x="2456121" y="220184"/>
            <a:ext cx="55395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de-DE" sz="2000" b="1" dirty="0"/>
              <a:t>Results of the tumor </a:t>
            </a:r>
            <a:r>
              <a:rPr lang="en-US" altLang="de-DE" sz="2000" b="1" dirty="0" smtClean="0"/>
              <a:t>measurement</a:t>
            </a:r>
            <a:endParaRPr lang="de-DE" altLang="de-DE" sz="2000" b="1" dirty="0"/>
          </a:p>
        </p:txBody>
      </p:sp>
      <p:graphicFrame>
        <p:nvGraphicFramePr>
          <p:cNvPr id="2" name="Tabelle 1"/>
          <p:cNvGraphicFramePr>
            <a:graphicFrameLocks noGrp="1"/>
          </p:cNvGraphicFramePr>
          <p:nvPr>
            <p:extLst>
              <p:ext uri="{D42A27DB-BD31-4B8C-83A1-F6EECF244321}">
                <p14:modId xmlns:p14="http://schemas.microsoft.com/office/powerpoint/2010/main" val="4208921414"/>
              </p:ext>
            </p:extLst>
          </p:nvPr>
        </p:nvGraphicFramePr>
        <p:xfrm>
          <a:off x="106326" y="1041400"/>
          <a:ext cx="2764465" cy="5635846"/>
        </p:xfrm>
        <a:graphic>
          <a:graphicData uri="http://schemas.openxmlformats.org/drawingml/2006/table">
            <a:tbl>
              <a:tblPr>
                <a:tableStyleId>{69CF1AB2-1976-4502-BF36-3FF5EA218861}</a:tableStyleId>
              </a:tblPr>
              <a:tblGrid>
                <a:gridCol w="1300322"/>
                <a:gridCol w="1464143"/>
              </a:tblGrid>
              <a:tr h="457881">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 </a:t>
                      </a:r>
                      <a:endParaRPr kumimoji="0" lang="de-DE" altLang="de-DE"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Volume in </a:t>
                      </a:r>
                      <a:endParaRPr kumimoji="0" lang="de-DE" altLang="de-DE" sz="1400" u="none" strike="noStrike" cap="none" normalizeH="0" baseline="0" dirty="0" smtClean="0">
                        <a:ln>
                          <a:noFill/>
                        </a:ln>
                        <a:effectLst/>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[mm</a:t>
                      </a:r>
                      <a:r>
                        <a:rPr kumimoji="0" lang="en-US" altLang="de-DE" sz="1400" u="none" strike="noStrike" cap="none" normalizeH="0" baseline="30000" dirty="0" smtClean="0">
                          <a:ln>
                            <a:noFill/>
                          </a:ln>
                          <a:effectLst/>
                        </a:rPr>
                        <a:t>3</a:t>
                      </a:r>
                      <a:r>
                        <a:rPr kumimoji="0" lang="en-US" altLang="de-DE" sz="1400" u="none" strike="noStrike" cap="none" normalizeH="0" baseline="0" dirty="0" smtClean="0">
                          <a:ln>
                            <a:noFill/>
                          </a:ln>
                          <a:effectLst/>
                        </a:rPr>
                        <a:t>]</a:t>
                      </a:r>
                      <a:endParaRPr kumimoji="0" lang="de-DE" altLang="de-DE"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830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dirty="0" smtClean="0">
                          <a:ln>
                            <a:noFill/>
                          </a:ln>
                          <a:effectLst/>
                        </a:rPr>
                        <a:t>Group I</a:t>
                      </a:r>
                      <a:endParaRPr kumimoji="0" lang="de-DE" altLang="de-DE" sz="1800" b="1" i="0" u="none" strike="noStrike" cap="none" normalizeH="0" baseline="0" dirty="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24,83 mean</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cs typeface="Times New Roman" pitchFamily="18" charset="0"/>
                      </a:endParaRPr>
                    </a:p>
                  </a:txBody>
                  <a:tcPr marL="68580" marR="68580" marT="0" marB="0" horzOverflow="overflow"/>
                </a:tc>
              </a:tr>
              <a:tr h="39830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ID01</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14,40</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830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ID02</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830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ID03</a:t>
                      </a:r>
                      <a:endParaRPr kumimoji="0" lang="de-DE" altLang="de-DE"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830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ID07</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25,00</a:t>
                      </a:r>
                      <a:endParaRPr kumimoji="0" lang="de-DE" altLang="de-DE"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830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ID08</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2,17</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830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ID09</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31,82</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830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ID19</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830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ID20</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44,80</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830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ID21</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23,04</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830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ID28</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30,97</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830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ID29</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12,85</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8305">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ID30</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18,90</a:t>
                      </a:r>
                      <a:endParaRPr kumimoji="0" lang="de-DE" altLang="de-DE" sz="14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bl>
          </a:graphicData>
        </a:graphic>
      </p:graphicFrame>
      <p:graphicFrame>
        <p:nvGraphicFramePr>
          <p:cNvPr id="4" name="Tabelle 3"/>
          <p:cNvGraphicFramePr>
            <a:graphicFrameLocks noGrp="1"/>
          </p:cNvGraphicFramePr>
          <p:nvPr>
            <p:extLst>
              <p:ext uri="{D42A27DB-BD31-4B8C-83A1-F6EECF244321}">
                <p14:modId xmlns:p14="http://schemas.microsoft.com/office/powerpoint/2010/main" val="3072014159"/>
              </p:ext>
            </p:extLst>
          </p:nvPr>
        </p:nvGraphicFramePr>
        <p:xfrm>
          <a:off x="3189140" y="1030177"/>
          <a:ext cx="2711930" cy="5647068"/>
        </p:xfrm>
        <a:graphic>
          <a:graphicData uri="http://schemas.openxmlformats.org/drawingml/2006/table">
            <a:tbl>
              <a:tblPr>
                <a:tableStyleId>{8A107856-5554-42FB-B03E-39F5DBC370BA}</a:tableStyleId>
              </a:tblPr>
              <a:tblGrid>
                <a:gridCol w="1263270"/>
                <a:gridCol w="1448660"/>
              </a:tblGrid>
              <a:tr h="458794">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 </a:t>
                      </a:r>
                      <a:endParaRPr kumimoji="0" lang="de-DE" altLang="de-DE"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Volume in </a:t>
                      </a:r>
                      <a:endParaRPr kumimoji="0" lang="de-DE" altLang="de-DE" sz="1400" u="none" strike="noStrike" cap="none" normalizeH="0" baseline="0" smtClean="0">
                        <a:ln>
                          <a:noFill/>
                        </a:ln>
                        <a:effectLst/>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[mm</a:t>
                      </a:r>
                      <a:r>
                        <a:rPr kumimoji="0" lang="en-US" altLang="de-DE" sz="1400" u="none" strike="noStrike" cap="none" normalizeH="0" baseline="30000" smtClean="0">
                          <a:ln>
                            <a:noFill/>
                          </a:ln>
                          <a:effectLst/>
                        </a:rPr>
                        <a:t>3</a:t>
                      </a:r>
                      <a:r>
                        <a:rPr kumimoji="0" lang="en-US" altLang="de-DE" sz="1400" u="none" strike="noStrike" cap="none" normalizeH="0" baseline="0" smtClean="0">
                          <a:ln>
                            <a:noFill/>
                          </a:ln>
                          <a:effectLst/>
                        </a:rPr>
                        <a:t>]</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dirty="0" smtClean="0">
                          <a:ln>
                            <a:noFill/>
                          </a:ln>
                          <a:effectLst/>
                        </a:rPr>
                        <a:t>Group II</a:t>
                      </a:r>
                      <a:endParaRPr kumimoji="0" lang="de-DE" altLang="de-DE" sz="1800" b="1"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15,12 mean</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ID04</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7,68</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ID05</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13,44</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ID06</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ID12</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12,60</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ID14</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16,65</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ID15</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22,05</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ID22</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17,57</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ID23</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9,90</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ID24</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ID31</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ID32</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17,78</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ID33</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18,46</a:t>
                      </a:r>
                      <a:endParaRPr kumimoji="0" lang="de-DE" altLang="de-DE" sz="14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685255896"/>
              </p:ext>
            </p:extLst>
          </p:nvPr>
        </p:nvGraphicFramePr>
        <p:xfrm>
          <a:off x="6269666" y="1030177"/>
          <a:ext cx="2778642" cy="5647067"/>
        </p:xfrm>
        <a:graphic>
          <a:graphicData uri="http://schemas.openxmlformats.org/drawingml/2006/table">
            <a:tbl>
              <a:tblPr>
                <a:tableStyleId>{0505E3EF-67EA-436B-97B2-0124C06EBD24}</a:tableStyleId>
              </a:tblPr>
              <a:tblGrid>
                <a:gridCol w="1298526"/>
                <a:gridCol w="1480116"/>
              </a:tblGrid>
              <a:tr h="458793">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 </a:t>
                      </a:r>
                      <a:endParaRPr kumimoji="0" lang="de-DE" altLang="de-DE" sz="14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Volume in </a:t>
                      </a:r>
                      <a:endParaRPr kumimoji="0" lang="de-DE" altLang="de-DE" sz="1400" u="none" strike="noStrike" cap="none" normalizeH="0" baseline="0" smtClean="0">
                        <a:ln>
                          <a:noFill/>
                        </a:ln>
                        <a:effectLst/>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[mm</a:t>
                      </a:r>
                      <a:r>
                        <a:rPr kumimoji="0" lang="en-US" altLang="de-DE" sz="1400" u="none" strike="noStrike" cap="none" normalizeH="0" baseline="30000" smtClean="0">
                          <a:ln>
                            <a:noFill/>
                          </a:ln>
                          <a:effectLst/>
                        </a:rPr>
                        <a:t>3</a:t>
                      </a:r>
                      <a:r>
                        <a:rPr kumimoji="0" lang="en-US" altLang="de-DE" sz="1400" u="none" strike="noStrike" cap="none" normalizeH="0" baseline="0" smtClean="0">
                          <a:ln>
                            <a:noFill/>
                          </a:ln>
                          <a:effectLst/>
                        </a:rPr>
                        <a:t>]</a:t>
                      </a:r>
                      <a:endParaRPr kumimoji="0" lang="de-DE" altLang="de-DE" sz="1400" b="0" i="0" u="none" strike="noStrike" cap="none" normalizeH="0" baseline="0" smtClean="0">
                        <a:ln>
                          <a:noFill/>
                        </a:ln>
                        <a:solidFill>
                          <a:schemeClr val="tx1"/>
                        </a:solidFill>
                        <a:effectLst/>
                        <a:latin typeface="Arial" pitchFamily="34"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800" b="1" u="none" strike="noStrike" cap="none" normalizeH="0" baseline="0" dirty="0" smtClean="0">
                          <a:ln>
                            <a:noFill/>
                          </a:ln>
                          <a:effectLst/>
                        </a:rPr>
                        <a:t>Group III</a:t>
                      </a:r>
                      <a:endParaRPr kumimoji="0" lang="de-DE" altLang="de-DE" sz="1800" b="1"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18,83 mean</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ID10</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17,55</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ID11</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15,60</a:t>
                      </a:r>
                      <a:endParaRPr kumimoji="0" lang="de-DE" altLang="de-DE" sz="14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ID13</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ID16</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Reference </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ID17</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19,60</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ID18</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23,25</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ID25</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ID26</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ID27</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18,18</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ID34</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ID35</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smtClean="0">
                          <a:ln>
                            <a:noFill/>
                          </a:ln>
                          <a:effectLst/>
                        </a:rPr>
                        <a:t>†</a:t>
                      </a:r>
                      <a:endParaRPr kumimoji="0" lang="de-DE" altLang="de-DE" sz="1400" b="0" i="0" u="none" strike="noStrike" cap="none" normalizeH="0" baseline="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r h="399098">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ID36</a:t>
                      </a:r>
                      <a:endParaRPr kumimoji="0" lang="de-DE" altLang="de-DE" sz="14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c>
                  <a:txBody>
                    <a:bodyPr/>
                    <a:lstStyle>
                      <a:lvl1pPr eaLnBrk="0" hangingPunct="0">
                        <a:spcBef>
                          <a:spcPct val="20000"/>
                        </a:spcBef>
                        <a:buFont typeface="Arial" pitchFamily="34" charset="0"/>
                        <a:defRPr sz="28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defRPr sz="24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defRPr sz="20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defRPr>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defRPr>
                          <a:solidFill>
                            <a:schemeClr val="tx1"/>
                          </a:solidFill>
                          <a:latin typeface="Arial"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de-DE" sz="1400" u="none" strike="noStrike" cap="none" normalizeH="0" baseline="0" dirty="0" smtClean="0">
                          <a:ln>
                            <a:noFill/>
                          </a:ln>
                          <a:effectLst/>
                        </a:rPr>
                        <a:t>†</a:t>
                      </a:r>
                      <a:endParaRPr kumimoji="0" lang="de-DE" altLang="de-DE" sz="1400" b="0" i="0" u="none" strike="noStrike" cap="none" normalizeH="0" baseline="0" dirty="0" smtClean="0">
                        <a:ln>
                          <a:noFill/>
                        </a:ln>
                        <a:solidFill>
                          <a:schemeClr val="tx1"/>
                        </a:solidFill>
                        <a:effectLst/>
                        <a:latin typeface="Times New Roman" pitchFamily="18" charset="0"/>
                        <a:ea typeface="ＭＳ Ｐゴシック" pitchFamily="34" charset="-128"/>
                      </a:endParaRPr>
                    </a:p>
                  </a:txBody>
                  <a:tcPr marL="68580" marR="68580" marT="0" marB="0" horzOverflow="overflow"/>
                </a:tc>
              </a:tr>
            </a:tbl>
          </a:graphicData>
        </a:graphic>
      </p:graphicFrame>
    </p:spTree>
    <p:extLst>
      <p:ext uri="{BB962C8B-B14F-4D97-AF65-F5344CB8AC3E}">
        <p14:creationId xmlns:p14="http://schemas.microsoft.com/office/powerpoint/2010/main" val="2496975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05897" y="1870249"/>
            <a:ext cx="8178884" cy="1384995"/>
          </a:xfrm>
          <a:prstGeom prst="rect">
            <a:avLst/>
          </a:prstGeom>
        </p:spPr>
        <p:txBody>
          <a:bodyPr wrap="square">
            <a:spAutoFit/>
          </a:bodyPr>
          <a:lstStyle/>
          <a:p>
            <a:pPr algn="ctr"/>
            <a:r>
              <a:rPr lang="en-US" sz="2800" dirty="0" smtClean="0"/>
              <a:t>The tumor volume showed </a:t>
            </a:r>
            <a:r>
              <a:rPr lang="en-US" sz="2800" u="sng" dirty="0" smtClean="0"/>
              <a:t>the lowest growth </a:t>
            </a:r>
          </a:p>
          <a:p>
            <a:pPr algn="ctr"/>
            <a:r>
              <a:rPr lang="en-US" sz="2800" dirty="0" smtClean="0"/>
              <a:t>in </a:t>
            </a:r>
            <a:r>
              <a:rPr lang="en-US" sz="2800" b="1" dirty="0" smtClean="0"/>
              <a:t>Group II</a:t>
            </a:r>
            <a:r>
              <a:rPr lang="en-US" sz="2800" dirty="0" smtClean="0"/>
              <a:t>, which was treated </a:t>
            </a:r>
          </a:p>
          <a:p>
            <a:pPr algn="ctr"/>
            <a:r>
              <a:rPr lang="en-US" sz="2800" dirty="0" smtClean="0"/>
              <a:t>with </a:t>
            </a:r>
            <a:r>
              <a:rPr lang="en-US" sz="2800" dirty="0" err="1" smtClean="0"/>
              <a:t>mitoxantrone</a:t>
            </a:r>
            <a:r>
              <a:rPr lang="en-US" sz="2800" dirty="0" smtClean="0"/>
              <a:t>-coupled iron oxides.</a:t>
            </a:r>
            <a:endParaRPr lang="en-US" sz="2800" dirty="0"/>
          </a:p>
        </p:txBody>
      </p:sp>
    </p:spTree>
    <p:extLst>
      <p:ext uri="{BB962C8B-B14F-4D97-AF65-F5344CB8AC3E}">
        <p14:creationId xmlns:p14="http://schemas.microsoft.com/office/powerpoint/2010/main" val="1412041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hteck 1"/>
          <p:cNvSpPr>
            <a:spLocks noChangeArrowheads="1"/>
          </p:cNvSpPr>
          <p:nvPr/>
        </p:nvSpPr>
        <p:spPr bwMode="auto">
          <a:xfrm>
            <a:off x="2268539" y="260350"/>
            <a:ext cx="538690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de-DE" sz="2000" b="1" dirty="0"/>
              <a:t>Box plot diagram of volume [mm</a:t>
            </a:r>
            <a:r>
              <a:rPr lang="en-US" altLang="de-DE" sz="2000" b="1" baseline="30000" dirty="0"/>
              <a:t>3</a:t>
            </a:r>
            <a:r>
              <a:rPr lang="en-US" altLang="de-DE" sz="2000" b="1" dirty="0"/>
              <a:t>]</a:t>
            </a:r>
            <a:r>
              <a:rPr lang="de-DE" altLang="de-DE" sz="2000" b="1" dirty="0"/>
              <a:t> </a:t>
            </a:r>
          </a:p>
        </p:txBody>
      </p:sp>
      <p:sp>
        <p:nvSpPr>
          <p:cNvPr id="37890" name="Rechteck 4"/>
          <p:cNvSpPr>
            <a:spLocks noChangeArrowheads="1"/>
          </p:cNvSpPr>
          <p:nvPr/>
        </p:nvSpPr>
        <p:spPr bwMode="auto">
          <a:xfrm>
            <a:off x="267697" y="4493475"/>
            <a:ext cx="8713788" cy="2246312"/>
          </a:xfrm>
          <a:prstGeom prst="rect">
            <a:avLst/>
          </a:prstGeom>
          <a:solidFill>
            <a:schemeClr val="bg1"/>
          </a:solidFill>
          <a:ln>
            <a:noFill/>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de-DE" sz="2000" dirty="0"/>
              <a:t>Each of the three diagrams comprises the study animals of its group. </a:t>
            </a:r>
            <a:endParaRPr lang="en-US" altLang="de-DE" sz="2000" dirty="0" smtClean="0"/>
          </a:p>
          <a:p>
            <a:pPr algn="ctr" eaLnBrk="1" hangingPunct="1"/>
            <a:r>
              <a:rPr lang="en-US" altLang="de-DE" sz="2000" dirty="0" smtClean="0"/>
              <a:t>The </a:t>
            </a:r>
            <a:r>
              <a:rPr lang="en-US" altLang="de-DE" sz="2000" dirty="0"/>
              <a:t>thick black line represents the average animal (called median or 50th percentile). The brown column shows the animals within the 25th and 75th percentile. The horizontal lines represent the minimum and maximum respectively. In Group III, the maximum lies more than 1.5 times away from the 75th percentile, and is therefore identified as an outlier by the circle. Significant difference between group I and group II.</a:t>
            </a:r>
            <a:endParaRPr lang="de-DE" altLang="de-DE" sz="2000" dirty="0"/>
          </a:p>
        </p:txBody>
      </p:sp>
      <p:pic>
        <p:nvPicPr>
          <p:cNvPr id="37891" name="Bild 1" descr="0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847725"/>
            <a:ext cx="44577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751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Bild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981075"/>
            <a:ext cx="52578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hteck 2"/>
          <p:cNvSpPr>
            <a:spLocks noChangeArrowheads="1"/>
          </p:cNvSpPr>
          <p:nvPr/>
        </p:nvSpPr>
        <p:spPr bwMode="auto">
          <a:xfrm>
            <a:off x="329609" y="5246096"/>
            <a:ext cx="854488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de-DE" sz="2000" dirty="0"/>
              <a:t>Group </a:t>
            </a:r>
            <a:r>
              <a:rPr lang="en-US" altLang="de-DE" sz="2000" dirty="0" smtClean="0"/>
              <a:t>II, </a:t>
            </a:r>
            <a:r>
              <a:rPr lang="en-US" altLang="de-DE" sz="2000" dirty="0"/>
              <a:t>necrosis with erythrocyte </a:t>
            </a:r>
            <a:r>
              <a:rPr lang="en-US" altLang="de-DE" sz="2000" dirty="0" err="1"/>
              <a:t>extravasates</a:t>
            </a:r>
            <a:r>
              <a:rPr lang="en-US" altLang="de-DE" sz="2000" dirty="0"/>
              <a:t>. </a:t>
            </a:r>
            <a:endParaRPr lang="en-US" altLang="de-DE" sz="2000" dirty="0" smtClean="0"/>
          </a:p>
          <a:p>
            <a:pPr algn="ctr" eaLnBrk="1" hangingPunct="1"/>
            <a:r>
              <a:rPr lang="en-US" altLang="de-DE" sz="2000" dirty="0" smtClean="0"/>
              <a:t>In </a:t>
            </a:r>
            <a:r>
              <a:rPr lang="en-US" altLang="de-DE" sz="2000" dirty="0"/>
              <a:t>this tissue section the area of necrotic tissue makes up over 20 %</a:t>
            </a:r>
            <a:endParaRPr lang="de-DE" altLang="de-DE" sz="2000" dirty="0"/>
          </a:p>
        </p:txBody>
      </p:sp>
    </p:spTree>
    <p:extLst>
      <p:ext uri="{BB962C8B-B14F-4D97-AF65-F5344CB8AC3E}">
        <p14:creationId xmlns:p14="http://schemas.microsoft.com/office/powerpoint/2010/main" val="1453472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002771" y="231414"/>
            <a:ext cx="3324949" cy="1077218"/>
          </a:xfrm>
          <a:prstGeom prst="rect">
            <a:avLst/>
          </a:prstGeom>
        </p:spPr>
        <p:txBody>
          <a:bodyPr wrap="none">
            <a:spAutoFit/>
          </a:bodyPr>
          <a:lstStyle/>
          <a:p>
            <a:pPr algn="ctr"/>
            <a:r>
              <a:rPr lang="en-US" sz="3200" b="1" dirty="0" smtClean="0"/>
              <a:t>Results I</a:t>
            </a:r>
          </a:p>
          <a:p>
            <a:pPr algn="ctr"/>
            <a:r>
              <a:rPr lang="en-US" sz="3200" b="1" dirty="0"/>
              <a:t>o</a:t>
            </a:r>
            <a:r>
              <a:rPr lang="en-US" sz="3200" b="1" dirty="0" smtClean="0"/>
              <a:t>utside the liver</a:t>
            </a:r>
            <a:endParaRPr lang="de-DE" sz="3200" b="1" dirty="0"/>
          </a:p>
        </p:txBody>
      </p:sp>
      <p:sp>
        <p:nvSpPr>
          <p:cNvPr id="2" name="Rechteck 1"/>
          <p:cNvSpPr/>
          <p:nvPr/>
        </p:nvSpPr>
        <p:spPr>
          <a:xfrm>
            <a:off x="380325" y="1604435"/>
            <a:ext cx="8569842" cy="3970318"/>
          </a:xfrm>
          <a:prstGeom prst="rect">
            <a:avLst/>
          </a:prstGeom>
        </p:spPr>
        <p:txBody>
          <a:bodyPr wrap="square">
            <a:spAutoFit/>
          </a:bodyPr>
          <a:lstStyle/>
          <a:p>
            <a:r>
              <a:rPr lang="en-US" sz="2800" dirty="0" err="1"/>
              <a:t>Mitoxantrone</a:t>
            </a:r>
            <a:r>
              <a:rPr lang="en-US" sz="2800" dirty="0"/>
              <a:t> iron-oxide concentration in plasma </a:t>
            </a:r>
            <a:endParaRPr lang="en-US" sz="2800" dirty="0" smtClean="0"/>
          </a:p>
          <a:p>
            <a:r>
              <a:rPr lang="en-US" sz="2800" dirty="0" smtClean="0"/>
              <a:t>was </a:t>
            </a:r>
            <a:r>
              <a:rPr lang="en-US" sz="2800" dirty="0"/>
              <a:t>significantly (p&lt;0.05) lower </a:t>
            </a:r>
            <a:endParaRPr lang="en-US" sz="2800" dirty="0" smtClean="0"/>
          </a:p>
          <a:p>
            <a:r>
              <a:rPr lang="en-US" sz="2800" dirty="0" smtClean="0"/>
              <a:t>when a magnet </a:t>
            </a:r>
            <a:r>
              <a:rPr lang="en-US" sz="2800" dirty="0"/>
              <a:t>was placed over the tumor area </a:t>
            </a:r>
            <a:endParaRPr lang="en-US" sz="2800" dirty="0" smtClean="0"/>
          </a:p>
          <a:p>
            <a:r>
              <a:rPr lang="en-US" sz="2800" dirty="0" smtClean="0"/>
              <a:t>and </a:t>
            </a:r>
            <a:r>
              <a:rPr lang="en-US" sz="2800" dirty="0"/>
              <a:t>as low as uncoupled </a:t>
            </a:r>
            <a:r>
              <a:rPr lang="en-US" sz="2800" dirty="0" err="1"/>
              <a:t>mitoxantrone</a:t>
            </a:r>
            <a:r>
              <a:rPr lang="en-US" sz="2800" dirty="0"/>
              <a:t>.</a:t>
            </a:r>
          </a:p>
          <a:p>
            <a:endParaRPr lang="en-US" sz="2800" dirty="0" smtClean="0"/>
          </a:p>
          <a:p>
            <a:r>
              <a:rPr lang="en-US" sz="2800" dirty="0" err="1" smtClean="0"/>
              <a:t>Mitoxantrone</a:t>
            </a:r>
            <a:r>
              <a:rPr lang="en-US" sz="2800" dirty="0" smtClean="0"/>
              <a:t> coupled iron-oxide concentration </a:t>
            </a:r>
            <a:r>
              <a:rPr lang="en-US" sz="2800" dirty="0"/>
              <a:t>in tumor tissue </a:t>
            </a:r>
            <a:r>
              <a:rPr lang="en-US" sz="2800" dirty="0" smtClean="0"/>
              <a:t>was </a:t>
            </a:r>
            <a:r>
              <a:rPr lang="en-US" sz="2800" dirty="0"/>
              <a:t>always significantly higher </a:t>
            </a:r>
            <a:endParaRPr lang="en-US" sz="2800" dirty="0" smtClean="0"/>
          </a:p>
          <a:p>
            <a:r>
              <a:rPr lang="en-US" sz="2800" dirty="0" smtClean="0"/>
              <a:t>with magnetic drug </a:t>
            </a:r>
            <a:r>
              <a:rPr lang="en-US" sz="2800" dirty="0"/>
              <a:t>targeting </a:t>
            </a:r>
            <a:endParaRPr lang="en-US" sz="2800" dirty="0" smtClean="0"/>
          </a:p>
          <a:p>
            <a:r>
              <a:rPr lang="en-US" sz="2800" dirty="0" smtClean="0"/>
              <a:t>when </a:t>
            </a:r>
            <a:r>
              <a:rPr lang="en-US" sz="2800" dirty="0"/>
              <a:t>compared to uncoupled </a:t>
            </a:r>
            <a:r>
              <a:rPr lang="en-US" sz="2800" dirty="0" err="1" smtClean="0"/>
              <a:t>mitoxantrone</a:t>
            </a:r>
            <a:r>
              <a:rPr lang="en-US" sz="2800" dirty="0" smtClean="0"/>
              <a:t>.</a:t>
            </a:r>
            <a:endParaRPr lang="de-DE" sz="2800" dirty="0"/>
          </a:p>
        </p:txBody>
      </p:sp>
    </p:spTree>
    <p:extLst>
      <p:ext uri="{BB962C8B-B14F-4D97-AF65-F5344CB8AC3E}">
        <p14:creationId xmlns:p14="http://schemas.microsoft.com/office/powerpoint/2010/main" val="2288059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719314" y="380270"/>
            <a:ext cx="2005677" cy="584775"/>
          </a:xfrm>
          <a:prstGeom prst="rect">
            <a:avLst/>
          </a:prstGeom>
        </p:spPr>
        <p:txBody>
          <a:bodyPr wrap="none">
            <a:spAutoFit/>
          </a:bodyPr>
          <a:lstStyle/>
          <a:p>
            <a:r>
              <a:rPr lang="en-US" sz="3200" b="1" dirty="0" smtClean="0"/>
              <a:t>Results II</a:t>
            </a:r>
            <a:endParaRPr lang="de-DE" sz="3200" b="1" dirty="0"/>
          </a:p>
        </p:txBody>
      </p:sp>
      <p:sp>
        <p:nvSpPr>
          <p:cNvPr id="3" name="Rechteck 2"/>
          <p:cNvSpPr/>
          <p:nvPr/>
        </p:nvSpPr>
        <p:spPr>
          <a:xfrm>
            <a:off x="95692" y="1879500"/>
            <a:ext cx="8931349" cy="1384995"/>
          </a:xfrm>
          <a:prstGeom prst="rect">
            <a:avLst/>
          </a:prstGeom>
        </p:spPr>
        <p:txBody>
          <a:bodyPr wrap="square">
            <a:spAutoFit/>
          </a:bodyPr>
          <a:lstStyle/>
          <a:p>
            <a:r>
              <a:rPr lang="en-US" sz="2800" dirty="0" err="1" smtClean="0"/>
              <a:t>Mitoxantrone</a:t>
            </a:r>
            <a:r>
              <a:rPr lang="en-US" sz="2800" dirty="0" smtClean="0"/>
              <a:t> coupled iron oxide (Fe</a:t>
            </a:r>
            <a:r>
              <a:rPr lang="en-US" sz="2800" baseline="-25000" dirty="0" smtClean="0"/>
              <a:t>3</a:t>
            </a:r>
            <a:r>
              <a:rPr lang="en-US" sz="2800" dirty="0" smtClean="0"/>
              <a:t>O</a:t>
            </a:r>
            <a:r>
              <a:rPr lang="en-US" sz="2800" baseline="-25000" dirty="0" smtClean="0"/>
              <a:t>4</a:t>
            </a:r>
            <a:r>
              <a:rPr lang="en-US" sz="2800" dirty="0" smtClean="0"/>
              <a:t>) reduces the tumor volume to a greater extend than administration solely of </a:t>
            </a:r>
            <a:r>
              <a:rPr lang="en-US" sz="2800" dirty="0" err="1" smtClean="0"/>
              <a:t>mitoxantrone</a:t>
            </a:r>
            <a:r>
              <a:rPr lang="en-US" sz="2800" dirty="0" smtClean="0"/>
              <a:t>. </a:t>
            </a:r>
            <a:endParaRPr lang="en-US" sz="2800" dirty="0"/>
          </a:p>
        </p:txBody>
      </p:sp>
    </p:spTree>
    <p:extLst>
      <p:ext uri="{BB962C8B-B14F-4D97-AF65-F5344CB8AC3E}">
        <p14:creationId xmlns:p14="http://schemas.microsoft.com/office/powerpoint/2010/main" val="2608323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035146" y="305842"/>
            <a:ext cx="3052439" cy="1077218"/>
          </a:xfrm>
          <a:prstGeom prst="rect">
            <a:avLst/>
          </a:prstGeom>
        </p:spPr>
        <p:txBody>
          <a:bodyPr wrap="none">
            <a:spAutoFit/>
          </a:bodyPr>
          <a:lstStyle/>
          <a:p>
            <a:pPr algn="ctr"/>
            <a:r>
              <a:rPr lang="en-US" sz="3200" b="1" dirty="0" smtClean="0"/>
              <a:t>Results III</a:t>
            </a:r>
          </a:p>
          <a:p>
            <a:pPr algn="ctr"/>
            <a:r>
              <a:rPr lang="en-US" sz="3200" b="1" dirty="0"/>
              <a:t>i</a:t>
            </a:r>
            <a:r>
              <a:rPr lang="en-US" sz="3200" b="1" dirty="0" smtClean="0"/>
              <a:t>nside the liver</a:t>
            </a:r>
            <a:endParaRPr lang="de-DE" sz="3200" b="1" dirty="0"/>
          </a:p>
        </p:txBody>
      </p:sp>
      <p:sp>
        <p:nvSpPr>
          <p:cNvPr id="3" name="Rechteck 2"/>
          <p:cNvSpPr/>
          <p:nvPr/>
        </p:nvSpPr>
        <p:spPr>
          <a:xfrm>
            <a:off x="95692" y="1879500"/>
            <a:ext cx="8931349" cy="1384995"/>
          </a:xfrm>
          <a:prstGeom prst="rect">
            <a:avLst/>
          </a:prstGeom>
        </p:spPr>
        <p:txBody>
          <a:bodyPr wrap="square">
            <a:spAutoFit/>
          </a:bodyPr>
          <a:lstStyle/>
          <a:p>
            <a:r>
              <a:rPr lang="en-US" sz="2800" dirty="0" smtClean="0"/>
              <a:t>Inside the liver and spleen the highest concentrations </a:t>
            </a:r>
          </a:p>
          <a:p>
            <a:r>
              <a:rPr lang="en-US" sz="2800" dirty="0"/>
              <a:t>o</a:t>
            </a:r>
            <a:r>
              <a:rPr lang="en-US" sz="2800" dirty="0" smtClean="0"/>
              <a:t>f coupled </a:t>
            </a:r>
            <a:r>
              <a:rPr lang="en-US" sz="2800" dirty="0" err="1" smtClean="0"/>
              <a:t>mitoxantrone</a:t>
            </a:r>
            <a:r>
              <a:rPr lang="en-US" sz="2800" dirty="0" smtClean="0"/>
              <a:t> iron oxide could be measured</a:t>
            </a:r>
          </a:p>
          <a:p>
            <a:r>
              <a:rPr lang="en-US" sz="2800" dirty="0"/>
              <a:t>w</a:t>
            </a:r>
            <a:r>
              <a:rPr lang="en-US" sz="2800" dirty="0" smtClean="0"/>
              <a:t>ithout a magnet because of adherence to RES. </a:t>
            </a:r>
            <a:endParaRPr lang="en-US" sz="2800" dirty="0"/>
          </a:p>
        </p:txBody>
      </p:sp>
    </p:spTree>
    <p:extLst>
      <p:ext uri="{BB962C8B-B14F-4D97-AF65-F5344CB8AC3E}">
        <p14:creationId xmlns:p14="http://schemas.microsoft.com/office/powerpoint/2010/main" val="1072928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hteck 4"/>
          <p:cNvSpPr>
            <a:spLocks noChangeArrowheads="1"/>
          </p:cNvSpPr>
          <p:nvPr/>
        </p:nvSpPr>
        <p:spPr bwMode="auto">
          <a:xfrm>
            <a:off x="95693" y="2230364"/>
            <a:ext cx="880375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de-DE" altLang="de-DE" b="1" dirty="0" smtClean="0"/>
              <a:t> </a:t>
            </a:r>
            <a:r>
              <a:rPr lang="en-US" altLang="de-DE" dirty="0"/>
              <a:t>Experimental research into the treatment of primary </a:t>
            </a:r>
            <a:endParaRPr lang="en-US" altLang="de-DE" dirty="0" smtClean="0"/>
          </a:p>
          <a:p>
            <a:pPr algn="ctr" eaLnBrk="1" hangingPunct="1"/>
            <a:r>
              <a:rPr lang="en-US" altLang="de-DE" dirty="0" smtClean="0"/>
              <a:t>and </a:t>
            </a:r>
            <a:r>
              <a:rPr lang="en-US" altLang="de-DE" dirty="0"/>
              <a:t>secondary liver tumors shows promising alternatives. </a:t>
            </a:r>
          </a:p>
          <a:p>
            <a:pPr algn="ctr" eaLnBrk="1" hangingPunct="1"/>
            <a:r>
              <a:rPr lang="en-US" altLang="de-DE" dirty="0"/>
              <a:t>Magnetic drug targeting is another possibility</a:t>
            </a:r>
            <a:r>
              <a:rPr lang="en-US" altLang="de-DE" dirty="0" smtClean="0"/>
              <a:t>.</a:t>
            </a:r>
          </a:p>
          <a:p>
            <a:pPr algn="ctr" eaLnBrk="1" hangingPunct="1"/>
            <a:endParaRPr lang="en-US" altLang="de-DE" dirty="0"/>
          </a:p>
          <a:p>
            <a:pPr algn="ctr" eaLnBrk="1" hangingPunct="1"/>
            <a:r>
              <a:rPr lang="en-US" altLang="de-DE" dirty="0"/>
              <a:t>One modification of this method is coupling solely of iron oxides (Fe</a:t>
            </a:r>
            <a:r>
              <a:rPr lang="en-US" altLang="de-DE" baseline="-25000" dirty="0"/>
              <a:t>3</a:t>
            </a:r>
            <a:r>
              <a:rPr lang="en-US" altLang="de-DE" dirty="0"/>
              <a:t>O</a:t>
            </a:r>
            <a:r>
              <a:rPr lang="en-US" altLang="de-DE" baseline="-25000" dirty="0"/>
              <a:t>4</a:t>
            </a:r>
            <a:r>
              <a:rPr lang="en-US" altLang="de-DE" dirty="0"/>
              <a:t>) to </a:t>
            </a:r>
            <a:r>
              <a:rPr lang="en-US" altLang="de-DE" dirty="0" err="1"/>
              <a:t>cytostatics</a:t>
            </a:r>
            <a:r>
              <a:rPr lang="en-US" altLang="de-DE" dirty="0"/>
              <a:t>.</a:t>
            </a:r>
            <a:r>
              <a:rPr lang="de-DE" altLang="de-DE" dirty="0"/>
              <a:t> </a:t>
            </a:r>
          </a:p>
        </p:txBody>
      </p:sp>
      <p:sp>
        <p:nvSpPr>
          <p:cNvPr id="3" name="Rechteck 2"/>
          <p:cNvSpPr/>
          <p:nvPr/>
        </p:nvSpPr>
        <p:spPr>
          <a:xfrm>
            <a:off x="3168474" y="373543"/>
            <a:ext cx="2573141" cy="584775"/>
          </a:xfrm>
          <a:prstGeom prst="rect">
            <a:avLst/>
          </a:prstGeom>
        </p:spPr>
        <p:txBody>
          <a:bodyPr wrap="none">
            <a:spAutoFit/>
          </a:bodyPr>
          <a:lstStyle/>
          <a:p>
            <a:pPr algn="ctr"/>
            <a:r>
              <a:rPr lang="de-DE" sz="3200" b="1" dirty="0" err="1" smtClean="0">
                <a:latin typeface="Arial"/>
                <a:cs typeface="Arial"/>
              </a:rPr>
              <a:t>Introduction</a:t>
            </a:r>
            <a:endParaRPr lang="de-DE" sz="3200" b="1" dirty="0">
              <a:latin typeface="Arial"/>
              <a:cs typeface="Arial"/>
            </a:endParaRPr>
          </a:p>
        </p:txBody>
      </p:sp>
      <p:sp>
        <p:nvSpPr>
          <p:cNvPr id="2" name="Rechteck 1"/>
          <p:cNvSpPr/>
          <p:nvPr/>
        </p:nvSpPr>
        <p:spPr>
          <a:xfrm>
            <a:off x="106325" y="3689496"/>
            <a:ext cx="8793126" cy="849191"/>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639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81629" y="239545"/>
            <a:ext cx="5282215" cy="1077218"/>
          </a:xfrm>
          <a:prstGeom prst="rect">
            <a:avLst/>
          </a:prstGeom>
        </p:spPr>
        <p:txBody>
          <a:bodyPr wrap="none">
            <a:spAutoFit/>
          </a:bodyPr>
          <a:lstStyle/>
          <a:p>
            <a:r>
              <a:rPr lang="de-DE" sz="3200" b="1" dirty="0" smtClean="0"/>
              <a:t>The </a:t>
            </a:r>
            <a:r>
              <a:rPr lang="de-DE" sz="3200" b="1" dirty="0" err="1" smtClean="0"/>
              <a:t>case</a:t>
            </a:r>
            <a:r>
              <a:rPr lang="de-DE" sz="3200" b="1" dirty="0" smtClean="0"/>
              <a:t> - </a:t>
            </a:r>
          </a:p>
          <a:p>
            <a:r>
              <a:rPr lang="de-DE" sz="3200" b="1" dirty="0"/>
              <a:t>i</a:t>
            </a:r>
            <a:r>
              <a:rPr lang="de-DE" sz="3200" b="1" dirty="0" smtClean="0"/>
              <a:t>ndividual </a:t>
            </a:r>
            <a:r>
              <a:rPr lang="de-DE" sz="3200" b="1" dirty="0" err="1" smtClean="0"/>
              <a:t>therapeutic</a:t>
            </a:r>
            <a:r>
              <a:rPr lang="de-DE" sz="3200" b="1" dirty="0" smtClean="0"/>
              <a:t> </a:t>
            </a:r>
            <a:r>
              <a:rPr lang="de-DE" sz="3200" b="1" dirty="0" err="1" smtClean="0"/>
              <a:t>trial</a:t>
            </a:r>
            <a:endParaRPr lang="de-DE" sz="3200" b="1" dirty="0"/>
          </a:p>
        </p:txBody>
      </p:sp>
      <p:sp>
        <p:nvSpPr>
          <p:cNvPr id="3" name="Rechteck 2"/>
          <p:cNvSpPr/>
          <p:nvPr/>
        </p:nvSpPr>
        <p:spPr>
          <a:xfrm>
            <a:off x="295629" y="1255801"/>
            <a:ext cx="8369905" cy="2308324"/>
          </a:xfrm>
          <a:prstGeom prst="rect">
            <a:avLst/>
          </a:prstGeom>
        </p:spPr>
        <p:txBody>
          <a:bodyPr wrap="square">
            <a:spAutoFit/>
          </a:bodyPr>
          <a:lstStyle/>
          <a:p>
            <a:r>
              <a:rPr lang="en-US" sz="2400" dirty="0"/>
              <a:t>70-year old female patient </a:t>
            </a:r>
            <a:endParaRPr lang="en-US" sz="2400" dirty="0" smtClean="0"/>
          </a:p>
          <a:p>
            <a:r>
              <a:rPr lang="en-US" sz="2400" dirty="0" smtClean="0"/>
              <a:t>with </a:t>
            </a:r>
            <a:r>
              <a:rPr lang="en-US" sz="2400" dirty="0"/>
              <a:t>metastasized mammary carcinoma on the left; </a:t>
            </a:r>
            <a:endParaRPr lang="en-US" sz="2400" dirty="0" smtClean="0"/>
          </a:p>
          <a:p>
            <a:r>
              <a:rPr lang="en-US" sz="2400" dirty="0" smtClean="0"/>
              <a:t>initial </a:t>
            </a:r>
            <a:r>
              <a:rPr lang="en-US" sz="2400" dirty="0"/>
              <a:t>diagnosis </a:t>
            </a:r>
            <a:r>
              <a:rPr lang="en-US" sz="2400" dirty="0" smtClean="0"/>
              <a:t>May 2008</a:t>
            </a:r>
            <a:r>
              <a:rPr lang="en-US" sz="2400" dirty="0"/>
              <a:t>. </a:t>
            </a:r>
            <a:endParaRPr lang="en-US" sz="2400" dirty="0" smtClean="0"/>
          </a:p>
          <a:p>
            <a:r>
              <a:rPr lang="en-US" sz="2400" dirty="0" smtClean="0"/>
              <a:t>Diagnostics</a:t>
            </a:r>
            <a:r>
              <a:rPr lang="en-US" sz="2400" dirty="0"/>
              <a:t>: Computer tomography (CT) demonstrated an </a:t>
            </a:r>
            <a:r>
              <a:rPr lang="en-US" sz="2400" dirty="0" err="1"/>
              <a:t>exulcerated</a:t>
            </a:r>
            <a:r>
              <a:rPr lang="en-US" sz="2400" dirty="0"/>
              <a:t> tumorous </a:t>
            </a:r>
            <a:r>
              <a:rPr lang="en-US" sz="2400" dirty="0" smtClean="0"/>
              <a:t>mass approximately </a:t>
            </a:r>
            <a:r>
              <a:rPr lang="en-US" sz="2400" dirty="0"/>
              <a:t>10 cm in diameter in the region of the left breast (volume: 500 ml)</a:t>
            </a:r>
            <a:endParaRPr lang="de-DE"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924" y="3565799"/>
            <a:ext cx="3692489" cy="265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511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35" y="83179"/>
            <a:ext cx="3714750"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4015785" y="3402417"/>
            <a:ext cx="4646428" cy="1292662"/>
          </a:xfrm>
          <a:prstGeom prst="rect">
            <a:avLst/>
          </a:prstGeom>
        </p:spPr>
        <p:txBody>
          <a:bodyPr vert="horz" wrap="square" lIns="0" tIns="0" rIns="0" bIns="0" rtlCol="0">
            <a:spAutoFit/>
          </a:bodyPr>
          <a:lstStyle/>
          <a:p>
            <a:r>
              <a:rPr lang="de-DE" sz="2800" dirty="0" smtClean="0">
                <a:latin typeface="Arial"/>
                <a:cs typeface="Arial"/>
              </a:rPr>
              <a:t>MR </a:t>
            </a:r>
            <a:r>
              <a:rPr lang="de-DE" sz="2800" dirty="0" err="1" smtClean="0">
                <a:latin typeface="Arial"/>
                <a:cs typeface="Arial"/>
              </a:rPr>
              <a:t>demonstrates</a:t>
            </a:r>
            <a:r>
              <a:rPr lang="de-DE" sz="2800" dirty="0" smtClean="0">
                <a:latin typeface="Arial"/>
                <a:cs typeface="Arial"/>
              </a:rPr>
              <a:t> </a:t>
            </a:r>
          </a:p>
          <a:p>
            <a:r>
              <a:rPr lang="de-DE" sz="2800" dirty="0" smtClean="0">
                <a:latin typeface="Arial"/>
                <a:cs typeface="Arial"/>
              </a:rPr>
              <a:t>a massive </a:t>
            </a:r>
            <a:r>
              <a:rPr lang="de-DE" sz="2800" dirty="0" err="1" smtClean="0">
                <a:latin typeface="Arial"/>
                <a:cs typeface="Arial"/>
              </a:rPr>
              <a:t>tumor</a:t>
            </a:r>
            <a:r>
              <a:rPr lang="de-DE" sz="2800" dirty="0" smtClean="0">
                <a:latin typeface="Arial"/>
                <a:cs typeface="Arial"/>
              </a:rPr>
              <a:t> </a:t>
            </a:r>
            <a:r>
              <a:rPr lang="de-DE" sz="2800" dirty="0" err="1" smtClean="0">
                <a:latin typeface="Arial"/>
                <a:cs typeface="Arial"/>
              </a:rPr>
              <a:t>involvement</a:t>
            </a:r>
            <a:r>
              <a:rPr lang="de-DE" sz="2800" dirty="0" smtClean="0">
                <a:latin typeface="Arial"/>
                <a:cs typeface="Arial"/>
              </a:rPr>
              <a:t> of </a:t>
            </a:r>
            <a:r>
              <a:rPr lang="de-DE" sz="2800" dirty="0" err="1" smtClean="0">
                <a:latin typeface="Arial"/>
                <a:cs typeface="Arial"/>
              </a:rPr>
              <a:t>the</a:t>
            </a:r>
            <a:r>
              <a:rPr lang="de-DE" sz="2800" dirty="0" smtClean="0">
                <a:latin typeface="Arial"/>
                <a:cs typeface="Arial"/>
              </a:rPr>
              <a:t> </a:t>
            </a:r>
            <a:r>
              <a:rPr lang="de-DE" sz="2800" dirty="0" err="1" smtClean="0">
                <a:latin typeface="Arial"/>
                <a:cs typeface="Arial"/>
              </a:rPr>
              <a:t>liver</a:t>
            </a:r>
            <a:endParaRPr lang="de-DE" sz="2800" dirty="0" smtClean="0">
              <a:latin typeface="Arial"/>
              <a:cs typeface="Arial"/>
            </a:endParaRPr>
          </a:p>
        </p:txBody>
      </p:sp>
    </p:spTree>
    <p:extLst>
      <p:ext uri="{BB962C8B-B14F-4D97-AF65-F5344CB8AC3E}">
        <p14:creationId xmlns:p14="http://schemas.microsoft.com/office/powerpoint/2010/main" val="3834860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65812" y="201766"/>
            <a:ext cx="8442253" cy="4031873"/>
          </a:xfrm>
          <a:prstGeom prst="rect">
            <a:avLst/>
          </a:prstGeom>
          <a:solidFill>
            <a:schemeClr val="bg1"/>
          </a:solidFill>
        </p:spPr>
        <p:txBody>
          <a:bodyPr wrap="square">
            <a:spAutoFit/>
          </a:bodyPr>
          <a:lstStyle/>
          <a:p>
            <a:pPr algn="ctr"/>
            <a:r>
              <a:rPr lang="en-US" sz="3200" b="1" dirty="0" smtClean="0"/>
              <a:t>Therapy</a:t>
            </a:r>
          </a:p>
          <a:p>
            <a:endParaRPr lang="en-US" sz="3200" dirty="0" smtClean="0"/>
          </a:p>
          <a:p>
            <a:r>
              <a:rPr lang="en-US" sz="3200" dirty="0" err="1" smtClean="0"/>
              <a:t>Mitoxantrone</a:t>
            </a:r>
            <a:r>
              <a:rPr lang="en-US" sz="3200" dirty="0" smtClean="0"/>
              <a:t>-iron </a:t>
            </a:r>
            <a:r>
              <a:rPr lang="en-US" sz="3200" dirty="0"/>
              <a:t>oxide [Fe</a:t>
            </a:r>
            <a:r>
              <a:rPr lang="en-US" sz="3200" baseline="-25000" dirty="0"/>
              <a:t>3</a:t>
            </a:r>
            <a:r>
              <a:rPr lang="en-US" sz="3200" dirty="0"/>
              <a:t>O</a:t>
            </a:r>
            <a:r>
              <a:rPr lang="en-US" sz="3200" baseline="-25000" dirty="0"/>
              <a:t>4</a:t>
            </a:r>
            <a:r>
              <a:rPr lang="en-US" sz="3200" dirty="0"/>
              <a:t>] corresponds to 32 ml fluids </a:t>
            </a:r>
            <a:r>
              <a:rPr lang="en-US" sz="3200" dirty="0" smtClean="0"/>
              <a:t>and </a:t>
            </a:r>
            <a:r>
              <a:rPr lang="en-US" sz="3200" dirty="0"/>
              <a:t>20 </a:t>
            </a:r>
            <a:r>
              <a:rPr lang="en-US" sz="3200" dirty="0" smtClean="0"/>
              <a:t>mg/m² body surface </a:t>
            </a:r>
            <a:r>
              <a:rPr lang="en-US" sz="3200" dirty="0" err="1"/>
              <a:t>mitoxantrone</a:t>
            </a:r>
            <a:r>
              <a:rPr lang="en-US" sz="3200" dirty="0"/>
              <a:t>. </a:t>
            </a:r>
            <a:endParaRPr lang="en-US" sz="3200" dirty="0" smtClean="0"/>
          </a:p>
          <a:p>
            <a:r>
              <a:rPr lang="en-US" sz="3200" dirty="0" smtClean="0"/>
              <a:t>Therapy </a:t>
            </a:r>
            <a:r>
              <a:rPr lang="en-US" sz="3200" dirty="0"/>
              <a:t>started for four days. </a:t>
            </a:r>
            <a:endParaRPr lang="en-US" sz="3200" dirty="0" smtClean="0"/>
          </a:p>
          <a:p>
            <a:r>
              <a:rPr lang="en-US" sz="3200" dirty="0" smtClean="0"/>
              <a:t>After </a:t>
            </a:r>
            <a:r>
              <a:rPr lang="en-US" sz="3200" dirty="0"/>
              <a:t>the end of each therapy a peripheral</a:t>
            </a:r>
          </a:p>
          <a:p>
            <a:r>
              <a:rPr lang="en-US" sz="3200" dirty="0"/>
              <a:t>blood sample was taken.</a:t>
            </a:r>
            <a:endParaRPr lang="de-DE" sz="3200" dirty="0"/>
          </a:p>
        </p:txBody>
      </p:sp>
      <p:sp>
        <p:nvSpPr>
          <p:cNvPr id="3" name="Rechteck 2"/>
          <p:cNvSpPr/>
          <p:nvPr/>
        </p:nvSpPr>
        <p:spPr>
          <a:xfrm>
            <a:off x="265813" y="4920672"/>
            <a:ext cx="7198244" cy="584775"/>
          </a:xfrm>
          <a:prstGeom prst="rect">
            <a:avLst/>
          </a:prstGeom>
        </p:spPr>
        <p:txBody>
          <a:bodyPr wrap="square">
            <a:spAutoFit/>
          </a:bodyPr>
          <a:lstStyle/>
          <a:p>
            <a:r>
              <a:rPr lang="en-US" sz="2000" dirty="0" smtClean="0"/>
              <a:t>Normal dosis in systemic treatment is 14 mg/m² body surface</a:t>
            </a:r>
            <a:r>
              <a:rPr lang="en-US" sz="3200" dirty="0" smtClean="0"/>
              <a:t>.</a:t>
            </a:r>
            <a:endParaRPr lang="de-DE" sz="3200" dirty="0"/>
          </a:p>
        </p:txBody>
      </p:sp>
    </p:spTree>
    <p:extLst>
      <p:ext uri="{BB962C8B-B14F-4D97-AF65-F5344CB8AC3E}">
        <p14:creationId xmlns:p14="http://schemas.microsoft.com/office/powerpoint/2010/main" val="123424691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3831349256"/>
              </p:ext>
            </p:extLst>
          </p:nvPr>
        </p:nvGraphicFramePr>
        <p:xfrm>
          <a:off x="510398" y="1658680"/>
          <a:ext cx="6145618" cy="1385835"/>
        </p:xfrm>
        <a:graphic>
          <a:graphicData uri="http://schemas.openxmlformats.org/drawingml/2006/table">
            <a:tbl>
              <a:tblPr firstRow="1" bandRow="1">
                <a:tableStyleId>{BC89EF96-8CEA-46FF-86C4-4CE0E7609802}</a:tableStyleId>
              </a:tblPr>
              <a:tblGrid>
                <a:gridCol w="2406538"/>
                <a:gridCol w="1297849"/>
                <a:gridCol w="1077777"/>
                <a:gridCol w="1363454"/>
              </a:tblGrid>
              <a:tr h="461945">
                <a:tc>
                  <a:txBody>
                    <a:bodyPr/>
                    <a:lstStyle/>
                    <a:p>
                      <a:r>
                        <a:rPr lang="de-DE" sz="2400" dirty="0" smtClean="0">
                          <a:latin typeface="Arial" panose="020B0604020202020204" pitchFamily="34" charset="0"/>
                          <a:cs typeface="Arial" panose="020B0604020202020204" pitchFamily="34" charset="0"/>
                        </a:rPr>
                        <a:t>Parameter</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Day -2</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Day 0</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Day 1</a:t>
                      </a:r>
                      <a:endParaRPr lang="de-DE" sz="2400" dirty="0">
                        <a:latin typeface="Arial" panose="020B0604020202020204" pitchFamily="34" charset="0"/>
                        <a:cs typeface="Arial" panose="020B0604020202020204" pitchFamily="34" charset="0"/>
                      </a:endParaRPr>
                    </a:p>
                  </a:txBody>
                  <a:tcPr/>
                </a:tc>
              </a:tr>
              <a:tr h="461945">
                <a:tc>
                  <a:txBody>
                    <a:bodyPr/>
                    <a:lstStyle/>
                    <a:p>
                      <a:r>
                        <a:rPr lang="de-DE" sz="2400" dirty="0" smtClean="0">
                          <a:latin typeface="Arial" panose="020B0604020202020204" pitchFamily="34" charset="0"/>
                          <a:cs typeface="Arial" panose="020B0604020202020204" pitchFamily="34" charset="0"/>
                        </a:rPr>
                        <a:t>Iron           µg/dl</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131</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44</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46</a:t>
                      </a:r>
                      <a:endParaRPr lang="de-DE" sz="2400" dirty="0">
                        <a:latin typeface="Arial" panose="020B0604020202020204" pitchFamily="34" charset="0"/>
                        <a:cs typeface="Arial" panose="020B0604020202020204" pitchFamily="34" charset="0"/>
                      </a:endParaRPr>
                    </a:p>
                  </a:txBody>
                  <a:tcPr/>
                </a:tc>
              </a:tr>
              <a:tr h="461945">
                <a:tc>
                  <a:txBody>
                    <a:bodyPr/>
                    <a:lstStyle/>
                    <a:p>
                      <a:r>
                        <a:rPr lang="de-DE" sz="2400" dirty="0" err="1" smtClean="0">
                          <a:latin typeface="Arial" panose="020B0604020202020204" pitchFamily="34" charset="0"/>
                          <a:cs typeface="Arial" panose="020B0604020202020204" pitchFamily="34" charset="0"/>
                        </a:rPr>
                        <a:t>Ferritin</a:t>
                      </a:r>
                      <a:r>
                        <a:rPr lang="de-DE" sz="2400" baseline="0" dirty="0" smtClean="0">
                          <a:latin typeface="Arial" panose="020B0604020202020204" pitchFamily="34" charset="0"/>
                          <a:cs typeface="Arial" panose="020B0604020202020204" pitchFamily="34" charset="0"/>
                        </a:rPr>
                        <a:t>     ng/ml</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185,7</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305,1</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366,8</a:t>
                      </a:r>
                      <a:endParaRPr lang="de-DE" sz="2400" dirty="0">
                        <a:latin typeface="Arial" panose="020B0604020202020204" pitchFamily="34" charset="0"/>
                        <a:cs typeface="Arial" panose="020B0604020202020204" pitchFamily="34" charset="0"/>
                      </a:endParaRPr>
                    </a:p>
                  </a:txBody>
                  <a:tcPr/>
                </a:tc>
              </a:tr>
            </a:tbl>
          </a:graphicData>
        </a:graphic>
      </p:graphicFrame>
      <p:sp>
        <p:nvSpPr>
          <p:cNvPr id="4" name="Rechteck 3"/>
          <p:cNvSpPr/>
          <p:nvPr/>
        </p:nvSpPr>
        <p:spPr>
          <a:xfrm>
            <a:off x="2094614" y="263311"/>
            <a:ext cx="5847908" cy="830997"/>
          </a:xfrm>
          <a:prstGeom prst="rect">
            <a:avLst/>
          </a:prstGeom>
        </p:spPr>
        <p:txBody>
          <a:bodyPr wrap="square">
            <a:spAutoFit/>
          </a:bodyPr>
          <a:lstStyle/>
          <a:p>
            <a:r>
              <a:rPr lang="en-US" sz="2400" b="1" dirty="0" smtClean="0"/>
              <a:t>Serum levels of iron oxide and ferritin</a:t>
            </a:r>
          </a:p>
          <a:p>
            <a:r>
              <a:rPr lang="en-US" sz="2400" b="1" dirty="0" smtClean="0"/>
              <a:t>prior, during and after treatment</a:t>
            </a:r>
            <a:endParaRPr lang="de-DE" sz="2400" b="1" dirty="0"/>
          </a:p>
        </p:txBody>
      </p:sp>
      <p:graphicFrame>
        <p:nvGraphicFramePr>
          <p:cNvPr id="3" name="Tabelle 2"/>
          <p:cNvGraphicFramePr>
            <a:graphicFrameLocks noGrp="1"/>
          </p:cNvGraphicFramePr>
          <p:nvPr>
            <p:extLst>
              <p:ext uri="{D42A27DB-BD31-4B8C-83A1-F6EECF244321}">
                <p14:modId xmlns:p14="http://schemas.microsoft.com/office/powerpoint/2010/main" val="993832845"/>
              </p:ext>
            </p:extLst>
          </p:nvPr>
        </p:nvGraphicFramePr>
        <p:xfrm>
          <a:off x="444421" y="3237614"/>
          <a:ext cx="8016951" cy="1737360"/>
        </p:xfrm>
        <a:graphic>
          <a:graphicData uri="http://schemas.openxmlformats.org/drawingml/2006/table">
            <a:tbl>
              <a:tblPr firstRow="1" bandRow="1">
                <a:tableStyleId>{BC89EF96-8CEA-46FF-86C4-4CE0E7609802}</a:tableStyleId>
              </a:tblPr>
              <a:tblGrid>
                <a:gridCol w="2402958"/>
                <a:gridCol w="1297172"/>
                <a:gridCol w="1084521"/>
                <a:gridCol w="1339702"/>
                <a:gridCol w="1892598"/>
              </a:tblGrid>
              <a:tr h="370840">
                <a:tc>
                  <a:txBody>
                    <a:bodyPr/>
                    <a:lstStyle/>
                    <a:p>
                      <a:r>
                        <a:rPr lang="de-DE" sz="2400" dirty="0" smtClean="0">
                          <a:latin typeface="Arial" panose="020B0604020202020204" pitchFamily="34" charset="0"/>
                          <a:cs typeface="Arial" panose="020B0604020202020204" pitchFamily="34" charset="0"/>
                        </a:rPr>
                        <a:t>Parameter</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Day 2</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Day 3</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Day 4</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After </a:t>
                      </a:r>
                    </a:p>
                    <a:p>
                      <a:r>
                        <a:rPr lang="de-DE" sz="2400" dirty="0" smtClean="0">
                          <a:latin typeface="Arial" panose="020B0604020202020204" pitchFamily="34" charset="0"/>
                          <a:cs typeface="Arial" panose="020B0604020202020204" pitchFamily="34" charset="0"/>
                        </a:rPr>
                        <a:t>2 </a:t>
                      </a:r>
                      <a:r>
                        <a:rPr lang="de-DE" sz="2400" dirty="0" err="1" smtClean="0">
                          <a:latin typeface="Arial" panose="020B0604020202020204" pitchFamily="34" charset="0"/>
                          <a:cs typeface="Arial" panose="020B0604020202020204" pitchFamily="34" charset="0"/>
                        </a:rPr>
                        <a:t>weeks</a:t>
                      </a:r>
                      <a:endParaRPr lang="de-DE" sz="2400" dirty="0">
                        <a:latin typeface="Arial" panose="020B0604020202020204" pitchFamily="34" charset="0"/>
                        <a:cs typeface="Arial" panose="020B0604020202020204" pitchFamily="34" charset="0"/>
                      </a:endParaRPr>
                    </a:p>
                  </a:txBody>
                  <a:tcPr/>
                </a:tc>
              </a:tr>
              <a:tr h="370840">
                <a:tc>
                  <a:txBody>
                    <a:bodyPr/>
                    <a:lstStyle/>
                    <a:p>
                      <a:r>
                        <a:rPr lang="de-DE" sz="2400" dirty="0" smtClean="0">
                          <a:latin typeface="Arial" panose="020B0604020202020204" pitchFamily="34" charset="0"/>
                          <a:cs typeface="Arial" panose="020B0604020202020204" pitchFamily="34" charset="0"/>
                        </a:rPr>
                        <a:t>Iron           µg/dl</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96</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117</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151</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119</a:t>
                      </a:r>
                      <a:endParaRPr lang="de-DE" sz="2400" dirty="0">
                        <a:latin typeface="Arial" panose="020B0604020202020204" pitchFamily="34" charset="0"/>
                        <a:cs typeface="Arial" panose="020B0604020202020204" pitchFamily="34" charset="0"/>
                      </a:endParaRPr>
                    </a:p>
                  </a:txBody>
                  <a:tcPr/>
                </a:tc>
              </a:tr>
              <a:tr h="370840">
                <a:tc>
                  <a:txBody>
                    <a:bodyPr/>
                    <a:lstStyle/>
                    <a:p>
                      <a:r>
                        <a:rPr lang="de-DE" sz="2400" dirty="0" err="1" smtClean="0">
                          <a:latin typeface="Arial" panose="020B0604020202020204" pitchFamily="34" charset="0"/>
                          <a:cs typeface="Arial" panose="020B0604020202020204" pitchFamily="34" charset="0"/>
                        </a:rPr>
                        <a:t>Ferritin</a:t>
                      </a:r>
                      <a:r>
                        <a:rPr lang="de-DE" sz="2400" baseline="0" dirty="0" smtClean="0">
                          <a:latin typeface="Arial" panose="020B0604020202020204" pitchFamily="34" charset="0"/>
                          <a:cs typeface="Arial" panose="020B0604020202020204" pitchFamily="34" charset="0"/>
                        </a:rPr>
                        <a:t>     ng/ml</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535,4</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729,5</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1011,0</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1985,0</a:t>
                      </a:r>
                      <a:endParaRPr lang="de-DE" sz="2400" dirty="0">
                        <a:latin typeface="Arial" panose="020B0604020202020204" pitchFamily="34" charset="0"/>
                        <a:cs typeface="Arial" panose="020B0604020202020204" pitchFamily="34" charset="0"/>
                      </a:endParaRPr>
                    </a:p>
                  </a:txBody>
                  <a:tcPr/>
                </a:tc>
              </a:tr>
            </a:tbl>
          </a:graphicData>
        </a:graphic>
      </p:graphicFrame>
      <p:sp>
        <p:nvSpPr>
          <p:cNvPr id="5" name="Textfeld 4"/>
          <p:cNvSpPr txBox="1"/>
          <p:nvPr/>
        </p:nvSpPr>
        <p:spPr>
          <a:xfrm>
            <a:off x="1318472" y="5194853"/>
            <a:ext cx="5737148" cy="923330"/>
          </a:xfrm>
          <a:prstGeom prst="rect">
            <a:avLst/>
          </a:prstGeom>
        </p:spPr>
        <p:txBody>
          <a:bodyPr vert="horz" wrap="none" lIns="0" tIns="0" rIns="0" bIns="0" rtlCol="0">
            <a:spAutoFit/>
          </a:bodyPr>
          <a:lstStyle/>
          <a:p>
            <a:r>
              <a:rPr lang="de-DE" sz="2400" dirty="0" smtClean="0">
                <a:latin typeface="Arial"/>
                <a:cs typeface="Arial"/>
              </a:rPr>
              <a:t>Normal </a:t>
            </a:r>
            <a:r>
              <a:rPr lang="de-DE" sz="2400" dirty="0" err="1" smtClean="0">
                <a:latin typeface="Arial"/>
                <a:cs typeface="Arial"/>
              </a:rPr>
              <a:t>values</a:t>
            </a:r>
            <a:r>
              <a:rPr lang="de-DE" sz="2400" dirty="0" smtClean="0">
                <a:latin typeface="Arial"/>
                <a:cs typeface="Arial"/>
              </a:rPr>
              <a:t> 	Iron:		33 – 193 µg/dl</a:t>
            </a:r>
          </a:p>
          <a:p>
            <a:r>
              <a:rPr lang="de-DE" sz="2400" dirty="0">
                <a:latin typeface="Arial"/>
                <a:cs typeface="Arial"/>
              </a:rPr>
              <a:t>	</a:t>
            </a:r>
            <a:r>
              <a:rPr lang="de-DE" sz="2400" dirty="0" smtClean="0">
                <a:latin typeface="Arial"/>
                <a:cs typeface="Arial"/>
              </a:rPr>
              <a:t>				</a:t>
            </a:r>
            <a:r>
              <a:rPr lang="de-DE" sz="2400" dirty="0" err="1" smtClean="0">
                <a:latin typeface="Arial"/>
                <a:cs typeface="Arial"/>
              </a:rPr>
              <a:t>Ferritin</a:t>
            </a:r>
            <a:r>
              <a:rPr lang="de-DE" sz="2400" dirty="0" smtClean="0">
                <a:latin typeface="Arial"/>
                <a:cs typeface="Arial"/>
              </a:rPr>
              <a:t>: 	34 – 310 µg/ml</a:t>
            </a:r>
          </a:p>
          <a:p>
            <a:r>
              <a:rPr lang="de-DE" sz="1200" dirty="0">
                <a:latin typeface="Arial"/>
                <a:cs typeface="Arial"/>
              </a:rPr>
              <a:t>	</a:t>
            </a:r>
            <a:r>
              <a:rPr lang="de-DE" sz="1200" dirty="0" smtClean="0">
                <a:latin typeface="Arial"/>
                <a:cs typeface="Arial"/>
              </a:rPr>
              <a:t>		</a:t>
            </a:r>
          </a:p>
        </p:txBody>
      </p:sp>
    </p:spTree>
    <p:extLst>
      <p:ext uri="{BB962C8B-B14F-4D97-AF65-F5344CB8AC3E}">
        <p14:creationId xmlns:p14="http://schemas.microsoft.com/office/powerpoint/2010/main" val="23248082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79" y="100993"/>
            <a:ext cx="8512027" cy="667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4617520" y="5332236"/>
            <a:ext cx="4420155" cy="1154162"/>
          </a:xfrm>
          <a:prstGeom prst="rect">
            <a:avLst/>
          </a:prstGeom>
          <a:solidFill>
            <a:schemeClr val="bg1"/>
          </a:solidFill>
        </p:spPr>
        <p:txBody>
          <a:bodyPr vert="horz" wrap="square" lIns="0" tIns="0" rIns="0" bIns="0" rtlCol="0">
            <a:spAutoFit/>
          </a:bodyPr>
          <a:lstStyle/>
          <a:p>
            <a:pPr algn="ctr"/>
            <a:r>
              <a:rPr lang="de-DE" sz="2500" dirty="0" err="1" smtClean="0">
                <a:latin typeface="Arial"/>
                <a:cs typeface="Arial"/>
              </a:rPr>
              <a:t>July</a:t>
            </a:r>
            <a:r>
              <a:rPr lang="de-DE" sz="2500" dirty="0" smtClean="0">
                <a:latin typeface="Arial"/>
                <a:cs typeface="Arial"/>
              </a:rPr>
              <a:t> 2008: </a:t>
            </a:r>
          </a:p>
          <a:p>
            <a:pPr algn="ctr"/>
            <a:r>
              <a:rPr lang="de-DE" sz="2500" dirty="0" smtClean="0">
                <a:latin typeface="Arial"/>
                <a:cs typeface="Arial"/>
              </a:rPr>
              <a:t>MR </a:t>
            </a:r>
            <a:r>
              <a:rPr lang="de-DE" sz="2500" dirty="0" err="1" smtClean="0">
                <a:latin typeface="Arial"/>
                <a:cs typeface="Arial"/>
              </a:rPr>
              <a:t>demonstrates</a:t>
            </a:r>
            <a:r>
              <a:rPr lang="de-DE" sz="2500" dirty="0" smtClean="0">
                <a:latin typeface="Arial"/>
                <a:cs typeface="Arial"/>
              </a:rPr>
              <a:t> </a:t>
            </a:r>
          </a:p>
          <a:p>
            <a:pPr algn="ctr"/>
            <a:r>
              <a:rPr lang="de-DE" sz="2500" dirty="0" smtClean="0">
                <a:latin typeface="Arial"/>
                <a:cs typeface="Arial"/>
              </a:rPr>
              <a:t>a partial </a:t>
            </a:r>
            <a:r>
              <a:rPr lang="de-DE" sz="2500" dirty="0" err="1" smtClean="0">
                <a:latin typeface="Arial"/>
                <a:cs typeface="Arial"/>
              </a:rPr>
              <a:t>remission</a:t>
            </a:r>
            <a:endParaRPr lang="de-DE" sz="2500" dirty="0" smtClean="0">
              <a:latin typeface="Arial"/>
              <a:cs typeface="Arial"/>
            </a:endParaRPr>
          </a:p>
        </p:txBody>
      </p:sp>
      <p:sp>
        <p:nvSpPr>
          <p:cNvPr id="4" name="Textfeld 3"/>
          <p:cNvSpPr txBox="1"/>
          <p:nvPr/>
        </p:nvSpPr>
        <p:spPr>
          <a:xfrm>
            <a:off x="431836" y="5331346"/>
            <a:ext cx="4420155" cy="1154162"/>
          </a:xfrm>
          <a:prstGeom prst="rect">
            <a:avLst/>
          </a:prstGeom>
          <a:solidFill>
            <a:schemeClr val="bg1"/>
          </a:solidFill>
        </p:spPr>
        <p:txBody>
          <a:bodyPr vert="horz" wrap="square" lIns="0" tIns="0" rIns="0" bIns="0" rtlCol="0">
            <a:spAutoFit/>
          </a:bodyPr>
          <a:lstStyle/>
          <a:p>
            <a:pPr algn="ctr"/>
            <a:r>
              <a:rPr lang="de-DE" sz="2500" dirty="0" smtClean="0">
                <a:latin typeface="Arial"/>
                <a:cs typeface="Arial"/>
              </a:rPr>
              <a:t>May 2008: </a:t>
            </a:r>
          </a:p>
          <a:p>
            <a:pPr algn="ctr"/>
            <a:r>
              <a:rPr lang="de-DE" sz="2500" dirty="0" smtClean="0">
                <a:latin typeface="Arial"/>
                <a:cs typeface="Arial"/>
              </a:rPr>
              <a:t>MR </a:t>
            </a:r>
            <a:r>
              <a:rPr lang="de-DE" sz="2500" dirty="0" err="1" smtClean="0">
                <a:latin typeface="Arial"/>
                <a:cs typeface="Arial"/>
              </a:rPr>
              <a:t>demonstrates</a:t>
            </a:r>
            <a:r>
              <a:rPr lang="de-DE" sz="2500" dirty="0" smtClean="0">
                <a:latin typeface="Arial"/>
                <a:cs typeface="Arial"/>
              </a:rPr>
              <a:t> </a:t>
            </a:r>
          </a:p>
          <a:p>
            <a:pPr algn="ctr"/>
            <a:r>
              <a:rPr lang="de-DE" sz="2500" dirty="0" err="1">
                <a:latin typeface="Arial"/>
                <a:cs typeface="Arial"/>
              </a:rPr>
              <a:t>t</a:t>
            </a:r>
            <a:r>
              <a:rPr lang="de-DE" sz="2500" dirty="0" err="1" smtClean="0">
                <a:latin typeface="Arial"/>
                <a:cs typeface="Arial"/>
              </a:rPr>
              <a:t>he</a:t>
            </a:r>
            <a:r>
              <a:rPr lang="de-DE" sz="2500" dirty="0" smtClean="0">
                <a:latin typeface="Arial"/>
                <a:cs typeface="Arial"/>
              </a:rPr>
              <a:t> </a:t>
            </a:r>
            <a:r>
              <a:rPr lang="de-DE" sz="2500" dirty="0" err="1" smtClean="0">
                <a:latin typeface="Arial"/>
                <a:cs typeface="Arial"/>
              </a:rPr>
              <a:t>liver</a:t>
            </a:r>
            <a:r>
              <a:rPr lang="de-DE" sz="2500" dirty="0" smtClean="0">
                <a:latin typeface="Arial"/>
                <a:cs typeface="Arial"/>
              </a:rPr>
              <a:t> </a:t>
            </a:r>
            <a:r>
              <a:rPr lang="de-DE" sz="2500" dirty="0" err="1" smtClean="0">
                <a:latin typeface="Arial"/>
                <a:cs typeface="Arial"/>
              </a:rPr>
              <a:t>full</a:t>
            </a:r>
            <a:r>
              <a:rPr lang="de-DE" sz="2500" dirty="0" smtClean="0">
                <a:latin typeface="Arial"/>
                <a:cs typeface="Arial"/>
              </a:rPr>
              <a:t> of </a:t>
            </a:r>
            <a:r>
              <a:rPr lang="de-DE" sz="2500" dirty="0" err="1" smtClean="0">
                <a:latin typeface="Arial"/>
                <a:cs typeface="Arial"/>
              </a:rPr>
              <a:t>metastases</a:t>
            </a:r>
            <a:endParaRPr lang="de-DE" sz="2500" dirty="0" smtClean="0">
              <a:latin typeface="Arial"/>
              <a:cs typeface="Arial"/>
            </a:endParaRPr>
          </a:p>
        </p:txBody>
      </p:sp>
    </p:spTree>
    <p:extLst>
      <p:ext uri="{BB962C8B-B14F-4D97-AF65-F5344CB8AC3E}">
        <p14:creationId xmlns:p14="http://schemas.microsoft.com/office/powerpoint/2010/main" val="3521653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95693"/>
            <a:ext cx="9067800" cy="6666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0" y="5401342"/>
            <a:ext cx="4420155" cy="1154162"/>
          </a:xfrm>
          <a:prstGeom prst="rect">
            <a:avLst/>
          </a:prstGeom>
          <a:solidFill>
            <a:schemeClr val="bg1"/>
          </a:solidFill>
        </p:spPr>
        <p:txBody>
          <a:bodyPr vert="horz" wrap="square" lIns="0" tIns="0" rIns="0" bIns="0" rtlCol="0">
            <a:spAutoFit/>
          </a:bodyPr>
          <a:lstStyle/>
          <a:p>
            <a:pPr algn="ctr"/>
            <a:r>
              <a:rPr lang="de-DE" sz="2500" dirty="0" smtClean="0">
                <a:latin typeface="Arial"/>
                <a:cs typeface="Arial"/>
              </a:rPr>
              <a:t>September 2008:</a:t>
            </a:r>
          </a:p>
          <a:p>
            <a:pPr algn="ctr"/>
            <a:r>
              <a:rPr lang="de-DE" sz="2500" dirty="0" smtClean="0">
                <a:latin typeface="Arial"/>
                <a:cs typeface="Arial"/>
              </a:rPr>
              <a:t>MR </a:t>
            </a:r>
            <a:r>
              <a:rPr lang="de-DE" sz="2500" dirty="0" err="1" smtClean="0">
                <a:latin typeface="Arial"/>
                <a:cs typeface="Arial"/>
              </a:rPr>
              <a:t>demonstrates</a:t>
            </a:r>
            <a:r>
              <a:rPr lang="de-DE" sz="2500" dirty="0" smtClean="0">
                <a:latin typeface="Arial"/>
                <a:cs typeface="Arial"/>
              </a:rPr>
              <a:t> </a:t>
            </a:r>
          </a:p>
          <a:p>
            <a:pPr algn="ctr"/>
            <a:r>
              <a:rPr lang="de-DE" sz="2500" dirty="0" err="1">
                <a:latin typeface="Arial"/>
                <a:cs typeface="Arial"/>
              </a:rPr>
              <a:t>s</a:t>
            </a:r>
            <a:r>
              <a:rPr lang="de-DE" sz="2500" dirty="0" err="1" smtClean="0">
                <a:latin typeface="Arial"/>
                <a:cs typeface="Arial"/>
              </a:rPr>
              <a:t>table</a:t>
            </a:r>
            <a:r>
              <a:rPr lang="de-DE" sz="2500" dirty="0" smtClean="0">
                <a:latin typeface="Arial"/>
                <a:cs typeface="Arial"/>
              </a:rPr>
              <a:t> </a:t>
            </a:r>
            <a:r>
              <a:rPr lang="de-DE" sz="2500" dirty="0" err="1" smtClean="0">
                <a:latin typeface="Arial"/>
                <a:cs typeface="Arial"/>
              </a:rPr>
              <a:t>disease</a:t>
            </a:r>
            <a:endParaRPr lang="de-DE" sz="2500" dirty="0" smtClean="0">
              <a:latin typeface="Arial"/>
              <a:cs typeface="Arial"/>
            </a:endParaRPr>
          </a:p>
        </p:txBody>
      </p:sp>
    </p:spTree>
    <p:extLst>
      <p:ext uri="{BB962C8B-B14F-4D97-AF65-F5344CB8AC3E}">
        <p14:creationId xmlns:p14="http://schemas.microsoft.com/office/powerpoint/2010/main" val="277672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27323" y="4059725"/>
            <a:ext cx="7910622" cy="1384995"/>
          </a:xfrm>
          <a:prstGeom prst="rect">
            <a:avLst/>
          </a:prstGeom>
        </p:spPr>
        <p:txBody>
          <a:bodyPr wrap="square">
            <a:spAutoFit/>
          </a:bodyPr>
          <a:lstStyle/>
          <a:p>
            <a:r>
              <a:rPr lang="en-US" sz="2800" dirty="0" smtClean="0"/>
              <a:t>The </a:t>
            </a:r>
            <a:r>
              <a:rPr lang="en-US" sz="2800" dirty="0"/>
              <a:t>concentration </a:t>
            </a:r>
            <a:r>
              <a:rPr lang="en-US" sz="2800" dirty="0" smtClean="0"/>
              <a:t>of </a:t>
            </a:r>
            <a:r>
              <a:rPr lang="en-US" sz="2800" dirty="0" err="1" smtClean="0"/>
              <a:t>ferrofluids</a:t>
            </a:r>
            <a:r>
              <a:rPr lang="en-US" sz="2800" dirty="0" smtClean="0"/>
              <a:t> </a:t>
            </a:r>
            <a:r>
              <a:rPr lang="en-US" sz="2800" dirty="0"/>
              <a:t>was 10.5 mg/ml, </a:t>
            </a:r>
            <a:endParaRPr lang="en-US" sz="2800" dirty="0" smtClean="0"/>
          </a:p>
          <a:p>
            <a:r>
              <a:rPr lang="en-US" sz="2800" dirty="0" smtClean="0"/>
              <a:t>which </a:t>
            </a:r>
            <a:r>
              <a:rPr lang="en-US" sz="2800" dirty="0"/>
              <a:t>corresponds to 6.4 mg iron/ml solution </a:t>
            </a:r>
            <a:endParaRPr lang="en-US" sz="2800" dirty="0" smtClean="0"/>
          </a:p>
          <a:p>
            <a:r>
              <a:rPr lang="en-US" sz="2800" dirty="0" smtClean="0"/>
              <a:t>and </a:t>
            </a:r>
            <a:r>
              <a:rPr lang="en-US" sz="2800" dirty="0"/>
              <a:t>0.6 </a:t>
            </a:r>
            <a:r>
              <a:rPr lang="en-US" sz="2800" dirty="0" smtClean="0"/>
              <a:t>mg </a:t>
            </a:r>
            <a:r>
              <a:rPr lang="de-DE" sz="2800" dirty="0" err="1" smtClean="0"/>
              <a:t>mitoxantrone</a:t>
            </a:r>
            <a:r>
              <a:rPr lang="de-DE" sz="2800" dirty="0" smtClean="0"/>
              <a:t>/ml </a:t>
            </a:r>
            <a:r>
              <a:rPr lang="de-DE" sz="2800" dirty="0" err="1"/>
              <a:t>solution</a:t>
            </a:r>
            <a:r>
              <a:rPr lang="de-DE" sz="2800" dirty="0"/>
              <a:t>.</a:t>
            </a:r>
          </a:p>
        </p:txBody>
      </p:sp>
      <p:graphicFrame>
        <p:nvGraphicFramePr>
          <p:cNvPr id="2" name="Tabelle 1"/>
          <p:cNvGraphicFramePr>
            <a:graphicFrameLocks noGrp="1"/>
          </p:cNvGraphicFramePr>
          <p:nvPr>
            <p:extLst>
              <p:ext uri="{D42A27DB-BD31-4B8C-83A1-F6EECF244321}">
                <p14:modId xmlns:p14="http://schemas.microsoft.com/office/powerpoint/2010/main" val="2990150194"/>
              </p:ext>
            </p:extLst>
          </p:nvPr>
        </p:nvGraphicFramePr>
        <p:xfrm>
          <a:off x="627323" y="1874970"/>
          <a:ext cx="8265042" cy="1463040"/>
        </p:xfrm>
        <a:graphic>
          <a:graphicData uri="http://schemas.openxmlformats.org/drawingml/2006/table">
            <a:tbl>
              <a:tblPr firstRow="1" bandRow="1">
                <a:tableStyleId>{BC89EF96-8CEA-46FF-86C4-4CE0E7609802}</a:tableStyleId>
              </a:tblPr>
              <a:tblGrid>
                <a:gridCol w="3728481"/>
                <a:gridCol w="4536561"/>
              </a:tblGrid>
              <a:tr h="370840">
                <a:tc>
                  <a:txBody>
                    <a:bodyPr/>
                    <a:lstStyle/>
                    <a:p>
                      <a:r>
                        <a:rPr lang="de-DE" sz="2800" b="0" dirty="0" smtClean="0">
                          <a:latin typeface="Arial" panose="020B0604020202020204" pitchFamily="34" charset="0"/>
                          <a:cs typeface="Arial" panose="020B0604020202020204" pitchFamily="34" charset="0"/>
                        </a:rPr>
                        <a:t>Study </a:t>
                      </a:r>
                      <a:r>
                        <a:rPr lang="de-DE" sz="2800" b="0" dirty="0" err="1" smtClean="0">
                          <a:latin typeface="Arial" panose="020B0604020202020204" pitchFamily="34" charset="0"/>
                          <a:cs typeface="Arial" panose="020B0604020202020204" pitchFamily="34" charset="0"/>
                        </a:rPr>
                        <a:t>doses</a:t>
                      </a:r>
                      <a:endParaRPr lang="de-DE" sz="2800" b="0" dirty="0">
                        <a:latin typeface="Arial" panose="020B0604020202020204" pitchFamily="34" charset="0"/>
                        <a:cs typeface="Arial" panose="020B0604020202020204" pitchFamily="34" charset="0"/>
                      </a:endParaRPr>
                    </a:p>
                  </a:txBody>
                  <a:tcPr/>
                </a:tc>
                <a:tc>
                  <a:txBody>
                    <a:bodyPr/>
                    <a:lstStyle/>
                    <a:p>
                      <a:r>
                        <a:rPr lang="de-DE" sz="2800" b="0" dirty="0" smtClean="0">
                          <a:latin typeface="Arial" panose="020B0604020202020204" pitchFamily="34" charset="0"/>
                          <a:cs typeface="Arial" panose="020B0604020202020204" pitchFamily="34" charset="0"/>
                        </a:rPr>
                        <a:t>20 mg/m²</a:t>
                      </a:r>
                      <a:r>
                        <a:rPr lang="de-DE" sz="2800" b="0" baseline="0" dirty="0" smtClean="0">
                          <a:latin typeface="Arial" panose="020B0604020202020204" pitchFamily="34" charset="0"/>
                          <a:cs typeface="Arial" panose="020B0604020202020204" pitchFamily="34" charset="0"/>
                        </a:rPr>
                        <a:t> </a:t>
                      </a:r>
                      <a:r>
                        <a:rPr lang="de-DE" sz="2800" b="0" baseline="0" dirty="0" err="1" smtClean="0">
                          <a:latin typeface="Arial" panose="020B0604020202020204" pitchFamily="34" charset="0"/>
                          <a:cs typeface="Arial" panose="020B0604020202020204" pitchFamily="34" charset="0"/>
                        </a:rPr>
                        <a:t>body</a:t>
                      </a:r>
                      <a:r>
                        <a:rPr lang="de-DE" sz="2800" b="0" baseline="0" dirty="0" smtClean="0">
                          <a:latin typeface="Arial" panose="020B0604020202020204" pitchFamily="34" charset="0"/>
                          <a:cs typeface="Arial" panose="020B0604020202020204" pitchFamily="34" charset="0"/>
                        </a:rPr>
                        <a:t> </a:t>
                      </a:r>
                      <a:r>
                        <a:rPr lang="de-DE" sz="2800" b="0" baseline="0" dirty="0" err="1" smtClean="0">
                          <a:latin typeface="Arial" panose="020B0604020202020204" pitchFamily="34" charset="0"/>
                          <a:cs typeface="Arial" panose="020B0604020202020204" pitchFamily="34" charset="0"/>
                        </a:rPr>
                        <a:t>surface</a:t>
                      </a:r>
                      <a:endParaRPr lang="de-DE" sz="2800" b="0" dirty="0">
                        <a:latin typeface="Arial" panose="020B0604020202020204" pitchFamily="34" charset="0"/>
                        <a:cs typeface="Arial" panose="020B0604020202020204" pitchFamily="34" charset="0"/>
                      </a:endParaRPr>
                    </a:p>
                  </a:txBody>
                  <a:tcPr/>
                </a:tc>
              </a:tr>
              <a:tr h="370840">
                <a:tc>
                  <a:txBody>
                    <a:bodyPr/>
                    <a:lstStyle/>
                    <a:p>
                      <a:r>
                        <a:rPr lang="de-DE" sz="2800" dirty="0" smtClean="0">
                          <a:latin typeface="Arial" panose="020B0604020202020204" pitchFamily="34" charset="0"/>
                          <a:cs typeface="Arial" panose="020B0604020202020204" pitchFamily="34" charset="0"/>
                        </a:rPr>
                        <a:t>Normal </a:t>
                      </a:r>
                      <a:r>
                        <a:rPr lang="de-DE" sz="2800" dirty="0" err="1" smtClean="0">
                          <a:latin typeface="Arial" panose="020B0604020202020204" pitchFamily="34" charset="0"/>
                          <a:cs typeface="Arial" panose="020B0604020202020204" pitchFamily="34" charset="0"/>
                        </a:rPr>
                        <a:t>doses</a:t>
                      </a:r>
                      <a:r>
                        <a:rPr lang="de-DE" sz="2800" dirty="0" smtClean="0">
                          <a:latin typeface="Arial" panose="020B0604020202020204" pitchFamily="34" charset="0"/>
                          <a:cs typeface="Arial" panose="020B0604020202020204" pitchFamily="34" charset="0"/>
                        </a:rPr>
                        <a:t> </a:t>
                      </a:r>
                    </a:p>
                    <a:p>
                      <a:r>
                        <a:rPr lang="de-DE" sz="2800" dirty="0" smtClean="0">
                          <a:latin typeface="Arial" panose="020B0604020202020204" pitchFamily="34" charset="0"/>
                          <a:cs typeface="Arial" panose="020B0604020202020204" pitchFamily="34" charset="0"/>
                        </a:rPr>
                        <a:t>in </a:t>
                      </a:r>
                      <a:r>
                        <a:rPr lang="de-DE" sz="2800" dirty="0" err="1" smtClean="0">
                          <a:latin typeface="Arial" panose="020B0604020202020204" pitchFamily="34" charset="0"/>
                          <a:cs typeface="Arial" panose="020B0604020202020204" pitchFamily="34" charset="0"/>
                        </a:rPr>
                        <a:t>systemic</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therapy</a:t>
                      </a:r>
                      <a:endParaRPr lang="de-DE" sz="2800" dirty="0">
                        <a:latin typeface="Arial" panose="020B0604020202020204" pitchFamily="34" charset="0"/>
                        <a:cs typeface="Arial" panose="020B0604020202020204" pitchFamily="34" charset="0"/>
                      </a:endParaRPr>
                    </a:p>
                  </a:txBody>
                  <a:tcPr/>
                </a:tc>
                <a:tc>
                  <a:txBody>
                    <a:bodyPr/>
                    <a:lstStyle/>
                    <a:p>
                      <a:r>
                        <a:rPr lang="de-DE" sz="2800" dirty="0" smtClean="0">
                          <a:latin typeface="Arial" panose="020B0604020202020204" pitchFamily="34" charset="0"/>
                          <a:cs typeface="Arial" panose="020B0604020202020204" pitchFamily="34" charset="0"/>
                        </a:rPr>
                        <a:t>14 mg/m² </a:t>
                      </a:r>
                      <a:r>
                        <a:rPr lang="de-DE" sz="2800" dirty="0" err="1" smtClean="0">
                          <a:latin typeface="Arial" panose="020B0604020202020204" pitchFamily="34" charset="0"/>
                          <a:cs typeface="Arial" panose="020B0604020202020204" pitchFamily="34" charset="0"/>
                        </a:rPr>
                        <a:t>body</a:t>
                      </a:r>
                      <a:r>
                        <a:rPr lang="de-DE" sz="2800" dirty="0" smtClean="0">
                          <a:latin typeface="Arial" panose="020B0604020202020204" pitchFamily="34" charset="0"/>
                          <a:cs typeface="Arial" panose="020B0604020202020204" pitchFamily="34" charset="0"/>
                        </a:rPr>
                        <a:t> </a:t>
                      </a:r>
                      <a:r>
                        <a:rPr lang="de-DE" sz="2800" dirty="0" err="1" smtClean="0">
                          <a:latin typeface="Arial" panose="020B0604020202020204" pitchFamily="34" charset="0"/>
                          <a:cs typeface="Arial" panose="020B0604020202020204" pitchFamily="34" charset="0"/>
                        </a:rPr>
                        <a:t>surface</a:t>
                      </a:r>
                      <a:endParaRPr lang="de-DE" sz="2800" dirty="0" smtClean="0">
                        <a:latin typeface="Arial" panose="020B0604020202020204" pitchFamily="34" charset="0"/>
                        <a:cs typeface="Arial" panose="020B0604020202020204" pitchFamily="34" charset="0"/>
                      </a:endParaRPr>
                    </a:p>
                  </a:txBody>
                  <a:tcPr/>
                </a:tc>
              </a:tr>
            </a:tbl>
          </a:graphicData>
        </a:graphic>
      </p:graphicFrame>
      <p:sp>
        <p:nvSpPr>
          <p:cNvPr id="3" name="Rechteck 2"/>
          <p:cNvSpPr/>
          <p:nvPr/>
        </p:nvSpPr>
        <p:spPr>
          <a:xfrm>
            <a:off x="3317544" y="474843"/>
            <a:ext cx="1265090" cy="523220"/>
          </a:xfrm>
          <a:prstGeom prst="rect">
            <a:avLst/>
          </a:prstGeom>
        </p:spPr>
        <p:txBody>
          <a:bodyPr wrap="none">
            <a:spAutoFit/>
          </a:bodyPr>
          <a:lstStyle/>
          <a:p>
            <a:r>
              <a:rPr lang="de-DE" sz="2800" b="1" dirty="0" err="1" smtClean="0">
                <a:latin typeface="Arial" panose="020B0604020202020204" pitchFamily="34" charset="0"/>
                <a:cs typeface="Arial" panose="020B0604020202020204" pitchFamily="34" charset="0"/>
              </a:rPr>
              <a:t>Doses</a:t>
            </a:r>
            <a:endParaRPr lang="de-DE"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172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730486" y="380268"/>
            <a:ext cx="3348994" cy="584775"/>
          </a:xfrm>
          <a:prstGeom prst="rect">
            <a:avLst/>
          </a:prstGeom>
        </p:spPr>
        <p:txBody>
          <a:bodyPr wrap="none">
            <a:spAutoFit/>
          </a:bodyPr>
          <a:lstStyle/>
          <a:p>
            <a:r>
              <a:rPr lang="en-US" sz="3200" b="1" dirty="0" smtClean="0"/>
              <a:t>Therapy results</a:t>
            </a:r>
            <a:endParaRPr lang="de-DE" sz="3200" b="1" dirty="0"/>
          </a:p>
        </p:txBody>
      </p:sp>
      <p:sp>
        <p:nvSpPr>
          <p:cNvPr id="3" name="Rechteck 2"/>
          <p:cNvSpPr/>
          <p:nvPr/>
        </p:nvSpPr>
        <p:spPr>
          <a:xfrm>
            <a:off x="467833" y="1197635"/>
            <a:ext cx="8187070" cy="4893647"/>
          </a:xfrm>
          <a:prstGeom prst="rect">
            <a:avLst/>
          </a:prstGeom>
        </p:spPr>
        <p:txBody>
          <a:bodyPr wrap="square">
            <a:spAutoFit/>
          </a:bodyPr>
          <a:lstStyle/>
          <a:p>
            <a:pPr marL="342900" indent="-342900">
              <a:buFont typeface="Wingdings" panose="05000000000000000000" pitchFamily="2" charset="2"/>
              <a:buChar char="Ø"/>
            </a:pPr>
            <a:r>
              <a:rPr lang="en-US" sz="2400" dirty="0" smtClean="0"/>
              <a:t>Tumor shrinkage in the liver was measured between 37,5 – 75% in size 3 months after the end of therapy            ► </a:t>
            </a:r>
            <a:r>
              <a:rPr lang="en-US" sz="2400" u="sng" dirty="0" smtClean="0"/>
              <a:t>partial remission</a:t>
            </a:r>
          </a:p>
          <a:p>
            <a:pPr marL="342900" indent="-342900">
              <a:buFont typeface="Wingdings" panose="05000000000000000000" pitchFamily="2" charset="2"/>
              <a:buChar char="Ø"/>
            </a:pPr>
            <a:endParaRPr lang="en-US" sz="2400" u="sng" dirty="0" smtClean="0"/>
          </a:p>
          <a:p>
            <a:pPr marL="342900" indent="-342900">
              <a:buFont typeface="Wingdings" panose="05000000000000000000" pitchFamily="2" charset="2"/>
              <a:buChar char="Ø"/>
            </a:pPr>
            <a:r>
              <a:rPr lang="en-US" sz="2400" dirty="0" smtClean="0"/>
              <a:t>At this time blood values of the liver had been partially </a:t>
            </a:r>
            <a:r>
              <a:rPr lang="en-US" sz="2400" dirty="0" err="1" smtClean="0"/>
              <a:t>normalised</a:t>
            </a:r>
            <a:r>
              <a:rPr lang="en-US" sz="2400" dirty="0" smtClean="0"/>
              <a:t>.                                                                        Hence, the </a:t>
            </a:r>
            <a:r>
              <a:rPr lang="en-US" sz="2400" dirty="0" err="1" smtClean="0"/>
              <a:t>anaesthesist</a:t>
            </a:r>
            <a:r>
              <a:rPr lang="en-US" sz="2400" dirty="0" smtClean="0"/>
              <a:t> was able to gain narcosis for breast ablation.</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2 weeks later the patient was discharged from hospital</a:t>
            </a:r>
          </a:p>
          <a:p>
            <a:pPr marL="342900" indent="-342900">
              <a:buFont typeface="Wingdings" panose="05000000000000000000" pitchFamily="2" charset="2"/>
              <a:buChar char="Ø"/>
            </a:pPr>
            <a:endParaRPr lang="en-US" sz="2400" dirty="0" smtClean="0"/>
          </a:p>
          <a:p>
            <a:pPr marL="342900" indent="-342900">
              <a:buFont typeface="Wingdings" panose="05000000000000000000" pitchFamily="2" charset="2"/>
              <a:buChar char="Ø"/>
            </a:pPr>
            <a:r>
              <a:rPr lang="en-US" sz="2400" dirty="0" smtClean="0"/>
              <a:t>The patient survived about 2 years without clinical problems</a:t>
            </a:r>
          </a:p>
        </p:txBody>
      </p:sp>
    </p:spTree>
    <p:extLst>
      <p:ext uri="{BB962C8B-B14F-4D97-AF65-F5344CB8AC3E}">
        <p14:creationId xmlns:p14="http://schemas.microsoft.com/office/powerpoint/2010/main" val="905632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719314" y="380270"/>
            <a:ext cx="2597186" cy="584775"/>
          </a:xfrm>
          <a:prstGeom prst="rect">
            <a:avLst/>
          </a:prstGeom>
        </p:spPr>
        <p:txBody>
          <a:bodyPr wrap="none">
            <a:spAutoFit/>
          </a:bodyPr>
          <a:lstStyle/>
          <a:p>
            <a:r>
              <a:rPr lang="en-US" sz="3200" b="1" dirty="0" smtClean="0"/>
              <a:t>Discussion I</a:t>
            </a:r>
            <a:endParaRPr lang="de-DE" sz="3200" b="1" dirty="0"/>
          </a:p>
        </p:txBody>
      </p:sp>
      <p:sp>
        <p:nvSpPr>
          <p:cNvPr id="3" name="Rechteck 2"/>
          <p:cNvSpPr/>
          <p:nvPr/>
        </p:nvSpPr>
        <p:spPr>
          <a:xfrm>
            <a:off x="85060" y="1273996"/>
            <a:ext cx="8910083" cy="4401205"/>
          </a:xfrm>
          <a:prstGeom prst="rect">
            <a:avLst/>
          </a:prstGeom>
        </p:spPr>
        <p:txBody>
          <a:bodyPr wrap="square">
            <a:spAutoFit/>
          </a:bodyPr>
          <a:lstStyle/>
          <a:p>
            <a:r>
              <a:rPr lang="en-US" sz="2800" dirty="0" smtClean="0"/>
              <a:t>By means of the RES</a:t>
            </a:r>
            <a:r>
              <a:rPr lang="en-US" sz="2800" dirty="0"/>
              <a:t> </a:t>
            </a:r>
            <a:r>
              <a:rPr lang="en-US" sz="2800" dirty="0" smtClean="0"/>
              <a:t>fluid iron has a large adherence to the liver with high concentration of </a:t>
            </a:r>
            <a:r>
              <a:rPr lang="en-US" sz="2800" dirty="0" err="1" smtClean="0"/>
              <a:t>mitoxantrone</a:t>
            </a:r>
            <a:r>
              <a:rPr lang="en-US" sz="2800" dirty="0" smtClean="0"/>
              <a:t> in the target organ and low concentration in the blood. </a:t>
            </a:r>
          </a:p>
          <a:p>
            <a:endParaRPr lang="en-US" sz="2800" dirty="0" smtClean="0"/>
          </a:p>
          <a:p>
            <a:r>
              <a:rPr lang="en-US" sz="2800" dirty="0" smtClean="0"/>
              <a:t>In the end, the success can be explained by the fact that in the liver iron undergoes phagocytosis by the </a:t>
            </a:r>
            <a:r>
              <a:rPr lang="en-US" sz="2800" dirty="0" err="1" smtClean="0"/>
              <a:t>Kupffer</a:t>
            </a:r>
            <a:r>
              <a:rPr lang="en-US" sz="2800" dirty="0" smtClean="0"/>
              <a:t> star cells.</a:t>
            </a:r>
            <a:endParaRPr lang="en-US" sz="2800" dirty="0"/>
          </a:p>
          <a:p>
            <a:endParaRPr lang="en-US" sz="2800" dirty="0" smtClean="0"/>
          </a:p>
          <a:p>
            <a:r>
              <a:rPr lang="en-US" sz="2800" dirty="0" smtClean="0"/>
              <a:t>Hence, we were able to perform a nearly local therapy by </a:t>
            </a:r>
            <a:r>
              <a:rPr lang="en-US" sz="2800" dirty="0" err="1" smtClean="0"/>
              <a:t>systemical</a:t>
            </a:r>
            <a:r>
              <a:rPr lang="en-US" sz="2800" dirty="0" smtClean="0"/>
              <a:t> approach.</a:t>
            </a:r>
            <a:endParaRPr lang="de-DE" sz="2800" dirty="0"/>
          </a:p>
        </p:txBody>
      </p:sp>
    </p:spTree>
    <p:extLst>
      <p:ext uri="{BB962C8B-B14F-4D97-AF65-F5344CB8AC3E}">
        <p14:creationId xmlns:p14="http://schemas.microsoft.com/office/powerpoint/2010/main" val="2322704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05868" y="380269"/>
            <a:ext cx="2710999" cy="584775"/>
          </a:xfrm>
          <a:prstGeom prst="rect">
            <a:avLst/>
          </a:prstGeom>
        </p:spPr>
        <p:txBody>
          <a:bodyPr wrap="none">
            <a:spAutoFit/>
          </a:bodyPr>
          <a:lstStyle/>
          <a:p>
            <a:r>
              <a:rPr lang="en-US" sz="3200" b="1" dirty="0" smtClean="0"/>
              <a:t>Discussion II</a:t>
            </a:r>
            <a:endParaRPr lang="de-DE" sz="3200" b="1" dirty="0"/>
          </a:p>
        </p:txBody>
      </p:sp>
      <p:sp>
        <p:nvSpPr>
          <p:cNvPr id="2" name="Rechteck 1"/>
          <p:cNvSpPr/>
          <p:nvPr/>
        </p:nvSpPr>
        <p:spPr>
          <a:xfrm>
            <a:off x="467832" y="1431551"/>
            <a:ext cx="8187070" cy="3539430"/>
          </a:xfrm>
          <a:prstGeom prst="rect">
            <a:avLst/>
          </a:prstGeom>
        </p:spPr>
        <p:txBody>
          <a:bodyPr wrap="square">
            <a:spAutoFit/>
          </a:bodyPr>
          <a:lstStyle/>
          <a:p>
            <a:r>
              <a:rPr lang="en-US" sz="3200" dirty="0" smtClean="0"/>
              <a:t>This </a:t>
            </a:r>
            <a:r>
              <a:rPr lang="en-US" sz="3200" dirty="0"/>
              <a:t>new technique is a therapeutic </a:t>
            </a:r>
            <a:r>
              <a:rPr lang="en-US" sz="3200" dirty="0" smtClean="0"/>
              <a:t>option </a:t>
            </a:r>
          </a:p>
          <a:p>
            <a:r>
              <a:rPr lang="en-US" sz="3200" dirty="0"/>
              <a:t>f</a:t>
            </a:r>
            <a:r>
              <a:rPr lang="en-US" sz="3200" dirty="0" smtClean="0"/>
              <a:t>or primary </a:t>
            </a:r>
            <a:r>
              <a:rPr lang="en-US" sz="3200" dirty="0"/>
              <a:t>and secondary tumors </a:t>
            </a:r>
            <a:endParaRPr lang="en-US" sz="3200" dirty="0" smtClean="0"/>
          </a:p>
          <a:p>
            <a:r>
              <a:rPr lang="en-US" sz="3200" dirty="0" smtClean="0"/>
              <a:t>of </a:t>
            </a:r>
            <a:r>
              <a:rPr lang="en-US" sz="3200" dirty="0"/>
              <a:t>the liver </a:t>
            </a:r>
            <a:r>
              <a:rPr lang="en-US" sz="3200" dirty="0" smtClean="0"/>
              <a:t>to </a:t>
            </a:r>
            <a:r>
              <a:rPr lang="en-US" sz="3200" dirty="0"/>
              <a:t>reduce the </a:t>
            </a:r>
            <a:r>
              <a:rPr lang="en-US" sz="3200" dirty="0" smtClean="0"/>
              <a:t>tumor </a:t>
            </a:r>
            <a:r>
              <a:rPr lang="en-US" sz="3200" dirty="0"/>
              <a:t>mass </a:t>
            </a:r>
            <a:endParaRPr lang="en-US" sz="3200" dirty="0" smtClean="0"/>
          </a:p>
          <a:p>
            <a:r>
              <a:rPr lang="en-US" sz="3200" dirty="0" smtClean="0"/>
              <a:t>with </a:t>
            </a:r>
            <a:r>
              <a:rPr lang="en-US" sz="3200" dirty="0"/>
              <a:t>higher </a:t>
            </a:r>
            <a:r>
              <a:rPr lang="en-US" sz="3200" dirty="0" smtClean="0"/>
              <a:t>cytostatic concentrations </a:t>
            </a:r>
          </a:p>
          <a:p>
            <a:r>
              <a:rPr lang="en-US" sz="3200" dirty="0" smtClean="0"/>
              <a:t>and </a:t>
            </a:r>
            <a:r>
              <a:rPr lang="en-US" sz="3200" dirty="0"/>
              <a:t>less adverse effects for the </a:t>
            </a:r>
            <a:r>
              <a:rPr lang="en-US" sz="3200" dirty="0" smtClean="0"/>
              <a:t>patient,</a:t>
            </a:r>
          </a:p>
          <a:p>
            <a:r>
              <a:rPr lang="en-US" sz="3200" dirty="0"/>
              <a:t>e</a:t>
            </a:r>
            <a:r>
              <a:rPr lang="en-US" sz="3200" dirty="0" smtClean="0"/>
              <a:t>specially if the patient is unable </a:t>
            </a:r>
          </a:p>
          <a:p>
            <a:r>
              <a:rPr lang="en-US" sz="3200" dirty="0" smtClean="0"/>
              <a:t>to get a systemic standard therapy.</a:t>
            </a:r>
            <a:endParaRPr lang="de-DE" sz="3200" dirty="0"/>
          </a:p>
        </p:txBody>
      </p:sp>
    </p:spTree>
    <p:extLst>
      <p:ext uri="{BB962C8B-B14F-4D97-AF65-F5344CB8AC3E}">
        <p14:creationId xmlns:p14="http://schemas.microsoft.com/office/powerpoint/2010/main" val="12342469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hteck 4"/>
          <p:cNvSpPr>
            <a:spLocks noChangeArrowheads="1"/>
          </p:cNvSpPr>
          <p:nvPr/>
        </p:nvSpPr>
        <p:spPr bwMode="auto">
          <a:xfrm>
            <a:off x="53196" y="2113405"/>
            <a:ext cx="88037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de-DE" dirty="0" smtClean="0"/>
              <a:t>Due </a:t>
            </a:r>
            <a:r>
              <a:rPr lang="en-US" altLang="de-DE" dirty="0"/>
              <a:t>the physiological capacity of the liver for phagocytosis, </a:t>
            </a:r>
            <a:endParaRPr lang="en-US" altLang="de-DE" dirty="0" smtClean="0"/>
          </a:p>
          <a:p>
            <a:pPr algn="ctr" eaLnBrk="1" hangingPunct="1"/>
            <a:r>
              <a:rPr lang="en-US" altLang="de-DE" dirty="0" smtClean="0"/>
              <a:t>the </a:t>
            </a:r>
            <a:r>
              <a:rPr lang="en-US" altLang="de-DE" dirty="0"/>
              <a:t>iron is sluiced into the liver, </a:t>
            </a:r>
            <a:endParaRPr lang="en-US" altLang="de-DE" dirty="0" smtClean="0"/>
          </a:p>
          <a:p>
            <a:pPr algn="ctr" eaLnBrk="1" hangingPunct="1"/>
            <a:r>
              <a:rPr lang="en-US" altLang="de-DE" dirty="0" smtClean="0"/>
              <a:t>and </a:t>
            </a:r>
            <a:r>
              <a:rPr lang="en-US" altLang="de-DE" dirty="0"/>
              <a:t>undergoes phagocytosis by the terminal vascular macrophages and is </a:t>
            </a:r>
            <a:r>
              <a:rPr lang="en-US" altLang="de-DE" dirty="0" smtClean="0"/>
              <a:t>thereby absorbed</a:t>
            </a:r>
            <a:r>
              <a:rPr lang="en-US" altLang="de-DE" dirty="0"/>
              <a:t>. </a:t>
            </a:r>
          </a:p>
        </p:txBody>
      </p:sp>
      <p:sp>
        <p:nvSpPr>
          <p:cNvPr id="3" name="Rechteck 2"/>
          <p:cNvSpPr/>
          <p:nvPr/>
        </p:nvSpPr>
        <p:spPr>
          <a:xfrm>
            <a:off x="3168474" y="373543"/>
            <a:ext cx="2573141" cy="584775"/>
          </a:xfrm>
          <a:prstGeom prst="rect">
            <a:avLst/>
          </a:prstGeom>
        </p:spPr>
        <p:txBody>
          <a:bodyPr wrap="none">
            <a:spAutoFit/>
          </a:bodyPr>
          <a:lstStyle/>
          <a:p>
            <a:pPr algn="ctr"/>
            <a:r>
              <a:rPr lang="de-DE" sz="3200" b="1" dirty="0" err="1" smtClean="0">
                <a:latin typeface="Arial"/>
                <a:cs typeface="Arial"/>
              </a:rPr>
              <a:t>Introduction</a:t>
            </a:r>
            <a:endParaRPr lang="de-DE" sz="3200" b="1" dirty="0">
              <a:latin typeface="Arial"/>
              <a:cs typeface="Arial"/>
            </a:endParaRPr>
          </a:p>
        </p:txBody>
      </p:sp>
    </p:spTree>
    <p:extLst>
      <p:ext uri="{BB962C8B-B14F-4D97-AF65-F5344CB8AC3E}">
        <p14:creationId xmlns:p14="http://schemas.microsoft.com/office/powerpoint/2010/main" val="1992975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161125" y="4620746"/>
            <a:ext cx="6879337" cy="15204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lnSpc>
                <a:spcPct val="80000"/>
              </a:lnSpc>
            </a:pPr>
            <a:r>
              <a:rPr lang="de-DE" sz="1600" b="1" dirty="0" smtClean="0"/>
              <a:t>Prof</a:t>
            </a:r>
            <a:r>
              <a:rPr lang="de-DE" sz="1600" b="1" dirty="0"/>
              <a:t>. Dr. med. W. Wagner </a:t>
            </a:r>
          </a:p>
          <a:p>
            <a:pPr algn="r" eaLnBrk="1" hangingPunct="1"/>
            <a:r>
              <a:rPr lang="de-DE" sz="1600" b="1" dirty="0" smtClean="0"/>
              <a:t>			Paracelsus-Strahlenklinik </a:t>
            </a:r>
            <a:r>
              <a:rPr lang="de-DE" sz="1600" b="1" dirty="0"/>
              <a:t>Osnabrück</a:t>
            </a:r>
          </a:p>
          <a:p>
            <a:pPr algn="r" eaLnBrk="1" hangingPunct="1"/>
            <a:r>
              <a:rPr lang="de-DE" sz="1600" b="1" dirty="0" smtClean="0"/>
              <a:t>			Am </a:t>
            </a:r>
            <a:r>
              <a:rPr lang="de-DE" sz="1600" b="1" dirty="0" err="1"/>
              <a:t>Natruper</a:t>
            </a:r>
            <a:r>
              <a:rPr lang="de-DE" sz="1600" b="1" dirty="0"/>
              <a:t> Holz 69</a:t>
            </a:r>
          </a:p>
          <a:p>
            <a:pPr algn="r" eaLnBrk="1" hangingPunct="1"/>
            <a:r>
              <a:rPr lang="de-DE" sz="1600" b="1" dirty="0" smtClean="0"/>
              <a:t>			49076 Osnabrück / Germany</a:t>
            </a:r>
            <a:endParaRPr lang="de-DE" sz="1600" b="1" dirty="0"/>
          </a:p>
          <a:p>
            <a:pPr algn="r" eaLnBrk="1" hangingPunct="1"/>
            <a:r>
              <a:rPr lang="de-DE" sz="1600" b="1" dirty="0" smtClean="0"/>
              <a:t>			Phone: +49 (0) 541-966-4853</a:t>
            </a:r>
            <a:endParaRPr lang="de-DE" sz="1600" b="1" dirty="0"/>
          </a:p>
          <a:p>
            <a:pPr algn="r" eaLnBrk="1" hangingPunct="1"/>
            <a:r>
              <a:rPr lang="de-DE" sz="1600" b="1" dirty="0" smtClean="0">
                <a:cs typeface="Arial" charset="0"/>
              </a:rPr>
              <a:t>			E-Mail</a:t>
            </a:r>
            <a:r>
              <a:rPr lang="de-DE" sz="1600" b="1" dirty="0">
                <a:cs typeface="Arial" charset="0"/>
              </a:rPr>
              <a:t>: prof.wolfgang.wagner@paracelsus-kliniken.de</a:t>
            </a: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691" y="104022"/>
            <a:ext cx="6658769" cy="4421031"/>
          </a:xfrm>
          <a:prstGeom prst="rect">
            <a:avLst/>
          </a:prstGeom>
        </p:spPr>
      </p:pic>
      <p:sp>
        <p:nvSpPr>
          <p:cNvPr id="3075" name="Text Box 3"/>
          <p:cNvSpPr txBox="1">
            <a:spLocks noChangeArrowheads="1"/>
          </p:cNvSpPr>
          <p:nvPr/>
        </p:nvSpPr>
        <p:spPr bwMode="auto">
          <a:xfrm>
            <a:off x="3414444" y="360960"/>
            <a:ext cx="5155398" cy="1077218"/>
          </a:xfrm>
          <a:prstGeom prst="rect">
            <a:avLst/>
          </a:prstGeom>
          <a:noFill/>
          <a:ln w="9525">
            <a:noFill/>
            <a:miter lim="800000"/>
            <a:headEnd/>
            <a:tailEnd/>
          </a:ln>
        </p:spPr>
        <p:txBody>
          <a:bodyPr wrap="square">
            <a:spAutoFit/>
          </a:bodyPr>
          <a:lstStyle/>
          <a:p>
            <a:pPr algn="ctr"/>
            <a:r>
              <a:rPr lang="de-DE" sz="3200" b="1" dirty="0" err="1">
                <a:effectLst>
                  <a:outerShdw blurRad="38100" dist="38100" dir="2700000" algn="tl">
                    <a:srgbClr val="000000">
                      <a:alpha val="43137"/>
                    </a:srgbClr>
                  </a:outerShdw>
                </a:effectLst>
              </a:rPr>
              <a:t>Thank</a:t>
            </a:r>
            <a:r>
              <a:rPr lang="de-DE" sz="3200" b="1" dirty="0">
                <a:effectLst>
                  <a:outerShdw blurRad="38100" dist="38100" dir="2700000" algn="tl">
                    <a:srgbClr val="000000">
                      <a:alpha val="43137"/>
                    </a:srgbClr>
                  </a:outerShdw>
                </a:effectLst>
              </a:rPr>
              <a:t> </a:t>
            </a:r>
            <a:r>
              <a:rPr lang="de-DE" sz="3200" b="1" dirty="0" err="1">
                <a:effectLst>
                  <a:outerShdw blurRad="38100" dist="38100" dir="2700000" algn="tl">
                    <a:srgbClr val="000000">
                      <a:alpha val="43137"/>
                    </a:srgbClr>
                  </a:outerShdw>
                </a:effectLst>
              </a:rPr>
              <a:t>you</a:t>
            </a:r>
            <a:r>
              <a:rPr lang="de-DE" sz="3200" b="1" dirty="0">
                <a:effectLst>
                  <a:outerShdw blurRad="38100" dist="38100" dir="2700000" algn="tl">
                    <a:srgbClr val="000000">
                      <a:alpha val="43137"/>
                    </a:srgbClr>
                  </a:outerShdw>
                </a:effectLst>
              </a:rPr>
              <a:t> </a:t>
            </a:r>
            <a:r>
              <a:rPr lang="de-DE" sz="3200" b="1" dirty="0" err="1" smtClean="0">
                <a:effectLst>
                  <a:outerShdw blurRad="38100" dist="38100" dir="2700000" algn="tl">
                    <a:srgbClr val="000000">
                      <a:alpha val="43137"/>
                    </a:srgbClr>
                  </a:outerShdw>
                </a:effectLst>
              </a:rPr>
              <a:t>for</a:t>
            </a:r>
            <a:r>
              <a:rPr lang="de-DE" sz="3200" b="1" dirty="0" smtClean="0">
                <a:effectLst>
                  <a:outerShdw blurRad="38100" dist="38100" dir="2700000" algn="tl">
                    <a:srgbClr val="000000">
                      <a:alpha val="43137"/>
                    </a:srgbClr>
                  </a:outerShdw>
                </a:effectLst>
              </a:rPr>
              <a:t> </a:t>
            </a:r>
            <a:r>
              <a:rPr lang="de-DE" sz="3200" b="1" dirty="0" err="1">
                <a:effectLst>
                  <a:outerShdw blurRad="38100" dist="38100" dir="2700000" algn="tl">
                    <a:srgbClr val="000000">
                      <a:alpha val="43137"/>
                    </a:srgbClr>
                  </a:outerShdw>
                </a:effectLst>
              </a:rPr>
              <a:t>your</a:t>
            </a:r>
            <a:r>
              <a:rPr lang="de-DE" sz="3200" b="1" dirty="0">
                <a:effectLst>
                  <a:outerShdw blurRad="38100" dist="38100" dir="2700000" algn="tl">
                    <a:srgbClr val="000000">
                      <a:alpha val="43137"/>
                    </a:srgbClr>
                  </a:outerShdw>
                </a:effectLst>
              </a:rPr>
              <a:t> </a:t>
            </a:r>
          </a:p>
          <a:p>
            <a:pPr algn="ctr"/>
            <a:r>
              <a:rPr lang="de-DE" sz="3200" b="1" dirty="0" err="1" smtClean="0">
                <a:effectLst>
                  <a:outerShdw blurRad="38100" dist="38100" dir="2700000" algn="tl">
                    <a:srgbClr val="000000">
                      <a:alpha val="43137"/>
                    </a:srgbClr>
                  </a:outerShdw>
                </a:effectLst>
              </a:rPr>
              <a:t>kind</a:t>
            </a:r>
            <a:r>
              <a:rPr lang="de-DE" sz="3200" b="1" dirty="0" smtClean="0">
                <a:effectLst>
                  <a:outerShdw blurRad="38100" dist="38100" dir="2700000" algn="tl">
                    <a:srgbClr val="000000">
                      <a:alpha val="43137"/>
                    </a:srgbClr>
                  </a:outerShdw>
                </a:effectLst>
              </a:rPr>
              <a:t> </a:t>
            </a:r>
            <a:r>
              <a:rPr lang="de-DE" sz="3200" b="1" dirty="0" err="1">
                <a:effectLst>
                  <a:outerShdw blurRad="38100" dist="38100" dir="2700000" algn="tl">
                    <a:srgbClr val="000000">
                      <a:alpha val="43137"/>
                    </a:srgbClr>
                  </a:outerShdw>
                </a:effectLst>
              </a:rPr>
              <a:t>attention</a:t>
            </a:r>
            <a:r>
              <a:rPr lang="de-DE" sz="3200" b="1" dirty="0">
                <a:effectLst>
                  <a:outerShdw blurRad="38100" dist="38100" dir="2700000" algn="tl">
                    <a:srgbClr val="000000">
                      <a:alpha val="43137"/>
                    </a:srgbClr>
                  </a:outerShdw>
                </a:effectLst>
              </a:rPr>
              <a:t>!</a:t>
            </a:r>
            <a:endParaRPr lang="de-DE"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19487" y="1114645"/>
            <a:ext cx="6861258" cy="2154436"/>
          </a:xfrm>
          <a:prstGeom prst="rect">
            <a:avLst/>
          </a:prstGeom>
        </p:spPr>
        <p:txBody>
          <a:bodyPr vert="horz" wrap="square" lIns="0" tIns="0" rIns="0" bIns="0" rtlCol="0">
            <a:spAutoFit/>
          </a:bodyPr>
          <a:lstStyle/>
          <a:p>
            <a:r>
              <a:rPr lang="de-DE" sz="2800" dirty="0" smtClean="0">
                <a:latin typeface="Arial"/>
                <a:cs typeface="Arial"/>
              </a:rPr>
              <a:t>adult </a:t>
            </a:r>
            <a:r>
              <a:rPr lang="de-DE" sz="2800" dirty="0">
                <a:latin typeface="Arial"/>
                <a:cs typeface="Arial"/>
              </a:rPr>
              <a:t>Wag/</a:t>
            </a:r>
            <a:r>
              <a:rPr lang="de-DE" sz="2800" dirty="0" err="1">
                <a:latin typeface="Arial"/>
                <a:cs typeface="Arial"/>
              </a:rPr>
              <a:t>Rij</a:t>
            </a:r>
            <a:r>
              <a:rPr lang="de-DE" sz="2800" dirty="0">
                <a:latin typeface="Arial"/>
                <a:cs typeface="Arial"/>
              </a:rPr>
              <a:t> </a:t>
            </a:r>
            <a:r>
              <a:rPr lang="de-DE" sz="2800" dirty="0" err="1" smtClean="0">
                <a:latin typeface="Arial"/>
                <a:cs typeface="Arial"/>
              </a:rPr>
              <a:t>rats</a:t>
            </a:r>
            <a:endParaRPr lang="de-DE" sz="2800" dirty="0" smtClean="0">
              <a:latin typeface="Arial"/>
              <a:cs typeface="Arial"/>
            </a:endParaRPr>
          </a:p>
          <a:p>
            <a:r>
              <a:rPr lang="de-DE" sz="2800" dirty="0" smtClean="0">
                <a:latin typeface="Arial"/>
                <a:cs typeface="Arial"/>
              </a:rPr>
              <a:t>n=72</a:t>
            </a:r>
          </a:p>
          <a:p>
            <a:r>
              <a:rPr lang="en-US" sz="2800" dirty="0">
                <a:latin typeface="Arial"/>
                <a:cs typeface="Arial"/>
              </a:rPr>
              <a:t>transfected with </a:t>
            </a:r>
            <a:r>
              <a:rPr lang="en-US" sz="2800" dirty="0" err="1">
                <a:latin typeface="Arial"/>
                <a:cs typeface="Arial"/>
              </a:rPr>
              <a:t>rhabdomyosarcoma</a:t>
            </a:r>
            <a:r>
              <a:rPr lang="en-US" sz="2800" dirty="0">
                <a:latin typeface="Arial"/>
                <a:cs typeface="Arial"/>
              </a:rPr>
              <a:t> R</a:t>
            </a:r>
            <a:r>
              <a:rPr lang="en-US" sz="2800" baseline="-25000" dirty="0">
                <a:latin typeface="Arial"/>
                <a:cs typeface="Arial"/>
              </a:rPr>
              <a:t>1</a:t>
            </a:r>
            <a:r>
              <a:rPr lang="en-US" sz="2800" dirty="0">
                <a:latin typeface="Arial"/>
                <a:cs typeface="Arial"/>
              </a:rPr>
              <a:t>H </a:t>
            </a:r>
          </a:p>
          <a:p>
            <a:r>
              <a:rPr lang="en-US" sz="2800" dirty="0" smtClean="0">
                <a:latin typeface="Arial"/>
                <a:cs typeface="Arial"/>
              </a:rPr>
              <a:t>in </a:t>
            </a:r>
            <a:r>
              <a:rPr lang="en-US" sz="2800" dirty="0">
                <a:latin typeface="Arial"/>
                <a:cs typeface="Arial"/>
              </a:rPr>
              <a:t>their right </a:t>
            </a:r>
            <a:r>
              <a:rPr lang="en-US" sz="2800" dirty="0" smtClean="0">
                <a:latin typeface="Arial"/>
                <a:cs typeface="Arial"/>
              </a:rPr>
              <a:t>gastrocnemius muscle</a:t>
            </a:r>
          </a:p>
          <a:p>
            <a:r>
              <a:rPr lang="en-US" sz="2800" dirty="0">
                <a:latin typeface="Arial"/>
                <a:cs typeface="Arial"/>
              </a:rPr>
              <a:t>a</a:t>
            </a:r>
            <a:r>
              <a:rPr lang="en-US" sz="2800" dirty="0" smtClean="0">
                <a:latin typeface="Arial"/>
                <a:cs typeface="Arial"/>
              </a:rPr>
              <a:t>nd in the liver</a:t>
            </a:r>
            <a:endParaRPr lang="de-DE" sz="2800" dirty="0" smtClean="0">
              <a:latin typeface="Arial"/>
              <a:cs typeface="Aria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116" y="3090729"/>
            <a:ext cx="4052490" cy="2709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2924826" y="362911"/>
            <a:ext cx="2741456" cy="523220"/>
          </a:xfrm>
          <a:prstGeom prst="rect">
            <a:avLst/>
          </a:prstGeom>
        </p:spPr>
        <p:txBody>
          <a:bodyPr wrap="none">
            <a:spAutoFit/>
          </a:bodyPr>
          <a:lstStyle/>
          <a:p>
            <a:pPr algn="ctr"/>
            <a:r>
              <a:rPr lang="de-DE" sz="2800" b="1" dirty="0" err="1">
                <a:latin typeface="Arial"/>
                <a:cs typeface="Arial"/>
              </a:rPr>
              <a:t>Animal</a:t>
            </a:r>
            <a:r>
              <a:rPr lang="de-DE" sz="2800" b="1" dirty="0">
                <a:latin typeface="Arial"/>
                <a:cs typeface="Arial"/>
              </a:rPr>
              <a:t> </a:t>
            </a:r>
            <a:r>
              <a:rPr lang="de-DE" sz="2800" b="1" dirty="0" err="1">
                <a:latin typeface="Arial"/>
                <a:cs typeface="Arial"/>
              </a:rPr>
              <a:t>studies</a:t>
            </a:r>
            <a:endParaRPr lang="de-DE" sz="2800" b="1" dirty="0">
              <a:latin typeface="Arial"/>
              <a:cs typeface="Arial"/>
            </a:endParaRPr>
          </a:p>
        </p:txBody>
      </p:sp>
      <p:sp>
        <p:nvSpPr>
          <p:cNvPr id="5" name="Rechteck 4"/>
          <p:cNvSpPr/>
          <p:nvPr/>
        </p:nvSpPr>
        <p:spPr>
          <a:xfrm>
            <a:off x="180754" y="4537599"/>
            <a:ext cx="4603898" cy="1384995"/>
          </a:xfrm>
          <a:prstGeom prst="rect">
            <a:avLst/>
          </a:prstGeom>
        </p:spPr>
        <p:txBody>
          <a:bodyPr wrap="square">
            <a:spAutoFit/>
          </a:bodyPr>
          <a:lstStyle/>
          <a:p>
            <a:r>
              <a:rPr lang="en-US" sz="2800" dirty="0"/>
              <a:t>t</a:t>
            </a:r>
            <a:r>
              <a:rPr lang="en-US" sz="2800" dirty="0" smtClean="0"/>
              <a:t>reated with </a:t>
            </a:r>
            <a:r>
              <a:rPr lang="en-US" sz="2800" dirty="0" err="1" smtClean="0"/>
              <a:t>Mitoxantrone</a:t>
            </a:r>
            <a:r>
              <a:rPr lang="en-US" sz="2800" dirty="0" smtClean="0"/>
              <a:t> </a:t>
            </a:r>
          </a:p>
          <a:p>
            <a:r>
              <a:rPr lang="en-US" sz="2800" dirty="0" smtClean="0"/>
              <a:t>(Fe</a:t>
            </a:r>
            <a:r>
              <a:rPr lang="en-US" sz="2800" baseline="-25000" dirty="0" smtClean="0"/>
              <a:t>3</a:t>
            </a:r>
            <a:r>
              <a:rPr lang="en-US" sz="2800" dirty="0" smtClean="0"/>
              <a:t>O</a:t>
            </a:r>
            <a:r>
              <a:rPr lang="en-US" sz="2800" baseline="-25000" dirty="0" smtClean="0"/>
              <a:t>4</a:t>
            </a:r>
            <a:r>
              <a:rPr lang="en-US" sz="2800" dirty="0" smtClean="0"/>
              <a:t>) </a:t>
            </a:r>
          </a:p>
          <a:p>
            <a:r>
              <a:rPr lang="en-US" sz="2800" dirty="0" smtClean="0"/>
              <a:t>with and without a magnet.</a:t>
            </a:r>
            <a:endParaRPr lang="en-US" sz="2800" dirty="0"/>
          </a:p>
        </p:txBody>
      </p:sp>
    </p:spTree>
    <p:extLst>
      <p:ext uri="{BB962C8B-B14F-4D97-AF65-F5344CB8AC3E}">
        <p14:creationId xmlns:p14="http://schemas.microsoft.com/office/powerpoint/2010/main" val="4149959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19986" y="1621211"/>
            <a:ext cx="8436935" cy="2554545"/>
          </a:xfrm>
          <a:prstGeom prst="rect">
            <a:avLst/>
          </a:prstGeom>
        </p:spPr>
        <p:txBody>
          <a:bodyPr wrap="square">
            <a:spAutoFit/>
          </a:bodyPr>
          <a:lstStyle/>
          <a:p>
            <a:r>
              <a:rPr lang="en-US" sz="3200" dirty="0" err="1" smtClean="0"/>
              <a:t>Mitoxantrone</a:t>
            </a:r>
            <a:r>
              <a:rPr lang="en-US" sz="3200" dirty="0" smtClean="0"/>
              <a:t>-iron </a:t>
            </a:r>
            <a:r>
              <a:rPr lang="en-US" sz="3200" dirty="0"/>
              <a:t>oxide </a:t>
            </a:r>
            <a:r>
              <a:rPr lang="en-US" sz="3200" dirty="0" smtClean="0"/>
              <a:t>with </a:t>
            </a:r>
            <a:r>
              <a:rPr lang="en-US" sz="3200" dirty="0"/>
              <a:t>and without </a:t>
            </a:r>
            <a:endParaRPr lang="en-US" sz="3200" dirty="0" smtClean="0"/>
          </a:p>
          <a:p>
            <a:r>
              <a:rPr lang="en-US" sz="3200" dirty="0" smtClean="0"/>
              <a:t>an </a:t>
            </a:r>
            <a:r>
              <a:rPr lang="en-US" sz="3200" dirty="0" err="1" smtClean="0"/>
              <a:t>extracorporal</a:t>
            </a:r>
            <a:r>
              <a:rPr lang="en-US" sz="3200" dirty="0" smtClean="0"/>
              <a:t> </a:t>
            </a:r>
            <a:r>
              <a:rPr lang="en-US" sz="3200" dirty="0"/>
              <a:t>0.6 tesla magnet </a:t>
            </a:r>
            <a:endParaRPr lang="en-US" sz="3200" dirty="0" smtClean="0"/>
          </a:p>
          <a:p>
            <a:r>
              <a:rPr lang="en-US" sz="3200" dirty="0" smtClean="0"/>
              <a:t>and uncoupled </a:t>
            </a:r>
            <a:r>
              <a:rPr lang="en-US" sz="3200" dirty="0" err="1"/>
              <a:t>mitoxantrone</a:t>
            </a:r>
            <a:r>
              <a:rPr lang="en-US" sz="3200" dirty="0"/>
              <a:t> were measured in plasma and tumor tissue</a:t>
            </a:r>
          </a:p>
          <a:p>
            <a:r>
              <a:rPr lang="en-US" sz="3200" dirty="0"/>
              <a:t>for </a:t>
            </a:r>
            <a:r>
              <a:rPr lang="en-US" sz="3200" dirty="0" smtClean="0"/>
              <a:t>different doses </a:t>
            </a:r>
            <a:r>
              <a:rPr lang="en-US" sz="3200" dirty="0"/>
              <a:t>administration.</a:t>
            </a:r>
            <a:endParaRPr lang="de-DE" sz="3200" dirty="0"/>
          </a:p>
        </p:txBody>
      </p:sp>
      <p:sp>
        <p:nvSpPr>
          <p:cNvPr id="4" name="Rechteck 3"/>
          <p:cNvSpPr/>
          <p:nvPr/>
        </p:nvSpPr>
        <p:spPr>
          <a:xfrm>
            <a:off x="3521133" y="373543"/>
            <a:ext cx="1867819" cy="584775"/>
          </a:xfrm>
          <a:prstGeom prst="rect">
            <a:avLst/>
          </a:prstGeom>
        </p:spPr>
        <p:txBody>
          <a:bodyPr wrap="none">
            <a:spAutoFit/>
          </a:bodyPr>
          <a:lstStyle/>
          <a:p>
            <a:pPr algn="ctr"/>
            <a:r>
              <a:rPr lang="de-DE" sz="3200" b="1" dirty="0" err="1" smtClean="0">
                <a:latin typeface="Arial"/>
                <a:cs typeface="Arial"/>
              </a:rPr>
              <a:t>Methods</a:t>
            </a:r>
            <a:endParaRPr lang="de-DE" sz="3200" b="1" dirty="0">
              <a:latin typeface="Arial"/>
              <a:cs typeface="Arial"/>
            </a:endParaRPr>
          </a:p>
        </p:txBody>
      </p:sp>
    </p:spTree>
    <p:extLst>
      <p:ext uri="{BB962C8B-B14F-4D97-AF65-F5344CB8AC3E}">
        <p14:creationId xmlns:p14="http://schemas.microsoft.com/office/powerpoint/2010/main" val="376115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40242" y="5577442"/>
            <a:ext cx="8601739" cy="523220"/>
          </a:xfrm>
          <a:prstGeom prst="rect">
            <a:avLst/>
          </a:prstGeom>
        </p:spPr>
        <p:txBody>
          <a:bodyPr wrap="square">
            <a:spAutoFit/>
          </a:bodyPr>
          <a:lstStyle/>
          <a:p>
            <a:r>
              <a:rPr lang="en-US" sz="2800" dirty="0" smtClean="0"/>
              <a:t>The magnet was used for tumors outside the liver!</a:t>
            </a:r>
            <a:endParaRPr lang="en-US" sz="28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4" name="Objekt 3"/>
          <p:cNvGraphicFramePr>
            <a:graphicFrameLocks noChangeAspect="1"/>
          </p:cNvGraphicFramePr>
          <p:nvPr>
            <p:extLst>
              <p:ext uri="{D42A27DB-BD31-4B8C-83A1-F6EECF244321}">
                <p14:modId xmlns:p14="http://schemas.microsoft.com/office/powerpoint/2010/main" val="3885826497"/>
              </p:ext>
            </p:extLst>
          </p:nvPr>
        </p:nvGraphicFramePr>
        <p:xfrm>
          <a:off x="1318437" y="1573619"/>
          <a:ext cx="5544198" cy="3296093"/>
        </p:xfrm>
        <a:graphic>
          <a:graphicData uri="http://schemas.openxmlformats.org/presentationml/2006/ole">
            <mc:AlternateContent xmlns:mc="http://schemas.openxmlformats.org/markup-compatibility/2006">
              <mc:Choice xmlns:v="urn:schemas-microsoft-com:vml" Requires="v">
                <p:oleObj spid="_x0000_s1033" r:id="rId3" imgW="11580952" imgH="7504762" progId="MSPhotoEd.3">
                  <p:embed/>
                </p:oleObj>
              </mc:Choice>
              <mc:Fallback>
                <p:oleObj r:id="rId3" imgW="11580952" imgH="7504762" progId="MSPhotoEd.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t="11516"/>
                      <a:stretch>
                        <a:fillRect/>
                      </a:stretch>
                    </p:blipFill>
                    <p:spPr bwMode="auto">
                      <a:xfrm>
                        <a:off x="1318437" y="1573619"/>
                        <a:ext cx="5544198" cy="3296093"/>
                      </a:xfrm>
                      <a:prstGeom prst="rect">
                        <a:avLst/>
                      </a:prstGeom>
                      <a:noFill/>
                    </p:spPr>
                  </p:pic>
                </p:oleObj>
              </mc:Fallback>
            </mc:AlternateContent>
          </a:graphicData>
        </a:graphic>
      </p:graphicFrame>
      <p:sp>
        <p:nvSpPr>
          <p:cNvPr id="5" name="Rectangle 3"/>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cxnSp>
        <p:nvCxnSpPr>
          <p:cNvPr id="7" name="Gerade Verbindung 6"/>
          <p:cNvCxnSpPr/>
          <p:nvPr/>
        </p:nvCxnSpPr>
        <p:spPr>
          <a:xfrm>
            <a:off x="6241313" y="4157330"/>
            <a:ext cx="233916" cy="0"/>
          </a:xfrm>
          <a:prstGeom prst="line">
            <a:avLst/>
          </a:prstGeom>
          <a:effectLst/>
        </p:spPr>
        <p:style>
          <a:lnRef idx="2">
            <a:schemeClr val="dk1"/>
          </a:lnRef>
          <a:fillRef idx="0">
            <a:schemeClr val="dk1"/>
          </a:fillRef>
          <a:effectRef idx="1">
            <a:schemeClr val="dk1"/>
          </a:effectRef>
          <a:fontRef idx="minor">
            <a:schemeClr val="tx1"/>
          </a:fontRef>
        </p:style>
      </p:cxnSp>
      <p:cxnSp>
        <p:nvCxnSpPr>
          <p:cNvPr id="11" name="Gerade Verbindung 10"/>
          <p:cNvCxnSpPr/>
          <p:nvPr/>
        </p:nvCxnSpPr>
        <p:spPr>
          <a:xfrm>
            <a:off x="5961322" y="4596810"/>
            <a:ext cx="0" cy="1364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feld 11"/>
          <p:cNvSpPr txBox="1"/>
          <p:nvPr/>
        </p:nvSpPr>
        <p:spPr>
          <a:xfrm>
            <a:off x="6496493" y="4054738"/>
            <a:ext cx="595423" cy="205184"/>
          </a:xfrm>
          <a:prstGeom prst="rect">
            <a:avLst/>
          </a:prstGeom>
        </p:spPr>
        <p:txBody>
          <a:bodyPr vert="horz" wrap="square" lIns="0" tIns="0" rIns="0" bIns="0" rtlCol="0">
            <a:spAutoFit/>
          </a:bodyPr>
          <a:lstStyle/>
          <a:p>
            <a:pPr>
              <a:lnSpc>
                <a:spcPts val="1600"/>
              </a:lnSpc>
            </a:pPr>
            <a:r>
              <a:rPr lang="de-DE" sz="1400" dirty="0" smtClean="0">
                <a:latin typeface="Arial"/>
                <a:cs typeface="Arial"/>
              </a:rPr>
              <a:t>4mm</a:t>
            </a:r>
          </a:p>
        </p:txBody>
      </p:sp>
      <p:sp>
        <p:nvSpPr>
          <p:cNvPr id="14" name="Textfeld 13"/>
          <p:cNvSpPr txBox="1"/>
          <p:nvPr/>
        </p:nvSpPr>
        <p:spPr>
          <a:xfrm>
            <a:off x="5816009" y="4767120"/>
            <a:ext cx="680484" cy="205184"/>
          </a:xfrm>
          <a:prstGeom prst="rect">
            <a:avLst/>
          </a:prstGeom>
        </p:spPr>
        <p:txBody>
          <a:bodyPr vert="horz" wrap="square" lIns="0" tIns="0" rIns="0" bIns="0" rtlCol="0">
            <a:spAutoFit/>
          </a:bodyPr>
          <a:lstStyle/>
          <a:p>
            <a:pPr>
              <a:lnSpc>
                <a:spcPts val="1600"/>
              </a:lnSpc>
            </a:pPr>
            <a:r>
              <a:rPr lang="de-DE" sz="1400" dirty="0" smtClean="0">
                <a:latin typeface="Arial"/>
                <a:cs typeface="Arial"/>
              </a:rPr>
              <a:t>4mm</a:t>
            </a:r>
          </a:p>
        </p:txBody>
      </p:sp>
      <p:sp>
        <p:nvSpPr>
          <p:cNvPr id="20" name="Textfeld 19"/>
          <p:cNvSpPr txBox="1"/>
          <p:nvPr/>
        </p:nvSpPr>
        <p:spPr>
          <a:xfrm>
            <a:off x="116957" y="4473520"/>
            <a:ext cx="1201479" cy="410369"/>
          </a:xfrm>
          <a:prstGeom prst="rect">
            <a:avLst/>
          </a:prstGeom>
        </p:spPr>
        <p:txBody>
          <a:bodyPr vert="horz" wrap="square" lIns="0" tIns="0" rIns="0" bIns="0" rtlCol="0">
            <a:spAutoFit/>
          </a:bodyPr>
          <a:lstStyle/>
          <a:p>
            <a:pPr>
              <a:lnSpc>
                <a:spcPts val="1600"/>
              </a:lnSpc>
            </a:pPr>
            <a:r>
              <a:rPr lang="de-DE" sz="1600" b="1" dirty="0" smtClean="0">
                <a:latin typeface="Arial"/>
                <a:cs typeface="Arial"/>
              </a:rPr>
              <a:t>Penetration</a:t>
            </a:r>
          </a:p>
          <a:p>
            <a:pPr>
              <a:lnSpc>
                <a:spcPts val="1600"/>
              </a:lnSpc>
            </a:pPr>
            <a:r>
              <a:rPr lang="de-DE" sz="1600" b="1" dirty="0" err="1" smtClean="0">
                <a:latin typeface="Arial"/>
                <a:cs typeface="Arial"/>
              </a:rPr>
              <a:t>depth</a:t>
            </a:r>
            <a:endParaRPr lang="de-DE" sz="1600" b="1" dirty="0" smtClean="0">
              <a:latin typeface="Arial"/>
              <a:cs typeface="Arial"/>
            </a:endParaRPr>
          </a:p>
        </p:txBody>
      </p:sp>
      <p:sp>
        <p:nvSpPr>
          <p:cNvPr id="21" name="Rechteck 20"/>
          <p:cNvSpPr/>
          <p:nvPr/>
        </p:nvSpPr>
        <p:spPr>
          <a:xfrm>
            <a:off x="223282" y="212674"/>
            <a:ext cx="8569844" cy="1323439"/>
          </a:xfrm>
          <a:prstGeom prst="rect">
            <a:avLst/>
          </a:prstGeom>
          <a:solidFill>
            <a:schemeClr val="bg1"/>
          </a:solidFill>
        </p:spPr>
        <p:txBody>
          <a:bodyPr wrap="square">
            <a:spAutoFit/>
          </a:bodyPr>
          <a:lstStyle/>
          <a:p>
            <a:r>
              <a:rPr lang="en-US" sz="2000" dirty="0"/>
              <a:t>The unit of the force flux density B in the SI system [International System of Units] is the tesla. 1 tesla = 1 </a:t>
            </a:r>
            <a:r>
              <a:rPr lang="en-US" sz="2000" dirty="0" err="1"/>
              <a:t>Vs</a:t>
            </a:r>
            <a:r>
              <a:rPr lang="en-US" sz="2000" dirty="0"/>
              <a:t> M</a:t>
            </a:r>
            <a:r>
              <a:rPr lang="en-US" sz="2000" baseline="30000" dirty="0"/>
              <a:t>-02</a:t>
            </a:r>
            <a:r>
              <a:rPr lang="en-US" sz="2000" dirty="0"/>
              <a:t>. The tesla unit was named after Nicola Tesla [1846 - 1943], a </a:t>
            </a:r>
            <a:r>
              <a:rPr lang="en-US" sz="2000" dirty="0" err="1"/>
              <a:t>Serbo</a:t>
            </a:r>
            <a:r>
              <a:rPr lang="en-US" sz="2000" dirty="0"/>
              <a:t>-American inventor and researcher in the field of electromagnetism. </a:t>
            </a:r>
            <a:endParaRPr lang="de-DE" sz="2000" dirty="0"/>
          </a:p>
        </p:txBody>
      </p:sp>
      <p:sp>
        <p:nvSpPr>
          <p:cNvPr id="22" name="Rechteck 21"/>
          <p:cNvSpPr/>
          <p:nvPr/>
        </p:nvSpPr>
        <p:spPr>
          <a:xfrm>
            <a:off x="552893" y="5163869"/>
            <a:ext cx="7666074" cy="400110"/>
          </a:xfrm>
          <a:prstGeom prst="rect">
            <a:avLst/>
          </a:prstGeom>
        </p:spPr>
        <p:txBody>
          <a:bodyPr wrap="square">
            <a:spAutoFit/>
          </a:bodyPr>
          <a:lstStyle/>
          <a:p>
            <a:r>
              <a:rPr lang="en-US" sz="2000" dirty="0"/>
              <a:t>In all our experiments we </a:t>
            </a:r>
            <a:r>
              <a:rPr lang="en-US" sz="2000" dirty="0" smtClean="0"/>
              <a:t>used </a:t>
            </a:r>
            <a:r>
              <a:rPr lang="en-US" sz="2000" dirty="0"/>
              <a:t>a 0.6 tesla permanent magnet</a:t>
            </a:r>
            <a:endParaRPr lang="de-DE" sz="2000" dirty="0"/>
          </a:p>
        </p:txBody>
      </p:sp>
    </p:spTree>
    <p:extLst>
      <p:ext uri="{BB962C8B-B14F-4D97-AF65-F5344CB8AC3E}">
        <p14:creationId xmlns:p14="http://schemas.microsoft.com/office/powerpoint/2010/main" val="3932246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046" y="1307804"/>
            <a:ext cx="6349426" cy="4178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2094615" y="426632"/>
            <a:ext cx="6730408" cy="523220"/>
          </a:xfrm>
          <a:prstGeom prst="rect">
            <a:avLst/>
          </a:prstGeom>
        </p:spPr>
        <p:txBody>
          <a:bodyPr wrap="square">
            <a:spAutoFit/>
          </a:bodyPr>
          <a:lstStyle/>
          <a:p>
            <a:r>
              <a:rPr lang="en-US" sz="2800" b="1" dirty="0" smtClean="0"/>
              <a:t>Principle of magnetic drug targeting</a:t>
            </a:r>
            <a:endParaRPr lang="en-US" sz="2800" b="1" dirty="0"/>
          </a:p>
        </p:txBody>
      </p:sp>
      <p:sp>
        <p:nvSpPr>
          <p:cNvPr id="4" name="Rechteck 3"/>
          <p:cNvSpPr/>
          <p:nvPr/>
        </p:nvSpPr>
        <p:spPr>
          <a:xfrm>
            <a:off x="2222206" y="5069226"/>
            <a:ext cx="6049924" cy="400110"/>
          </a:xfrm>
          <a:prstGeom prst="rect">
            <a:avLst/>
          </a:prstGeom>
        </p:spPr>
        <p:txBody>
          <a:bodyPr wrap="square">
            <a:spAutoFit/>
          </a:bodyPr>
          <a:lstStyle/>
          <a:p>
            <a:r>
              <a:rPr lang="en-US" sz="2000" dirty="0" smtClean="0"/>
              <a:t>Iron particles will be concentrated under the magnet</a:t>
            </a:r>
            <a:endParaRPr lang="en-US" sz="2000" dirty="0"/>
          </a:p>
        </p:txBody>
      </p:sp>
    </p:spTree>
    <p:extLst>
      <p:ext uri="{BB962C8B-B14F-4D97-AF65-F5344CB8AC3E}">
        <p14:creationId xmlns:p14="http://schemas.microsoft.com/office/powerpoint/2010/main" val="480544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85060" y="4052817"/>
            <a:ext cx="4627709" cy="1631216"/>
          </a:xfrm>
          <a:prstGeom prst="rect">
            <a:avLst/>
          </a:prstGeom>
        </p:spPr>
        <p:txBody>
          <a:bodyPr wrap="square">
            <a:spAutoFit/>
          </a:bodyPr>
          <a:lstStyle/>
          <a:p>
            <a:r>
              <a:rPr lang="en-US" sz="2000" dirty="0"/>
              <a:t>Extravasation of the nanoparticles </a:t>
            </a:r>
            <a:endParaRPr lang="en-US" sz="2000" dirty="0" smtClean="0"/>
          </a:p>
          <a:p>
            <a:r>
              <a:rPr lang="en-US" sz="2000" dirty="0" smtClean="0"/>
              <a:t>in </a:t>
            </a:r>
            <a:r>
              <a:rPr lang="en-US" sz="2000" dirty="0"/>
              <a:t>the tumor </a:t>
            </a:r>
            <a:r>
              <a:rPr lang="en-US" sz="2000" dirty="0" smtClean="0"/>
              <a:t>tissue because of </a:t>
            </a:r>
            <a:endParaRPr lang="en-US" sz="2000" dirty="0" smtClean="0"/>
          </a:p>
          <a:p>
            <a:r>
              <a:rPr lang="en-US" sz="2000" dirty="0" smtClean="0"/>
              <a:t>pathological </a:t>
            </a:r>
            <a:r>
              <a:rPr lang="en-US" sz="2000" dirty="0" smtClean="0"/>
              <a:t>endothelium </a:t>
            </a:r>
            <a:endParaRPr lang="en-US" sz="2000" dirty="0" smtClean="0"/>
          </a:p>
          <a:p>
            <a:r>
              <a:rPr lang="en-US" sz="2000" dirty="0" smtClean="0"/>
              <a:t>and </a:t>
            </a:r>
            <a:r>
              <a:rPr lang="en-US" sz="2000" dirty="0" err="1" smtClean="0"/>
              <a:t>absorbation</a:t>
            </a:r>
            <a:r>
              <a:rPr lang="en-US" sz="2000" dirty="0" smtClean="0"/>
              <a:t> </a:t>
            </a:r>
            <a:endParaRPr lang="en-US" sz="2000" dirty="0" smtClean="0"/>
          </a:p>
          <a:p>
            <a:r>
              <a:rPr lang="en-US" sz="2000" dirty="0" smtClean="0"/>
              <a:t>in </a:t>
            </a:r>
            <a:r>
              <a:rPr lang="en-US" sz="2000" dirty="0"/>
              <a:t>the </a:t>
            </a:r>
            <a:r>
              <a:rPr lang="en-US" sz="2000" dirty="0" err="1" smtClean="0"/>
              <a:t>reticuloendothelial</a:t>
            </a:r>
            <a:r>
              <a:rPr lang="en-US" sz="2000" dirty="0" smtClean="0"/>
              <a:t> system (RES)</a:t>
            </a: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60" y="1219237"/>
            <a:ext cx="4540103" cy="268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p:nvSpPr>
        <p:spPr>
          <a:xfrm>
            <a:off x="2111940" y="460008"/>
            <a:ext cx="5541902" cy="523220"/>
          </a:xfrm>
          <a:prstGeom prst="rect">
            <a:avLst/>
          </a:prstGeom>
        </p:spPr>
        <p:txBody>
          <a:bodyPr wrap="none">
            <a:spAutoFit/>
          </a:bodyPr>
          <a:lstStyle/>
          <a:p>
            <a:r>
              <a:rPr lang="en-US" sz="2800" dirty="0" err="1" smtClean="0"/>
              <a:t>Reticuloendothelial</a:t>
            </a:r>
            <a:r>
              <a:rPr lang="en-US" sz="2800" dirty="0" smtClean="0"/>
              <a:t> </a:t>
            </a:r>
            <a:r>
              <a:rPr lang="en-US" sz="2800" dirty="0"/>
              <a:t>system (RES)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769" y="1524198"/>
            <a:ext cx="4353766" cy="2378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5329458" y="4049310"/>
            <a:ext cx="3612524" cy="1231106"/>
          </a:xfrm>
          <a:prstGeom prst="rect">
            <a:avLst/>
          </a:prstGeom>
        </p:spPr>
        <p:txBody>
          <a:bodyPr vert="horz" wrap="square" lIns="0" tIns="0" rIns="0" bIns="0" rtlCol="0">
            <a:spAutoFit/>
          </a:bodyPr>
          <a:lstStyle/>
          <a:p>
            <a:r>
              <a:rPr lang="de-DE" sz="2000" dirty="0" smtClean="0">
                <a:latin typeface="Arial"/>
                <a:cs typeface="Arial"/>
              </a:rPr>
              <a:t>1 = </a:t>
            </a:r>
            <a:r>
              <a:rPr lang="de-DE" sz="2000" dirty="0" err="1" smtClean="0">
                <a:latin typeface="Arial"/>
                <a:cs typeface="Arial"/>
              </a:rPr>
              <a:t>liver</a:t>
            </a:r>
            <a:r>
              <a:rPr lang="de-DE" sz="2000" dirty="0" smtClean="0">
                <a:latin typeface="Arial"/>
                <a:cs typeface="Arial"/>
              </a:rPr>
              <a:t> </a:t>
            </a:r>
            <a:r>
              <a:rPr lang="de-DE" sz="2000" dirty="0" err="1" smtClean="0">
                <a:latin typeface="Arial"/>
                <a:cs typeface="Arial"/>
              </a:rPr>
              <a:t>cells</a:t>
            </a:r>
            <a:endParaRPr lang="de-DE" sz="2000" dirty="0" smtClean="0">
              <a:latin typeface="Arial"/>
              <a:cs typeface="Arial"/>
            </a:endParaRPr>
          </a:p>
          <a:p>
            <a:r>
              <a:rPr lang="de-DE" sz="2000" dirty="0" smtClean="0">
                <a:latin typeface="Arial"/>
                <a:cs typeface="Arial"/>
              </a:rPr>
              <a:t>2 = </a:t>
            </a:r>
            <a:r>
              <a:rPr lang="de-DE" sz="2000" dirty="0" err="1" smtClean="0">
                <a:latin typeface="Arial"/>
                <a:cs typeface="Arial"/>
              </a:rPr>
              <a:t>Kupffer</a:t>
            </a:r>
            <a:r>
              <a:rPr lang="de-DE" sz="2000" dirty="0" smtClean="0">
                <a:latin typeface="Arial"/>
                <a:cs typeface="Arial"/>
              </a:rPr>
              <a:t> </a:t>
            </a:r>
            <a:r>
              <a:rPr lang="de-DE" sz="2000" dirty="0" err="1" smtClean="0">
                <a:latin typeface="Arial"/>
                <a:cs typeface="Arial"/>
              </a:rPr>
              <a:t>star</a:t>
            </a:r>
            <a:r>
              <a:rPr lang="de-DE" sz="2000" dirty="0" smtClean="0">
                <a:latin typeface="Arial"/>
                <a:cs typeface="Arial"/>
              </a:rPr>
              <a:t> </a:t>
            </a:r>
            <a:r>
              <a:rPr lang="de-DE" sz="2000" dirty="0" err="1" smtClean="0">
                <a:latin typeface="Arial"/>
                <a:cs typeface="Arial"/>
              </a:rPr>
              <a:t>cells</a:t>
            </a:r>
            <a:endParaRPr lang="de-DE" sz="2000" dirty="0" smtClean="0">
              <a:latin typeface="Arial"/>
              <a:cs typeface="Arial"/>
            </a:endParaRPr>
          </a:p>
          <a:p>
            <a:r>
              <a:rPr lang="de-DE" sz="2000" dirty="0" smtClean="0">
                <a:latin typeface="Arial"/>
                <a:cs typeface="Arial"/>
              </a:rPr>
              <a:t>3 = </a:t>
            </a:r>
            <a:r>
              <a:rPr lang="de-DE" sz="2000" dirty="0" err="1" smtClean="0">
                <a:latin typeface="Arial"/>
                <a:cs typeface="Arial"/>
              </a:rPr>
              <a:t>bile</a:t>
            </a:r>
            <a:r>
              <a:rPr lang="de-DE" sz="2000" dirty="0" smtClean="0">
                <a:latin typeface="Arial"/>
                <a:cs typeface="Arial"/>
              </a:rPr>
              <a:t> </a:t>
            </a:r>
            <a:r>
              <a:rPr lang="de-DE" sz="2000" dirty="0" err="1" smtClean="0">
                <a:latin typeface="Arial"/>
                <a:cs typeface="Arial"/>
              </a:rPr>
              <a:t>flow</a:t>
            </a:r>
            <a:endParaRPr lang="de-DE" sz="2000" dirty="0" smtClean="0">
              <a:latin typeface="Arial"/>
              <a:cs typeface="Arial"/>
            </a:endParaRPr>
          </a:p>
          <a:p>
            <a:r>
              <a:rPr lang="de-DE" sz="2000" dirty="0">
                <a:latin typeface="Arial"/>
                <a:cs typeface="Arial"/>
              </a:rPr>
              <a:t>4 = </a:t>
            </a:r>
            <a:r>
              <a:rPr lang="de-DE" sz="2000" dirty="0" err="1">
                <a:latin typeface="Arial"/>
                <a:cs typeface="Arial"/>
              </a:rPr>
              <a:t>sinusoidal</a:t>
            </a:r>
            <a:r>
              <a:rPr lang="de-DE" sz="2000" dirty="0">
                <a:latin typeface="Arial"/>
                <a:cs typeface="Arial"/>
              </a:rPr>
              <a:t> </a:t>
            </a:r>
            <a:r>
              <a:rPr lang="de-DE" sz="2000" dirty="0" err="1">
                <a:latin typeface="Arial"/>
                <a:cs typeface="Arial"/>
              </a:rPr>
              <a:t>epithelial</a:t>
            </a:r>
            <a:r>
              <a:rPr lang="de-DE" sz="2000" dirty="0">
                <a:latin typeface="Arial"/>
                <a:cs typeface="Arial"/>
              </a:rPr>
              <a:t> </a:t>
            </a:r>
            <a:r>
              <a:rPr lang="de-DE" sz="2000" dirty="0" err="1">
                <a:latin typeface="Arial"/>
                <a:cs typeface="Arial"/>
              </a:rPr>
              <a:t>cells</a:t>
            </a:r>
            <a:endParaRPr lang="de-DE" sz="2000" dirty="0" smtClean="0">
              <a:latin typeface="Arial"/>
              <a:cs typeface="Arial"/>
            </a:endParaRPr>
          </a:p>
        </p:txBody>
      </p:sp>
    </p:spTree>
    <p:extLst>
      <p:ext uri="{BB962C8B-B14F-4D97-AF65-F5344CB8AC3E}">
        <p14:creationId xmlns:p14="http://schemas.microsoft.com/office/powerpoint/2010/main" val="798185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hteck 4"/>
          <p:cNvSpPr>
            <a:spLocks noChangeArrowheads="1"/>
          </p:cNvSpPr>
          <p:nvPr/>
        </p:nvSpPr>
        <p:spPr bwMode="auto">
          <a:xfrm>
            <a:off x="250825" y="1297910"/>
            <a:ext cx="8637994"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de-DE" altLang="de-DE" b="1" dirty="0"/>
              <a:t> </a:t>
            </a:r>
            <a:r>
              <a:rPr lang="en-US" altLang="de-DE" sz="2000" dirty="0" smtClean="0"/>
              <a:t>The </a:t>
            </a:r>
            <a:r>
              <a:rPr lang="en-US" altLang="de-DE" sz="2000" dirty="0"/>
              <a:t>animals were divided into three groups: </a:t>
            </a:r>
            <a:endParaRPr lang="de-DE" altLang="de-DE" sz="2000" dirty="0"/>
          </a:p>
          <a:p>
            <a:pPr algn="ctr" eaLnBrk="1" hangingPunct="1"/>
            <a:r>
              <a:rPr lang="en-US" altLang="de-DE" sz="2000" u="sng" dirty="0"/>
              <a:t>Group I</a:t>
            </a:r>
            <a:r>
              <a:rPr lang="en-US" altLang="de-DE" sz="2000" dirty="0"/>
              <a:t> comprised animals which received only </a:t>
            </a:r>
            <a:r>
              <a:rPr lang="en-US" altLang="de-DE" sz="2000" dirty="0" err="1"/>
              <a:t>mitoxantrone</a:t>
            </a:r>
            <a:r>
              <a:rPr lang="en-US" altLang="de-DE" sz="2000" dirty="0"/>
              <a:t> </a:t>
            </a:r>
            <a:endParaRPr lang="en-US" altLang="de-DE" sz="2000" dirty="0" smtClean="0"/>
          </a:p>
          <a:p>
            <a:pPr algn="ctr" eaLnBrk="1" hangingPunct="1"/>
            <a:r>
              <a:rPr lang="en-US" altLang="de-DE" sz="2000" dirty="0" smtClean="0"/>
              <a:t>in </a:t>
            </a:r>
            <a:r>
              <a:rPr lang="en-US" altLang="de-DE" sz="2000" dirty="0"/>
              <a:t>a dosage of 1 mg/kg BW.</a:t>
            </a:r>
            <a:endParaRPr lang="de-DE" altLang="de-DE" sz="2000" dirty="0"/>
          </a:p>
          <a:p>
            <a:pPr algn="ctr" eaLnBrk="1" hangingPunct="1"/>
            <a:r>
              <a:rPr lang="en-US" altLang="de-DE" sz="2000" u="sng" dirty="0"/>
              <a:t>Group II</a:t>
            </a:r>
            <a:r>
              <a:rPr lang="en-US" altLang="de-DE" sz="2000" dirty="0"/>
              <a:t> comprised animals which received </a:t>
            </a:r>
            <a:r>
              <a:rPr lang="en-US" altLang="de-DE" sz="2000" dirty="0" err="1"/>
              <a:t>mitoxantrone</a:t>
            </a:r>
            <a:r>
              <a:rPr lang="en-US" altLang="de-DE" sz="2000" dirty="0"/>
              <a:t> coupled with magnetic nanoparticles. The dosage was 1 mg/kg BW.</a:t>
            </a:r>
            <a:endParaRPr lang="de-DE" altLang="de-DE" sz="2000" dirty="0"/>
          </a:p>
          <a:p>
            <a:pPr algn="ctr" eaLnBrk="1" hangingPunct="1"/>
            <a:r>
              <a:rPr lang="en-US" altLang="de-DE" sz="2000" u="sng" dirty="0"/>
              <a:t>Group III</a:t>
            </a:r>
            <a:r>
              <a:rPr lang="en-US" altLang="de-DE" sz="2000" dirty="0"/>
              <a:t> as the control group received sodium chloride, 1 mg/kg BW.</a:t>
            </a:r>
            <a:endParaRPr lang="de-DE" altLang="de-DE" sz="2000" dirty="0"/>
          </a:p>
          <a:p>
            <a:pPr eaLnBrk="1" hangingPunct="1"/>
            <a:endParaRPr lang="de-DE" altLang="de-DE" dirty="0"/>
          </a:p>
        </p:txBody>
      </p:sp>
      <p:graphicFrame>
        <p:nvGraphicFramePr>
          <p:cNvPr id="2" name="Tabelle 1"/>
          <p:cNvGraphicFramePr>
            <a:graphicFrameLocks noGrp="1"/>
          </p:cNvGraphicFramePr>
          <p:nvPr>
            <p:extLst>
              <p:ext uri="{D42A27DB-BD31-4B8C-83A1-F6EECF244321}">
                <p14:modId xmlns:p14="http://schemas.microsoft.com/office/powerpoint/2010/main" val="2799995601"/>
              </p:ext>
            </p:extLst>
          </p:nvPr>
        </p:nvGraphicFramePr>
        <p:xfrm>
          <a:off x="320878" y="3471789"/>
          <a:ext cx="8497888" cy="1857375"/>
        </p:xfrm>
        <a:graphic>
          <a:graphicData uri="http://schemas.openxmlformats.org/drawingml/2006/table">
            <a:tbl>
              <a:tblPr>
                <a:tableStyleId>{5940675A-B579-460E-94D1-54222C63F5DA}</a:tableStyleId>
              </a:tblPr>
              <a:tblGrid>
                <a:gridCol w="1658938"/>
                <a:gridCol w="2230437"/>
                <a:gridCol w="2879725"/>
                <a:gridCol w="1728788"/>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Group</a:t>
                      </a:r>
                      <a:endParaRPr kumimoji="0" lang="de-DE"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Administration</a:t>
                      </a:r>
                      <a:endParaRPr kumimoji="0" lang="de-DE"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Drug</a:t>
                      </a:r>
                      <a:endParaRPr kumimoji="0" lang="de-DE"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Number</a:t>
                      </a:r>
                      <a:endParaRPr kumimoji="0" lang="de-DE" sz="2000" b="1"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I</a:t>
                      </a:r>
                      <a:endParaRPr kumimoji="0" lang="de-DE" sz="20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err="1">
                          <a:ln>
                            <a:noFill/>
                          </a:ln>
                          <a:effectLst/>
                        </a:rPr>
                        <a:t>i.v.</a:t>
                      </a:r>
                      <a:endParaRPr kumimoji="0" lang="de-DE" sz="2000" b="0"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err="1">
                          <a:ln>
                            <a:noFill/>
                          </a:ln>
                          <a:effectLst/>
                        </a:rPr>
                        <a:t>Mitoxantrone</a:t>
                      </a:r>
                      <a:endParaRPr kumimoji="0" lang="de-DE" sz="2000" b="0"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6♀ : 6 ♂  </a:t>
                      </a:r>
                      <a:endParaRPr kumimoji="0" lang="de-DE" sz="20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II</a:t>
                      </a:r>
                      <a:endParaRPr kumimoji="0" lang="de-DE" sz="20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i.v.</a:t>
                      </a:r>
                      <a:endParaRPr kumimoji="0" lang="de-DE" sz="20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Fe</a:t>
                      </a:r>
                      <a:r>
                        <a:rPr kumimoji="0" lang="en-US" sz="2000" u="none" strike="noStrike" cap="none" normalizeH="0" baseline="-25000" dirty="0">
                          <a:ln>
                            <a:noFill/>
                          </a:ln>
                          <a:effectLst/>
                        </a:rPr>
                        <a:t>3</a:t>
                      </a:r>
                      <a:r>
                        <a:rPr kumimoji="0" lang="en-US" sz="2000" u="none" strike="noStrike" cap="none" normalizeH="0" baseline="0" dirty="0">
                          <a:ln>
                            <a:noFill/>
                          </a:ln>
                          <a:effectLst/>
                        </a:rPr>
                        <a:t>O</a:t>
                      </a:r>
                      <a:r>
                        <a:rPr kumimoji="0" lang="en-US" sz="2000" u="none" strike="noStrike" cap="none" normalizeH="0" baseline="-25000" dirty="0">
                          <a:ln>
                            <a:noFill/>
                          </a:ln>
                          <a:effectLst/>
                        </a:rPr>
                        <a:t>4</a:t>
                      </a:r>
                      <a:r>
                        <a:rPr kumimoji="0" lang="en-US" sz="2000" u="none" strike="noStrike" cap="none" normalizeH="0" baseline="0" dirty="0">
                          <a:ln>
                            <a:noFill/>
                          </a:ln>
                          <a:effectLst/>
                        </a:rPr>
                        <a:t> + </a:t>
                      </a:r>
                      <a:r>
                        <a:rPr kumimoji="0" lang="en-US" sz="2000" u="none" strike="noStrike" cap="none" normalizeH="0" baseline="0" dirty="0" err="1">
                          <a:ln>
                            <a:noFill/>
                          </a:ln>
                          <a:effectLst/>
                        </a:rPr>
                        <a:t>M</a:t>
                      </a:r>
                      <a:r>
                        <a:rPr kumimoji="0" lang="en-US" sz="2000" u="none" strike="noStrike" cap="none" normalizeH="0" baseline="0" dirty="0" err="1" smtClean="0">
                          <a:ln>
                            <a:noFill/>
                          </a:ln>
                          <a:effectLst/>
                        </a:rPr>
                        <a:t>itoxantrone</a:t>
                      </a:r>
                      <a:endParaRPr kumimoji="0" lang="de-DE" sz="2000" b="0"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6♀ : 6 ♂  </a:t>
                      </a:r>
                      <a:endParaRPr kumimoji="0" lang="de-DE" sz="20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III</a:t>
                      </a:r>
                      <a:endParaRPr kumimoji="0" lang="de-DE" sz="20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i.v.</a:t>
                      </a:r>
                      <a:endParaRPr kumimoji="0" lang="de-DE" sz="20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NaCl</a:t>
                      </a:r>
                      <a:endParaRPr kumimoji="0" lang="de-DE" sz="20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rPr>
                        <a:t>6♀ : 6 ♂  </a:t>
                      </a:r>
                      <a:endParaRPr kumimoji="0" lang="de-DE" sz="20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charset="0"/>
                        <a:ea typeface="ＭＳ Ｐゴシック" charset="0"/>
                        <a:cs typeface="Times New Roman" charset="0"/>
                      </a:endParaRPr>
                    </a:p>
                  </a:txBody>
                  <a:tcPr marL="68580" marR="6858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de-DE" sz="2000" b="0"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tc>
              </a:tr>
            </a:tbl>
          </a:graphicData>
        </a:graphic>
      </p:graphicFrame>
      <p:sp>
        <p:nvSpPr>
          <p:cNvPr id="4" name="Rechteck 3"/>
          <p:cNvSpPr/>
          <p:nvPr/>
        </p:nvSpPr>
        <p:spPr>
          <a:xfrm>
            <a:off x="1989791" y="234670"/>
            <a:ext cx="6534161" cy="584775"/>
          </a:xfrm>
          <a:prstGeom prst="rect">
            <a:avLst/>
          </a:prstGeom>
        </p:spPr>
        <p:txBody>
          <a:bodyPr wrap="none">
            <a:spAutoFit/>
          </a:bodyPr>
          <a:lstStyle/>
          <a:p>
            <a:pPr algn="ctr"/>
            <a:r>
              <a:rPr lang="de-DE" sz="3200" b="1" dirty="0" smtClean="0">
                <a:latin typeface="Arial"/>
                <a:cs typeface="Arial"/>
              </a:rPr>
              <a:t>Study design </a:t>
            </a:r>
            <a:r>
              <a:rPr lang="de-DE" sz="3200" b="1" dirty="0" err="1" smtClean="0">
                <a:latin typeface="Arial"/>
                <a:cs typeface="Arial"/>
              </a:rPr>
              <a:t>and</a:t>
            </a:r>
            <a:r>
              <a:rPr lang="de-DE" sz="3200" b="1" dirty="0" smtClean="0">
                <a:latin typeface="Arial"/>
                <a:cs typeface="Arial"/>
              </a:rPr>
              <a:t> </a:t>
            </a:r>
            <a:r>
              <a:rPr lang="de-DE" sz="3200" b="1" dirty="0" err="1" smtClean="0">
                <a:latin typeface="Arial"/>
                <a:cs typeface="Arial"/>
              </a:rPr>
              <a:t>treatment</a:t>
            </a:r>
            <a:r>
              <a:rPr lang="de-DE" sz="3200" b="1" dirty="0" smtClean="0">
                <a:latin typeface="Arial"/>
                <a:cs typeface="Arial"/>
              </a:rPr>
              <a:t> plan</a:t>
            </a:r>
            <a:endParaRPr lang="de-DE" sz="3200" b="1" dirty="0">
              <a:latin typeface="Arial"/>
              <a:cs typeface="Arial"/>
            </a:endParaRPr>
          </a:p>
        </p:txBody>
      </p:sp>
      <p:sp>
        <p:nvSpPr>
          <p:cNvPr id="3" name="Rechteck 2"/>
          <p:cNvSpPr/>
          <p:nvPr/>
        </p:nvSpPr>
        <p:spPr>
          <a:xfrm>
            <a:off x="4231757" y="5329164"/>
            <a:ext cx="4210494" cy="646331"/>
          </a:xfrm>
          <a:prstGeom prst="rect">
            <a:avLst/>
          </a:prstGeom>
        </p:spPr>
        <p:txBody>
          <a:bodyPr wrap="square">
            <a:spAutoFit/>
          </a:bodyPr>
          <a:lstStyle/>
          <a:p>
            <a:pPr lvl="0"/>
            <a:r>
              <a:rPr lang="en-US" altLang="de-DE" dirty="0"/>
              <a:t>w</a:t>
            </a:r>
            <a:r>
              <a:rPr lang="en-US" altLang="de-DE" dirty="0" smtClean="0"/>
              <a:t>ith and without magnet            </a:t>
            </a:r>
            <a:r>
              <a:rPr lang="en-US" dirty="0" smtClean="0"/>
              <a:t>∑    </a:t>
            </a:r>
            <a:r>
              <a:rPr lang="en-US" dirty="0"/>
              <a:t>72</a:t>
            </a:r>
            <a:r>
              <a:rPr lang="de-DE" dirty="0"/>
              <a:t> </a:t>
            </a:r>
            <a:endParaRPr lang="de-DE" dirty="0">
              <a:ea typeface="ＭＳ Ｐゴシック" charset="0"/>
              <a:cs typeface="Times New Roman" charset="0"/>
            </a:endParaRPr>
          </a:p>
          <a:p>
            <a:pPr eaLnBrk="1" hangingPunct="1"/>
            <a:endParaRPr lang="de-DE" altLang="de-DE" dirty="0"/>
          </a:p>
        </p:txBody>
      </p:sp>
    </p:spTree>
    <p:extLst>
      <p:ext uri="{BB962C8B-B14F-4D97-AF65-F5344CB8AC3E}">
        <p14:creationId xmlns:p14="http://schemas.microsoft.com/office/powerpoint/2010/main" val="3489693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PK_Foli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gn="ctr">
          <a:lnSpc>
            <a:spcPts val="1600"/>
          </a:lnSpc>
          <a:defRPr sz="1200" dirty="0" smtClean="0">
            <a:latin typeface="Arial"/>
            <a:cs typeface="Arial"/>
          </a:defRPr>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1393</Words>
  <Application>Microsoft Office PowerPoint</Application>
  <PresentationFormat>Bildschirmpräsentation (4:3)</PresentationFormat>
  <Paragraphs>343</Paragraphs>
  <Slides>30</Slides>
  <Notes>1</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30</vt:i4>
      </vt:variant>
    </vt:vector>
  </HeadingPairs>
  <TitlesOfParts>
    <vt:vector size="32" baseType="lpstr">
      <vt:lpstr>PK_Folien</vt:lpstr>
      <vt:lpstr>MSPhotoEd.3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GUCC grafik film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dc:creator>
  <cp:lastModifiedBy>Stratemeyer</cp:lastModifiedBy>
  <cp:revision>496</cp:revision>
  <cp:lastPrinted>2014-11-26T12:48:50Z</cp:lastPrinted>
  <dcterms:created xsi:type="dcterms:W3CDTF">2011-11-17T09:51:57Z</dcterms:created>
  <dcterms:modified xsi:type="dcterms:W3CDTF">2014-11-26T12:57:12Z</dcterms:modified>
</cp:coreProperties>
</file>