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CC6AF5-C872-4ABA-A36E-4E42CE0A0A7B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F62510-2EF9-4694-BBE8-BDA80132EE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Oral Health Status among children suffering from juvenile rheumatoid arthritis</a:t>
            </a:r>
            <a:r>
              <a:rPr lang="en-US" dirty="0">
                <a:effectLst/>
                <a:latin typeface="Georgia" pitchFamily="18" charset="0"/>
              </a:rPr>
              <a:t/>
            </a:r>
            <a:br>
              <a:rPr lang="en-US" dirty="0">
                <a:effectLst/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8325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Vlorë</a:t>
            </a:r>
            <a:r>
              <a:rPr lang="en-US" sz="2800" b="1" dirty="0"/>
              <a:t> </a:t>
            </a:r>
            <a:r>
              <a:rPr lang="en-US" sz="2800" b="1" dirty="0" err="1"/>
              <a:t>Hysenaj</a:t>
            </a:r>
            <a:r>
              <a:rPr lang="en-US" sz="2800" b="1" dirty="0"/>
              <a:t> </a:t>
            </a:r>
            <a:r>
              <a:rPr lang="en-US" sz="2800" b="1" dirty="0" err="1"/>
              <a:t>Cakolli</a:t>
            </a:r>
            <a:r>
              <a:rPr lang="en-US" sz="2800" b="1" dirty="0"/>
              <a:t> DDS</a:t>
            </a:r>
            <a:r>
              <a:rPr lang="en-US" sz="2800" b="1" baseline="30000" dirty="0"/>
              <a:t>1*</a:t>
            </a:r>
            <a:r>
              <a:rPr lang="en-US" sz="2800" b="1" dirty="0"/>
              <a:t>, </a:t>
            </a:r>
            <a:r>
              <a:rPr lang="en-US" sz="2800" dirty="0" err="1"/>
              <a:t>Valë</a:t>
            </a:r>
            <a:r>
              <a:rPr lang="en-US" sz="2800" dirty="0"/>
              <a:t> </a:t>
            </a:r>
            <a:r>
              <a:rPr lang="en-US" sz="2800" dirty="0" err="1"/>
              <a:t>Hysenaj</a:t>
            </a:r>
            <a:r>
              <a:rPr lang="en-US" sz="2800" dirty="0"/>
              <a:t> </a:t>
            </a:r>
            <a:r>
              <a:rPr lang="en-US" sz="2800" dirty="0" err="1"/>
              <a:t>Hoxha</a:t>
            </a:r>
            <a:r>
              <a:rPr lang="en-US" sz="2800" dirty="0"/>
              <a:t> DDS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r>
              <a:rPr lang="en-US" sz="2800" dirty="0" err="1"/>
              <a:t>Merita</a:t>
            </a:r>
            <a:r>
              <a:rPr lang="en-US" sz="2800" dirty="0"/>
              <a:t> </a:t>
            </a:r>
            <a:r>
              <a:rPr lang="en-US" sz="2800" dirty="0" err="1"/>
              <a:t>Berisha</a:t>
            </a:r>
            <a:r>
              <a:rPr lang="en-US" sz="2800" dirty="0"/>
              <a:t> </a:t>
            </a:r>
            <a:r>
              <a:rPr lang="en-US" sz="2800" dirty="0" err="1"/>
              <a:t>Koqinaj</a:t>
            </a:r>
            <a:r>
              <a:rPr lang="en-US" sz="2800" dirty="0"/>
              <a:t> MD PhD</a:t>
            </a:r>
            <a:r>
              <a:rPr lang="en-US" sz="2800" baseline="30000" dirty="0"/>
              <a:t>3</a:t>
            </a:r>
            <a:r>
              <a:rPr lang="en-US" sz="2800" dirty="0"/>
              <a:t> , </a:t>
            </a:r>
            <a:r>
              <a:rPr lang="en-US" sz="2800" dirty="0" err="1"/>
              <a:t>Fatmir</a:t>
            </a:r>
            <a:r>
              <a:rPr lang="en-US" sz="2800" dirty="0"/>
              <a:t> </a:t>
            </a:r>
            <a:r>
              <a:rPr lang="en-US" sz="2800" dirty="0" err="1"/>
              <a:t>Dragidella</a:t>
            </a:r>
            <a:r>
              <a:rPr lang="en-US" sz="2800" dirty="0"/>
              <a:t> DDS PhD</a:t>
            </a:r>
            <a:r>
              <a:rPr lang="en-US" sz="2800" baseline="30000" dirty="0"/>
              <a:t>1</a:t>
            </a:r>
            <a:r>
              <a:rPr lang="en-US" sz="2800" dirty="0"/>
              <a:t> , </a:t>
            </a:r>
            <a:r>
              <a:rPr lang="en-US" sz="2800" dirty="0" err="1"/>
              <a:t>Valmira</a:t>
            </a:r>
            <a:r>
              <a:rPr lang="en-US" sz="2800" dirty="0"/>
              <a:t> </a:t>
            </a:r>
            <a:r>
              <a:rPr lang="en-US" sz="2800" dirty="0" err="1"/>
              <a:t>Maxhuni</a:t>
            </a:r>
            <a:r>
              <a:rPr lang="en-US" sz="2800" dirty="0"/>
              <a:t> DDS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Arben</a:t>
            </a:r>
            <a:r>
              <a:rPr lang="en-US" sz="2800" dirty="0"/>
              <a:t> </a:t>
            </a:r>
            <a:r>
              <a:rPr lang="en-US" sz="2800" dirty="0" err="1"/>
              <a:t>Murtezani</a:t>
            </a:r>
            <a:r>
              <a:rPr lang="en-US" sz="2800" dirty="0"/>
              <a:t> DDS</a:t>
            </a:r>
            <a:r>
              <a:rPr lang="en-US" sz="2800" baseline="30000" dirty="0"/>
              <a:t>4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517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75" y="144518"/>
            <a:ext cx="184274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9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4098" name="Picture 2" descr="C:\Users\User\Desktop\Opt Vlora &amp;Vala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8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5122" name="Picture 2" descr="C:\Users\User\Desktop\Opt Vlora &amp;Vala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7761"/>
            <a:ext cx="3784095" cy="50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Opt Vlora &amp;Vala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38622"/>
            <a:ext cx="379095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6146" name="Picture 2" descr="C:\Users\User\Desktop\Opt Vlora &amp;Vala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163"/>
            <a:ext cx="77724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3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7170" name="Picture 2" descr="C:\Users\User\Desktop\Opt Vlora &amp;Vala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4163"/>
            <a:ext cx="84582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8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was no significant difference in </a:t>
            </a:r>
            <a:r>
              <a:rPr lang="en-US" dirty="0" err="1"/>
              <a:t>dmft</a:t>
            </a:r>
            <a:r>
              <a:rPr lang="en-US" dirty="0"/>
              <a:t> scores of study and control group (2.27±2.58 and 1.94±2.12 respectively) and DMFT scores of study and control group (1.55±1.69 and 1.89±2.19 </a:t>
            </a:r>
            <a:r>
              <a:rPr lang="en-US" dirty="0" err="1"/>
              <a:t>respectievely</a:t>
            </a:r>
            <a:r>
              <a:rPr lang="en-US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2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average +/- SD gingivitis score was significantly greater in the children suffering from JRA 33.8+/-20.8, compared with control group, 22.12+/-11.2, p&lt;0.0001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A significantly greater mean plaque score related to permanent teeth was observed in children with JRA 88.3 SD +/- 38.6, compared with the control group 121.6 SD +/- 49.5, p&lt;0.000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4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525963"/>
          </a:xfrm>
        </p:spPr>
        <p:txBody>
          <a:bodyPr/>
          <a:lstStyle/>
          <a:p>
            <a:r>
              <a:rPr lang="en-US" dirty="0"/>
              <a:t>In 11 % of children suffering from JRA, TMJ disorders were identified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most frequent concomitant disease in the study group was chronic tonsillitis (23%); whereas in the control group acute bronchiolitis was predominant (11%).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3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Disability Index scores from questionnaires distributed to older children (&gt;8 years) and their parents/guardians was 0.79 (n=23; P&lt;0.001), demonstrating that parents can precisely report for their children.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Reliability, of Child HAQ evaluated by test-retest and internal reliability was excellent, and demonstrated strong correlations of disability index, pain and morning stiffness.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8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CONCLUSION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data suggested that there is an ongoing necessity for improving the oral hygiene of patients suffering from JRA, and to concentrate the efforts of dental professionals on a preventive methods and to provide proper dental care and education of patients and their parents/guardians.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" y="304800"/>
            <a:ext cx="9144000" cy="838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itchFamily="66" charset="0"/>
              </a:rPr>
              <a:t>THANK YOU FOR YOUR ATTENTION !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2852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41" y="1295400"/>
            <a:ext cx="415135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41" y="3848652"/>
            <a:ext cx="4171122" cy="278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35400"/>
            <a:ext cx="432852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1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Objective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investigate the oral health status and related concomitant disease in children with juvenile rheumatoid arthritis (JRA).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Setting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was conducted at the Pediatric Department of the University Clinical Center of Kosovo in </a:t>
            </a:r>
            <a:r>
              <a:rPr lang="en-US" dirty="0" err="1"/>
              <a:t>Prishtina</a:t>
            </a:r>
            <a:r>
              <a:rPr lang="en-US" dirty="0"/>
              <a:t>, in order to improve the oral health care awareness among patients suffering from JRA and their parents.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Study Design and Methods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group of 29 children suffering from JRA age 7 to 15 are included in this prospective study.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Healthy control group is consisted of 29 schoolchildren.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Assessment of oral health awareness questionnaire was distributed to the parents/guardians.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6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Study Design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examination was performed to determine scores for gingival index (GI), plaque index (PI) and </a:t>
            </a:r>
            <a:r>
              <a:rPr lang="en-US" dirty="0" err="1"/>
              <a:t>dmft</a:t>
            </a:r>
            <a:r>
              <a:rPr lang="en-US" dirty="0"/>
              <a:t>/DMFT index.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Conventional </a:t>
            </a:r>
            <a:r>
              <a:rPr lang="en-US" dirty="0" err="1"/>
              <a:t>orthopantomographic</a:t>
            </a:r>
            <a:r>
              <a:rPr lang="en-US" dirty="0"/>
              <a:t> (OPT) images are done to examine the condition of the </a:t>
            </a:r>
            <a:r>
              <a:rPr lang="en-US" dirty="0" err="1"/>
              <a:t>temporomandibular</a:t>
            </a:r>
            <a:r>
              <a:rPr lang="en-US" dirty="0"/>
              <a:t> joint (TMJ) and to identify potential dental/oral </a:t>
            </a:r>
            <a:r>
              <a:rPr lang="en-US" dirty="0" smtClean="0"/>
              <a:t>focuses.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3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Georgia" pitchFamily="18" charset="0"/>
              </a:rPr>
              <a:t>Study Design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525963"/>
          </a:xfrm>
        </p:spPr>
        <p:txBody>
          <a:bodyPr/>
          <a:lstStyle/>
          <a:p>
            <a:r>
              <a:rPr lang="en-US" dirty="0"/>
              <a:t>In older children, age 8 and above the overall health status was measured using Stanford Health Assessment Questionnaire (HAQ).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3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Georgia" pitchFamily="18" charset="0"/>
              </a:rPr>
              <a:t>RADIOLOGIC FINDINGS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3"/>
          </a:xfrm>
        </p:spPr>
        <p:txBody>
          <a:bodyPr/>
          <a:lstStyle/>
          <a:p>
            <a:r>
              <a:rPr lang="en-US" dirty="0" smtClean="0"/>
              <a:t>At the study group, characteristic radiologic findings were identified in seven children (24%).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2051" name="Picture 3" descr="C:\Users\User\Desktop\Opt Vlora &amp;Vala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7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latin typeface="Georgia" pitchFamily="18" charset="0"/>
              </a:rPr>
              <a:t>RADIOLOGIC FINDINGS</a:t>
            </a:r>
            <a:endParaRPr lang="en-US" dirty="0"/>
          </a:p>
        </p:txBody>
      </p:sp>
      <p:pic>
        <p:nvPicPr>
          <p:cNvPr id="3075" name="Picture 3" descr="C:\Users\User\Desktop\Opt Vlora &amp;Vala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84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502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Oral Health Status among children suffering from juvenile rheumatoid arthritis </vt:lpstr>
      <vt:lpstr>Objective</vt:lpstr>
      <vt:lpstr>Setting</vt:lpstr>
      <vt:lpstr>Study Design and Methods</vt:lpstr>
      <vt:lpstr>Study Design and Methods</vt:lpstr>
      <vt:lpstr>Study Design and Methods</vt:lpstr>
      <vt:lpstr>RADIOLOGIC FINDINGS</vt:lpstr>
      <vt:lpstr>RADIOLOGIC FINDINGS</vt:lpstr>
      <vt:lpstr>RADIOLOGIC FINDINGS</vt:lpstr>
      <vt:lpstr>RADIOLOGIC FINDINGS</vt:lpstr>
      <vt:lpstr>RADIOLOGIC FINDINGS</vt:lpstr>
      <vt:lpstr>RADIOLOGIC FINDINGS</vt:lpstr>
      <vt:lpstr>RADIOLOGIC FINDINGS</vt:lpstr>
      <vt:lpstr>RESULTS </vt:lpstr>
      <vt:lpstr>RESULTS </vt:lpstr>
      <vt:lpstr>RESULTS</vt:lpstr>
      <vt:lpstr>RESULTS </vt:lpstr>
      <vt:lpstr>CONCLUSION 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Status among children suffering from juvenile rheumatoid arthritis</dc:title>
  <dc:creator>User</dc:creator>
  <cp:lastModifiedBy>User</cp:lastModifiedBy>
  <cp:revision>7</cp:revision>
  <dcterms:created xsi:type="dcterms:W3CDTF">2015-03-08T17:37:57Z</dcterms:created>
  <dcterms:modified xsi:type="dcterms:W3CDTF">2015-03-08T18:30:52Z</dcterms:modified>
</cp:coreProperties>
</file>