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457" r:id="rId3"/>
    <p:sldId id="352" r:id="rId4"/>
    <p:sldId id="355" r:id="rId5"/>
    <p:sldId id="356" r:id="rId6"/>
    <p:sldId id="357" r:id="rId7"/>
    <p:sldId id="358" r:id="rId8"/>
    <p:sldId id="360" r:id="rId9"/>
    <p:sldId id="361" r:id="rId10"/>
    <p:sldId id="362" r:id="rId11"/>
    <p:sldId id="424" r:id="rId12"/>
    <p:sldId id="425" r:id="rId13"/>
    <p:sldId id="426" r:id="rId14"/>
    <p:sldId id="449" r:id="rId15"/>
    <p:sldId id="456" r:id="rId16"/>
    <p:sldId id="450" r:id="rId17"/>
    <p:sldId id="451" r:id="rId18"/>
    <p:sldId id="455" r:id="rId19"/>
    <p:sldId id="428" r:id="rId20"/>
    <p:sldId id="453" r:id="rId21"/>
    <p:sldId id="431" r:id="rId22"/>
    <p:sldId id="432" r:id="rId23"/>
    <p:sldId id="434" r:id="rId24"/>
    <p:sldId id="433" r:id="rId25"/>
    <p:sldId id="423" r:id="rId26"/>
    <p:sldId id="390" r:id="rId27"/>
    <p:sldId id="391" r:id="rId28"/>
    <p:sldId id="35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CDC4-B6CB-47CD-8526-96B5423F3ADE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6372-3739-4B03-B93F-D5E72F4C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nor_groov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hymine" TargetMode="External"/><Relationship Id="rId4" Type="http://schemas.openxmlformats.org/officeDocument/2006/relationships/hyperlink" Target="http://en.wikipedia.org/wiki/Adenin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intro </a:t>
            </a:r>
            <a:r>
              <a:rPr lang="en-US" dirty="0" err="1" smtClean="0"/>
              <a:t>abt</a:t>
            </a:r>
            <a:r>
              <a:rPr lang="en-US" dirty="0" smtClean="0"/>
              <a:t> siRNA 20-25nt result of </a:t>
            </a:r>
            <a:r>
              <a:rPr lang="en-US" dirty="0" err="1" smtClean="0"/>
              <a:t>dsRNA</a:t>
            </a:r>
            <a:r>
              <a:rPr lang="en-US" dirty="0" smtClean="0"/>
              <a:t> cleavage in eukaryotes</a:t>
            </a:r>
            <a:r>
              <a:rPr lang="en-US" baseline="0" dirty="0" smtClean="0"/>
              <a:t> by Dicer protein, base pair to mRNAs and prevent translation hence powerful tool for gene silencing</a:t>
            </a:r>
            <a:r>
              <a:rPr lang="en-US" dirty="0" smtClean="0"/>
              <a:t>. siRNA degradation</a:t>
            </a:r>
            <a:r>
              <a:rPr lang="en-US" baseline="0" dirty="0" smtClean="0"/>
              <a:t> in blood- few minutes. Time? Why </a:t>
            </a:r>
            <a:r>
              <a:rPr lang="en-US" baseline="0" dirty="0" err="1" smtClean="0"/>
              <a:t>RNase</a:t>
            </a:r>
            <a:r>
              <a:rPr lang="en-US" baseline="0" dirty="0" smtClean="0"/>
              <a:t> III chosen- specific to </a:t>
            </a:r>
            <a:r>
              <a:rPr lang="en-US" baseline="0" dirty="0" err="1" smtClean="0"/>
              <a:t>dsRNA</a:t>
            </a:r>
            <a:r>
              <a:rPr lang="en-US" baseline="0" dirty="0" smtClean="0"/>
              <a:t>, 1U/mcg siRNA. Poor cellular uptake reason – negative charge due to phosphate backbone? Charge? B16F10 – </a:t>
            </a:r>
            <a:r>
              <a:rPr lang="en-US" baseline="0" dirty="0" err="1" smtClean="0"/>
              <a:t>murine</a:t>
            </a:r>
            <a:r>
              <a:rPr lang="en-US" baseline="0" dirty="0" smtClean="0"/>
              <a:t> melanoma cells what? Read about Hoechst - </a:t>
            </a:r>
            <a:r>
              <a:rPr lang="en-US" dirty="0"/>
              <a:t>The dyes bind to the </a:t>
            </a:r>
            <a:r>
              <a:rPr lang="en-US" dirty="0">
                <a:hlinkClick r:id="rId3" tooltip="Minor groove"/>
              </a:rPr>
              <a:t>minor groove</a:t>
            </a:r>
            <a:r>
              <a:rPr lang="en-US" dirty="0"/>
              <a:t> of double-stranded DNA with a preference for sequences rich in </a:t>
            </a:r>
            <a:r>
              <a:rPr lang="en-US" dirty="0">
                <a:hlinkClick r:id="rId4" tooltip="Adenine"/>
              </a:rPr>
              <a:t>adenine</a:t>
            </a:r>
            <a:r>
              <a:rPr lang="en-US" dirty="0"/>
              <a:t> and </a:t>
            </a:r>
            <a:r>
              <a:rPr lang="en-US" u="sng" dirty="0">
                <a:hlinkClick r:id="rId5" tooltip="Thymine"/>
              </a:rPr>
              <a:t>thymine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Lysotracker</a:t>
            </a:r>
            <a:r>
              <a:rPr lang="en-US" baseline="0" dirty="0" smtClean="0"/>
              <a:t> – fluorescent </a:t>
            </a:r>
            <a:r>
              <a:rPr lang="en-US" baseline="0" dirty="0" err="1" smtClean="0"/>
              <a:t>aciditropic</a:t>
            </a:r>
            <a:r>
              <a:rPr lang="en-US" baseline="0" dirty="0" smtClean="0"/>
              <a:t> dye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9817-E51A-4F1D-BFCF-2F4B2D4944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4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0707" indent="-281041" defTabSz="91494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4166" indent="-224833" defTabSz="91494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3832" indent="-224833" defTabSz="91494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23499" indent="-224833" defTabSz="91494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73165" indent="-224833" defTabSz="914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2831" indent="-224833" defTabSz="914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2497" indent="-224833" defTabSz="914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2164" indent="-224833" defTabSz="9149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77379F-6FE1-4BA6-8F03-ADE206EE5B2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Pre-incubation for 1 hr with 50nM CQ and 175nM BFA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9817-E51A-4F1D-BFCF-2F4B2D4944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9817-E51A-4F1D-BFCF-2F4B2D4944E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A1ED26-789E-4FF6-8B7B-5CAF2962E077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AF948-DABD-4E39-98C9-2F2BCCA3D3FF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FFEA1-DA42-452D-8809-8E48B5422224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070A8-7746-4A62-82D2-64638EB5AADD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1">
              <a:defRPr>
                <a:solidFill>
                  <a:schemeClr val="tx1"/>
                </a:solidFill>
                <a:latin typeface="Arial" charset="0"/>
              </a:defRPr>
            </a:lvl1pPr>
            <a:lvl2pPr marL="728108" indent="-280041" defTabSz="914801">
              <a:defRPr>
                <a:solidFill>
                  <a:schemeClr val="tx1"/>
                </a:solidFill>
                <a:latin typeface="Arial" charset="0"/>
              </a:defRPr>
            </a:lvl2pPr>
            <a:lvl3pPr marL="1120166" indent="-224034" defTabSz="914801">
              <a:defRPr>
                <a:solidFill>
                  <a:schemeClr val="tx1"/>
                </a:solidFill>
                <a:latin typeface="Arial" charset="0"/>
              </a:defRPr>
            </a:lvl3pPr>
            <a:lvl4pPr marL="1568232" indent="-224034" defTabSz="914801">
              <a:defRPr>
                <a:solidFill>
                  <a:schemeClr val="tx1"/>
                </a:solidFill>
                <a:latin typeface="Arial" charset="0"/>
              </a:defRPr>
            </a:lvl4pPr>
            <a:lvl5pPr marL="2016298" indent="-224034" defTabSz="914801">
              <a:defRPr>
                <a:solidFill>
                  <a:schemeClr val="tx1"/>
                </a:solidFill>
                <a:latin typeface="Arial" charset="0"/>
              </a:defRPr>
            </a:lvl5pPr>
            <a:lvl6pPr marL="2464364" indent="-224034" defTabSz="914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431" indent="-224034" defTabSz="914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497" indent="-224034" defTabSz="914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564" indent="-224034" defTabSz="914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11C489-A85E-4434-A04D-F98803D289A8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6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1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B701-86C8-418D-941E-B3967EAE7C67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4F3A-9D9B-4A46-B510-44E670A4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81000"/>
            <a:ext cx="8839200" cy="6019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</a:t>
            </a:r>
            <a:r>
              <a:rPr lang="en-US" sz="3900" b="1" dirty="0" smtClean="0">
                <a:solidFill>
                  <a:srgbClr val="FFC000"/>
                </a:solidFill>
              </a:rPr>
              <a:t>STIMULI-SENSITIVE COMBINATION NANOPREPARATIONS OF siRNA AND CHEMOTHERAPEUTIC DRUGS TO TREAT MULTIDRUG RESISTANT CANCER</a:t>
            </a:r>
            <a:r>
              <a:rPr lang="en-US" sz="3600" dirty="0">
                <a:solidFill>
                  <a:srgbClr val="FFC000"/>
                </a:solidFill>
              </a:rPr>
              <a:t/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Vladimir </a:t>
            </a:r>
            <a:r>
              <a:rPr lang="en-US" b="1" dirty="0" err="1" smtClean="0">
                <a:solidFill>
                  <a:srgbClr val="FFFF00"/>
                </a:solidFill>
              </a:rPr>
              <a:t>Torchilin</a:t>
            </a:r>
            <a:r>
              <a:rPr lang="en-US" b="1" dirty="0" smtClean="0">
                <a:solidFill>
                  <a:srgbClr val="FFFF00"/>
                </a:solidFill>
              </a:rPr>
              <a:t>, Ph.D., D.Sc.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Center for Pharmaceutical Biotechnology and </a:t>
            </a:r>
            <a:r>
              <a:rPr lang="en-US" sz="2800" i="1" dirty="0" err="1" smtClean="0">
                <a:solidFill>
                  <a:srgbClr val="FFFF00"/>
                </a:solidFill>
              </a:rPr>
              <a:t>Nanomedicine</a:t>
            </a:r>
            <a:r>
              <a:rPr lang="en-US" sz="2800" i="1" dirty="0" smtClean="0">
                <a:solidFill>
                  <a:srgbClr val="FFFF00"/>
                </a:solidFill>
              </a:rPr>
              <a:t>, Northeastern University, Boston, MA 02115, USA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en-US" sz="2400" i="1" dirty="0" smtClean="0">
                <a:solidFill>
                  <a:srgbClr val="FFFF00"/>
                </a:solidFill>
              </a:rPr>
              <a:t>Las Vegas, October 27-29, 2014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                           </a:t>
            </a:r>
            <a:r>
              <a:rPr lang="en-US" sz="2400" i="1" dirty="0" smtClean="0">
                <a:solidFill>
                  <a:srgbClr val="FFFF00"/>
                </a:solidFill>
              </a:rPr>
              <a:t>                              </a:t>
            </a:r>
            <a:endParaRPr lang="en-US" sz="2800" b="1" i="1" u="sng" dirty="0" smtClean="0">
              <a:solidFill>
                <a:srgbClr val="FFFF00"/>
              </a:solidFill>
            </a:endParaRPr>
          </a:p>
        </p:txBody>
      </p:sp>
      <p:pic>
        <p:nvPicPr>
          <p:cNvPr id="2051" name="Picture 7" descr="logo-primar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26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60198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5759310" cy="4131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01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P-glycoprotein (P-</a:t>
            </a:r>
            <a:r>
              <a:rPr lang="en-US" sz="3200" b="1" dirty="0" err="1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gp</a:t>
            </a:r>
            <a:r>
              <a:rPr lang="en-US" sz="3200" b="1" dirty="0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) downregulation by DOPE-PEI-based nanocarriers</a:t>
            </a: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65900" y="34290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48768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691819"/>
            <a:ext cx="289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The </a:t>
            </a:r>
            <a:r>
              <a:rPr lang="en-US" sz="2000" i="1" dirty="0" smtClean="0">
                <a:solidFill>
                  <a:prstClr val="black"/>
                </a:solidFill>
                <a:latin typeface="Book Antiqua" pitchFamily="18" charset="0"/>
              </a:rPr>
              <a:t>in vitro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tumor model chosen was the drug resistant, human </a:t>
            </a: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breast cancer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MCF7/ADR cells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DOPE-PEI-based complexes and MNPs containing siMDR1 (siRNA targeting MDR1 gene) successfully downregulated the surface expression of P-</a:t>
            </a:r>
            <a:r>
              <a:rPr lang="en-US" sz="2000" dirty="0" err="1" smtClean="0">
                <a:solidFill>
                  <a:prstClr val="black"/>
                </a:solidFill>
                <a:latin typeface="Book Antiqua" pitchFamily="18" charset="0"/>
              </a:rPr>
              <a:t>gp</a:t>
            </a:r>
            <a:endParaRPr lang="en-US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31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Navarro, Essex et al., 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Nanomedicine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(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Lond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.), 2012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ADDING </a:t>
            </a:r>
            <a:r>
              <a:rPr lang="en-US" sz="4400" b="1" dirty="0" smtClean="0">
                <a:solidFill>
                  <a:schemeClr val="tx2"/>
                </a:solidFill>
              </a:rPr>
              <a:t>STIMULI SENSITIVITY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381000" y="457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schematic structure of the </a:t>
            </a:r>
            <a:r>
              <a:rPr lang="en-US" sz="2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nanosystem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target siRNA and drugs to hypoxic areas in tumors</a:t>
            </a:r>
            <a:endParaRPr lang="en-US" sz="2800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1754188" y="1905000"/>
            <a:ext cx="55594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016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06536" y="533400"/>
            <a:ext cx="4632464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vivo </a:t>
            </a:r>
            <a:r>
              <a:rPr lang="en-US" sz="32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silencing activity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62000" y="1524000"/>
            <a:ext cx="7606747" cy="3429000"/>
            <a:chOff x="762000" y="2514600"/>
            <a:chExt cx="7606747" cy="3429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514600"/>
              <a:ext cx="7454347" cy="3429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000" y="2667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2667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1" y="5105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kern="0" dirty="0" smtClean="0"/>
              <a:t> - </a:t>
            </a:r>
            <a:r>
              <a:rPr lang="en-US" sz="2000" i="1" kern="0" dirty="0" smtClean="0"/>
              <a:t>Ex vivo </a:t>
            </a:r>
            <a:r>
              <a:rPr lang="en-US" sz="2000" kern="0" dirty="0" smtClean="0"/>
              <a:t>fluorescence optical imaging of tumors 48h after injection of PBS , PEG-</a:t>
            </a:r>
            <a:r>
              <a:rPr lang="en-US" sz="2000" kern="0" dirty="0" err="1" smtClean="0"/>
              <a:t>Az</a:t>
            </a:r>
            <a:r>
              <a:rPr lang="en-US" sz="2000" kern="0" dirty="0" smtClean="0"/>
              <a:t>-PEI-PE/anti-GFP siRNA complexes (PAPD/</a:t>
            </a:r>
            <a:r>
              <a:rPr lang="en-US" sz="2000" kern="0" dirty="0" err="1" smtClean="0"/>
              <a:t>siGFP</a:t>
            </a:r>
            <a:r>
              <a:rPr lang="en-US" sz="2000" kern="0" dirty="0" smtClean="0"/>
              <a:t>, n=4), PEG-</a:t>
            </a:r>
            <a:r>
              <a:rPr lang="en-US" sz="2000" kern="0" dirty="0" err="1" smtClean="0"/>
              <a:t>Az</a:t>
            </a:r>
            <a:r>
              <a:rPr lang="en-US" sz="2000" kern="0" dirty="0" smtClean="0"/>
              <a:t>-PEI-DOPE/negative siRNA complexes </a:t>
            </a:r>
          </a:p>
          <a:p>
            <a:r>
              <a:rPr lang="en-US" sz="2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kern="0" dirty="0" smtClean="0"/>
              <a:t> - Cell-associated fluorescence of dissociated tumors by flow </a:t>
            </a:r>
            <a:r>
              <a:rPr lang="en-US" sz="2000" kern="0" dirty="0" err="1" smtClean="0"/>
              <a:t>cytometry</a:t>
            </a:r>
            <a:endParaRPr lang="en-US" sz="2000" dirty="0"/>
          </a:p>
        </p:txBody>
      </p:sp>
      <p:cxnSp>
        <p:nvCxnSpPr>
          <p:cNvPr id="10" name="Straight Connector 4"/>
          <p:cNvCxnSpPr>
            <a:cxnSpLocks noChangeShapeType="1"/>
          </p:cNvCxnSpPr>
          <p:nvPr/>
        </p:nvCxn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45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r="11937" b="43246"/>
          <a:stretch>
            <a:fillRect/>
          </a:stretch>
        </p:blipFill>
        <p:spPr bwMode="auto">
          <a:xfrm>
            <a:off x="1547813" y="2300288"/>
            <a:ext cx="5930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775" y="207963"/>
            <a:ext cx="5688013" cy="1938337"/>
            <a:chOff x="321547" y="325219"/>
            <a:chExt cx="5275384" cy="1797738"/>
          </a:xfrm>
        </p:grpSpPr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5"/>
            <a:stretch>
              <a:fillRect/>
            </a:stretch>
          </p:blipFill>
          <p:spPr bwMode="auto">
            <a:xfrm>
              <a:off x="321547" y="449582"/>
              <a:ext cx="5275384" cy="167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632" y="325219"/>
              <a:ext cx="2850006" cy="41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60875"/>
            <a:ext cx="54911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9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4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851275" y="5283200"/>
            <a:ext cx="491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PEG1000-PE: a building block  for nanocarrier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TATp-PEG1000-PE: a cell-penetrating moiety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" charset="0"/>
              </a:rPr>
              <a:t>PEG2000-peptide-PTX:  (1) an  MMP2-cleavable prodrug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Arial" charset="0"/>
              </a:rPr>
              <a:t>                                        (2) a self-assembly building block</a:t>
            </a:r>
          </a:p>
        </p:txBody>
      </p:sp>
      <p:sp>
        <p:nvSpPr>
          <p:cNvPr id="60" name="Title 2"/>
          <p:cNvSpPr>
            <a:spLocks noGrp="1"/>
          </p:cNvSpPr>
          <p:nvPr>
            <p:ph type="title"/>
          </p:nvPr>
        </p:nvSpPr>
        <p:spPr>
          <a:xfrm>
            <a:off x="0" y="32924"/>
            <a:ext cx="9143999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Nanopreparation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Containing MMP2-sensitive PEG-paclitaxel Conjugate and Cell Penetrating Moiety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58"/>
          <p:cNvSpPr>
            <a:spLocks noChangeArrowheads="1"/>
          </p:cNvSpPr>
          <p:nvPr/>
        </p:nvSpPr>
        <p:spPr bwMode="auto">
          <a:xfrm>
            <a:off x="4883150" y="6315075"/>
            <a:ext cx="395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charset="0"/>
              </a:rPr>
              <a:t>Zhu L, et al. (2013), PNAS, 110(42):17047-52.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493713" y="5592763"/>
            <a:ext cx="2254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charset="0"/>
              </a:rPr>
              <a:t>PE, phosphatidylethanolamine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57750" y="6557963"/>
            <a:ext cx="4265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charset="0"/>
              </a:rPr>
              <a:t>Zhu L, et al., Patent No. PCT/US2013/072216.</a:t>
            </a:r>
          </a:p>
        </p:txBody>
      </p:sp>
      <p:pic>
        <p:nvPicPr>
          <p:cNvPr id="1536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81088"/>
            <a:ext cx="85725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22325"/>
            <a:ext cx="630237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54"/>
            <a:ext cx="9143999" cy="5931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MMP2-triggered Tumor Cell-specific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Cytotoxicity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22"/>
          <p:cNvSpPr>
            <a:spLocks noChangeArrowheads="1"/>
          </p:cNvSpPr>
          <p:nvPr/>
        </p:nvSpPr>
        <p:spPr bwMode="auto">
          <a:xfrm>
            <a:off x="792163" y="642938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A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922838" y="4105275"/>
            <a:ext cx="42211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Cytotoxicity in A549 and H9C2 cells (A)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Incubation time: 72h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MMP2 secretion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The 2-day media  was concentrated and analyzed using SDS-PAGE (</a:t>
            </a:r>
            <a:r>
              <a:rPr lang="en-US" altLang="en-US" sz="1400" b="1">
                <a:latin typeface="Arial" charset="0"/>
              </a:rPr>
              <a:t>B</a:t>
            </a:r>
            <a:r>
              <a:rPr lang="en-US" altLang="en-US" sz="1400">
                <a:latin typeface="Arial" charset="0"/>
              </a:rPr>
              <a:t>) and zymography (</a:t>
            </a:r>
            <a:r>
              <a:rPr lang="en-US" altLang="en-US" sz="1400" b="1">
                <a:latin typeface="Arial" charset="0"/>
              </a:rPr>
              <a:t>C</a:t>
            </a:r>
            <a:r>
              <a:rPr lang="en-US" altLang="en-US" sz="1400"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Human MMP2 (EMD Biosciences): 66.5K 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charset="0"/>
              </a:rPr>
              <a:t>MMP2 ELISA (D)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The media was directly analyzed by MMP2 ELISA kit (sensitivity &lt; 10pg/mL, Boster Immunoleader ).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348038" y="1697038"/>
            <a:ext cx="4762" cy="347662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67188" y="2008188"/>
            <a:ext cx="4762" cy="347662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62375" y="1922463"/>
            <a:ext cx="4763" cy="347662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30525" y="1212850"/>
            <a:ext cx="4763" cy="34607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51175" y="854075"/>
            <a:ext cx="4763" cy="346075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49638" y="792163"/>
            <a:ext cx="4762" cy="347662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859213" y="873125"/>
            <a:ext cx="4762" cy="346075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78313" y="946150"/>
            <a:ext cx="4762" cy="347663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84950" y="1244600"/>
            <a:ext cx="4763" cy="34607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67388" y="1177925"/>
            <a:ext cx="4762" cy="347663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72200" y="1233488"/>
            <a:ext cx="4763" cy="34607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000875" y="1290638"/>
            <a:ext cx="4763" cy="346075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62638" y="828675"/>
            <a:ext cx="4762" cy="347663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65863" y="903288"/>
            <a:ext cx="4762" cy="347662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86550" y="866775"/>
            <a:ext cx="4763" cy="347663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092950" y="915988"/>
            <a:ext cx="4763" cy="347662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65175" y="4043363"/>
            <a:ext cx="3925888" cy="2278062"/>
            <a:chOff x="765544" y="4042758"/>
            <a:chExt cx="3925496" cy="2277895"/>
          </a:xfrm>
        </p:grpSpPr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889310" y="404275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charset="0"/>
                </a:rPr>
                <a:t>B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17432" name="Group 59"/>
            <p:cNvGrpSpPr>
              <a:grpSpLocks/>
            </p:cNvGrpSpPr>
            <p:nvPr/>
          </p:nvGrpSpPr>
          <p:grpSpPr bwMode="auto">
            <a:xfrm>
              <a:off x="765544" y="4433777"/>
              <a:ext cx="1859693" cy="1829957"/>
              <a:chOff x="0" y="4848447"/>
              <a:chExt cx="1859693" cy="1829957"/>
            </a:xfrm>
          </p:grpSpPr>
          <p:pic>
            <p:nvPicPr>
              <p:cNvPr id="1743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lum brigh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8" t="23302" b="41447"/>
              <a:stretch>
                <a:fillRect/>
              </a:stretch>
            </p:blipFill>
            <p:spPr bwMode="auto">
              <a:xfrm>
                <a:off x="350873" y="5305646"/>
                <a:ext cx="1508820" cy="68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8" name="Group 25"/>
              <p:cNvGrpSpPr>
                <a:grpSpLocks/>
              </p:cNvGrpSpPr>
              <p:nvPr/>
            </p:nvGrpSpPr>
            <p:grpSpPr bwMode="auto">
              <a:xfrm>
                <a:off x="0" y="4848447"/>
                <a:ext cx="1830968" cy="1829957"/>
                <a:chOff x="6751277" y="743649"/>
                <a:chExt cx="1830968" cy="1829957"/>
              </a:xfrm>
            </p:grpSpPr>
            <p:grpSp>
              <p:nvGrpSpPr>
                <p:cNvPr id="17439" name="Group 61"/>
                <p:cNvGrpSpPr>
                  <a:grpSpLocks/>
                </p:cNvGrpSpPr>
                <p:nvPr/>
              </p:nvGrpSpPr>
              <p:grpSpPr bwMode="auto">
                <a:xfrm>
                  <a:off x="7333081" y="1890298"/>
                  <a:ext cx="1035050" cy="683308"/>
                  <a:chOff x="7895459" y="3801469"/>
                  <a:chExt cx="1035050" cy="683308"/>
                </a:xfrm>
              </p:grpSpPr>
              <p:pic>
                <p:nvPicPr>
                  <p:cNvPr id="174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lum contrast="1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23056" y="4208552"/>
                    <a:ext cx="923925" cy="2762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745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7895459" y="3801469"/>
                    <a:ext cx="1035050" cy="434387"/>
                    <a:chOff x="3942332" y="3504224"/>
                    <a:chExt cx="1035050" cy="434387"/>
                  </a:xfrm>
                </p:grpSpPr>
                <p:sp>
                  <p:nvSpPr>
                    <p:cNvPr id="17451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2332" y="3504224"/>
                      <a:ext cx="1035050" cy="219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defRPr sz="2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buChar char="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300" b="1">
                          <a:solidFill>
                            <a:srgbClr val="000000"/>
                          </a:solidFill>
                          <a:latin typeface="Arial" charset="0"/>
                        </a:rPr>
                        <a:t>Zymography</a:t>
                      </a:r>
                      <a:endParaRPr lang="en-US" altLang="en-U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7452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747" y="3716361"/>
                      <a:ext cx="439738" cy="212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defRPr sz="2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buChar char="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300">
                          <a:solidFill>
                            <a:srgbClr val="000000"/>
                          </a:solidFill>
                          <a:latin typeface="Arial" charset="0"/>
                        </a:rPr>
                        <a:t>A549</a:t>
                      </a:r>
                      <a:endParaRPr lang="en-US" altLang="en-US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17453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345" y="3725886"/>
                      <a:ext cx="474663" cy="212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defRPr sz="2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buChar char="◦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buChar char="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buChar char=""/>
                        <a:defRPr sz="20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300">
                          <a:solidFill>
                            <a:srgbClr val="000000"/>
                          </a:solidFill>
                          <a:latin typeface="Arial" charset="0"/>
                        </a:rPr>
                        <a:t>H9C2</a:t>
                      </a:r>
                      <a:endParaRPr lang="en-US" altLang="en-US" sz="1800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7440" name="Group 78"/>
                <p:cNvGrpSpPr>
                  <a:grpSpLocks/>
                </p:cNvGrpSpPr>
                <p:nvPr/>
              </p:nvGrpSpPr>
              <p:grpSpPr bwMode="auto">
                <a:xfrm>
                  <a:off x="6751277" y="743649"/>
                  <a:ext cx="1830968" cy="1089735"/>
                  <a:chOff x="6789377" y="724599"/>
                  <a:chExt cx="1830968" cy="1089735"/>
                </a:xfrm>
              </p:grpSpPr>
              <p:sp>
                <p:nvSpPr>
                  <p:cNvPr id="174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870126" y="1209675"/>
                    <a:ext cx="198067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100" b="1">
                        <a:solidFill>
                          <a:srgbClr val="000000"/>
                        </a:solidFill>
                        <a:latin typeface="Arial" charset="0"/>
                      </a:rPr>
                      <a:t>66</a:t>
                    </a:r>
                    <a:endParaRPr lang="en-US" altLang="en-US" sz="1100" b="1">
                      <a:latin typeface="Arial" charset="0"/>
                    </a:endParaRPr>
                  </a:p>
                </p:txBody>
              </p:sp>
              <p:sp>
                <p:nvSpPr>
                  <p:cNvPr id="1744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789377" y="982075"/>
                    <a:ext cx="304800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100" b="1">
                        <a:solidFill>
                          <a:srgbClr val="000000"/>
                        </a:solidFill>
                        <a:latin typeface="Arial" charset="0"/>
                      </a:rPr>
                      <a:t>KDa</a:t>
                    </a:r>
                    <a:endParaRPr lang="en-US" altLang="en-US" sz="1100" b="1">
                      <a:latin typeface="Arial" charset="0"/>
                    </a:endParaRPr>
                  </a:p>
                </p:txBody>
              </p:sp>
              <p:sp>
                <p:nvSpPr>
                  <p:cNvPr id="1744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72627" y="1645057"/>
                    <a:ext cx="195566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100" b="1">
                        <a:solidFill>
                          <a:srgbClr val="000000"/>
                        </a:solidFill>
                        <a:latin typeface="Arial" charset="0"/>
                      </a:rPr>
                      <a:t>45 </a:t>
                    </a:r>
                    <a:endParaRPr lang="en-US" altLang="en-US" sz="1100" b="1">
                      <a:latin typeface="Arial" charset="0"/>
                    </a:endParaRPr>
                  </a:p>
                </p:txBody>
              </p:sp>
              <p:sp>
                <p:nvSpPr>
                  <p:cNvPr id="1744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859278" y="1562799"/>
                    <a:ext cx="65" cy="169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100" b="1">
                      <a:latin typeface="Arial" charset="0"/>
                    </a:endParaRPr>
                  </a:p>
                </p:txBody>
              </p:sp>
              <p:sp>
                <p:nvSpPr>
                  <p:cNvPr id="1744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7700610" y="953199"/>
                    <a:ext cx="441325" cy="21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300">
                        <a:solidFill>
                          <a:srgbClr val="000000"/>
                        </a:solidFill>
                        <a:latin typeface="Arial" charset="0"/>
                      </a:rPr>
                      <a:t>A549</a:t>
                    </a: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174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8145682" y="942567"/>
                    <a:ext cx="474663" cy="21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300">
                        <a:solidFill>
                          <a:srgbClr val="000000"/>
                        </a:solidFill>
                        <a:latin typeface="Arial" charset="0"/>
                      </a:rPr>
                      <a:t>H9C2</a:t>
                    </a: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174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099888" y="953199"/>
                    <a:ext cx="566738" cy="21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300">
                        <a:solidFill>
                          <a:srgbClr val="000000"/>
                        </a:solidFill>
                        <a:latin typeface="Arial" charset="0"/>
                      </a:rPr>
                      <a:t>Marker</a:t>
                    </a: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1744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357753" y="724599"/>
                    <a:ext cx="856453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1pPr>
                    <a:lvl2pPr marL="742950" indent="-285750" eaLnBrk="0" hangingPunct="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2pPr>
                    <a:lvl3pPr marL="11430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SzPct val="100000"/>
                      <a:buFont typeface="Wingdings 2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3pPr>
                    <a:lvl4pPr marL="16002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4pPr>
                    <a:lvl5pPr marL="2057400" indent="-228600" eaLnBrk="0" hangingPunct="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itchFamily="18" charset="2"/>
                      <a:buChar char=""/>
                      <a:defRPr sz="2000">
                        <a:solidFill>
                          <a:schemeClr val="tx1"/>
                        </a:solidFill>
                        <a:latin typeface="Lucida Sans Unicode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300" b="1">
                        <a:solidFill>
                          <a:srgbClr val="000000"/>
                        </a:solidFill>
                        <a:latin typeface="Arial" charset="0"/>
                      </a:rPr>
                      <a:t>SDS-PAGE</a:t>
                    </a:r>
                    <a:endParaRPr lang="en-US" altLang="en-US" sz="1800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17433" name="Rectangle 60"/>
            <p:cNvSpPr>
              <a:spLocks noChangeArrowheads="1"/>
            </p:cNvSpPr>
            <p:nvPr/>
          </p:nvSpPr>
          <p:spPr bwMode="auto">
            <a:xfrm>
              <a:off x="807794" y="567308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charset="0"/>
                </a:rPr>
                <a:t>C</a:t>
              </a:r>
              <a:endParaRPr lang="en-US" altLang="en-US" sz="1800">
                <a:latin typeface="Arial" charset="0"/>
              </a:endParaRPr>
            </a:p>
          </p:txBody>
        </p:sp>
        <p:pic>
          <p:nvPicPr>
            <p:cNvPr id="1743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012" y="4599138"/>
              <a:ext cx="2039028" cy="172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Rectangle 62"/>
            <p:cNvSpPr>
              <a:spLocks noChangeArrowheads="1"/>
            </p:cNvSpPr>
            <p:nvPr/>
          </p:nvSpPr>
          <p:spPr bwMode="auto">
            <a:xfrm>
              <a:off x="2661403" y="425186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charset="0"/>
                </a:rPr>
                <a:t>D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7436" name="Rectangle 18"/>
            <p:cNvSpPr>
              <a:spLocks noChangeArrowheads="1"/>
            </p:cNvSpPr>
            <p:nvPr/>
          </p:nvSpPr>
          <p:spPr bwMode="auto">
            <a:xfrm>
              <a:off x="3280049" y="4377970"/>
              <a:ext cx="10195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rgbClr val="000000"/>
                  </a:solidFill>
                  <a:latin typeface="Arial" charset="0"/>
                </a:rPr>
                <a:t>MMP2 ELISA</a:t>
              </a:r>
              <a:endParaRPr lang="en-US" altLang="en-US" sz="1800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6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5105400"/>
          </a:xfrm>
        </p:spPr>
        <p:txBody>
          <a:bodyPr/>
          <a:lstStyle/>
          <a:p>
            <a:pPr algn="ctr" eaLnBrk="1" hangingPunct="1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40647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46359" cy="61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4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274638"/>
            <a:ext cx="1066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idea of combination therapy of multidrug resistant (MDR) tumors is based on using siRNA down-regulating proteins involved in tumor defense mechanisms (</a:t>
            </a:r>
            <a:r>
              <a:rPr lang="en-US" b="1" dirty="0" err="1" smtClean="0"/>
              <a:t>Pgp</a:t>
            </a:r>
            <a:r>
              <a:rPr lang="en-US" b="1" dirty="0" smtClean="0"/>
              <a:t>, </a:t>
            </a:r>
            <a:r>
              <a:rPr lang="en-US" b="1" dirty="0" err="1" smtClean="0"/>
              <a:t>survivin</a:t>
            </a:r>
            <a:r>
              <a:rPr lang="en-US" b="1" dirty="0" smtClean="0"/>
              <a:t>, Bcl2) together with traditional chemotherapeutics.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Problems:</a:t>
            </a:r>
            <a:r>
              <a:rPr lang="en-US" dirty="0" smtClean="0"/>
              <a:t> - stabilization and delivery siRNA in vivo;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- synchronization of drug and siRNA;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- co-loading of a drug and siRNA on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same </a:t>
            </a:r>
            <a:r>
              <a:rPr lang="en-US" dirty="0" err="1" smtClean="0"/>
              <a:t>nanocarrier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1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19113" y="5662613"/>
            <a:ext cx="8151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Tumor growth inhibition (A) and tumor cell apoptosis analyzed by TUNEL assay (B). Dose: 5mg/Kg PTX.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24388" y="4614863"/>
            <a:ext cx="4303712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a, HBSS; b, TATp-PEG1000-PE/PEG2000-peptide-PTX (nonsensitive); c, PEG2000-PE/PTX; d, Free PTX;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e, TATp-PEG1000-PE/PEG2000-peptide-PTX (MMP2-sensitive)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56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Tumor Growth Inhibition and Tumor Cell Apoptosis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60388" y="971550"/>
            <a:ext cx="3905250" cy="4394200"/>
            <a:chOff x="560593" y="972093"/>
            <a:chExt cx="3904921" cy="4393829"/>
          </a:xfrm>
        </p:grpSpPr>
        <p:pic>
          <p:nvPicPr>
            <p:cNvPr id="215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" t="5643" r="18831" b="5931"/>
            <a:stretch>
              <a:fillRect/>
            </a:stretch>
          </p:blipFill>
          <p:spPr bwMode="auto">
            <a:xfrm>
              <a:off x="560593" y="1155607"/>
              <a:ext cx="3849681" cy="3074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6" name="Group 107"/>
            <p:cNvGrpSpPr>
              <a:grpSpLocks/>
            </p:cNvGrpSpPr>
            <p:nvPr/>
          </p:nvGrpSpPr>
          <p:grpSpPr bwMode="auto">
            <a:xfrm>
              <a:off x="1405781" y="1523863"/>
              <a:ext cx="1481156" cy="1328877"/>
              <a:chOff x="1480409" y="2792743"/>
              <a:chExt cx="1481156" cy="1328877"/>
            </a:xfrm>
          </p:grpSpPr>
          <p:grpSp>
            <p:nvGrpSpPr>
              <p:cNvPr id="21544" name="Group 70"/>
              <p:cNvGrpSpPr>
                <a:grpSpLocks/>
              </p:cNvGrpSpPr>
              <p:nvPr/>
            </p:nvGrpSpPr>
            <p:grpSpPr bwMode="auto">
              <a:xfrm>
                <a:off x="1480409" y="2792743"/>
                <a:ext cx="807634" cy="1328877"/>
                <a:chOff x="942224" y="2980898"/>
                <a:chExt cx="671544" cy="994459"/>
              </a:xfrm>
            </p:grpSpPr>
            <p:pic>
              <p:nvPicPr>
                <p:cNvPr id="21549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351" t="21638" r="13974" b="54393"/>
                <a:stretch>
                  <a:fillRect/>
                </a:stretch>
              </p:blipFill>
              <p:spPr bwMode="auto">
                <a:xfrm>
                  <a:off x="942224" y="3044161"/>
                  <a:ext cx="313841" cy="931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1260435" y="3598401"/>
                  <a:ext cx="353333" cy="322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itchFamily="34" charset="0"/>
                    </a:defRPr>
                  </a:lvl1pPr>
                  <a:lvl2pPr marL="742950" indent="-285750" eaLnBrk="0" hangingPunct="0">
                    <a:spcBef>
                      <a:spcPts val="325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itchFamily="34" charset="0"/>
                    </a:defRPr>
                  </a:lvl2pPr>
                  <a:lvl3pPr marL="11430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itchFamily="34" charset="0"/>
                    </a:defRPr>
                  </a:lvl3pPr>
                  <a:lvl4pPr marL="16002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itchFamily="34" charset="0"/>
                    </a:defRPr>
                  </a:lvl4pPr>
                  <a:lvl5pPr marL="20574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2155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1246811" y="3293700"/>
                  <a:ext cx="347690" cy="322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itchFamily="34" charset="0"/>
                    </a:defRPr>
                  </a:lvl1pPr>
                  <a:lvl2pPr marL="742950" indent="-285750" eaLnBrk="0" hangingPunct="0">
                    <a:spcBef>
                      <a:spcPts val="325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itchFamily="34" charset="0"/>
                    </a:defRPr>
                  </a:lvl2pPr>
                  <a:lvl3pPr marL="11430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itchFamily="34" charset="0"/>
                    </a:defRPr>
                  </a:lvl3pPr>
                  <a:lvl4pPr marL="16002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itchFamily="34" charset="0"/>
                    </a:defRPr>
                  </a:lvl4pPr>
                  <a:lvl5pPr marL="20574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21552" name="Rectangle 71"/>
                <p:cNvSpPr>
                  <a:spLocks noChangeArrowheads="1"/>
                </p:cNvSpPr>
                <p:nvPr/>
              </p:nvSpPr>
              <p:spPr bwMode="auto">
                <a:xfrm>
                  <a:off x="1249241" y="2980898"/>
                  <a:ext cx="356862" cy="322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itchFamily="34" charset="0"/>
                    </a:defRPr>
                  </a:lvl1pPr>
                  <a:lvl2pPr marL="742950" indent="-285750" eaLnBrk="0" hangingPunct="0">
                    <a:spcBef>
                      <a:spcPts val="325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itchFamily="34" charset="0"/>
                    </a:defRPr>
                  </a:lvl2pPr>
                  <a:lvl3pPr marL="11430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itchFamily="34" charset="0"/>
                    </a:defRPr>
                  </a:lvl3pPr>
                  <a:lvl4pPr marL="16002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itchFamily="34" charset="0"/>
                    </a:defRPr>
                  </a:lvl4pPr>
                  <a:lvl5pPr marL="20574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21545" name="Group 69"/>
              <p:cNvGrpSpPr>
                <a:grpSpLocks/>
              </p:cNvGrpSpPr>
              <p:nvPr/>
            </p:nvGrpSpPr>
            <p:grpSpPr bwMode="auto">
              <a:xfrm>
                <a:off x="2111982" y="2814372"/>
                <a:ext cx="849583" cy="897826"/>
                <a:chOff x="1752993" y="3134956"/>
                <a:chExt cx="691750" cy="647745"/>
              </a:xfrm>
            </p:grpSpPr>
            <p:sp>
              <p:nvSpPr>
                <p:cNvPr id="21546" name="Rectangle 55"/>
                <p:cNvSpPr>
                  <a:spLocks noChangeArrowheads="1"/>
                </p:cNvSpPr>
                <p:nvPr/>
              </p:nvSpPr>
              <p:spPr bwMode="auto">
                <a:xfrm>
                  <a:off x="2094030" y="3417386"/>
                  <a:ext cx="350713" cy="310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itchFamily="34" charset="0"/>
                    </a:defRPr>
                  </a:lvl1pPr>
                  <a:lvl2pPr marL="742950" indent="-285750" eaLnBrk="0" hangingPunct="0">
                    <a:spcBef>
                      <a:spcPts val="325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itchFamily="34" charset="0"/>
                    </a:defRPr>
                  </a:lvl2pPr>
                  <a:lvl3pPr marL="11430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itchFamily="34" charset="0"/>
                    </a:defRPr>
                  </a:lvl3pPr>
                  <a:lvl4pPr marL="16002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itchFamily="34" charset="0"/>
                    </a:defRPr>
                  </a:lvl4pPr>
                  <a:lvl5pPr marL="20574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" charset="0"/>
                    </a:rPr>
                    <a:t>e</a:t>
                  </a:r>
                </a:p>
              </p:txBody>
            </p:sp>
            <p:sp>
              <p:nvSpPr>
                <p:cNvPr id="21547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2079869" y="3134956"/>
                  <a:ext cx="314749" cy="310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itchFamily="34" charset="0"/>
                    </a:defRPr>
                  </a:lvl1pPr>
                  <a:lvl2pPr marL="742950" indent="-285750" eaLnBrk="0" hangingPunct="0">
                    <a:spcBef>
                      <a:spcPts val="325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itchFamily="34" charset="0"/>
                    </a:defRPr>
                  </a:lvl2pPr>
                  <a:lvl3pPr marL="11430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itchFamily="34" charset="0"/>
                    </a:defRPr>
                  </a:lvl3pPr>
                  <a:lvl4pPr marL="16002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itchFamily="34" charset="0"/>
                    </a:defRPr>
                  </a:lvl4pPr>
                  <a:lvl5pPr marL="2057400" indent="-228600" eaLnBrk="0" hangingPunct="0">
                    <a:spcBef>
                      <a:spcPts val="35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Lucida Sans Unicode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" charset="0"/>
                    </a:rPr>
                    <a:t>d</a:t>
                  </a:r>
                </a:p>
              </p:txBody>
            </p:sp>
            <p:pic>
              <p:nvPicPr>
                <p:cNvPr id="21548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351" t="44530" r="13974" b="38486"/>
                <a:stretch>
                  <a:fillRect/>
                </a:stretch>
              </p:blipFill>
              <p:spPr bwMode="auto">
                <a:xfrm>
                  <a:off x="1752993" y="3160167"/>
                  <a:ext cx="312512" cy="622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1527" name="Group 104"/>
            <p:cNvGrpSpPr>
              <a:grpSpLocks/>
            </p:cNvGrpSpPr>
            <p:nvPr/>
          </p:nvGrpSpPr>
          <p:grpSpPr bwMode="auto">
            <a:xfrm>
              <a:off x="3209820" y="2766368"/>
              <a:ext cx="1255694" cy="683873"/>
              <a:chOff x="3230308" y="4218147"/>
              <a:chExt cx="1255694" cy="683873"/>
            </a:xfrm>
          </p:grpSpPr>
          <p:sp>
            <p:nvSpPr>
              <p:cNvPr id="21540" name="TextBox 75"/>
              <p:cNvSpPr txBox="1">
                <a:spLocks noChangeArrowheads="1"/>
              </p:cNvSpPr>
              <p:nvPr/>
            </p:nvSpPr>
            <p:spPr bwMode="auto">
              <a:xfrm>
                <a:off x="4057884" y="4218147"/>
                <a:ext cx="42811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>
                    <a:latin typeface="Arial" charset="0"/>
                  </a:rPr>
                  <a:t>*</a:t>
                </a:r>
              </a:p>
            </p:txBody>
          </p:sp>
          <p:sp>
            <p:nvSpPr>
              <p:cNvPr id="21541" name="TextBox 76"/>
              <p:cNvSpPr txBox="1">
                <a:spLocks noChangeArrowheads="1"/>
              </p:cNvSpPr>
              <p:nvPr/>
            </p:nvSpPr>
            <p:spPr bwMode="auto">
              <a:xfrm>
                <a:off x="3777654" y="4280147"/>
                <a:ext cx="42811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>
                    <a:latin typeface="Arial" charset="0"/>
                  </a:rPr>
                  <a:t>*</a:t>
                </a:r>
              </a:p>
            </p:txBody>
          </p:sp>
          <p:sp>
            <p:nvSpPr>
              <p:cNvPr id="21542" name="TextBox 77"/>
              <p:cNvSpPr txBox="1">
                <a:spLocks noChangeArrowheads="1"/>
              </p:cNvSpPr>
              <p:nvPr/>
            </p:nvSpPr>
            <p:spPr bwMode="auto">
              <a:xfrm>
                <a:off x="3481975" y="4333854"/>
                <a:ext cx="42811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>
                    <a:latin typeface="Arial" charset="0"/>
                  </a:rPr>
                  <a:t>*</a:t>
                </a:r>
              </a:p>
            </p:txBody>
          </p:sp>
          <p:sp>
            <p:nvSpPr>
              <p:cNvPr id="21543" name="TextBox 78"/>
              <p:cNvSpPr txBox="1">
                <a:spLocks noChangeArrowheads="1"/>
              </p:cNvSpPr>
              <p:nvPr/>
            </p:nvSpPr>
            <p:spPr bwMode="auto">
              <a:xfrm>
                <a:off x="3230308" y="4409577"/>
                <a:ext cx="42811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>
                    <a:latin typeface="Arial" charset="0"/>
                  </a:rPr>
                  <a:t>*</a:t>
                </a:r>
              </a:p>
            </p:txBody>
          </p:sp>
        </p:grpSp>
        <p:sp>
          <p:nvSpPr>
            <p:cNvPr id="21528" name="TextBox 79"/>
            <p:cNvSpPr txBox="1">
              <a:spLocks noChangeArrowheads="1"/>
            </p:cNvSpPr>
            <p:nvPr/>
          </p:nvSpPr>
          <p:spPr bwMode="auto">
            <a:xfrm>
              <a:off x="1348561" y="4335278"/>
              <a:ext cx="274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Days post-administration</a:t>
              </a:r>
            </a:p>
          </p:txBody>
        </p:sp>
        <p:grpSp>
          <p:nvGrpSpPr>
            <p:cNvPr id="21529" name="Group 104"/>
            <p:cNvGrpSpPr>
              <a:grpSpLocks/>
            </p:cNvGrpSpPr>
            <p:nvPr/>
          </p:nvGrpSpPr>
          <p:grpSpPr bwMode="auto">
            <a:xfrm>
              <a:off x="1356609" y="4221126"/>
              <a:ext cx="1887532" cy="182880"/>
              <a:chOff x="1327479" y="5540915"/>
              <a:chExt cx="1887532" cy="182880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V="1">
                <a:off x="1326733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594998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1855327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2139465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2398206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685519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2958546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3215699" y="5541221"/>
                <a:ext cx="0" cy="1825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w="sm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5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14" y="4570394"/>
              <a:ext cx="3548062" cy="79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TextBox 90"/>
            <p:cNvSpPr txBox="1">
              <a:spLocks noChangeArrowheads="1"/>
            </p:cNvSpPr>
            <p:nvPr/>
          </p:nvSpPr>
          <p:spPr bwMode="auto">
            <a:xfrm>
              <a:off x="705870" y="972093"/>
              <a:ext cx="699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511675" y="1155700"/>
            <a:ext cx="4356100" cy="3252788"/>
            <a:chOff x="4512072" y="1155607"/>
            <a:chExt cx="4355366" cy="3253125"/>
          </a:xfrm>
        </p:grpSpPr>
        <p:sp>
          <p:nvSpPr>
            <p:cNvPr id="21511" name="TextBox 9"/>
            <p:cNvSpPr txBox="1">
              <a:spLocks noChangeArrowheads="1"/>
            </p:cNvSpPr>
            <p:nvPr/>
          </p:nvSpPr>
          <p:spPr bwMode="auto">
            <a:xfrm>
              <a:off x="4512072" y="1155607"/>
              <a:ext cx="699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B</a:t>
              </a:r>
            </a:p>
          </p:txBody>
        </p:sp>
        <p:sp>
          <p:nvSpPr>
            <p:cNvPr id="21512" name="TextBox 23"/>
            <p:cNvSpPr txBox="1">
              <a:spLocks noChangeArrowheads="1"/>
            </p:cNvSpPr>
            <p:nvPr/>
          </p:nvSpPr>
          <p:spPr bwMode="auto">
            <a:xfrm>
              <a:off x="5429898" y="2425184"/>
              <a:ext cx="7107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charset="0"/>
                </a:rPr>
                <a:t>50µm</a:t>
              </a:r>
            </a:p>
          </p:txBody>
        </p:sp>
        <p:grpSp>
          <p:nvGrpSpPr>
            <p:cNvPr id="21513" name="Group 153"/>
            <p:cNvGrpSpPr>
              <a:grpSpLocks/>
            </p:cNvGrpSpPr>
            <p:nvPr/>
          </p:nvGrpSpPr>
          <p:grpSpPr bwMode="auto">
            <a:xfrm>
              <a:off x="4684485" y="1580436"/>
              <a:ext cx="4182953" cy="2828296"/>
              <a:chOff x="4585450" y="2296578"/>
              <a:chExt cx="4182953" cy="2828296"/>
            </a:xfrm>
          </p:grpSpPr>
          <p:pic>
            <p:nvPicPr>
              <p:cNvPr id="21514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9016" y="375327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9016" y="2353167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450" y="375327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6803" y="2353167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450" y="2353167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9" name="TextBox 97"/>
              <p:cNvSpPr txBox="1">
                <a:spLocks noChangeArrowheads="1"/>
              </p:cNvSpPr>
              <p:nvPr/>
            </p:nvSpPr>
            <p:spPr bwMode="auto">
              <a:xfrm>
                <a:off x="4596929" y="2296578"/>
                <a:ext cx="4051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21520" name="TextBox 98"/>
              <p:cNvSpPr txBox="1">
                <a:spLocks noChangeArrowheads="1"/>
              </p:cNvSpPr>
              <p:nvPr/>
            </p:nvSpPr>
            <p:spPr bwMode="auto">
              <a:xfrm>
                <a:off x="5999944" y="2296578"/>
                <a:ext cx="4051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chemeClr val="bg1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21521" name="TextBox 99"/>
              <p:cNvSpPr txBox="1">
                <a:spLocks noChangeArrowheads="1"/>
              </p:cNvSpPr>
              <p:nvPr/>
            </p:nvSpPr>
            <p:spPr bwMode="auto">
              <a:xfrm>
                <a:off x="7394255" y="2296578"/>
                <a:ext cx="4051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1522" name="TextBox 100"/>
              <p:cNvSpPr txBox="1">
                <a:spLocks noChangeArrowheads="1"/>
              </p:cNvSpPr>
              <p:nvPr/>
            </p:nvSpPr>
            <p:spPr bwMode="auto">
              <a:xfrm>
                <a:off x="4586881" y="3704505"/>
                <a:ext cx="4051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chemeClr val="bg1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21523" name="TextBox 101"/>
              <p:cNvSpPr txBox="1">
                <a:spLocks noChangeArrowheads="1"/>
              </p:cNvSpPr>
              <p:nvPr/>
            </p:nvSpPr>
            <p:spPr bwMode="auto">
              <a:xfrm>
                <a:off x="5987644" y="3688741"/>
                <a:ext cx="4051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chemeClr val="bg1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21524" name="TextBox 102"/>
              <p:cNvSpPr txBox="1">
                <a:spLocks noChangeArrowheads="1"/>
              </p:cNvSpPr>
              <p:nvPr/>
            </p:nvSpPr>
            <p:spPr bwMode="auto">
              <a:xfrm>
                <a:off x="5260862" y="3178487"/>
                <a:ext cx="8033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Arial" charset="0"/>
                  </a:rPr>
                  <a:t>50µm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99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21" descr="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590800"/>
            <a:ext cx="3238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458200" cy="20159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. Schematic structure of survivin siRNA-S−S-PE/PXL PEG-PE mixed micelle.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Physic characteristics of survivin siRNA PM and PM containing  survivin siRNA and PTX in combination (survivin siRNA/PXL PM)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3733800" y="3276600"/>
          <a:ext cx="50292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765"/>
                <a:gridCol w="1247305"/>
                <a:gridCol w="1563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Formulation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Diameter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(nm ± SD)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P.I. ± SD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Survivin siRNA PM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21.5 ± 3.3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0.160 ± 0.05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Survivin siRNA/PXL PM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 ± 3.6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0.190 ± 0.07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14738" y="2568575"/>
            <a:ext cx="30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3048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43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Прямоугольник 327"/>
          <p:cNvSpPr/>
          <p:nvPr/>
        </p:nvSpPr>
        <p:spPr>
          <a:xfrm>
            <a:off x="4733925" y="1501775"/>
            <a:ext cx="3505200" cy="3108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8343900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Arial" pitchFamily="34" charset="0"/>
              </a:rPr>
              <a:t>Doxorubicin cytotoxicity in (A) resistant and (B) sensitive MCF-7 cells after treatment with siRNA nanopreparations </a:t>
            </a: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762000" y="50292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zh-CN" sz="1600">
                <a:ea typeface="宋体" pitchFamily="2" charset="-122"/>
                <a:cs typeface="Arial" charset="0"/>
              </a:rPr>
              <a:t>MCF-7 resistant and sensitive cells were treated with formulations prepared with siRNA targeting MDR-1 (siMDR). Cells were treated with doxorubicin (1µg/mL) for 24, 48, 72 and 96 h and cell viability was measured. Data are expressed as the mean ± SD (n=3). </a:t>
            </a:r>
          </a:p>
          <a:p>
            <a:pPr algn="just" eaLnBrk="1" hangingPunct="1"/>
            <a:endParaRPr lang="en-US" sz="1600">
              <a:ea typeface="宋体" pitchFamily="2" charset="-122"/>
              <a:cs typeface="Arial" charset="0"/>
            </a:endParaRPr>
          </a:p>
        </p:txBody>
      </p:sp>
      <p:grpSp>
        <p:nvGrpSpPr>
          <p:cNvPr id="41989" name="Group 176"/>
          <p:cNvGrpSpPr>
            <a:grpSpLocks/>
          </p:cNvGrpSpPr>
          <p:nvPr/>
        </p:nvGrpSpPr>
        <p:grpSpPr bwMode="auto">
          <a:xfrm>
            <a:off x="1066800" y="1501775"/>
            <a:ext cx="3627438" cy="3117850"/>
            <a:chOff x="1066800" y="1501775"/>
            <a:chExt cx="3627438" cy="3117850"/>
          </a:xfrm>
        </p:grpSpPr>
        <p:sp>
          <p:nvSpPr>
            <p:cNvPr id="71951" name="Прямоугольник 71950"/>
            <p:cNvSpPr/>
            <p:nvPr/>
          </p:nvSpPr>
          <p:spPr>
            <a:xfrm>
              <a:off x="1066800" y="1511300"/>
              <a:ext cx="3505200" cy="31083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74" name="Rectangle 7"/>
            <p:cNvSpPr>
              <a:spLocks noChangeArrowheads="1"/>
            </p:cNvSpPr>
            <p:nvPr/>
          </p:nvSpPr>
          <p:spPr bwMode="auto">
            <a:xfrm>
              <a:off x="1781175" y="1736725"/>
              <a:ext cx="2435225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Rectangle 8"/>
            <p:cNvSpPr>
              <a:spLocks noChangeArrowheads="1"/>
            </p:cNvSpPr>
            <p:nvPr/>
          </p:nvSpPr>
          <p:spPr bwMode="auto">
            <a:xfrm>
              <a:off x="1838325" y="4281488"/>
              <a:ext cx="25050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Doxorubicin incubation time</a:t>
              </a:r>
              <a:endParaRPr lang="en-US"/>
            </a:p>
          </p:txBody>
        </p:sp>
        <p:sp>
          <p:nvSpPr>
            <p:cNvPr id="42076" name="Rectangle 9"/>
            <p:cNvSpPr>
              <a:spLocks noChangeArrowheads="1"/>
            </p:cNvSpPr>
            <p:nvPr/>
          </p:nvSpPr>
          <p:spPr bwMode="auto">
            <a:xfrm rot="-5400000">
              <a:off x="638175" y="2662238"/>
              <a:ext cx="1323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Cell Viability (%)</a:t>
              </a:r>
              <a:endParaRPr lang="en-US"/>
            </a:p>
          </p:txBody>
        </p:sp>
        <p:sp>
          <p:nvSpPr>
            <p:cNvPr id="42077" name="Line 10"/>
            <p:cNvSpPr>
              <a:spLocks noChangeShapeType="1"/>
            </p:cNvSpPr>
            <p:nvPr/>
          </p:nvSpPr>
          <p:spPr bwMode="auto">
            <a:xfrm>
              <a:off x="1781175" y="3987800"/>
              <a:ext cx="24368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11"/>
            <p:cNvSpPr>
              <a:spLocks noChangeShapeType="1"/>
            </p:cNvSpPr>
            <p:nvPr/>
          </p:nvSpPr>
          <p:spPr bwMode="auto">
            <a:xfrm>
              <a:off x="2085975" y="3987800"/>
              <a:ext cx="0" cy="4445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Rectangle 12"/>
            <p:cNvSpPr>
              <a:spLocks noChangeArrowheads="1"/>
            </p:cNvSpPr>
            <p:nvPr/>
          </p:nvSpPr>
          <p:spPr bwMode="auto">
            <a:xfrm>
              <a:off x="1887538" y="4037013"/>
              <a:ext cx="3476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24 h</a:t>
              </a:r>
              <a:endParaRPr lang="en-US"/>
            </a:p>
          </p:txBody>
        </p:sp>
        <p:sp>
          <p:nvSpPr>
            <p:cNvPr id="42080" name="Line 13"/>
            <p:cNvSpPr>
              <a:spLocks noChangeShapeType="1"/>
            </p:cNvSpPr>
            <p:nvPr/>
          </p:nvSpPr>
          <p:spPr bwMode="auto">
            <a:xfrm>
              <a:off x="2693988" y="3987800"/>
              <a:ext cx="0" cy="4445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Rectangle 14"/>
            <p:cNvSpPr>
              <a:spLocks noChangeArrowheads="1"/>
            </p:cNvSpPr>
            <p:nvPr/>
          </p:nvSpPr>
          <p:spPr bwMode="auto">
            <a:xfrm>
              <a:off x="2495550" y="4037013"/>
              <a:ext cx="347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48 h</a:t>
              </a:r>
              <a:endParaRPr lang="en-US"/>
            </a:p>
          </p:txBody>
        </p:sp>
        <p:sp>
          <p:nvSpPr>
            <p:cNvPr id="42082" name="Line 15"/>
            <p:cNvSpPr>
              <a:spLocks noChangeShapeType="1"/>
            </p:cNvSpPr>
            <p:nvPr/>
          </p:nvSpPr>
          <p:spPr bwMode="auto">
            <a:xfrm>
              <a:off x="3303588" y="3987800"/>
              <a:ext cx="0" cy="4445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Rectangle 16"/>
            <p:cNvSpPr>
              <a:spLocks noChangeArrowheads="1"/>
            </p:cNvSpPr>
            <p:nvPr/>
          </p:nvSpPr>
          <p:spPr bwMode="auto">
            <a:xfrm>
              <a:off x="3105150" y="4037013"/>
              <a:ext cx="347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72 h</a:t>
              </a:r>
              <a:endParaRPr lang="en-US"/>
            </a:p>
          </p:txBody>
        </p:sp>
        <p:sp>
          <p:nvSpPr>
            <p:cNvPr id="42084" name="Line 17"/>
            <p:cNvSpPr>
              <a:spLocks noChangeShapeType="1"/>
            </p:cNvSpPr>
            <p:nvPr/>
          </p:nvSpPr>
          <p:spPr bwMode="auto">
            <a:xfrm>
              <a:off x="3913188" y="3987800"/>
              <a:ext cx="0" cy="4445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5" name="Rectangle 18"/>
            <p:cNvSpPr>
              <a:spLocks noChangeArrowheads="1"/>
            </p:cNvSpPr>
            <p:nvPr/>
          </p:nvSpPr>
          <p:spPr bwMode="auto">
            <a:xfrm>
              <a:off x="3714750" y="4037013"/>
              <a:ext cx="347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96 h</a:t>
              </a:r>
              <a:endParaRPr lang="en-US"/>
            </a:p>
          </p:txBody>
        </p:sp>
        <p:sp>
          <p:nvSpPr>
            <p:cNvPr id="42086" name="Line 19"/>
            <p:cNvSpPr>
              <a:spLocks noChangeShapeType="1"/>
            </p:cNvSpPr>
            <p:nvPr/>
          </p:nvSpPr>
          <p:spPr bwMode="auto">
            <a:xfrm flipV="1">
              <a:off x="1781175" y="1736725"/>
              <a:ext cx="0" cy="225107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Line 20"/>
            <p:cNvSpPr>
              <a:spLocks noChangeShapeType="1"/>
            </p:cNvSpPr>
            <p:nvPr/>
          </p:nvSpPr>
          <p:spPr bwMode="auto">
            <a:xfrm flipH="1">
              <a:off x="1741488" y="3987800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Rectangle 21"/>
            <p:cNvSpPr>
              <a:spLocks noChangeArrowheads="1"/>
            </p:cNvSpPr>
            <p:nvPr/>
          </p:nvSpPr>
          <p:spPr bwMode="auto">
            <a:xfrm>
              <a:off x="1589088" y="3887788"/>
              <a:ext cx="1000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2089" name="Line 22"/>
            <p:cNvSpPr>
              <a:spLocks noChangeShapeType="1"/>
            </p:cNvSpPr>
            <p:nvPr/>
          </p:nvSpPr>
          <p:spPr bwMode="auto">
            <a:xfrm flipH="1">
              <a:off x="1741488" y="3613150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Rectangle 23"/>
            <p:cNvSpPr>
              <a:spLocks noChangeArrowheads="1"/>
            </p:cNvSpPr>
            <p:nvPr/>
          </p:nvSpPr>
          <p:spPr bwMode="auto">
            <a:xfrm>
              <a:off x="1500188" y="3513138"/>
              <a:ext cx="1984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42091" name="Line 24"/>
            <p:cNvSpPr>
              <a:spLocks noChangeShapeType="1"/>
            </p:cNvSpPr>
            <p:nvPr/>
          </p:nvSpPr>
          <p:spPr bwMode="auto">
            <a:xfrm flipH="1">
              <a:off x="1741488" y="3236913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Rectangle 25"/>
            <p:cNvSpPr>
              <a:spLocks noChangeArrowheads="1"/>
            </p:cNvSpPr>
            <p:nvPr/>
          </p:nvSpPr>
          <p:spPr bwMode="auto">
            <a:xfrm>
              <a:off x="1500188" y="3136900"/>
              <a:ext cx="1984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42093" name="Line 26"/>
            <p:cNvSpPr>
              <a:spLocks noChangeShapeType="1"/>
            </p:cNvSpPr>
            <p:nvPr/>
          </p:nvSpPr>
          <p:spPr bwMode="auto">
            <a:xfrm flipH="1">
              <a:off x="1741488" y="2862263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Rectangle 27"/>
            <p:cNvSpPr>
              <a:spLocks noChangeArrowheads="1"/>
            </p:cNvSpPr>
            <p:nvPr/>
          </p:nvSpPr>
          <p:spPr bwMode="auto">
            <a:xfrm>
              <a:off x="1500188" y="2762250"/>
              <a:ext cx="1984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42095" name="Line 28"/>
            <p:cNvSpPr>
              <a:spLocks noChangeShapeType="1"/>
            </p:cNvSpPr>
            <p:nvPr/>
          </p:nvSpPr>
          <p:spPr bwMode="auto">
            <a:xfrm flipH="1">
              <a:off x="1741488" y="2486025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Rectangle 29"/>
            <p:cNvSpPr>
              <a:spLocks noChangeArrowheads="1"/>
            </p:cNvSpPr>
            <p:nvPr/>
          </p:nvSpPr>
          <p:spPr bwMode="auto">
            <a:xfrm>
              <a:off x="1500188" y="2386013"/>
              <a:ext cx="1984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42097" name="Line 30"/>
            <p:cNvSpPr>
              <a:spLocks noChangeShapeType="1"/>
            </p:cNvSpPr>
            <p:nvPr/>
          </p:nvSpPr>
          <p:spPr bwMode="auto">
            <a:xfrm flipH="1">
              <a:off x="1741488" y="2111375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Rectangle 31"/>
            <p:cNvSpPr>
              <a:spLocks noChangeArrowheads="1"/>
            </p:cNvSpPr>
            <p:nvPr/>
          </p:nvSpPr>
          <p:spPr bwMode="auto">
            <a:xfrm>
              <a:off x="1411288" y="2011363"/>
              <a:ext cx="2984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42099" name="Line 32"/>
            <p:cNvSpPr>
              <a:spLocks noChangeShapeType="1"/>
            </p:cNvSpPr>
            <p:nvPr/>
          </p:nvSpPr>
          <p:spPr bwMode="auto">
            <a:xfrm flipH="1">
              <a:off x="1741488" y="1736725"/>
              <a:ext cx="3968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Rectangle 33"/>
            <p:cNvSpPr>
              <a:spLocks noChangeArrowheads="1"/>
            </p:cNvSpPr>
            <p:nvPr/>
          </p:nvSpPr>
          <p:spPr bwMode="auto">
            <a:xfrm>
              <a:off x="1411288" y="1635125"/>
              <a:ext cx="2984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42101" name="Line 34"/>
            <p:cNvSpPr>
              <a:spLocks noChangeShapeType="1"/>
            </p:cNvSpPr>
            <p:nvPr/>
          </p:nvSpPr>
          <p:spPr bwMode="auto">
            <a:xfrm>
              <a:off x="2085975" y="2122488"/>
              <a:ext cx="0" cy="2301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Line 35"/>
            <p:cNvSpPr>
              <a:spLocks noChangeShapeType="1"/>
            </p:cNvSpPr>
            <p:nvPr/>
          </p:nvSpPr>
          <p:spPr bwMode="auto">
            <a:xfrm>
              <a:off x="2049463" y="2122488"/>
              <a:ext cx="714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Line 36"/>
            <p:cNvSpPr>
              <a:spLocks noChangeShapeType="1"/>
            </p:cNvSpPr>
            <p:nvPr/>
          </p:nvSpPr>
          <p:spPr bwMode="auto">
            <a:xfrm flipH="1">
              <a:off x="2049463" y="2122488"/>
              <a:ext cx="714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Line 37"/>
            <p:cNvSpPr>
              <a:spLocks noChangeShapeType="1"/>
            </p:cNvSpPr>
            <p:nvPr/>
          </p:nvSpPr>
          <p:spPr bwMode="auto">
            <a:xfrm>
              <a:off x="2049463" y="2352675"/>
              <a:ext cx="714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Line 38"/>
            <p:cNvSpPr>
              <a:spLocks noChangeShapeType="1"/>
            </p:cNvSpPr>
            <p:nvPr/>
          </p:nvSpPr>
          <p:spPr bwMode="auto">
            <a:xfrm flipH="1">
              <a:off x="2049463" y="2352675"/>
              <a:ext cx="714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Line 39"/>
            <p:cNvSpPr>
              <a:spLocks noChangeShapeType="1"/>
            </p:cNvSpPr>
            <p:nvPr/>
          </p:nvSpPr>
          <p:spPr bwMode="auto">
            <a:xfrm>
              <a:off x="2085975" y="2236788"/>
              <a:ext cx="38100" cy="1587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Line 48"/>
            <p:cNvSpPr>
              <a:spLocks noChangeShapeType="1"/>
            </p:cNvSpPr>
            <p:nvPr/>
          </p:nvSpPr>
          <p:spPr bwMode="auto">
            <a:xfrm>
              <a:off x="2674938" y="2490788"/>
              <a:ext cx="19050" cy="952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Line 49"/>
            <p:cNvSpPr>
              <a:spLocks noChangeShapeType="1"/>
            </p:cNvSpPr>
            <p:nvPr/>
          </p:nvSpPr>
          <p:spPr bwMode="auto">
            <a:xfrm>
              <a:off x="2693988" y="2500313"/>
              <a:ext cx="15875" cy="142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Line 50"/>
            <p:cNvSpPr>
              <a:spLocks noChangeShapeType="1"/>
            </p:cNvSpPr>
            <p:nvPr/>
          </p:nvSpPr>
          <p:spPr bwMode="auto">
            <a:xfrm>
              <a:off x="2732088" y="2533650"/>
              <a:ext cx="33337" cy="3016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Line 51"/>
            <p:cNvSpPr>
              <a:spLocks noChangeShapeType="1"/>
            </p:cNvSpPr>
            <p:nvPr/>
          </p:nvSpPr>
          <p:spPr bwMode="auto">
            <a:xfrm>
              <a:off x="2786063" y="2582863"/>
              <a:ext cx="33337" cy="30162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Line 60"/>
            <p:cNvSpPr>
              <a:spLocks noChangeShapeType="1"/>
            </p:cNvSpPr>
            <p:nvPr/>
          </p:nvSpPr>
          <p:spPr bwMode="auto">
            <a:xfrm>
              <a:off x="3275013" y="3027363"/>
              <a:ext cx="28575" cy="269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Line 61"/>
            <p:cNvSpPr>
              <a:spLocks noChangeShapeType="1"/>
            </p:cNvSpPr>
            <p:nvPr/>
          </p:nvSpPr>
          <p:spPr bwMode="auto">
            <a:xfrm>
              <a:off x="3303588" y="3054350"/>
              <a:ext cx="476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Line 71"/>
            <p:cNvSpPr>
              <a:spLocks noChangeShapeType="1"/>
            </p:cNvSpPr>
            <p:nvPr/>
          </p:nvSpPr>
          <p:spPr bwMode="auto">
            <a:xfrm>
              <a:off x="3913188" y="3252788"/>
              <a:ext cx="0" cy="396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Line 72"/>
            <p:cNvSpPr>
              <a:spLocks noChangeShapeType="1"/>
            </p:cNvSpPr>
            <p:nvPr/>
          </p:nvSpPr>
          <p:spPr bwMode="auto">
            <a:xfrm>
              <a:off x="3878263" y="3252788"/>
              <a:ext cx="698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5" name="Line 73"/>
            <p:cNvSpPr>
              <a:spLocks noChangeShapeType="1"/>
            </p:cNvSpPr>
            <p:nvPr/>
          </p:nvSpPr>
          <p:spPr bwMode="auto">
            <a:xfrm flipH="1">
              <a:off x="3878263" y="3252788"/>
              <a:ext cx="698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Oval 74"/>
            <p:cNvSpPr>
              <a:spLocks noChangeArrowheads="1"/>
            </p:cNvSpPr>
            <p:nvPr/>
          </p:nvSpPr>
          <p:spPr bwMode="auto">
            <a:xfrm>
              <a:off x="2049463" y="2197100"/>
              <a:ext cx="71437" cy="777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Oval 75"/>
            <p:cNvSpPr>
              <a:spLocks noChangeArrowheads="1"/>
            </p:cNvSpPr>
            <p:nvPr/>
          </p:nvSpPr>
          <p:spPr bwMode="auto">
            <a:xfrm>
              <a:off x="2659063" y="2460625"/>
              <a:ext cx="69850" cy="777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8" name="Oval 76"/>
            <p:cNvSpPr>
              <a:spLocks noChangeArrowheads="1"/>
            </p:cNvSpPr>
            <p:nvPr/>
          </p:nvSpPr>
          <p:spPr bwMode="auto">
            <a:xfrm>
              <a:off x="3268663" y="3016250"/>
              <a:ext cx="69850" cy="777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9" name="Oval 77"/>
            <p:cNvSpPr>
              <a:spLocks noChangeArrowheads="1"/>
            </p:cNvSpPr>
            <p:nvPr/>
          </p:nvSpPr>
          <p:spPr bwMode="auto">
            <a:xfrm>
              <a:off x="3878263" y="3252788"/>
              <a:ext cx="69850" cy="7778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0" name="Line 78"/>
            <p:cNvSpPr>
              <a:spLocks noChangeShapeType="1"/>
            </p:cNvSpPr>
            <p:nvPr/>
          </p:nvSpPr>
          <p:spPr bwMode="auto">
            <a:xfrm>
              <a:off x="2085975" y="1935163"/>
              <a:ext cx="0" cy="155575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1" name="Line 79"/>
            <p:cNvSpPr>
              <a:spLocks noChangeShapeType="1"/>
            </p:cNvSpPr>
            <p:nvPr/>
          </p:nvSpPr>
          <p:spPr bwMode="auto">
            <a:xfrm>
              <a:off x="2049463" y="1935163"/>
              <a:ext cx="71437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2" name="Line 80"/>
            <p:cNvSpPr>
              <a:spLocks noChangeShapeType="1"/>
            </p:cNvSpPr>
            <p:nvPr/>
          </p:nvSpPr>
          <p:spPr bwMode="auto">
            <a:xfrm flipH="1">
              <a:off x="2049463" y="1935163"/>
              <a:ext cx="71437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3" name="Line 81"/>
            <p:cNvSpPr>
              <a:spLocks noChangeShapeType="1"/>
            </p:cNvSpPr>
            <p:nvPr/>
          </p:nvSpPr>
          <p:spPr bwMode="auto">
            <a:xfrm>
              <a:off x="2049463" y="2090738"/>
              <a:ext cx="71437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4" name="Line 82"/>
            <p:cNvSpPr>
              <a:spLocks noChangeShapeType="1"/>
            </p:cNvSpPr>
            <p:nvPr/>
          </p:nvSpPr>
          <p:spPr bwMode="auto">
            <a:xfrm flipH="1">
              <a:off x="2049463" y="2090738"/>
              <a:ext cx="71437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5" name="Line 83"/>
            <p:cNvSpPr>
              <a:spLocks noChangeShapeType="1"/>
            </p:cNvSpPr>
            <p:nvPr/>
          </p:nvSpPr>
          <p:spPr bwMode="auto">
            <a:xfrm>
              <a:off x="2085975" y="2012950"/>
              <a:ext cx="608013" cy="48101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6" name="Line 84"/>
            <p:cNvSpPr>
              <a:spLocks noChangeShapeType="1"/>
            </p:cNvSpPr>
            <p:nvPr/>
          </p:nvSpPr>
          <p:spPr bwMode="auto">
            <a:xfrm>
              <a:off x="2693988" y="2436813"/>
              <a:ext cx="0" cy="11430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7" name="Line 85"/>
            <p:cNvSpPr>
              <a:spLocks noChangeShapeType="1"/>
            </p:cNvSpPr>
            <p:nvPr/>
          </p:nvSpPr>
          <p:spPr bwMode="auto">
            <a:xfrm>
              <a:off x="2659063" y="2436813"/>
              <a:ext cx="69850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8" name="Line 86"/>
            <p:cNvSpPr>
              <a:spLocks noChangeShapeType="1"/>
            </p:cNvSpPr>
            <p:nvPr/>
          </p:nvSpPr>
          <p:spPr bwMode="auto">
            <a:xfrm flipH="1">
              <a:off x="2659063" y="2436813"/>
              <a:ext cx="69850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9" name="Line 87"/>
            <p:cNvSpPr>
              <a:spLocks noChangeShapeType="1"/>
            </p:cNvSpPr>
            <p:nvPr/>
          </p:nvSpPr>
          <p:spPr bwMode="auto">
            <a:xfrm>
              <a:off x="2659063" y="2551113"/>
              <a:ext cx="69850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0" name="Line 88"/>
            <p:cNvSpPr>
              <a:spLocks noChangeShapeType="1"/>
            </p:cNvSpPr>
            <p:nvPr/>
          </p:nvSpPr>
          <p:spPr bwMode="auto">
            <a:xfrm flipH="1">
              <a:off x="2659063" y="2551113"/>
              <a:ext cx="69850" cy="0"/>
            </a:xfrm>
            <a:prstGeom prst="line">
              <a:avLst/>
            </a:prstGeom>
            <a:noFill/>
            <a:ln w="9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1" name="Line 89"/>
            <p:cNvSpPr>
              <a:spLocks noChangeShapeType="1"/>
            </p:cNvSpPr>
            <p:nvPr/>
          </p:nvSpPr>
          <p:spPr bwMode="auto">
            <a:xfrm>
              <a:off x="2693988" y="2493963"/>
              <a:ext cx="609600" cy="64770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Line 90"/>
            <p:cNvSpPr>
              <a:spLocks noChangeShapeType="1"/>
            </p:cNvSpPr>
            <p:nvPr/>
          </p:nvSpPr>
          <p:spPr bwMode="auto">
            <a:xfrm flipV="1">
              <a:off x="3303588" y="3089275"/>
              <a:ext cx="609600" cy="52388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3" name="Rectangle 91"/>
            <p:cNvSpPr>
              <a:spLocks noChangeArrowheads="1"/>
            </p:cNvSpPr>
            <p:nvPr/>
          </p:nvSpPr>
          <p:spPr bwMode="auto">
            <a:xfrm>
              <a:off x="2049463" y="1973263"/>
              <a:ext cx="71437" cy="77787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Rectangle 92"/>
            <p:cNvSpPr>
              <a:spLocks noChangeArrowheads="1"/>
            </p:cNvSpPr>
            <p:nvPr/>
          </p:nvSpPr>
          <p:spPr bwMode="auto">
            <a:xfrm>
              <a:off x="2659063" y="2454275"/>
              <a:ext cx="69850" cy="77788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Rectangle 93"/>
            <p:cNvSpPr>
              <a:spLocks noChangeArrowheads="1"/>
            </p:cNvSpPr>
            <p:nvPr/>
          </p:nvSpPr>
          <p:spPr bwMode="auto">
            <a:xfrm>
              <a:off x="3268663" y="3101975"/>
              <a:ext cx="69850" cy="77788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6" name="Rectangle 94"/>
            <p:cNvSpPr>
              <a:spLocks noChangeArrowheads="1"/>
            </p:cNvSpPr>
            <p:nvPr/>
          </p:nvSpPr>
          <p:spPr bwMode="auto">
            <a:xfrm>
              <a:off x="3878263" y="3051175"/>
              <a:ext cx="69850" cy="77788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Line 95"/>
            <p:cNvSpPr>
              <a:spLocks noChangeShapeType="1"/>
            </p:cNvSpPr>
            <p:nvPr/>
          </p:nvSpPr>
          <p:spPr bwMode="auto">
            <a:xfrm>
              <a:off x="2085975" y="3135313"/>
              <a:ext cx="608013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Line 96"/>
            <p:cNvSpPr>
              <a:spLocks noChangeShapeType="1"/>
            </p:cNvSpPr>
            <p:nvPr/>
          </p:nvSpPr>
          <p:spPr bwMode="auto">
            <a:xfrm>
              <a:off x="2693988" y="3427413"/>
              <a:ext cx="609600" cy="1539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9" name="Line 97"/>
            <p:cNvSpPr>
              <a:spLocks noChangeShapeType="1"/>
            </p:cNvSpPr>
            <p:nvPr/>
          </p:nvSpPr>
          <p:spPr bwMode="auto">
            <a:xfrm>
              <a:off x="3303588" y="3581400"/>
              <a:ext cx="609600" cy="1682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0" name="Freeform 98"/>
            <p:cNvSpPr>
              <a:spLocks/>
            </p:cNvSpPr>
            <p:nvPr/>
          </p:nvSpPr>
          <p:spPr bwMode="auto">
            <a:xfrm>
              <a:off x="2049463" y="3095625"/>
              <a:ext cx="71437" cy="77788"/>
            </a:xfrm>
            <a:custGeom>
              <a:avLst/>
              <a:gdLst>
                <a:gd name="T0" fmla="*/ 0 w 45"/>
                <a:gd name="T1" fmla="*/ 2147483647 h 49"/>
                <a:gd name="T2" fmla="*/ 2147483647 w 45"/>
                <a:gd name="T3" fmla="*/ 2147483647 h 49"/>
                <a:gd name="T4" fmla="*/ 2147483647 w 45"/>
                <a:gd name="T5" fmla="*/ 0 h 49"/>
                <a:gd name="T6" fmla="*/ 0 w 45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9"/>
                <a:gd name="T14" fmla="*/ 45 w 4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9">
                  <a:moveTo>
                    <a:pt x="0" y="49"/>
                  </a:moveTo>
                  <a:lnTo>
                    <a:pt x="45" y="49"/>
                  </a:lnTo>
                  <a:lnTo>
                    <a:pt x="23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1" name="Freeform 99"/>
            <p:cNvSpPr>
              <a:spLocks/>
            </p:cNvSpPr>
            <p:nvPr/>
          </p:nvSpPr>
          <p:spPr bwMode="auto">
            <a:xfrm>
              <a:off x="2659063" y="3387725"/>
              <a:ext cx="69850" cy="77788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2" name="Freeform 100"/>
            <p:cNvSpPr>
              <a:spLocks/>
            </p:cNvSpPr>
            <p:nvPr/>
          </p:nvSpPr>
          <p:spPr bwMode="auto">
            <a:xfrm>
              <a:off x="3268663" y="3541713"/>
              <a:ext cx="69850" cy="77787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3" name="Freeform 101"/>
            <p:cNvSpPr>
              <a:spLocks/>
            </p:cNvSpPr>
            <p:nvPr/>
          </p:nvSpPr>
          <p:spPr bwMode="auto">
            <a:xfrm>
              <a:off x="3878263" y="3711575"/>
              <a:ext cx="69850" cy="77788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Rectangle 129"/>
            <p:cNvSpPr>
              <a:spLocks noChangeArrowheads="1"/>
            </p:cNvSpPr>
            <p:nvPr/>
          </p:nvSpPr>
          <p:spPr bwMode="auto">
            <a:xfrm>
              <a:off x="1841500" y="3681413"/>
              <a:ext cx="1427163" cy="2317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5" name="Rectangle 130"/>
            <p:cNvSpPr>
              <a:spLocks noChangeArrowheads="1"/>
            </p:cNvSpPr>
            <p:nvPr/>
          </p:nvSpPr>
          <p:spPr bwMode="auto">
            <a:xfrm>
              <a:off x="1870075" y="3717925"/>
              <a:ext cx="129381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MCF-7 RESISTANT</a:t>
              </a:r>
              <a:endParaRPr lang="en-US"/>
            </a:p>
          </p:txBody>
        </p:sp>
        <p:sp>
          <p:nvSpPr>
            <p:cNvPr id="42146" name="Rectangle 132"/>
            <p:cNvSpPr>
              <a:spLocks noChangeArrowheads="1"/>
            </p:cNvSpPr>
            <p:nvPr/>
          </p:nvSpPr>
          <p:spPr bwMode="auto">
            <a:xfrm>
              <a:off x="4686300" y="1577975"/>
              <a:ext cx="793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147" name="Rectangle 287"/>
            <p:cNvSpPr>
              <a:spLocks noChangeArrowheads="1"/>
            </p:cNvSpPr>
            <p:nvPr/>
          </p:nvSpPr>
          <p:spPr bwMode="auto">
            <a:xfrm>
              <a:off x="1166813" y="1501775"/>
              <a:ext cx="30003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cxnSp>
          <p:nvCxnSpPr>
            <p:cNvPr id="71939" name="Прямая соединительная линия 71938"/>
            <p:cNvCxnSpPr/>
            <p:nvPr/>
          </p:nvCxnSpPr>
          <p:spPr>
            <a:xfrm>
              <a:off x="3338513" y="3074988"/>
              <a:ext cx="549275" cy="2095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41" name="Прямая соединительная линия 71940"/>
            <p:cNvCxnSpPr/>
            <p:nvPr/>
          </p:nvCxnSpPr>
          <p:spPr>
            <a:xfrm rot="-180000">
              <a:off x="2728913" y="2493963"/>
              <a:ext cx="539750" cy="5603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43" name="Прямая соединительная линия 71942"/>
            <p:cNvCxnSpPr/>
            <p:nvPr/>
          </p:nvCxnSpPr>
          <p:spPr>
            <a:xfrm rot="60000">
              <a:off x="2093913" y="2239963"/>
              <a:ext cx="608012" cy="2571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151" name="Группа 309"/>
            <p:cNvGrpSpPr>
              <a:grpSpLocks/>
            </p:cNvGrpSpPr>
            <p:nvPr/>
          </p:nvGrpSpPr>
          <p:grpSpPr bwMode="auto">
            <a:xfrm>
              <a:off x="2909888" y="1744663"/>
              <a:ext cx="1566862" cy="763587"/>
              <a:chOff x="2895600" y="1780000"/>
              <a:chExt cx="1566236" cy="763770"/>
            </a:xfrm>
          </p:grpSpPr>
          <p:sp>
            <p:nvSpPr>
              <p:cNvPr id="42152" name="Rectangle 102"/>
              <p:cNvSpPr>
                <a:spLocks noChangeArrowheads="1"/>
              </p:cNvSpPr>
              <p:nvPr/>
            </p:nvSpPr>
            <p:spPr bwMode="auto">
              <a:xfrm>
                <a:off x="3126963" y="1780000"/>
                <a:ext cx="122469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Doxorubicin alone</a:t>
                </a:r>
                <a:endParaRPr lang="en-US" sz="1200"/>
              </a:p>
            </p:txBody>
          </p:sp>
          <p:sp>
            <p:nvSpPr>
              <p:cNvPr id="42153" name="Line 104"/>
              <p:cNvSpPr>
                <a:spLocks noChangeShapeType="1"/>
              </p:cNvSpPr>
              <p:nvPr/>
            </p:nvSpPr>
            <p:spPr bwMode="auto">
              <a:xfrm>
                <a:off x="2992628" y="1868487"/>
                <a:ext cx="41275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Oval 122"/>
              <p:cNvSpPr>
                <a:spLocks noChangeArrowheads="1"/>
              </p:cNvSpPr>
              <p:nvPr/>
            </p:nvSpPr>
            <p:spPr bwMode="auto">
              <a:xfrm>
                <a:off x="2960878" y="1828800"/>
                <a:ext cx="71438" cy="7778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Rectangle 123"/>
              <p:cNvSpPr>
                <a:spLocks noChangeArrowheads="1"/>
              </p:cNvSpPr>
              <p:nvPr/>
            </p:nvSpPr>
            <p:spPr bwMode="auto">
              <a:xfrm>
                <a:off x="3131344" y="2013755"/>
                <a:ext cx="133049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Free siRNA-MDR-1</a:t>
                </a:r>
                <a:endParaRPr lang="en-US" sz="1200"/>
              </a:p>
            </p:txBody>
          </p:sp>
          <p:sp>
            <p:nvSpPr>
              <p:cNvPr id="42156" name="Line 124"/>
              <p:cNvSpPr>
                <a:spLocks noChangeShapeType="1"/>
              </p:cNvSpPr>
              <p:nvPr/>
            </p:nvSpPr>
            <p:spPr bwMode="auto">
              <a:xfrm>
                <a:off x="2912047" y="2104390"/>
                <a:ext cx="152400" cy="1587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Rectangle 125"/>
              <p:cNvSpPr>
                <a:spLocks noChangeArrowheads="1"/>
              </p:cNvSpPr>
              <p:nvPr/>
            </p:nvSpPr>
            <p:spPr bwMode="auto">
              <a:xfrm>
                <a:off x="2951734" y="2064702"/>
                <a:ext cx="71438" cy="77787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Line 127"/>
              <p:cNvSpPr>
                <a:spLocks noChangeShapeType="1"/>
              </p:cNvSpPr>
              <p:nvPr/>
            </p:nvSpPr>
            <p:spPr bwMode="auto">
              <a:xfrm>
                <a:off x="2921191" y="2305050"/>
                <a:ext cx="152400" cy="158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128"/>
              <p:cNvSpPr>
                <a:spLocks/>
              </p:cNvSpPr>
              <p:nvPr/>
            </p:nvSpPr>
            <p:spPr bwMode="auto">
              <a:xfrm>
                <a:off x="2960878" y="2266950"/>
                <a:ext cx="71438" cy="77787"/>
              </a:xfrm>
              <a:custGeom>
                <a:avLst/>
                <a:gdLst>
                  <a:gd name="T0" fmla="*/ 0 w 45"/>
                  <a:gd name="T1" fmla="*/ 2147483647 h 49"/>
                  <a:gd name="T2" fmla="*/ 2147483647 w 45"/>
                  <a:gd name="T3" fmla="*/ 2147483647 h 49"/>
                  <a:gd name="T4" fmla="*/ 2147483647 w 45"/>
                  <a:gd name="T5" fmla="*/ 0 h 49"/>
                  <a:gd name="T6" fmla="*/ 0 w 45"/>
                  <a:gd name="T7" fmla="*/ 214748364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9"/>
                  <a:gd name="T14" fmla="*/ 45 w 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9">
                    <a:moveTo>
                      <a:pt x="0" y="49"/>
                    </a:moveTo>
                    <a:lnTo>
                      <a:pt x="45" y="49"/>
                    </a:lnTo>
                    <a:lnTo>
                      <a:pt x="2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Rectangle 259"/>
              <p:cNvSpPr>
                <a:spLocks noChangeArrowheads="1"/>
              </p:cNvSpPr>
              <p:nvPr/>
            </p:nvSpPr>
            <p:spPr bwMode="auto">
              <a:xfrm>
                <a:off x="3144903" y="2235993"/>
                <a:ext cx="11140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siRNA-MDR-1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nanopreparation</a:t>
                </a:r>
                <a:endParaRPr lang="en-US" sz="1200"/>
              </a:p>
            </p:txBody>
          </p:sp>
          <p:sp>
            <p:nvSpPr>
              <p:cNvPr id="42161" name="Line 124"/>
              <p:cNvSpPr>
                <a:spLocks noChangeShapeType="1"/>
              </p:cNvSpPr>
              <p:nvPr/>
            </p:nvSpPr>
            <p:spPr bwMode="auto">
              <a:xfrm>
                <a:off x="2895600" y="1868424"/>
                <a:ext cx="182880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990" name="Группа 71951"/>
          <p:cNvGrpSpPr>
            <a:grpSpLocks/>
          </p:cNvGrpSpPr>
          <p:nvPr/>
        </p:nvGrpSpPr>
        <p:grpSpPr bwMode="auto">
          <a:xfrm>
            <a:off x="4838700" y="1503363"/>
            <a:ext cx="3086100" cy="2979737"/>
            <a:chOff x="4800600" y="1503363"/>
            <a:chExt cx="3086100" cy="2979279"/>
          </a:xfrm>
        </p:grpSpPr>
        <p:sp>
          <p:nvSpPr>
            <p:cNvPr id="41991" name="Rectangle 133"/>
            <p:cNvSpPr>
              <a:spLocks noChangeArrowheads="1"/>
            </p:cNvSpPr>
            <p:nvPr/>
          </p:nvSpPr>
          <p:spPr bwMode="auto">
            <a:xfrm>
              <a:off x="5365750" y="1874837"/>
              <a:ext cx="2479675" cy="211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Rectangle 134"/>
            <p:cNvSpPr>
              <a:spLocks noChangeArrowheads="1"/>
            </p:cNvSpPr>
            <p:nvPr/>
          </p:nvSpPr>
          <p:spPr bwMode="auto">
            <a:xfrm>
              <a:off x="5430838" y="4267198"/>
              <a:ext cx="24558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Doxorubicin incubation time</a:t>
              </a:r>
              <a:endParaRPr lang="en-US"/>
            </a:p>
          </p:txBody>
        </p:sp>
        <p:sp>
          <p:nvSpPr>
            <p:cNvPr id="41993" name="Rectangle 135"/>
            <p:cNvSpPr>
              <a:spLocks noChangeArrowheads="1"/>
            </p:cNvSpPr>
            <p:nvPr/>
          </p:nvSpPr>
          <p:spPr bwMode="auto">
            <a:xfrm rot="-5400000">
              <a:off x="4270378" y="2592385"/>
              <a:ext cx="13255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Cell Viability (%)</a:t>
              </a:r>
              <a:endParaRPr lang="en-US"/>
            </a:p>
          </p:txBody>
        </p:sp>
        <p:sp>
          <p:nvSpPr>
            <p:cNvPr id="41994" name="Line 136"/>
            <p:cNvSpPr>
              <a:spLocks noChangeShapeType="1"/>
            </p:cNvSpPr>
            <p:nvPr/>
          </p:nvSpPr>
          <p:spPr bwMode="auto">
            <a:xfrm>
              <a:off x="5365750" y="3987799"/>
              <a:ext cx="2481263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37"/>
            <p:cNvSpPr>
              <a:spLocks noChangeShapeType="1"/>
            </p:cNvSpPr>
            <p:nvPr/>
          </p:nvSpPr>
          <p:spPr bwMode="auto">
            <a:xfrm>
              <a:off x="5675313" y="3987799"/>
              <a:ext cx="0" cy="444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Rectangle 138"/>
            <p:cNvSpPr>
              <a:spLocks noChangeArrowheads="1"/>
            </p:cNvSpPr>
            <p:nvPr/>
          </p:nvSpPr>
          <p:spPr bwMode="auto">
            <a:xfrm>
              <a:off x="5476875" y="403542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24 h</a:t>
              </a:r>
              <a:endParaRPr lang="en-US"/>
            </a:p>
          </p:txBody>
        </p:sp>
        <p:sp>
          <p:nvSpPr>
            <p:cNvPr id="41997" name="Line 139"/>
            <p:cNvSpPr>
              <a:spLocks noChangeShapeType="1"/>
            </p:cNvSpPr>
            <p:nvPr/>
          </p:nvSpPr>
          <p:spPr bwMode="auto">
            <a:xfrm>
              <a:off x="6296025" y="3987799"/>
              <a:ext cx="0" cy="444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Rectangle 140"/>
            <p:cNvSpPr>
              <a:spLocks noChangeArrowheads="1"/>
            </p:cNvSpPr>
            <p:nvPr/>
          </p:nvSpPr>
          <p:spPr bwMode="auto">
            <a:xfrm>
              <a:off x="6097588" y="403542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48 h</a:t>
              </a:r>
              <a:endParaRPr lang="en-US"/>
            </a:p>
          </p:txBody>
        </p:sp>
        <p:sp>
          <p:nvSpPr>
            <p:cNvPr id="41999" name="Line 141"/>
            <p:cNvSpPr>
              <a:spLocks noChangeShapeType="1"/>
            </p:cNvSpPr>
            <p:nvPr/>
          </p:nvSpPr>
          <p:spPr bwMode="auto">
            <a:xfrm>
              <a:off x="6915150" y="3987799"/>
              <a:ext cx="0" cy="444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Rectangle 142"/>
            <p:cNvSpPr>
              <a:spLocks noChangeArrowheads="1"/>
            </p:cNvSpPr>
            <p:nvPr/>
          </p:nvSpPr>
          <p:spPr bwMode="auto">
            <a:xfrm>
              <a:off x="6716713" y="403542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72 h</a:t>
              </a:r>
              <a:endParaRPr lang="en-US"/>
            </a:p>
          </p:txBody>
        </p:sp>
        <p:sp>
          <p:nvSpPr>
            <p:cNvPr id="42001" name="Line 143"/>
            <p:cNvSpPr>
              <a:spLocks noChangeShapeType="1"/>
            </p:cNvSpPr>
            <p:nvPr/>
          </p:nvSpPr>
          <p:spPr bwMode="auto">
            <a:xfrm>
              <a:off x="7535863" y="3987799"/>
              <a:ext cx="0" cy="444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Rectangle 144"/>
            <p:cNvSpPr>
              <a:spLocks noChangeArrowheads="1"/>
            </p:cNvSpPr>
            <p:nvPr/>
          </p:nvSpPr>
          <p:spPr bwMode="auto">
            <a:xfrm>
              <a:off x="7337425" y="403542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96 h</a:t>
              </a:r>
              <a:endParaRPr lang="en-US"/>
            </a:p>
          </p:txBody>
        </p:sp>
        <p:sp>
          <p:nvSpPr>
            <p:cNvPr id="42003" name="Line 145"/>
            <p:cNvSpPr>
              <a:spLocks noChangeShapeType="1"/>
            </p:cNvSpPr>
            <p:nvPr/>
          </p:nvSpPr>
          <p:spPr bwMode="auto">
            <a:xfrm flipV="1">
              <a:off x="5365750" y="1874837"/>
              <a:ext cx="0" cy="211296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146"/>
            <p:cNvSpPr>
              <a:spLocks noChangeShapeType="1"/>
            </p:cNvSpPr>
            <p:nvPr/>
          </p:nvSpPr>
          <p:spPr bwMode="auto">
            <a:xfrm flipH="1">
              <a:off x="5326063" y="3987799"/>
              <a:ext cx="3968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Rectangle 147"/>
            <p:cNvSpPr>
              <a:spLocks noChangeArrowheads="1"/>
            </p:cNvSpPr>
            <p:nvPr/>
          </p:nvSpPr>
          <p:spPr bwMode="auto">
            <a:xfrm>
              <a:off x="5175250" y="3886199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2006" name="Line 148"/>
            <p:cNvSpPr>
              <a:spLocks noChangeShapeType="1"/>
            </p:cNvSpPr>
            <p:nvPr/>
          </p:nvSpPr>
          <p:spPr bwMode="auto">
            <a:xfrm flipH="1">
              <a:off x="5326063" y="3459162"/>
              <a:ext cx="3968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Rectangle 149"/>
            <p:cNvSpPr>
              <a:spLocks noChangeArrowheads="1"/>
            </p:cNvSpPr>
            <p:nvPr/>
          </p:nvSpPr>
          <p:spPr bwMode="auto">
            <a:xfrm>
              <a:off x="5084763" y="3359149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42008" name="Line 150"/>
            <p:cNvSpPr>
              <a:spLocks noChangeShapeType="1"/>
            </p:cNvSpPr>
            <p:nvPr/>
          </p:nvSpPr>
          <p:spPr bwMode="auto">
            <a:xfrm flipH="1">
              <a:off x="5326063" y="2932112"/>
              <a:ext cx="3968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Rectangle 151"/>
            <p:cNvSpPr>
              <a:spLocks noChangeArrowheads="1"/>
            </p:cNvSpPr>
            <p:nvPr/>
          </p:nvSpPr>
          <p:spPr bwMode="auto">
            <a:xfrm>
              <a:off x="5084763" y="283051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42010" name="Line 152"/>
            <p:cNvSpPr>
              <a:spLocks noChangeShapeType="1"/>
            </p:cNvSpPr>
            <p:nvPr/>
          </p:nvSpPr>
          <p:spPr bwMode="auto">
            <a:xfrm flipH="1">
              <a:off x="5326063" y="2403475"/>
              <a:ext cx="3968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Rectangle 153"/>
            <p:cNvSpPr>
              <a:spLocks noChangeArrowheads="1"/>
            </p:cNvSpPr>
            <p:nvPr/>
          </p:nvSpPr>
          <p:spPr bwMode="auto">
            <a:xfrm>
              <a:off x="5084763" y="230187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42012" name="Line 154"/>
            <p:cNvSpPr>
              <a:spLocks noChangeShapeType="1"/>
            </p:cNvSpPr>
            <p:nvPr/>
          </p:nvSpPr>
          <p:spPr bwMode="auto">
            <a:xfrm flipH="1">
              <a:off x="5326063" y="1874837"/>
              <a:ext cx="3968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Rectangle 155"/>
            <p:cNvSpPr>
              <a:spLocks noChangeArrowheads="1"/>
            </p:cNvSpPr>
            <p:nvPr/>
          </p:nvSpPr>
          <p:spPr bwMode="auto">
            <a:xfrm>
              <a:off x="5084763" y="177482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42014" name="Line 156"/>
            <p:cNvSpPr>
              <a:spLocks noChangeShapeType="1"/>
            </p:cNvSpPr>
            <p:nvPr/>
          </p:nvSpPr>
          <p:spPr bwMode="auto">
            <a:xfrm>
              <a:off x="5675313" y="2271712"/>
              <a:ext cx="0" cy="24923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157"/>
            <p:cNvSpPr>
              <a:spLocks noChangeShapeType="1"/>
            </p:cNvSpPr>
            <p:nvPr/>
          </p:nvSpPr>
          <p:spPr bwMode="auto">
            <a:xfrm>
              <a:off x="5640388" y="2271712"/>
              <a:ext cx="7143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158"/>
            <p:cNvSpPr>
              <a:spLocks noChangeShapeType="1"/>
            </p:cNvSpPr>
            <p:nvPr/>
          </p:nvSpPr>
          <p:spPr bwMode="auto">
            <a:xfrm flipH="1">
              <a:off x="5640388" y="2271712"/>
              <a:ext cx="7143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159"/>
            <p:cNvSpPr>
              <a:spLocks noChangeShapeType="1"/>
            </p:cNvSpPr>
            <p:nvPr/>
          </p:nvSpPr>
          <p:spPr bwMode="auto">
            <a:xfrm>
              <a:off x="5640388" y="2520950"/>
              <a:ext cx="7143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160"/>
            <p:cNvSpPr>
              <a:spLocks noChangeShapeType="1"/>
            </p:cNvSpPr>
            <p:nvPr/>
          </p:nvSpPr>
          <p:spPr bwMode="auto">
            <a:xfrm flipH="1">
              <a:off x="5640388" y="2520950"/>
              <a:ext cx="71438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161"/>
            <p:cNvSpPr>
              <a:spLocks noChangeShapeType="1"/>
            </p:cNvSpPr>
            <p:nvPr/>
          </p:nvSpPr>
          <p:spPr bwMode="auto">
            <a:xfrm>
              <a:off x="5675313" y="2397125"/>
              <a:ext cx="26988" cy="349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184"/>
            <p:cNvSpPr>
              <a:spLocks noChangeShapeType="1"/>
            </p:cNvSpPr>
            <p:nvPr/>
          </p:nvSpPr>
          <p:spPr bwMode="auto">
            <a:xfrm>
              <a:off x="6889750" y="3511549"/>
              <a:ext cx="25400" cy="127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185"/>
            <p:cNvSpPr>
              <a:spLocks noChangeShapeType="1"/>
            </p:cNvSpPr>
            <p:nvPr/>
          </p:nvSpPr>
          <p:spPr bwMode="auto">
            <a:xfrm>
              <a:off x="6915150" y="3524249"/>
              <a:ext cx="14288" cy="31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94"/>
            <p:cNvSpPr>
              <a:spLocks noChangeShapeType="1"/>
            </p:cNvSpPr>
            <p:nvPr/>
          </p:nvSpPr>
          <p:spPr bwMode="auto">
            <a:xfrm>
              <a:off x="7507288" y="3659186"/>
              <a:ext cx="28575" cy="63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Oval 195"/>
            <p:cNvSpPr>
              <a:spLocks noChangeArrowheads="1"/>
            </p:cNvSpPr>
            <p:nvPr/>
          </p:nvSpPr>
          <p:spPr bwMode="auto">
            <a:xfrm>
              <a:off x="5640388" y="2357437"/>
              <a:ext cx="71438" cy="7778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Oval 196"/>
            <p:cNvSpPr>
              <a:spLocks noChangeArrowheads="1"/>
            </p:cNvSpPr>
            <p:nvPr/>
          </p:nvSpPr>
          <p:spPr bwMode="auto">
            <a:xfrm>
              <a:off x="6261100" y="3181349"/>
              <a:ext cx="69850" cy="7778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Oval 197"/>
            <p:cNvSpPr>
              <a:spLocks noChangeArrowheads="1"/>
            </p:cNvSpPr>
            <p:nvPr/>
          </p:nvSpPr>
          <p:spPr bwMode="auto">
            <a:xfrm>
              <a:off x="6880225" y="3486149"/>
              <a:ext cx="69850" cy="7778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Oval 198"/>
            <p:cNvSpPr>
              <a:spLocks noChangeArrowheads="1"/>
            </p:cNvSpPr>
            <p:nvPr/>
          </p:nvSpPr>
          <p:spPr bwMode="auto">
            <a:xfrm>
              <a:off x="7500938" y="3627436"/>
              <a:ext cx="69850" cy="7778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199"/>
            <p:cNvSpPr>
              <a:spLocks noChangeShapeType="1"/>
            </p:cNvSpPr>
            <p:nvPr/>
          </p:nvSpPr>
          <p:spPr bwMode="auto">
            <a:xfrm>
              <a:off x="5675313" y="2112962"/>
              <a:ext cx="0" cy="29210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200"/>
            <p:cNvSpPr>
              <a:spLocks noChangeShapeType="1"/>
            </p:cNvSpPr>
            <p:nvPr/>
          </p:nvSpPr>
          <p:spPr bwMode="auto">
            <a:xfrm>
              <a:off x="5640388" y="2112962"/>
              <a:ext cx="71438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201"/>
            <p:cNvSpPr>
              <a:spLocks noChangeShapeType="1"/>
            </p:cNvSpPr>
            <p:nvPr/>
          </p:nvSpPr>
          <p:spPr bwMode="auto">
            <a:xfrm flipH="1">
              <a:off x="5640388" y="2112962"/>
              <a:ext cx="71438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202"/>
            <p:cNvSpPr>
              <a:spLocks noChangeShapeType="1"/>
            </p:cNvSpPr>
            <p:nvPr/>
          </p:nvSpPr>
          <p:spPr bwMode="auto">
            <a:xfrm>
              <a:off x="5640388" y="2405062"/>
              <a:ext cx="71438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203"/>
            <p:cNvSpPr>
              <a:spLocks noChangeShapeType="1"/>
            </p:cNvSpPr>
            <p:nvPr/>
          </p:nvSpPr>
          <p:spPr bwMode="auto">
            <a:xfrm flipH="1">
              <a:off x="5640388" y="2405062"/>
              <a:ext cx="71438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204"/>
            <p:cNvSpPr>
              <a:spLocks noChangeShapeType="1"/>
            </p:cNvSpPr>
            <p:nvPr/>
          </p:nvSpPr>
          <p:spPr bwMode="auto">
            <a:xfrm>
              <a:off x="5675313" y="2257425"/>
              <a:ext cx="620713" cy="1079499"/>
            </a:xfrm>
            <a:prstGeom prst="line">
              <a:avLst/>
            </a:prstGeom>
            <a:noFill/>
            <a:ln w="19050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Line 205"/>
            <p:cNvSpPr>
              <a:spLocks noChangeShapeType="1"/>
            </p:cNvSpPr>
            <p:nvPr/>
          </p:nvSpPr>
          <p:spPr bwMode="auto">
            <a:xfrm>
              <a:off x="6296025" y="3336924"/>
              <a:ext cx="619125" cy="157162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206"/>
            <p:cNvSpPr>
              <a:spLocks noChangeShapeType="1"/>
            </p:cNvSpPr>
            <p:nvPr/>
          </p:nvSpPr>
          <p:spPr bwMode="auto">
            <a:xfrm>
              <a:off x="6915150" y="3454399"/>
              <a:ext cx="0" cy="80962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207"/>
            <p:cNvSpPr>
              <a:spLocks noChangeShapeType="1"/>
            </p:cNvSpPr>
            <p:nvPr/>
          </p:nvSpPr>
          <p:spPr bwMode="auto">
            <a:xfrm>
              <a:off x="6880225" y="3454399"/>
              <a:ext cx="69850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208"/>
            <p:cNvSpPr>
              <a:spLocks noChangeShapeType="1"/>
            </p:cNvSpPr>
            <p:nvPr/>
          </p:nvSpPr>
          <p:spPr bwMode="auto">
            <a:xfrm flipH="1">
              <a:off x="6880225" y="3454399"/>
              <a:ext cx="69850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209"/>
            <p:cNvSpPr>
              <a:spLocks noChangeShapeType="1"/>
            </p:cNvSpPr>
            <p:nvPr/>
          </p:nvSpPr>
          <p:spPr bwMode="auto">
            <a:xfrm>
              <a:off x="6880225" y="3535362"/>
              <a:ext cx="69850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210"/>
            <p:cNvSpPr>
              <a:spLocks noChangeShapeType="1"/>
            </p:cNvSpPr>
            <p:nvPr/>
          </p:nvSpPr>
          <p:spPr bwMode="auto">
            <a:xfrm flipH="1">
              <a:off x="6880225" y="3535362"/>
              <a:ext cx="69850" cy="0"/>
            </a:xfrm>
            <a:prstGeom prst="line">
              <a:avLst/>
            </a:prstGeom>
            <a:noFill/>
            <a:ln w="8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211"/>
            <p:cNvSpPr>
              <a:spLocks noChangeShapeType="1"/>
            </p:cNvSpPr>
            <p:nvPr/>
          </p:nvSpPr>
          <p:spPr bwMode="auto">
            <a:xfrm>
              <a:off x="6915150" y="3494087"/>
              <a:ext cx="620713" cy="211137"/>
            </a:xfrm>
            <a:prstGeom prst="line">
              <a:avLst/>
            </a:prstGeom>
            <a:noFill/>
            <a:ln w="12700">
              <a:solidFill>
                <a:srgbClr val="000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Rectangle 212"/>
            <p:cNvSpPr>
              <a:spLocks noChangeArrowheads="1"/>
            </p:cNvSpPr>
            <p:nvPr/>
          </p:nvSpPr>
          <p:spPr bwMode="auto">
            <a:xfrm>
              <a:off x="5640388" y="2219325"/>
              <a:ext cx="71438" cy="77787"/>
            </a:xfrm>
            <a:prstGeom prst="rect">
              <a:avLst/>
            </a:prstGeom>
            <a:solidFill>
              <a:srgbClr val="0000C0"/>
            </a:solidFill>
            <a:ln w="0">
              <a:solidFill>
                <a:srgbClr val="000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Rectangle 213"/>
            <p:cNvSpPr>
              <a:spLocks noChangeArrowheads="1"/>
            </p:cNvSpPr>
            <p:nvPr/>
          </p:nvSpPr>
          <p:spPr bwMode="auto">
            <a:xfrm>
              <a:off x="6261100" y="3297237"/>
              <a:ext cx="69850" cy="77787"/>
            </a:xfrm>
            <a:prstGeom prst="rect">
              <a:avLst/>
            </a:prstGeom>
            <a:solidFill>
              <a:srgbClr val="0000C0"/>
            </a:solidFill>
            <a:ln w="0">
              <a:solidFill>
                <a:srgbClr val="000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216"/>
            <p:cNvSpPr>
              <a:spLocks noChangeShapeType="1"/>
            </p:cNvSpPr>
            <p:nvPr/>
          </p:nvSpPr>
          <p:spPr bwMode="auto">
            <a:xfrm>
              <a:off x="5675313" y="2813049"/>
              <a:ext cx="0" cy="100012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Line 217"/>
            <p:cNvSpPr>
              <a:spLocks noChangeShapeType="1"/>
            </p:cNvSpPr>
            <p:nvPr/>
          </p:nvSpPr>
          <p:spPr bwMode="auto">
            <a:xfrm>
              <a:off x="5640388" y="2813049"/>
              <a:ext cx="71438" cy="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218"/>
            <p:cNvSpPr>
              <a:spLocks noChangeShapeType="1"/>
            </p:cNvSpPr>
            <p:nvPr/>
          </p:nvSpPr>
          <p:spPr bwMode="auto">
            <a:xfrm flipH="1">
              <a:off x="5640388" y="2813049"/>
              <a:ext cx="71438" cy="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Line 219"/>
            <p:cNvSpPr>
              <a:spLocks noChangeShapeType="1"/>
            </p:cNvSpPr>
            <p:nvPr/>
          </p:nvSpPr>
          <p:spPr bwMode="auto">
            <a:xfrm>
              <a:off x="5640388" y="2913062"/>
              <a:ext cx="71438" cy="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Line 220"/>
            <p:cNvSpPr>
              <a:spLocks noChangeShapeType="1"/>
            </p:cNvSpPr>
            <p:nvPr/>
          </p:nvSpPr>
          <p:spPr bwMode="auto">
            <a:xfrm flipH="1">
              <a:off x="5640388" y="2913062"/>
              <a:ext cx="71438" cy="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221"/>
            <p:cNvSpPr>
              <a:spLocks noChangeShapeType="1"/>
            </p:cNvSpPr>
            <p:nvPr/>
          </p:nvSpPr>
          <p:spPr bwMode="auto">
            <a:xfrm>
              <a:off x="5675313" y="2863849"/>
              <a:ext cx="620713" cy="2016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Line 222"/>
            <p:cNvSpPr>
              <a:spLocks noChangeShapeType="1"/>
            </p:cNvSpPr>
            <p:nvPr/>
          </p:nvSpPr>
          <p:spPr bwMode="auto">
            <a:xfrm>
              <a:off x="6296025" y="3065462"/>
              <a:ext cx="619125" cy="2079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223"/>
            <p:cNvSpPr>
              <a:spLocks noChangeShapeType="1"/>
            </p:cNvSpPr>
            <p:nvPr/>
          </p:nvSpPr>
          <p:spPr bwMode="auto">
            <a:xfrm>
              <a:off x="6915150" y="3273424"/>
              <a:ext cx="620713" cy="2746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Freeform 224"/>
            <p:cNvSpPr>
              <a:spLocks/>
            </p:cNvSpPr>
            <p:nvPr/>
          </p:nvSpPr>
          <p:spPr bwMode="auto">
            <a:xfrm>
              <a:off x="5640388" y="2825749"/>
              <a:ext cx="71438" cy="77787"/>
            </a:xfrm>
            <a:custGeom>
              <a:avLst/>
              <a:gdLst>
                <a:gd name="T0" fmla="*/ 0 w 45"/>
                <a:gd name="T1" fmla="*/ 2147483647 h 49"/>
                <a:gd name="T2" fmla="*/ 2147483647 w 45"/>
                <a:gd name="T3" fmla="*/ 2147483647 h 49"/>
                <a:gd name="T4" fmla="*/ 2147483647 w 45"/>
                <a:gd name="T5" fmla="*/ 0 h 49"/>
                <a:gd name="T6" fmla="*/ 0 w 45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9"/>
                <a:gd name="T14" fmla="*/ 45 w 4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9">
                  <a:moveTo>
                    <a:pt x="0" y="49"/>
                  </a:moveTo>
                  <a:lnTo>
                    <a:pt x="45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Freeform 225"/>
            <p:cNvSpPr>
              <a:spLocks/>
            </p:cNvSpPr>
            <p:nvPr/>
          </p:nvSpPr>
          <p:spPr bwMode="auto">
            <a:xfrm>
              <a:off x="6261100" y="3025774"/>
              <a:ext cx="69850" cy="77787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Freeform 226"/>
            <p:cNvSpPr>
              <a:spLocks/>
            </p:cNvSpPr>
            <p:nvPr/>
          </p:nvSpPr>
          <p:spPr bwMode="auto">
            <a:xfrm>
              <a:off x="6880225" y="3235324"/>
              <a:ext cx="69850" cy="77787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227"/>
            <p:cNvSpPr>
              <a:spLocks/>
            </p:cNvSpPr>
            <p:nvPr/>
          </p:nvSpPr>
          <p:spPr bwMode="auto">
            <a:xfrm>
              <a:off x="7500938" y="3508374"/>
              <a:ext cx="69850" cy="77787"/>
            </a:xfrm>
            <a:custGeom>
              <a:avLst/>
              <a:gdLst>
                <a:gd name="T0" fmla="*/ 0 w 44"/>
                <a:gd name="T1" fmla="*/ 2147483647 h 49"/>
                <a:gd name="T2" fmla="*/ 2147483647 w 44"/>
                <a:gd name="T3" fmla="*/ 2147483647 h 49"/>
                <a:gd name="T4" fmla="*/ 2147483647 w 44"/>
                <a:gd name="T5" fmla="*/ 0 h 49"/>
                <a:gd name="T6" fmla="*/ 0 w 44"/>
                <a:gd name="T7" fmla="*/ 214748364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9"/>
                <a:gd name="T14" fmla="*/ 44 w 44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9">
                  <a:moveTo>
                    <a:pt x="0" y="49"/>
                  </a:moveTo>
                  <a:lnTo>
                    <a:pt x="44" y="49"/>
                  </a:lnTo>
                  <a:lnTo>
                    <a:pt x="2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Rectangle 255"/>
            <p:cNvSpPr>
              <a:spLocks noChangeArrowheads="1"/>
            </p:cNvSpPr>
            <p:nvPr/>
          </p:nvSpPr>
          <p:spPr bwMode="auto">
            <a:xfrm>
              <a:off x="5437188" y="3697286"/>
              <a:ext cx="1376363" cy="2317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Rectangle 256"/>
            <p:cNvSpPr>
              <a:spLocks noChangeArrowheads="1"/>
            </p:cNvSpPr>
            <p:nvPr/>
          </p:nvSpPr>
          <p:spPr bwMode="auto">
            <a:xfrm>
              <a:off x="5464175" y="3727449"/>
              <a:ext cx="1239838" cy="2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MCF-7 SENSITIVE</a:t>
              </a:r>
              <a:endParaRPr lang="en-US"/>
            </a:p>
          </p:txBody>
        </p:sp>
        <p:sp>
          <p:nvSpPr>
            <p:cNvPr id="42056" name="Rectangle 288"/>
            <p:cNvSpPr>
              <a:spLocks noChangeArrowheads="1"/>
            </p:cNvSpPr>
            <p:nvPr/>
          </p:nvSpPr>
          <p:spPr bwMode="auto">
            <a:xfrm>
              <a:off x="4800600" y="1503363"/>
              <a:ext cx="30162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grpSp>
          <p:nvGrpSpPr>
            <p:cNvPr id="42057" name="Группа 71943"/>
            <p:cNvGrpSpPr>
              <a:grpSpLocks/>
            </p:cNvGrpSpPr>
            <p:nvPr/>
          </p:nvGrpSpPr>
          <p:grpSpPr bwMode="auto">
            <a:xfrm>
              <a:off x="6224107" y="1750269"/>
              <a:ext cx="1566236" cy="763770"/>
              <a:chOff x="2895600" y="1780000"/>
              <a:chExt cx="1566236" cy="763770"/>
            </a:xfrm>
          </p:grpSpPr>
          <p:sp>
            <p:nvSpPr>
              <p:cNvPr id="42063" name="Rectangle 102"/>
              <p:cNvSpPr>
                <a:spLocks noChangeArrowheads="1"/>
              </p:cNvSpPr>
              <p:nvPr/>
            </p:nvSpPr>
            <p:spPr bwMode="auto">
              <a:xfrm>
                <a:off x="3126963" y="1780000"/>
                <a:ext cx="122469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Doxorubicin alone</a:t>
                </a:r>
                <a:endParaRPr lang="en-US" sz="1200"/>
              </a:p>
            </p:txBody>
          </p:sp>
          <p:sp>
            <p:nvSpPr>
              <p:cNvPr id="42064" name="Line 104"/>
              <p:cNvSpPr>
                <a:spLocks noChangeShapeType="1"/>
              </p:cNvSpPr>
              <p:nvPr/>
            </p:nvSpPr>
            <p:spPr bwMode="auto">
              <a:xfrm>
                <a:off x="2992628" y="1868487"/>
                <a:ext cx="41275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Oval 122"/>
              <p:cNvSpPr>
                <a:spLocks noChangeArrowheads="1"/>
              </p:cNvSpPr>
              <p:nvPr/>
            </p:nvSpPr>
            <p:spPr bwMode="auto">
              <a:xfrm>
                <a:off x="2960878" y="1828800"/>
                <a:ext cx="71438" cy="7778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Rectangle 123"/>
              <p:cNvSpPr>
                <a:spLocks noChangeArrowheads="1"/>
              </p:cNvSpPr>
              <p:nvPr/>
            </p:nvSpPr>
            <p:spPr bwMode="auto">
              <a:xfrm>
                <a:off x="3131344" y="2013755"/>
                <a:ext cx="133049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Free siRNA-MDR-1</a:t>
                </a:r>
                <a:endParaRPr lang="en-US" sz="1200"/>
              </a:p>
            </p:txBody>
          </p:sp>
          <p:sp>
            <p:nvSpPr>
              <p:cNvPr id="42067" name="Line 124"/>
              <p:cNvSpPr>
                <a:spLocks noChangeShapeType="1"/>
              </p:cNvSpPr>
              <p:nvPr/>
            </p:nvSpPr>
            <p:spPr bwMode="auto">
              <a:xfrm>
                <a:off x="2912047" y="2104390"/>
                <a:ext cx="152400" cy="1587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Rectangle 125"/>
              <p:cNvSpPr>
                <a:spLocks noChangeArrowheads="1"/>
              </p:cNvSpPr>
              <p:nvPr/>
            </p:nvSpPr>
            <p:spPr bwMode="auto">
              <a:xfrm>
                <a:off x="2951734" y="2064702"/>
                <a:ext cx="71438" cy="77787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Line 127"/>
              <p:cNvSpPr>
                <a:spLocks noChangeShapeType="1"/>
              </p:cNvSpPr>
              <p:nvPr/>
            </p:nvSpPr>
            <p:spPr bwMode="auto">
              <a:xfrm>
                <a:off x="2921191" y="2305050"/>
                <a:ext cx="152400" cy="158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128"/>
              <p:cNvSpPr>
                <a:spLocks/>
              </p:cNvSpPr>
              <p:nvPr/>
            </p:nvSpPr>
            <p:spPr bwMode="auto">
              <a:xfrm>
                <a:off x="2960878" y="2266950"/>
                <a:ext cx="71438" cy="77787"/>
              </a:xfrm>
              <a:custGeom>
                <a:avLst/>
                <a:gdLst>
                  <a:gd name="T0" fmla="*/ 0 w 45"/>
                  <a:gd name="T1" fmla="*/ 2147483647 h 49"/>
                  <a:gd name="T2" fmla="*/ 2147483647 w 45"/>
                  <a:gd name="T3" fmla="*/ 2147483647 h 49"/>
                  <a:gd name="T4" fmla="*/ 2147483647 w 45"/>
                  <a:gd name="T5" fmla="*/ 0 h 49"/>
                  <a:gd name="T6" fmla="*/ 0 w 45"/>
                  <a:gd name="T7" fmla="*/ 214748364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9"/>
                  <a:gd name="T14" fmla="*/ 45 w 4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9">
                    <a:moveTo>
                      <a:pt x="0" y="49"/>
                    </a:moveTo>
                    <a:lnTo>
                      <a:pt x="45" y="49"/>
                    </a:lnTo>
                    <a:lnTo>
                      <a:pt x="2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Rectangle 259"/>
              <p:cNvSpPr>
                <a:spLocks noChangeArrowheads="1"/>
              </p:cNvSpPr>
              <p:nvPr/>
            </p:nvSpPr>
            <p:spPr bwMode="auto">
              <a:xfrm>
                <a:off x="3144903" y="2235993"/>
                <a:ext cx="11140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siRNA-MDR-1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nanopreparation</a:t>
                </a:r>
                <a:endParaRPr lang="en-US" sz="1200"/>
              </a:p>
            </p:txBody>
          </p:sp>
          <p:sp>
            <p:nvSpPr>
              <p:cNvPr id="42072" name="Line 124"/>
              <p:cNvSpPr>
                <a:spLocks noChangeShapeType="1"/>
              </p:cNvSpPr>
              <p:nvPr/>
            </p:nvSpPr>
            <p:spPr bwMode="auto">
              <a:xfrm>
                <a:off x="2895600" y="1868424"/>
                <a:ext cx="182880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1946" name="Прямая соединительная линия 71945"/>
            <p:cNvCxnSpPr/>
            <p:nvPr/>
          </p:nvCxnSpPr>
          <p:spPr>
            <a:xfrm rot="60000">
              <a:off x="5680075" y="2425558"/>
              <a:ext cx="630238" cy="78727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48" name="Прямая соединительная линия 71947"/>
            <p:cNvCxnSpPr/>
            <p:nvPr/>
          </p:nvCxnSpPr>
          <p:spPr>
            <a:xfrm rot="180000">
              <a:off x="6288088" y="3230298"/>
              <a:ext cx="619125" cy="27459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50" name="Прямая соединительная линия 71949"/>
            <p:cNvCxnSpPr/>
            <p:nvPr/>
          </p:nvCxnSpPr>
          <p:spPr>
            <a:xfrm rot="60000">
              <a:off x="6915150" y="3542986"/>
              <a:ext cx="639763" cy="1317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61" name="Rectangle 214"/>
            <p:cNvSpPr>
              <a:spLocks noChangeArrowheads="1"/>
            </p:cNvSpPr>
            <p:nvPr/>
          </p:nvSpPr>
          <p:spPr bwMode="auto">
            <a:xfrm>
              <a:off x="6880225" y="3455987"/>
              <a:ext cx="69850" cy="77787"/>
            </a:xfrm>
            <a:prstGeom prst="rect">
              <a:avLst/>
            </a:prstGeom>
            <a:solidFill>
              <a:srgbClr val="0000C0"/>
            </a:solidFill>
            <a:ln w="0">
              <a:solidFill>
                <a:srgbClr val="000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Rectangle 215"/>
            <p:cNvSpPr>
              <a:spLocks noChangeArrowheads="1"/>
            </p:cNvSpPr>
            <p:nvPr/>
          </p:nvSpPr>
          <p:spPr bwMode="auto">
            <a:xfrm>
              <a:off x="7500938" y="3665536"/>
              <a:ext cx="69850" cy="77787"/>
            </a:xfrm>
            <a:prstGeom prst="rect">
              <a:avLst/>
            </a:prstGeom>
            <a:solidFill>
              <a:srgbClr val="0000C0"/>
            </a:solidFill>
            <a:ln w="0">
              <a:solidFill>
                <a:srgbClr val="000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 </a:t>
            </a:r>
            <a:r>
              <a:rPr lang="en-US" sz="2400" b="1" dirty="0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        PCR </a:t>
            </a:r>
            <a:r>
              <a:rPr lang="en-US" sz="2400" b="1" dirty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to evaluate MDR1 </a:t>
            </a:r>
            <a:r>
              <a:rPr lang="en-US" sz="2400" b="1" dirty="0" err="1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downregulation</a:t>
            </a:r>
            <a:r>
              <a:rPr lang="en-US" sz="2400" b="1" dirty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 in tumors</a:t>
            </a:r>
          </a:p>
        </p:txBody>
      </p:sp>
      <p:graphicFrame>
        <p:nvGraphicFramePr>
          <p:cNvPr id="4162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65989"/>
              </p:ext>
            </p:extLst>
          </p:nvPr>
        </p:nvGraphicFramePr>
        <p:xfrm>
          <a:off x="3682961" y="1295400"/>
          <a:ext cx="4813377" cy="487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rism 5" r:id="rId3" imgW="4837320" imgH="4902840" progId="Prism5.Document">
                  <p:embed/>
                </p:oleObj>
              </mc:Choice>
              <mc:Fallback>
                <p:oleObj name="Prism 5" r:id="rId3" imgW="4837320" imgH="490284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61" y="1295400"/>
                        <a:ext cx="4813377" cy="48781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" y="1372136"/>
            <a:ext cx="33147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All treatment groups significantly down regulated the MDR1 gene with respect to the control groups</a:t>
            </a: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#, ^ and * - Respective treatment groups are statistically very significant than free siMDR1 and DOPE-PEI</a:t>
            </a: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” - Treatment groups statistically significant than DOPE-PEI/siMDR1</a:t>
            </a: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048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</a:t>
            </a:r>
            <a:endParaRPr lang="en-IN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882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^”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*”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494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49729" cy="1083568"/>
          </a:xfr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woPt" dir="t"/>
          </a:scene3d>
          <a:sp3d prstMaterial="metal">
            <a:bevelT/>
            <a:bevelB w="114300" prst="artDeco"/>
          </a:sp3d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Therapeutic efficacy of NP containing survivin siRNA and PXL in combination on SKOV3-tr resistant ovarian cancer </a:t>
            </a:r>
            <a:r>
              <a:rPr lang="en-US" sz="24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xenograft</a:t>
            </a:r>
            <a:endParaRPr lang="it-IT" sz="2400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601" y="6172200"/>
            <a:ext cx="879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*</a:t>
            </a:r>
            <a:r>
              <a:rPr lang="en-US" sz="18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Relative tumor </a:t>
            </a:r>
            <a:r>
              <a:rPr lang="en-US" sz="1800" b="1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v</a:t>
            </a:r>
            <a:r>
              <a:rPr lang="en-US" sz="1800" b="1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olume</a:t>
            </a:r>
            <a:r>
              <a:rPr lang="en-US" sz="1800" i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Tumor volume in mm</a:t>
            </a:r>
            <a:r>
              <a:rPr lang="en-US" sz="1800" baseline="30000" dirty="0" smtClean="0">
                <a:latin typeface="Calibri" panose="020F0502020204030204" pitchFamily="34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 on day ‘n’ (</a:t>
            </a:r>
            <a:r>
              <a:rPr lang="en-US" sz="1800" dirty="0" err="1" smtClean="0">
                <a:latin typeface="Calibri" panose="020F0502020204030204" pitchFamily="34" charset="0"/>
                <a:cs typeface="Times New Roman" pitchFamily="18" charset="0"/>
              </a:rPr>
              <a:t>Vn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) / tumor volume at the start of the treatment (Vo) plotted versus time in days.</a:t>
            </a:r>
          </a:p>
        </p:txBody>
      </p:sp>
      <p:cxnSp>
        <p:nvCxnSpPr>
          <p:cNvPr id="190" name="Straight Connector 4"/>
          <p:cNvCxnSpPr>
            <a:cxnSpLocks noChangeShapeType="1"/>
          </p:cNvCxnSpPr>
          <p:nvPr/>
        </p:nvCxnSpPr>
        <p:spPr bwMode="auto">
          <a:xfrm>
            <a:off x="228600" y="175260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"/>
          <a:stretch/>
        </p:blipFill>
        <p:spPr bwMode="auto">
          <a:xfrm>
            <a:off x="1676400" y="1981200"/>
            <a:ext cx="635736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924800" cy="1927225"/>
          </a:xfrm>
        </p:spPr>
        <p:txBody>
          <a:bodyPr/>
          <a:lstStyle/>
          <a:p>
            <a:r>
              <a:rPr lang="en-US" sz="3600" b="1" dirty="0" smtClean="0"/>
              <a:t>NEW CONCEPTS IN COMBINATION THERAPY USING LIPOSOMAL DRUGS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609600"/>
            <a:ext cx="45243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733800"/>
            <a:ext cx="452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019800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019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1"/>
            <a:ext cx="6019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94360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   </a:t>
            </a:r>
            <a:r>
              <a:rPr lang="en-US" b="1" dirty="0" err="1" smtClean="0"/>
              <a:t>Quadrapeutics</a:t>
            </a:r>
            <a:r>
              <a:rPr lang="en-US" b="1" dirty="0" smtClean="0"/>
              <a:t> treatment of HNSCC in mouse models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:\DCIM\101NIKON\DSCN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762000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  <a:cs typeface="Helvetica CE"/>
              </a:rPr>
              <a:t>Challenges with siRNA delivery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  <a:cs typeface="New 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62078"/>
            <a:ext cx="5943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Book Antiqua" pitchFamily="18" charset="0"/>
            </a:endParaRPr>
          </a:p>
          <a:p>
            <a:endParaRPr lang="en-US" sz="2200" b="1" dirty="0" smtClean="0">
              <a:latin typeface="Book Antiqua" pitchFamily="18" charset="0"/>
            </a:endParaRPr>
          </a:p>
          <a:p>
            <a:r>
              <a:rPr lang="en-US" sz="2200" b="1" dirty="0" smtClean="0">
                <a:latin typeface="Book Antiqua" pitchFamily="18" charset="0"/>
              </a:rPr>
              <a:t>Problems**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Book Antiqua" pitchFamily="18" charset="0"/>
              </a:rPr>
              <a:t>Rapid degradation by serum nucleases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Book Antiqua" pitchFamily="18" charset="0"/>
              </a:rPr>
              <a:t>Poor cellular uptake due to inherent anionic charge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l="-3793" t="16199" r="60174"/>
          <a:stretch>
            <a:fillRect/>
          </a:stretch>
        </p:blipFill>
        <p:spPr bwMode="auto">
          <a:xfrm>
            <a:off x="6515100" y="2947981"/>
            <a:ext cx="1752600" cy="18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" y="5572542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itchFamily="18" charset="0"/>
              </a:rPr>
              <a:t>* Davidson</a:t>
            </a:r>
            <a:r>
              <a:rPr lang="en-US" sz="1200" dirty="0">
                <a:latin typeface="Book Antiqua" pitchFamily="18" charset="0"/>
              </a:rPr>
              <a:t>, B. L., &amp; McCray, P. B. (2011). Current prospects for RNA interference-based therapies. Nature Reviews Genetics, 12(5), 329-340</a:t>
            </a:r>
            <a:r>
              <a:rPr lang="en-US" sz="1200" dirty="0" smtClean="0">
                <a:latin typeface="Book Antiqua" pitchFamily="18" charset="0"/>
              </a:rPr>
              <a:t>.</a:t>
            </a:r>
          </a:p>
          <a:p>
            <a:pPr algn="ctr"/>
            <a:r>
              <a:rPr lang="en-US" sz="1200" dirty="0" smtClean="0">
                <a:latin typeface="Book Antiqua" pitchFamily="18" charset="0"/>
              </a:rPr>
              <a:t>** Adapted from</a:t>
            </a:r>
            <a:r>
              <a:rPr lang="en-US" sz="1200" b="1" dirty="0" smtClean="0">
                <a:latin typeface="Book Antiqua" pitchFamily="18" charset="0"/>
              </a:rPr>
              <a:t> </a:t>
            </a:r>
            <a:r>
              <a:rPr lang="en-US" sz="1200" dirty="0" smtClean="0">
                <a:latin typeface="Book Antiqua" pitchFamily="18" charset="0"/>
              </a:rPr>
              <a:t>Navarro, G.,  S. Essex et al. Drug Delivery and translational medicine (2011)</a:t>
            </a:r>
            <a:endParaRPr lang="en-US" sz="1200" b="1" u="sng" dirty="0" smtClean="0">
              <a:latin typeface="Book Antiqua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949404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Book Antiqua" pitchFamily="18" charset="0"/>
              </a:rPr>
              <a:t>Even after almost 15 years since </a:t>
            </a:r>
            <a:r>
              <a:rPr lang="en-US" sz="2200" dirty="0" err="1" smtClean="0">
                <a:latin typeface="Book Antiqua" pitchFamily="18" charset="0"/>
              </a:rPr>
              <a:t>RNAi</a:t>
            </a:r>
            <a:r>
              <a:rPr lang="en-US" sz="2200" dirty="0" smtClean="0">
                <a:latin typeface="Book Antiqua" pitchFamily="18" charset="0"/>
              </a:rPr>
              <a:t> was described by Fire and Mello, there are no FDA approved, </a:t>
            </a:r>
            <a:r>
              <a:rPr lang="en-US" sz="2200" dirty="0" err="1" smtClean="0">
                <a:latin typeface="Book Antiqua" pitchFamily="18" charset="0"/>
              </a:rPr>
              <a:t>siRNA</a:t>
            </a:r>
            <a:r>
              <a:rPr lang="en-US" sz="2200" dirty="0" smtClean="0">
                <a:latin typeface="Book Antiqua" pitchFamily="18" charset="0"/>
              </a:rPr>
              <a:t>-based therapies, for the treatment of cancer. Eight </a:t>
            </a:r>
            <a:r>
              <a:rPr lang="en-US" sz="2200" dirty="0" err="1" smtClean="0">
                <a:latin typeface="Book Antiqua" pitchFamily="18" charset="0"/>
              </a:rPr>
              <a:t>siRNA</a:t>
            </a:r>
            <a:r>
              <a:rPr lang="en-US" sz="2200" dirty="0" smtClean="0">
                <a:latin typeface="Book Antiqua" pitchFamily="18" charset="0"/>
              </a:rPr>
              <a:t>-based formulations, for cancer therapy, are currently in the different phases of clinical trials</a:t>
            </a:r>
            <a:r>
              <a:rPr lang="en-US" sz="2200" b="1" dirty="0" smtClean="0">
                <a:latin typeface="Book Antiqua" pitchFamily="18" charset="0"/>
              </a:rPr>
              <a:t>*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3700" y="2602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ook Antiqua" pitchFamily="18" charset="0"/>
              </a:rPr>
              <a:t>RNase</a:t>
            </a:r>
            <a:r>
              <a:rPr lang="en-US" dirty="0" smtClean="0">
                <a:latin typeface="Book Antiqua" pitchFamily="18" charset="0"/>
              </a:rPr>
              <a:t> III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630488"/>
            <a:ext cx="25717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99"/>
          <p:cNvSpPr txBox="1">
            <a:spLocks noChangeArrowheads="1"/>
          </p:cNvSpPr>
          <p:nvPr/>
        </p:nvSpPr>
        <p:spPr bwMode="auto">
          <a:xfrm>
            <a:off x="533400" y="5638800"/>
            <a:ext cx="8458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Left panel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: Schematic structure of siRNA-PE/PEG-PE mixed micelles. </a:t>
            </a:r>
          </a:p>
          <a:p>
            <a:pPr algn="just" eaLnBrk="1" hangingPunct="1"/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Right panel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: stability of siRNA against </a:t>
            </a:r>
            <a:r>
              <a:rPr lang="en-US" sz="2000" b="1" dirty="0" err="1">
                <a:latin typeface="Calibri" panose="020F0502020204030204" pitchFamily="34" charset="0"/>
                <a:cs typeface="Times New Roman" pitchFamily="18" charset="0"/>
              </a:rPr>
              <a:t>nucleolysis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 in 1:750 mixed micelles compared to that of the free siRNA at different time-points till 24 h</a:t>
            </a:r>
          </a:p>
        </p:txBody>
      </p:sp>
      <p:sp>
        <p:nvSpPr>
          <p:cNvPr id="51205" name="TextBox 100"/>
          <p:cNvSpPr txBox="1">
            <a:spLocks noChangeArrowheads="1"/>
          </p:cNvSpPr>
          <p:nvPr/>
        </p:nvSpPr>
        <p:spPr bwMode="auto">
          <a:xfrm>
            <a:off x="47625" y="609600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New system for effective stabilization and delivery of siRNA: </a:t>
            </a:r>
          </a:p>
          <a:p>
            <a:pPr algn="ctr" eaLnBrk="1" hangingPunct="1"/>
            <a:r>
              <a:rPr lang="en-US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Reversible siRNA-phospholipid conjugate in PEG-PE polymeric mixed micelles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Box 16"/>
          <p:cNvSpPr txBox="1">
            <a:spLocks noChangeArrowheads="1"/>
          </p:cNvSpPr>
          <p:nvPr/>
        </p:nvSpPr>
        <p:spPr bwMode="auto">
          <a:xfrm>
            <a:off x="1512059" y="5257800"/>
            <a:ext cx="75610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u="sng" dirty="0">
                <a:latin typeface="Calibri" panose="020F0502020204030204" pitchFamily="34" charset="0"/>
                <a:cs typeface="Times New Roman" pitchFamily="18" charset="0"/>
              </a:rPr>
              <a:t>Left panel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: % of gene silencing induced in GFP-C166 cells (comparison between naked siRNA and siRNA-PE in 1:750 mixed micelles formulation). </a:t>
            </a:r>
          </a:p>
          <a:p>
            <a:pPr eaLnBrk="1" hangingPunct="1"/>
            <a:r>
              <a:rPr lang="en-US" sz="1600" u="sng" dirty="0">
                <a:latin typeface="Calibri" panose="020F0502020204030204" pitchFamily="34" charset="0"/>
                <a:cs typeface="Times New Roman" pitchFamily="18" charset="0"/>
              </a:rPr>
              <a:t>Right panel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: cell viability in the presence of various siRNA-PE-containing PEG-PE-based formulations in comparison with same amount of siRNA used as the </a:t>
            </a:r>
            <a:r>
              <a:rPr lang="en-US" sz="1600" dirty="0" err="1">
                <a:latin typeface="Calibri" panose="020F0502020204030204" pitchFamily="34" charset="0"/>
                <a:cs typeface="Times New Roman" pitchFamily="18" charset="0"/>
              </a:rPr>
              <a:t>Lipofectamine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 formulation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77987" y="2231708"/>
            <a:ext cx="2011363" cy="2163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1978025" y="2906396"/>
            <a:ext cx="1246188" cy="1489075"/>
          </a:xfrm>
          <a:custGeom>
            <a:avLst/>
            <a:gdLst>
              <a:gd name="T0" fmla="*/ 0 w 890"/>
              <a:gd name="T1" fmla="*/ 924 h 938"/>
              <a:gd name="T2" fmla="*/ 249 w 890"/>
              <a:gd name="T3" fmla="*/ 924 h 938"/>
              <a:gd name="T4" fmla="*/ 249 w 890"/>
              <a:gd name="T5" fmla="*/ 938 h 938"/>
              <a:gd name="T6" fmla="*/ 0 w 890"/>
              <a:gd name="T7" fmla="*/ 938 h 938"/>
              <a:gd name="T8" fmla="*/ 0 w 890"/>
              <a:gd name="T9" fmla="*/ 924 h 938"/>
              <a:gd name="T10" fmla="*/ 634 w 890"/>
              <a:gd name="T11" fmla="*/ 0 h 938"/>
              <a:gd name="T12" fmla="*/ 890 w 890"/>
              <a:gd name="T13" fmla="*/ 0 h 938"/>
              <a:gd name="T14" fmla="*/ 890 w 890"/>
              <a:gd name="T15" fmla="*/ 938 h 938"/>
              <a:gd name="T16" fmla="*/ 634 w 890"/>
              <a:gd name="T17" fmla="*/ 938 h 938"/>
              <a:gd name="T18" fmla="*/ 634 w 890"/>
              <a:gd name="T19" fmla="*/ 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0" h="938">
                <a:moveTo>
                  <a:pt x="0" y="924"/>
                </a:moveTo>
                <a:lnTo>
                  <a:pt x="249" y="924"/>
                </a:lnTo>
                <a:lnTo>
                  <a:pt x="249" y="938"/>
                </a:lnTo>
                <a:lnTo>
                  <a:pt x="0" y="938"/>
                </a:lnTo>
                <a:lnTo>
                  <a:pt x="0" y="924"/>
                </a:lnTo>
                <a:close/>
                <a:moveTo>
                  <a:pt x="634" y="0"/>
                </a:moveTo>
                <a:lnTo>
                  <a:pt x="890" y="0"/>
                </a:lnTo>
                <a:lnTo>
                  <a:pt x="890" y="938"/>
                </a:lnTo>
                <a:lnTo>
                  <a:pt x="634" y="938"/>
                </a:lnTo>
                <a:lnTo>
                  <a:pt x="63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2154237" y="4251008"/>
            <a:ext cx="65088" cy="127000"/>
          </a:xfrm>
          <a:custGeom>
            <a:avLst/>
            <a:gdLst>
              <a:gd name="T0" fmla="*/ 20 w 41"/>
              <a:gd name="T1" fmla="*/ 80 h 80"/>
              <a:gd name="T2" fmla="*/ 20 w 41"/>
              <a:gd name="T3" fmla="*/ 80 h 80"/>
              <a:gd name="T4" fmla="*/ 20 w 41"/>
              <a:gd name="T5" fmla="*/ 0 h 80"/>
              <a:gd name="T6" fmla="*/ 20 w 41"/>
              <a:gd name="T7" fmla="*/ 80 h 80"/>
              <a:gd name="T8" fmla="*/ 0 w 41"/>
              <a:gd name="T9" fmla="*/ 0 h 80"/>
              <a:gd name="T10" fmla="*/ 41 w 41"/>
              <a:gd name="T11" fmla="*/ 0 h 80"/>
              <a:gd name="T12" fmla="*/ 0 w 41"/>
              <a:gd name="T1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80">
                <a:moveTo>
                  <a:pt x="20" y="80"/>
                </a:moveTo>
                <a:lnTo>
                  <a:pt x="20" y="80"/>
                </a:lnTo>
                <a:lnTo>
                  <a:pt x="20" y="0"/>
                </a:lnTo>
                <a:lnTo>
                  <a:pt x="20" y="80"/>
                </a:lnTo>
                <a:close/>
                <a:moveTo>
                  <a:pt x="0" y="0"/>
                </a:moveTo>
                <a:lnTo>
                  <a:pt x="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2154237" y="4244658"/>
            <a:ext cx="65088" cy="133350"/>
          </a:xfrm>
          <a:custGeom>
            <a:avLst/>
            <a:gdLst>
              <a:gd name="T0" fmla="*/ 17 w 41"/>
              <a:gd name="T1" fmla="*/ 84 h 84"/>
              <a:gd name="T2" fmla="*/ 17 w 41"/>
              <a:gd name="T3" fmla="*/ 4 h 84"/>
              <a:gd name="T4" fmla="*/ 24 w 41"/>
              <a:gd name="T5" fmla="*/ 4 h 84"/>
              <a:gd name="T6" fmla="*/ 24 w 41"/>
              <a:gd name="T7" fmla="*/ 84 h 84"/>
              <a:gd name="T8" fmla="*/ 17 w 41"/>
              <a:gd name="T9" fmla="*/ 84 h 84"/>
              <a:gd name="T10" fmla="*/ 0 w 41"/>
              <a:gd name="T11" fmla="*/ 0 h 84"/>
              <a:gd name="T12" fmla="*/ 41 w 41"/>
              <a:gd name="T13" fmla="*/ 0 h 84"/>
              <a:gd name="T14" fmla="*/ 41 w 41"/>
              <a:gd name="T15" fmla="*/ 7 h 84"/>
              <a:gd name="T16" fmla="*/ 0 w 41"/>
              <a:gd name="T17" fmla="*/ 7 h 84"/>
              <a:gd name="T18" fmla="*/ 0 w 41"/>
              <a:gd name="T1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84">
                <a:moveTo>
                  <a:pt x="17" y="84"/>
                </a:moveTo>
                <a:lnTo>
                  <a:pt x="17" y="4"/>
                </a:lnTo>
                <a:lnTo>
                  <a:pt x="24" y="4"/>
                </a:lnTo>
                <a:lnTo>
                  <a:pt x="24" y="84"/>
                </a:lnTo>
                <a:lnTo>
                  <a:pt x="17" y="84"/>
                </a:lnTo>
                <a:close/>
                <a:moveTo>
                  <a:pt x="0" y="0"/>
                </a:moveTo>
                <a:lnTo>
                  <a:pt x="41" y="0"/>
                </a:lnTo>
                <a:lnTo>
                  <a:pt x="41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027362" y="2434908"/>
            <a:ext cx="63500" cy="477838"/>
          </a:xfrm>
          <a:custGeom>
            <a:avLst/>
            <a:gdLst>
              <a:gd name="T0" fmla="*/ 20 w 40"/>
              <a:gd name="T1" fmla="*/ 301 h 301"/>
              <a:gd name="T2" fmla="*/ 20 w 40"/>
              <a:gd name="T3" fmla="*/ 301 h 301"/>
              <a:gd name="T4" fmla="*/ 20 w 40"/>
              <a:gd name="T5" fmla="*/ 0 h 301"/>
              <a:gd name="T6" fmla="*/ 20 w 40"/>
              <a:gd name="T7" fmla="*/ 301 h 301"/>
              <a:gd name="T8" fmla="*/ 0 w 40"/>
              <a:gd name="T9" fmla="*/ 0 h 301"/>
              <a:gd name="T10" fmla="*/ 40 w 40"/>
              <a:gd name="T11" fmla="*/ 0 h 301"/>
              <a:gd name="T12" fmla="*/ 0 w 40"/>
              <a:gd name="T13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1">
                <a:moveTo>
                  <a:pt x="20" y="301"/>
                </a:moveTo>
                <a:lnTo>
                  <a:pt x="20" y="301"/>
                </a:lnTo>
                <a:lnTo>
                  <a:pt x="20" y="0"/>
                </a:lnTo>
                <a:lnTo>
                  <a:pt x="20" y="301"/>
                </a:lnTo>
                <a:close/>
                <a:moveTo>
                  <a:pt x="0" y="0"/>
                </a:move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3027362" y="2430146"/>
            <a:ext cx="63500" cy="482600"/>
          </a:xfrm>
          <a:custGeom>
            <a:avLst/>
            <a:gdLst>
              <a:gd name="T0" fmla="*/ 17 w 40"/>
              <a:gd name="T1" fmla="*/ 304 h 304"/>
              <a:gd name="T2" fmla="*/ 17 w 40"/>
              <a:gd name="T3" fmla="*/ 3 h 304"/>
              <a:gd name="T4" fmla="*/ 23 w 40"/>
              <a:gd name="T5" fmla="*/ 3 h 304"/>
              <a:gd name="T6" fmla="*/ 23 w 40"/>
              <a:gd name="T7" fmla="*/ 304 h 304"/>
              <a:gd name="T8" fmla="*/ 17 w 40"/>
              <a:gd name="T9" fmla="*/ 304 h 304"/>
              <a:gd name="T10" fmla="*/ 0 w 40"/>
              <a:gd name="T11" fmla="*/ 0 h 304"/>
              <a:gd name="T12" fmla="*/ 40 w 40"/>
              <a:gd name="T13" fmla="*/ 0 h 304"/>
              <a:gd name="T14" fmla="*/ 40 w 40"/>
              <a:gd name="T15" fmla="*/ 7 h 304"/>
              <a:gd name="T16" fmla="*/ 0 w 40"/>
              <a:gd name="T17" fmla="*/ 7 h 304"/>
              <a:gd name="T18" fmla="*/ 0 w 40"/>
              <a:gd name="T1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304">
                <a:moveTo>
                  <a:pt x="17" y="304"/>
                </a:moveTo>
                <a:lnTo>
                  <a:pt x="17" y="3"/>
                </a:lnTo>
                <a:lnTo>
                  <a:pt x="23" y="3"/>
                </a:lnTo>
                <a:lnTo>
                  <a:pt x="23" y="304"/>
                </a:lnTo>
                <a:lnTo>
                  <a:pt x="17" y="304"/>
                </a:lnTo>
                <a:close/>
                <a:moveTo>
                  <a:pt x="0" y="0"/>
                </a:moveTo>
                <a:lnTo>
                  <a:pt x="40" y="0"/>
                </a:lnTo>
                <a:lnTo>
                  <a:pt x="40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666874" y="2238058"/>
            <a:ext cx="11113" cy="2163763"/>
          </a:xfrm>
          <a:prstGeom prst="rect">
            <a:avLst/>
          </a:pr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630362" y="2231708"/>
            <a:ext cx="42863" cy="2176463"/>
          </a:xfrm>
          <a:custGeom>
            <a:avLst/>
            <a:gdLst>
              <a:gd name="T0" fmla="*/ 0 w 27"/>
              <a:gd name="T1" fmla="*/ 1363 h 1371"/>
              <a:gd name="T2" fmla="*/ 27 w 27"/>
              <a:gd name="T3" fmla="*/ 1363 h 1371"/>
              <a:gd name="T4" fmla="*/ 27 w 27"/>
              <a:gd name="T5" fmla="*/ 1371 h 1371"/>
              <a:gd name="T6" fmla="*/ 0 w 27"/>
              <a:gd name="T7" fmla="*/ 1371 h 1371"/>
              <a:gd name="T8" fmla="*/ 0 w 27"/>
              <a:gd name="T9" fmla="*/ 1363 h 1371"/>
              <a:gd name="T10" fmla="*/ 0 w 27"/>
              <a:gd name="T11" fmla="*/ 1195 h 1371"/>
              <a:gd name="T12" fmla="*/ 27 w 27"/>
              <a:gd name="T13" fmla="*/ 1195 h 1371"/>
              <a:gd name="T14" fmla="*/ 27 w 27"/>
              <a:gd name="T15" fmla="*/ 1202 h 1371"/>
              <a:gd name="T16" fmla="*/ 0 w 27"/>
              <a:gd name="T17" fmla="*/ 1202 h 1371"/>
              <a:gd name="T18" fmla="*/ 0 w 27"/>
              <a:gd name="T19" fmla="*/ 1195 h 1371"/>
              <a:gd name="T20" fmla="*/ 0 w 27"/>
              <a:gd name="T21" fmla="*/ 1019 h 1371"/>
              <a:gd name="T22" fmla="*/ 27 w 27"/>
              <a:gd name="T23" fmla="*/ 1019 h 1371"/>
              <a:gd name="T24" fmla="*/ 27 w 27"/>
              <a:gd name="T25" fmla="*/ 1026 h 1371"/>
              <a:gd name="T26" fmla="*/ 0 w 27"/>
              <a:gd name="T27" fmla="*/ 1026 h 1371"/>
              <a:gd name="T28" fmla="*/ 0 w 27"/>
              <a:gd name="T29" fmla="*/ 1019 h 1371"/>
              <a:gd name="T30" fmla="*/ 0 w 27"/>
              <a:gd name="T31" fmla="*/ 850 h 1371"/>
              <a:gd name="T32" fmla="*/ 27 w 27"/>
              <a:gd name="T33" fmla="*/ 850 h 1371"/>
              <a:gd name="T34" fmla="*/ 27 w 27"/>
              <a:gd name="T35" fmla="*/ 858 h 1371"/>
              <a:gd name="T36" fmla="*/ 0 w 27"/>
              <a:gd name="T37" fmla="*/ 858 h 1371"/>
              <a:gd name="T38" fmla="*/ 0 w 27"/>
              <a:gd name="T39" fmla="*/ 850 h 1371"/>
              <a:gd name="T40" fmla="*/ 0 w 27"/>
              <a:gd name="T41" fmla="*/ 682 h 1371"/>
              <a:gd name="T42" fmla="*/ 27 w 27"/>
              <a:gd name="T43" fmla="*/ 682 h 1371"/>
              <a:gd name="T44" fmla="*/ 27 w 27"/>
              <a:gd name="T45" fmla="*/ 689 h 1371"/>
              <a:gd name="T46" fmla="*/ 0 w 27"/>
              <a:gd name="T47" fmla="*/ 689 h 1371"/>
              <a:gd name="T48" fmla="*/ 0 w 27"/>
              <a:gd name="T49" fmla="*/ 682 h 1371"/>
              <a:gd name="T50" fmla="*/ 0 w 27"/>
              <a:gd name="T51" fmla="*/ 506 h 1371"/>
              <a:gd name="T52" fmla="*/ 27 w 27"/>
              <a:gd name="T53" fmla="*/ 506 h 1371"/>
              <a:gd name="T54" fmla="*/ 27 w 27"/>
              <a:gd name="T55" fmla="*/ 513 h 1371"/>
              <a:gd name="T56" fmla="*/ 0 w 27"/>
              <a:gd name="T57" fmla="*/ 513 h 1371"/>
              <a:gd name="T58" fmla="*/ 0 w 27"/>
              <a:gd name="T59" fmla="*/ 506 h 1371"/>
              <a:gd name="T60" fmla="*/ 0 w 27"/>
              <a:gd name="T61" fmla="*/ 337 h 1371"/>
              <a:gd name="T62" fmla="*/ 27 w 27"/>
              <a:gd name="T63" fmla="*/ 337 h 1371"/>
              <a:gd name="T64" fmla="*/ 27 w 27"/>
              <a:gd name="T65" fmla="*/ 345 h 1371"/>
              <a:gd name="T66" fmla="*/ 0 w 27"/>
              <a:gd name="T67" fmla="*/ 345 h 1371"/>
              <a:gd name="T68" fmla="*/ 0 w 27"/>
              <a:gd name="T69" fmla="*/ 337 h 1371"/>
              <a:gd name="T70" fmla="*/ 0 w 27"/>
              <a:gd name="T71" fmla="*/ 169 h 1371"/>
              <a:gd name="T72" fmla="*/ 27 w 27"/>
              <a:gd name="T73" fmla="*/ 169 h 1371"/>
              <a:gd name="T74" fmla="*/ 27 w 27"/>
              <a:gd name="T75" fmla="*/ 176 h 1371"/>
              <a:gd name="T76" fmla="*/ 0 w 27"/>
              <a:gd name="T77" fmla="*/ 176 h 1371"/>
              <a:gd name="T78" fmla="*/ 0 w 27"/>
              <a:gd name="T79" fmla="*/ 169 h 1371"/>
              <a:gd name="T80" fmla="*/ 0 w 27"/>
              <a:gd name="T81" fmla="*/ 0 h 1371"/>
              <a:gd name="T82" fmla="*/ 27 w 27"/>
              <a:gd name="T83" fmla="*/ 0 h 1371"/>
              <a:gd name="T84" fmla="*/ 27 w 27"/>
              <a:gd name="T85" fmla="*/ 7 h 1371"/>
              <a:gd name="T86" fmla="*/ 0 w 27"/>
              <a:gd name="T87" fmla="*/ 7 h 1371"/>
              <a:gd name="T88" fmla="*/ 0 w 27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" h="1371">
                <a:moveTo>
                  <a:pt x="0" y="1363"/>
                </a:moveTo>
                <a:lnTo>
                  <a:pt x="27" y="1363"/>
                </a:lnTo>
                <a:lnTo>
                  <a:pt x="27" y="1371"/>
                </a:lnTo>
                <a:lnTo>
                  <a:pt x="0" y="1371"/>
                </a:lnTo>
                <a:lnTo>
                  <a:pt x="0" y="1363"/>
                </a:lnTo>
                <a:close/>
                <a:moveTo>
                  <a:pt x="0" y="1195"/>
                </a:moveTo>
                <a:lnTo>
                  <a:pt x="27" y="1195"/>
                </a:lnTo>
                <a:lnTo>
                  <a:pt x="27" y="1202"/>
                </a:lnTo>
                <a:lnTo>
                  <a:pt x="0" y="1202"/>
                </a:lnTo>
                <a:lnTo>
                  <a:pt x="0" y="1195"/>
                </a:lnTo>
                <a:close/>
                <a:moveTo>
                  <a:pt x="0" y="1019"/>
                </a:moveTo>
                <a:lnTo>
                  <a:pt x="27" y="1019"/>
                </a:lnTo>
                <a:lnTo>
                  <a:pt x="27" y="1026"/>
                </a:lnTo>
                <a:lnTo>
                  <a:pt x="0" y="1026"/>
                </a:lnTo>
                <a:lnTo>
                  <a:pt x="0" y="1019"/>
                </a:lnTo>
                <a:close/>
                <a:moveTo>
                  <a:pt x="0" y="850"/>
                </a:moveTo>
                <a:lnTo>
                  <a:pt x="27" y="850"/>
                </a:lnTo>
                <a:lnTo>
                  <a:pt x="27" y="858"/>
                </a:lnTo>
                <a:lnTo>
                  <a:pt x="0" y="858"/>
                </a:lnTo>
                <a:lnTo>
                  <a:pt x="0" y="850"/>
                </a:lnTo>
                <a:close/>
                <a:moveTo>
                  <a:pt x="0" y="682"/>
                </a:moveTo>
                <a:lnTo>
                  <a:pt x="27" y="682"/>
                </a:lnTo>
                <a:lnTo>
                  <a:pt x="27" y="689"/>
                </a:lnTo>
                <a:lnTo>
                  <a:pt x="0" y="689"/>
                </a:lnTo>
                <a:lnTo>
                  <a:pt x="0" y="682"/>
                </a:lnTo>
                <a:close/>
                <a:moveTo>
                  <a:pt x="0" y="506"/>
                </a:moveTo>
                <a:lnTo>
                  <a:pt x="27" y="506"/>
                </a:lnTo>
                <a:lnTo>
                  <a:pt x="27" y="513"/>
                </a:lnTo>
                <a:lnTo>
                  <a:pt x="0" y="513"/>
                </a:lnTo>
                <a:lnTo>
                  <a:pt x="0" y="506"/>
                </a:lnTo>
                <a:close/>
                <a:moveTo>
                  <a:pt x="0" y="337"/>
                </a:moveTo>
                <a:lnTo>
                  <a:pt x="27" y="337"/>
                </a:lnTo>
                <a:lnTo>
                  <a:pt x="27" y="345"/>
                </a:lnTo>
                <a:lnTo>
                  <a:pt x="0" y="345"/>
                </a:lnTo>
                <a:lnTo>
                  <a:pt x="0" y="337"/>
                </a:lnTo>
                <a:close/>
                <a:moveTo>
                  <a:pt x="0" y="169"/>
                </a:moveTo>
                <a:lnTo>
                  <a:pt x="27" y="169"/>
                </a:lnTo>
                <a:lnTo>
                  <a:pt x="27" y="176"/>
                </a:lnTo>
                <a:lnTo>
                  <a:pt x="0" y="176"/>
                </a:lnTo>
                <a:lnTo>
                  <a:pt x="0" y="169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673224" y="4395471"/>
            <a:ext cx="1828800" cy="12700"/>
          </a:xfrm>
          <a:prstGeom prst="rect">
            <a:avLst/>
          </a:pr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1666874" y="4401821"/>
            <a:ext cx="1828800" cy="46038"/>
          </a:xfrm>
          <a:custGeom>
            <a:avLst/>
            <a:gdLst>
              <a:gd name="T0" fmla="*/ 7 w 1274"/>
              <a:gd name="T1" fmla="*/ 0 h 29"/>
              <a:gd name="T2" fmla="*/ 7 w 1274"/>
              <a:gd name="T3" fmla="*/ 29 h 29"/>
              <a:gd name="T4" fmla="*/ 0 w 1274"/>
              <a:gd name="T5" fmla="*/ 29 h 29"/>
              <a:gd name="T6" fmla="*/ 0 w 1274"/>
              <a:gd name="T7" fmla="*/ 0 h 29"/>
              <a:gd name="T8" fmla="*/ 7 w 1274"/>
              <a:gd name="T9" fmla="*/ 0 h 29"/>
              <a:gd name="T10" fmla="*/ 641 w 1274"/>
              <a:gd name="T11" fmla="*/ 0 h 29"/>
              <a:gd name="T12" fmla="*/ 641 w 1274"/>
              <a:gd name="T13" fmla="*/ 29 h 29"/>
              <a:gd name="T14" fmla="*/ 634 w 1274"/>
              <a:gd name="T15" fmla="*/ 29 h 29"/>
              <a:gd name="T16" fmla="*/ 634 w 1274"/>
              <a:gd name="T17" fmla="*/ 0 h 29"/>
              <a:gd name="T18" fmla="*/ 641 w 1274"/>
              <a:gd name="T19" fmla="*/ 0 h 29"/>
              <a:gd name="T20" fmla="*/ 1274 w 1274"/>
              <a:gd name="T21" fmla="*/ 0 h 29"/>
              <a:gd name="T22" fmla="*/ 1274 w 1274"/>
              <a:gd name="T23" fmla="*/ 29 h 29"/>
              <a:gd name="T24" fmla="*/ 1268 w 1274"/>
              <a:gd name="T25" fmla="*/ 29 h 29"/>
              <a:gd name="T26" fmla="*/ 1268 w 1274"/>
              <a:gd name="T27" fmla="*/ 0 h 29"/>
              <a:gd name="T28" fmla="*/ 1274 w 1274"/>
              <a:gd name="T2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4" h="29">
                <a:moveTo>
                  <a:pt x="7" y="0"/>
                </a:moveTo>
                <a:lnTo>
                  <a:pt x="7" y="29"/>
                </a:lnTo>
                <a:lnTo>
                  <a:pt x="0" y="29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641" y="0"/>
                </a:moveTo>
                <a:lnTo>
                  <a:pt x="641" y="29"/>
                </a:lnTo>
                <a:lnTo>
                  <a:pt x="634" y="29"/>
                </a:lnTo>
                <a:lnTo>
                  <a:pt x="634" y="0"/>
                </a:lnTo>
                <a:lnTo>
                  <a:pt x="641" y="0"/>
                </a:lnTo>
                <a:close/>
                <a:moveTo>
                  <a:pt x="1274" y="0"/>
                </a:moveTo>
                <a:lnTo>
                  <a:pt x="1274" y="29"/>
                </a:lnTo>
                <a:lnTo>
                  <a:pt x="1268" y="29"/>
                </a:lnTo>
                <a:lnTo>
                  <a:pt x="1268" y="0"/>
                </a:lnTo>
                <a:lnTo>
                  <a:pt x="1274" y="0"/>
                </a:lnTo>
                <a:close/>
              </a:path>
            </a:pathLst>
          </a:custGeom>
          <a:solidFill>
            <a:srgbClr val="868686"/>
          </a:solidFill>
          <a:ln w="11113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500187" y="4314508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500187" y="4043046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433512" y="3771583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433512" y="3500121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433512" y="3230246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433512" y="2958783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433512" y="2687321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33512" y="2415858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433512" y="2144396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663699" y="4546283"/>
            <a:ext cx="9512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naked siRNA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819399" y="4546283"/>
            <a:ext cx="453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1:750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 rot="16200000">
            <a:off x="137953" y="3027204"/>
            <a:ext cx="20686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% of gene silencing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036762" y="4755833"/>
            <a:ext cx="11256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Formulations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94895" y="978694"/>
            <a:ext cx="400090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 silencing of different formulations </a:t>
            </a:r>
            <a:r>
              <a:rPr lang="en-US" alt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containing a 84 </a:t>
            </a:r>
            <a:r>
              <a:rPr lang="en-US" altLang="en-US" sz="2000" b="1" dirty="0" err="1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nM</a:t>
            </a:r>
            <a:r>
              <a:rPr lang="en-US" alt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concentration of siRNA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4278" name="Rectangle 37"/>
          <p:cNvSpPr>
            <a:spLocks noChangeArrowheads="1"/>
          </p:cNvSpPr>
          <p:nvPr/>
        </p:nvSpPr>
        <p:spPr bwMode="auto">
          <a:xfrm>
            <a:off x="7758420" y="4059665"/>
            <a:ext cx="365760" cy="3397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0" name="Freeform 39"/>
          <p:cNvSpPr>
            <a:spLocks noEditPoints="1"/>
          </p:cNvSpPr>
          <p:nvPr/>
        </p:nvSpPr>
        <p:spPr bwMode="auto">
          <a:xfrm>
            <a:off x="5304428" y="2673777"/>
            <a:ext cx="52388" cy="176213"/>
          </a:xfrm>
          <a:custGeom>
            <a:avLst/>
            <a:gdLst>
              <a:gd name="T0" fmla="*/ 16 w 33"/>
              <a:gd name="T1" fmla="*/ 111 h 111"/>
              <a:gd name="T2" fmla="*/ 16 w 33"/>
              <a:gd name="T3" fmla="*/ 111 h 111"/>
              <a:gd name="T4" fmla="*/ 16 w 33"/>
              <a:gd name="T5" fmla="*/ 0 h 111"/>
              <a:gd name="T6" fmla="*/ 16 w 33"/>
              <a:gd name="T7" fmla="*/ 111 h 111"/>
              <a:gd name="T8" fmla="*/ 0 w 33"/>
              <a:gd name="T9" fmla="*/ 0 h 111"/>
              <a:gd name="T10" fmla="*/ 33 w 33"/>
              <a:gd name="T11" fmla="*/ 0 h 111"/>
              <a:gd name="T12" fmla="*/ 0 w 33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11">
                <a:moveTo>
                  <a:pt x="16" y="111"/>
                </a:moveTo>
                <a:lnTo>
                  <a:pt x="16" y="111"/>
                </a:lnTo>
                <a:lnTo>
                  <a:pt x="16" y="0"/>
                </a:lnTo>
                <a:lnTo>
                  <a:pt x="16" y="111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1" name="Freeform 40"/>
          <p:cNvSpPr>
            <a:spLocks noEditPoints="1"/>
          </p:cNvSpPr>
          <p:nvPr/>
        </p:nvSpPr>
        <p:spPr bwMode="auto">
          <a:xfrm>
            <a:off x="5304428" y="2669015"/>
            <a:ext cx="52388" cy="180975"/>
          </a:xfrm>
          <a:custGeom>
            <a:avLst/>
            <a:gdLst>
              <a:gd name="T0" fmla="*/ 14 w 33"/>
              <a:gd name="T1" fmla="*/ 114 h 114"/>
              <a:gd name="T2" fmla="*/ 14 w 33"/>
              <a:gd name="T3" fmla="*/ 3 h 114"/>
              <a:gd name="T4" fmla="*/ 19 w 33"/>
              <a:gd name="T5" fmla="*/ 3 h 114"/>
              <a:gd name="T6" fmla="*/ 19 w 33"/>
              <a:gd name="T7" fmla="*/ 114 h 114"/>
              <a:gd name="T8" fmla="*/ 14 w 33"/>
              <a:gd name="T9" fmla="*/ 114 h 114"/>
              <a:gd name="T10" fmla="*/ 0 w 33"/>
              <a:gd name="T11" fmla="*/ 0 h 114"/>
              <a:gd name="T12" fmla="*/ 33 w 33"/>
              <a:gd name="T13" fmla="*/ 0 h 114"/>
              <a:gd name="T14" fmla="*/ 33 w 33"/>
              <a:gd name="T15" fmla="*/ 7 h 114"/>
              <a:gd name="T16" fmla="*/ 0 w 33"/>
              <a:gd name="T17" fmla="*/ 7 h 114"/>
              <a:gd name="T18" fmla="*/ 0 w 33"/>
              <a:gd name="T1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114">
                <a:moveTo>
                  <a:pt x="14" y="114"/>
                </a:moveTo>
                <a:lnTo>
                  <a:pt x="14" y="3"/>
                </a:lnTo>
                <a:lnTo>
                  <a:pt x="19" y="3"/>
                </a:lnTo>
                <a:lnTo>
                  <a:pt x="19" y="114"/>
                </a:lnTo>
                <a:lnTo>
                  <a:pt x="14" y="114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2" name="Freeform 41"/>
          <p:cNvSpPr>
            <a:spLocks noEditPoints="1"/>
          </p:cNvSpPr>
          <p:nvPr/>
        </p:nvSpPr>
        <p:spPr bwMode="auto">
          <a:xfrm>
            <a:off x="6209303" y="2805540"/>
            <a:ext cx="52388" cy="33338"/>
          </a:xfrm>
          <a:custGeom>
            <a:avLst/>
            <a:gdLst>
              <a:gd name="T0" fmla="*/ 16 w 33"/>
              <a:gd name="T1" fmla="*/ 21 h 21"/>
              <a:gd name="T2" fmla="*/ 16 w 33"/>
              <a:gd name="T3" fmla="*/ 21 h 21"/>
              <a:gd name="T4" fmla="*/ 16 w 33"/>
              <a:gd name="T5" fmla="*/ 0 h 21"/>
              <a:gd name="T6" fmla="*/ 16 w 33"/>
              <a:gd name="T7" fmla="*/ 21 h 21"/>
              <a:gd name="T8" fmla="*/ 0 w 33"/>
              <a:gd name="T9" fmla="*/ 0 h 21"/>
              <a:gd name="T10" fmla="*/ 33 w 33"/>
              <a:gd name="T11" fmla="*/ 0 h 21"/>
              <a:gd name="T12" fmla="*/ 0 w 33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1">
                <a:moveTo>
                  <a:pt x="16" y="21"/>
                </a:moveTo>
                <a:lnTo>
                  <a:pt x="16" y="21"/>
                </a:lnTo>
                <a:lnTo>
                  <a:pt x="16" y="0"/>
                </a:lnTo>
                <a:lnTo>
                  <a:pt x="16" y="21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3" name="Freeform 42"/>
          <p:cNvSpPr>
            <a:spLocks noEditPoints="1"/>
          </p:cNvSpPr>
          <p:nvPr/>
        </p:nvSpPr>
        <p:spPr bwMode="auto">
          <a:xfrm>
            <a:off x="6209303" y="2799190"/>
            <a:ext cx="52388" cy="39688"/>
          </a:xfrm>
          <a:custGeom>
            <a:avLst/>
            <a:gdLst>
              <a:gd name="T0" fmla="*/ 14 w 33"/>
              <a:gd name="T1" fmla="*/ 25 h 25"/>
              <a:gd name="T2" fmla="*/ 14 w 33"/>
              <a:gd name="T3" fmla="*/ 4 h 25"/>
              <a:gd name="T4" fmla="*/ 19 w 33"/>
              <a:gd name="T5" fmla="*/ 4 h 25"/>
              <a:gd name="T6" fmla="*/ 19 w 33"/>
              <a:gd name="T7" fmla="*/ 25 h 25"/>
              <a:gd name="T8" fmla="*/ 14 w 33"/>
              <a:gd name="T9" fmla="*/ 25 h 25"/>
              <a:gd name="T10" fmla="*/ 0 w 33"/>
              <a:gd name="T11" fmla="*/ 0 h 25"/>
              <a:gd name="T12" fmla="*/ 33 w 33"/>
              <a:gd name="T13" fmla="*/ 0 h 25"/>
              <a:gd name="T14" fmla="*/ 33 w 33"/>
              <a:gd name="T15" fmla="*/ 7 h 25"/>
              <a:gd name="T16" fmla="*/ 0 w 33"/>
              <a:gd name="T17" fmla="*/ 7 h 25"/>
              <a:gd name="T18" fmla="*/ 0 w 33"/>
              <a:gd name="T1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14" y="25"/>
                </a:moveTo>
                <a:lnTo>
                  <a:pt x="14" y="4"/>
                </a:lnTo>
                <a:lnTo>
                  <a:pt x="19" y="4"/>
                </a:lnTo>
                <a:lnTo>
                  <a:pt x="19" y="25"/>
                </a:lnTo>
                <a:lnTo>
                  <a:pt x="14" y="25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4" name="Freeform 43"/>
          <p:cNvSpPr>
            <a:spLocks noEditPoints="1"/>
          </p:cNvSpPr>
          <p:nvPr/>
        </p:nvSpPr>
        <p:spPr bwMode="auto">
          <a:xfrm>
            <a:off x="7095128" y="2849990"/>
            <a:ext cx="52388" cy="76200"/>
          </a:xfrm>
          <a:custGeom>
            <a:avLst/>
            <a:gdLst>
              <a:gd name="T0" fmla="*/ 17 w 33"/>
              <a:gd name="T1" fmla="*/ 48 h 48"/>
              <a:gd name="T2" fmla="*/ 17 w 33"/>
              <a:gd name="T3" fmla="*/ 48 h 48"/>
              <a:gd name="T4" fmla="*/ 17 w 33"/>
              <a:gd name="T5" fmla="*/ 0 h 48"/>
              <a:gd name="T6" fmla="*/ 17 w 33"/>
              <a:gd name="T7" fmla="*/ 48 h 48"/>
              <a:gd name="T8" fmla="*/ 0 w 33"/>
              <a:gd name="T9" fmla="*/ 0 h 48"/>
              <a:gd name="T10" fmla="*/ 33 w 33"/>
              <a:gd name="T11" fmla="*/ 0 h 48"/>
              <a:gd name="T12" fmla="*/ 0 w 3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48">
                <a:moveTo>
                  <a:pt x="17" y="48"/>
                </a:moveTo>
                <a:lnTo>
                  <a:pt x="17" y="48"/>
                </a:lnTo>
                <a:lnTo>
                  <a:pt x="17" y="0"/>
                </a:lnTo>
                <a:lnTo>
                  <a:pt x="17" y="48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5" name="Freeform 44"/>
          <p:cNvSpPr>
            <a:spLocks noEditPoints="1"/>
          </p:cNvSpPr>
          <p:nvPr/>
        </p:nvSpPr>
        <p:spPr bwMode="auto">
          <a:xfrm>
            <a:off x="7095128" y="2843640"/>
            <a:ext cx="52388" cy="82550"/>
          </a:xfrm>
          <a:custGeom>
            <a:avLst/>
            <a:gdLst>
              <a:gd name="T0" fmla="*/ 14 w 33"/>
              <a:gd name="T1" fmla="*/ 52 h 52"/>
              <a:gd name="T2" fmla="*/ 14 w 33"/>
              <a:gd name="T3" fmla="*/ 4 h 52"/>
              <a:gd name="T4" fmla="*/ 20 w 33"/>
              <a:gd name="T5" fmla="*/ 4 h 52"/>
              <a:gd name="T6" fmla="*/ 20 w 33"/>
              <a:gd name="T7" fmla="*/ 52 h 52"/>
              <a:gd name="T8" fmla="*/ 14 w 33"/>
              <a:gd name="T9" fmla="*/ 52 h 52"/>
              <a:gd name="T10" fmla="*/ 0 w 33"/>
              <a:gd name="T11" fmla="*/ 0 h 52"/>
              <a:gd name="T12" fmla="*/ 33 w 33"/>
              <a:gd name="T13" fmla="*/ 0 h 52"/>
              <a:gd name="T14" fmla="*/ 33 w 33"/>
              <a:gd name="T15" fmla="*/ 7 h 52"/>
              <a:gd name="T16" fmla="*/ 0 w 33"/>
              <a:gd name="T17" fmla="*/ 7 h 52"/>
              <a:gd name="T18" fmla="*/ 0 w 33"/>
              <a:gd name="T1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52">
                <a:moveTo>
                  <a:pt x="14" y="52"/>
                </a:moveTo>
                <a:lnTo>
                  <a:pt x="14" y="4"/>
                </a:lnTo>
                <a:lnTo>
                  <a:pt x="20" y="4"/>
                </a:lnTo>
                <a:lnTo>
                  <a:pt x="20" y="52"/>
                </a:lnTo>
                <a:lnTo>
                  <a:pt x="14" y="52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6" name="Freeform 45"/>
          <p:cNvSpPr>
            <a:spLocks noEditPoints="1"/>
          </p:cNvSpPr>
          <p:nvPr/>
        </p:nvSpPr>
        <p:spPr bwMode="auto">
          <a:xfrm>
            <a:off x="7926695" y="4021565"/>
            <a:ext cx="52388" cy="44450"/>
          </a:xfrm>
          <a:custGeom>
            <a:avLst/>
            <a:gdLst>
              <a:gd name="T0" fmla="*/ 17 w 33"/>
              <a:gd name="T1" fmla="*/ 28 h 28"/>
              <a:gd name="T2" fmla="*/ 17 w 33"/>
              <a:gd name="T3" fmla="*/ 28 h 28"/>
              <a:gd name="T4" fmla="*/ 17 w 33"/>
              <a:gd name="T5" fmla="*/ 0 h 28"/>
              <a:gd name="T6" fmla="*/ 17 w 33"/>
              <a:gd name="T7" fmla="*/ 28 h 28"/>
              <a:gd name="T8" fmla="*/ 0 w 33"/>
              <a:gd name="T9" fmla="*/ 0 h 28"/>
              <a:gd name="T10" fmla="*/ 33 w 33"/>
              <a:gd name="T11" fmla="*/ 0 h 28"/>
              <a:gd name="T12" fmla="*/ 0 w 33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8">
                <a:moveTo>
                  <a:pt x="17" y="28"/>
                </a:moveTo>
                <a:lnTo>
                  <a:pt x="17" y="28"/>
                </a:lnTo>
                <a:lnTo>
                  <a:pt x="17" y="0"/>
                </a:lnTo>
                <a:lnTo>
                  <a:pt x="17" y="28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7" name="Freeform 46"/>
          <p:cNvSpPr>
            <a:spLocks noEditPoints="1"/>
          </p:cNvSpPr>
          <p:nvPr/>
        </p:nvSpPr>
        <p:spPr bwMode="auto">
          <a:xfrm>
            <a:off x="7926695" y="4016802"/>
            <a:ext cx="52388" cy="49213"/>
          </a:xfrm>
          <a:custGeom>
            <a:avLst/>
            <a:gdLst>
              <a:gd name="T0" fmla="*/ 14 w 33"/>
              <a:gd name="T1" fmla="*/ 31 h 31"/>
              <a:gd name="T2" fmla="*/ 14 w 33"/>
              <a:gd name="T3" fmla="*/ 3 h 31"/>
              <a:gd name="T4" fmla="*/ 20 w 33"/>
              <a:gd name="T5" fmla="*/ 3 h 31"/>
              <a:gd name="T6" fmla="*/ 20 w 33"/>
              <a:gd name="T7" fmla="*/ 31 h 31"/>
              <a:gd name="T8" fmla="*/ 14 w 33"/>
              <a:gd name="T9" fmla="*/ 31 h 31"/>
              <a:gd name="T10" fmla="*/ 0 w 33"/>
              <a:gd name="T11" fmla="*/ 0 h 31"/>
              <a:gd name="T12" fmla="*/ 33 w 33"/>
              <a:gd name="T13" fmla="*/ 0 h 31"/>
              <a:gd name="T14" fmla="*/ 33 w 33"/>
              <a:gd name="T15" fmla="*/ 6 h 31"/>
              <a:gd name="T16" fmla="*/ 0 w 33"/>
              <a:gd name="T17" fmla="*/ 6 h 31"/>
              <a:gd name="T18" fmla="*/ 0 w 33"/>
              <a:gd name="T1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31">
                <a:moveTo>
                  <a:pt x="14" y="31"/>
                </a:moveTo>
                <a:lnTo>
                  <a:pt x="14" y="3"/>
                </a:lnTo>
                <a:lnTo>
                  <a:pt x="20" y="3"/>
                </a:lnTo>
                <a:lnTo>
                  <a:pt x="20" y="31"/>
                </a:lnTo>
                <a:lnTo>
                  <a:pt x="14" y="31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8" name="Rectangle 47"/>
          <p:cNvSpPr>
            <a:spLocks noChangeArrowheads="1"/>
          </p:cNvSpPr>
          <p:nvPr/>
        </p:nvSpPr>
        <p:spPr bwMode="auto">
          <a:xfrm>
            <a:off x="4963116" y="2530902"/>
            <a:ext cx="9525" cy="1874838"/>
          </a:xfrm>
          <a:prstGeom prst="rect">
            <a:avLst/>
          </a:prstGeom>
          <a:solidFill>
            <a:srgbClr val="868686"/>
          </a:solidFill>
          <a:ln w="793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89" name="Freeform 48"/>
          <p:cNvSpPr>
            <a:spLocks noEditPoints="1"/>
          </p:cNvSpPr>
          <p:nvPr/>
        </p:nvSpPr>
        <p:spPr bwMode="auto">
          <a:xfrm>
            <a:off x="4932953" y="2526140"/>
            <a:ext cx="34925" cy="1884363"/>
          </a:xfrm>
          <a:custGeom>
            <a:avLst/>
            <a:gdLst>
              <a:gd name="T0" fmla="*/ 0 w 22"/>
              <a:gd name="T1" fmla="*/ 1180 h 1187"/>
              <a:gd name="T2" fmla="*/ 22 w 22"/>
              <a:gd name="T3" fmla="*/ 1180 h 1187"/>
              <a:gd name="T4" fmla="*/ 22 w 22"/>
              <a:gd name="T5" fmla="*/ 1187 h 1187"/>
              <a:gd name="T6" fmla="*/ 0 w 22"/>
              <a:gd name="T7" fmla="*/ 1187 h 1187"/>
              <a:gd name="T8" fmla="*/ 0 w 22"/>
              <a:gd name="T9" fmla="*/ 1180 h 1187"/>
              <a:gd name="T10" fmla="*/ 0 w 22"/>
              <a:gd name="T11" fmla="*/ 883 h 1187"/>
              <a:gd name="T12" fmla="*/ 22 w 22"/>
              <a:gd name="T13" fmla="*/ 883 h 1187"/>
              <a:gd name="T14" fmla="*/ 22 w 22"/>
              <a:gd name="T15" fmla="*/ 890 h 1187"/>
              <a:gd name="T16" fmla="*/ 0 w 22"/>
              <a:gd name="T17" fmla="*/ 890 h 1187"/>
              <a:gd name="T18" fmla="*/ 0 w 22"/>
              <a:gd name="T19" fmla="*/ 883 h 1187"/>
              <a:gd name="T20" fmla="*/ 0 w 22"/>
              <a:gd name="T21" fmla="*/ 587 h 1187"/>
              <a:gd name="T22" fmla="*/ 22 w 22"/>
              <a:gd name="T23" fmla="*/ 587 h 1187"/>
              <a:gd name="T24" fmla="*/ 22 w 22"/>
              <a:gd name="T25" fmla="*/ 593 h 1187"/>
              <a:gd name="T26" fmla="*/ 0 w 22"/>
              <a:gd name="T27" fmla="*/ 593 h 1187"/>
              <a:gd name="T28" fmla="*/ 0 w 22"/>
              <a:gd name="T29" fmla="*/ 587 h 1187"/>
              <a:gd name="T30" fmla="*/ 0 w 22"/>
              <a:gd name="T31" fmla="*/ 297 h 1187"/>
              <a:gd name="T32" fmla="*/ 22 w 22"/>
              <a:gd name="T33" fmla="*/ 297 h 1187"/>
              <a:gd name="T34" fmla="*/ 22 w 22"/>
              <a:gd name="T35" fmla="*/ 304 h 1187"/>
              <a:gd name="T36" fmla="*/ 0 w 22"/>
              <a:gd name="T37" fmla="*/ 304 h 1187"/>
              <a:gd name="T38" fmla="*/ 0 w 22"/>
              <a:gd name="T39" fmla="*/ 297 h 1187"/>
              <a:gd name="T40" fmla="*/ 0 w 22"/>
              <a:gd name="T41" fmla="*/ 0 h 1187"/>
              <a:gd name="T42" fmla="*/ 22 w 22"/>
              <a:gd name="T43" fmla="*/ 0 h 1187"/>
              <a:gd name="T44" fmla="*/ 22 w 22"/>
              <a:gd name="T45" fmla="*/ 7 h 1187"/>
              <a:gd name="T46" fmla="*/ 0 w 22"/>
              <a:gd name="T47" fmla="*/ 7 h 1187"/>
              <a:gd name="T48" fmla="*/ 0 w 22"/>
              <a:gd name="T4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" h="1187">
                <a:moveTo>
                  <a:pt x="0" y="1180"/>
                </a:moveTo>
                <a:lnTo>
                  <a:pt x="22" y="1180"/>
                </a:lnTo>
                <a:lnTo>
                  <a:pt x="22" y="1187"/>
                </a:lnTo>
                <a:lnTo>
                  <a:pt x="0" y="1187"/>
                </a:lnTo>
                <a:lnTo>
                  <a:pt x="0" y="1180"/>
                </a:lnTo>
                <a:close/>
                <a:moveTo>
                  <a:pt x="0" y="883"/>
                </a:moveTo>
                <a:lnTo>
                  <a:pt x="22" y="883"/>
                </a:lnTo>
                <a:lnTo>
                  <a:pt x="22" y="890"/>
                </a:lnTo>
                <a:lnTo>
                  <a:pt x="0" y="890"/>
                </a:lnTo>
                <a:lnTo>
                  <a:pt x="0" y="883"/>
                </a:lnTo>
                <a:close/>
                <a:moveTo>
                  <a:pt x="0" y="587"/>
                </a:moveTo>
                <a:lnTo>
                  <a:pt x="22" y="587"/>
                </a:lnTo>
                <a:lnTo>
                  <a:pt x="22" y="593"/>
                </a:lnTo>
                <a:lnTo>
                  <a:pt x="0" y="593"/>
                </a:lnTo>
                <a:lnTo>
                  <a:pt x="0" y="587"/>
                </a:lnTo>
                <a:close/>
                <a:moveTo>
                  <a:pt x="0" y="297"/>
                </a:moveTo>
                <a:lnTo>
                  <a:pt x="22" y="297"/>
                </a:lnTo>
                <a:lnTo>
                  <a:pt x="22" y="304"/>
                </a:lnTo>
                <a:lnTo>
                  <a:pt x="0" y="304"/>
                </a:lnTo>
                <a:lnTo>
                  <a:pt x="0" y="297"/>
                </a:lnTo>
                <a:close/>
                <a:moveTo>
                  <a:pt x="0" y="0"/>
                </a:moveTo>
                <a:lnTo>
                  <a:pt x="22" y="0"/>
                </a:ln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90" name="Rectangle 49"/>
          <p:cNvSpPr>
            <a:spLocks noChangeArrowheads="1"/>
          </p:cNvSpPr>
          <p:nvPr/>
        </p:nvSpPr>
        <p:spPr bwMode="auto">
          <a:xfrm>
            <a:off x="4950415" y="4399282"/>
            <a:ext cx="3474720" cy="11113"/>
          </a:xfrm>
          <a:prstGeom prst="rect">
            <a:avLst/>
          </a:prstGeom>
          <a:solidFill>
            <a:srgbClr val="868686"/>
          </a:solidFill>
          <a:ln w="793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91" name="Freeform 50"/>
          <p:cNvSpPr>
            <a:spLocks noEditPoints="1"/>
          </p:cNvSpPr>
          <p:nvPr/>
        </p:nvSpPr>
        <p:spPr bwMode="auto">
          <a:xfrm>
            <a:off x="4963116" y="4405740"/>
            <a:ext cx="3474720" cy="42863"/>
          </a:xfrm>
          <a:custGeom>
            <a:avLst/>
            <a:gdLst>
              <a:gd name="T0" fmla="*/ 6 w 2611"/>
              <a:gd name="T1" fmla="*/ 0 h 27"/>
              <a:gd name="T2" fmla="*/ 6 w 2611"/>
              <a:gd name="T3" fmla="*/ 27 h 27"/>
              <a:gd name="T4" fmla="*/ 0 w 2611"/>
              <a:gd name="T5" fmla="*/ 27 h 27"/>
              <a:gd name="T6" fmla="*/ 0 w 2611"/>
              <a:gd name="T7" fmla="*/ 0 h 27"/>
              <a:gd name="T8" fmla="*/ 6 w 2611"/>
              <a:gd name="T9" fmla="*/ 0 h 27"/>
              <a:gd name="T10" fmla="*/ 654 w 2611"/>
              <a:gd name="T11" fmla="*/ 0 h 27"/>
              <a:gd name="T12" fmla="*/ 654 w 2611"/>
              <a:gd name="T13" fmla="*/ 27 h 27"/>
              <a:gd name="T14" fmla="*/ 649 w 2611"/>
              <a:gd name="T15" fmla="*/ 27 h 27"/>
              <a:gd name="T16" fmla="*/ 649 w 2611"/>
              <a:gd name="T17" fmla="*/ 0 h 27"/>
              <a:gd name="T18" fmla="*/ 654 w 2611"/>
              <a:gd name="T19" fmla="*/ 0 h 27"/>
              <a:gd name="T20" fmla="*/ 1308 w 2611"/>
              <a:gd name="T21" fmla="*/ 0 h 27"/>
              <a:gd name="T22" fmla="*/ 1308 w 2611"/>
              <a:gd name="T23" fmla="*/ 27 h 27"/>
              <a:gd name="T24" fmla="*/ 1303 w 2611"/>
              <a:gd name="T25" fmla="*/ 27 h 27"/>
              <a:gd name="T26" fmla="*/ 1303 w 2611"/>
              <a:gd name="T27" fmla="*/ 0 h 27"/>
              <a:gd name="T28" fmla="*/ 1308 w 2611"/>
              <a:gd name="T29" fmla="*/ 0 h 27"/>
              <a:gd name="T30" fmla="*/ 1957 w 2611"/>
              <a:gd name="T31" fmla="*/ 0 h 27"/>
              <a:gd name="T32" fmla="*/ 1957 w 2611"/>
              <a:gd name="T33" fmla="*/ 27 h 27"/>
              <a:gd name="T34" fmla="*/ 1951 w 2611"/>
              <a:gd name="T35" fmla="*/ 27 h 27"/>
              <a:gd name="T36" fmla="*/ 1951 w 2611"/>
              <a:gd name="T37" fmla="*/ 0 h 27"/>
              <a:gd name="T38" fmla="*/ 1957 w 2611"/>
              <a:gd name="T39" fmla="*/ 0 h 27"/>
              <a:gd name="T40" fmla="*/ 2611 w 2611"/>
              <a:gd name="T41" fmla="*/ 0 h 27"/>
              <a:gd name="T42" fmla="*/ 2611 w 2611"/>
              <a:gd name="T43" fmla="*/ 27 h 27"/>
              <a:gd name="T44" fmla="*/ 2605 w 2611"/>
              <a:gd name="T45" fmla="*/ 27 h 27"/>
              <a:gd name="T46" fmla="*/ 2605 w 2611"/>
              <a:gd name="T47" fmla="*/ 0 h 27"/>
              <a:gd name="T48" fmla="*/ 2611 w 2611"/>
              <a:gd name="T4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11" h="27">
                <a:moveTo>
                  <a:pt x="6" y="0"/>
                </a:moveTo>
                <a:lnTo>
                  <a:pt x="6" y="27"/>
                </a:lnTo>
                <a:lnTo>
                  <a:pt x="0" y="27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654" y="0"/>
                </a:moveTo>
                <a:lnTo>
                  <a:pt x="654" y="27"/>
                </a:lnTo>
                <a:lnTo>
                  <a:pt x="649" y="27"/>
                </a:lnTo>
                <a:lnTo>
                  <a:pt x="649" y="0"/>
                </a:lnTo>
                <a:lnTo>
                  <a:pt x="654" y="0"/>
                </a:lnTo>
                <a:close/>
                <a:moveTo>
                  <a:pt x="1308" y="0"/>
                </a:moveTo>
                <a:lnTo>
                  <a:pt x="1308" y="27"/>
                </a:lnTo>
                <a:lnTo>
                  <a:pt x="1303" y="27"/>
                </a:lnTo>
                <a:lnTo>
                  <a:pt x="1303" y="0"/>
                </a:lnTo>
                <a:lnTo>
                  <a:pt x="1308" y="0"/>
                </a:lnTo>
                <a:close/>
                <a:moveTo>
                  <a:pt x="1957" y="0"/>
                </a:moveTo>
                <a:lnTo>
                  <a:pt x="1957" y="27"/>
                </a:lnTo>
                <a:lnTo>
                  <a:pt x="1951" y="27"/>
                </a:lnTo>
                <a:lnTo>
                  <a:pt x="1951" y="0"/>
                </a:lnTo>
                <a:lnTo>
                  <a:pt x="1957" y="0"/>
                </a:lnTo>
                <a:close/>
                <a:moveTo>
                  <a:pt x="2611" y="0"/>
                </a:moveTo>
                <a:lnTo>
                  <a:pt x="2611" y="27"/>
                </a:lnTo>
                <a:lnTo>
                  <a:pt x="2605" y="27"/>
                </a:lnTo>
                <a:lnTo>
                  <a:pt x="2605" y="0"/>
                </a:lnTo>
                <a:lnTo>
                  <a:pt x="2611" y="0"/>
                </a:lnTo>
                <a:close/>
              </a:path>
            </a:pathLst>
          </a:custGeom>
          <a:solidFill>
            <a:srgbClr val="868686"/>
          </a:solidFill>
          <a:ln w="793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4293" name="Rectangle 52"/>
          <p:cNvSpPr>
            <a:spLocks noChangeArrowheads="1"/>
          </p:cNvSpPr>
          <p:nvPr/>
        </p:nvSpPr>
        <p:spPr bwMode="auto">
          <a:xfrm>
            <a:off x="6098178" y="2602340"/>
            <a:ext cx="32380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84.00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4" name="Rectangle 53"/>
          <p:cNvSpPr>
            <a:spLocks noChangeArrowheads="1"/>
          </p:cNvSpPr>
          <p:nvPr/>
        </p:nvSpPr>
        <p:spPr bwMode="auto">
          <a:xfrm>
            <a:off x="6988766" y="2686477"/>
            <a:ext cx="32380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79.45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5" name="Rectangle 54"/>
          <p:cNvSpPr>
            <a:spLocks noChangeArrowheads="1"/>
          </p:cNvSpPr>
          <p:nvPr/>
        </p:nvSpPr>
        <p:spPr bwMode="auto">
          <a:xfrm>
            <a:off x="7777470" y="3829477"/>
            <a:ext cx="32380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18.33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6" name="Rectangle 55"/>
          <p:cNvSpPr>
            <a:spLocks noChangeArrowheads="1"/>
          </p:cNvSpPr>
          <p:nvPr/>
        </p:nvSpPr>
        <p:spPr bwMode="auto">
          <a:xfrm>
            <a:off x="4805953" y="4289852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7" name="Rectangle 56"/>
          <p:cNvSpPr>
            <a:spLocks noChangeArrowheads="1"/>
          </p:cNvSpPr>
          <p:nvPr/>
        </p:nvSpPr>
        <p:spPr bwMode="auto">
          <a:xfrm>
            <a:off x="4742453" y="382154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en-US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8" name="Rectangle 57"/>
          <p:cNvSpPr>
            <a:spLocks noChangeArrowheads="1"/>
          </p:cNvSpPr>
          <p:nvPr/>
        </p:nvSpPr>
        <p:spPr bwMode="auto">
          <a:xfrm>
            <a:off x="4742453" y="3354815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299" name="Rectangle 58"/>
          <p:cNvSpPr>
            <a:spLocks noChangeArrowheads="1"/>
          </p:cNvSpPr>
          <p:nvPr/>
        </p:nvSpPr>
        <p:spPr bwMode="auto">
          <a:xfrm>
            <a:off x="4742453" y="288809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1" name="Rectangle 60"/>
          <p:cNvSpPr>
            <a:spLocks noChangeArrowheads="1"/>
          </p:cNvSpPr>
          <p:nvPr/>
        </p:nvSpPr>
        <p:spPr bwMode="auto">
          <a:xfrm>
            <a:off x="5109178" y="4510013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1:200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2" name="Rectangle 61"/>
          <p:cNvSpPr>
            <a:spLocks noChangeArrowheads="1"/>
          </p:cNvSpPr>
          <p:nvPr/>
        </p:nvSpPr>
        <p:spPr bwMode="auto">
          <a:xfrm>
            <a:off x="6037865" y="4510013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1:500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3" name="Rectangle 62"/>
          <p:cNvSpPr>
            <a:spLocks noChangeArrowheads="1"/>
          </p:cNvSpPr>
          <p:nvPr/>
        </p:nvSpPr>
        <p:spPr bwMode="auto">
          <a:xfrm>
            <a:off x="6917328" y="4508927"/>
            <a:ext cx="41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1:750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4" name="Rectangle 63"/>
          <p:cNvSpPr>
            <a:spLocks noChangeArrowheads="1"/>
          </p:cNvSpPr>
          <p:nvPr/>
        </p:nvSpPr>
        <p:spPr bwMode="auto">
          <a:xfrm>
            <a:off x="7475831" y="4421029"/>
            <a:ext cx="1022647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siRNA/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lipofectamine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5" name="Rectangle 64"/>
          <p:cNvSpPr>
            <a:spLocks noChangeArrowheads="1"/>
          </p:cNvSpPr>
          <p:nvPr/>
        </p:nvSpPr>
        <p:spPr bwMode="auto">
          <a:xfrm rot="16200000">
            <a:off x="3815177" y="3332463"/>
            <a:ext cx="1429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 of cell viability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6" name="Rectangle 65"/>
          <p:cNvSpPr>
            <a:spLocks noChangeArrowheads="1"/>
          </p:cNvSpPr>
          <p:nvPr/>
        </p:nvSpPr>
        <p:spPr bwMode="auto">
          <a:xfrm>
            <a:off x="5853526" y="4763156"/>
            <a:ext cx="11256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Formulations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307" name="Rectangle 66"/>
          <p:cNvSpPr>
            <a:spLocks noChangeArrowheads="1"/>
          </p:cNvSpPr>
          <p:nvPr/>
        </p:nvSpPr>
        <p:spPr bwMode="auto">
          <a:xfrm>
            <a:off x="4581120" y="974329"/>
            <a:ext cx="389437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Cell viability on GFP-</a:t>
            </a:r>
            <a:r>
              <a:rPr lang="en-US" altLang="en-US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C166 </a:t>
            </a:r>
            <a:r>
              <a:rPr lang="en-US" alt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after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altLang="en-US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</a:t>
            </a:r>
            <a:r>
              <a:rPr lang="en-US" alt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48 h incubation of different siRNA formulations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4312" name="Прямоугольник 54311"/>
          <p:cNvSpPr/>
          <p:nvPr/>
        </p:nvSpPr>
        <p:spPr bwMode="auto">
          <a:xfrm>
            <a:off x="5145678" y="2843640"/>
            <a:ext cx="365760" cy="155448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6060078" y="2830196"/>
            <a:ext cx="365760" cy="157276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6950271" y="2929563"/>
            <a:ext cx="365760" cy="147218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313" name="Прямоугольник 54312"/>
          <p:cNvSpPr/>
          <p:nvPr/>
        </p:nvSpPr>
        <p:spPr bwMode="auto">
          <a:xfrm>
            <a:off x="911816" y="2057400"/>
            <a:ext cx="3050584" cy="30175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343400" y="2058929"/>
            <a:ext cx="4231278" cy="30175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58"/>
          <p:cNvSpPr>
            <a:spLocks noChangeArrowheads="1"/>
          </p:cNvSpPr>
          <p:nvPr/>
        </p:nvSpPr>
        <p:spPr bwMode="auto">
          <a:xfrm>
            <a:off x="4667250" y="2438400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09601"/>
            <a:ext cx="79248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000" kern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Polyethylenimine</a:t>
            </a:r>
            <a:r>
              <a:rPr lang="en-US" sz="30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(PEI)-based </a:t>
            </a:r>
            <a:r>
              <a:rPr lang="en-US" sz="3000" kern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siRNA</a:t>
            </a:r>
            <a:r>
              <a:rPr lang="en-US" sz="30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micelle-like </a:t>
            </a:r>
            <a:r>
              <a:rPr lang="en-US" sz="3000" kern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nanocarriers</a:t>
            </a:r>
            <a:r>
              <a:rPr lang="en-US" sz="30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kern="0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Sean Essex\Desktop\P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5" t="-1264" r="10871" b="74392"/>
          <a:stretch/>
        </p:blipFill>
        <p:spPr bwMode="auto">
          <a:xfrm>
            <a:off x="6223682" y="1587073"/>
            <a:ext cx="2661660" cy="16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675" y="1914906"/>
            <a:ext cx="8229600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Pros*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Proton sponge effect due to cationic nature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Synthetic flexibility (Linear/branched)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Cationic charge condenses siRNA and facilitates cell uptake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Low molecular weight </a:t>
            </a:r>
            <a:r>
              <a:rPr lang="en-US" sz="2200" dirty="0">
                <a:cs typeface="Arial" panose="020B0604020202020204" pitchFamily="34" charset="0"/>
              </a:rPr>
              <a:t>PEI (1.8 </a:t>
            </a:r>
            <a:r>
              <a:rPr lang="en-US" sz="2200" dirty="0" err="1">
                <a:cs typeface="Arial" panose="020B0604020202020204" pitchFamily="34" charset="0"/>
              </a:rPr>
              <a:t>kDa</a:t>
            </a:r>
            <a:r>
              <a:rPr lang="en-US" sz="2200" dirty="0" smtClean="0">
                <a:cs typeface="Arial" panose="020B0604020202020204" pitchFamily="34" charset="0"/>
              </a:rPr>
              <a:t>) is non-toxic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8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200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Cons*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Toxicity (High molecular weight &gt; 25kDa)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Non-specific interaction with serum proteins</a:t>
            </a:r>
          </a:p>
          <a:p>
            <a:pPr marL="342900" indent="-342900" algn="just">
              <a:lnSpc>
                <a:spcPct val="120000"/>
              </a:lnSpc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anose="020B0604020202020204" pitchFamily="34" charset="0"/>
              </a:rPr>
              <a:t>RES mediated removal</a:t>
            </a:r>
            <a:endParaRPr lang="en-US" sz="2200" dirty="0">
              <a:cs typeface="Arial" panose="020B0604020202020204" pitchFamily="34" charset="0"/>
            </a:endParaRPr>
          </a:p>
        </p:txBody>
      </p:sp>
      <p:cxnSp>
        <p:nvCxnSpPr>
          <p:cNvPr id="6" name="Straight Connector 4"/>
          <p:cNvCxnSpPr>
            <a:cxnSpLocks noChangeShapeType="1"/>
          </p:cNvCxnSpPr>
          <p:nvPr/>
        </p:nvCxn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75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220200" cy="1409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Self-assembly PEI-lipid nanoparticles </a:t>
            </a:r>
            <a:endParaRPr lang="en-US" sz="3000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3" descr="Fig 1 M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570413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103813" y="1981199"/>
            <a:ext cx="38877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5088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5088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508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508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508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800"/>
              </a:spcBef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Driven by </a:t>
            </a:r>
            <a:r>
              <a:rPr lang="en-US" sz="2000" dirty="0">
                <a:latin typeface="Calibri" panose="020F0502020204030204" pitchFamily="34" charset="0"/>
                <a:ea typeface="Gulim" pitchFamily="34" charset="-127"/>
              </a:rPr>
              <a:t>electrostatic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Gulim" pitchFamily="34" charset="-127"/>
              </a:rPr>
              <a:t>interaction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 (DNA/siRNA </a:t>
            </a:r>
            <a:r>
              <a:rPr lang="en-US" altLang="ko-KR" sz="2000" dirty="0" err="1">
                <a:latin typeface="Calibri" panose="020F0502020204030204" pitchFamily="34" charset="0"/>
                <a:ea typeface="Gulim" pitchFamily="34" charset="-127"/>
              </a:rPr>
              <a:t>complexation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)</a:t>
            </a:r>
            <a:r>
              <a:rPr lang="en-US" sz="2000" dirty="0"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Gulim" pitchFamily="34" charset="-127"/>
              </a:rPr>
              <a:t>followed </a:t>
            </a:r>
            <a:r>
              <a:rPr lang="en-US" sz="2000" dirty="0">
                <a:latin typeface="Calibri" panose="020F0502020204030204" pitchFamily="34" charset="0"/>
                <a:ea typeface="Gulim" pitchFamily="34" charset="-127"/>
              </a:rPr>
              <a:t>by hydrophobic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Gulim" pitchFamily="34" charset="-127"/>
              </a:rPr>
              <a:t>interaction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 (formation of lipid monolayer coat )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Calibri" panose="020F0502020204030204" pitchFamily="34" charset="0"/>
                <a:ea typeface="Gulim" pitchFamily="34" charset="-127"/>
              </a:rPr>
              <a:t>Simple 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and quantitative DNA/siRNA loading procedure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Calibri" panose="020F0502020204030204" pitchFamily="34" charset="0"/>
                <a:ea typeface="Gulim" pitchFamily="34" charset="-127"/>
              </a:rPr>
              <a:t>High 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DNA/siRNA loading capacity (30 </a:t>
            </a:r>
            <a:r>
              <a:rPr lang="en-US" altLang="ko-KR" sz="2000" dirty="0" err="1">
                <a:latin typeface="Calibri" panose="020F0502020204030204" pitchFamily="34" charset="0"/>
                <a:ea typeface="Gulim" pitchFamily="34" charset="-127"/>
              </a:rPr>
              <a:t>wt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%)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Calibri" panose="020F0502020204030204" pitchFamily="34" charset="0"/>
                <a:ea typeface="Gulim" pitchFamily="34" charset="-127"/>
              </a:rPr>
              <a:t>Combine </a:t>
            </a:r>
            <a:r>
              <a:rPr lang="en-US" altLang="ko-KR" sz="2000" dirty="0" err="1">
                <a:latin typeface="Calibri" panose="020F0502020204030204" pitchFamily="34" charset="0"/>
                <a:ea typeface="Gulim" pitchFamily="34" charset="-127"/>
              </a:rPr>
              <a:t>polyplexes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 with </a:t>
            </a:r>
            <a:r>
              <a:rPr lang="en-US" altLang="ko-KR" sz="2000" dirty="0" err="1">
                <a:latin typeface="Calibri" panose="020F0502020204030204" pitchFamily="34" charset="0"/>
                <a:ea typeface="Gulim" pitchFamily="34" charset="-127"/>
              </a:rPr>
              <a:t>sterically</a:t>
            </a:r>
            <a:r>
              <a:rPr lang="en-US" altLang="ko-KR" sz="2000" dirty="0">
                <a:latin typeface="Calibri" panose="020F0502020204030204" pitchFamily="34" charset="0"/>
                <a:ea typeface="Gulim" pitchFamily="34" charset="-127"/>
              </a:rPr>
              <a:t>-stabilized micelles</a:t>
            </a:r>
          </a:p>
          <a:p>
            <a:pPr marL="285750" indent="-285750"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endParaRPr lang="en-US" altLang="ko-KR" sz="2000" dirty="0">
              <a:latin typeface="Calibri" panose="020F0502020204030204" pitchFamily="34" charset="0"/>
              <a:ea typeface="Gulim" pitchFamily="34" charset="-127"/>
            </a:endParaRPr>
          </a:p>
          <a:p>
            <a:pPr marL="285750" indent="-285750">
              <a:buClr>
                <a:schemeClr val="accent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ea typeface="Gulim" pitchFamily="34" charset="-127"/>
            </a:endParaRPr>
          </a:p>
        </p:txBody>
      </p:sp>
      <p:cxnSp>
        <p:nvCxnSpPr>
          <p:cNvPr id="6" name="Straight Connector 4"/>
          <p:cNvCxnSpPr>
            <a:cxnSpLocks noChangeShapeType="1"/>
          </p:cNvCxnSpPr>
          <p:nvPr/>
        </p:nvCxnSpPr>
        <p:spPr bwMode="auto">
          <a:xfrm>
            <a:off x="228600" y="125730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6946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28600"/>
            <a:ext cx="8639175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silencing efficacy of the PEI–lipid/siRNA(GFP) complexes in cells that stably express GFP </a:t>
            </a:r>
            <a:endParaRPr lang="en-US" sz="2800" kern="0" dirty="0">
              <a:solidFill>
                <a:schemeClr val="accent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5105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GFP </a:t>
            </a:r>
            <a:r>
              <a:rPr lang="en-US" kern="0" dirty="0" err="1" smtClean="0">
                <a:latin typeface="Calibri" panose="020F0502020204030204" pitchFamily="34" charset="0"/>
              </a:rPr>
              <a:t>flourescence</a:t>
            </a:r>
            <a:r>
              <a:rPr lang="en-US" kern="0" dirty="0" smtClean="0">
                <a:latin typeface="Calibri" panose="020F0502020204030204" pitchFamily="34" charset="0"/>
              </a:rPr>
              <a:t> was measured by </a:t>
            </a:r>
            <a:r>
              <a:rPr lang="en-US" kern="0" dirty="0" err="1" smtClean="0">
                <a:latin typeface="Calibri" panose="020F0502020204030204" pitchFamily="34" charset="0"/>
              </a:rPr>
              <a:t>cytometry</a:t>
            </a:r>
            <a:r>
              <a:rPr lang="en-US" kern="0" dirty="0" smtClean="0">
                <a:latin typeface="Calibri" panose="020F0502020204030204" pitchFamily="34" charset="0"/>
              </a:rPr>
              <a:t>. The absence of GFP suppression was observed for non-modified PEI complexes, while a 75 % GFP signal reduction was seen for PEI-PE complexes.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94" y="1752601"/>
            <a:ext cx="434560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4"/>
          <p:cNvCxnSpPr>
            <a:cxnSpLocks noChangeShapeType="1"/>
          </p:cNvCxnSpPr>
          <p:nvPr/>
        </p:nvCxnSpPr>
        <p:spPr bwMode="auto">
          <a:xfrm>
            <a:off x="228600" y="1543050"/>
            <a:ext cx="8686800" cy="0"/>
          </a:xfrm>
          <a:prstGeom prst="line">
            <a:avLst/>
          </a:prstGeom>
          <a:noFill/>
          <a:ln w="63500" cmpd="thickThin" algn="ctr">
            <a:solidFill>
              <a:srgbClr val="9900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349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 anchor="ctr">
            <a:normAutofit/>
          </a:bodyPr>
          <a:lstStyle/>
          <a:p>
            <a:r>
              <a:rPr lang="en-US" sz="3600" b="1" dirty="0" err="1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Endosomal</a:t>
            </a:r>
            <a:r>
              <a:rPr lang="en-US" sz="3600" b="1" dirty="0" smtClean="0">
                <a:solidFill>
                  <a:srgbClr val="C12030"/>
                </a:solidFill>
                <a:latin typeface="Book Antiqua" pitchFamily="18" charset="0"/>
                <a:cs typeface="New Baskerville"/>
              </a:rPr>
              <a:t> escape of DOPE-PEI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557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4659435" cy="4837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158419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Book Antiqua" pitchFamily="18" charset="0"/>
              </a:rPr>
              <a:t>Positive </a:t>
            </a:r>
            <a:r>
              <a:rPr lang="en-US" sz="2000" dirty="0" err="1" smtClean="0">
                <a:latin typeface="Book Antiqua" pitchFamily="18" charset="0"/>
              </a:rPr>
              <a:t>chloroquine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lysomotropic</a:t>
            </a:r>
            <a:r>
              <a:rPr lang="en-US" sz="2000" dirty="0" smtClean="0">
                <a:latin typeface="Book Antiqua" pitchFamily="18" charset="0"/>
              </a:rPr>
              <a:t> dependency seen in case of DPPE-PEI not in the case of DOPE-PEI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 smtClean="0">
                <a:latin typeface="Book Antiqua" pitchFamily="18" charset="0"/>
              </a:rPr>
              <a:t>Bafilomycin</a:t>
            </a:r>
            <a:r>
              <a:rPr lang="en-US" sz="2000" dirty="0" smtClean="0">
                <a:latin typeface="Book Antiqua" pitchFamily="18" charset="0"/>
              </a:rPr>
              <a:t> abolished the GFP </a:t>
            </a:r>
            <a:r>
              <a:rPr lang="en-US" sz="2000" dirty="0" err="1" smtClean="0">
                <a:latin typeface="Book Antiqua" pitchFamily="18" charset="0"/>
              </a:rPr>
              <a:t>downregulation</a:t>
            </a:r>
            <a:r>
              <a:rPr lang="en-US" sz="2000" dirty="0" smtClean="0">
                <a:latin typeface="Book Antiqua" pitchFamily="18" charset="0"/>
              </a:rPr>
              <a:t> ability of DOPE-PEI and not DPPE-PEI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Book Antiqua" pitchFamily="18" charset="0"/>
              </a:rPr>
              <a:t>The greater efficacy of DOPE-PEI in the gene </a:t>
            </a:r>
            <a:r>
              <a:rPr lang="en-US" sz="2000" dirty="0" err="1" smtClean="0">
                <a:latin typeface="Book Antiqua" pitchFamily="18" charset="0"/>
              </a:rPr>
              <a:t>downregulation</a:t>
            </a:r>
            <a:r>
              <a:rPr lang="en-US" sz="2000" dirty="0" smtClean="0">
                <a:latin typeface="Book Antiqua" pitchFamily="18" charset="0"/>
              </a:rPr>
              <a:t> is due to its ability for </a:t>
            </a:r>
            <a:r>
              <a:rPr lang="en-US" sz="2000" dirty="0" err="1" smtClean="0">
                <a:latin typeface="Book Antiqua" pitchFamily="18" charset="0"/>
              </a:rPr>
              <a:t>endosomal</a:t>
            </a:r>
            <a:r>
              <a:rPr lang="en-US" sz="2000" dirty="0" smtClean="0">
                <a:latin typeface="Book Antiqua" pitchFamily="18" charset="0"/>
              </a:rPr>
              <a:t> escape</a:t>
            </a:r>
          </a:p>
          <a:p>
            <a:pPr algn="just"/>
            <a:endParaRPr lang="en-US" sz="2000" dirty="0" smtClean="0">
              <a:latin typeface="Book Antiqua" pitchFamily="18" charset="0"/>
            </a:endParaRPr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447800" y="60960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ook Antiqua" panose="02040602050305030304" pitchFamily="18" charset="0"/>
              </a:rPr>
              <a:t>Navarro, Essex et al. </a:t>
            </a:r>
            <a:r>
              <a:rPr lang="en-US" sz="1200" dirty="0" smtClean="0">
                <a:latin typeface="Book Antiqua" panose="02040602050305030304" pitchFamily="18" charset="0"/>
              </a:rPr>
              <a:t>, </a:t>
            </a:r>
            <a:r>
              <a:rPr lang="en-US" sz="1200" dirty="0" err="1" smtClean="0">
                <a:latin typeface="Book Antiqua" panose="02040602050305030304" pitchFamily="18" charset="0"/>
              </a:rPr>
              <a:t>Nanomedicine</a:t>
            </a:r>
            <a:r>
              <a:rPr lang="en-US" sz="1200" dirty="0">
                <a:latin typeface="Book Antiqua" panose="02040602050305030304" pitchFamily="18" charset="0"/>
              </a:rPr>
              <a:t>, </a:t>
            </a:r>
            <a:r>
              <a:rPr lang="en-US" sz="1200" dirty="0" smtClean="0">
                <a:latin typeface="Book Antiqua" panose="02040602050305030304" pitchFamily="18" charset="0"/>
              </a:rPr>
              <a:t>(USA) 2013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3606800"/>
            <a:ext cx="685800" cy="336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5783925"/>
            <a:ext cx="685800" cy="336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0.7|1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1321</Words>
  <Application>Microsoft Office PowerPoint</Application>
  <PresentationFormat>On-screen Show (4:3)</PresentationFormat>
  <Paragraphs>239</Paragraphs>
  <Slides>28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Prism 5</vt:lpstr>
      <vt:lpstr>PowerPoint Presentation</vt:lpstr>
      <vt:lpstr>PowerPoint Presentation</vt:lpstr>
      <vt:lpstr>Challenges with siRNA delivery</vt:lpstr>
      <vt:lpstr>PowerPoint Presentation</vt:lpstr>
      <vt:lpstr>PowerPoint Presentation</vt:lpstr>
      <vt:lpstr>PowerPoint Presentation</vt:lpstr>
      <vt:lpstr>Self-assembly PEI-lipid nanoparticles </vt:lpstr>
      <vt:lpstr>PowerPoint Presentation</vt:lpstr>
      <vt:lpstr>Endosomal escape of DOPE-PEI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Nanopreparation Containing MMP2-sensitive PEG-paclitaxel Conjugate and Cell Penetrating Moiety</vt:lpstr>
      <vt:lpstr>MMP2-triggered Tumor Cell-specific Cytotoxicity</vt:lpstr>
      <vt:lpstr> COMBINATION THERAPY</vt:lpstr>
      <vt:lpstr>PowerPoint Presentation</vt:lpstr>
      <vt:lpstr>Tumor Growth Inhibition and Tumor Cell Apoptosis</vt:lpstr>
      <vt:lpstr>PowerPoint Presentation</vt:lpstr>
      <vt:lpstr>PowerPoint Presentation</vt:lpstr>
      <vt:lpstr>         PCR to evaluate MDR1 downregulation in tumors</vt:lpstr>
      <vt:lpstr>Therapeutic efficacy of NP containing survivin siRNA and PXL in combination on SKOV3-tr resistant ovarian cancer xenograft</vt:lpstr>
      <vt:lpstr>NEW CONCEPTS IN COMBINATION THERAPY USING LIPOSOMAL DRUGS</vt:lpstr>
      <vt:lpstr>PowerPoint Presentation</vt:lpstr>
      <vt:lpstr>PowerPoint Presentation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Torchilin, Vladimir</dc:creator>
  <cp:lastModifiedBy>Torchilin, Vladimir</cp:lastModifiedBy>
  <cp:revision>23</cp:revision>
  <dcterms:created xsi:type="dcterms:W3CDTF">2014-04-07T19:53:00Z</dcterms:created>
  <dcterms:modified xsi:type="dcterms:W3CDTF">2014-10-28T22:16:28Z</dcterms:modified>
</cp:coreProperties>
</file>