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3" r:id="rId2"/>
    <p:sldId id="294" r:id="rId3"/>
    <p:sldId id="256" r:id="rId4"/>
    <p:sldId id="257" r:id="rId5"/>
    <p:sldId id="258" r:id="rId6"/>
    <p:sldId id="259" r:id="rId7"/>
    <p:sldId id="260" r:id="rId8"/>
    <p:sldId id="261" r:id="rId9"/>
    <p:sldId id="262" r:id="rId10"/>
    <p:sldId id="263" r:id="rId11"/>
    <p:sldId id="267" r:id="rId12"/>
    <p:sldId id="268" r:id="rId13"/>
    <p:sldId id="264" r:id="rId14"/>
    <p:sldId id="265" r:id="rId15"/>
    <p:sldId id="266" r:id="rId16"/>
    <p:sldId id="269" r:id="rId17"/>
    <p:sldId id="270" r:id="rId18"/>
    <p:sldId id="271" r:id="rId19"/>
    <p:sldId id="272" r:id="rId20"/>
    <p:sldId id="273" r:id="rId21"/>
    <p:sldId id="274" r:id="rId22"/>
    <p:sldId id="281" r:id="rId23"/>
    <p:sldId id="282" r:id="rId24"/>
    <p:sldId id="283" r:id="rId25"/>
    <p:sldId id="284" r:id="rId26"/>
    <p:sldId id="275" r:id="rId27"/>
    <p:sldId id="276" r:id="rId28"/>
    <p:sldId id="277" r:id="rId29"/>
    <p:sldId id="278" r:id="rId30"/>
    <p:sldId id="279" r:id="rId31"/>
    <p:sldId id="280" r:id="rId32"/>
    <p:sldId id="285" r:id="rId33"/>
    <p:sldId id="286" r:id="rId34"/>
    <p:sldId id="288" r:id="rId35"/>
    <p:sldId id="289" r:id="rId36"/>
    <p:sldId id="290" r:id="rId37"/>
    <p:sldId id="291" r:id="rId38"/>
    <p:sldId id="295"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FF"/>
    <a:srgbClr val="3409D1"/>
    <a:srgbClr val="C3340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8215" autoAdjust="0"/>
    <p:restoredTop sz="94660"/>
  </p:normalViewPr>
  <p:slideViewPr>
    <p:cSldViewPr>
      <p:cViewPr varScale="1">
        <p:scale>
          <a:sx n="67" d="100"/>
          <a:sy n="67" d="100"/>
        </p:scale>
        <p:origin x="-123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99FF">
            <a:alpha val="32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2.xml"/><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hyperlink" Target="http://pharmacology.pharmaceuticalconferences.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About OMICS Group</a:t>
            </a:r>
          </a:p>
        </p:txBody>
      </p:sp>
      <p:sp>
        <p:nvSpPr>
          <p:cNvPr id="3" name="Content Placeholder 2"/>
          <p:cNvSpPr>
            <a:spLocks noGrp="1"/>
          </p:cNvSpPr>
          <p:nvPr>
            <p:ph idx="1"/>
          </p:nvPr>
        </p:nvSpPr>
        <p:spPr/>
        <p:txBody>
          <a:bodyPr>
            <a:normAutofit fontScale="70000" lnSpcReduction="20000"/>
          </a:bodyPr>
          <a:lstStyle/>
          <a:p>
            <a:pPr marL="0" indent="0" algn="just">
              <a:buFont typeface="Wingdings" pitchFamily="2" charset="2"/>
              <a:buNone/>
              <a:defRPr/>
            </a:pPr>
            <a:r>
              <a:rPr lang="en-US" dirty="0"/>
              <a:t>OMICS Group is an amalgamation of </a:t>
            </a:r>
            <a:r>
              <a:rPr lang="en-US" dirty="0">
                <a:hlinkClick r:id="rId2"/>
              </a:rPr>
              <a:t>Open Access </a:t>
            </a:r>
            <a:r>
              <a:rPr lang="en-US" dirty="0" smtClean="0">
                <a:hlinkClick r:id="rId2"/>
              </a:rPr>
              <a:t>Publications</a:t>
            </a:r>
            <a:r>
              <a:rPr lang="en-US" dirty="0" smtClean="0"/>
              <a:t> </a:t>
            </a:r>
            <a:r>
              <a:rPr lang="en-US" dirty="0"/>
              <a:t>and worldwide international science conferences and events. Established in the year 2007 with the sole aim of making the information on Sciences and technology ‘Open Access’, OMICS Group publishes 500 online open access </a:t>
            </a:r>
            <a:r>
              <a:rPr lang="en-US" dirty="0">
                <a:hlinkClick r:id="rId3"/>
              </a:rPr>
              <a:t>scholarly journals </a:t>
            </a:r>
            <a:r>
              <a:rPr lang="en-US" dirty="0"/>
              <a:t>in all aspects </a:t>
            </a:r>
            <a:r>
              <a:rPr lang="en-US" dirty="0" smtClean="0"/>
              <a:t>of Science, Engineering, Management </a:t>
            </a:r>
            <a:r>
              <a:rPr lang="en-US" dirty="0"/>
              <a:t>and Technology </a:t>
            </a:r>
            <a:r>
              <a:rPr lang="en-US" dirty="0" smtClean="0"/>
              <a:t>journals. </a:t>
            </a:r>
            <a:r>
              <a:rPr lang="en-US" dirty="0"/>
              <a:t>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500 </a:t>
            </a:r>
            <a:r>
              <a:rPr lang="en-US" dirty="0">
                <a:hlinkClick r:id="rId4"/>
              </a:rPr>
              <a:t>International conferences</a:t>
            </a:r>
            <a:r>
              <a:rPr lang="en-US" dirty="0"/>
              <a:t> annually across the globe, where knowledge transfer takes place through debates, round table discussions, poster presentations, workshops, symposia and exhibitions.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IN" dirty="0" smtClean="0"/>
              <a:t>Where are we?</a:t>
            </a:r>
            <a:endParaRPr lang="en-IN" dirty="0"/>
          </a:p>
        </p:txBody>
      </p:sp>
      <p:sp>
        <p:nvSpPr>
          <p:cNvPr id="3" name="Content Placeholder 2"/>
          <p:cNvSpPr>
            <a:spLocks noGrp="1"/>
          </p:cNvSpPr>
          <p:nvPr>
            <p:ph idx="1"/>
          </p:nvPr>
        </p:nvSpPr>
        <p:spPr>
          <a:xfrm>
            <a:off x="152400" y="1143000"/>
            <a:ext cx="8839200" cy="5562600"/>
          </a:xfrm>
        </p:spPr>
        <p:txBody>
          <a:bodyPr/>
          <a:lstStyle/>
          <a:p>
            <a:r>
              <a:rPr lang="en-IN" dirty="0" smtClean="0"/>
              <a:t>Enhancing </a:t>
            </a:r>
            <a:r>
              <a:rPr lang="en-IN" dirty="0" err="1" smtClean="0"/>
              <a:t>incretin</a:t>
            </a:r>
            <a:r>
              <a:rPr lang="en-IN" dirty="0" smtClean="0"/>
              <a:t> action (GLP-1 agonists &amp; DPP Inhibitors)</a:t>
            </a:r>
          </a:p>
          <a:p>
            <a:pPr marL="0" indent="0">
              <a:buNone/>
            </a:pPr>
            <a:r>
              <a:rPr lang="en-IN" dirty="0"/>
              <a:t> </a:t>
            </a:r>
            <a:r>
              <a:rPr lang="en-IN" dirty="0" smtClean="0"/>
              <a:t>   ~ GLP-1 stimulates insulin secretion </a:t>
            </a:r>
          </a:p>
          <a:p>
            <a:pPr marL="0" indent="0">
              <a:buNone/>
            </a:pPr>
            <a:r>
              <a:rPr lang="en-IN" dirty="0"/>
              <a:t> </a:t>
            </a:r>
            <a:r>
              <a:rPr lang="en-IN" dirty="0" smtClean="0"/>
              <a:t>      (predominant action)</a:t>
            </a:r>
          </a:p>
          <a:p>
            <a:pPr marL="0" indent="0">
              <a:buNone/>
            </a:pPr>
            <a:r>
              <a:rPr lang="en-IN" dirty="0"/>
              <a:t> </a:t>
            </a:r>
            <a:r>
              <a:rPr lang="en-IN" dirty="0" smtClean="0"/>
              <a:t>   ~ Di-</a:t>
            </a:r>
            <a:r>
              <a:rPr lang="en-IN" dirty="0" err="1" smtClean="0"/>
              <a:t>peptidyl</a:t>
            </a:r>
            <a:r>
              <a:rPr lang="en-IN" dirty="0" smtClean="0"/>
              <a:t> Peptidase (DPP) Inhibitors prevent </a:t>
            </a:r>
          </a:p>
          <a:p>
            <a:pPr marL="0" indent="0">
              <a:buNone/>
            </a:pPr>
            <a:r>
              <a:rPr lang="en-IN" dirty="0"/>
              <a:t> </a:t>
            </a:r>
            <a:r>
              <a:rPr lang="en-IN" dirty="0" smtClean="0"/>
              <a:t>      breakdown of GLP-1 : similar action</a:t>
            </a:r>
          </a:p>
          <a:p>
            <a:r>
              <a:rPr lang="en-IN" dirty="0" smtClean="0"/>
              <a:t>Promoting glycosuria! (SGLT2 Inhibitors)</a:t>
            </a:r>
          </a:p>
          <a:p>
            <a:pPr marL="0" indent="0">
              <a:buNone/>
            </a:pPr>
            <a:r>
              <a:rPr lang="en-IN" dirty="0"/>
              <a:t> </a:t>
            </a:r>
            <a:r>
              <a:rPr lang="en-IN" dirty="0" smtClean="0"/>
              <a:t>   ~ </a:t>
            </a:r>
            <a:r>
              <a:rPr lang="en-IN" dirty="0" err="1" smtClean="0"/>
              <a:t>Unphysiological</a:t>
            </a:r>
            <a:r>
              <a:rPr lang="en-IN" dirty="0" smtClean="0"/>
              <a:t>! Prevent glucose reabsorption </a:t>
            </a:r>
          </a:p>
          <a:p>
            <a:pPr marL="0" indent="0">
              <a:buNone/>
            </a:pPr>
            <a:r>
              <a:rPr lang="en-IN" dirty="0"/>
              <a:t> </a:t>
            </a:r>
            <a:r>
              <a:rPr lang="en-IN" dirty="0" smtClean="0"/>
              <a:t>      at renal PCT - glycosuria</a:t>
            </a:r>
            <a:endParaRPr lang="en-IN" dirty="0"/>
          </a:p>
          <a:p>
            <a:pPr marL="0" indent="0">
              <a:buNone/>
            </a:pPr>
            <a:endParaRPr lang="en-IN" dirty="0"/>
          </a:p>
        </p:txBody>
      </p:sp>
    </p:spTree>
    <p:extLst>
      <p:ext uri="{BB962C8B-B14F-4D97-AF65-F5344CB8AC3E}">
        <p14:creationId xmlns:p14="http://schemas.microsoft.com/office/powerpoint/2010/main" xmlns="" val="3403039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IN" dirty="0" smtClean="0"/>
              <a:t>Where are we?</a:t>
            </a:r>
            <a:endParaRPr lang="en-IN" dirty="0"/>
          </a:p>
        </p:txBody>
      </p:sp>
      <p:sp>
        <p:nvSpPr>
          <p:cNvPr id="3" name="Content Placeholder 2"/>
          <p:cNvSpPr>
            <a:spLocks noGrp="1"/>
          </p:cNvSpPr>
          <p:nvPr>
            <p:ph idx="1"/>
          </p:nvPr>
        </p:nvSpPr>
        <p:spPr>
          <a:xfrm>
            <a:off x="152400" y="1219200"/>
            <a:ext cx="8839200" cy="5486400"/>
          </a:xfrm>
        </p:spPr>
        <p:txBody>
          <a:bodyPr/>
          <a:lstStyle/>
          <a:p>
            <a:pPr marL="0" indent="0" algn="ctr">
              <a:buNone/>
            </a:pPr>
            <a:r>
              <a:rPr lang="en-IN" b="1" dirty="0" err="1" smtClean="0"/>
              <a:t>Colesevelam</a:t>
            </a:r>
            <a:endParaRPr lang="en-IN" b="1" dirty="0" smtClean="0"/>
          </a:p>
          <a:p>
            <a:r>
              <a:rPr lang="en-IN" dirty="0" smtClean="0"/>
              <a:t>Indirect action through </a:t>
            </a:r>
            <a:r>
              <a:rPr lang="en-IN" dirty="0" err="1" smtClean="0"/>
              <a:t>Farsenoid</a:t>
            </a:r>
            <a:r>
              <a:rPr lang="en-IN" dirty="0" smtClean="0"/>
              <a:t> X receptor (FXR)</a:t>
            </a:r>
          </a:p>
          <a:p>
            <a:r>
              <a:rPr lang="en-IN" dirty="0" smtClean="0"/>
              <a:t>FXR – a nuclear receptor involved in cholesterol, glucose and bile acid metabolism – activation inhibited by </a:t>
            </a:r>
            <a:r>
              <a:rPr lang="en-IN" dirty="0" err="1" smtClean="0"/>
              <a:t>Colesevelam</a:t>
            </a:r>
            <a:r>
              <a:rPr lang="en-IN" dirty="0" smtClean="0"/>
              <a:t>.</a:t>
            </a:r>
          </a:p>
          <a:p>
            <a:r>
              <a:rPr lang="en-IN" dirty="0" smtClean="0"/>
              <a:t>May impair glucose absorption</a:t>
            </a:r>
          </a:p>
          <a:p>
            <a:r>
              <a:rPr lang="en-IN" dirty="0" smtClean="0"/>
              <a:t>May aggravate hypertriglyceridemia + other ADRs</a:t>
            </a:r>
          </a:p>
          <a:p>
            <a:r>
              <a:rPr lang="en-IN" dirty="0" smtClean="0"/>
              <a:t>Adjuvant drug at best!</a:t>
            </a:r>
            <a:endParaRPr lang="en-IN" dirty="0"/>
          </a:p>
        </p:txBody>
      </p:sp>
    </p:spTree>
    <p:extLst>
      <p:ext uri="{BB962C8B-B14F-4D97-AF65-F5344CB8AC3E}">
        <p14:creationId xmlns:p14="http://schemas.microsoft.com/office/powerpoint/2010/main" xmlns="" val="4263102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lstStyle/>
          <a:p>
            <a:r>
              <a:rPr lang="en-IN" dirty="0" smtClean="0"/>
              <a:t>Where are we?</a:t>
            </a:r>
            <a:endParaRPr lang="en-IN" dirty="0"/>
          </a:p>
        </p:txBody>
      </p:sp>
      <p:sp>
        <p:nvSpPr>
          <p:cNvPr id="3" name="Content Placeholder 2"/>
          <p:cNvSpPr>
            <a:spLocks noGrp="1"/>
          </p:cNvSpPr>
          <p:nvPr>
            <p:ph idx="1"/>
          </p:nvPr>
        </p:nvSpPr>
        <p:spPr>
          <a:xfrm>
            <a:off x="152400" y="1371600"/>
            <a:ext cx="8839200" cy="5334000"/>
          </a:xfrm>
        </p:spPr>
        <p:txBody>
          <a:bodyPr/>
          <a:lstStyle/>
          <a:p>
            <a:pPr marL="0" indent="0" algn="ctr">
              <a:buNone/>
            </a:pPr>
            <a:r>
              <a:rPr lang="en-IN" b="1" dirty="0" err="1" smtClean="0"/>
              <a:t>Bromocriptine</a:t>
            </a:r>
            <a:endParaRPr lang="en-IN" b="1" dirty="0" smtClean="0"/>
          </a:p>
          <a:p>
            <a:r>
              <a:rPr lang="en-IN" dirty="0" smtClean="0"/>
              <a:t>A dopamine agonist</a:t>
            </a:r>
          </a:p>
          <a:p>
            <a:r>
              <a:rPr lang="en-IN" dirty="0" smtClean="0"/>
              <a:t>Minimal HbA1c reduction by unknown mechanisms</a:t>
            </a:r>
          </a:p>
          <a:p>
            <a:r>
              <a:rPr lang="en-IN" dirty="0" smtClean="0"/>
              <a:t>Many ADRs </a:t>
            </a:r>
          </a:p>
          <a:p>
            <a:r>
              <a:rPr lang="en-IN" dirty="0" smtClean="0"/>
              <a:t>Mild to modest efficacy</a:t>
            </a:r>
          </a:p>
          <a:p>
            <a:r>
              <a:rPr lang="en-IN" dirty="0" smtClean="0"/>
              <a:t>Use in T2DM questionable</a:t>
            </a:r>
            <a:endParaRPr lang="en-IN" dirty="0"/>
          </a:p>
        </p:txBody>
      </p:sp>
    </p:spTree>
    <p:extLst>
      <p:ext uri="{BB962C8B-B14F-4D97-AF65-F5344CB8AC3E}">
        <p14:creationId xmlns:p14="http://schemas.microsoft.com/office/powerpoint/2010/main" xmlns="" val="1342291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IN" dirty="0" smtClean="0"/>
              <a:t>Where are we?</a:t>
            </a:r>
            <a:endParaRPr lang="en-IN" dirty="0"/>
          </a:p>
        </p:txBody>
      </p:sp>
      <p:sp>
        <p:nvSpPr>
          <p:cNvPr id="3" name="Content Placeholder 2"/>
          <p:cNvSpPr>
            <a:spLocks noGrp="1"/>
          </p:cNvSpPr>
          <p:nvPr>
            <p:ph idx="1"/>
          </p:nvPr>
        </p:nvSpPr>
        <p:spPr>
          <a:xfrm>
            <a:off x="152400" y="990600"/>
            <a:ext cx="8839200" cy="5715000"/>
          </a:xfrm>
        </p:spPr>
        <p:txBody>
          <a:bodyPr>
            <a:normAutofit lnSpcReduction="10000"/>
          </a:bodyPr>
          <a:lstStyle/>
          <a:p>
            <a:pPr marL="0" indent="0">
              <a:buNone/>
            </a:pPr>
            <a:r>
              <a:rPr lang="en-IN" dirty="0" smtClean="0"/>
              <a:t>Currently, only the following groups appear rational:-</a:t>
            </a:r>
          </a:p>
          <a:p>
            <a:r>
              <a:rPr lang="en-IN" dirty="0" err="1" smtClean="0"/>
              <a:t>Biguanides</a:t>
            </a:r>
            <a:r>
              <a:rPr lang="en-IN" dirty="0" smtClean="0"/>
              <a:t> (</a:t>
            </a:r>
            <a:r>
              <a:rPr lang="en-IN" dirty="0" err="1" smtClean="0"/>
              <a:t>euglycemic</a:t>
            </a:r>
            <a:r>
              <a:rPr lang="en-IN" dirty="0" smtClean="0"/>
              <a:t> agents)</a:t>
            </a:r>
          </a:p>
          <a:p>
            <a:pPr marL="0" indent="0">
              <a:buNone/>
            </a:pPr>
            <a:r>
              <a:rPr lang="en-IN" dirty="0"/>
              <a:t> </a:t>
            </a:r>
            <a:r>
              <a:rPr lang="en-IN" dirty="0" smtClean="0"/>
              <a:t>   ~ reduce hepatic glucose production</a:t>
            </a:r>
          </a:p>
          <a:p>
            <a:pPr marL="0" indent="0">
              <a:buNone/>
            </a:pPr>
            <a:r>
              <a:rPr lang="en-IN" dirty="0"/>
              <a:t> </a:t>
            </a:r>
            <a:r>
              <a:rPr lang="en-IN" dirty="0" smtClean="0"/>
              <a:t>   ~ Promote peripheral glucose utilization</a:t>
            </a:r>
          </a:p>
          <a:p>
            <a:r>
              <a:rPr lang="en-IN" dirty="0" err="1" smtClean="0"/>
              <a:t>Thiazolidinediones</a:t>
            </a:r>
            <a:r>
              <a:rPr lang="en-IN" dirty="0" smtClean="0"/>
              <a:t> (PPAR-</a:t>
            </a:r>
            <a:r>
              <a:rPr lang="el-GR" dirty="0" smtClean="0"/>
              <a:t>γ</a:t>
            </a:r>
            <a:r>
              <a:rPr lang="en-IN" dirty="0" smtClean="0"/>
              <a:t> ligands)</a:t>
            </a:r>
          </a:p>
          <a:p>
            <a:pPr marL="0" indent="0">
              <a:buNone/>
            </a:pPr>
            <a:r>
              <a:rPr lang="en-IN" dirty="0"/>
              <a:t> </a:t>
            </a:r>
            <a:r>
              <a:rPr lang="en-IN" dirty="0" smtClean="0"/>
              <a:t>   ~ PPAR-</a:t>
            </a:r>
            <a:r>
              <a:rPr lang="el-GR" dirty="0" smtClean="0"/>
              <a:t>γ</a:t>
            </a:r>
            <a:r>
              <a:rPr lang="en-IN" dirty="0" smtClean="0"/>
              <a:t> receptors modulate expression of genes </a:t>
            </a:r>
          </a:p>
          <a:p>
            <a:pPr marL="0" indent="0">
              <a:buNone/>
            </a:pPr>
            <a:r>
              <a:rPr lang="en-IN" dirty="0"/>
              <a:t> </a:t>
            </a:r>
            <a:r>
              <a:rPr lang="en-IN" dirty="0" smtClean="0"/>
              <a:t>      involved in lipid / glucose metabolism, insulin </a:t>
            </a:r>
          </a:p>
          <a:p>
            <a:pPr marL="0" indent="0">
              <a:buNone/>
            </a:pPr>
            <a:r>
              <a:rPr lang="en-IN" dirty="0"/>
              <a:t> </a:t>
            </a:r>
            <a:r>
              <a:rPr lang="en-IN" dirty="0" smtClean="0"/>
              <a:t>      signal transduction &amp; adipocyte differentiation.</a:t>
            </a:r>
          </a:p>
          <a:p>
            <a:pPr marL="0" indent="0">
              <a:buNone/>
            </a:pPr>
            <a:r>
              <a:rPr lang="en-IN" dirty="0"/>
              <a:t> </a:t>
            </a:r>
            <a:r>
              <a:rPr lang="en-IN" dirty="0" smtClean="0"/>
              <a:t>   ~ Facilitate insulin action in T2DM</a:t>
            </a:r>
            <a:endParaRPr lang="en-IN" dirty="0"/>
          </a:p>
        </p:txBody>
      </p:sp>
    </p:spTree>
    <p:extLst>
      <p:ext uri="{BB962C8B-B14F-4D97-AF65-F5344CB8AC3E}">
        <p14:creationId xmlns:p14="http://schemas.microsoft.com/office/powerpoint/2010/main" xmlns="" val="362267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Rational drugs in T2DM (</a:t>
            </a:r>
            <a:r>
              <a:rPr lang="en-IN" dirty="0" err="1" smtClean="0"/>
              <a:t>Contd</a:t>
            </a:r>
            <a:r>
              <a:rPr lang="en-IN" dirty="0" smtClean="0"/>
              <a:t>)</a:t>
            </a:r>
            <a:endParaRPr lang="en-IN" dirty="0"/>
          </a:p>
        </p:txBody>
      </p:sp>
      <p:sp>
        <p:nvSpPr>
          <p:cNvPr id="3" name="Content Placeholder 2"/>
          <p:cNvSpPr>
            <a:spLocks noGrp="1"/>
          </p:cNvSpPr>
          <p:nvPr>
            <p:ph idx="1"/>
          </p:nvPr>
        </p:nvSpPr>
        <p:spPr>
          <a:xfrm>
            <a:off x="152400" y="1600200"/>
            <a:ext cx="8839200" cy="4525963"/>
          </a:xfrm>
        </p:spPr>
        <p:txBody>
          <a:bodyPr/>
          <a:lstStyle/>
          <a:p>
            <a:r>
              <a:rPr lang="en-IN" dirty="0" err="1" smtClean="0"/>
              <a:t>Pramlintide</a:t>
            </a:r>
            <a:r>
              <a:rPr lang="en-IN" dirty="0" smtClean="0"/>
              <a:t> [Islet Amyloid Polypeptide (IAPP) </a:t>
            </a:r>
            <a:r>
              <a:rPr lang="en-IN" dirty="0" err="1" smtClean="0"/>
              <a:t>analog</a:t>
            </a:r>
            <a:r>
              <a:rPr lang="en-IN" dirty="0" smtClean="0"/>
              <a:t>]</a:t>
            </a:r>
          </a:p>
          <a:p>
            <a:pPr marL="0" indent="0">
              <a:buNone/>
            </a:pPr>
            <a:r>
              <a:rPr lang="en-IN" dirty="0"/>
              <a:t> </a:t>
            </a:r>
            <a:r>
              <a:rPr lang="en-IN" dirty="0" smtClean="0"/>
              <a:t>   ~ Prevents insulin over-secretion [(-)</a:t>
            </a:r>
            <a:r>
              <a:rPr lang="en-IN" dirty="0" err="1" smtClean="0"/>
              <a:t>ve</a:t>
            </a:r>
            <a:r>
              <a:rPr lang="en-IN" dirty="0" smtClean="0"/>
              <a:t> feedback]</a:t>
            </a:r>
          </a:p>
          <a:p>
            <a:pPr marL="0" indent="0">
              <a:buNone/>
            </a:pPr>
            <a:r>
              <a:rPr lang="en-IN" dirty="0"/>
              <a:t> </a:t>
            </a:r>
            <a:r>
              <a:rPr lang="en-IN" dirty="0" smtClean="0"/>
              <a:t>   ~ Reduces glucagon secretion</a:t>
            </a:r>
          </a:p>
          <a:p>
            <a:pPr marL="0" indent="0">
              <a:buNone/>
            </a:pPr>
            <a:r>
              <a:rPr lang="en-IN" dirty="0"/>
              <a:t> </a:t>
            </a:r>
            <a:r>
              <a:rPr lang="en-IN" dirty="0" smtClean="0"/>
              <a:t>   ~ Delays gastric emptying (attenuates post-</a:t>
            </a:r>
          </a:p>
          <a:p>
            <a:pPr marL="0" indent="0">
              <a:buNone/>
            </a:pPr>
            <a:r>
              <a:rPr lang="en-IN" dirty="0"/>
              <a:t> </a:t>
            </a:r>
            <a:r>
              <a:rPr lang="en-IN" dirty="0" smtClean="0"/>
              <a:t>      prandial surge in blood glucose levels)</a:t>
            </a:r>
          </a:p>
          <a:p>
            <a:pPr marL="0" indent="0">
              <a:buNone/>
            </a:pPr>
            <a:r>
              <a:rPr lang="en-IN" dirty="0"/>
              <a:t> </a:t>
            </a:r>
            <a:r>
              <a:rPr lang="en-IN" dirty="0" smtClean="0"/>
              <a:t>   ~ Decreases appetite centrally</a:t>
            </a:r>
          </a:p>
          <a:p>
            <a:pPr marL="0" indent="0">
              <a:buNone/>
            </a:pPr>
            <a:endParaRPr lang="en-IN" dirty="0"/>
          </a:p>
        </p:txBody>
      </p:sp>
    </p:spTree>
    <p:extLst>
      <p:ext uri="{BB962C8B-B14F-4D97-AF65-F5344CB8AC3E}">
        <p14:creationId xmlns:p14="http://schemas.microsoft.com/office/powerpoint/2010/main" xmlns="" val="2675446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IN" dirty="0" smtClean="0"/>
              <a:t>Where are we headed?</a:t>
            </a:r>
            <a:endParaRPr lang="en-IN" dirty="0"/>
          </a:p>
        </p:txBody>
      </p:sp>
      <p:sp>
        <p:nvSpPr>
          <p:cNvPr id="3" name="Content Placeholder 2"/>
          <p:cNvSpPr>
            <a:spLocks noGrp="1"/>
          </p:cNvSpPr>
          <p:nvPr>
            <p:ph idx="1"/>
          </p:nvPr>
        </p:nvSpPr>
        <p:spPr>
          <a:xfrm>
            <a:off x="152400" y="1066800"/>
            <a:ext cx="8839200" cy="5638800"/>
          </a:xfrm>
        </p:spPr>
        <p:txBody>
          <a:bodyPr/>
          <a:lstStyle/>
          <a:p>
            <a:r>
              <a:rPr lang="en-IN" b="1" dirty="0" smtClean="0">
                <a:solidFill>
                  <a:srgbClr val="FF0000"/>
                </a:solidFill>
              </a:rPr>
              <a:t>Failed attempts!</a:t>
            </a:r>
          </a:p>
          <a:p>
            <a:pPr marL="0" indent="0">
              <a:buNone/>
            </a:pPr>
            <a:r>
              <a:rPr lang="en-IN" dirty="0"/>
              <a:t> </a:t>
            </a:r>
            <a:r>
              <a:rPr lang="en-IN" dirty="0" smtClean="0"/>
              <a:t>   - </a:t>
            </a:r>
            <a:r>
              <a:rPr lang="en-IN" dirty="0" err="1" smtClean="0"/>
              <a:t>Rimonabant</a:t>
            </a:r>
            <a:r>
              <a:rPr lang="en-IN" dirty="0" smtClean="0"/>
              <a:t> – depression!</a:t>
            </a:r>
          </a:p>
          <a:p>
            <a:pPr marL="0" indent="0">
              <a:buNone/>
            </a:pPr>
            <a:r>
              <a:rPr lang="en-IN" dirty="0"/>
              <a:t> </a:t>
            </a:r>
            <a:r>
              <a:rPr lang="en-IN" dirty="0" smtClean="0"/>
              <a:t>   - Dual PPAR-</a:t>
            </a:r>
            <a:r>
              <a:rPr lang="el-GR" dirty="0" smtClean="0"/>
              <a:t>α</a:t>
            </a:r>
            <a:r>
              <a:rPr lang="en-IN" dirty="0" smtClean="0"/>
              <a:t>+</a:t>
            </a:r>
            <a:r>
              <a:rPr lang="el-GR" dirty="0" smtClean="0"/>
              <a:t>γ</a:t>
            </a:r>
            <a:r>
              <a:rPr lang="en-IN" dirty="0" smtClean="0"/>
              <a:t> agonists (</a:t>
            </a:r>
            <a:r>
              <a:rPr lang="en-IN" dirty="0" err="1" smtClean="0"/>
              <a:t>Glitazars</a:t>
            </a:r>
            <a:r>
              <a:rPr lang="en-IN" dirty="0" smtClean="0"/>
              <a:t> – </a:t>
            </a:r>
            <a:r>
              <a:rPr lang="en-IN" dirty="0" err="1" smtClean="0"/>
              <a:t>Muraglitazar</a:t>
            </a:r>
            <a:r>
              <a:rPr lang="en-IN" dirty="0" smtClean="0"/>
              <a:t> </a:t>
            </a:r>
          </a:p>
          <a:p>
            <a:pPr marL="0" indent="0">
              <a:buNone/>
            </a:pPr>
            <a:r>
              <a:rPr lang="en-IN" dirty="0"/>
              <a:t> </a:t>
            </a:r>
            <a:r>
              <a:rPr lang="en-IN" dirty="0" smtClean="0"/>
              <a:t>      &amp; </a:t>
            </a:r>
            <a:r>
              <a:rPr lang="en-IN" dirty="0" err="1" smtClean="0"/>
              <a:t>Tesaglitazar</a:t>
            </a:r>
            <a:r>
              <a:rPr lang="en-IN" dirty="0" smtClean="0"/>
              <a:t>) – dual action of enhancing </a:t>
            </a:r>
          </a:p>
          <a:p>
            <a:pPr marL="0" indent="0">
              <a:buNone/>
            </a:pPr>
            <a:r>
              <a:rPr lang="en-IN" dirty="0"/>
              <a:t> </a:t>
            </a:r>
            <a:r>
              <a:rPr lang="en-IN" dirty="0" smtClean="0"/>
              <a:t>      insulin action &amp; </a:t>
            </a:r>
            <a:r>
              <a:rPr lang="en-IN" dirty="0" smtClean="0">
                <a:sym typeface="Symbol"/>
              </a:rPr>
              <a:t></a:t>
            </a:r>
            <a:r>
              <a:rPr lang="en-IN" dirty="0" smtClean="0"/>
              <a:t>plasma TGs + </a:t>
            </a:r>
            <a:r>
              <a:rPr lang="en-IN" dirty="0" smtClean="0">
                <a:sym typeface="Symbol"/>
              </a:rPr>
              <a:t>HDL. High </a:t>
            </a:r>
          </a:p>
          <a:p>
            <a:pPr marL="0" indent="0">
              <a:buNone/>
            </a:pPr>
            <a:r>
              <a:rPr lang="en-IN" dirty="0">
                <a:sym typeface="Symbol"/>
              </a:rPr>
              <a:t> </a:t>
            </a:r>
            <a:r>
              <a:rPr lang="en-IN" dirty="0" smtClean="0">
                <a:sym typeface="Symbol"/>
              </a:rPr>
              <a:t>      adverse effects like heart failure.</a:t>
            </a:r>
          </a:p>
          <a:p>
            <a:pPr marL="0" indent="0">
              <a:buNone/>
            </a:pPr>
            <a:r>
              <a:rPr lang="en-IN" dirty="0">
                <a:sym typeface="Symbol"/>
              </a:rPr>
              <a:t> </a:t>
            </a:r>
            <a:r>
              <a:rPr lang="en-IN" dirty="0" smtClean="0">
                <a:sym typeface="Symbol"/>
              </a:rPr>
              <a:t>   - </a:t>
            </a:r>
            <a:r>
              <a:rPr lang="en-IN" dirty="0" err="1" smtClean="0">
                <a:sym typeface="Symbol"/>
              </a:rPr>
              <a:t>Fasiglifam</a:t>
            </a:r>
            <a:r>
              <a:rPr lang="en-IN" dirty="0" smtClean="0">
                <a:sym typeface="Symbol"/>
              </a:rPr>
              <a:t> – development terminated (2013) due </a:t>
            </a:r>
          </a:p>
          <a:p>
            <a:pPr marL="0" indent="0">
              <a:buNone/>
            </a:pPr>
            <a:r>
              <a:rPr lang="en-IN" dirty="0">
                <a:sym typeface="Symbol"/>
              </a:rPr>
              <a:t> </a:t>
            </a:r>
            <a:r>
              <a:rPr lang="en-IN" dirty="0" smtClean="0">
                <a:sym typeface="Symbol"/>
              </a:rPr>
              <a:t>     to safety concerns (Liver toxicity)</a:t>
            </a:r>
          </a:p>
          <a:p>
            <a:endParaRPr lang="en-IN" dirty="0"/>
          </a:p>
        </p:txBody>
      </p:sp>
    </p:spTree>
    <p:extLst>
      <p:ext uri="{BB962C8B-B14F-4D97-AF65-F5344CB8AC3E}">
        <p14:creationId xmlns:p14="http://schemas.microsoft.com/office/powerpoint/2010/main" xmlns="" val="3520603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IN" dirty="0" smtClean="0"/>
              <a:t>Where are we headed?</a:t>
            </a:r>
            <a:endParaRPr lang="en-IN" dirty="0"/>
          </a:p>
        </p:txBody>
      </p:sp>
      <p:sp>
        <p:nvSpPr>
          <p:cNvPr id="3" name="Content Placeholder 2"/>
          <p:cNvSpPr>
            <a:spLocks noGrp="1"/>
          </p:cNvSpPr>
          <p:nvPr>
            <p:ph idx="1"/>
          </p:nvPr>
        </p:nvSpPr>
        <p:spPr>
          <a:xfrm>
            <a:off x="152400" y="1066800"/>
            <a:ext cx="8839200" cy="5638800"/>
          </a:xfrm>
        </p:spPr>
        <p:txBody>
          <a:bodyPr/>
          <a:lstStyle/>
          <a:p>
            <a:pPr marL="0" indent="0" algn="ctr">
              <a:buNone/>
            </a:pPr>
            <a:r>
              <a:rPr lang="en-IN" i="1" dirty="0"/>
              <a:t>11beta-hydroxysteroid dehydrogenase type 1 </a:t>
            </a:r>
            <a:r>
              <a:rPr lang="en-IN" i="1" dirty="0" smtClean="0"/>
              <a:t>(11-</a:t>
            </a:r>
            <a:r>
              <a:rPr lang="en-IN" i="1" dirty="0" smtClean="0">
                <a:sym typeface="Symbol"/>
              </a:rPr>
              <a:t></a:t>
            </a:r>
            <a:r>
              <a:rPr lang="en-IN" i="1" dirty="0" smtClean="0"/>
              <a:t> HSD-1) inhibitors</a:t>
            </a:r>
          </a:p>
          <a:p>
            <a:r>
              <a:rPr lang="en-IN" dirty="0" smtClean="0"/>
              <a:t>Inhibit the </a:t>
            </a:r>
            <a:r>
              <a:rPr lang="en-IN" dirty="0" err="1" smtClean="0"/>
              <a:t>oxidoreductase</a:t>
            </a:r>
            <a:r>
              <a:rPr lang="en-IN" dirty="0" smtClean="0"/>
              <a:t> </a:t>
            </a:r>
            <a:r>
              <a:rPr lang="en-IN" dirty="0" err="1" smtClean="0"/>
              <a:t>catalyzing</a:t>
            </a:r>
            <a:r>
              <a:rPr lang="en-IN" dirty="0" smtClean="0"/>
              <a:t> conversion of 11 </a:t>
            </a:r>
            <a:r>
              <a:rPr lang="en-IN" dirty="0" err="1" smtClean="0"/>
              <a:t>ketoforms</a:t>
            </a:r>
            <a:r>
              <a:rPr lang="en-IN" dirty="0" smtClean="0"/>
              <a:t> (cortisone) into active </a:t>
            </a:r>
            <a:r>
              <a:rPr lang="en-IN" dirty="0" err="1" smtClean="0"/>
              <a:t>gluco</a:t>
            </a:r>
            <a:r>
              <a:rPr lang="en-IN" dirty="0" smtClean="0"/>
              <a:t>-corticoids.</a:t>
            </a:r>
          </a:p>
          <a:p>
            <a:r>
              <a:rPr lang="en-IN" dirty="0" smtClean="0"/>
              <a:t>This prevents excessive glucocorticoid action which accentuates T2DM. </a:t>
            </a:r>
          </a:p>
          <a:p>
            <a:r>
              <a:rPr lang="en-IN" dirty="0" smtClean="0"/>
              <a:t>Again, an indirect approach!</a:t>
            </a:r>
            <a:endParaRPr lang="en-IN" dirty="0"/>
          </a:p>
        </p:txBody>
      </p:sp>
    </p:spTree>
    <p:extLst>
      <p:ext uri="{BB962C8B-B14F-4D97-AF65-F5344CB8AC3E}">
        <p14:creationId xmlns:p14="http://schemas.microsoft.com/office/powerpoint/2010/main" xmlns="" val="239292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IN" dirty="0" smtClean="0"/>
              <a:t>Glycogen </a:t>
            </a:r>
            <a:r>
              <a:rPr lang="en-IN" dirty="0" err="1" smtClean="0"/>
              <a:t>Phosphorylase</a:t>
            </a:r>
            <a:r>
              <a:rPr lang="en-IN" dirty="0" smtClean="0"/>
              <a:t> Inhibitors</a:t>
            </a:r>
            <a:endParaRPr lang="en-IN" dirty="0"/>
          </a:p>
        </p:txBody>
      </p:sp>
      <p:sp>
        <p:nvSpPr>
          <p:cNvPr id="3" name="Content Placeholder 2"/>
          <p:cNvSpPr>
            <a:spLocks noGrp="1"/>
          </p:cNvSpPr>
          <p:nvPr>
            <p:ph idx="1"/>
          </p:nvPr>
        </p:nvSpPr>
        <p:spPr>
          <a:xfrm>
            <a:off x="152400" y="1143000"/>
            <a:ext cx="8839200" cy="5562600"/>
          </a:xfrm>
        </p:spPr>
        <p:txBody>
          <a:bodyPr/>
          <a:lstStyle/>
          <a:p>
            <a:r>
              <a:rPr lang="en-IN" dirty="0" smtClean="0"/>
              <a:t>Inhibit conversion of glycogen into glucose </a:t>
            </a:r>
          </a:p>
          <a:p>
            <a:r>
              <a:rPr lang="en-IN" dirty="0" smtClean="0"/>
              <a:t>Expected lowering on blood glucose in T2DM</a:t>
            </a:r>
          </a:p>
          <a:p>
            <a:r>
              <a:rPr lang="en-IN" dirty="0" smtClean="0"/>
              <a:t>Selectivity of action on liver doubtful – breakdown of glycogen in skeletal muscles is essential</a:t>
            </a:r>
          </a:p>
          <a:p>
            <a:r>
              <a:rPr lang="en-IN" dirty="0" smtClean="0"/>
              <a:t>Clinical evaluation mandated</a:t>
            </a:r>
          </a:p>
          <a:p>
            <a:pPr marL="0" indent="0" algn="ctr">
              <a:buNone/>
            </a:pPr>
            <a:r>
              <a:rPr lang="en-IN" b="1" dirty="0" err="1" smtClean="0"/>
              <a:t>Glucokinase</a:t>
            </a:r>
            <a:r>
              <a:rPr lang="en-IN" b="1" dirty="0" smtClean="0"/>
              <a:t> Activators</a:t>
            </a:r>
          </a:p>
          <a:p>
            <a:r>
              <a:rPr lang="en-IN" dirty="0" smtClean="0"/>
              <a:t>Increase insulin secretion – similar limitations as other </a:t>
            </a:r>
            <a:r>
              <a:rPr lang="en-IN" dirty="0" err="1" smtClean="0"/>
              <a:t>insulinsecretagogues</a:t>
            </a:r>
            <a:r>
              <a:rPr lang="en-IN" dirty="0" smtClean="0"/>
              <a:t>!</a:t>
            </a:r>
          </a:p>
          <a:p>
            <a:r>
              <a:rPr lang="en-IN" dirty="0" smtClean="0"/>
              <a:t>Promote glucose uptake and reduce release of glucose from liver. Multiple clinical concerns(+)</a:t>
            </a:r>
            <a:endParaRPr lang="en-IN" dirty="0"/>
          </a:p>
        </p:txBody>
      </p:sp>
    </p:spTree>
    <p:extLst>
      <p:ext uri="{BB962C8B-B14F-4D97-AF65-F5344CB8AC3E}">
        <p14:creationId xmlns:p14="http://schemas.microsoft.com/office/powerpoint/2010/main" xmlns="" val="3207463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828800"/>
          </a:xfrm>
        </p:spPr>
        <p:txBody>
          <a:bodyPr>
            <a:normAutofit/>
          </a:bodyPr>
          <a:lstStyle/>
          <a:p>
            <a:r>
              <a:rPr lang="en-IN" dirty="0" smtClean="0"/>
              <a:t>Protein </a:t>
            </a:r>
            <a:r>
              <a:rPr lang="en-IN" dirty="0"/>
              <a:t>tyrosine phosphatase 1B inhibitors</a:t>
            </a:r>
          </a:p>
        </p:txBody>
      </p:sp>
      <p:sp>
        <p:nvSpPr>
          <p:cNvPr id="3" name="Content Placeholder 2"/>
          <p:cNvSpPr>
            <a:spLocks noGrp="1"/>
          </p:cNvSpPr>
          <p:nvPr>
            <p:ph idx="1"/>
          </p:nvPr>
        </p:nvSpPr>
        <p:spPr>
          <a:xfrm>
            <a:off x="381000" y="1752600"/>
            <a:ext cx="8305800" cy="4953000"/>
          </a:xfrm>
        </p:spPr>
        <p:txBody>
          <a:bodyPr/>
          <a:lstStyle/>
          <a:p>
            <a:r>
              <a:rPr lang="en-IN" dirty="0" smtClean="0"/>
              <a:t>PTP 1B is a cytosolic protein tyrosine phosphatase </a:t>
            </a:r>
          </a:p>
          <a:p>
            <a:r>
              <a:rPr lang="en-IN" dirty="0" smtClean="0"/>
              <a:t>Implicated as a negative regulator of insulin signal transduction</a:t>
            </a:r>
          </a:p>
          <a:p>
            <a:r>
              <a:rPr lang="en-IN" dirty="0" smtClean="0"/>
              <a:t>PTP 1B inhibitors can thus overcome insulin resistance</a:t>
            </a:r>
          </a:p>
          <a:p>
            <a:r>
              <a:rPr lang="en-IN" dirty="0" smtClean="0"/>
              <a:t>Several classes of such inhibitors are under investigation</a:t>
            </a:r>
            <a:endParaRPr lang="en-IN" dirty="0"/>
          </a:p>
        </p:txBody>
      </p:sp>
    </p:spTree>
    <p:extLst>
      <p:ext uri="{BB962C8B-B14F-4D97-AF65-F5344CB8AC3E}">
        <p14:creationId xmlns:p14="http://schemas.microsoft.com/office/powerpoint/2010/main" xmlns="" val="3190045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lstStyle/>
          <a:p>
            <a:r>
              <a:rPr lang="en-IN" dirty="0" smtClean="0"/>
              <a:t>GPR-119 agonists</a:t>
            </a:r>
            <a:endParaRPr lang="en-IN" dirty="0"/>
          </a:p>
        </p:txBody>
      </p:sp>
      <p:sp>
        <p:nvSpPr>
          <p:cNvPr id="3" name="Content Placeholder 2"/>
          <p:cNvSpPr>
            <a:spLocks noGrp="1"/>
          </p:cNvSpPr>
          <p:nvPr>
            <p:ph idx="1"/>
          </p:nvPr>
        </p:nvSpPr>
        <p:spPr>
          <a:xfrm>
            <a:off x="457200" y="1905000"/>
            <a:ext cx="8229600" cy="4221163"/>
          </a:xfrm>
        </p:spPr>
        <p:txBody>
          <a:bodyPr/>
          <a:lstStyle/>
          <a:p>
            <a:r>
              <a:rPr lang="en-IN" dirty="0" smtClean="0"/>
              <a:t>G-Protein coupled Receptor-119 expressed in pancreas &amp; GIT</a:t>
            </a:r>
          </a:p>
          <a:p>
            <a:r>
              <a:rPr lang="en-IN" dirty="0" smtClean="0"/>
              <a:t>Activated by lipid amides</a:t>
            </a:r>
          </a:p>
          <a:p>
            <a:r>
              <a:rPr lang="en-IN" dirty="0" smtClean="0"/>
              <a:t>Leads to release of Insulin, GLP-1 and GIP</a:t>
            </a:r>
          </a:p>
          <a:p>
            <a:r>
              <a:rPr lang="en-IN" dirty="0" smtClean="0"/>
              <a:t>Likely to have similar problems as insulin </a:t>
            </a:r>
            <a:r>
              <a:rPr lang="en-IN" dirty="0" err="1" smtClean="0"/>
              <a:t>secretagogues</a:t>
            </a:r>
            <a:endParaRPr lang="en-IN" dirty="0" smtClean="0"/>
          </a:p>
          <a:p>
            <a:endParaRPr lang="en-IN" dirty="0"/>
          </a:p>
        </p:txBody>
      </p:sp>
    </p:spTree>
    <p:extLst>
      <p:ext uri="{BB962C8B-B14F-4D97-AF65-F5344CB8AC3E}">
        <p14:creationId xmlns:p14="http://schemas.microsoft.com/office/powerpoint/2010/main" xmlns="" val="1314782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OMICS International Conferences</a:t>
            </a:r>
          </a:p>
        </p:txBody>
      </p:sp>
      <p:sp>
        <p:nvSpPr>
          <p:cNvPr id="3" name="Content Placeholder 2"/>
          <p:cNvSpPr>
            <a:spLocks noGrp="1"/>
          </p:cNvSpPr>
          <p:nvPr>
            <p:ph idx="1"/>
          </p:nvPr>
        </p:nvSpPr>
        <p:spPr/>
        <p:txBody>
          <a:bodyPr>
            <a:normAutofit fontScale="77500" lnSpcReduction="20000"/>
          </a:bodyPr>
          <a:lstStyle/>
          <a:p>
            <a:pPr marL="0" indent="0" algn="just">
              <a:buFont typeface="Wingdings" pitchFamily="2" charset="2"/>
              <a:buNone/>
              <a:defRPr/>
            </a:pPr>
            <a:r>
              <a:rPr lang="en-US" dirty="0"/>
              <a:t>OMICS International is a pioneer and leading science </a:t>
            </a:r>
            <a:r>
              <a:rPr lang="en-US" dirty="0" smtClean="0"/>
              <a:t>event organizer</a:t>
            </a:r>
            <a:r>
              <a:rPr lang="en-US" dirty="0"/>
              <a:t>, which publishes around 500 open access </a:t>
            </a:r>
            <a:r>
              <a:rPr lang="en-US" dirty="0" smtClean="0"/>
              <a:t>journals and </a:t>
            </a:r>
            <a:r>
              <a:rPr lang="en-US" dirty="0"/>
              <a:t>conducts over 500 Medical, Clinical, Engineering, </a:t>
            </a:r>
            <a:r>
              <a:rPr lang="en-US" dirty="0" smtClean="0"/>
              <a:t>Life Sciences</a:t>
            </a:r>
            <a:r>
              <a:rPr lang="en-US" dirty="0"/>
              <a:t>, </a:t>
            </a:r>
            <a:r>
              <a:rPr lang="en-US" dirty="0" err="1"/>
              <a:t>Pharma</a:t>
            </a:r>
            <a:r>
              <a:rPr lang="en-US" dirty="0"/>
              <a:t> scientific conferences all over the </a:t>
            </a:r>
            <a:r>
              <a:rPr lang="en-US" dirty="0" smtClean="0"/>
              <a:t>globe annually </a:t>
            </a:r>
            <a:r>
              <a:rPr lang="en-US" dirty="0"/>
              <a:t>with the support of more than 1000 </a:t>
            </a:r>
            <a:r>
              <a:rPr lang="en-US" dirty="0" smtClean="0"/>
              <a:t>scientific associations </a:t>
            </a:r>
            <a:r>
              <a:rPr lang="en-US" dirty="0"/>
              <a:t>and 30,000 editorial board members and </a:t>
            </a:r>
            <a:r>
              <a:rPr lang="en-US" dirty="0" smtClean="0"/>
              <a:t>3.5 million </a:t>
            </a:r>
            <a:r>
              <a:rPr lang="en-US" dirty="0"/>
              <a:t>followers to its credit</a:t>
            </a:r>
            <a:r>
              <a:rPr lang="en-US" dirty="0" smtClean="0"/>
              <a:t>.</a:t>
            </a:r>
          </a:p>
          <a:p>
            <a:pPr marL="0" indent="0" algn="just">
              <a:buFont typeface="Wingdings" pitchFamily="2" charset="2"/>
              <a:buNone/>
              <a:defRPr/>
            </a:pPr>
            <a:endParaRPr lang="en-US" dirty="0" smtClean="0"/>
          </a:p>
          <a:p>
            <a:pPr marL="0" indent="0" algn="just">
              <a:buFont typeface="Wingdings" pitchFamily="2" charset="2"/>
              <a:buNone/>
              <a:defRPr/>
            </a:pPr>
            <a:r>
              <a:rPr lang="en-US" dirty="0" smtClean="0"/>
              <a:t>OMICS </a:t>
            </a:r>
            <a:r>
              <a:rPr lang="en-US" dirty="0"/>
              <a:t>Group has organized </a:t>
            </a:r>
            <a:r>
              <a:rPr lang="en-US" dirty="0" smtClean="0"/>
              <a:t>500 </a:t>
            </a:r>
            <a:r>
              <a:rPr lang="en-US" dirty="0"/>
              <a:t>conferences, </a:t>
            </a:r>
            <a:r>
              <a:rPr lang="en-US" dirty="0" smtClean="0"/>
              <a:t>workshops and </a:t>
            </a:r>
            <a:r>
              <a:rPr lang="en-US" dirty="0"/>
              <a:t>national symposiums across the major cities </a:t>
            </a:r>
            <a:r>
              <a:rPr lang="en-US" dirty="0" smtClean="0"/>
              <a:t>including San </a:t>
            </a:r>
            <a:r>
              <a:rPr lang="en-US" dirty="0"/>
              <a:t>Francisco, Las Vegas, San Antonio, Omaha, </a:t>
            </a:r>
            <a:r>
              <a:rPr lang="en-US" dirty="0" smtClean="0"/>
              <a:t>Orlando, Raleigh</a:t>
            </a:r>
            <a:r>
              <a:rPr lang="en-US" dirty="0"/>
              <a:t>, Santa Clara, Chicago, Philadelphia, </a:t>
            </a:r>
            <a:r>
              <a:rPr lang="en-US" dirty="0" smtClean="0"/>
              <a:t>Baltimore, United </a:t>
            </a:r>
            <a:r>
              <a:rPr lang="en-US" dirty="0"/>
              <a:t>Kingdom, Valencia, Dubai, Beijing, </a:t>
            </a:r>
            <a:r>
              <a:rPr lang="en-US" dirty="0" smtClean="0"/>
              <a:t>Hyderabad, Bengaluru </a:t>
            </a:r>
            <a:r>
              <a:rPr lang="en-US" dirty="0"/>
              <a:t>and Mumbai.</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Glucagon Receptor Antagonists</a:t>
            </a:r>
            <a:endParaRPr lang="en-IN" dirty="0"/>
          </a:p>
        </p:txBody>
      </p:sp>
      <p:sp>
        <p:nvSpPr>
          <p:cNvPr id="3" name="Content Placeholder 2"/>
          <p:cNvSpPr>
            <a:spLocks noGrp="1"/>
          </p:cNvSpPr>
          <p:nvPr>
            <p:ph idx="1"/>
          </p:nvPr>
        </p:nvSpPr>
        <p:spPr>
          <a:xfrm>
            <a:off x="457200" y="1600200"/>
            <a:ext cx="8229600" cy="5029200"/>
          </a:xfrm>
        </p:spPr>
        <p:txBody>
          <a:bodyPr/>
          <a:lstStyle/>
          <a:p>
            <a:r>
              <a:rPr lang="en-IN" dirty="0" smtClean="0"/>
              <a:t>Under development</a:t>
            </a:r>
          </a:p>
          <a:p>
            <a:r>
              <a:rPr lang="en-IN" dirty="0" smtClean="0"/>
              <a:t>Block action of glucagon – block glucagon mediated </a:t>
            </a:r>
            <a:r>
              <a:rPr lang="en-IN" dirty="0" err="1" smtClean="0"/>
              <a:t>glycogenolysis</a:t>
            </a:r>
            <a:r>
              <a:rPr lang="en-IN" dirty="0" smtClean="0"/>
              <a:t> and subsequent </a:t>
            </a:r>
            <a:r>
              <a:rPr lang="en-IN" dirty="0" err="1" smtClean="0"/>
              <a:t>hyperglycemia</a:t>
            </a:r>
            <a:endParaRPr lang="en-IN" dirty="0" smtClean="0"/>
          </a:p>
          <a:p>
            <a:r>
              <a:rPr lang="en-IN" dirty="0" smtClean="0"/>
              <a:t>Useful only in patients with overexpression of glucagon receptors</a:t>
            </a:r>
          </a:p>
          <a:p>
            <a:r>
              <a:rPr lang="en-IN" dirty="0" smtClean="0"/>
              <a:t>May accentuate </a:t>
            </a:r>
            <a:r>
              <a:rPr lang="en-IN" dirty="0" err="1" smtClean="0"/>
              <a:t>hypoglycemia</a:t>
            </a:r>
            <a:endParaRPr lang="en-IN" dirty="0" smtClean="0"/>
          </a:p>
          <a:p>
            <a:r>
              <a:rPr lang="en-IN" dirty="0" smtClean="0"/>
              <a:t>Adjuvant drugs at best!</a:t>
            </a:r>
            <a:endParaRPr lang="en-IN" dirty="0"/>
          </a:p>
        </p:txBody>
      </p:sp>
    </p:spTree>
    <p:extLst>
      <p:ext uri="{BB962C8B-B14F-4D97-AF65-F5344CB8AC3E}">
        <p14:creationId xmlns:p14="http://schemas.microsoft.com/office/powerpoint/2010/main" xmlns="" val="3724547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IN" dirty="0" smtClean="0"/>
              <a:t>What we can do…..finally!</a:t>
            </a:r>
            <a:endParaRPr lang="en-IN" dirty="0"/>
          </a:p>
        </p:txBody>
      </p:sp>
      <p:sp>
        <p:nvSpPr>
          <p:cNvPr id="3" name="Content Placeholder 2"/>
          <p:cNvSpPr>
            <a:spLocks noGrp="1"/>
          </p:cNvSpPr>
          <p:nvPr>
            <p:ph idx="1"/>
          </p:nvPr>
        </p:nvSpPr>
        <p:spPr>
          <a:xfrm>
            <a:off x="152400" y="1219200"/>
            <a:ext cx="8839200" cy="5486400"/>
          </a:xfrm>
        </p:spPr>
        <p:txBody>
          <a:bodyPr/>
          <a:lstStyle/>
          <a:p>
            <a:pPr marL="0" indent="0" algn="ctr">
              <a:buNone/>
            </a:pPr>
            <a:r>
              <a:rPr lang="en-IN" b="1" u="sng" dirty="0" smtClean="0"/>
              <a:t>Objectives for rational pharmacotherapy of T2DM</a:t>
            </a:r>
          </a:p>
          <a:p>
            <a:r>
              <a:rPr lang="en-IN" dirty="0" smtClean="0"/>
              <a:t>Islet beta cells should not be strained further</a:t>
            </a:r>
          </a:p>
          <a:p>
            <a:r>
              <a:rPr lang="en-IN" dirty="0" smtClean="0"/>
              <a:t>Insulin resistance to be overcome at all levels</a:t>
            </a:r>
          </a:p>
          <a:p>
            <a:pPr marL="0" indent="0">
              <a:buNone/>
            </a:pPr>
            <a:r>
              <a:rPr lang="en-IN" dirty="0"/>
              <a:t> </a:t>
            </a:r>
            <a:r>
              <a:rPr lang="en-IN" dirty="0" smtClean="0"/>
              <a:t>   ~ By direct action on insulin receptors</a:t>
            </a:r>
          </a:p>
          <a:p>
            <a:pPr marL="0" indent="0">
              <a:buNone/>
            </a:pPr>
            <a:r>
              <a:rPr lang="en-IN" dirty="0"/>
              <a:t> </a:t>
            </a:r>
            <a:r>
              <a:rPr lang="en-IN" dirty="0" smtClean="0"/>
              <a:t>   ~ Insulin facilitators</a:t>
            </a:r>
          </a:p>
          <a:p>
            <a:r>
              <a:rPr lang="en-IN" dirty="0" smtClean="0"/>
              <a:t>Increased sugar levels in </a:t>
            </a:r>
            <a:r>
              <a:rPr lang="en-IN" dirty="0" err="1" smtClean="0"/>
              <a:t>feces</a:t>
            </a:r>
            <a:r>
              <a:rPr lang="en-IN" dirty="0" smtClean="0"/>
              <a:t> &amp; urine to be avoided</a:t>
            </a:r>
          </a:p>
          <a:p>
            <a:r>
              <a:rPr lang="en-IN" dirty="0" smtClean="0"/>
              <a:t>Effective reversal of Insulin antagonism</a:t>
            </a:r>
            <a:endParaRPr lang="en-IN" dirty="0"/>
          </a:p>
        </p:txBody>
      </p:sp>
    </p:spTree>
    <p:extLst>
      <p:ext uri="{BB962C8B-B14F-4D97-AF65-F5344CB8AC3E}">
        <p14:creationId xmlns:p14="http://schemas.microsoft.com/office/powerpoint/2010/main" xmlns="" val="2329158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IN" dirty="0" smtClean="0"/>
              <a:t>Insulin Receptor &amp; Signal Transduction</a:t>
            </a:r>
            <a:endParaRPr lang="en-IN" dirty="0"/>
          </a:p>
        </p:txBody>
      </p:sp>
      <p:sp>
        <p:nvSpPr>
          <p:cNvPr id="3" name="Content Placeholder 2"/>
          <p:cNvSpPr>
            <a:spLocks noGrp="1"/>
          </p:cNvSpPr>
          <p:nvPr>
            <p:ph idx="1"/>
          </p:nvPr>
        </p:nvSpPr>
        <p:spPr/>
        <p:txBody>
          <a:bodyPr/>
          <a:lstStyle/>
          <a:p>
            <a:endParaRPr lang="en-IN"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217770"/>
            <a:ext cx="9141612" cy="56402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092712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IN" dirty="0" smtClean="0"/>
              <a:t>Insulin Signal Transduction (Brief)</a:t>
            </a:r>
            <a:endParaRPr lang="en-IN" dirty="0"/>
          </a:p>
        </p:txBody>
      </p:sp>
      <p:sp>
        <p:nvSpPr>
          <p:cNvPr id="3" name="Content Placeholder 2"/>
          <p:cNvSpPr>
            <a:spLocks noGrp="1"/>
          </p:cNvSpPr>
          <p:nvPr>
            <p:ph idx="1"/>
          </p:nvPr>
        </p:nvSpPr>
        <p:spPr>
          <a:xfrm>
            <a:off x="76200" y="990600"/>
            <a:ext cx="8991600" cy="5791200"/>
          </a:xfrm>
        </p:spPr>
        <p:txBody>
          <a:bodyPr>
            <a:normAutofit/>
          </a:bodyPr>
          <a:lstStyle/>
          <a:p>
            <a:pPr marL="0" indent="0" algn="ctr">
              <a:buNone/>
            </a:pPr>
            <a:r>
              <a:rPr lang="en-IN" sz="2400" dirty="0" smtClean="0"/>
              <a:t>Insulin binding to cell surface receptor</a:t>
            </a:r>
          </a:p>
          <a:p>
            <a:pPr marL="0" indent="0" algn="ctr">
              <a:buNone/>
            </a:pPr>
            <a:endParaRPr lang="en-IN" sz="2400" dirty="0"/>
          </a:p>
          <a:p>
            <a:pPr marL="0" indent="0" algn="ctr">
              <a:buNone/>
            </a:pPr>
            <a:r>
              <a:rPr lang="en-IN" sz="2400" dirty="0" smtClean="0"/>
              <a:t>Tyrosine phosphorylation of Insulin Receptor Substrates (IRSs)</a:t>
            </a:r>
          </a:p>
          <a:p>
            <a:pPr marL="0" indent="0" algn="ctr">
              <a:buNone/>
            </a:pPr>
            <a:endParaRPr lang="en-IN" sz="2400" dirty="0"/>
          </a:p>
          <a:p>
            <a:pPr marL="0" indent="0" algn="ctr">
              <a:buNone/>
            </a:pPr>
            <a:r>
              <a:rPr lang="en-IN" sz="2400" dirty="0" smtClean="0"/>
              <a:t>Activation of PI3K by binding of IRSs on its regulatory subunit</a:t>
            </a:r>
          </a:p>
          <a:p>
            <a:pPr marL="0" indent="0" algn="ctr">
              <a:buNone/>
            </a:pPr>
            <a:endParaRPr lang="en-IN" sz="2400" dirty="0"/>
          </a:p>
          <a:p>
            <a:pPr marL="0" indent="0" algn="ctr">
              <a:buNone/>
            </a:pPr>
            <a:r>
              <a:rPr lang="en-IN" sz="2400" dirty="0" smtClean="0"/>
              <a:t>Activation of 3-phosphoinositide dependent protein kinases </a:t>
            </a:r>
          </a:p>
          <a:p>
            <a:pPr marL="0" indent="0" algn="ctr">
              <a:buNone/>
            </a:pPr>
            <a:r>
              <a:rPr lang="en-IN" sz="2400" dirty="0" smtClean="0"/>
              <a:t>(PDK-1 &amp; PDK-2)</a:t>
            </a:r>
          </a:p>
          <a:p>
            <a:pPr marL="0" indent="0" algn="ctr">
              <a:buNone/>
            </a:pPr>
            <a:endParaRPr lang="en-IN" sz="2400" dirty="0"/>
          </a:p>
          <a:p>
            <a:pPr marL="0" indent="0" algn="ctr">
              <a:buNone/>
            </a:pPr>
            <a:r>
              <a:rPr lang="en-IN" sz="2400" dirty="0" smtClean="0"/>
              <a:t>Activation of </a:t>
            </a:r>
            <a:r>
              <a:rPr lang="en-IN" sz="2400" dirty="0" err="1" smtClean="0"/>
              <a:t>Akt</a:t>
            </a:r>
            <a:r>
              <a:rPr lang="en-IN" sz="2400" dirty="0" smtClean="0"/>
              <a:t>/Protein kinase B (PKB) / atypical protein kinase C</a:t>
            </a:r>
            <a:r>
              <a:rPr lang="en-IN" sz="2400" dirty="0" smtClean="0">
                <a:sym typeface="Symbol"/>
              </a:rPr>
              <a:t>/</a:t>
            </a:r>
          </a:p>
          <a:p>
            <a:pPr marL="0" indent="0" algn="ctr">
              <a:buNone/>
            </a:pPr>
            <a:endParaRPr lang="en-IN" sz="2400" dirty="0">
              <a:sym typeface="Symbol"/>
            </a:endParaRPr>
          </a:p>
          <a:p>
            <a:pPr marL="0" indent="0" algn="ctr">
              <a:buNone/>
            </a:pPr>
            <a:r>
              <a:rPr lang="en-IN" sz="2400" dirty="0" smtClean="0">
                <a:sym typeface="Symbol"/>
              </a:rPr>
              <a:t>Activation of 160 </a:t>
            </a:r>
            <a:r>
              <a:rPr lang="en-IN" sz="2400" dirty="0" err="1" smtClean="0">
                <a:sym typeface="Symbol"/>
              </a:rPr>
              <a:t>kDa</a:t>
            </a:r>
            <a:r>
              <a:rPr lang="en-IN" sz="2400" dirty="0" smtClean="0">
                <a:sym typeface="Symbol"/>
              </a:rPr>
              <a:t> substrate (AS 160)</a:t>
            </a:r>
            <a:endParaRPr lang="en-IN" sz="2400" dirty="0" smtClean="0"/>
          </a:p>
          <a:p>
            <a:pPr marL="0" indent="0" algn="ctr">
              <a:buNone/>
            </a:pPr>
            <a:endParaRPr lang="en-IN" sz="2400" dirty="0"/>
          </a:p>
          <a:p>
            <a:pPr marL="0" indent="0" algn="ctr">
              <a:buNone/>
            </a:pPr>
            <a:endParaRPr lang="en-IN" sz="2400" dirty="0"/>
          </a:p>
        </p:txBody>
      </p:sp>
      <p:sp>
        <p:nvSpPr>
          <p:cNvPr id="4" name="Down Arrow 3"/>
          <p:cNvSpPr/>
          <p:nvPr/>
        </p:nvSpPr>
        <p:spPr>
          <a:xfrm>
            <a:off x="4343400" y="1447800"/>
            <a:ext cx="3048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Down Arrow 4"/>
          <p:cNvSpPr/>
          <p:nvPr/>
        </p:nvSpPr>
        <p:spPr>
          <a:xfrm>
            <a:off x="4343400" y="2286000"/>
            <a:ext cx="3048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Down Arrow 5"/>
          <p:cNvSpPr/>
          <p:nvPr/>
        </p:nvSpPr>
        <p:spPr>
          <a:xfrm>
            <a:off x="4343400" y="3124200"/>
            <a:ext cx="3048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Down Arrow 6"/>
          <p:cNvSpPr/>
          <p:nvPr/>
        </p:nvSpPr>
        <p:spPr>
          <a:xfrm>
            <a:off x="4343400" y="4419600"/>
            <a:ext cx="3048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Down Arrow 7"/>
          <p:cNvSpPr/>
          <p:nvPr/>
        </p:nvSpPr>
        <p:spPr>
          <a:xfrm>
            <a:off x="4343400" y="5334000"/>
            <a:ext cx="3048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xmlns="" val="3054013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91600" cy="1143000"/>
          </a:xfrm>
        </p:spPr>
        <p:txBody>
          <a:bodyPr/>
          <a:lstStyle/>
          <a:p>
            <a:r>
              <a:rPr lang="en-IN" dirty="0"/>
              <a:t>Insulin Signal Transduction (Brief)</a:t>
            </a:r>
          </a:p>
        </p:txBody>
      </p:sp>
      <p:sp>
        <p:nvSpPr>
          <p:cNvPr id="3" name="Content Placeholder 2"/>
          <p:cNvSpPr>
            <a:spLocks noGrp="1"/>
          </p:cNvSpPr>
          <p:nvPr>
            <p:ph idx="1"/>
          </p:nvPr>
        </p:nvSpPr>
        <p:spPr>
          <a:xfrm>
            <a:off x="76200" y="1219200"/>
            <a:ext cx="8991600" cy="5562600"/>
          </a:xfrm>
        </p:spPr>
        <p:txBody>
          <a:bodyPr>
            <a:normAutofit lnSpcReduction="10000"/>
          </a:bodyPr>
          <a:lstStyle/>
          <a:p>
            <a:pPr marL="0" indent="0" algn="ctr">
              <a:buNone/>
            </a:pPr>
            <a:r>
              <a:rPr lang="en-IN" sz="2400" dirty="0" smtClean="0"/>
              <a:t>Activation of AS 160</a:t>
            </a:r>
          </a:p>
          <a:p>
            <a:pPr marL="0" indent="0" algn="ctr">
              <a:buNone/>
            </a:pPr>
            <a:endParaRPr lang="en-IN" sz="2400" dirty="0"/>
          </a:p>
          <a:p>
            <a:pPr marL="0" indent="0" algn="ctr">
              <a:buNone/>
            </a:pPr>
            <a:r>
              <a:rPr lang="en-IN" sz="2400" dirty="0" smtClean="0"/>
              <a:t>Translocation of Insulin mediated GLUT-4 from I/cellular vesicles to plasma membrane</a:t>
            </a:r>
          </a:p>
          <a:p>
            <a:pPr marL="0" indent="0" algn="ctr">
              <a:buNone/>
            </a:pPr>
            <a:endParaRPr lang="en-IN" sz="2400" dirty="0"/>
          </a:p>
          <a:p>
            <a:pPr marL="0" indent="0" algn="ctr">
              <a:buNone/>
            </a:pPr>
            <a:r>
              <a:rPr lang="en-IN" sz="2400" dirty="0" smtClean="0"/>
              <a:t>Extra to intracellular transport of glucose</a:t>
            </a:r>
          </a:p>
          <a:p>
            <a:pPr marL="0" indent="0" algn="ctr">
              <a:buNone/>
            </a:pPr>
            <a:r>
              <a:rPr lang="en-IN" sz="2400" dirty="0" smtClean="0"/>
              <a:t>-----------------------------------------------------------------------</a:t>
            </a:r>
          </a:p>
          <a:p>
            <a:pPr marL="0" indent="0" algn="ctr">
              <a:buNone/>
            </a:pPr>
            <a:r>
              <a:rPr lang="en-IN" sz="2400" dirty="0" smtClean="0"/>
              <a:t>Rho-Kinase (ROCK1 &amp; ROCK2)</a:t>
            </a:r>
          </a:p>
          <a:p>
            <a:pPr marL="0" indent="0" algn="ctr">
              <a:buNone/>
            </a:pPr>
            <a:endParaRPr lang="en-IN" sz="2400" dirty="0"/>
          </a:p>
          <a:p>
            <a:pPr marL="0" indent="0" algn="ctr">
              <a:buNone/>
            </a:pPr>
            <a:r>
              <a:rPr lang="en-IN" sz="2400" dirty="0" smtClean="0"/>
              <a:t>Facilitates insulin stimulated IRS-1 associated PI3K activity </a:t>
            </a:r>
          </a:p>
          <a:p>
            <a:pPr marL="0" indent="0" algn="ctr">
              <a:buNone/>
            </a:pPr>
            <a:r>
              <a:rPr lang="en-IN" sz="2400" dirty="0" smtClean="0"/>
              <a:t>(by 632/635 serine phosphorylation of IRS-1)</a:t>
            </a:r>
          </a:p>
          <a:p>
            <a:pPr marL="0" indent="0" algn="ctr">
              <a:buNone/>
            </a:pPr>
            <a:endParaRPr lang="en-IN" sz="2400" dirty="0"/>
          </a:p>
          <a:p>
            <a:pPr marL="0" indent="0" algn="ctr">
              <a:buNone/>
            </a:pPr>
            <a:r>
              <a:rPr lang="en-IN" sz="2400" dirty="0" smtClean="0"/>
              <a:t>Negative ROCK activity promotes insulin resistance</a:t>
            </a:r>
            <a:endParaRPr lang="en-IN" sz="2400" dirty="0"/>
          </a:p>
          <a:p>
            <a:pPr marL="0" indent="0" algn="ctr">
              <a:buNone/>
            </a:pPr>
            <a:endParaRPr lang="en-IN" sz="2400" dirty="0" smtClean="0"/>
          </a:p>
          <a:p>
            <a:pPr marL="0" indent="0" algn="ctr">
              <a:buNone/>
            </a:pPr>
            <a:endParaRPr lang="en-IN" sz="2400" dirty="0" smtClean="0"/>
          </a:p>
          <a:p>
            <a:pPr marL="0" indent="0" algn="ctr">
              <a:buNone/>
            </a:pPr>
            <a:endParaRPr lang="en-IN" sz="2400" dirty="0"/>
          </a:p>
          <a:p>
            <a:pPr marL="0" indent="0" algn="ctr">
              <a:buNone/>
            </a:pPr>
            <a:endParaRPr lang="en-IN" sz="2400" dirty="0"/>
          </a:p>
        </p:txBody>
      </p:sp>
      <p:sp>
        <p:nvSpPr>
          <p:cNvPr id="4" name="Down Arrow 3"/>
          <p:cNvSpPr/>
          <p:nvPr/>
        </p:nvSpPr>
        <p:spPr>
          <a:xfrm>
            <a:off x="4336473" y="1600200"/>
            <a:ext cx="3048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Down Arrow 4"/>
          <p:cNvSpPr/>
          <p:nvPr/>
        </p:nvSpPr>
        <p:spPr>
          <a:xfrm>
            <a:off x="4336473" y="2743200"/>
            <a:ext cx="3048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Down Arrow 5"/>
          <p:cNvSpPr/>
          <p:nvPr/>
        </p:nvSpPr>
        <p:spPr>
          <a:xfrm>
            <a:off x="4336473" y="4381500"/>
            <a:ext cx="304800" cy="4191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Down Arrow 6"/>
          <p:cNvSpPr/>
          <p:nvPr/>
        </p:nvSpPr>
        <p:spPr>
          <a:xfrm>
            <a:off x="4336473" y="5562600"/>
            <a:ext cx="3048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xmlns="" val="1185420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91600" cy="1143000"/>
          </a:xfrm>
        </p:spPr>
        <p:txBody>
          <a:bodyPr>
            <a:normAutofit fontScale="90000"/>
          </a:bodyPr>
          <a:lstStyle/>
          <a:p>
            <a:r>
              <a:rPr lang="en-IN" dirty="0" smtClean="0"/>
              <a:t>Negative modulators for insulin signalling</a:t>
            </a:r>
            <a:endParaRPr lang="en-IN" dirty="0"/>
          </a:p>
        </p:txBody>
      </p:sp>
      <p:sp>
        <p:nvSpPr>
          <p:cNvPr id="3" name="Content Placeholder 2"/>
          <p:cNvSpPr>
            <a:spLocks noGrp="1"/>
          </p:cNvSpPr>
          <p:nvPr>
            <p:ph idx="1"/>
          </p:nvPr>
        </p:nvSpPr>
        <p:spPr>
          <a:xfrm>
            <a:off x="76200" y="1066800"/>
            <a:ext cx="8991600" cy="5715000"/>
          </a:xfrm>
        </p:spPr>
        <p:txBody>
          <a:bodyPr/>
          <a:lstStyle/>
          <a:p>
            <a:r>
              <a:rPr lang="en-IN" dirty="0" smtClean="0"/>
              <a:t>Physiological regulation of insulin action = </a:t>
            </a:r>
          </a:p>
          <a:p>
            <a:pPr marL="0" indent="0">
              <a:buNone/>
            </a:pPr>
            <a:r>
              <a:rPr lang="en-IN" dirty="0"/>
              <a:t> </a:t>
            </a:r>
            <a:r>
              <a:rPr lang="en-IN" dirty="0" smtClean="0"/>
              <a:t>   Balance between phosphorylation and  </a:t>
            </a:r>
          </a:p>
          <a:p>
            <a:pPr marL="0" indent="0">
              <a:buNone/>
            </a:pPr>
            <a:r>
              <a:rPr lang="en-IN" dirty="0"/>
              <a:t> </a:t>
            </a:r>
            <a:r>
              <a:rPr lang="en-IN" dirty="0" smtClean="0"/>
              <a:t>   </a:t>
            </a:r>
            <a:r>
              <a:rPr lang="en-IN" dirty="0" err="1" smtClean="0"/>
              <a:t>dephosphorylation</a:t>
            </a:r>
            <a:r>
              <a:rPr lang="en-IN" dirty="0" smtClean="0"/>
              <a:t> of IR by Protein tyrosine </a:t>
            </a:r>
          </a:p>
          <a:p>
            <a:pPr marL="0" indent="0">
              <a:buNone/>
            </a:pPr>
            <a:r>
              <a:rPr lang="en-IN" dirty="0"/>
              <a:t> </a:t>
            </a:r>
            <a:r>
              <a:rPr lang="en-IN" dirty="0" smtClean="0"/>
              <a:t>   phosphatases</a:t>
            </a:r>
          </a:p>
          <a:p>
            <a:endParaRPr lang="en-IN" dirty="0" smtClean="0"/>
          </a:p>
          <a:p>
            <a:r>
              <a:rPr lang="en-IN" dirty="0" smtClean="0"/>
              <a:t>Additionally, a lipid phosphatase (PTEN) </a:t>
            </a:r>
            <a:r>
              <a:rPr lang="en-IN" dirty="0" err="1" smtClean="0"/>
              <a:t>hydrolyzes</a:t>
            </a:r>
            <a:r>
              <a:rPr lang="en-IN" dirty="0" smtClean="0"/>
              <a:t> conversion of PIP3 to PIP2 </a:t>
            </a:r>
            <a:r>
              <a:rPr lang="en-IN" dirty="0" smtClean="0">
                <a:sym typeface="Symbol"/>
              </a:rPr>
              <a:t> antagonizes the PI3K pathway of insulin signal transduction  can contribute to insulin resistance</a:t>
            </a:r>
            <a:endParaRPr lang="en-IN" dirty="0"/>
          </a:p>
        </p:txBody>
      </p:sp>
    </p:spTree>
    <p:extLst>
      <p:ext uri="{BB962C8B-B14F-4D97-AF65-F5344CB8AC3E}">
        <p14:creationId xmlns:p14="http://schemas.microsoft.com/office/powerpoint/2010/main" xmlns="" val="28894705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IN" dirty="0" smtClean="0"/>
              <a:t>Insulin Receptor : Normal Signal Transduction </a:t>
            </a:r>
            <a:endParaRPr lang="en-IN"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3495" y="1143000"/>
            <a:ext cx="9024619" cy="5181600"/>
          </a:xfrm>
        </p:spPr>
      </p:pic>
      <p:sp>
        <p:nvSpPr>
          <p:cNvPr id="6" name="TextBox 5"/>
          <p:cNvSpPr txBox="1"/>
          <p:nvPr/>
        </p:nvSpPr>
        <p:spPr>
          <a:xfrm>
            <a:off x="6324600" y="5751731"/>
            <a:ext cx="2514600" cy="646331"/>
          </a:xfrm>
          <a:prstGeom prst="rect">
            <a:avLst/>
          </a:prstGeom>
          <a:noFill/>
        </p:spPr>
        <p:txBody>
          <a:bodyPr wrap="square" rtlCol="0">
            <a:spAutoFit/>
          </a:bodyPr>
          <a:lstStyle/>
          <a:p>
            <a:pPr algn="ctr"/>
            <a:r>
              <a:rPr lang="en-IN" b="1" dirty="0" smtClean="0"/>
              <a:t>Normal Signal Transduction</a:t>
            </a:r>
            <a:endParaRPr lang="en-IN" b="1" dirty="0"/>
          </a:p>
        </p:txBody>
      </p:sp>
      <p:cxnSp>
        <p:nvCxnSpPr>
          <p:cNvPr id="11" name="Straight Arrow Connector 10"/>
          <p:cNvCxnSpPr/>
          <p:nvPr/>
        </p:nvCxnSpPr>
        <p:spPr>
          <a:xfrm flipH="1" flipV="1">
            <a:off x="6934200" y="4495800"/>
            <a:ext cx="647700" cy="1255931"/>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4343400" y="5123766"/>
            <a:ext cx="2514600" cy="819834"/>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905585" y="3616036"/>
            <a:ext cx="667170" cy="369332"/>
          </a:xfrm>
          <a:prstGeom prst="rect">
            <a:avLst/>
          </a:prstGeom>
        </p:spPr>
        <p:txBody>
          <a:bodyPr wrap="none">
            <a:spAutoFit/>
          </a:bodyPr>
          <a:lstStyle/>
          <a:p>
            <a:r>
              <a:rPr lang="en-IN" dirty="0"/>
              <a:t>(PIP2</a:t>
            </a:r>
          </a:p>
        </p:txBody>
      </p:sp>
      <p:sp>
        <p:nvSpPr>
          <p:cNvPr id="8" name="Rectangle 7"/>
          <p:cNvSpPr/>
          <p:nvPr/>
        </p:nvSpPr>
        <p:spPr>
          <a:xfrm>
            <a:off x="2209800" y="3613666"/>
            <a:ext cx="737702" cy="369332"/>
          </a:xfrm>
          <a:prstGeom prst="rect">
            <a:avLst/>
          </a:prstGeom>
        </p:spPr>
        <p:txBody>
          <a:bodyPr wrap="none">
            <a:spAutoFit/>
          </a:bodyPr>
          <a:lstStyle/>
          <a:p>
            <a:r>
              <a:rPr lang="en-IN" dirty="0"/>
              <a:t>(PIP3)</a:t>
            </a:r>
          </a:p>
        </p:txBody>
      </p:sp>
      <p:sp>
        <p:nvSpPr>
          <p:cNvPr id="9" name="Rectangle 8"/>
          <p:cNvSpPr/>
          <p:nvPr/>
        </p:nvSpPr>
        <p:spPr>
          <a:xfrm>
            <a:off x="457200" y="3613666"/>
            <a:ext cx="737702" cy="369332"/>
          </a:xfrm>
          <a:prstGeom prst="rect">
            <a:avLst/>
          </a:prstGeom>
        </p:spPr>
        <p:txBody>
          <a:bodyPr wrap="none">
            <a:spAutoFit/>
          </a:bodyPr>
          <a:lstStyle/>
          <a:p>
            <a:r>
              <a:rPr lang="en-IN" dirty="0"/>
              <a:t>(PIP3)</a:t>
            </a:r>
          </a:p>
        </p:txBody>
      </p:sp>
    </p:spTree>
    <p:extLst>
      <p:ext uri="{BB962C8B-B14F-4D97-AF65-F5344CB8AC3E}">
        <p14:creationId xmlns:p14="http://schemas.microsoft.com/office/powerpoint/2010/main" xmlns="" val="40192682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IN" dirty="0" smtClean="0"/>
              <a:t>Target 1: Inhibition of serine phosphorylation of IRS-1</a:t>
            </a:r>
            <a:endParaRPr lang="en-IN"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18175" y="1524000"/>
            <a:ext cx="8907652" cy="5029199"/>
          </a:xfrm>
        </p:spPr>
      </p:pic>
      <p:sp>
        <p:nvSpPr>
          <p:cNvPr id="5" name="TextBox 4"/>
          <p:cNvSpPr txBox="1"/>
          <p:nvPr/>
        </p:nvSpPr>
        <p:spPr>
          <a:xfrm>
            <a:off x="6629400" y="5181600"/>
            <a:ext cx="2514600" cy="369332"/>
          </a:xfrm>
          <a:prstGeom prst="rect">
            <a:avLst/>
          </a:prstGeom>
          <a:noFill/>
        </p:spPr>
        <p:txBody>
          <a:bodyPr wrap="square" rtlCol="0">
            <a:spAutoFit/>
          </a:bodyPr>
          <a:lstStyle/>
          <a:p>
            <a:r>
              <a:rPr lang="en-IN" dirty="0" smtClean="0"/>
              <a:t>Serine Phosphorylation</a:t>
            </a:r>
            <a:endParaRPr lang="en-IN" dirty="0"/>
          </a:p>
        </p:txBody>
      </p:sp>
      <p:cxnSp>
        <p:nvCxnSpPr>
          <p:cNvPr id="7" name="Straight Arrow Connector 6"/>
          <p:cNvCxnSpPr/>
          <p:nvPr/>
        </p:nvCxnSpPr>
        <p:spPr>
          <a:xfrm flipH="1" flipV="1">
            <a:off x="7162800" y="4724400"/>
            <a:ext cx="533400" cy="4572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019800" y="4114800"/>
            <a:ext cx="990600" cy="10668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495800" y="5739245"/>
            <a:ext cx="3390900" cy="381000"/>
          </a:xfrm>
          <a:prstGeom prst="rect">
            <a:avLst/>
          </a:prstGeom>
          <a:noFill/>
        </p:spPr>
        <p:txBody>
          <a:bodyPr wrap="square" rtlCol="0">
            <a:spAutoFit/>
          </a:bodyPr>
          <a:lstStyle/>
          <a:p>
            <a:r>
              <a:rPr lang="en-IN" dirty="0" smtClean="0"/>
              <a:t>Reduced attraction of IRS to PI3K</a:t>
            </a:r>
            <a:endParaRPr lang="en-IN" dirty="0"/>
          </a:p>
        </p:txBody>
      </p:sp>
      <p:cxnSp>
        <p:nvCxnSpPr>
          <p:cNvPr id="13" name="Straight Arrow Connector 12"/>
          <p:cNvCxnSpPr/>
          <p:nvPr/>
        </p:nvCxnSpPr>
        <p:spPr>
          <a:xfrm flipV="1">
            <a:off x="6191250" y="5366266"/>
            <a:ext cx="0" cy="37297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81000" y="6324600"/>
            <a:ext cx="8458200" cy="381000"/>
          </a:xfrm>
          <a:prstGeom prst="rect">
            <a:avLst/>
          </a:prstGeom>
          <a:noFill/>
        </p:spPr>
        <p:txBody>
          <a:bodyPr wrap="square" rtlCol="0">
            <a:spAutoFit/>
          </a:bodyPr>
          <a:lstStyle/>
          <a:p>
            <a:pPr marL="285750" indent="-285750">
              <a:buFont typeface="Arial" pitchFamily="34" charset="0"/>
              <a:buChar char="•"/>
            </a:pPr>
            <a:r>
              <a:rPr lang="en-IN" b="1" dirty="0" smtClean="0">
                <a:solidFill>
                  <a:srgbClr val="FF0000"/>
                </a:solidFill>
              </a:rPr>
              <a:t>Thus, inhibition of serine phosphorylation of IRS-1 can reduce insulin resistance</a:t>
            </a:r>
            <a:endParaRPr lang="en-IN" b="1" dirty="0">
              <a:solidFill>
                <a:srgbClr val="FF0000"/>
              </a:solidFill>
            </a:endParaRPr>
          </a:p>
        </p:txBody>
      </p:sp>
      <p:sp>
        <p:nvSpPr>
          <p:cNvPr id="15" name="Down Arrow 14"/>
          <p:cNvSpPr/>
          <p:nvPr/>
        </p:nvSpPr>
        <p:spPr>
          <a:xfrm>
            <a:off x="7010400" y="5550932"/>
            <a:ext cx="45719" cy="188313"/>
          </a:xfrm>
          <a:prstGeom prst="downArrow">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p:cNvSpPr txBox="1"/>
          <p:nvPr/>
        </p:nvSpPr>
        <p:spPr>
          <a:xfrm>
            <a:off x="609600" y="3962400"/>
            <a:ext cx="762000" cy="369332"/>
          </a:xfrm>
          <a:prstGeom prst="rect">
            <a:avLst/>
          </a:prstGeom>
          <a:noFill/>
        </p:spPr>
        <p:txBody>
          <a:bodyPr wrap="square" rtlCol="0">
            <a:spAutoFit/>
          </a:bodyPr>
          <a:lstStyle/>
          <a:p>
            <a:r>
              <a:rPr lang="en-IN" dirty="0" smtClean="0"/>
              <a:t>(PIP3)</a:t>
            </a:r>
            <a:endParaRPr lang="en-IN" dirty="0"/>
          </a:p>
        </p:txBody>
      </p:sp>
      <p:sp>
        <p:nvSpPr>
          <p:cNvPr id="6" name="TextBox 5"/>
          <p:cNvSpPr txBox="1"/>
          <p:nvPr/>
        </p:nvSpPr>
        <p:spPr>
          <a:xfrm>
            <a:off x="2209800" y="3962400"/>
            <a:ext cx="838200" cy="369332"/>
          </a:xfrm>
          <a:prstGeom prst="rect">
            <a:avLst/>
          </a:prstGeom>
          <a:noFill/>
        </p:spPr>
        <p:txBody>
          <a:bodyPr wrap="square" rtlCol="0">
            <a:spAutoFit/>
          </a:bodyPr>
          <a:lstStyle/>
          <a:p>
            <a:r>
              <a:rPr lang="en-IN" dirty="0" smtClean="0"/>
              <a:t>(PIP3)</a:t>
            </a:r>
            <a:endParaRPr lang="en-IN" dirty="0"/>
          </a:p>
        </p:txBody>
      </p:sp>
      <p:sp>
        <p:nvSpPr>
          <p:cNvPr id="8" name="TextBox 7"/>
          <p:cNvSpPr txBox="1"/>
          <p:nvPr/>
        </p:nvSpPr>
        <p:spPr>
          <a:xfrm>
            <a:off x="4953000" y="3962400"/>
            <a:ext cx="762000" cy="369332"/>
          </a:xfrm>
          <a:prstGeom prst="rect">
            <a:avLst/>
          </a:prstGeom>
          <a:noFill/>
        </p:spPr>
        <p:txBody>
          <a:bodyPr wrap="square" rtlCol="0">
            <a:spAutoFit/>
          </a:bodyPr>
          <a:lstStyle/>
          <a:p>
            <a:r>
              <a:rPr lang="en-IN" dirty="0" smtClean="0"/>
              <a:t>(PIP2)</a:t>
            </a:r>
            <a:endParaRPr lang="en-IN" dirty="0"/>
          </a:p>
        </p:txBody>
      </p:sp>
    </p:spTree>
    <p:extLst>
      <p:ext uri="{BB962C8B-B14F-4D97-AF65-F5344CB8AC3E}">
        <p14:creationId xmlns:p14="http://schemas.microsoft.com/office/powerpoint/2010/main" xmlns="" val="22843006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91600" cy="1752600"/>
          </a:xfrm>
        </p:spPr>
        <p:txBody>
          <a:bodyPr>
            <a:normAutofit/>
          </a:bodyPr>
          <a:lstStyle/>
          <a:p>
            <a:r>
              <a:rPr lang="en-IN" dirty="0" smtClean="0"/>
              <a:t>Target 2 : Correction of mitochondrial dysfunction</a:t>
            </a:r>
            <a:endParaRPr lang="en-IN" dirty="0"/>
          </a:p>
        </p:txBody>
      </p:sp>
      <p:sp>
        <p:nvSpPr>
          <p:cNvPr id="3" name="Content Placeholder 2"/>
          <p:cNvSpPr>
            <a:spLocks noGrp="1"/>
          </p:cNvSpPr>
          <p:nvPr>
            <p:ph idx="1"/>
          </p:nvPr>
        </p:nvSpPr>
        <p:spPr>
          <a:xfrm>
            <a:off x="152400" y="1752600"/>
            <a:ext cx="8839200" cy="5105400"/>
          </a:xfrm>
        </p:spPr>
        <p:txBody>
          <a:bodyPr>
            <a:normAutofit fontScale="92500" lnSpcReduction="10000"/>
          </a:bodyPr>
          <a:lstStyle/>
          <a:p>
            <a:r>
              <a:rPr lang="en-IN" dirty="0" smtClean="0"/>
              <a:t>Mitochondrial dysfunction in insulin target tissues </a:t>
            </a:r>
            <a:r>
              <a:rPr lang="en-IN" dirty="0" smtClean="0">
                <a:sym typeface="Symbol"/>
              </a:rPr>
              <a:t> activation of several serine kinase</a:t>
            </a:r>
          </a:p>
          <a:p>
            <a:pPr marL="0" indent="0">
              <a:buNone/>
            </a:pPr>
            <a:r>
              <a:rPr lang="en-IN" dirty="0">
                <a:sym typeface="Symbol"/>
              </a:rPr>
              <a:t> </a:t>
            </a:r>
            <a:endParaRPr lang="en-IN" dirty="0" smtClean="0">
              <a:sym typeface="Symbol"/>
            </a:endParaRPr>
          </a:p>
          <a:p>
            <a:pPr marL="0" indent="0">
              <a:buNone/>
            </a:pPr>
            <a:r>
              <a:rPr lang="en-IN" dirty="0">
                <a:sym typeface="Symbol"/>
              </a:rPr>
              <a:t> </a:t>
            </a:r>
            <a:r>
              <a:rPr lang="en-IN" dirty="0" smtClean="0">
                <a:sym typeface="Symbol"/>
              </a:rPr>
              <a:t>                </a:t>
            </a:r>
            <a:r>
              <a:rPr lang="en-IN" dirty="0" smtClean="0"/>
              <a:t>Serine phosphorylation of IRS-1 </a:t>
            </a:r>
          </a:p>
          <a:p>
            <a:pPr marL="0" indent="0">
              <a:buNone/>
            </a:pPr>
            <a:endParaRPr lang="en-IN" dirty="0"/>
          </a:p>
          <a:p>
            <a:pPr marL="0" indent="0">
              <a:buNone/>
            </a:pPr>
            <a:r>
              <a:rPr lang="en-IN" dirty="0" smtClean="0"/>
              <a:t>                               Insulin Resistance</a:t>
            </a:r>
          </a:p>
          <a:p>
            <a:pPr marL="0" indent="0">
              <a:buNone/>
            </a:pPr>
            <a:endParaRPr lang="en-IN" dirty="0"/>
          </a:p>
          <a:p>
            <a:r>
              <a:rPr lang="en-IN" dirty="0" smtClean="0"/>
              <a:t>Thus, drug induced manipulation to prevent mitochondrial dysfunction can prevent insulin resistance </a:t>
            </a:r>
            <a:endParaRPr lang="en-IN" dirty="0"/>
          </a:p>
        </p:txBody>
      </p:sp>
      <p:sp>
        <p:nvSpPr>
          <p:cNvPr id="4" name="Down Arrow 3"/>
          <p:cNvSpPr/>
          <p:nvPr/>
        </p:nvSpPr>
        <p:spPr>
          <a:xfrm>
            <a:off x="4010475" y="2590799"/>
            <a:ext cx="484632"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Down Arrow 4"/>
          <p:cNvSpPr/>
          <p:nvPr/>
        </p:nvSpPr>
        <p:spPr>
          <a:xfrm>
            <a:off x="4010475" y="3733800"/>
            <a:ext cx="484632"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xmlns="" val="9661567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400"/>
          </a:xfrm>
        </p:spPr>
        <p:txBody>
          <a:bodyPr>
            <a:normAutofit/>
          </a:bodyPr>
          <a:lstStyle/>
          <a:p>
            <a:r>
              <a:rPr lang="en-IN" dirty="0" smtClean="0"/>
              <a:t>Target 3: Inhibition of over-expression of p85alpha subunit of PI3K</a:t>
            </a:r>
            <a:endParaRPr lang="en-IN" dirty="0"/>
          </a:p>
        </p:txBody>
      </p:sp>
      <p:sp>
        <p:nvSpPr>
          <p:cNvPr id="3" name="Content Placeholder 2"/>
          <p:cNvSpPr>
            <a:spLocks noGrp="1"/>
          </p:cNvSpPr>
          <p:nvPr>
            <p:ph idx="1"/>
          </p:nvPr>
        </p:nvSpPr>
        <p:spPr>
          <a:xfrm>
            <a:off x="457200" y="1828800"/>
            <a:ext cx="8229600" cy="4297363"/>
          </a:xfrm>
        </p:spPr>
        <p:txBody>
          <a:bodyPr/>
          <a:lstStyle/>
          <a:p>
            <a:r>
              <a:rPr lang="en-IN" dirty="0" smtClean="0"/>
              <a:t>Overexpression of p85alpha subunit of Phosphatidylinositol (PI) 3 kinase – seen in overfeeding related insulin resistance</a:t>
            </a:r>
          </a:p>
          <a:p>
            <a:endParaRPr lang="en-IN" dirty="0" smtClean="0"/>
          </a:p>
          <a:p>
            <a:r>
              <a:rPr lang="en-IN" dirty="0" smtClean="0"/>
              <a:t>Inhibition of overexpression of p85alpha subunit or immunological inhibition of this protein – expected to reduce insulin resistance</a:t>
            </a:r>
            <a:endParaRPr lang="en-IN" dirty="0"/>
          </a:p>
        </p:txBody>
      </p:sp>
    </p:spTree>
    <p:extLst>
      <p:ext uri="{BB962C8B-B14F-4D97-AF65-F5344CB8AC3E}">
        <p14:creationId xmlns:p14="http://schemas.microsoft.com/office/powerpoint/2010/main" xmlns="" val="3648110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
            <a:ext cx="8610600" cy="2133600"/>
          </a:xfrm>
        </p:spPr>
        <p:txBody>
          <a:bodyPr anchor="t">
            <a:normAutofit fontScale="90000"/>
          </a:bodyPr>
          <a:lstStyle/>
          <a:p>
            <a:r>
              <a:rPr lang="en-IN" dirty="0" smtClean="0">
                <a:solidFill>
                  <a:schemeClr val="tx2">
                    <a:lumMod val="75000"/>
                  </a:schemeClr>
                </a:solidFill>
                <a:latin typeface="Gloucester MT Extra Condensed" pitchFamily="18" charset="0"/>
              </a:rPr>
              <a:t>WORLD CONGRESS ON </a:t>
            </a:r>
            <a:br>
              <a:rPr lang="en-IN" dirty="0" smtClean="0">
                <a:solidFill>
                  <a:schemeClr val="tx2">
                    <a:lumMod val="75000"/>
                  </a:schemeClr>
                </a:solidFill>
                <a:latin typeface="Gloucester MT Extra Condensed" pitchFamily="18" charset="0"/>
              </a:rPr>
            </a:br>
            <a:r>
              <a:rPr lang="en-IN" dirty="0" smtClean="0">
                <a:solidFill>
                  <a:schemeClr val="tx2">
                    <a:lumMod val="75000"/>
                  </a:schemeClr>
                </a:solidFill>
                <a:latin typeface="Gloucester MT Extra Condensed" pitchFamily="18" charset="0"/>
              </a:rPr>
              <a:t>PHARMACOLOGY – 2015</a:t>
            </a:r>
            <a:br>
              <a:rPr lang="en-IN" dirty="0" smtClean="0">
                <a:solidFill>
                  <a:schemeClr val="tx2">
                    <a:lumMod val="75000"/>
                  </a:schemeClr>
                </a:solidFill>
                <a:latin typeface="Gloucester MT Extra Condensed" pitchFamily="18" charset="0"/>
              </a:rPr>
            </a:br>
            <a:r>
              <a:rPr lang="en-IN" dirty="0" smtClean="0">
                <a:solidFill>
                  <a:schemeClr val="tx2">
                    <a:lumMod val="75000"/>
                  </a:schemeClr>
                </a:solidFill>
                <a:latin typeface="Gloucester MT Extra Condensed" pitchFamily="18" charset="0"/>
              </a:rPr>
              <a:t>July 20-22, Brisbane, Australia</a:t>
            </a:r>
            <a:r>
              <a:rPr lang="en-IN" dirty="0" smtClean="0"/>
              <a:t/>
            </a:r>
            <a:br>
              <a:rPr lang="en-IN" dirty="0" smtClean="0"/>
            </a:br>
            <a:r>
              <a:rPr lang="en-IN" dirty="0" smtClean="0"/>
              <a:t/>
            </a:r>
            <a:br>
              <a:rPr lang="en-IN" dirty="0" smtClean="0"/>
            </a:br>
            <a:endParaRPr lang="en-IN" dirty="0"/>
          </a:p>
        </p:txBody>
      </p:sp>
      <p:sp>
        <p:nvSpPr>
          <p:cNvPr id="3" name="Subtitle 2"/>
          <p:cNvSpPr>
            <a:spLocks noGrp="1"/>
          </p:cNvSpPr>
          <p:nvPr>
            <p:ph type="subTitle" idx="1"/>
          </p:nvPr>
        </p:nvSpPr>
        <p:spPr>
          <a:xfrm>
            <a:off x="381000" y="2133600"/>
            <a:ext cx="8382000" cy="4572000"/>
          </a:xfrm>
        </p:spPr>
        <p:txBody>
          <a:bodyPr>
            <a:normAutofit lnSpcReduction="10000"/>
          </a:bodyPr>
          <a:lstStyle/>
          <a:p>
            <a:r>
              <a:rPr lang="en-IN" dirty="0" smtClean="0">
                <a:solidFill>
                  <a:schemeClr val="tx1"/>
                </a:solidFill>
              </a:rPr>
              <a:t>Workshop on </a:t>
            </a:r>
          </a:p>
          <a:p>
            <a:r>
              <a:rPr lang="en-IN" b="1" i="1" dirty="0" smtClean="0">
                <a:solidFill>
                  <a:srgbClr val="C00000"/>
                </a:solidFill>
                <a:latin typeface="Baskerville Old Face" pitchFamily="18" charset="0"/>
              </a:rPr>
              <a:t>“Current And Future Trends in New Drug Development in Type-2 Diabetes Mellitus” </a:t>
            </a:r>
          </a:p>
          <a:p>
            <a:r>
              <a:rPr lang="en-IN" dirty="0" smtClean="0">
                <a:solidFill>
                  <a:schemeClr val="tx1"/>
                </a:solidFill>
              </a:rPr>
              <a:t>By</a:t>
            </a:r>
          </a:p>
          <a:p>
            <a:r>
              <a:rPr lang="en-IN" dirty="0" smtClean="0">
                <a:solidFill>
                  <a:srgbClr val="3409D1"/>
                </a:solidFill>
                <a:latin typeface="David" pitchFamily="34" charset="-79"/>
                <a:cs typeface="David" pitchFamily="34" charset="-79"/>
              </a:rPr>
              <a:t>Dr </a:t>
            </a:r>
            <a:r>
              <a:rPr lang="en-IN" dirty="0" err="1" smtClean="0">
                <a:solidFill>
                  <a:srgbClr val="3409D1"/>
                </a:solidFill>
                <a:latin typeface="David" pitchFamily="34" charset="-79"/>
                <a:cs typeface="David" pitchFamily="34" charset="-79"/>
              </a:rPr>
              <a:t>Vivek</a:t>
            </a:r>
            <a:r>
              <a:rPr lang="en-IN" dirty="0" smtClean="0">
                <a:solidFill>
                  <a:srgbClr val="3409D1"/>
                </a:solidFill>
                <a:latin typeface="David" pitchFamily="34" charset="-79"/>
                <a:cs typeface="David" pitchFamily="34" charset="-79"/>
              </a:rPr>
              <a:t> </a:t>
            </a:r>
            <a:r>
              <a:rPr lang="en-IN" dirty="0" err="1" smtClean="0">
                <a:solidFill>
                  <a:srgbClr val="3409D1"/>
                </a:solidFill>
                <a:latin typeface="David" pitchFamily="34" charset="-79"/>
                <a:cs typeface="David" pitchFamily="34" charset="-79"/>
              </a:rPr>
              <a:t>Lal</a:t>
            </a:r>
            <a:r>
              <a:rPr lang="en-IN" dirty="0" smtClean="0">
                <a:solidFill>
                  <a:srgbClr val="3409D1"/>
                </a:solidFill>
                <a:latin typeface="David" pitchFamily="34" charset="-79"/>
                <a:cs typeface="David" pitchFamily="34" charset="-79"/>
              </a:rPr>
              <a:t>, Ph.D., M.D., </a:t>
            </a:r>
            <a:r>
              <a:rPr lang="en-IN" dirty="0" err="1" smtClean="0">
                <a:solidFill>
                  <a:srgbClr val="3409D1"/>
                </a:solidFill>
                <a:latin typeface="David" pitchFamily="34" charset="-79"/>
                <a:cs typeface="David" pitchFamily="34" charset="-79"/>
              </a:rPr>
              <a:t>F.Cl.R</a:t>
            </a:r>
            <a:r>
              <a:rPr lang="en-IN" dirty="0" smtClean="0">
                <a:solidFill>
                  <a:srgbClr val="3409D1"/>
                </a:solidFill>
                <a:latin typeface="David" pitchFamily="34" charset="-79"/>
                <a:cs typeface="David" pitchFamily="34" charset="-79"/>
              </a:rPr>
              <a:t>.</a:t>
            </a:r>
          </a:p>
          <a:p>
            <a:r>
              <a:rPr lang="en-IN" dirty="0" smtClean="0">
                <a:solidFill>
                  <a:srgbClr val="3409D1"/>
                </a:solidFill>
                <a:latin typeface="David" pitchFamily="34" charset="-79"/>
                <a:cs typeface="David" pitchFamily="34" charset="-79"/>
              </a:rPr>
              <a:t>Associate Professor (Pharmacology)</a:t>
            </a:r>
          </a:p>
          <a:p>
            <a:r>
              <a:rPr lang="en-IN" dirty="0" smtClean="0">
                <a:solidFill>
                  <a:srgbClr val="3409D1"/>
                </a:solidFill>
                <a:latin typeface="David" pitchFamily="34" charset="-79"/>
                <a:cs typeface="David" pitchFamily="34" charset="-79"/>
              </a:rPr>
              <a:t>College of Medicine, King Faisal University</a:t>
            </a:r>
          </a:p>
          <a:p>
            <a:r>
              <a:rPr lang="en-IN" dirty="0" smtClean="0">
                <a:solidFill>
                  <a:srgbClr val="3409D1"/>
                </a:solidFill>
                <a:latin typeface="David" pitchFamily="34" charset="-79"/>
                <a:cs typeface="David" pitchFamily="34" charset="-79"/>
              </a:rPr>
              <a:t>Kingdom of Saudi Arabia</a:t>
            </a:r>
            <a:endParaRPr lang="en-IN" dirty="0">
              <a:solidFill>
                <a:srgbClr val="3409D1"/>
              </a:solidFill>
              <a:latin typeface="David" pitchFamily="34" charset="-79"/>
              <a:cs typeface="David" pitchFamily="34" charset="-79"/>
            </a:endParaRPr>
          </a:p>
          <a:p>
            <a:endParaRPr lang="en-IN"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853" y="609600"/>
            <a:ext cx="2226778" cy="17525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72745" y="574964"/>
            <a:ext cx="2050473" cy="15665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58091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r>
              <a:rPr lang="en-IN" dirty="0" smtClean="0"/>
              <a:t>Target 4: Stimulation of a novel insulin receptor signalling platform</a:t>
            </a:r>
            <a:endParaRPr lang="en-IN" dirty="0"/>
          </a:p>
        </p:txBody>
      </p:sp>
      <p:sp>
        <p:nvSpPr>
          <p:cNvPr id="3" name="Content Placeholder 2"/>
          <p:cNvSpPr>
            <a:spLocks noGrp="1"/>
          </p:cNvSpPr>
          <p:nvPr>
            <p:ph idx="1"/>
          </p:nvPr>
        </p:nvSpPr>
        <p:spPr>
          <a:xfrm>
            <a:off x="152400" y="1600200"/>
            <a:ext cx="8839200" cy="5105400"/>
          </a:xfrm>
        </p:spPr>
        <p:txBody>
          <a:bodyPr/>
          <a:lstStyle/>
          <a:p>
            <a:r>
              <a:rPr lang="en-IN" dirty="0" smtClean="0"/>
              <a:t>Membrane associated mammalian neuraminidase-1 (Neu1) + matrix metallo-proteinase-9 (MMP-9)  + </a:t>
            </a:r>
            <a:r>
              <a:rPr lang="en-IN" dirty="0" err="1" smtClean="0"/>
              <a:t>Neuromedin</a:t>
            </a:r>
            <a:r>
              <a:rPr lang="en-IN" dirty="0" smtClean="0"/>
              <a:t> B G-protein coupled receptor (GPCR) </a:t>
            </a:r>
          </a:p>
          <a:p>
            <a:endParaRPr lang="en-IN" dirty="0"/>
          </a:p>
          <a:p>
            <a:r>
              <a:rPr lang="en-IN" dirty="0" smtClean="0"/>
              <a:t>Essential for insulin induced IR stimulation</a:t>
            </a:r>
          </a:p>
          <a:p>
            <a:r>
              <a:rPr lang="en-IN" dirty="0" smtClean="0"/>
              <a:t>Many ligands (</a:t>
            </a:r>
            <a:r>
              <a:rPr lang="en-IN" dirty="0" err="1" smtClean="0"/>
              <a:t>Oseltamivir</a:t>
            </a:r>
            <a:r>
              <a:rPr lang="en-IN" dirty="0" smtClean="0"/>
              <a:t> / </a:t>
            </a:r>
            <a:r>
              <a:rPr lang="en-IN" dirty="0" err="1" smtClean="0"/>
              <a:t>Piperazine</a:t>
            </a:r>
            <a:r>
              <a:rPr lang="en-IN" dirty="0" smtClean="0"/>
              <a:t> / BIM-23127 respectively) can block these enzymes / receptor proteins </a:t>
            </a:r>
            <a:r>
              <a:rPr lang="en-IN" dirty="0" smtClean="0">
                <a:sym typeface="Symbol"/>
              </a:rPr>
              <a:t> insulin resistance</a:t>
            </a:r>
            <a:endParaRPr lang="en-IN" dirty="0"/>
          </a:p>
        </p:txBody>
      </p:sp>
      <p:sp>
        <p:nvSpPr>
          <p:cNvPr id="4" name="Down Arrow 3"/>
          <p:cNvSpPr/>
          <p:nvPr/>
        </p:nvSpPr>
        <p:spPr>
          <a:xfrm>
            <a:off x="3962400" y="3657600"/>
            <a:ext cx="484632"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xmlns="" val="17990705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752600"/>
          </a:xfrm>
        </p:spPr>
        <p:txBody>
          <a:bodyPr>
            <a:normAutofit/>
          </a:bodyPr>
          <a:lstStyle/>
          <a:p>
            <a:r>
              <a:rPr lang="en-IN" dirty="0"/>
              <a:t>Target 4: Stimulation of a novel insulin receptor signalling platform</a:t>
            </a:r>
          </a:p>
        </p:txBody>
      </p:sp>
      <p:sp>
        <p:nvSpPr>
          <p:cNvPr id="3" name="Content Placeholder 2"/>
          <p:cNvSpPr>
            <a:spLocks noGrp="1"/>
          </p:cNvSpPr>
          <p:nvPr>
            <p:ph idx="1"/>
          </p:nvPr>
        </p:nvSpPr>
        <p:spPr>
          <a:xfrm>
            <a:off x="457200" y="1981200"/>
            <a:ext cx="8229600" cy="4144963"/>
          </a:xfrm>
        </p:spPr>
        <p:txBody>
          <a:bodyPr/>
          <a:lstStyle/>
          <a:p>
            <a:r>
              <a:rPr lang="en-IN" dirty="0" smtClean="0"/>
              <a:t>Thus, individual or combined stimulation of these cross talk mechanisms can overcome or decrease insulin resistance</a:t>
            </a:r>
          </a:p>
          <a:p>
            <a:endParaRPr lang="en-IN" dirty="0"/>
          </a:p>
          <a:p>
            <a:r>
              <a:rPr lang="en-IN" dirty="0" smtClean="0"/>
              <a:t>Novel ligands can be searched by receptor ligand matching techniques, which can stimulate individual entities</a:t>
            </a:r>
            <a:endParaRPr lang="en-IN" dirty="0"/>
          </a:p>
        </p:txBody>
      </p:sp>
    </p:spTree>
    <p:extLst>
      <p:ext uri="{BB962C8B-B14F-4D97-AF65-F5344CB8AC3E}">
        <p14:creationId xmlns:p14="http://schemas.microsoft.com/office/powerpoint/2010/main" xmlns="" val="27359993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IN" dirty="0" smtClean="0"/>
              <a:t>Target 5 : Inhibition of PTEN</a:t>
            </a:r>
            <a:endParaRPr lang="en-IN" dirty="0"/>
          </a:p>
        </p:txBody>
      </p:sp>
      <p:sp>
        <p:nvSpPr>
          <p:cNvPr id="3" name="Content Placeholder 2"/>
          <p:cNvSpPr>
            <a:spLocks noGrp="1"/>
          </p:cNvSpPr>
          <p:nvPr>
            <p:ph idx="1"/>
          </p:nvPr>
        </p:nvSpPr>
        <p:spPr/>
        <p:txBody>
          <a:bodyPr/>
          <a:lstStyle/>
          <a:p>
            <a:r>
              <a:rPr lang="en-IN" dirty="0" smtClean="0"/>
              <a:t>PTEN is a negative modulator of insulin signal transduction</a:t>
            </a:r>
          </a:p>
          <a:p>
            <a:r>
              <a:rPr lang="en-IN" dirty="0" smtClean="0"/>
              <a:t>Its inhibition might be attempted by blocking this lipid phosphatase by novel blockers</a:t>
            </a:r>
          </a:p>
          <a:p>
            <a:r>
              <a:rPr lang="en-IN" dirty="0" smtClean="0"/>
              <a:t>Alternatively, its expression may be inhibited on chromosome 10</a:t>
            </a:r>
          </a:p>
          <a:p>
            <a:r>
              <a:rPr lang="en-IN" dirty="0" smtClean="0"/>
              <a:t>This can also contribute to overcoming insulin resistance</a:t>
            </a:r>
            <a:endParaRPr lang="en-IN" dirty="0"/>
          </a:p>
        </p:txBody>
      </p:sp>
    </p:spTree>
    <p:extLst>
      <p:ext uri="{BB962C8B-B14F-4D97-AF65-F5344CB8AC3E}">
        <p14:creationId xmlns:p14="http://schemas.microsoft.com/office/powerpoint/2010/main" xmlns="" val="3358418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IN" dirty="0" smtClean="0"/>
              <a:t>Inhibition of PTEN</a:t>
            </a:r>
            <a:endParaRPr lang="en-IN"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76200" y="1295400"/>
            <a:ext cx="8976823" cy="5334000"/>
          </a:xfrm>
        </p:spPr>
      </p:pic>
    </p:spTree>
    <p:extLst>
      <p:ext uri="{BB962C8B-B14F-4D97-AF65-F5344CB8AC3E}">
        <p14:creationId xmlns:p14="http://schemas.microsoft.com/office/powerpoint/2010/main" xmlns="" val="35731753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Group Activity</a:t>
            </a:r>
            <a:endParaRPr lang="en-IN" dirty="0"/>
          </a:p>
        </p:txBody>
      </p:sp>
      <p:sp>
        <p:nvSpPr>
          <p:cNvPr id="3" name="Content Placeholder 2"/>
          <p:cNvSpPr>
            <a:spLocks noGrp="1"/>
          </p:cNvSpPr>
          <p:nvPr>
            <p:ph idx="1"/>
          </p:nvPr>
        </p:nvSpPr>
        <p:spPr/>
        <p:txBody>
          <a:bodyPr anchor="ctr"/>
          <a:lstStyle/>
          <a:p>
            <a:pPr marL="0" indent="0" algn="ctr">
              <a:buNone/>
            </a:pPr>
            <a:r>
              <a:rPr lang="en-IN" dirty="0" smtClean="0"/>
              <a:t>All participants are now requested to jot down their own ideas about future research in T2DM management, especially with an overview of the shortcomings of the currently available drugs.</a:t>
            </a:r>
            <a:endParaRPr lang="en-IN" dirty="0"/>
          </a:p>
        </p:txBody>
      </p:sp>
    </p:spTree>
    <p:extLst>
      <p:ext uri="{BB962C8B-B14F-4D97-AF65-F5344CB8AC3E}">
        <p14:creationId xmlns:p14="http://schemas.microsoft.com/office/powerpoint/2010/main" xmlns="" val="33199600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IN" dirty="0" smtClean="0"/>
              <a:t>Conclusion</a:t>
            </a:r>
            <a:endParaRPr lang="en-IN" dirty="0"/>
          </a:p>
        </p:txBody>
      </p:sp>
      <p:sp>
        <p:nvSpPr>
          <p:cNvPr id="3" name="Content Placeholder 2"/>
          <p:cNvSpPr>
            <a:spLocks noGrp="1"/>
          </p:cNvSpPr>
          <p:nvPr>
            <p:ph idx="1"/>
          </p:nvPr>
        </p:nvSpPr>
        <p:spPr>
          <a:xfrm>
            <a:off x="76200" y="1143000"/>
            <a:ext cx="8991600" cy="5562600"/>
          </a:xfrm>
        </p:spPr>
        <p:txBody>
          <a:bodyPr/>
          <a:lstStyle/>
          <a:p>
            <a:r>
              <a:rPr lang="en-IN" dirty="0" smtClean="0"/>
              <a:t>Currently available pharmacological management of T2DM has many shortfalls!</a:t>
            </a:r>
          </a:p>
          <a:p>
            <a:r>
              <a:rPr lang="en-IN" dirty="0" err="1" smtClean="0"/>
              <a:t>Hypoglycemia</a:t>
            </a:r>
            <a:r>
              <a:rPr lang="en-IN" dirty="0" smtClean="0"/>
              <a:t>, weight gain, altered lipid profile and most importantly a poor </a:t>
            </a:r>
            <a:r>
              <a:rPr lang="en-IN" dirty="0" err="1" smtClean="0"/>
              <a:t>glycemic</a:t>
            </a:r>
            <a:r>
              <a:rPr lang="en-IN" dirty="0" smtClean="0"/>
              <a:t> control are major problems.</a:t>
            </a:r>
          </a:p>
          <a:p>
            <a:r>
              <a:rPr lang="en-IN" dirty="0" smtClean="0"/>
              <a:t>Of late, research got directed towards reducing blood sugar by irrational means – iatrogenic glycosuria and loss of sugars in stools – inherently dangerous!</a:t>
            </a:r>
            <a:endParaRPr lang="en-IN" dirty="0"/>
          </a:p>
        </p:txBody>
      </p:sp>
    </p:spTree>
    <p:extLst>
      <p:ext uri="{BB962C8B-B14F-4D97-AF65-F5344CB8AC3E}">
        <p14:creationId xmlns:p14="http://schemas.microsoft.com/office/powerpoint/2010/main" xmlns="" val="18914958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IN" dirty="0" smtClean="0"/>
              <a:t>Conclusion</a:t>
            </a:r>
            <a:endParaRPr lang="en-IN" dirty="0"/>
          </a:p>
        </p:txBody>
      </p:sp>
      <p:sp>
        <p:nvSpPr>
          <p:cNvPr id="3" name="Content Placeholder 2"/>
          <p:cNvSpPr>
            <a:spLocks noGrp="1"/>
          </p:cNvSpPr>
          <p:nvPr>
            <p:ph idx="1"/>
          </p:nvPr>
        </p:nvSpPr>
        <p:spPr>
          <a:xfrm>
            <a:off x="76200" y="1066800"/>
            <a:ext cx="8991600" cy="5715000"/>
          </a:xfrm>
        </p:spPr>
        <p:txBody>
          <a:bodyPr/>
          <a:lstStyle/>
          <a:p>
            <a:r>
              <a:rPr lang="en-IN" dirty="0" smtClean="0"/>
              <a:t>Out of the on-going research, only glycogen </a:t>
            </a:r>
            <a:r>
              <a:rPr lang="en-IN" dirty="0" err="1" smtClean="0"/>
              <a:t>phosphorylase</a:t>
            </a:r>
            <a:r>
              <a:rPr lang="en-IN" dirty="0" smtClean="0"/>
              <a:t> inhibitors and Protein Tyrosine Phosphatase 1B (PTP 1B) inhibitors show some promise</a:t>
            </a:r>
          </a:p>
          <a:p>
            <a:r>
              <a:rPr lang="en-IN" dirty="0" smtClean="0"/>
              <a:t>This workshop intended to suggest future research targets which may reduce insulin resistance</a:t>
            </a:r>
          </a:p>
          <a:p>
            <a:r>
              <a:rPr lang="en-IN" dirty="0" smtClean="0"/>
              <a:t>Mainstay of T2DM treatment is reduction of insulin resistance, and not insulin secretion!</a:t>
            </a:r>
          </a:p>
          <a:p>
            <a:r>
              <a:rPr lang="en-IN" dirty="0" smtClean="0"/>
              <a:t>This can precede future gene therapy!</a:t>
            </a:r>
            <a:endParaRPr lang="en-IN" dirty="0"/>
          </a:p>
        </p:txBody>
      </p:sp>
    </p:spTree>
    <p:extLst>
      <p:ext uri="{BB962C8B-B14F-4D97-AF65-F5344CB8AC3E}">
        <p14:creationId xmlns:p14="http://schemas.microsoft.com/office/powerpoint/2010/main" xmlns="" val="18863658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seotraininginchennai.com/images/thankyou.gif"/>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36598" y="1371600"/>
            <a:ext cx="9185697" cy="30575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313637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smtClean="0"/>
              <a:t>Let us meet again..</a:t>
            </a:r>
          </a:p>
        </p:txBody>
      </p:sp>
      <p:sp>
        <p:nvSpPr>
          <p:cNvPr id="63491" name="Content Placeholder 2"/>
          <p:cNvSpPr>
            <a:spLocks noGrp="1"/>
          </p:cNvSpPr>
          <p:nvPr>
            <p:ph idx="1"/>
          </p:nvPr>
        </p:nvSpPr>
        <p:spPr>
          <a:xfrm>
            <a:off x="-228600" y="1905000"/>
            <a:ext cx="9601200" cy="3840163"/>
          </a:xfrm>
        </p:spPr>
        <p:txBody>
          <a:bodyPr/>
          <a:lstStyle/>
          <a:p>
            <a:pPr marL="0" indent="0" algn="ctr">
              <a:buFont typeface="Wingdings" pitchFamily="2" charset="2"/>
              <a:buNone/>
            </a:pPr>
            <a:r>
              <a:rPr lang="en-US" dirty="0" smtClean="0"/>
              <a:t>We welcome you all to our future conferences of </a:t>
            </a:r>
            <a:endParaRPr lang="en-US" dirty="0" smtClean="0"/>
          </a:p>
          <a:p>
            <a:pPr marL="0" indent="0" algn="ctr">
              <a:buFont typeface="Wingdings" pitchFamily="2" charset="2"/>
              <a:buNone/>
            </a:pPr>
            <a:r>
              <a:rPr lang="en-US" dirty="0" smtClean="0"/>
              <a:t>OMICS </a:t>
            </a:r>
            <a:r>
              <a:rPr lang="en-US" dirty="0" smtClean="0"/>
              <a:t>International</a:t>
            </a:r>
          </a:p>
          <a:p>
            <a:pPr marL="0" indent="0" algn="ctr">
              <a:buFont typeface="Wingdings" pitchFamily="2" charset="2"/>
              <a:buNone/>
            </a:pPr>
            <a:r>
              <a:rPr lang="en-US" b="1" dirty="0" smtClean="0"/>
              <a:t>3</a:t>
            </a:r>
            <a:r>
              <a:rPr lang="en-US" b="1" baseline="30000" dirty="0" smtClean="0"/>
              <a:t>rd </a:t>
            </a:r>
            <a:r>
              <a:rPr lang="en-US" b="1" dirty="0" smtClean="0"/>
              <a:t>World Congress on Pharmacology</a:t>
            </a:r>
            <a:br>
              <a:rPr lang="en-US" b="1" dirty="0" smtClean="0"/>
            </a:br>
            <a:r>
              <a:rPr lang="en-US" dirty="0" smtClean="0"/>
              <a:t>On</a:t>
            </a:r>
          </a:p>
          <a:p>
            <a:pPr marL="0" indent="0" algn="ctr">
              <a:buFont typeface="Wingdings" pitchFamily="2" charset="2"/>
              <a:buNone/>
            </a:pPr>
            <a:r>
              <a:rPr lang="en-US" dirty="0" smtClean="0"/>
              <a:t> </a:t>
            </a:r>
            <a:r>
              <a:rPr lang="en-US" b="1" dirty="0" smtClean="0"/>
              <a:t>August 08-10, 2016 </a:t>
            </a:r>
            <a:r>
              <a:rPr lang="en-US" dirty="0" smtClean="0"/>
              <a:t>at </a:t>
            </a:r>
            <a:r>
              <a:rPr lang="en-US" b="1" dirty="0" smtClean="0"/>
              <a:t>Birmingham, </a:t>
            </a:r>
            <a:r>
              <a:rPr lang="en-US" b="1" dirty="0" smtClean="0"/>
              <a:t>UK </a:t>
            </a:r>
            <a:r>
              <a:rPr lang="en-US" dirty="0" smtClean="0">
                <a:hlinkClick r:id="rId2"/>
              </a:rPr>
              <a:t>http</a:t>
            </a:r>
            <a:r>
              <a:rPr lang="en-US" dirty="0" smtClean="0">
                <a:hlinkClick r:id="rId2"/>
              </a:rPr>
              <a:t>://</a:t>
            </a:r>
            <a:r>
              <a:rPr lang="en-US" dirty="0" smtClean="0">
                <a:hlinkClick r:id="rId2"/>
              </a:rPr>
              <a:t>pharmacology.pharmaceuticalconferences.com/</a:t>
            </a:r>
            <a:endParaRPr lang="en-US" dirty="0" smtClean="0"/>
          </a:p>
          <a:p>
            <a:pPr marL="0" indent="0">
              <a:buFont typeface="Wingdings" pitchFamily="2" charset="2"/>
              <a:buNone/>
            </a:pPr>
            <a:endParaRPr lang="en-US"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Sequence of discussion</a:t>
            </a:r>
            <a:endParaRPr lang="en-IN" dirty="0"/>
          </a:p>
        </p:txBody>
      </p:sp>
      <p:sp>
        <p:nvSpPr>
          <p:cNvPr id="3" name="Content Placeholder 2"/>
          <p:cNvSpPr>
            <a:spLocks noGrp="1"/>
          </p:cNvSpPr>
          <p:nvPr>
            <p:ph idx="1"/>
          </p:nvPr>
        </p:nvSpPr>
        <p:spPr/>
        <p:txBody>
          <a:bodyPr/>
          <a:lstStyle/>
          <a:p>
            <a:r>
              <a:rPr lang="en-IN" dirty="0" smtClean="0"/>
              <a:t>Introduction and Objectives</a:t>
            </a:r>
          </a:p>
          <a:p>
            <a:r>
              <a:rPr lang="en-IN" dirty="0" smtClean="0"/>
              <a:t>Current drug therapy of T2DM</a:t>
            </a:r>
          </a:p>
          <a:p>
            <a:r>
              <a:rPr lang="en-IN" dirty="0" smtClean="0"/>
              <a:t>Shortcomings of current modalities</a:t>
            </a:r>
          </a:p>
          <a:p>
            <a:r>
              <a:rPr lang="en-IN" dirty="0" smtClean="0"/>
              <a:t>Recent advances </a:t>
            </a:r>
          </a:p>
          <a:p>
            <a:r>
              <a:rPr lang="en-IN" dirty="0" smtClean="0"/>
              <a:t>Putative targets of future drug research</a:t>
            </a:r>
          </a:p>
          <a:p>
            <a:r>
              <a:rPr lang="en-IN" dirty="0" smtClean="0"/>
              <a:t>Group activity</a:t>
            </a:r>
          </a:p>
          <a:p>
            <a:r>
              <a:rPr lang="en-IN" dirty="0" smtClean="0"/>
              <a:t>Conclusion</a:t>
            </a:r>
            <a:endParaRPr lang="en-IN" dirty="0"/>
          </a:p>
        </p:txBody>
      </p:sp>
    </p:spTree>
    <p:extLst>
      <p:ext uri="{BB962C8B-B14F-4D97-AF65-F5344CB8AC3E}">
        <p14:creationId xmlns:p14="http://schemas.microsoft.com/office/powerpoint/2010/main" xmlns="" val="1543579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IN" dirty="0" smtClean="0"/>
              <a:t>Introduction</a:t>
            </a:r>
            <a:endParaRPr lang="en-IN" dirty="0"/>
          </a:p>
        </p:txBody>
      </p:sp>
      <p:sp>
        <p:nvSpPr>
          <p:cNvPr id="3" name="Content Placeholder 2"/>
          <p:cNvSpPr>
            <a:spLocks noGrp="1"/>
          </p:cNvSpPr>
          <p:nvPr>
            <p:ph idx="1"/>
          </p:nvPr>
        </p:nvSpPr>
        <p:spPr>
          <a:xfrm>
            <a:off x="152400" y="1295400"/>
            <a:ext cx="8839200" cy="5334000"/>
          </a:xfrm>
        </p:spPr>
        <p:txBody>
          <a:bodyPr/>
          <a:lstStyle/>
          <a:p>
            <a:pPr marL="0" indent="0" algn="ctr">
              <a:buNone/>
            </a:pPr>
            <a:r>
              <a:rPr lang="en-IN" i="1" u="sng" dirty="0" smtClean="0">
                <a:solidFill>
                  <a:srgbClr val="FF0000"/>
                </a:solidFill>
              </a:rPr>
              <a:t>T2DM : Some alarming facts</a:t>
            </a:r>
          </a:p>
          <a:p>
            <a:r>
              <a:rPr lang="en-IN" dirty="0" smtClean="0"/>
              <a:t>366 million patients globally</a:t>
            </a:r>
          </a:p>
          <a:p>
            <a:r>
              <a:rPr lang="en-IN" dirty="0" smtClean="0"/>
              <a:t>May rise to 552 million by 2030 (</a:t>
            </a:r>
            <a:r>
              <a:rPr lang="en-IN" i="1" dirty="0" smtClean="0"/>
              <a:t>International Diabetes Federation</a:t>
            </a:r>
            <a:r>
              <a:rPr lang="en-IN" dirty="0" smtClean="0"/>
              <a:t>)</a:t>
            </a:r>
          </a:p>
          <a:p>
            <a:r>
              <a:rPr lang="en-IN" dirty="0" smtClean="0"/>
              <a:t>Developing nations – alarming increase in incidence</a:t>
            </a:r>
          </a:p>
          <a:p>
            <a:r>
              <a:rPr lang="en-IN" dirty="0" smtClean="0"/>
              <a:t>Undiagnosed cases in Africa</a:t>
            </a:r>
          </a:p>
          <a:p>
            <a:r>
              <a:rPr lang="en-IN" dirty="0" smtClean="0"/>
              <a:t>Adoption of unhealthy lifestyle - major problem</a:t>
            </a:r>
          </a:p>
          <a:p>
            <a:endParaRPr lang="en-IN" dirty="0" smtClean="0"/>
          </a:p>
          <a:p>
            <a:pPr marL="0" indent="0" algn="ctr">
              <a:buNone/>
            </a:pPr>
            <a:endParaRPr lang="en-IN" dirty="0"/>
          </a:p>
        </p:txBody>
      </p:sp>
    </p:spTree>
    <p:extLst>
      <p:ext uri="{BB962C8B-B14F-4D97-AF65-F5344CB8AC3E}">
        <p14:creationId xmlns:p14="http://schemas.microsoft.com/office/powerpoint/2010/main" xmlns="" val="3438503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Objectives of Workshop</a:t>
            </a:r>
            <a:endParaRPr lang="en-IN" dirty="0"/>
          </a:p>
        </p:txBody>
      </p:sp>
      <p:sp>
        <p:nvSpPr>
          <p:cNvPr id="3" name="Content Placeholder 2"/>
          <p:cNvSpPr>
            <a:spLocks noGrp="1"/>
          </p:cNvSpPr>
          <p:nvPr>
            <p:ph idx="1"/>
          </p:nvPr>
        </p:nvSpPr>
        <p:spPr>
          <a:xfrm>
            <a:off x="457200" y="1600200"/>
            <a:ext cx="8229600" cy="4953000"/>
          </a:xfrm>
        </p:spPr>
        <p:txBody>
          <a:bodyPr>
            <a:normAutofit lnSpcReduction="10000"/>
          </a:bodyPr>
          <a:lstStyle/>
          <a:p>
            <a:pPr marL="0" indent="0" algn="ctr">
              <a:buNone/>
            </a:pPr>
            <a:r>
              <a:rPr lang="en-IN" dirty="0" smtClean="0"/>
              <a:t>Drug therapy of T2DM</a:t>
            </a:r>
          </a:p>
          <a:p>
            <a:r>
              <a:rPr lang="en-IN" dirty="0" smtClean="0"/>
              <a:t>Where we are?</a:t>
            </a:r>
          </a:p>
          <a:p>
            <a:r>
              <a:rPr lang="en-IN" dirty="0" smtClean="0"/>
              <a:t>Where are we headed?</a:t>
            </a:r>
          </a:p>
          <a:p>
            <a:r>
              <a:rPr lang="en-IN" dirty="0" smtClean="0"/>
              <a:t>New drugs in the pipeline</a:t>
            </a:r>
          </a:p>
          <a:p>
            <a:r>
              <a:rPr lang="en-IN" dirty="0" smtClean="0"/>
              <a:t>What are the fallacies / drawbacks of current trends?</a:t>
            </a:r>
          </a:p>
          <a:p>
            <a:r>
              <a:rPr lang="en-IN" dirty="0" smtClean="0"/>
              <a:t>What should we target for optimal management of T2DM – closest to a physiological control.</a:t>
            </a:r>
          </a:p>
          <a:p>
            <a:endParaRPr lang="en-IN" dirty="0"/>
          </a:p>
        </p:txBody>
      </p:sp>
    </p:spTree>
    <p:extLst>
      <p:ext uri="{BB962C8B-B14F-4D97-AF65-F5344CB8AC3E}">
        <p14:creationId xmlns:p14="http://schemas.microsoft.com/office/powerpoint/2010/main" xmlns="" val="3993149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IN" dirty="0" smtClean="0"/>
              <a:t>Current drug therapy of T2DM</a:t>
            </a:r>
            <a:endParaRPr lang="en-IN" dirty="0"/>
          </a:p>
        </p:txBody>
      </p:sp>
      <p:sp>
        <p:nvSpPr>
          <p:cNvPr id="3" name="Content Placeholder 2"/>
          <p:cNvSpPr>
            <a:spLocks noGrp="1"/>
          </p:cNvSpPr>
          <p:nvPr>
            <p:ph idx="1"/>
          </p:nvPr>
        </p:nvSpPr>
        <p:spPr>
          <a:xfrm>
            <a:off x="152400" y="1143000"/>
            <a:ext cx="8839200" cy="5562600"/>
          </a:xfrm>
        </p:spPr>
        <p:txBody>
          <a:bodyPr>
            <a:normAutofit/>
          </a:bodyPr>
          <a:lstStyle/>
          <a:p>
            <a:r>
              <a:rPr lang="en-IN" dirty="0" smtClean="0"/>
              <a:t>Stimulation of insulin secretion – Insulin </a:t>
            </a:r>
            <a:r>
              <a:rPr lang="en-IN" dirty="0" err="1" smtClean="0"/>
              <a:t>secretagogues</a:t>
            </a:r>
            <a:r>
              <a:rPr lang="en-IN" dirty="0" smtClean="0"/>
              <a:t> (Sulfonylureas, </a:t>
            </a:r>
            <a:r>
              <a:rPr lang="en-IN" dirty="0" err="1" smtClean="0"/>
              <a:t>meglitinides</a:t>
            </a:r>
            <a:r>
              <a:rPr lang="en-IN" dirty="0" smtClean="0"/>
              <a:t>, D-phenylalanine derivatives)</a:t>
            </a:r>
          </a:p>
          <a:p>
            <a:endParaRPr lang="en-IN" dirty="0" smtClean="0"/>
          </a:p>
          <a:p>
            <a:r>
              <a:rPr lang="en-IN" dirty="0" smtClean="0"/>
              <a:t>Facilitation of insulin action in liver, muscle and adipose tissue (</a:t>
            </a:r>
            <a:r>
              <a:rPr lang="en-IN" dirty="0" err="1" smtClean="0"/>
              <a:t>Biguanides</a:t>
            </a:r>
            <a:r>
              <a:rPr lang="en-IN" dirty="0" smtClean="0"/>
              <a:t>)</a:t>
            </a:r>
          </a:p>
          <a:p>
            <a:endParaRPr lang="en-IN" dirty="0" smtClean="0"/>
          </a:p>
          <a:p>
            <a:r>
              <a:rPr lang="en-IN" dirty="0" smtClean="0"/>
              <a:t>Partial reduction of insulin resistance (</a:t>
            </a:r>
            <a:r>
              <a:rPr lang="en-IN" dirty="0" err="1" smtClean="0"/>
              <a:t>Thiazolidinediones</a:t>
            </a:r>
            <a:r>
              <a:rPr lang="en-IN" dirty="0" smtClean="0"/>
              <a:t>)</a:t>
            </a:r>
          </a:p>
        </p:txBody>
      </p:sp>
    </p:spTree>
    <p:extLst>
      <p:ext uri="{BB962C8B-B14F-4D97-AF65-F5344CB8AC3E}">
        <p14:creationId xmlns:p14="http://schemas.microsoft.com/office/powerpoint/2010/main" xmlns="" val="3522759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IN" dirty="0"/>
              <a:t>Current drug therapy of T2DM</a:t>
            </a:r>
          </a:p>
        </p:txBody>
      </p:sp>
      <p:sp>
        <p:nvSpPr>
          <p:cNvPr id="3" name="Content Placeholder 2"/>
          <p:cNvSpPr>
            <a:spLocks noGrp="1"/>
          </p:cNvSpPr>
          <p:nvPr>
            <p:ph idx="1"/>
          </p:nvPr>
        </p:nvSpPr>
        <p:spPr>
          <a:xfrm>
            <a:off x="152400" y="1219200"/>
            <a:ext cx="8839200" cy="5486400"/>
          </a:xfrm>
        </p:spPr>
        <p:txBody>
          <a:bodyPr>
            <a:normAutofit lnSpcReduction="10000"/>
          </a:bodyPr>
          <a:lstStyle/>
          <a:p>
            <a:r>
              <a:rPr lang="en-IN" dirty="0"/>
              <a:t>Delaying intestinal glucose absorption (</a:t>
            </a:r>
            <a:r>
              <a:rPr lang="el-GR" dirty="0"/>
              <a:t>α</a:t>
            </a:r>
            <a:r>
              <a:rPr lang="en-IN" dirty="0"/>
              <a:t>-</a:t>
            </a:r>
            <a:r>
              <a:rPr lang="en-IN" dirty="0" err="1"/>
              <a:t>glucosidase</a:t>
            </a:r>
            <a:r>
              <a:rPr lang="en-IN" dirty="0"/>
              <a:t> inhibitors)</a:t>
            </a:r>
          </a:p>
          <a:p>
            <a:endParaRPr lang="en-IN" dirty="0" smtClean="0"/>
          </a:p>
          <a:p>
            <a:r>
              <a:rPr lang="en-IN" dirty="0" smtClean="0"/>
              <a:t>Enhancing action of </a:t>
            </a:r>
            <a:r>
              <a:rPr lang="en-IN" dirty="0" err="1" smtClean="0"/>
              <a:t>incretins</a:t>
            </a:r>
            <a:r>
              <a:rPr lang="en-IN" dirty="0" smtClean="0"/>
              <a:t> </a:t>
            </a:r>
            <a:r>
              <a:rPr lang="en-IN" dirty="0"/>
              <a:t>(GLP-1 agonists, DPP-4 inhibitors</a:t>
            </a:r>
            <a:r>
              <a:rPr lang="en-IN" dirty="0" smtClean="0"/>
              <a:t>)</a:t>
            </a:r>
          </a:p>
          <a:p>
            <a:endParaRPr lang="en-IN" dirty="0"/>
          </a:p>
          <a:p>
            <a:r>
              <a:rPr lang="en-IN" dirty="0" smtClean="0"/>
              <a:t>Inhibition of glucose reabsorption in kidneys (SGLTs)</a:t>
            </a:r>
          </a:p>
          <a:p>
            <a:endParaRPr lang="en-IN" dirty="0"/>
          </a:p>
          <a:p>
            <a:r>
              <a:rPr lang="en-IN" dirty="0" smtClean="0"/>
              <a:t>Miscellaneous drugs (</a:t>
            </a:r>
            <a:r>
              <a:rPr lang="en-IN" dirty="0" err="1" smtClean="0"/>
              <a:t>Pramlintide</a:t>
            </a:r>
            <a:r>
              <a:rPr lang="en-IN" dirty="0" smtClean="0"/>
              <a:t>, </a:t>
            </a:r>
            <a:r>
              <a:rPr lang="en-IN" dirty="0" err="1" smtClean="0"/>
              <a:t>Colesevelam</a:t>
            </a:r>
            <a:r>
              <a:rPr lang="en-IN" smtClean="0"/>
              <a:t>)</a:t>
            </a:r>
            <a:endParaRPr lang="en-IN" dirty="0"/>
          </a:p>
          <a:p>
            <a:endParaRPr lang="en-IN" dirty="0"/>
          </a:p>
        </p:txBody>
      </p:sp>
    </p:spTree>
    <p:extLst>
      <p:ext uri="{BB962C8B-B14F-4D97-AF65-F5344CB8AC3E}">
        <p14:creationId xmlns:p14="http://schemas.microsoft.com/office/powerpoint/2010/main" xmlns="" val="869726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IN" dirty="0" smtClean="0"/>
              <a:t>Thus, where are we, currently?</a:t>
            </a:r>
            <a:endParaRPr lang="en-IN" dirty="0"/>
          </a:p>
        </p:txBody>
      </p:sp>
      <p:sp>
        <p:nvSpPr>
          <p:cNvPr id="3" name="Content Placeholder 2"/>
          <p:cNvSpPr>
            <a:spLocks noGrp="1"/>
          </p:cNvSpPr>
          <p:nvPr>
            <p:ph idx="1"/>
          </p:nvPr>
        </p:nvSpPr>
        <p:spPr>
          <a:xfrm>
            <a:off x="76200" y="1066800"/>
            <a:ext cx="8991600" cy="5638800"/>
          </a:xfrm>
        </p:spPr>
        <p:txBody>
          <a:bodyPr/>
          <a:lstStyle/>
          <a:p>
            <a:r>
              <a:rPr lang="en-IN" dirty="0" smtClean="0"/>
              <a:t>Flogging a dying horse! (Insulin </a:t>
            </a:r>
            <a:r>
              <a:rPr lang="en-IN" dirty="0" err="1" smtClean="0"/>
              <a:t>secretagogues</a:t>
            </a:r>
            <a:r>
              <a:rPr lang="en-IN" dirty="0" smtClean="0"/>
              <a:t>) </a:t>
            </a:r>
          </a:p>
          <a:p>
            <a:pPr marL="648000" indent="-540000">
              <a:buNone/>
            </a:pPr>
            <a:r>
              <a:rPr lang="en-IN" dirty="0" smtClean="0"/>
              <a:t>    ~ Insulin resistance a bigger problem than deficiency </a:t>
            </a:r>
          </a:p>
          <a:p>
            <a:pPr marL="648000" indent="-540000">
              <a:buNone/>
            </a:pPr>
            <a:r>
              <a:rPr lang="en-IN" dirty="0"/>
              <a:t> </a:t>
            </a:r>
            <a:r>
              <a:rPr lang="en-IN" dirty="0" smtClean="0"/>
              <a:t>   ~ Overstimulation of beta cells may be counter-productive</a:t>
            </a:r>
          </a:p>
          <a:p>
            <a:pPr marL="0" indent="0">
              <a:buNone/>
            </a:pPr>
            <a:r>
              <a:rPr lang="en-IN" dirty="0" smtClean="0"/>
              <a:t>     ~ May lead to </a:t>
            </a:r>
            <a:r>
              <a:rPr lang="en-IN" dirty="0" err="1" smtClean="0"/>
              <a:t>hypoglycemia</a:t>
            </a:r>
            <a:endParaRPr lang="en-IN" dirty="0" smtClean="0"/>
          </a:p>
          <a:p>
            <a:r>
              <a:rPr lang="en-IN" dirty="0" smtClean="0"/>
              <a:t>Delaying intestinal glucose absorption </a:t>
            </a:r>
          </a:p>
          <a:p>
            <a:pPr marL="540000" indent="-457200">
              <a:buNone/>
            </a:pPr>
            <a:r>
              <a:rPr lang="en-IN" dirty="0"/>
              <a:t> </a:t>
            </a:r>
            <a:r>
              <a:rPr lang="en-IN" dirty="0" smtClean="0"/>
              <a:t>   ~ </a:t>
            </a:r>
            <a:r>
              <a:rPr lang="en-IN" dirty="0" err="1" smtClean="0"/>
              <a:t>Unphysiological</a:t>
            </a:r>
            <a:r>
              <a:rPr lang="en-IN" dirty="0" smtClean="0"/>
              <a:t> – increases sugar content of </a:t>
            </a:r>
            <a:r>
              <a:rPr lang="en-IN" dirty="0" err="1" smtClean="0"/>
              <a:t>feces</a:t>
            </a:r>
            <a:r>
              <a:rPr lang="en-IN" dirty="0" smtClean="0"/>
              <a:t> with related adverse effects</a:t>
            </a:r>
            <a:endParaRPr lang="en-IN" dirty="0"/>
          </a:p>
        </p:txBody>
      </p:sp>
    </p:spTree>
    <p:extLst>
      <p:ext uri="{BB962C8B-B14F-4D97-AF65-F5344CB8AC3E}">
        <p14:creationId xmlns:p14="http://schemas.microsoft.com/office/powerpoint/2010/main" xmlns="" val="35924701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4678</TotalTime>
  <Words>1800</Words>
  <Application>Microsoft Office PowerPoint</Application>
  <PresentationFormat>On-screen Show (4:3)</PresentationFormat>
  <Paragraphs>234</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About OMICS Group</vt:lpstr>
      <vt:lpstr>OMICS International Conferences</vt:lpstr>
      <vt:lpstr>WORLD CONGRESS ON  PHARMACOLOGY – 2015 July 20-22, Brisbane, Australia  </vt:lpstr>
      <vt:lpstr>Sequence of discussion</vt:lpstr>
      <vt:lpstr>Introduction</vt:lpstr>
      <vt:lpstr>Objectives of Workshop</vt:lpstr>
      <vt:lpstr>Current drug therapy of T2DM</vt:lpstr>
      <vt:lpstr>Current drug therapy of T2DM</vt:lpstr>
      <vt:lpstr>Thus, where are we, currently?</vt:lpstr>
      <vt:lpstr>Where are we?</vt:lpstr>
      <vt:lpstr>Where are we?</vt:lpstr>
      <vt:lpstr>Where are we?</vt:lpstr>
      <vt:lpstr>Where are we?</vt:lpstr>
      <vt:lpstr>Rational drugs in T2DM (Contd)</vt:lpstr>
      <vt:lpstr>Where are we headed?</vt:lpstr>
      <vt:lpstr>Where are we headed?</vt:lpstr>
      <vt:lpstr>Glycogen Phosphorylase Inhibitors</vt:lpstr>
      <vt:lpstr>Protein tyrosine phosphatase 1B inhibitors</vt:lpstr>
      <vt:lpstr>GPR-119 agonists</vt:lpstr>
      <vt:lpstr>Glucagon Receptor Antagonists</vt:lpstr>
      <vt:lpstr>What we can do…..finally!</vt:lpstr>
      <vt:lpstr>Insulin Receptor &amp; Signal Transduction</vt:lpstr>
      <vt:lpstr>Insulin Signal Transduction (Brief)</vt:lpstr>
      <vt:lpstr>Insulin Signal Transduction (Brief)</vt:lpstr>
      <vt:lpstr>Negative modulators for insulin signalling</vt:lpstr>
      <vt:lpstr>Insulin Receptor : Normal Signal Transduction </vt:lpstr>
      <vt:lpstr>Target 1: Inhibition of serine phosphorylation of IRS-1</vt:lpstr>
      <vt:lpstr>Target 2 : Correction of mitochondrial dysfunction</vt:lpstr>
      <vt:lpstr>Target 3: Inhibition of over-expression of p85alpha subunit of PI3K</vt:lpstr>
      <vt:lpstr>Target 4: Stimulation of a novel insulin receptor signalling platform</vt:lpstr>
      <vt:lpstr>Target 4: Stimulation of a novel insulin receptor signalling platform</vt:lpstr>
      <vt:lpstr>Target 5 : Inhibition of PTEN</vt:lpstr>
      <vt:lpstr>Inhibition of PTEN</vt:lpstr>
      <vt:lpstr>Group Activity</vt:lpstr>
      <vt:lpstr>Conclusion</vt:lpstr>
      <vt:lpstr>Conclusion</vt:lpstr>
      <vt:lpstr>Slide 37</vt:lpstr>
      <vt:lpstr>Let us meet again..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CONGRESS ON  PHARMACOLOGY – 2015 July 20-22, Brisbane, Australia  </dc:title>
  <dc:creator>Dr Vivek Lal</dc:creator>
  <cp:lastModifiedBy>sindhuja-m</cp:lastModifiedBy>
  <cp:revision>52</cp:revision>
  <dcterms:created xsi:type="dcterms:W3CDTF">2006-08-16T00:00:00Z</dcterms:created>
  <dcterms:modified xsi:type="dcterms:W3CDTF">2015-09-22T13:02:25Z</dcterms:modified>
</cp:coreProperties>
</file>