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86" r:id="rId4"/>
    <p:sldId id="287" r:id="rId5"/>
    <p:sldId id="288" r:id="rId6"/>
    <p:sldId id="291" r:id="rId7"/>
    <p:sldId id="293" r:id="rId8"/>
    <p:sldId id="259" r:id="rId9"/>
    <p:sldId id="260" r:id="rId10"/>
    <p:sldId id="261" r:id="rId11"/>
    <p:sldId id="294" r:id="rId12"/>
    <p:sldId id="262" r:id="rId13"/>
    <p:sldId id="263" r:id="rId14"/>
    <p:sldId id="276" r:id="rId15"/>
    <p:sldId id="264" r:id="rId16"/>
    <p:sldId id="277" r:id="rId17"/>
    <p:sldId id="267" r:id="rId18"/>
    <p:sldId id="268" r:id="rId19"/>
    <p:sldId id="29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0033CC"/>
    <a:srgbClr val="2611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80" autoAdjust="0"/>
  </p:normalViewPr>
  <p:slideViewPr>
    <p:cSldViewPr>
      <p:cViewPr>
        <p:scale>
          <a:sx n="66" d="100"/>
          <a:sy n="66" d="100"/>
        </p:scale>
        <p:origin x="-214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56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7C290F-439C-4DE8-A0EC-5CCF472EDBE7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DBB827-9A95-4C03-8E06-EEFABE09B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286000"/>
            <a:ext cx="8534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31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Field </a:t>
            </a:r>
            <a:r>
              <a:rPr lang="en-US" sz="31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evaluation of </a:t>
            </a:r>
            <a:r>
              <a:rPr lang="en-US" sz="3100" b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entomopathogenic</a:t>
            </a:r>
            <a:r>
              <a:rPr lang="en-US" sz="31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fungi against white grub, </a:t>
            </a:r>
            <a:r>
              <a:rPr lang="en-US" sz="3100" b="1" i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Holotrichia</a:t>
            </a:r>
            <a:r>
              <a:rPr lang="en-US" sz="31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b="1" i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consanguinea</a:t>
            </a:r>
            <a:r>
              <a:rPr lang="en-US" sz="31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Blanch in sugarcane.</a:t>
            </a:r>
            <a:r>
              <a:rPr lang="en-US" sz="31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endParaRPr lang="en-US" sz="31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4876800"/>
            <a:ext cx="8610600" cy="175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6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M.Visalakshi</a:t>
            </a: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en-US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Regional Agricultural Research </a:t>
            </a: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Station, </a:t>
            </a:r>
            <a:r>
              <a:rPr lang="en-US" sz="2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Anakapalle</a:t>
            </a:r>
            <a:endParaRPr lang="en-US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Acharya</a:t>
            </a:r>
            <a:r>
              <a:rPr lang="en-US" sz="26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N. G. </a:t>
            </a:r>
            <a:r>
              <a:rPr lang="en-US" sz="26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Ranga</a:t>
            </a:r>
            <a:r>
              <a:rPr lang="en-US" sz="26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Agricultual</a:t>
            </a:r>
            <a:r>
              <a:rPr lang="en-US" sz="26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University , </a:t>
            </a:r>
          </a:p>
          <a:p>
            <a:pPr algn="ctr"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Andhra </a:t>
            </a:r>
            <a:r>
              <a:rPr lang="en-US" sz="26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Pradesh, INDIA.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Theme : Crop Protection and Management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4" descr="Emblem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4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99"/>
                </a:solidFill>
                <a:effectLst/>
              </a:rPr>
              <a:t>Methodology</a:t>
            </a:r>
            <a:r>
              <a:rPr lang="en-US" dirty="0">
                <a:solidFill>
                  <a:srgbClr val="000099"/>
                </a:solidFill>
                <a:effectLst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610600" cy="6172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Field </a:t>
            </a:r>
            <a:r>
              <a:rPr lang="en-US" sz="2000" b="1" dirty="0">
                <a:solidFill>
                  <a:srgbClr val="000099"/>
                </a:solidFill>
              </a:rPr>
              <a:t>experiments</a:t>
            </a:r>
            <a:r>
              <a:rPr lang="en-US" sz="2000" b="1" dirty="0"/>
              <a:t> </a:t>
            </a:r>
            <a:r>
              <a:rPr lang="en-US" sz="2000" b="1" dirty="0" smtClean="0"/>
              <a:t>conducted </a:t>
            </a:r>
            <a:r>
              <a:rPr lang="en-US" sz="2000" b="1" dirty="0" smtClean="0"/>
              <a:t> in endemic areas of farmer’s fields i.e., at </a:t>
            </a:r>
            <a:r>
              <a:rPr lang="en-US" sz="2000" b="1" dirty="0" err="1" smtClean="0"/>
              <a:t>Pakki</a:t>
            </a:r>
            <a:r>
              <a:rPr lang="en-US" sz="2000" b="1" dirty="0" smtClean="0"/>
              <a:t> </a:t>
            </a:r>
            <a:r>
              <a:rPr lang="en-US" sz="2000" b="1" dirty="0" smtClean="0"/>
              <a:t>village (</a:t>
            </a:r>
            <a:r>
              <a:rPr lang="en-US" sz="2000" b="1" dirty="0" err="1" smtClean="0"/>
              <a:t>Bobbilli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mandal</a:t>
            </a:r>
            <a:r>
              <a:rPr lang="en-US" sz="2000" b="1" dirty="0" smtClean="0"/>
              <a:t>), 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000099"/>
                </a:solidFill>
              </a:rPr>
              <a:t>Vizianagaram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000099"/>
                </a:solidFill>
              </a:rPr>
              <a:t>district</a:t>
            </a:r>
            <a:r>
              <a:rPr lang="en-US" sz="2000" b="1" dirty="0"/>
              <a:t>, Andhra </a:t>
            </a:r>
            <a:r>
              <a:rPr lang="en-US" sz="2000" b="1" dirty="0" smtClean="0"/>
              <a:t>Pradesh 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Sugarcane </a:t>
            </a:r>
            <a:r>
              <a:rPr lang="en-US" sz="2000" b="1" dirty="0"/>
              <a:t>variety 87 A 298 was </a:t>
            </a:r>
            <a:r>
              <a:rPr lang="en-US" sz="2000" b="1" dirty="0">
                <a:solidFill>
                  <a:srgbClr val="000099"/>
                </a:solidFill>
              </a:rPr>
              <a:t>planted in </a:t>
            </a:r>
            <a:r>
              <a:rPr lang="en-US" sz="2000" b="1" dirty="0" smtClean="0">
                <a:solidFill>
                  <a:srgbClr val="000099"/>
                </a:solidFill>
              </a:rPr>
              <a:t>July </a:t>
            </a:r>
            <a:r>
              <a:rPr lang="en-US" sz="2000" b="1" dirty="0" smtClean="0"/>
              <a:t>to </a:t>
            </a:r>
            <a:r>
              <a:rPr lang="en-US" sz="2000" b="1" dirty="0"/>
              <a:t>study the </a:t>
            </a:r>
            <a:r>
              <a:rPr lang="en-US" sz="2000" b="1" dirty="0">
                <a:solidFill>
                  <a:srgbClr val="000099"/>
                </a:solidFill>
              </a:rPr>
              <a:t>efficacy </a:t>
            </a:r>
            <a:r>
              <a:rPr lang="en-US" sz="2000" b="1" dirty="0"/>
              <a:t>of  treatments imposed </a:t>
            </a:r>
            <a:r>
              <a:rPr lang="en-US" sz="2000" b="1" dirty="0">
                <a:solidFill>
                  <a:srgbClr val="000099"/>
                </a:solidFill>
              </a:rPr>
              <a:t>at the time of planting </a:t>
            </a:r>
            <a:r>
              <a:rPr lang="en-US" sz="2000" b="1" dirty="0" smtClean="0"/>
              <a:t>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99"/>
                </a:solidFill>
              </a:rPr>
              <a:t> Efficacy </a:t>
            </a:r>
            <a:r>
              <a:rPr lang="en-US" sz="2000" b="1" dirty="0" smtClean="0"/>
              <a:t>of treatments </a:t>
            </a:r>
            <a:r>
              <a:rPr lang="en-US" sz="2000" b="1" dirty="0" smtClean="0">
                <a:solidFill>
                  <a:srgbClr val="000099"/>
                </a:solidFill>
              </a:rPr>
              <a:t>at </a:t>
            </a:r>
            <a:r>
              <a:rPr lang="en-US" sz="2000" b="1" dirty="0">
                <a:solidFill>
                  <a:srgbClr val="000099"/>
                </a:solidFill>
              </a:rPr>
              <a:t>one month after </a:t>
            </a:r>
            <a:r>
              <a:rPr lang="en-US" sz="2000" b="1" dirty="0" smtClean="0">
                <a:solidFill>
                  <a:srgbClr val="000099"/>
                </a:solidFill>
              </a:rPr>
              <a:t>planting </a:t>
            </a:r>
            <a:r>
              <a:rPr lang="en-US" sz="2000" b="1" dirty="0" smtClean="0"/>
              <a:t>was studied in </a:t>
            </a:r>
            <a:r>
              <a:rPr lang="en-US" sz="2000" b="1" dirty="0" smtClean="0">
                <a:solidFill>
                  <a:srgbClr val="000099"/>
                </a:solidFill>
              </a:rPr>
              <a:t>June planted crop </a:t>
            </a:r>
            <a:r>
              <a:rPr lang="en-US" sz="2000" b="1" dirty="0" smtClean="0"/>
              <a:t>.</a:t>
            </a:r>
          </a:p>
          <a:p>
            <a:pPr fontAlgn="t"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Treatments: 7</a:t>
            </a:r>
            <a:endParaRPr lang="en-US" sz="2000" dirty="0" smtClean="0">
              <a:solidFill>
                <a:srgbClr val="000099"/>
              </a:solidFill>
            </a:endParaRPr>
          </a:p>
          <a:p>
            <a:pPr fontAlgn="t">
              <a:buNone/>
            </a:pPr>
            <a:r>
              <a:rPr lang="es-ES_tradnl" sz="2000" b="1" dirty="0" smtClean="0"/>
              <a:t>T1 : </a:t>
            </a:r>
            <a:r>
              <a:rPr lang="es-ES_tradnl" sz="2000" b="1" i="1" dirty="0" err="1" smtClean="0">
                <a:solidFill>
                  <a:srgbClr val="000099"/>
                </a:solidFill>
              </a:rPr>
              <a:t>Beauveria</a:t>
            </a:r>
            <a:r>
              <a:rPr lang="es-ES_tradnl" sz="2000" b="1" i="1" dirty="0" smtClean="0">
                <a:solidFill>
                  <a:srgbClr val="000099"/>
                </a:solidFill>
              </a:rPr>
              <a:t> </a:t>
            </a:r>
            <a:r>
              <a:rPr lang="es-ES_tradnl" sz="2000" b="1" i="1" dirty="0" err="1" smtClean="0">
                <a:solidFill>
                  <a:srgbClr val="000099"/>
                </a:solidFill>
              </a:rPr>
              <a:t>bassiana</a:t>
            </a:r>
            <a:r>
              <a:rPr lang="es-ES_tradnl" sz="2000" b="1" dirty="0" smtClean="0"/>
              <a:t> </a:t>
            </a:r>
            <a:r>
              <a:rPr lang="en-US" sz="2000" b="1" dirty="0" smtClean="0"/>
              <a:t>@ 5x10 </a:t>
            </a:r>
            <a:r>
              <a:rPr lang="en-US" sz="2000" b="1" baseline="30000" dirty="0" smtClean="0"/>
              <a:t>13 </a:t>
            </a:r>
            <a:r>
              <a:rPr lang="en-US" sz="2000" b="1" dirty="0" smtClean="0"/>
              <a:t> spores ha</a:t>
            </a:r>
            <a:r>
              <a:rPr lang="en-US" sz="2000" b="1" baseline="30000" dirty="0" smtClean="0"/>
              <a:t>-1</a:t>
            </a:r>
            <a:r>
              <a:rPr lang="es-ES_tradnl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es-ES_tradnl" sz="2000" b="1" dirty="0" smtClean="0"/>
              <a:t>T2 :</a:t>
            </a:r>
            <a:r>
              <a:rPr lang="es-ES_tradnl" sz="2000" b="1" i="1" dirty="0" smtClean="0"/>
              <a:t> B. </a:t>
            </a:r>
            <a:r>
              <a:rPr lang="es-ES_tradnl" sz="2000" b="1" i="1" dirty="0" err="1" smtClean="0"/>
              <a:t>bassiana</a:t>
            </a:r>
            <a:r>
              <a:rPr lang="es-ES_tradnl" sz="2000" b="1" dirty="0" smtClean="0"/>
              <a:t>  in </a:t>
            </a:r>
            <a:r>
              <a:rPr lang="es-ES_tradnl" sz="2000" b="1" dirty="0" smtClean="0">
                <a:solidFill>
                  <a:srgbClr val="000099"/>
                </a:solidFill>
              </a:rPr>
              <a:t>FYM </a:t>
            </a:r>
            <a:r>
              <a:rPr lang="es-ES_tradnl" sz="2000" b="1" dirty="0" err="1" smtClean="0">
                <a:solidFill>
                  <a:srgbClr val="000099"/>
                </a:solidFill>
              </a:rPr>
              <a:t>enriched</a:t>
            </a:r>
            <a:r>
              <a:rPr lang="es-ES_tradnl" sz="2000" b="1" dirty="0" smtClean="0">
                <a:solidFill>
                  <a:srgbClr val="000099"/>
                </a:solidFill>
              </a:rPr>
              <a:t> </a:t>
            </a:r>
            <a:r>
              <a:rPr lang="es-ES_tradnl" sz="2000" b="1" dirty="0" err="1" smtClean="0">
                <a:solidFill>
                  <a:srgbClr val="000099"/>
                </a:solidFill>
              </a:rPr>
              <a:t>field</a:t>
            </a:r>
            <a:r>
              <a:rPr lang="es-ES_tradnl" sz="2000" b="1" dirty="0" smtClean="0">
                <a:solidFill>
                  <a:srgbClr val="000099"/>
                </a:solidFill>
              </a:rPr>
              <a:t>.</a:t>
            </a:r>
          </a:p>
          <a:p>
            <a:pPr fontAlgn="t">
              <a:buNone/>
            </a:pPr>
            <a:r>
              <a:rPr lang="es-ES_tradnl" sz="2000" b="1" dirty="0" smtClean="0"/>
              <a:t>T3 </a:t>
            </a:r>
            <a:r>
              <a:rPr lang="es-ES_tradnl" sz="2000" b="1" dirty="0" smtClean="0"/>
              <a:t>:</a:t>
            </a:r>
            <a:r>
              <a:rPr lang="es-ES_tradnl" sz="2000" b="1" i="1" dirty="0" smtClean="0"/>
              <a:t> </a:t>
            </a:r>
            <a:r>
              <a:rPr lang="es-ES_tradnl" sz="2000" b="1" i="1" dirty="0" err="1" smtClean="0">
                <a:solidFill>
                  <a:srgbClr val="000099"/>
                </a:solidFill>
              </a:rPr>
              <a:t>Metarhizium</a:t>
            </a:r>
            <a:r>
              <a:rPr lang="es-ES_tradnl" sz="2000" b="1" i="1" dirty="0" smtClean="0">
                <a:solidFill>
                  <a:srgbClr val="000099"/>
                </a:solidFill>
              </a:rPr>
              <a:t> </a:t>
            </a:r>
            <a:r>
              <a:rPr lang="es-ES_tradnl" sz="2000" b="1" i="1" dirty="0" err="1" smtClean="0">
                <a:solidFill>
                  <a:srgbClr val="000099"/>
                </a:solidFill>
              </a:rPr>
              <a:t>anisopliae</a:t>
            </a:r>
            <a:r>
              <a:rPr lang="es-ES_tradnl" sz="2000" b="1" dirty="0" smtClean="0"/>
              <a:t> </a:t>
            </a:r>
            <a:r>
              <a:rPr lang="en-US" sz="2000" b="1" dirty="0" smtClean="0"/>
              <a:t>@ 5x10 </a:t>
            </a:r>
            <a:r>
              <a:rPr lang="en-US" sz="2000" b="1" baseline="30000" dirty="0" smtClean="0"/>
              <a:t>13 </a:t>
            </a:r>
            <a:r>
              <a:rPr lang="en-US" sz="2000" b="1" dirty="0" smtClean="0"/>
              <a:t> spores ha</a:t>
            </a:r>
            <a:r>
              <a:rPr lang="en-US" sz="2000" b="1" baseline="30000" dirty="0" smtClean="0"/>
              <a:t>-1 </a:t>
            </a:r>
            <a:endParaRPr lang="en-US" sz="2000" b="1" dirty="0" smtClean="0"/>
          </a:p>
          <a:p>
            <a:pPr fontAlgn="t">
              <a:buNone/>
            </a:pPr>
            <a:r>
              <a:rPr lang="es-ES_tradnl" sz="2000" b="1" dirty="0" smtClean="0"/>
              <a:t>T4 : </a:t>
            </a:r>
            <a:r>
              <a:rPr lang="es-ES_tradnl" sz="2000" b="1" i="1" dirty="0" err="1" smtClean="0"/>
              <a:t>M.anisopliae</a:t>
            </a:r>
            <a:r>
              <a:rPr lang="en-US" sz="2000" b="1" baseline="30000" dirty="0" smtClean="0"/>
              <a:t> </a:t>
            </a:r>
            <a:r>
              <a:rPr lang="es-ES_tradnl" sz="2000" b="1" dirty="0" smtClean="0"/>
              <a:t>in </a:t>
            </a:r>
            <a:r>
              <a:rPr lang="es-ES_tradnl" sz="2000" b="1" dirty="0" smtClean="0">
                <a:solidFill>
                  <a:srgbClr val="000099"/>
                </a:solidFill>
              </a:rPr>
              <a:t>FYM </a:t>
            </a:r>
            <a:r>
              <a:rPr lang="es-ES_tradnl" sz="2000" b="1" dirty="0" err="1" smtClean="0">
                <a:solidFill>
                  <a:srgbClr val="000099"/>
                </a:solidFill>
              </a:rPr>
              <a:t>enriched</a:t>
            </a:r>
            <a:r>
              <a:rPr lang="es-ES_tradnl" sz="2000" b="1" dirty="0" smtClean="0">
                <a:solidFill>
                  <a:srgbClr val="000099"/>
                </a:solidFill>
              </a:rPr>
              <a:t> </a:t>
            </a:r>
            <a:r>
              <a:rPr lang="es-ES_tradnl" sz="2000" b="1" dirty="0" err="1" smtClean="0">
                <a:solidFill>
                  <a:srgbClr val="000099"/>
                </a:solidFill>
              </a:rPr>
              <a:t>field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fontAlgn="t">
              <a:buNone/>
            </a:pPr>
            <a:r>
              <a:rPr lang="en-US" sz="2000" b="1" dirty="0" smtClean="0"/>
              <a:t>T5 : </a:t>
            </a:r>
            <a:r>
              <a:rPr lang="en-US" sz="2000" b="1" dirty="0" err="1" smtClean="0">
                <a:solidFill>
                  <a:srgbClr val="000099"/>
                </a:solidFill>
              </a:rPr>
              <a:t>Neem</a:t>
            </a:r>
            <a:r>
              <a:rPr lang="en-US" sz="2000" b="1" dirty="0" smtClean="0">
                <a:solidFill>
                  <a:srgbClr val="000099"/>
                </a:solidFill>
              </a:rPr>
              <a:t> cake</a:t>
            </a:r>
            <a:r>
              <a:rPr lang="en-US" sz="2000" b="1" dirty="0" smtClean="0"/>
              <a:t> @ 500 kg/ha</a:t>
            </a:r>
          </a:p>
          <a:p>
            <a:pPr fontAlgn="t">
              <a:buNone/>
            </a:pPr>
            <a:r>
              <a:rPr lang="en-US" sz="2000" b="1" dirty="0" smtClean="0"/>
              <a:t>T6 : </a:t>
            </a:r>
            <a:r>
              <a:rPr lang="en-US" sz="2000" b="1" dirty="0" err="1" smtClean="0">
                <a:solidFill>
                  <a:srgbClr val="000099"/>
                </a:solidFill>
              </a:rPr>
              <a:t>Phorate</a:t>
            </a:r>
            <a:r>
              <a:rPr lang="en-US" sz="2000" b="1" dirty="0" smtClean="0">
                <a:solidFill>
                  <a:srgbClr val="000099"/>
                </a:solidFill>
              </a:rPr>
              <a:t>  10G </a:t>
            </a:r>
            <a:r>
              <a:rPr lang="en-US" sz="2000" b="1" dirty="0" smtClean="0"/>
              <a:t>@ 15kg/ha</a:t>
            </a:r>
          </a:p>
          <a:p>
            <a:pPr fontAlgn="t">
              <a:buNone/>
            </a:pPr>
            <a:r>
              <a:rPr lang="en-US" sz="2000" b="1" dirty="0" smtClean="0">
                <a:solidFill>
                  <a:srgbClr val="000000"/>
                </a:solidFill>
                <a:ea typeface="Calibri"/>
                <a:cs typeface="Calibri" pitchFamily="34" charset="0"/>
              </a:rPr>
              <a:t>T7 : </a:t>
            </a:r>
            <a:r>
              <a:rPr lang="en-US" sz="2000" b="1" dirty="0" smtClean="0">
                <a:solidFill>
                  <a:srgbClr val="000099"/>
                </a:solidFill>
                <a:ea typeface="Calibri"/>
                <a:cs typeface="Calibri" pitchFamily="34" charset="0"/>
              </a:rPr>
              <a:t>Untreated  check</a:t>
            </a:r>
          </a:p>
          <a:p>
            <a:pPr fontAlgn="t"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6338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Observations were recorded on </a:t>
            </a:r>
            <a:r>
              <a:rPr lang="en-US" sz="2400" b="1" dirty="0" smtClean="0">
                <a:solidFill>
                  <a:srgbClr val="000099"/>
                </a:solidFill>
              </a:rPr>
              <a:t>plant damage</a:t>
            </a:r>
            <a:r>
              <a:rPr lang="en-US" sz="2400" b="1" dirty="0" smtClean="0"/>
              <a:t> due to white grubs , </a:t>
            </a:r>
            <a:r>
              <a:rPr lang="en-US" sz="2400" b="1" dirty="0" smtClean="0">
                <a:solidFill>
                  <a:srgbClr val="000099"/>
                </a:solidFill>
              </a:rPr>
              <a:t>number of white grubs</a:t>
            </a:r>
            <a:r>
              <a:rPr lang="en-US" sz="2400" b="1" dirty="0" smtClean="0"/>
              <a:t> per 10 meter row in the root zone recorded at 60 days after treatment (DAT) </a:t>
            </a:r>
            <a:r>
              <a:rPr lang="en-US" sz="2400" b="1" dirty="0" err="1" smtClean="0"/>
              <a:t>i.e.,in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Sep-Oct</a:t>
            </a:r>
            <a:r>
              <a:rPr lang="en-US" sz="2400" b="1" dirty="0" smtClean="0"/>
              <a:t>. 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Millable</a:t>
            </a:r>
            <a:r>
              <a:rPr lang="en-US" sz="2400" b="1" dirty="0" smtClean="0">
                <a:solidFill>
                  <a:srgbClr val="000099"/>
                </a:solidFill>
              </a:rPr>
              <a:t> cane</a:t>
            </a:r>
            <a:r>
              <a:rPr lang="en-US" sz="2400" b="1" dirty="0" smtClean="0"/>
              <a:t>, cane </a:t>
            </a:r>
            <a:r>
              <a:rPr lang="en-US" sz="2400" b="1" dirty="0" smtClean="0">
                <a:solidFill>
                  <a:srgbClr val="000099"/>
                </a:solidFill>
              </a:rPr>
              <a:t>yield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000099"/>
                </a:solidFill>
              </a:rPr>
              <a:t>sucrose</a:t>
            </a:r>
            <a:r>
              <a:rPr lang="en-US" sz="2400" b="1" dirty="0" smtClean="0"/>
              <a:t> (%) was recorded at </a:t>
            </a:r>
            <a:r>
              <a:rPr lang="en-US" sz="2400" b="1" dirty="0" smtClean="0">
                <a:solidFill>
                  <a:srgbClr val="000099"/>
                </a:solidFill>
              </a:rPr>
              <a:t>harvest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Data recorded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>
                <a:solidFill>
                  <a:srgbClr val="000099"/>
                </a:solidFill>
              </a:rPr>
              <a:t>RESULTS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534400" cy="50292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400" b="1" dirty="0" smtClean="0"/>
              <a:t>Soil Application of </a:t>
            </a:r>
            <a:r>
              <a:rPr lang="en-US" sz="2400" b="1" dirty="0" err="1" smtClean="0"/>
              <a:t>Entomopathogenic</a:t>
            </a:r>
            <a:r>
              <a:rPr lang="en-US" sz="2400" b="1" dirty="0" smtClean="0"/>
              <a:t> </a:t>
            </a:r>
            <a:r>
              <a:rPr lang="en-US" sz="2400" b="1" dirty="0"/>
              <a:t>fungi (</a:t>
            </a:r>
            <a:r>
              <a:rPr lang="en-US" sz="2400" b="1" i="1" dirty="0" err="1" smtClean="0">
                <a:solidFill>
                  <a:srgbClr val="000099"/>
                </a:solidFill>
              </a:rPr>
              <a:t>Beauveria</a:t>
            </a:r>
            <a:r>
              <a:rPr 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bassiana</a:t>
            </a:r>
            <a:r>
              <a:rPr lang="en-US" sz="2400" b="1" i="1" dirty="0" smtClean="0">
                <a:solidFill>
                  <a:srgbClr val="000099"/>
                </a:solidFill>
              </a:rPr>
              <a:t> /</a:t>
            </a:r>
            <a:r>
              <a:rPr lang="en-US" sz="2400" b="1" dirty="0" smtClean="0">
                <a:solidFill>
                  <a:srgbClr val="000099"/>
                </a:solidFill>
              </a:rPr>
              <a:t> 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Metarhizium</a:t>
            </a:r>
            <a:r>
              <a:rPr 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anisopliae</a:t>
            </a:r>
            <a:r>
              <a:rPr 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/>
              <a:t>@ 5x10 </a:t>
            </a:r>
            <a:r>
              <a:rPr lang="en-US" sz="2400" b="1" baseline="30000" dirty="0" smtClean="0"/>
              <a:t>13 </a:t>
            </a:r>
            <a:r>
              <a:rPr lang="en-US" sz="2400" b="1" dirty="0" smtClean="0"/>
              <a:t> spores </a:t>
            </a:r>
            <a:r>
              <a:rPr lang="en-US" sz="2400" b="1" dirty="0" smtClean="0"/>
              <a:t>ha</a:t>
            </a:r>
            <a:r>
              <a:rPr lang="en-US" sz="2400" b="1" baseline="30000" dirty="0" smtClean="0"/>
              <a:t>-1</a:t>
            </a:r>
            <a:r>
              <a:rPr lang="es-ES_tradnl" sz="2400" b="1" dirty="0" smtClean="0"/>
              <a:t> </a:t>
            </a:r>
            <a:r>
              <a:rPr lang="es-ES_tradnl" sz="2400" b="1" dirty="0" smtClean="0"/>
              <a:t>( 5g/</a:t>
            </a:r>
            <a:r>
              <a:rPr lang="es-ES_tradnl" sz="2400" b="1" dirty="0" err="1" smtClean="0"/>
              <a:t>lt</a:t>
            </a:r>
            <a:r>
              <a:rPr lang="es-ES_tradnl" sz="2400" b="1" dirty="0" smtClean="0"/>
              <a:t> </a:t>
            </a:r>
            <a:r>
              <a:rPr lang="en-US" sz="2400" b="1" dirty="0" smtClean="0"/>
              <a:t>) were proved </a:t>
            </a:r>
            <a:r>
              <a:rPr lang="en-US" sz="2400" b="1" dirty="0" smtClean="0">
                <a:solidFill>
                  <a:srgbClr val="000099"/>
                </a:solidFill>
              </a:rPr>
              <a:t>effective</a:t>
            </a:r>
            <a:r>
              <a:rPr lang="en-US" sz="2400" b="1" dirty="0" smtClean="0"/>
              <a:t>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000099"/>
                </a:solidFill>
              </a:rPr>
              <a:t>reducing</a:t>
            </a:r>
            <a:r>
              <a:rPr lang="en-US" sz="2400" b="1" dirty="0"/>
              <a:t> the </a:t>
            </a:r>
            <a:r>
              <a:rPr lang="en-US" sz="2400" b="1" dirty="0" smtClean="0">
                <a:solidFill>
                  <a:srgbClr val="000099"/>
                </a:solidFill>
              </a:rPr>
              <a:t>sugarcane plant damage due to white grubs </a:t>
            </a:r>
            <a:r>
              <a:rPr lang="en-US" sz="2400" b="1" dirty="0" smtClean="0"/>
              <a:t>and also in reducing grub </a:t>
            </a:r>
            <a:r>
              <a:rPr lang="en-US" sz="2400" b="1" dirty="0">
                <a:solidFill>
                  <a:srgbClr val="000099"/>
                </a:solidFill>
              </a:rPr>
              <a:t>population</a:t>
            </a:r>
            <a:r>
              <a:rPr lang="en-US" sz="2400" b="1" dirty="0"/>
              <a:t> </a:t>
            </a:r>
            <a:r>
              <a:rPr lang="en-US" sz="2400" b="1" dirty="0" smtClean="0"/>
              <a:t>in both the </a:t>
            </a:r>
            <a:r>
              <a:rPr lang="en-US" sz="2400" b="1" dirty="0"/>
              <a:t>experiments </a:t>
            </a:r>
            <a:r>
              <a:rPr lang="en-US" sz="2400" b="1" dirty="0" smtClean="0"/>
              <a:t>conducted i.e., </a:t>
            </a:r>
            <a:r>
              <a:rPr lang="en-US" sz="2400" b="1" dirty="0" smtClean="0">
                <a:solidFill>
                  <a:srgbClr val="000099"/>
                </a:solidFill>
              </a:rPr>
              <a:t>Imposing </a:t>
            </a:r>
            <a:r>
              <a:rPr lang="en-US" sz="2400" b="1" dirty="0">
                <a:solidFill>
                  <a:srgbClr val="000099"/>
                </a:solidFill>
              </a:rPr>
              <a:t>treatments at the time of planting </a:t>
            </a:r>
            <a:r>
              <a:rPr lang="en-US" sz="2400" b="1" dirty="0"/>
              <a:t>/ </a:t>
            </a:r>
            <a:r>
              <a:rPr lang="en-US" sz="2400" b="1" dirty="0" smtClean="0"/>
              <a:t>Imposing treatments </a:t>
            </a:r>
            <a:r>
              <a:rPr lang="en-US" sz="2400" b="1" dirty="0" smtClean="0">
                <a:solidFill>
                  <a:srgbClr val="000099"/>
                </a:solidFill>
              </a:rPr>
              <a:t>at </a:t>
            </a:r>
            <a:r>
              <a:rPr lang="en-US" sz="2400" b="1" dirty="0">
                <a:solidFill>
                  <a:srgbClr val="000099"/>
                </a:solidFill>
              </a:rPr>
              <a:t>one month after </a:t>
            </a:r>
            <a:r>
              <a:rPr lang="en-US" sz="2400" b="1" dirty="0" smtClean="0">
                <a:solidFill>
                  <a:srgbClr val="000099"/>
                </a:solidFill>
              </a:rPr>
              <a:t>planting </a:t>
            </a:r>
            <a:r>
              <a:rPr lang="en-US" sz="2400" b="1" dirty="0" smtClean="0"/>
              <a:t>compared with </a:t>
            </a:r>
            <a:r>
              <a:rPr lang="en-US" sz="2400" b="1" dirty="0" err="1" smtClean="0"/>
              <a:t>phorate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neem</a:t>
            </a:r>
            <a:r>
              <a:rPr lang="en-US" sz="2400" b="1" dirty="0" smtClean="0"/>
              <a:t> cake.  </a:t>
            </a:r>
          </a:p>
          <a:p>
            <a:pPr marL="514350" indent="-514350" algn="ctr">
              <a:buNone/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534400" cy="655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Treatments imposed at planting</a:t>
            </a: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M. </a:t>
            </a:r>
            <a:r>
              <a:rPr lang="en-US" sz="2400" b="1" i="1" dirty="0" err="1">
                <a:solidFill>
                  <a:srgbClr val="000099"/>
                </a:solidFill>
              </a:rPr>
              <a:t>anisopliae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applied </a:t>
            </a:r>
            <a:r>
              <a:rPr lang="en-US" sz="2400" b="1" dirty="0">
                <a:solidFill>
                  <a:srgbClr val="000099"/>
                </a:solidFill>
              </a:rPr>
              <a:t> in FYM enriched field 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/>
              <a:t>proved significantly </a:t>
            </a:r>
            <a:r>
              <a:rPr lang="en-US" sz="2400" b="1" dirty="0">
                <a:solidFill>
                  <a:srgbClr val="000099"/>
                </a:solidFill>
              </a:rPr>
              <a:t>superior</a:t>
            </a:r>
            <a:r>
              <a:rPr lang="en-US" sz="2400" b="1" dirty="0"/>
              <a:t> to </a:t>
            </a:r>
            <a:r>
              <a:rPr lang="en-US" sz="2400" b="1" dirty="0" err="1">
                <a:solidFill>
                  <a:srgbClr val="000099"/>
                </a:solidFill>
              </a:rPr>
              <a:t>neem</a:t>
            </a:r>
            <a:r>
              <a:rPr lang="en-US" sz="2400" b="1" dirty="0">
                <a:solidFill>
                  <a:srgbClr val="000099"/>
                </a:solidFill>
              </a:rPr>
              <a:t> cake</a:t>
            </a:r>
            <a:r>
              <a:rPr lang="en-US" sz="2400" b="1" dirty="0"/>
              <a:t> </a:t>
            </a:r>
            <a:r>
              <a:rPr lang="en-US" sz="2400" b="1" dirty="0" smtClean="0"/>
              <a:t>, </a:t>
            </a:r>
            <a:r>
              <a:rPr lang="en-US" sz="2400" b="1" dirty="0" err="1">
                <a:solidFill>
                  <a:srgbClr val="000099"/>
                </a:solidFill>
              </a:rPr>
              <a:t>phorate</a:t>
            </a:r>
            <a:r>
              <a:rPr lang="en-US" sz="2400" b="1" dirty="0"/>
              <a:t> </a:t>
            </a:r>
            <a:r>
              <a:rPr lang="en-US" sz="2400" b="1" dirty="0" smtClean="0"/>
              <a:t>and </a:t>
            </a:r>
            <a:r>
              <a:rPr lang="en-US" sz="2400" b="1" dirty="0">
                <a:solidFill>
                  <a:srgbClr val="000099"/>
                </a:solidFill>
              </a:rPr>
              <a:t>untreated check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M.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anisopliae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/>
              <a:t>reduced the </a:t>
            </a:r>
            <a:r>
              <a:rPr lang="en-US" sz="2400" b="1" dirty="0" smtClean="0">
                <a:solidFill>
                  <a:srgbClr val="000099"/>
                </a:solidFill>
              </a:rPr>
              <a:t>plant damage</a:t>
            </a:r>
            <a:r>
              <a:rPr lang="en-US" sz="2400" b="1" dirty="0" smtClean="0"/>
              <a:t> by grub to </a:t>
            </a:r>
            <a:r>
              <a:rPr lang="en-US" sz="2400" b="1" dirty="0"/>
              <a:t>the extent of </a:t>
            </a:r>
            <a:r>
              <a:rPr lang="en-US" sz="2400" b="1" dirty="0" smtClean="0">
                <a:solidFill>
                  <a:srgbClr val="000099"/>
                </a:solidFill>
              </a:rPr>
              <a:t>93.6%</a:t>
            </a:r>
            <a:r>
              <a:rPr lang="en-US" sz="2400" b="1" dirty="0" smtClean="0"/>
              <a:t> followed by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   </a:t>
            </a:r>
            <a:r>
              <a:rPr lang="en-US" sz="2400" b="1" i="1" dirty="0" smtClean="0">
                <a:solidFill>
                  <a:srgbClr val="000099"/>
                </a:solidFill>
              </a:rPr>
              <a:t>B.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bassiana</a:t>
            </a:r>
            <a:r>
              <a:rPr lang="en-US" sz="2400" b="1" baseline="30000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/>
              <a:t> (</a:t>
            </a:r>
            <a:r>
              <a:rPr lang="en-US" sz="2400" b="1" dirty="0" smtClean="0">
                <a:solidFill>
                  <a:srgbClr val="000099"/>
                </a:solidFill>
              </a:rPr>
              <a:t>88.09%</a:t>
            </a:r>
            <a:r>
              <a:rPr lang="en-US" sz="2400" b="1" dirty="0" smtClean="0"/>
              <a:t>) compared to </a:t>
            </a:r>
            <a:r>
              <a:rPr lang="en-US" sz="2400" b="1" dirty="0" smtClean="0">
                <a:solidFill>
                  <a:srgbClr val="000099"/>
                </a:solidFill>
              </a:rPr>
              <a:t>untreated check 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M. </a:t>
            </a:r>
            <a:r>
              <a:rPr lang="en-US" sz="2400" b="1" i="1" dirty="0" err="1">
                <a:solidFill>
                  <a:srgbClr val="000099"/>
                </a:solidFill>
              </a:rPr>
              <a:t>anisopliae</a:t>
            </a:r>
            <a:r>
              <a:rPr lang="en-US" sz="2400" b="1" dirty="0"/>
              <a:t> </a:t>
            </a:r>
            <a:r>
              <a:rPr lang="en-US" sz="2400" b="1" dirty="0" smtClean="0"/>
              <a:t>recorded high </a:t>
            </a:r>
            <a:r>
              <a:rPr lang="en-US" sz="2400" b="1" dirty="0" err="1" smtClean="0">
                <a:solidFill>
                  <a:srgbClr val="000099"/>
                </a:solidFill>
              </a:rPr>
              <a:t>grubmortality</a:t>
            </a:r>
            <a:r>
              <a:rPr lang="en-US" sz="2400" b="1" dirty="0" smtClean="0"/>
              <a:t> (</a:t>
            </a:r>
            <a:r>
              <a:rPr lang="en-US" sz="2400" b="1" dirty="0" smtClean="0">
                <a:solidFill>
                  <a:srgbClr val="000099"/>
                </a:solidFill>
              </a:rPr>
              <a:t>77.22%</a:t>
            </a:r>
            <a:r>
              <a:rPr lang="en-US" sz="2400" b="1" dirty="0" smtClean="0"/>
              <a:t>)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/>
              <a:t>followed </a:t>
            </a:r>
            <a:r>
              <a:rPr lang="en-US" sz="2400" b="1" dirty="0"/>
              <a:t>by </a:t>
            </a:r>
            <a:r>
              <a:rPr lang="en-US" sz="2400" b="1" i="1" dirty="0" smtClean="0">
                <a:solidFill>
                  <a:srgbClr val="000099"/>
                </a:solidFill>
              </a:rPr>
              <a:t>B. </a:t>
            </a:r>
            <a:r>
              <a:rPr lang="en-US" sz="2400" b="1" i="1" dirty="0" err="1">
                <a:solidFill>
                  <a:srgbClr val="000099"/>
                </a:solidFill>
              </a:rPr>
              <a:t>bassiana</a:t>
            </a:r>
            <a:r>
              <a:rPr lang="en-US" sz="2400" b="1" baseline="30000" dirty="0"/>
              <a:t>  </a:t>
            </a:r>
            <a:r>
              <a:rPr lang="en-US" sz="2400" b="1" dirty="0" smtClean="0"/>
              <a:t>( </a:t>
            </a:r>
            <a:r>
              <a:rPr lang="en-US" sz="2400" b="1" dirty="0">
                <a:solidFill>
                  <a:srgbClr val="000099"/>
                </a:solidFill>
              </a:rPr>
              <a:t>74.08%</a:t>
            </a:r>
            <a:r>
              <a:rPr lang="en-US" sz="2400" b="1" dirty="0"/>
              <a:t>). 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Phorate</a:t>
            </a:r>
            <a:r>
              <a:rPr lang="en-US" sz="2400" b="1" dirty="0" smtClean="0"/>
              <a:t>  (</a:t>
            </a:r>
            <a:r>
              <a:rPr lang="en-US" sz="2400" b="1" dirty="0" smtClean="0">
                <a:solidFill>
                  <a:srgbClr val="000099"/>
                </a:solidFill>
              </a:rPr>
              <a:t>45.43%</a:t>
            </a:r>
            <a:r>
              <a:rPr lang="en-US" sz="2400" b="1" dirty="0" smtClean="0"/>
              <a:t>) and </a:t>
            </a:r>
            <a:r>
              <a:rPr lang="en-US" sz="2400" b="1" dirty="0" err="1">
                <a:solidFill>
                  <a:srgbClr val="000099"/>
                </a:solidFill>
              </a:rPr>
              <a:t>neem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40.93%</a:t>
            </a:r>
            <a:r>
              <a:rPr lang="en-US" sz="2400" b="1" dirty="0" smtClean="0"/>
              <a:t>) recorded </a:t>
            </a:r>
            <a:r>
              <a:rPr lang="en-US" sz="2400" b="1" dirty="0" smtClean="0">
                <a:solidFill>
                  <a:srgbClr val="000099"/>
                </a:solidFill>
              </a:rPr>
              <a:t>low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grub </a:t>
            </a:r>
            <a:r>
              <a:rPr lang="en-US" sz="2400" b="1" dirty="0">
                <a:solidFill>
                  <a:srgbClr val="000099"/>
                </a:solidFill>
              </a:rPr>
              <a:t>mortality</a:t>
            </a:r>
            <a:r>
              <a:rPr lang="en-US" sz="2400" b="1" dirty="0"/>
              <a:t> </a:t>
            </a:r>
            <a:r>
              <a:rPr lang="en-US" sz="2400" b="1" dirty="0" smtClean="0"/>
              <a:t>compared to </a:t>
            </a:r>
            <a:r>
              <a:rPr lang="en-US" sz="2400" b="1" dirty="0"/>
              <a:t>untreated check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81000"/>
            <a:ext cx="87630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b="1" dirty="0" smtClean="0"/>
              <a:t>Similar trend was observed in the experiment conducted by imposing treatments at one month after planting i.e., after the onset of monsoon in the month of  July. 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Treatments imposed at one month after planting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i="1" dirty="0" smtClean="0"/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M.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anisopliae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/>
              <a:t>reduced the </a:t>
            </a:r>
            <a:r>
              <a:rPr lang="en-US" sz="2400" b="1" dirty="0" smtClean="0">
                <a:solidFill>
                  <a:srgbClr val="000099"/>
                </a:solidFill>
              </a:rPr>
              <a:t>plant damage</a:t>
            </a:r>
            <a:r>
              <a:rPr lang="en-US" sz="2400" b="1" dirty="0" smtClean="0"/>
              <a:t> by grub to the extent of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87.89%</a:t>
            </a:r>
            <a:r>
              <a:rPr lang="en-US" sz="2400" b="1" dirty="0" smtClean="0"/>
              <a:t> followed by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   </a:t>
            </a:r>
            <a:r>
              <a:rPr lang="en-US" sz="2400" b="1" i="1" dirty="0" smtClean="0">
                <a:solidFill>
                  <a:srgbClr val="000099"/>
                </a:solidFill>
              </a:rPr>
              <a:t>B.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bassiana</a:t>
            </a:r>
            <a:r>
              <a:rPr lang="en-US" sz="2400" b="1" baseline="30000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/>
              <a:t> (</a:t>
            </a:r>
            <a:r>
              <a:rPr lang="en-US" sz="2400" b="1" dirty="0" smtClean="0">
                <a:solidFill>
                  <a:srgbClr val="000099"/>
                </a:solidFill>
              </a:rPr>
              <a:t>86.2%</a:t>
            </a:r>
            <a:r>
              <a:rPr lang="en-US" sz="2400" b="1" dirty="0" smtClean="0"/>
              <a:t>) compared to </a:t>
            </a:r>
            <a:r>
              <a:rPr lang="en-US" sz="2400" b="1" dirty="0" smtClean="0">
                <a:solidFill>
                  <a:srgbClr val="000099"/>
                </a:solidFill>
              </a:rPr>
              <a:t>untreated check </a:t>
            </a:r>
            <a:r>
              <a:rPr lang="en-US" sz="24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M.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anisopliae</a:t>
            </a:r>
            <a:r>
              <a:rPr lang="en-US" sz="2400" b="1" dirty="0" smtClean="0"/>
              <a:t> recorded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76.93%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mortality</a:t>
            </a:r>
            <a:r>
              <a:rPr lang="en-US" sz="2400" b="1" dirty="0" smtClean="0"/>
              <a:t> in </a:t>
            </a:r>
            <a:r>
              <a:rPr lang="en-US" sz="2400" b="1" dirty="0" smtClean="0">
                <a:solidFill>
                  <a:srgbClr val="000099"/>
                </a:solidFill>
              </a:rPr>
              <a:t>grubs </a:t>
            </a:r>
            <a:r>
              <a:rPr lang="en-US" sz="2400" b="1" dirty="0" smtClean="0"/>
              <a:t> followed by </a:t>
            </a:r>
            <a:r>
              <a:rPr lang="en-US" sz="2400" b="1" i="1" dirty="0" smtClean="0">
                <a:solidFill>
                  <a:srgbClr val="000099"/>
                </a:solidFill>
              </a:rPr>
              <a:t>B.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bassiana</a:t>
            </a:r>
            <a:r>
              <a:rPr lang="en-US" sz="2400" b="1" baseline="30000" dirty="0" smtClean="0"/>
              <a:t> 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69.2%</a:t>
            </a:r>
            <a:r>
              <a:rPr lang="en-US" sz="2400" b="1" dirty="0" smtClean="0"/>
              <a:t>) compared to untreated check.</a:t>
            </a:r>
            <a:r>
              <a:rPr lang="en-US" sz="2400" b="1" baseline="30000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66800"/>
            <a:ext cx="8610600" cy="548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Highest </a:t>
            </a:r>
            <a:r>
              <a:rPr lang="en-US" sz="2400" b="1" dirty="0">
                <a:solidFill>
                  <a:srgbClr val="000099"/>
                </a:solidFill>
              </a:rPr>
              <a:t>per cent increase in yield</a:t>
            </a:r>
            <a:r>
              <a:rPr lang="en-US" sz="2400" b="1" dirty="0"/>
              <a:t> over untreated check was noticed in </a:t>
            </a:r>
            <a:r>
              <a:rPr lang="en-US" sz="2400" b="1" i="1" dirty="0" smtClean="0">
                <a:solidFill>
                  <a:srgbClr val="000099"/>
                </a:solidFill>
              </a:rPr>
              <a:t>M. </a:t>
            </a:r>
            <a:r>
              <a:rPr lang="en-US" sz="2400" b="1" i="1" dirty="0" err="1">
                <a:solidFill>
                  <a:srgbClr val="000099"/>
                </a:solidFill>
              </a:rPr>
              <a:t>anisopliae</a:t>
            </a:r>
            <a:r>
              <a:rPr lang="en-US" sz="2400" b="1" dirty="0"/>
              <a:t> </a:t>
            </a:r>
            <a:r>
              <a:rPr lang="en-US" sz="2400" b="1" baseline="30000" dirty="0" smtClean="0"/>
              <a:t>    </a:t>
            </a:r>
            <a:r>
              <a:rPr lang="en-US" sz="2400" b="1" dirty="0">
                <a:solidFill>
                  <a:srgbClr val="000099"/>
                </a:solidFill>
              </a:rPr>
              <a:t>applied in FYM enriched field</a:t>
            </a:r>
            <a:r>
              <a:rPr lang="en-US" sz="2400" b="1" dirty="0"/>
              <a:t> </a:t>
            </a:r>
            <a:r>
              <a:rPr lang="en-US" sz="2400" b="1" dirty="0" smtClean="0"/>
              <a:t>in both the experiments  i.e.,  </a:t>
            </a:r>
            <a:r>
              <a:rPr lang="en-US" sz="2400" b="1" dirty="0" smtClean="0"/>
              <a:t>Treatment  imposed at </a:t>
            </a:r>
            <a:r>
              <a:rPr lang="en-US" sz="2400" b="1" dirty="0"/>
              <a:t>the time of planting / at one month after </a:t>
            </a:r>
            <a:r>
              <a:rPr lang="en-US" sz="2400" b="1" dirty="0" smtClean="0"/>
              <a:t>planting.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Soil application </a:t>
            </a:r>
            <a:r>
              <a:rPr lang="en-US" sz="2400" b="1" dirty="0"/>
              <a:t>of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M.anisopliae</a:t>
            </a:r>
            <a:r>
              <a:rPr 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</a:rPr>
              <a:t>in </a:t>
            </a:r>
            <a:r>
              <a:rPr lang="en-US" sz="2400" b="1" dirty="0" smtClean="0">
                <a:solidFill>
                  <a:srgbClr val="000099"/>
                </a:solidFill>
              </a:rPr>
              <a:t>FYM enriched </a:t>
            </a:r>
            <a:r>
              <a:rPr lang="en-US" sz="2400" b="1" dirty="0">
                <a:solidFill>
                  <a:srgbClr val="000099"/>
                </a:solidFill>
              </a:rPr>
              <a:t>field </a:t>
            </a:r>
            <a:r>
              <a:rPr lang="en-US" sz="2400" b="1" dirty="0" smtClean="0"/>
              <a:t>gave </a:t>
            </a:r>
            <a:r>
              <a:rPr lang="en-US" sz="2400" b="1" dirty="0">
                <a:solidFill>
                  <a:srgbClr val="000099"/>
                </a:solidFill>
              </a:rPr>
              <a:t>higher cane yield </a:t>
            </a:r>
            <a:r>
              <a:rPr lang="en-US" sz="2400" b="1" dirty="0"/>
              <a:t>in both the </a:t>
            </a:r>
            <a:r>
              <a:rPr lang="en-US" sz="2400" b="1" dirty="0" smtClean="0"/>
              <a:t>experiments. 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6096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        </a:t>
            </a:r>
            <a:r>
              <a:rPr lang="en-US" b="1" u="sng" dirty="0" smtClean="0">
                <a:solidFill>
                  <a:srgbClr val="C00000"/>
                </a:solidFill>
              </a:rPr>
              <a:t>Treatments imposed at planting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</a:rPr>
              <a:t>  Highest cane yield</a:t>
            </a:r>
            <a:r>
              <a:rPr lang="en-US" sz="2600" b="1" dirty="0" smtClean="0"/>
              <a:t> was recorded in                        </a:t>
            </a:r>
            <a:r>
              <a:rPr lang="en-US" sz="2600" b="1" i="1" dirty="0" smtClean="0">
                <a:solidFill>
                  <a:srgbClr val="000099"/>
                </a:solidFill>
              </a:rPr>
              <a:t>M. </a:t>
            </a:r>
            <a:r>
              <a:rPr lang="en-US" sz="2600" b="1" i="1" dirty="0" err="1" smtClean="0">
                <a:solidFill>
                  <a:srgbClr val="000099"/>
                </a:solidFill>
              </a:rPr>
              <a:t>anisopliae</a:t>
            </a:r>
            <a:r>
              <a:rPr lang="en-US" sz="2600" b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rgbClr val="000099"/>
                </a:solidFill>
              </a:rPr>
              <a:t>81.44 t ha</a:t>
            </a:r>
            <a:r>
              <a:rPr lang="en-US" sz="2600" b="1" baseline="30000" dirty="0" smtClean="0">
                <a:solidFill>
                  <a:srgbClr val="000099"/>
                </a:solidFill>
              </a:rPr>
              <a:t>-1</a:t>
            </a:r>
            <a:r>
              <a:rPr lang="en-US" sz="2600" b="1" dirty="0" smtClean="0"/>
              <a:t>) in </a:t>
            </a:r>
            <a:r>
              <a:rPr lang="en-US" sz="2600" b="1" dirty="0" smtClean="0">
                <a:solidFill>
                  <a:srgbClr val="000099"/>
                </a:solidFill>
              </a:rPr>
              <a:t>FYM enriched field</a:t>
            </a:r>
            <a:r>
              <a:rPr lang="en-US" sz="2600" b="1" i="1" dirty="0" smtClean="0">
                <a:solidFill>
                  <a:srgbClr val="000099"/>
                </a:solidFill>
              </a:rPr>
              <a:t> </a:t>
            </a:r>
            <a:r>
              <a:rPr lang="en-US" sz="2600" b="1" dirty="0" smtClean="0"/>
              <a:t>followed by </a:t>
            </a:r>
            <a:r>
              <a:rPr lang="en-US" sz="2600" b="1" i="1" dirty="0" err="1" smtClean="0">
                <a:solidFill>
                  <a:srgbClr val="000099"/>
                </a:solidFill>
              </a:rPr>
              <a:t>B.bassiana</a:t>
            </a:r>
            <a:r>
              <a:rPr lang="en-US" sz="2600" b="1" baseline="30000" dirty="0" smtClean="0"/>
              <a:t> </a:t>
            </a: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rgbClr val="000099"/>
                </a:solidFill>
              </a:rPr>
              <a:t>76.6 t ha</a:t>
            </a:r>
            <a:r>
              <a:rPr lang="en-US" sz="2600" b="1" baseline="30000" dirty="0" smtClean="0">
                <a:solidFill>
                  <a:srgbClr val="000099"/>
                </a:solidFill>
              </a:rPr>
              <a:t>-1</a:t>
            </a:r>
            <a:r>
              <a:rPr lang="en-US" sz="2600" b="1" dirty="0" smtClean="0"/>
              <a:t>) .</a:t>
            </a:r>
          </a:p>
          <a:p>
            <a:pPr>
              <a:buNone/>
            </a:pPr>
            <a:endParaRPr lang="en-US" sz="2600" b="1" dirty="0" smtClean="0"/>
          </a:p>
          <a:p>
            <a:pPr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0099"/>
                </a:solidFill>
              </a:rPr>
              <a:t> Cane yields</a:t>
            </a:r>
            <a:r>
              <a:rPr lang="en-US" sz="2600" b="1" dirty="0" smtClean="0"/>
              <a:t> recorded </a:t>
            </a:r>
            <a:r>
              <a:rPr lang="en-US" sz="2600" b="1" dirty="0" smtClean="0">
                <a:solidFill>
                  <a:srgbClr val="000099"/>
                </a:solidFill>
              </a:rPr>
              <a:t>less</a:t>
            </a:r>
            <a:r>
              <a:rPr lang="en-US" sz="2600" b="1" dirty="0" smtClean="0"/>
              <a:t> in </a:t>
            </a:r>
            <a:r>
              <a:rPr lang="en-US" sz="2600" b="1" dirty="0" err="1" smtClean="0">
                <a:solidFill>
                  <a:srgbClr val="000099"/>
                </a:solidFill>
              </a:rPr>
              <a:t>neem</a:t>
            </a:r>
            <a:r>
              <a:rPr lang="en-US" sz="2600" b="1" dirty="0" smtClean="0">
                <a:solidFill>
                  <a:srgbClr val="000099"/>
                </a:solidFill>
              </a:rPr>
              <a:t> cake</a:t>
            </a:r>
            <a:r>
              <a:rPr lang="en-US" sz="2600" b="1" dirty="0" smtClean="0"/>
              <a:t>, </a:t>
            </a:r>
            <a:r>
              <a:rPr lang="en-US" sz="2600" b="1" dirty="0" err="1" smtClean="0">
                <a:solidFill>
                  <a:srgbClr val="000099"/>
                </a:solidFill>
              </a:rPr>
              <a:t>phorate</a:t>
            </a:r>
            <a:r>
              <a:rPr lang="en-US" sz="2600" b="1" dirty="0" smtClean="0">
                <a:solidFill>
                  <a:srgbClr val="000099"/>
                </a:solidFill>
              </a:rPr>
              <a:t>   </a:t>
            </a:r>
            <a:r>
              <a:rPr lang="en-US" sz="2600" b="1" dirty="0" smtClean="0"/>
              <a:t>and </a:t>
            </a:r>
            <a:r>
              <a:rPr lang="en-US" sz="2600" b="1" dirty="0" smtClean="0">
                <a:solidFill>
                  <a:srgbClr val="000099"/>
                </a:solidFill>
              </a:rPr>
              <a:t>lowest</a:t>
            </a:r>
            <a:r>
              <a:rPr lang="en-US" sz="2600" b="1" dirty="0" smtClean="0"/>
              <a:t> in untreated </a:t>
            </a:r>
            <a:r>
              <a:rPr lang="en-US" sz="2600" b="1" dirty="0" smtClean="0">
                <a:solidFill>
                  <a:srgbClr val="000099"/>
                </a:solidFill>
              </a:rPr>
              <a:t>check</a:t>
            </a:r>
            <a:r>
              <a:rPr lang="en-US" sz="2600" b="1" dirty="0" smtClean="0"/>
              <a:t>.</a:t>
            </a:r>
          </a:p>
          <a:p>
            <a:pPr algn="ctr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600" b="1" u="sng" dirty="0" smtClean="0">
                <a:solidFill>
                  <a:srgbClr val="C00000"/>
                </a:solidFill>
              </a:rPr>
              <a:t>Treatments imposed at one month after planting</a:t>
            </a:r>
          </a:p>
          <a:p>
            <a:pPr algn="ctr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i="1" dirty="0" smtClean="0"/>
              <a:t> </a:t>
            </a:r>
            <a:r>
              <a:rPr lang="en-US" sz="2600" b="1" i="1" dirty="0" smtClean="0">
                <a:solidFill>
                  <a:srgbClr val="000099"/>
                </a:solidFill>
              </a:rPr>
              <a:t>M. </a:t>
            </a:r>
            <a:r>
              <a:rPr lang="en-US" sz="2600" b="1" i="1" dirty="0" err="1" smtClean="0">
                <a:solidFill>
                  <a:srgbClr val="000099"/>
                </a:solidFill>
              </a:rPr>
              <a:t>anisopliae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rgbClr val="000099"/>
                </a:solidFill>
              </a:rPr>
              <a:t>79.73  t ha</a:t>
            </a:r>
            <a:r>
              <a:rPr lang="en-US" sz="2600" b="1" baseline="30000" dirty="0" smtClean="0">
                <a:solidFill>
                  <a:srgbClr val="000099"/>
                </a:solidFill>
              </a:rPr>
              <a:t>-1</a:t>
            </a:r>
            <a:r>
              <a:rPr lang="en-US" sz="2600" b="1" dirty="0" smtClean="0"/>
              <a:t>) in </a:t>
            </a:r>
            <a:r>
              <a:rPr lang="en-US" sz="2600" b="1" dirty="0" smtClean="0">
                <a:solidFill>
                  <a:srgbClr val="000099"/>
                </a:solidFill>
              </a:rPr>
              <a:t>FYM enriched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000099"/>
                </a:solidFill>
              </a:rPr>
              <a:t>   field </a:t>
            </a:r>
            <a:r>
              <a:rPr lang="en-US" sz="2600" b="1" dirty="0" smtClean="0"/>
              <a:t>recorded </a:t>
            </a:r>
            <a:r>
              <a:rPr lang="en-US" sz="2600" b="1" dirty="0" smtClean="0">
                <a:solidFill>
                  <a:srgbClr val="000099"/>
                </a:solidFill>
              </a:rPr>
              <a:t>higher cane yield</a:t>
            </a:r>
            <a:r>
              <a:rPr lang="en-US" sz="2600" b="1" dirty="0" smtClean="0"/>
              <a:t> </a:t>
            </a:r>
            <a:r>
              <a:rPr lang="en-US" sz="2600" b="1" i="1" dirty="0" smtClean="0"/>
              <a:t> </a:t>
            </a:r>
            <a:r>
              <a:rPr lang="en-US" sz="2600" b="1" dirty="0" smtClean="0"/>
              <a:t>followed by 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000099"/>
                </a:solidFill>
              </a:rPr>
              <a:t>   B. </a:t>
            </a:r>
            <a:r>
              <a:rPr lang="en-US" sz="2600" b="1" i="1" dirty="0" err="1" smtClean="0">
                <a:solidFill>
                  <a:srgbClr val="000099"/>
                </a:solidFill>
              </a:rPr>
              <a:t>bassiana</a:t>
            </a:r>
            <a:r>
              <a:rPr lang="en-US" sz="2600" b="1" baseline="30000" dirty="0" smtClean="0"/>
              <a:t>   </a:t>
            </a: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rgbClr val="000099"/>
                </a:solidFill>
              </a:rPr>
              <a:t>76.45 t ha</a:t>
            </a:r>
            <a:r>
              <a:rPr lang="en-US" sz="2600" b="1" baseline="30000" dirty="0" smtClean="0">
                <a:solidFill>
                  <a:srgbClr val="000099"/>
                </a:solidFill>
              </a:rPr>
              <a:t>-1</a:t>
            </a:r>
            <a:r>
              <a:rPr lang="en-US" sz="2600" b="1" dirty="0" smtClean="0"/>
              <a:t>) in FYM enriched field. </a:t>
            </a:r>
          </a:p>
          <a:p>
            <a:pPr>
              <a:buNone/>
            </a:pP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rgbClr val="000099"/>
                </a:solidFill>
                <a:effectLst/>
              </a:rPr>
              <a:t>Table 1: Efficacy of  </a:t>
            </a:r>
            <a:r>
              <a:rPr lang="en-US" sz="1600" dirty="0" err="1">
                <a:solidFill>
                  <a:srgbClr val="000099"/>
                </a:solidFill>
                <a:effectLst/>
              </a:rPr>
              <a:t>entomopathogenic</a:t>
            </a:r>
            <a:r>
              <a:rPr lang="en-US" sz="1600" dirty="0">
                <a:solidFill>
                  <a:srgbClr val="000099"/>
                </a:solidFill>
                <a:effectLst/>
              </a:rPr>
              <a:t> fungi against sugarcane </a:t>
            </a:r>
            <a:r>
              <a:rPr lang="en-US" sz="1600" dirty="0" smtClean="0">
                <a:solidFill>
                  <a:srgbClr val="000099"/>
                </a:solidFill>
                <a:effectLst/>
              </a:rPr>
              <a:t>		white grub, </a:t>
            </a:r>
            <a:r>
              <a:rPr lang="en-US" sz="1600" i="1" dirty="0" err="1" smtClean="0">
                <a:solidFill>
                  <a:srgbClr val="000099"/>
                </a:solidFill>
                <a:effectLst/>
              </a:rPr>
              <a:t>Holotrichia</a:t>
            </a:r>
            <a:r>
              <a:rPr lang="en-US" sz="1600" i="1" dirty="0" smtClean="0">
                <a:solidFill>
                  <a:srgbClr val="000099"/>
                </a:solidFill>
                <a:effectLst/>
              </a:rPr>
              <a:t> </a:t>
            </a:r>
            <a:r>
              <a:rPr lang="en-US" sz="1600" i="1" dirty="0" err="1">
                <a:solidFill>
                  <a:srgbClr val="000099"/>
                </a:solidFill>
                <a:effectLst/>
              </a:rPr>
              <a:t>consanguinea</a:t>
            </a:r>
            <a:r>
              <a:rPr lang="en-US" sz="1600" dirty="0">
                <a:solidFill>
                  <a:srgbClr val="000099"/>
                </a:solidFill>
                <a:effectLst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685799"/>
          <a:ext cx="8534400" cy="6157209"/>
        </p:xfrm>
        <a:graphic>
          <a:graphicData uri="http://schemas.openxmlformats.org/drawingml/2006/table">
            <a:tbl>
              <a:tblPr/>
              <a:tblGrid>
                <a:gridCol w="1524000"/>
                <a:gridCol w="890988"/>
                <a:gridCol w="937812"/>
                <a:gridCol w="733822"/>
                <a:gridCol w="1018778"/>
                <a:gridCol w="838200"/>
                <a:gridCol w="1066800"/>
                <a:gridCol w="609600"/>
                <a:gridCol w="914400"/>
              </a:tblGrid>
              <a:tr h="1947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Treatment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 at the time of Planting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 at one month after planting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White grub damage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White grub population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White grub damage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White grub population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3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Damage (% )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Per cent decrease  over untreated check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No. of grubs per         10 m row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Per cent decrease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over untreated check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Damage (% )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Per cent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decrease  over untreated check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No. of grubs per 10 m row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Per cent decrease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over untreated check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Beauveria</a:t>
                      </a:r>
                      <a:r>
                        <a:rPr lang="es-ES_tradnl" sz="1200" b="1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bassiana</a:t>
                      </a:r>
                      <a:r>
                        <a:rPr lang="es-ES_tradnl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4.53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83.13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2.33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68.21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5.15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76.55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2.67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69.2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Beauveria</a:t>
                      </a:r>
                      <a:r>
                        <a:rPr lang="es-ES_tradnl" sz="1200" b="1" i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bassiana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ES_tradnl" sz="1200" b="1" kern="1200" dirty="0" err="1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</a:t>
                      </a:r>
                      <a:r>
                        <a:rPr lang="es-ES_tradnl" sz="1200" b="1" kern="12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in FYM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enriched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field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88.09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1.9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74.08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3.03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86.2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2.67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69.2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Metarhizium</a:t>
                      </a:r>
                      <a:r>
                        <a:rPr lang="es-ES_tradnl" sz="1200" b="1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anisopliae</a:t>
                      </a: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3.67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86.34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2.33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68.21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4.52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79.42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79.93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Metarhizium</a:t>
                      </a:r>
                      <a:r>
                        <a:rPr lang="es-ES_tradnl" sz="1200" b="1" i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anisopliae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err="1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</a:t>
                      </a:r>
                      <a:r>
                        <a:rPr lang="es-ES_tradnl" sz="1200" b="1" kern="12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in FYM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enriched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field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1.72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93.6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1.67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77.22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2.66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87.89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79.93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Neem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cake @ 500 kg/ha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9.28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65.45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4.33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40.93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17.19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21.72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6.33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26.99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Phorate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10G @ 15kg/ha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8.41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68.69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45.43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11.37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48.22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5.67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34.6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Untreated  check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26.86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7.33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21.96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8.67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CD( P=0.05)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4.36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2.09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5.61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2.01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CV %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9.34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13.9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13.49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16.38</a:t>
                      </a:r>
                    </a:p>
                  </a:txBody>
                  <a:tcPr marL="44297" marR="44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solidFill>
                  <a:srgbClr val="000099"/>
                </a:solidFill>
                <a:effectLst/>
              </a:rPr>
              <a:t>Table 2 : Efficacy of  </a:t>
            </a:r>
            <a:r>
              <a:rPr lang="en-US" sz="1600" b="1" dirty="0" err="1">
                <a:solidFill>
                  <a:srgbClr val="000099"/>
                </a:solidFill>
                <a:effectLst/>
              </a:rPr>
              <a:t>entomopathogenic</a:t>
            </a:r>
            <a:r>
              <a:rPr lang="en-US" sz="1600" b="1" dirty="0">
                <a:solidFill>
                  <a:srgbClr val="000099"/>
                </a:solidFill>
                <a:effectLst/>
              </a:rPr>
              <a:t> fungi on yield </a:t>
            </a:r>
            <a:r>
              <a:rPr lang="en-US" sz="1600" b="1" dirty="0" smtClean="0">
                <a:solidFill>
                  <a:srgbClr val="000099"/>
                </a:solidFill>
                <a:effectLst/>
              </a:rPr>
              <a:t>			parameters </a:t>
            </a:r>
            <a:r>
              <a:rPr lang="en-US" sz="1600" b="1" dirty="0">
                <a:solidFill>
                  <a:srgbClr val="000099"/>
                </a:solidFill>
                <a:effectLst/>
              </a:rPr>
              <a:t>of sugarcane.</a:t>
            </a:r>
            <a:br>
              <a:rPr lang="en-US" sz="1600" b="1" dirty="0">
                <a:solidFill>
                  <a:srgbClr val="000099"/>
                </a:solidFill>
                <a:effectLst/>
              </a:rPr>
            </a:br>
            <a:endParaRPr lang="en-US" sz="1600" b="1" dirty="0">
              <a:solidFill>
                <a:srgbClr val="000099"/>
              </a:solidFill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1" y="533401"/>
          <a:ext cx="8534400" cy="6451127"/>
        </p:xfrm>
        <a:graphic>
          <a:graphicData uri="http://schemas.openxmlformats.org/drawingml/2006/table">
            <a:tbl>
              <a:tblPr/>
              <a:tblGrid>
                <a:gridCol w="1523999"/>
                <a:gridCol w="1066800"/>
                <a:gridCol w="609600"/>
                <a:gridCol w="990600"/>
                <a:gridCol w="891990"/>
                <a:gridCol w="1013010"/>
                <a:gridCol w="609600"/>
                <a:gridCol w="914400"/>
                <a:gridCol w="914401"/>
              </a:tblGrid>
              <a:tr h="1791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Treatment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 at the time of Planting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 at one month after planting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3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Millable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canes at harvest </a:t>
                      </a:r>
                      <a:endParaRPr lang="en-US" sz="1200" b="1" dirty="0" smtClean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( 000’ha)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Yield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t ha</a:t>
                      </a:r>
                      <a:r>
                        <a:rPr lang="en-US" sz="1200" b="1" baseline="300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Per cent yield increase over untreated check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Sucrose %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Millable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canes at harvest  </a:t>
                      </a:r>
                      <a:r>
                        <a:rPr lang="en-US" sz="1200" b="1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( 000’ha)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Yield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t ha</a:t>
                      </a:r>
                      <a:r>
                        <a:rPr lang="en-US" sz="1200" b="1" baseline="300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Per cent yield increase over untreated check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Sucrose %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Beauveria</a:t>
                      </a:r>
                      <a:r>
                        <a:rPr lang="es-ES_tradnl" sz="1200" b="1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bassiana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83.33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73.77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55.4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19.95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90.33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73.35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15.53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19.5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Beauveria</a:t>
                      </a:r>
                      <a:r>
                        <a:rPr lang="es-ES_tradnl" sz="1200" b="1" i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bassiana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in FYM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enriched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err="1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field</a:t>
                      </a:r>
                      <a:endParaRPr lang="es-ES_tradnl" sz="1200" b="1" kern="1200" dirty="0" smtClean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87.3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76.6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61.37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20.04</a:t>
                      </a:r>
                      <a:endParaRPr lang="en-US" sz="1200" b="1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81.67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76.45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20.43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19.76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Metarhizium</a:t>
                      </a:r>
                      <a:r>
                        <a:rPr lang="es-ES_tradnl" sz="1200" b="1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anisopliae</a:t>
                      </a:r>
                      <a:r>
                        <a:rPr lang="es-ES_tradnl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94.0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76.55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61.26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18.86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90.33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74.16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16.82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21.15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Metarhizium</a:t>
                      </a:r>
                      <a:r>
                        <a:rPr lang="es-ES_tradnl" sz="1200" b="1" i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i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anisopliae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applied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in FYM </a:t>
                      </a:r>
                      <a:r>
                        <a:rPr lang="es-ES_tradnl" sz="1200" b="1" kern="1200" dirty="0" err="1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enriched</a:t>
                      </a:r>
                      <a:r>
                        <a:rPr lang="es-ES_tradnl" sz="1200" b="1" kern="1200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_tradnl" sz="1200" b="1" kern="1200" dirty="0" err="1" smtClean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field</a:t>
                      </a:r>
                      <a:endParaRPr lang="es-ES_tradnl" sz="1200" b="1" kern="1200" dirty="0" smtClean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9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92.33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81.44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71.56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19.16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94.67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79.73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25.6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+mn-lt"/>
                          <a:ea typeface="Calibri"/>
                          <a:cs typeface="Times New Roman"/>
                        </a:rPr>
                        <a:t>21.89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Neem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cake @ 500 kg/ha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94.67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56.95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19.97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16.63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85.33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59.38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-6.46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Phorate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10G @ 15kg/ha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82.67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65.14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37.22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18.79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80.67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66.77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5.18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17.95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Untreated  check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83.67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47.47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16.59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83.0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63.48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17.07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CD( P=0.05)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4.92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5.21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1.24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6.88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Calibri"/>
                          <a:cs typeface="Times New Roman"/>
                        </a:rPr>
                        <a:t>14.68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1.73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CV %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3.12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4.48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3.72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4.47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11.25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Calibri"/>
                          <a:cs typeface="Times New Roman"/>
                        </a:rPr>
                        <a:t>4.91</a:t>
                      </a:r>
                    </a:p>
                  </a:txBody>
                  <a:tcPr marL="44923" marR="44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Conclusion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 smtClean="0"/>
              <a:t>Soil application </a:t>
            </a:r>
            <a:r>
              <a:rPr lang="en-US" sz="2400" b="1" dirty="0" smtClean="0"/>
              <a:t>of 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Metarhizium</a:t>
            </a:r>
            <a:r>
              <a:rPr 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anisopliae</a:t>
            </a:r>
            <a:r>
              <a:rPr lang="en-US" sz="2400" b="1" i="1" dirty="0" smtClean="0"/>
              <a:t> @ </a:t>
            </a:r>
            <a:r>
              <a:rPr lang="es-ES_tradnl" sz="2400" b="1" dirty="0" smtClean="0"/>
              <a:t>5x10</a:t>
            </a:r>
            <a:r>
              <a:rPr lang="es-ES_tradnl" sz="2400" b="1" baseline="30000" dirty="0" smtClean="0"/>
              <a:t>13</a:t>
            </a:r>
            <a:r>
              <a:rPr lang="es-ES_tradnl" sz="2400" b="1" dirty="0" smtClean="0"/>
              <a:t>spores/ha </a:t>
            </a:r>
            <a:r>
              <a:rPr lang="es-ES_tradnl" sz="2400" b="1" dirty="0" smtClean="0"/>
              <a:t>/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Beauveria</a:t>
            </a:r>
            <a:r>
              <a:rPr lang="en-US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</a:rPr>
              <a:t>bassiana</a:t>
            </a:r>
            <a:r>
              <a:rPr lang="en-US" sz="2400" b="1" baseline="30000" dirty="0" smtClean="0">
                <a:solidFill>
                  <a:srgbClr val="000099"/>
                </a:solidFill>
              </a:rPr>
              <a:t> 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@ 5x10 </a:t>
            </a:r>
            <a:r>
              <a:rPr lang="en-US" sz="2400" b="1" baseline="30000" dirty="0" smtClean="0"/>
              <a:t>13 </a:t>
            </a:r>
            <a:r>
              <a:rPr lang="en-US" sz="2400" b="1" dirty="0" smtClean="0"/>
              <a:t> spores ha</a:t>
            </a:r>
            <a:r>
              <a:rPr lang="en-US" sz="2400" b="1" baseline="30000" dirty="0" smtClean="0"/>
              <a:t>-1 </a:t>
            </a:r>
            <a:r>
              <a:rPr lang="es-ES_tradnl" sz="2400" b="1" dirty="0" smtClean="0"/>
              <a:t>in </a:t>
            </a:r>
            <a:r>
              <a:rPr lang="es-ES_tradnl" sz="2400" b="1" dirty="0" smtClean="0">
                <a:solidFill>
                  <a:srgbClr val="000099"/>
                </a:solidFill>
              </a:rPr>
              <a:t>FYM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enriched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field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effective</a:t>
            </a:r>
            <a:r>
              <a:rPr lang="es-ES_tradnl" sz="2400" b="1" dirty="0" smtClean="0"/>
              <a:t> in </a:t>
            </a:r>
            <a:r>
              <a:rPr lang="es-ES_tradnl" sz="2400" b="1" dirty="0" err="1" smtClean="0"/>
              <a:t>reducing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plant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damage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due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to</a:t>
            </a:r>
            <a:r>
              <a:rPr lang="es-ES_tradnl" sz="2400" b="1" dirty="0" smtClean="0"/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white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grub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smtClean="0"/>
              <a:t>and </a:t>
            </a:r>
            <a:r>
              <a:rPr lang="es-ES_tradnl" sz="2400" b="1" dirty="0" err="1" smtClean="0"/>
              <a:t>grub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population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imposing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treatment</a:t>
            </a:r>
            <a:r>
              <a:rPr lang="es-ES_tradnl" sz="2400" b="1" dirty="0" smtClean="0"/>
              <a:t> at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time of </a:t>
            </a:r>
            <a:r>
              <a:rPr lang="es-ES_tradnl" sz="2400" b="1" dirty="0" err="1" smtClean="0"/>
              <a:t>planting</a:t>
            </a:r>
            <a:r>
              <a:rPr lang="es-ES_tradnl" sz="2400" b="1" dirty="0" smtClean="0"/>
              <a:t> / at </a:t>
            </a:r>
            <a:r>
              <a:rPr lang="es-ES_tradnl" sz="2400" b="1" dirty="0" err="1" smtClean="0"/>
              <a:t>one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month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after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planting</a:t>
            </a:r>
            <a:r>
              <a:rPr lang="es-ES_tradnl" sz="2400" b="1" dirty="0" smtClean="0"/>
              <a:t>. </a:t>
            </a:r>
            <a:endParaRPr lang="es-ES_tradnl" sz="2400" b="1" dirty="0" smtClean="0"/>
          </a:p>
          <a:p>
            <a:pPr>
              <a:buFont typeface="Wingdings" pitchFamily="2" charset="2"/>
              <a:buChar char="v"/>
            </a:pPr>
            <a:endParaRPr lang="es-ES_tradnl" sz="2400" b="1" dirty="0" smtClean="0"/>
          </a:p>
          <a:p>
            <a:pPr>
              <a:buFont typeface="Wingdings" pitchFamily="2" charset="2"/>
              <a:buChar char="v"/>
            </a:pPr>
            <a:r>
              <a:rPr lang="es-ES_tradnl" sz="2400" b="1" dirty="0" smtClean="0"/>
              <a:t> As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entomopathogenic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fungi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smtClean="0"/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persist</a:t>
            </a:r>
            <a:r>
              <a:rPr lang="es-ES_tradnl" sz="2400" b="1" dirty="0" smtClean="0"/>
              <a:t> in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soil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for</a:t>
            </a:r>
            <a:r>
              <a:rPr lang="es-ES_tradnl" sz="2400" b="1" dirty="0" smtClean="0"/>
              <a:t> a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longer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period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than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chemicals</a:t>
            </a:r>
            <a:r>
              <a:rPr lang="es-ES_tradnl" sz="2400" b="1" dirty="0" smtClean="0"/>
              <a:t>,  </a:t>
            </a:r>
            <a:r>
              <a:rPr lang="en-US" sz="2400" b="1" i="1" dirty="0" err="1" smtClean="0"/>
              <a:t>Metarhizium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anisopliae</a:t>
            </a:r>
            <a:r>
              <a:rPr lang="en-US" sz="2400" b="1" i="1" dirty="0" smtClean="0"/>
              <a:t> </a:t>
            </a:r>
            <a:r>
              <a:rPr lang="es-ES_tradnl" sz="2400" b="1" dirty="0" smtClean="0"/>
              <a:t>and  </a:t>
            </a:r>
            <a:r>
              <a:rPr lang="en-US" sz="2400" b="1" i="1" dirty="0" err="1" smtClean="0"/>
              <a:t>Beauveria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bassiana</a:t>
            </a:r>
            <a:r>
              <a:rPr lang="en-US" sz="2400" b="1" dirty="0" smtClean="0"/>
              <a:t>  </a:t>
            </a:r>
            <a:r>
              <a:rPr lang="es-ES_tradnl" sz="2400" b="1" dirty="0" smtClean="0"/>
              <a:t>are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better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alternatives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for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management</a:t>
            </a:r>
            <a:r>
              <a:rPr lang="es-ES_tradnl" sz="2400" b="1" dirty="0" smtClean="0">
                <a:solidFill>
                  <a:srgbClr val="000099"/>
                </a:solidFill>
              </a:rPr>
              <a:t> of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white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grubs</a:t>
            </a:r>
            <a:r>
              <a:rPr lang="es-ES_tradnl" sz="2400" b="1" dirty="0" smtClean="0"/>
              <a:t> </a:t>
            </a:r>
            <a:r>
              <a:rPr lang="es-ES_tradnl" sz="2400" b="1" dirty="0" smtClean="0">
                <a:solidFill>
                  <a:srgbClr val="000099"/>
                </a:solidFill>
              </a:rPr>
              <a:t>in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endemic</a:t>
            </a:r>
            <a:r>
              <a:rPr lang="es-ES_tradnl" sz="2400" b="1" dirty="0" smtClean="0">
                <a:solidFill>
                  <a:srgbClr val="000099"/>
                </a:solidFill>
              </a:rPr>
              <a:t> </a:t>
            </a:r>
            <a:r>
              <a:rPr lang="es-ES_tradnl" sz="2400" b="1" dirty="0" err="1" smtClean="0">
                <a:solidFill>
                  <a:srgbClr val="000099"/>
                </a:solidFill>
              </a:rPr>
              <a:t>areas</a:t>
            </a:r>
            <a:r>
              <a:rPr lang="es-ES_tradnl" sz="2400" b="1" dirty="0" smtClean="0">
                <a:solidFill>
                  <a:srgbClr val="000099"/>
                </a:solidFill>
              </a:rPr>
              <a:t>. 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2652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latin typeface="Arial Black" pitchFamily="34" charset="0"/>
              </a:rPr>
              <a:t>       </a:t>
            </a:r>
            <a:r>
              <a:rPr lang="en-US" sz="4000" b="1" dirty="0" smtClean="0">
                <a:solidFill>
                  <a:srgbClr val="0033CC"/>
                </a:solidFill>
              </a:rPr>
              <a:t>INTRODUCTION</a:t>
            </a:r>
            <a:endParaRPr lang="en-US" sz="40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05000"/>
            <a:ext cx="8534400" cy="4267200"/>
          </a:xfrm>
        </p:spPr>
        <p:txBody>
          <a:bodyPr>
            <a:noAutofit/>
          </a:bodyPr>
          <a:lstStyle/>
          <a:p>
            <a:pPr>
              <a:buClr>
                <a:srgbClr val="0033CC"/>
              </a:buClr>
              <a:buFont typeface="Wingdings" pitchFamily="2" charset="2"/>
              <a:buChar char="v"/>
            </a:pPr>
            <a:r>
              <a:rPr lang="en-US" sz="2000" b="1" dirty="0" smtClean="0"/>
              <a:t>White </a:t>
            </a:r>
            <a:r>
              <a:rPr lang="en-US" sz="2000" b="1" dirty="0"/>
              <a:t>grub, </a:t>
            </a:r>
            <a:r>
              <a:rPr lang="en-US" sz="2400" b="1" i="1" dirty="0" err="1">
                <a:solidFill>
                  <a:srgbClr val="FF0000"/>
                </a:solidFill>
              </a:rPr>
              <a:t>Holotrichia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consanguinea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Melolonthinae</a:t>
            </a:r>
            <a:r>
              <a:rPr lang="en-US" sz="2000" b="1" dirty="0"/>
              <a:t>: </a:t>
            </a:r>
            <a:r>
              <a:rPr lang="en-US" sz="2000" b="1" dirty="0" err="1"/>
              <a:t>Scarabaeidae</a:t>
            </a:r>
            <a:r>
              <a:rPr lang="en-US" sz="2000" b="1" dirty="0"/>
              <a:t>: </a:t>
            </a:r>
            <a:r>
              <a:rPr lang="en-US" sz="2000" b="1" dirty="0" err="1"/>
              <a:t>Coleoptera</a:t>
            </a:r>
            <a:r>
              <a:rPr lang="en-US" sz="2000" b="1" dirty="0" smtClean="0"/>
              <a:t>) –</a:t>
            </a:r>
          </a:p>
          <a:p>
            <a:pPr>
              <a:buClr>
                <a:srgbClr val="0033CC"/>
              </a:buClr>
              <a:buNone/>
            </a:pPr>
            <a:r>
              <a:rPr lang="en-US" sz="2000" b="1" dirty="0" smtClean="0"/>
              <a:t>    Important </a:t>
            </a:r>
            <a:r>
              <a:rPr lang="en-US" sz="2000" b="1" dirty="0"/>
              <a:t>soil pest of </a:t>
            </a:r>
            <a:r>
              <a:rPr lang="en-US" sz="2000" b="1" dirty="0">
                <a:solidFill>
                  <a:srgbClr val="0033CC"/>
                </a:solidFill>
              </a:rPr>
              <a:t>sugarcane</a:t>
            </a:r>
            <a:r>
              <a:rPr lang="en-US" sz="2000" b="1" dirty="0"/>
              <a:t> in tropical India. </a:t>
            </a:r>
            <a:endParaRPr lang="en-US" sz="2000" b="1" dirty="0" smtClean="0"/>
          </a:p>
          <a:p>
            <a:pPr>
              <a:buClr>
                <a:srgbClr val="0033CC"/>
              </a:buClr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buClr>
                <a:srgbClr val="0033CC"/>
              </a:buClr>
              <a:buFont typeface="Wingdings" pitchFamily="2" charset="2"/>
              <a:buChar char="v"/>
            </a:pPr>
            <a:r>
              <a:rPr lang="en-US" sz="2000" b="1" dirty="0" smtClean="0"/>
              <a:t>White grub </a:t>
            </a:r>
            <a:r>
              <a:rPr lang="en-US" sz="2000" b="1" dirty="0"/>
              <a:t>become increasingly </a:t>
            </a:r>
            <a:r>
              <a:rPr lang="en-US" sz="2000" b="1" dirty="0" smtClean="0"/>
              <a:t>difficult pest </a:t>
            </a:r>
            <a:r>
              <a:rPr lang="en-US" sz="2000" b="1" dirty="0"/>
              <a:t>in </a:t>
            </a:r>
            <a:r>
              <a:rPr lang="en-US" sz="2000" b="1" dirty="0">
                <a:solidFill>
                  <a:srgbClr val="0033CC"/>
                </a:solidFill>
              </a:rPr>
              <a:t>Andhra Pradesh </a:t>
            </a:r>
            <a:r>
              <a:rPr lang="en-US" sz="2000" b="1" dirty="0"/>
              <a:t>during the last few years</a:t>
            </a:r>
            <a:r>
              <a:rPr lang="en-US" sz="2000" b="1" dirty="0" smtClean="0"/>
              <a:t>.</a:t>
            </a:r>
          </a:p>
          <a:p>
            <a:pPr>
              <a:buClr>
                <a:srgbClr val="0033CC"/>
              </a:buClr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buClr>
                <a:srgbClr val="0033CC"/>
              </a:buClr>
              <a:buFont typeface="Wingdings" pitchFamily="2" charset="2"/>
              <a:buChar char="v"/>
            </a:pPr>
            <a:r>
              <a:rPr lang="en-US" sz="2000" b="1" dirty="0" smtClean="0"/>
              <a:t>Endemic </a:t>
            </a:r>
            <a:r>
              <a:rPr lang="en-US" sz="2000" b="1" dirty="0"/>
              <a:t>to sugarcane tract in high altitude or assured rainfall areas </a:t>
            </a:r>
            <a:r>
              <a:rPr lang="en-US" sz="2000" b="1" dirty="0" smtClean="0"/>
              <a:t>earlier but extending </a:t>
            </a:r>
            <a:r>
              <a:rPr lang="en-US" sz="2000" b="1" dirty="0"/>
              <a:t>its spatial range in the recent years </a:t>
            </a:r>
            <a:r>
              <a:rPr lang="en-US" sz="2000" b="1" dirty="0" smtClean="0"/>
              <a:t>due </a:t>
            </a:r>
            <a:r>
              <a:rPr lang="en-US" sz="2000" b="1" dirty="0"/>
              <a:t>to </a:t>
            </a:r>
            <a:r>
              <a:rPr lang="en-US" sz="2000" b="1" dirty="0" smtClean="0">
                <a:solidFill>
                  <a:srgbClr val="0033CC"/>
                </a:solidFill>
              </a:rPr>
              <a:t>monoculture </a:t>
            </a:r>
            <a:r>
              <a:rPr lang="en-US" sz="2000" b="1" dirty="0">
                <a:solidFill>
                  <a:srgbClr val="0033CC"/>
                </a:solidFill>
              </a:rPr>
              <a:t>of  sugarcane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0033CC"/>
                </a:solidFill>
              </a:rPr>
              <a:t>minimal varietal diversity.</a:t>
            </a:r>
          </a:p>
        </p:txBody>
      </p:sp>
      <p:pic>
        <p:nvPicPr>
          <p:cNvPr id="5" name="Picture 4" descr="https://encrypted-tbn3.gstatic.com/images?q=tbn:ANd9GcSiURlheSeWwZ7WkX4qmnuDS1OZPLO4QFuMYODZlA-OmmxEUso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800" y="609600"/>
            <a:ext cx="1341118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438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04800" y="2743200"/>
            <a:ext cx="8610600" cy="92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800600"/>
            <a:ext cx="8839200" cy="20574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IN" sz="1300" dirty="0" smtClean="0"/>
              <a:t/>
            </a:r>
            <a:br>
              <a:rPr lang="en-IN" sz="1300" dirty="0" smtClean="0"/>
            </a:br>
            <a:r>
              <a:rPr lang="en-US" sz="2200" dirty="0" smtClean="0">
                <a:latin typeface="+mn-lt"/>
              </a:rPr>
              <a:t/>
            </a:r>
            <a:br>
              <a:rPr lang="en-US" sz="2200" dirty="0" smtClean="0">
                <a:latin typeface="+mn-lt"/>
              </a:rPr>
            </a:br>
            <a:r>
              <a:rPr lang="en-IN" dirty="0" smtClean="0">
                <a:latin typeface="+mn-lt"/>
              </a:rPr>
              <a:t> 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IN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://www.ainpwhitegrubs.com/image/lifecycle-big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257800" cy="4191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C00000"/>
                </a:solidFill>
              </a:rPr>
              <a:t>white grub average duration of one life cycle is 122 days.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1"/>
            <a:ext cx="342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b="1" dirty="0" smtClean="0"/>
              <a:t>White grub b</a:t>
            </a:r>
            <a:r>
              <a:rPr lang="en-IN" b="1" dirty="0" smtClean="0">
                <a:solidFill>
                  <a:srgbClr val="C00000"/>
                </a:solidFill>
              </a:rPr>
              <a:t>eetles</a:t>
            </a:r>
            <a:r>
              <a:rPr lang="en-IN" b="1" dirty="0" smtClean="0"/>
              <a:t> emerge from soil after early summer showers</a:t>
            </a:r>
          </a:p>
          <a:p>
            <a:r>
              <a:rPr lang="en-IN" b="1" dirty="0" smtClean="0"/>
              <a:t> (May- June).</a:t>
            </a:r>
          </a:p>
          <a:p>
            <a:endParaRPr lang="en-IN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White grub adults</a:t>
            </a:r>
            <a:r>
              <a:rPr lang="en-US" b="1" dirty="0" smtClean="0"/>
              <a:t> feed on </a:t>
            </a:r>
            <a:r>
              <a:rPr lang="en-US" b="1" dirty="0" err="1" smtClean="0"/>
              <a:t>folage</a:t>
            </a:r>
            <a:r>
              <a:rPr lang="en-US" b="1" dirty="0" smtClean="0"/>
              <a:t> of host trees like </a:t>
            </a:r>
            <a:r>
              <a:rPr lang="en-US" b="1" dirty="0" err="1" smtClean="0">
                <a:solidFill>
                  <a:srgbClr val="000099"/>
                </a:solidFill>
              </a:rPr>
              <a:t>neem</a:t>
            </a:r>
            <a:r>
              <a:rPr lang="en-US" b="1" dirty="0" smtClean="0"/>
              <a:t>, </a:t>
            </a:r>
            <a:r>
              <a:rPr lang="en-US" b="1" dirty="0" err="1" smtClean="0"/>
              <a:t>acasia</a:t>
            </a:r>
            <a:r>
              <a:rPr lang="en-US" b="1" dirty="0" smtClean="0"/>
              <a:t> .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Average of </a:t>
            </a:r>
            <a:r>
              <a:rPr lang="en-IN" b="1" dirty="0" smtClean="0">
                <a:solidFill>
                  <a:srgbClr val="000099"/>
                </a:solidFill>
              </a:rPr>
              <a:t>20 eggs</a:t>
            </a:r>
            <a:r>
              <a:rPr lang="en-IN" b="1" dirty="0" smtClean="0"/>
              <a:t> are laid by females  inside the soil.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 Incubation period-</a:t>
            </a:r>
          </a:p>
          <a:p>
            <a:r>
              <a:rPr lang="en-IN" b="1" dirty="0" smtClean="0"/>
              <a:t>                 7 to 13 days.</a:t>
            </a:r>
          </a:p>
          <a:p>
            <a:r>
              <a:rPr lang="en-IN" b="1" dirty="0" smtClean="0"/>
              <a:t> 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The </a:t>
            </a:r>
            <a:r>
              <a:rPr lang="en-IN" b="1" dirty="0" smtClean="0">
                <a:solidFill>
                  <a:srgbClr val="000099"/>
                </a:solidFill>
              </a:rPr>
              <a:t>newly hatched grubs</a:t>
            </a:r>
            <a:r>
              <a:rPr lang="en-IN" b="1" dirty="0" smtClean="0"/>
              <a:t>  feed on </a:t>
            </a:r>
            <a:r>
              <a:rPr lang="en-IN" b="1" dirty="0" smtClean="0">
                <a:solidFill>
                  <a:srgbClr val="000099"/>
                </a:solidFill>
              </a:rPr>
              <a:t>organic matter</a:t>
            </a:r>
            <a:r>
              <a:rPr lang="en-IN" b="1" dirty="0" smtClean="0"/>
              <a:t>  till they come in contact with living roots.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5720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b="1" dirty="0" smtClean="0"/>
              <a:t> Duration of first </a:t>
            </a:r>
            <a:r>
              <a:rPr lang="en-IN" b="1" dirty="0" err="1" smtClean="0"/>
              <a:t>instar</a:t>
            </a:r>
            <a:r>
              <a:rPr lang="en-IN" b="1" dirty="0" smtClean="0"/>
              <a:t> grub – 16 days</a:t>
            </a:r>
          </a:p>
          <a:p>
            <a:r>
              <a:rPr lang="en-IN" b="1" dirty="0" smtClean="0"/>
              <a:t>        second </a:t>
            </a:r>
            <a:r>
              <a:rPr lang="en-IN" b="1" dirty="0" err="1" smtClean="0"/>
              <a:t>instar</a:t>
            </a:r>
            <a:r>
              <a:rPr lang="en-IN" b="1" dirty="0" smtClean="0"/>
              <a:t> grub - 32 days and</a:t>
            </a:r>
          </a:p>
          <a:p>
            <a:r>
              <a:rPr lang="en-IN" b="1" dirty="0" smtClean="0"/>
              <a:t>        third </a:t>
            </a:r>
            <a:r>
              <a:rPr lang="en-IN" b="1" dirty="0" err="1" smtClean="0"/>
              <a:t>instar</a:t>
            </a:r>
            <a:r>
              <a:rPr lang="en-IN" b="1" dirty="0" smtClean="0"/>
              <a:t> - </a:t>
            </a:r>
            <a:r>
              <a:rPr lang="en-IN" b="1" dirty="0" smtClean="0"/>
              <a:t>49 </a:t>
            </a:r>
            <a:r>
              <a:rPr lang="en-IN" b="1" dirty="0" smtClean="0"/>
              <a:t>days. </a:t>
            </a:r>
          </a:p>
          <a:p>
            <a:endParaRPr lang="en-IN" b="1" dirty="0" smtClean="0"/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solidFill>
                  <a:srgbClr val="000099"/>
                </a:solidFill>
              </a:rPr>
              <a:t> Total grub duration</a:t>
            </a:r>
            <a:r>
              <a:rPr lang="en-IN" b="1" dirty="0" smtClean="0"/>
              <a:t> ranges from </a:t>
            </a:r>
          </a:p>
          <a:p>
            <a:r>
              <a:rPr lang="en-IN" b="1" dirty="0" smtClean="0">
                <a:solidFill>
                  <a:srgbClr val="000099"/>
                </a:solidFill>
              </a:rPr>
              <a:t>    82 to 113 days</a:t>
            </a:r>
            <a:r>
              <a:rPr lang="en-IN" sz="1600" b="1" dirty="0" smtClean="0"/>
              <a:t>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0"/>
            <a:ext cx="8763000" cy="3200400"/>
          </a:xfrm>
        </p:spPr>
        <p:txBody>
          <a:bodyPr>
            <a:noAutofit/>
          </a:bodyPr>
          <a:lstStyle/>
          <a:p>
            <a:pPr algn="l"/>
            <a:r>
              <a:rPr lang="en-IN" sz="2000" b="1" dirty="0" smtClean="0"/>
              <a:t> </a:t>
            </a:r>
            <a:endParaRPr lang="en-US" sz="2400" dirty="0"/>
          </a:p>
        </p:txBody>
      </p:sp>
      <p:pic>
        <p:nvPicPr>
          <p:cNvPr id="4" name="Content Placeholder 3" descr="http://www.ainpwhitegrubs.com/image/jaipur-hc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715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96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0099"/>
                </a:solidFill>
              </a:rPr>
              <a:t>Grubs  active feeding period:  July to mid October. </a:t>
            </a:r>
            <a:br>
              <a:rPr lang="en-IN" b="1" dirty="0" smtClean="0">
                <a:solidFill>
                  <a:srgbClr val="000099"/>
                </a:solidFill>
              </a:rPr>
            </a:br>
            <a:r>
              <a:rPr lang="en-IN" b="1" dirty="0" smtClean="0"/>
              <a:t>Grubs pupate during November.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Visala\Documents\Visha dell backup documents\field expts-Kvalasa,Kpenta,2012-13\White grub damage at Kammavalasa during Aug,12 before imposing treatments\DSCN3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2543909" cy="472440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67400" y="1219200"/>
            <a:ext cx="2819400" cy="48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Late larval stages</a:t>
            </a:r>
            <a:r>
              <a:rPr lang="en-US" sz="2000" b="1" dirty="0" smtClean="0"/>
              <a:t> feed on </a:t>
            </a:r>
            <a:r>
              <a:rPr lang="en-US" sz="2000" b="1" dirty="0" smtClean="0">
                <a:solidFill>
                  <a:srgbClr val="000099"/>
                </a:solidFill>
              </a:rPr>
              <a:t>roots of sugarcane a</a:t>
            </a:r>
            <a:r>
              <a:rPr lang="en-US" sz="2000" b="1" dirty="0" smtClean="0"/>
              <a:t>nd damage the underground portions of stalks</a:t>
            </a:r>
          </a:p>
          <a:p>
            <a:r>
              <a:rPr lang="en-US" sz="20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Following injury, spindle </a:t>
            </a:r>
            <a:r>
              <a:rPr lang="en-US" sz="2000" b="1" dirty="0" smtClean="0">
                <a:solidFill>
                  <a:srgbClr val="000099"/>
                </a:solidFill>
              </a:rPr>
              <a:t>wilts</a:t>
            </a:r>
            <a:r>
              <a:rPr lang="en-US" sz="2000" b="1" dirty="0" smtClean="0"/>
              <a:t> and </a:t>
            </a:r>
            <a:r>
              <a:rPr lang="en-US" sz="2000" b="1" dirty="0" smtClean="0">
                <a:solidFill>
                  <a:srgbClr val="000099"/>
                </a:solidFill>
              </a:rPr>
              <a:t>leaves</a:t>
            </a:r>
            <a:r>
              <a:rPr lang="en-US" sz="2000" b="1" dirty="0" smtClean="0"/>
              <a:t> turn </a:t>
            </a:r>
            <a:r>
              <a:rPr lang="en-US" sz="2000" b="1" dirty="0" smtClean="0">
                <a:solidFill>
                  <a:srgbClr val="000099"/>
                </a:solidFill>
              </a:rPr>
              <a:t>yellow</a:t>
            </a:r>
            <a:r>
              <a:rPr lang="en-US" sz="2000" b="1" dirty="0" smtClean="0"/>
              <a:t>;  </a:t>
            </a:r>
            <a:r>
              <a:rPr lang="en-US" sz="2000" b="1" dirty="0" smtClean="0">
                <a:solidFill>
                  <a:srgbClr val="000099"/>
                </a:solidFill>
              </a:rPr>
              <a:t>clumps</a:t>
            </a:r>
            <a:r>
              <a:rPr lang="en-US" sz="2000" b="1" dirty="0" smtClean="0"/>
              <a:t> gradually </a:t>
            </a:r>
            <a:r>
              <a:rPr lang="en-US" sz="2000" b="1" dirty="0" smtClean="0">
                <a:solidFill>
                  <a:srgbClr val="000099"/>
                </a:solidFill>
              </a:rPr>
              <a:t>dry up</a:t>
            </a:r>
            <a:r>
              <a:rPr lang="en-US" sz="2000" b="1" dirty="0" smtClean="0"/>
              <a:t> and can be easily pulled out.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Symptoms of Damage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Visala\Desktop\White grub Paki, 2013\IMG_26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2505075" cy="4724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038600" y="4495800"/>
            <a:ext cx="4800600" cy="2362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99"/>
                </a:solidFill>
              </a:rPr>
              <a:t> Severe</a:t>
            </a:r>
            <a:r>
              <a:rPr lang="en-US" b="1" dirty="0" smtClean="0"/>
              <a:t> cases of </a:t>
            </a:r>
            <a:r>
              <a:rPr lang="en-US" b="1" dirty="0" smtClean="0">
                <a:solidFill>
                  <a:srgbClr val="000099"/>
                </a:solidFill>
              </a:rPr>
              <a:t>attack </a:t>
            </a:r>
            <a:r>
              <a:rPr lang="en-US" b="1" dirty="0" smtClean="0"/>
              <a:t>the entire </a:t>
            </a:r>
            <a:r>
              <a:rPr lang="en-US" b="1" dirty="0" smtClean="0">
                <a:solidFill>
                  <a:srgbClr val="000099"/>
                </a:solidFill>
              </a:rPr>
              <a:t>field devastation</a:t>
            </a:r>
            <a:r>
              <a:rPr lang="en-US" b="1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99"/>
                </a:solidFill>
              </a:rPr>
              <a:t>Affected canes</a:t>
            </a:r>
            <a:r>
              <a:rPr lang="en-US" b="1" dirty="0" smtClean="0"/>
              <a:t> lose weight, dry up, collapse and become </a:t>
            </a:r>
            <a:r>
              <a:rPr lang="en-US" b="1" dirty="0" smtClean="0">
                <a:solidFill>
                  <a:srgbClr val="000099"/>
                </a:solidFill>
              </a:rPr>
              <a:t>unfit </a:t>
            </a:r>
            <a:r>
              <a:rPr lang="en-US" b="1" dirty="0" smtClean="0"/>
              <a:t>for </a:t>
            </a:r>
            <a:r>
              <a:rPr lang="en-US" b="1" dirty="0" smtClean="0">
                <a:solidFill>
                  <a:srgbClr val="000099"/>
                </a:solidFill>
              </a:rPr>
              <a:t>crushing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0099"/>
                </a:solidFill>
              </a:rPr>
              <a:t>planting</a:t>
            </a:r>
            <a:r>
              <a:rPr lang="en-US" b="1" dirty="0" smtClean="0"/>
              <a:t>. 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914400" y="5181600"/>
            <a:ext cx="29718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99"/>
                </a:solidFill>
              </a:rPr>
              <a:t>Damage</a:t>
            </a:r>
            <a:r>
              <a:rPr lang="en-US" sz="2000" b="1" dirty="0" smtClean="0"/>
              <a:t> occurs in patches leaving </a:t>
            </a:r>
            <a:r>
              <a:rPr lang="en-US" sz="2000" b="1" dirty="0" smtClean="0">
                <a:solidFill>
                  <a:srgbClr val="000099"/>
                </a:solidFill>
              </a:rPr>
              <a:t>gaps .</a:t>
            </a:r>
            <a:endParaRPr lang="en-US" sz="2000" b="1" dirty="0"/>
          </a:p>
        </p:txBody>
      </p:sp>
      <p:pic>
        <p:nvPicPr>
          <p:cNvPr id="7170" name="Picture 2" descr="C:\Users\Visala\Desktop\WG Skota 2014\28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066800"/>
            <a:ext cx="4338637" cy="324008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0" name="Picture 3" descr="C:\Users\Visala\Documents\Visha dell backup documents\field expts-Kvalasa,Kpenta,2012-13\White grub damage at Kammavalasa during Aug,12 before imposing treatments\DSCN31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2438400" cy="409416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" y="457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Damage and Loss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534400" cy="10509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Damage and Loss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4572000"/>
            <a:ext cx="4038600" cy="129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99"/>
                </a:solidFill>
              </a:rPr>
              <a:t>Infested clumps </a:t>
            </a:r>
            <a:r>
              <a:rPr lang="en-US" sz="2000" b="1" dirty="0" smtClean="0"/>
              <a:t>harbor </a:t>
            </a:r>
            <a:r>
              <a:rPr lang="en-US" sz="2000" b="1" dirty="0" smtClean="0">
                <a:solidFill>
                  <a:srgbClr val="000099"/>
                </a:solidFill>
              </a:rPr>
              <a:t>7-10 grown up grubs aro</a:t>
            </a:r>
            <a:r>
              <a:rPr lang="en-US" sz="2000" b="1" dirty="0" smtClean="0"/>
              <a:t>und the root region.</a:t>
            </a:r>
            <a:endParaRPr lang="en-US" sz="20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4572000" y="4495800"/>
            <a:ext cx="4419600" cy="167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99"/>
                </a:solidFill>
              </a:rPr>
              <a:t>Severe symptoms</a:t>
            </a:r>
            <a:r>
              <a:rPr lang="en-US" sz="2000" b="1" dirty="0" smtClean="0"/>
              <a:t> of damage by older grubs </a:t>
            </a:r>
            <a:r>
              <a:rPr lang="en-US" sz="2000" b="1" dirty="0" smtClean="0">
                <a:solidFill>
                  <a:srgbClr val="000099"/>
                </a:solidFill>
              </a:rPr>
              <a:t>manifest </a:t>
            </a:r>
            <a:r>
              <a:rPr lang="en-US" sz="2000" b="1" dirty="0" smtClean="0"/>
              <a:t>only </a:t>
            </a:r>
            <a:r>
              <a:rPr lang="en-US" sz="2000" b="1" dirty="0" smtClean="0">
                <a:solidFill>
                  <a:srgbClr val="000099"/>
                </a:solidFill>
              </a:rPr>
              <a:t>late</a:t>
            </a:r>
            <a:r>
              <a:rPr lang="en-US" sz="2000" b="1" dirty="0" smtClean="0"/>
              <a:t> in the season resulting in </a:t>
            </a:r>
            <a:r>
              <a:rPr lang="en-US" sz="2000" b="1" dirty="0" smtClean="0">
                <a:solidFill>
                  <a:srgbClr val="000099"/>
                </a:solidFill>
              </a:rPr>
              <a:t>complete crop loss .</a:t>
            </a:r>
            <a:endParaRPr lang="en-US" sz="2000" b="1" dirty="0"/>
          </a:p>
        </p:txBody>
      </p:sp>
      <p:pic>
        <p:nvPicPr>
          <p:cNvPr id="9218" name="Picture 2" descr="C:\Users\Visala\Desktop\White grub Paki, 2013\IMG_267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80754" cy="3048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9219" name="Picture 3" descr="C:\Users\Visala\Desktop\White grub Paki, 2013\01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52900" cy="310173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4800" y="60960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Yield loss was as high as 100 per cent.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534400" cy="5562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Several </a:t>
            </a:r>
            <a:r>
              <a:rPr lang="en-US" b="1" dirty="0" err="1">
                <a:solidFill>
                  <a:srgbClr val="000099"/>
                </a:solidFill>
              </a:rPr>
              <a:t>tactis</a:t>
            </a:r>
            <a:r>
              <a:rPr lang="en-US" b="1" dirty="0"/>
              <a:t> have been </a:t>
            </a:r>
            <a:r>
              <a:rPr lang="en-US" b="1" dirty="0">
                <a:solidFill>
                  <a:srgbClr val="000099"/>
                </a:solidFill>
              </a:rPr>
              <a:t>adopted </a:t>
            </a:r>
            <a:r>
              <a:rPr lang="en-US" b="1" dirty="0"/>
              <a:t>for </a:t>
            </a:r>
            <a:r>
              <a:rPr lang="en-US" b="1" dirty="0" smtClean="0"/>
              <a:t>the management </a:t>
            </a:r>
            <a:r>
              <a:rPr lang="en-US" b="1" dirty="0"/>
              <a:t>of </a:t>
            </a:r>
            <a:r>
              <a:rPr lang="en-US" b="1" dirty="0">
                <a:solidFill>
                  <a:srgbClr val="000099"/>
                </a:solidFill>
              </a:rPr>
              <a:t>white </a:t>
            </a:r>
            <a:r>
              <a:rPr lang="en-US" b="1" dirty="0" smtClean="0">
                <a:solidFill>
                  <a:srgbClr val="000099"/>
                </a:solidFill>
              </a:rPr>
              <a:t>grub</a:t>
            </a:r>
            <a:r>
              <a:rPr lang="en-US" b="1" dirty="0" smtClean="0"/>
              <a:t> </a:t>
            </a:r>
            <a:r>
              <a:rPr lang="en-US" b="1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In </a:t>
            </a:r>
            <a:r>
              <a:rPr lang="en-US" b="1" dirty="0"/>
              <a:t>a majority of the farming situations, </a:t>
            </a:r>
            <a:r>
              <a:rPr lang="en-US" b="1" dirty="0">
                <a:solidFill>
                  <a:srgbClr val="000099"/>
                </a:solidFill>
              </a:rPr>
              <a:t>control </a:t>
            </a:r>
            <a:r>
              <a:rPr lang="en-US" b="1" dirty="0"/>
              <a:t>of white grub </a:t>
            </a:r>
            <a:r>
              <a:rPr lang="en-US" b="1" dirty="0" smtClean="0"/>
              <a:t>become </a:t>
            </a:r>
            <a:r>
              <a:rPr lang="en-US" b="1" dirty="0">
                <a:solidFill>
                  <a:srgbClr val="000099"/>
                </a:solidFill>
              </a:rPr>
              <a:t>difficult</a:t>
            </a:r>
            <a:r>
              <a:rPr lang="en-US" b="1" dirty="0"/>
              <a:t> because of the lack of control over the damage.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99"/>
                </a:solidFill>
              </a:rPr>
              <a:t>Chemical </a:t>
            </a:r>
            <a:r>
              <a:rPr lang="en-US" b="1" dirty="0">
                <a:solidFill>
                  <a:srgbClr val="000099"/>
                </a:solidFill>
              </a:rPr>
              <a:t>control </a:t>
            </a:r>
            <a:r>
              <a:rPr lang="en-US" b="1" dirty="0"/>
              <a:t>is practically </a:t>
            </a:r>
            <a:r>
              <a:rPr lang="en-US" b="1" dirty="0">
                <a:solidFill>
                  <a:srgbClr val="000099"/>
                </a:solidFill>
              </a:rPr>
              <a:t>uneconomical</a:t>
            </a:r>
            <a:r>
              <a:rPr lang="en-US" b="1" dirty="0"/>
              <a:t>, difficult and associated with high cost, environmental pollution and pesticide residues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Hence, there is need for development of alternate </a:t>
            </a:r>
            <a:r>
              <a:rPr lang="en-US" b="1" dirty="0" err="1" smtClean="0">
                <a:solidFill>
                  <a:srgbClr val="000099"/>
                </a:solidFill>
              </a:rPr>
              <a:t>ecofriendly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0099"/>
                </a:solidFill>
              </a:rPr>
              <a:t>economically feasible strategy</a:t>
            </a:r>
            <a:r>
              <a:rPr lang="en-US" b="1" dirty="0" smtClean="0"/>
              <a:t> for the control of </a:t>
            </a:r>
            <a:r>
              <a:rPr lang="en-US" b="1" dirty="0" smtClean="0">
                <a:solidFill>
                  <a:srgbClr val="000099"/>
                </a:solidFill>
              </a:rPr>
              <a:t>white </a:t>
            </a:r>
            <a:r>
              <a:rPr lang="en-US" b="1" dirty="0" smtClean="0">
                <a:solidFill>
                  <a:srgbClr val="000099"/>
                </a:solidFill>
              </a:rPr>
              <a:t>grub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Management of White </a:t>
            </a:r>
            <a:r>
              <a:rPr lang="en-US" sz="2800" b="1" dirty="0" smtClean="0">
                <a:solidFill>
                  <a:srgbClr val="C00000"/>
                </a:solidFill>
              </a:rPr>
              <a:t>grub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458200" cy="5486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600" b="1" dirty="0" smtClean="0"/>
              <a:t>Studies on use </a:t>
            </a:r>
            <a:r>
              <a:rPr lang="en-US" sz="2600" b="1" dirty="0"/>
              <a:t>of </a:t>
            </a:r>
            <a:r>
              <a:rPr lang="en-US" sz="2600" b="1" dirty="0" err="1">
                <a:solidFill>
                  <a:srgbClr val="000099"/>
                </a:solidFill>
              </a:rPr>
              <a:t>entomopathogenic</a:t>
            </a:r>
            <a:r>
              <a:rPr lang="en-US" sz="2600" b="1" dirty="0">
                <a:solidFill>
                  <a:srgbClr val="000099"/>
                </a:solidFill>
              </a:rPr>
              <a:t> fungi</a:t>
            </a:r>
            <a:r>
              <a:rPr lang="en-US" sz="2600" b="1" dirty="0"/>
              <a:t> in pest control </a:t>
            </a:r>
            <a:r>
              <a:rPr lang="en-US" sz="2600" b="1" dirty="0" smtClean="0"/>
              <a:t>is </a:t>
            </a:r>
            <a:r>
              <a:rPr lang="en-US" sz="2600" b="1" dirty="0" smtClean="0">
                <a:solidFill>
                  <a:srgbClr val="000099"/>
                </a:solidFill>
              </a:rPr>
              <a:t>limited</a:t>
            </a:r>
            <a:r>
              <a:rPr lang="en-US" sz="2600" b="1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 Among </a:t>
            </a:r>
            <a:r>
              <a:rPr lang="en-US" sz="2600" b="1" dirty="0"/>
              <a:t>these,  </a:t>
            </a:r>
            <a:r>
              <a:rPr lang="en-US" sz="2600" b="1" i="1" dirty="0" err="1">
                <a:solidFill>
                  <a:srgbClr val="000099"/>
                </a:solidFill>
              </a:rPr>
              <a:t>Beauveria</a:t>
            </a:r>
            <a:r>
              <a:rPr lang="en-US" sz="2600" b="1" i="1" dirty="0">
                <a:solidFill>
                  <a:srgbClr val="000099"/>
                </a:solidFill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</a:rPr>
              <a:t>bassiana</a:t>
            </a:r>
            <a:r>
              <a:rPr lang="en-US" sz="2600" b="1" dirty="0"/>
              <a:t> </a:t>
            </a:r>
            <a:r>
              <a:rPr lang="en-US" sz="2600" b="1" i="1" dirty="0"/>
              <a:t> </a:t>
            </a:r>
            <a:r>
              <a:rPr lang="en-US" sz="2600" b="1" dirty="0"/>
              <a:t>and</a:t>
            </a:r>
            <a:r>
              <a:rPr lang="en-US" sz="2600" b="1" i="1" dirty="0"/>
              <a:t> </a:t>
            </a:r>
            <a:r>
              <a:rPr lang="en-US" sz="2600" b="1" i="1" dirty="0" err="1">
                <a:solidFill>
                  <a:srgbClr val="000099"/>
                </a:solidFill>
              </a:rPr>
              <a:t>Metarhizium</a:t>
            </a:r>
            <a:r>
              <a:rPr lang="en-US" sz="2600" b="1" i="1" dirty="0">
                <a:solidFill>
                  <a:srgbClr val="000099"/>
                </a:solidFill>
              </a:rPr>
              <a:t> </a:t>
            </a:r>
            <a:r>
              <a:rPr lang="en-US" sz="2600" b="1" i="1" dirty="0" err="1">
                <a:solidFill>
                  <a:srgbClr val="000099"/>
                </a:solidFill>
              </a:rPr>
              <a:t>anisopliae</a:t>
            </a:r>
            <a:r>
              <a:rPr lang="en-US" sz="2600" b="1" dirty="0"/>
              <a:t>  have great </a:t>
            </a:r>
            <a:r>
              <a:rPr lang="en-US" sz="2600" b="1" dirty="0">
                <a:solidFill>
                  <a:srgbClr val="000099"/>
                </a:solidFill>
              </a:rPr>
              <a:t>importance </a:t>
            </a:r>
            <a:r>
              <a:rPr lang="en-US" sz="2600" b="1" dirty="0"/>
              <a:t>in the management of </a:t>
            </a:r>
            <a:r>
              <a:rPr lang="en-US" sz="2600" b="1" dirty="0">
                <a:solidFill>
                  <a:srgbClr val="000099"/>
                </a:solidFill>
              </a:rPr>
              <a:t>white </a:t>
            </a:r>
            <a:r>
              <a:rPr lang="en-US" sz="2600" b="1" dirty="0" smtClean="0">
                <a:solidFill>
                  <a:srgbClr val="000099"/>
                </a:solidFill>
              </a:rPr>
              <a:t>grub</a:t>
            </a:r>
            <a:r>
              <a:rPr lang="en-US" sz="2600" b="1" dirty="0" smtClean="0"/>
              <a:t>.</a:t>
            </a:r>
            <a:endParaRPr lang="en-US" sz="2600" b="1" dirty="0" smtClean="0"/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 Both </a:t>
            </a:r>
            <a:r>
              <a:rPr lang="en-US" sz="2600" b="1" dirty="0"/>
              <a:t>the fungi are </a:t>
            </a:r>
            <a:r>
              <a:rPr lang="en-US" sz="2600" b="1" dirty="0">
                <a:solidFill>
                  <a:srgbClr val="000099"/>
                </a:solidFill>
              </a:rPr>
              <a:t>eco-friendly</a:t>
            </a:r>
            <a:r>
              <a:rPr lang="en-US" sz="2600" b="1" dirty="0"/>
              <a:t>, </a:t>
            </a:r>
            <a:r>
              <a:rPr lang="en-US" sz="2600" b="1" dirty="0">
                <a:solidFill>
                  <a:srgbClr val="000099"/>
                </a:solidFill>
              </a:rPr>
              <a:t>cost effective</a:t>
            </a:r>
            <a:r>
              <a:rPr lang="en-US" sz="2600" b="1" dirty="0"/>
              <a:t>, </a:t>
            </a:r>
            <a:r>
              <a:rPr lang="en-US" sz="2600" b="1" dirty="0" smtClean="0"/>
              <a:t>highly </a:t>
            </a:r>
            <a:r>
              <a:rPr lang="en-US" sz="2600" b="1" dirty="0">
                <a:solidFill>
                  <a:srgbClr val="000099"/>
                </a:solidFill>
              </a:rPr>
              <a:t>persistent</a:t>
            </a:r>
            <a:r>
              <a:rPr lang="en-US" sz="2600" b="1" dirty="0"/>
              <a:t> and also </a:t>
            </a:r>
            <a:r>
              <a:rPr lang="en-US" sz="2600" b="1" dirty="0">
                <a:solidFill>
                  <a:srgbClr val="000099"/>
                </a:solidFill>
              </a:rPr>
              <a:t>self-perpetuating </a:t>
            </a:r>
            <a:r>
              <a:rPr lang="en-US" sz="2600" b="1" dirty="0"/>
              <a:t>in nature and the microclimate of sugarcane eco-system is ideal for their multiplication. </a:t>
            </a:r>
            <a:endParaRPr lang="en-US" sz="2600" b="1" dirty="0" smtClean="0"/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 Keeping </a:t>
            </a:r>
            <a:r>
              <a:rPr lang="en-US" sz="2600" b="1" dirty="0"/>
              <a:t>in view , </a:t>
            </a:r>
            <a:r>
              <a:rPr lang="en-US" sz="2600" b="1" dirty="0" smtClean="0"/>
              <a:t>experiments  </a:t>
            </a:r>
            <a:r>
              <a:rPr lang="en-US" sz="2600" b="1" dirty="0"/>
              <a:t>were conducted to study the efficacy of </a:t>
            </a:r>
            <a:r>
              <a:rPr lang="en-US" sz="2600" b="1" dirty="0" err="1"/>
              <a:t>entomopathogenic</a:t>
            </a:r>
            <a:r>
              <a:rPr lang="en-US" sz="2600" b="1" dirty="0"/>
              <a:t> fungi for the management of white grub in </a:t>
            </a:r>
            <a:r>
              <a:rPr lang="en-US" sz="2600" b="1" dirty="0" smtClean="0"/>
              <a:t>sugarcane.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Importance 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691</TotalTime>
  <Words>1495</Words>
  <Application>Microsoft Office PowerPoint</Application>
  <PresentationFormat>On-screen Show (4:3)</PresentationFormat>
  <Paragraphs>294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       Field evaluation of entomopathogenic fungi against white grub, Holotrichia consanguinea Blanch in sugarcane. </vt:lpstr>
      <vt:lpstr>       INTRODUCTION</vt:lpstr>
      <vt:lpstr>                                       </vt:lpstr>
      <vt:lpstr> </vt:lpstr>
      <vt:lpstr>Slide 5</vt:lpstr>
      <vt:lpstr>Slide 6</vt:lpstr>
      <vt:lpstr>Damage and Loss</vt:lpstr>
      <vt:lpstr>Slide 8</vt:lpstr>
      <vt:lpstr>Slide 9</vt:lpstr>
      <vt:lpstr>         Methodology </vt:lpstr>
      <vt:lpstr>Slide 11</vt:lpstr>
      <vt:lpstr> RESULTS </vt:lpstr>
      <vt:lpstr>Slide 13</vt:lpstr>
      <vt:lpstr>Slide 14</vt:lpstr>
      <vt:lpstr>Slide 15</vt:lpstr>
      <vt:lpstr>Slide 16</vt:lpstr>
      <vt:lpstr>Table 1: Efficacy of  entomopathogenic fungi against sugarcane   white grub, Holotrichia consanguinea.</vt:lpstr>
      <vt:lpstr>Table 2 : Efficacy of  entomopathogenic fungi on yield    parameters of sugarcane. 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evaluation of entomopathogenic fungi against white grub, Holotrichia consanguinea Blanch in sugarcane.</dc:title>
  <dc:creator>Visala</dc:creator>
  <cp:lastModifiedBy>Visala</cp:lastModifiedBy>
  <cp:revision>116</cp:revision>
  <dcterms:created xsi:type="dcterms:W3CDTF">2014-10-24T03:25:35Z</dcterms:created>
  <dcterms:modified xsi:type="dcterms:W3CDTF">2014-10-29T01:54:13Z</dcterms:modified>
</cp:coreProperties>
</file>