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73" r:id="rId6"/>
    <p:sldId id="260" r:id="rId7"/>
    <p:sldId id="261" r:id="rId8"/>
    <p:sldId id="262" r:id="rId9"/>
    <p:sldId id="27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6AA072-F6B2-4FB9-A2F0-440AAB09C33C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C8CFFF-EB13-4994-B208-870CD037B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416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C8CFFF-EB13-4994-B208-870CD037BDE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624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9050" y="0"/>
            <a:ext cx="762000" cy="685800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Image result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" y="18288"/>
            <a:ext cx="6858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9" name="Picture 3" descr="http://www.econ-environ-geol.org/images/stories/newtitle2015.jpg"/>
          <p:cNvPicPr>
            <a:picLocks noChangeArrowheads="1"/>
          </p:cNvPicPr>
          <p:nvPr userDrawn="1"/>
        </p:nvPicPr>
        <p:blipFill>
          <a:blip r:embed="rId4" cstate="print"/>
          <a:stretch>
            <a:fillRect/>
          </a:stretch>
        </p:blipFill>
        <p:spPr bwMode="auto">
          <a:xfrm>
            <a:off x="33335" y="5924550"/>
            <a:ext cx="710184" cy="72542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 userDrawn="1"/>
        </p:nvSpPr>
        <p:spPr>
          <a:xfrm>
            <a:off x="250321" y="1285875"/>
            <a:ext cx="222305" cy="5334000"/>
          </a:xfrm>
          <a:prstGeom prst="rect">
            <a:avLst/>
          </a:prstGeom>
          <a:noFill/>
        </p:spPr>
        <p:txBody>
          <a:bodyPr vert="wordArtVert" wrap="square" lIns="0" tIns="0" rIns="0" bIns="0" rtlCol="0">
            <a:spAutoFit/>
          </a:bodyPr>
          <a:lstStyle/>
          <a:p>
            <a:r>
              <a:rPr lang="en-US" sz="1300" b="1" dirty="0" smtClean="0">
                <a:latin typeface="Arial Narrow" pitchFamily="34" charset="0"/>
              </a:rPr>
              <a:t>University</a:t>
            </a:r>
            <a:r>
              <a:rPr lang="en-US" sz="1300" b="1" baseline="0" dirty="0" smtClean="0">
                <a:latin typeface="Arial Narrow" pitchFamily="34" charset="0"/>
              </a:rPr>
              <a:t> of Karachi</a:t>
            </a:r>
            <a:endParaRPr lang="en-US" sz="1300" b="1" dirty="0">
              <a:latin typeface="Arial Narrow" pitchFamily="34" charset="0"/>
            </a:endParaRPr>
          </a:p>
        </p:txBody>
      </p:sp>
      <p:pic>
        <p:nvPicPr>
          <p:cNvPr id="3074" name="Picture 2" descr="http://www.uok.edu.pk/images/logo.png"/>
          <p:cNvPicPr>
            <a:picLocks noChangeAspect="1" noChangeArrowheads="1"/>
          </p:cNvPicPr>
          <p:nvPr userDrawn="1"/>
        </p:nvPicPr>
        <p:blipFill>
          <a:blip r:embed="rId5"/>
          <a:srcRect r="76569"/>
          <a:stretch>
            <a:fillRect/>
          </a:stretch>
        </p:blipFill>
        <p:spPr bwMode="auto">
          <a:xfrm>
            <a:off x="104775" y="666749"/>
            <a:ext cx="533400" cy="628651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hyperlink" Target="mailto:siajilanee@hotmail.com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cmfi2017@gmail.com" TargetMode="Externa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14400" y="1447800"/>
            <a:ext cx="8077200" cy="24622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Spatial and Temporal Changes in Salinity of Arable Lands in Shah Bandar Tehsil, 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Thatta 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District, 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Sindh. 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9200" y="4343400"/>
            <a:ext cx="74676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Viqar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Husain</a:t>
            </a:r>
            <a:r>
              <a:rPr lang="en-US" sz="24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Shella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Bano</a:t>
            </a:r>
            <a:r>
              <a:rPr lang="en-US" sz="24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Ghulam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Murtaza</a:t>
            </a:r>
            <a:r>
              <a:rPr lang="en-US" sz="24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 </a:t>
            </a:r>
            <a:r>
              <a:rPr lang="en-US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Geology, University of Karachi, Pakistan. </a:t>
            </a:r>
            <a:endParaRPr lang="en-US" sz="1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Pakistan </a:t>
            </a:r>
            <a:r>
              <a:rPr lang="en-US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Council of Research in Water Resources (PCRWR) Karachi, </a:t>
            </a:r>
            <a:r>
              <a:rPr lang="en-US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Pakistan</a:t>
            </a:r>
            <a:endParaRPr lang="en-US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295400"/>
            <a:ext cx="7391400" cy="3962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371600" y="5410200"/>
            <a:ext cx="7086600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Fig. 2: Barren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land near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Siddique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Punlano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site,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Daulatpur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union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council, Shah Bandar.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27140"/>
            <a:ext cx="80772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Materials and Methods</a:t>
            </a:r>
            <a:endParaRPr lang="en-US" sz="3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685800"/>
            <a:ext cx="7924800" cy="60324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 algn="just"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Forty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eight soil samples were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collected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six sites in Shah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Bandar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 depths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0-12" and 12-24" during Post and Pre-monsoon seasons of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2011-2013.</a:t>
            </a:r>
          </a:p>
          <a:p>
            <a:pPr algn="just">
              <a:buClr>
                <a:srgbClr val="7030A0"/>
              </a:buClr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Extracts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soil samples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were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analyzed for determining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cations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anions.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Clr>
                <a:srgbClr val="7030A0"/>
              </a:buClr>
              <a:buFont typeface="Arial" panose="020B0604020202020204" pitchFamily="34" charset="0"/>
              <a:buChar char="•"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Sodium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adsorption ratios (SAR) of these samples were also calculated.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Clr>
                <a:srgbClr val="7030A0"/>
              </a:buClr>
              <a:buFont typeface="Arial" panose="020B0604020202020204" pitchFamily="34" charset="0"/>
              <a:buChar char="•"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Spatial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maps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along with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sample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locations were plotted to indicate temporal variation in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soil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salinity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and sodicity (SAR) during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Post/Pre-monsoon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seasons of 2011-2013.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904" r="1426"/>
          <a:stretch>
            <a:fillRect/>
          </a:stretch>
        </p:blipFill>
        <p:spPr bwMode="auto">
          <a:xfrm>
            <a:off x="914400" y="2043572"/>
            <a:ext cx="8077200" cy="330570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2" name="Rectangle 1"/>
          <p:cNvSpPr/>
          <p:nvPr/>
        </p:nvSpPr>
        <p:spPr>
          <a:xfrm>
            <a:off x="914400" y="152400"/>
            <a:ext cx="80772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Soil Texture </a:t>
            </a:r>
            <a:endParaRPr lang="en-US" sz="3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1447800"/>
            <a:ext cx="82296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Table 1. Location 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texture of soil samples from Shah Bandar (2011- 2013).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152400"/>
            <a:ext cx="807720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32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Spatial Maps of Soil Salinity (</a:t>
            </a:r>
            <a:r>
              <a:rPr lang="en-US" sz="3200" b="1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ECe</a:t>
            </a:r>
            <a:r>
              <a:rPr lang="en-US" sz="32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177" t="1688" r="64221" b="59379"/>
          <a:stretch>
            <a:fillRect/>
          </a:stretch>
        </p:blipFill>
        <p:spPr bwMode="auto">
          <a:xfrm>
            <a:off x="1524000" y="838200"/>
            <a:ext cx="2057400" cy="2848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4365" t="31967" r="7959" b="57588"/>
          <a:stretch>
            <a:fillRect/>
          </a:stretch>
        </p:blipFill>
        <p:spPr bwMode="auto">
          <a:xfrm>
            <a:off x="7010400" y="2209800"/>
            <a:ext cx="1915151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7839" t="913" r="20366" b="59379"/>
          <a:stretch>
            <a:fillRect/>
          </a:stretch>
        </p:blipFill>
        <p:spPr bwMode="auto">
          <a:xfrm>
            <a:off x="4495800" y="762000"/>
            <a:ext cx="2209800" cy="29049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21" name="TextBox 20"/>
          <p:cNvSpPr txBox="1"/>
          <p:nvPr/>
        </p:nvSpPr>
        <p:spPr>
          <a:xfrm>
            <a:off x="1524000" y="628650"/>
            <a:ext cx="2057400" cy="24622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Post monsoon, 2011</a:t>
            </a:r>
            <a:endParaRPr lang="en-US" sz="1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72000" y="647600"/>
            <a:ext cx="2057400" cy="2462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996633"/>
                </a:solidFill>
              </a:rPr>
              <a:t>Pre monsoon, 2012</a:t>
            </a:r>
            <a:endParaRPr lang="en-US" sz="1600" b="1" dirty="0">
              <a:solidFill>
                <a:srgbClr val="996633"/>
              </a:solidFill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177" t="47515" r="65317" b="14989"/>
          <a:stretch>
            <a:fillRect/>
          </a:stretch>
        </p:blipFill>
        <p:spPr bwMode="auto">
          <a:xfrm>
            <a:off x="1524000" y="3962400"/>
            <a:ext cx="1981200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24" name="TextBox 23"/>
          <p:cNvSpPr txBox="1"/>
          <p:nvPr/>
        </p:nvSpPr>
        <p:spPr>
          <a:xfrm>
            <a:off x="1524000" y="3705225"/>
            <a:ext cx="2057400" cy="2462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b="1" dirty="0">
                <a:solidFill>
                  <a:srgbClr val="996633"/>
                </a:solidFill>
              </a:rPr>
              <a:t>Pre monsoon, 2013</a:t>
            </a: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7839" t="46740" r="20366" b="14722"/>
          <a:stretch>
            <a:fillRect/>
          </a:stretch>
        </p:blipFill>
        <p:spPr bwMode="auto">
          <a:xfrm>
            <a:off x="4505425" y="3962400"/>
            <a:ext cx="2209800" cy="2819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27" name="TextBox 26"/>
          <p:cNvSpPr txBox="1"/>
          <p:nvPr/>
        </p:nvSpPr>
        <p:spPr>
          <a:xfrm>
            <a:off x="4572000" y="3716179"/>
            <a:ext cx="2057400" cy="24622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Post monsoon, 2013</a:t>
            </a:r>
            <a:endParaRPr lang="en-US" sz="1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237" t="88403" r="11515" b="7431"/>
          <a:stretch>
            <a:fillRect/>
          </a:stretch>
        </p:blipFill>
        <p:spPr bwMode="auto">
          <a:xfrm>
            <a:off x="4038600" y="6534150"/>
            <a:ext cx="4882376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30" name="Rectangle 29"/>
          <p:cNvSpPr/>
          <p:nvPr/>
        </p:nvSpPr>
        <p:spPr>
          <a:xfrm>
            <a:off x="6946900" y="6686550"/>
            <a:ext cx="685800" cy="7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Kilometer</a:t>
            </a:r>
            <a:endParaRPr lang="en-US" sz="9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152400"/>
            <a:ext cx="807720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32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Spatial Maps of </a:t>
            </a:r>
            <a:r>
              <a:rPr lang="en-US" sz="3200" b="1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Sodicity</a:t>
            </a:r>
            <a:r>
              <a:rPr lang="en-US" sz="32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(SAR)</a:t>
            </a:r>
            <a:endParaRPr lang="en-US" sz="3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6667" t="2824" r="22667" b="56791"/>
          <a:stretch>
            <a:fillRect/>
          </a:stretch>
        </p:blipFill>
        <p:spPr bwMode="auto">
          <a:xfrm>
            <a:off x="4495800" y="914400"/>
            <a:ext cx="1981200" cy="27564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524" r="68000" b="57091"/>
          <a:stretch>
            <a:fillRect/>
          </a:stretch>
        </p:blipFill>
        <p:spPr bwMode="auto">
          <a:xfrm>
            <a:off x="1524000" y="914400"/>
            <a:ext cx="2057400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32" name="TextBox 31"/>
          <p:cNvSpPr txBox="1"/>
          <p:nvPr/>
        </p:nvSpPr>
        <p:spPr>
          <a:xfrm>
            <a:off x="1524000" y="695425"/>
            <a:ext cx="2057400" cy="24622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Post monsoon, 2011</a:t>
            </a:r>
            <a:endParaRPr lang="en-US" sz="1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6667" t="49713" r="22667" b="10096"/>
          <a:stretch>
            <a:fillRect/>
          </a:stretch>
        </p:blipFill>
        <p:spPr bwMode="auto">
          <a:xfrm>
            <a:off x="4533900" y="3962400"/>
            <a:ext cx="1981200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8518" r="68000" b="11097"/>
          <a:stretch>
            <a:fillRect/>
          </a:stretch>
        </p:blipFill>
        <p:spPr bwMode="auto">
          <a:xfrm>
            <a:off x="1600200" y="3962400"/>
            <a:ext cx="2057400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35" name="TextBox 34"/>
          <p:cNvSpPr txBox="1"/>
          <p:nvPr/>
        </p:nvSpPr>
        <p:spPr>
          <a:xfrm>
            <a:off x="4495800" y="657225"/>
            <a:ext cx="2057400" cy="2462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996633"/>
                </a:solidFill>
              </a:rPr>
              <a:t>Pre monsoon, 2012</a:t>
            </a:r>
            <a:endParaRPr lang="en-US" sz="1600" b="1" dirty="0">
              <a:solidFill>
                <a:srgbClr val="996633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524000" y="3705225"/>
            <a:ext cx="2057400" cy="2462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b="1" dirty="0">
                <a:solidFill>
                  <a:srgbClr val="996633"/>
                </a:solidFill>
              </a:rPr>
              <a:t>Pre monsoon, 2013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486175" y="3695700"/>
            <a:ext cx="2057400" cy="24622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Post monsoon, 2013</a:t>
            </a:r>
            <a:endParaRPr lang="en-US" sz="1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0871" t="35200" r="8552" b="56791"/>
          <a:stretch>
            <a:fillRect/>
          </a:stretch>
        </p:blipFill>
        <p:spPr bwMode="auto">
          <a:xfrm>
            <a:off x="6781800" y="2971800"/>
            <a:ext cx="1981200" cy="14408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129" t="92137" r="35051" b="2281"/>
          <a:stretch>
            <a:fillRect/>
          </a:stretch>
        </p:blipFill>
        <p:spPr bwMode="auto">
          <a:xfrm>
            <a:off x="6515100" y="6324600"/>
            <a:ext cx="26289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0"/>
            <a:ext cx="807720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32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Isotope Analysis of Ground Water</a:t>
            </a:r>
            <a:endParaRPr lang="en-US" sz="3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8690024"/>
              </p:ext>
            </p:extLst>
          </p:nvPr>
        </p:nvGraphicFramePr>
        <p:xfrm>
          <a:off x="914400" y="609600"/>
          <a:ext cx="8077201" cy="6146796"/>
        </p:xfrm>
        <a:graphic>
          <a:graphicData uri="http://schemas.openxmlformats.org/drawingml/2006/table">
            <a:tbl>
              <a:tblPr/>
              <a:tblGrid>
                <a:gridCol w="1153648"/>
                <a:gridCol w="581484"/>
                <a:gridCol w="899089"/>
                <a:gridCol w="822348"/>
                <a:gridCol w="741629"/>
                <a:gridCol w="2148535"/>
                <a:gridCol w="1730468"/>
              </a:tblGrid>
              <a:tr h="5941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Tehsils</a:t>
                      </a:r>
                      <a:endParaRPr lang="en-US" sz="16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539" marR="5453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Grid #</a:t>
                      </a:r>
                      <a:endParaRPr lang="en-US" sz="16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539" marR="5453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Depth</a:t>
                      </a:r>
                      <a:endParaRPr lang="en-US" sz="16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(Ft)</a:t>
                      </a:r>
                      <a:endParaRPr lang="en-US" sz="16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539" marR="5453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δ 18O (‰)</a:t>
                      </a:r>
                      <a:endParaRPr lang="en-US" sz="16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539" marR="5453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δ 2H (‰)</a:t>
                      </a:r>
                      <a:endParaRPr lang="en-US" sz="16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539" marR="5453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US" sz="1600" b="1" dirty="0" smtClean="0">
                          <a:solidFill>
                            <a:srgbClr val="00000A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Contribution</a:t>
                      </a:r>
                      <a:r>
                        <a:rPr lang="en-US" sz="1600" b="1" baseline="0" dirty="0">
                          <a:solidFill>
                            <a:srgbClr val="00000A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rgbClr val="00000A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Of </a:t>
                      </a:r>
                      <a:r>
                        <a:rPr lang="en-US" sz="1600" b="1" dirty="0">
                          <a:solidFill>
                            <a:srgbClr val="00000A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Arabian </a:t>
                      </a:r>
                      <a:r>
                        <a:rPr lang="en-US" sz="1600" b="1" dirty="0" smtClean="0">
                          <a:solidFill>
                            <a:srgbClr val="00000A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Seawater</a:t>
                      </a:r>
                      <a:r>
                        <a:rPr lang="en-US" sz="1600" b="1" baseline="0" dirty="0">
                          <a:solidFill>
                            <a:srgbClr val="00000A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baseline="30000" dirty="0" smtClean="0">
                          <a:solidFill>
                            <a:srgbClr val="00000A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18</a:t>
                      </a:r>
                      <a:r>
                        <a:rPr lang="en-US" sz="1600" b="1" dirty="0" smtClean="0">
                          <a:solidFill>
                            <a:srgbClr val="00000A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O (%)</a:t>
                      </a:r>
                      <a:endParaRPr lang="en-US" sz="1600" b="1" dirty="0">
                        <a:solidFill>
                          <a:srgbClr val="00000A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539" marR="5453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US" sz="1600" b="1" dirty="0" smtClean="0">
                          <a:solidFill>
                            <a:srgbClr val="00000A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Contribution</a:t>
                      </a:r>
                      <a:r>
                        <a:rPr lang="en-US" sz="1600" b="1" baseline="0" dirty="0">
                          <a:solidFill>
                            <a:srgbClr val="00000A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rgbClr val="00000A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Of </a:t>
                      </a:r>
                      <a:r>
                        <a:rPr lang="en-US" sz="1600" b="1" dirty="0">
                          <a:solidFill>
                            <a:srgbClr val="00000A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Arabian </a:t>
                      </a:r>
                      <a:r>
                        <a:rPr lang="en-US" sz="1600" b="1" dirty="0" smtClean="0">
                          <a:solidFill>
                            <a:srgbClr val="00000A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Seawater</a:t>
                      </a:r>
                      <a:r>
                        <a:rPr lang="en-US" sz="1600" b="1" baseline="0" dirty="0">
                          <a:solidFill>
                            <a:srgbClr val="00000A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baseline="30000" dirty="0" smtClean="0">
                          <a:solidFill>
                            <a:srgbClr val="00000A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600" b="1" dirty="0" smtClean="0">
                          <a:solidFill>
                            <a:srgbClr val="00000A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H (%)</a:t>
                      </a:r>
                      <a:endParaRPr lang="en-US" sz="1600" b="1" dirty="0">
                        <a:solidFill>
                          <a:srgbClr val="00000A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539" marR="5453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5690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Shah Bandar</a:t>
                      </a:r>
                      <a:endParaRPr lang="en-US" sz="16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539" marR="5453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Times New Roman"/>
                          <a:ea typeface="Calibri"/>
                          <a:cs typeface="Times New Roman"/>
                        </a:rPr>
                        <a:t>55</a:t>
                      </a:r>
                      <a:endParaRPr lang="en-US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39" marR="5453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Times New Roman"/>
                          <a:ea typeface="Calibri"/>
                          <a:cs typeface="Times New Roman"/>
                        </a:rPr>
                        <a:t>25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39" marR="54539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Times New Roman"/>
                          <a:ea typeface="Calibri"/>
                          <a:cs typeface="Times New Roman"/>
                        </a:rPr>
                        <a:t>-8.81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39" marR="5453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Times New Roman"/>
                          <a:ea typeface="Calibri"/>
                          <a:cs typeface="Times New Roman"/>
                        </a:rPr>
                        <a:t>-58.39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39" marR="5453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7.89</a:t>
                      </a:r>
                      <a:endParaRPr lang="en-US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39" marR="5453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12.15</a:t>
                      </a:r>
                      <a:endParaRPr lang="en-US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39" marR="5453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3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Times New Roman"/>
                          <a:ea typeface="Calibri"/>
                          <a:cs typeface="Times New Roman"/>
                        </a:rPr>
                        <a:t>54</a:t>
                      </a:r>
                      <a:endParaRPr lang="en-US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39" marR="5453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en-US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39" marR="54539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Times New Roman"/>
                          <a:ea typeface="Calibri"/>
                          <a:cs typeface="Times New Roman"/>
                        </a:rPr>
                        <a:t>-8.86</a:t>
                      </a:r>
                      <a:endParaRPr lang="en-US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39" marR="5453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Times New Roman"/>
                          <a:ea typeface="Calibri"/>
                          <a:cs typeface="Times New Roman"/>
                        </a:rPr>
                        <a:t>-60.63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39" marR="5453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7.50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39" marR="5453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9.37</a:t>
                      </a:r>
                      <a:endParaRPr lang="en-US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39" marR="5453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690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K. </a:t>
                      </a:r>
                      <a:r>
                        <a:rPr lang="en-US" sz="1600" b="1" dirty="0" err="1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T.Bandar</a:t>
                      </a:r>
                      <a:endParaRPr lang="en-US" sz="16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539" marR="5453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Times New Roman"/>
                          <a:ea typeface="Calibri"/>
                          <a:cs typeface="Times New Roman"/>
                        </a:rPr>
                        <a:t>49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39" marR="5453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en-US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39" marR="54539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-7.73</a:t>
                      </a:r>
                      <a:endParaRPr lang="en-US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39" marR="5453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-52.36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39" marR="5453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16.51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39" marR="5453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19.64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39" marR="5453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Times New Roman"/>
                          <a:ea typeface="Calibri"/>
                          <a:cs typeface="Times New Roman"/>
                        </a:rPr>
                        <a:t>50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39" marR="5453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Times New Roman"/>
                          <a:ea typeface="Calibri"/>
                          <a:cs typeface="Times New Roman"/>
                        </a:rPr>
                        <a:t>20-25</a:t>
                      </a:r>
                      <a:endParaRPr lang="en-US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39" marR="54539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Times New Roman"/>
                          <a:ea typeface="Calibri"/>
                          <a:cs typeface="Times New Roman"/>
                        </a:rPr>
                        <a:t>-8.07</a:t>
                      </a:r>
                      <a:endParaRPr lang="en-US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39" marR="5453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Times New Roman"/>
                          <a:ea typeface="Calibri"/>
                          <a:cs typeface="Times New Roman"/>
                        </a:rPr>
                        <a:t>-52.41</a:t>
                      </a:r>
                      <a:endParaRPr lang="en-US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39" marR="5453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13.80</a:t>
                      </a:r>
                      <a:endParaRPr lang="en-US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39" marR="5453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19.58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39" marR="5453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latin typeface="Times New Roman"/>
                          <a:ea typeface="Calibri"/>
                          <a:cs typeface="Times New Roman"/>
                        </a:rPr>
                        <a:t>51</a:t>
                      </a:r>
                      <a:endParaRPr lang="en-US" sz="13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39" marR="5453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20-25</a:t>
                      </a:r>
                      <a:endParaRPr lang="en-US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39" marR="54539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-6.23</a:t>
                      </a:r>
                      <a:endParaRPr lang="en-US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39" marR="5453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-43.20</a:t>
                      </a:r>
                      <a:endParaRPr lang="en-US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39" marR="5453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28.47</a:t>
                      </a:r>
                      <a:endParaRPr lang="en-US" sz="13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39" marR="5453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31.01</a:t>
                      </a:r>
                      <a:endParaRPr lang="en-US" sz="13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39" marR="5453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690"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Ghora</a:t>
                      </a:r>
                      <a:r>
                        <a:rPr lang="en-US" sz="1600" b="1" baseline="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Bari</a:t>
                      </a:r>
                      <a:endParaRPr lang="en-US" sz="16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539" marR="5453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Times New Roman"/>
                          <a:ea typeface="Calibri"/>
                          <a:cs typeface="Times New Roman"/>
                        </a:rPr>
                        <a:t>37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39" marR="5453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40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39" marR="54539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-8.09</a:t>
                      </a:r>
                      <a:endParaRPr lang="en-US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39" marR="5453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-55.98</a:t>
                      </a:r>
                      <a:endParaRPr lang="en-US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39" marR="5453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13.64</a:t>
                      </a:r>
                      <a:endParaRPr lang="en-US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39" marR="5453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15.14</a:t>
                      </a:r>
                      <a:endParaRPr lang="en-US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39" marR="5453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Times New Roman"/>
                          <a:ea typeface="Calibri"/>
                          <a:cs typeface="Times New Roman"/>
                        </a:rPr>
                        <a:t>43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39" marR="5453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25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39" marR="54539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-8.24</a:t>
                      </a:r>
                      <a:endParaRPr lang="en-US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39" marR="5453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-55.59</a:t>
                      </a:r>
                      <a:endParaRPr lang="en-US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39" marR="5453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12.44</a:t>
                      </a:r>
                      <a:endParaRPr lang="en-US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39" marR="5453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15.63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39" marR="5453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Times New Roman"/>
                          <a:ea typeface="Calibri"/>
                          <a:cs typeface="Times New Roman"/>
                        </a:rPr>
                        <a:t>46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39" marR="5453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Times New Roman"/>
                          <a:ea typeface="Calibri"/>
                          <a:cs typeface="Times New Roman"/>
                        </a:rPr>
                        <a:t>25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39" marR="54539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Times New Roman"/>
                          <a:ea typeface="Calibri"/>
                          <a:cs typeface="Times New Roman"/>
                        </a:rPr>
                        <a:t>-6.65</a:t>
                      </a:r>
                      <a:endParaRPr lang="en-US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39" marR="5453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Times New Roman"/>
                          <a:ea typeface="Calibri"/>
                          <a:cs typeface="Times New Roman"/>
                        </a:rPr>
                        <a:t>-45.54</a:t>
                      </a:r>
                      <a:endParaRPr lang="en-US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39" marR="5453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25.12</a:t>
                      </a:r>
                      <a:endParaRPr lang="en-US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39" marR="5453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28.10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39" marR="5453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Times New Roman"/>
                          <a:ea typeface="Calibri"/>
                          <a:cs typeface="Times New Roman"/>
                        </a:rPr>
                        <a:t>47</a:t>
                      </a:r>
                      <a:endParaRPr lang="en-US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39" marR="5453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25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39" marR="54539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-7.48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39" marR="5453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-53.06</a:t>
                      </a:r>
                      <a:endParaRPr lang="en-US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39" marR="5453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18.50</a:t>
                      </a:r>
                      <a:endParaRPr lang="en-US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39" marR="5453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18.77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39" marR="5453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690">
                <a:tc rowSpan="15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MirPur</a:t>
                      </a:r>
                      <a:r>
                        <a:rPr lang="en-US" sz="1600" b="1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Sakero</a:t>
                      </a:r>
                      <a:endParaRPr lang="en-US" sz="16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539" marR="54539" marT="0" marB="0" vert="vert27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39" marR="5453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Times New Roman"/>
                          <a:ea typeface="Calibri"/>
                          <a:cs typeface="Times New Roman"/>
                        </a:rPr>
                        <a:t>25</a:t>
                      </a:r>
                      <a:endParaRPr lang="en-US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39" marR="54539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Times New Roman"/>
                          <a:ea typeface="Calibri"/>
                          <a:cs typeface="Times New Roman"/>
                        </a:rPr>
                        <a:t>-6.83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39" marR="5453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Times New Roman"/>
                          <a:ea typeface="Calibri"/>
                          <a:cs typeface="Times New Roman"/>
                        </a:rPr>
                        <a:t>-47.38</a:t>
                      </a:r>
                      <a:endParaRPr lang="en-US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39" marR="5453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23.68</a:t>
                      </a:r>
                      <a:endParaRPr lang="en-US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39" marR="5453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25.82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39" marR="5453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39" marR="5453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Times New Roman"/>
                          <a:ea typeface="Calibri"/>
                          <a:cs typeface="Times New Roman"/>
                        </a:rPr>
                        <a:t>22</a:t>
                      </a:r>
                      <a:endParaRPr lang="en-US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39" marR="54539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Times New Roman"/>
                          <a:ea typeface="Calibri"/>
                          <a:cs typeface="Times New Roman"/>
                        </a:rPr>
                        <a:t>-7.91</a:t>
                      </a:r>
                      <a:endParaRPr lang="en-US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39" marR="5453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Times New Roman"/>
                          <a:ea typeface="Calibri"/>
                          <a:cs typeface="Times New Roman"/>
                        </a:rPr>
                        <a:t>-56.22</a:t>
                      </a:r>
                      <a:endParaRPr lang="en-US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39" marR="5453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15.07</a:t>
                      </a:r>
                      <a:endParaRPr lang="en-US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39" marR="5453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14.85</a:t>
                      </a:r>
                      <a:endParaRPr lang="en-US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39" marR="5453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39" marR="5453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35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39" marR="54539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-6.55</a:t>
                      </a:r>
                      <a:endParaRPr lang="en-US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39" marR="5453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-45.61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39" marR="5453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25.92</a:t>
                      </a:r>
                      <a:endParaRPr lang="en-US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39" marR="5453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28.02</a:t>
                      </a:r>
                      <a:endParaRPr lang="en-US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39" marR="5453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39" marR="5453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Times New Roman"/>
                          <a:ea typeface="Calibri"/>
                          <a:cs typeface="Times New Roman"/>
                        </a:rPr>
                        <a:t>25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39" marR="54539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Times New Roman"/>
                          <a:ea typeface="Calibri"/>
                          <a:cs typeface="Times New Roman"/>
                        </a:rPr>
                        <a:t>-7.18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39" marR="5453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Times New Roman"/>
                          <a:ea typeface="Calibri"/>
                          <a:cs typeface="Times New Roman"/>
                        </a:rPr>
                        <a:t>-50.73</a:t>
                      </a:r>
                      <a:endParaRPr lang="en-US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39" marR="5453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20.89</a:t>
                      </a:r>
                      <a:endParaRPr lang="en-US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39" marR="5453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21.66</a:t>
                      </a:r>
                      <a:endParaRPr lang="en-US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39" marR="5453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Times New Roman"/>
                          <a:ea typeface="Calibri"/>
                          <a:cs typeface="Times New Roman"/>
                        </a:rPr>
                        <a:t>17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39" marR="5453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39" marR="54539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-8.26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39" marR="5453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-54.42</a:t>
                      </a:r>
                      <a:endParaRPr lang="en-US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39" marR="5453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12.28</a:t>
                      </a:r>
                      <a:endParaRPr lang="en-US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39" marR="5453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17.08</a:t>
                      </a:r>
                      <a:endParaRPr lang="en-US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39" marR="5453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Times New Roman"/>
                          <a:ea typeface="Calibri"/>
                          <a:cs typeface="Times New Roman"/>
                        </a:rPr>
                        <a:t>19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39" marR="5453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50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39" marR="54539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-8.33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39" marR="5453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-57.90</a:t>
                      </a:r>
                      <a:endParaRPr lang="en-US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39" marR="5453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11.72</a:t>
                      </a:r>
                      <a:endParaRPr lang="en-US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39" marR="5453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12.76</a:t>
                      </a:r>
                      <a:endParaRPr lang="en-US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39" marR="5453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39" marR="5453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25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39" marR="54539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-6.84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39" marR="5453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-48.34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39" marR="5453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23.60</a:t>
                      </a:r>
                      <a:endParaRPr lang="en-US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39" marR="5453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24.63</a:t>
                      </a:r>
                      <a:endParaRPr lang="en-US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39" marR="5453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Times New Roman"/>
                          <a:ea typeface="Calibri"/>
                          <a:cs typeface="Times New Roman"/>
                        </a:rPr>
                        <a:t>24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39" marR="5453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25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39" marR="54539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-7.89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39" marR="5453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-53.07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39" marR="5453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15.23</a:t>
                      </a:r>
                      <a:endParaRPr lang="en-US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39" marR="5453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18.76</a:t>
                      </a:r>
                      <a:endParaRPr lang="en-US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39" marR="5453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Times New Roman"/>
                          <a:ea typeface="Calibri"/>
                          <a:cs typeface="Times New Roman"/>
                        </a:rPr>
                        <a:t>25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39" marR="5453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Times New Roman"/>
                          <a:ea typeface="Calibri"/>
                          <a:cs typeface="Times New Roman"/>
                        </a:rPr>
                        <a:t>25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39" marR="54539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Times New Roman"/>
                          <a:ea typeface="Calibri"/>
                          <a:cs typeface="Times New Roman"/>
                        </a:rPr>
                        <a:t>-7.76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39" marR="5453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Times New Roman"/>
                          <a:ea typeface="Calibri"/>
                          <a:cs typeface="Times New Roman"/>
                        </a:rPr>
                        <a:t>-55.17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39" marR="5453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16.27</a:t>
                      </a:r>
                      <a:endParaRPr lang="en-US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39" marR="5453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16.15</a:t>
                      </a:r>
                      <a:endParaRPr lang="en-US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39" marR="5453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Times New Roman"/>
                          <a:ea typeface="Calibri"/>
                          <a:cs typeface="Times New Roman"/>
                        </a:rPr>
                        <a:t>27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39" marR="5453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45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39" marR="54539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-8.10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39" marR="5453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-54.00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39" marR="5453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13.56</a:t>
                      </a:r>
                      <a:endParaRPr lang="en-US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39" marR="5453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17.60</a:t>
                      </a:r>
                      <a:endParaRPr lang="en-US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39" marR="5453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Times New Roman"/>
                          <a:ea typeface="Calibri"/>
                          <a:cs typeface="Times New Roman"/>
                        </a:rPr>
                        <a:t>33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39" marR="5453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Times New Roman"/>
                          <a:ea typeface="Calibri"/>
                          <a:cs typeface="Times New Roman"/>
                        </a:rPr>
                        <a:t>22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39" marR="54539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Times New Roman"/>
                          <a:ea typeface="Calibri"/>
                          <a:cs typeface="Times New Roman"/>
                        </a:rPr>
                        <a:t>-7.36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39" marR="5453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Times New Roman"/>
                          <a:ea typeface="Calibri"/>
                          <a:cs typeface="Times New Roman"/>
                        </a:rPr>
                        <a:t>-50.59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39" marR="5453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19.46</a:t>
                      </a:r>
                      <a:endParaRPr lang="en-US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39" marR="5453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21.83</a:t>
                      </a:r>
                      <a:endParaRPr lang="en-US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39" marR="5453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Times New Roman"/>
                          <a:ea typeface="Calibri"/>
                          <a:cs typeface="Times New Roman"/>
                        </a:rPr>
                        <a:t>34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39" marR="5453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Times New Roman"/>
                          <a:ea typeface="Calibri"/>
                          <a:cs typeface="Times New Roman"/>
                        </a:rPr>
                        <a:t>32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39" marR="54539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Times New Roman"/>
                          <a:ea typeface="Calibri"/>
                          <a:cs typeface="Times New Roman"/>
                        </a:rPr>
                        <a:t>-6.93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39" marR="5453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Times New Roman"/>
                          <a:ea typeface="Calibri"/>
                          <a:cs typeface="Times New Roman"/>
                        </a:rPr>
                        <a:t>-48.21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39" marR="5453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22.89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39" marR="5453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24.79</a:t>
                      </a:r>
                      <a:endParaRPr lang="en-US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39" marR="5453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Times New Roman"/>
                          <a:ea typeface="Calibri"/>
                          <a:cs typeface="Times New Roman"/>
                        </a:rPr>
                        <a:t>35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39" marR="5453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25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39" marR="54539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-7.90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39" marR="5453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-53.51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39" marR="5453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15.15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39" marR="5453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18.21</a:t>
                      </a:r>
                      <a:endParaRPr lang="en-US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39" marR="5453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Times New Roman"/>
                          <a:ea typeface="Calibri"/>
                          <a:cs typeface="Times New Roman"/>
                        </a:rPr>
                        <a:t>39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39" marR="5453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39" marR="54539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-7.43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39" marR="5453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-50.69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39" marR="5453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18.90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39" marR="5453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21.71</a:t>
                      </a:r>
                      <a:endParaRPr lang="en-US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39" marR="5453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Times New Roman"/>
                          <a:ea typeface="Calibri"/>
                          <a:cs typeface="Times New Roman"/>
                        </a:rPr>
                        <a:t>40</a:t>
                      </a:r>
                      <a:endParaRPr lang="en-US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39" marR="5453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25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39" marR="54539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-8.06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39" marR="5453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-55.55</a:t>
                      </a:r>
                      <a:endParaRPr lang="en-US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39" marR="5453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13.88</a:t>
                      </a:r>
                      <a:endParaRPr lang="en-US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39" marR="5453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15.68</a:t>
                      </a:r>
                      <a:endParaRPr lang="en-US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39" marR="5453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2057400" y="2209800"/>
            <a:ext cx="69342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152400"/>
            <a:ext cx="80772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lang="en-US" sz="3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990600"/>
            <a:ext cx="7848600" cy="56015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 algn="just"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Soil salinity in Shah Bandar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Tehsil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varies from area to area and season to season.</a:t>
            </a:r>
          </a:p>
          <a:p>
            <a:pPr marL="342900" indent="-342900" algn="just">
              <a:buClr>
                <a:srgbClr val="7030A0"/>
              </a:buClr>
              <a:buFont typeface="Arial" panose="020B0604020202020204" pitchFamily="34" charset="0"/>
              <a:buChar char="•"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Soil sodicity and salinity were high during pre monsoon than post monsoon season due to severe arid climate, shortage of canal water, capillarity of saline ground water,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salt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water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/tidal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looding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sea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water intrusion.</a:t>
            </a:r>
          </a:p>
          <a:p>
            <a:pPr marL="342900" indent="-342900" algn="just">
              <a:buClr>
                <a:srgbClr val="7030A0"/>
              </a:buClr>
              <a:buFont typeface="Arial" panose="020B0604020202020204" pitchFamily="34" charset="0"/>
              <a:buChar char="•"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is concluded that soil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quality improved and the area under cultivation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also increased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due to significant decrease in soil salinity after the floods of 2010 and 2011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152400"/>
            <a:ext cx="80772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Acknowledgement</a:t>
            </a:r>
            <a:endParaRPr lang="en-US" sz="3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1295400"/>
            <a:ext cx="7772400" cy="40626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 algn="just"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Authors are thankful to Pakistan Science Foundation for providing financial support under the Project PSF/NSLP/S-KU (140) to carry out the present study.</a:t>
            </a:r>
          </a:p>
          <a:p>
            <a:pPr marL="342900" indent="-342900" algn="just">
              <a:buClr>
                <a:srgbClr val="7030A0"/>
              </a:buClr>
              <a:buFont typeface="Arial" panose="020B0604020202020204" pitchFamily="34" charset="0"/>
              <a:buChar char="•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study is also the part of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Ph.D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Shella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Bano</a:t>
            </a:r>
            <a:r>
              <a:rPr lang="en-US" sz="2400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under my supervision.</a:t>
            </a:r>
          </a:p>
          <a:p>
            <a:pPr marL="342900" indent="-342900" algn="just">
              <a:buClr>
                <a:srgbClr val="7030A0"/>
              </a:buClr>
              <a:buFont typeface="Arial" panose="020B0604020202020204" pitchFamily="34" charset="0"/>
              <a:buChar char="•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Authors are thankful to Mr. Muhammad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Shumail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Ammad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Ahmed,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Lecturers,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Geology, Federal Urdu University of Arts, Science and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Technology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their technical support.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152400"/>
            <a:ext cx="80772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3600" b="1" u="sng" dirty="0" smtClean="0"/>
              <a:t>Call For Paper</a:t>
            </a:r>
            <a:endParaRPr lang="en-US" sz="3600" b="1" u="sng" dirty="0"/>
          </a:p>
        </p:txBody>
      </p:sp>
      <p:pic>
        <p:nvPicPr>
          <p:cNvPr id="5" name="Picture 4" descr="D:\INTERNATIONAL UNIVERSITIES\themetic addresses\adstract\header-logo-second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104"/>
          <a:stretch/>
        </p:blipFill>
        <p:spPr bwMode="auto">
          <a:xfrm>
            <a:off x="5334000" y="838200"/>
            <a:ext cx="887622" cy="89714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D:\INTERNATIONAL UNIVERSITIES\themetic addresses\adstract\download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872705"/>
            <a:ext cx="965260" cy="879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http://www.econ-environ-geol.org/images/stories/newtitle2015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85" t="50575" r="30856" b="25780"/>
          <a:stretch/>
        </p:blipFill>
        <p:spPr bwMode="auto">
          <a:xfrm>
            <a:off x="3733800" y="838200"/>
            <a:ext cx="948906" cy="914400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D:\INTERNATIONAL UNIVERSITIES\themetic addresses\adstract\s200_fuuast.geology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0" t="3460" b="10035"/>
          <a:stretch/>
        </p:blipFill>
        <p:spPr bwMode="auto">
          <a:xfrm>
            <a:off x="2362200" y="838200"/>
            <a:ext cx="957532" cy="87036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990600" y="1981200"/>
            <a:ext cx="7995779" cy="4816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1450" algn="l"/>
              </a:tabLst>
            </a:pP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International Conference on	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1450" algn="l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365F91"/>
                </a:solidFill>
                <a:effectLst/>
                <a:latin typeface="Impact" pitchFamily="34" charset="0"/>
                <a:ea typeface="Calibri" pitchFamily="34" charset="0"/>
                <a:cs typeface="Times New Roman" pitchFamily="18" charset="0"/>
              </a:rPr>
              <a:t>Mining and Fuel Industries (CMFI-2017)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1450" algn="l"/>
              </a:tabLst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Narrow" pitchFamily="34" charset="0"/>
                <a:cs typeface="Times New Roman" pitchFamily="18" charset="0"/>
              </a:rPr>
              <a:t>October 19-21, 2017, Sheikh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Narrow" pitchFamily="34" charset="0"/>
                <a:cs typeface="Times New Roman" pitchFamily="18" charset="0"/>
              </a:rPr>
              <a:t>Zayed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Narrow" pitchFamily="34" charset="0"/>
                <a:cs typeface="Times New Roman" pitchFamily="18" charset="0"/>
              </a:rPr>
              <a:t> Islamic Research Center, Karachi, Pakistan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1450" algn="l"/>
              </a:tabLst>
            </a:pPr>
            <a:endParaRPr kumimoji="0" lang="en-US" sz="13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1450" algn="l"/>
              </a:tabLst>
            </a:pPr>
            <a:endParaRPr lang="en-US" sz="1300" b="1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1450" algn="l"/>
              </a:tabLst>
            </a:pPr>
            <a:endParaRPr kumimoji="0" lang="en-US" sz="13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1450" algn="l"/>
              </a:tabLst>
            </a:pPr>
            <a:endParaRPr lang="en-US" sz="1300" b="1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1450" algn="l"/>
              </a:tabLst>
            </a:pPr>
            <a:endParaRPr kumimoji="0" lang="en-US" sz="13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1450" algn="l"/>
              </a:tabLst>
            </a:pPr>
            <a:endParaRPr lang="en-US" sz="1300" b="1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1450" algn="l"/>
              </a:tabLst>
            </a:pPr>
            <a:endParaRPr kumimoji="0" lang="en-US" sz="13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1450" algn="l"/>
              </a:tabLst>
            </a:pPr>
            <a:endParaRPr lang="en-US" sz="1300" b="1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1450" algn="l"/>
              </a:tabLst>
            </a:pPr>
            <a:endParaRPr kumimoji="0" lang="en-US" sz="13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1450" algn="l"/>
              </a:tabLst>
            </a:pPr>
            <a:endParaRPr lang="en-US" sz="1300" b="1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1450" algn="l"/>
              </a:tabLst>
            </a:pPr>
            <a:endParaRPr kumimoji="0" lang="en-US" sz="13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1450" algn="l"/>
              </a:tabLst>
            </a:pPr>
            <a:endParaRPr lang="en-US" sz="1300" b="1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1450" algn="l"/>
              </a:tabLst>
            </a:pPr>
            <a:endParaRPr kumimoji="0" lang="en-US" sz="13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1450" algn="l"/>
              </a:tabLst>
            </a:pPr>
            <a:endParaRPr kumimoji="0" lang="en-US" sz="13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1450" algn="l"/>
              </a:tabLst>
            </a:pPr>
            <a:r>
              <a:rPr kumimoji="0" lang="en-US" sz="13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Organized by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1450" algn="l"/>
              </a:tabLst>
            </a:pPr>
            <a:r>
              <a:rPr kumimoji="0" lang="en-US" sz="1100" b="0" i="1" u="none" strike="noStrike" cap="none" normalizeH="0" baseline="0" dirty="0" smtClean="0">
                <a:ln>
                  <a:noFill/>
                </a:ln>
                <a:solidFill>
                  <a:srgbClr val="31849B"/>
                </a:solidFill>
                <a:effectLst/>
                <a:latin typeface="Tw Cen MT Condensed Extra Bold"/>
                <a:cs typeface="Times New Roman" pitchFamily="18" charset="0"/>
              </a:rPr>
              <a:t>Department of Geology, Federal Urdu University of Arts, Science and Technology, Karachi</a:t>
            </a:r>
            <a:endParaRPr kumimoji="0" lang="en-US" sz="11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1450" algn="l"/>
              </a:tabLst>
            </a:pPr>
            <a:r>
              <a:rPr kumimoji="0" lang="en-US" sz="1100" b="0" i="1" u="none" strike="noStrike" cap="none" normalizeH="0" baseline="0" dirty="0" smtClean="0">
                <a:ln>
                  <a:noFill/>
                </a:ln>
                <a:solidFill>
                  <a:srgbClr val="31849B"/>
                </a:solidFill>
                <a:effectLst/>
                <a:latin typeface="Tw Cen MT Condensed Extra Bold"/>
                <a:cs typeface="Times New Roman" pitchFamily="18" charset="0"/>
              </a:rPr>
              <a:t>Society of Economic Geologists and Mineral Technologists (SEGMITE)</a:t>
            </a:r>
            <a:endParaRPr kumimoji="0" lang="en-US" sz="11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1450" algn="l"/>
              </a:tabLst>
            </a:pPr>
            <a:r>
              <a:rPr kumimoji="0" lang="en-US" sz="1100" b="0" i="1" u="none" strike="noStrike" cap="none" normalizeH="0" baseline="0" dirty="0" smtClean="0">
                <a:ln>
                  <a:noFill/>
                </a:ln>
                <a:solidFill>
                  <a:srgbClr val="31849B"/>
                </a:solidFill>
                <a:effectLst/>
                <a:latin typeface="Tw Cen MT Condensed Extra Bold"/>
                <a:cs typeface="Times New Roman" pitchFamily="18" charset="0"/>
              </a:rPr>
              <a:t>Inspectorate of Mines, Department of Mines and Mineral Development, </a:t>
            </a:r>
            <a:r>
              <a:rPr kumimoji="0" lang="en-US" sz="1100" b="0" i="1" u="none" strike="noStrike" cap="none" normalizeH="0" baseline="0" dirty="0" err="1" smtClean="0">
                <a:ln>
                  <a:noFill/>
                </a:ln>
                <a:solidFill>
                  <a:srgbClr val="31849B"/>
                </a:solidFill>
                <a:effectLst/>
                <a:latin typeface="Tw Cen MT Condensed Extra Bold"/>
                <a:cs typeface="Times New Roman" pitchFamily="18" charset="0"/>
              </a:rPr>
              <a:t>Sindh</a:t>
            </a:r>
            <a:r>
              <a:rPr kumimoji="0" lang="en-US" sz="1100" b="0" i="1" u="none" strike="noStrike" cap="none" normalizeH="0" baseline="0" dirty="0" smtClean="0">
                <a:ln>
                  <a:noFill/>
                </a:ln>
                <a:solidFill>
                  <a:srgbClr val="31849B"/>
                </a:solidFill>
                <a:effectLst/>
                <a:latin typeface="Tw Cen MT Condensed Extra Bold"/>
                <a:cs typeface="Times New Roman" pitchFamily="18" charset="0"/>
              </a:rPr>
              <a:t>, Pakistan</a:t>
            </a:r>
            <a:endParaRPr kumimoji="0" lang="en-US" sz="11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1450" algn="l"/>
              </a:tabLst>
            </a:pPr>
            <a:r>
              <a:rPr kumimoji="0" lang="en-US" sz="1100" b="0" i="1" u="none" strike="noStrike" cap="none" normalizeH="0" baseline="0" dirty="0" smtClean="0">
                <a:ln>
                  <a:noFill/>
                </a:ln>
                <a:solidFill>
                  <a:srgbClr val="31849B"/>
                </a:solidFill>
                <a:effectLst/>
                <a:latin typeface="Tw Cen MT Condensed Extra Bold"/>
                <a:cs typeface="Times New Roman" pitchFamily="18" charset="0"/>
              </a:rPr>
              <a:t>Department of Mining Engineering, </a:t>
            </a:r>
            <a:r>
              <a:rPr kumimoji="0" lang="en-US" sz="1100" b="0" i="1" u="none" strike="noStrike" cap="none" normalizeH="0" baseline="0" dirty="0" err="1" smtClean="0">
                <a:ln>
                  <a:noFill/>
                </a:ln>
                <a:solidFill>
                  <a:srgbClr val="31849B"/>
                </a:solidFill>
                <a:effectLst/>
                <a:latin typeface="Tw Cen MT Condensed Extra Bold"/>
                <a:cs typeface="Times New Roman" pitchFamily="18" charset="0"/>
              </a:rPr>
              <a:t>Dumlupinar</a:t>
            </a:r>
            <a:r>
              <a:rPr kumimoji="0" lang="en-US" sz="1100" b="0" i="1" u="none" strike="noStrike" cap="none" normalizeH="0" baseline="0" dirty="0" smtClean="0">
                <a:ln>
                  <a:noFill/>
                </a:ln>
                <a:solidFill>
                  <a:srgbClr val="31849B"/>
                </a:solidFill>
                <a:effectLst/>
                <a:latin typeface="Tw Cen MT Condensed Extra Bold"/>
                <a:cs typeface="Times New Roman" pitchFamily="18" charset="0"/>
              </a:rPr>
              <a:t> University, </a:t>
            </a:r>
            <a:r>
              <a:rPr kumimoji="0" lang="en-US" sz="1100" b="0" i="1" u="none" strike="noStrike" cap="none" normalizeH="0" baseline="0" dirty="0" err="1" smtClean="0">
                <a:ln>
                  <a:noFill/>
                </a:ln>
                <a:solidFill>
                  <a:srgbClr val="31849B"/>
                </a:solidFill>
                <a:effectLst/>
                <a:latin typeface="Tw Cen MT Condensed Extra Bold"/>
                <a:cs typeface="Times New Roman" pitchFamily="18" charset="0"/>
              </a:rPr>
              <a:t>Kutahya</a:t>
            </a:r>
            <a:r>
              <a:rPr kumimoji="0" lang="en-US" sz="1100" b="0" i="1" u="none" strike="noStrike" cap="none" normalizeH="0" baseline="0" dirty="0" smtClean="0">
                <a:ln>
                  <a:noFill/>
                </a:ln>
                <a:solidFill>
                  <a:srgbClr val="31849B"/>
                </a:solidFill>
                <a:effectLst/>
                <a:latin typeface="Tw Cen MT Condensed Extra Bold"/>
                <a:cs typeface="Times New Roman" pitchFamily="18" charset="0"/>
              </a:rPr>
              <a:t>, Turkey</a:t>
            </a:r>
            <a:endParaRPr kumimoji="0" lang="en-US" sz="11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375349" y="2895600"/>
            <a:ext cx="5568251" cy="3278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112" tIns="457056" rIns="914112" bIns="54910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86175" algn="l"/>
              </a:tabLst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Contact Persons for Information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86175" algn="l"/>
              </a:tabLst>
            </a:pPr>
            <a:r>
              <a:rPr kumimoji="0" lang="en-US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en-US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86175" algn="l"/>
              </a:tabLst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Conference Secretary: </a:t>
            </a:r>
            <a:r>
              <a:rPr kumimoji="0" lang="en-US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Assoc. Prof. </a:t>
            </a:r>
            <a:r>
              <a:rPr kumimoji="0" lang="en-US" sz="1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SuhailAnjum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86175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(Treasurer SEGMITE) Department of Geology,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86175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E-mail: 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6"/>
              </a:rPr>
              <a:t>cmfi2017@gmail.com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(Abstract Submission)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86175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86175" algn="l"/>
              </a:tabLst>
            </a:pP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86175" algn="l"/>
              </a:tabLst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Engr. </a:t>
            </a:r>
            <a:r>
              <a:rPr kumimoji="0" lang="en-US" sz="1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Syed</a:t>
            </a:r>
            <a:r>
              <a:rPr kumimoji="0" lang="en-US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Irshad</a:t>
            </a:r>
            <a:r>
              <a:rPr kumimoji="0" lang="en-US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A. </a:t>
            </a:r>
            <a:r>
              <a:rPr kumimoji="0" lang="en-US" sz="1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Jilanee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86175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Chief Inspector of Mines,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Sindh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	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86175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E-mail: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7"/>
              </a:rPr>
              <a:t>siajilanee@hotmail.com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86175" algn="l"/>
              </a:tabLst>
            </a:pPr>
            <a:endParaRPr lang="en-US" sz="9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86175" algn="l"/>
              </a:tabLst>
            </a:pP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4845287" y="3196675"/>
            <a:ext cx="4755913" cy="2631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112" tIns="457056" rIns="914112" bIns="54910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86175" algn="l"/>
              </a:tabLst>
            </a:pP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86175" algn="l"/>
              </a:tabLst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Chief Organizer: </a:t>
            </a:r>
            <a:r>
              <a:rPr kumimoji="0" lang="en-US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Prof. Dr. </a:t>
            </a:r>
            <a:r>
              <a:rPr kumimoji="0" lang="en-US" sz="1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Viqar</a:t>
            </a:r>
            <a:r>
              <a:rPr kumimoji="0" lang="en-US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Husain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86175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(Convener SEGMITE &amp; Vice President AGID)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86175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E-mail: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6"/>
              </a:rPr>
              <a:t>cmfi2017@gmail.com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86175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86175" algn="l"/>
              </a:tabLst>
            </a:pPr>
            <a:r>
              <a:rPr kumimoji="0" lang="en-US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Prof. </a:t>
            </a:r>
            <a:r>
              <a:rPr kumimoji="0" lang="en-US" sz="1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Dr. </a:t>
            </a:r>
            <a:r>
              <a:rPr kumimoji="0" lang="en-US" sz="12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Cem</a:t>
            </a:r>
            <a:r>
              <a:rPr kumimoji="0" lang="en-US" sz="1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ŞENS</a:t>
            </a:r>
            <a:r>
              <a:rPr kumimoji="0" lang="en-US" sz="1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Ö</a:t>
            </a:r>
            <a:r>
              <a:rPr kumimoji="0" lang="en-US" sz="1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Ğ</a:t>
            </a:r>
            <a:r>
              <a:rPr kumimoji="0" lang="en-US" sz="1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Ü</a:t>
            </a:r>
            <a:r>
              <a:rPr kumimoji="0" lang="en-US" sz="1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86175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Department of Mining Engineering,</a:t>
            </a:r>
            <a:r>
              <a:rPr lang="en-US" sz="12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\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86175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E-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mail:</a:t>
            </a:r>
            <a:r>
              <a:rPr kumimoji="0" lang="en-US" sz="1200" b="0" i="0" u="sng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cem.sensogut@dpu.edu.tr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55602"/>
            <a:ext cx="80772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Aims and Objectives</a:t>
            </a:r>
            <a:endParaRPr lang="en-US" sz="3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04900" y="914400"/>
            <a:ext cx="7696200" cy="60982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 algn="just"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Present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study is aimed to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evaluate spatial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temporal variation in soil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salinity and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sodicity in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Shah Bandar Tehsil during Post and Pre-monsoon seasons of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2011-2013.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Clr>
                <a:srgbClr val="7030A0"/>
              </a:buClr>
              <a:buFont typeface="Arial" panose="020B0604020202020204" pitchFamily="34" charset="0"/>
              <a:buChar char="•"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understand and quantify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extent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pattern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soil salinity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and sodicity (SAR), samples of top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sub soil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layers of Shah Bandar Tehsil were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collected.</a:t>
            </a:r>
          </a:p>
          <a:p>
            <a:pPr marL="342900" indent="-342900" algn="just">
              <a:buClr>
                <a:srgbClr val="7030A0"/>
              </a:buClr>
              <a:buFont typeface="Arial" panose="020B0604020202020204" pitchFamily="34" charset="0"/>
              <a:buChar char="•"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Another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objective was to assess the effects of 2010 and 2011 floods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sea water intrusion on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soil salinity and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soil fertility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study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area.</a:t>
            </a:r>
          </a:p>
          <a:p>
            <a:pPr algn="just">
              <a:lnSpc>
                <a:spcPct val="150000"/>
              </a:lnSpc>
              <a:buClr>
                <a:srgbClr val="7030A0"/>
              </a:buClr>
              <a:buFont typeface="Wingdings" pitchFamily="2" charset="2"/>
              <a:buChar char="v"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152400"/>
            <a:ext cx="80772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Study Area </a:t>
            </a:r>
            <a:endParaRPr lang="en-US" sz="3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1447800"/>
            <a:ext cx="7696200" cy="517064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indent="-457200" algn="just"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study area lies between latitude 24º 12´ to 24º 24´ N and longitude 67º 35´ to 67º 59´ E, covering the coastal parts of Shah Bandar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tehsil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Thatta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district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Sindh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(Fig. 1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algn="just">
              <a:buClr>
                <a:srgbClr val="7030A0"/>
              </a:buClr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surrounded by Hyderabad and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Dadu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districts in north, Arabian Sea in south, Indus River in the east and Karachi district in the west.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Clr>
                <a:srgbClr val="7030A0"/>
              </a:buClr>
              <a:buFont typeface="Arial" panose="020B0604020202020204" pitchFamily="34" charset="0"/>
              <a:buChar char="•"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River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coastal plains are two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main landform types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area.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Clr>
                <a:srgbClr val="7030A0"/>
              </a:buClr>
              <a:buFont typeface="Arial" panose="020B0604020202020204" pitchFamily="34" charset="0"/>
              <a:buChar char="•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152400"/>
            <a:ext cx="80772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Study Area </a:t>
            </a:r>
            <a:endParaRPr lang="en-US" sz="3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Thatt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559" y="914400"/>
            <a:ext cx="8271441" cy="556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152400"/>
            <a:ext cx="80772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Study Area </a:t>
            </a:r>
            <a:endParaRPr lang="en-US" sz="3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34200" y="5410200"/>
            <a:ext cx="1600200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(Fig. 1) </a:t>
            </a:r>
            <a:endParaRPr lang="en-US" sz="3600" dirty="0"/>
          </a:p>
        </p:txBody>
      </p:sp>
      <p:sp>
        <p:nvSpPr>
          <p:cNvPr id="3" name="AutoShape 2" descr="data:image/jpeg;base64,/9j/4AAQSkZJRgABAQEAZABkAAD/2wBDAAgGBgcGBQgHBwcJCQgKDBQNDAsLDBkSEw8UHRofHh0aHBwgJC4nICIsIxwcKDcpLDAxNDQ0Hyc5PTgyPC4zNDL/2wBDAQkJCQwLDBgNDRgyIRwhMjIyMjIyMjIyMjIyMjIyMjIyMjIyMjIyMjIyMjIyMjIyMjIyMjIyMjIyMjIyMjIyMjL/wAARCALuA+g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3MnFNLGgtSda4joFDUuaQClxQAFsDimhyadjikxQABiTQfvUDg0px60AIASKNpoXNLzj3oEC5DZqQHPWmD3pSaaYmhx5ph9KA1KfWhsEhgOKTPNB60ACkUPByKTJBoHHSlAyKYg60YpRxQc0AFIaUZxzTSwoYAWpoY0ZpQBSGLmjdRijFADd5zS7jRj2pCKAHN0pBnNKcHvTf4uKAF2nNGDS5NAz3oESBs9aXIxTCaTdVXFYU0w8U/qKY1SxoGPNKrcU3GaXAFCGK1KCTxQMk0uMUxCYoFOpvOaAFppbFKSBTCRSYwLHNOBpoGadigAzSM5FLjNIRQAbjSg5BpCKF6UAJS4JFBxjilBOKBCYNPUkDFNOe1OHShAx4Iprc00mlBqrisNPNJninHgUypKFB5p5ORTMClFNCAEilxmjFOoAbilpDntS9BzQAhOKaWNBYUnWkMUNS5pMUuKAAtgcU0OcU4ikxQAoJJpD1oXg0pxQAgBIo2mhc4peccUCFXKmng5pi+9KTTTFYc3NMI7UBqU9c0NgkMBxSZ5oPWgAUiiTORTckGge1KBkUxB1oxSjig5oAKQ0ozjmmlhQwAtTQxozSgCkMXNG6jFGKAG7zml3GjHtSEUAObpSDOaU4Pem/xcUALtOaMGlyaBnvQIkDZ60uRimE0m6quKwpph4p/UUxqljQMeaVW4puM0uAKEMVqUEnigZJpcYpiExQKdTec0ALTS2KUkCmEikxgWOacDTQM07FABmkZyKXGaQigA3GlByDSEUL0oASlwSKDjHFKCcUCEwaepIGKac9qcOlCBjwRTW5ppNKDVXFYaeaTPFOPAplSUKDzTycimYFKKaEAJFFLiigBCtNxg1MRmk2inysLkeaXOacVGKYeKlqw0O7UU0HilB4oAMZpMCnZFNPWgBwGKDxS0mOaBBnjNNJp+OKYRk4p2AaDTt46UbRQEGeaQDerU7HFO2gc0A5OKdguNHHWlz6UGgUrjDJpwbNNNAouIdmmlaUMKd1FO1xEWMUuak20YFPlY7kec04UhGKQGpGOzSEVZESYBxR5Sela+ykRzoq4FKBVnyk/u/rR5SelHsZBzornAorjfiX4i1nw4mgJoCWjXeoaitrsu1JjbcrAA4IIG4g5Bzx6ZBy/tvxe/6B/hD/AL6n/wDi6FRkw50ei54phbmvPftnxex/yD/CH/fVx/8AF0fa/i7j/kH+D/8Avq4/+Lp+wkHOj0MNjrQxzXnn2n4un/mH+D/++rj/AOLp32j4vf8AQP8AB/8A31cf/F0ewkHOehAGgg5rz8XHxg/6B/g//vqf/wCKoNx8Yf8AoH+D/wDvqf8A+Lo9jIOc9Bz+dGTXnv2j4wf9A/wf/wB9XH/xdHn/ABg/58PB/wD31cf/ABdHsZBzI9DDUua87E/xg/6B/g//AL6uP/i6X7R8Yf8Anw8H/wDfU/8A8XR7GQcyPQiM00rXAfaPjD/z4eD/APvqf/4qoDffF77YIPsPhHeYy+Mz4xkD+9nNHsZBznoo4pc1599o+MA/5cPB/wD31P8A/FUxr34uK2DY+Ds/71x/8XS9jIOY9FFOrzb7f8XP+gf4Q/76n/8Ai6P7Q+Lv/QO8I/nP/wDF0exkPmPSDSYrzj+0fi7/ANA7wj+c/wD8XQdR+Lv/AEDvCP5z/wDxdHsJBzeR6NjNOxxXmv8AaXxdH/MO8I/nP/8AF0HU/i7/ANA7wl+c/wD8XR7GQcx6Tn0oJ7V5r/anxb/6B3hL85//AIuj+1Pi3/0DvCP5z/8AxdP2Ehcx6QxoDV5v/afxb/6B3hH85/8A4uj+0vi1/wBA7wj+c/8A8XR7CQcx6TuBFNANeYHVfi0uopH9k8K5eFmEf77ZwRk53Zz8wHXHtVgan8Wx/wAw7wj+c/8A8XR7CQcx6SQcUo4615sdU+Ln/QO8I/nP/wDF0o1L4uH/AJh/hH85/wD4uj2Mg5j0jJo3eteb/wBo/Fz/AKB/hH85/wD4uqd74l+KOnzW0VzZeEkNzJ5cZxcEbsZwTu44B/I0pU5RV2KVSMVdnq2c0HnivMI9c+KsquYrTwc4QlWKvOdpHUH56X+2fi0sBlfTvCSKBk7jPnH/AH3VKhMu0ux6WVpBxXl0PiT4r3F2bZNM8K7wSMnzwOACf4/9ofiaks9e+Kt8kjW9l4QYRyGNuZ+GHX+P3o+rzC77Hp2aWvN21H4uDGdO8I8nHWf/AOLo/tH4uD/mHeEfzn/+Lo+rzC77HpVJXl0evfFd5TCdP8JRyj/lm5nBI9R8/I9x/OlTWviy13LCLHwmWVVYgmbAznp8/tR9WqBr2PT8UmBXmMuvfFaG5ggksfCIefcI+Z8MQM4+/wBcZOPQH0qX+0/i2P8AmHeEfzn/APi6Pq1QNex6WBijOOleYtrPxcVlUaX4UYk84M3A9Tl6hh8RfFW4mWOPT/CZZohKP9ePlJwD9/2o+rVA17HqhOKaxxXmCa38XZHZRo/hcBXKlm84A+4/ecimx6/8WZLbz20rwrGnlCX5zMCBjP8Az060fVpjaknax6eDTt46V5eNd+K32Vrl9O8JxRKpZjJ564UdyN/HHPNK2t/FaOFJZNO8JpvHyqftG4nGcAb+TgHj2o+rTFr2PTepp2OK8yh1j4tyKC2l+FImxkq5myOvo59KoW3jP4oXV/e2sOm+GG+x4EsxS4EZc9EUl/mP0496Pq8w17Hrg460ufSvNv7U+LR/5cPCP53H/wAXVCw8V/E7Ub29tLey8JmWycJMGFwACc9Pn56Gn9Wqdh2fZnrGTTgc15VBr3xWkubmL7H4VLRTiIhhPhT5avxhumGHXuT7VPLrPxWhjLvZeEcAgcC5J5OOze9L6vUE79j07NNK15v/AGp8Wf8Anz8H/wDkx/8AFU3+2Pit5yw/ZfB+9lLAf6R0GB/e9xR9XmLXsekYxS5rzR9a+KcdzHbtbeDvOkBZV/0kkgYyfvcDkDPuKm/tD4tf8+fg787j/wCKpfV5hd9j0XOacK8wOu/FATyQ+T4M8yLG8ZuflyMgfe645/EetJJr/wAT4Y3kkj8FoiKXZi1xgAdT96n9WqdiXVitGeoZpCK8q1LxX8RtHiik1B/BFsspwnmSXALdO27PcfmKon4hePnZUtT4NvZWZQIrQXMrkFsFsBuQMHJHTBqfZO9i9Ur2dj2LApQK8vutf+KlnbS3M9l4RWKJdzsDcHA/77qOLxP8T5beKcW3g8RSruUsZ+Pl3c/PxwM0OjJbkSqKLsz1U4FFeXrr/wAVJER47PwjIjqGUr9o6H6vS/258WP+gf4T/wDI/wD8XWTcFo5IxeLop25j07PFMLc1zHwt16+8V+BrfVdVMb3ck8ysY12qAJDgAegGB68c5PNdl5Mf939a19izfnRVDY60Mc1a8iP+7+tHkR/3f1o9iw50VgDQQc04nBxQetZlCZ/OjJpO9LSuMUNS5plOzg0XEBGaaVqQEGjbVctxXIhxS5qTAppUUmrDuIKdUeeaUmkMcaTFLkUHpQA3GadjikHWnUCG59KCe1KBQR3ppAMY0BqXGTk0bc0mgDcCKaAaeqClICinYBpBxSjjrS5ytIaQwyaKKKLgO5pM9iaQfWlI4quYVhDnPXimmjIFHWpbuCDvSkcU0U7NAxVFONNBpeooAUdKKQnApoZqYrEopGxTQ+eKCM0XQrDc0hJoI9KXHy0DFVs8U49KYOKMkmi4C80AdzSClJwKm4xeKaaUc0nfmgQKRTweOKjx6dKUVSdgH7vWmk+hpeopvSnzMLAabTutN5zUjLw+6KWkH3RS12nOFFFFAHmXxckSK/8AA8kjqiLr8BZmOAB6k11f9u6aOmp6eR73S1y/xY/5CngX/sYIP513XNaQKRnjXtMA/wCQnp3/AIErR/b+l5/5Cen/APgSv+NaNMdTvj5P3v6GrAojX9M/6Cmn/wDgSv8AjSjX9M/6Cun/APgSv+NWr26SwsZ7uRXaOCNpGCDLYAycDvxWXovirTPEUdvJprySxTxPIHK7dm1grKwJyGBI4x3pCLg8Q6Z/0FdP/wDAhf8AGl/4SHS/+grp/wD4EL/jVuM/PJ9R/Kn0NCuUf7f0v/oLaf8A9/1/xpB4h0s/8xbTz/23X/Gr+7FRWrn7LHlQflFFtAuVv+Eh0v8A6C2n/wDf5f8A4ql/4SDSv+gvp/8A3+X/AOKq+CpHTBprkCN+MHaaQ7lT+39Lxn+19P8A+/y//FVROu6Z/biMNW0/H2Zhnzlx94f7Vb3FUCQNeT/r2b/0IUhkUniDSkGf7W08k/8ATZf/AIqq7eIdMLZ/tWwzj/nsn+NaNwuXjP8AtH/0E1HyOetD0GtTOGu6ZuOdVsMf9dl/xpRrulZ/5C1j/wB/l/xrQyQOnNLt+deOxpJjsZ41vSyM/wBrWH/f9f8AGj+29K/6C1j/AN/1/wAa0yQBimE57UcxVjNOt6X/ANBax/7/AKf40f23pX/QXsf+/wCn+NX2BLLQVPenzCsZza1pf/QWsv8Av+n+NRnWdM/6C9l/3/T/ABqK81S6stY2XFmf7NZFVJ40aRzISc5A6D7oHUkmtC2lhu0+0QSJLE4BR0OQR7GhMRT/ALZ0v/oL2f8A3/T/ABo/tnS++sWn/f8AT/GtPaB2prgbRx3H86aYWMNtZ0z+2oG/tW0I+zSjPnpwdye9XDrOl/8AQXs/+/6f40+TA1y34/5dpf8A0KOrpouFjPGtaX/0F7T/AL/x08a3pf8A0GLT/v8Ax1a4+0J/un+lSjmncRR/tnS/+gzaf9/465fxHDo8+n3ty2sR3c0aiaONrmNh8ucqBnqV3Af71dyCBQCPMY/7I/rUTiqkXGRMlzRcOjOIsPENtcLa3MV7FbwXEAEhaaPcCp4wo+7uBbknjjOMYrTu/EWlmzuJor+2dbZGcI1yo8xwDhep4zj9Kh0idNPvtS0GcfKjlrZFBy8TjIA+nI9tpPArpTBH9haAxr5XllNnbGMY+lGHm5QV+mj9V/VzooVXOkm91o/kcVod/Y2t/tfVbaV2tHl3m7HMj+USOTxyPxOeK6DSb/TLPSYYH1SyWZV+bNyp+Y88/NzVfSrU6T4ha0eZpQ6SGN5PvEHyyB+kn1wTXTmt9RxRhReINNlby5r60jljcZxdKVYHOCDn9D0P4E2DrOkE/wDIVs//AAJX/Gp7uCRriKaCby5BlCGXcrDryMjpzjnualgkd0KygCVDhtvQ+hHsf8R2qtSktTOn1HQ7hQsupWbYOQftIBU+oIORWeusaZHrVww1C0aLyoxxcrn+L35rpqz4P+Q5d/8AXKP/ANmp3ZVrFa5vtFvLfZ/atorZDo/2hcqw5B69j/hT7fWtLkhBl1KySQHDqLpSAR6HPIrVaIOVOWDL0INVL37TbT/ara3MuU2yKpyT1xgcdM+vTI9MTdh6EI1XSftH/IUstuzr9qXrn61k6VfaVb3IL61aSAGWBXadQdqlQo69gp+vXvW9GtxbS7hKZF2hpEl5I652kfy59sVyKa1rttpML/2dFxiVRHE77HbzXO5gxHOwKfQyjJ4wU27kxk0zpLnUtKZA8WqWTSxneitdqoY4IwTzjr6VlxaxolzZw2c2pWkcqRqssMlwByFPQ5+YZA5HFdiuSoJGDjkVTuYkunaAxJICFyXXIXBPP1pKTEm7nMWsunXNpDP/AGvptsJ9s80Pmh9zEZwSWHQ89ByK0IptEF0bmXWraeYE7Ge4T92PRQMe/PXnrW/awtFaQo+NyRqGx0yBWDe+LLaVrqx0GSHVNWjT5YIXDIjdBvYHAA7jOfpmjnYSqNu7ZzHjXxZYQxS6Rp2rKl9cwhjPbsHMEW7DEfMBuIJCjOc1vadJ4e0yytNOttTtDBBGCGa6UkkYAJOeSeufarum+G4ksJ11MQXGoXSL9suUhA8xtpBxnPGCQAexPQcVkal4P024exIW5nkluQ3lGcnMW47mOT0AYE++O7HJzO9xKTWpebxNpMgkFnfQXLJxlbhFQn2Zjg/hmuf8JahYLr3iWSa/tId9yuD9oTDcNnB7jmuvufDVjLbpbyXE2DdG4TdJyZMHj3GM8fj71heBbIWmreI7cMXWO6VAxABOAwycADP0FaU5Plk/L9UaU5Nxk/L9USWeo6ZJd64Dq9sm+7XawnQf8u8PI59R+lTw6tpl4puJtRt4pIw0YQ3MZBPGTwfbA/H1rQ0+Ob+09YEW0Z1FQxYZwv2aI+o74/OrzQC3kwSxMq4LHHLAdcepH8qhTJUrqxkvrWmRws41O3cjoqzx5J9smmR6lpkEUk1xrdqXc5IFwhC9AFX/ADySa3msYjci4KAzBNgc9QuckD0zxn1wPQVn30sVzMthbXEDXccsUkkfmDciK4JJXOegx06kU+dhe5j6df6bHapJJqNqk8jZdmni3kZOCxBOTjHc4rRGraWTzrFp/wB/461Xj+79ajuZI7W3kuJ5AkUal3duigck0+ZjVjzrS9e06GW5tJdbsneGXy95ZFaU9CzHcckkH3/MU/UtZ0pXjebVbb7LADcXCh1YuqkbUHPVmxx3AI71Brep2Vrr0+rTiO3AjVcspkkU47jIAkYbQBn5QCT97aeQew1DxXNDNeMLLTjK/ll2IZ2xkyZI/eNgDnGFCnAAG2iri3BckVeRzYfAe0k60naC69/JdykJZ/HWt3ur6vqKWdharmNCFfcP+eaJkFiF3HOD83btXp+g6X4Y0S5lu7TVLNzIipEGlixDGudqxkcgYJJyTkkk8k1hwzW8+qppkRjsdPggWVbGMJkScMpKlc59Tg5JGCezo/D+q63FPqUN7MlmCnlFgu64ZmAOCOBjCkEZBOB/CRXJCfKrxV2FbG88/cV0tja8QNpV5omowW2o2aNJEy7VmTa5KYGQWAPOOvpWHY+IrTU9KWKK7i85LOa32OwVWVgo43MPmBRepAO5ue4uWd7qXhq98uRGa3fEaQnLLwowVPOdpIBPP3uSSuKsNosLTtrGikyB9sstu7jO/nn0yAx6k5bBJyMnKUlN3Wj7HG3Gr70dH1RfsPEFiYpBLdQxMHY4aeNjnOSvDHkZ+hGCOKov48skgEnlEkxh9iyKSDnBUjPUDJPbjgmoZ9UmtAmoyzmW1tt8UjspaSED+JxwTgkHnkAkD7xZuoDX0kaII40ZlBaUHKj6DqfxrzK1NU3toeRVpRpy2djO+BP/ACS2z/6+J/8A0M16TXm3wK/5JbZ/9fE//oZr0mvXPfQUUUUAVqYck0hJ6Uc1xNm6FwTS8CkHFJnJpXGKaTIB5pTmm8Hp1oQh4IzxS5NM/nThVcwBkHkGm89zQ3FGaG2wQlC0hzSg4pDFI5pw6U3OTTs0AHendqb3pGY9qaFYeKcMVEGI607dmi6FYRsU3NKRTcGjcYmSDUqnIphHNGSOlFwHMaTBpOTSik2MAMUUE0UrgJRk0gOTTxihCG44o57U89KaSKbAYaBmlI5pSMDNAxA2KcDupuMilHFACkGmscU+mPQwG5qRTUXanJnNJCH9TTuMUgFOA4qwG4oC804imk0WEBFNINP4oIzU2GMUGgjNO6CkPHNACngU0dKUmmZ5pMB2TSgZ60CncU0AzGOlIfenkgU0jNAy4Puj6UtIOgpa7TnCiiigDzX4scap4F/7GCD+ddwWAPWuE+LpK33ggjqNfgrqfPcnqB+H/wBeriNOxphx2pjzLvj+v9DVATuP4l/75/8Ar1HNNK5hIKj5zu+XnG0+/ritooTZb1JJLzS7q2hZVkmhaNWfoCRjJ/OsjTfDVtpnim91q1byvtsIE9sh+QS5BMg92AGeOcA1eW7VpXgWeIyxgF0H3lB6EjPfB/I1z/hTU5L698SDcuYdWeLpnIWOMevt+lFlcVzsEb55Oe4/lUm/msqC5Mu545UdD0ZRkHt6+1TCV843r/3z/wDXqnESZo5BqK2/49ov90VWWaTPLr/3z/8AXqOyeSOziRp95C/eK80uXQV9TSJxyBTX5ic4/hNVTMwU/vB+VNmmJgdfO2kqeQB6UlHUfMaWeaon/kPJx/y7N/6EKkWX0kP5VSZ2OupiVgfszc4H94VPKVc0Z+qcc7j/ACNV92Dgjmlnl2+Vum25kAywGPp9T0/GlMW5jtYj+dTJFRYgIJAB+tPPDrg9jSJb7T98mkdG82PEhAGcjA5qFuW9h9AGaTY2Pvn9P8KaUcH77fp/hTSXcdwYfOtBxUbRt5qHzGxg5GB/hSlD/fb9P8KppCuI6K6MjgMrDBUjIIrIi0G3s783djugZVIMSthJAcHB645C8jsMdOK1/KJ/jb9KbFbuskrPOzBiNowAFFJWE9TEsNVu7XT5JNeWOGSOUR7lBAYkjkZ/hG4DOT39K11dLiBZYJFdGIwynIPNTTWMN1EY5gXQ9j2+h7H3rlfF9nqWj6JqOqaTfeVHBaqBblQFhVMklMYGTkZz2X6YLpaik3GLZtSDGuW+f+faX/0KOrhFeA6TdeJtWWzuYfElt58kbHbNdtC6ruAOdy4yeDgZFddPJ470WC6ud1xc2cEfmrMzpM0o4zhVPGOTycED14rm9tP+W/o0YznXh8VJ/wBfcemEZnX/AHT/ADFS5rzzRPHV1Perb6nZOkqwrJKgyrxAkD5lOCDnjkY6c5OK66W5nl13S7ezniNndW800m9GZz5ZjGAdwA/1ncHpWkMRTm+XVNdGTSxMaknHZro9zVzSKx81voP60/7KM9X/AO+jUYtgJ35f7q/xH3962VtTd3MbW7VodTsNZiX5oWMMx/6Zt0P4EAfRjW4ZVICj+JSfoP8AJqO7tFlsLmIR7y8TKFZjhsg8VT0ZUl0uK5LNJJIihmkGDx047ev41FK0arS6/oKk+Wo131+4i18NbPbalG5xbuPNUAcr689OpX0Ack9Mi898Z7KO4sPLnDc4ZtuR3HPQ5456VbaOJ1I2IQeCMVyOu+Gmzc3FlHeTSXhKTxQ3CxjaRjAzjA9xyT19R0qx1p8rva5cvU8Qm4H2W6slRpWOZWJIXnAUBcDjg5zT7y28QMkTWmoWSSCJVkDxnDPhwzA9hkocEH7vbvz9lpt7Hqf2XWL++habDRul4dqlgRt9jhDz6njkg10Vr4XW3uYpm1TUZ/KJISabepOGAJyOcbj+mc4GG7WJWoPFrs8EDC8t7eQlzKoAO0HG0Dg5I5+tUrFfEia3eG4m0wkouFRXAC5bac+uOtSr4S07TIYm/tG7gt4CPvXG0YA2gFuD0PXOT3JNYs17otz4h1FX8SSu0NuN0dlMd3HXOzJLAj9cY5OVdDfmd95gH8Q/Ogyj+8PzrzaV7u5s0u9NsfFV1J5pUR3AFuxXg5zJgBcheevHTBNdBbW3iE3xuLfS7G2hmRDKLu7aR1IGMKFUj8S3NF0VGSd7kMq6vNc3y6br9v56iQxW+1Ww/wA3ysTkkKWXt6CqWsJq2kQySS65awWk7sZVYhW5J+4MDLHcMqMZxnqeS98M69Amo3kWqxJcPGzLFY2hQjccnBZnyx2jnA6dq5HQNX8O2Vkk2qaVqesX1uXLXlzCJtpLk8bj1Ax82M4H4UpNdRwpzkm10N268f6/DpckVnpN3dyxgIdRaAiB5AACAEOducknIweMVQ03xjf6pdLp2reJxo4GGeS1tFQk/wBzc24IOSctzxXV6Szzi81K2uDFZyIs8cLr5oGc7gR2IYMMKw6c+tTeJLeK7sIrG5t7ZHvMRszIH2Nj+EeueM9vrirShyu5TSjdSVzEv5NITVzLJYaxq72rKkN0t7IyuQqsdoTClsM/qfk9OnTpqyaNb20eneGp4reYF5EhjVChzgZVc5YjJ5I6cnJArl9BvJPC98mn3yD+yrmZo4Xdt4tpM52b+6kc5wOp4GGx0WrSaxHfxvbacj2ELZYI4Ekpx1OBkIM9ACxI6Y6jppbGUocuvQu2XiUX/miewurNF3NI9wm1diHnrz0x27+1ammqxT7XcZ+0TjO0/wDLJOoQfTue5z2wByQ11NRNxbDTpxKs8YkgeNQREGG9sHBIOCMEAn0rWj1m3SdFurNbWNwx3SumVA7tgkAZwOp5YDvSlBE80PhuX9YvUiuLRZ2WG1UtPJOT90xgMF9sjcSfRSO+RznhC4kukvLmESQHWL2a5RjjckCkA+2dzY/HPaq3jrT11PSNVe3wxtrOGaMqfl2l2ZyMeqop/Aepq9oep6dPJHPFCIrT7BAYIwm5gWaQMgUDJI8sZx6H0qkkqb8zVJKm/Nmxo5t4Nd1mGOJfMN0CX7hfIg6nqck5/M1r3kgW2aQgHy/n5GcY64/DNc3oFsG1bXLq4jAla7VVQ4IRfJiP5njP0/PZuljFtIVjTdjA4A57VmoK5nGBp7s965vVHEWpznTIYRqKw75pnXcSDnag56nb17ADjnjWSONUUFFJA5JA5rBtPDU4t3iutTLb2LSNbQiNpSepZmLH6bduBgDGBQopPUzqQna0ToreVLqztblGDJKquCBjIIzXE+KNfBVv3jJawufljClmKuVzzxksp2DkcFznbitTxjqcWheFpJLeOKNyVgiAAG3dxlR1yBkgD09MkeWWEEeoXVo+oLDHDNKscEIHlpJzhvm2n5VC4yM9AMADjCrV5PchrJ7eXmzsoYX2n7yq7U1u+/8AdXm/wLemwDWLx9S1K3M8EIb7JYK5/eY+Y9s9SOTkuzDPGTXQ6zeS22iDU3tIHuZLNV0yzBwBt6O244xkodo5OBnIXcNPwtBY6jsuLeM+ROzEmRDHJ8m0fKuBhSAPwOOhrl7+aLUteNxI0ci3EYnEbRq3lEBNqq3UAbhwR13f3snllKNKm5Se2/mzmrVqmMrRoxVk3ZLov6Wr7layihsLSS+1BEkuriHbITkbmOQoY9dpyoI6kjcxJPFiPW769liuLPTrGOKEKyNcF3cyAISQTnA3Kcf/AF6oa3Km2G2XAd90gIUH7uAOPXcy/lWjHEtvCFG0KiYHA4ArxpY+ra6e59FSyjDKXIo7LV31bL8Xie1ktGstV0t2kTa22LBjKjPzISdwbnofxJ6VFp+o2tjfYtdQMccjIHhlXBMhOXIdlByCw9c5JJPGOAvro6pq00SpO0NmjM8aYGd21V3YYZBLg7SRkJgEE1uWcXh/czR2z43fu5Jbe3IJJUkZRGbIVwDk9FB6P8vrUHUqQUqlj5/G4ahGq4073T7o6LUfFWkXkTagzRRRkCO73MpMkTZC5QE5ZTgjHbOMbhWHZa5r5hjZtflt7JVZ0WOyWVkhUAICxYZLYCgFckuDzuXPHXEKrc/u7OWRDIy7Z0RFUAAEuE5I5Az8uNp6dB6rongSQrBJrUttLDGqsllbRKIclCDvJBL4JO0k5FVOpTivfdzya7jS1q6t+RtfAn/klll/18T/APoZr0mvNvgT/wAkts/+vif/ANDNek10HWFFFFAFQrzRilNANcbRsNINNAOak60gHNKwxO3NCjFLjNJnigBD1ozSE0o5pAHJ60Ec08YoOBTAj5xSdelPzmmgUDEFODdqCMHFJjmgB3vSY9aUUGjoAwn1oBpG60lICbI20gxTVzingVaELjmkIp2KQ0WEJt4pCDS55p3FJoZEQaKeRRSsAwjmnCkJ5oJPamA/tSCgEkUAHNFgHbRSEYozRkU7iGgA9adwKawOOKaCRSGSYwKbkkUBqUc0ANK85pABmnuCRxTAOeTQBLTScGjNNNFwHg0hpoJFO6incAWnU0AjvS5qbgLSHpQTikBB4poRGVyaUrgCnHr0pCaBgBTxTO3FKpNAC96dgU3BzS5o2AtDoKKB0FFdhgFFFFAHmHxgOLvwQf8AqPwfzroyTjjGe1cz8ZgWl8GKv3jr0IH1rqAfQCqiNHFRfEBV1Czs7yxS2aW8msrgm43fZ3TBBPyjKtlcHjrWteeL9I0yys7jV72CxkmRZRC7ksFIOOMZ/T1qS98JaPqEl+9xbB2v5YJZ+nzGIjb+HGD6gmt0RFgenGP51pG6YWueV+IviL4QbUbPUdP1mYX8GYmkggchomIyCCAGwcNg+hHBII53TtdGjSa1b69rJsY9V1KRpvs0MgeNs5lG4ZK7RhcDdkuDuIUg+ka7pyarrVvp1npVqTCRcXN5NbqyxnOUT1Yk/MQOwAJAauC8JaFqF1oWqXk+nWeszafqkkaWtxbpvbYMMFJGADuI2kcEAj7uDLvcVju9M+IPgmOKG0statYoI40jiQhkAA4A+YDtin674m1Cy8TWWl2RtfKvLbzY5JLd5PnMiooO1hhSXHzdveuh0eDT2sorrT7OK2jkQYVYRGV65UjHBB4I9RSXmgaffakuozxym8SEwJKk8iFUJBIG1gOoBz14q22Fi9GJDGpcAOQN2OgNNhDeSuOtSW6LbxRwRqAiKFReuAOKvQW/7ocDqen1quayDkuygQ+B60ySNjG5x/Cadqes6XpLbbu6jWTGfLUgtj39Kp/8JXojQOZLtYfl/wCWvHUcciud46hGfJKav6nNPEUIy5JTV/UuSSfZ42kkcIijLMxwAKxW8RaamtI5vU2/Z2GRk87hVG5V/GXiF4be8caNbqpDKCI5SRy3By2c4GcAbSecgmwngrSYtXEcthYFWg3fvIzIN2VBxuPGcZ/E/WslXrVZP2SXKur6+nkc7xFWc2qK91dX3K/ieR/Es0Wk6bcx+fBCb1CZtgEwz5LZAO4KwZiPULXV+GtZXXvDtlqYhaKSaMGSJgQUccMOewIPPeuRTwrfabfKNOvLwW/mMWiMeTH16PkBhjpwSB15rUMXiC2hWe3uhckSgeV5TIyg9/mJyOnT3qalarFXlTenbUcMfKN+aD+X6HYEAio2TLhgOmaxLjxLJapCr6bM8z5D7flRDnHJbH14z0+lQDXtWuSVhtbWMHgFHM+PqFHH6U44mMvgTfyZvLMqC2u/RM6PA9KXA6Vy8+oeJ7SQAWtndMeQiMYyw9AW4J9sipdM8YWd3P8AZruKSyuVOHjl42H0Ydvr098VLxcItKonG/dWCOY0G7SvH1R0Ei8Z9DUZzU8hAVcHcGP9DTAmWXjiuo7bojGc9aeB/KsfwneS6npNxeSyMwa/u0hyf+WazOifhhRW0o5weCB/jQCY4fhWZ4ktheeF9UtyFYPayDDdD8p61pge9QX6o2nXaNyGhcH8VNKWzJrP93L0Z5T4c8L6Hqsmn6eLIrPHFOJZbe5bja0eMgk4wHHbGR78GsaTqXgS6XT9N1lbm2uw0hsXwHZACW+X3AOSmDweOK2vhlqLX2oOzxx7jbSMsofJZTLjpnKjIOOADk9Tk0p8RWsHiq51a5VJktCbZHD7hvX93hSMgZL5PcZYZyCp54U4SipLRl4PM8RCjGNR8y6qWq/zXysQvfaZ47s/tOn29qviO3t5PJhuSSGUjBUkY3xnOPYnketnwm6trFmbx7iCeKB1SGQqceYV3Kx5ywKKCQeoB71l/EzTLXS77TNV0WK4g1a8lx9mtVwSccsNvRuQMD72fqa5D+35or+bVvLu5NTeXbdWkUeASODIqDByQoVx1BAbB6DKu5O2nvLbz7orMMEq9NYvA6uGrj1Xdeaff7z6GaIAcDmq/lHzWP8Asj+Zri9F+J9lcQxR6hDJBIwGGbjcCcA8469s4J9K7C11Wxvjut50bIHGcHv2rWliqc3y3s+z0Zx08XSqNRvZ9noyTYVySOMVx9neXWn3uq2EFmZmiuQYowdg2FQ+R7c7fqK7F5Ac4NcxeSpB40jZnVUktY1ySBk7pDj9BVzdpRl2a/HQur7rjPs1+Og5NYvYvtjro10I8M8e/wDv8ADA5wTz3xz+Giuo3JlAOj3KxgDc2V984GecYH1zXP65a3MWkXck/iMW0dwXCARrIo3ltqjPLDDDt2rn7rxnIrTjS9QvNWmjfa0VnCHbGOMKCcAHOScdR7GuidSMXa+p0Tqxg7NnfSadBrkIN9YSQsrNGFc/eUj24IPoR6j68tr2reIfCtvZw26ac6FlRY5Zi7EHoM/JjuBgHp3pLXxP4pWeCzfSJyFjy15LB8pO0nnD5znaMY6g885FaOx1zxTB/buoWiW89qzm0tzceYwblGYqoKhlBbaOSGH1zMpzbSSM3VlzWgvmVNL0jXvEsNrreuWsV5dW0zFbeR9sKMHx8iAjoAfmYk5AwMHNdfbyahBqGoQ6fpcULosAiV2AjZSzbjhcY4z+Jpnga5STQ7aLd/psWRewsQGLMxYvgcdSenuOq4G7bsDr17yP9TF/N6qDvG5cHzRT7lO4udTuoJI20Z/KlRVIEy5GR8wPTpkjjuPyaRqtnYW8Nlp6jajg+dLuCYX5enJy3oOgrfDqO4p29T3H51V2ac0kuW+hg6tYT3uj3Uf202LtADJOMDywMls5OAMZ7/jXmGtv4Q06wOn6fZ3F5dzRAxuUQRqxBGWY4UkY6jIJI5649B8fagNP8K3bDzMTSxQM0e8bQ7BTkqeBz347HOcVwnhnw5Y6zqN3faxdSubbyHEMUgUMW2yfMqncQV2rggDrjJ6OzkWsRGnByqv3U9u7INO8dJo2mfYIrO1VwChSec8/KSeEDDBkZj16Gkn+JEF9qKm4tVlWMsqixnbzdjZzgFRk8Rdx/F269jH4T8HxwwRPoqXOTtVp8yOcEjkk8/fP1wD/AAiuD8TeH9L0TxTNbaYptoFFuzQgfKCwZdwyoJ+4CeW5zyDxVclRaMmhi8Pi6qgr3e7uv8jsLTw6nifTotQnuNPnhvUSR57aDa7jAypYOwbBGO+MDjIqxo2r3ei3v/CPa05knCk2Vx2uE7Kf9rt+nJwW2/Cejm28J6XlhDdi3TzSpLB2x/ECTn88+hFQeJrO11W2XTr8fZbrPm2txEpk+ZRnK4G5egz046HPIqE18L2NaNSPwy2MSe7S314TiUZkkW1nZxuZivygrgZUeYwHJ25Y9CRm7cwWz3kTTsu9sBYWI2uV3EHB5JG5j+vYY4u31y5gttR0rUZJI9QefzGna3STzxxsIH8WCAQNvbp1A7S00lI0SWTR9LJZDlZbnGASDygjKbuFBI9K3cnF8rRwVsLL2jlzJXJvDYX+z7qKOPNpLPKIzJyXAO0jqflGNq9PlAGOMnnfAmmSyabBdQyiOazupIHSRcnYGLbDzw37xzn1bnOBXa2epW20wTQ/Y3iHEbEFSo4DIRwV9+PcAggc54X1CytPFniCxS5h+zTz/aYW3gBnb7+PXnH5VCacWd9OD5Lb2/r9Tb0oyHUdbxn/AI/V/wDSeGrU6SzShCThCrEepJ4/LB/Sl0gf8THXCF/5fl/9J4auLgvPhCCJVBz9F/xqFMUXoypDcefPPChbdAwVwVI5Izwe9Q6pqsOiWT3l5N5ca8DAyWPoB3NaN9d2+m2U15duI4Il3OxGePp3PsOtecWtrdfEPWftd0JYNKt2+VAe39zPTcf4iOg49DXPXxHJaEVeT2/zfkddDDxq3qS0gt/8l5v8DOUat428RWU9/DImkF3KR52/u1Bzg98sEDH3wPZ3ihLPUPElvZ/YTDb2cRsknsF3yCORV8zgDCBUYIM55mBHcV1WpahFpFvc3lsg3ALaWETQsyvMRwgCjhW/dr1wCD6GsnwDolvd3Vzq220aKCaSCF7UYR2D5kO3sPM3Ff8AZKf3RiVDkWmsnu/66GGMxEqrUIKyWy7f8Hu+p1enWUul6TaLbxq11CwkcDC7yT8/QAE4JAOB2rzLVp3s/GBtcM0UKCONtzN+4c5jYZ4x/q0+oPTv7L5RFeYePrJrK/WeJAiQgRn3VT5iKCRzyzcD+7weCDhi6a9m4rqvy/4BwuX1evTqro1+G/4XMW8jefUjKjcQpEQp6MdzEr+i/pVbUtdVdP2W7xpcXKso844EQH3mfuAO+OfTJwKfJqBtLy/kaOJoYWRn67iCACc5wMc1zlgIdd1eVFs90cpV5lZgpMY+6hGfuk/MWGc4j9OfAoUYyfPU+GP9WPrMViHD3KPxSdv+D8ifw7oyahHI1wC9u0jyxhgAHBDKWKZIy2e4yu3ArsdPsNLjSO5iigufLcYLv5pQjAHUnHC4HsKS2hlRi0uwEAqijJwOO569ParMNvFEWaONUZs5wMZorYudSbd35W2QUsujTUbRT7trV/0yuum2sSvDHbRLFIDvULw2Rjn1rvNAm+0aNDlwzRgocexxXHsViRpHYKqLliTxT49em0RYJbcRS2jyrJOvfydp3svuvDe4BHpWdGMnO76nl8TYf2mGhKC+F/g/+DY6D4Ff8kts/wDr4n/9DNek15t8Cf8Akltl/wBfE/8A6Ga9Jr6c8NBRRRQBVNN70oOetGDniuNs3HUUmfejNK4B3qNhk0/dzQfamAwLgUAc07tSA0AOFDdaaCaccmhoBQOKXbSDOOaMijYQjdKABjNKcGo2BBoGScHikJwOKaGxS5zQAdTTdoAqQetMdTnjpQAqAZp9RrxTs0AAal7UzNKCelO4CmlFIRnpQMjvSbAdRSZopXAYM57U48ijGKXtTAbnbzTieKawyKADTAQmgU4rRilYA5xSY9qUDmloAbyO1KOuaDyKTtmgB/UUzbQH7UhagAzQaYDk1Jj5anUBoI6U4EDrTcfNTjgDmgA60pwopq9M0oORzRYBu7JxThxRgE5FKRT2AQknpScn0oyDxTguBTQAORikxinCk9aAFByM00mkAIp23ih6gWh0FLSDoKWuwwCiis/WdWg0bT2up5YY8sI0M8ojTcTgbmPQdyfQHg9KAOD+LYB1HwNn/oYIP512BRBjEYz34rznxpqja3pXw11FpoZZLjWbZneH7m/o2OT0ORjPGK9H2v8A3v0q4gGyHvEM06NoFYICAx5xjOQKjdW/56GoSFMsZ3NkNxx7GrSBtlpiD/APyrnvCenJYQaqZECi41W5nUezP/8AWrYv53gsLiZZEQxxswaQfKpAzk+1cp4L1TVbm7u9N15rkajBBDIwfy2icMXzLE6AfKxH3T93b9cILnat5YUHjawAA/OmBFHKrWNrOtWXh+3nvNQuPJtsqu8hm+Y8DAAJ/L0zXn0WpqPFk03h7xLHO+oEv/Z0zkq8qpyuD80ZKrkMARlSCPuim9BczPXVYKQW498dK5/VtQ1W5MWn6IkzLIheS8RBs2n7oRuhJyOegHuRWD4kur5tNh02RnW6ulDzwpJuCx5+ZS3Gc8rx1+aq/hyZ5NQi0q3kCJ9mMnnJnBYFfkHB4AJwcjOOAQc1yzl7WboKVrbv16HnYjFSnJ0ad9tWuh0ek+GrbSoRgt55AMjiNG3N35ZST9Tya0X02C8+WRC/HXy4/wD4ms5v7Qty0bylsdyTVOZLpldVlkLEHABJNdlLDU4x5ElY5HXoQjyRgdSlhHYPIUld84CxiNVAPrwAPTt2FZpgnOtKWkI/0ZsZUD+IVQihnW8EM094ZOyrFIYxx/fxt/XFOubZV1QCW5dP9GY7sgn7w6A5ob5LRX5F2dSOuiXQ3XhV5IUEUUisfmLnBBwc4wp/nUWr2ttZWiRw2iSsxCfOQoC/XaR+YrAcOwhjErsAxZnlC72HPoABWypaa2UeYYuThhhcY6U5c6aFGrSaatf5IzoYrDTYWuJLxbdkQllTnb/wIAZH4Cs2Xxj4eEBkudXVGGCN84cHnkd+1dDBo13clJLu5hu4wcqdqn+n9amGl6TFOUXTtMll/jAhTd+PHHWhVpOWuoewhy7WRzUfiPwlNpUTN4jto5pIwxKyquGx247f0rMvPFnhPVpBBq+rQ+dF/qb22ZRIO3TB49uQfTiu+W30uG3/ANJ061dU/iMKcD8ahbRdGvLjMOm2Tqy7lPlBc9OM4470T9+LjNXTGoUmkovfRrv6o84sfiPYaHeC0utWjubANmGeFgQy/iMqw7qfwNdHcfFHwotoZINaaZ2GFijHzk/l+tdHP4S0jyhJLpWn+ZnlWjVwfbJXP6VVXwV4fnJ8jwzpMQbO95baPOfYL+PcVxU6Mqa5YP3fPW3odFKEqKcIt+S7en/BOB0Lxb4YtDDZNe3Vjb27tPFBJcZQsxZiWyMnliepGfoK3Ln4l+G7dnK6q8x2gBYWZievpXSf8IV4aSOO3bQ9PmlSMCSUWsalj64x1NTW3gPwyriVdLtWGQwHkIoH5AfrWkFUhFpyv52Kg61uXmuzzu++Jt6z7dNssZGQbq52sR67euKrN8TLkWksOpxPD5sLmGaOTKOMcYIJyc9R1FesWvh3RLNmKWNuVJJ5t4wOvsoqG/0bw/cOijStPlmY8E2ysPx45qXTk9pO/wCH3EShO15T/r02Pmqz1G9j0+zukkaCV5z9heOYJjbIpbc2OnUAE4yc812Phe9vLSNBZxNeXMkmJpZJCghUNxyQSWw3Y4wBjdjn1HVPC2n3Ws2GLCzi8qJ5MC2Ug4ZOAMd8kZ9zU0WnWDJiPQ1CkE4hhA7ntxzVfAtEbpJ+6jznVPEN4vjzTrUXUxgWHdLh/kVmO1c9weSP+BD1NN8U+GP7adr6zm8u/wADO5jtlx0z3BH94f4Y73V/B3h69T7Y2j25miziR1O4Kp6rjqcjgVaTwn5NjZRwQWbTBx57SAj5O4UDv+lROaa5ZI6sNGrTmp0p8r/rc8ThmB1OKx8SwPDeICIrwEBuQQN5HDD0Y9CO3WsK31fV9FDxSzXKzRuB5JTaVU98ZHPQALjPWvorXfAHhzVbFxd2wjZEbbOrHcnHJ9PfB44rzceHbHT4GXWbaa+0pT5KT5cFOnIG7g4x8vXHT0rnnVpOPLWjdd+x2SwlHGrVLm7d/wDD/l9xkaP8UNQjuvsl3++2AhsOWYY5Ofp7j8ata54mstT12xm2NISY0gt3Q5dxvOSpHI+cD0962LDRvBs189np2m3s8e1k3ASmMcjKkg5UdOCAD19K7LQtC8MXVopsrMwCAldm50aPPJwM8Z9qpQlbRuyscU8uqwVruyOS0Hw/qd7d2suuNfReSmY7ZZ9yEDhfMcYJYDJwDjPNdJbQXGhQ/ZLOwE1oBmMQ+WjKe4I+UEe/Xrn1PRNoekKRhLoZ67buUf8As1IfDWjMMhbse/2uT/4quiE4x2LVPlVoqxztzrMsccgSFoLoKdkUv8bEgLjBIPJA4PGRnGasWz3VlaxW6vuSNQoJPLY7n3PWrV/4X0YiJ5oppdkqbDJPI207hjHzU+XRNLRSTC6IoySZW4/M1brIfspHGazLeWXjDSL6ykEd3cuYpY93yypxnIz1C5P/AAEema2LS8uf7UvplVeUj3KXO0HLdPSsY22g3/iub7QbmOC1gDxGWZlWbll3JzhgMnkZzvX0rX02bQE1SaBWDbYk2iaRgzAkk5J5I+ZevtUQxMIt3JhJQbu0iz/bl0h5t2AB7Nuz9Mc08eJJgoKIHycAIxY8deBV8Dw/wXFuuOQBP047c+h/WpbB7VzO9pbkwSEbZpiHUjHVO+PrWrxcDb2kOr18jg/Het3934WnjNqVxcRMC38PzDn5uQOvI5/DNcfo3jnW9Klfbbs0d0IiWkuh+72IIzhCe+3PqeK9m1oadY6ZLeTKrEkI8rcYUn2U8dunpWDonhTQtd02PUJLO3X7RDkGEZ65wfmUHgD8fpRHEy5uZK34i9lGrCUal+n6nNn4q3Tqh8iIYX5kF1EDnGccvxzx/njktY13+09d1i/mgcRTQqImjmXexhRjk7Ox54PPbPHHrd14H8KpcKq2Z3fNmKNS55+6TgcAe/B+tVY/DPhJruUHQyj7jgTkxqMMCrAZBPoD7etV7eU9LBh8PSw8/aQvfb+tTa0rWLKw8K2QWUM4tA8aNIBnCg5JGRgZGSOOfwqha6vY3moILm+aCNYmZt7bWmLFfmbI+UcjCn1HWtw6dpk25Takqflfc7ZPGOuf/rVkx+FfDH9nyG20+3MZYOrD59x/2ck+p59+9XGcehtC6TutSbUodB1CNUjukhu7YrLDcBtxUnG3cx6gnGAT24p3hvxtDq++zuxHb6hFy0eQRIvZ19iCPzHrVlvDnh6dPtFzGitwzGSVuDgDOc9eBz7Csq68GaJfRPJo8kdrewN+5uUlJ2t6ZB6Efzzg97VWDXJL/hv+AXCaceSa0W3l/wAA6G0srO3gMQkaQFy+6Uhzk/UYrktbvLWx8X6TdWoaWGZ5re4khhDlHX7oGBjPJGO2ParFsbu/u49GuVlt7oAm4PnAKygcbfYnr7AgZ5xL4k8B2+q6QqRSyi6tzvgVJhHuYAjAxgDqemOTTjKMZe89yHrVfNu93fuY9v4umsr3WpLBFvTLdZi8wmM5EEQOTgq2MAYBJOf4RzXQWviOe6Jja2i+1mTlGl2sE3ABtiByenU4z7dBynhbwwl9Ndy3FxrSTm4CyyLcg+WwhjJDZ5OSTyB0x0yKm8UaPPZSx2GjXeqPd3aLFLIWzhc8KGI4J5JOeAPpjKpOnSXM7jpUak5+zTXr/XQrax4k/wCEl16DSYnMtgj4Z4kKbj/eGT83cAd+SBXd211o+n6SLWG4jit4YwCARvUHdyw6hiVbrzuB71z+n/D+30zS44n1G8llDrLIYiBlxkDHGcDJ4PHJ45rE8ReDNK0uBpkudV3uFhRraESOGBGznaWGWC85HQ881jTi4rmn8T/qx0Yiu7KFNe5HbzfVv1/LQn1fxb4cQu17qN/YwWtybXC4Mcs7jc0oAGWVQ5YHOOUOM4rvNNFlZ6bZ2dncQtGkKBMFQWUg4PHXIB574NeUeHvhYdTubiXXXvBydjNIh8zICu3AyMspxzwgH1ruNO8JjR9RS7CS3tyFC+e5ySAMLkblUEDI+6evXrWi97VdDzYyalzNM6ssQMkD6ZFZPiOHTZLeZ7lgriUOu9RjcsT57dNm7rVi6ubtbchIlWRxhW3AhPc8jpXmHjLVv7O0fP266S4uEEaBirAg5OWJBZThdx5yNqj1znVkvuM8XNTtCP8AV0V9QtdCv717KO95WYQkxcu5YABeOSGEZJAxkH1INSaTp1nZ3N3BbahBcSYErRKQGjDBRgLgYXK8e2K4mTTtQ0+eHUUzN9siYwF4UUSKdq8fOCvOAOVbCsSOSK6Wx0690C3iaO6muGu8cJDls8cn5sKOQMdOmMYrzMXyRpeztqz1sC6s8T7Zv3YnSPCY1XIJzVmK0dYxJMpCE46gHGCSefpXNDxHeS284t7a7Y4z5s9tt2AN/dBJOenHXPtXR6Rcy3JglvVdIkIHkNBl8jkHOcbeD1J6/hXn0sJaXNPY9nEZg3HlpbmBrt6s0l5HYgX8Zg4gZPKAVh1Lt7enTHasu7vJLhWtZoY+YxHGbeLf5crFQ43ZxjBkPvwOea6q7MTxzl9Ps1txulMUYPDEfM/PU8dABnNLpl2yeI7DTre0t0jkBd90PbGQcf5xxnOeOn2qdlCN13/4Bx1lJU5TrScUt11f4HQ/Aj/kldl/13n/APQzXpVebfAn/klll/18T/8AoZr0mvYPnwooooApZ5pdwNAGBzSZ+biuGxuOAHWmlue9Ln5sUHB4osAgGadnjAoAxSEgU7gISenFKvHUUBc8il6UwAjmgHnFKaYR82aYDieaZk08D1o20gE6UHJpcUoFADdvtQM06kPFACjgUEZppOOtLuyKAExikzSM3FIpyaTuAppQQaVhxTVWkA7cMY70oGaa2AKXOFzRYAY4ooyO9FFgHZ4pNwzikyabjnNO4EmRSMT2o+lKBimAgJxTerZp/GOKbkUABbBpN5zRjJ5puMGi4D80vUYpnJ6U9R3oAYykU/G5aGIzihSaAG7MU4DilzQTT0AY44pAN1PPTmgKBzRoA4Dik4FNMmOKTJJ5pXQAzEDigNnrTsAik20mAAU4elFNJwaLgKWApcg0w80o9qLgOLccU0E04D1o4zTAtDoKKB0FFdhgFFFFAHl3xStobOfwFbwRiOCLXbdURRwqjsK7UeWRnD4/3TXIfFk41PwL/wBjBB/OunOoxm4kgUSOY8biBhcntnufpWkOyFKUYq8mTSPBGjM4IVRksQQAPrVe4ubW3kg8xnyzHaixszHg5wACTVcLIZQxDSEqVLynOBxxjgc/Slli8x037jlufmPofeuiNJ9TjnjIL4Vcu+faz2wdw3lyfLtmjK5zxghhnn0NQRxWNj5nkQRwE4LCKLGfc4FRLptuOdrj6O3+NPaytyMOrN9XP+NL2SI+vf3SZJreVGUkvu+Rg0TYPXg5HTH4VmWENnY3TCCe5NnEuY7V4DsiJJyUdwMKB/CDgdsDAq0ltEsz7FZflHRiPX3qnqNpcXd7aWsEpVcPM4J+9sxtBP8AvEUSpeY442+ijqZ7WK61q0t0jIqkEJN5RZCQMKSCeRnGRn1re0LR7PSbNQjRyXLDEkqxbA3XgLztXk8ZPUnkkkthgCSBXjkhZegY4z9CDg1Y2JJAm5ASOQcVx0cFGlzNO7k7tnBSqxpOba1bvqUo7ywh1KeG6khjmJwVlwC2XYrjPXgj/Iq9DJDDHIstxEeONsRQD9TmsjVJJv7QtY4dplZwZHMasdp4H0+uDyBWtLmO3kZEVnCkrwOtd0qWiff+uxnDFJN2Ww+8vYYUyjIzE4yei/59K4zVLy8fV2jsI2mnNswD4ycnlWA7rnHP4VvW1pcalLFdSMUVwGEcTYzzkEnGR39DzWnFa+XrEaNnAtW+XP8AtCj93Q31Y4+1xbvtE5+x0OSJzPcSO0soIKknABycH169fwrZ0iXynKXTBZohtzk8r2P61fNvJGxJuZnDn7rbQFHPTAH9ajUSrEr78urcZ6HisKlf2rs9zop4b6vaSNESTtMvlrEYMcsXO4fhjH61Xv76LYYlYbGBVpM8D1x/j/8AqrFvdHi1eT/VeXg5wOCD6kj+X+RFbeE4bC/F0t1JypBWQqVP5jPf1qIcsd9zplUnO6itO5qy3NiqLBKPNWUcuroFX8C2f0NZ9xbtbXIl0+ZGUf8ALEqCBkj3yP8A63apLqKNriPy40mmJ4KgYGPpTYrWW4uzItzJHKg2vEAuCPxGa0hVlHXoc9WlTqPk69LEsOskzossLqUwZORggjsc+v8AKtP+0rSV18uF5UbH7xGUgfXnP6VyF9pkrXZ8ie5ESnMixMQG7nHr/wDr71PpB+zA2Zk2dCj9FfJ45PcnPHJ455rSpFOKlFEUKjjJwk7nYJeQqpVYzgdvWqQvLaSeQGOWIjGRvHP4An9az4tOmhdma5nfd2ZuB+VRNHHFJKrTiJnxzuAJ/OuddbM7JttK62NuTUbaOLZEqyN12MeSPXNVYr+3mZLhYkQLliwbIJwR19OaxxbyXBdYZT5TDa8zcs/svbA555q3LaCW3aIlwCMEq5U/mKd0tLiUpS1toaFxfRnXbXaoZfs0nLEj+OP2q19ri83aqYUdCawhGYdZtVJYgW0oGSSfvR9zVyeGSVQIp2iIPUAH+YrO5vKTtexNdanb+YAbzypF4Xcp2nvz71Vs/EtlMhEOpWszdQ7EgYIVvT+6wP4j3qG90uK+tza3BMgeMo7dCwxjnGPU9PWsv/hDbZZHMZIRwcpvYdRg9Pb8qbhCWrZn7eqntf8Ar1NLVtVnlgW3hmtZopS0czKeUzwD1HG75fy+obbWEJ0tLK6liubZ4jE6LuAYc/d+fgggc4yMYHtQfwwiyxQwqsbGNgW3nlFYEAZHXJHPbHes/VNA1aW7+0MtqqR7WZ1Qs4wxY7GHzKCTk4wTg+oAiVJONrrUuOKad2mreRh3tguga5DHcXNw2ktIwtxtUhXYqWUnI67fu9DyRzmuluDb3HiiFYbya0knt87EQgSmPOD9Pmz/AMBrOl8KX+p6ZcQzanHIlxMZiGiOCeOuG6gqCCO+fWuW1zWNT0rXLNJ7qS0eyiZEuHtw7kEc/eIVx/tD+eaww7jSm4Sdk/6sfQYef12Lf2rO/mu/+f3noUkU2nwSre61cNbyIYY8xAEFh1yPm4APOR39OIY7u3+0SGHxGCkERkeGFFIWMDkADPA49T9a4e612+vNNjkk8Ti7Z2zHZjREeUkcg7GIx7Z644zVWJ/FEcbvBFfxK67dyaAqOy8ADhuBx+Fdyw6krqSMHhnf4kvvX6Hqk2rWEuntZzXkdxKyFSQ21s4JGcfdI/AjFQ3d5Yahe21vFdCUouWUTfL95SrHBwzAgYGD1rypY9cMwCWd8vOcnQMHJHXhgP8AIpBZeJDdJerDqEdwmChTSCAMYxxv9h+VW8Iv50U8M/50egXHh+zjSKS6BmhhkLXHmkDHGTKCR1+6W5HQkc53Q6yBe+I7l7aW6nht4Y4nhtiNu7fkknBJYbMYxjkjIya4651Hxe6pJctqkgRiw3aIPl9+pqlpPim90q6uiLr7KHAMi3FqkPzfNjjb6np9aj6rf7S/r5FfVOZcvMn+J2VzHpUkt/cxm8jeUZeNLiGMxlQoAwrblxsA6Ejn1NQNqMNz9oj05b/V9Sn2oVEweKAbw/3sFRnA6ZU4AzTbW80rVohJ4j8QzXQyCtokUkKAdRkBQWPoRj8a3LXxd4V0q3FrYiVI1Y/u4bKRRnuclQD9a51PD0tW039y/wAxRwTg3ywbfknb/MwPEugXcGhtdXt7dedPIsItkmypDEkoxxzxngcZxXWWWppoDQeH3eH7QEUWxLAZhVQu9umMbeg6n8xzHi3xVa6lDYR2cM+21vorqRpNqqyqeVHPXBP5VT1Dxfp0hM9no0FxfsQS8t2ztnPdVHIwOmQB06VlUxlKbTUl8tvwNqmBxVSMXGHK9fJa97/nuegySXUccVtYQyTRvIPtE5YK5Bzlwe/Tt26e013eLpdvstrPzrjafKgj+/Jj3Pb1Y+vqRny6HW/E9xf+XYmaB7hMpB9kmcIoLDOcgDr19hUVzJ4ye7lnEOoCZ8B3jsbldwXOPuyAEc0vrytZRf3P/IweHrxik1G/+OP+Z18ms6ncTCK70eUO7KZYFkLrxyUzjBG3accA5OewLJtQ1TU723gk0hXtA7MxGGA+bavP3Tgbjg/xAHtXIiTxfFptzamG/iE+Q0qWE6sGOMsWZj2GMn1qpaX/AIl23EVle3Qjs4Q8mNgwvy/MSX56AfmKI4tP7L+5kvC1pJK8V/2/H9DuntW0u5mRdJuboAl0mjLEjgccMO+RgdMA96u3N/d2+mQ3J025klaUK9u1wxKpu+ZsbiDhQSB3OB3rznT/ABn4jvrZtZEsptYXRHCoFjJBfHG7JyG7f3R6CmnxdrEEMM91dySWs27yQ8MbkFeuchmHPqfpWv1t72ZvDLHK05Na+aNa+efxPqRvrCwuYLu1IiURR4MYDghvzJ/nnHI6Ox8TNMRZeI1gsNTthv23GFVhjh0OcdM9PQ+hxy9rZ+J7bw8NQs5ZorJVBLqyB5FVyFboTjBOOny4q/pvgC+1IWmr3t25a8jWSVSx85A2Dje4bJGScYHTGeeLdepKFlB+TehvDCwpwvUqaLtdv5bL8TNHjC70XxTq39jRW1zaXU6NjDYV/KUFgO+cngdTXX6CvieJori4sYB9oJMjSE+ZGuc8jP3j6duM96831rw9c6LrmoLGrTpHPmGTJ3ORHG20f7QDA+/avQ9F1XVm0pFaS4mkngjKShP9S4JDZLE7uR0xx361hRnOpWanvE3r0qVPDxdHXmvdvfTb+vIdf+KNdt/DGo61DHagWklzEI2jZsmOcxqfvDspyPfiqmseLNVtNYijtJEmlvYGayW4gaFfP3Rxx4LYBX967dOwx15tT6DdzaLJpF5JqK2t4jyzC2jQMJXlZ3JJBwMkHAb6ccVDdQaV4rlsYYoXuI/s8trh2VDAnmIodQMgkMhGfVDjGOempLS8jw5vli2zV8M+I7y/mvbH/RFjeP7Vp2wkh4slfm5z1Ct9JFrSOo3sk2rWq3FrDJapH5czqQAXXJJyTjH41bk8P2pu9Ouo5JYZLBWSLyiqhlYAFWGOQdo445APYVia3bLY6q4gupPN1BklmVgrBAmNpX5fl+7jJJAJyelS0oRsiKj9nTHJ4i1BtQu7SS3tnEd0sCqYMPs8lJcE7zyC/oRhTXIat4ln1XVrlLHTLCWKAx+VK8C5lh8wLNJnGRyAAR/CwPXpmapNLe32oMlzOVkkSSfDAndhEUg4OMKqHnOTg5+XJ5bX7a40vUhArmJEWO2UQFWO10cMCMD+FOc/UdK4Pbc1X2cOhWFw3NT9rPW+i+fU7XXLuO0ujD9nF1ubzHltXeGKOPK7Ny7idwUnO7vkDpUeo6zf6TdQW+27tmOx0MpdgCWbP8h0/vDpUemeFUi0tHkNuAJfPCICGJIA5YYOcAcripdUuY5dTiaaLbOyBPOdBIxO5dqk53EHBB/GsJVqcqyTbfpsfQUcFKlRskie517U7iW+ks9Onu3hmUIJPnDLk5II46DjHc+ldBbahNLo8VzewSW94XHm24ZcMBwSOO4z3/xrNsXSGGOBd37pQvzdcAYFSTs7Mpcg4HBHeuR41tuy+81/s6F1F6emhUttX1NJ7qK40iJ4WQmF43AEZyMc/ePrye2PepdHvvEE3i61bUAkNpIzGBV2sSxjG7kc8HcOaQsSDz8opmiWtnD40LQXvm3LkPNF5ZXysKAOT97OT06VpSruopaWsjizqhGhhJyvqzpvgV/yS2z/AOvif/0M16TXm3wK/wCSW2f/AF8T/wDoZr0mvePAQUUUUAUO+DUirikwGOaUttrk0NxSOaQnHSm7y30pRg0roQ0OSaU8ml20oGKQxRxQTikPSkJJFFwFDA0uQBTFwKdgmmmAmTmlJOKXgUhIFACDgUhfFKTTSBii4Ch80uaYOKdz36UAKw3U0ZD4qQcDmmE96AHMgam7dtPU8UZFPQAxxUbcGpM0h5OKNAGqueakxxTcBRSeZ2FF0ApIFFIPeildAJig9KeBxSYycUrAC9KUmg8DimFjTAdjjimEYPFPU8UuBQBHmlPSn8U1ttOwAeOKTPYUrdaaQcZpALSqOaRVJpwBFAC8UhHpSkCkyAKYAelJu45pwIYUm2kAzAPJpe/FG3IpFGCc0gHDNBOKBSN0oAXtmk60claVRgUAJSpSkc0uMCiwAaTH50hY0KT3pgXB0FFA6CiuwwCiiigDzL4u/wDH74I/7D8FdIqhFwoAGMVzfxd5vfBA/wCo/BXSFH/vL/3z/wDXrrw+zPOxvxIXBLKQSMdh3oY/PH/vf0NIFk7Mv/fP/wBekZJC0fzr97+77H3ro0OAsBuKCc0zbJj7y/8AfP8A9eja+fvL/wB8/wD16kYIcyt/uj+tQtK1vrtg+SElV4iAAck4I6/Tt+XpIFk8x9rJnA6qff3qK/t55bYGMxmaJhLFlSPmHI78Z6fjSlFNWKpy5JKXY33VZFKSIrg9QRnNYg2rPthBWNEww3ZBY4IwO2B/OrMVxPf6V59vNCDLD8pUHAbHGD6e/esO5lWPw/8AaYmCyzKqyMwLEA8ZPzdRWGHhfT5G+YzSitPMlsYTcapLdOWZeQjFwyDsCmDxx1z36Vv+RBHhJplEjchMgE/nWPZxPDbrsZFZgGJ2k5OPUnJ/GtyNvtMXmfu/MUYOY+R+tXXbv5HLgYQad1qOls43KMHeMoc/I2M/Ws+W9tk1+NWnTP2Zu/8AtCp7oTT3cdt5ihAN74XqO3f1rNiswfFDiWOLzI7c+W+zkqSvOc+u6ueyt7zO/nlzWgjTnlhnj2JcbSeNyEZHHbNZtg8L3PlXN2rOvCRySLvbOeoHX8Pb8b86LJxHJGzqfmC89j71WtbqO2jdS6l933FHzNnoR7Y71MVZaGdST51ztWLUjpaTvM7PggbUDHBP06dh9Kr+Wl7eKLiaNZT92EsN23joM5HGT/nFFvDPcSGa9CrKMER4yFGeD+n6VqbWLgllzg/w/SjSPu9S4p1fea07f5lHz7GWYxYuYpUfywAZE3c4zweR70l8bLe5E8YnQfMgkG78uoq2kytM0Su+5euYyB+BIwaq6urFINzkReYGkYLnAH+c/hTi7zS1Q6v8KT0YlqlpbW1v9pMCyyryZCAXPHrVTUdLG8MmV5yCMcnHfIPOO/f9K2LcrLEhiLqgGAHjKnj2IBouSqIBIZGDf3Ii38gcUKpJSuhyoQlT5exhtqzWyJG8MsiYCAA5lAC/eOT8xzxxxyOetPsbTT4oJLgOvP8ArXaVirHoSQxx171ZmWKRf3Qmk2sSDsJG4dCCRjt2p2nQQPvuoMLI+EZgBnC9un1q5SSg7KxjTUnUUZNMf5UF3b/KySxN3U5Bx7imukFlbqGZYowcDJwOtTzGWLG1Zpc9kC8fninPG+0ZlPUdh/hXMn9x22XzM2VVfWbYjDK1rL7gjdHVxYbe0hJCxwxjk4AUelVpww122wzN/o8vTHHzR1oAOf4/5UNluN/UrmK3uihISWMg4yAQeRVlIURQqKFVRgADAFVpDcBwY18xhkY3AenfFWY1lMaljtJHI4OPxxSeqIVr7alKa5heeB4JkcxybJNpz8rAjH/fW38qsSAknNVNSvra3jeOW7jWVNsuwkZ4bIyO2SMCrUgIPWpqW5VYIX5ncylsZIjtS6YR54Tb0/HNcl8RL23/AOEfntVge6m+RXfYCkYLY+Y9s4IHvXcuSG5J5rj/AIgafEdGubiOSOCR4v3jsOG+aPGcDrwB+WegxeHm5VI83c3w1KMZxsuqKkvwzaOaB9L1V7XaAGDqz7TjllIYEEntnuaydf0nxPokW+fUL26tQwxcQ3Em0DvvUv8AKfTJK+rLXq0E0U8IkhcOh6MpyPSonlF3FPHaTBJo22FmQkA9+OM8Vz/V6d9vxaPTp5liXJNu6XdJ2XrZnmGneFZNYQSQeJRJlQxR4XLqD6qZOnv0NXT8NXYfPqsJbHX7Gf8A45XQ6n4GtJphdabcSaddKWdTFygY9Tt6rnvtIz3zVCDWNX0xGj8QxoLaFN76hE2VcbgAOFAySf8AZ47HrVfVqT2/NnUsdVnrTn+CT/IzB8NLAf6/UMydSYbdFY/TO6sW98IWltrb6dYXdy13NGGi+0MijjOThUyeceg689K9S06e21G1E1hIrw5xkDbg+hBAIPI61i6VpdxceKbvU9ThiS5gVUt1jbdsQ7h175+mfzwBUKUfsoxqZhXW83p52/IxZvCFno0VtHLYzapcSqVMizTplghPIVsDLBR/wI+lST+G4FuQbXQXmgZHZMmXqEjZVbcxwWLsv+ztJPANdFrGrGyuji8ito0jO53RmwwIJGAOflI/EgDrTYdQSezBHiLfJbbp5vKjyWVcErgDkDkcAHntihU4dkcEsbiHvN/eZ0Ohzw5WLwrpsMi+YGkWNH58sFSpbrlyQQemO/Wui1O21JY449IMFupjcNuTjJACkY6Ecn+hqlpFxHZ3FybvxGl5wuI2YAJgMCevU7WJHbFdEQS24E5xjrxWmhz1Kkm9ZXOWn0jXcG6e+CyREyK8RaR/u42hDhcZ/E+vasaGy1LUL46YNZ1CGQREys6cx4ZGGCSeSNnB7FvXFd/cXENnbyXFxOkMEalnkkYBVA7k9q4HxBrQXxPbPp1nd/bbm3aKKdFB85FfJwoyflJPJHGehBqlqODTVrXY7Vmu7d7XQ9GRr6SCdXuXkBZFaR2K+YB1AweDjAKn+EVL/YOiQ3/kadBb+VLmN5GO7fuILEN+AUAEAEtx0qfS/DEWg6jq1/HPK0kwR2dhkopYl8kk5bABJ6eg5OXaX4W0y+tzdXMbzOXwjO+7aq5CgcnAAJ4HFRPVqC6ib5mqUeu/9fkaq6Zp6Ilpp8VhFGJA80SxIdwBI5HrkEZ9jVyMWIKxRCAfewigdjg4H1B/Ks6fwno11LJLNZqZJGLOQcbjuLZPryTXL63aRw6vb6P4aiI1Ta5lmEh/cI/LZOeCd2c9eR3KmuynBzfKj1IRlK0Ui/4o1j+2Hfw1pIE08mDcTqcpCoYE5x3457duScUv9jzwiOzh125Z40VYLVOSqjgMST93nqfTucCsnwnb3ljc2lvp5wbmJmlndQFcptDYXefuFyOnUADA3Gu5XT7WxYXkm4yqDvnlb5mJ6k9vbHbgDAwK0qONuSOyD2sJx5Yp2X4nE6j4avdVl1iaS/2+RNtMaISoYW8RDDnOegJ7jPTNR+DdQX+yb3QLpFW4Vi0VvI4jJ3Nh48kf3jn33jFb8MhN3rL3Pmx2NtdmeeVm2lgtrFgYBz1O7PH3R+Hn72+rRsvjiGNvLN4SqOxZlXGwMSSSR1jJ57GuOrSafto9N/Nf8Dc6sNL2lKVCWnZ+f/B/yO3uoZrKy89PDsEEkMHmGWW5LRq6ABd2DkgcfUDtWF8N4Fudcmui9jK0VvGQyW+2UeYGm3DoFU+f90Z6DpjnspdY+3eE21LT5p08yIkSIqF4f7xIbglcHI9qw/Dk9r4diT7XqDSQTW7SRMISqKsZw3A5yABkn0AGQBTlZxVutjzK9NxaT7/qd6CoBeRwqKCWYngAV5v4l1G3ub+8nuiRb2luwuTEo+YMwJjDHqSUjQcfeB5GOdvW/EFpfaRfQ2F/EzpGd56bTvVFIJHTcfvDuK426ST7LDCrPJb2coMkIRcyMoIbjsEJICjjg4z8uObE1401d/0zJ0p4ut7KGy39CLT83tukJik3tIst1MVG0uG3FRnk8jHtXLapBa3/AIqvRLe20cPnxv5kknTy0fcF4+8PMU7fY1113cRaRay6jDKgtnG9o2IRWY4+YMenuOc9hnriaLb/AG5765vBOLPyy86zsWJdsFlBK5IRUROCCGjORyK8nCzkuaqv6bPoalNJ06C3vf5IuTXOpaXOzQX0Oo2QXcyFgGjH0zuxx1y30FSWl9Y6pqMAltXdnZJFPmbTDtGRkcg5PmCqem+GLbVWF88aW1uC3lopwDgnPOcdcjPftgYrT0uNhJJG1rbxwRqrQyhAGKtkhQeuBz+YrfEezinK3vre2i7W7X9PxO9ptxhI0Gnj89okZWeI/Ox4CLjOc/QVcXP9nFnUGNnXZIDxz0wffiq9vABAVDDLggsh5P41YmijuLA2kkZaNTvVQ7Ahh0OQe3GPoK8mm4Xs2b15SXwK5XKtGNrsoY9FJGceuKr6fLb2fjO3b7DMsshJkuBIWV18vj5ei4KH1zjNSXOj2V1BHCwcA4wQ/wAxIXg+vQn25rH17SHh0+Jra+e2VQkj+fLgfI25Tn1JCjGCf5HswsVz8qe+h5+aUpYrCyp7XO9+BX/JLbP/AK+J/wD0M16TXmvwI/5JXZf9d5//AEM16VX0Z8oFFFFAFMHFNJBPtTyuTTSOa42bhwBxS00qQc07vSAXJpAc0dqRTzQApNJigKd2acRRYBv8VPpAM80FiPpTSAOvWkI9aTJJp/UUARcinDk+1OwKXinYBgALUuexo43cUnekAZJpKDkGnBTQAqjjml4pAOeaUgUwEwaQ9aUsBxS43CkAxm496QAdacVwKaVJFJgL15ooX7tFAAGNPU5pNmKXoKa0EKRzTCOacDnrQeBTvcY2lGaBS9BSAQ8DNNxk0480g60AISaF5OKdgEUgGOaAHLwKXimk8UgJqkxD6TANAINIfahsA246UAsTzSBucU6pGIwpm3PNSE0g6UAIBSEU4kdqQc0AC9eaC2DTiKQJkZotcQKfWnGkAxSbqadgBhk0mMU6k6mkMtDoKWgdBRXYYBRRRQB5l8XP+P7wR/2H4K6jknpxXL/Fz/j/APA//YfgrqzjHJrqobM87GfEhuOaRs74/wDe/oacMZpH+9H/AL39DW5wjskdqN2cUE803POR1oE2SRj52OPSnN04xmokLbm+tO2mpa1GtjId7jQ1uUXL2c4d1fIHkOTnHPY5z6ce/MFjaQ31pbSx3guIUkMijbxk4ODjowOT2xnpxW6UOeSDxUNla29vbKIIY49ygnYoAPf+pqovlTa3IrJ1IpS6EgHOcUqF942Oyt0yD1pe+PwprwmRSuAT6f8A1qz9TGKlfRF9LGKYMbhhKxPPPT8qz7mWFPEdusUoLR2zo6IcsoyO31AqxHbXETB40KkdCMdPTFJDcRy68oYBJhbNuXGOdy1zyVtb3PVoyTVnHlf5llYYYmQxIiljyyqBu6+lVlSKO7nklKpHGBgscDn1qdSq28NvE6G4RQCSN3OOcgEZpksMslyQ0jKCBuEYKliPfOQP85rB6S1ZtJKSTS2JJ2R41kjYMegIPX2qrcXckd5E2xflVs4Y4IOOOnqP0qeSB0ZCXlYdgWBC/XuT+dNeY2Uu50JiYfM6jhTVwtfuY1ubq7ELXckh84TlNvCwpGzhvcjbu/Lp71egmju7ZvPiC7Dh1ftwDnn2I9DUNzEGiF1bgGRPmBT+Id/rxUAa2vJBNHarPNwWRztC++DwT2ziqsmroUZyjLlk73/H8/uBbi6i802cHm22R5QJGe2So4yv1I74OMVbSO6nRTPP5anBKRx7G+hO5v0/OqlzqyqwESEk4G9vujJx/wDq9agaKKW2Lz3Ectw3OySUKB7eo/Cqasry0/MSqJtxh734I0pjFHaGKBoum07ptuAepzzzWfbXS28suwo6E8qjcA4GcHofrVqxtLR4gfLg3r1EUxkA/HirsMKRbwiBRnsPYVPNFJrct06s2m7KxVh1GCWTymzHJ/dfv9DTp0uTMpV4hCCMgqSfzzSXNmpgkM87ScfKXVRt+mADRYtJLYxtMG3g4O4YPBqJQjbmRcJz5uSfr/w5XkX/AIntvx/y6y/+hR1Ze3dgNkpjPOSFB/nUFzbRya/as65Itpcc/wC3HV6ZmjAKRPIfRSBj8yKix1SejuVZGW0kVmkUZU53HGTxzUepSxfZoTJKI43kXLF9ox1PP0FWniSSZGeJS20/eAJHSoLsrbQpL5kaGNtwDkAN2wPQ88ULSSsYzu0+xQ/4lKtKZ7+GdHbcY5pUZQcBenfgAc5rj9RvbOHX1j06KSWVSsIEkWETgAB2YbwOfvKcjjggV6I13bbQftEWDwDvFZGp3NwHt5rSZTGSVKZXbI+QVUkjjOGGQRyV69Kzk29y1FR2OJurbU7i+e8tbWDS7iOXy5I4rncLg7S2WZUBPrgn+HoM1m+OfDV2unx3Ut/MsUafPbI7OHO9ACSRkgcccdBzXoEenLBCszJm68sFwWO1nwNxx6nA5rD8debc+FpGRWDtEMDrz50XetMM/wB7H1R14a3tI37o0NLutLspWnj1ZplWHmJ7kFVACgkKB1yv6mnt4xtJNLN3a2l1cPuVZLe3iPmxsy7huDAHpnoD39KdY+EdHWJ5LrSbJpZV2MPIXATsOnU9T/8AWqv4f0yTTPDNmmktC8arEcbR8yL97B7semT69e9D5Qc6avZEp1HXrq6tVtNGjFnIqSSS3Tn5c/eXDEMCOcHaR0qG70vxFMLqS61NDbsjKLe1jwVGQQynG7dgdM4OSPerRl8VSrAUgsEDnMoO4MgKduSM7j+Q/GtBbm7trU/bBDJdNny4oTjecdBn3/IdfWpbJ9s+n9feYmn+HY9DtYLvSNQupYE/eSxlVfzlwxIUKByc9u4B65zmaR4r1bVdT1G4s9EZo0eOEqzYJwxycnGOCexHvwRXWWVq2lSRWoffHMpZj6S8FiP975m+ufWsa90yeTxVJqthcukttCgeBMETL85Kc8Akgdf0IBpXvuPm59Jb9zes7ZdQSWXUNJhilJCESBZC4wO+ORycf06VYg0fTrZCsdlAAQVYlASwJyQSeTk+tU/D/iCHXtO84RPBPG5imhccpIv3hnvj8D6gHIrW3UbGMk4uzKn9labHIpjsLVGXlSsKgjr7e5/Ok1DU7TSrYzXcoQYJALAFsdcZ/n0HU4FQaxrtno0O6dwZSMrGDyecZ+mSB6kkAAk4rn7XRL7xJfzXWuNBNpZVWtFifhwSCroy4IGAO568dCTSV9WEY31ewx49Q8U6mBt26SYt6XCSNtBI4KdMuG65GRgj5f49nTdOTT9UgtrCCMWdnA0csjN85kfax4AxnCIT2+YY6Vp3DJpelv8AZbdP3KbYLdMIrN0VB2GTgUmj2sltp0YuQPtLkyTkHOXJyT9PQdhgdqGy+bTTYxdbkkGnXcMLFnvpnaU8YihTajnqOMADrkbye1bFtBFbWscMQ2ogwMVl38kdtpVlHL8s93btbJzjMkm0kZyMdD3HT1xV9ruDaII7uJX2/eDA7R60qSTqN+RWESdST7JEOuarHo2j3F621mjX5EJxuY8KPpn9M1T8L6Mun2RvJj5t/eASzykcknnHsOf88Vk+LFg1C+0HRY5BLFcXJklw2dyoBuBPurNXaAYAFeg/cppLr+X/AA/6HrN8tJJfa/L/AIe/4GVJLDN4kjTftaztnd8nA+cjH1wEOfTIqWKQalcLKu1rOE5Rs5Er8EMOxUdj3P8AujPNa5qum23jALdyyRo1m9pOwV8ANtIAwCDneOSQRsIAOa2dN8Q2lzeNpz3PmXK5KkRFd6jcCSMcEFGGeAccVickZXdmct4qmmnkvNHtgxm1HV40IHZBBBk/gSrfQGu3mtrBbEaZKkK28kRiEBIAZAMEAegFeb61q8eleNtb1L7Rbq9oUW2EwJV7h4o1CcHPI3dOm3PaqKWD6ohvtXEsVxeM7W0MtpHc3BJPB2yblCsoOEQKRtI+baTV1NIxj8/v/wCBY0q1OSMY/P7/APgWKuraTJpFlbyxanbpHdSgC2ciSZoCCTINrASfKp6AZxWiujeKLTTbPV7q3NwRGGmtJk8xouOQU3NkcDlSGxjgc4lh+FMlzcWkl3cyrZyZS4gDGOWNFDeVja5QHB2kKMAM2Oua6nxHrX9mwQ6VaXhjuHUo87MGeNQoJOW43Y+Yk5x3xkEcE8NSSulb0NamY1LOVVJx7NX/AOD+Nzn9J1G18XXf2W0gtbC1tAslzBCFJnIYMDuxkpkc/wCJBDUCia4ZduDczsCMYwZGPb61n6j4TtfD1jBqOnarBb3Afe4knWL5sZJVskA8Y2nhs49Sck63qMFqQ1m89xMGeMSnyWkJOTzjB6nOCMV5mPjOUFC2t/69DtymlSjOVam91t1Xl5/Iq69fs99HpllItzG8u2ezdcjzOGQAt15BfbnBCgcbudP5tI0JoBptuqlAs0m9yGYkDdtz3znn1qt4T08i6uL+8M7MyFUllYFZOOWAZc/eHDA8rt9K2tQCXGk3SxsHYRkgKQckcisPaqlUp0ltFq/rodeGoKpJ156X2Xl/wR5fy9GijQBVMKIAvoQBxUlgl/HpqnVmZbhNxaNjnyxnhR/s4GQPQ1gyXMd3oNtH5qRKImEjyk7RtxGc4B67jj8K21iSDTobReRHHHDnH3sALn8ev41z1k6cJRlu5W+47YR5qit0LVqQI1weMnkfWpg20knOBzxVa3k5kjJ5Vz29ef61aKechi+U7lOV9VGM/wA8fjXFGPNKxrVfLdsWLzI4I42GGVRke+Kz9VgF1YsksJnG3esYfaWKtkc4Pcf/AKquS3ENuhDyqipz8x7cn+h/KuZvWfU7gSXV2bfTl37PLBJcLnJPUdPXvkAd678JRlKXtb2iuv8Al3Zm7WaPQvgR/wAkrsv+u8//AKGa9KrzX4Ef8krsv+u8/wD6Ga9Kr6c+ECiiigCoSwOKUjijOaM1yG4wjPFAXFL/ABUuR3pAIRSc5pc5pwHFACMcCkDGl27jRtxRYQ7qKQjikJx0pRzTuAzGKWlNAFIYuDTSccU4000AAGOaQk0opWHHFACDkU/jFMHyjFBPpTQD6KaGwOadxincQm0GkwQOKCcUBs1IxRk9aaRzT+nWmsc0AM20U/PHNFADs460hORS5FNLAHFOQhueacDkUYBFHSpGIDilLDFIMkUwk5ouA4GlANIop+QBVIBB1pT0oUcU0nnFNoAIyOKXHFMGVb2p2/2qbgHQ8U44xTOvNAPFFwGnIOacCTRjNKBilcBD1xSZOcU4/KM96aPWgYU5TTSeaF60XAlHNHIoFKTVokTOajJ5pzECgYNQxgDSdDS4xSclqALg6CigdBRXaYBRRRQB5l8Xf+P7wR/2H4K1n1iwDEFb3PfFnP8A/E1lfFv/AJCHgf8A7D8FdXg4rpoN2ZwYtLmVzJGs2H9y9/8AAKf/AOJpr6xYbk+W94P/AD5z+h/2a1wKa5+eP/e/oa3uzhfL2Mw6zp/9y9/8Ap//AImk/tmw7pe/+AU//wATWuFp2zmi7J5V2MiPW7Abvkvev/PlP/8AEU461YnnZe/+AU//AMRWrHhS2fWnkcZWpbdylymQNZ05Ryl6f+3Gf/4imRa3YGGMeXegBR/y4z+n+5Wsx7Ec1HCM28f+6P5U9bBp2KX9tacLWZljvRKozn7DOePb5OtR2fi/S/7Oto1W/lnaPGBYXB5GM5IjP51bs7+V7lozbqbeSfyELfxYUlj6Y4P8vetIz6bcWxSO5tmjDhB5UgG1jjABB4PI/OsJvWzOmnHS8UV4vEFkV/eRXit6LY3BH/osVn3Oq6Xc6ynmQXjAW562M4Od4P8AczWttt4Z2s1njmZ1Dtbzzbmxz83OTg4+nH1qnBfWaeIxbLd2hZLd0KRsB5bB1ypGeDyOKxemqZunfSSKJ1SAQlfKu4GydvlWdwwP1JjFC66JXAkW9jXHJSxuM/8AoFdE9zBPGxiuI2VchmjYNt4/KqKT4s5pIJ2lfbkbtuVYjoQoHeoc31JlRjFXV7eTKsXiKzZWWRL7crEZ/s+fn/xyqlx4r0+S7WGI6gpXIYHSpyG6dyoFbTT+R/rcMGUspHVvbH5U6zK2kUUMobzGBY7YmIyTnsMCqj/MTKV7Qv6mHB4psrW2I+y6i8jMSkf9nz+w/wCefrn+dK+rw3Eiy/ZryCTGCRZXGfxxH/nitbVIY5JlZ9xVQCVViCRznpz/APqqx9ps7KBF81VTaSpLE8fXmru1aSWrMlGMm4Sei/rt+pz1xf6ZbW8KCO+MaYZz/Z0+W6ZP3OuK8w+Kll4dsfD2iR6TYGNzqivNM9k6PLkMWLMyjcSe35DAr0NvFdi0qyjTZvPeMyu8IMgC4DAgkAHIJ9wVIxmqXiHwbL8QdF06X7U+kLBcmcx3FnvdmQsoziQYBHPryOnSibvFNs0or2dRqK0NrTovDOl6hfXun2NzbtfRxpPHDpsyxts34bAj6neQT7CtODW9MiDpHDeKoPAGnT+g/wBiiwiSZ5IbxIpfkWQ7o8Akk44Oe1XWnhtA0MSJgchBwAOPQcUnFr3UOFeMo88lYyL3XdNW5hlkivSi9c6dPwO/8HuPwBqb+2NJV2mWHUNzc82VyR+W3FaNvDZShzHbxRuR82FAb8xVX7MqXDWUh82Ejeqt/D1x/KjV6X2FzJPmSun+ZQufEFkNZtmjgu2It5BhrGdf4o/9g1cTxDYyR/vYL1W7hbG4I/PyxVqQJb6xaKkZ2LayqFRc4G+OrzJFcwYkiDI3JWRf5g1mddzBl1bTpJUIOpJgHhbKcZ6f7FcV8XdQ0y8+HGpoIrrz1MbRGS0mUA+YoPLLgcE13ms6pBotq2IZIwEYRskfy7iMgf54HU8VzfjK30rX/Bd3pza/BbreMscl00PmtlHBxtBGOVx+PvTbkknczTTlZL1PK9e1CKb4C6fZrod7D5Qh/wBMeFFiZs8lW3bjn1x9a9I0rXtNs/h7pFqbWfb/AGdCZHbT5TDHiJSWY7QD68H8R1rO1fw5ZX3wwsvDDeJ7UW0MggF5HaFt5jBcLjzODgepzwAMmt+x1jTdH8OWGkf2rp15Lb2yw72k8pHRFALfxen8/Q1lJqxqyC18TabDpQSC01MGM7TC9i4cEnPIA2jOc44+nasjxN4ikPhtZYre/tJIhGm6a2dTneh3AgEYG09eefz07DSpWvLjZMtqySNGkcCDYqEI5AJ5xk8dPUAA4q148hll8K3CLEDEPLZmz93Ei9vpmnh0vax9UdWEg5ThfTU2F8QWRAO29/8AAGf/AOIqrp2uabb2/wBjVbzdB8u0WM3C5O04C9x/I1Y0zW7Sewt2klWCV41JjkOOSoPGevBB+hFTzT2NzbidrpEMfzCSOQbk6ZGR16jI6HI4qGrOxhKLTaZGfEFggLMt4oAySbGf/wCIqra63ZLJcXDreFpnBX/QJshAAAM7OnBb/gRpt7eSyXNlaJe20qzSEhSmPN25+QnOOxJxj7hGME1uHkmkwtpc5HXfF9taQzXMK3LTWykQwyWsqCSZ8LHk7eF+Yg5/DpXE/C7xP/Zup6/omsXVzdXUdx5sUsdvLIZFZzuIVVLKCzhuR/HXo2u6UL3UdOvLma3NnZyM5tntjI0rlSowd3oTxtPOPSuM8QaVb6X8QYPENlqNpYS2kMcP2KO1B+0K5YNuw4xweuOy9eKataxSTeiOo1NNOvdRs9Rin1O2urR87o7KcCRf4kYbOhx1/nWcvxNsv7PuI57eeDVIWKGJraQp6h/XGOcZBPQHBBrRXWbGeSSSbQb993eeFXyO+AWOB14/SsC5Gn6xOuoX96umaXEkfl2aR7GB3ElnBGMcZBx0x0Gd9xWmprGLatU2LejG31JprzWY7i4tp3EkMb6dMXOCdrMQvdSeOmGIwB8tdh/b9iOAl6AO32Cf/wCIrA8PeM4rm9vLfU3a3nSQJGrYMbcgDYw5Ocjtz26MB0P9o22oWF4bC4EjIpTcn8LFcj69R+OR1Bole5nWTUuVmNeeKtLLR3dzPcR6bC4wxspv3snY5242jk46kjPGOcW48Q2Nw0oi8W3NujuZCn2CXIV3yq5PIwAy8Y6j0wfQfs0Iijj8tCkWNgI+7jpis+50zTBAyGytk3HK7YVyWznI46+9LQwOJ1rxHYXGnW4g15zKIBDFEls6hyJBmUHA5whHoPmAzXn/AImbQB4m8CQaXpZisobtUlb7GQLgCWNW/h/eH5WB68n3r1ptF0y0juFuzHGGeOWF5AJDE2Oibwe6k4/2j615948tdEtPEnh27024S0OmkTJa/ZGTc6uhXduZc7iMFgCeOcjkOEXz3XUqn8fuvf8Ar1NvSU0a0+J15cafazwWkcXmNHFZShVmKhSQgT5cg88c4Ndhq3i/TtMsxNJb6jKrOIyI7OVSM9PvAcnoBnJJGKh8EaPLYaXJf3oY6jqDedOzDDYySAR2+8TjsWI7VL4s0yfVhpdqkLS25vY3nUdAinJz7YDD8R3xXbVtzcq2Wh61dtaR6af18zl9KuotS1uC6uoL77JEBLiSzuZAXydqBiuDtJByBwV75zXT3Gq6TayvqMcVxDIiHznOnTDeg5OSEzxyQe2T61t3VxFYWnmSfJGvAAAGPzwAABnnA4rj/FmvRano8mmaVch5bt1gDBCRIpK7gCeOQ386UIuclFGNGl7ypp6tnnNx4nsk8I+IJ5ftn9o6hfrII0ttwZI0RxuLAALuLZI5HBFd94RubDTjF58Fys4sYFjX7HcOYsLiVQxTkbtpOO7CuZ8LeFdJbWbt9bvbO+ht2KpFMBKjqY4dp+bBBBIGNuBkjJPT1S90qG7tIYUZrd7YhreSI4MRAxx7YJBHcUpyTk2Jt1JuZGdfsj/Dej/txn/+Irz7xc2lDxVZ6xcwNLb7fu3GnysEcYDOVZMHKBAPQr75Hd22lar9sinvtemuEiOVjigWEN/v4J3D/GsTxvci6u9P0u3aIXHmeZIzP/q1IYDI6kdSfZD7Vz1XaDMsS37Jt79DxbwVZ2M9hNdXtm8kMVy+Zo7Zn8k/u2VtwBwPlI9sjsTWxr17Bdaq8vk6hGYpbeJd0T7SpLszgfw/cVc4yQSPWvR/CXgU+E9I1CzuNQjvYL1mkkb7JsKFlClRmQ9jnkcDNec3kaSW0+oO42P9juvNdzIXdFdGREAyDmRR3A746DhrU06vP3TPQwlZqmodFJN+lza0G7t59ItXuIGeRVLqws34yckjjrnuOtTX15Y/Z2eOGZZIwWVltpFI/Hb04/Sn+Hpf+JPGjMpEJdCQMYAYgfmMH8abqV7aXuhXTQ3MZR1KbycD07j14rxFH2lXlS3dvvZ9C1y07Ste39dTnNLu9PayEF1HdlZ5FVVhjbghRntyATyBzXTT38DQHyjLvU5G63kwT2B+X1qloQt3kgje0Rpo4GuFmLkFCzAMAucHOVPSrg0XTACZE+8T96Qj3/z/APXNbY+VN1tb63f3v/gFYdzs5RtYRNUggRJrkyrJsxJtgkC8d+V/zmuP1DxPPa+KNM1hbmU6fDI9q4KsOGxvY5Hrxj/pnXZX+hw3WmvawSNESrbW5bliCc8gkZA4zj1rJ1Lw3a3vhSGxigjacx7Ipo4DkuGUEk5z1B6k8ZqsDGm5aX109F3ObH+2qJJW7/PoibU7y01nVRaKJ1gVQZXFs5YgcgD5eOpHvz6CrZj0vyYY2gnZIQQgNvKevXPy81a0DSjoelpZSzpNKn3pdu3cBwM8noMCnXFwiN5iyqIyQpkwSDnsoHX61NatdqnTvyx2/wA/V/kdVNSaV930t/wTrPgR/wAkssv+u8//AKGa9Krzb4E/8kssv+vif/0M16TX0h8MwooooAohj0FOJwKAMUuK4rm4w5HNHJ60Z3GlJwKBhmng1H3qRaaExcEUbqXPFISKroIa9NU0oYGlwKgYGgGkY4HFDZAoACwpAcimdTUq4FNAGCBQPegmlxgVVgENN2nPtQeRQrEDBqQHYoU889KQvxSHgZougHN04qMEqafnNJjNK4Cgk8mk5NLSMccUXAQEmilHFFGox4560ECkJpC1Nu4rBQOtAOaOKEwHAUjKM80u7Apu8GhhYUACl4poOeKCeaE7BYkyKawHWmZOOlGTjFNyFYCCaNppVPOCOKkABpWTC5ERgUg6VMyjtUZFDQ0xBQeaB70Z5pAO20beadnim7jmqENIw1JuINPPNJtFKwxQxxSg560mKXOKdxWFIFMPFKWpu7NSxh3p4FN4pwOKd0Fi0OlFA6CiuwwCiiigDzP4uEC/8DknAGvwc11ZljUcyID9a5T4t86h4H/7D8FdaY0xyoP4V00Njgxa95EQmjz/AK1P++hSPNFvi+dM59fY1L5cXZF/KmSJH5kXyDr2Hsa3ujiasPEsY/jUfjSGeIf8tF/OnYU9FH5U0qhz8g/KloJ7AksZL5YdfX2FKZox/EB+NNjRMvwPvensKcY0PYUaEXYxrlAuCy/nUMdwrWqhZFVigwT24qcxRgHgflUUEUZt4jtB+Qdvaq92w7O5l2MkP9m2c/2jyrmCR0KtIxwAxLKfTgckjtS/2J4Z1CyFq9lb7JH87y1lLK5HBYEHkfN/L2qvqUM+n6kJrazMttdsDcOqljCyg4YAc8j2IyPcVUlksooWuZLiQzswYSqjqPbcCASDx07DgdTUcibV2bSlKLvFaHQx6JoVqYZ47SMG1VEjYZYqqcKPUgYz9eaz7jw9oWq6wrXNut2hD3JW5yVMm4DJB9BwM9AB2AqtZXsr37z2WnFo5gFEhQqiKOTyQMknHpW4gjk1pD94i2bI9DuFc1SPKaU6rkMs9O0ixge2tYUhikn/ANJjWQtvyCRkn3YVBrHiPw94euIbbUbyGzB+aLztyhsYPDYw2MjpnHerpsLp8R5jhBJ3uoyW+g7Z/wA+tcN8TfDI8TXenaUgV7p7G9khZsD94phK/Tpj6E1lUktEjalzS0nsd3fX1pp2nLqt3e2trawIN0s/KBWIA5B9cfnS2fifTtYgWfSLlLmJ8qkwBCMR1xnGa8Uj8TN4n+Ecmn3KP5+kWcyXe8dXRCsWc9eCSfRkFdn8IJUi+GmktwzhZzgckDz27e9OK6tCqe7FqLs7q/3HV3fiHRrLVE0291JE1GfDJbsjF5M8Argcjgjj09qes50202y3DKgI/wBWC36YJ/L1rzrxTL5vx78GyFcbrXOCMd5a9Xd7TUEdY5IZAvDGNgcfXFXGdt1oZVaK5VyPV/ic1aeNfCD/AOktr1mYg+PMLnZu4+85GM9Op9K6tBE7GZLxpEkGVBdSmD0xjrXyvoWuDTvhtq1g+nGVb68a3+2Mf3duWReW4J/hJGOu32r6E8FwJoHg7TtNkvVvPs8ICTD/AJaA84X2GcD2xSbctS3GFFW2G3/ijQbHUvsF9fQRXqru8l1YEDHJHH3eDyOwq/p+uaTcWzX1ne215blsBreVCBgDOSSP/rV5nrd3dR/tBaRcRWhuZ/7NbZCrbQciUdcdB64rr/ht4NvfCkWqzX88DXGo3PntBbkmOAcnaCQMn5vQdBTlUtoyY4eFueL1euptX+v6DYalb2TanHbX04BghCsTKG6bMD5vwyKsQ6laW+qSWFxJIL6SNnjDIfnQYywPPAyMnoMgcV5l46j8v43eDUiO0FtwBTgEuc49eefqa9Fnw3jbTgdmRpt6G28gEyWp/wDr1Dm0rGipRupW1/AuazrWnaHqMF7qd0ltarbyBpXB2rl4wMkDjkgc+tQxeONBu7m1t7LVbGSW6/1KyzGIy56bMr834VyXxhV18DaoTJlDZ8Lt6f6RBXn2oXUniXTfh/4Pnh/skrBDcQ6jO+RKNmAI9o6k9iRyB7VKa3Ole8ux73eWlpf3wivoYp4/LVhFJ8yZBOeDwe3UVXvdP0xCsUOk2E9xMPlWSNQuFOcscHgEjseSPqLUm6KWGdtqhMh/ZT/nP4VYubS1vUVbm3hnQHIEqBgD+NKUrpMxho2jkb+w0mPU4Brs9vLKqPLDY2No4CgkZkYKWYkEff8AlHNR2ukaPfwi98P3Onyw/djP2eOWIYz8oIAbuR9445+lcz4rsfE3hrxxceIfBlrDeQC2jiv9ORR23HhRz0wfl5y3Qgmt7wT4jtPFOhzahaWDWEhuXS5tyc7JsAsQcDrkHp1JrGb0ub6tK5b8y7W6Oo/ZYrYJ8t0Xkz5iKDyuODjqGOMjggdRq6hGmr+H547cpKtzbkwseVYlcqfpnBrm/HMq3GlxaEt99ibUtyST9SkKjLnHudqf8DrH+EPiGTUfDDaTdZ+3aO/2dgW6x87D7YwV/wCAipg3Fc66GkZWfMjR0268P3nhCG+8RxIkdri3maYPsXbgLuA4HBXr3J7k1sQv4Ss/DUl/biKPR5YyjSgPsKHg89lOOvQ1598TL+803StdsZoUjtNShjkhXcPlZZFLHgcknOfqtUvB3iN577w94d8SWYt9NNhG2nBjmK5kwCGfPDHP3R0DdicEdNda862epriIrm51s9T1az0XQr2K2v7S3UgYkgmG7I5JDAN9Sckc57g1XPjTQra+udPu9TRbm2UPIrowZVxnLDHGOOcYwR61rrLPC7EWfmof4oZAWA9w2PfoTXieo6v9g+NXiTVm0u6u0tdPWSS0BCFlCQjLA5yo6456Z7VhH3jBHqiy2/jKzhubK9I05g2ye1uNsm7pxgfKcZ6nOCQRzxDbaXo2gT3M93JEkVnDHtu7tlJiBL/xHgdcVzXwe0gDw3daol8jx6pcmZre3dlW2wT8g6ENyM+wGM9awvibJPJ8R/DGi3Ts+lzXVu0m77so8wLhj0JUFvwamlrYpSex6bD4s0eWdI4NTjlZ03rFINjsn99AQNygZJxngVfuP7NtpxD9hjmuZQX8qKFSzDJySTgAZZuSR1PrXnnx5xD4U0u+hPl3dvqKCGVeGTKOTg/VVP4CvQtChmWwinuRsmlhi/dYI8oBB8n4MW/DHpRpa5DRm67p2g65YpaatbmzYyYikljC7XOcAPyhJyeMnP1rNmvPEWlanLYJZWE1kF85Rb589kXkAnIy7BCB8vrycV3EhTyyJACrcbcZ3e2Kom1j2SxHZG8qgxsFH7sryAOnCk5H41UXoL2rXu2uZa+LJ2s0uBoGqO77SI0hPQgnkkDkbTkY6kYJzUOo3Iur7N1ouoymxl3RzQq2JPkzlV6EZ+XGetMS9vrDxE17eXEMem+QUuULAJBICOV7/MTuHqGOeVUV0kV7DcxLLbOksTDIdGBU/Qih+RbvC0ov+uxz+s32y4a3l0i6vECLIpiyCGALAg4wGBAGdw61xxsbbxJ490/SbS2NvpWlKJp4Wj2EsMFQe+WyhOcZHXJWvRtRMkMP22MBmgDMV4G9Mcrk8A8AjPGQM1534L/tOfUb/VLNI/M1EGVnkP8AqyCeDznqTjA6H6VpGThB1N7W/EIe5B1mr2svvPVwMUySRIkLucAVnW2oz3vh77baxrLctCzRx5wGcDhecYyfWoYG1OdjBqccA2yoUkhBCvgBjwST94flWkJKSTWzO32ilBSj1L0ifbFAuUQxAhhEwB5ByCffOK4jxNcQWvibSrGxt4o/IU3Uyx7YgVAO0buAOEcDkYyOld0XjBxvXJ6c15L4ukF1r/iAF1RGiSy8x7YzJHv2KWPZcBZSCeBjpnFb0X8U+yf46fqdFBKCnPsn+On6mn8KorXVbbU9Q8kyQmaKJBJL5gDLDEWyP7wYDLd8D0r0wivNfh1eadomj3ERjhUSvHP5ltGApDQRMARksSMnJxjOemcV1beMdHWRV82RwTKNypkAxqGYevQntyVIrnMKdlFG/iuI1g/YvGMbySFBOrMhZ8BgyIhCjOCRtYnIbGV+U8V0VrraX2oG0gt5FDQeakz/AHGOFO3jrgOvQ96h1nR7vVNHQl0j1OHLRvCxUE/3Qx5GcDnsQDzjFRUi3HQWJpOVPTfRl4xRTWkplmlMRj2O237ygc9B1+97c9OleL2kEdvbxWWnzXUdneRNBCs8Z/0WZ/8AVSLJgYzIU9euRivRtO1htR0y9hn2x3luJVEZDbmwoUZBzjliMAjHGecgcnd6Yl/4fS0CRSyeSvlFidgbbgNx6dRXm4yuqcoN9zqy2n9Yp1OXsZHhG4Ekc0ABRcBgjNuZSvyMCe5GFzVPUbkW/hmTTS5S8NwyCMg5I8wsCPUYAOfSo4YVNxfSNfbdQjcloFV1MjgfO8RVclSck8kjdggBctXlnu9Ws2eBLu8KH92cghHwR+eD39a5lSUMRzv4bp/5HvUqyq0k3JKSVmnv5/5o7DSBceTMk9pHHEmxbeTyArMoBB+bGWBwp/Kqmo3djNe2Fos0ck63IfywQSAA2TTdI1NJp5klklQTPuhSRiQOTlR6HOeP581evrmy021a62RGVCQmF53Eeo6dOfYd645p1MSoxV3ol91jeMOSlZ6Db/UDDJHZ2w3XcoyOOEXn5j7cH8jyKdplxfRXFmt4siW18H8jcFAGMsgUA91GTnHIqtoCxSyXwuFzeSsBMZlGCGGRGATnpjPGOABnbWtfokpsbZpUjmhJlgVogw4AAwei4JB967HKlRi8NBX7y7vy8vz3OPEOUmpX2ZgeImhguLS6nOY4LhGfdj7pyGJHsMn8B6VnEm2hns5ogJIpWuYgM4US8Rgk9SGZhj/pnW7cW1xca2kbXdqyspdU8oMpH9eHq7dWSrbYvJUeVkVHlCAFiDwfzOfqa51NQik/6/rU3a56jktP+G/4Y6X4E/8AJLLL/r4n/wDQzXpNea/Aj/kldl/13n/9DNelV9IfFsKKKKAKfWgLSHg8U5W4rjRuG2kZeKVmIpd2RTERk4pyuTRtpQBSQ2G45p2KTpSbsU2xWA8dKQ9KTdS5BqRgKfjimg4oMmKd0FhNq5pwAApu4UA5pIB4xS5FRZNGTVcyFYUjHSk2k0ZJ7U9TkciluMYF55pCMVPgU1h6U7IVyOlBoIpOMVIxcc0u2kVuacTTQMTbxRQG9aKYhCRTetBU0g4NSUOAoxS0UAIRxzSbaf1oIoAavWlI5zSY9KMGgAU0pPGcUKKXpQIBzS5xSe9ITRcLDs0HrUYanZ4ouFhD1pMZpD96nCgYo4petNFOzimIUUHik3UuQRQAA5pCRS9qYVNDBCUAUmMU4UhhijBpaUdKALQ6CloHQUV2nOFFFFAHmfxb/wCQh4H/AOw/BXX9q5D4tnGoeBz/ANR+Cut+0J02ycf9Mz/hXRR2OHFfEhwGaay/vI/r/Q0guEz0k/79t/hTWnTzI8CTqf8Alm3p9K3SZxtosDigkHmozMmPuv8A98N/hUZnXur/APfDf4UuVktjkI3Scfxf0FSBVaoUljLScMPm/uH0HtTw6jnLf98H/Cm0xIkMYwabBHi3iA/uD+VIbhACPn/74P8AhRDOggj4f7o/gPp9Km0rD0uMvLNrqHYs0kLA5DxnBHb+tU5hrFuWaO585GK4BPIxnrn1yDx9K0zcL6P/AN8H/CqWpXa29hNOEcmMBgCpAJz64qoyezVwcb6ptPyZXW/vY4Hlv7ckoE5TuT97ucAfXpVcX1udc3JOsZW3IOTgffAwfrx+Yq1NZ6q+8pd7MkgBV4A+hQ/QfrnrWHdW6Xmrtb6nasmyHcWjVlVsMuDj6jjr07Um4S3RlVhVptO/3/5nXQXG9vnlBPOEK7dv455rI1TRrXUNftNSnu2b7LHJCbUIjJIr43BsjPO0d/51FFZTR3auLiV4sklCh546enXngDrVZdPuftGZbp+AuIghK8HOQvGPpzWMsPHmvzAsdV5bcmvqV38GaM2maxp1p5tpHqszy3RgZS3z8EDcCAOuOKseH/DVn4a0W10exkmkWPftacIXGX3cEKM8n8K17HTfs0YVA5PVmfPPbsPYVaJaOdYC7xs6ELIEztOR6ipVr+6aL2kl+80TOVv/AAdaXvi+w8QX19fQ31lHtt9jRiMD5iQwKE5+Y966V57i7DxW8hjT7vnKBn6jIxWgbZXiVZWeRwPvlOc/gMVXmgmddiwxoiNlVVmxIOeDheOue/NZaM6XGaVm9PxOGsPhfpmmeHrzw9Fd6hNYXxaSZZTGcP8AKAwwoPG0Gt3w74aTwrpMOlW8l5f26E7XuJEzGpP3eAMge+f6VpGWLz41tZmjkdGDQFvmHOCVByAwIPscfjT4JpLaeO1mW4neUllY7SVX/awqgD86vlkloJyUm7v9Tm5/CNn/AMJxF4llvdRW+tovLt0iEZj8rBBXGwngse/cV0trNLc3E6ea8YikGAAo3KVBGcjORyPwpb2WEoCmTKhyuATz3Bx27VBaSziOUC2cSSysxbr9OnoABzjpRyNxcrakuolJRvdeRQ8TeE9N8SX+n3Ul3LaarpziS1uIHXehJzgqwIYHb3HY+9TWOgTWl5c6pdahcT37rs8w7APLGMDaEAGSMnHPTngY1BY5iIbO4+2R/wDXqFb2O3tXiupkjZcoN74z1x1+h/KpjF/ZKdR6KehleJtGsPF8p0G7u7iKCW2cTfZiobiSJgMsrAcqKp6j8LtD1Tw7p2k3NzqLrpuBaXSzKJolAAwCF244H8OeBXTSzAa3bHa2Ps0vQf7UdWBqFsIt5JRc4HmLsz9AaSTeyOjnS+JlazRLGO10/fcTGJAgkkhxuAHGSqhPyAqxBJ5cr2v/ADzAZf8AdOcflgj8BVGXWTNdRxWkDuckb2GFOOoHIyeOmR61NHLdNEHhRWdi29pTjBBxgAZ46jr+dKdNxjdoxjVU5+6znrvQpm8XXWowand2Ul0EjUxlSm5UGMqQc5+b2yvOcilsdJbwvHcxLA93Dc3DXU12mPOeV2yxdOAe3K/TaMZrZgtl03TGL2++VpvOl8iPJYl89uWwMDPUhagvLdtTcPeQslpgKtrIAd5JHzOPbsO2cnnG3nlsdlN3aMGSfSbXxNJqsuuGO4liW3FndOke1QcgKjKrjJPfrx6Co9N8FQWPiy58R2V5dwSXwJuoZDG0b5IP3VXjkZzuzn6mt06Jp6kn7KrMTkO3LIPRSeVHoBwKjTw6N10pvbhYZwAqgqfLAYHAyCMcY6dKiLuaRju7nO/EnQbnXvDM0UkAk+zDzVe3YByuRvG1geMDPB5IFcu/hD/hJvC2n6bcS3lvHZrG1kzRrIUQKcgyRoecnkHGdikd69R07QLbTLqaeOa4lMwIKyuGAycnAx1PHPfArmtKu4tB1LUPDayNCzyNJby5BCKwXaAp7henXO0/j1w9+m4rda/Lr/XqdEfeoyT3Wvy6/wBep0OgNbWen29k2rR310IwPMZ08x1GcZAAz0PbrmuDj8Ia8vjrUtetLmK5vJAIJ/tBURMhVDswEOflAHbp1547q5gsoNMlijSPCR5ikUZdWXJXPfdkZz3PvS6fO625vY4ZZob3bOuCodMoowwJH93t37Vi42OODco81tDg9G0G+8Ha3c2mjwzt/aEfmNZOR9njky3zKSOAAFGNxP1wANm78LT+L75ovENvDA1uEdHtJm8yJsHayt0zkHIIIrtIbqOfK7GV17OP5HofwqtBIBrN6SePLi/9mpNstyT1RlXHga11OfT5da1C61KOwfzIIZNqoX/vvgZY/jjrxzXTtJHGPmOPbuaxL7xjoVhKYJNQhMw6xxtvI+uM4qjH4q8N3F4l3LqUCzopVNzMgVfxABq1Sm1dp2KjSqSXwv7jo5ZIbWFry8kSJEHLOcKg/wAelZg1uwvtRWwgWdpwolV/Lwqg5w3OODgj359Ditf+MNAOnyrHqFrcs42eVHcKG+bjkg5Uc9e3Ws7wfeaYq3TT3ELXsLlWnknRyVIBOCvAHQYHQKoJJHBySWrTI9jJJpxNHUo7G/vXsnjb7YUCOjWryxOmcjcMBSM5IORg556g89deEtRnht7WDThAttLJJHcR3n2dhuxlgf3rZOPbp1FdfJeaZNcW93HqNtlSQCs64ZTwR15wcH8Kdqmuado9v517fwwp23tyfYDqT9KSUrpIISnF2W5x/im18VR6PMbe6WWzS02XED4bAC/M3mY3s3GeijmoPBcEV5ZQRI+pxyWltK0U6SDy+ZSpUjHXKA89efSp7/xnNr0NxpugaTcXrTxtE8rrtChhjkduD/GVra+G08c3guFVziOaUMGHI3MXwfwcV2Spyp0HzKzuvXrud1SFT6rJVFbVW77P/gbjdL0EQavcwrqF8sEW1441mKqwIBOcAZ5J9/er0+l+SYHGq3yhZQDul3ZDfLjn69etM0trXxBD9s0y7nhe0ZrMzhFKzhCMHnll9CCPvH8L1uz3ttIkqBbiJ9rAggblPB57ZGRXHSfJLkl8jjw0uWPs56Pp+dvVGFZafp8+sJa+bewXEELfIXUMoDL8zbc44K49RkdjXm0cp13VFgeaK3k1W9OZvMLbQ6MAjQ4wc75SpJ6oenOfYNdmQeGNSlX7yQPwwx84BwDn3ryfRm/4R7xNot1KbeGK98uT9wnmzSLmWNWdeq5NxGoIycL7EV3JctGT80vzf+R6eiwzknu0vlq/8j1PRbNEv9XLxwtMlyke9YwvAt4eB6D2qVNOvf7ad3a3/s4KPLjES7gcD5c46Z3H8al0lv8AiY65x/y/L/6Tw1qFsZG081gQjPn0a0kWTy4xbSSgB5rcBHIByBuA6cVfCkDHpSh8joaN2M8GgfM7WOb8QeHTcyf2lYbo76PLOqHAnGMEEdzgDGeuAD0BXh7G5e0WK1lG1iuFyuNpBwV6djwPTIU88n1ovk8A1yXidbfSby21aJY/MeVY5onYqrryd5A6kbSPTByfugjjxmHjWg79CYYh4Sft47dV3X+Zyt9Zw3sT712TGKSFZl+9GHGG2k9Dx1rgrXUbnTdZuohI7iG9WKQHfiQM+Fdgo+eYKvYHcCT1UmtXWdZmuIEs4ppUWOKLz9kReaWR0Y+UFYBTkKxznjaeCeDYt9HMMcEty0CMzAWwmHyW5HKvvI3bjhQzHknA6ACvLowdGm1Vd77L9T2q81XqJ0VZx3f6Ffybe1a/gvrlYdR88uULZUllD7eOjZz93nkcHgVWtLyOZ0nuZJDEspUxs4JDg9R2bn8enPGD0ljpMEUIe9SK6n3ORMrEhlLlhg9+31rGGkQ67Y6jdxwq0pnPkA4G5OoAPTo3HuBVU5Qc5yUrW0v66flfzPTpTqKNp69v6/pGyJNGZoL+bUzEAwRHdlUxkKWwQR1xnhs9eOta2tWtnJbwSXExtYYJGCneFDKyNGpHXnLDHpXK2GmNfQfuEYvANktvISjLkEcP1Cnng5xyK6DVLO5u9Pt2uIlfyNxA+RwcHOCTjPK5AAHQVnCHs5OEr3Rw4um1JSVmjEQ6YmoW6afdSxiGRkHYEAt8oyM8AFevAAx73b+/soJIJbi6BbzVKIzgkqTjIA64znPPSsEaReajHIJ3itYzJuCyhNxBJOSE5Jye5Oea2dP8K6fCgM0s9wxIYhWKJkdwF59OpNRUcLq8jqp0moO61/I7z4E/8kssv+vif/0M16TXm3wJ/wCSWWX/AF8T/wDoZr0mvoz4phRRRQBRPJpQMUgpT1riR0DutAGDRnAzRupiFpM84xSg5o70CA8Uw04jNMK0mNBjNLikFOoGJg0hXNOHWlxQAwinL0oIpMGgAPApQeKTBpwHFAhCcHpThScUdKAFzS5qNjQGouFh2OKZ7U4nimCgYoU07PFIelKtNCFxRRuooAcRSbBS7qMk9KuyENKcU3pTix6YpjVD3GhwPFKORTO9L0FIY6mnrSrSkCgBaQjmlHSiiwhCOKaRnipQKaygVXQVyPbjpQEJOadmkLYNSMXZg0oweKAQwowByKYCGgUmfalAJpDA0ClxxTelIB4waXGaYAD3pwOBVpXJDZSbBTt2aaWI7U7IBuMUoNITmm1BReHQUtIPuilrtOcKKKpaxc3dnpNzcWFo13dIv7uFcZJzjOCRnHXGQTjA5oA4D4tf8hHwN/2MEFdljivPfHt8+p23w8vJJI3eXXYCxjjaMA5wRtYkqQeCD3Br0MDtW9LY4sT8SG96Y3+tj/GpSMdajf8A1sfHrWyOOQ80jKMdaWkNAiNEBeTJ/i/oKeEGMbuvrSIuWkyf4v6CpQqAYNDYkRMAoPPakhI8lP8AdH8qldF2N9KSFB5EfH8I/lRfQLagCc4Gar6hEt3YTW75xIuz0xnvVvAXvTZdpjB/2l/mKSepXQWwuDdWiNMuycDEqE/dfjI/rnuMGqM8McviOEOu4rbtgMM8bh1qa4T7PIbuENkDEqrk7k9gO468c9ueKqtMsnihDvKxtYg+YnQ/Px+HNc8oa3R3upGdPXc0/KEUheUwCPBPyx7cfU5qItFMqtbTKEzjfDtb/EVaa3LELNKzdcbfk/lVWeNrfEhnnl2kHBC8DPPAGTx+NZT1trqZNcvTT8SdJ4ogiyzqGPALkAtUb2IRyyySsxBb53LY5HTPT8PSrH2mHcB5qZIz17VDeyZKxpP5Mjqdj4BGcjjHfrRTunoFXlcXfUsQCOcLP5aiXBUkjkeoonNyGT7PHCwJ+cySFcfTCnP6VnQOzwGK6gcSSDLxo/cdTnI46VbjvLaKIICwVenBP/66pxs+4oVU46uwy1aJI0duC7SOvXkFyfywRUM6zfNIk6md12L5aEAqCeoyeeTyMGqwCNdXDZBt5CdsbKRjIGevYnn3Jq7HbSKEdGQNkZ8xS3y46AZGDVyai7mEZOp7qWi6/r/kJ/Z6vAiuxEnV3Trn2zninRyLE4hJkZvXYxH4tjHappJijqqwuynqykYX65OajMiRRmR3VVLEZY4HWsrtrU35Yx+HQctvCJjMIkEp6vjn86oM6i6uJvKYwkbRKBkEj9fXnp706H7ZOjLJKDGx/wBYIjGcdwAST+PHtVkwupXZKEgUBREEGPzqovldmzNrnV0ioLmOXxFbpEQ4FrKSyspA+aP3z+lXLqGHeZCm+dlwg68j2/rUFxEkuuWu4HIt5SpB5B3x0SXUkeoCJ4izsgCFDx3JJzjGce/SiOvwl1GlG0yldxol5axsWaTIEkm45y2Bhf7vBJ4xjj1rY/dQxFcqkaLnrgKB/IVmrHLLPGchSrO54zubOOvoOB+AqulnbXPmxPxe4JZievb8u1XJcyV3sc0ZOm7xW/8AVvUyR4k1DVLua40m3uX06E7EdY1AmI+82G+ZlyQBjbkAndyKs3fiyxgiRdR/cT4jMiId4Vj82B/ERgHnaB+PFaQuVCR3FxPHb+UdjRleWPPAGepGeADz0ziqjTx3Gptcw6RdMQADMQiZ46bXYN+YFc9RRWljvo3dp81767beRDL4msY5Y1KXOHjWQN5LYAYsACfXKHj3HarkmuQpEjCGXccFgyEbF6kk+oGTj2qJ9QW6lNrFa3Zfo5eFo0Uf77AA/wDAc/1q35qaYPKSGRkADsy5bJYkdzknI/WueKOlXIW8QWkYt2aC6KTlgGEJIXDbct3GcEj2U98A8N47vbefULO/0wgXEce2WTYyllP3ByMd2HJGCw612DeJlOHi0zUpgW2bUhBOfXr04x1rC+IlzqsPhq3MM0aLdv5Mts0bFmLKSoUrzuXBPXkgfSuvDScasbGuH/iq2t9H6PR/gbVl4k0q8itXluP9JKg7VRiMlSeMDuBnFTjVtPsWmFxdwxxSbZ4dzfeV/QdSdwY8eteYHUdUgWLRXDwMZhAGiCnZIy7hl8ZB+XHy9CpweK6bQNA0x7OzvtVYSyzgxFJnGGK8DHOWAAIwSevYVtVw9Om7zlp5f1obywUKDbqSuvLd/fYtXfjG41F2t/D2kyXpU4M0qfIp+nH6lay7bwvq+v6zdLr995MYhid4LcDHzFsAj7uRg9Q3UYNeiW9vBaQJBbxJFEgwqRqFA+gFZ0LpF4ivGdgFkt4QGJ4yu8/yJP4GsvbqCtSjbz3f9eiI+sxj/Cil57v7/wDJIoWfgbw5Z5/4lsM7Hq1yPN/INwPwAq0fCnh6TKnRbAZ67bdVP5gVqCeKRBIkiMh4DKwI9OtTIMDJ6jpWTq1G7uTuYyqzbu5P7zz/AFDwbZz+IDZ6VZwWywWyzbmjZ0Z2c5V+cAbRxjkZz0q/p/gPw8Li6S6i+0XeQzoksiLEGHCqA315rqNPBaGWbHMs0jE564YqP/HVUfhWbCsWttdXa30sccbGOJoJwNoA5Y4475Gc8YPtUTxc4dX95H1ionZNtvzKs3w+8OyoyfZZ1BGCBdSEfkWIqCx+Gnhu1kV5YJ7kqOFmmOzPuq4B/HNWprvU9Hlja6vYbu28wiVtmHRME52qO2V59xwM1ctdWwZWCX12HkJXbbEBBwMA8ZHvVLMajTTm/vFLG1NYzm010u9SWHW9Fs4mt4ZYbaK3BUxqmwJtBJUADqAMkDsR6ivLptY1HRdU8Q6XpDLPp1w3mmRMnYHBOVIwRgfKSMn5eBwTXSa19t1G51C3tPDG77LKZB85ieYvGu7J4HzFiCwycIw4JyHzeGLjxV5sOr6La6WsDKkE1tITIqjjAYYDcBcZAADeoohioQTb1TNcLiIwbcotp+X+djTsvF2hRaVZRWF35tyVCKoZd5PO7djgnOTgeox1FZtpca7q2r2d+I0sEkYiQSRFGdcdgDk5z1PpkY6Gmfh7feHr+3m8MTRXHlKxWK/2lkY9WBAwTzx0I55IJFaMfhrxtqjZ1XWrSyUHj7IpZh9CApH/AH0aip7OT5lUVvO919yLeCpSnzyno9euj+XXzOc8ZT6xbyxWc8yrK7RgQ2dzuUgZ+aRTjC5IHP8AdB7Gr96l94lsrKw0sR6HNp2RbLdxbmBVCoO8ZCgAg8A8rg9qqaNoWlnxlq2nSRXGqW9oAE43fO4Uly4woYYfnIPXFa+q6HeQ6SdGjsRD4caB4pJDdLHPAOXznDDYDxj0I4GDu2r1ORRpKV+vrc6MQkoqkpN9fvX/AAwaJ4rmWDU2jEFxcF0kMlxN5e9xbxDnCY5I7evSut0vWjcwouoQpZXTJ5gQSbkZCeCrEDPbI6jNeM+GfEVvaTyR31vI2nSylp5kDStiO3j3JGCu4DkFgACoAGSBkepNd+Gbu1iWWe5MQQbIhNPwoJAIUHtsPPbHNc9SrUpPujkjKcVvd+Z0D6pYR4VruHceihwSfwFRDWbEoxMsgVQWJMTgADPPT2NZUVh4Rt4ywFmEUnJlkJHyAg53HsEP4D6VxevQXera7Fp3hrTbC2jSYfaJzGu1kBO4llznOAMY4zzncAswxFSpLlihurUTS0u+n9M7O88WJuVdNhS5VsjzXkKrx3AAJPUHnaDkYNcZrt3BZedqOtSRsZ8faH5EYwpKwgdyyg8E9MjAZstvXMFzpsv7/WLBZJW3yFLBjNIQDyCZW5xwCQRxjB6VyHiu3u7fw/YIDdtb7LnyGSf5i5glYM68FnJ5z29ecHWacvck9fLp5mXv+0XttWteVbfMzLPUrfV9aM6mRopLqJYd6qwcIkpyN2No+dumTx6Vtar9kv51025u2tZJVIiMcW/cwZW2+3RT24ofw3b6Dc6NcPPdSSPazPKs8rOEcFWZgrE4J34+ijuSTXs5rKe9vLqSBhLZkjzmOR/FuIHYj5l+mPw8uvFU62i+Bfj0PqMG6lSm+bRuT/QTVtWNtZ+VDEI2l/dxI4Ick8cDoOowc9SKu6PZm109LdZQ0iJ+8jIAwxOTjjI5zjPasK1ubf7d/a1/GwE8nlQKFyuR8uT7AHH13H0xrzatahHht7i3ikRePMbaB6e/fp0NYYiLpwWHS85evb5fm2ek0ldt/wBehZ1Cyure/jubLeY3x58RBww6Zx6epHsexzsTQQRWQnHmSqfnwowykH5Rtz6+9M0O8TUA2Z2kMB6sgGPrj2PNS6tp0kdp5umusTAf6kfdY+3HH+eK3pThVgo1NJLZu+3n6dGcdWcpSUG7fqYB1KeS/SE6ddCJmOWdRke+c8D2rQtlVCylFRRzHg9Qev6/pWXb60FuxDqSNBcbscj72enA9eenHHrxWrczEWmxYvlfjBXlh/ID3NcdehOlPlmrfr5noJ2jqb3wJ/5JZZf9fE//AKGa9Jrzb4E/8kssv+vif/0M16TX1B8GwooooAqcA4oI5pSo600nmuNm6E70tJ1pwFIY2nfWkIxSdT1pIRIMUhXNA46Uu72rRJCE2CmlcGnEnrTdxPtSkkNCZpSabQOakY/AoPSmnOacBxQAi9adSYwad2osIaBQRzmnCl25qkguQ7cmjbjpT2GKTNJgNWM04Lt60gfBp/DCgBOCM0hpTgDim59qTGhaKADRQAoJNIR3pKXdxSTEJ+NIaXbxmk6UxiA80/PFM6UA0ASCgmmgjvTvpQAZwKQPz0oPpTTxTbFYlDZprZNR5wakU5FK7Cww5FGOM07GTS44p2AaOKUtmlxSAc0gAGjOBQeKaTxSGOFJ1NCmhhQIT7pxTgT0oxgUgp3AcRmm/jS7qTGaAA03NL0oPrQMuj7opaQfdFLXac4VDdWyXluYXeVFJB3QytG3Bz1Ug/41NRQB5d8UraO0uPAsFuuxV1+Hbkk8k5JJPJJJySeTXZnzfRPzNcl8Wv8AkI+Bv+xggrscYroo7HFil7yI8S/7H5mmt5nmpwnQ9zU/86ic/vkGOx/pWyZxtDiZMYwv5n/CmHzT2T8zUF99twjWcsKYJ3+cpIIx7Ec5x+ZrP0XWrrVCCbRfJ2/NOjnbv7qARzj1GRVxptxclsjKVRKXI9zVi87fJwn3vU+g9qkPnH+FP++j/hSxn5pP97+gqTOKzbLRAxmCNlUPHqf8KSFpfIjwi/dHc+n0qZ+Ub6UkXESD/ZFO+gdRMyH+FPzNRymXZ0T7y/xH1HtU9MmGUH+8v8xST1B7Cbpeu1PzP+Fc5f8A2yx15ZY4GubeSEho1fDwkuMspwMr3IJ4/SumwaonnXE/69m/9CFGhpCVh2kX/mzfZsrlRwrPkjjp+h47EemKn+zTCMSRqouFYhsnHmYJ6/Xrntn8KjWxsre4je3gMTZLHY7Bc5yeAcVbaaOZQqpISGy2xivP4VhUi3rY6EqbVr6ooSxXVw0ai3dU+YhSRtQ5HLe/PA56flLbW7pLsjcnOd8hJ+bn9APatBg06AFSoHGD1pBbATRkSSLgEkKeD061KqaWMPq/vcyIiHtpFEdrJNu6yKy4H1yQf0NTG6iV/LMsQbOMFu9PM6ifyfLl3f3th2/n0qs0CyM0Lu+0ksoVyCR3B9eT+tZ6N+8bWcdIEV1bSLdR3ESgsoJ28+3+fz9aeim6kSbzJEKcNGr4H4inW8SxXTRRZVFjGFySByeg7U6BQbuZlA4wD7/55pyk7ehnGNpX7sgltkWfYq+WrktkdGbr8wx+P6Uy3gW1JkmljLFmIJ+UD1wOmferV1HLJLEqKyqrBvMDDjqOhBz1qAKhtAbyNJSsjKNyAlvmIGB6nikpPlG4JS2/yHSwSyyI4mdAvO1CMN9eKa8yy74FkUuOGCkgjnHXtSS3UkoSO3V45C2GLwkhQAfw6gDg1DLZLFAbkmJbsEM0+MZ5yQT12449qIqzXMEpXvya9xnFrrttHmRi1vJyxd+rxjqc4qtq9oZRGokbDzCMfOzYJBBzk9MHp7e9aEU8V1rNs8MiuotpRlTx96Opr+2jaIKd2xnHyr1yT1Hvz9MZrSnNxlcK1JTpabGNDqsdhJpNhdq0NzcxskaeWeq4znsPX8as30Vw91braPDHIrbmd4i3HUjhh1/r71HezX1jHcSWirqTwQyMkG795uABC555P9elQWOsTCAPPoupJLsLy/ugcEDJA5BbnIGByewqZuz5gSjOEYRTVt2/LsF2dS02+hvjDbXhmK2/7qMxGLJ4Yks3B4BxjJ2/g+5tLy/azubW9+zRCMuyoCd7Ng5weOOeuetXRdG/0q6mfT7qIwudkUi7XcphgwHPfp16d6yk1y6F+if2TdJavgMWiKhCSOQTgkZbpgHg/SueTujtpqPLyrR/mLPpl5IkJl1J96Bg7KjANk5+6rY4HHINa0VzaojRCeP9ym5gOAqjv9BTpMOdpXj3pJbOCaCSIqFDrtYoADj0rGOprFLuQ297aSSGRLqEqrMpO8DkHB/UVyPim4/4SLxJpOl6bcBnRftBlTJWMkhlfgjkbDxnqyjjNdkum2S7v9Fiy2Qx2jnPJz+WawPClqt1rGra2sUccE0nk2wUY+RcAt9G2ofwNdWGapt1F0/N6G9Bum3U7L89CvN4afR7Oxj0sPNO16JLqeRVd3/dyDd82QuCRjHqeuTl8vhbFvKJbzJiUsjeXjYTFsJXBJGThj7r71d8YrAItJlnuPJSLUEfmMsGOx1xx0+9+lbFyLhklNosZlG1cS52+p6exqHNtXZE7zUW3u2czN4SuZIZ47XVJ7YTRyBHiZtsbOZCCo3dt649kGMU6w0e6SbVre5uI7h5LVUHmBig3NKcFc9MMF9cL2zW9aSRWFnDa3F1EJYwI/mYAnAOPzAz+dMtJ4G1y9TzULeXFwG/36zuZHJWmjapq1o72WrhbYllXeG4YT+aH5A3MBxuOCe/rW0mhayL1JzqRjj3jdCs0jgACHoW6/clGD183J5Fb8N7ZOgMU0eCQAAcHJx2/wCBD8xR9rDsi2483fhtyn5Qp75/kO/05pNhNRu3HYr2kMzaJ5ZmRpXjbEiLgZOcEAYx+Y+veuTurDSoIYIpdMvbkHzBLGkzMY8DOAvTDHI7DkknvXcxxrDGkS52ooUZOeBXF+Jotcs9WhubG6h33cpgii2nIXYME4U4wwJ3Nx8+MdM4VU37y6GM7waqL+kVJjoupSXMn9ialIQ/2YvExG/blSPvDHEanPqRz3rutPtobKyht7dDHEi/KpJJHfvzXP8A2HxBpenW0WnyaarIsrSoysI2djlf9rjJz3J/I6Om/wBtmRHv3s/s4XO6HO5uOpz+HT9Mc4y1W516XsaEkbNLKUfaxQKGA5B5P9azLvxPpNhI8d1dCORM7lCljxz2zj6HqOa1YhhdxzuY7jmudvbHX5b+42rprwynMPmRk+WB/ePViSFOPr7VMbPctF6PxHpsd0okkC+cAVk6DBGVznnkHPTAyM4yMyt4i0x5thu4xEBuLlgAx6AD1/8ArVTji14urT6fpJfaELjJPTgc84DZOPQ49zBp41WXVDBc6Tp0NpDtidosH+AsAo7DLL+R9eCyC7bKXhTePEfiiaRQgNwoGcABVaQD9MV15dVwXkQEjIBbGRXE+DLQawPErSswiuL5gGABIxI7DqCOjL2rYvvDcDa3ZzyyXFwzsyhXbcoUhi4ZcY2bflA9WFdWMivbWfZfkjpxKSqu/ZfkcTqljpmszao2nXUdpCl/G7yf6qBv3cG0llwwIYZUjgn61b8InS4rEyQaha3ekWskirC9miyTSEDgEjpwTndwMA4A4n8VxQppeu6FFa3H2eWdpibaVYFjSG3gflyMDP8AT61z/gaxS5ht4J3BW5ncTxxu45TcDnd/EzQgkgc7Mkk9NEuenynDUk1ZLd6Gzqul3XjN2+xLFYo3yteQp/qwCAURiAWPUEjGcY3AYB6OO2/sOxhsNORXnkfLbzkn+85HHpjjgcdq3EWG3jSKKNY40UKqIMBQOAAB0FcPCbV55rhtYuYGiuJIgscTDiIhmGDkk8HJ5zk8V1KlyRUY7vqdKoumrL4pde3p+h1MNisMLLGFMzAgyOMkse59ea868W273FppsEUJ86GxuI/Kjs9wOFKbVkYANyQBGB82QT2roLi5tLCOJZ/EFwpuEmKNLG5KlAA7AAjbtwPvZ5z1JriNVWfUdYa2069NwdxiheJHLhZHeVnHBQn5IsMoAyy5I4IJRUZLl8/0IrJQcVFW0f6M7LWYhq/hHT7/AE66RTbxgqIArRsu3512q23jbjAPGMA1xMOpyata2lmtpBaz3TGS7WAYAAbG715C5znrt9eek8Oavejw7qA8tmlgYvChhdtjvHuKkEkYV2K7R0C81zuiw3v2u98QS2SeUzC3vFgj2mFgB820fw42ggDis8RSSg68F7y1+ey+7f5Hp4Gs1NSb93r/AF/Wh1AjSNPJUKYwNqgdgKYsVrApcRqpc4LgdOPXtUVtcpPK+NoTrEwcHzF9RV4RZQqQNjDnI618feSlqfTSjG2uxNp93bWzLGRHFIFCMG+QN7jjBrQvZIhayQ7yZCpHyrkA1nQ6cSWR4jJCB8oHUD0NTSO1tpksShI8KdqgYCj1x09a6KcukjgqwSd46o5690iHUVPnqqtuysoGSDnp9PUVV0/UZ4bo6VertmTPlsxJMij3P3hjp7deRWpKsVuYFhTEYYRrz6n/AOvVPxDp66jajysC6iOY2PGfUZ7Z/Q4NdVCtCUfYVn7r2fZ/5Pr952Ne9dI7X4E/8kssv+vif/0M16TXm3wJ/wCSWWX/AF8T/wDoZr0mvoz4JhRRRQBTLdsUmaUjmjFcTNxRSZzSZpAeaWoDiaaR3p3UUij1oAAe4pwyaaetLnFFwEPHc0dqCc0hGDTAQmlU0HmkzigY/OTS5pgNOBH40ALnmgtgUc03rTAcH9qdmoiaAxHFLmYrDiCTTaf2pAMmmtQGkc04HaKUjmkIoATOaXJoA4o6VLACaKaTRRqAA5pwFM6HingmmkA4jikIApe1NABoYDSOaMd6ftoI4p2C4wjvSjilAzxS7R3pWGFMen49aQgEU2K5FnFOVjml2c+1Cgg0kgHAU4CjFG7BxVIAxRml6000xDqaRQOadUgNA4pO/NOI4pCMrRYYjHim5pCTmjBH1pWAeBTsCmAmnimAmBTG5p2Mml20lqBaH3RS0DoKK7TAKKKKAPNPi1/yEfA3/YwQV2fbpXGfFoZ1HwMOn/FQQV2DI+TiQgemK3pbHHifiQ7jNROP3yfQ/wBKXa4x8/6VGVfzlzJ1Bx8o9q3SONhdWsV5btBMgaNiNynvgg/0qRESGNY4kVUUYCgYAFJgjrIfyFHPaQ/kKNbWJsr3tqLH9+Tj+L+gqQk+lQR790mHx83oPQU4JJ/z0P5ChoSHuT5bfSkjP7pOP4RTXRyjfvD0PYU6ON/KT9433R2FLSw7DFST7U5Y/uyo2gdjT5OFHpuX+Yp2xj/y1P5CmSowUfvW+8Ow9RSW4PYmxVBxt1tOP+XZv/QhV0Ej/lofyFUXYnXE+Y/8ezdh/eFIpMvMjeahAyADSqjrkRgIcdSvFQM0glTEjEYJ7e1TRGR5v3jHYe2BSmnymlJ++rj4Z/IdYZ5PnbJ3MAAelTIsqzkySIyEHaFTBHI9zmlMSOGHbPIIBzVS3ikSWS2Ep+QFkYAcBjkD8P5YrljZ3ZvO8ZJGhmq3mQXW5Srnb13Iy/qQKeEaNMyTH64ApoKSxNiZgCD1ABA/EUJClLoyBpkRlitYwMqQCowB9KbD9jkAzcAuG2kJMR83oQDyajtluD5hRlLkBlLcDnqO/pU62XAdxCZx0cRjg9vf9a0laOlzmhzTtKxalfZGzBWfH8Kjk1mKj8XK27FcsTFIfmU5OSBkjkf55q9HHMFxLMGb1RQo/XNMKzFR5cwU7jncme5+lZRsjeonPX/IZbx2yW7SWkMYDDO2NQu4jt9frUkbO8O6SExNuHylgT1HpVKKeG1SeWe6EUQfaWfCrn8fwq2ZY5EQpcht+GXBX5hkcjihx1/4cVOacf00InP/ABP7YYP/AB6ynP8AwKOrUkZkz5yqFU5Uq5z3HPAxxVAxtFrkBe5kcfZpTlwowN0foBV5yt3bP5FwGyCAy4IzQl5mzd1Z/cVreFTeJOEVF8pljUDHy5HP49asTfKAemeMimQs0zxsxZW2sGXj5SCMjpUs6L5R3u2Bz2qam+pNJJLQcD8uay9Zt5LqxkjiJ3ZVsDqdpzj9K0YQzRDLN+QqGYYY8k9KxlsbRdncxbHU/tVy8UzxiQklI1UghRxyT3znjAxg1skYx71iXdoXkkmQfvh3zw3pn3FaFtdR3EIZ3dZlA8yME/IcA4xj39KSiX7TS9in4svxp/hm9lGfNkjMMQXqXb5Rj1xnP4VneHb+XRLFdO1m1FiIWCJcFsxzMxZuCB9fwHOOlVEvD4v8U262UjvpGmOJJZMYEsvVcHvjj8C3YqT2s0EVxC0M8SSxMMMjqGVvqDXRP93BQe71f6f15nS5KEFBrfV/p/XmYnie6tk0eOaS2W8QzRmJQ5CsTyDlevGT6VrQMZA79FZjt+g4/pXn3iWG007xJZXOnapcRMZ1F1BDOSkajaoG1ehxwAcj0xWoBYnNgPEZhe0UtIqjywoTO5mJ69iST2z6Yzcfd0FUpS5YuKbWr/Q6W70ewu5luLm1illTO12GSuRg4PbgCqNjptlba5eSRW6JJ5cXzAc87gabeaS2oyJd22otGrMJA8Sq24BcLg+nU8dc1nSaRf3TXdoNZuI7jETNcogDEYcEADGP8ea5pVYx0bMS9eaVZS3kGnxW0cSOjSPIvDYUjgHrnnr269q2rW0t7G3S3tYEihQYVUGAK47xFp2rLpzTLqcss26NEEMAVkJO3cpzkH5snnt6VLFbeMrQRwjVobpmz80tuOMc/MVAA9PU546ZE/WIdzOU+V2s36I6TU9QNjbMYYWuLkqTHAnVsdSfRR3P4AEkA59rpt9dxxTXd5BNvkWZpFjwQByEUEnA6D1696xl0vxHFM1wjzLPNDGk0glVizqSScE4APQYHHtkmtbw8t5ptnJb6pIfmmIttwRSQf4AF64wT06Ee+Mqs1Oyi/zM3arNRd7ejRrTsshk83DRx9UP8R7ZqnNHcTxJY20xgdV853yRtGTtUkEHk9cEcKRxmlKXN207oq20Yf78vzMSvH3R0HuT+FPsbUtJOk88rksHcFcbiRgc/QDgAevXmr5NNXohqdp3tdvb+vkZF5eTaUjSaj4gdjMrQxrDa5w7ABSNozwRkH3NOg0nVr6b7Q2qXVvEkSxorRYbK9WznPJBPOQQe9dROwhtT5SDcBhQAODToI1itkiDZ2gDNS6kVH3Udai2lzPUx76y1afUxcWeoLDAI1XyGXILBtxJPuML9M98VPo1nqNpFcSardW080rByYIiirgY7k54A546dK1eKyfEuojS/Dt9dZG5Y9qA9CzHav6kVnSUpyUF1N4QcpKK3ZlfDmGKPw9PJCcxzXbureoAVf8A2WujVHm1QyllWO2BjC45csFOc+g6Y/wrn/DNlq9v4egH2qBo5bUPCoTYY2ZdwB4PcnJ5zjpUktv4kiiF0r2TzxJt2hmO5TtLDJHJGDjPXPbPHZi2p4ick+pWJqc1aUl3Zj65bbbvW7+5aOTT47horu3kiMquptoNrbemVPqMc9R1rzXT9Ql0PUXtbZp7qzQmN5HUR+ZECgWaME7y2WV1xnO59uAK9S0+PWr+51WezubUxSyRFt+drsbWLOBt4ByvJ9Bx1z57q+iX178RHlvL2K5KrFEwsUSYguzxbAhHylYxMx442hu1aUdrM5akeaOp3lrrT2KRwXtwbhJUkkguWUZ2Ker7RgjBXlc9eQME1h6Fb3L6xEiixcTQXMkwLF/mMke7jH+04GCVxxmoZ7670pVj1aeMaWC8FyxBzFMv3mBYHI2bsLhsgDOMjOtp5dNe0yYyh1l3QqyyF1YGNnLA4xhgsRHqMeldUJc6V3qjWhUdVKNR+8jUl8OQSx+dcvJcXETmaIxqqbG6kIOnzHOdxPJPI4x5RJqiWOqDX5ba9ayhSdo/NH2kJK5ZCvmK6jAEQPyk/wCsx3yfdAMk85H0ryXxP4Us4/F8dtods9lM8KxN5QKIzOqoMGPJCiNXLErhW2k/fzVOnGLutzStRjC0o7kOg6bq7eFrmXToktry58tbaeB1QkJs3gS787chwAcdepzx1nw8US+HJ58h/tN3JI5654A5/KqXinSo4NLtNOt7y3gFggnEUrfPL5aliAFUAkjvgZ61seErI6b4W02SNG2tDvZR3VmLf+zcf/XzW3LaH3fqdGHXLB32uVdU8GmOY3uhyLbvyzWjD9057lf7hOe3HtWVa38qzeRfQSWcmSNsoxyO2eh6dQfyr0YMsiB1OVIyCK53xrbo/hi6kGRJGUKso5B3Aeo9TXi4zBU5pzWjO2lialHRart/l2/Iwxos5u554tWuovNByv3gucdOnHH1znnmpNcikh0K8KXpEjRNtkkTq3XHH+FOj1BLNPs8QSecYBRpFUID0yTgAYycE54OM101nZJHZxvMoknfJ3MQRg4yF7BeB/M8mvPw9GpUt2HiMVCM+Snq/XY8vs7Ke8kSca08iKQwRV+VsNu7Hkf59q3Z2jjkRJCAx6Ecgn/Gk13w1eaPfDUdGi8y1kYme2GB5XIyy+x5yOx5HelSeG6tfMB8xX45HTnnNY4uhUpTtPboethq0aqvHR9V/XQ6X4E/8kssv+vif/0M16TXm3wJ/wCSWWX/AF3n/wDQzXpNfTnxLCiiigCrmjrQaaK5GjYcRTQOafRSsA00Z4pQMVG3B4pWGBPNKOaaAT1pQTRYB4AoIGaBQ1DAQ+gpoFPC+lG2hK4XGYxxRjmnMO9GM80WGApT0ox6daDgDmmK5E3WkzipCoJ4pu3ilYYqkkU8CmoKkxTQgxSdKA1LVCEzS4pp60o5pMBCKKdRSAjOM0ZxSDBNPKjFAwzkUgPNA4px4GadgFzQeRTC1AJNK4CElaA2etOJ4puM0AO3AigAU0Ypw60AD5Api5JqQ9Kbg5oAXNIeuaKQ0XAUNilPIpopy0rgA+lLmkyTR0HNK4C5o6imk54oHWqQBgZoNKSBTCQTQAucCnBs0AAikHFMAzg08Gk4IzSFqT0EWx0FFIOgpa7DEKKKKAPNPiz/AMhLwNn/AKGCD+ddsORXD/F1gl94HY9B4ggz+ddxle5ranscmI+JDNo9ajaMmZPof6VN8oPX9aa0g81fof6VsmzkYhhFNMQBqUncKawPXihNg0Qx8PJ3w39BUhY1FHkvLjH3x3/2RT+e4qrE2EkdtjD29KajkRqcn7oodl2N24psboYUJP8ACKdtBdSTzT0zTZZMgA/3h/OjfGOd1RyzQ4Hzj7w/nQlrsJ7E45GapMCdcTn/AJdm/wDQhVtSp5Dg/Q1T351xeRkW7Dj/AHhUsaLv/LZM+h/pVSeEm5aTP3MMWzjCnvnqMYPTHWrbEeavzDof6VnLbxXGsXoeRg3kxYAYgDl+SOhPvUzlyxbGqftJJGpb3PlW58x9zEkxZYfvAfu4PfjFLBDdQXck01zE8bgsUEWCvAGM56celVJLy6jkto4hG2TtKAYGAME5Pp1x1/Wn3l4IbmOGeaMCTOwKpz7ZrmhFv4eppUqKCvLpYsyXhKt+6J7ADk5ph8l3WGQPvbnhDj88YFRxskn3t209MfXrmnizg2EedJuJzu38j8ap2joZR56mr1LUflRzCNcA7c4zz9ad9njE5mBk3+hlbb/3znH6VUQwQzO/mg8AFmbPNWhLGQMOv51lK/Q6oWas0h00ccqbJEV1PZhkVAzJBaMVAVUBwFHv0FLNcBE3RgSN/dDAfzqg0sdxKolZFjTlgWHB5yM5+nT1NEYtrXYVWoo7bluwjKW2XOWc7icfh/IVTmnt/OQpdK8by5cfKw9h0yf/AK2KuJf2xbaJVB7buP51FeX8QULFLE0gYYByR+GO9VBS59VuZycFTVpLT+u5E/2c69ahJFG+1kICvjPzR9q0GVo2BjJI7h2J/wAayhqEb63bliF220gJz1O6OlvNRt2Cl7lMOSEiAzkjr064GTj0GcU405N2LdSHLeOrJorxUlu5yVaNMuWQ5HCrkfoPzq5I0kkeAFBPUE9KzoZbdLUREqYmibDxjKsDj05H0PT3rNt9bS+1x7SCdVIBVnLYccZyqHtx1P5HrROnfUdCNSbcUrtavy7muL5LaRlnvLaIKQpV+D0z1z9e1K1yJGAOBvHyup3K30NT2yW9vD5Ue0KPU5ye5J7k+tV7q1t5uANoBzmM7f5VzStazRukr6MwF0y+REafWHbZ8pOwDcOOuSeeDz71kTqNXmvdK0s3CJD8lz5RRd6ntk+uCPfAJyDz1r20XmBmLM4UAMT0+npXM6ukHhvxVZ6qibbW9C2lyegQjGGJ/wB0A/SPHetMO7yaW/Q7MPHlem/T1Newt7/TYbSy0zSYrSz2AyGRw7KxBzk7uSDgk85/k86NJqVoYdaujefvA4SMmMA4+7lcZHT06fXOvPHst5DHAJWCnCZxuPpk1HpzzPZp9ohMUyja6Zzg/XvxWcpX1J55P3tP1KqaBpvmiWSxtXcbQrGFSQAMDLHkkD1NZtxbQ3V9cW1hZWLTKNk968SMQGJ3J6lsDnPqDg8iumFYWhnbNqm52Z/tsmS2fXIAyTxjAH07VzYmpNQ0Zzyu5xhdq/X5HPXng260eyibw5cbblZTI/nSt8+RjC84Azk445xyAMGXT9ZuLXxJJpl3cwPfvbQs0Dttbd82UV+hPPfGfft1Ooacmo24iklljw4cNEQCCDkYyDWJF4aspNSu0lkmkkWGIJLIwd1+ZmyCRwc96448kl7/APwf+CdToQ6K3n1+ff5k8l4dU1LTbdYpogkhnuEk+UptXKhvqWBxwf1romdUUu7BQO5OBXFapo89jBemG/vtQla3cxQFlM24nO0ORwp4HtjvWbpttba/bTyXV1qelX8s32WaCWTbuYjgJuHI2qOwJ28jvWsaCUea5lHmi5KOvn+jO8k1KON3XaSiRlyy85wM4A78Go8vp1jc6jPG9xdCMuUjXJwORGg/T3PNY1j4dW3u5YI9U1EbEypacnh12/ptGPQ89auW+iyJdwP/AGveXSQsxKzSblJKlefXG49fQZ6CiSipK2w6M5WvPV3/AKRo2k5v7SO6exmheRAxjkIB+hGf506KUNfzzMQiRIMj1HfP0INSrAI1ASaQYH8Tbv51yfi3VJngFnYTmB3kWG6uFX5Yi5CqScgsec7RnggnjAa6Sc24xImo86b0V7/195uXs7s6yeYm8v5dqhXHznjdg8naMk4xwCPWthPkRV3FsDGT1P1rlF0fVjJHc2uoWMXcPDD/AK1SOrf3vp9DntUV6dahvoGfWYIUtoDJdOY8REbyRkE8ZAxnPRW6ZFZNXdkzoTe7Ou+1wef9mMyeeV3eXu+bHriuM+IKCLw7a6dA7s93epGoZsnJyRz6btv5iubuviTa6XqbTSzw38iqQzQwhSFwBtLY3Y3Hrj+fGBqfifVvFuqW5SKKJ49/k2+9OME53eYNp4UHdnB+XA616GFw7pVFUnolr8+mh1wapTU5aW113v6dj0O4+IunWVzJZafpl/ewWzLC1xBH+6RlkKOhYkAMqjcPXI9QSXvxLtreKfy9H1C4ZFm2rHFuDlfudMkB/UjjvVa20zwvZ2cQ1Ce11S4iQKZEiD4GOQETO1SVZsdM59OKV+qaheSXdpoSInmeZvmlEbbygG7C7uCAnBIyCfRsYyUd4xbPOq1ZwjdK46z8eW+mLqJs9H1iaNr6JRGLRo/Li+zRAks4CjaVxhiOoPQ5rP8AC9vqes60l1cC2mdsT3N3HGEbzg2zIC4IxGrKCcZJc4IIzV8P6P4Uubi9l1DRLq0ljnhEWxGkCBIomAygyDk8kgfeHPNegJ4hsLFTDbWGotGoG1hbkbz/AMDIJPuazqTtHlirXMZVFNJSaS9TO8R+HvsumtfxMGRI/wDToEjJSUYG6VVLZDgZON3I4OeKwbe9NpfWayuT/Zk+0PIXfdE4aOPBzjhpQCQvI2kfKoz0t7r9zrUElhpdpdW/mRfvLuZVXy1I5CAk5fHTOAMg89KyNZ0azWG1t2DEKY4BslBBUsxKgHkHYQWwoOGHzHAIuhKcYcy6CnNQ/e0en3DY9f8AEkXhm41lreJooUZpEdCkmAOqqcc5GcE89MDrUfgfSpjdT6vfGL7QGkWUpEVUzs2ZWRg20rkCMjH/ACxU5rn/AIgXwPhvQrWXbI2o2ovpEdW3iSKAsGGMDliAQea6wPL4b+HUK2dm7XKW6/untwj543M6JxkDrg8+vNejTbl8R6VObrT5mreVzn/Ej2+tvL9iS5GoXV2tgDJjaNjbm24OcKdpJ9HPbIHpcCQwwJbxKoSNAgUdgOB/L9K4Hw3Al34xmuGjjgTToRBsjOI/tDf6zbk9dzOD7FPaukfwpYT3dzc3Et1MLhgzRSTEov8AujtWs9kvn9/9I7+RKFr/ANf8MXsrApmtpI3s/mDhWGFIJyc+xzn9cU25ex1C3m0+SRl8zMZyCpJHoSMGs240SzskuIgxitrxPIkfdkndkEEnpxyOufmzyRVSPwLEsxzeSrBu4WNmVtuTgEhsZ5BzgHK96xlZrUx5mtLXNjTodPs5WjsYYWgCg74j5jFujbjkknAXmotWkeHTGIYRMDkK3ysQWAJUg8cZ7Z5HfrNb6RFYOGhd2IGyNX7dcsT1P3j6cYFWyC0H2e5w+QQGIAJ+vvzWSSi0lsZqmlNNaeRn2mpwTxWivKFmlTPly4V2GdudvoSKwLnw/wCH9Sv5Le1S1jkRwJQWZd5YbwE2kdQSc8jgjB5xtS6DbXN2lxcFpnjQIhLYIAORn15Oeaop4Z0y3kP/ABLkZXZchpGDDAAzksQ3AHp365NdLgpbq5vVvN/u3y6/0i38CePhZZD/AKeJ/wD0M16TXm3wI/5JZZf9d5//AEM16TWZ5QUUUUAVM7ulJ3oHBpxPpXE2bhmlzTQD1pC1K4Ds800gUlO4xzVAJ2pBQSMUKAaAFDUrGkIwacPSnYAU0uaQnFMLUtgHsKYWI4pQaG5oAA1KSDTMU4YoAcB3pjkg4p46UjUANXNOzSYNFACZxShu1NPWlpXAcaUGkB4o5NK4C5opCcUUXAQCndqXrSe2aoBrfd/GjJIp2KQ4HSgBCvNHSlzmk3HPtQAo680uBSbsGjeKAA880maXPFHG2gBQRikLVHyOaeVyuRQAzdk07Hy00IR1qQdKXKBHj5qdjI5oPy80mSwosAq+tL96lC4FG0AUWAaFw3FOI4pCQtAbNAB2oAPekAyaeOlCAAKQ96XpRimAxScYpccU4gCkDZoAtDoKWgdBRXYYBRRRQB5f8YkWS58FRuAVbXoFIPcE12ptYVGBDGP+AiuK+MKh7rwSrAkHX4AQDjv6iup/sy2POJvp57/41vSvbQ5MTa6uWvs8Wf8AUp/3yKDaxBlPkx52n+Ee1VP7Nt/SYD/rvJ/jTG022MyDE3Q/8vEnt71t7xx+6XPLweEUf8BpfKyeY1P4VV/sy27+d/4ESf40h0y2Hab/AMCJP8aLsGkXBbRAN+4jyW/uj0FH2eL/AJ5R/wDfIqlHYWrFxtm4OP8Aj4k9B70/+zLb+5L/AOBEn+NHvCfKWfs8RyPIjxjrtFOWGBVA8mPgAfdFUpNOs1RiRNkA9LiT/GnJZWLIp2z8gf8ALeT/ABofMFkXPItyP9RF/wB8imPawOu0wx/eH8I9RVf7BZf9N/8Av+/+NNbT7Mf89sEgYM7+v1pLmCyLQt4Eb5YU/wC+RVJkRddQCMD/AEZjwv8AtCnjTLLOAJvp9of/ABqqdNs/7bRT5oH2Zv8Al4f+8Pei7BKJqbInZRsXlT2+lZ8hS113mNQs9uCOASSjZPGPRuv+TONM08TfflB2nA+0P7f7VQaho1rNbhla5DRsJMxzvkgdR97uMj8amd3FounaMkyeQrG5nKKIYo2kZmbrn29eOvofeq0EE2o3lrd3KKqrAGChMfMQD6n19e1Z+o2uniPaYrwpjDhrhwCCfu/e5POPT199DTtOt5LdTKk0cn3nU3En/wAVWdJOFPn+RnirVKvsvmbMMCCQEsMY6E0ycknb8qLnqhyf/rVXOkWipvCys3cfaJP05qaDSNOKiVUnG7n5riTj/wAerNyW5tCm2uS9iMWpGQxCIQMKee/XnvUBgntWDRtsQt90cqfw6jtyKvnR7F5OVlIA4/fv/wDFU86PZkdJv+/8n/xVL2r6lPCRezsVxdqoIlXDKOdgJz+lMt0hihQyCRvM+YbYm7nPOBkH608aVpsEnlKJg7dvOlP9aemk22CW83GTjE8n/wAVUuVloNUm37zvb+u49rG1dt5hUPjG4DBxTYkHIW3ePDD5nKnPPsSajXTrdVdp0aNF53fa5Dx6nJGKRrCxlgEkMjMCQFYXLkZz/vUk5bMv2dNPmSs/QbcAv4gtRgjbbykNkYPzR1Qt9Fkt9YeR5VFs0rSxxjJJYrg5Pbsf+Aj0qVtMtE1q2Z3mYG3lB2zyYzujH96rF5ptpFE8hWeVBGZAiyuxwPQbuTzVxbWiNYt2cY9Tmn8Qac90ltJp97DAqEspJUPnYV4zyDnP4c9edEapp9tfz3D2gQxqULxRBmZAOCWA546KM4788DPa70y3aSS7tNSVRh0EvmDb8pIxzyflbP0/Grt1Pp9vcRxTQXflSRrIsxkk2ZOTtPzcEfLnP98e+Im3sWrwvG+u3/AJh4msZ4vNkhlFt55gKsnJYKWJI644x+OemKY/iexKKywXKxsDt/c4GAP09qpXuteHbWMuWuJEEscEjrJIAhfOM5I4wCTjoBWfb6xoF3OtvbSzuXlAjXMuXVsYYc8DLDr2rKdmjKCs9dzek1aJWiYxyeXJ0YjpjPUdun6/XB4lsX1Xw7dWMMSSyypuRXOPmHzL+oA/Gof7MtDIi4kxnoZn/wAa0V0SwEgmET+Ztxv85849M5qKcuV3R2RdnfsZPhbxDqGreHkuHsWaaOMIwMg3PIMZz6ZBDfjV9NSvllO/SZucA7HBGc4JHqMYrD8J2MJ1DXrRxJtgvWZdsjLgM746H0A5ro20q0SZWPmgbTn9+/t71tWiozaW39MMTDlqaf1cR9SukUE6XOfXDLwf8KwrK9vwdRvoNLI8wl4gz55yQMgAHkAH2zV24sbXVpvsVoHaEMPtEvnyED/ZHOCenf8ACtA+G7BIwsKOgVdu0SttI9CM/wAq86rOMnbojlUXVmpLaP5/8ATTL+4vY4/PsJrdjGGbeMANgZA70QM/9s3u1E2+XEMluf4u2P601dIgC+UqyBV4Lee549Bz1qvbaXaDVbtMShRFFjEz/wC171jZJs7oyckaxVFYnblm6msjU/Dtnrpmt7+1zDgNHKH+ZXPB2+hwB7H3q6dKtD/z1/7/AL/41yl9pFpp7rHcpc3GoeWPsl8XdmcAqCvBJVssMkLjkHHGBdGPNKydmEpKHvW2L9ql/PrM1hBejbYRRQyw3SB2mU4y4cfMCVHIORk1oWd1q1gl+NUtbfyYQzWgswS0ijOF28ktjHQfhWPb28934yjeO3lt7U2CtOHd96uecZ65wUHXHynjir/9lWZYsEuLmZjkSyPJwOoz83GM+1dKgpNKW1ia1aELPlWvlqWtD1mPxHHO32e6tvIISSCePacnPX8unB9etZPiHRtQudSmFq0Sw3DROik4y6K6sMYxkrjnP8C+ma1rfT4xbQJLetJIsQEpEzgu3GSAG471m21lYWUxkWJYEQskk9zM0ZZvQc9wM9enaoU1SblH7jlqVKfMtH+ZvWF9aSWKNHOm2OIFwWAMYA53DsR3z0rxzxXrj6hfahp+mvLHbSuZpWVN7kg8bs/MfnJCr0B6cKDXoWtnTLrw7fS/ZxJcR2k0sO6cyL8o+8rZIIzg9u3FeWx6CLHXbRWW7+yzW0cokDFN0roxRR5eWIVTIMvtAHXjGdsFGMU6vVaLyf8AwD0Kc1Gm6i32Xk/6/wAzS0TwVHa+ekt67XErlZP7NuTGJwCCCGAXA+Z8lshtvG0Cux0nw5JoVg7b4LTADubNkiUsNpyz7Cxy2QAxYkEDnLAM0Kx03yZNSMU6W7x+YFSZiEUMSVUqxwSMDbk/w7QMEjftNCiuts9xcPEhIKR+eSVwCuBzxyc55PYccU3K65pXPNb51zSvrsila+Gb+8RLgObIZ3Ks5MjsPl5cLtwfl7knnnkVYPhzULUBVv4H3HCqJJoWLY67y75PGeVPf1NWn0rR7e4SOxuJHvUdd8Ed45Zgx5LqG985NTa94Ys7+K1VhceXHMJHEc8m7GD05OOT7dOtJTTT02Dkg07rVeZxen2E0Wo6jGJ3tlW4XKvam4T/AFMTcyL8uCQvUAkc9elqSRIM7LzSZ33lQy2ivuYBgchUypOSCM5/evz0rGA8NRS6mLHw/qWq23mP5bWPmSBSsMBWNimSMtnHpjpioNGv/CV9exWWs6NqFhKGJK6lK6spZQqqowN2SzAYycjJ61WjV7fi0QoX1vp6s62C4vp79bcCCQlsl5baeJm5bJ34UAkeZ07yccDFZGrhr/UYbbUL+3a4tZcIRI4WGdlDFySRwoIYKARnAz/d37bwlZi5a6t9LuZJgGTzr258sycghvlBIxjA4HB6dKS88H6N5MlzdaPbKApLTSahKnP+031zz9KmNRb62+YK/d2+f+Rx/jybT7vVX0+G4jktdFsFVre4jKJC7zQxAGQjcVKFs4zxzk9tPxTfapot3aT6b+40+1t/IjjglDB52HCbOrYG0gY52sO4rirm0fTpoZHiuLO3vL7zEeKWS6WO2iY7FRgQSsjGRwBztTIGK1/Cmh2uoeJ7m4OqPcxWTnE84dTPLz82CRjHXg9lPHNdtJpO8j0cJyuTctNt/wAjuvDvhr+zPD4t5yftkql523bjvPPXvjAGfbNblpOJ1Mb8Tx4EikY59R7HsaoxWcUz/uo3eEY/eGeRQfXbyc/oPeom0yzuyF8u7t7lQdhaZ8jp0IbBHTPNXKfM9T0nza3C9uFS9mjuYGIlTZDiMOHAGcAnIDZPQ4zgdcVaspb1rdklPzBiFeQLnbx1C8E5z0xUMVjBKRDLHLHKCdw+0OcgY5HzdDkfrVwaVakcLL/3/f8AxqJOxz8j5m7jVBjvkeWTezRlU4AAOcnA68j+VLKH+zLvkLSJglxgZPvxwO30rJ1J9CFqyu88p3hcQ3Em5WycEHd6irktvp9uG86Upt+8WuHHbPr6VndN3ZSVkmW7eVJ0V0BHUFW6qe4NTMgIwQCD2NZb6PZqQ3luUPzYMrnB9cZ9PyqT7JZeYI9txk9G8yTafxzium3Y2Tu2kUPgT/ySyy/6+J//AEM16TXmvwIUL8LbQjPzXE5PP+2RXpVYnjhRRRQBSAyKOhxSbieKcq9z1risbi57U0oKdt+bNHAosAAcUnSgODSHk0AHOacBQvFKRTQAaYTh6f1owO9ADeppNtO3AHAoJoASlFIGPel3AUALxTTwc0u4Gg80AGaXIpr+1NU84NADmbimA5NK6HtQq4pWAVhxTVzUhGRTCdpxRYBSMc0oOBmkwWPPSnFeMUWAQgNRSkCiiwAG4phyWzS0H1pXYDhxRjPWhelKTVIBMYFJjBpeQKZkg4oYCkZNNxg07NIR3pALmlXk0YxwaM7RTAVgKFI6U3qc0q9aAHnBpOBRg0h4p3ACARSKpB9qD92lzkUXAXcAKaWyeOlMILHIp3SlcAK5FABFKDS5FIAxijODRmmnrQANzjFKOlJSrzRdgLjNLtFHSk75pgWx0FFIOgpa7DAKKKKAPMfi+WF54IKqWI1+AhR35rsVlkOd0DLzxyK5H4s/8hLwN/2MEH867QjIrek9DkxC1RAZD/cNVneb7Sh2/JzxmtDZ0qC4UK0Xbk/yreMlc5HEj3sf4f1pN0nZP1oMqo2ME/SlMqqM1XyFZEcPmLJISn8X972FWN8naNf++qyB4gtBM0UcVxNKZNmyOPowHIJOB2PetO1vBc26OE2sR8y5ztPcfgac4SWskZwnCTtFiy+a0b/ul6H+L/61PiRzEnyIPlH8X/1qjnuNsbfQ0QTmRFAXsKmzsXpcseTJ/dT/AL6/+tUUsMpUfIn3l/j9x7VKFk9P1pkjMAAT/EP51KbuPoL5Mo/5Zp/32f8ACqTRyf24mUTP2Zv4s/xD2rS+pNUnONbTJ/5dm/8AQhSuwsTKjtMP3SABTzu+ntUmNjZIBHoDULyuZ0Vfu4OTn6U7cabTaBFG+to0i82QZRMux3YLexx1/rVSCSSPUBLEm23nZkcOcFX6gjjnP9fwrTvYvtGm3kTNtVoXGfwpbGwgUFS2Q6Kdyk89wRk9Dz09azmko8o0rzvbfqOf7QkZaOMSN2BfH64qCTzbxUjksIpmByRL8yL6kHBB/n9K6ARQMnlna2ByDzSN9ngKxkomfuqBXMvTU6Z0W95afIyY7q4ScRywqhIwuHyD146datiWbH3R+f8A9aljjjjuJHeEnc/ybY8kD1J+uavMsaLkkAe9KceyHSjJp3ZRDz91H51HE90GO4xmPJwoUg9fXP8ASpo3dp2KsZEPQbQAOacGZSA8aoME5ZuDg0ezaVhc6lZ3ZC9xJv8ALjRS/U5bhR6moXDM2yUPIxwdwGFXkHj8hVpY2uSZIJEQY2knDgn8D9fzp01uZYvLW68tx95kAz+ucURjysUoykm9/uMvZINUgiwi/wCjzgfN2Mif0qdHuI9mzDhQUyvIzkcc49D/ACpFtootftkGGKWsgDkDON0eATVm4t/KQkXGxACwLn5Rzn/9VaK19SJwkoproN+a6jCzxoeoZCMg4I7c+gNZ8/8AbbX8/ktALUgbGYkkfLzxjHXHr19sUsOqadJrYsluSbpk8wxgsApwpIB6HqCRzjIz1FajhEXav3cYAHasqiUS6bclucXqVn4imktmtr62UxIyurhgHJYYYgDBKgcccknpUNva+II7eVJpbGN2ZCi26EBR/EMkc56Zxx19q6ye+srVvK8uSacjIjjXnGQOpwB17n19KqvDfahvEWywjOQJCu+T6gHgfiDXJVrq3Ki4uMZWWr8jBhW+t9j6leocnkKAAPl5GcDI79K3V1K3/s9ruOZZIUXJKc9O1NOjabBM080zSyp/y0nYnHHbPH5evvVA2+lXWqRYmK+fJua3BBErJwGOCRjjoeeB0rDnn0R0cuIekI/Lr6nP6SNSf4i6pFJcLbpe28dyIouoCYUAk85IYEjjr3rsY/D1nuV5Q0zqMAyEt6c/NnJ+VefaseSKFPijAwbbIdN+7/e+d/8ACuvp4p3cW+qX+X6HTVwsG1Kerst/uIbW0gsYFht4ljjHRVGBVTVNSaxaCJBGZZzsj81iqlsgYLAHHX8TxWlVabT4LuZWmgikCqQS6A8Htz2/wFc8XrqDSjG0dDNvdas9PtpmZ3laKMSGOIZdtxbGB3yVYD6VQOrLbzX92sLTtkRLEnBZkaUEc46BGP4cZ4robnTtNeNlubO2k3YLB41bOBgdfQEj8a52Ge3/ALdvYoNP2SLzEwh43EvuYHHVtxORnOT7mtYQ51dIiVSMNBZfFdpbXkyz7BaoAyTI2/cpSNgSAPlGHPU9vejVdRshp1/f7Y7ifTiZBGzlArIzKBnHqrdjyO/FWn0TSrdYoP7BgniZRuPkq2PlxjGOmAo9McdsGvdaXp+tX0mm/ZWjw3n3UYgXy51DkhZM+uScY/iz71cYL7P9IqL5n7xn6drE+naJK97Ks2ov5txsLMY8AvgKcDAIjYgHp09Kv3PiGytZ5IpnUEeW0XmZ+cMUB4AwCN64Hv2GSN5fDml5Mh0+1Ekg+c+UuT1JGcc8s3/fR9a5uy8OWt4LqW2srczmV4/tEihTCob5FRcEHaFQ44G4euaqnFTk29EZ1Z213Y658Wxpo019bRCYxFQULEbVZN4YgKT90g8A/ocYZ8QssenzNcRr9nJllSQM+7IkHm7wPm+VXGOO3XIFdOPDGlXJWzhsoBbxOrSFU+UYGAoPc4OD7cVg+I5fD4v47CDSIdQljbc8cMAbLclVzg92bOM4z05pU4ynV/cwbMacalb4Vd7L+v19SnZwQazYatPeJK00bNM4jkwCXU/LyOQFCjPfHbpXHabqVhcRTtfXJM7Rwi1UyCLMqQzHaGUhnO91XBP8QHQYrb17RtdnhuRLYvarKUkmhtrc+WEBx94dX+7x8w6nKDJGnpHgjVrGy02GC1is5H8yW5KqjTFhsHzNjbuyCw52kheortjFQg4N3cn/AJnoVZRhQVBatf1+O5qaEuoXWg7/AN4JYnXyvOjKmQJJwH64Bxk4HQkjJOF6a3g07UYY7w20TF/m+ZQcHPP6jr7VzOiaddaVfT2F7ciRpGkkRirBgevzbQBkgLz8oOwkdeL8Ph+5vTJCZIj9iuZwYLmPcsiyMHRhzxgEqDg/xDsazUFKHLLoebSUZU1Fq9tPuM7XPEtroGsXUGh6dZG+iWOXU55/3MUURBCbnAJLE7cAA8Z6VyKeKvF/iBJ9LvobiO8WETw22nK1vPNtGNwlfHlq3JxtZjyBxV3R9Im8Q+J2UwGCwuWimltfOVTFHAXCkIeqtOXyAMfJnndXeyeCiZS8Op3EOJRLGqKmI26ZHy5PHHJ6HAxWnuw0OhXaOR8OfD+1vZ7+LWbuWaK3uIwmnxsY4Yx5cDqSgPLYBRi2dw9Dmuhl8ER2Nopi1Sa4jikiaKDUz9oRCuBlCfmRyeQVIwSMCsy38BPPda35ep3LzrcGIu+0mUGCNgG47Fjj0OD2reu9C1WfQbeC51DyNm2S5mLZcbTuyvbO4A/QUcz3uPl925ytprev6NfWYdlK+QZbrR7qbfcwK0gd3STgTkLkYyCu4de883j2LW9N85ob3S9OihWa8umjUocht0C7urE7QCucgnpV7+wIpGjh/wCEglSWQyCOH/VMN4BxsOGAHbPOGxnmse+8LrNb2SabqSLe205RruacwuiZdW2r9dw9wODg5pppgk27GbZ3OuanoWrayttDCtpI8luhYsEMaY2pgAELtTGR178HPRaFpVlqPgC0htY1lbd5i722hXDENjA44LAeowM11Vno6SbilwsvyBHG/cG9z7n+prkvB2kz+Gde1Dw5cTlomkD2ef7u0n8sAD6qa1/i0ZwXr8jrko1aEqa0/wAv6Z0o/tYIgFrbFQFyDOdx9f4cdPz9utS2s8F9bsrxlJEO2WF+qN1x/Ig/jWstk4FZlzpF5BdSXdiLf96o81JmZRkA4YEA89AePftiuJSlB3u2jljKdJp8za+X4CTQpFGGZnKIdwY8sn0Pf8c063nErFWUBhz8jbhjsfoarXo1S0sROZLUu7KkUcKFt7EjA3E9PvZOOn05etjc7SDJHuBJVkXbgZ+79K1jU5uljtpVlVTT0t3JP7NsWAxbQMF4GEGB1/xP5mq+o2tuR9onto5VQHzNwzhMcn8KtrYPLwxZJSOSjYP596dcwyQ2E5kInKow5IBbjvTXxK4nZNWK0t3AjACQMT2XnvisvVbxhGY7eQWbyg/vmGOf5dsZ6jNRloxdE28aw7gP3Eb7Se4JAHynj8anNnp+prE7wZeGQONxIZXHrzz0967rJHVCnG/7wqfAn/klll/13n/9DNek15t8Cf8Aklll/wBfE/8A6Ga9JrnPGCiiigClt+binggdaaDikbJ4rkbNxxYdqTGaaBgc04HFK4DduKcB60uRRmkAHikLZFBNJRcAUGne1N6HFPoTATbQQKDzSNk0wDoKaQcZoBzS57UgGrTs0mOcU7rxTQDlHHNNON2aC3YU2gCQEGggGkXpS4NO4BkU1lz9aM80E/Nmi4CqCBzSlhimseM0wKc57UrgPzmikoouA4DikxnilDClAB5oWoCD5RQWApTyaYRzTsA8cimlcmgHFLmgBAnegqaWmnJNACt1ppOKccUnUYpAJyacMinIvFKRTsFxMGj60vWmkZGBRYBSMimEZpVBWl3A8UgGcgULkk5px46U0k5pWAcKRulAoNFgFJ+XiheRQvPFLnBxQAhFKBilGDSmmkA0kUKc0jDmgcUAXB0FFA6CiuwwCiiigDzT4s/8hPwL/wBjBB/Ou2xya4j4tkjUfAxUZP8AwkEGM/WuyZpuoCD8TW1JaHLiHqif+HNVbhfMePP8JJ/SlMsvQhT9KTefNUbV6E85/wA962SaOVtMi2qTzn86dtUjHQe9TbWzlfLH500o2csF/WquLQyJdEhuL5pbh2MSgeVGp27XPVsjv/8AXrRt7WG2gWKHhB6nNSDL7lYJwcd/QUeTx0X9aqVSUlZszjCKd0hkkahTkZzUcUwRQgXAAqcoY0ZsKcAnnNPEeQOFHFTzIohWfJHanuBIVB9RUptiepT8Ka0ZQZ+TOQOc+tLmXQfQeRkDBqkQP7dT/r2bn/gQq1tlDYDR4/3T/jVNg39uJu2/8ezdAf7wpCRbWMDkdOc0mRTXeRnAQoBg5BXr096F3bsMFH4f/Xqh7DZ3VYzuUspGCBWdpl3FLplluLK/lDO8fN0/zzVrU3kgg3RgOxIVVxySf8/44GSK0NoumwxWjBnMSbcxwsdxwD68Zz1PvWFT39EPmjDWTL9pqUXzRb/3gJwN3LD1wfrT11T590qvCRwBI6859gTWbHZzBvtDSW8c78JvThc4+Xk5/UfT0tW1q3mPIzQSS5w7qMEe3U4x/jUumlqZRxDeiJU1jddBYpPMjI+bbyF/H+lNfUnkmZhE8oU4Crj8+SKmFm0ky7Z0TplSmS3XpzSW9l5Mbs8kaDdjkYxgAevtSukaWnLS+gG4BTKp5bEdhgiqpvrqSMb0cL1DDG5T+ZzWgdPYuZTcAx4ztwNv1z1/Wqn2f7QIjDIWjXduCZXJxxzkev61MRzi1oQyTXUmwtIynkLliCX7cDPH4/hU1xM8cbBDtaQhcrwT6/pmqt1aI5Ed4XIcBkjkh8zkcHKrnj5hSpFHNbRxiGCO3jkK7TldmB12kDA5/UVfJszFSd2nv/X3GdqPiKz07U7f7RNHEBbSFfMYd3TBxnPOD9aiWXVtTFsb+S1+zEiYBgEH8WFwQ2f4e+efbmCWxs7v4irJ5VvdFdODbkQNsYSADJ7ce9dQLRpVLLcIG6ZjUHA9Oa8+pJyk7vRX7/iaxoyq9dOyOcfR4LiYrBdXMUoyf3FyWC8r+A+70wO/rmrVuNSggj8/VpZ0yELOqgk5AHIHQnP59sVzEd7eaz8VNV0ie7nh07SLSPKwuYjK7hW3OykHAyeBxW3pcdm1jqcFlrkepQiQ7Ntx5rQARqNm4EkEMpPPPNcNSSi0l5GywUYXktzft5WhY7/vnptHJqy0twWOEP1ZhivC9P13Ubfwj4zkSTUmubW9lS3uombbCqkYBOffvnrXaar4lv8AQfgtba1BI8uoSWFs/nS5ch5AgLknPdicdM4pSotPTe9jvpJpdjtLqCOZiZoVkJGCQcGp41igH7uNE9dqgV5b4p1PUfCng3w/rtre3k1y8sAuvOnaRLkPGWYbCSFORxtxitf4jalc6Zc+GHt7q5giuNVihuBbs+ZIifmXavJ/AZ9KtLma87/gbXs7mn4klk0zxBpWvhj9mhbybkY4CnIDH2AZ/wAcV2iXMDxeakyFMZ3BhivK/C9wfGA8UQfa5LjwzMyxWbXZ3SI2395jdztBwRu6ce9clpPjbUPCmmw2DQQBdG1IHUHiAXzoGJQBV75ySD7LXQ6ftIKPWP5PX9S5VeaK8j6AFzHJ/qiZT22jj8+lJO89tZkqQ07d+y/Ss3WtVgk8K39zZXDHNpJJDLCSuDsLKQR07GvI9G8UavLqngoSanexm9hc3b30haK66YVM5+b8uorCnT5tTGbdj2KBJyCJHLM/33PU/wCApYYs6zeMpAkEUXzY6/e4rkfGV1c6dpF4+l3UsWq3iPFbGS7cIp2lmKhm2qdqnBAHJA4zTNA8T/8ACR+Hl1hb37Nmzia6dQvyugcPnPQZBPbjFDTkuYcIRiuVI7bVdRXTNNmujlnVTsQAku3YADnrXN6Zqk1tosdzmJtTuSklx5akB+RwTyAdp55xkkivCrjxPfXuo3rQ6vfXNymoNDo2yQkLufjJb5QpAA9efSvSvGVnqkPgP+1ru5az1Kzg84w2rYRZvlXcCD/vH1+bGcCtHR5Vy33CU5v3Y6d7/oakfxMuvtFxawNBqFzDwUtYnYjqM54G3IBznv2yMZQ+KWuyzXUEUNn5iq22EKZmJGMrtTkH5gBuHOD6GtTRb+3sPCmiNOkqrc2MV1OY03NdTSJll/2mJyT9fStLxLpEE0ljG0LGzknCSRCUpEvBOWUfKwbGz5sjLCtKM6any8t/W4qdZ8zXKnbucA3inXruNrBr1UhlnVmjiaMoEKtyG4UAnOQxGNg5HSr2mXPjC2mijs3soLWNI5dss0cDvtc5ZsM5ORyQWwRjFdG8VlZaMLLS7H+zhLnyxEpOOMDc6/KG3BOjEjt0BqfTY70RTXa2cAhdvMjiRwi5JIIHO3fxwf7xBOOa6Z1W/cW29ktPwM6mI15PnZbfcXLVbu601ka/D26mQSXbBdqRhnIxklt2GAJPBHOext+H9PurV/tsl5MfN8wrCwAwjMuzIAABCovGOMkZNZdwP7U08jRo4o2ux++LgL5PQMpXPBJVRsJH3u/zFdptXEPh211OVEElxHGY4Q3LyOBhF9Tk/pzgZNc1ZtJOOtyoNNXRxOtGbRmkt5NRNzc2McLxtOfvRMX3blCnJ3KTjgbQeRznW1bX2g0h9UuYBJHPp7wTW7zmLeQDIvOBtOPNGcAlsAetVNS0i31OaFtSiDajMwnkdWwsQBG1VDDnaPUdVJIBIBxNWbT9Sv4rBnt3tNFk/tC/RAXbevEaJtGCWOF7khhkswJG1Na3fzM0o+0bj219f+Gsdx8O7V1juXZXVLaO3sYyShX91CiuAB8ykSBwQeDgGu77cCsDwdo66N4fhjcW7XU37+5mgUhZ5W5Z+eST71vnkYpyd2brYydGP+na5n/n9T/0mhq7J/pCvCyb0YFXyeMd6xNLS4uPEevDztlpHdp8gGCzfZ4eSfTHaujVVQAKMAUbC32Of1HRdE0+BNRmjFulm4n3oepUYGfXt75+pzT0Ox03UIn1WXTEVtQVJzFK2/aeTkduSc575HoKk1641O71uy0+wEBsQWa/Zwr8cYTB6Z/rntV11W3ImBCAKFIPAwM4xVxdlYuo2or+tC9biCzDeREkQbGQvTj+Vch4+s4r2CC8trl4dXtlZ7YxqzblXBYNtBwBxg46nHcg9UsXmcP1xUM9okeGJwDxkmlTquEuaO46cpQfNEw/DXjia/tn06/SGPXYVZfKZwqSMOnIzjqM9fUZFdTb3UxtpRf/AGcbSRuQna6Y6kH7vfjJ6da8w8f6TNpt3Z+J7KEmaCQJc4/iXopP0yVz23Z7Vq6FCraUJrWORleISSfMd1y2OGwT1P8AFnnIwc4rerCLSqQ0T/A1nTUmpRVk/wAzpzqUEuoWRgMb2AVlRgvy7/Y/Tjj1NXpL+RLuIRrb/ZiD5jE/MD2xXnHiO+1LStMaeWO2t7cbGt4hIPMDYzjbjnBHbs3OMGsKx8X61rcc9xpfh+5uo1gXZuJC+aD8/OMEc9ifu+9Y0oSbbsRCEnUlaN1/S+/qe0S6hbFMlkBXkEMOKzbi7a8/0dI2EZOS6jjPWvLD4i1q0CPqfh+6s0Mqs7Mu9Qm35gCBgfNzljwAetehaBqE99aW00DW8lu0QZtjHIfvx6dfy71pOlKNm0aOlOFrqxJZ2oureFp13OkSjcRg7hwfoajm0y68xZYbjDBtxV4xnB7ZGP1B/rV2Kd1v5bSSN0H+tjY9GBJyB9D/ADFSS3WzAkaNCRxubBraV0bKbSOc+BP/ACSyy/6+J/8A0M16TXm3wJ5+Flkf+nif/wBDNek1ieaFFFFAFMjBpu3BqQsB1pCOM1xs3IyTnFP700k4pQTSsAvakXvSnpTRwaLAAyWp5FB4oyDQAm3JzTsjoaXGBTSOKqwCbhnApx5FMHWnZpAJtzShcUZoJpgJghqTvQM5yaDigBMkcUc0uM81IBxQA0ZPFLzS4waQiiwg4FIR3FIVJ5pQcDmkMaV70hyBxT+GpCcGgBF+7RSAmilYBdpFOHFP4NI3SqasIMg0mKaDzTuopXGNpwGBSClPSgBG5GKQcUZ5oHWgAK5FIvXPanZ7UYwKAFzgcUBs8Uw0oHGadwsP60hOKaDjinEcUXEG4GgAZqPOGp+8EcUhinpSAcUhNJu7UAOxik60mc0ooAXGKbtJOakxQMdKdriGilyKUioycGlewDyKb3pwOaTvQMtjoKKB0FFdhgFFFI7rGjO7BVUZLE4AFAHmvxa/5CXgb/sYIP512mOK4f4pTxXN54CngkWSJ9fgKOpyGGeoPcV3QFbU9jlxG6E2VHJxMgU4JRufyqZuBVZsm5T/AHG/mK1iczQ0xN3YnNN2beQSDVnIxTSoJq+YXKVUdw0mR/F/QVJ54A5BFPRMtIMcbv6CkaJabaYuVjJZwYZAAfumpFmQjuPqKiljAicjptNKpOwYHUelFlYLO5LuHZhTXc4H+8P500Bj1FJIoO09ww/nSsgtoS716EnP0qkz/wDE8TjP+jN/6EKu7e9UWIGuJx/y7N/6EKWg7Fzo4I7AigMfelAUSc9SDTxheR1p3J0Kt5bvNCFE0kXIO6M4NU1a2hcW8lzOzKmNoBJ5AHPXnHP45rTnkYRO3GVHGTwT2FYemWdzJFJMZtrEb5G6sc/NgA54wetQ5NJmNampNaBFIgk2Q20gmLAYkOTtweoH0GfqPwvjTZZQGkuFR8YdkBDA9eOcDk5P4dOKt2+m21rP5ig+YQcbmyRk5P696pai7Lb4CJIs05DBwe3A9f7vP41hzubtcpUYUI3savlfMV81j8o5YD39MUwh4TuYCRBzn0/A9Kjs5iztC5PmIOpB+ZcnB/x96tFtqktnA5OBWTm0zp9nFq60ZAbt5XTy5YkQ8EMCcn2OcVXuJZd1s0ZBZWywJ6KVI59s4/yKsPJbSws6upjAyxBBGPeuItbXxJewrqlveL5TufKgZcERhyFOeONpJ79vrWNXE06VrmNSdRKyXNfsdpC+6SRwwYnALDpkDoPb/wCvTHhaMySxKjyyMNxdtvHYdDXMx+IL99ltc6beNfqOYoAVVm7ZYHAABHr39Knl1i/tyya5pyJASGVrZyxAyBz+fbp3rP65SUlr+AliIShez062e/42K/h0zL4y1ZLpQbgNJuZScbT5ZQewx/Wuvk+ZdqybD6gf41y/h20kHiG41KaEwC/hd44iPmWNfLVcj1Ixx2rrTFvTaV4rj51ytrz/ADPRwcJexS9fzOavfCkMniL+3rGWS31PyBbyOrAJNHn+MFTkjAwRg8DnHFM0fw7p/hSxu4kdpBcXD3k81ywIWVwAcYXAHA7fnW3fTWumQSXdyxRUUDK5yTngCuQmju/Elx597HJ9kBHlWhwACDkNI3c8DgZxWWHp1cTPkhr/AF1NKrk3yQ1l/Xkc3puk6KlhrGiLNqsem6tKZJbuRoxliQDj5DtUnGCf0INdjHoUT+FYPDs7RXum/ZltwXOWaNVAU5XA6AcjvzTdRtha28dw8i4jUosewZckFVVce56c1o6HZSab4fsrOUASxRAMOODjpwB/IV146n9WlGKldvV+T2M6dOrCs6VR/wBfIwJfCET2ulW1/dTX1lpbK9tbybQMqMKXIGWKjgfrmotZ8NnxDJaS3cupI1lcJPbCNkAVl6E5U55yTzXVuCWGT3pJbu3trq3tpZQs1xkRLg/Njk1zUsQ03odEsLKo0otnP2/hmx8PahqutxXk1rFdRmS7gTaIcgHMgGMhup4Pc8Vh+HvCkPiHTtY1fVDcrJrwKsmUPlxDhduV+8OcN6YNanxFvjHo8OmRiV576UDy4V3O0a4Zto7/AMI/Gtrw5rWlavpqjSWAht1WIw7SpiwMBSPbGOOOK255KlzdX+S/r8DsjQ5aV7b/AKf1+BXtdEhsvC48OwXN1cQiI24kkdPMSMjHXbjgcDisM+A9Ms10x7m7v5YdFRjZCVkZIzwdzbUBJyB144FdPqGtaXoQla+u44QwMgQ8s3qQo5I9/es7VNZ1b+044LCyiWwBjMl9PKqo4foEz3yRg4bJ4xUx5r6GKpucb7Fi8ttPTU4NSvb1lVYXjSOQKYVBILMTtyDwvJbFeXRTXfh7XNXi0K8T+zby6MkszsjRQ5BOSQMAMOQBk4GOSDVpND1fXNRvbKaW+uZo1kVbi9AWFGLYJjTGf4eo4J7LW9oyaToMc9nJqujShY0Be5mClmIcEYzx95hjsDinKSpxaWrMpyWsY6v0K1p4P8EHS9TtPtvmpeP5jsAgeB93/LLCZUA8Y5rT8Rw2t34HudHTWvtINsqI00qec/zAAsccjpztGcdec03WYxp1nbNaW+k3SahdJalAGbhum3B6cc+me/Qq9jp+izf2frOn21lazBTFdQ5aIyZ6LnkdwQex4PNZe0m/eZzupNR1X/A9Sv4b0XV7e/0ezuX+26bYRF4bnAKFfLRYwMccHOO/Gfc9rq8Us2jXiJky+UzR46hwMqfqCAaw/CetXDaoNEQpe2kKfJcQocRLglQWyQw4wOh4yc547V4Oc1EqjUrm9CKlC6PObl5JzHIjAwSPw6OAx3KcbSpB9MYwMlcZJG3V1eW4kTT9OSSG3hfZudy8ar7AqVzkhVxjAzz94A1LrTWhhvNO+cCI4gEecoM7kI4I4BjGSPvL1ApJzFPpUl00OQtt5dxsiLExqC3XHUDzMHnHHGXr1aUrttdbM53G1Vp9RLa/aDU5EdXU72SYELII8KOi46Db0CrkAN3+bTiOl2ziddNWO5l2s7pGCzbgSSG+8545wWyRkFmBy660QatFA8d7HHq9pGiyzJhjuGGCyL3Xdk4PQ8jB5rPT+19EhjjjuRpkSuA0M0BktwuTkq4wqDGAASMY+6KuEbtuL+X+RnJ1MPJrlbi/wF8QT2kFzGupTGyjAmvLu4jTMsUKlEG3ZkgMwXB5+UHOD0reFNDSTVYIWWBJoPJur5bY+S0GFb7NC6clvlLM245yV64rC1K+un8Y/arjUPtFva2KT6h5e1baQKx2xbiSAC7Rk47E5zivQ/CWlyadpIur3Y2pXp+0XUgCEl25IDqBuUH7uc4XAzxQ/du+5tQ1Tk1a+p1qSR8qrDI6gHpTXJjJcuoXuDxisxp8XsTZ42uuQe+Rx+hqyJicbumajaxsnzXRW0RFXUNdwRk3yk+/+jw1o3N5a2gH2i5iiyCRvcDIHXFYNlceVe666kKFvkOcDp9ngyPyrO8Z6jp1vY2sd3Yfbrm7lFrbwhyhO/hvm/hGMD6kU0rvU0pKMp8jNbwzY2bJearb3RujqE7SeaYyhCqSAmDz8p3fnUOveGZNUmz/AGhJFG0qOsYDEArg/wB4enp3Oc9mJcajo6m00/SzcWcEQSFfNVS525LFy2ck8Y2++ecVo2d3cTxCa5i8uY5Uxhs7cGn1uglP3tGRSaXfNDbrHqTpNCpXzCu4PyMFlyATjI/HPUCmQaXqJEwutR83eQwAQYB5BGD04x0x378nR84570vmmoWg4uzuirHpbI9151zLcRTqF8qTBVABggfWvL9Vn1L4b3jrEftemzKXtPNdgUYDlSec8Y9M8Hgg57/XdS1mBwmkW8Um2JpJHmiZxu42Ku1hkkg59AQfY4V5dWnibT9S0zXJ7WB7dTJG4BjeJkLAttY5OMK2Rxh8c4yeijVUXaesWdNGsnO1TVMr+GvCf9rTReIvEVz9uvZAGS3ZcRQdwu3uR+Xfk/Mesltn064e5iUvbSMDJEi/cPdh7HjP4n6eQ6Hq2oXM40iRpb6VD9lt4o5NkbqcgyPu4dVGMA9Vxw20163c294mrWNwkLTotrLBIyMEwzNGQcE9PkPTJFZ4mMuazfoZYpS5nF6Nbf12HTvPcwRPpslrIpf955pONnfGO/1rPvvDOnGC5jtxJZNcA+Ybdgv1O0grn3xXPTaJ4kh0m1ZFmS4in82XdcIxdVm3jzHJyfkxjbjJzkYrQH/CRXVtbjzAsRjQliUO7JQEE9eFMh+uOTSp1JfC3qFLESk1Cas/LqY9j8MrUBZbrU71p+qtGUUD3+5mr+n+CbKI7JbvUlmiP3RdkK4/vADHB966lbkSXBiIdGAyMjhh7HpSXduLjy3RjHNE25HHb1B9iOD/AI4r0FUk9GzulUm3dmF8Cf8Aklll/wBfE/8A6Ga9Jrzb4E/8kssv+vif/wBDNek1ynjhRRRQBVOCaWmBx3ozXGbh/FS4pu7Bo3Z6UAOJFJtpBTxQA1stxQBinjApeKdhDc460daRuDQppXGBoxQ1KKAF6UxuTmlJpO1AAOlIy4pR0pfvcUAIvAwaUtihqb3xTAeGzS4pmOMUoOeKLiF3YoyCKRuBTFbB5pDJBjtSNRuz0ppNADsDFFN3UUASEZpO2KOvSkK85zTkITb3pQMUZ7UmSamwxBg00mpABjGKa0fPFFgEUZqQAAU1VIp2KpCEAoJp4XApjAhs02O40Nk4NOytMPWipuA48nNLnim8gUgpXACM0qjFKOtBNABjvTepzTiMjFIB2osFwPpSL1ox81KCAeaBki0pANIGGKTOelWiQximlc0pXNHSoYwAxSHG7FG40oHOaLAWh0FLQOgortMArE8V6fNqeii3iieZRcQyTQRuFaaNZFZkBJA5A6ZGenetuigDyDx1DfQ2/gCPUnka4HiOMgyEFxGZGMYYjgsE2gkZyQeTXorRg85b/vo1x3xa/wCQl4F/7GCD+ddrit6TsjlxG6IjGf77fmajMWJlJY42nksfareAKryEG4QdtjfzFaptnK0N3x9t5/4EabvjPH7wfUmpfLB6CmMtUrC1GoFJf5mxu/vH0FPESerf99GoEjIaTH97+gpS0i9CabXYWpLLGohkOW+6f4jTljQAfe6f3jVZ3cxOCf4TUyvJtGSpGO4os7B1JdsJ4ww/GmyRxbRjP3l7+9N3n0H4GmSNjaMHlh/Okkxk+yPsP1qiyINcTj/l2b/0IVbJ5wPzqkwJ1tOf+XZv/QhSAvmKPzVyo+6e30pfKTPCimFT5q4PY/0p+3mgViC+VVtSWGRuXsD/ABD1/wD1+nOKraStteyysBE3khY9qnO0gd8d+SPbFXniSWNklAKEd/51gS+dpWqy22lTsZZEUywupcKSfvjAyGwD16k1m1e6W4py5eWUtkdNMLdZUV4wzHjO3OMnHP41BLbRecUeMGFj8wPRT13D05/x9alsxHNbEBJFdsFvMyWPvzz/AC+lXFjbeC2DwQa5W3GVjrjBVY3ZjG1igZllO50CsWGVIHTdn6dau20TPEQ/LKzLkjBOCcH8sVK9jE29VG08Edwp9h6e1Rz7bCwa6nlC+RFmV+gYAc0TklHcnllF8zWhi6yi319Fo1qMSyYe6lQEGOLPTPq2MY9D0xWxFZRxWKQQKsarGFTC8LgYHFVdCt5P7P8Atd0P9Kuz5snGMZ6L1PAGB1NS2srrBC8se2EoMsTkg4HJx0HWvAqVJVm539DXDpR9+S+L8ESfZ515xC3+wAR+v/1qZIbYqv2iIxkMCPNXgHPr0/WpRcSAvNgG3BwMKc4x973Gc9qSWQTmJkDhVcMWYFR6d+vWs9neRvfS0X9/5lJJC2s2sggBRreXARucbo+TnH5Umo69Z6VL5BQvdT8wWykb5Dznj+EcdTjv3rlH1m81vxSo0t30+0Nuw+0OoLTZZQSinIHO3k+nStqHw7aaVAfs8TzNJzJJI+6RzgDlj14H5gV6+Fws6sUmrRfUzh7WrZw27/5Lcqpp91qmqDUdX2gxnNvaq2Ui6jJ9W68+/wCFa3kxqpAAGMcDpVOJxE7K/wBo4AwGQsR17jr+tTeZMwJWL5cfxtgn8MV7lDDRoR5Yf8Oerh4U6cfd3e/f5mXr0ASSzv3CmOyl810bow498AgcgnpgjvXRSeWSWXkHn9BXNapdpqF1b6RGHEkjLNP2McSkEk8jqflBGea07q+njuVi+zlxI4xtOCif3j/hXgZrHmrPk3sr/wBehxOUHipKPW33kOp3N5btF9js/tJLHcAwGPxzx3556dOasS6hDZ6cb/Uo1t1iXc4+/s5x2HP4U4n5wc81naqNQfxHoq2ob7EfNF4QRjopTIPuDXm0PedmdMVqYGu3Go3HibS9Z0nSnv4I7VjCCCmHIYEkkYHBHcZxXM6H4h/4SQG21ewle2aM3MtzbjbKsihm3nYB2OzBHYeo3eqarrNho1i15ezrHCDtDerdh9TXCeGNN1DQJYdQbT55oXSb93CuHAdww+U4wR5Y4OPvjngivQhKU46R2KqV5px5Y6fjYsWLWNxpckmlaFqOp3dowEEmoquSGOflY5BCkA4OOvXqaTVpj9rthq8VvqGqWkbSyxCUpaQKTlWcEE5xkDjnocnFad34i0i71K2QS3cOqxCTyIHiYYbb1dfTp39+nNcppAVtNvbu41K0vXt3acW8cgY3Vx03vkjcqY+70+U5JxkyptayujKtiIpRcG7vd/pc7Oy1u0vI1uNTjFn/AGhBhY3mAbaNwJAzuxgZyAOo69a5Y6FaaN4hXS3t7DVILxY3jW5tF3Ab+fn+hLZx1UDjIqaLSU1hBZw4aRAJ7vVmj3szbTnYTgnAAAxyeTwRk6Hi3QbQRS6ndTlm0xIGTcdkflliCCB7enJ5HUgjHl5JOCe/4M44U5Obi9F1fVPr21/XQ6618JaFaXMdxBpkMcqEFSgIAIORx0689OvNbMtvDPE0U0SyRsMMrqCD+BpkZLIr8jcAcHtWVqN7rsF462OnJcQeX8rNIqjdx1yc+vGO3XnAwTblZs7rRS0Rs29tb2sQit4kijHRI0CgfgKrgXMd7M080f2RgPKUKcqe+TWebnxEYbZktLfzS7GVWYbQu4YBOcg7S3TPzAdiaSS48SSQMBp1sGK7SPMBBOOvUf5/MWkLmcU1FFXxHBCuNROySEJ5N1FIcIyE/K7eyknPba7cHAFcte6tBollfm/jmuba6gc+VaJvcbsCTgEjAzuPJwWJ9BW++ta7PbyWZ0yGPUjCWZY23qjHAAYgEKRuBwTyO1ctp1neabqcsk8GLS32NKZsKygqwkUDp5YyMEHgAACu2hzRjqtvy6nHiUvZ+1vrF7dT0TQ47Wa0F4Ikhu7jH2ojqZFyrA/QgitNo0HR/wBa5vwhKxsBHLDNE8iiTEowWKny2I56HYr/APbQetdGQP8A9ddLWuhtz+0Sk3c8s8V6eJ9c8RWpnht7e6tbGISzTCVIz9oUNlM/Ip3jIOAcE+tdjqthFbWH2iS5vFiSCO2Mdq4Rcbx8w7r7nPC5+tcXNpY8ReKbwRzXDpqF95RfYkUkUFsvzYDAbgJ5FXPJwvGcZr0uzs00+3tbVpZJFt4gPMk5JxgAn3PNU+iG2lT367fqefwmyULYeVrsMMLyXYkj+8X3ZLZ2gAMuW7febgV0mk6Dp9xdDUPtGpj7O+wJdvgKVO7oRnHI7447V1KM3nIrxBVfODuyc+/H1qaSFGTBVSPfpSk2RBKzsc7o6LLqWuSbty/blK88Y+zw4I/Cud1i1vfFusalpZlax0+zWMRycB5Jc53KeoUccf7uCM07X9TTR4dds7O6Fvd3l35Vv8pbb/o0OSAOVx2PQehrjNE05F0aFbmSTQPOET286N9oaQA5bOPmViUBGApG0jp1uz3NaKlGPPbra/n+vY7XUNNs9MsgdY8QiC7UMYGSQRFByAIlzlQRjIHpVG0lMniI6RbXviCXfw92E/cIdmQSwJPIxzwOQc55rT0Ox8N6tcW8ZaXVbq1izHc3sZJZCQ2eQAcF+CRketdgifZU24Plg/Lhfu+30qXJWsLlgnfc8/ksPE2t3OoyLp76WcDyGmmDxzkFQd4B3DhQRwMY45zm9beF/Ej6Lb2l34lkinikYmSBSdyEDAJyp4Oeff6V3ix5H1pwhOelQ2+hpGXK7pL+vW5xtx4CstUtrOPVrq7vTbR7Nzy48zknLH72efXtV+Xw5pb6s0i2Eb3MysbiVyxwjAgjr/FyMfU10zARxsxBIAJwBk1BZRSLb7pyTK53sCchSf4R7DpTu7FRqNa3PN/HHhq10Y2ev6LbR213aSB5IoECCSMYyxx0x3PoxroLK+GraVYXonbyHdJIrnaS8ZDDfG6jocBlLZI659+jjjju5LwSojqGMPI6rtGQfxJrgdDRvBvjeTQ5WcaReZlsi3IWTHTPsMr/AN8eprrg1UpOL3jr8v8AgFzXPT0+KP4rr92/3noDIl1bELIHikThlPBBHYisVI0tVj02a78ydFONikEr7nt1HSo2nurgrNo9q9tGQGDySKkcgbknYN3PfOAT61VhGp21q1xeS273l0Qxn+byYwOihc5AxznPJJPHSuKCvNSic1K0pqcTQigWNm2uxPTLsWx+ZqR2KqWZlAHJOOn60DdzuwDxnH0qtcETSi2+8CMy47L2H4n9M16F3sehG8nqZHwJ/wCSWWX/AF8T/wDoZr0mvNvgT/ySyy/6+J//AEM16TWJ5QUUUUAUQvNOIzxQT6UAmuI3Gn0pegoxikYcUWC4d6etM4709WFCBj+MU0ilJFJg1fQQhGaTbijG2l3VAxG4HNIcCl+8OaUqCKLAR5yaeopuwg08A4oQCnpQBgUbcmnY4rQVyNjQrAjJoxgc036VDGPJFJ05puCaCeOaVwHE5puMmlpRQAdBSY2ilyc0hGTmiwXEUUUvaiiwXH9OlBNNNNNFwsOoxzTRS5ouMkBApCQehphJIpoBouKxJRuwaYvWlPWi4WHbuKN2RTVwaXAp3YAoBOO9P2UwAZ4p4OKaEIynvTMYFS5zTD1xSYIaOaWk6Gm55pFE3GKQEZpoORQR3qibCsOaZt5p4HFLikMQDilHFFIaLhYUmm9aaaQZpDsPxThTM0Zp3FYujpRSDoKWuwwCiiigDzP4uMF1DwMzEADxBb5J+tdl9phHWRf++hXG/FsZ1HwMP+pgg/nXaZCjpmt6Wxy190IbmEjiVP8AvoVAZovtCfvE+638Q9RU7YPTioT/AMfCf7jfzFbJI52h/nR44kT/AL6FBmj7yJ/30KTPpQWPeiyGMSeHdJ86/e9fYUpmiJ4ZfzFIhy0n+9/QU88DI5PpT0ERTSRGJ/nTO09xQrIUX94nT+8KzrjW47eJmns7mP5AcEJnngcbsk+1aULl7eNgCpKg4YcjjoatxcVdozjUhN2iwBjGP3i/mKJHTA+ZfvL396lU5UGkccD/AHh/OouXbQXemOXX86oMy/24nzL/AMe57/7QrSHBqm3/ACHE7f6M3/oQqbj5ScMgnXDpyp/i+lSmRezD86RiyygY4Kk5/Kl6nk0CasNciZSiuBkYznpWbYGVNQuXDgTm3jbaWVskZGCfcAHGe/U1pkAcjAqCa3bzzc2u1bkKMqx+WQc5U+nbn/E1nJdio2asy/58csSXEJDlc/L0JHQjnv8A1FTQXCSx7ty4z6/07Vm2eoSLcSwNGBtO8p0YZznHUHnn8avbkSZLhD8kwCkjof7p/p+IrGULaGkKnX7/APMcZlEzksAgAJbIxjFc5HcXHig+Zu8jSlfIhJxJOBjBJ7KeenXA5HOLOt3Ml9O+i2bfvJlH2lwM+VERyP8AePQf/qrQXylgiFuOIcAKByF6EY+n8q8jG17z9nHbr/kO3tpWfwrfz/4bqK9wzoscSNEWYJubA28EnHrwPpUQQQLCrTubfbtI3AbeOCSMHHb8qtTAyR7kHzqdy54yfT8uPxqv9uT7IpRJGYp8gMTYJx9K4lLT3UdE0k7yZPsi2su4lGGCpbIrjvHEl2+g2ypNJFidI51Bx5m4YAyCMjP9K6iziuRE375dhYlSVySD3xxjnPFYHivdezafpTSqzPcLNKEQjCJzzz3IA/GphDmqKG7bM6y9pT5VdX0+8isLf7JqlrBC6CJLaRUULwBujreeUFNjlRJjOAeo9RVGDaNbh7/6NL/6FHVu/eDYgljLqTgfLux7+1faWXNZI9eSVP4dEiqGQyt8652joRx1rLnv7u61k6TpwhSVYhJJPPkqoJ4CgdT17jt61bWSJZ2liwkBQKTt2gEZOf1NJ4bt2uNV1HVApEUmIonIxvA7j2yP51x5tiJYeheDs20v8znxOIm4xjTdnJ9Oxa0zQbXThJNPObu+nIM1xIQM46ADoFHYVj6/GIp765vne6sZIVVLWFcuGXJIGPvEnGBXYtwa4Lx2lx5lhcvKY9KtpjLceWx8ySTpGqgYJyeOD1IPGM183Qk5yd3uZumor3dOpgz6t4chE8hn1OXzFWKVhNkjDZ2/e6jDdPcVqwjTYr+w1ffcCykt/MhzOxYnIUFlJ6Yckf4nFcWdKudGv4tYNpBDJftIjWpeR2hUozsSWchjheRt9hjPHoWha9c2GzTvEKLA4QCG7VNsMozjBI4U9OuOuMdM9bouknZM0VVQ0a+9dzn45NIl8Tafa27TiyjG9LbncJUJQMQDjbjv145PPPoQZfUVy9vqOn3HiPVtdubhIorENYoZG2lVU5k49CwGPWtvR9atNZWc2olxCdreYm3uR/7Kf09RXq4FKNNX3ZthnGN9dWyYRIyyq2wq7EkeoPFUh4a0QFWXT7ZXVSoZUAIBznnv1P51rhQO+OT/ADp64YcZP1Fd0oJ7o6XL3bM5nw5aalYaY+j209oPshZCzjlgTkHaBxkEHknr26DRt9D+26vcHVbtrzYsTrFgJH/FjIH3se/5UmptNpEr6rG0RQrteJ85bAJ4PTPA446Hmr+iTpql5dXG2Rf3cQKluhG70618ziIyo1ZQenb0PIhNwm6Mt9behqsVHHBbsuaaxfaSYwf91v8AHFW1hRc4UDPXAqG6WVLZzAoMmPlBGf6j+YrjVrnQ27bnO6he+ILe5u3htLb7CkTMkjTBXB2jGc8cEMfcEDjHNaPXNR1jTGjW18mMtiWYOVYx9TtT7wyARkheowOeIPEGpasPKiu7CGCFVaX5pVYlwQkZI3AffdSBnOVGDxzmafoGtXGixSy6YPNni80vFPEh5UEclS2e2d3fPFehh6aaTaRx1alV1PZ09e9zrbE2FtGtvbRJauzFVUKoAwcYPoeuM9cEjgA0zUbZQq3cTfvASSN5+Zf4gUHJyOdpycgcckjGht9YtrS3uWiN5a52G2vIsXUaqwOAw5cHbnHcdmzirFvqVm4iRTdwvgb4mi84o3yjnbyCDk5PIPPAXFegqkVvoTOqqbcKitb7vvQ22uG0zUNOhDbrZnAib5vmikOMZPcPsJ64A/2qm8Ya4tpYy2dneqs08cy/aoZUzZFFyZJM9EB4PGc4ABJFYGv6hBrMKadoF04jhk/0q9ZQiWqso5AABaQk5CYJLEjjGBreEvDDXMn9pX8FzBH9rNzClwSs9xJhlaS5QoBu6FVHyqAMepmEUm+3QnDJqLitr6E/hDQ9t7Jqs0M0axwrbWYuNju8f32mZhlg7u7lgSO2RmusihWSeSY5ODtXJ4GB6fXNPuLRSVdFbAGGRGK7h/8AWqaJkMQ2JtUcYxjGOMU5W3R0K7lZrYY6I4AYdDkc4xQYIlU9QOvDGlcjcuF5zWH4v86Xw3c2ltKkVxeYtkLSBCd3DBT/AHtu7HvUrokacik9Tm9BFlqfiTxFr89iRbWF0UtXO4uSIYxIdnTkKpBxnn240LDVRNrV3cGRI7FUQRIYQGOUDKvHLZHmN/s47jONLwlZnTodRsnkeV4LiKNpJDlmItYAST71rX1tbXcZiuIElUNuAYdDjH8iR9CR3qnJXuaScHDkt6a7Faw1DRXjc2Vxapvbe4XCFmKg5I4ySCOaum4tmWMo6yeZjbtOcj1rKfw/p0riU2UQmD+YHGQd2c5yD6irFtptjAxms7eOOdeoHUD+77f5NJKL2MW5R0ZrAKoA7ClyvrWRqOvWulRq1wJG3h2UIBk7eowTnP06d8Cq8nivT1tLmcJcN5BUMgiILMSAFGcAnJx17HtScbFJ82xozAXV4iB0MMDbpBu5L4BUH2Gc/lVoMuAciudtfEelxI0e+4Zhud5Gt2AJwST09iPbgelEvi7S4bJZld3JXJjC/MhyFww7HJ/T6ZGi27u0dkadlO0kM7FgT9okUfQOV/pXHfEW5itf7CuYsSXEOoqqgHtjcQT0H3V61at9fS8uYbS6M+y6d3Uxo64OcbM/eI5zn5Rj8av6/oUeraVHbQv9llglE1vJGuNjjODgduTW1BqNRN6G1KcFWu3pt5aoqWMGq6dqc1rcahby204LWcRjGbdV6qcY3dRz7VHd6gbeBLNSJFhRPPdYwECEAYG4nnkH0weetZHhbWzrls73XyXkai0Rwpw/CkkDJOQGBJPueldhcPCiJGxQY52kjp0zUJODcX0dvuCPtFeErKzstO2n9eRzHh67ujCyyyJPbyyFreWPJRVwcDJ5PT8OB9NVb+3s3hgu5EinmJ2ljnzCBknPbj1xTrcLcQyhflLNuVgOnZSPwANPtiJ41M8SC4iJVvl6N3Iz2PX6GuiMuZXOvmXM+ZfdpqZXwJ/5JZZf9fE//oZr0mvNvgT/AMkssv8Ar4n/APQzXpNZnkBRRRQBT6dacuMVGx5pVNcSN7DyQKCARSEZoFUKwwrmlVcU/FFIYmOadmkphobCw4mkxTDnNOFIY4U7IxUeaRsmncVh/wCNGaj5p69DSGG6l3YplOABFPmYgJBpyqCOKbgUoHpQmIcE9Kay+tP3Uh5phqRnijFL1pueKkoeuM044FRA80/ORTQmhQQaKbjFFMVhpJpB1qQim7TU2KuLRSEMKB70AOIzSY4pQeKOTQA3oaN1OxSGgBFFLjtTgKQ5zSEA4oJoPSmtnFOwChqXNR4Ioyc4oAUn5qUUgGTT9vFFhjQc04YpMYo607iHcUEZplOBNFwsKBgUxic0/B/CgigCLOacKCpNG1qVh3Fpe1NGe9OBoAtjoKKB0FFdpzhRRRQB5n8W/wDkIeBv+xgg/nXYE1xnxhZkuvBLKpZhr8BCjv7V1wklKgiMfQt/9auiitGc1fdEu4Yz3qM8TJ/ut/SkLyd40H/Av/rVEzy+cmUXof4vp7VukYE+/HbNNLE5HSm5kP8AAv8A31/9alzJ/cT/AL6P+FKw7Cx5y/1/oKfzUcZk3SDavX+97D2qXMmfuJ/30f8AChgkUJNORr17ydjKyj9yrdIuOce59avwf6lDjjaP5UP5gRvkTof4v/rURGTy1G1eg/iP+FOUm1qTCnGDdupJ+FNflR/vD+dH7zuq/wDfX/1qRy+B8q9R/F7/AEqCiSqTD/iep/17N/6EKuFn/ur/AN9H/CqBaT+3Fyq/8ezdG/2h7UrBcvn/AFy/7p/pSsuTUZeTzV+Veh/i+ntTy0n91f8Avr/61OzIk1YNvftTMguwDYyowR260ru+3hefrVdVcSN8g6D+I+9NK5JUkaW2vI3mQMFyEuVUllzxtPOSCT/hWlDfx/ZpEk2EoSFAIIbuP8KxLi6v5J7iKOSNI45dmNpP8Knrwf4qhSOdGEbLCMglSrntjjGPxrV0I1Ips6sPg5x953cX/wAMVNN1DV7T7R5WmQi7nk8y4nnlADsfQLk4x0GeOKnTU/EscqSTTaU+OsYRlyOM4bk+/T/Gq6Eia48wTSSBhgI+3HHYD+ueo9abfT3un2800NpDPO4GzzOBngcn6ds9fbpxf2HhY3vdv1LpYW1oczS7t2t62t/W5qReMIJZ47a7K6XcY+eO7Thun3XB2nqOQTya37a8tJIohFcQvkAKEcHPHauC1C9m8yOKHSre9ikjQlIZsAPnJ9j0GMDsc9stttERY4p7eRtJlKBikbEAEYOMNlScLjI9+lefXyGSTdKV/J6P/g/gW416bdmpf19x6ADcpKXlmt/IGeAhBA7c5x+lcXBNHeeKdZlLkSLMsCSY6IFB2qemc5J9gKoappepXFvHdalqtxdMuAIR8iKSOpVRyQRwevJqv4TufOt9QE0btmdMuoY5YKvpyD09KWBwFXD4qm6qWt9uljL2k1iYU5K2719PwOrSN11u32ylh9nlzuH+3H6YrTlE6qdm0g9Cxxt/Tmsu3GNegVScfZZcguW/jjx1/GtS6h86JuCG2kDEhA/LpXvS+LU9ad1stfUwZhLrGojSkZhFt8y5kU4+TcdqggdT14IIwPWuntIfstukA8sIihUVF2gAfia5UXT6VrNxeQwO8UyqbiMJkrgYzkD0A4+vtjpLfULfUYs280bjnIWTDDsfcV8lmzrfWWqqsuna3l+p50Jp1pc797ZenS369bk1wbggCCSND33oWz+RFcN4lN1L4j0u0nkiNoZ5LhIxnPyJgZ9cMxPftXasBbqSAxH++zn+tcT4pjlTxToF2Wbymea3Kg8bmUlT09j+VZYP+LG+1zpUrb9bfmjB8aJcY0yWBZdqzskhjjL8OpXBAPQ5xnnGc127WkV/Ym2u1WSGSIBkx39QapFH3bSqkfX/AOtWlFlflwOAK+pjS1cn1O3kSk5Pqee6pDYeG7z7HPYrcarcuq6XevHu5ZgPnxjOwYOTk8fSut0PUvD+kaNbRW2oRusmHZ2J8yRmPLsDzknJJPath4UkdWkhjZgCAWGSAev51Xj0uwhlSSOwt0dAVUqgXg444HPQUqWGjTbcSKdCNN3iizY6pY6i7rbTLI8R+cLzjJIHPTsav7his+GFI4WRIkRWyCE4z+lSQsASPKj3r/nPSuvlNLtWIdcdE0u4ulIE1rG0sZHXp09ecY/KpXn1W4ZpdKWAXDpbs4m6BCHz+PSq+ryJHod+8yIIVgcuM44wal8LNcCI+epEhtoSVY8jO/g9efxP1NeDmsFGpGa6r/I45v2eJjK17r8u5o3Go6hFOXtbWG6t3wImE6oDx6k8854xV21uJJrJGuBEs/RxE+5cg4OD6cVnt4Y0psE2SkgADdK54HTv7VBcaXbaYjT2cCRXc22BHyT95hzg9cfePrtryIrmkooiTsmzO8QXkcemajqTbi0kscEYBIwiSex/vb29xjPTFdHpKyQaFp8M2fMjto0fjuFANc1rMIvLi20GBB5aoMgNzyCo59lDnkHOBjkc72sa1Y6LZvdahPHDEi7zk5YgEZIHU9e1eu4KLtHpZf195x4eXNUnP0R574pg1S78XXz6VHFqEmnzWV79n80uYztmRlILqFJDBgoIBC5PXBg1C81fxjdLaXFsLiIFN9hYurLBMql/nuyMIGAwQgbqBkZqdHuPEetSw3UFz9m1G8j3wyQiVFtYVkILAqNqSOw2hxu6kdBXplvBHbRpHDAqIqhAF7ADAH4VrflS7nTuznNK8IGGy8/VYba9MSpcWdhHCI0tJxlm2nJ3MWI/eE546811WmXFzd2UMt5aG0nYtuhLhtvJxyPangn+6fzFRPKyyIArd+4pptlOSULW+ZoYqGMGNzGehJZT65OT/OoRPIOqk/iKa15vDL5UhUdWXHB/OlFXM5NLUnmkSORAdxJzwqkn9K4vxLqFjd+KdI024vltntJVvfJkQ4cjIUlhwv8AEMHrntxnqIbhxsLJIznOSQBn0+lcpoV3pWveLNX1V7BEkgf+zxNLMHWYIdxIU8DBC8jOa0UbFUp688nZf5+p0OkFv7Q13IGfty9Dx/x7w1fjEkhbzFRTn+Fi3b6CsfTXSLVtelfeAL5eTIQv/HvD2zirjsbqQtGGUKeHz14HQZ/WpUE0ZyqNPTfsaSowJDAY9c1V3stz5kioIz8gYMSeTxnj/Oag8wyb0lTzNpxlgPQH+tQXU0iRSB4wsW0jdvwRx6f/AF6Ixs7CnO6uXFWIylZUR8OZYiwztPQ49Dyef9qqb39vNqnlsVYwsFiVclt5B3MQOAMEDJ6HcKryyTXItDCWSMsH3gDcw7jnoCO/uMdjVtY2hLmGPaHJZlwMEnqeD1NVJGtOSgmmgCXEoke4cJGV4hQ9Pq3Un6YH161IsUMNr5SxIsIXb5aqMY9MU0yF4XOxgQCCMjg/nSqxdtxjYqOF5H59ai2g5VHLRCxxY2kgLtGFVei1k3fiOKzuZYJLO6Zom58tN2RgkEdsk8Y9x9K2d5J+6f0/xprtll+U9fb0NRrcErI5Oz8F2+l+JrjULaVooZwTFEg/1b4GeSenBwP9ojgU/X9HuZ4y8l5vDYQoYiQ67wcFV5OAWHf9TXSXDjzYF+bcWYjHb5SMn25H5iqt6kqC2GS37wBsdwf/ANdKpepLmb1NKkVOSnJu/q0Y0WqXMMzR3Ng7Ybb5sBDKT9M7hz6imaVcwvcQul89w88ZDibasgxggbQB0y/5+mK2Y4ZBGw8vLc8Y6msvxDpljb6bJdRWyLciWMo/lgnO8ZA4PXmmqk6avukZutVpK/xJf18yv8Cf+SWWX/XxP/6Ga9Jrzb4E/wDJLLL/AK+J/wD0M16TXQSFFFFAFEdaXPNKFoK81xHQKKXim57UYp3FYd1o2800E07rRcLCMTUZJqXFNIoYJjRTqTaaOQaQxw60YpM0pNACEUgOKdg0dBQA0nNKBxQOTTqQhuM0oOBSdaDnPtTACaA1NbJOBScigCQniowcmgEmlVaLDF6ClHNBXijp0pgO4optFFxWJMikJApuQaMkduKrmQrClhimMaOpzikNS3caAHtSg4FJ3p3akMAc0EGlAoNACjpRR2oyM9adhC4ppUg0/OKazUxXG0ZANNzSEZpDJeo4pACDzTU4NOJoAQ0lHFOGMUhiYo6UuaaaQhQT2p4PFRKTTwR361adgH5FJuFN6dKQnPanzIVgY00HFKabUFF4dBS0g+6KWu05yut9avey2S3EZuYkWSSIN8yK2QCR2BwfyqvY65p+qLE+n3KXUchYCSI5X5cZOfTlRx6iqVzZTt4g1C5eyee1l01YAquoMjBpCU5IxkMBk4HvUnh7TX0+1kV0mSPzWNrFcSeZJBEQuULZPG4EgZOBtHagDi/i6cX/AIHP/Ufg/nXXBsjNeefE+11eK98HR6hqdtdl9dgEZjs/K2HOOfnbd19q7JLXUAMDUIwB2FuP8a6KOzOetui+WzjP6Uxj+8Q/Wqn2XUM/8f8AH/4Dj/Gj7NqG8D+0Y8jn/j3H+NbmGheGfSnc1RFvqP8A0EI//Acf404W2on/AJiEf/gP/wDZVI7ouRj5pPr/AEFSA5OMVnxWuo4Y/wBox8sf+Xf8P73tUgttSx/yEY//AAGH+NJjui64/dt9DSxg7F+grPkt9Q8s51GPB44tx/8AFVILfUgMf2jHx/07D/4ql0C6uX8VHIOF/wB4fzqoLfUiT/xMU/8AAYf/ABVMe31ElQdQj5P/AD7j/wCKoQro0f5VQPGup/17N/6EKQ2+pf8AQQj/APAYf/FVRa31E62n+nx5+ztz5A/vD3oBtG3wZRn0P9KU4yeazvs2omQj+0I8hf8An3Hf8falNtqI/wCYhH/4Dj/4qmZuxoZA7c0wcyN/uj+tUjbajjP9oRn/ALdx/wDFUn2C/kWVW1FMEbTiDBxj1DcdaVxJLuVb+2tbnVFhmVJkcfMrYby26A89MgAenH402cRIixOJAwPymONjtPTqBgUS6HeQQu0eofLncyJbDOP9jB4I7Adf1GF4vTWNI8OalfQ6sN0Nu88TC3B3FRnGTkY5H/681pSqtOzPWwlSMYuPcvM8ptppbSJZboqsiIThScAj6ZNQNfm2iC3On3U07QqZo7cmRVY9V5OB2xz3rlvBep6h4mMwg8QS2z2qqs8LWiB5HKjDbWHyrgY46+g71PDGreIvFmlsBq8guwHZ0ezRYmUMVG1toycgE4OOMHrW7qJyVup1qpH2VuVN6nY6HrMsyw28umajEXyyyyxDYBgnlgfb8SRUkXiEtFGH0nUQSoJ/cE49Pcn8K5DT9a1+bxbqujz60yJYrCUDWsYMm5QWB4GOM4PFXvBN7rWr2+sedrJL22oS2aZjViFTGGHuc/TiqlK7va1xUKiUY04u9kdfJ5TZhuJ5PnAJVwuE79QMdvU0W8Ftp+neXZRr5UfKpEBzjHAxx2Ary3SfFGu3txYQTX5Jm1SS0ZpbVUi2KD0kGMyH+7zmt5Ne1G38bR6GLuIWVwrLDL5SkmZMMy9c4wcc9walVItJjhrLmt5X6nb2iF9agkErFntnJZQMY3JwPbn681s3EkcEWZZVUf3nIFeN3/iPWvD+v3D32qJDb3KXENjdJbJlZUYHY4xjDYAB56/Ujcv9W8UQa5r9tFraEaZpyXcayWybJCVYkNgA4+XqPWsJSTkS5OL03Oh1eLT7+9sZnjNzJbyCWLyjnnB9OvP8qrXUUaLJdab5llqSfMFVThyMHawAIwQMZ6gGvO9T8bagdDtNUjcSTyolzNbmPAWPIDkHPPJwO+D7U3xD4vv9P1PThBrBSzuYTI8wsBIqAAkbC4JJ6ZHQZFb1qdGrS5Jq60/HY4q0p1Hy1ErdLr8V1+5ntukakNV0+O7+QRyLkKM7lPcHPcVznjSZ1g0xLZwLk6nEYVZiM4Jz68bSa850i68RnSLDxLJqr2kl7erHFbRnbDIpydzJnGWKYx7nviup1tb/AP4T6zikvVYx2TyxnyhgEuQ3GfTFfJQwM6VeMZPexVPnUVCe+n4suL4oihuDZajhL9GVXSEblJY/LjnPccnFXY/FWnRt+/do2Jwq7SxwAxOcDggK2R2wfQ1nNHqrbj/aFuGJ4YWv/wBlU22/lMfm3kDuhBUm2B2n1GTwa+ojCWx68uaTvY6pZNyBl6EZGaduzXNmfVAf+Qgp+sA/xpWv7+CAyS3YIGBxAMknoOWA/M49aHFx1YneKuzoPM2pk88kAevNOQMziR9qlcgBef1rgheape75LokoAShiicCAZJDEjhTjuSOPQZNXdFg1BNNvNEvdUf7ZFGzMJ4gWdGHUHcc4zg4z29cVlDEwm7ROGljaNVtJ7bdn8zodea2uNNSC5nEdncvtmmB4VAC2ehHUAc+ta9hJE2qXbQuroIogCpyP4q4LUvCzrpF/O+ovKfsskZlmQNtAU/NnOeOfyqDwyINL1ueK61+JJYlQ277SySqcrjr97LY2j0FeXmmHk37S+mxhOpJ1eZrRnrcFzHNuCyK204ODnB9Ko6rKDd6fCD8xmaQjvtVSCf8Avp0/Ouds9AjnysGsz5xgqYmXKjgDBI4H+etSWtvrEupanc3epW5EEgggYQZ2x4DnvwfmAP8Auj0rzsHSUqy121FWdqbZzOp+Ibq01LUpbRxbX9zOYbS4niBijSPaZXbOCR5eOmeRjnIzHH4X13VJLbU7aB5IjNO8U2ojbd2peTLNHHIpWJSRkA72AAwRmtbRfDEmu+CLe21C7U7pJWLCDDh/MbnPHcA8jHA44rV0bU/EE2qXmlX7eS9vtEE5gBW5Bzkg5HTHTrg5rujLlVv61ObB1I00uZXW/wB/3MkM9n4e1Ka3tdHupJbh42eWLc5mYjBZ2bgEDuTk45wADVkeIpZra4e30q8MkT4XfGyqy7wpIO0nODuxjtjNaRsdVJG7U4hn+7ajI/Nv6VUl07WEiKQayJ5geTJbfodrKKtK+7OiU7dCHS9Zvp7yK2uNNu4ozEHNxLjO45yrAAAYPcZzxwM1dk1rTlUTm7iMQClpFYFRu27cnpzuGPqKi/sm9urUxzalG+9dsiiJgORgj7+RWPeeCp/sbWlrdWsMLKMqtocYXAGFLEcLnAx1xVJRvZivJpHQrdw3cgSGdXAQORG/Y5AOR24P5VMFKqABgCuGfwzLDqUVvDFBPAQqTXhjbeTw2Rhv9rOB6+grXfwLZT28aj7NsUbVxbkYGc44f1zxSGrXfcu6zeXUGnXr2ZImitpXRgm/DAcYA6nIAx71Fo+nDTPACwzWcau1m8k9sq7QzspZgeepJwecfSs7WdG1y10+Gx0O+SFi6KfJjWMpGWJcgluT0PqcmrupXdzHGkF/fxxQTuIxI0GBuwWwfmBH3e9aO9l2Ki0oNPdsy9Ge+k8QarBe6NbCJ7kNK6sJAjC3i45HOTt/M+matWt9r8L+Snh2FEZwWaOdFVeQDxnnjn8vwy7XWrKz1PV5JdbRT9rj2kQMVkJhiUAAHGcjH+eL9x4jFjdS2s1+6TIxBX7HnnaGAyG4znjOKOZtd0YcsU+zC+v9XtdSmcaDFOA/7mQOpkk64256HCnr3Ye9aGkyXepwTya1YeQElBijMu9SoGQxxgHn2xwO9Z9re291qkfkeIDNd3HEStYkAArk7cjgADOc9cA9hW69pqGUhGoRhSMnFv2GOOv0/Wk5XSRcYqDbjuXLddyLI/3iowD2FSKyuu5CGXpkVTW11Ly1/wCJhH0H/Lv/APZVVW3vYLjyxqS/v2Zh/o42hhjK/e4PBOPZqzcrs2hDSxVa51oxXMslgqECMKqNkspb5u/VVJOeOeOamj1DXBFGjaGisV+8LkFVOQORj0yePYZ6kWZ4tQSNs6lFxjP+jjj/AMep3lagRkajHj1FuP8A4qhu8SVFJlc3mtGW9/4l0aoisbclwS5BAUHnvye2OlU0uPEdzdCO402CKBky2Jx15479eAfqetankaiR/wAhGP8A8Bx/8VVW5e7tyu/UlLHoqWu4n8AaS3LWjTIdLu7q6vrhpIZFRI1EUzuCkgIB4GMg8jJ7n6VpSxG5IhlIUYOV3YNZT6ReyWixDURGgIK+QjRkAdBlWBx7ZpptNTt4IQuqGUwrtBkgDM2BjJJOSfeiUlfQcveknsbViS0JSSRXlViGZeM88H8RisfxLBNdS2drFMsAZmkWRl3YkXBXIPB6n8qVbfUI4xIL9NwB3EW+WIB+vPfj3pt/ZTahYk3GpoI0HmCVItpTHO4EN/8AW9c0mm0KbbXMl2fl3sUfgT/ySyy/6+J//QzXcvrulR6ZJqbahb/YY3KNcBwUDBthGfXdx9a8u+CWlalP4D068h8Q3lvarcyM1kkEJRgJOQWZC/PfB78Yrtm0iWXQ57S60+8d5NQnmjNrcrFJEGd2SQMHGMbh3zz0NdRkdHaXkV6HaElkUgbuzZVWBHthhViqmmW81rpltDcuklysaieRRgPJj5m/E5NW6AKhBzmgnmlJ4pvBPNcbN0JSjmgYzS5xUjG9KXPPFBpuSDQhEgJ707iow3rS8GtE0Kw7cKaSDSbjjBFJ2pNpjQnelzmkoWpGO3UvUUhHNKOlACAYNOpO9KSKaQgApSuaQEU7dimhEeMUcUM2abmkxjwwpSCelRYqRTxzQAcgYNIaCc0cUmMBRS9BRQAgOKUnIptAGaSEJzR160/HFJt9abGM6UuaQ9aMUAPBzS/Wo+RTlPrQApPam4ApxFNahgKHwacOaiz609GpIQEZNLj5aB1p3arAbikA5p9HFKwDcYpCeKfjNNK1NgEU5oPBpQtHXigBCueTQDTm6UwUMB+c0w5pcZpwGKaAZ160hHNP25pp46UDLo+6KWkH3RS12nOFFFFAHl/xfBOpeBwDg/2/Bz6c11ZR/wDno35CuV+Lgzqfgb/sPwfzrrtvrXVQehzV90RFXzzI3HsKBGxlOJW+6PT39qkOO1IhxM2P7o/rW9zmaQCKT/nq2PoP8KcI3/56v+Q/wqUYxmlxUXHYhijfYcTNyzdh6n2qYRsB/rn/ACH+FJCPkP8AvN/M1N2pSeo0itNE/l/61/vDsPUe1SbG/wCer/kP8KWYZUY/vL/MU/GKV9BW1GBG/wCerfkP8KGiYun71+p7D0+lGSCaQyYmjH1o1JuSGFv+ejfp/hVHyW/txf3jf8ezdh/eHtWiH9apM/8AxPY8f8+zf+hCpux3QrxMJG/fOPlHYep9qaUfOPNc5+n+FTXD4Z/oP61AX5ArWN2jN2ARPk5lbPpxSxFt0n71vve3oPamGSoo3+d+P4v6CqsLQu/N/wA9n/If4VzPiOxj1QPpE7SLb3UT5KkANkEEAYPPOScZ561tTXSwRmR9xUYztGT19KwtU1iKOWKQxMTEecspHJOehPOF+nzKcgZIIxTlZm9OcotSSuuvoc5YeE7KKex1GOe6gvIbYQM0MgXzVH97A+b8fQelLb+Fhpukx2+kia6jtpWmjt55Iwrv12l9ucE8+mceldFbGyuLgNEqFfnYgKODnjI7Hk1YihKN5jQq7byfMDktz9fyxnH8q7JJJ7Hr06CcFfX0PNUvXPxF1C2k06S11C6CGS5e5BjZUC8oDGOVRt3Xt75ra8Gz6LfW2sx2LXcMR1F5JXvDHlpiMllGOBgA4P5dasa54UfW7zzJJY4XjvxOjbiWaBoljkjIAHDbccE8d6z9H8N6nZza1G09k41W9eYtDIy7ImYbwAUPzFcjHI9+OcVz3VlorlKKjJ31uZtonh9NAi1i0a+udJtLmW/ji3qGW4QnLEY54GQD61fCabqEvhez8m+SW6H9pWlxvjDrgbiXOOSQ+SOQSeahvvCmo2MOv6XZNBNZasGktxNKQ8c23DsQExgg9vTFFlpIsL3w1eIlqPsFk1rdLHKyu7lAu4fL04zyc801Tm0rR9fvEqypylGb7fp/XzNa4stG1bXbzw1cTyXLiBrmaNyuUaR1I2kDgghT/wACHrVdLTTvEura3J5V9AFlGn6gu9ArqoJwu1cgcnngnNR/2Jqz+KtF1LTrq3N4iyyXwkbCOjlSyowj3HG7K7umB6VPplpq+kaj4ktYBYz3F9dm5B858xK4wMr5fzHHOBxWdnzaoqtapFytouv9eehPc+F7dtQNjbw/6LJaBF3spREXIChduf4uvvU+m+E7ARaYjvcltH8yOBZGRhhhgg/LyMce361vR2su22bzAkkKhJAecjAyM1ZggS3iEaEkDuzZJ9yTyfrXRKzSKoYdc3Nayf8AX4HIQ+D7Ox1fQ9NsppxarfPfrA7ArGyYOV6EDnGOR8x9a2Na0tz4y028bG0QTQs2/qD8w4x+tVfEGqDQvEejapJaz3ECrNBsgALB327QMkDkjGK07CyutxvL64eSZ2ZkhLBltgeqBsAsf9o//r+drUK08wTWkVYxlSlLEOKWzT+St/wST7HDgDnj3rO1W7sNFthPd3Pkx7gNzdyegGBk1Z1a+ntIkis4BPeTkrEhOACAfmb2Bxn61WstCURW1xrbR3+ppy0h/wBWpPHyp0Axx09a9PE46NF8kdZfkb4zH06D5I6y/IyRrNx/aEcU9hdW9tPxFcSqNpf+6fTI6fjVr7PJrUMc1vELiytpBMzI2RcYyCi888FvYnAz1ra1Kw0/U7N7W+CPAzBwPMKkH1BBBHf9a0dHsbTTNJtrKwQJawptjVTnA+vf615bxtWpDkl/S7HlPG1atN05v/huxXs40XUJJIyphv4w3Q7WZeOh7lSv4J7VlXliXsbOWVjFLYy/ZZnBwyr0VweeSCpx0IcgjnFWLrVbeGC6tmSc3tjMDbL9nYb2PKBDjBBDbCR23ZxzW61tHfwfarSVY5J4xu8xN6Ovo6ZGevYg9s44rWo7Sb6P8zmklJWTOd+ae4jiSUXreYypKYsRI+Dkqo++2B16AlvcVQs9N1hdSuopLpTqCiLyJpw+XHJI67TgGTC552r7kd1Z2C22J5pBNdFdrS7doHqFX+EZ7c9sk9ajSGG41W+jmSORDHCSrgEcFv61lOs5v39RW5v4juZCPq9laM9/5tv+7Mkptys0aEZLFWflR3wcgdsVm28GsajbQ2EdkNO00nkSsTJIchiSSCSSd2d3JJ5BrrbqCFrR7WYn7PIAp3SEkr3X157896l/dXEKFDgZBGOCMUcsI6rZ/wBdDGq5T9zmbIrIwWdtHaL+5WJQiiTuAOuc8/X1qG7tvtGltKm37TCWlik25KuCTwcEgHGDjnB4qzNcC0iZ7lgYwMhwP0I9apCK71W3Z2jNvpsoDupI8yVeCRgggKw4IOD16dazm18CWrFG8nbc0be7a6srae6k8pXjV2ABXBIPXnIq9b7Uh3rOrozfKcZ9sdear2SmOTYQihFVQqjG3A6AegzgVZaR94dYmdVyAFIyT68kelbJNRUWejSvbme42WzjuJFmY5IAxgnH5ZxUMkQkZhbzLv2NwrnA6ds8VbDmMjKMEbtx8h9DTH/d3CmOEtlTnZgdx1yRTi2i3GL1t6laOMfNBGPLLLukJB3AH3J+v5VaS2VG3pHEreqpg06NFkaRnUHcduCMjAJx/j+NLvgt2WEYQt0VV/wobb0QQjGOrscj4j0XUdT8S6JcxfZ/slldGeUuxDcBMbR3OQavaybC41Cwsb+NpJJ97QIAe2FZsZ7bx74JOMAkW9c0a21GSOSeS4ULG64hlZM5wMnHepNR0jT9SktRdsWeD5o08zHOQQfXOV6jsSOhINSeiaNXyuKi38vmcNpMvhoHU7n7c7W7T/aIyru2UW2hZiQvdR1GMjpXTT6npWmQ29zK8bo6ytHPFH5gCICzNuHbaM++KyNP8C6S95q9urXCLHceUmHBAQ2cUZ6j+65FabeELW6s4LUyOttC9xlCFJPms28cjGMMQOO9Q9USrRexovc2ySJK1/AUWUIwJXCMRwPUHkcH1pItRgu724jhmVzbN5L7Y2ID4ViM9DgMn5+1Zc3gDSWv0umluiftBmwzKwDkkjkqTjPvnmrEPgzS7aza3Xz2jIYHc4GQYfJwcAfwDGeueSSaXMrIOR3djXV2KDaCwx2XGfzNc1rvh24nsJzpkWb0y+dH5s3lgMSN2GXJHAz9a6gCG1hjhjVY0RAERVwABwAP8Kaku4YkQo+SMdR+dTd7pGsZqM1dnKSaJdppTWBsleObyxO32raWwRwML049utJ/YNtvSFm1GERfKojkyu3oMgckfUYGOvArq5gdg/3l/mKjdYpX8tsM6jPuPcUc91sD0ZyU9pp8sapa6xOzhBANs+cEAcgDksABwPxFattHafZo7KA3MaquAzW7qflwRyw9q1BbRhtxBJznkk0//loPof6UufojROKd0mvn/wAA5x9Mn/thLuwumt2NqYmeW3c5GQR8pwuevPX6g8QraXUUDJP4gSRiEbdJCAQRtG7r3x09/wA+qbp6VTKb9jbyRk9Dipb7hOSk9bv5nN6ZpF4l8bh9VknBtyixDhHXLc8Hrkg8Yx0qpa+G76e9gS9vJQY2M00ccxdCMjCk4H3sHIx2I789TDbuYCsTiIkkhtoJH+NWIYY7SIjcx5yzu2ST7k1cZW1Icm9Tm/gT/wAkssv+vif/ANDNek15t8Cf+SWWX/XxP/6Ga9JroMwooooApEc0Yp+BRjNcTRuNzTQeaeVpoXnpSsApFIPmGKXpSjgUwG9DilBpO9FIBW9qbzTgtKRk0wGEcUmcU4jH1puM0DFBpw5pmKXJzQA/imtzSjkUYxQA3p0pwfiozwaM0gJe2abtyaUNlaUVSEIRzSEU+iiwDAOKXpTuKTbmk0A0migrRSsA0cGpAaaRzSjiqsA7tTeTTu1ItJgJjmgjin0GnZBcj7UuDQDil3ZosAdaaykjtT+1NxxQFyPHalUYNPbApoPNFgJAKUHFJmmn71MB/WmmgHtQadwFBzRSLTqm4hMcUhHGRTqQ9KAIy1J707bzQRRYYoNOBpg4FPFADTntRil706kgLA6CloHQUV2mAUUUUAeY/Fsgan4HJ6DXoD+tdYZYyf8AWL+dcl8XVDan4HBAP/E9hHP1rrsADsBXVQtY5q+6GF0/vr+dMWWPzmPmL0Hce9TYGOuaRV/et/uj+tb3RzsTzo/+ei/99CnC4i6eYmf94U7FAAzS0FqMiuF2n50+83f3NSfaox/GvPuKSMfIf95v5mnkcVLtcFexHLcxlB+8X7w7+4pTdxAj94p/4EKZKMqP95f5ipeB2p2QtRv2uE9HXP1FQNcRi4Q706N/F9Kiu9Q+zTJElvLNLICUVAMHHXJJwOoqjZX88+ooLl4P30bvHHE2THtKghj3OT+hrSNJ25jnlXjzcvU2PtcfeVP++hVVbmP+2QfMT/j2bv8A7Qqcn0qgwY62p9LZv/QhUcqZpdmhJcQOzBpFHA5BHvUReLfkTL+dRKGMrknPSp0GRnFVZIz5mxCYgo+YH8arphmkLyIo3dM+wq6V+XBFIqbmkyT97+gpJmrWxUnEMttJGJELEccjrWBHEnly3DyMk5i2bjg7Ao7g9SSx5xzgE4GBXW7FUcVg3kbrePCRJ9mcEhI1YGRvvFeOD1Y9u+emaTet07Hbgm1Plva5kWMkIhknhVIpo5HWWIbRlQ+MnBOQeOvI69KnXVLa2mZILeADkZjkQE+gx19akt4Uu0t02yE+aWDRy5VSSxcAgDjKkH6n1NTizguCytDKuP4nbIP5k1206sZ35zooxqvm9k1vp/Vjm/FlzdXZt4bczokW551ifZ5q5HyK+RgnB5+o4zkZz+JNautcW0gjiKQ3QysQQsYzG+OS+M8oSOo5PQV1t3pUCwgpGXferEbRzyOoGKjRfs1xDHGiLKwJRXTcVAAHUcjjjmqcINXiza9eM/3m2mxzHiS21u8u9Ae2hmL26kyukq7fMzEfm+cYGFcZIbGTwc0tnf8AiO6WSR9LtYnWVkdJAmZPuDBIY4HL/kOvfq8SSMFlumiJ7FirH6Dj8+aSaKSzQiBVJkIUSPJ82eecY5xkn3p8vS5d5OXtGvd/Hy0OQ0W48SWeqKgs3eSVJypmQBYgI028K3TzFA6/xfiOu1e31W3nS90uaOe5aMrPGxCxttjbbgZyCX29+mR71z1/ZWev+JLKR9WtiDaSxR27vvjlZWPyuoI3feRsf7A9a76IJBBHE1yJdqhAW+8SOOT61xyu5O7LhN01yrRM5A6z4jS+EP8AYiujziPzBIMEc8nB44XOcd/XCl9lqHia4vbe3utJW2iOGluMggAH7uM9wOvv7V0jRSO8nlNCBu5Dxluw9xTZTApZFjRZADyyEL+dacvmbxk0/ef5aku3jkZqB7mNSFY4+baSRwpx3qss8LXP2WQwtICAyxHkZBIznkdKmghxDh4oQmTgL9e/vVSitLlznNySSt/SMVNQsbXxFdXGoTiErGqQFt20rjJI7Z69P6cXrmOy1aNJ4pxJGWwHifIzgj8+TU7I6ysWWIQ9RgkEfXtWZ4XSF765s5EZZGnaXGTsZSScqen4V4GNwjoT9re6k/uv/Vj5zH4eVCfO3fnb3/r5IkTwVpOreXHOZo1hiESeXKVIUZ4/U8+59avxeArSARiLWNYVY1VVX7VwoUggAY4xgfkPSujFhajkRAH1BINTCFAMAEfQmuROxkro5i98MQG2SCTUdRlJu43DPOSckhT+AUEgdATnrzU+j6BFZ6rqM5vLicmflJCMbtiHdwOv+JrSvYw19YL8+Ddc4Y8Yic8+2QP0pbCLF9qobJH2pcZOePJi/wDr10t/utA3jqSvYW7Es4ySSSc4/wA9BWfZ6bZx6reqq4GxOrnuXJ/ma2xGo6KB9BVOAf8AE4vcf884v/Z6xUpdyPZRfQkFnBlDw2xQoyc8VYXaO4p2Dmopt+NyEBlyeeh46UkrvUdlBXSKWq2n2jRLqKOdYi8R3FgCpGOQQQRgjIPtV3Rrh7zSLW8EfkSSxgmIjgjseOnFY/iS9aDwxPNG+0tHjIOOCMHn2Bz+FbVvci0sbW2ICnylCMoyMAdh6+1XFXqfIdCUVUvfSxKv7+Ius0kS7vuqB3xnOQe5PSrRuIVyplXcBzk81W+1xGLbEJGYMMqVIbk9TnGKFgiM3nyRoZc5BCjj/E+9aO32juhf7Or6irOsUrMftJjP8bD5R/X9KjjPmfvxLKiNLlYwPlIzjPTv1/GpbqQvE0QikcSKVJQj5c8dyKia58tI45IzH8yqCOV/A/44rSMk1dIlxtKzei/MW7ntpisYm3SK65jU8j5hyQOasCWKCI4D7Rz91mP+NU57oC/gRxhMEq3Yv0x+RP51LFcSsW8yLy/TLA5/KlJLlXb1Kg05vvtsQXMzXfyRzSRgFSFMZBcZwc5GamtrkRKIZo3jbcdrYJVsknAP+OKgvZv3tqR97zP0xz+uP0pks85t5GliTKDeoSQnJHI7DuKptOKXQz1U3K+q/wCH+RX0iQS6vrmVfAvRnK8EG3h/XitK4mjiKqAwyy4wh4xknp7DFYmlyGXUdc2PhBeKdwJwT9nh9DV6FYjI/wBqEEr4GCsRXHX1J5qE0tWXJyekevU1FeGcLLsJx0LREEfmKYJngBQQSyDJKsoGME5wc4qESlMGKVsd0fkfn1H61G06CbzZPPU57OxT8gcAfUCkrFSbWuzJlDTrIJcqMkAIp4Prk0iqlvDi5upGVidwcBVJOT6f1pILsOjMpDKWJBByDThdOZDnbsxxxzmiVSzsHs4v3uoiSpcgRmSUlBlWjYgOvTOR19//AK9IlxbuPLDZkyVIVhu4P1zUTXDm8h3GPb83C5ztx/jirUNwpjH1P86JONhU7u6YghQvv8uXd7t/9eoBJceVKwiPl7vkyQTj/wDXmlMxmtzMskibkyEGMdPXGaWSYyW7tbshiVRs24IY+n06UR31ByjutPTqKUctvkVmYDjoAPwzVO5Lefkow/dtxxV2K88+5aD7NOpXI8wr8hPoD/Xp754qLUUMTb8E5RhgetYVL31R0Q5WrxZRjZ2uHXynA2r1I9/epN8qjPkSnHoV/wAabG6faSVO5iqjHT1p8Un7qYzSfdcg4HKjA/8A1j6itElvbsNyS0OZ+BP/ACSyy/6+J/8A0M16TXm3wJ/5JZZf9fE//oZr0mukgKKKKAKppAaU03vXI2bD6TFLRSuA3HrTScdak71Gy5OaLDG5zSqaUDigCiwDwaRjjpQKG60MBMHvQBTh0paEguMYc5pMZ7U5ulIGA4osAYI5pcHFAOaG5FAXGMpzTMZqYDmmsQKLAIgqTFNU807NAC5FBpg4pwORVXATODSg5pppy0mxBiilopXAj5JoK0Ac0/tQMavpTtoHNNbgZpS2RTAC1G6mkUo4FIAIBFNxinYzS7aAGjNOHWkIx0pRxQArAEc0wcGn9qQ4oASkNJu5pT0pNgJTxyMVGCc07ntSAdwOlANIDSnkcUABNIpOaaM55p3SmgFI5ppoPTmkABpgO2nFIBingUhHWmAu0daM4pqt8tIelJgXR0FFIOgpa7DAKKKKAPMfi3/yFPA//Yeh/nXXEGuP+Lx26j4IbBONdh4HU811pkYD7jgfh/jXTR2ObEboftNIo/etz/CP60nmyY/1bY/D/GmeY5c5hY8D09/et7MwZIW54oDHPSkEh7wv+n+NBfkHyn/T/GixIRt8p/3m/maduNRRyYQ4if7zenqfenhz/wA8n/T/ABoaAJPuD/eX+YqQ1FI52j90/wB5e49R71Jub/ni/wCa/wCNIRVu7VbpAhd42U5SSM4ZT7VXs9NtrCaNYYhvKNukIy78gkk960Cx6+S+fqv+NRNI32qP9w/3G7r6r71cZyty30MXSjzczWpNtwPaqRH/ABPEHT/Rm/8AQhV4SP8A88H/ADX/ABqkSx1xMxOP9Gbjj+8Peoua2LQT94/HpQcp0XNOWRw8n7lhyOpHp9ac0hxzE36f40XZnZDSeM1GkmWbHrShznb5bfp/jUeDuYpG3Xpx/jTsXcn3ZHNUtRsvtsIRXEZzgsV3HaRggZ4z781ZQt3ib8x/jTvmJ+4w/L/Gk0VGTWqMu4i8kacU2/JIqjcRyMc/X5QaiJ8+JiYleFjwA3OM9x/Sn63PcQ6ZE9vYtOytuyGUFMKxBBJGMnC5HI3ZFZiX895ZyyJZzRZY7AhC7mx25JwTkE9iDmtKcrTsz0cFU5Vbo/6RZa2hhRTa58xiI1yxO0DnoenSlSANbSfLmfy9wdSQWPOM+4I71gz6xqUb2/k6SyylgjmWZWIBKn5j/D7ZzwDxSzy61d3Xk2lo6x7PmmebZhtoOBtPzYZuTjHUfTsadrtnWnGU+VLy8kdFHbs8nm/aXeJuRGVXb/LP61CtrDLcPIw2or7QoJHfH8wf0qvpNxexWUcVzCstwSxdojwW3HOAe3uSOfrUoXcpt3RvtDuXUsisEJ59SPXvUq++xVaVOTS3s/k35X/AxNS0K0svEOntpdnbLcJHNMEdmGWIAyOuTnHtjP1rZnk1M6ZdfabC3juFz5KK4ywLHpk4B2+4yfQcVBcaFHea/p7XSs08cLyghiBuDLjofc0zV9D1rz/Pj1WWKAySOyqnmFdwYDkt0G7gAADA9K5/tWuZ1Xdc7WvZrRGfp8niYakVFqDZrKVMss6kbeBn5T6AnGP4h0xx0KNMWYzeVORyFjb7v4Hv+NYo8PahdaRc2o1N4pWn3Lcxx/NsKDIwW4O4k9TjA+lR6jZahp8Jup9UjRWYI+bdAoGCFxluDk8+vHpW7mr6jp0aiS5U382/wszZigsW1IzRDyLpsBwqbDIB0B45/CrSiGePyXQOQTkMuRXKrpPiiAHN+twp6B4EyvzZ5+bnjjHT2HWp7HT9YmjtSLxlEShblXw5kO9mYA54HQZxngYxjmprS6/Qca82+WUdfnr+n9bD7+SG51KS3urv7Hploo3mNyhZz0XI/QD/AAq9oGn2EOprfWuoz3ZJ2hZWB8tTnjkbueevWkl0O0W/W+XT2mnAIzJLkD3wSRmszVb290O+sb6Ky89GkW3uTuCiNCchvpn/AA714OMwlb360pXV9vL/AIB5OKwlbmlVnrr52S+dloejyTRRDMkioMZyxxQJoyQA6knkYPWvNNV1STVrdY9T8Mag4C4whDbQQCSCCOdwxx2+pFaMUVhJYWgn8OaxIUhSEHA3YBPXa/qxOa861znudZfsQbeVTyl5H+TYT/2ak0q5huL/AFkwypIEvQjFDnDCGIEH3B4/CuWliMFjDZWnh6+S3umWaZoJh5sRCYA+buNsY9Bk+nMvhV4tMe4jtdMvorS7c3CSSIrF2bLMzMp5zkAHrwK7PZy9jfzF7WMY6s7jcKoW7Y1e9/65xf8As9H2nfJHgyRgnGCow3tz/SqizNLrF75ZkXEcXIA5+/61g4NbkKsmm0arM2SQ2OOh6VXe4dYyzLuQj7yc/p1/nUE1xOT5SQyZP/LQbePz/wAKrySXcKlfJllyOWG0AfXkfpTjEwnW7D5fKu9P+ztAtwn3GUkce5zWVoUjw3mo2cd2JtPiiRVaWUssTNkFVYjnBXkZJye3Ga/iC7mi0ieVopI55PLhV0kK7QWAzuH+8T+XFdFpsS2losFvp/2aJeQuVIJPJPBOfXJokveuun6jwlP2tS99jQ81WtgbYx4LDaV+6Tn2pVecJmYLn/ZFQs82B+7H3l/i9xThJctIVNthR0feOaeske4tGiaK5SRTt3DGPvIV/nWVqMtyxt7Vpo2kmmQgxoVwqkE9Sfb86t3Fp9pwHhUleh3kY6e3tWddWVxaG2e3tEPlygh2nJJ3EAj7v05rpwqjzr/gHNifacuq07q/z09PMt6ojfZZJGmAjQBgu3nI9+1SqpjeIIXUsp35Oe3XnvmqU0l1cXEUUyQbVfc0SOc8D6cjp2q7brdTgPNb24I+4Yp2b65+UY+laThKFNKX6EU3GpVco+X/AAfQrxBvNMrTSTqjBVZwo7gnGAOOB+Rqe5vmRdkdtIzsOGUDAPvk0+5iuUjQRW8DHcBgylQPp8pqwIJMZMcef98/4VzSd7NnVCFk4p/18znNFWOG71hySiLdoPmY4A+zw/hWsEt7kthldcAfK3fn0rN0S3vBqmufubcqdQ5bzTkDyYiMDbzwfUVqNaSfaHiLbFkAYFXIOecjP6/nRyu7119Sdkklp6ENw8MUDWsblCRt4B+UHgnPtnNLLEIl3JJPGM/wKW/TBwKsRMgxbxSpI+04JJbP1algguYhsk8kKfuhcnHtzSei1BJSen4dCrayOwbDD7xJBjKnr15qV0jlILDJ6cEinNbS7PMBQMrt1B6Z+tIILpWJd4tuOgjI5/76qZ73TLjHTlauRRy4u3BWQEYRPkYgD1zjHJ/kKbJMkUaDLBpQRnJPA64HrT5vti48qOF/XcxXH6GqKGSeNTL5eCoQLtyD69+ef5VvQgpu72OavJwi4rf0/r0NeC5ilGIg2FA4KFf5io7u4gMbxOxB46ZH6iqcVoynJWJcdPlz/XiomV4r8KSgDqFU7Mdxx19v1rT2dN1HyyB1aiglKK10NhXa3lVlOIzhDkk4645+pFMvZGZlAbBwSfp/kVDI07L8jx++5D/jTGUlSsgTLIdxC9f1rhlbds6kmrxS0Io5t1yAdokYK3y8YHrz9cUy8VAs0WQfMdXx64HOf++f5UxglxLhQCigYzGQO/vU0v8AqRFkg5U5MZ+6CM859M1UZJVbLyInHmo3bMH4E/8AJLbL/r4n/wDQzXpNebfAr/kltn/18T/+hmvSa6jYKKKKAKa8UpA703rRk55rhNxwPNGaXPFRndQA7JzSkZFIOlHNVcA6CkAJpOM05RjpQAmMGnYyKU03OGxTAdwtJupCcmm4pMB+c9aayilpcZoAYM04ZpdtJjBoAcvSmsoJzSg0vHegBgPaloJAFNByaVwA9aUdc0hoU560gJOo5pMgdKbkj6U4GgAopGyelFADselHOKAeKYWO7FUA4jPFG3HWgE0hG6gB3BpMjOKAOKTHNADuM0ZFMJ5poJzQBJ2pMfLmkzSg54oAaGNKwIGaVl4pwxjFAEAzmpR92nFRQBgU+UCMjByaUtxxSsMikXrRYBVUgUAECnjGKaT2pWAPrRmmMCRQvFJgLkk0/AxSAYpQeaEADNGKazEdKUE0wDZil4xSHnigLigC2OgooHQUV2GAVW1BbprNxaXMNtLwfOlj8xVAOT8uRnj346+1Wahu7WG+s57S5TzIJ42jkTJG5WGCOPY0AeSeObq7vbT4d3d86PNPrcMu5IzGCjMSnyknB2lc89c16CT14rkfiyoXUvAqqAFGvQAAdua7Hb6100djCtuhAfl6U0cSsfYf1p+0DJA5JyeaYMeY3+6P61qtjBknB5owD0pBgUE+lAWGxrhD/vN/M04JnvRA25Dn+838zUhA7UN6isQSr8o5/iX+YqTbRKPkGcfeX+Yp5HFK+grEefSomP8Apcf+4381qxgCoWx9qT/cb+YpoholDE9qou5/t1fa2b/0IVbZmHQVRbJ1xc/8+zf+hCiwrl1ZPnk6Hnp+Ap6nf2qGMfPJ9f6CpkYKTuOM0NERWt2BQbvwqKBDhj23VZIHWooD8rf7xpJ6GjSuP2+1IVFSDGOaOKVyrFKS2+06eI9xRmVSGABwRgg4PHUVC8M0i3MakDbISGI6Z5A4xxz0PTGT2zei/wCPdO2FH8qpu4nmJtvMmbK5EchVQME53e4P0JAyetKe9zWhJrToZf2Ke1tI0kVZI8glSMtnPPOeeSO360/Me6JY4yuxsnjATjkfrVmS2uDbqTFFa5WM7IgGUMDznIX5RtX0JA6DBFVLwgOqmVl6llUZxj1IzzkfQ811UqrqaPc9WlP3O1rFJrrYWS1ZSm8gzEgbMkkj+X6fjYSWKG1WVNqF3+Z3Xbg55yO3Pb6VWw2+LZBILWMjO1cszY647/5/CdC1xdzbX2kMjDIIbkD8uldUkjGHNF3er2Xl6fl5mdf+LdGsNYtvNvfMJhmjLRKXw+UOOO/oPapk8W6NfWU8wv5dkTLFJlWGMttzzxjIP4VNJYRNrsDSwxl2ikY4AHO6Pn1q9cRIke1Y4weuAgx1zjHtXPGPvFVHzy20/r0MjTPEuj6jIYo5pI5SC/lyqyEKMDJPTqfXr75qxq32nU7MQWKw58wMJLhA8ZCnJGO+cY+hqrFLdw6rCqWCSQyblmmUY8pQOAB78VYj1nScpI+oJANoby5G2cHpwfXr+taOy0Z0JuMVUUlFb6b/AD7em5QgtvEjQXCXEsZfAELwSHgk4LNn0HOPrgU6DT/FVnZkJc6Z5jINqusrsGJB5Ockctz/APqrbt9Y0m4hSZLiKdRIyZB/dxMpwdxPA5IG4/3hjqBVB/FEF2yWWkXcV5qDISFh5jj6csx64z7fhXLWxMKUeaTsjx8TmLV5RT9ev6fqQ3Gn+JZZLeeO8iRlUiSAACMktwf73C8YzyT2xSQ6dfSTSpqtyJd0q4jt1HCYP3gSepH86uRaHdX8vnalq10do+5C3lqW6dBx+f8ASs2fwZtnkuYL6RS80ZMcsS7nReqF1POSc5PTGO9cyxk29kvV/nozljjsRVi23pvrbXXsWrjTrjTY3ksZv3SKSbe4JYN34Ocr39R04rodJZL7TYLiMyI2MEPzgjgjFefW+n3culiT+yLcXJuI0O+J0CqQpfKnn5SWGc84BA9es0XfLcTXKxQxPbKbW2dVdFkTAb7h/wBrPzd8cVxQ5YTd0kuy1/RWMISTm3UVl2Xf8LHRW8IQyksSxbljTXbzFUIm7jO52x/L/wCtXN2mta7Kqre6FJE7uchZVZAMj73vgnjPbvUy6vex3d0T4el++VgePbmUc8t/dBwDz6/ntVrq3LFCk01yrRG0wMagTyeah+8CAMe4+lUYRMms3cSMrHyoyGfuPm9KpjW9SSVlTw5duCW+cyIM8nAPPt9Oao2ut6h/aFzM+iTQpFFukJkD4RVfGMdSTjA9AfoMk3Ui09WtiFDRnX7TtO3G7HGab8wiYzFAe2On61n6VetcNK0umtZyDAG5cGU85x69P8jk2ry5W3tZp7p7eKOJDIyv8zAAeg/+vWMKTfoN2W+5h+LoEOl24aR8zXUComRjh1PA2n06nH1FdHDaXDEzwolujdI+ct7+30x/jWfoGm3d8trqWsNE0u0SQQwowSPI6kk/MfTgYrp5mKKoB+ZjtHH5/pmqpy5W+Vb9/wDI68Lh7r2ktF+P9eRQtkjAIw4feAd8jNyD7k4/z1qyXEbMJtkafwsX60x7eOeH5RImCFyVKnr79frSi1ht8vIJJHIxkBm4+nP61TUG9bnbF1IpJWt3FQWsCvMhBH8RDbqpuwurlBLIijeMKH5HPQe/qfwHrUeu32l+GtHudX1BpUtbdd7lcufQAemSQByOtV4tduWuNOt7nRLi3S9bEEiSJJGuI2fDkHKnCnsR71cJRhqtWJwnPR2SXRdfyNxrZmbazL5PZAnI/HNU1jWR8w+cRn7roUYcdQTgn/69czo/ju01PxfqmiQ6ZqK3unhhPvkDRZzgBQCepxzirHhXx7a+LNa1KztbC6tzpkn2e4acpgOSwAGCc/cb9KIznEcqcZG6/wBoh27g2zcMeZhsfiOfzqZViknVpLdFl7PgH8AetZt34u0qDxbp/ht3cX15E80YZCoAXsc+uHx/uGs/xz4utPAmnQ6jd2VxcWk0whKw7ThiCehIxwpo0lpJWfkJRlHWLuvMt2iGPU9Zmjyu2/UHB4J+zwYz7dR+NaYeK4ndTNGY9oPllSrjr3z/AErz+9+Jll4Yubs3enTzHUb1RHFHIhZGNvBgOCRgc9frXf2rxvIiyAh0RU243fMRzk9O+KtQ9xp7ohy99NPSXclkYvLGIPLk25flsD06gH1p7ZDQhlAYtyAc4+U1JJGsbRuoAIbBwMcH/IrmvFniOPwlo0+s30M93bQsilrcKGUlscAkAjJANc3LdG/NKLt3+42hbwwx4jjRC8mDtUDPzf4ZqWWFJMBi/H91yv8AI1xcfxD0x7/RbLWNMvLMaxhrGWVY3ikLbcA7WJU/Oo5GPm61v+I/Emk+D9Ha+vmEVujouyNeTubHA74yT9AaialfzLhbqlYsag4trVVVioZgpdiTtH1psNnEtrGCof5Bywz27elM1G5trXRptXhsftSLCZysRUM6YyTyQDx6muV8JeP9O8QaVO2mwXEklrkNZyFVmTHQcnGDzg568VrC7puMHqYSVqnPUXuvReX/AA51Y8iMlAyoc4xnFU72FY/I2As/moQHc4+8OOc1h678QbfQNM0rUL3SbzytSKrCsbxllLDIDfN6fWnt4us5/E1poF5a3Wnai+Jo47pFxKo/uMpIPQ9cHipw7kpplV6acLfdp5nRqXLEFAh9A2Qf0pQGM/zD+E/e4z9KyvFHiTTvDGmpfaizpG06Qo6j+Jj1+gGWPsDTtZ1n+yrCXUpbdpBbQSSsiMPmVRk7STg8DpxRJc6vYuL5HZsszQmS+lSOV41KJlkxwfm9Qe2P0q3HHtRonZpARjLdefpXAxfE3Tn0CLXrrSNQj0qciNpwI2AbcyklQ2cZB6ZrtLSe2uYUnhkjjtblFkjZSFMqkZBHoCD9fpWc6b5vu/IFJRXrf+uxh/An/kltl/18T/8AoZr0mvNvgV/yS2z/AOvif/0M16TXaWFFFFAFLcB0oUFjmkxg1IMVyWNxuDupcHvSkgU080rCFyKaSc8U0Ag08DNIYqj1pcHtSdKCeKaAU80m3JzTVYmnZ4oABgGl4pu09aUjigABB7UoxTegphJoAl4pDzTFJpc0AK3FIDninAbhTduGzQA18jihQamwDTSvpTsAEZFMGAeakpjrzmiwATuOBSlTtoTpT+MUWAbg0UE5oosA2jpzS44pCOKiwDhzS9BSL05oP1qkAZ4pu6n9RTCuTQAA96QjnNLtPegg4pWAAM9acvAzSN1pCfWmAE5NKvWm59KctADsmkJpc0YzQAhPy0vbikI44pvPagBGY5wKUcUgOBSg7jSAdnNGBSCg8UALmkPWg8LmkHPNIApRzRihRiiwDhxRnmg/WkGDVCLY6CigdBRXYYhRRRQB5h8Xg51LwOEfaf7dhAOM4OetdgVYdZW+vH+Fcn8WBnVPAv8A2MEH867coCORW9KVkYVldoqbWx/rG/If4UwRN5rfvH+6Ow9T7VeEYHamhAZWwP4R/Wtecx5UVhE3/PRv0/wo8tv+ejfkP8KtbKTy6OYGinGjFeJG6t2Hr9Klw3QyN+Q/wqSNP3f/AAJv5mmxJIGYyPkZOABgYpuRPKRSqcAea/3l7D1HtT9rf89X/If4VJKgKjkfeH86kMY9qXMLlK5Vv+er/kP8KiO77Snzt9w+nqPare3tUJX/AElf9w/zFNMloZhj1dh+X+FUZBt1pSZWA+zHnj+8PatXbWZz/wAJMVycCyzj/gdHMLlLKr80hErHn0HoPapAm5uXbH0H+FOjXLycdW/oKV0welVchK40oSeJGGPpUULcN+8Y4c9h6/SpO9NiWNlYqoB3HgfWjoNkoYn+Nv0pSuf4z+n+FMKjHSkOB0pWHfQpzqbmSCwLOY5Iy0vzAfKOMH5TkHPPT34JrWSIRrhZG4AHOO3Gc49jWHILmK/t7mGATK0XlMMj5e+TkjjjHGTk8jHKztdXiBt1oZCe0cgHYngnHoB9SO3TOcW5HZQlBQ1L9xtKx733yCQFc7WGQevT1NYd9b5G1ZMtG24b1DAjPPH8vSrkN2b1SVQLsl2ruYENxkEFe3P1+lQ3dkxbzEGcj5gO/vWtBqMtWd1Dlbal1KqpNFHI8sxmdQSoiQLkdcYycmuXg1DxB9ucTaVslLJvEcisrAKRw3+8QenT3raa4Eebe4k2tjHLbSR60zEdvdwyxZ2t8p3Mceo5r0VB6nRWj7qaei83fsYJ1fWrPVLSW6tzd/aBcFDCBlIQqsnAHJLADv1q0+uai8sCLpl35ssgjZiwKJk9WOOByPxz6VcvLuWTxBamERyI9tIu9XzjDKePXgitM2zNLhoIhGDkMG+b27f1qIqyucnJKrUfr6EbxjeXWRkk6HBHp3rD1i0ljlj+xWcJUj5iqq0rkrsxhhjaFOPp9BWuwhMzxweQ86HLIXwwHqcAmq97cx6VbfaGizNIwRUU5Z2PRQT1rPExhOi1OVl3WhOKwPNStUlypa31Ma0s9Nu5bPSGstTliM7SSRtboiwSdd7YGMnOM+1dnpOgadpEQNhawwts27kiUHHHcDPYfkKx7TTbpXup7yZ/tt1bFD5C/LbocgH3PucdD0qKfSdQntpTHrlyQ2G2ICF+cHcMZzjnp1A6c8183SoN3l0fV9v0PmlKinZX0vrrr526aaaHR2c6PCse9hIAcgr+Zzim3TFYi3mP8pyQFyTjngVzw0bVRZ2sC6tLEIkcPIOXk3NnB5AGMAZz3PTrWsLmWUqGt3i+b+PbzwfQmortOrJruVH3YpN6izHdNE0cgZcESEY/4D+ua2IikVrGWkCjA5OBWFcMRKhI4ZWQ49xkfy/WtCzv0dEQjnHeiUrxjL5fcUnuXhGk0Z3YdST1AINDmO2izkqi8AKucfgBUf2pIhyHOSfuoW/kKV5toyDUuXfYTcem5JG3mIHV2Kn1GP6VQWVItZui06xsY4wMkc/e4wahuNVlicLsYj1WNj+oGKz1vJ31W8IA5SPgf8Cq1JxfMhcyadmdCi+W+6HZDkclVBY/jjiqmtwmfw9qMKP8z20mCWI52nGSOfy5rON1KrlFLBsZJIOPz6Vh63rV68v9kWLF7uZD5rY3C3Qg/Owz04xWqqTnJXIuraHf+Grzz/Dmnyh2Obdegx0GOhGfzq/50dwYplkkURvzvjKnkEdCB6jmvP4tQudF0yxs7OKWX7sarsbCjBJY4BIHHYHkit8ak5iJbeACVYKpbn6Cr9lOkkpbnsUKidKMX0S/A6W6uY4EQu0pBYD5Iy3f2BqQyL5Il3yBCMjKnP5YzXL/AG+QbY08xkJDHcCMDOMCrX9sTm0GIS7AjHOCcHr+VN7I1VV3diPxbLo974curHWhMdMumjtpJV4CF2QKxP8ACAWU5PGR+fnOk2Piv4Y+MtC0STVTq/h3UJjDFG8ZLw8HkDkrgc/KSMZyBxXpry2t5Abe8sA8chG6KSIyJwcqDwRwQD9aq/2dpGmuLq20+3jlRSoZIgCq4JKr/dHsMCjrYuM/du2ed+DbSa8+NvjhYdRurEgkl7dYiW+ccHzEYflTPg/Kln4k8dmeaRki1BWklcAZUPMCzEAKOSD274HFeg6fpOlw3lxc22k2MV3NnzZks1RmB6jdtBOe/rTo/DmjwxXEaaJpkaXI2zhLSNfMH+1gfN170nLldmPm54XR5f44tNVNjZ/EVNPkivbW9W7SQyqQbQlRFGVznIAUnjq71pfG3VbbXPhNo+qWbs1vd3sMse48gGKQ4PuOh+ld/wCTY3enRaVLplvJZhsCB7UeUQMgEArtx3H1on8NaLPaQWT6DpjWaOWSD7HHsUkHkLjAP0pNuLVyozUleJ458U/DcGl3Hh/WTfX1zc3V2iyNceWFwqR8qERfQD8K97tnKXoXJ2SLjqeoyf5Z/Subt9JstYu9Rs73SdPuo7K5EVqtzp6OsCeTE21eAAMsT+NaxlNleJbiHYsaIUOAAQM5AHsM10Uffi4PdnNXmoOMtkmbYcSSNG0UuB3PQ/rXBfG0BfhRqoHTfB3/AOmqV26XeQCskbA8jDDmqGrDS9TtvI1Cysr+PIPl3EaSID6/Nxx+dc0YTbSSOh1KcFzSkjxPWN+h618NL+eaTWllghEVlcYBtziP5o9gXJ5GN27lRye3c+PdFuPHFxf6Pb28k9tZQGOMiZVVL1grhjk5O1Cg47SvW5pFpolnfrLZ6JZQzqSouIbNE2JjgAgZA5x+daw06wt4pp7CytrcyMZJmt41TzSRyWK9T79a2qUpQmlIxp4mFSm5Q1PPvAmtXOs/Ci/sJp1jvtHtp7O6ikBLYVTsPUY+UbfqprI8d+Fr/wAMTw+PfCvB8kHVII2O2RSBl8Z5B746HDepr1K00Dw+iTPDoOnR/ahifFpGDJ6huPm5znNW1gjW2S0giRbfygv2ZY1EYUjGMY6HnisOZqT8jZtKPNvc8d+KAI8IeBvlYAzW53E8f6se9WfHccupfF/wfaWbNJc20ouJgCf3cQZSST24Vvz969VuvD+iXtvbxX2j2N2lsgSEXFskmwAYwNwOKqW2l6bY6nI2n6db2pZB5hggVNx3Drgc9qIzTbS8wqacrfc4jxrpMnjhtU062s5LiLT4vIikEqqqXhCuTyecLsX/AIG4rP8ADHiM+IPgvq8V2c3+nafc20obgkLEdpP/AAEgH3Br1G30eyskmGn6da23nsWmMdsFEhPUsBjJ9zWT/wAIxoVpcsi6JpsazRsJlSzRRL/vDHPXvms+e6sbNangUJ1C3+HGhNqDSTeFJrk/bIrYASqRK/8AEc8ZGe3YZ5r6N0r7E2i2bacd1kIEFv5bHHl7Rtx+GKoxaDpQhaxj0azhsZQA9utsixt1PIxg881s2Vhb6Zbra2FjbW1svRIVEYGeuFAxV1ne3cyotO/qcp8Cv+SW2f8A18T/APoZr0mvNvgV/wAkts/+vif/ANDNek10lBRRRQBUU+tNZjSnim855rjZuAyeTTgabu5xTsc0gFwKOlJ2oXnrQAE8UlGcnFKRSsAgODingUzHNPppABOOlNY4pehoIpgN3Zo7YpNvpShTSsAmMGlxjkdaUfepM80wHZwKbnNJkUZoAevSlyaQcClz7UAJmgn5val2imsKAFJ4qPJJx2pxzj2pN2BSYCjiigcjNFAD+KAOajGakWmgA88VGfepTTcUwAHApc02lA4oAXNNLGlbpxSCi4A1IRkUpFIv3sUgFReKdjFAO0Uu7NUhAaa2QKdSZxQwEUnvS8dqODSBQDUjEIx1puQDUjDNNAyM0WAAaRjmnAUhFFgADIxSjA4pANppCSTmgB+M0HikXinGmhEZGKVeKUjJpOlIZcHQUUg6ClrsMAooooA80+LH/IW8Cev/AAkEH867k4/GuB+Lez+3PAYZQSddi6jtkV3XkRf88l/KtqexhW3JlxjrTEcGWTB5GAfy/wDr1CYYRz5aH8KZDChkm+RAN/cewrSyMOZlwsO+KbvHSoiIV/5Zqx+gprCHGfKQfQUlETmx8ZBjHPJGaakEodmaUupAwuAMGoYViaJD5anKjnHtUvlwY5RCfoKprUlTY2UfdGeSwqQbs1DKkW6LMact/dHoaUxxf3F6f3RT6C5mTbs1GBm4+if1pDDFjhEH/AaYIVM7fIv3B2HqaEkJyZMcCslmC+JySf8Aly/9nrRMCDjYhH0rO8hP+En/ANWv/Hl1x/t0aDTZfe7hgSWWSRVRTkkngcCs5dUa+nV7baLRTzI3/LT/AHR6e9aAt4j5qvGjKx7j2FEdlaoiosCBVGBx2rSLglqtTnnCcmtbIMqehFJCylCcj7zd/c1MYY8j5F49qZFDGqkGNR8xPT3qbqxq0LuBHWmOVweRUqxxHjap/CmtAhVsRqeOPloTQa2IUYCNeR0qrftIyLbwxJI02Q29sKF754Pr0x68itHyoto/doP+AilEURHCKP8AgNDaZUW07mYlvPEkCvfSFlwPlVQMgdcEE9e2f65k2XJ2qL7KochWjBB9j6jk+nb05utCmUJRTg/3fY0GKDPMaf8AfIpWj2L9rU7mZf28kzRSs8c0kKsFLLhuQO/4D+ftWDdiORGtGB2yIWMf3NgAzknt712Rt4SP9VH/AN8iqF5ar56+VZxbwMrIOCThsDgf5ya2pVlTNqeJqpOMepyUFklrq9jbpEI1SKVVUdgWTn19a6ST5lKqSue47Vj3Vo9nfW8oimaQW0xZY0Uux3JwOCCf8atx3liFMTTM8iff3R5K9chtowMYP5VrKrCydz0sGpqHPV+11v8A0yO20+2gu5bpYv8ASZPleU9WA6Z/Ks4W099qd3ffaJI4bFGSABF4kx8zcg/StkvHFbvIkLzNltgSFmGc9yBxWbplm40zUcuS1xcyhFaNTsySOgxz6jPGO1eZmdXmUYQe71/r1OXOq83ThTT06+iWhxPgfxlqfiaK3sJtY8rVJUaSedoY1Yxq5AWNSu1jjOTg45PPQb3jvU7zQvCxj0uWR9RCebuBG4QoQZHPGMYIHH96s9PhlBp+lafDHrBtrrTZTcx3wgAdQcllY7sFc+vp7muiPh06neS3l7b2OoLJAiJ5lqCqYznbknqTk+uBzxXDKpd2T0/yPHkqamppd9LGB4p8Q3tl4K0zWdI1SdRcywKHdI3JR+ucp1qrH4vvV1PxDc2902paLp1qZIp3jVcTheYwVUZHJ7ccVfi+Hxk8KReH31YrDbXYnRzbHcvJIX73IyT15qaXw9pWn+I7y5ivFeLU18i/06OPekkhB+bAOUJyevqfWsvd+HqawhGUbRTe/RmBNrms2/w6j8US6g0t6Sk5hMaiEqXA2YAzgDnOc5HWtTxF4sfS/BqeILILuniiaGKQZALgHn6An8qkm8C50GLQJdSaXS4mMgBi/elQ25Yy+cYyf7ucCtfWPD2n6h4fuLC92R2ToFypC+VgDBHpgim7KCb7kWjKSVuv4D9Ls9Yawtpjrtw9yzRSXAaOPy3BwXAAXK8Zx+ua4iLxprjeG/FFxJqlwbqxupIrZlsAyqqkYyyptH/Aq6vR4NSsolhF9Pew28SlRb2uJJgoOAxLEHPGcbc8c9c5eneGLZvDmsacL6dP7XlaaUS2uJIWbBK43YpJxW4JJJ866ouXmratH8ObG8tGN1rF7ZRvGSqgl2i3sQAAOAGIGO2Kzxq97rHhQ6vpN6LO8uRZor+WrKrvN5bghgeASfyrobHwxG0elwXlxDe2mnWot4reW0Ug4AG45J5wo6e/qao6P4IbTm1TT7XUFS2kvIL5I/s+RCVk8wIo3fdyij6UlKCCKj26mX4Z8U3urahaaXqcxstWtJHS+twqBZgFyrjIPB/2SPyIrrNBjtX1rUfMnjPmCKTBbqMcd+mS3p0H1Nt/Cdk3ia115WZbyGJ4XPUSK3TPpg9PrS3ls9r4s0q6t5gv2pGtZUwDwoLhuv4d+o6UvaxTvH+v6uLlTqRmlt0NeL7PsjYTRFdoyvBqWI2qySAvGMtuHzDpgf1q9FGgjQEc4A4qJY83DSSTSlASUjAXGMY4wM9c96154tv+v0PYlHks0VZIrYnesqqSVGQw9fyqWBYYmOZ4yg+6CRxTnSZF3iUyNkbI3cevfAH8+1XIJVdMODG3IOf51Tat3REXFy1Vn/XyIku7cglJYjzhuR1qtNIjzJumg8ot93HPT1z/AEqyNPEbEvcSyFjwxYKfp8oGfxoltIQU/fTK27ORIxx+tVCUOayCXO1eS/EjtZoFUwmVN0fH3uo7H/PcGmsYY2KSTvJGRkj7xPtwM49atRxrbF2jYy7jlstlvw/wpzSq8ylSwKgjlSBzg/0pxcXKy6kS0hrv/X3kRuom8plZQC3cYPQ9jUkdwiyIJZwwOSvy4wcUktx88a8g7uy59aSECEESKfM/ikI+97k1U6XJG9v6+4aqqckrlHSNQtn1HX1jlAb7auCVP/PvDV6VIrtGjnlVn4KOiEbTz9ao6SFOo66WI/4/lOf+3eGpZZFW63wyzMQo/dxgYbk9eP61EJWd4/1+A60U42lr/XqU/wCzba0E0nneUVy7FIck/jjnp+ealitPtGfOZSpABH3iMHIBHOefcUXMtzKHXaVLjaMD7oPc/rU4nES4C7RjHArsqYqSgm92edSwVJzdl7q9SSMWsC+WZ/LJY4UALkk+mKju9kZDTSwpngM0ZBP45qWG6IU5PUnrUsVwsjcE/iCM1yLEyvfX+vkdzw0GraeX9XM/fbyANLbrJEpyRs3bcjO5eOh4/wD11LbzW8sZSQq3mKqiIj+EDjI/WpJlBkuJFBYcDCgknj0pYfKS2RtrZVQMmMg9PTGa0ryi4KfVmVCDU3Ftaf8ADCMLGGEwtFFHE5+4Y8KT9MVUkZLZwI1McDEFTGmAOR7e36+1aAYSDODj/aUj+dV7t43i8sow2sDkocdfXp04rlpzSlrfzOmtBct1bTYsxXcdtD+9kIX++/T86q3VzHcXNu8TBxhhuAyP88Usdxvgyctt6/4/1rOi1W1bUY7fzYzO+5hGrAkDgZ49qSSjJ33RTblZLZmmojldoV38qP4G6gnvimPcSRt5PmqXxwNvzH/P0NaUMarIzEjGAB+tOkMYUEFQTgdOlbRb7XM6kVb4rf5HB/Ar/kltn/18T/8AoZr0mvNvgV/yS2z/AOvif/0M16TW5sFFFFAFU4NIR3oKgnrS44xXGbkZx1FKDk0uOcUbaLAGeKReDTiKbtosA7aAc0vWmue1IKAHgYFNI708HikPSmIjHWn5pMYopDHUZNGAKa3XincADZNJ3pR0pCKAEIycipAoxTV5WnbscUIGAGDSnNGc0GnYQxi2eKcDkc0AjpQQCKkYhHpTSB0NPAxSMMc0AMB4xRTtvFFFgH4BpCMClwR0pDnFNiGg8048imYOacOlTcYCl7U3n1pGYincB2aQdaaMmnheM00AoPGKTGBQBzQTxRYBCeKB60DDcd6djigBFNB9aQ9adnIpAMzzT8jHFRsKVRRcBxNIDxSYyfam4y1Fxji2eKUUnShTRcQ8jNKAMUClI9KaEJjFMzg07nvTCDmpYx+cik70DNIevWncC4OgopB0FYviC61ezNrNpz2XkiaNJIZo2Z59zhdqEMAhAJOSG+gAJrsMDborjz4juNY8Q3Wlac8P2eGKKUOr4kl2zFZQOeBtUgHv1zgg0ran4hsNXstOkhi+zzJL5U0qeZ50uJHSHergoVRVyzIwbDYOeoBzfxab/ip/h8nrrSH8mT/GvQ8BhhjzXlPxNbUDrngNrixmX7NrEcas0iM1wcpyMHAzt7kda9BGoXRGDot/n/fg/wDjlaw2MK25obQv3SPyqBAGMoY4y/8AQVV/tK66HRb78Hg/+OVFFf3IeTGjXvDc/PD6D/ppWyOdov8AlNng8UxjsfGCxY/lUAvLw9dHvj/wOD/45Q19d5BOi3uQf78H/wAcouLlRZhUeQnb5R/KnEZGBmqEV/c+Un/EmvuFH8cPp/10qQahdD/mC3uP9+D/AOOU2ybFhs7os/3v6Gpe3SqEl/dBoz/Y1997+/B6H/ppSnUbn/oDX2f9+D/45RcLF4qSKjUsJnB/uD+Zqr/aN0Bzo19/33B/8cpg1G589ydGvfuj+OH1P/TSi4rGmgzVYoP7dTjj7Kf/AEIVCuqXAOf7GvvweD/45VOTU7ptbjxo97zbMMF4c/eH/TSpdykbIUrI+3pu/oKeCewrLj1K83SBtHvj83Hzweg/6aU/+0LrP/IGvf8Av5B/8cpsVi8ylWyKjhYyIScZ3MOPqaq/2lc5x/Y19/33D/8AHKEvrhVwNGvQMk/6yD1/66U76BYvY9BTJNyIzA8AE1V+33XbSL3/AL+Q/wDxyke/uSjD+x73kH/lpB/8couDiXR0pcE9qp/b7nH/ACCL3/v5B/8AHKQX9zj/AJA97j/fh/8AjlK4WLLbleMHoW/oak7dKoHULktH/wASe968fPB6H/ppTzfXP/QHvv8AvuD/AOOU7golwqcUm90OM8HjNU/7RuR/zB73/v5B/wDHKY+oXJ250a96/wDPSD0/66UByvoNvGuP7Ytjb7CwtZflccEbk/L60LcSeeJfsYKlmywGSG4/MdR6+1Vn1GdNZgP9kXv/AB7y8bof70f/AE0qWa+kLeZFpF+jnGTmHt/20/z7daSSvojaFWUGmO/tZJDIJDtVBwOhySeMdc8Vn6RqZaa+W4dF2y/LkAHkd+Bzmqn2m4tHYR6Zf/vHJL4hZnY4B3Hfx2/AVQ0rVpbS41Qz6NqDI9yWUK0Weg9ZMVhj4q0HHv8AozLMKzqU4crs7/o/M6Q6jI0AWOLdct/B2U5xk1NZyTxwRpPtcMF3MBjk+31/nVSLUkwZY9Mn/eclhJDz/wCRKzNVu7qe0SOxsrpHldFlc3cS7I8jcVG8jdgYHHeuGbi7pKybPLp06vMnza+tkdOWdpSrJEYT3z82fpis6SbGtrafYFW28kyfaVYDc2QNmBz71y9lNrtlNMlxc3FxEYW8uRng3CQgAEjzegxn3yelQqNdg8uU6hcuIyfvCBjtPXrJye4z9KxUFezsdHtJRT1v8zuWMCRyr5SMMA9PepyDNNBb/wBnK9o0O5pyy7Q39zb1P8q45v7RkeXDaikU8vmlG+zttXAAXl+nA4929sOtPHel6TIY7jRdZa6j+SR/3W2THyhgPMx0A+naul4dSUYJ6pHThqijJqTW34nXWt1MzOsunzRqCypsXPygkD064z+VU9QlsLGWJTZt51wNqjIDbjwABnuA35ViSfFa0+zs8Ph3XWX2hiOR7YkyKx5/jNocUqCbw7rbFPnQyWyMVb2y/FP6lyazRvzQbS3XyPQLLRgCGk3gY+7xUkFrDFq99shXPlQ9OCfvd688m+OeiSeVt0/X4RG+5ttqnzDB4Pz/AOcVGnxr0U6jPcppeuGKeONUP2dB93dk/f8AepdGFthpQhC6ep6qRGY/mi5/uk5rlmv5NN16S9n0q8ZDGMPFEzoijjPXA5Jz0OCT0FcrdfGnRkgDSabrsQb7rCGLJ+mXpP8AhcVm0QePQPEBQjG4woD/AOhVn9X5n7sTlqOc7NO1vQ9C0vxPp+qsFtCXmyAUYBWBwDgg4IOCOOtaTTTCRkESBgoZgH+6CTg9PY15BpnjWPxH40tLmy0bVYLe3gkaV5IEQk/LjkvtGNv616Fb67Nc3CzQ6VdSoqlJGMsGWOQV6Pjjn860pxlDmjJfn/mdGHlWnpVevlY3riXylQhgG6ZZc1Smvrtk8sRxvKclWxgYBHXr6/8A1xWPrXiufTIEmn8PamYt+AbdoWxnuQHqxb+JJru2+2xaRcpDHuQyySQYYd8HzPUdapQStL/hjqm+a8P+HLc91egiWBDvXkp/C3+HX17VDLf6gzRPtIRmDYC4P3f5e1Zb+NzHp1rdzeHdTkW4yUeJIm7+m8kDkVrW3iS9ubSKdPDeorvfYFmaFG784L1t7yWpgoRk3r5kSaherMq/YZn9HLDaPy5qxFqV3G2Wtn+hYkVbXVrzaN2hXgPceZAcf+RKpN4huJLqW2j0e+8yLG8u0OOegH7ypV5uyZfs409R7azM0oR7JlGfvHGDwemDmoxr7LLJHsLRrjDZzg85Ge+OPzqvPqF0JoUbR7zbIxU/vIs5wT/z09qhZhFtjGiXju7bVUyw5P8A5Erqp01HWRzzc5bFXS9akt9R1sRrJKr3qsSgGR+4h9TjtWmNalyzRxSdB99yeeffFY2nW16dU1oLpVwo+2KNoeHg/Z4f9v8AzmtOM3RaSzfQLvCgP5vnQ5yc9t3t61jUqc1+VWNY0pK1yvHq1xqMvmmWWIIAGiSRGQn9T+dT/apuxbH1FSC1ugpP9kXp/wC2sI/9nqtEL5p5Ym0W8/dhTuEsOOf+B1zy953NYwlFWZZj1i4DAS2koA4Dl1wwHfrn9KtQanIxGbZ2PUBeaoQyXNzESmk3iurFP9bAehx031k6prOpaNdYn0q/beuYZEaHK44w2GxVRoqpKyWpM6kqau3obuna/LPeSGW1dEBOF9Mdv1rTWdpFWWTaivyARg9OnWuR0rXNS1Cze7TQrgorBfnmhjBwO3zHNb9vqd3cafBPPot2iugZgZIMDjj+MVvjIq/KlYxwXMoe89dzS4IBUj64yP50NKhlIIOyPBJAJPUenvn8jWBqviKbTYNtvpF7NcPhYkDQ4yfUhz9afp2paxZ6bCbrQrme4mdWkdZYQoLNwB8+eM5+ua56NPlXNL5G9WTnLli/U2W8uSfy4w+D8465PQHOfxqPUIYhbSMTFb7DhZSiswPHQEH6dDXJ67471HTvEhsYtEnwVRWd3QkE+wOO471PBq1/Pq8lva2948ZUFXZYWBB5IJ8wfNn36dRXSqaUefucqnLn5L7P7jS0q2s4rm4lMrefIELRMAqqRuGUUEgZ68Z/Srt3HDPZSwMeJUKYyVPIxgEcj8KomG9ZmSHTrxZQv3yIG4ySP+WnHWrcUV0IUWbTL6RxglswDJ9f9ZXHNXldHfDm5XF/ec58CePhZZf9fE//AKGa9Jrx74O3GqR/DG3jS1tY9O86fzb1r4xyRLvO5gvlkZAyR83btWj4h1y90/wPqb6Td380LmWWG6RzNJaxhVwjOSWDMxLDdyFOOCBXQUemrLG0jxrIhkTG5QRlc9MjtTtw3bcjdjOO9ctqGjXK2M1zYanFZTyrItu91GRsM0iu4YhgSfl2rjBXPfFaPhxWm0yC+kDrLNCilWlMmAuejnlwSWIY9QRQBeBBFGaYBzTiOMCuO5uGeaN2OlNYfnQAAKLjsLTx0qPPNPFAmKBzS7RS44pDkU+ghrdaFNDDNNAIqbjHN1pRSHpScjvTuA4mmnpTSxNOAJoAB0pTyKCMCgDFOwAeKaTnilY0ABuRQAcgU4HijpzTQcHNAA3FIp5xTm5FR454pXAlJx0ppNAGBSY45ouAu7AopoFFFx2JcmmnOfalHFBpskTPFGc0mKB1pJDBV4pjKQamApD7UNCGL9KfzRmjdTQxQMCmH71O3UEgimxEZGDmjNOC5pdlTYY0HigU5l9qbjFKwAOtLnFJS0AI3TAoHFSbRSYGetOwrkf8VKo5pWGDmmYOaQ+hMOlBNMAOKcvFWhCNk9KAcdacTTCKhjF3CkA+bNHenAU7AWh0FZWqaBb6tcwTzXN9E0AIUW1y0Q5652kZ6VqjpRXYYFCHRtPg1V9TitkS6eEQllGPlyW6euT1pTpULamL55bh3U7kiaUmNG2ldyr2OCR+PrV6igDy/wCLTEa94BUd9ciP/jy/413xGBXnnxcfHir4erng6yp/Jo/8a9DEgA4GQa1hsYVtyMEnoNpqKMqjzMwzl+30FTtzztFQRH5pMDq56/QVsjnY4zk5x8opDKWzg5I655o2xk9s+1MeN967Thc8+9GhLTCF28hCx/hH8ql80heBUcXEKcZO0fyp20t1qna5NhsrZaLB/i/oaeS1RuhDxDI+93+hqQjA60tAsBYY5pqhTM3PGwfzNP2giowmJ3A/uj+ZoQrEm0E8VSK/8Txe2LZv/QhWggqjLn+3B/17N/6EKV9SkiaNm8yQH+9/QVICc9OKainfIf8Aa/oKfjJqmKwhKlhnFRW7Ew/i38zUuwEUyBMQr6UaWCw8MQecCo5tpglAODsP8qkxmkkQbGPtSW4NC5OOlAbjnFLjApAucf4UBYilUP5ZX+F88fQ1KuGzzilWMbxTYZElL4DAqdpBFDY00tGO21WnjDSw/MeHz19jVvFRsq70/wB7+hoi7FMpyKP7bt/+vaX/ANCjq/tGDkD6VSkGNdth/wBO0v8A6FHV4mkDMf7AJlbcp2iQkYPvUE2nxmPzfMKuGKMxfr25GevFbMQ+Q/77fzNRzNicAqu3YcHqW9R9BxRiJXptPY5qtOPLc5LVY4dPntkS2u5TdFhuhXdGmBnLnsOev88Voro9sSpYOFUKSM4xk4H9au3EnmwzW8SMJTGwUFcDHTOfSn7JXU42fMcnuGA6D6cnn+leZSTS9pPZf0jhlyOyivX1K8WkW1pK7W0IdmAJXPJXsR29u1PmtQRHJPEAA2VjPJ47tj09KsQ+WiARIIsHooAwe/8AL9KrTzy4BlnjSUHKoFLBxz1OODWtKVKc+ZfF59wahFX/AOGFfyZFZ44xn0IIyfxFC2cbIp8rexGTjGB7VlXulXbalLeWl7LC0yqjq0hKKAp+6mMAkkZOe1PtodZvbWR7e8ls5A7Qj7TCCOM/Mo/iB459jXmtuUnJs6YU+e7Tv30sWP7P8yaQMiphvusmQeB0NMn0iCSRdkSu6noQCB9fT+dQW+m64kl75us5Z8iJvs/3GIVQ3IwQMZx6+1bWnkx2scMjNJMoKySbMB2BwW9OTzWkuZambpxelzEOhWlwxzaQsw64yP6c1l2uiaeNSvlngi8hCmFZc7OGPOc+n6ius1G6vLdrYWloJw8qrKS+3Yh6sPU9OK56CXW21G/mns4ZJVmQJHC+P3O1iOSRhtwH0oi3Yp0GoOSa/p9ihonhm41nUYtbSO0SFJWiETZby4gBtKfwliSTkjoQK3r+w1q3kZYYLGSHICsz7XA5GW4x6HIHGDwe2JZ32oaTrdrBYW9xHDOpea0aQSMUC4BXkt1GM9znHHFbN5d3d9Imla7o9rEt+/ko7zYaTBz/AA89NvAPUH140ouSTi90epl/LUiqfLqt2tdN7+tv+HLqnWtPUxwWttJaA5SeaURkjC9Qo9S3+eunYxXl7IJ7ndbohHliCfKvxznHUDoPzwKzEvdfSG3httFiMSs0aK0w/wBWowv8WQemcg59qvsUHiSInUVe9FuyiyW52ArkEsY+ckZHze9aSTbfc7VybX0t2NacAgIQW5B24z3qIxQXM6xylSEOVi29DjqakV5PNxJCQSR8ykFfp1z69qsbqT0QrOepWSARn7PEfLTG5NoBxzyOfqKkm2RmLf5jHcTlULdj6CiQmMrIsbyMAVwpA4P1I9Kf5pJjJBBJ6HqODVQ8xWauokdxL5LxRoAzuehOMCoBGDLNMoTcz4z6gcc/lTG80TyXBDCRvkjyPu9c/XHX8akVcKFHQDArrpU0tUcc5ym/eGSR+dJEmAWVuW6KvB/Wpxp0IYFZWEncjaSfzBx+FVxJNC52oGUyZyxYDG31APvWjFJCyF1kUqOSc9KK0prRbF0o05XvuZOjMv8Aaeu+YCpF+oDPjn/R4a15Cil2Zgny/e9OtYWnzLJqWvLDCtxIuoLgHopFtB1PbrV4i4mnliJV2Rslum1TnC+5x+FZxp3V2VKtyuyVwE0xl2W++cH+N8BRyMjgehzUrX8AZ0dJCRw6iMv/ACBp8MDuhDtcRke6gH6AZphgghTzERwqc7zMVX1yeefrijkjfYhOqle/3/1+pXzYBt32fdNuJAEB3dfpVecQXFptt7YRzFixiYAN0IJPUd6mMjSLEcrI0jt5bQzNtAySScdcVMsHymVDKXBy+8EbvoD0rWKUZXZjO9ROKtb0/rUZZ28Fvpy28mxfvcZHqaltrOK3t1CtIFKjIeRmx+Z4piNEBmRY3i5KvgZX2PtUyvHNEEmhBh2g73KlCPXrWVWMm2+50UXBRSSWisihaW0OZJW4lznPUgnrj8ePwFPntnCw/POiK6jjacc8Zzk/lUsz21vLFKkkQQMMEMML2P4YIP4VW1TV4DbiOI7w7AYBALDjp+fX8qv2U5yi4oxdWFGm1J2a/EoT6fv1t7hssRPEu4pnP3c89OK2LieSC3mxC0QQfK7MpGcj3qrFMmyRGuF4G9VzyCDn8D04qe8vIZNqq5ALjJZcY7jr74qqsX7itsZYdrlnJO3N+o2C4ZL6XyUBVlB3sOvXOPbpUjXkuGUtu2L842lcjHY4x+H61XefybjaJxKZWVRuYDHU9h7VX+0yrPFbXJiAdt29W4G3nb+n5VzuMnLQ65SSVuv9f11Oc+BqJL8KrRHQMjTzgqwyD85r0ZLW3jhaFIIlibqioAp/CvO/gV/yS2z/AOvif/0M16TWh0kc0EVxEY54kljPVXUMD+BqQDAwOlFFAFPpQCKKco4riRuRgetDdKkIHrQy8U7CuR4qReKjYHtSqDSQ2SGkyaTHNOzVsQwZ70pIoPNJioGB+YUMuRxSin44p2EQYIPSpF6Uc0uaSGGCaXHFIGo3VoIZ1HNJ04p7c9KAmah6juMzmlJ4pwXB6UjLRZgJSik6UUgFyOlI3J9qcBk07A9aaQXI+1FPAFFFhXEJIphY0pakHNIoUGlzSYpaAAtxxTQxp2PSkxxQAAkmg/eoHBpcigBAMjrS7femrTutAgAIOakB9aYOKCaaYrDyQaYfSgNS8daGxpDM4NJnmgnmlAFIY4HIpOQc0D2pQMimIOooxS9KDmgApDSgYHNNLUMBCxpATSZpwFIYuaN1FGBigC2OgpaB0FFdpzhRRRQB5L8XwT4v+HgDAZ1YAAj/AG4q9B2T/wDPWPHpsP8AjXn3xe58a/DkY66t/wCzw16UVJXK8VtTdkc9ZalUJMP+Wig+6f8A16ijSZmf94B8x6J/9erW0jAbJqKMvsbZx8x/nWyZztC+VIq/65AfUp/9emlHVSTMDj/Zpu584IJNMkYlHVzg4OBQJskjVxEg80HCj+Gn+W/Xzfw21HGpEa7fSnMTjrTYrsbIsgeP98Pvf3fY08rJ/wA9f/HRUcjbmiPfd/Q1IQO5oFqIVlAyJeP90VGBJ5z4kP3V/hHvUpJA4FNR/wB65xztH9aBdRQZAeZDn/dFU38x9dQb+tq38I/vCtADd1/OqpUjXkA5/wBFb/0IVLZSJEVw8g84fe/u+wqQRu3/AC1A/wCA1Ei/vJSOu/8AoKkywHJ/CqYhQrhxmTIHUbaWKPMSkS9vSmKSeM9KfB/qkHtUvYB/lf8ATQ/kKbLERE5808Ke1SEqo71V1CFbqzeNi4HX5WK59jjtSjq1cUm0nYc1xbidbf7XGZm4CAgt+VT+Qeu/H4VjaXZGPUrmZoPJihPl26EDgHBZhj1OPyrcDEnGOKqolF2iyKE5TjeasQlGSVAJOuf4aeQ+OHH/AHzTiMzJkdj/AEqQrUNnQkVSkmeJB/3zUTrIHj/eD73932NTxWpjld/MZt3OD9f8illj+eP/AHv6GqUkSrtXZmuH/tuDLc/Zpecf7UdXNsn/AD0H/fNV5Y2/t22x3tpf/Qo6veU1F0VYrRq+w/OPvN/D7mqSSyXcxQSJHJGOFYZyCeeODkY+nNaUCkRnI/ib+ZqC7gIP2iBA0yjBGdu4dcZ+uPyqnaV4vqc9eLcVbbqVLiFYYpIzMPmH7wngtnoM+ntUKTbpWxdlgT1ZOn0b0/OrhkguopN8aecqbTuX2zxnqOtRz2K2xzCBHCeNo6Ak+npz/nNceKpT5fJdDiqQl8cPhK/lK07+aEL53KSvbA6VVmZ5blihdxEwBjUrzwe2eOT3NTYdpfLO2Py/mVcZz7jnp7Uy2yHlZpEdmlxhTnaMHj9BXDSlaTk+if5HI/eaRIWeSLLKVz1VgD+eCRUV9pkt3Jpc0KWzm1mVys2QFXGCV2/xemeKlnMuB5WzPfdkVciYCJckA4Ga44yle6O3D1XTnzI5jxHbQ6Vp89xFdXr3ErqscAvBH5j7weC3AOcnH5Cui06xNppccBeTzCNxZyGZSecZ9ulRXVpa3WwXdstwqyebGSuTGyn7w755HSq72E0b39xp1/ctc3QQKssm+OHb/dB6ZGc9ea7KiatE2U6Moa/F/wANZL5a3LWp2l5LZRR2d4IJhKhaVoQ+5Q3IxwB9ajW1E2tXTGRgFji+UAc/e74zVM2OsTshfW0RgMFFiwGIJ69D06kY+gHFT6Tvtru7S7uhJJsi+ZwFP8XHv3rOztfqTzRkuV2t/W5DZ2kcfxAhLMxAtNsauOBjd0468+p6D8exubCC5VWKIJIzlJNilkPtkHFcprWmvdFL6yWN7mMcBgCHXrj3JxgZOBkmtLRPE1jPb/ZrnyrK5TrE2EB9x29enBxwTVU5KM9etvvslb10+Zvgq8aUpUpaJ6p38krDI/BWlBnkklu3klBLkzlcliST8uO5PtyeMcVoJ4csF1htVKs9yTkFiML8uzgY9P51otBbXKLI0UUw2/KxUNkexpGvIUlETNhvQ8H8utdbjJ7M9O8Vvt0B4o9ygKvX0pn2NBMZBuyexY7fy6VIIIDKJ0ij8wn74UZPHrTjPGJfKyd/ptP86lxltEtyW8hmxCcbV+lZ1/C25YUCuZmChCvCjByeMH9a0vKtI7oN5cK3DjrtAZv61Ad29p5Mod21FPY4IB9+taUoOLvcyrSco8r/AKRXjtlc4KBlj+QEgc46n8/5VM1tHHGzGNDgE42irMSJDEqL0UYyepqO4JePy16uQo/x/DrW6k9jBxtG/UYlmu9Fkto2UcFyc549McUy6itsqiqrqx2PGDnA/wA/0q0fNSRTJKhTdxhcY4PfNRTQxhxcptG0HO2PcSfXjk1PM73LlTXLa35bGJpsgh1PXkgs9w+2oxJXj/j3g7dc1q2kcMfnSvHgkBnLxhTnkdPwqjo5Jv8AXpYwzMb5M7lK8fZoex+tXUVp5pxczo8SouTGDGAck88k5FK7s0DTUk9+3b+vvFbz0iDukQTPzbiFPX2B6/nzUy3CEGNLVg4AwpUY/E9BUS7xJDiF2gXO0O+XZux+Y9MZ6nPtUy2tvcpHJPbxPIMn5lDFTnkAn3pc1twSk/hf3/8ADFJYn+2ShoTOQuB91QMk5I/lVyTT4imUQs+cgPI2P61FNK0ZZ1SRXjLEPjKsM5we/wD9ep4mWZftSCUtg5j3EcjjGCcVcpPcmEIJuL1Gm12jzRDGHP30U5B+nHWoYwkFoHUoItg3BxwP8PpVzb9pQGRJYiD034P/AI6apQ4FowYblO75Tzkc0RfMrMVWPLrEzwXuJWjt4AImBBO3BY8c8dPccf4Wxo3lwY3oGLgn5SeSR3yP0xVyCGC4to33FiRksjkZPfoaWWbchSSKSNMgbywHcdwc1Uqzvyx0MaWEjbmq6t7EVzD5FomET5SRhEwDnI/mRUOomVraV1jj8vyyQ3mHOOo4x7etTO0PkSQxmQswyplLHkdME/SqUlz50BihOY2xu4+7k59ff3rOMXNeaZrOSg2ls107jZoi0xSCKThY3Vy4IByeDk56H0qotxI6W5eKSG5iYSyQs27jbhtp7jnrWgiuLuQPIzgheQNuMbvSmLG7XUIldXkiQtuC7evHrWUpJSNJUm0raXt2OV+BX/JLbP8A6+J//QzXpNebfAr/AJJbZ/8AXxP/AOhmvSas6gooooApMeaVWpvU0vAriR0Dm5oBJ4oGc0uKYhMUope1Nwc9aAFppJFKTimFqTGBJzSg0g5p1ABmmsx7U4AGgigBu405TkGkIoBwKAEp23I60hxjilHSgQbTSrkcUmCacDxQgHgimnmmk0BqdxWEPNJninHgVHSKFB5p+cim4ApR7U0IASKKdiigBpUU3GDU2M0mAKfKFyPOO1KDmnkDFRtxUtWBDgeKM00HilBwKBhik4p2c0h60AKBigmloxzQITPFNJp+KaRzTsAwE0u/tTsA0BVBpAM6tT8cU7AHIFICc8inYLjQMUuc0GikMMkUoNJQKLiHUhWgN2pw5FNK4iIj0peR2qTGKOKfKO5GDThSHApAakZdHQUUg6ClrtOcKKKKAPJPi6ceNPh4ccjVR/6HH/hXo5cjB3YrzX4voG8afD/OP+Qoo5H+2lehi3hH/LNSf90VvTtY5q25LkHgH86hjIGdzD7zfzpTAh6ooH+6KbDFFtbES53H+H3Naq1jAlDHj7oH1qKVY2G/g4B/CnGKPoyL9AtEiIImxGn3T/DS0BggHlrhgOKcNmcZGaWKGMKDtU8elSeVH/cX8qGwsV32eZFyMbvX2NSHbjqPzprwxeZHhV+96exqTYhJGxcD2ouKw3cv94fnUalDM/I6D+tTiGM/wKfwpqwRmWQlFwAO1F0Kw5CoONy1UZgNfQ5GPsrc5/2hV0JF/Ci/XFUSq/26oKjb9lbjH+0KljJl275dpH3v6Cl+UH5mBpI4kLyZVR83THsKn8qP+4v5VTY7EWEyPmA/GnRSIIExj7op3lRhshFBHtTYokEEeVX7o7Um0JirtYZ3Dn1plwF8luR+dP2xj+FPrioblVWE4Reo7e4prch7Fjj2/OnBlxyR+dRYX+4v5Uu1D1iX8BSsNMeJF81ORnB7/SpRIuetVCsYnT5VHynt9KmEcZP3V/Kk0hqTJfMGOoqpLcEXUabDtznd+B/z+NTbI842rn6UySFN8eUX73p7GiKQNtlWSYf27b/9e0v/AKFHVwzHpms65MUOrwGQKsYtpc8f7cdXvKjx9xcfQU7Id+hHC25Dk/xN/M08nB6jFRwxR+X9xfvN29zUnkx90XH+7VO1wWxRv7UTRPJGdsyqSp4wT2z+Q/Kp0yIVS6dSx+TLEfOfp7+lSSRR+W37tenpTbi0jmUYjCleVYDkcYqua6SZi6Vm5R3ZlXUYguRv3hcELID27Z+nNUljbf8ALMyZmIJVlY4wcdRwOBWoIw0iWlzAWGMLIoI5xknPb0/zxFc2MInCRud5BwhHG7BI/l+lcksLaUrbNM8yVByfNHb8biEYUAtnjr3NOUxyoEeIOF7MAapzRRTRDdGGViODxSxSRw7EAI/hAA9K8RLl1sNS+4sWt00qoyoM4YYzgDDVMZJQ2Fw3c7U6fm1Z1m5WOMxEyrudeAcdz1P4VdgmEpcqynpnDA4P4V2V3aV7dDOnNtJN6grpcbkPmcfeMjH+XSq6JGmp3EqDcFhi4B4I+bNTSO7FDuXymkAxjr/k1Xihzql2U3KRHH90/wC926Gs3PQ0i7p6XYl54msrOaO3WO4nncArFBEWOCDgnsAdpqtMmp65NG8GjvbKnzG5nlVdoxnG1W5+8evQgnHINR2IRPGEcVyhImgCBSxBUrlcr83ThOgA+buTXXyymCOdTHIxIOBkDaAoH8RGa0p0Y1HOF9Nvlp/n8jow9L6xFuo9NvwuXxcxwLHFLIPM2gckAn9akmZlhdlQ7gpI6darG7jjdUaRQ7fdUnk0ye/khzmAmMKSX3AYrrXRWPdbSi9R0rwQSKoG1s5JMm0fic81MrTxLmQGUf7IGR/jWdaXqhEkZ1EQVFLnjLAHJ/kPwq2mob18xU3R7mGVPIwcdO/Q1cvQyg1ve3p/WpOGjdiCjbnG7B4PHpVG9GJ4UUT5Lj+MEAgE+vtS7vlJxdSAEMrMVBU+2cH86iu50Z7RxK52ScgrjcSpHXHXntV0/iM6zTg7llp2/wCeb/p/jUMt15DxzyRS7FODtXceeBwOev8AOpd/5GnArgggEEYINaadjK77j/NW5SMmCTYWOVkTb2PY1NEEjQJFDtXPRdoH86otJNE0YEnmqW+5Jjpg9CB/PNTCSOOBvscUCMCN6MdmPfgGsZQdjphWT1e/9bGJA8k2q6xaqjKX1KNtwcZwLeAnvWjHYTLNMJC8ofaxAIj+b14PsKzdKBg1HxBKwIWS/XeyH5kzbw9D6ZraSZY3ZY5GlO0YaVsZ5Ptk/gKpNqNkZOMJT5p7/wBdOoqStGwY288nVBgq2znBzk55pMQLNPNMhQrIPmLhQPlHvTGIW585ZWSTBDAwNtI/rQl9DHAxJzlyC8zqoY/n0x046UmuxSkr2l0+YsUzTvuFvI8IkbYUZSDg/ePNJb+ass7+ZKESVi0e1cevXr3qrDdXSQCGNFDAsFYJvRxng5yMVYtWuo2PmGAq5LMVJzn6f/XpT0vsKD5pLclkuftVuXhkuYQhyWVFBPHT5gap2c7CzhyjsxQEnI5JHJ61YuJWnjZYLiIDlWJXd/IjBqjayBrSHudgz7HFaUUnFk1r86fkXG/0ZxcW8TYYZeIEfN7jnrTJ2aWMuYmjkd1w2FyvIx1/zzSK0Ug2uqHHQMuaikvFcsqqzsjr8owCcMM9cDrUTupbGkYxSvfR9PMkKTNEULSSOGDKzbQeO3GOOP1qm7NAWdYWKOA4xjIGcjv7kflWgSrBGMB8zqqsBkfjyBUM0SlPJJw+AMjjIOc/5+lRTq8stVuFWjzK8egRuslzLO0DoVUA7jjjn3piPHLtkdZi04UgoWAA7cjp+NOE8lzI8QhjBZQJA7Edv4eCD+Yq1p4d7GIMpSRVAKsOVOOh/SoqpxbujSDVR2X5df8AhjjPgV/yS2z/AOvif/0M16TXm3wK/wCSW2f/AF8T/wDoZr0mqNwooooApAUEHNOJIPSg9a4zcTPajmkpaVxgGp2aZS5waExC4zTStSA5pcVXLcVyEZHalz7VJxSMBScbDTGinZqPPNKTSGONJgUu4UHkUAIADTscU0dadQIbnNBPOKcBQRTSAjY0gNPxzzSbQaTQCb80iingLSngcCnYBCDigcUucrzSGkMOaKKKLgO/GkyOhpBSnpT5mKwnfg000Zo60mNB3p2OKYKdmgBVFONNzS9RQAo6UUhOBTQT1zTuKxKKRiKYH7GlIzRcVhuaQ5oI54pcfLQMVCelOJ4pnSjknrRcBce9AFIKUnAqbjFyKaaUc0nQ80CBWHpTwcimYPUdKBTvYBxOOtIcdjS03OKfMwsBptL1pOc0hl4fdFLSD7opa7TnCszxDrC6BodxqkkRkjgKFxkgKpYKXJAJCqCWJAPAPFadUtV02PVbE2skssX7yOVZIiNyujq6nkEH5lHBBFAHkfxH1Aan4g+HF9sCJNqasoDbgy+YmGBwMgjBHAOCMgV6irA9BgV5X8TdPg0bxL8ObK33si6q0mSOpaaNm4AAHLHgDA6AV6cswI5Dj/gB/wAK6KSujmrPUmI5ycn2pEJCHHHzN/M0zzxuACv/AN8H/CkSRQh4c/M38J9TWlnYxLG5WPqainGYn5xwelAlH9xx/wAANMmmQxvlXztP8BoSdwbJEbagxUisWHSokmAQEh8Y/uGpFnBHCOB/uGk0wQjZ3x8fxf0NSfjUTSjzI8q/Xsp9DTzKAfuP9dhpNMQ4uFB7VAkheaQc9qeXU9Vc/wDADUayKJJPkccj+E+lNIlssDAA6CqRP/E9T/r2b/0IVZMin+CT/vg1RaUDW0+V/wDj2b+E/wB4UrCRaTiSXud39BUqyFuKgjly0mFcfN/cPoKmW4XPyo5OOTsNU0+xaFZirDjrSxIWhT02ik80Z5V+fVTUcU+IkGJPuj+E1NnYTJmjYDjBFQXJdYvmAI3rx/wIVOLgD+F/++TUVzOhjA2v99f4T6iiN7ku1hwA3FjmpMiovNDMQFfH+6aUOB/C/wD3yaGgDj7Qn+638xTx14quZV89OH+638B9R7VJ5oxwr/8AfBptMETbQwqN9wePn+L+hpgmGfuv/wB8Glecbo/lb739w+hpWYXKsoDa9bZGcW0v/oUdXzjFZ8kgOu25Ib/j2l/hP96Oru9SOVbB/wBk0rMobDgx5ByMn+Zp9QWojhg2IrBQzYG08c9PpU3mKOzf98mqe4ovRXGSL+7b6VIciopnBjIw3/fJpxcccN/3yaLMq6FxzzWXdux1BPLZAUGDuyMZz0PQ1oGYZHDY/wBw/wCFUL9Q7Ryo0qsvXaCMr71pTWuphiE3DQrSwvI0soKeVgthWz83B446Hr+JrKnnHl7TuCsTnA5AHP51sQoY1JOdhU/u9hwc9B+HT3zWTNaspJRkDPxJkH5fx/Hoa4sVg1K0o6W/zOKpRlyXS9S5attUK5G5Se/TPJ/WrQZcdRjvXOurLdtIYYNrybMEcMSMg4/z1rWRkASBpIi2MbCeSPpXk1tZuSf/AAxx89m12J1+YGIHCKSqEduAR/Wo4JJV1a6XYrHy4sndgfxVCRKJTHbeWpDgsvQYwPyzn9KWJ3XV7jdja8UQ6YIPzVbi+W/QqlPSTI9Wgv5HSe1QGaNt6KHPzH05KqCcDBPTB9a6DStdXXNMYwvF9ojDJMjg9RkHA+orGQybzCfLAJBYNKxbHt6GszWrZrCWTWobh4riCM7zjiVPfAyWHQZONpPpTi3GXPHVrp3X+a6GuGxEqcm1fXf+u/b7j0FoxAquu1Nw2ttGAD2OKjeNGjTczFZMfu853E9gT+P/AOqs+wl/ta3huUOLdwHAZ2bcw+p4AP8An00nhkZg4l2uqkKccc98V6KSaTT3Pcp1lUXNFadP6/q5TfT38oRRhIIeiIVyU69CCMfrioVS5huvL8zJfG4rbsVz65zgfyq1eh2jUs+x1PHJ2vx65GD+VQ2lzJcwJcmbYw2oYypwPmwTz/kVfLLluyeanzqKvf8AT+mWTbSFTunkcEYwQuP5VSvlWFLdQFQGZQAABk1bmRxbwSZJClVYKzLtHQkgHnFVtQ3XMkdqGVstuZgpwuPx60UovmTuaVnH2crb9ALsOCaXzR0yaUxSt/En/fJ/xpPssp6Mn/fJ/wAa6VypHPZkbynzIsk/eP8AI0kuJGRwxEicq3X/APWKkaylLoPNjzk/wH0+tSCykz99P++D/jVOUe4cjZjWF8Tc62soxJ9ujc+jbYICcfkeKvrNGs8nmyskqgZPmkF+Tg4B547fhVXS7EvqGuqxQj7avVc/8u8PvWlaWslnO6pKrR7BhCnTk+/1/Osmo2fKy7yc1zLQP31yFaQSp6BZWH54IqLbObmaSEqr5CkHoeMg8e+f89dZFZl3koCevyn/ABqF0ke5CRuImCnL+SefbJ4Nc6b1R0ThGyb/AOCY0WoOJfKmNsmGbe5m4+8c9uPoTVg2kRi+0JLNsYhv3TMwbnPQZ4q5DFBHB5ks0aFiwyzEY5PA54IpUkuYJPIMZmJ53ooA578nv1/Oqnq7x0MYXStV1XTrYjCvNblosqT0MkZGPwODVK2t5IgYpGDHAcEDA59vrn9K0bm8MUhTqmPmfY2B9MAg/nVOPa32donkDcqyy5LAEZzyT/dH506PNH0Y68oSaSeq/rYkWIqMg1C2FnG47UOGYngE54x78H9KteXICf3p/wC+RTJEfKAyH73oK3aUtydVqgLl8eWD838TfLn+tRedaxFZDKZWCkttPynjPH5jvTJbFDIXaRt2Q3ygDkA4PA68/wAqRIzGnmRlsL91tikZxxz+Q71l7OlG2pEq1ZtlmG+idp3VAEUqoJ4B68/T3qsmoQTYeO3mVidp3OUbqf8AP4j1rQSznN25+1sQUX+BfU0PDJAVDXMrA55WLcaftKd/+HCVOs4q/wCS/wAzjPgV/wAkts/+vif/ANDNek15t8Cv+SW2f/XxP/6Ga9JrnPSCiiigCtnimHk9aQk560VxNm6Fx70vApOlJnJpXGKabnBpxpOo460CHA5NLz60z2NOGKrmATIPsaTtStTc0NtggoWkINKOKQxSOacOlNB5p2aAF70vam9+tNYnsaaFYkFO4qEEjqacGBFHMhNAxFNzSkCm4o3GJkg1IpyKaRzRyOlFwHMaTHvScmlFJsYuAKKaTRSuAUc0gPNPFCEJjikwaeelNLZ7U2Aw0U4jmgjigYm7FOB3UmOKBxQApFNY4p9MYH0oYDakU1FTl60kIeOtO6ikApwqwExSBacaaaLCAimlT60/NB5qbDGAH1pSM0vQUh45oAU8CmjpQTTc80mA7mlA9aBinU0AzFIeKeTjimkcUDLg+6KWkHQUtdpzhRRRQB5D8YP+R4+HI9dTP/oyGvRlUA8V518YMf8ACbfDrPX+1P8A2eGvRQxPYj610U9jnq7i9ep6U2MfISP7x/macAMnnJPrRECYznjk9PqavoYhjvmopcmJ+3ynmp8AA4GajlQmKTJ/hPH4UJ6g0Chdozzxipe3HSmbMIMcHHenDpyaTEMZwJIxznJ/lTy7sACce1MdSZY8e/8AKn7COvNN2EODbR8oqIEGSTrncP5CnlSe+KjiX95Jg/xD+QpIhkuc1RYj+3U/69m/9CFX2X3rPIzrijv9mb/0IUhosIBukyf4v6CplA2/KMUyNMGTP97r+Apygjgnp6VTLQoPPrSRD90n+6P5UN1BBxSxYMS/QUiZCk4qG4BKLj++v/oQqzgYqG4GFX03r/OhPUlj8d+lGT6mlLZFHFIZEVH2hcn+A/zFSArtBGfypmM3C/7p/mKkwB16U2CGk56VVu7owNCixPJI7EIo4BOD1ParWMGo5Bl4/qf5GnG19SZptaM57T72Rdb33km5pPPVAikgANGpx7ZB5/GumDCsSz0+PT9WgRWaR2t5i0jnkkuh/AZJ4raAqqri5NxM8PGcYJT3Gwt8n/Am/macTwT6elRwn5PxP8zUhOal7m62IEnW4hZgCMHHJz6f41O20HG6opAQmPcfzpzzKjohBLN0wOnuaH5CT5V7zFOKhcfvV+h/pUxzUL585P8AdP8ASqiUyKUhVJJ4Arnr0yyK11E0Yi3EZYEjA79v8gV0E6742Q5AYEEjrWHfWl0w8yFGOUHyq2NhHt0NY4mPNRaSuzmxKk4uy+4oT7gQ3ZGV2/WtATjy1ZWHzY256Gs24h8p2wRnaAu5yuBz26GnRSmeJFDqVGOByf59a8Fwelzx5vlk11NDdJslRvleQjDqDgcAZz2xTFkVtYlUkY8uNiSeON39SKswWl1Jb7GCoCpG4sc4+mKelik2oXaxnGY4Wy4yP4+MelehRw850rNW1/Q3p4epKDsiU7AN7bQAM7j2qte2s2paXcrahH/dMFZnwpJBHXaw4BJ6HnArcgtIIolRlDkYxuHce1WZAFt5BgD5T0q6eDUZJydzop4V7yKGjafcabplvbmZd6k7xtyp5PTpg/5xWuGNMB44IzQGwa6YwUYqK2R3UoKlFRjshXP7yP8A3v6GnSq0iYVlB5HzLkEHqKidxvj/AN7+hqQSD0ptbGqluiqftDrcQNGGVwBk5weME9qZHbeRImTlmPOOgwOKvhwajkwZovx/lTi7MXKt3qNwDTl+tOK+1RlMdDijctiNxNH+P8qeWxVdz++j/Gn7s9aqwrmdpTH+0dcwf+X5f/SeGtNATM2eu1ePxNZGk86lrn/X8v8A6Tw1oHzPtwKFgFTnH4jp365/Ci2gX1Rbkd0gkOdg2n5mHAqrHdy3FwjK0DBWOEEmM8dc4OTgnjirADE4jcxyrztJJVx9PT6dP51bh5JJ1HkxE4HyM+1icn816f8A66y36FTurO/9f15EixzJPL5c4G8swLD36fy55qzZiTbK0pBcvjIOeAAPQfyqgkRWFRJZeaxJJXduUcnIUHgfoPerEZuCx8qJbeMY4kAOe3G08cYqZ6lU0lLZ+mpK1x9jhLX1zbqpOFbb5Y+nJNVkDq0byypJvTC7U28cHnk5qzJcQiTymb5z2waqfvVeFZZI2GwkbUK4xj1J9aVO7KqpJaa2/rXUjhmmkupUkTEa/dO0jPPfP9KfMdpjPJ+fsMnoar2RX7TcZCA7jja5P8R6g9DxVpyyujLH5gDAABgDnBz1P0/OuqfunLQvKOr6kCvCGkeZmI3bUUgtn1wB1+ntU0QQGQsZmVzxlWbHAxx1FOuoo5Idxtw0hxkBwD+dVYFe1f8AdXG5jj5GHA9M44/lXA/fd76m+tPRq67/ANblqzIgaRpBLuUBCAXfoT0H/wBarjojYm/e5AyAGYf+O1QhnWyaTzA7fIGJHJyc8cemP1qW11FLoSSq+yFGdG81NpJUkZBz049Kqom3dFUXHlUX9xxnwK/5JdZ/9fE//oZr0mvNvgV/yS2z/wCvif8A9DNek1R0hRRRQBU25NBFKaAa5GjYaVNNA561L1poHNTYYnbmlUYFGM0m6gBD1oppNOHNIA5NBHPAp4NBOOaYDMHFN60/rSAUDGilDdqUjBoI5oAX3oxigUGgBhNApGHNJSAmz8tIKagqQCrQg75pMZp2BQaLCG4wKQilzzTs0mhkRHvRUhFFKwEZHNOFITzQc0wH9qQUgyRSgEGiwDsCkIxmjNGRTuIaMZ5p2R2prLxxTQSKQyTGBTckigMaUUAIVGc00AZp7jI4pgGDzQBLmmk/NSZpDRcB4NIabk07qKdwBadTcY70uam4C0h6UE4pAc8U0Ij280pXAFOOc0hNAwAp4pnOKVSaAFHWnYFNwc0vSi1gLQ6UUDoKK7DAKKKKAPIvi+CfG3w7xjI1TjI/24v8K9DxMOsif98n/GvP/i6oPi/4fMc5GrKPzeP/AAr0PK9l59TXRT2OeruRBZgBh1/75P8AjRGJNnLofmP8Pv8AWnspGPmNMizt6fxH+ZrW+hhYeGlP8Sf98/8A16ilaUxycjhTzsPp9amxxzTJiRDJgfwml1Gx4SUrgyJ/3wf8aVY5Ogdf++T/AI0F8YGCafuZh6VOoiGZpEZAzqTzxs/+vTsTEj50A7fJ/wDXoKDzUx15qQgjqelO4hhEinJdf++D/jVdRM07gSoFDZ+514HvVs5NQoPnl/3v6ChMhjwJOm9Sf93/AOvVIhxrqZZc/Zm52/7Q96vAgCqLEHXU9Pszf+hCkCLUYlLP+8TG7+5/9eniOQN99Mn/AGT/AI01Hxv7/MeKkVyRwCKbuaLYQpKBy6Y9Nn/16jjEgjUbl6D+H/69SHcAe/FKo+RenSlfQmQh8z++v/fP/wBeoJxLhP3i/fH8H/16tY+XpUcqj5B/tCmnqS0C+Z3Zc/7v/wBen7HPV1/75/8Ar0YGKUNtHNTcEQ+W/wBo4Yfc9Pf61Jtc8ZH1xSCRPtJ5/g/rU25e1DbBERSQDG9f++f/AK9ROsvmIN69/wCH2+tWT9ajf/XJz600waM+RJBrluC43fZpedv+1HV8JJ/fX/vn/wCvVWQf8T23/wCvaX/0KOrp570XGV4g2z7w6n+H3PvT1Lg/eU/8B/8Ar0RY8v8AE/zNBBB4qnuCWgkjSBMgx4yP4ff600+YxzuT/vj/AOvUhI4HBORwfrQwbPb8BiktCiPEn99f++f/AK9QuJPOX51+6f4fce9WCDniq08RkdV3FeDyOvUVcdxO9tCNi7Zww4OOUI/rTPLB6qufpVgjByelMMsQkEZPznoKbb6FxslqU3tIZXkSSGNlKjIKg561HDpNrFcCYKxcDaMsSMfSr2B57cfwj+tKMelKSUtxSowk7tagqRgj5F/KoYfL/tO4JUcwQ4H/AH1VoY9KrWgX+1LoEZxDDjP/AAKhsHE0I44sZ2rn6U6WJRC+ET7p5xSAhTkLyKfJIDBJxg7Tx+FQ73M2kPEaf3F/Kl8pCOUX8qercdKdkelZ3ZVkVZIY98f7pPvH+Eehp/kRf88VP/ARUrsnmRZH8X9DUm5abkwUUV/s6H/lkn/fIppt0E8f7pOh/hFWwwxkUxjm4jz6N/SkpMrlQnkR/wDPNP8AvkUhtoj/AMs0/wC+RU/FGRU8zLsim9rF58eI16HsPanfZIf+eSf98ipWH+kR/wC639Klp8zFZGHpcMbahrimNSBfLjj/AKd4auPZxvIw2BSACCoGQeeah0kf8TLXf+v5f/SeGtIY85x/sj+tCk0JxT3KJhEEZDIoGcghPl/Tlf1FSCdGjxJbRsrDAcbSrfngfrV3IqJ4oychdpznK5Un8RRo9xe9H4WZySh4jGkUTRFiC6zYIBJ5GASP881akS3sgsYZ9oy7lsucdOpz/kGkNussfzOxIYgEn3NRNp4lKvcTSPKowHRih/Q02k2Z89RLRXYNPFLA7wSo0a9WMfTjv0FPVYZjC6LnbH1xjrj/AA/WnRxPBBtjllHHO593881DdymGyRUDlpBt3Ku7BI6n/wCvRCOuhUqklFuf9eglgxuIWdxCw3EKUUgED6iriQKFX5QMyE/zqGJFtbc5LHHzMSc012eK0E7KwmDHCGQhd2SAOuPSlVd9i8O3FLm3S1J2RUdj5jPyfkCDA9uB/Wq8UYjBjZQ5k+Ztqfdznv3xj/PSrDJG9uqNvcL3ViMn8DUUBWAxee0K54T5+fpyOetcSlfY6pLuSxQLFK0e4kFB1AGOT0wBVV4rfzV8yY+RD/rPNkJBbPAOT2/wqa52W9w84RPM2AA7eSScCpYYhFbhCAx6t7k8k/nVObXvEumpe5bb+kcP8Cv+SW2f/XxP/wChmvSa82+BX/JLbP8A6+J//QzXpNamwUUUUAVTTe9KDnrRj3rjbNx1FNz70tK4C96jYZNO3c0H2pgMC4FAHNO6CkB9qAHChutN5zTiCRRa4CgZFLgUgyBzRmjYQjdKBjFBwaYwINAyTrSNwOKYCRTsk0AL1NNKgCnjpTHUk9eKAFTGafmoxgfWlzQAA07tTCeaATmncBTThSEZo6d6TYDqKSilcBgzntT+opMYpe1MBucc04nimsMigA0wENApxWjFKwCUYpwGDS0AMwRSj1oPIpO2aAHdRSbRSB+1IWoAM0HpTAcmpMfLU6gNB5xTg22m4+anHAFFgAc0p+UU1elKDxzRYBobJxinDjmjGTmlIpgISTScnuKMg8U4LgU0Ao5GKbjFOBpPWmAoOVphNABFO28UPUC0OgpaB0FFdZgFFFFAHknxebHjD4f8/wDMVU4/4HHXoO88EYxXnfxjX/irfADIitL/AGmAAzYB+ePgnnH5V2P/ABMQObK0/C8f/wCN10UrWOate5plwCMjNJG6iMn3b+ZrNDai3AsbT6/bH/8AjdNjj1Aqc2VqeW/5e39f+uda2VjLU1PNJwApORnJolb9xJkc7T/Ks8DUP+fKz/8AAt//AI3TZl1AwOfsVnnaf+Xt/T/rnQrXB3NgPgjCjFKWHU1kj+0e9lZ4/wCvt/8A43Tv+JgP+XGz/wDAt/8A43U2QtS87ESow96n3qfesdxfllzZWmOf+Xt//jdKU1HPFlZ4/wCvx/8A43TaROpr9RzxUK8vLgc7v6Cs9f7QHH2OzP8A29v/APG6E/tHdJ/oVp97/n7f0H/TOkkkTqaZTms8gjXEUD/l2b/0IUmNQLc2Np/4Fv8A/G6qN9vOtIPsdrn7M3H2t/7w7+XRcaRsxvgPhQTuNS789qxkGpZbFlaY3H/l7f8A+N1LjUB/y42f/gW//wAbptItXNIv8rY9KRcYHrWcf7RCk/YrTof+Xt//AI3TwNRxj7Haf+Bj/wDxuloTK5o9qZIeY/8Ae/xqjjUMf8edr/4GP/8AG6jddRJT/Q7Xhv8An8f0P/TOhWJdzQ88NO0QHKgEmn8ms7bqGciytc/9fj//ABuj/iYj/lztf/A1/wD43RoFmWsf6S3+4P5mpKzVXUftDn7HbfcX/l8f1P8A0zqX/iY/8+dr/wCBr/8Axum2hJMu5Pamlj56Z9D/AEqnjUv+fO2/8DX/APjdMI1LzlP2O26H/l9k9v8AYoVgaZNIf+J7b/8AXtL/AOhR1eHNYT/2j/bMA+yW2Tby/wDL4/8Aej77Ku/8TLH/AB6W3/ga/wD8bpaDsy5F/q/xP8zTyM9DWbCNSCf8elt1P/L6/r/1zp7HUv8An0tf/A1//jdN2uUk7FyToMeo/nTsBRxWax1MAf6Ja9R/y+P6/wDXOnbtSP8Ay6Wv/gY//wAboGi/z71A27z1542nP5iqpbUh/wAult/4Gv8A/G6ic6kZR/olt90/8vr/APxFUh2LuAW5NBKg85z9M1nhdSDA/ZLbj/p8f/43Uok1MD/jztP/AAKb/wCN0OxpHYmDDz3OWxtGBtPvSROxiUyAhyMkBTxVcSap5zn7HafdH/L03v8A9M6k83VM/wDHpaf+BTf/ABum2h2J/NGe/wD3yaq2soGp3XX/AFMPY/7VPMmp5z9is/8AwKb/AON1TtJNT/tO5AtLTiKLINy3+1/0zpNoho2hICOp/I0TSDyJOT909j6VW83Ux/y52f8A4FN/8bqKS51CSKRVtbJiFIIF23uP+ef1pGUkaiTj3/I1Isykchh+BrOWXUxj/RLP/wACm/8AjdSibVAp/wBDs/8AwLb/AON1DsKzJpJAZY+G+9/dPoalXHU7gP8AdNUhNqjtH/oVp16/am9D/wBM6n87VAMfY7P6fa2/+N0mxpFnz0BwN2P901E1yn2mMfN91v4T7VB5mpnn7HZ/+Bbf/G6haXUzdxH7DZ52N/y9N6j/AKZ0Kwaml56f7X/fJo+0Iem7/vk1SabVBx9ksgf+vpv/AI3QJtU/587P/wACm/8AjdLQNSybjFzGCG+638J9qlNyo7P/AN8H/CsqS41X7VGPsdp9xuftTeo/6Z1J5uqkf8edp/4FN/8AG6dloCbG6VOo1LXeG/4/l/hP/PvDWiLhftD/AHvur/Aff2rndKk1Iahre20tM/bV3A3TDB+zw/8ATOtJZNUMzH7HZ52j/l7b1P8A0zpWQ7s0vtC+j/8AfB/wpRMvdX/74P8AhVNZdUH/AC52X/gW3/xugS6oWJ+x2f8A4Ft/8bpaBqWYphsPyv8Aeb+A+pp3mg9m/wC+TVJJdUwf9Dszyf8Al7b1/wCudL5uqf8APnZ/+Bbf/G6bsNXLLzDaflfp/dNMSYGJflb7o/hNQNLqhUj7HZDj/n7b/wCN1GH1QRYW0sidvH+lt/8AG6atYepZcrOpjAkzkZK5BXvmornzB9njdfNiEnzL5ZJPBxnnnnFNP9oyW21LO02H5si9cZ/Hy6hnhv2kgk/s+13qQqsL5wQMHv5fuawdRN6m/spWul2/rYuCZlAWG3299r/Jx6jANS2Mm+1UkNktnGPu/wCz+FUT/asJjWOzsgBGV+a7c+n/AEzpLcauXb/RrIpuydt44ycY6+XXM1E1XMmT3FxIb2JJIBkOmShyB1x2HNXMyhWzgk52kJ0+vNY0n9oM80MSWZkYjI+2klDu6/6rPbHJp1zearCEa40yIkE4MF7Jtx6kCMfrWs0nZIyhJw5pS/r7jnvgV/yS2z/6+J//AEM16TXmvwJJPwts8gD/AEifHP8AtmvSqo6AooooApZ70u7NAGBSZy1cNjccAMZphbnoadn5sUHB4osAAZpc9hQBikJAp3AQk9MilXIoCg807pTAQjmgHBxSmmkfNmmArHmmU8CjbSASg5NLilAoAbtoGelOpDQAo4oIzTSdtG7NAAQBSZpGbikU5NJ3AU0A5FOYcU1RSsA7dxilABprGl6LRYAY47UUZ4oosA7PFJvAOKTJpuOc07gSAikYk0D2pQMUwEBOKb/Fmn5GKbkUAITg0m85pcZNNxg0XAfmlzkYpnJ6U9R3oAYy4p+Ny80jHnFCk0AJsx0pwHFLmgmq0AY44pFGetPJ4oCgc0tAHAcUh4ppkxxSZJOTSuhAzEdKFYnrTsA0m2kxgBTh6UU0nBouArMBRkGmnnrSj2ouA4tTQTTgPWjIzTAtDoKKB0FFdhgFFFFAHkPxfUf8Jr8PTgZOqAZx/tx16BnLYwTiqXjTwLaeNP7NkmvrqxudOmM1vPbEblPHrx1AP4Vj/wDCs9S/6H7xF/32n/xNawmoqxlOnzM6fbk9ce2aSJcrx2ZuPxNcz/wrLUc5/wCE+8R5/wB9P/iaUfDPUh08feIx3++n/wATVe1RHsWdTt5zu/CmSjMEnHG09a5n/hWepf8AQ/eI/wDvtP8A4mg/DPUiCD4+8R4PB+dP/iaFVQ/Ys6oDjFKFz1rlP+Fa6n/0P/iP/vtP/iaX/hWup/8AQ/8AiP8A77T/AOJpe1QvYs6d1xLGAOCT29qeVI61yn/CtNTyD/wn/iPj/pon/wATS/8ACttU/wCigeI/+/if/E0/aoXsGdQxFJESzyDsG/oK5c/DTUj18feI/wDvtP8A4mgfDTUlzjx94jGf9tP/AImj2qsT9Xfc63Yc8VRYEa8mf+fZv/QhWD/wrbVMY/4T/wAR4/66J/8AE0w/DHUTKJD498Rbwu3dvTOPT7tL2g/YM6uJAsQwAAeeB704IW+6RXKf8K01MDH/AAn/AIjx/wBdE/8AiaP+Faal/wBD/wCI/wDvtP8A4mj2qD2Eu510kWImJGODzRxiuR/4VpqZBB8f+I8Ht5if/E0v/CtdT/6H/wAR/wDfaf8AxNHtEDoM67C/hUcg+ZNp6t/Q1yv/AArXU/8Aof8AxH/38T/4mk/4VpqXH/FfeI+Onzp/8TQqiF9XZ1oX1p4UY5H5VyH/AArbVP8Aof8AxH/38T/4mj/hW2qf9FA8R/8AfxP/AIml7QfsH3OqVCbh8YI2L29zUhWuRHw11MMSPH/iPJ4z5if/ABNH/CttUP8AzUDxH/38T/4mn7QPq77nWbeajYATKMD7p5/KuX/4Vtqn/Q/+I/8Av4n/AMTSf8K01LOf+E+8R56ffT/4mhVUJ4d9zekP/E8t/wDr2l/9Cjq7muAHgLU28VtYHxzr+EsRMJfMTd8zkEdOnyg1qf8ACtNS/wCh/wDEf/faf/E0e0QfV5dzqY2ymenJ/nTzzXJj4Z6kBgePvEQ/4Gn/AMTR/wAK01P/AKH/AMR/99p/8TT9qh+wl3OocHb0zyP50YNcv/wrTUv+h+8R/wDfaf8AxNKfhrqZ/wCZ/wDEf/fxP/iaPaofsH3OlYGom3eaR/s1z3/Cs9S/6H7xH/38T/4mm/8ACsdQzn/hPfEWf+uif4U1WQexl3OkQgnB6/zqQ4VSTxiuW/4Vff5z/wAJ54i/77T/AOJpT8M9UxgeP/EOPd0/wo9si1Tkkbdrew3creUW+ZAy7lI3L6j25/WreD6VycHwqvrcYj8d6+qgYUKyDA9OlTf8Ky1P/ofvEP8A32n+FVKtC/uomnTny++9TpxnNUrIH+1Lv/rjD/7NWL/wrLU/+h/8Q/8Afaf4UxPhbqKSM6+PfEAZgASGTJA6dvc1PtkP2TOu2471TeOSOO4PlxHfnlCQduOMjufxrB/4Vnqn/Q/+Iv8AvtP8KQ/DHUyCD4+8Q4PH30/woVZIzlh3LqdMVaSFlUlSVwG9OOtEMTIgR5dzAnknpk8D+lcyPhnqYH/I/wDiH/vtP8KX/hWmqf8AQ/8AiL/vtP8ACj2yJ+rO97nRXUskPlsu9wGPyqevyn+vH41cTdnYCfqa4/8A4VjqeQf+E/8AEP8A32n+FP8A+Fa6rjH/AAsDxFj/AH0/wpOqmtgWGkne517eUJArNhmBOD/n3qN1/wBKj2Nt+Rh+q1yR+GWpswZvH3iElehLpx+lL/wrTVdwb/hP/EWQMD50/wAKSqIf1eR14iIPGT707Y3vXIf8K41Yf81B8Rf99p/hR/wrjVv+ig+I/wDvtP8ACl7Qf1d9zqjGftUZ/wBhv5rU3lse9cf/AMK31bIP/CwPEWQMffT/AAo/4Vxq/wD0UHxF/wB9p/hQ6gfV2bWkJnU9dHQ/bl/9J4a0RHid+h+Vf61yK/DLVFZ2Xx94gBc7mIZAWOAMnjngD8qd/wAK11XJP/CwPEWT/tp/hR7QPq7Ov2+1KB6CuQ/4Vvq3/RQPEX/faf4Uf8K21b/ooHiL/vtP8KPaB9XkddEPkP8AvN/M0/kHHWuNHw21YDj4geIvX76f4Uv/AArbVv8AooPiL/vtP8KOdB7CR10g/dt9KRFxGv0FcifhrqpHPxA8Rf8Afaf4Un/CtdVAA/4WB4i/77T/AAo9oilRZ1ccjtG6tII/KyoXGcjnGf0p7ySRGPzsMS3HlqeOD1rjz8MtU8wOPH3iDd6lkz/KnN8NNVYgt8QPEJOf7yf4Vm0m79C4RnFb6nV3MomhZDFLwQchRzg57/l+NJBclYWMcCoiH5g52np6AHNcqfhrqp/5qB4i/wC+k/wpB8MtUH/M/wDiH/vpP8KXLAOWpe99Tr5WR5lbKlcDvwfvA/pn8qjnkW2USRwbwcICpGBk4Hfp9K5L/hWOqYwPH+v44wCUOP0pf+FZauyBX+IGvnBz1TH8qTim0U4ys+jI/gT/AMkts/8Ar4n/APQzXpNYHgzwrb+DPDcOi21zLcRRO7iSUAMSxz2rfpmgUUUUAUB1walVcUmAxzQW21yaG449aaTTd5b6UowaV0IaGOaXqaXbSgYpDFHFBOBSGmkk0XAcHBpc4FMXAp2M00wEyc0pJxSnApCQKAEHApC2KUmkwNtFwANmlzTBxTue9ACkbqaAQ9SDgUwnPNADmQNTduKcp4pc09ADHFRtwakzSHk4o0ARVzzT8cU3AUcUnmE8Ci6AUnFFIKKV0AmKD0rkkjks7mP7Drl1ZQzLmOHUk8+JiOyuTnBHIw3Y/hej1jV7ZmW+0gXSIAWn0yQSAg9D5bYbHB6Z6H0rV0H01MVWS+JWOhXpSnNZVh4k0jUmEdrfRmY9IZMpJ/3y2DWkWJ4rNxcdGaRkpaxdx2OOKYRzxT16UuKRRHSnpT+KadtOwAeOKTPpSt1prDjNIBaVRSKuRTtuKYC8UhGelKQKTcFFAGe2jWo5jNxC2esVw6/pnH6VEz6hp3zOzX9qPvYUCZB68YD/AEwD9a1gQwpNuKv2j66mXso/Z0fkQW80N1Ck8Lh43GVYdDUvU8Vmxx/YtYMScQXatIF7LIuM4/3gc/VT61oqNpxUSST02KhJta7ocKCcUCkbpUli9s0nWj7y05VwKAG0qUpHNLjAosAHNJj86QsaFJ70wLg6CigdBRXYYBRRRQAUUUUAFFFFABRRRQAUUUUAFFFFABRRRQAUUUUAFFFFABRRRQAUUUUAFFFFABRRRQAUHpRSEBgQRkHgg0AcMkfiFm1/SbbUbj7THNBJby3ciKTEwy2x1Q7SxRxgqdoOe4x0ugfv9Mgv2aYtdQQuBPgyIvljCsRwTksTjuxqf+xdK+yra/2bZ/Z1cOsXkLsDAYBAxjOO9XulABRRRQAVn6xrVnoVol1fGVYXlSEGOJpDvdgqjCgnkkD8a0K5T4hQz3PhqKG2huZZDqFm+LeFpGVVuI2ZsAHoATyO1AGpH4is5pkijgvjIblbZlNpIpjZkLhmBHCYH3umeK165DXrS+tj4e8i41K7P9sLJNIqtkRMrkiQIANoJUcjHSud0e93+Jop7+61GFLW6vMybLpVvi0pEQICiMhQCFG5gflAHOAAemzzJbW8k8pIjjUsxVSxwPQDk/QVBpWp2ms6XbalYyGS1uYxJE5UruU9Dg8ilNwtxpZuUSXZJDvVWjYPgrkArjIPtjNYfw7t57T4e6FbXUE1vPFaIkkU0ZR0YDkEEAigDpqKKKACiiigAooooAKKKKACiiigAooooAKKKKACiiigAooooAKKKKACiiigAooooAKKKKACiiigAooooAKKKKACiiigCmDimkgn2qQrk5phHNcbNw4A4opCuDmnd6QC5NIDmjtSL1oAXNJigL82aeRRYBn8VPpAM80EkU7AHXrSEetJkk0/qKAIuRSjk1JgUcU7AMAG6lz2NHG7ik70gDk0lIRg08JQAoHFLxQBzzQQKYCYNIetKXA4pfvCkAxm/OkAHWnEYFNK5FJgL1ooX7tFADPIilEtn5XliI7oSckYI6j2BJXb6cdCBVA6fabYruG3lspnIjnNu5XyuD1XGGAbjOMYbPSr+2cRROZFlntiVmCcmQY54xwx+VseuBnBzTwqvKW82N7a6QADd95sHlfXK+/AX3JrtMDEutHkkY2F5a2mpWhXdEJ49jjrlVYAgY4I6cHjhTWSbf7BZiWyutU0d1Kq9tODcwJyN2M56cngjOOOorrgs8kAhMim8tyrEngP79OAw3DpwScZxTt4ScTiRGtrgKAwPAY9DnuGG0deoGM5p3exLhFu/U59NV1u2ZBPp8GpQMpZbjTZR8wH+wxxn2DH2zg4uW3ibSrib7O9z9lue8F2hhf8A2M/hmpZNDgZGSEpDdxNvjeF9jbCTgNjpxlMkHpnk8CC40+e4WOV5bS/tHHlvDfxrnOcAbgCNwOVxjqx9AKhwg+gJzjs7+v9f5mz0GabjJrjho0dgWgjuNT0WVS0kRgkM1uQTxlDkYXIB4HYnrQLzxdYWf2mCbSNft41/eGOTyJN2ecsPkAH07VDov7LLVZr4l+v/B/A7Ek0LycVxTfEq00+UQeINF1XSpO7tAZYz9CvzEe+2tvSfF3h3W2A03WbK4kP/LJZQJB9UPzD8qzlCUd0XGpGWzN1eBS8UzcCODQCaSKH0mM0Ag0h9qGwF246Ug3Z5pA3OKdUjI5IUkkSRly0eSp9MjFG3PNSE0g6UwsIBSEU4kdutIOaQAvXmgtg04ikCZGaLXECmnGkAxSbqadgBhk0mMU+m9TSGWx0FFA6CiuwwCiiigAooooAKKKKACiiigAooooAKKKKACiiigAooooAKKKKACiiigAooooAKKKKACiiuG13xxrWg2tnd3Hh228i91JdPtw2oMsmWZgjsvkkKCFzgEkAigDuaK4rxD4z1nwzoWqanf8Ah+3IsPJYCK/ZlmWRtnysYhyD1BH8xVzxn4suvBvhGTXZtMhuTCyCaBLorjcwUbWKc8kdQKAOpoqA3H2exa5vvKgEcZeYq5ZEAGSdxAyAPYVy2geOH8TeDW1vTNLZ7sXP2VrGSXaUfzAnzNtO3CsHPBwKAOwori7fxdr114m1LQItA043dhBHO7HVHCOHzgKfIznjuBVbV/Hmt6N4Vu/EVz4Yijs7VImaKa/ZJiXCZAXyiMKzlckjO0nHSgDvaKxdL1TV7m+SHUNJgtoJbbz457e7aZScgbGzGmDhge+efSq+g+LrPX9e1zSYF2yaVMsZYt/rQRywHoHDr3+770AdFWPY+F9J06dZbaGcBWLpE91K8UbHPKRsxRep+6B1q3q97Np2kXd7BAk728TS+W8hQMFBJGcH09K5i18Y63ceErbxIvhuKazmgFyYbW/LzrGRnIVo1BIHYN9M0AdpRXIat46it/C9h4h0e3g1OyvJooUJuDEQZHCD+BuhOCDgjBq3ceJrk+JR4esLK2m1GOzF5cedcmOONC20AEIxYk5/hAA+uKAOkorl4vEetXNlatb+H1+2y3ktrNDLd7Y4BHuzIXCHIJUYwvO4VmaZ451zVk1prbw5av8A2PePaXCLqLF3ZMbjGPJ+bg8AkE0Ad3RXFxeM9Yu/FWuaDZ6Bayz6RHFI7NqJTzhIu5Qo8rGe3JAz371b0/xpHrPgaXxLptnvMMcrSWtxJ5bK0edyFgrc8ccdxQB1NFcmvjeO38FWHiLUbQQvqCRG0soJvNkmeUAxxqSF+Y5+g55qe913XNLsYr2+0S28gyRpKtvemR4VZgpYgxgELnJwfzHNAHS0VwuveONZ0G1s7qfw7beRe6kNPtw2oMsmWZgjsvkkKCFzgEkZFdNpd9qlxd3dtqemxWjQhGjkguDNHKGz0JRMEFeRjuPWgDUooooAKKKKACiiigAooooAKKKKACiiigAooooAKKKKACiiigAooooAKKKKACiiigAooooAqHcDxSkcUZzRmuQ3GEZ4oC4pf4qXI70gEIpOc0uc04DigBGOBSBjS7cmjbiiwh3UUhHFITjpSjmncBuMUUpoApDFwaaTjinGmmgAAxzSEmlFKw44oAQcipOMUwfKMUhPpTQD6KaGwOadxincQm0GkwQOKCcUBs1IxVz3ppHNP6daaxzQAzbRT88c0UAQxzx+ZDdIrIlz8kgP8L443c4B42HvnaO3CeUgZ7NBsaMCW3JJAXtgd8A9R0wwHQ4qf5muJoZiHilUlMcYGAGX8+c+56YGYhJcpaqXdWkt2xOcf61QvJHHB5DYHcYzjmuwwEaeMxxaiqsoICy54KqTjDc4+Unn0w3qcqkcO6TT2QiPAeMZIwueinqCpGePu5XGKl+aG+LZBim429w4B59wQB9No65NRBbiS0CF1N3buPnPAcgDPbjcpx04ycZxQAwTKqLdsCJIm8m4PTjOMkdMAnfk9FJPfl7xwrO1s6ERXGXXBIAcHJwexPDDHdWPXmpFmczxSZzBMgCqRgq2Cc++R+W0epxGi3EcMltG6+ZEwaMnoU3ZCnjjgFc8noepxQA0yeZai42O1xakhgo+Y4+8AO+4DIB9VPpVaXTNMmusNAhS6UuskZwGP8XIP8QOcc5wx+t4ufNgu4z+6dQjqeDyRtP4EkY/2iewFIUmliuLZ5AJc7opQM7QSShx6qRjHfAJ64oAxp7C5EE0azfbDaZ/cXaeYZEPON3VgRx8wOWXPbNct4g8B+F9W8p9Q0NrRJfl+1WJDpk8qeOgPTgckivQ/PmJgmO1UyY5Ywc4YsACDjnBBHbIbPbFJsmR7iBJAnmqzwvjPlk4ByD1+Y7ufUjgCmpNbEyhGW6PGo/AfiewkmPg7xlOywnAtZ5d4AxldqPkY6jJxyD6VVPxD+I/hlQdb0CG/txx5sStEzHuM8gn2C8V7Le2UF7FFdy28XmxE+bg8lRkMA2M8EAg8ZwBxk1XnsLlJpbP7a0ltcqwSO5XepGMMhPDZ6kHJON3pkj5XuieSS+F/wBfmed6X8evDs7+VqdveaZKPvebCXUH0BXJ/wDHRXd6V4z8P64ANO1S0uXIz5cUylx9V6j8q5/WvBGj6vFPBqWgRfaUbcs9ljG0kkfLjjjK7tpPGeTxXn2rfAzTb2Pz/D2srliu23uPldc46g9Tk+wqXSg9h+0mt1+p7sLiMn72PrUyyB+jA/Q18w3OmfFLwMW8u8v/ACEA/j86NR24bKj8Kt2Hx08Rac/lazpFtc4HYNA59yeR+QqJUGi41k9EfSh64pMnOK8i0n47+GbvC3gvtOfHJkj8xPwKZP6Cu70jxdpGtAHTdWsrtiM7I5QXH1XqPxFZunI09oup0VOU1TF5z8yfkakS6jJ5yPqKjlkh88WWxzRyKYksZ6Ov51JkU7WC9xM5qMnmnMQKBg1DKAGk6Glxik5LUAXB0FFA6Ciu0wCiiigAooooAKKKKACiiigAooooAKKKKACiiigAooooAKKKKACiiigAooooAKKKKACvO/i8QNL8M5P/ADMVn/7PXolUtQ0fS9W8v+0tNs7zym3R/aYFk2H1G4HBoA5H4yEf8Ko1vnH+o5/7bx1hfGbS7y2+F+pyza/qN2geHMMyW4Vv3q9dkStx14PavTL7SdN1O1Frf6faXduMYinhWRBjpwRjsPypl3oek39klleaXZXFqn3IJrdHRfopGBQBi+MjdahHZ6BYLFJNev5lxHLKY1a1jKmQFgrEBiyJ0PDmuc8Oyz+GfinqWl6hBa2cXiOP7fax287Sp9oTiUBiincw+c8duvau/TR9Miu47uPTrNLmNPLSZYFDqn90NjIHtTbvRNJv7yG8vNLsri6g/wBVPNbo7x/7rEZH4UAcfohH/C7PFIz/AMw60/rT/jOQPhLr3+5D/wCjkrrotF0mDUX1GHTLKO+kGHuUgUSMPdgMmn6hpen6tb/Z9Ssba8gJz5dzCsi5+jAigDK1fUpdO8JRtaOgv7iOO2sg54M8gCpn2BO4+yk15/dafeeBPGHhjXbi1s7PTPKGiXjxXrTMwbLJI5aNMfOMlufwr1GXQ9InS2SbS7GRLVt1ur26EQn1TI+U/Sn6jpGmaxCsOp6daX0SncqXMCyqD6gMDQBB4iP/ABTGrZ/585v/AEA1z3g7VbLRPhFompahOkFrb6ZE8jseg2jgepPQDua6yWwsp7L7FLaW8lrt2eQ8YKbcYxtxjFUIfCvh23aJodB0uNoTmMpZxgofUYHH4UAeR6fpN7o3wW0yO/ga2e41y2uY7d+sUb3CFQR245x712virw3Y+J/EjtpWpzaT4t0y3R4ryI9YnLYVlz8yZDA+me+cHstQ0jTdWjWPUdPtLxFO5VuIVkAPqAwPNQ3Hh7R7qYTTaZatMFCCXygHCjsGHIHXgUAYHw71/Vta0q/g1yKH+0dMvpLGa4g/1dwyYy6+nXkevp0GZ8LyDqnjrn/mYrj+ld5a2NpY2aWlrbQwWyAhYo0CqAevA4qGx0XStMlll0/TLK0kmYtI1vAsZcnqSQBk/WgDyLUrLxBe/Ej4h/8ACMajJa6lHbWLJGoTE48oZTcwJU4zggjk/iOq0G40Kb4QXw0GE29tFY3CTW7tmSGbYxdZCed2T1Pt2xXZW+iaTaX0l9baXZQ3kvElxFbosj/VgMmoz4c0MvdOdG04tdkm5JtUzNnrv4+b8aAPKtZSS28F/CzW5VJ0zTDZSXrjkRK0SASMPQHv2zXr1xfWsNkLmSRXgfaEK/N5m7hQuOucjH1pINK061sDYW9haw2RBU28cKrGQeo2gYqrp/hnQtKmE1hpFlbSLna0UKrsz12/3fwxQBx/xfI/szwvz/zMdn/7PXotUb/RtL1Xy/7R02zvPLYMn2iBZNhHQjcDg1dVVRQqKFVRgADAAoAWiiigAooooAKKKKACiiigAooooAKKKKACiiigAooooAKKKKACiiigAooooAKKKKACiiigCiGPQU4nAoAxS4riubjDkc0cnrRncaUnAoGGaeDUfepFpoTFwRRupc8UhIqughr01TShgaXAqBgaAaRuBxQ2QKAAsKQHIpnU1KuBTQBggUD3oJpcYFVYBDTdpz7UHkUKxAwakB2KFPPPSkL8Uh4GaLoBzdOKjBINPzmkxmlcBQSeTScmlpGOOKLgICTRSjiijUZGkERT7LCzLJZMDFvxwNuF+q4JXPXg9xmlSeAtBejzF+0AQsDj5SMkB/Qhty/7zY64wrNcJFBcTIA8YIuAP7vdl56ZAPPO3PGeKeYXaaeNl/cTJncDyrYwR+W3HHY+1dpzkSQRAHTWZlWNVeBuMhVPGPUqQO3QrnOaQzxCNNSTcqOqpMpxlVyfvehUk554G7OcCn7riW2RigN1C48xB0Y4+bbz3UkjJ7jOOakBeK8ZWA8qbBU+jgcg/gARx2bPagCLyIC8llmRdxFwp44O7cSvrhgGOc/eHYgU3z4jGt5LuWS3Ywy7ccAkBs56Lwr567QD04pwjuUtlAjBkgk+QZ/1idOOeuw45x83tUql2uI5owGhljwx7jup+nLZ75K+5oAiaKFJHspATBdByATxk8uuffJYd/vdhTWdWiN0nmvPab42BA3uMjcMDuwVWGMfw9AcU5VmNrJbDaJ4uYi33SAf3ZP5AHpyD2xT2aSO4jmMZWORQjqSNyNn5c4+pB68kdsmgBjLaPI0ZJeK/Qk4I2N8oHB65K46dlJ45y1nVkkEvmvPZN5g2Ab3G04IHfcCy9ud2MYzT2huPKuIkC5DeZA7dCeuG7/eznHYj3pxaSVoJ4ozwxSRGI3Beh9shgM9eAcZ4oAbvignSeNw0N2wyykFd23Ctn0IAH1246mmqgFrNY2pxJbgCIS9OgKdOduflz1+U9+akVG3T2sn3H3NGw7qfvfiGJ/AjrzUcpeO3jvrkeXPbofN29CvG/jk443DvwPcUALJNDgXriRDA7RN04UsASc9F4Vs+gB6cVDc6dYzSNZXduksFyHK7x0YnLqD1yclh3+92FXNkqXgdBuhkB8wcfKw6N9CMg9f4fc1CqzG1kthtE8XMRb7pAP7sn8gD05B7YoAzTYPFE11YXt15trvjaKYCUuARuGOoLBVYYI/h6A1iat4W0XVJR/augwXS3QLrPZMACQOoHGSQc4+YfKT657BmkjuI5jGVjkUI6kjcjZ+XOPqQevJHbJprQ3HlXESBchvMgduhPXDd/vZzjsR7002thSipbo8J1j4K6Hefav7G1OS3uockWtwpVnGMjHrxxwByDXA678JfFOhp54tftVscFZ4CGUg9DkEgA9smvrK4hS+EEjWyyqGKSRyAEgdD7ZDAdzwDjPFUl0honntre6ntkcM0YVt6FT1+Vs4IJPTHBHXmnzX3RHI18L/AFPkiy8Z+M/DjhItWv4QOBHcHzEx7B8j8q7LSvj5rdthdT0uzvFH8UTGFj9fvD9BXtuseHU1K3WXW9BsbzqLl7f5JCuPvDnnkAj5jxnjPFee618FfDuoXbLp13Lpjsm4R3S7fm/u9hjpjAPf2yWi9gvJbq/oXdK+OXhS9wt6LzT37mWLev4FMn8wK7nSfE+jaz/yC9XtLlsZ2QzAsPqucj8a+eda+C3ivS/Ne3tvtsUbbS0PzE9+AMnGCDk4rg7rT72wci5tpYSpxll4z9elJxaQlKLdk9T7aFxKP4s/WnC8cdVB+nFfH2k/EHxZooC2WuXYQdI5m81QPQB8gfhXcaV8fdYgwuqaVaXa/wB6Fmhb6nO4H8hWbgn0NE5LqfRgu0J5BFTJPE3RwPrxXkml/G/wnfYW7N3p79/Oi3rn2KZP5gV3Gl+ItG1lc6ZqlndnGSsMysw+ozkfjUunEftJHZDoKKRPuL9KWtQCiiigAooooAKKKKACiiigAooooAKKKDQAUV4/B4d8cW+gWFtcie6vjHEWuFnUeVGLSVDCQW+8spXLr9/cCTxxsSjx/NYSiGa8juQCzF0tv9aIrg7Y+CDEZBbDLc8nn72AD0iivOb2Dx+utLZwXdw+m8otztg3tljuZzgYwpG3AHI5B6GhpsXxGZYbWWa9gixbRtIy27Mke+EOwY5y4Xzichv/AEHIB6rRXL+Dm8RY1BPEBncrN+4kmES7hk5AVBwB8vOTnPbkV1FABRRRQAUUUZFABRRRQAUUUUAFFFFABRRRQB474oieDWtc8QSCS8srS6Tff2d+0N1pmxUyiwuPLcd8fxBz1roZPGGrRWl9rT32kQadFc3lrHa3UciODCshVtwJJJMe4qF+4SRyOequvC+gX2pjUrrR7Ka9BU+dJCpYlfuknHJHbPSlfwzoUt9PeyaRZPc3CsksjQqS4YbWzxzkcH1HFAHnF74p1q4u7ez1LeWtdR064Uram2dxI0oKFN7HH7sYzg88itbwV441zXtU05dQtYEtNTtJLmIBBG0RUjAU+YxlXB5O1cH64rrrTwn4fsWDWuj2UTBkcMkQB3ISUOfUZOPTNTWHh3RtLvJbyw0u0trmbIeWKFVYgnJGQOhPP15oAxL+3u4viTo1w+ozvbTQXKx2gAWOPaiZPHLMTnkngcAdc4vj2wurnRp5jeR3OtWVlLMEjuntUgjyx+0IgJLOu1QNzY4PTPPoUlrBLcw3EkSNNCGEchHKBsZwe2cCsy48J+H7qG3huNGspY7fd5SPCpCbjuYD2J5I6GgDjZreDVfFdlcaTPqFzqfn215dXckjJFZW2xT5JUELmRc/Jgn5yxxgVS8Cw3Nj4i0++1H7Hdy62l1NFeWmoTygYfeQUY+XtwQAVUYwB3zXdv4M8NSaqNVfQ7FtQEomFyYRvDg5DZ9QQKJfBvh94NQij0q1t21CF4LiSCJVdkf7wBxxknP15oA4XUWaXVtf1p7u5Gq6fr1nZ2UYnZVWFvIGwJnBDiSTPHPXtXPSXl1YeHNI1q11G7TU9X0/UH1J/tDt90ZL7SSFMbcAgDHSvY/+Ea0T7db3x0u1a7tlVIp2iBdQowvzHnIHQ9RmiDw3odtd3V1DpNlHPdKyzyLAuZA33geOh7+vegDm/CkCaR461zRNPklbS4rO1uBHJM0vlSvvBwWJPzKqk+/Peu5qhpei6ZokDwaXYW9pG7bmWGMLuOMZOOvAAq/QAUUUUAFFFFABRRRQAUUUZoAKKKKACiiigAorzG+0PxetxcyAy3SzX5a1CSKv2SEX29gQWw2+IghuqhSvHeXTLfx55VvZ3E13bqqxxzOvkMEQPCAYyQSW8vzt+7POMdsgHpNFeVt/wtCOyscSSvM0YeZjHbsVmKR4QgYHlhvMzg56c0BPiPbvdQ2zXRRYLj7OZRAwZ9su0sTznf5e3tjHH3sAHqlFcn4bXxJB4h1K31WW6udPQf6NcTiFc4PHCKMkjknI/wB0V1lABRRRQAUUUUAFFFFABRRRQAUUUUAFFFFAFPrQFpDweKcrcVxo3DbSMvFKzEUu7IpiIycU5XJo20oApIbDcc07FJ0pN2KbYrAeOlIelJupcg1IwFPxxTQcUGTFO6Cwm1c04AAU3cKAc0kA8YpciosmjJquZCsKRjpSbSaMk9qepyORS3GMC880hGKnwKaw9KdkK5HSg0EUnGKkYuOaXbSK3NOJpoGJt4ooDetFMRHFLEtwk8TkxXoDDI6ttBB6ZGUXv/dHQnmJYFWP7LET5lntktx6KQQo9CMb19cc9ean2B5J7WSJUjY74igA9Mn/AHg+Tn3HfNME0ohimkhj86IlLjA5Vccleemdrc847Z4rrMRTLF5kN/G52TqkZOPvKT8hxjIOWx/wI56cNjgiML6dvYLDsaIjGVXOUI7HBUgZz90ZznmTYI7mSF4lNrOCQMDG/ncCPQjn67s9qZmeS3jm8pftsBAdV/i6bwvPQjkZPXbnoaAGrKoaK9zhnIt5gBxkMVHvw5I9MEnnghTBFvks97KspNxHjGVYOCSPoxU89yewwJAyNMVaKNra4QHdt++2DkN65XGOOxz2pgM6wlDEslxbuCm7ksmTyCT94pkc4+bPagBrzI0EeoElXtwyyYHAUECQY9iueP7o7HlwhhV57GTJhuFd9pPYn94MjtlgfX5jjgYD92y4jnjUGCcASEf3uNrfiOD3+72BpmyR7eSFY4o54Dm3wMIBzs6cgY+U/wDAscYoAY0gRDcySMZbIskrEclDhmyAP7u1uO4x6inzQwieSKTJivQUkXPBbbjqORlFPt8o6E8vExMsMwhAjkGyUkDerZ+UHnoDuHGeSMcZNMCSIk1qkcR2jfa7x8nGMA4/ut6dtuOc0ABDXEON7Nc2kh2scAlgvGeMcq3OP7xxgjgjcLMl3Cd1rdAM5PGGIAVueeQACP8Ad4HJpZJD+7vI48dVnU43BefQ4JVvc8bsZJFI4V5J7GQCFZQzRNF8pxxuOezBjn8QeTnAAhhiLyWJ3IJGNxEy9iGDE89w5BweOe+CAjzI0EeoElXtwyyYHAUECQY9iueP7o7HmRnnaJz5UclxDN8ox/Dntk/eKHHYZz2pd2y4jnjUGCcASEf3uNrfiOD3+72BoAYIYVeexkyYbhXfaT2J/eDI7ZYH1+Y44GAxpAiG5kkYy2RZJWI5KHDNkAf3drcdxj1FP2SPbyQrHFHPAc2+BhAOdnTkDHyn/gWOMU8TEywzCECOQbJSQN6tn5QeegO4cZ5Ixxk0AMmhhE8kUmTFegpIueC23HUcjKKfb5R0J5CGuIcb2a5tJDtY4BLBeM8Y5Vucf3jjBHAEkRJrVI4jtG+13j5OMYBx/db07bcc5pZJD+7vI48dVnU43BefQ4JVvc8bsZJFABFLEtwk8TkxXoDDI6ttBB6ZGUXv/dHQnmB7SGSA2W0SG02yQK4BG0ghQc8EY3r645681Z2B5J7WSJUjY74igA9Mn/eD5Ofcd80wTSiGKaSGPzoiUuMDlVxyV56Z2tzzjtnigCg2nWsTw3+n3E9qs4RT5Z+Rg33CUIPdvQfeOfbNvfD8d9byabf2FpqKRRqscgURzLGeFwTxxtIxnsM5zz0mwR3MkLxKbWcEgYGN/O4EehHP13Z7UzM8lvHN5S/bYCA6r/F03heehHIyeu3PQ002thNJqzPHNa+E3hHUo0lhe40ed38tllQ7FbO3APTG7jOT61weu/BDxFpj5sTHfxsrOvkncSoIHGOSeR2r6hPlyylHhie1uUBztB3tg5DA9crtxx2Oe1Zp0hEjb7PE0N3A4ZTC2N6ZOCATjcUyOcc57U+buR7O3wux8Yahomp6VK8d9ZTQshw25eh9/SqIJUggkEcgivtK90t7xI7qaGy1e1lCZW4j2MAc4ZTjAb5lyeOB7Vwmr/Crwlqks8c9tcaLegkg7d0RUk7TnPPAwct1B4xii0WF5rdX/r+up65phLaTZkkkmBCSf90VaqGzi8iyghDBvLjVcjvgYqapNAooooAKKKKACiiigAooooAKKKKACoL1JpLG4S3bZO0bCNvRiOD+dT0UAch4BsLiytNQLWz2tpJOn2eB5VcqViRJT8pIGZFfjPXJ7119cH4V1LXk0J2s9EtZ7b7beMkj6h5bEG5kJyvlnH51Qj+LdvJo66jt0BQ1uJ/s7a/GJh8u7YU2Z39sevFAHpdFcZd+L9dsvDUmvy+HLb7FHa/a2C6ll9m3d08rrisq5+K0VtZtcKvh+cgDEFv4gjeViSBgKEyTz0oA2vH+kXGsabZRW9tc3PkztL5cIjILeU6pvWQgFNzDOPY8YyOnshMLG3FykaTiNfMWP7obHIHtmuW1nxXrmgacdQ1DQbGK1WWKJ5DquAm91QFiYwAoLAk9hms4fEppbq1tbSHQb24uZlhjitNejlfJ74CZxx1oA9Bori9Z8Z6r4f8AsZ1XSNNtYruYwJLNq4RFbYz/ADM0YAGEI+pA71UtviNPf6taaZp9no1/c3IcqLTXEl2BRkltsfHtQB39eX3fh7U0e1sYFuLqa3e4aFmuVaS3d7wOk7ksDgxq/Psy45wdbVvH19oOqWlhqumaVZyXUUksclxrKxx4QqCCzRjk7uB3wfSsnQfEeo6v4/1m80qx0q+/4l9pG/2bV1kjXDzEfOsZBPJ4xxx60AeoUVz/APaPij/oXbL/AMGn/wBqo/tHxR/0Ltl/4NP/ALVQB0FFc/8A2j4o/wChdsv/AAaf/aqP7R8Uf9C7Zf8Ag0/+1UAdBRXP/wBo+KP+hdsv/Bp/9qo/tHxR/wBC7Zf+DT/7VQB0FFc//aPij/oXbL/waf8A2qj+0fFH/Qu2X/g0/wDtVAHLeOdJ1TUtanTTLGaC4ezdLfUFmVWllMUgEKkuDGuCWJAOWweNua6zwnZy2OlTRtaPZwNcyvb20hGYoieBwSBzk4zxmsDXr/xG2q+GzJoNmjLqTGMDUs72+zT8E+Xxxk556Y71uf2j4o/6F2y/8Gn/ANqoA6Ciuf8A7R8Uf9C7Zf8Ag0/+1Uf2j4o/6F2y/wDBp/8AaqAOgorn/wC0fFH/AELtl/4NP/tVH9o+KP8AoXbL/wAGn/2qgDoKK5/+0fFH/Qu2X/g0/wDtVH9o+KP+hdsv/Bp/9qoA6CuP8b2E11JYXENnK72zCVboTBY4NskbHeCwwCqn5wCQAw/iwdD+0fFH/Qu2X/g0/wDtVYvi+/8AEj+CteWfQbOOI6dcB3XUtxVfLbJA8sZ+maAF+Huj6xpRujqUEkKvbWySb5Q/nXS7/OmGCeGynJwTjpXc1zkOo+KPIjx4dsiNo5/tT2/65U/+0fFH/Qu2X/g0/wDtVAHQUVz/APaPij/oXbL/AMGn/wBqo/tHxR/0Ltl/4NP/ALVQB0FFc/8A2j4o/wChdsv/AAaf/aqP7R8Uf9C7Zf8Ag0/+1UAdBRXP/wBo+KP+hdsv/Bp/9qo/tHxR/wBC7Zf+DT/7VQBoa5Hqcui3MejtCt+67Ymmcoq5IychWwQM44POMjFcB4V0bWIrnR2vLIG5tFiia5iuhMkEcayrJGzcHcSVyMdSOTtyOv8A7R8Uf9C7Zf8Ag0/+1VzXgu+8RJaav5GhWkoOsXhYtqO3a3mnK/6s5APfvQB6LRXP/wBo+KP+hdsv/Bp/9qo/tHxR/wBC7Zf+DT/7VQB0FFc//aPij/oXbL/waf8A2qj+0fFH/Qu2X/g0/wDtVAHQUVz/APaPij/oXbL/AMGn/wBqo/tHxR/0Ltl/4NP/ALVQB0FMm3+S/l/f2nb9e1YX9o+KP+hdsv8Awaf/AGqj+0fFH/Qu2X/g0/8AtVAHn1h4Z1a2aOzTTZQkcZ+xGQwrPFMfI/fyhGwcFJAHGTgEc7ufYRXI6XPqNx4/mbUbCGzcaWoVYrjzgw80852riuuoAKKKKACiiigAooooAKKKKACiiigAooooAonk0oGKQUp61xI6B3WgDBozgZo3UxC0mecYpQc0d6BAeKYacRmmFaTGgxmlxSCnUDEwaQrmnDrS4oAYRTl6UEUmDQAHgUoPFJg04DigQhOD0pwpOKOlAC5pc1GxoDUXCw7HFM9qcTxTBQMUKadnikPSlWmhC4oo3UUAQrE3lKkU7Sz2bbSTkF/lHysT1JVgc9N2D2xTlaF5IrhZd0V2gVUKnDnaWB9srnORzgemC1ZovNivAjKs4EMmRyrAnaG54wxZeO5HXqEaBMy2QXaSftEOc4zu3E/g+Ce3zD6DsMBUiZozZGdvPt9jJKckkfwk+udpB55wemacJUVor2OQm3uBGpGD1P3WA99wB49OmKa80TRw6iEYCMMsmRyikjcCM44Kgn/dP4qIYc3GnyIfLmV3C84ZWPzgHrnJz/wIY9gAEAIe1S4IkjYTRnB+QFiQD6jIYYGPl49yolR/JvPMMYBMEiYJBYttxx3DDAPTBPrmozKoVLuRW8y2LRTnHIU4ycdMcK30/Knyww+fLbyoTFeqc9cM23BHsSoGMf3T07gB5IHmWDyMBKjPEw4ZRnnB7bSwx04IwOM0kkgWIX3nAiEOk+FIVgDhjjr8pU468ZAznNBYz24kKM9zaSZKgfNuAwcD/aUnGf7w6dnRPDHcho+YrwCRWH3WYKP5qBj/AHT+IArwIZJrYzMv2lWdVXIKYwrFT0HJU/Uk89mPIGiaeWYRyWbkzMqnBAXJ464KsGxzg464xUaxrHCIUicy2BDRqOpTBA288/KWXnuD9amLwpPFdp80Vwqxlx0PUoT7ZYj6sPwAHFRb3JRzmK5Y7VIzhwvI+hCk/UHrmoyjCzaKJvtNxaHCluGLBQQNx7lSAW/2j9KSOFGtnsAu17fb5YbPABzGQepAxjnup691Vw7xX8IKiTEU6t1wCQB/vKxx9CevFADi0JlS8WXaoY27/Kfn+faB9Q3APTlvXNJ5IHmWDyMBKjPEw4ZRnnB7bSwx04IwOM0TIrXEtrOoa3u0IHXlsYZfxUAjHo3PSkLGe3EhRnubSTJUD5twGDgf7Sk4z/eHTsAEkgWIX3nAiEOk+FIVgDhjjr8pU468ZAznNPeBDJNbGZl+0qzqq5BTGFYqeg5Kn6knnskTwx3IaPmK8AkVh91mCj+agY/3T+MKxrHCIUicy2BDRqOpTBA288/KWXnuD9aAJHkDRNPLMI5LNyZmVTggLk8dcFWDY5wcdcYqQqLe5KOcxXLHapGcOF5H0IUn6g9c00vCk8V2nzRXCrGXHQ9ShPtliPqw/BkcKNbPYBdr2+3yw2eADmMg9SBjHPdT17gCrE3lKkU7Sz2bbSTkF/lHysT1JVgc9N2D2xTlaF5IrhZd0V2gVUKnDnaWB9srnORzgemC1ZovNivAjKs4EMmRyrAnaG54wxZeO5HXqEaBMy2QXaSftEOc4zu3E/g+Ce3zD6AAVImaM2Rnbz7fYySnJJH8JPrnaQeecHpmnCVFaK9jkJt7gRqRg9T91gPfcAePTpimvNE0cOohGAjDLJkcopI3AjOOCoJ/3T+KiGHNxp8iHy5ldwvOGVj84B65yc/8CGPYABACHtUuCJI2E0ZwfkBYkA+oyGGBj5ePcqJUfybzzDGATBImCQWLbccdwwwD0wT65qMyqFS7kVvMti0U5xyFOMnHTHCt9Pyp8sMPny28qExXqnPXDNtwR7EqBjH909O4A75I53gljXyLg/JkAhmIYuuPopbPQ7vXq1UBgga33XDQt5RZz8zKG2PknrjGT67foaXbcS2ksRZWuYmOxm6MR8yE4HpjOB64oiDR3CzKrRpdDdIj/eWTaMH24Ug89QMdzQBeQqyKV+6RkfSloooAKKKKACiiigAooooAKKKKACiiigAooooA4+HwJNapJFZ+LdetbdpJJBBG1vtQuxdgMxE4yx6mq6fDcxaQulJ4t18WKwC2WHNvgRhdu3Pk56cV3FFAHET/AA5e50d9Jm8X+IXsHh+ztCWt8GPGNv8Aqc9KW7+Hcl9YvZXPi/X5LZwFaMm2GQOnSH2rtqKAOMvPANxqECw3XjLxDLGskcoUtb/fRg6n/U9mUH8KS4+H890YTN4w8QN5Molj5thtcdDxDXaUUAcZceAbi7mtpZ/GPiGR7WQywkm2+RirIT/qf7rsPxpsnw+mmvLa7k8YeIDcW27yXzbApuGG/wCWPcV2tFAHFS/D2WfUIL+Xxh4ga6gjeOKQm3yquVLD/U452r+VEXw9lh1GbUI/GHiBbqaNIpJAbfLIpYqP9Tjgs3512tFAHKf8IdqP/Q7+I/ztv/jNH/CHaj/0O/iP87b/AOM11dc14n1a/g1XRdD0yVLe61SSXN08e8QxxpuYhc4LHKgZ45J7UAQ/8IdqP/Q7+I/ztv8A4zR/wh2o/wDQ7+I/ztv/AIzVS8vvFOnTWeiyXtnJdahfGG11Ew8rCsTSOzxDC7xtKjBwcgkDGDleIfEninw1HqWmrd2t/fiK1nsLiSAR5ElysLpIoOP4hgjHX2oA6D/hDtR/6HfxH+dt/wDGaP8AhDtR/wCh38R/nbf/ABmszTvFt74q1yOx0q8FgjaYZ5RJAHkt7hJgjxsDjkcj9apaVr/ie58O6PdNqtvJea1etZxb7MBLbaZSz4DfMdkRwDjkigDoP+EO1H/od/Ef523/AMZo/wCEO1H/AKHfxH+dt/8AGa53xR4o8ReEIryzl1CC/lNvDc2ty1sEZR9pihkR1B2niVSCMd+uK1vG3ifUdDnu0s5I0WLSJbtS0e4iRZY1B9xhzxQBLP4DubmW2lm8Z+IXe2l82Elrf5H2smf9T/ddh+NT/wDCHaj/ANDv4j/O2/8AjNZnhnxPqGqeLvsFtqDatpsduzXc0mnPatbS5Hlr82N24FuMds5ql4p8Y+ItO1LVbXSI7eaa31KxtraGRceYJYyzKT6kjAPagDoP+EO1H/od/Ef523/xmj/hDtR/6HfxH+dt/wDGazoPFF54nnv30LU0tbWHTre8jZrcSMGZrhZEYE8EGNQfQqfWsq28S+Iv+EP8M6pc6ufN1qdA5t9LMzQr5EshCxplnyyLzjgZoA6b/hDtR/6HfxH+dt/8Zo/4Q7Uf+h38R/nbf/GaxNT8T6hp1rpHma3dJHeXcsctzLocsciqsW4KISu4jI+9jv7VBo/jLXpZdPv5pEuvD8+qfYVvTamBp45EAjk2k5UCXKZwAdw4oA6L/hDtR/6HfxH+dt/8Zo/4Q7Uf+h38R/nbf/Ga5nWPiFqcenz3Gmy2iyXV/PHpqT4Cvb2yfvXJJH35FKD/AH1rpdI8VHW/FVpFZSK+lXWirqEeVw25pNvP4cY9aAF/4Q7Uf+h38R/nbf8AxmobvwJdX9lPZ3XjPxFJb3EbRSoWt8MrDBH+p7g1oeN9U1jRvCt7f6LawT3MMUkjNPJtWFFRmL4xljwAF7k9cVha/wCI9chm1WXT7i3ih0XSItSnjkh3G5ZvMYpnPyjbEeRzlvagDSXwbqCqFHjfxEABgc23/wAZpf8AhDtR/wCh38R/nbf/ABms638T6tPqCaitxEdKk1j+zFtPIw23G0Sb853b+2MbffmrOseKrzSviTpOkSGMaVeW2JGK/MszM2w59Ds2/VhQBY/4Q7Uf+h38R/nbf/GaP+EO1H/od/Ef523/AMZrh2+IfiK4niImFrbXmrCK3aGya4kFo0JkjOxQSzMArcDo1dBrera/Y+BNR12y12ZpbFJJCt3ozWxkwFwNkgUgDn5gOc+1AGx/wh2o/wDQ7+I/ztv/AIzR/wAIdqP/AEO/iP8AO2/+M1j6nrOu6bqek6dNrUx+1WU11JPa6M1y5KtEFXy4wxAw7fN06DuKq6p4vvNM1GztrzxDPa2jac9290+iyb2YSlfmi27owF9QOnvQB0X/AAh2o/8AQ7+I/wA7b/4zR/wh2o/9Dv4j/O2/+M1zZ8UeKZdH0u7uDPaadMJ2m1O20xppGVXxCxh5MaumWPBxx0zXbeFdSm1fw1Z3091aXckgbM9oCI5AGIBAPKnAGV7HI7UAZv8Awh2o/wDQ7+I/ztv/AIzVay+H82nJMlp4x8QxLNM88gDW/wAzucs3MPc12lFAHKf8IdqP/Q7+I/ztv/jNH/CHaj/0O/iP87b/AOM11dFAHKf8IdqP/Q7+I/ztv/jNH/CHaj/0O/iP87b/AOM11dFAHKf8IdqP/Q7+I/ztv/jNH/CHaj/0O/iP87b/AOM11dFAHKf8IdqP/Q7+I/ztv/jNH/CHaj/0O/iP87b/AOM11dFAGBo3hhtJ1SXUJ9a1LU7iSEQA3hj+RQ27jYi9z3zW/RRQAUUUUAFFFFABRRRQAUUUUAFFFFABRRRQBU4BxQRzSlR1ppPNcbN0J3paTrTgKQxtO+tIRik6nrSQiQYpCuaBx0pd3tWiSEJsFNK4NOJPWm7ifalJIaEzSk02gc1Ix+BQelNOc04DigBF606kxg07tRYQ0CgjnNOFLtzVJBch25NG3HSnsMUmaTAasZpwXb1pA+DT+GFACcEZpDSnAHFNz7UmNC0UAGigBfma4mhmIeKVSUxxgYAZfz5z7npgZiElylqpd1aS3bE5x/rVC8kccHkNgdxjOOaRIIin2WFmWSyYGLfjgbcL9VwSuevB7jNKk8BaC9HmL9oAhYHHykZID+hDbl/3mx1xjtOcl+aG+LZBim429w4B59wQB9No65NRBbiS0CF1N3buPnPAcgDPbjcpx04ycZxSJBEAdNZmVY1V4G4yFU8Y9SpA7dCuc5pDPEI01JNyo6qkynGVXJ+96FSTnngbs5wKAJlmczxSZzBMgCqRgq2Cc++R+W0epxGi3EcMltG6+ZEwaMnoU3ZCnjjgFc8noepxR5EBeSyzIu4i4U8cHduJX1wwDHOfvDsQKb58RjW8l3LJbsYZduOASA2c9F4V89doB6cUASlz5sF3Gf3TqEdTweSNp/AkjH+0T2ApCk0sVxbPIBLndFKBnaCSUOPVSMY74BPXFNaKFJHspATBdByATxk8uuffJYd/vdhTWdWiN0nmvPab42BA3uMjcMDuwVWGMfw9AcUAS+fMTBMdqpkxyxg5wxYAEHHOCCO2Q2e2KTZMj3ECSBPNVnhfGfLJwDkHr8x3c+pHAFNZbR5GjJLxX6EnBGxvlA4PXJXHTspPHOWs6skgl8157JvMGwDe42nBA77gWXtzuxjGaAHySSNDFdAKrwlvNTOQV5DAHHqARxzgDjJol+e4ltLr54LpWCdhjaAycdzywPX73THJvignSeNw0N2wyykFd23Ctn0IAH1246mmqgFrNY2pxJbgCIS9OgKdOduflz1+U9+aAH7rgxzwpMpuI5A67gBlC24A8HAIymfYnrSlz5sF3Gf3TqEdTweSNp/AkjH+0T2Apkk0OBeuJEMDtE3ThSwBJz0XhWz6AHpxQ0UKSPZSAmC6DkAnjJ5dc++Sw7/e7CgBxSaWK4tnkAlzuilAztBJKHHqpGMd8Anril8+YmCY7VTJjljBzhiwAIOOcEEdshs9sVEzq0Ruk8157TfGwIG9xkbhgd2Cqwxj+HoDinMto8jRkl4r9CTgjY3ygcHrkrjp2UnjnIA7ZMj3ECSBPNVnhfGfLJwDkHr8x3c+pHAFJJJI0MV0AqvCW81M5BXkMAceoBHHOAOMmmM6skgl8157JvMGwDe42nBA77gWXtzuxjGafvignSeNw0N2wyykFd23Ctn0IAH1246mgCT5muJoZiHilUlMcYGAGX8+c+56YGYhJcpaqXdWkt2xOcf61QvJHHB5DYHcYzjmkSCIp9lhZlksmBi344G3C/VcErnrwe4zSpPAWgvR5i/aAIWBx8pGSA/oQ25f95sdcYAJfmhvi2QYpuNvcOAefcEAfTaOuTUQW4ktAhdTd27j5zwHIAz243KcdOMnGcUiQRAHTWZlWNVeBuMhVPGPUqQO3QrnOaQzxCNNSTcqOqpMpxlVyfvehUk554G7OcCgCZZnM8UmcwTIAqkYKtgnPvkfltHqcRotxHDJbRuvmRMGjJ6FN2Qp444BXPJ6HqcUeRAXkssyLuIuFPHB3biV9cMAxzn7w7ECm+fEY1vJdyyW7GGXbjgEgNnPReFfPXaAenFACmSNo01GMmMEKJ9452DcNrehUsSfoQacv72aS0u/nIYTRt0DKH3Dp3UgA/8AASeuKeWeC6JYZimZQCM5V8HOfbAUD3P0xHGqvbxx2YCfZZRGEkJ4CnaQe/KHI+oPSgC+oIQBjkgcn1paRTuRWwRkZweopaACiiigAooooAKKKKACiiigAooooAKKKKACiiigAooooAKKKKACiiigAooooAKx/EHh+LXobci6nsry0k821vLfHmQtgg4yCCCCQQRgitiigDkR4BtmsJFm1TUJdVkuVu/7W3Ks6yqu1SoA2hQpK7cYwT60R+AoHt7k6jq1/qF9cy27yXk5QMFhlEiIihQqruHIA5yfbHXUUAYNr4S06y8Y3fia23x3d3bCCaNcCNiCDvxjO44AJz2qAeCrEeFrbQ0uruNbWUz213G4E0Mm9m3KcYz8zDpggkGulooA5FfAFrc2mox61qd9q1zfwiB7m4KK0SKdyiMIoC4bDZxyQM9KangFZ7e/XVdc1HUri7txai4m8tWiiDbtqhVAySBkkEnArryQqkkgAckmvIPD/j65PiK+1C6lu2tdYinksIJ4JUhiMAJiCswCnzYwznaTyBQB6TN4et5PFFrr8c00F1FA1vKsZAS4jPKhxjnackEY6mqV34MsbzWJtSe4uFllvba9KgrtDwLtUdOhB5/pXHf8LG8TGCzC6VZPc3GmLqoWCC5mXyn/ANXGdina3DZY/KOOtWpviXqC6paGPT4fsMt3a20sRimMkXnBMlpQvlqyl8bCcnHbNAHV2Hg/TNN1fW9RtA8T6wiLcRrgIpXdllGOCd5J9+e5qrJ4HhHhzRNIs9VvrM6O6vbXUXlmTIjePncpXlXbtTPiC+qQaHHdWGomzhiuIBOsafvJd08ahQ+flGC2eMngZAznM17TZL34kaZZWWq6zC7p9vvliv5FhSGPCKixg7fnfr7BvWgDfsvC8kF1Y3N9rV/qM9lNJLE9yIwfnj2FTsReOSfXNQt4IsDZa7ZJc3Udpq0nnGFGAFtL1MkXHyksA/ORuGa5O6udR0bXbqe21S6uLa+0+9eG7n1BWt57gAOiou7bCEG4bsgHHPrWao8RWem3PhsyX8WvXElk5afxCziSEu+7ypWAMbHy3UqoJxyM4oA7+28C6LBeWk8tutylpYJYW8FwivHGinJYAj7zcZPtWbH8NorK9FzpOv6pphVJIkS3ERVI3lMuwBkOFDMce1Joeoyr8PtZH2mfT7+wNzbyz6jeG6EEyjIbzW5ZBlT046Y4rl7bV77wJDLdanDriX5snIt77URd2t7KCgDpJuJjIJJIKjg+woA9RvtKXUfD1zpFzcSutzatbSz8B2DIVLdMZ5z0x7Vja14It9YullGpXtrHJbLZ3sMBXbdwKSQj5BI+8wyuDhiO9P8ADms6xd67q+kazDYrLYR28iSWZbbIJQ5OQ3Ixsx+veuZ8fa/rWi+M7L+yY5586RcO8anckQEkeZjHkbyq7sAckkDvQB0q+C7dfEP9ojULv7J9q+2jTvk8kXG3b5mdu73xnG7ml8S+CNP8UNcteT3MTzWyW4aFgrR7JPMV1OOGDfpXKXni2+8OWIi0KeHWLKDSG1mW91Cd3kuF8wghSOBnsMALjGK6rwtr2qapf6lY6tb2cU1qsEqNasxUpKhYA7u4IIz39qAKup/DyyvrmK5tdRvdPmgnjnha22fuykPlAAMpGNtXJfCT3vhjUtD1PXNQv475SjTzCISRqRjC7UA/MGulooA5zV/CbalfWN7a61f6bc2lu9sslqIyXRihIO9W7xr0qTTfC62eoLf3mpXepXItGtGe6EfzoX38hVA9vpW/RQBxa/DuGzjg/sfW9T0yW2aVbd4WRxHC7bjDtZSCgPK55HrXR6Ho8Og6TFYQSyzBWeR5ZmBeR3Yu7MRgZLMTwO9aNFABRRRQAUUUUAFFFFABRRRQAUUUUAFFFFABRRRQAUUUUAFFFFABRRRQAUUUUAFFFFAFMt2xSZpSOaMVxM3FFJnNJmkB5pagOJppHendRSKPWgAB7inDJpp60ucUXAQ8dzR2oJzSEYNMBCaVTQeaTOKBj85NLmmA04EfjQAueaC2BRzTetMBwf2p2aiJoDEcUuZisOIJNNp/akAyaa1AaRzTgdopSOaQigBM5pcmgDijpUsAJoppNFGoCM1wkUFxMgDxgi4A/u92XnpkA887c8Z4p5hdpp42X9xMmdwPKtjBH5bccdj7UqoIb5yhOJ1LuD/eG0Z/EYH4D3zWMCxWbIhbFk2YT6AJwD7YYr649+a7jAl3XEtsjFAbqFx5iDoxx823nupJGT3Gcc1IC8V4ysB5U2Cp9HA5B/AAjjs2e1DoEvo5lJDSjynHYgBmX8QSfzPXjEUdqjWj2W5hHC6iJhjKbdrL9cHGM+gznmgAEdylsoEYMkEnyDP+sTpxz12HHOPm9qlUu1xHNGA0MseGPcd1P05bPfJX3NRx8zW90OHnQI4HQgAsPyJP5nOeMJ9lRvPtgzCMsJ1IxlHLFsj/AIEN3OeSe3FAAqzG1kthtE8XMRb7pAP7sn8gD05B7Yp7NJHcRzGMrHIoR1JG5Gz8ucfUg9eSO2TTWO9LW8PEoCrx0KuV3D8wD+A7ZFKtvGftVmwLQSAsyk9N5bcB7E5P4ntgUAI0Nx5VxEgXIbzIHboT1w3f72c47Ee9OLSStBPFGeGKSIxG4L0PtkMBnrwDjPFMwSsFwzs0sTmLccfOpcA549lPGOR6ZBc9vG1xPCwJju42MqZ4JACkjvyuB+A6c5AFVG3T2sn3H3NGw7qfvfiGJ/AjrzUcpeO3jvrkeXPbofN29CvG/jk443DvwPcUSAvZCV3Yy2zMyPxkldy88Y5GQfqcY4pzf6LqCMvMd2xDD0kC8H6FUIP0XHc0AS7JUvA6DdDID5g4+Vh0b6EZB6/w+5qFVmNrJbDaJ4uYi33SAf3ZP5AHpyD2xSCKJ3ubL5lAK3Csv8JZiwIz3DqTzxyO3FOY70tbw8SgKvHQq5XcPzAP4DtkUAOZpI7iOYxlY5FCOpI3I2flzj6kHryR2yaa0Nx5VxEgXIbzIHboT1w3f72c47Ee9KtvGftVmwLQSAsyk9N5bcB7E5P4ntgU3BKwXDOzSxOYtxx86lwDnj2U8Y5HpkEAeWklaCeKM8MUkRiNwXofbIYDPXgHGeKFRt09rJ9x9zRsO6n734hifwI680j28bXE8LAmO7jYypngkAKSO/K4H4DpzlkgL2Qld2MtszMj8ZJXcvPGORkH6nGOKAHM1wkUFxMgDxgi4A/u92XnpkA887c8Z4p5hdpp42X9xMmdwPKtjBH5bccdj7UqoIb5yhOJ1LuD/eG0Z/EYH4D3zWMCxWbIhbFk2YT6AJwD7YYr649+aAJd1xLbIxQG6hceYg6McfNt57qSRk9xnHNSAvFeMrAeVNgqfRwOQfwAI47NntQ6BL6OZSQ0o8px2IAZl/EEn8z14xFHao1o9luYRwuoiYYym3ay/XBxjPoM55oABHcpbKBGDJBJ8gz/AKxOnHPXYcc4+b2qVS7XEc0YDQyx4Y9x3U/Tls98lfc1HHzNb3Q4edAjgdCACw/Ik/mc54wn2VG8+2DMIywnUjGUcsWyP+BDdznkntxQAQxoEk09XZREqmPn5lQ/dIOMcFSB9BnPcbdbtDdTsqyuEhn2Z2kk4XA6/ebA9mOfURvceZpgvJlHm2rM77Om5Nyvt9iN2M+vapYT9lvmtxzFKrzJ6qdw3j6EuCPct2wKAL2RikWRWZlByVODx3xn+RFZgSNbR40BVtPf92ewwmQPpsbae/Xvg1adAl9HMpIaUeU47EAMy/iCT+Z68YALLSKpUE4LHA+uM/yBp2az47VGtHstzCOF1ETDGU27WX64OMZ9BnPNLHzNb3Q4edAjgdCACw/Ik/mc54wAXUkWSNXQ5VgCD7GgSKZCgPzAAkexzj+Rqj9lRvPtgzCMsJ1IxlHLFsj/AIEN3OeSe3FKx3pa3h4lAVeOhVyu4fmAfwHbIoAuvIqDLHAyB07k4FOyKorbxn7VZsC0EgLMpPTeW3AexOT+J7YFNwSsFwzs0sTmLccfOpcA549lPGOR6ZBALySK4JU5AJHTuDg/rQZFDhCfmIJA9hjP8xVN7eNrieFgTHdxsZUzwSAFJHflcD8B05yyQF7ISu7GW2ZmR+MkruXnjHIyD9TjHFAF95FjRnc4VQSTjoBS5FVVQQ3zlCcTqXcH+8Noz+IwPwHvmuLU/ZvIgbD2j/6MW6D5eAfbDFfXHvzQBfSeOR5ERstG2xxg8HAP8iKc8iouWOBkDp3JwKoNcRPFZaiFYBgqgd9shUY/PYfwp628Z+1WbAtBICzKT03ltwHsTk/ie2BQBdLBVyc49hmqUesWEkpj+0BHBI2yqYySDjjcBnmm4JWC4Z2aWJzFuOPnUuAc8eynjHI9MgpPZQTyz280Ykhu0JljYZBICrkfUYH4DGOcgEt9qlrpyB7gzbSCcxQPLwOpOwHA5Fcrd/FzwRYuVutYkiIOPmsbjGfr5daz6RGtkJra4nt5rdnZGRgVLDcuShG3kZzgDqcYrL1zSrXzZJNZ0+y1CGdCWcJ5cgIwMg8nkY4BA4+uWrdSXzdP6/r0Kn/C7fh5/wBDD/5JXH/xuj/hdvw8/wChh/8AJK4/+N1yN/8ABfwzr9ldX2lvcWLKxKqwBGNoOOOnXqc15R4t+GV74WvHge+t5iq7zjd0+uOT+FVyN6oh1VF2lofQv/C7fh5/0MP/AJJXH/xuj/hdvw8/6GH/AMkrj/43XyCRgkelJUGp9f8A/C7fh5/0MP8A5JXH/wAbo/4Xb8PP+hh/8krj/wCN18gUUAfX/wDwu34ef9DD/wCSVx/8bo/4Xb8PP+hh/wDJK4/+N18gUUAfYUPxn+H08yxJ4iQMxwC9rMg/ElAB+NdRYeJNF1WHzdP1O2u4/wC9A4cfpXwrT4ZpbeZZoJXilQ5V0YqwPsRQB95/brY/8tP/AB00fbrf/np/46a+OdJ+KHjHSNqxa1NcRg5Md2BMD7Zb5vyIruNJ/aBu02prGiQy8/NJaSFCB/utnP5igWp9FXE1ndW0tvM26KVCjr8wyCMHkc1n3mk6Bf6faWFzaxva2bK1vHhgIyo2rjHsSPpXN+E/GNh4x083lhDcxICQROqg5Bx2JroaCeZkN34b8L30FrBPZIY7W3FrEFZ0IhAA8skEFl4HByKZJ4V8KS3CztYIGWVJlVGkVFkTG1wgO0MNoGQM8VYNKKA5i/fDTdStWtbwCWFmVihDdVYMp49CAfwpFTTE1KXUVVRdyxLC8uDkopYhfzZj+NUaMUg5mRReHfC8M80q2ERMySIyuGZAshy4VDlVDd8AZpieGPCsdpLbixUpI6SM7tI0gZPuEOTuG3JxgjGTjqanamZJNFw5i3Z2Wh2OlPpltbxLZSBxJCULCTdnduz94nJyTnNZ9t4U8J2qyrHp0TJJCbdlmLygRnqgDEhQcDgY6Cpuhpwouw5jN0vwhoml6xqF4kjNBctayRwsZCY5IN2GLliW+8ODwMY5rekh0qXVYtTdFN7FC0CS4bIRiCRjpyQPyqoelIBSuHMQx+GPCscNxBHYRJFcQPbyRguF8p2LsgGcKCxJwMdavf2Nor3Iuhbr52+J96uw5iBCdD2DHj3qvigjih3Gpdzd85P736Uecn979KxFkkHRz+dSC5kHXB+oqW5lKUTX81PX9KQzRj+L9KzlvP7yfkalSVJRwCPrUuc10LSi9i558X979DQJ4z0b9DVTbzSrwan2siuRFvzU9f0pfMX1qDFJnnFP2rFyIseYvrSeanr+lQ000/aMORFnzF9aPMT1qsOadS9qw5ETeYnr+lHmp6/pUBHFIRlaXtZByIsean979KTzo/736VUJNHbNHtZByIueanr+lL5ietVFJNPFHtZByIn81PWjzo/736VWxk80u2hVZMfIix5qf3v0o86P+9+lVwKTGDxR7WQciLPnR/3v0o81PX9KrhaMflR7WQciLHmoP4v0pPPi/vfoagIFRsuOlHtZByIt+fF/e/Q0vmoe/wClU8YNSL0o9rIXIiz5ietG9fWq/Slzmq9ow5EJmjrQaaKyZQ4imgc0+ilYBpozxSgYqNjgnFKwwJ5pRzTRk9aVSaLAPAFBAzQKGoYCH0FNAp4UUYoSuFxmMcUY5pzDvRjNFhgKU9KMYowMUxXIm60mcVIyim44pWGKpJFPApqVJimhBik6UA0pqhCZpcU09aUc0mgEIop1FI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000" cy="714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7734300" y="5538592"/>
            <a:ext cx="1600200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(Fig. 1)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5754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152400"/>
            <a:ext cx="80772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Climate</a:t>
            </a:r>
            <a:endParaRPr lang="en-US" sz="3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1447800"/>
            <a:ext cx="7772400" cy="30162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indent="-457200" algn="just"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climate of the area is arid and tropical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marine.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Temperature ranges from about 25 ºC to 40 ºC and average rainfall does not exceed 200 mm (8 inches) per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annum</a:t>
            </a:r>
          </a:p>
          <a:p>
            <a:pPr marL="457200" indent="-457200" algn="just">
              <a:buClr>
                <a:srgbClr val="7030A0"/>
              </a:buClr>
              <a:buFont typeface="Arial" panose="020B0604020202020204" pitchFamily="34" charset="0"/>
              <a:buChar char="•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Canals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passing through the study area, which receives water for few months during a year.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152400"/>
            <a:ext cx="80772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Problems Faced by Agriculture Sector</a:t>
            </a:r>
            <a:endParaRPr lang="en-US" sz="3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1143000"/>
            <a:ext cx="7924800" cy="38779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indent="-457200" algn="just"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Groundwater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highly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saline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water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table depth ranges from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2-25 (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from general ground surface depending upon topography.</a:t>
            </a:r>
          </a:p>
          <a:p>
            <a:pPr marL="457200" indent="-457200" algn="just">
              <a:buClr>
                <a:srgbClr val="7030A0"/>
              </a:buClr>
              <a:buFont typeface="Arial" panose="020B0604020202020204" pitchFamily="34" charset="0"/>
              <a:buChar char="•"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Cultivation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based on monsoon rains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water from perennial/non perennial canals.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Clr>
                <a:srgbClr val="7030A0"/>
              </a:buClr>
              <a:buFont typeface="Arial" panose="020B0604020202020204" pitchFamily="34" charset="0"/>
              <a:buChar char="•"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flooding with monsoon rains and water logging is also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common.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152400"/>
            <a:ext cx="80772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Problems Faced by Agriculture Sector</a:t>
            </a:r>
            <a:endParaRPr lang="en-US" sz="3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1295400"/>
            <a:ext cx="7772400" cy="47397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indent="-457200" algn="just"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Flood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water keeps standing for 3-4 months in depressions due to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uneven topography, making the cultivation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possible in the area.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Clr>
                <a:srgbClr val="7030A0"/>
              </a:buClr>
              <a:buFont typeface="Arial" panose="020B0604020202020204" pitchFamily="34" charset="0"/>
              <a:buChar char="•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Clr>
                <a:srgbClr val="7030A0"/>
              </a:buClr>
              <a:buFont typeface="Arial" panose="020B0604020202020204" pitchFamily="34" charset="0"/>
              <a:buChar char="•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coastal belt is under regular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salt water  flooding and sea water intrusion,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causing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increased soil salinity and sodicity,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which is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badly affecting the soil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fertility and crop productivity in the area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(Fig. 2)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Clr>
                <a:srgbClr val="7030A0"/>
              </a:buClr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152400"/>
            <a:ext cx="80772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Problems Faced by Agriculture Sector</a:t>
            </a:r>
            <a:endParaRPr lang="en-US" sz="3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52186" y="990600"/>
            <a:ext cx="7772400" cy="56015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indent="-457200" algn="just"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construction of dams along Indus River caused  reduction of fresh water flow and sediments resulting in </a:t>
            </a:r>
          </a:p>
          <a:p>
            <a:pPr marL="457200" indent="-457200" algn="just">
              <a:buClr>
                <a:srgbClr val="7030A0"/>
              </a:buClr>
              <a:buFont typeface="Arial" panose="020B0604020202020204" pitchFamily="34" charset="0"/>
              <a:buChar char="•"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lvl="2" indent="-457200" algn="just">
              <a:buClr>
                <a:srgbClr val="7030A0"/>
              </a:buClr>
              <a:buFont typeface="Wingdings" panose="05000000000000000000" pitchFamily="2" charset="2"/>
              <a:buChar char="ü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ncreased soil and groundwater salinity</a:t>
            </a:r>
          </a:p>
          <a:p>
            <a:pPr marL="1371600" lvl="2" indent="-457200" algn="just">
              <a:buClr>
                <a:srgbClr val="7030A0"/>
              </a:buClr>
              <a:buFont typeface="Wingdings" panose="05000000000000000000" pitchFamily="2" charset="2"/>
              <a:buChar char="ü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Encroachment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Arabian Sea into the Indus Delta.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just">
              <a:buClr>
                <a:srgbClr val="7030A0"/>
              </a:buClr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Deteriorating the soil fertility to the extent that cultivable land is fast changing into barren areas.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7030A0"/>
              </a:buClr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a result, locals are 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migrating for their livelihood instead of continuing farming.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03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1077</Words>
  <Application>Microsoft Office PowerPoint</Application>
  <PresentationFormat>On-screen Show (4:3)</PresentationFormat>
  <Paragraphs>280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BINARY COMPUTERS</dc:creator>
  <cp:lastModifiedBy>M.Arsalan</cp:lastModifiedBy>
  <cp:revision>90</cp:revision>
  <dcterms:created xsi:type="dcterms:W3CDTF">2017-04-24T12:46:31Z</dcterms:created>
  <dcterms:modified xsi:type="dcterms:W3CDTF">2017-04-25T12:23:58Z</dcterms:modified>
</cp:coreProperties>
</file>