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rawings/drawing2.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64" r:id="rId3"/>
    <p:sldId id="298" r:id="rId4"/>
    <p:sldId id="375" r:id="rId5"/>
    <p:sldId id="400" r:id="rId6"/>
    <p:sldId id="401" r:id="rId7"/>
    <p:sldId id="402" r:id="rId8"/>
    <p:sldId id="403" r:id="rId9"/>
    <p:sldId id="414" r:id="rId10"/>
    <p:sldId id="404" r:id="rId11"/>
    <p:sldId id="396" r:id="rId12"/>
    <p:sldId id="394" r:id="rId13"/>
    <p:sldId id="384" r:id="rId14"/>
    <p:sldId id="385" r:id="rId15"/>
    <p:sldId id="423" r:id="rId16"/>
    <p:sldId id="416" r:id="rId17"/>
    <p:sldId id="417" r:id="rId18"/>
    <p:sldId id="425" r:id="rId19"/>
    <p:sldId id="426" r:id="rId20"/>
    <p:sldId id="431" r:id="rId21"/>
    <p:sldId id="418" r:id="rId22"/>
    <p:sldId id="412" r:id="rId23"/>
    <p:sldId id="433" r:id="rId24"/>
    <p:sldId id="432" r:id="rId2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FFFF99"/>
    <a:srgbClr val="41742C"/>
    <a:srgbClr val="FF5050"/>
    <a:srgbClr val="519D85"/>
    <a:srgbClr val="3399FF"/>
    <a:srgbClr val="2C9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71" autoAdjust="0"/>
  </p:normalViewPr>
  <p:slideViewPr>
    <p:cSldViewPr>
      <p:cViewPr>
        <p:scale>
          <a:sx n="66" d="100"/>
          <a:sy n="66" d="100"/>
        </p:scale>
        <p:origin x="-1506" y="-1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ICTRC1\Desktop\Final%20Graphs%20Rough%20Work%202%20-%20actrec%20%20fffffffffffff%20ffffffffffffff.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2.%20Rough%20Work%20for%20ppt%20-%20Lab%20Work%20%20excel%20shee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ca%20publications\scintific%20papers\MD%20Andewrson\Anderson%20Final%20shweta\Rough%20Wor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ca%20publications\scintific%20papers\MD%20Andewrson\Anderson%20Final%20shweta\Rough%20Wor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ICTRC1\Desktop\24%20september%202014%20by%20Dr.%20Gujar%20-%20Rough%20Work%20Actrec\Final%20Graphs%20Rough%20Work%202%20-%20actrec%20%20fffffffffffff%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perspective val="30"/>
    </c:view3D>
    <c:floor>
      <c:thickness val="0"/>
      <c:spPr>
        <a:noFill/>
      </c:spPr>
    </c:floor>
    <c:sideWall>
      <c:thickness val="0"/>
    </c:sideWall>
    <c:backWall>
      <c:thickness val="0"/>
    </c:backWall>
    <c:plotArea>
      <c:layout>
        <c:manualLayout>
          <c:layoutTarget val="inner"/>
          <c:xMode val="edge"/>
          <c:yMode val="edge"/>
          <c:x val="3.2151583518853361E-2"/>
          <c:y val="1.4984701497948132E-2"/>
          <c:w val="0.68679735241823514"/>
          <c:h val="0.76328436845946745"/>
        </c:manualLayout>
      </c:layout>
      <c:bar3DChart>
        <c:barDir val="col"/>
        <c:grouping val="standard"/>
        <c:varyColors val="0"/>
        <c:ser>
          <c:idx val="0"/>
          <c:order val="0"/>
          <c:tx>
            <c:strRef>
              <c:f>Sheet5!$A$3</c:f>
              <c:strCache>
                <c:ptCount val="1"/>
                <c:pt idx="0">
                  <c:v>Stomatitis
P=0.0002</c:v>
                </c:pt>
              </c:strCache>
            </c:strRef>
          </c:tx>
          <c:spPr>
            <a:solidFill>
              <a:schemeClr val="tx2">
                <a:lumMod val="75000"/>
              </a:schemeClr>
            </a:solidFill>
          </c:spPr>
          <c:invertIfNegative val="0"/>
          <c:cat>
            <c:multiLvlStrRef>
              <c:f>Sheet5!$B$1:$O$2</c:f>
              <c:multiLvlStrCache>
                <c:ptCount val="14"/>
                <c:lvl>
                  <c:pt idx="0">
                    <c:v>Group 2</c:v>
                  </c:pt>
                  <c:pt idx="1">
                    <c:v>Group 1</c:v>
                  </c:pt>
                  <c:pt idx="3">
                    <c:v>Group 2</c:v>
                  </c:pt>
                  <c:pt idx="4">
                    <c:v>Group 1</c:v>
                  </c:pt>
                  <c:pt idx="6">
                    <c:v>Group 2</c:v>
                  </c:pt>
                  <c:pt idx="7">
                    <c:v>Group 1</c:v>
                  </c:pt>
                  <c:pt idx="9">
                    <c:v>Group 2</c:v>
                  </c:pt>
                  <c:pt idx="10">
                    <c:v>Group 1</c:v>
                  </c:pt>
                  <c:pt idx="12">
                    <c:v>Group 2</c:v>
                  </c:pt>
                  <c:pt idx="13">
                    <c:v>Group 1</c:v>
                  </c:pt>
                </c:lvl>
                <c:lvl>
                  <c:pt idx="0">
                    <c:v>Grade 0</c:v>
                  </c:pt>
                  <c:pt idx="1">
                    <c:v>Grade 0</c:v>
                  </c:pt>
                  <c:pt idx="3">
                    <c:v>Grade 1</c:v>
                  </c:pt>
                  <c:pt idx="4">
                    <c:v>Grade 1</c:v>
                  </c:pt>
                  <c:pt idx="6">
                    <c:v>Grade II</c:v>
                  </c:pt>
                  <c:pt idx="7">
                    <c:v>Grade II</c:v>
                  </c:pt>
                  <c:pt idx="9">
                    <c:v>Grade III</c:v>
                  </c:pt>
                  <c:pt idx="10">
                    <c:v>Grade III</c:v>
                  </c:pt>
                  <c:pt idx="12">
                    <c:v>Grade IV</c:v>
                  </c:pt>
                  <c:pt idx="13">
                    <c:v>Grade IV</c:v>
                  </c:pt>
                </c:lvl>
              </c:multiLvlStrCache>
            </c:multiLvlStrRef>
          </c:cat>
          <c:val>
            <c:numRef>
              <c:f>Sheet5!$B$3:$O$3</c:f>
              <c:numCache>
                <c:formatCode>General</c:formatCode>
                <c:ptCount val="14"/>
                <c:pt idx="0">
                  <c:v>13</c:v>
                </c:pt>
                <c:pt idx="1">
                  <c:v>3</c:v>
                </c:pt>
                <c:pt idx="3">
                  <c:v>1</c:v>
                </c:pt>
                <c:pt idx="4">
                  <c:v>0</c:v>
                </c:pt>
                <c:pt idx="6">
                  <c:v>14</c:v>
                </c:pt>
                <c:pt idx="7">
                  <c:v>11</c:v>
                </c:pt>
                <c:pt idx="9">
                  <c:v>7</c:v>
                </c:pt>
                <c:pt idx="10">
                  <c:v>17</c:v>
                </c:pt>
                <c:pt idx="12">
                  <c:v>0</c:v>
                </c:pt>
                <c:pt idx="13">
                  <c:v>4</c:v>
                </c:pt>
              </c:numCache>
            </c:numRef>
          </c:val>
        </c:ser>
        <c:ser>
          <c:idx val="1"/>
          <c:order val="1"/>
          <c:tx>
            <c:strRef>
              <c:f>Sheet5!$A$4</c:f>
              <c:strCache>
                <c:ptCount val="1"/>
                <c:pt idx="0">
                  <c:v>Trismus
P=0.0004</c:v>
                </c:pt>
              </c:strCache>
            </c:strRef>
          </c:tx>
          <c:spPr>
            <a:solidFill>
              <a:schemeClr val="accent2">
                <a:lumMod val="75000"/>
              </a:schemeClr>
            </a:solidFill>
          </c:spPr>
          <c:invertIfNegative val="0"/>
          <c:cat>
            <c:multiLvlStrRef>
              <c:f>Sheet5!$B$1:$O$2</c:f>
              <c:multiLvlStrCache>
                <c:ptCount val="14"/>
                <c:lvl>
                  <c:pt idx="0">
                    <c:v>Group 2</c:v>
                  </c:pt>
                  <c:pt idx="1">
                    <c:v>Group 1</c:v>
                  </c:pt>
                  <c:pt idx="3">
                    <c:v>Group 2</c:v>
                  </c:pt>
                  <c:pt idx="4">
                    <c:v>Group 1</c:v>
                  </c:pt>
                  <c:pt idx="6">
                    <c:v>Group 2</c:v>
                  </c:pt>
                  <c:pt idx="7">
                    <c:v>Group 1</c:v>
                  </c:pt>
                  <c:pt idx="9">
                    <c:v>Group 2</c:v>
                  </c:pt>
                  <c:pt idx="10">
                    <c:v>Group 1</c:v>
                  </c:pt>
                  <c:pt idx="12">
                    <c:v>Group 2</c:v>
                  </c:pt>
                  <c:pt idx="13">
                    <c:v>Group 1</c:v>
                  </c:pt>
                </c:lvl>
                <c:lvl>
                  <c:pt idx="0">
                    <c:v>Grade 0</c:v>
                  </c:pt>
                  <c:pt idx="1">
                    <c:v>Grade 0</c:v>
                  </c:pt>
                  <c:pt idx="3">
                    <c:v>Grade 1</c:v>
                  </c:pt>
                  <c:pt idx="4">
                    <c:v>Grade 1</c:v>
                  </c:pt>
                  <c:pt idx="6">
                    <c:v>Grade II</c:v>
                  </c:pt>
                  <c:pt idx="7">
                    <c:v>Grade II</c:v>
                  </c:pt>
                  <c:pt idx="9">
                    <c:v>Grade III</c:v>
                  </c:pt>
                  <c:pt idx="10">
                    <c:v>Grade III</c:v>
                  </c:pt>
                  <c:pt idx="12">
                    <c:v>Grade IV</c:v>
                  </c:pt>
                  <c:pt idx="13">
                    <c:v>Grade IV</c:v>
                  </c:pt>
                </c:lvl>
              </c:multiLvlStrCache>
            </c:multiLvlStrRef>
          </c:cat>
          <c:val>
            <c:numRef>
              <c:f>Sheet5!$B$4:$O$4</c:f>
              <c:numCache>
                <c:formatCode>General</c:formatCode>
                <c:ptCount val="14"/>
                <c:pt idx="0">
                  <c:v>21</c:v>
                </c:pt>
                <c:pt idx="1">
                  <c:v>8</c:v>
                </c:pt>
                <c:pt idx="3">
                  <c:v>0</c:v>
                </c:pt>
                <c:pt idx="4">
                  <c:v>0</c:v>
                </c:pt>
                <c:pt idx="6">
                  <c:v>9</c:v>
                </c:pt>
                <c:pt idx="7">
                  <c:v>8</c:v>
                </c:pt>
                <c:pt idx="9">
                  <c:v>5</c:v>
                </c:pt>
                <c:pt idx="10">
                  <c:v>15</c:v>
                </c:pt>
                <c:pt idx="12">
                  <c:v>0</c:v>
                </c:pt>
                <c:pt idx="13">
                  <c:v>4</c:v>
                </c:pt>
              </c:numCache>
            </c:numRef>
          </c:val>
        </c:ser>
        <c:ser>
          <c:idx val="2"/>
          <c:order val="2"/>
          <c:tx>
            <c:strRef>
              <c:f>Sheet5!$A$5</c:f>
              <c:strCache>
                <c:ptCount val="1"/>
                <c:pt idx="0">
                  <c:v>Dysphagia
P&lt;0.0001</c:v>
                </c:pt>
              </c:strCache>
            </c:strRef>
          </c:tx>
          <c:spPr>
            <a:solidFill>
              <a:schemeClr val="accent3">
                <a:lumMod val="75000"/>
              </a:schemeClr>
            </a:solidFill>
          </c:spPr>
          <c:invertIfNegative val="0"/>
          <c:cat>
            <c:multiLvlStrRef>
              <c:f>Sheet5!$B$1:$O$2</c:f>
              <c:multiLvlStrCache>
                <c:ptCount val="14"/>
                <c:lvl>
                  <c:pt idx="0">
                    <c:v>Group 2</c:v>
                  </c:pt>
                  <c:pt idx="1">
                    <c:v>Group 1</c:v>
                  </c:pt>
                  <c:pt idx="3">
                    <c:v>Group 2</c:v>
                  </c:pt>
                  <c:pt idx="4">
                    <c:v>Group 1</c:v>
                  </c:pt>
                  <c:pt idx="6">
                    <c:v>Group 2</c:v>
                  </c:pt>
                  <c:pt idx="7">
                    <c:v>Group 1</c:v>
                  </c:pt>
                  <c:pt idx="9">
                    <c:v>Group 2</c:v>
                  </c:pt>
                  <c:pt idx="10">
                    <c:v>Group 1</c:v>
                  </c:pt>
                  <c:pt idx="12">
                    <c:v>Group 2</c:v>
                  </c:pt>
                  <c:pt idx="13">
                    <c:v>Group 1</c:v>
                  </c:pt>
                </c:lvl>
                <c:lvl>
                  <c:pt idx="0">
                    <c:v>Grade 0</c:v>
                  </c:pt>
                  <c:pt idx="1">
                    <c:v>Grade 0</c:v>
                  </c:pt>
                  <c:pt idx="3">
                    <c:v>Grade 1</c:v>
                  </c:pt>
                  <c:pt idx="4">
                    <c:v>Grade 1</c:v>
                  </c:pt>
                  <c:pt idx="6">
                    <c:v>Grade II</c:v>
                  </c:pt>
                  <c:pt idx="7">
                    <c:v>Grade II</c:v>
                  </c:pt>
                  <c:pt idx="9">
                    <c:v>Grade III</c:v>
                  </c:pt>
                  <c:pt idx="10">
                    <c:v>Grade III</c:v>
                  </c:pt>
                  <c:pt idx="12">
                    <c:v>Grade IV</c:v>
                  </c:pt>
                  <c:pt idx="13">
                    <c:v>Grade IV</c:v>
                  </c:pt>
                </c:lvl>
              </c:multiLvlStrCache>
            </c:multiLvlStrRef>
          </c:cat>
          <c:val>
            <c:numRef>
              <c:f>Sheet5!$B$5:$O$5</c:f>
              <c:numCache>
                <c:formatCode>General</c:formatCode>
                <c:ptCount val="14"/>
                <c:pt idx="0">
                  <c:v>16</c:v>
                </c:pt>
                <c:pt idx="1">
                  <c:v>3</c:v>
                </c:pt>
                <c:pt idx="3">
                  <c:v>4</c:v>
                </c:pt>
                <c:pt idx="4">
                  <c:v>0</c:v>
                </c:pt>
                <c:pt idx="6">
                  <c:v>12</c:v>
                </c:pt>
                <c:pt idx="7">
                  <c:v>11</c:v>
                </c:pt>
                <c:pt idx="9">
                  <c:v>3</c:v>
                </c:pt>
                <c:pt idx="10">
                  <c:v>17</c:v>
                </c:pt>
                <c:pt idx="12">
                  <c:v>0</c:v>
                </c:pt>
                <c:pt idx="13">
                  <c:v>4</c:v>
                </c:pt>
              </c:numCache>
            </c:numRef>
          </c:val>
        </c:ser>
        <c:ser>
          <c:idx val="3"/>
          <c:order val="3"/>
          <c:tx>
            <c:strRef>
              <c:f>Sheet5!$A$6</c:f>
              <c:strCache>
                <c:ptCount val="1"/>
                <c:pt idx="0">
                  <c:v>Xerostomia
P=0.0044</c:v>
                </c:pt>
              </c:strCache>
            </c:strRef>
          </c:tx>
          <c:spPr>
            <a:solidFill>
              <a:schemeClr val="accent4">
                <a:lumMod val="60000"/>
                <a:lumOff val="40000"/>
              </a:schemeClr>
            </a:solidFill>
          </c:spPr>
          <c:invertIfNegative val="0"/>
          <c:cat>
            <c:multiLvlStrRef>
              <c:f>Sheet5!$B$1:$O$2</c:f>
              <c:multiLvlStrCache>
                <c:ptCount val="14"/>
                <c:lvl>
                  <c:pt idx="0">
                    <c:v>Group 2</c:v>
                  </c:pt>
                  <c:pt idx="1">
                    <c:v>Group 1</c:v>
                  </c:pt>
                  <c:pt idx="3">
                    <c:v>Group 2</c:v>
                  </c:pt>
                  <c:pt idx="4">
                    <c:v>Group 1</c:v>
                  </c:pt>
                  <c:pt idx="6">
                    <c:v>Group 2</c:v>
                  </c:pt>
                  <c:pt idx="7">
                    <c:v>Group 1</c:v>
                  </c:pt>
                  <c:pt idx="9">
                    <c:v>Group 2</c:v>
                  </c:pt>
                  <c:pt idx="10">
                    <c:v>Group 1</c:v>
                  </c:pt>
                  <c:pt idx="12">
                    <c:v>Group 2</c:v>
                  </c:pt>
                  <c:pt idx="13">
                    <c:v>Group 1</c:v>
                  </c:pt>
                </c:lvl>
                <c:lvl>
                  <c:pt idx="0">
                    <c:v>Grade 0</c:v>
                  </c:pt>
                  <c:pt idx="1">
                    <c:v>Grade 0</c:v>
                  </c:pt>
                  <c:pt idx="3">
                    <c:v>Grade 1</c:v>
                  </c:pt>
                  <c:pt idx="4">
                    <c:v>Grade 1</c:v>
                  </c:pt>
                  <c:pt idx="6">
                    <c:v>Grade II</c:v>
                  </c:pt>
                  <c:pt idx="7">
                    <c:v>Grade II</c:v>
                  </c:pt>
                  <c:pt idx="9">
                    <c:v>Grade III</c:v>
                  </c:pt>
                  <c:pt idx="10">
                    <c:v>Grade III</c:v>
                  </c:pt>
                  <c:pt idx="12">
                    <c:v>Grade IV</c:v>
                  </c:pt>
                  <c:pt idx="13">
                    <c:v>Grade IV</c:v>
                  </c:pt>
                </c:lvl>
              </c:multiLvlStrCache>
            </c:multiLvlStrRef>
          </c:cat>
          <c:val>
            <c:numRef>
              <c:f>Sheet5!$B$6:$O$6</c:f>
              <c:numCache>
                <c:formatCode>General</c:formatCode>
                <c:ptCount val="14"/>
                <c:pt idx="0">
                  <c:v>27</c:v>
                </c:pt>
                <c:pt idx="1">
                  <c:v>17</c:v>
                </c:pt>
                <c:pt idx="3">
                  <c:v>1</c:v>
                </c:pt>
                <c:pt idx="4">
                  <c:v>0</c:v>
                </c:pt>
                <c:pt idx="6">
                  <c:v>6</c:v>
                </c:pt>
                <c:pt idx="7">
                  <c:v>0</c:v>
                </c:pt>
                <c:pt idx="9">
                  <c:v>1</c:v>
                </c:pt>
                <c:pt idx="10">
                  <c:v>14</c:v>
                </c:pt>
                <c:pt idx="12">
                  <c:v>0</c:v>
                </c:pt>
                <c:pt idx="13">
                  <c:v>4</c:v>
                </c:pt>
              </c:numCache>
            </c:numRef>
          </c:val>
        </c:ser>
        <c:ser>
          <c:idx val="4"/>
          <c:order val="4"/>
          <c:tx>
            <c:strRef>
              <c:f>Sheet5!$A$7</c:f>
              <c:strCache>
                <c:ptCount val="1"/>
                <c:pt idx="0">
                  <c:v>Nausea
P= 0.0025</c:v>
                </c:pt>
              </c:strCache>
            </c:strRef>
          </c:tx>
          <c:spPr>
            <a:solidFill>
              <a:schemeClr val="accent5">
                <a:lumMod val="75000"/>
              </a:schemeClr>
            </a:solidFill>
          </c:spPr>
          <c:invertIfNegative val="0"/>
          <c:cat>
            <c:multiLvlStrRef>
              <c:f>Sheet5!$B$1:$O$2</c:f>
              <c:multiLvlStrCache>
                <c:ptCount val="14"/>
                <c:lvl>
                  <c:pt idx="0">
                    <c:v>Group 2</c:v>
                  </c:pt>
                  <c:pt idx="1">
                    <c:v>Group 1</c:v>
                  </c:pt>
                  <c:pt idx="3">
                    <c:v>Group 2</c:v>
                  </c:pt>
                  <c:pt idx="4">
                    <c:v>Group 1</c:v>
                  </c:pt>
                  <c:pt idx="6">
                    <c:v>Group 2</c:v>
                  </c:pt>
                  <c:pt idx="7">
                    <c:v>Group 1</c:v>
                  </c:pt>
                  <c:pt idx="9">
                    <c:v>Group 2</c:v>
                  </c:pt>
                  <c:pt idx="10">
                    <c:v>Group 1</c:v>
                  </c:pt>
                  <c:pt idx="12">
                    <c:v>Group 2</c:v>
                  </c:pt>
                  <c:pt idx="13">
                    <c:v>Group 1</c:v>
                  </c:pt>
                </c:lvl>
                <c:lvl>
                  <c:pt idx="0">
                    <c:v>Grade 0</c:v>
                  </c:pt>
                  <c:pt idx="1">
                    <c:v>Grade 0</c:v>
                  </c:pt>
                  <c:pt idx="3">
                    <c:v>Grade 1</c:v>
                  </c:pt>
                  <c:pt idx="4">
                    <c:v>Grade 1</c:v>
                  </c:pt>
                  <c:pt idx="6">
                    <c:v>Grade II</c:v>
                  </c:pt>
                  <c:pt idx="7">
                    <c:v>Grade II</c:v>
                  </c:pt>
                  <c:pt idx="9">
                    <c:v>Grade III</c:v>
                  </c:pt>
                  <c:pt idx="10">
                    <c:v>Grade III</c:v>
                  </c:pt>
                  <c:pt idx="12">
                    <c:v>Grade IV</c:v>
                  </c:pt>
                  <c:pt idx="13">
                    <c:v>Grade IV</c:v>
                  </c:pt>
                </c:lvl>
              </c:multiLvlStrCache>
            </c:multiLvlStrRef>
          </c:cat>
          <c:val>
            <c:numRef>
              <c:f>Sheet5!$B$7:$O$7</c:f>
              <c:numCache>
                <c:formatCode>General</c:formatCode>
                <c:ptCount val="14"/>
                <c:pt idx="0">
                  <c:v>28</c:v>
                </c:pt>
                <c:pt idx="1">
                  <c:v>16</c:v>
                </c:pt>
                <c:pt idx="3">
                  <c:v>3</c:v>
                </c:pt>
                <c:pt idx="4">
                  <c:v>0</c:v>
                </c:pt>
                <c:pt idx="6">
                  <c:v>4</c:v>
                </c:pt>
                <c:pt idx="7">
                  <c:v>11</c:v>
                </c:pt>
                <c:pt idx="9">
                  <c:v>0</c:v>
                </c:pt>
                <c:pt idx="10">
                  <c:v>4</c:v>
                </c:pt>
                <c:pt idx="12">
                  <c:v>0</c:v>
                </c:pt>
                <c:pt idx="13">
                  <c:v>4</c:v>
                </c:pt>
              </c:numCache>
            </c:numRef>
          </c:val>
        </c:ser>
        <c:ser>
          <c:idx val="5"/>
          <c:order val="5"/>
          <c:tx>
            <c:strRef>
              <c:f>Sheet5!$A$8</c:f>
              <c:strCache>
                <c:ptCount val="1"/>
                <c:pt idx="0">
                  <c:v>Weight Loss
 in % from base line</c:v>
                </c:pt>
              </c:strCache>
            </c:strRef>
          </c:tx>
          <c:invertIfNegative val="0"/>
          <c:cat>
            <c:multiLvlStrRef>
              <c:f>Sheet5!$B$1:$O$2</c:f>
              <c:multiLvlStrCache>
                <c:ptCount val="14"/>
                <c:lvl>
                  <c:pt idx="0">
                    <c:v>Group 2</c:v>
                  </c:pt>
                  <c:pt idx="1">
                    <c:v>Group 1</c:v>
                  </c:pt>
                  <c:pt idx="3">
                    <c:v>Group 2</c:v>
                  </c:pt>
                  <c:pt idx="4">
                    <c:v>Group 1</c:v>
                  </c:pt>
                  <c:pt idx="6">
                    <c:v>Group 2</c:v>
                  </c:pt>
                  <c:pt idx="7">
                    <c:v>Group 1</c:v>
                  </c:pt>
                  <c:pt idx="9">
                    <c:v>Group 2</c:v>
                  </c:pt>
                  <c:pt idx="10">
                    <c:v>Group 1</c:v>
                  </c:pt>
                  <c:pt idx="12">
                    <c:v>Group 2</c:v>
                  </c:pt>
                  <c:pt idx="13">
                    <c:v>Group 1</c:v>
                  </c:pt>
                </c:lvl>
                <c:lvl>
                  <c:pt idx="0">
                    <c:v>Grade 0</c:v>
                  </c:pt>
                  <c:pt idx="1">
                    <c:v>Grade 0</c:v>
                  </c:pt>
                  <c:pt idx="3">
                    <c:v>Grade 1</c:v>
                  </c:pt>
                  <c:pt idx="4">
                    <c:v>Grade 1</c:v>
                  </c:pt>
                  <c:pt idx="6">
                    <c:v>Grade II</c:v>
                  </c:pt>
                  <c:pt idx="7">
                    <c:v>Grade II</c:v>
                  </c:pt>
                  <c:pt idx="9">
                    <c:v>Grade III</c:v>
                  </c:pt>
                  <c:pt idx="10">
                    <c:v>Grade III</c:v>
                  </c:pt>
                  <c:pt idx="12">
                    <c:v>Grade IV</c:v>
                  </c:pt>
                  <c:pt idx="13">
                    <c:v>Grade IV</c:v>
                  </c:pt>
                </c:lvl>
              </c:multiLvlStrCache>
            </c:multiLvlStrRef>
          </c:cat>
          <c:val>
            <c:numRef>
              <c:f>Sheet5!$B$8:$O$8</c:f>
              <c:numCache>
                <c:formatCode>General</c:formatCode>
                <c:ptCount val="14"/>
                <c:pt idx="0">
                  <c:v>5</c:v>
                </c:pt>
                <c:pt idx="1">
                  <c:v>4</c:v>
                </c:pt>
                <c:pt idx="3">
                  <c:v>11</c:v>
                </c:pt>
                <c:pt idx="4">
                  <c:v>10</c:v>
                </c:pt>
                <c:pt idx="6">
                  <c:v>11</c:v>
                </c:pt>
                <c:pt idx="7">
                  <c:v>10</c:v>
                </c:pt>
                <c:pt idx="9">
                  <c:v>8</c:v>
                </c:pt>
                <c:pt idx="10">
                  <c:v>11</c:v>
                </c:pt>
                <c:pt idx="12">
                  <c:v>0</c:v>
                </c:pt>
                <c:pt idx="13">
                  <c:v>0</c:v>
                </c:pt>
              </c:numCache>
            </c:numRef>
          </c:val>
        </c:ser>
        <c:ser>
          <c:idx val="6"/>
          <c:order val="6"/>
          <c:tx>
            <c:strRef>
              <c:f>Sheet5!$A$9</c:f>
              <c:strCache>
                <c:ptCount val="1"/>
                <c:pt idx="0">
                  <c:v>Excessive salivation</c:v>
                </c:pt>
              </c:strCache>
            </c:strRef>
          </c:tx>
          <c:spPr>
            <a:solidFill>
              <a:srgbClr val="1F497D">
                <a:lumMod val="60000"/>
                <a:lumOff val="40000"/>
              </a:srgbClr>
            </a:solidFill>
            <a:effectLst>
              <a:outerShdw dist="50800" dir="5400000" sx="1000" sy="1000" algn="ctr" rotWithShape="0">
                <a:srgbClr val="000000">
                  <a:alpha val="0"/>
                </a:srgbClr>
              </a:outerShdw>
            </a:effectLst>
          </c:spPr>
          <c:invertIfNegative val="0"/>
          <c:cat>
            <c:multiLvlStrRef>
              <c:f>Sheet5!$B$1:$O$2</c:f>
              <c:multiLvlStrCache>
                <c:ptCount val="14"/>
                <c:lvl>
                  <c:pt idx="0">
                    <c:v>Group 2</c:v>
                  </c:pt>
                  <c:pt idx="1">
                    <c:v>Group 1</c:v>
                  </c:pt>
                  <c:pt idx="3">
                    <c:v>Group 2</c:v>
                  </c:pt>
                  <c:pt idx="4">
                    <c:v>Group 1</c:v>
                  </c:pt>
                  <c:pt idx="6">
                    <c:v>Group 2</c:v>
                  </c:pt>
                  <c:pt idx="7">
                    <c:v>Group 1</c:v>
                  </c:pt>
                  <c:pt idx="9">
                    <c:v>Group 2</c:v>
                  </c:pt>
                  <c:pt idx="10">
                    <c:v>Group 1</c:v>
                  </c:pt>
                  <c:pt idx="12">
                    <c:v>Group 2</c:v>
                  </c:pt>
                  <c:pt idx="13">
                    <c:v>Group 1</c:v>
                  </c:pt>
                </c:lvl>
                <c:lvl>
                  <c:pt idx="0">
                    <c:v>Grade 0</c:v>
                  </c:pt>
                  <c:pt idx="1">
                    <c:v>Grade 0</c:v>
                  </c:pt>
                  <c:pt idx="3">
                    <c:v>Grade 1</c:v>
                  </c:pt>
                  <c:pt idx="4">
                    <c:v>Grade 1</c:v>
                  </c:pt>
                  <c:pt idx="6">
                    <c:v>Grade II</c:v>
                  </c:pt>
                  <c:pt idx="7">
                    <c:v>Grade II</c:v>
                  </c:pt>
                  <c:pt idx="9">
                    <c:v>Grade III</c:v>
                  </c:pt>
                  <c:pt idx="10">
                    <c:v>Grade III</c:v>
                  </c:pt>
                  <c:pt idx="12">
                    <c:v>Grade IV</c:v>
                  </c:pt>
                  <c:pt idx="13">
                    <c:v>Grade IV</c:v>
                  </c:pt>
                </c:lvl>
              </c:multiLvlStrCache>
            </c:multiLvlStrRef>
          </c:cat>
          <c:val>
            <c:numRef>
              <c:f>Sheet5!$B$9:$O$9</c:f>
              <c:numCache>
                <c:formatCode>General</c:formatCode>
                <c:ptCount val="14"/>
                <c:pt idx="0">
                  <c:v>6</c:v>
                </c:pt>
                <c:pt idx="1">
                  <c:v>9</c:v>
                </c:pt>
                <c:pt idx="3">
                  <c:v>21</c:v>
                </c:pt>
                <c:pt idx="4">
                  <c:v>22</c:v>
                </c:pt>
                <c:pt idx="6">
                  <c:v>6</c:v>
                </c:pt>
                <c:pt idx="7">
                  <c:v>2</c:v>
                </c:pt>
                <c:pt idx="9">
                  <c:v>2</c:v>
                </c:pt>
                <c:pt idx="10">
                  <c:v>2</c:v>
                </c:pt>
                <c:pt idx="12">
                  <c:v>0</c:v>
                </c:pt>
                <c:pt idx="13">
                  <c:v>0</c:v>
                </c:pt>
              </c:numCache>
            </c:numRef>
          </c:val>
        </c:ser>
        <c:dLbls>
          <c:showLegendKey val="0"/>
          <c:showVal val="0"/>
          <c:showCatName val="0"/>
          <c:showSerName val="0"/>
          <c:showPercent val="0"/>
          <c:showBubbleSize val="0"/>
        </c:dLbls>
        <c:gapWidth val="150"/>
        <c:shape val="cone"/>
        <c:axId val="32346112"/>
        <c:axId val="32347648"/>
        <c:axId val="32342464"/>
      </c:bar3DChart>
      <c:catAx>
        <c:axId val="32346112"/>
        <c:scaling>
          <c:orientation val="minMax"/>
        </c:scaling>
        <c:delete val="0"/>
        <c:axPos val="b"/>
        <c:majorTickMark val="out"/>
        <c:minorTickMark val="none"/>
        <c:tickLblPos val="nextTo"/>
        <c:txPr>
          <a:bodyPr/>
          <a:lstStyle/>
          <a:p>
            <a:pPr>
              <a:defRPr lang="en-IN" sz="1060" b="1" baseline="0"/>
            </a:pPr>
            <a:endParaRPr lang="en-US"/>
          </a:p>
        </c:txPr>
        <c:crossAx val="32347648"/>
        <c:crosses val="autoZero"/>
        <c:auto val="1"/>
        <c:lblAlgn val="ctr"/>
        <c:lblOffset val="100"/>
        <c:noMultiLvlLbl val="0"/>
      </c:catAx>
      <c:valAx>
        <c:axId val="32347648"/>
        <c:scaling>
          <c:orientation val="minMax"/>
        </c:scaling>
        <c:delete val="0"/>
        <c:axPos val="l"/>
        <c:majorGridlines>
          <c:spPr>
            <a:ln>
              <a:solidFill>
                <a:schemeClr val="bg1">
                  <a:lumMod val="75000"/>
                </a:schemeClr>
              </a:solidFill>
            </a:ln>
          </c:spPr>
        </c:majorGridlines>
        <c:numFmt formatCode="General" sourceLinked="0"/>
        <c:majorTickMark val="out"/>
        <c:minorTickMark val="none"/>
        <c:tickLblPos val="nextTo"/>
        <c:txPr>
          <a:bodyPr/>
          <a:lstStyle/>
          <a:p>
            <a:pPr>
              <a:defRPr lang="en-IN" b="1"/>
            </a:pPr>
            <a:endParaRPr lang="en-US"/>
          </a:p>
        </c:txPr>
        <c:crossAx val="32346112"/>
        <c:crosses val="autoZero"/>
        <c:crossBetween val="between"/>
      </c:valAx>
      <c:serAx>
        <c:axId val="32342464"/>
        <c:scaling>
          <c:orientation val="minMax"/>
        </c:scaling>
        <c:delete val="0"/>
        <c:axPos val="b"/>
        <c:majorTickMark val="out"/>
        <c:minorTickMark val="none"/>
        <c:tickLblPos val="nextTo"/>
        <c:txPr>
          <a:bodyPr/>
          <a:lstStyle/>
          <a:p>
            <a:pPr>
              <a:defRPr lang="en-IN" b="1" baseline="0"/>
            </a:pPr>
            <a:endParaRPr lang="en-US"/>
          </a:p>
        </c:txPr>
        <c:crossAx val="32347648"/>
        <c:crosses val="autoZero"/>
        <c:tickLblSkip val="1"/>
        <c:tickMarkSkip val="2"/>
      </c:serAx>
    </c:plotArea>
    <c:legend>
      <c:legendPos val="r"/>
      <c:legendEntry>
        <c:idx val="0"/>
        <c:txPr>
          <a:bodyPr/>
          <a:lstStyle/>
          <a:p>
            <a:pPr>
              <a:defRPr sz="1200" b="1" kern="1600" spc="0" baseline="0"/>
            </a:pPr>
            <a:endParaRPr lang="en-US"/>
          </a:p>
        </c:txPr>
      </c:legendEntry>
      <c:legendEntry>
        <c:idx val="1"/>
        <c:txPr>
          <a:bodyPr/>
          <a:lstStyle/>
          <a:p>
            <a:pPr>
              <a:defRPr sz="1200" b="1" kern="1600" spc="0" baseline="0"/>
            </a:pPr>
            <a:endParaRPr lang="en-US"/>
          </a:p>
        </c:txPr>
      </c:legendEntry>
      <c:legendEntry>
        <c:idx val="2"/>
        <c:txPr>
          <a:bodyPr/>
          <a:lstStyle/>
          <a:p>
            <a:pPr>
              <a:defRPr sz="1200" b="1" kern="1600" spc="0" baseline="0"/>
            </a:pPr>
            <a:endParaRPr lang="en-US"/>
          </a:p>
        </c:txPr>
      </c:legendEntry>
      <c:legendEntry>
        <c:idx val="3"/>
        <c:txPr>
          <a:bodyPr/>
          <a:lstStyle/>
          <a:p>
            <a:pPr>
              <a:defRPr sz="1200" b="1" kern="1600" spc="0" baseline="0"/>
            </a:pPr>
            <a:endParaRPr lang="en-US"/>
          </a:p>
        </c:txPr>
      </c:legendEntry>
      <c:legendEntry>
        <c:idx val="4"/>
        <c:txPr>
          <a:bodyPr/>
          <a:lstStyle/>
          <a:p>
            <a:pPr>
              <a:defRPr sz="1200" b="1" kern="1600" spc="0" baseline="0"/>
            </a:pPr>
            <a:endParaRPr lang="en-US"/>
          </a:p>
        </c:txPr>
      </c:legendEntry>
      <c:legendEntry>
        <c:idx val="5"/>
        <c:txPr>
          <a:bodyPr/>
          <a:lstStyle/>
          <a:p>
            <a:pPr>
              <a:defRPr sz="1200" b="1" kern="1600" spc="0" baseline="0"/>
            </a:pPr>
            <a:endParaRPr lang="en-US"/>
          </a:p>
        </c:txPr>
      </c:legendEntry>
      <c:legendEntry>
        <c:idx val="6"/>
        <c:txPr>
          <a:bodyPr/>
          <a:lstStyle/>
          <a:p>
            <a:pPr>
              <a:defRPr sz="2000" b="1" strike="noStrike" kern="1600" spc="0" baseline="-94000">
                <a:latin typeface="+mn-lt"/>
              </a:defRPr>
            </a:pPr>
            <a:endParaRPr lang="en-US"/>
          </a:p>
        </c:txPr>
      </c:legendEntry>
      <c:layout>
        <c:manualLayout>
          <c:xMode val="edge"/>
          <c:yMode val="edge"/>
          <c:x val="0.82475080558004321"/>
          <c:y val="7.6229753048824692E-2"/>
          <c:w val="0.16765906159263316"/>
          <c:h val="0.83291696272772453"/>
        </c:manualLayout>
      </c:layout>
      <c:overlay val="0"/>
      <c:spPr>
        <a:noFill/>
      </c:spPr>
      <c:txPr>
        <a:bodyPr/>
        <a:lstStyle/>
        <a:p>
          <a:pPr>
            <a:defRPr lang="en-IN" sz="2000" b="1" kern="1600" spc="0" baseline="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CD 105 in Serum</a:t>
            </a:r>
          </a:p>
        </c:rich>
      </c:tx>
      <c:layout/>
      <c:overlay val="0"/>
    </c:title>
    <c:autoTitleDeleted val="0"/>
    <c:plotArea>
      <c:layout>
        <c:manualLayout>
          <c:layoutTarget val="inner"/>
          <c:xMode val="edge"/>
          <c:yMode val="edge"/>
          <c:x val="9.912549820161419E-2"/>
          <c:y val="0.13830375938176953"/>
          <c:w val="0.66462758821814161"/>
          <c:h val="0.7574139647903485"/>
        </c:manualLayout>
      </c:layout>
      <c:lineChart>
        <c:grouping val="standard"/>
        <c:varyColors val="0"/>
        <c:ser>
          <c:idx val="0"/>
          <c:order val="0"/>
          <c:tx>
            <c:strRef>
              <c:f>Panchakarama!$M$32</c:f>
              <c:strCache>
                <c:ptCount val="1"/>
                <c:pt idx="0">
                  <c:v>Healthy Mean</c:v>
                </c:pt>
              </c:strCache>
            </c:strRef>
          </c:tx>
          <c:marker>
            <c:spPr>
              <a:solidFill>
                <a:srgbClr val="00B0F0"/>
              </a:solidFill>
            </c:spPr>
          </c:marker>
          <c:cat>
            <c:strRef>
              <c:f>Panchakarama!$N$30:$P$31</c:f>
              <c:strCache>
                <c:ptCount val="3"/>
                <c:pt idx="0">
                  <c:v>A</c:v>
                </c:pt>
                <c:pt idx="1">
                  <c:v>B</c:v>
                </c:pt>
                <c:pt idx="2">
                  <c:v>C</c:v>
                </c:pt>
              </c:strCache>
            </c:strRef>
          </c:cat>
          <c:val>
            <c:numRef>
              <c:f>Panchakarama!$N$32:$P$32</c:f>
              <c:numCache>
                <c:formatCode>General</c:formatCode>
                <c:ptCount val="3"/>
                <c:pt idx="0">
                  <c:v>2.2999999999999998</c:v>
                </c:pt>
              </c:numCache>
            </c:numRef>
          </c:val>
          <c:smooth val="0"/>
        </c:ser>
        <c:ser>
          <c:idx val="1"/>
          <c:order val="1"/>
          <c:tx>
            <c:strRef>
              <c:f>Panchakarama!$M$33</c:f>
              <c:strCache>
                <c:ptCount val="1"/>
                <c:pt idx="0">
                  <c:v>Control OC Mean</c:v>
                </c:pt>
              </c:strCache>
            </c:strRef>
          </c:tx>
          <c:spPr>
            <a:ln>
              <a:solidFill>
                <a:srgbClr val="FF0000"/>
              </a:solidFill>
              <a:prstDash val="sysDash"/>
            </a:ln>
          </c:spPr>
          <c:marker>
            <c:spPr>
              <a:solidFill>
                <a:srgbClr val="FF0000"/>
              </a:solidFill>
            </c:spPr>
          </c:marker>
          <c:cat>
            <c:strRef>
              <c:f>Panchakarama!$N$30:$P$31</c:f>
              <c:strCache>
                <c:ptCount val="3"/>
                <c:pt idx="0">
                  <c:v>A</c:v>
                </c:pt>
                <c:pt idx="1">
                  <c:v>B</c:v>
                </c:pt>
                <c:pt idx="2">
                  <c:v>C</c:v>
                </c:pt>
              </c:strCache>
            </c:strRef>
          </c:cat>
          <c:val>
            <c:numRef>
              <c:f>Panchakarama!$N$33:$P$33</c:f>
              <c:numCache>
                <c:formatCode>General</c:formatCode>
                <c:ptCount val="3"/>
                <c:pt idx="0">
                  <c:v>2.5</c:v>
                </c:pt>
                <c:pt idx="1">
                  <c:v>1.6</c:v>
                </c:pt>
                <c:pt idx="2">
                  <c:v>1.6</c:v>
                </c:pt>
              </c:numCache>
            </c:numRef>
          </c:val>
          <c:smooth val="0"/>
        </c:ser>
        <c:ser>
          <c:idx val="2"/>
          <c:order val="2"/>
          <c:tx>
            <c:strRef>
              <c:f>Panchakarama!$M$34</c:f>
              <c:strCache>
                <c:ptCount val="1"/>
                <c:pt idx="0">
                  <c:v>Test Pt Representative</c:v>
                </c:pt>
              </c:strCache>
            </c:strRef>
          </c:tx>
          <c:spPr>
            <a:ln>
              <a:solidFill>
                <a:srgbClr val="0000FF"/>
              </a:solidFill>
              <a:prstDash val="solid"/>
            </a:ln>
          </c:spPr>
          <c:marker>
            <c:spPr>
              <a:solidFill>
                <a:srgbClr val="0000FF"/>
              </a:solidFill>
            </c:spPr>
          </c:marker>
          <c:cat>
            <c:strRef>
              <c:f>Panchakarama!$N$30:$P$31</c:f>
              <c:strCache>
                <c:ptCount val="3"/>
                <c:pt idx="0">
                  <c:v>A</c:v>
                </c:pt>
                <c:pt idx="1">
                  <c:v>B</c:v>
                </c:pt>
                <c:pt idx="2">
                  <c:v>C</c:v>
                </c:pt>
              </c:strCache>
            </c:strRef>
          </c:cat>
          <c:val>
            <c:numRef>
              <c:f>Panchakarama!$N$34:$P$34</c:f>
              <c:numCache>
                <c:formatCode>General</c:formatCode>
                <c:ptCount val="3"/>
                <c:pt idx="0">
                  <c:v>3.7</c:v>
                </c:pt>
                <c:pt idx="1">
                  <c:v>2.2000000000000002</c:v>
                </c:pt>
                <c:pt idx="2">
                  <c:v>1.8</c:v>
                </c:pt>
              </c:numCache>
            </c:numRef>
          </c:val>
          <c:smooth val="0"/>
        </c:ser>
        <c:ser>
          <c:idx val="3"/>
          <c:order val="3"/>
          <c:tx>
            <c:strRef>
              <c:f>Panchakarama!$M$35</c:f>
              <c:strCache>
                <c:ptCount val="1"/>
                <c:pt idx="0">
                  <c:v>Panchakarma Pt Representative</c:v>
                </c:pt>
              </c:strCache>
            </c:strRef>
          </c:tx>
          <c:spPr>
            <a:ln>
              <a:solidFill>
                <a:srgbClr val="006600"/>
              </a:solidFill>
              <a:prstDash val="dash"/>
            </a:ln>
          </c:spPr>
          <c:marker>
            <c:spPr>
              <a:solidFill>
                <a:srgbClr val="006600"/>
              </a:solidFill>
            </c:spPr>
          </c:marker>
          <c:cat>
            <c:strRef>
              <c:f>Panchakarama!$N$30:$P$31</c:f>
              <c:strCache>
                <c:ptCount val="3"/>
                <c:pt idx="0">
                  <c:v>A</c:v>
                </c:pt>
                <c:pt idx="1">
                  <c:v>B</c:v>
                </c:pt>
                <c:pt idx="2">
                  <c:v>C</c:v>
                </c:pt>
              </c:strCache>
            </c:strRef>
          </c:cat>
          <c:val>
            <c:numRef>
              <c:f>Panchakarama!$N$35:$P$35</c:f>
              <c:numCache>
                <c:formatCode>General</c:formatCode>
                <c:ptCount val="3"/>
                <c:pt idx="0">
                  <c:v>2.5</c:v>
                </c:pt>
                <c:pt idx="1">
                  <c:v>1.4</c:v>
                </c:pt>
                <c:pt idx="2">
                  <c:v>1.7</c:v>
                </c:pt>
              </c:numCache>
            </c:numRef>
          </c:val>
          <c:smooth val="0"/>
        </c:ser>
        <c:dLbls>
          <c:showLegendKey val="0"/>
          <c:showVal val="0"/>
          <c:showCatName val="0"/>
          <c:showSerName val="0"/>
          <c:showPercent val="0"/>
          <c:showBubbleSize val="0"/>
        </c:dLbls>
        <c:marker val="1"/>
        <c:smooth val="0"/>
        <c:axId val="85859328"/>
        <c:axId val="85869696"/>
      </c:lineChart>
      <c:catAx>
        <c:axId val="85859328"/>
        <c:scaling>
          <c:orientation val="minMax"/>
        </c:scaling>
        <c:delete val="0"/>
        <c:axPos val="b"/>
        <c:majorTickMark val="none"/>
        <c:minorTickMark val="none"/>
        <c:tickLblPos val="nextTo"/>
        <c:txPr>
          <a:bodyPr/>
          <a:lstStyle/>
          <a:p>
            <a:pPr>
              <a:defRPr sz="1050"/>
            </a:pPr>
            <a:endParaRPr lang="en-US"/>
          </a:p>
        </c:txPr>
        <c:crossAx val="85869696"/>
        <c:crosses val="autoZero"/>
        <c:auto val="1"/>
        <c:lblAlgn val="ctr"/>
        <c:lblOffset val="100"/>
        <c:noMultiLvlLbl val="0"/>
      </c:catAx>
      <c:valAx>
        <c:axId val="85869696"/>
        <c:scaling>
          <c:orientation val="minMax"/>
        </c:scaling>
        <c:delete val="0"/>
        <c:axPos val="l"/>
        <c:majorGridlines/>
        <c:title>
          <c:tx>
            <c:rich>
              <a:bodyPr/>
              <a:lstStyle/>
              <a:p>
                <a:pPr>
                  <a:defRPr sz="1000"/>
                </a:pPr>
                <a:r>
                  <a:rPr lang="en-US" sz="1000"/>
                  <a:t>ng/ml</a:t>
                </a:r>
              </a:p>
            </c:rich>
          </c:tx>
          <c:layout/>
          <c:overlay val="0"/>
        </c:title>
        <c:numFmt formatCode="General" sourceLinked="1"/>
        <c:majorTickMark val="none"/>
        <c:minorTickMark val="none"/>
        <c:tickLblPos val="nextTo"/>
        <c:txPr>
          <a:bodyPr/>
          <a:lstStyle/>
          <a:p>
            <a:pPr>
              <a:defRPr sz="1100"/>
            </a:pPr>
            <a:endParaRPr lang="en-US"/>
          </a:p>
        </c:txPr>
        <c:crossAx val="85859328"/>
        <c:crosses val="autoZero"/>
        <c:crossBetween val="between"/>
      </c:valAx>
    </c:plotArea>
    <c:legend>
      <c:legendPos val="r"/>
      <c:layout>
        <c:manualLayout>
          <c:xMode val="edge"/>
          <c:yMode val="edge"/>
          <c:x val="0.75634567901234573"/>
          <c:y val="0.16017940797491767"/>
          <c:w val="0.22883950617283971"/>
          <c:h val="0.74862837826692563"/>
        </c:manualLayout>
      </c:layout>
      <c:overlay val="0"/>
      <c:txPr>
        <a:bodyPr/>
        <a:lstStyle/>
        <a:p>
          <a:pPr>
            <a:defRPr sz="1050"/>
          </a:pPr>
          <a:endParaRPr lang="en-US"/>
        </a:p>
      </c:txPr>
    </c:legend>
    <c:plotVisOnly val="1"/>
    <c:dispBlanksAs val="gap"/>
    <c:showDLblsOverMax val="0"/>
  </c:chart>
  <c:spPr>
    <a:ln>
      <a:solidFill>
        <a:schemeClr val="tx1"/>
      </a:solidFill>
    </a:ln>
  </c:spPr>
  <c:txPr>
    <a:bodyPr/>
    <a:lstStyle/>
    <a:p>
      <a:pPr>
        <a:defRPr b="1"/>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Ki 67 in Serum</a:t>
            </a:r>
          </a:p>
        </c:rich>
      </c:tx>
      <c:layout/>
      <c:overlay val="0"/>
    </c:title>
    <c:autoTitleDeleted val="0"/>
    <c:plotArea>
      <c:layout>
        <c:manualLayout>
          <c:layoutTarget val="inner"/>
          <c:xMode val="edge"/>
          <c:yMode val="edge"/>
          <c:x val="0.12316555493871224"/>
          <c:y val="0.14150321585272249"/>
          <c:w val="0.63265483641583553"/>
          <c:h val="0.74287852452684611"/>
        </c:manualLayout>
      </c:layout>
      <c:lineChart>
        <c:grouping val="standard"/>
        <c:varyColors val="0"/>
        <c:ser>
          <c:idx val="0"/>
          <c:order val="0"/>
          <c:tx>
            <c:strRef>
              <c:f>Panchakarama!$W$33</c:f>
              <c:strCache>
                <c:ptCount val="1"/>
                <c:pt idx="0">
                  <c:v>Healthy Mean</c:v>
                </c:pt>
              </c:strCache>
            </c:strRef>
          </c:tx>
          <c:marker>
            <c:spPr>
              <a:solidFill>
                <a:srgbClr val="00B0F0"/>
              </a:solidFill>
            </c:spPr>
          </c:marker>
          <c:cat>
            <c:strRef>
              <c:f>Panchakarama!$X$31:$Z$32</c:f>
              <c:strCache>
                <c:ptCount val="3"/>
                <c:pt idx="0">
                  <c:v>A</c:v>
                </c:pt>
                <c:pt idx="1">
                  <c:v>B</c:v>
                </c:pt>
                <c:pt idx="2">
                  <c:v>C</c:v>
                </c:pt>
              </c:strCache>
            </c:strRef>
          </c:cat>
          <c:val>
            <c:numRef>
              <c:f>Panchakarama!$X$33:$Z$33</c:f>
              <c:numCache>
                <c:formatCode>General</c:formatCode>
                <c:ptCount val="3"/>
                <c:pt idx="0">
                  <c:v>13.7</c:v>
                </c:pt>
              </c:numCache>
            </c:numRef>
          </c:val>
          <c:smooth val="0"/>
        </c:ser>
        <c:ser>
          <c:idx val="1"/>
          <c:order val="1"/>
          <c:tx>
            <c:strRef>
              <c:f>Panchakarama!$W$34</c:f>
              <c:strCache>
                <c:ptCount val="1"/>
                <c:pt idx="0">
                  <c:v>Control OC Mean</c:v>
                </c:pt>
              </c:strCache>
            </c:strRef>
          </c:tx>
          <c:spPr>
            <a:ln>
              <a:solidFill>
                <a:srgbClr val="FF0000"/>
              </a:solidFill>
              <a:prstDash val="sysDash"/>
            </a:ln>
          </c:spPr>
          <c:marker>
            <c:spPr>
              <a:solidFill>
                <a:srgbClr val="FF0000"/>
              </a:solidFill>
            </c:spPr>
          </c:marker>
          <c:cat>
            <c:strRef>
              <c:f>Panchakarama!$X$31:$Z$32</c:f>
              <c:strCache>
                <c:ptCount val="3"/>
                <c:pt idx="0">
                  <c:v>A</c:v>
                </c:pt>
                <c:pt idx="1">
                  <c:v>B</c:v>
                </c:pt>
                <c:pt idx="2">
                  <c:v>C</c:v>
                </c:pt>
              </c:strCache>
            </c:strRef>
          </c:cat>
          <c:val>
            <c:numRef>
              <c:f>Panchakarama!$X$34:$Z$34</c:f>
              <c:numCache>
                <c:formatCode>General</c:formatCode>
                <c:ptCount val="3"/>
                <c:pt idx="0">
                  <c:v>11.5</c:v>
                </c:pt>
                <c:pt idx="1">
                  <c:v>11.6</c:v>
                </c:pt>
                <c:pt idx="2">
                  <c:v>15</c:v>
                </c:pt>
              </c:numCache>
            </c:numRef>
          </c:val>
          <c:smooth val="0"/>
        </c:ser>
        <c:ser>
          <c:idx val="2"/>
          <c:order val="2"/>
          <c:tx>
            <c:strRef>
              <c:f>Panchakarama!$W$35</c:f>
              <c:strCache>
                <c:ptCount val="1"/>
                <c:pt idx="0">
                  <c:v>Test Pt Representative</c:v>
                </c:pt>
              </c:strCache>
            </c:strRef>
          </c:tx>
          <c:spPr>
            <a:ln>
              <a:solidFill>
                <a:srgbClr val="0000FF"/>
              </a:solidFill>
            </a:ln>
          </c:spPr>
          <c:marker>
            <c:spPr>
              <a:solidFill>
                <a:srgbClr val="0000FF"/>
              </a:solidFill>
            </c:spPr>
          </c:marker>
          <c:cat>
            <c:strRef>
              <c:f>Panchakarama!$X$31:$Z$32</c:f>
              <c:strCache>
                <c:ptCount val="3"/>
                <c:pt idx="0">
                  <c:v>A</c:v>
                </c:pt>
                <c:pt idx="1">
                  <c:v>B</c:v>
                </c:pt>
                <c:pt idx="2">
                  <c:v>C</c:v>
                </c:pt>
              </c:strCache>
            </c:strRef>
          </c:cat>
          <c:val>
            <c:numRef>
              <c:f>Panchakarama!$X$35:$Z$35</c:f>
              <c:numCache>
                <c:formatCode>General</c:formatCode>
                <c:ptCount val="3"/>
                <c:pt idx="0">
                  <c:v>16.399999999999999</c:v>
                </c:pt>
                <c:pt idx="1">
                  <c:v>10.8</c:v>
                </c:pt>
                <c:pt idx="2">
                  <c:v>11.4</c:v>
                </c:pt>
              </c:numCache>
            </c:numRef>
          </c:val>
          <c:smooth val="0"/>
        </c:ser>
        <c:ser>
          <c:idx val="3"/>
          <c:order val="3"/>
          <c:tx>
            <c:strRef>
              <c:f>Panchakarama!$W$36</c:f>
              <c:strCache>
                <c:ptCount val="1"/>
                <c:pt idx="0">
                  <c:v>Panchakarma Pt Representative</c:v>
                </c:pt>
              </c:strCache>
            </c:strRef>
          </c:tx>
          <c:spPr>
            <a:ln>
              <a:solidFill>
                <a:srgbClr val="006600"/>
              </a:solidFill>
              <a:prstDash val="dash"/>
            </a:ln>
          </c:spPr>
          <c:marker>
            <c:spPr>
              <a:solidFill>
                <a:srgbClr val="006600"/>
              </a:solidFill>
            </c:spPr>
          </c:marker>
          <c:cat>
            <c:strRef>
              <c:f>Panchakarama!$X$31:$Z$32</c:f>
              <c:strCache>
                <c:ptCount val="3"/>
                <c:pt idx="0">
                  <c:v>A</c:v>
                </c:pt>
                <c:pt idx="1">
                  <c:v>B</c:v>
                </c:pt>
                <c:pt idx="2">
                  <c:v>C</c:v>
                </c:pt>
              </c:strCache>
            </c:strRef>
          </c:cat>
          <c:val>
            <c:numRef>
              <c:f>Panchakarama!$X$36:$Z$36</c:f>
              <c:numCache>
                <c:formatCode>General</c:formatCode>
                <c:ptCount val="3"/>
                <c:pt idx="0">
                  <c:v>11.7</c:v>
                </c:pt>
                <c:pt idx="1">
                  <c:v>0.30000000000000027</c:v>
                </c:pt>
                <c:pt idx="2">
                  <c:v>18.3</c:v>
                </c:pt>
              </c:numCache>
            </c:numRef>
          </c:val>
          <c:smooth val="0"/>
        </c:ser>
        <c:dLbls>
          <c:showLegendKey val="0"/>
          <c:showVal val="0"/>
          <c:showCatName val="0"/>
          <c:showSerName val="0"/>
          <c:showPercent val="0"/>
          <c:showBubbleSize val="0"/>
        </c:dLbls>
        <c:marker val="1"/>
        <c:smooth val="0"/>
        <c:axId val="85913600"/>
        <c:axId val="85915520"/>
      </c:lineChart>
      <c:catAx>
        <c:axId val="85913600"/>
        <c:scaling>
          <c:orientation val="minMax"/>
        </c:scaling>
        <c:delete val="0"/>
        <c:axPos val="b"/>
        <c:majorTickMark val="none"/>
        <c:minorTickMark val="none"/>
        <c:tickLblPos val="nextTo"/>
        <c:txPr>
          <a:bodyPr/>
          <a:lstStyle/>
          <a:p>
            <a:pPr>
              <a:defRPr sz="1050" b="1"/>
            </a:pPr>
            <a:endParaRPr lang="en-US"/>
          </a:p>
        </c:txPr>
        <c:crossAx val="85915520"/>
        <c:crosses val="autoZero"/>
        <c:auto val="1"/>
        <c:lblAlgn val="ctr"/>
        <c:lblOffset val="100"/>
        <c:noMultiLvlLbl val="0"/>
      </c:catAx>
      <c:valAx>
        <c:axId val="85915520"/>
        <c:scaling>
          <c:orientation val="minMax"/>
        </c:scaling>
        <c:delete val="0"/>
        <c:axPos val="l"/>
        <c:majorGridlines/>
        <c:title>
          <c:tx>
            <c:rich>
              <a:bodyPr/>
              <a:lstStyle/>
              <a:p>
                <a:pPr>
                  <a:defRPr b="1"/>
                </a:pPr>
                <a:r>
                  <a:rPr lang="en-US" b="1"/>
                  <a:t>ng/ml</a:t>
                </a:r>
              </a:p>
            </c:rich>
          </c:tx>
          <c:layout/>
          <c:overlay val="0"/>
        </c:title>
        <c:numFmt formatCode="General" sourceLinked="1"/>
        <c:majorTickMark val="none"/>
        <c:minorTickMark val="none"/>
        <c:tickLblPos val="nextTo"/>
        <c:txPr>
          <a:bodyPr/>
          <a:lstStyle/>
          <a:p>
            <a:pPr>
              <a:defRPr sz="1000" b="1"/>
            </a:pPr>
            <a:endParaRPr lang="en-US"/>
          </a:p>
        </c:txPr>
        <c:crossAx val="85913600"/>
        <c:crosses val="autoZero"/>
        <c:crossBetween val="between"/>
      </c:valAx>
    </c:plotArea>
    <c:legend>
      <c:legendPos val="r"/>
      <c:layout>
        <c:manualLayout>
          <c:xMode val="edge"/>
          <c:yMode val="edge"/>
          <c:x val="0.7621670569691319"/>
          <c:y val="0.13194516775814721"/>
          <c:w val="0.23067504948058287"/>
          <c:h val="0.76702644290233968"/>
        </c:manualLayout>
      </c:layout>
      <c:overlay val="0"/>
      <c:txPr>
        <a:bodyPr/>
        <a:lstStyle/>
        <a:p>
          <a:pPr>
            <a:defRPr b="1"/>
          </a:pPr>
          <a:endParaRPr lang="en-US"/>
        </a:p>
      </c:txPr>
    </c:legend>
    <c:plotVisOnly val="1"/>
    <c:dispBlanksAs val="gap"/>
    <c:showDLblsOverMax val="0"/>
  </c:chart>
  <c:spPr>
    <a:ln>
      <a:solidFill>
        <a:schemeClr val="tx1"/>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IGA in Saliva</a:t>
            </a:r>
          </a:p>
        </c:rich>
      </c:tx>
      <c:layout/>
      <c:overlay val="0"/>
    </c:title>
    <c:autoTitleDeleted val="0"/>
    <c:plotArea>
      <c:layout>
        <c:manualLayout>
          <c:layoutTarget val="inner"/>
          <c:xMode val="edge"/>
          <c:yMode val="edge"/>
          <c:x val="0.13526239503869691"/>
          <c:y val="0.13855523923576504"/>
          <c:w val="0.61578606728232066"/>
          <c:h val="0.74823520912828501"/>
        </c:manualLayout>
      </c:layout>
      <c:lineChart>
        <c:grouping val="standard"/>
        <c:varyColors val="0"/>
        <c:ser>
          <c:idx val="0"/>
          <c:order val="0"/>
          <c:tx>
            <c:strRef>
              <c:f>Panchakarama!$AH$83</c:f>
              <c:strCache>
                <c:ptCount val="1"/>
                <c:pt idx="0">
                  <c:v>Healthy Mean</c:v>
                </c:pt>
              </c:strCache>
            </c:strRef>
          </c:tx>
          <c:marker>
            <c:spPr>
              <a:solidFill>
                <a:srgbClr val="00B0F0"/>
              </a:solidFill>
            </c:spPr>
          </c:marker>
          <c:cat>
            <c:strRef>
              <c:f>Panchakarama!$AI$81:$AK$82</c:f>
              <c:strCache>
                <c:ptCount val="3"/>
                <c:pt idx="0">
                  <c:v>A</c:v>
                </c:pt>
                <c:pt idx="1">
                  <c:v>B</c:v>
                </c:pt>
                <c:pt idx="2">
                  <c:v>C</c:v>
                </c:pt>
              </c:strCache>
            </c:strRef>
          </c:cat>
          <c:val>
            <c:numRef>
              <c:f>Panchakarama!$AI$83:$AK$83</c:f>
              <c:numCache>
                <c:formatCode>General</c:formatCode>
                <c:ptCount val="3"/>
                <c:pt idx="0">
                  <c:v>49</c:v>
                </c:pt>
              </c:numCache>
            </c:numRef>
          </c:val>
          <c:smooth val="0"/>
        </c:ser>
        <c:ser>
          <c:idx val="1"/>
          <c:order val="1"/>
          <c:tx>
            <c:strRef>
              <c:f>Panchakarama!$AH$84</c:f>
              <c:strCache>
                <c:ptCount val="1"/>
                <c:pt idx="0">
                  <c:v>Control OC Mean</c:v>
                </c:pt>
              </c:strCache>
            </c:strRef>
          </c:tx>
          <c:spPr>
            <a:ln>
              <a:solidFill>
                <a:srgbClr val="FF0000"/>
              </a:solidFill>
              <a:prstDash val="dash"/>
            </a:ln>
          </c:spPr>
          <c:marker>
            <c:spPr>
              <a:solidFill>
                <a:srgbClr val="FF0000"/>
              </a:solidFill>
            </c:spPr>
          </c:marker>
          <c:cat>
            <c:strRef>
              <c:f>Panchakarama!$AI$81:$AK$82</c:f>
              <c:strCache>
                <c:ptCount val="3"/>
                <c:pt idx="0">
                  <c:v>A</c:v>
                </c:pt>
                <c:pt idx="1">
                  <c:v>B</c:v>
                </c:pt>
                <c:pt idx="2">
                  <c:v>C</c:v>
                </c:pt>
              </c:strCache>
            </c:strRef>
          </c:cat>
          <c:val>
            <c:numRef>
              <c:f>Panchakarama!$AI$84:$AK$84</c:f>
              <c:numCache>
                <c:formatCode>General</c:formatCode>
                <c:ptCount val="3"/>
                <c:pt idx="0">
                  <c:v>22.5</c:v>
                </c:pt>
                <c:pt idx="1">
                  <c:v>35</c:v>
                </c:pt>
                <c:pt idx="2">
                  <c:v>58</c:v>
                </c:pt>
              </c:numCache>
            </c:numRef>
          </c:val>
          <c:smooth val="0"/>
        </c:ser>
        <c:ser>
          <c:idx val="2"/>
          <c:order val="2"/>
          <c:tx>
            <c:strRef>
              <c:f>Panchakarama!$AH$85</c:f>
              <c:strCache>
                <c:ptCount val="1"/>
                <c:pt idx="0">
                  <c:v>Test Pt Representative</c:v>
                </c:pt>
              </c:strCache>
            </c:strRef>
          </c:tx>
          <c:spPr>
            <a:ln>
              <a:solidFill>
                <a:srgbClr val="0000FF"/>
              </a:solidFill>
            </a:ln>
          </c:spPr>
          <c:marker>
            <c:spPr>
              <a:solidFill>
                <a:srgbClr val="0000FF"/>
              </a:solidFill>
            </c:spPr>
          </c:marker>
          <c:cat>
            <c:strRef>
              <c:f>Panchakarama!$AI$81:$AK$82</c:f>
              <c:strCache>
                <c:ptCount val="3"/>
                <c:pt idx="0">
                  <c:v>A</c:v>
                </c:pt>
                <c:pt idx="1">
                  <c:v>B</c:v>
                </c:pt>
                <c:pt idx="2">
                  <c:v>C</c:v>
                </c:pt>
              </c:strCache>
            </c:strRef>
          </c:cat>
          <c:val>
            <c:numRef>
              <c:f>Panchakarama!$AI$85:$AK$85</c:f>
              <c:numCache>
                <c:formatCode>General</c:formatCode>
                <c:ptCount val="3"/>
                <c:pt idx="0">
                  <c:v>118</c:v>
                </c:pt>
                <c:pt idx="1">
                  <c:v>22.88</c:v>
                </c:pt>
                <c:pt idx="2">
                  <c:v>35.370000000000005</c:v>
                </c:pt>
              </c:numCache>
            </c:numRef>
          </c:val>
          <c:smooth val="0"/>
        </c:ser>
        <c:ser>
          <c:idx val="3"/>
          <c:order val="3"/>
          <c:tx>
            <c:strRef>
              <c:f>Panchakarama!$AH$86</c:f>
              <c:strCache>
                <c:ptCount val="1"/>
                <c:pt idx="0">
                  <c:v>Panchakarma Pt Representative</c:v>
                </c:pt>
              </c:strCache>
            </c:strRef>
          </c:tx>
          <c:spPr>
            <a:ln>
              <a:solidFill>
                <a:srgbClr val="006600"/>
              </a:solidFill>
              <a:prstDash val="sysDash"/>
            </a:ln>
          </c:spPr>
          <c:marker>
            <c:spPr>
              <a:solidFill>
                <a:srgbClr val="006600"/>
              </a:solidFill>
            </c:spPr>
          </c:marker>
          <c:cat>
            <c:strRef>
              <c:f>Panchakarama!$AI$81:$AK$82</c:f>
              <c:strCache>
                <c:ptCount val="3"/>
                <c:pt idx="0">
                  <c:v>A</c:v>
                </c:pt>
                <c:pt idx="1">
                  <c:v>B</c:v>
                </c:pt>
                <c:pt idx="2">
                  <c:v>C</c:v>
                </c:pt>
              </c:strCache>
            </c:strRef>
          </c:cat>
          <c:val>
            <c:numRef>
              <c:f>Panchakarama!$AI$86:$AK$86</c:f>
              <c:numCache>
                <c:formatCode>General</c:formatCode>
                <c:ptCount val="3"/>
                <c:pt idx="0">
                  <c:v>123</c:v>
                </c:pt>
                <c:pt idx="1">
                  <c:v>21.9</c:v>
                </c:pt>
                <c:pt idx="2">
                  <c:v>40.700000000000003</c:v>
                </c:pt>
              </c:numCache>
            </c:numRef>
          </c:val>
          <c:smooth val="0"/>
        </c:ser>
        <c:dLbls>
          <c:showLegendKey val="0"/>
          <c:showVal val="0"/>
          <c:showCatName val="0"/>
          <c:showSerName val="0"/>
          <c:showPercent val="0"/>
          <c:showBubbleSize val="0"/>
        </c:dLbls>
        <c:marker val="1"/>
        <c:smooth val="0"/>
        <c:axId val="85955712"/>
        <c:axId val="85957632"/>
      </c:lineChart>
      <c:catAx>
        <c:axId val="85955712"/>
        <c:scaling>
          <c:orientation val="minMax"/>
        </c:scaling>
        <c:delete val="0"/>
        <c:axPos val="b"/>
        <c:majorTickMark val="none"/>
        <c:minorTickMark val="none"/>
        <c:tickLblPos val="nextTo"/>
        <c:txPr>
          <a:bodyPr/>
          <a:lstStyle/>
          <a:p>
            <a:pPr>
              <a:defRPr sz="1050" b="1"/>
            </a:pPr>
            <a:endParaRPr lang="en-US"/>
          </a:p>
        </c:txPr>
        <c:crossAx val="85957632"/>
        <c:crosses val="autoZero"/>
        <c:auto val="1"/>
        <c:lblAlgn val="ctr"/>
        <c:lblOffset val="100"/>
        <c:noMultiLvlLbl val="0"/>
      </c:catAx>
      <c:valAx>
        <c:axId val="85957632"/>
        <c:scaling>
          <c:orientation val="minMax"/>
        </c:scaling>
        <c:delete val="0"/>
        <c:axPos val="l"/>
        <c:majorGridlines/>
        <c:title>
          <c:tx>
            <c:rich>
              <a:bodyPr/>
              <a:lstStyle/>
              <a:p>
                <a:pPr>
                  <a:defRPr/>
                </a:pPr>
                <a:r>
                  <a:rPr lang="en-US"/>
                  <a:t>ng/ml</a:t>
                </a:r>
              </a:p>
            </c:rich>
          </c:tx>
          <c:layout>
            <c:manualLayout>
              <c:xMode val="edge"/>
              <c:yMode val="edge"/>
              <c:x val="3.1017538717910558E-2"/>
              <c:y val="0.42895858547951587"/>
            </c:manualLayout>
          </c:layout>
          <c:overlay val="0"/>
        </c:title>
        <c:numFmt formatCode="General" sourceLinked="1"/>
        <c:majorTickMark val="none"/>
        <c:minorTickMark val="none"/>
        <c:tickLblPos val="nextTo"/>
        <c:txPr>
          <a:bodyPr/>
          <a:lstStyle/>
          <a:p>
            <a:pPr>
              <a:defRPr b="1"/>
            </a:pPr>
            <a:endParaRPr lang="en-US"/>
          </a:p>
        </c:txPr>
        <c:crossAx val="85955712"/>
        <c:crosses val="autoZero"/>
        <c:crossBetween val="between"/>
      </c:valAx>
    </c:plotArea>
    <c:legend>
      <c:legendPos val="r"/>
      <c:layout>
        <c:manualLayout>
          <c:xMode val="edge"/>
          <c:yMode val="edge"/>
          <c:x val="0.74255555555555564"/>
          <c:y val="0.1381963010437649"/>
          <c:w val="0.24077777777777779"/>
          <c:h val="0.81718305560642124"/>
        </c:manualLayout>
      </c:layout>
      <c:overlay val="0"/>
      <c:txPr>
        <a:bodyPr/>
        <a:lstStyle/>
        <a:p>
          <a:pPr>
            <a:defRPr b="1"/>
          </a:pPr>
          <a:endParaRPr lang="en-US"/>
        </a:p>
      </c:txPr>
    </c:legend>
    <c:plotVisOnly val="1"/>
    <c:dispBlanksAs val="gap"/>
    <c:showDLblsOverMax val="0"/>
  </c:chart>
  <c:spPr>
    <a:ln>
      <a:solidFill>
        <a:sysClr val="windowText" lastClr="000000"/>
      </a:solid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IC </a:t>
            </a:r>
            <a:r>
              <a:rPr lang="en-US" dirty="0"/>
              <a:t>in Saliva</a:t>
            </a:r>
          </a:p>
        </c:rich>
      </c:tx>
      <c:layout/>
      <c:overlay val="0"/>
    </c:title>
    <c:autoTitleDeleted val="0"/>
    <c:plotArea>
      <c:layout>
        <c:manualLayout>
          <c:layoutTarget val="inner"/>
          <c:xMode val="edge"/>
          <c:yMode val="edge"/>
          <c:x val="0.14782195975503071"/>
          <c:y val="0.13669104576355118"/>
          <c:w val="0.58640026246719168"/>
          <c:h val="0.74969275947983927"/>
        </c:manualLayout>
      </c:layout>
      <c:lineChart>
        <c:grouping val="standard"/>
        <c:varyColors val="0"/>
        <c:ser>
          <c:idx val="0"/>
          <c:order val="0"/>
          <c:tx>
            <c:strRef>
              <c:f>Panchakarama!$AO$83</c:f>
              <c:strCache>
                <c:ptCount val="1"/>
                <c:pt idx="0">
                  <c:v>Healthy Mean</c:v>
                </c:pt>
              </c:strCache>
            </c:strRef>
          </c:tx>
          <c:marker>
            <c:spPr>
              <a:solidFill>
                <a:srgbClr val="00B0F0"/>
              </a:solidFill>
            </c:spPr>
          </c:marker>
          <c:cat>
            <c:strRef>
              <c:f>Panchakarama!$AP$81:$AR$82</c:f>
              <c:strCache>
                <c:ptCount val="3"/>
                <c:pt idx="0">
                  <c:v>A</c:v>
                </c:pt>
                <c:pt idx="1">
                  <c:v>B</c:v>
                </c:pt>
                <c:pt idx="2">
                  <c:v>C</c:v>
                </c:pt>
              </c:strCache>
            </c:strRef>
          </c:cat>
          <c:val>
            <c:numRef>
              <c:f>Panchakarama!$AP$83:$AR$83</c:f>
              <c:numCache>
                <c:formatCode>General</c:formatCode>
                <c:ptCount val="3"/>
                <c:pt idx="0">
                  <c:v>2.4559999999999977</c:v>
                </c:pt>
              </c:numCache>
            </c:numRef>
          </c:val>
          <c:smooth val="0"/>
        </c:ser>
        <c:ser>
          <c:idx val="1"/>
          <c:order val="1"/>
          <c:tx>
            <c:strRef>
              <c:f>Panchakarama!$AO$84</c:f>
              <c:strCache>
                <c:ptCount val="1"/>
                <c:pt idx="0">
                  <c:v>Control OC Mean</c:v>
                </c:pt>
              </c:strCache>
            </c:strRef>
          </c:tx>
          <c:spPr>
            <a:ln>
              <a:solidFill>
                <a:srgbClr val="FF0000"/>
              </a:solidFill>
              <a:prstDash val="dash"/>
            </a:ln>
          </c:spPr>
          <c:marker>
            <c:spPr>
              <a:solidFill>
                <a:srgbClr val="FF0000"/>
              </a:solidFill>
            </c:spPr>
          </c:marker>
          <c:cat>
            <c:strRef>
              <c:f>Panchakarama!$AP$81:$AR$82</c:f>
              <c:strCache>
                <c:ptCount val="3"/>
                <c:pt idx="0">
                  <c:v>A</c:v>
                </c:pt>
                <c:pt idx="1">
                  <c:v>B</c:v>
                </c:pt>
                <c:pt idx="2">
                  <c:v>C</c:v>
                </c:pt>
              </c:strCache>
            </c:strRef>
          </c:cat>
          <c:val>
            <c:numRef>
              <c:f>Panchakarama!$AP$84:$AR$84</c:f>
              <c:numCache>
                <c:formatCode>General</c:formatCode>
                <c:ptCount val="3"/>
                <c:pt idx="0">
                  <c:v>2.4719999999999978</c:v>
                </c:pt>
                <c:pt idx="1">
                  <c:v>2.48</c:v>
                </c:pt>
                <c:pt idx="2">
                  <c:v>2.4459999999999997</c:v>
                </c:pt>
              </c:numCache>
            </c:numRef>
          </c:val>
          <c:smooth val="0"/>
        </c:ser>
        <c:ser>
          <c:idx val="2"/>
          <c:order val="2"/>
          <c:tx>
            <c:strRef>
              <c:f>Panchakarama!$AO$85</c:f>
              <c:strCache>
                <c:ptCount val="1"/>
                <c:pt idx="0">
                  <c:v>Test Pt Representative</c:v>
                </c:pt>
              </c:strCache>
            </c:strRef>
          </c:tx>
          <c:spPr>
            <a:ln>
              <a:solidFill>
                <a:srgbClr val="0000FF"/>
              </a:solidFill>
            </a:ln>
          </c:spPr>
          <c:marker>
            <c:spPr>
              <a:solidFill>
                <a:srgbClr val="0000FF"/>
              </a:solidFill>
            </c:spPr>
          </c:marker>
          <c:cat>
            <c:strRef>
              <c:f>Panchakarama!$AP$81:$AR$82</c:f>
              <c:strCache>
                <c:ptCount val="3"/>
                <c:pt idx="0">
                  <c:v>A</c:v>
                </c:pt>
                <c:pt idx="1">
                  <c:v>B</c:v>
                </c:pt>
                <c:pt idx="2">
                  <c:v>C</c:v>
                </c:pt>
              </c:strCache>
            </c:strRef>
          </c:cat>
          <c:val>
            <c:numRef>
              <c:f>Panchakarama!$AP$85:$AR$85</c:f>
              <c:numCache>
                <c:formatCode>General</c:formatCode>
                <c:ptCount val="3"/>
                <c:pt idx="0">
                  <c:v>2.4830000000000001</c:v>
                </c:pt>
                <c:pt idx="1">
                  <c:v>2.4889999999999999</c:v>
                </c:pt>
                <c:pt idx="2">
                  <c:v>2.4630000000000001</c:v>
                </c:pt>
              </c:numCache>
            </c:numRef>
          </c:val>
          <c:smooth val="0"/>
        </c:ser>
        <c:ser>
          <c:idx val="3"/>
          <c:order val="3"/>
          <c:tx>
            <c:strRef>
              <c:f>Panchakarama!$AO$86</c:f>
              <c:strCache>
                <c:ptCount val="1"/>
                <c:pt idx="0">
                  <c:v>Panchakarma Pt Representative</c:v>
                </c:pt>
              </c:strCache>
            </c:strRef>
          </c:tx>
          <c:spPr>
            <a:ln>
              <a:solidFill>
                <a:srgbClr val="006600"/>
              </a:solidFill>
              <a:prstDash val="sysDash"/>
            </a:ln>
          </c:spPr>
          <c:marker>
            <c:spPr>
              <a:solidFill>
                <a:srgbClr val="006600"/>
              </a:solidFill>
            </c:spPr>
          </c:marker>
          <c:cat>
            <c:strRef>
              <c:f>Panchakarama!$AP$81:$AR$82</c:f>
              <c:strCache>
                <c:ptCount val="3"/>
                <c:pt idx="0">
                  <c:v>A</c:v>
                </c:pt>
                <c:pt idx="1">
                  <c:v>B</c:v>
                </c:pt>
                <c:pt idx="2">
                  <c:v>C</c:v>
                </c:pt>
              </c:strCache>
            </c:strRef>
          </c:cat>
          <c:val>
            <c:numRef>
              <c:f>Panchakarama!$AP$86:$AR$86</c:f>
              <c:numCache>
                <c:formatCode>General</c:formatCode>
                <c:ptCount val="3"/>
                <c:pt idx="0">
                  <c:v>2.4559999999999977</c:v>
                </c:pt>
                <c:pt idx="1">
                  <c:v>2.4630000000000001</c:v>
                </c:pt>
                <c:pt idx="2">
                  <c:v>2.4489999999999998</c:v>
                </c:pt>
              </c:numCache>
            </c:numRef>
          </c:val>
          <c:smooth val="0"/>
        </c:ser>
        <c:dLbls>
          <c:showLegendKey val="0"/>
          <c:showVal val="0"/>
          <c:showCatName val="0"/>
          <c:showSerName val="0"/>
          <c:showPercent val="0"/>
          <c:showBubbleSize val="0"/>
        </c:dLbls>
        <c:marker val="1"/>
        <c:smooth val="0"/>
        <c:axId val="86001152"/>
        <c:axId val="86003072"/>
      </c:lineChart>
      <c:catAx>
        <c:axId val="86001152"/>
        <c:scaling>
          <c:orientation val="minMax"/>
        </c:scaling>
        <c:delete val="0"/>
        <c:axPos val="b"/>
        <c:majorTickMark val="none"/>
        <c:minorTickMark val="none"/>
        <c:tickLblPos val="nextTo"/>
        <c:txPr>
          <a:bodyPr/>
          <a:lstStyle/>
          <a:p>
            <a:pPr>
              <a:defRPr sz="1050" b="1"/>
            </a:pPr>
            <a:endParaRPr lang="en-US"/>
          </a:p>
        </c:txPr>
        <c:crossAx val="86003072"/>
        <c:crosses val="autoZero"/>
        <c:auto val="1"/>
        <c:lblAlgn val="ctr"/>
        <c:lblOffset val="100"/>
        <c:noMultiLvlLbl val="0"/>
      </c:catAx>
      <c:valAx>
        <c:axId val="86003072"/>
        <c:scaling>
          <c:orientation val="minMax"/>
        </c:scaling>
        <c:delete val="0"/>
        <c:axPos val="l"/>
        <c:majorGridlines/>
        <c:title>
          <c:tx>
            <c:rich>
              <a:bodyPr/>
              <a:lstStyle/>
              <a:p>
                <a:pPr>
                  <a:defRPr/>
                </a:pPr>
                <a:r>
                  <a:rPr lang="en-US"/>
                  <a:t>Absorbant OD at 450 Wavelength</a:t>
                </a:r>
              </a:p>
            </c:rich>
          </c:tx>
          <c:layout>
            <c:manualLayout>
              <c:xMode val="edge"/>
              <c:yMode val="edge"/>
              <c:x val="0"/>
              <c:y val="0.18612385580104809"/>
            </c:manualLayout>
          </c:layout>
          <c:overlay val="0"/>
        </c:title>
        <c:numFmt formatCode="General" sourceLinked="1"/>
        <c:majorTickMark val="none"/>
        <c:minorTickMark val="none"/>
        <c:tickLblPos val="nextTo"/>
        <c:txPr>
          <a:bodyPr/>
          <a:lstStyle/>
          <a:p>
            <a:pPr>
              <a:defRPr b="1"/>
            </a:pPr>
            <a:endParaRPr lang="en-US"/>
          </a:p>
        </c:txPr>
        <c:crossAx val="86001152"/>
        <c:crosses val="autoZero"/>
        <c:crossBetween val="between"/>
      </c:valAx>
    </c:plotArea>
    <c:legend>
      <c:legendPos val="r"/>
      <c:layout>
        <c:manualLayout>
          <c:xMode val="edge"/>
          <c:yMode val="edge"/>
          <c:x val="0.73700000000000065"/>
          <c:y val="0.12626524978888401"/>
          <c:w val="0.23522222222222244"/>
          <c:h val="0.82445413073365759"/>
        </c:manualLayout>
      </c:layout>
      <c:overlay val="0"/>
      <c:txPr>
        <a:bodyPr/>
        <a:lstStyle/>
        <a:p>
          <a:pPr>
            <a:defRPr b="1"/>
          </a:pPr>
          <a:endParaRPr lang="en-US"/>
        </a:p>
      </c:txPr>
    </c:legend>
    <c:plotVisOnly val="1"/>
    <c:dispBlanksAs val="gap"/>
    <c:showDLblsOverMax val="0"/>
  </c:chart>
  <c:spPr>
    <a:ln>
      <a:solidFill>
        <a:sysClr val="windowText" lastClr="000000"/>
      </a:solid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IFN </a:t>
            </a:r>
            <a:r>
              <a:rPr lang="en-US">
                <a:latin typeface="GreekS"/>
                <a:cs typeface="GreekS"/>
              </a:rPr>
              <a:t>g</a:t>
            </a:r>
            <a:r>
              <a:rPr lang="en-US" sz="500">
                <a:latin typeface="GreekS"/>
                <a:cs typeface="GreekS"/>
              </a:rPr>
              <a:t> </a:t>
            </a:r>
            <a:r>
              <a:rPr lang="en-US" baseline="0"/>
              <a:t>in Saliva</a:t>
            </a:r>
            <a:r>
              <a:rPr lang="en-US"/>
              <a:t> </a:t>
            </a:r>
          </a:p>
        </c:rich>
      </c:tx>
      <c:layout/>
      <c:overlay val="0"/>
    </c:title>
    <c:autoTitleDeleted val="0"/>
    <c:plotArea>
      <c:layout>
        <c:manualLayout>
          <c:layoutTarget val="inner"/>
          <c:xMode val="edge"/>
          <c:yMode val="edge"/>
          <c:x val="0.14165530474089424"/>
          <c:y val="0.16257405840798825"/>
          <c:w val="0.61591609432054562"/>
          <c:h val="0.70688820922178164"/>
        </c:manualLayout>
      </c:layout>
      <c:lineChart>
        <c:grouping val="standard"/>
        <c:varyColors val="0"/>
        <c:ser>
          <c:idx val="0"/>
          <c:order val="0"/>
          <c:tx>
            <c:strRef>
              <c:f>Panchakarama!$DN$84</c:f>
              <c:strCache>
                <c:ptCount val="1"/>
                <c:pt idx="0">
                  <c:v>Healthy Mean</c:v>
                </c:pt>
              </c:strCache>
            </c:strRef>
          </c:tx>
          <c:marker>
            <c:spPr>
              <a:solidFill>
                <a:srgbClr val="00B0F0"/>
              </a:solidFill>
            </c:spPr>
          </c:marker>
          <c:cat>
            <c:strRef>
              <c:f>Panchakarama!$DO$83:$DQ$83</c:f>
              <c:strCache>
                <c:ptCount val="3"/>
                <c:pt idx="0">
                  <c:v>A</c:v>
                </c:pt>
                <c:pt idx="1">
                  <c:v>B</c:v>
                </c:pt>
                <c:pt idx="2">
                  <c:v>C</c:v>
                </c:pt>
              </c:strCache>
            </c:strRef>
          </c:cat>
          <c:val>
            <c:numRef>
              <c:f>Panchakarama!$DO$84:$DQ$84</c:f>
              <c:numCache>
                <c:formatCode>General</c:formatCode>
                <c:ptCount val="3"/>
                <c:pt idx="0">
                  <c:v>1</c:v>
                </c:pt>
              </c:numCache>
            </c:numRef>
          </c:val>
          <c:smooth val="0"/>
        </c:ser>
        <c:ser>
          <c:idx val="1"/>
          <c:order val="1"/>
          <c:tx>
            <c:strRef>
              <c:f>Panchakarama!$DN$85</c:f>
              <c:strCache>
                <c:ptCount val="1"/>
                <c:pt idx="0">
                  <c:v>Control OC Mean</c:v>
                </c:pt>
              </c:strCache>
            </c:strRef>
          </c:tx>
          <c:spPr>
            <a:ln>
              <a:solidFill>
                <a:srgbClr val="FF0000"/>
              </a:solidFill>
              <a:prstDash val="dash"/>
            </a:ln>
          </c:spPr>
          <c:marker>
            <c:spPr>
              <a:solidFill>
                <a:srgbClr val="FF0000"/>
              </a:solidFill>
            </c:spPr>
          </c:marker>
          <c:cat>
            <c:strRef>
              <c:f>Panchakarama!$DO$83:$DQ$83</c:f>
              <c:strCache>
                <c:ptCount val="3"/>
                <c:pt idx="0">
                  <c:v>A</c:v>
                </c:pt>
                <c:pt idx="1">
                  <c:v>B</c:v>
                </c:pt>
                <c:pt idx="2">
                  <c:v>C</c:v>
                </c:pt>
              </c:strCache>
            </c:strRef>
          </c:cat>
          <c:val>
            <c:numRef>
              <c:f>Panchakarama!$DO$85:$DQ$85</c:f>
              <c:numCache>
                <c:formatCode>General</c:formatCode>
                <c:ptCount val="3"/>
                <c:pt idx="0">
                  <c:v>48</c:v>
                </c:pt>
                <c:pt idx="1">
                  <c:v>32.5</c:v>
                </c:pt>
                <c:pt idx="2">
                  <c:v>44.5</c:v>
                </c:pt>
              </c:numCache>
            </c:numRef>
          </c:val>
          <c:smooth val="0"/>
        </c:ser>
        <c:ser>
          <c:idx val="2"/>
          <c:order val="2"/>
          <c:tx>
            <c:strRef>
              <c:f>Panchakarama!$DN$86</c:f>
              <c:strCache>
                <c:ptCount val="1"/>
                <c:pt idx="0">
                  <c:v>Test Pt Representative</c:v>
                </c:pt>
              </c:strCache>
            </c:strRef>
          </c:tx>
          <c:spPr>
            <a:ln>
              <a:solidFill>
                <a:srgbClr val="0000FF"/>
              </a:solidFill>
            </a:ln>
          </c:spPr>
          <c:marker>
            <c:spPr>
              <a:solidFill>
                <a:srgbClr val="0000FF"/>
              </a:solidFill>
            </c:spPr>
          </c:marker>
          <c:cat>
            <c:strRef>
              <c:f>Panchakarama!$DO$83:$DQ$83</c:f>
              <c:strCache>
                <c:ptCount val="3"/>
                <c:pt idx="0">
                  <c:v>A</c:v>
                </c:pt>
                <c:pt idx="1">
                  <c:v>B</c:v>
                </c:pt>
                <c:pt idx="2">
                  <c:v>C</c:v>
                </c:pt>
              </c:strCache>
            </c:strRef>
          </c:cat>
          <c:val>
            <c:numRef>
              <c:f>Panchakarama!$DO$86:$DQ$86</c:f>
              <c:numCache>
                <c:formatCode>General</c:formatCode>
                <c:ptCount val="3"/>
                <c:pt idx="0">
                  <c:v>27.53</c:v>
                </c:pt>
                <c:pt idx="1">
                  <c:v>20.059999999999999</c:v>
                </c:pt>
                <c:pt idx="2">
                  <c:v>71.260000000000005</c:v>
                </c:pt>
              </c:numCache>
            </c:numRef>
          </c:val>
          <c:smooth val="0"/>
        </c:ser>
        <c:ser>
          <c:idx val="3"/>
          <c:order val="3"/>
          <c:tx>
            <c:strRef>
              <c:f>Panchakarama!$DN$87</c:f>
              <c:strCache>
                <c:ptCount val="1"/>
                <c:pt idx="0">
                  <c:v>Panchakarma Pt Representative</c:v>
                </c:pt>
              </c:strCache>
            </c:strRef>
          </c:tx>
          <c:spPr>
            <a:ln>
              <a:solidFill>
                <a:srgbClr val="006600"/>
              </a:solidFill>
              <a:prstDash val="sysDash"/>
            </a:ln>
          </c:spPr>
          <c:marker>
            <c:spPr>
              <a:solidFill>
                <a:srgbClr val="006600"/>
              </a:solidFill>
            </c:spPr>
          </c:marker>
          <c:cat>
            <c:strRef>
              <c:f>Panchakarama!$DO$83:$DQ$83</c:f>
              <c:strCache>
                <c:ptCount val="3"/>
                <c:pt idx="0">
                  <c:v>A</c:v>
                </c:pt>
                <c:pt idx="1">
                  <c:v>B</c:v>
                </c:pt>
                <c:pt idx="2">
                  <c:v>C</c:v>
                </c:pt>
              </c:strCache>
            </c:strRef>
          </c:cat>
          <c:val>
            <c:numRef>
              <c:f>Panchakarama!$DO$87:$DQ$87</c:f>
              <c:numCache>
                <c:formatCode>General</c:formatCode>
                <c:ptCount val="3"/>
                <c:pt idx="0">
                  <c:v>21.999999999999989</c:v>
                </c:pt>
                <c:pt idx="1">
                  <c:v>23.4</c:v>
                </c:pt>
                <c:pt idx="2">
                  <c:v>16.73</c:v>
                </c:pt>
              </c:numCache>
            </c:numRef>
          </c:val>
          <c:smooth val="0"/>
        </c:ser>
        <c:dLbls>
          <c:showLegendKey val="0"/>
          <c:showVal val="0"/>
          <c:showCatName val="0"/>
          <c:showSerName val="0"/>
          <c:showPercent val="0"/>
          <c:showBubbleSize val="0"/>
        </c:dLbls>
        <c:marker val="1"/>
        <c:smooth val="0"/>
        <c:axId val="86043648"/>
        <c:axId val="97784960"/>
      </c:lineChart>
      <c:catAx>
        <c:axId val="86043648"/>
        <c:scaling>
          <c:orientation val="minMax"/>
        </c:scaling>
        <c:delete val="0"/>
        <c:axPos val="b"/>
        <c:majorTickMark val="none"/>
        <c:minorTickMark val="none"/>
        <c:tickLblPos val="nextTo"/>
        <c:txPr>
          <a:bodyPr/>
          <a:lstStyle/>
          <a:p>
            <a:pPr>
              <a:defRPr sz="1050" b="1"/>
            </a:pPr>
            <a:endParaRPr lang="en-US"/>
          </a:p>
        </c:txPr>
        <c:crossAx val="97784960"/>
        <c:crosses val="autoZero"/>
        <c:auto val="1"/>
        <c:lblAlgn val="ctr"/>
        <c:lblOffset val="100"/>
        <c:noMultiLvlLbl val="0"/>
      </c:catAx>
      <c:valAx>
        <c:axId val="97784960"/>
        <c:scaling>
          <c:orientation val="minMax"/>
        </c:scaling>
        <c:delete val="0"/>
        <c:axPos val="l"/>
        <c:majorGridlines/>
        <c:title>
          <c:tx>
            <c:rich>
              <a:bodyPr/>
              <a:lstStyle/>
              <a:p>
                <a:pPr>
                  <a:defRPr b="1"/>
                </a:pPr>
                <a:r>
                  <a:rPr lang="en-US" b="1"/>
                  <a:t>pg/ml</a:t>
                </a:r>
              </a:p>
            </c:rich>
          </c:tx>
          <c:layout/>
          <c:overlay val="0"/>
        </c:title>
        <c:numFmt formatCode="General" sourceLinked="1"/>
        <c:majorTickMark val="none"/>
        <c:minorTickMark val="none"/>
        <c:tickLblPos val="nextTo"/>
        <c:txPr>
          <a:bodyPr/>
          <a:lstStyle/>
          <a:p>
            <a:pPr>
              <a:defRPr b="1"/>
            </a:pPr>
            <a:endParaRPr lang="en-US"/>
          </a:p>
        </c:txPr>
        <c:crossAx val="86043648"/>
        <c:crosses val="autoZero"/>
        <c:crossBetween val="between"/>
      </c:valAx>
    </c:plotArea>
    <c:legend>
      <c:legendPos val="r"/>
      <c:layout>
        <c:manualLayout>
          <c:xMode val="edge"/>
          <c:yMode val="edge"/>
          <c:x val="0.75939308950028461"/>
          <c:y val="0.22366291262283389"/>
          <c:w val="0.22414202155128643"/>
          <c:h val="0.69793760179793896"/>
        </c:manualLayout>
      </c:layout>
      <c:overlay val="0"/>
      <c:txPr>
        <a:bodyPr/>
        <a:lstStyle/>
        <a:p>
          <a:pPr>
            <a:defRPr b="1"/>
          </a:pPr>
          <a:endParaRPr lang="en-US"/>
        </a:p>
      </c:txPr>
    </c:legend>
    <c:plotVisOnly val="1"/>
    <c:dispBlanksAs val="gap"/>
    <c:showDLblsOverMax val="0"/>
  </c:chart>
  <c:spPr>
    <a:ln>
      <a:solidFill>
        <a:sysClr val="windowText" lastClr="000000"/>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TNF </a:t>
            </a:r>
            <a:r>
              <a:rPr lang="en-US">
                <a:latin typeface="GreekC"/>
                <a:cs typeface="GreekC"/>
              </a:rPr>
              <a:t>a</a:t>
            </a:r>
            <a:r>
              <a:rPr lang="en-US"/>
              <a:t> in Saliva</a:t>
            </a:r>
          </a:p>
        </c:rich>
      </c:tx>
      <c:layout/>
      <c:overlay val="0"/>
    </c:title>
    <c:autoTitleDeleted val="0"/>
    <c:plotArea>
      <c:layout>
        <c:manualLayout>
          <c:layoutTarget val="inner"/>
          <c:xMode val="edge"/>
          <c:yMode val="edge"/>
          <c:x val="0.14339129483814544"/>
          <c:y val="0.17333694225721791"/>
          <c:w val="0.59549759405074221"/>
          <c:h val="0.68616043307086605"/>
        </c:manualLayout>
      </c:layout>
      <c:lineChart>
        <c:grouping val="standard"/>
        <c:varyColors val="0"/>
        <c:ser>
          <c:idx val="0"/>
          <c:order val="0"/>
          <c:tx>
            <c:strRef>
              <c:f>Panchakarama!$DY$84</c:f>
              <c:strCache>
                <c:ptCount val="1"/>
                <c:pt idx="0">
                  <c:v>Healthy Mean</c:v>
                </c:pt>
              </c:strCache>
            </c:strRef>
          </c:tx>
          <c:marker>
            <c:spPr>
              <a:solidFill>
                <a:srgbClr val="00B0F0"/>
              </a:solidFill>
            </c:spPr>
          </c:marker>
          <c:cat>
            <c:strRef>
              <c:f>Panchakarama!$DZ$83:$EB$83</c:f>
              <c:strCache>
                <c:ptCount val="3"/>
                <c:pt idx="0">
                  <c:v>A</c:v>
                </c:pt>
                <c:pt idx="1">
                  <c:v>B</c:v>
                </c:pt>
                <c:pt idx="2">
                  <c:v>C</c:v>
                </c:pt>
              </c:strCache>
            </c:strRef>
          </c:cat>
          <c:val>
            <c:numRef>
              <c:f>Panchakarama!$DZ$84:$EB$84</c:f>
              <c:numCache>
                <c:formatCode>General</c:formatCode>
                <c:ptCount val="3"/>
                <c:pt idx="0">
                  <c:v>4</c:v>
                </c:pt>
              </c:numCache>
            </c:numRef>
          </c:val>
          <c:smooth val="0"/>
        </c:ser>
        <c:ser>
          <c:idx val="1"/>
          <c:order val="1"/>
          <c:tx>
            <c:strRef>
              <c:f>Panchakarama!$DY$85</c:f>
              <c:strCache>
                <c:ptCount val="1"/>
                <c:pt idx="0">
                  <c:v>Control OC Mean</c:v>
                </c:pt>
              </c:strCache>
            </c:strRef>
          </c:tx>
          <c:spPr>
            <a:ln>
              <a:solidFill>
                <a:srgbClr val="FF0000"/>
              </a:solidFill>
              <a:prstDash val="dash"/>
            </a:ln>
          </c:spPr>
          <c:marker>
            <c:spPr>
              <a:solidFill>
                <a:srgbClr val="FF0000"/>
              </a:solidFill>
            </c:spPr>
          </c:marker>
          <c:cat>
            <c:strRef>
              <c:f>Panchakarama!$DZ$83:$EB$83</c:f>
              <c:strCache>
                <c:ptCount val="3"/>
                <c:pt idx="0">
                  <c:v>A</c:v>
                </c:pt>
                <c:pt idx="1">
                  <c:v>B</c:v>
                </c:pt>
                <c:pt idx="2">
                  <c:v>C</c:v>
                </c:pt>
              </c:strCache>
            </c:strRef>
          </c:cat>
          <c:val>
            <c:numRef>
              <c:f>Panchakarama!$DZ$85:$EB$85</c:f>
              <c:numCache>
                <c:formatCode>General</c:formatCode>
                <c:ptCount val="3"/>
                <c:pt idx="0">
                  <c:v>17.5</c:v>
                </c:pt>
                <c:pt idx="1">
                  <c:v>18</c:v>
                </c:pt>
                <c:pt idx="2">
                  <c:v>19</c:v>
                </c:pt>
              </c:numCache>
            </c:numRef>
          </c:val>
          <c:smooth val="0"/>
        </c:ser>
        <c:ser>
          <c:idx val="2"/>
          <c:order val="2"/>
          <c:tx>
            <c:strRef>
              <c:f>Panchakarama!$DY$86</c:f>
              <c:strCache>
                <c:ptCount val="1"/>
                <c:pt idx="0">
                  <c:v>Test Pt Representative</c:v>
                </c:pt>
              </c:strCache>
            </c:strRef>
          </c:tx>
          <c:spPr>
            <a:ln>
              <a:solidFill>
                <a:srgbClr val="0000FF"/>
              </a:solidFill>
            </a:ln>
          </c:spPr>
          <c:marker>
            <c:spPr>
              <a:solidFill>
                <a:srgbClr val="0000FF"/>
              </a:solidFill>
            </c:spPr>
          </c:marker>
          <c:cat>
            <c:strRef>
              <c:f>Panchakarama!$DZ$83:$EB$83</c:f>
              <c:strCache>
                <c:ptCount val="3"/>
                <c:pt idx="0">
                  <c:v>A</c:v>
                </c:pt>
                <c:pt idx="1">
                  <c:v>B</c:v>
                </c:pt>
                <c:pt idx="2">
                  <c:v>C</c:v>
                </c:pt>
              </c:strCache>
            </c:strRef>
          </c:cat>
          <c:val>
            <c:numRef>
              <c:f>Panchakarama!$DZ$86:$EB$86</c:f>
              <c:numCache>
                <c:formatCode>General</c:formatCode>
                <c:ptCount val="3"/>
                <c:pt idx="0">
                  <c:v>7.34</c:v>
                </c:pt>
                <c:pt idx="1">
                  <c:v>16.059999999999999</c:v>
                </c:pt>
                <c:pt idx="2">
                  <c:v>81.48</c:v>
                </c:pt>
              </c:numCache>
            </c:numRef>
          </c:val>
          <c:smooth val="0"/>
        </c:ser>
        <c:ser>
          <c:idx val="3"/>
          <c:order val="3"/>
          <c:tx>
            <c:strRef>
              <c:f>Panchakarama!$DY$87</c:f>
              <c:strCache>
                <c:ptCount val="1"/>
                <c:pt idx="0">
                  <c:v>Panchakarma Pt Representative</c:v>
                </c:pt>
              </c:strCache>
            </c:strRef>
          </c:tx>
          <c:spPr>
            <a:ln>
              <a:solidFill>
                <a:srgbClr val="006600"/>
              </a:solidFill>
              <a:prstDash val="sysDash"/>
            </a:ln>
          </c:spPr>
          <c:marker>
            <c:spPr>
              <a:solidFill>
                <a:srgbClr val="006600"/>
              </a:solidFill>
            </c:spPr>
          </c:marker>
          <c:cat>
            <c:strRef>
              <c:f>Panchakarama!$DZ$83:$EB$83</c:f>
              <c:strCache>
                <c:ptCount val="3"/>
                <c:pt idx="0">
                  <c:v>A</c:v>
                </c:pt>
                <c:pt idx="1">
                  <c:v>B</c:v>
                </c:pt>
                <c:pt idx="2">
                  <c:v>C</c:v>
                </c:pt>
              </c:strCache>
            </c:strRef>
          </c:cat>
          <c:val>
            <c:numRef>
              <c:f>Panchakarama!$DZ$87:$EB$87</c:f>
              <c:numCache>
                <c:formatCode>General</c:formatCode>
                <c:ptCount val="3"/>
                <c:pt idx="0">
                  <c:v>10.1</c:v>
                </c:pt>
                <c:pt idx="1">
                  <c:v>12.97</c:v>
                </c:pt>
                <c:pt idx="2">
                  <c:v>9.25</c:v>
                </c:pt>
              </c:numCache>
            </c:numRef>
          </c:val>
          <c:smooth val="0"/>
        </c:ser>
        <c:dLbls>
          <c:showLegendKey val="0"/>
          <c:showVal val="0"/>
          <c:showCatName val="0"/>
          <c:showSerName val="0"/>
          <c:showPercent val="0"/>
          <c:showBubbleSize val="0"/>
        </c:dLbls>
        <c:marker val="1"/>
        <c:smooth val="0"/>
        <c:axId val="97815936"/>
        <c:axId val="97826304"/>
      </c:lineChart>
      <c:catAx>
        <c:axId val="97815936"/>
        <c:scaling>
          <c:orientation val="minMax"/>
        </c:scaling>
        <c:delete val="0"/>
        <c:axPos val="b"/>
        <c:majorTickMark val="none"/>
        <c:minorTickMark val="none"/>
        <c:tickLblPos val="nextTo"/>
        <c:crossAx val="97826304"/>
        <c:crosses val="autoZero"/>
        <c:auto val="1"/>
        <c:lblAlgn val="ctr"/>
        <c:lblOffset val="100"/>
        <c:noMultiLvlLbl val="0"/>
      </c:catAx>
      <c:valAx>
        <c:axId val="97826304"/>
        <c:scaling>
          <c:orientation val="minMax"/>
        </c:scaling>
        <c:delete val="0"/>
        <c:axPos val="l"/>
        <c:majorGridlines/>
        <c:title>
          <c:tx>
            <c:rich>
              <a:bodyPr/>
              <a:lstStyle/>
              <a:p>
                <a:pPr>
                  <a:defRPr/>
                </a:pPr>
                <a:r>
                  <a:rPr lang="en-US"/>
                  <a:t>pg/ml</a:t>
                </a:r>
              </a:p>
            </c:rich>
          </c:tx>
          <c:layout/>
          <c:overlay val="0"/>
        </c:title>
        <c:numFmt formatCode="General" sourceLinked="1"/>
        <c:majorTickMark val="none"/>
        <c:minorTickMark val="none"/>
        <c:tickLblPos val="nextTo"/>
        <c:crossAx val="97815936"/>
        <c:crosses val="autoZero"/>
        <c:crossBetween val="between"/>
      </c:valAx>
    </c:plotArea>
    <c:legend>
      <c:legendPos val="r"/>
      <c:layout>
        <c:manualLayout>
          <c:xMode val="edge"/>
          <c:yMode val="edge"/>
          <c:x val="0.7536688456395797"/>
          <c:y val="0.12461482939632548"/>
          <c:w val="0.22966448769375525"/>
          <c:h val="0.80156528871390997"/>
        </c:manualLayout>
      </c:layout>
      <c:overlay val="0"/>
    </c:legend>
    <c:plotVisOnly val="1"/>
    <c:dispBlanksAs val="gap"/>
    <c:showDLblsOverMax val="0"/>
  </c:chart>
  <c:spPr>
    <a:ln>
      <a:solidFill>
        <a:sysClr val="windowText" lastClr="000000"/>
      </a:solidFill>
    </a:ln>
  </c:spPr>
  <c:txPr>
    <a:bodyPr/>
    <a:lstStyle/>
    <a:p>
      <a:pPr>
        <a:defRPr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IL 1 in Saliva</a:t>
            </a:r>
          </a:p>
        </c:rich>
      </c:tx>
      <c:layout/>
      <c:overlay val="0"/>
    </c:title>
    <c:autoTitleDeleted val="0"/>
    <c:plotArea>
      <c:layout>
        <c:manualLayout>
          <c:layoutTarget val="inner"/>
          <c:xMode val="edge"/>
          <c:yMode val="edge"/>
          <c:x val="0.12111541085827272"/>
          <c:y val="0.14864627498485766"/>
          <c:w val="0.62780399129425712"/>
          <c:h val="0.60722289521502115"/>
        </c:manualLayout>
      </c:layout>
      <c:lineChart>
        <c:grouping val="standard"/>
        <c:varyColors val="0"/>
        <c:ser>
          <c:idx val="0"/>
          <c:order val="0"/>
          <c:tx>
            <c:strRef>
              <c:f>Panchakarama!$AW$82</c:f>
              <c:strCache>
                <c:ptCount val="1"/>
                <c:pt idx="0">
                  <c:v>Healthy Mean</c:v>
                </c:pt>
              </c:strCache>
            </c:strRef>
          </c:tx>
          <c:marker>
            <c:spPr>
              <a:solidFill>
                <a:srgbClr val="00B0F0"/>
              </a:solidFill>
            </c:spPr>
          </c:marker>
          <c:cat>
            <c:multiLvlStrRef>
              <c:f>Panchakarama!$AX$80:$AZ$81</c:f>
              <c:multiLvlStrCache>
                <c:ptCount val="3"/>
                <c:lvl>
                  <c:pt idx="0">
                    <c:v>A</c:v>
                  </c:pt>
                  <c:pt idx="1">
                    <c:v>B</c:v>
                  </c:pt>
                  <c:pt idx="2">
                    <c:v>C</c:v>
                  </c:pt>
                </c:lvl>
                <c:lvl>
                  <c:pt idx="0">
                    <c:v>.</c:v>
                  </c:pt>
                </c:lvl>
              </c:multiLvlStrCache>
            </c:multiLvlStrRef>
          </c:cat>
          <c:val>
            <c:numRef>
              <c:f>Panchakarama!$AX$82:$AZ$82</c:f>
              <c:numCache>
                <c:formatCode>General</c:formatCode>
                <c:ptCount val="3"/>
                <c:pt idx="0">
                  <c:v>43.5</c:v>
                </c:pt>
              </c:numCache>
            </c:numRef>
          </c:val>
          <c:smooth val="0"/>
        </c:ser>
        <c:ser>
          <c:idx val="1"/>
          <c:order val="1"/>
          <c:tx>
            <c:strRef>
              <c:f>Panchakarama!$AW$83</c:f>
              <c:strCache>
                <c:ptCount val="1"/>
                <c:pt idx="0">
                  <c:v>Control OC Mean</c:v>
                </c:pt>
              </c:strCache>
            </c:strRef>
          </c:tx>
          <c:spPr>
            <a:ln>
              <a:solidFill>
                <a:srgbClr val="FF0000"/>
              </a:solidFill>
              <a:prstDash val="dash"/>
            </a:ln>
          </c:spPr>
          <c:marker>
            <c:spPr>
              <a:solidFill>
                <a:srgbClr val="FF0000"/>
              </a:solidFill>
            </c:spPr>
          </c:marker>
          <c:cat>
            <c:multiLvlStrRef>
              <c:f>Panchakarama!$AX$80:$AZ$81</c:f>
              <c:multiLvlStrCache>
                <c:ptCount val="3"/>
                <c:lvl>
                  <c:pt idx="0">
                    <c:v>A</c:v>
                  </c:pt>
                  <c:pt idx="1">
                    <c:v>B</c:v>
                  </c:pt>
                  <c:pt idx="2">
                    <c:v>C</c:v>
                  </c:pt>
                </c:lvl>
                <c:lvl>
                  <c:pt idx="0">
                    <c:v>.</c:v>
                  </c:pt>
                </c:lvl>
              </c:multiLvlStrCache>
            </c:multiLvlStrRef>
          </c:cat>
          <c:val>
            <c:numRef>
              <c:f>Panchakarama!$AX$83:$AZ$83</c:f>
              <c:numCache>
                <c:formatCode>General</c:formatCode>
                <c:ptCount val="3"/>
                <c:pt idx="0">
                  <c:v>58</c:v>
                </c:pt>
                <c:pt idx="1">
                  <c:v>91</c:v>
                </c:pt>
                <c:pt idx="2">
                  <c:v>67</c:v>
                </c:pt>
              </c:numCache>
            </c:numRef>
          </c:val>
          <c:smooth val="0"/>
        </c:ser>
        <c:ser>
          <c:idx val="2"/>
          <c:order val="2"/>
          <c:tx>
            <c:strRef>
              <c:f>Panchakarama!$AW$84</c:f>
              <c:strCache>
                <c:ptCount val="1"/>
                <c:pt idx="0">
                  <c:v>Test Pt Representative</c:v>
                </c:pt>
              </c:strCache>
            </c:strRef>
          </c:tx>
          <c:spPr>
            <a:ln>
              <a:solidFill>
                <a:srgbClr val="0000FF"/>
              </a:solidFill>
            </a:ln>
          </c:spPr>
          <c:marker>
            <c:spPr>
              <a:solidFill>
                <a:srgbClr val="0000FF"/>
              </a:solidFill>
            </c:spPr>
          </c:marker>
          <c:cat>
            <c:multiLvlStrRef>
              <c:f>Panchakarama!$AX$80:$AZ$81</c:f>
              <c:multiLvlStrCache>
                <c:ptCount val="3"/>
                <c:lvl>
                  <c:pt idx="0">
                    <c:v>A</c:v>
                  </c:pt>
                  <c:pt idx="1">
                    <c:v>B</c:v>
                  </c:pt>
                  <c:pt idx="2">
                    <c:v>C</c:v>
                  </c:pt>
                </c:lvl>
                <c:lvl>
                  <c:pt idx="0">
                    <c:v>.</c:v>
                  </c:pt>
                </c:lvl>
              </c:multiLvlStrCache>
            </c:multiLvlStrRef>
          </c:cat>
          <c:val>
            <c:numRef>
              <c:f>Panchakarama!$AX$84:$AZ$84</c:f>
              <c:numCache>
                <c:formatCode>General</c:formatCode>
                <c:ptCount val="3"/>
                <c:pt idx="0">
                  <c:v>72.5</c:v>
                </c:pt>
                <c:pt idx="1">
                  <c:v>60.5</c:v>
                </c:pt>
                <c:pt idx="2">
                  <c:v>127.9</c:v>
                </c:pt>
              </c:numCache>
            </c:numRef>
          </c:val>
          <c:smooth val="0"/>
        </c:ser>
        <c:ser>
          <c:idx val="3"/>
          <c:order val="3"/>
          <c:tx>
            <c:strRef>
              <c:f>Panchakarama!$AW$85</c:f>
              <c:strCache>
                <c:ptCount val="1"/>
                <c:pt idx="0">
                  <c:v>Panchakarma Pt Representative</c:v>
                </c:pt>
              </c:strCache>
            </c:strRef>
          </c:tx>
          <c:spPr>
            <a:ln>
              <a:solidFill>
                <a:srgbClr val="006600"/>
              </a:solidFill>
              <a:prstDash val="sysDash"/>
            </a:ln>
          </c:spPr>
          <c:marker>
            <c:spPr>
              <a:solidFill>
                <a:srgbClr val="006600"/>
              </a:solidFill>
            </c:spPr>
          </c:marker>
          <c:cat>
            <c:multiLvlStrRef>
              <c:f>Panchakarama!$AX$80:$AZ$81</c:f>
              <c:multiLvlStrCache>
                <c:ptCount val="3"/>
                <c:lvl>
                  <c:pt idx="0">
                    <c:v>A</c:v>
                  </c:pt>
                  <c:pt idx="1">
                    <c:v>B</c:v>
                  </c:pt>
                  <c:pt idx="2">
                    <c:v>C</c:v>
                  </c:pt>
                </c:lvl>
                <c:lvl>
                  <c:pt idx="0">
                    <c:v>.</c:v>
                  </c:pt>
                </c:lvl>
              </c:multiLvlStrCache>
            </c:multiLvlStrRef>
          </c:cat>
          <c:val>
            <c:numRef>
              <c:f>Panchakarama!$AX$85:$AZ$85</c:f>
              <c:numCache>
                <c:formatCode>General</c:formatCode>
                <c:ptCount val="3"/>
                <c:pt idx="0">
                  <c:v>73.8</c:v>
                </c:pt>
                <c:pt idx="1">
                  <c:v>123</c:v>
                </c:pt>
                <c:pt idx="2">
                  <c:v>111</c:v>
                </c:pt>
              </c:numCache>
            </c:numRef>
          </c:val>
          <c:smooth val="0"/>
        </c:ser>
        <c:dLbls>
          <c:showLegendKey val="0"/>
          <c:showVal val="0"/>
          <c:showCatName val="0"/>
          <c:showSerName val="0"/>
          <c:showPercent val="0"/>
          <c:showBubbleSize val="0"/>
        </c:dLbls>
        <c:marker val="1"/>
        <c:smooth val="0"/>
        <c:axId val="99447552"/>
        <c:axId val="99449472"/>
      </c:lineChart>
      <c:catAx>
        <c:axId val="99447552"/>
        <c:scaling>
          <c:orientation val="minMax"/>
        </c:scaling>
        <c:delete val="0"/>
        <c:axPos val="b"/>
        <c:majorTickMark val="none"/>
        <c:minorTickMark val="none"/>
        <c:tickLblPos val="nextTo"/>
        <c:crossAx val="99449472"/>
        <c:crosses val="autoZero"/>
        <c:auto val="1"/>
        <c:lblAlgn val="ctr"/>
        <c:lblOffset val="100"/>
        <c:noMultiLvlLbl val="0"/>
      </c:catAx>
      <c:valAx>
        <c:axId val="99449472"/>
        <c:scaling>
          <c:orientation val="minMax"/>
        </c:scaling>
        <c:delete val="0"/>
        <c:axPos val="l"/>
        <c:majorGridlines/>
        <c:title>
          <c:tx>
            <c:rich>
              <a:bodyPr/>
              <a:lstStyle/>
              <a:p>
                <a:pPr>
                  <a:defRPr/>
                </a:pPr>
                <a:r>
                  <a:rPr lang="en-US"/>
                  <a:t>pg/ml</a:t>
                </a:r>
              </a:p>
            </c:rich>
          </c:tx>
          <c:layout/>
          <c:overlay val="0"/>
        </c:title>
        <c:numFmt formatCode="General" sourceLinked="1"/>
        <c:majorTickMark val="none"/>
        <c:minorTickMark val="none"/>
        <c:tickLblPos val="nextTo"/>
        <c:crossAx val="99447552"/>
        <c:crosses val="autoZero"/>
        <c:crossBetween val="between"/>
      </c:valAx>
    </c:plotArea>
    <c:legend>
      <c:legendPos val="r"/>
      <c:layout>
        <c:manualLayout>
          <c:xMode val="edge"/>
          <c:yMode val="edge"/>
          <c:x val="0.75117706440541165"/>
          <c:y val="5.2072481324449929E-2"/>
          <c:w val="0.22880819705229188"/>
          <c:h val="0.82922605828117713"/>
        </c:manualLayout>
      </c:layout>
      <c:overlay val="0"/>
    </c:legend>
    <c:plotVisOnly val="1"/>
    <c:dispBlanksAs val="gap"/>
    <c:showDLblsOverMax val="0"/>
  </c:chart>
  <c:spPr>
    <a:ln>
      <a:solidFill>
        <a:sysClr val="windowText" lastClr="000000"/>
      </a:solidFill>
    </a:ln>
  </c:spPr>
  <c:txPr>
    <a:bodyPr/>
    <a:lstStyle/>
    <a:p>
      <a:pPr>
        <a:defRPr sz="1050" b="1"/>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IL 6 in Saliva</a:t>
            </a:r>
          </a:p>
        </c:rich>
      </c:tx>
      <c:layout/>
      <c:overlay val="0"/>
    </c:title>
    <c:autoTitleDeleted val="0"/>
    <c:plotArea>
      <c:layout>
        <c:manualLayout>
          <c:layoutTarget val="inner"/>
          <c:xMode val="edge"/>
          <c:yMode val="edge"/>
          <c:x val="0.13997739283468741"/>
          <c:y val="0.16046647962689822"/>
          <c:w val="0.65683696034058903"/>
          <c:h val="0.7304091267073739"/>
        </c:manualLayout>
      </c:layout>
      <c:lineChart>
        <c:grouping val="standard"/>
        <c:varyColors val="0"/>
        <c:ser>
          <c:idx val="0"/>
          <c:order val="0"/>
          <c:tx>
            <c:strRef>
              <c:f>Panchakarama!$BI$91</c:f>
              <c:strCache>
                <c:ptCount val="1"/>
                <c:pt idx="0">
                  <c:v>Healthy Mean</c:v>
                </c:pt>
              </c:strCache>
            </c:strRef>
          </c:tx>
          <c:marker>
            <c:spPr>
              <a:solidFill>
                <a:srgbClr val="00B0F0"/>
              </a:solidFill>
            </c:spPr>
          </c:marker>
          <c:cat>
            <c:strRef>
              <c:f>Panchakarama!$BJ$89:$BL$90</c:f>
              <c:strCache>
                <c:ptCount val="3"/>
                <c:pt idx="0">
                  <c:v>A</c:v>
                </c:pt>
                <c:pt idx="1">
                  <c:v>B</c:v>
                </c:pt>
                <c:pt idx="2">
                  <c:v>C</c:v>
                </c:pt>
              </c:strCache>
            </c:strRef>
          </c:cat>
          <c:val>
            <c:numRef>
              <c:f>Panchakarama!$BJ$91:$BL$91</c:f>
              <c:numCache>
                <c:formatCode>General</c:formatCode>
                <c:ptCount val="3"/>
                <c:pt idx="0">
                  <c:v>41</c:v>
                </c:pt>
              </c:numCache>
            </c:numRef>
          </c:val>
          <c:smooth val="0"/>
        </c:ser>
        <c:ser>
          <c:idx val="1"/>
          <c:order val="1"/>
          <c:tx>
            <c:strRef>
              <c:f>Panchakarama!$BI$92</c:f>
              <c:strCache>
                <c:ptCount val="1"/>
                <c:pt idx="0">
                  <c:v>Control OC Mean</c:v>
                </c:pt>
              </c:strCache>
            </c:strRef>
          </c:tx>
          <c:spPr>
            <a:ln>
              <a:solidFill>
                <a:srgbClr val="FF0000"/>
              </a:solidFill>
              <a:prstDash val="dash"/>
            </a:ln>
          </c:spPr>
          <c:marker>
            <c:spPr>
              <a:solidFill>
                <a:srgbClr val="FF0000"/>
              </a:solidFill>
            </c:spPr>
          </c:marker>
          <c:cat>
            <c:strRef>
              <c:f>Panchakarama!$BJ$89:$BL$90</c:f>
              <c:strCache>
                <c:ptCount val="3"/>
                <c:pt idx="0">
                  <c:v>A</c:v>
                </c:pt>
                <c:pt idx="1">
                  <c:v>B</c:v>
                </c:pt>
                <c:pt idx="2">
                  <c:v>C</c:v>
                </c:pt>
              </c:strCache>
            </c:strRef>
          </c:cat>
          <c:val>
            <c:numRef>
              <c:f>Panchakarama!$BJ$92:$BL$92</c:f>
              <c:numCache>
                <c:formatCode>General</c:formatCode>
                <c:ptCount val="3"/>
                <c:pt idx="0">
                  <c:v>43.5</c:v>
                </c:pt>
                <c:pt idx="1">
                  <c:v>152</c:v>
                </c:pt>
                <c:pt idx="2">
                  <c:v>113</c:v>
                </c:pt>
              </c:numCache>
            </c:numRef>
          </c:val>
          <c:smooth val="0"/>
        </c:ser>
        <c:ser>
          <c:idx val="2"/>
          <c:order val="2"/>
          <c:tx>
            <c:strRef>
              <c:f>Panchakarama!$BI$93</c:f>
              <c:strCache>
                <c:ptCount val="1"/>
                <c:pt idx="0">
                  <c:v>Test Pt Representative</c:v>
                </c:pt>
              </c:strCache>
            </c:strRef>
          </c:tx>
          <c:spPr>
            <a:ln>
              <a:solidFill>
                <a:srgbClr val="0000FF"/>
              </a:solidFill>
            </a:ln>
          </c:spPr>
          <c:marker>
            <c:spPr>
              <a:solidFill>
                <a:srgbClr val="0000FF"/>
              </a:solidFill>
            </c:spPr>
          </c:marker>
          <c:cat>
            <c:strRef>
              <c:f>Panchakarama!$BJ$89:$BL$90</c:f>
              <c:strCache>
                <c:ptCount val="3"/>
                <c:pt idx="0">
                  <c:v>A</c:v>
                </c:pt>
                <c:pt idx="1">
                  <c:v>B</c:v>
                </c:pt>
                <c:pt idx="2">
                  <c:v>C</c:v>
                </c:pt>
              </c:strCache>
            </c:strRef>
          </c:cat>
          <c:val>
            <c:numRef>
              <c:f>Panchakarama!$BJ$93:$BL$93</c:f>
              <c:numCache>
                <c:formatCode>General</c:formatCode>
                <c:ptCount val="3"/>
                <c:pt idx="0">
                  <c:v>65.2</c:v>
                </c:pt>
                <c:pt idx="1">
                  <c:v>16.399999999999999</c:v>
                </c:pt>
                <c:pt idx="2">
                  <c:v>29.6</c:v>
                </c:pt>
              </c:numCache>
            </c:numRef>
          </c:val>
          <c:smooth val="0"/>
        </c:ser>
        <c:ser>
          <c:idx val="3"/>
          <c:order val="3"/>
          <c:tx>
            <c:strRef>
              <c:f>Panchakarama!$BI$94</c:f>
              <c:strCache>
                <c:ptCount val="1"/>
                <c:pt idx="0">
                  <c:v>Panchakarma Pt Representative</c:v>
                </c:pt>
              </c:strCache>
            </c:strRef>
          </c:tx>
          <c:spPr>
            <a:ln>
              <a:solidFill>
                <a:srgbClr val="006600"/>
              </a:solidFill>
              <a:prstDash val="sysDash"/>
            </a:ln>
          </c:spPr>
          <c:marker>
            <c:spPr>
              <a:solidFill>
                <a:srgbClr val="006600"/>
              </a:solidFill>
            </c:spPr>
          </c:marker>
          <c:cat>
            <c:strRef>
              <c:f>Panchakarama!$BJ$89:$BL$90</c:f>
              <c:strCache>
                <c:ptCount val="3"/>
                <c:pt idx="0">
                  <c:v>A</c:v>
                </c:pt>
                <c:pt idx="1">
                  <c:v>B</c:v>
                </c:pt>
                <c:pt idx="2">
                  <c:v>C</c:v>
                </c:pt>
              </c:strCache>
            </c:strRef>
          </c:cat>
          <c:val>
            <c:numRef>
              <c:f>Panchakarama!$BJ$94:$BL$94</c:f>
              <c:numCache>
                <c:formatCode>General</c:formatCode>
                <c:ptCount val="3"/>
                <c:pt idx="0">
                  <c:v>52</c:v>
                </c:pt>
                <c:pt idx="1">
                  <c:v>5.0999999999999996</c:v>
                </c:pt>
                <c:pt idx="2">
                  <c:v>61.1</c:v>
                </c:pt>
              </c:numCache>
            </c:numRef>
          </c:val>
          <c:smooth val="0"/>
        </c:ser>
        <c:dLbls>
          <c:showLegendKey val="0"/>
          <c:showVal val="0"/>
          <c:showCatName val="0"/>
          <c:showSerName val="0"/>
          <c:showPercent val="0"/>
          <c:showBubbleSize val="0"/>
        </c:dLbls>
        <c:marker val="1"/>
        <c:smooth val="0"/>
        <c:axId val="99476608"/>
        <c:axId val="99478528"/>
      </c:lineChart>
      <c:catAx>
        <c:axId val="99476608"/>
        <c:scaling>
          <c:orientation val="minMax"/>
        </c:scaling>
        <c:delete val="0"/>
        <c:axPos val="b"/>
        <c:majorTickMark val="none"/>
        <c:minorTickMark val="none"/>
        <c:tickLblPos val="nextTo"/>
        <c:txPr>
          <a:bodyPr/>
          <a:lstStyle/>
          <a:p>
            <a:pPr>
              <a:defRPr sz="1050" b="1"/>
            </a:pPr>
            <a:endParaRPr lang="en-US"/>
          </a:p>
        </c:txPr>
        <c:crossAx val="99478528"/>
        <c:crosses val="autoZero"/>
        <c:auto val="1"/>
        <c:lblAlgn val="ctr"/>
        <c:lblOffset val="100"/>
        <c:noMultiLvlLbl val="0"/>
      </c:catAx>
      <c:valAx>
        <c:axId val="99478528"/>
        <c:scaling>
          <c:orientation val="minMax"/>
        </c:scaling>
        <c:delete val="0"/>
        <c:axPos val="l"/>
        <c:majorGridlines/>
        <c:title>
          <c:tx>
            <c:rich>
              <a:bodyPr/>
              <a:lstStyle/>
              <a:p>
                <a:pPr>
                  <a:defRPr/>
                </a:pPr>
                <a:r>
                  <a:rPr lang="en-US"/>
                  <a:t>pg/ml</a:t>
                </a:r>
              </a:p>
            </c:rich>
          </c:tx>
          <c:layout/>
          <c:overlay val="0"/>
        </c:title>
        <c:numFmt formatCode="General" sourceLinked="1"/>
        <c:majorTickMark val="none"/>
        <c:minorTickMark val="none"/>
        <c:tickLblPos val="nextTo"/>
        <c:txPr>
          <a:bodyPr/>
          <a:lstStyle/>
          <a:p>
            <a:pPr>
              <a:defRPr b="1"/>
            </a:pPr>
            <a:endParaRPr lang="en-US"/>
          </a:p>
        </c:txPr>
        <c:crossAx val="99476608"/>
        <c:crosses val="autoZero"/>
        <c:crossBetween val="between"/>
      </c:valAx>
    </c:plotArea>
    <c:legend>
      <c:legendPos val="r"/>
      <c:layout>
        <c:manualLayout>
          <c:xMode val="edge"/>
          <c:yMode val="edge"/>
          <c:x val="0.78616983900634452"/>
          <c:y val="0.14483887221833661"/>
          <c:w val="0.19901543803087648"/>
          <c:h val="0.72026321924659165"/>
        </c:manualLayout>
      </c:layout>
      <c:overlay val="0"/>
      <c:txPr>
        <a:bodyPr/>
        <a:lstStyle/>
        <a:p>
          <a:pPr>
            <a:defRPr b="1"/>
          </a:pPr>
          <a:endParaRPr lang="en-US"/>
        </a:p>
      </c:txPr>
    </c:legend>
    <c:plotVisOnly val="1"/>
    <c:dispBlanksAs val="gap"/>
    <c:showDLblsOverMax val="0"/>
  </c:chart>
  <c:spPr>
    <a:ln>
      <a:solidFill>
        <a:sysClr val="windowText" lastClr="000000"/>
      </a:solid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IL 8 in Saliva</a:t>
            </a:r>
          </a:p>
        </c:rich>
      </c:tx>
      <c:layout/>
      <c:overlay val="0"/>
    </c:title>
    <c:autoTitleDeleted val="0"/>
    <c:plotArea>
      <c:layout>
        <c:manualLayout>
          <c:layoutTarget val="inner"/>
          <c:xMode val="edge"/>
          <c:yMode val="edge"/>
          <c:x val="0.13803018372703482"/>
          <c:y val="0.16548010049424441"/>
          <c:w val="0.6084426946631688"/>
          <c:h val="0.71973813275618836"/>
        </c:manualLayout>
      </c:layout>
      <c:lineChart>
        <c:grouping val="standard"/>
        <c:varyColors val="0"/>
        <c:ser>
          <c:idx val="0"/>
          <c:order val="0"/>
          <c:tx>
            <c:strRef>
              <c:f>Panchakarama!$BU$91</c:f>
              <c:strCache>
                <c:ptCount val="1"/>
                <c:pt idx="0">
                  <c:v>Healthy Mean</c:v>
                </c:pt>
              </c:strCache>
            </c:strRef>
          </c:tx>
          <c:marker>
            <c:spPr>
              <a:solidFill>
                <a:srgbClr val="00B0F0"/>
              </a:solidFill>
            </c:spPr>
          </c:marker>
          <c:cat>
            <c:strRef>
              <c:f>Panchakarama!$BV$89:$BX$90</c:f>
              <c:strCache>
                <c:ptCount val="3"/>
                <c:pt idx="0">
                  <c:v>A</c:v>
                </c:pt>
                <c:pt idx="1">
                  <c:v>B</c:v>
                </c:pt>
                <c:pt idx="2">
                  <c:v>C</c:v>
                </c:pt>
              </c:strCache>
            </c:strRef>
          </c:cat>
          <c:val>
            <c:numRef>
              <c:f>Panchakarama!$BV$91:$BX$91</c:f>
              <c:numCache>
                <c:formatCode>General</c:formatCode>
                <c:ptCount val="3"/>
                <c:pt idx="0">
                  <c:v>207</c:v>
                </c:pt>
              </c:numCache>
            </c:numRef>
          </c:val>
          <c:smooth val="0"/>
        </c:ser>
        <c:ser>
          <c:idx val="1"/>
          <c:order val="1"/>
          <c:tx>
            <c:strRef>
              <c:f>Panchakarama!$BU$92</c:f>
              <c:strCache>
                <c:ptCount val="1"/>
                <c:pt idx="0">
                  <c:v>Control OC Mean</c:v>
                </c:pt>
              </c:strCache>
            </c:strRef>
          </c:tx>
          <c:spPr>
            <a:ln>
              <a:solidFill>
                <a:srgbClr val="FF0000"/>
              </a:solidFill>
              <a:prstDash val="dash"/>
            </a:ln>
          </c:spPr>
          <c:marker>
            <c:spPr>
              <a:solidFill>
                <a:srgbClr val="FF0000"/>
              </a:solidFill>
            </c:spPr>
          </c:marker>
          <c:cat>
            <c:strRef>
              <c:f>Panchakarama!$BV$89:$BX$90</c:f>
              <c:strCache>
                <c:ptCount val="3"/>
                <c:pt idx="0">
                  <c:v>A</c:v>
                </c:pt>
                <c:pt idx="1">
                  <c:v>B</c:v>
                </c:pt>
                <c:pt idx="2">
                  <c:v>C</c:v>
                </c:pt>
              </c:strCache>
            </c:strRef>
          </c:cat>
          <c:val>
            <c:numRef>
              <c:f>Panchakarama!$BV$92:$BX$92</c:f>
              <c:numCache>
                <c:formatCode>General</c:formatCode>
                <c:ptCount val="3"/>
                <c:pt idx="0">
                  <c:v>150</c:v>
                </c:pt>
                <c:pt idx="1">
                  <c:v>217</c:v>
                </c:pt>
                <c:pt idx="2">
                  <c:v>206</c:v>
                </c:pt>
              </c:numCache>
            </c:numRef>
          </c:val>
          <c:smooth val="0"/>
        </c:ser>
        <c:ser>
          <c:idx val="2"/>
          <c:order val="2"/>
          <c:tx>
            <c:strRef>
              <c:f>Panchakarama!$BU$93</c:f>
              <c:strCache>
                <c:ptCount val="1"/>
                <c:pt idx="0">
                  <c:v>Test Pt Representative</c:v>
                </c:pt>
              </c:strCache>
            </c:strRef>
          </c:tx>
          <c:spPr>
            <a:ln>
              <a:solidFill>
                <a:srgbClr val="0000FF"/>
              </a:solidFill>
            </a:ln>
          </c:spPr>
          <c:marker>
            <c:spPr>
              <a:solidFill>
                <a:srgbClr val="0000FF"/>
              </a:solidFill>
            </c:spPr>
          </c:marker>
          <c:cat>
            <c:strRef>
              <c:f>Panchakarama!$BV$89:$BX$90</c:f>
              <c:strCache>
                <c:ptCount val="3"/>
                <c:pt idx="0">
                  <c:v>A</c:v>
                </c:pt>
                <c:pt idx="1">
                  <c:v>B</c:v>
                </c:pt>
                <c:pt idx="2">
                  <c:v>C</c:v>
                </c:pt>
              </c:strCache>
            </c:strRef>
          </c:cat>
          <c:val>
            <c:numRef>
              <c:f>Panchakarama!$BV$93:$BX$93</c:f>
              <c:numCache>
                <c:formatCode>General</c:formatCode>
                <c:ptCount val="3"/>
                <c:pt idx="0">
                  <c:v>297.5</c:v>
                </c:pt>
                <c:pt idx="1">
                  <c:v>98.4</c:v>
                </c:pt>
                <c:pt idx="2">
                  <c:v>210.9</c:v>
                </c:pt>
              </c:numCache>
            </c:numRef>
          </c:val>
          <c:smooth val="0"/>
        </c:ser>
        <c:ser>
          <c:idx val="3"/>
          <c:order val="3"/>
          <c:tx>
            <c:strRef>
              <c:f>Panchakarama!$BU$94</c:f>
              <c:strCache>
                <c:ptCount val="1"/>
                <c:pt idx="0">
                  <c:v>Panchakarma Pt Representative</c:v>
                </c:pt>
              </c:strCache>
            </c:strRef>
          </c:tx>
          <c:spPr>
            <a:ln>
              <a:solidFill>
                <a:srgbClr val="006600"/>
              </a:solidFill>
              <a:prstDash val="sysDash"/>
            </a:ln>
          </c:spPr>
          <c:marker>
            <c:spPr>
              <a:solidFill>
                <a:srgbClr val="006600"/>
              </a:solidFill>
            </c:spPr>
          </c:marker>
          <c:cat>
            <c:strRef>
              <c:f>Panchakarama!$BV$89:$BX$90</c:f>
              <c:strCache>
                <c:ptCount val="3"/>
                <c:pt idx="0">
                  <c:v>A</c:v>
                </c:pt>
                <c:pt idx="1">
                  <c:v>B</c:v>
                </c:pt>
                <c:pt idx="2">
                  <c:v>C</c:v>
                </c:pt>
              </c:strCache>
            </c:strRef>
          </c:cat>
          <c:val>
            <c:numRef>
              <c:f>Panchakarama!$BV$94:$BX$94</c:f>
              <c:numCache>
                <c:formatCode>General</c:formatCode>
                <c:ptCount val="3"/>
                <c:pt idx="0">
                  <c:v>160.9</c:v>
                </c:pt>
                <c:pt idx="1">
                  <c:v>93.1</c:v>
                </c:pt>
                <c:pt idx="2">
                  <c:v>220.9</c:v>
                </c:pt>
              </c:numCache>
            </c:numRef>
          </c:val>
          <c:smooth val="0"/>
        </c:ser>
        <c:dLbls>
          <c:showLegendKey val="0"/>
          <c:showVal val="0"/>
          <c:showCatName val="0"/>
          <c:showSerName val="0"/>
          <c:showPercent val="0"/>
          <c:showBubbleSize val="0"/>
        </c:dLbls>
        <c:marker val="1"/>
        <c:smooth val="0"/>
        <c:axId val="99526528"/>
        <c:axId val="99528704"/>
      </c:lineChart>
      <c:catAx>
        <c:axId val="99526528"/>
        <c:scaling>
          <c:orientation val="minMax"/>
        </c:scaling>
        <c:delete val="0"/>
        <c:axPos val="b"/>
        <c:majorTickMark val="none"/>
        <c:minorTickMark val="none"/>
        <c:tickLblPos val="nextTo"/>
        <c:crossAx val="99528704"/>
        <c:crosses val="autoZero"/>
        <c:auto val="1"/>
        <c:lblAlgn val="ctr"/>
        <c:lblOffset val="100"/>
        <c:noMultiLvlLbl val="0"/>
      </c:catAx>
      <c:valAx>
        <c:axId val="99528704"/>
        <c:scaling>
          <c:orientation val="minMax"/>
        </c:scaling>
        <c:delete val="0"/>
        <c:axPos val="l"/>
        <c:majorGridlines/>
        <c:title>
          <c:tx>
            <c:rich>
              <a:bodyPr/>
              <a:lstStyle/>
              <a:p>
                <a:pPr>
                  <a:defRPr/>
                </a:pPr>
                <a:r>
                  <a:rPr lang="en-US"/>
                  <a:t>pg/ml</a:t>
                </a:r>
              </a:p>
            </c:rich>
          </c:tx>
          <c:layout/>
          <c:overlay val="0"/>
        </c:title>
        <c:numFmt formatCode="General" sourceLinked="1"/>
        <c:majorTickMark val="none"/>
        <c:minorTickMark val="none"/>
        <c:tickLblPos val="nextTo"/>
        <c:crossAx val="99526528"/>
        <c:crosses val="autoZero"/>
        <c:crossBetween val="between"/>
      </c:valAx>
    </c:plotArea>
    <c:legend>
      <c:legendPos val="r"/>
      <c:layout>
        <c:manualLayout>
          <c:xMode val="edge"/>
          <c:yMode val="edge"/>
          <c:x val="0.73215671758979006"/>
          <c:y val="0.12730442584657273"/>
          <c:w val="0.25117661574354488"/>
          <c:h val="0.81311046826415867"/>
        </c:manualLayout>
      </c:layout>
      <c:overlay val="0"/>
    </c:legend>
    <c:plotVisOnly val="1"/>
    <c:dispBlanksAs val="gap"/>
    <c:showDLblsOverMax val="0"/>
  </c:chart>
  <c:spPr>
    <a:ln>
      <a:solidFill>
        <a:sysClr val="windowText" lastClr="000000"/>
      </a:solidFill>
    </a:ln>
  </c:spPr>
  <c:txPr>
    <a:bodyPr/>
    <a:lstStyle/>
    <a:p>
      <a:pPr>
        <a:defRPr sz="1050" b="1"/>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IL 10 in </a:t>
            </a:r>
            <a:r>
              <a:rPr lang="en-US" sz="1800"/>
              <a:t>Saliva</a:t>
            </a:r>
            <a:endParaRPr lang="en-US" sz="1600"/>
          </a:p>
        </c:rich>
      </c:tx>
      <c:layout/>
      <c:overlay val="0"/>
    </c:title>
    <c:autoTitleDeleted val="0"/>
    <c:plotArea>
      <c:layout>
        <c:manualLayout>
          <c:layoutTarget val="inner"/>
          <c:xMode val="edge"/>
          <c:yMode val="edge"/>
          <c:x val="9.6169740803617162E-2"/>
          <c:y val="0.12559774744009444"/>
          <c:w val="0.65349115489105514"/>
          <c:h val="0.7628526494008806"/>
        </c:manualLayout>
      </c:layout>
      <c:lineChart>
        <c:grouping val="standard"/>
        <c:varyColors val="0"/>
        <c:ser>
          <c:idx val="0"/>
          <c:order val="0"/>
          <c:tx>
            <c:strRef>
              <c:f>Panchakarama!$B$75</c:f>
              <c:strCache>
                <c:ptCount val="1"/>
                <c:pt idx="0">
                  <c:v>Healthy Mean</c:v>
                </c:pt>
              </c:strCache>
            </c:strRef>
          </c:tx>
          <c:marker>
            <c:spPr>
              <a:solidFill>
                <a:srgbClr val="00B0F0"/>
              </a:solidFill>
            </c:spPr>
          </c:marker>
          <c:cat>
            <c:strRef>
              <c:f>Panchakarama!$C$73:$E$74</c:f>
              <c:strCache>
                <c:ptCount val="3"/>
                <c:pt idx="0">
                  <c:v>A</c:v>
                </c:pt>
                <c:pt idx="1">
                  <c:v>B</c:v>
                </c:pt>
                <c:pt idx="2">
                  <c:v>C</c:v>
                </c:pt>
              </c:strCache>
            </c:strRef>
          </c:cat>
          <c:val>
            <c:numRef>
              <c:f>Panchakarama!$C$75:$E$75</c:f>
              <c:numCache>
                <c:formatCode>General</c:formatCode>
                <c:ptCount val="3"/>
                <c:pt idx="0">
                  <c:v>1.5</c:v>
                </c:pt>
              </c:numCache>
            </c:numRef>
          </c:val>
          <c:smooth val="0"/>
        </c:ser>
        <c:ser>
          <c:idx val="1"/>
          <c:order val="1"/>
          <c:tx>
            <c:strRef>
              <c:f>Panchakarama!$B$76</c:f>
              <c:strCache>
                <c:ptCount val="1"/>
                <c:pt idx="0">
                  <c:v>Control OC Mean</c:v>
                </c:pt>
              </c:strCache>
            </c:strRef>
          </c:tx>
          <c:spPr>
            <a:ln>
              <a:solidFill>
                <a:srgbClr val="FF0000"/>
              </a:solidFill>
              <a:prstDash val="sysDash"/>
            </a:ln>
          </c:spPr>
          <c:marker>
            <c:spPr>
              <a:solidFill>
                <a:srgbClr val="FF0000"/>
              </a:solidFill>
            </c:spPr>
          </c:marker>
          <c:cat>
            <c:strRef>
              <c:f>Panchakarama!$C$73:$E$74</c:f>
              <c:strCache>
                <c:ptCount val="3"/>
                <c:pt idx="0">
                  <c:v>A</c:v>
                </c:pt>
                <c:pt idx="1">
                  <c:v>B</c:v>
                </c:pt>
                <c:pt idx="2">
                  <c:v>C</c:v>
                </c:pt>
              </c:strCache>
            </c:strRef>
          </c:cat>
          <c:val>
            <c:numRef>
              <c:f>Panchakarama!$C$76:$E$76</c:f>
              <c:numCache>
                <c:formatCode>General</c:formatCode>
                <c:ptCount val="3"/>
                <c:pt idx="0">
                  <c:v>3</c:v>
                </c:pt>
                <c:pt idx="1">
                  <c:v>4</c:v>
                </c:pt>
                <c:pt idx="2">
                  <c:v>5.5</c:v>
                </c:pt>
              </c:numCache>
            </c:numRef>
          </c:val>
          <c:smooth val="0"/>
        </c:ser>
        <c:ser>
          <c:idx val="2"/>
          <c:order val="2"/>
          <c:tx>
            <c:strRef>
              <c:f>Panchakarama!$B$77</c:f>
              <c:strCache>
                <c:ptCount val="1"/>
                <c:pt idx="0">
                  <c:v>Test Pt Representative</c:v>
                </c:pt>
              </c:strCache>
            </c:strRef>
          </c:tx>
          <c:spPr>
            <a:ln>
              <a:solidFill>
                <a:srgbClr val="0000FF"/>
              </a:solidFill>
              <a:prstDash val="solid"/>
            </a:ln>
          </c:spPr>
          <c:marker>
            <c:spPr>
              <a:solidFill>
                <a:srgbClr val="0000FF"/>
              </a:solidFill>
            </c:spPr>
          </c:marker>
          <c:cat>
            <c:strRef>
              <c:f>Panchakarama!$C$73:$E$74</c:f>
              <c:strCache>
                <c:ptCount val="3"/>
                <c:pt idx="0">
                  <c:v>A</c:v>
                </c:pt>
                <c:pt idx="1">
                  <c:v>B</c:v>
                </c:pt>
                <c:pt idx="2">
                  <c:v>C</c:v>
                </c:pt>
              </c:strCache>
            </c:strRef>
          </c:cat>
          <c:val>
            <c:numRef>
              <c:f>Panchakarama!$C$77:$E$77</c:f>
              <c:numCache>
                <c:formatCode>General</c:formatCode>
                <c:ptCount val="3"/>
                <c:pt idx="0">
                  <c:v>6.2</c:v>
                </c:pt>
                <c:pt idx="1">
                  <c:v>4.5999999999999996</c:v>
                </c:pt>
                <c:pt idx="2">
                  <c:v>9.7000000000000011</c:v>
                </c:pt>
              </c:numCache>
            </c:numRef>
          </c:val>
          <c:smooth val="0"/>
        </c:ser>
        <c:ser>
          <c:idx val="3"/>
          <c:order val="3"/>
          <c:tx>
            <c:strRef>
              <c:f>Panchakarama!$B$78</c:f>
              <c:strCache>
                <c:ptCount val="1"/>
                <c:pt idx="0">
                  <c:v>Panchakarma Pt Representative</c:v>
                </c:pt>
              </c:strCache>
            </c:strRef>
          </c:tx>
          <c:spPr>
            <a:ln>
              <a:solidFill>
                <a:srgbClr val="006600"/>
              </a:solidFill>
              <a:prstDash val="dash"/>
            </a:ln>
          </c:spPr>
          <c:marker>
            <c:spPr>
              <a:solidFill>
                <a:srgbClr val="006600"/>
              </a:solidFill>
            </c:spPr>
          </c:marker>
          <c:cat>
            <c:strRef>
              <c:f>Panchakarama!$C$73:$E$74</c:f>
              <c:strCache>
                <c:ptCount val="3"/>
                <c:pt idx="0">
                  <c:v>A</c:v>
                </c:pt>
                <c:pt idx="1">
                  <c:v>B</c:v>
                </c:pt>
                <c:pt idx="2">
                  <c:v>C</c:v>
                </c:pt>
              </c:strCache>
            </c:strRef>
          </c:cat>
          <c:val>
            <c:numRef>
              <c:f>Panchakarama!$C$78:$E$78</c:f>
              <c:numCache>
                <c:formatCode>General</c:formatCode>
                <c:ptCount val="3"/>
                <c:pt idx="0">
                  <c:v>4.3</c:v>
                </c:pt>
                <c:pt idx="1">
                  <c:v>2.4</c:v>
                </c:pt>
                <c:pt idx="2">
                  <c:v>3.6</c:v>
                </c:pt>
              </c:numCache>
            </c:numRef>
          </c:val>
          <c:smooth val="0"/>
        </c:ser>
        <c:dLbls>
          <c:showLegendKey val="0"/>
          <c:showVal val="0"/>
          <c:showCatName val="0"/>
          <c:showSerName val="0"/>
          <c:showPercent val="0"/>
          <c:showBubbleSize val="0"/>
        </c:dLbls>
        <c:marker val="1"/>
        <c:smooth val="0"/>
        <c:axId val="99633408"/>
        <c:axId val="99651968"/>
      </c:lineChart>
      <c:catAx>
        <c:axId val="99633408"/>
        <c:scaling>
          <c:orientation val="minMax"/>
        </c:scaling>
        <c:delete val="0"/>
        <c:axPos val="b"/>
        <c:majorTickMark val="none"/>
        <c:minorTickMark val="none"/>
        <c:tickLblPos val="nextTo"/>
        <c:crossAx val="99651968"/>
        <c:crosses val="autoZero"/>
        <c:auto val="1"/>
        <c:lblAlgn val="ctr"/>
        <c:lblOffset val="100"/>
        <c:noMultiLvlLbl val="0"/>
      </c:catAx>
      <c:valAx>
        <c:axId val="99651968"/>
        <c:scaling>
          <c:orientation val="minMax"/>
        </c:scaling>
        <c:delete val="0"/>
        <c:axPos val="l"/>
        <c:majorGridlines/>
        <c:title>
          <c:tx>
            <c:rich>
              <a:bodyPr/>
              <a:lstStyle/>
              <a:p>
                <a:pPr>
                  <a:defRPr sz="1000"/>
                </a:pPr>
                <a:r>
                  <a:rPr lang="en-US" sz="1000"/>
                  <a:t>pg/ml</a:t>
                </a:r>
              </a:p>
            </c:rich>
          </c:tx>
          <c:layout/>
          <c:overlay val="0"/>
        </c:title>
        <c:numFmt formatCode="General" sourceLinked="1"/>
        <c:majorTickMark val="none"/>
        <c:minorTickMark val="none"/>
        <c:tickLblPos val="nextTo"/>
        <c:crossAx val="99633408"/>
        <c:crosses val="autoZero"/>
        <c:crossBetween val="between"/>
      </c:valAx>
    </c:plotArea>
    <c:legend>
      <c:legendPos val="r"/>
      <c:layout>
        <c:manualLayout>
          <c:xMode val="edge"/>
          <c:yMode val="edge"/>
          <c:x val="0.73248914405449983"/>
          <c:y val="0.11254980757383926"/>
          <c:w val="0.25279223938728834"/>
          <c:h val="0.73628064019579165"/>
        </c:manualLayout>
      </c:layout>
      <c:overlay val="0"/>
    </c:legend>
    <c:plotVisOnly val="1"/>
    <c:dispBlanksAs val="gap"/>
    <c:showDLblsOverMax val="0"/>
  </c:chart>
  <c:spPr>
    <a:ln>
      <a:solidFill>
        <a:sysClr val="windowText" lastClr="000000"/>
      </a:solidFill>
    </a:ln>
  </c:spPr>
  <c:txPr>
    <a:bodyPr/>
    <a:lstStyle/>
    <a:p>
      <a:pPr>
        <a:defRPr sz="105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Sheet1!$A$95</c:f>
              <c:strCache>
                <c:ptCount val="1"/>
                <c:pt idx="0">
                  <c:v>Karnofsky Score 
p = 0.0031</c:v>
                </c:pt>
              </c:strCache>
            </c:strRef>
          </c:tx>
          <c:spPr>
            <a:ln w="57150">
              <a:solidFill>
                <a:srgbClr val="7030A0"/>
              </a:solidFill>
            </a:ln>
          </c:spPr>
          <c:marker>
            <c:spPr>
              <a:ln w="57150">
                <a:solidFill>
                  <a:srgbClr val="7030A0"/>
                </a:solidFill>
              </a:ln>
            </c:spPr>
          </c:marker>
          <c:dLbls>
            <c:dLbl>
              <c:idx val="0"/>
              <c:layout>
                <c:manualLayout>
                  <c:x val="-2.0569185693934681E-2"/>
                  <c:y val="6.5640566214490451E-2"/>
                </c:manualLayout>
              </c:layout>
              <c:showLegendKey val="0"/>
              <c:showVal val="1"/>
              <c:showCatName val="0"/>
              <c:showSerName val="0"/>
              <c:showPercent val="0"/>
              <c:showBubbleSize val="0"/>
            </c:dLbl>
            <c:txPr>
              <a:bodyPr/>
              <a:lstStyle/>
              <a:p>
                <a:pPr>
                  <a:defRPr sz="1800" b="1"/>
                </a:pPr>
                <a:endParaRPr lang="en-US"/>
              </a:p>
            </c:txPr>
            <c:showLegendKey val="0"/>
            <c:showVal val="1"/>
            <c:showCatName val="0"/>
            <c:showSerName val="0"/>
            <c:showPercent val="0"/>
            <c:showBubbleSize val="0"/>
            <c:showLeaderLines val="0"/>
          </c:dLbls>
          <c:cat>
            <c:multiLvlStrRef>
              <c:f>Sheet1!$B$93:$F$94</c:f>
              <c:multiLvlStrCache>
                <c:ptCount val="5"/>
                <c:lvl>
                  <c:pt idx="0">
                    <c:v>A</c:v>
                  </c:pt>
                  <c:pt idx="1">
                    <c:v>B</c:v>
                  </c:pt>
                  <c:pt idx="3">
                    <c:v>A</c:v>
                  </c:pt>
                  <c:pt idx="4">
                    <c:v>B</c:v>
                  </c:pt>
                </c:lvl>
                <c:lvl>
                  <c:pt idx="0">
                    <c:v>Group 2</c:v>
                  </c:pt>
                  <c:pt idx="3">
                    <c:v>Group 1</c:v>
                  </c:pt>
                </c:lvl>
              </c:multiLvlStrCache>
            </c:multiLvlStrRef>
          </c:cat>
          <c:val>
            <c:numRef>
              <c:f>Sheet1!$B$95:$F$95</c:f>
              <c:numCache>
                <c:formatCode>General</c:formatCode>
                <c:ptCount val="5"/>
                <c:pt idx="0">
                  <c:v>78</c:v>
                </c:pt>
                <c:pt idx="1">
                  <c:v>79.14</c:v>
                </c:pt>
                <c:pt idx="3">
                  <c:v>80</c:v>
                </c:pt>
                <c:pt idx="4">
                  <c:v>72</c:v>
                </c:pt>
              </c:numCache>
            </c:numRef>
          </c:val>
          <c:smooth val="0"/>
        </c:ser>
        <c:dLbls>
          <c:showLegendKey val="0"/>
          <c:showVal val="1"/>
          <c:showCatName val="0"/>
          <c:showSerName val="0"/>
          <c:showPercent val="0"/>
          <c:showBubbleSize val="0"/>
        </c:dLbls>
        <c:marker val="1"/>
        <c:smooth val="0"/>
        <c:axId val="85717376"/>
        <c:axId val="85720064"/>
      </c:lineChart>
      <c:catAx>
        <c:axId val="85717376"/>
        <c:scaling>
          <c:orientation val="minMax"/>
        </c:scaling>
        <c:delete val="0"/>
        <c:axPos val="b"/>
        <c:majorTickMark val="none"/>
        <c:minorTickMark val="none"/>
        <c:tickLblPos val="nextTo"/>
        <c:txPr>
          <a:bodyPr/>
          <a:lstStyle/>
          <a:p>
            <a:pPr>
              <a:defRPr sz="1600" b="1"/>
            </a:pPr>
            <a:endParaRPr lang="en-US"/>
          </a:p>
        </c:txPr>
        <c:crossAx val="85720064"/>
        <c:crosses val="autoZero"/>
        <c:auto val="1"/>
        <c:lblAlgn val="ctr"/>
        <c:lblOffset val="100"/>
        <c:noMultiLvlLbl val="0"/>
      </c:catAx>
      <c:valAx>
        <c:axId val="85720064"/>
        <c:scaling>
          <c:orientation val="minMax"/>
        </c:scaling>
        <c:delete val="0"/>
        <c:axPos val="l"/>
        <c:majorGridlines/>
        <c:numFmt formatCode="General" sourceLinked="1"/>
        <c:majorTickMark val="none"/>
        <c:minorTickMark val="none"/>
        <c:tickLblPos val="nextTo"/>
        <c:txPr>
          <a:bodyPr/>
          <a:lstStyle/>
          <a:p>
            <a:pPr>
              <a:defRPr sz="1400" b="1"/>
            </a:pPr>
            <a:endParaRPr lang="en-US"/>
          </a:p>
        </c:txPr>
        <c:crossAx val="85717376"/>
        <c:crosses val="autoZero"/>
        <c:crossBetween val="between"/>
      </c:valAx>
      <c:spPr>
        <a:noFill/>
        <a:ln w="25400">
          <a:noFill/>
        </a:ln>
      </c:spPr>
    </c:plotArea>
    <c:legend>
      <c:legendPos val="r"/>
      <c:layout/>
      <c:overlay val="0"/>
      <c:txPr>
        <a:bodyPr/>
        <a:lstStyle/>
        <a:p>
          <a:pPr>
            <a:defRPr sz="20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Sheet1!$A$113</c:f>
              <c:strCache>
                <c:ptCount val="1"/>
                <c:pt idx="0">
                  <c:v>Functional
p value -  &lt; 0.0001</c:v>
                </c:pt>
              </c:strCache>
            </c:strRef>
          </c:tx>
          <c:spPr>
            <a:ln w="57150">
              <a:solidFill>
                <a:srgbClr val="FF3300"/>
              </a:solidFill>
            </a:ln>
          </c:spPr>
          <c:marker>
            <c:spPr>
              <a:ln w="57150">
                <a:solidFill>
                  <a:srgbClr val="FF3300"/>
                </a:solidFill>
              </a:ln>
            </c:spPr>
          </c:marker>
          <c:dLbls>
            <c:dLbl>
              <c:idx val="0"/>
              <c:layout>
                <c:manualLayout>
                  <c:x val="-3.9875110317213885E-2"/>
                  <c:y val="-7.3244862766810234E-2"/>
                </c:manualLayout>
              </c:layout>
              <c:showLegendKey val="0"/>
              <c:showVal val="1"/>
              <c:showCatName val="0"/>
              <c:showSerName val="0"/>
              <c:showPercent val="0"/>
              <c:showBubbleSize val="0"/>
            </c:dLbl>
            <c:dLbl>
              <c:idx val="1"/>
              <c:layout>
                <c:manualLayout>
                  <c:x val="-3.3229258597678203E-3"/>
                  <c:y val="-7.0532090071743297E-2"/>
                </c:manualLayout>
              </c:layout>
              <c:showLegendKey val="0"/>
              <c:showVal val="1"/>
              <c:showCatName val="0"/>
              <c:showSerName val="0"/>
              <c:showPercent val="0"/>
              <c:showBubbleSize val="0"/>
            </c:dLbl>
            <c:dLbl>
              <c:idx val="3"/>
              <c:layout>
                <c:manualLayout>
                  <c:x val="-2.1599018088490785E-2"/>
                  <c:y val="-6.781931737667618E-2"/>
                </c:manualLayout>
              </c:layout>
              <c:showLegendKey val="0"/>
              <c:showVal val="1"/>
              <c:showCatName val="0"/>
              <c:showSerName val="0"/>
              <c:showPercent val="0"/>
              <c:showBubbleSize val="0"/>
            </c:dLbl>
            <c:dLbl>
              <c:idx val="4"/>
              <c:layout>
                <c:manualLayout>
                  <c:x val="2.4921943948258644E-2"/>
                  <c:y val="-4.340436312107275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multiLvlStrRef>
              <c:f>Sheet1!$B$111:$F$112</c:f>
              <c:multiLvlStrCache>
                <c:ptCount val="5"/>
                <c:lvl>
                  <c:pt idx="0">
                    <c:v>A</c:v>
                  </c:pt>
                  <c:pt idx="1">
                    <c:v>B</c:v>
                  </c:pt>
                  <c:pt idx="3">
                    <c:v>A</c:v>
                  </c:pt>
                  <c:pt idx="4">
                    <c:v>B</c:v>
                  </c:pt>
                </c:lvl>
                <c:lvl>
                  <c:pt idx="0">
                    <c:v>Group 2</c:v>
                  </c:pt>
                  <c:pt idx="3">
                    <c:v>Group 1</c:v>
                  </c:pt>
                </c:lvl>
              </c:multiLvlStrCache>
            </c:multiLvlStrRef>
          </c:cat>
          <c:val>
            <c:numRef>
              <c:f>Sheet1!$B$113:$F$113</c:f>
              <c:numCache>
                <c:formatCode>General</c:formatCode>
                <c:ptCount val="5"/>
                <c:pt idx="0">
                  <c:v>84.11999999999999</c:v>
                </c:pt>
                <c:pt idx="1">
                  <c:v>84.5</c:v>
                </c:pt>
                <c:pt idx="3">
                  <c:v>97.78</c:v>
                </c:pt>
                <c:pt idx="4">
                  <c:v>57.5</c:v>
                </c:pt>
              </c:numCache>
            </c:numRef>
          </c:val>
          <c:smooth val="0"/>
        </c:ser>
        <c:ser>
          <c:idx val="2"/>
          <c:order val="1"/>
          <c:tx>
            <c:strRef>
              <c:f>Sheet1!$A$115</c:f>
              <c:strCache>
                <c:ptCount val="1"/>
                <c:pt idx="0">
                  <c:v>Global
p value -  &lt; 0.0001</c:v>
                </c:pt>
              </c:strCache>
            </c:strRef>
          </c:tx>
          <c:spPr>
            <a:ln w="57150"/>
          </c:spPr>
          <c:marker>
            <c:spPr>
              <a:ln w="57150"/>
            </c:spPr>
          </c:marker>
          <c:dLbls>
            <c:dLbl>
              <c:idx val="0"/>
              <c:layout>
                <c:manualLayout>
                  <c:x val="-4.9843887896517336E-2"/>
                  <c:y val="-5.1542681206273894E-2"/>
                </c:manualLayout>
              </c:layout>
              <c:showLegendKey val="0"/>
              <c:showVal val="1"/>
              <c:showCatName val="0"/>
              <c:showSerName val="0"/>
              <c:showPercent val="0"/>
              <c:showBubbleSize val="0"/>
            </c:dLbl>
            <c:dLbl>
              <c:idx val="1"/>
              <c:layout>
                <c:manualLayout>
                  <c:x val="-3.3229258597678203E-3"/>
                  <c:y val="-6.781931737667618E-2"/>
                </c:manualLayout>
              </c:layout>
              <c:showLegendKey val="0"/>
              <c:showVal val="1"/>
              <c:showCatName val="0"/>
              <c:showSerName val="0"/>
              <c:showPercent val="0"/>
              <c:showBubbleSize val="0"/>
            </c:dLbl>
            <c:dLbl>
              <c:idx val="3"/>
              <c:layout>
                <c:manualLayout>
                  <c:x val="-4.8182424966633379E-2"/>
                  <c:y val="8.95214989372127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multiLvlStrRef>
              <c:f>Sheet1!$B$111:$F$112</c:f>
              <c:multiLvlStrCache>
                <c:ptCount val="5"/>
                <c:lvl>
                  <c:pt idx="0">
                    <c:v>A</c:v>
                  </c:pt>
                  <c:pt idx="1">
                    <c:v>B</c:v>
                  </c:pt>
                  <c:pt idx="3">
                    <c:v>A</c:v>
                  </c:pt>
                  <c:pt idx="4">
                    <c:v>B</c:v>
                  </c:pt>
                </c:lvl>
                <c:lvl>
                  <c:pt idx="0">
                    <c:v>Group 2</c:v>
                  </c:pt>
                  <c:pt idx="3">
                    <c:v>Group 1</c:v>
                  </c:pt>
                </c:lvl>
              </c:multiLvlStrCache>
            </c:multiLvlStrRef>
          </c:cat>
          <c:val>
            <c:numRef>
              <c:f>Sheet1!$B$115:$F$115</c:f>
              <c:numCache>
                <c:formatCode>General</c:formatCode>
                <c:ptCount val="5"/>
                <c:pt idx="0">
                  <c:v>58.809999999999995</c:v>
                </c:pt>
                <c:pt idx="1">
                  <c:v>58.809999999999995</c:v>
                </c:pt>
                <c:pt idx="3">
                  <c:v>83.33</c:v>
                </c:pt>
                <c:pt idx="4">
                  <c:v>40.700000000000003</c:v>
                </c:pt>
              </c:numCache>
            </c:numRef>
          </c:val>
          <c:smooth val="0"/>
        </c:ser>
        <c:ser>
          <c:idx val="1"/>
          <c:order val="2"/>
          <c:tx>
            <c:strRef>
              <c:f>Sheet1!$A$114</c:f>
              <c:strCache>
                <c:ptCount val="1"/>
                <c:pt idx="0">
                  <c:v>Symptom
p value -  &lt; 0.0011</c:v>
                </c:pt>
              </c:strCache>
            </c:strRef>
          </c:tx>
          <c:spPr>
            <a:ln w="57150"/>
          </c:spPr>
          <c:marker>
            <c:spPr>
              <a:solidFill>
                <a:srgbClr val="7030A0"/>
              </a:solidFill>
              <a:ln w="57150"/>
            </c:spPr>
          </c:marker>
          <c:dPt>
            <c:idx val="0"/>
            <c:marker>
              <c:spPr>
                <a:solidFill>
                  <a:srgbClr val="7030A0"/>
                </a:solidFill>
                <a:ln w="57150">
                  <a:solidFill>
                    <a:schemeClr val="accent4">
                      <a:lumMod val="75000"/>
                    </a:schemeClr>
                  </a:solidFill>
                </a:ln>
              </c:spPr>
            </c:marker>
            <c:bubble3D val="0"/>
            <c:spPr>
              <a:ln w="57150">
                <a:solidFill>
                  <a:schemeClr val="accent4">
                    <a:lumMod val="75000"/>
                  </a:schemeClr>
                </a:solidFill>
              </a:ln>
            </c:spPr>
          </c:dPt>
          <c:dPt>
            <c:idx val="1"/>
            <c:marker>
              <c:spPr>
                <a:solidFill>
                  <a:srgbClr val="7030A0"/>
                </a:solidFill>
                <a:ln w="57150">
                  <a:solidFill>
                    <a:srgbClr val="7030A0"/>
                  </a:solidFill>
                </a:ln>
              </c:spPr>
            </c:marker>
            <c:bubble3D val="0"/>
            <c:spPr>
              <a:ln w="57150">
                <a:solidFill>
                  <a:srgbClr val="7030A0"/>
                </a:solidFill>
              </a:ln>
            </c:spPr>
          </c:dPt>
          <c:dPt>
            <c:idx val="4"/>
            <c:marker>
              <c:spPr>
                <a:solidFill>
                  <a:srgbClr val="7030A0"/>
                </a:solidFill>
                <a:ln w="57150">
                  <a:solidFill>
                    <a:srgbClr val="7030A0"/>
                  </a:solidFill>
                </a:ln>
              </c:spPr>
            </c:marker>
            <c:bubble3D val="0"/>
            <c:spPr>
              <a:ln w="57150">
                <a:solidFill>
                  <a:srgbClr val="7030A0"/>
                </a:solidFill>
              </a:ln>
            </c:spPr>
          </c:dPt>
          <c:dLbls>
            <c:dLbl>
              <c:idx val="0"/>
              <c:layout>
                <c:manualLayout>
                  <c:x val="-3.9875110317213885E-2"/>
                  <c:y val="-5.154268120627389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multiLvlStrRef>
              <c:f>Sheet1!$B$111:$F$112</c:f>
              <c:multiLvlStrCache>
                <c:ptCount val="5"/>
                <c:lvl>
                  <c:pt idx="0">
                    <c:v>A</c:v>
                  </c:pt>
                  <c:pt idx="1">
                    <c:v>B</c:v>
                  </c:pt>
                  <c:pt idx="3">
                    <c:v>A</c:v>
                  </c:pt>
                  <c:pt idx="4">
                    <c:v>B</c:v>
                  </c:pt>
                </c:lvl>
                <c:lvl>
                  <c:pt idx="0">
                    <c:v>Group 2</c:v>
                  </c:pt>
                  <c:pt idx="3">
                    <c:v>Group 1</c:v>
                  </c:pt>
                </c:lvl>
              </c:multiLvlStrCache>
            </c:multiLvlStrRef>
          </c:cat>
          <c:val>
            <c:numRef>
              <c:f>Sheet1!$B$114:$F$114</c:f>
              <c:numCache>
                <c:formatCode>General</c:formatCode>
                <c:ptCount val="5"/>
                <c:pt idx="0">
                  <c:v>24.759999999999991</c:v>
                </c:pt>
                <c:pt idx="1">
                  <c:v>19</c:v>
                </c:pt>
                <c:pt idx="3">
                  <c:v>17.95</c:v>
                </c:pt>
                <c:pt idx="4">
                  <c:v>32.67</c:v>
                </c:pt>
              </c:numCache>
            </c:numRef>
          </c:val>
          <c:smooth val="0"/>
        </c:ser>
        <c:dLbls>
          <c:showLegendKey val="0"/>
          <c:showVal val="1"/>
          <c:showCatName val="0"/>
          <c:showSerName val="0"/>
          <c:showPercent val="0"/>
          <c:showBubbleSize val="0"/>
        </c:dLbls>
        <c:marker val="1"/>
        <c:smooth val="0"/>
        <c:axId val="88498944"/>
        <c:axId val="88500480"/>
      </c:lineChart>
      <c:catAx>
        <c:axId val="88498944"/>
        <c:scaling>
          <c:orientation val="minMax"/>
        </c:scaling>
        <c:delete val="0"/>
        <c:axPos val="b"/>
        <c:majorTickMark val="none"/>
        <c:minorTickMark val="none"/>
        <c:tickLblPos val="nextTo"/>
        <c:crossAx val="88500480"/>
        <c:crosses val="autoZero"/>
        <c:auto val="1"/>
        <c:lblAlgn val="ctr"/>
        <c:lblOffset val="100"/>
        <c:noMultiLvlLbl val="0"/>
      </c:catAx>
      <c:valAx>
        <c:axId val="88500480"/>
        <c:scaling>
          <c:orientation val="minMax"/>
        </c:scaling>
        <c:delete val="0"/>
        <c:axPos val="l"/>
        <c:majorGridlines/>
        <c:numFmt formatCode="General" sourceLinked="1"/>
        <c:majorTickMark val="none"/>
        <c:minorTickMark val="none"/>
        <c:tickLblPos val="nextTo"/>
        <c:crossAx val="88498944"/>
        <c:crosses val="autoZero"/>
        <c:crossBetween val="between"/>
      </c:valAx>
    </c:plotArea>
    <c:legend>
      <c:legendPos val="r"/>
      <c:layout>
        <c:manualLayout>
          <c:xMode val="edge"/>
          <c:yMode val="edge"/>
          <c:x val="0.74054594886932867"/>
          <c:y val="0.16089262610708363"/>
          <c:w val="0.24948527355136804"/>
          <c:h val="0.7161933519126219"/>
        </c:manualLayout>
      </c:layout>
      <c:overlay val="0"/>
    </c:legend>
    <c:plotVisOnly val="1"/>
    <c:dispBlanksAs val="gap"/>
    <c:showDLblsOverMax val="0"/>
  </c:chart>
  <c:txPr>
    <a:bodyPr/>
    <a:lstStyle/>
    <a:p>
      <a:pPr>
        <a:defRPr sz="18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CD 3 in </a:t>
            </a:r>
            <a:r>
              <a:rPr lang="en-US" dirty="0" smtClean="0"/>
              <a:t>PBMC</a:t>
            </a:r>
            <a:endParaRPr lang="en-US" dirty="0"/>
          </a:p>
        </c:rich>
      </c:tx>
      <c:layout/>
      <c:overlay val="0"/>
    </c:title>
    <c:autoTitleDeleted val="0"/>
    <c:plotArea>
      <c:layout>
        <c:manualLayout>
          <c:layoutTarget val="inner"/>
          <c:xMode val="edge"/>
          <c:yMode val="edge"/>
          <c:x val="0.12415077902496242"/>
          <c:y val="0.15148846340588162"/>
          <c:w val="0.62481979114312991"/>
          <c:h val="0.74568575710878227"/>
        </c:manualLayout>
      </c:layout>
      <c:lineChart>
        <c:grouping val="standard"/>
        <c:varyColors val="0"/>
        <c:ser>
          <c:idx val="0"/>
          <c:order val="0"/>
          <c:tx>
            <c:strRef>
              <c:f>Panchakarama!$CH$83</c:f>
              <c:strCache>
                <c:ptCount val="1"/>
                <c:pt idx="0">
                  <c:v>Healthy Mean</c:v>
                </c:pt>
              </c:strCache>
            </c:strRef>
          </c:tx>
          <c:marker>
            <c:spPr>
              <a:solidFill>
                <a:srgbClr val="00B0F0"/>
              </a:solidFill>
            </c:spPr>
          </c:marker>
          <c:cat>
            <c:strRef>
              <c:f>Panchakarama!$CI$82:$CK$82</c:f>
              <c:strCache>
                <c:ptCount val="3"/>
                <c:pt idx="0">
                  <c:v>A</c:v>
                </c:pt>
                <c:pt idx="1">
                  <c:v>B</c:v>
                </c:pt>
                <c:pt idx="2">
                  <c:v>C</c:v>
                </c:pt>
              </c:strCache>
            </c:strRef>
          </c:cat>
          <c:val>
            <c:numRef>
              <c:f>Panchakarama!$CI$83:$CK$83</c:f>
              <c:numCache>
                <c:formatCode>General</c:formatCode>
                <c:ptCount val="3"/>
                <c:pt idx="0">
                  <c:v>30.5</c:v>
                </c:pt>
              </c:numCache>
            </c:numRef>
          </c:val>
          <c:smooth val="0"/>
        </c:ser>
        <c:ser>
          <c:idx val="1"/>
          <c:order val="1"/>
          <c:tx>
            <c:strRef>
              <c:f>Panchakarama!$CH$84</c:f>
              <c:strCache>
                <c:ptCount val="1"/>
                <c:pt idx="0">
                  <c:v>Control OC Mean</c:v>
                </c:pt>
              </c:strCache>
            </c:strRef>
          </c:tx>
          <c:spPr>
            <a:ln>
              <a:solidFill>
                <a:srgbClr val="FF0000"/>
              </a:solidFill>
              <a:prstDash val="dash"/>
            </a:ln>
          </c:spPr>
          <c:marker>
            <c:spPr>
              <a:solidFill>
                <a:srgbClr val="FF0000"/>
              </a:solidFill>
            </c:spPr>
          </c:marker>
          <c:cat>
            <c:strRef>
              <c:f>Panchakarama!$CI$82:$CK$82</c:f>
              <c:strCache>
                <c:ptCount val="3"/>
                <c:pt idx="0">
                  <c:v>A</c:v>
                </c:pt>
                <c:pt idx="1">
                  <c:v>B</c:v>
                </c:pt>
                <c:pt idx="2">
                  <c:v>C</c:v>
                </c:pt>
              </c:strCache>
            </c:strRef>
          </c:cat>
          <c:val>
            <c:numRef>
              <c:f>Panchakarama!$CI$84:$CK$84</c:f>
              <c:numCache>
                <c:formatCode>General</c:formatCode>
                <c:ptCount val="3"/>
                <c:pt idx="0">
                  <c:v>27</c:v>
                </c:pt>
                <c:pt idx="1">
                  <c:v>49.5</c:v>
                </c:pt>
                <c:pt idx="2">
                  <c:v>46.5</c:v>
                </c:pt>
              </c:numCache>
            </c:numRef>
          </c:val>
          <c:smooth val="0"/>
        </c:ser>
        <c:ser>
          <c:idx val="2"/>
          <c:order val="2"/>
          <c:tx>
            <c:strRef>
              <c:f>Panchakarama!$CH$85</c:f>
              <c:strCache>
                <c:ptCount val="1"/>
                <c:pt idx="0">
                  <c:v>Test Pt Representative</c:v>
                </c:pt>
              </c:strCache>
            </c:strRef>
          </c:tx>
          <c:spPr>
            <a:ln>
              <a:solidFill>
                <a:srgbClr val="0000FF"/>
              </a:solidFill>
            </a:ln>
          </c:spPr>
          <c:marker>
            <c:spPr>
              <a:solidFill>
                <a:srgbClr val="0000FF"/>
              </a:solidFill>
            </c:spPr>
          </c:marker>
          <c:cat>
            <c:strRef>
              <c:f>Panchakarama!$CI$82:$CK$82</c:f>
              <c:strCache>
                <c:ptCount val="3"/>
                <c:pt idx="0">
                  <c:v>A</c:v>
                </c:pt>
                <c:pt idx="1">
                  <c:v>B</c:v>
                </c:pt>
                <c:pt idx="2">
                  <c:v>C</c:v>
                </c:pt>
              </c:strCache>
            </c:strRef>
          </c:cat>
          <c:val>
            <c:numRef>
              <c:f>Panchakarama!$CI$85:$CK$85</c:f>
              <c:numCache>
                <c:formatCode>General</c:formatCode>
                <c:ptCount val="3"/>
                <c:pt idx="0">
                  <c:v>42</c:v>
                </c:pt>
                <c:pt idx="1">
                  <c:v>41</c:v>
                </c:pt>
                <c:pt idx="2">
                  <c:v>50</c:v>
                </c:pt>
              </c:numCache>
            </c:numRef>
          </c:val>
          <c:smooth val="0"/>
        </c:ser>
        <c:ser>
          <c:idx val="3"/>
          <c:order val="3"/>
          <c:tx>
            <c:strRef>
              <c:f>Panchakarama!$CH$86</c:f>
              <c:strCache>
                <c:ptCount val="1"/>
                <c:pt idx="0">
                  <c:v>Panchakarma Pt Representative</c:v>
                </c:pt>
              </c:strCache>
            </c:strRef>
          </c:tx>
          <c:spPr>
            <a:ln>
              <a:solidFill>
                <a:srgbClr val="006600"/>
              </a:solidFill>
              <a:prstDash val="sysDash"/>
            </a:ln>
          </c:spPr>
          <c:marker>
            <c:spPr>
              <a:solidFill>
                <a:srgbClr val="006600"/>
              </a:solidFill>
            </c:spPr>
          </c:marker>
          <c:cat>
            <c:strRef>
              <c:f>Panchakarama!$CI$82:$CK$82</c:f>
              <c:strCache>
                <c:ptCount val="3"/>
                <c:pt idx="0">
                  <c:v>A</c:v>
                </c:pt>
                <c:pt idx="1">
                  <c:v>B</c:v>
                </c:pt>
                <c:pt idx="2">
                  <c:v>C</c:v>
                </c:pt>
              </c:strCache>
            </c:strRef>
          </c:cat>
          <c:val>
            <c:numRef>
              <c:f>Panchakarama!$CI$86:$CK$86</c:f>
              <c:numCache>
                <c:formatCode>General</c:formatCode>
                <c:ptCount val="3"/>
                <c:pt idx="0">
                  <c:v>58</c:v>
                </c:pt>
                <c:pt idx="1">
                  <c:v>32</c:v>
                </c:pt>
                <c:pt idx="2">
                  <c:v>50</c:v>
                </c:pt>
              </c:numCache>
            </c:numRef>
          </c:val>
          <c:smooth val="0"/>
        </c:ser>
        <c:dLbls>
          <c:showLegendKey val="0"/>
          <c:showVal val="0"/>
          <c:showCatName val="0"/>
          <c:showSerName val="0"/>
          <c:showPercent val="0"/>
          <c:showBubbleSize val="0"/>
        </c:dLbls>
        <c:marker val="1"/>
        <c:smooth val="0"/>
        <c:axId val="96144000"/>
        <c:axId val="96162560"/>
      </c:lineChart>
      <c:catAx>
        <c:axId val="96144000"/>
        <c:scaling>
          <c:orientation val="minMax"/>
        </c:scaling>
        <c:delete val="0"/>
        <c:axPos val="b"/>
        <c:majorTickMark val="none"/>
        <c:minorTickMark val="none"/>
        <c:tickLblPos val="nextTo"/>
        <c:crossAx val="96162560"/>
        <c:crosses val="autoZero"/>
        <c:auto val="1"/>
        <c:lblAlgn val="ctr"/>
        <c:lblOffset val="100"/>
        <c:noMultiLvlLbl val="0"/>
      </c:catAx>
      <c:valAx>
        <c:axId val="96162560"/>
        <c:scaling>
          <c:orientation val="minMax"/>
        </c:scaling>
        <c:delete val="0"/>
        <c:axPos val="l"/>
        <c:majorGridlines/>
        <c:title>
          <c:tx>
            <c:rich>
              <a:bodyPr/>
              <a:lstStyle/>
              <a:p>
                <a:pPr>
                  <a:defRPr b="1"/>
                </a:pPr>
                <a:r>
                  <a:rPr lang="en-US" b="1"/>
                  <a:t>% of Lymphocytes</a:t>
                </a:r>
              </a:p>
            </c:rich>
          </c:tx>
          <c:layout/>
          <c:overlay val="0"/>
        </c:title>
        <c:numFmt formatCode="General" sourceLinked="1"/>
        <c:majorTickMark val="none"/>
        <c:minorTickMark val="none"/>
        <c:tickLblPos val="nextTo"/>
        <c:crossAx val="96144000"/>
        <c:crosses val="autoZero"/>
        <c:crossBetween val="between"/>
      </c:valAx>
    </c:plotArea>
    <c:legend>
      <c:legendPos val="r"/>
      <c:layout>
        <c:manualLayout>
          <c:xMode val="edge"/>
          <c:yMode val="edge"/>
          <c:x val="0.75922222222222224"/>
          <c:y val="0.15652711984151521"/>
          <c:w val="0.22411111111111134"/>
          <c:h val="0.8073358189676143"/>
        </c:manualLayout>
      </c:layout>
      <c:overlay val="0"/>
    </c:legend>
    <c:plotVisOnly val="1"/>
    <c:dispBlanksAs val="gap"/>
    <c:showDLblsOverMax val="0"/>
  </c:chart>
  <c:spPr>
    <a:ln>
      <a:solidFill>
        <a:schemeClr val="tx1"/>
      </a:solidFill>
    </a:ln>
  </c:spPr>
  <c:txPr>
    <a:bodyPr/>
    <a:lstStyle/>
    <a:p>
      <a:pPr>
        <a:defRPr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CD 4 in</a:t>
            </a:r>
            <a:r>
              <a:rPr lang="en-US" baseline="0" dirty="0"/>
              <a:t> </a:t>
            </a:r>
            <a:r>
              <a:rPr lang="en-US" baseline="0" dirty="0" smtClean="0"/>
              <a:t>PBMC</a:t>
            </a:r>
            <a:endParaRPr lang="en-US" dirty="0"/>
          </a:p>
        </c:rich>
      </c:tx>
      <c:layout/>
      <c:overlay val="0"/>
    </c:title>
    <c:autoTitleDeleted val="0"/>
    <c:plotArea>
      <c:layout>
        <c:manualLayout>
          <c:layoutTarget val="inner"/>
          <c:xMode val="edge"/>
          <c:yMode val="edge"/>
          <c:x val="0.13572323571904726"/>
          <c:y val="0.18021367521367518"/>
          <c:w val="0.61282733570072911"/>
          <c:h val="0.70234672589003233"/>
        </c:manualLayout>
      </c:layout>
      <c:lineChart>
        <c:grouping val="standard"/>
        <c:varyColors val="0"/>
        <c:ser>
          <c:idx val="0"/>
          <c:order val="0"/>
          <c:tx>
            <c:strRef>
              <c:f>Panchakarama!$CL$83</c:f>
              <c:strCache>
                <c:ptCount val="1"/>
                <c:pt idx="0">
                  <c:v>Healthy Mean</c:v>
                </c:pt>
              </c:strCache>
            </c:strRef>
          </c:tx>
          <c:marker>
            <c:spPr>
              <a:solidFill>
                <a:srgbClr val="00B0F0"/>
              </a:solidFill>
            </c:spPr>
          </c:marker>
          <c:cat>
            <c:strRef>
              <c:f>Panchakarama!$CM$82:$CO$82</c:f>
              <c:strCache>
                <c:ptCount val="3"/>
                <c:pt idx="0">
                  <c:v>A</c:v>
                </c:pt>
                <c:pt idx="1">
                  <c:v>B</c:v>
                </c:pt>
                <c:pt idx="2">
                  <c:v>C</c:v>
                </c:pt>
              </c:strCache>
            </c:strRef>
          </c:cat>
          <c:val>
            <c:numRef>
              <c:f>Panchakarama!$CM$83:$CO$83</c:f>
              <c:numCache>
                <c:formatCode>General</c:formatCode>
                <c:ptCount val="3"/>
                <c:pt idx="0">
                  <c:v>19.5</c:v>
                </c:pt>
              </c:numCache>
            </c:numRef>
          </c:val>
          <c:smooth val="0"/>
        </c:ser>
        <c:ser>
          <c:idx val="1"/>
          <c:order val="1"/>
          <c:tx>
            <c:strRef>
              <c:f>Panchakarama!$CL$84</c:f>
              <c:strCache>
                <c:ptCount val="1"/>
                <c:pt idx="0">
                  <c:v>Control OC Mean</c:v>
                </c:pt>
              </c:strCache>
            </c:strRef>
          </c:tx>
          <c:spPr>
            <a:ln>
              <a:solidFill>
                <a:srgbClr val="FF0000"/>
              </a:solidFill>
              <a:prstDash val="dash"/>
            </a:ln>
          </c:spPr>
          <c:marker>
            <c:spPr>
              <a:solidFill>
                <a:srgbClr val="FF0000"/>
              </a:solidFill>
            </c:spPr>
          </c:marker>
          <c:cat>
            <c:strRef>
              <c:f>Panchakarama!$CM$82:$CO$82</c:f>
              <c:strCache>
                <c:ptCount val="3"/>
                <c:pt idx="0">
                  <c:v>A</c:v>
                </c:pt>
                <c:pt idx="1">
                  <c:v>B</c:v>
                </c:pt>
                <c:pt idx="2">
                  <c:v>C</c:v>
                </c:pt>
              </c:strCache>
            </c:strRef>
          </c:cat>
          <c:val>
            <c:numRef>
              <c:f>Panchakarama!$CM$84:$CO$84</c:f>
              <c:numCache>
                <c:formatCode>General</c:formatCode>
                <c:ptCount val="3"/>
                <c:pt idx="0">
                  <c:v>24.5</c:v>
                </c:pt>
                <c:pt idx="1">
                  <c:v>47.5</c:v>
                </c:pt>
                <c:pt idx="2">
                  <c:v>45</c:v>
                </c:pt>
              </c:numCache>
            </c:numRef>
          </c:val>
          <c:smooth val="0"/>
        </c:ser>
        <c:ser>
          <c:idx val="2"/>
          <c:order val="2"/>
          <c:tx>
            <c:strRef>
              <c:f>Panchakarama!$CL$85</c:f>
              <c:strCache>
                <c:ptCount val="1"/>
                <c:pt idx="0">
                  <c:v>Test Pt Representative</c:v>
                </c:pt>
              </c:strCache>
            </c:strRef>
          </c:tx>
          <c:spPr>
            <a:ln>
              <a:solidFill>
                <a:srgbClr val="0000FF"/>
              </a:solidFill>
            </a:ln>
          </c:spPr>
          <c:marker>
            <c:spPr>
              <a:solidFill>
                <a:srgbClr val="0000FF"/>
              </a:solidFill>
            </c:spPr>
          </c:marker>
          <c:cat>
            <c:strRef>
              <c:f>Panchakarama!$CM$82:$CO$82</c:f>
              <c:strCache>
                <c:ptCount val="3"/>
                <c:pt idx="0">
                  <c:v>A</c:v>
                </c:pt>
                <c:pt idx="1">
                  <c:v>B</c:v>
                </c:pt>
                <c:pt idx="2">
                  <c:v>C</c:v>
                </c:pt>
              </c:strCache>
            </c:strRef>
          </c:cat>
          <c:val>
            <c:numRef>
              <c:f>Panchakarama!$CM$85:$CO$85</c:f>
              <c:numCache>
                <c:formatCode>General</c:formatCode>
                <c:ptCount val="3"/>
                <c:pt idx="0">
                  <c:v>31</c:v>
                </c:pt>
                <c:pt idx="1">
                  <c:v>31</c:v>
                </c:pt>
                <c:pt idx="2">
                  <c:v>39</c:v>
                </c:pt>
              </c:numCache>
            </c:numRef>
          </c:val>
          <c:smooth val="0"/>
        </c:ser>
        <c:ser>
          <c:idx val="3"/>
          <c:order val="3"/>
          <c:tx>
            <c:strRef>
              <c:f>Panchakarama!$CL$86</c:f>
              <c:strCache>
                <c:ptCount val="1"/>
                <c:pt idx="0">
                  <c:v>Panchakarma Pt Representative</c:v>
                </c:pt>
              </c:strCache>
            </c:strRef>
          </c:tx>
          <c:spPr>
            <a:ln>
              <a:solidFill>
                <a:srgbClr val="006600"/>
              </a:solidFill>
              <a:prstDash val="sysDash"/>
            </a:ln>
          </c:spPr>
          <c:marker>
            <c:spPr>
              <a:solidFill>
                <a:srgbClr val="006600"/>
              </a:solidFill>
            </c:spPr>
          </c:marker>
          <c:cat>
            <c:strRef>
              <c:f>Panchakarama!$CM$82:$CO$82</c:f>
              <c:strCache>
                <c:ptCount val="3"/>
                <c:pt idx="0">
                  <c:v>A</c:v>
                </c:pt>
                <c:pt idx="1">
                  <c:v>B</c:v>
                </c:pt>
                <c:pt idx="2">
                  <c:v>C</c:v>
                </c:pt>
              </c:strCache>
            </c:strRef>
          </c:cat>
          <c:val>
            <c:numRef>
              <c:f>Panchakarama!$CM$86:$CO$86</c:f>
              <c:numCache>
                <c:formatCode>General</c:formatCode>
                <c:ptCount val="3"/>
                <c:pt idx="0">
                  <c:v>27</c:v>
                </c:pt>
                <c:pt idx="1">
                  <c:v>15</c:v>
                </c:pt>
                <c:pt idx="2">
                  <c:v>30</c:v>
                </c:pt>
              </c:numCache>
            </c:numRef>
          </c:val>
          <c:smooth val="0"/>
        </c:ser>
        <c:dLbls>
          <c:showLegendKey val="0"/>
          <c:showVal val="0"/>
          <c:showCatName val="0"/>
          <c:showSerName val="0"/>
          <c:showPercent val="0"/>
          <c:showBubbleSize val="0"/>
        </c:dLbls>
        <c:marker val="1"/>
        <c:smooth val="0"/>
        <c:axId val="96181248"/>
        <c:axId val="96195712"/>
      </c:lineChart>
      <c:catAx>
        <c:axId val="96181248"/>
        <c:scaling>
          <c:orientation val="minMax"/>
        </c:scaling>
        <c:delete val="0"/>
        <c:axPos val="b"/>
        <c:majorTickMark val="none"/>
        <c:minorTickMark val="none"/>
        <c:tickLblPos val="nextTo"/>
        <c:txPr>
          <a:bodyPr/>
          <a:lstStyle/>
          <a:p>
            <a:pPr>
              <a:defRPr b="1"/>
            </a:pPr>
            <a:endParaRPr lang="en-US"/>
          </a:p>
        </c:txPr>
        <c:crossAx val="96195712"/>
        <c:crosses val="autoZero"/>
        <c:auto val="1"/>
        <c:lblAlgn val="ctr"/>
        <c:lblOffset val="100"/>
        <c:noMultiLvlLbl val="0"/>
      </c:catAx>
      <c:valAx>
        <c:axId val="96195712"/>
        <c:scaling>
          <c:orientation val="minMax"/>
        </c:scaling>
        <c:delete val="0"/>
        <c:axPos val="l"/>
        <c:majorGridlines/>
        <c:title>
          <c:tx>
            <c:rich>
              <a:bodyPr/>
              <a:lstStyle/>
              <a:p>
                <a:pPr>
                  <a:defRPr b="1"/>
                </a:pPr>
                <a:r>
                  <a:rPr lang="en-US" b="1"/>
                  <a:t>% of Lymphocytes</a:t>
                </a:r>
              </a:p>
            </c:rich>
          </c:tx>
          <c:layout/>
          <c:overlay val="0"/>
        </c:title>
        <c:numFmt formatCode="General" sourceLinked="1"/>
        <c:majorTickMark val="none"/>
        <c:minorTickMark val="none"/>
        <c:tickLblPos val="nextTo"/>
        <c:txPr>
          <a:bodyPr/>
          <a:lstStyle/>
          <a:p>
            <a:pPr>
              <a:defRPr b="1"/>
            </a:pPr>
            <a:endParaRPr lang="en-US"/>
          </a:p>
        </c:txPr>
        <c:crossAx val="96181248"/>
        <c:crosses val="autoZero"/>
        <c:crossBetween val="between"/>
      </c:valAx>
    </c:plotArea>
    <c:legend>
      <c:legendPos val="tr"/>
      <c:layout>
        <c:manualLayout>
          <c:xMode val="edge"/>
          <c:yMode val="edge"/>
          <c:x val="0.70832410277734159"/>
          <c:y val="0.12809845884649076"/>
          <c:w val="0.27244942706632824"/>
          <c:h val="0.87057002490073354"/>
        </c:manualLayout>
      </c:layout>
      <c:overlay val="0"/>
      <c:txPr>
        <a:bodyPr/>
        <a:lstStyle/>
        <a:p>
          <a:pPr>
            <a:defRPr sz="990" b="1" baseline="0"/>
          </a:pPr>
          <a:endParaRPr lang="en-US"/>
        </a:p>
      </c:txPr>
    </c:legend>
    <c:plotVisOnly val="1"/>
    <c:dispBlanksAs val="gap"/>
    <c:showDLblsOverMax val="0"/>
  </c:chart>
  <c:spPr>
    <a:ln>
      <a:solidFill>
        <a:sysClr val="windowText" lastClr="000000"/>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Total CD 8  in </a:t>
            </a:r>
            <a:r>
              <a:rPr lang="en-US" sz="1800" dirty="0" smtClean="0"/>
              <a:t>PBMC</a:t>
            </a:r>
            <a:endParaRPr lang="en-US" sz="1800" dirty="0"/>
          </a:p>
        </c:rich>
      </c:tx>
      <c:layout/>
      <c:overlay val="0"/>
    </c:title>
    <c:autoTitleDeleted val="0"/>
    <c:plotArea>
      <c:layout>
        <c:manualLayout>
          <c:layoutTarget val="inner"/>
          <c:xMode val="edge"/>
          <c:yMode val="edge"/>
          <c:x val="0.136634250294874"/>
          <c:y val="0.14201343662922242"/>
          <c:w val="0.65343899754466173"/>
          <c:h val="0.73560268930347816"/>
        </c:manualLayout>
      </c:layout>
      <c:lineChart>
        <c:grouping val="standard"/>
        <c:varyColors val="0"/>
        <c:ser>
          <c:idx val="0"/>
          <c:order val="0"/>
          <c:tx>
            <c:strRef>
              <c:f>Panchakarama!$CP$83</c:f>
              <c:strCache>
                <c:ptCount val="1"/>
                <c:pt idx="0">
                  <c:v>Healthy Mean</c:v>
                </c:pt>
              </c:strCache>
            </c:strRef>
          </c:tx>
          <c:marker>
            <c:spPr>
              <a:solidFill>
                <a:srgbClr val="00B0F0"/>
              </a:solidFill>
            </c:spPr>
          </c:marker>
          <c:cat>
            <c:strRef>
              <c:f>Panchakarama!$CQ$82:$CS$82</c:f>
              <c:strCache>
                <c:ptCount val="3"/>
                <c:pt idx="0">
                  <c:v>A</c:v>
                </c:pt>
                <c:pt idx="1">
                  <c:v>B</c:v>
                </c:pt>
                <c:pt idx="2">
                  <c:v>C</c:v>
                </c:pt>
              </c:strCache>
            </c:strRef>
          </c:cat>
          <c:val>
            <c:numRef>
              <c:f>Panchakarama!$CQ$83:$CS$83</c:f>
              <c:numCache>
                <c:formatCode>General</c:formatCode>
                <c:ptCount val="3"/>
                <c:pt idx="0">
                  <c:v>9.5</c:v>
                </c:pt>
              </c:numCache>
            </c:numRef>
          </c:val>
          <c:smooth val="0"/>
        </c:ser>
        <c:ser>
          <c:idx val="1"/>
          <c:order val="1"/>
          <c:tx>
            <c:strRef>
              <c:f>Panchakarama!$CP$84</c:f>
              <c:strCache>
                <c:ptCount val="1"/>
                <c:pt idx="0">
                  <c:v>Control OC Mean</c:v>
                </c:pt>
              </c:strCache>
            </c:strRef>
          </c:tx>
          <c:spPr>
            <a:ln>
              <a:solidFill>
                <a:srgbClr val="FF0000"/>
              </a:solidFill>
              <a:prstDash val="dash"/>
            </a:ln>
          </c:spPr>
          <c:marker>
            <c:spPr>
              <a:solidFill>
                <a:srgbClr val="FF0000"/>
              </a:solidFill>
            </c:spPr>
          </c:marker>
          <c:cat>
            <c:strRef>
              <c:f>Panchakarama!$CQ$82:$CS$82</c:f>
              <c:strCache>
                <c:ptCount val="3"/>
                <c:pt idx="0">
                  <c:v>A</c:v>
                </c:pt>
                <c:pt idx="1">
                  <c:v>B</c:v>
                </c:pt>
                <c:pt idx="2">
                  <c:v>C</c:v>
                </c:pt>
              </c:strCache>
            </c:strRef>
          </c:cat>
          <c:val>
            <c:numRef>
              <c:f>Panchakarama!$CQ$84:$CS$84</c:f>
              <c:numCache>
                <c:formatCode>General</c:formatCode>
                <c:ptCount val="3"/>
                <c:pt idx="0">
                  <c:v>4</c:v>
                </c:pt>
                <c:pt idx="1">
                  <c:v>4.5</c:v>
                </c:pt>
                <c:pt idx="2">
                  <c:v>6</c:v>
                </c:pt>
              </c:numCache>
            </c:numRef>
          </c:val>
          <c:smooth val="0"/>
        </c:ser>
        <c:ser>
          <c:idx val="2"/>
          <c:order val="2"/>
          <c:tx>
            <c:strRef>
              <c:f>Panchakarama!$CP$85</c:f>
              <c:strCache>
                <c:ptCount val="1"/>
                <c:pt idx="0">
                  <c:v>Test Pt Representative</c:v>
                </c:pt>
              </c:strCache>
            </c:strRef>
          </c:tx>
          <c:spPr>
            <a:ln>
              <a:solidFill>
                <a:srgbClr val="0000FF"/>
              </a:solidFill>
            </a:ln>
          </c:spPr>
          <c:marker>
            <c:spPr>
              <a:solidFill>
                <a:srgbClr val="0000FF"/>
              </a:solidFill>
            </c:spPr>
          </c:marker>
          <c:cat>
            <c:strRef>
              <c:f>Panchakarama!$CQ$82:$CS$82</c:f>
              <c:strCache>
                <c:ptCount val="3"/>
                <c:pt idx="0">
                  <c:v>A</c:v>
                </c:pt>
                <c:pt idx="1">
                  <c:v>B</c:v>
                </c:pt>
                <c:pt idx="2">
                  <c:v>C</c:v>
                </c:pt>
              </c:strCache>
            </c:strRef>
          </c:cat>
          <c:val>
            <c:numRef>
              <c:f>Panchakarama!$CQ$85:$CS$85</c:f>
              <c:numCache>
                <c:formatCode>General</c:formatCode>
                <c:ptCount val="3"/>
                <c:pt idx="0">
                  <c:v>11</c:v>
                </c:pt>
                <c:pt idx="1">
                  <c:v>11</c:v>
                </c:pt>
                <c:pt idx="2">
                  <c:v>18</c:v>
                </c:pt>
              </c:numCache>
            </c:numRef>
          </c:val>
          <c:smooth val="0"/>
        </c:ser>
        <c:ser>
          <c:idx val="3"/>
          <c:order val="3"/>
          <c:tx>
            <c:strRef>
              <c:f>Panchakarama!$CP$86</c:f>
              <c:strCache>
                <c:ptCount val="1"/>
                <c:pt idx="0">
                  <c:v>Panchakarma Pt Representative</c:v>
                </c:pt>
              </c:strCache>
            </c:strRef>
          </c:tx>
          <c:spPr>
            <a:ln>
              <a:solidFill>
                <a:srgbClr val="006600"/>
              </a:solidFill>
              <a:prstDash val="sysDash"/>
            </a:ln>
          </c:spPr>
          <c:marker>
            <c:spPr>
              <a:solidFill>
                <a:srgbClr val="006600"/>
              </a:solidFill>
            </c:spPr>
          </c:marker>
          <c:cat>
            <c:strRef>
              <c:f>Panchakarama!$CQ$82:$CS$82</c:f>
              <c:strCache>
                <c:ptCount val="3"/>
                <c:pt idx="0">
                  <c:v>A</c:v>
                </c:pt>
                <c:pt idx="1">
                  <c:v>B</c:v>
                </c:pt>
                <c:pt idx="2">
                  <c:v>C</c:v>
                </c:pt>
              </c:strCache>
            </c:strRef>
          </c:cat>
          <c:val>
            <c:numRef>
              <c:f>Panchakarama!$CQ$86:$CS$86</c:f>
              <c:numCache>
                <c:formatCode>General</c:formatCode>
                <c:ptCount val="3"/>
                <c:pt idx="0">
                  <c:v>22</c:v>
                </c:pt>
                <c:pt idx="1">
                  <c:v>10</c:v>
                </c:pt>
                <c:pt idx="2">
                  <c:v>16</c:v>
                </c:pt>
              </c:numCache>
            </c:numRef>
          </c:val>
          <c:smooth val="0"/>
        </c:ser>
        <c:dLbls>
          <c:showLegendKey val="0"/>
          <c:showVal val="0"/>
          <c:showCatName val="0"/>
          <c:showSerName val="0"/>
          <c:showPercent val="0"/>
          <c:showBubbleSize val="0"/>
        </c:dLbls>
        <c:marker val="1"/>
        <c:smooth val="0"/>
        <c:axId val="96226688"/>
        <c:axId val="96228864"/>
      </c:lineChart>
      <c:catAx>
        <c:axId val="96226688"/>
        <c:scaling>
          <c:orientation val="minMax"/>
        </c:scaling>
        <c:delete val="0"/>
        <c:axPos val="b"/>
        <c:majorTickMark val="none"/>
        <c:minorTickMark val="none"/>
        <c:tickLblPos val="nextTo"/>
        <c:crossAx val="96228864"/>
        <c:crosses val="autoZero"/>
        <c:auto val="1"/>
        <c:lblAlgn val="ctr"/>
        <c:lblOffset val="100"/>
        <c:noMultiLvlLbl val="0"/>
      </c:catAx>
      <c:valAx>
        <c:axId val="96228864"/>
        <c:scaling>
          <c:orientation val="minMax"/>
        </c:scaling>
        <c:delete val="0"/>
        <c:axPos val="l"/>
        <c:majorGridlines/>
        <c:title>
          <c:tx>
            <c:rich>
              <a:bodyPr/>
              <a:lstStyle/>
              <a:p>
                <a:pPr>
                  <a:defRPr sz="1000"/>
                </a:pPr>
                <a:r>
                  <a:rPr lang="en-US" sz="1000"/>
                  <a:t>%  of Lymphocytes</a:t>
                </a:r>
              </a:p>
            </c:rich>
          </c:tx>
          <c:layout/>
          <c:overlay val="0"/>
        </c:title>
        <c:numFmt formatCode="General" sourceLinked="1"/>
        <c:majorTickMark val="none"/>
        <c:minorTickMark val="none"/>
        <c:tickLblPos val="nextTo"/>
        <c:crossAx val="96226688"/>
        <c:crosses val="autoZero"/>
        <c:crossBetween val="between"/>
      </c:valAx>
    </c:plotArea>
    <c:legend>
      <c:legendPos val="r"/>
      <c:layout>
        <c:manualLayout>
          <c:xMode val="edge"/>
          <c:yMode val="edge"/>
          <c:x val="0.77584222360632171"/>
          <c:y val="0.14271439856613718"/>
          <c:w val="0.21992132137597425"/>
          <c:h val="0.81420128790207535"/>
        </c:manualLayout>
      </c:layout>
      <c:overlay val="0"/>
    </c:legend>
    <c:plotVisOnly val="1"/>
    <c:dispBlanksAs val="gap"/>
    <c:showDLblsOverMax val="0"/>
  </c:chart>
  <c:spPr>
    <a:ln>
      <a:solidFill>
        <a:sysClr val="windowText" lastClr="000000"/>
      </a:solidFill>
    </a:ln>
  </c:spPr>
  <c:txPr>
    <a:bodyPr/>
    <a:lstStyle/>
    <a:p>
      <a:pPr>
        <a:defRPr sz="105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CD 19 in </a:t>
            </a:r>
            <a:r>
              <a:rPr lang="en-US" dirty="0" smtClean="0"/>
              <a:t>PBMC</a:t>
            </a:r>
            <a:endParaRPr lang="en-US" dirty="0"/>
          </a:p>
        </c:rich>
      </c:tx>
      <c:layout/>
      <c:overlay val="0"/>
    </c:title>
    <c:autoTitleDeleted val="0"/>
    <c:plotArea>
      <c:layout>
        <c:manualLayout>
          <c:layoutTarget val="inner"/>
          <c:xMode val="edge"/>
          <c:yMode val="edge"/>
          <c:x val="0.10659021125544044"/>
          <c:y val="0.13379485096628796"/>
          <c:w val="0.64822374910142599"/>
          <c:h val="0.76132875208385098"/>
        </c:manualLayout>
      </c:layout>
      <c:lineChart>
        <c:grouping val="standard"/>
        <c:varyColors val="0"/>
        <c:ser>
          <c:idx val="0"/>
          <c:order val="0"/>
          <c:tx>
            <c:strRef>
              <c:f>Panchakarama!$CT$83</c:f>
              <c:strCache>
                <c:ptCount val="1"/>
                <c:pt idx="0">
                  <c:v>Healthy Mean</c:v>
                </c:pt>
              </c:strCache>
            </c:strRef>
          </c:tx>
          <c:marker>
            <c:spPr>
              <a:solidFill>
                <a:srgbClr val="00B0F0"/>
              </a:solidFill>
            </c:spPr>
          </c:marker>
          <c:cat>
            <c:strRef>
              <c:f>Panchakarama!$CU$82:$CW$82</c:f>
              <c:strCache>
                <c:ptCount val="3"/>
                <c:pt idx="0">
                  <c:v>A</c:v>
                </c:pt>
                <c:pt idx="1">
                  <c:v>B</c:v>
                </c:pt>
                <c:pt idx="2">
                  <c:v>C</c:v>
                </c:pt>
              </c:strCache>
            </c:strRef>
          </c:cat>
          <c:val>
            <c:numRef>
              <c:f>Panchakarama!$CU$83:$CW$83</c:f>
              <c:numCache>
                <c:formatCode>General</c:formatCode>
                <c:ptCount val="3"/>
                <c:pt idx="0">
                  <c:v>4</c:v>
                </c:pt>
              </c:numCache>
            </c:numRef>
          </c:val>
          <c:smooth val="0"/>
        </c:ser>
        <c:ser>
          <c:idx val="1"/>
          <c:order val="1"/>
          <c:tx>
            <c:strRef>
              <c:f>Panchakarama!$CT$84</c:f>
              <c:strCache>
                <c:ptCount val="1"/>
                <c:pt idx="0">
                  <c:v>Control OC Mean</c:v>
                </c:pt>
              </c:strCache>
            </c:strRef>
          </c:tx>
          <c:spPr>
            <a:ln>
              <a:solidFill>
                <a:srgbClr val="FF0000"/>
              </a:solidFill>
              <a:prstDash val="dash"/>
            </a:ln>
          </c:spPr>
          <c:marker>
            <c:spPr>
              <a:solidFill>
                <a:srgbClr val="FF0000"/>
              </a:solidFill>
            </c:spPr>
          </c:marker>
          <c:cat>
            <c:strRef>
              <c:f>Panchakarama!$CU$82:$CW$82</c:f>
              <c:strCache>
                <c:ptCount val="3"/>
                <c:pt idx="0">
                  <c:v>A</c:v>
                </c:pt>
                <c:pt idx="1">
                  <c:v>B</c:v>
                </c:pt>
                <c:pt idx="2">
                  <c:v>C</c:v>
                </c:pt>
              </c:strCache>
            </c:strRef>
          </c:cat>
          <c:val>
            <c:numRef>
              <c:f>Panchakarama!$CU$84:$CW$84</c:f>
              <c:numCache>
                <c:formatCode>General</c:formatCode>
                <c:ptCount val="3"/>
                <c:pt idx="0">
                  <c:v>6.5</c:v>
                </c:pt>
                <c:pt idx="1">
                  <c:v>4.5</c:v>
                </c:pt>
                <c:pt idx="2">
                  <c:v>4</c:v>
                </c:pt>
              </c:numCache>
            </c:numRef>
          </c:val>
          <c:smooth val="0"/>
        </c:ser>
        <c:ser>
          <c:idx val="2"/>
          <c:order val="2"/>
          <c:tx>
            <c:strRef>
              <c:f>Panchakarama!$CT$85</c:f>
              <c:strCache>
                <c:ptCount val="1"/>
                <c:pt idx="0">
                  <c:v>Test Pt Representative</c:v>
                </c:pt>
              </c:strCache>
            </c:strRef>
          </c:tx>
          <c:spPr>
            <a:ln>
              <a:solidFill>
                <a:srgbClr val="0000FF"/>
              </a:solidFill>
            </a:ln>
          </c:spPr>
          <c:marker>
            <c:spPr>
              <a:solidFill>
                <a:srgbClr val="0000FF"/>
              </a:solidFill>
            </c:spPr>
          </c:marker>
          <c:cat>
            <c:strRef>
              <c:f>Panchakarama!$CU$82:$CW$82</c:f>
              <c:strCache>
                <c:ptCount val="3"/>
                <c:pt idx="0">
                  <c:v>A</c:v>
                </c:pt>
                <c:pt idx="1">
                  <c:v>B</c:v>
                </c:pt>
                <c:pt idx="2">
                  <c:v>C</c:v>
                </c:pt>
              </c:strCache>
            </c:strRef>
          </c:cat>
          <c:val>
            <c:numRef>
              <c:f>Panchakarama!$CU$85:$CW$85</c:f>
              <c:numCache>
                <c:formatCode>General</c:formatCode>
                <c:ptCount val="3"/>
                <c:pt idx="0">
                  <c:v>7</c:v>
                </c:pt>
                <c:pt idx="1">
                  <c:v>2</c:v>
                </c:pt>
                <c:pt idx="2">
                  <c:v>5</c:v>
                </c:pt>
              </c:numCache>
            </c:numRef>
          </c:val>
          <c:smooth val="0"/>
        </c:ser>
        <c:ser>
          <c:idx val="3"/>
          <c:order val="3"/>
          <c:tx>
            <c:strRef>
              <c:f>Panchakarama!$CT$86</c:f>
              <c:strCache>
                <c:ptCount val="1"/>
                <c:pt idx="0">
                  <c:v>Panchakarma Pt Representative</c:v>
                </c:pt>
              </c:strCache>
            </c:strRef>
          </c:tx>
          <c:spPr>
            <a:ln>
              <a:solidFill>
                <a:srgbClr val="006600"/>
              </a:solidFill>
              <a:prstDash val="sysDash"/>
            </a:ln>
          </c:spPr>
          <c:marker>
            <c:spPr>
              <a:solidFill>
                <a:srgbClr val="006600"/>
              </a:solidFill>
            </c:spPr>
          </c:marker>
          <c:cat>
            <c:strRef>
              <c:f>Panchakarama!$CU$82:$CW$82</c:f>
              <c:strCache>
                <c:ptCount val="3"/>
                <c:pt idx="0">
                  <c:v>A</c:v>
                </c:pt>
                <c:pt idx="1">
                  <c:v>B</c:v>
                </c:pt>
                <c:pt idx="2">
                  <c:v>C</c:v>
                </c:pt>
              </c:strCache>
            </c:strRef>
          </c:cat>
          <c:val>
            <c:numRef>
              <c:f>Panchakarama!$CU$86:$CW$86</c:f>
              <c:numCache>
                <c:formatCode>General</c:formatCode>
                <c:ptCount val="3"/>
                <c:pt idx="0">
                  <c:v>5</c:v>
                </c:pt>
                <c:pt idx="1">
                  <c:v>6</c:v>
                </c:pt>
                <c:pt idx="2">
                  <c:v>13</c:v>
                </c:pt>
              </c:numCache>
            </c:numRef>
          </c:val>
          <c:smooth val="0"/>
        </c:ser>
        <c:dLbls>
          <c:showLegendKey val="0"/>
          <c:showVal val="0"/>
          <c:showCatName val="0"/>
          <c:showSerName val="0"/>
          <c:showPercent val="0"/>
          <c:showBubbleSize val="0"/>
        </c:dLbls>
        <c:marker val="1"/>
        <c:smooth val="0"/>
        <c:axId val="96280576"/>
        <c:axId val="96282496"/>
      </c:lineChart>
      <c:catAx>
        <c:axId val="96280576"/>
        <c:scaling>
          <c:orientation val="minMax"/>
        </c:scaling>
        <c:delete val="0"/>
        <c:axPos val="b"/>
        <c:majorTickMark val="none"/>
        <c:minorTickMark val="none"/>
        <c:tickLblPos val="nextTo"/>
        <c:crossAx val="96282496"/>
        <c:crosses val="autoZero"/>
        <c:auto val="1"/>
        <c:lblAlgn val="ctr"/>
        <c:lblOffset val="100"/>
        <c:noMultiLvlLbl val="0"/>
      </c:catAx>
      <c:valAx>
        <c:axId val="96282496"/>
        <c:scaling>
          <c:orientation val="minMax"/>
        </c:scaling>
        <c:delete val="0"/>
        <c:axPos val="l"/>
        <c:majorGridlines/>
        <c:title>
          <c:tx>
            <c:rich>
              <a:bodyPr/>
              <a:lstStyle/>
              <a:p>
                <a:pPr>
                  <a:defRPr/>
                </a:pPr>
                <a:r>
                  <a:rPr lang="en-US"/>
                  <a:t>% of Lymphocytes</a:t>
                </a:r>
              </a:p>
            </c:rich>
          </c:tx>
          <c:layout/>
          <c:overlay val="0"/>
        </c:title>
        <c:numFmt formatCode="General" sourceLinked="1"/>
        <c:majorTickMark val="none"/>
        <c:minorTickMark val="none"/>
        <c:tickLblPos val="nextTo"/>
        <c:crossAx val="96280576"/>
        <c:crosses val="autoZero"/>
        <c:crossBetween val="between"/>
      </c:valAx>
    </c:plotArea>
    <c:legend>
      <c:legendPos val="r"/>
      <c:layout>
        <c:manualLayout>
          <c:xMode val="edge"/>
          <c:yMode val="edge"/>
          <c:x val="0.75109113900258029"/>
          <c:y val="0.18680935444908844"/>
          <c:w val="0.24355555555555555"/>
          <c:h val="0.80862657933524051"/>
        </c:manualLayout>
      </c:layout>
      <c:overlay val="0"/>
    </c:legend>
    <c:plotVisOnly val="1"/>
    <c:dispBlanksAs val="gap"/>
    <c:showDLblsOverMax val="0"/>
  </c:chart>
  <c:spPr>
    <a:ln>
      <a:solidFill>
        <a:sysClr val="windowText" lastClr="000000"/>
      </a:solidFill>
    </a:ln>
  </c:spPr>
  <c:txPr>
    <a:bodyPr/>
    <a:lstStyle/>
    <a:p>
      <a:pPr>
        <a:defRPr b="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T Cell Proliferation ( PHA)</a:t>
            </a:r>
          </a:p>
        </c:rich>
      </c:tx>
      <c:layout/>
      <c:overlay val="0"/>
    </c:title>
    <c:autoTitleDeleted val="0"/>
    <c:plotArea>
      <c:layout>
        <c:manualLayout>
          <c:layoutTarget val="inner"/>
          <c:xMode val="edge"/>
          <c:yMode val="edge"/>
          <c:x val="0.15489088134209453"/>
          <c:y val="0.14586943603017638"/>
          <c:w val="0.57083784317944364"/>
          <c:h val="0.7513046824990105"/>
        </c:manualLayout>
      </c:layout>
      <c:lineChart>
        <c:grouping val="standard"/>
        <c:varyColors val="0"/>
        <c:ser>
          <c:idx val="0"/>
          <c:order val="0"/>
          <c:tx>
            <c:strRef>
              <c:f>Panchakarama!$CZ$83</c:f>
              <c:strCache>
                <c:ptCount val="1"/>
                <c:pt idx="0">
                  <c:v>Healthy Mean</c:v>
                </c:pt>
              </c:strCache>
            </c:strRef>
          </c:tx>
          <c:marker>
            <c:spPr>
              <a:solidFill>
                <a:srgbClr val="00B0F0"/>
              </a:solidFill>
            </c:spPr>
          </c:marker>
          <c:cat>
            <c:strRef>
              <c:f>Panchakarama!$DA$82:$DC$82</c:f>
              <c:strCache>
                <c:ptCount val="3"/>
                <c:pt idx="0">
                  <c:v>A</c:v>
                </c:pt>
                <c:pt idx="1">
                  <c:v>B</c:v>
                </c:pt>
                <c:pt idx="2">
                  <c:v>C</c:v>
                </c:pt>
              </c:strCache>
            </c:strRef>
          </c:cat>
          <c:val>
            <c:numRef>
              <c:f>Panchakarama!$DA$83:$DC$83</c:f>
              <c:numCache>
                <c:formatCode>General</c:formatCode>
                <c:ptCount val="3"/>
                <c:pt idx="0">
                  <c:v>57350</c:v>
                </c:pt>
              </c:numCache>
            </c:numRef>
          </c:val>
          <c:smooth val="0"/>
        </c:ser>
        <c:ser>
          <c:idx val="1"/>
          <c:order val="1"/>
          <c:tx>
            <c:strRef>
              <c:f>Panchakarama!$CZ$84</c:f>
              <c:strCache>
                <c:ptCount val="1"/>
                <c:pt idx="0">
                  <c:v>Control OC Mean</c:v>
                </c:pt>
              </c:strCache>
            </c:strRef>
          </c:tx>
          <c:dPt>
            <c:idx val="0"/>
            <c:marker>
              <c:spPr>
                <a:solidFill>
                  <a:srgbClr val="FF0000"/>
                </a:solidFill>
              </c:spPr>
            </c:marker>
            <c:bubble3D val="0"/>
            <c:spPr>
              <a:ln>
                <a:solidFill>
                  <a:srgbClr val="FF0000"/>
                </a:solidFill>
                <a:prstDash val="dash"/>
              </a:ln>
            </c:spPr>
          </c:dPt>
          <c:dPt>
            <c:idx val="1"/>
            <c:bubble3D val="0"/>
            <c:spPr>
              <a:ln>
                <a:prstDash val="dash"/>
              </a:ln>
            </c:spPr>
          </c:dPt>
          <c:dPt>
            <c:idx val="2"/>
            <c:bubble3D val="0"/>
            <c:spPr>
              <a:ln>
                <a:prstDash val="dash"/>
              </a:ln>
            </c:spPr>
          </c:dPt>
          <c:cat>
            <c:strRef>
              <c:f>Panchakarama!$DA$82:$DC$82</c:f>
              <c:strCache>
                <c:ptCount val="3"/>
                <c:pt idx="0">
                  <c:v>A</c:v>
                </c:pt>
                <c:pt idx="1">
                  <c:v>B</c:v>
                </c:pt>
                <c:pt idx="2">
                  <c:v>C</c:v>
                </c:pt>
              </c:strCache>
            </c:strRef>
          </c:cat>
          <c:val>
            <c:numRef>
              <c:f>Panchakarama!$DA$84:$DC$84</c:f>
              <c:numCache>
                <c:formatCode>General</c:formatCode>
                <c:ptCount val="3"/>
                <c:pt idx="0">
                  <c:v>72047</c:v>
                </c:pt>
                <c:pt idx="1">
                  <c:v>62415</c:v>
                </c:pt>
                <c:pt idx="2">
                  <c:v>70607</c:v>
                </c:pt>
              </c:numCache>
            </c:numRef>
          </c:val>
          <c:smooth val="0"/>
        </c:ser>
        <c:ser>
          <c:idx val="2"/>
          <c:order val="2"/>
          <c:tx>
            <c:strRef>
              <c:f>Panchakarama!$CZ$85</c:f>
              <c:strCache>
                <c:ptCount val="1"/>
                <c:pt idx="0">
                  <c:v>Test Pt Representative</c:v>
                </c:pt>
              </c:strCache>
            </c:strRef>
          </c:tx>
          <c:spPr>
            <a:ln>
              <a:solidFill>
                <a:srgbClr val="0000FF"/>
              </a:solidFill>
            </a:ln>
          </c:spPr>
          <c:marker>
            <c:spPr>
              <a:solidFill>
                <a:srgbClr val="0000FF"/>
              </a:solidFill>
            </c:spPr>
          </c:marker>
          <c:cat>
            <c:strRef>
              <c:f>Panchakarama!$DA$82:$DC$82</c:f>
              <c:strCache>
                <c:ptCount val="3"/>
                <c:pt idx="0">
                  <c:v>A</c:v>
                </c:pt>
                <c:pt idx="1">
                  <c:v>B</c:v>
                </c:pt>
                <c:pt idx="2">
                  <c:v>C</c:v>
                </c:pt>
              </c:strCache>
            </c:strRef>
          </c:cat>
          <c:val>
            <c:numRef>
              <c:f>Panchakarama!$DA$85:$DC$85</c:f>
              <c:numCache>
                <c:formatCode>General</c:formatCode>
                <c:ptCount val="3"/>
                <c:pt idx="0">
                  <c:v>35313</c:v>
                </c:pt>
                <c:pt idx="1">
                  <c:v>33870</c:v>
                </c:pt>
                <c:pt idx="2">
                  <c:v>41299</c:v>
                </c:pt>
              </c:numCache>
            </c:numRef>
          </c:val>
          <c:smooth val="0"/>
        </c:ser>
        <c:ser>
          <c:idx val="3"/>
          <c:order val="3"/>
          <c:tx>
            <c:strRef>
              <c:f>Panchakarama!$CZ$86</c:f>
              <c:strCache>
                <c:ptCount val="1"/>
                <c:pt idx="0">
                  <c:v>Panchakarma Pt Representative</c:v>
                </c:pt>
              </c:strCache>
            </c:strRef>
          </c:tx>
          <c:spPr>
            <a:ln>
              <a:solidFill>
                <a:srgbClr val="006600"/>
              </a:solidFill>
              <a:prstDash val="sysDash"/>
            </a:ln>
          </c:spPr>
          <c:marker>
            <c:spPr>
              <a:solidFill>
                <a:srgbClr val="006600"/>
              </a:solidFill>
            </c:spPr>
          </c:marker>
          <c:cat>
            <c:strRef>
              <c:f>Panchakarama!$DA$82:$DC$82</c:f>
              <c:strCache>
                <c:ptCount val="3"/>
                <c:pt idx="0">
                  <c:v>A</c:v>
                </c:pt>
                <c:pt idx="1">
                  <c:v>B</c:v>
                </c:pt>
                <c:pt idx="2">
                  <c:v>C</c:v>
                </c:pt>
              </c:strCache>
            </c:strRef>
          </c:cat>
          <c:val>
            <c:numRef>
              <c:f>Panchakarama!$DA$86:$DC$86</c:f>
              <c:numCache>
                <c:formatCode>General</c:formatCode>
                <c:ptCount val="3"/>
                <c:pt idx="0">
                  <c:v>49369</c:v>
                </c:pt>
                <c:pt idx="1">
                  <c:v>32557</c:v>
                </c:pt>
                <c:pt idx="2">
                  <c:v>66026</c:v>
                </c:pt>
              </c:numCache>
            </c:numRef>
          </c:val>
          <c:smooth val="0"/>
        </c:ser>
        <c:dLbls>
          <c:showLegendKey val="0"/>
          <c:showVal val="0"/>
          <c:showCatName val="0"/>
          <c:showSerName val="0"/>
          <c:showPercent val="0"/>
          <c:showBubbleSize val="0"/>
        </c:dLbls>
        <c:marker val="1"/>
        <c:smooth val="0"/>
        <c:axId val="96319744"/>
        <c:axId val="96326016"/>
      </c:lineChart>
      <c:catAx>
        <c:axId val="96319744"/>
        <c:scaling>
          <c:orientation val="minMax"/>
        </c:scaling>
        <c:delete val="0"/>
        <c:axPos val="b"/>
        <c:majorTickMark val="none"/>
        <c:minorTickMark val="none"/>
        <c:tickLblPos val="nextTo"/>
        <c:crossAx val="96326016"/>
        <c:crosses val="autoZero"/>
        <c:auto val="1"/>
        <c:lblAlgn val="ctr"/>
        <c:lblOffset val="100"/>
        <c:noMultiLvlLbl val="0"/>
      </c:catAx>
      <c:valAx>
        <c:axId val="96326016"/>
        <c:scaling>
          <c:orientation val="minMax"/>
        </c:scaling>
        <c:delete val="0"/>
        <c:axPos val="l"/>
        <c:majorGridlines/>
        <c:title>
          <c:tx>
            <c:rich>
              <a:bodyPr/>
              <a:lstStyle/>
              <a:p>
                <a:pPr>
                  <a:defRPr/>
                </a:pPr>
                <a:r>
                  <a:rPr lang="en-US" dirty="0" smtClean="0"/>
                  <a:t>Mean CPM</a:t>
                </a:r>
                <a:endParaRPr lang="en-US" dirty="0"/>
              </a:p>
            </c:rich>
          </c:tx>
          <c:layout/>
          <c:overlay val="0"/>
        </c:title>
        <c:numFmt formatCode="General" sourceLinked="1"/>
        <c:majorTickMark val="none"/>
        <c:minorTickMark val="none"/>
        <c:tickLblPos val="nextTo"/>
        <c:crossAx val="96319744"/>
        <c:crosses val="autoZero"/>
        <c:crossBetween val="between"/>
      </c:valAx>
    </c:plotArea>
    <c:legend>
      <c:legendPos val="r"/>
      <c:layout>
        <c:manualLayout>
          <c:xMode val="edge"/>
          <c:yMode val="edge"/>
          <c:x val="0.72225224223982565"/>
          <c:y val="0.15226223071293504"/>
          <c:w val="0.26384182863332922"/>
          <c:h val="0.78720730545800888"/>
        </c:manualLayout>
      </c:layout>
      <c:overlay val="0"/>
    </c:legend>
    <c:plotVisOnly val="1"/>
    <c:dispBlanksAs val="gap"/>
    <c:showDLblsOverMax val="0"/>
  </c:chart>
  <c:spPr>
    <a:ln>
      <a:solidFill>
        <a:sysClr val="windowText" lastClr="000000"/>
      </a:solidFill>
    </a:ln>
  </c:spPr>
  <c:txPr>
    <a:bodyPr/>
    <a:lstStyle/>
    <a:p>
      <a:pPr>
        <a:defRPr sz="1050"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aseline="0"/>
              <a:t> B Cell Proliferation (PWM)</a:t>
            </a:r>
            <a:endParaRPr lang="en-US" sz="1800"/>
          </a:p>
        </c:rich>
      </c:tx>
      <c:layout/>
      <c:overlay val="0"/>
    </c:title>
    <c:autoTitleDeleted val="0"/>
    <c:plotArea>
      <c:layout>
        <c:manualLayout>
          <c:layoutTarget val="inner"/>
          <c:xMode val="edge"/>
          <c:yMode val="edge"/>
          <c:x val="0.1583537501059149"/>
          <c:y val="0.18228388739074949"/>
          <c:w val="0.50840035262876093"/>
          <c:h val="0.6973413885507137"/>
        </c:manualLayout>
      </c:layout>
      <c:lineChart>
        <c:grouping val="standard"/>
        <c:varyColors val="0"/>
        <c:ser>
          <c:idx val="0"/>
          <c:order val="0"/>
          <c:tx>
            <c:strRef>
              <c:f>Panchakarama!$DD$83</c:f>
              <c:strCache>
                <c:ptCount val="1"/>
                <c:pt idx="0">
                  <c:v>Healthy Mean</c:v>
                </c:pt>
              </c:strCache>
            </c:strRef>
          </c:tx>
          <c:marker>
            <c:spPr>
              <a:solidFill>
                <a:srgbClr val="00B0F0"/>
              </a:solidFill>
            </c:spPr>
          </c:marker>
          <c:cat>
            <c:strRef>
              <c:f>Panchakarama!$DE$82:$DG$82</c:f>
              <c:strCache>
                <c:ptCount val="3"/>
                <c:pt idx="0">
                  <c:v>A</c:v>
                </c:pt>
                <c:pt idx="1">
                  <c:v>B</c:v>
                </c:pt>
                <c:pt idx="2">
                  <c:v>C</c:v>
                </c:pt>
              </c:strCache>
            </c:strRef>
          </c:cat>
          <c:val>
            <c:numRef>
              <c:f>Panchakarama!$DE$83:$DG$83</c:f>
              <c:numCache>
                <c:formatCode>General</c:formatCode>
                <c:ptCount val="3"/>
                <c:pt idx="0">
                  <c:v>9749</c:v>
                </c:pt>
              </c:numCache>
            </c:numRef>
          </c:val>
          <c:smooth val="0"/>
        </c:ser>
        <c:ser>
          <c:idx val="1"/>
          <c:order val="1"/>
          <c:tx>
            <c:strRef>
              <c:f>Panchakarama!$DD$84</c:f>
              <c:strCache>
                <c:ptCount val="1"/>
                <c:pt idx="0">
                  <c:v>Control OC Mean</c:v>
                </c:pt>
              </c:strCache>
            </c:strRef>
          </c:tx>
          <c:spPr>
            <a:ln>
              <a:solidFill>
                <a:srgbClr val="FF0000"/>
              </a:solidFill>
              <a:prstDash val="dash"/>
            </a:ln>
          </c:spPr>
          <c:marker>
            <c:spPr>
              <a:solidFill>
                <a:srgbClr val="FF0000"/>
              </a:solidFill>
            </c:spPr>
          </c:marker>
          <c:cat>
            <c:strRef>
              <c:f>Panchakarama!$DE$82:$DG$82</c:f>
              <c:strCache>
                <c:ptCount val="3"/>
                <c:pt idx="0">
                  <c:v>A</c:v>
                </c:pt>
                <c:pt idx="1">
                  <c:v>B</c:v>
                </c:pt>
                <c:pt idx="2">
                  <c:v>C</c:v>
                </c:pt>
              </c:strCache>
            </c:strRef>
          </c:cat>
          <c:val>
            <c:numRef>
              <c:f>Panchakarama!$DE$84:$DG$84</c:f>
              <c:numCache>
                <c:formatCode>General</c:formatCode>
                <c:ptCount val="3"/>
                <c:pt idx="0">
                  <c:v>18677</c:v>
                </c:pt>
                <c:pt idx="1">
                  <c:v>27473</c:v>
                </c:pt>
                <c:pt idx="2">
                  <c:v>29197</c:v>
                </c:pt>
              </c:numCache>
            </c:numRef>
          </c:val>
          <c:smooth val="0"/>
        </c:ser>
        <c:ser>
          <c:idx val="2"/>
          <c:order val="2"/>
          <c:tx>
            <c:strRef>
              <c:f>Panchakarama!$DD$85</c:f>
              <c:strCache>
                <c:ptCount val="1"/>
                <c:pt idx="0">
                  <c:v>Test Pt Representative</c:v>
                </c:pt>
              </c:strCache>
            </c:strRef>
          </c:tx>
          <c:spPr>
            <a:ln>
              <a:solidFill>
                <a:srgbClr val="0000FF"/>
              </a:solidFill>
            </a:ln>
          </c:spPr>
          <c:marker>
            <c:spPr>
              <a:solidFill>
                <a:srgbClr val="0000FF"/>
              </a:solidFill>
            </c:spPr>
          </c:marker>
          <c:cat>
            <c:strRef>
              <c:f>Panchakarama!$DE$82:$DG$82</c:f>
              <c:strCache>
                <c:ptCount val="3"/>
                <c:pt idx="0">
                  <c:v>A</c:v>
                </c:pt>
                <c:pt idx="1">
                  <c:v>B</c:v>
                </c:pt>
                <c:pt idx="2">
                  <c:v>C</c:v>
                </c:pt>
              </c:strCache>
            </c:strRef>
          </c:cat>
          <c:val>
            <c:numRef>
              <c:f>Panchakarama!$DE$85:$DG$85</c:f>
              <c:numCache>
                <c:formatCode>General</c:formatCode>
                <c:ptCount val="3"/>
                <c:pt idx="0">
                  <c:v>5557</c:v>
                </c:pt>
                <c:pt idx="1">
                  <c:v>5388</c:v>
                </c:pt>
                <c:pt idx="2">
                  <c:v>13198</c:v>
                </c:pt>
              </c:numCache>
            </c:numRef>
          </c:val>
          <c:smooth val="0"/>
        </c:ser>
        <c:ser>
          <c:idx val="3"/>
          <c:order val="3"/>
          <c:tx>
            <c:strRef>
              <c:f>Panchakarama!$DD$86</c:f>
              <c:strCache>
                <c:ptCount val="1"/>
                <c:pt idx="0">
                  <c:v>Panchakarma Pt Representative</c:v>
                </c:pt>
              </c:strCache>
            </c:strRef>
          </c:tx>
          <c:spPr>
            <a:ln>
              <a:solidFill>
                <a:srgbClr val="006600"/>
              </a:solidFill>
              <a:prstDash val="sysDash"/>
            </a:ln>
          </c:spPr>
          <c:marker>
            <c:spPr>
              <a:solidFill>
                <a:srgbClr val="006600"/>
              </a:solidFill>
            </c:spPr>
          </c:marker>
          <c:cat>
            <c:strRef>
              <c:f>Panchakarama!$DE$82:$DG$82</c:f>
              <c:strCache>
                <c:ptCount val="3"/>
                <c:pt idx="0">
                  <c:v>A</c:v>
                </c:pt>
                <c:pt idx="1">
                  <c:v>B</c:v>
                </c:pt>
                <c:pt idx="2">
                  <c:v>C</c:v>
                </c:pt>
              </c:strCache>
            </c:strRef>
          </c:cat>
          <c:val>
            <c:numRef>
              <c:f>Panchakarama!$DE$86:$DG$86</c:f>
              <c:numCache>
                <c:formatCode>General</c:formatCode>
                <c:ptCount val="3"/>
                <c:pt idx="0">
                  <c:v>7501</c:v>
                </c:pt>
                <c:pt idx="1">
                  <c:v>6372</c:v>
                </c:pt>
                <c:pt idx="2">
                  <c:v>9214</c:v>
                </c:pt>
              </c:numCache>
            </c:numRef>
          </c:val>
          <c:smooth val="0"/>
        </c:ser>
        <c:dLbls>
          <c:showLegendKey val="0"/>
          <c:showVal val="0"/>
          <c:showCatName val="0"/>
          <c:showSerName val="0"/>
          <c:showPercent val="0"/>
          <c:showBubbleSize val="0"/>
        </c:dLbls>
        <c:marker val="1"/>
        <c:smooth val="0"/>
        <c:axId val="85809792"/>
        <c:axId val="85820160"/>
      </c:lineChart>
      <c:catAx>
        <c:axId val="85809792"/>
        <c:scaling>
          <c:orientation val="minMax"/>
        </c:scaling>
        <c:delete val="0"/>
        <c:axPos val="b"/>
        <c:majorTickMark val="none"/>
        <c:minorTickMark val="none"/>
        <c:tickLblPos val="nextTo"/>
        <c:crossAx val="85820160"/>
        <c:crosses val="autoZero"/>
        <c:auto val="1"/>
        <c:lblAlgn val="ctr"/>
        <c:lblOffset val="100"/>
        <c:noMultiLvlLbl val="0"/>
      </c:catAx>
      <c:valAx>
        <c:axId val="85820160"/>
        <c:scaling>
          <c:orientation val="minMax"/>
        </c:scaling>
        <c:delete val="0"/>
        <c:axPos val="l"/>
        <c:majorGridlines/>
        <c:title>
          <c:tx>
            <c:rich>
              <a:bodyPr/>
              <a:lstStyle/>
              <a:p>
                <a:pPr>
                  <a:defRPr/>
                </a:pPr>
                <a:r>
                  <a:rPr lang="en-US" dirty="0" smtClean="0"/>
                  <a:t>Mean CPM</a:t>
                </a:r>
                <a:endParaRPr lang="en-US" dirty="0"/>
              </a:p>
            </c:rich>
          </c:tx>
          <c:layout/>
          <c:overlay val="0"/>
        </c:title>
        <c:numFmt formatCode="General" sourceLinked="1"/>
        <c:majorTickMark val="none"/>
        <c:minorTickMark val="none"/>
        <c:tickLblPos val="nextTo"/>
        <c:crossAx val="85809792"/>
        <c:crosses val="autoZero"/>
        <c:crossBetween val="between"/>
      </c:valAx>
    </c:plotArea>
    <c:legend>
      <c:legendPos val="r"/>
      <c:layout>
        <c:manualLayout>
          <c:xMode val="edge"/>
          <c:yMode val="edge"/>
          <c:x val="0.74459924534560684"/>
          <c:y val="0.1662426409726582"/>
          <c:w val="0.2416633765465819"/>
          <c:h val="0.77330520231042577"/>
        </c:manualLayout>
      </c:layout>
      <c:overlay val="0"/>
    </c:legend>
    <c:plotVisOnly val="1"/>
    <c:dispBlanksAs val="gap"/>
    <c:showDLblsOverMax val="0"/>
  </c:chart>
  <c:spPr>
    <a:ln>
      <a:solidFill>
        <a:sysClr val="windowText" lastClr="000000"/>
      </a:solidFill>
    </a:ln>
  </c:spPr>
  <c:txPr>
    <a:bodyPr/>
    <a:lstStyle/>
    <a:p>
      <a:pPr>
        <a:defRPr sz="1050" b="1"/>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0.23495</cdr:x>
      <cdr:y>0.54884</cdr:y>
    </cdr:from>
    <cdr:to>
      <cdr:x>0.25678</cdr:x>
      <cdr:y>0.57606</cdr:y>
    </cdr:to>
    <cdr:sp macro="" textlink="">
      <cdr:nvSpPr>
        <cdr:cNvPr id="2" name="Diamond 1"/>
        <cdr:cNvSpPr/>
      </cdr:nvSpPr>
      <cdr:spPr>
        <a:xfrm xmlns:a="http://schemas.openxmlformats.org/drawingml/2006/main">
          <a:off x="1027215" y="1923803"/>
          <a:ext cx="95415" cy="95415"/>
        </a:xfrm>
        <a:prstGeom xmlns:a="http://schemas.openxmlformats.org/drawingml/2006/main" prst="diamond">
          <a:avLst/>
        </a:prstGeom>
        <a:solidFill xmlns:a="http://schemas.openxmlformats.org/drawingml/2006/main">
          <a:srgbClr val="00B0F0"/>
        </a:solidFill>
        <a:ln xmlns:a="http://schemas.openxmlformats.org/drawingml/2006/main" w="635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0.23881</cdr:x>
      <cdr:y>0.69128</cdr:y>
    </cdr:from>
    <cdr:to>
      <cdr:x>0.25853</cdr:x>
      <cdr:y>0.71998</cdr:y>
    </cdr:to>
    <cdr:sp macro="" textlink="">
      <cdr:nvSpPr>
        <cdr:cNvPr id="2" name="Diamond 1"/>
        <cdr:cNvSpPr/>
      </cdr:nvSpPr>
      <cdr:spPr>
        <a:xfrm xmlns:a="http://schemas.openxmlformats.org/drawingml/2006/main">
          <a:off x="1155538" y="2297968"/>
          <a:ext cx="95415" cy="95415"/>
        </a:xfrm>
        <a:prstGeom xmlns:a="http://schemas.openxmlformats.org/drawingml/2006/main" prst="diamond">
          <a:avLst/>
        </a:prstGeom>
        <a:solidFill xmlns:a="http://schemas.openxmlformats.org/drawingml/2006/main">
          <a:srgbClr val="00B0F0"/>
        </a:solidFill>
        <a:ln xmlns:a="http://schemas.openxmlformats.org/drawingml/2006/main" w="635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90514CBF-3370-43C7-AA5A-520C32E8DF0B}" type="datetimeFigureOut">
              <a:rPr lang="en-US" smtClean="0"/>
              <a:pPr/>
              <a:t>9/29/2014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238D921D-B246-4164-B1F6-24AC7ED461A1}" type="slidenum">
              <a:rPr lang="en-US" smtClean="0"/>
              <a:pPr/>
              <a:t>‹#›</a:t>
            </a:fld>
            <a:endParaRPr lang="en-US"/>
          </a:p>
        </p:txBody>
      </p:sp>
    </p:spTree>
    <p:extLst>
      <p:ext uri="{BB962C8B-B14F-4D97-AF65-F5344CB8AC3E}">
        <p14:creationId xmlns:p14="http://schemas.microsoft.com/office/powerpoint/2010/main" val="3399923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8D921D-B246-4164-B1F6-24AC7ED461A1}"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8D921D-B246-4164-B1F6-24AC7ED461A1}"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38824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415153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425821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7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216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618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998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49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245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352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78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89121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847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612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323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339727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133267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203120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276634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385406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172807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BE22A-248F-4B62-AB52-3AC742077B4E}" type="datetimeFigureOut">
              <a:rPr lang="en-IN" smtClean="0"/>
              <a:pPr/>
              <a:t>29-09-2014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4F8BB0-6CD5-485B-A510-450881413875}" type="slidenum">
              <a:rPr lang="en-IN" smtClean="0"/>
              <a:pPr/>
              <a:t>‹#›</a:t>
            </a:fld>
            <a:endParaRPr lang="en-IN"/>
          </a:p>
        </p:txBody>
      </p:sp>
    </p:spTree>
    <p:extLst>
      <p:ext uri="{BB962C8B-B14F-4D97-AF65-F5344CB8AC3E}">
        <p14:creationId xmlns:p14="http://schemas.microsoft.com/office/powerpoint/2010/main" val="332188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BE22A-248F-4B62-AB52-3AC742077B4E}" type="datetimeFigureOut">
              <a:rPr lang="en-IN" smtClean="0"/>
              <a:pPr/>
              <a:t>29-09-2014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F8BB0-6CD5-485B-A510-450881413875}" type="slidenum">
              <a:rPr lang="en-IN" smtClean="0"/>
              <a:pPr/>
              <a:t>‹#›</a:t>
            </a:fld>
            <a:endParaRPr lang="en-IN"/>
          </a:p>
        </p:txBody>
      </p:sp>
    </p:spTree>
    <p:extLst>
      <p:ext uri="{BB962C8B-B14F-4D97-AF65-F5344CB8AC3E}">
        <p14:creationId xmlns:p14="http://schemas.microsoft.com/office/powerpoint/2010/main" val="458876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816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8.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7.xml"/><Relationship Id="rId5" Type="http://schemas.openxmlformats.org/officeDocument/2006/relationships/chart" Target="../charts/chart19.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1520"/>
            <a:ext cx="7772400" cy="3200401"/>
          </a:xfrm>
        </p:spPr>
        <p:txBody>
          <a:bodyPr>
            <a:normAutofit fontScale="90000"/>
          </a:bodyPr>
          <a:lstStyle/>
          <a:p>
            <a:pPr algn="ctr" fontAlgn="auto">
              <a:spcAft>
                <a:spcPts val="0"/>
              </a:spcAft>
              <a:defRPr/>
            </a:pPr>
            <a:r>
              <a:rPr lang="en-US" sz="3600" dirty="0" smtClean="0">
                <a:latin typeface="Comic Sans MS" pitchFamily="66" charset="0"/>
              </a:rPr>
              <a:t/>
            </a:r>
            <a:br>
              <a:rPr lang="en-US" sz="3600" dirty="0" smtClean="0">
                <a:latin typeface="Comic Sans MS" pitchFamily="66" charset="0"/>
              </a:rPr>
            </a:br>
            <a:r>
              <a:rPr lang="en-US" sz="3600" dirty="0" smtClean="0">
                <a:latin typeface="Comic Sans MS" pitchFamily="66" charset="0"/>
              </a:rPr>
              <a:t/>
            </a:r>
            <a:br>
              <a:rPr lang="en-US" sz="3600" dirty="0" smtClean="0">
                <a:latin typeface="Comic Sans MS" pitchFamily="66" charset="0"/>
              </a:rPr>
            </a:br>
            <a:r>
              <a:rPr lang="en-US" sz="3600" dirty="0" smtClean="0">
                <a:latin typeface="Comic Sans MS" pitchFamily="66" charset="0"/>
              </a:rPr>
              <a:t/>
            </a:r>
            <a:br>
              <a:rPr lang="en-US" sz="3600" dirty="0" smtClean="0">
                <a:latin typeface="Comic Sans MS" pitchFamily="66" charset="0"/>
              </a:rPr>
            </a:br>
            <a:r>
              <a:rPr lang="en-US" sz="3600" dirty="0" smtClean="0">
                <a:latin typeface="Comic Sans MS" pitchFamily="66" charset="0"/>
              </a:rPr>
              <a:t/>
            </a:r>
            <a:br>
              <a:rPr lang="en-US" sz="3600" dirty="0" smtClean="0">
                <a:latin typeface="Comic Sans MS" pitchFamily="66" charset="0"/>
              </a:rPr>
            </a:br>
            <a:r>
              <a:rPr lang="en-US" sz="3600" dirty="0" smtClean="0">
                <a:latin typeface="Comic Sans MS" pitchFamily="66" charset="0"/>
              </a:rPr>
              <a:t/>
            </a:r>
            <a:br>
              <a:rPr lang="en-US" sz="3600" dirty="0" smtClean="0">
                <a:latin typeface="Comic Sans MS" pitchFamily="66" charset="0"/>
              </a:rPr>
            </a:br>
            <a:r>
              <a:rPr lang="en-US" sz="2200" dirty="0" smtClean="0">
                <a:latin typeface="Comic Sans MS" pitchFamily="66" charset="0"/>
              </a:rPr>
              <a:t> </a:t>
            </a:r>
            <a:br>
              <a:rPr lang="en-US" sz="2200" dirty="0" smtClean="0">
                <a:latin typeface="Comic Sans MS" pitchFamily="66" charset="0"/>
              </a:rPr>
            </a:br>
            <a:r>
              <a:rPr lang="en-US" sz="2200" dirty="0" smtClean="0">
                <a:solidFill>
                  <a:srgbClr val="FF0000"/>
                </a:solidFill>
                <a:latin typeface="Comic Sans MS" pitchFamily="66" charset="0"/>
              </a:rPr>
              <a:t>Integrated Cancer Treatment and Research Centre</a:t>
            </a:r>
            <a:r>
              <a:rPr lang="en-US" sz="2200" dirty="0" smtClean="0">
                <a:latin typeface="Comic Sans MS" pitchFamily="66" charset="0"/>
              </a:rPr>
              <a:t/>
            </a:r>
            <a:br>
              <a:rPr lang="en-US" sz="2200" dirty="0" smtClean="0">
                <a:latin typeface="Comic Sans MS" pitchFamily="66" charset="0"/>
              </a:rPr>
            </a:br>
            <a:r>
              <a:rPr lang="en-US" sz="2200" dirty="0" err="1" smtClean="0">
                <a:solidFill>
                  <a:schemeClr val="tx1"/>
                </a:solidFill>
                <a:latin typeface="Comic Sans MS" pitchFamily="66" charset="0"/>
              </a:rPr>
              <a:t>Wagholi</a:t>
            </a:r>
            <a:r>
              <a:rPr lang="en-US" sz="2200" dirty="0" smtClean="0">
                <a:solidFill>
                  <a:schemeClr val="tx1"/>
                </a:solidFill>
                <a:latin typeface="Comic Sans MS" pitchFamily="66" charset="0"/>
              </a:rPr>
              <a:t>, Pune, INDIA</a:t>
            </a:r>
            <a:br>
              <a:rPr lang="en-US" sz="2200" dirty="0" smtClean="0">
                <a:solidFill>
                  <a:schemeClr val="tx1"/>
                </a:solidFill>
                <a:latin typeface="Comic Sans MS" pitchFamily="66" charset="0"/>
              </a:rPr>
            </a:br>
            <a:r>
              <a:rPr lang="en-US" sz="2200" dirty="0" smtClean="0">
                <a:solidFill>
                  <a:schemeClr val="tx1"/>
                </a:solidFill>
                <a:latin typeface="Comic Sans MS" pitchFamily="66" charset="0"/>
              </a:rPr>
              <a:t/>
            </a:r>
            <a:br>
              <a:rPr lang="en-US" sz="2200" dirty="0" smtClean="0">
                <a:solidFill>
                  <a:schemeClr val="tx1"/>
                </a:solidFill>
                <a:latin typeface="Comic Sans MS" pitchFamily="66" charset="0"/>
              </a:rPr>
            </a:br>
            <a:r>
              <a:rPr lang="en-US" sz="2200" dirty="0" smtClean="0">
                <a:solidFill>
                  <a:schemeClr val="tx1"/>
                </a:solidFill>
                <a:latin typeface="Comic Sans MS" pitchFamily="66" charset="0"/>
              </a:rPr>
              <a:t>Recognized as </a:t>
            </a:r>
            <a:r>
              <a:rPr lang="en-US" sz="2200" dirty="0" smtClean="0">
                <a:solidFill>
                  <a:srgbClr val="FF0000"/>
                </a:solidFill>
                <a:latin typeface="Comic Sans MS" pitchFamily="66" charset="0"/>
              </a:rPr>
              <a:t>“Center of Excellence” </a:t>
            </a:r>
            <a:r>
              <a:rPr lang="en-US" sz="2200" dirty="0" smtClean="0">
                <a:solidFill>
                  <a:schemeClr val="tx1"/>
                </a:solidFill>
                <a:latin typeface="Comic Sans MS" pitchFamily="66" charset="0"/>
              </a:rPr>
              <a:t>by </a:t>
            </a:r>
            <a:br>
              <a:rPr lang="en-US" sz="2200" dirty="0" smtClean="0">
                <a:solidFill>
                  <a:schemeClr val="tx1"/>
                </a:solidFill>
                <a:latin typeface="Comic Sans MS" pitchFamily="66" charset="0"/>
              </a:rPr>
            </a:br>
            <a:r>
              <a:rPr lang="en-US" sz="2200" dirty="0" smtClean="0">
                <a:solidFill>
                  <a:schemeClr val="tx1"/>
                </a:solidFill>
                <a:latin typeface="Comic Sans MS" pitchFamily="66" charset="0"/>
              </a:rPr>
              <a:t>Department of AYUSH, Govt. of India</a:t>
            </a:r>
            <a:br>
              <a:rPr lang="en-US" sz="2200" dirty="0" smtClean="0">
                <a:solidFill>
                  <a:schemeClr val="tx1"/>
                </a:solidFill>
                <a:latin typeface="Comic Sans MS" pitchFamily="66" charset="0"/>
              </a:rPr>
            </a:br>
            <a:r>
              <a:rPr lang="en-US" sz="2200" dirty="0" smtClean="0">
                <a:solidFill>
                  <a:schemeClr val="tx1"/>
                </a:solidFill>
                <a:latin typeface="Comic Sans MS" pitchFamily="66" charset="0"/>
              </a:rPr>
              <a:t/>
            </a:r>
            <a:br>
              <a:rPr lang="en-US" sz="2200" dirty="0" smtClean="0">
                <a:solidFill>
                  <a:schemeClr val="tx1"/>
                </a:solidFill>
                <a:latin typeface="Comic Sans MS" pitchFamily="66" charset="0"/>
              </a:rPr>
            </a:br>
            <a:r>
              <a:rPr lang="en-US" sz="2200" dirty="0" smtClean="0">
                <a:solidFill>
                  <a:schemeClr val="tx1"/>
                </a:solidFill>
                <a:latin typeface="Comic Sans MS" pitchFamily="66" charset="0"/>
              </a:rPr>
              <a:t>Supported by </a:t>
            </a:r>
            <a:r>
              <a:rPr lang="en-US" sz="2200" dirty="0" smtClean="0">
                <a:solidFill>
                  <a:srgbClr val="FF0000"/>
                </a:solidFill>
                <a:latin typeface="Comic Sans MS" pitchFamily="66" charset="0"/>
              </a:rPr>
              <a:t>Department of Atomic Energy (DAE), </a:t>
            </a:r>
            <a:r>
              <a:rPr lang="en-US" sz="2200" dirty="0" smtClean="0">
                <a:latin typeface="Comic Sans MS" pitchFamily="66" charset="0"/>
              </a:rPr>
              <a:t>Government of India</a:t>
            </a:r>
            <a:r>
              <a:rPr lang="en-US" sz="2700" dirty="0" smtClean="0">
                <a:latin typeface="Comic Sans MS" pitchFamily="66" charset="0"/>
              </a:rPr>
              <a:t/>
            </a:r>
            <a:br>
              <a:rPr lang="en-US" sz="2700" dirty="0" smtClean="0">
                <a:latin typeface="Comic Sans MS" pitchFamily="66" charset="0"/>
              </a:rPr>
            </a:br>
            <a:r>
              <a:rPr lang="en-US" dirty="0" smtClean="0">
                <a:latin typeface="Comic Sans MS" pitchFamily="66" charset="0"/>
              </a:rPr>
              <a:t> </a:t>
            </a:r>
            <a:endParaRPr lang="en-US" dirty="0">
              <a:latin typeface="Comic Sans MS" pitchFamily="66" charset="0"/>
            </a:endParaRPr>
          </a:p>
        </p:txBody>
      </p:sp>
      <p:sp>
        <p:nvSpPr>
          <p:cNvPr id="6147" name="Subtitle 2"/>
          <p:cNvSpPr>
            <a:spLocks noGrp="1"/>
          </p:cNvSpPr>
          <p:nvPr>
            <p:ph type="subTitle" idx="1"/>
          </p:nvPr>
        </p:nvSpPr>
        <p:spPr>
          <a:xfrm>
            <a:off x="1371600" y="3048000"/>
            <a:ext cx="6400800" cy="1752600"/>
          </a:xfrm>
        </p:spPr>
        <p:txBody>
          <a:bodyPr/>
          <a:lstStyle/>
          <a:p>
            <a:pPr marR="0">
              <a:lnSpc>
                <a:spcPct val="130000"/>
              </a:lnSpc>
            </a:pPr>
            <a:endParaRPr lang="en-US" altLang="en-US" dirty="0" smtClean="0">
              <a:latin typeface="Comic Sans MS" pitchFamily="66" charset="0"/>
            </a:endParaRPr>
          </a:p>
          <a:p>
            <a:pPr marR="0"/>
            <a:endParaRPr lang="en-US" altLang="en-US" dirty="0" smtClean="0"/>
          </a:p>
        </p:txBody>
      </p:sp>
      <p:pic>
        <p:nvPicPr>
          <p:cNvPr id="4"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42329"/>
            <a:ext cx="970822" cy="86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Documents and Settings\Administrator\Desktop\Photos for PPT\Proposed Integrated Buildings\wagholi_courtyard3.jpg"/>
          <p:cNvPicPr>
            <a:picLocks noChangeAspect="1" noChangeArrowheads="1"/>
          </p:cNvPicPr>
          <p:nvPr/>
        </p:nvPicPr>
        <p:blipFill>
          <a:blip r:embed="rId3" cstate="print">
            <a:extLst>
              <a:ext uri="{28A0092B-C50C-407E-A947-70E740481C1C}">
                <a14:useLocalDpi xmlns:a14="http://schemas.microsoft.com/office/drawing/2010/main" val="0"/>
              </a:ext>
            </a:extLst>
          </a:blip>
          <a:srcRect l="25333" t="19299" r="24001" b="21307"/>
          <a:stretch>
            <a:fillRect/>
          </a:stretch>
        </p:blipFill>
        <p:spPr bwMode="auto">
          <a:xfrm>
            <a:off x="697748" y="2636912"/>
            <a:ext cx="7978708" cy="379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onf logo"/>
          <p:cNvPicPr>
            <a:picLocks noChangeAspect="1" noChangeArrowheads="1"/>
          </p:cNvPicPr>
          <p:nvPr/>
        </p:nvPicPr>
        <p:blipFill>
          <a:blip r:embed="rId4" cstate="print">
            <a:duotone>
              <a:prstClr val="black"/>
              <a:srgbClr val="EEACC8">
                <a:tint val="45000"/>
                <a:satMod val="400000"/>
              </a:srgbClr>
            </a:duotone>
          </a:blip>
          <a:srcRect/>
          <a:stretch>
            <a:fillRect/>
          </a:stretch>
        </p:blipFill>
        <p:spPr bwMode="auto">
          <a:xfrm>
            <a:off x="8168149" y="0"/>
            <a:ext cx="975851" cy="908720"/>
          </a:xfrm>
          <a:prstGeom prst="rect">
            <a:avLst/>
          </a:prstGeom>
          <a:noFill/>
          <a:ln w="9525">
            <a:noFill/>
            <a:miter lim="800000"/>
            <a:headEnd/>
            <a:tailEnd/>
          </a:ln>
        </p:spPr>
      </p:pic>
      <p:sp>
        <p:nvSpPr>
          <p:cNvPr id="3" name="TextBox 2"/>
          <p:cNvSpPr txBox="1"/>
          <p:nvPr/>
        </p:nvSpPr>
        <p:spPr>
          <a:xfrm>
            <a:off x="2267744" y="2852936"/>
            <a:ext cx="4937249" cy="369332"/>
          </a:xfrm>
          <a:prstGeom prst="rect">
            <a:avLst/>
          </a:prstGeom>
          <a:solidFill>
            <a:srgbClr val="FFFF99"/>
          </a:solidFill>
        </p:spPr>
        <p:txBody>
          <a:bodyPr wrap="none" rtlCol="0">
            <a:spAutoFit/>
          </a:bodyPr>
          <a:lstStyle/>
          <a:p>
            <a:r>
              <a:rPr lang="en-IN" b="1" dirty="0" smtClean="0"/>
              <a:t>Integrated Cancer Treatment and Research </a:t>
            </a:r>
            <a:r>
              <a:rPr lang="en-IN" b="1" dirty="0" err="1" smtClean="0"/>
              <a:t>Center</a:t>
            </a:r>
            <a:endParaRPr lang="en-IN" b="1" dirty="0"/>
          </a:p>
        </p:txBody>
      </p:sp>
    </p:spTree>
    <p:extLst>
      <p:ext uri="{BB962C8B-B14F-4D97-AF65-F5344CB8AC3E}">
        <p14:creationId xmlns:p14="http://schemas.microsoft.com/office/powerpoint/2010/main" val="3262631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3" presetClass="entr" presetSubtype="16"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p:cTn id="13" dur="2000" fill="hold"/>
                                        <p:tgtEl>
                                          <p:spTgt spid="5122"/>
                                        </p:tgtEl>
                                        <p:attrNameLst>
                                          <p:attrName>ppt_w</p:attrName>
                                        </p:attrNameLst>
                                      </p:cBhvr>
                                      <p:tavLst>
                                        <p:tav tm="0">
                                          <p:val>
                                            <p:fltVal val="0"/>
                                          </p:val>
                                        </p:tav>
                                        <p:tav tm="100000">
                                          <p:val>
                                            <p:strVal val="#ppt_w"/>
                                          </p:val>
                                        </p:tav>
                                      </p:tavLst>
                                    </p:anim>
                                    <p:anim calcmode="lin" valueType="num">
                                      <p:cBhvr>
                                        <p:cTn id="14" dur="20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2976" y="71414"/>
            <a:ext cx="6858048" cy="2074414"/>
          </a:xfrm>
          <a:prstGeom prst="rect">
            <a:avLst/>
          </a:prstGeom>
        </p:spPr>
        <p:txBody>
          <a:bodyPr wrap="square">
            <a:spAutoFit/>
          </a:bodyPr>
          <a:lstStyle/>
          <a:p>
            <a:pPr algn="ctr">
              <a:lnSpc>
                <a:spcPct val="115000"/>
              </a:lnSpc>
            </a:pPr>
            <a:r>
              <a:rPr lang="en-IN" b="1" dirty="0" smtClean="0">
                <a:solidFill>
                  <a:srgbClr val="002060"/>
                </a:solidFill>
                <a:latin typeface="Times New Roman"/>
                <a:ea typeface="Calibri"/>
                <a:cs typeface="Times New Roman"/>
              </a:rPr>
              <a:t> </a:t>
            </a:r>
            <a:r>
              <a:rPr lang="en-IN" sz="2000" b="1" dirty="0">
                <a:solidFill>
                  <a:srgbClr val="FF0000"/>
                </a:solidFill>
                <a:latin typeface="Times New Roman"/>
                <a:ea typeface="Calibri"/>
                <a:cs typeface="Times New Roman"/>
              </a:rPr>
              <a:t>Graphical representation of mean values depicting </a:t>
            </a:r>
            <a:r>
              <a:rPr lang="en-IN" sz="2000" b="1" dirty="0" smtClean="0">
                <a:solidFill>
                  <a:srgbClr val="FF0000"/>
                </a:solidFill>
                <a:latin typeface="Times New Roman"/>
                <a:ea typeface="Calibri"/>
                <a:cs typeface="Times New Roman"/>
              </a:rPr>
              <a:t>functional, symptom and global score of QLQ</a:t>
            </a:r>
            <a:endParaRPr lang="en-IN" b="1" dirty="0" smtClean="0">
              <a:solidFill>
                <a:srgbClr val="FF0000"/>
              </a:solidFill>
              <a:latin typeface="Times New Roman"/>
              <a:ea typeface="Calibri"/>
              <a:cs typeface="Times New Roman"/>
            </a:endParaRPr>
          </a:p>
          <a:p>
            <a:pPr algn="ctr">
              <a:lnSpc>
                <a:spcPct val="115000"/>
              </a:lnSpc>
            </a:pPr>
            <a:endParaRPr lang="en-IN" b="1" dirty="0" smtClean="0">
              <a:solidFill>
                <a:srgbClr val="002060"/>
              </a:solidFill>
              <a:latin typeface="Times New Roman"/>
              <a:ea typeface="Calibri"/>
              <a:cs typeface="Times New Roman"/>
            </a:endParaRPr>
          </a:p>
          <a:p>
            <a:pPr algn="ctr">
              <a:lnSpc>
                <a:spcPct val="115000"/>
              </a:lnSpc>
            </a:pPr>
            <a:r>
              <a:rPr lang="en-IN" b="1" dirty="0" smtClean="0">
                <a:solidFill>
                  <a:srgbClr val="002060"/>
                </a:solidFill>
                <a:latin typeface="Times New Roman"/>
                <a:ea typeface="Calibri"/>
                <a:cs typeface="Times New Roman"/>
              </a:rPr>
              <a:t>A – Before Radiotherapy , B – After Radiotherapy</a:t>
            </a:r>
            <a:endParaRPr lang="en-IN" b="1" dirty="0" smtClean="0">
              <a:solidFill>
                <a:srgbClr val="002060"/>
              </a:solidFill>
              <a:ea typeface="Calibri"/>
              <a:cs typeface="Times New Roman"/>
            </a:endParaRPr>
          </a:p>
          <a:p>
            <a:pPr algn="ctr">
              <a:lnSpc>
                <a:spcPct val="115000"/>
              </a:lnSpc>
            </a:pPr>
            <a:endParaRPr lang="en-IN" b="1" dirty="0" smtClean="0">
              <a:solidFill>
                <a:srgbClr val="002060"/>
              </a:solidFill>
              <a:latin typeface="Times New Roman"/>
              <a:ea typeface="Calibri"/>
              <a:cs typeface="Times New Roman"/>
            </a:endParaRPr>
          </a:p>
          <a:p>
            <a:pPr algn="ctr">
              <a:lnSpc>
                <a:spcPct val="115000"/>
              </a:lnSpc>
            </a:pPr>
            <a:endParaRPr lang="en-IN" b="1" dirty="0" smtClean="0">
              <a:solidFill>
                <a:srgbClr val="002060"/>
              </a:solidFill>
              <a:latin typeface="Times New Roman"/>
              <a:ea typeface="Calibri"/>
              <a:cs typeface="Times New Roman"/>
            </a:endParaRPr>
          </a:p>
        </p:txBody>
      </p:sp>
      <p:sp>
        <p:nvSpPr>
          <p:cNvPr id="2" name="Rectangle 1"/>
          <p:cNvSpPr/>
          <p:nvPr/>
        </p:nvSpPr>
        <p:spPr>
          <a:xfrm>
            <a:off x="7092280" y="4941168"/>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prstClr val="black"/>
              </a:solidFill>
            </a:endParaRPr>
          </a:p>
        </p:txBody>
      </p:sp>
      <p:graphicFrame>
        <p:nvGraphicFramePr>
          <p:cNvPr id="8" name="Chart 7"/>
          <p:cNvGraphicFramePr/>
          <p:nvPr/>
        </p:nvGraphicFramePr>
        <p:xfrm>
          <a:off x="571472" y="1571612"/>
          <a:ext cx="8143932" cy="5000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7126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909638" y="214298"/>
            <a:ext cx="7305700" cy="785811"/>
          </a:xfrm>
        </p:spPr>
        <p:txBody>
          <a:bodyPr>
            <a:normAutofit/>
          </a:bodyPr>
          <a:lstStyle/>
          <a:p>
            <a:r>
              <a:rPr lang="en-US" sz="3600" b="1" dirty="0" smtClean="0">
                <a:solidFill>
                  <a:srgbClr val="FF0000"/>
                </a:solidFill>
                <a:latin typeface="Calibri" panose="020F0502020204030204" pitchFamily="34" charset="0"/>
                <a:cs typeface="Arial" panose="020B0604020202020204" pitchFamily="34" charset="0"/>
              </a:rPr>
              <a:t>Conclusion</a:t>
            </a:r>
            <a:endParaRPr lang="en-US" sz="3600" b="1" dirty="0">
              <a:solidFill>
                <a:srgbClr val="FF0000"/>
              </a:solidFill>
              <a:latin typeface="Calibri" panose="020F0502020204030204" pitchFamily="34" charset="0"/>
              <a:cs typeface="Arial" panose="020B0604020202020204" pitchFamily="34" charset="0"/>
            </a:endParaRPr>
          </a:p>
        </p:txBody>
      </p:sp>
      <p:sp>
        <p:nvSpPr>
          <p:cNvPr id="11" name="Subtitle 10"/>
          <p:cNvSpPr>
            <a:spLocks noGrp="1"/>
          </p:cNvSpPr>
          <p:nvPr>
            <p:ph type="subTitle" idx="1"/>
          </p:nvPr>
        </p:nvSpPr>
        <p:spPr>
          <a:xfrm>
            <a:off x="899592" y="1196752"/>
            <a:ext cx="7330008" cy="5112568"/>
          </a:xfrm>
        </p:spPr>
        <p:txBody>
          <a:bodyPr>
            <a:normAutofit/>
          </a:bodyPr>
          <a:lstStyle/>
          <a:p>
            <a:pPr algn="l"/>
            <a:r>
              <a:rPr lang="en-IN" sz="2200" b="1" dirty="0" smtClean="0">
                <a:solidFill>
                  <a:srgbClr val="0070C0"/>
                </a:solidFill>
                <a:latin typeface="Calibri" panose="020F0502020204030204" pitchFamily="34" charset="0"/>
                <a:cs typeface="Arial" panose="020B0604020202020204" pitchFamily="34" charset="0"/>
              </a:rPr>
              <a:t>1. Ayurvedic treatment is effective in management of Radiotherapy  side-effects in oral cavity cancer patients such as stomatitis, </a:t>
            </a:r>
            <a:r>
              <a:rPr lang="en-IN" sz="2200" b="1" dirty="0" err="1" smtClean="0">
                <a:solidFill>
                  <a:srgbClr val="0070C0"/>
                </a:solidFill>
                <a:latin typeface="Calibri" panose="020F0502020204030204" pitchFamily="34" charset="0"/>
                <a:cs typeface="Arial" panose="020B0604020202020204" pitchFamily="34" charset="0"/>
              </a:rPr>
              <a:t>trismus</a:t>
            </a:r>
            <a:r>
              <a:rPr lang="en-IN" sz="2200" b="1" dirty="0" smtClean="0">
                <a:solidFill>
                  <a:srgbClr val="0070C0"/>
                </a:solidFill>
                <a:latin typeface="Calibri" panose="020F0502020204030204" pitchFamily="34" charset="0"/>
                <a:cs typeface="Arial" panose="020B0604020202020204" pitchFamily="34" charset="0"/>
              </a:rPr>
              <a:t>, dysphagia, </a:t>
            </a:r>
            <a:r>
              <a:rPr lang="en-IN" sz="2200" b="1" dirty="0" err="1" smtClean="0">
                <a:solidFill>
                  <a:srgbClr val="0070C0"/>
                </a:solidFill>
                <a:latin typeface="Calibri" panose="020F0502020204030204" pitchFamily="34" charset="0"/>
                <a:cs typeface="Arial" panose="020B0604020202020204" pitchFamily="34" charset="0"/>
              </a:rPr>
              <a:t>xerostomia</a:t>
            </a:r>
            <a:r>
              <a:rPr lang="en-IN" sz="2200" b="1" dirty="0" smtClean="0">
                <a:solidFill>
                  <a:srgbClr val="0070C0"/>
                </a:solidFill>
                <a:latin typeface="Calibri" panose="020F0502020204030204" pitchFamily="34" charset="0"/>
                <a:cs typeface="Arial" panose="020B0604020202020204" pitchFamily="34" charset="0"/>
              </a:rPr>
              <a:t> and nausea</a:t>
            </a:r>
          </a:p>
          <a:p>
            <a:pPr algn="l"/>
            <a:endParaRPr lang="en-IN" sz="2200" b="1" dirty="0" smtClean="0">
              <a:solidFill>
                <a:srgbClr val="0070C0"/>
              </a:solidFill>
              <a:latin typeface="Calibri" panose="020F0502020204030204" pitchFamily="34" charset="0"/>
              <a:cs typeface="Arial" panose="020B0604020202020204" pitchFamily="34" charset="0"/>
            </a:endParaRPr>
          </a:p>
          <a:p>
            <a:pPr algn="l"/>
            <a:r>
              <a:rPr lang="en-IN" sz="2200" b="1" dirty="0" smtClean="0">
                <a:solidFill>
                  <a:srgbClr val="0070C0"/>
                </a:solidFill>
                <a:latin typeface="Calibri" panose="020F0502020204030204" pitchFamily="34" charset="0"/>
                <a:cs typeface="Arial" panose="020B0604020202020204" pitchFamily="34" charset="0"/>
              </a:rPr>
              <a:t>2. </a:t>
            </a:r>
            <a:r>
              <a:rPr lang="en-IN" sz="2200" b="1" dirty="0" err="1" smtClean="0">
                <a:solidFill>
                  <a:srgbClr val="0070C0"/>
                </a:solidFill>
                <a:latin typeface="Calibri" panose="020F0502020204030204" pitchFamily="34" charset="0"/>
                <a:cs typeface="Arial" panose="020B0604020202020204" pitchFamily="34" charset="0"/>
              </a:rPr>
              <a:t>Karnofsky</a:t>
            </a:r>
            <a:r>
              <a:rPr lang="en-IN" sz="2200" b="1" dirty="0" smtClean="0">
                <a:solidFill>
                  <a:srgbClr val="0070C0"/>
                </a:solidFill>
                <a:latin typeface="Calibri" panose="020F0502020204030204" pitchFamily="34" charset="0"/>
                <a:cs typeface="Arial" panose="020B0604020202020204" pitchFamily="34" charset="0"/>
              </a:rPr>
              <a:t> score representing ability to conduct daily activities, as judged by clinician, improved significantly with adjunct Ayurvedic treatment</a:t>
            </a:r>
          </a:p>
          <a:p>
            <a:pPr algn="l"/>
            <a:endParaRPr lang="en-IN" sz="2200" b="1" dirty="0" smtClean="0">
              <a:solidFill>
                <a:srgbClr val="0070C0"/>
              </a:solidFill>
              <a:latin typeface="Calibri" panose="020F0502020204030204" pitchFamily="34" charset="0"/>
              <a:cs typeface="Arial" panose="020B0604020202020204" pitchFamily="34" charset="0"/>
            </a:endParaRPr>
          </a:p>
          <a:p>
            <a:pPr algn="l"/>
            <a:r>
              <a:rPr lang="en-IN" sz="2200" b="1" dirty="0" smtClean="0">
                <a:solidFill>
                  <a:srgbClr val="0070C0"/>
                </a:solidFill>
                <a:latin typeface="Calibri" panose="020F0502020204030204" pitchFamily="34" charset="0"/>
                <a:cs typeface="Arial" panose="020B0604020202020204" pitchFamily="34" charset="0"/>
              </a:rPr>
              <a:t>3</a:t>
            </a:r>
            <a:r>
              <a:rPr lang="en-IN" sz="2200" b="1" dirty="0">
                <a:solidFill>
                  <a:srgbClr val="0070C0"/>
                </a:solidFill>
                <a:latin typeface="Calibri" panose="020F0502020204030204" pitchFamily="34" charset="0"/>
                <a:cs typeface="Arial" panose="020B0604020202020204" pitchFamily="34" charset="0"/>
              </a:rPr>
              <a:t>. </a:t>
            </a:r>
            <a:r>
              <a:rPr lang="en-IN" sz="2200" b="1" dirty="0" smtClean="0">
                <a:solidFill>
                  <a:srgbClr val="0070C0"/>
                </a:solidFill>
                <a:latin typeface="Calibri" panose="020F0502020204030204" pitchFamily="34" charset="0"/>
                <a:cs typeface="Arial" panose="020B0604020202020204" pitchFamily="34" charset="0"/>
              </a:rPr>
              <a:t>Global score of QLQ indicative of general </a:t>
            </a:r>
            <a:r>
              <a:rPr lang="en-IN" sz="2200" b="1" dirty="0">
                <a:solidFill>
                  <a:srgbClr val="0070C0"/>
                </a:solidFill>
                <a:latin typeface="Calibri" panose="020F0502020204030204" pitchFamily="34" charset="0"/>
                <a:cs typeface="Arial" panose="020B0604020202020204" pitchFamily="34" charset="0"/>
              </a:rPr>
              <a:t>feeling of </a:t>
            </a:r>
            <a:r>
              <a:rPr lang="en-IN" sz="2200" b="1" dirty="0" smtClean="0">
                <a:solidFill>
                  <a:srgbClr val="0070C0"/>
                </a:solidFill>
                <a:latin typeface="Calibri" panose="020F0502020204030204" pitchFamily="34" charset="0"/>
                <a:cs typeface="Arial" panose="020B0604020202020204" pitchFamily="34" charset="0"/>
              </a:rPr>
              <a:t>wellbeing, as assessed by patient was significantly reduced in group 1 patients while in group 2 patients the feeling of well being did nor worsen as reported by the patients themselves</a:t>
            </a:r>
          </a:p>
        </p:txBody>
      </p:sp>
      <p:sp>
        <p:nvSpPr>
          <p:cNvPr id="2056" name="Rectangle 9"/>
          <p:cNvSpPr>
            <a:spLocks noChangeArrowheads="1"/>
          </p:cNvSpPr>
          <p:nvPr/>
        </p:nvSpPr>
        <p:spPr bwMode="auto">
          <a:xfrm>
            <a:off x="2286000" y="310515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prstClr val="black"/>
                </a:solidFill>
                <a:latin typeface="Constantia" pitchFamily="18" charset="0"/>
              </a:rPr>
              <a:t>   </a:t>
            </a:r>
          </a:p>
        </p:txBody>
      </p:sp>
      <p:sp>
        <p:nvSpPr>
          <p:cNvPr id="9" name="Rectangle 8"/>
          <p:cNvSpPr/>
          <p:nvPr/>
        </p:nvSpPr>
        <p:spPr>
          <a:xfrm>
            <a:off x="1600200" y="228600"/>
            <a:ext cx="6477000" cy="3724096"/>
          </a:xfrm>
          <a:prstGeom prst="rect">
            <a:avLst/>
          </a:prstGeom>
        </p:spPr>
        <p:txBody>
          <a:bodyPr>
            <a:spAutoFit/>
          </a:bodyPr>
          <a:lstStyle/>
          <a:p>
            <a:pPr algn="ctr">
              <a:defRPr/>
            </a:pPr>
            <a:endParaRPr lang="en-US" sz="2000" b="1" dirty="0" smtClean="0">
              <a:solidFill>
                <a:prstClr val="black"/>
              </a:solidFill>
              <a:latin typeface="Constantia" pitchFamily="18" charset="0"/>
            </a:endParaRPr>
          </a:p>
          <a:p>
            <a:pPr algn="ctr">
              <a:defRPr/>
            </a:pPr>
            <a:endParaRPr lang="en-US" sz="2000" b="1" dirty="0">
              <a:solidFill>
                <a:prstClr val="black"/>
              </a:solidFill>
              <a:latin typeface="Constantia" pitchFamily="18" charset="0"/>
            </a:endParaRPr>
          </a:p>
          <a:p>
            <a:pPr algn="ctr">
              <a:defRPr/>
            </a:pPr>
            <a:endParaRPr lang="en-US" sz="2000" b="1" dirty="0" smtClean="0">
              <a:solidFill>
                <a:prstClr val="black"/>
              </a:solidFill>
              <a:latin typeface="Constantia" pitchFamily="18" charset="0"/>
            </a:endParaRPr>
          </a:p>
          <a:p>
            <a:pPr algn="ctr">
              <a:defRPr/>
            </a:pPr>
            <a:endParaRPr lang="en-US" sz="2000" b="1" dirty="0">
              <a:solidFill>
                <a:prstClr val="black"/>
              </a:solidFill>
              <a:latin typeface="Constantia" pitchFamily="18" charset="0"/>
            </a:endParaRPr>
          </a:p>
          <a:p>
            <a:pPr algn="ctr">
              <a:defRPr/>
            </a:pPr>
            <a:endParaRPr lang="en-US" sz="2000" b="1" dirty="0">
              <a:solidFill>
                <a:prstClr val="black"/>
              </a:solidFill>
              <a:latin typeface="Constantia" pitchFamily="18" charset="0"/>
            </a:endParaRPr>
          </a:p>
          <a:p>
            <a:pPr algn="ctr">
              <a:defRPr/>
            </a:pPr>
            <a:endParaRPr lang="en-US" sz="2000" b="1" dirty="0">
              <a:solidFill>
                <a:prstClr val="black"/>
              </a:solidFill>
              <a:latin typeface="Constantia" pitchFamily="18" charset="0"/>
            </a:endParaRPr>
          </a:p>
          <a:p>
            <a:pPr algn="ctr">
              <a:defRPr/>
            </a:pPr>
            <a:endParaRPr lang="en-US" sz="2000" b="1" dirty="0">
              <a:solidFill>
                <a:prstClr val="black"/>
              </a:solidFill>
              <a:latin typeface="Constantia" pitchFamily="18" charset="0"/>
            </a:endParaRPr>
          </a:p>
          <a:p>
            <a:pPr algn="ctr">
              <a:defRPr/>
            </a:pPr>
            <a:endParaRPr lang="en-US" sz="1400" dirty="0">
              <a:solidFill>
                <a:srgbClr val="D60093"/>
              </a:solidFill>
              <a:effectLst>
                <a:outerShdw blurRad="38100" dist="38100" dir="2700000" algn="tl">
                  <a:srgbClr val="000000"/>
                </a:outerShdw>
              </a:effectLst>
              <a:latin typeface="Constantia" pitchFamily="18" charset="0"/>
            </a:endParaRPr>
          </a:p>
          <a:p>
            <a:pPr algn="ctr">
              <a:defRPr/>
            </a:pPr>
            <a:endParaRPr lang="en-US" sz="1400" dirty="0">
              <a:solidFill>
                <a:srgbClr val="D60093"/>
              </a:solidFill>
              <a:effectLst>
                <a:outerShdw blurRad="38100" dist="38100" dir="2700000" algn="tl">
                  <a:srgbClr val="000000"/>
                </a:outerShdw>
              </a:effectLst>
              <a:latin typeface="Constantia" pitchFamily="18" charset="0"/>
            </a:endParaRPr>
          </a:p>
          <a:p>
            <a:pPr algn="ctr">
              <a:defRPr/>
            </a:pPr>
            <a:endParaRPr lang="en-US" sz="1400" dirty="0">
              <a:solidFill>
                <a:srgbClr val="D60093"/>
              </a:solidFill>
              <a:effectLst>
                <a:outerShdw blurRad="38100" dist="38100" dir="2700000" algn="tl">
                  <a:srgbClr val="000000"/>
                </a:outerShdw>
              </a:effectLst>
              <a:latin typeface="Constantia" pitchFamily="18" charset="0"/>
            </a:endParaRPr>
          </a:p>
          <a:p>
            <a:pPr algn="ctr">
              <a:defRPr/>
            </a:pPr>
            <a:r>
              <a:rPr lang="en-US" sz="1400" dirty="0">
                <a:solidFill>
                  <a:srgbClr val="D60093"/>
                </a:solidFill>
                <a:effectLst>
                  <a:outerShdw blurRad="38100" dist="38100" dir="2700000" algn="tl">
                    <a:srgbClr val="000000"/>
                  </a:outerShdw>
                </a:effectLst>
                <a:latin typeface="Constantia" pitchFamily="18" charset="0"/>
              </a:rPr>
              <a:t/>
            </a:r>
            <a:br>
              <a:rPr lang="en-US" sz="1400" dirty="0">
                <a:solidFill>
                  <a:srgbClr val="D60093"/>
                </a:solidFill>
                <a:effectLst>
                  <a:outerShdw blurRad="38100" dist="38100" dir="2700000" algn="tl">
                    <a:srgbClr val="000000"/>
                  </a:outerShdw>
                </a:effectLst>
                <a:latin typeface="Constantia" pitchFamily="18" charset="0"/>
              </a:rPr>
            </a:br>
            <a:endParaRPr lang="en-US" sz="4000" dirty="0">
              <a:solidFill>
                <a:prstClr val="black"/>
              </a:solidFill>
              <a:latin typeface="Constantia" pitchFamily="18" charset="0"/>
            </a:endParaRPr>
          </a:p>
        </p:txBody>
      </p:sp>
    </p:spTree>
    <p:extLst>
      <p:ext uri="{BB962C8B-B14F-4D97-AF65-F5344CB8AC3E}">
        <p14:creationId xmlns:p14="http://schemas.microsoft.com/office/powerpoint/2010/main" val="76484187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776"/>
            <a:ext cx="9144000" cy="1143000"/>
          </a:xfrm>
        </p:spPr>
        <p:txBody>
          <a:bodyPr>
            <a:noAutofit/>
          </a:bodyPr>
          <a:lstStyle/>
          <a:p>
            <a:r>
              <a:rPr lang="en-IN" sz="3000" b="1" dirty="0" smtClean="0">
                <a:solidFill>
                  <a:srgbClr val="FF0000"/>
                </a:solidFill>
              </a:rPr>
              <a:t>Part 2</a:t>
            </a:r>
            <a:br>
              <a:rPr lang="en-IN" sz="3000" b="1" dirty="0" smtClean="0">
                <a:solidFill>
                  <a:srgbClr val="FF0000"/>
                </a:solidFill>
              </a:rPr>
            </a:br>
            <a:r>
              <a:rPr lang="en-IN" sz="3000" b="1" dirty="0" smtClean="0">
                <a:solidFill>
                  <a:srgbClr val="FF0000"/>
                </a:solidFill>
              </a:rPr>
              <a:t>Effect of Ayurvedic medicines on immune response of Oral Squamous cell carcinoma (OSCC) patients: preliminary studies.</a:t>
            </a:r>
            <a:endParaRPr lang="en-IN" sz="3000" b="1" dirty="0">
              <a:solidFill>
                <a:srgbClr val="FF0000"/>
              </a:solidFill>
            </a:endParaRPr>
          </a:p>
        </p:txBody>
      </p:sp>
      <p:sp>
        <p:nvSpPr>
          <p:cNvPr id="3" name="Content Placeholder 2"/>
          <p:cNvSpPr>
            <a:spLocks noGrp="1"/>
          </p:cNvSpPr>
          <p:nvPr>
            <p:ph idx="1"/>
          </p:nvPr>
        </p:nvSpPr>
        <p:spPr>
          <a:xfrm>
            <a:off x="107504" y="1888232"/>
            <a:ext cx="9036496" cy="4997152"/>
          </a:xfrm>
        </p:spPr>
        <p:txBody>
          <a:bodyPr>
            <a:normAutofit/>
          </a:bodyPr>
          <a:lstStyle/>
          <a:p>
            <a:pPr marL="0" indent="0">
              <a:buNone/>
            </a:pPr>
            <a:r>
              <a:rPr lang="en-IN" sz="2300" b="1" dirty="0" smtClean="0"/>
              <a:t>Relationship of oral Ayurvedic medicines (OAM) used in this study with immune response -</a:t>
            </a:r>
          </a:p>
          <a:p>
            <a:pPr marL="0" indent="0">
              <a:buNone/>
            </a:pPr>
            <a:r>
              <a:rPr lang="en-IN" sz="2300" b="1" dirty="0" smtClean="0">
                <a:solidFill>
                  <a:srgbClr val="0070C0"/>
                </a:solidFill>
              </a:rPr>
              <a:t>	a) </a:t>
            </a:r>
            <a:r>
              <a:rPr lang="en-IN" sz="2300" b="1" dirty="0" err="1" smtClean="0">
                <a:solidFill>
                  <a:srgbClr val="0070C0"/>
                </a:solidFill>
              </a:rPr>
              <a:t>Rasayana</a:t>
            </a:r>
            <a:r>
              <a:rPr lang="en-IN" sz="2300" b="1" dirty="0">
                <a:solidFill>
                  <a:srgbClr val="0070C0"/>
                </a:solidFill>
              </a:rPr>
              <a:t>: </a:t>
            </a:r>
            <a:r>
              <a:rPr lang="en-IN" sz="2300" b="1" dirty="0" smtClean="0">
                <a:solidFill>
                  <a:srgbClr val="0070C0"/>
                </a:solidFill>
              </a:rPr>
              <a:t>4 drugs categorised as </a:t>
            </a:r>
            <a:r>
              <a:rPr lang="en-IN" sz="2300" b="1" dirty="0" err="1" smtClean="0">
                <a:solidFill>
                  <a:srgbClr val="0070C0"/>
                </a:solidFill>
              </a:rPr>
              <a:t>Rasayana</a:t>
            </a:r>
            <a:r>
              <a:rPr lang="en-IN" sz="2300" b="1" dirty="0" smtClean="0">
                <a:solidFill>
                  <a:srgbClr val="0070C0"/>
                </a:solidFill>
              </a:rPr>
              <a:t> are used in this study. They are known to boost up immunity as per Ayurvedic texts</a:t>
            </a:r>
          </a:p>
          <a:p>
            <a:pPr marL="0" indent="0">
              <a:buNone/>
            </a:pPr>
            <a:r>
              <a:rPr lang="en-IN" sz="2300" b="1" dirty="0">
                <a:solidFill>
                  <a:srgbClr val="0070C0"/>
                </a:solidFill>
              </a:rPr>
              <a:t> </a:t>
            </a:r>
            <a:r>
              <a:rPr lang="en-IN" sz="2300" b="1" dirty="0" smtClean="0">
                <a:solidFill>
                  <a:srgbClr val="0070C0"/>
                </a:solidFill>
              </a:rPr>
              <a:t>   	b) Two drugs used in this study are known to reduce inflammatory responses</a:t>
            </a:r>
            <a:endParaRPr lang="en-IN" sz="2300" b="1" dirty="0">
              <a:solidFill>
                <a:srgbClr val="0070C0"/>
              </a:solidFill>
            </a:endParaRPr>
          </a:p>
          <a:p>
            <a:pPr marL="0" indent="0">
              <a:buNone/>
            </a:pPr>
            <a:r>
              <a:rPr lang="en-IN" sz="2300" b="1" dirty="0" smtClean="0">
                <a:solidFill>
                  <a:srgbClr val="0070C0"/>
                </a:solidFill>
              </a:rPr>
              <a:t>    	c) Selective </a:t>
            </a:r>
            <a:r>
              <a:rPr lang="en-IN" sz="2300" b="1" dirty="0" err="1" smtClean="0">
                <a:solidFill>
                  <a:srgbClr val="0070C0"/>
                </a:solidFill>
              </a:rPr>
              <a:t>Panchakarma</a:t>
            </a:r>
            <a:r>
              <a:rPr lang="en-IN" sz="2300" b="1" dirty="0" smtClean="0">
                <a:solidFill>
                  <a:srgbClr val="0070C0"/>
                </a:solidFill>
              </a:rPr>
              <a:t> procedures used for side-effects in OSCC include medicated oil treatments, local applications in mouth region and massage meant for systemic and local detoxification.</a:t>
            </a:r>
          </a:p>
          <a:p>
            <a:pPr marL="0" indent="0">
              <a:buNone/>
            </a:pPr>
            <a:r>
              <a:rPr lang="en-US" sz="2300" b="1" dirty="0" smtClean="0">
                <a:solidFill>
                  <a:srgbClr val="0070C0"/>
                </a:solidFill>
              </a:rPr>
              <a:t>This treatment was given to a group of patients treated with RT and OAM, who continued to show side effects 1 to 6 months post RT</a:t>
            </a:r>
            <a:endParaRPr lang="en-IN" dirty="0"/>
          </a:p>
        </p:txBody>
      </p:sp>
    </p:spTree>
    <p:extLst>
      <p:ext uri="{BB962C8B-B14F-4D97-AF65-F5344CB8AC3E}">
        <p14:creationId xmlns:p14="http://schemas.microsoft.com/office/powerpoint/2010/main" val="406399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1400"/>
            <a:ext cx="8820472" cy="1512168"/>
          </a:xfrm>
        </p:spPr>
        <p:txBody>
          <a:bodyPr>
            <a:noAutofit/>
          </a:bodyPr>
          <a:lstStyle/>
          <a:p>
            <a:r>
              <a:rPr lang="en-IN" sz="3600" b="1" dirty="0">
                <a:solidFill>
                  <a:srgbClr val="FF0000"/>
                </a:solidFill>
              </a:rPr>
              <a:t>Immunological criteria </a:t>
            </a:r>
            <a:r>
              <a:rPr lang="en-IN" sz="3600" b="1" dirty="0" smtClean="0">
                <a:solidFill>
                  <a:srgbClr val="FF0000"/>
                </a:solidFill>
              </a:rPr>
              <a:t>assessed</a:t>
            </a:r>
            <a:endParaRPr lang="en-IN" sz="2800" b="1" dirty="0"/>
          </a:p>
        </p:txBody>
      </p:sp>
      <p:sp>
        <p:nvSpPr>
          <p:cNvPr id="3" name="Content Placeholder 2"/>
          <p:cNvSpPr>
            <a:spLocks noGrp="1"/>
          </p:cNvSpPr>
          <p:nvPr>
            <p:ph idx="1"/>
          </p:nvPr>
        </p:nvSpPr>
        <p:spPr>
          <a:xfrm>
            <a:off x="457200" y="1340768"/>
            <a:ext cx="8229600" cy="4392488"/>
          </a:xfrm>
        </p:spPr>
        <p:txBody>
          <a:bodyPr>
            <a:normAutofit/>
          </a:bodyPr>
          <a:lstStyle/>
          <a:p>
            <a:pPr marL="0" indent="0">
              <a:buNone/>
            </a:pPr>
            <a:r>
              <a:rPr lang="en-IN" sz="2200" b="1" dirty="0" smtClean="0">
                <a:solidFill>
                  <a:srgbClr val="0070C0"/>
                </a:solidFill>
              </a:rPr>
              <a:t>1) </a:t>
            </a:r>
            <a:r>
              <a:rPr lang="en-IN" sz="2200" b="1" dirty="0" err="1" smtClean="0">
                <a:solidFill>
                  <a:srgbClr val="0070C0"/>
                </a:solidFill>
              </a:rPr>
              <a:t>Immunophenotyping</a:t>
            </a:r>
            <a:r>
              <a:rPr lang="en-IN" sz="2200" b="1" dirty="0" smtClean="0">
                <a:solidFill>
                  <a:srgbClr val="0070C0"/>
                </a:solidFill>
              </a:rPr>
              <a:t> </a:t>
            </a:r>
            <a:r>
              <a:rPr lang="en-IN" sz="2200" b="1" dirty="0">
                <a:solidFill>
                  <a:srgbClr val="0070C0"/>
                </a:solidFill>
              </a:rPr>
              <a:t>- Total </a:t>
            </a:r>
            <a:r>
              <a:rPr lang="en-IN" sz="2200" b="1" dirty="0" smtClean="0">
                <a:solidFill>
                  <a:srgbClr val="0070C0"/>
                </a:solidFill>
              </a:rPr>
              <a:t>T &amp; B </a:t>
            </a:r>
            <a:r>
              <a:rPr lang="en-IN" sz="2200" b="1" dirty="0">
                <a:solidFill>
                  <a:srgbClr val="0070C0"/>
                </a:solidFill>
              </a:rPr>
              <a:t>cells and T cells subsets in </a:t>
            </a:r>
            <a:r>
              <a:rPr lang="en-IN" sz="2200" b="1" dirty="0" smtClean="0">
                <a:solidFill>
                  <a:srgbClr val="0070C0"/>
                </a:solidFill>
              </a:rPr>
              <a:t>PBMC and mitogen induced proliferation of T and B cells</a:t>
            </a:r>
            <a:endParaRPr lang="en-IN" sz="2200" b="1" dirty="0">
              <a:solidFill>
                <a:srgbClr val="0070C0"/>
              </a:solidFill>
            </a:endParaRPr>
          </a:p>
          <a:p>
            <a:pPr marL="0" indent="0">
              <a:buNone/>
            </a:pPr>
            <a:r>
              <a:rPr lang="en-US" sz="2200" b="1" dirty="0" smtClean="0">
                <a:solidFill>
                  <a:srgbClr val="0070C0"/>
                </a:solidFill>
              </a:rPr>
              <a:t>2) Markers of tumor load: CD105 and Ki67</a:t>
            </a:r>
            <a:endParaRPr lang="en-IN" sz="2200" b="1" dirty="0" smtClean="0">
              <a:solidFill>
                <a:srgbClr val="0070C0"/>
              </a:solidFill>
            </a:endParaRPr>
          </a:p>
          <a:p>
            <a:pPr marL="0" indent="0">
              <a:buNone/>
            </a:pPr>
            <a:r>
              <a:rPr lang="en-IN" sz="2200" b="1" dirty="0" smtClean="0">
                <a:solidFill>
                  <a:srgbClr val="0070C0"/>
                </a:solidFill>
              </a:rPr>
              <a:t>3) Assessment of cytokines carried out in saliva and serum, local responses were indicated by salivary samples, therefore data presented will be on salivary samples</a:t>
            </a:r>
          </a:p>
          <a:p>
            <a:pPr marL="0" indent="0">
              <a:buNone/>
            </a:pPr>
            <a:r>
              <a:rPr lang="en-US" sz="2200" b="1" dirty="0" smtClean="0">
                <a:solidFill>
                  <a:srgbClr val="0070C0"/>
                </a:solidFill>
              </a:rPr>
              <a:t>	 Type 1 cytokines: IFN-</a:t>
            </a:r>
            <a:r>
              <a:rPr lang="el-GR" sz="2200" b="1" dirty="0" smtClean="0">
                <a:solidFill>
                  <a:srgbClr val="0070C0"/>
                </a:solidFill>
              </a:rPr>
              <a:t>γ</a:t>
            </a:r>
            <a:r>
              <a:rPr lang="en-US" sz="2200" b="1" dirty="0" smtClean="0">
                <a:solidFill>
                  <a:srgbClr val="0070C0"/>
                </a:solidFill>
              </a:rPr>
              <a:t> and TNF-</a:t>
            </a:r>
            <a:r>
              <a:rPr lang="el-GR" sz="2200" b="1" dirty="0" smtClean="0">
                <a:solidFill>
                  <a:srgbClr val="0070C0"/>
                </a:solidFill>
              </a:rPr>
              <a:t>α</a:t>
            </a:r>
            <a:endParaRPr lang="en-US" sz="2200" b="1" dirty="0" smtClean="0">
              <a:solidFill>
                <a:srgbClr val="0070C0"/>
              </a:solidFill>
            </a:endParaRPr>
          </a:p>
          <a:p>
            <a:pPr marL="0" indent="0">
              <a:buNone/>
            </a:pPr>
            <a:r>
              <a:rPr lang="en-US" sz="2200" b="1" dirty="0" smtClean="0">
                <a:solidFill>
                  <a:srgbClr val="0070C0"/>
                </a:solidFill>
              </a:rPr>
              <a:t>	Type 2 cytokines: </a:t>
            </a:r>
            <a:r>
              <a:rPr lang="en-IN" sz="2200" b="1" dirty="0" smtClean="0">
                <a:solidFill>
                  <a:srgbClr val="0070C0"/>
                </a:solidFill>
              </a:rPr>
              <a:t>IL-1 </a:t>
            </a:r>
            <a:r>
              <a:rPr lang="el-GR" sz="2200" b="1" dirty="0" smtClean="0">
                <a:solidFill>
                  <a:srgbClr val="0070C0"/>
                </a:solidFill>
              </a:rPr>
              <a:t>β</a:t>
            </a:r>
            <a:r>
              <a:rPr lang="en-IN" sz="2200" b="1" dirty="0" smtClean="0">
                <a:solidFill>
                  <a:srgbClr val="0070C0"/>
                </a:solidFill>
              </a:rPr>
              <a:t>, IL-6, IL-8 and IL-10, indicative of inflammatory </a:t>
            </a:r>
            <a:r>
              <a:rPr lang="en-IN" sz="2200" b="1" dirty="0">
                <a:solidFill>
                  <a:srgbClr val="0070C0"/>
                </a:solidFill>
              </a:rPr>
              <a:t>status</a:t>
            </a:r>
          </a:p>
          <a:p>
            <a:pPr marL="0" indent="0">
              <a:buNone/>
            </a:pPr>
            <a:r>
              <a:rPr lang="en-IN" sz="2200" b="1" dirty="0" smtClean="0">
                <a:solidFill>
                  <a:srgbClr val="0070C0"/>
                </a:solidFill>
              </a:rPr>
              <a:t>4) Immune </a:t>
            </a:r>
            <a:r>
              <a:rPr lang="en-IN" sz="2200" b="1" dirty="0">
                <a:solidFill>
                  <a:srgbClr val="0070C0"/>
                </a:solidFill>
              </a:rPr>
              <a:t>complexes </a:t>
            </a:r>
            <a:r>
              <a:rPr lang="en-IN" sz="2200" b="1" dirty="0" smtClean="0">
                <a:solidFill>
                  <a:srgbClr val="0070C0"/>
                </a:solidFill>
              </a:rPr>
              <a:t>and </a:t>
            </a:r>
            <a:r>
              <a:rPr lang="en-IN" sz="2200" b="1" dirty="0" err="1" smtClean="0">
                <a:solidFill>
                  <a:srgbClr val="0070C0"/>
                </a:solidFill>
              </a:rPr>
              <a:t>IgA</a:t>
            </a:r>
            <a:r>
              <a:rPr lang="en-IN" sz="2200" b="1" dirty="0" smtClean="0">
                <a:solidFill>
                  <a:srgbClr val="0070C0"/>
                </a:solidFill>
              </a:rPr>
              <a:t> in </a:t>
            </a:r>
            <a:r>
              <a:rPr lang="en-IN" sz="2200" b="1" dirty="0">
                <a:solidFill>
                  <a:srgbClr val="0070C0"/>
                </a:solidFill>
              </a:rPr>
              <a:t>saliva </a:t>
            </a:r>
            <a:r>
              <a:rPr lang="en-IN" sz="2200" b="1" dirty="0" smtClean="0">
                <a:solidFill>
                  <a:srgbClr val="0070C0"/>
                </a:solidFill>
              </a:rPr>
              <a:t>indicative of local immune response.</a:t>
            </a:r>
            <a:endParaRPr lang="en-IN" sz="2200" b="1" dirty="0">
              <a:solidFill>
                <a:srgbClr val="0070C0"/>
              </a:solidFill>
            </a:endParaRPr>
          </a:p>
        </p:txBody>
      </p:sp>
    </p:spTree>
    <p:extLst>
      <p:ext uri="{BB962C8B-B14F-4D97-AF65-F5344CB8AC3E}">
        <p14:creationId xmlns:p14="http://schemas.microsoft.com/office/powerpoint/2010/main" val="2489624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568952" cy="5688632"/>
          </a:xfrm>
        </p:spPr>
        <p:txBody>
          <a:bodyPr>
            <a:normAutofit fontScale="92500" lnSpcReduction="10000"/>
          </a:bodyPr>
          <a:lstStyle/>
          <a:p>
            <a:r>
              <a:rPr lang="en-US" sz="2400" b="1" dirty="0" smtClean="0">
                <a:solidFill>
                  <a:srgbClr val="0070C0"/>
                </a:solidFill>
              </a:rPr>
              <a:t>Major limitation of the study: </a:t>
            </a:r>
          </a:p>
          <a:p>
            <a:pPr>
              <a:buNone/>
            </a:pPr>
            <a:r>
              <a:rPr lang="en-US" sz="2400" b="1" dirty="0" smtClean="0">
                <a:solidFill>
                  <a:srgbClr val="0070C0"/>
                </a:solidFill>
              </a:rPr>
              <a:t>1. small sample size.</a:t>
            </a:r>
          </a:p>
          <a:p>
            <a:r>
              <a:rPr lang="en-US" sz="2400" b="1" dirty="0" smtClean="0">
                <a:solidFill>
                  <a:srgbClr val="0070C0"/>
                </a:solidFill>
              </a:rPr>
              <a:t>Group 1a – controls:    1 normal healthy donor, </a:t>
            </a:r>
          </a:p>
          <a:p>
            <a:pPr>
              <a:buNone/>
            </a:pPr>
            <a:r>
              <a:rPr lang="en-US" sz="2400" b="1" dirty="0" smtClean="0">
                <a:solidFill>
                  <a:srgbClr val="0070C0"/>
                </a:solidFill>
              </a:rPr>
              <a:t>				   1 chewer with mild </a:t>
            </a:r>
            <a:r>
              <a:rPr lang="en-US" sz="2400" b="1" dirty="0" err="1" smtClean="0">
                <a:solidFill>
                  <a:srgbClr val="0070C0"/>
                </a:solidFill>
              </a:rPr>
              <a:t>leukoplakia</a:t>
            </a:r>
            <a:endParaRPr lang="en-US" sz="2400" b="1" dirty="0" smtClean="0">
              <a:solidFill>
                <a:srgbClr val="0070C0"/>
              </a:solidFill>
            </a:endParaRPr>
          </a:p>
          <a:p>
            <a:pPr>
              <a:buNone/>
            </a:pPr>
            <a:r>
              <a:rPr lang="en-US" sz="2400" b="1" dirty="0" smtClean="0">
                <a:solidFill>
                  <a:srgbClr val="0070C0"/>
                </a:solidFill>
              </a:rPr>
              <a:t>				   1 chewer with severe </a:t>
            </a:r>
            <a:r>
              <a:rPr lang="en-US" sz="2400" b="1" dirty="0" err="1" smtClean="0">
                <a:solidFill>
                  <a:srgbClr val="0070C0"/>
                </a:solidFill>
              </a:rPr>
              <a:t>leukoplakia</a:t>
            </a:r>
            <a:endParaRPr lang="en-US" sz="2400" b="1" dirty="0" smtClean="0">
              <a:solidFill>
                <a:srgbClr val="0070C0"/>
              </a:solidFill>
            </a:endParaRPr>
          </a:p>
          <a:p>
            <a:r>
              <a:rPr lang="en-US" sz="2400" b="1" dirty="0" smtClean="0">
                <a:solidFill>
                  <a:srgbClr val="0070C0"/>
                </a:solidFill>
              </a:rPr>
              <a:t>Group 1b – OSCC patients treated with RT alone – 2</a:t>
            </a:r>
          </a:p>
          <a:p>
            <a:r>
              <a:rPr lang="en-US" sz="2400" b="1" dirty="0" smtClean="0">
                <a:solidFill>
                  <a:srgbClr val="0070C0"/>
                </a:solidFill>
              </a:rPr>
              <a:t>Group 2a – OSCC patients treated with RT and OAM – 5</a:t>
            </a:r>
          </a:p>
          <a:p>
            <a:r>
              <a:rPr lang="en-US" sz="2400" b="1" dirty="0" smtClean="0">
                <a:solidFill>
                  <a:srgbClr val="0070C0"/>
                </a:solidFill>
              </a:rPr>
              <a:t>Group 2b – OSCC patients treated with RT + OAM + </a:t>
            </a:r>
            <a:r>
              <a:rPr lang="en-US" sz="2400" b="1" dirty="0" err="1" smtClean="0">
                <a:solidFill>
                  <a:srgbClr val="0070C0"/>
                </a:solidFill>
              </a:rPr>
              <a:t>Panchakarma</a:t>
            </a:r>
            <a:r>
              <a:rPr lang="en-US" sz="2400" b="1" dirty="0" smtClean="0">
                <a:solidFill>
                  <a:srgbClr val="0070C0"/>
                </a:solidFill>
              </a:rPr>
              <a:t> -6</a:t>
            </a:r>
          </a:p>
          <a:p>
            <a:pPr>
              <a:buNone/>
            </a:pPr>
            <a:r>
              <a:rPr lang="en-US" sz="2400" b="1" dirty="0" smtClean="0">
                <a:solidFill>
                  <a:srgbClr val="0070C0"/>
                </a:solidFill>
              </a:rPr>
              <a:t>2. Large variation in test results in individual samples in 2a and 2b, statistical analysis was therefore not conclusive although pattern of response was same </a:t>
            </a:r>
          </a:p>
          <a:p>
            <a:r>
              <a:rPr lang="en-US" sz="2400" b="1" dirty="0" smtClean="0"/>
              <a:t>Time point of assessment 2a: A - beginning of RT + OAM, B – at the end of RT + OAM, C – 1 month post RT + OAM</a:t>
            </a:r>
          </a:p>
          <a:p>
            <a:pPr>
              <a:buNone/>
            </a:pPr>
            <a:r>
              <a:rPr lang="en-US" sz="2400" b="1" dirty="0" smtClean="0"/>
              <a:t>	2b: A – beginning of </a:t>
            </a:r>
            <a:r>
              <a:rPr lang="en-US" sz="2400" b="1" dirty="0" err="1" smtClean="0"/>
              <a:t>Panchakarma</a:t>
            </a:r>
            <a:r>
              <a:rPr lang="en-US" sz="2400" b="1" dirty="0" smtClean="0"/>
              <a:t> (OAM continued), B – at the end of </a:t>
            </a:r>
            <a:r>
              <a:rPr lang="en-US" sz="2400" b="1" dirty="0" err="1" smtClean="0"/>
              <a:t>Panchakarma</a:t>
            </a:r>
            <a:r>
              <a:rPr lang="en-US" sz="2400" b="1" dirty="0" smtClean="0"/>
              <a:t> (OAM continued), C – 1 month post </a:t>
            </a:r>
            <a:r>
              <a:rPr lang="en-US" sz="2400" b="1" dirty="0" err="1" smtClean="0"/>
              <a:t>Panchakarma</a:t>
            </a:r>
            <a:r>
              <a:rPr lang="en-US" sz="2400" b="1" dirty="0" smtClean="0"/>
              <a:t> (OAM continued)</a:t>
            </a:r>
          </a:p>
        </p:txBody>
      </p:sp>
      <p:sp>
        <p:nvSpPr>
          <p:cNvPr id="4" name="Title 1"/>
          <p:cNvSpPr>
            <a:spLocks noGrp="1"/>
          </p:cNvSpPr>
          <p:nvPr>
            <p:ph type="title"/>
          </p:nvPr>
        </p:nvSpPr>
        <p:spPr>
          <a:xfrm>
            <a:off x="467544" y="188640"/>
            <a:ext cx="8208912" cy="648072"/>
          </a:xfrm>
        </p:spPr>
        <p:txBody>
          <a:bodyPr>
            <a:noAutofit/>
          </a:bodyPr>
          <a:lstStyle/>
          <a:p>
            <a:r>
              <a:rPr lang="en-IN" sz="3600" b="1" dirty="0" smtClean="0">
                <a:solidFill>
                  <a:srgbClr val="FF0000"/>
                </a:solidFill>
              </a:rPr>
              <a:t>Grouping of patients</a:t>
            </a:r>
            <a:endParaRPr lang="en-IN" sz="36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1000" y="228600"/>
          <a:ext cx="4145369" cy="3071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724400" y="228600"/>
          <a:ext cx="40386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381000" y="3505200"/>
          <a:ext cx="4114801" cy="30923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4724400" y="3505200"/>
          <a:ext cx="4114800" cy="30923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0489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133600" y="228600"/>
          <a:ext cx="48006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2133600" y="3429000"/>
          <a:ext cx="48006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50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51520" y="1988840"/>
          <a:ext cx="4267199"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644008" y="1988840"/>
          <a:ext cx="4191000" cy="329609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normAutofit/>
          </a:bodyPr>
          <a:lstStyle/>
          <a:p>
            <a:r>
              <a:rPr lang="en-US" sz="3600" b="1" dirty="0" smtClean="0">
                <a:solidFill>
                  <a:srgbClr val="FF0000"/>
                </a:solidFill>
              </a:rPr>
              <a:t>Tumor markers</a:t>
            </a:r>
            <a:endParaRPr lang="en-IN" sz="3600" b="1" dirty="0">
              <a:solidFill>
                <a:srgbClr val="FF0000"/>
              </a:solidFill>
            </a:endParaRPr>
          </a:p>
        </p:txBody>
      </p:sp>
    </p:spTree>
    <p:extLst>
      <p:ext uri="{BB962C8B-B14F-4D97-AF65-F5344CB8AC3E}">
        <p14:creationId xmlns:p14="http://schemas.microsoft.com/office/powerpoint/2010/main" val="1971038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51520" y="2060848"/>
          <a:ext cx="4343400" cy="3276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4716016" y="2060848"/>
          <a:ext cx="41148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rmAutofit/>
          </a:bodyPr>
          <a:lstStyle/>
          <a:p>
            <a:r>
              <a:rPr lang="en-US" sz="3600" b="1" dirty="0" smtClean="0">
                <a:solidFill>
                  <a:srgbClr val="FF0000"/>
                </a:solidFill>
              </a:rPr>
              <a:t>Local immune response </a:t>
            </a:r>
            <a:endParaRPr lang="en-IN" sz="36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79512" y="1916832"/>
          <a:ext cx="44196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788024" y="1916832"/>
          <a:ext cx="40386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a:bodyPr>
          <a:lstStyle/>
          <a:p>
            <a:r>
              <a:rPr lang="en-US" sz="3600" b="1" dirty="0" smtClean="0">
                <a:solidFill>
                  <a:srgbClr val="FF0000"/>
                </a:solidFill>
              </a:rPr>
              <a:t>Type 1 cytokines in saliva</a:t>
            </a:r>
            <a:endParaRPr lang="en-IN" sz="3600" b="1" dirty="0">
              <a:solidFill>
                <a:srgbClr val="FF0000"/>
              </a:solidFill>
            </a:endParaRPr>
          </a:p>
        </p:txBody>
      </p:sp>
    </p:spTree>
    <p:extLst>
      <p:ext uri="{BB962C8B-B14F-4D97-AF65-F5344CB8AC3E}">
        <p14:creationId xmlns:p14="http://schemas.microsoft.com/office/powerpoint/2010/main" val="2286024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Logo Col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462480" cy="4046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6" descr="conf logo"/>
          <p:cNvPicPr>
            <a:picLocks noChangeAspect="1" noChangeArrowheads="1"/>
          </p:cNvPicPr>
          <p:nvPr/>
        </p:nvPicPr>
        <p:blipFill>
          <a:blip r:embed="rId3" cstate="print">
            <a:duotone>
              <a:prstClr val="black"/>
              <a:srgbClr val="EEACC8">
                <a:tint val="45000"/>
                <a:satMod val="400000"/>
              </a:srgbClr>
            </a:duotone>
          </a:blip>
          <a:srcRect/>
          <a:stretch>
            <a:fillRect/>
          </a:stretch>
        </p:blipFill>
        <p:spPr bwMode="auto">
          <a:xfrm>
            <a:off x="8709441" y="1"/>
            <a:ext cx="434558" cy="404664"/>
          </a:xfrm>
          <a:prstGeom prst="rect">
            <a:avLst/>
          </a:prstGeom>
          <a:noFill/>
          <a:ln w="9525">
            <a:noFill/>
            <a:miter lim="800000"/>
            <a:headEnd/>
            <a:tailEnd/>
          </a:ln>
        </p:spPr>
      </p:pic>
      <p:sp>
        <p:nvSpPr>
          <p:cNvPr id="4103" name="Rectangle 3"/>
          <p:cNvSpPr txBox="1">
            <a:spLocks noChangeArrowheads="1"/>
          </p:cNvSpPr>
          <p:nvPr/>
        </p:nvSpPr>
        <p:spPr bwMode="auto">
          <a:xfrm>
            <a:off x="378618" y="1140513"/>
            <a:ext cx="8765381" cy="411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 typeface="Arial" charset="0"/>
              <a:buChar char="•"/>
            </a:pPr>
            <a:endParaRPr lang="en-US" sz="2000" dirty="0">
              <a:latin typeface="Constantia" pitchFamily="18" charset="0"/>
            </a:endParaRPr>
          </a:p>
        </p:txBody>
      </p:sp>
      <p:sp>
        <p:nvSpPr>
          <p:cNvPr id="4104" name="Rectangle 9"/>
          <p:cNvSpPr>
            <a:spLocks noChangeArrowheads="1"/>
          </p:cNvSpPr>
          <p:nvPr/>
        </p:nvSpPr>
        <p:spPr bwMode="auto">
          <a:xfrm>
            <a:off x="2286000" y="310515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onstantia" pitchFamily="18" charset="0"/>
              </a:rPr>
              <a:t>   </a:t>
            </a:r>
          </a:p>
        </p:txBody>
      </p:sp>
      <p:sp>
        <p:nvSpPr>
          <p:cNvPr id="2" name="Rectangle 1"/>
          <p:cNvSpPr/>
          <p:nvPr/>
        </p:nvSpPr>
        <p:spPr>
          <a:xfrm>
            <a:off x="107504" y="346302"/>
            <a:ext cx="8856983" cy="7547194"/>
          </a:xfrm>
          <a:prstGeom prst="rect">
            <a:avLst/>
          </a:prstGeom>
        </p:spPr>
        <p:txBody>
          <a:bodyPr wrap="square">
            <a:spAutoFit/>
          </a:bodyPr>
          <a:lstStyle/>
          <a:p>
            <a:pPr algn="ctr">
              <a:lnSpc>
                <a:spcPct val="115000"/>
              </a:lnSpc>
              <a:spcAft>
                <a:spcPts val="1000"/>
              </a:spcAft>
            </a:pPr>
            <a:r>
              <a:rPr lang="en-IN" sz="2800" b="1" dirty="0" smtClean="0">
                <a:solidFill>
                  <a:srgbClr val="FF0000"/>
                </a:solidFill>
                <a:latin typeface="Constantia" pitchFamily="18" charset="0"/>
                <a:ea typeface="Calibri"/>
                <a:cs typeface="Times New Roman"/>
              </a:rPr>
              <a:t>Effectiveness </a:t>
            </a:r>
            <a:r>
              <a:rPr lang="en-IN" sz="2800" b="1" dirty="0">
                <a:solidFill>
                  <a:srgbClr val="FF0000"/>
                </a:solidFill>
                <a:latin typeface="Constantia" pitchFamily="18" charset="0"/>
                <a:ea typeface="Calibri"/>
                <a:cs typeface="Times New Roman"/>
              </a:rPr>
              <a:t>of Ayurvedic treatment in alleviating side-effects of radiotherapy in </a:t>
            </a:r>
            <a:r>
              <a:rPr lang="en-IN" sz="2800" b="1" dirty="0" smtClean="0">
                <a:solidFill>
                  <a:srgbClr val="FF0000"/>
                </a:solidFill>
                <a:latin typeface="Constantia" pitchFamily="18" charset="0"/>
                <a:ea typeface="Calibri"/>
                <a:cs typeface="Times New Roman"/>
              </a:rPr>
              <a:t>oropharyngeal </a:t>
            </a:r>
            <a:r>
              <a:rPr lang="en-IN" sz="2800" b="1" dirty="0">
                <a:solidFill>
                  <a:srgbClr val="FF0000"/>
                </a:solidFill>
                <a:latin typeface="Constantia" pitchFamily="18" charset="0"/>
                <a:ea typeface="Calibri"/>
                <a:cs typeface="Times New Roman"/>
              </a:rPr>
              <a:t>cancer </a:t>
            </a:r>
            <a:r>
              <a:rPr lang="en-IN" sz="2800" b="1" dirty="0" smtClean="0">
                <a:solidFill>
                  <a:srgbClr val="FF0000"/>
                </a:solidFill>
                <a:latin typeface="Constantia" pitchFamily="18" charset="0"/>
                <a:ea typeface="Calibri"/>
                <a:cs typeface="Times New Roman"/>
              </a:rPr>
              <a:t>patients and </a:t>
            </a:r>
            <a:r>
              <a:rPr lang="en-IN" sz="2800" b="1" dirty="0">
                <a:solidFill>
                  <a:srgbClr val="FF0000"/>
                </a:solidFill>
                <a:latin typeface="Constantia" pitchFamily="18" charset="0"/>
                <a:ea typeface="Calibri"/>
                <a:cs typeface="Times New Roman"/>
              </a:rPr>
              <a:t>its relationship with improvement in immune status of the </a:t>
            </a:r>
            <a:r>
              <a:rPr lang="en-IN" sz="2800" b="1" dirty="0" smtClean="0">
                <a:solidFill>
                  <a:srgbClr val="FF0000"/>
                </a:solidFill>
                <a:latin typeface="Constantia" pitchFamily="18" charset="0"/>
                <a:ea typeface="Calibri"/>
                <a:cs typeface="Times New Roman"/>
              </a:rPr>
              <a:t>host</a:t>
            </a:r>
            <a:r>
              <a:rPr lang="en-IN" sz="2400" b="1" dirty="0">
                <a:solidFill>
                  <a:srgbClr val="FF0000"/>
                </a:solidFill>
                <a:latin typeface="Constantia" pitchFamily="18" charset="0"/>
                <a:ea typeface="Calibri"/>
                <a:cs typeface="Times New Roman"/>
              </a:rPr>
              <a:t> </a:t>
            </a:r>
            <a:endParaRPr lang="en-IN" sz="2400" dirty="0" smtClean="0">
              <a:solidFill>
                <a:srgbClr val="FF0000"/>
              </a:solidFill>
              <a:latin typeface="Constantia" pitchFamily="18" charset="0"/>
              <a:ea typeface="Calibri"/>
              <a:cs typeface="Times New Roman"/>
            </a:endParaRPr>
          </a:p>
          <a:p>
            <a:pPr lvl="0" algn="ctr">
              <a:lnSpc>
                <a:spcPct val="115000"/>
              </a:lnSpc>
            </a:pPr>
            <a:r>
              <a:rPr lang="en-IN" sz="2400" b="1" dirty="0" err="1" smtClean="0">
                <a:solidFill>
                  <a:srgbClr val="0070C0"/>
                </a:solidFill>
                <a:latin typeface="Constantia" pitchFamily="18" charset="0"/>
                <a:ea typeface="Calibri"/>
                <a:cs typeface="Times New Roman"/>
              </a:rPr>
              <a:t>Vineeta</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Deshmukh</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Sudha</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Gangal</a:t>
            </a:r>
            <a:r>
              <a:rPr lang="en-IN" sz="2400" b="1" dirty="0" smtClean="0">
                <a:solidFill>
                  <a:srgbClr val="0070C0"/>
                </a:solidFill>
                <a:latin typeface="Constantia" pitchFamily="18" charset="0"/>
                <a:ea typeface="Calibri"/>
                <a:cs typeface="Times New Roman"/>
              </a:rPr>
              <a:t>, </a:t>
            </a:r>
          </a:p>
          <a:p>
            <a:pPr lvl="0" algn="ctr">
              <a:lnSpc>
                <a:spcPct val="115000"/>
              </a:lnSpc>
            </a:pPr>
            <a:r>
              <a:rPr lang="en-IN" sz="2400" b="1" dirty="0" err="1" smtClean="0">
                <a:solidFill>
                  <a:srgbClr val="0070C0"/>
                </a:solidFill>
                <a:latin typeface="Constantia" pitchFamily="18" charset="0"/>
                <a:ea typeface="Calibri"/>
                <a:cs typeface="Times New Roman"/>
              </a:rPr>
              <a:t>Arvind</a:t>
            </a:r>
            <a:r>
              <a:rPr lang="en-IN" sz="2400" b="1" dirty="0" smtClean="0">
                <a:solidFill>
                  <a:srgbClr val="0070C0"/>
                </a:solidFill>
                <a:latin typeface="Constantia" pitchFamily="18" charset="0"/>
                <a:ea typeface="Calibri"/>
                <a:cs typeface="Times New Roman"/>
              </a:rPr>
              <a:t> Kulkarni, </a:t>
            </a:r>
            <a:r>
              <a:rPr lang="en-IN" sz="2400" b="1" dirty="0" err="1" smtClean="0">
                <a:solidFill>
                  <a:srgbClr val="0070C0"/>
                </a:solidFill>
                <a:latin typeface="Constantia" pitchFamily="18" charset="0"/>
                <a:ea typeface="Calibri"/>
                <a:cs typeface="Times New Roman"/>
              </a:rPr>
              <a:t>Shubha</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Chiplunkar</a:t>
            </a:r>
            <a:r>
              <a:rPr lang="en-IN" sz="2400" b="1" dirty="0" smtClean="0">
                <a:solidFill>
                  <a:srgbClr val="0070C0"/>
                </a:solidFill>
                <a:latin typeface="Constantia" pitchFamily="18" charset="0"/>
                <a:ea typeface="Calibri"/>
                <a:cs typeface="Times New Roman"/>
              </a:rPr>
              <a:t>*, Shweta </a:t>
            </a:r>
            <a:r>
              <a:rPr lang="en-IN" sz="2400" b="1" dirty="0" err="1" smtClean="0">
                <a:solidFill>
                  <a:srgbClr val="0070C0"/>
                </a:solidFill>
                <a:latin typeface="Constantia" pitchFamily="18" charset="0"/>
                <a:ea typeface="Calibri"/>
                <a:cs typeface="Times New Roman"/>
              </a:rPr>
              <a:t>Gujar</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Trupti</a:t>
            </a:r>
            <a:r>
              <a:rPr lang="en-IN" sz="2400" b="1" dirty="0" smtClean="0">
                <a:solidFill>
                  <a:srgbClr val="0070C0"/>
                </a:solidFill>
                <a:latin typeface="Constantia" pitchFamily="18" charset="0"/>
                <a:ea typeface="Calibri"/>
                <a:cs typeface="Times New Roman"/>
              </a:rPr>
              <a:t> Pradhan*, </a:t>
            </a:r>
            <a:r>
              <a:rPr lang="en-IN" sz="2400" b="1" dirty="0" err="1" smtClean="0">
                <a:solidFill>
                  <a:srgbClr val="0070C0"/>
                </a:solidFill>
                <a:latin typeface="Constantia" pitchFamily="18" charset="0"/>
                <a:ea typeface="Calibri"/>
                <a:cs typeface="Times New Roman"/>
              </a:rPr>
              <a:t>Shriram</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Agashe</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Rupali</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Gaikwad</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Sampat</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Navale</a:t>
            </a:r>
            <a:r>
              <a:rPr lang="en-IN" sz="2400" b="1" dirty="0" smtClean="0">
                <a:solidFill>
                  <a:srgbClr val="0070C0"/>
                </a:solidFill>
                <a:latin typeface="Constantia" pitchFamily="18" charset="0"/>
                <a:ea typeface="Calibri"/>
                <a:cs typeface="Times New Roman"/>
              </a:rPr>
              <a:t> and </a:t>
            </a:r>
            <a:r>
              <a:rPr lang="en-IN" sz="2400" b="1" dirty="0" err="1" smtClean="0">
                <a:solidFill>
                  <a:srgbClr val="0070C0"/>
                </a:solidFill>
                <a:latin typeface="Constantia" pitchFamily="18" charset="0"/>
                <a:ea typeface="Calibri"/>
                <a:cs typeface="Times New Roman"/>
              </a:rPr>
              <a:t>Sadanand</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Sardeshmukh</a:t>
            </a:r>
            <a:r>
              <a:rPr lang="en-IN" sz="2400" b="1" dirty="0" smtClean="0">
                <a:solidFill>
                  <a:srgbClr val="0070C0"/>
                </a:solidFill>
                <a:latin typeface="Constantia" pitchFamily="18" charset="0"/>
                <a:ea typeface="Calibri"/>
                <a:cs typeface="Times New Roman"/>
              </a:rPr>
              <a:t> </a:t>
            </a:r>
          </a:p>
          <a:p>
            <a:pPr lvl="0" algn="ctr">
              <a:lnSpc>
                <a:spcPct val="115000"/>
              </a:lnSpc>
            </a:pPr>
            <a:endParaRPr lang="en-IN" sz="2400" b="1" dirty="0" smtClean="0">
              <a:solidFill>
                <a:srgbClr val="0070C0"/>
              </a:solidFill>
              <a:latin typeface="Constantia" pitchFamily="18" charset="0"/>
              <a:ea typeface="Calibri"/>
              <a:cs typeface="Times New Roman"/>
            </a:endParaRPr>
          </a:p>
          <a:p>
            <a:pPr lvl="0" algn="ctr">
              <a:lnSpc>
                <a:spcPct val="115000"/>
              </a:lnSpc>
            </a:pPr>
            <a:r>
              <a:rPr lang="en-IN" sz="2400" b="1" dirty="0" smtClean="0">
                <a:solidFill>
                  <a:srgbClr val="0070C0"/>
                </a:solidFill>
                <a:latin typeface="Constantia" pitchFamily="18" charset="0"/>
                <a:ea typeface="Calibri"/>
                <a:cs typeface="Times New Roman"/>
              </a:rPr>
              <a:t>Integrated Cancer Treatment and Research </a:t>
            </a:r>
            <a:r>
              <a:rPr lang="en-IN" sz="2400" b="1" dirty="0" err="1" smtClean="0">
                <a:solidFill>
                  <a:srgbClr val="0070C0"/>
                </a:solidFill>
                <a:latin typeface="Constantia" pitchFamily="18" charset="0"/>
                <a:ea typeface="Calibri"/>
                <a:cs typeface="Times New Roman"/>
              </a:rPr>
              <a:t>Center</a:t>
            </a:r>
            <a:r>
              <a:rPr lang="en-IN" sz="2400" b="1" dirty="0" smtClean="0">
                <a:solidFill>
                  <a:srgbClr val="0070C0"/>
                </a:solidFill>
                <a:latin typeface="Constantia" pitchFamily="18" charset="0"/>
                <a:ea typeface="Calibri"/>
                <a:cs typeface="Times New Roman"/>
              </a:rPr>
              <a:t>,</a:t>
            </a:r>
          </a:p>
          <a:p>
            <a:pPr lvl="0" algn="ctr">
              <a:lnSpc>
                <a:spcPct val="115000"/>
              </a:lnSpc>
            </a:pPr>
            <a:r>
              <a:rPr lang="en-IN" sz="2400" b="1" dirty="0" smtClean="0">
                <a:solidFill>
                  <a:srgbClr val="0070C0"/>
                </a:solidFill>
                <a:latin typeface="Constantia" pitchFamily="18" charset="0"/>
                <a:ea typeface="Calibri"/>
                <a:cs typeface="Times New Roman"/>
              </a:rPr>
              <a:t>Pune, and</a:t>
            </a:r>
          </a:p>
          <a:p>
            <a:pPr lvl="0" algn="ctr">
              <a:lnSpc>
                <a:spcPct val="115000"/>
              </a:lnSpc>
            </a:pPr>
            <a:r>
              <a:rPr lang="en-IN" sz="2400" b="1" dirty="0" smtClean="0">
                <a:solidFill>
                  <a:srgbClr val="0070C0"/>
                </a:solidFill>
                <a:latin typeface="Constantia" pitchFamily="18" charset="0"/>
                <a:ea typeface="Calibri"/>
                <a:cs typeface="Times New Roman"/>
              </a:rPr>
              <a:t>* Advanced </a:t>
            </a:r>
            <a:r>
              <a:rPr lang="en-IN" sz="2400" b="1" dirty="0" err="1" smtClean="0">
                <a:solidFill>
                  <a:srgbClr val="0070C0"/>
                </a:solidFill>
                <a:latin typeface="Constantia" pitchFamily="18" charset="0"/>
                <a:ea typeface="Calibri"/>
                <a:cs typeface="Times New Roman"/>
              </a:rPr>
              <a:t>Center</a:t>
            </a:r>
            <a:r>
              <a:rPr lang="en-IN" sz="2400" b="1" dirty="0" smtClean="0">
                <a:solidFill>
                  <a:srgbClr val="0070C0"/>
                </a:solidFill>
                <a:latin typeface="Constantia" pitchFamily="18" charset="0"/>
                <a:ea typeface="Calibri"/>
                <a:cs typeface="Times New Roman"/>
              </a:rPr>
              <a:t> for Treatment Research and Education in Cancer (ACTREC), Tata Memorial </a:t>
            </a:r>
            <a:r>
              <a:rPr lang="en-IN" sz="2400" b="1" dirty="0" err="1" smtClean="0">
                <a:solidFill>
                  <a:srgbClr val="0070C0"/>
                </a:solidFill>
                <a:latin typeface="Constantia" pitchFamily="18" charset="0"/>
                <a:ea typeface="Calibri"/>
                <a:cs typeface="Times New Roman"/>
              </a:rPr>
              <a:t>Center</a:t>
            </a:r>
            <a:r>
              <a:rPr lang="en-IN" sz="2400" b="1" dirty="0" smtClean="0">
                <a:solidFill>
                  <a:srgbClr val="0070C0"/>
                </a:solidFill>
                <a:latin typeface="Constantia" pitchFamily="18" charset="0"/>
                <a:ea typeface="Calibri"/>
                <a:cs typeface="Times New Roman"/>
              </a:rPr>
              <a:t>, </a:t>
            </a:r>
            <a:r>
              <a:rPr lang="en-IN" sz="2400" b="1" dirty="0" err="1" smtClean="0">
                <a:solidFill>
                  <a:srgbClr val="0070C0"/>
                </a:solidFill>
                <a:latin typeface="Constantia" pitchFamily="18" charset="0"/>
                <a:ea typeface="Calibri"/>
                <a:cs typeface="Times New Roman"/>
              </a:rPr>
              <a:t>Navi</a:t>
            </a:r>
            <a:r>
              <a:rPr lang="en-IN" sz="2400" b="1" dirty="0" smtClean="0">
                <a:solidFill>
                  <a:srgbClr val="0070C0"/>
                </a:solidFill>
                <a:latin typeface="Constantia" pitchFamily="18" charset="0"/>
                <a:ea typeface="Calibri"/>
                <a:cs typeface="Times New Roman"/>
              </a:rPr>
              <a:t> Mumbai</a:t>
            </a:r>
          </a:p>
          <a:p>
            <a:pPr lvl="0" algn="ctr">
              <a:lnSpc>
                <a:spcPct val="115000"/>
              </a:lnSpc>
            </a:pPr>
            <a:endParaRPr lang="en-IN" sz="2400" b="1" dirty="0" smtClean="0">
              <a:latin typeface="Constantia" pitchFamily="18" charset="0"/>
              <a:ea typeface="Calibri"/>
              <a:cs typeface="Times New Roman"/>
            </a:endParaRPr>
          </a:p>
          <a:p>
            <a:pPr algn="ctr">
              <a:lnSpc>
                <a:spcPct val="115000"/>
              </a:lnSpc>
              <a:spcAft>
                <a:spcPts val="0"/>
              </a:spcAft>
            </a:pPr>
            <a:r>
              <a:rPr lang="en-IN" sz="2400" b="1" u="sng" dirty="0" smtClean="0">
                <a:latin typeface="Constantia" pitchFamily="18" charset="0"/>
                <a:ea typeface="Calibri"/>
                <a:cs typeface="Times New Roman"/>
              </a:rPr>
              <a:t> </a:t>
            </a:r>
            <a:endParaRPr lang="en-IN" sz="2400" b="1" dirty="0" smtClean="0">
              <a:latin typeface="Constantia" pitchFamily="18" charset="0"/>
              <a:ea typeface="Calibri"/>
              <a:cs typeface="Times New Roman"/>
            </a:endParaRPr>
          </a:p>
          <a:p>
            <a:pPr algn="ctr">
              <a:lnSpc>
                <a:spcPct val="115000"/>
              </a:lnSpc>
              <a:spcAft>
                <a:spcPts val="0"/>
              </a:spcAft>
            </a:pPr>
            <a:endParaRPr lang="en-IN" sz="2400" b="1" dirty="0" smtClean="0">
              <a:latin typeface="Constantia" pitchFamily="18" charset="0"/>
              <a:ea typeface="Calibri"/>
              <a:cs typeface="Times New Roman"/>
            </a:endParaRPr>
          </a:p>
          <a:p>
            <a:pPr>
              <a:lnSpc>
                <a:spcPct val="115000"/>
              </a:lnSpc>
              <a:spcAft>
                <a:spcPts val="0"/>
              </a:spcAft>
            </a:pPr>
            <a:endParaRPr lang="en-IN" sz="1400" dirty="0">
              <a:latin typeface="Constantia" pitchFamily="18" charset="0"/>
              <a:ea typeface="Calibri"/>
              <a:cs typeface="Times New Roman"/>
            </a:endParaRPr>
          </a:p>
        </p:txBody>
      </p:sp>
    </p:spTree>
    <p:extLst>
      <p:ext uri="{BB962C8B-B14F-4D97-AF65-F5344CB8AC3E}">
        <p14:creationId xmlns:p14="http://schemas.microsoft.com/office/powerpoint/2010/main" val="376639598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95536" y="1556792"/>
          <a:ext cx="3672408"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395536" y="4077072"/>
          <a:ext cx="3695328" cy="25286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4572000" y="4149080"/>
          <a:ext cx="3723456" cy="23804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4716016" y="1556792"/>
          <a:ext cx="3672407" cy="2232248"/>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p:cNvSpPr>
            <a:spLocks noGrp="1"/>
          </p:cNvSpPr>
          <p:nvPr>
            <p:ph type="title"/>
          </p:nvPr>
        </p:nvSpPr>
        <p:spPr/>
        <p:txBody>
          <a:bodyPr>
            <a:normAutofit/>
          </a:bodyPr>
          <a:lstStyle/>
          <a:p>
            <a:r>
              <a:rPr lang="en-US" sz="3600" b="1" dirty="0" smtClean="0">
                <a:solidFill>
                  <a:srgbClr val="FF0000"/>
                </a:solidFill>
              </a:rPr>
              <a:t>Type 2 cytokines in saliva</a:t>
            </a:r>
            <a:endParaRPr lang="en-IN" sz="3600" b="1" dirty="0">
              <a:solidFill>
                <a:srgbClr val="FF0000"/>
              </a:solidFill>
            </a:endParaRPr>
          </a:p>
        </p:txBody>
      </p:sp>
    </p:spTree>
    <p:extLst>
      <p:ext uri="{BB962C8B-B14F-4D97-AF65-F5344CB8AC3E}">
        <p14:creationId xmlns:p14="http://schemas.microsoft.com/office/powerpoint/2010/main" val="936205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20080"/>
          </a:xfrm>
        </p:spPr>
        <p:txBody>
          <a:bodyPr>
            <a:normAutofit/>
          </a:bodyPr>
          <a:lstStyle/>
          <a:p>
            <a:r>
              <a:rPr lang="en-IN" sz="3600" b="1" dirty="0" smtClean="0">
                <a:solidFill>
                  <a:srgbClr val="FF0000"/>
                </a:solidFill>
              </a:rPr>
              <a:t>Tentative conclusion</a:t>
            </a:r>
            <a:endParaRPr lang="en-IN" sz="3600" b="1" dirty="0">
              <a:solidFill>
                <a:srgbClr val="FF0000"/>
              </a:solidFill>
            </a:endParaRPr>
          </a:p>
        </p:txBody>
      </p:sp>
      <p:sp>
        <p:nvSpPr>
          <p:cNvPr id="3" name="Content Placeholder 2"/>
          <p:cNvSpPr>
            <a:spLocks noGrp="1"/>
          </p:cNvSpPr>
          <p:nvPr>
            <p:ph idx="1"/>
          </p:nvPr>
        </p:nvSpPr>
        <p:spPr>
          <a:xfrm>
            <a:off x="251520" y="764704"/>
            <a:ext cx="8784976" cy="5949280"/>
          </a:xfrm>
        </p:spPr>
        <p:txBody>
          <a:bodyPr>
            <a:noAutofit/>
          </a:bodyPr>
          <a:lstStyle/>
          <a:p>
            <a:pPr marL="0" indent="0">
              <a:buNone/>
            </a:pPr>
            <a:r>
              <a:rPr lang="en-US" sz="2200" b="1" dirty="0" smtClean="0">
                <a:solidFill>
                  <a:srgbClr val="0070C0"/>
                </a:solidFill>
              </a:rPr>
              <a:t>Based on the preliminary data, the trends indicate-</a:t>
            </a:r>
          </a:p>
          <a:p>
            <a:pPr marL="0" indent="0">
              <a:buNone/>
            </a:pPr>
            <a:r>
              <a:rPr lang="en-US" sz="2200" b="1" dirty="0" smtClean="0">
                <a:solidFill>
                  <a:srgbClr val="0070C0"/>
                </a:solidFill>
              </a:rPr>
              <a:t>1) Local immune response in saliva shows better association with treatment outcome</a:t>
            </a:r>
          </a:p>
          <a:p>
            <a:pPr marL="0" indent="0">
              <a:buNone/>
            </a:pPr>
            <a:r>
              <a:rPr lang="en-US" sz="2200" b="1" dirty="0" smtClean="0">
                <a:solidFill>
                  <a:srgbClr val="0070C0"/>
                </a:solidFill>
              </a:rPr>
              <a:t>2) Immune recovery in the form of a) phenotypes in peripheral blood </a:t>
            </a:r>
            <a:r>
              <a:rPr lang="en-US" sz="2200" b="1" dirty="0">
                <a:solidFill>
                  <a:srgbClr val="0070C0"/>
                </a:solidFill>
              </a:rPr>
              <a:t>b</a:t>
            </a:r>
            <a:r>
              <a:rPr lang="en-US" sz="2200" b="1" dirty="0" smtClean="0">
                <a:solidFill>
                  <a:srgbClr val="0070C0"/>
                </a:solidFill>
              </a:rPr>
              <a:t>) proliferative responses in T and B cells c) oral mucosal immunity d) type 1 cytokines e) </a:t>
            </a:r>
            <a:r>
              <a:rPr lang="en-US" sz="2200" b="1" dirty="0">
                <a:solidFill>
                  <a:srgbClr val="0070C0"/>
                </a:solidFill>
              </a:rPr>
              <a:t>reduction in circulating </a:t>
            </a:r>
            <a:r>
              <a:rPr lang="en-US" sz="2200" b="1" dirty="0" err="1">
                <a:solidFill>
                  <a:srgbClr val="0070C0"/>
                </a:solidFill>
              </a:rPr>
              <a:t>tumour</a:t>
            </a:r>
            <a:r>
              <a:rPr lang="en-US" sz="2200" b="1" dirty="0">
                <a:solidFill>
                  <a:srgbClr val="0070C0"/>
                </a:solidFill>
              </a:rPr>
              <a:t> </a:t>
            </a:r>
            <a:r>
              <a:rPr lang="en-US" sz="2200" b="1" dirty="0" smtClean="0">
                <a:solidFill>
                  <a:srgbClr val="0070C0"/>
                </a:solidFill>
              </a:rPr>
              <a:t>markers is seen in patients treated with oral administration of Ayurvedic drugs along with RT.</a:t>
            </a:r>
          </a:p>
          <a:p>
            <a:pPr marL="0" indent="0" fontAlgn="base">
              <a:spcBef>
                <a:spcPts val="600"/>
              </a:spcBef>
              <a:spcAft>
                <a:spcPts val="0"/>
              </a:spcAft>
              <a:buNone/>
              <a:tabLst>
                <a:tab pos="200025" algn="l"/>
              </a:tabLst>
            </a:pPr>
            <a:r>
              <a:rPr lang="en-US" sz="2200" b="1" dirty="0" smtClean="0">
                <a:solidFill>
                  <a:srgbClr val="0070C0"/>
                </a:solidFill>
              </a:rPr>
              <a:t>3) The </a:t>
            </a:r>
            <a:r>
              <a:rPr lang="en-IN" sz="2200" b="1" dirty="0" smtClean="0">
                <a:solidFill>
                  <a:srgbClr val="0070C0"/>
                </a:solidFill>
                <a:ea typeface="Times New Roman"/>
              </a:rPr>
              <a:t>pro </a:t>
            </a:r>
            <a:r>
              <a:rPr lang="en-IN" sz="2200" b="1" dirty="0">
                <a:solidFill>
                  <a:srgbClr val="0070C0"/>
                </a:solidFill>
                <a:ea typeface="Times New Roman"/>
              </a:rPr>
              <a:t>inflammatory cytokines </a:t>
            </a:r>
            <a:r>
              <a:rPr lang="en-IN" sz="2200" b="1" dirty="0" smtClean="0">
                <a:solidFill>
                  <a:srgbClr val="0070C0"/>
                </a:solidFill>
                <a:ea typeface="Times New Roman"/>
              </a:rPr>
              <a:t>showed decrease </a:t>
            </a:r>
            <a:r>
              <a:rPr lang="en-IN" sz="2200" b="1" dirty="0">
                <a:solidFill>
                  <a:srgbClr val="0070C0"/>
                </a:solidFill>
                <a:ea typeface="Times New Roman"/>
              </a:rPr>
              <a:t>after radiation. In both 2a and 2b patients this response appears to be related to Ayurvedic </a:t>
            </a:r>
            <a:r>
              <a:rPr lang="en-IN" sz="2200" b="1" dirty="0" smtClean="0">
                <a:solidFill>
                  <a:srgbClr val="0070C0"/>
                </a:solidFill>
                <a:ea typeface="Times New Roman"/>
              </a:rPr>
              <a:t>treatment</a:t>
            </a:r>
            <a:endParaRPr lang="en-IN" sz="2200" b="1" dirty="0">
              <a:solidFill>
                <a:srgbClr val="0070C0"/>
              </a:solidFill>
              <a:ea typeface="Times New Roman"/>
            </a:endParaRPr>
          </a:p>
          <a:p>
            <a:pPr marL="0" indent="0">
              <a:spcBef>
                <a:spcPts val="600"/>
              </a:spcBef>
              <a:buNone/>
            </a:pPr>
            <a:r>
              <a:rPr lang="en-US" sz="2200" b="1" dirty="0" smtClean="0">
                <a:solidFill>
                  <a:srgbClr val="0070C0"/>
                </a:solidFill>
              </a:rPr>
              <a:t>4) Type </a:t>
            </a:r>
            <a:r>
              <a:rPr lang="en-US" sz="2200" b="1" dirty="0">
                <a:solidFill>
                  <a:srgbClr val="0070C0"/>
                </a:solidFill>
              </a:rPr>
              <a:t>1</a:t>
            </a:r>
            <a:r>
              <a:rPr lang="en-US" sz="2200" b="1" dirty="0" smtClean="0">
                <a:solidFill>
                  <a:srgbClr val="0070C0"/>
                </a:solidFill>
              </a:rPr>
              <a:t> cytokines IFN-Ƴ and TNF-</a:t>
            </a:r>
            <a:r>
              <a:rPr lang="el-GR" sz="2200" b="1" dirty="0" smtClean="0">
                <a:solidFill>
                  <a:srgbClr val="0070C0"/>
                </a:solidFill>
              </a:rPr>
              <a:t>α</a:t>
            </a:r>
            <a:r>
              <a:rPr lang="en-US" sz="2200" b="1" dirty="0" smtClean="0">
                <a:solidFill>
                  <a:srgbClr val="0070C0"/>
                </a:solidFill>
              </a:rPr>
              <a:t> show low levels initially which are increased in both 2a and 2b after 1 month of radiotherapy, which is perhaps indicative of polarization towards TH</a:t>
            </a:r>
            <a:r>
              <a:rPr lang="en-US" sz="2200" b="1" baseline="-25000" dirty="0" smtClean="0">
                <a:solidFill>
                  <a:srgbClr val="0070C0"/>
                </a:solidFill>
              </a:rPr>
              <a:t>1</a:t>
            </a:r>
            <a:r>
              <a:rPr lang="en-US" sz="2200" b="1" dirty="0" smtClean="0">
                <a:solidFill>
                  <a:srgbClr val="0070C0"/>
                </a:solidFill>
              </a:rPr>
              <a:t> response</a:t>
            </a:r>
          </a:p>
          <a:p>
            <a:pPr>
              <a:buNone/>
            </a:pPr>
            <a:endParaRPr lang="en-US" sz="2200" b="1" dirty="0" smtClean="0">
              <a:solidFill>
                <a:srgbClr val="0070C0"/>
              </a:solidFill>
            </a:endParaRPr>
          </a:p>
          <a:p>
            <a:pPr>
              <a:buNone/>
            </a:pPr>
            <a:r>
              <a:rPr lang="en-US" sz="2200" b="1" dirty="0" smtClean="0"/>
              <a:t>Further research leads require inclusion of larger cohort and extended follow-up with OAM to confirm the findings</a:t>
            </a:r>
            <a:endParaRPr lang="en-IN" sz="2200" b="1" baseline="-25000" dirty="0"/>
          </a:p>
        </p:txBody>
      </p:sp>
    </p:spTree>
    <p:extLst>
      <p:ext uri="{BB962C8B-B14F-4D97-AF65-F5344CB8AC3E}">
        <p14:creationId xmlns:p14="http://schemas.microsoft.com/office/powerpoint/2010/main" val="1602908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Vineeta\Desktop\Desktop 28 Sept 2014\Chiplunkar Madam visit\Dr Chiplunkar visit photos\For Chiplunkar Madam\IMG_20140914_134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60" y="845712"/>
            <a:ext cx="9007644" cy="5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01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0767966"/>
              </p:ext>
            </p:extLst>
          </p:nvPr>
        </p:nvGraphicFramePr>
        <p:xfrm>
          <a:off x="971600" y="1174364"/>
          <a:ext cx="7334200" cy="5278972"/>
        </p:xfrm>
        <a:graphic>
          <a:graphicData uri="http://schemas.openxmlformats.org/drawingml/2006/table">
            <a:tbl>
              <a:tblPr/>
              <a:tblGrid>
                <a:gridCol w="3110522"/>
                <a:gridCol w="1499997"/>
                <a:gridCol w="690437"/>
                <a:gridCol w="944006"/>
                <a:gridCol w="1089238"/>
              </a:tblGrid>
              <a:tr h="510403">
                <a:tc gridSpan="5">
                  <a:txBody>
                    <a:bodyPr/>
                    <a:lstStyle/>
                    <a:p>
                      <a:pPr algn="ctr" fontAlgn="b"/>
                      <a:r>
                        <a:rPr kumimoji="0" lang="en-IN" sz="2000" b="1" i="0" u="none" strike="noStrike" kern="1200" cap="none" spc="0" normalizeH="0" baseline="0" noProof="0" dirty="0" smtClean="0">
                          <a:ln>
                            <a:noFill/>
                          </a:ln>
                          <a:solidFill>
                            <a:prstClr val="black"/>
                          </a:solidFill>
                          <a:effectLst/>
                          <a:uLnTx/>
                          <a:uFillTx/>
                          <a:latin typeface="+mn-lt"/>
                        </a:rPr>
                        <a:t>1)</a:t>
                      </a:r>
                      <a:r>
                        <a:rPr kumimoji="0" lang="en-US" sz="2000" b="1" i="0" u="none" strike="noStrike" kern="1200" cap="none" spc="0" normalizeH="0" baseline="0" noProof="0" dirty="0" smtClean="0">
                          <a:ln>
                            <a:noFill/>
                          </a:ln>
                          <a:solidFill>
                            <a:prstClr val="black"/>
                          </a:solidFill>
                          <a:effectLst/>
                          <a:uLnTx/>
                          <a:uFillTx/>
                          <a:latin typeface="+mn-lt"/>
                        </a:rPr>
                        <a:t> 4 parameters compared in 3 normal donors</a:t>
                      </a:r>
                      <a:endParaRPr lang="en-US" sz="1800" b="1" i="0" u="none" strike="noStrike" dirty="0">
                        <a:solidFill>
                          <a:srgbClr val="FF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FF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FF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FF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FF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403">
                <a:tc>
                  <a:txBody>
                    <a:bodyPr/>
                    <a:lstStyle/>
                    <a:p>
                      <a:pPr algn="ctr" fontAlgn="b"/>
                      <a:r>
                        <a:rPr lang="en-US" sz="1800" b="1" i="0" u="none" strike="noStrike" dirty="0">
                          <a:solidFill>
                            <a:srgbClr val="FF0000"/>
                          </a:solidFill>
                          <a:latin typeface="Calibri"/>
                        </a:rPr>
                        <a:t>Name of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latin typeface="Calibri"/>
                        </a:rPr>
                        <a:t>Proliferation  T cell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latin typeface="Calibri"/>
                        </a:rPr>
                        <a:t>CD3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latin typeface="Calibri"/>
                        </a:rPr>
                        <a:t>IL 10 in Saliva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FF0000"/>
                          </a:solidFill>
                          <a:latin typeface="Calibri"/>
                        </a:rPr>
                        <a:t>CD 105 in Saliva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232">
                <a:tc>
                  <a:txBody>
                    <a:bodyPr/>
                    <a:lstStyle/>
                    <a:p>
                      <a:pPr algn="ctr" fontAlgn="b"/>
                      <a:r>
                        <a:rPr lang="en-US" sz="1800" b="1" i="0" u="none" strike="noStrike" dirty="0">
                          <a:solidFill>
                            <a:srgbClr val="002060"/>
                          </a:solidFill>
                          <a:latin typeface="Calibri"/>
                        </a:rPr>
                        <a:t>Healthy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65187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2060"/>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2060"/>
                          </a:solidFill>
                          <a:latin typeface="Calibri"/>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403">
                <a:tc>
                  <a:txBody>
                    <a:bodyPr/>
                    <a:lstStyle/>
                    <a:p>
                      <a:pPr algn="ctr" fontAlgn="b"/>
                      <a:r>
                        <a:rPr lang="en-US" sz="1800" b="1" i="0" u="none" strike="noStrike" dirty="0">
                          <a:solidFill>
                            <a:srgbClr val="002060"/>
                          </a:solidFill>
                          <a:latin typeface="Calibri"/>
                        </a:rPr>
                        <a:t>Tobacco chewer with mild </a:t>
                      </a:r>
                      <a:r>
                        <a:rPr lang="en-US" sz="1800" b="1" i="0" u="none" strike="noStrike" dirty="0" err="1" smtClean="0">
                          <a:solidFill>
                            <a:srgbClr val="002060"/>
                          </a:solidFill>
                          <a:latin typeface="Calibri"/>
                        </a:rPr>
                        <a:t>leukoplakia</a:t>
                      </a:r>
                      <a:endParaRPr lang="en-US" sz="1800" b="1"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33506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2060"/>
                          </a:solidFill>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2060"/>
                          </a:solidFill>
                          <a:latin typeface="Calibri"/>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403">
                <a:tc>
                  <a:txBody>
                    <a:bodyPr/>
                    <a:lstStyle/>
                    <a:p>
                      <a:pPr algn="ctr" fontAlgn="b"/>
                      <a:r>
                        <a:rPr lang="en-US" sz="1800" b="1" i="0" u="none" strike="noStrike" dirty="0">
                          <a:solidFill>
                            <a:srgbClr val="002060"/>
                          </a:solidFill>
                          <a:latin typeface="Calibri"/>
                        </a:rPr>
                        <a:t>Tobacco chewer with severe </a:t>
                      </a:r>
                      <a:r>
                        <a:rPr lang="en-US" sz="1800" b="1" i="0" u="none" strike="noStrike" dirty="0" err="1" smtClean="0">
                          <a:solidFill>
                            <a:srgbClr val="002060"/>
                          </a:solidFill>
                          <a:latin typeface="Calibri"/>
                        </a:rPr>
                        <a:t>leukoplakia</a:t>
                      </a:r>
                      <a:endParaRPr lang="en-US" sz="1800" b="1"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73356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206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342">
                <a:tc>
                  <a:txBody>
                    <a:bodyPr/>
                    <a:lstStyle/>
                    <a:p>
                      <a:pPr algn="ctr" fontAlgn="b"/>
                      <a:r>
                        <a:rPr lang="en-US" sz="1800" b="1" i="0" u="none" strike="noStrike" dirty="0">
                          <a:solidFill>
                            <a:srgbClr val="002060"/>
                          </a:solidFill>
                          <a:latin typeface="Calibri"/>
                        </a:rPr>
                        <a:t>Mean - Healthy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57350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smtClean="0">
                          <a:solidFill>
                            <a:srgbClr val="002060"/>
                          </a:solidFill>
                          <a:latin typeface="Calibri"/>
                        </a:rPr>
                        <a:t>33</a:t>
                      </a:r>
                      <a:endParaRPr lang="en-US" sz="18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smtClean="0">
                          <a:solidFill>
                            <a:srgbClr val="002060"/>
                          </a:solidFill>
                          <a:latin typeface="Calibri"/>
                        </a:rPr>
                        <a:t>2.2</a:t>
                      </a:r>
                      <a:endParaRPr lang="en-US" sz="18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2060"/>
                          </a:solidFill>
                          <a:latin typeface="Calibri"/>
                        </a:rPr>
                        <a:t>2.4</a:t>
                      </a:r>
                      <a:endParaRPr lang="en-US" sz="18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1633">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mn-lt"/>
                        </a:rPr>
                        <a:t>2) Responses of T1/T2 Vs T3/T4 patients</a:t>
                      </a:r>
                    </a:p>
                    <a:p>
                      <a:pPr algn="ctr" fontAlgn="b"/>
                      <a:endParaRPr lang="en-US" sz="1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0D0D0D"/>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b"/>
                      <a:endParaRPr lang="en-US" sz="1800" b="1" i="0" u="none" strike="noStrike" dirty="0">
                        <a:solidFill>
                          <a:srgbClr val="0D0D0D"/>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b"/>
                      <a:endParaRPr lang="en-US" sz="1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403">
                <a:tc>
                  <a:txBody>
                    <a:bodyPr/>
                    <a:lstStyle/>
                    <a:p>
                      <a:pPr algn="ctr" fontAlgn="b"/>
                      <a:r>
                        <a:rPr lang="en-US" sz="2000" b="1" i="0" u="none" strike="noStrike" dirty="0" smtClean="0">
                          <a:solidFill>
                            <a:srgbClr val="FF0000"/>
                          </a:solidFill>
                          <a:latin typeface="Calibri"/>
                        </a:rPr>
                        <a:t>Stage</a:t>
                      </a:r>
                      <a:endParaRPr lang="en-US" sz="2000" b="1" i="0" u="none" strike="noStrike" dirty="0">
                        <a:solidFill>
                          <a:srgbClr val="FF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2000" b="1" i="0" u="none" strike="noStrike" dirty="0" smtClean="0">
                          <a:solidFill>
                            <a:srgbClr val="FF0000"/>
                          </a:solidFill>
                          <a:latin typeface="Calibri"/>
                        </a:rPr>
                        <a:t>Mean values</a:t>
                      </a:r>
                      <a:r>
                        <a:rPr lang="en-US" sz="2000" b="1" i="0" u="none" strike="noStrike" dirty="0">
                          <a:solidFill>
                            <a:srgbClr val="FF0000"/>
                          </a:solidFill>
                          <a:latin typeface="Calibri"/>
                        </a:rPr>
                        <a:t> </a:t>
                      </a:r>
                      <a:r>
                        <a:rPr lang="en-US" sz="18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232">
                <a:tc>
                  <a:txBody>
                    <a:bodyPr/>
                    <a:lstStyle/>
                    <a:p>
                      <a:pPr algn="ctr" fontAlgn="b"/>
                      <a:r>
                        <a:rPr lang="en-US" sz="1800" b="1" i="0" u="none" strike="noStrike" dirty="0" smtClean="0">
                          <a:solidFill>
                            <a:srgbClr val="002060"/>
                          </a:solidFill>
                          <a:latin typeface="Calibri"/>
                        </a:rPr>
                        <a:t>Stage I + II </a:t>
                      </a:r>
                      <a:endParaRPr lang="en-US" sz="18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65437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2060"/>
                          </a:solidFill>
                          <a:latin typeface="Calibri"/>
                        </a:rPr>
                        <a:t>2.6</a:t>
                      </a:r>
                      <a:endParaRPr lang="en-US" sz="18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232">
                <a:tc>
                  <a:txBody>
                    <a:bodyPr/>
                    <a:lstStyle/>
                    <a:p>
                      <a:pPr algn="ctr" fontAlgn="b"/>
                      <a:r>
                        <a:rPr lang="en-US" sz="1800" b="1" i="0" u="none" strike="noStrike" dirty="0">
                          <a:solidFill>
                            <a:srgbClr val="002060"/>
                          </a:solidFill>
                          <a:latin typeface="Calibri"/>
                        </a:rPr>
                        <a:t>Stage III + </a:t>
                      </a:r>
                      <a:r>
                        <a:rPr lang="en-US" sz="1800" b="1" i="0" u="none" strike="noStrike" dirty="0" smtClean="0">
                          <a:solidFill>
                            <a:srgbClr val="002060"/>
                          </a:solidFill>
                          <a:latin typeface="Calibri"/>
                        </a:rPr>
                        <a:t>IV  </a:t>
                      </a:r>
                      <a:endParaRPr lang="en-US" sz="18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54132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002060"/>
                          </a:solidFill>
                          <a:latin typeface="Calibri"/>
                        </a:rPr>
                        <a:t>5.1</a:t>
                      </a:r>
                      <a:endParaRPr lang="en-US" sz="18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2060"/>
                          </a:solidFill>
                          <a:latin typeface="Calibri"/>
                        </a:rPr>
                        <a:t>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a:xfrm>
            <a:off x="457200" y="418654"/>
            <a:ext cx="8229600" cy="418058"/>
          </a:xfrm>
        </p:spPr>
        <p:txBody>
          <a:bodyPr>
            <a:normAutofit fontScale="90000"/>
          </a:bodyPr>
          <a:lstStyle/>
          <a:p>
            <a:r>
              <a:rPr lang="en-US" sz="3600" b="1" dirty="0" smtClean="0">
                <a:solidFill>
                  <a:srgbClr val="FF0000"/>
                </a:solidFill>
              </a:rPr>
              <a:t>Controls and TNM classification</a:t>
            </a:r>
            <a:r>
              <a:rPr lang="en-US" sz="2400" dirty="0" smtClean="0"/>
              <a:t/>
            </a:r>
            <a:br>
              <a:rPr lang="en-US" sz="2400" dirty="0" smtClean="0"/>
            </a:br>
            <a:endParaRPr lang="en-IN" sz="2400" dirty="0"/>
          </a:p>
        </p:txBody>
      </p:sp>
    </p:spTree>
    <p:extLst>
      <p:ext uri="{BB962C8B-B14F-4D97-AF65-F5344CB8AC3E}">
        <p14:creationId xmlns:p14="http://schemas.microsoft.com/office/powerpoint/2010/main" val="1363554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Logo Col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611560" cy="535106"/>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6" descr="conf logo"/>
          <p:cNvPicPr>
            <a:picLocks noChangeAspect="1" noChangeArrowheads="1"/>
          </p:cNvPicPr>
          <p:nvPr/>
        </p:nvPicPr>
        <p:blipFill>
          <a:blip r:embed="rId3" cstate="print">
            <a:duotone>
              <a:prstClr val="black"/>
              <a:srgbClr val="EEACC8">
                <a:tint val="45000"/>
                <a:satMod val="400000"/>
              </a:srgbClr>
            </a:duotone>
          </a:blip>
          <a:srcRect/>
          <a:stretch>
            <a:fillRect/>
          </a:stretch>
        </p:blipFill>
        <p:spPr bwMode="auto">
          <a:xfrm>
            <a:off x="8656073" y="0"/>
            <a:ext cx="487926" cy="454360"/>
          </a:xfrm>
          <a:prstGeom prst="rect">
            <a:avLst/>
          </a:prstGeom>
          <a:noFill/>
          <a:ln w="9525">
            <a:noFill/>
            <a:miter lim="800000"/>
            <a:headEnd/>
            <a:tailEnd/>
          </a:ln>
        </p:spPr>
      </p:pic>
      <p:sp>
        <p:nvSpPr>
          <p:cNvPr id="4101" name="Rectangle 6"/>
          <p:cNvSpPr>
            <a:spLocks noChangeArrowheads="1"/>
          </p:cNvSpPr>
          <p:nvPr/>
        </p:nvSpPr>
        <p:spPr bwMode="auto">
          <a:xfrm>
            <a:off x="0" y="1138238"/>
            <a:ext cx="975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prstClr val="black"/>
                </a:solidFill>
                <a:latin typeface="Constantia" pitchFamily="18" charset="0"/>
              </a:rPr>
              <a:t>  </a:t>
            </a:r>
            <a:endParaRPr lang="en-US" sz="2400">
              <a:solidFill>
                <a:prstClr val="black"/>
              </a:solidFill>
              <a:latin typeface="Constantia" pitchFamily="18" charset="0"/>
            </a:endParaRPr>
          </a:p>
        </p:txBody>
      </p:sp>
      <p:sp>
        <p:nvSpPr>
          <p:cNvPr id="4103" name="Rectangle 3"/>
          <p:cNvSpPr txBox="1">
            <a:spLocks noChangeArrowheads="1"/>
          </p:cNvSpPr>
          <p:nvPr/>
        </p:nvSpPr>
        <p:spPr bwMode="auto">
          <a:xfrm>
            <a:off x="179512" y="967897"/>
            <a:ext cx="8765381" cy="411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eaLnBrk="1" hangingPunct="1"/>
            <a:endParaRPr lang="en-IN" sz="2000" dirty="0">
              <a:latin typeface="Times New Roman"/>
              <a:ea typeface="Times New Roman"/>
              <a:cs typeface="Times New Roman"/>
            </a:endParaRPr>
          </a:p>
        </p:txBody>
      </p:sp>
      <p:sp>
        <p:nvSpPr>
          <p:cNvPr id="2" name="Title 1"/>
          <p:cNvSpPr>
            <a:spLocks noGrp="1"/>
          </p:cNvSpPr>
          <p:nvPr>
            <p:ph type="title"/>
          </p:nvPr>
        </p:nvSpPr>
        <p:spPr>
          <a:xfrm>
            <a:off x="457200" y="53752"/>
            <a:ext cx="8229600" cy="710952"/>
          </a:xfrm>
        </p:spPr>
        <p:txBody>
          <a:bodyPr>
            <a:normAutofit/>
          </a:bodyPr>
          <a:lstStyle/>
          <a:p>
            <a:r>
              <a:rPr lang="en-IN" sz="3600" b="1" dirty="0" smtClean="0">
                <a:solidFill>
                  <a:srgbClr val="FF0000"/>
                </a:solidFill>
              </a:rPr>
              <a:t>Introduction</a:t>
            </a:r>
            <a:endParaRPr lang="en-IN" sz="3600" b="1" dirty="0">
              <a:solidFill>
                <a:srgbClr val="FF0000"/>
              </a:solidFill>
            </a:endParaRPr>
          </a:p>
        </p:txBody>
      </p:sp>
      <p:sp>
        <p:nvSpPr>
          <p:cNvPr id="3" name="Content Placeholder 2"/>
          <p:cNvSpPr>
            <a:spLocks noGrp="1"/>
          </p:cNvSpPr>
          <p:nvPr>
            <p:ph idx="1"/>
          </p:nvPr>
        </p:nvSpPr>
        <p:spPr>
          <a:xfrm>
            <a:off x="457200" y="836712"/>
            <a:ext cx="8229600" cy="5688632"/>
          </a:xfrm>
        </p:spPr>
        <p:txBody>
          <a:bodyPr>
            <a:normAutofit/>
          </a:bodyPr>
          <a:lstStyle/>
          <a:p>
            <a:pPr lvl="0" algn="just">
              <a:lnSpc>
                <a:spcPct val="115000"/>
              </a:lnSpc>
              <a:spcBef>
                <a:spcPts val="0"/>
              </a:spcBef>
              <a:spcAft>
                <a:spcPts val="1000"/>
              </a:spcAft>
              <a:buFont typeface="Wingdings" panose="05000000000000000000" pitchFamily="2" charset="2"/>
              <a:buChar char="§"/>
            </a:pPr>
            <a:r>
              <a:rPr lang="en-IN" sz="2200" b="1" dirty="0">
                <a:solidFill>
                  <a:srgbClr val="0070C0"/>
                </a:solidFill>
                <a:latin typeface="Calibri" panose="020F0502020204030204" pitchFamily="34" charset="0"/>
                <a:ea typeface="Times New Roman"/>
                <a:cs typeface="Times New Roman"/>
              </a:rPr>
              <a:t>Ayurveda, an ancient Indian system of medicine is practised even today for various illnesses especially those which are caused by reduced immune </a:t>
            </a:r>
            <a:r>
              <a:rPr lang="en-IN" sz="2200" b="1" dirty="0" smtClean="0">
                <a:solidFill>
                  <a:srgbClr val="0070C0"/>
                </a:solidFill>
                <a:latin typeface="Calibri" panose="020F0502020204030204" pitchFamily="34" charset="0"/>
                <a:ea typeface="Times New Roman"/>
                <a:cs typeface="Times New Roman"/>
              </a:rPr>
              <a:t>responses </a:t>
            </a:r>
            <a:endParaRPr lang="en-IN" sz="2200" b="1" dirty="0">
              <a:solidFill>
                <a:srgbClr val="0070C0"/>
              </a:solidFill>
              <a:latin typeface="Calibri" panose="020F0502020204030204" pitchFamily="34" charset="0"/>
              <a:ea typeface="Times New Roman"/>
              <a:cs typeface="Times New Roman"/>
            </a:endParaRPr>
          </a:p>
          <a:p>
            <a:pPr lvl="0" algn="just">
              <a:lnSpc>
                <a:spcPct val="115000"/>
              </a:lnSpc>
              <a:spcBef>
                <a:spcPts val="0"/>
              </a:spcBef>
              <a:spcAft>
                <a:spcPts val="1000"/>
              </a:spcAft>
              <a:buFont typeface="Wingdings" panose="05000000000000000000" pitchFamily="2" charset="2"/>
              <a:buChar char="§"/>
            </a:pPr>
            <a:r>
              <a:rPr lang="en-IN" sz="2200" b="1" dirty="0">
                <a:solidFill>
                  <a:srgbClr val="0070C0"/>
                </a:solidFill>
                <a:latin typeface="Calibri" panose="020F0502020204030204" pitchFamily="34" charset="0"/>
                <a:ea typeface="Times New Roman"/>
                <a:cs typeface="Times New Roman"/>
              </a:rPr>
              <a:t>Recently combinations of Ayurvedic drugs are recommended for cancer as an adjunct </a:t>
            </a:r>
            <a:r>
              <a:rPr lang="en-IN" sz="2200" b="1" dirty="0" smtClean="0">
                <a:solidFill>
                  <a:srgbClr val="0070C0"/>
                </a:solidFill>
                <a:latin typeface="Calibri" panose="020F0502020204030204" pitchFamily="34" charset="0"/>
                <a:ea typeface="Times New Roman"/>
                <a:cs typeface="Times New Roman"/>
              </a:rPr>
              <a:t>therapy</a:t>
            </a:r>
            <a:endParaRPr lang="en-IN" sz="2200" b="1" dirty="0">
              <a:solidFill>
                <a:srgbClr val="0070C0"/>
              </a:solidFill>
              <a:latin typeface="Calibri" panose="020F0502020204030204" pitchFamily="34" charset="0"/>
              <a:ea typeface="Times New Roman"/>
              <a:cs typeface="Times New Roman"/>
            </a:endParaRPr>
          </a:p>
          <a:p>
            <a:pPr lvl="0" algn="just">
              <a:lnSpc>
                <a:spcPct val="115000"/>
              </a:lnSpc>
              <a:spcBef>
                <a:spcPts val="0"/>
              </a:spcBef>
              <a:spcAft>
                <a:spcPts val="1000"/>
              </a:spcAft>
              <a:buFont typeface="Wingdings" panose="05000000000000000000" pitchFamily="2" charset="2"/>
              <a:buChar char="§"/>
            </a:pPr>
            <a:r>
              <a:rPr lang="en-IN" sz="2200" b="1" dirty="0" smtClean="0">
                <a:solidFill>
                  <a:srgbClr val="0070C0"/>
                </a:solidFill>
                <a:latin typeface="Calibri" panose="020F0502020204030204" pitchFamily="34" charset="0"/>
                <a:ea typeface="Times New Roman"/>
                <a:cs typeface="Times New Roman"/>
              </a:rPr>
              <a:t>Non-toxicity </a:t>
            </a:r>
            <a:r>
              <a:rPr lang="en-IN" sz="2200" b="1" dirty="0">
                <a:solidFill>
                  <a:srgbClr val="0070C0"/>
                </a:solidFill>
                <a:latin typeface="Calibri" panose="020F0502020204030204" pitchFamily="34" charset="0"/>
                <a:ea typeface="Times New Roman"/>
                <a:cs typeface="Times New Roman"/>
              </a:rPr>
              <a:t>of Ayurvedic drug combinations makes the drugs acceptable by </a:t>
            </a:r>
            <a:r>
              <a:rPr lang="en-IN" sz="2200" b="1" dirty="0" smtClean="0">
                <a:solidFill>
                  <a:srgbClr val="0070C0"/>
                </a:solidFill>
                <a:latin typeface="Calibri" panose="020F0502020204030204" pitchFamily="34" charset="0"/>
                <a:ea typeface="Times New Roman"/>
                <a:cs typeface="Times New Roman"/>
              </a:rPr>
              <a:t>patients </a:t>
            </a:r>
            <a:endParaRPr lang="en-IN" sz="2200" b="1" dirty="0">
              <a:solidFill>
                <a:srgbClr val="0070C0"/>
              </a:solidFill>
              <a:latin typeface="Calibri" panose="020F0502020204030204" pitchFamily="34" charset="0"/>
              <a:ea typeface="Times New Roman"/>
              <a:cs typeface="Times New Roman"/>
            </a:endParaRPr>
          </a:p>
          <a:p>
            <a:pPr lvl="0">
              <a:spcBef>
                <a:spcPts val="0"/>
              </a:spcBef>
              <a:buFont typeface="Wingdings" panose="05000000000000000000" pitchFamily="2" charset="2"/>
              <a:buChar char="§"/>
            </a:pPr>
            <a:r>
              <a:rPr lang="en-US" sz="2200" b="1" dirty="0">
                <a:solidFill>
                  <a:srgbClr val="0070C0"/>
                </a:solidFill>
                <a:latin typeface="Calibri" panose="020F0502020204030204" pitchFamily="34" charset="0"/>
                <a:cs typeface="Times New Roman" panose="02020603050405020304" pitchFamily="18" charset="0"/>
              </a:rPr>
              <a:t>Oral cancer ranks in the top three of all cancers in India with an alarming increase in </a:t>
            </a:r>
            <a:r>
              <a:rPr lang="en-US" sz="2200" b="1" dirty="0" smtClean="0">
                <a:solidFill>
                  <a:srgbClr val="0070C0"/>
                </a:solidFill>
                <a:latin typeface="Calibri" panose="020F0502020204030204" pitchFamily="34" charset="0"/>
                <a:cs typeface="Times New Roman" panose="02020603050405020304" pitchFamily="18" charset="0"/>
              </a:rPr>
              <a:t>younger </a:t>
            </a:r>
            <a:r>
              <a:rPr lang="en-US" sz="2200" b="1" dirty="0">
                <a:solidFill>
                  <a:srgbClr val="0070C0"/>
                </a:solidFill>
                <a:latin typeface="Calibri" panose="020F0502020204030204" pitchFamily="34" charset="0"/>
                <a:cs typeface="Times New Roman" panose="02020603050405020304" pitchFamily="18" charset="0"/>
              </a:rPr>
              <a:t>age. High incidence is associated with use of smokeless </a:t>
            </a:r>
            <a:r>
              <a:rPr lang="en-US" sz="2200" b="1" dirty="0" smtClean="0">
                <a:solidFill>
                  <a:srgbClr val="0070C0"/>
                </a:solidFill>
                <a:latin typeface="Calibri" panose="020F0502020204030204" pitchFamily="34" charset="0"/>
                <a:cs typeface="Times New Roman" panose="02020603050405020304" pitchFamily="18" charset="0"/>
              </a:rPr>
              <a:t>tobacco</a:t>
            </a:r>
            <a:endParaRPr lang="en-US" sz="2200" b="1" dirty="0">
              <a:solidFill>
                <a:srgbClr val="0070C0"/>
              </a:solidFill>
              <a:latin typeface="Calibri" panose="020F0502020204030204" pitchFamily="34" charset="0"/>
              <a:cs typeface="Times New Roman" panose="02020603050405020304" pitchFamily="18" charset="0"/>
            </a:endParaRPr>
          </a:p>
          <a:p>
            <a:pPr lvl="0">
              <a:spcBef>
                <a:spcPts val="0"/>
              </a:spcBef>
              <a:buFont typeface="Wingdings" panose="05000000000000000000" pitchFamily="2" charset="2"/>
              <a:buChar char="§"/>
            </a:pPr>
            <a:endParaRPr lang="en-US" sz="2200" b="1" dirty="0">
              <a:solidFill>
                <a:srgbClr val="0070C0"/>
              </a:solidFill>
              <a:latin typeface="Calibri" panose="020F0502020204030204" pitchFamily="34" charset="0"/>
              <a:cs typeface="Times New Roman" panose="02020603050405020304" pitchFamily="18" charset="0"/>
            </a:endParaRPr>
          </a:p>
          <a:p>
            <a:pPr lvl="0">
              <a:spcBef>
                <a:spcPts val="0"/>
              </a:spcBef>
              <a:buFont typeface="Wingdings" panose="05000000000000000000" pitchFamily="2" charset="2"/>
              <a:buChar char="§"/>
            </a:pPr>
            <a:r>
              <a:rPr lang="en-US" sz="2200" b="1" dirty="0">
                <a:solidFill>
                  <a:srgbClr val="0070C0"/>
                </a:solidFill>
                <a:latin typeface="Calibri" panose="020F0502020204030204" pitchFamily="34" charset="0"/>
                <a:cs typeface="Times New Roman" panose="02020603050405020304" pitchFamily="18" charset="0"/>
              </a:rPr>
              <a:t>The preference of treatment for oropharyngeal cancers is surgery </a:t>
            </a:r>
            <a:r>
              <a:rPr lang="en-US" sz="2200" b="1" dirty="0" smtClean="0">
                <a:solidFill>
                  <a:srgbClr val="0070C0"/>
                </a:solidFill>
                <a:latin typeface="Calibri" panose="020F0502020204030204" pitchFamily="34" charset="0"/>
                <a:cs typeface="Times New Roman" panose="02020603050405020304" pitchFamily="18" charset="0"/>
              </a:rPr>
              <a:t>followed </a:t>
            </a:r>
            <a:r>
              <a:rPr lang="en-US" sz="2200" b="1" dirty="0">
                <a:solidFill>
                  <a:srgbClr val="0070C0"/>
                </a:solidFill>
                <a:latin typeface="Calibri" panose="020F0502020204030204" pitchFamily="34" charset="0"/>
                <a:cs typeface="Times New Roman" panose="02020603050405020304" pitchFamily="18" charset="0"/>
              </a:rPr>
              <a:t>by radiotherapy </a:t>
            </a:r>
            <a:r>
              <a:rPr lang="en-US" sz="2200" b="1" dirty="0" smtClean="0">
                <a:solidFill>
                  <a:srgbClr val="0070C0"/>
                </a:solidFill>
                <a:latin typeface="Calibri" panose="020F0502020204030204" pitchFamily="34" charset="0"/>
                <a:cs typeface="Times New Roman" panose="02020603050405020304" pitchFamily="18" charset="0"/>
              </a:rPr>
              <a:t>and </a:t>
            </a:r>
            <a:r>
              <a:rPr lang="en-US" sz="2200" b="1" dirty="0">
                <a:solidFill>
                  <a:srgbClr val="0070C0"/>
                </a:solidFill>
                <a:latin typeface="Calibri" panose="020F0502020204030204" pitchFamily="34" charset="0"/>
                <a:cs typeface="Times New Roman" panose="02020603050405020304" pitchFamily="18" charset="0"/>
              </a:rPr>
              <a:t>/ or chemotherapy depending upon grade and stage of </a:t>
            </a:r>
            <a:r>
              <a:rPr lang="en-US" sz="2200" b="1" dirty="0" smtClean="0">
                <a:solidFill>
                  <a:srgbClr val="0070C0"/>
                </a:solidFill>
                <a:latin typeface="Calibri" panose="020F0502020204030204" pitchFamily="34" charset="0"/>
                <a:cs typeface="Times New Roman" panose="02020603050405020304" pitchFamily="18" charset="0"/>
              </a:rPr>
              <a:t>disease </a:t>
            </a:r>
            <a:endParaRPr lang="en-US" sz="2200" b="1" dirty="0">
              <a:solidFill>
                <a:srgbClr val="0070C0"/>
              </a:solidFill>
              <a:latin typeface="Calibri" panose="020F0502020204030204" pitchFamily="34" charset="0"/>
              <a:cs typeface="Times New Roman" panose="02020603050405020304" pitchFamily="18" charset="0"/>
            </a:endParaRPr>
          </a:p>
          <a:p>
            <a:endParaRPr lang="en-IN" sz="2200" b="1" dirty="0">
              <a:latin typeface="Calibri" panose="020F0502020204030204" pitchFamily="34" charset="0"/>
            </a:endParaRPr>
          </a:p>
        </p:txBody>
      </p:sp>
    </p:spTree>
    <p:extLst>
      <p:ext uri="{BB962C8B-B14F-4D97-AF65-F5344CB8AC3E}">
        <p14:creationId xmlns:p14="http://schemas.microsoft.com/office/powerpoint/2010/main" val="282709646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IN" sz="3600" b="1" dirty="0" smtClean="0">
                <a:solidFill>
                  <a:srgbClr val="FF0000"/>
                </a:solidFill>
              </a:rPr>
              <a:t>Introduction</a:t>
            </a:r>
            <a:endParaRPr lang="en-IN" sz="3600" b="1" dirty="0">
              <a:solidFill>
                <a:srgbClr val="FF0000"/>
              </a:solidFill>
            </a:endParaRPr>
          </a:p>
        </p:txBody>
      </p:sp>
      <p:sp>
        <p:nvSpPr>
          <p:cNvPr id="3" name="Content Placeholder 2"/>
          <p:cNvSpPr>
            <a:spLocks noGrp="1"/>
          </p:cNvSpPr>
          <p:nvPr>
            <p:ph idx="1"/>
          </p:nvPr>
        </p:nvSpPr>
        <p:spPr>
          <a:xfrm>
            <a:off x="457200" y="908720"/>
            <a:ext cx="8229600" cy="5832648"/>
          </a:xfrm>
        </p:spPr>
        <p:txBody>
          <a:bodyPr>
            <a:noAutofit/>
          </a:bodyPr>
          <a:lstStyle/>
          <a:p>
            <a:pPr lvl="0" algn="just">
              <a:lnSpc>
                <a:spcPct val="115000"/>
              </a:lnSpc>
              <a:spcBef>
                <a:spcPts val="0"/>
              </a:spcBef>
              <a:spcAft>
                <a:spcPts val="1000"/>
              </a:spcAft>
              <a:buFont typeface="Wingdings" panose="05000000000000000000" pitchFamily="2" charset="2"/>
              <a:buChar char="§"/>
            </a:pPr>
            <a:r>
              <a:rPr lang="en-IN" sz="2200" b="1" dirty="0">
                <a:solidFill>
                  <a:srgbClr val="0070C0"/>
                </a:solidFill>
                <a:latin typeface="Times New Roman"/>
                <a:ea typeface="Times New Roman"/>
                <a:cs typeface="Times New Roman"/>
              </a:rPr>
              <a:t>Side effects of Radiotherapy often affect immune system and compromise quality of life of cancer </a:t>
            </a:r>
            <a:r>
              <a:rPr lang="en-IN" sz="2200" b="1" dirty="0" smtClean="0">
                <a:solidFill>
                  <a:srgbClr val="0070C0"/>
                </a:solidFill>
                <a:latin typeface="Times New Roman"/>
                <a:ea typeface="Times New Roman"/>
                <a:cs typeface="Times New Roman"/>
              </a:rPr>
              <a:t>patient </a:t>
            </a:r>
            <a:endParaRPr lang="en-IN" sz="2200" b="1" dirty="0">
              <a:solidFill>
                <a:srgbClr val="0070C0"/>
              </a:solidFill>
              <a:latin typeface="Times New Roman"/>
              <a:ea typeface="Times New Roman"/>
              <a:cs typeface="Times New Roman"/>
            </a:endParaRPr>
          </a:p>
          <a:p>
            <a:pPr lvl="0" algn="just">
              <a:lnSpc>
                <a:spcPct val="115000"/>
              </a:lnSpc>
              <a:spcBef>
                <a:spcPts val="0"/>
              </a:spcBef>
              <a:spcAft>
                <a:spcPts val="1000"/>
              </a:spcAft>
              <a:buFont typeface="Wingdings" panose="05000000000000000000" pitchFamily="2" charset="2"/>
              <a:buChar char="§"/>
            </a:pPr>
            <a:r>
              <a:rPr lang="en-IN" sz="2200" b="1" dirty="0">
                <a:solidFill>
                  <a:srgbClr val="0070C0"/>
                </a:solidFill>
                <a:latin typeface="Times New Roman"/>
                <a:ea typeface="Times New Roman"/>
                <a:cs typeface="Times New Roman"/>
              </a:rPr>
              <a:t>Side effects </a:t>
            </a:r>
            <a:r>
              <a:rPr lang="en-IN" sz="2200" b="1" dirty="0" smtClean="0">
                <a:solidFill>
                  <a:srgbClr val="0070C0"/>
                </a:solidFill>
                <a:latin typeface="Times New Roman"/>
                <a:ea typeface="Times New Roman"/>
                <a:cs typeface="Times New Roman"/>
              </a:rPr>
              <a:t>are also reflected </a:t>
            </a:r>
            <a:r>
              <a:rPr lang="en-IN" sz="2200" b="1" dirty="0">
                <a:solidFill>
                  <a:srgbClr val="0070C0"/>
                </a:solidFill>
                <a:latin typeface="Times New Roman"/>
                <a:ea typeface="Times New Roman"/>
                <a:cs typeface="Times New Roman"/>
              </a:rPr>
              <a:t>in Quality of life </a:t>
            </a:r>
            <a:r>
              <a:rPr lang="en-IN" sz="2200" b="1" dirty="0" smtClean="0">
                <a:solidFill>
                  <a:srgbClr val="0070C0"/>
                </a:solidFill>
                <a:latin typeface="Times New Roman"/>
                <a:ea typeface="Times New Roman"/>
                <a:cs typeface="Times New Roman"/>
              </a:rPr>
              <a:t>as </a:t>
            </a:r>
            <a:r>
              <a:rPr lang="en-IN" sz="2200" b="1" dirty="0">
                <a:solidFill>
                  <a:srgbClr val="0070C0"/>
                </a:solidFill>
                <a:latin typeface="Times New Roman"/>
                <a:ea typeface="Times New Roman"/>
                <a:cs typeface="Times New Roman"/>
              </a:rPr>
              <a:t>the treatment hampers intake of </a:t>
            </a:r>
            <a:r>
              <a:rPr lang="en-IN" sz="2200" b="1" dirty="0" smtClean="0">
                <a:solidFill>
                  <a:srgbClr val="0070C0"/>
                </a:solidFill>
                <a:latin typeface="Times New Roman"/>
                <a:ea typeface="Times New Roman"/>
                <a:cs typeface="Times New Roman"/>
              </a:rPr>
              <a:t>food</a:t>
            </a:r>
            <a:endParaRPr lang="en-IN" sz="2200" b="1" dirty="0">
              <a:solidFill>
                <a:srgbClr val="0070C0"/>
              </a:solidFill>
              <a:latin typeface="Times New Roman"/>
              <a:ea typeface="Times New Roman"/>
              <a:cs typeface="Times New Roman"/>
            </a:endParaRPr>
          </a:p>
          <a:p>
            <a:pPr lvl="0" algn="just">
              <a:lnSpc>
                <a:spcPct val="115000"/>
              </a:lnSpc>
              <a:spcBef>
                <a:spcPts val="0"/>
              </a:spcBef>
              <a:spcAft>
                <a:spcPts val="1000"/>
              </a:spcAft>
              <a:buFont typeface="Wingdings" panose="05000000000000000000" pitchFamily="2" charset="2"/>
              <a:buChar char="§"/>
            </a:pPr>
            <a:r>
              <a:rPr lang="en-IN" sz="2200" b="1" dirty="0">
                <a:solidFill>
                  <a:srgbClr val="0070C0"/>
                </a:solidFill>
                <a:latin typeface="Times New Roman"/>
                <a:ea typeface="Times New Roman"/>
                <a:cs typeface="Times New Roman"/>
              </a:rPr>
              <a:t>This major concern is being addressed </a:t>
            </a:r>
            <a:r>
              <a:rPr lang="en-IN" sz="2200" b="1" dirty="0" smtClean="0">
                <a:solidFill>
                  <a:srgbClr val="0070C0"/>
                </a:solidFill>
                <a:latin typeface="Times New Roman"/>
                <a:ea typeface="Times New Roman"/>
                <a:cs typeface="Times New Roman"/>
              </a:rPr>
              <a:t>worldwide </a:t>
            </a:r>
            <a:endParaRPr lang="en-IN" sz="2200" b="1" dirty="0">
              <a:solidFill>
                <a:srgbClr val="0070C0"/>
              </a:solidFill>
              <a:latin typeface="Times New Roman"/>
              <a:ea typeface="Times New Roman"/>
              <a:cs typeface="Times New Roman"/>
            </a:endParaRPr>
          </a:p>
          <a:p>
            <a:pPr lvl="0" algn="just">
              <a:lnSpc>
                <a:spcPct val="115000"/>
              </a:lnSpc>
              <a:spcBef>
                <a:spcPts val="0"/>
              </a:spcBef>
              <a:spcAft>
                <a:spcPts val="1000"/>
              </a:spcAft>
              <a:buFont typeface="Wingdings" panose="05000000000000000000" pitchFamily="2" charset="2"/>
              <a:buChar char="§"/>
            </a:pPr>
            <a:r>
              <a:rPr lang="en-IN" sz="2200" b="1" dirty="0">
                <a:solidFill>
                  <a:srgbClr val="0070C0"/>
                </a:solidFill>
                <a:latin typeface="Times New Roman"/>
                <a:ea typeface="Times New Roman"/>
                <a:cs typeface="Times New Roman"/>
              </a:rPr>
              <a:t>We have used selected Ayurvedic </a:t>
            </a:r>
            <a:r>
              <a:rPr lang="en-IN" sz="2200" b="1" dirty="0" smtClean="0">
                <a:solidFill>
                  <a:srgbClr val="0070C0"/>
                </a:solidFill>
                <a:latin typeface="Times New Roman"/>
                <a:ea typeface="Times New Roman"/>
                <a:cs typeface="Times New Roman"/>
              </a:rPr>
              <a:t>medicines, known </a:t>
            </a:r>
            <a:r>
              <a:rPr lang="en-IN" sz="2200" b="1" dirty="0">
                <a:solidFill>
                  <a:srgbClr val="0070C0"/>
                </a:solidFill>
                <a:latin typeface="Times New Roman"/>
                <a:ea typeface="Times New Roman"/>
                <a:cs typeface="Times New Roman"/>
              </a:rPr>
              <a:t>to act on </a:t>
            </a:r>
            <a:r>
              <a:rPr lang="en-IN" sz="2200" b="1" dirty="0" smtClean="0">
                <a:solidFill>
                  <a:srgbClr val="0070C0"/>
                </a:solidFill>
                <a:latin typeface="Times New Roman"/>
                <a:ea typeface="Times New Roman"/>
                <a:cs typeface="Times New Roman"/>
              </a:rPr>
              <a:t>pathological </a:t>
            </a:r>
            <a:r>
              <a:rPr lang="en-IN" sz="2200" b="1" dirty="0">
                <a:solidFill>
                  <a:srgbClr val="0070C0"/>
                </a:solidFill>
                <a:latin typeface="Times New Roman"/>
                <a:ea typeface="Times New Roman"/>
                <a:cs typeface="Times New Roman"/>
              </a:rPr>
              <a:t>conditions similar to side-effects of </a:t>
            </a:r>
            <a:r>
              <a:rPr lang="en-IN" sz="2200" b="1" dirty="0" smtClean="0">
                <a:solidFill>
                  <a:srgbClr val="0070C0"/>
                </a:solidFill>
                <a:latin typeface="Times New Roman"/>
                <a:ea typeface="Times New Roman"/>
                <a:cs typeface="Times New Roman"/>
              </a:rPr>
              <a:t>radiotherapy, as per Ayurvedic texts</a:t>
            </a:r>
            <a:endParaRPr lang="en-IN" sz="2200" b="1" dirty="0">
              <a:solidFill>
                <a:srgbClr val="0070C0"/>
              </a:solidFill>
              <a:latin typeface="Times New Roman"/>
              <a:ea typeface="Times New Roman"/>
              <a:cs typeface="Times New Roman"/>
            </a:endParaRPr>
          </a:p>
          <a:p>
            <a:pPr lvl="0" algn="just">
              <a:lnSpc>
                <a:spcPct val="115000"/>
              </a:lnSpc>
              <a:spcBef>
                <a:spcPts val="0"/>
              </a:spcBef>
              <a:spcAft>
                <a:spcPts val="1000"/>
              </a:spcAft>
              <a:buFont typeface="Wingdings" panose="05000000000000000000" pitchFamily="2" charset="2"/>
              <a:buChar char="§"/>
            </a:pPr>
            <a:r>
              <a:rPr lang="en-IN" sz="2200" b="1" dirty="0">
                <a:solidFill>
                  <a:srgbClr val="0070C0"/>
                </a:solidFill>
                <a:latin typeface="Times New Roman"/>
                <a:ea typeface="Times New Roman"/>
              </a:rPr>
              <a:t>In the first part of this study we have clinically assessed the efficacy of Ayurvedic drugs in alleviating side effects of </a:t>
            </a:r>
            <a:r>
              <a:rPr lang="en-IN" sz="2200" b="1" dirty="0" smtClean="0">
                <a:solidFill>
                  <a:srgbClr val="0070C0"/>
                </a:solidFill>
                <a:latin typeface="Times New Roman"/>
                <a:ea typeface="Times New Roman"/>
              </a:rPr>
              <a:t>radiotherapy</a:t>
            </a:r>
            <a:r>
              <a:rPr lang="en-IN" sz="2200" b="1" dirty="0">
                <a:solidFill>
                  <a:srgbClr val="0070C0"/>
                </a:solidFill>
                <a:latin typeface="Times New Roman"/>
                <a:ea typeface="Times New Roman"/>
              </a:rPr>
              <a:t> </a:t>
            </a:r>
          </a:p>
          <a:p>
            <a:pPr lvl="0" algn="just">
              <a:lnSpc>
                <a:spcPct val="115000"/>
              </a:lnSpc>
              <a:spcBef>
                <a:spcPts val="0"/>
              </a:spcBef>
              <a:spcAft>
                <a:spcPts val="1000"/>
              </a:spcAft>
              <a:buFont typeface="Wingdings" panose="05000000000000000000" pitchFamily="2" charset="2"/>
              <a:buChar char="§"/>
            </a:pPr>
            <a:r>
              <a:rPr lang="en-IN" sz="2200" b="1" dirty="0">
                <a:solidFill>
                  <a:srgbClr val="0070C0"/>
                </a:solidFill>
                <a:latin typeface="Times New Roman"/>
                <a:ea typeface="Times New Roman"/>
              </a:rPr>
              <a:t>In the second part, we have </a:t>
            </a:r>
            <a:r>
              <a:rPr lang="en-IN" sz="2200" b="1" dirty="0" smtClean="0">
                <a:solidFill>
                  <a:srgbClr val="0070C0"/>
                </a:solidFill>
                <a:latin typeface="Times New Roman"/>
                <a:ea typeface="Times New Roman"/>
              </a:rPr>
              <a:t>assessed the possible improvement </a:t>
            </a:r>
            <a:r>
              <a:rPr lang="en-IN" sz="2200" b="1" dirty="0">
                <a:solidFill>
                  <a:srgbClr val="0070C0"/>
                </a:solidFill>
                <a:latin typeface="Times New Roman"/>
                <a:ea typeface="Times New Roman"/>
              </a:rPr>
              <a:t>in immune status of these </a:t>
            </a:r>
            <a:r>
              <a:rPr lang="en-IN" sz="2200" b="1" dirty="0" smtClean="0">
                <a:solidFill>
                  <a:srgbClr val="0070C0"/>
                </a:solidFill>
                <a:latin typeface="Times New Roman"/>
                <a:ea typeface="Times New Roman"/>
              </a:rPr>
              <a:t>patients </a:t>
            </a:r>
            <a:endParaRPr lang="en-IN" sz="2200" b="1" dirty="0">
              <a:solidFill>
                <a:srgbClr val="0070C0"/>
              </a:solidFill>
              <a:latin typeface="Times New Roman"/>
              <a:ea typeface="Times New Roman"/>
              <a:cs typeface="Times New Roman"/>
            </a:endParaRPr>
          </a:p>
          <a:p>
            <a:pPr>
              <a:buFont typeface="Wingdings" panose="05000000000000000000" pitchFamily="2" charset="2"/>
              <a:buChar char="§"/>
            </a:pPr>
            <a:endParaRPr lang="en-IN" sz="2200" b="1" dirty="0">
              <a:solidFill>
                <a:srgbClr val="0070C0"/>
              </a:solidFill>
            </a:endParaRPr>
          </a:p>
        </p:txBody>
      </p:sp>
    </p:spTree>
    <p:extLst>
      <p:ext uri="{BB962C8B-B14F-4D97-AF65-F5344CB8AC3E}">
        <p14:creationId xmlns:p14="http://schemas.microsoft.com/office/powerpoint/2010/main" val="209277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txBody>
          <a:bodyPr>
            <a:noAutofit/>
          </a:bodyPr>
          <a:lstStyle/>
          <a:p>
            <a:pPr lvl="0">
              <a:spcBef>
                <a:spcPts val="0"/>
              </a:spcBef>
            </a:pPr>
            <a:r>
              <a:rPr lang="en-IN" sz="3600" b="1" dirty="0">
                <a:solidFill>
                  <a:srgbClr val="FF0000"/>
                </a:solidFill>
                <a:latin typeface="Times New Roman"/>
                <a:ea typeface="Times New Roman"/>
                <a:cs typeface="Times New Roman"/>
              </a:rPr>
              <a:t>Patient </a:t>
            </a:r>
            <a:r>
              <a:rPr lang="en-IN" sz="3600" b="1" dirty="0" smtClean="0">
                <a:solidFill>
                  <a:srgbClr val="FF0000"/>
                </a:solidFill>
                <a:latin typeface="Times New Roman"/>
                <a:ea typeface="Times New Roman"/>
                <a:cs typeface="Times New Roman"/>
              </a:rPr>
              <a:t>population</a:t>
            </a:r>
            <a:r>
              <a:rPr lang="en-IN" sz="3600" b="1" dirty="0">
                <a:solidFill>
                  <a:srgbClr val="FF0000"/>
                </a:solidFill>
                <a:latin typeface="Times New Roman"/>
                <a:ea typeface="Times New Roman"/>
                <a:cs typeface="Times New Roman"/>
              </a:rPr>
              <a:t/>
            </a:r>
            <a:br>
              <a:rPr lang="en-IN" sz="3600" b="1" dirty="0">
                <a:solidFill>
                  <a:srgbClr val="FF0000"/>
                </a:solidFill>
                <a:latin typeface="Times New Roman"/>
                <a:ea typeface="Times New Roman"/>
                <a:cs typeface="Times New Roman"/>
              </a:rPr>
            </a:br>
            <a:endParaRPr lang="en-IN" sz="3600" b="1" dirty="0">
              <a:solidFill>
                <a:srgbClr val="FF0000"/>
              </a:solidFill>
            </a:endParaRPr>
          </a:p>
        </p:txBody>
      </p:sp>
      <p:sp>
        <p:nvSpPr>
          <p:cNvPr id="3" name="Content Placeholder 2"/>
          <p:cNvSpPr>
            <a:spLocks noGrp="1"/>
          </p:cNvSpPr>
          <p:nvPr>
            <p:ph idx="1"/>
          </p:nvPr>
        </p:nvSpPr>
        <p:spPr>
          <a:xfrm>
            <a:off x="323528" y="908720"/>
            <a:ext cx="8363272" cy="5616624"/>
          </a:xfrm>
        </p:spPr>
        <p:txBody>
          <a:bodyPr>
            <a:normAutofit lnSpcReduction="10000"/>
          </a:bodyPr>
          <a:lstStyle/>
          <a:p>
            <a:pPr marL="0" indent="0">
              <a:spcBef>
                <a:spcPts val="0"/>
              </a:spcBef>
              <a:buNone/>
            </a:pPr>
            <a:r>
              <a:rPr lang="en-IN" sz="2200" b="1" dirty="0" smtClean="0">
                <a:solidFill>
                  <a:srgbClr val="FF0000"/>
                </a:solidFill>
                <a:latin typeface="+mj-lt"/>
                <a:ea typeface="Times New Roman"/>
                <a:cs typeface="Times New Roman"/>
              </a:rPr>
              <a:t>Inclusion criteria:</a:t>
            </a:r>
            <a:r>
              <a:rPr lang="en-IN" sz="2200" b="1" dirty="0" smtClean="0">
                <a:solidFill>
                  <a:srgbClr val="0070C0"/>
                </a:solidFill>
                <a:latin typeface="+mj-lt"/>
                <a:ea typeface="Times New Roman"/>
                <a:cs typeface="Times New Roman"/>
              </a:rPr>
              <a:t> </a:t>
            </a:r>
            <a:r>
              <a:rPr lang="en-IN" sz="2200" b="1" dirty="0">
                <a:solidFill>
                  <a:srgbClr val="0070C0"/>
                </a:solidFill>
                <a:latin typeface="+mj-lt"/>
                <a:ea typeface="Times New Roman"/>
                <a:cs typeface="Times New Roman"/>
              </a:rPr>
              <a:t>Patients with cancers of all sites in </a:t>
            </a:r>
            <a:r>
              <a:rPr lang="en-IN" sz="2200" b="1" dirty="0" smtClean="0">
                <a:solidFill>
                  <a:srgbClr val="0070C0"/>
                </a:solidFill>
                <a:latin typeface="+mj-lt"/>
                <a:ea typeface="Times New Roman"/>
                <a:cs typeface="Times New Roman"/>
              </a:rPr>
              <a:t>oropharynx,</a:t>
            </a:r>
            <a:endParaRPr lang="en-IN" sz="2200" b="1" dirty="0">
              <a:solidFill>
                <a:srgbClr val="0070C0"/>
              </a:solidFill>
              <a:latin typeface="+mj-lt"/>
              <a:ea typeface="Times New Roman"/>
              <a:cs typeface="Times New Roman"/>
            </a:endParaRPr>
          </a:p>
          <a:p>
            <a:pPr marL="0" lvl="0" indent="0">
              <a:spcBef>
                <a:spcPts val="0"/>
              </a:spcBef>
              <a:buNone/>
            </a:pPr>
            <a:r>
              <a:rPr lang="en-IN" sz="2200" b="1" dirty="0">
                <a:solidFill>
                  <a:srgbClr val="0070C0"/>
                </a:solidFill>
                <a:latin typeface="+mj-lt"/>
                <a:ea typeface="Times New Roman"/>
                <a:cs typeface="Times New Roman"/>
              </a:rPr>
              <a:t>p</a:t>
            </a:r>
            <a:r>
              <a:rPr lang="en-IN" sz="2200" b="1" dirty="0" smtClean="0">
                <a:solidFill>
                  <a:srgbClr val="0070C0"/>
                </a:solidFill>
                <a:latin typeface="+mj-lt"/>
                <a:ea typeface="Times New Roman"/>
                <a:cs typeface="Times New Roman"/>
              </a:rPr>
              <a:t>atients </a:t>
            </a:r>
            <a:r>
              <a:rPr lang="en-IN" sz="2200" b="1" dirty="0">
                <a:solidFill>
                  <a:srgbClr val="0070C0"/>
                </a:solidFill>
                <a:latin typeface="+mj-lt"/>
                <a:ea typeface="Times New Roman"/>
                <a:cs typeface="Times New Roman"/>
              </a:rPr>
              <a:t>of all stages and </a:t>
            </a:r>
            <a:r>
              <a:rPr lang="en-IN" sz="2200" b="1" dirty="0" smtClean="0">
                <a:solidFill>
                  <a:srgbClr val="0070C0"/>
                </a:solidFill>
                <a:latin typeface="+mj-lt"/>
                <a:ea typeface="Times New Roman"/>
                <a:cs typeface="Times New Roman"/>
              </a:rPr>
              <a:t>grades </a:t>
            </a:r>
            <a:r>
              <a:rPr lang="en-IN" sz="2200" b="1" dirty="0">
                <a:solidFill>
                  <a:srgbClr val="0070C0"/>
                </a:solidFill>
                <a:latin typeface="+mj-lt"/>
                <a:ea typeface="Times New Roman"/>
                <a:cs typeface="Times New Roman"/>
              </a:rPr>
              <a:t>eligible for radiation </a:t>
            </a:r>
            <a:r>
              <a:rPr lang="en-IN" sz="2200" b="1" dirty="0" smtClean="0">
                <a:solidFill>
                  <a:srgbClr val="0070C0"/>
                </a:solidFill>
                <a:latin typeface="+mj-lt"/>
                <a:ea typeface="Times New Roman"/>
                <a:cs typeface="Times New Roman"/>
              </a:rPr>
              <a:t>therapy</a:t>
            </a:r>
          </a:p>
          <a:p>
            <a:pPr marL="0" lvl="0" indent="0">
              <a:spcBef>
                <a:spcPts val="0"/>
              </a:spcBef>
              <a:buNone/>
            </a:pPr>
            <a:r>
              <a:rPr lang="en-IN" sz="2200" b="1" dirty="0" smtClean="0">
                <a:solidFill>
                  <a:srgbClr val="0070C0"/>
                </a:solidFill>
                <a:latin typeface="+mj-lt"/>
                <a:ea typeface="Times New Roman"/>
                <a:cs typeface="Times New Roman"/>
              </a:rPr>
              <a:t>All patients had undergone surgery before radiation</a:t>
            </a:r>
            <a:endParaRPr lang="en-IN" sz="2200" b="1" dirty="0">
              <a:solidFill>
                <a:srgbClr val="0070C0"/>
              </a:solidFill>
              <a:latin typeface="+mj-lt"/>
              <a:ea typeface="Times New Roman"/>
              <a:cs typeface="Times New Roman"/>
            </a:endParaRPr>
          </a:p>
          <a:p>
            <a:pPr marL="0" lvl="0" indent="0">
              <a:buNone/>
            </a:pPr>
            <a:endParaRPr lang="en-IN" sz="2200" b="1" dirty="0" smtClean="0">
              <a:solidFill>
                <a:srgbClr val="0070C0"/>
              </a:solidFill>
              <a:latin typeface="+mj-lt"/>
              <a:cs typeface="Times New Roman"/>
            </a:endParaRPr>
          </a:p>
          <a:p>
            <a:pPr marL="0" lvl="0" indent="0">
              <a:buNone/>
            </a:pPr>
            <a:r>
              <a:rPr lang="en-IN" sz="2200" b="1" dirty="0" smtClean="0">
                <a:solidFill>
                  <a:srgbClr val="FF0000"/>
                </a:solidFill>
                <a:latin typeface="+mj-lt"/>
                <a:cs typeface="Times New Roman"/>
              </a:rPr>
              <a:t>Exclusion criteria:</a:t>
            </a:r>
            <a:r>
              <a:rPr lang="en-IN" sz="2200" b="1" dirty="0" smtClean="0">
                <a:solidFill>
                  <a:srgbClr val="0070C0"/>
                </a:solidFill>
                <a:latin typeface="+mj-lt"/>
                <a:cs typeface="Times New Roman"/>
              </a:rPr>
              <a:t> </a:t>
            </a:r>
            <a:r>
              <a:rPr lang="en-IN" sz="2200" b="1" dirty="0" smtClean="0">
                <a:solidFill>
                  <a:srgbClr val="0070C0"/>
                </a:solidFill>
                <a:latin typeface="+mj-lt"/>
              </a:rPr>
              <a:t>Oral </a:t>
            </a:r>
            <a:r>
              <a:rPr lang="en-IN" sz="2200" b="1" dirty="0">
                <a:solidFill>
                  <a:srgbClr val="0070C0"/>
                </a:solidFill>
                <a:latin typeface="+mj-lt"/>
              </a:rPr>
              <a:t>cavity cancer patients who have received palliative radiotherapy, curative chemotherapy along with radiotherapy and those who have </a:t>
            </a:r>
            <a:r>
              <a:rPr lang="en-US" sz="2200" b="1" dirty="0">
                <a:solidFill>
                  <a:srgbClr val="0070C0"/>
                </a:solidFill>
                <a:latin typeface="+mj-lt"/>
              </a:rPr>
              <a:t>undergone Radiotherapy in the </a:t>
            </a:r>
            <a:r>
              <a:rPr lang="en-US" sz="2200" b="1" dirty="0" smtClean="0">
                <a:solidFill>
                  <a:srgbClr val="0070C0"/>
                </a:solidFill>
                <a:latin typeface="+mj-lt"/>
              </a:rPr>
              <a:t>past</a:t>
            </a:r>
            <a:endParaRPr lang="en-IN" sz="2200" b="1" dirty="0">
              <a:solidFill>
                <a:srgbClr val="0070C0"/>
              </a:solidFill>
              <a:latin typeface="+mj-lt"/>
            </a:endParaRPr>
          </a:p>
          <a:p>
            <a:pPr marL="0" lvl="0" indent="0">
              <a:spcBef>
                <a:spcPts val="0"/>
              </a:spcBef>
              <a:buNone/>
            </a:pPr>
            <a:endParaRPr lang="en-IN" sz="2200" b="1" dirty="0">
              <a:solidFill>
                <a:srgbClr val="0070C0"/>
              </a:solidFill>
              <a:latin typeface="+mj-lt"/>
              <a:ea typeface="Times New Roman"/>
              <a:cs typeface="Times New Roman"/>
            </a:endParaRPr>
          </a:p>
          <a:p>
            <a:pPr marL="0" lvl="0" indent="0">
              <a:spcBef>
                <a:spcPts val="0"/>
              </a:spcBef>
              <a:buNone/>
            </a:pPr>
            <a:r>
              <a:rPr lang="en-IN" sz="2200" b="1" dirty="0" smtClean="0">
                <a:solidFill>
                  <a:srgbClr val="FF0000"/>
                </a:solidFill>
                <a:latin typeface="+mj-lt"/>
                <a:ea typeface="Times New Roman"/>
                <a:cs typeface="Times New Roman"/>
              </a:rPr>
              <a:t>Treatment:</a:t>
            </a:r>
            <a:r>
              <a:rPr lang="en-IN" sz="2200" b="1" dirty="0" smtClean="0">
                <a:solidFill>
                  <a:srgbClr val="0070C0"/>
                </a:solidFill>
                <a:latin typeface="+mj-lt"/>
                <a:ea typeface="Times New Roman"/>
                <a:cs typeface="Times New Roman"/>
              </a:rPr>
              <a:t> Patients </a:t>
            </a:r>
            <a:r>
              <a:rPr lang="en-IN" sz="2200" b="1" dirty="0">
                <a:solidFill>
                  <a:srgbClr val="0070C0"/>
                </a:solidFill>
                <a:latin typeface="+mj-lt"/>
                <a:ea typeface="Times New Roman"/>
                <a:cs typeface="Times New Roman"/>
              </a:rPr>
              <a:t>received radiation dose up to  6600 </a:t>
            </a:r>
            <a:r>
              <a:rPr lang="en-IN" sz="2200" b="1" dirty="0" err="1" smtClean="0">
                <a:solidFill>
                  <a:srgbClr val="0070C0"/>
                </a:solidFill>
                <a:latin typeface="+mj-lt"/>
                <a:ea typeface="Times New Roman"/>
                <a:cs typeface="Times New Roman"/>
              </a:rPr>
              <a:t>cGy</a:t>
            </a:r>
            <a:r>
              <a:rPr lang="en-IN" sz="2200" b="1" dirty="0" smtClean="0">
                <a:solidFill>
                  <a:srgbClr val="0070C0"/>
                </a:solidFill>
                <a:latin typeface="+mj-lt"/>
                <a:ea typeface="Times New Roman"/>
                <a:cs typeface="Times New Roman"/>
              </a:rPr>
              <a:t> in </a:t>
            </a:r>
            <a:r>
              <a:rPr lang="en-IN" sz="2200" b="1" dirty="0">
                <a:solidFill>
                  <a:srgbClr val="0070C0"/>
                </a:solidFill>
                <a:latin typeface="+mj-lt"/>
                <a:ea typeface="Times New Roman"/>
                <a:cs typeface="Times New Roman"/>
              </a:rPr>
              <a:t>30-35 </a:t>
            </a:r>
            <a:r>
              <a:rPr lang="en-IN" sz="2200" b="1" dirty="0" smtClean="0">
                <a:solidFill>
                  <a:srgbClr val="0070C0"/>
                </a:solidFill>
                <a:latin typeface="+mj-lt"/>
                <a:ea typeface="Times New Roman"/>
                <a:cs typeface="Times New Roman"/>
              </a:rPr>
              <a:t>fractions </a:t>
            </a:r>
            <a:r>
              <a:rPr lang="en-IN" sz="2200" b="1" dirty="0">
                <a:solidFill>
                  <a:srgbClr val="0070C0"/>
                </a:solidFill>
                <a:latin typeface="+mj-lt"/>
                <a:ea typeface="Times New Roman"/>
                <a:cs typeface="Times New Roman"/>
              </a:rPr>
              <a:t>in 5-6 </a:t>
            </a:r>
            <a:r>
              <a:rPr lang="en-IN" sz="2200" b="1" dirty="0" smtClean="0">
                <a:solidFill>
                  <a:srgbClr val="0070C0"/>
                </a:solidFill>
                <a:latin typeface="+mj-lt"/>
                <a:ea typeface="Times New Roman"/>
                <a:cs typeface="Times New Roman"/>
              </a:rPr>
              <a:t>weeks</a:t>
            </a:r>
          </a:p>
          <a:p>
            <a:pPr marL="0" lvl="0" indent="0">
              <a:spcBef>
                <a:spcPts val="0"/>
              </a:spcBef>
              <a:buNone/>
            </a:pPr>
            <a:endParaRPr lang="en-IN" sz="2200" b="1" dirty="0">
              <a:solidFill>
                <a:srgbClr val="0070C0"/>
              </a:solidFill>
              <a:latin typeface="+mj-lt"/>
              <a:ea typeface="Times New Roman"/>
              <a:cs typeface="Times New Roman"/>
            </a:endParaRPr>
          </a:p>
          <a:p>
            <a:pPr marL="0" lvl="0" indent="0">
              <a:spcBef>
                <a:spcPts val="0"/>
              </a:spcBef>
              <a:buNone/>
            </a:pPr>
            <a:r>
              <a:rPr lang="en-IN" sz="2200" b="1" dirty="0">
                <a:solidFill>
                  <a:srgbClr val="FF0000"/>
                </a:solidFill>
                <a:latin typeface="+mj-lt"/>
                <a:ea typeface="Times New Roman"/>
                <a:cs typeface="Times New Roman"/>
              </a:rPr>
              <a:t>First part of the </a:t>
            </a:r>
            <a:r>
              <a:rPr lang="en-IN" sz="2200" b="1" dirty="0" smtClean="0">
                <a:solidFill>
                  <a:srgbClr val="FF0000"/>
                </a:solidFill>
                <a:latin typeface="+mj-lt"/>
                <a:ea typeface="Times New Roman"/>
                <a:cs typeface="Times New Roman"/>
              </a:rPr>
              <a:t>study:</a:t>
            </a:r>
          </a:p>
          <a:p>
            <a:pPr marL="0" lvl="0" indent="0">
              <a:spcBef>
                <a:spcPts val="0"/>
              </a:spcBef>
              <a:buNone/>
            </a:pPr>
            <a:endParaRPr lang="en-IN" sz="2200" b="1" dirty="0">
              <a:solidFill>
                <a:srgbClr val="FF0000"/>
              </a:solidFill>
              <a:latin typeface="+mj-lt"/>
              <a:ea typeface="Times New Roman"/>
              <a:cs typeface="Times New Roman"/>
            </a:endParaRPr>
          </a:p>
          <a:p>
            <a:pPr marL="0" lvl="0" indent="0">
              <a:spcBef>
                <a:spcPts val="0"/>
              </a:spcBef>
              <a:buNone/>
            </a:pPr>
            <a:r>
              <a:rPr lang="en-IN" sz="2200" b="1" dirty="0">
                <a:solidFill>
                  <a:srgbClr val="FF0000"/>
                </a:solidFill>
                <a:latin typeface="+mj-lt"/>
                <a:ea typeface="Times New Roman"/>
                <a:cs typeface="Times New Roman"/>
              </a:rPr>
              <a:t>Group </a:t>
            </a:r>
            <a:r>
              <a:rPr lang="en-IN" sz="2200" b="1" dirty="0" smtClean="0">
                <a:solidFill>
                  <a:srgbClr val="FF0000"/>
                </a:solidFill>
                <a:latin typeface="+mj-lt"/>
                <a:ea typeface="Times New Roman"/>
                <a:cs typeface="Times New Roman"/>
              </a:rPr>
              <a:t>1:</a:t>
            </a:r>
            <a:r>
              <a:rPr lang="en-IN" sz="2200" b="1" dirty="0" smtClean="0">
                <a:solidFill>
                  <a:srgbClr val="0070C0"/>
                </a:solidFill>
                <a:latin typeface="+mj-lt"/>
                <a:ea typeface="Times New Roman"/>
                <a:cs typeface="Times New Roman"/>
              </a:rPr>
              <a:t> 35 </a:t>
            </a:r>
            <a:r>
              <a:rPr lang="en-IN" sz="2200" b="1" dirty="0">
                <a:solidFill>
                  <a:srgbClr val="0070C0"/>
                </a:solidFill>
                <a:latin typeface="+mj-lt"/>
                <a:ea typeface="Times New Roman"/>
                <a:cs typeface="Times New Roman"/>
              </a:rPr>
              <a:t>patients </a:t>
            </a:r>
            <a:r>
              <a:rPr lang="en-IN" sz="2200" b="1" dirty="0" smtClean="0">
                <a:solidFill>
                  <a:srgbClr val="0070C0"/>
                </a:solidFill>
                <a:latin typeface="+mj-lt"/>
                <a:ea typeface="Times New Roman"/>
                <a:cs typeface="Times New Roman"/>
              </a:rPr>
              <a:t>treated </a:t>
            </a:r>
            <a:r>
              <a:rPr lang="en-IN" sz="2200" b="1" dirty="0">
                <a:solidFill>
                  <a:srgbClr val="0070C0"/>
                </a:solidFill>
                <a:latin typeface="+mj-lt"/>
                <a:ea typeface="Times New Roman"/>
                <a:cs typeface="Times New Roman"/>
              </a:rPr>
              <a:t>with radiotherapy </a:t>
            </a:r>
            <a:r>
              <a:rPr lang="en-IN" sz="2200" b="1" dirty="0" smtClean="0">
                <a:solidFill>
                  <a:srgbClr val="0070C0"/>
                </a:solidFill>
                <a:latin typeface="+mj-lt"/>
                <a:ea typeface="Times New Roman"/>
                <a:cs typeface="Times New Roman"/>
              </a:rPr>
              <a:t>alone </a:t>
            </a:r>
          </a:p>
          <a:p>
            <a:pPr marL="0" lvl="0" indent="0">
              <a:spcBef>
                <a:spcPts val="0"/>
              </a:spcBef>
              <a:buNone/>
            </a:pPr>
            <a:r>
              <a:rPr lang="en-IN" sz="2200" b="1" dirty="0" smtClean="0">
                <a:solidFill>
                  <a:srgbClr val="FF0000"/>
                </a:solidFill>
                <a:latin typeface="+mj-lt"/>
                <a:ea typeface="Times New Roman"/>
                <a:cs typeface="Times New Roman"/>
              </a:rPr>
              <a:t>Group 2:</a:t>
            </a:r>
            <a:r>
              <a:rPr lang="en-IN" sz="2200" b="1" dirty="0" smtClean="0">
                <a:solidFill>
                  <a:srgbClr val="0070C0"/>
                </a:solidFill>
                <a:latin typeface="+mj-lt"/>
                <a:ea typeface="Times New Roman"/>
                <a:cs typeface="Times New Roman"/>
              </a:rPr>
              <a:t> 35 </a:t>
            </a:r>
            <a:r>
              <a:rPr lang="en-IN" sz="2200" b="1" dirty="0">
                <a:solidFill>
                  <a:srgbClr val="0070C0"/>
                </a:solidFill>
                <a:latin typeface="+mj-lt"/>
                <a:ea typeface="Times New Roman"/>
                <a:cs typeface="Times New Roman"/>
              </a:rPr>
              <a:t>patients who received combinations of Ayurvedic drugs from the beginning of radiotherapy and continued for 3 months after </a:t>
            </a:r>
            <a:r>
              <a:rPr lang="en-IN" sz="2200" b="1" dirty="0" smtClean="0">
                <a:solidFill>
                  <a:srgbClr val="0070C0"/>
                </a:solidFill>
                <a:latin typeface="+mj-lt"/>
                <a:ea typeface="Times New Roman"/>
                <a:cs typeface="Times New Roman"/>
              </a:rPr>
              <a:t>radiotherapy</a:t>
            </a:r>
            <a:endParaRPr lang="en-IN" sz="2200" b="1" dirty="0">
              <a:solidFill>
                <a:srgbClr val="0070C0"/>
              </a:solidFill>
              <a:latin typeface="+mj-lt"/>
              <a:ea typeface="Times New Roman"/>
              <a:cs typeface="Times New Roman"/>
            </a:endParaRPr>
          </a:p>
          <a:p>
            <a:endParaRPr lang="en-IN" dirty="0">
              <a:latin typeface="+mj-lt"/>
            </a:endParaRPr>
          </a:p>
        </p:txBody>
      </p:sp>
    </p:spTree>
    <p:extLst>
      <p:ext uri="{BB962C8B-B14F-4D97-AF65-F5344CB8AC3E}">
        <p14:creationId xmlns:p14="http://schemas.microsoft.com/office/powerpoint/2010/main" val="176265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8098"/>
          </a:xfrm>
        </p:spPr>
        <p:txBody>
          <a:bodyPr>
            <a:noAutofit/>
          </a:bodyPr>
          <a:lstStyle/>
          <a:p>
            <a:r>
              <a:rPr lang="en-US" sz="3600" b="1" dirty="0">
                <a:solidFill>
                  <a:srgbClr val="FF0000"/>
                </a:solidFill>
                <a:latin typeface="Constantia" pitchFamily="18" charset="0"/>
                <a:cs typeface="Arial" pitchFamily="34" charset="0"/>
              </a:rPr>
              <a:t>Ayurvedic medication for group </a:t>
            </a:r>
            <a:r>
              <a:rPr lang="en-US" sz="3600" b="1" dirty="0" smtClean="0">
                <a:solidFill>
                  <a:srgbClr val="FF0000"/>
                </a:solidFill>
                <a:latin typeface="Constantia" pitchFamily="18" charset="0"/>
                <a:cs typeface="Arial" pitchFamily="34" charset="0"/>
              </a:rPr>
              <a:t>2</a:t>
            </a:r>
            <a:endParaRPr lang="en-IN" sz="3600" dirty="0"/>
          </a:p>
        </p:txBody>
      </p:sp>
      <p:sp>
        <p:nvSpPr>
          <p:cNvPr id="3" name="Content Placeholder 2"/>
          <p:cNvSpPr>
            <a:spLocks noGrp="1"/>
          </p:cNvSpPr>
          <p:nvPr>
            <p:ph idx="1"/>
          </p:nvPr>
        </p:nvSpPr>
        <p:spPr>
          <a:xfrm>
            <a:off x="251520" y="1196752"/>
            <a:ext cx="8435280" cy="4968552"/>
          </a:xfrm>
        </p:spPr>
        <p:txBody>
          <a:bodyPr>
            <a:normAutofit lnSpcReduction="10000"/>
          </a:bodyPr>
          <a:lstStyle/>
          <a:p>
            <a:pPr marL="0" indent="0">
              <a:buNone/>
            </a:pPr>
            <a:r>
              <a:rPr lang="en-IN" sz="2200" b="1" dirty="0" smtClean="0">
                <a:solidFill>
                  <a:srgbClr val="FF0000"/>
                </a:solidFill>
                <a:latin typeface="Calibri" panose="020F0502020204030204" pitchFamily="34" charset="0"/>
                <a:cs typeface="Arial" pitchFamily="34" charset="0"/>
              </a:rPr>
              <a:t>Ayurvedic medication –</a:t>
            </a:r>
          </a:p>
          <a:p>
            <a:pPr marL="0" indent="0">
              <a:buNone/>
            </a:pPr>
            <a:endParaRPr lang="en-IN" sz="2200" b="1" dirty="0" smtClean="0">
              <a:solidFill>
                <a:srgbClr val="FF0000"/>
              </a:solidFill>
              <a:latin typeface="Calibri" panose="020F0502020204030204" pitchFamily="34" charset="0"/>
              <a:cs typeface="Arial" pitchFamily="34" charset="0"/>
            </a:endParaRPr>
          </a:p>
          <a:p>
            <a:r>
              <a:rPr lang="en-IN" sz="2200" b="1" dirty="0" err="1" smtClean="0">
                <a:solidFill>
                  <a:srgbClr val="0070C0"/>
                </a:solidFill>
                <a:latin typeface="Calibri" panose="020F0502020204030204" pitchFamily="34" charset="0"/>
                <a:cs typeface="Arial" pitchFamily="34" charset="0"/>
              </a:rPr>
              <a:t>Mauktikyukta</a:t>
            </a:r>
            <a:r>
              <a:rPr lang="en-IN" sz="2200" b="1" dirty="0" smtClean="0">
                <a:solidFill>
                  <a:srgbClr val="0070C0"/>
                </a:solidFill>
                <a:latin typeface="Calibri" panose="020F0502020204030204" pitchFamily="34" charset="0"/>
                <a:cs typeface="Arial" pitchFamily="34" charset="0"/>
              </a:rPr>
              <a:t> </a:t>
            </a:r>
            <a:r>
              <a:rPr lang="en-IN" sz="2200" b="1" dirty="0" err="1">
                <a:solidFill>
                  <a:srgbClr val="0070C0"/>
                </a:solidFill>
                <a:latin typeface="Calibri" panose="020F0502020204030204" pitchFamily="34" charset="0"/>
                <a:cs typeface="Arial" pitchFamily="34" charset="0"/>
              </a:rPr>
              <a:t>Kamadudha</a:t>
            </a:r>
            <a:r>
              <a:rPr lang="en-IN" sz="2200" b="1" dirty="0">
                <a:solidFill>
                  <a:srgbClr val="0070C0"/>
                </a:solidFill>
                <a:latin typeface="Calibri" panose="020F0502020204030204" pitchFamily="34" charset="0"/>
                <a:cs typeface="Arial" pitchFamily="34" charset="0"/>
              </a:rPr>
              <a:t> </a:t>
            </a:r>
            <a:r>
              <a:rPr lang="en-IN" sz="2200" b="1" dirty="0" smtClean="0">
                <a:solidFill>
                  <a:srgbClr val="0070C0"/>
                </a:solidFill>
                <a:latin typeface="Calibri" panose="020F0502020204030204" pitchFamily="34" charset="0"/>
                <a:cs typeface="Arial" pitchFamily="34" charset="0"/>
              </a:rPr>
              <a:t>- 250 </a:t>
            </a:r>
            <a:r>
              <a:rPr lang="en-IN" sz="2200" b="1" dirty="0">
                <a:solidFill>
                  <a:srgbClr val="0070C0"/>
                </a:solidFill>
                <a:latin typeface="Calibri" panose="020F0502020204030204" pitchFamily="34" charset="0"/>
                <a:cs typeface="Arial" pitchFamily="34" charset="0"/>
              </a:rPr>
              <a:t>mg with milk </a:t>
            </a:r>
            <a:r>
              <a:rPr lang="en-IN" sz="2200" b="1" dirty="0" smtClean="0">
                <a:solidFill>
                  <a:srgbClr val="0070C0"/>
                </a:solidFill>
                <a:latin typeface="Calibri" panose="020F0502020204030204" pitchFamily="34" charset="0"/>
                <a:cs typeface="Arial" pitchFamily="34" charset="0"/>
              </a:rPr>
              <a:t>twice a day</a:t>
            </a:r>
          </a:p>
          <a:p>
            <a:pPr marL="0" indent="0">
              <a:buNone/>
            </a:pPr>
            <a:endParaRPr lang="en-IN" sz="2200" b="1" dirty="0" smtClean="0">
              <a:solidFill>
                <a:srgbClr val="0070C0"/>
              </a:solidFill>
              <a:latin typeface="Calibri" panose="020F0502020204030204" pitchFamily="34" charset="0"/>
              <a:cs typeface="Arial" pitchFamily="34" charset="0"/>
            </a:endParaRPr>
          </a:p>
          <a:p>
            <a:r>
              <a:rPr lang="en-IN" sz="2200" b="1" dirty="0" err="1" smtClean="0">
                <a:solidFill>
                  <a:srgbClr val="0070C0"/>
                </a:solidFill>
                <a:latin typeface="Calibri" panose="020F0502020204030204" pitchFamily="34" charset="0"/>
                <a:cs typeface="Arial" pitchFamily="34" charset="0"/>
              </a:rPr>
              <a:t>Mauktikyukta</a:t>
            </a:r>
            <a:r>
              <a:rPr lang="en-IN" sz="2200" b="1" dirty="0" smtClean="0">
                <a:solidFill>
                  <a:srgbClr val="0070C0"/>
                </a:solidFill>
                <a:latin typeface="Calibri" panose="020F0502020204030204" pitchFamily="34" charset="0"/>
                <a:cs typeface="Arial" pitchFamily="34" charset="0"/>
              </a:rPr>
              <a:t> </a:t>
            </a:r>
            <a:r>
              <a:rPr lang="en-IN" sz="2200" b="1" dirty="0" err="1">
                <a:solidFill>
                  <a:srgbClr val="0070C0"/>
                </a:solidFill>
                <a:latin typeface="Calibri" panose="020F0502020204030204" pitchFamily="34" charset="0"/>
                <a:cs typeface="Arial" pitchFamily="34" charset="0"/>
              </a:rPr>
              <a:t>Praval</a:t>
            </a:r>
            <a:r>
              <a:rPr lang="en-IN" sz="2200" b="1" dirty="0">
                <a:solidFill>
                  <a:srgbClr val="0070C0"/>
                </a:solidFill>
                <a:latin typeface="Calibri" panose="020F0502020204030204" pitchFamily="34" charset="0"/>
                <a:cs typeface="Arial" pitchFamily="34" charset="0"/>
              </a:rPr>
              <a:t> </a:t>
            </a:r>
            <a:r>
              <a:rPr lang="en-IN" sz="2200" b="1" dirty="0" err="1">
                <a:solidFill>
                  <a:srgbClr val="0070C0"/>
                </a:solidFill>
                <a:latin typeface="Calibri" panose="020F0502020204030204" pitchFamily="34" charset="0"/>
                <a:cs typeface="Arial" pitchFamily="34" charset="0"/>
              </a:rPr>
              <a:t>Panchamrut</a:t>
            </a:r>
            <a:r>
              <a:rPr lang="en-IN" sz="2200" b="1" dirty="0">
                <a:solidFill>
                  <a:srgbClr val="0070C0"/>
                </a:solidFill>
                <a:latin typeface="Calibri" panose="020F0502020204030204" pitchFamily="34" charset="0"/>
                <a:cs typeface="Arial" pitchFamily="34" charset="0"/>
              </a:rPr>
              <a:t> </a:t>
            </a:r>
            <a:r>
              <a:rPr lang="en-IN" sz="2200" b="1" dirty="0" smtClean="0">
                <a:solidFill>
                  <a:srgbClr val="0070C0"/>
                </a:solidFill>
                <a:latin typeface="Calibri" panose="020F0502020204030204" pitchFamily="34" charset="0"/>
                <a:cs typeface="Arial" pitchFamily="34" charset="0"/>
              </a:rPr>
              <a:t>- 250 </a:t>
            </a:r>
            <a:r>
              <a:rPr lang="en-IN" sz="2200" b="1" dirty="0">
                <a:solidFill>
                  <a:srgbClr val="0070C0"/>
                </a:solidFill>
                <a:latin typeface="Calibri" panose="020F0502020204030204" pitchFamily="34" charset="0"/>
                <a:cs typeface="Arial" pitchFamily="34" charset="0"/>
              </a:rPr>
              <a:t>mg with milk </a:t>
            </a:r>
            <a:r>
              <a:rPr lang="en-IN" sz="2200" b="1" dirty="0" smtClean="0">
                <a:solidFill>
                  <a:srgbClr val="0070C0"/>
                </a:solidFill>
                <a:latin typeface="Calibri" panose="020F0502020204030204" pitchFamily="34" charset="0"/>
                <a:cs typeface="Arial" pitchFamily="34" charset="0"/>
              </a:rPr>
              <a:t>twice a day</a:t>
            </a:r>
          </a:p>
          <a:p>
            <a:pPr marL="0" indent="0">
              <a:buNone/>
            </a:pPr>
            <a:endParaRPr lang="en-IN" sz="2200" b="1" dirty="0" smtClean="0">
              <a:solidFill>
                <a:srgbClr val="0070C0"/>
              </a:solidFill>
              <a:latin typeface="Calibri" panose="020F0502020204030204" pitchFamily="34" charset="0"/>
              <a:cs typeface="Arial" pitchFamily="34" charset="0"/>
            </a:endParaRPr>
          </a:p>
          <a:p>
            <a:r>
              <a:rPr lang="en-IN" sz="2200" b="1" dirty="0" err="1" smtClean="0">
                <a:solidFill>
                  <a:srgbClr val="0070C0"/>
                </a:solidFill>
                <a:latin typeface="Calibri" panose="020F0502020204030204" pitchFamily="34" charset="0"/>
                <a:cs typeface="Arial" pitchFamily="34" charset="0"/>
              </a:rPr>
              <a:t>Ananta</a:t>
            </a:r>
            <a:r>
              <a:rPr lang="en-IN" sz="2200" b="1" dirty="0" smtClean="0">
                <a:solidFill>
                  <a:srgbClr val="0070C0"/>
                </a:solidFill>
                <a:latin typeface="Calibri" panose="020F0502020204030204" pitchFamily="34" charset="0"/>
                <a:cs typeface="Arial" pitchFamily="34" charset="0"/>
              </a:rPr>
              <a:t> </a:t>
            </a:r>
            <a:r>
              <a:rPr lang="en-IN" sz="2200" b="1" dirty="0" err="1">
                <a:solidFill>
                  <a:srgbClr val="0070C0"/>
                </a:solidFill>
                <a:latin typeface="Calibri" panose="020F0502020204030204" pitchFamily="34" charset="0"/>
                <a:cs typeface="Arial" pitchFamily="34" charset="0"/>
              </a:rPr>
              <a:t>Vati</a:t>
            </a:r>
            <a:r>
              <a:rPr lang="en-IN" sz="2200" b="1" dirty="0">
                <a:solidFill>
                  <a:srgbClr val="0070C0"/>
                </a:solidFill>
                <a:latin typeface="Calibri" panose="020F0502020204030204" pitchFamily="34" charset="0"/>
                <a:cs typeface="Arial" pitchFamily="34" charset="0"/>
              </a:rPr>
              <a:t> </a:t>
            </a:r>
            <a:r>
              <a:rPr lang="en-IN" sz="2200" b="1" dirty="0" smtClean="0">
                <a:solidFill>
                  <a:srgbClr val="0070C0"/>
                </a:solidFill>
                <a:latin typeface="Calibri" panose="020F0502020204030204" pitchFamily="34" charset="0"/>
                <a:cs typeface="Arial" pitchFamily="34" charset="0"/>
              </a:rPr>
              <a:t>- 1 </a:t>
            </a:r>
            <a:r>
              <a:rPr lang="en-IN" sz="2200" b="1" dirty="0">
                <a:solidFill>
                  <a:srgbClr val="0070C0"/>
                </a:solidFill>
                <a:latin typeface="Calibri" panose="020F0502020204030204" pitchFamily="34" charset="0"/>
                <a:cs typeface="Arial" pitchFamily="34" charset="0"/>
              </a:rPr>
              <a:t>gm with water  after both </a:t>
            </a:r>
            <a:r>
              <a:rPr lang="en-IN" sz="2200" b="1" dirty="0" smtClean="0">
                <a:solidFill>
                  <a:srgbClr val="0070C0"/>
                </a:solidFill>
                <a:latin typeface="Calibri" panose="020F0502020204030204" pitchFamily="34" charset="0"/>
                <a:cs typeface="Arial" pitchFamily="34" charset="0"/>
              </a:rPr>
              <a:t>meals</a:t>
            </a:r>
          </a:p>
          <a:p>
            <a:pPr marL="0" indent="0">
              <a:buNone/>
            </a:pPr>
            <a:endParaRPr lang="en-IN" sz="2200" b="1" dirty="0" smtClean="0">
              <a:solidFill>
                <a:srgbClr val="0070C0"/>
              </a:solidFill>
              <a:latin typeface="Calibri" panose="020F0502020204030204" pitchFamily="34" charset="0"/>
              <a:cs typeface="Arial" pitchFamily="34" charset="0"/>
            </a:endParaRPr>
          </a:p>
          <a:p>
            <a:r>
              <a:rPr lang="en-IN" sz="2200" b="1" dirty="0" err="1" smtClean="0">
                <a:solidFill>
                  <a:srgbClr val="0070C0"/>
                </a:solidFill>
                <a:latin typeface="Calibri" panose="020F0502020204030204" pitchFamily="34" charset="0"/>
                <a:cs typeface="Arial" pitchFamily="34" charset="0"/>
              </a:rPr>
              <a:t>Yashtimadhu</a:t>
            </a:r>
            <a:r>
              <a:rPr lang="en-IN" sz="2200" b="1" dirty="0" smtClean="0">
                <a:solidFill>
                  <a:srgbClr val="0070C0"/>
                </a:solidFill>
                <a:latin typeface="Calibri" panose="020F0502020204030204" pitchFamily="34" charset="0"/>
                <a:cs typeface="Arial" pitchFamily="34" charset="0"/>
              </a:rPr>
              <a:t> </a:t>
            </a:r>
            <a:r>
              <a:rPr lang="en-IN" sz="2200" b="1" dirty="0" err="1" smtClean="0">
                <a:solidFill>
                  <a:srgbClr val="0070C0"/>
                </a:solidFill>
                <a:latin typeface="Calibri" panose="020F0502020204030204" pitchFamily="34" charset="0"/>
                <a:cs typeface="Arial" pitchFamily="34" charset="0"/>
              </a:rPr>
              <a:t>Ghruta</a:t>
            </a:r>
            <a:r>
              <a:rPr lang="en-IN" sz="2200" b="1" dirty="0">
                <a:solidFill>
                  <a:srgbClr val="0070C0"/>
                </a:solidFill>
                <a:latin typeface="Calibri" panose="020F0502020204030204" pitchFamily="34" charset="0"/>
                <a:cs typeface="Arial" pitchFamily="34" charset="0"/>
              </a:rPr>
              <a:t> </a:t>
            </a:r>
            <a:r>
              <a:rPr lang="en-IN" sz="2200" b="1" dirty="0" smtClean="0">
                <a:solidFill>
                  <a:srgbClr val="0070C0"/>
                </a:solidFill>
                <a:latin typeface="Calibri" panose="020F0502020204030204" pitchFamily="34" charset="0"/>
                <a:cs typeface="Arial" pitchFamily="34" charset="0"/>
              </a:rPr>
              <a:t>- 5 gm before both meals</a:t>
            </a:r>
          </a:p>
          <a:p>
            <a:pPr marL="0" indent="0">
              <a:buNone/>
            </a:pPr>
            <a:r>
              <a:rPr lang="en-IN" sz="2200" b="1" dirty="0" smtClean="0">
                <a:solidFill>
                  <a:srgbClr val="0070C0"/>
                </a:solidFill>
                <a:latin typeface="Calibri" panose="020F0502020204030204" pitchFamily="34" charset="0"/>
                <a:cs typeface="Arial" pitchFamily="34" charset="0"/>
              </a:rPr>
              <a:t>  </a:t>
            </a:r>
          </a:p>
          <a:p>
            <a:r>
              <a:rPr lang="en-IN" sz="2200" b="1" dirty="0" err="1" smtClean="0">
                <a:solidFill>
                  <a:srgbClr val="0070C0"/>
                </a:solidFill>
                <a:latin typeface="Calibri" panose="020F0502020204030204" pitchFamily="34" charset="0"/>
                <a:cs typeface="Arial" pitchFamily="34" charset="0"/>
              </a:rPr>
              <a:t>Yashtimadhu</a:t>
            </a:r>
            <a:r>
              <a:rPr lang="en-IN" sz="2200" b="1" dirty="0" smtClean="0">
                <a:solidFill>
                  <a:srgbClr val="0070C0"/>
                </a:solidFill>
                <a:latin typeface="Calibri" panose="020F0502020204030204" pitchFamily="34" charset="0"/>
                <a:cs typeface="Arial" pitchFamily="34" charset="0"/>
              </a:rPr>
              <a:t> </a:t>
            </a:r>
            <a:r>
              <a:rPr lang="en-IN" sz="2200" b="1" dirty="0" err="1">
                <a:solidFill>
                  <a:srgbClr val="0070C0"/>
                </a:solidFill>
                <a:latin typeface="Calibri" panose="020F0502020204030204" pitchFamily="34" charset="0"/>
                <a:cs typeface="Arial" pitchFamily="34" charset="0"/>
              </a:rPr>
              <a:t>Ghrut</a:t>
            </a:r>
            <a:r>
              <a:rPr lang="en-IN" sz="2200" b="1" dirty="0">
                <a:solidFill>
                  <a:srgbClr val="0070C0"/>
                </a:solidFill>
                <a:latin typeface="Calibri" panose="020F0502020204030204" pitchFamily="34" charset="0"/>
                <a:cs typeface="Arial" pitchFamily="34" charset="0"/>
              </a:rPr>
              <a:t> </a:t>
            </a:r>
            <a:r>
              <a:rPr lang="en-IN" sz="2200" b="1" dirty="0" smtClean="0">
                <a:solidFill>
                  <a:srgbClr val="0070C0"/>
                </a:solidFill>
                <a:latin typeface="Calibri" panose="020F0502020204030204" pitchFamily="34" charset="0"/>
                <a:cs typeface="Arial" pitchFamily="34" charset="0"/>
              </a:rPr>
              <a:t>- local application in the mouth</a:t>
            </a:r>
            <a:r>
              <a:rPr lang="en-IN" sz="2200" b="1" dirty="0">
                <a:solidFill>
                  <a:srgbClr val="0070C0"/>
                </a:solidFill>
                <a:latin typeface="Calibri" panose="020F0502020204030204" pitchFamily="34" charset="0"/>
                <a:cs typeface="Arial" pitchFamily="34" charset="0"/>
              </a:rPr>
              <a:t/>
            </a:r>
            <a:br>
              <a:rPr lang="en-IN" sz="2200" b="1" dirty="0">
                <a:solidFill>
                  <a:srgbClr val="0070C0"/>
                </a:solidFill>
                <a:latin typeface="Calibri" panose="020F0502020204030204" pitchFamily="34" charset="0"/>
                <a:cs typeface="Arial" pitchFamily="34" charset="0"/>
              </a:rPr>
            </a:br>
            <a:r>
              <a:rPr lang="en-IN" sz="2200" b="1" dirty="0">
                <a:solidFill>
                  <a:srgbClr val="0070C0"/>
                </a:solidFill>
                <a:latin typeface="Calibri" panose="020F0502020204030204" pitchFamily="34" charset="0"/>
                <a:cs typeface="Arial" pitchFamily="34" charset="0"/>
              </a:rPr>
              <a:t/>
            </a:r>
            <a:br>
              <a:rPr lang="en-IN" sz="2200" b="1" dirty="0">
                <a:solidFill>
                  <a:srgbClr val="0070C0"/>
                </a:solidFill>
                <a:latin typeface="Calibri" panose="020F0502020204030204" pitchFamily="34" charset="0"/>
                <a:cs typeface="Arial" pitchFamily="34" charset="0"/>
              </a:rPr>
            </a:br>
            <a:endParaRPr lang="en-IN" sz="2200" b="1" dirty="0" smtClean="0">
              <a:solidFill>
                <a:srgbClr val="FF0000"/>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409760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IN" sz="3600" b="1" dirty="0" smtClean="0">
                <a:solidFill>
                  <a:srgbClr val="FF0000"/>
                </a:solidFill>
                <a:latin typeface="Calibri" panose="020F0502020204030204" pitchFamily="34" charset="0"/>
                <a:cs typeface="Arial" pitchFamily="34" charset="0"/>
              </a:rPr>
              <a:t>Assessment </a:t>
            </a:r>
            <a:r>
              <a:rPr lang="en-IN" sz="3600" b="1" dirty="0">
                <a:solidFill>
                  <a:srgbClr val="FF0000"/>
                </a:solidFill>
                <a:latin typeface="Calibri" panose="020F0502020204030204" pitchFamily="34" charset="0"/>
                <a:cs typeface="Arial" pitchFamily="34" charset="0"/>
              </a:rPr>
              <a:t>criteria for group 1 and 2 </a:t>
            </a:r>
            <a:endParaRPr lang="en-IN" sz="3600" dirty="0"/>
          </a:p>
        </p:txBody>
      </p:sp>
      <p:sp>
        <p:nvSpPr>
          <p:cNvPr id="3" name="Content Placeholder 2"/>
          <p:cNvSpPr>
            <a:spLocks noGrp="1"/>
          </p:cNvSpPr>
          <p:nvPr>
            <p:ph idx="1"/>
          </p:nvPr>
        </p:nvSpPr>
        <p:spPr>
          <a:xfrm>
            <a:off x="457200" y="1124744"/>
            <a:ext cx="8229600" cy="5472608"/>
          </a:xfrm>
        </p:spPr>
        <p:txBody>
          <a:bodyPr>
            <a:normAutofit/>
          </a:bodyPr>
          <a:lstStyle/>
          <a:p>
            <a:pPr marL="0" lvl="0" indent="0">
              <a:buNone/>
            </a:pPr>
            <a:r>
              <a:rPr lang="en-IN" sz="2200" b="1" dirty="0" smtClean="0">
                <a:solidFill>
                  <a:srgbClr val="0070C0"/>
                </a:solidFill>
                <a:latin typeface="Calibri" panose="020F0502020204030204" pitchFamily="34" charset="0"/>
              </a:rPr>
              <a:t>1) Common </a:t>
            </a:r>
            <a:r>
              <a:rPr lang="en-IN" sz="2200" b="1" dirty="0">
                <a:solidFill>
                  <a:srgbClr val="0070C0"/>
                </a:solidFill>
                <a:latin typeface="Calibri" panose="020F0502020204030204" pitchFamily="34" charset="0"/>
              </a:rPr>
              <a:t>Toxicity </a:t>
            </a:r>
            <a:r>
              <a:rPr lang="en-IN" sz="2200" b="1" dirty="0" smtClean="0">
                <a:solidFill>
                  <a:srgbClr val="0070C0"/>
                </a:solidFill>
                <a:latin typeface="Calibri" panose="020F0502020204030204" pitchFamily="34" charset="0"/>
              </a:rPr>
              <a:t>Criteria (CTC, Designed </a:t>
            </a:r>
            <a:r>
              <a:rPr lang="en-IN" sz="2200" b="1" dirty="0">
                <a:solidFill>
                  <a:srgbClr val="0070C0"/>
                </a:solidFill>
                <a:latin typeface="Calibri" panose="020F0502020204030204" pitchFamily="34" charset="0"/>
              </a:rPr>
              <a:t>by </a:t>
            </a:r>
            <a:r>
              <a:rPr lang="en-IN" sz="2200" b="1" dirty="0" smtClean="0">
                <a:solidFill>
                  <a:srgbClr val="0070C0"/>
                </a:solidFill>
                <a:latin typeface="Calibri" panose="020F0502020204030204" pitchFamily="34" charset="0"/>
              </a:rPr>
              <a:t>NIH/NCI) related to symptoms associated with oral cancers : Stomatitis </a:t>
            </a:r>
            <a:r>
              <a:rPr lang="en-IN" sz="2200" b="1" dirty="0">
                <a:solidFill>
                  <a:srgbClr val="0070C0"/>
                </a:solidFill>
                <a:latin typeface="Calibri" panose="020F0502020204030204" pitchFamily="34" charset="0"/>
              </a:rPr>
              <a:t>, </a:t>
            </a:r>
            <a:r>
              <a:rPr lang="en-IN" sz="2200" b="1" dirty="0" err="1">
                <a:solidFill>
                  <a:srgbClr val="0070C0"/>
                </a:solidFill>
                <a:latin typeface="Calibri" panose="020F0502020204030204" pitchFamily="34" charset="0"/>
              </a:rPr>
              <a:t>Trismus</a:t>
            </a:r>
            <a:r>
              <a:rPr lang="en-IN" sz="2200" b="1" dirty="0">
                <a:solidFill>
                  <a:srgbClr val="0070C0"/>
                </a:solidFill>
                <a:latin typeface="Calibri" panose="020F0502020204030204" pitchFamily="34" charset="0"/>
              </a:rPr>
              <a:t>, Dysphagia, </a:t>
            </a:r>
            <a:r>
              <a:rPr lang="en-IN" sz="2200" b="1" dirty="0" err="1">
                <a:solidFill>
                  <a:srgbClr val="0070C0"/>
                </a:solidFill>
                <a:latin typeface="Calibri" panose="020F0502020204030204" pitchFamily="34" charset="0"/>
              </a:rPr>
              <a:t>Xerostomia</a:t>
            </a:r>
            <a:r>
              <a:rPr lang="en-IN" sz="2200" b="1" dirty="0">
                <a:solidFill>
                  <a:srgbClr val="0070C0"/>
                </a:solidFill>
                <a:latin typeface="Calibri" panose="020F0502020204030204" pitchFamily="34" charset="0"/>
              </a:rPr>
              <a:t>, Nausea, Excessive salivation  and Weight </a:t>
            </a:r>
            <a:r>
              <a:rPr lang="en-IN" sz="2200" b="1" dirty="0" smtClean="0">
                <a:solidFill>
                  <a:srgbClr val="0070C0"/>
                </a:solidFill>
                <a:latin typeface="Calibri" panose="020F0502020204030204" pitchFamily="34" charset="0"/>
              </a:rPr>
              <a:t>loss </a:t>
            </a:r>
          </a:p>
          <a:p>
            <a:pPr lvl="0">
              <a:buFontTx/>
              <a:buChar char="-"/>
            </a:pPr>
            <a:r>
              <a:rPr lang="en-IN" sz="2200" b="1" dirty="0" smtClean="0">
                <a:solidFill>
                  <a:srgbClr val="0070C0"/>
                </a:solidFill>
                <a:latin typeface="Calibri" panose="020F0502020204030204" pitchFamily="34" charset="0"/>
              </a:rPr>
              <a:t>These symptoms were assessed at the end of radiotherapy and 3 months after radiotherapy</a:t>
            </a:r>
          </a:p>
          <a:p>
            <a:pPr lvl="0">
              <a:buFontTx/>
              <a:buChar char="-"/>
            </a:pPr>
            <a:r>
              <a:rPr lang="en-IN" sz="2200" b="1" dirty="0" smtClean="0">
                <a:solidFill>
                  <a:srgbClr val="0070C0"/>
                </a:solidFill>
                <a:latin typeface="Calibri" panose="020F0502020204030204" pitchFamily="34" charset="0"/>
              </a:rPr>
              <a:t>Symptoms are grades as 0 (No symptom) to 4 (Severe symptom) as per CTC</a:t>
            </a:r>
          </a:p>
          <a:p>
            <a:pPr marL="0" lvl="0" indent="0">
              <a:buNone/>
            </a:pPr>
            <a:r>
              <a:rPr lang="en-IN" sz="2200" b="1" dirty="0" smtClean="0">
                <a:solidFill>
                  <a:srgbClr val="0070C0"/>
                </a:solidFill>
                <a:latin typeface="Calibri" panose="020F0502020204030204" pitchFamily="34" charset="0"/>
              </a:rPr>
              <a:t>2) </a:t>
            </a:r>
            <a:r>
              <a:rPr lang="en-IN" sz="2200" b="1" dirty="0" err="1" smtClean="0">
                <a:solidFill>
                  <a:srgbClr val="0070C0"/>
                </a:solidFill>
                <a:latin typeface="Calibri" panose="020F0502020204030204" pitchFamily="34" charset="0"/>
              </a:rPr>
              <a:t>Karnofsky</a:t>
            </a:r>
            <a:r>
              <a:rPr lang="en-IN" sz="2200" b="1" dirty="0" smtClean="0">
                <a:solidFill>
                  <a:srgbClr val="0070C0"/>
                </a:solidFill>
                <a:latin typeface="Calibri" panose="020F0502020204030204" pitchFamily="34" charset="0"/>
              </a:rPr>
              <a:t> score  </a:t>
            </a:r>
            <a:endParaRPr lang="en-IN" sz="2200" b="1" dirty="0">
              <a:solidFill>
                <a:srgbClr val="0070C0"/>
              </a:solidFill>
              <a:latin typeface="Calibri" panose="020F0502020204030204" pitchFamily="34" charset="0"/>
            </a:endParaRPr>
          </a:p>
          <a:p>
            <a:pPr marL="0" lvl="0" indent="0">
              <a:buNone/>
            </a:pPr>
            <a:r>
              <a:rPr lang="en-IN" sz="2200" b="1" dirty="0" smtClean="0">
                <a:solidFill>
                  <a:srgbClr val="0070C0"/>
                </a:solidFill>
                <a:latin typeface="Calibri" panose="020F0502020204030204" pitchFamily="34" charset="0"/>
              </a:rPr>
              <a:t>3) QLQ </a:t>
            </a:r>
            <a:r>
              <a:rPr lang="en-IN" sz="2200" b="1" dirty="0">
                <a:solidFill>
                  <a:srgbClr val="0070C0"/>
                </a:solidFill>
                <a:latin typeface="Calibri" panose="020F0502020204030204" pitchFamily="34" charset="0"/>
              </a:rPr>
              <a:t>C30 (</a:t>
            </a:r>
            <a:r>
              <a:rPr lang="en-IN" sz="2200" b="1" dirty="0" smtClean="0">
                <a:solidFill>
                  <a:srgbClr val="0070C0"/>
                </a:solidFill>
                <a:latin typeface="Calibri" panose="020F0502020204030204" pitchFamily="34" charset="0"/>
              </a:rPr>
              <a:t>EORTC – European </a:t>
            </a:r>
            <a:r>
              <a:rPr lang="en-IN" sz="2200" b="1" dirty="0" err="1" smtClean="0">
                <a:solidFill>
                  <a:srgbClr val="0070C0"/>
                </a:solidFill>
                <a:latin typeface="Calibri" panose="020F0502020204030204" pitchFamily="34" charset="0"/>
              </a:rPr>
              <a:t>Oraganization</a:t>
            </a:r>
            <a:r>
              <a:rPr lang="en-IN" sz="2200" b="1" dirty="0" smtClean="0">
                <a:solidFill>
                  <a:srgbClr val="0070C0"/>
                </a:solidFill>
                <a:latin typeface="Calibri" panose="020F0502020204030204" pitchFamily="34" charset="0"/>
              </a:rPr>
              <a:t> of Research and Treatment in Cancer) </a:t>
            </a:r>
            <a:r>
              <a:rPr lang="en-IN" sz="2200" b="1" dirty="0">
                <a:solidFill>
                  <a:srgbClr val="0070C0"/>
                </a:solidFill>
                <a:latin typeface="Calibri" panose="020F0502020204030204" pitchFamily="34" charset="0"/>
              </a:rPr>
              <a:t>– Quality of Life </a:t>
            </a:r>
            <a:r>
              <a:rPr lang="en-IN" sz="2200" b="1" dirty="0" smtClean="0">
                <a:solidFill>
                  <a:srgbClr val="0070C0"/>
                </a:solidFill>
                <a:latin typeface="Calibri" panose="020F0502020204030204" pitchFamily="34" charset="0"/>
              </a:rPr>
              <a:t>Questionnaire - Functional, symptom and global score </a:t>
            </a:r>
            <a:r>
              <a:rPr lang="en-IN" sz="2200" b="1" dirty="0">
                <a:solidFill>
                  <a:srgbClr val="0070C0"/>
                </a:solidFill>
                <a:latin typeface="Calibri" panose="020F0502020204030204" pitchFamily="34" charset="0"/>
              </a:rPr>
              <a:t>[the later indicating </a:t>
            </a:r>
            <a:r>
              <a:rPr lang="en-IN" sz="2200" b="1" dirty="0" smtClean="0">
                <a:solidFill>
                  <a:srgbClr val="0070C0"/>
                </a:solidFill>
                <a:latin typeface="Calibri" panose="020F0502020204030204" pitchFamily="34" charset="0"/>
              </a:rPr>
              <a:t>general well-being]</a:t>
            </a:r>
          </a:p>
          <a:p>
            <a:pPr marL="0" lvl="0" indent="0">
              <a:buNone/>
            </a:pPr>
            <a:r>
              <a:rPr lang="en-IN" sz="2200" b="1" dirty="0" smtClean="0">
                <a:solidFill>
                  <a:srgbClr val="0070C0"/>
                </a:solidFill>
                <a:latin typeface="Calibri" panose="020F0502020204030204" pitchFamily="34" charset="0"/>
              </a:rPr>
              <a:t>     Criteria 2 and 3 were assessed before and after radiation</a:t>
            </a:r>
            <a:r>
              <a:rPr lang="en-IN" sz="2200" b="1" dirty="0">
                <a:solidFill>
                  <a:srgbClr val="0070C0"/>
                </a:solidFill>
                <a:latin typeface="Calibri" panose="020F0502020204030204" pitchFamily="34" charset="0"/>
                <a:cs typeface="Arial" pitchFamily="34" charset="0"/>
              </a:rPr>
              <a:t/>
            </a:r>
            <a:br>
              <a:rPr lang="en-IN" sz="2200" b="1" dirty="0">
                <a:solidFill>
                  <a:srgbClr val="0070C0"/>
                </a:solidFill>
                <a:latin typeface="Calibri" panose="020F0502020204030204" pitchFamily="34" charset="0"/>
                <a:cs typeface="Arial" pitchFamily="34" charset="0"/>
              </a:rPr>
            </a:br>
            <a:r>
              <a:rPr lang="en-IN" sz="2200" b="1" dirty="0" smtClean="0">
                <a:solidFill>
                  <a:srgbClr val="0070C0"/>
                </a:solidFill>
                <a:latin typeface="Calibri" panose="020F0502020204030204" pitchFamily="34" charset="0"/>
                <a:cs typeface="Arial" pitchFamily="34" charset="0"/>
              </a:rPr>
              <a:t>All the criteria </a:t>
            </a:r>
            <a:r>
              <a:rPr lang="en-IN" sz="2200" b="1" dirty="0">
                <a:solidFill>
                  <a:srgbClr val="0070C0"/>
                </a:solidFill>
                <a:latin typeface="Calibri" panose="020F0502020204030204" pitchFamily="34" charset="0"/>
                <a:cs typeface="Arial" pitchFamily="34" charset="0"/>
              </a:rPr>
              <a:t>are internationally accepted outcome measures to assess </a:t>
            </a:r>
            <a:r>
              <a:rPr lang="en-IN" sz="2200" b="1" dirty="0" smtClean="0">
                <a:solidFill>
                  <a:srgbClr val="0070C0"/>
                </a:solidFill>
                <a:latin typeface="Calibri" panose="020F0502020204030204" pitchFamily="34" charset="0"/>
                <a:cs typeface="Arial" pitchFamily="34" charset="0"/>
              </a:rPr>
              <a:t>side-effects and Quality </a:t>
            </a:r>
            <a:r>
              <a:rPr lang="en-IN" sz="2200" b="1" dirty="0">
                <a:solidFill>
                  <a:srgbClr val="0070C0"/>
                </a:solidFill>
                <a:latin typeface="Calibri" panose="020F0502020204030204" pitchFamily="34" charset="0"/>
                <a:cs typeface="Arial" pitchFamily="34" charset="0"/>
              </a:rPr>
              <a:t>of Life of cancer patients under treatment</a:t>
            </a:r>
            <a:endParaRPr lang="en-IN" sz="2200" b="1" dirty="0">
              <a:solidFill>
                <a:srgbClr val="0070C0"/>
              </a:solidFill>
              <a:latin typeface="Calibri" panose="020F0502020204030204" pitchFamily="34" charset="0"/>
            </a:endParaRPr>
          </a:p>
          <a:p>
            <a:endParaRPr lang="en-IN" dirty="0"/>
          </a:p>
        </p:txBody>
      </p:sp>
    </p:spTree>
    <p:extLst>
      <p:ext uri="{BB962C8B-B14F-4D97-AF65-F5344CB8AC3E}">
        <p14:creationId xmlns:p14="http://schemas.microsoft.com/office/powerpoint/2010/main" val="3797984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71414"/>
            <a:ext cx="8280920" cy="1154162"/>
          </a:xfrm>
          <a:prstGeom prst="rect">
            <a:avLst/>
          </a:prstGeom>
        </p:spPr>
        <p:txBody>
          <a:bodyPr wrap="square">
            <a:spAutoFit/>
          </a:bodyPr>
          <a:lstStyle/>
          <a:p>
            <a:pPr algn="ctr">
              <a:lnSpc>
                <a:spcPct val="115000"/>
              </a:lnSpc>
            </a:pPr>
            <a:r>
              <a:rPr lang="en-IN" sz="2000" b="1" dirty="0" smtClean="0">
                <a:solidFill>
                  <a:srgbClr val="FF0000"/>
                </a:solidFill>
                <a:latin typeface="Times New Roman"/>
                <a:ea typeface="Calibri"/>
                <a:cs typeface="Times New Roman"/>
              </a:rPr>
              <a:t> Results - symptoms</a:t>
            </a:r>
          </a:p>
          <a:p>
            <a:pPr algn="ctr">
              <a:lnSpc>
                <a:spcPct val="115000"/>
              </a:lnSpc>
            </a:pPr>
            <a:r>
              <a:rPr lang="en-IN" sz="2000" b="1" dirty="0" smtClean="0">
                <a:solidFill>
                  <a:srgbClr val="FF0000"/>
                </a:solidFill>
                <a:latin typeface="Times New Roman"/>
                <a:ea typeface="Calibri"/>
                <a:cs typeface="Times New Roman"/>
              </a:rPr>
              <a:t>Graphical </a:t>
            </a:r>
            <a:r>
              <a:rPr lang="en-IN" sz="2000" b="1" dirty="0">
                <a:solidFill>
                  <a:srgbClr val="FF0000"/>
                </a:solidFill>
                <a:latin typeface="Times New Roman"/>
                <a:ea typeface="Calibri"/>
                <a:cs typeface="Times New Roman"/>
              </a:rPr>
              <a:t>representation of mean values depicting </a:t>
            </a:r>
            <a:r>
              <a:rPr lang="en-IN" sz="2000" b="1" dirty="0" smtClean="0">
                <a:solidFill>
                  <a:srgbClr val="FF0000"/>
                </a:solidFill>
                <a:latin typeface="Times New Roman"/>
                <a:ea typeface="Calibri"/>
                <a:cs typeface="Times New Roman"/>
              </a:rPr>
              <a:t>side effects of radiotherapy </a:t>
            </a:r>
            <a:endParaRPr lang="en-IN" b="1" dirty="0" smtClean="0">
              <a:solidFill>
                <a:srgbClr val="FF0000"/>
              </a:solidFill>
              <a:latin typeface="Times New Roman"/>
              <a:ea typeface="Calibri"/>
              <a:cs typeface="Times New Roman"/>
            </a:endParaRPr>
          </a:p>
        </p:txBody>
      </p:sp>
      <p:graphicFrame>
        <p:nvGraphicFramePr>
          <p:cNvPr id="7" name="Chart 6"/>
          <p:cNvGraphicFramePr>
            <a:graphicFrameLocks/>
          </p:cNvGraphicFramePr>
          <p:nvPr>
            <p:extLst>
              <p:ext uri="{D42A27DB-BD31-4B8C-83A1-F6EECF244321}">
                <p14:modId xmlns:p14="http://schemas.microsoft.com/office/powerpoint/2010/main" val="1154471702"/>
              </p:ext>
            </p:extLst>
          </p:nvPr>
        </p:nvGraphicFramePr>
        <p:xfrm>
          <a:off x="-36512" y="1260981"/>
          <a:ext cx="9217024" cy="4690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6359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228600"/>
            <a:ext cx="6643734" cy="1508105"/>
          </a:xfrm>
          <a:prstGeom prst="rect">
            <a:avLst/>
          </a:prstGeom>
        </p:spPr>
        <p:txBody>
          <a:bodyPr wrap="square">
            <a:spAutoFit/>
          </a:bodyPr>
          <a:lstStyle/>
          <a:p>
            <a:pPr algn="ctr">
              <a:lnSpc>
                <a:spcPct val="115000"/>
              </a:lnSpc>
            </a:pPr>
            <a:r>
              <a:rPr lang="en-IN" sz="2000" b="1" dirty="0" smtClean="0">
                <a:solidFill>
                  <a:srgbClr val="FF0000"/>
                </a:solidFill>
                <a:latin typeface="Times New Roman"/>
                <a:ea typeface="Calibri"/>
                <a:cs typeface="Times New Roman"/>
              </a:rPr>
              <a:t> </a:t>
            </a:r>
            <a:r>
              <a:rPr lang="en-IN" sz="2000" b="1" dirty="0">
                <a:solidFill>
                  <a:srgbClr val="FF0000"/>
                </a:solidFill>
                <a:latin typeface="Times New Roman"/>
                <a:ea typeface="Calibri"/>
                <a:cs typeface="Times New Roman"/>
              </a:rPr>
              <a:t>Graphical representation of mean values </a:t>
            </a:r>
            <a:r>
              <a:rPr lang="en-IN" sz="2000" b="1" dirty="0" smtClean="0">
                <a:solidFill>
                  <a:srgbClr val="FF0000"/>
                </a:solidFill>
                <a:latin typeface="Times New Roman"/>
                <a:ea typeface="Calibri"/>
                <a:cs typeface="Times New Roman"/>
              </a:rPr>
              <a:t>(35 samples) depicting </a:t>
            </a:r>
            <a:r>
              <a:rPr lang="en-IN" sz="2000" b="1" dirty="0" err="1" smtClean="0">
                <a:solidFill>
                  <a:srgbClr val="FF0000"/>
                </a:solidFill>
                <a:latin typeface="Times New Roman"/>
                <a:ea typeface="Calibri"/>
                <a:cs typeface="Times New Roman"/>
              </a:rPr>
              <a:t>Karnofsky</a:t>
            </a:r>
            <a:r>
              <a:rPr lang="en-IN" sz="2000" b="1" dirty="0" smtClean="0">
                <a:solidFill>
                  <a:srgbClr val="FF0000"/>
                </a:solidFill>
                <a:latin typeface="Times New Roman"/>
                <a:ea typeface="Calibri"/>
                <a:cs typeface="Times New Roman"/>
              </a:rPr>
              <a:t> score</a:t>
            </a:r>
          </a:p>
          <a:p>
            <a:pPr algn="ctr">
              <a:lnSpc>
                <a:spcPct val="115000"/>
              </a:lnSpc>
            </a:pPr>
            <a:endParaRPr lang="en-IN" sz="2000" b="1" dirty="0" smtClean="0">
              <a:solidFill>
                <a:srgbClr val="FF0000"/>
              </a:solidFill>
              <a:latin typeface="Times New Roman"/>
              <a:ea typeface="Calibri"/>
              <a:cs typeface="Times New Roman"/>
            </a:endParaRPr>
          </a:p>
          <a:p>
            <a:pPr algn="ctr">
              <a:lnSpc>
                <a:spcPct val="115000"/>
              </a:lnSpc>
            </a:pPr>
            <a:r>
              <a:rPr lang="en-IN" sz="2000" b="1" dirty="0" smtClean="0">
                <a:solidFill>
                  <a:srgbClr val="002060"/>
                </a:solidFill>
                <a:latin typeface="Times New Roman"/>
                <a:ea typeface="Calibri"/>
                <a:cs typeface="Times New Roman"/>
              </a:rPr>
              <a:t>A – Before Radiotherapy , B – After Radiotherapy</a:t>
            </a:r>
            <a:endParaRPr lang="en-IN" sz="2000" b="1" dirty="0">
              <a:solidFill>
                <a:srgbClr val="002060"/>
              </a:solidFill>
              <a:ea typeface="Calibri"/>
              <a:cs typeface="Times New Roman"/>
            </a:endParaRPr>
          </a:p>
        </p:txBody>
      </p:sp>
      <p:graphicFrame>
        <p:nvGraphicFramePr>
          <p:cNvPr id="5" name="Chart 4"/>
          <p:cNvGraphicFramePr/>
          <p:nvPr/>
        </p:nvGraphicFramePr>
        <p:xfrm>
          <a:off x="142844" y="1928802"/>
          <a:ext cx="8643998" cy="4643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420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4267</TotalTime>
  <Words>1125</Words>
  <Application>Microsoft Office PowerPoint</Application>
  <PresentationFormat>On-screen Show (4:3)</PresentationFormat>
  <Paragraphs>205</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       Integrated Cancer Treatment and Research Centre Wagholi, Pune, INDIA  Recognized as “Center of Excellence” by  Department of AYUSH, Govt. of India  Supported by Department of Atomic Energy (DAE), Government of India  </vt:lpstr>
      <vt:lpstr>PowerPoint Presentation</vt:lpstr>
      <vt:lpstr>Introduction</vt:lpstr>
      <vt:lpstr>Introduction</vt:lpstr>
      <vt:lpstr>Patient population </vt:lpstr>
      <vt:lpstr>Ayurvedic medication for group 2</vt:lpstr>
      <vt:lpstr>Assessment criteria for group 1 and 2 </vt:lpstr>
      <vt:lpstr>PowerPoint Presentation</vt:lpstr>
      <vt:lpstr>PowerPoint Presentation</vt:lpstr>
      <vt:lpstr>PowerPoint Presentation</vt:lpstr>
      <vt:lpstr>Conclusion</vt:lpstr>
      <vt:lpstr>Part 2 Effect of Ayurvedic medicines on immune response of Oral Squamous cell carcinoma (OSCC) patients: preliminary studies.</vt:lpstr>
      <vt:lpstr>Immunological criteria assessed</vt:lpstr>
      <vt:lpstr>Grouping of patients</vt:lpstr>
      <vt:lpstr>PowerPoint Presentation</vt:lpstr>
      <vt:lpstr>PowerPoint Presentation</vt:lpstr>
      <vt:lpstr>Tumor markers</vt:lpstr>
      <vt:lpstr>Local immune response </vt:lpstr>
      <vt:lpstr>Type 1 cytokines in saliva</vt:lpstr>
      <vt:lpstr>Type 2 cytokines in saliva</vt:lpstr>
      <vt:lpstr>Tentative conclusion</vt:lpstr>
      <vt:lpstr>PowerPoint Presentation</vt:lpstr>
      <vt:lpstr>Controls and TNM classification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vineeta</dc:creator>
  <cp:lastModifiedBy>Dr. Vineeta</cp:lastModifiedBy>
  <cp:revision>494</cp:revision>
  <dcterms:created xsi:type="dcterms:W3CDTF">2012-10-10T11:16:37Z</dcterms:created>
  <dcterms:modified xsi:type="dcterms:W3CDTF">2014-09-29T00:08:20Z</dcterms:modified>
</cp:coreProperties>
</file>