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9" r:id="rId9"/>
    <p:sldId id="280" r:id="rId10"/>
    <p:sldId id="264" r:id="rId11"/>
    <p:sldId id="265" r:id="rId12"/>
    <p:sldId id="284" r:id="rId13"/>
    <p:sldId id="283" r:id="rId14"/>
    <p:sldId id="267" r:id="rId15"/>
    <p:sldId id="268" r:id="rId16"/>
    <p:sldId id="269" r:id="rId17"/>
    <p:sldId id="270" r:id="rId18"/>
    <p:sldId id="271" r:id="rId19"/>
    <p:sldId id="285" r:id="rId20"/>
    <p:sldId id="275" r:id="rId21"/>
    <p:sldId id="286" r:id="rId22"/>
    <p:sldId id="287" r:id="rId23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entury Schoolbook" pitchFamily="18" charset="0"/>
      <p:regular r:id="rId29"/>
      <p:bold r:id="rId30"/>
      <p:italic r:id="rId31"/>
      <p:boldItalic r:id="rId32"/>
    </p:embeddedFont>
    <p:embeddedFont>
      <p:font typeface="Ebrima" pitchFamily="2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5721-781B-401D-AE3F-C228DCD0F1D9}" type="datetimeFigureOut">
              <a:rPr lang="en-US" smtClean="0"/>
              <a:pPr/>
              <a:t>3/14/2015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6D7A7-4CCA-4C66-A63A-72697DA0BA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7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Above glass transition temperature, lipids are in the fluid state. Therefore,</a:t>
            </a:r>
            <a:r>
              <a:rPr lang="en-US" baseline="0" dirty="0" smtClean="0"/>
              <a:t> they can move around and self assemble.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D7A7-4CCA-4C66-A63A-72697DA0BA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volumes of precipitating agents were added and incubated for different time periods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D7A7-4CCA-4C66-A63A-72697DA0BA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E6E01-0D73-4B79-945D-B489D6A03F99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085D-0DD8-4D92-BED5-83C0E293F9ED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E7FD9-34AD-4EC8-A6D4-873058A75985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BE5EF-2C21-4C0B-ADE9-82AC6385AF53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7946C-2230-4DDF-A1F8-045A0FD4E657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41F6-1B89-4BC3-AFA7-636E2DD82BE3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CF97A-2829-43CE-876F-CBA009D457EC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BD1EC-F2CE-44CF-94F4-05D61F8800B0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36904-1C18-4652-ABEF-F48A78E3420D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20390-363A-416C-AC52-5F0D4AADF2C1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688CC-AE18-4AB1-B660-51A6995A80E2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B34A4-C1A5-463A-BFB4-B3475F8822EF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BAE9736F-F636-4E8F-BB1B-A5DE1D5B61D3}" type="datetime1">
              <a:rPr lang="en-US" smtClean="0"/>
              <a:pPr/>
              <a:t>3/14/2015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5225"/>
            <a:ext cx="396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i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fld id="{710BE6E9-1EC3-4D5F-A3BF-30086102E1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Ø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Font typeface="Wingdings" pitchFamily="2" charset="2"/>
        <a:buChar char="§"/>
        <a:defRPr sz="18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 New Roman" pitchFamily="18" charset="0"/>
        <a:buChar char="-"/>
        <a:defRPr sz="18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Times New Roman" pitchFamily="18" charset="0"/>
        <a:buChar char="-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434975"/>
            <a:ext cx="7772400" cy="1470025"/>
          </a:xfrm>
        </p:spPr>
        <p:txBody>
          <a:bodyPr/>
          <a:lstStyle/>
          <a:p>
            <a:r>
              <a:rPr lang="en-US" sz="3600" b="1" dirty="0">
                <a:ea typeface="Ebrima" pitchFamily="2" charset="0"/>
                <a:cs typeface="Ebrima" pitchFamily="2" charset="0"/>
              </a:rPr>
              <a:t>A Novel and Simple Technique for Separation of Liposomes from Unloaded Drug Molecules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772400" cy="39624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+mj-lt"/>
                <a:ea typeface="Ebrima" pitchFamily="2" charset="0"/>
                <a:cs typeface="Ebrima" pitchFamily="2" charset="0"/>
              </a:rPr>
              <a:t>Naagarajan</a:t>
            </a:r>
            <a:r>
              <a:rPr lang="en-US" dirty="0" smtClean="0">
                <a:solidFill>
                  <a:srgbClr val="FFFF00"/>
                </a:solidFill>
                <a:latin typeface="+mj-lt"/>
                <a:ea typeface="Ebrima" pitchFamily="2" charset="0"/>
                <a:cs typeface="Ebrima" pitchFamily="2" charset="0"/>
              </a:rPr>
              <a:t> Narayanan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+mj-lt"/>
                <a:ea typeface="Ebrima" pitchFamily="2" charset="0"/>
                <a:cs typeface="Ebrima" pitchFamily="2" charset="0"/>
              </a:rPr>
              <a:t>Vignesh</a:t>
            </a:r>
            <a:r>
              <a:rPr lang="en-US" dirty="0" smtClean="0">
                <a:solidFill>
                  <a:srgbClr val="FFFF00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+mj-lt"/>
                <a:ea typeface="Ebrima" pitchFamily="2" charset="0"/>
                <a:cs typeface="Ebrima" pitchFamily="2" charset="0"/>
              </a:rPr>
              <a:t>Muthuvijayan</a:t>
            </a:r>
            <a:r>
              <a:rPr lang="en-US" dirty="0" smtClean="0">
                <a:solidFill>
                  <a:srgbClr val="FFFF00"/>
                </a:solidFill>
                <a:latin typeface="+mj-lt"/>
                <a:ea typeface="Ebrima" pitchFamily="2" charset="0"/>
                <a:cs typeface="Ebrima" pitchFamily="2" charset="0"/>
              </a:rPr>
              <a:t>*</a:t>
            </a:r>
          </a:p>
          <a:p>
            <a:r>
              <a:rPr lang="en-US" sz="2100" dirty="0" smtClean="0">
                <a:latin typeface="+mj-lt"/>
                <a:ea typeface="Ebrima" pitchFamily="2" charset="0"/>
                <a:cs typeface="Ebrima" pitchFamily="2" charset="0"/>
              </a:rPr>
              <a:t>Department of Biotechnology</a:t>
            </a:r>
          </a:p>
          <a:p>
            <a:r>
              <a:rPr lang="en-US" sz="2100" dirty="0" err="1" smtClean="0">
                <a:latin typeface="+mj-lt"/>
                <a:ea typeface="Ebrima" pitchFamily="2" charset="0"/>
                <a:cs typeface="Ebrima" pitchFamily="2" charset="0"/>
              </a:rPr>
              <a:t>Bhupat</a:t>
            </a:r>
            <a:r>
              <a:rPr lang="en-US" sz="2100" dirty="0" smtClean="0">
                <a:latin typeface="+mj-lt"/>
                <a:ea typeface="Ebrima" pitchFamily="2" charset="0"/>
                <a:cs typeface="Ebrima" pitchFamily="2" charset="0"/>
              </a:rPr>
              <a:t> and </a:t>
            </a:r>
            <a:r>
              <a:rPr lang="en-US" sz="2100" dirty="0" err="1" smtClean="0">
                <a:latin typeface="+mj-lt"/>
                <a:ea typeface="Ebrima" pitchFamily="2" charset="0"/>
                <a:cs typeface="Ebrima" pitchFamily="2" charset="0"/>
              </a:rPr>
              <a:t>Jyoti</a:t>
            </a:r>
            <a:r>
              <a:rPr lang="en-US" sz="2100" dirty="0" smtClean="0">
                <a:latin typeface="+mj-lt"/>
                <a:ea typeface="Ebrima" pitchFamily="2" charset="0"/>
                <a:cs typeface="Ebrima" pitchFamily="2" charset="0"/>
              </a:rPr>
              <a:t> Mehta School of Biosciences</a:t>
            </a:r>
          </a:p>
          <a:p>
            <a:r>
              <a:rPr lang="en-US" sz="2100" dirty="0" smtClean="0">
                <a:latin typeface="+mj-lt"/>
                <a:ea typeface="Ebrima" pitchFamily="2" charset="0"/>
                <a:cs typeface="Ebrima" pitchFamily="2" charset="0"/>
              </a:rPr>
              <a:t>Indian Institute of Technology Madras</a:t>
            </a:r>
          </a:p>
          <a:p>
            <a:r>
              <a:rPr lang="en-US" sz="2100" dirty="0" smtClean="0">
                <a:latin typeface="+mj-lt"/>
                <a:ea typeface="Ebrima" pitchFamily="2" charset="0"/>
                <a:cs typeface="Ebrima" pitchFamily="2" charset="0"/>
              </a:rPr>
              <a:t>Chennai 600 036, India</a:t>
            </a:r>
          </a:p>
          <a:p>
            <a:endParaRPr lang="en-US" sz="2400" dirty="0" smtClean="0">
              <a:latin typeface="+mj-lt"/>
              <a:ea typeface="Ebrima" pitchFamily="2" charset="0"/>
              <a:cs typeface="Ebrima" pitchFamily="2" charset="0"/>
            </a:endParaRPr>
          </a:p>
          <a:p>
            <a:r>
              <a:rPr lang="en-US" sz="2100" i="1" dirty="0">
                <a:latin typeface="+mj-lt"/>
                <a:ea typeface="Ebrima" pitchFamily="2" charset="0"/>
                <a:cs typeface="Ebrima" pitchFamily="2" charset="0"/>
              </a:rPr>
              <a:t>5th International Conference and Exhibition on Pharmaceutics &amp; Novel Drug Delivery Systems</a:t>
            </a:r>
          </a:p>
          <a:p>
            <a:endParaRPr lang="en-US" sz="2400" dirty="0">
              <a:latin typeface="+mj-lt"/>
              <a:ea typeface="Ebrima" pitchFamily="2" charset="0"/>
              <a:cs typeface="Ebrima" pitchFamily="2" charset="0"/>
            </a:endParaRPr>
          </a:p>
        </p:txBody>
      </p:sp>
      <p:pic>
        <p:nvPicPr>
          <p:cNvPr id="6" name="Picture 4" descr="Color cro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2287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8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precipitating agents to separate liposomes</a:t>
            </a:r>
          </a:p>
          <a:p>
            <a:pPr lvl="1"/>
            <a:r>
              <a:rPr lang="en-US" dirty="0" smtClean="0"/>
              <a:t>Analogy to precipitation of DNA</a:t>
            </a:r>
          </a:p>
          <a:p>
            <a:r>
              <a:rPr lang="en-US" dirty="0" smtClean="0"/>
              <a:t>Precipitating agents</a:t>
            </a:r>
          </a:p>
          <a:p>
            <a:pPr lvl="1"/>
            <a:r>
              <a:rPr lang="en-US" dirty="0" smtClean="0"/>
              <a:t>Ethanol</a:t>
            </a:r>
          </a:p>
          <a:p>
            <a:pPr lvl="1"/>
            <a:r>
              <a:rPr lang="en-US" dirty="0" smtClean="0"/>
              <a:t>Acetone</a:t>
            </a:r>
          </a:p>
          <a:p>
            <a:pPr lvl="1"/>
            <a:r>
              <a:rPr lang="en-US" dirty="0" smtClean="0"/>
              <a:t>Isopropanol</a:t>
            </a:r>
          </a:p>
          <a:p>
            <a:r>
              <a:rPr lang="en-US" dirty="0" smtClean="0"/>
              <a:t>Treated samples were centrifuged 7000 rpm for 10 min to obtain pellet</a:t>
            </a:r>
          </a:p>
          <a:p>
            <a:r>
              <a:rPr lang="en-US" dirty="0" smtClean="0"/>
              <a:t>Pellet was air dried and </a:t>
            </a:r>
            <a:r>
              <a:rPr lang="en-US" dirty="0" err="1" smtClean="0"/>
              <a:t>resuspended</a:t>
            </a:r>
            <a:r>
              <a:rPr lang="en-US" dirty="0" smtClean="0"/>
              <a:t> in PBS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2-factorial design</a:t>
            </a:r>
          </a:p>
          <a:p>
            <a:pPr lvl="1"/>
            <a:r>
              <a:rPr lang="en-US" dirty="0" smtClean="0"/>
              <a:t>4-corner points with a central point</a:t>
            </a:r>
          </a:p>
          <a:p>
            <a:pPr lvl="1"/>
            <a:r>
              <a:rPr lang="en-US" dirty="0" smtClean="0"/>
              <a:t>Evaluate the interaction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543383"/>
              </p:ext>
            </p:extLst>
          </p:nvPr>
        </p:nvGraphicFramePr>
        <p:xfrm>
          <a:off x="457200" y="3276600"/>
          <a:ext cx="8229600" cy="2494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Liposome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volume (</a:t>
                      </a:r>
                      <a:r>
                        <a:rPr lang="el-GR" baseline="0" dirty="0" smtClean="0">
                          <a:solidFill>
                            <a:srgbClr val="FFFF00"/>
                          </a:solidFill>
                        </a:rPr>
                        <a:t>μ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L)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Ppt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agent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volume (</a:t>
                      </a:r>
                      <a:r>
                        <a:rPr lang="el-GR" baseline="0" dirty="0" smtClean="0">
                          <a:solidFill>
                            <a:srgbClr val="FFFF00"/>
                          </a:solidFill>
                        </a:rPr>
                        <a:t>μ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L)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Time (min)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Particle size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% recovery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Optimum volume of </a:t>
            </a:r>
            <a:r>
              <a:rPr lang="en-US" dirty="0" err="1" smtClean="0"/>
              <a:t>ppt</a:t>
            </a:r>
            <a:r>
              <a:rPr lang="en-US" dirty="0" smtClean="0"/>
              <a:t> agent – 500 </a:t>
            </a:r>
            <a:r>
              <a:rPr lang="el-GR" dirty="0" smtClean="0"/>
              <a:t>μ</a:t>
            </a:r>
            <a:r>
              <a:rPr lang="en-US" dirty="0" smtClean="0"/>
              <a:t>L</a:t>
            </a:r>
          </a:p>
          <a:p>
            <a:r>
              <a:rPr lang="en-US" dirty="0" smtClean="0"/>
              <a:t>Optimum time – 10 min (faster)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2" name="Picture 2" descr="C:\Users\Vignesh\Dropbox\Research\Pharmaceutica 2015\Data\ethanol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757055"/>
            <a:ext cx="55753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– Minitab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of precipitating agent plays a significant role</a:t>
            </a:r>
          </a:p>
          <a:p>
            <a:r>
              <a:rPr lang="en-US" dirty="0" smtClean="0"/>
              <a:t>Incubation time doesn’t have much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C:\Users\Vignesh\Dropbox\Research\Pharmaceutica 2015\Data\ratioet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17727"/>
          <a:stretch/>
        </p:blipFill>
        <p:spPr bwMode="auto">
          <a:xfrm>
            <a:off x="587829" y="2895600"/>
            <a:ext cx="38317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ignesh\Dropbox\Research\Pharmaceutica 2015\Data\recovet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19243"/>
          <a:stretch/>
        </p:blipFill>
        <p:spPr bwMode="auto">
          <a:xfrm>
            <a:off x="4724400" y="2895600"/>
            <a:ext cx="3815936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Optimum volume of </a:t>
            </a:r>
            <a:r>
              <a:rPr lang="en-US" dirty="0" err="1"/>
              <a:t>ppt</a:t>
            </a:r>
            <a:r>
              <a:rPr lang="en-US" dirty="0"/>
              <a:t> agent – 500 </a:t>
            </a:r>
            <a:r>
              <a:rPr lang="el-GR" dirty="0"/>
              <a:t>μ</a:t>
            </a:r>
            <a:r>
              <a:rPr lang="en-US" dirty="0"/>
              <a:t>L</a:t>
            </a:r>
          </a:p>
          <a:p>
            <a:r>
              <a:rPr lang="en-US" dirty="0"/>
              <a:t>Optimum time – 10 min (faster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Particle size ratio might be slightly lower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C:\Users\Vignesh\Dropbox\Research\Pharmaceutica 2015\Data\acetone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200400"/>
            <a:ext cx="55753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Acetone – </a:t>
            </a:r>
            <a:r>
              <a:rPr lang="en-US" dirty="0"/>
              <a:t>Minitab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 of precipitating agent plays a significant role</a:t>
            </a:r>
          </a:p>
          <a:p>
            <a:r>
              <a:rPr lang="en-US" dirty="0"/>
              <a:t>Incubation time doesn’t have much effect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 descr="C:\Users\Vignesh\Dropbox\Research\Pharmaceutica 2015\Data\ratioaceto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r="18030"/>
          <a:stretch/>
        </p:blipFill>
        <p:spPr bwMode="auto">
          <a:xfrm>
            <a:off x="561110" y="2895600"/>
            <a:ext cx="3854282" cy="30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gnesh\Dropbox\Research\Pharmaceutica 2015\Data\recovaceto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20597"/>
          <a:stretch/>
        </p:blipFill>
        <p:spPr bwMode="auto">
          <a:xfrm>
            <a:off x="4706337" y="2909455"/>
            <a:ext cx="3886200" cy="30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Isopropanol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recovery of liposomes</a:t>
            </a:r>
          </a:p>
          <a:p>
            <a:r>
              <a:rPr lang="en-US" dirty="0" smtClean="0"/>
              <a:t>Particle size ratio was also varying from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4" name="Picture 2" descr="C:\Users\Vignesh\Dropbox\Research\Pharmaceutica 2015\Data\isopropanol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5753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4638"/>
            <a:ext cx="8305800" cy="1143000"/>
          </a:xfrm>
        </p:spPr>
        <p:txBody>
          <a:bodyPr/>
          <a:lstStyle/>
          <a:p>
            <a:r>
              <a:rPr lang="en-US" dirty="0" smtClean="0"/>
              <a:t>Isopropanol – </a:t>
            </a:r>
            <a:r>
              <a:rPr lang="en-US" dirty="0"/>
              <a:t>Minitab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Minitab analysis showed no significant 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 descr="C:\Users\Vignesh\Dropbox\Research\Pharmaceutica 2015\Data\ratioaceto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9394"/>
          <a:stretch/>
        </p:blipFill>
        <p:spPr bwMode="auto">
          <a:xfrm>
            <a:off x="382575" y="2514600"/>
            <a:ext cx="395067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Vignesh\Dropbox\Research\Pharmaceutica 2015\Data\recovis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19696"/>
          <a:stretch/>
        </p:blipFill>
        <p:spPr bwMode="auto">
          <a:xfrm>
            <a:off x="4610343" y="2514600"/>
            <a:ext cx="4138802" cy="32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simple technique based on precipitation</a:t>
            </a:r>
          </a:p>
          <a:p>
            <a:r>
              <a:rPr lang="en-US" sz="2400" dirty="0" smtClean="0"/>
              <a:t>Ethanol</a:t>
            </a:r>
          </a:p>
          <a:p>
            <a:pPr lvl="1"/>
            <a:r>
              <a:rPr lang="en-US" sz="2000" dirty="0" smtClean="0"/>
              <a:t>500 </a:t>
            </a:r>
            <a:r>
              <a:rPr lang="el-GR" sz="2000" dirty="0" smtClean="0"/>
              <a:t>μ</a:t>
            </a:r>
            <a:r>
              <a:rPr lang="en-US" sz="2000" dirty="0" smtClean="0"/>
              <a:t>L ethanol for 10 min incubation</a:t>
            </a:r>
          </a:p>
          <a:p>
            <a:pPr lvl="1"/>
            <a:r>
              <a:rPr lang="en-US" sz="2000" dirty="0" smtClean="0"/>
              <a:t>100% recovery without any effect on particle size</a:t>
            </a:r>
          </a:p>
          <a:p>
            <a:r>
              <a:rPr lang="en-US" sz="2400" dirty="0" smtClean="0"/>
              <a:t>Acetone</a:t>
            </a:r>
          </a:p>
          <a:p>
            <a:pPr lvl="1"/>
            <a:r>
              <a:rPr lang="en-US" sz="2000" dirty="0"/>
              <a:t>500 </a:t>
            </a:r>
            <a:r>
              <a:rPr lang="el-GR" sz="2000" dirty="0"/>
              <a:t>μ</a:t>
            </a:r>
            <a:r>
              <a:rPr lang="en-US" sz="2000" dirty="0"/>
              <a:t>L ethanol for 10 min incubation</a:t>
            </a:r>
          </a:p>
          <a:p>
            <a:pPr lvl="1"/>
            <a:r>
              <a:rPr lang="en-US" sz="2000" dirty="0"/>
              <a:t>100% </a:t>
            </a:r>
            <a:r>
              <a:rPr lang="en-US" sz="2000" dirty="0" smtClean="0"/>
              <a:t>recovery</a:t>
            </a:r>
          </a:p>
          <a:p>
            <a:pPr lvl="1"/>
            <a:r>
              <a:rPr lang="en-US" sz="2000" dirty="0" smtClean="0"/>
              <a:t>Particle size ratio may be slightly lower than 1</a:t>
            </a:r>
          </a:p>
          <a:p>
            <a:r>
              <a:rPr lang="en-US" sz="2400" dirty="0" smtClean="0"/>
              <a:t>Isopropanol</a:t>
            </a:r>
          </a:p>
          <a:p>
            <a:pPr lvl="1"/>
            <a:r>
              <a:rPr lang="en-US" sz="2000" dirty="0" smtClean="0"/>
              <a:t>Low recovery</a:t>
            </a:r>
          </a:p>
          <a:p>
            <a:r>
              <a:rPr lang="en-US" sz="2400" dirty="0" smtClean="0"/>
              <a:t>SEM / TEM images to confirm the findings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Indian Institute of Technology Madras</a:t>
            </a:r>
          </a:p>
          <a:p>
            <a:r>
              <a:rPr lang="en-US" dirty="0" smtClean="0"/>
              <a:t>Prof. </a:t>
            </a:r>
            <a:r>
              <a:rPr lang="en-US" dirty="0" err="1" smtClean="0"/>
              <a:t>Mukesh</a:t>
            </a:r>
            <a:r>
              <a:rPr lang="en-US" dirty="0" smtClean="0"/>
              <a:t> </a:t>
            </a:r>
            <a:r>
              <a:rPr lang="en-US" dirty="0" err="1" smtClean="0"/>
              <a:t>Doble</a:t>
            </a:r>
            <a:endParaRPr lang="en-US" dirty="0" smtClean="0"/>
          </a:p>
          <a:p>
            <a:r>
              <a:rPr lang="en-US" dirty="0" smtClean="0"/>
              <a:t>Dr. R </a:t>
            </a:r>
            <a:r>
              <a:rPr lang="en-US" dirty="0" err="1" smtClean="0"/>
              <a:t>Nandakumar</a:t>
            </a:r>
            <a:endParaRPr lang="en-US" dirty="0" smtClean="0"/>
          </a:p>
          <a:p>
            <a:r>
              <a:rPr lang="en-US" dirty="0" err="1" smtClean="0"/>
              <a:t>Balaji</a:t>
            </a:r>
            <a:r>
              <a:rPr lang="en-US" dirty="0" smtClean="0"/>
              <a:t> </a:t>
            </a:r>
            <a:r>
              <a:rPr lang="en-US" dirty="0" err="1" smtClean="0"/>
              <a:t>Ramachandran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8" name="Picture 4" descr="https://c2.staticflickr.com/2/1118/1182541617_9e663ad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414420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Lipid </a:t>
            </a:r>
            <a:r>
              <a:rPr lang="en-US" dirty="0" err="1" smtClean="0"/>
              <a:t>vessicles</a:t>
            </a:r>
            <a:endParaRPr lang="en-US" dirty="0" smtClean="0"/>
          </a:p>
          <a:p>
            <a:r>
              <a:rPr lang="en-US" dirty="0" smtClean="0"/>
              <a:t>Can self assemble to spheres at T &gt;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  <a:p>
            <a:pPr lvl="1"/>
            <a:r>
              <a:rPr lang="en-US" dirty="0" err="1" smtClean="0"/>
              <a:t>Amphiphilic</a:t>
            </a:r>
            <a:r>
              <a:rPr lang="en-US" dirty="0" smtClean="0"/>
              <a:t> nature of the lipids</a:t>
            </a:r>
          </a:p>
          <a:p>
            <a:r>
              <a:rPr lang="en-US" dirty="0" smtClean="0"/>
              <a:t>Phospholipids: Polar group and hydrophobic chain</a:t>
            </a:r>
          </a:p>
          <a:p>
            <a:pPr lvl="1"/>
            <a:r>
              <a:rPr lang="en-US" dirty="0" smtClean="0"/>
              <a:t>Self assemble with hydrophobic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:\Users\Vignesh\Dropbox\Research\Pharmaceutica 2015\Presentation\Images\liposome-600x2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1714500" y="3858491"/>
            <a:ext cx="5715000" cy="22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9200" y="6248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Image </a:t>
            </a:r>
            <a:r>
              <a:rPr lang="en-US" dirty="0">
                <a:solidFill>
                  <a:schemeClr val="bg1"/>
                </a:solidFill>
              </a:rPr>
              <a:t>from http://www.reemazeineldin.com/Liposome.html</a:t>
            </a:r>
          </a:p>
        </p:txBody>
      </p:sp>
    </p:spTree>
    <p:extLst>
      <p:ext uri="{BB962C8B-B14F-4D97-AF65-F5344CB8AC3E}">
        <p14:creationId xmlns:p14="http://schemas.microsoft.com/office/powerpoint/2010/main" val="2322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z="20000" dirty="0" smtClean="0">
                <a:latin typeface="Century Schoolbook" pitchFamily="18" charset="0"/>
              </a:rPr>
              <a:t>?</a:t>
            </a:r>
            <a:endParaRPr lang="en-US" sz="20000" dirty="0">
              <a:latin typeface="Century Schoolboo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Size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Zetatrac</a:t>
            </a:r>
            <a:r>
              <a:rPr lang="en-US" dirty="0" smtClean="0"/>
              <a:t> Particle Size Analyzer at </a:t>
            </a:r>
            <a:r>
              <a:rPr lang="en-US" dirty="0"/>
              <a:t>room temperature at a back scattering angle of 180</a:t>
            </a:r>
            <a:r>
              <a:rPr lang="en-US" i="1" dirty="0"/>
              <a:t>◦</a:t>
            </a:r>
            <a:r>
              <a:rPr lang="en-US" dirty="0"/>
              <a:t>, and wavelength of 780 nm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Protocol described by Stewart (</a:t>
            </a:r>
            <a:r>
              <a:rPr lang="en-US" sz="2300" dirty="0"/>
              <a:t>1980), Analytical Biochemistry, 104, 10–14</a:t>
            </a:r>
            <a:endParaRPr lang="en-US" sz="2300" dirty="0" smtClean="0"/>
          </a:p>
          <a:p>
            <a:r>
              <a:rPr lang="en-US" sz="2300" dirty="0"/>
              <a:t>A</a:t>
            </a:r>
            <a:r>
              <a:rPr lang="en-US" sz="2300" dirty="0" smtClean="0"/>
              <a:t>mmonium </a:t>
            </a:r>
            <a:r>
              <a:rPr lang="en-US" sz="2300" dirty="0" err="1"/>
              <a:t>ferrothiocyanate</a:t>
            </a:r>
            <a:r>
              <a:rPr lang="en-US" sz="2300" dirty="0"/>
              <a:t> reagent (2.703 g of </a:t>
            </a:r>
            <a:r>
              <a:rPr lang="en-US" sz="2300" dirty="0" smtClean="0"/>
              <a:t>FeCl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.6H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O </a:t>
            </a:r>
            <a:r>
              <a:rPr lang="en-US" sz="2300" dirty="0"/>
              <a:t>and 3.04g of </a:t>
            </a:r>
            <a:r>
              <a:rPr lang="en-US" sz="2300" dirty="0" smtClean="0"/>
              <a:t>NH</a:t>
            </a:r>
            <a:r>
              <a:rPr lang="en-US" sz="2300" baseline="-25000" dirty="0" smtClean="0"/>
              <a:t>4</a:t>
            </a:r>
            <a:r>
              <a:rPr lang="en-US" sz="2300" dirty="0" smtClean="0"/>
              <a:t>SCN in 100 </a:t>
            </a:r>
            <a:r>
              <a:rPr lang="en-US" sz="2300" dirty="0"/>
              <a:t>mL of distilled </a:t>
            </a:r>
            <a:r>
              <a:rPr lang="en-US" sz="2300" dirty="0" smtClean="0"/>
              <a:t>water)</a:t>
            </a:r>
          </a:p>
          <a:p>
            <a:r>
              <a:rPr lang="en-US" sz="2300" dirty="0" smtClean="0"/>
              <a:t>4 mL sample + 3 mL chloroform (</a:t>
            </a:r>
            <a:r>
              <a:rPr lang="en-US" sz="2300" dirty="0" err="1" smtClean="0"/>
              <a:t>rotamixer</a:t>
            </a:r>
            <a:r>
              <a:rPr lang="en-US" sz="2300" dirty="0" smtClean="0"/>
              <a:t> for 1 h)</a:t>
            </a:r>
          </a:p>
          <a:p>
            <a:r>
              <a:rPr lang="en-US" sz="2300" dirty="0" smtClean="0"/>
              <a:t>Chloroform layer was extracted</a:t>
            </a:r>
          </a:p>
          <a:p>
            <a:r>
              <a:rPr lang="en-US" sz="2300" dirty="0" smtClean="0"/>
              <a:t>1 mL chloroform was added to the extract, followed by 2 mL ammonium </a:t>
            </a:r>
            <a:r>
              <a:rPr lang="en-US" sz="2300" dirty="0" err="1" smtClean="0"/>
              <a:t>ferrothiocyanate</a:t>
            </a:r>
            <a:r>
              <a:rPr lang="en-US" sz="2300" dirty="0" smtClean="0"/>
              <a:t> reagent</a:t>
            </a:r>
          </a:p>
          <a:p>
            <a:r>
              <a:rPr lang="en-US" sz="2300" dirty="0" err="1" smtClean="0"/>
              <a:t>Vortexed</a:t>
            </a:r>
            <a:r>
              <a:rPr lang="en-US" sz="2300" dirty="0" smtClean="0"/>
              <a:t> for 1 min and allowed to separate</a:t>
            </a:r>
          </a:p>
          <a:p>
            <a:r>
              <a:rPr lang="en-US" sz="2300" dirty="0" smtClean="0"/>
              <a:t>Lower phase was extracted and analyzed at 488 nm</a:t>
            </a:r>
          </a:p>
          <a:p>
            <a:r>
              <a:rPr lang="en-US" sz="2300" dirty="0" smtClean="0"/>
              <a:t>3 mL chloroform + 2 mL reagent was used as blank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Liposomes for Drug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Biocompatible</a:t>
            </a:r>
          </a:p>
          <a:p>
            <a:r>
              <a:rPr lang="en-US" dirty="0" err="1" smtClean="0"/>
              <a:t>Amphiphilic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Both hydrophobic and hydrophilic drugs can be loaded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C:\Users\Vignesh\Dropbox\Research\Pharmaceutica 2015\Presentation\Images\Drug loa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07" y="3200400"/>
            <a:ext cx="574098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Image from Journal of Cancer Science &amp; Therapy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separate liposomes from unloaded drug molecules</a:t>
            </a:r>
          </a:p>
          <a:p>
            <a:r>
              <a:rPr lang="en-US" dirty="0" smtClean="0"/>
              <a:t>Separation – Size and </a:t>
            </a:r>
            <a:r>
              <a:rPr lang="en-US" dirty="0"/>
              <a:t>m</a:t>
            </a:r>
            <a:r>
              <a:rPr lang="en-US" dirty="0" smtClean="0"/>
              <a:t>olecular weight</a:t>
            </a:r>
          </a:p>
          <a:p>
            <a:r>
              <a:rPr lang="en-US" i="1" dirty="0" smtClean="0"/>
              <a:t>Ultra centrifugation</a:t>
            </a:r>
          </a:p>
          <a:p>
            <a:pPr lvl="1"/>
            <a:r>
              <a:rPr lang="en-US" dirty="0" smtClean="0"/>
              <a:t>Liposomes &gt; 100 nm</a:t>
            </a:r>
          </a:p>
          <a:p>
            <a:pPr lvl="1"/>
            <a:r>
              <a:rPr lang="en-US" dirty="0" smtClean="0"/>
              <a:t>Pellet down due to higher sedimentation coefficient</a:t>
            </a:r>
          </a:p>
          <a:p>
            <a:pPr lvl="1"/>
            <a:r>
              <a:rPr lang="en-US" dirty="0" smtClean="0"/>
              <a:t>Lipid-lipid fusion is possible</a:t>
            </a:r>
          </a:p>
          <a:p>
            <a:pPr lvl="2"/>
            <a:r>
              <a:rPr lang="en-US" dirty="0" smtClean="0"/>
              <a:t>Breakage of liposomes</a:t>
            </a:r>
          </a:p>
          <a:p>
            <a:pPr lvl="2"/>
            <a:r>
              <a:rPr lang="en-US" dirty="0" smtClean="0"/>
              <a:t>Loss of loaded drug molecule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Dialysis</a:t>
            </a:r>
          </a:p>
          <a:p>
            <a:pPr lvl="1"/>
            <a:r>
              <a:rPr lang="en-US" dirty="0" smtClean="0"/>
              <a:t>Cut-off range of dialysis bag</a:t>
            </a:r>
          </a:p>
          <a:p>
            <a:r>
              <a:rPr lang="en-US" dirty="0" smtClean="0"/>
              <a:t>Density gradient centrifugation</a:t>
            </a:r>
          </a:p>
          <a:p>
            <a:pPr lvl="1"/>
            <a:r>
              <a:rPr lang="en-US" dirty="0" smtClean="0"/>
              <a:t>Sucrose or </a:t>
            </a:r>
            <a:r>
              <a:rPr lang="en-US" dirty="0" err="1" smtClean="0"/>
              <a:t>Ficoll</a:t>
            </a:r>
            <a:r>
              <a:rPr lang="en-US" dirty="0" smtClean="0"/>
              <a:t> gradient</a:t>
            </a:r>
          </a:p>
          <a:p>
            <a:pPr lvl="1"/>
            <a:r>
              <a:rPr lang="en-US" dirty="0" smtClean="0"/>
              <a:t>Combined with ultracentrifugation</a:t>
            </a:r>
          </a:p>
          <a:p>
            <a:pPr lvl="1"/>
            <a:r>
              <a:rPr lang="en-US" dirty="0" smtClean="0"/>
              <a:t>Density of liposomes</a:t>
            </a:r>
          </a:p>
          <a:p>
            <a:r>
              <a:rPr lang="en-US" dirty="0" smtClean="0"/>
              <a:t>Column chromatography</a:t>
            </a:r>
          </a:p>
          <a:p>
            <a:pPr lvl="1"/>
            <a:r>
              <a:rPr lang="en-US" dirty="0" smtClean="0"/>
              <a:t>Most effective method</a:t>
            </a:r>
          </a:p>
          <a:p>
            <a:pPr lvl="1"/>
            <a:r>
              <a:rPr lang="en-US" dirty="0" smtClean="0"/>
              <a:t>Liposome morphology is maintained</a:t>
            </a:r>
          </a:p>
          <a:p>
            <a:pPr lvl="1"/>
            <a:r>
              <a:rPr lang="en-US" dirty="0" smtClean="0"/>
              <a:t>Expensive and large scale can be 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Develop a novel and simple technique for separation of liposomes from unloaded drug molecules</a:t>
            </a:r>
          </a:p>
          <a:p>
            <a:pPr lvl="1"/>
            <a:r>
              <a:rPr lang="en-US" dirty="0" smtClean="0"/>
              <a:t>Rapid</a:t>
            </a:r>
          </a:p>
          <a:p>
            <a:pPr lvl="1"/>
            <a:r>
              <a:rPr lang="en-US" dirty="0" smtClean="0"/>
              <a:t>Cost effective</a:t>
            </a:r>
          </a:p>
          <a:p>
            <a:pPr lvl="1"/>
            <a:r>
              <a:rPr lang="en-US" dirty="0" smtClean="0"/>
              <a:t>Potential for large-scale application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Isolation of phospholipids from egg </a:t>
            </a:r>
            <a:r>
              <a:rPr lang="en-US" dirty="0" smtClean="0"/>
              <a:t>yolk</a:t>
            </a:r>
          </a:p>
          <a:p>
            <a:r>
              <a:rPr lang="en-US" dirty="0"/>
              <a:t>Preparation of </a:t>
            </a:r>
            <a:r>
              <a:rPr lang="en-US" dirty="0" smtClean="0"/>
              <a:t>liposomes</a:t>
            </a:r>
          </a:p>
          <a:p>
            <a:r>
              <a:rPr lang="en-US" dirty="0" smtClean="0"/>
              <a:t>Separation of liposomes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of 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described by </a:t>
            </a:r>
            <a:r>
              <a:rPr lang="en-US" dirty="0" err="1" smtClean="0"/>
              <a:t>Merkle</a:t>
            </a:r>
            <a:r>
              <a:rPr lang="en-US" dirty="0" smtClean="0"/>
              <a:t> and Ball (2001</a:t>
            </a:r>
            <a:r>
              <a:rPr lang="en-US" dirty="0"/>
              <a:t>), US Patent 6,217,926</a:t>
            </a:r>
            <a:endParaRPr lang="en-US" dirty="0" smtClean="0"/>
          </a:p>
          <a:p>
            <a:r>
              <a:rPr lang="en-US" dirty="0" smtClean="0"/>
              <a:t>10 mL egg yolk with 37 mL distilled water</a:t>
            </a:r>
          </a:p>
          <a:p>
            <a:r>
              <a:rPr lang="en-US" dirty="0" smtClean="0"/>
              <a:t>Centrifuge for 15 min at 10,000 rpm</a:t>
            </a:r>
          </a:p>
          <a:p>
            <a:r>
              <a:rPr lang="en-US" dirty="0" smtClean="0"/>
              <a:t>Add 0.15% </a:t>
            </a:r>
            <a:r>
              <a:rPr lang="en-US" dirty="0" err="1" smtClean="0"/>
              <a:t>carboxymethyl</a:t>
            </a:r>
            <a:r>
              <a:rPr lang="en-US" dirty="0" smtClean="0"/>
              <a:t> cellulose to supernatant (1:2 ratio)</a:t>
            </a:r>
          </a:p>
          <a:p>
            <a:r>
              <a:rPr lang="en-US" dirty="0" smtClean="0"/>
              <a:t>Extract creamy layer with 25 mL of chloroform</a:t>
            </a:r>
          </a:p>
          <a:p>
            <a:r>
              <a:rPr lang="en-US" dirty="0" smtClean="0"/>
              <a:t>Centrifuge at 7,000 rpm for 10 min</a:t>
            </a:r>
          </a:p>
          <a:p>
            <a:r>
              <a:rPr lang="en-US" dirty="0" smtClean="0"/>
              <a:t>Dry chloroform to obtain phospholipids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of Liposomes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described by </a:t>
            </a:r>
            <a:r>
              <a:rPr lang="en-US" dirty="0" smtClean="0"/>
              <a:t>Chen </a:t>
            </a:r>
            <a:r>
              <a:rPr lang="en-US" i="1" dirty="0" smtClean="0"/>
              <a:t>et al. </a:t>
            </a:r>
            <a:r>
              <a:rPr lang="en-US" dirty="0" smtClean="0"/>
              <a:t>(2012), Molecules</a:t>
            </a:r>
            <a:r>
              <a:rPr lang="en-US" dirty="0"/>
              <a:t>, 17, 5972–87</a:t>
            </a:r>
          </a:p>
          <a:p>
            <a:r>
              <a:rPr lang="en-US" dirty="0" smtClean="0"/>
              <a:t>2 mL of 50 mg/mL phospholipids in 100 mL</a:t>
            </a:r>
          </a:p>
          <a:p>
            <a:r>
              <a:rPr lang="en-US" dirty="0" smtClean="0"/>
              <a:t>10 mL of phosphate buffed</a:t>
            </a:r>
          </a:p>
          <a:p>
            <a:r>
              <a:rPr lang="en-US" dirty="0" smtClean="0"/>
              <a:t>Stirring at 400 rpm for 30 min (50°C)</a:t>
            </a:r>
          </a:p>
          <a:p>
            <a:r>
              <a:rPr lang="en-US" dirty="0" smtClean="0"/>
              <a:t>Sonication for 6 min (10 s on &amp; 5 s off cycles at 30%)</a:t>
            </a:r>
          </a:p>
          <a:p>
            <a:pPr lvl="1"/>
            <a:r>
              <a:rPr lang="en-US" dirty="0" smtClean="0"/>
              <a:t>Milky white colloidal liposomes solution homogenized by sonication</a:t>
            </a:r>
          </a:p>
          <a:p>
            <a:r>
              <a:rPr lang="en-US" dirty="0" smtClean="0"/>
              <a:t>Samples were cooled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E6E9-1EC3-4D5F-A3BF-30086102E17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V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Ø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Ø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Presentation_VM</Template>
  <TotalTime>161</TotalTime>
  <Words>798</Words>
  <Application>Microsoft Office PowerPoint</Application>
  <PresentationFormat>On-screen Show (4:3)</PresentationFormat>
  <Paragraphs>170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Wingdings</vt:lpstr>
      <vt:lpstr>Times New Roman</vt:lpstr>
      <vt:lpstr>Symbol</vt:lpstr>
      <vt:lpstr>Calibri</vt:lpstr>
      <vt:lpstr>Century Schoolbook</vt:lpstr>
      <vt:lpstr>Ebrima</vt:lpstr>
      <vt:lpstr>Presentation_VM</vt:lpstr>
      <vt:lpstr>A Novel and Simple Technique for Separation of Liposomes from Unloaded Drug Molecules</vt:lpstr>
      <vt:lpstr>Liposomes</vt:lpstr>
      <vt:lpstr>Liposomes for Drug Delivery</vt:lpstr>
      <vt:lpstr>Separation of Liposomes</vt:lpstr>
      <vt:lpstr>Separation of Liposomes</vt:lpstr>
      <vt:lpstr>Problem Statement</vt:lpstr>
      <vt:lpstr>Protocols</vt:lpstr>
      <vt:lpstr>Isolation of Phospholipids</vt:lpstr>
      <vt:lpstr>Preparation of Liposomes</vt:lpstr>
      <vt:lpstr>Separation of Liposomes</vt:lpstr>
      <vt:lpstr>Optimization</vt:lpstr>
      <vt:lpstr>Ethanol</vt:lpstr>
      <vt:lpstr>Ethanol – Minitab Optimization</vt:lpstr>
      <vt:lpstr>Acetone</vt:lpstr>
      <vt:lpstr>Acetone – Minitab Optimization</vt:lpstr>
      <vt:lpstr>Isopropanol</vt:lpstr>
      <vt:lpstr>Isopropanol – Minitab Optimization</vt:lpstr>
      <vt:lpstr>Summary</vt:lpstr>
      <vt:lpstr>Acknowledgment</vt:lpstr>
      <vt:lpstr>?</vt:lpstr>
      <vt:lpstr>Particle Size Analysis</vt:lpstr>
      <vt:lpstr>Phospholipid Estimation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and Simple Technique for Separation of Liposomes from Unloaded Drug Molecules</dc:title>
  <dc:creator>Vignesh Muthuvijayan</dc:creator>
  <cp:lastModifiedBy>Vignesh Muthuvijayan</cp:lastModifiedBy>
  <cp:revision>109</cp:revision>
  <dcterms:created xsi:type="dcterms:W3CDTF">2015-03-14T01:09:45Z</dcterms:created>
  <dcterms:modified xsi:type="dcterms:W3CDTF">2015-03-14T03:52:06Z</dcterms:modified>
</cp:coreProperties>
</file>