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8" r:id="rId2"/>
    <p:sldId id="272" r:id="rId3"/>
    <p:sldId id="259" r:id="rId4"/>
    <p:sldId id="312" r:id="rId5"/>
    <p:sldId id="311" r:id="rId6"/>
    <p:sldId id="264" r:id="rId7"/>
    <p:sldId id="275" r:id="rId8"/>
    <p:sldId id="284" r:id="rId9"/>
    <p:sldId id="273" r:id="rId10"/>
    <p:sldId id="306" r:id="rId11"/>
    <p:sldId id="266" r:id="rId12"/>
    <p:sldId id="322" r:id="rId13"/>
    <p:sldId id="319" r:id="rId14"/>
    <p:sldId id="320" r:id="rId15"/>
    <p:sldId id="286" r:id="rId16"/>
    <p:sldId id="278" r:id="rId17"/>
    <p:sldId id="294" r:id="rId18"/>
    <p:sldId id="304" r:id="rId19"/>
    <p:sldId id="293" r:id="rId20"/>
    <p:sldId id="289" r:id="rId21"/>
    <p:sldId id="305" r:id="rId22"/>
    <p:sldId id="296" r:id="rId23"/>
    <p:sldId id="290" r:id="rId24"/>
    <p:sldId id="299" r:id="rId25"/>
    <p:sldId id="298" r:id="rId26"/>
    <p:sldId id="329" r:id="rId27"/>
    <p:sldId id="291" r:id="rId28"/>
    <p:sldId id="283" r:id="rId29"/>
    <p:sldId id="302" r:id="rId30"/>
    <p:sldId id="333" r:id="rId31"/>
    <p:sldId id="335" r:id="rId32"/>
    <p:sldId id="334" r:id="rId33"/>
    <p:sldId id="301" r:id="rId34"/>
    <p:sldId id="321" r:id="rId35"/>
    <p:sldId id="323" r:id="rId36"/>
    <p:sldId id="324" r:id="rId37"/>
    <p:sldId id="325" r:id="rId38"/>
    <p:sldId id="326" r:id="rId39"/>
    <p:sldId id="336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11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Vicky\Documents\PhD\PHD\Presentations\NOTSA%202015\Number%20of%20referrals%202009%20-%2020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%20Seagate%20Blue:PHD:Presentations:NOTSA%202015:Graph%20for%20MAnu%203%20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%20Seagate%20Blue:PHD:Presentations:NOTSA%202015:Graph%20for%20MAnu%203%20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%20Seagate%20Blue:PHD:Presentations:NOTSA%202015:Graph%20for%20MAnu%203%20results.xlsx" TargetMode="External"/><Relationship Id="rId2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%20Seagate%20Blue:PHD:Presentations:NOTSA%202015:Graphs%20results%20manu%20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%20Seagate%20Blue:PHD:Presentations:NOTSA%202015:Graphs%20results%20manu%20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%20Seagate%20Blue:PHD:Presentations:NOTSA%202015:Graph%20for%20MAnu%203%20results.xlsx" TargetMode="External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%20Seagate%20Blue:PHD:Presentations:NOTSA%202015:Graph%20for%20MAnu%203%20results.xlsx" TargetMode="External"/><Relationship Id="rId2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%20Seagate%20Blue:PHD:Presentations:NOTSA%202015:Graph%20for%20MAnu%203%20results.xlsx" TargetMode="External"/><Relationship Id="rId2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%20Seagate%20Blue:PHD:Presentations:NOTSA%202015:Graph%20for%20MAnu%203%20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%20Seagate%20Blue:PHD:Presentations:NOTSA%202015:Graph%20for%20MAnu%203%20results.xlsx" TargetMode="External"/><Relationship Id="rId2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%20Seagate%20Blue:PHD:Presentations:NOTSA%202015:Graph%20for%20MAnu%203%20results.xlsx" TargetMode="External"/><Relationship Id="rId2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Sheet1!$A$40:$A$46</c:f>
              <c:numCache>
                <c:formatCode>General</c:formatCode>
                <c:ptCount val="7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  <c:pt idx="6" formatCode="0">
                  <c:v>2015.0</c:v>
                </c:pt>
              </c:numCache>
            </c:numRef>
          </c:cat>
          <c:val>
            <c:numRef>
              <c:f>Sheet1!$B$40:$B$46</c:f>
              <c:numCache>
                <c:formatCode>General</c:formatCode>
                <c:ptCount val="7"/>
                <c:pt idx="0">
                  <c:v>12.0</c:v>
                </c:pt>
                <c:pt idx="1">
                  <c:v>25.0</c:v>
                </c:pt>
                <c:pt idx="2">
                  <c:v>30.0</c:v>
                </c:pt>
                <c:pt idx="3">
                  <c:v>35.0</c:v>
                </c:pt>
                <c:pt idx="4">
                  <c:v>100.0</c:v>
                </c:pt>
                <c:pt idx="5">
                  <c:v>250.0</c:v>
                </c:pt>
                <c:pt idx="6">
                  <c:v>304.0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368928"/>
        <c:axId val="-2133367312"/>
      </c:barChart>
      <c:catAx>
        <c:axId val="-213336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3367312"/>
        <c:crosses val="autoZero"/>
        <c:auto val="1"/>
        <c:lblAlgn val="ctr"/>
        <c:lblOffset val="100"/>
        <c:noMultiLvlLbl val="0"/>
      </c:catAx>
      <c:valAx>
        <c:axId val="-21333673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0"/>
                  <a:t>No. of referrals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3368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Immediate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Sheet1!$E$32:$E$34</c:f>
                <c:numCache>
                  <c:formatCode>General</c:formatCode>
                  <c:ptCount val="3"/>
                  <c:pt idx="0">
                    <c:v>0.873</c:v>
                  </c:pt>
                  <c:pt idx="1">
                    <c:v>0.96</c:v>
                  </c:pt>
                  <c:pt idx="2">
                    <c:v>1.146</c:v>
                  </c:pt>
                </c:numCache>
              </c:numRef>
            </c:plus>
            <c:minus>
              <c:numRef>
                <c:f>Sheet1!$E$32:$E$34</c:f>
                <c:numCache>
                  <c:formatCode>General</c:formatCode>
                  <c:ptCount val="3"/>
                  <c:pt idx="0">
                    <c:v>0.873</c:v>
                  </c:pt>
                  <c:pt idx="1">
                    <c:v>0.96</c:v>
                  </c:pt>
                  <c:pt idx="2">
                    <c:v>1.146</c:v>
                  </c:pt>
                </c:numCache>
              </c:numRef>
            </c:minus>
          </c:errBars>
          <c:cat>
            <c:strRef>
              <c:f>Sheet1!$A$32:$A$34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Sheet1!$B$32:$B$34</c:f>
              <c:numCache>
                <c:formatCode>General</c:formatCode>
                <c:ptCount val="3"/>
                <c:pt idx="0">
                  <c:v>13.8</c:v>
                </c:pt>
                <c:pt idx="1">
                  <c:v>26.64700000000001</c:v>
                </c:pt>
                <c:pt idx="2">
                  <c:v>25.04599999999999</c:v>
                </c:pt>
              </c:numCache>
            </c:numRef>
          </c:val>
        </c:ser>
        <c:ser>
          <c:idx val="1"/>
          <c:order val="1"/>
          <c:tx>
            <c:strRef>
              <c:f>Sheet1!$C$31</c:f>
              <c:strCache>
                <c:ptCount val="1"/>
                <c:pt idx="0">
                  <c:v>Delayed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Sheet1!$F$32:$F$34</c:f>
                <c:numCache>
                  <c:formatCode>General</c:formatCode>
                  <c:ptCount val="3"/>
                  <c:pt idx="0">
                    <c:v>0.982</c:v>
                  </c:pt>
                  <c:pt idx="1">
                    <c:v>1.246999999999999</c:v>
                  </c:pt>
                  <c:pt idx="2">
                    <c:v>1.462999999999999</c:v>
                  </c:pt>
                </c:numCache>
              </c:numRef>
            </c:plus>
            <c:minus>
              <c:numRef>
                <c:f>Sheet1!$F$32:$F$34</c:f>
                <c:numCache>
                  <c:formatCode>General</c:formatCode>
                  <c:ptCount val="3"/>
                  <c:pt idx="0">
                    <c:v>0.982</c:v>
                  </c:pt>
                  <c:pt idx="1">
                    <c:v>1.246999999999999</c:v>
                  </c:pt>
                  <c:pt idx="2">
                    <c:v>1.462999999999999</c:v>
                  </c:pt>
                </c:numCache>
              </c:numRef>
            </c:minus>
          </c:errBars>
          <c:cat>
            <c:strRef>
              <c:f>Sheet1!$A$32:$A$34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Sheet1!$C$32:$C$34</c:f>
              <c:numCache>
                <c:formatCode>General</c:formatCode>
                <c:ptCount val="3"/>
                <c:pt idx="0">
                  <c:v>20.25999999999999</c:v>
                </c:pt>
                <c:pt idx="1">
                  <c:v>25.65100000000001</c:v>
                </c:pt>
                <c:pt idx="2">
                  <c:v>24.806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553536"/>
        <c:axId val="-2124550544"/>
      </c:barChart>
      <c:catAx>
        <c:axId val="-212455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4550544"/>
        <c:crosses val="autoZero"/>
        <c:auto val="1"/>
        <c:lblAlgn val="ctr"/>
        <c:lblOffset val="100"/>
        <c:noMultiLvlLbl val="0"/>
      </c:catAx>
      <c:valAx>
        <c:axId val="-2124550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 b="0"/>
                  <a:t>FGA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55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452912422644"/>
          <c:y val="0.196043846402761"/>
          <c:w val="0.23748898360182"/>
          <c:h val="0.19010408801639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Immediate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Sheet1!$E$32:$E$34</c:f>
                <c:numCache>
                  <c:formatCode>General</c:formatCode>
                  <c:ptCount val="3"/>
                  <c:pt idx="0">
                    <c:v>0.873</c:v>
                  </c:pt>
                  <c:pt idx="1">
                    <c:v>0.96</c:v>
                  </c:pt>
                  <c:pt idx="2">
                    <c:v>1.146</c:v>
                  </c:pt>
                </c:numCache>
              </c:numRef>
            </c:plus>
            <c:minus>
              <c:numRef>
                <c:f>Sheet1!$E$32:$E$34</c:f>
                <c:numCache>
                  <c:formatCode>General</c:formatCode>
                  <c:ptCount val="3"/>
                  <c:pt idx="0">
                    <c:v>0.873</c:v>
                  </c:pt>
                  <c:pt idx="1">
                    <c:v>0.96</c:v>
                  </c:pt>
                  <c:pt idx="2">
                    <c:v>1.146</c:v>
                  </c:pt>
                </c:numCache>
              </c:numRef>
            </c:minus>
          </c:errBars>
          <c:cat>
            <c:strRef>
              <c:f>Sheet1!$A$32:$A$34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Sheet1!$B$32:$B$34</c:f>
              <c:numCache>
                <c:formatCode>General</c:formatCode>
                <c:ptCount val="3"/>
                <c:pt idx="0">
                  <c:v>13.8</c:v>
                </c:pt>
                <c:pt idx="1">
                  <c:v>26.64700000000001</c:v>
                </c:pt>
                <c:pt idx="2">
                  <c:v>25.04599999999999</c:v>
                </c:pt>
              </c:numCache>
            </c:numRef>
          </c:val>
        </c:ser>
        <c:ser>
          <c:idx val="1"/>
          <c:order val="1"/>
          <c:tx>
            <c:strRef>
              <c:f>Sheet1!$C$31</c:f>
              <c:strCache>
                <c:ptCount val="1"/>
                <c:pt idx="0">
                  <c:v>Delayed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Sheet1!$F$32:$F$34</c:f>
                <c:numCache>
                  <c:formatCode>General</c:formatCode>
                  <c:ptCount val="3"/>
                  <c:pt idx="0">
                    <c:v>0.982</c:v>
                  </c:pt>
                  <c:pt idx="1">
                    <c:v>1.246999999999999</c:v>
                  </c:pt>
                  <c:pt idx="2">
                    <c:v>1.462999999999999</c:v>
                  </c:pt>
                </c:numCache>
              </c:numRef>
            </c:plus>
            <c:minus>
              <c:numRef>
                <c:f>Sheet1!$F$32:$F$34</c:f>
                <c:numCache>
                  <c:formatCode>General</c:formatCode>
                  <c:ptCount val="3"/>
                  <c:pt idx="0">
                    <c:v>0.982</c:v>
                  </c:pt>
                  <c:pt idx="1">
                    <c:v>1.246999999999999</c:v>
                  </c:pt>
                  <c:pt idx="2">
                    <c:v>1.462999999999999</c:v>
                  </c:pt>
                </c:numCache>
              </c:numRef>
            </c:minus>
          </c:errBars>
          <c:cat>
            <c:strRef>
              <c:f>Sheet1!$A$32:$A$34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Sheet1!$C$32:$C$34</c:f>
              <c:numCache>
                <c:formatCode>General</c:formatCode>
                <c:ptCount val="3"/>
                <c:pt idx="0">
                  <c:v>20.25999999999999</c:v>
                </c:pt>
                <c:pt idx="1">
                  <c:v>25.65100000000001</c:v>
                </c:pt>
                <c:pt idx="2">
                  <c:v>24.806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333120"/>
        <c:axId val="-2134330128"/>
      </c:barChart>
      <c:catAx>
        <c:axId val="-213433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4330128"/>
        <c:crosses val="autoZero"/>
        <c:auto val="1"/>
        <c:lblAlgn val="ctr"/>
        <c:lblOffset val="100"/>
        <c:noMultiLvlLbl val="0"/>
      </c:catAx>
      <c:valAx>
        <c:axId val="-2134330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 b="0"/>
                  <a:t>FGA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433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761780924174"/>
          <c:y val="0.199468503937008"/>
          <c:w val="0.300180115100291"/>
          <c:h val="0.224350663358861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Sheet1!$B$31</c:f>
              <c:strCache>
                <c:ptCount val="1"/>
                <c:pt idx="0">
                  <c:v>Immediate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Sheet1!$E$32:$E$34</c:f>
                <c:numCache>
                  <c:formatCode>General</c:formatCode>
                  <c:ptCount val="3"/>
                  <c:pt idx="0">
                    <c:v>0.873</c:v>
                  </c:pt>
                  <c:pt idx="1">
                    <c:v>0.96</c:v>
                  </c:pt>
                  <c:pt idx="2">
                    <c:v>1.146</c:v>
                  </c:pt>
                </c:numCache>
              </c:numRef>
            </c:plus>
            <c:minus>
              <c:numRef>
                <c:f>Sheet1!$E$32:$E$34</c:f>
                <c:numCache>
                  <c:formatCode>General</c:formatCode>
                  <c:ptCount val="3"/>
                  <c:pt idx="0">
                    <c:v>0.873</c:v>
                  </c:pt>
                  <c:pt idx="1">
                    <c:v>0.96</c:v>
                  </c:pt>
                  <c:pt idx="2">
                    <c:v>1.146</c:v>
                  </c:pt>
                </c:numCache>
              </c:numRef>
            </c:minus>
          </c:errBars>
          <c:cat>
            <c:strRef>
              <c:f>Sheet1!$A$32:$A$34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Sheet1!$B$32:$B$34</c:f>
              <c:numCache>
                <c:formatCode>General</c:formatCode>
                <c:ptCount val="3"/>
                <c:pt idx="0">
                  <c:v>13.8</c:v>
                </c:pt>
                <c:pt idx="1">
                  <c:v>26.64700000000001</c:v>
                </c:pt>
                <c:pt idx="2">
                  <c:v>25.04599999999999</c:v>
                </c:pt>
              </c:numCache>
            </c:numRef>
          </c:val>
        </c:ser>
        <c:ser>
          <c:idx val="1"/>
          <c:order val="1"/>
          <c:tx>
            <c:strRef>
              <c:f>Sheet1!$C$31</c:f>
              <c:strCache>
                <c:ptCount val="1"/>
                <c:pt idx="0">
                  <c:v>Delayed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Sheet1!$F$32:$F$34</c:f>
                <c:numCache>
                  <c:formatCode>General</c:formatCode>
                  <c:ptCount val="3"/>
                  <c:pt idx="0">
                    <c:v>0.982</c:v>
                  </c:pt>
                  <c:pt idx="1">
                    <c:v>1.246999999999999</c:v>
                  </c:pt>
                  <c:pt idx="2">
                    <c:v>1.462999999999999</c:v>
                  </c:pt>
                </c:numCache>
              </c:numRef>
            </c:plus>
            <c:minus>
              <c:numRef>
                <c:f>Sheet1!$F$32:$F$34</c:f>
                <c:numCache>
                  <c:formatCode>General</c:formatCode>
                  <c:ptCount val="3"/>
                  <c:pt idx="0">
                    <c:v>0.982</c:v>
                  </c:pt>
                  <c:pt idx="1">
                    <c:v>1.246999999999999</c:v>
                  </c:pt>
                  <c:pt idx="2">
                    <c:v>1.462999999999999</c:v>
                  </c:pt>
                </c:numCache>
              </c:numRef>
            </c:minus>
          </c:errBars>
          <c:cat>
            <c:strRef>
              <c:f>Sheet1!$A$32:$A$34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Sheet1!$C$32:$C$34</c:f>
              <c:numCache>
                <c:formatCode>General</c:formatCode>
                <c:ptCount val="3"/>
                <c:pt idx="0">
                  <c:v>20.25999999999999</c:v>
                </c:pt>
                <c:pt idx="1">
                  <c:v>25.65100000000001</c:v>
                </c:pt>
                <c:pt idx="2">
                  <c:v>24.806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504944"/>
        <c:axId val="-2124501952"/>
      </c:barChart>
      <c:catAx>
        <c:axId val="-212450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4501952"/>
        <c:crosses val="autoZero"/>
        <c:auto val="1"/>
        <c:lblAlgn val="ctr"/>
        <c:lblOffset val="100"/>
        <c:noMultiLvlLbl val="0"/>
      </c:catAx>
      <c:valAx>
        <c:axId val="-2124501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 b="0"/>
                  <a:t>FGA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5049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baseline="0" dirty="0" smtClean="0"/>
              <a:t>Discharge</a:t>
            </a:r>
            <a:endParaRPr lang="en-US" b="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Sheet1!$A$89</c:f>
              <c:strCache>
                <c:ptCount val="1"/>
                <c:pt idx="0">
                  <c:v>Immediate group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Sheet1!$B$88:$C$88</c:f>
              <c:strCache>
                <c:ptCount val="2"/>
                <c:pt idx="0">
                  <c:v>Improved since Initial</c:v>
                </c:pt>
                <c:pt idx="1">
                  <c:v>No change/ Worse since initial</c:v>
                </c:pt>
              </c:strCache>
            </c:strRef>
          </c:cat>
          <c:val>
            <c:numRef>
              <c:f>Sheet1!$B$89:$C$89</c:f>
              <c:numCache>
                <c:formatCode>General</c:formatCode>
                <c:ptCount val="2"/>
                <c:pt idx="0">
                  <c:v>97.8</c:v>
                </c:pt>
                <c:pt idx="1">
                  <c:v>2.2</c:v>
                </c:pt>
              </c:numCache>
            </c:numRef>
          </c:val>
        </c:ser>
        <c:ser>
          <c:idx val="1"/>
          <c:order val="1"/>
          <c:tx>
            <c:strRef>
              <c:f>Sheet1!$A$90</c:f>
              <c:strCache>
                <c:ptCount val="1"/>
                <c:pt idx="0">
                  <c:v>Delayed group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Sheet1!$B$88:$C$88</c:f>
              <c:strCache>
                <c:ptCount val="2"/>
                <c:pt idx="0">
                  <c:v>Improved since Initial</c:v>
                </c:pt>
                <c:pt idx="1">
                  <c:v>No change/ Worse since initial</c:v>
                </c:pt>
              </c:strCache>
            </c:strRef>
          </c:cat>
          <c:val>
            <c:numRef>
              <c:f>Sheet1!$B$90:$C$90</c:f>
              <c:numCache>
                <c:formatCode>General</c:formatCode>
                <c:ptCount val="2"/>
                <c:pt idx="0">
                  <c:v>97.1</c:v>
                </c:pt>
                <c:pt idx="1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466528"/>
        <c:axId val="-2126469008"/>
      </c:barChart>
      <c:catAx>
        <c:axId val="-212646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6469008"/>
        <c:crosses val="autoZero"/>
        <c:auto val="1"/>
        <c:lblAlgn val="ctr"/>
        <c:lblOffset val="100"/>
        <c:noMultiLvlLbl val="0"/>
      </c:catAx>
      <c:valAx>
        <c:axId val="-2126469008"/>
        <c:scaling>
          <c:orientation val="minMax"/>
          <c:max val="1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 b="0"/>
                  <a:t>Percentage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64665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3/12 Follow</a:t>
            </a:r>
            <a:r>
              <a:rPr lang="en-US" b="0" dirty="0"/>
              <a:t>-up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Sheet1!$A$99</c:f>
              <c:strCache>
                <c:ptCount val="1"/>
                <c:pt idx="0">
                  <c:v>Immediate group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Sheet1!$B$98:$C$98</c:f>
              <c:strCache>
                <c:ptCount val="2"/>
                <c:pt idx="0">
                  <c:v>Improved/ same since discharge</c:v>
                </c:pt>
                <c:pt idx="1">
                  <c:v>Worse since discharge</c:v>
                </c:pt>
              </c:strCache>
            </c:strRef>
          </c:cat>
          <c:val>
            <c:numRef>
              <c:f>Sheet1!$B$99:$C$99</c:f>
              <c:numCache>
                <c:formatCode>General</c:formatCode>
                <c:ptCount val="2"/>
                <c:pt idx="0">
                  <c:v>91.4</c:v>
                </c:pt>
                <c:pt idx="1">
                  <c:v>8.6</c:v>
                </c:pt>
              </c:numCache>
            </c:numRef>
          </c:val>
        </c:ser>
        <c:ser>
          <c:idx val="1"/>
          <c:order val="1"/>
          <c:tx>
            <c:strRef>
              <c:f>Sheet1!$A$100</c:f>
              <c:strCache>
                <c:ptCount val="1"/>
                <c:pt idx="0">
                  <c:v>Delayed group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Sheet1!$B$98:$C$98</c:f>
              <c:strCache>
                <c:ptCount val="2"/>
                <c:pt idx="0">
                  <c:v>Improved/ same since discharge</c:v>
                </c:pt>
                <c:pt idx="1">
                  <c:v>Worse since discharge</c:v>
                </c:pt>
              </c:strCache>
            </c:strRef>
          </c:cat>
          <c:val>
            <c:numRef>
              <c:f>Sheet1!$B$100:$C$100</c:f>
              <c:numCache>
                <c:formatCode>General</c:formatCode>
                <c:ptCount val="2"/>
                <c:pt idx="0">
                  <c:v>83.6</c:v>
                </c:pt>
                <c:pt idx="1">
                  <c:v>16.4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506160"/>
        <c:axId val="-2126508640"/>
      </c:barChart>
      <c:catAx>
        <c:axId val="-212650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6508640"/>
        <c:crosses val="autoZero"/>
        <c:auto val="1"/>
        <c:lblAlgn val="ctr"/>
        <c:lblOffset val="100"/>
        <c:noMultiLvlLbl val="0"/>
      </c:catAx>
      <c:valAx>
        <c:axId val="-2126508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 b="0"/>
                  <a:t>Percentage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65061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Immediate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Sheet1!$E$19:$E$21</c:f>
                <c:numCache>
                  <c:formatCode>General</c:formatCode>
                  <c:ptCount val="3"/>
                  <c:pt idx="0">
                    <c:v>0.212</c:v>
                  </c:pt>
                  <c:pt idx="1">
                    <c:v>0.24</c:v>
                  </c:pt>
                  <c:pt idx="2">
                    <c:v>0.273</c:v>
                  </c:pt>
                </c:numCache>
              </c:numRef>
            </c:plus>
            <c:minus>
              <c:numRef>
                <c:f>Sheet1!$E$19:$E$21</c:f>
                <c:numCache>
                  <c:formatCode>General</c:formatCode>
                  <c:ptCount val="3"/>
                  <c:pt idx="0">
                    <c:v>0.212</c:v>
                  </c:pt>
                  <c:pt idx="1">
                    <c:v>0.24</c:v>
                  </c:pt>
                  <c:pt idx="2">
                    <c:v>0.273</c:v>
                  </c:pt>
                </c:numCache>
              </c:numRef>
            </c:minus>
          </c:errBars>
          <c:cat>
            <c:strRef>
              <c:f>Sheet1!$A$19:$A$21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Sheet1!$B$19:$B$21</c:f>
              <c:numCache>
                <c:formatCode>General</c:formatCode>
                <c:ptCount val="3"/>
                <c:pt idx="0">
                  <c:v>5.95</c:v>
                </c:pt>
                <c:pt idx="1">
                  <c:v>1.1</c:v>
                </c:pt>
                <c:pt idx="2">
                  <c:v>1.672000000000001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Delayed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Sheet1!$F$19:$F$21</c:f>
                <c:numCache>
                  <c:formatCode>General</c:formatCode>
                  <c:ptCount val="3"/>
                  <c:pt idx="0">
                    <c:v>2.58</c:v>
                  </c:pt>
                  <c:pt idx="1">
                    <c:v>0.328</c:v>
                  </c:pt>
                  <c:pt idx="2">
                    <c:v>0.345</c:v>
                  </c:pt>
                </c:numCache>
              </c:numRef>
            </c:plus>
            <c:minus>
              <c:numRef>
                <c:f>Sheet1!$F$19:$F$21</c:f>
                <c:numCache>
                  <c:formatCode>General</c:formatCode>
                  <c:ptCount val="3"/>
                  <c:pt idx="0">
                    <c:v>2.58</c:v>
                  </c:pt>
                  <c:pt idx="1">
                    <c:v>0.328</c:v>
                  </c:pt>
                  <c:pt idx="2">
                    <c:v>0.345</c:v>
                  </c:pt>
                </c:numCache>
              </c:numRef>
            </c:minus>
          </c:errBars>
          <c:cat>
            <c:strRef>
              <c:f>Sheet1!$A$19:$A$21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Sheet1!$C$19:$C$21</c:f>
              <c:numCache>
                <c:formatCode>General</c:formatCode>
                <c:ptCount val="3"/>
                <c:pt idx="0">
                  <c:v>4.51</c:v>
                </c:pt>
                <c:pt idx="1">
                  <c:v>1.04</c:v>
                </c:pt>
                <c:pt idx="2">
                  <c:v>1.29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280592"/>
        <c:axId val="-2124277600"/>
      </c:barChart>
      <c:catAx>
        <c:axId val="-212428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4277600"/>
        <c:crosses val="autoZero"/>
        <c:auto val="1"/>
        <c:lblAlgn val="ctr"/>
        <c:lblOffset val="100"/>
        <c:noMultiLvlLbl val="0"/>
      </c:catAx>
      <c:valAx>
        <c:axId val="-21242776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0" dirty="0"/>
                  <a:t>VST </a:t>
                </a:r>
                <a:r>
                  <a:rPr lang="en-US" sz="1800" b="0" dirty="0" smtClean="0"/>
                  <a:t>Score</a:t>
                </a:r>
                <a:endParaRPr lang="en-US" sz="1800" b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280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97554019005"/>
          <c:y val="0.204559592775685"/>
          <c:w val="0.270442598552136"/>
          <c:h val="0.24534862531185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Immediate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Sheet1!$E$19:$E$21</c:f>
                <c:numCache>
                  <c:formatCode>General</c:formatCode>
                  <c:ptCount val="3"/>
                  <c:pt idx="0">
                    <c:v>0.212</c:v>
                  </c:pt>
                  <c:pt idx="1">
                    <c:v>0.24</c:v>
                  </c:pt>
                  <c:pt idx="2">
                    <c:v>0.273</c:v>
                  </c:pt>
                </c:numCache>
              </c:numRef>
            </c:plus>
            <c:minus>
              <c:numRef>
                <c:f>Sheet1!$E$19:$E$21</c:f>
                <c:numCache>
                  <c:formatCode>General</c:formatCode>
                  <c:ptCount val="3"/>
                  <c:pt idx="0">
                    <c:v>0.212</c:v>
                  </c:pt>
                  <c:pt idx="1">
                    <c:v>0.24</c:v>
                  </c:pt>
                  <c:pt idx="2">
                    <c:v>0.273</c:v>
                  </c:pt>
                </c:numCache>
              </c:numRef>
            </c:minus>
          </c:errBars>
          <c:cat>
            <c:strRef>
              <c:f>Sheet1!$A$19:$A$21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Sheet1!$B$19:$B$21</c:f>
              <c:numCache>
                <c:formatCode>General</c:formatCode>
                <c:ptCount val="3"/>
                <c:pt idx="0">
                  <c:v>5.95</c:v>
                </c:pt>
                <c:pt idx="1">
                  <c:v>1.1</c:v>
                </c:pt>
                <c:pt idx="2">
                  <c:v>1.672000000000001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Delayed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Sheet1!$F$19:$F$21</c:f>
                <c:numCache>
                  <c:formatCode>General</c:formatCode>
                  <c:ptCount val="3"/>
                  <c:pt idx="0">
                    <c:v>2.58</c:v>
                  </c:pt>
                  <c:pt idx="1">
                    <c:v>0.328</c:v>
                  </c:pt>
                  <c:pt idx="2">
                    <c:v>0.345</c:v>
                  </c:pt>
                </c:numCache>
              </c:numRef>
            </c:plus>
            <c:minus>
              <c:numRef>
                <c:f>Sheet1!$F$19:$F$21</c:f>
                <c:numCache>
                  <c:formatCode>General</c:formatCode>
                  <c:ptCount val="3"/>
                  <c:pt idx="0">
                    <c:v>2.58</c:v>
                  </c:pt>
                  <c:pt idx="1">
                    <c:v>0.328</c:v>
                  </c:pt>
                  <c:pt idx="2">
                    <c:v>0.345</c:v>
                  </c:pt>
                </c:numCache>
              </c:numRef>
            </c:minus>
          </c:errBars>
          <c:cat>
            <c:strRef>
              <c:f>Sheet1!$A$19:$A$21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Sheet1!$C$19:$C$21</c:f>
              <c:numCache>
                <c:formatCode>General</c:formatCode>
                <c:ptCount val="3"/>
                <c:pt idx="0">
                  <c:v>4.51</c:v>
                </c:pt>
                <c:pt idx="1">
                  <c:v>1.04</c:v>
                </c:pt>
                <c:pt idx="2">
                  <c:v>1.29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236992"/>
        <c:axId val="-2124234000"/>
      </c:barChart>
      <c:catAx>
        <c:axId val="-212423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4234000"/>
        <c:crosses val="autoZero"/>
        <c:auto val="1"/>
        <c:lblAlgn val="ctr"/>
        <c:lblOffset val="100"/>
        <c:noMultiLvlLbl val="0"/>
      </c:catAx>
      <c:valAx>
        <c:axId val="-2124234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 b="0"/>
                  <a:t>VST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23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726935746664"/>
          <c:y val="0.194941267794879"/>
          <c:w val="0.245691202995522"/>
          <c:h val="0.1961987522647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Immediate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Sheet1!$E$19:$E$21</c:f>
                <c:numCache>
                  <c:formatCode>General</c:formatCode>
                  <c:ptCount val="3"/>
                  <c:pt idx="0">
                    <c:v>0.212</c:v>
                  </c:pt>
                  <c:pt idx="1">
                    <c:v>0.24</c:v>
                  </c:pt>
                  <c:pt idx="2">
                    <c:v>0.273</c:v>
                  </c:pt>
                </c:numCache>
              </c:numRef>
            </c:plus>
            <c:minus>
              <c:numRef>
                <c:f>Sheet1!$E$19:$E$21</c:f>
                <c:numCache>
                  <c:formatCode>General</c:formatCode>
                  <c:ptCount val="3"/>
                  <c:pt idx="0">
                    <c:v>0.212</c:v>
                  </c:pt>
                  <c:pt idx="1">
                    <c:v>0.24</c:v>
                  </c:pt>
                  <c:pt idx="2">
                    <c:v>0.273</c:v>
                  </c:pt>
                </c:numCache>
              </c:numRef>
            </c:minus>
          </c:errBars>
          <c:cat>
            <c:strRef>
              <c:f>Sheet1!$A$19:$A$21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Sheet1!$B$19:$B$21</c:f>
              <c:numCache>
                <c:formatCode>General</c:formatCode>
                <c:ptCount val="3"/>
                <c:pt idx="0">
                  <c:v>5.95</c:v>
                </c:pt>
                <c:pt idx="1">
                  <c:v>1.1</c:v>
                </c:pt>
                <c:pt idx="2">
                  <c:v>1.672000000000001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Delayed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Sheet1!$F$19:$F$21</c:f>
                <c:numCache>
                  <c:formatCode>General</c:formatCode>
                  <c:ptCount val="3"/>
                  <c:pt idx="0">
                    <c:v>2.58</c:v>
                  </c:pt>
                  <c:pt idx="1">
                    <c:v>0.328</c:v>
                  </c:pt>
                  <c:pt idx="2">
                    <c:v>0.345</c:v>
                  </c:pt>
                </c:numCache>
              </c:numRef>
            </c:plus>
            <c:minus>
              <c:numRef>
                <c:f>Sheet1!$F$19:$F$21</c:f>
                <c:numCache>
                  <c:formatCode>General</c:formatCode>
                  <c:ptCount val="3"/>
                  <c:pt idx="0">
                    <c:v>2.58</c:v>
                  </c:pt>
                  <c:pt idx="1">
                    <c:v>0.328</c:v>
                  </c:pt>
                  <c:pt idx="2">
                    <c:v>0.345</c:v>
                  </c:pt>
                </c:numCache>
              </c:numRef>
            </c:minus>
          </c:errBars>
          <c:cat>
            <c:strRef>
              <c:f>Sheet1!$A$19:$A$21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Sheet1!$C$19:$C$21</c:f>
              <c:numCache>
                <c:formatCode>General</c:formatCode>
                <c:ptCount val="3"/>
                <c:pt idx="0">
                  <c:v>4.51</c:v>
                </c:pt>
                <c:pt idx="1">
                  <c:v>1.04</c:v>
                </c:pt>
                <c:pt idx="2">
                  <c:v>1.29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140384"/>
        <c:axId val="-2124137440"/>
      </c:barChart>
      <c:catAx>
        <c:axId val="-212414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4137440"/>
        <c:crosses val="autoZero"/>
        <c:auto val="1"/>
        <c:lblAlgn val="ctr"/>
        <c:lblOffset val="100"/>
        <c:noMultiLvlLbl val="0"/>
      </c:catAx>
      <c:valAx>
        <c:axId val="-2124137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 b="0"/>
                  <a:t>VST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14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490184426339"/>
          <c:y val="0.212937721218215"/>
          <c:w val="0.245691202995522"/>
          <c:h val="0.19979804294945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Immediate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Sheet1!$E$25:$E$27</c:f>
                <c:numCache>
                  <c:formatCode>General</c:formatCode>
                  <c:ptCount val="3"/>
                  <c:pt idx="0">
                    <c:v>2.57</c:v>
                  </c:pt>
                  <c:pt idx="1">
                    <c:v>2.91</c:v>
                  </c:pt>
                  <c:pt idx="2">
                    <c:v>3.129</c:v>
                  </c:pt>
                </c:numCache>
              </c:numRef>
            </c:plus>
            <c:minus>
              <c:numRef>
                <c:f>Sheet1!$E$25:$E$27</c:f>
                <c:numCache>
                  <c:formatCode>General</c:formatCode>
                  <c:ptCount val="3"/>
                  <c:pt idx="0">
                    <c:v>2.57</c:v>
                  </c:pt>
                  <c:pt idx="1">
                    <c:v>2.91</c:v>
                  </c:pt>
                  <c:pt idx="2">
                    <c:v>3.129</c:v>
                  </c:pt>
                </c:numCache>
              </c:numRef>
            </c:minus>
          </c:errBars>
          <c:cat>
            <c:strRef>
              <c:f>Sheet1!$A$25:$A$27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Sheet1!$B$25:$B$27</c:f>
              <c:numCache>
                <c:formatCode>General</c:formatCode>
                <c:ptCount val="3"/>
                <c:pt idx="0">
                  <c:v>55.54</c:v>
                </c:pt>
                <c:pt idx="1">
                  <c:v>11.46</c:v>
                </c:pt>
                <c:pt idx="2">
                  <c:v>15.457</c:v>
                </c:pt>
              </c:numCache>
            </c:numRef>
          </c:val>
        </c:ser>
        <c:ser>
          <c:idx val="1"/>
          <c:order val="1"/>
          <c:tx>
            <c:strRef>
              <c:f>Sheet1!$C$24</c:f>
              <c:strCache>
                <c:ptCount val="1"/>
                <c:pt idx="0">
                  <c:v>Delayed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Sheet1!$F$25:$F$27</c:f>
                <c:numCache>
                  <c:formatCode>General</c:formatCode>
                  <c:ptCount val="3"/>
                  <c:pt idx="0">
                    <c:v>2.91</c:v>
                  </c:pt>
                  <c:pt idx="1">
                    <c:v>3.744</c:v>
                  </c:pt>
                  <c:pt idx="2">
                    <c:v>3.986</c:v>
                  </c:pt>
                </c:numCache>
              </c:numRef>
            </c:plus>
            <c:minus>
              <c:numRef>
                <c:f>Sheet1!$F$25:$F$27</c:f>
                <c:numCache>
                  <c:formatCode>General</c:formatCode>
                  <c:ptCount val="3"/>
                  <c:pt idx="0">
                    <c:v>2.91</c:v>
                  </c:pt>
                  <c:pt idx="1">
                    <c:v>3.744</c:v>
                  </c:pt>
                  <c:pt idx="2">
                    <c:v>3.986</c:v>
                  </c:pt>
                </c:numCache>
              </c:numRef>
            </c:minus>
          </c:errBars>
          <c:cat>
            <c:strRef>
              <c:f>Sheet1!$A$25:$A$27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Sheet1!$C$25:$C$27</c:f>
              <c:numCache>
                <c:formatCode>General</c:formatCode>
                <c:ptCount val="3"/>
                <c:pt idx="0">
                  <c:v>44.88</c:v>
                </c:pt>
                <c:pt idx="1">
                  <c:v>12.61</c:v>
                </c:pt>
                <c:pt idx="2">
                  <c:v>13.267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108480"/>
        <c:axId val="-2124105488"/>
      </c:barChart>
      <c:catAx>
        <c:axId val="-212410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4105488"/>
        <c:crosses val="autoZero"/>
        <c:auto val="1"/>
        <c:lblAlgn val="ctr"/>
        <c:lblOffset val="100"/>
        <c:noMultiLvlLbl val="0"/>
      </c:catAx>
      <c:valAx>
        <c:axId val="-2124105488"/>
        <c:scaling>
          <c:orientation val="minMax"/>
          <c:max val="1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 b="0"/>
                  <a:t>DHI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108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312044327792"/>
          <c:y val="0.15692366924166"/>
          <c:w val="0.239687955672208"/>
          <c:h val="0.17511165205295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Immediate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Sheet1!$E$25:$E$27</c:f>
                <c:numCache>
                  <c:formatCode>General</c:formatCode>
                  <c:ptCount val="3"/>
                  <c:pt idx="0">
                    <c:v>2.57</c:v>
                  </c:pt>
                  <c:pt idx="1">
                    <c:v>2.91</c:v>
                  </c:pt>
                  <c:pt idx="2">
                    <c:v>3.129</c:v>
                  </c:pt>
                </c:numCache>
              </c:numRef>
            </c:plus>
            <c:minus>
              <c:numRef>
                <c:f>Sheet1!$E$25:$E$27</c:f>
                <c:numCache>
                  <c:formatCode>General</c:formatCode>
                  <c:ptCount val="3"/>
                  <c:pt idx="0">
                    <c:v>2.57</c:v>
                  </c:pt>
                  <c:pt idx="1">
                    <c:v>2.91</c:v>
                  </c:pt>
                  <c:pt idx="2">
                    <c:v>3.129</c:v>
                  </c:pt>
                </c:numCache>
              </c:numRef>
            </c:minus>
          </c:errBars>
          <c:cat>
            <c:strRef>
              <c:f>Sheet1!$A$25:$A$27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Sheet1!$B$25:$B$27</c:f>
              <c:numCache>
                <c:formatCode>General</c:formatCode>
                <c:ptCount val="3"/>
                <c:pt idx="0">
                  <c:v>55.54</c:v>
                </c:pt>
                <c:pt idx="1">
                  <c:v>11.46</c:v>
                </c:pt>
                <c:pt idx="2">
                  <c:v>15.457</c:v>
                </c:pt>
              </c:numCache>
            </c:numRef>
          </c:val>
        </c:ser>
        <c:ser>
          <c:idx val="1"/>
          <c:order val="1"/>
          <c:tx>
            <c:strRef>
              <c:f>Sheet1!$C$24</c:f>
              <c:strCache>
                <c:ptCount val="1"/>
                <c:pt idx="0">
                  <c:v>Delayed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Sheet1!$F$25:$F$27</c:f>
                <c:numCache>
                  <c:formatCode>General</c:formatCode>
                  <c:ptCount val="3"/>
                  <c:pt idx="0">
                    <c:v>2.91</c:v>
                  </c:pt>
                  <c:pt idx="1">
                    <c:v>3.744</c:v>
                  </c:pt>
                  <c:pt idx="2">
                    <c:v>3.986</c:v>
                  </c:pt>
                </c:numCache>
              </c:numRef>
            </c:plus>
            <c:minus>
              <c:numRef>
                <c:f>Sheet1!$F$25:$F$27</c:f>
                <c:numCache>
                  <c:formatCode>General</c:formatCode>
                  <c:ptCount val="3"/>
                  <c:pt idx="0">
                    <c:v>2.91</c:v>
                  </c:pt>
                  <c:pt idx="1">
                    <c:v>3.744</c:v>
                  </c:pt>
                  <c:pt idx="2">
                    <c:v>3.986</c:v>
                  </c:pt>
                </c:numCache>
              </c:numRef>
            </c:minus>
          </c:errBars>
          <c:cat>
            <c:strRef>
              <c:f>Sheet1!$A$25:$A$27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Sheet1!$C$25:$C$27</c:f>
              <c:numCache>
                <c:formatCode>General</c:formatCode>
                <c:ptCount val="3"/>
                <c:pt idx="0">
                  <c:v>44.88</c:v>
                </c:pt>
                <c:pt idx="1">
                  <c:v>12.61</c:v>
                </c:pt>
                <c:pt idx="2">
                  <c:v>13.267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428256"/>
        <c:axId val="-2137425264"/>
      </c:barChart>
      <c:catAx>
        <c:axId val="-213742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7425264"/>
        <c:crosses val="autoZero"/>
        <c:auto val="1"/>
        <c:lblAlgn val="ctr"/>
        <c:lblOffset val="100"/>
        <c:noMultiLvlLbl val="0"/>
      </c:catAx>
      <c:valAx>
        <c:axId val="-2137425264"/>
        <c:scaling>
          <c:orientation val="minMax"/>
          <c:max val="1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 b="0"/>
                  <a:t>DHI Score</a:t>
                </a:r>
              </a:p>
            </c:rich>
          </c:tx>
          <c:layout>
            <c:manualLayout>
              <c:xMode val="edge"/>
              <c:yMode val="edge"/>
              <c:x val="0.0108024691358025"/>
              <c:y val="0.3516416205072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3742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052785068533"/>
          <c:y val="0.194778558831566"/>
          <c:w val="0.239687955672208"/>
          <c:h val="0.17511165205295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Immediate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Sheet1!$E$25:$E$27</c:f>
                <c:numCache>
                  <c:formatCode>General</c:formatCode>
                  <c:ptCount val="3"/>
                  <c:pt idx="0">
                    <c:v>2.57</c:v>
                  </c:pt>
                  <c:pt idx="1">
                    <c:v>2.91</c:v>
                  </c:pt>
                  <c:pt idx="2">
                    <c:v>3.129</c:v>
                  </c:pt>
                </c:numCache>
              </c:numRef>
            </c:plus>
            <c:minus>
              <c:numRef>
                <c:f>Sheet1!$E$25:$E$27</c:f>
                <c:numCache>
                  <c:formatCode>General</c:formatCode>
                  <c:ptCount val="3"/>
                  <c:pt idx="0">
                    <c:v>2.57</c:v>
                  </c:pt>
                  <c:pt idx="1">
                    <c:v>2.91</c:v>
                  </c:pt>
                  <c:pt idx="2">
                    <c:v>3.129</c:v>
                  </c:pt>
                </c:numCache>
              </c:numRef>
            </c:minus>
          </c:errBars>
          <c:cat>
            <c:strRef>
              <c:f>Sheet1!$A$25:$A$27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Sheet1!$B$25:$B$27</c:f>
              <c:numCache>
                <c:formatCode>General</c:formatCode>
                <c:ptCount val="3"/>
                <c:pt idx="0">
                  <c:v>55.54</c:v>
                </c:pt>
                <c:pt idx="1">
                  <c:v>11.46</c:v>
                </c:pt>
                <c:pt idx="2">
                  <c:v>15.457</c:v>
                </c:pt>
              </c:numCache>
            </c:numRef>
          </c:val>
        </c:ser>
        <c:ser>
          <c:idx val="1"/>
          <c:order val="1"/>
          <c:tx>
            <c:strRef>
              <c:f>Sheet1!$C$24</c:f>
              <c:strCache>
                <c:ptCount val="1"/>
                <c:pt idx="0">
                  <c:v>Delayed Group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Sheet1!$F$25:$F$27</c:f>
                <c:numCache>
                  <c:formatCode>General</c:formatCode>
                  <c:ptCount val="3"/>
                  <c:pt idx="0">
                    <c:v>2.91</c:v>
                  </c:pt>
                  <c:pt idx="1">
                    <c:v>3.744</c:v>
                  </c:pt>
                  <c:pt idx="2">
                    <c:v>3.986</c:v>
                  </c:pt>
                </c:numCache>
              </c:numRef>
            </c:plus>
            <c:minus>
              <c:numRef>
                <c:f>Sheet1!$F$25:$F$27</c:f>
                <c:numCache>
                  <c:formatCode>General</c:formatCode>
                  <c:ptCount val="3"/>
                  <c:pt idx="0">
                    <c:v>2.91</c:v>
                  </c:pt>
                  <c:pt idx="1">
                    <c:v>3.744</c:v>
                  </c:pt>
                  <c:pt idx="2">
                    <c:v>3.986</c:v>
                  </c:pt>
                </c:numCache>
              </c:numRef>
            </c:minus>
          </c:errBars>
          <c:cat>
            <c:strRef>
              <c:f>Sheet1!$A$25:$A$27</c:f>
              <c:strCache>
                <c:ptCount val="3"/>
                <c:pt idx="0">
                  <c:v>Initial</c:v>
                </c:pt>
                <c:pt idx="1">
                  <c:v>Discharge</c:v>
                </c:pt>
                <c:pt idx="2">
                  <c:v>Follow-up</c:v>
                </c:pt>
              </c:strCache>
            </c:strRef>
          </c:cat>
          <c:val>
            <c:numRef>
              <c:f>Sheet1!$C$25:$C$27</c:f>
              <c:numCache>
                <c:formatCode>General</c:formatCode>
                <c:ptCount val="3"/>
                <c:pt idx="0">
                  <c:v>44.88</c:v>
                </c:pt>
                <c:pt idx="1">
                  <c:v>12.61</c:v>
                </c:pt>
                <c:pt idx="2">
                  <c:v>13.267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042320"/>
        <c:axId val="-2124039376"/>
      </c:barChart>
      <c:catAx>
        <c:axId val="-212404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4039376"/>
        <c:crosses val="autoZero"/>
        <c:auto val="1"/>
        <c:lblAlgn val="ctr"/>
        <c:lblOffset val="100"/>
        <c:noMultiLvlLbl val="0"/>
      </c:catAx>
      <c:valAx>
        <c:axId val="-2124039376"/>
        <c:scaling>
          <c:orientation val="minMax"/>
          <c:max val="1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500" b="0"/>
                  <a:t>DHI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404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312044327792"/>
          <c:y val="0.150614520976676"/>
          <c:w val="0.239687955672208"/>
          <c:h val="0.17511165205295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0.54071</cdr:x>
      <cdr:y>0.00217</cdr:y>
    </cdr:from>
    <cdr:to>
      <cdr:x>0.65131</cdr:x>
      <cdr:y>0.1223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70401" y="8491"/>
          <a:ext cx="914400" cy="46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500" dirty="0"/>
        </a:p>
      </cdr:txBody>
    </cdr:sp>
  </cdr:relSizeAnchor>
  <cdr:relSizeAnchor xmlns:cdr="http://schemas.openxmlformats.org/drawingml/2006/chartDrawing">
    <cdr:from>
      <cdr:x>0.17179</cdr:x>
      <cdr:y>0.17804</cdr:y>
    </cdr:from>
    <cdr:to>
      <cdr:x>0.23937</cdr:x>
      <cdr:y>0.29816</cdr:y>
    </cdr:to>
    <cdr:grpSp>
      <cdr:nvGrpSpPr>
        <cdr:cNvPr id="7" name="Group 6"/>
        <cdr:cNvGrpSpPr/>
      </cdr:nvGrpSpPr>
      <cdr:grpSpPr>
        <a:xfrm xmlns:a="http://schemas.openxmlformats.org/drawingml/2006/main">
          <a:off x="1379219" y="628209"/>
          <a:ext cx="542567" cy="423841"/>
          <a:chOff x="1420277" y="569408"/>
          <a:chExt cx="558803" cy="469891"/>
        </a:xfrm>
      </cdr:grpSpPr>
      <cdr:sp macro="" textlink="">
        <cdr:nvSpPr>
          <cdr:cNvPr id="5" name="Left Bracket 4"/>
          <cdr:cNvSpPr/>
        </cdr:nvSpPr>
        <cdr:spPr>
          <a:xfrm xmlns:a="http://schemas.openxmlformats.org/drawingml/2006/main" rot="5400000">
            <a:off x="1635132" y="570445"/>
            <a:ext cx="129093" cy="558803"/>
          </a:xfrm>
          <a:prstGeom xmlns:a="http://schemas.openxmlformats.org/drawingml/2006/main" prst="leftBracket">
            <a:avLst/>
          </a:prstGeom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US"/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1471079" y="569408"/>
            <a:ext cx="457200" cy="46989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500" dirty="0" smtClean="0"/>
              <a:t>***</a:t>
            </a:r>
            <a:endParaRPr lang="en-US" sz="1500" dirty="0"/>
          </a:p>
        </cdr:txBody>
      </cdr:sp>
    </cdr:grpSp>
  </cdr:relSizeAnchor>
  <cdr:relSizeAnchor xmlns:cdr="http://schemas.openxmlformats.org/drawingml/2006/chartDrawing">
    <cdr:from>
      <cdr:x>0.27772</cdr:x>
      <cdr:y>0.40912</cdr:y>
    </cdr:from>
    <cdr:to>
      <cdr:x>0.75207</cdr:x>
      <cdr:y>1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2229695" y="1443556"/>
          <a:ext cx="3808310" cy="208491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solidFill>
            <a:srgbClr val="FFFFFF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0.54071</cdr:x>
      <cdr:y>0.00217</cdr:y>
    </cdr:from>
    <cdr:to>
      <cdr:x>0.65131</cdr:x>
      <cdr:y>0.1223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70401" y="8491"/>
          <a:ext cx="914400" cy="46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500" dirty="0"/>
        </a:p>
      </cdr:txBody>
    </cdr:sp>
  </cdr:relSizeAnchor>
  <cdr:relSizeAnchor xmlns:cdr="http://schemas.openxmlformats.org/drawingml/2006/chartDrawing">
    <cdr:from>
      <cdr:x>0.17179</cdr:x>
      <cdr:y>0.17804</cdr:y>
    </cdr:from>
    <cdr:to>
      <cdr:x>0.23937</cdr:x>
      <cdr:y>0.29816</cdr:y>
    </cdr:to>
    <cdr:grpSp>
      <cdr:nvGrpSpPr>
        <cdr:cNvPr id="7" name="Group 6"/>
        <cdr:cNvGrpSpPr/>
      </cdr:nvGrpSpPr>
      <cdr:grpSpPr>
        <a:xfrm xmlns:a="http://schemas.openxmlformats.org/drawingml/2006/main">
          <a:off x="1379219" y="628209"/>
          <a:ext cx="542567" cy="423841"/>
          <a:chOff x="1420277" y="569408"/>
          <a:chExt cx="558803" cy="469891"/>
        </a:xfrm>
      </cdr:grpSpPr>
      <cdr:sp macro="" textlink="">
        <cdr:nvSpPr>
          <cdr:cNvPr id="5" name="Left Bracket 4"/>
          <cdr:cNvSpPr/>
        </cdr:nvSpPr>
        <cdr:spPr>
          <a:xfrm xmlns:a="http://schemas.openxmlformats.org/drawingml/2006/main" rot="5400000">
            <a:off x="1635132" y="570445"/>
            <a:ext cx="129093" cy="558803"/>
          </a:xfrm>
          <a:prstGeom xmlns:a="http://schemas.openxmlformats.org/drawingml/2006/main" prst="leftBracket">
            <a:avLst/>
          </a:prstGeom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US"/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1471079" y="569408"/>
            <a:ext cx="457200" cy="46989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500" dirty="0" smtClean="0"/>
              <a:t>***</a:t>
            </a:r>
            <a:endParaRPr lang="en-US" sz="1500" dirty="0"/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0.30159</cdr:x>
      <cdr:y>0.02327</cdr:y>
    </cdr:from>
    <cdr:to>
      <cdr:x>0.41219</cdr:x>
      <cdr:y>0.1434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93434" y="91024"/>
          <a:ext cx="914400" cy="46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dirty="0" smtClean="0"/>
            <a:t>***</a:t>
          </a:r>
          <a:endParaRPr lang="en-US" sz="1500" dirty="0"/>
        </a:p>
      </cdr:txBody>
    </cdr:sp>
  </cdr:relSizeAnchor>
  <cdr:relSizeAnchor xmlns:cdr="http://schemas.openxmlformats.org/drawingml/2006/chartDrawing">
    <cdr:from>
      <cdr:x>0.54071</cdr:x>
      <cdr:y>0.00217</cdr:y>
    </cdr:from>
    <cdr:to>
      <cdr:x>0.65131</cdr:x>
      <cdr:y>0.1223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70401" y="8491"/>
          <a:ext cx="914400" cy="469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500" dirty="0"/>
        </a:p>
      </cdr:txBody>
    </cdr:sp>
  </cdr:relSizeAnchor>
  <cdr:relSizeAnchor xmlns:cdr="http://schemas.openxmlformats.org/drawingml/2006/chartDrawing">
    <cdr:from>
      <cdr:x>0.17179</cdr:x>
      <cdr:y>0.17804</cdr:y>
    </cdr:from>
    <cdr:to>
      <cdr:x>0.23937</cdr:x>
      <cdr:y>0.29816</cdr:y>
    </cdr:to>
    <cdr:grpSp>
      <cdr:nvGrpSpPr>
        <cdr:cNvPr id="7" name="Group 6"/>
        <cdr:cNvGrpSpPr/>
      </cdr:nvGrpSpPr>
      <cdr:grpSpPr>
        <a:xfrm xmlns:a="http://schemas.openxmlformats.org/drawingml/2006/main">
          <a:off x="1379219" y="628209"/>
          <a:ext cx="542567" cy="423841"/>
          <a:chOff x="1420277" y="569408"/>
          <a:chExt cx="558803" cy="469891"/>
        </a:xfrm>
      </cdr:grpSpPr>
      <cdr:sp macro="" textlink="">
        <cdr:nvSpPr>
          <cdr:cNvPr id="5" name="Left Bracket 4"/>
          <cdr:cNvSpPr/>
        </cdr:nvSpPr>
        <cdr:spPr>
          <a:xfrm xmlns:a="http://schemas.openxmlformats.org/drawingml/2006/main" rot="5400000">
            <a:off x="1635132" y="570445"/>
            <a:ext cx="129093" cy="558803"/>
          </a:xfrm>
          <a:prstGeom xmlns:a="http://schemas.openxmlformats.org/drawingml/2006/main" prst="leftBracket">
            <a:avLst/>
          </a:prstGeom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US"/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1471079" y="569408"/>
            <a:ext cx="457200" cy="46989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500" dirty="0" smtClean="0"/>
              <a:t>***</a:t>
            </a:r>
            <a:endParaRPr lang="en-US" sz="1500" dirty="0"/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0.08976</cdr:x>
      <cdr:y>0.39406</cdr:y>
    </cdr:from>
    <cdr:to>
      <cdr:x>0.75207</cdr:x>
      <cdr:y>0.40011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738689" y="1586457"/>
          <a:ext cx="5450571" cy="2434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0.18004</cdr:x>
      <cdr:y>0.30941</cdr:y>
    </cdr:from>
    <cdr:to>
      <cdr:x>0.2482</cdr:x>
      <cdr:y>0.42613</cdr:y>
    </cdr:to>
    <cdr:grpSp>
      <cdr:nvGrpSpPr>
        <cdr:cNvPr id="3" name="Group 2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1481657" y="1245654"/>
          <a:ext cx="560930" cy="469903"/>
          <a:chOff x="1392202" y="-3013759"/>
          <a:chExt cx="163424" cy="503460"/>
        </a:xfrm>
      </cdr:grpSpPr>
      <cdr:sp macro="" textlink="">
        <cdr:nvSpPr>
          <cdr:cNvPr id="4" name="Left Bracket 3"/>
          <cdr:cNvSpPr/>
        </cdr:nvSpPr>
        <cdr:spPr>
          <a:xfrm xmlns:a="http://schemas.openxmlformats.org/drawingml/2006/main" rot="5400000">
            <a:off x="1404785" y="-2794410"/>
            <a:ext cx="137649" cy="162815"/>
          </a:xfrm>
          <a:prstGeom xmlns:a="http://schemas.openxmlformats.org/drawingml/2006/main" prst="leftBracket">
            <a:avLst/>
          </a:prstGeom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anchor="ctr"/>
          <a:lstStyle xmlns:a="http://schemas.openxmlformats.org/drawingml/2006/main"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cdr:txBody>
      </cdr:sp>
      <cdr:sp macro="" textlink="">
        <cdr:nvSpPr>
          <cdr:cNvPr id="5" name="TextBox 4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422415" y="-3013759"/>
            <a:ext cx="133211" cy="50346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/>
          <a:lstStyle xmlns:a="http://schemas.openxmlformats.org/drawingml/2006/main"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500" dirty="0" smtClean="0">
                <a:latin typeface="Calibri" pitchFamily="34" charset="0"/>
              </a:rPr>
              <a:t>* (.01)</a:t>
            </a:r>
            <a:endParaRPr lang="en-US" sz="1500" dirty="0">
              <a:latin typeface="Calibri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0.08976</cdr:x>
      <cdr:y>0.39164</cdr:y>
    </cdr:from>
    <cdr:to>
      <cdr:x>0.79835</cdr:x>
      <cdr:y>0.39322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738689" y="1576691"/>
          <a:ext cx="5831412" cy="636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0.21065</cdr:x>
      <cdr:y>0.17718</cdr:y>
    </cdr:from>
    <cdr:to>
      <cdr:x>0.6929</cdr:x>
      <cdr:y>0.21346</cdr:y>
    </cdr:to>
    <cdr:sp macro="" textlink="">
      <cdr:nvSpPr>
        <cdr:cNvPr id="7" name="Left Bracket 6"/>
        <cdr:cNvSpPr/>
      </cdr:nvSpPr>
      <cdr:spPr>
        <a:xfrm xmlns:a="http://schemas.openxmlformats.org/drawingml/2006/main" rot="5400000">
          <a:off x="3644897" y="-1198021"/>
          <a:ext cx="146055" cy="3968756"/>
        </a:xfrm>
        <a:prstGeom xmlns:a="http://schemas.openxmlformats.org/drawingml/2006/main" prst="leftBracke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0.39075</cdr:x>
      <cdr:y>0.11935</cdr:y>
    </cdr:from>
    <cdr:to>
      <cdr:x>0.49865</cdr:x>
      <cdr:y>0.22464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15743" y="480507"/>
          <a:ext cx="887947" cy="423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500" dirty="0" smtClean="0"/>
            <a:t>***</a:t>
          </a:r>
          <a:endParaRPr lang="en-US" sz="1500" dirty="0"/>
        </a:p>
      </cdr:txBody>
    </cdr:sp>
  </cdr:relSizeAnchor>
  <cdr:relSizeAnchor xmlns:cdr="http://schemas.openxmlformats.org/drawingml/2006/chartDrawing">
    <cdr:from>
      <cdr:x>0.1774</cdr:x>
      <cdr:y>0.27546</cdr:y>
    </cdr:from>
    <cdr:to>
      <cdr:x>0.24891</cdr:x>
      <cdr:y>0.42013</cdr:y>
    </cdr:to>
    <cdr:grpSp>
      <cdr:nvGrpSpPr>
        <cdr:cNvPr id="5" name="Group 4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1459931" y="1108974"/>
          <a:ext cx="588499" cy="582427"/>
          <a:chOff x="1366137" y="-7577473"/>
          <a:chExt cx="47614" cy="539427"/>
        </a:xfrm>
      </cdr:grpSpPr>
      <cdr:sp macro="" textlink="">
        <cdr:nvSpPr>
          <cdr:cNvPr id="6" name="Left Bracket 5"/>
          <cdr:cNvSpPr/>
        </cdr:nvSpPr>
        <cdr:spPr>
          <a:xfrm xmlns:a="http://schemas.openxmlformats.org/drawingml/2006/main" rot="5400000">
            <a:off x="1316114" y="-7278950"/>
            <a:ext cx="147483" cy="47438"/>
          </a:xfrm>
          <a:prstGeom xmlns:a="http://schemas.openxmlformats.org/drawingml/2006/main" prst="leftBracket">
            <a:avLst/>
          </a:prstGeom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anchor="ctr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cdr:txBody>
      </cdr:sp>
      <cdr:sp macro="" textlink="">
        <cdr:nvSpPr>
          <cdr:cNvPr id="9" name="TextBox 8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374938" y="-7577473"/>
            <a:ext cx="38813" cy="53942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500" dirty="0" smtClean="0">
                <a:latin typeface="Calibri" pitchFamily="34" charset="0"/>
              </a:rPr>
              <a:t>* (.01)</a:t>
            </a:r>
            <a:endParaRPr lang="en-US" sz="1500" dirty="0">
              <a:latin typeface="Calibri" pitchFamily="34" charset="0"/>
            </a:endParaRPr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0.20196</cdr:x>
      <cdr:y>0.06427</cdr:y>
    </cdr:from>
    <cdr:to>
      <cdr:x>0.45553</cdr:x>
      <cdr:y>0.10366</cdr:y>
    </cdr:to>
    <cdr:sp macro="" textlink="">
      <cdr:nvSpPr>
        <cdr:cNvPr id="2" name="Left Bracket 1"/>
        <cdr:cNvSpPr/>
      </cdr:nvSpPr>
      <cdr:spPr>
        <a:xfrm xmlns:a="http://schemas.openxmlformats.org/drawingml/2006/main" rot="5400000">
          <a:off x="2657470" y="-741672"/>
          <a:ext cx="146053" cy="2106086"/>
        </a:xfrm>
        <a:prstGeom xmlns:a="http://schemas.openxmlformats.org/drawingml/2006/main" prst="leftBracke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0C946E-F385-4DBC-BF9F-63DAC5163B05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8DF851-775E-418C-A5DB-63F6E799C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76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70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3D2EF8-BF89-4810-A8CE-9283D69B8B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57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smtClean="0"/>
              <a:t>- There were no significant differences between the immediate/ delayed groups by discharge or follow-up, demonstrating that both groups achieved similar results. </a:t>
            </a:r>
            <a:endParaRPr lang="en-AU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mtClean="0"/>
              <a:t>- </a:t>
            </a:r>
            <a:r>
              <a:rPr lang="en-AU" smtClean="0"/>
              <a:t>The significant improvements in self-reported dizziness impairment and functional gait and balance performances maintained three-months after discharge</a:t>
            </a:r>
          </a:p>
          <a:p>
            <a:pPr>
              <a:spcBef>
                <a:spcPct val="0"/>
              </a:spcBef>
            </a:pPr>
            <a:r>
              <a:rPr lang="en-US" smtClean="0"/>
              <a:t>- </a:t>
            </a:r>
            <a:r>
              <a:rPr lang="en-AU" smtClean="0"/>
              <a:t>No significant differences in the improvement achieved in self-reported dizziness impairment (VST, DHI, DHI sub-categories) and balance confidence (ABC-6) between the immediate and delayed groups.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259408-69AD-423B-8E30-713968AC68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33C7D2F-769C-E342-8061-54D3D5B18238}" type="slidenum">
              <a:rPr lang="en-AU">
                <a:solidFill>
                  <a:srgbClr val="000000"/>
                </a:solidFill>
                <a:latin typeface="Arial" charset="0"/>
              </a:rPr>
              <a:pPr eaLnBrk="1" hangingPunct="1"/>
              <a:t>38</a:t>
            </a:fld>
            <a:endParaRPr lang="en-A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Calibri" charset="0"/>
              <a:buAutoNum type="arabicPeriod"/>
            </a:pPr>
            <a:r>
              <a:rPr lang="en-US">
                <a:latin typeface="Arial" charset="0"/>
              </a:rPr>
              <a:t>The responses requested for each question are Yes, Sometimes and No.</a:t>
            </a:r>
          </a:p>
          <a:p>
            <a:pPr marL="228600" indent="-228600" eaLnBrk="1" hangingPunct="1">
              <a:spcBef>
                <a:spcPct val="0"/>
              </a:spcBef>
              <a:buFont typeface="Calibri" charset="0"/>
              <a:buNone/>
            </a:pPr>
            <a:r>
              <a:rPr lang="en-US">
                <a:latin typeface="Arial" charset="0"/>
              </a:rPr>
              <a:t>The Questions on the VST are: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AU" sz="800">
                <a:latin typeface="Times New Roman" charset="0"/>
                <a:cs typeface="Times New Roman" charset="0"/>
              </a:rPr>
              <a:t>	Do you have a feeling that things are spinning or moving around?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AU" sz="800">
                <a:latin typeface="Arial" charset="0"/>
              </a:rPr>
              <a:t>	</a:t>
            </a:r>
            <a:r>
              <a:rPr lang="en-AU" sz="800">
                <a:latin typeface="Times New Roman" charset="0"/>
              </a:rPr>
              <a:t>Do you feel unsteady, as though you may lose your balance?</a:t>
            </a:r>
            <a:endParaRPr lang="en-AU" sz="800">
              <a:latin typeface="Arial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r>
              <a:rPr lang="en-AU" sz="800">
                <a:latin typeface="Arial" charset="0"/>
              </a:rPr>
              <a:t>	</a:t>
            </a:r>
            <a:r>
              <a:rPr lang="en-AU" sz="800">
                <a:latin typeface="Times New Roman" charset="0"/>
              </a:rPr>
              <a:t>Does bending over and/ or looking up at the sky make you feel dizzy?</a:t>
            </a:r>
            <a:endParaRPr lang="en-AU" sz="800">
              <a:latin typeface="Arial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r>
              <a:rPr lang="en-AU" sz="800">
                <a:latin typeface="Arial" charset="0"/>
              </a:rPr>
              <a:t>	</a:t>
            </a:r>
            <a:r>
              <a:rPr lang="en-AU" sz="800">
                <a:latin typeface="Times New Roman" charset="0"/>
              </a:rPr>
              <a:t>Does lying down and/ or turning over in bed make you feel dizzy?</a:t>
            </a:r>
            <a:endParaRPr lang="en-AU" sz="800">
              <a:latin typeface="Arial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r>
              <a:rPr lang="en-AU" sz="800">
                <a:latin typeface="Arial" charset="0"/>
              </a:rPr>
              <a:t>	</a:t>
            </a:r>
            <a:r>
              <a:rPr lang="en-AU" sz="800">
                <a:latin typeface="Times New Roman" charset="0"/>
              </a:rPr>
              <a:t>Does moving your head quickly from side to side make you feel dizzy?</a:t>
            </a:r>
            <a:endParaRPr lang="en-AU" sz="800">
              <a:latin typeface="Arial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r>
              <a:rPr lang="en-US">
                <a:latin typeface="Arial" charset="0"/>
              </a:rPr>
              <a:t>2. </a:t>
            </a:r>
            <a:r>
              <a:rPr lang="en-AU" sz="900">
                <a:latin typeface="Arial" charset="0"/>
              </a:rPr>
              <a:t>Yes = 2 Points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AU" sz="900">
                <a:latin typeface="Arial" charset="0"/>
              </a:rPr>
              <a:t>Sometimes 	= 1 point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AU" sz="900">
                <a:latin typeface="Arial" charset="0"/>
              </a:rPr>
              <a:t>No = 0 points</a:t>
            </a:r>
          </a:p>
          <a:p>
            <a:pPr marL="228600" indent="-228600" eaLnBrk="1" hangingPunct="1">
              <a:spcBef>
                <a:spcPct val="0"/>
              </a:spcBef>
            </a:pPr>
            <a:r>
              <a:rPr lang="en-AU" sz="900">
                <a:latin typeface="Arial" charset="0"/>
              </a:rPr>
              <a:t>TOTAL out of 10 points</a:t>
            </a:r>
            <a:endParaRPr lang="en-US" sz="9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4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630 bed hospital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8DF851-775E-418C-A5DB-63F6E799CE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6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All clinical diagnostic tests were completed by a trained vestibular physiotherapist on initial assessment to categorise patients as vestibualr or non-vestibular.</a:t>
            </a:r>
          </a:p>
          <a:p>
            <a:pPr>
              <a:spcBef>
                <a:spcPct val="0"/>
              </a:spcBef>
            </a:pPr>
            <a:r>
              <a:rPr lang="en-US" smtClean="0"/>
              <a:t>I performed all diagnostic assessments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1FF600-B79A-4FC3-A42E-5988E9E6A162}" type="slidenum">
              <a:rPr lang="en-AU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AU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622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talk about each specific OM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8DF851-775E-418C-A5DB-63F6E799CE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No significant worsening between discharge and follow-up assessment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17264-8129-46F8-AC85-9C82C2BAAB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9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No significant worsening between discharge and follow-up assessment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Discuss what VST means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066048-E3AE-46D0-A9D5-F76DC2FAA4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2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2</a:t>
            </a:r>
            <a:r>
              <a:rPr lang="en-US" baseline="0" dirty="0" smtClean="0"/>
              <a:t> point change </a:t>
            </a:r>
            <a:r>
              <a:rPr lang="en-US" baseline="0" dirty="0" err="1" smtClean="0"/>
              <a:t>clinicallly</a:t>
            </a:r>
            <a:r>
              <a:rPr lang="en-US" baseline="0" dirty="0" smtClean="0"/>
              <a:t> meaningful change</a:t>
            </a:r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2CBC8B-104F-42FA-B177-1E7D789A52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4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EFD705-8341-4729-8866-D7C888625EB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24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204CAD-AAEB-4703-92A8-B58DE15080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1A80-C5AD-4B11-AACF-FE8592660932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E863-9DAA-4014-82FC-D985DEC46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96E3-A358-42C3-8654-4713ECEA6BB9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FEA0-5E43-4507-B0DC-0D30ECD0A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04B1-B8D3-41F6-9D3A-9A33A9207CFE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86AFE-63F0-4A74-838C-E7151DCFA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427E-34D3-4098-9FF1-063ABE2E2156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067F-F8F2-4B4C-B8B7-9BDF1F17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7892-E5F7-4CB4-A228-776375536FFB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6065A-8BEB-40B0-BAC7-EB9FF47D2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3A9A-355F-4DAB-A6D4-31C72389ED63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5E7F-6ED9-4C09-A94F-9A3CF3314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0445-4021-4676-9518-8B29B91CA390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A78C-4700-4D4B-B8F9-4FB723F02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FC254-0138-4059-9880-DA607488CB5F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3194-EFE2-4820-B002-527F9A40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EF5B-164F-4361-ABFE-39BE521BB92B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E2DD-DE22-4EFB-897A-2BD0DD54E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5A47-D7FA-4E01-8D33-C2EDF1DBBAB8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1A2C1-0518-43D7-894A-467A6FCB5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EEA04-D77E-4717-92E2-60EEBA8D633B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8526-E017-4BA8-B240-C39EC0F4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0B2334-2B3B-4D26-9AD4-5397954A86E3}" type="datetimeFigureOut">
              <a:rPr lang="en-US"/>
              <a:pPr>
                <a:defRPr/>
              </a:pPr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B670A3-3B11-4D54-BE13-8C6CA8BA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emf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em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4454" y="3363698"/>
            <a:ext cx="6400800" cy="1368425"/>
          </a:xfrm>
        </p:spPr>
        <p:txBody>
          <a:bodyPr rtlCol="0">
            <a:normAutofit lnSpcReduction="10000"/>
          </a:bodyPr>
          <a:lstStyle/>
          <a:p>
            <a:pPr marL="26988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/>
              <a:buNone/>
              <a:defRPr/>
            </a:pPr>
            <a:r>
              <a:rPr lang="en-AU" sz="2400" dirty="0" smtClean="0">
                <a:solidFill>
                  <a:srgbClr val="320E04"/>
                </a:solidFill>
              </a:rPr>
              <a:t>Vicky Stewart (nee Woodhead), </a:t>
            </a:r>
            <a:r>
              <a:rPr lang="en-AU" sz="2400" dirty="0" err="1" smtClean="0">
                <a:solidFill>
                  <a:srgbClr val="320E04"/>
                </a:solidFill>
              </a:rPr>
              <a:t>BPhty</a:t>
            </a:r>
            <a:r>
              <a:rPr lang="en-AU" sz="2400" dirty="0" smtClean="0">
                <a:solidFill>
                  <a:srgbClr val="320E04"/>
                </a:solidFill>
              </a:rPr>
              <a:t> </a:t>
            </a:r>
          </a:p>
          <a:p>
            <a:pPr marL="26988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/>
              <a:buNone/>
              <a:defRPr/>
            </a:pPr>
            <a:r>
              <a:rPr lang="en-AU" sz="2400" dirty="0" smtClean="0">
                <a:solidFill>
                  <a:srgbClr val="320E04"/>
                </a:solidFill>
              </a:rPr>
              <a:t>Senior Physiotherapist, TPCH; PhD student, ACU   </a:t>
            </a:r>
          </a:p>
          <a:p>
            <a:pPr marL="26988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/>
              <a:buNone/>
              <a:defRPr/>
            </a:pPr>
            <a:endParaRPr lang="en-AU" sz="2400" dirty="0" smtClean="0">
              <a:solidFill>
                <a:srgbClr val="320E04"/>
              </a:solidFill>
            </a:endParaRPr>
          </a:p>
          <a:p>
            <a:pPr marL="26988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Arial"/>
              <a:buNone/>
              <a:defRPr/>
            </a:pPr>
            <a:r>
              <a:rPr lang="en-AU" sz="2400" dirty="0" err="1" smtClean="0">
                <a:solidFill>
                  <a:srgbClr val="320E04"/>
                </a:solidFill>
              </a:rPr>
              <a:t>Vicky_stewart@hotmail.com.au</a:t>
            </a:r>
            <a:endParaRPr lang="en-AU" altLang="en-US" sz="2400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AU" altLang="en-US" dirty="0" smtClean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AU" altLang="en-US" sz="4000" b="1" dirty="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50863" y="1813785"/>
            <a:ext cx="8020579" cy="112183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r>
              <a:rPr lang="en-A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Clinical Effectiveness 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of </a:t>
            </a:r>
            <a:r>
              <a:rPr lang="en-A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Physiotherapy-led Vestibular Service in tertiary </a:t>
            </a:r>
            <a:r>
              <a:rPr lang="en-AU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hospital</a:t>
            </a:r>
            <a:endParaRPr lang="en-AU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3752" y="4955870"/>
            <a:ext cx="63918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PhD Supervisors: 	Prof. Nancy Low Choy</a:t>
            </a:r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&amp; Dr. </a:t>
            </a:r>
            <a:r>
              <a:rPr lang="en-US" sz="2000" dirty="0" err="1" smtClean="0">
                <a:latin typeface="+mj-lt"/>
              </a:rPr>
              <a:t>Dilani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Mendis</a:t>
            </a:r>
            <a:endParaRPr lang="en-US" sz="2000" dirty="0" smtClean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36358" y="440600"/>
            <a:ext cx="3442009" cy="933205"/>
            <a:chOff x="2222454" y="440600"/>
            <a:chExt cx="3442009" cy="933205"/>
          </a:xfrm>
        </p:grpSpPr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2924438" y="451467"/>
              <a:ext cx="2740025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AU" dirty="0"/>
                <a:t>The Prince Charles Hospital  </a:t>
              </a:r>
              <a:endParaRPr lang="en-AU" b="1" dirty="0"/>
            </a:p>
            <a:p>
              <a:pPr algn="ctr" eaLnBrk="1" hangingPunct="1"/>
              <a:r>
                <a:rPr lang="en-AU" dirty="0" smtClean="0"/>
                <a:t>Metro North Hospital </a:t>
              </a:r>
              <a:endParaRPr lang="en-AU" dirty="0"/>
            </a:p>
            <a:p>
              <a:pPr algn="ctr" eaLnBrk="1" hangingPunct="1"/>
              <a:r>
                <a:rPr lang="en-AU" dirty="0"/>
                <a:t>and Health </a:t>
              </a:r>
              <a:r>
                <a:rPr lang="en-AU" dirty="0" smtClean="0"/>
                <a:t>Service</a:t>
              </a:r>
              <a:endParaRPr lang="en-AU" b="1" dirty="0"/>
            </a:p>
          </p:txBody>
        </p:sp>
        <p:pic>
          <p:nvPicPr>
            <p:cNvPr id="8" name="Picture 5" descr="TPCH 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454" y="440600"/>
              <a:ext cx="674688" cy="86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9" descr="2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6" y="436054"/>
            <a:ext cx="6715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Grp="1" noChangeAspect="1" noChangeArrowheads="1"/>
          </p:cNvPicPr>
          <p:nvPr>
            <p:ph type="ctr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404" y="5964448"/>
            <a:ext cx="7920038" cy="647700"/>
          </a:xfrm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8" t="34897" r="8631" b="34521"/>
          <a:stretch/>
        </p:blipFill>
        <p:spPr bwMode="auto">
          <a:xfrm>
            <a:off x="6687404" y="581460"/>
            <a:ext cx="1884040" cy="695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400" dirty="0" smtClean="0">
                <a:solidFill>
                  <a:srgbClr val="000000"/>
                </a:solidFill>
                <a:latin typeface="Georgia" pitchFamily="18" charset="0"/>
              </a:rPr>
              <a:t>Vestibular Disorder Diagnosis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860733"/>
              </p:ext>
            </p:extLst>
          </p:nvPr>
        </p:nvGraphicFramePr>
        <p:xfrm>
          <a:off x="306388" y="1290638"/>
          <a:ext cx="8159750" cy="4821556"/>
        </p:xfrm>
        <a:graphic>
          <a:graphicData uri="http://schemas.openxmlformats.org/drawingml/2006/table">
            <a:tbl>
              <a:tblPr/>
              <a:tblGrid>
                <a:gridCol w="5556250"/>
                <a:gridCol w="2603500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Diagnosis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Positive </a:t>
                      </a: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Hallpike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Dix, Head Roll Test </a:t>
                      </a:r>
                      <a:r>
                        <a:rPr lang="en-AU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en-AU" sz="140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Bhattachayya</a:t>
                      </a:r>
                      <a:r>
                        <a:rPr lang="en-AU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, 2008)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BPPV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Positive head impulse test / video head impulse test + Acute vestibular crisis history (nil central features) </a:t>
                      </a:r>
                      <a:r>
                        <a:rPr lang="en-AU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en-AU" sz="140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Luxon</a:t>
                      </a:r>
                      <a:r>
                        <a:rPr lang="en-AU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, 2007)</a:t>
                      </a:r>
                      <a:endParaRPr lang="en-US" sz="1400" i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Acute vestibular neuritis, unilateral/ bilateral vestibular hypofunction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Episodic symptoms of fluctuant hearing loss, vertigo, tinnitus or ear blockage confirmed by a specialist </a:t>
                      </a:r>
                      <a:r>
                        <a:rPr lang="en-AU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en-AU" sz="140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Luxon</a:t>
                      </a:r>
                      <a:r>
                        <a:rPr lang="en-AU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, 2007)</a:t>
                      </a:r>
                      <a:endParaRPr lang="en-US" sz="1400" i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Meniere’s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Migraine headaches as per international headache criteria and vestibular symptoms of imbalance, vertigo/ dizziness/ unsteadiness </a:t>
                      </a:r>
                      <a:r>
                        <a:rPr lang="en-AU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en-AU" sz="140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Lempert</a:t>
                      </a:r>
                      <a:r>
                        <a:rPr lang="en-AU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, 2013)</a:t>
                      </a:r>
                      <a:endParaRPr lang="en-US" sz="1400" i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Migraine Vertigo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Direction-changing gaze-evoked nystagmus or pure down-beating/ up-beating/ torsional nystagmus </a:t>
                      </a:r>
                      <a:r>
                        <a:rPr lang="en-AU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(</a:t>
                      </a:r>
                      <a:r>
                        <a:rPr lang="en-AU" sz="1400" i="1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Herdman</a:t>
                      </a:r>
                      <a:r>
                        <a:rPr lang="en-AU" sz="1400" i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, 2000)</a:t>
                      </a:r>
                      <a:endParaRPr lang="en-US" sz="1400" i="1" kern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Indicative of central pathology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3577" name="TextBox 4"/>
          <p:cNvSpPr txBox="1">
            <a:spLocks noChangeArrowheads="1"/>
          </p:cNvSpPr>
          <p:nvPr/>
        </p:nvSpPr>
        <p:spPr bwMode="auto">
          <a:xfrm>
            <a:off x="457200" y="6189994"/>
            <a:ext cx="8008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Calibri" pitchFamily="34" charset="0"/>
              </a:rPr>
              <a:t>If unclear and symptoms of vestibular dysfunction presented, the patient was categorised as ‘other vestibular’ and referred for further specialist assessment </a:t>
            </a: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AU" sz="3800" dirty="0">
                <a:solidFill>
                  <a:srgbClr val="000000"/>
                </a:solidFill>
                <a:latin typeface="Georgia" pitchFamily="18" charset="0"/>
              </a:rPr>
              <a:t>Outcome </a:t>
            </a:r>
            <a:r>
              <a:rPr lang="en-AU" sz="3800" dirty="0" smtClean="0">
                <a:solidFill>
                  <a:srgbClr val="000000"/>
                </a:solidFill>
                <a:latin typeface="Georgia" pitchFamily="18" charset="0"/>
              </a:rPr>
              <a:t>Measures </a:t>
            </a:r>
            <a:r>
              <a:rPr lang="en-AU" sz="3400" dirty="0" smtClean="0">
                <a:latin typeface="Georgia" charset="0"/>
              </a:rPr>
              <a:t/>
            </a:r>
            <a:br>
              <a:rPr lang="en-AU" sz="3400" dirty="0" smtClean="0">
                <a:latin typeface="Georgia" charset="0"/>
              </a:rPr>
            </a:br>
            <a:r>
              <a:rPr lang="en-AU" sz="2000" dirty="0" smtClean="0">
                <a:latin typeface="Georgia" charset="0"/>
              </a:rPr>
              <a:t>Initial/ Discharge/ Follow-up assessment</a:t>
            </a:r>
            <a:endParaRPr lang="en-AU" sz="2000" dirty="0">
              <a:latin typeface="Georgia" charset="0"/>
            </a:endParaRP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457200" y="1395167"/>
            <a:ext cx="8229600" cy="4730996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AU" sz="2200" dirty="0" smtClean="0">
                <a:latin typeface="Arial" charset="0"/>
                <a:cs typeface="Arial" charset="0"/>
              </a:rPr>
              <a:t>Subjective improvement in dizziness </a:t>
            </a:r>
            <a:r>
              <a:rPr lang="en-AU" sz="15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(McDonnell, 2015</a:t>
            </a:r>
            <a:r>
              <a:rPr lang="en-AU" sz="15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en-AU" sz="15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en-AU" sz="1800" dirty="0" smtClean="0">
                <a:latin typeface="Arial" charset="0"/>
                <a:cs typeface="Arial" charset="0"/>
              </a:rPr>
              <a:t>Patient report improved/ same/ worse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endParaRPr lang="en-AU" sz="1800" dirty="0" smtClean="0"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AU" sz="2200" dirty="0" smtClean="0">
                <a:latin typeface="Arial" charset="0"/>
                <a:cs typeface="Arial" charset="0"/>
              </a:rPr>
              <a:t>Vestibular Screening Tool (VST) </a:t>
            </a:r>
            <a:r>
              <a:rPr lang="en-AU" sz="15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AU" sz="15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Stewart, </a:t>
            </a:r>
            <a:r>
              <a:rPr lang="en-AU" sz="15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2015</a:t>
            </a:r>
            <a:r>
              <a:rPr lang="en-AU" sz="15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en-AU" sz="7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AU" sz="1800" dirty="0" smtClean="0">
                <a:latin typeface="Arial" charset="0"/>
                <a:cs typeface="Arial" charset="0"/>
              </a:rPr>
              <a:t>Scores of ≥4/8 indicate vestibular disorder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AU" sz="1800" dirty="0" smtClean="0">
                <a:latin typeface="Arial" charset="0"/>
                <a:cs typeface="Arial" charset="0"/>
              </a:rPr>
              <a:t>Demonstrates concurrent validity with DHI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AU" sz="1800" dirty="0" smtClean="0">
                <a:latin typeface="Arial" charset="0"/>
                <a:cs typeface="Arial" charset="0"/>
              </a:rPr>
              <a:t>2 point change demonstrates clinically meaningful change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AU" sz="1800" dirty="0" smtClean="0"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AU" sz="2200" dirty="0" smtClean="0">
                <a:latin typeface="Arial" charset="0"/>
                <a:cs typeface="Arial" charset="0"/>
              </a:rPr>
              <a:t>Dizziness Handicap Inventory (DHI) </a:t>
            </a:r>
            <a:r>
              <a:rPr lang="en-AU" sz="15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(Jacobson, 1990)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AU" sz="1800" dirty="0" smtClean="0">
                <a:latin typeface="Arial" charset="0"/>
                <a:cs typeface="Arial" charset="0"/>
              </a:rPr>
              <a:t>Scores &gt;60 </a:t>
            </a:r>
            <a:r>
              <a:rPr lang="en-AU" sz="1800" dirty="0">
                <a:latin typeface="Arial" charset="0"/>
                <a:cs typeface="Arial" charset="0"/>
              </a:rPr>
              <a:t>=</a:t>
            </a:r>
            <a:r>
              <a:rPr lang="en-AU" sz="1800" dirty="0" smtClean="0">
                <a:latin typeface="Arial" charset="0"/>
                <a:cs typeface="Arial" charset="0"/>
              </a:rPr>
              <a:t> severe vestibular dysfunction, greater functional impairment </a:t>
            </a:r>
            <a:r>
              <a:rPr lang="en-AU" sz="15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(Whitney, 2004</a:t>
            </a:r>
            <a:r>
              <a:rPr lang="en-AU" sz="15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AU" sz="15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AU" sz="2200" dirty="0" smtClean="0">
                <a:latin typeface="Arial" charset="0"/>
                <a:cs typeface="Arial" charset="0"/>
              </a:rPr>
              <a:t>Functional Gait Assessment (FGA) </a:t>
            </a:r>
            <a:r>
              <a:rPr lang="en-AU" sz="15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AU" sz="15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Wrisley</a:t>
            </a:r>
            <a:r>
              <a:rPr lang="en-AU" sz="15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2004; </a:t>
            </a:r>
            <a:r>
              <a:rPr lang="en-AU" sz="15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Wrisley</a:t>
            </a:r>
            <a:r>
              <a:rPr lang="en-AU" sz="15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2010)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AU" sz="1800" dirty="0" smtClean="0">
                <a:latin typeface="Arial" charset="0"/>
                <a:cs typeface="Arial" charset="0"/>
              </a:rPr>
              <a:t>≤22/30 predict prospective older fallers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AU" sz="1800" dirty="0" smtClean="0"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AU" sz="2200" dirty="0">
                <a:latin typeface="Arial" charset="0"/>
                <a:cs typeface="Arial" charset="0"/>
              </a:rPr>
              <a:t>Activities Balance Confidence Scale </a:t>
            </a:r>
            <a:r>
              <a:rPr lang="en-AU" sz="2200" dirty="0" smtClean="0">
                <a:latin typeface="Arial" charset="0"/>
                <a:cs typeface="Arial" charset="0"/>
              </a:rPr>
              <a:t>– Short form </a:t>
            </a:r>
            <a:r>
              <a:rPr lang="en-AU" sz="15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AU" sz="1500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Schepens</a:t>
            </a:r>
            <a:r>
              <a:rPr lang="en-AU" sz="15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2010)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en-AU" sz="1800" dirty="0">
                <a:latin typeface="Arial" charset="0"/>
                <a:cs typeface="Arial" charset="0"/>
              </a:rPr>
              <a:t>Balance confidence measure 0-100%.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AU" sz="1800" dirty="0" smtClean="0"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AU" sz="15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AU" sz="2200" dirty="0" smtClean="0">
              <a:latin typeface="Arial" charset="0"/>
              <a:cs typeface="Arial" charset="0"/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548019"/>
              </p:ext>
            </p:extLst>
          </p:nvPr>
        </p:nvGraphicFramePr>
        <p:xfrm>
          <a:off x="232012" y="1401980"/>
          <a:ext cx="8748214" cy="492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336"/>
                <a:gridCol w="1882561"/>
                <a:gridCol w="1900997"/>
                <a:gridCol w="1937320"/>
              </a:tblGrid>
              <a:tr h="9777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Characteristics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</a:t>
                      </a:r>
                    </a:p>
                    <a:p>
                      <a:pPr algn="ctr"/>
                      <a:r>
                        <a:rPr lang="en-US" sz="2400" dirty="0" smtClean="0"/>
                        <a:t>Group (n=193)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Immediate</a:t>
                      </a:r>
                      <a:r>
                        <a:rPr lang="en-US" sz="2400" baseline="0" dirty="0" smtClean="0"/>
                        <a:t> Intervention (n=112)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Delayed Intervention (n=81)</a:t>
                      </a:r>
                      <a:endParaRPr lang="en-US" sz="2400" dirty="0"/>
                    </a:p>
                  </a:txBody>
                  <a:tcPr/>
                </a:tc>
              </a:tr>
              <a:tr h="67111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Mean age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AU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± SD (y)</a:t>
                      </a:r>
                      <a:endParaRPr lang="en-AU" sz="180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64 </a:t>
                      </a:r>
                      <a:r>
                        <a:rPr lang="en-AU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±</a:t>
                      </a: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15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19–94)</a:t>
                      </a:r>
                      <a:endParaRPr lang="en-AU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63 </a:t>
                      </a:r>
                      <a:r>
                        <a:rPr lang="en-AU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±</a:t>
                      </a: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16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30–94)</a:t>
                      </a:r>
                      <a:endParaRPr lang="en-AU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65 ± 14 </a:t>
                      </a:r>
                      <a:r>
                        <a:rPr lang="en-AU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AU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19–91)</a:t>
                      </a:r>
                      <a:endParaRPr lang="en-AU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/>
                </a:tc>
              </a:tr>
              <a:tr h="60050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Female, n (%)</a:t>
                      </a:r>
                      <a:endParaRPr lang="en-AU" sz="180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115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59.6)</a:t>
                      </a:r>
                      <a:endParaRPr lang="en-AU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63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56.3)</a:t>
                      </a:r>
                      <a:endParaRPr lang="en-AU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52 </a:t>
                      </a:r>
                      <a:r>
                        <a:rPr lang="en-AU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AU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64.2)</a:t>
                      </a:r>
                      <a:endParaRPr lang="en-AU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/>
                </a:tc>
              </a:tr>
              <a:tr h="56286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Falls past 12-months, n</a:t>
                      </a:r>
                      <a:r>
                        <a:rPr lang="en-AU" sz="1800" baseline="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AU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(%)</a:t>
                      </a:r>
                      <a:endParaRPr lang="en-AU" sz="180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57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29.5)</a:t>
                      </a:r>
                      <a:endParaRPr lang="en-AU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28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25.5)</a:t>
                      </a:r>
                      <a:endParaRPr lang="en-AU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29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36.7)</a:t>
                      </a:r>
                      <a:endParaRPr lang="en-AU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/>
                </a:tc>
              </a:tr>
              <a:tr h="66156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Independent Gait,</a:t>
                      </a:r>
                      <a:r>
                        <a:rPr lang="en-AU" sz="1800" baseline="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AU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n (%)</a:t>
                      </a:r>
                      <a:endParaRPr lang="en-AU" sz="180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152</a:t>
                      </a:r>
                      <a:r>
                        <a:rPr lang="en-US" sz="1800" baseline="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(78.8</a:t>
                      </a: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AU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77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77.8)</a:t>
                      </a:r>
                      <a:endParaRPr lang="en-AU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75 </a:t>
                      </a:r>
                      <a:r>
                        <a:rPr lang="en-US" sz="18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93.8)</a:t>
                      </a:r>
                      <a:endParaRPr lang="en-AU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/>
                </a:tc>
              </a:tr>
              <a:tr h="5628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Non-vestibular,</a:t>
                      </a:r>
                      <a:r>
                        <a:rPr lang="en-US" sz="1800" baseline="0" dirty="0" smtClean="0"/>
                        <a:t> n (%)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 (19.2)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 (19.6)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 (18.5)</a:t>
                      </a:r>
                      <a:endParaRPr lang="en-US" sz="1800" dirty="0"/>
                    </a:p>
                  </a:txBody>
                  <a:tcPr/>
                </a:tc>
              </a:tr>
              <a:tr h="5628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Vestibular</a:t>
                      </a:r>
                      <a:r>
                        <a:rPr lang="en-US" sz="1800" baseline="0" dirty="0" smtClean="0"/>
                        <a:t>, n (%)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156 (80.8)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 (80.4)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 (81.5)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1143000"/>
          </a:xfrm>
        </p:spPr>
        <p:txBody>
          <a:bodyPr/>
          <a:lstStyle/>
          <a:p>
            <a:r>
              <a:rPr lang="en-AU" sz="3400" dirty="0" smtClean="0">
                <a:latin typeface="Georgia" pitchFamily="18" charset="0"/>
              </a:rPr>
              <a:t>Results - Demographics</a:t>
            </a:r>
          </a:p>
        </p:txBody>
      </p:sp>
    </p:spTree>
    <p:extLst>
      <p:ext uri="{BB962C8B-B14F-4D97-AF65-F5344CB8AC3E}">
        <p14:creationId xmlns:p14="http://schemas.microsoft.com/office/powerpoint/2010/main" val="15285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Georgia" pitchFamily="18" charset="0"/>
              </a:rPr>
              <a:t>Clinical Vestibular Diagnosis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620"/>
            <a:ext cx="8686800" cy="55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Georgia" pitchFamily="18" charset="0"/>
              </a:rPr>
              <a:t>Intervention Groups </a:t>
            </a:r>
            <a:br>
              <a:rPr lang="en-US" sz="3400" dirty="0">
                <a:latin typeface="Georgia" pitchFamily="18" charset="0"/>
              </a:rPr>
            </a:br>
            <a:r>
              <a:rPr lang="en-US" sz="3400" dirty="0">
                <a:latin typeface="Georgia" pitchFamily="18" charset="0"/>
              </a:rPr>
              <a:t>Clinical Vestibular Diagnosis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7" y="1753067"/>
            <a:ext cx="9144000" cy="510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56866"/>
              </p:ext>
            </p:extLst>
          </p:nvPr>
        </p:nvGraphicFramePr>
        <p:xfrm>
          <a:off x="355168" y="1371535"/>
          <a:ext cx="8447520" cy="279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927"/>
                <a:gridCol w="1495688"/>
                <a:gridCol w="1841566"/>
                <a:gridCol w="1486339"/>
              </a:tblGrid>
              <a:tr h="101928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Total Group (n=193)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Immediate (n=112)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Delayed (n=81)</a:t>
                      </a:r>
                      <a:endParaRPr lang="en-AU" dirty="0"/>
                    </a:p>
                  </a:txBody>
                  <a:tcPr/>
                </a:tc>
              </a:tr>
              <a:tr h="590536">
                <a:tc>
                  <a:txBody>
                    <a:bodyPr/>
                    <a:lstStyle/>
                    <a:p>
                      <a:r>
                        <a:rPr lang="en-AU" dirty="0" smtClean="0"/>
                        <a:t>Diagnosed</a:t>
                      </a:r>
                      <a:r>
                        <a:rPr lang="en-AU" baseline="0" dirty="0" smtClean="0"/>
                        <a:t> as vestibular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156 (80.8%)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90 (80.3%)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66 (81.5%)</a:t>
                      </a:r>
                      <a:endParaRPr lang="en-AU" dirty="0"/>
                    </a:p>
                  </a:txBody>
                  <a:tcPr/>
                </a:tc>
              </a:tr>
              <a:tr h="590536">
                <a:tc>
                  <a:txBody>
                    <a:bodyPr/>
                    <a:lstStyle/>
                    <a:p>
                      <a:r>
                        <a:rPr lang="en-AU" dirty="0" smtClean="0"/>
                        <a:t>Completed discharge </a:t>
                      </a:r>
                      <a:r>
                        <a:rPr lang="en-AU" dirty="0" err="1" smtClean="0"/>
                        <a:t>Ax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105 (67.3%)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67 (74.4%)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38 (57.6%)</a:t>
                      </a:r>
                      <a:endParaRPr lang="en-AU" dirty="0"/>
                    </a:p>
                  </a:txBody>
                  <a:tcPr/>
                </a:tc>
              </a:tr>
              <a:tr h="590536">
                <a:tc>
                  <a:txBody>
                    <a:bodyPr/>
                    <a:lstStyle/>
                    <a:p>
                      <a:r>
                        <a:rPr lang="en-AU" dirty="0" smtClean="0"/>
                        <a:t>Completed Follow-up </a:t>
                      </a:r>
                      <a:r>
                        <a:rPr lang="en-AU" dirty="0" err="1" smtClean="0"/>
                        <a:t>Ax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73 (69.5%)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44 (65.7%)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29 (76.3%)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1025" y="4162425"/>
            <a:ext cx="82216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AU" sz="2200" dirty="0">
                <a:latin typeface="Calibri" pitchFamily="34" charset="0"/>
              </a:rPr>
              <a:t>Immediate and delayed groups completed similar </a:t>
            </a:r>
            <a:r>
              <a:rPr lang="en-AU" sz="2200" dirty="0" smtClean="0">
                <a:latin typeface="Calibri" pitchFamily="34" charset="0"/>
              </a:rPr>
              <a:t>No</a:t>
            </a:r>
            <a:r>
              <a:rPr lang="en-AU" sz="2200" dirty="0">
                <a:latin typeface="Calibri" pitchFamily="34" charset="0"/>
              </a:rPr>
              <a:t>. of </a:t>
            </a:r>
            <a:r>
              <a:rPr lang="en-AU" sz="2200" dirty="0" smtClean="0">
                <a:latin typeface="Calibri" pitchFamily="34" charset="0"/>
              </a:rPr>
              <a:t>Physiotherapy sessions</a:t>
            </a:r>
            <a:r>
              <a:rPr lang="en-AU" sz="2200" dirty="0">
                <a:latin typeface="Calibri" pitchFamily="34" charset="0"/>
              </a:rPr>
              <a:t>:	3.24 – 3.28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AU" sz="2200" dirty="0" smtClean="0">
                <a:latin typeface="Calibri" pitchFamily="34" charset="0"/>
              </a:rPr>
              <a:t>Immediate group assessed within 48hrs of presenting to hospital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AU" sz="2200" dirty="0" smtClean="0">
                <a:latin typeface="Calibri" pitchFamily="34" charset="0"/>
              </a:rPr>
              <a:t>Delayed </a:t>
            </a:r>
            <a:r>
              <a:rPr lang="en-AU" sz="2200" dirty="0">
                <a:latin typeface="Calibri" pitchFamily="34" charset="0"/>
              </a:rPr>
              <a:t>group waited </a:t>
            </a:r>
            <a:r>
              <a:rPr lang="en-AU" sz="2200" dirty="0" smtClean="0">
                <a:latin typeface="Calibri" pitchFamily="34" charset="0"/>
              </a:rPr>
              <a:t>an </a:t>
            </a:r>
            <a:r>
              <a:rPr lang="en-AU" sz="2200" dirty="0">
                <a:latin typeface="Calibri" pitchFamily="34" charset="0"/>
              </a:rPr>
              <a:t>average 22 days (3-77 days) for initial </a:t>
            </a:r>
            <a:r>
              <a:rPr lang="en-AU" sz="2200" dirty="0" err="1">
                <a:latin typeface="Calibri" pitchFamily="34" charset="0"/>
              </a:rPr>
              <a:t>Ax</a:t>
            </a:r>
            <a:endParaRPr lang="en-AU" sz="2200" dirty="0">
              <a:latin typeface="Calibri" pitchFamily="34" charset="0"/>
            </a:endParaRPr>
          </a:p>
        </p:txBody>
      </p:sp>
      <p:pic>
        <p:nvPicPr>
          <p:cNvPr id="32797" name="Picture 5"/>
          <p:cNvPicPr>
            <a:picLocks noChangeAspect="1" noChangeArrowheads="1"/>
          </p:cNvPicPr>
          <p:nvPr/>
        </p:nvPicPr>
        <p:blipFill>
          <a:blip r:embed="rId2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1143000"/>
          </a:xfrm>
        </p:spPr>
        <p:txBody>
          <a:bodyPr/>
          <a:lstStyle/>
          <a:p>
            <a:r>
              <a:rPr lang="en-AU" sz="3400" dirty="0">
                <a:latin typeface="Georgia" pitchFamily="18" charset="0"/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20887" y="2644968"/>
            <a:ext cx="2562324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200" dirty="0">
                <a:latin typeface="Calibri" pitchFamily="34" charset="0"/>
              </a:rPr>
              <a:t>No significant difference in subjective rating scale between immediate and delayed groups (p&gt;.05)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899531"/>
              </p:ext>
            </p:extLst>
          </p:nvPr>
        </p:nvGraphicFramePr>
        <p:xfrm>
          <a:off x="216469" y="960697"/>
          <a:ext cx="5714774" cy="270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10614"/>
              </p:ext>
            </p:extLst>
          </p:nvPr>
        </p:nvGraphicFramePr>
        <p:xfrm>
          <a:off x="216469" y="3796516"/>
          <a:ext cx="5714774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35810" y="276826"/>
            <a:ext cx="4916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Georgia" pitchFamily="18" charset="0"/>
                <a:ea typeface="+mj-ea"/>
                <a:cs typeface="+mj-cs"/>
              </a:rPr>
              <a:t>Subjective Improvement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112"/>
          </a:xfrm>
        </p:spPr>
        <p:txBody>
          <a:bodyPr/>
          <a:lstStyle/>
          <a:p>
            <a:r>
              <a:rPr lang="en-AU" sz="3400" dirty="0">
                <a:latin typeface="Georgia" pitchFamily="18" charset="0"/>
              </a:rPr>
              <a:t>Vestibular Screening Tool (VST)</a:t>
            </a:r>
          </a:p>
        </p:txBody>
      </p:sp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665163" y="5080000"/>
            <a:ext cx="735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Significant difference </a:t>
            </a:r>
            <a:r>
              <a:rPr lang="en-US" dirty="0" smtClean="0">
                <a:latin typeface="Calibri" pitchFamily="34" charset="0"/>
              </a:rPr>
              <a:t>between </a:t>
            </a:r>
            <a:r>
              <a:rPr lang="en-US" dirty="0">
                <a:latin typeface="Calibri" pitchFamily="34" charset="0"/>
              </a:rPr>
              <a:t>immediate and delayed group on initial Ax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003393"/>
              </p:ext>
            </p:extLst>
          </p:nvPr>
        </p:nvGraphicFramePr>
        <p:xfrm>
          <a:off x="438150" y="1308110"/>
          <a:ext cx="8028517" cy="352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112"/>
          </a:xfrm>
        </p:spPr>
        <p:txBody>
          <a:bodyPr/>
          <a:lstStyle/>
          <a:p>
            <a:r>
              <a:rPr lang="en-AU" sz="3400" dirty="0">
                <a:latin typeface="Georgia" pitchFamily="18" charset="0"/>
              </a:rPr>
              <a:t>Vestibular Screening Tool (VST)</a:t>
            </a:r>
          </a:p>
        </p:txBody>
      </p:sp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665163" y="5080000"/>
            <a:ext cx="735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Significant difference </a:t>
            </a:r>
            <a:r>
              <a:rPr lang="en-US" dirty="0" smtClean="0">
                <a:latin typeface="Calibri" pitchFamily="34" charset="0"/>
              </a:rPr>
              <a:t>between </a:t>
            </a:r>
            <a:r>
              <a:rPr lang="en-US" dirty="0">
                <a:latin typeface="Calibri" pitchFamily="34" charset="0"/>
              </a:rPr>
              <a:t>immediate and delayed group on initial Ax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78451"/>
              </p:ext>
            </p:extLst>
          </p:nvPr>
        </p:nvGraphicFramePr>
        <p:xfrm>
          <a:off x="438150" y="1308110"/>
          <a:ext cx="8028517" cy="352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665163" y="5562600"/>
            <a:ext cx="586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Both groups’ scores were abnormal (</a:t>
            </a:r>
            <a:r>
              <a:rPr lang="en-US" dirty="0" err="1">
                <a:latin typeface="Calibri" pitchFamily="34" charset="0"/>
              </a:rPr>
              <a:t>ie</a:t>
            </a:r>
            <a:r>
              <a:rPr lang="en-US" dirty="0">
                <a:latin typeface="Calibri" pitchFamily="34" charset="0"/>
              </a:rPr>
              <a:t>. ≥4/8) on initial Ax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058863" y="2973388"/>
            <a:ext cx="5205459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53833" y="2677583"/>
            <a:ext cx="3110489" cy="208491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112"/>
          </a:xfrm>
        </p:spPr>
        <p:txBody>
          <a:bodyPr/>
          <a:lstStyle/>
          <a:p>
            <a:r>
              <a:rPr lang="en-AU" sz="3400" dirty="0">
                <a:latin typeface="Georgia" pitchFamily="18" charset="0"/>
              </a:rPr>
              <a:t>Vestibular Screening Tool (VST)</a:t>
            </a:r>
          </a:p>
        </p:txBody>
      </p:sp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665163" y="5080000"/>
            <a:ext cx="7353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Significant difference </a:t>
            </a:r>
            <a:r>
              <a:rPr lang="en-US" dirty="0" smtClean="0">
                <a:latin typeface="Calibri" pitchFamily="34" charset="0"/>
              </a:rPr>
              <a:t>between </a:t>
            </a:r>
            <a:r>
              <a:rPr lang="en-US" dirty="0">
                <a:latin typeface="Calibri" pitchFamily="34" charset="0"/>
              </a:rPr>
              <a:t>immediate and delayed group on initial Ax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137638"/>
              </p:ext>
            </p:extLst>
          </p:nvPr>
        </p:nvGraphicFramePr>
        <p:xfrm>
          <a:off x="438150" y="1308110"/>
          <a:ext cx="8028517" cy="352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Left Bracket 10"/>
          <p:cNvSpPr/>
          <p:nvPr/>
        </p:nvSpPr>
        <p:spPr>
          <a:xfrm rot="5400000">
            <a:off x="3117851" y="654050"/>
            <a:ext cx="146050" cy="210502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41" name="TextBox 11"/>
          <p:cNvSpPr txBox="1">
            <a:spLocks noChangeArrowheads="1"/>
          </p:cNvSpPr>
          <p:nvPr/>
        </p:nvSpPr>
        <p:spPr bwMode="auto">
          <a:xfrm>
            <a:off x="665163" y="5562600"/>
            <a:ext cx="586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Both groups’ scores were abnormal (ie. ≥4/8) on initial Ax</a:t>
            </a:r>
          </a:p>
        </p:txBody>
      </p:sp>
      <p:sp>
        <p:nvSpPr>
          <p:cNvPr id="39942" name="TextBox 13"/>
          <p:cNvSpPr txBox="1">
            <a:spLocks noChangeArrowheads="1"/>
          </p:cNvSpPr>
          <p:nvPr/>
        </p:nvSpPr>
        <p:spPr bwMode="auto">
          <a:xfrm>
            <a:off x="663575" y="6138863"/>
            <a:ext cx="69532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Significant improvements between </a:t>
            </a:r>
            <a:r>
              <a:rPr lang="en-US" smtClean="0">
                <a:latin typeface="Calibri" pitchFamily="34" charset="0"/>
              </a:rPr>
              <a:t>initial–discharge</a:t>
            </a:r>
            <a:r>
              <a:rPr lang="en-US">
                <a:latin typeface="Calibri" pitchFamily="34" charset="0"/>
              </a:rPr>
              <a:t>, </a:t>
            </a:r>
            <a:r>
              <a:rPr lang="en-US" smtClean="0">
                <a:latin typeface="Calibri" pitchFamily="34" charset="0"/>
              </a:rPr>
              <a:t>initial–follow-up, for both groups</a:t>
            </a:r>
            <a:endParaRPr lang="en-US">
              <a:latin typeface="Calibri" pitchFamily="34" charset="0"/>
            </a:endParaRPr>
          </a:p>
        </p:txBody>
      </p:sp>
      <p:sp>
        <p:nvSpPr>
          <p:cNvPr id="15" name="Left Bracket 14"/>
          <p:cNvSpPr/>
          <p:nvPr/>
        </p:nvSpPr>
        <p:spPr>
          <a:xfrm rot="5400000">
            <a:off x="4049713" y="-603250"/>
            <a:ext cx="146050" cy="396875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44" name="TextBox 15"/>
          <p:cNvSpPr txBox="1">
            <a:spLocks noChangeArrowheads="1"/>
          </p:cNvSpPr>
          <p:nvPr/>
        </p:nvSpPr>
        <p:spPr bwMode="auto">
          <a:xfrm>
            <a:off x="3873500" y="1046163"/>
            <a:ext cx="8890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500" dirty="0">
                <a:latin typeface="Calibri" pitchFamily="34" charset="0"/>
              </a:rPr>
              <a:t>***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58863" y="2984500"/>
            <a:ext cx="53009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887413"/>
          </a:xfrm>
        </p:spPr>
        <p:txBody>
          <a:bodyPr/>
          <a:lstStyle/>
          <a:p>
            <a:r>
              <a:rPr lang="en-AU" sz="3400" dirty="0" smtClean="0">
                <a:latin typeface="Georgia" pitchFamily="18" charset="0"/>
              </a:rPr>
              <a:t>Why look at clinical effectiveness?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457200" y="1008063"/>
            <a:ext cx="8229600" cy="7286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AU" sz="2000" dirty="0" smtClean="0">
                <a:latin typeface="Arial" charset="0"/>
                <a:cs typeface="Arial" charset="0"/>
              </a:rPr>
              <a:t>Dizziness/ Vertigo are common reasons for ED presentations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AU" sz="15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en-AU" sz="15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(Kroenke &amp; Hoffman, 2000)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AU" sz="2000" dirty="0" smtClean="0"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AU" sz="2000" dirty="0"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AU" sz="2000" dirty="0">
              <a:latin typeface="Arial" charset="0"/>
              <a:cs typeface="Arial" charset="0"/>
            </a:endParaRP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1" y="1887538"/>
            <a:ext cx="74448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2000" dirty="0">
                <a:cs typeface="Arial" charset="0"/>
              </a:rPr>
              <a:t>Vestibular </a:t>
            </a:r>
            <a:r>
              <a:rPr lang="en-AU" sz="2000" dirty="0" smtClean="0">
                <a:cs typeface="Arial" charset="0"/>
              </a:rPr>
              <a:t>Disorders </a:t>
            </a:r>
            <a:r>
              <a:rPr lang="en-AU" sz="2000" dirty="0">
                <a:cs typeface="Arial" charset="0"/>
              </a:rPr>
              <a:t>in </a:t>
            </a:r>
            <a:r>
              <a:rPr lang="en-AU" sz="2000" dirty="0" smtClean="0">
                <a:cs typeface="Arial" charset="0"/>
              </a:rPr>
              <a:t>Emergency Department (ED):                                           not </a:t>
            </a:r>
            <a:r>
              <a:rPr lang="en-AU" sz="2000" dirty="0">
                <a:cs typeface="Arial" charset="0"/>
              </a:rPr>
              <a:t>optimally </a:t>
            </a:r>
            <a:r>
              <a:rPr lang="en-AU" sz="2000" dirty="0" smtClean="0">
                <a:cs typeface="Arial" charset="0"/>
              </a:rPr>
              <a:t>managed </a:t>
            </a:r>
            <a:r>
              <a:rPr lang="en-AU" sz="140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(Newman-</a:t>
            </a:r>
            <a:r>
              <a:rPr lang="en-AU" sz="1400" i="1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Toker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, 2009)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682875"/>
            <a:ext cx="846843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2000" dirty="0">
                <a:cs typeface="Arial" charset="0"/>
              </a:rPr>
              <a:t>Referral </a:t>
            </a:r>
            <a:r>
              <a:rPr lang="en-AU" sz="2000" dirty="0" smtClean="0">
                <a:cs typeface="Arial" charset="0"/>
              </a:rPr>
              <a:t>to Physiotherapy Vestibular Rehab from ED: not </a:t>
            </a:r>
            <a:r>
              <a:rPr lang="en-AU" sz="2000" dirty="0">
                <a:cs typeface="Arial" charset="0"/>
              </a:rPr>
              <a:t>routine practice </a:t>
            </a:r>
            <a:r>
              <a:rPr lang="en-AU" sz="2000" dirty="0" smtClean="0">
                <a:cs typeface="Arial" charset="0"/>
              </a:rPr>
              <a:t>(</a:t>
            </a:r>
            <a:r>
              <a:rPr lang="en-AU" sz="2000" dirty="0">
                <a:cs typeface="Arial" charset="0"/>
              </a:rPr>
              <a:t>to </a:t>
            </a:r>
            <a:r>
              <a:rPr lang="en-AU" sz="2000" dirty="0" smtClean="0">
                <a:cs typeface="Arial" charset="0"/>
              </a:rPr>
              <a:t>assess and manage vestibular </a:t>
            </a:r>
            <a:r>
              <a:rPr lang="en-AU" sz="2000" dirty="0">
                <a:cs typeface="Arial" charset="0"/>
              </a:rPr>
              <a:t>disorders</a:t>
            </a:r>
            <a:r>
              <a:rPr lang="en-AU" sz="2000" dirty="0" smtClean="0">
                <a:cs typeface="Arial" charset="0"/>
              </a:rPr>
              <a:t>) </a:t>
            </a:r>
            <a:r>
              <a:rPr lang="en-AU" sz="200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(</a:t>
            </a:r>
            <a:r>
              <a:rPr lang="en-AU" sz="1400" i="1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Polsenek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, 2008)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673475"/>
            <a:ext cx="7744428" cy="27392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70000"/>
              </a:lnSpc>
              <a:buFont typeface="Arial" charset="0"/>
              <a:buChar char="•"/>
            </a:pPr>
            <a:r>
              <a:rPr lang="en-AU" sz="2000" dirty="0">
                <a:cs typeface="Arial" charset="0"/>
              </a:rPr>
              <a:t>Vestibular disorders not managed optimally </a:t>
            </a:r>
            <a:r>
              <a:rPr lang="en-AU" sz="2000" dirty="0" smtClean="0">
                <a:cs typeface="Arial" charset="0"/>
              </a:rPr>
              <a:t>may </a:t>
            </a:r>
            <a:r>
              <a:rPr lang="en-AU" sz="2000" dirty="0">
                <a:cs typeface="Arial" charset="0"/>
              </a:rPr>
              <a:t>cause:</a:t>
            </a:r>
          </a:p>
          <a:p>
            <a:pPr lvl="1"/>
            <a:r>
              <a:rPr lang="en-AU" sz="2000" dirty="0" smtClean="0">
                <a:cs typeface="Arial" charset="0"/>
              </a:rPr>
              <a:t>	Ongoing symptoms </a:t>
            </a:r>
            <a:r>
              <a:rPr lang="en-AU" sz="2000" dirty="0">
                <a:cs typeface="Arial" charset="0"/>
              </a:rPr>
              <a:t>of dizziness/ </a:t>
            </a:r>
            <a:r>
              <a:rPr lang="en-AU" sz="2000" dirty="0" smtClean="0">
                <a:cs typeface="Arial" charset="0"/>
              </a:rPr>
              <a:t>vertigo 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(</a:t>
            </a:r>
            <a:r>
              <a:rPr lang="en-AU" sz="1400" i="1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Herdman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, 2000)</a:t>
            </a:r>
          </a:p>
          <a:p>
            <a:pPr lvl="1"/>
            <a:r>
              <a:rPr lang="en-AU" sz="2000" dirty="0" smtClean="0">
                <a:cs typeface="Arial" charset="0"/>
              </a:rPr>
              <a:t>	Medical </a:t>
            </a:r>
            <a:r>
              <a:rPr lang="en-AU" sz="2000" dirty="0">
                <a:cs typeface="Arial" charset="0"/>
              </a:rPr>
              <a:t>consultations/ referrals, re-presentation to hospital</a:t>
            </a:r>
          </a:p>
          <a:p>
            <a:pPr lvl="1"/>
            <a:r>
              <a:rPr lang="en-AU" sz="2000" dirty="0" smtClean="0">
                <a:cs typeface="Arial" charset="0"/>
              </a:rPr>
              <a:t>	Medication use 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(Buchman, 2010)</a:t>
            </a:r>
          </a:p>
          <a:p>
            <a:pPr lvl="1"/>
            <a:r>
              <a:rPr lang="en-AU" sz="2000" dirty="0" smtClean="0">
                <a:cs typeface="Arial" charset="0"/>
              </a:rPr>
              <a:t>	Interference </a:t>
            </a:r>
            <a:r>
              <a:rPr lang="en-AU" sz="2000" dirty="0">
                <a:cs typeface="Arial" charset="0"/>
              </a:rPr>
              <a:t>with daily </a:t>
            </a:r>
            <a:r>
              <a:rPr lang="en-AU" sz="2000" dirty="0" smtClean="0">
                <a:cs typeface="Arial" charset="0"/>
              </a:rPr>
              <a:t>activities 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(Whitney, 2000)</a:t>
            </a:r>
          </a:p>
          <a:p>
            <a:pPr lvl="1"/>
            <a:r>
              <a:rPr lang="en-AU" sz="2000" dirty="0" smtClean="0">
                <a:cs typeface="Arial" charset="0"/>
              </a:rPr>
              <a:t>	Loss </a:t>
            </a:r>
            <a:r>
              <a:rPr lang="en-AU" sz="2000" dirty="0">
                <a:cs typeface="Arial" charset="0"/>
              </a:rPr>
              <a:t>of </a:t>
            </a:r>
            <a:r>
              <a:rPr lang="en-AU" sz="2000" dirty="0" smtClean="0">
                <a:cs typeface="Arial" charset="0"/>
              </a:rPr>
              <a:t>balance, falls </a:t>
            </a:r>
            <a:r>
              <a:rPr lang="en-AU" sz="2000" dirty="0">
                <a:cs typeface="Arial" charset="0"/>
              </a:rPr>
              <a:t>and fall related </a:t>
            </a:r>
            <a:r>
              <a:rPr lang="en-AU" sz="2000" dirty="0" smtClean="0">
                <a:cs typeface="Arial" charset="0"/>
              </a:rPr>
              <a:t>injuries 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(Hall, 2004)</a:t>
            </a:r>
          </a:p>
          <a:p>
            <a:pPr lvl="1"/>
            <a:r>
              <a:rPr lang="en-AU" sz="2000" dirty="0" smtClean="0">
                <a:cs typeface="Arial" charset="0"/>
              </a:rPr>
              <a:t>	increased healthcare costs 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(Lo &amp; Harada, 2013)</a:t>
            </a:r>
          </a:p>
          <a:p>
            <a:pPr marL="342900" indent="-342900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400" dirty="0">
                <a:latin typeface="Georgia" pitchFamily="18" charset="0"/>
              </a:rPr>
              <a:t>Dizziness Handicap Inventory (DHI)</a:t>
            </a:r>
          </a:p>
        </p:txBody>
      </p:sp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457200" y="5572125"/>
            <a:ext cx="8693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Mild significant </a:t>
            </a:r>
            <a:r>
              <a:rPr lang="en-US" dirty="0">
                <a:latin typeface="Calibri" pitchFamily="34" charset="0"/>
              </a:rPr>
              <a:t>difference between immediate and delayed groups on initial assessment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048450"/>
              </p:ext>
            </p:extLst>
          </p:nvPr>
        </p:nvGraphicFramePr>
        <p:xfrm>
          <a:off x="457200" y="1416050"/>
          <a:ext cx="8229600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280833" y="3822700"/>
            <a:ext cx="4064000" cy="16192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87718" y="2637873"/>
            <a:ext cx="560894" cy="469891"/>
            <a:chOff x="1392202" y="-3013759"/>
            <a:chExt cx="163424" cy="503460"/>
          </a:xfrm>
        </p:grpSpPr>
        <p:sp>
          <p:nvSpPr>
            <p:cNvPr id="8" name="Left Bracket 7"/>
            <p:cNvSpPr/>
            <p:nvPr/>
          </p:nvSpPr>
          <p:spPr>
            <a:xfrm rot="5400000">
              <a:off x="1404785" y="-2794410"/>
              <a:ext cx="137649" cy="162815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422415" y="-3013759"/>
              <a:ext cx="133211" cy="503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 dirty="0" smtClean="0">
                  <a:latin typeface="Calibri" pitchFamily="34" charset="0"/>
                </a:rPr>
                <a:t>* (.01)</a:t>
              </a:r>
              <a:endParaRPr lang="en-US" sz="15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400" dirty="0">
                <a:latin typeface="Georgia" pitchFamily="18" charset="0"/>
              </a:rPr>
              <a:t>Dizziness Handicap Inventory (DHI)</a:t>
            </a:r>
          </a:p>
        </p:txBody>
      </p:sp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457200" y="5572125"/>
            <a:ext cx="8746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Mild </a:t>
            </a:r>
            <a:r>
              <a:rPr lang="en-US" dirty="0">
                <a:latin typeface="Calibri" pitchFamily="34" charset="0"/>
              </a:rPr>
              <a:t>significant difference between immediate and delayed groups on initial assessment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592964"/>
              </p:ext>
            </p:extLst>
          </p:nvPr>
        </p:nvGraphicFramePr>
        <p:xfrm>
          <a:off x="457200" y="1416050"/>
          <a:ext cx="8229600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457200" y="6061077"/>
            <a:ext cx="7161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Immediate and Delayed groups were approaching the ‘severe’ DHI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3280833" y="2896658"/>
            <a:ext cx="3365627" cy="254529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400" dirty="0" smtClean="0">
                <a:latin typeface="Georgia" pitchFamily="18" charset="0"/>
              </a:rPr>
              <a:t>Dizziness </a:t>
            </a:r>
            <a:r>
              <a:rPr lang="en-AU" sz="3400" dirty="0">
                <a:latin typeface="Georgia" pitchFamily="18" charset="0"/>
              </a:rPr>
              <a:t>Handicap Inventory (DHI)</a:t>
            </a:r>
          </a:p>
        </p:txBody>
      </p:sp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457200" y="5413945"/>
            <a:ext cx="859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No significant difference between immediate and delayed groups on initial assessment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100524"/>
              </p:ext>
            </p:extLst>
          </p:nvPr>
        </p:nvGraphicFramePr>
        <p:xfrm>
          <a:off x="457200" y="1416050"/>
          <a:ext cx="8229600" cy="402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457200" y="6191529"/>
            <a:ext cx="7612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Significant improvements between initial and discharge, initial </a:t>
            </a:r>
            <a:r>
              <a:rPr lang="en-US">
                <a:latin typeface="Calibri" pitchFamily="34" charset="0"/>
              </a:rPr>
              <a:t>and </a:t>
            </a:r>
            <a:r>
              <a:rPr lang="en-US" smtClean="0">
                <a:latin typeface="Calibri" pitchFamily="34" charset="0"/>
              </a:rPr>
              <a:t>follow-up, for both groups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Left Bracket 7"/>
          <p:cNvSpPr/>
          <p:nvPr/>
        </p:nvSpPr>
        <p:spPr>
          <a:xfrm rot="5400000">
            <a:off x="3148806" y="1392057"/>
            <a:ext cx="146050" cy="210661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2943225" y="2160406"/>
            <a:ext cx="8874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500" dirty="0">
                <a:latin typeface="Calibri" pitchFamily="34" charset="0"/>
              </a:rPr>
              <a:t>***</a:t>
            </a: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>
            <a:off x="457200" y="5814831"/>
            <a:ext cx="7161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Immediate and Delayed groups were approaching the ‘severe’ DHI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963613"/>
          </a:xfrm>
        </p:spPr>
        <p:txBody>
          <a:bodyPr/>
          <a:lstStyle/>
          <a:p>
            <a:r>
              <a:rPr lang="en-AU" sz="3400" dirty="0">
                <a:latin typeface="Georgia" pitchFamily="18" charset="0"/>
              </a:rPr>
              <a:t>Functional Gait Assessment (FGA)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984239"/>
              </p:ext>
            </p:extLst>
          </p:nvPr>
        </p:nvGraphicFramePr>
        <p:xfrm>
          <a:off x="381000" y="1317844"/>
          <a:ext cx="83058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381000" y="5251450"/>
            <a:ext cx="828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Significant difference between immediate and delayed groups on initial assessment</a:t>
            </a:r>
          </a:p>
        </p:txBody>
      </p:sp>
      <p:grpSp>
        <p:nvGrpSpPr>
          <p:cNvPr id="45060" name="Group 8"/>
          <p:cNvGrpSpPr>
            <a:grpSpLocks/>
          </p:cNvGrpSpPr>
          <p:nvPr/>
        </p:nvGrpSpPr>
        <p:grpSpPr bwMode="auto">
          <a:xfrm>
            <a:off x="1803400" y="1971675"/>
            <a:ext cx="542925" cy="423863"/>
            <a:chOff x="1420277" y="569408"/>
            <a:chExt cx="558803" cy="469891"/>
          </a:xfrm>
        </p:grpSpPr>
        <p:sp>
          <p:nvSpPr>
            <p:cNvPr id="10" name="Left Bracket 9"/>
            <p:cNvSpPr/>
            <p:nvPr/>
          </p:nvSpPr>
          <p:spPr>
            <a:xfrm rot="5400000">
              <a:off x="1635443" y="570709"/>
              <a:ext cx="128471" cy="558803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062" name="TextBox 10"/>
            <p:cNvSpPr txBox="1">
              <a:spLocks noChangeArrowheads="1"/>
            </p:cNvSpPr>
            <p:nvPr/>
          </p:nvSpPr>
          <p:spPr bwMode="auto">
            <a:xfrm>
              <a:off x="1471079" y="569408"/>
              <a:ext cx="457200" cy="46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1500">
                  <a:latin typeface="Calibri" pitchFamily="34" charset="0"/>
                </a:rPr>
                <a:t>***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153834" y="1017588"/>
            <a:ext cx="3287910" cy="4008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963613"/>
          </a:xfrm>
        </p:spPr>
        <p:txBody>
          <a:bodyPr/>
          <a:lstStyle/>
          <a:p>
            <a:r>
              <a:rPr lang="en-AU" sz="3400" dirty="0">
                <a:latin typeface="Georgia" pitchFamily="18" charset="0"/>
              </a:rPr>
              <a:t>Functional Gait Assessment (FGA)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88198"/>
              </p:ext>
            </p:extLst>
          </p:nvPr>
        </p:nvGraphicFramePr>
        <p:xfrm>
          <a:off x="381000" y="1317844"/>
          <a:ext cx="83058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095375" y="2320925"/>
            <a:ext cx="5264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08" name="TextBox 6"/>
          <p:cNvSpPr txBox="1">
            <a:spLocks noChangeArrowheads="1"/>
          </p:cNvSpPr>
          <p:nvPr/>
        </p:nvSpPr>
        <p:spPr bwMode="auto">
          <a:xfrm>
            <a:off x="381000" y="5251450"/>
            <a:ext cx="828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Significant difference between immediate and delayed groups on initial assessment</a:t>
            </a:r>
          </a:p>
        </p:txBody>
      </p:sp>
      <p:grpSp>
        <p:nvGrpSpPr>
          <p:cNvPr id="47109" name="Group 8"/>
          <p:cNvGrpSpPr>
            <a:grpSpLocks/>
          </p:cNvGrpSpPr>
          <p:nvPr/>
        </p:nvGrpSpPr>
        <p:grpSpPr bwMode="auto">
          <a:xfrm>
            <a:off x="1803400" y="1971675"/>
            <a:ext cx="542925" cy="423863"/>
            <a:chOff x="1420277" y="569408"/>
            <a:chExt cx="558803" cy="469891"/>
          </a:xfrm>
        </p:grpSpPr>
        <p:sp>
          <p:nvSpPr>
            <p:cNvPr id="10" name="Left Bracket 9"/>
            <p:cNvSpPr/>
            <p:nvPr/>
          </p:nvSpPr>
          <p:spPr>
            <a:xfrm rot="5400000">
              <a:off x="1635443" y="570709"/>
              <a:ext cx="128471" cy="558803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112" name="TextBox 10"/>
            <p:cNvSpPr txBox="1">
              <a:spLocks noChangeArrowheads="1"/>
            </p:cNvSpPr>
            <p:nvPr/>
          </p:nvSpPr>
          <p:spPr bwMode="auto">
            <a:xfrm>
              <a:off x="1471079" y="569408"/>
              <a:ext cx="457200" cy="46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1500">
                  <a:latin typeface="Calibri" pitchFamily="34" charset="0"/>
                </a:rPr>
                <a:t>***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5621338"/>
            <a:ext cx="65071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Both groups scored below 22/30 on initial Ax = predictive of falls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3192" y="894758"/>
            <a:ext cx="3206024" cy="4008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53975"/>
            <a:ext cx="8229600" cy="963613"/>
          </a:xfrm>
        </p:spPr>
        <p:txBody>
          <a:bodyPr/>
          <a:lstStyle/>
          <a:p>
            <a:r>
              <a:rPr lang="en-AU" sz="3400" dirty="0">
                <a:latin typeface="Georgia" pitchFamily="18" charset="0"/>
              </a:rPr>
              <a:t>Functional Gait Assessment (FGA)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073029"/>
              </p:ext>
            </p:extLst>
          </p:nvPr>
        </p:nvGraphicFramePr>
        <p:xfrm>
          <a:off x="381000" y="1317844"/>
          <a:ext cx="83058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095375" y="2320925"/>
            <a:ext cx="6207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381000" y="5227638"/>
            <a:ext cx="8289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Significant difference between immediate and delayed groups on initial assessment</a:t>
            </a:r>
          </a:p>
        </p:txBody>
      </p:sp>
      <p:grpSp>
        <p:nvGrpSpPr>
          <p:cNvPr id="49157" name="Group 8"/>
          <p:cNvGrpSpPr>
            <a:grpSpLocks/>
          </p:cNvGrpSpPr>
          <p:nvPr/>
        </p:nvGrpSpPr>
        <p:grpSpPr bwMode="auto">
          <a:xfrm>
            <a:off x="1803400" y="1971675"/>
            <a:ext cx="542925" cy="423863"/>
            <a:chOff x="1420277" y="569408"/>
            <a:chExt cx="558803" cy="469891"/>
          </a:xfrm>
        </p:grpSpPr>
        <p:sp>
          <p:nvSpPr>
            <p:cNvPr id="10" name="Left Bracket 9"/>
            <p:cNvSpPr/>
            <p:nvPr/>
          </p:nvSpPr>
          <p:spPr>
            <a:xfrm rot="5400000">
              <a:off x="1635443" y="570709"/>
              <a:ext cx="128471" cy="558803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164" name="TextBox 10"/>
            <p:cNvSpPr txBox="1">
              <a:spLocks noChangeArrowheads="1"/>
            </p:cNvSpPr>
            <p:nvPr/>
          </p:nvSpPr>
          <p:spPr bwMode="auto">
            <a:xfrm>
              <a:off x="1471079" y="569408"/>
              <a:ext cx="457200" cy="46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1500" dirty="0">
                  <a:latin typeface="Calibri" pitchFamily="34" charset="0"/>
                </a:rPr>
                <a:t>***</a:t>
              </a:r>
            </a:p>
          </p:txBody>
        </p:sp>
      </p:grpSp>
      <p:sp>
        <p:nvSpPr>
          <p:cNvPr id="49158" name="TextBox 13"/>
          <p:cNvSpPr txBox="1">
            <a:spLocks noChangeArrowheads="1"/>
          </p:cNvSpPr>
          <p:nvPr/>
        </p:nvSpPr>
        <p:spPr bwMode="auto">
          <a:xfrm>
            <a:off x="3830638" y="890588"/>
            <a:ext cx="88741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500">
                <a:latin typeface="Calibri" pitchFamily="34" charset="0"/>
              </a:rPr>
              <a:t>***</a:t>
            </a:r>
          </a:p>
        </p:txBody>
      </p:sp>
      <p:sp>
        <p:nvSpPr>
          <p:cNvPr id="49159" name="TextBox 14"/>
          <p:cNvSpPr txBox="1">
            <a:spLocks noChangeArrowheads="1"/>
          </p:cNvSpPr>
          <p:nvPr/>
        </p:nvSpPr>
        <p:spPr bwMode="auto">
          <a:xfrm>
            <a:off x="2820988" y="1317625"/>
            <a:ext cx="88741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500">
                <a:latin typeface="Calibri" pitchFamily="34" charset="0"/>
              </a:rPr>
              <a:t>***</a:t>
            </a:r>
          </a:p>
        </p:txBody>
      </p:sp>
      <p:sp>
        <p:nvSpPr>
          <p:cNvPr id="16" name="Left Bracket 15"/>
          <p:cNvSpPr/>
          <p:nvPr/>
        </p:nvSpPr>
        <p:spPr>
          <a:xfrm rot="5400000">
            <a:off x="4057651" y="-844550"/>
            <a:ext cx="146050" cy="414337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61" name="TextBox 16"/>
          <p:cNvSpPr txBox="1">
            <a:spLocks noChangeArrowheads="1"/>
          </p:cNvSpPr>
          <p:nvPr/>
        </p:nvSpPr>
        <p:spPr bwMode="auto">
          <a:xfrm>
            <a:off x="381000" y="6094414"/>
            <a:ext cx="7876879" cy="6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Significant improvements between initial and discharge, initial and </a:t>
            </a:r>
            <a:r>
              <a:rPr lang="en-US" smtClean="0">
                <a:latin typeface="Calibri" pitchFamily="34" charset="0"/>
              </a:rPr>
              <a:t>follow-up, for both groups</a:t>
            </a:r>
            <a:endParaRPr lang="en-US">
              <a:latin typeface="Calibri" pitchFamily="34" charset="0"/>
            </a:endParaRPr>
          </a:p>
        </p:txBody>
      </p:sp>
      <p:sp>
        <p:nvSpPr>
          <p:cNvPr id="49162" name="TextBox 12"/>
          <p:cNvSpPr txBox="1">
            <a:spLocks noChangeArrowheads="1"/>
          </p:cNvSpPr>
          <p:nvPr/>
        </p:nvSpPr>
        <p:spPr bwMode="auto">
          <a:xfrm>
            <a:off x="381000" y="5661025"/>
            <a:ext cx="6456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Both groups scored below 22/30 on initial Ax = predictive of falls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34" y="1245246"/>
            <a:ext cx="8095139" cy="4109411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1655498" y="2683024"/>
            <a:ext cx="457894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Left Bracket 33"/>
          <p:cNvSpPr/>
          <p:nvPr/>
        </p:nvSpPr>
        <p:spPr bwMode="auto">
          <a:xfrm rot="5400000">
            <a:off x="3603096" y="-34146"/>
            <a:ext cx="127667" cy="3007022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3352203" y="1216252"/>
            <a:ext cx="2460278" cy="46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500" dirty="0">
                <a:latin typeface="Calibri" pitchFamily="34" charset="0"/>
              </a:rPr>
              <a:t>***</a:t>
            </a:r>
          </a:p>
        </p:txBody>
      </p:sp>
      <p:sp>
        <p:nvSpPr>
          <p:cNvPr id="37" name="Left Bracket 36"/>
          <p:cNvSpPr/>
          <p:nvPr/>
        </p:nvSpPr>
        <p:spPr bwMode="auto">
          <a:xfrm rot="5400000">
            <a:off x="2405121" y="2267108"/>
            <a:ext cx="155192" cy="538017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63419" y="2197028"/>
            <a:ext cx="440191" cy="56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>
                <a:latin typeface="Calibri" pitchFamily="34" charset="0"/>
              </a:rPr>
              <a:t>* (.01)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40" name="Left Bracket 39"/>
          <p:cNvSpPr/>
          <p:nvPr/>
        </p:nvSpPr>
        <p:spPr bwMode="auto">
          <a:xfrm rot="5400000">
            <a:off x="2921881" y="857757"/>
            <a:ext cx="82004" cy="159892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2636763" y="1383566"/>
            <a:ext cx="1308206" cy="29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500" dirty="0">
                <a:latin typeface="Calibri" pitchFamily="34" charset="0"/>
              </a:rPr>
              <a:t>***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390" y="433925"/>
            <a:ext cx="86982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Georgia" pitchFamily="18" charset="0"/>
                <a:ea typeface="+mj-ea"/>
                <a:cs typeface="+mj-cs"/>
              </a:rPr>
              <a:t>Activities Balance </a:t>
            </a:r>
            <a:r>
              <a:rPr lang="en-US" sz="3400" dirty="0" smtClean="0">
                <a:latin typeface="Georgia" pitchFamily="18" charset="0"/>
                <a:ea typeface="+mj-ea"/>
                <a:cs typeface="+mj-cs"/>
              </a:rPr>
              <a:t>Confidence: Short Form 6</a:t>
            </a:r>
            <a:endParaRPr lang="en-US" sz="3400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169" y="5354657"/>
            <a:ext cx="694504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alibri" pitchFamily="34" charset="0"/>
              </a:rPr>
              <a:t>Significant </a:t>
            </a:r>
            <a:r>
              <a:rPr lang="en-US" dirty="0">
                <a:latin typeface="Calibri" pitchFamily="34" charset="0"/>
              </a:rPr>
              <a:t>difference between groups at initial assessment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Both groups scored below 60/100 on initial – low balance confidence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Significant improvements by discharge and </a:t>
            </a:r>
            <a:r>
              <a:rPr lang="en-US" dirty="0" err="1">
                <a:latin typeface="Calibri" pitchFamily="34" charset="0"/>
              </a:rPr>
              <a:t>folllow</a:t>
            </a:r>
            <a:r>
              <a:rPr lang="en-US" dirty="0">
                <a:latin typeface="Calibri" pitchFamily="34" charset="0"/>
              </a:rPr>
              <a:t>-up assessment</a:t>
            </a:r>
          </a:p>
        </p:txBody>
      </p:sp>
    </p:spTree>
    <p:extLst>
      <p:ext uri="{BB962C8B-B14F-4D97-AF65-F5344CB8AC3E}">
        <p14:creationId xmlns:p14="http://schemas.microsoft.com/office/powerpoint/2010/main" val="20189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AU" sz="3400" dirty="0">
                <a:latin typeface="Georgia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969308"/>
            <a:ext cx="8229600" cy="4525962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en-AU" sz="2200" dirty="0"/>
              <a:t>People who present to hospital with a vestibular dysfunction </a:t>
            </a:r>
            <a:r>
              <a:rPr lang="en-AU" sz="2200" dirty="0" smtClean="0"/>
              <a:t>have: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1800" dirty="0" smtClean="0"/>
              <a:t>Moderate - severe dizziness impairment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1800" dirty="0" smtClean="0"/>
              <a:t>Significant functional limitations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1800" dirty="0"/>
              <a:t>I</a:t>
            </a:r>
            <a:r>
              <a:rPr lang="en-AU" sz="1800" dirty="0" smtClean="0"/>
              <a:t>ncreased risk of falling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1800" dirty="0"/>
              <a:t>P</a:t>
            </a:r>
            <a:r>
              <a:rPr lang="en-AU" sz="1800" dirty="0" smtClean="0"/>
              <a:t>oor community ambulation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1800" dirty="0" smtClean="0"/>
              <a:t>Low balance confidence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588" y="3232289"/>
            <a:ext cx="8275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en-AU" sz="2200" dirty="0">
                <a:solidFill>
                  <a:prstClr val="black"/>
                </a:solidFill>
                <a:latin typeface="Calibri"/>
              </a:rPr>
              <a:t>Resultant symptoms and functional impact of a vestibular disorder do not always spontaneously resolve, even 3 weeks after </a:t>
            </a:r>
            <a:r>
              <a:rPr lang="en-AU" sz="2200" dirty="0" smtClean="0">
                <a:solidFill>
                  <a:prstClr val="black"/>
                </a:solidFill>
                <a:latin typeface="Calibri"/>
              </a:rPr>
              <a:t>hospital.</a:t>
            </a:r>
            <a:endParaRPr lang="en-AU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588" y="4519974"/>
            <a:ext cx="8229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2200" dirty="0">
                <a:solidFill>
                  <a:prstClr val="black"/>
                </a:solidFill>
                <a:latin typeface="Calibri"/>
              </a:rPr>
              <a:t>Physio VR intervention produced significant improvements </a:t>
            </a:r>
            <a:r>
              <a:rPr lang="en-AU" sz="2200" dirty="0" smtClean="0">
                <a:solidFill>
                  <a:prstClr val="black"/>
                </a:solidFill>
                <a:latin typeface="Calibri"/>
              </a:rPr>
              <a:t>in: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D</a:t>
            </a:r>
            <a:r>
              <a:rPr lang="en-AU" dirty="0" smtClean="0">
                <a:solidFill>
                  <a:prstClr val="black"/>
                </a:solidFill>
                <a:latin typeface="Calibri"/>
              </a:rPr>
              <a:t>izziness impairment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dirty="0" smtClean="0">
                <a:solidFill>
                  <a:prstClr val="black"/>
                </a:solidFill>
                <a:latin typeface="Calibri"/>
              </a:rPr>
              <a:t>Balance confidence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AU" dirty="0" smtClean="0">
                <a:solidFill>
                  <a:prstClr val="black"/>
                </a:solidFill>
                <a:latin typeface="Calibri"/>
              </a:rPr>
              <a:t>unctional </a:t>
            </a:r>
            <a:r>
              <a:rPr lang="en-AU" dirty="0">
                <a:solidFill>
                  <a:prstClr val="black"/>
                </a:solidFill>
                <a:latin typeface="Calibri"/>
              </a:rPr>
              <a:t>gait </a:t>
            </a:r>
            <a:endParaRPr lang="en-AU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AU" sz="22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2200" dirty="0" smtClean="0">
                <a:solidFill>
                  <a:prstClr val="black"/>
                </a:solidFill>
                <a:latin typeface="Calibri"/>
              </a:rPr>
              <a:t>Results were maintained 3 months post discharge</a:t>
            </a:r>
            <a:endParaRPr lang="en-AU" sz="2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2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1143000"/>
          </a:xfrm>
        </p:spPr>
        <p:txBody>
          <a:bodyPr/>
          <a:lstStyle/>
          <a:p>
            <a:r>
              <a:rPr lang="en-AU" sz="3400" dirty="0">
                <a:latin typeface="Georgia" pitchFamily="18" charset="0"/>
              </a:rPr>
              <a:t>Summary</a:t>
            </a:r>
            <a:endParaRPr lang="en-AU" sz="3400" dirty="0" smtClean="0">
              <a:latin typeface="Georgia" pitchFamily="18" charset="0"/>
            </a:endParaRP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457200" y="1263650"/>
            <a:ext cx="8229600" cy="4708525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2000" dirty="0" smtClean="0"/>
              <a:t>Delayed group had persistent symptoms until management commenced         (&gt; 3weeks after ED presentation) </a:t>
            </a:r>
            <a:r>
              <a:rPr lang="en-AU" sz="2000" dirty="0" err="1" smtClean="0"/>
              <a:t>ie</a:t>
            </a:r>
            <a:r>
              <a:rPr lang="en-AU" sz="2000" dirty="0" smtClean="0"/>
              <a:t> did not spontaneously improve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2000" dirty="0" smtClean="0"/>
              <a:t>Both </a:t>
            </a:r>
            <a:r>
              <a:rPr lang="en-AU" sz="2000" dirty="0"/>
              <a:t>immediate and delayed </a:t>
            </a:r>
            <a:r>
              <a:rPr lang="en-AU" sz="2000" dirty="0" smtClean="0"/>
              <a:t>physiotherapy intervention groups responded to VR &amp; achieved </a:t>
            </a:r>
            <a:r>
              <a:rPr lang="en-AU" sz="2000" dirty="0"/>
              <a:t>similar results by </a:t>
            </a:r>
            <a:r>
              <a:rPr lang="en-AU" sz="2000" dirty="0" smtClean="0"/>
              <a:t>D/C</a:t>
            </a:r>
            <a:endParaRPr lang="en-AU" sz="2000" dirty="0">
              <a:cs typeface="Arial" charset="0"/>
            </a:endParaRP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2000" dirty="0"/>
              <a:t>Significant improvements </a:t>
            </a:r>
            <a:r>
              <a:rPr lang="en-AU" sz="2000" dirty="0" smtClean="0"/>
              <a:t>maintained </a:t>
            </a:r>
            <a:r>
              <a:rPr lang="en-AU" sz="2000" dirty="0"/>
              <a:t>three-months after </a:t>
            </a:r>
            <a:r>
              <a:rPr lang="en-AU" sz="2000" dirty="0" smtClean="0"/>
              <a:t>discharge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AU" sz="2000" dirty="0" smtClean="0"/>
              <a:t>A </a:t>
            </a:r>
            <a:r>
              <a:rPr lang="en-AU" sz="2000" dirty="0"/>
              <a:t>physiotherapy-led vestibular service </a:t>
            </a:r>
            <a:r>
              <a:rPr lang="en-AU" sz="2000" dirty="0" smtClean="0"/>
              <a:t>demonstrated clinical </a:t>
            </a:r>
            <a:r>
              <a:rPr lang="en-AU" sz="2000" dirty="0"/>
              <a:t>effectiveness in </a:t>
            </a:r>
            <a:r>
              <a:rPr lang="en-AU" sz="2000" dirty="0" err="1" smtClean="0"/>
              <a:t>Mx</a:t>
            </a:r>
            <a:r>
              <a:rPr lang="en-AU" sz="2000" dirty="0" smtClean="0"/>
              <a:t> </a:t>
            </a:r>
            <a:r>
              <a:rPr lang="en-AU" sz="2000" dirty="0"/>
              <a:t>of dizzy patients presenting to </a:t>
            </a:r>
            <a:r>
              <a:rPr lang="en-AU" sz="2000" dirty="0" smtClean="0"/>
              <a:t>hospital</a:t>
            </a:r>
            <a:endParaRPr lang="en-AU" sz="2000" dirty="0"/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Patients </a:t>
            </a:r>
            <a:r>
              <a:rPr lang="en-US" sz="2000" dirty="0"/>
              <a:t>presenting to hospital with a suspected vestibular disorder should be considered for referral to a physiotherapy-led vestibular service in the hospital setting</a:t>
            </a:r>
            <a:r>
              <a:rPr lang="en-US" sz="2000" dirty="0" smtClean="0"/>
              <a:t>.</a:t>
            </a:r>
            <a:endParaRPr lang="en-AU" sz="2000" dirty="0"/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Georgia" pitchFamily="18" charset="0"/>
              </a:rPr>
              <a:t>Limitations/ further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084" y="1417638"/>
            <a:ext cx="8645200" cy="4708525"/>
          </a:xfrm>
        </p:spPr>
        <p:txBody>
          <a:bodyPr/>
          <a:lstStyle/>
          <a:p>
            <a:pPr marL="0" indent="0">
              <a:buNone/>
            </a:pPr>
            <a:r>
              <a:rPr lang="en-US" sz="2200" u="sng" dirty="0" smtClean="0"/>
              <a:t>Limitations:</a:t>
            </a:r>
          </a:p>
          <a:p>
            <a:r>
              <a:rPr lang="en-US" sz="2200" dirty="0" smtClean="0"/>
              <a:t>Differences in patient profile in the immediate &amp; delayed groups whilst in ED is unknown</a:t>
            </a:r>
          </a:p>
          <a:p>
            <a:r>
              <a:rPr lang="en-US" sz="2200" dirty="0" smtClean="0"/>
              <a:t>Costs to patients &amp; healthcare service for delayed group not calculated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u="sng" dirty="0" smtClean="0"/>
              <a:t>Further Research:</a:t>
            </a:r>
          </a:p>
          <a:p>
            <a:r>
              <a:rPr lang="en-US" sz="2200" dirty="0" smtClean="0"/>
              <a:t>Psycho-social impact on patients during wait-list period requires FU </a:t>
            </a:r>
          </a:p>
          <a:p>
            <a:r>
              <a:rPr lang="en-US" sz="2200" dirty="0" smtClean="0"/>
              <a:t>Rate of falls, representations/ re-admissions to hospital requires FU </a:t>
            </a:r>
          </a:p>
          <a:p>
            <a:r>
              <a:rPr lang="en-US" sz="2200" dirty="0" smtClean="0"/>
              <a:t>Proportion referred to Audiology/ Neurology/ ENT/  Psychology for FU </a:t>
            </a:r>
          </a:p>
          <a:p>
            <a:r>
              <a:rPr lang="en-US" sz="2200" dirty="0" smtClean="0"/>
              <a:t>Longer-term (&gt;3/12) follow-up required  </a:t>
            </a:r>
          </a:p>
          <a:p>
            <a:r>
              <a:rPr lang="en-US" sz="2200" dirty="0" smtClean="0"/>
              <a:t>Burden of Care to be established  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24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1143000"/>
          </a:xfrm>
        </p:spPr>
        <p:txBody>
          <a:bodyPr/>
          <a:lstStyle/>
          <a:p>
            <a:r>
              <a:rPr lang="en-AU" sz="3400" dirty="0" smtClean="0">
                <a:latin typeface="Georgia" pitchFamily="18" charset="0"/>
              </a:rPr>
              <a:t>Current Vestibular Service</a:t>
            </a:r>
          </a:p>
        </p:txBody>
      </p:sp>
      <p:sp>
        <p:nvSpPr>
          <p:cNvPr id="17410" name="Content Placeholder 3"/>
          <p:cNvSpPr>
            <a:spLocks noGrp="1"/>
          </p:cNvSpPr>
          <p:nvPr>
            <p:ph idx="1"/>
          </p:nvPr>
        </p:nvSpPr>
        <p:spPr>
          <a:xfrm>
            <a:off x="539750" y="3782485"/>
            <a:ext cx="8229600" cy="110066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AU" sz="2000" dirty="0" smtClean="0">
                <a:latin typeface="Arial" charset="0"/>
                <a:cs typeface="Arial" charset="0"/>
              </a:rPr>
              <a:t>1 FTE Vestibular Physiotherapist</a:t>
            </a:r>
          </a:p>
          <a:p>
            <a:pPr marL="0" indent="0">
              <a:buFont typeface="Arial" charset="0"/>
              <a:buNone/>
            </a:pPr>
            <a:r>
              <a:rPr lang="en-AU" sz="2000" dirty="0" smtClean="0">
                <a:latin typeface="Arial" charset="0"/>
                <a:cs typeface="Arial" charset="0"/>
              </a:rPr>
              <a:t>	- 0.4 FTE permanent since Jan 2014</a:t>
            </a:r>
          </a:p>
          <a:p>
            <a:pPr marL="0" indent="0">
              <a:buFont typeface="Arial" charset="0"/>
              <a:buNone/>
            </a:pPr>
            <a:r>
              <a:rPr lang="en-AU" sz="2000" dirty="0" smtClean="0">
                <a:latin typeface="Arial" charset="0"/>
                <a:cs typeface="Arial" charset="0"/>
              </a:rPr>
              <a:t>	- 0.6 temporary since Jan 2015 (Awaiting business case)</a:t>
            </a:r>
          </a:p>
          <a:p>
            <a:pPr marL="0" indent="0">
              <a:buFont typeface="Arial" charset="0"/>
              <a:buNone/>
            </a:pPr>
            <a:endParaRPr lang="en-AU" sz="20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AU" sz="20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AU" sz="20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AU" sz="2000" dirty="0" smtClean="0">
              <a:latin typeface="Arial" charset="0"/>
              <a:cs typeface="Arial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899608" y="1191683"/>
            <a:ext cx="466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No. of referrals for outpatient vestibular- </a:t>
            </a:r>
            <a:r>
              <a:rPr lang="en-US" dirty="0" err="1">
                <a:latin typeface="Calibri" pitchFamily="34" charset="0"/>
              </a:rPr>
              <a:t>physio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98784"/>
            <a:ext cx="77030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AU" sz="2000" dirty="0">
                <a:solidFill>
                  <a:prstClr val="black"/>
                </a:solidFill>
                <a:cs typeface="Arial" charset="0"/>
              </a:rPr>
              <a:t>Receive referrals from MOs in ED / wards (630 bed hospital) </a:t>
            </a:r>
          </a:p>
          <a:p>
            <a:pPr lvl="1">
              <a:spcBef>
                <a:spcPct val="20000"/>
              </a:spcBef>
            </a:pPr>
            <a:r>
              <a:rPr lang="en-AU" sz="2000" dirty="0">
                <a:solidFill>
                  <a:prstClr val="black"/>
                </a:solidFill>
                <a:cs typeface="Arial" charset="0"/>
              </a:rPr>
              <a:t>- Assess patients whilst in ED/ wards</a:t>
            </a:r>
          </a:p>
          <a:p>
            <a:pPr lvl="1">
              <a:spcBef>
                <a:spcPct val="20000"/>
              </a:spcBef>
            </a:pPr>
            <a:r>
              <a:rPr lang="en-AU" sz="2000" dirty="0">
                <a:solidFill>
                  <a:prstClr val="black"/>
                </a:solidFill>
                <a:cs typeface="Arial" charset="0"/>
              </a:rPr>
              <a:t>- Run daily </a:t>
            </a:r>
            <a:r>
              <a:rPr lang="en-AU" sz="2000" dirty="0" smtClean="0">
                <a:solidFill>
                  <a:prstClr val="black"/>
                </a:solidFill>
                <a:cs typeface="Arial" charset="0"/>
              </a:rPr>
              <a:t>out-patient Vestibular Rehab Physiotherapy Clinics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716592"/>
              </p:ext>
            </p:extLst>
          </p:nvPr>
        </p:nvGraphicFramePr>
        <p:xfrm>
          <a:off x="539750" y="1172635"/>
          <a:ext cx="6794304" cy="263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latin typeface="Georgia" charset="0"/>
                <a:ea typeface="Georgia" charset="0"/>
                <a:cs typeface="Georgia" charset="0"/>
              </a:rPr>
              <a:t>References</a:t>
            </a:r>
            <a:endParaRPr lang="en-US" sz="3400" dirty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3939"/>
          <a:stretch>
            <a:fillRect/>
          </a:stretch>
        </p:blipFill>
        <p:spPr bwMode="auto">
          <a:xfrm>
            <a:off x="1263650" y="6407238"/>
            <a:ext cx="6616700" cy="19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1" y="1263192"/>
            <a:ext cx="8375714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AutoNum type="arabicPeriod"/>
            </a:pPr>
            <a:r>
              <a:rPr lang="en-AU" sz="1100" dirty="0"/>
              <a:t>Kroenke, K., &amp; Hoffman, R. M. (2000). How common are various causes of dizziness? A critical review. </a:t>
            </a:r>
            <a:r>
              <a:rPr lang="en-AU" sz="1100" i="1" dirty="0"/>
              <a:t>Southern Medical Journal, 93</a:t>
            </a:r>
            <a:r>
              <a:rPr lang="en-AU" sz="1100" dirty="0"/>
              <a:t>(2), 160-167.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AutoNum type="arabicPeriod"/>
            </a:pPr>
            <a:r>
              <a:rPr lang="en-AU" sz="1100" dirty="0" smtClean="0"/>
              <a:t>Newman-</a:t>
            </a:r>
            <a:r>
              <a:rPr lang="en-AU" sz="1100" dirty="0" err="1" smtClean="0"/>
              <a:t>Toker</a:t>
            </a:r>
            <a:r>
              <a:rPr lang="en-AU" sz="1100" dirty="0"/>
              <a:t>, D. E., Camargo, C. A., Jr., Hsieh, Y. H., Pelletier, A. J., &amp; </a:t>
            </a:r>
            <a:r>
              <a:rPr lang="en-AU" sz="1100" dirty="0" err="1"/>
              <a:t>Edlow</a:t>
            </a:r>
            <a:r>
              <a:rPr lang="en-AU" sz="1100" dirty="0"/>
              <a:t>, J. A. (2009). Disconnect between charted vestibular diagnoses and emergency department management decisions: a cross-sectional analysis from a nationally representative sample. </a:t>
            </a:r>
            <a:r>
              <a:rPr lang="en-AU" sz="1100" i="1" dirty="0"/>
              <a:t>Academic Emergency Medicine, 16</a:t>
            </a:r>
            <a:r>
              <a:rPr lang="en-AU" sz="1100" dirty="0"/>
              <a:t>(10), 970-977. </a:t>
            </a:r>
            <a:r>
              <a:rPr lang="en-AU" sz="1100" dirty="0" err="1"/>
              <a:t>doi</a:t>
            </a:r>
            <a:r>
              <a:rPr lang="en-AU" sz="1100" dirty="0"/>
              <a:t>: 10.1111/j.1553-2712.2009.00523.x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AutoNum type="arabicPeriod"/>
            </a:pPr>
            <a:r>
              <a:rPr lang="en-AU" sz="1100" dirty="0" err="1"/>
              <a:t>Polsenek</a:t>
            </a:r>
            <a:r>
              <a:rPr lang="en-AU" sz="1100" dirty="0"/>
              <a:t>, S. H., </a:t>
            </a:r>
            <a:r>
              <a:rPr lang="en-AU" sz="1100" dirty="0" err="1"/>
              <a:t>Sterk</a:t>
            </a:r>
            <a:r>
              <a:rPr lang="en-AU" sz="1100" dirty="0"/>
              <a:t>, C. E., &amp; </a:t>
            </a:r>
            <a:r>
              <a:rPr lang="en-AU" sz="1100" dirty="0" err="1"/>
              <a:t>usa</a:t>
            </a:r>
            <a:r>
              <a:rPr lang="en-AU" sz="1100" dirty="0"/>
              <a:t>, R. J. (2008). Screening for vestibular disorders: a study of clinicians' compliance with recommended practices. </a:t>
            </a:r>
            <a:r>
              <a:rPr lang="en-AU" sz="1100" i="1" dirty="0"/>
              <a:t>Medical Science Monitor, 14</a:t>
            </a:r>
            <a:r>
              <a:rPr lang="en-AU" sz="1100" dirty="0"/>
              <a:t>(5), 238-242. 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AutoNum type="arabicPeriod"/>
            </a:pPr>
            <a:r>
              <a:rPr lang="en-AU" sz="1100" dirty="0" err="1"/>
              <a:t>Herdman</a:t>
            </a:r>
            <a:r>
              <a:rPr lang="en-AU" sz="1100" dirty="0"/>
              <a:t>, S. (2000). </a:t>
            </a:r>
            <a:r>
              <a:rPr lang="en-AU" sz="1100" i="1" dirty="0"/>
              <a:t>Vestibular Rehabilitation</a:t>
            </a:r>
            <a:r>
              <a:rPr lang="en-AU" sz="1100" dirty="0"/>
              <a:t>. Philadelphia: FA Davis Company</a:t>
            </a:r>
            <a:r>
              <a:rPr lang="en-AU" sz="1100" dirty="0" smtClean="0"/>
              <a:t>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AutoNum type="arabicPeriod"/>
            </a:pPr>
            <a:r>
              <a:rPr lang="en-AU" sz="1100" dirty="0"/>
              <a:t>Buchman, A. S., Shah, R. C., </a:t>
            </a:r>
            <a:r>
              <a:rPr lang="en-AU" sz="1100" dirty="0" err="1"/>
              <a:t>Leurgans</a:t>
            </a:r>
            <a:r>
              <a:rPr lang="en-AU" sz="1100" dirty="0"/>
              <a:t>, S. E., Boyle, P. A., Wilson, R. S., &amp; Bennett, D. A. (2010). Musculoskeletal pain and incident disability in community-dwelling older adults. </a:t>
            </a:r>
            <a:r>
              <a:rPr lang="en-AU" sz="1100" i="1" dirty="0"/>
              <a:t>Arthritis Care Res (Hoboken), 62</a:t>
            </a:r>
            <a:r>
              <a:rPr lang="en-AU" sz="1100" dirty="0"/>
              <a:t>(9), 1287-1293. </a:t>
            </a:r>
            <a:r>
              <a:rPr lang="en-AU" sz="1100" dirty="0" err="1"/>
              <a:t>doi</a:t>
            </a:r>
            <a:r>
              <a:rPr lang="en-AU" sz="1100" dirty="0"/>
              <a:t>: </a:t>
            </a:r>
            <a:r>
              <a:rPr lang="en-AU" sz="1100" dirty="0" smtClean="0"/>
              <a:t>10.1002/acr.20200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AU" sz="1100" dirty="0" smtClean="0">
                <a:latin typeface="Cambria" charset="0"/>
                <a:ea typeface="MS Mincho" charset="-128"/>
                <a:cs typeface="Times New Roman" charset="0"/>
              </a:rPr>
              <a:t>Bohannon</a:t>
            </a:r>
            <a:r>
              <a:rPr lang="en-AU" sz="1100" dirty="0">
                <a:latin typeface="Cambria" charset="0"/>
                <a:ea typeface="MS Mincho" charset="-128"/>
                <a:cs typeface="Times New Roman" charset="0"/>
              </a:rPr>
              <a:t>, R.W. (1997). Comfortable and maximum walking speed of adults aged 20-79 years: Reference values and determinants. </a:t>
            </a:r>
            <a:r>
              <a:rPr lang="en-AU" sz="1100" i="1" dirty="0">
                <a:latin typeface="Cambria" charset="0"/>
                <a:ea typeface="MS Mincho" charset="-128"/>
                <a:cs typeface="Times New Roman" charset="0"/>
              </a:rPr>
              <a:t>Age Ageing, 26</a:t>
            </a:r>
            <a:r>
              <a:rPr lang="en-AU" sz="1100" dirty="0">
                <a:latin typeface="Cambria" charset="0"/>
                <a:ea typeface="MS Mincho" charset="-128"/>
                <a:cs typeface="Times New Roman" charset="0"/>
              </a:rPr>
              <a:t>, 15-19. </a:t>
            </a:r>
            <a:endParaRPr lang="en-AU" sz="1100" dirty="0" smtClean="0">
              <a:latin typeface="Cambria" charset="0"/>
              <a:ea typeface="MS Mincho" charset="-128"/>
              <a:cs typeface="Times New Roman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AutoNum type="arabicPeriod"/>
            </a:pPr>
            <a:r>
              <a:rPr lang="en-AU" sz="1100" dirty="0"/>
              <a:t>Hall, C.D., Schubert, M.C., &amp; </a:t>
            </a:r>
            <a:r>
              <a:rPr lang="en-AU" sz="1100" dirty="0" err="1"/>
              <a:t>Herdman</a:t>
            </a:r>
            <a:r>
              <a:rPr lang="en-AU" sz="1100" dirty="0"/>
              <a:t>, S.J. (2004). Prediction of fall risk reduction as measured by dynamic gait index in individuals with unilateral vestibular hypofunction. </a:t>
            </a:r>
            <a:r>
              <a:rPr lang="en-AU" sz="1100" i="1" dirty="0"/>
              <a:t>Otology &amp; </a:t>
            </a:r>
            <a:r>
              <a:rPr lang="en-AU" sz="1100" i="1" dirty="0" err="1"/>
              <a:t>Neurotology</a:t>
            </a:r>
            <a:r>
              <a:rPr lang="en-AU" sz="1100" i="1" dirty="0"/>
              <a:t>, 25</a:t>
            </a:r>
            <a:r>
              <a:rPr lang="en-AU" sz="1100" dirty="0"/>
              <a:t>(5), 746-751</a:t>
            </a:r>
            <a:r>
              <a:rPr lang="en-AU" sz="1100" dirty="0" smtClean="0"/>
              <a:t>.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AutoNum type="arabicPeriod"/>
            </a:pPr>
            <a:r>
              <a:rPr lang="en-AU" sz="1100" dirty="0" smtClean="0"/>
              <a:t>Lo</a:t>
            </a:r>
            <a:r>
              <a:rPr lang="en-AU" sz="1100" dirty="0"/>
              <a:t>, A. X., &amp; Harada, C. N. (2013). Geriatric dizziness: evolving diagnostic and therapeutic approaches for the emergency department. </a:t>
            </a:r>
            <a:r>
              <a:rPr lang="en-AU" sz="1100" i="1" dirty="0"/>
              <a:t>Clinical Geriatric Medicine, 29</a:t>
            </a:r>
            <a:r>
              <a:rPr lang="en-AU" sz="1100" dirty="0"/>
              <a:t>(1), 181-204. </a:t>
            </a:r>
            <a:r>
              <a:rPr lang="en-AU" sz="1100" dirty="0" err="1"/>
              <a:t>doi</a:t>
            </a:r>
            <a:r>
              <a:rPr lang="en-AU" sz="1100" dirty="0"/>
              <a:t>: </a:t>
            </a:r>
            <a:r>
              <a:rPr lang="en-AU" sz="1100" dirty="0" smtClean="0"/>
              <a:t>10.1016/j.cger.2012.10.004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AutoNum type="arabicPeriod"/>
            </a:pPr>
            <a:r>
              <a:rPr lang="en-AU" sz="1100" dirty="0"/>
              <a:t>Bhattacharyya, N., Baugh, R. F., </a:t>
            </a:r>
            <a:r>
              <a:rPr lang="en-AU" sz="1100" dirty="0" err="1"/>
              <a:t>Orvidas</a:t>
            </a:r>
            <a:r>
              <a:rPr lang="en-AU" sz="1100" dirty="0"/>
              <a:t>, L., </a:t>
            </a:r>
            <a:r>
              <a:rPr lang="en-AU" sz="1100" dirty="0" err="1"/>
              <a:t>Barrs</a:t>
            </a:r>
            <a:r>
              <a:rPr lang="en-AU" sz="1100" dirty="0"/>
              <a:t>, D., Bronston, L. J., Cass, S., . . . Haidari, J. (2008). Clinical practice guideline: benign paroxysmal positional vertigo. </a:t>
            </a:r>
            <a:r>
              <a:rPr lang="en-AU" sz="1100" i="1" dirty="0"/>
              <a:t>Otolaryngology Head Neck Surgery, 139</a:t>
            </a:r>
            <a:r>
              <a:rPr lang="en-AU" sz="1100" dirty="0"/>
              <a:t>(5 </a:t>
            </a:r>
            <a:r>
              <a:rPr lang="en-AU" sz="1100" dirty="0" err="1"/>
              <a:t>Suppl</a:t>
            </a:r>
            <a:r>
              <a:rPr lang="en-AU" sz="1100" dirty="0"/>
              <a:t> 4), S47-81. </a:t>
            </a:r>
            <a:r>
              <a:rPr lang="en-AU" sz="1100" dirty="0" err="1"/>
              <a:t>doi</a:t>
            </a:r>
            <a:r>
              <a:rPr lang="en-AU" sz="1100" dirty="0"/>
              <a:t>: </a:t>
            </a:r>
            <a:r>
              <a:rPr lang="en-AU" sz="1100" dirty="0" smtClean="0"/>
              <a:t>10.1016/j.otohns.2008.08.022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en-AU" sz="1100" dirty="0">
              <a:effectLst/>
              <a:latin typeface="Cambria" charset="0"/>
              <a:ea typeface="MS Mincho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677"/>
            <a:ext cx="8229600" cy="45259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AU" sz="1100" dirty="0" smtClean="0"/>
              <a:t>McDonnell, M. N., &amp; Hillier, S. L. (2015). Vestibular rehabilitation for unilateral peripheral vestibular dysfunction. </a:t>
            </a:r>
            <a:r>
              <a:rPr lang="en-AU" sz="1100" i="1" dirty="0" smtClean="0"/>
              <a:t>Cochrane Database of Systematic Reviews, 13</a:t>
            </a:r>
            <a:r>
              <a:rPr lang="en-AU" sz="1100" dirty="0" smtClean="0"/>
              <a:t>(1). </a:t>
            </a:r>
            <a:r>
              <a:rPr lang="en-AU" sz="1100" dirty="0" err="1" smtClean="0"/>
              <a:t>doi</a:t>
            </a:r>
            <a:r>
              <a:rPr lang="en-AU" sz="1100" dirty="0" smtClean="0"/>
              <a:t>: 10.1002/14651858.CD005397.pub4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r>
              <a:rPr lang="en-AU" sz="1100" dirty="0" err="1" smtClean="0">
                <a:solidFill>
                  <a:prstClr val="black"/>
                </a:solidFill>
                <a:latin typeface="Arial" charset="0"/>
              </a:rPr>
              <a:t>Clendaniel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, R.A. (2010). The effects of habituation and gaze stability exercises in the treatment of unilateral vestibular hypofunction: a preliminary results. </a:t>
            </a:r>
            <a:r>
              <a:rPr lang="en-AU" sz="1100" i="1" dirty="0" smtClean="0">
                <a:solidFill>
                  <a:prstClr val="black"/>
                </a:solidFill>
                <a:latin typeface="Arial" charset="0"/>
              </a:rPr>
              <a:t>Journal of Neurologic Physical Therapy, 34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(2), 111-116. 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Hillier, S. L., &amp; McDonnell, M. (2011). Vestibular rehabilitation for unilateral peripheral vestibular dysfunction. </a:t>
            </a:r>
            <a:r>
              <a:rPr lang="en-AU" sz="1100" i="1" dirty="0" smtClean="0">
                <a:solidFill>
                  <a:prstClr val="black"/>
                </a:solidFill>
                <a:latin typeface="Arial" charset="0"/>
              </a:rPr>
              <a:t>Cochrane Database Systematic Reviews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(2), CD005397. </a:t>
            </a:r>
            <a:r>
              <a:rPr lang="en-AU" sz="1100" dirty="0" err="1" smtClean="0">
                <a:solidFill>
                  <a:prstClr val="black"/>
                </a:solidFill>
                <a:latin typeface="Arial" charset="0"/>
              </a:rPr>
              <a:t>doi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: 10.1002/14651858.CD005397.pub3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r>
              <a:rPr lang="en-AU" sz="1100" dirty="0" err="1" smtClean="0">
                <a:solidFill>
                  <a:prstClr val="black"/>
                </a:solidFill>
                <a:latin typeface="Arial" charset="0"/>
              </a:rPr>
              <a:t>Luxon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, L. M., &amp; </a:t>
            </a:r>
            <a:r>
              <a:rPr lang="en-AU" sz="1100" dirty="0" err="1" smtClean="0">
                <a:solidFill>
                  <a:prstClr val="black"/>
                </a:solidFill>
                <a:latin typeface="Arial" charset="0"/>
              </a:rPr>
              <a:t>Bamiou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, D. E. (2007). Vestibular system disorders. In A. H. </a:t>
            </a:r>
            <a:r>
              <a:rPr lang="en-AU" sz="1100" dirty="0" err="1" smtClean="0">
                <a:solidFill>
                  <a:prstClr val="black"/>
                </a:solidFill>
                <a:latin typeface="Arial" charset="0"/>
              </a:rPr>
              <a:t>Schapira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 (Ed.), Neurology and clinical neuroscience (Vol. 1, pp. 337-353). Philadelphia: Mosby Elsevier. 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r>
              <a:rPr lang="en-AU" sz="1100" dirty="0" err="1" smtClean="0">
                <a:solidFill>
                  <a:prstClr val="black"/>
                </a:solidFill>
                <a:latin typeface="Arial" charset="0"/>
              </a:rPr>
              <a:t>Lempert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, T. (2013a). Vestibular Migraine. </a:t>
            </a:r>
            <a:r>
              <a:rPr lang="en-AU" sz="1100" i="1" dirty="0" err="1" smtClean="0">
                <a:solidFill>
                  <a:prstClr val="black"/>
                </a:solidFill>
                <a:latin typeface="Arial" charset="0"/>
              </a:rPr>
              <a:t>Semin</a:t>
            </a:r>
            <a:r>
              <a:rPr lang="en-AU" sz="1100" i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AU" sz="1100" i="1" dirty="0" err="1" smtClean="0">
                <a:solidFill>
                  <a:prstClr val="black"/>
                </a:solidFill>
                <a:latin typeface="Arial" charset="0"/>
              </a:rPr>
              <a:t>Neurol</a:t>
            </a:r>
            <a:r>
              <a:rPr lang="en-AU" sz="1100" i="1" dirty="0" smtClean="0">
                <a:solidFill>
                  <a:prstClr val="black"/>
                </a:solidFill>
                <a:latin typeface="Arial" charset="0"/>
              </a:rPr>
              <a:t>, 33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(3), 212-218. 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McDonnell, M. N., &amp; Hillier, S. L. (2015). Vestibular rehabilitation for unilateral peripheral vestibular dysfunction. </a:t>
            </a:r>
            <a:r>
              <a:rPr lang="en-AU" sz="1100" i="1" dirty="0" smtClean="0">
                <a:solidFill>
                  <a:prstClr val="black"/>
                </a:solidFill>
                <a:latin typeface="Arial" charset="0"/>
              </a:rPr>
              <a:t>Cochrane Database of Systematic Reviews, 13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(1). </a:t>
            </a:r>
            <a:r>
              <a:rPr lang="en-AU" sz="1100" dirty="0" err="1" smtClean="0">
                <a:solidFill>
                  <a:prstClr val="black"/>
                </a:solidFill>
                <a:latin typeface="Arial" charset="0"/>
              </a:rPr>
              <a:t>doi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: 10.1002/14651858.CD005397.pub4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Stewart, V., Mendis, M.D., Rowland, J., &amp; Low Choy, N. (2015). Construction and Validation of the Vestibular Screening Tool for use in the Emergency Department and Acute Hospital Setting. </a:t>
            </a:r>
            <a:r>
              <a:rPr lang="en-AU" sz="1100" i="1" dirty="0" smtClean="0">
                <a:solidFill>
                  <a:prstClr val="black"/>
                </a:solidFill>
                <a:latin typeface="Arial" charset="0"/>
              </a:rPr>
              <a:t>Archives of Physical Medicine Rehabilitation, 96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, 1253-1260. 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Jacobson, G. P., &amp; Newman, C. W. (1990). The development of the Dizziness Handicap Inventory. </a:t>
            </a:r>
            <a:r>
              <a:rPr lang="en-AU" sz="1100" i="1" dirty="0" smtClean="0">
                <a:solidFill>
                  <a:prstClr val="black"/>
                </a:solidFill>
                <a:latin typeface="Arial" charset="0"/>
              </a:rPr>
              <a:t>Archives Of Otolaryngology--Head &amp; Neck Surgery, 116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(4), 424-427.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r>
              <a:rPr lang="en-AU" sz="1100" dirty="0" err="1" smtClean="0">
                <a:solidFill>
                  <a:prstClr val="black"/>
                </a:solidFill>
                <a:latin typeface="Arial" charset="0"/>
              </a:rPr>
              <a:t>Wrisley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, D.M., &amp; Kumar, N.A. (2010). Functional Gait Assessment: Concurrent, discriminative and predictive validity in community dwelling older adults. </a:t>
            </a:r>
            <a:r>
              <a:rPr lang="en-AU" sz="1100" i="1" dirty="0" smtClean="0">
                <a:solidFill>
                  <a:prstClr val="black"/>
                </a:solidFill>
                <a:latin typeface="Arial" charset="0"/>
              </a:rPr>
              <a:t>Phys </a:t>
            </a:r>
            <a:r>
              <a:rPr lang="en-AU" sz="1100" i="1" dirty="0" err="1" smtClean="0">
                <a:solidFill>
                  <a:prstClr val="black"/>
                </a:solidFill>
                <a:latin typeface="Arial" charset="0"/>
              </a:rPr>
              <a:t>Ther</a:t>
            </a:r>
            <a:r>
              <a:rPr lang="en-AU" sz="1100" i="1" dirty="0" smtClean="0">
                <a:solidFill>
                  <a:prstClr val="black"/>
                </a:solidFill>
                <a:latin typeface="Arial" charset="0"/>
              </a:rPr>
              <a:t>, 90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(5), 761-773. 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r>
              <a:rPr lang="en-AU" sz="1100" dirty="0" err="1" smtClean="0">
                <a:solidFill>
                  <a:prstClr val="black"/>
                </a:solidFill>
                <a:latin typeface="Arial" charset="0"/>
              </a:rPr>
              <a:t>Wrisley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, D.M., </a:t>
            </a:r>
            <a:r>
              <a:rPr lang="en-AU" sz="1100" dirty="0" err="1" smtClean="0">
                <a:solidFill>
                  <a:prstClr val="black"/>
                </a:solidFill>
                <a:latin typeface="Arial" charset="0"/>
              </a:rPr>
              <a:t>Marchetti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, D.F., </a:t>
            </a:r>
            <a:r>
              <a:rPr lang="en-AU" sz="1100" dirty="0" err="1" smtClean="0">
                <a:solidFill>
                  <a:prstClr val="black"/>
                </a:solidFill>
                <a:latin typeface="Arial" charset="0"/>
              </a:rPr>
              <a:t>Kuharsky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, D.K., &amp; Whitney, S.W. (2004). Reliability, internal consistency, and validity of data obtained with the functional gait assessment. </a:t>
            </a:r>
            <a:r>
              <a:rPr lang="en-AU" sz="1100" i="1" dirty="0" smtClean="0">
                <a:solidFill>
                  <a:prstClr val="black"/>
                </a:solidFill>
                <a:latin typeface="Arial" charset="0"/>
              </a:rPr>
              <a:t>Phys </a:t>
            </a:r>
            <a:r>
              <a:rPr lang="en-AU" sz="1100" i="1" dirty="0" err="1" smtClean="0">
                <a:solidFill>
                  <a:prstClr val="black"/>
                </a:solidFill>
                <a:latin typeface="Arial" charset="0"/>
              </a:rPr>
              <a:t>Ther</a:t>
            </a:r>
            <a:r>
              <a:rPr lang="en-AU" sz="1100" i="1" dirty="0" smtClean="0">
                <a:solidFill>
                  <a:prstClr val="black"/>
                </a:solidFill>
                <a:latin typeface="Arial" charset="0"/>
              </a:rPr>
              <a:t>, 84</a:t>
            </a:r>
            <a:r>
              <a:rPr lang="en-AU" sz="1100" dirty="0" smtClean="0">
                <a:solidFill>
                  <a:prstClr val="black"/>
                </a:solidFill>
                <a:latin typeface="Arial" charset="0"/>
              </a:rPr>
              <a:t>, 906-918. 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endParaRPr lang="en-AU" sz="1100" dirty="0" smtClean="0">
              <a:solidFill>
                <a:prstClr val="black"/>
              </a:solidFill>
              <a:latin typeface="Arial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endParaRPr lang="en-AU" sz="1100" dirty="0" smtClean="0">
              <a:solidFill>
                <a:prstClr val="black"/>
              </a:solidFill>
              <a:latin typeface="Arial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endParaRPr lang="en-AU" sz="1100" dirty="0" smtClean="0">
              <a:solidFill>
                <a:prstClr val="black"/>
              </a:solidFill>
              <a:latin typeface="Arial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endParaRPr lang="en-AU" sz="1100" dirty="0" smtClean="0">
              <a:solidFill>
                <a:prstClr val="black"/>
              </a:solidFill>
              <a:latin typeface="Arial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endParaRPr lang="en-AU" sz="1100" dirty="0" smtClean="0">
              <a:solidFill>
                <a:prstClr val="black"/>
              </a:solidFill>
              <a:latin typeface="Arial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endParaRPr lang="en-AU" sz="1100" dirty="0" smtClean="0">
              <a:solidFill>
                <a:prstClr val="black"/>
              </a:solidFill>
              <a:latin typeface="Arial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AutoNum type="arabicPeriod" startAt="10"/>
            </a:pPr>
            <a:endParaRPr lang="en-AU" sz="1100" dirty="0" smtClean="0">
              <a:solidFill>
                <a:prstClr val="black"/>
              </a:solidFill>
              <a:latin typeface="Arial" charset="0"/>
            </a:endParaRPr>
          </a:p>
          <a:p>
            <a:endParaRPr lang="en-US" sz="11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4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  <a:ea typeface="Georgia" charset="0"/>
                <a:cs typeface="Georgia" charset="0"/>
              </a:rPr>
              <a:t>Acknowledgements &amp; Funding</a:t>
            </a:r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2080967"/>
            <a:ext cx="82296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Acknowledgements: Sue Lewandowski (Physiotherapist)                              						   </a:t>
            </a:r>
            <a:r>
              <a:rPr lang="en-US" sz="2400" dirty="0" err="1" smtClean="0">
                <a:latin typeface="+mj-lt"/>
              </a:rPr>
              <a:t>Dr</a:t>
            </a:r>
            <a:r>
              <a:rPr lang="en-US" sz="2400" dirty="0" smtClean="0">
                <a:latin typeface="+mj-lt"/>
              </a:rPr>
              <a:t> Jeff Rowland (Specialist) </a:t>
            </a:r>
          </a:p>
          <a:p>
            <a:endParaRPr lang="en-US" sz="12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Funding: 			   HP Research Grant ($20,000.00)                     						   QRPN Research Grant ($2,000.00)</a:t>
            </a:r>
          </a:p>
        </p:txBody>
      </p:sp>
    </p:spTree>
    <p:extLst>
      <p:ext uri="{BB962C8B-B14F-4D97-AF65-F5344CB8AC3E}">
        <p14:creationId xmlns:p14="http://schemas.microsoft.com/office/powerpoint/2010/main" val="8344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519113" y="701675"/>
            <a:ext cx="8229600" cy="1143000"/>
          </a:xfrm>
        </p:spPr>
        <p:txBody>
          <a:bodyPr/>
          <a:lstStyle/>
          <a:p>
            <a:r>
              <a:rPr lang="en-US" dirty="0">
                <a:latin typeface="Georgia" charset="0"/>
                <a:ea typeface="Georgia" charset="0"/>
                <a:cs typeface="Georgia" charset="0"/>
              </a:rPr>
              <a:t>Questions</a:t>
            </a:r>
            <a:r>
              <a:rPr lang="en-US" dirty="0" smtClean="0"/>
              <a:t>?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 algn="ctr">
              <a:buFont typeface="Arial" charset="0"/>
              <a:buNone/>
            </a:pPr>
            <a:endParaRPr lang="en-US" dirty="0" smtClean="0"/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 algn="ctr">
              <a:buFont typeface="Arial" charset="0"/>
              <a:buNone/>
            </a:pPr>
            <a:r>
              <a:rPr lang="en-US" dirty="0" smtClean="0"/>
              <a:t>Thank-you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 algn="ctr">
              <a:buFont typeface="Arial" charset="0"/>
              <a:buNone/>
            </a:pPr>
            <a:r>
              <a:rPr lang="en-US" dirty="0" err="1"/>
              <a:t>v</a:t>
            </a:r>
            <a:r>
              <a:rPr lang="en-US" dirty="0" err="1" smtClean="0"/>
              <a:t>icky_stewart@hotmail.com.au</a:t>
            </a:r>
            <a:endParaRPr lang="en-US" dirty="0" smtClean="0"/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2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94480" y="277795"/>
          <a:ext cx="7847637" cy="6410829"/>
        </p:xfrm>
        <a:graphic>
          <a:graphicData uri="http://schemas.openxmlformats.org/drawingml/2006/table">
            <a:tbl>
              <a:tblPr firstRow="1" firstCol="1" bandRow="1"/>
              <a:tblGrid>
                <a:gridCol w="2592731"/>
                <a:gridCol w="1412111"/>
                <a:gridCol w="1909823"/>
                <a:gridCol w="1932972"/>
              </a:tblGrid>
              <a:tr h="49770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Clinical Diagnosis</a:t>
                      </a:r>
                      <a:endParaRPr lang="en-AU" sz="1600" b="1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Total 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(n </a:t>
                      </a:r>
                      <a:r>
                        <a:rPr lang="en-US" sz="1600" b="1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= 193)</a:t>
                      </a:r>
                      <a:endParaRPr lang="en-AU" sz="1600" b="1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Immediate </a:t>
                      </a:r>
                      <a:r>
                        <a:rPr lang="en-US" sz="1600" b="1" baseline="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(n </a:t>
                      </a:r>
                      <a:r>
                        <a:rPr lang="en-US" sz="1600" b="1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= 112)</a:t>
                      </a:r>
                      <a:endParaRPr lang="en-AU" sz="1600" b="1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Delayed (</a:t>
                      </a:r>
                      <a:r>
                        <a:rPr lang="en-US" sz="1600" b="1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n = 81)</a:t>
                      </a:r>
                      <a:endParaRPr lang="en-AU" sz="1600" b="1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570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- Non-vestibular, n (%)</a:t>
                      </a:r>
                      <a:endParaRPr lang="en-AU" sz="16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- Vestibular: n (%)</a:t>
                      </a:r>
                      <a:endParaRPr lang="en-AU" sz="16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37 (19.2)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22 (19.6)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15 (18.5)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63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 BPPV</a:t>
                      </a:r>
                      <a:endParaRPr lang="en-AU" sz="16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82 (42.5)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46 (41.1)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36 (44.4)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63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 Vestibular </a:t>
                      </a: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neuritis</a:t>
                      </a:r>
                      <a:endParaRPr lang="en-AU" sz="16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28 (14.5)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20 (17.9)</a:t>
                      </a:r>
                      <a:endParaRPr lang="en-AU" sz="1800" baseline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8 (9.9)</a:t>
                      </a:r>
                      <a:endParaRPr lang="en-AU" sz="1800" baseline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570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 Unilateral hypofunction</a:t>
                      </a:r>
                      <a:endParaRPr lang="en-AU" sz="16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13 (6.7)</a:t>
                      </a:r>
                      <a:endParaRPr lang="en-AU" sz="1800" baseline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7 (6.3)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6 (7.4)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570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 Bilateral hypofunction</a:t>
                      </a:r>
                      <a:endParaRPr lang="en-AU" sz="16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3 (1.6)</a:t>
                      </a:r>
                      <a:endParaRPr lang="en-AU" sz="1800" baseline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3 (2.7)</a:t>
                      </a:r>
                      <a:endParaRPr lang="en-AU" sz="1800" baseline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0 (0.0)</a:t>
                      </a:r>
                      <a:endParaRPr lang="en-AU" sz="1800" baseline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63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 Migraine </a:t>
                      </a: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vertigo</a:t>
                      </a:r>
                      <a:endParaRPr lang="en-AU" sz="16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7 (3.6)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3 (2.7)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4 (4.9)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713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 Meniere’s </a:t>
                      </a: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Disease</a:t>
                      </a:r>
                      <a:endParaRPr lang="en-AU" sz="16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3 (1.6)</a:t>
                      </a:r>
                      <a:endParaRPr lang="en-AU" sz="1800" baseline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2 (1.8)</a:t>
                      </a:r>
                      <a:endParaRPr lang="en-AU" sz="1800" baseline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1 (1.2)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63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 Central</a:t>
                      </a:r>
                      <a:endParaRPr lang="en-AU" sz="16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4 (2.1)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4 (3.6)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0 (0.0)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639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 Motion </a:t>
                      </a: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sensitivity</a:t>
                      </a:r>
                      <a:endParaRPr lang="en-AU" sz="16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3 (1.6)</a:t>
                      </a:r>
                      <a:endParaRPr lang="en-AU" sz="1800" baseline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1 (0.9)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2 (2.5)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713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   Unspecified vestibular</a:t>
                      </a:r>
                      <a:endParaRPr lang="en-AU" sz="16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13 (6.7)</a:t>
                      </a:r>
                      <a:endParaRPr lang="en-AU" sz="1800" baseline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4 (3.6)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j-lt"/>
                          <a:ea typeface="Times New Roman" charset="0"/>
                          <a:cs typeface="Times New Roman" charset="0"/>
                        </a:rPr>
                        <a:t>9 (11.1)</a:t>
                      </a:r>
                      <a:endParaRPr lang="en-AU" sz="1800" baseline="0" dirty="0">
                        <a:effectLst/>
                        <a:latin typeface="+mj-lt"/>
                        <a:ea typeface="Times New Roman" charset="0"/>
                        <a:cs typeface="Times New Roman" charset="0"/>
                      </a:endParaRPr>
                    </a:p>
                  </a:txBody>
                  <a:tcPr marL="18250" marR="182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2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1165841"/>
          <a:ext cx="8409008" cy="4937646"/>
        </p:xfrm>
        <a:graphic>
          <a:graphicData uri="http://schemas.openxmlformats.org/drawingml/2006/table">
            <a:tbl>
              <a:tblPr firstRow="1" firstCol="1" bandRow="1"/>
              <a:tblGrid>
                <a:gridCol w="2343873"/>
                <a:gridCol w="1689904"/>
                <a:gridCol w="2272979"/>
                <a:gridCol w="2102252"/>
              </a:tblGrid>
              <a:tr h="99564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Characteristic</a:t>
                      </a:r>
                      <a:endParaRPr lang="en-AU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Total group </a:t>
                      </a:r>
                      <a:endParaRPr lang="en-AU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(n = 193)</a:t>
                      </a:r>
                      <a:endParaRPr lang="en-AU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Immediate </a:t>
                      </a:r>
                      <a:endParaRPr lang="en-US" sz="1600" b="1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Intervention (</a:t>
                      </a:r>
                      <a:r>
                        <a:rPr lang="en-US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n = 112)</a:t>
                      </a:r>
                      <a:endParaRPr lang="en-AU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Delayed </a:t>
                      </a:r>
                      <a:endParaRPr lang="en-US" sz="1600" b="1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Intervention (</a:t>
                      </a:r>
                      <a:r>
                        <a:rPr lang="en-US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n = 81)</a:t>
                      </a:r>
                      <a:endParaRPr lang="en-AU" sz="1600" b="1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782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Mean age ± SD </a:t>
                      </a:r>
                      <a:endParaRPr lang="en-AU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AU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y)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64 </a:t>
                      </a:r>
                      <a:r>
                        <a:rPr lang="en-AU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±</a:t>
                      </a: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15 </a:t>
                      </a:r>
                      <a:endParaRPr lang="en-US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19–94)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63 </a:t>
                      </a:r>
                      <a:r>
                        <a:rPr lang="en-AU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±</a:t>
                      </a: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16 </a:t>
                      </a:r>
                      <a:endParaRPr lang="en-US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30–94)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65 ± 14 </a:t>
                      </a:r>
                      <a:endParaRPr lang="en-AU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AU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19–91)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97821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Female, n </a:t>
                      </a:r>
                      <a:endParaRPr lang="en-US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(%)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115 </a:t>
                      </a:r>
                      <a:endParaRPr lang="en-US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59.6)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63 </a:t>
                      </a:r>
                      <a:endParaRPr lang="en-US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56.3)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52 </a:t>
                      </a:r>
                      <a:endParaRPr lang="en-AU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AU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64.2)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564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Falls past 12 months, n </a:t>
                      </a:r>
                      <a:endParaRPr lang="en-AU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(%)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57 </a:t>
                      </a:r>
                      <a:endParaRPr lang="en-US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29.5)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28 </a:t>
                      </a:r>
                      <a:endParaRPr lang="en-US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25.5)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29 </a:t>
                      </a:r>
                      <a:endParaRPr lang="en-US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36.7)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99564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Independent gait, n </a:t>
                      </a: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(%)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152 </a:t>
                      </a:r>
                      <a:endParaRPr lang="en-US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78.8)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77 </a:t>
                      </a:r>
                      <a:endParaRPr lang="en-US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77.8)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75 </a:t>
                      </a:r>
                      <a:endParaRPr lang="en-US" sz="1600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93.8)</a:t>
                      </a:r>
                      <a:endParaRPr lang="en-AU" sz="16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2228" marR="6222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1143000"/>
          </a:xfrm>
        </p:spPr>
        <p:txBody>
          <a:bodyPr/>
          <a:lstStyle/>
          <a:p>
            <a:r>
              <a:rPr lang="en-AU" sz="3400" dirty="0" smtClean="0">
                <a:latin typeface="Georgia" pitchFamily="18" charset="0"/>
              </a:rPr>
              <a:t>Results - Demographics</a:t>
            </a:r>
          </a:p>
        </p:txBody>
      </p:sp>
    </p:spTree>
    <p:extLst>
      <p:ext uri="{BB962C8B-B14F-4D97-AF65-F5344CB8AC3E}">
        <p14:creationId xmlns:p14="http://schemas.microsoft.com/office/powerpoint/2010/main" val="13393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BainBulletsConfiguration" hidden="1"/>
          <p:cNvSpPr txBox="1">
            <a:spLocks noChangeArrowheads="1"/>
          </p:cNvSpPr>
          <p:nvPr/>
        </p:nvSpPr>
        <p:spPr bwMode="auto">
          <a:xfrm>
            <a:off x="12700" y="11113"/>
            <a:ext cx="83534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597" tIns="42597" rIns="42597" bIns="425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00">
                <a:solidFill>
                  <a:srgbClr val="FFFFFF"/>
                </a:solidFill>
              </a:rPr>
              <a:t>29_85 30_85 31_85 32_85 33_85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68313" y="624417"/>
            <a:ext cx="8280400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2800" b="1" dirty="0" smtClean="0">
                <a:solidFill>
                  <a:srgbClr val="000000"/>
                </a:solidFill>
                <a:latin typeface="Georgia" charset="0"/>
              </a:rPr>
              <a:t>VST: Vestibular Screening Tool </a:t>
            </a:r>
            <a:r>
              <a:rPr lang="en-AU" dirty="0" smtClean="0">
                <a:solidFill>
                  <a:srgbClr val="7F7F7F"/>
                </a:solidFill>
                <a:latin typeface="Georgia" charset="0"/>
              </a:rPr>
              <a:t>(Stewart et al, 2015)</a:t>
            </a:r>
            <a:endParaRPr lang="en-AU" dirty="0">
              <a:solidFill>
                <a:srgbClr val="7F7F7F"/>
              </a:solidFill>
              <a:latin typeface="Georg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49" y="1376363"/>
            <a:ext cx="8385887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en-AU" dirty="0"/>
              <a:t>Stewart, V., </a:t>
            </a:r>
            <a:r>
              <a:rPr lang="en-AU" dirty="0" err="1"/>
              <a:t>Mendis</a:t>
            </a:r>
            <a:r>
              <a:rPr lang="en-AU" dirty="0"/>
              <a:t>, M.D., Rowland, J., Low Choy, N.L.  (2015)</a:t>
            </a:r>
            <a:r>
              <a:rPr lang="en-AU" b="1" dirty="0"/>
              <a:t> </a:t>
            </a:r>
            <a:r>
              <a:rPr lang="en-AU" dirty="0"/>
              <a:t>Construction and Validation of the Vestibular Screening Tool for Use in the Emergency Department and Acute Hospital Setting. Archives of Physical Medicine and Rehabilitation 96 (12): 2153-60</a:t>
            </a:r>
          </a:p>
          <a:p>
            <a:pPr marL="285750" indent="-285750" fontAlgn="auto"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Reliable tool for use in hospital setting</a:t>
            </a:r>
          </a:p>
          <a:p>
            <a:pPr marL="285750" indent="-285750" fontAlgn="auto"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Sensitivity (83%) &amp; Specificity (84%) for identifying a likely vestibular disorder when patients present to hospital with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non-emergent dizziness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internal construct validity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photo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15643"/>
            <a:ext cx="3517361" cy="262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1286" y="4466166"/>
            <a:ext cx="3505246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000" dirty="0" smtClean="0"/>
              <a:t>High inter-rater reliability (0.988 ICC)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000" dirty="0" smtClean="0"/>
              <a:t>High intra-rater reliability (0.878 ICC)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49250" y="3122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6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4"/>
          <p:cNvSpPr>
            <a:spLocks noChangeArrowheads="1"/>
          </p:cNvSpPr>
          <p:nvPr/>
        </p:nvSpPr>
        <p:spPr bwMode="gray">
          <a:xfrm>
            <a:off x="698500" y="5514975"/>
            <a:ext cx="655638" cy="687388"/>
          </a:xfrm>
          <a:prstGeom prst="ellipse">
            <a:avLst/>
          </a:prstGeom>
          <a:solidFill>
            <a:srgbClr val="00639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2597" tIns="42597" rIns="42597" bIns="42597" anchor="ctr"/>
          <a:lstStyle/>
          <a:p>
            <a:endParaRPr lang="zh-CN" altLang="en-US" sz="2200">
              <a:solidFill>
                <a:srgbClr val="FFFFFF"/>
              </a:solidFill>
              <a:latin typeface="Verdana" charset="0"/>
            </a:endParaRPr>
          </a:p>
        </p:txBody>
      </p:sp>
      <p:grpSp>
        <p:nvGrpSpPr>
          <p:cNvPr id="19459" name="Group 27"/>
          <p:cNvGrpSpPr>
            <a:grpSpLocks/>
          </p:cNvGrpSpPr>
          <p:nvPr/>
        </p:nvGrpSpPr>
        <p:grpSpPr bwMode="auto">
          <a:xfrm>
            <a:off x="805921" y="1512888"/>
            <a:ext cx="434975" cy="493712"/>
            <a:chOff x="846139" y="1641475"/>
            <a:chExt cx="463550" cy="536577"/>
          </a:xfrm>
        </p:grpSpPr>
        <p:sp>
          <p:nvSpPr>
            <p:cNvPr id="19474" name="Rectangle 32"/>
            <p:cNvSpPr>
              <a:spLocks noChangeArrowheads="1"/>
            </p:cNvSpPr>
            <p:nvPr/>
          </p:nvSpPr>
          <p:spPr bwMode="gray">
            <a:xfrm>
              <a:off x="847330" y="1872348"/>
              <a:ext cx="462359" cy="305704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6800" tIns="46800" rIns="46800" bIns="46800" anchor="ctr"/>
            <a:lstStyle/>
            <a:p>
              <a:pPr defTabSz="820738"/>
              <a:endParaRPr lang="en-US" sz="2200">
                <a:solidFill>
                  <a:srgbClr val="000000"/>
                </a:solidFill>
                <a:latin typeface="Verdana" charset="0"/>
              </a:endParaRPr>
            </a:p>
          </p:txBody>
        </p:sp>
        <p:sp>
          <p:nvSpPr>
            <p:cNvPr id="19475" name="PubChord"/>
            <p:cNvSpPr>
              <a:spLocks noEditPoints="1" noChangeArrowheads="1"/>
            </p:cNvSpPr>
            <p:nvPr/>
          </p:nvSpPr>
          <p:spPr bwMode="gray">
            <a:xfrm rot="8100000">
              <a:off x="846139" y="1641475"/>
              <a:ext cx="452437" cy="47129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3168 w 21600"/>
                <a:gd name="T10" fmla="*/ 3138 h 21600"/>
                <a:gd name="T11" fmla="*/ 18432 w 21600"/>
                <a:gd name="T12" fmla="*/ 18462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lnTo>
                    <a:pt x="3163" y="316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19460" name="Rectangle 5"/>
          <p:cNvSpPr>
            <a:spLocks noChangeArrowheads="1"/>
          </p:cNvSpPr>
          <p:nvPr/>
        </p:nvSpPr>
        <p:spPr bwMode="gray">
          <a:xfrm>
            <a:off x="804863" y="5321300"/>
            <a:ext cx="423862" cy="300038"/>
          </a:xfrm>
          <a:prstGeom prst="rect">
            <a:avLst/>
          </a:prstGeom>
          <a:solidFill>
            <a:srgbClr val="00639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2597" tIns="42597" rIns="42597" bIns="42597" anchor="ctr"/>
          <a:lstStyle/>
          <a:p>
            <a:pPr defTabSz="820738"/>
            <a:endParaRPr lang="en-US" sz="220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gray">
          <a:xfrm>
            <a:off x="804863" y="4481513"/>
            <a:ext cx="425450" cy="839787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00639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2597" tIns="42597" rIns="42597" bIns="42597" anchor="ctr"/>
          <a:lstStyle/>
          <a:p>
            <a:pPr defTabSz="820738"/>
            <a:endParaRPr lang="en-US" sz="22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gray">
          <a:xfrm>
            <a:off x="804863" y="3646488"/>
            <a:ext cx="425450" cy="8350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2597" tIns="42597" rIns="42597" bIns="42597" anchor="ctr"/>
          <a:lstStyle/>
          <a:p>
            <a:endParaRPr lang="zh-CN" altLang="en-US" sz="22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gray">
          <a:xfrm>
            <a:off x="804863" y="2813050"/>
            <a:ext cx="425450" cy="833438"/>
          </a:xfrm>
          <a:prstGeom prst="rect">
            <a:avLst/>
          </a:prstGeom>
          <a:gradFill rotWithShape="0">
            <a:gsLst>
              <a:gs pos="0">
                <a:srgbClr val="FF6F6F"/>
              </a:gs>
              <a:gs pos="100000">
                <a:srgbClr val="99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2597" tIns="42597" rIns="42597" bIns="42597" anchor="ctr"/>
          <a:lstStyle/>
          <a:p>
            <a:pPr defTabSz="820738"/>
            <a:endParaRPr lang="en-US" sz="22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gray">
          <a:xfrm>
            <a:off x="804863" y="1985963"/>
            <a:ext cx="425450" cy="191452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FF6F6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2597" tIns="42597" rIns="42597" bIns="42597" anchor="ctr"/>
          <a:lstStyle/>
          <a:p>
            <a:pPr defTabSz="820738"/>
            <a:endParaRPr lang="en-US" sz="22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42705" name="Line 22"/>
          <p:cNvSpPr>
            <a:spLocks noChangeShapeType="1"/>
          </p:cNvSpPr>
          <p:nvPr/>
        </p:nvSpPr>
        <p:spPr bwMode="gray">
          <a:xfrm>
            <a:off x="690563" y="3900488"/>
            <a:ext cx="1816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42597" tIns="42597" rIns="42597" bIns="42597" anchor="ctr"/>
          <a:lstStyle/>
          <a:p>
            <a:endParaRPr lang="en-US"/>
          </a:p>
        </p:txBody>
      </p:sp>
      <p:sp>
        <p:nvSpPr>
          <p:cNvPr id="242706" name="Text Box 24"/>
          <p:cNvSpPr txBox="1">
            <a:spLocks noChangeArrowheads="1"/>
          </p:cNvSpPr>
          <p:nvPr/>
        </p:nvSpPr>
        <p:spPr bwMode="gray">
          <a:xfrm>
            <a:off x="1346200" y="3409950"/>
            <a:ext cx="11207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41009" tIns="41009" rIns="41009" bIns="41009" anchor="ctr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4/8</a:t>
            </a:r>
            <a:endParaRPr lang="en-US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9" name="Source"/>
          <p:cNvSpPr>
            <a:spLocks noGrp="1"/>
          </p:cNvSpPr>
          <p:nvPr>
            <p:custDataLst>
              <p:tags r:id="rId1"/>
            </p:custDataLst>
          </p:nvPr>
        </p:nvSpPr>
        <p:spPr bwMode="gray">
          <a:xfrm>
            <a:off x="2682875" y="2471738"/>
            <a:ext cx="6021388" cy="129857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604" tIns="43604" rIns="43604" bIns="43604">
            <a:spAutoFit/>
          </a:bodyPr>
          <a:lstStyle/>
          <a:p>
            <a:pPr defTabSz="981075" eaLnBrk="0" hangingPunct="0">
              <a:spcBef>
                <a:spcPts val="800"/>
              </a:spcBef>
              <a:buSzPct val="100000"/>
              <a:buFont typeface="Verdana" charset="0"/>
              <a:buNone/>
            </a:pPr>
            <a:r>
              <a:rPr lang="en-US" sz="2400" dirty="0">
                <a:solidFill>
                  <a:srgbClr val="FFFFFF"/>
                </a:solidFill>
                <a:latin typeface="Verdana" charset="0"/>
              </a:rPr>
              <a:t>VST Scores ≥ 4/8:</a:t>
            </a:r>
          </a:p>
          <a:p>
            <a:pPr marL="812800" lvl="2" indent="-200025" defTabSz="981075" eaLnBrk="0" hangingPunct="0">
              <a:spcBef>
                <a:spcPts val="800"/>
              </a:spcBef>
              <a:buSzPct val="100000"/>
              <a:buFont typeface="Marlett" charset="0"/>
              <a:buChar char="8"/>
            </a:pPr>
            <a:r>
              <a:rPr lang="en-US" sz="2400" dirty="0">
                <a:solidFill>
                  <a:srgbClr val="FFFFFF"/>
                </a:solidFill>
                <a:latin typeface="Verdana" charset="0"/>
              </a:rPr>
              <a:t>Predict vestibular dysfunction as    cause to </a:t>
            </a:r>
            <a:r>
              <a:rPr lang="en-US" sz="2400" dirty="0" smtClean="0">
                <a:solidFill>
                  <a:srgbClr val="FFFFFF"/>
                </a:solidFill>
                <a:latin typeface="Verdana" charset="0"/>
              </a:rPr>
              <a:t>non-emergent dizziness </a:t>
            </a:r>
            <a:endParaRPr lang="en-US" sz="24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1" name="Source"/>
          <p:cNvSpPr>
            <a:spLocks noGrp="1"/>
          </p:cNvSpPr>
          <p:nvPr>
            <p:custDataLst>
              <p:tags r:id="rId2"/>
            </p:custDataLst>
          </p:nvPr>
        </p:nvSpPr>
        <p:spPr bwMode="gray">
          <a:xfrm>
            <a:off x="2682875" y="4672013"/>
            <a:ext cx="6021388" cy="1298575"/>
          </a:xfrm>
          <a:prstGeom prst="rect">
            <a:avLst/>
          </a:prstGeom>
          <a:solidFill>
            <a:srgbClr val="C3E1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604" tIns="43604" rIns="43604" bIns="43604">
            <a:spAutoFit/>
          </a:bodyPr>
          <a:lstStyle/>
          <a:p>
            <a:pPr defTabSz="981075" eaLnBrk="0" hangingPunct="0">
              <a:spcBef>
                <a:spcPts val="800"/>
              </a:spcBef>
              <a:buSzPct val="100000"/>
              <a:buFont typeface="Verdana" charset="0"/>
              <a:buNone/>
            </a:pPr>
            <a:r>
              <a:rPr lang="en-US" sz="2400" dirty="0">
                <a:solidFill>
                  <a:srgbClr val="000000"/>
                </a:solidFill>
                <a:latin typeface="Verdana" charset="0"/>
              </a:rPr>
              <a:t>VST Scores ≤3/8:</a:t>
            </a:r>
          </a:p>
          <a:p>
            <a:pPr marL="812800" lvl="2" indent="-200025" defTabSz="981075" eaLnBrk="0" hangingPunct="0">
              <a:spcBef>
                <a:spcPts val="800"/>
              </a:spcBef>
              <a:buSzPct val="100000"/>
              <a:buFont typeface="Marlett" charset="0"/>
              <a:buChar char="8"/>
            </a:pPr>
            <a:r>
              <a:rPr lang="en-US" sz="2400" dirty="0">
                <a:solidFill>
                  <a:srgbClr val="000000"/>
                </a:solidFill>
                <a:latin typeface="Verdana" charset="0"/>
              </a:rPr>
              <a:t>Non-vestibular cause to dizziness </a:t>
            </a:r>
            <a:r>
              <a:rPr lang="en-US" sz="2400" dirty="0" smtClean="0">
                <a:solidFill>
                  <a:srgbClr val="000000"/>
                </a:solidFill>
                <a:latin typeface="Verdana" charset="0"/>
              </a:rPr>
              <a:t>more likely</a:t>
            </a:r>
            <a:endParaRPr lang="en-US" sz="24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9469" name="BainBulletsConfiguration" hidden="1"/>
          <p:cNvSpPr txBox="1">
            <a:spLocks noChangeArrowheads="1"/>
          </p:cNvSpPr>
          <p:nvPr/>
        </p:nvSpPr>
        <p:spPr bwMode="auto">
          <a:xfrm>
            <a:off x="12700" y="11113"/>
            <a:ext cx="83534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597" tIns="42597" rIns="42597" bIns="425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00">
                <a:solidFill>
                  <a:srgbClr val="FFFFFF"/>
                </a:solidFill>
              </a:rPr>
              <a:t>29_85 30_85 31_85 32_85 33_85</a:t>
            </a:r>
          </a:p>
        </p:txBody>
      </p:sp>
      <p:sp>
        <p:nvSpPr>
          <p:cNvPr id="19470" name="Text Box 4"/>
          <p:cNvSpPr txBox="1">
            <a:spLocks noChangeArrowheads="1"/>
          </p:cNvSpPr>
          <p:nvPr/>
        </p:nvSpPr>
        <p:spPr bwMode="auto">
          <a:xfrm>
            <a:off x="2682875" y="801688"/>
            <a:ext cx="612245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AU" sz="2800" b="1" dirty="0" smtClean="0">
                <a:solidFill>
                  <a:srgbClr val="000000"/>
                </a:solidFill>
                <a:latin typeface="Georgia" charset="0"/>
              </a:rPr>
              <a:t>VST Validation Results Study #1</a:t>
            </a:r>
            <a:endParaRPr lang="en-AU" sz="2800" b="1" dirty="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9471" name="TextBox 1"/>
          <p:cNvSpPr txBox="1">
            <a:spLocks noChangeArrowheads="1"/>
          </p:cNvSpPr>
          <p:nvPr/>
        </p:nvSpPr>
        <p:spPr bwMode="auto">
          <a:xfrm>
            <a:off x="231775" y="1114425"/>
            <a:ext cx="199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Vestibular Disorder</a:t>
            </a:r>
          </a:p>
        </p:txBody>
      </p:sp>
      <p:sp>
        <p:nvSpPr>
          <p:cNvPr id="19472" name="TextBox 18"/>
          <p:cNvSpPr txBox="1">
            <a:spLocks noChangeArrowheads="1"/>
          </p:cNvSpPr>
          <p:nvPr/>
        </p:nvSpPr>
        <p:spPr bwMode="auto">
          <a:xfrm>
            <a:off x="176213" y="6207125"/>
            <a:ext cx="2506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Non-Vestibular Disorder</a:t>
            </a:r>
          </a:p>
        </p:txBody>
      </p:sp>
      <p:pic>
        <p:nvPicPr>
          <p:cNvPr id="1947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39"/>
          <a:stretch>
            <a:fillRect/>
          </a:stretch>
        </p:blipFill>
        <p:spPr bwMode="auto">
          <a:xfrm>
            <a:off x="392113" y="211138"/>
            <a:ext cx="8208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9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5" grpId="0" animBg="1"/>
      <p:bldP spid="242706" grpId="0"/>
      <p:bldP spid="29" grpId="0" animBg="1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936625"/>
            <a:ext cx="7192963" cy="4437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AU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AU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AU" sz="4000" b="1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55613" y="79375"/>
            <a:ext cx="78120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AU" sz="3600" dirty="0" smtClean="0">
                <a:latin typeface="Georgia" charset="0"/>
              </a:rPr>
              <a:t>VST – Vestibular Screening Tool</a:t>
            </a:r>
            <a:endParaRPr lang="en-AU" sz="3600" b="1" dirty="0">
              <a:solidFill>
                <a:srgbClr val="000000"/>
              </a:solidFill>
              <a:latin typeface="Georgia" charset="0"/>
            </a:endParaRPr>
          </a:p>
        </p:txBody>
      </p:sp>
      <p:pic>
        <p:nvPicPr>
          <p:cNvPr id="1536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ontent Placeholder 1"/>
          <p:cNvSpPr txBox="1">
            <a:spLocks/>
          </p:cNvSpPr>
          <p:nvPr/>
        </p:nvSpPr>
        <p:spPr bwMode="auto">
          <a:xfrm>
            <a:off x="428625" y="1025525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AU" sz="2200">
              <a:solidFill>
                <a:srgbClr val="000000"/>
              </a:solidFill>
            </a:endParaRPr>
          </a:p>
        </p:txBody>
      </p:sp>
      <p:graphicFrame>
        <p:nvGraphicFramePr>
          <p:cNvPr id="6" name="Group 43"/>
          <p:cNvGraphicFramePr>
            <a:graphicFrameLocks noGrp="1"/>
          </p:cNvGraphicFramePr>
          <p:nvPr>
            <p:extLst/>
          </p:nvPr>
        </p:nvGraphicFramePr>
        <p:xfrm>
          <a:off x="406400" y="1624239"/>
          <a:ext cx="8391525" cy="4213224"/>
        </p:xfrm>
        <a:graphic>
          <a:graphicData uri="http://schemas.openxmlformats.org/drawingml/2006/table">
            <a:tbl>
              <a:tblPr/>
              <a:tblGrid>
                <a:gridCol w="5278398"/>
                <a:gridCol w="1037709"/>
                <a:gridCol w="1185702"/>
                <a:gridCol w="889716"/>
              </a:tblGrid>
              <a:tr h="799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endParaRPr kumimoji="0" lang="en-A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Sometimes</a:t>
                      </a:r>
                      <a:endParaRPr kumimoji="0" lang="en-A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A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3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Do you have a feeling that things are spinning or moving around?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A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A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3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2875" algn="l"/>
                        </a:tabLst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Does bending over and/ or looking up at the sky make you feel dizzy?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A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A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1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Does lying down and/ or turning over in bed make you feel dizzy?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1442" marR="9144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A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1442" marR="9144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A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1442" marR="9144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3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Does moving your head quickly from side to side make you feel dizzy?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2" marR="91442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A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A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</a:endParaRPr>
                    </a:p>
                  </a:txBody>
                  <a:tcPr marL="91442" marR="91442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75388" y="2767467"/>
            <a:ext cx="2473325" cy="224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white"/>
                </a:solidFill>
              </a:rPr>
              <a:t>Yes 			= 2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</a:rPr>
              <a:t>Sometimes 	= 1</a:t>
            </a: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</a:rPr>
              <a:t>No 			= 0</a:t>
            </a:r>
          </a:p>
          <a:p>
            <a:pPr>
              <a:defRPr/>
            </a:pPr>
            <a:endParaRPr lang="en-US" sz="280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prstClr val="white"/>
                </a:solidFill>
              </a:rPr>
              <a:t>TOTAL   / 8</a:t>
            </a:r>
          </a:p>
        </p:txBody>
      </p:sp>
    </p:spTree>
    <p:extLst>
      <p:ext uri="{BB962C8B-B14F-4D97-AF65-F5344CB8AC3E}">
        <p14:creationId xmlns:p14="http://schemas.microsoft.com/office/powerpoint/2010/main" val="11943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solidFill>
                  <a:srgbClr val="000000"/>
                </a:solidFill>
                <a:latin typeface="Georgia" pitchFamily="18" charset="0"/>
              </a:rPr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Means / SD outcome measures determined for initial, discharge &amp; follow-up assessment</a:t>
            </a:r>
          </a:p>
          <a:p>
            <a:r>
              <a:rPr lang="en-US" dirty="0" smtClean="0"/>
              <a:t>Linear mixed Models </a:t>
            </a:r>
          </a:p>
          <a:p>
            <a:pPr lvl="1"/>
            <a:r>
              <a:rPr lang="en-US" dirty="0" smtClean="0"/>
              <a:t>Determined significance of the mean difference of measures across continuum of care</a:t>
            </a:r>
          </a:p>
          <a:p>
            <a:pPr lvl="1"/>
            <a:r>
              <a:rPr lang="en-US" dirty="0" smtClean="0"/>
              <a:t>Compared differences in mean scores between immediate &amp; delayed intervention groups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53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Vestibular Rehabilitation (VR)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4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VR </a:t>
            </a:r>
            <a:r>
              <a:rPr lang="en-AU" sz="2400" dirty="0" smtClean="0"/>
              <a:t>incorporates: </a:t>
            </a:r>
          </a:p>
          <a:p>
            <a:r>
              <a:rPr lang="en-AU" sz="2400" dirty="0" smtClean="0"/>
              <a:t>Physical </a:t>
            </a:r>
            <a:r>
              <a:rPr lang="en-AU" sz="2400" dirty="0"/>
              <a:t>manoeuvres to remove particles from the canals (BPPV</a:t>
            </a:r>
            <a:r>
              <a:rPr lang="en-AU" sz="2400" dirty="0" smtClean="0"/>
              <a:t>) 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AU" sz="1400" i="1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Bhattachayya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2008)</a:t>
            </a:r>
          </a:p>
          <a:p>
            <a:r>
              <a:rPr lang="en-AU" sz="2400" dirty="0"/>
              <a:t>E</a:t>
            </a:r>
            <a:r>
              <a:rPr lang="en-AU" sz="2400" dirty="0" smtClean="0"/>
              <a:t>ducation </a:t>
            </a:r>
            <a:r>
              <a:rPr lang="en-AU" sz="2400" dirty="0"/>
              <a:t>of the </a:t>
            </a:r>
            <a:r>
              <a:rPr lang="en-AU" sz="2400" dirty="0" smtClean="0"/>
              <a:t>patient 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AU" sz="1400" i="1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Herdman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AU" sz="14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2000)</a:t>
            </a:r>
            <a:endParaRPr lang="en-AU" sz="1400" i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r>
              <a:rPr lang="en-AU" sz="2400" dirty="0"/>
              <a:t>E</a:t>
            </a:r>
            <a:r>
              <a:rPr lang="en-AU" sz="2400" dirty="0" smtClean="0"/>
              <a:t>xercise </a:t>
            </a:r>
            <a:r>
              <a:rPr lang="en-AU" sz="2400" dirty="0"/>
              <a:t>regimes that aim to maximise vestibular adaptation, thus reducing vertigo, dizziness and </a:t>
            </a:r>
            <a:r>
              <a:rPr lang="en-AU" sz="2400" dirty="0" smtClean="0"/>
              <a:t>nausea 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(McDonnell, 2015) </a:t>
            </a:r>
          </a:p>
          <a:p>
            <a:r>
              <a:rPr lang="en-AU" sz="2400" dirty="0"/>
              <a:t>H</a:t>
            </a:r>
            <a:r>
              <a:rPr lang="en-AU" sz="2400" dirty="0" smtClean="0"/>
              <a:t>abituate </a:t>
            </a:r>
            <a:r>
              <a:rPr lang="en-AU" sz="2400" dirty="0"/>
              <a:t>patients to motion </a:t>
            </a:r>
            <a:r>
              <a:rPr lang="en-AU" sz="2400" dirty="0" smtClean="0"/>
              <a:t>sensitivity 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AU" sz="1400" i="1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Clendaniel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2010)</a:t>
            </a:r>
          </a:p>
          <a:p>
            <a:r>
              <a:rPr lang="en-AU" sz="2400" dirty="0"/>
              <a:t>I</a:t>
            </a:r>
            <a:r>
              <a:rPr lang="en-AU" sz="2400" dirty="0" smtClean="0"/>
              <a:t>mprove </a:t>
            </a:r>
            <a:r>
              <a:rPr lang="en-AU" sz="2400" dirty="0"/>
              <a:t>balance and </a:t>
            </a:r>
            <a:r>
              <a:rPr lang="en-AU" sz="2400" dirty="0" smtClean="0"/>
              <a:t>gait 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(Hillier &amp; McDonnell, 2011)</a:t>
            </a:r>
          </a:p>
          <a:p>
            <a:r>
              <a:rPr lang="en-AU" sz="2400" dirty="0" smtClean="0"/>
              <a:t>Introduce </a:t>
            </a:r>
            <a:r>
              <a:rPr lang="en-AU" sz="2400" dirty="0"/>
              <a:t>substitution strategies as required 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AU" sz="1400" i="1" dirty="0" err="1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Herdman</a:t>
            </a:r>
            <a:r>
              <a:rPr lang="en-AU" sz="1400" i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AU" sz="14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2000)</a:t>
            </a:r>
            <a:endParaRPr lang="en-AU" sz="1400" i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n-US" sz="28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Georgia" pitchFamily="18" charset="0"/>
              </a:rPr>
              <a:t>Aims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928"/>
            <a:ext cx="8229600" cy="4525963"/>
          </a:xfrm>
        </p:spPr>
        <p:txBody>
          <a:bodyPr/>
          <a:lstStyle/>
          <a:p>
            <a:r>
              <a:rPr lang="en-AU" sz="2200" dirty="0"/>
              <a:t>To investigate clinical effectiveness of a physiotherapy-led, hospital-based vestibular service </a:t>
            </a:r>
            <a:r>
              <a:rPr lang="en-AU" sz="2200" dirty="0" smtClean="0"/>
              <a:t>by: </a:t>
            </a:r>
          </a:p>
          <a:p>
            <a:endParaRPr lang="en-AU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AU" sz="2200" dirty="0" smtClean="0"/>
              <a:t>Determining </a:t>
            </a:r>
            <a:r>
              <a:rPr lang="en-AU" sz="2200" dirty="0"/>
              <a:t>initial and longer-term </a:t>
            </a:r>
            <a:r>
              <a:rPr lang="en-AU" sz="2200" dirty="0" smtClean="0"/>
              <a:t>outcomes</a:t>
            </a:r>
          </a:p>
          <a:p>
            <a:pPr marL="914400" lvl="1" indent="-457200">
              <a:buFont typeface="+mj-lt"/>
              <a:buAutoNum type="arabicPeriod"/>
            </a:pPr>
            <a:endParaRPr lang="en-AU" sz="2200" dirty="0"/>
          </a:p>
          <a:p>
            <a:pPr marL="914400" lvl="1" indent="-457200">
              <a:buFont typeface="+mj-lt"/>
              <a:buAutoNum type="arabicPeriod"/>
            </a:pPr>
            <a:r>
              <a:rPr lang="en-AU" sz="2200" dirty="0" smtClean="0"/>
              <a:t>Comparing immediate &amp; </a:t>
            </a:r>
            <a:r>
              <a:rPr lang="en-AU" sz="2200" dirty="0"/>
              <a:t>delayed intervention pathways</a:t>
            </a:r>
            <a:r>
              <a:rPr lang="en-AU" sz="2000" dirty="0"/>
              <a:t>. </a:t>
            </a:r>
            <a:endParaRPr lang="en-US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5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120650"/>
            <a:ext cx="8229600" cy="896938"/>
          </a:xfrm>
        </p:spPr>
        <p:txBody>
          <a:bodyPr/>
          <a:lstStyle/>
          <a:p>
            <a:r>
              <a:rPr lang="en-AU" dirty="0">
                <a:latin typeface="Georgia" pitchFamily="18" charset="0"/>
              </a:rPr>
              <a:t>Methods of study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457200" y="1017588"/>
            <a:ext cx="8229600" cy="510857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AU" sz="2400" u="sng" dirty="0" smtClean="0">
                <a:latin typeface="+mj-lt"/>
              </a:rPr>
              <a:t>Design: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AU" sz="2400" dirty="0" smtClean="0">
                <a:latin typeface="+mj-lt"/>
              </a:rPr>
              <a:t>Prospective, </a:t>
            </a:r>
            <a:r>
              <a:rPr lang="en-AU" sz="2400" dirty="0">
                <a:latin typeface="+mj-lt"/>
              </a:rPr>
              <a:t>observational </a:t>
            </a:r>
            <a:r>
              <a:rPr lang="en-AU" sz="2400" dirty="0" smtClean="0">
                <a:latin typeface="+mj-lt"/>
              </a:rPr>
              <a:t>study, reporting baseline</a:t>
            </a:r>
            <a:r>
              <a:rPr lang="en-AU" sz="2400" dirty="0">
                <a:latin typeface="+mj-lt"/>
              </a:rPr>
              <a:t>, discharge and follow-up </a:t>
            </a:r>
            <a:r>
              <a:rPr lang="en-AU" sz="2400" dirty="0" smtClean="0">
                <a:latin typeface="+mj-lt"/>
              </a:rPr>
              <a:t>outcomes </a:t>
            </a:r>
            <a:endParaRPr lang="en-AU" sz="2400" dirty="0" smtClean="0">
              <a:latin typeface="+mj-lt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AU" sz="2400" u="sng" dirty="0" smtClean="0"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AU" sz="2400" u="sng" dirty="0" smtClean="0">
                <a:cs typeface="Arial" charset="0"/>
              </a:rPr>
              <a:t>Settings:</a:t>
            </a:r>
            <a:endParaRPr lang="en-AU" sz="2400" u="sng" dirty="0">
              <a:cs typeface="Arial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AU" sz="2400" dirty="0"/>
              <a:t>Emergency/ acute hospital setting/ hospital-based vestibular clinic </a:t>
            </a:r>
            <a:endParaRPr lang="en-AU" sz="2400" dirty="0">
              <a:cs typeface="Arial" charset="0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AU" sz="2400" dirty="0" smtClean="0">
              <a:latin typeface="+mj-lt"/>
              <a:cs typeface="Arial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AU" sz="2400" u="sng" dirty="0">
                <a:cs typeface="Arial" charset="0"/>
              </a:rPr>
              <a:t>Participants: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/>
              <a:t>Adults presenting to hospital with non-emergent dizziness </a:t>
            </a:r>
            <a:endParaRPr lang="en-AU" sz="2400" dirty="0">
              <a:latin typeface="+mj-lt"/>
              <a:cs typeface="Arial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latin typeface="+mj-lt"/>
              <a:cs typeface="Arial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u="sng" dirty="0">
                <a:latin typeface="+mj-lt"/>
                <a:cs typeface="Arial" charset="0"/>
              </a:rPr>
              <a:t>Exclusion criteria: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latin typeface="+mj-lt"/>
                <a:cs typeface="Arial" charset="0"/>
              </a:rPr>
              <a:t>	- Known </a:t>
            </a:r>
            <a:r>
              <a:rPr lang="en-US" sz="2400" dirty="0">
                <a:latin typeface="+mj-lt"/>
                <a:cs typeface="Arial" charset="0"/>
              </a:rPr>
              <a:t>cardiac/ stroke </a:t>
            </a:r>
            <a:r>
              <a:rPr lang="en-US" sz="2400" dirty="0" smtClean="0">
                <a:latin typeface="+mj-lt"/>
                <a:cs typeface="Arial" charset="0"/>
              </a:rPr>
              <a:t>diagnosed</a:t>
            </a:r>
            <a:r>
              <a:rPr lang="en-US" sz="2400" dirty="0" smtClean="0">
                <a:latin typeface="+mj-lt"/>
              </a:rPr>
              <a:t>;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latin typeface="+mj-lt"/>
              </a:rPr>
              <a:t>	- Unable </a:t>
            </a:r>
            <a:r>
              <a:rPr lang="en-US" sz="2400" dirty="0">
                <a:latin typeface="+mj-lt"/>
              </a:rPr>
              <a:t>to provide informed consent (intoxication, mental </a:t>
            </a:r>
            <a:r>
              <a:rPr lang="en-US" sz="2400" dirty="0" smtClean="0">
                <a:latin typeface="+mj-lt"/>
              </a:rPr>
              <a:t>		 	   disability</a:t>
            </a:r>
            <a:r>
              <a:rPr lang="en-US" sz="2400" dirty="0">
                <a:latin typeface="+mj-lt"/>
              </a:rPr>
              <a:t>, language barrier</a:t>
            </a:r>
            <a:r>
              <a:rPr lang="en-US" sz="2400" dirty="0" smtClean="0">
                <a:latin typeface="+mj-lt"/>
              </a:rPr>
              <a:t>);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latin typeface="+mj-lt"/>
              </a:rPr>
              <a:t>	- Fracture</a:t>
            </a:r>
            <a:r>
              <a:rPr lang="en-US" sz="2400" dirty="0">
                <a:latin typeface="+mj-lt"/>
              </a:rPr>
              <a:t>/ injury limiting assessment</a:t>
            </a:r>
            <a:endParaRPr lang="en-AU" sz="24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AU" sz="2200" dirty="0">
              <a:latin typeface="Arial" charset="0"/>
              <a:cs typeface="Arial" charset="0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2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9935" y="836613"/>
            <a:ext cx="7146309" cy="708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Patients presenting </a:t>
            </a:r>
            <a:r>
              <a:rPr lang="en-US" sz="2000" dirty="0"/>
              <a:t>to hospital with non-emergent dizziness, </a:t>
            </a: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screened </a:t>
            </a:r>
            <a:r>
              <a:rPr lang="en-US" sz="2000" dirty="0"/>
              <a:t>(VST) &amp; referred to Physio </a:t>
            </a:r>
            <a:r>
              <a:rPr lang="en-US" sz="2000" dirty="0" smtClean="0"/>
              <a:t>Vestibular Service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33575" y="4611688"/>
            <a:ext cx="478195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Physiotherapy Assessment </a:t>
            </a:r>
            <a:r>
              <a:rPr lang="en-US" sz="2000" dirty="0" smtClean="0"/>
              <a:t>&amp; </a:t>
            </a:r>
            <a:r>
              <a:rPr lang="en-US" sz="2000" dirty="0"/>
              <a:t>VR </a:t>
            </a:r>
            <a:r>
              <a:rPr lang="en-US" sz="2000" dirty="0" smtClean="0"/>
              <a:t>Treatment</a:t>
            </a:r>
            <a:endParaRPr lang="en-US" sz="2000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3213" y="39688"/>
            <a:ext cx="78120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3600" dirty="0">
                <a:latin typeface="Georgia" pitchFamily="18" charset="0"/>
                <a:ea typeface="ＭＳ Ｐゴシック"/>
                <a:cs typeface="ＭＳ Ｐゴシック"/>
              </a:rPr>
              <a:t>Methods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3813" y="5289550"/>
            <a:ext cx="676319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Discharge Assessment </a:t>
            </a:r>
            <a:r>
              <a:rPr lang="en-US" sz="2000" dirty="0"/>
              <a:t>completed </a:t>
            </a:r>
            <a:r>
              <a:rPr lang="en-US" sz="2000" dirty="0" smtClean="0"/>
              <a:t>– </a:t>
            </a:r>
            <a:r>
              <a:rPr lang="en-US" sz="2000" dirty="0"/>
              <a:t>Short term effectiveness?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4738" y="5889625"/>
            <a:ext cx="735368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3/12 </a:t>
            </a:r>
            <a:r>
              <a:rPr lang="en-US" sz="2000" dirty="0" smtClean="0"/>
              <a:t>Follow-up Assessment </a:t>
            </a:r>
            <a:r>
              <a:rPr lang="en-US" sz="2000" dirty="0"/>
              <a:t>completed – </a:t>
            </a:r>
            <a:r>
              <a:rPr lang="en-US" sz="2000" dirty="0" smtClean="0"/>
              <a:t>Longer </a:t>
            </a:r>
            <a:r>
              <a:rPr lang="en-US" sz="2000" dirty="0"/>
              <a:t>term effectiveness?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042039" y="1544638"/>
            <a:ext cx="0" cy="3067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970" name="Straight Arrow Connector 83969"/>
          <p:cNvCxnSpPr/>
          <p:nvPr/>
        </p:nvCxnSpPr>
        <p:spPr>
          <a:xfrm>
            <a:off x="4028391" y="5011738"/>
            <a:ext cx="0" cy="277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972" name="Straight Arrow Connector 83971"/>
          <p:cNvCxnSpPr/>
          <p:nvPr/>
        </p:nvCxnSpPr>
        <p:spPr>
          <a:xfrm flipH="1">
            <a:off x="4001095" y="5689600"/>
            <a:ext cx="0" cy="200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59325" y="2316163"/>
            <a:ext cx="3879850" cy="1639887"/>
            <a:chOff x="4760006" y="2315910"/>
            <a:chExt cx="3879791" cy="1640793"/>
          </a:xfrm>
        </p:grpSpPr>
        <p:sp>
          <p:nvSpPr>
            <p:cNvPr id="19467" name="TextBox 3"/>
            <p:cNvSpPr txBox="1">
              <a:spLocks noChangeArrowheads="1"/>
            </p:cNvSpPr>
            <p:nvPr/>
          </p:nvSpPr>
          <p:spPr bwMode="auto">
            <a:xfrm>
              <a:off x="5153114" y="2563738"/>
              <a:ext cx="3308261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dirty="0" smtClean="0">
                  <a:latin typeface="Calibri" pitchFamily="34" charset="0"/>
                </a:rPr>
                <a:t>Aim 1:</a:t>
              </a:r>
              <a:endParaRPr lang="en-AU" dirty="0">
                <a:latin typeface="Calibri" pitchFamily="34" charset="0"/>
              </a:endParaRPr>
            </a:p>
            <a:p>
              <a:r>
                <a:rPr lang="en-AU" dirty="0">
                  <a:latin typeface="Calibri" pitchFamily="34" charset="0"/>
                </a:rPr>
                <a:t>Determine clinical effectiveness of Physio-led, hospital based vestibular service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760006" y="2315910"/>
              <a:ext cx="3879791" cy="16407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/>
          <p:cNvPicPr>
            <a:picLocks noChangeAspect="1" noChangeArrowheads="1"/>
          </p:cNvPicPr>
          <p:nvPr/>
        </p:nvPicPr>
        <p:blipFill>
          <a:blip r:embed="rId2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68991" y="836613"/>
            <a:ext cx="7246961" cy="708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Patient </a:t>
            </a:r>
            <a:r>
              <a:rPr lang="en-US" sz="2000" dirty="0" smtClean="0"/>
              <a:t>presenting </a:t>
            </a:r>
            <a:r>
              <a:rPr lang="en-US" sz="2000" dirty="0"/>
              <a:t>to hospital with non-emergent dizziness, </a:t>
            </a: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screened </a:t>
            </a:r>
            <a:r>
              <a:rPr lang="en-US" sz="2000" dirty="0"/>
              <a:t>(VST) &amp; referred to Physio </a:t>
            </a:r>
            <a:r>
              <a:rPr lang="en-US" sz="2000" dirty="0" smtClean="0"/>
              <a:t>Vestibular Service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1775" y="2512484"/>
            <a:ext cx="3832225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/>
              <a:t>Immediate </a:t>
            </a:r>
            <a:r>
              <a:rPr lang="en-US" sz="2000" u="sng" dirty="0" smtClean="0"/>
              <a:t>Intervention </a:t>
            </a:r>
            <a:r>
              <a:rPr lang="en-US" sz="2000" u="sng" dirty="0"/>
              <a:t>pathway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/>
              <a:t>Treatment commenced whilst in hospital / immediate post-discharge period (48 hours)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6407" y="4611688"/>
            <a:ext cx="3995902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Follow-up Physiotherapy </a:t>
            </a:r>
            <a:r>
              <a:rPr lang="en-US" sz="2000" dirty="0" smtClean="0"/>
              <a:t>Treatment</a:t>
            </a:r>
            <a:endParaRPr lang="en-US" sz="2000" dirty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03213" y="39688"/>
            <a:ext cx="78120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3600" dirty="0">
                <a:latin typeface="Georgia" pitchFamily="18" charset="0"/>
                <a:ea typeface="ＭＳ Ｐゴシック"/>
                <a:cs typeface="ＭＳ Ｐゴシック"/>
              </a:rPr>
              <a:t>Methods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4430" y="2512484"/>
            <a:ext cx="3905250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/>
              <a:t>Delayed </a:t>
            </a:r>
            <a:r>
              <a:rPr lang="en-US" sz="2000" u="sng" dirty="0" smtClean="0"/>
              <a:t>Intervention </a:t>
            </a:r>
            <a:r>
              <a:rPr lang="en-US" sz="2000" u="sng" dirty="0"/>
              <a:t>Pathway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/>
              <a:t>Discharged home from hospital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dirty="0"/>
              <a:t>Placed on wait-list for vestibular </a:t>
            </a:r>
            <a:r>
              <a:rPr lang="en-US" sz="2000" dirty="0" smtClean="0"/>
              <a:t>assessment &amp; management 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989138" y="5289550"/>
            <a:ext cx="384291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Discharged: </a:t>
            </a:r>
            <a:r>
              <a:rPr lang="en-US" sz="2000" dirty="0"/>
              <a:t>assessment completed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89138" y="5889625"/>
            <a:ext cx="4286250" cy="400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3/12 Follow-up assessment completed</a:t>
            </a:r>
          </a:p>
        </p:txBody>
      </p:sp>
      <p:cxnSp>
        <p:nvCxnSpPr>
          <p:cNvPr id="25" name="Straight Arrow Connector 24"/>
          <p:cNvCxnSpPr>
            <a:endCxn id="8" idx="0"/>
          </p:cNvCxnSpPr>
          <p:nvPr/>
        </p:nvCxnSpPr>
        <p:spPr>
          <a:xfrm flipH="1">
            <a:off x="2147888" y="1544638"/>
            <a:ext cx="1877593" cy="967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64000" y="1544638"/>
            <a:ext cx="1703388" cy="967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7" idx="0"/>
          </p:cNvCxnSpPr>
          <p:nvPr/>
        </p:nvCxnSpPr>
        <p:spPr>
          <a:xfrm>
            <a:off x="2147888" y="3836459"/>
            <a:ext cx="1906470" cy="775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7" idx="0"/>
          </p:cNvCxnSpPr>
          <p:nvPr/>
        </p:nvCxnSpPr>
        <p:spPr>
          <a:xfrm flipH="1">
            <a:off x="4054358" y="3836459"/>
            <a:ext cx="1894600" cy="775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970" name="Straight Arrow Connector 83969"/>
          <p:cNvCxnSpPr>
            <a:stCxn id="7" idx="2"/>
          </p:cNvCxnSpPr>
          <p:nvPr/>
        </p:nvCxnSpPr>
        <p:spPr>
          <a:xfrm flipH="1">
            <a:off x="4002682" y="5011798"/>
            <a:ext cx="51676" cy="277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972" name="Straight Arrow Connector 83971"/>
          <p:cNvCxnSpPr/>
          <p:nvPr/>
        </p:nvCxnSpPr>
        <p:spPr>
          <a:xfrm>
            <a:off x="4001095" y="5689600"/>
            <a:ext cx="0" cy="200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991362" y="4121459"/>
            <a:ext cx="3138548" cy="1395412"/>
            <a:chOff x="6154775" y="4094688"/>
            <a:chExt cx="3138498" cy="1394887"/>
          </a:xfrm>
        </p:grpSpPr>
        <p:sp>
          <p:nvSpPr>
            <p:cNvPr id="20496" name="TextBox 15"/>
            <p:cNvSpPr txBox="1">
              <a:spLocks noChangeArrowheads="1"/>
            </p:cNvSpPr>
            <p:nvPr/>
          </p:nvSpPr>
          <p:spPr bwMode="auto">
            <a:xfrm>
              <a:off x="6557597" y="4293056"/>
              <a:ext cx="2735676" cy="922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dirty="0" smtClean="0">
                  <a:latin typeface="Calibri" pitchFamily="34" charset="0"/>
                </a:rPr>
                <a:t>Aim 2: Determine </a:t>
              </a:r>
              <a:r>
                <a:rPr lang="en-AU" dirty="0">
                  <a:latin typeface="Calibri" pitchFamily="34" charset="0"/>
                </a:rPr>
                <a:t>clinical outcomes for </a:t>
              </a:r>
              <a:r>
                <a:rPr lang="en-AU" dirty="0" smtClean="0">
                  <a:latin typeface="Calibri" pitchFamily="34" charset="0"/>
                </a:rPr>
                <a:t>immediate &amp; delayed referral pathways</a:t>
              </a:r>
              <a:endParaRPr lang="en-AU" dirty="0"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154775" y="4094688"/>
              <a:ext cx="3138498" cy="13948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42417" y="1544638"/>
            <a:ext cx="4190471" cy="804862"/>
            <a:chOff x="4942417" y="1544638"/>
            <a:chExt cx="4190471" cy="804862"/>
          </a:xfrm>
        </p:grpSpPr>
        <p:sp>
          <p:nvSpPr>
            <p:cNvPr id="3" name="TextBox 2"/>
            <p:cNvSpPr txBox="1"/>
            <p:nvPr/>
          </p:nvSpPr>
          <p:spPr>
            <a:xfrm>
              <a:off x="5457726" y="1693331"/>
              <a:ext cx="3675162" cy="656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Determined by availability and timing of the referral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942417" y="1544638"/>
              <a:ext cx="4190471" cy="80486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BainBulletsConfiguration" hidden="1"/>
          <p:cNvSpPr txBox="1">
            <a:spLocks noChangeArrowheads="1"/>
          </p:cNvSpPr>
          <p:nvPr/>
        </p:nvSpPr>
        <p:spPr bwMode="auto">
          <a:xfrm>
            <a:off x="12700" y="11113"/>
            <a:ext cx="83534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2597" tIns="42597" rIns="42597" bIns="42597">
            <a:spAutoFit/>
          </a:bodyPr>
          <a:lstStyle/>
          <a:p>
            <a:endParaRPr lang="en-CA" sz="100">
              <a:solidFill>
                <a:srgbClr val="FFFFFF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57200" y="481013"/>
            <a:ext cx="78120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3000" dirty="0">
                <a:latin typeface="Georgia" pitchFamily="18" charset="0"/>
                <a:ea typeface="ＭＳ Ｐゴシック"/>
                <a:cs typeface="ＭＳ Ｐゴシック"/>
              </a:rPr>
              <a:t>Clinical diagnostic tests on Initial Assessment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330825"/>
            <a:ext cx="801806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Vestibular diagnostic clinical tests 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used to </a:t>
            </a:r>
            <a:r>
              <a:rPr lang="en-US" sz="2200" dirty="0" err="1" smtClean="0">
                <a:solidFill>
                  <a:schemeClr val="tx1"/>
                </a:solidFill>
                <a:latin typeface="Arial"/>
                <a:cs typeface="Arial"/>
              </a:rPr>
              <a:t>categorise</a:t>
            </a: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 patients:	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Vestibular impairment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Non-vestibular </a:t>
            </a:r>
            <a:r>
              <a:rPr lang="en-US" sz="2200" dirty="0">
                <a:solidFill>
                  <a:schemeClr val="tx1"/>
                </a:solidFill>
                <a:latin typeface="Arial"/>
                <a:cs typeface="Arial"/>
              </a:rPr>
              <a:t>impairment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 t="93939"/>
          <a:stretch>
            <a:fillRect/>
          </a:stretch>
        </p:blipFill>
        <p:spPr bwMode="auto">
          <a:xfrm>
            <a:off x="539750" y="6453188"/>
            <a:ext cx="82089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199" y="1482725"/>
            <a:ext cx="6462216" cy="3638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dirty="0">
                <a:latin typeface="Arial"/>
                <a:cs typeface="Arial"/>
              </a:rPr>
              <a:t>Video Frenzel and Video HIT </a:t>
            </a:r>
            <a:r>
              <a:rPr lang="en-US" dirty="0" smtClean="0">
                <a:latin typeface="Arial"/>
                <a:cs typeface="Arial"/>
              </a:rPr>
              <a:t>utilized for assessment </a:t>
            </a:r>
            <a:endParaRPr lang="en-US" dirty="0"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Comprehensive subjective examination</a:t>
            </a: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dirty="0" err="1">
                <a:latin typeface="Arial"/>
                <a:cs typeface="Arial"/>
              </a:rPr>
              <a:t>Nystagmus</a:t>
            </a:r>
            <a:r>
              <a:rPr lang="en-US" dirty="0">
                <a:latin typeface="Arial"/>
                <a:cs typeface="Arial"/>
              </a:rPr>
              <a:t>: Spontaneous, Gaze-evoked </a:t>
            </a: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Smooth Pursuit </a:t>
            </a:r>
            <a:r>
              <a:rPr lang="en-US" dirty="0">
                <a:latin typeface="Arial"/>
                <a:cs typeface="Arial"/>
              </a:rPr>
              <a:t>and Saccadic </a:t>
            </a:r>
            <a:r>
              <a:rPr lang="en-US" dirty="0" smtClean="0">
                <a:latin typeface="Arial"/>
                <a:cs typeface="Arial"/>
              </a:rPr>
              <a:t>Eye Movement</a:t>
            </a:r>
            <a:endParaRPr lang="en-US" dirty="0"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Test of </a:t>
            </a:r>
            <a:r>
              <a:rPr lang="en-US" dirty="0" smtClean="0">
                <a:latin typeface="Arial"/>
                <a:cs typeface="Arial"/>
              </a:rPr>
              <a:t>Skew Deviation</a:t>
            </a:r>
            <a:endParaRPr lang="en-US" dirty="0"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VOR </a:t>
            </a:r>
            <a:r>
              <a:rPr lang="en-US" dirty="0" smtClean="0">
                <a:latin typeface="Arial"/>
                <a:cs typeface="Arial"/>
              </a:rPr>
              <a:t>Cancellation Test</a:t>
            </a:r>
            <a:endParaRPr lang="en-US" dirty="0"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Head Impulse </a:t>
            </a:r>
            <a:r>
              <a:rPr lang="en-US" dirty="0" smtClean="0">
                <a:latin typeface="Arial"/>
                <a:cs typeface="Arial"/>
              </a:rPr>
              <a:t>Test </a:t>
            </a:r>
            <a:r>
              <a:rPr lang="en-US" dirty="0">
                <a:latin typeface="Arial"/>
                <a:cs typeface="Arial"/>
              </a:rPr>
              <a:t>(HIT) </a:t>
            </a: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Head-Shaking </a:t>
            </a:r>
            <a:r>
              <a:rPr lang="en-US" dirty="0" err="1">
                <a:latin typeface="Arial"/>
                <a:cs typeface="Arial"/>
              </a:rPr>
              <a:t>Nystagmus</a:t>
            </a:r>
            <a:r>
              <a:rPr lang="en-US" dirty="0">
                <a:latin typeface="Arial"/>
                <a:cs typeface="Arial"/>
              </a:rPr>
              <a:t> (HSN) </a:t>
            </a: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Positional Tests including </a:t>
            </a:r>
            <a:r>
              <a:rPr lang="en-US" dirty="0" err="1">
                <a:latin typeface="Arial"/>
                <a:cs typeface="Arial"/>
              </a:rPr>
              <a:t>Hallpike</a:t>
            </a:r>
            <a:r>
              <a:rPr lang="en-US" dirty="0">
                <a:latin typeface="Arial"/>
                <a:cs typeface="Arial"/>
              </a:rPr>
              <a:t>-Dix and </a:t>
            </a:r>
            <a:r>
              <a:rPr lang="en-US" dirty="0" smtClean="0">
                <a:latin typeface="Arial"/>
                <a:cs typeface="Arial"/>
              </a:rPr>
              <a:t>Head Roll Test </a:t>
            </a:r>
            <a:endParaRPr lang="en-US" dirty="0">
              <a:latin typeface="Arial"/>
              <a:cs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Pressure/ Fistula testing when indicated</a:t>
            </a:r>
          </a:p>
          <a:p>
            <a:pPr marL="342900" indent="-342900" fontAlgn="auto"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/>
            </a:pPr>
            <a:r>
              <a:rPr lang="en-US" dirty="0">
                <a:latin typeface="Arial"/>
                <a:cs typeface="Arial"/>
              </a:rPr>
              <a:t>DVA static vs. dynamic</a:t>
            </a:r>
          </a:p>
        </p:txBody>
      </p:sp>
      <p:pic>
        <p:nvPicPr>
          <p:cNvPr id="21510" name="Picture 5" descr="F:\Work\Vestibular CLinic\Photos\photo ED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2253" y="1478638"/>
            <a:ext cx="2978071" cy="223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16859591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True"/>
  <p:tag name="BAINBULLETSLEVELSFINGERPRINT" val="16859591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21972</TotalTime>
  <Words>3078</Words>
  <Application>Microsoft Macintosh PowerPoint</Application>
  <PresentationFormat>On-screen Show (4:3)</PresentationFormat>
  <Paragraphs>469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Calibri</vt:lpstr>
      <vt:lpstr>Cambria</vt:lpstr>
      <vt:lpstr>Georgia</vt:lpstr>
      <vt:lpstr>Gill Sans MT</vt:lpstr>
      <vt:lpstr>Marlett</vt:lpstr>
      <vt:lpstr>MS Mincho</vt:lpstr>
      <vt:lpstr>ＭＳ Ｐゴシック</vt:lpstr>
      <vt:lpstr>Times New Roman</vt:lpstr>
      <vt:lpstr>Verdana</vt:lpstr>
      <vt:lpstr>Wingdings 2</vt:lpstr>
      <vt:lpstr>宋体</vt:lpstr>
      <vt:lpstr>Office Theme</vt:lpstr>
      <vt:lpstr>PowerPoint Presentation</vt:lpstr>
      <vt:lpstr>Why look at clinical effectiveness?</vt:lpstr>
      <vt:lpstr>Current Vestibular Service</vt:lpstr>
      <vt:lpstr>Vestibular Rehabilitation (VR)</vt:lpstr>
      <vt:lpstr>Aims of the Study</vt:lpstr>
      <vt:lpstr>Methods of study</vt:lpstr>
      <vt:lpstr>PowerPoint Presentation</vt:lpstr>
      <vt:lpstr>PowerPoint Presentation</vt:lpstr>
      <vt:lpstr>PowerPoint Presentation</vt:lpstr>
      <vt:lpstr>Vestibular Disorder Diagnosis</vt:lpstr>
      <vt:lpstr>Outcome Measures  Initial/ Discharge/ Follow-up assessment</vt:lpstr>
      <vt:lpstr>Results - Demographics</vt:lpstr>
      <vt:lpstr>Clinical Vestibular Diagnosis</vt:lpstr>
      <vt:lpstr>Intervention Groups  Clinical Vestibular Diagnosis</vt:lpstr>
      <vt:lpstr>Results</vt:lpstr>
      <vt:lpstr>PowerPoint Presentation</vt:lpstr>
      <vt:lpstr>Vestibular Screening Tool (VST)</vt:lpstr>
      <vt:lpstr>Vestibular Screening Tool (VST)</vt:lpstr>
      <vt:lpstr>Vestibular Screening Tool (VST)</vt:lpstr>
      <vt:lpstr>Dizziness Handicap Inventory (DHI)</vt:lpstr>
      <vt:lpstr>Dizziness Handicap Inventory (DHI)</vt:lpstr>
      <vt:lpstr>Dizziness Handicap Inventory (DHI)</vt:lpstr>
      <vt:lpstr>Functional Gait Assessment (FGA)</vt:lpstr>
      <vt:lpstr>Functional Gait Assessment (FGA)</vt:lpstr>
      <vt:lpstr>Functional Gait Assessment (FGA)</vt:lpstr>
      <vt:lpstr>PowerPoint Presentation</vt:lpstr>
      <vt:lpstr>Summary</vt:lpstr>
      <vt:lpstr>Summary</vt:lpstr>
      <vt:lpstr>Limitations/ further Research</vt:lpstr>
      <vt:lpstr>References</vt:lpstr>
      <vt:lpstr>References</vt:lpstr>
      <vt:lpstr>Acknowledgements &amp; Funding</vt:lpstr>
      <vt:lpstr>Questions?</vt:lpstr>
      <vt:lpstr>PowerPoint Presentation</vt:lpstr>
      <vt:lpstr>Results - Demographics</vt:lpstr>
      <vt:lpstr>PowerPoint Presentation</vt:lpstr>
      <vt:lpstr>PowerPoint Presentation</vt:lpstr>
      <vt:lpstr>PowerPoint Presentation</vt:lpstr>
      <vt:lpstr>Statistics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Vicky Stewart</dc:creator>
  <cp:lastModifiedBy>Vicky Stewart</cp:lastModifiedBy>
  <cp:revision>157</cp:revision>
  <dcterms:created xsi:type="dcterms:W3CDTF">2015-09-04T09:38:00Z</dcterms:created>
  <dcterms:modified xsi:type="dcterms:W3CDTF">2016-08-10T07:58:44Z</dcterms:modified>
</cp:coreProperties>
</file>