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74" r:id="rId2"/>
    <p:sldId id="257" r:id="rId3"/>
    <p:sldId id="258" r:id="rId4"/>
    <p:sldId id="267" r:id="rId5"/>
    <p:sldId id="289" r:id="rId6"/>
    <p:sldId id="259" r:id="rId7"/>
    <p:sldId id="260" r:id="rId8"/>
    <p:sldId id="273" r:id="rId9"/>
    <p:sldId id="284" r:id="rId10"/>
    <p:sldId id="261" r:id="rId11"/>
    <p:sldId id="269" r:id="rId12"/>
    <p:sldId id="272" r:id="rId13"/>
    <p:sldId id="268" r:id="rId14"/>
    <p:sldId id="271" r:id="rId15"/>
    <p:sldId id="266" r:id="rId16"/>
    <p:sldId id="265" r:id="rId17"/>
    <p:sldId id="290" r:id="rId18"/>
    <p:sldId id="291" r:id="rId19"/>
    <p:sldId id="286" r:id="rId20"/>
    <p:sldId id="262" r:id="rId21"/>
    <p:sldId id="263" r:id="rId22"/>
    <p:sldId id="276" r:id="rId23"/>
    <p:sldId id="280" r:id="rId24"/>
    <p:sldId id="277" r:id="rId25"/>
    <p:sldId id="278" r:id="rId26"/>
    <p:sldId id="281" r:id="rId27"/>
    <p:sldId id="279" r:id="rId28"/>
    <p:sldId id="282" r:id="rId29"/>
    <p:sldId id="283" r:id="rId30"/>
    <p:sldId id="285" r:id="rId31"/>
    <p:sldId id="287" r:id="rId32"/>
  </p:sldIdLst>
  <p:sldSz cx="9144000" cy="6858000" type="screen4x3"/>
  <p:notesSz cx="6858000" cy="9144000"/>
  <p:defaultTextStyle>
    <a:defPPr>
      <a:defRPr lang="es-E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1DCE8EC9-B9AD-C849-98FE-A8AB008344EE}" type="datetimeFigureOut">
              <a:rPr lang="es-ES"/>
              <a:pPr>
                <a:defRPr/>
              </a:pPr>
              <a:t>03/08/2015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 smtClean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noProof="0" smtClean="0"/>
              <a:t>Haga clic para modificar el estilo de texto del patrón</a:t>
            </a:r>
          </a:p>
          <a:p>
            <a:pPr lvl="1"/>
            <a:r>
              <a:rPr lang="es-ES_tradnl" noProof="0" smtClean="0"/>
              <a:t>Segundo nivel</a:t>
            </a:r>
          </a:p>
          <a:p>
            <a:pPr lvl="2"/>
            <a:r>
              <a:rPr lang="es-ES_tradnl" noProof="0" smtClean="0"/>
              <a:t>Tercer nivel</a:t>
            </a:r>
          </a:p>
          <a:p>
            <a:pPr lvl="3"/>
            <a:r>
              <a:rPr lang="es-ES_tradnl" noProof="0" smtClean="0"/>
              <a:t>Cuarto nivel</a:t>
            </a:r>
          </a:p>
          <a:p>
            <a:pPr lvl="4"/>
            <a:r>
              <a:rPr lang="es-ES_tradnl" noProof="0" smtClean="0"/>
              <a:t>Quinto nivel</a:t>
            </a:r>
            <a:endParaRPr lang="es-ES" noProof="0" smtClean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B749A87A-6292-2849-9A49-D2A304FCB90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36095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082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>
              <a:latin typeface="Calibri" charset="0"/>
            </a:endParaRPr>
          </a:p>
        </p:txBody>
      </p:sp>
      <p:sp>
        <p:nvSpPr>
          <p:cNvPr id="46083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CDCE24E3-BB3B-6B4C-A694-0D0F666AEE49}" type="slidenum">
              <a:rPr lang="es-ES" sz="1200"/>
              <a:pPr eaLnBrk="1" hangingPunct="1"/>
              <a:t>18</a:t>
            </a:fld>
            <a:endParaRPr lang="es-E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C3186-4049-B04F-BB9B-EC33A7513842}" type="datetimeFigureOut">
              <a:rPr lang="es-ES"/>
              <a:pPr>
                <a:defRPr/>
              </a:pPr>
              <a:t>03/08/2015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4B864-C817-7749-A2F0-084F2380B85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5641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CA452-60D6-AC44-B61C-BF4855C02380}" type="datetimeFigureOut">
              <a:rPr lang="es-ES"/>
              <a:pPr>
                <a:defRPr/>
              </a:pPr>
              <a:t>03/08/2015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5CDA3-1849-2A43-8D19-87778149281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3958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93E72-C70D-364A-BD38-F4E1525DF458}" type="datetimeFigureOut">
              <a:rPr lang="es-ES"/>
              <a:pPr>
                <a:defRPr/>
              </a:pPr>
              <a:t>03/08/2015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51CAFD-46D3-C042-AB6C-CA8CA14CE979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3159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C88C0-60D2-6449-8393-959576A01E0D}" type="datetimeFigureOut">
              <a:rPr lang="es-ES"/>
              <a:pPr>
                <a:defRPr/>
              </a:pPr>
              <a:t>03/08/2015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C8C16-9415-BA44-8F76-8E282AFEE4E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5863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E85EA-7F59-4349-A0C4-AFE2640D590D}" type="datetimeFigureOut">
              <a:rPr lang="es-ES"/>
              <a:pPr>
                <a:defRPr/>
              </a:pPr>
              <a:t>03/08/2015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D8082-892C-BB4B-B288-156BB082F9C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131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3A639-6666-7C4F-9934-3AE4FE872381}" type="datetimeFigureOut">
              <a:rPr lang="es-ES"/>
              <a:pPr>
                <a:defRPr/>
              </a:pPr>
              <a:t>03/08/2015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1B276-7B68-784A-AE2C-8F62C2210E3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1900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B77A4-89F6-574F-A99A-26B9904E4455}" type="datetimeFigureOut">
              <a:rPr lang="es-ES"/>
              <a:pPr>
                <a:defRPr/>
              </a:pPr>
              <a:t>03/08/2015</a:t>
            </a:fld>
            <a:endParaRPr lang="es-ES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BB915-EA94-B646-9F1A-69150CF425F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5354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59B71-99BA-EB46-BB0E-808DF9D94BCC}" type="datetimeFigureOut">
              <a:rPr lang="es-ES"/>
              <a:pPr>
                <a:defRPr/>
              </a:pPr>
              <a:t>03/08/2015</a:t>
            </a:fld>
            <a:endParaRPr lang="es-ES"/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0B88F-B7A0-E54B-9ACC-6BA6A667A929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6328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5D729-C7B9-5B44-9608-AE7674F60E70}" type="datetimeFigureOut">
              <a:rPr lang="es-ES"/>
              <a:pPr>
                <a:defRPr/>
              </a:pPr>
              <a:t>03/08/2015</a:t>
            </a:fld>
            <a:endParaRPr lang="es-ES"/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D7021-1914-6748-A8CB-C8FBC9AFEF54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1781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D194D-D12A-7741-B885-6BBCCC3B9417}" type="datetimeFigureOut">
              <a:rPr lang="es-ES"/>
              <a:pPr>
                <a:defRPr/>
              </a:pPr>
              <a:t>03/08/2015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B27BE2-3ED2-5649-A8B7-9AECC25B17D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0803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0141F-0C33-2D45-9455-23A959CB4412}" type="datetimeFigureOut">
              <a:rPr lang="es-ES"/>
              <a:pPr>
                <a:defRPr/>
              </a:pPr>
              <a:t>03/08/2015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28164-5ADE-E64C-8B10-74140A8F58D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9560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Clic para editar título</a:t>
            </a:r>
            <a:endParaRPr lang="es-ES"/>
          </a:p>
        </p:txBody>
      </p:sp>
      <p:sp>
        <p:nvSpPr>
          <p:cNvPr id="1027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A977DDB-BB03-B14F-8F2D-3D0B9E27095D}" type="datetimeFigureOut">
              <a:rPr lang="es-ES"/>
              <a:pPr>
                <a:defRPr/>
              </a:pPr>
              <a:t>03/08/2015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F549109-F9DC-3B41-A838-67F22169162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 descr="Picture 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73025"/>
            <a:ext cx="3960813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Título 4"/>
          <p:cNvSpPr>
            <a:spLocks noGrp="1"/>
          </p:cNvSpPr>
          <p:nvPr>
            <p:ph type="ctrTitle"/>
          </p:nvPr>
        </p:nvSpPr>
        <p:spPr>
          <a:xfrm>
            <a:off x="685800" y="3008313"/>
            <a:ext cx="7772400" cy="1470025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000090"/>
                </a:solidFill>
                <a:latin typeface="Arial" charset="0"/>
                <a:cs typeface="Arial" charset="0"/>
              </a:rPr>
              <a:t>Changes in Breast Cancer Reports After Second Opinion</a:t>
            </a:r>
            <a:endParaRPr lang="es-ES">
              <a:solidFill>
                <a:srgbClr val="000090"/>
              </a:solidFill>
              <a:latin typeface="Calibri" charset="0"/>
            </a:endParaRPr>
          </a:p>
        </p:txBody>
      </p:sp>
      <p:sp>
        <p:nvSpPr>
          <p:cNvPr id="6" name="Subtítulo 5"/>
          <p:cNvSpPr>
            <a:spLocks noGrp="1"/>
          </p:cNvSpPr>
          <p:nvPr>
            <p:ph type="subTitle" idx="1"/>
          </p:nvPr>
        </p:nvSpPr>
        <p:spPr>
          <a:xfrm>
            <a:off x="2036763" y="4978400"/>
            <a:ext cx="5421312" cy="1247775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Dr. Vicente Marco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Department of Pathology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Hospital </a:t>
            </a:r>
            <a:r>
              <a:rPr lang="en-US" dirty="0" err="1">
                <a:solidFill>
                  <a:srgbClr val="000090"/>
                </a:solidFill>
                <a:latin typeface="Arial"/>
                <a:ea typeface="+mn-ea"/>
                <a:cs typeface="Arial"/>
              </a:rPr>
              <a:t>Quiron</a:t>
            </a:r>
            <a:r>
              <a:rPr lang="en-US" dirty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 Barcelona. Spain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s-ES" dirty="0">
              <a:solidFill>
                <a:srgbClr val="FFFFFF"/>
              </a:solidFill>
              <a:ea typeface="+mn-ea"/>
              <a:cs typeface="+mn-cs"/>
            </a:endParaRPr>
          </a:p>
        </p:txBody>
      </p:sp>
      <p:pic>
        <p:nvPicPr>
          <p:cNvPr id="13316" name="Imagen 6" descr="Captura de pantalla 2015-06-13 a las 20.20.3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88" y="38100"/>
            <a:ext cx="3597275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rgbClr val="000090"/>
                </a:solidFill>
                <a:latin typeface="Arial"/>
                <a:ea typeface="+mj-ea"/>
                <a:cs typeface="Arial"/>
              </a:rPr>
              <a:t>Concordance among pathologists in the diagnosis of breast lesions</a:t>
            </a:r>
            <a:endParaRPr lang="en-US" sz="4000" dirty="0">
              <a:solidFill>
                <a:srgbClr val="000090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22530" name="Marcador de contenido 2"/>
          <p:cNvSpPr>
            <a:spLocks noGrp="1"/>
          </p:cNvSpPr>
          <p:nvPr>
            <p:ph idx="1"/>
          </p:nvPr>
        </p:nvSpPr>
        <p:spPr>
          <a:xfrm>
            <a:off x="488950" y="1684338"/>
            <a:ext cx="8229600" cy="274955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0090"/>
                </a:solidFill>
                <a:latin typeface="Arial" charset="0"/>
                <a:cs typeface="Arial" charset="0"/>
              </a:rPr>
              <a:t>B</a:t>
            </a:r>
            <a:r>
              <a:rPr lang="en-US" dirty="0" smtClean="0">
                <a:solidFill>
                  <a:srgbClr val="000090"/>
                </a:solidFill>
                <a:latin typeface="Arial" charset="0"/>
                <a:cs typeface="Arial" charset="0"/>
              </a:rPr>
              <a:t>enign </a:t>
            </a:r>
            <a:r>
              <a:rPr lang="en-US" dirty="0">
                <a:solidFill>
                  <a:srgbClr val="000090"/>
                </a:solidFill>
                <a:latin typeface="Arial" charset="0"/>
                <a:cs typeface="Arial" charset="0"/>
              </a:rPr>
              <a:t>lesions without </a:t>
            </a:r>
            <a:r>
              <a:rPr lang="en-US" dirty="0" err="1">
                <a:solidFill>
                  <a:srgbClr val="000090"/>
                </a:solidFill>
                <a:latin typeface="Arial" charset="0"/>
                <a:cs typeface="Arial" charset="0"/>
              </a:rPr>
              <a:t>atypia</a:t>
            </a:r>
            <a:endParaRPr lang="en-US" dirty="0">
              <a:solidFill>
                <a:srgbClr val="000090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en-US" dirty="0">
                <a:solidFill>
                  <a:srgbClr val="000090"/>
                </a:solidFill>
                <a:latin typeface="Arial" charset="0"/>
                <a:cs typeface="Arial" charset="0"/>
              </a:rPr>
              <a:t>Atypical Hyperplasia</a:t>
            </a:r>
          </a:p>
          <a:p>
            <a:pPr eaLnBrk="1" hangingPunct="1"/>
            <a:r>
              <a:rPr lang="en-US" dirty="0">
                <a:solidFill>
                  <a:srgbClr val="000090"/>
                </a:solidFill>
                <a:latin typeface="Arial" charset="0"/>
                <a:cs typeface="Arial" charset="0"/>
              </a:rPr>
              <a:t>Ductal Carcinoma in situ</a:t>
            </a:r>
          </a:p>
          <a:p>
            <a:pPr eaLnBrk="1" hangingPunct="1"/>
            <a:r>
              <a:rPr lang="en-US" dirty="0">
                <a:solidFill>
                  <a:srgbClr val="000090"/>
                </a:solidFill>
                <a:latin typeface="Arial" charset="0"/>
                <a:cs typeface="Arial" charset="0"/>
              </a:rPr>
              <a:t>Invasive cancer </a:t>
            </a:r>
          </a:p>
          <a:p>
            <a:pPr eaLnBrk="1" hangingPunct="1"/>
            <a:endParaRPr lang="en-US" dirty="0">
              <a:solidFill>
                <a:srgbClr val="000090"/>
              </a:solidFill>
              <a:latin typeface="Arial" charset="0"/>
              <a:cs typeface="Arial" charset="0"/>
            </a:endParaRPr>
          </a:p>
        </p:txBody>
      </p:sp>
      <p:pic>
        <p:nvPicPr>
          <p:cNvPr id="6" name="Picture 15" descr="E:\Medicina\Mama\Camama\cid\cidpsa-q005411gi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6540501" y="4352925"/>
            <a:ext cx="2717800" cy="20986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12" descr="E:\Medicina\Mama\Papilar\papmulthdm04178gc\DSC000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5" r="12565"/>
          <a:stretch>
            <a:fillRect/>
          </a:stretch>
        </p:blipFill>
        <p:spPr>
          <a:xfrm>
            <a:off x="373063" y="4056063"/>
            <a:ext cx="2432050" cy="27241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13" descr="E:\Medicina\Mama\Benigna\Cr&amp;adenosis\CR\CRBAG-CQ\H-E\P10100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2447132" y="4528344"/>
            <a:ext cx="2728912" cy="17589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12" descr="C:\Mis documentos\MEDICINA\Mama\Benigna\HDA\hda92424gg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4423569" y="4515644"/>
            <a:ext cx="2754313" cy="18192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>
                <a:solidFill>
                  <a:srgbClr val="000090"/>
                </a:solidFill>
                <a:latin typeface="Arial" charset="0"/>
                <a:cs typeface="Arial" charset="0"/>
              </a:rPr>
              <a:t>Diagnostic concordance among pathologists interpreting breast biopsy specimens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</p:nvPr>
        </p:nvGraphicFramePr>
        <p:xfrm>
          <a:off x="201613" y="2373313"/>
          <a:ext cx="8709024" cy="2392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7256"/>
                <a:gridCol w="2177256"/>
                <a:gridCol w="2177256"/>
                <a:gridCol w="2177256"/>
              </a:tblGrid>
              <a:tr h="640029">
                <a:tc>
                  <a:txBody>
                    <a:bodyPr/>
                    <a:lstStyle/>
                    <a:p>
                      <a:r>
                        <a:rPr lang="en-US" sz="1800" noProof="0" smtClean="0"/>
                        <a:t>Diagnosis</a:t>
                      </a:r>
                      <a:endParaRPr lang="en-US" sz="1800" noProof="0"/>
                    </a:p>
                  </a:txBody>
                  <a:tcPr marL="91429" marR="91429" marT="45711" marB="45711"/>
                </a:tc>
                <a:tc>
                  <a:txBody>
                    <a:bodyPr/>
                    <a:lstStyle/>
                    <a:p>
                      <a:r>
                        <a:rPr lang="en-US" sz="1800" noProof="0" smtClean="0"/>
                        <a:t>Concordance rate</a:t>
                      </a:r>
                      <a:endParaRPr lang="en-US" sz="1800" noProof="0"/>
                    </a:p>
                  </a:txBody>
                  <a:tcPr marL="91429" marR="91429" marT="45711" marB="45711"/>
                </a:tc>
                <a:tc>
                  <a:txBody>
                    <a:bodyPr/>
                    <a:lstStyle/>
                    <a:p>
                      <a:r>
                        <a:rPr lang="en-US" sz="1800" noProof="0" smtClean="0"/>
                        <a:t>Overinterpretation</a:t>
                      </a:r>
                    </a:p>
                    <a:p>
                      <a:r>
                        <a:rPr lang="en-US" sz="1800" noProof="0" smtClean="0"/>
                        <a:t>rate</a:t>
                      </a:r>
                      <a:endParaRPr lang="en-US" sz="1800" noProof="0"/>
                    </a:p>
                  </a:txBody>
                  <a:tcPr marL="91429" marR="91429" marT="45711" marB="45711"/>
                </a:tc>
                <a:tc>
                  <a:txBody>
                    <a:bodyPr/>
                    <a:lstStyle/>
                    <a:p>
                      <a:r>
                        <a:rPr lang="en-US" sz="1800" noProof="0" smtClean="0"/>
                        <a:t>Underinterpretation</a:t>
                      </a:r>
                    </a:p>
                    <a:p>
                      <a:r>
                        <a:rPr lang="en-US" sz="1800" noProof="0" smtClean="0"/>
                        <a:t>rate</a:t>
                      </a:r>
                      <a:endParaRPr lang="en-US" sz="1800" noProof="0"/>
                    </a:p>
                  </a:txBody>
                  <a:tcPr marL="91429" marR="91429" marT="45711" marB="45711"/>
                </a:tc>
              </a:tr>
              <a:tr h="640029">
                <a:tc>
                  <a:txBody>
                    <a:bodyPr/>
                    <a:lstStyle/>
                    <a:p>
                      <a:r>
                        <a:rPr lang="en-US" sz="1800" noProof="0" smtClean="0"/>
                        <a:t>Benign without atypia</a:t>
                      </a:r>
                      <a:endParaRPr lang="en-US" sz="1800" noProof="0"/>
                    </a:p>
                  </a:txBody>
                  <a:tcPr marL="91429" marR="91429" marT="45711" marB="45711"/>
                </a:tc>
                <a:tc>
                  <a:txBody>
                    <a:bodyPr/>
                    <a:lstStyle/>
                    <a:p>
                      <a:r>
                        <a:rPr lang="en-US" sz="1800" noProof="0" smtClean="0"/>
                        <a:t>87% (85-89)</a:t>
                      </a:r>
                    </a:p>
                    <a:p>
                      <a:endParaRPr lang="en-US" sz="1800" noProof="0"/>
                    </a:p>
                  </a:txBody>
                  <a:tcPr marL="91429" marR="91429" marT="45711" marB="45711"/>
                </a:tc>
                <a:tc>
                  <a:txBody>
                    <a:bodyPr/>
                    <a:lstStyle/>
                    <a:p>
                      <a:r>
                        <a:rPr lang="en-US" sz="1800" noProof="0" smtClean="0"/>
                        <a:t>13% (11-15)</a:t>
                      </a:r>
                      <a:endParaRPr lang="en-US" sz="1800" noProof="0"/>
                    </a:p>
                  </a:txBody>
                  <a:tcPr marL="91429" marR="91429" marT="45711" marB="45711"/>
                </a:tc>
                <a:tc>
                  <a:txBody>
                    <a:bodyPr/>
                    <a:lstStyle/>
                    <a:p>
                      <a:endParaRPr lang="en-US" sz="1800" noProof="0"/>
                    </a:p>
                  </a:txBody>
                  <a:tcPr marL="91429" marR="91429" marT="45711" marB="45711"/>
                </a:tc>
              </a:tr>
              <a:tr h="370768">
                <a:tc>
                  <a:txBody>
                    <a:bodyPr/>
                    <a:lstStyle/>
                    <a:p>
                      <a:r>
                        <a:rPr lang="en-US" sz="1800" noProof="0" smtClean="0"/>
                        <a:t>Atypia</a:t>
                      </a:r>
                      <a:endParaRPr lang="en-US" sz="1800" noProof="0"/>
                    </a:p>
                  </a:txBody>
                  <a:tcPr marL="91429" marR="91429" marT="45711" marB="45711"/>
                </a:tc>
                <a:tc>
                  <a:txBody>
                    <a:bodyPr/>
                    <a:lstStyle/>
                    <a:p>
                      <a:r>
                        <a:rPr lang="en-US" sz="1800" noProof="0" smtClean="0"/>
                        <a:t>48% (44-52)</a:t>
                      </a:r>
                      <a:endParaRPr lang="en-US" sz="1800" noProof="0"/>
                    </a:p>
                  </a:txBody>
                  <a:tcPr marL="91429" marR="91429" marT="45711" marB="45711"/>
                </a:tc>
                <a:tc>
                  <a:txBody>
                    <a:bodyPr/>
                    <a:lstStyle/>
                    <a:p>
                      <a:r>
                        <a:rPr lang="en-US" sz="1800" noProof="0" smtClean="0"/>
                        <a:t>17% (15-21)</a:t>
                      </a:r>
                      <a:endParaRPr lang="en-US" sz="1800" noProof="0"/>
                    </a:p>
                  </a:txBody>
                  <a:tcPr marL="91429" marR="91429" marT="45711" marB="45711"/>
                </a:tc>
                <a:tc>
                  <a:txBody>
                    <a:bodyPr/>
                    <a:lstStyle/>
                    <a:p>
                      <a:r>
                        <a:rPr lang="en-US" sz="1800" noProof="0" smtClean="0"/>
                        <a:t>35% (31-39)</a:t>
                      </a:r>
                      <a:endParaRPr lang="en-US" sz="1800" noProof="0"/>
                    </a:p>
                  </a:txBody>
                  <a:tcPr marL="91429" marR="91429" marT="45711" marB="45711"/>
                </a:tc>
              </a:tr>
              <a:tr h="370768">
                <a:tc>
                  <a:txBody>
                    <a:bodyPr/>
                    <a:lstStyle/>
                    <a:p>
                      <a:r>
                        <a:rPr lang="en-US" sz="1800" noProof="0" smtClean="0"/>
                        <a:t>DCIS</a:t>
                      </a:r>
                      <a:endParaRPr lang="en-US" sz="1800" noProof="0"/>
                    </a:p>
                  </a:txBody>
                  <a:tcPr marL="91429" marR="91429" marT="45711" marB="45711"/>
                </a:tc>
                <a:tc>
                  <a:txBody>
                    <a:bodyPr/>
                    <a:lstStyle/>
                    <a:p>
                      <a:r>
                        <a:rPr lang="en-US" sz="1800" noProof="0" smtClean="0"/>
                        <a:t>84% (82-86)</a:t>
                      </a:r>
                      <a:endParaRPr lang="en-US" sz="1800" noProof="0"/>
                    </a:p>
                  </a:txBody>
                  <a:tcPr marL="91429" marR="91429" marT="45711" marB="45711"/>
                </a:tc>
                <a:tc>
                  <a:txBody>
                    <a:bodyPr/>
                    <a:lstStyle/>
                    <a:p>
                      <a:r>
                        <a:rPr lang="en-US" sz="1800" noProof="0" smtClean="0"/>
                        <a:t> 3% (2-4)</a:t>
                      </a:r>
                      <a:endParaRPr lang="en-US" sz="1800" noProof="0"/>
                    </a:p>
                  </a:txBody>
                  <a:tcPr marL="91429" marR="91429" marT="45711" marB="45711"/>
                </a:tc>
                <a:tc>
                  <a:txBody>
                    <a:bodyPr/>
                    <a:lstStyle/>
                    <a:p>
                      <a:r>
                        <a:rPr lang="en-US" sz="1800" noProof="0" smtClean="0"/>
                        <a:t>13% (12-15)</a:t>
                      </a:r>
                      <a:endParaRPr lang="en-US" sz="1800" noProof="0"/>
                    </a:p>
                  </a:txBody>
                  <a:tcPr marL="91429" marR="91429" marT="45711" marB="45711"/>
                </a:tc>
              </a:tr>
              <a:tr h="370768">
                <a:tc>
                  <a:txBody>
                    <a:bodyPr/>
                    <a:lstStyle/>
                    <a:p>
                      <a:r>
                        <a:rPr lang="en-US" sz="1800" noProof="0" smtClean="0"/>
                        <a:t>Invasive carcinoma</a:t>
                      </a:r>
                      <a:endParaRPr lang="en-US" sz="1800" noProof="0"/>
                    </a:p>
                  </a:txBody>
                  <a:tcPr marL="91429" marR="91429" marT="45711" marB="45711"/>
                </a:tc>
                <a:tc>
                  <a:txBody>
                    <a:bodyPr/>
                    <a:lstStyle/>
                    <a:p>
                      <a:r>
                        <a:rPr lang="en-US" sz="1800" noProof="0" smtClean="0"/>
                        <a:t>96% (94-97)</a:t>
                      </a:r>
                      <a:endParaRPr lang="en-US" sz="1800" noProof="0"/>
                    </a:p>
                  </a:txBody>
                  <a:tcPr marL="91429" marR="91429" marT="45711" marB="45711"/>
                </a:tc>
                <a:tc>
                  <a:txBody>
                    <a:bodyPr/>
                    <a:lstStyle/>
                    <a:p>
                      <a:endParaRPr lang="en-US" sz="1800" noProof="0"/>
                    </a:p>
                  </a:txBody>
                  <a:tcPr marL="91429" marR="91429" marT="45711" marB="45711"/>
                </a:tc>
                <a:tc>
                  <a:txBody>
                    <a:bodyPr/>
                    <a:lstStyle/>
                    <a:p>
                      <a:r>
                        <a:rPr lang="en-US" sz="1800" noProof="0" dirty="0" smtClean="0"/>
                        <a:t>   4% (3-6)</a:t>
                      </a:r>
                      <a:endParaRPr lang="en-US" sz="1800" noProof="0" dirty="0"/>
                    </a:p>
                  </a:txBody>
                  <a:tcPr marL="91429" marR="91429" marT="45711" marB="45711"/>
                </a:tc>
              </a:tr>
            </a:tbl>
          </a:graphicData>
        </a:graphic>
      </p:graphicFrame>
      <p:sp>
        <p:nvSpPr>
          <p:cNvPr id="23586" name="CuadroTexto 4"/>
          <p:cNvSpPr txBox="1">
            <a:spLocks noChangeArrowheads="1"/>
          </p:cNvSpPr>
          <p:nvPr/>
        </p:nvSpPr>
        <p:spPr bwMode="auto">
          <a:xfrm>
            <a:off x="360363" y="5365750"/>
            <a:ext cx="6180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Modified after Elmore JG et al. JAMA 2015;313 (11):1122-1132.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rgbClr val="000090"/>
                </a:solidFill>
                <a:latin typeface="Arial"/>
                <a:ea typeface="+mj-ea"/>
                <a:cs typeface="Arial"/>
              </a:rPr>
              <a:t>Why do pathologists disagree in the diagnosis of breast lesions?</a:t>
            </a:r>
            <a:endParaRPr lang="en-US" sz="4000" dirty="0">
              <a:solidFill>
                <a:srgbClr val="000090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 smtClean="0">
              <a:solidFill>
                <a:srgbClr val="000090"/>
              </a:solidFill>
              <a:latin typeface="Arial"/>
              <a:ea typeface="+mn-ea"/>
              <a:cs typeface="Arial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Different levels of training and experience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Different levels of interest in breast pathology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Interpretation of borderline or grey zone cases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Diagnosis of rare cases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Special clinical situations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Technical issues</a:t>
            </a:r>
            <a:endParaRPr lang="en-US" dirty="0">
              <a:solidFill>
                <a:srgbClr val="000090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rgbClr val="000090"/>
                </a:solidFill>
                <a:latin typeface="Arial"/>
                <a:ea typeface="+mj-ea"/>
                <a:cs typeface="Arial"/>
              </a:rPr>
              <a:t>Classification of second opinion results in breast pathology</a:t>
            </a:r>
            <a:endParaRPr lang="en-US" sz="4000" dirty="0">
              <a:solidFill>
                <a:srgbClr val="000090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25602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000090"/>
                </a:solidFill>
                <a:latin typeface="Arial" charset="0"/>
                <a:cs typeface="Arial" charset="0"/>
              </a:rPr>
              <a:t>Concordant</a:t>
            </a:r>
          </a:p>
          <a:p>
            <a:pPr eaLnBrk="1" hangingPunct="1"/>
            <a:r>
              <a:rPr lang="en-US">
                <a:solidFill>
                  <a:srgbClr val="000090"/>
                </a:solidFill>
                <a:latin typeface="Arial" charset="0"/>
                <a:cs typeface="Arial" charset="0"/>
              </a:rPr>
              <a:t>Major discrepancies</a:t>
            </a:r>
          </a:p>
          <a:p>
            <a:pPr lvl="1" eaLnBrk="1" hangingPunct="1"/>
            <a:r>
              <a:rPr lang="en-US">
                <a:solidFill>
                  <a:srgbClr val="000090"/>
                </a:solidFill>
                <a:latin typeface="Arial" charset="0"/>
                <a:cs typeface="Arial" charset="0"/>
              </a:rPr>
              <a:t>Potential for significant change in prognosis and/or treatment.</a:t>
            </a:r>
          </a:p>
          <a:p>
            <a:pPr eaLnBrk="1" hangingPunct="1"/>
            <a:r>
              <a:rPr lang="en-US">
                <a:solidFill>
                  <a:srgbClr val="000090"/>
                </a:solidFill>
                <a:latin typeface="Arial" charset="0"/>
                <a:cs typeface="Arial" charset="0"/>
              </a:rPr>
              <a:t>Minor discrepancies</a:t>
            </a:r>
          </a:p>
          <a:p>
            <a:pPr lvl="1" eaLnBrk="1" hangingPunct="1"/>
            <a:r>
              <a:rPr lang="en-US">
                <a:solidFill>
                  <a:srgbClr val="000090"/>
                </a:solidFill>
                <a:latin typeface="Arial" charset="0"/>
                <a:cs typeface="Arial" charset="0"/>
              </a:rPr>
              <a:t>Don’t impact significantly in prognosis and/or treatment.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>
                <a:solidFill>
                  <a:srgbClr val="000090"/>
                </a:solidFill>
                <a:latin typeface="Arial" charset="0"/>
                <a:cs typeface="Arial" charset="0"/>
              </a:rPr>
              <a:t>Rate of major discrepancies in breast cancer pathology after review</a:t>
            </a: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</p:nvPr>
        </p:nvGraphicFramePr>
        <p:xfrm>
          <a:off x="457200" y="2319338"/>
          <a:ext cx="8229600" cy="33385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946">
                <a:tc>
                  <a:txBody>
                    <a:bodyPr/>
                    <a:lstStyle/>
                    <a:p>
                      <a:r>
                        <a:rPr lang="es-ES" sz="1800" dirty="0" err="1" smtClean="0"/>
                        <a:t>Author</a:t>
                      </a:r>
                      <a:r>
                        <a:rPr lang="es-ES" sz="1800" dirty="0" smtClean="0"/>
                        <a:t>/ </a:t>
                      </a:r>
                      <a:r>
                        <a:rPr lang="es-ES" sz="1800" dirty="0" err="1" smtClean="0"/>
                        <a:t>year</a:t>
                      </a:r>
                      <a:endParaRPr lang="es-E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s-ES" sz="1800" dirty="0" err="1" smtClean="0"/>
                        <a:t>Number</a:t>
                      </a:r>
                      <a:r>
                        <a:rPr lang="es-ES" sz="1800" baseline="0" dirty="0" smtClean="0"/>
                        <a:t> of cases </a:t>
                      </a:r>
                      <a:r>
                        <a:rPr lang="es-ES" sz="1800" baseline="0" dirty="0" err="1" smtClean="0"/>
                        <a:t>reviewed</a:t>
                      </a:r>
                      <a:endParaRPr lang="es-E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s-ES" sz="1800" dirty="0" err="1" smtClean="0"/>
                        <a:t>Major</a:t>
                      </a:r>
                      <a:r>
                        <a:rPr lang="es-ES" sz="1800" dirty="0" smtClean="0"/>
                        <a:t> </a:t>
                      </a:r>
                      <a:r>
                        <a:rPr lang="es-ES" sz="1800" dirty="0" err="1" smtClean="0"/>
                        <a:t>discrepancies</a:t>
                      </a:r>
                      <a:r>
                        <a:rPr lang="es-ES" sz="1800" dirty="0" smtClean="0"/>
                        <a:t> %</a:t>
                      </a:r>
                      <a:endParaRPr lang="es-ES" sz="1800" dirty="0"/>
                    </a:p>
                  </a:txBody>
                  <a:tcPr marT="45733" marB="45733"/>
                </a:tc>
              </a:tr>
              <a:tr h="370946">
                <a:tc>
                  <a:txBody>
                    <a:bodyPr/>
                    <a:lstStyle/>
                    <a:p>
                      <a:r>
                        <a:rPr lang="es-ES" sz="1800" dirty="0" err="1" smtClean="0"/>
                        <a:t>Staradub</a:t>
                      </a:r>
                      <a:r>
                        <a:rPr lang="es-ES" sz="1800" dirty="0" smtClean="0"/>
                        <a:t> et al.    2002</a:t>
                      </a:r>
                      <a:endParaRPr lang="es-E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s-ES" sz="1800" dirty="0" smtClean="0"/>
                        <a:t>                     340</a:t>
                      </a:r>
                      <a:endParaRPr lang="es-E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s-ES" sz="1800" dirty="0" smtClean="0"/>
                        <a:t>                   7.8</a:t>
                      </a:r>
                      <a:endParaRPr lang="es-ES" sz="1800" dirty="0"/>
                    </a:p>
                  </a:txBody>
                  <a:tcPr marT="45733" marB="45733"/>
                </a:tc>
              </a:tr>
              <a:tr h="370946">
                <a:tc>
                  <a:txBody>
                    <a:bodyPr/>
                    <a:lstStyle/>
                    <a:p>
                      <a:r>
                        <a:rPr lang="es-ES" sz="1800" dirty="0" err="1" smtClean="0"/>
                        <a:t>Newman</a:t>
                      </a:r>
                      <a:r>
                        <a:rPr lang="es-ES" sz="1800" dirty="0" smtClean="0"/>
                        <a:t> et al.    2006</a:t>
                      </a:r>
                      <a:endParaRPr lang="es-E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s-ES" sz="1800" dirty="0" smtClean="0"/>
                        <a:t>                     149</a:t>
                      </a:r>
                      <a:endParaRPr lang="es-E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s-ES" sz="1800" dirty="0" smtClean="0"/>
                        <a:t>                   9</a:t>
                      </a:r>
                      <a:endParaRPr lang="es-ES" sz="1800" dirty="0"/>
                    </a:p>
                  </a:txBody>
                  <a:tcPr marT="45733" marB="45733"/>
                </a:tc>
              </a:tr>
              <a:tr h="370946">
                <a:tc>
                  <a:txBody>
                    <a:bodyPr/>
                    <a:lstStyle/>
                    <a:p>
                      <a:r>
                        <a:rPr lang="es-ES" sz="1800" dirty="0" smtClean="0"/>
                        <a:t>Price et al.           2010</a:t>
                      </a:r>
                      <a:endParaRPr lang="es-E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s-ES" sz="1800" dirty="0" smtClean="0"/>
                        <a:t>                       93</a:t>
                      </a:r>
                      <a:endParaRPr lang="es-E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s-ES" sz="1800" dirty="0" smtClean="0"/>
                        <a:t>                   11</a:t>
                      </a:r>
                      <a:endParaRPr lang="es-ES" sz="1800" dirty="0"/>
                    </a:p>
                  </a:txBody>
                  <a:tcPr marT="45733" marB="45733"/>
                </a:tc>
              </a:tr>
              <a:tr h="370946">
                <a:tc>
                  <a:txBody>
                    <a:bodyPr/>
                    <a:lstStyle/>
                    <a:p>
                      <a:r>
                        <a:rPr lang="es-ES" sz="1800" dirty="0" err="1" smtClean="0"/>
                        <a:t>Kennecke</a:t>
                      </a:r>
                      <a:r>
                        <a:rPr lang="es-ES" sz="1800" dirty="0" smtClean="0"/>
                        <a:t> et al.   2012</a:t>
                      </a:r>
                      <a:endParaRPr lang="es-E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s-ES" sz="1800" dirty="0" smtClean="0"/>
                        <a:t>                     405</a:t>
                      </a:r>
                      <a:endParaRPr lang="es-E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s-ES" sz="1800" dirty="0" smtClean="0"/>
                        <a:t>                     6</a:t>
                      </a:r>
                      <a:endParaRPr lang="es-ES" sz="1800" dirty="0"/>
                    </a:p>
                  </a:txBody>
                  <a:tcPr marT="45733" marB="45733"/>
                </a:tc>
              </a:tr>
              <a:tr h="370946">
                <a:tc>
                  <a:txBody>
                    <a:bodyPr/>
                    <a:lstStyle/>
                    <a:p>
                      <a:r>
                        <a:rPr lang="es-ES" sz="1800" dirty="0" err="1" smtClean="0"/>
                        <a:t>Middleton</a:t>
                      </a:r>
                      <a:r>
                        <a:rPr lang="es-ES" sz="1800" dirty="0" smtClean="0"/>
                        <a:t> et</a:t>
                      </a:r>
                      <a:r>
                        <a:rPr lang="es-ES" sz="1800" baseline="0" dirty="0" smtClean="0"/>
                        <a:t> al. 2014</a:t>
                      </a:r>
                      <a:endParaRPr lang="es-E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s-ES" sz="1800" dirty="0" smtClean="0"/>
                        <a:t>                  2718</a:t>
                      </a:r>
                      <a:endParaRPr lang="es-E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s-ES" sz="1800" dirty="0" smtClean="0"/>
                        <a:t>                     6.20</a:t>
                      </a:r>
                      <a:endParaRPr lang="es-ES" sz="1800" dirty="0"/>
                    </a:p>
                  </a:txBody>
                  <a:tcPr marT="45733" marB="45733"/>
                </a:tc>
              </a:tr>
              <a:tr h="370946">
                <a:tc>
                  <a:txBody>
                    <a:bodyPr/>
                    <a:lstStyle/>
                    <a:p>
                      <a:r>
                        <a:rPr lang="es-ES" sz="1800" dirty="0" smtClean="0"/>
                        <a:t>Marco</a:t>
                      </a:r>
                      <a:r>
                        <a:rPr lang="es-ES" sz="1800" baseline="0" dirty="0" smtClean="0"/>
                        <a:t> et al.        2014</a:t>
                      </a:r>
                      <a:endParaRPr lang="es-E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s-ES" sz="1800" dirty="0" smtClean="0"/>
                        <a:t>                    205</a:t>
                      </a:r>
                      <a:endParaRPr lang="es-E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s-ES" sz="1800" dirty="0" smtClean="0"/>
                        <a:t>                   16</a:t>
                      </a:r>
                      <a:endParaRPr lang="es-ES" sz="1800" dirty="0"/>
                    </a:p>
                  </a:txBody>
                  <a:tcPr marT="45733" marB="45733"/>
                </a:tc>
              </a:tr>
              <a:tr h="370946">
                <a:tc>
                  <a:txBody>
                    <a:bodyPr/>
                    <a:lstStyle/>
                    <a:p>
                      <a:r>
                        <a:rPr lang="es-ES" sz="1800" dirty="0" err="1" smtClean="0"/>
                        <a:t>Romanoff</a:t>
                      </a:r>
                      <a:r>
                        <a:rPr lang="es-ES" sz="1800" dirty="0" smtClean="0"/>
                        <a:t> et al.  2014</a:t>
                      </a:r>
                      <a:endParaRPr lang="es-E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s-ES" sz="1800" dirty="0" smtClean="0"/>
                        <a:t>                    430</a:t>
                      </a:r>
                      <a:endParaRPr lang="es-E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s-ES" sz="1800" dirty="0" smtClean="0"/>
                        <a:t>                   10</a:t>
                      </a:r>
                      <a:endParaRPr lang="es-ES" sz="1800" dirty="0"/>
                    </a:p>
                  </a:txBody>
                  <a:tcPr marT="45733" marB="45733"/>
                </a:tc>
              </a:tr>
              <a:tr h="370946">
                <a:tc>
                  <a:txBody>
                    <a:bodyPr/>
                    <a:lstStyle/>
                    <a:p>
                      <a:r>
                        <a:rPr lang="es-ES" sz="1800" dirty="0" err="1" smtClean="0"/>
                        <a:t>Khazai</a:t>
                      </a:r>
                      <a:r>
                        <a:rPr lang="es-ES" sz="1800" baseline="0" dirty="0" smtClean="0"/>
                        <a:t> et al.        2015</a:t>
                      </a:r>
                      <a:endParaRPr lang="es-E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s-ES" sz="1800" dirty="0" smtClean="0"/>
                        <a:t>                  1970</a:t>
                      </a:r>
                      <a:endParaRPr lang="es-E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s-ES" sz="1800" dirty="0" smtClean="0"/>
                        <a:t>                    11.47</a:t>
                      </a:r>
                      <a:endParaRPr lang="es-ES" sz="1800" dirty="0"/>
                    </a:p>
                  </a:txBody>
                  <a:tcPr marT="45733" marB="45733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rgbClr val="000090"/>
                </a:solidFill>
                <a:latin typeface="Arial"/>
                <a:ea typeface="+mj-ea"/>
                <a:cs typeface="Arial"/>
              </a:rPr>
              <a:t>Second Opinion in Breast </a:t>
            </a:r>
            <a:r>
              <a:rPr lang="en-US" sz="4000" dirty="0" smtClean="0">
                <a:solidFill>
                  <a:srgbClr val="000090"/>
                </a:solidFill>
                <a:latin typeface="Arial"/>
                <a:ea typeface="+mj-ea"/>
                <a:cs typeface="Arial"/>
              </a:rPr>
              <a:t>Pathology</a:t>
            </a:r>
            <a:br>
              <a:rPr lang="en-US" sz="4000" dirty="0" smtClean="0">
                <a:solidFill>
                  <a:srgbClr val="000090"/>
                </a:solidFill>
                <a:latin typeface="Arial"/>
                <a:ea typeface="+mj-ea"/>
                <a:cs typeface="Arial"/>
              </a:rPr>
            </a:br>
            <a:r>
              <a:rPr lang="en-US" sz="4000" dirty="0" smtClean="0">
                <a:solidFill>
                  <a:srgbClr val="000090"/>
                </a:solidFill>
                <a:latin typeface="Arial"/>
                <a:ea typeface="+mj-ea"/>
                <a:cs typeface="Arial"/>
              </a:rPr>
              <a:t>Major </a:t>
            </a:r>
            <a:r>
              <a:rPr lang="en-US" sz="4000" dirty="0">
                <a:solidFill>
                  <a:srgbClr val="000090"/>
                </a:solidFill>
                <a:latin typeface="Arial"/>
                <a:ea typeface="+mj-ea"/>
                <a:cs typeface="Arial"/>
              </a:rPr>
              <a:t>Discrepancies </a:t>
            </a:r>
            <a:endParaRPr lang="es-ES" sz="4000" dirty="0">
              <a:ea typeface="+mj-ea"/>
              <a:cs typeface="+mj-cs"/>
            </a:endParaRPr>
          </a:p>
        </p:txBody>
      </p:sp>
      <p:sp>
        <p:nvSpPr>
          <p:cNvPr id="27650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000090"/>
                </a:solidFill>
                <a:latin typeface="Arial" charset="0"/>
                <a:cs typeface="Arial" charset="0"/>
              </a:rPr>
              <a:t>Changes in Histologic Diagnoses (37.7%)</a:t>
            </a:r>
          </a:p>
          <a:p>
            <a:pPr eaLnBrk="1" hangingPunct="1"/>
            <a:r>
              <a:rPr lang="en-US">
                <a:solidFill>
                  <a:srgbClr val="000090"/>
                </a:solidFill>
                <a:latin typeface="Arial" charset="0"/>
                <a:cs typeface="Arial" charset="0"/>
              </a:rPr>
              <a:t>Invasive Carcinoma vs DCIS         (32 %)</a:t>
            </a:r>
          </a:p>
          <a:p>
            <a:pPr lvl="1" eaLnBrk="1" hangingPunct="1"/>
            <a:r>
              <a:rPr lang="en-US">
                <a:solidFill>
                  <a:srgbClr val="000090"/>
                </a:solidFill>
                <a:latin typeface="Arial" charset="0"/>
                <a:cs typeface="Arial" charset="0"/>
              </a:rPr>
              <a:t>Invasive Ca          DCIS</a:t>
            </a:r>
          </a:p>
          <a:p>
            <a:pPr lvl="1" eaLnBrk="1" hangingPunct="1"/>
            <a:r>
              <a:rPr lang="en-US">
                <a:solidFill>
                  <a:srgbClr val="000090"/>
                </a:solidFill>
                <a:latin typeface="Arial" charset="0"/>
                <a:cs typeface="Arial" charset="0"/>
              </a:rPr>
              <a:t>DCIS          Invasive Ca</a:t>
            </a:r>
          </a:p>
          <a:p>
            <a:pPr eaLnBrk="1" hangingPunct="1"/>
            <a:r>
              <a:rPr lang="en-US">
                <a:solidFill>
                  <a:srgbClr val="000090"/>
                </a:solidFill>
                <a:latin typeface="Arial" charset="0"/>
                <a:cs typeface="Arial" charset="0"/>
              </a:rPr>
              <a:t>Hormone Receptors Results          (9.4%)</a:t>
            </a:r>
          </a:p>
          <a:p>
            <a:pPr lvl="1" eaLnBrk="1" hangingPunct="1"/>
            <a:r>
              <a:rPr lang="en-US">
                <a:solidFill>
                  <a:srgbClr val="000090"/>
                </a:solidFill>
                <a:latin typeface="Arial" charset="0"/>
                <a:cs typeface="Arial" charset="0"/>
              </a:rPr>
              <a:t>ER-          ER+</a:t>
            </a:r>
          </a:p>
          <a:p>
            <a:pPr eaLnBrk="1" hangingPunct="1"/>
            <a:r>
              <a:rPr lang="en-US">
                <a:solidFill>
                  <a:srgbClr val="000090"/>
                </a:solidFill>
                <a:latin typeface="Arial" charset="0"/>
                <a:cs typeface="Arial" charset="0"/>
              </a:rPr>
              <a:t>HER2 Results                               (20.7%)</a:t>
            </a:r>
          </a:p>
          <a:p>
            <a:pPr lvl="1" eaLnBrk="1" hangingPunct="1"/>
            <a:r>
              <a:rPr lang="en-US">
                <a:solidFill>
                  <a:srgbClr val="000090"/>
                </a:solidFill>
                <a:latin typeface="Arial" charset="0"/>
                <a:cs typeface="Arial" charset="0"/>
              </a:rPr>
              <a:t>HER2+             HER2 -</a:t>
            </a:r>
          </a:p>
        </p:txBody>
      </p:sp>
      <p:sp>
        <p:nvSpPr>
          <p:cNvPr id="4" name="Flecha derecha 3"/>
          <p:cNvSpPr/>
          <p:nvPr/>
        </p:nvSpPr>
        <p:spPr>
          <a:xfrm>
            <a:off x="2782888" y="5640388"/>
            <a:ext cx="635000" cy="22225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rgbClr val="000090"/>
              </a:solidFill>
            </a:endParaRPr>
          </a:p>
        </p:txBody>
      </p:sp>
      <p:sp>
        <p:nvSpPr>
          <p:cNvPr id="5" name="Flecha derecha 4"/>
          <p:cNvSpPr/>
          <p:nvPr/>
        </p:nvSpPr>
        <p:spPr>
          <a:xfrm>
            <a:off x="2120900" y="4554538"/>
            <a:ext cx="635000" cy="22225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rgbClr val="000090"/>
              </a:solidFill>
            </a:endParaRPr>
          </a:p>
        </p:txBody>
      </p:sp>
      <p:sp>
        <p:nvSpPr>
          <p:cNvPr id="6" name="Flecha derecha 5"/>
          <p:cNvSpPr/>
          <p:nvPr/>
        </p:nvSpPr>
        <p:spPr>
          <a:xfrm>
            <a:off x="3322638" y="2932113"/>
            <a:ext cx="635000" cy="22225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rgbClr val="000090"/>
              </a:solidFill>
            </a:endParaRPr>
          </a:p>
        </p:txBody>
      </p:sp>
      <p:sp>
        <p:nvSpPr>
          <p:cNvPr id="7" name="Flecha derecha 6"/>
          <p:cNvSpPr/>
          <p:nvPr/>
        </p:nvSpPr>
        <p:spPr>
          <a:xfrm>
            <a:off x="2395538" y="3411538"/>
            <a:ext cx="635000" cy="22225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5875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rgbClr val="000090"/>
                </a:solidFill>
                <a:latin typeface="Arial"/>
                <a:ea typeface="+mj-ea"/>
                <a:cs typeface="Arial"/>
              </a:rPr>
              <a:t>Second Opinion in Breast Pathology</a:t>
            </a:r>
            <a:r>
              <a:rPr lang="en-US" sz="4000" dirty="0">
                <a:solidFill>
                  <a:srgbClr val="000090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sz="4000" dirty="0" smtClean="0">
                <a:solidFill>
                  <a:srgbClr val="000090"/>
                </a:solidFill>
                <a:latin typeface="Arial"/>
                <a:ea typeface="+mj-ea"/>
                <a:cs typeface="Arial"/>
              </a:rPr>
              <a:t>Major Discrepancies in 46 Patients</a:t>
            </a:r>
            <a:endParaRPr lang="en-US" sz="4000" dirty="0">
              <a:solidFill>
                <a:srgbClr val="000090"/>
              </a:solidFill>
              <a:latin typeface="Arial"/>
              <a:ea typeface="+mj-ea"/>
              <a:cs typeface="Arial"/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</p:nvPr>
        </p:nvGraphicFramePr>
        <p:xfrm>
          <a:off x="457200" y="1357313"/>
          <a:ext cx="8229600" cy="53038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0467"/>
                <a:gridCol w="4233333"/>
                <a:gridCol w="685800"/>
              </a:tblGrid>
              <a:tr h="518173"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First Diagnosis</a:t>
                      </a:r>
                      <a:endParaRPr lang="en-US" sz="1400" noProof="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Second Opinion</a:t>
                      </a:r>
                      <a:endParaRPr lang="en-US" sz="1400" noProof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N</a:t>
                      </a:r>
                    </a:p>
                    <a:p>
                      <a:endParaRPr lang="en-US" sz="1400" noProof="0"/>
                    </a:p>
                  </a:txBody>
                  <a:tcPr marT="45712" marB="45712"/>
                </a:tc>
              </a:tr>
              <a:tr h="4785664">
                <a:tc>
                  <a:txBody>
                    <a:bodyPr/>
                    <a:lstStyle/>
                    <a:p>
                      <a:r>
                        <a:rPr lang="en-US" sz="1400" noProof="0" dirty="0" smtClean="0">
                          <a:solidFill>
                            <a:srgbClr val="000090"/>
                          </a:solidFill>
                        </a:rPr>
                        <a:t>Invasive</a:t>
                      </a:r>
                      <a:r>
                        <a:rPr lang="en-US" sz="1400" baseline="0" noProof="0" dirty="0" smtClean="0">
                          <a:solidFill>
                            <a:srgbClr val="000090"/>
                          </a:solidFill>
                        </a:rPr>
                        <a:t> breast cancer</a:t>
                      </a:r>
                    </a:p>
                    <a:p>
                      <a:pPr lvl="1"/>
                      <a:endParaRPr lang="en-US" sz="1400" noProof="0" dirty="0" smtClean="0">
                        <a:solidFill>
                          <a:srgbClr val="000090"/>
                        </a:solidFill>
                      </a:endParaRPr>
                    </a:p>
                    <a:p>
                      <a:endParaRPr lang="en-US" sz="1400" noProof="0" dirty="0" smtClean="0">
                        <a:solidFill>
                          <a:srgbClr val="000090"/>
                        </a:solidFill>
                      </a:endParaRPr>
                    </a:p>
                    <a:p>
                      <a:endParaRPr lang="en-US" sz="1400" noProof="0" dirty="0" smtClean="0">
                        <a:solidFill>
                          <a:srgbClr val="000090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smtClean="0">
                          <a:solidFill>
                            <a:srgbClr val="000090"/>
                          </a:solidFill>
                        </a:rPr>
                        <a:t>Lung cancer metastasis to lymph node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smtClean="0">
                          <a:solidFill>
                            <a:srgbClr val="000090"/>
                          </a:solidFill>
                        </a:rPr>
                        <a:t>Lung cancer metastasis to breast</a:t>
                      </a:r>
                    </a:p>
                    <a:p>
                      <a:r>
                        <a:rPr lang="en-US" sz="1400" noProof="0" dirty="0" err="1" smtClean="0">
                          <a:solidFill>
                            <a:srgbClr val="000090"/>
                          </a:solidFill>
                        </a:rPr>
                        <a:t>Fibroadenoma</a:t>
                      </a:r>
                      <a:r>
                        <a:rPr lang="en-US" sz="1400" noProof="0" dirty="0" smtClean="0">
                          <a:solidFill>
                            <a:srgbClr val="000090"/>
                          </a:solidFill>
                        </a:rPr>
                        <a:t>/DCIS/</a:t>
                      </a:r>
                      <a:r>
                        <a:rPr lang="en-US" sz="1400" baseline="0" noProof="0" dirty="0" smtClean="0">
                          <a:solidFill>
                            <a:srgbClr val="000090"/>
                          </a:solidFill>
                        </a:rPr>
                        <a:t> Lobular </a:t>
                      </a:r>
                      <a:r>
                        <a:rPr lang="en-US" sz="1400" baseline="0" noProof="0" dirty="0" err="1" smtClean="0">
                          <a:solidFill>
                            <a:srgbClr val="000090"/>
                          </a:solidFill>
                        </a:rPr>
                        <a:t>neoplasia</a:t>
                      </a:r>
                      <a:endParaRPr lang="en-US" sz="1400" noProof="0" dirty="0" smtClean="0">
                        <a:solidFill>
                          <a:srgbClr val="000090"/>
                        </a:solidFill>
                      </a:endParaRPr>
                    </a:p>
                    <a:p>
                      <a:r>
                        <a:rPr lang="en-US" sz="1400" noProof="0" dirty="0" smtClean="0">
                          <a:solidFill>
                            <a:srgbClr val="000090"/>
                          </a:solidFill>
                        </a:rPr>
                        <a:t>Atypical</a:t>
                      </a:r>
                      <a:r>
                        <a:rPr lang="en-US" sz="1400" baseline="0" noProof="0" dirty="0" smtClean="0">
                          <a:solidFill>
                            <a:srgbClr val="000090"/>
                          </a:solidFill>
                        </a:rPr>
                        <a:t> ductal hyperplasia</a:t>
                      </a:r>
                      <a:endParaRPr lang="en-US" sz="1400" noProof="0" dirty="0" smtClean="0">
                        <a:solidFill>
                          <a:srgbClr val="000090"/>
                        </a:solidFill>
                      </a:endParaRPr>
                    </a:p>
                    <a:p>
                      <a:r>
                        <a:rPr lang="en-US" sz="1400" noProof="0" dirty="0" smtClean="0">
                          <a:solidFill>
                            <a:srgbClr val="000090"/>
                          </a:solidFill>
                        </a:rPr>
                        <a:t>Atypical papilloma/DCIS</a:t>
                      </a:r>
                    </a:p>
                    <a:p>
                      <a:r>
                        <a:rPr lang="en-US" sz="1400" noProof="0" dirty="0" smtClean="0">
                          <a:solidFill>
                            <a:srgbClr val="000090"/>
                          </a:solidFill>
                        </a:rPr>
                        <a:t>Changes in histologic  type of primary breast tumor (</a:t>
                      </a:r>
                      <a:r>
                        <a:rPr lang="en-US" sz="1400" noProof="0" dirty="0" err="1" smtClean="0">
                          <a:solidFill>
                            <a:srgbClr val="000090"/>
                          </a:solidFill>
                        </a:rPr>
                        <a:t>phyllodes</a:t>
                      </a:r>
                      <a:r>
                        <a:rPr lang="en-US" sz="1400" noProof="0" dirty="0" smtClean="0">
                          <a:solidFill>
                            <a:srgbClr val="000090"/>
                          </a:solidFill>
                        </a:rPr>
                        <a:t> tumor, adenoid cystic </a:t>
                      </a:r>
                      <a:r>
                        <a:rPr lang="en-US" sz="1400" noProof="0" dirty="0" err="1" smtClean="0">
                          <a:solidFill>
                            <a:srgbClr val="000090"/>
                          </a:solidFill>
                        </a:rPr>
                        <a:t>ca</a:t>
                      </a:r>
                      <a:r>
                        <a:rPr lang="en-US" sz="1400" noProof="0" dirty="0" smtClean="0">
                          <a:solidFill>
                            <a:srgbClr val="000090"/>
                          </a:solidFill>
                        </a:rPr>
                        <a:t>, atypical vascular lesion, </a:t>
                      </a:r>
                      <a:r>
                        <a:rPr lang="en-US" sz="1400" noProof="0" dirty="0" err="1" smtClean="0">
                          <a:solidFill>
                            <a:srgbClr val="000090"/>
                          </a:solidFill>
                        </a:rPr>
                        <a:t>fibromatosis</a:t>
                      </a:r>
                      <a:r>
                        <a:rPr lang="en-US" sz="1400" noProof="0" dirty="0" smtClean="0">
                          <a:solidFill>
                            <a:srgbClr val="000090"/>
                          </a:solidFill>
                        </a:rPr>
                        <a:t>)</a:t>
                      </a:r>
                    </a:p>
                    <a:p>
                      <a:endParaRPr lang="en-US" sz="1400" noProof="0" dirty="0" smtClean="0">
                        <a:solidFill>
                          <a:srgbClr val="000090"/>
                        </a:solidFill>
                      </a:endParaRPr>
                    </a:p>
                    <a:p>
                      <a:r>
                        <a:rPr lang="en-US" sz="1400" noProof="0" dirty="0" smtClean="0">
                          <a:solidFill>
                            <a:srgbClr val="000090"/>
                          </a:solidFill>
                        </a:rPr>
                        <a:t>Invasive carcinoma</a:t>
                      </a:r>
                      <a:r>
                        <a:rPr lang="en-US" sz="1400" baseline="0" noProof="0" dirty="0" smtClean="0">
                          <a:solidFill>
                            <a:srgbClr val="000090"/>
                          </a:solidFill>
                        </a:rPr>
                        <a:t> NST</a:t>
                      </a:r>
                    </a:p>
                    <a:p>
                      <a:endParaRPr lang="en-US" sz="1400" baseline="0" noProof="0" dirty="0" smtClean="0">
                        <a:solidFill>
                          <a:srgbClr val="000090"/>
                        </a:solidFill>
                      </a:endParaRPr>
                    </a:p>
                    <a:p>
                      <a:r>
                        <a:rPr lang="en-US" sz="1400" baseline="0" noProof="0" dirty="0" smtClean="0">
                          <a:solidFill>
                            <a:srgbClr val="000090"/>
                          </a:solidFill>
                        </a:rPr>
                        <a:t>DCIS with </a:t>
                      </a:r>
                      <a:r>
                        <a:rPr lang="en-US" sz="1400" baseline="0" noProof="0" dirty="0" err="1" smtClean="0">
                          <a:solidFill>
                            <a:srgbClr val="000090"/>
                          </a:solidFill>
                        </a:rPr>
                        <a:t>microinvasion</a:t>
                      </a:r>
                      <a:endParaRPr lang="en-US" sz="1400" baseline="0" noProof="0" dirty="0" smtClean="0">
                        <a:solidFill>
                          <a:srgbClr val="000090"/>
                        </a:solidFill>
                      </a:endParaRPr>
                    </a:p>
                    <a:p>
                      <a:r>
                        <a:rPr lang="en-US" sz="1400" baseline="0" noProof="0" dirty="0" smtClean="0">
                          <a:solidFill>
                            <a:srgbClr val="000090"/>
                          </a:solidFill>
                        </a:rPr>
                        <a:t>DCIS </a:t>
                      </a:r>
                    </a:p>
                    <a:p>
                      <a:r>
                        <a:rPr lang="en-US" sz="1400" baseline="0" noProof="0" dirty="0" smtClean="0">
                          <a:solidFill>
                            <a:srgbClr val="000090"/>
                          </a:solidFill>
                        </a:rPr>
                        <a:t>Estrogen receptor negative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noProof="0" dirty="0" smtClean="0">
                          <a:solidFill>
                            <a:srgbClr val="000090"/>
                          </a:solidFill>
                        </a:rPr>
                        <a:t>Estrogen receptor positive</a:t>
                      </a:r>
                      <a:endParaRPr lang="en-US" sz="1400" noProof="0" dirty="0" smtClean="0">
                        <a:solidFill>
                          <a:srgbClr val="000090"/>
                        </a:solidFill>
                      </a:endParaRPr>
                    </a:p>
                    <a:p>
                      <a:r>
                        <a:rPr lang="en-US" sz="1400" noProof="0" dirty="0" smtClean="0">
                          <a:solidFill>
                            <a:srgbClr val="000090"/>
                          </a:solidFill>
                        </a:rPr>
                        <a:t>HER2 positive</a:t>
                      </a:r>
                    </a:p>
                    <a:p>
                      <a:r>
                        <a:rPr lang="en-US" sz="1400" noProof="0" dirty="0" smtClean="0">
                          <a:solidFill>
                            <a:srgbClr val="000090"/>
                          </a:solidFill>
                        </a:rPr>
                        <a:t>HER2</a:t>
                      </a:r>
                      <a:r>
                        <a:rPr lang="en-US" sz="1400" baseline="0" noProof="0" dirty="0" smtClean="0">
                          <a:solidFill>
                            <a:srgbClr val="000090"/>
                          </a:solidFill>
                        </a:rPr>
                        <a:t> negative</a:t>
                      </a:r>
                      <a:endParaRPr lang="en-US" sz="1400" noProof="0" dirty="0">
                        <a:solidFill>
                          <a:srgbClr val="000090"/>
                        </a:solidFill>
                      </a:endParaRP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>
                          <a:solidFill>
                            <a:srgbClr val="000090"/>
                          </a:solidFill>
                        </a:rPr>
                        <a:t>Benign</a:t>
                      </a:r>
                    </a:p>
                    <a:p>
                      <a:r>
                        <a:rPr lang="en-US" sz="1400" noProof="0" dirty="0" smtClean="0">
                          <a:solidFill>
                            <a:srgbClr val="000090"/>
                          </a:solidFill>
                        </a:rPr>
                        <a:t>Lung cancer in breast, brain and lymph nodes</a:t>
                      </a:r>
                    </a:p>
                    <a:p>
                      <a:r>
                        <a:rPr lang="en-US" sz="1400" noProof="0" dirty="0" smtClean="0">
                          <a:solidFill>
                            <a:srgbClr val="000090"/>
                          </a:solidFill>
                        </a:rPr>
                        <a:t>Cutaneous axillary adnexal carcinoma</a:t>
                      </a:r>
                    </a:p>
                    <a:p>
                      <a:r>
                        <a:rPr lang="en-US" sz="1400" noProof="0" dirty="0" smtClean="0">
                          <a:solidFill>
                            <a:srgbClr val="000090"/>
                          </a:solidFill>
                        </a:rPr>
                        <a:t>Axillary metastasis</a:t>
                      </a:r>
                      <a:r>
                        <a:rPr lang="en-US" sz="1400" baseline="0" noProof="0" dirty="0" smtClean="0">
                          <a:solidFill>
                            <a:srgbClr val="000090"/>
                          </a:solidFill>
                        </a:rPr>
                        <a:t> of m</a:t>
                      </a:r>
                      <a:r>
                        <a:rPr lang="en-US" sz="1400" noProof="0" dirty="0" smtClean="0">
                          <a:solidFill>
                            <a:srgbClr val="000090"/>
                          </a:solidFill>
                        </a:rPr>
                        <a:t>elanoma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smtClean="0">
                          <a:solidFill>
                            <a:srgbClr val="000090"/>
                          </a:solidFill>
                        </a:rPr>
                        <a:t>Breast cancer metastasis to lymph node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smtClean="0">
                          <a:solidFill>
                            <a:srgbClr val="000090"/>
                          </a:solidFill>
                        </a:rPr>
                        <a:t>Primary breast cancer, small cell type</a:t>
                      </a:r>
                    </a:p>
                    <a:p>
                      <a:r>
                        <a:rPr lang="en-US" sz="1400" noProof="0" dirty="0" err="1" smtClean="0">
                          <a:solidFill>
                            <a:srgbClr val="000090"/>
                          </a:solidFill>
                        </a:rPr>
                        <a:t>Fibroadenoma</a:t>
                      </a:r>
                      <a:r>
                        <a:rPr lang="en-US" sz="1400" noProof="0" dirty="0" smtClean="0">
                          <a:solidFill>
                            <a:srgbClr val="000090"/>
                          </a:solidFill>
                        </a:rPr>
                        <a:t>/Lobular</a:t>
                      </a:r>
                      <a:r>
                        <a:rPr lang="en-US" sz="1400" baseline="0" noProof="0" dirty="0" smtClean="0">
                          <a:solidFill>
                            <a:srgbClr val="000090"/>
                          </a:solidFill>
                        </a:rPr>
                        <a:t> </a:t>
                      </a:r>
                      <a:r>
                        <a:rPr lang="en-US" sz="1400" baseline="0" noProof="0" dirty="0" err="1" smtClean="0">
                          <a:solidFill>
                            <a:srgbClr val="000090"/>
                          </a:solidFill>
                        </a:rPr>
                        <a:t>neoplasia</a:t>
                      </a:r>
                      <a:endParaRPr lang="en-US" sz="1400" noProof="0" dirty="0" smtClean="0">
                        <a:solidFill>
                          <a:srgbClr val="000090"/>
                        </a:solidFill>
                      </a:endParaRPr>
                    </a:p>
                    <a:p>
                      <a:r>
                        <a:rPr lang="en-US" sz="1400" noProof="0" dirty="0" smtClean="0">
                          <a:solidFill>
                            <a:srgbClr val="000090"/>
                          </a:solidFill>
                        </a:rPr>
                        <a:t>DCIS high grade</a:t>
                      </a:r>
                    </a:p>
                    <a:p>
                      <a:r>
                        <a:rPr lang="en-US" sz="1400" noProof="0" dirty="0" smtClean="0">
                          <a:solidFill>
                            <a:srgbClr val="000090"/>
                          </a:solidFill>
                        </a:rPr>
                        <a:t>Papilloma with ductal hyperplasia</a:t>
                      </a:r>
                    </a:p>
                    <a:p>
                      <a:r>
                        <a:rPr lang="en-US" sz="1400" noProof="0" dirty="0" smtClean="0">
                          <a:solidFill>
                            <a:srgbClr val="000090"/>
                          </a:solidFill>
                        </a:rPr>
                        <a:t>Spindle cell </a:t>
                      </a:r>
                      <a:r>
                        <a:rPr lang="en-US" sz="1400" noProof="0" dirty="0" err="1" smtClean="0">
                          <a:solidFill>
                            <a:srgbClr val="000090"/>
                          </a:solidFill>
                        </a:rPr>
                        <a:t>ca</a:t>
                      </a:r>
                      <a:r>
                        <a:rPr lang="en-US" sz="1400" noProof="0" dirty="0" smtClean="0">
                          <a:solidFill>
                            <a:srgbClr val="000090"/>
                          </a:solidFill>
                        </a:rPr>
                        <a:t>, cribriform </a:t>
                      </a:r>
                      <a:r>
                        <a:rPr lang="en-US" sz="1400" noProof="0" dirty="0" err="1" smtClean="0">
                          <a:solidFill>
                            <a:srgbClr val="000090"/>
                          </a:solidFill>
                        </a:rPr>
                        <a:t>ca</a:t>
                      </a:r>
                      <a:r>
                        <a:rPr lang="en-US" sz="1400" noProof="0" dirty="0" smtClean="0">
                          <a:solidFill>
                            <a:srgbClr val="000090"/>
                          </a:solidFill>
                        </a:rPr>
                        <a:t>, </a:t>
                      </a:r>
                      <a:r>
                        <a:rPr lang="en-US" sz="1400" noProof="0" dirty="0" err="1" smtClean="0">
                          <a:solidFill>
                            <a:srgbClr val="000090"/>
                          </a:solidFill>
                        </a:rPr>
                        <a:t>angiosarcoma</a:t>
                      </a:r>
                      <a:r>
                        <a:rPr lang="en-US" sz="1400" noProof="0" dirty="0" smtClean="0">
                          <a:solidFill>
                            <a:srgbClr val="000090"/>
                          </a:solidFill>
                        </a:rPr>
                        <a:t>, </a:t>
                      </a:r>
                      <a:r>
                        <a:rPr lang="en-US" sz="1400" noProof="0" dirty="0" err="1" smtClean="0">
                          <a:solidFill>
                            <a:srgbClr val="000090"/>
                          </a:solidFill>
                        </a:rPr>
                        <a:t>myofibroblastic</a:t>
                      </a:r>
                      <a:r>
                        <a:rPr lang="en-US" sz="1400" noProof="0" dirty="0" smtClean="0">
                          <a:solidFill>
                            <a:srgbClr val="000090"/>
                          </a:solidFill>
                        </a:rPr>
                        <a:t> sarcoma</a:t>
                      </a:r>
                    </a:p>
                    <a:p>
                      <a:endParaRPr lang="en-US" sz="1400" noProof="0" dirty="0" smtClean="0">
                        <a:solidFill>
                          <a:srgbClr val="000090"/>
                        </a:solidFill>
                      </a:endParaRPr>
                    </a:p>
                    <a:p>
                      <a:endParaRPr lang="en-US" sz="1400" noProof="0" dirty="0" smtClean="0">
                        <a:solidFill>
                          <a:srgbClr val="000090"/>
                        </a:solidFill>
                      </a:endParaRPr>
                    </a:p>
                    <a:p>
                      <a:endParaRPr lang="en-US" sz="1400" noProof="0" dirty="0" smtClean="0">
                        <a:solidFill>
                          <a:srgbClr val="000090"/>
                        </a:solidFill>
                      </a:endParaRPr>
                    </a:p>
                    <a:p>
                      <a:r>
                        <a:rPr lang="en-US" sz="1400" noProof="0" dirty="0" smtClean="0">
                          <a:solidFill>
                            <a:srgbClr val="000090"/>
                          </a:solidFill>
                        </a:rPr>
                        <a:t>DCIS</a:t>
                      </a:r>
                    </a:p>
                    <a:p>
                      <a:r>
                        <a:rPr lang="en-US" sz="1400" noProof="0" dirty="0" smtClean="0">
                          <a:solidFill>
                            <a:srgbClr val="000090"/>
                          </a:solidFill>
                        </a:rPr>
                        <a:t>DCIS with </a:t>
                      </a:r>
                      <a:r>
                        <a:rPr lang="en-US" sz="1400" noProof="0" dirty="0" err="1" smtClean="0">
                          <a:solidFill>
                            <a:srgbClr val="000090"/>
                          </a:solidFill>
                        </a:rPr>
                        <a:t>microinvasion</a:t>
                      </a:r>
                      <a:endParaRPr lang="en-US" sz="1400" noProof="0" dirty="0" smtClean="0">
                        <a:solidFill>
                          <a:srgbClr val="000090"/>
                        </a:solidFill>
                      </a:endParaRPr>
                    </a:p>
                    <a:p>
                      <a:r>
                        <a:rPr lang="en-US" sz="1400" noProof="0" dirty="0" smtClean="0">
                          <a:solidFill>
                            <a:srgbClr val="000090"/>
                          </a:solidFill>
                        </a:rPr>
                        <a:t>DCIS</a:t>
                      </a:r>
                    </a:p>
                    <a:p>
                      <a:r>
                        <a:rPr lang="en-US" sz="1400" noProof="0" dirty="0" smtClean="0">
                          <a:solidFill>
                            <a:srgbClr val="000090"/>
                          </a:solidFill>
                        </a:rPr>
                        <a:t>DCIS with invasive carcinoma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noProof="0" dirty="0" smtClean="0">
                          <a:solidFill>
                            <a:srgbClr val="000090"/>
                          </a:solidFill>
                        </a:rPr>
                        <a:t>Estrogen receptor positive</a:t>
                      </a:r>
                      <a:endParaRPr lang="en-US" sz="1400" noProof="0" dirty="0" smtClean="0">
                        <a:solidFill>
                          <a:srgbClr val="000090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noProof="0" dirty="0" smtClean="0">
                          <a:solidFill>
                            <a:srgbClr val="000090"/>
                          </a:solidFill>
                        </a:rPr>
                        <a:t>Estrogen receptor negative</a:t>
                      </a:r>
                      <a:endParaRPr lang="en-US" sz="1400" noProof="0" dirty="0" smtClean="0">
                        <a:solidFill>
                          <a:srgbClr val="000090"/>
                        </a:solidFill>
                      </a:endParaRPr>
                    </a:p>
                    <a:p>
                      <a:r>
                        <a:rPr lang="en-US" sz="1400" noProof="0" dirty="0" smtClean="0">
                          <a:solidFill>
                            <a:srgbClr val="000090"/>
                          </a:solidFill>
                        </a:rPr>
                        <a:t>HER2 negative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noProof="0" dirty="0" smtClean="0">
                          <a:solidFill>
                            <a:srgbClr val="000090"/>
                          </a:solidFill>
                        </a:rPr>
                        <a:t>HER2 positive</a:t>
                      </a:r>
                      <a:endParaRPr lang="en-US" sz="1400" noProof="0" dirty="0" smtClean="0">
                        <a:solidFill>
                          <a:srgbClr val="000090"/>
                        </a:solidFill>
                      </a:endParaRP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>
                          <a:solidFill>
                            <a:srgbClr val="000090"/>
                          </a:solidFill>
                        </a:rPr>
                        <a:t>4</a:t>
                      </a:r>
                    </a:p>
                    <a:p>
                      <a:r>
                        <a:rPr lang="en-US" sz="1400" noProof="0" dirty="0" smtClean="0">
                          <a:solidFill>
                            <a:srgbClr val="000090"/>
                          </a:solidFill>
                        </a:rPr>
                        <a:t>4</a:t>
                      </a:r>
                    </a:p>
                    <a:p>
                      <a:r>
                        <a:rPr lang="en-US" sz="1400" noProof="0" dirty="0" smtClean="0">
                          <a:solidFill>
                            <a:srgbClr val="000090"/>
                          </a:solidFill>
                        </a:rPr>
                        <a:t>2</a:t>
                      </a:r>
                    </a:p>
                    <a:p>
                      <a:r>
                        <a:rPr lang="en-US" sz="1400" noProof="0" dirty="0" smtClean="0">
                          <a:solidFill>
                            <a:srgbClr val="000090"/>
                          </a:solidFill>
                        </a:rPr>
                        <a:t>1</a:t>
                      </a:r>
                    </a:p>
                    <a:p>
                      <a:r>
                        <a:rPr lang="en-US" sz="1400" noProof="0" dirty="0" smtClean="0">
                          <a:solidFill>
                            <a:srgbClr val="000090"/>
                          </a:solidFill>
                        </a:rPr>
                        <a:t>1</a:t>
                      </a:r>
                    </a:p>
                    <a:p>
                      <a:r>
                        <a:rPr lang="en-US" sz="1400" noProof="0" dirty="0" smtClean="0">
                          <a:solidFill>
                            <a:srgbClr val="000090"/>
                          </a:solidFill>
                        </a:rPr>
                        <a:t>1</a:t>
                      </a:r>
                    </a:p>
                    <a:p>
                      <a:r>
                        <a:rPr lang="en-US" sz="1400" noProof="0" dirty="0" smtClean="0">
                          <a:solidFill>
                            <a:srgbClr val="000090"/>
                          </a:solidFill>
                        </a:rPr>
                        <a:t>1</a:t>
                      </a:r>
                    </a:p>
                    <a:p>
                      <a:r>
                        <a:rPr lang="en-US" sz="1400" noProof="0" dirty="0" smtClean="0">
                          <a:solidFill>
                            <a:srgbClr val="000090"/>
                          </a:solidFill>
                        </a:rPr>
                        <a:t>1</a:t>
                      </a:r>
                    </a:p>
                    <a:p>
                      <a:r>
                        <a:rPr lang="en-US" sz="1400" noProof="0" dirty="0" smtClean="0">
                          <a:solidFill>
                            <a:srgbClr val="000090"/>
                          </a:solidFill>
                        </a:rPr>
                        <a:t>1</a:t>
                      </a:r>
                    </a:p>
                    <a:p>
                      <a:r>
                        <a:rPr lang="en-US" sz="1400" noProof="0" dirty="0" smtClean="0">
                          <a:solidFill>
                            <a:srgbClr val="000090"/>
                          </a:solidFill>
                        </a:rPr>
                        <a:t>4</a:t>
                      </a:r>
                    </a:p>
                    <a:p>
                      <a:endParaRPr lang="en-US" sz="1400" noProof="0" dirty="0" smtClean="0">
                        <a:solidFill>
                          <a:srgbClr val="000090"/>
                        </a:solidFill>
                      </a:endParaRPr>
                    </a:p>
                    <a:p>
                      <a:endParaRPr lang="en-US" sz="1400" noProof="0" dirty="0" smtClean="0">
                        <a:solidFill>
                          <a:srgbClr val="000090"/>
                        </a:solidFill>
                      </a:endParaRPr>
                    </a:p>
                    <a:p>
                      <a:endParaRPr lang="en-US" sz="1400" noProof="0" dirty="0" smtClean="0">
                        <a:solidFill>
                          <a:srgbClr val="000090"/>
                        </a:solidFill>
                      </a:endParaRPr>
                    </a:p>
                    <a:p>
                      <a:endParaRPr lang="en-US" sz="1400" noProof="0" dirty="0" smtClean="0">
                        <a:solidFill>
                          <a:srgbClr val="000090"/>
                        </a:solidFill>
                      </a:endParaRPr>
                    </a:p>
                    <a:p>
                      <a:r>
                        <a:rPr lang="en-US" sz="1400" noProof="0" dirty="0" smtClean="0">
                          <a:solidFill>
                            <a:srgbClr val="000090"/>
                          </a:solidFill>
                        </a:rPr>
                        <a:t>9</a:t>
                      </a:r>
                    </a:p>
                    <a:p>
                      <a:r>
                        <a:rPr lang="en-US" sz="1400" noProof="0" dirty="0" smtClean="0">
                          <a:solidFill>
                            <a:srgbClr val="000090"/>
                          </a:solidFill>
                        </a:rPr>
                        <a:t>2</a:t>
                      </a:r>
                    </a:p>
                    <a:p>
                      <a:r>
                        <a:rPr lang="en-US" sz="1400" noProof="0" dirty="0" smtClean="0">
                          <a:solidFill>
                            <a:srgbClr val="000090"/>
                          </a:solidFill>
                        </a:rPr>
                        <a:t>2</a:t>
                      </a:r>
                    </a:p>
                    <a:p>
                      <a:r>
                        <a:rPr lang="en-US" sz="1400" noProof="0" dirty="0" smtClean="0">
                          <a:solidFill>
                            <a:srgbClr val="000090"/>
                          </a:solidFill>
                        </a:rPr>
                        <a:t>4</a:t>
                      </a:r>
                    </a:p>
                    <a:p>
                      <a:r>
                        <a:rPr lang="en-US" sz="1400" noProof="0" dirty="0" smtClean="0">
                          <a:solidFill>
                            <a:srgbClr val="000090"/>
                          </a:solidFill>
                        </a:rPr>
                        <a:t>4</a:t>
                      </a:r>
                    </a:p>
                    <a:p>
                      <a:r>
                        <a:rPr lang="en-US" sz="1400" noProof="0" dirty="0" smtClean="0">
                          <a:solidFill>
                            <a:srgbClr val="000090"/>
                          </a:solidFill>
                        </a:rPr>
                        <a:t>1</a:t>
                      </a:r>
                    </a:p>
                    <a:p>
                      <a:r>
                        <a:rPr lang="en-US" sz="1400" noProof="0" dirty="0" smtClean="0">
                          <a:solidFill>
                            <a:srgbClr val="000090"/>
                          </a:solidFill>
                        </a:rPr>
                        <a:t>10</a:t>
                      </a:r>
                    </a:p>
                    <a:p>
                      <a:r>
                        <a:rPr lang="en-US" sz="1400" noProof="0" dirty="0" smtClean="0">
                          <a:solidFill>
                            <a:srgbClr val="000090"/>
                          </a:solidFill>
                        </a:rPr>
                        <a:t>1</a:t>
                      </a:r>
                      <a:endParaRPr lang="en-US" sz="1400" noProof="0" dirty="0">
                        <a:solidFill>
                          <a:srgbClr val="000090"/>
                        </a:solidFill>
                      </a:endParaRPr>
                    </a:p>
                  </a:txBody>
                  <a:tcPr marT="45712" marB="45712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>
              <a:latin typeface="Calibri" charset="0"/>
            </a:endParaRPr>
          </a:p>
        </p:txBody>
      </p:sp>
      <p:pic>
        <p:nvPicPr>
          <p:cNvPr id="43010" name="Marcador de contenido 7" descr="Marco Fig 2 (a)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7" r="16537"/>
          <a:stretch>
            <a:fillRect/>
          </a:stretch>
        </p:blipFill>
        <p:spPr/>
      </p:pic>
      <p:sp>
        <p:nvSpPr>
          <p:cNvPr id="43011" name="Marcador de contenido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r>
              <a:rPr lang="es-ES">
                <a:latin typeface="Calibri" charset="0"/>
              </a:rPr>
              <a:t>30 y-o woman with axillary mass.</a:t>
            </a:r>
          </a:p>
          <a:p>
            <a:pPr eaLnBrk="1" hangingPunct="1"/>
            <a:r>
              <a:rPr lang="es-ES">
                <a:latin typeface="Calibri" charset="0"/>
              </a:rPr>
              <a:t>First diagnosis:</a:t>
            </a:r>
          </a:p>
          <a:p>
            <a:pPr lvl="1" eaLnBrk="1" hangingPunct="1"/>
            <a:r>
              <a:rPr lang="es-ES">
                <a:latin typeface="Calibri" charset="0"/>
              </a:rPr>
              <a:t>Consistent with breast cancer metastasis.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Marcador de contenido 4" descr="Marco Fig 2 (b)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7" r="16537"/>
          <a:stretch>
            <a:fillRect/>
          </a:stretch>
        </p:blipFill>
        <p:spPr/>
      </p:pic>
      <p:pic>
        <p:nvPicPr>
          <p:cNvPr id="44034" name="Marcador de contenido 5" descr="Marco Fig 2 (c).jp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7" r="16537"/>
          <a:stretch>
            <a:fillRect/>
          </a:stretch>
        </p:blipFill>
        <p:spPr/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>
                <a:solidFill>
                  <a:srgbClr val="000090"/>
                </a:solidFill>
                <a:latin typeface="Arial" charset="0"/>
                <a:cs typeface="Arial" charset="0"/>
              </a:rPr>
              <a:t>Second opinion: </a:t>
            </a:r>
            <a:br>
              <a:rPr lang="en-US" sz="3200">
                <a:solidFill>
                  <a:srgbClr val="000090"/>
                </a:solidFill>
                <a:latin typeface="Arial" charset="0"/>
                <a:cs typeface="Arial" charset="0"/>
              </a:rPr>
            </a:br>
            <a:r>
              <a:rPr lang="en-US" sz="3200">
                <a:solidFill>
                  <a:srgbClr val="000090"/>
                </a:solidFill>
                <a:latin typeface="Arial" charset="0"/>
                <a:cs typeface="Arial" charset="0"/>
              </a:rPr>
              <a:t>Metastatic adenocarcinoma of lung</a:t>
            </a:r>
          </a:p>
        </p:txBody>
      </p:sp>
      <p:sp>
        <p:nvSpPr>
          <p:cNvPr id="44036" name="CuadroTexto 7"/>
          <p:cNvSpPr txBox="1">
            <a:spLocks noChangeArrowheads="1"/>
          </p:cNvSpPr>
          <p:nvPr/>
        </p:nvSpPr>
        <p:spPr bwMode="auto">
          <a:xfrm>
            <a:off x="2074863" y="5767388"/>
            <a:ext cx="7032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800"/>
              <a:t>TTF-1</a:t>
            </a:r>
          </a:p>
        </p:txBody>
      </p:sp>
      <p:sp>
        <p:nvSpPr>
          <p:cNvPr id="44037" name="CuadroTexto 8"/>
          <p:cNvSpPr txBox="1">
            <a:spLocks noChangeArrowheads="1"/>
          </p:cNvSpPr>
          <p:nvPr/>
        </p:nvSpPr>
        <p:spPr bwMode="auto">
          <a:xfrm>
            <a:off x="6153150" y="5740400"/>
            <a:ext cx="1085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800"/>
              <a:t>NAPSIN 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>
                <a:solidFill>
                  <a:srgbClr val="000090"/>
                </a:solidFill>
                <a:latin typeface="Arial" charset="0"/>
                <a:cs typeface="Arial" charset="0"/>
              </a:rPr>
              <a:t>Immunohistochemistry in the differential diagnosis of lung and breast cancer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</p:nvPr>
        </p:nvGraphicFramePr>
        <p:xfrm>
          <a:off x="457200" y="2636838"/>
          <a:ext cx="8229600" cy="2225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946">
                <a:tc>
                  <a:txBody>
                    <a:bodyPr/>
                    <a:lstStyle/>
                    <a:p>
                      <a:endParaRPr lang="es-E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err="1" smtClean="0"/>
                        <a:t>Lung</a:t>
                      </a:r>
                      <a:r>
                        <a:rPr lang="es-ES" sz="1800" dirty="0" smtClean="0"/>
                        <a:t> </a:t>
                      </a:r>
                      <a:r>
                        <a:rPr lang="es-ES" sz="1800" dirty="0" err="1" smtClean="0"/>
                        <a:t>Cancer</a:t>
                      </a:r>
                      <a:endParaRPr lang="es-E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err="1" smtClean="0"/>
                        <a:t>Breast</a:t>
                      </a:r>
                      <a:r>
                        <a:rPr lang="es-ES" sz="1800" dirty="0" smtClean="0"/>
                        <a:t> </a:t>
                      </a:r>
                      <a:r>
                        <a:rPr lang="es-ES" sz="1800" dirty="0" err="1" smtClean="0"/>
                        <a:t>Cancer</a:t>
                      </a:r>
                      <a:endParaRPr lang="es-ES" sz="1800" dirty="0"/>
                    </a:p>
                  </a:txBody>
                  <a:tcPr marT="45733" marB="45733"/>
                </a:tc>
              </a:tr>
              <a:tr h="370946">
                <a:tc>
                  <a:txBody>
                    <a:bodyPr/>
                    <a:lstStyle/>
                    <a:p>
                      <a:r>
                        <a:rPr lang="es-ES" sz="1800" dirty="0" smtClean="0"/>
                        <a:t>TTF-1</a:t>
                      </a:r>
                      <a:endParaRPr lang="es-E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/>
                        <a:t>+</a:t>
                      </a:r>
                      <a:endParaRPr lang="es-E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/>
                        <a:t>-</a:t>
                      </a:r>
                      <a:endParaRPr lang="es-ES" sz="1800" dirty="0"/>
                    </a:p>
                  </a:txBody>
                  <a:tcPr marT="45733" marB="45733"/>
                </a:tc>
              </a:tr>
              <a:tr h="370946">
                <a:tc>
                  <a:txBody>
                    <a:bodyPr/>
                    <a:lstStyle/>
                    <a:p>
                      <a:r>
                        <a:rPr lang="es-ES" sz="1800" dirty="0" err="1" smtClean="0"/>
                        <a:t>Mammaglobin</a:t>
                      </a:r>
                      <a:endParaRPr lang="es-E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/>
                        <a:t>-</a:t>
                      </a:r>
                      <a:endParaRPr lang="es-E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/>
                        <a:t>+</a:t>
                      </a:r>
                      <a:endParaRPr lang="es-ES" sz="1800" dirty="0"/>
                    </a:p>
                  </a:txBody>
                  <a:tcPr marT="45733" marB="45733"/>
                </a:tc>
              </a:tr>
              <a:tr h="370946">
                <a:tc>
                  <a:txBody>
                    <a:bodyPr/>
                    <a:lstStyle/>
                    <a:p>
                      <a:r>
                        <a:rPr lang="es-ES" sz="1800" dirty="0" smtClean="0"/>
                        <a:t>p63</a:t>
                      </a:r>
                      <a:endParaRPr lang="es-E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/>
                        <a:t>+</a:t>
                      </a:r>
                      <a:endParaRPr lang="es-E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/>
                        <a:t>-</a:t>
                      </a:r>
                      <a:endParaRPr lang="es-ES" sz="1800" dirty="0"/>
                    </a:p>
                  </a:txBody>
                  <a:tcPr marT="45733" marB="45733"/>
                </a:tc>
              </a:tr>
              <a:tr h="370946">
                <a:tc>
                  <a:txBody>
                    <a:bodyPr/>
                    <a:lstStyle/>
                    <a:p>
                      <a:r>
                        <a:rPr lang="es-ES" sz="1800" dirty="0" smtClean="0"/>
                        <a:t>ER</a:t>
                      </a:r>
                      <a:endParaRPr lang="es-E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/>
                        <a:t>-</a:t>
                      </a:r>
                      <a:endParaRPr lang="es-E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/>
                        <a:t>+</a:t>
                      </a:r>
                      <a:endParaRPr lang="es-ES" sz="1800" dirty="0"/>
                    </a:p>
                  </a:txBody>
                  <a:tcPr marT="45733" marB="45733"/>
                </a:tc>
              </a:tr>
              <a:tr h="370946">
                <a:tc>
                  <a:txBody>
                    <a:bodyPr/>
                    <a:lstStyle/>
                    <a:p>
                      <a:r>
                        <a:rPr lang="es-ES" sz="1800" dirty="0" smtClean="0"/>
                        <a:t>GATA-3</a:t>
                      </a:r>
                      <a:endParaRPr lang="es-E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/>
                        <a:t>-</a:t>
                      </a:r>
                      <a:endParaRPr lang="es-E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/>
                        <a:t>+</a:t>
                      </a:r>
                      <a:endParaRPr lang="es-ES" sz="1800" dirty="0"/>
                    </a:p>
                  </a:txBody>
                  <a:tcPr marT="45733" marB="45733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90"/>
                </a:solidFill>
                <a:latin typeface="Arial"/>
                <a:ea typeface="+mj-ea"/>
                <a:cs typeface="Arial"/>
              </a:rPr>
              <a:t>Second Opinion in Breast Pathology</a:t>
            </a:r>
            <a:endParaRPr lang="en-US" dirty="0">
              <a:solidFill>
                <a:srgbClr val="000090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14338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000090"/>
                </a:solidFill>
                <a:latin typeface="Arial" charset="0"/>
                <a:cs typeface="Arial" charset="0"/>
              </a:rPr>
              <a:t>Usually requested when a patient is referred from another institution for treatment</a:t>
            </a:r>
          </a:p>
          <a:p>
            <a:pPr eaLnBrk="1" hangingPunct="1"/>
            <a:r>
              <a:rPr lang="en-US">
                <a:solidFill>
                  <a:srgbClr val="000090"/>
                </a:solidFill>
                <a:latin typeface="Arial" charset="0"/>
                <a:cs typeface="Arial" charset="0"/>
              </a:rPr>
              <a:t>An opportunity to detect diagnostic errors that impact on patient management</a:t>
            </a:r>
            <a:r>
              <a:rPr lang="es-ES">
                <a:solidFill>
                  <a:srgbClr val="000090"/>
                </a:solidFill>
                <a:latin typeface="Arial" charset="0"/>
                <a:cs typeface="Arial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rgbClr val="000090"/>
                </a:solidFill>
                <a:latin typeface="Arial"/>
                <a:ea typeface="+mj-ea"/>
                <a:cs typeface="Arial"/>
              </a:rPr>
              <a:t>Assessment of predictive factors of response in Breast Cancer</a:t>
            </a:r>
            <a:endParaRPr lang="en-US" sz="4000" dirty="0">
              <a:solidFill>
                <a:srgbClr val="000090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30722" name="Marcador de contenido 2"/>
          <p:cNvSpPr>
            <a:spLocks noGrp="1"/>
          </p:cNvSpPr>
          <p:nvPr>
            <p:ph idx="1"/>
          </p:nvPr>
        </p:nvSpPr>
        <p:spPr>
          <a:xfrm>
            <a:off x="1992313" y="1897063"/>
            <a:ext cx="4972050" cy="4525962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000090"/>
                </a:solidFill>
                <a:latin typeface="Arial" charset="0"/>
                <a:cs typeface="Arial" charset="0"/>
              </a:rPr>
              <a:t>Hormone Receptors:</a:t>
            </a:r>
          </a:p>
          <a:p>
            <a:pPr lvl="1" eaLnBrk="1" hangingPunct="1"/>
            <a:r>
              <a:rPr lang="en-US">
                <a:solidFill>
                  <a:srgbClr val="000090"/>
                </a:solidFill>
                <a:latin typeface="Arial" charset="0"/>
                <a:cs typeface="Arial" charset="0"/>
              </a:rPr>
              <a:t>Estrogen Receptors</a:t>
            </a:r>
          </a:p>
          <a:p>
            <a:pPr lvl="1" eaLnBrk="1" hangingPunct="1"/>
            <a:r>
              <a:rPr lang="en-US">
                <a:solidFill>
                  <a:srgbClr val="000090"/>
                </a:solidFill>
                <a:latin typeface="Arial" charset="0"/>
                <a:cs typeface="Arial" charset="0"/>
              </a:rPr>
              <a:t>Progesterone Receptors</a:t>
            </a:r>
          </a:p>
          <a:p>
            <a:pPr eaLnBrk="1" hangingPunct="1"/>
            <a:r>
              <a:rPr lang="en-US">
                <a:solidFill>
                  <a:srgbClr val="000090"/>
                </a:solidFill>
                <a:latin typeface="Arial" charset="0"/>
                <a:cs typeface="Arial" charset="0"/>
              </a:rPr>
              <a:t>HER2</a:t>
            </a:r>
          </a:p>
          <a:p>
            <a:pPr lvl="1" eaLnBrk="1" hangingPunct="1"/>
            <a:r>
              <a:rPr lang="en-US">
                <a:solidFill>
                  <a:srgbClr val="000090"/>
                </a:solidFill>
                <a:latin typeface="Arial" charset="0"/>
                <a:cs typeface="Arial" charset="0"/>
              </a:rPr>
              <a:t>Immunohistochemistry</a:t>
            </a:r>
          </a:p>
          <a:p>
            <a:pPr lvl="1" eaLnBrk="1" hangingPunct="1"/>
            <a:r>
              <a:rPr lang="en-US">
                <a:solidFill>
                  <a:srgbClr val="000090"/>
                </a:solidFill>
                <a:latin typeface="Arial" charset="0"/>
                <a:cs typeface="Arial" charset="0"/>
              </a:rPr>
              <a:t>In situ hybridization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90"/>
                </a:solidFill>
                <a:latin typeface="Arial"/>
                <a:ea typeface="+mj-ea"/>
                <a:cs typeface="Arial"/>
              </a:rPr>
              <a:t>Assessment of predictive factors of response in Breast Cancer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1746" name="Marcador de contenido 2"/>
          <p:cNvSpPr>
            <a:spLocks noGrp="1"/>
          </p:cNvSpPr>
          <p:nvPr>
            <p:ph idx="1"/>
          </p:nvPr>
        </p:nvSpPr>
        <p:spPr>
          <a:xfrm>
            <a:off x="2190750" y="1790700"/>
            <a:ext cx="5048250" cy="4525963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000090"/>
                </a:solidFill>
                <a:latin typeface="Arial" charset="0"/>
                <a:cs typeface="Arial" charset="0"/>
              </a:rPr>
              <a:t>Technical Issues</a:t>
            </a:r>
          </a:p>
          <a:p>
            <a:pPr lvl="1" eaLnBrk="1" hangingPunct="1"/>
            <a:r>
              <a:rPr lang="en-US">
                <a:solidFill>
                  <a:srgbClr val="000090"/>
                </a:solidFill>
                <a:latin typeface="Arial" charset="0"/>
                <a:cs typeface="Arial" charset="0"/>
              </a:rPr>
              <a:t>Fixation</a:t>
            </a:r>
          </a:p>
          <a:p>
            <a:pPr lvl="1" eaLnBrk="1" hangingPunct="1"/>
            <a:r>
              <a:rPr lang="en-US">
                <a:solidFill>
                  <a:srgbClr val="000090"/>
                </a:solidFill>
                <a:latin typeface="Arial" charset="0"/>
                <a:cs typeface="Arial" charset="0"/>
              </a:rPr>
              <a:t>Methodology</a:t>
            </a:r>
          </a:p>
          <a:p>
            <a:pPr eaLnBrk="1" hangingPunct="1"/>
            <a:r>
              <a:rPr lang="en-US">
                <a:solidFill>
                  <a:srgbClr val="000090"/>
                </a:solidFill>
                <a:latin typeface="Arial" charset="0"/>
                <a:cs typeface="Arial" charset="0"/>
              </a:rPr>
              <a:t>Interpretative Issues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ítulo 1"/>
          <p:cNvSpPr>
            <a:spLocks noGrp="1"/>
          </p:cNvSpPr>
          <p:nvPr>
            <p:ph type="title"/>
          </p:nvPr>
        </p:nvSpPr>
        <p:spPr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3600">
                <a:solidFill>
                  <a:srgbClr val="000090"/>
                </a:solidFill>
                <a:latin typeface="Arial" charset="0"/>
                <a:cs typeface="Arial" charset="0"/>
              </a:rPr>
              <a:t>Estrogen Receptors</a:t>
            </a:r>
            <a:br>
              <a:rPr lang="en-US" sz="3600">
                <a:solidFill>
                  <a:srgbClr val="000090"/>
                </a:solidFill>
                <a:latin typeface="Arial" charset="0"/>
                <a:cs typeface="Arial" charset="0"/>
              </a:rPr>
            </a:br>
            <a:r>
              <a:rPr lang="en-US" sz="3600">
                <a:solidFill>
                  <a:srgbClr val="000090"/>
                </a:solidFill>
                <a:latin typeface="Arial" charset="0"/>
                <a:cs typeface="Arial" charset="0"/>
              </a:rPr>
              <a:t>Assessment by Immunohistochemistry</a:t>
            </a:r>
            <a:endParaRPr lang="es-ES" sz="3600">
              <a:latin typeface="Calibri" charset="0"/>
            </a:endParaRPr>
          </a:p>
        </p:txBody>
      </p:sp>
      <p:sp>
        <p:nvSpPr>
          <p:cNvPr id="32770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1413"/>
          </a:xfr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>
                <a:solidFill>
                  <a:srgbClr val="000090"/>
                </a:solidFill>
                <a:latin typeface="Arial" charset="0"/>
                <a:cs typeface="Arial" charset="0"/>
              </a:rPr>
              <a:t>NIH Consensus 2001</a:t>
            </a:r>
          </a:p>
          <a:p>
            <a:pPr eaLnBrk="1" hangingPunct="1">
              <a:buFont typeface="Arial" charset="0"/>
              <a:buNone/>
            </a:pPr>
            <a:r>
              <a:rPr lang="en-US">
                <a:solidFill>
                  <a:srgbClr val="000090"/>
                </a:solidFill>
                <a:latin typeface="Arial" charset="0"/>
                <a:cs typeface="Arial" charset="0"/>
              </a:rPr>
              <a:t> “….patients with any extent of hormone receptors in their tumor cells may still benefit from hormonal therapy”</a:t>
            </a:r>
          </a:p>
          <a:p>
            <a:pPr eaLnBrk="1" hangingPunct="1"/>
            <a:r>
              <a:rPr lang="en-US">
                <a:solidFill>
                  <a:srgbClr val="000090"/>
                </a:solidFill>
                <a:latin typeface="Arial" charset="0"/>
                <a:cs typeface="Arial" charset="0"/>
              </a:rPr>
              <a:t>Dichotomous results</a:t>
            </a:r>
          </a:p>
          <a:p>
            <a:pPr lvl="1" eaLnBrk="1" hangingPunct="1"/>
            <a:r>
              <a:rPr lang="en-US">
                <a:solidFill>
                  <a:srgbClr val="000090"/>
                </a:solidFill>
                <a:latin typeface="Arial" charset="0"/>
                <a:cs typeface="Arial" charset="0"/>
              </a:rPr>
              <a:t>99% of tumors are negative (0%) or positive in 70% or more of cells.</a:t>
            </a:r>
          </a:p>
          <a:p>
            <a:pPr eaLnBrk="1" hangingPunct="1"/>
            <a:r>
              <a:rPr lang="en-US">
                <a:solidFill>
                  <a:srgbClr val="000090"/>
                </a:solidFill>
                <a:latin typeface="Arial" charset="0"/>
                <a:cs typeface="Arial" charset="0"/>
              </a:rPr>
              <a:t>1% cutoff for ER positivity</a:t>
            </a:r>
          </a:p>
          <a:p>
            <a:pPr eaLnBrk="1" hangingPunct="1"/>
            <a:r>
              <a:rPr lang="en-US">
                <a:solidFill>
                  <a:srgbClr val="000090"/>
                </a:solidFill>
                <a:latin typeface="Arial" charset="0"/>
                <a:cs typeface="Arial" charset="0"/>
              </a:rPr>
              <a:t>False negative ER is more problematic</a:t>
            </a:r>
          </a:p>
          <a:p>
            <a:pPr eaLnBrk="1" hangingPunct="1"/>
            <a:endParaRPr lang="en-US">
              <a:solidFill>
                <a:srgbClr val="00009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solidFill>
                  <a:srgbClr val="000090"/>
                </a:solidFill>
                <a:latin typeface="Arial" charset="0"/>
                <a:cs typeface="Arial" charset="0"/>
              </a:rPr>
              <a:t>Estrogen Receptor IHC</a:t>
            </a:r>
          </a:p>
        </p:txBody>
      </p:sp>
      <p:pic>
        <p:nvPicPr>
          <p:cNvPr id="33794" name="Marcador de contenido 4" descr="CA MAMA MEDULAR ER T837 05 11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r="43279"/>
          <a:stretch>
            <a:fillRect/>
          </a:stretch>
        </p:blipFill>
        <p:spPr>
          <a:xfrm>
            <a:off x="457200" y="1600200"/>
            <a:ext cx="2425700" cy="4525963"/>
          </a:xfrm>
        </p:spPr>
      </p:pic>
      <p:pic>
        <p:nvPicPr>
          <p:cNvPr id="33795" name="Marcador de contenido 5" descr="CA MAMA  MUCINOSO ALTO GR ER+ A B11-8114 7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0" t="330" r="16537"/>
          <a:stretch>
            <a:fillRect/>
          </a:stretch>
        </p:blipFill>
        <p:spPr>
          <a:xfrm>
            <a:off x="5781675" y="1614488"/>
            <a:ext cx="2905125" cy="4511675"/>
          </a:xfrm>
        </p:spPr>
      </p:pic>
      <p:pic>
        <p:nvPicPr>
          <p:cNvPr id="33796" name="Imagen 6" descr="MAMA ADENOSIS APOCRINA CEL CLARA ER 417 09 1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90" r="19901"/>
          <a:stretch>
            <a:fillRect/>
          </a:stretch>
        </p:blipFill>
        <p:spPr bwMode="auto">
          <a:xfrm>
            <a:off x="3017838" y="1614488"/>
            <a:ext cx="2630487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CuadroTexto 7"/>
          <p:cNvSpPr txBox="1">
            <a:spLocks noChangeArrowheads="1"/>
          </p:cNvSpPr>
          <p:nvPr/>
        </p:nvSpPr>
        <p:spPr bwMode="auto">
          <a:xfrm>
            <a:off x="806450" y="6184900"/>
            <a:ext cx="7880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800"/>
              <a:t>NEGATIVE        POSITIVE LOW         POSITIVE HIGH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rgbClr val="000090"/>
                </a:solidFill>
                <a:latin typeface="Arial"/>
                <a:ea typeface="+mj-ea"/>
                <a:cs typeface="Arial"/>
              </a:rPr>
              <a:t>HER2 Assessment</a:t>
            </a:r>
            <a:br>
              <a:rPr lang="en-US" sz="4000" dirty="0" smtClean="0">
                <a:solidFill>
                  <a:srgbClr val="000090"/>
                </a:solidFill>
                <a:latin typeface="Arial"/>
                <a:ea typeface="+mj-ea"/>
                <a:cs typeface="Arial"/>
              </a:rPr>
            </a:br>
            <a:r>
              <a:rPr lang="en-US" sz="4000" dirty="0" smtClean="0">
                <a:solidFill>
                  <a:srgbClr val="000090"/>
                </a:solidFill>
                <a:latin typeface="Arial"/>
                <a:ea typeface="+mj-ea"/>
                <a:cs typeface="Arial"/>
              </a:rPr>
              <a:t>ASCO-CAP Guidelines</a:t>
            </a:r>
            <a:endParaRPr lang="en-US" sz="4000" dirty="0">
              <a:solidFill>
                <a:srgbClr val="000090"/>
              </a:solidFill>
              <a:latin typeface="Arial"/>
              <a:ea typeface="+mj-ea"/>
              <a:cs typeface="Arial"/>
            </a:endParaRPr>
          </a:p>
        </p:txBody>
      </p:sp>
      <p:pic>
        <p:nvPicPr>
          <p:cNvPr id="34818" name="Marcador de contenido 3" descr="HER2 GUIDELINES 201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634" b="-12634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z="4000">
                <a:solidFill>
                  <a:srgbClr val="000090"/>
                </a:solidFill>
                <a:latin typeface="Arial" charset="0"/>
                <a:cs typeface="Arial" charset="0"/>
              </a:rPr>
              <a:t>HER2 SCORE IHC</a:t>
            </a:r>
          </a:p>
        </p:txBody>
      </p:sp>
      <p:pic>
        <p:nvPicPr>
          <p:cNvPr id="35842" name="Marcador de contenido 3" descr="HER2 IHC ASCO CAP 201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87" r="-117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z="4000">
                <a:solidFill>
                  <a:srgbClr val="000090"/>
                </a:solidFill>
                <a:latin typeface="Arial" charset="0"/>
                <a:cs typeface="Arial" charset="0"/>
              </a:rPr>
              <a:t>HER2 IHC SCORE</a:t>
            </a:r>
          </a:p>
        </p:txBody>
      </p:sp>
      <p:pic>
        <p:nvPicPr>
          <p:cNvPr id="36866" name="Marcador de contenido 4" descr="CA MAMA G2 MG+ PR+ HER2 2+  IVL B10-309 13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r="16666"/>
          <a:stretch>
            <a:fillRect/>
          </a:stretch>
        </p:blipFill>
        <p:spPr/>
      </p:pic>
      <p:pic>
        <p:nvPicPr>
          <p:cNvPr id="36867" name="Marcador de contenido 7" descr="CA MAMA HER 3+ ITC M5906 08 3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r="16666"/>
          <a:stretch>
            <a:fillRect/>
          </a:stretch>
        </p:blipFill>
        <p:spPr/>
      </p:pic>
      <p:sp>
        <p:nvSpPr>
          <p:cNvPr id="36868" name="CuadroTexto 8"/>
          <p:cNvSpPr txBox="1">
            <a:spLocks noChangeArrowheads="1"/>
          </p:cNvSpPr>
          <p:nvPr/>
        </p:nvSpPr>
        <p:spPr bwMode="auto">
          <a:xfrm>
            <a:off x="3975100" y="5588000"/>
            <a:ext cx="611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/>
              <a:t>2+</a:t>
            </a:r>
          </a:p>
        </p:txBody>
      </p:sp>
      <p:sp>
        <p:nvSpPr>
          <p:cNvPr id="36869" name="CuadroTexto 9"/>
          <p:cNvSpPr txBox="1">
            <a:spLocks noChangeArrowheads="1"/>
          </p:cNvSpPr>
          <p:nvPr/>
        </p:nvSpPr>
        <p:spPr bwMode="auto">
          <a:xfrm>
            <a:off x="8131175" y="5561013"/>
            <a:ext cx="6127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/>
              <a:t>3+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solidFill>
                  <a:srgbClr val="000090"/>
                </a:solidFill>
                <a:latin typeface="Arial" charset="0"/>
                <a:cs typeface="Arial" charset="0"/>
              </a:rPr>
              <a:t>HER2 ISH Assay</a:t>
            </a:r>
            <a:r>
              <a:rPr lang="es-ES" sz="4000">
                <a:solidFill>
                  <a:srgbClr val="000090"/>
                </a:solidFill>
                <a:latin typeface="Arial" charset="0"/>
                <a:cs typeface="Arial" charset="0"/>
              </a:rPr>
              <a:t> </a:t>
            </a:r>
          </a:p>
        </p:txBody>
      </p:sp>
      <p:pic>
        <p:nvPicPr>
          <p:cNvPr id="37890" name="Marcador de contenido 3" descr="HER2 ASCO CAP 210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90" r="-889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z="4000">
                <a:solidFill>
                  <a:srgbClr val="000090"/>
                </a:solidFill>
                <a:latin typeface="Arial" charset="0"/>
                <a:cs typeface="Arial" charset="0"/>
              </a:rPr>
              <a:t>HER2 ISH</a:t>
            </a:r>
          </a:p>
        </p:txBody>
      </p:sp>
      <p:sp>
        <p:nvSpPr>
          <p:cNvPr id="38914" name="Marcador de texto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s-ES">
                <a:solidFill>
                  <a:srgbClr val="000090"/>
                </a:solidFill>
                <a:latin typeface="Arial" charset="0"/>
                <a:cs typeface="Arial" charset="0"/>
              </a:rPr>
              <a:t>Negative. Ratio&lt;2</a:t>
            </a:r>
          </a:p>
        </p:txBody>
      </p:sp>
      <p:pic>
        <p:nvPicPr>
          <p:cNvPr id="38915" name="Marcador de contenido 4" descr="CA MAMA HER SISH B12-04808  2  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6" r="11656"/>
          <a:stretch>
            <a:fillRect/>
          </a:stretch>
        </p:blipFill>
        <p:spPr/>
      </p:pic>
      <p:sp>
        <p:nvSpPr>
          <p:cNvPr id="38916" name="Marcador de texto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r>
              <a:rPr lang="es-ES">
                <a:solidFill>
                  <a:srgbClr val="000090"/>
                </a:solidFill>
                <a:latin typeface="Arial" charset="0"/>
                <a:cs typeface="Arial" charset="0"/>
              </a:rPr>
              <a:t>Positive. Ratio &gt;2</a:t>
            </a:r>
          </a:p>
        </p:txBody>
      </p:sp>
      <p:pic>
        <p:nvPicPr>
          <p:cNvPr id="38917" name="Marcador de contenido 5" descr="CA MAMA  CDI HER + SISH  B11-8074 4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1" r="1164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solidFill>
                  <a:srgbClr val="000090"/>
                </a:solidFill>
                <a:latin typeface="Arial" charset="0"/>
                <a:cs typeface="Arial" charset="0"/>
              </a:rPr>
              <a:t>CONCLUSIONS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Major discrepancies in the evaluation of breast cancer reports are often related to the assessment of the degree of invasion of breast carcinoma and the </a:t>
            </a:r>
            <a:r>
              <a:rPr lang="en-US" dirty="0" err="1" smtClean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immunohistochemical</a:t>
            </a:r>
            <a:r>
              <a:rPr lang="en-US" dirty="0" smtClean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 results of predictive markers, in particular HER2.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The assessment of axillary lesions and distant metastasis in patients suspected of having breast cancer or with a history of treated breast cancer may reveal non-mammary tumors.</a:t>
            </a:r>
            <a:endParaRPr lang="en-US" dirty="0">
              <a:solidFill>
                <a:srgbClr val="000090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rgbClr val="000090"/>
                </a:solidFill>
                <a:latin typeface="Arial"/>
                <a:ea typeface="+mj-ea"/>
                <a:cs typeface="Arial"/>
              </a:rPr>
              <a:t>Who’s requesting a second opinion in Breast Cancer ?</a:t>
            </a:r>
            <a:endParaRPr lang="en-US" sz="4000" dirty="0">
              <a:solidFill>
                <a:srgbClr val="000090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15362" name="Marcador de contenido 2"/>
          <p:cNvSpPr>
            <a:spLocks noGrp="1"/>
          </p:cNvSpPr>
          <p:nvPr>
            <p:ph idx="1"/>
          </p:nvPr>
        </p:nvSpPr>
        <p:spPr>
          <a:xfrm>
            <a:off x="2319338" y="1938338"/>
            <a:ext cx="4273550" cy="4525962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000090"/>
                </a:solidFill>
                <a:latin typeface="Arial" charset="0"/>
                <a:cs typeface="Arial" charset="0"/>
              </a:rPr>
              <a:t>Medical Oncologists</a:t>
            </a:r>
          </a:p>
          <a:p>
            <a:pPr eaLnBrk="1" hangingPunct="1"/>
            <a:r>
              <a:rPr lang="en-US">
                <a:solidFill>
                  <a:srgbClr val="000090"/>
                </a:solidFill>
                <a:latin typeface="Arial" charset="0"/>
                <a:cs typeface="Arial" charset="0"/>
              </a:rPr>
              <a:t>Breast Surgeons</a:t>
            </a:r>
          </a:p>
          <a:p>
            <a:pPr eaLnBrk="1" hangingPunct="1"/>
            <a:r>
              <a:rPr lang="en-US">
                <a:solidFill>
                  <a:srgbClr val="000090"/>
                </a:solidFill>
                <a:latin typeface="Arial" charset="0"/>
                <a:cs typeface="Arial" charset="0"/>
              </a:rPr>
              <a:t>Patients</a:t>
            </a:r>
          </a:p>
          <a:p>
            <a:pPr eaLnBrk="1" hangingPunct="1"/>
            <a:r>
              <a:rPr lang="en-US">
                <a:solidFill>
                  <a:srgbClr val="000090"/>
                </a:solidFill>
                <a:latin typeface="Arial" charset="0"/>
                <a:cs typeface="Arial" charset="0"/>
              </a:rPr>
              <a:t>Pathologists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solidFill>
                  <a:srgbClr val="000090"/>
                </a:solidFill>
                <a:latin typeface="Arial" charset="0"/>
                <a:cs typeface="Arial" charset="0"/>
              </a:rPr>
              <a:t>Conclusions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Significant improvement in the concordance among pathologists in the assessment of breast lesions can be achieved by careful histological study, following standardized criteria, and having complete clinical information.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Using high quality IHC techniques will improve the evaluation of markers of prognosis and therapeutic response.</a:t>
            </a:r>
            <a:endParaRPr lang="en-US" dirty="0">
              <a:solidFill>
                <a:srgbClr val="000090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ítulo 1"/>
          <p:cNvSpPr>
            <a:spLocks noGrp="1"/>
          </p:cNvSpPr>
          <p:nvPr>
            <p:ph type="title"/>
          </p:nvPr>
        </p:nvSpPr>
        <p:spPr>
          <a:xfrm>
            <a:off x="457200" y="5248275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>
                <a:solidFill>
                  <a:srgbClr val="000090"/>
                </a:solidFill>
                <a:latin typeface="Arial" charset="0"/>
                <a:cs typeface="Arial" charset="0"/>
              </a:rPr>
              <a:t>Thank you</a:t>
            </a:r>
          </a:p>
        </p:txBody>
      </p:sp>
      <p:pic>
        <p:nvPicPr>
          <p:cNvPr id="41986" name="Marcador de contenido 3" descr="SEAHORSE AND WATCH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728" r="-24728"/>
          <a:stretch>
            <a:fillRect/>
          </a:stretch>
        </p:blipFill>
        <p:spPr>
          <a:xfrm>
            <a:off x="457200" y="817563"/>
            <a:ext cx="8229600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rgbClr val="000090"/>
                </a:solidFill>
                <a:latin typeface="Arial"/>
                <a:ea typeface="+mj-ea"/>
                <a:cs typeface="Arial"/>
              </a:rPr>
              <a:t>Prognostic Factors in Breast Cancer </a:t>
            </a:r>
            <a:endParaRPr lang="en-US" sz="4000" dirty="0">
              <a:solidFill>
                <a:srgbClr val="000090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 smtClean="0">
              <a:solidFill>
                <a:srgbClr val="000090"/>
              </a:solidFill>
              <a:latin typeface="Arial"/>
              <a:ea typeface="+mn-ea"/>
              <a:cs typeface="Arial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Tumor size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Tumor grade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Histological type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Margins of resection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err="1" smtClean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Lymphovascular</a:t>
            </a:r>
            <a:r>
              <a:rPr lang="en-US" dirty="0" smtClean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 invasion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Proliferative </a:t>
            </a:r>
            <a:r>
              <a:rPr lang="en-US" dirty="0" smtClean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Index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Lymph </a:t>
            </a:r>
            <a:r>
              <a:rPr lang="en-US" smtClean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node stage</a:t>
            </a:r>
            <a:endParaRPr lang="en-US" dirty="0" smtClean="0">
              <a:solidFill>
                <a:srgbClr val="000090"/>
              </a:solidFill>
              <a:latin typeface="Arial"/>
              <a:ea typeface="+mn-ea"/>
              <a:cs typeface="Arial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Predictive markers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Estrogen &amp; progesterone receptors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HER2</a:t>
            </a:r>
            <a:endParaRPr lang="en-US" dirty="0">
              <a:solidFill>
                <a:srgbClr val="000090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solidFill>
                  <a:srgbClr val="000090"/>
                </a:solidFill>
                <a:latin typeface="Arial" charset="0"/>
                <a:cs typeface="Arial" charset="0"/>
              </a:rPr>
              <a:t>Breast cancer management team effort</a:t>
            </a:r>
          </a:p>
        </p:txBody>
      </p:sp>
      <p:pic>
        <p:nvPicPr>
          <p:cNvPr id="17410" name="Marcador de contenido 3" descr="CASTELLETS 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545" r="-114545"/>
          <a:stretch>
            <a:fillRect/>
          </a:stretch>
        </p:blipFill>
        <p:spPr/>
      </p:pic>
      <p:sp>
        <p:nvSpPr>
          <p:cNvPr id="17411" name="CuadroTexto 4"/>
          <p:cNvSpPr txBox="1">
            <a:spLocks noChangeArrowheads="1"/>
          </p:cNvSpPr>
          <p:nvPr/>
        </p:nvSpPr>
        <p:spPr bwMode="auto">
          <a:xfrm>
            <a:off x="5853113" y="4306888"/>
            <a:ext cx="1860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>
                <a:solidFill>
                  <a:srgbClr val="000090"/>
                </a:solidFill>
                <a:latin typeface="Arial" charset="0"/>
                <a:cs typeface="Arial" charset="0"/>
              </a:rPr>
              <a:t>Pathologists</a:t>
            </a:r>
          </a:p>
        </p:txBody>
      </p:sp>
      <p:sp>
        <p:nvSpPr>
          <p:cNvPr id="17412" name="CuadroTexto 6"/>
          <p:cNvSpPr txBox="1">
            <a:spLocks noChangeArrowheads="1"/>
          </p:cNvSpPr>
          <p:nvPr/>
        </p:nvSpPr>
        <p:spPr bwMode="auto">
          <a:xfrm>
            <a:off x="5856288" y="3411538"/>
            <a:ext cx="15033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>
                <a:solidFill>
                  <a:srgbClr val="000090"/>
                </a:solidFill>
                <a:latin typeface="Arial" charset="0"/>
                <a:cs typeface="Arial" charset="0"/>
              </a:rPr>
              <a:t>Surgeons</a:t>
            </a:r>
          </a:p>
        </p:txBody>
      </p:sp>
      <p:sp>
        <p:nvSpPr>
          <p:cNvPr id="17413" name="CuadroTexto 7"/>
          <p:cNvSpPr txBox="1">
            <a:spLocks noChangeArrowheads="1"/>
          </p:cNvSpPr>
          <p:nvPr/>
        </p:nvSpPr>
        <p:spPr bwMode="auto">
          <a:xfrm>
            <a:off x="5815013" y="2406650"/>
            <a:ext cx="17922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>
                <a:solidFill>
                  <a:srgbClr val="000090"/>
                </a:solidFill>
                <a:latin typeface="Arial" charset="0"/>
                <a:cs typeface="Arial" charset="0"/>
              </a:rPr>
              <a:t>Oncologists</a:t>
            </a:r>
          </a:p>
        </p:txBody>
      </p:sp>
      <p:cxnSp>
        <p:nvCxnSpPr>
          <p:cNvPr id="10" name="Conector recto de flecha 9"/>
          <p:cNvCxnSpPr/>
          <p:nvPr/>
        </p:nvCxnSpPr>
        <p:spPr>
          <a:xfrm flipV="1">
            <a:off x="6699250" y="3937000"/>
            <a:ext cx="0" cy="431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/>
          <p:cNvCxnSpPr/>
          <p:nvPr/>
        </p:nvCxnSpPr>
        <p:spPr>
          <a:xfrm flipV="1">
            <a:off x="6692900" y="2998788"/>
            <a:ext cx="0" cy="431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416" name="CuadroTexto 13"/>
          <p:cNvSpPr txBox="1">
            <a:spLocks noChangeArrowheads="1"/>
          </p:cNvSpPr>
          <p:nvPr/>
        </p:nvSpPr>
        <p:spPr bwMode="auto">
          <a:xfrm>
            <a:off x="2216150" y="6196013"/>
            <a:ext cx="45894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i="1">
                <a:solidFill>
                  <a:srgbClr val="000090"/>
                </a:solidFill>
                <a:latin typeface="Arial" charset="0"/>
                <a:cs typeface="Arial" charset="0"/>
              </a:rPr>
              <a:t>“</a:t>
            </a:r>
            <a:r>
              <a:rPr lang="es-ES" altLang="ja-JP" i="1">
                <a:solidFill>
                  <a:srgbClr val="000090"/>
                </a:solidFill>
                <a:latin typeface="Arial" charset="0"/>
                <a:cs typeface="Arial" charset="0"/>
              </a:rPr>
              <a:t>Castellers in Catalunya, Spain</a:t>
            </a:r>
            <a:r>
              <a:rPr lang="es-ES" i="1">
                <a:solidFill>
                  <a:srgbClr val="000090"/>
                </a:solidFill>
                <a:latin typeface="Arial" charset="0"/>
                <a:cs typeface="Arial" charset="0"/>
              </a:rPr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>
                <a:solidFill>
                  <a:srgbClr val="000090"/>
                </a:solidFill>
                <a:latin typeface="Arial" charset="0"/>
                <a:cs typeface="Arial" charset="0"/>
              </a:rPr>
              <a:t>Questions for the pathologist when providing a second opinion in breast biopsies</a:t>
            </a:r>
          </a:p>
        </p:txBody>
      </p:sp>
      <p:sp>
        <p:nvSpPr>
          <p:cNvPr id="18434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000090"/>
                </a:solidFill>
                <a:latin typeface="Arial" charset="0"/>
                <a:cs typeface="Arial" charset="0"/>
              </a:rPr>
              <a:t>Is it cancer?</a:t>
            </a:r>
          </a:p>
          <a:p>
            <a:pPr eaLnBrk="1" hangingPunct="1"/>
            <a:r>
              <a:rPr lang="en-US">
                <a:solidFill>
                  <a:srgbClr val="000090"/>
                </a:solidFill>
                <a:latin typeface="Arial" charset="0"/>
                <a:cs typeface="Arial" charset="0"/>
              </a:rPr>
              <a:t>Is it breast cancer?</a:t>
            </a:r>
          </a:p>
          <a:p>
            <a:pPr eaLnBrk="1" hangingPunct="1"/>
            <a:r>
              <a:rPr lang="en-US">
                <a:solidFill>
                  <a:srgbClr val="000090"/>
                </a:solidFill>
                <a:latin typeface="Arial" charset="0"/>
                <a:cs typeface="Arial" charset="0"/>
              </a:rPr>
              <a:t>Is it invasive breast cancer?</a:t>
            </a:r>
          </a:p>
          <a:p>
            <a:pPr eaLnBrk="1" hangingPunct="1"/>
            <a:r>
              <a:rPr lang="en-US">
                <a:solidFill>
                  <a:srgbClr val="000090"/>
                </a:solidFill>
                <a:latin typeface="Arial" charset="0"/>
                <a:cs typeface="Arial" charset="0"/>
              </a:rPr>
              <a:t>Are the margins of resection free of disease?</a:t>
            </a:r>
          </a:p>
          <a:p>
            <a:pPr eaLnBrk="1" hangingPunct="1"/>
            <a:r>
              <a:rPr lang="en-US">
                <a:solidFill>
                  <a:srgbClr val="000090"/>
                </a:solidFill>
                <a:latin typeface="Arial" charset="0"/>
                <a:cs typeface="Arial" charset="0"/>
              </a:rPr>
              <a:t>Are the predictive markers of response accurate (Hormone Receptors, HER2)?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solidFill>
                  <a:srgbClr val="000090"/>
                </a:solidFill>
                <a:latin typeface="Arial" charset="0"/>
                <a:cs typeface="Arial" charset="0"/>
              </a:rPr>
              <a:t>Special situations</a:t>
            </a:r>
          </a:p>
        </p:txBody>
      </p:sp>
      <p:sp>
        <p:nvSpPr>
          <p:cNvPr id="19458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000090"/>
                </a:solidFill>
                <a:latin typeface="Arial" charset="0"/>
                <a:cs typeface="Arial" charset="0"/>
              </a:rPr>
              <a:t>Patient with previous history of breast cancer presenting with disease in other organs.</a:t>
            </a:r>
          </a:p>
          <a:p>
            <a:pPr eaLnBrk="1" hangingPunct="1"/>
            <a:r>
              <a:rPr lang="en-US">
                <a:solidFill>
                  <a:srgbClr val="000090"/>
                </a:solidFill>
                <a:latin typeface="Arial" charset="0"/>
                <a:cs typeface="Arial" charset="0"/>
              </a:rPr>
              <a:t>Patient with history of non-breast cancer presenting a breast lesion. </a:t>
            </a:r>
          </a:p>
          <a:p>
            <a:pPr eaLnBrk="1" hangingPunct="1"/>
            <a:r>
              <a:rPr lang="en-US">
                <a:solidFill>
                  <a:srgbClr val="000090"/>
                </a:solidFill>
                <a:latin typeface="Arial" charset="0"/>
                <a:cs typeface="Arial" charset="0"/>
              </a:rPr>
              <a:t>Tumor presenting in the axilla without a clinically evident breast lesion.</a:t>
            </a:r>
          </a:p>
          <a:p>
            <a:pPr eaLnBrk="1" hangingPunct="1"/>
            <a:endParaRPr lang="en-US">
              <a:solidFill>
                <a:srgbClr val="00009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solidFill>
                  <a:srgbClr val="000090"/>
                </a:solidFill>
                <a:latin typeface="Arial" charset="0"/>
                <a:cs typeface="Arial" charset="0"/>
              </a:rPr>
              <a:t>Tumors of the axillary region</a:t>
            </a:r>
          </a:p>
        </p:txBody>
      </p:sp>
      <p:sp>
        <p:nvSpPr>
          <p:cNvPr id="20482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000090"/>
                </a:solidFill>
                <a:latin typeface="Arial" charset="0"/>
                <a:cs typeface="Arial" charset="0"/>
              </a:rPr>
              <a:t>Metastatic tumors to axillary lymph nodes.</a:t>
            </a:r>
          </a:p>
          <a:p>
            <a:pPr eaLnBrk="1" hangingPunct="1"/>
            <a:r>
              <a:rPr lang="en-US">
                <a:solidFill>
                  <a:srgbClr val="000090"/>
                </a:solidFill>
                <a:latin typeface="Arial" charset="0"/>
                <a:cs typeface="Arial" charset="0"/>
              </a:rPr>
              <a:t>Metastases from occult breast cancer</a:t>
            </a:r>
          </a:p>
          <a:p>
            <a:pPr eaLnBrk="1" hangingPunct="1"/>
            <a:r>
              <a:rPr lang="en-US">
                <a:solidFill>
                  <a:srgbClr val="000090"/>
                </a:solidFill>
                <a:latin typeface="Arial" charset="0"/>
                <a:cs typeface="Arial" charset="0"/>
              </a:rPr>
              <a:t>Primary tumors of the axilla</a:t>
            </a:r>
          </a:p>
          <a:p>
            <a:pPr lvl="1" eaLnBrk="1" hangingPunct="1"/>
            <a:r>
              <a:rPr lang="en-US">
                <a:solidFill>
                  <a:srgbClr val="000090"/>
                </a:solidFill>
                <a:latin typeface="Arial" charset="0"/>
                <a:cs typeface="Arial" charset="0"/>
              </a:rPr>
              <a:t>Breast cancer arising in ectopic breast tissue</a:t>
            </a:r>
          </a:p>
          <a:p>
            <a:pPr lvl="1" eaLnBrk="1" hangingPunct="1"/>
            <a:r>
              <a:rPr lang="en-US">
                <a:solidFill>
                  <a:srgbClr val="000090"/>
                </a:solidFill>
                <a:latin typeface="Arial" charset="0"/>
                <a:cs typeface="Arial" charset="0"/>
              </a:rPr>
              <a:t>Primary tumors of skin appendages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>
              <a:latin typeface="Calibri" charset="0"/>
            </a:endParaRPr>
          </a:p>
        </p:txBody>
      </p:sp>
      <p:pic>
        <p:nvPicPr>
          <p:cNvPr id="21506" name="Imagen 6" descr="MAMA JAMA TITULO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646" b="-62646"/>
          <a:stretch>
            <a:fillRect/>
          </a:stretch>
        </p:blipFill>
        <p:spPr>
          <a:xfrm>
            <a:off x="457200" y="711200"/>
            <a:ext cx="8229600" cy="4525963"/>
          </a:xfrm>
          <a:noFill/>
        </p:spPr>
      </p:pic>
      <p:pic>
        <p:nvPicPr>
          <p:cNvPr id="21507" name="Imagen 9" descr="MAMA JAMA RE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936875"/>
            <a:ext cx="2870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7659</TotalTime>
  <Words>1002</Words>
  <Application>Microsoft Office PowerPoint</Application>
  <PresentationFormat>On-screen Show (4:3)</PresentationFormat>
  <Paragraphs>251</Paragraphs>
  <Slides>31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Tema de Office</vt:lpstr>
      <vt:lpstr>Changes in Breast Cancer Reports After Second Opinion</vt:lpstr>
      <vt:lpstr>Second Opinion in Breast Pathology</vt:lpstr>
      <vt:lpstr>Who’s requesting a second opinion in Breast Cancer ?</vt:lpstr>
      <vt:lpstr>Prognostic Factors in Breast Cancer </vt:lpstr>
      <vt:lpstr>Breast cancer management team effort</vt:lpstr>
      <vt:lpstr>Questions for the pathologist when providing a second opinion in breast biopsies</vt:lpstr>
      <vt:lpstr>Special situations</vt:lpstr>
      <vt:lpstr>Tumors of the axillary region</vt:lpstr>
      <vt:lpstr>PowerPoint Presentation</vt:lpstr>
      <vt:lpstr>Concordance among pathologists in the diagnosis of breast lesions</vt:lpstr>
      <vt:lpstr>Diagnostic concordance among pathologists interpreting breast biopsy specimens</vt:lpstr>
      <vt:lpstr>Why do pathologists disagree in the diagnosis of breast lesions?</vt:lpstr>
      <vt:lpstr>Classification of second opinion results in breast pathology</vt:lpstr>
      <vt:lpstr>Rate of major discrepancies in breast cancer pathology after review</vt:lpstr>
      <vt:lpstr>Second Opinion in Breast Pathology Major Discrepancies </vt:lpstr>
      <vt:lpstr>Second Opinion in Breast Pathology Major Discrepancies in 46 Patients</vt:lpstr>
      <vt:lpstr>PowerPoint Presentation</vt:lpstr>
      <vt:lpstr>Second opinion:  Metastatic adenocarcinoma of lung</vt:lpstr>
      <vt:lpstr>Immunohistochemistry in the differential diagnosis of lung and breast cancer</vt:lpstr>
      <vt:lpstr>Assessment of predictive factors of response in Breast Cancer</vt:lpstr>
      <vt:lpstr>Assessment of predictive factors of response in Breast Cancer</vt:lpstr>
      <vt:lpstr>Estrogen Receptors Assessment by Immunohistochemistry</vt:lpstr>
      <vt:lpstr>Estrogen Receptor IHC</vt:lpstr>
      <vt:lpstr>HER2 Assessment ASCO-CAP Guidelines</vt:lpstr>
      <vt:lpstr>HER2 SCORE IHC</vt:lpstr>
      <vt:lpstr>HER2 IHC SCORE</vt:lpstr>
      <vt:lpstr>HER2 ISH Assay </vt:lpstr>
      <vt:lpstr>HER2 ISH</vt:lpstr>
      <vt:lpstr>CONCLUSIONS</vt:lpstr>
      <vt:lpstr>Conclusions</vt:lpstr>
      <vt:lpstr>Thank you</vt:lpstr>
    </vt:vector>
  </TitlesOfParts>
  <Company>MARCO MOLINA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Changes in Breast Cancer Reports</dc:title>
  <dc:creator>VICENTE MARCO MOLINA</dc:creator>
  <cp:lastModifiedBy>omics</cp:lastModifiedBy>
  <cp:revision>81</cp:revision>
  <dcterms:created xsi:type="dcterms:W3CDTF">2015-06-13T18:30:18Z</dcterms:created>
  <dcterms:modified xsi:type="dcterms:W3CDTF">2015-08-03T07:09:32Z</dcterms:modified>
</cp:coreProperties>
</file>