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0" r:id="rId7"/>
    <p:sldId id="281" r:id="rId8"/>
    <p:sldId id="261" r:id="rId9"/>
    <p:sldId id="262" r:id="rId10"/>
    <p:sldId id="282" r:id="rId11"/>
    <p:sldId id="277" r:id="rId12"/>
    <p:sldId id="278" r:id="rId13"/>
    <p:sldId id="283" r:id="rId14"/>
    <p:sldId id="284" r:id="rId15"/>
    <p:sldId id="286" r:id="rId16"/>
    <p:sldId id="285" r:id="rId17"/>
    <p:sldId id="269" r:id="rId18"/>
    <p:sldId id="287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71" autoAdjust="0"/>
  </p:normalViewPr>
  <p:slideViewPr>
    <p:cSldViewPr>
      <p:cViewPr>
        <p:scale>
          <a:sx n="95" d="100"/>
          <a:sy n="95" d="100"/>
        </p:scale>
        <p:origin x="-209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CFD7-AF36-42EE-8195-8879F15CE2B1}" type="datetimeFigureOut">
              <a:rPr lang="nl-BE" smtClean="0"/>
              <a:pPr/>
              <a:t>4/08/2015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308A-02DB-4F87-94AA-FE1FCBB9DF5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15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308A-02DB-4F87-94AA-FE1FCBB9DF5F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merkbeeld00P"/>
          <p:cNvPicPr>
            <a:picLocks noChangeAspect="1" noChangeArrowheads="1"/>
          </p:cNvPicPr>
          <p:nvPr/>
        </p:nvPicPr>
        <p:blipFill>
          <a:blip r:embed="rId2" cstate="print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0"/>
            <a:ext cx="4854575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f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42672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LOGO_ADHESIA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3797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549275"/>
            <a:ext cx="4645025" cy="2592388"/>
          </a:xfrm>
        </p:spPr>
        <p:txBody>
          <a:bodyPr/>
          <a:lstStyle>
            <a:lvl1pPr>
              <a:tabLst>
                <a:tab pos="0" algn="l"/>
              </a:tabLst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141663"/>
            <a:ext cx="8569325" cy="16795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3C11E8-7A5B-400F-BC55-6832DF54340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48263" y="5157788"/>
            <a:ext cx="367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5131" name="Picture 11" descr="ADH_6beel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568960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42A1D4A1-2B12-4874-95BD-D27654F957A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78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1CB74CFC-1B82-4BCD-971E-041074E52CE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8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E110BCAE-A94F-4088-844D-9E9FC0BE889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71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7042469E-E26E-49D4-81E0-7DE541F0B2E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12B4D32E-1689-4AA5-ACA9-B73570F8147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97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E75E56A8-4B32-49F0-A7A0-3526BA4B15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59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A9FD9C57-8D29-454E-9462-6B3B93BCE6A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7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8E631649-B0BB-4104-A6B5-A516075572C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2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985153A6-AD31-4DBC-B6D9-D41A4A41EB5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20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  <a:p>
            <a:fld id="{353DC70E-2461-427F-8587-B2EA1A8B998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10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	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endParaRPr lang="nl-NL"/>
          </a:p>
          <a:p>
            <a:fld id="{80280C01-7E35-4EC4-9257-965BC58B6D7F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4105" name="Picture 9" descr="LOGO_ADHESIA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11525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819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nhyg.oxfordjournals.org/content/early/2012/07/17/annhyg.mes038.ful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tm.org/DIGITAL_LIBRARY/STP/PAGES/STP156520120188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verpaele@adhesia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coh.be/" TargetMode="External"/><Relationship Id="rId5" Type="http://schemas.openxmlformats.org/officeDocument/2006/relationships/hyperlink" Target="mailto:steven@becoh.be" TargetMode="External"/><Relationship Id="rId4" Type="http://schemas.openxmlformats.org/officeDocument/2006/relationships/hyperlink" Target="http://www.adhesia.b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067944" y="476672"/>
            <a:ext cx="4645025" cy="2592388"/>
          </a:xfrm>
        </p:spPr>
        <p:txBody>
          <a:bodyPr/>
          <a:lstStyle/>
          <a:p>
            <a:pPr marL="3175">
              <a:tabLst/>
            </a:pPr>
            <a:r>
              <a:rPr lang="en-US" sz="2400" b="1" dirty="0"/>
              <a:t>A Comparison of Samplers for Inhalable Welding Fumes and Laboratory Analysis for Manganese 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852936"/>
            <a:ext cx="8569325" cy="2448272"/>
          </a:xfrm>
        </p:spPr>
        <p:txBody>
          <a:bodyPr/>
          <a:lstStyle/>
          <a:p>
            <a:r>
              <a:rPr lang="nl-BE" sz="1600" b="1" dirty="0"/>
              <a:t>VERPAELE Steven*, JOURET Jonathan*, VANOIRBEEK Jeroen**, POELS Katrien**, GODDERIS Lode**, HAEGEMAN Martine†, MARTENS Frank‡, LEPLA Bart‡</a:t>
            </a:r>
            <a:endParaRPr lang="nl-BE" sz="800" b="1" dirty="0"/>
          </a:p>
          <a:p>
            <a:r>
              <a:rPr lang="en-US" sz="800" dirty="0"/>
              <a:t>* Adhesia vzw, non-profit association licensed by the Belgian Law as external company for occupational prevention and protection, Oude </a:t>
            </a:r>
            <a:r>
              <a:rPr lang="en-US" sz="800" dirty="0" err="1"/>
              <a:t>Graanmarkt</a:t>
            </a:r>
            <a:r>
              <a:rPr lang="en-US" sz="800" dirty="0"/>
              <a:t> 10, 1000 Brussels, Belgium</a:t>
            </a:r>
          </a:p>
          <a:p>
            <a:r>
              <a:rPr lang="en-US" sz="800" dirty="0"/>
              <a:t>**Occupational and Environmental Hygiene, </a:t>
            </a:r>
            <a:r>
              <a:rPr lang="en-US" sz="800" dirty="0" err="1"/>
              <a:t>Katholieke</a:t>
            </a:r>
            <a:r>
              <a:rPr lang="en-US" sz="800" dirty="0"/>
              <a:t> </a:t>
            </a:r>
            <a:r>
              <a:rPr lang="en-US" sz="800" dirty="0" err="1"/>
              <a:t>Universiteit</a:t>
            </a:r>
            <a:r>
              <a:rPr lang="en-US" sz="800" dirty="0"/>
              <a:t> Leuven, </a:t>
            </a:r>
            <a:r>
              <a:rPr lang="en-US" sz="800" dirty="0" err="1"/>
              <a:t>Kapucijnenvoer</a:t>
            </a:r>
            <a:r>
              <a:rPr lang="en-US" sz="800" dirty="0"/>
              <a:t> 35 </a:t>
            </a:r>
            <a:r>
              <a:rPr lang="en-US" sz="800" dirty="0" err="1"/>
              <a:t>blok</a:t>
            </a:r>
            <a:r>
              <a:rPr lang="en-US" sz="800" dirty="0"/>
              <a:t> D box 7001, 3000 Leuven, Belgium</a:t>
            </a:r>
          </a:p>
          <a:p>
            <a:r>
              <a:rPr lang="en-US" sz="800" dirty="0"/>
              <a:t>†Central Laboratory of The Fund for Occupational Diseases, </a:t>
            </a:r>
            <a:r>
              <a:rPr lang="en-US" sz="800" dirty="0" err="1"/>
              <a:t>Sterrenkundelaan</a:t>
            </a:r>
            <a:r>
              <a:rPr lang="en-US" sz="800" dirty="0"/>
              <a:t> 1, 1210 Brussels, Belgium</a:t>
            </a:r>
          </a:p>
          <a:p>
            <a:r>
              <a:rPr lang="en-US" sz="800" dirty="0"/>
              <a:t>‡Laboratory for Industrial Toxicology, AZ Groeninge Kortrijk, </a:t>
            </a:r>
            <a:r>
              <a:rPr lang="en-US" sz="800" dirty="0" err="1"/>
              <a:t>Reepkaai</a:t>
            </a:r>
            <a:r>
              <a:rPr lang="en-US" sz="800" dirty="0"/>
              <a:t> 4, 8500 Kortrijk, </a:t>
            </a:r>
            <a:r>
              <a:rPr lang="en-US" sz="800" dirty="0" smtClean="0"/>
              <a:t>Belgium</a:t>
            </a:r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4437112"/>
            <a:ext cx="315791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70" y="5617528"/>
            <a:ext cx="3288710" cy="107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857500" cy="952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70" y="4460030"/>
            <a:ext cx="4524764" cy="115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WAM: </a:t>
            </a:r>
            <a:r>
              <a:rPr lang="nl-BE" dirty="0" err="1" smtClean="0"/>
              <a:t>Validation</a:t>
            </a:r>
            <a:r>
              <a:rPr lang="nl-BE" dirty="0" smtClean="0"/>
              <a:t> - </a:t>
            </a:r>
            <a:r>
              <a:rPr lang="nl-BE" dirty="0" err="1" smtClean="0"/>
              <a:t>results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a torso required in a workplace – calm air conditions?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variation between the WAM and </a:t>
            </a:r>
            <a:r>
              <a:rPr lang="en-US" dirty="0" smtClean="0"/>
              <a:t>the Simplified </a:t>
            </a:r>
            <a:r>
              <a:rPr lang="en-US" dirty="0"/>
              <a:t>Torso was not more than </a:t>
            </a:r>
            <a:r>
              <a:rPr lang="en-US" dirty="0" smtClean="0"/>
              <a:t>4,9% </a:t>
            </a:r>
            <a:r>
              <a:rPr lang="en-US" dirty="0" smtClean="0">
                <a:sym typeface="Wingdings" pitchFamily="2" charset="2"/>
              </a:rPr>
              <a:t> OK</a:t>
            </a:r>
            <a:endParaRPr lang="en-US" dirty="0" smtClean="0"/>
          </a:p>
          <a:p>
            <a:r>
              <a:rPr lang="en-GB" dirty="0" smtClean="0"/>
              <a:t>Does the WAM equally sample?</a:t>
            </a:r>
          </a:p>
          <a:p>
            <a:pPr lvl="1"/>
            <a:r>
              <a:rPr lang="en-GB" dirty="0" smtClean="0"/>
              <a:t>The average variation of the 3 runs was 5,5% </a:t>
            </a:r>
            <a:r>
              <a:rPr lang="en-GB" dirty="0" smtClean="0">
                <a:sym typeface="Wingdings" pitchFamily="2" charset="2"/>
              </a:rPr>
              <a:t> OK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3445669"/>
            <a:ext cx="19573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42380" y="4725144"/>
            <a:ext cx="3857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WAM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for a </a:t>
            </a:r>
            <a:r>
              <a:rPr lang="nl-BE" dirty="0" err="1" smtClean="0"/>
              <a:t>comparison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 of </a:t>
            </a:r>
            <a:r>
              <a:rPr lang="nl-BE" dirty="0" err="1" smtClean="0"/>
              <a:t>inhalable</a:t>
            </a:r>
            <a:r>
              <a:rPr lang="nl-BE" dirty="0" smtClean="0"/>
              <a:t> samplers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9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/>
              <a:t> </a:t>
            </a:r>
            <a:r>
              <a:rPr lang="nl-BE" dirty="0" smtClean="0"/>
              <a:t>- </a:t>
            </a:r>
            <a:r>
              <a:rPr lang="nl-BE" dirty="0" err="1" smtClean="0"/>
              <a:t>Comparison</a:t>
            </a:r>
            <a:r>
              <a:rPr lang="nl-BE" dirty="0" smtClean="0"/>
              <a:t> </a:t>
            </a:r>
            <a:r>
              <a:rPr lang="nl-BE" dirty="0" err="1" smtClean="0"/>
              <a:t>inhalable</a:t>
            </a:r>
            <a:r>
              <a:rPr lang="nl-BE" dirty="0" smtClean="0"/>
              <a:t> samplers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r>
              <a:rPr lang="nl-BE" dirty="0" smtClean="0"/>
              <a:t>2 types of samplers </a:t>
            </a:r>
            <a:r>
              <a:rPr lang="nl-BE" dirty="0" err="1" smtClean="0"/>
              <a:t>where</a:t>
            </a:r>
            <a:r>
              <a:rPr lang="nl-BE" dirty="0" smtClean="0"/>
              <a:t> </a:t>
            </a:r>
            <a:r>
              <a:rPr lang="nl-BE" dirty="0" err="1" smtClean="0"/>
              <a:t>compared</a:t>
            </a:r>
            <a:r>
              <a:rPr lang="nl-BE" dirty="0" smtClean="0"/>
              <a:t> with different filters</a:t>
            </a:r>
          </a:p>
          <a:p>
            <a:pPr lvl="1"/>
            <a:r>
              <a:rPr lang="nl-BE" dirty="0" smtClean="0"/>
              <a:t>MCE filter was </a:t>
            </a:r>
            <a:r>
              <a:rPr lang="nl-BE" dirty="0" err="1" smtClean="0"/>
              <a:t>used</a:t>
            </a:r>
            <a:r>
              <a:rPr lang="nl-BE" dirty="0" smtClean="0"/>
              <a:t> as a </a:t>
            </a:r>
            <a:r>
              <a:rPr lang="nl-BE" dirty="0" err="1" smtClean="0"/>
              <a:t>reference</a:t>
            </a:r>
            <a:r>
              <a:rPr lang="nl-BE" dirty="0" smtClean="0"/>
              <a:t> filter</a:t>
            </a:r>
          </a:p>
          <a:p>
            <a:pPr lvl="1"/>
            <a:r>
              <a:rPr lang="nl-BE" dirty="0"/>
              <a:t>Plastic IOM and </a:t>
            </a:r>
            <a:r>
              <a:rPr lang="nl-BE" dirty="0" smtClean="0"/>
              <a:t>cassette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en-US" dirty="0"/>
              <a:t>Stainless steel IOM and cassette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2548007" y="6093296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No significant </a:t>
            </a:r>
            <a:r>
              <a:rPr lang="nl-BE" dirty="0" err="1" smtClean="0"/>
              <a:t>difference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the </a:t>
            </a:r>
            <a:r>
              <a:rPr lang="nl-BE" dirty="0" err="1" smtClean="0"/>
              <a:t>two</a:t>
            </a:r>
            <a:r>
              <a:rPr lang="nl-BE" dirty="0" smtClean="0"/>
              <a:t> samplers</a:t>
            </a:r>
            <a:endParaRPr lang="nl-BE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81" y="2197707"/>
            <a:ext cx="5858337" cy="38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Comparison</a:t>
            </a:r>
            <a:r>
              <a:rPr lang="nl-BE" dirty="0"/>
              <a:t> </a:t>
            </a:r>
            <a:r>
              <a:rPr lang="nl-BE" dirty="0" smtClean="0"/>
              <a:t>filters </a:t>
            </a:r>
            <a:r>
              <a:rPr lang="nl-BE" dirty="0" err="1" smtClean="0"/>
              <a:t>used</a:t>
            </a:r>
            <a:endParaRPr lang="nl-B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156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Comparison</a:t>
            </a:r>
            <a:r>
              <a:rPr lang="nl-BE" dirty="0"/>
              <a:t> </a:t>
            </a:r>
            <a:r>
              <a:rPr lang="nl-BE" dirty="0" smtClean="0"/>
              <a:t>filters </a:t>
            </a:r>
            <a:r>
              <a:rPr lang="nl-BE" dirty="0" err="1" smtClean="0"/>
              <a:t>used</a:t>
            </a:r>
            <a:endParaRPr lang="nl-B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156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Comparison</a:t>
            </a:r>
            <a:r>
              <a:rPr lang="nl-BE" dirty="0"/>
              <a:t> </a:t>
            </a:r>
            <a:r>
              <a:rPr lang="nl-BE" dirty="0" smtClean="0"/>
              <a:t>filters </a:t>
            </a:r>
            <a:r>
              <a:rPr lang="nl-BE" dirty="0" err="1" smtClean="0"/>
              <a:t>used</a:t>
            </a:r>
            <a:endParaRPr lang="nl-B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156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Comparison</a:t>
            </a:r>
            <a:r>
              <a:rPr lang="nl-BE" dirty="0"/>
              <a:t> </a:t>
            </a:r>
            <a:r>
              <a:rPr lang="nl-BE" dirty="0" err="1" smtClean="0"/>
              <a:t>Manganese</a:t>
            </a:r>
            <a:r>
              <a:rPr lang="nl-BE" dirty="0" smtClean="0"/>
              <a:t> analysis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different laboratories performed the analysis of manganese on the different </a:t>
            </a:r>
            <a:r>
              <a:rPr lang="en-US" dirty="0" smtClean="0"/>
              <a:t>filters:</a:t>
            </a:r>
          </a:p>
          <a:p>
            <a:pPr lvl="1"/>
            <a:r>
              <a:rPr lang="en-US" dirty="0" smtClean="0"/>
              <a:t>Using there in house method</a:t>
            </a:r>
          </a:p>
          <a:p>
            <a:pPr lvl="1"/>
            <a:r>
              <a:rPr lang="en-US" dirty="0" smtClean="0"/>
              <a:t>2 laboratories used </a:t>
            </a:r>
            <a:r>
              <a:rPr lang="en-US" dirty="0"/>
              <a:t>Inductive Coupled Plasma (ICP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One laboratory used ICP-AES</a:t>
            </a:r>
          </a:p>
          <a:p>
            <a:pPr lvl="2"/>
            <a:r>
              <a:rPr lang="en-US" dirty="0" smtClean="0"/>
              <a:t>One laboratory used ICP-MS</a:t>
            </a:r>
          </a:p>
          <a:p>
            <a:pPr lvl="1"/>
            <a:r>
              <a:rPr lang="en-US" dirty="0"/>
              <a:t>1 laboratory used Atomic Absorption Spectroscopy </a:t>
            </a:r>
            <a:r>
              <a:rPr lang="en-US" dirty="0" smtClean="0"/>
              <a:t>AAS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Comparison</a:t>
            </a:r>
            <a:r>
              <a:rPr lang="nl-BE" dirty="0"/>
              <a:t> </a:t>
            </a:r>
            <a:r>
              <a:rPr lang="nl-BE" dirty="0" err="1" smtClean="0"/>
              <a:t>Manganese</a:t>
            </a:r>
            <a:r>
              <a:rPr lang="nl-BE" dirty="0" smtClean="0"/>
              <a:t> analysis</a:t>
            </a:r>
            <a:endParaRPr lang="nl-BE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9156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dirty="0"/>
              <a:t>Gravimetric analysis found that the MCE filters were under </a:t>
            </a:r>
            <a:r>
              <a:rPr lang="en-US" dirty="0" smtClean="0"/>
              <a:t>sampling</a:t>
            </a:r>
          </a:p>
          <a:p>
            <a:pPr lvl="1"/>
            <a:r>
              <a:rPr lang="en-US" dirty="0"/>
              <a:t>compared to the PVC (</a:t>
            </a:r>
            <a:r>
              <a:rPr lang="en-US" dirty="0" smtClean="0"/>
              <a:t>y=0.88x)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ompared to the </a:t>
            </a:r>
            <a:r>
              <a:rPr lang="en-US" dirty="0"/>
              <a:t>PC (y = 0.82x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ompared to the </a:t>
            </a:r>
            <a:r>
              <a:rPr lang="en-US" dirty="0"/>
              <a:t>GF (y = 0.91x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</a:t>
            </a:r>
            <a:r>
              <a:rPr lang="en-US" dirty="0"/>
              <a:t>significant </a:t>
            </a:r>
            <a:r>
              <a:rPr lang="en-US" dirty="0" smtClean="0"/>
              <a:t>differences were </a:t>
            </a:r>
            <a:r>
              <a:rPr lang="en-US" dirty="0"/>
              <a:t>found in between </a:t>
            </a:r>
            <a:r>
              <a:rPr lang="en-US" dirty="0" smtClean="0"/>
              <a:t>the types </a:t>
            </a:r>
            <a:r>
              <a:rPr lang="en-US" dirty="0"/>
              <a:t>of </a:t>
            </a:r>
            <a:r>
              <a:rPr lang="en-US" dirty="0" smtClean="0"/>
              <a:t>filters</a:t>
            </a:r>
          </a:p>
          <a:p>
            <a:r>
              <a:rPr lang="en-US" dirty="0" smtClean="0"/>
              <a:t>No </a:t>
            </a:r>
            <a:r>
              <a:rPr lang="en-US" dirty="0"/>
              <a:t>significant differences were found between the </a:t>
            </a:r>
            <a:r>
              <a:rPr lang="en-US" dirty="0" smtClean="0"/>
              <a:t>IOM plastic sampler and cassette and the IOM stainless steel sampler and cassette</a:t>
            </a:r>
          </a:p>
          <a:p>
            <a:r>
              <a:rPr lang="en-US" dirty="0"/>
              <a:t>No significant differences where found between the methods. Although it seems that lower concentrations are more accurately measured by ICP </a:t>
            </a:r>
            <a:r>
              <a:rPr lang="en-US" dirty="0" smtClean="0"/>
              <a:t>techniques</a:t>
            </a:r>
            <a:endParaRPr lang="en-US" dirty="0"/>
          </a:p>
          <a:p>
            <a:r>
              <a:rPr lang="en-US" dirty="0" smtClean="0"/>
              <a:t>Manganese analysis showed that MCE filters retain more manganese compared to PC and GF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en-US" dirty="0" smtClean="0"/>
              <a:t>Manganese analysis showed that MCE filters retain more manganese compared to the other filters</a:t>
            </a:r>
          </a:p>
          <a:p>
            <a:pPr lvl="1"/>
            <a:r>
              <a:rPr lang="en-US" dirty="0" smtClean="0"/>
              <a:t>2% more than PVC filters</a:t>
            </a:r>
          </a:p>
          <a:p>
            <a:pPr lvl="1"/>
            <a:r>
              <a:rPr lang="en-US" dirty="0" smtClean="0"/>
              <a:t>6% more compared to GF filters</a:t>
            </a:r>
          </a:p>
          <a:p>
            <a:pPr lvl="1"/>
            <a:r>
              <a:rPr lang="en-US" dirty="0" smtClean="0"/>
              <a:t>13% more compared to PC filters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WAM can be easily used for evaluation and comparisons of samplers in the workplace</a:t>
            </a:r>
          </a:p>
          <a:p>
            <a:r>
              <a:rPr lang="en-US" dirty="0"/>
              <a:t>This is necessary to better understand the </a:t>
            </a:r>
            <a:r>
              <a:rPr lang="en-US" dirty="0" err="1"/>
              <a:t>behaviour</a:t>
            </a:r>
            <a:r>
              <a:rPr lang="en-US" dirty="0"/>
              <a:t> and sampling in the workplace</a:t>
            </a:r>
          </a:p>
          <a:p>
            <a:pPr lvl="1"/>
            <a:r>
              <a:rPr lang="en-US" dirty="0"/>
              <a:t>New PTS</a:t>
            </a:r>
          </a:p>
          <a:p>
            <a:pPr lvl="1"/>
            <a:r>
              <a:rPr lang="en-US" dirty="0"/>
              <a:t>WASP</a:t>
            </a:r>
          </a:p>
          <a:p>
            <a:pPr lvl="1"/>
            <a:r>
              <a:rPr lang="en-US" dirty="0"/>
              <a:t>ALASCA</a:t>
            </a:r>
          </a:p>
          <a:p>
            <a:pPr lvl="1"/>
            <a:r>
              <a:rPr lang="en-US" dirty="0"/>
              <a:t>How do laboratories perform in analyzing real workplace samples (proficiency)</a:t>
            </a:r>
          </a:p>
          <a:p>
            <a:pPr lvl="1"/>
            <a:endParaRPr lang="en-US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4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Discussion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Further research is necessary to determine the retention of metals and metalloids on different filters</a:t>
            </a:r>
          </a:p>
          <a:p>
            <a:r>
              <a:rPr lang="en-GB" dirty="0" smtClean="0"/>
              <a:t>More comparisons of analysing techniques for metals and metalloids are necessary to have a better understanding of the differences (low concentration range)</a:t>
            </a:r>
          </a:p>
          <a:p>
            <a:r>
              <a:rPr lang="en-GB" dirty="0" smtClean="0"/>
              <a:t>Could those differences explain the differences in metabolite results? Especially for welding fumes.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Welding fumes and manganese exposure is a major domain of interest for Occupational Hygienists</a:t>
            </a:r>
          </a:p>
          <a:p>
            <a:r>
              <a:rPr lang="en-US" dirty="0" smtClean="0"/>
              <a:t>Important to decide which material should be used for sampling</a:t>
            </a:r>
          </a:p>
          <a:p>
            <a:r>
              <a:rPr lang="en-US" dirty="0" smtClean="0"/>
              <a:t>International methodology is not consistent according to the use of:</a:t>
            </a:r>
          </a:p>
          <a:p>
            <a:pPr lvl="1"/>
            <a:r>
              <a:rPr lang="en-US" dirty="0" smtClean="0"/>
              <a:t>Samplers</a:t>
            </a:r>
          </a:p>
          <a:p>
            <a:pPr lvl="1"/>
            <a:r>
              <a:rPr lang="en-US" dirty="0" smtClean="0"/>
              <a:t>Sampling filters </a:t>
            </a:r>
          </a:p>
          <a:p>
            <a:pPr lvl="1"/>
            <a:r>
              <a:rPr lang="en-US" dirty="0" smtClean="0"/>
              <a:t>Sampling time</a:t>
            </a:r>
          </a:p>
          <a:p>
            <a:pPr lvl="1"/>
            <a:r>
              <a:rPr lang="en-US" dirty="0" smtClean="0"/>
              <a:t>Laboratory analysis</a:t>
            </a:r>
          </a:p>
          <a:p>
            <a:r>
              <a:rPr lang="en-US" dirty="0" smtClean="0"/>
              <a:t>Dose-response recalculations out of historical data</a:t>
            </a:r>
          </a:p>
          <a:p>
            <a:pPr lvl="1"/>
            <a:r>
              <a:rPr lang="en-US" dirty="0" smtClean="0"/>
              <a:t>! Conditions have to be comparable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for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smtClean="0"/>
              <a:t>attention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Please</a:t>
            </a:r>
            <a:r>
              <a:rPr lang="nl-BE" dirty="0" smtClean="0"/>
              <a:t> t</a:t>
            </a:r>
            <a:r>
              <a:rPr lang="nl-BE" dirty="0" smtClean="0"/>
              <a:t>ake </a:t>
            </a:r>
            <a:r>
              <a:rPr lang="nl-BE" dirty="0"/>
              <a:t>a look at:</a:t>
            </a:r>
            <a:br>
              <a:rPr lang="nl-BE" dirty="0"/>
            </a:br>
            <a:r>
              <a:rPr lang="en-US" sz="1400" b="1" dirty="0"/>
              <a:t>A Comparison of the Performance of Samplers for Respirable Dust in Workplaces and Laboratory Analysis for Respirable Quartz</a:t>
            </a:r>
            <a:br>
              <a:rPr lang="en-US" sz="1400" b="1" dirty="0"/>
            </a:br>
            <a:r>
              <a:rPr lang="en-US" b="1" dirty="0" smtClean="0"/>
              <a:t> - </a:t>
            </a:r>
            <a:r>
              <a:rPr lang="nl-BE" sz="1400" dirty="0" smtClean="0">
                <a:hlinkClick r:id="rId3"/>
              </a:rPr>
              <a:t>http</a:t>
            </a:r>
            <a:r>
              <a:rPr lang="nl-BE" sz="1400" dirty="0">
                <a:hlinkClick r:id="rId3"/>
              </a:rPr>
              <a:t>://</a:t>
            </a:r>
            <a:r>
              <a:rPr lang="nl-BE" sz="1400" dirty="0" smtClean="0">
                <a:hlinkClick r:id="rId3"/>
              </a:rPr>
              <a:t>annhyg.oxfordjournals.org/content/early/2012/07/17/annhyg.mes038.full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/>
              <a:t/>
            </a:r>
            <a:br>
              <a:rPr lang="nl-BE" sz="1400" dirty="0"/>
            </a:br>
            <a:r>
              <a:rPr lang="en-US" sz="1400" b="1" dirty="0"/>
              <a:t>Differences between samplers for respirable dust and the analysis of quartz - An international </a:t>
            </a:r>
            <a:r>
              <a:rPr lang="en-US" sz="1400" b="1" dirty="0" smtClean="0"/>
              <a:t>study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www.astm.org/DIGITAL_LIBRARY/STP/PAGES/STP156520120188.htm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 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784976" cy="2586580"/>
          </a:xfrm>
        </p:spPr>
        <p:txBody>
          <a:bodyPr/>
          <a:lstStyle/>
          <a:p>
            <a:r>
              <a:rPr lang="nl-BE" sz="7200" dirty="0" smtClean="0"/>
              <a:t>Q&amp;A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NL" sz="2400" dirty="0"/>
              <a:t>Steven Verpaele, MSc</a:t>
            </a:r>
            <a:br>
              <a:rPr lang="nl-NL" sz="2400" dirty="0"/>
            </a:br>
            <a:r>
              <a:rPr lang="nl-NL" sz="2400" dirty="0" err="1" smtClean="0"/>
              <a:t>Occupational</a:t>
            </a:r>
            <a:r>
              <a:rPr lang="nl-NL" sz="2400" dirty="0" smtClean="0"/>
              <a:t> </a:t>
            </a:r>
            <a:r>
              <a:rPr lang="nl-NL" sz="2400" dirty="0" err="1" smtClean="0"/>
              <a:t>Hygienist</a:t>
            </a:r>
            <a:r>
              <a:rPr lang="nl-NL" sz="2400" dirty="0" smtClean="0"/>
              <a:t> – </a:t>
            </a:r>
            <a:r>
              <a:rPr lang="nl-NL" sz="2400" dirty="0" err="1" smtClean="0"/>
              <a:t>Adhesia-Mensura</a:t>
            </a:r>
            <a:r>
              <a:rPr lang="nl-NL" sz="2400" dirty="0" smtClean="0"/>
              <a:t> Belgium</a:t>
            </a:r>
            <a:br>
              <a:rPr lang="nl-NL" sz="2400" dirty="0" smtClean="0"/>
            </a:br>
            <a:r>
              <a:rPr lang="nl-NL" sz="2400" dirty="0" smtClean="0"/>
              <a:t>President </a:t>
            </a:r>
            <a:r>
              <a:rPr lang="nl-NL" sz="2400" dirty="0" err="1" smtClean="0"/>
              <a:t>Belgian</a:t>
            </a:r>
            <a:r>
              <a:rPr lang="nl-NL" sz="2400" dirty="0" smtClean="0"/>
              <a:t> Centre for </a:t>
            </a:r>
            <a:r>
              <a:rPr lang="nl-NL" sz="2400" dirty="0" err="1" smtClean="0"/>
              <a:t>Occupational</a:t>
            </a:r>
            <a:r>
              <a:rPr lang="nl-NL" sz="2400" dirty="0" smtClean="0"/>
              <a:t> Hygiene (BeCOH)</a:t>
            </a:r>
            <a:br>
              <a:rPr lang="nl-NL" sz="2400" dirty="0" smtClean="0"/>
            </a:br>
            <a:r>
              <a:rPr lang="nl-NL" sz="2400" dirty="0" smtClean="0"/>
              <a:t>+32496289688</a:t>
            </a:r>
            <a:br>
              <a:rPr lang="nl-NL" sz="2400" dirty="0" smtClean="0"/>
            </a:br>
            <a:r>
              <a:rPr lang="nl-NL" sz="2400" dirty="0" smtClean="0">
                <a:hlinkClick r:id="rId3"/>
              </a:rPr>
              <a:t>steven.verpaele@adhesia.be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>
                <a:hlinkClick r:id="rId4"/>
              </a:rPr>
              <a:t>www.adhesia.be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>
                <a:hlinkClick r:id="rId5"/>
              </a:rPr>
              <a:t>steven@becoh.be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>
                <a:hlinkClick r:id="rId6"/>
              </a:rPr>
              <a:t>www.becoh.be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 </a:t>
            </a:r>
            <a:r>
              <a:rPr lang="en-GB" dirty="0" err="1" smtClean="0"/>
              <a:t>vs</a:t>
            </a:r>
            <a:r>
              <a:rPr lang="en-GB" dirty="0" smtClean="0"/>
              <a:t> WP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r>
              <a:rPr lang="en-GB" dirty="0" smtClean="0"/>
              <a:t>Laboratory</a:t>
            </a:r>
          </a:p>
          <a:p>
            <a:pPr lvl="1"/>
            <a:r>
              <a:rPr lang="en-GB" dirty="0" smtClean="0"/>
              <a:t>Controllable atmosphere</a:t>
            </a:r>
          </a:p>
          <a:p>
            <a:pPr lvl="1"/>
            <a:r>
              <a:rPr lang="en-GB" dirty="0" smtClean="0"/>
              <a:t>Controllable homogeneous aerosol</a:t>
            </a:r>
          </a:p>
          <a:p>
            <a:pPr lvl="1"/>
            <a:r>
              <a:rPr lang="en-GB" dirty="0" smtClean="0"/>
              <a:t>Equal exposure for each sampler</a:t>
            </a:r>
          </a:p>
          <a:p>
            <a:r>
              <a:rPr lang="en-GB" dirty="0" smtClean="0"/>
              <a:t>Workplace</a:t>
            </a:r>
          </a:p>
          <a:p>
            <a:pPr lvl="1"/>
            <a:r>
              <a:rPr lang="en-GB" dirty="0" smtClean="0"/>
              <a:t>Stationary </a:t>
            </a:r>
            <a:r>
              <a:rPr lang="en-GB" dirty="0" smtClean="0">
                <a:sym typeface="Wingdings" pitchFamily="2" charset="2"/>
              </a:rPr>
              <a:t> personally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Work routine not controllable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No equal exposure</a:t>
            </a:r>
          </a:p>
        </p:txBody>
      </p:sp>
      <p:sp>
        <p:nvSpPr>
          <p:cNvPr id="5" name="PIJL-OMLAAG 4"/>
          <p:cNvSpPr/>
          <p:nvPr/>
        </p:nvSpPr>
        <p:spPr>
          <a:xfrm>
            <a:off x="3500430" y="4000504"/>
            <a:ext cx="185738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500298" y="5072074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Hard job to execute comparisons in WP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Workplace</a:t>
            </a:r>
            <a:r>
              <a:rPr lang="nl-BE" dirty="0" smtClean="0"/>
              <a:t> </a:t>
            </a:r>
            <a:r>
              <a:rPr lang="nl-BE" dirty="0" err="1" smtClean="0"/>
              <a:t>Atmosphere</a:t>
            </a:r>
            <a:r>
              <a:rPr lang="nl-BE" dirty="0" smtClean="0"/>
              <a:t> Multisampler: WAM</a:t>
            </a:r>
            <a:endParaRPr lang="nl-BE" dirty="0"/>
          </a:p>
        </p:txBody>
      </p:sp>
      <p:pic>
        <p:nvPicPr>
          <p:cNvPr id="1026" name="Afbeeldin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307446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86058"/>
            <a:ext cx="3300576" cy="240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Workplace</a:t>
            </a:r>
            <a:r>
              <a:rPr lang="nl-BE" dirty="0" smtClean="0"/>
              <a:t> </a:t>
            </a:r>
            <a:r>
              <a:rPr lang="nl-BE" dirty="0" err="1" smtClean="0"/>
              <a:t>Atmosphere</a:t>
            </a:r>
            <a:r>
              <a:rPr lang="nl-BE" dirty="0" smtClean="0"/>
              <a:t> Multisampler: WAM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34563"/>
            <a:ext cx="5256584" cy="50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l-BE" dirty="0" smtClean="0"/>
              <a:t>WAM </a:t>
            </a:r>
            <a:r>
              <a:rPr lang="nl-BE" dirty="0" err="1" smtClean="0"/>
              <a:t>makes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possible</a:t>
            </a:r>
            <a:r>
              <a:rPr lang="nl-BE" dirty="0" smtClean="0"/>
              <a:t> to</a:t>
            </a:r>
          </a:p>
          <a:p>
            <a:pPr lvl="1"/>
            <a:r>
              <a:rPr lang="nl-BE" dirty="0" smtClean="0"/>
              <a:t>Provide a </a:t>
            </a:r>
            <a:r>
              <a:rPr lang="nl-BE" dirty="0" err="1" smtClean="0"/>
              <a:t>homogeneous</a:t>
            </a:r>
            <a:r>
              <a:rPr lang="nl-BE" dirty="0" smtClean="0"/>
              <a:t> aerosol </a:t>
            </a:r>
            <a:r>
              <a:rPr lang="nl-BE" dirty="0" err="1" smtClean="0"/>
              <a:t>for</a:t>
            </a:r>
            <a:r>
              <a:rPr lang="nl-BE" dirty="0" smtClean="0"/>
              <a:t> all 12 samplers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2,8 </a:t>
            </a:r>
            <a:r>
              <a:rPr lang="nl-BE" dirty="0" err="1" smtClean="0"/>
              <a:t>rpm</a:t>
            </a:r>
            <a:endParaRPr lang="nl-BE" dirty="0" smtClean="0"/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interferences</a:t>
            </a:r>
            <a:r>
              <a:rPr lang="nl-BE" dirty="0" smtClean="0"/>
              <a:t> from pump </a:t>
            </a:r>
            <a:r>
              <a:rPr lang="nl-BE" dirty="0" err="1" smtClean="0"/>
              <a:t>flows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err="1" smtClean="0"/>
              <a:t>shielded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decks</a:t>
            </a:r>
          </a:p>
          <a:p>
            <a:pPr lvl="1"/>
            <a:r>
              <a:rPr lang="nl-BE" dirty="0" smtClean="0"/>
              <a:t>Mobile &amp; </a:t>
            </a:r>
            <a:r>
              <a:rPr lang="nl-BE" dirty="0" err="1" smtClean="0"/>
              <a:t>light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err="1" smtClean="0">
                <a:sym typeface="Wingdings" pitchFamily="2" charset="2"/>
              </a:rPr>
              <a:t>comparisons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possible</a:t>
            </a:r>
            <a:r>
              <a:rPr lang="nl-BE" dirty="0" smtClean="0">
                <a:sym typeface="Wingdings" pitchFamily="2" charset="2"/>
              </a:rPr>
              <a:t> at different </a:t>
            </a:r>
            <a:r>
              <a:rPr lang="nl-BE" dirty="0" err="1" smtClean="0">
                <a:sym typeface="Wingdings" pitchFamily="2" charset="2"/>
              </a:rPr>
              <a:t>places</a:t>
            </a:r>
            <a:endParaRPr lang="nl-BE" dirty="0" smtClean="0">
              <a:sym typeface="Wingdings" pitchFamily="2" charset="2"/>
            </a:endParaRPr>
          </a:p>
          <a:p>
            <a:pPr lvl="1"/>
            <a:r>
              <a:rPr lang="nl-BE" dirty="0" err="1" smtClean="0">
                <a:sym typeface="Wingdings" pitchFamily="2" charset="2"/>
              </a:rPr>
              <a:t>Adjustable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for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explosive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atmospheres</a:t>
            </a:r>
            <a:r>
              <a:rPr lang="nl-BE" dirty="0" smtClean="0">
                <a:sym typeface="Wingdings" pitchFamily="2" charset="2"/>
              </a:rPr>
              <a:t> (mines, ATEX,…)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Good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hight</a:t>
            </a:r>
            <a:r>
              <a:rPr lang="nl-BE" dirty="0" smtClean="0">
                <a:sym typeface="Wingdings" pitchFamily="2" charset="2"/>
              </a:rPr>
              <a:t>  </a:t>
            </a:r>
            <a:r>
              <a:rPr lang="nl-BE" dirty="0" err="1" smtClean="0">
                <a:sym typeface="Wingdings" pitchFamily="2" charset="2"/>
              </a:rPr>
              <a:t>respiration</a:t>
            </a:r>
            <a:r>
              <a:rPr lang="nl-BE" dirty="0" smtClean="0">
                <a:sym typeface="Wingdings" pitchFamily="2" charset="2"/>
              </a:rPr>
              <a:t> zone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Stable</a:t>
            </a:r>
            <a:endParaRPr lang="nl-BE" dirty="0">
              <a:sym typeface="Wingdings" pitchFamily="2" charset="2"/>
            </a:endParaRPr>
          </a:p>
          <a:p>
            <a:pPr lvl="1"/>
            <a:r>
              <a:rPr lang="nl-BE" dirty="0" err="1" smtClean="0">
                <a:sym typeface="Wingdings" pitchFamily="2" charset="2"/>
              </a:rPr>
              <a:t>Can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it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be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used</a:t>
            </a:r>
            <a:r>
              <a:rPr lang="nl-BE" dirty="0" smtClean="0">
                <a:sym typeface="Wingdings" pitchFamily="2" charset="2"/>
              </a:rPr>
              <a:t> to </a:t>
            </a:r>
            <a:r>
              <a:rPr lang="nl-BE" dirty="0" err="1" smtClean="0">
                <a:sym typeface="Wingdings" pitchFamily="2" charset="2"/>
              </a:rPr>
              <a:t>compare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inhalable</a:t>
            </a:r>
            <a:r>
              <a:rPr lang="nl-BE" dirty="0" smtClean="0">
                <a:sym typeface="Wingdings" pitchFamily="2" charset="2"/>
              </a:rPr>
              <a:t> samplers </a:t>
            </a:r>
            <a:r>
              <a:rPr lang="nl-BE" dirty="0" err="1" smtClean="0">
                <a:sym typeface="Wingdings" pitchFamily="2" charset="2"/>
              </a:rPr>
              <a:t>according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>
                <a:sym typeface="Wingdings" pitchFamily="2" charset="2"/>
              </a:rPr>
              <a:t>to </a:t>
            </a:r>
            <a:r>
              <a:rPr lang="nl-BE" dirty="0" err="1">
                <a:sym typeface="Wingdings" pitchFamily="2" charset="2"/>
              </a:rPr>
              <a:t>Witschger</a:t>
            </a:r>
            <a:r>
              <a:rPr lang="nl-BE" dirty="0">
                <a:sym typeface="Wingdings" pitchFamily="2" charset="2"/>
              </a:rPr>
              <a:t>, O., Willeke, K., </a:t>
            </a:r>
            <a:r>
              <a:rPr lang="nl-BE" dirty="0" err="1">
                <a:sym typeface="Wingdings" pitchFamily="2" charset="2"/>
              </a:rPr>
              <a:t>Grinshpun</a:t>
            </a:r>
            <a:r>
              <a:rPr lang="nl-BE" dirty="0">
                <a:sym typeface="Wingdings" pitchFamily="2" charset="2"/>
              </a:rPr>
              <a:t>, S.A., </a:t>
            </a:r>
            <a:r>
              <a:rPr lang="nl-BE" dirty="0" err="1">
                <a:sym typeface="Wingdings" pitchFamily="2" charset="2"/>
              </a:rPr>
              <a:t>Aizenberg</a:t>
            </a:r>
            <a:r>
              <a:rPr lang="nl-BE" dirty="0">
                <a:sym typeface="Wingdings" pitchFamily="2" charset="2"/>
              </a:rPr>
              <a:t>, V., Smith, J. and Baron, P. “</a:t>
            </a:r>
            <a:r>
              <a:rPr lang="nl-BE" dirty="0" err="1">
                <a:sym typeface="Wingdings" pitchFamily="2" charset="2"/>
              </a:rPr>
              <a:t>Simplified</a:t>
            </a:r>
            <a:r>
              <a:rPr lang="nl-BE" dirty="0">
                <a:sym typeface="Wingdings" pitchFamily="2" charset="2"/>
              </a:rPr>
              <a:t> Method for </a:t>
            </a:r>
            <a:r>
              <a:rPr lang="nl-BE" dirty="0" err="1">
                <a:sym typeface="Wingdings" pitchFamily="2" charset="2"/>
              </a:rPr>
              <a:t>Testing</a:t>
            </a:r>
            <a:r>
              <a:rPr lang="nl-BE" dirty="0">
                <a:sym typeface="Wingdings" pitchFamily="2" charset="2"/>
              </a:rPr>
              <a:t> Personal </a:t>
            </a:r>
            <a:r>
              <a:rPr lang="nl-BE" dirty="0" err="1">
                <a:sym typeface="Wingdings" pitchFamily="2" charset="2"/>
              </a:rPr>
              <a:t>Inhalable</a:t>
            </a:r>
            <a:r>
              <a:rPr lang="nl-BE" dirty="0">
                <a:sym typeface="Wingdings" pitchFamily="2" charset="2"/>
              </a:rPr>
              <a:t> Aerosol Samplers”, J. of Aerosol </a:t>
            </a:r>
            <a:r>
              <a:rPr lang="nl-BE" dirty="0" err="1">
                <a:sym typeface="Wingdings" pitchFamily="2" charset="2"/>
              </a:rPr>
              <a:t>Science</a:t>
            </a:r>
            <a:r>
              <a:rPr lang="nl-BE" dirty="0">
                <a:sym typeface="Wingdings" pitchFamily="2" charset="2"/>
              </a:rPr>
              <a:t>, 29:855-874 (1998</a:t>
            </a:r>
            <a:r>
              <a:rPr lang="nl-BE" dirty="0" smtClean="0">
                <a:sym typeface="Wingdings" pitchFamily="2" charset="2"/>
              </a:rPr>
              <a:t>)?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PIJL-OMLAAG 3"/>
          <p:cNvSpPr/>
          <p:nvPr/>
        </p:nvSpPr>
        <p:spPr>
          <a:xfrm>
            <a:off x="3707904" y="4581128"/>
            <a:ext cx="185738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707772" y="5836622"/>
            <a:ext cx="38576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Needs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WAM: </a:t>
            </a:r>
            <a:r>
              <a:rPr lang="nl-BE" dirty="0" err="1" smtClean="0"/>
              <a:t>Validation</a:t>
            </a:r>
            <a:r>
              <a:rPr lang="nl-BE" dirty="0" smtClean="0"/>
              <a:t> part 1 – is the </a:t>
            </a:r>
            <a:r>
              <a:rPr lang="nl-BE" dirty="0" err="1" smtClean="0"/>
              <a:t>use</a:t>
            </a:r>
            <a:r>
              <a:rPr lang="nl-BE" dirty="0" smtClean="0"/>
              <a:t> of a torso </a:t>
            </a:r>
            <a:r>
              <a:rPr lang="nl-BE" dirty="0" err="1" smtClean="0"/>
              <a:t>required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According </a:t>
            </a:r>
            <a:r>
              <a:rPr lang="en-GB" dirty="0"/>
              <a:t>to </a:t>
            </a:r>
            <a:r>
              <a:rPr lang="en-GB" dirty="0" err="1" smtClean="0"/>
              <a:t>Witschger</a:t>
            </a:r>
            <a:r>
              <a:rPr lang="en-GB" dirty="0"/>
              <a:t> </a:t>
            </a:r>
            <a:r>
              <a:rPr lang="en-GB" dirty="0" smtClean="0"/>
              <a:t>et al. “Simplified </a:t>
            </a:r>
            <a:r>
              <a:rPr lang="en-GB" dirty="0"/>
              <a:t>Method for Testing Personal Inhalable Aerosol Samplers”, J. of Aerosol Science, 29:855-874 (1998</a:t>
            </a:r>
            <a:r>
              <a:rPr lang="en-GB" dirty="0" smtClean="0"/>
              <a:t>) a torso is needed when inhalable samplers are compared</a:t>
            </a:r>
          </a:p>
          <a:p>
            <a:r>
              <a:rPr lang="en-GB" dirty="0" smtClean="0"/>
              <a:t>A torso was used next to the WAM runs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24750"/>
            <a:ext cx="2448272" cy="34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340201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WAM: </a:t>
            </a:r>
            <a:r>
              <a:rPr lang="nl-BE" dirty="0" err="1" smtClean="0"/>
              <a:t>Validation</a:t>
            </a:r>
            <a:r>
              <a:rPr lang="nl-BE" dirty="0" smtClean="0"/>
              <a:t> part 2 – equal sampling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Gravimetric analysis</a:t>
            </a:r>
          </a:p>
          <a:p>
            <a:r>
              <a:rPr lang="en-GB" dirty="0" smtClean="0"/>
              <a:t>3 runs with 6 identical combinations of plastic IOM samplers filled with MCE filters</a:t>
            </a:r>
          </a:p>
          <a:p>
            <a:r>
              <a:rPr lang="en-GB" dirty="0" smtClean="0"/>
              <a:t>Average concentration and range</a:t>
            </a:r>
          </a:p>
          <a:p>
            <a:r>
              <a:rPr lang="en-GB" dirty="0" smtClean="0"/>
              <a:t>SD</a:t>
            </a:r>
          </a:p>
          <a:p>
            <a:r>
              <a:rPr lang="en-GB" dirty="0" smtClean="0"/>
              <a:t>RSD (%)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WAM: </a:t>
            </a:r>
            <a:r>
              <a:rPr lang="nl-BE" dirty="0" err="1" smtClean="0"/>
              <a:t>Validation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Goal: Average RSD &lt; 10% for each type of sampler</a:t>
            </a:r>
          </a:p>
          <a:p>
            <a:pPr lvl="1"/>
            <a:r>
              <a:rPr lang="en-GB" sz="1400" dirty="0" smtClean="0"/>
              <a:t>Pump fault</a:t>
            </a:r>
          </a:p>
          <a:p>
            <a:pPr lvl="1"/>
            <a:r>
              <a:rPr lang="en-GB" sz="1400" dirty="0" smtClean="0"/>
              <a:t>Gravimetric analysis</a:t>
            </a:r>
          </a:p>
          <a:p>
            <a:pPr lvl="1"/>
            <a:r>
              <a:rPr lang="en-GB" sz="1400" dirty="0" smtClean="0"/>
              <a:t>Samples with pump errors are not included in these figures</a:t>
            </a:r>
          </a:p>
          <a:p>
            <a:r>
              <a:rPr lang="en-GB" dirty="0" smtClean="0"/>
              <a:t>EN 482 – Expanded uncertainty requirements for measurements for comparison with limit values and periodic measurements</a:t>
            </a:r>
          </a:p>
          <a:p>
            <a:pPr lvl="1"/>
            <a:r>
              <a:rPr lang="en-GB" sz="1400" dirty="0" smtClean="0"/>
              <a:t>Long term sampling (&gt; 2 hours)</a:t>
            </a:r>
          </a:p>
          <a:p>
            <a:pPr lvl="2"/>
            <a:r>
              <a:rPr lang="en-GB" sz="1200" dirty="0" smtClean="0"/>
              <a:t>Exposure index (Concentration measured/Limit value) 0,1 - &lt; 0,5 </a:t>
            </a:r>
            <a:r>
              <a:rPr lang="en-GB" sz="1200" dirty="0" smtClean="0">
                <a:sym typeface="Wingdings" pitchFamily="2" charset="2"/>
              </a:rPr>
              <a:t> 50%</a:t>
            </a:r>
          </a:p>
          <a:p>
            <a:pPr lvl="2"/>
            <a:r>
              <a:rPr lang="en-GB" sz="1200" dirty="0" smtClean="0"/>
              <a:t>Exposure index (Concentration measured/Limit value) 0,5 - 2 </a:t>
            </a:r>
            <a:r>
              <a:rPr lang="en-GB" sz="1200" dirty="0" smtClean="0">
                <a:sym typeface="Wingdings" pitchFamily="2" charset="2"/>
              </a:rPr>
              <a:t> 30%</a:t>
            </a:r>
          </a:p>
          <a:p>
            <a:r>
              <a:rPr lang="en-GB" dirty="0" smtClean="0"/>
              <a:t>EN 689 – </a:t>
            </a:r>
            <a:r>
              <a:rPr lang="en-GB" dirty="0" err="1" smtClean="0"/>
              <a:t>Assesment</a:t>
            </a:r>
            <a:r>
              <a:rPr lang="en-GB" dirty="0" smtClean="0"/>
              <a:t> of exposure by inhalation to chemical agents for comparison with limit value and measurement strategy</a:t>
            </a:r>
          </a:p>
          <a:p>
            <a:pPr lvl="1"/>
            <a:r>
              <a:rPr lang="en-GB" sz="1400" dirty="0" smtClean="0"/>
              <a:t>Exposure index &lt; 0,1 </a:t>
            </a:r>
            <a:r>
              <a:rPr lang="en-GB" sz="1400" dirty="0" smtClean="0">
                <a:sym typeface="Wingdings" pitchFamily="2" charset="2"/>
              </a:rPr>
              <a:t> exposure negligible</a:t>
            </a:r>
          </a:p>
          <a:p>
            <a:pPr lvl="1"/>
            <a:r>
              <a:rPr lang="en-GB" sz="1400" dirty="0" smtClean="0">
                <a:sym typeface="Wingdings" pitchFamily="2" charset="2"/>
              </a:rPr>
              <a:t>Exposure index 0,1 - &lt; 0,25  exposure under control</a:t>
            </a:r>
          </a:p>
          <a:p>
            <a:pPr lvl="1"/>
            <a:r>
              <a:rPr lang="en-GB" sz="1400" dirty="0" smtClean="0">
                <a:sym typeface="Wingdings" pitchFamily="2" charset="2"/>
              </a:rPr>
              <a:t>Exposure index 0,25 - &lt; 0,5  exposure not under control – follow up needed identify exposure</a:t>
            </a:r>
          </a:p>
          <a:p>
            <a:pPr lvl="1"/>
            <a:r>
              <a:rPr lang="en-GB" sz="1400" dirty="0" smtClean="0">
                <a:sym typeface="Wingdings" pitchFamily="2" charset="2"/>
              </a:rPr>
              <a:t>Exposure index &gt; 1 over exposure– immediate measures needed to reduce exposure</a:t>
            </a:r>
          </a:p>
          <a:p>
            <a:pPr lvl="1"/>
            <a:endParaRPr lang="nl-BE" sz="1400" dirty="0" smtClean="0">
              <a:sym typeface="Wingdings" pitchFamily="2" charset="2"/>
            </a:endParaRP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RPT_STATIONERY">
  <a:themeElements>
    <a:clrScheme name="PWRPT_STATIONER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WRPT_STATIONER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WRPT_STATIONE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T_STATIONER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T_STATIONER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T_STATIONER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T_STATIONER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T_STATIONER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T_STATIONER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T_STATIONER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T_STATIONER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T_STATIONER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T_STATIONER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T_STATIONER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PWRPT_STATIONERY</Template>
  <TotalTime>496</TotalTime>
  <Words>991</Words>
  <Application>Microsoft Office PowerPoint</Application>
  <PresentationFormat>Diavoorstelling (4:3)</PresentationFormat>
  <Paragraphs>134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PWRPT_STATIONERY</vt:lpstr>
      <vt:lpstr>A Comparison of Samplers for Inhalable Welding Fumes and Laboratory Analysis for Manganese </vt:lpstr>
      <vt:lpstr>Introduction</vt:lpstr>
      <vt:lpstr>Laboratory vs WP</vt:lpstr>
      <vt:lpstr>Workplace Atmosphere Multisampler: WAM</vt:lpstr>
      <vt:lpstr>Workplace Atmosphere Multisampler: WAM</vt:lpstr>
      <vt:lpstr>WAM</vt:lpstr>
      <vt:lpstr>WAM: Validation part 1 – is the use of a torso required?</vt:lpstr>
      <vt:lpstr>WAM: Validation part 2 – equal sampling</vt:lpstr>
      <vt:lpstr>WAM: Validation</vt:lpstr>
      <vt:lpstr>WAM: Validation - results</vt:lpstr>
      <vt:lpstr>Results - Comparison inhalable samplers </vt:lpstr>
      <vt:lpstr>Results - Comparison filters used</vt:lpstr>
      <vt:lpstr>Results - Comparison filters used</vt:lpstr>
      <vt:lpstr>Results - Comparison filters used</vt:lpstr>
      <vt:lpstr>Results - Comparison Manganese analysis</vt:lpstr>
      <vt:lpstr>Results - Comparison Manganese analysis</vt:lpstr>
      <vt:lpstr>Conclusion</vt:lpstr>
      <vt:lpstr>Conclusion</vt:lpstr>
      <vt:lpstr>Discussion</vt:lpstr>
      <vt:lpstr>Thank you for your attention   Please take a look at: A Comparison of the Performance of Samplers for Respirable Dust in Workplaces and Laboratory Analysis for Respirable Quartz  - http://annhyg.oxfordjournals.org/content/early/2012/07/17/annhyg.mes038.full  Differences between samplers for respirable dust and the analysis of quartz - An international study  http://www.astm.org/DIGITAL_LIBRARY/STP/PAGES/STP156520120188.htm   </vt:lpstr>
      <vt:lpstr>Q&amp;A  Steven Verpaele, MSc Occupational Hygienist – Adhesia-Mensura Belgium President Belgian Centre for Occupational Hygiene (BeCOH) +32496289688 steven.verpaele@adhesia.be www.adhesia.be steven@becoh.be www.becoh.be  </vt:lpstr>
    </vt:vector>
  </TitlesOfParts>
  <Company>Adhesia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Jouret</dc:creator>
  <cp:lastModifiedBy>Steven Verpaele</cp:lastModifiedBy>
  <cp:revision>65</cp:revision>
  <dcterms:created xsi:type="dcterms:W3CDTF">2012-10-23T15:03:36Z</dcterms:created>
  <dcterms:modified xsi:type="dcterms:W3CDTF">2015-08-04T09:36:27Z</dcterms:modified>
</cp:coreProperties>
</file>